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handoutMasterIdLst>
    <p:handoutMasterId r:id="rId86"/>
  </p:handoutMasterIdLst>
  <p:sldIdLst>
    <p:sldId id="257" r:id="rId2"/>
    <p:sldId id="376" r:id="rId3"/>
    <p:sldId id="281" r:id="rId4"/>
    <p:sldId id="365" r:id="rId5"/>
    <p:sldId id="325" r:id="rId6"/>
    <p:sldId id="283" r:id="rId7"/>
    <p:sldId id="359" r:id="rId8"/>
    <p:sldId id="347" r:id="rId9"/>
    <p:sldId id="366" r:id="rId10"/>
    <p:sldId id="348" r:id="rId11"/>
    <p:sldId id="349" r:id="rId12"/>
    <p:sldId id="350" r:id="rId13"/>
    <p:sldId id="355" r:id="rId14"/>
    <p:sldId id="351" r:id="rId15"/>
    <p:sldId id="352" r:id="rId16"/>
    <p:sldId id="353" r:id="rId17"/>
    <p:sldId id="354" r:id="rId18"/>
    <p:sldId id="294" r:id="rId19"/>
    <p:sldId id="259" r:id="rId20"/>
    <p:sldId id="293" r:id="rId21"/>
    <p:sldId id="295" r:id="rId22"/>
    <p:sldId id="367" r:id="rId23"/>
    <p:sldId id="356" r:id="rId24"/>
    <p:sldId id="357" r:id="rId25"/>
    <p:sldId id="332" r:id="rId26"/>
    <p:sldId id="333" r:id="rId27"/>
    <p:sldId id="335" r:id="rId28"/>
    <p:sldId id="264" r:id="rId29"/>
    <p:sldId id="285" r:id="rId30"/>
    <p:sldId id="358" r:id="rId31"/>
    <p:sldId id="301" r:id="rId32"/>
    <p:sldId id="303" r:id="rId33"/>
    <p:sldId id="368" r:id="rId34"/>
    <p:sldId id="263" r:id="rId35"/>
    <p:sldId id="272" r:id="rId36"/>
    <p:sldId id="334" r:id="rId37"/>
    <p:sldId id="322" r:id="rId38"/>
    <p:sldId id="265" r:id="rId39"/>
    <p:sldId id="323" r:id="rId40"/>
    <p:sldId id="269" r:id="rId41"/>
    <p:sldId id="336" r:id="rId42"/>
    <p:sldId id="324" r:id="rId43"/>
    <p:sldId id="369" r:id="rId44"/>
    <p:sldId id="320" r:id="rId45"/>
    <p:sldId id="321" r:id="rId46"/>
    <p:sldId id="342" r:id="rId47"/>
    <p:sldId id="343" r:id="rId48"/>
    <p:sldId id="313" r:id="rId49"/>
    <p:sldId id="363" r:id="rId50"/>
    <p:sldId id="373" r:id="rId51"/>
    <p:sldId id="372" r:id="rId52"/>
    <p:sldId id="374" r:id="rId53"/>
    <p:sldId id="307" r:id="rId54"/>
    <p:sldId id="375" r:id="rId55"/>
    <p:sldId id="327" r:id="rId56"/>
    <p:sldId id="308" r:id="rId57"/>
    <p:sldId id="328" r:id="rId58"/>
    <p:sldId id="377" r:id="rId59"/>
    <p:sldId id="329" r:id="rId60"/>
    <p:sldId id="344" r:id="rId61"/>
    <p:sldId id="330" r:id="rId62"/>
    <p:sldId id="345" r:id="rId63"/>
    <p:sldId id="370" r:id="rId64"/>
    <p:sldId id="300" r:id="rId65"/>
    <p:sldId id="306" r:id="rId66"/>
    <p:sldId id="279" r:id="rId67"/>
    <p:sldId id="341" r:id="rId68"/>
    <p:sldId id="280" r:id="rId69"/>
    <p:sldId id="339" r:id="rId70"/>
    <p:sldId id="338" r:id="rId71"/>
    <p:sldId id="340" r:id="rId72"/>
    <p:sldId id="319" r:id="rId73"/>
    <p:sldId id="277" r:id="rId74"/>
    <p:sldId id="278" r:id="rId75"/>
    <p:sldId id="316" r:id="rId76"/>
    <p:sldId id="360" r:id="rId77"/>
    <p:sldId id="364" r:id="rId78"/>
    <p:sldId id="361" r:id="rId79"/>
    <p:sldId id="317" r:id="rId80"/>
    <p:sldId id="331" r:id="rId81"/>
    <p:sldId id="371" r:id="rId82"/>
    <p:sldId id="326" r:id="rId83"/>
    <p:sldId id="362" r:id="rId8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00FF"/>
    <a:srgbClr val="3703C9"/>
    <a:srgbClr val="33CC33"/>
    <a:srgbClr val="CC9900"/>
    <a:srgbClr val="FFFFCC"/>
    <a:srgbClr val="009999"/>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73898" autoAdjust="0"/>
  </p:normalViewPr>
  <p:slideViewPr>
    <p:cSldViewPr>
      <p:cViewPr varScale="1">
        <p:scale>
          <a:sx n="73" d="100"/>
          <a:sy n="73" d="100"/>
        </p:scale>
        <p:origin x="-906" y="-102"/>
      </p:cViewPr>
      <p:guideLst>
        <p:guide orient="horz" pos="2448"/>
        <p:guide pos="2880"/>
      </p:guideLst>
    </p:cSldViewPr>
  </p:slideViewPr>
  <p:notesTextViewPr>
    <p:cViewPr>
      <p:scale>
        <a:sx n="100" d="100"/>
        <a:sy n="100" d="100"/>
      </p:scale>
      <p:origin x="0" y="0"/>
    </p:cViewPr>
  </p:notesTextViewPr>
  <p:sorterViewPr>
    <p:cViewPr>
      <p:scale>
        <a:sx n="66" d="100"/>
        <a:sy n="66" d="100"/>
      </p:scale>
      <p:origin x="0" y="292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E07A97-8F1F-EC41-B2DF-5A21BC471558}" type="datetimeFigureOut">
              <a:rPr lang="fr-FR" smtClean="0"/>
              <a:pPr/>
              <a:t>07/04/2011</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234203-F094-744B-9A79-BF7F675EC750}" type="slidenum">
              <a:rPr lang="en-US" smtClean="0"/>
              <a:pPr/>
              <a:t>‹N°›</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282920-FB1A-4C54-9CD1-5FA9DE70DD0D}" type="datetimeFigureOut">
              <a:rPr lang="fr-FR" smtClean="0"/>
              <a:pPr/>
              <a:t>07/04/2011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BEDD6-9F9F-401B-83EE-D9B64E3044F4}" type="slidenum">
              <a:rPr lang="fr-FR" smtClean="0"/>
              <a:pPr/>
              <a:t>‹N°›</a:t>
            </a:fld>
            <a:endParaRPr lang="fr-F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1B05CC9-7FBC-4963-B5C2-7627BCC70882}" type="slidenum">
              <a:rPr lang="en-GB"/>
              <a:pPr/>
              <a:t>29</a:t>
            </a:fld>
            <a:endParaRPr lang="en-GB"/>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fr-FR" sz="1200" kern="1200" dirty="0" smtClean="0">
                <a:solidFill>
                  <a:schemeClr val="tx1"/>
                </a:solidFill>
                <a:latin typeface="+mn-lt"/>
                <a:ea typeface="+mn-ea"/>
                <a:cs typeface="+mn-cs"/>
              </a:rPr>
              <a:t>Le LHC est situé dans un anneau de 27 kilomètres et enterré à 100 m sous terre à la frontière franco-suisse, près de Genève. Lorsque tous les tests et réglages auront été effectués et qu’il fonctionnera à sa puissance nominale, il sera le plus puissant des accélérateurs de particules au monde. 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sz="1200" kern="1200" dirty="0" smtClean="0">
                <a:solidFill>
                  <a:schemeClr val="tx1"/>
                </a:solidFill>
                <a:latin typeface="+mn-lt"/>
                <a:ea typeface="+mn-ea"/>
                <a:cs typeface="+mn-cs"/>
              </a:rPr>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a:t>
            </a:r>
            <a:r>
              <a:rPr lang="fr-FR" sz="1200" kern="1200" dirty="0" err="1" smtClean="0">
                <a:solidFill>
                  <a:schemeClr val="tx1"/>
                </a:solidFill>
                <a:latin typeface="+mn-lt"/>
                <a:ea typeface="+mn-ea"/>
                <a:cs typeface="+mn-cs"/>
              </a:rPr>
              <a:t>Higgs</a:t>
            </a:r>
            <a:r>
              <a:rPr lang="fr-FR" sz="1200" kern="1200" dirty="0" smtClean="0">
                <a:solidFill>
                  <a:schemeClr val="tx1"/>
                </a:solidFill>
                <a:latin typeface="+mn-lt"/>
                <a:ea typeface="+mn-ea"/>
                <a:cs typeface="+mn-cs"/>
              </a:rPr>
              <a:t>.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34</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07/04/2011</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E8E60D92-1529-43AB-B7EC-02F6B1F2BDB4}" type="slidenum">
              <a:rPr lang="fr-FR" smtClean="0"/>
              <a:pPr>
                <a:defRPr/>
              </a:pPr>
              <a:t>49</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55</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0F348CE-6249-431D-B141-CEA3C711F93D}" type="slidenum">
              <a:rPr lang="en-US" smtClean="0"/>
              <a:pPr/>
              <a:t>58</a:t>
            </a:fld>
            <a:endParaRPr lang="en-US" smtClean="0"/>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endParaRPr lang="en-GB" smtClean="0">
              <a:latin typeface="Arial" pitchFamily="34" charset="0"/>
              <a:ea typeface="ＭＳ Ｐゴシック" pitchFamily="-108" charset="-128"/>
            </a:endParaRPr>
          </a:p>
        </p:txBody>
      </p:sp>
      <p:sp>
        <p:nvSpPr>
          <p:cNvPr id="93189" name="Espace réservé du pied de page 4"/>
          <p:cNvSpPr>
            <a:spLocks noGrp="1"/>
          </p:cNvSpPr>
          <p:nvPr>
            <p:ph type="ftr" sz="quarter" idx="4"/>
          </p:nvPr>
        </p:nvSpPr>
        <p:spPr>
          <a:noFill/>
        </p:spPr>
        <p:txBody>
          <a:bodyPr/>
          <a:lstStyle/>
          <a:p>
            <a:r>
              <a:rPr lang="fr-FR">
                <a:latin typeface="Arial" pitchFamily="34" charset="0"/>
                <a:ea typeface="ＭＳ Ｐゴシック" pitchFamily="-108" charset="-128"/>
              </a:rPr>
              <a:t>A. Zghiche, LAPP le 2juillet 2010</a:t>
            </a:r>
            <a:endParaRPr lang="en-US">
              <a:latin typeface="Arial" pitchFamily="34" charset="0"/>
              <a:ea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559ED8-62A5-44B3-9A8C-5839D0DC5079}" type="slidenum">
              <a:rPr lang="en-GB" smtClean="0"/>
              <a:pPr fontAlgn="base">
                <a:spcBef>
                  <a:spcPct val="0"/>
                </a:spcBef>
                <a:spcAft>
                  <a:spcPct val="0"/>
                </a:spcAft>
                <a:defRPr/>
              </a:pPr>
              <a:t>61</a:t>
            </a:fld>
            <a:endParaRPr lang="en-GB"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a:noFill/>
        </p:spPr>
        <p:txBody>
          <a:bodyPr/>
          <a:lstStyle/>
          <a:p>
            <a:pPr defTabSz="914400"/>
            <a:r>
              <a:rPr lang="fr-FR" smtClean="0"/>
              <a:t>ICRC 2007- Merida</a:t>
            </a:r>
          </a:p>
        </p:txBody>
      </p:sp>
      <p:sp>
        <p:nvSpPr>
          <p:cNvPr id="9219" name="Rectangle 2"/>
          <p:cNvSpPr>
            <a:spLocks noGrp="1" noRot="1" noChangeAspect="1" noChangeArrowheads="1" noTextEdit="1"/>
          </p:cNvSpPr>
          <p:nvPr>
            <p:ph type="sldImg"/>
          </p:nvPr>
        </p:nvSpPr>
        <p:spPr>
          <a:xfrm>
            <a:off x="1144588" y="685800"/>
            <a:ext cx="4568825" cy="3427413"/>
          </a:xfrm>
          <a:ln/>
        </p:spPr>
      </p:sp>
      <p:sp>
        <p:nvSpPr>
          <p:cNvPr id="9220" name="Rectangle 3"/>
          <p:cNvSpPr>
            <a:spLocks noGrp="1" noChangeArrowheads="1"/>
          </p:cNvSpPr>
          <p:nvPr>
            <p:ph type="body" idx="1"/>
          </p:nvPr>
        </p:nvSpPr>
        <p:spPr>
          <a:xfrm>
            <a:off x="684509" y="4342222"/>
            <a:ext cx="5488983" cy="4115389"/>
          </a:xfrm>
          <a:noFill/>
          <a:ln/>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75</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80</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Et pour ceux qui desirent en savoir plus sachez que le lapp, situe a annecy le vieux juste au dessus de l iut, ouvrira ses portes les 23 et 24 octobre, a l occasion de la fete de la science.</a:t>
            </a:r>
          </a:p>
        </p:txBody>
      </p:sp>
      <p:sp>
        <p:nvSpPr>
          <p:cNvPr id="4" name="Espace réservé de la date 3"/>
          <p:cNvSpPr>
            <a:spLocks noGrp="1"/>
          </p:cNvSpPr>
          <p:nvPr>
            <p:ph type="dt" sz="quarter" idx="1"/>
          </p:nvPr>
        </p:nvSpPr>
        <p:spPr/>
        <p:txBody>
          <a:bodyPr/>
          <a:lstStyle/>
          <a:p>
            <a:pPr>
              <a:defRPr/>
            </a:pPr>
            <a:fld id="{F073CCE4-A5B3-41AF-90FC-0BD573A97967}" type="datetime1">
              <a:rPr lang="fr-FR" smtClean="0"/>
              <a:pPr>
                <a:defRPr/>
              </a:pPr>
              <a:t>07/04/2011</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F889E87D-CA16-4446-9103-7AA25968A039}" type="slidenum">
              <a:rPr lang="fr-FR" smtClean="0"/>
              <a:pPr>
                <a:defRPr/>
              </a:pPr>
              <a:t>83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 LAPP, laboratoire d’Annecy Le Vieux de Physique des Particules, fut crée en 1976, voici plus de 30 ans, par des physiciens originaires de la faculté d’Orsay qui cherchaient à se rapprocher du CERN. La vocation du LAPP est l’exploration de l’infiniment petit, c'est-à-dire la mise à jour des constituants ultimes de la matière et la compréhension de leurs interactions. A la</a:t>
            </a:r>
            <a:r>
              <a:rPr lang="fr-FR" sz="1200" kern="1200" baseline="0" dirty="0" smtClean="0">
                <a:solidFill>
                  <a:schemeClr val="tx1"/>
                </a:solidFill>
                <a:latin typeface="+mn-lt"/>
                <a:ea typeface="+mn-ea"/>
                <a:cs typeface="+mn-cs"/>
              </a:rPr>
              <a:t> création du LAPP, la plupart de ses physiciens travaillaient sur des expériences situées au CERN, hormis une équipe qui travaillait sur l’étude des neutrinos à la centrale nucléaire du Bugey.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qui </a:t>
            </a:r>
            <a:r>
              <a:rPr lang="en-US" baseline="0" dirty="0" err="1" smtClean="0"/>
              <a:t>regroupe</a:t>
            </a:r>
            <a:r>
              <a:rPr lang="en-US" baseline="0" dirty="0" smtClean="0"/>
              <a:t> </a:t>
            </a:r>
            <a:r>
              <a:rPr lang="en-US" baseline="0" dirty="0" err="1" smtClean="0"/>
              <a:t>l’etude</a:t>
            </a:r>
            <a:r>
              <a:rPr lang="en-US" baseline="0" dirty="0" smtClean="0"/>
              <a:t> des </a:t>
            </a:r>
            <a:r>
              <a:rPr lang="en-US" baseline="0" dirty="0" err="1" smtClean="0"/>
              <a:t>rayonnements</a:t>
            </a:r>
            <a:r>
              <a:rPr lang="en-US" baseline="0" dirty="0" smtClean="0"/>
              <a:t> </a:t>
            </a:r>
            <a:r>
              <a:rPr lang="en-US" baseline="0" dirty="0" err="1" smtClean="0"/>
              <a:t>cosmiques</a:t>
            </a:r>
            <a:r>
              <a:rPr lang="en-US" baseline="0" dirty="0" smtClean="0"/>
              <a:t> de </a:t>
            </a:r>
            <a:r>
              <a:rPr lang="en-US" baseline="0" dirty="0" err="1" smtClean="0"/>
              <a:t>hautes</a:t>
            </a:r>
            <a:r>
              <a:rPr lang="en-US" baseline="0" dirty="0" smtClean="0"/>
              <a:t> </a:t>
            </a:r>
            <a:r>
              <a:rPr lang="en-US" baseline="0" dirty="0" err="1" smtClean="0"/>
              <a:t>energie</a:t>
            </a:r>
            <a:r>
              <a:rPr lang="en-US" baseline="0" dirty="0" smtClean="0"/>
              <a:t> et de </a:t>
            </a:r>
            <a:r>
              <a:rPr lang="en-US" baseline="0" dirty="0" err="1" smtClean="0"/>
              <a:t>leurs</a:t>
            </a:r>
            <a:r>
              <a:rPr lang="en-US" baseline="0" dirty="0" smtClean="0"/>
              <a:t> sources </a:t>
            </a:r>
            <a:r>
              <a:rPr lang="en-US" baseline="0" dirty="0" err="1" smtClean="0"/>
              <a:t>ainsi</a:t>
            </a:r>
            <a:r>
              <a:rPr lang="en-US" baseline="0" dirty="0" smtClean="0"/>
              <a:t> </a:t>
            </a:r>
            <a:r>
              <a:rPr lang="en-US" baseline="0" dirty="0" err="1" smtClean="0"/>
              <a:t>que</a:t>
            </a:r>
            <a:r>
              <a:rPr lang="en-US" baseline="0" dirty="0" smtClean="0"/>
              <a:t> la </a:t>
            </a:r>
            <a:r>
              <a:rPr lang="en-US" baseline="0" dirty="0" err="1" smtClean="0"/>
              <a:t>recherche</a:t>
            </a:r>
            <a:r>
              <a:rPr lang="en-US" baseline="0" dirty="0" smtClean="0"/>
              <a:t> des </a:t>
            </a:r>
            <a:r>
              <a:rPr lang="en-US" baseline="0" dirty="0" err="1" smtClean="0"/>
              <a:t>ondes</a:t>
            </a:r>
            <a:r>
              <a:rPr lang="en-US" baseline="0" dirty="0" smtClean="0"/>
              <a:t> </a:t>
            </a:r>
            <a:r>
              <a:rPr lang="en-US" baseline="0" dirty="0" err="1" smtClean="0"/>
              <a:t>gravitationnelles</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481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Avant de terminer je vous presente quelques chiffres cles qui traduisent l activite de notre laboratoire </a:t>
            </a:r>
          </a:p>
        </p:txBody>
      </p:sp>
      <p:sp>
        <p:nvSpPr>
          <p:cNvPr id="4" name="Espace réservé de la date 3"/>
          <p:cNvSpPr>
            <a:spLocks noGrp="1"/>
          </p:cNvSpPr>
          <p:nvPr>
            <p:ph type="dt" sz="quarter" idx="1"/>
          </p:nvPr>
        </p:nvSpPr>
        <p:spPr/>
        <p:txBody>
          <a:bodyPr/>
          <a:lstStyle/>
          <a:p>
            <a:pPr>
              <a:defRPr/>
            </a:pPr>
            <a:fld id="{326D9AE1-CA40-491E-B4B2-E29ED1DE5F3C}" type="datetime1">
              <a:rPr lang="fr-FR" smtClean="0"/>
              <a:pPr>
                <a:defRPr/>
              </a:pPr>
              <a:t>07/04/2011</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D7541AC4-4D2C-483A-A88A-22E7A169D6D2}" type="slidenum">
              <a:rPr lang="fr-FR" smtClean="0"/>
              <a:pPr>
                <a:defRPr/>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6A3A676-BCB8-47FC-8298-DE698C43249E}" type="slidenum">
              <a:rPr lang="en-GB"/>
              <a:pPr/>
              <a:t>17</a:t>
            </a:fld>
            <a:endParaRPr lang="en-GB"/>
          </a:p>
        </p:txBody>
      </p:sp>
      <p:sp>
        <p:nvSpPr>
          <p:cNvPr id="71683" name="Rectangle 2"/>
          <p:cNvSpPr>
            <a:spLocks noGrp="1" noRot="1" noChangeAspect="1" noChangeArrowheads="1" noTextEdit="1"/>
          </p:cNvSpPr>
          <p:nvPr>
            <p:ph type="sldImg"/>
          </p:nvPr>
        </p:nvSpPr>
        <p:spPr>
          <a:xfrm>
            <a:off x="1193800" y="681038"/>
            <a:ext cx="4545013" cy="3408362"/>
          </a:xfrm>
          <a:solidFill>
            <a:srgbClr val="FFFFFF"/>
          </a:solidFill>
          <a:ln/>
        </p:spPr>
      </p:sp>
      <p:sp>
        <p:nvSpPr>
          <p:cNvPr id="71684" name="Rectangle 3"/>
          <p:cNvSpPr>
            <a:spLocks noGrp="1" noChangeArrowheads="1"/>
          </p:cNvSpPr>
          <p:nvPr>
            <p:ph type="body" idx="1"/>
          </p:nvPr>
        </p:nvSpPr>
        <p:spPr>
          <a:xfrm>
            <a:off x="884239" y="4362450"/>
            <a:ext cx="5089524" cy="4089400"/>
          </a:xfrm>
          <a:solidFill>
            <a:srgbClr val="FFFFFF"/>
          </a:solidFill>
          <a:ln>
            <a:solidFill>
              <a:srgbClr val="000000"/>
            </a:solidFill>
          </a:ln>
        </p:spPr>
        <p:txBody>
          <a:bodyPr lIns="84536" tIns="42268" rIns="84536" bIns="42268"/>
          <a:lstStyle/>
          <a:p>
            <a:pPr eaLnBrk="1" hangingPunct="1"/>
            <a:r>
              <a:rPr lang="en-GB" dirty="0" smtClean="0"/>
              <a:t>La physique des </a:t>
            </a:r>
            <a:r>
              <a:rPr lang="en-GB" dirty="0" err="1" smtClean="0"/>
              <a:t>particules</a:t>
            </a:r>
            <a:r>
              <a:rPr lang="en-GB" dirty="0" smtClean="0"/>
              <a:t> ne se </a:t>
            </a:r>
            <a:r>
              <a:rPr lang="en-GB" dirty="0" err="1" smtClean="0"/>
              <a:t>contente</a:t>
            </a:r>
            <a:r>
              <a:rPr lang="en-GB" dirty="0" smtClean="0"/>
              <a:t> pas de </a:t>
            </a:r>
            <a:r>
              <a:rPr lang="en-GB" dirty="0" err="1" smtClean="0"/>
              <a:t>repertorier</a:t>
            </a:r>
            <a:r>
              <a:rPr lang="en-GB" dirty="0" smtClean="0"/>
              <a:t> les </a:t>
            </a:r>
            <a:r>
              <a:rPr lang="en-GB" dirty="0" err="1" smtClean="0"/>
              <a:t>particules</a:t>
            </a:r>
            <a:r>
              <a:rPr lang="en-GB" dirty="0" smtClean="0"/>
              <a:t> </a:t>
            </a:r>
            <a:r>
              <a:rPr lang="en-GB" dirty="0" err="1" smtClean="0"/>
              <a:t>elementaires</a:t>
            </a:r>
            <a:r>
              <a:rPr lang="en-GB" dirty="0" smtClean="0"/>
              <a:t>, </a:t>
            </a:r>
            <a:r>
              <a:rPr lang="en-GB" dirty="0" err="1" smtClean="0"/>
              <a:t>mais</a:t>
            </a:r>
            <a:r>
              <a:rPr lang="en-GB" dirty="0" smtClean="0"/>
              <a:t> </a:t>
            </a:r>
            <a:r>
              <a:rPr lang="en-GB" dirty="0" err="1" smtClean="0"/>
              <a:t>cherche</a:t>
            </a:r>
            <a:r>
              <a:rPr lang="en-GB" dirty="0" smtClean="0"/>
              <a:t> </a:t>
            </a:r>
            <a:r>
              <a:rPr lang="en-GB" dirty="0" err="1" smtClean="0"/>
              <a:t>aussi</a:t>
            </a:r>
            <a:r>
              <a:rPr lang="en-GB" dirty="0" smtClean="0"/>
              <a:t> a </a:t>
            </a:r>
            <a:r>
              <a:rPr lang="en-GB" dirty="0" err="1" smtClean="0"/>
              <a:t>expliquer</a:t>
            </a:r>
            <a:r>
              <a:rPr lang="en-GB" dirty="0" smtClean="0"/>
              <a:t>  </a:t>
            </a:r>
            <a:r>
              <a:rPr lang="en-GB" dirty="0" err="1" smtClean="0"/>
              <a:t>quelles</a:t>
            </a:r>
            <a:r>
              <a:rPr lang="en-GB" dirty="0" smtClean="0"/>
              <a:t> forces </a:t>
            </a:r>
            <a:r>
              <a:rPr lang="en-GB" dirty="0" err="1" smtClean="0"/>
              <a:t>subissent</a:t>
            </a:r>
            <a:r>
              <a:rPr lang="en-GB" dirty="0" smtClean="0"/>
              <a:t> les </a:t>
            </a:r>
            <a:r>
              <a:rPr lang="en-GB" dirty="0" err="1" smtClean="0"/>
              <a:t>particules</a:t>
            </a:r>
            <a:r>
              <a:rPr lang="en-GB" dirty="0" smtClean="0"/>
              <a:t> </a:t>
            </a:r>
            <a:r>
              <a:rPr lang="en-GB" dirty="0" err="1" smtClean="0"/>
              <a:t>lorsqu'elles</a:t>
            </a:r>
            <a:r>
              <a:rPr lang="en-GB" dirty="0" smtClean="0"/>
              <a:t> se </a:t>
            </a:r>
            <a:r>
              <a:rPr lang="en-GB" dirty="0" err="1" smtClean="0"/>
              <a:t>rencontrent</a:t>
            </a:r>
            <a:r>
              <a:rPr lang="en-GB" dirty="0" smtClean="0"/>
              <a:t>. </a:t>
            </a:r>
            <a:r>
              <a:rPr lang="en-GB" dirty="0" err="1" smtClean="0"/>
              <a:t>Ce</a:t>
            </a:r>
            <a:r>
              <a:rPr lang="en-GB" dirty="0" smtClean="0"/>
              <a:t> </a:t>
            </a:r>
            <a:r>
              <a:rPr lang="en-GB" dirty="0" err="1" smtClean="0"/>
              <a:t>sont</a:t>
            </a:r>
            <a:r>
              <a:rPr lang="en-GB" dirty="0" smtClean="0"/>
              <a:t> </a:t>
            </a:r>
            <a:r>
              <a:rPr lang="en-GB" dirty="0" err="1" smtClean="0"/>
              <a:t>ces</a:t>
            </a:r>
            <a:r>
              <a:rPr lang="en-GB" dirty="0" smtClean="0"/>
              <a:t> forces (</a:t>
            </a:r>
            <a:r>
              <a:rPr lang="en-GB" dirty="0" err="1" smtClean="0"/>
              <a:t>que</a:t>
            </a:r>
            <a:r>
              <a:rPr lang="en-GB" dirty="0" smtClean="0"/>
              <a:t> </a:t>
            </a:r>
            <a:r>
              <a:rPr lang="en-GB" dirty="0" err="1" smtClean="0"/>
              <a:t>l'on</a:t>
            </a:r>
            <a:r>
              <a:rPr lang="en-GB" dirty="0" smtClean="0"/>
              <a:t> </a:t>
            </a:r>
            <a:r>
              <a:rPr lang="en-GB" dirty="0" err="1" smtClean="0"/>
              <a:t>appelle</a:t>
            </a:r>
            <a:r>
              <a:rPr lang="en-GB" dirty="0" smtClean="0"/>
              <a:t> </a:t>
            </a:r>
            <a:r>
              <a:rPr lang="en-GB" dirty="0" err="1" smtClean="0"/>
              <a:t>aussi</a:t>
            </a:r>
            <a:r>
              <a:rPr lang="en-GB" dirty="0" smtClean="0"/>
              <a:t> interaction)  qui </a:t>
            </a:r>
            <a:r>
              <a:rPr lang="en-GB" dirty="0" err="1" smtClean="0"/>
              <a:t>vont</a:t>
            </a:r>
            <a:r>
              <a:rPr lang="en-GB" dirty="0" smtClean="0"/>
              <a:t> </a:t>
            </a:r>
            <a:r>
              <a:rPr lang="en-GB" dirty="0" err="1" smtClean="0"/>
              <a:t>servir</a:t>
            </a:r>
            <a:r>
              <a:rPr lang="en-GB" dirty="0" smtClean="0"/>
              <a:t> de </a:t>
            </a:r>
            <a:r>
              <a:rPr lang="en-GB" dirty="0" err="1" smtClean="0"/>
              <a:t>ciment</a:t>
            </a:r>
            <a:r>
              <a:rPr lang="en-GB" dirty="0" smtClean="0"/>
              <a:t> pour </a:t>
            </a:r>
            <a:r>
              <a:rPr lang="en-GB" dirty="0" err="1" smtClean="0"/>
              <a:t>fabriquer</a:t>
            </a:r>
            <a:r>
              <a:rPr lang="en-GB" dirty="0" smtClean="0"/>
              <a:t> les nucleons, les </a:t>
            </a:r>
            <a:r>
              <a:rPr lang="en-GB" dirty="0" err="1" smtClean="0"/>
              <a:t>noyaux</a:t>
            </a:r>
            <a:r>
              <a:rPr lang="en-GB" dirty="0" smtClean="0"/>
              <a:t>, les </a:t>
            </a:r>
            <a:r>
              <a:rPr lang="en-GB" dirty="0" err="1" smtClean="0"/>
              <a:t>atomes</a:t>
            </a:r>
            <a:r>
              <a:rPr lang="en-GB" dirty="0" smtClean="0"/>
              <a:t>, et </a:t>
            </a:r>
            <a:r>
              <a:rPr lang="en-GB" dirty="0" err="1" smtClean="0"/>
              <a:t>toute</a:t>
            </a:r>
            <a:r>
              <a:rPr lang="en-GB" dirty="0" smtClean="0"/>
              <a:t> la </a:t>
            </a:r>
            <a:r>
              <a:rPr lang="en-GB" dirty="0" err="1" smtClean="0"/>
              <a:t>matiere</a:t>
            </a:r>
            <a:r>
              <a:rPr lang="en-GB" dirty="0" smtClean="0"/>
              <a:t> </a:t>
            </a:r>
            <a:r>
              <a:rPr lang="en-GB" dirty="0" err="1" smtClean="0"/>
              <a:t>que</a:t>
            </a:r>
            <a:r>
              <a:rPr lang="en-GB" dirty="0" smtClean="0"/>
              <a:t> nous </a:t>
            </a:r>
            <a:r>
              <a:rPr lang="en-GB" dirty="0" err="1" smtClean="0"/>
              <a:t>connaissons</a:t>
            </a:r>
            <a:r>
              <a:rPr lang="en-GB" dirty="0" smtClean="0"/>
              <a:t>.</a:t>
            </a:r>
          </a:p>
          <a:p>
            <a:pPr eaLnBrk="1" hangingPunct="1"/>
            <a:endParaRPr lang="en-GB" dirty="0" smtClean="0"/>
          </a:p>
          <a:p>
            <a:pPr eaLnBrk="1" hangingPunct="1"/>
            <a:r>
              <a:rPr lang="en-GB" dirty="0" smtClean="0"/>
              <a:t>En phys des part la force (= </a:t>
            </a:r>
            <a:r>
              <a:rPr lang="en-GB" dirty="0" err="1" smtClean="0"/>
              <a:t>l'interaction</a:t>
            </a:r>
            <a:r>
              <a:rPr lang="en-GB" dirty="0" smtClean="0"/>
              <a:t>) qui </a:t>
            </a:r>
            <a:r>
              <a:rPr lang="en-GB" dirty="0" err="1" smtClean="0"/>
              <a:t>s'exerce</a:t>
            </a:r>
            <a:r>
              <a:rPr lang="en-GB" dirty="0" smtClean="0"/>
              <a:t> entre 2 </a:t>
            </a:r>
            <a:r>
              <a:rPr lang="en-GB" dirty="0" err="1" smtClean="0"/>
              <a:t>particules</a:t>
            </a:r>
            <a:r>
              <a:rPr lang="en-GB" dirty="0" smtClean="0"/>
              <a:t> </a:t>
            </a:r>
            <a:r>
              <a:rPr lang="en-GB" dirty="0" err="1" smtClean="0"/>
              <a:t>est</a:t>
            </a:r>
            <a:r>
              <a:rPr lang="en-GB" dirty="0" smtClean="0"/>
              <a:t> </a:t>
            </a:r>
            <a:r>
              <a:rPr lang="en-GB" dirty="0" err="1" smtClean="0"/>
              <a:t>decrite</a:t>
            </a:r>
            <a:r>
              <a:rPr lang="en-GB" dirty="0" smtClean="0"/>
              <a:t> </a:t>
            </a:r>
            <a:r>
              <a:rPr lang="en-GB" dirty="0" err="1" smtClean="0"/>
              <a:t>comme</a:t>
            </a:r>
            <a:r>
              <a:rPr lang="en-GB" dirty="0" smtClean="0"/>
              <a:t> </a:t>
            </a:r>
            <a:r>
              <a:rPr lang="en-GB" dirty="0" err="1" smtClean="0"/>
              <a:t>l'echange</a:t>
            </a:r>
            <a:r>
              <a:rPr lang="en-GB" dirty="0" smtClean="0"/>
              <a:t> </a:t>
            </a:r>
            <a:r>
              <a:rPr lang="en-GB" dirty="0" err="1" smtClean="0"/>
              <a:t>d'une</a:t>
            </a:r>
            <a:r>
              <a:rPr lang="en-GB" dirty="0" smtClean="0"/>
              <a:t> </a:t>
            </a:r>
            <a:r>
              <a:rPr lang="en-GB" dirty="0" err="1" smtClean="0"/>
              <a:t>particule</a:t>
            </a:r>
            <a:r>
              <a:rPr lang="en-GB" dirty="0" smtClean="0"/>
              <a:t> </a:t>
            </a:r>
            <a:r>
              <a:rPr lang="en-GB" dirty="0" err="1" smtClean="0"/>
              <a:t>messagere</a:t>
            </a:r>
            <a:r>
              <a:rPr lang="en-GB" dirty="0" smtClean="0"/>
              <a:t>. </a:t>
            </a:r>
            <a:r>
              <a:rPr lang="en-GB" dirty="0" err="1" smtClean="0"/>
              <a:t>Expliquer</a:t>
            </a:r>
            <a:r>
              <a:rPr lang="en-GB" dirty="0" smtClean="0"/>
              <a:t> l' </a:t>
            </a:r>
            <a:r>
              <a:rPr lang="en-GB" dirty="0" err="1" smtClean="0"/>
              <a:t>analogie</a:t>
            </a:r>
            <a:r>
              <a:rPr lang="en-GB" dirty="0" smtClean="0"/>
              <a:t> avec le </a:t>
            </a:r>
            <a:r>
              <a:rPr lang="en-GB" dirty="0" err="1" smtClean="0"/>
              <a:t>ballon</a:t>
            </a:r>
            <a:r>
              <a:rPr lang="en-GB" dirty="0" smtClean="0"/>
              <a:t> et les barques.  </a:t>
            </a:r>
          </a:p>
          <a:p>
            <a:pPr eaLnBrk="1" hangingPunct="1"/>
            <a:r>
              <a:rPr lang="en-GB" dirty="0" err="1" smtClean="0"/>
              <a:t>Avez-vous</a:t>
            </a:r>
            <a:r>
              <a:rPr lang="en-GB" dirty="0" smtClean="0"/>
              <a:t> un skate-board ?</a:t>
            </a:r>
          </a:p>
          <a:p>
            <a:pPr eaLnBrk="1" hangingPunct="1"/>
            <a:r>
              <a:rPr lang="en-GB" dirty="0" err="1" smtClean="0"/>
              <a:t>Quand</a:t>
            </a:r>
            <a:r>
              <a:rPr lang="en-GB" dirty="0" smtClean="0"/>
              <a:t> je lance le </a:t>
            </a:r>
            <a:r>
              <a:rPr lang="en-GB" dirty="0" err="1" smtClean="0"/>
              <a:t>ballon</a:t>
            </a:r>
            <a:r>
              <a:rPr lang="en-GB" dirty="0" smtClean="0"/>
              <a:t> ma barque </a:t>
            </a:r>
            <a:r>
              <a:rPr lang="en-GB" dirty="0" err="1" smtClean="0"/>
              <a:t>recule</a:t>
            </a:r>
            <a:r>
              <a:rPr lang="en-GB" dirty="0" smtClean="0"/>
              <a:t>, </a:t>
            </a:r>
            <a:r>
              <a:rPr lang="en-GB" dirty="0" err="1" smtClean="0"/>
              <a:t>elle</a:t>
            </a:r>
            <a:r>
              <a:rPr lang="en-GB" dirty="0" smtClean="0"/>
              <a:t> </a:t>
            </a:r>
            <a:r>
              <a:rPr lang="en-GB" dirty="0" err="1" smtClean="0"/>
              <a:t>subit</a:t>
            </a:r>
            <a:r>
              <a:rPr lang="en-GB" dirty="0" smtClean="0"/>
              <a:t> </a:t>
            </a:r>
            <a:r>
              <a:rPr lang="en-GB" dirty="0" err="1" smtClean="0"/>
              <a:t>donc</a:t>
            </a:r>
            <a:r>
              <a:rPr lang="en-GB" dirty="0" smtClean="0"/>
              <a:t> </a:t>
            </a:r>
            <a:r>
              <a:rPr lang="en-GB" dirty="0" err="1" smtClean="0"/>
              <a:t>une</a:t>
            </a:r>
            <a:r>
              <a:rPr lang="en-GB" dirty="0" smtClean="0"/>
              <a:t> interaction.... (</a:t>
            </a:r>
            <a:r>
              <a:rPr lang="en-GB" dirty="0" err="1" smtClean="0"/>
              <a:t>preciser</a:t>
            </a:r>
            <a:r>
              <a:rPr lang="en-GB" dirty="0" smtClean="0"/>
              <a:t> </a:t>
            </a:r>
            <a:r>
              <a:rPr lang="en-GB" dirty="0" err="1" smtClean="0"/>
              <a:t>qu'il</a:t>
            </a:r>
            <a:r>
              <a:rPr lang="en-GB" dirty="0" smtClean="0"/>
              <a:t> ne </a:t>
            </a:r>
            <a:r>
              <a:rPr lang="en-GB" dirty="0" err="1" smtClean="0"/>
              <a:t>s'agit</a:t>
            </a:r>
            <a:r>
              <a:rPr lang="en-GB" dirty="0" smtClean="0"/>
              <a:t> </a:t>
            </a:r>
            <a:r>
              <a:rPr lang="en-GB" dirty="0" err="1" smtClean="0"/>
              <a:t>que</a:t>
            </a:r>
            <a:r>
              <a:rPr lang="en-GB" dirty="0" smtClean="0"/>
              <a:t> </a:t>
            </a:r>
            <a:r>
              <a:rPr lang="en-GB" dirty="0" err="1" smtClean="0"/>
              <a:t>d'une</a:t>
            </a:r>
            <a:r>
              <a:rPr lang="en-GB" dirty="0" smtClean="0"/>
              <a:t> </a:t>
            </a:r>
            <a:r>
              <a:rPr lang="en-GB" dirty="0" err="1" smtClean="0"/>
              <a:t>analogie</a:t>
            </a:r>
            <a:r>
              <a:rPr lang="en-GB" dirty="0" smtClean="0"/>
              <a:t> qui a </a:t>
            </a:r>
            <a:r>
              <a:rPr lang="en-GB" dirty="0" err="1" smtClean="0"/>
              <a:t>ses</a:t>
            </a:r>
            <a:r>
              <a:rPr lang="en-GB" dirty="0" smtClean="0"/>
              <a:t> </a:t>
            </a:r>
            <a:r>
              <a:rPr lang="en-GB" dirty="0" err="1" smtClean="0"/>
              <a:t>limites</a:t>
            </a:r>
            <a:r>
              <a:rPr lang="en-GB" dirty="0" smtClean="0"/>
              <a:t>).</a:t>
            </a:r>
          </a:p>
          <a:p>
            <a:pPr eaLnBrk="1" hangingPunct="1"/>
            <a:endParaRPr lang="en-GB" dirty="0" smtClean="0"/>
          </a:p>
          <a:p>
            <a:pPr eaLnBrk="1" hangingPunct="1"/>
            <a:r>
              <a:rPr lang="en-GB" dirty="0" smtClean="0"/>
              <a:t>Si le </a:t>
            </a:r>
            <a:r>
              <a:rPr lang="en-GB" dirty="0" err="1" smtClean="0"/>
              <a:t>ballon</a:t>
            </a:r>
            <a:r>
              <a:rPr lang="en-GB" dirty="0" smtClean="0"/>
              <a:t> </a:t>
            </a:r>
            <a:r>
              <a:rPr lang="en-GB" dirty="0" err="1" smtClean="0"/>
              <a:t>est</a:t>
            </a:r>
            <a:r>
              <a:rPr lang="en-GB" dirty="0" smtClean="0"/>
              <a:t> </a:t>
            </a:r>
            <a:r>
              <a:rPr lang="en-GB" dirty="0" err="1" smtClean="0"/>
              <a:t>tres</a:t>
            </a:r>
            <a:r>
              <a:rPr lang="en-GB" dirty="0" smtClean="0"/>
              <a:t> </a:t>
            </a:r>
            <a:r>
              <a:rPr lang="en-GB" dirty="0" err="1" smtClean="0"/>
              <a:t>lourd</a:t>
            </a:r>
            <a:r>
              <a:rPr lang="en-GB" dirty="0" smtClean="0"/>
              <a:t>, on ne </a:t>
            </a:r>
            <a:r>
              <a:rPr lang="en-GB" dirty="0" err="1" smtClean="0"/>
              <a:t>peut</a:t>
            </a:r>
            <a:r>
              <a:rPr lang="en-GB" dirty="0" smtClean="0"/>
              <a:t> pas le lancer </a:t>
            </a:r>
            <a:r>
              <a:rPr lang="en-GB" dirty="0" err="1" smtClean="0"/>
              <a:t>tres</a:t>
            </a:r>
            <a:r>
              <a:rPr lang="en-GB" dirty="0" smtClean="0"/>
              <a:t> loin. De la meme </a:t>
            </a:r>
            <a:r>
              <a:rPr lang="en-GB" dirty="0" err="1" smtClean="0"/>
              <a:t>facon</a:t>
            </a:r>
            <a:r>
              <a:rPr lang="en-GB" dirty="0" smtClean="0"/>
              <a:t> la </a:t>
            </a:r>
            <a:r>
              <a:rPr lang="en-GB" dirty="0" err="1" smtClean="0"/>
              <a:t>portee</a:t>
            </a:r>
            <a:r>
              <a:rPr lang="en-GB" dirty="0" smtClean="0"/>
              <a:t> </a:t>
            </a:r>
            <a:r>
              <a:rPr lang="en-GB" dirty="0" err="1" smtClean="0"/>
              <a:t>d'une</a:t>
            </a:r>
            <a:r>
              <a:rPr lang="en-GB" dirty="0" smtClean="0"/>
              <a:t> interaction depend de la masse de la </a:t>
            </a:r>
            <a:r>
              <a:rPr lang="en-GB" dirty="0" err="1" smtClean="0"/>
              <a:t>particule</a:t>
            </a:r>
            <a:r>
              <a:rPr lang="en-GB" dirty="0" smtClean="0"/>
              <a:t> </a:t>
            </a:r>
            <a:r>
              <a:rPr lang="en-GB" dirty="0" err="1" smtClean="0"/>
              <a:t>messagere</a:t>
            </a:r>
            <a:r>
              <a:rPr lang="en-GB" dirty="0" smtClean="0"/>
              <a:t>. Plus </a:t>
            </a:r>
            <a:r>
              <a:rPr lang="en-GB" dirty="0" err="1" smtClean="0"/>
              <a:t>elle</a:t>
            </a:r>
            <a:r>
              <a:rPr lang="en-GB" dirty="0" smtClean="0"/>
              <a:t> </a:t>
            </a:r>
            <a:r>
              <a:rPr lang="en-GB" dirty="0" err="1" smtClean="0"/>
              <a:t>est</a:t>
            </a:r>
            <a:r>
              <a:rPr lang="en-GB" dirty="0" smtClean="0"/>
              <a:t> massive plus la </a:t>
            </a:r>
            <a:r>
              <a:rPr lang="en-GB" dirty="0" err="1" smtClean="0"/>
              <a:t>portee</a:t>
            </a:r>
            <a:r>
              <a:rPr lang="en-GB" dirty="0" smtClean="0"/>
              <a:t> </a:t>
            </a:r>
            <a:r>
              <a:rPr lang="en-GB" dirty="0" err="1" smtClean="0"/>
              <a:t>est</a:t>
            </a:r>
            <a:r>
              <a:rPr lang="en-GB" dirty="0" smtClean="0"/>
              <a:t> </a:t>
            </a:r>
            <a:r>
              <a:rPr lang="en-GB" dirty="0" err="1" smtClean="0"/>
              <a:t>courte</a:t>
            </a:r>
            <a:r>
              <a:rPr lang="en-GB" dirty="0" smtClean="0"/>
              <a:t>.</a:t>
            </a:r>
          </a:p>
          <a:p>
            <a:pPr eaLnBrk="1" hangingPunct="1"/>
            <a:r>
              <a:rPr lang="en-GB" dirty="0" err="1" smtClean="0"/>
              <a:t>Dans</a:t>
            </a:r>
            <a:r>
              <a:rPr lang="en-GB" dirty="0" smtClean="0"/>
              <a:t> </a:t>
            </a:r>
            <a:r>
              <a:rPr lang="en-GB" dirty="0" err="1" smtClean="0"/>
              <a:t>certains</a:t>
            </a:r>
            <a:r>
              <a:rPr lang="en-GB" dirty="0" smtClean="0"/>
              <a:t> </a:t>
            </a:r>
            <a:r>
              <a:rPr lang="en-GB" dirty="0" err="1" smtClean="0"/>
              <a:t>cas</a:t>
            </a:r>
            <a:r>
              <a:rPr lang="en-GB" dirty="0" smtClean="0"/>
              <a:t> </a:t>
            </a:r>
            <a:r>
              <a:rPr lang="en-GB" dirty="0" err="1" smtClean="0"/>
              <a:t>d'interaction</a:t>
            </a:r>
            <a:r>
              <a:rPr lang="en-GB" dirty="0" smtClean="0"/>
              <a:t> un </a:t>
            </a:r>
            <a:r>
              <a:rPr lang="en-GB" dirty="0" err="1" smtClean="0"/>
              <a:t>peu</a:t>
            </a:r>
            <a:r>
              <a:rPr lang="en-GB" dirty="0" smtClean="0"/>
              <a:t> </a:t>
            </a:r>
            <a:r>
              <a:rPr lang="en-GB" dirty="0" err="1" smtClean="0"/>
              <a:t>complexe</a:t>
            </a:r>
            <a:r>
              <a:rPr lang="en-GB" dirty="0" smtClean="0"/>
              <a:t> </a:t>
            </a:r>
            <a:r>
              <a:rPr lang="en-GB" dirty="0" err="1" smtClean="0"/>
              <a:t>il</a:t>
            </a:r>
            <a:r>
              <a:rPr lang="en-GB" dirty="0" smtClean="0"/>
              <a:t> y a </a:t>
            </a:r>
            <a:r>
              <a:rPr lang="en-GB" dirty="0" err="1" smtClean="0"/>
              <a:t>aussi</a:t>
            </a:r>
            <a:r>
              <a:rPr lang="en-GB" dirty="0" smtClean="0"/>
              <a:t> un </a:t>
            </a:r>
            <a:r>
              <a:rPr lang="en-GB" dirty="0" err="1" smtClean="0"/>
              <a:t>effet</a:t>
            </a:r>
            <a:r>
              <a:rPr lang="en-GB" dirty="0" smtClean="0"/>
              <a:t> de collage... la </a:t>
            </a:r>
            <a:r>
              <a:rPr lang="en-GB" dirty="0" err="1" smtClean="0"/>
              <a:t>particule</a:t>
            </a:r>
            <a:r>
              <a:rPr lang="en-GB" dirty="0" smtClean="0"/>
              <a:t> </a:t>
            </a:r>
            <a:r>
              <a:rPr lang="en-GB" dirty="0" err="1" smtClean="0"/>
              <a:t>messagere</a:t>
            </a:r>
            <a:r>
              <a:rPr lang="en-GB" dirty="0" smtClean="0"/>
              <a:t> </a:t>
            </a:r>
            <a:r>
              <a:rPr lang="en-GB" dirty="0" err="1" smtClean="0"/>
              <a:t>reste</a:t>
            </a:r>
            <a:r>
              <a:rPr lang="en-GB" dirty="0" smtClean="0"/>
              <a:t> "</a:t>
            </a:r>
            <a:r>
              <a:rPr lang="en-GB" dirty="0" err="1" smtClean="0"/>
              <a:t>collee</a:t>
            </a:r>
            <a:r>
              <a:rPr lang="en-GB" dirty="0" smtClean="0"/>
              <a:t>" a </a:t>
            </a:r>
            <a:r>
              <a:rPr lang="en-GB" dirty="0" err="1" smtClean="0"/>
              <a:t>ses</a:t>
            </a:r>
            <a:r>
              <a:rPr lang="en-GB" dirty="0" smtClean="0"/>
              <a:t> </a:t>
            </a:r>
            <a:r>
              <a:rPr lang="en-GB" dirty="0" err="1" smtClean="0"/>
              <a:t>particules</a:t>
            </a:r>
            <a:r>
              <a:rPr lang="en-GB" dirty="0" smtClean="0"/>
              <a:t> de </a:t>
            </a:r>
            <a:r>
              <a:rPr lang="en-GB" dirty="0" err="1" smtClean="0"/>
              <a:t>matiere</a:t>
            </a:r>
            <a:r>
              <a:rPr lang="en-GB" dirty="0" smtClean="0"/>
              <a:t>. Un  </a:t>
            </a:r>
            <a:r>
              <a:rPr lang="en-GB" dirty="0" err="1" smtClean="0"/>
              <a:t>peu</a:t>
            </a:r>
            <a:r>
              <a:rPr lang="en-GB" dirty="0" smtClean="0"/>
              <a:t> </a:t>
            </a:r>
            <a:r>
              <a:rPr lang="en-GB" dirty="0" err="1" smtClean="0"/>
              <a:t>comme</a:t>
            </a:r>
            <a:r>
              <a:rPr lang="en-GB" dirty="0" smtClean="0"/>
              <a:t> </a:t>
            </a:r>
            <a:r>
              <a:rPr lang="en-GB" dirty="0" err="1" smtClean="0"/>
              <a:t>si</a:t>
            </a:r>
            <a:r>
              <a:rPr lang="en-GB" dirty="0" smtClean="0"/>
              <a:t> le </a:t>
            </a:r>
            <a:r>
              <a:rPr lang="en-GB" dirty="0" err="1" smtClean="0"/>
              <a:t>ballon</a:t>
            </a:r>
            <a:r>
              <a:rPr lang="en-GB" dirty="0" smtClean="0"/>
              <a:t> </a:t>
            </a:r>
            <a:r>
              <a:rPr lang="en-GB" dirty="0" err="1" smtClean="0"/>
              <a:t>etait</a:t>
            </a:r>
            <a:r>
              <a:rPr lang="en-GB" dirty="0" smtClean="0"/>
              <a:t> </a:t>
            </a:r>
            <a:r>
              <a:rPr lang="en-GB" dirty="0" err="1" smtClean="0"/>
              <a:t>enduit</a:t>
            </a:r>
            <a:r>
              <a:rPr lang="en-GB" dirty="0" smtClean="0"/>
              <a:t> de super-glue... On </a:t>
            </a:r>
            <a:r>
              <a:rPr lang="en-GB" dirty="0" err="1" smtClean="0"/>
              <a:t>n'arriverait</a:t>
            </a:r>
            <a:r>
              <a:rPr lang="en-GB" dirty="0" smtClean="0"/>
              <a:t> plus </a:t>
            </a:r>
            <a:r>
              <a:rPr lang="en-GB" dirty="0" err="1" smtClean="0"/>
              <a:t>alors</a:t>
            </a:r>
            <a:r>
              <a:rPr lang="en-GB" dirty="0" smtClean="0"/>
              <a:t> a </a:t>
            </a:r>
            <a:r>
              <a:rPr lang="en-GB" dirty="0" err="1" smtClean="0"/>
              <a:t>decoller</a:t>
            </a:r>
            <a:r>
              <a:rPr lang="en-GB" dirty="0" smtClean="0"/>
              <a:t> </a:t>
            </a:r>
            <a:r>
              <a:rPr lang="en-GB" dirty="0" err="1" smtClean="0"/>
              <a:t>sa</a:t>
            </a:r>
            <a:r>
              <a:rPr lang="en-GB" dirty="0" smtClean="0"/>
              <a:t> main du </a:t>
            </a:r>
            <a:r>
              <a:rPr lang="en-GB" dirty="0" err="1" smtClean="0"/>
              <a:t>ballon</a:t>
            </a:r>
            <a:r>
              <a:rPr lang="en-GB" dirty="0" smtClean="0"/>
              <a:t>. </a:t>
            </a:r>
            <a:r>
              <a:rPr lang="en-GB" dirty="0" err="1" smtClean="0"/>
              <a:t>Dans</a:t>
            </a:r>
            <a:r>
              <a:rPr lang="en-GB" dirty="0" smtClean="0"/>
              <a:t> </a:t>
            </a:r>
            <a:r>
              <a:rPr lang="en-GB" dirty="0" err="1" smtClean="0"/>
              <a:t>ce</a:t>
            </a:r>
            <a:r>
              <a:rPr lang="en-GB" dirty="0" smtClean="0"/>
              <a:t> </a:t>
            </a:r>
            <a:r>
              <a:rPr lang="en-GB" dirty="0" err="1" smtClean="0"/>
              <a:t>cas</a:t>
            </a:r>
            <a:r>
              <a:rPr lang="en-GB" dirty="0" smtClean="0"/>
              <a:t> la </a:t>
            </a:r>
            <a:r>
              <a:rPr lang="en-GB" dirty="0" err="1" smtClean="0"/>
              <a:t>portee</a:t>
            </a:r>
            <a:r>
              <a:rPr lang="en-GB" dirty="0" smtClean="0"/>
              <a:t> de </a:t>
            </a:r>
            <a:r>
              <a:rPr lang="en-GB" dirty="0" err="1" smtClean="0"/>
              <a:t>l'interaction</a:t>
            </a:r>
            <a:r>
              <a:rPr lang="en-GB" dirty="0" smtClean="0"/>
              <a:t> </a:t>
            </a:r>
            <a:r>
              <a:rPr lang="en-GB" dirty="0" err="1" smtClean="0"/>
              <a:t>est</a:t>
            </a:r>
            <a:r>
              <a:rPr lang="en-GB" dirty="0" smtClean="0"/>
              <a:t> </a:t>
            </a:r>
            <a:r>
              <a:rPr lang="en-GB" dirty="0" err="1" smtClean="0"/>
              <a:t>faible</a:t>
            </a:r>
            <a:r>
              <a:rPr lang="en-GB" dirty="0" smtClean="0"/>
              <a:t>. </a:t>
            </a:r>
            <a:r>
              <a:rPr lang="en-GB" dirty="0" err="1" smtClean="0"/>
              <a:t>Cela</a:t>
            </a:r>
            <a:r>
              <a:rPr lang="en-GB" dirty="0" smtClean="0"/>
              <a:t> arrive pour </a:t>
            </a:r>
            <a:r>
              <a:rPr lang="en-GB" dirty="0" err="1" smtClean="0"/>
              <a:t>une</a:t>
            </a:r>
            <a:r>
              <a:rPr lang="en-GB" dirty="0" smtClean="0"/>
              <a:t> </a:t>
            </a:r>
            <a:r>
              <a:rPr lang="en-GB" dirty="0" err="1" smtClean="0"/>
              <a:t>seule</a:t>
            </a:r>
            <a:r>
              <a:rPr lang="en-GB" dirty="0" smtClean="0"/>
              <a:t> des interaction </a:t>
            </a:r>
            <a:r>
              <a:rPr lang="en-GB" dirty="0" err="1" smtClean="0"/>
              <a:t>dont</a:t>
            </a:r>
            <a:r>
              <a:rPr lang="en-GB" dirty="0" smtClean="0"/>
              <a:t> nous </a:t>
            </a:r>
            <a:r>
              <a:rPr lang="en-GB" dirty="0" err="1" smtClean="0"/>
              <a:t>allons</a:t>
            </a:r>
            <a:r>
              <a:rPr lang="en-GB" dirty="0" smtClean="0"/>
              <a:t> </a:t>
            </a:r>
            <a:r>
              <a:rPr lang="en-GB" dirty="0" err="1" smtClean="0"/>
              <a:t>parler</a:t>
            </a:r>
            <a:r>
              <a:rPr lang="en-GB" dirty="0" smtClean="0"/>
              <a:t>.</a:t>
            </a:r>
          </a:p>
          <a:p>
            <a:pPr eaLnBrk="1" hangingPunct="1"/>
            <a:endParaRPr lang="en-GB" dirty="0" smtClean="0"/>
          </a:p>
          <a:p>
            <a:pPr eaLnBrk="1" hangingPunct="1"/>
            <a:r>
              <a:rPr lang="en-GB" dirty="0" smtClean="0"/>
              <a:t>Notre </a:t>
            </a:r>
            <a:r>
              <a:rPr lang="en-GB" dirty="0" err="1" smtClean="0"/>
              <a:t>monde</a:t>
            </a:r>
            <a:r>
              <a:rPr lang="en-GB" dirty="0" smtClean="0"/>
              <a:t> </a:t>
            </a:r>
            <a:r>
              <a:rPr lang="en-GB" dirty="0" err="1" smtClean="0"/>
              <a:t>est</a:t>
            </a:r>
            <a:r>
              <a:rPr lang="en-GB" dirty="0" smtClean="0"/>
              <a:t> </a:t>
            </a:r>
            <a:r>
              <a:rPr lang="en-GB" dirty="0" err="1" smtClean="0"/>
              <a:t>regi</a:t>
            </a:r>
            <a:r>
              <a:rPr lang="en-GB" dirty="0" smtClean="0"/>
              <a:t> par </a:t>
            </a:r>
            <a:r>
              <a:rPr lang="en-GB" dirty="0" err="1" smtClean="0"/>
              <a:t>quatre</a:t>
            </a:r>
            <a:r>
              <a:rPr lang="en-GB" dirty="0" smtClean="0"/>
              <a:t> forces (=interactions) </a:t>
            </a:r>
            <a:r>
              <a:rPr lang="en-GB" dirty="0" err="1" smtClean="0"/>
              <a:t>fondamentales</a:t>
            </a:r>
            <a:r>
              <a:rPr lang="en-GB" dirty="0" smtClean="0"/>
              <a:t>. </a:t>
            </a:r>
            <a:r>
              <a:rPr lang="en-GB" dirty="0" err="1" smtClean="0"/>
              <a:t>Lesquelles</a:t>
            </a:r>
            <a:r>
              <a:rPr lang="en-GB" dirty="0" smtClean="0"/>
              <a:t> ???</a:t>
            </a:r>
          </a:p>
          <a:p>
            <a:pPr eaLnBrk="1" hangingPunct="1"/>
            <a:endParaRPr lang="en-GB" dirty="0" smtClean="0"/>
          </a:p>
          <a:p>
            <a:pPr eaLnBrk="1" hangingPunct="1"/>
            <a:endParaRPr lang="en-GB"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18</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19</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200" kern="1200" dirty="0" smtClean="0">
                <a:solidFill>
                  <a:schemeClr val="tx1"/>
                </a:solidFill>
                <a:latin typeface="+mn-lt"/>
                <a:ea typeface="+mn-ea"/>
                <a:cs typeface="+mn-cs"/>
              </a:rPr>
              <a:t>Ce modèle, bien que très satisfaisant  et jamais mis en défaut par l’expérience, n’est cependant pas sans lacunes et laisse plusieurs questions sans réponse… en voici quelques exemples :</a:t>
            </a:r>
          </a:p>
          <a:p>
            <a:pPr lvl="0"/>
            <a:r>
              <a:rPr lang="fr-FR" sz="1200" kern="1200" dirty="0" smtClean="0">
                <a:solidFill>
                  <a:schemeClr val="tx1"/>
                </a:solidFill>
                <a:latin typeface="+mn-lt"/>
                <a:ea typeface="+mn-ea"/>
                <a:cs typeface="+mn-cs"/>
              </a:rPr>
              <a:t>Le modèle n’arrive pas à intégrer la gravitation, qui est pourtant une des forces qui régit l’univers à notre échelle.  </a:t>
            </a:r>
          </a:p>
          <a:p>
            <a:pPr lvl="0"/>
            <a:r>
              <a:rPr lang="fr-FR" sz="1200" kern="1200" dirty="0" smtClean="0">
                <a:solidFill>
                  <a:schemeClr val="tx1"/>
                </a:solidFill>
                <a:latin typeface="+mn-lt"/>
                <a:ea typeface="+mn-ea"/>
                <a:cs typeface="+mn-cs"/>
              </a:rPr>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200" kern="1200" dirty="0" smtClean="0">
                <a:solidFill>
                  <a:schemeClr val="tx1"/>
                </a:solidFill>
                <a:latin typeface="+mn-lt"/>
                <a:ea typeface="+mn-ea"/>
                <a:cs typeface="+mn-cs"/>
              </a:rPr>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200" kern="1200" dirty="0" smtClean="0">
                <a:solidFill>
                  <a:schemeClr val="tx1"/>
                </a:solidFill>
                <a:latin typeface="+mn-lt"/>
                <a:ea typeface="+mn-ea"/>
                <a:cs typeface="+mn-cs"/>
              </a:rPr>
              <a:t>Enfin, pourquoi quarks et leptons ont-ils une masse ? et pourquoi cette masse diffère-t-elle entre ces diverses particules? un élément essentiel du modèle n’a toujours pas été mis en évidence et pourrait éclairer cette question: le boson de </a:t>
            </a:r>
            <a:r>
              <a:rPr lang="fr-FR" sz="1200" kern="1200" dirty="0" err="1" smtClean="0">
                <a:solidFill>
                  <a:schemeClr val="tx1"/>
                </a:solidFill>
                <a:latin typeface="+mn-lt"/>
                <a:ea typeface="+mn-ea"/>
                <a:cs typeface="+mn-cs"/>
              </a:rPr>
              <a:t>Higgs</a:t>
            </a:r>
            <a:r>
              <a:rPr lang="fr-FR" sz="1200" kern="1200" dirty="0" smtClean="0">
                <a:solidFill>
                  <a:schemeClr val="tx1"/>
                </a:solidFill>
                <a:latin typeface="+mn-lt"/>
                <a:ea typeface="+mn-ea"/>
                <a:cs typeface="+mn-cs"/>
              </a:rPr>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200" kern="1200" dirty="0" smtClean="0">
                <a:solidFill>
                  <a:schemeClr val="tx1"/>
                </a:solidFill>
                <a:latin typeface="+mn-lt"/>
                <a:ea typeface="+mn-ea"/>
                <a:cs typeface="+mn-cs"/>
              </a:rPr>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21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6B69464A-E40B-4D81-9590-D19109E35910}" type="datetime1">
              <a:rPr lang="fr-FR" smtClean="0"/>
              <a:pPr/>
              <a:t>07/04/2011</a:t>
            </a:fld>
            <a:endParaRPr lang="fr-BE"/>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A52CEE6-9005-48F9-9140-ECD1915AB9CC}" type="datetime1">
              <a:rPr lang="fr-FR" smtClean="0"/>
              <a:pPr/>
              <a:t>07/04/2011</a:t>
            </a:fld>
            <a:endParaRPr lang="fr-BE"/>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8924DA8-0109-4092-A7C8-070AB101C7BC}" type="datetime1">
              <a:rPr lang="fr-FR" smtClean="0"/>
              <a:pPr/>
              <a:t>07/04/2011</a:t>
            </a:fld>
            <a:endParaRPr lang="fr-BE"/>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fld id="{BC8925A4-3908-447C-8CBD-D61ED08A901F}" type="datetime1">
              <a:rPr lang="fr-FR" smtClean="0"/>
              <a:pPr>
                <a:defRPr/>
              </a:pPr>
              <a:t>07/04/2011</a:t>
            </a:fld>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Jean-Pierre Lees, Visite Baudelaire, 7 avril 2011</a:t>
            </a: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BCB8081-0956-4372-B7A0-2617CDC078FD}"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4" name="Espace réservé de la date 3"/>
          <p:cNvSpPr>
            <a:spLocks noGrp="1"/>
          </p:cNvSpPr>
          <p:nvPr>
            <p:ph type="dt" sz="half" idx="10"/>
          </p:nvPr>
        </p:nvSpPr>
        <p:spPr/>
        <p:txBody>
          <a:bodyPr/>
          <a:lstStyle/>
          <a:p>
            <a:fld id="{2C678EFF-6A67-4226-95F0-A28C57C12B36}" type="datetime1">
              <a:rPr lang="fr-FR" smtClean="0"/>
              <a:pPr/>
              <a:t>07/04/2011</a:t>
            </a:fld>
            <a:endParaRPr lang="fr-BE"/>
          </a:p>
        </p:txBody>
      </p:sp>
      <p:sp>
        <p:nvSpPr>
          <p:cNvPr id="5" name="Espace réservé du pied de page 4"/>
          <p:cNvSpPr>
            <a:spLocks noGrp="1"/>
          </p:cNvSpPr>
          <p:nvPr>
            <p:ph type="ftr" sz="quarter" idx="11"/>
          </p:nvPr>
        </p:nvSpPr>
        <p:spPr/>
        <p:txBody>
          <a:bodyPr/>
          <a:lstStyle>
            <a:lvl1pPr>
              <a:defRPr>
                <a:solidFill>
                  <a:srgbClr val="FF0000"/>
                </a:solidFill>
              </a:defRPr>
            </a:lvl1pPr>
          </a:lstStyle>
          <a:p>
            <a:r>
              <a:rPr lang="fr-FR" smtClean="0"/>
              <a:t>Jean-Pierre Lees, Visite Baudelaire, 7 avril 2011</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0D666BF-7D68-494E-8D71-C9C2B24CA931}" type="datetime1">
              <a:rPr lang="fr-FR" smtClean="0"/>
              <a:pPr/>
              <a:t>07/04/2011</a:t>
            </a:fld>
            <a:endParaRPr lang="fr-BE"/>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2B5E21B8-AF26-464B-A08E-5B55EF942452}" type="datetime1">
              <a:rPr lang="fr-FR" smtClean="0"/>
              <a:pPr/>
              <a:t>07/04/2011</a:t>
            </a:fld>
            <a:endParaRPr lang="fr-BE"/>
          </a:p>
        </p:txBody>
      </p:sp>
      <p:sp>
        <p:nvSpPr>
          <p:cNvPr id="6" name="Espace réservé du pied de page 5"/>
          <p:cNvSpPr>
            <a:spLocks noGrp="1"/>
          </p:cNvSpPr>
          <p:nvPr>
            <p:ph type="ftr" sz="quarter" idx="11"/>
          </p:nvPr>
        </p:nvSpPr>
        <p:spPr/>
        <p:txBody>
          <a:bodyPr/>
          <a:lstStyle/>
          <a:p>
            <a:r>
              <a:rPr lang="fr-FR" smtClean="0"/>
              <a:t>Jean-Pierre Lees, Visite Baudelaire, 7 avril 2011</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EE933F3B-8AE5-4B81-AA31-8EE0B22EED35}" type="datetime1">
              <a:rPr lang="fr-FR" smtClean="0"/>
              <a:pPr/>
              <a:t>07/04/2011</a:t>
            </a:fld>
            <a:endParaRPr lang="fr-BE"/>
          </a:p>
        </p:txBody>
      </p:sp>
      <p:sp>
        <p:nvSpPr>
          <p:cNvPr id="8" name="Espace réservé du pied de page 7"/>
          <p:cNvSpPr>
            <a:spLocks noGrp="1"/>
          </p:cNvSpPr>
          <p:nvPr>
            <p:ph type="ftr" sz="quarter" idx="11"/>
          </p:nvPr>
        </p:nvSpPr>
        <p:spPr/>
        <p:txBody>
          <a:bodyPr/>
          <a:lstStyle/>
          <a:p>
            <a:r>
              <a:rPr lang="fr-FR" smtClean="0"/>
              <a:t>Jean-Pierre Lees, Visite Baudelaire, 7 avril 2011</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0F1DBC97-C6C2-45FD-89A4-79A1B24215C7}" type="datetime1">
              <a:rPr lang="fr-FR" smtClean="0"/>
              <a:pPr/>
              <a:t>07/04/2011</a:t>
            </a:fld>
            <a:endParaRPr lang="fr-BE"/>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5015AC9-28BC-4809-9285-B71C44A146EE}" type="datetime1">
              <a:rPr lang="fr-FR" smtClean="0"/>
              <a:pPr/>
              <a:t>07/04/2011</a:t>
            </a:fld>
            <a:endParaRPr lang="fr-BE"/>
          </a:p>
        </p:txBody>
      </p:sp>
      <p:sp>
        <p:nvSpPr>
          <p:cNvPr id="3" name="Espace réservé du pied de page 2"/>
          <p:cNvSpPr>
            <a:spLocks noGrp="1"/>
          </p:cNvSpPr>
          <p:nvPr>
            <p:ph type="ftr" sz="quarter" idx="11"/>
          </p:nvPr>
        </p:nvSpPr>
        <p:spPr/>
        <p:txBody>
          <a:bodyPr/>
          <a:lstStyle/>
          <a:p>
            <a:r>
              <a:rPr lang="fr-FR" smtClean="0"/>
              <a:t>Jean-Pierre Lees, Visite Baudelaire, 7 avril 2011</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08CA092A-AF47-4FE6-9159-45AD8519B3B9}" type="datetime1">
              <a:rPr lang="fr-FR" smtClean="0"/>
              <a:pPr/>
              <a:t>07/04/2011</a:t>
            </a:fld>
            <a:endParaRPr lang="fr-BE"/>
          </a:p>
        </p:txBody>
      </p:sp>
      <p:sp>
        <p:nvSpPr>
          <p:cNvPr id="6" name="Espace réservé du pied de page 5"/>
          <p:cNvSpPr>
            <a:spLocks noGrp="1"/>
          </p:cNvSpPr>
          <p:nvPr>
            <p:ph type="ftr" sz="quarter" idx="11"/>
          </p:nvPr>
        </p:nvSpPr>
        <p:spPr/>
        <p:txBody>
          <a:bodyPr/>
          <a:lstStyle/>
          <a:p>
            <a:r>
              <a:rPr lang="fr-FR" smtClean="0"/>
              <a:t>Jean-Pierre Lees, Visite Baudelaire, 7 avril 2011</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2103819-74EE-4F6B-A1CB-46A4740FA317}" type="datetime1">
              <a:rPr lang="fr-FR" smtClean="0"/>
              <a:pPr/>
              <a:t>07/04/2011</a:t>
            </a:fld>
            <a:endParaRPr lang="fr-BE"/>
          </a:p>
        </p:txBody>
      </p:sp>
      <p:sp>
        <p:nvSpPr>
          <p:cNvPr id="6" name="Espace réservé du pied de page 5"/>
          <p:cNvSpPr>
            <a:spLocks noGrp="1"/>
          </p:cNvSpPr>
          <p:nvPr>
            <p:ph type="ftr" sz="quarter" idx="11"/>
          </p:nvPr>
        </p:nvSpPr>
        <p:spPr/>
        <p:txBody>
          <a:bodyPr/>
          <a:lstStyle/>
          <a:p>
            <a:r>
              <a:rPr lang="fr-FR" smtClean="0"/>
              <a:t>Jean-Pierre Lees, Visite Baudelaire, 7 avril 2011</a:t>
            </a:r>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736D0-7EBD-4DC0-8102-490C033EBAE5}" type="datetime1">
              <a:rPr lang="fr-FR" smtClean="0"/>
              <a:pPr/>
              <a:t>07/04/2011</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Jean-Pierre Lees, Visite Baudelaire, 7 avril 2011</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3.xml"/><Relationship Id="rId7" Type="http://schemas.openxmlformats.org/officeDocument/2006/relationships/image" Target="../media/image7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wmf"/><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e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jpeg"/><Relationship Id="rId17" Type="http://schemas.openxmlformats.org/officeDocument/2006/relationships/image" Target="../media/image105.png"/><Relationship Id="rId2" Type="http://schemas.openxmlformats.org/officeDocument/2006/relationships/notesSlide" Target="../notesSlides/notesSlide17.xml"/><Relationship Id="rId1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jpeg"/><Relationship Id="rId5" Type="http://schemas.openxmlformats.org/officeDocument/2006/relationships/image" Target="../media/image93.png"/><Relationship Id="rId15" Type="http://schemas.openxmlformats.org/officeDocument/2006/relationships/image" Target="../media/image103.wmf"/><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 Id="rId1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7.xml"/><Relationship Id="rId1" Type="http://schemas.openxmlformats.org/officeDocument/2006/relationships/video" Target="file:///E:\jean-pierre\Direction\Communication\presentations\g_long_divx.avi"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video" Target="file:///E:\jean-pierre\Direction\Communication\presentations\g_lat_divx.avi"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video" Target="file:///E:\jean-pierre\Direction\Communication\presentations\p_lat_divx.avi"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7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video" Target="file:///E:\jean-pierre\Direction\Communication\presentations\STS134-with-sound.mov.AV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lapp.in2p3.fr/"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2051" name="Image 4" descr="Logo CNRS.jpg"/>
          <p:cNvPicPr>
            <a:picLocks noChangeAspect="1"/>
          </p:cNvPicPr>
          <p:nvPr/>
        </p:nvPicPr>
        <p:blipFill>
          <a:blip r:embed="rId4" cstate="print"/>
          <a:srcRect/>
          <a:stretch>
            <a:fillRect/>
          </a:stretch>
        </p:blipFill>
        <p:spPr bwMode="auto">
          <a:xfrm>
            <a:off x="1357313" y="6143625"/>
            <a:ext cx="1223962" cy="581025"/>
          </a:xfrm>
          <a:prstGeom prst="rect">
            <a:avLst/>
          </a:prstGeom>
          <a:noFill/>
          <a:ln w="9525">
            <a:noFill/>
            <a:miter lim="800000"/>
            <a:headEnd/>
            <a:tailEnd/>
          </a:ln>
        </p:spPr>
      </p:pic>
      <p:pic>
        <p:nvPicPr>
          <p:cNvPr id="2052" name="Image 6" descr="Logo Univ.jpg"/>
          <p:cNvPicPr>
            <a:picLocks noChangeAspect="1"/>
          </p:cNvPicPr>
          <p:nvPr/>
        </p:nvPicPr>
        <p:blipFill>
          <a:blip r:embed="rId5" cstate="print"/>
          <a:srcRect/>
          <a:stretch>
            <a:fillRect/>
          </a:stretch>
        </p:blipFill>
        <p:spPr bwMode="auto">
          <a:xfrm>
            <a:off x="6811963" y="6173788"/>
            <a:ext cx="1260475" cy="420687"/>
          </a:xfrm>
          <a:prstGeom prst="rect">
            <a:avLst/>
          </a:prstGeom>
          <a:noFill/>
          <a:ln w="9525">
            <a:noFill/>
            <a:miter lim="800000"/>
            <a:headEnd/>
            <a:tailEnd/>
          </a:ln>
        </p:spPr>
      </p:pic>
      <p:pic>
        <p:nvPicPr>
          <p:cNvPr id="9" name="Image 8" descr="Logo LAPP + texte.jpg"/>
          <p:cNvPicPr>
            <a:picLocks noChangeAspect="1"/>
          </p:cNvPicPr>
          <p:nvPr/>
        </p:nvPicPr>
        <p:blipFill>
          <a:blip r:embed="rId6" cstate="print"/>
          <a:srcRect/>
          <a:stretch>
            <a:fillRect/>
          </a:stretch>
        </p:blipFill>
        <p:spPr bwMode="auto">
          <a:xfrm>
            <a:off x="928688" y="379413"/>
            <a:ext cx="1643062" cy="1263650"/>
          </a:xfrm>
          <a:prstGeom prst="rect">
            <a:avLst/>
          </a:prstGeom>
          <a:noFill/>
          <a:ln w="9525">
            <a:noFill/>
            <a:miter lim="800000"/>
            <a:headEnd/>
            <a:tailEnd/>
          </a:ln>
        </p:spPr>
      </p:pic>
      <p:pic>
        <p:nvPicPr>
          <p:cNvPr id="2054" name="Image 11" descr="logo IN2P3.jpg"/>
          <p:cNvPicPr>
            <a:picLocks noChangeAspect="1"/>
          </p:cNvPicPr>
          <p:nvPr/>
        </p:nvPicPr>
        <p:blipFill>
          <a:blip r:embed="rId7" cstate="print"/>
          <a:srcRect/>
          <a:stretch>
            <a:fillRect/>
          </a:stretch>
        </p:blipFill>
        <p:spPr bwMode="auto">
          <a:xfrm>
            <a:off x="4102100" y="6200775"/>
            <a:ext cx="1189038" cy="466725"/>
          </a:xfrm>
          <a:prstGeom prst="rect">
            <a:avLst/>
          </a:prstGeom>
          <a:noFill/>
          <a:ln w="9525">
            <a:noFill/>
            <a:miter lim="800000"/>
            <a:headEnd/>
            <a:tailEnd/>
          </a:ln>
        </p:spPr>
      </p:pic>
      <p:sp>
        <p:nvSpPr>
          <p:cNvPr id="2055" name="Titre 12"/>
          <p:cNvSpPr>
            <a:spLocks noGrp="1"/>
          </p:cNvSpPr>
          <p:nvPr>
            <p:ph type="ctrTitle"/>
          </p:nvPr>
        </p:nvSpPr>
        <p:spPr>
          <a:xfrm>
            <a:off x="800100" y="2244725"/>
            <a:ext cx="7772400" cy="1470025"/>
          </a:xfrm>
        </p:spPr>
        <p:txBody>
          <a:bodyPr/>
          <a:lstStyle/>
          <a:p>
            <a:pPr eaLnBrk="1" hangingPunct="1"/>
            <a:r>
              <a:rPr lang="en-US" dirty="0" err="1" smtClean="0">
                <a:solidFill>
                  <a:srgbClr val="7030A0"/>
                </a:solidFill>
                <a:latin typeface="Arial Narrow" pitchFamily="34" charset="0"/>
              </a:rPr>
              <a:t>Présentation</a:t>
            </a:r>
            <a:r>
              <a:rPr lang="en-US" dirty="0" smtClean="0">
                <a:solidFill>
                  <a:srgbClr val="7030A0"/>
                </a:solidFill>
                <a:latin typeface="Arial Narrow" pitchFamily="34" charset="0"/>
              </a:rPr>
              <a:t> du LAPP</a:t>
            </a:r>
            <a:endParaRPr lang="fr-FR" dirty="0" smtClean="0">
              <a:latin typeface="Arial Narrow" pitchFamily="34" charset="0"/>
            </a:endParaRPr>
          </a:p>
        </p:txBody>
      </p:sp>
      <p:pic>
        <p:nvPicPr>
          <p:cNvPr id="2057" name="Picture 4"/>
          <p:cNvPicPr>
            <a:picLocks noChangeArrowheads="1"/>
          </p:cNvPicPr>
          <p:nvPr/>
        </p:nvPicPr>
        <p:blipFill>
          <a:blip r:embed="rId8" cstate="print"/>
          <a:srcRect/>
          <a:stretch>
            <a:fillRect/>
          </a:stretch>
        </p:blipFill>
        <p:spPr bwMode="auto">
          <a:xfrm>
            <a:off x="4786313" y="285750"/>
            <a:ext cx="4143375" cy="1357313"/>
          </a:xfrm>
          <a:prstGeom prst="rect">
            <a:avLst/>
          </a:prstGeom>
          <a:noFill/>
          <a:ln w="12700">
            <a:noFill/>
            <a:miter lim="800000"/>
            <a:headEnd/>
            <a:tailEnd/>
          </a:ln>
        </p:spPr>
      </p:pic>
      <p:sp>
        <p:nvSpPr>
          <p:cNvPr id="10" name="ZoneTexte 9"/>
          <p:cNvSpPr txBox="1"/>
          <p:nvPr/>
        </p:nvSpPr>
        <p:spPr>
          <a:xfrm>
            <a:off x="1600200" y="4114800"/>
            <a:ext cx="5257800" cy="677108"/>
          </a:xfrm>
          <a:prstGeom prst="rect">
            <a:avLst/>
          </a:prstGeom>
          <a:noFill/>
        </p:spPr>
        <p:txBody>
          <a:bodyPr wrap="square" rtlCol="0">
            <a:spAutoFit/>
          </a:bodyPr>
          <a:lstStyle/>
          <a:p>
            <a:pPr algn="ctr"/>
            <a:r>
              <a:rPr lang="en-US" sz="2000" b="1" dirty="0" smtClean="0">
                <a:latin typeface="Arial Narrow" pitchFamily="34" charset="0"/>
              </a:rPr>
              <a:t>Jean-Pierre  Lees</a:t>
            </a:r>
          </a:p>
          <a:p>
            <a:pPr algn="ctr"/>
            <a:r>
              <a:rPr lang="en-US" b="1" i="1" dirty="0" smtClean="0">
                <a:solidFill>
                  <a:srgbClr val="0070C0"/>
                </a:solidFill>
                <a:latin typeface="Arial Narrow" pitchFamily="34" charset="0"/>
              </a:rPr>
              <a:t>7 </a:t>
            </a:r>
            <a:r>
              <a:rPr lang="en-US" b="1" i="1" dirty="0" err="1" smtClean="0">
                <a:solidFill>
                  <a:srgbClr val="0070C0"/>
                </a:solidFill>
                <a:latin typeface="Arial Narrow" pitchFamily="34" charset="0"/>
              </a:rPr>
              <a:t>avril</a:t>
            </a:r>
            <a:r>
              <a:rPr lang="en-US" b="1" i="1" dirty="0" smtClean="0">
                <a:solidFill>
                  <a:srgbClr val="0070C0"/>
                </a:solidFill>
                <a:latin typeface="Arial Narrow" pitchFamily="34" charset="0"/>
              </a:rPr>
              <a:t> 2011</a:t>
            </a:r>
            <a:endParaRPr lang="en-US" b="1" i="1" dirty="0">
              <a:solidFill>
                <a:srgbClr val="0070C0"/>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467544" y="116632"/>
            <a:ext cx="8229600" cy="1143000"/>
          </a:xfrm>
        </p:spPr>
        <p:txBody>
          <a:bodyPr/>
          <a:lstStyle/>
          <a:p>
            <a:r>
              <a:rPr lang="en-US" dirty="0" err="1" smtClean="0">
                <a:solidFill>
                  <a:srgbClr val="FF0000"/>
                </a:solidFill>
                <a:latin typeface="Arial Narrow" pitchFamily="34" charset="0"/>
              </a:rPr>
              <a:t>Qu</a:t>
            </a:r>
            <a:r>
              <a:rPr lang="en-US" dirty="0" smtClean="0">
                <a:solidFill>
                  <a:srgbClr val="FF0000"/>
                </a:solidFill>
                <a:latin typeface="Arial Narrow" pitchFamily="34" charset="0"/>
              </a:rPr>
              <a:t>’ </a:t>
            </a:r>
            <a:r>
              <a:rPr lang="en-US" dirty="0" err="1" smtClean="0">
                <a:solidFill>
                  <a:srgbClr val="FF0000"/>
                </a:solidFill>
                <a:latin typeface="Arial Narrow" pitchFamily="34" charset="0"/>
              </a:rPr>
              <a:t>étudie</a:t>
            </a:r>
            <a:r>
              <a:rPr lang="en-US" dirty="0" smtClean="0">
                <a:solidFill>
                  <a:srgbClr val="FF0000"/>
                </a:solidFill>
                <a:latin typeface="Arial Narrow" pitchFamily="34" charset="0"/>
              </a:rPr>
              <a:t> t-on au LAPP?</a:t>
            </a:r>
            <a:endParaRPr lang="fr-FR" dirty="0">
              <a:solidFill>
                <a:srgbClr val="FF0000"/>
              </a:solidFill>
              <a:latin typeface="Arial Narrow" pitchFamily="34" charset="0"/>
            </a:endParaRPr>
          </a:p>
        </p:txBody>
      </p:sp>
      <p:sp>
        <p:nvSpPr>
          <p:cNvPr id="3" name="Espace réservé du contenu 2"/>
          <p:cNvSpPr>
            <a:spLocks noGrp="1"/>
          </p:cNvSpPr>
          <p:nvPr>
            <p:ph idx="1"/>
          </p:nvPr>
        </p:nvSpPr>
        <p:spPr>
          <a:xfrm>
            <a:off x="1115616" y="1196752"/>
            <a:ext cx="7572428" cy="1571636"/>
          </a:xfrm>
          <a:solidFill>
            <a:schemeClr val="accent5">
              <a:lumMod val="20000"/>
              <a:lumOff val="80000"/>
            </a:schemeClr>
          </a:solidFill>
          <a:effectLst>
            <a:innerShdw blurRad="63500" dist="50800" dir="2700000">
              <a:prstClr val="black">
                <a:alpha val="50000"/>
              </a:prstClr>
            </a:innerShdw>
          </a:effectLst>
        </p:spPr>
        <p:txBody>
          <a:bodyPr>
            <a:noAutofit/>
          </a:bodyPr>
          <a:lstStyle/>
          <a:p>
            <a:r>
              <a:rPr lang="en-US" sz="2400" dirty="0" smtClean="0">
                <a:latin typeface="Arial Narrow" pitchFamily="34" charset="0"/>
              </a:rPr>
              <a:t>La </a:t>
            </a:r>
            <a:r>
              <a:rPr lang="fr-FR" sz="2400" dirty="0" smtClean="0">
                <a:latin typeface="Arial Narrow" pitchFamily="34" charset="0"/>
              </a:rPr>
              <a:t>vocation</a:t>
            </a:r>
            <a:r>
              <a:rPr lang="en-US" sz="2400" dirty="0" smtClean="0">
                <a:latin typeface="Arial Narrow" pitchFamily="34" charset="0"/>
              </a:rPr>
              <a:t> du LAPP </a:t>
            </a:r>
            <a:r>
              <a:rPr lang="en-US" sz="2400" dirty="0" err="1" smtClean="0">
                <a:latin typeface="Arial Narrow" pitchFamily="34" charset="0"/>
              </a:rPr>
              <a:t>est</a:t>
            </a:r>
            <a:r>
              <a:rPr lang="en-US" sz="2400" dirty="0" smtClean="0">
                <a:latin typeface="Arial Narrow" pitchFamily="34" charset="0"/>
              </a:rPr>
              <a:t> l’</a:t>
            </a:r>
            <a:r>
              <a:rPr lang="fr-FR" sz="2400" b="1" dirty="0" smtClean="0">
                <a:latin typeface="Arial Narrow" pitchFamily="34" charset="0"/>
              </a:rPr>
              <a:t>étude des constituants fondamentaux </a:t>
            </a:r>
            <a:r>
              <a:rPr lang="fr-FR" sz="2400" dirty="0" smtClean="0">
                <a:latin typeface="Arial Narrow" pitchFamily="34" charset="0"/>
              </a:rPr>
              <a:t>de la matière (</a:t>
            </a:r>
            <a:r>
              <a:rPr lang="en-US" sz="2400" b="1" dirty="0" smtClean="0">
                <a:solidFill>
                  <a:srgbClr val="FF0000"/>
                </a:solidFill>
                <a:latin typeface="Arial Narrow" pitchFamily="34" charset="0"/>
              </a:rPr>
              <a:t>les briques les plus                                      petites de </a:t>
            </a:r>
            <a:r>
              <a:rPr lang="en-US" sz="2400" b="1" dirty="0" err="1" smtClean="0">
                <a:solidFill>
                  <a:srgbClr val="FF0000"/>
                </a:solidFill>
                <a:latin typeface="Arial Narrow" pitchFamily="34" charset="0"/>
              </a:rPr>
              <a:t>notre</a:t>
            </a:r>
            <a:r>
              <a:rPr lang="en-US" sz="2400" b="1" dirty="0" smtClean="0">
                <a:solidFill>
                  <a:srgbClr val="FF0000"/>
                </a:solidFill>
                <a:latin typeface="Arial Narrow" pitchFamily="34" charset="0"/>
              </a:rPr>
              <a:t> monde</a:t>
            </a:r>
            <a:r>
              <a:rPr lang="fr-FR" sz="2400" dirty="0" smtClean="0">
                <a:latin typeface="Arial Narrow" pitchFamily="34" charset="0"/>
              </a:rPr>
              <a:t>) et des </a:t>
            </a:r>
            <a:r>
              <a:rPr lang="fr-FR" sz="2400" b="1" dirty="0" smtClean="0">
                <a:latin typeface="Arial Narrow" pitchFamily="34" charset="0"/>
              </a:rPr>
              <a:t>interactions</a:t>
            </a:r>
            <a:r>
              <a:rPr lang="fr-FR" sz="2400" dirty="0" smtClean="0">
                <a:latin typeface="Arial Narrow" pitchFamily="34" charset="0"/>
              </a:rPr>
              <a:t> fondamentales (</a:t>
            </a:r>
            <a:r>
              <a:rPr lang="fr-FR" sz="2400" b="1" dirty="0" smtClean="0">
                <a:solidFill>
                  <a:srgbClr val="FF0000"/>
                </a:solidFill>
                <a:latin typeface="Arial Narrow" pitchFamily="34" charset="0"/>
              </a:rPr>
              <a:t>les forces</a:t>
            </a:r>
            <a:r>
              <a:rPr lang="fr-FR" sz="2400" dirty="0" smtClean="0">
                <a:latin typeface="Arial Narrow" pitchFamily="34" charset="0"/>
              </a:rPr>
              <a:t>) auxquelles ils sont soumis.</a:t>
            </a:r>
            <a:endParaRPr lang="fr-FR" sz="2400" dirty="0">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10</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2051" name="Picture 3"/>
          <p:cNvPicPr>
            <a:picLocks noChangeAspect="1" noChangeArrowheads="1"/>
          </p:cNvPicPr>
          <p:nvPr/>
        </p:nvPicPr>
        <p:blipFill>
          <a:blip r:embed="rId4" cstate="print"/>
          <a:srcRect/>
          <a:stretch>
            <a:fillRect/>
          </a:stretch>
        </p:blipFill>
        <p:spPr bwMode="auto">
          <a:xfrm>
            <a:off x="1187624" y="2780928"/>
            <a:ext cx="4429156" cy="3071834"/>
          </a:xfrm>
          <a:prstGeom prst="rect">
            <a:avLst/>
          </a:prstGeom>
          <a:noFill/>
          <a:ln w="9525">
            <a:noFill/>
            <a:miter lim="800000"/>
            <a:headEnd/>
            <a:tailEnd/>
          </a:ln>
          <a:effectLst/>
        </p:spPr>
      </p:pic>
      <p:sp>
        <p:nvSpPr>
          <p:cNvPr id="9" name="ZoneTexte 8"/>
          <p:cNvSpPr txBox="1"/>
          <p:nvPr/>
        </p:nvSpPr>
        <p:spPr>
          <a:xfrm>
            <a:off x="6072198" y="3143248"/>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0" name="ZoneTexte 9"/>
          <p:cNvSpPr txBox="1"/>
          <p:nvPr/>
        </p:nvSpPr>
        <p:spPr>
          <a:xfrm>
            <a:off x="6000760" y="3929066"/>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1" name="ZoneTexte 10"/>
          <p:cNvSpPr txBox="1"/>
          <p:nvPr/>
        </p:nvSpPr>
        <p:spPr>
          <a:xfrm>
            <a:off x="5796136" y="4941168"/>
            <a:ext cx="313358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b="1" dirty="0" smtClean="0"/>
              <a:t>Mais la physique des particules</a:t>
            </a:r>
            <a:endParaRPr lang="fr-FR" b="1" dirty="0"/>
          </a:p>
        </p:txBody>
      </p:sp>
      <p:sp>
        <p:nvSpPr>
          <p:cNvPr id="12" name="ZoneTexte 11"/>
          <p:cNvSpPr txBox="1"/>
          <p:nvPr/>
        </p:nvSpPr>
        <p:spPr>
          <a:xfrm>
            <a:off x="611560" y="5877272"/>
            <a:ext cx="829790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latin typeface="Arial Narrow" pitchFamily="34" charset="0"/>
              </a:rPr>
              <a:t>Une </a:t>
            </a:r>
            <a:r>
              <a:rPr lang="fr-FR" b="1" dirty="0" smtClean="0">
                <a:solidFill>
                  <a:srgbClr val="FF0000"/>
                </a:solidFill>
                <a:latin typeface="Arial Narrow" pitchFamily="34" charset="0"/>
              </a:rPr>
              <a:t>particule élémentaire </a:t>
            </a:r>
            <a:r>
              <a:rPr lang="fr-FR" dirty="0" smtClean="0">
                <a:latin typeface="Arial Narrow" pitchFamily="34" charset="0"/>
              </a:rPr>
              <a:t>est une particule de la matière </a:t>
            </a:r>
            <a:r>
              <a:rPr lang="fr-FR" b="1" dirty="0" smtClean="0">
                <a:latin typeface="Arial Narrow" pitchFamily="34" charset="0"/>
              </a:rPr>
              <a:t>que l'on ne peut diviser.</a:t>
            </a:r>
            <a:endParaRPr lang="fr-FR" dirty="0">
              <a:latin typeface="Arial Narrow"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solidFill>
                  <a:srgbClr val="FF0000"/>
                </a:solidFill>
              </a:rPr>
              <a:t>la première particule élémentaire : l'électron</a:t>
            </a:r>
          </a:p>
        </p:txBody>
      </p:sp>
      <p:sp>
        <p:nvSpPr>
          <p:cNvPr id="3" name="Espace réservé du contenu 2"/>
          <p:cNvSpPr>
            <a:spLocks noGrp="1"/>
          </p:cNvSpPr>
          <p:nvPr>
            <p:ph idx="1"/>
          </p:nvPr>
        </p:nvSpPr>
        <p:spPr>
          <a:xfrm>
            <a:off x="2699792" y="1844824"/>
            <a:ext cx="5904656" cy="1656183"/>
          </a:xfrm>
        </p:spPr>
        <p:txBody>
          <a:bodyPr>
            <a:normAutofit/>
          </a:bodyPr>
          <a:lstStyle/>
          <a:p>
            <a:pPr>
              <a:buNone/>
            </a:pPr>
            <a:r>
              <a:rPr lang="fr-FR" sz="2400" dirty="0" smtClean="0"/>
              <a:t>En 1897, J. J. Thomson découvre l'électron en étudiant les rayons cathodiques (tubes cathodiques dans les « anciennes télévisions »)</a:t>
            </a:r>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11</a:t>
            </a:fld>
            <a:endParaRPr lang="fr-BE" dirty="0"/>
          </a:p>
        </p:txBody>
      </p:sp>
      <p:sp>
        <p:nvSpPr>
          <p:cNvPr id="6" name="ZoneTexte 5"/>
          <p:cNvSpPr txBox="1"/>
          <p:nvPr/>
        </p:nvSpPr>
        <p:spPr>
          <a:xfrm>
            <a:off x="3995936" y="4149080"/>
            <a:ext cx="4860032" cy="1384995"/>
          </a:xfrm>
          <a:prstGeom prst="rect">
            <a:avLst/>
          </a:prstGeom>
          <a:noFill/>
        </p:spPr>
        <p:txBody>
          <a:bodyPr wrap="square" rtlCol="0">
            <a:spAutoFit/>
          </a:bodyPr>
          <a:lstStyle/>
          <a:p>
            <a:pPr>
              <a:buFont typeface="Arial" pitchFamily="34" charset="0"/>
              <a:buChar char="•"/>
            </a:pPr>
            <a:r>
              <a:rPr lang="fr-FR" sz="2400" dirty="0" smtClean="0"/>
              <a:t> </a:t>
            </a:r>
            <a:r>
              <a:rPr lang="fr-FR" sz="2000" dirty="0" smtClean="0"/>
              <a:t>Les électrons tournent autour du noyau.</a:t>
            </a:r>
          </a:p>
          <a:p>
            <a:r>
              <a:rPr lang="fr-FR" sz="2000" dirty="0" smtClean="0"/>
              <a:t>    </a:t>
            </a:r>
            <a:r>
              <a:rPr lang="fr-FR" sz="2000" b="1" dirty="0" smtClean="0">
                <a:solidFill>
                  <a:srgbClr val="FF0000"/>
                </a:solidFill>
              </a:rPr>
              <a:t>interaction électromagnétique</a:t>
            </a:r>
          </a:p>
          <a:p>
            <a:pPr>
              <a:buFont typeface="Arial" pitchFamily="34" charset="0"/>
              <a:buChar char="•"/>
            </a:pPr>
            <a:r>
              <a:rPr lang="fr-FR" sz="2000" dirty="0" smtClean="0"/>
              <a:t> Les électrons sont des particules ayant une charge électrique négative.</a:t>
            </a:r>
          </a:p>
        </p:txBody>
      </p:sp>
      <p:pic>
        <p:nvPicPr>
          <p:cNvPr id="1027" name="Picture 3"/>
          <p:cNvPicPr>
            <a:picLocks noChangeAspect="1" noChangeArrowheads="1"/>
          </p:cNvPicPr>
          <p:nvPr/>
        </p:nvPicPr>
        <p:blipFill>
          <a:blip r:embed="rId2" cstate="print"/>
          <a:srcRect/>
          <a:stretch>
            <a:fillRect/>
          </a:stretch>
        </p:blipFill>
        <p:spPr bwMode="auto">
          <a:xfrm>
            <a:off x="611560" y="1628800"/>
            <a:ext cx="1714500" cy="191452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611560" y="3861048"/>
            <a:ext cx="1872208" cy="2106234"/>
          </a:xfrm>
          <a:prstGeom prst="rect">
            <a:avLst/>
          </a:prstGeom>
          <a:noFill/>
          <a:ln w="9525">
            <a:noFill/>
            <a:miter lim="800000"/>
            <a:headEnd/>
            <a:tailEnd/>
          </a:ln>
        </p:spPr>
      </p:pic>
      <p:sp>
        <p:nvSpPr>
          <p:cNvPr id="10" name="ZoneTexte 9"/>
          <p:cNvSpPr txBox="1"/>
          <p:nvPr/>
        </p:nvSpPr>
        <p:spPr>
          <a:xfrm>
            <a:off x="1259632" y="6093296"/>
            <a:ext cx="821315" cy="369332"/>
          </a:xfrm>
          <a:prstGeom prst="rect">
            <a:avLst/>
          </a:prstGeom>
          <a:noFill/>
        </p:spPr>
        <p:txBody>
          <a:bodyPr wrap="none" rtlCol="0">
            <a:spAutoFit/>
          </a:bodyPr>
          <a:lstStyle/>
          <a:p>
            <a:r>
              <a:rPr lang="fr-FR" b="1" dirty="0" smtClean="0"/>
              <a:t>Atome</a:t>
            </a:r>
          </a:p>
        </p:txBody>
      </p:sp>
      <p:sp>
        <p:nvSpPr>
          <p:cNvPr id="11" name="ZoneTexte 10"/>
          <p:cNvSpPr txBox="1"/>
          <p:nvPr/>
        </p:nvSpPr>
        <p:spPr>
          <a:xfrm>
            <a:off x="2843808" y="4293096"/>
            <a:ext cx="963212" cy="369332"/>
          </a:xfrm>
          <a:prstGeom prst="rect">
            <a:avLst/>
          </a:prstGeom>
          <a:noFill/>
        </p:spPr>
        <p:txBody>
          <a:bodyPr wrap="none" rtlCol="0">
            <a:spAutoFit/>
          </a:bodyPr>
          <a:lstStyle/>
          <a:p>
            <a:r>
              <a:rPr lang="fr-FR" dirty="0" smtClean="0"/>
              <a:t>électron</a:t>
            </a:r>
            <a:endParaRPr lang="fr-FR" dirty="0"/>
          </a:p>
        </p:txBody>
      </p:sp>
      <p:sp>
        <p:nvSpPr>
          <p:cNvPr id="12" name="ZoneTexte 11"/>
          <p:cNvSpPr txBox="1"/>
          <p:nvPr/>
        </p:nvSpPr>
        <p:spPr>
          <a:xfrm>
            <a:off x="2843808" y="5301208"/>
            <a:ext cx="787523" cy="369332"/>
          </a:xfrm>
          <a:prstGeom prst="rect">
            <a:avLst/>
          </a:prstGeom>
          <a:noFill/>
        </p:spPr>
        <p:txBody>
          <a:bodyPr wrap="none" rtlCol="0">
            <a:spAutoFit/>
          </a:bodyPr>
          <a:lstStyle/>
          <a:p>
            <a:r>
              <a:rPr lang="fr-FR" dirty="0" smtClean="0"/>
              <a:t>Noyau</a:t>
            </a:r>
            <a:endParaRPr lang="fr-FR" dirty="0"/>
          </a:p>
        </p:txBody>
      </p:sp>
      <p:cxnSp>
        <p:nvCxnSpPr>
          <p:cNvPr id="14" name="Connecteur droit avec flèche 13"/>
          <p:cNvCxnSpPr>
            <a:stCxn id="12" idx="1"/>
          </p:cNvCxnSpPr>
          <p:nvPr/>
        </p:nvCxnSpPr>
        <p:spPr>
          <a:xfrm rot="10800000">
            <a:off x="1619672" y="4941168"/>
            <a:ext cx="1224136" cy="54470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stCxn id="11" idx="1"/>
          </p:cNvCxnSpPr>
          <p:nvPr/>
        </p:nvCxnSpPr>
        <p:spPr>
          <a:xfrm rot="10800000">
            <a:off x="2051720" y="4437112"/>
            <a:ext cx="792088" cy="4065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solidFill>
                  <a:srgbClr val="FF0000"/>
                </a:solidFill>
              </a:rPr>
              <a:t>Protons et neutrons sont-ils</a:t>
            </a:r>
            <a:br>
              <a:rPr lang="fr-FR" dirty="0" smtClean="0">
                <a:solidFill>
                  <a:srgbClr val="FF0000"/>
                </a:solidFill>
              </a:rPr>
            </a:br>
            <a:r>
              <a:rPr lang="fr-FR" dirty="0" smtClean="0">
                <a:solidFill>
                  <a:srgbClr val="FF0000"/>
                </a:solidFill>
              </a:rPr>
              <a:t>des particules élémentaires ?</a:t>
            </a:r>
          </a:p>
        </p:txBody>
      </p:sp>
      <p:sp>
        <p:nvSpPr>
          <p:cNvPr id="4" name="Espace réservé du pied de page 3"/>
          <p:cNvSpPr>
            <a:spLocks noGrp="1"/>
          </p:cNvSpPr>
          <p:nvPr>
            <p:ph type="ftr" sz="quarter" idx="11"/>
          </p:nvPr>
        </p:nvSpPr>
        <p:spPr>
          <a:xfrm>
            <a:off x="3124200" y="6356350"/>
            <a:ext cx="3680048" cy="365125"/>
          </a:xfrm>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12</a:t>
            </a:fld>
            <a:endParaRPr lang="fr-BE" dirty="0"/>
          </a:p>
        </p:txBody>
      </p:sp>
      <p:pic>
        <p:nvPicPr>
          <p:cNvPr id="2050" name="Picture 2"/>
          <p:cNvPicPr>
            <a:picLocks noChangeAspect="1" noChangeArrowheads="1"/>
          </p:cNvPicPr>
          <p:nvPr/>
        </p:nvPicPr>
        <p:blipFill>
          <a:blip r:embed="rId2" cstate="print"/>
          <a:srcRect/>
          <a:stretch>
            <a:fillRect/>
          </a:stretch>
        </p:blipFill>
        <p:spPr bwMode="auto">
          <a:xfrm>
            <a:off x="2051720" y="2132856"/>
            <a:ext cx="1581150" cy="1581150"/>
          </a:xfrm>
          <a:prstGeom prst="rect">
            <a:avLst/>
          </a:prstGeom>
          <a:noFill/>
          <a:ln w="9525">
            <a:noFill/>
            <a:miter lim="800000"/>
            <a:headEnd/>
            <a:tailEnd/>
          </a:ln>
        </p:spPr>
      </p:pic>
      <p:pic>
        <p:nvPicPr>
          <p:cNvPr id="2051" name="Picture 3"/>
          <p:cNvPicPr>
            <a:picLocks noGrp="1" noChangeAspect="1" noChangeArrowheads="1"/>
          </p:cNvPicPr>
          <p:nvPr>
            <p:ph idx="1"/>
          </p:nvPr>
        </p:nvPicPr>
        <p:blipFill>
          <a:blip r:embed="rId3" cstate="print"/>
          <a:srcRect/>
          <a:stretch>
            <a:fillRect/>
          </a:stretch>
        </p:blipFill>
        <p:spPr bwMode="auto">
          <a:xfrm>
            <a:off x="3635896" y="3933056"/>
            <a:ext cx="2929675" cy="1834902"/>
          </a:xfrm>
          <a:prstGeom prst="rect">
            <a:avLst/>
          </a:prstGeom>
          <a:noFill/>
          <a:ln w="9525">
            <a:noFill/>
            <a:miter lim="800000"/>
            <a:headEnd/>
            <a:tailEnd/>
          </a:ln>
        </p:spPr>
      </p:pic>
      <p:sp>
        <p:nvSpPr>
          <p:cNvPr id="8" name="ZoneTexte 7"/>
          <p:cNvSpPr txBox="1"/>
          <p:nvPr/>
        </p:nvSpPr>
        <p:spPr>
          <a:xfrm>
            <a:off x="1691680" y="1556792"/>
            <a:ext cx="2364750" cy="369332"/>
          </a:xfrm>
          <a:prstGeom prst="rect">
            <a:avLst/>
          </a:prstGeom>
          <a:noFill/>
        </p:spPr>
        <p:txBody>
          <a:bodyPr wrap="none" rtlCol="0">
            <a:spAutoFit/>
          </a:bodyPr>
          <a:lstStyle/>
          <a:p>
            <a:r>
              <a:rPr lang="fr-FR" b="1" dirty="0" smtClean="0"/>
              <a:t>Composition du noyau</a:t>
            </a:r>
          </a:p>
        </p:txBody>
      </p:sp>
      <p:sp>
        <p:nvSpPr>
          <p:cNvPr id="9" name="ZoneTexte 8"/>
          <p:cNvSpPr txBox="1"/>
          <p:nvPr/>
        </p:nvSpPr>
        <p:spPr>
          <a:xfrm>
            <a:off x="179512" y="2132856"/>
            <a:ext cx="1600823" cy="646331"/>
          </a:xfrm>
          <a:prstGeom prst="rect">
            <a:avLst/>
          </a:prstGeom>
          <a:noFill/>
        </p:spPr>
        <p:txBody>
          <a:bodyPr wrap="none" rtlCol="0">
            <a:spAutoFit/>
          </a:bodyPr>
          <a:lstStyle/>
          <a:p>
            <a:r>
              <a:rPr lang="fr-FR" b="1" dirty="0" smtClean="0">
                <a:solidFill>
                  <a:srgbClr val="FF0000"/>
                </a:solidFill>
              </a:rPr>
              <a:t>proton</a:t>
            </a:r>
          </a:p>
          <a:p>
            <a:r>
              <a:rPr lang="fr-FR" dirty="0" smtClean="0"/>
              <a:t>charge positive</a:t>
            </a:r>
            <a:endParaRPr lang="fr-FR" dirty="0"/>
          </a:p>
        </p:txBody>
      </p:sp>
      <p:sp>
        <p:nvSpPr>
          <p:cNvPr id="10" name="ZoneTexte 9"/>
          <p:cNvSpPr txBox="1"/>
          <p:nvPr/>
        </p:nvSpPr>
        <p:spPr>
          <a:xfrm>
            <a:off x="4067944" y="1988840"/>
            <a:ext cx="1882247" cy="1200329"/>
          </a:xfrm>
          <a:prstGeom prst="rect">
            <a:avLst/>
          </a:prstGeom>
          <a:noFill/>
        </p:spPr>
        <p:txBody>
          <a:bodyPr wrap="none" rtlCol="0">
            <a:spAutoFit/>
          </a:bodyPr>
          <a:lstStyle/>
          <a:p>
            <a:r>
              <a:rPr lang="fr-FR" b="1" dirty="0" smtClean="0">
                <a:solidFill>
                  <a:srgbClr val="0000FF"/>
                </a:solidFill>
              </a:rPr>
              <a:t>neutron</a:t>
            </a:r>
          </a:p>
          <a:p>
            <a:r>
              <a:rPr lang="fr-FR" dirty="0" smtClean="0"/>
              <a:t>charge nulle</a:t>
            </a:r>
          </a:p>
          <a:p>
            <a:r>
              <a:rPr lang="fr-FR" i="1" dirty="0" smtClean="0"/>
              <a:t>découvert par</a:t>
            </a:r>
          </a:p>
          <a:p>
            <a:r>
              <a:rPr lang="fr-FR" i="1" dirty="0" smtClean="0"/>
              <a:t>Chadwick en 1932</a:t>
            </a:r>
            <a:endParaRPr lang="fr-FR" dirty="0"/>
          </a:p>
        </p:txBody>
      </p:sp>
      <p:cxnSp>
        <p:nvCxnSpPr>
          <p:cNvPr id="12" name="Connecteur droit avec flèche 11"/>
          <p:cNvCxnSpPr/>
          <p:nvPr/>
        </p:nvCxnSpPr>
        <p:spPr>
          <a:xfrm>
            <a:off x="1115616" y="2348880"/>
            <a:ext cx="1296144"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3203848" y="2204863"/>
            <a:ext cx="864096" cy="432047"/>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940152" y="1916832"/>
            <a:ext cx="2810898" cy="1477328"/>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dirty="0" smtClean="0"/>
              <a:t>Qu'est ce qui maintient la</a:t>
            </a:r>
          </a:p>
          <a:p>
            <a:r>
              <a:rPr lang="fr-FR" dirty="0" smtClean="0"/>
              <a:t>cohésion des protons et des</a:t>
            </a:r>
          </a:p>
          <a:p>
            <a:r>
              <a:rPr lang="fr-FR" dirty="0" smtClean="0"/>
              <a:t>neutrons dans le noyau ?</a:t>
            </a:r>
          </a:p>
          <a:p>
            <a:r>
              <a:rPr lang="fr-FR" b="1" dirty="0" smtClean="0">
                <a:solidFill>
                  <a:schemeClr val="tx1"/>
                </a:solidFill>
              </a:rPr>
              <a:t>→</a:t>
            </a:r>
            <a:r>
              <a:rPr lang="fr-FR" b="1" dirty="0" smtClean="0">
                <a:solidFill>
                  <a:srgbClr val="FF0000"/>
                </a:solidFill>
              </a:rPr>
              <a:t> </a:t>
            </a:r>
            <a:r>
              <a:rPr lang="fr-FR" b="1" dirty="0" smtClean="0">
                <a:solidFill>
                  <a:schemeClr val="tx1"/>
                </a:solidFill>
              </a:rPr>
              <a:t>Présence d'une nouvelle</a:t>
            </a:r>
          </a:p>
          <a:p>
            <a:r>
              <a:rPr lang="fr-FR" b="1" dirty="0" smtClean="0">
                <a:solidFill>
                  <a:schemeClr val="tx1"/>
                </a:solidFill>
              </a:rPr>
              <a:t>force : </a:t>
            </a:r>
            <a:r>
              <a:rPr lang="fr-FR" b="1" dirty="0" smtClean="0">
                <a:solidFill>
                  <a:srgbClr val="FF0000"/>
                </a:solidFill>
              </a:rPr>
              <a:t>l’interaction forte</a:t>
            </a:r>
            <a:endParaRPr lang="fr-FR" b="1" dirty="0">
              <a:solidFill>
                <a:srgbClr val="FF0000"/>
              </a:solidFill>
            </a:endParaRPr>
          </a:p>
        </p:txBody>
      </p:sp>
      <p:sp>
        <p:nvSpPr>
          <p:cNvPr id="18" name="ZoneTexte 17"/>
          <p:cNvSpPr txBox="1"/>
          <p:nvPr/>
        </p:nvSpPr>
        <p:spPr>
          <a:xfrm>
            <a:off x="6804248" y="4149080"/>
            <a:ext cx="1840568" cy="1200329"/>
          </a:xfrm>
          <a:prstGeom prst="rect">
            <a:avLst/>
          </a:prstGeom>
          <a:noFill/>
        </p:spPr>
        <p:txBody>
          <a:bodyPr wrap="none" rtlCol="0">
            <a:spAutoFit/>
          </a:bodyPr>
          <a:lstStyle/>
          <a:p>
            <a:r>
              <a:rPr lang="fr-FR" b="1" dirty="0" smtClean="0"/>
              <a:t>Charge</a:t>
            </a:r>
          </a:p>
          <a:p>
            <a:r>
              <a:rPr lang="fr-FR" b="1" dirty="0" smtClean="0"/>
              <a:t>électrique</a:t>
            </a:r>
          </a:p>
          <a:p>
            <a:r>
              <a:rPr lang="fr-FR" dirty="0" smtClean="0"/>
              <a:t>● </a:t>
            </a:r>
            <a:r>
              <a:rPr lang="fr-FR" b="1" dirty="0" smtClean="0"/>
              <a:t>quark u : +2/3e</a:t>
            </a:r>
          </a:p>
          <a:p>
            <a:r>
              <a:rPr lang="fr-FR" dirty="0" smtClean="0"/>
              <a:t>● </a:t>
            </a:r>
            <a:r>
              <a:rPr lang="fr-FR" b="1" dirty="0" smtClean="0"/>
              <a:t>quark d : -1/3e</a:t>
            </a:r>
            <a:endParaRPr lang="fr-FR" dirty="0"/>
          </a:p>
        </p:txBody>
      </p:sp>
      <p:sp>
        <p:nvSpPr>
          <p:cNvPr id="19" name="ZoneTexte 18"/>
          <p:cNvSpPr txBox="1"/>
          <p:nvPr/>
        </p:nvSpPr>
        <p:spPr>
          <a:xfrm>
            <a:off x="1475656" y="4005064"/>
            <a:ext cx="1973297" cy="1754326"/>
          </a:xfrm>
          <a:prstGeom prst="rect">
            <a:avLst/>
          </a:prstGeom>
          <a:noFill/>
        </p:spPr>
        <p:txBody>
          <a:bodyPr wrap="none" rtlCol="0">
            <a:spAutoFit/>
          </a:bodyPr>
          <a:lstStyle/>
          <a:p>
            <a:r>
              <a:rPr lang="fr-FR" dirty="0" smtClean="0"/>
              <a:t>Manifestation de</a:t>
            </a:r>
          </a:p>
          <a:p>
            <a:r>
              <a:rPr lang="fr-FR" b="1" dirty="0" smtClean="0"/>
              <a:t>l'interaction forte</a:t>
            </a:r>
          </a:p>
          <a:p>
            <a:r>
              <a:rPr lang="fr-FR" dirty="0" smtClean="0"/>
              <a:t>entre les particules</a:t>
            </a:r>
          </a:p>
          <a:p>
            <a:r>
              <a:rPr lang="fr-FR" dirty="0" smtClean="0"/>
              <a:t>qui composent les</a:t>
            </a:r>
          </a:p>
          <a:p>
            <a:r>
              <a:rPr lang="fr-FR" dirty="0" smtClean="0"/>
              <a:t>nucléons :</a:t>
            </a:r>
          </a:p>
          <a:p>
            <a:r>
              <a:rPr lang="fr-FR" b="1" dirty="0" smtClean="0">
                <a:solidFill>
                  <a:srgbClr val="FF0000"/>
                </a:solidFill>
              </a:rPr>
              <a:t>les quarks</a:t>
            </a:r>
            <a:endParaRPr lang="fr-FR" dirty="0">
              <a:solidFill>
                <a:srgbClr val="FF0000"/>
              </a:solidFill>
            </a:endParaRPr>
          </a:p>
        </p:txBody>
      </p:sp>
      <p:sp>
        <p:nvSpPr>
          <p:cNvPr id="22" name="Flèche courbée vers la droite 21"/>
          <p:cNvSpPr/>
          <p:nvPr/>
        </p:nvSpPr>
        <p:spPr>
          <a:xfrm>
            <a:off x="251520" y="3789040"/>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ZoneTexte 22"/>
          <p:cNvSpPr txBox="1"/>
          <p:nvPr/>
        </p:nvSpPr>
        <p:spPr>
          <a:xfrm>
            <a:off x="539552" y="5157192"/>
            <a:ext cx="652743" cy="369332"/>
          </a:xfrm>
          <a:prstGeom prst="rect">
            <a:avLst/>
          </a:prstGeom>
          <a:noFill/>
        </p:spPr>
        <p:txBody>
          <a:bodyPr wrap="none" rtlCol="0">
            <a:spAutoFit/>
          </a:bodyPr>
          <a:lstStyle/>
          <a:p>
            <a:r>
              <a:rPr lang="fr-FR" b="1" dirty="0" smtClean="0"/>
              <a:t>1963</a:t>
            </a:r>
            <a:endParaRPr lang="fr-FR" b="1" dirty="0"/>
          </a:p>
        </p:txBody>
      </p:sp>
      <p:sp>
        <p:nvSpPr>
          <p:cNvPr id="24" name="ZoneTexte 23"/>
          <p:cNvSpPr txBox="1"/>
          <p:nvPr/>
        </p:nvSpPr>
        <p:spPr>
          <a:xfrm>
            <a:off x="2627784" y="5877272"/>
            <a:ext cx="4325479"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b="1" dirty="0" smtClean="0"/>
              <a:t>Les quarks sont des particules élémentaires</a:t>
            </a:r>
            <a:endParaRPr lang="fr-FR"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dirty="0" smtClean="0">
                <a:solidFill>
                  <a:srgbClr val="FF0000"/>
                </a:solidFill>
              </a:rPr>
              <a:t>La découverte des mésons</a:t>
            </a:r>
            <a:endParaRPr lang="fr-FR" dirty="0">
              <a:solidFill>
                <a:srgbClr val="FF0000"/>
              </a:solidFill>
            </a:endParaRPr>
          </a:p>
        </p:txBody>
      </p:sp>
      <p:sp>
        <p:nvSpPr>
          <p:cNvPr id="3" name="Espace réservé du contenu 2"/>
          <p:cNvSpPr>
            <a:spLocks noGrp="1"/>
          </p:cNvSpPr>
          <p:nvPr>
            <p:ph idx="1"/>
          </p:nvPr>
        </p:nvSpPr>
        <p:spPr>
          <a:xfrm>
            <a:off x="683568" y="1196752"/>
            <a:ext cx="5987008" cy="2188840"/>
          </a:xfrm>
        </p:spPr>
        <p:txBody>
          <a:bodyPr>
            <a:normAutofit fontScale="92500" lnSpcReduction="20000"/>
          </a:bodyPr>
          <a:lstStyle/>
          <a:p>
            <a:pPr>
              <a:buNone/>
            </a:pPr>
            <a:r>
              <a:rPr lang="fr-FR" sz="2000" dirty="0" smtClean="0"/>
              <a:t>Les pions ont été découverts en 1947 en envoyant un ballon sonde à de très hautes altitudes pour étudier les rayons cosmiques (flux de particules venant de l'univers: explosion d'étoile, soleil...). </a:t>
            </a:r>
          </a:p>
          <a:p>
            <a:pPr>
              <a:buNone/>
            </a:pPr>
            <a:endParaRPr lang="fr-FR" sz="2000" dirty="0" smtClean="0"/>
          </a:p>
          <a:p>
            <a:pPr>
              <a:buNone/>
            </a:pPr>
            <a:r>
              <a:rPr lang="fr-FR" sz="2000" dirty="0" smtClean="0"/>
              <a:t>Depuis de nombreuses particules subatomiques ont été découvertes en associant les quarks et/ou les </a:t>
            </a:r>
            <a:r>
              <a:rPr lang="fr-FR" sz="2000" dirty="0" err="1" smtClean="0"/>
              <a:t>anti-quarks</a:t>
            </a:r>
            <a:r>
              <a:rPr lang="fr-FR" sz="2000" dirty="0" smtClean="0"/>
              <a:t> selon des règles bien précises.</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13</a:t>
            </a:fld>
            <a:endParaRPr lang="fr-BE" dirty="0"/>
          </a:p>
        </p:txBody>
      </p:sp>
      <p:pic>
        <p:nvPicPr>
          <p:cNvPr id="3075" name="Picture 3"/>
          <p:cNvPicPr>
            <a:picLocks noChangeAspect="1" noChangeArrowheads="1"/>
          </p:cNvPicPr>
          <p:nvPr/>
        </p:nvPicPr>
        <p:blipFill>
          <a:blip r:embed="rId2" cstate="print"/>
          <a:srcRect/>
          <a:stretch>
            <a:fillRect/>
          </a:stretch>
        </p:blipFill>
        <p:spPr bwMode="auto">
          <a:xfrm>
            <a:off x="6732240" y="1237632"/>
            <a:ext cx="1872208" cy="2021179"/>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611560" y="3429000"/>
            <a:ext cx="3333750" cy="2962275"/>
          </a:xfrm>
          <a:prstGeom prst="rect">
            <a:avLst/>
          </a:prstGeom>
          <a:noFill/>
          <a:ln w="9525">
            <a:noFill/>
            <a:miter lim="800000"/>
            <a:headEnd/>
            <a:tailEnd/>
          </a:ln>
        </p:spPr>
      </p:pic>
      <p:sp>
        <p:nvSpPr>
          <p:cNvPr id="9" name="ZoneTexte 8"/>
          <p:cNvSpPr txBox="1"/>
          <p:nvPr/>
        </p:nvSpPr>
        <p:spPr>
          <a:xfrm>
            <a:off x="4067944" y="3429000"/>
            <a:ext cx="4536504" cy="2308324"/>
          </a:xfrm>
          <a:prstGeom prst="rect">
            <a:avLst/>
          </a:prstGeom>
          <a:noFill/>
        </p:spPr>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solidFill>
                  <a:srgbClr val="FF0000"/>
                </a:solidFill>
              </a:rPr>
              <a:t>Une nouvelle particule</a:t>
            </a:r>
            <a:br>
              <a:rPr lang="fr-FR" dirty="0" smtClean="0">
                <a:solidFill>
                  <a:srgbClr val="FF0000"/>
                </a:solidFill>
              </a:rPr>
            </a:br>
            <a:r>
              <a:rPr lang="fr-FR" dirty="0" smtClean="0">
                <a:solidFill>
                  <a:srgbClr val="FF0000"/>
                </a:solidFill>
              </a:rPr>
              <a:t>élémentaire : le neutrino</a:t>
            </a:r>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14</a:t>
            </a:fld>
            <a:endParaRPr lang="fr-BE" dirty="0"/>
          </a:p>
        </p:txBody>
      </p:sp>
      <p:grpSp>
        <p:nvGrpSpPr>
          <p:cNvPr id="3" name="Groupe 114"/>
          <p:cNvGrpSpPr/>
          <p:nvPr/>
        </p:nvGrpSpPr>
        <p:grpSpPr>
          <a:xfrm>
            <a:off x="3995936" y="1628800"/>
            <a:ext cx="4377720" cy="1798459"/>
            <a:chOff x="3995936" y="1772816"/>
            <a:chExt cx="4377720" cy="1798459"/>
          </a:xfrm>
        </p:grpSpPr>
        <p:sp>
          <p:nvSpPr>
            <p:cNvPr id="8" name="Oval 25"/>
            <p:cNvSpPr>
              <a:spLocks noChangeArrowheads="1"/>
            </p:cNvSpPr>
            <p:nvPr/>
          </p:nvSpPr>
          <p:spPr bwMode="auto">
            <a:xfrm>
              <a:off x="4355976" y="1916832"/>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9" name="Oval 26"/>
            <p:cNvSpPr>
              <a:spLocks noChangeArrowheads="1"/>
            </p:cNvSpPr>
            <p:nvPr/>
          </p:nvSpPr>
          <p:spPr bwMode="auto">
            <a:xfrm>
              <a:off x="4572000" y="2492896"/>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0" name="Oval 27"/>
            <p:cNvSpPr>
              <a:spLocks noChangeArrowheads="1"/>
            </p:cNvSpPr>
            <p:nvPr/>
          </p:nvSpPr>
          <p:spPr bwMode="auto">
            <a:xfrm>
              <a:off x="4283968" y="2276872"/>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1" name="Oval 28"/>
            <p:cNvSpPr>
              <a:spLocks noChangeArrowheads="1"/>
            </p:cNvSpPr>
            <p:nvPr/>
          </p:nvSpPr>
          <p:spPr bwMode="auto">
            <a:xfrm>
              <a:off x="4427984" y="2132856"/>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 name="Oval 29"/>
            <p:cNvSpPr>
              <a:spLocks noChangeArrowheads="1"/>
            </p:cNvSpPr>
            <p:nvPr/>
          </p:nvSpPr>
          <p:spPr bwMode="auto">
            <a:xfrm>
              <a:off x="4572000" y="1844824"/>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3" name="Oval 30"/>
            <p:cNvSpPr>
              <a:spLocks noChangeArrowheads="1"/>
            </p:cNvSpPr>
            <p:nvPr/>
          </p:nvSpPr>
          <p:spPr bwMode="auto">
            <a:xfrm>
              <a:off x="4716016" y="2420888"/>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4" name="Oval 31"/>
            <p:cNvSpPr>
              <a:spLocks noChangeArrowheads="1"/>
            </p:cNvSpPr>
            <p:nvPr/>
          </p:nvSpPr>
          <p:spPr bwMode="auto">
            <a:xfrm>
              <a:off x="4499992" y="2276872"/>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5" name="Oval 32"/>
            <p:cNvSpPr>
              <a:spLocks noChangeArrowheads="1"/>
            </p:cNvSpPr>
            <p:nvPr/>
          </p:nvSpPr>
          <p:spPr bwMode="auto">
            <a:xfrm>
              <a:off x="4355976" y="2420888"/>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6" name="Oval 33"/>
            <p:cNvSpPr>
              <a:spLocks noChangeArrowheads="1"/>
            </p:cNvSpPr>
            <p:nvPr/>
          </p:nvSpPr>
          <p:spPr bwMode="auto">
            <a:xfrm>
              <a:off x="4644008" y="2204864"/>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 name="Oval 34"/>
            <p:cNvSpPr>
              <a:spLocks noChangeArrowheads="1"/>
            </p:cNvSpPr>
            <p:nvPr/>
          </p:nvSpPr>
          <p:spPr bwMode="auto">
            <a:xfrm>
              <a:off x="4572000" y="1988840"/>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8" name="Oval 36"/>
            <p:cNvSpPr>
              <a:spLocks noChangeArrowheads="1"/>
            </p:cNvSpPr>
            <p:nvPr/>
          </p:nvSpPr>
          <p:spPr bwMode="auto">
            <a:xfrm>
              <a:off x="4860032" y="2276872"/>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9" name="Oval 37"/>
            <p:cNvSpPr>
              <a:spLocks noChangeArrowheads="1"/>
            </p:cNvSpPr>
            <p:nvPr/>
          </p:nvSpPr>
          <p:spPr bwMode="auto">
            <a:xfrm>
              <a:off x="4716016" y="1844824"/>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21" name="Oval 39"/>
            <p:cNvSpPr>
              <a:spLocks noChangeArrowheads="1"/>
            </p:cNvSpPr>
            <p:nvPr/>
          </p:nvSpPr>
          <p:spPr bwMode="auto">
            <a:xfrm>
              <a:off x="4211960" y="2060848"/>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22" name="Oval 40"/>
            <p:cNvSpPr>
              <a:spLocks noChangeArrowheads="1"/>
            </p:cNvSpPr>
            <p:nvPr/>
          </p:nvSpPr>
          <p:spPr bwMode="auto">
            <a:xfrm>
              <a:off x="4788024" y="2060848"/>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24" name="Line 46"/>
            <p:cNvSpPr>
              <a:spLocks noChangeShapeType="1"/>
            </p:cNvSpPr>
            <p:nvPr/>
          </p:nvSpPr>
          <p:spPr bwMode="auto">
            <a:xfrm>
              <a:off x="5359400" y="2281188"/>
              <a:ext cx="931862" cy="0"/>
            </a:xfrm>
            <a:prstGeom prst="line">
              <a:avLst/>
            </a:prstGeom>
            <a:noFill/>
            <a:ln w="57150">
              <a:solidFill>
                <a:srgbClr val="FF0000"/>
              </a:solidFill>
              <a:round/>
              <a:headEnd/>
              <a:tailEnd type="triangle" w="med" len="med"/>
            </a:ln>
          </p:spPr>
          <p:txBody>
            <a:bodyPr wrap="none" anchor="ctr"/>
            <a:lstStyle/>
            <a:p>
              <a:endParaRPr lang="fr-FR"/>
            </a:p>
          </p:txBody>
        </p:sp>
        <p:sp>
          <p:nvSpPr>
            <p:cNvPr id="25" name="Text Box 47"/>
            <p:cNvSpPr txBox="1">
              <a:spLocks noChangeArrowheads="1"/>
            </p:cNvSpPr>
            <p:nvPr/>
          </p:nvSpPr>
          <p:spPr bwMode="auto">
            <a:xfrm>
              <a:off x="6876256" y="2060848"/>
              <a:ext cx="354484" cy="369332"/>
            </a:xfrm>
            <a:prstGeom prst="rect">
              <a:avLst/>
            </a:prstGeom>
            <a:noFill/>
            <a:ln w="9525">
              <a:noFill/>
              <a:miter lim="800000"/>
              <a:headEnd/>
              <a:tailEnd/>
            </a:ln>
          </p:spPr>
          <p:txBody>
            <a:bodyPr wrap="square">
              <a:spAutoFit/>
            </a:bodyPr>
            <a:lstStyle/>
            <a:p>
              <a:pPr>
                <a:spcBef>
                  <a:spcPct val="50000"/>
                </a:spcBef>
              </a:pPr>
              <a:r>
                <a:rPr lang="fr-FR" dirty="0">
                  <a:solidFill>
                    <a:schemeClr val="tx1"/>
                  </a:solidFill>
                </a:rPr>
                <a:t>+</a:t>
              </a:r>
            </a:p>
          </p:txBody>
        </p:sp>
        <p:sp>
          <p:nvSpPr>
            <p:cNvPr id="41" name="Oval 61"/>
            <p:cNvSpPr>
              <a:spLocks noChangeArrowheads="1"/>
            </p:cNvSpPr>
            <p:nvPr/>
          </p:nvSpPr>
          <p:spPr bwMode="auto">
            <a:xfrm>
              <a:off x="6653212" y="2249438"/>
              <a:ext cx="76200" cy="76200"/>
            </a:xfrm>
            <a:prstGeom prst="ellipse">
              <a:avLst/>
            </a:prstGeom>
            <a:solidFill>
              <a:srgbClr val="CC0099"/>
            </a:solidFill>
            <a:ln w="9525">
              <a:solidFill>
                <a:schemeClr val="tx1"/>
              </a:solidFill>
              <a:round/>
              <a:headEnd/>
              <a:tailEnd/>
            </a:ln>
          </p:spPr>
          <p:txBody>
            <a:bodyPr wrap="none" anchor="ctr"/>
            <a:lstStyle/>
            <a:p>
              <a:endParaRPr lang="fr-FR"/>
            </a:p>
          </p:txBody>
        </p:sp>
        <p:sp>
          <p:nvSpPr>
            <p:cNvPr id="42" name="Text Box 63"/>
            <p:cNvSpPr txBox="1">
              <a:spLocks noChangeArrowheads="1"/>
            </p:cNvSpPr>
            <p:nvPr/>
          </p:nvSpPr>
          <p:spPr bwMode="auto">
            <a:xfrm>
              <a:off x="6500812" y="2249438"/>
              <a:ext cx="609600" cy="457200"/>
            </a:xfrm>
            <a:prstGeom prst="rect">
              <a:avLst/>
            </a:prstGeom>
            <a:noFill/>
            <a:ln w="9525">
              <a:noFill/>
              <a:miter lim="800000"/>
              <a:headEnd/>
              <a:tailEnd/>
            </a:ln>
          </p:spPr>
          <p:txBody>
            <a:bodyPr>
              <a:spAutoFit/>
            </a:bodyPr>
            <a:lstStyle/>
            <a:p>
              <a:pPr>
                <a:spcBef>
                  <a:spcPct val="50000"/>
                </a:spcBef>
              </a:pPr>
              <a:r>
                <a:rPr lang="en-US" sz="2400" dirty="0" smtClean="0"/>
                <a:t>e</a:t>
              </a:r>
              <a:r>
                <a:rPr lang="en-US" sz="2400" baseline="30000" dirty="0" smtClean="0"/>
                <a:t>-</a:t>
              </a:r>
              <a:endParaRPr lang="fr-FR" sz="2400" baseline="30000" dirty="0"/>
            </a:p>
          </p:txBody>
        </p:sp>
        <p:sp>
          <p:nvSpPr>
            <p:cNvPr id="59" name="Oval 25"/>
            <p:cNvSpPr>
              <a:spLocks noChangeArrowheads="1"/>
            </p:cNvSpPr>
            <p:nvPr/>
          </p:nvSpPr>
          <p:spPr bwMode="auto">
            <a:xfrm>
              <a:off x="7380312" y="1844824"/>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0" name="Oval 26"/>
            <p:cNvSpPr>
              <a:spLocks noChangeArrowheads="1"/>
            </p:cNvSpPr>
            <p:nvPr/>
          </p:nvSpPr>
          <p:spPr bwMode="auto">
            <a:xfrm>
              <a:off x="7596336" y="2420888"/>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1" name="Oval 27"/>
            <p:cNvSpPr>
              <a:spLocks noChangeArrowheads="1"/>
            </p:cNvSpPr>
            <p:nvPr/>
          </p:nvSpPr>
          <p:spPr bwMode="auto">
            <a:xfrm>
              <a:off x="7308304" y="2204864"/>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2" name="Oval 28"/>
            <p:cNvSpPr>
              <a:spLocks noChangeArrowheads="1"/>
            </p:cNvSpPr>
            <p:nvPr/>
          </p:nvSpPr>
          <p:spPr bwMode="auto">
            <a:xfrm>
              <a:off x="7452320" y="2060848"/>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3" name="Oval 29"/>
            <p:cNvSpPr>
              <a:spLocks noChangeArrowheads="1"/>
            </p:cNvSpPr>
            <p:nvPr/>
          </p:nvSpPr>
          <p:spPr bwMode="auto">
            <a:xfrm>
              <a:off x="7596336" y="1772816"/>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4" name="Oval 30"/>
            <p:cNvSpPr>
              <a:spLocks noChangeArrowheads="1"/>
            </p:cNvSpPr>
            <p:nvPr/>
          </p:nvSpPr>
          <p:spPr bwMode="auto">
            <a:xfrm>
              <a:off x="7740352" y="2348880"/>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5" name="Oval 31"/>
            <p:cNvSpPr>
              <a:spLocks noChangeArrowheads="1"/>
            </p:cNvSpPr>
            <p:nvPr/>
          </p:nvSpPr>
          <p:spPr bwMode="auto">
            <a:xfrm>
              <a:off x="7524328" y="2204864"/>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6" name="Oval 32"/>
            <p:cNvSpPr>
              <a:spLocks noChangeArrowheads="1"/>
            </p:cNvSpPr>
            <p:nvPr/>
          </p:nvSpPr>
          <p:spPr bwMode="auto">
            <a:xfrm>
              <a:off x="7380312" y="2348880"/>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7" name="Oval 33"/>
            <p:cNvSpPr>
              <a:spLocks noChangeArrowheads="1"/>
            </p:cNvSpPr>
            <p:nvPr/>
          </p:nvSpPr>
          <p:spPr bwMode="auto">
            <a:xfrm>
              <a:off x="7668344" y="2132856"/>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8" name="Oval 34"/>
            <p:cNvSpPr>
              <a:spLocks noChangeArrowheads="1"/>
            </p:cNvSpPr>
            <p:nvPr/>
          </p:nvSpPr>
          <p:spPr bwMode="auto">
            <a:xfrm>
              <a:off x="7596336" y="1916832"/>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9" name="Oval 36"/>
            <p:cNvSpPr>
              <a:spLocks noChangeArrowheads="1"/>
            </p:cNvSpPr>
            <p:nvPr/>
          </p:nvSpPr>
          <p:spPr bwMode="auto">
            <a:xfrm>
              <a:off x="7884368" y="2204864"/>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70" name="Oval 37"/>
            <p:cNvSpPr>
              <a:spLocks noChangeArrowheads="1"/>
            </p:cNvSpPr>
            <p:nvPr/>
          </p:nvSpPr>
          <p:spPr bwMode="auto">
            <a:xfrm>
              <a:off x="7740352" y="1772816"/>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71" name="Oval 39"/>
            <p:cNvSpPr>
              <a:spLocks noChangeArrowheads="1"/>
            </p:cNvSpPr>
            <p:nvPr/>
          </p:nvSpPr>
          <p:spPr bwMode="auto">
            <a:xfrm>
              <a:off x="7236296" y="1988840"/>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72" name="Oval 40"/>
            <p:cNvSpPr>
              <a:spLocks noChangeArrowheads="1"/>
            </p:cNvSpPr>
            <p:nvPr/>
          </p:nvSpPr>
          <p:spPr bwMode="auto">
            <a:xfrm>
              <a:off x="7812360" y="1988840"/>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75" name="ZoneTexte 74"/>
            <p:cNvSpPr txBox="1"/>
            <p:nvPr/>
          </p:nvSpPr>
          <p:spPr>
            <a:xfrm>
              <a:off x="3995936" y="2852936"/>
              <a:ext cx="1371145" cy="646331"/>
            </a:xfrm>
            <a:prstGeom prst="rect">
              <a:avLst/>
            </a:prstGeom>
            <a:noFill/>
          </p:spPr>
          <p:txBody>
            <a:bodyPr wrap="none" rtlCol="0">
              <a:spAutoFit/>
            </a:bodyPr>
            <a:lstStyle/>
            <a:p>
              <a:pPr algn="ctr"/>
              <a:r>
                <a:rPr lang="fr-FR" baseline="30000" dirty="0" smtClean="0"/>
                <a:t>14</a:t>
              </a:r>
              <a:r>
                <a:rPr lang="fr-FR" dirty="0" smtClean="0"/>
                <a:t>C</a:t>
              </a:r>
            </a:p>
            <a:p>
              <a:r>
                <a:rPr lang="fr-FR" b="1" dirty="0" smtClean="0"/>
                <a:t>État instable</a:t>
              </a:r>
              <a:endParaRPr lang="fr-FR" dirty="0"/>
            </a:p>
          </p:txBody>
        </p:sp>
        <p:sp>
          <p:nvSpPr>
            <p:cNvPr id="76" name="ZoneTexte 75"/>
            <p:cNvSpPr txBox="1"/>
            <p:nvPr/>
          </p:nvSpPr>
          <p:spPr>
            <a:xfrm>
              <a:off x="7182048" y="2924944"/>
              <a:ext cx="1191608" cy="646331"/>
            </a:xfrm>
            <a:prstGeom prst="rect">
              <a:avLst/>
            </a:prstGeom>
            <a:noFill/>
          </p:spPr>
          <p:txBody>
            <a:bodyPr wrap="none" rtlCol="0">
              <a:spAutoFit/>
            </a:bodyPr>
            <a:lstStyle/>
            <a:p>
              <a:pPr algn="ctr"/>
              <a:r>
                <a:rPr lang="fr-FR" baseline="30000" dirty="0" smtClean="0"/>
                <a:t>14</a:t>
              </a:r>
              <a:r>
                <a:rPr lang="fr-FR" dirty="0" smtClean="0"/>
                <a:t>N</a:t>
              </a:r>
            </a:p>
            <a:p>
              <a:r>
                <a:rPr lang="fr-FR" b="1" dirty="0" smtClean="0"/>
                <a:t>État stable</a:t>
              </a:r>
              <a:endParaRPr lang="fr-FR" dirty="0"/>
            </a:p>
          </p:txBody>
        </p:sp>
      </p:grpSp>
      <p:sp>
        <p:nvSpPr>
          <p:cNvPr id="113" name="ZoneTexte 112"/>
          <p:cNvSpPr txBox="1"/>
          <p:nvPr/>
        </p:nvSpPr>
        <p:spPr>
          <a:xfrm>
            <a:off x="1115616" y="4221088"/>
            <a:ext cx="1224135" cy="646331"/>
          </a:xfrm>
          <a:prstGeom prst="rect">
            <a:avLst/>
          </a:prstGeom>
          <a:noFill/>
        </p:spPr>
        <p:txBody>
          <a:bodyPr wrap="square" rtlCol="0">
            <a:spAutoFit/>
          </a:bodyPr>
          <a:lstStyle/>
          <a:p>
            <a:r>
              <a:rPr lang="fr-FR" b="1" dirty="0" smtClean="0">
                <a:solidFill>
                  <a:srgbClr val="FF0000"/>
                </a:solidFill>
              </a:rPr>
              <a:t>Interaction faible</a:t>
            </a:r>
            <a:endParaRPr lang="fr-FR" b="1" dirty="0">
              <a:solidFill>
                <a:srgbClr val="FF0000"/>
              </a:solidFill>
            </a:endParaRPr>
          </a:p>
        </p:txBody>
      </p:sp>
      <p:sp>
        <p:nvSpPr>
          <p:cNvPr id="114" name="ZoneTexte 113"/>
          <p:cNvSpPr txBox="1"/>
          <p:nvPr/>
        </p:nvSpPr>
        <p:spPr>
          <a:xfrm>
            <a:off x="179512" y="1700808"/>
            <a:ext cx="3634265" cy="923330"/>
          </a:xfrm>
          <a:prstGeom prst="rect">
            <a:avLst/>
          </a:prstGeom>
          <a:noFill/>
        </p:spPr>
        <p:txBody>
          <a:bodyPr wrap="none" rtlCol="0">
            <a:spAutoFit/>
          </a:bodyPr>
          <a:lstStyle/>
          <a:p>
            <a:r>
              <a:rPr lang="fr-FR" b="1" dirty="0" smtClean="0"/>
              <a:t>La radioactivité </a:t>
            </a:r>
            <a:r>
              <a:rPr lang="fr-FR" b="1" dirty="0" smtClean="0">
                <a:latin typeface="Symbol" pitchFamily="18" charset="2"/>
              </a:rPr>
              <a:t>b</a:t>
            </a:r>
            <a:r>
              <a:rPr lang="fr-FR" b="1" dirty="0" smtClean="0"/>
              <a:t>:</a:t>
            </a:r>
          </a:p>
          <a:p>
            <a:r>
              <a:rPr lang="fr-FR" dirty="0" smtClean="0"/>
              <a:t>● Découverte par Becquerel en 1896</a:t>
            </a:r>
          </a:p>
          <a:p>
            <a:r>
              <a:rPr lang="fr-FR" dirty="0" smtClean="0"/>
              <a:t>● Etudiée par Pierre et Marie Curie</a:t>
            </a:r>
            <a:endParaRPr lang="fr-FR" dirty="0"/>
          </a:p>
        </p:txBody>
      </p:sp>
      <p:sp>
        <p:nvSpPr>
          <p:cNvPr id="89" name="Oval 36"/>
          <p:cNvSpPr>
            <a:spLocks noChangeArrowheads="1"/>
          </p:cNvSpPr>
          <p:nvPr/>
        </p:nvSpPr>
        <p:spPr bwMode="auto">
          <a:xfrm>
            <a:off x="539552" y="3861048"/>
            <a:ext cx="432048" cy="353566"/>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93" name="Line 46"/>
          <p:cNvSpPr>
            <a:spLocks noChangeShapeType="1"/>
          </p:cNvSpPr>
          <p:nvPr/>
        </p:nvSpPr>
        <p:spPr bwMode="auto">
          <a:xfrm>
            <a:off x="1187624" y="4077072"/>
            <a:ext cx="711150" cy="4316"/>
          </a:xfrm>
          <a:prstGeom prst="line">
            <a:avLst/>
          </a:prstGeom>
          <a:noFill/>
          <a:ln w="76200">
            <a:solidFill>
              <a:srgbClr val="FF0000"/>
            </a:solidFill>
            <a:round/>
            <a:headEnd/>
            <a:tailEnd type="triangle" w="med" len="med"/>
          </a:ln>
        </p:spPr>
        <p:txBody>
          <a:bodyPr wrap="none" anchor="ctr"/>
          <a:lstStyle/>
          <a:p>
            <a:endParaRPr lang="fr-FR"/>
          </a:p>
        </p:txBody>
      </p:sp>
      <p:sp>
        <p:nvSpPr>
          <p:cNvPr id="94" name="Text Box 47"/>
          <p:cNvSpPr txBox="1">
            <a:spLocks noChangeArrowheads="1"/>
          </p:cNvSpPr>
          <p:nvPr/>
        </p:nvSpPr>
        <p:spPr bwMode="auto">
          <a:xfrm>
            <a:off x="2843808" y="3933056"/>
            <a:ext cx="354484" cy="369332"/>
          </a:xfrm>
          <a:prstGeom prst="rect">
            <a:avLst/>
          </a:prstGeom>
          <a:noFill/>
          <a:ln w="9525">
            <a:noFill/>
            <a:miter lim="800000"/>
            <a:headEnd/>
            <a:tailEnd/>
          </a:ln>
        </p:spPr>
        <p:txBody>
          <a:bodyPr wrap="square">
            <a:spAutoFit/>
          </a:bodyPr>
          <a:lstStyle/>
          <a:p>
            <a:pPr>
              <a:spcBef>
                <a:spcPct val="50000"/>
              </a:spcBef>
            </a:pPr>
            <a:r>
              <a:rPr lang="fr-FR" dirty="0">
                <a:solidFill>
                  <a:schemeClr val="tx1"/>
                </a:solidFill>
              </a:rPr>
              <a:t>+</a:t>
            </a:r>
          </a:p>
        </p:txBody>
      </p:sp>
      <p:sp>
        <p:nvSpPr>
          <p:cNvPr id="95" name="Oval 61"/>
          <p:cNvSpPr>
            <a:spLocks noChangeArrowheads="1"/>
          </p:cNvSpPr>
          <p:nvPr/>
        </p:nvSpPr>
        <p:spPr bwMode="auto">
          <a:xfrm>
            <a:off x="2620764" y="4121646"/>
            <a:ext cx="76200" cy="76200"/>
          </a:xfrm>
          <a:prstGeom prst="ellipse">
            <a:avLst/>
          </a:prstGeom>
          <a:solidFill>
            <a:srgbClr val="CC0099"/>
          </a:solidFill>
          <a:ln w="9525">
            <a:solidFill>
              <a:schemeClr val="tx1"/>
            </a:solidFill>
            <a:round/>
            <a:headEnd/>
            <a:tailEnd/>
          </a:ln>
        </p:spPr>
        <p:txBody>
          <a:bodyPr wrap="none" anchor="ctr"/>
          <a:lstStyle/>
          <a:p>
            <a:endParaRPr lang="fr-FR"/>
          </a:p>
        </p:txBody>
      </p:sp>
      <p:sp>
        <p:nvSpPr>
          <p:cNvPr id="96" name="Text Box 63"/>
          <p:cNvSpPr txBox="1">
            <a:spLocks noChangeArrowheads="1"/>
          </p:cNvSpPr>
          <p:nvPr/>
        </p:nvSpPr>
        <p:spPr bwMode="auto">
          <a:xfrm>
            <a:off x="2411760" y="4293096"/>
            <a:ext cx="609600" cy="457200"/>
          </a:xfrm>
          <a:prstGeom prst="rect">
            <a:avLst/>
          </a:prstGeom>
          <a:noFill/>
          <a:ln w="9525">
            <a:noFill/>
            <a:miter lim="800000"/>
            <a:headEnd/>
            <a:tailEnd/>
          </a:ln>
        </p:spPr>
        <p:txBody>
          <a:bodyPr>
            <a:spAutoFit/>
          </a:bodyPr>
          <a:lstStyle/>
          <a:p>
            <a:pPr>
              <a:spcBef>
                <a:spcPct val="50000"/>
              </a:spcBef>
            </a:pPr>
            <a:r>
              <a:rPr lang="en-US" sz="2400" dirty="0" smtClean="0"/>
              <a:t>e</a:t>
            </a:r>
            <a:r>
              <a:rPr lang="en-US" sz="2400" baseline="30000" dirty="0" smtClean="0"/>
              <a:t>-</a:t>
            </a:r>
            <a:endParaRPr lang="fr-FR" sz="2400" baseline="30000" dirty="0"/>
          </a:p>
        </p:txBody>
      </p:sp>
      <p:sp>
        <p:nvSpPr>
          <p:cNvPr id="111" name="ZoneTexte 110"/>
          <p:cNvSpPr txBox="1"/>
          <p:nvPr/>
        </p:nvSpPr>
        <p:spPr>
          <a:xfrm>
            <a:off x="611560" y="4293096"/>
            <a:ext cx="346570" cy="461665"/>
          </a:xfrm>
          <a:prstGeom prst="rect">
            <a:avLst/>
          </a:prstGeom>
          <a:noFill/>
        </p:spPr>
        <p:txBody>
          <a:bodyPr wrap="none" rtlCol="0">
            <a:spAutoFit/>
          </a:bodyPr>
          <a:lstStyle/>
          <a:p>
            <a:pPr algn="ctr"/>
            <a:r>
              <a:rPr lang="fr-FR" sz="2400" dirty="0" smtClean="0"/>
              <a:t>n</a:t>
            </a:r>
            <a:endParaRPr lang="fr-FR" sz="2400" dirty="0"/>
          </a:p>
        </p:txBody>
      </p:sp>
      <p:sp>
        <p:nvSpPr>
          <p:cNvPr id="112" name="ZoneTexte 111"/>
          <p:cNvSpPr txBox="1"/>
          <p:nvPr/>
        </p:nvSpPr>
        <p:spPr>
          <a:xfrm>
            <a:off x="3419872" y="4293096"/>
            <a:ext cx="346570" cy="461665"/>
          </a:xfrm>
          <a:prstGeom prst="rect">
            <a:avLst/>
          </a:prstGeom>
          <a:noFill/>
        </p:spPr>
        <p:txBody>
          <a:bodyPr wrap="none" rtlCol="0">
            <a:spAutoFit/>
          </a:bodyPr>
          <a:lstStyle/>
          <a:p>
            <a:pPr algn="ctr"/>
            <a:r>
              <a:rPr lang="fr-FR" sz="2400" dirty="0" smtClean="0"/>
              <a:t>p</a:t>
            </a:r>
            <a:endParaRPr lang="fr-FR" sz="2400" dirty="0"/>
          </a:p>
        </p:txBody>
      </p:sp>
      <p:sp>
        <p:nvSpPr>
          <p:cNvPr id="116" name="ZoneTexte 115"/>
          <p:cNvSpPr txBox="1"/>
          <p:nvPr/>
        </p:nvSpPr>
        <p:spPr>
          <a:xfrm>
            <a:off x="251520" y="3212976"/>
            <a:ext cx="4176464" cy="461665"/>
          </a:xfrm>
          <a:prstGeom prst="rect">
            <a:avLst/>
          </a:prstGeom>
          <a:noFill/>
        </p:spPr>
        <p:txBody>
          <a:bodyPr wrap="square" rtlCol="0">
            <a:spAutoFit/>
          </a:bodyPr>
          <a:lstStyle/>
          <a:p>
            <a:r>
              <a:rPr lang="fr-FR" sz="2400" b="1" dirty="0" smtClean="0"/>
              <a:t>Energie initiale ≠ Energie finale</a:t>
            </a:r>
            <a:endParaRPr lang="fr-FR" sz="2400" dirty="0"/>
          </a:p>
        </p:txBody>
      </p:sp>
      <p:sp>
        <p:nvSpPr>
          <p:cNvPr id="118" name="Oval 36"/>
          <p:cNvSpPr>
            <a:spLocks noChangeArrowheads="1"/>
          </p:cNvSpPr>
          <p:nvPr/>
        </p:nvSpPr>
        <p:spPr bwMode="auto">
          <a:xfrm>
            <a:off x="3347864" y="3861048"/>
            <a:ext cx="432048" cy="35356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8" name="Rectangle 127"/>
          <p:cNvSpPr/>
          <p:nvPr/>
        </p:nvSpPr>
        <p:spPr>
          <a:xfrm>
            <a:off x="251520" y="3645024"/>
            <a:ext cx="79208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p:cNvSpPr/>
          <p:nvPr/>
        </p:nvSpPr>
        <p:spPr>
          <a:xfrm>
            <a:off x="2339752" y="3717032"/>
            <a:ext cx="3024336"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Line 4"/>
          <p:cNvSpPr>
            <a:spLocks noChangeShapeType="1"/>
          </p:cNvSpPr>
          <p:nvPr/>
        </p:nvSpPr>
        <p:spPr bwMode="auto">
          <a:xfrm>
            <a:off x="4173488" y="2996952"/>
            <a:ext cx="381000" cy="0"/>
          </a:xfrm>
          <a:prstGeom prst="line">
            <a:avLst/>
          </a:prstGeom>
          <a:noFill/>
          <a:ln w="38100">
            <a:solidFill>
              <a:srgbClr val="FF0000"/>
            </a:solidFill>
            <a:round/>
            <a:headEnd/>
            <a:tailEnd type="triangle" w="med" len="med"/>
          </a:ln>
        </p:spPr>
        <p:txBody>
          <a:bodyPr wrap="none" anchor="ctr"/>
          <a:lstStyle/>
          <a:p>
            <a:endParaRPr lang="fr-FR"/>
          </a:p>
        </p:txBody>
      </p:sp>
      <p:sp>
        <p:nvSpPr>
          <p:cNvPr id="132" name="Line 6"/>
          <p:cNvSpPr>
            <a:spLocks noChangeShapeType="1"/>
          </p:cNvSpPr>
          <p:nvPr/>
        </p:nvSpPr>
        <p:spPr bwMode="auto">
          <a:xfrm>
            <a:off x="5852269" y="3276600"/>
            <a:ext cx="0" cy="1600200"/>
          </a:xfrm>
          <a:prstGeom prst="line">
            <a:avLst/>
          </a:prstGeom>
          <a:noFill/>
          <a:ln w="38100">
            <a:solidFill>
              <a:srgbClr val="993300"/>
            </a:solidFill>
            <a:round/>
            <a:headEnd/>
            <a:tailEnd/>
          </a:ln>
        </p:spPr>
        <p:txBody>
          <a:bodyPr wrap="none" anchor="ctr"/>
          <a:lstStyle/>
          <a:p>
            <a:endParaRPr lang="fr-FR"/>
          </a:p>
        </p:txBody>
      </p:sp>
      <p:sp>
        <p:nvSpPr>
          <p:cNvPr id="133" name="Line 7"/>
          <p:cNvSpPr>
            <a:spLocks noChangeShapeType="1"/>
          </p:cNvSpPr>
          <p:nvPr/>
        </p:nvSpPr>
        <p:spPr bwMode="auto">
          <a:xfrm flipV="1">
            <a:off x="5852269" y="4869160"/>
            <a:ext cx="2448198" cy="7640"/>
          </a:xfrm>
          <a:prstGeom prst="line">
            <a:avLst/>
          </a:prstGeom>
          <a:noFill/>
          <a:ln w="38100">
            <a:solidFill>
              <a:srgbClr val="993300"/>
            </a:solidFill>
            <a:round/>
            <a:headEnd/>
            <a:tailEnd/>
          </a:ln>
        </p:spPr>
        <p:txBody>
          <a:bodyPr wrap="none" anchor="ctr"/>
          <a:lstStyle/>
          <a:p>
            <a:endParaRPr lang="fr-FR"/>
          </a:p>
        </p:txBody>
      </p:sp>
      <p:sp>
        <p:nvSpPr>
          <p:cNvPr id="134" name="Freeform 13"/>
          <p:cNvSpPr>
            <a:spLocks/>
          </p:cNvSpPr>
          <p:nvPr/>
        </p:nvSpPr>
        <p:spPr bwMode="auto">
          <a:xfrm>
            <a:off x="5868144" y="3429000"/>
            <a:ext cx="2360315" cy="1444625"/>
          </a:xfrm>
          <a:custGeom>
            <a:avLst/>
            <a:gdLst>
              <a:gd name="T0" fmla="*/ 0 w 1992"/>
              <a:gd name="T1" fmla="*/ 910 h 924"/>
              <a:gd name="T2" fmla="*/ 128 w 1992"/>
              <a:gd name="T3" fmla="*/ 902 h 924"/>
              <a:gd name="T4" fmla="*/ 424 w 1992"/>
              <a:gd name="T5" fmla="*/ 670 h 924"/>
              <a:gd name="T6" fmla="*/ 576 w 1992"/>
              <a:gd name="T7" fmla="*/ 406 h 924"/>
              <a:gd name="T8" fmla="*/ 832 w 1992"/>
              <a:gd name="T9" fmla="*/ 102 h 924"/>
              <a:gd name="T10" fmla="*/ 920 w 1992"/>
              <a:gd name="T11" fmla="*/ 30 h 924"/>
              <a:gd name="T12" fmla="*/ 992 w 1992"/>
              <a:gd name="T13" fmla="*/ 6 h 924"/>
              <a:gd name="T14" fmla="*/ 1128 w 1992"/>
              <a:gd name="T15" fmla="*/ 22 h 924"/>
              <a:gd name="T16" fmla="*/ 1408 w 1992"/>
              <a:gd name="T17" fmla="*/ 374 h 924"/>
              <a:gd name="T18" fmla="*/ 1480 w 1992"/>
              <a:gd name="T19" fmla="*/ 502 h 924"/>
              <a:gd name="T20" fmla="*/ 1600 w 1992"/>
              <a:gd name="T21" fmla="*/ 694 h 924"/>
              <a:gd name="T22" fmla="*/ 1800 w 1992"/>
              <a:gd name="T23" fmla="*/ 862 h 924"/>
              <a:gd name="T24" fmla="*/ 1872 w 1992"/>
              <a:gd name="T25" fmla="*/ 902 h 924"/>
              <a:gd name="T26" fmla="*/ 1992 w 1992"/>
              <a:gd name="T27" fmla="*/ 918 h 9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2"/>
              <a:gd name="T43" fmla="*/ 0 h 924"/>
              <a:gd name="T44" fmla="*/ 1992 w 1992"/>
              <a:gd name="T45" fmla="*/ 924 h 9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2" h="924">
                <a:moveTo>
                  <a:pt x="0" y="910"/>
                </a:moveTo>
                <a:cubicBezTo>
                  <a:pt x="43" y="907"/>
                  <a:pt x="86" y="910"/>
                  <a:pt x="128" y="902"/>
                </a:cubicBezTo>
                <a:cubicBezTo>
                  <a:pt x="276" y="874"/>
                  <a:pt x="342" y="780"/>
                  <a:pt x="424" y="670"/>
                </a:cubicBezTo>
                <a:cubicBezTo>
                  <a:pt x="445" y="588"/>
                  <a:pt x="530" y="480"/>
                  <a:pt x="576" y="406"/>
                </a:cubicBezTo>
                <a:cubicBezTo>
                  <a:pt x="645" y="296"/>
                  <a:pt x="735" y="189"/>
                  <a:pt x="832" y="102"/>
                </a:cubicBezTo>
                <a:cubicBezTo>
                  <a:pt x="859" y="78"/>
                  <a:pt x="885" y="45"/>
                  <a:pt x="920" y="30"/>
                </a:cubicBezTo>
                <a:cubicBezTo>
                  <a:pt x="943" y="20"/>
                  <a:pt x="969" y="15"/>
                  <a:pt x="992" y="6"/>
                </a:cubicBezTo>
                <a:cubicBezTo>
                  <a:pt x="1038" y="9"/>
                  <a:pt x="1088" y="0"/>
                  <a:pt x="1128" y="22"/>
                </a:cubicBezTo>
                <a:cubicBezTo>
                  <a:pt x="1262" y="96"/>
                  <a:pt x="1342" y="242"/>
                  <a:pt x="1408" y="374"/>
                </a:cubicBezTo>
                <a:cubicBezTo>
                  <a:pt x="1430" y="418"/>
                  <a:pt x="1465" y="456"/>
                  <a:pt x="1480" y="502"/>
                </a:cubicBezTo>
                <a:cubicBezTo>
                  <a:pt x="1501" y="566"/>
                  <a:pt x="1552" y="646"/>
                  <a:pt x="1600" y="694"/>
                </a:cubicBezTo>
                <a:cubicBezTo>
                  <a:pt x="1662" y="756"/>
                  <a:pt x="1730" y="808"/>
                  <a:pt x="1800" y="862"/>
                </a:cubicBezTo>
                <a:cubicBezTo>
                  <a:pt x="1822" y="879"/>
                  <a:pt x="1849" y="887"/>
                  <a:pt x="1872" y="902"/>
                </a:cubicBezTo>
                <a:cubicBezTo>
                  <a:pt x="1906" y="924"/>
                  <a:pt x="1992" y="918"/>
                  <a:pt x="1992" y="918"/>
                </a:cubicBezTo>
              </a:path>
            </a:pathLst>
          </a:custGeom>
          <a:noFill/>
          <a:ln w="9525">
            <a:solidFill>
              <a:srgbClr val="993300"/>
            </a:solidFill>
            <a:round/>
            <a:headEnd/>
            <a:tailEnd/>
          </a:ln>
        </p:spPr>
        <p:txBody>
          <a:bodyPr wrap="none" anchor="ctr"/>
          <a:lstStyle/>
          <a:p>
            <a:endParaRPr lang="fr-FR"/>
          </a:p>
        </p:txBody>
      </p:sp>
      <p:sp>
        <p:nvSpPr>
          <p:cNvPr id="137" name="Text Box 67"/>
          <p:cNvSpPr txBox="1">
            <a:spLocks noChangeArrowheads="1"/>
          </p:cNvSpPr>
          <p:nvPr/>
        </p:nvSpPr>
        <p:spPr bwMode="auto">
          <a:xfrm>
            <a:off x="5852195" y="4941168"/>
            <a:ext cx="2418854" cy="400110"/>
          </a:xfrm>
          <a:prstGeom prst="rect">
            <a:avLst/>
          </a:prstGeom>
          <a:noFill/>
          <a:ln w="9525">
            <a:noFill/>
            <a:miter lim="800000"/>
            <a:headEnd/>
            <a:tailEnd/>
          </a:ln>
        </p:spPr>
        <p:txBody>
          <a:bodyPr wrap="square">
            <a:spAutoFit/>
          </a:bodyPr>
          <a:lstStyle/>
          <a:p>
            <a:pPr>
              <a:spcBef>
                <a:spcPct val="50000"/>
              </a:spcBef>
            </a:pPr>
            <a:r>
              <a:rPr lang="en-US" sz="2000" b="1" i="1" dirty="0" err="1">
                <a:solidFill>
                  <a:srgbClr val="CC0099"/>
                </a:solidFill>
              </a:rPr>
              <a:t>Energie</a:t>
            </a:r>
            <a:r>
              <a:rPr lang="en-US" sz="2000" b="1" i="1" dirty="0">
                <a:solidFill>
                  <a:srgbClr val="CC0099"/>
                </a:solidFill>
              </a:rPr>
              <a:t> de </a:t>
            </a:r>
            <a:r>
              <a:rPr lang="en-US" sz="2000" b="1" i="1" dirty="0" err="1">
                <a:solidFill>
                  <a:srgbClr val="CC0099"/>
                </a:solidFill>
              </a:rPr>
              <a:t>l’electron</a:t>
            </a:r>
            <a:endParaRPr lang="fr-FR" sz="2000" b="1" i="1" dirty="0">
              <a:solidFill>
                <a:srgbClr val="CC009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solidFill>
                  <a:srgbClr val="FF0000"/>
                </a:solidFill>
              </a:rPr>
              <a:t>Une nouvelle particule</a:t>
            </a:r>
            <a:br>
              <a:rPr lang="fr-FR" dirty="0" smtClean="0">
                <a:solidFill>
                  <a:srgbClr val="FF0000"/>
                </a:solidFill>
              </a:rPr>
            </a:br>
            <a:r>
              <a:rPr lang="fr-FR" dirty="0" smtClean="0">
                <a:solidFill>
                  <a:srgbClr val="FF0000"/>
                </a:solidFill>
              </a:rPr>
              <a:t>élémentaire : le neutrino</a:t>
            </a:r>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15</a:t>
            </a:fld>
            <a:endParaRPr lang="fr-BE" dirty="0"/>
          </a:p>
        </p:txBody>
      </p:sp>
      <p:grpSp>
        <p:nvGrpSpPr>
          <p:cNvPr id="3" name="Groupe 114"/>
          <p:cNvGrpSpPr/>
          <p:nvPr/>
        </p:nvGrpSpPr>
        <p:grpSpPr>
          <a:xfrm>
            <a:off x="3995936" y="1628800"/>
            <a:ext cx="4377720" cy="1798459"/>
            <a:chOff x="3995936" y="1772816"/>
            <a:chExt cx="4377720" cy="1798459"/>
          </a:xfrm>
        </p:grpSpPr>
        <p:sp>
          <p:nvSpPr>
            <p:cNvPr id="8" name="Oval 25"/>
            <p:cNvSpPr>
              <a:spLocks noChangeArrowheads="1"/>
            </p:cNvSpPr>
            <p:nvPr/>
          </p:nvSpPr>
          <p:spPr bwMode="auto">
            <a:xfrm>
              <a:off x="4355976" y="1916832"/>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9" name="Oval 26"/>
            <p:cNvSpPr>
              <a:spLocks noChangeArrowheads="1"/>
            </p:cNvSpPr>
            <p:nvPr/>
          </p:nvSpPr>
          <p:spPr bwMode="auto">
            <a:xfrm>
              <a:off x="4572000" y="2492896"/>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0" name="Oval 27"/>
            <p:cNvSpPr>
              <a:spLocks noChangeArrowheads="1"/>
            </p:cNvSpPr>
            <p:nvPr/>
          </p:nvSpPr>
          <p:spPr bwMode="auto">
            <a:xfrm>
              <a:off x="4283968" y="2276872"/>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1" name="Oval 28"/>
            <p:cNvSpPr>
              <a:spLocks noChangeArrowheads="1"/>
            </p:cNvSpPr>
            <p:nvPr/>
          </p:nvSpPr>
          <p:spPr bwMode="auto">
            <a:xfrm>
              <a:off x="4427984" y="2132856"/>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 name="Oval 29"/>
            <p:cNvSpPr>
              <a:spLocks noChangeArrowheads="1"/>
            </p:cNvSpPr>
            <p:nvPr/>
          </p:nvSpPr>
          <p:spPr bwMode="auto">
            <a:xfrm>
              <a:off x="4572000" y="1844824"/>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3" name="Oval 30"/>
            <p:cNvSpPr>
              <a:spLocks noChangeArrowheads="1"/>
            </p:cNvSpPr>
            <p:nvPr/>
          </p:nvSpPr>
          <p:spPr bwMode="auto">
            <a:xfrm>
              <a:off x="4716016" y="2420888"/>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4" name="Oval 31"/>
            <p:cNvSpPr>
              <a:spLocks noChangeArrowheads="1"/>
            </p:cNvSpPr>
            <p:nvPr/>
          </p:nvSpPr>
          <p:spPr bwMode="auto">
            <a:xfrm>
              <a:off x="4499992" y="2276872"/>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5" name="Oval 32"/>
            <p:cNvSpPr>
              <a:spLocks noChangeArrowheads="1"/>
            </p:cNvSpPr>
            <p:nvPr/>
          </p:nvSpPr>
          <p:spPr bwMode="auto">
            <a:xfrm>
              <a:off x="4355976" y="2420888"/>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16" name="Oval 33"/>
            <p:cNvSpPr>
              <a:spLocks noChangeArrowheads="1"/>
            </p:cNvSpPr>
            <p:nvPr/>
          </p:nvSpPr>
          <p:spPr bwMode="auto">
            <a:xfrm>
              <a:off x="4644008" y="2204864"/>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 name="Oval 34"/>
            <p:cNvSpPr>
              <a:spLocks noChangeArrowheads="1"/>
            </p:cNvSpPr>
            <p:nvPr/>
          </p:nvSpPr>
          <p:spPr bwMode="auto">
            <a:xfrm>
              <a:off x="4572000" y="1988840"/>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8" name="Oval 36"/>
            <p:cNvSpPr>
              <a:spLocks noChangeArrowheads="1"/>
            </p:cNvSpPr>
            <p:nvPr/>
          </p:nvSpPr>
          <p:spPr bwMode="auto">
            <a:xfrm>
              <a:off x="4860032" y="2276872"/>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9" name="Oval 37"/>
            <p:cNvSpPr>
              <a:spLocks noChangeArrowheads="1"/>
            </p:cNvSpPr>
            <p:nvPr/>
          </p:nvSpPr>
          <p:spPr bwMode="auto">
            <a:xfrm>
              <a:off x="4716016" y="1844824"/>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21" name="Oval 39"/>
            <p:cNvSpPr>
              <a:spLocks noChangeArrowheads="1"/>
            </p:cNvSpPr>
            <p:nvPr/>
          </p:nvSpPr>
          <p:spPr bwMode="auto">
            <a:xfrm>
              <a:off x="4211960" y="2060848"/>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22" name="Oval 40"/>
            <p:cNvSpPr>
              <a:spLocks noChangeArrowheads="1"/>
            </p:cNvSpPr>
            <p:nvPr/>
          </p:nvSpPr>
          <p:spPr bwMode="auto">
            <a:xfrm>
              <a:off x="4788024" y="2060848"/>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24" name="Line 46"/>
            <p:cNvSpPr>
              <a:spLocks noChangeShapeType="1"/>
            </p:cNvSpPr>
            <p:nvPr/>
          </p:nvSpPr>
          <p:spPr bwMode="auto">
            <a:xfrm>
              <a:off x="5359400" y="2281188"/>
              <a:ext cx="931862" cy="0"/>
            </a:xfrm>
            <a:prstGeom prst="line">
              <a:avLst/>
            </a:prstGeom>
            <a:noFill/>
            <a:ln w="57150">
              <a:solidFill>
                <a:srgbClr val="FF0000"/>
              </a:solidFill>
              <a:round/>
              <a:headEnd/>
              <a:tailEnd type="triangle" w="med" len="med"/>
            </a:ln>
          </p:spPr>
          <p:txBody>
            <a:bodyPr wrap="none" anchor="ctr"/>
            <a:lstStyle/>
            <a:p>
              <a:endParaRPr lang="fr-FR"/>
            </a:p>
          </p:txBody>
        </p:sp>
        <p:sp>
          <p:nvSpPr>
            <p:cNvPr id="25" name="Text Box 47"/>
            <p:cNvSpPr txBox="1">
              <a:spLocks noChangeArrowheads="1"/>
            </p:cNvSpPr>
            <p:nvPr/>
          </p:nvSpPr>
          <p:spPr bwMode="auto">
            <a:xfrm>
              <a:off x="6876256" y="2060848"/>
              <a:ext cx="354484" cy="369332"/>
            </a:xfrm>
            <a:prstGeom prst="rect">
              <a:avLst/>
            </a:prstGeom>
            <a:noFill/>
            <a:ln w="9525">
              <a:noFill/>
              <a:miter lim="800000"/>
              <a:headEnd/>
              <a:tailEnd/>
            </a:ln>
          </p:spPr>
          <p:txBody>
            <a:bodyPr wrap="square">
              <a:spAutoFit/>
            </a:bodyPr>
            <a:lstStyle/>
            <a:p>
              <a:pPr>
                <a:spcBef>
                  <a:spcPct val="50000"/>
                </a:spcBef>
              </a:pPr>
              <a:r>
                <a:rPr lang="fr-FR" dirty="0">
                  <a:solidFill>
                    <a:schemeClr val="tx1"/>
                  </a:solidFill>
                </a:rPr>
                <a:t>+</a:t>
              </a:r>
            </a:p>
          </p:txBody>
        </p:sp>
        <p:sp>
          <p:nvSpPr>
            <p:cNvPr id="41" name="Oval 61"/>
            <p:cNvSpPr>
              <a:spLocks noChangeArrowheads="1"/>
            </p:cNvSpPr>
            <p:nvPr/>
          </p:nvSpPr>
          <p:spPr bwMode="auto">
            <a:xfrm>
              <a:off x="6653212" y="2249438"/>
              <a:ext cx="76200" cy="76200"/>
            </a:xfrm>
            <a:prstGeom prst="ellipse">
              <a:avLst/>
            </a:prstGeom>
            <a:solidFill>
              <a:srgbClr val="CC0099"/>
            </a:solidFill>
            <a:ln w="9525">
              <a:solidFill>
                <a:schemeClr val="tx1"/>
              </a:solidFill>
              <a:round/>
              <a:headEnd/>
              <a:tailEnd/>
            </a:ln>
          </p:spPr>
          <p:txBody>
            <a:bodyPr wrap="none" anchor="ctr"/>
            <a:lstStyle/>
            <a:p>
              <a:endParaRPr lang="fr-FR"/>
            </a:p>
          </p:txBody>
        </p:sp>
        <p:sp>
          <p:nvSpPr>
            <p:cNvPr id="42" name="Text Box 63"/>
            <p:cNvSpPr txBox="1">
              <a:spLocks noChangeArrowheads="1"/>
            </p:cNvSpPr>
            <p:nvPr/>
          </p:nvSpPr>
          <p:spPr bwMode="auto">
            <a:xfrm>
              <a:off x="6500812" y="2249438"/>
              <a:ext cx="609600" cy="457200"/>
            </a:xfrm>
            <a:prstGeom prst="rect">
              <a:avLst/>
            </a:prstGeom>
            <a:noFill/>
            <a:ln w="9525">
              <a:noFill/>
              <a:miter lim="800000"/>
              <a:headEnd/>
              <a:tailEnd/>
            </a:ln>
          </p:spPr>
          <p:txBody>
            <a:bodyPr>
              <a:spAutoFit/>
            </a:bodyPr>
            <a:lstStyle/>
            <a:p>
              <a:pPr>
                <a:spcBef>
                  <a:spcPct val="50000"/>
                </a:spcBef>
              </a:pPr>
              <a:r>
                <a:rPr lang="en-US" sz="2400" dirty="0" smtClean="0"/>
                <a:t>e</a:t>
              </a:r>
              <a:r>
                <a:rPr lang="en-US" sz="2400" baseline="30000" dirty="0" smtClean="0"/>
                <a:t>-</a:t>
              </a:r>
              <a:endParaRPr lang="fr-FR" sz="2400" baseline="30000" dirty="0"/>
            </a:p>
          </p:txBody>
        </p:sp>
        <p:sp>
          <p:nvSpPr>
            <p:cNvPr id="59" name="Oval 25"/>
            <p:cNvSpPr>
              <a:spLocks noChangeArrowheads="1"/>
            </p:cNvSpPr>
            <p:nvPr/>
          </p:nvSpPr>
          <p:spPr bwMode="auto">
            <a:xfrm>
              <a:off x="7380312" y="1844824"/>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0" name="Oval 26"/>
            <p:cNvSpPr>
              <a:spLocks noChangeArrowheads="1"/>
            </p:cNvSpPr>
            <p:nvPr/>
          </p:nvSpPr>
          <p:spPr bwMode="auto">
            <a:xfrm>
              <a:off x="7596336" y="2420888"/>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1" name="Oval 27"/>
            <p:cNvSpPr>
              <a:spLocks noChangeArrowheads="1"/>
            </p:cNvSpPr>
            <p:nvPr/>
          </p:nvSpPr>
          <p:spPr bwMode="auto">
            <a:xfrm>
              <a:off x="7308304" y="2204864"/>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2" name="Oval 28"/>
            <p:cNvSpPr>
              <a:spLocks noChangeArrowheads="1"/>
            </p:cNvSpPr>
            <p:nvPr/>
          </p:nvSpPr>
          <p:spPr bwMode="auto">
            <a:xfrm>
              <a:off x="7452320" y="2060848"/>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3" name="Oval 29"/>
            <p:cNvSpPr>
              <a:spLocks noChangeArrowheads="1"/>
            </p:cNvSpPr>
            <p:nvPr/>
          </p:nvSpPr>
          <p:spPr bwMode="auto">
            <a:xfrm>
              <a:off x="7596336" y="1772816"/>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4" name="Oval 30"/>
            <p:cNvSpPr>
              <a:spLocks noChangeArrowheads="1"/>
            </p:cNvSpPr>
            <p:nvPr/>
          </p:nvSpPr>
          <p:spPr bwMode="auto">
            <a:xfrm>
              <a:off x="7740352" y="2348880"/>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5" name="Oval 31"/>
            <p:cNvSpPr>
              <a:spLocks noChangeArrowheads="1"/>
            </p:cNvSpPr>
            <p:nvPr/>
          </p:nvSpPr>
          <p:spPr bwMode="auto">
            <a:xfrm>
              <a:off x="7524328" y="2204864"/>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6" name="Oval 32"/>
            <p:cNvSpPr>
              <a:spLocks noChangeArrowheads="1"/>
            </p:cNvSpPr>
            <p:nvPr/>
          </p:nvSpPr>
          <p:spPr bwMode="auto">
            <a:xfrm>
              <a:off x="7380312" y="2348880"/>
              <a:ext cx="214312"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67" name="Oval 33"/>
            <p:cNvSpPr>
              <a:spLocks noChangeArrowheads="1"/>
            </p:cNvSpPr>
            <p:nvPr/>
          </p:nvSpPr>
          <p:spPr bwMode="auto">
            <a:xfrm>
              <a:off x="7668344" y="2132856"/>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8" name="Oval 34"/>
            <p:cNvSpPr>
              <a:spLocks noChangeArrowheads="1"/>
            </p:cNvSpPr>
            <p:nvPr/>
          </p:nvSpPr>
          <p:spPr bwMode="auto">
            <a:xfrm>
              <a:off x="7596336" y="1916832"/>
              <a:ext cx="214313"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69" name="Oval 36"/>
            <p:cNvSpPr>
              <a:spLocks noChangeArrowheads="1"/>
            </p:cNvSpPr>
            <p:nvPr/>
          </p:nvSpPr>
          <p:spPr bwMode="auto">
            <a:xfrm>
              <a:off x="7884368" y="2204864"/>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70" name="Oval 37"/>
            <p:cNvSpPr>
              <a:spLocks noChangeArrowheads="1"/>
            </p:cNvSpPr>
            <p:nvPr/>
          </p:nvSpPr>
          <p:spPr bwMode="auto">
            <a:xfrm>
              <a:off x="7740352" y="1772816"/>
              <a:ext cx="215900" cy="20955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71" name="Oval 39"/>
            <p:cNvSpPr>
              <a:spLocks noChangeArrowheads="1"/>
            </p:cNvSpPr>
            <p:nvPr/>
          </p:nvSpPr>
          <p:spPr bwMode="auto">
            <a:xfrm>
              <a:off x="7236296" y="1988840"/>
              <a:ext cx="214313"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72" name="Oval 40"/>
            <p:cNvSpPr>
              <a:spLocks noChangeArrowheads="1"/>
            </p:cNvSpPr>
            <p:nvPr/>
          </p:nvSpPr>
          <p:spPr bwMode="auto">
            <a:xfrm>
              <a:off x="7812360" y="1988840"/>
              <a:ext cx="215900" cy="209550"/>
            </a:xfrm>
            <a:prstGeom prst="ellipse">
              <a:avLst/>
            </a:prstGeom>
            <a:solidFill>
              <a:srgbClr val="FF0000"/>
            </a:solidFill>
            <a:ln w="9525">
              <a:solidFill>
                <a:schemeClr val="tx1"/>
              </a:solidFill>
              <a:round/>
              <a:headEnd/>
              <a:tailEnd/>
            </a:ln>
          </p:spPr>
          <p:txBody>
            <a:bodyPr wrap="none" anchor="ctr"/>
            <a:lstStyle/>
            <a:p>
              <a:endParaRPr lang="fr-FR"/>
            </a:p>
          </p:txBody>
        </p:sp>
        <p:sp>
          <p:nvSpPr>
            <p:cNvPr id="75" name="ZoneTexte 74"/>
            <p:cNvSpPr txBox="1"/>
            <p:nvPr/>
          </p:nvSpPr>
          <p:spPr>
            <a:xfrm>
              <a:off x="3995936" y="2852936"/>
              <a:ext cx="1371145" cy="646331"/>
            </a:xfrm>
            <a:prstGeom prst="rect">
              <a:avLst/>
            </a:prstGeom>
            <a:noFill/>
          </p:spPr>
          <p:txBody>
            <a:bodyPr wrap="none" rtlCol="0">
              <a:spAutoFit/>
            </a:bodyPr>
            <a:lstStyle/>
            <a:p>
              <a:pPr algn="ctr"/>
              <a:r>
                <a:rPr lang="fr-FR" baseline="30000" dirty="0" smtClean="0"/>
                <a:t>14</a:t>
              </a:r>
              <a:r>
                <a:rPr lang="fr-FR" dirty="0" smtClean="0"/>
                <a:t>C</a:t>
              </a:r>
            </a:p>
            <a:p>
              <a:r>
                <a:rPr lang="fr-FR" b="1" dirty="0" smtClean="0"/>
                <a:t>État instable</a:t>
              </a:r>
              <a:endParaRPr lang="fr-FR" dirty="0"/>
            </a:p>
          </p:txBody>
        </p:sp>
        <p:sp>
          <p:nvSpPr>
            <p:cNvPr id="76" name="ZoneTexte 75"/>
            <p:cNvSpPr txBox="1"/>
            <p:nvPr/>
          </p:nvSpPr>
          <p:spPr>
            <a:xfrm>
              <a:off x="7182048" y="2924944"/>
              <a:ext cx="1191608" cy="646331"/>
            </a:xfrm>
            <a:prstGeom prst="rect">
              <a:avLst/>
            </a:prstGeom>
            <a:noFill/>
          </p:spPr>
          <p:txBody>
            <a:bodyPr wrap="none" rtlCol="0">
              <a:spAutoFit/>
            </a:bodyPr>
            <a:lstStyle/>
            <a:p>
              <a:pPr algn="ctr"/>
              <a:r>
                <a:rPr lang="fr-FR" baseline="30000" dirty="0" smtClean="0"/>
                <a:t>14</a:t>
              </a:r>
              <a:r>
                <a:rPr lang="fr-FR" dirty="0" smtClean="0"/>
                <a:t>N</a:t>
              </a:r>
            </a:p>
            <a:p>
              <a:r>
                <a:rPr lang="fr-FR" b="1" dirty="0" smtClean="0"/>
                <a:t>État stable</a:t>
              </a:r>
              <a:endParaRPr lang="fr-FR" dirty="0"/>
            </a:p>
          </p:txBody>
        </p:sp>
      </p:grpSp>
      <p:sp>
        <p:nvSpPr>
          <p:cNvPr id="113" name="ZoneTexte 112"/>
          <p:cNvSpPr txBox="1"/>
          <p:nvPr/>
        </p:nvSpPr>
        <p:spPr>
          <a:xfrm>
            <a:off x="1115616" y="4221088"/>
            <a:ext cx="1224135" cy="646331"/>
          </a:xfrm>
          <a:prstGeom prst="rect">
            <a:avLst/>
          </a:prstGeom>
          <a:noFill/>
        </p:spPr>
        <p:txBody>
          <a:bodyPr wrap="square" rtlCol="0">
            <a:spAutoFit/>
          </a:bodyPr>
          <a:lstStyle/>
          <a:p>
            <a:r>
              <a:rPr lang="fr-FR" b="1" dirty="0" smtClean="0">
                <a:solidFill>
                  <a:srgbClr val="FF0000"/>
                </a:solidFill>
              </a:rPr>
              <a:t>Interaction faible</a:t>
            </a:r>
            <a:endParaRPr lang="fr-FR" b="1" dirty="0">
              <a:solidFill>
                <a:srgbClr val="FF0000"/>
              </a:solidFill>
            </a:endParaRPr>
          </a:p>
        </p:txBody>
      </p:sp>
      <p:sp>
        <p:nvSpPr>
          <p:cNvPr id="114" name="ZoneTexte 113"/>
          <p:cNvSpPr txBox="1"/>
          <p:nvPr/>
        </p:nvSpPr>
        <p:spPr>
          <a:xfrm>
            <a:off x="179512" y="1700808"/>
            <a:ext cx="3634265" cy="923330"/>
          </a:xfrm>
          <a:prstGeom prst="rect">
            <a:avLst/>
          </a:prstGeom>
          <a:noFill/>
        </p:spPr>
        <p:txBody>
          <a:bodyPr wrap="none" rtlCol="0">
            <a:spAutoFit/>
          </a:bodyPr>
          <a:lstStyle/>
          <a:p>
            <a:r>
              <a:rPr lang="fr-FR" b="1" dirty="0" smtClean="0"/>
              <a:t>La radioactivité :</a:t>
            </a:r>
          </a:p>
          <a:p>
            <a:r>
              <a:rPr lang="fr-FR" dirty="0" smtClean="0"/>
              <a:t>● Découverte par Becquerel en 1896</a:t>
            </a:r>
          </a:p>
          <a:p>
            <a:r>
              <a:rPr lang="fr-FR" dirty="0" smtClean="0"/>
              <a:t>● Etudiée par Pierre et Marie Curie</a:t>
            </a:r>
            <a:endParaRPr lang="fr-FR" dirty="0"/>
          </a:p>
        </p:txBody>
      </p:sp>
      <p:sp>
        <p:nvSpPr>
          <p:cNvPr id="117" name="ZoneTexte 116"/>
          <p:cNvSpPr txBox="1"/>
          <p:nvPr/>
        </p:nvSpPr>
        <p:spPr>
          <a:xfrm>
            <a:off x="755576" y="5373216"/>
            <a:ext cx="6935745" cy="646331"/>
          </a:xfrm>
          <a:prstGeom prst="rect">
            <a:avLst/>
          </a:prstGeom>
          <a:noFill/>
        </p:spPr>
        <p:txBody>
          <a:bodyPr wrap="none" rtlCol="0">
            <a:spAutoFit/>
          </a:bodyPr>
          <a:lstStyle/>
          <a:p>
            <a:r>
              <a:rPr lang="fr-FR" dirty="0" smtClean="0"/>
              <a:t>Pour résoudre ce problème d'énergie manquante, Pauli postule en 1931</a:t>
            </a:r>
          </a:p>
          <a:p>
            <a:r>
              <a:rPr lang="fr-FR" dirty="0" smtClean="0"/>
              <a:t>l'existence d'une nouvelle particule : </a:t>
            </a:r>
            <a:r>
              <a:rPr lang="fr-FR" b="1" dirty="0" smtClean="0"/>
              <a:t>le neutrino (</a:t>
            </a:r>
            <a:r>
              <a:rPr lang="fr-FR" b="1" dirty="0" smtClean="0">
                <a:latin typeface="Symbol" pitchFamily="18" charset="2"/>
              </a:rPr>
              <a:t>n</a:t>
            </a:r>
            <a:r>
              <a:rPr lang="fr-FR" b="1" dirty="0" smtClean="0"/>
              <a:t>)</a:t>
            </a:r>
            <a:endParaRPr lang="fr-FR" dirty="0"/>
          </a:p>
        </p:txBody>
      </p:sp>
      <p:sp>
        <p:nvSpPr>
          <p:cNvPr id="89" name="Oval 36"/>
          <p:cNvSpPr>
            <a:spLocks noChangeArrowheads="1"/>
          </p:cNvSpPr>
          <p:nvPr/>
        </p:nvSpPr>
        <p:spPr bwMode="auto">
          <a:xfrm>
            <a:off x="539552" y="3861048"/>
            <a:ext cx="432048" cy="353566"/>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93" name="Line 46"/>
          <p:cNvSpPr>
            <a:spLocks noChangeShapeType="1"/>
          </p:cNvSpPr>
          <p:nvPr/>
        </p:nvSpPr>
        <p:spPr bwMode="auto">
          <a:xfrm>
            <a:off x="1187624" y="4077072"/>
            <a:ext cx="711150" cy="4316"/>
          </a:xfrm>
          <a:prstGeom prst="line">
            <a:avLst/>
          </a:prstGeom>
          <a:noFill/>
          <a:ln w="76200">
            <a:solidFill>
              <a:srgbClr val="FF0000"/>
            </a:solidFill>
            <a:round/>
            <a:headEnd/>
            <a:tailEnd type="triangle" w="med" len="med"/>
          </a:ln>
        </p:spPr>
        <p:txBody>
          <a:bodyPr wrap="none" anchor="ctr"/>
          <a:lstStyle/>
          <a:p>
            <a:endParaRPr lang="fr-FR"/>
          </a:p>
        </p:txBody>
      </p:sp>
      <p:sp>
        <p:nvSpPr>
          <p:cNvPr id="94" name="Text Box 47"/>
          <p:cNvSpPr txBox="1">
            <a:spLocks noChangeArrowheads="1"/>
          </p:cNvSpPr>
          <p:nvPr/>
        </p:nvSpPr>
        <p:spPr bwMode="auto">
          <a:xfrm>
            <a:off x="2843808" y="3933056"/>
            <a:ext cx="354484" cy="369332"/>
          </a:xfrm>
          <a:prstGeom prst="rect">
            <a:avLst/>
          </a:prstGeom>
          <a:noFill/>
          <a:ln w="9525">
            <a:noFill/>
            <a:miter lim="800000"/>
            <a:headEnd/>
            <a:tailEnd/>
          </a:ln>
        </p:spPr>
        <p:txBody>
          <a:bodyPr wrap="square">
            <a:spAutoFit/>
          </a:bodyPr>
          <a:lstStyle/>
          <a:p>
            <a:pPr>
              <a:spcBef>
                <a:spcPct val="50000"/>
              </a:spcBef>
            </a:pPr>
            <a:r>
              <a:rPr lang="fr-FR" dirty="0">
                <a:solidFill>
                  <a:schemeClr val="tx1"/>
                </a:solidFill>
              </a:rPr>
              <a:t>+</a:t>
            </a:r>
          </a:p>
        </p:txBody>
      </p:sp>
      <p:sp>
        <p:nvSpPr>
          <p:cNvPr id="95" name="Oval 61"/>
          <p:cNvSpPr>
            <a:spLocks noChangeArrowheads="1"/>
          </p:cNvSpPr>
          <p:nvPr/>
        </p:nvSpPr>
        <p:spPr bwMode="auto">
          <a:xfrm>
            <a:off x="2620764" y="4121646"/>
            <a:ext cx="76200" cy="76200"/>
          </a:xfrm>
          <a:prstGeom prst="ellipse">
            <a:avLst/>
          </a:prstGeom>
          <a:solidFill>
            <a:srgbClr val="CC0099"/>
          </a:solidFill>
          <a:ln w="9525">
            <a:solidFill>
              <a:schemeClr val="tx1"/>
            </a:solidFill>
            <a:round/>
            <a:headEnd/>
            <a:tailEnd/>
          </a:ln>
        </p:spPr>
        <p:txBody>
          <a:bodyPr wrap="none" anchor="ctr"/>
          <a:lstStyle/>
          <a:p>
            <a:endParaRPr lang="fr-FR"/>
          </a:p>
        </p:txBody>
      </p:sp>
      <p:sp>
        <p:nvSpPr>
          <p:cNvPr id="96" name="Text Box 63"/>
          <p:cNvSpPr txBox="1">
            <a:spLocks noChangeArrowheads="1"/>
          </p:cNvSpPr>
          <p:nvPr/>
        </p:nvSpPr>
        <p:spPr bwMode="auto">
          <a:xfrm>
            <a:off x="2411760" y="4293096"/>
            <a:ext cx="609600" cy="457200"/>
          </a:xfrm>
          <a:prstGeom prst="rect">
            <a:avLst/>
          </a:prstGeom>
          <a:noFill/>
          <a:ln w="9525">
            <a:noFill/>
            <a:miter lim="800000"/>
            <a:headEnd/>
            <a:tailEnd/>
          </a:ln>
        </p:spPr>
        <p:txBody>
          <a:bodyPr>
            <a:spAutoFit/>
          </a:bodyPr>
          <a:lstStyle/>
          <a:p>
            <a:pPr>
              <a:spcBef>
                <a:spcPct val="50000"/>
              </a:spcBef>
            </a:pPr>
            <a:r>
              <a:rPr lang="en-US" sz="2400" dirty="0" smtClean="0"/>
              <a:t>e</a:t>
            </a:r>
            <a:r>
              <a:rPr lang="en-US" sz="2400" baseline="30000" dirty="0" smtClean="0"/>
              <a:t>-</a:t>
            </a:r>
            <a:endParaRPr lang="fr-FR" sz="2400" baseline="30000" dirty="0"/>
          </a:p>
        </p:txBody>
      </p:sp>
      <p:sp>
        <p:nvSpPr>
          <p:cNvPr id="111" name="ZoneTexte 110"/>
          <p:cNvSpPr txBox="1"/>
          <p:nvPr/>
        </p:nvSpPr>
        <p:spPr>
          <a:xfrm>
            <a:off x="611560" y="4293096"/>
            <a:ext cx="346570" cy="461665"/>
          </a:xfrm>
          <a:prstGeom prst="rect">
            <a:avLst/>
          </a:prstGeom>
          <a:noFill/>
        </p:spPr>
        <p:txBody>
          <a:bodyPr wrap="none" rtlCol="0">
            <a:spAutoFit/>
          </a:bodyPr>
          <a:lstStyle/>
          <a:p>
            <a:pPr algn="ctr"/>
            <a:r>
              <a:rPr lang="fr-FR" sz="2400" dirty="0" smtClean="0"/>
              <a:t>n</a:t>
            </a:r>
            <a:endParaRPr lang="fr-FR" sz="2400" dirty="0"/>
          </a:p>
        </p:txBody>
      </p:sp>
      <p:sp>
        <p:nvSpPr>
          <p:cNvPr id="112" name="ZoneTexte 111"/>
          <p:cNvSpPr txBox="1"/>
          <p:nvPr/>
        </p:nvSpPr>
        <p:spPr>
          <a:xfrm>
            <a:off x="3419872" y="4293096"/>
            <a:ext cx="346570" cy="461665"/>
          </a:xfrm>
          <a:prstGeom prst="rect">
            <a:avLst/>
          </a:prstGeom>
          <a:noFill/>
        </p:spPr>
        <p:txBody>
          <a:bodyPr wrap="none" rtlCol="0">
            <a:spAutoFit/>
          </a:bodyPr>
          <a:lstStyle/>
          <a:p>
            <a:pPr algn="ctr"/>
            <a:r>
              <a:rPr lang="fr-FR" sz="2400" dirty="0" smtClean="0"/>
              <a:t>p</a:t>
            </a:r>
            <a:endParaRPr lang="fr-FR" sz="2400" dirty="0"/>
          </a:p>
        </p:txBody>
      </p:sp>
      <p:sp>
        <p:nvSpPr>
          <p:cNvPr id="116" name="ZoneTexte 115"/>
          <p:cNvSpPr txBox="1"/>
          <p:nvPr/>
        </p:nvSpPr>
        <p:spPr>
          <a:xfrm>
            <a:off x="251520" y="3212976"/>
            <a:ext cx="4176464" cy="461665"/>
          </a:xfrm>
          <a:prstGeom prst="rect">
            <a:avLst/>
          </a:prstGeom>
          <a:noFill/>
        </p:spPr>
        <p:txBody>
          <a:bodyPr wrap="square" rtlCol="0">
            <a:spAutoFit/>
          </a:bodyPr>
          <a:lstStyle/>
          <a:p>
            <a:r>
              <a:rPr lang="fr-FR" sz="2400" b="1" dirty="0" smtClean="0"/>
              <a:t>Energie initiale = Energie finale</a:t>
            </a:r>
            <a:endParaRPr lang="fr-FR" sz="2400" dirty="0"/>
          </a:p>
        </p:txBody>
      </p:sp>
      <p:sp>
        <p:nvSpPr>
          <p:cNvPr id="118" name="Oval 36"/>
          <p:cNvSpPr>
            <a:spLocks noChangeArrowheads="1"/>
          </p:cNvSpPr>
          <p:nvPr/>
        </p:nvSpPr>
        <p:spPr bwMode="auto">
          <a:xfrm>
            <a:off x="3347864" y="3861048"/>
            <a:ext cx="432048" cy="35356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8" name="Rectangle 127"/>
          <p:cNvSpPr/>
          <p:nvPr/>
        </p:nvSpPr>
        <p:spPr>
          <a:xfrm>
            <a:off x="251520" y="3645024"/>
            <a:ext cx="79208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p:cNvSpPr/>
          <p:nvPr/>
        </p:nvSpPr>
        <p:spPr>
          <a:xfrm>
            <a:off x="2339752" y="3717032"/>
            <a:ext cx="3024336"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Line 4"/>
          <p:cNvSpPr>
            <a:spLocks noChangeShapeType="1"/>
          </p:cNvSpPr>
          <p:nvPr/>
        </p:nvSpPr>
        <p:spPr bwMode="auto">
          <a:xfrm>
            <a:off x="4173488" y="2996952"/>
            <a:ext cx="381000" cy="0"/>
          </a:xfrm>
          <a:prstGeom prst="line">
            <a:avLst/>
          </a:prstGeom>
          <a:noFill/>
          <a:ln w="38100">
            <a:solidFill>
              <a:srgbClr val="FF0000"/>
            </a:solidFill>
            <a:round/>
            <a:headEnd/>
            <a:tailEnd type="triangle" w="med" len="med"/>
          </a:ln>
        </p:spPr>
        <p:txBody>
          <a:bodyPr wrap="none" anchor="ctr"/>
          <a:lstStyle/>
          <a:p>
            <a:endParaRPr lang="fr-FR"/>
          </a:p>
        </p:txBody>
      </p:sp>
      <p:sp>
        <p:nvSpPr>
          <p:cNvPr id="132" name="Line 6"/>
          <p:cNvSpPr>
            <a:spLocks noChangeShapeType="1"/>
          </p:cNvSpPr>
          <p:nvPr/>
        </p:nvSpPr>
        <p:spPr bwMode="auto">
          <a:xfrm>
            <a:off x="5852269" y="3276600"/>
            <a:ext cx="0" cy="1600200"/>
          </a:xfrm>
          <a:prstGeom prst="line">
            <a:avLst/>
          </a:prstGeom>
          <a:noFill/>
          <a:ln w="38100">
            <a:solidFill>
              <a:srgbClr val="993300"/>
            </a:solidFill>
            <a:round/>
            <a:headEnd/>
            <a:tailEnd/>
          </a:ln>
        </p:spPr>
        <p:txBody>
          <a:bodyPr wrap="none" anchor="ctr"/>
          <a:lstStyle/>
          <a:p>
            <a:endParaRPr lang="fr-FR"/>
          </a:p>
        </p:txBody>
      </p:sp>
      <p:sp>
        <p:nvSpPr>
          <p:cNvPr id="133" name="Line 7"/>
          <p:cNvSpPr>
            <a:spLocks noChangeShapeType="1"/>
          </p:cNvSpPr>
          <p:nvPr/>
        </p:nvSpPr>
        <p:spPr bwMode="auto">
          <a:xfrm flipV="1">
            <a:off x="5852269" y="4869160"/>
            <a:ext cx="2448198" cy="7640"/>
          </a:xfrm>
          <a:prstGeom prst="line">
            <a:avLst/>
          </a:prstGeom>
          <a:noFill/>
          <a:ln w="38100">
            <a:solidFill>
              <a:srgbClr val="993300"/>
            </a:solidFill>
            <a:round/>
            <a:headEnd/>
            <a:tailEnd/>
          </a:ln>
        </p:spPr>
        <p:txBody>
          <a:bodyPr wrap="none" anchor="ctr"/>
          <a:lstStyle/>
          <a:p>
            <a:endParaRPr lang="fr-FR"/>
          </a:p>
        </p:txBody>
      </p:sp>
      <p:sp>
        <p:nvSpPr>
          <p:cNvPr id="134" name="Freeform 13"/>
          <p:cNvSpPr>
            <a:spLocks/>
          </p:cNvSpPr>
          <p:nvPr/>
        </p:nvSpPr>
        <p:spPr bwMode="auto">
          <a:xfrm>
            <a:off x="5868144" y="3429000"/>
            <a:ext cx="2360315" cy="1444625"/>
          </a:xfrm>
          <a:custGeom>
            <a:avLst/>
            <a:gdLst>
              <a:gd name="T0" fmla="*/ 0 w 1992"/>
              <a:gd name="T1" fmla="*/ 910 h 924"/>
              <a:gd name="T2" fmla="*/ 128 w 1992"/>
              <a:gd name="T3" fmla="*/ 902 h 924"/>
              <a:gd name="T4" fmla="*/ 424 w 1992"/>
              <a:gd name="T5" fmla="*/ 670 h 924"/>
              <a:gd name="T6" fmla="*/ 576 w 1992"/>
              <a:gd name="T7" fmla="*/ 406 h 924"/>
              <a:gd name="T8" fmla="*/ 832 w 1992"/>
              <a:gd name="T9" fmla="*/ 102 h 924"/>
              <a:gd name="T10" fmla="*/ 920 w 1992"/>
              <a:gd name="T11" fmla="*/ 30 h 924"/>
              <a:gd name="T12" fmla="*/ 992 w 1992"/>
              <a:gd name="T13" fmla="*/ 6 h 924"/>
              <a:gd name="T14" fmla="*/ 1128 w 1992"/>
              <a:gd name="T15" fmla="*/ 22 h 924"/>
              <a:gd name="T16" fmla="*/ 1408 w 1992"/>
              <a:gd name="T17" fmla="*/ 374 h 924"/>
              <a:gd name="T18" fmla="*/ 1480 w 1992"/>
              <a:gd name="T19" fmla="*/ 502 h 924"/>
              <a:gd name="T20" fmla="*/ 1600 w 1992"/>
              <a:gd name="T21" fmla="*/ 694 h 924"/>
              <a:gd name="T22" fmla="*/ 1800 w 1992"/>
              <a:gd name="T23" fmla="*/ 862 h 924"/>
              <a:gd name="T24" fmla="*/ 1872 w 1992"/>
              <a:gd name="T25" fmla="*/ 902 h 924"/>
              <a:gd name="T26" fmla="*/ 1992 w 1992"/>
              <a:gd name="T27" fmla="*/ 918 h 9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92"/>
              <a:gd name="T43" fmla="*/ 0 h 924"/>
              <a:gd name="T44" fmla="*/ 1992 w 1992"/>
              <a:gd name="T45" fmla="*/ 924 h 9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92" h="924">
                <a:moveTo>
                  <a:pt x="0" y="910"/>
                </a:moveTo>
                <a:cubicBezTo>
                  <a:pt x="43" y="907"/>
                  <a:pt x="86" y="910"/>
                  <a:pt x="128" y="902"/>
                </a:cubicBezTo>
                <a:cubicBezTo>
                  <a:pt x="276" y="874"/>
                  <a:pt x="342" y="780"/>
                  <a:pt x="424" y="670"/>
                </a:cubicBezTo>
                <a:cubicBezTo>
                  <a:pt x="445" y="588"/>
                  <a:pt x="530" y="480"/>
                  <a:pt x="576" y="406"/>
                </a:cubicBezTo>
                <a:cubicBezTo>
                  <a:pt x="645" y="296"/>
                  <a:pt x="735" y="189"/>
                  <a:pt x="832" y="102"/>
                </a:cubicBezTo>
                <a:cubicBezTo>
                  <a:pt x="859" y="78"/>
                  <a:pt x="885" y="45"/>
                  <a:pt x="920" y="30"/>
                </a:cubicBezTo>
                <a:cubicBezTo>
                  <a:pt x="943" y="20"/>
                  <a:pt x="969" y="15"/>
                  <a:pt x="992" y="6"/>
                </a:cubicBezTo>
                <a:cubicBezTo>
                  <a:pt x="1038" y="9"/>
                  <a:pt x="1088" y="0"/>
                  <a:pt x="1128" y="22"/>
                </a:cubicBezTo>
                <a:cubicBezTo>
                  <a:pt x="1262" y="96"/>
                  <a:pt x="1342" y="242"/>
                  <a:pt x="1408" y="374"/>
                </a:cubicBezTo>
                <a:cubicBezTo>
                  <a:pt x="1430" y="418"/>
                  <a:pt x="1465" y="456"/>
                  <a:pt x="1480" y="502"/>
                </a:cubicBezTo>
                <a:cubicBezTo>
                  <a:pt x="1501" y="566"/>
                  <a:pt x="1552" y="646"/>
                  <a:pt x="1600" y="694"/>
                </a:cubicBezTo>
                <a:cubicBezTo>
                  <a:pt x="1662" y="756"/>
                  <a:pt x="1730" y="808"/>
                  <a:pt x="1800" y="862"/>
                </a:cubicBezTo>
                <a:cubicBezTo>
                  <a:pt x="1822" y="879"/>
                  <a:pt x="1849" y="887"/>
                  <a:pt x="1872" y="902"/>
                </a:cubicBezTo>
                <a:cubicBezTo>
                  <a:pt x="1906" y="924"/>
                  <a:pt x="1992" y="918"/>
                  <a:pt x="1992" y="918"/>
                </a:cubicBezTo>
              </a:path>
            </a:pathLst>
          </a:custGeom>
          <a:noFill/>
          <a:ln w="9525">
            <a:solidFill>
              <a:srgbClr val="993300"/>
            </a:solidFill>
            <a:round/>
            <a:headEnd/>
            <a:tailEnd/>
          </a:ln>
        </p:spPr>
        <p:txBody>
          <a:bodyPr wrap="none" anchor="ctr"/>
          <a:lstStyle/>
          <a:p>
            <a:endParaRPr lang="fr-FR"/>
          </a:p>
        </p:txBody>
      </p:sp>
      <p:sp>
        <p:nvSpPr>
          <p:cNvPr id="137" name="Text Box 67"/>
          <p:cNvSpPr txBox="1">
            <a:spLocks noChangeArrowheads="1"/>
          </p:cNvSpPr>
          <p:nvPr/>
        </p:nvSpPr>
        <p:spPr bwMode="auto">
          <a:xfrm>
            <a:off x="5852195" y="4941168"/>
            <a:ext cx="2418854" cy="400110"/>
          </a:xfrm>
          <a:prstGeom prst="rect">
            <a:avLst/>
          </a:prstGeom>
          <a:noFill/>
          <a:ln w="9525">
            <a:noFill/>
            <a:miter lim="800000"/>
            <a:headEnd/>
            <a:tailEnd/>
          </a:ln>
        </p:spPr>
        <p:txBody>
          <a:bodyPr wrap="square">
            <a:spAutoFit/>
          </a:bodyPr>
          <a:lstStyle/>
          <a:p>
            <a:pPr>
              <a:spcBef>
                <a:spcPct val="50000"/>
              </a:spcBef>
            </a:pPr>
            <a:r>
              <a:rPr lang="en-US" sz="2000" b="1" i="1" dirty="0" err="1">
                <a:solidFill>
                  <a:srgbClr val="CC0099"/>
                </a:solidFill>
              </a:rPr>
              <a:t>Energie</a:t>
            </a:r>
            <a:r>
              <a:rPr lang="en-US" sz="2000" b="1" i="1" dirty="0">
                <a:solidFill>
                  <a:srgbClr val="CC0099"/>
                </a:solidFill>
              </a:rPr>
              <a:t> de </a:t>
            </a:r>
            <a:r>
              <a:rPr lang="en-US" sz="2000" b="1" i="1" dirty="0" err="1">
                <a:solidFill>
                  <a:srgbClr val="CC0099"/>
                </a:solidFill>
              </a:rPr>
              <a:t>l’electron</a:t>
            </a:r>
            <a:endParaRPr lang="fr-FR" sz="2000" b="1" i="1" dirty="0">
              <a:solidFill>
                <a:srgbClr val="CC0099"/>
              </a:solidFill>
            </a:endParaRPr>
          </a:p>
        </p:txBody>
      </p:sp>
      <p:sp>
        <p:nvSpPr>
          <p:cNvPr id="73" name="Oval 61"/>
          <p:cNvSpPr>
            <a:spLocks noChangeArrowheads="1"/>
          </p:cNvSpPr>
          <p:nvPr/>
        </p:nvSpPr>
        <p:spPr bwMode="auto">
          <a:xfrm>
            <a:off x="4644008" y="4077072"/>
            <a:ext cx="76200" cy="76200"/>
          </a:xfrm>
          <a:prstGeom prst="ellipse">
            <a:avLst/>
          </a:prstGeom>
          <a:solidFill>
            <a:schemeClr val="bg1"/>
          </a:solidFill>
          <a:ln w="9525">
            <a:solidFill>
              <a:schemeClr val="tx1"/>
            </a:solidFill>
            <a:round/>
            <a:headEnd/>
            <a:tailEnd/>
          </a:ln>
        </p:spPr>
        <p:txBody>
          <a:bodyPr wrap="none" anchor="ctr"/>
          <a:lstStyle/>
          <a:p>
            <a:endParaRPr lang="fr-FR"/>
          </a:p>
        </p:txBody>
      </p:sp>
      <p:sp>
        <p:nvSpPr>
          <p:cNvPr id="74" name="Text Box 47"/>
          <p:cNvSpPr txBox="1">
            <a:spLocks noChangeArrowheads="1"/>
          </p:cNvSpPr>
          <p:nvPr/>
        </p:nvSpPr>
        <p:spPr bwMode="auto">
          <a:xfrm>
            <a:off x="3995936" y="3933056"/>
            <a:ext cx="354484" cy="369332"/>
          </a:xfrm>
          <a:prstGeom prst="rect">
            <a:avLst/>
          </a:prstGeom>
          <a:noFill/>
          <a:ln w="9525">
            <a:noFill/>
            <a:miter lim="800000"/>
            <a:headEnd/>
            <a:tailEnd/>
          </a:ln>
        </p:spPr>
        <p:txBody>
          <a:bodyPr wrap="square">
            <a:spAutoFit/>
          </a:bodyPr>
          <a:lstStyle/>
          <a:p>
            <a:pPr>
              <a:spcBef>
                <a:spcPct val="50000"/>
              </a:spcBef>
            </a:pPr>
            <a:r>
              <a:rPr lang="fr-FR" dirty="0">
                <a:solidFill>
                  <a:schemeClr val="tx1"/>
                </a:solidFill>
              </a:rPr>
              <a:t>+</a:t>
            </a:r>
          </a:p>
        </p:txBody>
      </p:sp>
      <p:sp>
        <p:nvSpPr>
          <p:cNvPr id="77" name="ZoneTexte 76"/>
          <p:cNvSpPr txBox="1"/>
          <p:nvPr/>
        </p:nvSpPr>
        <p:spPr>
          <a:xfrm>
            <a:off x="4499992" y="4221088"/>
            <a:ext cx="346570" cy="461665"/>
          </a:xfrm>
          <a:prstGeom prst="rect">
            <a:avLst/>
          </a:prstGeom>
          <a:noFill/>
        </p:spPr>
        <p:txBody>
          <a:bodyPr wrap="none" rtlCol="0">
            <a:spAutoFit/>
          </a:bodyPr>
          <a:lstStyle/>
          <a:p>
            <a:pPr algn="ctr"/>
            <a:r>
              <a:rPr lang="fr-FR" sz="2400" dirty="0" smtClean="0">
                <a:latin typeface="Symbol" pitchFamily="18" charset="2"/>
              </a:rPr>
              <a:t>n</a:t>
            </a:r>
            <a:endParaRPr lang="fr-FR" sz="2400" dirty="0">
              <a:latin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t>
            </a:r>
            <a:r>
              <a:rPr lang="fr-FR" dirty="0" err="1" smtClean="0">
                <a:solidFill>
                  <a:srgbClr val="FF0000"/>
                </a:solidFill>
              </a:rPr>
              <a:t>anti-matière</a:t>
            </a:r>
            <a:endParaRPr lang="fr-FR" dirty="0">
              <a:solidFill>
                <a:srgbClr val="FF0000"/>
              </a:solidFill>
            </a:endParaRPr>
          </a:p>
        </p:txBody>
      </p:sp>
      <p:sp>
        <p:nvSpPr>
          <p:cNvPr id="3" name="Espace réservé du contenu 2"/>
          <p:cNvSpPr>
            <a:spLocks noGrp="1"/>
          </p:cNvSpPr>
          <p:nvPr>
            <p:ph idx="1"/>
          </p:nvPr>
        </p:nvSpPr>
        <p:spPr>
          <a:xfrm>
            <a:off x="467544" y="1340768"/>
            <a:ext cx="8075240" cy="1468759"/>
          </a:xfrm>
        </p:spPr>
        <p:txBody>
          <a:bodyPr>
            <a:normAutofit/>
          </a:bodyPr>
          <a:lstStyle/>
          <a:p>
            <a:pPr>
              <a:buNone/>
            </a:pPr>
            <a:r>
              <a:rPr lang="fr-FR" sz="2000" dirty="0" smtClean="0"/>
              <a:t>A partir de la célèbre équation d'Einstein E² = (mc</a:t>
            </a:r>
            <a:r>
              <a:rPr lang="fr-FR" sz="2000" baseline="30000" dirty="0" smtClean="0"/>
              <a:t>2</a:t>
            </a:r>
            <a:r>
              <a:rPr lang="fr-FR" sz="2000" dirty="0" smtClean="0"/>
              <a:t>)², Dirac montre qu'il existe 2 solutions :</a:t>
            </a:r>
          </a:p>
          <a:p>
            <a:r>
              <a:rPr lang="fr-FR" sz="2000" dirty="0" smtClean="0"/>
              <a:t>E = + mc</a:t>
            </a:r>
            <a:r>
              <a:rPr lang="fr-FR" sz="2000" baseline="30000" dirty="0" smtClean="0"/>
              <a:t>2</a:t>
            </a:r>
            <a:r>
              <a:rPr lang="fr-FR" sz="2000" dirty="0" smtClean="0"/>
              <a:t> : particule d'énergie positive comme un électron</a:t>
            </a:r>
          </a:p>
          <a:p>
            <a:r>
              <a:rPr lang="fr-FR" sz="2000" dirty="0" smtClean="0"/>
              <a:t>E = - mc</a:t>
            </a:r>
            <a:r>
              <a:rPr lang="fr-FR" sz="2000" baseline="30000" dirty="0" smtClean="0"/>
              <a:t>2</a:t>
            </a:r>
            <a:r>
              <a:rPr lang="fr-FR" sz="2000" dirty="0" smtClean="0"/>
              <a:t> : particule d'énergie négative ?</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16</a:t>
            </a:fld>
            <a:endParaRPr lang="fr-BE" dirty="0"/>
          </a:p>
        </p:txBody>
      </p:sp>
      <p:pic>
        <p:nvPicPr>
          <p:cNvPr id="4098" name="Picture 2"/>
          <p:cNvPicPr>
            <a:picLocks noChangeAspect="1" noChangeArrowheads="1"/>
          </p:cNvPicPr>
          <p:nvPr/>
        </p:nvPicPr>
        <p:blipFill>
          <a:blip r:embed="rId2" cstate="print"/>
          <a:srcRect/>
          <a:stretch>
            <a:fillRect/>
          </a:stretch>
        </p:blipFill>
        <p:spPr bwMode="auto">
          <a:xfrm>
            <a:off x="539552" y="2996952"/>
            <a:ext cx="1152128" cy="1628341"/>
          </a:xfrm>
          <a:prstGeom prst="rect">
            <a:avLst/>
          </a:prstGeom>
          <a:noFill/>
          <a:ln w="9525">
            <a:noFill/>
            <a:miter lim="800000"/>
            <a:headEnd/>
            <a:tailEnd/>
          </a:ln>
        </p:spPr>
      </p:pic>
      <p:sp>
        <p:nvSpPr>
          <p:cNvPr id="7" name="ZoneTexte 6"/>
          <p:cNvSpPr txBox="1"/>
          <p:nvPr/>
        </p:nvSpPr>
        <p:spPr>
          <a:xfrm>
            <a:off x="1835696" y="3068960"/>
            <a:ext cx="5184576" cy="1477328"/>
          </a:xfrm>
          <a:prstGeom prst="rect">
            <a:avLst/>
          </a:prstGeom>
          <a:noFill/>
        </p:spPr>
        <p:txBody>
          <a:bodyPr wrap="square" rtlCol="0">
            <a:spAutoFit/>
          </a:bodyPr>
          <a:lstStyle/>
          <a:p>
            <a:r>
              <a:rPr lang="fr-FR" dirty="0" smtClean="0"/>
              <a:t>En 1928, Dirac postule l'existence des antiparticules. A chaque particule correspond son antiparticule qui a la </a:t>
            </a:r>
            <a:r>
              <a:rPr lang="fr-FR" b="1" dirty="0" smtClean="0"/>
              <a:t>même masse </a:t>
            </a:r>
            <a:r>
              <a:rPr lang="fr-FR" dirty="0" smtClean="0"/>
              <a:t>mais qui a </a:t>
            </a:r>
            <a:r>
              <a:rPr lang="fr-FR" b="1" dirty="0" smtClean="0"/>
              <a:t>une charge opposée </a:t>
            </a:r>
            <a:r>
              <a:rPr lang="fr-FR" dirty="0" smtClean="0"/>
              <a:t>:</a:t>
            </a:r>
          </a:p>
          <a:p>
            <a:r>
              <a:rPr lang="fr-FR" i="1" dirty="0" smtClean="0"/>
              <a:t>« Avec mes formules, j'ai découvert un électron de</a:t>
            </a:r>
          </a:p>
          <a:p>
            <a:r>
              <a:rPr lang="fr-FR" i="1" dirty="0" smtClean="0"/>
              <a:t>charge positive !!! »</a:t>
            </a:r>
          </a:p>
        </p:txBody>
      </p:sp>
      <p:sp>
        <p:nvSpPr>
          <p:cNvPr id="8" name="ZoneTexte 7"/>
          <p:cNvSpPr txBox="1"/>
          <p:nvPr/>
        </p:nvSpPr>
        <p:spPr>
          <a:xfrm>
            <a:off x="539552" y="4797152"/>
            <a:ext cx="8064896" cy="1200329"/>
          </a:xfrm>
          <a:prstGeom prst="rect">
            <a:avLst/>
          </a:prstGeom>
          <a:noFill/>
        </p:spPr>
        <p:txBody>
          <a:bodyPr wrap="square" rtlCol="0">
            <a:spAutoFit/>
          </a:bodyPr>
          <a:lstStyle/>
          <a:p>
            <a:r>
              <a:rPr lang="fr-FR" dirty="0" smtClean="0"/>
              <a:t>En 1932, Anderson découvre l'antiparticule de l'électron baptisée le positon</a:t>
            </a:r>
          </a:p>
          <a:p>
            <a:r>
              <a:rPr lang="fr-FR" i="1" dirty="0" smtClean="0"/>
              <a:t>« J'ai découvert grâce à l'étude des rayons cosmiques un électron positif »</a:t>
            </a:r>
          </a:p>
          <a:p>
            <a:r>
              <a:rPr lang="fr-FR" dirty="0" smtClean="0"/>
              <a:t>EN 1995, le CERN fabrique en laboratoire le premier </a:t>
            </a:r>
            <a:r>
              <a:rPr lang="fr-FR" dirty="0" err="1" smtClean="0"/>
              <a:t>anti-atome</a:t>
            </a:r>
            <a:r>
              <a:rPr lang="fr-FR" dirty="0" smtClean="0"/>
              <a:t> : L'</a:t>
            </a:r>
            <a:r>
              <a:rPr lang="fr-FR" dirty="0" err="1" smtClean="0"/>
              <a:t>antihydrogène</a:t>
            </a:r>
            <a:r>
              <a:rPr lang="fr-FR" dirty="0" smtClean="0"/>
              <a:t> composé d'un </a:t>
            </a:r>
            <a:r>
              <a:rPr lang="fr-FR" dirty="0" err="1" smtClean="0"/>
              <a:t>anti-électron</a:t>
            </a:r>
            <a:r>
              <a:rPr lang="fr-FR" dirty="0" smtClean="0"/>
              <a:t> et d'un antiproton.</a:t>
            </a:r>
            <a:endParaRPr lang="fr-FR" dirty="0"/>
          </a:p>
        </p:txBody>
      </p:sp>
      <p:pic>
        <p:nvPicPr>
          <p:cNvPr id="4099" name="Picture 3"/>
          <p:cNvPicPr>
            <a:picLocks noChangeAspect="1" noChangeArrowheads="1"/>
          </p:cNvPicPr>
          <p:nvPr/>
        </p:nvPicPr>
        <p:blipFill>
          <a:blip r:embed="rId3" cstate="print"/>
          <a:srcRect/>
          <a:stretch>
            <a:fillRect/>
          </a:stretch>
        </p:blipFill>
        <p:spPr bwMode="auto">
          <a:xfrm>
            <a:off x="7020272" y="1988840"/>
            <a:ext cx="1992147"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52400" y="381000"/>
            <a:ext cx="8610600" cy="769441"/>
          </a:xfrm>
          <a:prstGeom prst="rect">
            <a:avLst/>
          </a:prstGeom>
          <a:noFill/>
          <a:ln w="9525">
            <a:noFill/>
            <a:miter lim="800000"/>
            <a:headEnd/>
            <a:tailEnd/>
          </a:ln>
        </p:spPr>
        <p:txBody>
          <a:bodyPr>
            <a:spAutoFit/>
          </a:bodyPr>
          <a:lstStyle/>
          <a:p>
            <a:pPr algn="ctr">
              <a:spcBef>
                <a:spcPct val="0"/>
              </a:spcBef>
            </a:pPr>
            <a:r>
              <a:rPr lang="en-GB" sz="4400" dirty="0">
                <a:solidFill>
                  <a:srgbClr val="FF0000"/>
                </a:solidFill>
                <a:latin typeface="+mj-lt"/>
                <a:ea typeface="+mj-ea"/>
                <a:cs typeface="+mj-cs"/>
              </a:rPr>
              <a:t>Les </a:t>
            </a:r>
            <a:r>
              <a:rPr lang="en-GB" sz="4400" dirty="0" smtClean="0">
                <a:solidFill>
                  <a:srgbClr val="FF0000"/>
                </a:solidFill>
                <a:latin typeface="+mj-lt"/>
                <a:ea typeface="+mj-ea"/>
                <a:cs typeface="+mj-cs"/>
              </a:rPr>
              <a:t>interactions </a:t>
            </a:r>
            <a:r>
              <a:rPr lang="en-GB" sz="4400" dirty="0" err="1">
                <a:solidFill>
                  <a:srgbClr val="FF0000"/>
                </a:solidFill>
                <a:latin typeface="+mj-lt"/>
                <a:ea typeface="+mj-ea"/>
                <a:cs typeface="+mj-cs"/>
              </a:rPr>
              <a:t>fondamentales</a:t>
            </a:r>
            <a:endParaRPr lang="en-GB" sz="4400" dirty="0">
              <a:solidFill>
                <a:srgbClr val="FF0000"/>
              </a:solidFill>
              <a:latin typeface="+mj-lt"/>
              <a:ea typeface="+mj-ea"/>
              <a:cs typeface="+mj-cs"/>
            </a:endParaRPr>
          </a:p>
        </p:txBody>
      </p:sp>
      <p:sp>
        <p:nvSpPr>
          <p:cNvPr id="17411" name="Text Box 3"/>
          <p:cNvSpPr txBox="1">
            <a:spLocks noChangeArrowheads="1"/>
          </p:cNvSpPr>
          <p:nvPr/>
        </p:nvSpPr>
        <p:spPr bwMode="auto">
          <a:xfrm>
            <a:off x="611560" y="1196752"/>
            <a:ext cx="7620000" cy="3908762"/>
          </a:xfrm>
          <a:prstGeom prst="rect">
            <a:avLst/>
          </a:prstGeom>
          <a:noFill/>
          <a:ln w="9525">
            <a:noFill/>
            <a:miter lim="800000"/>
            <a:headEnd/>
            <a:tailEnd/>
          </a:ln>
        </p:spPr>
        <p:txBody>
          <a:bodyPr wrap="square">
            <a:spAutoFit/>
          </a:bodyPr>
          <a:lstStyle/>
          <a:p>
            <a:r>
              <a:rPr lang="en-GB" sz="2400" dirty="0" smtClean="0"/>
              <a:t>Les </a:t>
            </a:r>
            <a:r>
              <a:rPr lang="en-GB" sz="2400" dirty="0" err="1" smtClean="0"/>
              <a:t>particules</a:t>
            </a:r>
            <a:r>
              <a:rPr lang="en-GB" sz="2400" dirty="0" smtClean="0"/>
              <a:t> (</a:t>
            </a:r>
            <a:r>
              <a:rPr lang="en-GB" sz="2400" dirty="0" err="1" smtClean="0"/>
              <a:t>électrons</a:t>
            </a:r>
            <a:r>
              <a:rPr lang="en-GB" sz="2400" dirty="0" smtClean="0"/>
              <a:t>, protons, neutrinos, ...) </a:t>
            </a:r>
            <a:r>
              <a:rPr lang="en-GB" sz="2400" dirty="0" err="1" smtClean="0"/>
              <a:t>interagissent</a:t>
            </a:r>
            <a:r>
              <a:rPr lang="en-GB" sz="2400" dirty="0" smtClean="0"/>
              <a:t> par </a:t>
            </a:r>
            <a:r>
              <a:rPr lang="en-GB" sz="2400" dirty="0" err="1" smtClean="0"/>
              <a:t>l’intermédiaire</a:t>
            </a:r>
            <a:r>
              <a:rPr lang="en-GB" sz="2400" dirty="0" smtClean="0"/>
              <a:t> </a:t>
            </a:r>
            <a:r>
              <a:rPr lang="en-GB" sz="2400" dirty="0" err="1" smtClean="0"/>
              <a:t>d’une</a:t>
            </a:r>
            <a:r>
              <a:rPr lang="en-GB" sz="2400" dirty="0" smtClean="0"/>
              <a:t> force (</a:t>
            </a:r>
            <a:r>
              <a:rPr lang="en-GB" sz="2400" dirty="0" err="1"/>
              <a:t>l’interaction</a:t>
            </a:r>
            <a:r>
              <a:rPr lang="en-GB" sz="2400" dirty="0" smtClean="0"/>
              <a:t>). Celle </a:t>
            </a:r>
            <a:r>
              <a:rPr lang="en-GB" sz="2400" dirty="0" err="1" smtClean="0"/>
              <a:t>ci</a:t>
            </a:r>
            <a:r>
              <a:rPr lang="en-GB" sz="2400" dirty="0" smtClean="0"/>
              <a:t> </a:t>
            </a:r>
            <a:r>
              <a:rPr lang="en-GB" sz="2400" dirty="0" err="1" smtClean="0"/>
              <a:t>est</a:t>
            </a:r>
            <a:r>
              <a:rPr lang="en-GB" sz="2400" dirty="0" smtClean="0"/>
              <a:t> </a:t>
            </a:r>
            <a:r>
              <a:rPr lang="en-GB" sz="2400" dirty="0" err="1"/>
              <a:t>décrite</a:t>
            </a:r>
            <a:r>
              <a:rPr lang="en-GB" sz="2400" dirty="0"/>
              <a:t> </a:t>
            </a:r>
            <a:r>
              <a:rPr lang="en-GB" sz="2400" dirty="0" err="1"/>
              <a:t>comme</a:t>
            </a:r>
            <a:r>
              <a:rPr lang="en-GB" sz="2400" dirty="0"/>
              <a:t> </a:t>
            </a:r>
            <a:r>
              <a:rPr lang="en-GB" sz="2400" dirty="0" err="1"/>
              <a:t>l’échange</a:t>
            </a:r>
            <a:r>
              <a:rPr lang="en-GB" sz="2400" dirty="0"/>
              <a:t> entre </a:t>
            </a:r>
            <a:r>
              <a:rPr lang="en-GB" sz="2400" dirty="0" err="1"/>
              <a:t>ces</a:t>
            </a:r>
            <a:r>
              <a:rPr lang="en-GB" sz="2400" dirty="0"/>
              <a:t> </a:t>
            </a:r>
            <a:r>
              <a:rPr lang="en-GB" sz="2400" dirty="0" err="1" smtClean="0"/>
              <a:t>particules</a:t>
            </a:r>
            <a:r>
              <a:rPr lang="en-GB" sz="2400" dirty="0" smtClean="0"/>
              <a:t> </a:t>
            </a:r>
            <a:r>
              <a:rPr lang="en-GB" sz="2400" dirty="0" err="1"/>
              <a:t>d’une</a:t>
            </a:r>
            <a:r>
              <a:rPr lang="en-GB" sz="2400" dirty="0"/>
              <a:t> </a:t>
            </a:r>
            <a:r>
              <a:rPr lang="en-GB" sz="2400" u="sng" dirty="0" err="1"/>
              <a:t>particule</a:t>
            </a:r>
            <a:r>
              <a:rPr lang="en-GB" sz="2400" u="sng" dirty="0"/>
              <a:t> </a:t>
            </a:r>
            <a:r>
              <a:rPr lang="en-GB" sz="2400" u="sng" dirty="0" err="1"/>
              <a:t>messagère</a:t>
            </a:r>
            <a:r>
              <a:rPr lang="en-GB" sz="2400" dirty="0"/>
              <a:t>.</a:t>
            </a:r>
          </a:p>
          <a:p>
            <a:endParaRPr lang="en-GB" sz="2000" dirty="0"/>
          </a:p>
          <a:p>
            <a:endParaRPr lang="en-GB" sz="2000" dirty="0"/>
          </a:p>
          <a:p>
            <a:endParaRPr lang="en-GB" sz="2000" dirty="0"/>
          </a:p>
          <a:p>
            <a:endParaRPr lang="en-GB" sz="2000" dirty="0"/>
          </a:p>
          <a:p>
            <a:endParaRPr lang="en-GB" dirty="0"/>
          </a:p>
          <a:p>
            <a:endParaRPr lang="en-GB" dirty="0"/>
          </a:p>
          <a:p>
            <a:endParaRPr lang="en-GB" dirty="0"/>
          </a:p>
          <a:p>
            <a:endParaRPr lang="en-GB" b="1" dirty="0"/>
          </a:p>
        </p:txBody>
      </p:sp>
      <p:grpSp>
        <p:nvGrpSpPr>
          <p:cNvPr id="2" name="Group 24"/>
          <p:cNvGrpSpPr>
            <a:grpSpLocks/>
          </p:cNvGrpSpPr>
          <p:nvPr/>
        </p:nvGrpSpPr>
        <p:grpSpPr bwMode="auto">
          <a:xfrm>
            <a:off x="5003800" y="2852738"/>
            <a:ext cx="3883025" cy="2560637"/>
            <a:chOff x="3168" y="1429"/>
            <a:chExt cx="2446" cy="1613"/>
          </a:xfrm>
        </p:grpSpPr>
        <p:grpSp>
          <p:nvGrpSpPr>
            <p:cNvPr id="3" name="Group 23"/>
            <p:cNvGrpSpPr>
              <a:grpSpLocks/>
            </p:cNvGrpSpPr>
            <p:nvPr/>
          </p:nvGrpSpPr>
          <p:grpSpPr bwMode="auto">
            <a:xfrm>
              <a:off x="3168" y="1429"/>
              <a:ext cx="2446" cy="1613"/>
              <a:chOff x="3168" y="1436"/>
              <a:chExt cx="2446" cy="1613"/>
            </a:xfrm>
          </p:grpSpPr>
          <p:pic>
            <p:nvPicPr>
              <p:cNvPr id="17431" name="Picture 14" descr="action_ballon"/>
              <p:cNvPicPr>
                <a:picLocks noChangeAspect="1" noChangeArrowheads="1"/>
              </p:cNvPicPr>
              <p:nvPr/>
            </p:nvPicPr>
            <p:blipFill>
              <a:blip r:embed="rId3" cstate="print"/>
              <a:srcRect/>
              <a:stretch>
                <a:fillRect/>
              </a:stretch>
            </p:blipFill>
            <p:spPr bwMode="auto">
              <a:xfrm>
                <a:off x="3168" y="1440"/>
                <a:ext cx="2446" cy="1609"/>
              </a:xfrm>
              <a:prstGeom prst="rect">
                <a:avLst/>
              </a:prstGeom>
              <a:noFill/>
              <a:ln w="9525">
                <a:noFill/>
                <a:miter lim="800000"/>
                <a:headEnd/>
                <a:tailEnd/>
              </a:ln>
            </p:spPr>
          </p:pic>
          <p:sp>
            <p:nvSpPr>
              <p:cNvPr id="17432" name="Text Box 16"/>
              <p:cNvSpPr txBox="1">
                <a:spLocks noChangeArrowheads="1"/>
              </p:cNvSpPr>
              <p:nvPr/>
            </p:nvSpPr>
            <p:spPr bwMode="auto">
              <a:xfrm>
                <a:off x="3429" y="1436"/>
                <a:ext cx="1237" cy="288"/>
              </a:xfrm>
              <a:prstGeom prst="rect">
                <a:avLst/>
              </a:prstGeom>
              <a:noFill/>
              <a:ln w="9525">
                <a:noFill/>
                <a:miter lim="800000"/>
                <a:headEnd/>
                <a:tailEnd/>
              </a:ln>
            </p:spPr>
            <p:txBody>
              <a:bodyPr>
                <a:spAutoFit/>
              </a:bodyPr>
              <a:lstStyle/>
              <a:p>
                <a:pPr algn="ctr"/>
                <a:r>
                  <a:rPr lang="en-GB" sz="1200" b="1">
                    <a:solidFill>
                      <a:schemeClr val="tx1"/>
                    </a:solidFill>
                  </a:rPr>
                  <a:t>Le messager de l’interaction</a:t>
                </a:r>
                <a:endParaRPr lang="en-GB" sz="2400">
                  <a:solidFill>
                    <a:schemeClr val="tx1"/>
                  </a:solidFill>
                </a:endParaRPr>
              </a:p>
            </p:txBody>
          </p:sp>
          <p:sp>
            <p:nvSpPr>
              <p:cNvPr id="17433" name="Text Box 19"/>
              <p:cNvSpPr txBox="1">
                <a:spLocks noChangeArrowheads="1"/>
              </p:cNvSpPr>
              <p:nvPr/>
            </p:nvSpPr>
            <p:spPr bwMode="auto">
              <a:xfrm>
                <a:off x="4012" y="2175"/>
                <a:ext cx="706" cy="288"/>
              </a:xfrm>
              <a:prstGeom prst="rect">
                <a:avLst/>
              </a:prstGeom>
              <a:noFill/>
              <a:ln w="9525">
                <a:noFill/>
                <a:miter lim="800000"/>
                <a:headEnd/>
                <a:tailEnd/>
              </a:ln>
            </p:spPr>
            <p:txBody>
              <a:bodyPr>
                <a:spAutoFit/>
              </a:bodyPr>
              <a:lstStyle/>
              <a:p>
                <a:pPr algn="ctr"/>
                <a:r>
                  <a:rPr lang="en-GB" sz="1200" b="1">
                    <a:solidFill>
                      <a:schemeClr val="tx1"/>
                    </a:solidFill>
                  </a:rPr>
                  <a:t>Portée de l’interaction</a:t>
                </a:r>
                <a:endParaRPr lang="en-GB" sz="2400">
                  <a:solidFill>
                    <a:schemeClr val="tx1"/>
                  </a:solidFill>
                </a:endParaRPr>
              </a:p>
            </p:txBody>
          </p:sp>
        </p:grpSp>
        <p:sp>
          <p:nvSpPr>
            <p:cNvPr id="17429" name="Line 17"/>
            <p:cNvSpPr>
              <a:spLocks noChangeShapeType="1"/>
            </p:cNvSpPr>
            <p:nvPr/>
          </p:nvSpPr>
          <p:spPr bwMode="auto">
            <a:xfrm>
              <a:off x="4356" y="1594"/>
              <a:ext cx="81" cy="106"/>
            </a:xfrm>
            <a:prstGeom prst="line">
              <a:avLst/>
            </a:prstGeom>
            <a:noFill/>
            <a:ln w="9525">
              <a:solidFill>
                <a:schemeClr val="tx1"/>
              </a:solidFill>
              <a:round/>
              <a:headEnd/>
              <a:tailEnd type="triangle" w="med" len="med"/>
            </a:ln>
          </p:spPr>
          <p:txBody>
            <a:bodyPr wrap="none" anchor="ctr"/>
            <a:lstStyle/>
            <a:p>
              <a:endParaRPr lang="fr-FR"/>
            </a:p>
          </p:txBody>
        </p:sp>
        <p:sp>
          <p:nvSpPr>
            <p:cNvPr id="17430" name="Line 18"/>
            <p:cNvSpPr>
              <a:spLocks noChangeShapeType="1"/>
            </p:cNvSpPr>
            <p:nvPr/>
          </p:nvSpPr>
          <p:spPr bwMode="auto">
            <a:xfrm>
              <a:off x="3925" y="2181"/>
              <a:ext cx="881" cy="0"/>
            </a:xfrm>
            <a:prstGeom prst="line">
              <a:avLst/>
            </a:prstGeom>
            <a:noFill/>
            <a:ln w="9525">
              <a:solidFill>
                <a:schemeClr val="tx1"/>
              </a:solidFill>
              <a:round/>
              <a:headEnd type="triangle" w="med" len="med"/>
              <a:tailEnd type="triangle" w="med" len="med"/>
            </a:ln>
          </p:spPr>
          <p:txBody>
            <a:bodyPr wrap="none" anchor="ctr"/>
            <a:lstStyle/>
            <a:p>
              <a:endParaRPr lang="fr-FR"/>
            </a:p>
          </p:txBody>
        </p:sp>
      </p:grpSp>
      <p:grpSp>
        <p:nvGrpSpPr>
          <p:cNvPr id="4" name="Group 28"/>
          <p:cNvGrpSpPr>
            <a:grpSpLocks/>
          </p:cNvGrpSpPr>
          <p:nvPr/>
        </p:nvGrpSpPr>
        <p:grpSpPr bwMode="auto">
          <a:xfrm>
            <a:off x="500034" y="3214686"/>
            <a:ext cx="4759325" cy="1354138"/>
            <a:chOff x="411" y="1534"/>
            <a:chExt cx="2998" cy="853"/>
          </a:xfrm>
        </p:grpSpPr>
        <p:sp>
          <p:nvSpPr>
            <p:cNvPr id="17416" name="Text Box 13"/>
            <p:cNvSpPr txBox="1">
              <a:spLocks noChangeArrowheads="1"/>
            </p:cNvSpPr>
            <p:nvPr/>
          </p:nvSpPr>
          <p:spPr bwMode="auto">
            <a:xfrm>
              <a:off x="1584" y="1824"/>
              <a:ext cx="1825" cy="366"/>
            </a:xfrm>
            <a:prstGeom prst="rect">
              <a:avLst/>
            </a:prstGeom>
            <a:noFill/>
            <a:ln w="9525">
              <a:noFill/>
              <a:miter lim="800000"/>
              <a:headEnd/>
              <a:tailEnd/>
            </a:ln>
          </p:spPr>
          <p:txBody>
            <a:bodyPr>
              <a:spAutoFit/>
            </a:bodyPr>
            <a:lstStyle/>
            <a:p>
              <a:r>
                <a:rPr lang="en-GB" sz="1600">
                  <a:solidFill>
                    <a:srgbClr val="CC00CC"/>
                  </a:solidFill>
                </a:rPr>
                <a:t>Échange d’une particule messagère</a:t>
              </a:r>
              <a:endParaRPr lang="en-GB" sz="2400">
                <a:solidFill>
                  <a:schemeClr val="tx1"/>
                </a:solidFill>
              </a:endParaRPr>
            </a:p>
          </p:txBody>
        </p:sp>
        <p:grpSp>
          <p:nvGrpSpPr>
            <p:cNvPr id="5" name="Group 27"/>
            <p:cNvGrpSpPr>
              <a:grpSpLocks/>
            </p:cNvGrpSpPr>
            <p:nvPr/>
          </p:nvGrpSpPr>
          <p:grpSpPr bwMode="auto">
            <a:xfrm>
              <a:off x="411" y="1534"/>
              <a:ext cx="2237" cy="853"/>
              <a:chOff x="411" y="1534"/>
              <a:chExt cx="2237" cy="853"/>
            </a:xfrm>
          </p:grpSpPr>
          <p:sp>
            <p:nvSpPr>
              <p:cNvPr id="17418" name="Oval 4"/>
              <p:cNvSpPr>
                <a:spLocks noChangeArrowheads="1"/>
              </p:cNvSpPr>
              <p:nvPr/>
            </p:nvSpPr>
            <p:spPr bwMode="auto">
              <a:xfrm>
                <a:off x="411" y="1534"/>
                <a:ext cx="181" cy="181"/>
              </a:xfrm>
              <a:prstGeom prst="ellipse">
                <a:avLst/>
              </a:prstGeom>
              <a:solidFill>
                <a:srgbClr val="FF0000"/>
              </a:solidFill>
              <a:ln w="9525">
                <a:solidFill>
                  <a:schemeClr val="tx1"/>
                </a:solidFill>
                <a:round/>
                <a:headEnd/>
                <a:tailEnd/>
              </a:ln>
            </p:spPr>
            <p:txBody>
              <a:bodyPr wrap="none" anchor="ctr"/>
              <a:lstStyle/>
              <a:p>
                <a:endParaRPr lang="fr-FR"/>
              </a:p>
            </p:txBody>
          </p:sp>
          <p:sp>
            <p:nvSpPr>
              <p:cNvPr id="17419" name="Oval 5"/>
              <p:cNvSpPr>
                <a:spLocks noChangeArrowheads="1"/>
              </p:cNvSpPr>
              <p:nvPr/>
            </p:nvSpPr>
            <p:spPr bwMode="auto">
              <a:xfrm>
                <a:off x="411" y="2206"/>
                <a:ext cx="181" cy="181"/>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7420" name="Line 6"/>
              <p:cNvSpPr>
                <a:spLocks noChangeShapeType="1"/>
              </p:cNvSpPr>
              <p:nvPr/>
            </p:nvSpPr>
            <p:spPr bwMode="auto">
              <a:xfrm>
                <a:off x="667" y="1665"/>
                <a:ext cx="544" cy="131"/>
              </a:xfrm>
              <a:prstGeom prst="line">
                <a:avLst/>
              </a:prstGeom>
              <a:noFill/>
              <a:ln w="28575">
                <a:solidFill>
                  <a:srgbClr val="FF0000"/>
                </a:solidFill>
                <a:round/>
                <a:headEnd/>
                <a:tailEnd type="triangle" w="med" len="med"/>
              </a:ln>
            </p:spPr>
            <p:txBody>
              <a:bodyPr wrap="none" anchor="ctr"/>
              <a:lstStyle/>
              <a:p>
                <a:endParaRPr lang="fr-FR"/>
              </a:p>
            </p:txBody>
          </p:sp>
          <p:sp>
            <p:nvSpPr>
              <p:cNvPr id="17421" name="Line 7"/>
              <p:cNvSpPr>
                <a:spLocks noChangeShapeType="1"/>
              </p:cNvSpPr>
              <p:nvPr/>
            </p:nvSpPr>
            <p:spPr bwMode="auto">
              <a:xfrm flipV="1">
                <a:off x="672" y="2208"/>
                <a:ext cx="532" cy="79"/>
              </a:xfrm>
              <a:prstGeom prst="line">
                <a:avLst/>
              </a:prstGeom>
              <a:noFill/>
              <a:ln w="28575">
                <a:solidFill>
                  <a:srgbClr val="FF0000"/>
                </a:solidFill>
                <a:round/>
                <a:headEnd/>
                <a:tailEnd type="triangle" w="med" len="med"/>
              </a:ln>
            </p:spPr>
            <p:txBody>
              <a:bodyPr wrap="none" anchor="ctr"/>
              <a:lstStyle/>
              <a:p>
                <a:endParaRPr lang="fr-FR"/>
              </a:p>
            </p:txBody>
          </p:sp>
          <p:sp>
            <p:nvSpPr>
              <p:cNvPr id="17422" name="Freeform 8"/>
              <p:cNvSpPr>
                <a:spLocks/>
              </p:cNvSpPr>
              <p:nvPr/>
            </p:nvSpPr>
            <p:spPr bwMode="auto">
              <a:xfrm>
                <a:off x="1198" y="1590"/>
                <a:ext cx="1450" cy="236"/>
              </a:xfrm>
              <a:custGeom>
                <a:avLst/>
                <a:gdLst>
                  <a:gd name="T0" fmla="*/ 0 w 1450"/>
                  <a:gd name="T1" fmla="*/ 200 h 236"/>
                  <a:gd name="T2" fmla="*/ 150 w 1450"/>
                  <a:gd name="T3" fmla="*/ 225 h 236"/>
                  <a:gd name="T4" fmla="*/ 357 w 1450"/>
                  <a:gd name="T5" fmla="*/ 231 h 236"/>
                  <a:gd name="T6" fmla="*/ 657 w 1450"/>
                  <a:gd name="T7" fmla="*/ 194 h 236"/>
                  <a:gd name="T8" fmla="*/ 1275 w 1450"/>
                  <a:gd name="T9" fmla="*/ 44 h 236"/>
                  <a:gd name="T10" fmla="*/ 1450 w 1450"/>
                  <a:gd name="T11" fmla="*/ 0 h 236"/>
                  <a:gd name="T12" fmla="*/ 0 60000 65536"/>
                  <a:gd name="T13" fmla="*/ 0 60000 65536"/>
                  <a:gd name="T14" fmla="*/ 0 60000 65536"/>
                  <a:gd name="T15" fmla="*/ 0 60000 65536"/>
                  <a:gd name="T16" fmla="*/ 0 60000 65536"/>
                  <a:gd name="T17" fmla="*/ 0 60000 65536"/>
                  <a:gd name="T18" fmla="*/ 0 w 1450"/>
                  <a:gd name="T19" fmla="*/ 0 h 236"/>
                  <a:gd name="T20" fmla="*/ 1450 w 1450"/>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50" h="236">
                    <a:moveTo>
                      <a:pt x="0" y="200"/>
                    </a:moveTo>
                    <a:cubicBezTo>
                      <a:pt x="45" y="210"/>
                      <a:pt x="91" y="220"/>
                      <a:pt x="150" y="225"/>
                    </a:cubicBezTo>
                    <a:cubicBezTo>
                      <a:pt x="209" y="230"/>
                      <a:pt x="273" y="236"/>
                      <a:pt x="357" y="231"/>
                    </a:cubicBezTo>
                    <a:cubicBezTo>
                      <a:pt x="441" y="226"/>
                      <a:pt x="504" y="225"/>
                      <a:pt x="657" y="194"/>
                    </a:cubicBezTo>
                    <a:cubicBezTo>
                      <a:pt x="810" y="163"/>
                      <a:pt x="1143" y="76"/>
                      <a:pt x="1275" y="44"/>
                    </a:cubicBezTo>
                    <a:cubicBezTo>
                      <a:pt x="1407" y="12"/>
                      <a:pt x="1428" y="6"/>
                      <a:pt x="1450" y="0"/>
                    </a:cubicBezTo>
                  </a:path>
                </a:pathLst>
              </a:custGeom>
              <a:noFill/>
              <a:ln w="28575">
                <a:solidFill>
                  <a:srgbClr val="FF0000"/>
                </a:solidFill>
                <a:round/>
                <a:headEnd/>
                <a:tailEnd/>
              </a:ln>
            </p:spPr>
            <p:txBody>
              <a:bodyPr wrap="none" anchor="ctr"/>
              <a:lstStyle/>
              <a:p>
                <a:endParaRPr lang="fr-FR"/>
              </a:p>
            </p:txBody>
          </p:sp>
          <p:sp>
            <p:nvSpPr>
              <p:cNvPr id="17423" name="Freeform 9"/>
              <p:cNvSpPr>
                <a:spLocks/>
              </p:cNvSpPr>
              <p:nvPr/>
            </p:nvSpPr>
            <p:spPr bwMode="auto">
              <a:xfrm>
                <a:off x="1173" y="2164"/>
                <a:ext cx="1338" cy="180"/>
              </a:xfrm>
              <a:custGeom>
                <a:avLst/>
                <a:gdLst>
                  <a:gd name="T0" fmla="*/ 0 w 1338"/>
                  <a:gd name="T1" fmla="*/ 61 h 180"/>
                  <a:gd name="T2" fmla="*/ 169 w 1338"/>
                  <a:gd name="T3" fmla="*/ 36 h 180"/>
                  <a:gd name="T4" fmla="*/ 469 w 1338"/>
                  <a:gd name="T5" fmla="*/ 24 h 180"/>
                  <a:gd name="T6" fmla="*/ 1338 w 1338"/>
                  <a:gd name="T7" fmla="*/ 180 h 180"/>
                  <a:gd name="T8" fmla="*/ 0 60000 65536"/>
                  <a:gd name="T9" fmla="*/ 0 60000 65536"/>
                  <a:gd name="T10" fmla="*/ 0 60000 65536"/>
                  <a:gd name="T11" fmla="*/ 0 60000 65536"/>
                  <a:gd name="T12" fmla="*/ 0 w 1338"/>
                  <a:gd name="T13" fmla="*/ 0 h 180"/>
                  <a:gd name="T14" fmla="*/ 1338 w 1338"/>
                  <a:gd name="T15" fmla="*/ 180 h 180"/>
                </a:gdLst>
                <a:ahLst/>
                <a:cxnLst>
                  <a:cxn ang="T8">
                    <a:pos x="T0" y="T1"/>
                  </a:cxn>
                  <a:cxn ang="T9">
                    <a:pos x="T2" y="T3"/>
                  </a:cxn>
                  <a:cxn ang="T10">
                    <a:pos x="T4" y="T5"/>
                  </a:cxn>
                  <a:cxn ang="T11">
                    <a:pos x="T6" y="T7"/>
                  </a:cxn>
                </a:cxnLst>
                <a:rect l="T12" t="T13" r="T14" b="T15"/>
                <a:pathLst>
                  <a:path w="1338" h="180">
                    <a:moveTo>
                      <a:pt x="0" y="61"/>
                    </a:moveTo>
                    <a:cubicBezTo>
                      <a:pt x="45" y="51"/>
                      <a:pt x="91" y="42"/>
                      <a:pt x="169" y="36"/>
                    </a:cubicBezTo>
                    <a:cubicBezTo>
                      <a:pt x="247" y="30"/>
                      <a:pt x="274" y="0"/>
                      <a:pt x="469" y="24"/>
                    </a:cubicBezTo>
                    <a:cubicBezTo>
                      <a:pt x="664" y="48"/>
                      <a:pt x="1193" y="155"/>
                      <a:pt x="1338" y="180"/>
                    </a:cubicBezTo>
                  </a:path>
                </a:pathLst>
              </a:custGeom>
              <a:noFill/>
              <a:ln w="28575">
                <a:solidFill>
                  <a:srgbClr val="FF0000"/>
                </a:solidFill>
                <a:round/>
                <a:headEnd/>
                <a:tailEnd/>
              </a:ln>
            </p:spPr>
            <p:txBody>
              <a:bodyPr wrap="none" anchor="ctr"/>
              <a:lstStyle/>
              <a:p>
                <a:endParaRPr lang="fr-FR"/>
              </a:p>
            </p:txBody>
          </p:sp>
          <p:grpSp>
            <p:nvGrpSpPr>
              <p:cNvPr id="6" name="Group 10"/>
              <p:cNvGrpSpPr>
                <a:grpSpLocks/>
              </p:cNvGrpSpPr>
              <p:nvPr/>
            </p:nvGrpSpPr>
            <p:grpSpPr bwMode="auto">
              <a:xfrm>
                <a:off x="1458" y="1834"/>
                <a:ext cx="79" cy="306"/>
                <a:chOff x="2472" y="2188"/>
                <a:chExt cx="79" cy="306"/>
              </a:xfrm>
            </p:grpSpPr>
            <p:sp>
              <p:nvSpPr>
                <p:cNvPr id="17426" name="Freeform 11"/>
                <p:cNvSpPr>
                  <a:spLocks/>
                </p:cNvSpPr>
                <p:nvPr/>
              </p:nvSpPr>
              <p:spPr bwMode="auto">
                <a:xfrm>
                  <a:off x="2472" y="2275"/>
                  <a:ext cx="79" cy="219"/>
                </a:xfrm>
                <a:custGeom>
                  <a:avLst/>
                  <a:gdLst>
                    <a:gd name="T0" fmla="*/ 53 w 79"/>
                    <a:gd name="T1" fmla="*/ 219 h 219"/>
                    <a:gd name="T2" fmla="*/ 3 w 79"/>
                    <a:gd name="T3" fmla="*/ 194 h 219"/>
                    <a:gd name="T4" fmla="*/ 72 w 79"/>
                    <a:gd name="T5" fmla="*/ 156 h 219"/>
                    <a:gd name="T6" fmla="*/ 9 w 79"/>
                    <a:gd name="T7" fmla="*/ 131 h 219"/>
                    <a:gd name="T8" fmla="*/ 78 w 79"/>
                    <a:gd name="T9" fmla="*/ 75 h 219"/>
                    <a:gd name="T10" fmla="*/ 15 w 79"/>
                    <a:gd name="T11" fmla="*/ 31 h 219"/>
                    <a:gd name="T12" fmla="*/ 53 w 79"/>
                    <a:gd name="T13" fmla="*/ 0 h 219"/>
                    <a:gd name="T14" fmla="*/ 0 60000 65536"/>
                    <a:gd name="T15" fmla="*/ 0 60000 65536"/>
                    <a:gd name="T16" fmla="*/ 0 60000 65536"/>
                    <a:gd name="T17" fmla="*/ 0 60000 65536"/>
                    <a:gd name="T18" fmla="*/ 0 60000 65536"/>
                    <a:gd name="T19" fmla="*/ 0 60000 65536"/>
                    <a:gd name="T20" fmla="*/ 0 60000 65536"/>
                    <a:gd name="T21" fmla="*/ 0 w 79"/>
                    <a:gd name="T22" fmla="*/ 0 h 219"/>
                    <a:gd name="T23" fmla="*/ 79 w 79"/>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19">
                      <a:moveTo>
                        <a:pt x="53" y="219"/>
                      </a:moveTo>
                      <a:cubicBezTo>
                        <a:pt x="26" y="212"/>
                        <a:pt x="0" y="205"/>
                        <a:pt x="3" y="194"/>
                      </a:cubicBezTo>
                      <a:cubicBezTo>
                        <a:pt x="6" y="183"/>
                        <a:pt x="71" y="166"/>
                        <a:pt x="72" y="156"/>
                      </a:cubicBezTo>
                      <a:cubicBezTo>
                        <a:pt x="73" y="146"/>
                        <a:pt x="8" y="144"/>
                        <a:pt x="9" y="131"/>
                      </a:cubicBezTo>
                      <a:cubicBezTo>
                        <a:pt x="10" y="118"/>
                        <a:pt x="77" y="92"/>
                        <a:pt x="78" y="75"/>
                      </a:cubicBezTo>
                      <a:cubicBezTo>
                        <a:pt x="79" y="58"/>
                        <a:pt x="19" y="43"/>
                        <a:pt x="15" y="31"/>
                      </a:cubicBezTo>
                      <a:cubicBezTo>
                        <a:pt x="11" y="19"/>
                        <a:pt x="47" y="5"/>
                        <a:pt x="53" y="0"/>
                      </a:cubicBezTo>
                    </a:path>
                  </a:pathLst>
                </a:custGeom>
                <a:noFill/>
                <a:ln w="28575">
                  <a:solidFill>
                    <a:srgbClr val="CC00CC"/>
                  </a:solidFill>
                  <a:round/>
                  <a:headEnd/>
                  <a:tailEnd/>
                </a:ln>
              </p:spPr>
              <p:txBody>
                <a:bodyPr wrap="none" anchor="ctr"/>
                <a:lstStyle/>
                <a:p>
                  <a:endParaRPr lang="fr-FR"/>
                </a:p>
              </p:txBody>
            </p:sp>
            <p:sp>
              <p:nvSpPr>
                <p:cNvPr id="17427" name="Line 12"/>
                <p:cNvSpPr>
                  <a:spLocks noChangeShapeType="1"/>
                </p:cNvSpPr>
                <p:nvPr/>
              </p:nvSpPr>
              <p:spPr bwMode="auto">
                <a:xfrm flipV="1">
                  <a:off x="2512" y="2188"/>
                  <a:ext cx="0" cy="63"/>
                </a:xfrm>
                <a:prstGeom prst="line">
                  <a:avLst/>
                </a:prstGeom>
                <a:noFill/>
                <a:ln w="28575">
                  <a:solidFill>
                    <a:srgbClr val="CC00CC"/>
                  </a:solidFill>
                  <a:round/>
                  <a:headEnd/>
                  <a:tailEnd type="triangle" w="med" len="med"/>
                </a:ln>
              </p:spPr>
              <p:txBody>
                <a:bodyPr wrap="none" anchor="ctr"/>
                <a:lstStyle/>
                <a:p>
                  <a:endParaRPr lang="fr-FR"/>
                </a:p>
              </p:txBody>
            </p:sp>
          </p:grpSp>
          <p:sp>
            <p:nvSpPr>
              <p:cNvPr id="17425" name="Rectangle 25"/>
              <p:cNvSpPr>
                <a:spLocks noChangeArrowheads="1"/>
              </p:cNvSpPr>
              <p:nvPr/>
            </p:nvSpPr>
            <p:spPr bwMode="auto">
              <a:xfrm>
                <a:off x="1018" y="1989"/>
                <a:ext cx="116" cy="288"/>
              </a:xfrm>
              <a:prstGeom prst="rect">
                <a:avLst/>
              </a:prstGeom>
              <a:noFill/>
              <a:ln w="9525">
                <a:noFill/>
                <a:miter lim="800000"/>
                <a:headEnd/>
                <a:tailEnd/>
              </a:ln>
            </p:spPr>
            <p:txBody>
              <a:bodyPr wrap="none">
                <a:spAutoFit/>
              </a:bodyPr>
              <a:lstStyle/>
              <a:p>
                <a:pPr>
                  <a:spcBef>
                    <a:spcPct val="0"/>
                  </a:spcBef>
                </a:pPr>
                <a:endParaRPr lang="en-US" sz="2400">
                  <a:solidFill>
                    <a:schemeClr val="tx1"/>
                  </a:solidFill>
                  <a:latin typeface="Arial" charset="0"/>
                </a:endParaRPr>
              </a:p>
            </p:txBody>
          </p:sp>
        </p:grpSp>
      </p:grpSp>
      <p:sp>
        <p:nvSpPr>
          <p:cNvPr id="26" name="Espace réservé du numéro de diapositive 25"/>
          <p:cNvSpPr>
            <a:spLocks noGrp="1"/>
          </p:cNvSpPr>
          <p:nvPr>
            <p:ph type="sldNum" sz="quarter" idx="12"/>
          </p:nvPr>
        </p:nvSpPr>
        <p:spPr/>
        <p:txBody>
          <a:bodyPr/>
          <a:lstStyle/>
          <a:p>
            <a:fld id="{CF4668DC-857F-487D-BFFA-8C0CA5037977}" type="slidenum">
              <a:rPr lang="fr-BE" smtClean="0"/>
              <a:pPr/>
              <a:t>17</a:t>
            </a:fld>
            <a:endParaRPr lang="fr-BE"/>
          </a:p>
        </p:txBody>
      </p:sp>
      <p:sp>
        <p:nvSpPr>
          <p:cNvPr id="27" name="Espace réservé du pied de page 26"/>
          <p:cNvSpPr>
            <a:spLocks noGrp="1"/>
          </p:cNvSpPr>
          <p:nvPr>
            <p:ph type="ftr" sz="quarter" idx="11"/>
          </p:nvPr>
        </p:nvSpPr>
        <p:spPr/>
        <p:txBody>
          <a:bodyPr/>
          <a:lstStyle/>
          <a:p>
            <a:r>
              <a:rPr lang="fr-FR" smtClean="0"/>
              <a:t>Jean-Pierre Lees, Visite Baudelaire, 7 avril 2011</a:t>
            </a:r>
            <a:endParaRPr lang="fr-BE"/>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pic>
        <p:nvPicPr>
          <p:cNvPr id="4" name="Picture 3"/>
          <p:cNvPicPr>
            <a:picLocks noChangeAspect="1" noChangeArrowheads="1"/>
          </p:cNvPicPr>
          <p:nvPr/>
        </p:nvPicPr>
        <p:blipFill>
          <a:blip r:embed="rId3" cstate="print"/>
          <a:srcRect/>
          <a:stretch>
            <a:fillRect/>
          </a:stretch>
        </p:blipFill>
        <p:spPr bwMode="auto">
          <a:xfrm>
            <a:off x="-1588" y="0"/>
            <a:ext cx="9145588" cy="6858000"/>
          </a:xfrm>
          <a:prstGeom prst="rect">
            <a:avLst/>
          </a:prstGeom>
          <a:noFill/>
          <a:ln w="9525">
            <a:noFill/>
            <a:miter lim="800000"/>
            <a:headEnd/>
            <a:tailEnd/>
          </a:ln>
        </p:spPr>
      </p:pic>
      <p:sp>
        <p:nvSpPr>
          <p:cNvPr id="5" name="ZoneTexte 4"/>
          <p:cNvSpPr txBox="1"/>
          <p:nvPr/>
        </p:nvSpPr>
        <p:spPr>
          <a:xfrm>
            <a:off x="3071802" y="4214818"/>
            <a:ext cx="564578"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a:t>
            </a:r>
            <a:endParaRPr lang="fr-FR" sz="2800" b="1" dirty="0">
              <a:solidFill>
                <a:schemeClr val="bg1"/>
              </a:solidFill>
            </a:endParaRPr>
          </a:p>
        </p:txBody>
      </p:sp>
      <p:sp>
        <p:nvSpPr>
          <p:cNvPr id="6" name="ZoneTexte 5"/>
          <p:cNvSpPr txBox="1"/>
          <p:nvPr/>
        </p:nvSpPr>
        <p:spPr>
          <a:xfrm>
            <a:off x="2928926" y="4786322"/>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-2</a:t>
            </a:r>
            <a:endParaRPr lang="fr-FR" sz="2800" b="1" baseline="30000" dirty="0">
              <a:solidFill>
                <a:schemeClr val="bg1"/>
              </a:solidFill>
            </a:endParaRPr>
          </a:p>
        </p:txBody>
      </p:sp>
      <p:sp>
        <p:nvSpPr>
          <p:cNvPr id="7" name="ZoneTexte 6"/>
          <p:cNvSpPr txBox="1"/>
          <p:nvPr/>
        </p:nvSpPr>
        <p:spPr>
          <a:xfrm>
            <a:off x="2928926" y="5357826"/>
            <a:ext cx="942887"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-6</a:t>
            </a:r>
            <a:endParaRPr lang="fr-FR" sz="2800" b="1" baseline="30000" dirty="0">
              <a:solidFill>
                <a:schemeClr val="bg1"/>
              </a:solidFill>
            </a:endParaRPr>
          </a:p>
        </p:txBody>
      </p:sp>
      <p:sp>
        <p:nvSpPr>
          <p:cNvPr id="8" name="ZoneTexte 7"/>
          <p:cNvSpPr txBox="1"/>
          <p:nvPr/>
        </p:nvSpPr>
        <p:spPr>
          <a:xfrm>
            <a:off x="2928926" y="5929330"/>
            <a:ext cx="1064715" cy="523220"/>
          </a:xfrm>
          <a:prstGeom prst="rect">
            <a:avLst/>
          </a:prstGeom>
          <a:solidFill>
            <a:schemeClr val="accent1">
              <a:lumMod val="75000"/>
            </a:schemeClr>
          </a:solidFill>
        </p:spPr>
        <p:txBody>
          <a:bodyPr wrap="none" rtlCol="0">
            <a:spAutoFit/>
          </a:bodyPr>
          <a:lstStyle/>
          <a:p>
            <a:r>
              <a:rPr lang="fr-FR" sz="2800" b="1" dirty="0" smtClean="0">
                <a:solidFill>
                  <a:schemeClr val="bg1"/>
                </a:solidFill>
                <a:sym typeface="Symbol"/>
              </a:rPr>
              <a:t></a:t>
            </a:r>
            <a:r>
              <a:rPr lang="fr-FR" sz="2800" b="1" dirty="0" smtClean="0">
                <a:solidFill>
                  <a:schemeClr val="bg1"/>
                </a:solidFill>
              </a:rPr>
              <a:t>10</a:t>
            </a:r>
            <a:r>
              <a:rPr lang="fr-FR" sz="2800" b="1" baseline="30000" dirty="0" smtClean="0">
                <a:solidFill>
                  <a:schemeClr val="bg1"/>
                </a:solidFill>
              </a:rPr>
              <a:t>-38</a:t>
            </a:r>
            <a:endParaRPr lang="fr-FR" sz="2800" b="1" baseline="30000" dirty="0">
              <a:solidFill>
                <a:schemeClr val="bg1"/>
              </a:solidFill>
            </a:endParaRPr>
          </a:p>
        </p:txBody>
      </p:sp>
      <p:sp>
        <p:nvSpPr>
          <p:cNvPr id="9" name="Text Box 2"/>
          <p:cNvSpPr txBox="1">
            <a:spLocks noChangeArrowheads="1"/>
          </p:cNvSpPr>
          <p:nvPr/>
        </p:nvSpPr>
        <p:spPr bwMode="auto">
          <a:xfrm>
            <a:off x="152400" y="0"/>
            <a:ext cx="8991600" cy="769441"/>
          </a:xfrm>
          <a:prstGeom prst="rect">
            <a:avLst/>
          </a:prstGeom>
          <a:solidFill>
            <a:schemeClr val="bg1"/>
          </a:solidFill>
          <a:ln w="9525">
            <a:noFill/>
            <a:miter lim="800000"/>
            <a:headEnd/>
            <a:tailEnd/>
          </a:ln>
        </p:spPr>
        <p:txBody>
          <a:bodyPr wrap="square">
            <a:spAutoFit/>
          </a:bodyPr>
          <a:lstStyle/>
          <a:p>
            <a:pPr algn="ctr">
              <a:spcBef>
                <a:spcPct val="0"/>
              </a:spcBef>
            </a:pPr>
            <a:r>
              <a:rPr lang="en-GB" sz="4400" dirty="0">
                <a:solidFill>
                  <a:srgbClr val="FF0000"/>
                </a:solidFill>
                <a:latin typeface="+mj-lt"/>
                <a:ea typeface="+mj-ea"/>
                <a:cs typeface="+mj-cs"/>
              </a:rPr>
              <a:t>Les </a:t>
            </a:r>
            <a:r>
              <a:rPr lang="en-GB" sz="4400" dirty="0" err="1">
                <a:solidFill>
                  <a:srgbClr val="FF0000"/>
                </a:solidFill>
                <a:latin typeface="+mj-lt"/>
                <a:ea typeface="+mj-ea"/>
                <a:cs typeface="+mj-cs"/>
              </a:rPr>
              <a:t>quatre</a:t>
            </a:r>
            <a:r>
              <a:rPr lang="en-GB" sz="4400" dirty="0">
                <a:solidFill>
                  <a:srgbClr val="FF0000"/>
                </a:solidFill>
                <a:latin typeface="+mj-lt"/>
                <a:ea typeface="+mj-ea"/>
                <a:cs typeface="+mj-cs"/>
              </a:rPr>
              <a:t> interactions </a:t>
            </a:r>
            <a:r>
              <a:rPr lang="en-GB" sz="4400" dirty="0" err="1">
                <a:solidFill>
                  <a:srgbClr val="FF0000"/>
                </a:solidFill>
                <a:latin typeface="+mj-lt"/>
                <a:ea typeface="+mj-ea"/>
                <a:cs typeface="+mj-cs"/>
              </a:rPr>
              <a:t>fondamentales</a:t>
            </a:r>
            <a:endParaRPr lang="en-GB" sz="4400" dirty="0">
              <a:solidFill>
                <a:srgbClr val="FF0000"/>
              </a:solidFill>
              <a:latin typeface="+mj-lt"/>
              <a:ea typeface="+mj-ea"/>
              <a:cs typeface="+mj-cs"/>
            </a:endParaRPr>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18</a:t>
            </a:fld>
            <a:endParaRPr lang="fr-B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le modèle standard</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5078313"/>
          </a:xfrm>
          <a:prstGeom prst="rect">
            <a:avLst/>
          </a:prstGeom>
          <a:noFill/>
          <a:ln w="9525">
            <a:noFill/>
            <a:miter lim="800000"/>
            <a:headEnd/>
            <a:tailEnd/>
          </a:ln>
        </p:spPr>
        <p:txBody>
          <a:bodyPr wrap="square">
            <a:spAutoFit/>
          </a:bodyPr>
          <a:lstStyle/>
          <a:p>
            <a:r>
              <a:rPr lang="fr-FR" sz="2400" b="1" dirty="0" smtClean="0">
                <a:latin typeface="Comic Sans MS" pitchFamily="66" charset="0"/>
              </a:rPr>
              <a:t>Dans l'état actuel de nos connaissances, l'organisation de la matière est décrite par le </a:t>
            </a:r>
            <a:r>
              <a:rPr lang="fr-FR" sz="2400" b="1" dirty="0" smtClean="0">
                <a:solidFill>
                  <a:srgbClr val="FF0000"/>
                </a:solidFill>
                <a:latin typeface="Comic Sans MS" pitchFamily="66" charset="0"/>
              </a:rPr>
              <a:t>modèle standard </a:t>
            </a:r>
          </a:p>
          <a:p>
            <a:pPr>
              <a:buFont typeface="Arial" pitchFamily="34" charset="0"/>
              <a:buChar char="•"/>
            </a:pPr>
            <a:r>
              <a:rPr lang="en-GB" sz="2400" b="1" dirty="0" smtClean="0">
                <a:solidFill>
                  <a:srgbClr val="0070C0"/>
                </a:solidFill>
              </a:rPr>
              <a:t> Interactions </a:t>
            </a:r>
            <a:r>
              <a:rPr lang="en-GB" sz="2400" b="1" dirty="0" err="1" smtClean="0">
                <a:solidFill>
                  <a:srgbClr val="0070C0"/>
                </a:solidFill>
              </a:rPr>
              <a:t>électromagnétique</a:t>
            </a:r>
            <a:r>
              <a:rPr lang="en-GB" sz="2400" b="1" dirty="0" smtClean="0">
                <a:solidFill>
                  <a:srgbClr val="0070C0"/>
                </a:solidFill>
              </a:rPr>
              <a:t>, </a:t>
            </a:r>
            <a:r>
              <a:rPr lang="en-GB" sz="2400" b="1" dirty="0" err="1" smtClean="0">
                <a:solidFill>
                  <a:srgbClr val="0070C0"/>
                </a:solidFill>
              </a:rPr>
              <a:t>faible</a:t>
            </a:r>
            <a:r>
              <a:rPr lang="en-GB" sz="2400" b="1" dirty="0" smtClean="0">
                <a:solidFill>
                  <a:srgbClr val="0070C0"/>
                </a:solidFill>
              </a:rPr>
              <a:t> et forte </a:t>
            </a:r>
          </a:p>
          <a:p>
            <a:pPr>
              <a:buFont typeface="Arial" pitchFamily="34" charset="0"/>
              <a:buChar char="•"/>
            </a:pPr>
            <a:r>
              <a:rPr lang="en-GB" sz="2400" b="1" dirty="0" smtClean="0">
                <a:solidFill>
                  <a:srgbClr val="0070C0"/>
                </a:solidFill>
              </a:rPr>
              <a:t> 12 </a:t>
            </a:r>
            <a:r>
              <a:rPr lang="en-GB" sz="2400" b="1" dirty="0" err="1">
                <a:solidFill>
                  <a:srgbClr val="0070C0"/>
                </a:solidFill>
              </a:rPr>
              <a:t>particules</a:t>
            </a:r>
            <a:r>
              <a:rPr lang="en-GB" sz="2400" b="1" dirty="0">
                <a:solidFill>
                  <a:srgbClr val="0070C0"/>
                </a:solidFill>
              </a:rPr>
              <a:t> </a:t>
            </a:r>
            <a:r>
              <a:rPr lang="en-GB" sz="2400" b="1" dirty="0" err="1">
                <a:solidFill>
                  <a:srgbClr val="0070C0"/>
                </a:solidFill>
              </a:rPr>
              <a:t>élémentaires</a:t>
            </a:r>
            <a:r>
              <a:rPr lang="en-GB" sz="2400" b="1" dirty="0">
                <a:solidFill>
                  <a:srgbClr val="0070C0"/>
                </a:solidFill>
              </a:rPr>
              <a:t> </a:t>
            </a:r>
            <a:r>
              <a:rPr lang="en-GB" sz="2400" b="1" dirty="0" err="1">
                <a:solidFill>
                  <a:srgbClr val="0070C0"/>
                </a:solidFill>
              </a:rPr>
              <a:t>classées</a:t>
            </a:r>
            <a:r>
              <a:rPr lang="en-GB" sz="2400" b="1" dirty="0">
                <a:solidFill>
                  <a:srgbClr val="0070C0"/>
                </a:solidFill>
              </a:rPr>
              <a:t> en 3 </a:t>
            </a:r>
            <a:r>
              <a:rPr lang="en-GB" sz="2400" b="1" dirty="0" err="1">
                <a:solidFill>
                  <a:srgbClr val="0070C0"/>
                </a:solidFill>
              </a:rPr>
              <a:t>familles</a:t>
            </a:r>
            <a:r>
              <a:rPr lang="en-GB" sz="2400" i="1" dirty="0" smtClean="0">
                <a:solidFill>
                  <a:schemeClr val="accent2"/>
                </a:solidFill>
              </a:rPr>
              <a:t>. (+ </a:t>
            </a:r>
            <a:r>
              <a:rPr lang="en-GB" sz="2400" i="1" dirty="0" err="1" smtClean="0">
                <a:solidFill>
                  <a:schemeClr val="accent2"/>
                </a:solidFill>
              </a:rPr>
              <a:t>antiparticules</a:t>
            </a:r>
            <a:r>
              <a:rPr lang="en-GB" sz="2400" i="1" dirty="0" smtClean="0">
                <a:solidFill>
                  <a:schemeClr val="accent2"/>
                </a:solidFill>
              </a:rPr>
              <a:t> </a:t>
            </a:r>
            <a:r>
              <a:rPr lang="en-GB" sz="2400" i="1" dirty="0" err="1" smtClean="0">
                <a:solidFill>
                  <a:schemeClr val="accent2"/>
                </a:solidFill>
              </a:rPr>
              <a:t>associées</a:t>
            </a:r>
            <a:r>
              <a:rPr lang="en-GB" sz="2400" i="1" dirty="0" smtClean="0">
                <a:solidFill>
                  <a:schemeClr val="accent2"/>
                </a:solidFill>
              </a:rPr>
              <a:t>) </a:t>
            </a:r>
            <a:endParaRPr lang="en-GB" sz="2400" i="1" dirty="0" smtClean="0">
              <a:solidFill>
                <a:schemeClr val="accent2"/>
              </a:solidFill>
              <a:sym typeface="Symbol" pitchFamily="18" charset="2"/>
            </a:endParaRPr>
          </a:p>
          <a:p>
            <a:r>
              <a:rPr lang="en-GB" dirty="0" smtClean="0">
                <a:sym typeface="Symbol" pitchFamily="18" charset="2"/>
              </a:rPr>
              <a:t> </a:t>
            </a:r>
            <a:r>
              <a:rPr lang="en-GB" dirty="0">
                <a:sym typeface="Symbol" pitchFamily="18" charset="2"/>
              </a:rPr>
              <a:t>La première </a:t>
            </a:r>
            <a:r>
              <a:rPr lang="en-GB" dirty="0" err="1">
                <a:sym typeface="Symbol" pitchFamily="18" charset="2"/>
              </a:rPr>
              <a:t>famille</a:t>
            </a:r>
            <a:r>
              <a:rPr lang="en-GB" dirty="0">
                <a:sym typeface="Symbol" pitchFamily="18" charset="2"/>
              </a:rPr>
              <a:t> </a:t>
            </a:r>
            <a:r>
              <a:rPr lang="en-GB" dirty="0" err="1">
                <a:sym typeface="Symbol" pitchFamily="18" charset="2"/>
              </a:rPr>
              <a:t>rassemble</a:t>
            </a:r>
            <a:r>
              <a:rPr lang="en-GB" dirty="0">
                <a:sym typeface="Symbol" pitchFamily="18" charset="2"/>
              </a:rPr>
              <a:t> les </a:t>
            </a:r>
            <a:r>
              <a:rPr lang="en-GB" dirty="0" err="1">
                <a:sym typeface="Symbol" pitchFamily="18" charset="2"/>
              </a:rPr>
              <a:t>particules</a:t>
            </a:r>
            <a:r>
              <a:rPr lang="en-GB" dirty="0">
                <a:sym typeface="Symbol" pitchFamily="18" charset="2"/>
              </a:rPr>
              <a:t> </a:t>
            </a:r>
            <a:r>
              <a:rPr lang="en-GB" dirty="0" err="1">
                <a:sym typeface="Symbol" pitchFamily="18" charset="2"/>
              </a:rPr>
              <a:t>constitutives</a:t>
            </a:r>
            <a:r>
              <a:rPr lang="en-GB" dirty="0">
                <a:sym typeface="Symbol" pitchFamily="18" charset="2"/>
              </a:rPr>
              <a:t> de la </a:t>
            </a:r>
            <a:r>
              <a:rPr lang="en-GB" dirty="0" err="1">
                <a:sym typeface="Symbol" pitchFamily="18" charset="2"/>
              </a:rPr>
              <a:t>matière</a:t>
            </a:r>
            <a:r>
              <a:rPr lang="en-GB" dirty="0">
                <a:sym typeface="Symbol" pitchFamily="18" charset="2"/>
              </a:rPr>
              <a:t> </a:t>
            </a:r>
            <a:r>
              <a:rPr lang="en-GB" dirty="0" err="1">
                <a:sym typeface="Symbol" pitchFamily="18" charset="2"/>
              </a:rPr>
              <a:t>ordinaire</a:t>
            </a:r>
            <a:r>
              <a:rPr lang="en-GB" dirty="0">
                <a:sym typeface="Symbol" pitchFamily="18" charset="2"/>
              </a:rPr>
              <a:t>.</a:t>
            </a:r>
          </a:p>
          <a:p>
            <a:pPr>
              <a:buFont typeface="Symbol"/>
              <a:buChar char="®"/>
            </a:pPr>
            <a:r>
              <a:rPr lang="en-GB" dirty="0" err="1" smtClean="0">
                <a:sym typeface="Symbol" pitchFamily="18" charset="2"/>
              </a:rPr>
              <a:t>Deuxième</a:t>
            </a:r>
            <a:r>
              <a:rPr lang="en-GB" dirty="0" smtClean="0">
                <a:sym typeface="Symbol" pitchFamily="18" charset="2"/>
              </a:rPr>
              <a:t> </a:t>
            </a:r>
            <a:r>
              <a:rPr lang="en-GB" dirty="0">
                <a:sym typeface="Symbol" pitchFamily="18" charset="2"/>
              </a:rPr>
              <a:t>et </a:t>
            </a:r>
            <a:r>
              <a:rPr lang="en-GB" dirty="0" err="1">
                <a:sym typeface="Symbol" pitchFamily="18" charset="2"/>
              </a:rPr>
              <a:t>troisième</a:t>
            </a:r>
            <a:r>
              <a:rPr lang="en-GB" dirty="0">
                <a:sym typeface="Symbol" pitchFamily="18" charset="2"/>
              </a:rPr>
              <a:t> </a:t>
            </a:r>
            <a:r>
              <a:rPr lang="en-GB" dirty="0" err="1">
                <a:sym typeface="Symbol" pitchFamily="18" charset="2"/>
              </a:rPr>
              <a:t>familles</a:t>
            </a:r>
            <a:r>
              <a:rPr lang="en-GB" dirty="0">
                <a:sym typeface="Symbol" pitchFamily="18" charset="2"/>
              </a:rPr>
              <a:t> : </a:t>
            </a:r>
            <a:r>
              <a:rPr lang="en-GB" dirty="0" err="1">
                <a:sym typeface="Symbol" pitchFamily="18" charset="2"/>
              </a:rPr>
              <a:t>matière</a:t>
            </a:r>
            <a:r>
              <a:rPr lang="en-GB" dirty="0">
                <a:sym typeface="Symbol" pitchFamily="18" charset="2"/>
              </a:rPr>
              <a:t> </a:t>
            </a:r>
            <a:r>
              <a:rPr lang="en-GB" dirty="0" err="1">
                <a:sym typeface="Symbol" pitchFamily="18" charset="2"/>
              </a:rPr>
              <a:t>produite</a:t>
            </a:r>
            <a:r>
              <a:rPr lang="en-GB" dirty="0">
                <a:sym typeface="Symbol" pitchFamily="18" charset="2"/>
              </a:rPr>
              <a:t> </a:t>
            </a:r>
            <a:r>
              <a:rPr lang="en-GB" dirty="0" err="1">
                <a:sym typeface="Symbol" pitchFamily="18" charset="2"/>
              </a:rPr>
              <a:t>uniquement</a:t>
            </a:r>
            <a:r>
              <a:rPr lang="en-GB" dirty="0">
                <a:sym typeface="Symbol" pitchFamily="18" charset="2"/>
              </a:rPr>
              <a:t> </a:t>
            </a:r>
            <a:r>
              <a:rPr lang="en-GB" dirty="0" err="1">
                <a:sym typeface="Symbol" pitchFamily="18" charset="2"/>
              </a:rPr>
              <a:t>dans</a:t>
            </a:r>
            <a:r>
              <a:rPr lang="en-GB" dirty="0">
                <a:sym typeface="Symbol" pitchFamily="18" charset="2"/>
              </a:rPr>
              <a:t> les </a:t>
            </a:r>
            <a:r>
              <a:rPr lang="en-GB" dirty="0" err="1">
                <a:sym typeface="Symbol" pitchFamily="18" charset="2"/>
              </a:rPr>
              <a:t>grands</a:t>
            </a:r>
            <a:r>
              <a:rPr lang="en-GB" dirty="0">
                <a:sym typeface="Symbol" pitchFamily="18" charset="2"/>
              </a:rPr>
              <a:t> </a:t>
            </a:r>
            <a:r>
              <a:rPr lang="en-GB" dirty="0" err="1">
                <a:sym typeface="Symbol" pitchFamily="18" charset="2"/>
              </a:rPr>
              <a:t>accélérateurs</a:t>
            </a:r>
            <a:r>
              <a:rPr lang="en-GB" dirty="0">
                <a:sym typeface="Symbol" pitchFamily="18" charset="2"/>
              </a:rPr>
              <a:t> </a:t>
            </a:r>
            <a:r>
              <a:rPr lang="en-GB" dirty="0" err="1">
                <a:sym typeface="Symbol" pitchFamily="18" charset="2"/>
              </a:rPr>
              <a:t>ou</a:t>
            </a:r>
            <a:r>
              <a:rPr lang="en-GB" dirty="0">
                <a:sym typeface="Symbol" pitchFamily="18" charset="2"/>
              </a:rPr>
              <a:t> </a:t>
            </a:r>
            <a:r>
              <a:rPr lang="en-GB" dirty="0" err="1">
                <a:sym typeface="Symbol" pitchFamily="18" charset="2"/>
              </a:rPr>
              <a:t>bien</a:t>
            </a:r>
            <a:r>
              <a:rPr lang="en-GB" dirty="0">
                <a:sym typeface="Symbol" pitchFamily="18" charset="2"/>
              </a:rPr>
              <a:t> issue des </a:t>
            </a:r>
            <a:r>
              <a:rPr lang="en-GB" dirty="0" err="1">
                <a:sym typeface="Symbol" pitchFamily="18" charset="2"/>
              </a:rPr>
              <a:t>rayons</a:t>
            </a:r>
            <a:r>
              <a:rPr lang="en-GB" dirty="0">
                <a:sym typeface="Symbol" pitchFamily="18" charset="2"/>
              </a:rPr>
              <a:t> </a:t>
            </a:r>
            <a:r>
              <a:rPr lang="en-GB" dirty="0" err="1">
                <a:sym typeface="Symbol" pitchFamily="18" charset="2"/>
              </a:rPr>
              <a:t>cosmiques</a:t>
            </a:r>
            <a:r>
              <a:rPr lang="en-GB" dirty="0" smtClean="0">
                <a:sym typeface="Symbol" pitchFamily="18" charset="2"/>
              </a:rPr>
              <a:t>.</a:t>
            </a:r>
          </a:p>
          <a:p>
            <a:pPr>
              <a:buFont typeface="Symbol"/>
              <a:buChar char="®"/>
            </a:pPr>
            <a:endParaRPr lang="en-GB" dirty="0">
              <a:solidFill>
                <a:schemeClr val="tx1"/>
              </a:solidFill>
              <a:sym typeface="Symbol" pitchFamily="18" charset="2"/>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19</a:t>
            </a:fld>
            <a:endParaRPr lang="fr-BE"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rgbClr val="FF0000"/>
                </a:solidFill>
                <a:latin typeface="Arial Narrow" pitchFamily="34" charset="0"/>
              </a:rPr>
              <a:t>Votre Visite</a:t>
            </a:r>
          </a:p>
        </p:txBody>
      </p:sp>
      <p:sp>
        <p:nvSpPr>
          <p:cNvPr id="3" name="Espace réservé du contenu 2"/>
          <p:cNvSpPr>
            <a:spLocks noGrp="1"/>
          </p:cNvSpPr>
          <p:nvPr>
            <p:ph idx="1"/>
          </p:nvPr>
        </p:nvSpPr>
        <p:spPr/>
        <p:txBody>
          <a:bodyPr>
            <a:normAutofit/>
          </a:bodyPr>
          <a:lstStyle/>
          <a:p>
            <a:r>
              <a:rPr lang="fr-FR" dirty="0" smtClean="0">
                <a:latin typeface="Arial Narrow" pitchFamily="34" charset="0"/>
              </a:rPr>
              <a:t>Présentation: Le </a:t>
            </a:r>
            <a:r>
              <a:rPr lang="fr-FR" dirty="0" err="1" smtClean="0">
                <a:latin typeface="Arial Narrow" pitchFamily="34" charset="0"/>
              </a:rPr>
              <a:t>Lapp</a:t>
            </a:r>
            <a:r>
              <a:rPr lang="fr-FR" dirty="0" smtClean="0">
                <a:latin typeface="Arial Narrow" pitchFamily="34" charset="0"/>
              </a:rPr>
              <a:t> et la physique des particules (~1h30)</a:t>
            </a:r>
          </a:p>
          <a:p>
            <a:pPr>
              <a:buNone/>
            </a:pPr>
            <a:r>
              <a:rPr lang="fr-FR" sz="2000" dirty="0" smtClean="0">
                <a:solidFill>
                  <a:srgbClr val="CC0099"/>
                </a:solidFill>
                <a:latin typeface="Arial Narrow" pitchFamily="34" charset="0"/>
              </a:rPr>
              <a:t>	J.P.Lees (Directeur adjoint)</a:t>
            </a:r>
          </a:p>
          <a:p>
            <a:r>
              <a:rPr lang="fr-FR" dirty="0" smtClean="0">
                <a:latin typeface="Arial Narrow" pitchFamily="34" charset="0"/>
              </a:rPr>
              <a:t>Visite en deux groupes:</a:t>
            </a:r>
          </a:p>
          <a:p>
            <a:pPr lvl="1"/>
            <a:r>
              <a:rPr lang="fr-FR" dirty="0" smtClean="0">
                <a:latin typeface="Arial Narrow" pitchFamily="34" charset="0"/>
              </a:rPr>
              <a:t>Les expériences du LHC (~30mn) : </a:t>
            </a:r>
            <a:r>
              <a:rPr lang="fr-FR" sz="2000" dirty="0" err="1" smtClean="0">
                <a:solidFill>
                  <a:srgbClr val="CC0099"/>
                </a:solidFill>
                <a:latin typeface="Arial Narrow" pitchFamily="34" charset="0"/>
              </a:rPr>
              <a:t>V.Tisserand</a:t>
            </a:r>
            <a:r>
              <a:rPr lang="fr-FR" sz="2000" dirty="0" smtClean="0">
                <a:solidFill>
                  <a:srgbClr val="CC0099"/>
                </a:solidFill>
                <a:latin typeface="Arial Narrow" pitchFamily="34" charset="0"/>
              </a:rPr>
              <a:t> (</a:t>
            </a:r>
            <a:r>
              <a:rPr lang="fr-FR" sz="2000" dirty="0" err="1" smtClean="0">
                <a:solidFill>
                  <a:srgbClr val="CC0099"/>
                </a:solidFill>
                <a:latin typeface="Arial Narrow" pitchFamily="34" charset="0"/>
              </a:rPr>
              <a:t>LHCb</a:t>
            </a:r>
            <a:r>
              <a:rPr lang="fr-FR" sz="2000" dirty="0" smtClean="0">
                <a:solidFill>
                  <a:srgbClr val="CC0099"/>
                </a:solidFill>
                <a:latin typeface="Arial Narrow" pitchFamily="34" charset="0"/>
              </a:rPr>
              <a:t>), </a:t>
            </a:r>
            <a:r>
              <a:rPr lang="fr-FR" sz="2000" dirty="0" err="1" smtClean="0">
                <a:solidFill>
                  <a:srgbClr val="CC0099"/>
                </a:solidFill>
                <a:latin typeface="Arial Narrow" pitchFamily="34" charset="0"/>
              </a:rPr>
              <a:t>M.Lefebvre</a:t>
            </a:r>
            <a:r>
              <a:rPr lang="fr-FR" sz="2000" dirty="0" smtClean="0">
                <a:solidFill>
                  <a:srgbClr val="CC0099"/>
                </a:solidFill>
                <a:latin typeface="Arial Narrow" pitchFamily="34" charset="0"/>
              </a:rPr>
              <a:t> (ATLAS), </a:t>
            </a:r>
            <a:r>
              <a:rPr lang="fr-FR" sz="2000" dirty="0" err="1" smtClean="0">
                <a:solidFill>
                  <a:srgbClr val="CC0099"/>
                </a:solidFill>
                <a:latin typeface="Arial Narrow" pitchFamily="34" charset="0"/>
              </a:rPr>
              <a:t>N.Dumont</a:t>
            </a:r>
            <a:r>
              <a:rPr lang="fr-FR" sz="2000" dirty="0" smtClean="0">
                <a:solidFill>
                  <a:srgbClr val="CC0099"/>
                </a:solidFill>
                <a:latin typeface="Arial Narrow" pitchFamily="34" charset="0"/>
              </a:rPr>
              <a:t> </a:t>
            </a:r>
            <a:r>
              <a:rPr lang="fr-FR" sz="2000" dirty="0" err="1" smtClean="0">
                <a:solidFill>
                  <a:srgbClr val="CC0099"/>
                </a:solidFill>
                <a:latin typeface="Arial Narrow" pitchFamily="34" charset="0"/>
              </a:rPr>
              <a:t>Dayot</a:t>
            </a:r>
            <a:r>
              <a:rPr lang="fr-FR" sz="2000" dirty="0" smtClean="0">
                <a:solidFill>
                  <a:srgbClr val="CC0099"/>
                </a:solidFill>
                <a:latin typeface="Arial Narrow" pitchFamily="34" charset="0"/>
              </a:rPr>
              <a:t> (Service Electronique) </a:t>
            </a:r>
          </a:p>
          <a:p>
            <a:pPr lvl="1"/>
            <a:r>
              <a:rPr lang="fr-FR" dirty="0" smtClean="0">
                <a:latin typeface="Arial Narrow" pitchFamily="34" charset="0"/>
              </a:rPr>
              <a:t>Les rayons cosmiques et les expériences d’</a:t>
            </a:r>
            <a:r>
              <a:rPr lang="fr-FR" dirty="0" err="1" smtClean="0">
                <a:latin typeface="Arial Narrow" pitchFamily="34" charset="0"/>
              </a:rPr>
              <a:t>astroparticules</a:t>
            </a:r>
            <a:r>
              <a:rPr lang="fr-FR" dirty="0" smtClean="0">
                <a:latin typeface="Arial Narrow" pitchFamily="34" charset="0"/>
              </a:rPr>
              <a:t>  (~30mn) : </a:t>
            </a:r>
            <a:r>
              <a:rPr lang="fr-FR" sz="2000" dirty="0" err="1" smtClean="0">
                <a:solidFill>
                  <a:srgbClr val="CC0099"/>
                </a:solidFill>
                <a:latin typeface="Arial Narrow" pitchFamily="34" charset="0"/>
              </a:rPr>
              <a:t>A.Fiasson</a:t>
            </a:r>
            <a:r>
              <a:rPr lang="fr-FR" sz="2000" dirty="0" smtClean="0">
                <a:solidFill>
                  <a:srgbClr val="CC0099"/>
                </a:solidFill>
                <a:latin typeface="Arial Narrow" pitchFamily="34" charset="0"/>
              </a:rPr>
              <a:t> (</a:t>
            </a:r>
            <a:r>
              <a:rPr lang="fr-FR" sz="2000" dirty="0" err="1" smtClean="0">
                <a:solidFill>
                  <a:srgbClr val="CC0099"/>
                </a:solidFill>
                <a:latin typeface="Arial Narrow" pitchFamily="34" charset="0"/>
              </a:rPr>
              <a:t>HesS</a:t>
            </a:r>
            <a:r>
              <a:rPr lang="fr-FR" sz="2000" dirty="0" smtClean="0">
                <a:solidFill>
                  <a:srgbClr val="CC0099"/>
                </a:solidFill>
                <a:latin typeface="Arial Narrow" pitchFamily="34" charset="0"/>
              </a:rPr>
              <a:t> &amp; AMS), </a:t>
            </a:r>
            <a:r>
              <a:rPr lang="fr-FR" sz="2000" dirty="0" err="1" smtClean="0">
                <a:solidFill>
                  <a:srgbClr val="CC0099"/>
                </a:solidFill>
                <a:latin typeface="Arial Narrow" pitchFamily="34" charset="0"/>
              </a:rPr>
              <a:t>L.Basara</a:t>
            </a:r>
            <a:r>
              <a:rPr lang="fr-FR" sz="2000" dirty="0" smtClean="0">
                <a:solidFill>
                  <a:srgbClr val="CC0099"/>
                </a:solidFill>
                <a:latin typeface="Arial Narrow" pitchFamily="34" charset="0"/>
              </a:rPr>
              <a:t> (AMS), </a:t>
            </a:r>
            <a:r>
              <a:rPr lang="fr-FR" sz="2000" dirty="0" err="1" smtClean="0">
                <a:solidFill>
                  <a:srgbClr val="CC0099"/>
                </a:solidFill>
                <a:latin typeface="Arial Narrow" pitchFamily="34" charset="0"/>
              </a:rPr>
              <a:t>B.Lieunard</a:t>
            </a:r>
            <a:r>
              <a:rPr lang="fr-FR" sz="2000" dirty="0" smtClean="0">
                <a:solidFill>
                  <a:srgbClr val="CC0099"/>
                </a:solidFill>
                <a:latin typeface="Arial Narrow" pitchFamily="34" charset="0"/>
              </a:rPr>
              <a:t> (Service mécanique)</a:t>
            </a:r>
          </a:p>
          <a:p>
            <a:endParaRPr lang="fr-FR" dirty="0"/>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a:t>
            </a:fld>
            <a:endParaRPr lang="fr-B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latin typeface="Arial Narrow" pitchFamily="34" charset="0"/>
              </a:rPr>
              <a:t>Quarks et hadrons </a:t>
            </a:r>
            <a:endParaRPr lang="fr-FR" dirty="0">
              <a:solidFill>
                <a:srgbClr val="FF0000"/>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smtClean="0"/>
              <a:t>Jean-Pierre Lees, Visite Baudelaire, 7 avril 2011</a:t>
            </a:r>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364088" y="1268760"/>
            <a:ext cx="3076575" cy="4038600"/>
          </a:xfrm>
          <a:prstGeom prst="rect">
            <a:avLst/>
          </a:prstGeom>
          <a:noFill/>
          <a:ln w="9525">
            <a:noFill/>
            <a:miter lim="800000"/>
            <a:headEnd/>
            <a:tailEnd/>
          </a:ln>
          <a:effectLst/>
        </p:spPr>
      </p:pic>
      <p:sp>
        <p:nvSpPr>
          <p:cNvPr id="10" name="ZoneTexte 9"/>
          <p:cNvSpPr txBox="1"/>
          <p:nvPr/>
        </p:nvSpPr>
        <p:spPr>
          <a:xfrm>
            <a:off x="214282" y="1357298"/>
            <a:ext cx="4714908" cy="4431983"/>
          </a:xfrm>
          <a:prstGeom prst="rect">
            <a:avLst/>
          </a:prstGeom>
          <a:noFill/>
        </p:spPr>
        <p:txBody>
          <a:bodyPr wrap="square" rtlCol="0">
            <a:spAutoFit/>
          </a:bodyPr>
          <a:lstStyle/>
          <a:p>
            <a:r>
              <a:rPr lang="fr-FR" sz="2400" b="1" dirty="0" smtClean="0">
                <a:latin typeface="Arial Narrow" pitchFamily="34" charset="0"/>
              </a:rPr>
              <a:t>Les quarks ont la particularité de ne pouvoir être observés que sous la forme d’un assemblage soit de </a:t>
            </a:r>
            <a:r>
              <a:rPr lang="fr-FR" sz="2400" b="1" dirty="0" smtClean="0">
                <a:solidFill>
                  <a:srgbClr val="0070C0"/>
                </a:solidFill>
                <a:latin typeface="Arial Narrow" pitchFamily="34" charset="0"/>
              </a:rPr>
              <a:t>trois</a:t>
            </a:r>
            <a:r>
              <a:rPr lang="fr-FR" sz="2400" b="1" dirty="0" smtClean="0">
                <a:latin typeface="Arial Narrow" pitchFamily="34" charset="0"/>
              </a:rPr>
              <a:t> quarks (</a:t>
            </a:r>
            <a:r>
              <a:rPr lang="fr-FR" sz="2400" b="1" dirty="0" smtClean="0">
                <a:solidFill>
                  <a:srgbClr val="FF0000"/>
                </a:solidFill>
                <a:latin typeface="Arial Narrow" pitchFamily="34" charset="0"/>
              </a:rPr>
              <a:t>les baryons</a:t>
            </a:r>
            <a:r>
              <a:rPr lang="fr-FR" sz="2400" b="1" dirty="0" smtClean="0">
                <a:latin typeface="Arial Narrow" pitchFamily="34" charset="0"/>
              </a:rPr>
              <a:t>), soit d’un </a:t>
            </a:r>
            <a:r>
              <a:rPr lang="fr-FR" sz="2400" b="1" dirty="0" smtClean="0">
                <a:solidFill>
                  <a:srgbClr val="0070C0"/>
                </a:solidFill>
                <a:latin typeface="Arial Narrow" pitchFamily="34" charset="0"/>
              </a:rPr>
              <a:t>quark</a:t>
            </a:r>
            <a:r>
              <a:rPr lang="fr-FR" sz="2400" b="1" dirty="0" smtClean="0">
                <a:latin typeface="Arial Narrow" pitchFamily="34" charset="0"/>
              </a:rPr>
              <a:t>   et d’un </a:t>
            </a:r>
            <a:r>
              <a:rPr lang="fr-FR" sz="2400" b="1" dirty="0" smtClean="0">
                <a:solidFill>
                  <a:srgbClr val="0070C0"/>
                </a:solidFill>
                <a:latin typeface="Arial Narrow" pitchFamily="34" charset="0"/>
              </a:rPr>
              <a:t>antiquark</a:t>
            </a:r>
            <a:r>
              <a:rPr lang="fr-FR" sz="2400" b="1" dirty="0" smtClean="0">
                <a:latin typeface="Arial Narrow" pitchFamily="34" charset="0"/>
              </a:rPr>
              <a:t> (</a:t>
            </a:r>
            <a:r>
              <a:rPr lang="fr-FR" sz="2400" b="1" dirty="0" smtClean="0">
                <a:solidFill>
                  <a:srgbClr val="FF0000"/>
                </a:solidFill>
                <a:latin typeface="Arial Narrow" pitchFamily="34" charset="0"/>
              </a:rPr>
              <a:t>les mésons</a:t>
            </a:r>
            <a:r>
              <a:rPr lang="fr-FR" sz="2400" b="1" dirty="0" smtClean="0">
                <a:latin typeface="Arial Narrow" pitchFamily="34" charset="0"/>
              </a:rPr>
              <a:t>, comme le pion ou le kaon), ce qui a rendu leur mise en évidence longue et difficile. Baryons et mésons forment la famille des </a:t>
            </a:r>
            <a:r>
              <a:rPr lang="fr-FR" sz="2400" b="1" dirty="0" smtClean="0">
                <a:solidFill>
                  <a:srgbClr val="FF0000"/>
                </a:solidFill>
                <a:latin typeface="Arial Narrow" pitchFamily="34" charset="0"/>
              </a:rPr>
              <a:t>hadrons</a:t>
            </a:r>
            <a:r>
              <a:rPr lang="fr-FR" sz="2400" b="1" dirty="0" smtClean="0">
                <a:latin typeface="Arial Narrow" pitchFamily="34" charset="0"/>
              </a:rPr>
              <a:t>, les particules sensibles a l’interaction forte </a:t>
            </a:r>
            <a:endParaRPr lang="en-US" sz="2400" b="1" dirty="0" smtClean="0">
              <a:latin typeface="Arial Narrow" pitchFamily="34" charset="0"/>
            </a:endParaRPr>
          </a:p>
          <a:p>
            <a:endParaRPr lang="fr-FR"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20</a:t>
            </a:fld>
            <a:endParaRPr lang="fr-BE" dirty="0"/>
          </a:p>
        </p:txBody>
      </p:sp>
      <p:sp>
        <p:nvSpPr>
          <p:cNvPr id="7" name="ZoneTexte 6"/>
          <p:cNvSpPr txBox="1"/>
          <p:nvPr/>
        </p:nvSpPr>
        <p:spPr>
          <a:xfrm>
            <a:off x="899592" y="5445224"/>
            <a:ext cx="7835415"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400" dirty="0" smtClean="0"/>
              <a:t>couleurs ≡ charge pour l interaction forte: </a:t>
            </a:r>
            <a:r>
              <a:rPr lang="fr-FR" sz="2400" b="1" dirty="0" smtClean="0">
                <a:solidFill>
                  <a:srgbClr val="FF0000"/>
                </a:solidFill>
                <a:sym typeface="Symbol"/>
              </a:rPr>
              <a:t> 3 couleurs r, v, b</a:t>
            </a:r>
            <a:endParaRPr lang="fr-FR" sz="2400" b="1" dirty="0" smtClean="0">
              <a:solidFill>
                <a:srgbClr val="FF0000"/>
              </a:solidFill>
            </a:endParaRPr>
          </a:p>
          <a:p>
            <a:r>
              <a:rPr lang="fr-FR" sz="2400" dirty="0" smtClean="0"/>
              <a:t>Hadrons = objets </a:t>
            </a:r>
            <a:r>
              <a:rPr lang="fr-FR" sz="2400" b="1" dirty="0" smtClean="0">
                <a:solidFill>
                  <a:srgbClr val="FF0000"/>
                </a:solidFill>
              </a:rPr>
              <a:t>non colorés</a:t>
            </a:r>
            <a:r>
              <a:rPr lang="fr-FR" sz="2400" dirty="0" smtClean="0"/>
              <a:t>:  r+v+b ou couleur+anti-couleur</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dirty="0" smtClean="0">
                <a:solidFill>
                  <a:srgbClr val="FF0000"/>
                </a:solidFill>
              </a:rPr>
              <a:t>Quelques grands mystères actuels</a:t>
            </a:r>
          </a:p>
        </p:txBody>
      </p:sp>
      <p:sp>
        <p:nvSpPr>
          <p:cNvPr id="20483" name="Text Box 3"/>
          <p:cNvSpPr txBox="1">
            <a:spLocks noChangeArrowheads="1"/>
          </p:cNvSpPr>
          <p:nvPr/>
        </p:nvSpPr>
        <p:spPr bwMode="auto">
          <a:xfrm>
            <a:off x="1000100" y="1357298"/>
            <a:ext cx="7643813" cy="3939540"/>
          </a:xfrm>
          <a:prstGeom prst="rect">
            <a:avLst/>
          </a:prstGeom>
          <a:noFill/>
          <a:ln w="9525">
            <a:noFill/>
            <a:miter lim="800000"/>
            <a:headEnd/>
            <a:tailEnd/>
          </a:ln>
        </p:spPr>
        <p:txBody>
          <a:bodyPr>
            <a:spAutoFit/>
          </a:bodyPr>
          <a:lstStyle/>
          <a:p>
            <a:pPr defTabSz="673100">
              <a:spcBef>
                <a:spcPct val="50000"/>
              </a:spcBef>
              <a:buFontTx/>
              <a:buChar char="•"/>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rPr>
              <a:t>Comment unifier la gravitation avec les autres forces ? </a:t>
            </a:r>
          </a:p>
          <a:p>
            <a:pPr defTabSz="673100">
              <a:spcBef>
                <a:spcPct val="50000"/>
              </a:spcBef>
              <a:buFontTx/>
              <a:buChar char="•"/>
            </a:pPr>
            <a:r>
              <a:rPr lang="fr-FR" sz="2000" b="1" dirty="0" smtClean="0">
                <a:solidFill>
                  <a:srgbClr val="0033CC"/>
                </a:solidFill>
                <a:latin typeface="Comic Sans MS" pitchFamily="66" charset="0"/>
              </a:rPr>
              <a:t> Le nombre de familles. </a:t>
            </a:r>
          </a:p>
          <a:p>
            <a:pPr defTabSz="673100">
              <a:spcBef>
                <a:spcPct val="50000"/>
              </a:spcBef>
              <a:buFontTx/>
              <a:buChar char="•"/>
            </a:pPr>
            <a:r>
              <a:rPr lang="fr-FR" sz="2000" b="1" dirty="0" smtClean="0">
                <a:solidFill>
                  <a:srgbClr val="0033CC"/>
                </a:solidFill>
                <a:latin typeface="Comic Sans MS" pitchFamily="66" charset="0"/>
              </a:rPr>
              <a:t> l’absence d'</a:t>
            </a:r>
            <a:r>
              <a:rPr lang="fr-FR" sz="2000" b="1" dirty="0" err="1" smtClean="0">
                <a:solidFill>
                  <a:srgbClr val="0033CC"/>
                </a:solidFill>
                <a:latin typeface="Comic Sans MS" pitchFamily="66" charset="0"/>
              </a:rPr>
              <a:t>anti-matière</a:t>
            </a:r>
            <a:r>
              <a:rPr lang="fr-FR" sz="2000" b="1" dirty="0" smtClean="0">
                <a:solidFill>
                  <a:srgbClr val="0033CC"/>
                </a:solidFill>
                <a:latin typeface="Comic Sans MS" pitchFamily="66" charset="0"/>
              </a:rPr>
              <a:t> dans l’univers.</a:t>
            </a:r>
          </a:p>
          <a:p>
            <a:pPr defTabSz="673100">
              <a:spcBef>
                <a:spcPct val="50000"/>
              </a:spcBef>
              <a:buFontTx/>
              <a:buChar char="•"/>
            </a:pPr>
            <a:r>
              <a:rPr lang="fr-FR" sz="2000" b="1" dirty="0" smtClean="0">
                <a:solidFill>
                  <a:srgbClr val="0033CC"/>
                </a:solidFill>
                <a:latin typeface="Comic Sans MS" pitchFamily="66" charset="0"/>
              </a:rPr>
              <a:t> La </a:t>
            </a:r>
            <a:r>
              <a:rPr lang="fr-FR" sz="2000" b="1" dirty="0">
                <a:solidFill>
                  <a:srgbClr val="0033CC"/>
                </a:solidFill>
                <a:latin typeface="Comic Sans MS" pitchFamily="66" charset="0"/>
              </a:rPr>
              <a:t>masse des </a:t>
            </a:r>
            <a:r>
              <a:rPr lang="fr-FR" sz="2000" b="1" dirty="0" smtClean="0">
                <a:solidFill>
                  <a:srgbClr val="0033CC"/>
                </a:solidFill>
                <a:latin typeface="Comic Sans MS" pitchFamily="66" charset="0"/>
              </a:rPr>
              <a:t>quarks et des leptons </a:t>
            </a:r>
            <a:r>
              <a:rPr lang="fr-FR" sz="2000" b="1" dirty="0">
                <a:solidFill>
                  <a:srgbClr val="0033CC"/>
                </a:solidFill>
                <a:latin typeface="Comic Sans MS" pitchFamily="66" charset="0"/>
              </a:rPr>
              <a:t>: le boson de </a:t>
            </a:r>
            <a:r>
              <a:rPr lang="fr-FR" sz="2000" b="1" dirty="0" err="1" smtClean="0">
                <a:solidFill>
                  <a:srgbClr val="0033CC"/>
                </a:solidFill>
                <a:latin typeface="Comic Sans MS" pitchFamily="66" charset="0"/>
              </a:rPr>
              <a:t>Higgs</a:t>
            </a:r>
            <a:endParaRPr lang="fr-FR" sz="2000" b="1" dirty="0">
              <a:solidFill>
                <a:srgbClr val="0033CC"/>
              </a:solidFill>
              <a:latin typeface="Comic Sans MS" pitchFamily="66" charset="0"/>
            </a:endParaRPr>
          </a:p>
          <a:p>
            <a:pPr defTabSz="673100">
              <a:spcBef>
                <a:spcPct val="50000"/>
              </a:spcBef>
              <a:buFontTx/>
              <a:buChar char="•"/>
            </a:pPr>
            <a:r>
              <a:rPr lang="en-US" sz="2000" b="1" dirty="0" smtClean="0">
                <a:solidFill>
                  <a:srgbClr val="0033CC"/>
                </a:solidFill>
                <a:latin typeface="Comic Sans MS" pitchFamily="66" charset="0"/>
              </a:rPr>
              <a:t> La </a:t>
            </a:r>
            <a:r>
              <a:rPr lang="en-US" sz="2000" b="1" dirty="0" err="1">
                <a:solidFill>
                  <a:srgbClr val="0033CC"/>
                </a:solidFill>
                <a:latin typeface="Comic Sans MS" pitchFamily="66" charset="0"/>
              </a:rPr>
              <a:t>mati</a:t>
            </a:r>
            <a:r>
              <a:rPr lang="fr-FR" sz="2000" dirty="0">
                <a:solidFill>
                  <a:srgbClr val="0000CC"/>
                </a:solidFill>
                <a:latin typeface="Comic Sans MS" pitchFamily="66" charset="0"/>
              </a:rPr>
              <a:t>è</a:t>
            </a:r>
            <a:r>
              <a:rPr lang="en-US" sz="2000" b="1" dirty="0">
                <a:solidFill>
                  <a:srgbClr val="0033CC"/>
                </a:solidFill>
                <a:latin typeface="Comic Sans MS" pitchFamily="66" charset="0"/>
              </a:rPr>
              <a:t>re noire?  </a:t>
            </a:r>
            <a:endParaRPr lang="fr-FR" sz="2000" b="1" dirty="0">
              <a:solidFill>
                <a:srgbClr val="0033CC"/>
              </a:solidFill>
              <a:latin typeface="Comic Sans MS" pitchFamily="66" charset="0"/>
            </a:endParaRPr>
          </a:p>
          <a:p>
            <a:pPr defTabSz="673100">
              <a:spcBef>
                <a:spcPct val="50000"/>
              </a:spcBef>
            </a:pPr>
            <a:r>
              <a:rPr lang="fr-FR" sz="2000" b="1" dirty="0">
                <a:solidFill>
                  <a:srgbClr val="0033CC"/>
                </a:solidFill>
                <a:latin typeface="Comic Sans MS" pitchFamily="66" charset="0"/>
              </a:rPr>
              <a:t> </a:t>
            </a:r>
            <a:r>
              <a:rPr lang="fr-FR" sz="2000" b="1" dirty="0" smtClean="0">
                <a:solidFill>
                  <a:srgbClr val="0033CC"/>
                </a:solidFill>
                <a:latin typeface="Comic Sans MS" pitchFamily="66" charset="0"/>
                <a:sym typeface="Symbol"/>
              </a:rPr>
              <a:t> y a-t-il une théorie « meilleure » que le </a:t>
            </a:r>
            <a:r>
              <a:rPr lang="fr-FR" sz="2000" b="1" dirty="0" smtClean="0">
                <a:solidFill>
                  <a:srgbClr val="0033CC"/>
                </a:solidFill>
                <a:latin typeface="Comic Sans MS" pitchFamily="66" charset="0"/>
              </a:rPr>
              <a:t>Modèle </a:t>
            </a:r>
            <a:r>
              <a:rPr lang="fr-FR" sz="2000" b="1" dirty="0">
                <a:solidFill>
                  <a:srgbClr val="0033CC"/>
                </a:solidFill>
                <a:latin typeface="Comic Sans MS" pitchFamily="66" charset="0"/>
              </a:rPr>
              <a:t>Standard </a:t>
            </a:r>
            <a:br>
              <a:rPr lang="fr-FR" sz="2000" b="1" dirty="0">
                <a:solidFill>
                  <a:srgbClr val="0033CC"/>
                </a:solidFill>
                <a:latin typeface="Comic Sans MS" pitchFamily="66" charset="0"/>
              </a:rPr>
            </a:br>
            <a:r>
              <a:rPr lang="fr-FR" sz="2000" dirty="0">
                <a:latin typeface="Comic Sans MS" pitchFamily="66" charset="0"/>
              </a:rPr>
              <a:t>	de nouvelles symétries (super symétries) ?</a:t>
            </a:r>
            <a:br>
              <a:rPr lang="fr-FR" sz="2000" dirty="0">
                <a:latin typeface="Comic Sans MS" pitchFamily="66" charset="0"/>
              </a:rPr>
            </a:br>
            <a:r>
              <a:rPr lang="fr-FR" sz="2000" dirty="0">
                <a:latin typeface="Comic Sans MS" pitchFamily="66" charset="0"/>
              </a:rPr>
              <a:t>	Avec de nouvelles particules expliquant la matière noire ?</a:t>
            </a:r>
            <a:br>
              <a:rPr lang="fr-FR" sz="2000" dirty="0">
                <a:latin typeface="Comic Sans MS" pitchFamily="66" charset="0"/>
              </a:rPr>
            </a:br>
            <a:r>
              <a:rPr lang="fr-FR" sz="2000" dirty="0">
                <a:latin typeface="Comic Sans MS" pitchFamily="66" charset="0"/>
              </a:rPr>
              <a:t>	Des dimensions d'espace temps supplémentaires </a:t>
            </a:r>
            <a:r>
              <a:rPr lang="fr-FR" sz="2000" dirty="0" smtClean="0">
                <a:latin typeface="Comic Sans MS" pitchFamily="66" charset="0"/>
              </a:rPr>
              <a:t>?</a:t>
            </a:r>
            <a:endParaRPr lang="fr-FR" sz="2000" b="1" dirty="0">
              <a:solidFill>
                <a:srgbClr val="0033CC"/>
              </a:solidFill>
              <a:latin typeface="Comic Sans MS" pitchFamily="66" charset="0"/>
            </a:endParaRPr>
          </a:p>
        </p:txBody>
      </p:sp>
      <p:sp>
        <p:nvSpPr>
          <p:cNvPr id="6" name="Espace réservé du pied de page 5"/>
          <p:cNvSpPr>
            <a:spLocks noGrp="1"/>
          </p:cNvSpPr>
          <p:nvPr>
            <p:ph type="ftr" sz="quarter" idx="11"/>
          </p:nvPr>
        </p:nvSpPr>
        <p:spPr/>
        <p:txBody>
          <a:bodyPr/>
          <a:lstStyle/>
          <a:p>
            <a:pPr>
              <a:defRPr/>
            </a:pPr>
            <a:r>
              <a:rPr lang="fr-FR" smtClean="0"/>
              <a:t>Jean-Pierre Lees, Visite Baudelaire, 7 avril 2011</a:t>
            </a:r>
            <a:endParaRPr lang="fr-FR"/>
          </a:p>
        </p:txBody>
      </p:sp>
      <p:sp>
        <p:nvSpPr>
          <p:cNvPr id="7" name="ZoneTexte 6"/>
          <p:cNvSpPr txBox="1"/>
          <p:nvPr/>
        </p:nvSpPr>
        <p:spPr>
          <a:xfrm>
            <a:off x="285720" y="5500702"/>
            <a:ext cx="857256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Avec son énergie colossale, le  LHC pourrait nous permettre de découvrir de nouvelles particules massives expliquant certains de ces mystères…</a:t>
            </a:r>
            <a:endParaRPr lang="fr-FR" sz="2000" b="1" dirty="0"/>
          </a:p>
        </p:txBody>
      </p:sp>
      <p:sp>
        <p:nvSpPr>
          <p:cNvPr id="8" name="Espace réservé du numéro de diapositive 7"/>
          <p:cNvSpPr>
            <a:spLocks noGrp="1"/>
          </p:cNvSpPr>
          <p:nvPr>
            <p:ph type="sldNum" sz="quarter" idx="12"/>
          </p:nvPr>
        </p:nvSpPr>
        <p:spPr/>
        <p:txBody>
          <a:bodyPr/>
          <a:lstStyle/>
          <a:p>
            <a:fld id="{CF4668DC-857F-487D-BFFA-8C0CA5037977}" type="slidenum">
              <a:rPr lang="fr-BE" smtClean="0"/>
              <a:pPr/>
              <a:t>21</a:t>
            </a:fld>
            <a:endParaRPr lang="fr-BE"/>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564905"/>
            <a:ext cx="7772400" cy="1841996"/>
          </a:xfrm>
        </p:spPr>
        <p:txBody>
          <a:bodyPr>
            <a:normAutofit fontScale="92500"/>
          </a:bodyPr>
          <a:lstStyle/>
          <a:p>
            <a:pPr algn="ctr"/>
            <a:r>
              <a:rPr lang="en-US" sz="6500" dirty="0" smtClean="0">
                <a:solidFill>
                  <a:srgbClr val="3703C9"/>
                </a:solidFill>
                <a:latin typeface="Arial Narrow" pitchFamily="34" charset="0"/>
              </a:rPr>
              <a:t>les </a:t>
            </a:r>
            <a:r>
              <a:rPr lang="en-US" sz="6500" dirty="0" err="1" smtClean="0">
                <a:solidFill>
                  <a:srgbClr val="3703C9"/>
                </a:solidFill>
                <a:latin typeface="Arial Narrow" pitchFamily="34" charset="0"/>
              </a:rPr>
              <a:t>accélérateurs</a:t>
            </a:r>
            <a:r>
              <a:rPr lang="en-US" sz="6500" dirty="0" smtClean="0">
                <a:solidFill>
                  <a:srgbClr val="3703C9"/>
                </a:solidFill>
                <a:latin typeface="Arial Narrow" pitchFamily="34" charset="0"/>
              </a:rPr>
              <a:t> et le LHC</a:t>
            </a: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22</a:t>
            </a:fld>
            <a:endParaRPr lang="fr-BE"/>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0000"/>
                </a:solidFill>
              </a:rPr>
              <a:t>La fameuse équation E = mc</a:t>
            </a:r>
            <a:r>
              <a:rPr lang="fr-FR" baseline="30000" dirty="0" smtClean="0">
                <a:solidFill>
                  <a:srgbClr val="FF0000"/>
                </a:solidFill>
              </a:rPr>
              <a:t>2</a:t>
            </a:r>
            <a:endParaRPr lang="fr-FR" baseline="30000" dirty="0">
              <a:solidFill>
                <a:srgbClr val="FF0000"/>
              </a:solidFill>
            </a:endParaRPr>
          </a:p>
        </p:txBody>
      </p:sp>
      <p:sp>
        <p:nvSpPr>
          <p:cNvPr id="3" name="Espace réservé du contenu 2"/>
          <p:cNvSpPr>
            <a:spLocks noGrp="1"/>
          </p:cNvSpPr>
          <p:nvPr>
            <p:ph idx="1"/>
          </p:nvPr>
        </p:nvSpPr>
        <p:spPr>
          <a:xfrm>
            <a:off x="3275856" y="1600201"/>
            <a:ext cx="5410944" cy="2188840"/>
          </a:xfrm>
        </p:spPr>
        <p:style>
          <a:lnRef idx="1">
            <a:schemeClr val="accent6"/>
          </a:lnRef>
          <a:fillRef idx="2">
            <a:schemeClr val="accent6"/>
          </a:fillRef>
          <a:effectRef idx="1">
            <a:schemeClr val="accent6"/>
          </a:effectRef>
          <a:fontRef idx="minor">
            <a:schemeClr val="dk1"/>
          </a:fontRef>
        </p:style>
        <p:txBody>
          <a:bodyPr>
            <a:normAutofit/>
          </a:bodyPr>
          <a:lstStyle/>
          <a:p>
            <a:pPr>
              <a:buNone/>
            </a:pPr>
            <a:r>
              <a:rPr lang="fr-FR" sz="2400" dirty="0" smtClean="0"/>
              <a:t>En 1905, Einstein montre l'équivalence masse-énergie par sa célèbre équation  </a:t>
            </a:r>
            <a:r>
              <a:rPr lang="fr-FR" b="1" dirty="0" smtClean="0"/>
              <a:t>E = mc</a:t>
            </a:r>
            <a:r>
              <a:rPr lang="fr-FR" b="1" baseline="30000" dirty="0" smtClean="0"/>
              <a:t>2</a:t>
            </a:r>
          </a:p>
          <a:p>
            <a:pPr>
              <a:buNone/>
            </a:pPr>
            <a:r>
              <a:rPr lang="fr-FR" sz="2400" dirty="0" smtClean="0"/>
              <a:t>On peut donc créer de l'énergie à partir de la masse :</a:t>
            </a:r>
            <a:endParaRPr lang="fr-FR" sz="2400" dirty="0"/>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23</a:t>
            </a:fld>
            <a:endParaRPr lang="fr-BE" dirty="0"/>
          </a:p>
        </p:txBody>
      </p:sp>
      <p:pic>
        <p:nvPicPr>
          <p:cNvPr id="5122" name="Picture 2"/>
          <p:cNvPicPr>
            <a:picLocks noChangeAspect="1" noChangeArrowheads="1"/>
          </p:cNvPicPr>
          <p:nvPr/>
        </p:nvPicPr>
        <p:blipFill>
          <a:blip r:embed="rId2" cstate="print"/>
          <a:srcRect/>
          <a:stretch>
            <a:fillRect/>
          </a:stretch>
        </p:blipFill>
        <p:spPr bwMode="auto">
          <a:xfrm>
            <a:off x="172782" y="1628800"/>
            <a:ext cx="2887050" cy="216024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051720" y="3929627"/>
            <a:ext cx="2448272" cy="233168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076056" y="3933056"/>
            <a:ext cx="3606330"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E = mc</a:t>
            </a:r>
            <a:r>
              <a:rPr lang="fr-FR" baseline="30000" dirty="0" smtClean="0">
                <a:solidFill>
                  <a:srgbClr val="FF0000"/>
                </a:solidFill>
              </a:rPr>
              <a:t>2</a:t>
            </a:r>
            <a:r>
              <a:rPr lang="fr-FR" dirty="0" smtClean="0">
                <a:solidFill>
                  <a:srgbClr val="FF0000"/>
                </a:solidFill>
              </a:rPr>
              <a:t> à l'origine des accélérateurs de particules</a:t>
            </a:r>
            <a:endParaRPr lang="fr-FR" dirty="0">
              <a:solidFill>
                <a:srgbClr val="FF0000"/>
              </a:solidFill>
            </a:endParaRPr>
          </a:p>
        </p:txBody>
      </p:sp>
      <p:sp>
        <p:nvSpPr>
          <p:cNvPr id="3" name="Espace réservé du contenu 2"/>
          <p:cNvSpPr>
            <a:spLocks noGrp="1"/>
          </p:cNvSpPr>
          <p:nvPr>
            <p:ph idx="1"/>
          </p:nvPr>
        </p:nvSpPr>
        <p:spPr>
          <a:xfrm>
            <a:off x="3059832" y="1600201"/>
            <a:ext cx="5626968" cy="1612776"/>
          </a:xfrm>
        </p:spPr>
        <p:txBody>
          <a:bodyPr>
            <a:normAutofit fontScale="92500"/>
          </a:bodyPr>
          <a:lstStyle/>
          <a:p>
            <a:pPr>
              <a:buNone/>
            </a:pPr>
            <a:r>
              <a:rPr lang="fr-FR" sz="2000" dirty="0" smtClean="0"/>
              <a:t>A partir du principe d'équivalence E = mc</a:t>
            </a:r>
            <a:r>
              <a:rPr lang="fr-FR" sz="2000" baseline="30000" dirty="0" smtClean="0"/>
              <a:t>2</a:t>
            </a:r>
            <a:r>
              <a:rPr lang="fr-FR" sz="2000" dirty="0" smtClean="0"/>
              <a:t>, on peut donc aussi créer de la masse (particules) à partir de l'énergie :</a:t>
            </a:r>
          </a:p>
          <a:p>
            <a:pPr>
              <a:buNone/>
            </a:pPr>
            <a:r>
              <a:rPr lang="fr-FR" sz="2000" dirty="0" smtClean="0"/>
              <a:t> C'est ce principe qui est à l'origine de la construction des accélérateurs de particules à travers le monde.</a:t>
            </a:r>
            <a:endParaRPr lang="fr-FR" sz="2000" dirty="0"/>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24</a:t>
            </a:fld>
            <a:endParaRPr lang="fr-BE" dirty="0"/>
          </a:p>
        </p:txBody>
      </p:sp>
      <p:pic>
        <p:nvPicPr>
          <p:cNvPr id="6" name="Picture 2"/>
          <p:cNvPicPr>
            <a:picLocks noChangeAspect="1" noChangeArrowheads="1"/>
          </p:cNvPicPr>
          <p:nvPr/>
        </p:nvPicPr>
        <p:blipFill>
          <a:blip r:embed="rId2" cstate="print"/>
          <a:srcRect/>
          <a:stretch>
            <a:fillRect/>
          </a:stretch>
        </p:blipFill>
        <p:spPr bwMode="auto">
          <a:xfrm>
            <a:off x="467544" y="1628800"/>
            <a:ext cx="2310986" cy="1729199"/>
          </a:xfrm>
          <a:prstGeom prst="rect">
            <a:avLst/>
          </a:prstGeom>
          <a:noFill/>
          <a:ln w="9525">
            <a:noFill/>
            <a:miter lim="800000"/>
            <a:headEnd/>
            <a:tailEnd/>
          </a:ln>
        </p:spPr>
      </p:pic>
      <p:sp>
        <p:nvSpPr>
          <p:cNvPr id="7" name="ZoneTexte 6"/>
          <p:cNvSpPr txBox="1"/>
          <p:nvPr/>
        </p:nvSpPr>
        <p:spPr>
          <a:xfrm>
            <a:off x="611560" y="3861048"/>
            <a:ext cx="7941789" cy="163121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000" u="sng" dirty="0" smtClean="0"/>
              <a:t>Comment créé-t-on de nouvelles particules en laboratoire ?</a:t>
            </a:r>
          </a:p>
          <a:p>
            <a:r>
              <a:rPr lang="fr-FR" sz="2000" dirty="0" smtClean="0"/>
              <a:t>● On accélère des particules pour augmenter leur énergie cinétique.</a:t>
            </a:r>
          </a:p>
          <a:p>
            <a:r>
              <a:rPr lang="fr-FR" sz="2000" dirty="0" smtClean="0"/>
              <a:t>● On les fait entrer en collision.</a:t>
            </a:r>
          </a:p>
          <a:p>
            <a:r>
              <a:rPr lang="fr-FR" sz="2000" dirty="0" smtClean="0"/>
              <a:t>● Dans ce flot d'énergie, de nouvelles particules émergent d'après E = mc2</a:t>
            </a:r>
          </a:p>
          <a:p>
            <a:r>
              <a:rPr lang="fr-FR" sz="2000" dirty="0" smtClean="0"/>
              <a:t>● On détecte ces nouvelles particules avec les détecteurs adéquats.</a:t>
            </a:r>
            <a:endParaRPr lang="fr-FR"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lstStyle/>
          <a:p>
            <a:r>
              <a:rPr lang="fr-FR" b="1" dirty="0" smtClean="0">
                <a:solidFill>
                  <a:srgbClr val="FF0000"/>
                </a:solidFill>
              </a:rPr>
              <a:t>Accélérateurs de particules</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Visite Baudelaire, 7 avril 2011</a:t>
            </a:r>
            <a:endParaRPr lang="fr-BE"/>
          </a:p>
        </p:txBody>
      </p:sp>
      <p:sp>
        <p:nvSpPr>
          <p:cNvPr id="4" name="ZoneTexte 3"/>
          <p:cNvSpPr txBox="1"/>
          <p:nvPr/>
        </p:nvSpPr>
        <p:spPr>
          <a:xfrm>
            <a:off x="642910" y="1000108"/>
            <a:ext cx="8143932" cy="1200329"/>
          </a:xfrm>
          <a:prstGeom prst="rect">
            <a:avLst/>
          </a:prstGeom>
          <a:noFill/>
        </p:spPr>
        <p:txBody>
          <a:bodyPr wrap="square" rtlCol="0">
            <a:spAutoFit/>
          </a:bodyPr>
          <a:lstStyle/>
          <a:p>
            <a:r>
              <a:rPr lang="fr-FR" sz="2400" dirty="0" smtClean="0"/>
              <a:t>Instruments qui utilisent des </a:t>
            </a:r>
            <a:r>
              <a:rPr lang="fr-FR" sz="2400" b="1" dirty="0" smtClean="0">
                <a:solidFill>
                  <a:srgbClr val="0000FF"/>
                </a:solidFill>
              </a:rPr>
              <a:t>champs électriques </a:t>
            </a:r>
            <a:r>
              <a:rPr lang="fr-FR" sz="2400" dirty="0" smtClean="0"/>
              <a:t>(accélération) et </a:t>
            </a:r>
            <a:r>
              <a:rPr lang="fr-FR" sz="2400" b="1" dirty="0" smtClean="0">
                <a:solidFill>
                  <a:srgbClr val="FF0000"/>
                </a:solidFill>
              </a:rPr>
              <a:t>magnétiques</a:t>
            </a:r>
            <a:r>
              <a:rPr lang="fr-FR" sz="2400" dirty="0" smtClean="0"/>
              <a:t> (guidage) pour accélérer des particules chargées et leur communiquer de l'énergie</a:t>
            </a:r>
            <a:endParaRPr lang="fr-FR" sz="2400" dirty="0"/>
          </a:p>
        </p:txBody>
      </p:sp>
      <p:pic>
        <p:nvPicPr>
          <p:cNvPr id="1026" name="Picture 2"/>
          <p:cNvPicPr>
            <a:picLocks noChangeAspect="1" noChangeArrowheads="1"/>
          </p:cNvPicPr>
          <p:nvPr/>
        </p:nvPicPr>
        <p:blipFill>
          <a:blip r:embed="rId2" cstate="print"/>
          <a:srcRect/>
          <a:stretch>
            <a:fillRect/>
          </a:stretch>
        </p:blipFill>
        <p:spPr bwMode="auto">
          <a:xfrm>
            <a:off x="3714744" y="2786058"/>
            <a:ext cx="4762500" cy="3095625"/>
          </a:xfrm>
          <a:prstGeom prst="rect">
            <a:avLst/>
          </a:prstGeom>
          <a:noFill/>
          <a:ln w="9525">
            <a:noFill/>
            <a:miter lim="800000"/>
            <a:headEnd/>
            <a:tailEnd/>
          </a:ln>
        </p:spPr>
      </p:pic>
      <p:sp>
        <p:nvSpPr>
          <p:cNvPr id="6" name="ZoneTexte 5"/>
          <p:cNvSpPr txBox="1"/>
          <p:nvPr/>
        </p:nvSpPr>
        <p:spPr>
          <a:xfrm>
            <a:off x="6715140" y="5357826"/>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sp>
        <p:nvSpPr>
          <p:cNvPr id="7" name="ZoneTexte 6"/>
          <p:cNvSpPr txBox="1"/>
          <p:nvPr/>
        </p:nvSpPr>
        <p:spPr>
          <a:xfrm>
            <a:off x="7215206" y="4500570"/>
            <a:ext cx="1272464" cy="369332"/>
          </a:xfrm>
          <a:prstGeom prst="rect">
            <a:avLst/>
          </a:prstGeom>
          <a:solidFill>
            <a:schemeClr val="bg1"/>
          </a:solidFill>
        </p:spPr>
        <p:txBody>
          <a:bodyPr wrap="none" rtlCol="0">
            <a:spAutoFit/>
          </a:bodyPr>
          <a:lstStyle/>
          <a:p>
            <a:r>
              <a:rPr lang="fr-FR" b="1" dirty="0" smtClean="0"/>
              <a:t>Tube à vide</a:t>
            </a:r>
            <a:endParaRPr lang="fr-FR" b="1" dirty="0"/>
          </a:p>
        </p:txBody>
      </p:sp>
      <p:sp>
        <p:nvSpPr>
          <p:cNvPr id="8" name="ZoneTexte 7"/>
          <p:cNvSpPr txBox="1"/>
          <p:nvPr/>
        </p:nvSpPr>
        <p:spPr>
          <a:xfrm>
            <a:off x="4643438" y="2357430"/>
            <a:ext cx="2428892"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9" name="ZoneTexte 8"/>
          <p:cNvSpPr txBox="1"/>
          <p:nvPr/>
        </p:nvSpPr>
        <p:spPr>
          <a:xfrm>
            <a:off x="4572000" y="5572140"/>
            <a:ext cx="2143140" cy="646331"/>
          </a:xfrm>
          <a:prstGeom prst="rect">
            <a:avLst/>
          </a:prstGeom>
          <a:solidFill>
            <a:schemeClr val="bg1"/>
          </a:solidFill>
        </p:spPr>
        <p:txBody>
          <a:bodyPr wrap="square" rtlCol="0">
            <a:spAutoFit/>
          </a:bodyPr>
          <a:lstStyle/>
          <a:p>
            <a:r>
              <a:rPr lang="fr-FR" b="1" dirty="0" smtClean="0">
                <a:solidFill>
                  <a:srgbClr val="0000FF"/>
                </a:solidFill>
              </a:rPr>
              <a:t>Cavité d’accélération Haute Fréquence</a:t>
            </a:r>
            <a:endParaRPr lang="fr-FR" b="1" dirty="0">
              <a:solidFill>
                <a:srgbClr val="0000FF"/>
              </a:solidFill>
            </a:endParaRPr>
          </a:p>
        </p:txBody>
      </p:sp>
      <p:sp>
        <p:nvSpPr>
          <p:cNvPr id="10" name="ZoneTexte 9"/>
          <p:cNvSpPr txBox="1"/>
          <p:nvPr/>
        </p:nvSpPr>
        <p:spPr>
          <a:xfrm>
            <a:off x="7143768" y="2428868"/>
            <a:ext cx="1614416" cy="369332"/>
          </a:xfrm>
          <a:prstGeom prst="rect">
            <a:avLst/>
          </a:prstGeom>
          <a:solidFill>
            <a:schemeClr val="bg1"/>
          </a:solidFill>
          <a:ln>
            <a:solidFill>
              <a:srgbClr val="FF0000"/>
            </a:solidFill>
          </a:ln>
        </p:spPr>
        <p:txBody>
          <a:bodyPr wrap="none" rtlCol="0">
            <a:spAutoFit/>
          </a:bodyPr>
          <a:lstStyle/>
          <a:p>
            <a:r>
              <a:rPr lang="fr-FR" b="1" dirty="0" smtClean="0">
                <a:solidFill>
                  <a:srgbClr val="FF0000"/>
                </a:solidFill>
              </a:rPr>
              <a:t>électroaimants</a:t>
            </a:r>
            <a:endParaRPr lang="fr-FR" b="1" dirty="0">
              <a:solidFill>
                <a:srgbClr val="FF0000"/>
              </a:solidFill>
            </a:endParaRPr>
          </a:p>
        </p:txBody>
      </p:sp>
      <p:cxnSp>
        <p:nvCxnSpPr>
          <p:cNvPr id="12" name="Connecteur droit avec flèche 11"/>
          <p:cNvCxnSpPr>
            <a:stCxn id="10" idx="1"/>
          </p:cNvCxnSpPr>
          <p:nvPr/>
        </p:nvCxnSpPr>
        <p:spPr>
          <a:xfrm rot="10800000" flipV="1">
            <a:off x="6786578" y="2613534"/>
            <a:ext cx="357190" cy="6725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44" y="2285992"/>
            <a:ext cx="4500562"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dirty="0" smtClean="0"/>
              <a:t>En général on accélère:</a:t>
            </a:r>
          </a:p>
          <a:p>
            <a:pPr marL="342900" indent="-342900">
              <a:buFont typeface="Arial" pitchFamily="34" charset="0"/>
              <a:buChar char="•"/>
            </a:pPr>
            <a:r>
              <a:rPr lang="fr-FR" sz="2000" dirty="0" smtClean="0"/>
              <a:t>Des électrons e</a:t>
            </a:r>
            <a:r>
              <a:rPr lang="fr-FR" sz="2000" baseline="30000" dirty="0" smtClean="0"/>
              <a:t>-</a:t>
            </a:r>
            <a:r>
              <a:rPr lang="fr-FR" sz="2000" dirty="0" smtClean="0"/>
              <a:t> (antiélectrons e</a:t>
            </a:r>
            <a:r>
              <a:rPr lang="fr-FR" sz="2000" baseline="30000" dirty="0" smtClean="0"/>
              <a:t>+</a:t>
            </a:r>
            <a:r>
              <a:rPr lang="fr-FR" sz="2000" dirty="0" smtClean="0"/>
              <a:t>)</a:t>
            </a:r>
          </a:p>
          <a:p>
            <a:pPr marL="342900" indent="-342900">
              <a:buFont typeface="Arial" pitchFamily="34" charset="0"/>
              <a:buChar char="•"/>
            </a:pPr>
            <a:r>
              <a:rPr lang="fr-FR" sz="2000" dirty="0" smtClean="0"/>
              <a:t>Des protons p</a:t>
            </a:r>
            <a:r>
              <a:rPr lang="fr-FR" sz="2000" baseline="30000" dirty="0" smtClean="0"/>
              <a:t>+</a:t>
            </a:r>
            <a:r>
              <a:rPr lang="fr-FR" sz="2000" dirty="0" smtClean="0"/>
              <a:t> (</a:t>
            </a:r>
            <a:r>
              <a:rPr lang="fr-FR" sz="2000" dirty="0" err="1" smtClean="0"/>
              <a:t>anti-protons</a:t>
            </a:r>
            <a:r>
              <a:rPr lang="fr-FR" sz="2000" dirty="0" smtClean="0"/>
              <a:t> p</a:t>
            </a:r>
            <a:r>
              <a:rPr lang="fr-FR" sz="2000" baseline="30000" dirty="0" smtClean="0"/>
              <a:t>-</a:t>
            </a:r>
            <a:r>
              <a:rPr lang="fr-FR" sz="2000" dirty="0" smtClean="0"/>
              <a:t>)</a:t>
            </a:r>
          </a:p>
          <a:p>
            <a:pPr marL="342900" indent="-342900"/>
            <a:r>
              <a:rPr lang="fr-FR" sz="2000" dirty="0" smtClean="0"/>
              <a:t>Masse (proton) </a:t>
            </a:r>
            <a:r>
              <a:rPr lang="fr-FR" sz="2000" dirty="0" smtClean="0">
                <a:sym typeface="Symbol"/>
              </a:rPr>
              <a:t> </a:t>
            </a:r>
            <a:r>
              <a:rPr lang="fr-FR" sz="2000" b="1" dirty="0" smtClean="0">
                <a:solidFill>
                  <a:srgbClr val="FF0000"/>
                </a:solidFill>
                <a:sym typeface="Symbol"/>
              </a:rPr>
              <a:t>2000</a:t>
            </a:r>
            <a:r>
              <a:rPr lang="fr-FR" sz="2000" dirty="0" smtClean="0">
                <a:sym typeface="Symbol"/>
              </a:rPr>
              <a:t> × masse (</a:t>
            </a:r>
            <a:r>
              <a:rPr lang="fr-FR" sz="2000" dirty="0" err="1" smtClean="0">
                <a:sym typeface="Symbol"/>
              </a:rPr>
              <a:t>electron</a:t>
            </a:r>
            <a:r>
              <a:rPr lang="fr-FR" sz="2000" dirty="0" smtClean="0">
                <a:sym typeface="Symbol"/>
              </a:rPr>
              <a:t>)</a:t>
            </a:r>
            <a:r>
              <a:rPr lang="fr-FR" sz="2000" dirty="0" smtClean="0"/>
              <a:t> </a:t>
            </a:r>
            <a:endParaRPr lang="fr-FR" sz="2000" dirty="0"/>
          </a:p>
        </p:txBody>
      </p:sp>
      <p:sp>
        <p:nvSpPr>
          <p:cNvPr id="14" name="ZoneTexte 13"/>
          <p:cNvSpPr txBox="1"/>
          <p:nvPr/>
        </p:nvSpPr>
        <p:spPr>
          <a:xfrm>
            <a:off x="142844" y="3857628"/>
            <a:ext cx="3929090" cy="2677656"/>
          </a:xfrm>
          <a:prstGeom prst="rect">
            <a:avLst/>
          </a:prstGeom>
          <a:noFill/>
        </p:spPr>
        <p:txBody>
          <a:bodyPr wrap="square" rtlCol="0">
            <a:spAutoFit/>
          </a:bodyPr>
          <a:lstStyle/>
          <a:p>
            <a:r>
              <a:rPr lang="fr-FR" sz="2400" dirty="0" smtClean="0"/>
              <a:t>particules ultra relativistes: </a:t>
            </a:r>
          </a:p>
          <a:p>
            <a:pPr>
              <a:buFont typeface="Arial" pitchFamily="34" charset="0"/>
              <a:buChar char="•"/>
            </a:pPr>
            <a:r>
              <a:rPr lang="fr-FR" sz="2400" dirty="0" smtClean="0"/>
              <a:t> Vitesse </a:t>
            </a:r>
            <a:r>
              <a:rPr lang="fr-FR" sz="2400" b="1" dirty="0" smtClean="0"/>
              <a:t>v </a:t>
            </a:r>
            <a:r>
              <a:rPr lang="fr-FR" sz="2400" b="1" dirty="0" smtClean="0">
                <a:sym typeface="Symbol"/>
              </a:rPr>
              <a:t> c  </a:t>
            </a:r>
            <a:r>
              <a:rPr lang="fr-FR" sz="2400" dirty="0" smtClean="0">
                <a:sym typeface="Symbol"/>
              </a:rPr>
              <a:t>(300000km/s)</a:t>
            </a:r>
          </a:p>
          <a:p>
            <a:pPr>
              <a:buFont typeface="Arial" pitchFamily="34" charset="0"/>
              <a:buChar char="•"/>
            </a:pPr>
            <a:r>
              <a:rPr lang="fr-FR" sz="2400" dirty="0" smtClean="0">
                <a:sym typeface="Symbol"/>
              </a:rPr>
              <a:t> Energie E = </a:t>
            </a:r>
            <a:r>
              <a:rPr lang="fr-FR" sz="2400" b="1" dirty="0" smtClean="0">
                <a:latin typeface="Symbol" pitchFamily="18" charset="2"/>
                <a:sym typeface="Symbol"/>
              </a:rPr>
              <a:t>g</a:t>
            </a:r>
            <a:r>
              <a:rPr lang="fr-FR" sz="2400" dirty="0" smtClean="0">
                <a:latin typeface="Symbol" pitchFamily="18" charset="2"/>
                <a:sym typeface="Symbol"/>
              </a:rPr>
              <a:t> </a:t>
            </a:r>
            <a:r>
              <a:rPr lang="fr-FR" sz="2400" dirty="0" smtClean="0">
                <a:sym typeface="Symbol"/>
              </a:rPr>
              <a:t>mc</a:t>
            </a:r>
            <a:r>
              <a:rPr lang="fr-FR" sz="2400" baseline="30000" dirty="0" smtClean="0">
                <a:sym typeface="Symbol"/>
              </a:rPr>
              <a:t>2</a:t>
            </a:r>
            <a:r>
              <a:rPr lang="fr-FR" sz="2400" dirty="0" smtClean="0">
                <a:sym typeface="Symbol"/>
              </a:rPr>
              <a:t> </a:t>
            </a:r>
          </a:p>
          <a:p>
            <a:r>
              <a:rPr lang="fr-FR" sz="2400" dirty="0" smtClean="0">
                <a:latin typeface="Symbol" pitchFamily="18" charset="2"/>
                <a:sym typeface="Symbol"/>
              </a:rPr>
              <a:t> g</a:t>
            </a:r>
            <a:r>
              <a:rPr lang="fr-FR" sz="2400" dirty="0" smtClean="0">
                <a:sym typeface="Symbol"/>
              </a:rPr>
              <a:t> = 1/  (1-v</a:t>
            </a:r>
            <a:r>
              <a:rPr lang="fr-FR" sz="2400" baseline="30000" dirty="0" smtClean="0">
                <a:sym typeface="Symbol"/>
              </a:rPr>
              <a:t>2</a:t>
            </a:r>
            <a:r>
              <a:rPr lang="fr-FR" sz="2400" dirty="0" smtClean="0">
                <a:sym typeface="Symbol"/>
              </a:rPr>
              <a:t>/c</a:t>
            </a:r>
            <a:r>
              <a:rPr lang="fr-FR" sz="2400" baseline="30000" dirty="0" smtClean="0">
                <a:sym typeface="Symbol"/>
              </a:rPr>
              <a:t>2</a:t>
            </a:r>
            <a:r>
              <a:rPr lang="fr-FR" sz="2400" dirty="0" smtClean="0">
                <a:sym typeface="Symbol"/>
              </a:rPr>
              <a:t>) &gt;&gt;1</a:t>
            </a:r>
          </a:p>
          <a:p>
            <a:endParaRPr lang="fr-FR" sz="2400" dirty="0" smtClean="0">
              <a:sym typeface="Symbol"/>
            </a:endParaRP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200000 </a:t>
            </a:r>
            <a:r>
              <a:rPr lang="fr-FR" sz="2400" b="1" dirty="0" smtClean="0">
                <a:sym typeface="Symbol"/>
              </a:rPr>
              <a:t>(LEP,  e</a:t>
            </a:r>
            <a:r>
              <a:rPr lang="fr-FR" sz="2400" baseline="30000" dirty="0" smtClean="0">
                <a:sym typeface="Symbol"/>
              </a:rPr>
              <a:t>+</a:t>
            </a:r>
            <a:r>
              <a:rPr lang="fr-FR" sz="2400" b="1" dirty="0" smtClean="0">
                <a:sym typeface="Symbol"/>
              </a:rPr>
              <a:t> e</a:t>
            </a:r>
            <a:r>
              <a:rPr lang="fr-FR" sz="2400" baseline="30000" dirty="0" smtClean="0">
                <a:sym typeface="Symbol"/>
              </a:rPr>
              <a:t>-</a:t>
            </a:r>
            <a:r>
              <a:rPr lang="fr-FR" sz="2400" b="1" dirty="0" smtClean="0">
                <a:sym typeface="Symbol"/>
              </a:rPr>
              <a:t>)</a:t>
            </a:r>
          </a:p>
          <a:p>
            <a:r>
              <a:rPr lang="fr-FR" sz="2400" b="1" dirty="0" smtClean="0">
                <a:solidFill>
                  <a:srgbClr val="7030A0"/>
                </a:solidFill>
                <a:latin typeface="Symbol" pitchFamily="18" charset="2"/>
                <a:sym typeface="Symbol"/>
              </a:rPr>
              <a:t>g</a:t>
            </a:r>
            <a:r>
              <a:rPr lang="fr-FR" sz="2400" b="1" dirty="0" smtClean="0">
                <a:solidFill>
                  <a:srgbClr val="7030A0"/>
                </a:solidFill>
                <a:sym typeface="Symbol"/>
              </a:rPr>
              <a:t>  7000 </a:t>
            </a:r>
            <a:r>
              <a:rPr lang="fr-FR" sz="2400" b="1" dirty="0" smtClean="0">
                <a:sym typeface="Symbol"/>
              </a:rPr>
              <a:t>(LHC,  protons)</a:t>
            </a:r>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25</a:t>
            </a:fld>
            <a:endParaRPr lang="fr-BE"/>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796908"/>
          </a:xfrm>
        </p:spPr>
        <p:txBody>
          <a:bodyPr/>
          <a:lstStyle/>
          <a:p>
            <a:r>
              <a:rPr lang="fr-FR" b="1" dirty="0" smtClean="0">
                <a:solidFill>
                  <a:srgbClr val="FF0000"/>
                </a:solidFill>
              </a:rPr>
              <a:t>Anneau de collision</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Visite Baudelaire, 7 avril 2011</a:t>
            </a:r>
            <a:endParaRPr lang="fr-BE"/>
          </a:p>
        </p:txBody>
      </p:sp>
      <p:pic>
        <p:nvPicPr>
          <p:cNvPr id="5" name="Picture 8" descr="C:\Documents and Settings\bhamuser\babarpics\peprings.gif"/>
          <p:cNvPicPr>
            <a:picLocks noChangeAspect="1" noChangeArrowheads="1"/>
          </p:cNvPicPr>
          <p:nvPr/>
        </p:nvPicPr>
        <p:blipFill>
          <a:blip r:embed="rId2" cstate="print"/>
          <a:srcRect/>
          <a:stretch>
            <a:fillRect/>
          </a:stretch>
        </p:blipFill>
        <p:spPr bwMode="auto">
          <a:xfrm>
            <a:off x="2928926" y="928670"/>
            <a:ext cx="3630613" cy="2413000"/>
          </a:xfrm>
          <a:prstGeom prst="rect">
            <a:avLst/>
          </a:prstGeom>
          <a:noFill/>
        </p:spPr>
      </p:pic>
      <p:sp>
        <p:nvSpPr>
          <p:cNvPr id="6" name="ZoneTexte 5"/>
          <p:cNvSpPr txBox="1"/>
          <p:nvPr/>
        </p:nvSpPr>
        <p:spPr>
          <a:xfrm>
            <a:off x="5857884" y="2643182"/>
            <a:ext cx="1288623" cy="369332"/>
          </a:xfrm>
          <a:prstGeom prst="rect">
            <a:avLst/>
          </a:prstGeom>
          <a:solidFill>
            <a:schemeClr val="bg1"/>
          </a:solidFill>
        </p:spPr>
        <p:txBody>
          <a:bodyPr wrap="none" rtlCol="0">
            <a:spAutoFit/>
          </a:bodyPr>
          <a:lstStyle/>
          <a:p>
            <a:r>
              <a:rPr lang="fr-FR" b="1" dirty="0" smtClean="0">
                <a:solidFill>
                  <a:srgbClr val="FF0000"/>
                </a:solidFill>
              </a:rPr>
              <a:t>Electrons e-</a:t>
            </a:r>
            <a:endParaRPr lang="fr-FR" b="1" dirty="0">
              <a:solidFill>
                <a:srgbClr val="FF0000"/>
              </a:solidFill>
            </a:endParaRPr>
          </a:p>
        </p:txBody>
      </p:sp>
      <p:cxnSp>
        <p:nvCxnSpPr>
          <p:cNvPr id="8" name="Connecteur droit avec flèche 7"/>
          <p:cNvCxnSpPr/>
          <p:nvPr/>
        </p:nvCxnSpPr>
        <p:spPr>
          <a:xfrm rot="10800000" flipV="1">
            <a:off x="5643570" y="2571744"/>
            <a:ext cx="428628"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714480" y="1643050"/>
            <a:ext cx="1816395" cy="369332"/>
          </a:xfrm>
          <a:prstGeom prst="rect">
            <a:avLst/>
          </a:prstGeom>
          <a:solidFill>
            <a:schemeClr val="bg1"/>
          </a:solidFill>
        </p:spPr>
        <p:txBody>
          <a:bodyPr wrap="none" rtlCol="0">
            <a:spAutoFit/>
          </a:bodyPr>
          <a:lstStyle/>
          <a:p>
            <a:r>
              <a:rPr lang="fr-FR" b="1" dirty="0" err="1" smtClean="0">
                <a:solidFill>
                  <a:srgbClr val="0000FF"/>
                </a:solidFill>
              </a:rPr>
              <a:t>Anti-electrons</a:t>
            </a:r>
            <a:r>
              <a:rPr lang="fr-FR" b="1" dirty="0" smtClean="0">
                <a:solidFill>
                  <a:srgbClr val="0000FF"/>
                </a:solidFill>
              </a:rPr>
              <a:t> e</a:t>
            </a:r>
            <a:r>
              <a:rPr lang="fr-FR" b="1" baseline="30000" dirty="0" smtClean="0">
                <a:solidFill>
                  <a:srgbClr val="0000FF"/>
                </a:solidFill>
              </a:rPr>
              <a:t>+</a:t>
            </a:r>
            <a:endParaRPr lang="fr-FR" b="1" baseline="30000" dirty="0">
              <a:solidFill>
                <a:srgbClr val="0000FF"/>
              </a:solidFill>
            </a:endParaRPr>
          </a:p>
        </p:txBody>
      </p:sp>
      <p:cxnSp>
        <p:nvCxnSpPr>
          <p:cNvPr id="12" name="Connecteur droit avec flèche 11"/>
          <p:cNvCxnSpPr/>
          <p:nvPr/>
        </p:nvCxnSpPr>
        <p:spPr>
          <a:xfrm rot="10800000" flipV="1">
            <a:off x="3071802" y="1857364"/>
            <a:ext cx="428628" cy="28575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descr="C:\www-babar-pict\bantib[1].gif"/>
          <p:cNvPicPr>
            <a:picLocks noChangeAspect="1" noChangeArrowheads="1"/>
          </p:cNvPicPr>
          <p:nvPr/>
        </p:nvPicPr>
        <p:blipFill>
          <a:blip r:embed="rId3" cstate="print"/>
          <a:srcRect/>
          <a:stretch>
            <a:fillRect/>
          </a:stretch>
        </p:blipFill>
        <p:spPr bwMode="auto">
          <a:xfrm>
            <a:off x="4429124" y="3357562"/>
            <a:ext cx="2430338" cy="1000132"/>
          </a:xfrm>
          <a:prstGeom prst="rect">
            <a:avLst/>
          </a:prstGeom>
          <a:noFill/>
        </p:spPr>
      </p:pic>
      <p:sp>
        <p:nvSpPr>
          <p:cNvPr id="14" name="ZoneTexte 13"/>
          <p:cNvSpPr txBox="1"/>
          <p:nvPr/>
        </p:nvSpPr>
        <p:spPr>
          <a:xfrm>
            <a:off x="1428728" y="2786058"/>
            <a:ext cx="1571636" cy="1015663"/>
          </a:xfrm>
          <a:prstGeom prst="rect">
            <a:avLst/>
          </a:prstGeom>
          <a:noFill/>
          <a:ln>
            <a:solidFill>
              <a:schemeClr val="tx1"/>
            </a:solidFill>
          </a:ln>
        </p:spPr>
        <p:txBody>
          <a:bodyPr wrap="square" rtlCol="0">
            <a:spAutoFit/>
          </a:bodyPr>
          <a:lstStyle/>
          <a:p>
            <a:r>
              <a:rPr lang="fr-FR" sz="2000" b="1" dirty="0" smtClean="0"/>
              <a:t>Point de collision et expérience</a:t>
            </a:r>
            <a:endParaRPr lang="fr-FR" sz="2000" b="1" dirty="0"/>
          </a:p>
        </p:txBody>
      </p:sp>
      <p:cxnSp>
        <p:nvCxnSpPr>
          <p:cNvPr id="16" name="Connecteur droit avec flèche 15"/>
          <p:cNvCxnSpPr>
            <a:stCxn id="14" idx="3"/>
          </p:cNvCxnSpPr>
          <p:nvPr/>
        </p:nvCxnSpPr>
        <p:spPr>
          <a:xfrm flipV="1">
            <a:off x="3000364" y="3214686"/>
            <a:ext cx="1000132" cy="792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142844" y="4500570"/>
            <a:ext cx="900115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400" dirty="0" smtClean="0"/>
              <a:t>Equivalence énergie-masse: E= </a:t>
            </a:r>
            <a:r>
              <a:rPr lang="fr-FR" sz="2400" dirty="0" smtClean="0">
                <a:latin typeface="Symbol" pitchFamily="18" charset="2"/>
              </a:rPr>
              <a:t>g</a:t>
            </a:r>
            <a:r>
              <a:rPr lang="fr-FR" sz="2400" dirty="0" smtClean="0"/>
              <a:t> mc</a:t>
            </a:r>
            <a:r>
              <a:rPr lang="fr-FR" sz="2400" baseline="30000" dirty="0" smtClean="0"/>
              <a:t>2</a:t>
            </a:r>
            <a:r>
              <a:rPr lang="fr-FR" sz="2400" dirty="0" smtClean="0"/>
              <a:t>.</a:t>
            </a:r>
            <a:r>
              <a:rPr lang="fr-FR" sz="2400" baseline="30000" dirty="0" smtClean="0"/>
              <a:t> </a:t>
            </a:r>
          </a:p>
          <a:p>
            <a:pPr algn="ctr"/>
            <a:r>
              <a:rPr lang="fr-FR" sz="2400" dirty="0" smtClean="0"/>
              <a:t>Energie de l’accélérateur </a:t>
            </a:r>
            <a:r>
              <a:rPr lang="fr-FR" sz="2400" dirty="0" smtClean="0">
                <a:sym typeface="Symbol"/>
              </a:rPr>
              <a:t> création de nouvelles particules massives</a:t>
            </a:r>
            <a:r>
              <a:rPr lang="fr-FR" sz="2400" dirty="0" smtClean="0"/>
              <a:t> </a:t>
            </a:r>
          </a:p>
          <a:p>
            <a:pPr algn="ctr">
              <a:buFont typeface="Arial" pitchFamily="34" charset="0"/>
              <a:buChar char="•"/>
            </a:pPr>
            <a:r>
              <a:rPr lang="fr-FR" sz="2400" dirty="0" smtClean="0"/>
              <a:t> Avant: deux particules légères de forte énergie cinétique</a:t>
            </a:r>
          </a:p>
          <a:p>
            <a:pPr algn="ctr">
              <a:buFont typeface="Arial" pitchFamily="34" charset="0"/>
              <a:buChar char="•"/>
            </a:pPr>
            <a:r>
              <a:rPr lang="fr-FR" sz="2400" dirty="0" smtClean="0"/>
              <a:t> Après: deux particules </a:t>
            </a:r>
            <a:r>
              <a:rPr lang="fr-FR" sz="2400" b="1" dirty="0" smtClean="0">
                <a:solidFill>
                  <a:srgbClr val="FF0000"/>
                </a:solidFill>
              </a:rPr>
              <a:t>lourdes</a:t>
            </a:r>
            <a:r>
              <a:rPr lang="fr-FR" sz="2400" dirty="0" smtClean="0"/>
              <a:t> de faible énergie cinétique </a:t>
            </a:r>
          </a:p>
          <a:p>
            <a:pPr algn="ctr"/>
            <a:r>
              <a:rPr lang="fr-FR" sz="2400" dirty="0" smtClean="0"/>
              <a:t>masse(B) = masse(</a:t>
            </a:r>
            <a:r>
              <a:rPr lang="fr-FR" sz="2400" dirty="0" err="1" smtClean="0"/>
              <a:t>anti-B</a:t>
            </a:r>
            <a:r>
              <a:rPr lang="fr-FR" sz="2400" dirty="0" smtClean="0"/>
              <a:t>) </a:t>
            </a:r>
            <a:r>
              <a:rPr lang="fr-FR" sz="2400" dirty="0" smtClean="0">
                <a:sym typeface="Symbol"/>
              </a:rPr>
              <a:t> </a:t>
            </a:r>
            <a:r>
              <a:rPr lang="fr-FR" sz="2400" b="1" dirty="0" smtClean="0">
                <a:solidFill>
                  <a:srgbClr val="FF0000"/>
                </a:solidFill>
                <a:sym typeface="Symbol"/>
              </a:rPr>
              <a:t>10000 </a:t>
            </a:r>
            <a:r>
              <a:rPr lang="fr-FR" sz="2400" dirty="0" smtClean="0">
                <a:sym typeface="Symbol"/>
              </a:rPr>
              <a:t>× masse(e</a:t>
            </a:r>
            <a:r>
              <a:rPr lang="fr-FR" sz="2400" baseline="30000" dirty="0" smtClean="0">
                <a:sym typeface="Symbol"/>
              </a:rPr>
              <a:t>-</a:t>
            </a:r>
            <a:r>
              <a:rPr lang="fr-FR" sz="2400" dirty="0" smtClean="0">
                <a:sym typeface="Symbol"/>
              </a:rPr>
              <a:t>)</a:t>
            </a:r>
            <a:endParaRPr lang="fr-FR" sz="2400"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26</a:t>
            </a:fld>
            <a:endParaRPr lang="fr-BE"/>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026" descr="E:\Mes documents\Talks\Lyon-17Oct2003\SLAC.jpg"/>
          <p:cNvPicPr preferRelativeResize="0">
            <a:picLocks noChangeArrowheads="1"/>
          </p:cNvPicPr>
          <p:nvPr/>
        </p:nvPicPr>
        <p:blipFill>
          <a:blip r:embed="rId2"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162819" name="Rectangle 1027"/>
          <p:cNvSpPr>
            <a:spLocks noGrp="1" noChangeArrowheads="1"/>
          </p:cNvSpPr>
          <p:nvPr>
            <p:ph type="title"/>
          </p:nvPr>
        </p:nvSpPr>
        <p:spPr>
          <a:xfrm>
            <a:off x="914400" y="457200"/>
            <a:ext cx="7467600" cy="685800"/>
          </a:xfrm>
        </p:spPr>
        <p:txBody>
          <a:bodyPr>
            <a:normAutofit fontScale="90000"/>
          </a:bodyPr>
          <a:lstStyle/>
          <a:p>
            <a:r>
              <a:rPr lang="fr-FR">
                <a:solidFill>
                  <a:srgbClr val="FF3300"/>
                </a:solidFill>
              </a:rPr>
              <a:t>SLAC</a:t>
            </a:r>
          </a:p>
        </p:txBody>
      </p:sp>
      <p:sp>
        <p:nvSpPr>
          <p:cNvPr id="162820" name="Text Box 1028"/>
          <p:cNvSpPr txBox="1">
            <a:spLocks noChangeArrowheads="1"/>
          </p:cNvSpPr>
          <p:nvPr/>
        </p:nvSpPr>
        <p:spPr bwMode="auto">
          <a:xfrm>
            <a:off x="6126163" y="1447800"/>
            <a:ext cx="966787" cy="366713"/>
          </a:xfrm>
          <a:prstGeom prst="rect">
            <a:avLst/>
          </a:prstGeom>
          <a:solidFill>
            <a:srgbClr val="FFFF99"/>
          </a:solidFill>
          <a:ln w="22225">
            <a:noFill/>
            <a:miter lim="800000"/>
            <a:headEnd/>
            <a:tailEnd/>
          </a:ln>
          <a:effectLst/>
        </p:spPr>
        <p:txBody>
          <a:bodyPr>
            <a:spAutoFit/>
          </a:bodyPr>
          <a:lstStyle/>
          <a:p>
            <a:pPr eaLnBrk="0" hangingPunct="0">
              <a:spcBef>
                <a:spcPct val="50000"/>
              </a:spcBef>
            </a:pPr>
            <a:r>
              <a:rPr lang="fr-FR" sz="1800" b="1">
                <a:solidFill>
                  <a:srgbClr val="3366FF"/>
                </a:solidFill>
                <a:latin typeface="Bookman Old Style" pitchFamily="18" charset="0"/>
              </a:rPr>
              <a:t>LINAC</a:t>
            </a:r>
          </a:p>
        </p:txBody>
      </p:sp>
      <p:sp>
        <p:nvSpPr>
          <p:cNvPr id="162821" name="Line 1029"/>
          <p:cNvSpPr>
            <a:spLocks noChangeShapeType="1"/>
          </p:cNvSpPr>
          <p:nvPr/>
        </p:nvSpPr>
        <p:spPr bwMode="auto">
          <a:xfrm>
            <a:off x="6883400" y="1814513"/>
            <a:ext cx="379413" cy="458787"/>
          </a:xfrm>
          <a:prstGeom prst="line">
            <a:avLst/>
          </a:prstGeom>
          <a:noFill/>
          <a:ln w="38100">
            <a:solidFill>
              <a:schemeClr val="accent2"/>
            </a:solidFill>
            <a:round/>
            <a:headEnd/>
            <a:tailEnd type="triangle" w="med" len="med"/>
          </a:ln>
          <a:effectLst/>
        </p:spPr>
        <p:txBody>
          <a:bodyPr>
            <a:spAutoFit/>
          </a:bodyPr>
          <a:lstStyle/>
          <a:p>
            <a:endParaRPr lang="fr-FR"/>
          </a:p>
        </p:txBody>
      </p:sp>
      <p:sp>
        <p:nvSpPr>
          <p:cNvPr id="162822" name="Text Box 1030"/>
          <p:cNvSpPr txBox="1">
            <a:spLocks noChangeArrowheads="1"/>
          </p:cNvSpPr>
          <p:nvPr/>
        </p:nvSpPr>
        <p:spPr bwMode="auto">
          <a:xfrm>
            <a:off x="315913" y="5422900"/>
            <a:ext cx="719137" cy="366713"/>
          </a:xfrm>
          <a:prstGeom prst="rect">
            <a:avLst/>
          </a:prstGeom>
          <a:solidFill>
            <a:srgbClr val="FFFF99"/>
          </a:solidFill>
          <a:ln w="22225">
            <a:noFill/>
            <a:miter lim="800000"/>
            <a:headEnd/>
            <a:tailEnd/>
          </a:ln>
          <a:effectLst/>
        </p:spPr>
        <p:txBody>
          <a:bodyPr>
            <a:spAutoFit/>
          </a:bodyPr>
          <a:lstStyle/>
          <a:p>
            <a:pPr eaLnBrk="0" hangingPunct="0">
              <a:spcBef>
                <a:spcPct val="50000"/>
              </a:spcBef>
            </a:pPr>
            <a:r>
              <a:rPr lang="fr-FR" sz="1800" b="1">
                <a:solidFill>
                  <a:srgbClr val="3366FF"/>
                </a:solidFill>
                <a:latin typeface="Bookman Old Style" pitchFamily="18" charset="0"/>
              </a:rPr>
              <a:t>SLD</a:t>
            </a:r>
          </a:p>
        </p:txBody>
      </p:sp>
      <p:sp>
        <p:nvSpPr>
          <p:cNvPr id="162823" name="Line 1031"/>
          <p:cNvSpPr>
            <a:spLocks noChangeShapeType="1"/>
          </p:cNvSpPr>
          <p:nvPr/>
        </p:nvSpPr>
        <p:spPr bwMode="auto">
          <a:xfrm flipV="1">
            <a:off x="914400" y="5316538"/>
            <a:ext cx="1189038" cy="169862"/>
          </a:xfrm>
          <a:prstGeom prst="line">
            <a:avLst/>
          </a:prstGeom>
          <a:noFill/>
          <a:ln w="38100">
            <a:solidFill>
              <a:schemeClr val="accent2"/>
            </a:solidFill>
            <a:round/>
            <a:headEnd/>
            <a:tailEnd type="triangle" w="med" len="med"/>
          </a:ln>
          <a:effectLst/>
        </p:spPr>
        <p:txBody>
          <a:bodyPr>
            <a:spAutoFit/>
          </a:bodyPr>
          <a:lstStyle/>
          <a:p>
            <a:endParaRPr lang="fr-FR"/>
          </a:p>
        </p:txBody>
      </p:sp>
      <p:sp>
        <p:nvSpPr>
          <p:cNvPr id="162824" name="Text Box 1032"/>
          <p:cNvSpPr txBox="1">
            <a:spLocks noChangeArrowheads="1"/>
          </p:cNvSpPr>
          <p:nvPr/>
        </p:nvSpPr>
        <p:spPr bwMode="auto">
          <a:xfrm>
            <a:off x="3448050" y="6126163"/>
            <a:ext cx="928688" cy="366712"/>
          </a:xfrm>
          <a:prstGeom prst="rect">
            <a:avLst/>
          </a:prstGeom>
          <a:solidFill>
            <a:srgbClr val="FFFF99"/>
          </a:solidFill>
          <a:ln w="22225">
            <a:noFill/>
            <a:miter lim="800000"/>
            <a:headEnd/>
            <a:tailEnd/>
          </a:ln>
          <a:effectLst/>
        </p:spPr>
        <p:txBody>
          <a:bodyPr>
            <a:spAutoFit/>
          </a:bodyPr>
          <a:lstStyle/>
          <a:p>
            <a:pPr eaLnBrk="0" hangingPunct="0">
              <a:spcBef>
                <a:spcPct val="50000"/>
              </a:spcBef>
            </a:pPr>
            <a:r>
              <a:rPr lang="fr-FR" sz="1800" b="1">
                <a:solidFill>
                  <a:srgbClr val="6666FF"/>
                </a:solidFill>
                <a:latin typeface="Bookman Old Style" pitchFamily="18" charset="0"/>
              </a:rPr>
              <a:t>BaBar</a:t>
            </a:r>
          </a:p>
        </p:txBody>
      </p:sp>
      <p:sp>
        <p:nvSpPr>
          <p:cNvPr id="162825" name="Line 1033"/>
          <p:cNvSpPr>
            <a:spLocks noChangeShapeType="1"/>
          </p:cNvSpPr>
          <p:nvPr/>
        </p:nvSpPr>
        <p:spPr bwMode="auto">
          <a:xfrm flipV="1">
            <a:off x="3867150" y="5486400"/>
            <a:ext cx="207963" cy="639763"/>
          </a:xfrm>
          <a:prstGeom prst="line">
            <a:avLst/>
          </a:prstGeom>
          <a:noFill/>
          <a:ln w="38100">
            <a:solidFill>
              <a:srgbClr val="6666FF"/>
            </a:solidFill>
            <a:round/>
            <a:headEnd/>
            <a:tailEnd type="triangle" w="med" len="med"/>
          </a:ln>
          <a:effectLst/>
        </p:spPr>
        <p:txBody>
          <a:bodyPr>
            <a:spAutoFit/>
          </a:bodyPr>
          <a:lstStyle/>
          <a:p>
            <a:endParaRPr lang="fr-FR"/>
          </a:p>
        </p:txBody>
      </p:sp>
      <p:sp>
        <p:nvSpPr>
          <p:cNvPr id="162826" name="Text Box 1034"/>
          <p:cNvSpPr txBox="1">
            <a:spLocks noChangeArrowheads="1"/>
          </p:cNvSpPr>
          <p:nvPr/>
        </p:nvSpPr>
        <p:spPr bwMode="auto">
          <a:xfrm>
            <a:off x="865188" y="2468563"/>
            <a:ext cx="1306512" cy="366712"/>
          </a:xfrm>
          <a:prstGeom prst="rect">
            <a:avLst/>
          </a:prstGeom>
          <a:noFill/>
          <a:ln w="22225">
            <a:noFill/>
            <a:miter lim="800000"/>
            <a:headEnd/>
            <a:tailEnd/>
          </a:ln>
          <a:effectLst/>
        </p:spPr>
        <p:txBody>
          <a:bodyPr>
            <a:spAutoFit/>
          </a:bodyPr>
          <a:lstStyle/>
          <a:p>
            <a:pPr eaLnBrk="0" hangingPunct="0">
              <a:spcBef>
                <a:spcPct val="50000"/>
              </a:spcBef>
            </a:pPr>
            <a:r>
              <a:rPr lang="fr-FR" sz="1800" b="1">
                <a:solidFill>
                  <a:srgbClr val="33CC33"/>
                </a:solidFill>
                <a:latin typeface="Bookman Old Style" pitchFamily="18" charset="0"/>
              </a:rPr>
              <a:t>San Jose</a:t>
            </a:r>
          </a:p>
        </p:txBody>
      </p:sp>
      <p:sp>
        <p:nvSpPr>
          <p:cNvPr id="162827" name="AutoShape 1035"/>
          <p:cNvSpPr>
            <a:spLocks noChangeArrowheads="1"/>
          </p:cNvSpPr>
          <p:nvPr/>
        </p:nvSpPr>
        <p:spPr bwMode="auto">
          <a:xfrm rot="-399685">
            <a:off x="587375" y="3017838"/>
            <a:ext cx="1516063" cy="157162"/>
          </a:xfrm>
          <a:prstGeom prst="leftArrow">
            <a:avLst>
              <a:gd name="adj1" fmla="val 50000"/>
              <a:gd name="adj2" fmla="val 241162"/>
            </a:avLst>
          </a:prstGeom>
          <a:solidFill>
            <a:srgbClr val="33CC33"/>
          </a:solidFill>
          <a:ln w="22225">
            <a:solidFill>
              <a:srgbClr val="33CC33"/>
            </a:solidFill>
            <a:miter lim="800000"/>
            <a:headEnd/>
            <a:tailEnd/>
          </a:ln>
          <a:effectLst/>
        </p:spPr>
        <p:txBody>
          <a:bodyPr wrap="none" anchor="ctr">
            <a:spAutoFit/>
          </a:bodyPr>
          <a:lstStyle/>
          <a:p>
            <a:endParaRPr lang="fr-FR"/>
          </a:p>
        </p:txBody>
      </p:sp>
      <p:sp>
        <p:nvSpPr>
          <p:cNvPr id="162828" name="Text Box 1036"/>
          <p:cNvSpPr txBox="1">
            <a:spLocks noChangeArrowheads="1"/>
          </p:cNvSpPr>
          <p:nvPr/>
        </p:nvSpPr>
        <p:spPr bwMode="auto">
          <a:xfrm>
            <a:off x="3700463" y="2127250"/>
            <a:ext cx="2038350" cy="366713"/>
          </a:xfrm>
          <a:prstGeom prst="rect">
            <a:avLst/>
          </a:prstGeom>
          <a:noFill/>
          <a:ln w="22225">
            <a:noFill/>
            <a:miter lim="800000"/>
            <a:headEnd/>
            <a:tailEnd/>
          </a:ln>
          <a:effectLst/>
        </p:spPr>
        <p:txBody>
          <a:bodyPr>
            <a:spAutoFit/>
          </a:bodyPr>
          <a:lstStyle/>
          <a:p>
            <a:pPr eaLnBrk="0" hangingPunct="0">
              <a:spcBef>
                <a:spcPct val="50000"/>
              </a:spcBef>
            </a:pPr>
            <a:r>
              <a:rPr lang="fr-FR" sz="1800" b="1">
                <a:solidFill>
                  <a:srgbClr val="33CC33"/>
                </a:solidFill>
                <a:latin typeface="Bookman Old Style" pitchFamily="18" charset="0"/>
              </a:rPr>
              <a:t>San Francisco</a:t>
            </a:r>
          </a:p>
        </p:txBody>
      </p:sp>
      <p:sp>
        <p:nvSpPr>
          <p:cNvPr id="162829" name="AutoShape 1037"/>
          <p:cNvSpPr>
            <a:spLocks noChangeArrowheads="1"/>
          </p:cNvSpPr>
          <p:nvPr/>
        </p:nvSpPr>
        <p:spPr bwMode="auto">
          <a:xfrm rot="-168079">
            <a:off x="3867150" y="2570163"/>
            <a:ext cx="1749425" cy="209550"/>
          </a:xfrm>
          <a:prstGeom prst="rightArrow">
            <a:avLst>
              <a:gd name="adj1" fmla="val 50000"/>
              <a:gd name="adj2" fmla="val 208712"/>
            </a:avLst>
          </a:prstGeom>
          <a:solidFill>
            <a:srgbClr val="33CC33"/>
          </a:solidFill>
          <a:ln w="22225">
            <a:solidFill>
              <a:srgbClr val="33CC33"/>
            </a:solidFill>
            <a:miter lim="800000"/>
            <a:headEnd/>
            <a:tailEnd/>
          </a:ln>
          <a:effectLst/>
        </p:spPr>
        <p:txBody>
          <a:bodyPr wrap="none" anchor="ctr">
            <a:spAutoFit/>
          </a:bodyPr>
          <a:lstStyle/>
          <a:p>
            <a:endParaRPr lang="fr-FR"/>
          </a:p>
        </p:txBody>
      </p:sp>
      <p:grpSp>
        <p:nvGrpSpPr>
          <p:cNvPr id="2" name="Group 1038"/>
          <p:cNvGrpSpPr>
            <a:grpSpLocks/>
          </p:cNvGrpSpPr>
          <p:nvPr/>
        </p:nvGrpSpPr>
        <p:grpSpPr bwMode="auto">
          <a:xfrm>
            <a:off x="587375" y="3382963"/>
            <a:ext cx="6294438" cy="1925637"/>
            <a:chOff x="370" y="2131"/>
            <a:chExt cx="3965" cy="1213"/>
          </a:xfrm>
        </p:grpSpPr>
        <p:sp>
          <p:nvSpPr>
            <p:cNvPr id="162831" name="Oval 1039"/>
            <p:cNvSpPr>
              <a:spLocks noChangeArrowheads="1"/>
            </p:cNvSpPr>
            <p:nvPr/>
          </p:nvSpPr>
          <p:spPr bwMode="auto">
            <a:xfrm rot="65844">
              <a:off x="370" y="2131"/>
              <a:ext cx="3965" cy="1213"/>
            </a:xfrm>
            <a:prstGeom prst="ellipse">
              <a:avLst/>
            </a:prstGeom>
            <a:noFill/>
            <a:ln w="38100">
              <a:solidFill>
                <a:srgbClr val="FF3300"/>
              </a:solidFill>
              <a:round/>
              <a:headEnd/>
              <a:tailEnd/>
            </a:ln>
            <a:effectLst/>
          </p:spPr>
          <p:txBody>
            <a:bodyPr anchor="ctr">
              <a:spAutoFit/>
            </a:bodyPr>
            <a:lstStyle/>
            <a:p>
              <a:endParaRPr lang="fr-FR"/>
            </a:p>
          </p:txBody>
        </p:sp>
        <p:sp>
          <p:nvSpPr>
            <p:cNvPr id="162832" name="Text Box 1040"/>
            <p:cNvSpPr txBox="1">
              <a:spLocks noChangeArrowheads="1"/>
            </p:cNvSpPr>
            <p:nvPr/>
          </p:nvSpPr>
          <p:spPr bwMode="auto">
            <a:xfrm>
              <a:off x="665" y="2498"/>
              <a:ext cx="1150" cy="288"/>
            </a:xfrm>
            <a:prstGeom prst="rect">
              <a:avLst/>
            </a:prstGeom>
            <a:noFill/>
            <a:ln w="22225">
              <a:noFill/>
              <a:miter lim="800000"/>
              <a:headEnd/>
              <a:tailEnd/>
            </a:ln>
            <a:effectLst/>
          </p:spPr>
          <p:txBody>
            <a:bodyPr>
              <a:spAutoFit/>
            </a:bodyPr>
            <a:lstStyle/>
            <a:p>
              <a:pPr eaLnBrk="0" hangingPunct="0">
                <a:spcBef>
                  <a:spcPct val="50000"/>
                </a:spcBef>
              </a:pPr>
              <a:r>
                <a:rPr lang="fr-FR" sz="2400" b="1">
                  <a:solidFill>
                    <a:srgbClr val="FFCCCC"/>
                  </a:solidFill>
                  <a:latin typeface="Bookman Old Style" pitchFamily="18" charset="0"/>
                </a:rPr>
                <a:t>e</a:t>
              </a:r>
              <a:r>
                <a:rPr lang="fr-FR" sz="2400" b="1" baseline="30000">
                  <a:solidFill>
                    <a:srgbClr val="FFCCCC"/>
                  </a:solidFill>
                  <a:latin typeface="Bookman Old Style" pitchFamily="18" charset="0"/>
                </a:rPr>
                <a:t>+ </a:t>
              </a:r>
              <a:r>
                <a:rPr lang="fr-FR" sz="2000" b="1" baseline="30000">
                  <a:solidFill>
                    <a:srgbClr val="FFCCCC"/>
                  </a:solidFill>
                  <a:latin typeface="Bookman Old Style" pitchFamily="18" charset="0"/>
                </a:rPr>
                <a:t> </a:t>
              </a:r>
              <a:r>
                <a:rPr lang="fr-FR" sz="2000" b="1">
                  <a:solidFill>
                    <a:srgbClr val="FFCCCC"/>
                  </a:solidFill>
                  <a:latin typeface="Bookman Old Style" pitchFamily="18" charset="0"/>
                </a:rPr>
                <a:t>3.1 GeV</a:t>
              </a:r>
            </a:p>
          </p:txBody>
        </p:sp>
        <p:sp>
          <p:nvSpPr>
            <p:cNvPr id="162833" name="AutoShape 1041"/>
            <p:cNvSpPr>
              <a:spLocks noChangeArrowheads="1"/>
            </p:cNvSpPr>
            <p:nvPr/>
          </p:nvSpPr>
          <p:spPr bwMode="auto">
            <a:xfrm rot="-20090471">
              <a:off x="609" y="2774"/>
              <a:ext cx="368" cy="182"/>
            </a:xfrm>
            <a:prstGeom prst="rightArrow">
              <a:avLst>
                <a:gd name="adj1" fmla="val 50000"/>
                <a:gd name="adj2" fmla="val 50549"/>
              </a:avLst>
            </a:prstGeom>
            <a:solidFill>
              <a:srgbClr val="FFCCCC"/>
            </a:solidFill>
            <a:ln w="22225">
              <a:solidFill>
                <a:srgbClr val="FFCCCC"/>
              </a:solidFill>
              <a:miter lim="800000"/>
              <a:headEnd/>
              <a:tailEnd/>
            </a:ln>
            <a:effectLst/>
          </p:spPr>
          <p:txBody>
            <a:bodyPr anchor="ctr">
              <a:spAutoFit/>
            </a:bodyPr>
            <a:lstStyle/>
            <a:p>
              <a:endParaRPr lang="fr-FR"/>
            </a:p>
          </p:txBody>
        </p:sp>
        <p:sp>
          <p:nvSpPr>
            <p:cNvPr id="162834" name="Text Box 1042"/>
            <p:cNvSpPr txBox="1">
              <a:spLocks noChangeArrowheads="1"/>
            </p:cNvSpPr>
            <p:nvPr/>
          </p:nvSpPr>
          <p:spPr bwMode="auto">
            <a:xfrm>
              <a:off x="2900" y="2738"/>
              <a:ext cx="868" cy="288"/>
            </a:xfrm>
            <a:prstGeom prst="rect">
              <a:avLst/>
            </a:prstGeom>
            <a:noFill/>
            <a:ln w="22225">
              <a:noFill/>
              <a:miter lim="800000"/>
              <a:headEnd/>
              <a:tailEnd/>
            </a:ln>
            <a:effectLst/>
          </p:spPr>
          <p:txBody>
            <a:bodyPr>
              <a:spAutoFit/>
            </a:bodyPr>
            <a:lstStyle/>
            <a:p>
              <a:pPr eaLnBrk="0" hangingPunct="0">
                <a:spcBef>
                  <a:spcPct val="50000"/>
                </a:spcBef>
              </a:pPr>
              <a:r>
                <a:rPr lang="fr-FR" sz="2400" b="1">
                  <a:solidFill>
                    <a:srgbClr val="FFCCCC"/>
                  </a:solidFill>
                  <a:latin typeface="Bookman Old Style" pitchFamily="18" charset="0"/>
                </a:rPr>
                <a:t>e</a:t>
              </a:r>
              <a:r>
                <a:rPr lang="fr-FR" sz="2400" b="1" baseline="30000">
                  <a:solidFill>
                    <a:srgbClr val="FFCCCC"/>
                  </a:solidFill>
                  <a:latin typeface="Bookman Old Style" pitchFamily="18" charset="0"/>
                </a:rPr>
                <a:t>- </a:t>
              </a:r>
              <a:r>
                <a:rPr lang="fr-FR" sz="2000" b="1" baseline="30000">
                  <a:solidFill>
                    <a:srgbClr val="FFCCCC"/>
                  </a:solidFill>
                  <a:latin typeface="Bookman Old Style" pitchFamily="18" charset="0"/>
                </a:rPr>
                <a:t> </a:t>
              </a:r>
              <a:r>
                <a:rPr lang="fr-FR" sz="2000" b="1">
                  <a:solidFill>
                    <a:srgbClr val="FFCCCC"/>
                  </a:solidFill>
                  <a:latin typeface="Bookman Old Style" pitchFamily="18" charset="0"/>
                </a:rPr>
                <a:t>9 GeV</a:t>
              </a:r>
            </a:p>
          </p:txBody>
        </p:sp>
        <p:sp>
          <p:nvSpPr>
            <p:cNvPr id="162835" name="AutoShape 1043"/>
            <p:cNvSpPr>
              <a:spLocks noChangeArrowheads="1"/>
            </p:cNvSpPr>
            <p:nvPr/>
          </p:nvSpPr>
          <p:spPr bwMode="auto">
            <a:xfrm rot="-761141">
              <a:off x="3117" y="3010"/>
              <a:ext cx="381" cy="202"/>
            </a:xfrm>
            <a:prstGeom prst="leftArrow">
              <a:avLst>
                <a:gd name="adj1" fmla="val 50000"/>
                <a:gd name="adj2" fmla="val 47153"/>
              </a:avLst>
            </a:prstGeom>
            <a:solidFill>
              <a:srgbClr val="FFCCCC"/>
            </a:solidFill>
            <a:ln w="22225">
              <a:noFill/>
              <a:miter lim="800000"/>
              <a:headEnd/>
              <a:tailEnd/>
            </a:ln>
            <a:effectLst/>
          </p:spPr>
          <p:txBody>
            <a:bodyPr anchor="ctr">
              <a:spAutoFit/>
            </a:bodyPr>
            <a:lstStyle/>
            <a:p>
              <a:endParaRPr lang="fr-FR"/>
            </a:p>
          </p:txBody>
        </p:sp>
      </p:grpSp>
      <p:sp>
        <p:nvSpPr>
          <p:cNvPr id="20" name="Espace réservé du numéro de diapositive 19"/>
          <p:cNvSpPr>
            <a:spLocks noGrp="1"/>
          </p:cNvSpPr>
          <p:nvPr>
            <p:ph type="sldNum" sz="quarter" idx="12"/>
          </p:nvPr>
        </p:nvSpPr>
        <p:spPr/>
        <p:txBody>
          <a:bodyPr/>
          <a:lstStyle/>
          <a:p>
            <a:fld id="{CF4668DC-857F-487D-BFFA-8C0CA5037977}" type="slidenum">
              <a:rPr lang="fr-BE" smtClean="0"/>
              <a:pPr/>
              <a:t>27</a:t>
            </a:fld>
            <a:endParaRPr lang="fr-BE"/>
          </a:p>
        </p:txBody>
      </p:sp>
      <p:sp>
        <p:nvSpPr>
          <p:cNvPr id="21" name="Espace réservé du pied de page 20"/>
          <p:cNvSpPr>
            <a:spLocks noGrp="1"/>
          </p:cNvSpPr>
          <p:nvPr>
            <p:ph type="ftr" sz="quarter" idx="11"/>
          </p:nvPr>
        </p:nvSpPr>
        <p:spPr/>
        <p:txBody>
          <a:bodyPr/>
          <a:lstStyle/>
          <a:p>
            <a:r>
              <a:rPr lang="fr-FR" smtClean="0"/>
              <a:t>Jean-Pierre Lees, Visite Baudelaire, 7 avril 2011</a:t>
            </a:r>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179512" y="836712"/>
            <a:ext cx="6192688" cy="3600986"/>
          </a:xfrm>
          <a:prstGeom prst="rect">
            <a:avLst/>
          </a:prstGeom>
          <a:noFill/>
          <a:ln w="9525">
            <a:solidFill>
              <a:schemeClr val="accent1"/>
            </a:solidFill>
            <a:miter lim="800000"/>
            <a:headEnd/>
            <a:tailEnd/>
          </a:ln>
          <a:effectLst/>
        </p:spPr>
        <p:txBody>
          <a:bodyPr wrap="square">
            <a:spAutoFit/>
          </a:bodyPr>
          <a:lstStyle/>
          <a:p>
            <a:pPr>
              <a:spcBef>
                <a:spcPct val="50000"/>
              </a:spcBef>
              <a:buFontTx/>
              <a:buChar char="•"/>
              <a:defRPr/>
            </a:pPr>
            <a:r>
              <a:rPr lang="fr-FR" sz="2400" b="1" dirty="0" smtClean="0">
                <a:solidFill>
                  <a:srgbClr val="FF0000"/>
                </a:solidFill>
                <a:latin typeface="Calibri" pitchFamily="34" charset="0"/>
              </a:rPr>
              <a:t>L'énergie:</a:t>
            </a:r>
            <a:r>
              <a:rPr lang="fr-FR" sz="2400" dirty="0" smtClean="0">
                <a:solidFill>
                  <a:srgbClr val="0070C0"/>
                </a:solidFill>
                <a:latin typeface="Calibri" pitchFamily="34" charset="0"/>
              </a:rPr>
              <a:t> 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 (</a:t>
            </a:r>
            <a:r>
              <a:rPr lang="fr-FR" sz="2400" b="1" dirty="0" err="1" smtClean="0">
                <a:solidFill>
                  <a:srgbClr val="0070C0"/>
                </a:solidFill>
                <a:latin typeface="Calibri" pitchFamily="34" charset="0"/>
              </a:rPr>
              <a:t>ev</a:t>
            </a:r>
            <a:r>
              <a:rPr lang="fr-FR" sz="2400" b="1" dirty="0" smtClean="0">
                <a:solidFill>
                  <a:srgbClr val="0070C0"/>
                </a:solidFill>
                <a:latin typeface="Calibri" pitchFamily="34" charset="0"/>
              </a:rPr>
              <a:t>) </a:t>
            </a:r>
            <a:r>
              <a:rPr lang="fr-FR" sz="2400" b="1" i="1" dirty="0" smtClean="0">
                <a:latin typeface="Calibri" pitchFamily="34" charset="0"/>
              </a:rPr>
              <a:t>[ 1,6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 </a:t>
            </a:r>
            <a:r>
              <a:rPr lang="fr-FR" sz="2400" b="1" i="1" dirty="0" smtClean="0">
                <a:latin typeface="Calibri" pitchFamily="34" charset="0"/>
              </a:rPr>
              <a:t>Joules] </a:t>
            </a:r>
            <a:r>
              <a:rPr lang="fr-FR" sz="2400" dirty="0" smtClean="0">
                <a:solidFill>
                  <a:srgbClr val="0070C0"/>
                </a:solidFill>
                <a:latin typeface="Calibri" pitchFamily="34" charset="0"/>
              </a:rPr>
              <a:t>et ses dérivés </a:t>
            </a:r>
            <a:r>
              <a:rPr lang="fr-FR" sz="2400" dirty="0" err="1" smtClean="0">
                <a:solidFill>
                  <a:srgbClr val="0070C0"/>
                </a:solidFill>
                <a:latin typeface="Calibri" pitchFamily="34" charset="0"/>
              </a:rPr>
              <a:t>kev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Mev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GeV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TeV</a:t>
            </a:r>
            <a:r>
              <a:rPr lang="fr-FR" sz="2400" dirty="0" smtClean="0">
                <a:solidFill>
                  <a:srgbClr val="0070C0"/>
                </a:solidFill>
                <a:latin typeface="Calibri" pitchFamily="34" charset="0"/>
              </a:rPr>
              <a:t>: c’est l’énergie d’un électron accéléré sous une </a:t>
            </a:r>
            <a:r>
              <a:rPr lang="fr-FR" sz="2400" dirty="0" err="1" smtClean="0">
                <a:solidFill>
                  <a:srgbClr val="0070C0"/>
                </a:solidFill>
                <a:latin typeface="Calibri" pitchFamily="34" charset="0"/>
              </a:rPr>
              <a:t>d.d.p</a:t>
            </a:r>
            <a:r>
              <a:rPr lang="fr-FR" sz="2400" dirty="0" smtClean="0">
                <a:solidFill>
                  <a:srgbClr val="0070C0"/>
                </a:solidFill>
                <a:latin typeface="Calibri" pitchFamily="34" charset="0"/>
              </a:rPr>
              <a:t>. de 1 volt</a:t>
            </a:r>
          </a:p>
          <a:p>
            <a:pPr>
              <a:spcBef>
                <a:spcPct val="50000"/>
              </a:spcBef>
              <a:buFontTx/>
              <a:buChar char="•"/>
              <a:defRPr/>
            </a:pPr>
            <a:r>
              <a:rPr lang="fr-FR" sz="2400" dirty="0" smtClean="0">
                <a:solidFill>
                  <a:srgbClr val="FF0000"/>
                </a:solidFill>
                <a:latin typeface="Calibri" pitchFamily="34" charset="0"/>
              </a:rPr>
              <a:t> </a:t>
            </a:r>
            <a:r>
              <a:rPr lang="fr-FR" sz="2400" b="1" dirty="0" smtClean="0">
                <a:solidFill>
                  <a:srgbClr val="FF0000"/>
                </a:solidFill>
                <a:latin typeface="Calibri" pitchFamily="34" charset="0"/>
              </a:rPr>
              <a:t>La masse </a:t>
            </a:r>
            <a:r>
              <a:rPr lang="fr-FR" sz="2400" b="1" dirty="0" smtClean="0">
                <a:latin typeface="Calibri" pitchFamily="34" charset="0"/>
              </a:rPr>
              <a:t>m</a:t>
            </a:r>
            <a:r>
              <a:rPr lang="fr-FR" sz="2400" b="1" dirty="0" smtClean="0">
                <a:solidFill>
                  <a:srgbClr val="FF0000"/>
                </a:solidFill>
                <a:latin typeface="Calibri" pitchFamily="34" charset="0"/>
              </a:rPr>
              <a:t> </a:t>
            </a:r>
            <a:r>
              <a:rPr lang="fr-FR" sz="2400" dirty="0" smtClean="0">
                <a:solidFill>
                  <a:srgbClr val="0070C0"/>
                </a:solidFill>
                <a:latin typeface="Calibri" pitchFamily="34" charset="0"/>
              </a:rPr>
              <a:t>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r>
              <a:rPr lang="fr-FR" sz="2400" b="1" baseline="30000" dirty="0" smtClean="0">
                <a:solidFill>
                  <a:srgbClr val="0070C0"/>
                </a:solidFill>
                <a:latin typeface="Calibri" pitchFamily="34" charset="0"/>
              </a:rPr>
              <a:t>2</a:t>
            </a:r>
            <a:r>
              <a:rPr lang="fr-FR" sz="2400" b="1" dirty="0" smtClean="0">
                <a:solidFill>
                  <a:srgbClr val="0070C0"/>
                </a:solidFill>
                <a:latin typeface="Calibri" pitchFamily="34" charset="0"/>
              </a:rPr>
              <a:t> </a:t>
            </a:r>
            <a:r>
              <a:rPr lang="fr-FR" sz="2400" b="1" i="1" dirty="0" smtClean="0">
                <a:latin typeface="Calibri" pitchFamily="34" charset="0"/>
              </a:rPr>
              <a:t>[1,78 </a:t>
            </a:r>
            <a:r>
              <a:rPr lang="fr-FR" sz="2400" b="1" i="1" dirty="0" smtClean="0">
                <a:latin typeface="Calibri" pitchFamily="34" charset="0"/>
                <a:sym typeface="Symbol"/>
              </a:rPr>
              <a:t></a:t>
            </a:r>
            <a:r>
              <a:rPr lang="fr-FR" sz="2400" b="1" i="1" dirty="0" smtClean="0">
                <a:latin typeface="Calibri" pitchFamily="34" charset="0"/>
              </a:rPr>
              <a:t>10</a:t>
            </a:r>
            <a:r>
              <a:rPr lang="fr-FR" sz="2400" b="1" i="1" baseline="30000" dirty="0" smtClean="0">
                <a:latin typeface="Calibri" pitchFamily="34" charset="0"/>
              </a:rPr>
              <a:t>-36</a:t>
            </a:r>
            <a:r>
              <a:rPr lang="fr-FR" sz="2400" b="1" i="1" dirty="0" smtClean="0">
                <a:latin typeface="Calibri" pitchFamily="34" charset="0"/>
              </a:rPr>
              <a:t> kg] </a:t>
            </a:r>
            <a:r>
              <a:rPr lang="fr-FR" sz="2400" dirty="0" smtClean="0">
                <a:latin typeface="Calibri" pitchFamily="34" charset="0"/>
              </a:rPr>
              <a:t>par exemple masse électron</a:t>
            </a:r>
            <a:r>
              <a:rPr lang="fr-FR" sz="2400" b="1" dirty="0" smtClean="0">
                <a:solidFill>
                  <a:srgbClr val="FF0000"/>
                </a:solidFill>
                <a:latin typeface="Calibri" pitchFamily="34" charset="0"/>
              </a:rPr>
              <a:t> 0,511MeV/c</a:t>
            </a:r>
            <a:r>
              <a:rPr lang="fr-FR" sz="2400" b="1" baseline="30000" dirty="0" smtClean="0">
                <a:solidFill>
                  <a:srgbClr val="FF0000"/>
                </a:solidFill>
                <a:latin typeface="Calibri" pitchFamily="34" charset="0"/>
              </a:rPr>
              <a:t>2</a:t>
            </a:r>
            <a:r>
              <a:rPr lang="fr-FR" sz="2400" b="1" dirty="0" smtClean="0">
                <a:solidFill>
                  <a:srgbClr val="FF0000"/>
                </a:solidFill>
                <a:latin typeface="Calibri" pitchFamily="34" charset="0"/>
              </a:rPr>
              <a:t> </a:t>
            </a:r>
            <a:r>
              <a:rPr lang="fr-FR" sz="2400" dirty="0" smtClean="0">
                <a:latin typeface="Calibri" pitchFamily="34" charset="0"/>
              </a:rPr>
              <a:t>masse proton </a:t>
            </a:r>
            <a:r>
              <a:rPr lang="fr-FR" sz="2400" b="1" dirty="0" smtClean="0">
                <a:solidFill>
                  <a:srgbClr val="FF0000"/>
                </a:solidFill>
                <a:latin typeface="Calibri" pitchFamily="34" charset="0"/>
              </a:rPr>
              <a:t>938 MeV/c</a:t>
            </a:r>
            <a:r>
              <a:rPr lang="fr-FR" sz="2400" b="1" baseline="30000" dirty="0" smtClean="0">
                <a:solidFill>
                  <a:srgbClr val="FF0000"/>
                </a:solidFill>
                <a:latin typeface="Calibri" pitchFamily="34" charset="0"/>
              </a:rPr>
              <a:t>2</a:t>
            </a:r>
          </a:p>
        </p:txBody>
      </p:sp>
      <p:sp>
        <p:nvSpPr>
          <p:cNvPr id="5" name="Titre 4"/>
          <p:cNvSpPr>
            <a:spLocks noGrp="1"/>
          </p:cNvSpPr>
          <p:nvPr>
            <p:ph type="title"/>
          </p:nvPr>
        </p:nvSpPr>
        <p:spPr>
          <a:xfrm>
            <a:off x="539552" y="116632"/>
            <a:ext cx="8229600" cy="714380"/>
          </a:xfrm>
        </p:spPr>
        <p:txBody>
          <a:bodyPr>
            <a:normAutofit fontScale="90000"/>
          </a:bodyPr>
          <a:lstStyle/>
          <a:p>
            <a:r>
              <a:rPr lang="fr-FR" dirty="0" smtClean="0">
                <a:solidFill>
                  <a:srgbClr val="FF0000"/>
                </a:solidFill>
                <a:latin typeface="Calibri" pitchFamily="34" charset="0"/>
              </a:rPr>
              <a:t>Les unités du physicien des particules</a:t>
            </a:r>
            <a:endParaRPr lang="fr-FR" dirty="0">
              <a:solidFill>
                <a:srgbClr val="FF0000"/>
              </a:solidFill>
              <a:latin typeface="Calibri" pitchFamily="34" charset="0"/>
            </a:endParaRPr>
          </a:p>
        </p:txBody>
      </p:sp>
      <p:sp>
        <p:nvSpPr>
          <p:cNvPr id="10" name="Espace réservé du pied de page 9"/>
          <p:cNvSpPr>
            <a:spLocks noGrp="1"/>
          </p:cNvSpPr>
          <p:nvPr>
            <p:ph type="ftr" sz="quarter" idx="11"/>
          </p:nvPr>
        </p:nvSpPr>
        <p:spPr/>
        <p:txBody>
          <a:bodyPr/>
          <a:lstStyle/>
          <a:p>
            <a:r>
              <a:rPr lang="fr-FR" smtClean="0"/>
              <a:t>Jean-Pierre Lees, Visite Baudelaire, 7 avril 2011</a:t>
            </a:r>
            <a:endParaRPr lang="fr-BE"/>
          </a:p>
        </p:txBody>
      </p:sp>
      <p:sp>
        <p:nvSpPr>
          <p:cNvPr id="9" name="ZoneTexte 8"/>
          <p:cNvSpPr txBox="1"/>
          <p:nvPr/>
        </p:nvSpPr>
        <p:spPr>
          <a:xfrm>
            <a:off x="1115616" y="4581128"/>
            <a:ext cx="5214974"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u="sng" dirty="0" smtClean="0"/>
              <a:t>Energie de quelques accélérateurs connus: </a:t>
            </a:r>
          </a:p>
          <a:p>
            <a:r>
              <a:rPr lang="fr-FR" dirty="0" smtClean="0"/>
              <a:t>PEPII        e+e-                               3,1GeV x 9 </a:t>
            </a:r>
            <a:r>
              <a:rPr lang="fr-FR" dirty="0" err="1" smtClean="0"/>
              <a:t>GeV</a:t>
            </a:r>
            <a:r>
              <a:rPr lang="fr-FR" dirty="0" smtClean="0"/>
              <a:t> </a:t>
            </a:r>
          </a:p>
          <a:p>
            <a:r>
              <a:rPr lang="fr-FR" dirty="0" smtClean="0"/>
              <a:t>LEP          e+e-                              100GeV x 100GeV</a:t>
            </a:r>
          </a:p>
          <a:p>
            <a:r>
              <a:rPr lang="fr-FR" dirty="0" smtClean="0"/>
              <a:t>SPS          proton-anti proton     270GeV x 270GeV</a:t>
            </a:r>
          </a:p>
          <a:p>
            <a:r>
              <a:rPr lang="fr-FR" dirty="0" err="1" smtClean="0"/>
              <a:t>Tevatron</a:t>
            </a:r>
            <a:r>
              <a:rPr lang="fr-FR" dirty="0" smtClean="0"/>
              <a:t> proton-antiproton      980GeV x 980GeV</a:t>
            </a:r>
          </a:p>
          <a:p>
            <a:r>
              <a:rPr lang="fr-FR" dirty="0" smtClean="0"/>
              <a:t>LHC          proton-proton           7000GeVx7000GeV</a:t>
            </a:r>
          </a:p>
        </p:txBody>
      </p:sp>
      <p:sp>
        <p:nvSpPr>
          <p:cNvPr id="11" name="ZoneTexte 10"/>
          <p:cNvSpPr txBox="1"/>
          <p:nvPr/>
        </p:nvSpPr>
        <p:spPr>
          <a:xfrm>
            <a:off x="6660232" y="4293096"/>
            <a:ext cx="171448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u="sng" dirty="0" smtClean="0"/>
              <a:t>Energie dans le centre de masse</a:t>
            </a:r>
          </a:p>
          <a:p>
            <a:r>
              <a:rPr lang="fr-FR" dirty="0" smtClean="0"/>
              <a:t>10,58 </a:t>
            </a:r>
            <a:r>
              <a:rPr lang="fr-FR" dirty="0" err="1" smtClean="0"/>
              <a:t>GeV</a:t>
            </a:r>
            <a:endParaRPr lang="fr-FR" dirty="0" smtClean="0"/>
          </a:p>
          <a:p>
            <a:r>
              <a:rPr lang="fr-FR" dirty="0" smtClean="0"/>
              <a:t>200 </a:t>
            </a:r>
            <a:r>
              <a:rPr lang="fr-FR" dirty="0" err="1" smtClean="0"/>
              <a:t>GeV</a:t>
            </a:r>
            <a:endParaRPr lang="fr-FR" dirty="0" smtClean="0"/>
          </a:p>
          <a:p>
            <a:r>
              <a:rPr lang="fr-FR" dirty="0" smtClean="0"/>
              <a:t>540 </a:t>
            </a:r>
            <a:r>
              <a:rPr lang="fr-FR" dirty="0" err="1" smtClean="0"/>
              <a:t>GeV</a:t>
            </a:r>
            <a:endParaRPr lang="fr-FR" dirty="0" smtClean="0"/>
          </a:p>
          <a:p>
            <a:r>
              <a:rPr lang="fr-FR" dirty="0" smtClean="0"/>
              <a:t>1,96 </a:t>
            </a:r>
            <a:r>
              <a:rPr lang="fr-FR" dirty="0" err="1" smtClean="0"/>
              <a:t>TeV</a:t>
            </a:r>
            <a:endParaRPr lang="fr-FR" dirty="0" smtClean="0"/>
          </a:p>
          <a:p>
            <a:r>
              <a:rPr lang="fr-FR" dirty="0" smtClean="0"/>
              <a:t>14 </a:t>
            </a:r>
            <a:r>
              <a:rPr lang="fr-FR" dirty="0" err="1" smtClean="0"/>
              <a:t>TeV</a:t>
            </a:r>
            <a:endParaRPr lang="fr-FR" dirty="0"/>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28</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6444208" y="1052736"/>
            <a:ext cx="2592288" cy="13681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85720" y="285728"/>
            <a:ext cx="2357454" cy="1143000"/>
          </a:xfrm>
        </p:spPr>
        <p:txBody>
          <a:bodyPr>
            <a:normAutofit/>
          </a:bodyPr>
          <a:lstStyle/>
          <a:p>
            <a:r>
              <a:rPr lang="en-US" dirty="0" smtClean="0">
                <a:solidFill>
                  <a:srgbClr val="FF0000"/>
                </a:solidFill>
              </a:rPr>
              <a:t>le LHC </a:t>
            </a:r>
            <a:endParaRPr lang="fr-FR" b="1" dirty="0" smtClean="0">
              <a:solidFill>
                <a:srgbClr val="FF0000"/>
              </a:solidFill>
              <a:latin typeface="Lucida Handwriting" pitchFamily="66" charset="0"/>
            </a:endParaRPr>
          </a:p>
        </p:txBody>
      </p:sp>
      <p:sp>
        <p:nvSpPr>
          <p:cNvPr id="13317" name="Text Box 9"/>
          <p:cNvSpPr txBox="1">
            <a:spLocks noChangeArrowheads="1"/>
          </p:cNvSpPr>
          <p:nvPr/>
        </p:nvSpPr>
        <p:spPr bwMode="auto">
          <a:xfrm>
            <a:off x="285720" y="2500306"/>
            <a:ext cx="2347898" cy="1631216"/>
          </a:xfrm>
          <a:prstGeom prst="rect">
            <a:avLst/>
          </a:prstGeom>
          <a:noFill/>
          <a:ln w="9525">
            <a:noFill/>
            <a:miter lim="800000"/>
            <a:headEnd/>
            <a:tailEnd/>
          </a:ln>
        </p:spPr>
        <p:txBody>
          <a:bodyPr wrap="square">
            <a:spAutoFit/>
          </a:bodyPr>
          <a:lstStyle/>
          <a:p>
            <a:pPr>
              <a:spcBef>
                <a:spcPct val="0"/>
              </a:spcBef>
            </a:pPr>
            <a:r>
              <a:rPr lang="fr-FR" sz="2000" dirty="0">
                <a:solidFill>
                  <a:schemeClr val="accent1"/>
                </a:solidFill>
                <a:latin typeface="Arial Black" pitchFamily="34" charset="0"/>
              </a:rPr>
              <a:t>LHC : Large Hadron </a:t>
            </a:r>
            <a:r>
              <a:rPr lang="fr-FR" sz="2000" dirty="0" err="1">
                <a:solidFill>
                  <a:schemeClr val="accent1"/>
                </a:solidFill>
                <a:latin typeface="Arial Black" pitchFamily="34" charset="0"/>
              </a:rPr>
              <a:t>Collider</a:t>
            </a:r>
            <a:r>
              <a:rPr lang="fr-FR" sz="2000" dirty="0">
                <a:solidFill>
                  <a:schemeClr val="accent1"/>
                </a:solidFill>
                <a:latin typeface="Arial Black" pitchFamily="34" charset="0"/>
              </a:rPr>
              <a:t> = grand collisionneur de hadrons</a:t>
            </a:r>
            <a:endParaRPr lang="fr-FR" sz="2400" dirty="0">
              <a:solidFill>
                <a:schemeClr val="tx1"/>
              </a:solidFill>
              <a:latin typeface="Arial" charset="0"/>
            </a:endParaRPr>
          </a:p>
        </p:txBody>
      </p:sp>
      <p:sp>
        <p:nvSpPr>
          <p:cNvPr id="13318" name="Text Box 10"/>
          <p:cNvSpPr txBox="1">
            <a:spLocks noChangeArrowheads="1"/>
          </p:cNvSpPr>
          <p:nvPr/>
        </p:nvSpPr>
        <p:spPr bwMode="auto">
          <a:xfrm>
            <a:off x="285720" y="1571612"/>
            <a:ext cx="2422525" cy="830997"/>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9" name="Picture 4" descr="colliding_beam"/>
          <p:cNvPicPr>
            <a:picLocks noChangeArrowheads="1"/>
          </p:cNvPicPr>
          <p:nvPr/>
        </p:nvPicPr>
        <p:blipFill>
          <a:blip r:embed="rId3" cstate="print"/>
          <a:srcRect/>
          <a:stretch>
            <a:fillRect/>
          </a:stretch>
        </p:blipFill>
        <p:spPr bwMode="auto">
          <a:xfrm>
            <a:off x="2757490" y="5072074"/>
            <a:ext cx="5354638" cy="787400"/>
          </a:xfrm>
          <a:prstGeom prst="rect">
            <a:avLst/>
          </a:prstGeom>
          <a:noFill/>
          <a:ln w="9525">
            <a:noFill/>
            <a:miter lim="800000"/>
            <a:headEnd/>
            <a:tailEnd/>
          </a:ln>
        </p:spPr>
      </p:pic>
      <p:sp>
        <p:nvSpPr>
          <p:cNvPr id="10" name="Text Box 5"/>
          <p:cNvSpPr txBox="1">
            <a:spLocks noChangeArrowheads="1"/>
          </p:cNvSpPr>
          <p:nvPr/>
        </p:nvSpPr>
        <p:spPr bwMode="auto">
          <a:xfrm>
            <a:off x="1828796" y="4643446"/>
            <a:ext cx="3786214"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FF0000"/>
                </a:solidFill>
              </a:rPr>
              <a:t>Protons de 7 </a:t>
            </a:r>
            <a:r>
              <a:rPr lang="fr-FR" sz="2000" b="1" dirty="0" err="1">
                <a:solidFill>
                  <a:srgbClr val="FF0000"/>
                </a:solidFill>
              </a:rPr>
              <a:t>TeV</a:t>
            </a:r>
            <a:r>
              <a:rPr lang="fr-FR" sz="2000" b="1" dirty="0">
                <a:solidFill>
                  <a:srgbClr val="FF0000"/>
                </a:solidFill>
              </a:rPr>
              <a:t> d’énergie</a:t>
            </a:r>
            <a:endParaRPr lang="fr-FR" sz="2000" dirty="0"/>
          </a:p>
        </p:txBody>
      </p:sp>
      <p:sp>
        <p:nvSpPr>
          <p:cNvPr id="11" name="Text Box 6"/>
          <p:cNvSpPr txBox="1">
            <a:spLocks noChangeArrowheads="1"/>
          </p:cNvSpPr>
          <p:nvPr/>
        </p:nvSpPr>
        <p:spPr bwMode="auto">
          <a:xfrm>
            <a:off x="5329258" y="4643446"/>
            <a:ext cx="3814742" cy="396875"/>
          </a:xfrm>
          <a:prstGeom prst="rect">
            <a:avLst/>
          </a:prstGeom>
          <a:noFill/>
          <a:ln w="9525">
            <a:noFill/>
            <a:miter lim="800000"/>
            <a:headEnd/>
            <a:tailEnd/>
          </a:ln>
        </p:spPr>
        <p:txBody>
          <a:bodyPr wrap="square">
            <a:spAutoFit/>
          </a:bodyPr>
          <a:lstStyle/>
          <a:p>
            <a:pPr algn="ctr">
              <a:spcBef>
                <a:spcPct val="50000"/>
              </a:spcBef>
            </a:pPr>
            <a:r>
              <a:rPr lang="fr-FR" sz="2000" b="1" dirty="0">
                <a:solidFill>
                  <a:srgbClr val="0070C0"/>
                </a:solidFill>
              </a:rPr>
              <a:t>Protons de 7 </a:t>
            </a:r>
            <a:r>
              <a:rPr lang="fr-FR" sz="2000" b="1" dirty="0" err="1">
                <a:solidFill>
                  <a:srgbClr val="0070C0"/>
                </a:solidFill>
              </a:rPr>
              <a:t>TeV</a:t>
            </a:r>
            <a:r>
              <a:rPr lang="fr-FR" sz="2000" b="1" dirty="0">
                <a:solidFill>
                  <a:srgbClr val="0070C0"/>
                </a:solidFill>
              </a:rPr>
              <a:t> d’énergie</a:t>
            </a:r>
            <a:endParaRPr lang="fr-FR" sz="2000" dirty="0">
              <a:solidFill>
                <a:srgbClr val="0070C0"/>
              </a:solidFill>
            </a:endParaRPr>
          </a:p>
        </p:txBody>
      </p:sp>
      <p:sp>
        <p:nvSpPr>
          <p:cNvPr id="12" name="Text Box 7"/>
          <p:cNvSpPr txBox="1">
            <a:spLocks noChangeArrowheads="1"/>
          </p:cNvSpPr>
          <p:nvPr/>
        </p:nvSpPr>
        <p:spPr bwMode="auto">
          <a:xfrm>
            <a:off x="2786050" y="5929330"/>
            <a:ext cx="5286412" cy="70788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smtClean="0">
                <a:solidFill>
                  <a:srgbClr val="0070C0"/>
                </a:solidFill>
              </a:rPr>
              <a:t>TeV</a:t>
            </a:r>
            <a:r>
              <a:rPr lang="fr-FR" sz="2000" b="1" dirty="0" smtClean="0">
                <a:solidFill>
                  <a:srgbClr val="0070C0"/>
                </a:solidFill>
              </a:rPr>
              <a:t> (énergie équivalente à environ 14000 fois la masse du proton)</a:t>
            </a:r>
            <a:endParaRPr lang="fr-FR" sz="2000" b="1" dirty="0">
              <a:solidFill>
                <a:srgbClr val="0070C0"/>
              </a:solidFill>
            </a:endParaRPr>
          </a:p>
        </p:txBody>
      </p:sp>
      <p:pic>
        <p:nvPicPr>
          <p:cNvPr id="13" name="Picture 2" descr="LHC-OverallView"/>
          <p:cNvPicPr>
            <a:picLocks noChangeAspect="1" noChangeArrowheads="1"/>
          </p:cNvPicPr>
          <p:nvPr/>
        </p:nvPicPr>
        <p:blipFill>
          <a:blip r:embed="rId4" cstate="print"/>
          <a:srcRect t="8065"/>
          <a:stretch>
            <a:fillRect/>
          </a:stretch>
        </p:blipFill>
        <p:spPr bwMode="auto">
          <a:xfrm>
            <a:off x="2857488" y="428604"/>
            <a:ext cx="5772232" cy="4286257"/>
          </a:xfrm>
          <a:prstGeom prst="rect">
            <a:avLst/>
          </a:prstGeom>
          <a:noFill/>
        </p:spPr>
      </p:pic>
      <p:sp>
        <p:nvSpPr>
          <p:cNvPr id="14" name="Text Box 4"/>
          <p:cNvSpPr txBox="1">
            <a:spLocks noChangeArrowheads="1"/>
          </p:cNvSpPr>
          <p:nvPr/>
        </p:nvSpPr>
        <p:spPr bwMode="auto">
          <a:xfrm>
            <a:off x="0" y="4180344"/>
            <a:ext cx="2643174" cy="2677656"/>
          </a:xfrm>
          <a:prstGeom prst="rect">
            <a:avLst/>
          </a:prstGeom>
          <a:noFill/>
          <a:ln w="9525">
            <a:noFill/>
            <a:miter lim="800000"/>
            <a:headEnd/>
            <a:tailEnd/>
          </a:ln>
        </p:spPr>
        <p:txBody>
          <a:bodyPr wrap="square">
            <a:spAutoFit/>
          </a:bodyPr>
          <a:lstStyle/>
          <a:p>
            <a:pPr marL="457200" indent="-457200">
              <a:spcBef>
                <a:spcPct val="0"/>
              </a:spcBef>
            </a:pPr>
            <a:r>
              <a:rPr lang="fr-FR" sz="2000" b="1" i="1" dirty="0">
                <a:solidFill>
                  <a:srgbClr val="FF0000"/>
                </a:solidFill>
                <a:latin typeface="Arial" charset="0"/>
              </a:rPr>
              <a:t>	</a:t>
            </a:r>
            <a:r>
              <a:rPr lang="fr-FR" sz="2400" b="1" i="1" dirty="0"/>
              <a:t>Etudier les particules produites lors de collisions entre deux faisceaux de protons.</a:t>
            </a:r>
            <a:endParaRPr lang="fr-FR" sz="2400" dirty="0">
              <a:latin typeface="Arial" charset="0"/>
            </a:endParaRPr>
          </a:p>
        </p:txBody>
      </p:sp>
      <p:sp>
        <p:nvSpPr>
          <p:cNvPr id="15" name="Espace réservé du pied de page 14"/>
          <p:cNvSpPr>
            <a:spLocks noGrp="1"/>
          </p:cNvSpPr>
          <p:nvPr>
            <p:ph type="ftr" sz="quarter" idx="11"/>
          </p:nvPr>
        </p:nvSpPr>
        <p:spPr/>
        <p:txBody>
          <a:bodyPr/>
          <a:lstStyle/>
          <a:p>
            <a:r>
              <a:rPr lang="fr-FR" smtClean="0"/>
              <a:t>Jean-Pierre Lees, Visite Baudelaire, 7 avril 2011</a:t>
            </a:r>
            <a:endParaRPr lang="fr-BE" dirty="0"/>
          </a:p>
        </p:txBody>
      </p:sp>
      <p:sp>
        <p:nvSpPr>
          <p:cNvPr id="16" name="Espace réservé du numéro de diapositive 15"/>
          <p:cNvSpPr>
            <a:spLocks noGrp="1"/>
          </p:cNvSpPr>
          <p:nvPr>
            <p:ph type="sldNum" sz="quarter" idx="12"/>
          </p:nvPr>
        </p:nvSpPr>
        <p:spPr/>
        <p:txBody>
          <a:bodyPr/>
          <a:lstStyle/>
          <a:p>
            <a:fld id="{CF4668DC-857F-487D-BFFA-8C0CA5037977}" type="slidenum">
              <a:rPr lang="fr-BE" smtClean="0"/>
              <a:pPr/>
              <a:t>29</a:t>
            </a:fld>
            <a:endParaRPr lang="fr-B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latin typeface="Arial Narrow" pitchFamily="34" charset="0"/>
              </a:rPr>
              <a:t>Plan</a:t>
            </a:r>
            <a:endParaRPr lang="fr-FR" dirty="0">
              <a:solidFill>
                <a:srgbClr val="FF0000"/>
              </a:solidFill>
              <a:latin typeface="Arial Narrow" pitchFamily="34" charset="0"/>
            </a:endParaRPr>
          </a:p>
        </p:txBody>
      </p:sp>
      <p:sp>
        <p:nvSpPr>
          <p:cNvPr id="3" name="Espace réservé du contenu 2"/>
          <p:cNvSpPr>
            <a:spLocks noGrp="1"/>
          </p:cNvSpPr>
          <p:nvPr>
            <p:ph idx="1"/>
          </p:nvPr>
        </p:nvSpPr>
        <p:spPr/>
        <p:txBody>
          <a:bodyPr/>
          <a:lstStyle/>
          <a:p>
            <a:r>
              <a:rPr lang="en-US" dirty="0" err="1" smtClean="0">
                <a:latin typeface="Arial Narrow" pitchFamily="34" charset="0"/>
              </a:rPr>
              <a:t>Présentation</a:t>
            </a:r>
            <a:r>
              <a:rPr lang="en-US" dirty="0" smtClean="0">
                <a:latin typeface="Arial Narrow" pitchFamily="34" charset="0"/>
              </a:rPr>
              <a:t> du </a:t>
            </a:r>
            <a:r>
              <a:rPr lang="en-US" dirty="0" err="1" smtClean="0">
                <a:latin typeface="Arial Narrow" pitchFamily="34" charset="0"/>
              </a:rPr>
              <a:t>laboratoire</a:t>
            </a:r>
            <a:r>
              <a:rPr lang="en-US" dirty="0" smtClean="0">
                <a:latin typeface="Arial Narrow" pitchFamily="34" charset="0"/>
              </a:rPr>
              <a:t> </a:t>
            </a:r>
          </a:p>
          <a:p>
            <a:r>
              <a:rPr lang="en-US" dirty="0" smtClean="0">
                <a:latin typeface="Arial Narrow" pitchFamily="34" charset="0"/>
              </a:rPr>
              <a:t>La physique des </a:t>
            </a:r>
            <a:r>
              <a:rPr lang="en-US" dirty="0" err="1" smtClean="0">
                <a:latin typeface="Arial Narrow" pitchFamily="34" charset="0"/>
              </a:rPr>
              <a:t>particules</a:t>
            </a:r>
            <a:r>
              <a:rPr lang="en-US" dirty="0" smtClean="0">
                <a:latin typeface="Arial Narrow" pitchFamily="34" charset="0"/>
              </a:rPr>
              <a:t> </a:t>
            </a:r>
            <a:r>
              <a:rPr lang="en-US" dirty="0" err="1" smtClean="0">
                <a:latin typeface="Arial Narrow" pitchFamily="34" charset="0"/>
              </a:rPr>
              <a:t>aujourd’hui</a:t>
            </a:r>
            <a:endParaRPr lang="en-US" dirty="0" smtClean="0">
              <a:latin typeface="Arial Narrow" pitchFamily="34" charset="0"/>
            </a:endParaRPr>
          </a:p>
          <a:p>
            <a:r>
              <a:rPr lang="en-US" dirty="0" smtClean="0">
                <a:latin typeface="Arial Narrow" pitchFamily="34" charset="0"/>
              </a:rPr>
              <a:t>les </a:t>
            </a:r>
            <a:r>
              <a:rPr lang="en-US" dirty="0" err="1" smtClean="0">
                <a:latin typeface="Arial Narrow" pitchFamily="34" charset="0"/>
              </a:rPr>
              <a:t>accélérateurs</a:t>
            </a:r>
            <a:r>
              <a:rPr lang="en-US" dirty="0" smtClean="0">
                <a:latin typeface="Arial Narrow" pitchFamily="34" charset="0"/>
              </a:rPr>
              <a:t> et le LHC</a:t>
            </a:r>
          </a:p>
          <a:p>
            <a:r>
              <a:rPr lang="en-US" dirty="0" smtClean="0">
                <a:latin typeface="Arial Narrow" pitchFamily="34" charset="0"/>
              </a:rPr>
              <a:t>Les techniques de detection</a:t>
            </a:r>
          </a:p>
          <a:p>
            <a:r>
              <a:rPr lang="en-US" dirty="0" err="1" smtClean="0">
                <a:latin typeface="Arial Narrow" pitchFamily="34" charset="0"/>
              </a:rPr>
              <a:t>Quelques</a:t>
            </a:r>
            <a:r>
              <a:rPr lang="en-US" dirty="0" smtClean="0">
                <a:latin typeface="Arial Narrow" pitchFamily="34" charset="0"/>
              </a:rPr>
              <a:t> experiences </a:t>
            </a:r>
            <a:r>
              <a:rPr lang="en-US" dirty="0" err="1" smtClean="0">
                <a:latin typeface="Arial Narrow" pitchFamily="34" charset="0"/>
              </a:rPr>
              <a:t>sur</a:t>
            </a:r>
            <a:r>
              <a:rPr lang="en-US" dirty="0" smtClean="0">
                <a:latin typeface="Arial Narrow" pitchFamily="34" charset="0"/>
              </a:rPr>
              <a:t> </a:t>
            </a:r>
            <a:r>
              <a:rPr lang="en-US" dirty="0" err="1" smtClean="0">
                <a:latin typeface="Arial Narrow" pitchFamily="34" charset="0"/>
              </a:rPr>
              <a:t>accélérateur</a:t>
            </a:r>
            <a:r>
              <a:rPr lang="en-US" dirty="0" smtClean="0">
                <a:latin typeface="Arial Narrow" pitchFamily="34" charset="0"/>
              </a:rPr>
              <a:t> (LHC)</a:t>
            </a:r>
          </a:p>
          <a:p>
            <a:r>
              <a:rPr lang="en-US" dirty="0" err="1" smtClean="0">
                <a:latin typeface="Arial Narrow" pitchFamily="34" charset="0"/>
              </a:rPr>
              <a:t>Expériences</a:t>
            </a:r>
            <a:r>
              <a:rPr lang="en-US" dirty="0" smtClean="0">
                <a:latin typeface="Arial Narrow" pitchFamily="34" charset="0"/>
              </a:rPr>
              <a:t> </a:t>
            </a:r>
            <a:r>
              <a:rPr lang="en-US" dirty="0" err="1" smtClean="0">
                <a:latin typeface="Arial Narrow" pitchFamily="34" charset="0"/>
              </a:rPr>
              <a:t>d’astro-particules</a:t>
            </a:r>
            <a:endParaRPr lang="en-US" dirty="0" smtClean="0">
              <a:latin typeface="Arial Narrow" pitchFamily="34" charset="0"/>
            </a:endParaRPr>
          </a:p>
          <a:p>
            <a:r>
              <a:rPr lang="en-US" dirty="0" smtClean="0">
                <a:latin typeface="Arial Narrow" pitchFamily="34" charset="0"/>
              </a:rPr>
              <a:t>Les métiers de la </a:t>
            </a:r>
            <a:r>
              <a:rPr lang="en-US" dirty="0" err="1" smtClean="0">
                <a:latin typeface="Arial Narrow" pitchFamily="34" charset="0"/>
              </a:rPr>
              <a:t>recherche</a:t>
            </a:r>
            <a:endParaRPr lang="en-US" dirty="0" smtClean="0">
              <a:latin typeface="Arial Narrow" pitchFamily="34" charset="0"/>
            </a:endParaRPr>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3</a:t>
            </a:fld>
            <a:endParaRPr lang="fr-BE"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solidFill>
                  <a:srgbClr val="FF0000"/>
                </a:solidFill>
              </a:rPr>
              <a:t>le LHC (2)</a:t>
            </a:r>
            <a:endParaRPr lang="fr-FR" dirty="0">
              <a:solidFill>
                <a:srgbClr val="FF0000"/>
              </a:solidFill>
            </a:endParaRPr>
          </a:p>
        </p:txBody>
      </p:sp>
      <p:sp>
        <p:nvSpPr>
          <p:cNvPr id="4" name="Espace réservé du pied de page 3"/>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30</a:t>
            </a:fld>
            <a:endParaRPr lang="fr-FR" dirty="0"/>
          </a:p>
        </p:txBody>
      </p:sp>
      <p:pic>
        <p:nvPicPr>
          <p:cNvPr id="6" name="Picture 3"/>
          <p:cNvPicPr>
            <a:picLocks noChangeAspect="1" noChangeArrowheads="1"/>
          </p:cNvPicPr>
          <p:nvPr/>
        </p:nvPicPr>
        <p:blipFill>
          <a:blip r:embed="rId2" cstate="print"/>
          <a:srcRect/>
          <a:stretch>
            <a:fillRect/>
          </a:stretch>
        </p:blipFill>
        <p:spPr bwMode="auto">
          <a:xfrm>
            <a:off x="1485900" y="1484313"/>
            <a:ext cx="6270625" cy="4703762"/>
          </a:xfrm>
          <a:prstGeom prst="rect">
            <a:avLst/>
          </a:prstGeom>
          <a:noFill/>
          <a:ln w="9525">
            <a:noFill/>
            <a:miter lim="800000"/>
            <a:headEnd/>
            <a:tailEnd/>
          </a:ln>
        </p:spPr>
      </p:pic>
      <p:sp>
        <p:nvSpPr>
          <p:cNvPr id="7" name="Line 4"/>
          <p:cNvSpPr>
            <a:spLocks noChangeShapeType="1"/>
          </p:cNvSpPr>
          <p:nvPr/>
        </p:nvSpPr>
        <p:spPr bwMode="auto">
          <a:xfrm flipV="1">
            <a:off x="2476500" y="3200400"/>
            <a:ext cx="3952875" cy="1438275"/>
          </a:xfrm>
          <a:prstGeom prst="line">
            <a:avLst/>
          </a:prstGeom>
          <a:noFill/>
          <a:ln w="28575">
            <a:solidFill>
              <a:srgbClr val="FF6600"/>
            </a:solidFill>
            <a:round/>
            <a:headEnd type="triangle" w="med" len="med"/>
            <a:tailEnd type="triangle" w="med" len="med"/>
          </a:ln>
          <a:effectLst/>
        </p:spPr>
        <p:txBody>
          <a:bodyPr/>
          <a:lstStyle/>
          <a:p>
            <a:endParaRPr lang="fr-FR"/>
          </a:p>
        </p:txBody>
      </p:sp>
      <p:sp>
        <p:nvSpPr>
          <p:cNvPr id="9" name="Text Box 5"/>
          <p:cNvSpPr txBox="1">
            <a:spLocks noChangeArrowheads="1"/>
          </p:cNvSpPr>
          <p:nvPr/>
        </p:nvSpPr>
        <p:spPr bwMode="auto">
          <a:xfrm rot="20543769">
            <a:off x="4106863" y="3536950"/>
            <a:ext cx="669925" cy="336550"/>
          </a:xfrm>
          <a:prstGeom prst="rect">
            <a:avLst/>
          </a:prstGeom>
          <a:noFill/>
          <a:ln w="57150" algn="ctr">
            <a:noFill/>
            <a:miter lim="800000"/>
            <a:headEnd/>
            <a:tailEnd/>
          </a:ln>
          <a:effectLst/>
        </p:spPr>
        <p:txBody>
          <a:bodyPr wrap="none">
            <a:spAutoFit/>
          </a:bodyPr>
          <a:lstStyle/>
          <a:p>
            <a:r>
              <a:rPr lang="fr-FR" sz="1600" b="1" dirty="0">
                <a:solidFill>
                  <a:srgbClr val="FF9933"/>
                </a:solidFill>
              </a:rPr>
              <a:t>9 KM</a:t>
            </a:r>
          </a:p>
        </p:txBody>
      </p:sp>
      <p:grpSp>
        <p:nvGrpSpPr>
          <p:cNvPr id="3" name="Groupe 7"/>
          <p:cNvGrpSpPr/>
          <p:nvPr/>
        </p:nvGrpSpPr>
        <p:grpSpPr>
          <a:xfrm>
            <a:off x="125413" y="71438"/>
            <a:ext cx="1156490" cy="6715125"/>
            <a:chOff x="125413" y="71438"/>
            <a:chExt cx="1156490" cy="6715125"/>
          </a:xfrm>
        </p:grpSpPr>
        <p:pic>
          <p:nvPicPr>
            <p:cNvPr id="10"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1" name="Image 10"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12" name="ZoneTexte 11"/>
          <p:cNvSpPr txBox="1"/>
          <p:nvPr/>
        </p:nvSpPr>
        <p:spPr>
          <a:xfrm>
            <a:off x="1857356" y="2071678"/>
            <a:ext cx="1146468" cy="369332"/>
          </a:xfrm>
          <a:prstGeom prst="rect">
            <a:avLst/>
          </a:prstGeom>
          <a:noFill/>
        </p:spPr>
        <p:txBody>
          <a:bodyPr wrap="none" rtlCol="0">
            <a:spAutoFit/>
          </a:bodyPr>
          <a:lstStyle/>
          <a:p>
            <a:r>
              <a:rPr lang="en-US" dirty="0" smtClean="0">
                <a:solidFill>
                  <a:srgbClr val="FFFF00"/>
                </a:solidFill>
              </a:rPr>
              <a:t>LEP/LHC</a:t>
            </a:r>
            <a:endParaRPr lang="fr-FR" dirty="0">
              <a:solidFill>
                <a:srgbClr val="FFFF00"/>
              </a:solidFill>
            </a:endParaRPr>
          </a:p>
        </p:txBody>
      </p:sp>
      <p:cxnSp>
        <p:nvCxnSpPr>
          <p:cNvPr id="14" name="Connecteur droit avec flèche 13"/>
          <p:cNvCxnSpPr/>
          <p:nvPr/>
        </p:nvCxnSpPr>
        <p:spPr>
          <a:xfrm rot="16200000" flipH="1">
            <a:off x="2678893" y="2464587"/>
            <a:ext cx="571504" cy="50006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715008" y="3571876"/>
            <a:ext cx="646331" cy="369332"/>
          </a:xfrm>
          <a:prstGeom prst="rect">
            <a:avLst/>
          </a:prstGeom>
          <a:noFill/>
        </p:spPr>
        <p:txBody>
          <a:bodyPr wrap="none" rtlCol="0">
            <a:spAutoFit/>
          </a:bodyPr>
          <a:lstStyle/>
          <a:p>
            <a:r>
              <a:rPr lang="en-US" dirty="0" smtClean="0">
                <a:solidFill>
                  <a:srgbClr val="FFFF00"/>
                </a:solidFill>
              </a:rPr>
              <a:t>SPS</a:t>
            </a:r>
            <a:endParaRPr lang="fr-FR" dirty="0">
              <a:solidFill>
                <a:srgbClr val="FFFF00"/>
              </a:solidFill>
            </a:endParaRPr>
          </a:p>
        </p:txBody>
      </p:sp>
      <p:cxnSp>
        <p:nvCxnSpPr>
          <p:cNvPr id="16" name="Connecteur droit avec flèche 15"/>
          <p:cNvCxnSpPr/>
          <p:nvPr/>
        </p:nvCxnSpPr>
        <p:spPr>
          <a:xfrm rot="5400000">
            <a:off x="5750727" y="3893347"/>
            <a:ext cx="357190" cy="28575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0504028_10"/>
          <p:cNvPicPr>
            <a:picLocks noChangeAspect="1" noChangeArrowheads="1"/>
          </p:cNvPicPr>
          <p:nvPr/>
        </p:nvPicPr>
        <p:blipFill>
          <a:blip r:embed="rId2" cstate="print"/>
          <a:srcRect/>
          <a:stretch>
            <a:fillRect/>
          </a:stretch>
        </p:blipFill>
        <p:spPr bwMode="auto">
          <a:xfrm>
            <a:off x="0" y="0"/>
            <a:ext cx="10548938" cy="6873875"/>
          </a:xfrm>
          <a:prstGeom prst="rect">
            <a:avLst/>
          </a:prstGeom>
          <a:noFill/>
          <a:ln w="9525">
            <a:noFill/>
            <a:miter lim="800000"/>
            <a:headEnd/>
            <a:tailEnd/>
          </a:ln>
        </p:spPr>
      </p:pic>
      <p:sp>
        <p:nvSpPr>
          <p:cNvPr id="25603" name="Rectangle 9"/>
          <p:cNvSpPr>
            <a:spLocks noChangeArrowheads="1"/>
          </p:cNvSpPr>
          <p:nvPr/>
        </p:nvSpPr>
        <p:spPr bwMode="auto">
          <a:xfrm>
            <a:off x="7216775" y="6491288"/>
            <a:ext cx="1927225" cy="366712"/>
          </a:xfrm>
          <a:prstGeom prst="rect">
            <a:avLst/>
          </a:prstGeom>
          <a:noFill/>
          <a:ln w="9525">
            <a:noFill/>
            <a:miter lim="800000"/>
            <a:headEnd type="none" w="sm" len="sm"/>
            <a:tailEnd type="none" w="sm" len="sm"/>
          </a:ln>
        </p:spPr>
        <p:txBody>
          <a:bodyPr wrap="none">
            <a:spAutoFit/>
          </a:bodyPr>
          <a:lstStyle/>
          <a:p>
            <a:r>
              <a:rPr lang="en-US" sz="1800">
                <a:latin typeface="Arial Unicode MS" pitchFamily="34" charset="-128"/>
              </a:rPr>
              <a:t>©CERN, Geneva</a:t>
            </a:r>
            <a:endParaRPr lang="fr-FR" sz="1800">
              <a:latin typeface="Arial Unicode MS" pitchFamily="34" charset="-128"/>
            </a:endParaRPr>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a:p>
        </p:txBody>
      </p:sp>
      <p:sp>
        <p:nvSpPr>
          <p:cNvPr id="5" name="Rectangle 4"/>
          <p:cNvSpPr/>
          <p:nvPr/>
        </p:nvSpPr>
        <p:spPr>
          <a:xfrm>
            <a:off x="5214942" y="4286256"/>
            <a:ext cx="4572000" cy="923330"/>
          </a:xfrm>
          <a:prstGeom prst="rect">
            <a:avLst/>
          </a:prstGeom>
        </p:spPr>
        <p:txBody>
          <a:bodyPr>
            <a:spAutoFit/>
          </a:bodyPr>
          <a:lstStyle/>
          <a:p>
            <a:r>
              <a:rPr lang="fr-FR" b="1" dirty="0" smtClean="0"/>
              <a:t>2000 paquets contenant chacun une centaine de milliards de protons. </a:t>
            </a:r>
          </a:p>
          <a:p>
            <a:r>
              <a:rPr lang="fr-FR" b="1" dirty="0" smtClean="0"/>
              <a:t>11000 tours en une seconde</a:t>
            </a:r>
            <a:endParaRPr lang="en-US" b="1"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31</a:t>
            </a:fld>
            <a:endParaRPr lang="fr-BE"/>
          </a:p>
        </p:txBody>
      </p:sp>
    </p:spTree>
  </p:cSld>
  <p:clrMapOvr>
    <a:masterClrMapping/>
  </p:clrMapOvr>
  <p:transition advClick="0" advTm="6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4" name="ZoneTexte 3"/>
          <p:cNvSpPr txBox="1"/>
          <p:nvPr/>
        </p:nvSpPr>
        <p:spPr>
          <a:xfrm>
            <a:off x="928662" y="214290"/>
            <a:ext cx="7160102" cy="584775"/>
          </a:xfrm>
          <a:prstGeom prst="rect">
            <a:avLst/>
          </a:prstGeom>
          <a:noFill/>
        </p:spPr>
        <p:txBody>
          <a:bodyPr wrap="none" rtlCol="0">
            <a:spAutoFit/>
          </a:bodyPr>
          <a:lstStyle/>
          <a:p>
            <a:r>
              <a:rPr lang="fr-FR" sz="3200" dirty="0" smtClean="0">
                <a:solidFill>
                  <a:srgbClr val="FF0000"/>
                </a:solidFill>
              </a:rPr>
              <a:t>Exemple de la production du </a:t>
            </a:r>
            <a:r>
              <a:rPr lang="fr-FR" sz="3200" dirty="0" err="1" smtClean="0">
                <a:solidFill>
                  <a:srgbClr val="FF0000"/>
                </a:solidFill>
              </a:rPr>
              <a:t>higgs</a:t>
            </a:r>
            <a:r>
              <a:rPr lang="fr-FR" sz="3200" dirty="0" smtClean="0">
                <a:solidFill>
                  <a:srgbClr val="FF0000"/>
                </a:solidFill>
              </a:rPr>
              <a:t> au LHC</a:t>
            </a:r>
            <a:endParaRPr lang="fr-FR" sz="3200" dirty="0">
              <a:solidFill>
                <a:srgbClr val="FF0000"/>
              </a:solidFill>
            </a:endParaRPr>
          </a:p>
        </p:txBody>
      </p:sp>
      <p:grpSp>
        <p:nvGrpSpPr>
          <p:cNvPr id="5" name="Group 4"/>
          <p:cNvGrpSpPr>
            <a:grpSpLocks/>
          </p:cNvGrpSpPr>
          <p:nvPr/>
        </p:nvGrpSpPr>
        <p:grpSpPr bwMode="auto">
          <a:xfrm>
            <a:off x="785786" y="2143116"/>
            <a:ext cx="4069228" cy="1057056"/>
            <a:chOff x="3659" y="3805"/>
            <a:chExt cx="2107" cy="837"/>
          </a:xfrm>
        </p:grpSpPr>
        <p:grpSp>
          <p:nvGrpSpPr>
            <p:cNvPr id="6" name="Group 5"/>
            <p:cNvGrpSpPr>
              <a:grpSpLocks/>
            </p:cNvGrpSpPr>
            <p:nvPr/>
          </p:nvGrpSpPr>
          <p:grpSpPr bwMode="auto">
            <a:xfrm flipH="1">
              <a:off x="3827" y="4301"/>
              <a:ext cx="809" cy="0"/>
              <a:chOff x="8096" y="4470"/>
              <a:chExt cx="5443" cy="0"/>
            </a:xfrm>
          </p:grpSpPr>
          <p:sp>
            <p:nvSpPr>
              <p:cNvPr id="24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4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7" name="Group 10"/>
            <p:cNvGrpSpPr>
              <a:grpSpLocks/>
            </p:cNvGrpSpPr>
            <p:nvPr/>
          </p:nvGrpSpPr>
          <p:grpSpPr bwMode="auto">
            <a:xfrm>
              <a:off x="4795" y="4093"/>
              <a:ext cx="809" cy="0"/>
              <a:chOff x="8096" y="4470"/>
              <a:chExt cx="5443" cy="0"/>
            </a:xfrm>
          </p:grpSpPr>
          <p:sp>
            <p:nvSpPr>
              <p:cNvPr id="23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3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3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4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8"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9" name="Group 16"/>
            <p:cNvGrpSpPr>
              <a:grpSpLocks/>
            </p:cNvGrpSpPr>
            <p:nvPr/>
          </p:nvGrpSpPr>
          <p:grpSpPr bwMode="auto">
            <a:xfrm rot="-681839">
              <a:off x="4587" y="3943"/>
              <a:ext cx="65" cy="51"/>
              <a:chOff x="0" y="6512"/>
              <a:chExt cx="21386" cy="6122"/>
            </a:xfrm>
          </p:grpSpPr>
          <p:grpSp>
            <p:nvGrpSpPr>
              <p:cNvPr id="207" name="Group 17"/>
              <p:cNvGrpSpPr>
                <a:grpSpLocks/>
              </p:cNvGrpSpPr>
              <p:nvPr/>
            </p:nvGrpSpPr>
            <p:grpSpPr bwMode="auto">
              <a:xfrm>
                <a:off x="8595" y="6512"/>
                <a:ext cx="4309" cy="6122"/>
                <a:chOff x="8595" y="6512"/>
                <a:chExt cx="4309" cy="6122"/>
              </a:xfrm>
            </p:grpSpPr>
            <p:sp>
              <p:nvSpPr>
                <p:cNvPr id="23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8" name="Group 23"/>
              <p:cNvGrpSpPr>
                <a:grpSpLocks/>
              </p:cNvGrpSpPr>
              <p:nvPr/>
            </p:nvGrpSpPr>
            <p:grpSpPr bwMode="auto">
              <a:xfrm>
                <a:off x="12768" y="6512"/>
                <a:ext cx="4309" cy="6122"/>
                <a:chOff x="8595" y="6512"/>
                <a:chExt cx="4309" cy="6122"/>
              </a:xfrm>
            </p:grpSpPr>
            <p:sp>
              <p:nvSpPr>
                <p:cNvPr id="22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09" name="Group 29"/>
              <p:cNvGrpSpPr>
                <a:grpSpLocks/>
              </p:cNvGrpSpPr>
              <p:nvPr/>
            </p:nvGrpSpPr>
            <p:grpSpPr bwMode="auto">
              <a:xfrm>
                <a:off x="4377" y="6512"/>
                <a:ext cx="4309" cy="6122"/>
                <a:chOff x="8595" y="6512"/>
                <a:chExt cx="4309" cy="6122"/>
              </a:xfrm>
            </p:grpSpPr>
            <p:sp>
              <p:nvSpPr>
                <p:cNvPr id="22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0" name="Group 35"/>
              <p:cNvGrpSpPr>
                <a:grpSpLocks/>
              </p:cNvGrpSpPr>
              <p:nvPr/>
            </p:nvGrpSpPr>
            <p:grpSpPr bwMode="auto">
              <a:xfrm>
                <a:off x="0" y="6512"/>
                <a:ext cx="4309" cy="6122"/>
                <a:chOff x="8595" y="6512"/>
                <a:chExt cx="4309" cy="6122"/>
              </a:xfrm>
            </p:grpSpPr>
            <p:sp>
              <p:nvSpPr>
                <p:cNvPr id="21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1" name="Group 41"/>
              <p:cNvGrpSpPr>
                <a:grpSpLocks/>
              </p:cNvGrpSpPr>
              <p:nvPr/>
            </p:nvGrpSpPr>
            <p:grpSpPr bwMode="auto">
              <a:xfrm>
                <a:off x="17077" y="6512"/>
                <a:ext cx="4309" cy="6122"/>
                <a:chOff x="8595" y="6512"/>
                <a:chExt cx="4309" cy="6122"/>
              </a:xfrm>
            </p:grpSpPr>
            <p:sp>
              <p:nvSpPr>
                <p:cNvPr id="21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0" name="Group 47"/>
            <p:cNvGrpSpPr>
              <a:grpSpLocks/>
            </p:cNvGrpSpPr>
            <p:nvPr/>
          </p:nvGrpSpPr>
          <p:grpSpPr bwMode="auto">
            <a:xfrm rot="-4434957">
              <a:off x="4637" y="4045"/>
              <a:ext cx="108" cy="31"/>
              <a:chOff x="0" y="6512"/>
              <a:chExt cx="21386" cy="6122"/>
            </a:xfrm>
          </p:grpSpPr>
          <p:grpSp>
            <p:nvGrpSpPr>
              <p:cNvPr id="177" name="Group 48"/>
              <p:cNvGrpSpPr>
                <a:grpSpLocks/>
              </p:cNvGrpSpPr>
              <p:nvPr/>
            </p:nvGrpSpPr>
            <p:grpSpPr bwMode="auto">
              <a:xfrm>
                <a:off x="8595" y="6512"/>
                <a:ext cx="4309" cy="6122"/>
                <a:chOff x="8595" y="6512"/>
                <a:chExt cx="4309" cy="6122"/>
              </a:xfrm>
            </p:grpSpPr>
            <p:sp>
              <p:nvSpPr>
                <p:cNvPr id="20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78" name="Group 54"/>
              <p:cNvGrpSpPr>
                <a:grpSpLocks/>
              </p:cNvGrpSpPr>
              <p:nvPr/>
            </p:nvGrpSpPr>
            <p:grpSpPr bwMode="auto">
              <a:xfrm>
                <a:off x="12768" y="6512"/>
                <a:ext cx="4309" cy="6122"/>
                <a:chOff x="8595" y="6512"/>
                <a:chExt cx="4309" cy="6122"/>
              </a:xfrm>
            </p:grpSpPr>
            <p:sp>
              <p:nvSpPr>
                <p:cNvPr id="19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79" name="Group 60"/>
              <p:cNvGrpSpPr>
                <a:grpSpLocks/>
              </p:cNvGrpSpPr>
              <p:nvPr/>
            </p:nvGrpSpPr>
            <p:grpSpPr bwMode="auto">
              <a:xfrm>
                <a:off x="4377" y="6512"/>
                <a:ext cx="4309" cy="6122"/>
                <a:chOff x="8595" y="6512"/>
                <a:chExt cx="4309" cy="6122"/>
              </a:xfrm>
            </p:grpSpPr>
            <p:sp>
              <p:nvSpPr>
                <p:cNvPr id="19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0" name="Group 66"/>
              <p:cNvGrpSpPr>
                <a:grpSpLocks/>
              </p:cNvGrpSpPr>
              <p:nvPr/>
            </p:nvGrpSpPr>
            <p:grpSpPr bwMode="auto">
              <a:xfrm>
                <a:off x="0" y="6512"/>
                <a:ext cx="4309" cy="6122"/>
                <a:chOff x="8595" y="6512"/>
                <a:chExt cx="4309" cy="6122"/>
              </a:xfrm>
            </p:grpSpPr>
            <p:sp>
              <p:nvSpPr>
                <p:cNvPr id="18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1" name="Group 72"/>
              <p:cNvGrpSpPr>
                <a:grpSpLocks/>
              </p:cNvGrpSpPr>
              <p:nvPr/>
            </p:nvGrpSpPr>
            <p:grpSpPr bwMode="auto">
              <a:xfrm>
                <a:off x="17077" y="6512"/>
                <a:ext cx="4309" cy="6122"/>
                <a:chOff x="8595" y="6512"/>
                <a:chExt cx="4309" cy="6122"/>
              </a:xfrm>
            </p:grpSpPr>
            <p:sp>
              <p:nvSpPr>
                <p:cNvPr id="18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1" name="Group 78"/>
            <p:cNvGrpSpPr>
              <a:grpSpLocks/>
            </p:cNvGrpSpPr>
            <p:nvPr/>
          </p:nvGrpSpPr>
          <p:grpSpPr bwMode="auto">
            <a:xfrm rot="3858794">
              <a:off x="4530" y="4087"/>
              <a:ext cx="108" cy="48"/>
              <a:chOff x="0" y="6512"/>
              <a:chExt cx="21386" cy="6122"/>
            </a:xfrm>
          </p:grpSpPr>
          <p:grpSp>
            <p:nvGrpSpPr>
              <p:cNvPr id="147" name="Group 79"/>
              <p:cNvGrpSpPr>
                <a:grpSpLocks/>
              </p:cNvGrpSpPr>
              <p:nvPr/>
            </p:nvGrpSpPr>
            <p:grpSpPr bwMode="auto">
              <a:xfrm>
                <a:off x="8595" y="6512"/>
                <a:ext cx="4309" cy="6122"/>
                <a:chOff x="8595" y="6512"/>
                <a:chExt cx="4309" cy="6122"/>
              </a:xfrm>
            </p:grpSpPr>
            <p:sp>
              <p:nvSpPr>
                <p:cNvPr id="17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8" name="Group 85"/>
              <p:cNvGrpSpPr>
                <a:grpSpLocks/>
              </p:cNvGrpSpPr>
              <p:nvPr/>
            </p:nvGrpSpPr>
            <p:grpSpPr bwMode="auto">
              <a:xfrm>
                <a:off x="12768" y="6512"/>
                <a:ext cx="4309" cy="6122"/>
                <a:chOff x="8595" y="6512"/>
                <a:chExt cx="4309" cy="6122"/>
              </a:xfrm>
            </p:grpSpPr>
            <p:sp>
              <p:nvSpPr>
                <p:cNvPr id="16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49" name="Group 91"/>
              <p:cNvGrpSpPr>
                <a:grpSpLocks/>
              </p:cNvGrpSpPr>
              <p:nvPr/>
            </p:nvGrpSpPr>
            <p:grpSpPr bwMode="auto">
              <a:xfrm>
                <a:off x="4377" y="6512"/>
                <a:ext cx="4309" cy="6122"/>
                <a:chOff x="8595" y="6512"/>
                <a:chExt cx="4309" cy="6122"/>
              </a:xfrm>
            </p:grpSpPr>
            <p:sp>
              <p:nvSpPr>
                <p:cNvPr id="16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0" name="Group 97"/>
              <p:cNvGrpSpPr>
                <a:grpSpLocks/>
              </p:cNvGrpSpPr>
              <p:nvPr/>
            </p:nvGrpSpPr>
            <p:grpSpPr bwMode="auto">
              <a:xfrm>
                <a:off x="0" y="6512"/>
                <a:ext cx="4309" cy="6122"/>
                <a:chOff x="8595" y="6512"/>
                <a:chExt cx="4309" cy="6122"/>
              </a:xfrm>
            </p:grpSpPr>
            <p:sp>
              <p:nvSpPr>
                <p:cNvPr id="15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1" name="Group 103"/>
              <p:cNvGrpSpPr>
                <a:grpSpLocks/>
              </p:cNvGrpSpPr>
              <p:nvPr/>
            </p:nvGrpSpPr>
            <p:grpSpPr bwMode="auto">
              <a:xfrm>
                <a:off x="17077" y="6512"/>
                <a:ext cx="4309" cy="6122"/>
                <a:chOff x="8595" y="6512"/>
                <a:chExt cx="4309" cy="6122"/>
              </a:xfrm>
            </p:grpSpPr>
            <p:sp>
              <p:nvSpPr>
                <p:cNvPr id="15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2"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3" name="Group 110"/>
            <p:cNvGrpSpPr>
              <a:grpSpLocks/>
            </p:cNvGrpSpPr>
            <p:nvPr/>
          </p:nvGrpSpPr>
          <p:grpSpPr bwMode="auto">
            <a:xfrm rot="-681839">
              <a:off x="4756" y="4231"/>
              <a:ext cx="65" cy="51"/>
              <a:chOff x="0" y="6512"/>
              <a:chExt cx="21386" cy="6122"/>
            </a:xfrm>
          </p:grpSpPr>
          <p:grpSp>
            <p:nvGrpSpPr>
              <p:cNvPr id="117" name="Group 111"/>
              <p:cNvGrpSpPr>
                <a:grpSpLocks/>
              </p:cNvGrpSpPr>
              <p:nvPr/>
            </p:nvGrpSpPr>
            <p:grpSpPr bwMode="auto">
              <a:xfrm>
                <a:off x="8595" y="6512"/>
                <a:ext cx="4309" cy="6122"/>
                <a:chOff x="8595" y="6512"/>
                <a:chExt cx="4309" cy="6122"/>
              </a:xfrm>
            </p:grpSpPr>
            <p:sp>
              <p:nvSpPr>
                <p:cNvPr id="14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18" name="Group 117"/>
              <p:cNvGrpSpPr>
                <a:grpSpLocks/>
              </p:cNvGrpSpPr>
              <p:nvPr/>
            </p:nvGrpSpPr>
            <p:grpSpPr bwMode="auto">
              <a:xfrm>
                <a:off x="12768" y="6512"/>
                <a:ext cx="4309" cy="6122"/>
                <a:chOff x="8595" y="6512"/>
                <a:chExt cx="4309" cy="6122"/>
              </a:xfrm>
            </p:grpSpPr>
            <p:sp>
              <p:nvSpPr>
                <p:cNvPr id="13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19" name="Group 123"/>
              <p:cNvGrpSpPr>
                <a:grpSpLocks/>
              </p:cNvGrpSpPr>
              <p:nvPr/>
            </p:nvGrpSpPr>
            <p:grpSpPr bwMode="auto">
              <a:xfrm>
                <a:off x="4377" y="6512"/>
                <a:ext cx="4309" cy="6122"/>
                <a:chOff x="8595" y="6512"/>
                <a:chExt cx="4309" cy="6122"/>
              </a:xfrm>
            </p:grpSpPr>
            <p:sp>
              <p:nvSpPr>
                <p:cNvPr id="13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0" name="Group 129"/>
              <p:cNvGrpSpPr>
                <a:grpSpLocks/>
              </p:cNvGrpSpPr>
              <p:nvPr/>
            </p:nvGrpSpPr>
            <p:grpSpPr bwMode="auto">
              <a:xfrm>
                <a:off x="0" y="6512"/>
                <a:ext cx="4309" cy="6122"/>
                <a:chOff x="8595" y="6512"/>
                <a:chExt cx="4309" cy="6122"/>
              </a:xfrm>
            </p:grpSpPr>
            <p:sp>
              <p:nvSpPr>
                <p:cNvPr id="12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1" name="Group 135"/>
              <p:cNvGrpSpPr>
                <a:grpSpLocks/>
              </p:cNvGrpSpPr>
              <p:nvPr/>
            </p:nvGrpSpPr>
            <p:grpSpPr bwMode="auto">
              <a:xfrm>
                <a:off x="17077" y="6512"/>
                <a:ext cx="4309" cy="6122"/>
                <a:chOff x="8595" y="6512"/>
                <a:chExt cx="4309" cy="6122"/>
              </a:xfrm>
            </p:grpSpPr>
            <p:sp>
              <p:nvSpPr>
                <p:cNvPr id="12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4" name="Group 141"/>
            <p:cNvGrpSpPr>
              <a:grpSpLocks/>
            </p:cNvGrpSpPr>
            <p:nvPr/>
          </p:nvGrpSpPr>
          <p:grpSpPr bwMode="auto">
            <a:xfrm rot="-4434957">
              <a:off x="4806" y="4333"/>
              <a:ext cx="108" cy="31"/>
              <a:chOff x="0" y="6512"/>
              <a:chExt cx="21386" cy="6122"/>
            </a:xfrm>
          </p:grpSpPr>
          <p:grpSp>
            <p:nvGrpSpPr>
              <p:cNvPr id="87" name="Group 142"/>
              <p:cNvGrpSpPr>
                <a:grpSpLocks/>
              </p:cNvGrpSpPr>
              <p:nvPr/>
            </p:nvGrpSpPr>
            <p:grpSpPr bwMode="auto">
              <a:xfrm>
                <a:off x="8595" y="6512"/>
                <a:ext cx="4309" cy="6122"/>
                <a:chOff x="8595" y="6512"/>
                <a:chExt cx="4309" cy="6122"/>
              </a:xfrm>
            </p:grpSpPr>
            <p:sp>
              <p:nvSpPr>
                <p:cNvPr id="11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8" name="Group 148"/>
              <p:cNvGrpSpPr>
                <a:grpSpLocks/>
              </p:cNvGrpSpPr>
              <p:nvPr/>
            </p:nvGrpSpPr>
            <p:grpSpPr bwMode="auto">
              <a:xfrm>
                <a:off x="12768" y="6512"/>
                <a:ext cx="4309" cy="6122"/>
                <a:chOff x="8595" y="6512"/>
                <a:chExt cx="4309" cy="6122"/>
              </a:xfrm>
            </p:grpSpPr>
            <p:sp>
              <p:nvSpPr>
                <p:cNvPr id="10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89" name="Group 154"/>
              <p:cNvGrpSpPr>
                <a:grpSpLocks/>
              </p:cNvGrpSpPr>
              <p:nvPr/>
            </p:nvGrpSpPr>
            <p:grpSpPr bwMode="auto">
              <a:xfrm>
                <a:off x="4377" y="6512"/>
                <a:ext cx="4309" cy="6122"/>
                <a:chOff x="8595" y="6512"/>
                <a:chExt cx="4309" cy="6122"/>
              </a:xfrm>
            </p:grpSpPr>
            <p:sp>
              <p:nvSpPr>
                <p:cNvPr id="10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0" name="Group 160"/>
              <p:cNvGrpSpPr>
                <a:grpSpLocks/>
              </p:cNvGrpSpPr>
              <p:nvPr/>
            </p:nvGrpSpPr>
            <p:grpSpPr bwMode="auto">
              <a:xfrm>
                <a:off x="0" y="6512"/>
                <a:ext cx="4309" cy="6122"/>
                <a:chOff x="8595" y="6512"/>
                <a:chExt cx="4309" cy="6122"/>
              </a:xfrm>
            </p:grpSpPr>
            <p:sp>
              <p:nvSpPr>
                <p:cNvPr id="9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1" name="Group 166"/>
              <p:cNvGrpSpPr>
                <a:grpSpLocks/>
              </p:cNvGrpSpPr>
              <p:nvPr/>
            </p:nvGrpSpPr>
            <p:grpSpPr bwMode="auto">
              <a:xfrm>
                <a:off x="17077" y="6512"/>
                <a:ext cx="4309" cy="6122"/>
                <a:chOff x="8595" y="6512"/>
                <a:chExt cx="4309" cy="6122"/>
              </a:xfrm>
            </p:grpSpPr>
            <p:sp>
              <p:nvSpPr>
                <p:cNvPr id="9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5" name="Group 172"/>
            <p:cNvGrpSpPr>
              <a:grpSpLocks/>
            </p:cNvGrpSpPr>
            <p:nvPr/>
          </p:nvGrpSpPr>
          <p:grpSpPr bwMode="auto">
            <a:xfrm rot="3858794">
              <a:off x="4706" y="4370"/>
              <a:ext cx="94" cy="48"/>
              <a:chOff x="0" y="6512"/>
              <a:chExt cx="21386" cy="6122"/>
            </a:xfrm>
          </p:grpSpPr>
          <p:grpSp>
            <p:nvGrpSpPr>
              <p:cNvPr id="57" name="Group 173"/>
              <p:cNvGrpSpPr>
                <a:grpSpLocks/>
              </p:cNvGrpSpPr>
              <p:nvPr/>
            </p:nvGrpSpPr>
            <p:grpSpPr bwMode="auto">
              <a:xfrm>
                <a:off x="8595" y="6512"/>
                <a:ext cx="4309" cy="6122"/>
                <a:chOff x="8595" y="6512"/>
                <a:chExt cx="4309" cy="6122"/>
              </a:xfrm>
            </p:grpSpPr>
            <p:sp>
              <p:nvSpPr>
                <p:cNvPr id="8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58" name="Group 179"/>
              <p:cNvGrpSpPr>
                <a:grpSpLocks/>
              </p:cNvGrpSpPr>
              <p:nvPr/>
            </p:nvGrpSpPr>
            <p:grpSpPr bwMode="auto">
              <a:xfrm>
                <a:off x="12768" y="6512"/>
                <a:ext cx="4309" cy="6122"/>
                <a:chOff x="8595" y="6512"/>
                <a:chExt cx="4309" cy="6122"/>
              </a:xfrm>
            </p:grpSpPr>
            <p:sp>
              <p:nvSpPr>
                <p:cNvPr id="7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59" name="Group 185"/>
              <p:cNvGrpSpPr>
                <a:grpSpLocks/>
              </p:cNvGrpSpPr>
              <p:nvPr/>
            </p:nvGrpSpPr>
            <p:grpSpPr bwMode="auto">
              <a:xfrm>
                <a:off x="4377" y="6512"/>
                <a:ext cx="4309" cy="6122"/>
                <a:chOff x="8595" y="6512"/>
                <a:chExt cx="4309" cy="6122"/>
              </a:xfrm>
            </p:grpSpPr>
            <p:sp>
              <p:nvSpPr>
                <p:cNvPr id="7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0" name="Group 191"/>
              <p:cNvGrpSpPr>
                <a:grpSpLocks/>
              </p:cNvGrpSpPr>
              <p:nvPr/>
            </p:nvGrpSpPr>
            <p:grpSpPr bwMode="auto">
              <a:xfrm>
                <a:off x="0" y="6512"/>
                <a:ext cx="4309" cy="6122"/>
                <a:chOff x="8595" y="6512"/>
                <a:chExt cx="4309" cy="6122"/>
              </a:xfrm>
            </p:grpSpPr>
            <p:sp>
              <p:nvSpPr>
                <p:cNvPr id="6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1" name="Group 197"/>
              <p:cNvGrpSpPr>
                <a:grpSpLocks/>
              </p:cNvGrpSpPr>
              <p:nvPr/>
            </p:nvGrpSpPr>
            <p:grpSpPr bwMode="auto">
              <a:xfrm>
                <a:off x="17077" y="6512"/>
                <a:ext cx="4309" cy="6122"/>
                <a:chOff x="8595" y="6512"/>
                <a:chExt cx="4309" cy="6122"/>
              </a:xfrm>
            </p:grpSpPr>
            <p:sp>
              <p:nvSpPr>
                <p:cNvPr id="6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6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6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16"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17"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18"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19"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 name="Group 207"/>
            <p:cNvGrpSpPr>
              <a:grpSpLocks/>
            </p:cNvGrpSpPr>
            <p:nvPr/>
          </p:nvGrpSpPr>
          <p:grpSpPr bwMode="auto">
            <a:xfrm>
              <a:off x="4802" y="4589"/>
              <a:ext cx="809" cy="0"/>
              <a:chOff x="8232" y="4606"/>
              <a:chExt cx="5443" cy="0"/>
            </a:xfrm>
          </p:grpSpPr>
          <p:sp>
            <p:nvSpPr>
              <p:cNvPr id="5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1" name="Group 212"/>
            <p:cNvGrpSpPr>
              <a:grpSpLocks/>
            </p:cNvGrpSpPr>
            <p:nvPr/>
          </p:nvGrpSpPr>
          <p:grpSpPr bwMode="auto">
            <a:xfrm>
              <a:off x="4944" y="4438"/>
              <a:ext cx="809" cy="0"/>
              <a:chOff x="8232" y="4606"/>
              <a:chExt cx="5443" cy="0"/>
            </a:xfrm>
          </p:grpSpPr>
          <p:sp>
            <p:nvSpPr>
              <p:cNvPr id="4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2" name="Group 217"/>
            <p:cNvGrpSpPr>
              <a:grpSpLocks/>
            </p:cNvGrpSpPr>
            <p:nvPr/>
          </p:nvGrpSpPr>
          <p:grpSpPr bwMode="auto">
            <a:xfrm>
              <a:off x="4944" y="4243"/>
              <a:ext cx="809" cy="0"/>
              <a:chOff x="8232" y="4606"/>
              <a:chExt cx="5443" cy="0"/>
            </a:xfrm>
          </p:grpSpPr>
          <p:sp>
            <p:nvSpPr>
              <p:cNvPr id="4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4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4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4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23" name="Group 222"/>
            <p:cNvGrpSpPr>
              <a:grpSpLocks/>
            </p:cNvGrpSpPr>
            <p:nvPr/>
          </p:nvGrpSpPr>
          <p:grpSpPr bwMode="auto">
            <a:xfrm flipH="1">
              <a:off x="3814" y="3805"/>
              <a:ext cx="809" cy="0"/>
              <a:chOff x="8096" y="4470"/>
              <a:chExt cx="5443" cy="0"/>
            </a:xfrm>
          </p:grpSpPr>
          <p:sp>
            <p:nvSpPr>
              <p:cNvPr id="4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4" name="Group 227"/>
            <p:cNvGrpSpPr>
              <a:grpSpLocks/>
            </p:cNvGrpSpPr>
            <p:nvPr/>
          </p:nvGrpSpPr>
          <p:grpSpPr bwMode="auto">
            <a:xfrm flipH="1">
              <a:off x="3680" y="3955"/>
              <a:ext cx="812" cy="0"/>
              <a:chOff x="8096" y="4470"/>
              <a:chExt cx="5443" cy="0"/>
            </a:xfrm>
          </p:grpSpPr>
          <p:sp>
            <p:nvSpPr>
              <p:cNvPr id="3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3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3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25" name="Group 232"/>
            <p:cNvGrpSpPr>
              <a:grpSpLocks/>
            </p:cNvGrpSpPr>
            <p:nvPr/>
          </p:nvGrpSpPr>
          <p:grpSpPr bwMode="auto">
            <a:xfrm flipH="1">
              <a:off x="3673" y="4143"/>
              <a:ext cx="812" cy="0"/>
              <a:chOff x="8096" y="4470"/>
              <a:chExt cx="5443" cy="0"/>
            </a:xfrm>
          </p:grpSpPr>
          <p:sp>
            <p:nvSpPr>
              <p:cNvPr id="3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3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3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3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2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pic>
        <p:nvPicPr>
          <p:cNvPr id="245" name="Picture 8" descr="Higgs_graph2"/>
          <p:cNvPicPr>
            <a:picLocks noChangeAspect="1" noChangeArrowheads="1"/>
          </p:cNvPicPr>
          <p:nvPr/>
        </p:nvPicPr>
        <p:blipFill>
          <a:blip r:embed="rId2" cstate="print"/>
          <a:srcRect/>
          <a:stretch>
            <a:fillRect/>
          </a:stretch>
        </p:blipFill>
        <p:spPr bwMode="auto">
          <a:xfrm>
            <a:off x="2725472" y="3357562"/>
            <a:ext cx="5593028" cy="2447930"/>
          </a:xfrm>
          <a:prstGeom prst="rect">
            <a:avLst/>
          </a:prstGeom>
          <a:noFill/>
          <a:ln w="9525">
            <a:noFill/>
            <a:miter lim="800000"/>
            <a:headEnd/>
            <a:tailEnd/>
          </a:ln>
        </p:spPr>
      </p:pic>
      <p:pic>
        <p:nvPicPr>
          <p:cNvPr id="246" name="Picture 5"/>
          <p:cNvPicPr>
            <a:picLocks noChangeAspect="1" noChangeArrowheads="1"/>
          </p:cNvPicPr>
          <p:nvPr/>
        </p:nvPicPr>
        <p:blipFill>
          <a:blip r:embed="rId3" cstate="print"/>
          <a:srcRect/>
          <a:stretch>
            <a:fillRect/>
          </a:stretch>
        </p:blipFill>
        <p:spPr bwMode="auto">
          <a:xfrm>
            <a:off x="1000100" y="785794"/>
            <a:ext cx="1971066" cy="1551312"/>
          </a:xfrm>
          <a:prstGeom prst="rect">
            <a:avLst/>
          </a:prstGeom>
          <a:noFill/>
          <a:ln w="9525">
            <a:noFill/>
            <a:round/>
            <a:headEnd/>
            <a:tailEnd/>
          </a:ln>
        </p:spPr>
      </p:pic>
      <p:sp>
        <p:nvSpPr>
          <p:cNvPr id="247" name="ZoneTexte 246"/>
          <p:cNvSpPr txBox="1"/>
          <p:nvPr/>
        </p:nvSpPr>
        <p:spPr>
          <a:xfrm>
            <a:off x="357158" y="2143116"/>
            <a:ext cx="401072" cy="584775"/>
          </a:xfrm>
          <a:prstGeom prst="rect">
            <a:avLst/>
          </a:prstGeom>
          <a:noFill/>
        </p:spPr>
        <p:txBody>
          <a:bodyPr wrap="none" rtlCol="0">
            <a:spAutoFit/>
          </a:bodyPr>
          <a:lstStyle/>
          <a:p>
            <a:r>
              <a:rPr lang="fr-FR" sz="3200" b="1" dirty="0" smtClean="0"/>
              <a:t>p</a:t>
            </a:r>
            <a:endParaRPr lang="fr-FR" sz="3200" b="1" dirty="0"/>
          </a:p>
        </p:txBody>
      </p:sp>
      <p:sp>
        <p:nvSpPr>
          <p:cNvPr id="248" name="Rectangle 247"/>
          <p:cNvSpPr/>
          <p:nvPr/>
        </p:nvSpPr>
        <p:spPr>
          <a:xfrm>
            <a:off x="4929190" y="2428868"/>
            <a:ext cx="404278" cy="584775"/>
          </a:xfrm>
          <a:prstGeom prst="rect">
            <a:avLst/>
          </a:prstGeom>
        </p:spPr>
        <p:txBody>
          <a:bodyPr wrap="none">
            <a:spAutoFit/>
          </a:bodyPr>
          <a:lstStyle/>
          <a:p>
            <a:pPr lvl="0"/>
            <a:r>
              <a:rPr lang="fr-FR" sz="3200" b="1" dirty="0" smtClean="0">
                <a:solidFill>
                  <a:prstClr val="black"/>
                </a:solidFill>
              </a:rPr>
              <a:t>p</a:t>
            </a:r>
            <a:endParaRPr lang="fr-FR" sz="3200" b="1" dirty="0">
              <a:solidFill>
                <a:prstClr val="black"/>
              </a:solidFill>
            </a:endParaRPr>
          </a:p>
        </p:txBody>
      </p:sp>
      <p:cxnSp>
        <p:nvCxnSpPr>
          <p:cNvPr id="251" name="Connecteur droit 250"/>
          <p:cNvCxnSpPr/>
          <p:nvPr/>
        </p:nvCxnSpPr>
        <p:spPr>
          <a:xfrm>
            <a:off x="2714612"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Connecteur droit 253"/>
          <p:cNvCxnSpPr/>
          <p:nvPr/>
        </p:nvCxnSpPr>
        <p:spPr>
          <a:xfrm>
            <a:off x="5857884"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Connecteur droit 254"/>
          <p:cNvCxnSpPr/>
          <p:nvPr/>
        </p:nvCxnSpPr>
        <p:spPr>
          <a:xfrm>
            <a:off x="8001024" y="4214818"/>
            <a:ext cx="214314"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Espace réservé du numéro de diapositive 251"/>
          <p:cNvSpPr>
            <a:spLocks noGrp="1"/>
          </p:cNvSpPr>
          <p:nvPr>
            <p:ph type="sldNum" sz="quarter" idx="12"/>
          </p:nvPr>
        </p:nvSpPr>
        <p:spPr/>
        <p:txBody>
          <a:bodyPr/>
          <a:lstStyle/>
          <a:p>
            <a:fld id="{CF4668DC-857F-487D-BFFA-8C0CA5037977}" type="slidenum">
              <a:rPr lang="fr-BE" smtClean="0"/>
              <a:pPr/>
              <a:t>32</a:t>
            </a:fld>
            <a:endParaRPr lang="fr-BE"/>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564905"/>
            <a:ext cx="7772400" cy="1841996"/>
          </a:xfrm>
        </p:spPr>
        <p:txBody>
          <a:bodyPr>
            <a:normAutofit fontScale="92500"/>
          </a:bodyPr>
          <a:lstStyle/>
          <a:p>
            <a:pPr algn="ctr"/>
            <a:r>
              <a:rPr lang="en-US" sz="6500" dirty="0" smtClean="0">
                <a:solidFill>
                  <a:srgbClr val="3703C9"/>
                </a:solidFill>
                <a:latin typeface="Arial Narrow" pitchFamily="34" charset="0"/>
              </a:rPr>
              <a:t>les techniques de </a:t>
            </a:r>
            <a:r>
              <a:rPr lang="en-US" sz="6500" dirty="0" err="1" smtClean="0">
                <a:solidFill>
                  <a:srgbClr val="3703C9"/>
                </a:solidFill>
                <a:latin typeface="Arial Narrow" pitchFamily="34" charset="0"/>
              </a:rPr>
              <a:t>détection</a:t>
            </a:r>
            <a:endParaRPr lang="en-US" sz="6500" dirty="0" smtClean="0">
              <a:solidFill>
                <a:srgbClr val="3703C9"/>
              </a:solidFill>
              <a:latin typeface="Arial Narrow" pitchFamily="34" charset="0"/>
            </a:endParaRP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33</a:t>
            </a:fld>
            <a:endParaRPr lang="fr-BE"/>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027" descr="collision"/>
          <p:cNvPicPr>
            <a:picLocks noChangeAspect="1" noChangeArrowheads="1"/>
          </p:cNvPicPr>
          <p:nvPr/>
        </p:nvPicPr>
        <p:blipFill>
          <a:blip r:embed="rId3" cstate="print"/>
          <a:srcRect/>
          <a:stretch>
            <a:fillRect/>
          </a:stretch>
        </p:blipFill>
        <p:spPr bwMode="auto">
          <a:xfrm>
            <a:off x="153769" y="285728"/>
            <a:ext cx="8990231" cy="6302397"/>
          </a:xfrm>
          <a:prstGeom prst="rect">
            <a:avLst/>
          </a:prstGeom>
          <a:noFill/>
          <a:ln w="9525">
            <a:noFill/>
            <a:miter lim="800000"/>
            <a:headEnd/>
            <a:tailEnd/>
          </a:ln>
        </p:spPr>
      </p:pic>
      <p:sp>
        <p:nvSpPr>
          <p:cNvPr id="4" name="Titre 1"/>
          <p:cNvSpPr txBox="1">
            <a:spLocks/>
          </p:cNvSpPr>
          <p:nvPr/>
        </p:nvSpPr>
        <p:spPr>
          <a:xfrm>
            <a:off x="571440" y="0"/>
            <a:ext cx="857256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Comment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détecter</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ces</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 </a:t>
            </a:r>
            <a:r>
              <a:rPr kumimoji="0" lang="en-US" sz="4400" b="0" i="0" u="none" strike="noStrike" kern="1200" cap="none" spc="0" normalizeH="0" baseline="0" noProof="0" dirty="0" err="1" smtClean="0">
                <a:ln>
                  <a:noFill/>
                </a:ln>
                <a:solidFill>
                  <a:srgbClr val="FF0000"/>
                </a:solidFill>
                <a:effectLst/>
                <a:uLnTx/>
                <a:uFillTx/>
                <a:latin typeface="+mj-lt"/>
                <a:ea typeface="+mj-ea"/>
                <a:cs typeface="+mj-cs"/>
              </a:rPr>
              <a:t>particules</a:t>
            </a:r>
            <a:r>
              <a:rPr kumimoji="0" lang="en-US" sz="4400" b="0" i="0" u="none" strike="noStrike" kern="1200" cap="none" spc="0" normalizeH="0" baseline="0" noProof="0" dirty="0" smtClean="0">
                <a:ln>
                  <a:noFill/>
                </a:ln>
                <a:solidFill>
                  <a:srgbClr val="FF0000"/>
                </a:solidFill>
                <a:effectLst/>
                <a:uLnTx/>
                <a:uFillTx/>
                <a:latin typeface="+mj-lt"/>
                <a:ea typeface="+mj-ea"/>
                <a:cs typeface="+mj-cs"/>
              </a:rPr>
              <a:t>?</a:t>
            </a:r>
            <a:endParaRPr kumimoji="0" lang="fr-FR" sz="4400" b="0" i="0" u="none" strike="noStrike" kern="1200" cap="none" spc="0" normalizeH="0" baseline="0" noProof="0" dirty="0">
              <a:ln>
                <a:noFill/>
              </a:ln>
              <a:solidFill>
                <a:srgbClr val="FF0000"/>
              </a:solidFill>
              <a:effectLst/>
              <a:uLnTx/>
              <a:uFillTx/>
              <a:latin typeface="+mj-lt"/>
              <a:ea typeface="+mj-ea"/>
              <a:cs typeface="+mj-cs"/>
            </a:endParaRPr>
          </a:p>
        </p:txBody>
      </p:sp>
      <p:pic>
        <p:nvPicPr>
          <p:cNvPr id="6" name="Image 5" descr="logolapp.JPG"/>
          <p:cNvPicPr>
            <a:picLocks noChangeAspect="1"/>
          </p:cNvPicPr>
          <p:nvPr/>
        </p:nvPicPr>
        <p:blipFill>
          <a:blip r:embed="rId4" cstate="print"/>
          <a:stretch>
            <a:fillRect/>
          </a:stretch>
        </p:blipFill>
        <p:spPr>
          <a:xfrm>
            <a:off x="642910" y="6072206"/>
            <a:ext cx="710431" cy="420996"/>
          </a:xfrm>
          <a:prstGeom prst="rect">
            <a:avLst/>
          </a:prstGeom>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Visite Baudelaire, 7 avril 2011</a:t>
            </a:r>
            <a:endParaRPr lang="fr-FR" dirty="0"/>
          </a:p>
        </p:txBody>
      </p:sp>
      <p:sp>
        <p:nvSpPr>
          <p:cNvPr id="9" name="Ellipse 8"/>
          <p:cNvSpPr/>
          <p:nvPr/>
        </p:nvSpPr>
        <p:spPr>
          <a:xfrm>
            <a:off x="6858016"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6858016"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0" name="Ellipse 9"/>
          <p:cNvSpPr/>
          <p:nvPr/>
        </p:nvSpPr>
        <p:spPr>
          <a:xfrm>
            <a:off x="1643042" y="3214686"/>
            <a:ext cx="428628" cy="42862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643042" y="3214686"/>
            <a:ext cx="349776" cy="461665"/>
          </a:xfrm>
          <a:prstGeom prst="rect">
            <a:avLst/>
          </a:prstGeom>
          <a:noFill/>
        </p:spPr>
        <p:txBody>
          <a:bodyPr wrap="none" rtlCol="0">
            <a:spAutoFit/>
          </a:bodyPr>
          <a:lstStyle/>
          <a:p>
            <a:r>
              <a:rPr lang="fr-FR" sz="2400" b="1" dirty="0" smtClean="0"/>
              <a:t>p</a:t>
            </a:r>
            <a:endParaRPr lang="fr-FR" sz="2400" b="1" dirty="0"/>
          </a:p>
        </p:txBody>
      </p:sp>
      <p:sp>
        <p:nvSpPr>
          <p:cNvPr id="12" name="ZoneTexte 11"/>
          <p:cNvSpPr txBox="1"/>
          <p:nvPr/>
        </p:nvSpPr>
        <p:spPr>
          <a:xfrm>
            <a:off x="6429388" y="3857628"/>
            <a:ext cx="1337546"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sp>
        <p:nvSpPr>
          <p:cNvPr id="13" name="ZoneTexte 12"/>
          <p:cNvSpPr txBox="1"/>
          <p:nvPr/>
        </p:nvSpPr>
        <p:spPr>
          <a:xfrm>
            <a:off x="1214414" y="3786190"/>
            <a:ext cx="1419299" cy="800219"/>
          </a:xfrm>
          <a:prstGeom prst="rect">
            <a:avLst/>
          </a:prstGeom>
          <a:solidFill>
            <a:schemeClr val="bg1">
              <a:lumMod val="85000"/>
            </a:schemeClr>
          </a:solidFill>
        </p:spPr>
        <p:txBody>
          <a:bodyPr wrap="none" rtlCol="0">
            <a:spAutoFit/>
          </a:bodyPr>
          <a:lstStyle/>
          <a:p>
            <a:r>
              <a:rPr lang="fr-FR" sz="2800" dirty="0" smtClean="0"/>
              <a:t>Proton   </a:t>
            </a:r>
          </a:p>
          <a:p>
            <a:endParaRPr lang="fr-FR" dirty="0"/>
          </a:p>
        </p:txBody>
      </p:sp>
      <p:grpSp>
        <p:nvGrpSpPr>
          <p:cNvPr id="14" name="Group 4"/>
          <p:cNvGrpSpPr>
            <a:grpSpLocks/>
          </p:cNvGrpSpPr>
          <p:nvPr/>
        </p:nvGrpSpPr>
        <p:grpSpPr bwMode="auto">
          <a:xfrm>
            <a:off x="2318856" y="2928936"/>
            <a:ext cx="4069228" cy="1057056"/>
            <a:chOff x="3659" y="3805"/>
            <a:chExt cx="2107" cy="837"/>
          </a:xfrm>
        </p:grpSpPr>
        <p:grpSp>
          <p:nvGrpSpPr>
            <p:cNvPr id="15" name="Group 5"/>
            <p:cNvGrpSpPr>
              <a:grpSpLocks/>
            </p:cNvGrpSpPr>
            <p:nvPr/>
          </p:nvGrpSpPr>
          <p:grpSpPr bwMode="auto">
            <a:xfrm flipH="1">
              <a:off x="3825" y="4301"/>
              <a:ext cx="809" cy="0"/>
              <a:chOff x="8096" y="4470"/>
              <a:chExt cx="5443" cy="0"/>
            </a:xfrm>
          </p:grpSpPr>
          <p:sp>
            <p:nvSpPr>
              <p:cNvPr id="251" name="Line 6"/>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52" name="Line 7"/>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53" name="Line 8"/>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254" name="Line 9"/>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16" name="Group 10"/>
            <p:cNvGrpSpPr>
              <a:grpSpLocks/>
            </p:cNvGrpSpPr>
            <p:nvPr/>
          </p:nvGrpSpPr>
          <p:grpSpPr bwMode="auto">
            <a:xfrm>
              <a:off x="4797" y="4093"/>
              <a:ext cx="809" cy="0"/>
              <a:chOff x="8096" y="4470"/>
              <a:chExt cx="5443" cy="0"/>
            </a:xfrm>
          </p:grpSpPr>
          <p:sp>
            <p:nvSpPr>
              <p:cNvPr id="247" name="Line 11"/>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248" name="Line 12"/>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249" name="Line 13"/>
              <p:cNvSpPr>
                <a:spLocks noChangeShapeType="1"/>
              </p:cNvSpPr>
              <p:nvPr/>
            </p:nvSpPr>
            <p:spPr bwMode="auto">
              <a:xfrm>
                <a:off x="11952" y="4470"/>
                <a:ext cx="861" cy="0"/>
              </a:xfrm>
              <a:prstGeom prst="line">
                <a:avLst/>
              </a:prstGeom>
              <a:noFill/>
              <a:ln w="28575">
                <a:solidFill>
                  <a:srgbClr val="FF9900"/>
                </a:solidFill>
                <a:round/>
                <a:headEnd/>
                <a:tailEnd/>
              </a:ln>
            </p:spPr>
            <p:txBody>
              <a:bodyPr/>
              <a:lstStyle/>
              <a:p>
                <a:endParaRPr lang="fr-FR"/>
              </a:p>
            </p:txBody>
          </p:sp>
          <p:sp>
            <p:nvSpPr>
              <p:cNvPr id="250" name="Line 14"/>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17" name="Oval 15"/>
            <p:cNvSpPr>
              <a:spLocks noChangeArrowheads="1"/>
            </p:cNvSpPr>
            <p:nvPr/>
          </p:nvSpPr>
          <p:spPr bwMode="auto">
            <a:xfrm>
              <a:off x="4483" y="3805"/>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18" name="Group 16"/>
            <p:cNvGrpSpPr>
              <a:grpSpLocks/>
            </p:cNvGrpSpPr>
            <p:nvPr/>
          </p:nvGrpSpPr>
          <p:grpSpPr bwMode="auto">
            <a:xfrm rot="-681839">
              <a:off x="4587" y="3943"/>
              <a:ext cx="65" cy="51"/>
              <a:chOff x="0" y="6512"/>
              <a:chExt cx="21386" cy="6122"/>
            </a:xfrm>
          </p:grpSpPr>
          <p:grpSp>
            <p:nvGrpSpPr>
              <p:cNvPr id="217" name="Group 17"/>
              <p:cNvGrpSpPr>
                <a:grpSpLocks/>
              </p:cNvGrpSpPr>
              <p:nvPr/>
            </p:nvGrpSpPr>
            <p:grpSpPr bwMode="auto">
              <a:xfrm>
                <a:off x="8595" y="6512"/>
                <a:ext cx="4309" cy="6122"/>
                <a:chOff x="8595" y="6512"/>
                <a:chExt cx="4309" cy="6122"/>
              </a:xfrm>
            </p:grpSpPr>
            <p:sp>
              <p:nvSpPr>
                <p:cNvPr id="242" name="Arc 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3" name="Arc 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6" name="Line 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8" name="Group 23"/>
              <p:cNvGrpSpPr>
                <a:grpSpLocks/>
              </p:cNvGrpSpPr>
              <p:nvPr/>
            </p:nvGrpSpPr>
            <p:grpSpPr bwMode="auto">
              <a:xfrm>
                <a:off x="12768" y="6512"/>
                <a:ext cx="4309" cy="6122"/>
                <a:chOff x="8595" y="6512"/>
                <a:chExt cx="4309" cy="6122"/>
              </a:xfrm>
            </p:grpSpPr>
            <p:sp>
              <p:nvSpPr>
                <p:cNvPr id="237" name="Arc 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8" name="Arc 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1" name="Line 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9"/>
              <p:cNvGrpSpPr>
                <a:grpSpLocks/>
              </p:cNvGrpSpPr>
              <p:nvPr/>
            </p:nvGrpSpPr>
            <p:grpSpPr bwMode="auto">
              <a:xfrm>
                <a:off x="4377" y="6512"/>
                <a:ext cx="4309" cy="6122"/>
                <a:chOff x="8595" y="6512"/>
                <a:chExt cx="4309" cy="6122"/>
              </a:xfrm>
            </p:grpSpPr>
            <p:sp>
              <p:nvSpPr>
                <p:cNvPr id="232" name="Arc 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3" name="Arc 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6" name="Line 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35"/>
              <p:cNvGrpSpPr>
                <a:grpSpLocks/>
              </p:cNvGrpSpPr>
              <p:nvPr/>
            </p:nvGrpSpPr>
            <p:grpSpPr bwMode="auto">
              <a:xfrm>
                <a:off x="0" y="6512"/>
                <a:ext cx="4309" cy="6122"/>
                <a:chOff x="8595" y="6512"/>
                <a:chExt cx="4309" cy="6122"/>
              </a:xfrm>
            </p:grpSpPr>
            <p:sp>
              <p:nvSpPr>
                <p:cNvPr id="227" name="Arc 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8" name="Arc 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1" name="Line 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41"/>
              <p:cNvGrpSpPr>
                <a:grpSpLocks/>
              </p:cNvGrpSpPr>
              <p:nvPr/>
            </p:nvGrpSpPr>
            <p:grpSpPr bwMode="auto">
              <a:xfrm>
                <a:off x="17077" y="6512"/>
                <a:ext cx="4309" cy="6122"/>
                <a:chOff x="8595" y="6512"/>
                <a:chExt cx="4309" cy="6122"/>
              </a:xfrm>
            </p:grpSpPr>
            <p:sp>
              <p:nvSpPr>
                <p:cNvPr id="222" name="Arc 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3" name="Arc 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6" name="Line 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19" name="Group 47"/>
            <p:cNvGrpSpPr>
              <a:grpSpLocks/>
            </p:cNvGrpSpPr>
            <p:nvPr/>
          </p:nvGrpSpPr>
          <p:grpSpPr bwMode="auto">
            <a:xfrm rot="-4434957">
              <a:off x="4639" y="4045"/>
              <a:ext cx="108" cy="31"/>
              <a:chOff x="0" y="6512"/>
              <a:chExt cx="21386" cy="6122"/>
            </a:xfrm>
          </p:grpSpPr>
          <p:grpSp>
            <p:nvGrpSpPr>
              <p:cNvPr id="187" name="Group 48"/>
              <p:cNvGrpSpPr>
                <a:grpSpLocks/>
              </p:cNvGrpSpPr>
              <p:nvPr/>
            </p:nvGrpSpPr>
            <p:grpSpPr bwMode="auto">
              <a:xfrm>
                <a:off x="8595" y="6512"/>
                <a:ext cx="4309" cy="6122"/>
                <a:chOff x="8595" y="6512"/>
                <a:chExt cx="4309" cy="6122"/>
              </a:xfrm>
            </p:grpSpPr>
            <p:sp>
              <p:nvSpPr>
                <p:cNvPr id="212" name="Arc 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3" name="Arc 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4" name="Arc 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5" name="Arc 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6" name="Line 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8" name="Group 54"/>
              <p:cNvGrpSpPr>
                <a:grpSpLocks/>
              </p:cNvGrpSpPr>
              <p:nvPr/>
            </p:nvGrpSpPr>
            <p:grpSpPr bwMode="auto">
              <a:xfrm>
                <a:off x="12768" y="6512"/>
                <a:ext cx="4309" cy="6122"/>
                <a:chOff x="8595" y="6512"/>
                <a:chExt cx="4309" cy="6122"/>
              </a:xfrm>
            </p:grpSpPr>
            <p:sp>
              <p:nvSpPr>
                <p:cNvPr id="207" name="Arc 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8" name="Arc 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9" name="Arc 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10" name="Arc 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11" name="Line 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89" name="Group 60"/>
              <p:cNvGrpSpPr>
                <a:grpSpLocks/>
              </p:cNvGrpSpPr>
              <p:nvPr/>
            </p:nvGrpSpPr>
            <p:grpSpPr bwMode="auto">
              <a:xfrm>
                <a:off x="4377" y="6512"/>
                <a:ext cx="4309" cy="6122"/>
                <a:chOff x="8595" y="6512"/>
                <a:chExt cx="4309" cy="6122"/>
              </a:xfrm>
            </p:grpSpPr>
            <p:sp>
              <p:nvSpPr>
                <p:cNvPr id="202" name="Arc 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3" name="Arc 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4" name="Arc 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5" name="Arc 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6" name="Line 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0" name="Group 66"/>
              <p:cNvGrpSpPr>
                <a:grpSpLocks/>
              </p:cNvGrpSpPr>
              <p:nvPr/>
            </p:nvGrpSpPr>
            <p:grpSpPr bwMode="auto">
              <a:xfrm>
                <a:off x="0" y="6512"/>
                <a:ext cx="4309" cy="6122"/>
                <a:chOff x="8595" y="6512"/>
                <a:chExt cx="4309" cy="6122"/>
              </a:xfrm>
            </p:grpSpPr>
            <p:sp>
              <p:nvSpPr>
                <p:cNvPr id="197" name="Arc 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8" name="Arc 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9" name="Arc 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00" name="Arc 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01" name="Line 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91" name="Group 72"/>
              <p:cNvGrpSpPr>
                <a:grpSpLocks/>
              </p:cNvGrpSpPr>
              <p:nvPr/>
            </p:nvGrpSpPr>
            <p:grpSpPr bwMode="auto">
              <a:xfrm>
                <a:off x="17077" y="6512"/>
                <a:ext cx="4309" cy="6122"/>
                <a:chOff x="8595" y="6512"/>
                <a:chExt cx="4309" cy="6122"/>
              </a:xfrm>
            </p:grpSpPr>
            <p:sp>
              <p:nvSpPr>
                <p:cNvPr id="192" name="Arc 7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3" name="Arc 7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4" name="Arc 7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95" name="Arc 7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96" name="Line 7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0" name="Group 78"/>
            <p:cNvGrpSpPr>
              <a:grpSpLocks/>
            </p:cNvGrpSpPr>
            <p:nvPr/>
          </p:nvGrpSpPr>
          <p:grpSpPr bwMode="auto">
            <a:xfrm rot="3858794">
              <a:off x="4530" y="4087"/>
              <a:ext cx="108" cy="48"/>
              <a:chOff x="0" y="6512"/>
              <a:chExt cx="21386" cy="6122"/>
            </a:xfrm>
          </p:grpSpPr>
          <p:grpSp>
            <p:nvGrpSpPr>
              <p:cNvPr id="157" name="Group 79"/>
              <p:cNvGrpSpPr>
                <a:grpSpLocks/>
              </p:cNvGrpSpPr>
              <p:nvPr/>
            </p:nvGrpSpPr>
            <p:grpSpPr bwMode="auto">
              <a:xfrm>
                <a:off x="8595" y="6512"/>
                <a:ext cx="4309" cy="6122"/>
                <a:chOff x="8595" y="6512"/>
                <a:chExt cx="4309" cy="6122"/>
              </a:xfrm>
            </p:grpSpPr>
            <p:sp>
              <p:nvSpPr>
                <p:cNvPr id="182" name="Arc 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3" name="Arc 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4" name="Arc 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5" name="Arc 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6" name="Line 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8" name="Group 85"/>
              <p:cNvGrpSpPr>
                <a:grpSpLocks/>
              </p:cNvGrpSpPr>
              <p:nvPr/>
            </p:nvGrpSpPr>
            <p:grpSpPr bwMode="auto">
              <a:xfrm>
                <a:off x="12768" y="6512"/>
                <a:ext cx="4309" cy="6122"/>
                <a:chOff x="8595" y="6512"/>
                <a:chExt cx="4309" cy="6122"/>
              </a:xfrm>
            </p:grpSpPr>
            <p:sp>
              <p:nvSpPr>
                <p:cNvPr id="177" name="Arc 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8" name="Arc 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9" name="Arc 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80" name="Arc 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81" name="Line 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59" name="Group 91"/>
              <p:cNvGrpSpPr>
                <a:grpSpLocks/>
              </p:cNvGrpSpPr>
              <p:nvPr/>
            </p:nvGrpSpPr>
            <p:grpSpPr bwMode="auto">
              <a:xfrm>
                <a:off x="4377" y="6512"/>
                <a:ext cx="4309" cy="6122"/>
                <a:chOff x="8595" y="6512"/>
                <a:chExt cx="4309" cy="6122"/>
              </a:xfrm>
            </p:grpSpPr>
            <p:sp>
              <p:nvSpPr>
                <p:cNvPr id="172" name="Arc 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3" name="Arc 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4" name="Arc 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5" name="Arc 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6" name="Line 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0" name="Group 97"/>
              <p:cNvGrpSpPr>
                <a:grpSpLocks/>
              </p:cNvGrpSpPr>
              <p:nvPr/>
            </p:nvGrpSpPr>
            <p:grpSpPr bwMode="auto">
              <a:xfrm>
                <a:off x="0" y="6512"/>
                <a:ext cx="4309" cy="6122"/>
                <a:chOff x="8595" y="6512"/>
                <a:chExt cx="4309" cy="6122"/>
              </a:xfrm>
            </p:grpSpPr>
            <p:sp>
              <p:nvSpPr>
                <p:cNvPr id="167" name="Arc 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8" name="Arc 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9" name="Arc 1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70" name="Arc 1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71" name="Line 1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61" name="Group 103"/>
              <p:cNvGrpSpPr>
                <a:grpSpLocks/>
              </p:cNvGrpSpPr>
              <p:nvPr/>
            </p:nvGrpSpPr>
            <p:grpSpPr bwMode="auto">
              <a:xfrm>
                <a:off x="17077" y="6512"/>
                <a:ext cx="4309" cy="6122"/>
                <a:chOff x="8595" y="6512"/>
                <a:chExt cx="4309" cy="6122"/>
              </a:xfrm>
            </p:grpSpPr>
            <p:sp>
              <p:nvSpPr>
                <p:cNvPr id="162" name="Arc 10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3" name="Arc 10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4" name="Arc 10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65" name="Arc 10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66" name="Line 10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1" name="Oval 109"/>
            <p:cNvSpPr>
              <a:spLocks noChangeArrowheads="1"/>
            </p:cNvSpPr>
            <p:nvPr/>
          </p:nvSpPr>
          <p:spPr bwMode="auto">
            <a:xfrm>
              <a:off x="4652" y="4093"/>
              <a:ext cx="297" cy="497"/>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2" name="Group 110"/>
            <p:cNvGrpSpPr>
              <a:grpSpLocks/>
            </p:cNvGrpSpPr>
            <p:nvPr/>
          </p:nvGrpSpPr>
          <p:grpSpPr bwMode="auto">
            <a:xfrm rot="-681839">
              <a:off x="4756" y="4231"/>
              <a:ext cx="65" cy="51"/>
              <a:chOff x="0" y="6512"/>
              <a:chExt cx="21386" cy="6122"/>
            </a:xfrm>
          </p:grpSpPr>
          <p:grpSp>
            <p:nvGrpSpPr>
              <p:cNvPr id="127" name="Group 111"/>
              <p:cNvGrpSpPr>
                <a:grpSpLocks/>
              </p:cNvGrpSpPr>
              <p:nvPr/>
            </p:nvGrpSpPr>
            <p:grpSpPr bwMode="auto">
              <a:xfrm>
                <a:off x="8595" y="6512"/>
                <a:ext cx="4309" cy="6122"/>
                <a:chOff x="8595" y="6512"/>
                <a:chExt cx="4309" cy="6122"/>
              </a:xfrm>
            </p:grpSpPr>
            <p:sp>
              <p:nvSpPr>
                <p:cNvPr id="152" name="Arc 11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3" name="Arc 11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4" name="Arc 11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5" name="Arc 11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6" name="Line 11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8" name="Group 117"/>
              <p:cNvGrpSpPr>
                <a:grpSpLocks/>
              </p:cNvGrpSpPr>
              <p:nvPr/>
            </p:nvGrpSpPr>
            <p:grpSpPr bwMode="auto">
              <a:xfrm>
                <a:off x="12768" y="6512"/>
                <a:ext cx="4309" cy="6122"/>
                <a:chOff x="8595" y="6512"/>
                <a:chExt cx="4309" cy="6122"/>
              </a:xfrm>
            </p:grpSpPr>
            <p:sp>
              <p:nvSpPr>
                <p:cNvPr id="147" name="Arc 11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8" name="Arc 11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9" name="Arc 12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50" name="Arc 12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51" name="Line 12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29" name="Group 123"/>
              <p:cNvGrpSpPr>
                <a:grpSpLocks/>
              </p:cNvGrpSpPr>
              <p:nvPr/>
            </p:nvGrpSpPr>
            <p:grpSpPr bwMode="auto">
              <a:xfrm>
                <a:off x="4377" y="6512"/>
                <a:ext cx="4309" cy="6122"/>
                <a:chOff x="8595" y="6512"/>
                <a:chExt cx="4309" cy="6122"/>
              </a:xfrm>
            </p:grpSpPr>
            <p:sp>
              <p:nvSpPr>
                <p:cNvPr id="142" name="Arc 1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3" name="Arc 1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4" name="Arc 1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5" name="Arc 1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6" name="Line 1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0" name="Group 129"/>
              <p:cNvGrpSpPr>
                <a:grpSpLocks/>
              </p:cNvGrpSpPr>
              <p:nvPr/>
            </p:nvGrpSpPr>
            <p:grpSpPr bwMode="auto">
              <a:xfrm>
                <a:off x="0" y="6512"/>
                <a:ext cx="4309" cy="6122"/>
                <a:chOff x="8595" y="6512"/>
                <a:chExt cx="4309" cy="6122"/>
              </a:xfrm>
            </p:grpSpPr>
            <p:sp>
              <p:nvSpPr>
                <p:cNvPr id="137" name="Arc 1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8" name="Arc 1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9" name="Arc 1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40" name="Arc 1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41" name="Line 1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31" name="Group 135"/>
              <p:cNvGrpSpPr>
                <a:grpSpLocks/>
              </p:cNvGrpSpPr>
              <p:nvPr/>
            </p:nvGrpSpPr>
            <p:grpSpPr bwMode="auto">
              <a:xfrm>
                <a:off x="17077" y="6512"/>
                <a:ext cx="4309" cy="6122"/>
                <a:chOff x="8595" y="6512"/>
                <a:chExt cx="4309" cy="6122"/>
              </a:xfrm>
            </p:grpSpPr>
            <p:sp>
              <p:nvSpPr>
                <p:cNvPr id="132" name="Arc 1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3" name="Arc 1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4" name="Arc 1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35" name="Arc 1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36" name="Line 1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3" name="Group 141"/>
            <p:cNvGrpSpPr>
              <a:grpSpLocks/>
            </p:cNvGrpSpPr>
            <p:nvPr/>
          </p:nvGrpSpPr>
          <p:grpSpPr bwMode="auto">
            <a:xfrm rot="-4434957">
              <a:off x="4808" y="4333"/>
              <a:ext cx="108" cy="31"/>
              <a:chOff x="0" y="6512"/>
              <a:chExt cx="21386" cy="6122"/>
            </a:xfrm>
          </p:grpSpPr>
          <p:grpSp>
            <p:nvGrpSpPr>
              <p:cNvPr id="97" name="Group 142"/>
              <p:cNvGrpSpPr>
                <a:grpSpLocks/>
              </p:cNvGrpSpPr>
              <p:nvPr/>
            </p:nvGrpSpPr>
            <p:grpSpPr bwMode="auto">
              <a:xfrm>
                <a:off x="8595" y="6512"/>
                <a:ext cx="4309" cy="6122"/>
                <a:chOff x="8595" y="6512"/>
                <a:chExt cx="4309" cy="6122"/>
              </a:xfrm>
            </p:grpSpPr>
            <p:sp>
              <p:nvSpPr>
                <p:cNvPr id="122" name="Arc 14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3" name="Arc 14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4" name="Arc 14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5" name="Arc 14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6" name="Line 14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8" name="Group 148"/>
              <p:cNvGrpSpPr>
                <a:grpSpLocks/>
              </p:cNvGrpSpPr>
              <p:nvPr/>
            </p:nvGrpSpPr>
            <p:grpSpPr bwMode="auto">
              <a:xfrm>
                <a:off x="12768" y="6512"/>
                <a:ext cx="4309" cy="6122"/>
                <a:chOff x="8595" y="6512"/>
                <a:chExt cx="4309" cy="6122"/>
              </a:xfrm>
            </p:grpSpPr>
            <p:sp>
              <p:nvSpPr>
                <p:cNvPr id="117" name="Arc 14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8" name="Arc 15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9" name="Arc 15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20" name="Arc 15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21" name="Line 15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99" name="Group 154"/>
              <p:cNvGrpSpPr>
                <a:grpSpLocks/>
              </p:cNvGrpSpPr>
              <p:nvPr/>
            </p:nvGrpSpPr>
            <p:grpSpPr bwMode="auto">
              <a:xfrm>
                <a:off x="4377" y="6512"/>
                <a:ext cx="4309" cy="6122"/>
                <a:chOff x="8595" y="6512"/>
                <a:chExt cx="4309" cy="6122"/>
              </a:xfrm>
            </p:grpSpPr>
            <p:sp>
              <p:nvSpPr>
                <p:cNvPr id="112" name="Arc 15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3" name="Arc 15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4" name="Arc 15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5" name="Arc 15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6" name="Line 15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0" name="Group 160"/>
              <p:cNvGrpSpPr>
                <a:grpSpLocks/>
              </p:cNvGrpSpPr>
              <p:nvPr/>
            </p:nvGrpSpPr>
            <p:grpSpPr bwMode="auto">
              <a:xfrm>
                <a:off x="0" y="6512"/>
                <a:ext cx="4309" cy="6122"/>
                <a:chOff x="8595" y="6512"/>
                <a:chExt cx="4309" cy="6122"/>
              </a:xfrm>
            </p:grpSpPr>
            <p:sp>
              <p:nvSpPr>
                <p:cNvPr id="107" name="Arc 16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8" name="Arc 16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9" name="Arc 16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10" name="Arc 16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11" name="Line 16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101" name="Group 166"/>
              <p:cNvGrpSpPr>
                <a:grpSpLocks/>
              </p:cNvGrpSpPr>
              <p:nvPr/>
            </p:nvGrpSpPr>
            <p:grpSpPr bwMode="auto">
              <a:xfrm>
                <a:off x="17077" y="6512"/>
                <a:ext cx="4309" cy="6122"/>
                <a:chOff x="8595" y="6512"/>
                <a:chExt cx="4309" cy="6122"/>
              </a:xfrm>
            </p:grpSpPr>
            <p:sp>
              <p:nvSpPr>
                <p:cNvPr id="102" name="Arc 16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3" name="Arc 16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4" name="Arc 16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105" name="Arc 17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106" name="Line 17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 name="Group 172"/>
            <p:cNvGrpSpPr>
              <a:grpSpLocks/>
            </p:cNvGrpSpPr>
            <p:nvPr/>
          </p:nvGrpSpPr>
          <p:grpSpPr bwMode="auto">
            <a:xfrm rot="3858794">
              <a:off x="4704" y="4370"/>
              <a:ext cx="94" cy="48"/>
              <a:chOff x="0" y="6512"/>
              <a:chExt cx="21386" cy="6122"/>
            </a:xfrm>
          </p:grpSpPr>
          <p:grpSp>
            <p:nvGrpSpPr>
              <p:cNvPr id="67" name="Group 173"/>
              <p:cNvGrpSpPr>
                <a:grpSpLocks/>
              </p:cNvGrpSpPr>
              <p:nvPr/>
            </p:nvGrpSpPr>
            <p:grpSpPr bwMode="auto">
              <a:xfrm>
                <a:off x="8595" y="6512"/>
                <a:ext cx="4309" cy="6122"/>
                <a:chOff x="8595" y="6512"/>
                <a:chExt cx="4309" cy="6122"/>
              </a:xfrm>
            </p:grpSpPr>
            <p:sp>
              <p:nvSpPr>
                <p:cNvPr id="92" name="Arc 1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3" name="Arc 1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4" name="Arc 1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5" name="Arc 1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6" name="Line 1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8" name="Group 179"/>
              <p:cNvGrpSpPr>
                <a:grpSpLocks/>
              </p:cNvGrpSpPr>
              <p:nvPr/>
            </p:nvGrpSpPr>
            <p:grpSpPr bwMode="auto">
              <a:xfrm>
                <a:off x="12768" y="6512"/>
                <a:ext cx="4309" cy="6122"/>
                <a:chOff x="8595" y="6512"/>
                <a:chExt cx="4309" cy="6122"/>
              </a:xfrm>
            </p:grpSpPr>
            <p:sp>
              <p:nvSpPr>
                <p:cNvPr id="87" name="Arc 1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8" name="Arc 1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9" name="Arc 1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90" name="Arc 1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91" name="Line 1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69" name="Group 185"/>
              <p:cNvGrpSpPr>
                <a:grpSpLocks/>
              </p:cNvGrpSpPr>
              <p:nvPr/>
            </p:nvGrpSpPr>
            <p:grpSpPr bwMode="auto">
              <a:xfrm>
                <a:off x="4377" y="6512"/>
                <a:ext cx="4309" cy="6122"/>
                <a:chOff x="8595" y="6512"/>
                <a:chExt cx="4309" cy="6122"/>
              </a:xfrm>
            </p:grpSpPr>
            <p:sp>
              <p:nvSpPr>
                <p:cNvPr id="82" name="Arc 1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3" name="Arc 1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4" name="Arc 1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5" name="Arc 1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6" name="Line 1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0" name="Group 191"/>
              <p:cNvGrpSpPr>
                <a:grpSpLocks/>
              </p:cNvGrpSpPr>
              <p:nvPr/>
            </p:nvGrpSpPr>
            <p:grpSpPr bwMode="auto">
              <a:xfrm>
                <a:off x="0" y="6512"/>
                <a:ext cx="4309" cy="6122"/>
                <a:chOff x="8595" y="6512"/>
                <a:chExt cx="4309" cy="6122"/>
              </a:xfrm>
            </p:grpSpPr>
            <p:sp>
              <p:nvSpPr>
                <p:cNvPr id="77" name="Arc 19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8" name="Arc 19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9" name="Arc 19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80" name="Arc 19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81" name="Line 19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71" name="Group 197"/>
              <p:cNvGrpSpPr>
                <a:grpSpLocks/>
              </p:cNvGrpSpPr>
              <p:nvPr/>
            </p:nvGrpSpPr>
            <p:grpSpPr bwMode="auto">
              <a:xfrm>
                <a:off x="17077" y="6512"/>
                <a:ext cx="4309" cy="6122"/>
                <a:chOff x="8595" y="6512"/>
                <a:chExt cx="4309" cy="6122"/>
              </a:xfrm>
            </p:grpSpPr>
            <p:sp>
              <p:nvSpPr>
                <p:cNvPr id="72" name="Arc 19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3" name="Arc 19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4" name="Arc 20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75" name="Arc 20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76" name="Line 20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25" name="AutoShape 203"/>
            <p:cNvSpPr>
              <a:spLocks noChangeArrowheads="1"/>
            </p:cNvSpPr>
            <p:nvPr/>
          </p:nvSpPr>
          <p:spPr bwMode="auto">
            <a:xfrm>
              <a:off x="3659" y="4022"/>
              <a:ext cx="783" cy="58"/>
            </a:xfrm>
            <a:custGeom>
              <a:avLst/>
              <a:gdLst>
                <a:gd name="T0" fmla="*/ 587 w 21600"/>
                <a:gd name="T1" fmla="*/ 0 h 21600"/>
                <a:gd name="T2" fmla="*/ 0 w 21600"/>
                <a:gd name="T3" fmla="*/ 29 h 21600"/>
                <a:gd name="T4" fmla="*/ 587 w 21600"/>
                <a:gd name="T5" fmla="*/ 58 h 21600"/>
                <a:gd name="T6" fmla="*/ 783 w 21600"/>
                <a:gd name="T7" fmla="*/ 29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6" name="AutoShape 204"/>
            <p:cNvSpPr>
              <a:spLocks noChangeArrowheads="1"/>
            </p:cNvSpPr>
            <p:nvPr/>
          </p:nvSpPr>
          <p:spPr bwMode="auto">
            <a:xfrm flipH="1" flipV="1">
              <a:off x="4983" y="4313"/>
              <a:ext cx="783" cy="59"/>
            </a:xfrm>
            <a:custGeom>
              <a:avLst/>
              <a:gdLst>
                <a:gd name="T0" fmla="*/ 587 w 21600"/>
                <a:gd name="T1" fmla="*/ 0 h 21600"/>
                <a:gd name="T2" fmla="*/ 0 w 21600"/>
                <a:gd name="T3" fmla="*/ 30 h 21600"/>
                <a:gd name="T4" fmla="*/ 587 w 21600"/>
                <a:gd name="T5" fmla="*/ 59 h 21600"/>
                <a:gd name="T6" fmla="*/ 783 w 21600"/>
                <a:gd name="T7" fmla="*/ 3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7"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8"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9" name="Group 207"/>
            <p:cNvGrpSpPr>
              <a:grpSpLocks/>
            </p:cNvGrpSpPr>
            <p:nvPr/>
          </p:nvGrpSpPr>
          <p:grpSpPr bwMode="auto">
            <a:xfrm>
              <a:off x="4804" y="4589"/>
              <a:ext cx="809" cy="0"/>
              <a:chOff x="8232" y="4606"/>
              <a:chExt cx="5443" cy="0"/>
            </a:xfrm>
          </p:grpSpPr>
          <p:sp>
            <p:nvSpPr>
              <p:cNvPr id="63" name="Line 20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4" name="Line 20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5" name="Line 21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6" name="Line 21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0" name="Group 212"/>
            <p:cNvGrpSpPr>
              <a:grpSpLocks/>
            </p:cNvGrpSpPr>
            <p:nvPr/>
          </p:nvGrpSpPr>
          <p:grpSpPr bwMode="auto">
            <a:xfrm>
              <a:off x="4946" y="4438"/>
              <a:ext cx="809" cy="0"/>
              <a:chOff x="8232" y="4606"/>
              <a:chExt cx="5443" cy="0"/>
            </a:xfrm>
          </p:grpSpPr>
          <p:sp>
            <p:nvSpPr>
              <p:cNvPr id="59" name="Line 213"/>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60" name="Line 214"/>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61" name="Line 215"/>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62" name="Line 216"/>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1" name="Group 217"/>
            <p:cNvGrpSpPr>
              <a:grpSpLocks/>
            </p:cNvGrpSpPr>
            <p:nvPr/>
          </p:nvGrpSpPr>
          <p:grpSpPr bwMode="auto">
            <a:xfrm>
              <a:off x="4946" y="4243"/>
              <a:ext cx="809" cy="0"/>
              <a:chOff x="8232" y="4606"/>
              <a:chExt cx="5443" cy="0"/>
            </a:xfrm>
          </p:grpSpPr>
          <p:sp>
            <p:nvSpPr>
              <p:cNvPr id="55" name="Line 218"/>
              <p:cNvSpPr>
                <a:spLocks noChangeShapeType="1"/>
              </p:cNvSpPr>
              <p:nvPr/>
            </p:nvSpPr>
            <p:spPr bwMode="auto">
              <a:xfrm>
                <a:off x="8232" y="4606"/>
                <a:ext cx="1769" cy="0"/>
              </a:xfrm>
              <a:prstGeom prst="line">
                <a:avLst/>
              </a:prstGeom>
              <a:noFill/>
              <a:ln w="28575">
                <a:solidFill>
                  <a:srgbClr val="FF9900"/>
                </a:solidFill>
                <a:round/>
                <a:headEnd/>
                <a:tailEnd/>
              </a:ln>
            </p:spPr>
            <p:txBody>
              <a:bodyPr/>
              <a:lstStyle/>
              <a:p>
                <a:endParaRPr lang="fr-FR"/>
              </a:p>
            </p:txBody>
          </p:sp>
          <p:sp>
            <p:nvSpPr>
              <p:cNvPr id="56" name="Line 219"/>
              <p:cNvSpPr>
                <a:spLocks noChangeShapeType="1"/>
              </p:cNvSpPr>
              <p:nvPr/>
            </p:nvSpPr>
            <p:spPr bwMode="auto">
              <a:xfrm>
                <a:off x="10319" y="4606"/>
                <a:ext cx="1406" cy="0"/>
              </a:xfrm>
              <a:prstGeom prst="line">
                <a:avLst/>
              </a:prstGeom>
              <a:noFill/>
              <a:ln w="28575">
                <a:solidFill>
                  <a:srgbClr val="FF9900"/>
                </a:solidFill>
                <a:round/>
                <a:headEnd/>
                <a:tailEnd/>
              </a:ln>
            </p:spPr>
            <p:txBody>
              <a:bodyPr/>
              <a:lstStyle/>
              <a:p>
                <a:endParaRPr lang="fr-FR"/>
              </a:p>
            </p:txBody>
          </p:sp>
          <p:sp>
            <p:nvSpPr>
              <p:cNvPr id="57" name="Line 220"/>
              <p:cNvSpPr>
                <a:spLocks noChangeShapeType="1"/>
              </p:cNvSpPr>
              <p:nvPr/>
            </p:nvSpPr>
            <p:spPr bwMode="auto">
              <a:xfrm>
                <a:off x="12088" y="4606"/>
                <a:ext cx="861" cy="0"/>
              </a:xfrm>
              <a:prstGeom prst="line">
                <a:avLst/>
              </a:prstGeom>
              <a:noFill/>
              <a:ln w="28575">
                <a:solidFill>
                  <a:srgbClr val="FF9900"/>
                </a:solidFill>
                <a:round/>
                <a:headEnd/>
                <a:tailEnd/>
              </a:ln>
            </p:spPr>
            <p:txBody>
              <a:bodyPr/>
              <a:lstStyle/>
              <a:p>
                <a:endParaRPr lang="fr-FR"/>
              </a:p>
            </p:txBody>
          </p:sp>
          <p:sp>
            <p:nvSpPr>
              <p:cNvPr id="58" name="Line 221"/>
              <p:cNvSpPr>
                <a:spLocks noChangeShapeType="1"/>
              </p:cNvSpPr>
              <p:nvPr/>
            </p:nvSpPr>
            <p:spPr bwMode="auto">
              <a:xfrm>
                <a:off x="13176" y="4606"/>
                <a:ext cx="499" cy="0"/>
              </a:xfrm>
              <a:prstGeom prst="line">
                <a:avLst/>
              </a:prstGeom>
              <a:noFill/>
              <a:ln w="28575">
                <a:solidFill>
                  <a:srgbClr val="FF9900"/>
                </a:solidFill>
                <a:round/>
                <a:headEnd/>
                <a:tailEnd/>
              </a:ln>
            </p:spPr>
            <p:txBody>
              <a:bodyPr/>
              <a:lstStyle/>
              <a:p>
                <a:endParaRPr lang="fr-FR"/>
              </a:p>
            </p:txBody>
          </p:sp>
        </p:grpSp>
        <p:grpSp>
          <p:nvGrpSpPr>
            <p:cNvPr id="32" name="Group 222"/>
            <p:cNvGrpSpPr>
              <a:grpSpLocks/>
            </p:cNvGrpSpPr>
            <p:nvPr/>
          </p:nvGrpSpPr>
          <p:grpSpPr bwMode="auto">
            <a:xfrm flipH="1">
              <a:off x="3812" y="3805"/>
              <a:ext cx="809" cy="0"/>
              <a:chOff x="8096" y="4470"/>
              <a:chExt cx="5443" cy="0"/>
            </a:xfrm>
          </p:grpSpPr>
          <p:sp>
            <p:nvSpPr>
              <p:cNvPr id="51" name="Line 22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52" name="Line 22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53" name="Line 22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4" name="Line 22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3" name="Group 227"/>
            <p:cNvGrpSpPr>
              <a:grpSpLocks/>
            </p:cNvGrpSpPr>
            <p:nvPr/>
          </p:nvGrpSpPr>
          <p:grpSpPr bwMode="auto">
            <a:xfrm flipH="1">
              <a:off x="3678" y="3955"/>
              <a:ext cx="812" cy="0"/>
              <a:chOff x="8096" y="4470"/>
              <a:chExt cx="5443" cy="0"/>
            </a:xfrm>
          </p:grpSpPr>
          <p:sp>
            <p:nvSpPr>
              <p:cNvPr id="47" name="Line 228"/>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8" name="Line 229"/>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9" name="Line 230"/>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50" name="Line 231"/>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grpSp>
          <p:nvGrpSpPr>
            <p:cNvPr id="34" name="Group 232"/>
            <p:cNvGrpSpPr>
              <a:grpSpLocks/>
            </p:cNvGrpSpPr>
            <p:nvPr/>
          </p:nvGrpSpPr>
          <p:grpSpPr bwMode="auto">
            <a:xfrm flipH="1">
              <a:off x="3671" y="4143"/>
              <a:ext cx="812" cy="0"/>
              <a:chOff x="8096" y="4470"/>
              <a:chExt cx="5443" cy="0"/>
            </a:xfrm>
          </p:grpSpPr>
          <p:sp>
            <p:nvSpPr>
              <p:cNvPr id="43" name="Line 233"/>
              <p:cNvSpPr>
                <a:spLocks noChangeShapeType="1"/>
              </p:cNvSpPr>
              <p:nvPr/>
            </p:nvSpPr>
            <p:spPr bwMode="auto">
              <a:xfrm>
                <a:off x="8096" y="4470"/>
                <a:ext cx="1769" cy="0"/>
              </a:xfrm>
              <a:prstGeom prst="line">
                <a:avLst/>
              </a:prstGeom>
              <a:noFill/>
              <a:ln w="28575">
                <a:solidFill>
                  <a:srgbClr val="FF9900"/>
                </a:solidFill>
                <a:round/>
                <a:headEnd/>
                <a:tailEnd/>
              </a:ln>
            </p:spPr>
            <p:txBody>
              <a:bodyPr/>
              <a:lstStyle/>
              <a:p>
                <a:endParaRPr lang="fr-FR"/>
              </a:p>
            </p:txBody>
          </p:sp>
          <p:sp>
            <p:nvSpPr>
              <p:cNvPr id="44" name="Line 234"/>
              <p:cNvSpPr>
                <a:spLocks noChangeShapeType="1"/>
              </p:cNvSpPr>
              <p:nvPr/>
            </p:nvSpPr>
            <p:spPr bwMode="auto">
              <a:xfrm>
                <a:off x="10183" y="4470"/>
                <a:ext cx="1406" cy="0"/>
              </a:xfrm>
              <a:prstGeom prst="line">
                <a:avLst/>
              </a:prstGeom>
              <a:noFill/>
              <a:ln w="28575">
                <a:solidFill>
                  <a:srgbClr val="FF9900"/>
                </a:solidFill>
                <a:round/>
                <a:headEnd/>
                <a:tailEnd/>
              </a:ln>
            </p:spPr>
            <p:txBody>
              <a:bodyPr/>
              <a:lstStyle/>
              <a:p>
                <a:endParaRPr lang="fr-FR"/>
              </a:p>
            </p:txBody>
          </p:sp>
          <p:sp>
            <p:nvSpPr>
              <p:cNvPr id="45" name="Line 235"/>
              <p:cNvSpPr>
                <a:spLocks noChangeShapeType="1"/>
              </p:cNvSpPr>
              <p:nvPr/>
            </p:nvSpPr>
            <p:spPr bwMode="auto">
              <a:xfrm flipH="1">
                <a:off x="11952" y="4470"/>
                <a:ext cx="861" cy="0"/>
              </a:xfrm>
              <a:prstGeom prst="line">
                <a:avLst/>
              </a:prstGeom>
              <a:noFill/>
              <a:ln w="28575">
                <a:solidFill>
                  <a:srgbClr val="FF9900"/>
                </a:solidFill>
                <a:round/>
                <a:headEnd/>
                <a:tailEnd/>
              </a:ln>
            </p:spPr>
            <p:txBody>
              <a:bodyPr/>
              <a:lstStyle/>
              <a:p>
                <a:endParaRPr lang="fr-FR"/>
              </a:p>
            </p:txBody>
          </p:sp>
          <p:sp>
            <p:nvSpPr>
              <p:cNvPr id="46" name="Line 236"/>
              <p:cNvSpPr>
                <a:spLocks noChangeShapeType="1"/>
              </p:cNvSpPr>
              <p:nvPr/>
            </p:nvSpPr>
            <p:spPr bwMode="auto">
              <a:xfrm>
                <a:off x="13040" y="4470"/>
                <a:ext cx="499" cy="0"/>
              </a:xfrm>
              <a:prstGeom prst="line">
                <a:avLst/>
              </a:prstGeom>
              <a:noFill/>
              <a:ln w="28575">
                <a:solidFill>
                  <a:srgbClr val="FF9900"/>
                </a:solidFill>
                <a:round/>
                <a:headEnd/>
                <a:tailEnd/>
              </a:ln>
            </p:spPr>
            <p:txBody>
              <a:bodyPr/>
              <a:lstStyle/>
              <a:p>
                <a:endParaRPr lang="fr-FR"/>
              </a:p>
            </p:txBody>
          </p:sp>
        </p:grpSp>
        <p:sp>
          <p:nvSpPr>
            <p:cNvPr id="36"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7"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8"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9"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41"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2"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55" name="ZoneTexte 254"/>
          <p:cNvSpPr txBox="1"/>
          <p:nvPr/>
        </p:nvSpPr>
        <p:spPr>
          <a:xfrm>
            <a:off x="1643042" y="1000108"/>
            <a:ext cx="639919" cy="584775"/>
          </a:xfrm>
          <a:prstGeom prst="rect">
            <a:avLst/>
          </a:prstGeom>
          <a:noFill/>
        </p:spPr>
        <p:txBody>
          <a:bodyPr wrap="none" rtlCol="0">
            <a:spAutoFit/>
          </a:bodyPr>
          <a:lstStyle/>
          <a:p>
            <a:r>
              <a:rPr lang="fr-FR" sz="3200" b="1" dirty="0" smtClean="0">
                <a:latin typeface="Symbol" pitchFamily="18" charset="2"/>
              </a:rPr>
              <a:t>p</a:t>
            </a:r>
            <a:r>
              <a:rPr lang="fr-FR" sz="3200" b="1" baseline="30000" dirty="0" smtClean="0"/>
              <a:t>+</a:t>
            </a:r>
            <a:r>
              <a:rPr lang="fr-FR" sz="3200" dirty="0" smtClean="0"/>
              <a:t> </a:t>
            </a:r>
            <a:endParaRPr lang="fr-FR" sz="3200" dirty="0"/>
          </a:p>
        </p:txBody>
      </p:sp>
      <p:sp>
        <p:nvSpPr>
          <p:cNvPr id="256" name="ZoneTexte 255"/>
          <p:cNvSpPr txBox="1"/>
          <p:nvPr/>
        </p:nvSpPr>
        <p:spPr>
          <a:xfrm>
            <a:off x="2643174" y="5857892"/>
            <a:ext cx="657552" cy="584775"/>
          </a:xfrm>
          <a:prstGeom prst="rect">
            <a:avLst/>
          </a:prstGeom>
          <a:noFill/>
        </p:spPr>
        <p:txBody>
          <a:bodyPr wrap="none" rtlCol="0">
            <a:spAutoFit/>
          </a:bodyPr>
          <a:lstStyle/>
          <a:p>
            <a:r>
              <a:rPr lang="fr-FR" sz="3200" b="1" dirty="0" smtClean="0">
                <a:latin typeface="Symbol" pitchFamily="18" charset="2"/>
              </a:rPr>
              <a:t>K</a:t>
            </a:r>
            <a:r>
              <a:rPr lang="fr-FR" sz="3200" b="1" baseline="30000" dirty="0" smtClean="0"/>
              <a:t>-</a:t>
            </a:r>
            <a:r>
              <a:rPr lang="fr-FR" sz="3200" dirty="0" smtClean="0"/>
              <a:t> </a:t>
            </a:r>
            <a:endParaRPr lang="fr-FR" sz="3200" dirty="0"/>
          </a:p>
        </p:txBody>
      </p:sp>
      <p:sp>
        <p:nvSpPr>
          <p:cNvPr id="257" name="ZoneTexte 256"/>
          <p:cNvSpPr txBox="1"/>
          <p:nvPr/>
        </p:nvSpPr>
        <p:spPr>
          <a:xfrm>
            <a:off x="7072330" y="5500702"/>
            <a:ext cx="567784" cy="584775"/>
          </a:xfrm>
          <a:prstGeom prst="rect">
            <a:avLst/>
          </a:prstGeom>
          <a:noFill/>
        </p:spPr>
        <p:txBody>
          <a:bodyPr wrap="none" rtlCol="0">
            <a:spAutoFit/>
          </a:bodyPr>
          <a:lstStyle/>
          <a:p>
            <a:r>
              <a:rPr lang="fr-FR" sz="3200" b="1" dirty="0" smtClean="0">
                <a:latin typeface="+mj-lt"/>
              </a:rPr>
              <a:t>e</a:t>
            </a:r>
            <a:r>
              <a:rPr lang="fr-FR" sz="3200" b="1" baseline="30000" dirty="0" smtClean="0"/>
              <a:t>-</a:t>
            </a:r>
            <a:r>
              <a:rPr lang="fr-FR" sz="3200" dirty="0" smtClean="0"/>
              <a:t> </a:t>
            </a:r>
            <a:endParaRPr lang="fr-FR" sz="3200" dirty="0"/>
          </a:p>
        </p:txBody>
      </p:sp>
      <p:sp>
        <p:nvSpPr>
          <p:cNvPr id="258" name="ZoneTexte 257"/>
          <p:cNvSpPr txBox="1"/>
          <p:nvPr/>
        </p:nvSpPr>
        <p:spPr>
          <a:xfrm>
            <a:off x="4214810" y="5786454"/>
            <a:ext cx="404278" cy="584775"/>
          </a:xfrm>
          <a:prstGeom prst="rect">
            <a:avLst/>
          </a:prstGeom>
          <a:noFill/>
        </p:spPr>
        <p:txBody>
          <a:bodyPr wrap="none" rtlCol="0">
            <a:spAutoFit/>
          </a:bodyPr>
          <a:lstStyle/>
          <a:p>
            <a:r>
              <a:rPr lang="fr-FR" sz="3200" b="1" dirty="0" smtClean="0">
                <a:latin typeface="+mj-lt"/>
              </a:rPr>
              <a:t>p</a:t>
            </a:r>
            <a:endParaRPr lang="fr-FR" sz="3200" dirty="0"/>
          </a:p>
        </p:txBody>
      </p:sp>
      <p:sp>
        <p:nvSpPr>
          <p:cNvPr id="259" name="ZoneTexte 258"/>
          <p:cNvSpPr txBox="1"/>
          <p:nvPr/>
        </p:nvSpPr>
        <p:spPr>
          <a:xfrm>
            <a:off x="6357950" y="785794"/>
            <a:ext cx="651140" cy="584775"/>
          </a:xfrm>
          <a:prstGeom prst="rect">
            <a:avLst/>
          </a:prstGeom>
          <a:noFill/>
        </p:spPr>
        <p:txBody>
          <a:bodyPr wrap="none" rtlCol="0">
            <a:spAutoFit/>
          </a:bodyPr>
          <a:lstStyle/>
          <a:p>
            <a:r>
              <a:rPr lang="fr-FR" sz="3200" b="1" dirty="0" smtClean="0">
                <a:latin typeface="Symbol" pitchFamily="18" charset="2"/>
              </a:rPr>
              <a:t>m</a:t>
            </a:r>
            <a:r>
              <a:rPr lang="fr-FR" sz="3200" b="1" baseline="30000" dirty="0" smtClean="0"/>
              <a:t>+</a:t>
            </a:r>
            <a:r>
              <a:rPr lang="fr-FR" sz="3200" dirty="0" smtClean="0"/>
              <a:t> </a:t>
            </a:r>
            <a:endParaRPr lang="fr-FR" sz="3200" dirty="0"/>
          </a:p>
        </p:txBody>
      </p:sp>
      <p:sp>
        <p:nvSpPr>
          <p:cNvPr id="260" name="Espace réservé du numéro de diapositive 259"/>
          <p:cNvSpPr>
            <a:spLocks noGrp="1"/>
          </p:cNvSpPr>
          <p:nvPr>
            <p:ph type="sldNum" sz="quarter" idx="12"/>
          </p:nvPr>
        </p:nvSpPr>
        <p:spPr/>
        <p:txBody>
          <a:bodyPr/>
          <a:lstStyle/>
          <a:p>
            <a:fld id="{CF4668DC-857F-487D-BFFA-8C0CA5037977}" type="slidenum">
              <a:rPr lang="fr-BE" smtClean="0"/>
              <a:pPr/>
              <a:t>34</a:t>
            </a:fld>
            <a:endParaRPr lang="fr-BE"/>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Visite Baudelaire, 7 avril 2011</a:t>
            </a:r>
            <a:endParaRPr lang="fr-FR"/>
          </a:p>
        </p:txBody>
      </p:sp>
      <p:sp>
        <p:nvSpPr>
          <p:cNvPr id="9" name="Rectangle 2"/>
          <p:cNvSpPr txBox="1">
            <a:spLocks noChangeArrowheads="1"/>
          </p:cNvSpPr>
          <p:nvPr/>
        </p:nvSpPr>
        <p:spPr>
          <a:xfrm>
            <a:off x="428596" y="0"/>
            <a:ext cx="8316913" cy="750888"/>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FF0000"/>
                </a:solidFill>
                <a:effectLst/>
                <a:uLnTx/>
                <a:uFillTx/>
                <a:latin typeface="+mj-lt"/>
                <a:ea typeface="+mj-ea"/>
                <a:cs typeface="+mj-cs"/>
              </a:rPr>
              <a:t>Les détecteurs</a:t>
            </a:r>
            <a:endParaRPr kumimoji="0" lang="fr-FR" sz="4400" b="0" i="0" u="none" strike="noStrike" kern="1200" cap="none" spc="0" normalizeH="0" baseline="0" noProof="0" dirty="0" smtClean="0">
              <a:ln>
                <a:noFill/>
              </a:ln>
              <a:solidFill>
                <a:srgbClr val="FF0000"/>
              </a:solidFill>
              <a:effectLst/>
              <a:uLnTx/>
              <a:uFillTx/>
              <a:latin typeface="+mj-lt"/>
              <a:ea typeface="+mj-ea"/>
              <a:cs typeface="+mj-cs"/>
            </a:endParaRPr>
          </a:p>
        </p:txBody>
      </p:sp>
      <p:pic>
        <p:nvPicPr>
          <p:cNvPr id="7" name="Image 6" descr="babar-4.jpg"/>
          <p:cNvPicPr>
            <a:picLocks noChangeAspect="1"/>
          </p:cNvPicPr>
          <p:nvPr/>
        </p:nvPicPr>
        <p:blipFill>
          <a:blip r:embed="rId2" cstate="print"/>
          <a:stretch>
            <a:fillRect/>
          </a:stretch>
        </p:blipFill>
        <p:spPr>
          <a:xfrm>
            <a:off x="2428860" y="2280512"/>
            <a:ext cx="6715140" cy="4577487"/>
          </a:xfrm>
          <a:prstGeom prst="rect">
            <a:avLst/>
          </a:prstGeom>
        </p:spPr>
      </p:pic>
      <p:sp>
        <p:nvSpPr>
          <p:cNvPr id="8" name="Text Box 7"/>
          <p:cNvSpPr txBox="1">
            <a:spLocks noChangeArrowheads="1"/>
          </p:cNvSpPr>
          <p:nvPr/>
        </p:nvSpPr>
        <p:spPr bwMode="auto">
          <a:xfrm>
            <a:off x="214282" y="642918"/>
            <a:ext cx="8501122" cy="1631216"/>
          </a:xfrm>
          <a:prstGeom prst="rect">
            <a:avLst/>
          </a:prstGeom>
          <a:noFill/>
          <a:ln w="9525">
            <a:noFill/>
            <a:miter lim="800000"/>
            <a:headEnd/>
            <a:tailEnd/>
          </a:ln>
          <a:effectLst/>
        </p:spPr>
        <p:txBody>
          <a:bodyPr wrap="square">
            <a:spAutoFit/>
          </a:bodyPr>
          <a:lstStyle/>
          <a:p>
            <a:pPr>
              <a:spcBef>
                <a:spcPct val="50000"/>
              </a:spcBef>
              <a:buFont typeface="Arial" pitchFamily="34" charset="0"/>
              <a:buChar char="•"/>
              <a:defRPr/>
            </a:pPr>
            <a:r>
              <a:rPr lang="fr-FR" sz="2000" b="1" dirty="0" smtClean="0">
                <a:solidFill>
                  <a:srgbClr val="00B0F0"/>
                </a:solidFill>
                <a:latin typeface="Comic Sans MS" pitchFamily="66" charset="0"/>
              </a:rPr>
              <a:t> Ils sont </a:t>
            </a:r>
            <a:r>
              <a:rPr lang="fr-FR" sz="2000" b="1" dirty="0">
                <a:solidFill>
                  <a:srgbClr val="00B0F0"/>
                </a:solidFill>
                <a:latin typeface="Comic Sans MS" pitchFamily="66" charset="0"/>
              </a:rPr>
              <a:t>constitués de couches successives comme un </a:t>
            </a:r>
            <a:r>
              <a:rPr lang="fr-FR" sz="2000" b="1" dirty="0" smtClean="0">
                <a:solidFill>
                  <a:srgbClr val="00B0F0"/>
                </a:solidFill>
                <a:latin typeface="Comic Sans MS" pitchFamily="66" charset="0"/>
              </a:rPr>
              <a:t>oignon</a:t>
            </a:r>
          </a:p>
          <a:p>
            <a:pPr>
              <a:spcBef>
                <a:spcPct val="50000"/>
              </a:spcBef>
              <a:buFont typeface="Arial" pitchFamily="34" charset="0"/>
              <a:buChar char="•"/>
              <a:defRPr/>
            </a:pPr>
            <a:r>
              <a:rPr lang="fr-FR" sz="2000" b="1" dirty="0" smtClean="0">
                <a:solidFill>
                  <a:srgbClr val="00B0F0"/>
                </a:solidFill>
                <a:latin typeface="Comic Sans MS" pitchFamily="66" charset="0"/>
              </a:rPr>
              <a:t> Chaque couche = sous détecteur ayant un rôle spécifique : </a:t>
            </a:r>
          </a:p>
          <a:p>
            <a:pPr>
              <a:spcBef>
                <a:spcPct val="50000"/>
              </a:spcBef>
              <a:defRPr/>
            </a:pPr>
            <a:r>
              <a:rPr lang="fr-FR" sz="2000" b="1" dirty="0" smtClean="0">
                <a:latin typeface="Comic Sans MS" pitchFamily="66" charset="0"/>
              </a:rPr>
              <a:t>enregistrer le passage d'une particule (détecteur de traces), mesurer son énergie </a:t>
            </a:r>
            <a:r>
              <a:rPr lang="en-US" sz="2000" b="1" dirty="0" smtClean="0">
                <a:latin typeface="Comic Sans MS" pitchFamily="66" charset="0"/>
              </a:rPr>
              <a:t>(</a:t>
            </a:r>
            <a:r>
              <a:rPr lang="fr-FR" sz="2000" b="1" dirty="0" smtClean="0">
                <a:latin typeface="Comic Sans MS" pitchFamily="66" charset="0"/>
              </a:rPr>
              <a:t>calorimètre</a:t>
            </a:r>
            <a:r>
              <a:rPr lang="en-US" sz="2000" b="1" dirty="0" smtClean="0">
                <a:latin typeface="Comic Sans MS" pitchFamily="66" charset="0"/>
              </a:rPr>
              <a:t>), …</a:t>
            </a:r>
            <a:endParaRPr lang="fr-FR" sz="2000" b="1" dirty="0" smtClean="0">
              <a:latin typeface="Comic Sans MS" pitchFamily="66" charset="0"/>
            </a:endParaRPr>
          </a:p>
        </p:txBody>
      </p:sp>
      <p:sp>
        <p:nvSpPr>
          <p:cNvPr id="10" name="ZoneTexte 9"/>
          <p:cNvSpPr txBox="1"/>
          <p:nvPr/>
        </p:nvSpPr>
        <p:spPr>
          <a:xfrm>
            <a:off x="285720" y="4357694"/>
            <a:ext cx="1659365" cy="369332"/>
          </a:xfrm>
          <a:prstGeom prst="rect">
            <a:avLst/>
          </a:prstGeom>
          <a:noFill/>
          <a:ln w="38100">
            <a:solidFill>
              <a:srgbClr val="FF0000"/>
            </a:solidFill>
          </a:ln>
        </p:spPr>
        <p:txBody>
          <a:bodyPr wrap="none" rtlCol="0">
            <a:spAutoFit/>
          </a:bodyPr>
          <a:lstStyle/>
          <a:p>
            <a:r>
              <a:rPr lang="fr-FR" b="1" dirty="0" smtClean="0"/>
              <a:t>Traces chargées</a:t>
            </a:r>
            <a:endParaRPr lang="fr-FR" b="1" dirty="0"/>
          </a:p>
        </p:txBody>
      </p:sp>
      <p:sp>
        <p:nvSpPr>
          <p:cNvPr id="11" name="ZoneTexte 10"/>
          <p:cNvSpPr txBox="1"/>
          <p:nvPr/>
        </p:nvSpPr>
        <p:spPr>
          <a:xfrm>
            <a:off x="0" y="3571876"/>
            <a:ext cx="2071670" cy="646331"/>
          </a:xfrm>
          <a:prstGeom prst="rect">
            <a:avLst/>
          </a:prstGeom>
          <a:noFill/>
          <a:ln w="38100">
            <a:solidFill>
              <a:srgbClr val="009999"/>
            </a:solidFill>
          </a:ln>
        </p:spPr>
        <p:txBody>
          <a:bodyPr wrap="square" rtlCol="0">
            <a:spAutoFit/>
          </a:bodyPr>
          <a:lstStyle/>
          <a:p>
            <a:r>
              <a:rPr lang="fr-FR" b="1" dirty="0" smtClean="0"/>
              <a:t>Identification des particules chargées</a:t>
            </a:r>
            <a:endParaRPr lang="fr-FR" b="1" dirty="0"/>
          </a:p>
        </p:txBody>
      </p:sp>
      <p:cxnSp>
        <p:nvCxnSpPr>
          <p:cNvPr id="13" name="Connecteur droit avec flèche 12"/>
          <p:cNvCxnSpPr>
            <a:stCxn id="10" idx="3"/>
          </p:cNvCxnSpPr>
          <p:nvPr/>
        </p:nvCxnSpPr>
        <p:spPr>
          <a:xfrm flipV="1">
            <a:off x="1945085" y="4214818"/>
            <a:ext cx="483775" cy="32754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10" idx="3"/>
          </p:cNvCxnSpPr>
          <p:nvPr/>
        </p:nvCxnSpPr>
        <p:spPr>
          <a:xfrm>
            <a:off x="1945085" y="4542360"/>
            <a:ext cx="483775" cy="31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11" idx="3"/>
          </p:cNvCxnSpPr>
          <p:nvPr/>
        </p:nvCxnSpPr>
        <p:spPr>
          <a:xfrm flipV="1">
            <a:off x="2071670" y="3857629"/>
            <a:ext cx="357190" cy="3741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0" y="3071810"/>
            <a:ext cx="2055627" cy="369332"/>
          </a:xfrm>
          <a:prstGeom prst="rect">
            <a:avLst/>
          </a:prstGeom>
          <a:noFill/>
          <a:ln w="38100">
            <a:solidFill>
              <a:srgbClr val="7030A0"/>
            </a:solidFill>
          </a:ln>
        </p:spPr>
        <p:txBody>
          <a:bodyPr wrap="none" rtlCol="0">
            <a:spAutoFit/>
          </a:bodyPr>
          <a:lstStyle/>
          <a:p>
            <a:r>
              <a:rPr lang="fr-FR" dirty="0" smtClean="0"/>
              <a:t>Mesure de l’énergie</a:t>
            </a:r>
            <a:endParaRPr lang="fr-FR" dirty="0"/>
          </a:p>
        </p:txBody>
      </p:sp>
      <p:sp>
        <p:nvSpPr>
          <p:cNvPr id="20" name="ZoneTexte 19"/>
          <p:cNvSpPr txBox="1"/>
          <p:nvPr/>
        </p:nvSpPr>
        <p:spPr>
          <a:xfrm>
            <a:off x="142844" y="2285992"/>
            <a:ext cx="2000232" cy="646331"/>
          </a:xfrm>
          <a:prstGeom prst="rect">
            <a:avLst/>
          </a:prstGeom>
          <a:noFill/>
          <a:ln w="38100">
            <a:solidFill>
              <a:schemeClr val="tx2">
                <a:lumMod val="60000"/>
                <a:lumOff val="40000"/>
              </a:schemeClr>
            </a:solidFill>
          </a:ln>
        </p:spPr>
        <p:txBody>
          <a:bodyPr wrap="square" rtlCol="0">
            <a:spAutoFit/>
          </a:bodyPr>
          <a:lstStyle/>
          <a:p>
            <a:r>
              <a:rPr lang="fr-FR" dirty="0" smtClean="0"/>
              <a:t>Identification des muons</a:t>
            </a:r>
            <a:endParaRPr lang="fr-FR" dirty="0"/>
          </a:p>
        </p:txBody>
      </p:sp>
      <p:cxnSp>
        <p:nvCxnSpPr>
          <p:cNvPr id="22" name="Connecteur droit avec flèche 21"/>
          <p:cNvCxnSpPr>
            <a:stCxn id="19" idx="3"/>
          </p:cNvCxnSpPr>
          <p:nvPr/>
        </p:nvCxnSpPr>
        <p:spPr>
          <a:xfrm>
            <a:off x="2055627" y="3256476"/>
            <a:ext cx="444671" cy="24396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9" idx="3"/>
          </p:cNvCxnSpPr>
          <p:nvPr/>
        </p:nvCxnSpPr>
        <p:spPr>
          <a:xfrm flipV="1">
            <a:off x="2055627" y="3143248"/>
            <a:ext cx="373233" cy="11322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20" idx="3"/>
          </p:cNvCxnSpPr>
          <p:nvPr/>
        </p:nvCxnSpPr>
        <p:spPr>
          <a:xfrm>
            <a:off x="2143076" y="2609158"/>
            <a:ext cx="285784" cy="1769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15"/>
          <p:cNvSpPr>
            <a:spLocks noGrp="1"/>
          </p:cNvSpPr>
          <p:nvPr>
            <p:ph type="sldNum" sz="quarter" idx="12"/>
          </p:nvPr>
        </p:nvSpPr>
        <p:spPr/>
        <p:txBody>
          <a:bodyPr/>
          <a:lstStyle/>
          <a:p>
            <a:fld id="{CF4668DC-857F-487D-BFFA-8C0CA5037977}" type="slidenum">
              <a:rPr lang="fr-BE" smtClean="0"/>
              <a:pPr/>
              <a:t>35</a:t>
            </a:fld>
            <a:endParaRPr lang="fr-BE"/>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1357290" y="1428736"/>
            <a:ext cx="7572428" cy="5262979"/>
          </a:xfrm>
          <a:prstGeom prst="rect">
            <a:avLst/>
          </a:prstGeom>
          <a:noFill/>
          <a:ln w="9525">
            <a:solidFill>
              <a:schemeClr val="accent1"/>
            </a:solidFill>
            <a:miter lim="800000"/>
            <a:headEnd/>
            <a:tailEnd/>
          </a:ln>
          <a:effectLst/>
        </p:spPr>
        <p:txBody>
          <a:bodyPr wrap="square">
            <a:spAutoFit/>
          </a:bodyPr>
          <a:lstStyle/>
          <a:p>
            <a:pPr>
              <a:spcBef>
                <a:spcPct val="50000"/>
              </a:spcBef>
              <a:buFontTx/>
              <a:buChar char="•"/>
              <a:defRPr/>
            </a:pPr>
            <a:r>
              <a:rPr lang="fr-FR" sz="2400" b="1" dirty="0" smtClean="0">
                <a:solidFill>
                  <a:srgbClr val="FF0000"/>
                </a:solidFill>
                <a:latin typeface="Calibri" pitchFamily="34" charset="0"/>
              </a:rPr>
              <a:t>L'énergie:</a:t>
            </a:r>
            <a:r>
              <a:rPr lang="fr-FR" sz="2400" dirty="0" smtClean="0">
                <a:solidFill>
                  <a:srgbClr val="0070C0"/>
                </a:solidFill>
                <a:latin typeface="Calibri" pitchFamily="34" charset="0"/>
              </a:rPr>
              <a:t> 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 (</a:t>
            </a:r>
            <a:r>
              <a:rPr lang="fr-FR" sz="2400" b="1" dirty="0" err="1" smtClean="0">
                <a:solidFill>
                  <a:srgbClr val="0070C0"/>
                </a:solidFill>
                <a:latin typeface="Calibri" pitchFamily="34" charset="0"/>
              </a:rPr>
              <a:t>ev</a:t>
            </a:r>
            <a:r>
              <a:rPr lang="fr-FR" sz="2400" b="1" dirty="0" smtClean="0">
                <a:solidFill>
                  <a:srgbClr val="0070C0"/>
                </a:solidFill>
                <a:latin typeface="Calibri" pitchFamily="34" charset="0"/>
              </a:rPr>
              <a:t>) </a:t>
            </a:r>
            <a:r>
              <a:rPr lang="fr-FR" sz="2400" b="1" i="1" dirty="0" smtClean="0">
                <a:latin typeface="Calibri" pitchFamily="34" charset="0"/>
              </a:rPr>
              <a:t>[ 1,6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Joules] </a:t>
            </a:r>
            <a:r>
              <a:rPr lang="fr-FR" sz="2400" dirty="0" smtClean="0">
                <a:solidFill>
                  <a:srgbClr val="0070C0"/>
                </a:solidFill>
                <a:latin typeface="Calibri" pitchFamily="34" charset="0"/>
              </a:rPr>
              <a:t>et ses dérivés </a:t>
            </a:r>
            <a:r>
              <a:rPr lang="fr-FR" sz="2400" dirty="0" err="1" smtClean="0">
                <a:solidFill>
                  <a:srgbClr val="0070C0"/>
                </a:solidFill>
                <a:latin typeface="Calibri" pitchFamily="34" charset="0"/>
              </a:rPr>
              <a:t>kev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Mev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GeV</a:t>
            </a:r>
            <a:r>
              <a:rPr lang="fr-FR" sz="2400" dirty="0" smtClean="0">
                <a:solidFill>
                  <a:srgbClr val="0070C0"/>
                </a:solidFill>
                <a:latin typeface="Calibri" pitchFamily="34" charset="0"/>
              </a:rPr>
              <a:t>, </a:t>
            </a:r>
            <a:r>
              <a:rPr lang="fr-FR" sz="2400" dirty="0" err="1" smtClean="0">
                <a:solidFill>
                  <a:srgbClr val="0070C0"/>
                </a:solidFill>
                <a:latin typeface="Calibri" pitchFamily="34" charset="0"/>
              </a:rPr>
              <a:t>TeV</a:t>
            </a:r>
            <a:endParaRPr lang="fr-FR" sz="2400" dirty="0" smtClean="0">
              <a:solidFill>
                <a:srgbClr val="0070C0"/>
              </a:solidFill>
              <a:latin typeface="Calibri" pitchFamily="34" charset="0"/>
            </a:endParaRPr>
          </a:p>
          <a:p>
            <a:pPr>
              <a:spcBef>
                <a:spcPct val="50000"/>
              </a:spcBef>
              <a:buFontTx/>
              <a:buChar char="•"/>
              <a:defRPr/>
            </a:pPr>
            <a:r>
              <a:rPr lang="fr-FR" sz="2400" dirty="0" smtClean="0">
                <a:solidFill>
                  <a:srgbClr val="FF0000"/>
                </a:solidFill>
                <a:latin typeface="Calibri" pitchFamily="34" charset="0"/>
              </a:rPr>
              <a:t> </a:t>
            </a:r>
            <a:r>
              <a:rPr lang="fr-FR" sz="2400" b="1" dirty="0" smtClean="0">
                <a:solidFill>
                  <a:srgbClr val="FF0000"/>
                </a:solidFill>
                <a:latin typeface="Calibri" pitchFamily="34" charset="0"/>
              </a:rPr>
              <a:t>La masse </a:t>
            </a:r>
            <a:r>
              <a:rPr lang="fr-FR" sz="2400" b="1" dirty="0" smtClean="0">
                <a:latin typeface="Calibri" pitchFamily="34" charset="0"/>
              </a:rPr>
              <a:t>m</a:t>
            </a:r>
            <a:r>
              <a:rPr lang="fr-FR" sz="2400" b="1" dirty="0" smtClean="0">
                <a:solidFill>
                  <a:srgbClr val="FF0000"/>
                </a:solidFill>
                <a:latin typeface="Calibri" pitchFamily="34" charset="0"/>
              </a:rPr>
              <a:t> </a:t>
            </a:r>
            <a:r>
              <a:rPr lang="fr-FR" sz="2400" dirty="0" smtClean="0">
                <a:solidFill>
                  <a:srgbClr val="0070C0"/>
                </a:solidFill>
                <a:latin typeface="Calibri" pitchFamily="34" charset="0"/>
              </a:rPr>
              <a:t>les physiciens des particules la mesurent 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r>
              <a:rPr lang="fr-FR" sz="2400" b="1" baseline="30000" dirty="0" smtClean="0">
                <a:solidFill>
                  <a:srgbClr val="0070C0"/>
                </a:solidFill>
                <a:latin typeface="Calibri" pitchFamily="34" charset="0"/>
              </a:rPr>
              <a:t>2</a:t>
            </a:r>
            <a:r>
              <a:rPr lang="fr-FR" sz="2400" b="1" dirty="0" smtClean="0">
                <a:solidFill>
                  <a:srgbClr val="0070C0"/>
                </a:solidFill>
                <a:latin typeface="Calibri" pitchFamily="34" charset="0"/>
              </a:rPr>
              <a:t> </a:t>
            </a:r>
            <a:r>
              <a:rPr lang="fr-FR" sz="2400" b="1" i="1" dirty="0" smtClean="0">
                <a:latin typeface="Calibri" pitchFamily="34" charset="0"/>
              </a:rPr>
              <a:t>[1,78 </a:t>
            </a:r>
            <a:r>
              <a:rPr lang="fr-FR" sz="2400" b="1" i="1" dirty="0" smtClean="0">
                <a:latin typeface="Calibri" pitchFamily="34" charset="0"/>
                <a:sym typeface="Symbol"/>
              </a:rPr>
              <a:t></a:t>
            </a:r>
            <a:r>
              <a:rPr lang="fr-FR" sz="2400" b="1" i="1" dirty="0" smtClean="0">
                <a:latin typeface="Calibri" pitchFamily="34" charset="0"/>
              </a:rPr>
              <a:t>10</a:t>
            </a:r>
            <a:r>
              <a:rPr lang="fr-FR" sz="2400" b="1" i="1" baseline="30000" dirty="0" smtClean="0">
                <a:latin typeface="Calibri" pitchFamily="34" charset="0"/>
              </a:rPr>
              <a:t>-36</a:t>
            </a:r>
            <a:r>
              <a:rPr lang="fr-FR" sz="2400" b="1" i="1" dirty="0" smtClean="0">
                <a:latin typeface="Calibri" pitchFamily="34" charset="0"/>
              </a:rPr>
              <a:t> kg] </a:t>
            </a:r>
            <a:r>
              <a:rPr lang="fr-FR" sz="2400" dirty="0" smtClean="0">
                <a:latin typeface="Calibri" pitchFamily="34" charset="0"/>
              </a:rPr>
              <a:t>par exemple masse électron</a:t>
            </a:r>
            <a:r>
              <a:rPr lang="fr-FR" sz="2400" b="1" dirty="0" smtClean="0">
                <a:solidFill>
                  <a:srgbClr val="FF0000"/>
                </a:solidFill>
                <a:latin typeface="Calibri" pitchFamily="34" charset="0"/>
              </a:rPr>
              <a:t> 0,511MeV/c</a:t>
            </a:r>
            <a:r>
              <a:rPr lang="fr-FR" sz="2400" b="1" baseline="30000" dirty="0" smtClean="0">
                <a:solidFill>
                  <a:srgbClr val="FF0000"/>
                </a:solidFill>
                <a:latin typeface="Calibri" pitchFamily="34" charset="0"/>
              </a:rPr>
              <a:t>2</a:t>
            </a:r>
            <a:r>
              <a:rPr lang="fr-FR" sz="2400" b="1" dirty="0" smtClean="0">
                <a:solidFill>
                  <a:srgbClr val="FF0000"/>
                </a:solidFill>
                <a:latin typeface="Calibri" pitchFamily="34" charset="0"/>
              </a:rPr>
              <a:t> </a:t>
            </a:r>
            <a:r>
              <a:rPr lang="fr-FR" sz="2400" dirty="0" smtClean="0">
                <a:latin typeface="Calibri" pitchFamily="34" charset="0"/>
              </a:rPr>
              <a:t>masse proton </a:t>
            </a:r>
            <a:r>
              <a:rPr lang="fr-FR" sz="2400" b="1" dirty="0" smtClean="0">
                <a:solidFill>
                  <a:srgbClr val="FF0000"/>
                </a:solidFill>
                <a:latin typeface="Calibri" pitchFamily="34" charset="0"/>
              </a:rPr>
              <a:t>938 MeV/c</a:t>
            </a:r>
            <a:r>
              <a:rPr lang="fr-FR" sz="2400" b="1" baseline="30000" dirty="0" smtClean="0">
                <a:solidFill>
                  <a:srgbClr val="FF0000"/>
                </a:solidFill>
                <a:latin typeface="Calibri" pitchFamily="34" charset="0"/>
              </a:rPr>
              <a:t>2</a:t>
            </a:r>
          </a:p>
          <a:p>
            <a:pPr>
              <a:spcBef>
                <a:spcPct val="50000"/>
              </a:spcBef>
              <a:buFontTx/>
              <a:buChar char="•"/>
              <a:defRPr/>
            </a:pPr>
            <a:r>
              <a:rPr lang="fr-FR" sz="2400" b="1" dirty="0" smtClean="0">
                <a:solidFill>
                  <a:srgbClr val="FF0000"/>
                </a:solidFill>
                <a:latin typeface="Calibri" pitchFamily="34" charset="0"/>
              </a:rPr>
              <a:t> La quantité de mouvement </a:t>
            </a:r>
            <a:r>
              <a:rPr lang="fr-FR" sz="2400" b="1" dirty="0" smtClean="0">
                <a:latin typeface="Calibri" pitchFamily="34" charset="0"/>
              </a:rPr>
              <a:t>(</a:t>
            </a:r>
            <a:r>
              <a:rPr lang="fr-FR" sz="2400" dirty="0" smtClean="0">
                <a:latin typeface="Symbol" pitchFamily="18" charset="2"/>
              </a:rPr>
              <a:t>g</a:t>
            </a:r>
            <a:r>
              <a:rPr lang="fr-FR" sz="2400" b="1" dirty="0" smtClean="0">
                <a:latin typeface="Calibri" pitchFamily="34" charset="0"/>
              </a:rPr>
              <a:t> </a:t>
            </a:r>
            <a:r>
              <a:rPr lang="fr-FR" sz="2400" b="1" dirty="0" err="1" smtClean="0">
                <a:latin typeface="Calibri" pitchFamily="34" charset="0"/>
              </a:rPr>
              <a:t>m×v</a:t>
            </a:r>
            <a:r>
              <a:rPr lang="fr-FR" sz="2400" b="1" dirty="0" smtClean="0">
                <a:latin typeface="Calibri" pitchFamily="34" charset="0"/>
              </a:rPr>
              <a:t>) </a:t>
            </a:r>
            <a:r>
              <a:rPr lang="fr-FR" sz="2400" dirty="0" smtClean="0">
                <a:solidFill>
                  <a:srgbClr val="0070C0"/>
                </a:solidFill>
                <a:latin typeface="Calibri" pitchFamily="34" charset="0"/>
              </a:rPr>
              <a:t>en </a:t>
            </a:r>
            <a:r>
              <a:rPr lang="fr-FR" sz="2400" b="1" dirty="0" err="1" smtClean="0">
                <a:solidFill>
                  <a:srgbClr val="0070C0"/>
                </a:solidFill>
                <a:latin typeface="Calibri" pitchFamily="34" charset="0"/>
              </a:rPr>
              <a:t>électron-volt</a:t>
            </a:r>
            <a:r>
              <a:rPr lang="fr-FR" sz="2400" b="1" dirty="0" smtClean="0">
                <a:solidFill>
                  <a:srgbClr val="0070C0"/>
                </a:solidFill>
                <a:latin typeface="Calibri" pitchFamily="34" charset="0"/>
              </a:rPr>
              <a:t>/c</a:t>
            </a:r>
            <a:endParaRPr lang="en-US" sz="2400" b="1" dirty="0">
              <a:latin typeface="Calibri" pitchFamily="34" charset="0"/>
            </a:endParaRPr>
          </a:p>
          <a:p>
            <a:pPr>
              <a:spcBef>
                <a:spcPct val="50000"/>
              </a:spcBef>
              <a:buFontTx/>
              <a:buChar char="•"/>
              <a:defRPr/>
            </a:pPr>
            <a:r>
              <a:rPr lang="fr-FR" sz="2400" b="1" dirty="0">
                <a:solidFill>
                  <a:srgbClr val="FF0000"/>
                </a:solidFill>
                <a:latin typeface="Calibri" pitchFamily="34" charset="0"/>
              </a:rPr>
              <a:t> La charge </a:t>
            </a:r>
            <a:r>
              <a:rPr lang="fr-FR" sz="2400" b="1" dirty="0" smtClean="0">
                <a:solidFill>
                  <a:srgbClr val="FF0000"/>
                </a:solidFill>
                <a:latin typeface="Calibri" pitchFamily="34" charset="0"/>
              </a:rPr>
              <a:t>électrique </a:t>
            </a:r>
            <a:r>
              <a:rPr lang="fr-FR" sz="2400" dirty="0" smtClean="0">
                <a:solidFill>
                  <a:srgbClr val="0070C0"/>
                </a:solidFill>
                <a:latin typeface="Calibri" pitchFamily="34" charset="0"/>
              </a:rPr>
              <a:t>comptée en charge élémentaire </a:t>
            </a:r>
            <a:r>
              <a:rPr lang="fr-FR" sz="2400" b="1" i="1" dirty="0" smtClean="0">
                <a:latin typeface="Calibri" pitchFamily="34" charset="0"/>
              </a:rPr>
              <a:t>[+1 </a:t>
            </a:r>
            <a:r>
              <a:rPr lang="fr-FR" sz="2400" b="1" i="1" dirty="0" smtClean="0">
                <a:latin typeface="Calibri" pitchFamily="34" charset="0"/>
                <a:sym typeface="Symbol"/>
              </a:rPr>
              <a:t></a:t>
            </a:r>
            <a:r>
              <a:rPr lang="fr-FR" sz="2400" b="1" i="1" dirty="0" smtClean="0">
                <a:latin typeface="Calibri" pitchFamily="34" charset="0"/>
              </a:rPr>
              <a:t> + 1,6 </a:t>
            </a:r>
            <a:r>
              <a:rPr lang="fr-FR" sz="2400" b="1" i="1" dirty="0" smtClean="0">
                <a:latin typeface="Calibri" pitchFamily="34" charset="0"/>
                <a:sym typeface="Symbol"/>
              </a:rPr>
              <a:t> </a:t>
            </a:r>
            <a:r>
              <a:rPr lang="fr-FR" sz="2400" b="1" i="1" dirty="0" smtClean="0">
                <a:latin typeface="Calibri" pitchFamily="34" charset="0"/>
              </a:rPr>
              <a:t>10</a:t>
            </a:r>
            <a:r>
              <a:rPr lang="fr-FR" sz="2400" b="1" i="1" baseline="30000" dirty="0" smtClean="0">
                <a:latin typeface="Calibri" pitchFamily="34" charset="0"/>
              </a:rPr>
              <a:t>-19</a:t>
            </a:r>
            <a:r>
              <a:rPr lang="fr-FR" sz="2400" b="1" i="1" dirty="0" smtClean="0">
                <a:latin typeface="Calibri" pitchFamily="34" charset="0"/>
              </a:rPr>
              <a:t>C]</a:t>
            </a:r>
            <a:r>
              <a:rPr lang="fr-FR" sz="2400" dirty="0" smtClean="0">
                <a:solidFill>
                  <a:srgbClr val="0070C0"/>
                </a:solidFill>
                <a:latin typeface="Calibri" pitchFamily="34" charset="0"/>
              </a:rPr>
              <a:t> </a:t>
            </a:r>
            <a:endParaRPr lang="fr-FR" sz="2400" dirty="0">
              <a:solidFill>
                <a:srgbClr val="0070C0"/>
              </a:solidFill>
              <a:latin typeface="Calibri" pitchFamily="34" charset="0"/>
            </a:endParaRPr>
          </a:p>
          <a:p>
            <a:pPr>
              <a:spcBef>
                <a:spcPct val="50000"/>
              </a:spcBef>
              <a:buFontTx/>
              <a:buChar char="•"/>
              <a:defRPr/>
            </a:pPr>
            <a:r>
              <a:rPr lang="fr-FR" sz="2400" b="1" dirty="0">
                <a:solidFill>
                  <a:srgbClr val="FF0000"/>
                </a:solidFill>
                <a:latin typeface="Calibri" pitchFamily="34" charset="0"/>
              </a:rPr>
              <a:t> </a:t>
            </a:r>
            <a:r>
              <a:rPr lang="fr-FR" sz="2400" b="1" dirty="0" smtClean="0">
                <a:solidFill>
                  <a:srgbClr val="FF0000"/>
                </a:solidFill>
                <a:latin typeface="Calibri" pitchFamily="34" charset="0"/>
              </a:rPr>
              <a:t>La stabilité </a:t>
            </a:r>
            <a:r>
              <a:rPr lang="fr-FR" sz="2400" dirty="0" smtClean="0">
                <a:solidFill>
                  <a:srgbClr val="0070C0"/>
                </a:solidFill>
                <a:latin typeface="Calibri" pitchFamily="34" charset="0"/>
              </a:rPr>
              <a:t>[temps de vie]: la plupart de ces particules sont instables et vivent un temps infime avant de se désintégrer en d’autres particule plus stables</a:t>
            </a:r>
            <a:endParaRPr lang="fr-FR" sz="2400" dirty="0">
              <a:solidFill>
                <a:srgbClr val="0070C0"/>
              </a:solidFill>
              <a:latin typeface="Calibri" pitchFamily="34" charset="0"/>
            </a:endParaRPr>
          </a:p>
        </p:txBody>
      </p:sp>
      <p:sp>
        <p:nvSpPr>
          <p:cNvPr id="5" name="Titre 4"/>
          <p:cNvSpPr>
            <a:spLocks noGrp="1"/>
          </p:cNvSpPr>
          <p:nvPr>
            <p:ph type="title"/>
          </p:nvPr>
        </p:nvSpPr>
        <p:spPr>
          <a:xfrm>
            <a:off x="571472" y="214290"/>
            <a:ext cx="8229600" cy="1071570"/>
          </a:xfrm>
        </p:spPr>
        <p:txBody>
          <a:bodyPr>
            <a:normAutofit fontScale="90000"/>
          </a:bodyPr>
          <a:lstStyle/>
          <a:p>
            <a:r>
              <a:rPr lang="fr-FR" dirty="0" smtClean="0">
                <a:solidFill>
                  <a:srgbClr val="FF0000"/>
                </a:solidFill>
                <a:latin typeface="Calibri" pitchFamily="34" charset="0"/>
              </a:rPr>
              <a:t>Propriétés des particules mesurées avec un détecteur</a:t>
            </a:r>
            <a:endParaRPr lang="fr-FR" dirty="0">
              <a:solidFill>
                <a:srgbClr val="FF0000"/>
              </a:solidFill>
              <a:latin typeface="Calibri" pitchFamily="34" charset="0"/>
            </a:endParaRPr>
          </a:p>
        </p:txBody>
      </p:sp>
      <p:grpSp>
        <p:nvGrpSpPr>
          <p:cNvPr id="2" name="Groupe 5"/>
          <p:cNvGrpSpPr/>
          <p:nvPr/>
        </p:nvGrpSpPr>
        <p:grpSpPr>
          <a:xfrm>
            <a:off x="125413" y="71438"/>
            <a:ext cx="1156490" cy="6715125"/>
            <a:chOff x="125413" y="71438"/>
            <a:chExt cx="1156490" cy="6715125"/>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grpSp>
      <p:sp>
        <p:nvSpPr>
          <p:cNvPr id="10" name="Espace réservé du pied de page 9"/>
          <p:cNvSpPr>
            <a:spLocks noGrp="1"/>
          </p:cNvSpPr>
          <p:nvPr>
            <p:ph type="ftr" sz="quarter" idx="11"/>
          </p:nvPr>
        </p:nvSpPr>
        <p:spPr/>
        <p:txBody>
          <a:bodyPr/>
          <a:lstStyle/>
          <a:p>
            <a:r>
              <a:rPr lang="fr-FR" smtClean="0"/>
              <a:t>Jean-Pierre Lees, Visite Baudelaire, 7 avril 2011</a:t>
            </a:r>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36</a:t>
            </a:fld>
            <a:endParaRPr lang="fr-BE"/>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solidFill>
                  <a:srgbClr val="FF0000"/>
                </a:solidFill>
              </a:rPr>
              <a:t>Détecter les traces chargées</a:t>
            </a:r>
            <a:endParaRPr lang="fr-FR" b="1" dirty="0">
              <a:solidFill>
                <a:srgbClr val="FF0000"/>
              </a:solidFill>
            </a:endParaRPr>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pic>
        <p:nvPicPr>
          <p:cNvPr id="5" name="Picture 2"/>
          <p:cNvPicPr>
            <a:picLocks noChangeAspect="1" noChangeArrowheads="1"/>
          </p:cNvPicPr>
          <p:nvPr/>
        </p:nvPicPr>
        <p:blipFill>
          <a:blip r:embed="rId2" cstate="print"/>
          <a:srcRect l="3923" t="15625" r="55459" b="32291"/>
          <a:stretch>
            <a:fillRect/>
          </a:stretch>
        </p:blipFill>
        <p:spPr bwMode="auto">
          <a:xfrm>
            <a:off x="137129" y="1428736"/>
            <a:ext cx="4363433" cy="4813822"/>
          </a:xfrm>
          <a:prstGeom prst="rect">
            <a:avLst/>
          </a:prstGeom>
          <a:noFill/>
          <a:ln w="9525">
            <a:noFill/>
            <a:miter lim="800000"/>
            <a:headEnd/>
            <a:tailEnd/>
          </a:ln>
        </p:spPr>
      </p:pic>
      <p:sp>
        <p:nvSpPr>
          <p:cNvPr id="6" name="ZoneTexte 5"/>
          <p:cNvSpPr txBox="1"/>
          <p:nvPr/>
        </p:nvSpPr>
        <p:spPr>
          <a:xfrm>
            <a:off x="2428860" y="3929066"/>
            <a:ext cx="1995098" cy="369332"/>
          </a:xfrm>
          <a:prstGeom prst="rect">
            <a:avLst/>
          </a:prstGeom>
          <a:solidFill>
            <a:srgbClr val="00B0F0"/>
          </a:solidFill>
          <a:ln w="38100">
            <a:solidFill>
              <a:schemeClr val="bg1"/>
            </a:solidFill>
          </a:ln>
        </p:spPr>
        <p:txBody>
          <a:bodyPr wrap="none" rtlCol="0">
            <a:spAutoFit/>
          </a:bodyPr>
          <a:lstStyle/>
          <a:p>
            <a:r>
              <a:rPr lang="fr-FR" b="1" dirty="0" smtClean="0">
                <a:solidFill>
                  <a:schemeClr val="bg1"/>
                </a:solidFill>
              </a:rPr>
              <a:t>Précision  ~100 </a:t>
            </a:r>
            <a:r>
              <a:rPr lang="fr-FR" b="1" dirty="0" smtClean="0">
                <a:solidFill>
                  <a:schemeClr val="bg1"/>
                </a:solidFill>
                <a:latin typeface="Symbol" pitchFamily="18" charset="2"/>
              </a:rPr>
              <a:t>m</a:t>
            </a:r>
            <a:r>
              <a:rPr lang="fr-FR" b="1" dirty="0" smtClean="0">
                <a:solidFill>
                  <a:schemeClr val="bg1"/>
                </a:solidFill>
              </a:rPr>
              <a:t>m</a:t>
            </a:r>
            <a:endParaRPr lang="fr-FR" b="1" dirty="0">
              <a:solidFill>
                <a:schemeClr val="bg1"/>
              </a:solidFill>
            </a:endParaRPr>
          </a:p>
        </p:txBody>
      </p:sp>
      <p:pic>
        <p:nvPicPr>
          <p:cNvPr id="7" name="Picture 2"/>
          <p:cNvPicPr>
            <a:picLocks noChangeAspect="1" noChangeArrowheads="1"/>
          </p:cNvPicPr>
          <p:nvPr/>
        </p:nvPicPr>
        <p:blipFill>
          <a:blip r:embed="rId2" cstate="print"/>
          <a:srcRect l="47665" t="15625" r="3905" b="8333"/>
          <a:stretch>
            <a:fillRect/>
          </a:stretch>
        </p:blipFill>
        <p:spPr bwMode="auto">
          <a:xfrm>
            <a:off x="4786314" y="1428736"/>
            <a:ext cx="4125789" cy="4857784"/>
          </a:xfrm>
          <a:prstGeom prst="rect">
            <a:avLst/>
          </a:prstGeom>
          <a:noFill/>
          <a:ln w="9525">
            <a:noFill/>
            <a:miter lim="800000"/>
            <a:headEnd/>
            <a:tailEnd/>
          </a:ln>
        </p:spPr>
      </p:pic>
      <p:sp>
        <p:nvSpPr>
          <p:cNvPr id="8" name="ZoneTexte 7"/>
          <p:cNvSpPr txBox="1"/>
          <p:nvPr/>
        </p:nvSpPr>
        <p:spPr>
          <a:xfrm>
            <a:off x="5500694" y="2357430"/>
            <a:ext cx="1878078" cy="369332"/>
          </a:xfrm>
          <a:prstGeom prst="rect">
            <a:avLst/>
          </a:prstGeom>
          <a:solidFill>
            <a:srgbClr val="00B0F0"/>
          </a:solidFill>
          <a:ln w="38100">
            <a:solidFill>
              <a:schemeClr val="bg1"/>
            </a:solidFill>
          </a:ln>
        </p:spPr>
        <p:txBody>
          <a:bodyPr wrap="none" rtlCol="0">
            <a:spAutoFit/>
          </a:bodyPr>
          <a:lstStyle/>
          <a:p>
            <a:r>
              <a:rPr lang="fr-FR" b="1" dirty="0" smtClean="0">
                <a:solidFill>
                  <a:schemeClr val="bg1"/>
                </a:solidFill>
              </a:rPr>
              <a:t>Précision  ~10 </a:t>
            </a:r>
            <a:r>
              <a:rPr lang="fr-FR" b="1" dirty="0" smtClean="0">
                <a:solidFill>
                  <a:schemeClr val="bg1"/>
                </a:solidFill>
                <a:latin typeface="Symbol" pitchFamily="18" charset="2"/>
              </a:rPr>
              <a:t>m</a:t>
            </a:r>
            <a:r>
              <a:rPr lang="fr-FR" b="1" dirty="0" smtClean="0">
                <a:solidFill>
                  <a:schemeClr val="bg1"/>
                </a:solidFill>
              </a:rPr>
              <a:t>m</a:t>
            </a:r>
            <a:endParaRPr lang="fr-FR" b="1" dirty="0">
              <a:solidFill>
                <a:schemeClr val="bg1"/>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37</a:t>
            </a:fld>
            <a:endParaRPr lang="fr-BE"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magnet"/>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3984625" y="2522538"/>
            <a:ext cx="1168400" cy="971550"/>
          </a:xfrm>
          <a:prstGeom prst="rect">
            <a:avLst/>
          </a:prstGeom>
          <a:noFill/>
          <a:ln w="9525">
            <a:noFill/>
            <a:miter lim="800000"/>
            <a:headEnd/>
            <a:tailEnd/>
          </a:ln>
        </p:spPr>
      </p:pic>
      <p:sp>
        <p:nvSpPr>
          <p:cNvPr id="5" name="Line 11"/>
          <p:cNvSpPr>
            <a:spLocks noChangeShapeType="1"/>
          </p:cNvSpPr>
          <p:nvPr/>
        </p:nvSpPr>
        <p:spPr bwMode="auto">
          <a:xfrm flipH="1">
            <a:off x="3517900" y="2200275"/>
            <a:ext cx="2663825" cy="1728788"/>
          </a:xfrm>
          <a:prstGeom prst="line">
            <a:avLst/>
          </a:prstGeom>
          <a:noFill/>
          <a:ln w="9525">
            <a:solidFill>
              <a:schemeClr val="tx1"/>
            </a:solidFill>
            <a:prstDash val="dash"/>
            <a:round/>
            <a:headEnd/>
            <a:tailEnd/>
          </a:ln>
        </p:spPr>
        <p:txBody>
          <a:bodyPr/>
          <a:lstStyle/>
          <a:p>
            <a:endParaRPr lang="fr-FR"/>
          </a:p>
        </p:txBody>
      </p:sp>
      <p:sp>
        <p:nvSpPr>
          <p:cNvPr id="6" name="Arc 12"/>
          <p:cNvSpPr>
            <a:spLocks/>
          </p:cNvSpPr>
          <p:nvPr/>
        </p:nvSpPr>
        <p:spPr bwMode="auto">
          <a:xfrm rot="464829" flipH="1">
            <a:off x="5084763" y="2684463"/>
            <a:ext cx="635000" cy="676275"/>
          </a:xfrm>
          <a:custGeom>
            <a:avLst/>
            <a:gdLst>
              <a:gd name="T0" fmla="*/ 334257 w 21600"/>
              <a:gd name="T1" fmla="*/ 0 h 20064"/>
              <a:gd name="T2" fmla="*/ 633030 w 21600"/>
              <a:gd name="T3" fmla="*/ 676275 h 20064"/>
              <a:gd name="T4" fmla="*/ 0 w 21600"/>
              <a:gd name="T5" fmla="*/ 619009 h 20064"/>
              <a:gd name="T6" fmla="*/ 0 60000 65536"/>
              <a:gd name="T7" fmla="*/ 0 60000 65536"/>
              <a:gd name="T8" fmla="*/ 0 60000 65536"/>
              <a:gd name="T9" fmla="*/ 0 w 21600"/>
              <a:gd name="T10" fmla="*/ 0 h 20064"/>
              <a:gd name="T11" fmla="*/ 21600 w 21600"/>
              <a:gd name="T12" fmla="*/ 20064 h 20064"/>
            </a:gdLst>
            <a:ahLst/>
            <a:cxnLst>
              <a:cxn ang="T6">
                <a:pos x="T0" y="T1"/>
              </a:cxn>
              <a:cxn ang="T7">
                <a:pos x="T2" y="T3"/>
              </a:cxn>
              <a:cxn ang="T8">
                <a:pos x="T4" y="T5"/>
              </a:cxn>
            </a:cxnLst>
            <a:rect l="T9" t="T10" r="T11" b="T12"/>
            <a:pathLst>
              <a:path w="21600" h="20064" fill="none" extrusionOk="0">
                <a:moveTo>
                  <a:pt x="11370" y="-1"/>
                </a:moveTo>
                <a:cubicBezTo>
                  <a:pt x="17729" y="3937"/>
                  <a:pt x="21600" y="10884"/>
                  <a:pt x="21600" y="18365"/>
                </a:cubicBezTo>
                <a:cubicBezTo>
                  <a:pt x="21600" y="18931"/>
                  <a:pt x="21577" y="19498"/>
                  <a:pt x="21533" y="20064"/>
                </a:cubicBezTo>
              </a:path>
              <a:path w="21600" h="20064" stroke="0" extrusionOk="0">
                <a:moveTo>
                  <a:pt x="11370" y="-1"/>
                </a:moveTo>
                <a:cubicBezTo>
                  <a:pt x="17729" y="3937"/>
                  <a:pt x="21600" y="10884"/>
                  <a:pt x="21600" y="18365"/>
                </a:cubicBezTo>
                <a:cubicBezTo>
                  <a:pt x="21600" y="18931"/>
                  <a:pt x="21577" y="19498"/>
                  <a:pt x="21533" y="20064"/>
                </a:cubicBezTo>
                <a:lnTo>
                  <a:pt x="0" y="18365"/>
                </a:lnTo>
                <a:close/>
              </a:path>
            </a:pathLst>
          </a:custGeom>
          <a:noFill/>
          <a:ln w="12700">
            <a:solidFill>
              <a:schemeClr val="tx1"/>
            </a:solidFill>
            <a:round/>
            <a:headEnd/>
            <a:tailEnd type="triangle" w="med" len="med"/>
          </a:ln>
        </p:spPr>
        <p:txBody>
          <a:bodyPr wrap="none" anchor="ctr"/>
          <a:lstStyle/>
          <a:p>
            <a:endParaRPr lang="fr-FR"/>
          </a:p>
        </p:txBody>
      </p:sp>
      <p:sp>
        <p:nvSpPr>
          <p:cNvPr id="7" name="Arc 13"/>
          <p:cNvSpPr>
            <a:spLocks/>
          </p:cNvSpPr>
          <p:nvPr/>
        </p:nvSpPr>
        <p:spPr bwMode="auto">
          <a:xfrm rot="3150550" flipV="1">
            <a:off x="4508500" y="1819276"/>
            <a:ext cx="784225" cy="1587500"/>
          </a:xfrm>
          <a:custGeom>
            <a:avLst/>
            <a:gdLst>
              <a:gd name="T0" fmla="*/ 403878 w 21363"/>
              <a:gd name="T1" fmla="*/ 0 h 18588"/>
              <a:gd name="T2" fmla="*/ 784225 w 21363"/>
              <a:gd name="T3" fmla="*/ 1315059 h 18588"/>
              <a:gd name="T4" fmla="*/ 0 w 21363"/>
              <a:gd name="T5" fmla="*/ 1587500 h 18588"/>
              <a:gd name="T6" fmla="*/ 0 60000 65536"/>
              <a:gd name="T7" fmla="*/ 0 60000 65536"/>
              <a:gd name="T8" fmla="*/ 0 60000 65536"/>
              <a:gd name="T9" fmla="*/ 0 w 21363"/>
              <a:gd name="T10" fmla="*/ 0 h 18588"/>
              <a:gd name="T11" fmla="*/ 21363 w 21363"/>
              <a:gd name="T12" fmla="*/ 18588 h 18588"/>
            </a:gdLst>
            <a:ahLst/>
            <a:cxnLst>
              <a:cxn ang="T6">
                <a:pos x="T0" y="T1"/>
              </a:cxn>
              <a:cxn ang="T7">
                <a:pos x="T2" y="T3"/>
              </a:cxn>
              <a:cxn ang="T8">
                <a:pos x="T4" y="T5"/>
              </a:cxn>
            </a:cxnLst>
            <a:rect l="T9" t="T10" r="T11" b="T12"/>
            <a:pathLst>
              <a:path w="21363" h="18588" fill="none" extrusionOk="0">
                <a:moveTo>
                  <a:pt x="11002" y="-1"/>
                </a:moveTo>
                <a:cubicBezTo>
                  <a:pt x="16597" y="3311"/>
                  <a:pt x="20402" y="8967"/>
                  <a:pt x="21363" y="15397"/>
                </a:cubicBezTo>
              </a:path>
              <a:path w="21363" h="18588" stroke="0" extrusionOk="0">
                <a:moveTo>
                  <a:pt x="11002" y="-1"/>
                </a:moveTo>
                <a:cubicBezTo>
                  <a:pt x="16597" y="3311"/>
                  <a:pt x="20402" y="8967"/>
                  <a:pt x="21363" y="15397"/>
                </a:cubicBezTo>
                <a:lnTo>
                  <a:pt x="0" y="18588"/>
                </a:lnTo>
                <a:close/>
              </a:path>
            </a:pathLst>
          </a:custGeom>
          <a:noFill/>
          <a:ln w="12700">
            <a:solidFill>
              <a:schemeClr val="tx1"/>
            </a:solidFill>
            <a:round/>
            <a:headEnd type="triangle" w="med" len="med"/>
            <a:tailEnd/>
          </a:ln>
        </p:spPr>
        <p:txBody>
          <a:bodyPr wrap="none" anchor="ctr"/>
          <a:lstStyle/>
          <a:p>
            <a:endParaRPr lang="fr-FR"/>
          </a:p>
        </p:txBody>
      </p:sp>
      <p:sp>
        <p:nvSpPr>
          <p:cNvPr id="8" name="Text Box 14"/>
          <p:cNvSpPr txBox="1">
            <a:spLocks noChangeArrowheads="1"/>
          </p:cNvSpPr>
          <p:nvPr/>
        </p:nvSpPr>
        <p:spPr bwMode="auto">
          <a:xfrm>
            <a:off x="2500298" y="2143116"/>
            <a:ext cx="1285884" cy="400110"/>
          </a:xfrm>
          <a:prstGeom prst="rect">
            <a:avLst/>
          </a:prstGeom>
          <a:noFill/>
          <a:ln w="9525">
            <a:noFill/>
            <a:miter lim="800000"/>
            <a:headEnd/>
            <a:tailEnd/>
          </a:ln>
        </p:spPr>
        <p:txBody>
          <a:bodyPr wrap="square">
            <a:spAutoFit/>
          </a:bodyPr>
          <a:lstStyle/>
          <a:p>
            <a:pPr eaLnBrk="1" hangingPunct="1">
              <a:spcBef>
                <a:spcPct val="50000"/>
              </a:spcBef>
            </a:pPr>
            <a:r>
              <a:rPr lang="fr-FR" sz="2000" b="1" dirty="0" smtClean="0">
                <a:solidFill>
                  <a:schemeClr val="accent2"/>
                </a:solidFill>
                <a:latin typeface="Arial" charset="0"/>
              </a:rPr>
              <a:t>Charge –</a:t>
            </a:r>
            <a:r>
              <a:rPr lang="fr-FR" sz="1200" b="0" dirty="0" smtClean="0">
                <a:solidFill>
                  <a:schemeClr val="accent2"/>
                </a:solidFill>
                <a:latin typeface="Arial" charset="0"/>
              </a:rPr>
              <a:t> </a:t>
            </a:r>
            <a:endParaRPr lang="fr-FR" sz="1200" b="0" dirty="0">
              <a:solidFill>
                <a:schemeClr val="accent2"/>
              </a:solidFill>
              <a:latin typeface="Arial" charset="0"/>
            </a:endParaRPr>
          </a:p>
        </p:txBody>
      </p:sp>
      <p:sp>
        <p:nvSpPr>
          <p:cNvPr id="9" name="Text Box 15"/>
          <p:cNvSpPr txBox="1">
            <a:spLocks noChangeArrowheads="1"/>
          </p:cNvSpPr>
          <p:nvPr/>
        </p:nvSpPr>
        <p:spPr bwMode="auto">
          <a:xfrm>
            <a:off x="5214942" y="2928934"/>
            <a:ext cx="1500198" cy="400110"/>
          </a:xfrm>
          <a:prstGeom prst="rect">
            <a:avLst/>
          </a:prstGeom>
          <a:noFill/>
          <a:ln w="9525">
            <a:noFill/>
            <a:miter lim="800000"/>
            <a:headEnd/>
            <a:tailEnd/>
          </a:ln>
        </p:spPr>
        <p:txBody>
          <a:bodyPr wrap="square">
            <a:spAutoFit/>
          </a:bodyPr>
          <a:lstStyle/>
          <a:p>
            <a:pPr eaLnBrk="1" hangingPunct="1">
              <a:spcBef>
                <a:spcPct val="50000"/>
              </a:spcBef>
            </a:pPr>
            <a:r>
              <a:rPr lang="fr-FR" sz="2000" b="1" dirty="0" smtClean="0">
                <a:solidFill>
                  <a:schemeClr val="accent2"/>
                </a:solidFill>
                <a:latin typeface="Arial" charset="0"/>
              </a:rPr>
              <a:t>Charge + </a:t>
            </a:r>
            <a:endParaRPr lang="fr-FR" sz="2000" b="1" dirty="0">
              <a:solidFill>
                <a:schemeClr val="accent2"/>
              </a:solidFill>
              <a:latin typeface="Arial" charset="0"/>
            </a:endParaRPr>
          </a:p>
        </p:txBody>
      </p:sp>
      <p:sp>
        <p:nvSpPr>
          <p:cNvPr id="10" name="Line 16"/>
          <p:cNvSpPr>
            <a:spLocks noChangeShapeType="1"/>
          </p:cNvSpPr>
          <p:nvPr/>
        </p:nvSpPr>
        <p:spPr bwMode="auto">
          <a:xfrm flipH="1">
            <a:off x="5467350" y="2179638"/>
            <a:ext cx="742950" cy="487362"/>
          </a:xfrm>
          <a:prstGeom prst="line">
            <a:avLst/>
          </a:prstGeom>
          <a:noFill/>
          <a:ln w="12700">
            <a:solidFill>
              <a:schemeClr val="tx1"/>
            </a:solidFill>
            <a:round/>
            <a:headEnd/>
            <a:tailEnd/>
          </a:ln>
        </p:spPr>
        <p:txBody>
          <a:bodyPr/>
          <a:lstStyle/>
          <a:p>
            <a:endParaRPr lang="fr-FR"/>
          </a:p>
        </p:txBody>
      </p:sp>
      <p:sp>
        <p:nvSpPr>
          <p:cNvPr id="11" name="Text Box 17"/>
          <p:cNvSpPr txBox="1">
            <a:spLocks noChangeArrowheads="1"/>
          </p:cNvSpPr>
          <p:nvPr/>
        </p:nvSpPr>
        <p:spPr bwMode="auto">
          <a:xfrm>
            <a:off x="6043613" y="2233613"/>
            <a:ext cx="1439862" cy="400110"/>
          </a:xfrm>
          <a:prstGeom prst="rect">
            <a:avLst/>
          </a:prstGeom>
          <a:noFill/>
          <a:ln w="9525">
            <a:noFill/>
            <a:miter lim="800000"/>
            <a:headEnd/>
            <a:tailEnd/>
          </a:ln>
        </p:spPr>
        <p:txBody>
          <a:bodyPr>
            <a:spAutoFit/>
          </a:bodyPr>
          <a:lstStyle/>
          <a:p>
            <a:pPr eaLnBrk="1" hangingPunct="1">
              <a:spcBef>
                <a:spcPct val="50000"/>
              </a:spcBef>
            </a:pPr>
            <a:r>
              <a:rPr lang="fr-FR" sz="2000" b="1" dirty="0" smtClean="0">
                <a:solidFill>
                  <a:schemeClr val="accent2"/>
                </a:solidFill>
                <a:latin typeface="Arial" charset="0"/>
              </a:rPr>
              <a:t>particule</a:t>
            </a:r>
            <a:endParaRPr lang="fr-FR" sz="2000" b="1" dirty="0">
              <a:solidFill>
                <a:schemeClr val="accent2"/>
              </a:solidFill>
              <a:latin typeface="Arial" charset="0"/>
            </a:endParaRPr>
          </a:p>
        </p:txBody>
      </p:sp>
      <p:sp>
        <p:nvSpPr>
          <p:cNvPr id="12" name="ZoneTexte 11"/>
          <p:cNvSpPr txBox="1"/>
          <p:nvPr/>
        </p:nvSpPr>
        <p:spPr>
          <a:xfrm>
            <a:off x="353447" y="285728"/>
            <a:ext cx="8395889" cy="1077218"/>
          </a:xfrm>
          <a:prstGeom prst="rect">
            <a:avLst/>
          </a:prstGeom>
          <a:noFill/>
        </p:spPr>
        <p:txBody>
          <a:bodyPr wrap="none" rtlCol="0">
            <a:spAutoFit/>
          </a:bodyPr>
          <a:lstStyle/>
          <a:p>
            <a:pPr algn="ctr"/>
            <a:r>
              <a:rPr lang="en-US" sz="3200" b="1" dirty="0" err="1" smtClean="0">
                <a:solidFill>
                  <a:srgbClr val="FF0000"/>
                </a:solidFill>
              </a:rPr>
              <a:t>Mesurer</a:t>
            </a:r>
            <a:r>
              <a:rPr lang="en-US" sz="3200" b="1" dirty="0" smtClean="0">
                <a:solidFill>
                  <a:srgbClr val="FF0000"/>
                </a:solidFill>
              </a:rPr>
              <a:t> la charge et la </a:t>
            </a:r>
            <a:r>
              <a:rPr lang="en-US" sz="3200" b="1" dirty="0" err="1" smtClean="0">
                <a:solidFill>
                  <a:srgbClr val="FF0000"/>
                </a:solidFill>
              </a:rPr>
              <a:t>quantité</a:t>
            </a:r>
            <a:r>
              <a:rPr lang="en-US" sz="3200" b="1" dirty="0" smtClean="0">
                <a:solidFill>
                  <a:srgbClr val="FF0000"/>
                </a:solidFill>
              </a:rPr>
              <a:t> de </a:t>
            </a:r>
            <a:r>
              <a:rPr lang="en-US" sz="3200" b="1" dirty="0" err="1" smtClean="0">
                <a:solidFill>
                  <a:srgbClr val="FF0000"/>
                </a:solidFill>
              </a:rPr>
              <a:t>mouvement</a:t>
            </a:r>
            <a:r>
              <a:rPr lang="en-US" sz="3200" b="1" dirty="0" smtClean="0">
                <a:solidFill>
                  <a:srgbClr val="FF0000"/>
                </a:solidFill>
              </a:rPr>
              <a:t> </a:t>
            </a:r>
          </a:p>
          <a:p>
            <a:pPr algn="ctr"/>
            <a:r>
              <a:rPr lang="en-US" sz="3200" b="1" dirty="0" smtClean="0">
                <a:solidFill>
                  <a:srgbClr val="FF0000"/>
                </a:solidFill>
              </a:rPr>
              <a:t>des </a:t>
            </a:r>
            <a:r>
              <a:rPr lang="en-US" sz="3200" b="1" dirty="0" err="1" smtClean="0">
                <a:solidFill>
                  <a:srgbClr val="FF0000"/>
                </a:solidFill>
              </a:rPr>
              <a:t>particules</a:t>
            </a:r>
            <a:r>
              <a:rPr lang="en-US" sz="3200" b="1" dirty="0" smtClean="0">
                <a:solidFill>
                  <a:srgbClr val="FF0000"/>
                </a:solidFill>
              </a:rPr>
              <a:t> </a:t>
            </a:r>
            <a:r>
              <a:rPr lang="en-US" sz="3200" b="1" dirty="0" err="1" smtClean="0">
                <a:solidFill>
                  <a:srgbClr val="FF0000"/>
                </a:solidFill>
              </a:rPr>
              <a:t>chargées</a:t>
            </a:r>
            <a:endParaRPr lang="fr-FR" sz="3200" b="1" dirty="0">
              <a:solidFill>
                <a:srgbClr val="FF0000"/>
              </a:solidFill>
            </a:endParaRPr>
          </a:p>
        </p:txBody>
      </p:sp>
      <p:sp>
        <p:nvSpPr>
          <p:cNvPr id="13" name="ZoneTexte 12"/>
          <p:cNvSpPr txBox="1"/>
          <p:nvPr/>
        </p:nvSpPr>
        <p:spPr>
          <a:xfrm>
            <a:off x="1000100" y="4143380"/>
            <a:ext cx="7143800" cy="2246769"/>
          </a:xfrm>
          <a:prstGeom prst="rect">
            <a:avLst/>
          </a:prstGeom>
          <a:noFill/>
        </p:spPr>
        <p:txBody>
          <a:bodyPr wrap="square" rtlCol="0">
            <a:spAutoFit/>
          </a:bodyPr>
          <a:lstStyle/>
          <a:p>
            <a:r>
              <a:rPr lang="en-US" sz="2000" dirty="0" smtClean="0"/>
              <a:t>Un </a:t>
            </a:r>
            <a:r>
              <a:rPr lang="fr-FR" sz="2000" dirty="0" smtClean="0"/>
              <a:t>aimant</a:t>
            </a:r>
            <a:r>
              <a:rPr lang="en-US" sz="2000" dirty="0" smtClean="0"/>
              <a:t> nous </a:t>
            </a:r>
            <a:r>
              <a:rPr lang="en-US" sz="2000" dirty="0" err="1" smtClean="0"/>
              <a:t>renseigne</a:t>
            </a:r>
            <a:r>
              <a:rPr lang="en-US" sz="2000" dirty="0" smtClean="0"/>
              <a:t> </a:t>
            </a:r>
            <a:r>
              <a:rPr lang="en-US" sz="2000" dirty="0" err="1" smtClean="0"/>
              <a:t>sur</a:t>
            </a:r>
            <a:r>
              <a:rPr lang="en-US" sz="2000" dirty="0" smtClean="0"/>
              <a:t> la </a:t>
            </a:r>
            <a:r>
              <a:rPr lang="en-US" sz="2000" b="1" dirty="0" smtClean="0">
                <a:solidFill>
                  <a:srgbClr val="FF0000"/>
                </a:solidFill>
              </a:rPr>
              <a:t>charge</a:t>
            </a:r>
            <a:r>
              <a:rPr lang="en-US" sz="2000" dirty="0" smtClean="0"/>
              <a:t> et la</a:t>
            </a:r>
            <a:r>
              <a:rPr lang="en-US" sz="2000" b="1" dirty="0" smtClean="0">
                <a:solidFill>
                  <a:srgbClr val="FF0000"/>
                </a:solidFill>
              </a:rPr>
              <a:t> </a:t>
            </a:r>
            <a:r>
              <a:rPr lang="en-US" sz="2000" b="1" dirty="0" err="1" smtClean="0">
                <a:solidFill>
                  <a:srgbClr val="FF0000"/>
                </a:solidFill>
              </a:rPr>
              <a:t>quantité</a:t>
            </a:r>
            <a:r>
              <a:rPr lang="en-US" sz="2000" b="1" dirty="0" smtClean="0">
                <a:solidFill>
                  <a:srgbClr val="FF0000"/>
                </a:solidFill>
              </a:rPr>
              <a:t> de </a:t>
            </a:r>
            <a:r>
              <a:rPr lang="en-US" sz="2000" b="1" dirty="0" err="1" smtClean="0">
                <a:solidFill>
                  <a:srgbClr val="FF0000"/>
                </a:solidFill>
              </a:rPr>
              <a:t>mouvement</a:t>
            </a:r>
            <a:r>
              <a:rPr lang="en-US" sz="2000" dirty="0" smtClean="0"/>
              <a:t> </a:t>
            </a:r>
            <a:r>
              <a:rPr lang="en-US" sz="2000" b="1" dirty="0" smtClean="0"/>
              <a:t>[masse x </a:t>
            </a:r>
            <a:r>
              <a:rPr lang="en-US" sz="2000" b="1" dirty="0" err="1" smtClean="0"/>
              <a:t>vitesse</a:t>
            </a:r>
            <a:r>
              <a:rPr lang="en-US" sz="2000" dirty="0" smtClean="0"/>
              <a:t>] des </a:t>
            </a:r>
            <a:r>
              <a:rPr lang="en-US" sz="2000" dirty="0" err="1" smtClean="0"/>
              <a:t>particules</a:t>
            </a:r>
            <a:r>
              <a:rPr lang="en-US" sz="2000" dirty="0" smtClean="0"/>
              <a:t> </a:t>
            </a:r>
            <a:r>
              <a:rPr lang="en-US" sz="2000" dirty="0" err="1" smtClean="0"/>
              <a:t>chargées</a:t>
            </a:r>
            <a:r>
              <a:rPr lang="en-US" sz="2000" dirty="0" smtClean="0"/>
              <a:t> </a:t>
            </a:r>
          </a:p>
          <a:p>
            <a:endParaRPr lang="en-US" sz="2000" dirty="0" smtClean="0"/>
          </a:p>
          <a:p>
            <a:pPr>
              <a:buFont typeface="Arial" pitchFamily="34" charset="0"/>
              <a:buChar char="•"/>
            </a:pPr>
            <a:r>
              <a:rPr lang="en-US" sz="2000" dirty="0" smtClean="0"/>
              <a:t> </a:t>
            </a:r>
            <a:r>
              <a:rPr lang="en-US" sz="2000" dirty="0" err="1" smtClean="0"/>
              <a:t>Particule</a:t>
            </a:r>
            <a:r>
              <a:rPr lang="en-US" sz="2000" dirty="0" smtClean="0"/>
              <a:t> + </a:t>
            </a:r>
            <a:r>
              <a:rPr lang="en-US" sz="2000" dirty="0" err="1" smtClean="0"/>
              <a:t>coubée</a:t>
            </a:r>
            <a:r>
              <a:rPr lang="en-US" sz="2000" dirty="0" smtClean="0"/>
              <a:t> </a:t>
            </a:r>
            <a:r>
              <a:rPr lang="en-US" sz="2000" dirty="0" err="1" smtClean="0"/>
              <a:t>vers</a:t>
            </a:r>
            <a:r>
              <a:rPr lang="en-US" sz="2000" dirty="0" smtClean="0"/>
              <a:t> la </a:t>
            </a:r>
            <a:r>
              <a:rPr lang="en-US" sz="2000" dirty="0" err="1" smtClean="0"/>
              <a:t>droite</a:t>
            </a:r>
            <a:r>
              <a:rPr lang="en-US" sz="2000" dirty="0" smtClean="0"/>
              <a:t>, </a:t>
            </a:r>
            <a:r>
              <a:rPr lang="en-US" sz="2000" dirty="0" err="1" smtClean="0"/>
              <a:t>particule</a:t>
            </a:r>
            <a:r>
              <a:rPr lang="en-US" sz="2000" dirty="0" smtClean="0"/>
              <a:t> - </a:t>
            </a:r>
            <a:r>
              <a:rPr lang="en-US" sz="2000" dirty="0" err="1" smtClean="0"/>
              <a:t>courbée</a:t>
            </a:r>
            <a:r>
              <a:rPr lang="en-US" sz="2000" dirty="0" smtClean="0"/>
              <a:t> </a:t>
            </a:r>
            <a:r>
              <a:rPr lang="en-US" sz="2000" dirty="0" err="1" smtClean="0"/>
              <a:t>vers</a:t>
            </a:r>
            <a:r>
              <a:rPr lang="en-US" sz="2000" dirty="0" smtClean="0"/>
              <a:t> la gauche </a:t>
            </a:r>
          </a:p>
          <a:p>
            <a:pPr>
              <a:buFont typeface="Arial" pitchFamily="34" charset="0"/>
              <a:buChar char="•"/>
            </a:pPr>
            <a:r>
              <a:rPr lang="en-US" sz="2000" dirty="0" smtClean="0"/>
              <a:t> </a:t>
            </a:r>
            <a:r>
              <a:rPr lang="en-US" sz="2000" dirty="0" err="1" smtClean="0"/>
              <a:t>Une</a:t>
            </a:r>
            <a:r>
              <a:rPr lang="en-US" sz="2000" dirty="0" smtClean="0"/>
              <a:t> </a:t>
            </a:r>
            <a:r>
              <a:rPr lang="en-US" sz="2000" dirty="0" err="1" smtClean="0"/>
              <a:t>particule</a:t>
            </a:r>
            <a:r>
              <a:rPr lang="en-US" sz="2000" dirty="0" smtClean="0"/>
              <a:t> de masse </a:t>
            </a:r>
            <a:r>
              <a:rPr lang="en-US" sz="2000" dirty="0" err="1" smtClean="0"/>
              <a:t>donnée</a:t>
            </a:r>
            <a:r>
              <a:rPr lang="en-US" sz="2000" dirty="0" smtClean="0"/>
              <a:t> sera </a:t>
            </a:r>
            <a:r>
              <a:rPr lang="en-US" sz="2000" dirty="0" err="1" smtClean="0"/>
              <a:t>moins</a:t>
            </a:r>
            <a:r>
              <a:rPr lang="en-US" sz="2000" dirty="0" smtClean="0"/>
              <a:t> </a:t>
            </a:r>
            <a:r>
              <a:rPr lang="en-US" sz="2000" dirty="0" err="1" smtClean="0"/>
              <a:t>déviée</a:t>
            </a:r>
            <a:r>
              <a:rPr lang="en-US" sz="2000" dirty="0" smtClean="0"/>
              <a:t> </a:t>
            </a:r>
            <a:r>
              <a:rPr lang="en-US" sz="2000" dirty="0" err="1" smtClean="0"/>
              <a:t>si</a:t>
            </a:r>
            <a:r>
              <a:rPr lang="en-US" sz="2000" dirty="0" smtClean="0"/>
              <a:t> </a:t>
            </a:r>
            <a:r>
              <a:rPr lang="en-US" sz="2000" dirty="0" err="1" smtClean="0"/>
              <a:t>elle</a:t>
            </a:r>
            <a:r>
              <a:rPr lang="en-US" sz="2000" dirty="0" smtClean="0"/>
              <a:t> </a:t>
            </a:r>
            <a:r>
              <a:rPr lang="en-US" sz="2000" dirty="0" err="1" smtClean="0"/>
              <a:t>très</a:t>
            </a:r>
            <a:r>
              <a:rPr lang="en-US" sz="2000" dirty="0" smtClean="0"/>
              <a:t> </a:t>
            </a:r>
            <a:r>
              <a:rPr lang="en-US" sz="2000" dirty="0" err="1" smtClean="0"/>
              <a:t>rapide</a:t>
            </a:r>
            <a:r>
              <a:rPr lang="en-US" sz="2000" dirty="0" smtClean="0"/>
              <a:t> et </a:t>
            </a:r>
            <a:r>
              <a:rPr lang="en-US" sz="2000" dirty="0" err="1" smtClean="0"/>
              <a:t>fortement</a:t>
            </a:r>
            <a:r>
              <a:rPr lang="en-US" sz="2000" dirty="0" smtClean="0"/>
              <a:t> </a:t>
            </a:r>
            <a:r>
              <a:rPr lang="en-US" sz="2000" dirty="0" err="1" smtClean="0"/>
              <a:t>déviée</a:t>
            </a:r>
            <a:r>
              <a:rPr lang="en-US" sz="2000" dirty="0" smtClean="0"/>
              <a:t> </a:t>
            </a:r>
            <a:r>
              <a:rPr lang="en-US" sz="2000" dirty="0" err="1" smtClean="0"/>
              <a:t>si</a:t>
            </a:r>
            <a:r>
              <a:rPr lang="en-US" sz="2000" dirty="0" smtClean="0"/>
              <a:t> </a:t>
            </a:r>
            <a:r>
              <a:rPr lang="en-US" sz="2000" dirty="0" err="1" smtClean="0"/>
              <a:t>elle</a:t>
            </a:r>
            <a:r>
              <a:rPr lang="en-US" sz="2000" dirty="0" smtClean="0"/>
              <a:t> </a:t>
            </a:r>
            <a:r>
              <a:rPr lang="en-US" sz="2000" dirty="0" err="1" smtClean="0"/>
              <a:t>est</a:t>
            </a:r>
            <a:r>
              <a:rPr lang="en-US" sz="2000" dirty="0" smtClean="0"/>
              <a:t> </a:t>
            </a:r>
            <a:r>
              <a:rPr lang="en-US" sz="2000" dirty="0" err="1" smtClean="0"/>
              <a:t>très</a:t>
            </a:r>
            <a:r>
              <a:rPr lang="en-US" sz="2000" dirty="0" smtClean="0"/>
              <a:t> </a:t>
            </a:r>
            <a:r>
              <a:rPr lang="en-US" sz="2000" dirty="0" err="1" smtClean="0"/>
              <a:t>lente</a:t>
            </a:r>
            <a:r>
              <a:rPr lang="en-US" sz="2000" dirty="0" smtClean="0"/>
              <a:t>  </a:t>
            </a:r>
            <a:endParaRPr lang="fr-FR" sz="2000" dirty="0"/>
          </a:p>
        </p:txBody>
      </p:sp>
      <p:sp>
        <p:nvSpPr>
          <p:cNvPr id="14"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Visite Baudelaire, 7 avril 2011</a:t>
            </a:r>
            <a:endParaRPr lang="fr-FR" dirty="0"/>
          </a:p>
        </p:txBody>
      </p:sp>
      <p:sp>
        <p:nvSpPr>
          <p:cNvPr id="15" name="Espace réservé du numéro de diapositive 14"/>
          <p:cNvSpPr>
            <a:spLocks noGrp="1"/>
          </p:cNvSpPr>
          <p:nvPr>
            <p:ph type="sldNum" sz="quarter" idx="12"/>
          </p:nvPr>
        </p:nvSpPr>
        <p:spPr/>
        <p:txBody>
          <a:bodyPr/>
          <a:lstStyle/>
          <a:p>
            <a:fld id="{CF4668DC-857F-487D-BFFA-8C0CA5037977}" type="slidenum">
              <a:rPr lang="fr-BE" smtClean="0"/>
              <a:pPr/>
              <a:t>38</a:t>
            </a:fld>
            <a:endParaRPr lang="fr-BE"/>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8"/>
          <p:cNvPicPr>
            <a:picLocks noChangeAspect="1" noChangeArrowheads="1"/>
          </p:cNvPicPr>
          <p:nvPr/>
        </p:nvPicPr>
        <p:blipFill>
          <a:blip r:embed="rId3" cstate="print"/>
          <a:srcRect/>
          <a:stretch>
            <a:fillRect/>
          </a:stretch>
        </p:blipFill>
        <p:spPr bwMode="auto">
          <a:xfrm>
            <a:off x="142844" y="3632404"/>
            <a:ext cx="3143272" cy="3225596"/>
          </a:xfrm>
          <a:prstGeom prst="rect">
            <a:avLst/>
          </a:prstGeom>
          <a:noFill/>
          <a:ln w="36000" algn="ctr">
            <a:noFill/>
            <a:miter lim="800000"/>
            <a:headEnd/>
            <a:tailEnd/>
          </a:ln>
          <a:effectLst/>
        </p:spPr>
      </p:pic>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3" name="ZoneTexte 2"/>
          <p:cNvSpPr txBox="1"/>
          <p:nvPr/>
        </p:nvSpPr>
        <p:spPr>
          <a:xfrm>
            <a:off x="1372719" y="214290"/>
            <a:ext cx="5687584" cy="584775"/>
          </a:xfrm>
          <a:prstGeom prst="rect">
            <a:avLst/>
          </a:prstGeom>
          <a:noFill/>
        </p:spPr>
        <p:txBody>
          <a:bodyPr wrap="none" rtlCol="0">
            <a:spAutoFit/>
          </a:bodyPr>
          <a:lstStyle/>
          <a:p>
            <a:pPr algn="ctr"/>
            <a:r>
              <a:rPr lang="en-US" sz="3200" b="1" dirty="0" smtClean="0">
                <a:solidFill>
                  <a:srgbClr val="FF0000"/>
                </a:solidFill>
              </a:rPr>
              <a:t>Identifier les </a:t>
            </a:r>
            <a:r>
              <a:rPr lang="en-US" sz="3200" b="1" dirty="0" err="1" smtClean="0">
                <a:solidFill>
                  <a:srgbClr val="FF0000"/>
                </a:solidFill>
              </a:rPr>
              <a:t>particules</a:t>
            </a:r>
            <a:r>
              <a:rPr lang="en-US" sz="3200" b="1" dirty="0" smtClean="0">
                <a:solidFill>
                  <a:srgbClr val="FF0000"/>
                </a:solidFill>
              </a:rPr>
              <a:t> </a:t>
            </a:r>
            <a:r>
              <a:rPr lang="en-US" sz="3200" b="1" dirty="0" err="1" smtClean="0">
                <a:solidFill>
                  <a:srgbClr val="FF0000"/>
                </a:solidFill>
              </a:rPr>
              <a:t>chargées</a:t>
            </a:r>
            <a:endParaRPr lang="fr-FR" sz="3200" b="1" dirty="0">
              <a:solidFill>
                <a:srgbClr val="FF0000"/>
              </a:solidFill>
            </a:endParaRPr>
          </a:p>
        </p:txBody>
      </p:sp>
      <p:sp>
        <p:nvSpPr>
          <p:cNvPr id="6" name="Rectangle 5"/>
          <p:cNvSpPr/>
          <p:nvPr/>
        </p:nvSpPr>
        <p:spPr>
          <a:xfrm>
            <a:off x="2214546" y="1000108"/>
            <a:ext cx="928694" cy="271464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p:cNvSpPr/>
          <p:nvPr/>
        </p:nvSpPr>
        <p:spPr>
          <a:xfrm rot="16200000">
            <a:off x="2141394" y="1644764"/>
            <a:ext cx="1060704" cy="914400"/>
          </a:xfrm>
          <a:prstGeom prst="triangl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p:cNvCxnSpPr/>
          <p:nvPr/>
        </p:nvCxnSpPr>
        <p:spPr>
          <a:xfrm flipV="1">
            <a:off x="214282" y="2071678"/>
            <a:ext cx="3500462" cy="71438"/>
          </a:xfrm>
          <a:prstGeom prst="straightConnector1">
            <a:avLst/>
          </a:prstGeom>
          <a:ln w="38100">
            <a:prstDash val="dash"/>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2214546" y="2714620"/>
            <a:ext cx="928694" cy="923330"/>
          </a:xfrm>
          <a:prstGeom prst="rect">
            <a:avLst/>
          </a:prstGeom>
          <a:noFill/>
        </p:spPr>
        <p:txBody>
          <a:bodyPr wrap="square" rtlCol="0">
            <a:spAutoFit/>
          </a:bodyPr>
          <a:lstStyle/>
          <a:p>
            <a:pPr algn="ctr"/>
            <a:r>
              <a:rPr lang="fr-FR" dirty="0" smtClean="0"/>
              <a:t>Milieu d’indice </a:t>
            </a:r>
            <a:r>
              <a:rPr lang="fr-FR" b="1" dirty="0" smtClean="0">
                <a:solidFill>
                  <a:srgbClr val="FF0000"/>
                </a:solidFill>
              </a:rPr>
              <a:t>n</a:t>
            </a:r>
            <a:endParaRPr lang="fr-FR" b="1" dirty="0">
              <a:solidFill>
                <a:srgbClr val="FF0000"/>
              </a:solidFill>
            </a:endParaRPr>
          </a:p>
        </p:txBody>
      </p:sp>
      <p:sp>
        <p:nvSpPr>
          <p:cNvPr id="20" name="ZoneTexte 19"/>
          <p:cNvSpPr txBox="1"/>
          <p:nvPr/>
        </p:nvSpPr>
        <p:spPr>
          <a:xfrm>
            <a:off x="142844" y="1071546"/>
            <a:ext cx="1857388" cy="923330"/>
          </a:xfrm>
          <a:prstGeom prst="rect">
            <a:avLst/>
          </a:prstGeom>
          <a:noFill/>
        </p:spPr>
        <p:txBody>
          <a:bodyPr wrap="square" rtlCol="0">
            <a:spAutoFit/>
          </a:bodyPr>
          <a:lstStyle/>
          <a:p>
            <a:r>
              <a:rPr lang="fr-FR" dirty="0" smtClean="0"/>
              <a:t>Particule chargée de masse </a:t>
            </a:r>
            <a:r>
              <a:rPr lang="fr-FR" b="1" dirty="0" smtClean="0">
                <a:solidFill>
                  <a:srgbClr val="FF0000"/>
                </a:solidFill>
              </a:rPr>
              <a:t>m </a:t>
            </a:r>
            <a:r>
              <a:rPr lang="fr-FR" dirty="0" smtClean="0"/>
              <a:t>vitesse</a:t>
            </a:r>
            <a:r>
              <a:rPr lang="fr-FR" b="1" dirty="0" smtClean="0">
                <a:solidFill>
                  <a:srgbClr val="FF0000"/>
                </a:solidFill>
              </a:rPr>
              <a:t> v </a:t>
            </a:r>
            <a:endParaRPr lang="fr-FR" b="1" dirty="0">
              <a:solidFill>
                <a:srgbClr val="FF0000"/>
              </a:solidFill>
            </a:endParaRPr>
          </a:p>
        </p:txBody>
      </p:sp>
      <p:sp>
        <p:nvSpPr>
          <p:cNvPr id="21" name="Arc 20"/>
          <p:cNvSpPr/>
          <p:nvPr/>
        </p:nvSpPr>
        <p:spPr>
          <a:xfrm>
            <a:off x="2571736" y="1857364"/>
            <a:ext cx="142876" cy="357190"/>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ZoneTexte 21"/>
          <p:cNvSpPr txBox="1"/>
          <p:nvPr/>
        </p:nvSpPr>
        <p:spPr>
          <a:xfrm>
            <a:off x="2714612" y="1643050"/>
            <a:ext cx="431528" cy="461665"/>
          </a:xfrm>
          <a:prstGeom prst="rect">
            <a:avLst/>
          </a:prstGeom>
          <a:noFill/>
        </p:spPr>
        <p:txBody>
          <a:bodyPr wrap="none" rtlCol="0">
            <a:spAutoFit/>
          </a:bodyPr>
          <a:lstStyle/>
          <a:p>
            <a:r>
              <a:rPr lang="fr-FR" sz="2400" b="1" dirty="0" err="1" smtClean="0">
                <a:latin typeface="Symbol" pitchFamily="18" charset="2"/>
              </a:rPr>
              <a:t>q</a:t>
            </a:r>
            <a:r>
              <a:rPr lang="fr-FR" sz="2400" b="1" baseline="-25000" dirty="0" err="1" smtClean="0"/>
              <a:t>c</a:t>
            </a:r>
            <a:endParaRPr lang="fr-FR" sz="2400" b="1" baseline="-25000" dirty="0">
              <a:latin typeface="Symbol" pitchFamily="18" charset="2"/>
            </a:endParaRPr>
          </a:p>
        </p:txBody>
      </p:sp>
      <p:sp>
        <p:nvSpPr>
          <p:cNvPr id="23" name="Rectangle 2"/>
          <p:cNvSpPr txBox="1">
            <a:spLocks noChangeArrowheads="1"/>
          </p:cNvSpPr>
          <p:nvPr/>
        </p:nvSpPr>
        <p:spPr>
          <a:xfrm>
            <a:off x="3286116" y="928670"/>
            <a:ext cx="3429024" cy="533400"/>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rgbClr val="00B0F0"/>
                </a:solidFill>
                <a:effectLst/>
                <a:uLnTx/>
                <a:uFillTx/>
                <a:latin typeface="+mj-lt"/>
                <a:ea typeface="+mj-ea"/>
                <a:cs typeface="+mj-cs"/>
              </a:rPr>
              <a:t>L ’effet </a:t>
            </a:r>
            <a:r>
              <a:rPr kumimoji="0" lang="fr-FR" sz="4400" b="0" i="0" u="none" strike="noStrike" kern="1200" cap="none" spc="0" normalizeH="0" baseline="0" noProof="0" dirty="0" err="1" smtClean="0">
                <a:ln>
                  <a:noFill/>
                </a:ln>
                <a:solidFill>
                  <a:srgbClr val="00B0F0"/>
                </a:solidFill>
                <a:effectLst/>
                <a:uLnTx/>
                <a:uFillTx/>
                <a:latin typeface="+mj-lt"/>
                <a:ea typeface="+mj-ea"/>
                <a:cs typeface="+mj-cs"/>
              </a:rPr>
              <a:t>Čerenkov</a:t>
            </a:r>
            <a:endParaRPr kumimoji="0" lang="fr-FR" sz="4400" b="0" i="0" u="none" strike="noStrike" kern="1200" cap="none" spc="0" normalizeH="0" baseline="0" noProof="0" dirty="0" smtClean="0">
              <a:ln>
                <a:noFill/>
              </a:ln>
              <a:solidFill>
                <a:srgbClr val="00B0F0"/>
              </a:solidFill>
              <a:effectLst/>
              <a:uLnTx/>
              <a:uFillTx/>
              <a:latin typeface="+mj-lt"/>
              <a:ea typeface="+mj-ea"/>
              <a:cs typeface="+mj-cs"/>
            </a:endParaRPr>
          </a:p>
        </p:txBody>
      </p:sp>
      <p:pic>
        <p:nvPicPr>
          <p:cNvPr id="24" name="Picture 6" descr="fullpower"/>
          <p:cNvPicPr>
            <a:picLocks noChangeAspect="1" noChangeArrowheads="1"/>
          </p:cNvPicPr>
          <p:nvPr/>
        </p:nvPicPr>
        <p:blipFill>
          <a:blip r:embed="rId4" cstate="print"/>
          <a:srcRect/>
          <a:stretch>
            <a:fillRect/>
          </a:stretch>
        </p:blipFill>
        <p:spPr>
          <a:xfrm>
            <a:off x="8197871" y="0"/>
            <a:ext cx="946129" cy="1303862"/>
          </a:xfrm>
          <a:prstGeom prst="rect">
            <a:avLst/>
          </a:prstGeom>
        </p:spPr>
      </p:pic>
      <p:sp>
        <p:nvSpPr>
          <p:cNvPr id="25" name="ZoneTexte 24"/>
          <p:cNvSpPr txBox="1"/>
          <p:nvPr/>
        </p:nvSpPr>
        <p:spPr>
          <a:xfrm>
            <a:off x="3643306" y="1428736"/>
            <a:ext cx="5357851"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fr-FR" dirty="0" smtClean="0"/>
              <a:t> </a:t>
            </a:r>
            <a:r>
              <a:rPr lang="fr-FR" sz="2400" dirty="0" smtClean="0"/>
              <a:t>Si </a:t>
            </a:r>
            <a:r>
              <a:rPr lang="fr-FR" sz="2400" b="1" dirty="0" smtClean="0">
                <a:solidFill>
                  <a:srgbClr val="FF0000"/>
                </a:solidFill>
              </a:rPr>
              <a:t>v &gt; c / n</a:t>
            </a:r>
            <a:r>
              <a:rPr lang="fr-FR" sz="2400" dirty="0" smtClean="0"/>
              <a:t> (vitesse de la lumière dans le milieu) émission de lumière selon un angle </a:t>
            </a:r>
            <a:r>
              <a:rPr lang="fr-FR" sz="2400" b="1" dirty="0" err="1" smtClean="0">
                <a:latin typeface="Symbol" pitchFamily="18" charset="2"/>
              </a:rPr>
              <a:t>q</a:t>
            </a:r>
            <a:r>
              <a:rPr lang="fr-FR" sz="2400" b="1" baseline="-25000" dirty="0" err="1" smtClean="0"/>
              <a:t>c</a:t>
            </a:r>
            <a:r>
              <a:rPr lang="fr-FR" sz="2400" b="1" baseline="-25000" dirty="0" smtClean="0"/>
              <a:t>  </a:t>
            </a:r>
            <a:r>
              <a:rPr lang="fr-FR" sz="2400" dirty="0" smtClean="0"/>
              <a:t>tel que cos(</a:t>
            </a:r>
            <a:r>
              <a:rPr lang="fr-FR" sz="2400" b="1" dirty="0" err="1" smtClean="0">
                <a:latin typeface="Symbol" pitchFamily="18" charset="2"/>
              </a:rPr>
              <a:t>q</a:t>
            </a:r>
            <a:r>
              <a:rPr lang="fr-FR" sz="2400" b="1" baseline="-25000" dirty="0" err="1" smtClean="0"/>
              <a:t>c</a:t>
            </a:r>
            <a:r>
              <a:rPr lang="fr-FR" sz="2400" dirty="0" smtClean="0"/>
              <a:t>)=c/(v n) </a:t>
            </a:r>
          </a:p>
          <a:p>
            <a:pPr>
              <a:buFont typeface="Arial" pitchFamily="34" charset="0"/>
              <a:buChar char="•"/>
            </a:pPr>
            <a:r>
              <a:rPr lang="fr-FR" sz="2400" b="1" dirty="0" smtClean="0">
                <a:latin typeface="Symbol" pitchFamily="18" charset="2"/>
              </a:rPr>
              <a:t> </a:t>
            </a:r>
            <a:r>
              <a:rPr lang="fr-FR" sz="2400" dirty="0" smtClean="0"/>
              <a:t>pas de lumière si </a:t>
            </a:r>
            <a:r>
              <a:rPr lang="fr-FR" sz="2400" b="1" dirty="0" smtClean="0">
                <a:solidFill>
                  <a:srgbClr val="FF0000"/>
                </a:solidFill>
              </a:rPr>
              <a:t>v &lt; c / n</a:t>
            </a:r>
            <a:r>
              <a:rPr lang="fr-FR" sz="2400" dirty="0" smtClean="0"/>
              <a:t> </a:t>
            </a:r>
          </a:p>
          <a:p>
            <a:pPr>
              <a:buFont typeface="Arial" pitchFamily="34" charset="0"/>
              <a:buChar char="•"/>
            </a:pPr>
            <a:r>
              <a:rPr lang="en-US" sz="2400" dirty="0" smtClean="0"/>
              <a:t> </a:t>
            </a:r>
            <a:r>
              <a:rPr lang="en-US" sz="2400" dirty="0" err="1" smtClean="0"/>
              <a:t>Cet</a:t>
            </a:r>
            <a:r>
              <a:rPr lang="en-US" sz="2400" dirty="0" smtClean="0"/>
              <a:t> </a:t>
            </a:r>
            <a:r>
              <a:rPr lang="en-US" sz="2400" dirty="0" err="1" smtClean="0"/>
              <a:t>effet</a:t>
            </a:r>
            <a:r>
              <a:rPr lang="en-US" sz="2400" dirty="0" smtClean="0"/>
              <a:t> </a:t>
            </a:r>
            <a:r>
              <a:rPr lang="en-US" sz="2400" dirty="0" err="1" smtClean="0"/>
              <a:t>est</a:t>
            </a:r>
            <a:r>
              <a:rPr lang="en-US" sz="2400" dirty="0" smtClean="0"/>
              <a:t> </a:t>
            </a:r>
            <a:r>
              <a:rPr lang="en-US" sz="2400" dirty="0" err="1" smtClean="0"/>
              <a:t>utilis</a:t>
            </a:r>
            <a:r>
              <a:rPr lang="fr-FR" sz="2400" dirty="0" smtClean="0"/>
              <a:t>é</a:t>
            </a:r>
            <a:r>
              <a:rPr lang="en-US" sz="2400" dirty="0" smtClean="0"/>
              <a:t> </a:t>
            </a:r>
            <a:r>
              <a:rPr lang="en-US" sz="2400" dirty="0" err="1" smtClean="0"/>
              <a:t>dans</a:t>
            </a:r>
            <a:r>
              <a:rPr lang="en-US" sz="2400" dirty="0" smtClean="0"/>
              <a:t> les d</a:t>
            </a:r>
            <a:r>
              <a:rPr lang="fr-FR" sz="2400" dirty="0" smtClean="0"/>
              <a:t>é</a:t>
            </a:r>
            <a:r>
              <a:rPr lang="en-US" sz="2400" dirty="0" err="1" smtClean="0"/>
              <a:t>tecteurs</a:t>
            </a:r>
            <a:r>
              <a:rPr lang="en-US" sz="2400" dirty="0" smtClean="0"/>
              <a:t> </a:t>
            </a:r>
            <a:r>
              <a:rPr lang="en-US" sz="2400" b="1" dirty="0" smtClean="0"/>
              <a:t>pour identifier la nature des </a:t>
            </a:r>
            <a:r>
              <a:rPr lang="en-US" sz="2400" b="1" dirty="0" err="1" smtClean="0"/>
              <a:t>particules</a:t>
            </a:r>
            <a:r>
              <a:rPr lang="en-US" sz="2400" b="1" dirty="0" smtClean="0"/>
              <a:t> </a:t>
            </a:r>
            <a:r>
              <a:rPr lang="en-US" sz="2400" dirty="0" smtClean="0"/>
              <a:t>[</a:t>
            </a:r>
            <a:r>
              <a:rPr lang="en-US" sz="2400" dirty="0" err="1" smtClean="0"/>
              <a:t>il</a:t>
            </a:r>
            <a:r>
              <a:rPr lang="en-US" sz="2400" dirty="0" smtClean="0"/>
              <a:t> nous </a:t>
            </a:r>
            <a:r>
              <a:rPr lang="en-US" sz="2400" dirty="0" err="1" smtClean="0"/>
              <a:t>renseigne</a:t>
            </a:r>
            <a:r>
              <a:rPr lang="en-US" sz="2400" dirty="0" smtClean="0"/>
              <a:t> </a:t>
            </a:r>
            <a:r>
              <a:rPr lang="en-US" sz="2400" dirty="0" err="1" smtClean="0"/>
              <a:t>sur</a:t>
            </a:r>
            <a:r>
              <a:rPr lang="en-US" sz="2400" dirty="0" smtClean="0"/>
              <a:t> la </a:t>
            </a:r>
            <a:r>
              <a:rPr lang="en-US" sz="2400" b="1" dirty="0" err="1" smtClean="0"/>
              <a:t>vitesse</a:t>
            </a:r>
            <a:r>
              <a:rPr lang="en-US" sz="2400" dirty="0" smtClean="0"/>
              <a:t> des </a:t>
            </a:r>
            <a:r>
              <a:rPr lang="en-US" sz="2400" dirty="0" err="1" smtClean="0"/>
              <a:t>particules</a:t>
            </a:r>
            <a:r>
              <a:rPr lang="en-US" sz="2400" dirty="0" smtClean="0"/>
              <a:t>]</a:t>
            </a:r>
            <a:endParaRPr lang="fr-FR" sz="2400" baseline="-25000" dirty="0" smtClean="0"/>
          </a:p>
        </p:txBody>
      </p:sp>
      <p:sp>
        <p:nvSpPr>
          <p:cNvPr id="30" name="ZoneTexte 29"/>
          <p:cNvSpPr txBox="1"/>
          <p:nvPr/>
        </p:nvSpPr>
        <p:spPr>
          <a:xfrm>
            <a:off x="3714744" y="4857760"/>
            <a:ext cx="514353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400" dirty="0" smtClean="0"/>
              <a:t>Ayant mesuré </a:t>
            </a:r>
            <a:r>
              <a:rPr lang="fr-FR" sz="2400" b="1" dirty="0" smtClean="0">
                <a:solidFill>
                  <a:srgbClr val="FF0000"/>
                </a:solidFill>
              </a:rPr>
              <a:t>p</a:t>
            </a:r>
            <a:r>
              <a:rPr lang="fr-FR" sz="2400" dirty="0" smtClean="0"/>
              <a:t> et </a:t>
            </a:r>
            <a:r>
              <a:rPr lang="fr-FR" sz="2400" b="1" dirty="0" err="1" smtClean="0">
                <a:solidFill>
                  <a:srgbClr val="FF0000"/>
                </a:solidFill>
                <a:latin typeface="Symbol" pitchFamily="18" charset="2"/>
              </a:rPr>
              <a:t>q</a:t>
            </a:r>
            <a:r>
              <a:rPr lang="fr-FR" sz="2400" b="1" baseline="-25000" dirty="0" err="1" smtClean="0">
                <a:solidFill>
                  <a:srgbClr val="FF0000"/>
                </a:solidFill>
              </a:rPr>
              <a:t>c</a:t>
            </a:r>
            <a:r>
              <a:rPr lang="fr-FR" sz="2400" dirty="0" smtClean="0"/>
              <a:t>, on peut savoir si on a affaire à un </a:t>
            </a:r>
            <a:r>
              <a:rPr lang="fr-FR" sz="2400" b="1" dirty="0" smtClean="0">
                <a:solidFill>
                  <a:srgbClr val="FF0000"/>
                </a:solidFill>
                <a:latin typeface="Symbol" pitchFamily="18" charset="2"/>
              </a:rPr>
              <a:t>p</a:t>
            </a:r>
            <a:r>
              <a:rPr lang="fr-FR" sz="2400" dirty="0" smtClean="0"/>
              <a:t> (</a:t>
            </a:r>
            <a:r>
              <a:rPr lang="fr-FR" sz="2400" b="1" dirty="0" smtClean="0"/>
              <a:t>m=138</a:t>
            </a:r>
            <a:r>
              <a:rPr lang="fr-FR" sz="2400" b="1" dirty="0" smtClean="0">
                <a:latin typeface="Calibri" pitchFamily="34" charset="0"/>
              </a:rPr>
              <a:t> MeV/c</a:t>
            </a:r>
            <a:r>
              <a:rPr lang="fr-FR" sz="2400" b="1" baseline="30000" dirty="0" smtClean="0">
                <a:latin typeface="Calibri" pitchFamily="34" charset="0"/>
              </a:rPr>
              <a:t>2</a:t>
            </a:r>
            <a:r>
              <a:rPr lang="fr-FR" sz="2400" dirty="0" smtClean="0"/>
              <a:t>) ou a un </a:t>
            </a:r>
            <a:r>
              <a:rPr lang="fr-FR" sz="2400" b="1" dirty="0" smtClean="0">
                <a:solidFill>
                  <a:srgbClr val="FF0000"/>
                </a:solidFill>
              </a:rPr>
              <a:t>K</a:t>
            </a:r>
            <a:r>
              <a:rPr lang="fr-FR" sz="2400" dirty="0" smtClean="0"/>
              <a:t> (</a:t>
            </a:r>
            <a:r>
              <a:rPr lang="fr-FR" sz="2400" b="1" dirty="0" smtClean="0"/>
              <a:t>m=493</a:t>
            </a:r>
            <a:r>
              <a:rPr lang="fr-FR" sz="2400" b="1" dirty="0" smtClean="0">
                <a:latin typeface="Calibri" pitchFamily="34" charset="0"/>
              </a:rPr>
              <a:t> MeV/c</a:t>
            </a:r>
            <a:r>
              <a:rPr lang="fr-FR" sz="2400" b="1" baseline="30000" dirty="0" smtClean="0">
                <a:latin typeface="Calibri" pitchFamily="34" charset="0"/>
              </a:rPr>
              <a:t>2</a:t>
            </a:r>
            <a:r>
              <a:rPr lang="fr-FR" sz="2400" dirty="0" smtClean="0"/>
              <a:t>)</a:t>
            </a:r>
            <a:endParaRPr lang="fr-FR" sz="2400" dirty="0"/>
          </a:p>
        </p:txBody>
      </p:sp>
      <p:sp>
        <p:nvSpPr>
          <p:cNvPr id="16" name="Espace réservé du numéro de diapositive 15"/>
          <p:cNvSpPr>
            <a:spLocks noGrp="1"/>
          </p:cNvSpPr>
          <p:nvPr>
            <p:ph type="sldNum" sz="quarter" idx="12"/>
          </p:nvPr>
        </p:nvSpPr>
        <p:spPr/>
        <p:txBody>
          <a:bodyPr/>
          <a:lstStyle/>
          <a:p>
            <a:fld id="{CF4668DC-857F-487D-BFFA-8C0CA5037977}" type="slidenum">
              <a:rPr lang="fr-BE" smtClean="0"/>
              <a:pPr/>
              <a:t>39</a:t>
            </a:fld>
            <a:endParaRPr lang="fr-B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pPr algn="ctr"/>
            <a:r>
              <a:rPr lang="en-US" sz="6000" dirty="0" err="1" smtClean="0">
                <a:solidFill>
                  <a:srgbClr val="3703C9"/>
                </a:solidFill>
                <a:latin typeface="Arial Narrow" pitchFamily="34" charset="0"/>
              </a:rPr>
              <a:t>Présentation</a:t>
            </a:r>
            <a:r>
              <a:rPr lang="en-US" sz="6000" dirty="0" smtClean="0">
                <a:solidFill>
                  <a:srgbClr val="3703C9"/>
                </a:solidFill>
                <a:latin typeface="Arial Narrow" pitchFamily="34" charset="0"/>
              </a:rPr>
              <a:t> du </a:t>
            </a:r>
            <a:r>
              <a:rPr lang="en-US" sz="6000" dirty="0" err="1" smtClean="0">
                <a:solidFill>
                  <a:srgbClr val="3703C9"/>
                </a:solidFill>
                <a:latin typeface="Arial Narrow" pitchFamily="34" charset="0"/>
              </a:rPr>
              <a:t>laboratoire</a:t>
            </a:r>
            <a:r>
              <a:rPr lang="en-US" sz="6000" dirty="0" smtClean="0">
                <a:solidFill>
                  <a:srgbClr val="3703C9"/>
                </a:solidFill>
                <a:latin typeface="Arial Narrow" pitchFamily="34" charset="0"/>
              </a:rPr>
              <a:t> </a:t>
            </a: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a:t>
            </a:fld>
            <a:endParaRPr lang="fr-BE"/>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42910" y="142852"/>
            <a:ext cx="8358246" cy="533400"/>
          </a:xfrm>
        </p:spPr>
        <p:txBody>
          <a:bodyPr>
            <a:normAutofit fontScale="90000"/>
          </a:bodyPr>
          <a:lstStyle/>
          <a:p>
            <a:r>
              <a:rPr lang="fr-FR" b="1" dirty="0" smtClean="0">
                <a:solidFill>
                  <a:srgbClr val="FF0000"/>
                </a:solidFill>
              </a:rPr>
              <a:t>Mesurer  l’ énergie</a:t>
            </a:r>
          </a:p>
        </p:txBody>
      </p:sp>
      <p:sp>
        <p:nvSpPr>
          <p:cNvPr id="15366" name="Text Box 9"/>
          <p:cNvSpPr txBox="1">
            <a:spLocks noChangeArrowheads="1"/>
          </p:cNvSpPr>
          <p:nvPr/>
        </p:nvSpPr>
        <p:spPr bwMode="auto">
          <a:xfrm>
            <a:off x="5562600" y="1295400"/>
            <a:ext cx="3124200" cy="762000"/>
          </a:xfrm>
          <a:prstGeom prst="rect">
            <a:avLst/>
          </a:prstGeom>
          <a:noFill/>
          <a:ln w="9525">
            <a:noFill/>
            <a:miter lim="800000"/>
            <a:headEnd/>
            <a:tailEnd/>
          </a:ln>
        </p:spPr>
        <p:txBody>
          <a:bodyPr>
            <a:spAutoFit/>
          </a:bodyPr>
          <a:lstStyle/>
          <a:p>
            <a:pPr>
              <a:spcBef>
                <a:spcPct val="50000"/>
              </a:spcBef>
            </a:pPr>
            <a:r>
              <a:rPr lang="fr-FR" i="1"/>
              <a:t>       </a:t>
            </a:r>
            <a:endParaRPr lang="fr-FR" sz="2400" i="1"/>
          </a:p>
        </p:txBody>
      </p:sp>
      <p:sp>
        <p:nvSpPr>
          <p:cNvPr id="8" name="Text Box 5"/>
          <p:cNvSpPr txBox="1">
            <a:spLocks noChangeArrowheads="1"/>
          </p:cNvSpPr>
          <p:nvPr/>
        </p:nvSpPr>
        <p:spPr bwMode="auto">
          <a:xfrm>
            <a:off x="642910" y="4572008"/>
            <a:ext cx="8358246" cy="138499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r>
              <a:rPr lang="fr-FR" altLang="fr-FR" sz="2400" b="1" dirty="0">
                <a:solidFill>
                  <a:srgbClr val="292929"/>
                </a:solidFill>
                <a:latin typeface="Helvetica" pitchFamily="34" charset="0"/>
              </a:rPr>
              <a:t>Calorimètre :</a:t>
            </a:r>
            <a:r>
              <a:rPr lang="fr-FR" altLang="fr-FR" sz="2400" dirty="0">
                <a:solidFill>
                  <a:srgbClr val="292929"/>
                </a:solidFill>
                <a:latin typeface="Helvetica" pitchFamily="34" charset="0"/>
              </a:rPr>
              <a:t> </a:t>
            </a:r>
          </a:p>
          <a:p>
            <a:r>
              <a:rPr lang="fr-FR" altLang="fr-FR" sz="1800" dirty="0">
                <a:solidFill>
                  <a:srgbClr val="292929"/>
                </a:solidFill>
                <a:latin typeface="Helvetica" pitchFamily="34" charset="0"/>
              </a:rPr>
              <a:t>- </a:t>
            </a:r>
            <a:r>
              <a:rPr lang="fr-FR" altLang="fr-FR" sz="2000" dirty="0">
                <a:solidFill>
                  <a:srgbClr val="292929"/>
                </a:solidFill>
                <a:latin typeface="Helvetica" pitchFamily="34" charset="0"/>
              </a:rPr>
              <a:t>arrêter la particule, mesurer son énergie et son point d’impact</a:t>
            </a:r>
          </a:p>
          <a:p>
            <a:r>
              <a:rPr lang="fr-FR" altLang="fr-FR" sz="2000" dirty="0">
                <a:solidFill>
                  <a:srgbClr val="292929"/>
                </a:solidFill>
                <a:latin typeface="Helvetica" pitchFamily="34" charset="0"/>
              </a:rPr>
              <a:t>- la particule cède son énergie en interagissant avec le détecteur</a:t>
            </a:r>
          </a:p>
          <a:p>
            <a:r>
              <a:rPr lang="fr-FR" altLang="fr-FR" sz="2000" dirty="0">
                <a:solidFill>
                  <a:srgbClr val="292929"/>
                </a:solidFill>
                <a:latin typeface="Helvetica" pitchFamily="34" charset="0"/>
              </a:rPr>
              <a:t>- une fraction est cédée par ionisation </a:t>
            </a:r>
            <a:r>
              <a:rPr lang="fr-FR" altLang="fr-FR" sz="2000" dirty="0">
                <a:solidFill>
                  <a:srgbClr val="292929"/>
                </a:solidFill>
                <a:latin typeface="Helvetica" pitchFamily="34" charset="0"/>
                <a:sym typeface="Wingdings" pitchFamily="2" charset="2"/>
              </a:rPr>
              <a:t></a:t>
            </a:r>
            <a:r>
              <a:rPr lang="fr-FR" altLang="fr-FR" sz="2000" dirty="0">
                <a:solidFill>
                  <a:srgbClr val="292929"/>
                </a:solidFill>
                <a:latin typeface="Helvetica" pitchFamily="34" charset="0"/>
              </a:rPr>
              <a:t> signal électrique mesurable</a:t>
            </a:r>
          </a:p>
        </p:txBody>
      </p:sp>
      <p:sp>
        <p:nvSpPr>
          <p:cNvPr id="9" name="Espace réservé du pied de page 3"/>
          <p:cNvSpPr>
            <a:spLocks noGrp="1"/>
          </p:cNvSpPr>
          <p:nvPr>
            <p:ph type="ftr" sz="quarter" idx="11"/>
          </p:nvPr>
        </p:nvSpPr>
        <p:spPr>
          <a:xfrm>
            <a:off x="3124200" y="6356350"/>
            <a:ext cx="2895600" cy="365125"/>
          </a:xfrm>
        </p:spPr>
        <p:txBody>
          <a:bodyPr/>
          <a:lstStyle/>
          <a:p>
            <a:pPr>
              <a:defRPr/>
            </a:pPr>
            <a:r>
              <a:rPr lang="fr-FR" smtClean="0"/>
              <a:t>Jean-Pierre Lees, Visite Baudelaire, 7 avril 2011</a:t>
            </a:r>
            <a:endParaRPr lang="fr-FR" dirty="0"/>
          </a:p>
        </p:txBody>
      </p:sp>
      <p:grpSp>
        <p:nvGrpSpPr>
          <p:cNvPr id="13" name="Groupe 12"/>
          <p:cNvGrpSpPr/>
          <p:nvPr/>
        </p:nvGrpSpPr>
        <p:grpSpPr>
          <a:xfrm>
            <a:off x="1643042" y="928670"/>
            <a:ext cx="5286412" cy="3508288"/>
            <a:chOff x="2000232" y="2643182"/>
            <a:chExt cx="5286412" cy="3508288"/>
          </a:xfrm>
        </p:grpSpPr>
        <p:pic>
          <p:nvPicPr>
            <p:cNvPr id="6" name="Picture 8" descr="ATLAS Detector Layers Image"/>
            <p:cNvPicPr>
              <a:picLocks noChangeAspect="1" noChangeArrowheads="1"/>
            </p:cNvPicPr>
            <p:nvPr/>
          </p:nvPicPr>
          <p:blipFill>
            <a:blip r:embed="rId2" cstate="print"/>
            <a:srcRect/>
            <a:stretch>
              <a:fillRect/>
            </a:stretch>
          </p:blipFill>
          <p:spPr bwMode="auto">
            <a:xfrm>
              <a:off x="2000232" y="2928934"/>
              <a:ext cx="5103923" cy="3222536"/>
            </a:xfrm>
            <a:prstGeom prst="rect">
              <a:avLst/>
            </a:prstGeom>
            <a:noFill/>
            <a:ln w="9525">
              <a:noFill/>
              <a:miter lim="800000"/>
              <a:headEnd/>
              <a:tailEnd/>
            </a:ln>
          </p:spPr>
        </p:pic>
        <p:sp>
          <p:nvSpPr>
            <p:cNvPr id="7" name="ZoneTexte 6"/>
            <p:cNvSpPr txBox="1"/>
            <p:nvPr/>
          </p:nvSpPr>
          <p:spPr>
            <a:xfrm>
              <a:off x="2714612" y="2643182"/>
              <a:ext cx="1214446" cy="646331"/>
            </a:xfrm>
            <a:prstGeom prst="rect">
              <a:avLst/>
            </a:prstGeom>
            <a:solidFill>
              <a:srgbClr val="009999"/>
            </a:solidFill>
          </p:spPr>
          <p:txBody>
            <a:bodyPr wrap="square" rtlCol="0">
              <a:spAutoFit/>
            </a:bodyPr>
            <a:lstStyle/>
            <a:p>
              <a:r>
                <a:rPr lang="fr-FR" b="1" dirty="0" smtClean="0">
                  <a:solidFill>
                    <a:srgbClr val="FFFF00"/>
                  </a:solidFill>
                </a:rPr>
                <a:t>Détecteurs de traces</a:t>
              </a:r>
              <a:endParaRPr lang="fr-FR" b="1" dirty="0">
                <a:solidFill>
                  <a:srgbClr val="FFFF00"/>
                </a:solidFill>
              </a:endParaRPr>
            </a:p>
          </p:txBody>
        </p:sp>
        <p:sp>
          <p:nvSpPr>
            <p:cNvPr id="10" name="ZoneTexte 9"/>
            <p:cNvSpPr txBox="1"/>
            <p:nvPr/>
          </p:nvSpPr>
          <p:spPr>
            <a:xfrm>
              <a:off x="3929058" y="2643182"/>
              <a:ext cx="1000132" cy="646331"/>
            </a:xfrm>
            <a:prstGeom prst="rect">
              <a:avLst/>
            </a:prstGeom>
            <a:solidFill>
              <a:srgbClr val="FF0000"/>
            </a:solidFill>
          </p:spPr>
          <p:txBody>
            <a:bodyPr wrap="square" rtlCol="0">
              <a:spAutoFit/>
            </a:bodyPr>
            <a:lstStyle/>
            <a:p>
              <a:r>
                <a:rPr lang="fr-FR" sz="1200" b="1" dirty="0" smtClean="0">
                  <a:solidFill>
                    <a:schemeClr val="bg1"/>
                  </a:solidFill>
                </a:rPr>
                <a:t>Calorimètre électromagnétique</a:t>
              </a:r>
              <a:endParaRPr lang="fr-FR" sz="1200" b="1" dirty="0">
                <a:solidFill>
                  <a:schemeClr val="bg1"/>
                </a:solidFill>
              </a:endParaRPr>
            </a:p>
          </p:txBody>
        </p:sp>
        <p:sp>
          <p:nvSpPr>
            <p:cNvPr id="12" name="ZoneTexte 11"/>
            <p:cNvSpPr txBox="1"/>
            <p:nvPr/>
          </p:nvSpPr>
          <p:spPr>
            <a:xfrm>
              <a:off x="4929190" y="2714620"/>
              <a:ext cx="1214446" cy="584775"/>
            </a:xfrm>
            <a:prstGeom prst="rect">
              <a:avLst/>
            </a:prstGeom>
            <a:solidFill>
              <a:srgbClr val="00FF00"/>
            </a:solidFill>
          </p:spPr>
          <p:txBody>
            <a:bodyPr wrap="square" rtlCol="0">
              <a:spAutoFit/>
            </a:bodyPr>
            <a:lstStyle/>
            <a:p>
              <a:r>
                <a:rPr lang="fr-FR" sz="1600" b="1" dirty="0" smtClean="0"/>
                <a:t>Calorimètre</a:t>
              </a:r>
              <a:r>
                <a:rPr lang="fr-FR" sz="1200" b="1" dirty="0" smtClean="0"/>
                <a:t> </a:t>
              </a:r>
              <a:r>
                <a:rPr lang="fr-FR" sz="1600" b="1" dirty="0" smtClean="0"/>
                <a:t>hadronique</a:t>
              </a:r>
              <a:endParaRPr lang="fr-FR" sz="1600" b="1" dirty="0"/>
            </a:p>
          </p:txBody>
        </p:sp>
        <p:sp>
          <p:nvSpPr>
            <p:cNvPr id="11" name="ZoneTexte 10"/>
            <p:cNvSpPr txBox="1"/>
            <p:nvPr/>
          </p:nvSpPr>
          <p:spPr>
            <a:xfrm>
              <a:off x="6072198" y="2643182"/>
              <a:ext cx="1214446" cy="646331"/>
            </a:xfrm>
            <a:prstGeom prst="rect">
              <a:avLst/>
            </a:prstGeom>
            <a:solidFill>
              <a:srgbClr val="0000FF"/>
            </a:solidFill>
          </p:spPr>
          <p:txBody>
            <a:bodyPr wrap="square" rtlCol="0">
              <a:spAutoFit/>
            </a:bodyPr>
            <a:lstStyle/>
            <a:p>
              <a:r>
                <a:rPr lang="fr-FR" b="1" dirty="0" smtClean="0">
                  <a:solidFill>
                    <a:srgbClr val="FFFF00"/>
                  </a:solidFill>
                </a:rPr>
                <a:t>Détecteurs de muons</a:t>
              </a:r>
              <a:endParaRPr lang="fr-FR" b="1" dirty="0">
                <a:solidFill>
                  <a:srgbClr val="FFFF00"/>
                </a:solidFill>
              </a:endParaRPr>
            </a:p>
          </p:txBody>
        </p:sp>
      </p:grpSp>
      <p:sp>
        <p:nvSpPr>
          <p:cNvPr id="14" name="Espace réservé du numéro de diapositive 13"/>
          <p:cNvSpPr>
            <a:spLocks noGrp="1"/>
          </p:cNvSpPr>
          <p:nvPr>
            <p:ph type="sldNum" sz="quarter" idx="12"/>
          </p:nvPr>
        </p:nvSpPr>
        <p:spPr/>
        <p:txBody>
          <a:bodyPr/>
          <a:lstStyle/>
          <a:p>
            <a:pPr>
              <a:defRPr/>
            </a:pPr>
            <a:fld id="{ABCB8081-0956-4372-B7A0-2617CDC078FD}" type="slidenum">
              <a:rPr lang="fr-FR" smtClean="0"/>
              <a:pPr>
                <a:defRPr/>
              </a:pPr>
              <a:t>40</a:t>
            </a:fld>
            <a:endParaRPr lang="fr-F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FF0000"/>
                </a:solidFill>
              </a:rPr>
              <a:t>Un exemple: découverte du Z</a:t>
            </a:r>
            <a:r>
              <a:rPr lang="fr-FR" b="1" baseline="30000" dirty="0" smtClean="0">
                <a:solidFill>
                  <a:srgbClr val="FF0000"/>
                </a:solidFill>
              </a:rPr>
              <a:t>0</a:t>
            </a:r>
            <a:r>
              <a:rPr lang="fr-FR" b="1" dirty="0" smtClean="0">
                <a:solidFill>
                  <a:srgbClr val="FF0000"/>
                </a:solidFill>
              </a:rPr>
              <a:t> par UA1</a:t>
            </a:r>
            <a:endParaRPr lang="fr-FR" b="1"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Jean-Pierre Lees, Visite Baudelaire, 7 avril 2011</a:t>
            </a:r>
            <a:endParaRPr lang="fr-BE"/>
          </a:p>
        </p:txBody>
      </p:sp>
      <p:pic>
        <p:nvPicPr>
          <p:cNvPr id="214" name="Image 213" descr="UA1.jpg"/>
          <p:cNvPicPr>
            <a:picLocks noChangeAspect="1"/>
          </p:cNvPicPr>
          <p:nvPr/>
        </p:nvPicPr>
        <p:blipFill>
          <a:blip r:embed="rId2" cstate="print"/>
          <a:stretch>
            <a:fillRect/>
          </a:stretch>
        </p:blipFill>
        <p:spPr>
          <a:xfrm>
            <a:off x="571472" y="1357298"/>
            <a:ext cx="3403004" cy="2428892"/>
          </a:xfrm>
          <a:prstGeom prst="rect">
            <a:avLst/>
          </a:prstGeom>
          <a:ln>
            <a:noFill/>
          </a:ln>
          <a:effectLst>
            <a:outerShdw blurRad="292100" dist="139700" dir="2700000" algn="tl" rotWithShape="0">
              <a:srgbClr val="333333">
                <a:alpha val="65000"/>
              </a:srgbClr>
            </a:outerShdw>
          </a:effectLst>
        </p:spPr>
      </p:pic>
      <p:sp>
        <p:nvSpPr>
          <p:cNvPr id="215" name="ZoneTexte 214"/>
          <p:cNvSpPr txBox="1"/>
          <p:nvPr/>
        </p:nvSpPr>
        <p:spPr>
          <a:xfrm>
            <a:off x="4143372" y="2000240"/>
            <a:ext cx="413896" cy="646331"/>
          </a:xfrm>
          <a:prstGeom prst="rect">
            <a:avLst/>
          </a:prstGeom>
          <a:noFill/>
        </p:spPr>
        <p:txBody>
          <a:bodyPr wrap="none" rtlCol="0">
            <a:spAutoFit/>
          </a:bodyPr>
          <a:lstStyle/>
          <a:p>
            <a:r>
              <a:rPr lang="fr-FR" sz="3600" b="1" dirty="0" smtClean="0"/>
              <a:t>=</a:t>
            </a:r>
            <a:endParaRPr lang="fr-FR" sz="3600" b="1" dirty="0"/>
          </a:p>
        </p:txBody>
      </p:sp>
      <p:sp>
        <p:nvSpPr>
          <p:cNvPr id="216" name="Oval 259"/>
          <p:cNvSpPr>
            <a:spLocks noChangeArrowheads="1"/>
          </p:cNvSpPr>
          <p:nvPr/>
        </p:nvSpPr>
        <p:spPr bwMode="auto">
          <a:xfrm>
            <a:off x="4603868" y="2499619"/>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217" name="Group 260"/>
          <p:cNvGrpSpPr>
            <a:grpSpLocks/>
          </p:cNvGrpSpPr>
          <p:nvPr/>
        </p:nvGrpSpPr>
        <p:grpSpPr bwMode="auto">
          <a:xfrm rot="-681839">
            <a:off x="4889621" y="2753620"/>
            <a:ext cx="161925" cy="79375"/>
            <a:chOff x="0" y="6512"/>
            <a:chExt cx="21386" cy="6122"/>
          </a:xfrm>
        </p:grpSpPr>
        <p:grpSp>
          <p:nvGrpSpPr>
            <p:cNvPr id="218" name="Group 261"/>
            <p:cNvGrpSpPr>
              <a:grpSpLocks/>
            </p:cNvGrpSpPr>
            <p:nvPr/>
          </p:nvGrpSpPr>
          <p:grpSpPr bwMode="auto">
            <a:xfrm>
              <a:off x="8595" y="6512"/>
              <a:ext cx="4309" cy="6122"/>
              <a:chOff x="8595" y="6512"/>
              <a:chExt cx="4309" cy="6122"/>
            </a:xfrm>
          </p:grpSpPr>
          <p:sp>
            <p:nvSpPr>
              <p:cNvPr id="243"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4"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5"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6"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7"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19" name="Group 267"/>
            <p:cNvGrpSpPr>
              <a:grpSpLocks/>
            </p:cNvGrpSpPr>
            <p:nvPr/>
          </p:nvGrpSpPr>
          <p:grpSpPr bwMode="auto">
            <a:xfrm>
              <a:off x="12768" y="6512"/>
              <a:ext cx="4309" cy="6122"/>
              <a:chOff x="8595" y="6512"/>
              <a:chExt cx="4309" cy="6122"/>
            </a:xfrm>
          </p:grpSpPr>
          <p:sp>
            <p:nvSpPr>
              <p:cNvPr id="238"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9"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0"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41"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42"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0" name="Group 273"/>
            <p:cNvGrpSpPr>
              <a:grpSpLocks/>
            </p:cNvGrpSpPr>
            <p:nvPr/>
          </p:nvGrpSpPr>
          <p:grpSpPr bwMode="auto">
            <a:xfrm>
              <a:off x="4377" y="6512"/>
              <a:ext cx="4309" cy="6122"/>
              <a:chOff x="8595" y="6512"/>
              <a:chExt cx="4309" cy="6122"/>
            </a:xfrm>
          </p:grpSpPr>
          <p:sp>
            <p:nvSpPr>
              <p:cNvPr id="233"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4"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5"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6"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7"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1" name="Group 279"/>
            <p:cNvGrpSpPr>
              <a:grpSpLocks/>
            </p:cNvGrpSpPr>
            <p:nvPr/>
          </p:nvGrpSpPr>
          <p:grpSpPr bwMode="auto">
            <a:xfrm>
              <a:off x="0" y="6512"/>
              <a:ext cx="4309" cy="6122"/>
              <a:chOff x="8595" y="6512"/>
              <a:chExt cx="4309" cy="6122"/>
            </a:xfrm>
          </p:grpSpPr>
          <p:sp>
            <p:nvSpPr>
              <p:cNvPr id="228"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9"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0"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31"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32"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22" name="Group 285"/>
            <p:cNvGrpSpPr>
              <a:grpSpLocks/>
            </p:cNvGrpSpPr>
            <p:nvPr/>
          </p:nvGrpSpPr>
          <p:grpSpPr bwMode="auto">
            <a:xfrm>
              <a:off x="17077" y="6512"/>
              <a:ext cx="4309" cy="6122"/>
              <a:chOff x="8595" y="6512"/>
              <a:chExt cx="4309" cy="6122"/>
            </a:xfrm>
          </p:grpSpPr>
          <p:sp>
            <p:nvSpPr>
              <p:cNvPr id="223"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4"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5"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26"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27"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48" name="Group 291"/>
          <p:cNvGrpSpPr>
            <a:grpSpLocks/>
          </p:cNvGrpSpPr>
          <p:nvPr/>
        </p:nvGrpSpPr>
        <p:grpSpPr bwMode="auto">
          <a:xfrm rot="-3740024">
            <a:off x="5071389" y="2922689"/>
            <a:ext cx="168275" cy="74612"/>
            <a:chOff x="0" y="6512"/>
            <a:chExt cx="21386" cy="6122"/>
          </a:xfrm>
        </p:grpSpPr>
        <p:grpSp>
          <p:nvGrpSpPr>
            <p:cNvPr id="249" name="Group 292"/>
            <p:cNvGrpSpPr>
              <a:grpSpLocks/>
            </p:cNvGrpSpPr>
            <p:nvPr/>
          </p:nvGrpSpPr>
          <p:grpSpPr bwMode="auto">
            <a:xfrm>
              <a:off x="8595" y="6512"/>
              <a:ext cx="4309" cy="6122"/>
              <a:chOff x="8595" y="6512"/>
              <a:chExt cx="4309" cy="6122"/>
            </a:xfrm>
          </p:grpSpPr>
          <p:sp>
            <p:nvSpPr>
              <p:cNvPr id="274"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5"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6"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7"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8"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0" name="Group 298"/>
            <p:cNvGrpSpPr>
              <a:grpSpLocks/>
            </p:cNvGrpSpPr>
            <p:nvPr/>
          </p:nvGrpSpPr>
          <p:grpSpPr bwMode="auto">
            <a:xfrm>
              <a:off x="12768" y="6512"/>
              <a:ext cx="4309" cy="6122"/>
              <a:chOff x="8595" y="6512"/>
              <a:chExt cx="4309" cy="6122"/>
            </a:xfrm>
          </p:grpSpPr>
          <p:sp>
            <p:nvSpPr>
              <p:cNvPr id="269"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0"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1"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72"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73"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1" name="Group 304"/>
            <p:cNvGrpSpPr>
              <a:grpSpLocks/>
            </p:cNvGrpSpPr>
            <p:nvPr/>
          </p:nvGrpSpPr>
          <p:grpSpPr bwMode="auto">
            <a:xfrm>
              <a:off x="4377" y="6512"/>
              <a:ext cx="4309" cy="6122"/>
              <a:chOff x="8595" y="6512"/>
              <a:chExt cx="4309" cy="6122"/>
            </a:xfrm>
          </p:grpSpPr>
          <p:sp>
            <p:nvSpPr>
              <p:cNvPr id="264"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5"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6"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7"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8"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2" name="Group 310"/>
            <p:cNvGrpSpPr>
              <a:grpSpLocks/>
            </p:cNvGrpSpPr>
            <p:nvPr/>
          </p:nvGrpSpPr>
          <p:grpSpPr bwMode="auto">
            <a:xfrm>
              <a:off x="0" y="6512"/>
              <a:ext cx="4309" cy="6122"/>
              <a:chOff x="8595" y="6512"/>
              <a:chExt cx="4309" cy="6122"/>
            </a:xfrm>
          </p:grpSpPr>
          <p:sp>
            <p:nvSpPr>
              <p:cNvPr id="259"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0"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1"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62"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63"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53" name="Group 316"/>
            <p:cNvGrpSpPr>
              <a:grpSpLocks/>
            </p:cNvGrpSpPr>
            <p:nvPr/>
          </p:nvGrpSpPr>
          <p:grpSpPr bwMode="auto">
            <a:xfrm>
              <a:off x="17077" y="6512"/>
              <a:ext cx="4309" cy="6122"/>
              <a:chOff x="8595" y="6512"/>
              <a:chExt cx="4309" cy="6122"/>
            </a:xfrm>
          </p:grpSpPr>
          <p:sp>
            <p:nvSpPr>
              <p:cNvPr id="254"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5"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6"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57"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58"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279" name="Group 322"/>
          <p:cNvGrpSpPr>
            <a:grpSpLocks/>
          </p:cNvGrpSpPr>
          <p:nvPr/>
        </p:nvGrpSpPr>
        <p:grpSpPr bwMode="auto">
          <a:xfrm rot="2465197">
            <a:off x="4792783" y="2972695"/>
            <a:ext cx="163513" cy="80962"/>
            <a:chOff x="0" y="6512"/>
            <a:chExt cx="21386" cy="6122"/>
          </a:xfrm>
        </p:grpSpPr>
        <p:grpSp>
          <p:nvGrpSpPr>
            <p:cNvPr id="280" name="Group 323"/>
            <p:cNvGrpSpPr>
              <a:grpSpLocks/>
            </p:cNvGrpSpPr>
            <p:nvPr/>
          </p:nvGrpSpPr>
          <p:grpSpPr bwMode="auto">
            <a:xfrm>
              <a:off x="8595" y="6512"/>
              <a:ext cx="4309" cy="6122"/>
              <a:chOff x="8595" y="6512"/>
              <a:chExt cx="4309" cy="6122"/>
            </a:xfrm>
          </p:grpSpPr>
          <p:sp>
            <p:nvSpPr>
              <p:cNvPr id="305"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6"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7"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8"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9"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1" name="Group 329"/>
            <p:cNvGrpSpPr>
              <a:grpSpLocks/>
            </p:cNvGrpSpPr>
            <p:nvPr/>
          </p:nvGrpSpPr>
          <p:grpSpPr bwMode="auto">
            <a:xfrm>
              <a:off x="12768" y="6512"/>
              <a:ext cx="4309" cy="6122"/>
              <a:chOff x="8595" y="6512"/>
              <a:chExt cx="4309" cy="6122"/>
            </a:xfrm>
          </p:grpSpPr>
          <p:sp>
            <p:nvSpPr>
              <p:cNvPr id="300"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1"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2"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03"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04"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2" name="Group 335"/>
            <p:cNvGrpSpPr>
              <a:grpSpLocks/>
            </p:cNvGrpSpPr>
            <p:nvPr/>
          </p:nvGrpSpPr>
          <p:grpSpPr bwMode="auto">
            <a:xfrm>
              <a:off x="4377" y="6512"/>
              <a:ext cx="4309" cy="6122"/>
              <a:chOff x="8595" y="6512"/>
              <a:chExt cx="4309" cy="6122"/>
            </a:xfrm>
          </p:grpSpPr>
          <p:sp>
            <p:nvSpPr>
              <p:cNvPr id="295"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6"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7"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8"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9"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3" name="Group 341"/>
            <p:cNvGrpSpPr>
              <a:grpSpLocks/>
            </p:cNvGrpSpPr>
            <p:nvPr/>
          </p:nvGrpSpPr>
          <p:grpSpPr bwMode="auto">
            <a:xfrm>
              <a:off x="0" y="6512"/>
              <a:ext cx="4309" cy="6122"/>
              <a:chOff x="8595" y="6512"/>
              <a:chExt cx="4309" cy="6122"/>
            </a:xfrm>
          </p:grpSpPr>
          <p:sp>
            <p:nvSpPr>
              <p:cNvPr id="290"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1"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2"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93"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94"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284" name="Group 347"/>
            <p:cNvGrpSpPr>
              <a:grpSpLocks/>
            </p:cNvGrpSpPr>
            <p:nvPr/>
          </p:nvGrpSpPr>
          <p:grpSpPr bwMode="auto">
            <a:xfrm>
              <a:off x="17077" y="6512"/>
              <a:ext cx="4309" cy="6122"/>
              <a:chOff x="8595" y="6512"/>
              <a:chExt cx="4309" cy="6122"/>
            </a:xfrm>
          </p:grpSpPr>
          <p:sp>
            <p:nvSpPr>
              <p:cNvPr id="285"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6"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7"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288"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289"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310" name="Oval 382"/>
          <p:cNvSpPr>
            <a:spLocks noChangeArrowheads="1"/>
          </p:cNvSpPr>
          <p:nvPr/>
        </p:nvSpPr>
        <p:spPr bwMode="auto">
          <a:xfrm>
            <a:off x="5032496" y="2642495"/>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1" name="Oval 383"/>
          <p:cNvSpPr>
            <a:spLocks noChangeArrowheads="1"/>
          </p:cNvSpPr>
          <p:nvPr/>
        </p:nvSpPr>
        <p:spPr bwMode="auto">
          <a:xfrm>
            <a:off x="4926133" y="3015557"/>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312" name="Oval 384"/>
          <p:cNvSpPr>
            <a:spLocks noChangeArrowheads="1"/>
          </p:cNvSpPr>
          <p:nvPr/>
        </p:nvSpPr>
        <p:spPr bwMode="auto">
          <a:xfrm>
            <a:off x="4680071" y="2713932"/>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313" name="Oval 259"/>
          <p:cNvSpPr>
            <a:spLocks noChangeArrowheads="1"/>
          </p:cNvSpPr>
          <p:nvPr/>
        </p:nvSpPr>
        <p:spPr bwMode="auto">
          <a:xfrm>
            <a:off x="4672016" y="1531925"/>
            <a:ext cx="731837" cy="77311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p>
        </p:txBody>
      </p:sp>
      <p:grpSp>
        <p:nvGrpSpPr>
          <p:cNvPr id="314" name="Group 260"/>
          <p:cNvGrpSpPr>
            <a:grpSpLocks/>
          </p:cNvGrpSpPr>
          <p:nvPr/>
        </p:nvGrpSpPr>
        <p:grpSpPr bwMode="auto">
          <a:xfrm rot="-681839">
            <a:off x="4929191" y="1754175"/>
            <a:ext cx="161925" cy="79375"/>
            <a:chOff x="0" y="6512"/>
            <a:chExt cx="21386" cy="6122"/>
          </a:xfrm>
        </p:grpSpPr>
        <p:grpSp>
          <p:nvGrpSpPr>
            <p:cNvPr id="315" name="Group 261"/>
            <p:cNvGrpSpPr>
              <a:grpSpLocks/>
            </p:cNvGrpSpPr>
            <p:nvPr/>
          </p:nvGrpSpPr>
          <p:grpSpPr bwMode="auto">
            <a:xfrm>
              <a:off x="8595" y="6512"/>
              <a:ext cx="4309" cy="6122"/>
              <a:chOff x="8595" y="6512"/>
              <a:chExt cx="4309" cy="6122"/>
            </a:xfrm>
          </p:grpSpPr>
          <p:sp>
            <p:nvSpPr>
              <p:cNvPr id="340" name="Arc 26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1" name="Arc 26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2" name="Arc 26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43" name="Arc 26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44" name="Line 26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6" name="Group 267"/>
            <p:cNvGrpSpPr>
              <a:grpSpLocks/>
            </p:cNvGrpSpPr>
            <p:nvPr/>
          </p:nvGrpSpPr>
          <p:grpSpPr bwMode="auto">
            <a:xfrm>
              <a:off x="12768" y="6512"/>
              <a:ext cx="4309" cy="6122"/>
              <a:chOff x="8595" y="6512"/>
              <a:chExt cx="4309" cy="6122"/>
            </a:xfrm>
          </p:grpSpPr>
          <p:sp>
            <p:nvSpPr>
              <p:cNvPr id="335" name="Arc 26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6" name="Arc 26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7" name="Arc 27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8" name="Arc 27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9" name="Line 27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7" name="Group 273"/>
            <p:cNvGrpSpPr>
              <a:grpSpLocks/>
            </p:cNvGrpSpPr>
            <p:nvPr/>
          </p:nvGrpSpPr>
          <p:grpSpPr bwMode="auto">
            <a:xfrm>
              <a:off x="4377" y="6512"/>
              <a:ext cx="4309" cy="6122"/>
              <a:chOff x="8595" y="6512"/>
              <a:chExt cx="4309" cy="6122"/>
            </a:xfrm>
          </p:grpSpPr>
          <p:sp>
            <p:nvSpPr>
              <p:cNvPr id="330" name="Arc 27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1" name="Arc 27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2" name="Arc 27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33" name="Arc 27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34" name="Line 27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8" name="Group 279"/>
            <p:cNvGrpSpPr>
              <a:grpSpLocks/>
            </p:cNvGrpSpPr>
            <p:nvPr/>
          </p:nvGrpSpPr>
          <p:grpSpPr bwMode="auto">
            <a:xfrm>
              <a:off x="0" y="6512"/>
              <a:ext cx="4309" cy="6122"/>
              <a:chOff x="8595" y="6512"/>
              <a:chExt cx="4309" cy="6122"/>
            </a:xfrm>
          </p:grpSpPr>
          <p:sp>
            <p:nvSpPr>
              <p:cNvPr id="325" name="Arc 28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6" name="Arc 28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7" name="Arc 28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8" name="Arc 28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9" name="Line 28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19" name="Group 285"/>
            <p:cNvGrpSpPr>
              <a:grpSpLocks/>
            </p:cNvGrpSpPr>
            <p:nvPr/>
          </p:nvGrpSpPr>
          <p:grpSpPr bwMode="auto">
            <a:xfrm>
              <a:off x="17077" y="6512"/>
              <a:ext cx="4309" cy="6122"/>
              <a:chOff x="8595" y="6512"/>
              <a:chExt cx="4309" cy="6122"/>
            </a:xfrm>
          </p:grpSpPr>
          <p:sp>
            <p:nvSpPr>
              <p:cNvPr id="320" name="Arc 28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1" name="Arc 28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2" name="Arc 28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23" name="Arc 28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24" name="Line 29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345" name="Group 291"/>
          <p:cNvGrpSpPr>
            <a:grpSpLocks/>
          </p:cNvGrpSpPr>
          <p:nvPr/>
        </p:nvGrpSpPr>
        <p:grpSpPr bwMode="auto">
          <a:xfrm rot="-3740024">
            <a:off x="5110959" y="1923244"/>
            <a:ext cx="168275" cy="74612"/>
            <a:chOff x="0" y="6512"/>
            <a:chExt cx="21386" cy="6122"/>
          </a:xfrm>
        </p:grpSpPr>
        <p:grpSp>
          <p:nvGrpSpPr>
            <p:cNvPr id="346" name="Group 292"/>
            <p:cNvGrpSpPr>
              <a:grpSpLocks/>
            </p:cNvGrpSpPr>
            <p:nvPr/>
          </p:nvGrpSpPr>
          <p:grpSpPr bwMode="auto">
            <a:xfrm>
              <a:off x="8595" y="6512"/>
              <a:ext cx="4309" cy="6122"/>
              <a:chOff x="8595" y="6512"/>
              <a:chExt cx="4309" cy="6122"/>
            </a:xfrm>
          </p:grpSpPr>
          <p:sp>
            <p:nvSpPr>
              <p:cNvPr id="371" name="Arc 293"/>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2" name="Arc 294"/>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3" name="Arc 295"/>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74" name="Arc 296"/>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5" name="Line 297"/>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47" name="Group 298"/>
            <p:cNvGrpSpPr>
              <a:grpSpLocks/>
            </p:cNvGrpSpPr>
            <p:nvPr/>
          </p:nvGrpSpPr>
          <p:grpSpPr bwMode="auto">
            <a:xfrm>
              <a:off x="12768" y="6512"/>
              <a:ext cx="4309" cy="6122"/>
              <a:chOff x="8595" y="6512"/>
              <a:chExt cx="4309" cy="6122"/>
            </a:xfrm>
          </p:grpSpPr>
          <p:sp>
            <p:nvSpPr>
              <p:cNvPr id="366" name="Arc 299"/>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7" name="Arc 300"/>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8" name="Arc 301"/>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9" name="Arc 302"/>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70" name="Line 303"/>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48" name="Group 304"/>
            <p:cNvGrpSpPr>
              <a:grpSpLocks/>
            </p:cNvGrpSpPr>
            <p:nvPr/>
          </p:nvGrpSpPr>
          <p:grpSpPr bwMode="auto">
            <a:xfrm>
              <a:off x="4377" y="6512"/>
              <a:ext cx="4309" cy="6122"/>
              <a:chOff x="8595" y="6512"/>
              <a:chExt cx="4309" cy="6122"/>
            </a:xfrm>
          </p:grpSpPr>
          <p:sp>
            <p:nvSpPr>
              <p:cNvPr id="361" name="Arc 305"/>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2" name="Arc 306"/>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3" name="Arc 307"/>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64" name="Arc 308"/>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5" name="Line 309"/>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49" name="Group 310"/>
            <p:cNvGrpSpPr>
              <a:grpSpLocks/>
            </p:cNvGrpSpPr>
            <p:nvPr/>
          </p:nvGrpSpPr>
          <p:grpSpPr bwMode="auto">
            <a:xfrm>
              <a:off x="0" y="6512"/>
              <a:ext cx="4309" cy="6122"/>
              <a:chOff x="8595" y="6512"/>
              <a:chExt cx="4309" cy="6122"/>
            </a:xfrm>
          </p:grpSpPr>
          <p:sp>
            <p:nvSpPr>
              <p:cNvPr id="356" name="Arc 311"/>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7" name="Arc 312"/>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8" name="Arc 313"/>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9" name="Arc 314"/>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60" name="Line 315"/>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50" name="Group 316"/>
            <p:cNvGrpSpPr>
              <a:grpSpLocks/>
            </p:cNvGrpSpPr>
            <p:nvPr/>
          </p:nvGrpSpPr>
          <p:grpSpPr bwMode="auto">
            <a:xfrm>
              <a:off x="17077" y="6512"/>
              <a:ext cx="4309" cy="6122"/>
              <a:chOff x="8595" y="6512"/>
              <a:chExt cx="4309" cy="6122"/>
            </a:xfrm>
          </p:grpSpPr>
          <p:sp>
            <p:nvSpPr>
              <p:cNvPr id="351" name="Arc 317"/>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2" name="Arc 318"/>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3" name="Arc 319"/>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54" name="Arc 320"/>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55" name="Line 321"/>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grpSp>
        <p:nvGrpSpPr>
          <p:cNvPr id="376" name="Group 322"/>
          <p:cNvGrpSpPr>
            <a:grpSpLocks/>
          </p:cNvGrpSpPr>
          <p:nvPr/>
        </p:nvGrpSpPr>
        <p:grpSpPr bwMode="auto">
          <a:xfrm rot="2465197">
            <a:off x="4832353" y="1973250"/>
            <a:ext cx="163513" cy="80962"/>
            <a:chOff x="0" y="6512"/>
            <a:chExt cx="21386" cy="6122"/>
          </a:xfrm>
        </p:grpSpPr>
        <p:grpSp>
          <p:nvGrpSpPr>
            <p:cNvPr id="377" name="Group 323"/>
            <p:cNvGrpSpPr>
              <a:grpSpLocks/>
            </p:cNvGrpSpPr>
            <p:nvPr/>
          </p:nvGrpSpPr>
          <p:grpSpPr bwMode="auto">
            <a:xfrm>
              <a:off x="8595" y="6512"/>
              <a:ext cx="4309" cy="6122"/>
              <a:chOff x="8595" y="6512"/>
              <a:chExt cx="4309" cy="6122"/>
            </a:xfrm>
          </p:grpSpPr>
          <p:sp>
            <p:nvSpPr>
              <p:cNvPr id="402" name="Arc 324"/>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3" name="Arc 325"/>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4" name="Arc 326"/>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5" name="Arc 327"/>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6" name="Line 328"/>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78" name="Group 329"/>
            <p:cNvGrpSpPr>
              <a:grpSpLocks/>
            </p:cNvGrpSpPr>
            <p:nvPr/>
          </p:nvGrpSpPr>
          <p:grpSpPr bwMode="auto">
            <a:xfrm>
              <a:off x="12768" y="6512"/>
              <a:ext cx="4309" cy="6122"/>
              <a:chOff x="8595" y="6512"/>
              <a:chExt cx="4309" cy="6122"/>
            </a:xfrm>
          </p:grpSpPr>
          <p:sp>
            <p:nvSpPr>
              <p:cNvPr id="397" name="Arc 330"/>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8" name="Arc 331"/>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9" name="Arc 332"/>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400" name="Arc 333"/>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401" name="Line 334"/>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79" name="Group 335"/>
            <p:cNvGrpSpPr>
              <a:grpSpLocks/>
            </p:cNvGrpSpPr>
            <p:nvPr/>
          </p:nvGrpSpPr>
          <p:grpSpPr bwMode="auto">
            <a:xfrm>
              <a:off x="4377" y="6512"/>
              <a:ext cx="4309" cy="6122"/>
              <a:chOff x="8595" y="6512"/>
              <a:chExt cx="4309" cy="6122"/>
            </a:xfrm>
          </p:grpSpPr>
          <p:sp>
            <p:nvSpPr>
              <p:cNvPr id="392" name="Arc 336"/>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3" name="Arc 337"/>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4" name="Arc 338"/>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5" name="Arc 339"/>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6" name="Line 340"/>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80" name="Group 341"/>
            <p:cNvGrpSpPr>
              <a:grpSpLocks/>
            </p:cNvGrpSpPr>
            <p:nvPr/>
          </p:nvGrpSpPr>
          <p:grpSpPr bwMode="auto">
            <a:xfrm>
              <a:off x="0" y="6512"/>
              <a:ext cx="4309" cy="6122"/>
              <a:chOff x="8595" y="6512"/>
              <a:chExt cx="4309" cy="6122"/>
            </a:xfrm>
          </p:grpSpPr>
          <p:sp>
            <p:nvSpPr>
              <p:cNvPr id="387" name="Arc 342"/>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8" name="Arc 343"/>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9" name="Arc 344"/>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90" name="Arc 345"/>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91" name="Line 346"/>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nvGrpSpPr>
            <p:cNvPr id="381" name="Group 347"/>
            <p:cNvGrpSpPr>
              <a:grpSpLocks/>
            </p:cNvGrpSpPr>
            <p:nvPr/>
          </p:nvGrpSpPr>
          <p:grpSpPr bwMode="auto">
            <a:xfrm>
              <a:off x="17077" y="6512"/>
              <a:ext cx="4309" cy="6122"/>
              <a:chOff x="8595" y="6512"/>
              <a:chExt cx="4309" cy="6122"/>
            </a:xfrm>
          </p:grpSpPr>
          <p:sp>
            <p:nvSpPr>
              <p:cNvPr id="382" name="Arc 348"/>
              <p:cNvSpPr>
                <a:spLocks/>
              </p:cNvSpPr>
              <p:nvPr/>
            </p:nvSpPr>
            <p:spPr bwMode="auto">
              <a:xfrm>
                <a:off x="8595" y="6512"/>
                <a:ext cx="2586" cy="3129"/>
              </a:xfrm>
              <a:custGeom>
                <a:avLst/>
                <a:gdLst>
                  <a:gd name="T0" fmla="*/ 0 w 21600"/>
                  <a:gd name="T1" fmla="*/ 0 h 21600"/>
                  <a:gd name="T2" fmla="*/ 2586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3" name="Arc 349"/>
              <p:cNvSpPr>
                <a:spLocks/>
              </p:cNvSpPr>
              <p:nvPr/>
            </p:nvSpPr>
            <p:spPr bwMode="auto">
              <a:xfrm flipV="1">
                <a:off x="9729" y="9505"/>
                <a:ext cx="1452" cy="3129"/>
              </a:xfrm>
              <a:custGeom>
                <a:avLst/>
                <a:gdLst>
                  <a:gd name="T0" fmla="*/ 0 w 21600"/>
                  <a:gd name="T1" fmla="*/ 0 h 21600"/>
                  <a:gd name="T2" fmla="*/ 1452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4" name="Arc 350"/>
              <p:cNvSpPr>
                <a:spLocks/>
              </p:cNvSpPr>
              <p:nvPr/>
            </p:nvSpPr>
            <p:spPr bwMode="auto">
              <a:xfrm flipH="1" flipV="1">
                <a:off x="8641" y="9505"/>
                <a:ext cx="1088" cy="3129"/>
              </a:xfrm>
              <a:custGeom>
                <a:avLst/>
                <a:gdLst>
                  <a:gd name="T0" fmla="*/ 0 w 21600"/>
                  <a:gd name="T1" fmla="*/ 0 h 21600"/>
                  <a:gd name="T2" fmla="*/ 1088 w 21600"/>
                  <a:gd name="T3" fmla="*/ 3129 h 21600"/>
                  <a:gd name="T4" fmla="*/ 0 w 21600"/>
                  <a:gd name="T5" fmla="*/ 312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p:spPr>
            <p:txBody>
              <a:bodyPr wrap="none" anchor="ctr"/>
              <a:lstStyle/>
              <a:p>
                <a:endParaRPr lang="fr-FR"/>
              </a:p>
            </p:txBody>
          </p:sp>
          <p:sp>
            <p:nvSpPr>
              <p:cNvPr id="385" name="Arc 351"/>
              <p:cNvSpPr>
                <a:spLocks/>
              </p:cNvSpPr>
              <p:nvPr/>
            </p:nvSpPr>
            <p:spPr bwMode="auto">
              <a:xfrm flipH="1">
                <a:off x="8641" y="6512"/>
                <a:ext cx="1112" cy="2993"/>
              </a:xfrm>
              <a:custGeom>
                <a:avLst/>
                <a:gdLst>
                  <a:gd name="T0" fmla="*/ 0 w 22069"/>
                  <a:gd name="T1" fmla="*/ 1 h 21600"/>
                  <a:gd name="T2" fmla="*/ 1112 w 22069"/>
                  <a:gd name="T3" fmla="*/ 2993 h 21600"/>
                  <a:gd name="T4" fmla="*/ 24 w 22069"/>
                  <a:gd name="T5" fmla="*/ 2993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p:spPr>
            <p:txBody>
              <a:bodyPr wrap="none" anchor="ctr"/>
              <a:lstStyle/>
              <a:p>
                <a:endParaRPr lang="fr-FR"/>
              </a:p>
            </p:txBody>
          </p:sp>
          <p:sp>
            <p:nvSpPr>
              <p:cNvPr id="386" name="Line 352"/>
              <p:cNvSpPr>
                <a:spLocks noChangeShapeType="1"/>
              </p:cNvSpPr>
              <p:nvPr/>
            </p:nvSpPr>
            <p:spPr bwMode="auto">
              <a:xfrm>
                <a:off x="9774" y="6512"/>
                <a:ext cx="3130" cy="0"/>
              </a:xfrm>
              <a:prstGeom prst="line">
                <a:avLst/>
              </a:prstGeom>
              <a:noFill/>
              <a:ln w="9525">
                <a:solidFill>
                  <a:srgbClr val="990033"/>
                </a:solidFill>
                <a:round/>
                <a:headEnd/>
                <a:tailEnd/>
              </a:ln>
            </p:spPr>
            <p:txBody>
              <a:bodyPr/>
              <a:lstStyle/>
              <a:p>
                <a:endParaRPr lang="fr-FR"/>
              </a:p>
            </p:txBody>
          </p:sp>
        </p:grpSp>
      </p:grpSp>
      <p:sp>
        <p:nvSpPr>
          <p:cNvPr id="407" name="Oval 382"/>
          <p:cNvSpPr>
            <a:spLocks noChangeArrowheads="1"/>
          </p:cNvSpPr>
          <p:nvPr/>
        </p:nvSpPr>
        <p:spPr bwMode="auto">
          <a:xfrm>
            <a:off x="5072066" y="1643050"/>
            <a:ext cx="219075" cy="233362"/>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8" name="Oval 383"/>
          <p:cNvSpPr>
            <a:spLocks noChangeArrowheads="1"/>
          </p:cNvSpPr>
          <p:nvPr/>
        </p:nvSpPr>
        <p:spPr bwMode="auto">
          <a:xfrm>
            <a:off x="4965703" y="2016112"/>
            <a:ext cx="219075" cy="228600"/>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409" name="Oval 384"/>
          <p:cNvSpPr>
            <a:spLocks noChangeArrowheads="1"/>
          </p:cNvSpPr>
          <p:nvPr/>
        </p:nvSpPr>
        <p:spPr bwMode="auto">
          <a:xfrm>
            <a:off x="4719641" y="1714487"/>
            <a:ext cx="219075" cy="23018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cxnSp>
        <p:nvCxnSpPr>
          <p:cNvPr id="410" name="Connecteur droit 409"/>
          <p:cNvCxnSpPr>
            <a:stCxn id="408" idx="5"/>
          </p:cNvCxnSpPr>
          <p:nvPr/>
        </p:nvCxnSpPr>
        <p:spPr>
          <a:xfrm rot="16200000" flipH="1">
            <a:off x="5253596" y="2110332"/>
            <a:ext cx="360512" cy="5623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Connecteur droit 410"/>
          <p:cNvCxnSpPr>
            <a:stCxn id="310" idx="6"/>
          </p:cNvCxnSpPr>
          <p:nvPr/>
        </p:nvCxnSpPr>
        <p:spPr>
          <a:xfrm flipV="1">
            <a:off x="5251571" y="2571748"/>
            <a:ext cx="463439" cy="1874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Connecteur droit 411"/>
          <p:cNvCxnSpPr/>
          <p:nvPr/>
        </p:nvCxnSpPr>
        <p:spPr>
          <a:xfrm>
            <a:off x="5715008" y="2571744"/>
            <a:ext cx="1071570" cy="158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3" name="Connecteur droit avec flèche 412"/>
          <p:cNvCxnSpPr/>
          <p:nvPr/>
        </p:nvCxnSpPr>
        <p:spPr>
          <a:xfrm>
            <a:off x="5357818" y="3071810"/>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4" name="Connecteur droit avec flèche 413"/>
          <p:cNvCxnSpPr/>
          <p:nvPr/>
        </p:nvCxnSpPr>
        <p:spPr>
          <a:xfrm>
            <a:off x="5357818" y="3000372"/>
            <a:ext cx="1571636"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5" name="Connecteur droit avec flèche 414"/>
          <p:cNvCxnSpPr/>
          <p:nvPr/>
        </p:nvCxnSpPr>
        <p:spPr>
          <a:xfrm>
            <a:off x="5357818" y="2857496"/>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6" name="Connecteur droit avec flèche 415"/>
          <p:cNvCxnSpPr/>
          <p:nvPr/>
        </p:nvCxnSpPr>
        <p:spPr>
          <a:xfrm flipV="1">
            <a:off x="5286381" y="1714488"/>
            <a:ext cx="1357323" cy="73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7" name="ZoneTexte 416"/>
          <p:cNvSpPr txBox="1"/>
          <p:nvPr/>
        </p:nvSpPr>
        <p:spPr>
          <a:xfrm>
            <a:off x="6072198" y="2071678"/>
            <a:ext cx="436338" cy="461665"/>
          </a:xfrm>
          <a:prstGeom prst="rect">
            <a:avLst/>
          </a:prstGeom>
          <a:noFill/>
        </p:spPr>
        <p:txBody>
          <a:bodyPr wrap="none" rtlCol="0">
            <a:spAutoFit/>
          </a:bodyPr>
          <a:lstStyle/>
          <a:p>
            <a:r>
              <a:rPr lang="fr-FR" sz="2400" b="1" dirty="0" smtClean="0"/>
              <a:t>Z</a:t>
            </a:r>
            <a:r>
              <a:rPr lang="fr-FR" sz="2400" b="1" baseline="30000" dirty="0" smtClean="0"/>
              <a:t>0</a:t>
            </a:r>
            <a:endParaRPr lang="fr-FR" sz="2400" b="1" baseline="30000" dirty="0"/>
          </a:p>
        </p:txBody>
      </p:sp>
      <p:cxnSp>
        <p:nvCxnSpPr>
          <p:cNvPr id="418" name="Connecteur droit 417"/>
          <p:cNvCxnSpPr/>
          <p:nvPr/>
        </p:nvCxnSpPr>
        <p:spPr>
          <a:xfrm>
            <a:off x="6715140" y="2571745"/>
            <a:ext cx="785820" cy="42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Connecteur droit 418"/>
          <p:cNvCxnSpPr/>
          <p:nvPr/>
        </p:nvCxnSpPr>
        <p:spPr>
          <a:xfrm flipV="1">
            <a:off x="6715142" y="2146439"/>
            <a:ext cx="776627" cy="4253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ZoneTexte 419"/>
          <p:cNvSpPr txBox="1"/>
          <p:nvPr/>
        </p:nvSpPr>
        <p:spPr>
          <a:xfrm>
            <a:off x="7500958" y="1857364"/>
            <a:ext cx="444352"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sp>
        <p:nvSpPr>
          <p:cNvPr id="421" name="ZoneTexte 420"/>
          <p:cNvSpPr txBox="1"/>
          <p:nvPr/>
        </p:nvSpPr>
        <p:spPr>
          <a:xfrm>
            <a:off x="7500958" y="2643182"/>
            <a:ext cx="402674" cy="461665"/>
          </a:xfrm>
          <a:prstGeom prst="rect">
            <a:avLst/>
          </a:prstGeom>
          <a:noFill/>
        </p:spPr>
        <p:txBody>
          <a:bodyPr wrap="none" rtlCol="0">
            <a:spAutoFit/>
          </a:bodyPr>
          <a:lstStyle/>
          <a:p>
            <a:r>
              <a:rPr lang="fr-FR" sz="2400" b="1" dirty="0" smtClean="0"/>
              <a:t>e</a:t>
            </a:r>
            <a:r>
              <a:rPr lang="fr-FR" sz="2400" b="1" baseline="30000" dirty="0" smtClean="0"/>
              <a:t>-</a:t>
            </a:r>
            <a:endParaRPr lang="fr-FR" sz="2400" b="1" baseline="30000" dirty="0"/>
          </a:p>
        </p:txBody>
      </p:sp>
      <p:cxnSp>
        <p:nvCxnSpPr>
          <p:cNvPr id="422" name="Connecteur droit avec flèche 421"/>
          <p:cNvCxnSpPr>
            <a:stCxn id="313" idx="7"/>
          </p:cNvCxnSpPr>
          <p:nvPr/>
        </p:nvCxnSpPr>
        <p:spPr>
          <a:xfrm rot="5400000" flipH="1" flipV="1">
            <a:off x="5856838" y="1011453"/>
            <a:ext cx="73533" cy="119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3" name="Connecteur droit avec flèche 422"/>
          <p:cNvCxnSpPr/>
          <p:nvPr/>
        </p:nvCxnSpPr>
        <p:spPr>
          <a:xfrm>
            <a:off x="5357819" y="1930897"/>
            <a:ext cx="642943" cy="693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4" name="ZoneTexte 423"/>
          <p:cNvSpPr txBox="1"/>
          <p:nvPr/>
        </p:nvSpPr>
        <p:spPr>
          <a:xfrm>
            <a:off x="251520" y="3933056"/>
            <a:ext cx="468052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sz="2000" b="1" dirty="0" smtClean="0"/>
              <a:t>proton</a:t>
            </a:r>
            <a:r>
              <a:rPr lang="fr-FR" sz="2000" dirty="0" smtClean="0"/>
              <a:t>  (m=0.938GeV/c</a:t>
            </a:r>
            <a:r>
              <a:rPr lang="fr-FR" sz="2000" baseline="30000" dirty="0" smtClean="0"/>
              <a:t>2</a:t>
            </a:r>
            <a:r>
              <a:rPr lang="fr-FR" sz="2000" dirty="0" smtClean="0"/>
              <a:t>, E=270GeV)</a:t>
            </a:r>
            <a:r>
              <a:rPr lang="fr-FR" sz="2000" baseline="30000" dirty="0" smtClean="0"/>
              <a:t> </a:t>
            </a:r>
            <a:r>
              <a:rPr lang="fr-FR" sz="2000" dirty="0" smtClean="0"/>
              <a:t> + </a:t>
            </a:r>
            <a:r>
              <a:rPr lang="fr-FR" sz="2000" b="1" dirty="0" smtClean="0"/>
              <a:t>antiproton</a:t>
            </a:r>
            <a:r>
              <a:rPr lang="fr-FR" sz="2000" dirty="0" smtClean="0"/>
              <a:t> (m=0.938GeV/c</a:t>
            </a:r>
            <a:r>
              <a:rPr lang="fr-FR" sz="2000" baseline="30000" dirty="0" smtClean="0"/>
              <a:t>2</a:t>
            </a:r>
            <a:r>
              <a:rPr lang="fr-FR" sz="2000" dirty="0" smtClean="0"/>
              <a:t> , E=270GeV)</a:t>
            </a:r>
            <a:r>
              <a:rPr lang="fr-FR" sz="2000" baseline="30000" dirty="0" smtClean="0"/>
              <a:t> </a:t>
            </a:r>
          </a:p>
          <a:p>
            <a:pPr algn="ctr"/>
            <a:r>
              <a:rPr lang="fr-FR" sz="2000" baseline="30000" dirty="0" smtClean="0">
                <a:sym typeface="Symbol"/>
              </a:rPr>
              <a:t> </a:t>
            </a:r>
            <a:r>
              <a:rPr lang="fr-FR" sz="2000" b="1" dirty="0" smtClean="0">
                <a:solidFill>
                  <a:srgbClr val="FF0000"/>
                </a:solidFill>
                <a:sym typeface="Symbol"/>
              </a:rPr>
              <a:t> Z</a:t>
            </a:r>
            <a:r>
              <a:rPr lang="fr-FR" sz="2000" b="1" baseline="30000" dirty="0" smtClean="0">
                <a:solidFill>
                  <a:srgbClr val="FF0000"/>
                </a:solidFill>
                <a:sym typeface="Symbol"/>
              </a:rPr>
              <a:t>0</a:t>
            </a:r>
            <a:r>
              <a:rPr lang="fr-FR" sz="2000" b="1" dirty="0" smtClean="0">
                <a:solidFill>
                  <a:srgbClr val="FF0000"/>
                </a:solidFill>
                <a:sym typeface="Symbol"/>
              </a:rPr>
              <a:t> </a:t>
            </a:r>
            <a:r>
              <a:rPr lang="fr-FR" sz="2000" dirty="0" smtClean="0">
                <a:solidFill>
                  <a:srgbClr val="FF0000"/>
                </a:solidFill>
                <a:sym typeface="Symbol"/>
              </a:rPr>
              <a:t>(m=</a:t>
            </a:r>
            <a:r>
              <a:rPr lang="fr-FR" sz="2000" dirty="0" smtClean="0">
                <a:solidFill>
                  <a:srgbClr val="FF0000"/>
                </a:solidFill>
              </a:rPr>
              <a:t>91.2GeV/c</a:t>
            </a:r>
            <a:r>
              <a:rPr lang="fr-FR" sz="2000" baseline="30000" dirty="0" smtClean="0">
                <a:solidFill>
                  <a:srgbClr val="FF0000"/>
                </a:solidFill>
              </a:rPr>
              <a:t>2</a:t>
            </a:r>
            <a:r>
              <a:rPr lang="fr-FR" sz="2000" dirty="0" smtClean="0">
                <a:solidFill>
                  <a:srgbClr val="FF0000"/>
                </a:solidFill>
              </a:rPr>
              <a:t>)</a:t>
            </a:r>
            <a:r>
              <a:rPr lang="fr-FR" sz="2000" b="1" dirty="0" smtClean="0">
                <a:solidFill>
                  <a:srgbClr val="FF0000"/>
                </a:solidFill>
              </a:rPr>
              <a:t> </a:t>
            </a:r>
            <a:r>
              <a:rPr lang="fr-FR" sz="2000" dirty="0" smtClean="0"/>
              <a:t>+ particules résiduelles</a:t>
            </a:r>
            <a:endParaRPr lang="fr-FR" sz="2000" dirty="0"/>
          </a:p>
        </p:txBody>
      </p:sp>
      <p:sp>
        <p:nvSpPr>
          <p:cNvPr id="425" name="Espace réservé du numéro de diapositive 424"/>
          <p:cNvSpPr>
            <a:spLocks noGrp="1"/>
          </p:cNvSpPr>
          <p:nvPr>
            <p:ph type="sldNum" sz="quarter" idx="12"/>
          </p:nvPr>
        </p:nvSpPr>
        <p:spPr/>
        <p:txBody>
          <a:bodyPr/>
          <a:lstStyle/>
          <a:p>
            <a:fld id="{CF4668DC-857F-487D-BFFA-8C0CA5037977}" type="slidenum">
              <a:rPr lang="fr-BE" smtClean="0"/>
              <a:pPr/>
              <a:t>41</a:t>
            </a:fld>
            <a:endParaRPr lang="fr-BE"/>
          </a:p>
        </p:txBody>
      </p:sp>
      <p:pic>
        <p:nvPicPr>
          <p:cNvPr id="2050" name="Picture 2"/>
          <p:cNvPicPr>
            <a:picLocks noChangeAspect="1" noChangeArrowheads="1"/>
          </p:cNvPicPr>
          <p:nvPr/>
        </p:nvPicPr>
        <p:blipFill>
          <a:blip r:embed="rId3" cstate="print"/>
          <a:srcRect l="15839" r="10245" b="24138"/>
          <a:stretch>
            <a:fillRect/>
          </a:stretch>
        </p:blipFill>
        <p:spPr bwMode="auto">
          <a:xfrm>
            <a:off x="4807661" y="3501008"/>
            <a:ext cx="4261564" cy="2232248"/>
          </a:xfrm>
          <a:prstGeom prst="rect">
            <a:avLst/>
          </a:prstGeom>
          <a:noFill/>
          <a:ln w="9525">
            <a:noFill/>
            <a:miter lim="800000"/>
            <a:headEnd/>
            <a:tailEnd/>
          </a:ln>
        </p:spPr>
      </p:pic>
      <p:sp>
        <p:nvSpPr>
          <p:cNvPr id="427" name="ZoneTexte 426"/>
          <p:cNvSpPr txBox="1"/>
          <p:nvPr/>
        </p:nvSpPr>
        <p:spPr>
          <a:xfrm>
            <a:off x="5220072" y="5805264"/>
            <a:ext cx="3288464" cy="369332"/>
          </a:xfrm>
          <a:prstGeom prst="rect">
            <a:avLst/>
          </a:prstGeom>
          <a:noFill/>
        </p:spPr>
        <p:txBody>
          <a:bodyPr wrap="none" rtlCol="0">
            <a:spAutoFit/>
          </a:bodyPr>
          <a:lstStyle/>
          <a:p>
            <a:r>
              <a:rPr lang="fr-FR" dirty="0" smtClean="0"/>
              <a:t>Spectre en masse des paires </a:t>
            </a:r>
            <a:r>
              <a:rPr lang="fr-FR" dirty="0" smtClean="0">
                <a:sym typeface="Symbol"/>
              </a:rPr>
              <a:t>e</a:t>
            </a:r>
            <a:r>
              <a:rPr lang="fr-FR" baseline="30000" dirty="0" smtClean="0">
                <a:sym typeface="Symbol"/>
              </a:rPr>
              <a:t>+</a:t>
            </a:r>
            <a:r>
              <a:rPr lang="fr-FR" dirty="0" smtClean="0">
                <a:sym typeface="Symbol"/>
              </a:rPr>
              <a:t> e</a:t>
            </a:r>
            <a:r>
              <a:rPr lang="fr-FR" baseline="30000" dirty="0" smtClean="0">
                <a:sym typeface="Symbol"/>
              </a:rPr>
              <a:t>-</a:t>
            </a:r>
            <a:endParaRPr lang="fr-FR" dirty="0"/>
          </a:p>
        </p:txBody>
      </p:sp>
      <p:cxnSp>
        <p:nvCxnSpPr>
          <p:cNvPr id="429" name="Connecteur droit avec flèche 428"/>
          <p:cNvCxnSpPr/>
          <p:nvPr/>
        </p:nvCxnSpPr>
        <p:spPr>
          <a:xfrm rot="16200000" flipH="1">
            <a:off x="7632340" y="4113076"/>
            <a:ext cx="1152128" cy="7200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26" name="ZoneTexte 425"/>
          <p:cNvSpPr txBox="1"/>
          <p:nvPr/>
        </p:nvSpPr>
        <p:spPr>
          <a:xfrm>
            <a:off x="7380312" y="3356992"/>
            <a:ext cx="1622560" cy="52322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800" dirty="0" smtClean="0">
                <a:sym typeface="Symbol"/>
              </a:rPr>
              <a:t>Z</a:t>
            </a:r>
            <a:r>
              <a:rPr lang="fr-FR" sz="2800" baseline="30000" dirty="0" smtClean="0">
                <a:sym typeface="Symbol"/>
              </a:rPr>
              <a:t>0</a:t>
            </a:r>
            <a:r>
              <a:rPr lang="fr-FR" sz="2800" dirty="0" smtClean="0">
                <a:sym typeface="Symbol"/>
              </a:rPr>
              <a:t>  e</a:t>
            </a:r>
            <a:r>
              <a:rPr lang="fr-FR" sz="2800" baseline="30000" dirty="0" smtClean="0">
                <a:sym typeface="Symbol"/>
              </a:rPr>
              <a:t>+</a:t>
            </a:r>
            <a:r>
              <a:rPr lang="fr-FR" sz="2800" dirty="0" smtClean="0">
                <a:sym typeface="Symbol"/>
              </a:rPr>
              <a:t> e</a:t>
            </a:r>
            <a:r>
              <a:rPr lang="fr-FR" sz="2800" baseline="30000" dirty="0" smtClean="0">
                <a:sym typeface="Symbol"/>
              </a:rPr>
              <a:t>-</a:t>
            </a:r>
            <a:endParaRPr lang="fr-FR" sz="2800" baseline="30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6"/>
          <p:cNvSpPr txBox="1">
            <a:spLocks noChangeArrowheads="1"/>
          </p:cNvSpPr>
          <p:nvPr/>
        </p:nvSpPr>
        <p:spPr bwMode="auto">
          <a:xfrm>
            <a:off x="428596" y="428604"/>
            <a:ext cx="8215370" cy="1323439"/>
          </a:xfrm>
          <a:prstGeom prst="rect">
            <a:avLst/>
          </a:prstGeom>
          <a:noFill/>
          <a:ln w="9525">
            <a:noFill/>
            <a:miter lim="800000"/>
            <a:headEnd/>
            <a:tailEnd/>
          </a:ln>
        </p:spPr>
        <p:txBody>
          <a:bodyPr wrap="square">
            <a:spAutoFit/>
          </a:bodyPr>
          <a:lstStyle/>
          <a:p>
            <a:r>
              <a:rPr lang="fr-FR" sz="4000" dirty="0" smtClean="0">
                <a:solidFill>
                  <a:srgbClr val="FF0000"/>
                </a:solidFill>
              </a:rPr>
              <a:t>Exemple: un événement d’ALEPH (1989-2000, collisions e+e-)</a:t>
            </a:r>
            <a:endParaRPr lang="fr-FR" sz="4000" dirty="0">
              <a:solidFill>
                <a:srgbClr val="FF0000"/>
              </a:solidFill>
            </a:endParaRPr>
          </a:p>
        </p:txBody>
      </p:sp>
      <p:pic>
        <p:nvPicPr>
          <p:cNvPr id="35844" name="Picture 1028" descr="higgsaleph"/>
          <p:cNvPicPr>
            <a:picLocks noChangeAspect="1" noChangeArrowheads="1"/>
          </p:cNvPicPr>
          <p:nvPr/>
        </p:nvPicPr>
        <p:blipFill>
          <a:blip r:embed="rId2" cstate="print"/>
          <a:srcRect/>
          <a:stretch>
            <a:fillRect/>
          </a:stretch>
        </p:blipFill>
        <p:spPr bwMode="auto">
          <a:xfrm>
            <a:off x="441325" y="3048000"/>
            <a:ext cx="4648200" cy="3335338"/>
          </a:xfrm>
          <a:prstGeom prst="rect">
            <a:avLst/>
          </a:prstGeom>
          <a:noFill/>
          <a:ln w="9525">
            <a:noFill/>
            <a:miter lim="800000"/>
            <a:headEnd/>
            <a:tailEnd/>
          </a:ln>
        </p:spPr>
      </p:pic>
      <p:sp>
        <p:nvSpPr>
          <p:cNvPr id="35845" name="Text Box 1029"/>
          <p:cNvSpPr txBox="1">
            <a:spLocks noChangeArrowheads="1"/>
          </p:cNvSpPr>
          <p:nvPr/>
        </p:nvSpPr>
        <p:spPr bwMode="auto">
          <a:xfrm>
            <a:off x="5394325" y="3962400"/>
            <a:ext cx="3597275" cy="1569660"/>
          </a:xfrm>
          <a:prstGeom prst="rect">
            <a:avLst/>
          </a:prstGeom>
          <a:noFill/>
          <a:ln w="9525">
            <a:noFill/>
            <a:miter lim="800000"/>
            <a:headEnd/>
            <a:tailEnd/>
          </a:ln>
        </p:spPr>
        <p:txBody>
          <a:bodyPr wrap="square">
            <a:spAutoFit/>
          </a:bodyPr>
          <a:lstStyle/>
          <a:p>
            <a:r>
              <a:rPr lang="fr-FR" sz="1600" b="1" dirty="0" smtClean="0">
                <a:solidFill>
                  <a:srgbClr val="FF0000"/>
                </a:solidFill>
              </a:rPr>
              <a:t>Le </a:t>
            </a:r>
            <a:r>
              <a:rPr lang="fr-FR" sz="1600" b="1" dirty="0" err="1" smtClean="0">
                <a:solidFill>
                  <a:srgbClr val="FF0000"/>
                </a:solidFill>
              </a:rPr>
              <a:t>detecteur</a:t>
            </a:r>
            <a:r>
              <a:rPr lang="fr-FR" sz="1600" b="1" dirty="0" smtClean="0">
                <a:solidFill>
                  <a:srgbClr val="FF0000"/>
                </a:solidFill>
              </a:rPr>
              <a:t> de traces (TPC) </a:t>
            </a:r>
            <a:r>
              <a:rPr lang="fr-FR" sz="1600" b="1" dirty="0">
                <a:solidFill>
                  <a:srgbClr val="FF0000"/>
                </a:solidFill>
              </a:rPr>
              <a:t>mesure les trajectoires </a:t>
            </a:r>
            <a:r>
              <a:rPr lang="fr-FR" sz="1600" b="1" dirty="0" smtClean="0">
                <a:solidFill>
                  <a:srgbClr val="FF0000"/>
                </a:solidFill>
              </a:rPr>
              <a:t>que le </a:t>
            </a:r>
            <a:r>
              <a:rPr lang="fr-FR" sz="1600" b="1" dirty="0">
                <a:solidFill>
                  <a:srgbClr val="FF0000"/>
                </a:solidFill>
              </a:rPr>
              <a:t>champ magnétique a courbées : </a:t>
            </a:r>
            <a:r>
              <a:rPr lang="fr-FR" sz="1600" b="1" dirty="0" smtClean="0">
                <a:solidFill>
                  <a:srgbClr val="FF0000"/>
                </a:solidFill>
              </a:rPr>
              <a:t>on reconstruit ainsi a l’aide d’un programme l’impulsion </a:t>
            </a:r>
            <a:r>
              <a:rPr lang="fr-FR" sz="1600" b="1" dirty="0">
                <a:solidFill>
                  <a:srgbClr val="FF0000"/>
                </a:solidFill>
              </a:rPr>
              <a:t>de la particule sa charge et ses angles d’émission.</a:t>
            </a:r>
            <a:endParaRPr lang="fr-FR" b="1" dirty="0"/>
          </a:p>
        </p:txBody>
      </p:sp>
      <p:sp>
        <p:nvSpPr>
          <p:cNvPr id="35846" name="Line 1030"/>
          <p:cNvSpPr>
            <a:spLocks noChangeShapeType="1"/>
          </p:cNvSpPr>
          <p:nvPr/>
        </p:nvSpPr>
        <p:spPr bwMode="auto">
          <a:xfrm flipH="1">
            <a:off x="2362200" y="4343400"/>
            <a:ext cx="3032125" cy="444500"/>
          </a:xfrm>
          <a:prstGeom prst="line">
            <a:avLst/>
          </a:prstGeom>
          <a:noFill/>
          <a:ln w="28575">
            <a:solidFill>
              <a:srgbClr val="FF0000"/>
            </a:solidFill>
            <a:round/>
            <a:headEnd/>
            <a:tailEnd type="triangle" w="med" len="med"/>
          </a:ln>
        </p:spPr>
        <p:txBody>
          <a:bodyPr wrap="none" anchor="ctr"/>
          <a:lstStyle/>
          <a:p>
            <a:endParaRPr lang="fr-FR"/>
          </a:p>
        </p:txBody>
      </p:sp>
      <p:sp>
        <p:nvSpPr>
          <p:cNvPr id="35847" name="Text Box 1031"/>
          <p:cNvSpPr txBox="1">
            <a:spLocks noChangeArrowheads="1"/>
          </p:cNvSpPr>
          <p:nvPr/>
        </p:nvSpPr>
        <p:spPr bwMode="auto">
          <a:xfrm>
            <a:off x="5394325" y="3048000"/>
            <a:ext cx="3052763" cy="581025"/>
          </a:xfrm>
          <a:prstGeom prst="rect">
            <a:avLst/>
          </a:prstGeom>
          <a:noFill/>
          <a:ln w="9525">
            <a:noFill/>
            <a:miter lim="800000"/>
            <a:headEnd/>
            <a:tailEnd/>
          </a:ln>
        </p:spPr>
        <p:txBody>
          <a:bodyPr>
            <a:spAutoFit/>
          </a:bodyPr>
          <a:lstStyle/>
          <a:p>
            <a:r>
              <a:rPr lang="fr-FR" sz="1600" b="1">
                <a:solidFill>
                  <a:schemeClr val="accent1"/>
                </a:solidFill>
              </a:rPr>
              <a:t>Les calorimètres mesurent la valeur des énergies</a:t>
            </a:r>
            <a:endParaRPr lang="fr-FR" sz="1600" b="1"/>
          </a:p>
        </p:txBody>
      </p:sp>
      <p:sp>
        <p:nvSpPr>
          <p:cNvPr id="35848" name="Line 1032"/>
          <p:cNvSpPr>
            <a:spLocks noChangeShapeType="1"/>
          </p:cNvSpPr>
          <p:nvPr/>
        </p:nvSpPr>
        <p:spPr bwMode="auto">
          <a:xfrm flipH="1">
            <a:off x="2857487" y="3352800"/>
            <a:ext cx="2536837" cy="504828"/>
          </a:xfrm>
          <a:prstGeom prst="line">
            <a:avLst/>
          </a:prstGeom>
          <a:noFill/>
          <a:ln w="28575">
            <a:solidFill>
              <a:srgbClr val="FFFF00"/>
            </a:solidFill>
            <a:round/>
            <a:headEnd/>
            <a:tailEnd type="triangle" w="med" len="med"/>
          </a:ln>
        </p:spPr>
        <p:txBody>
          <a:bodyPr wrap="none" anchor="ctr"/>
          <a:lstStyle/>
          <a:p>
            <a:endParaRPr lang="fr-FR"/>
          </a:p>
        </p:txBody>
      </p:sp>
      <p:sp>
        <p:nvSpPr>
          <p:cNvPr id="35849" name="Text Box 1033"/>
          <p:cNvSpPr txBox="1">
            <a:spLocks noChangeArrowheads="1"/>
          </p:cNvSpPr>
          <p:nvPr/>
        </p:nvSpPr>
        <p:spPr bwMode="auto">
          <a:xfrm>
            <a:off x="5357818" y="5857892"/>
            <a:ext cx="3597275" cy="825500"/>
          </a:xfrm>
          <a:prstGeom prst="rect">
            <a:avLst/>
          </a:prstGeom>
          <a:noFill/>
          <a:ln w="9525">
            <a:noFill/>
            <a:miter lim="800000"/>
            <a:headEnd/>
            <a:tailEnd/>
          </a:ln>
        </p:spPr>
        <p:txBody>
          <a:bodyPr>
            <a:spAutoFit/>
          </a:bodyPr>
          <a:lstStyle/>
          <a:p>
            <a:r>
              <a:rPr lang="fr-FR" sz="1600" b="1" dirty="0">
                <a:solidFill>
                  <a:schemeClr val="accent2"/>
                </a:solidFill>
              </a:rPr>
              <a:t>Le détecteur de vertex mesure la durée de vie de certaines particules</a:t>
            </a:r>
          </a:p>
          <a:p>
            <a:endParaRPr lang="fr-FR" sz="1600" b="1" dirty="0"/>
          </a:p>
        </p:txBody>
      </p:sp>
      <p:sp>
        <p:nvSpPr>
          <p:cNvPr id="35850" name="Line 1034"/>
          <p:cNvSpPr>
            <a:spLocks noChangeShapeType="1"/>
          </p:cNvSpPr>
          <p:nvPr/>
        </p:nvSpPr>
        <p:spPr bwMode="auto">
          <a:xfrm flipH="1" flipV="1">
            <a:off x="4752974" y="5486400"/>
            <a:ext cx="676281" cy="514368"/>
          </a:xfrm>
          <a:prstGeom prst="line">
            <a:avLst/>
          </a:prstGeom>
          <a:noFill/>
          <a:ln w="28575">
            <a:solidFill>
              <a:schemeClr val="accent2"/>
            </a:solidFill>
            <a:round/>
            <a:headEnd/>
            <a:tailEnd type="triangle" w="med" len="med"/>
          </a:ln>
        </p:spPr>
        <p:txBody>
          <a:bodyPr wrap="none" anchor="ctr"/>
          <a:lstStyle/>
          <a:p>
            <a:endParaRPr lang="fr-FR"/>
          </a:p>
        </p:txBody>
      </p:sp>
      <p:sp>
        <p:nvSpPr>
          <p:cNvPr id="11" name="Line 1032"/>
          <p:cNvSpPr>
            <a:spLocks noChangeShapeType="1"/>
          </p:cNvSpPr>
          <p:nvPr/>
        </p:nvSpPr>
        <p:spPr bwMode="auto">
          <a:xfrm flipH="1">
            <a:off x="1500165" y="3357562"/>
            <a:ext cx="3822721" cy="285752"/>
          </a:xfrm>
          <a:prstGeom prst="line">
            <a:avLst/>
          </a:prstGeom>
          <a:noFill/>
          <a:ln w="28575">
            <a:solidFill>
              <a:srgbClr val="FFFF00"/>
            </a:solidFill>
            <a:round/>
            <a:headEnd/>
            <a:tailEnd type="triangle" w="med" len="med"/>
          </a:ln>
        </p:spPr>
        <p:txBody>
          <a:bodyPr wrap="none" anchor="ctr"/>
          <a:lstStyle/>
          <a:p>
            <a:endParaRPr lang="fr-FR"/>
          </a:p>
        </p:txBody>
      </p:sp>
      <p:sp>
        <p:nvSpPr>
          <p:cNvPr id="12" name="Espace réservé du numéro de diapositive 11"/>
          <p:cNvSpPr>
            <a:spLocks noGrp="1"/>
          </p:cNvSpPr>
          <p:nvPr>
            <p:ph type="sldNum" sz="quarter" idx="12"/>
          </p:nvPr>
        </p:nvSpPr>
        <p:spPr/>
        <p:txBody>
          <a:bodyPr/>
          <a:lstStyle/>
          <a:p>
            <a:fld id="{CF4668DC-857F-487D-BFFA-8C0CA5037977}" type="slidenum">
              <a:rPr lang="fr-BE" smtClean="0"/>
              <a:pPr/>
              <a:t>42</a:t>
            </a:fld>
            <a:endParaRPr lang="fr-BE"/>
          </a:p>
        </p:txBody>
      </p:sp>
      <p:sp>
        <p:nvSpPr>
          <p:cNvPr id="13" name="Espace réservé du pied de page 12"/>
          <p:cNvSpPr>
            <a:spLocks noGrp="1"/>
          </p:cNvSpPr>
          <p:nvPr>
            <p:ph type="ftr" sz="quarter" idx="11"/>
          </p:nvPr>
        </p:nvSpPr>
        <p:spPr/>
        <p:txBody>
          <a:bodyPr/>
          <a:lstStyle/>
          <a:p>
            <a:r>
              <a:rPr lang="fr-FR" smtClean="0"/>
              <a:t>Jean-Pierre Lees, Visite Baudelaire, 7 avril 2011</a:t>
            </a:r>
            <a:endParaRPr lang="fr-BE"/>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564905"/>
            <a:ext cx="7772400" cy="1841996"/>
          </a:xfrm>
        </p:spPr>
        <p:txBody>
          <a:bodyPr>
            <a:normAutofit fontScale="92500" lnSpcReduction="10000"/>
          </a:bodyPr>
          <a:lstStyle/>
          <a:p>
            <a:pPr algn="ctr"/>
            <a:r>
              <a:rPr lang="en-US" sz="6500" dirty="0" err="1" smtClean="0">
                <a:solidFill>
                  <a:srgbClr val="3703C9"/>
                </a:solidFill>
                <a:latin typeface="Arial Narrow" pitchFamily="34" charset="0"/>
              </a:rPr>
              <a:t>Quelques</a:t>
            </a:r>
            <a:r>
              <a:rPr lang="en-US" sz="6500" dirty="0" smtClean="0">
                <a:solidFill>
                  <a:srgbClr val="3703C9"/>
                </a:solidFill>
                <a:latin typeface="Arial Narrow" pitchFamily="34" charset="0"/>
              </a:rPr>
              <a:t> </a:t>
            </a:r>
            <a:r>
              <a:rPr lang="en-US" sz="6500" dirty="0" err="1" smtClean="0">
                <a:solidFill>
                  <a:srgbClr val="3703C9"/>
                </a:solidFill>
                <a:latin typeface="Arial Narrow" pitchFamily="34" charset="0"/>
              </a:rPr>
              <a:t>expériences</a:t>
            </a:r>
            <a:r>
              <a:rPr lang="en-US" sz="6500" dirty="0" smtClean="0">
                <a:solidFill>
                  <a:srgbClr val="3703C9"/>
                </a:solidFill>
                <a:latin typeface="Arial Narrow" pitchFamily="34" charset="0"/>
              </a:rPr>
              <a:t> sur </a:t>
            </a:r>
            <a:r>
              <a:rPr lang="en-US" sz="6500" dirty="0" err="1" smtClean="0">
                <a:solidFill>
                  <a:srgbClr val="3703C9"/>
                </a:solidFill>
                <a:latin typeface="Arial Narrow" pitchFamily="34" charset="0"/>
              </a:rPr>
              <a:t>accélérateurs</a:t>
            </a:r>
            <a:r>
              <a:rPr lang="en-US" sz="6500" dirty="0" smtClean="0">
                <a:solidFill>
                  <a:srgbClr val="3703C9"/>
                </a:solidFill>
                <a:latin typeface="Arial Narrow" pitchFamily="34" charset="0"/>
              </a:rPr>
              <a:t> (LHC)</a:t>
            </a: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43</a:t>
            </a:fld>
            <a:endParaRPr lang="fr-BE"/>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30725" name="Text Box 8"/>
          <p:cNvSpPr txBox="1">
            <a:spLocks noChangeArrowheads="1"/>
          </p:cNvSpPr>
          <p:nvPr/>
        </p:nvSpPr>
        <p:spPr bwMode="auto">
          <a:xfrm>
            <a:off x="8159750" y="4221163"/>
            <a:ext cx="984250" cy="274637"/>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sp>
        <p:nvSpPr>
          <p:cNvPr id="7"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8" name="Text Box 7"/>
          <p:cNvSpPr txBox="1">
            <a:spLocks noChangeArrowheads="1"/>
          </p:cNvSpPr>
          <p:nvPr/>
        </p:nvSpPr>
        <p:spPr bwMode="auto">
          <a:xfrm>
            <a:off x="3214678" y="5000636"/>
            <a:ext cx="4214842" cy="1892826"/>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9" name="Espace réservé du pied de page 8"/>
          <p:cNvSpPr>
            <a:spLocks noGrp="1"/>
          </p:cNvSpPr>
          <p:nvPr>
            <p:ph type="ftr" sz="quarter" idx="11"/>
          </p:nvPr>
        </p:nvSpPr>
        <p:spPr/>
        <p:txBody>
          <a:bodyPr/>
          <a:lstStyle/>
          <a:p>
            <a:r>
              <a:rPr lang="fr-FR" smtClean="0"/>
              <a:t>Jean-Pierre Lees, Visite Baudelaire, 7 avril 2011</a:t>
            </a:r>
            <a:endParaRPr lang="fr-BE" dirty="0"/>
          </a:p>
        </p:txBody>
      </p:sp>
      <p:pic>
        <p:nvPicPr>
          <p:cNvPr id="11" name="Picture 15"/>
          <p:cNvPicPr>
            <a:picLocks noChangeAspect="1" noChangeArrowheads="1"/>
          </p:cNvPicPr>
          <p:nvPr/>
        </p:nvPicPr>
        <p:blipFill>
          <a:blip r:embed="rId3" cstate="print"/>
          <a:srcRect/>
          <a:stretch>
            <a:fillRect/>
          </a:stretch>
        </p:blipFill>
        <p:spPr bwMode="auto">
          <a:xfrm>
            <a:off x="251520" y="332656"/>
            <a:ext cx="942975" cy="1149350"/>
          </a:xfrm>
          <a:prstGeom prst="rect">
            <a:avLst/>
          </a:prstGeom>
          <a:noFill/>
          <a:ln w="9525">
            <a:noFill/>
            <a:miter lim="800000"/>
            <a:headEnd/>
            <a:tailEnd/>
          </a:ln>
        </p:spPr>
      </p:pic>
      <p:sp>
        <p:nvSpPr>
          <p:cNvPr id="10" name="Espace réservé du numéro de diapositive 9"/>
          <p:cNvSpPr>
            <a:spLocks noGrp="1"/>
          </p:cNvSpPr>
          <p:nvPr>
            <p:ph type="sldNum" sz="quarter" idx="12"/>
          </p:nvPr>
        </p:nvSpPr>
        <p:spPr/>
        <p:txBody>
          <a:bodyPr/>
          <a:lstStyle/>
          <a:p>
            <a:fld id="{CF4668DC-857F-487D-BFFA-8C0CA5037977}" type="slidenum">
              <a:rPr lang="fr-BE" smtClean="0"/>
              <a:pPr/>
              <a:t>44</a:t>
            </a:fld>
            <a:endParaRPr lang="fr-BE" dirty="0"/>
          </a:p>
        </p:txBody>
      </p:sp>
    </p:spTree>
  </p:cSld>
  <p:clrMapOvr>
    <a:masterClrMapping/>
  </p:clrMapOvr>
  <p:transition advClick="0" advTm="6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808288" y="-458788"/>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1371600" y="4500570"/>
            <a:ext cx="7772400" cy="500066"/>
          </a:xfrm>
        </p:spPr>
        <p:txBody>
          <a:bodyPr>
            <a:normAutofit fontScale="90000"/>
          </a:bodyPr>
          <a:lstStyle/>
          <a:p>
            <a:pPr>
              <a:defRPr/>
            </a:pPr>
            <a:r>
              <a:rPr lang="fr-FR" sz="3200" b="1" i="1" dirty="0" smtClean="0">
                <a:solidFill>
                  <a:srgbClr val="FF0000"/>
                </a:solidFill>
              </a:rPr>
              <a:t>Le détecteur ATLAS au LHC</a:t>
            </a:r>
          </a:p>
        </p:txBody>
      </p:sp>
      <p:sp>
        <p:nvSpPr>
          <p:cNvPr id="43" name="Espace réservé du pied de page 42"/>
          <p:cNvSpPr>
            <a:spLocks noGrp="1"/>
          </p:cNvSpPr>
          <p:nvPr>
            <p:ph type="ftr" sz="quarter" idx="11"/>
          </p:nvPr>
        </p:nvSpPr>
        <p:spPr/>
        <p:txBody>
          <a:bodyPr/>
          <a:lstStyle/>
          <a:p>
            <a:r>
              <a:rPr lang="fr-FR" smtClean="0"/>
              <a:t>Jean-Pierre Lees, Visite Baudelaire, 7 avril 2011</a:t>
            </a:r>
            <a:endParaRPr lang="fr-BE" dirty="0"/>
          </a:p>
        </p:txBody>
      </p:sp>
      <p:sp>
        <p:nvSpPr>
          <p:cNvPr id="41" name="ZoneTexte 10"/>
          <p:cNvSpPr txBox="1">
            <a:spLocks noChangeArrowheads="1"/>
          </p:cNvSpPr>
          <p:nvPr/>
        </p:nvSpPr>
        <p:spPr bwMode="auto">
          <a:xfrm>
            <a:off x="2699792" y="5229200"/>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a:t>
            </a:r>
            <a:r>
              <a:rPr lang="fr-FR" sz="2400" b="1" dirty="0">
                <a:latin typeface="Arial Narrow" pitchFamily="34" charset="0"/>
              </a:rPr>
              <a:t>Recherche du boson de </a:t>
            </a:r>
            <a:r>
              <a:rPr lang="fr-FR" sz="2400" b="1" dirty="0" err="1">
                <a:latin typeface="Arial Narrow" pitchFamily="34" charset="0"/>
              </a:rPr>
              <a:t>Higgs</a:t>
            </a:r>
            <a:r>
              <a:rPr lang="fr-FR" sz="2400" b="1" dirty="0">
                <a:latin typeface="Arial Narrow" pitchFamily="34" charset="0"/>
              </a:rPr>
              <a:t>?</a:t>
            </a:r>
          </a:p>
          <a:p>
            <a:pPr>
              <a:buFont typeface="Arial" charset="0"/>
              <a:buChar char="•"/>
            </a:pPr>
            <a:r>
              <a:rPr lang="fr-FR" sz="2400" b="1" dirty="0">
                <a:latin typeface="Arial Narrow" pitchFamily="34" charset="0"/>
              </a:rPr>
              <a:t> Découverte de nouvelles particules?</a:t>
            </a:r>
          </a:p>
        </p:txBody>
      </p:sp>
      <p:sp>
        <p:nvSpPr>
          <p:cNvPr id="42" name="Espace réservé du numéro de diapositive 41"/>
          <p:cNvSpPr>
            <a:spLocks noGrp="1"/>
          </p:cNvSpPr>
          <p:nvPr>
            <p:ph type="sldNum" sz="quarter" idx="12"/>
          </p:nvPr>
        </p:nvSpPr>
        <p:spPr/>
        <p:txBody>
          <a:bodyPr/>
          <a:lstStyle/>
          <a:p>
            <a:fld id="{CF4668DC-857F-487D-BFFA-8C0CA5037977}" type="slidenum">
              <a:rPr lang="fr-BE" smtClean="0"/>
              <a:pPr/>
              <a:t>45</a:t>
            </a:fld>
            <a:endParaRPr lang="fr-B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 y="-21"/>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 y="21"/>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u pied de page 2"/>
          <p:cNvSpPr>
            <a:spLocks noGrp="1"/>
          </p:cNvSpPr>
          <p:nvPr>
            <p:ph type="ftr" sz="quarter" idx="11"/>
          </p:nvPr>
        </p:nvSpPr>
        <p:spPr>
          <a:noFill/>
        </p:spPr>
        <p:txBody>
          <a:bodyPr/>
          <a:lstStyle/>
          <a:p>
            <a:r>
              <a:rPr lang="fr-FR" smtClean="0"/>
              <a:t>Jean-Pierre Lees, Visite Baudelaire, 7 avril 2011</a:t>
            </a:r>
            <a:endParaRPr lang="fr-FR"/>
          </a:p>
        </p:txBody>
      </p:sp>
      <p:sp>
        <p:nvSpPr>
          <p:cNvPr id="3075" name="Espace réservé du numéro de diapositive 3"/>
          <p:cNvSpPr>
            <a:spLocks noGrp="1"/>
          </p:cNvSpPr>
          <p:nvPr>
            <p:ph type="sldNum" sz="quarter" idx="12"/>
          </p:nvPr>
        </p:nvSpPr>
        <p:spPr>
          <a:noFill/>
        </p:spPr>
        <p:txBody>
          <a:bodyPr/>
          <a:lstStyle/>
          <a:p>
            <a:fld id="{00436B02-9F55-4234-9488-B8F3F9EF8A36}" type="slidenum">
              <a:rPr lang="fr-FR"/>
              <a:pPr/>
              <a:t>46</a:t>
            </a:fld>
            <a:endParaRPr lang="fr-FR"/>
          </a:p>
        </p:txBody>
      </p:sp>
      <p:pic>
        <p:nvPicPr>
          <p:cNvPr id="27664" name="Picture 16"/>
          <p:cNvPicPr>
            <a:picLocks noChangeAspect="1"/>
          </p:cNvPicPr>
          <p:nvPr/>
        </p:nvPicPr>
        <p:blipFill>
          <a:blip r:embed="rId2" cstate="print"/>
          <a:srcRect/>
          <a:stretch>
            <a:fillRect/>
          </a:stretch>
        </p:blipFill>
        <p:spPr bwMode="auto">
          <a:xfrm>
            <a:off x="76200" y="4114800"/>
            <a:ext cx="8991600" cy="1219200"/>
          </a:xfrm>
          <a:prstGeom prst="rect">
            <a:avLst/>
          </a:prstGeom>
          <a:noFill/>
          <a:ln w="12700">
            <a:noFill/>
            <a:miter lim="800000"/>
            <a:headEnd/>
            <a:tailEnd/>
          </a:ln>
        </p:spPr>
      </p:pic>
      <p:sp>
        <p:nvSpPr>
          <p:cNvPr id="27684" name="Text Box 36"/>
          <p:cNvSpPr txBox="1">
            <a:spLocks noChangeArrowheads="1"/>
          </p:cNvSpPr>
          <p:nvPr/>
        </p:nvSpPr>
        <p:spPr bwMode="auto">
          <a:xfrm rot="26153">
            <a:off x="228600" y="3832225"/>
            <a:ext cx="8805863" cy="368300"/>
          </a:xfrm>
          <a:prstGeom prst="rect">
            <a:avLst/>
          </a:prstGeom>
          <a:noFill/>
          <a:ln w="9525">
            <a:noFill/>
            <a:miter lim="800000"/>
            <a:headEnd/>
            <a:tailEnd/>
          </a:ln>
        </p:spPr>
        <p:txBody>
          <a:bodyPr wrap="none">
            <a:spAutoFit/>
          </a:bodyPr>
          <a:lstStyle/>
          <a:p>
            <a:r>
              <a:rPr lang="fr-FR" b="0">
                <a:solidFill>
                  <a:srgbClr val="FF0000"/>
                </a:solidFill>
                <a:latin typeface="Tahoma" pitchFamily="34" charset="0"/>
                <a:cs typeface="Tahoma" pitchFamily="34" charset="0"/>
              </a:rPr>
              <a:t>Un membre de ATLAS-LAPP LAr Project Leader depuis 2007 (LAr 4 calos, ~ 40 Inst.) </a:t>
            </a:r>
          </a:p>
        </p:txBody>
      </p:sp>
      <p:grpSp>
        <p:nvGrpSpPr>
          <p:cNvPr id="2" name="Group 2"/>
          <p:cNvGrpSpPr>
            <a:grpSpLocks/>
          </p:cNvGrpSpPr>
          <p:nvPr/>
        </p:nvGrpSpPr>
        <p:grpSpPr bwMode="auto">
          <a:xfrm>
            <a:off x="647700" y="0"/>
            <a:ext cx="8039100" cy="3867150"/>
            <a:chOff x="144" y="1836"/>
            <a:chExt cx="5064" cy="2436"/>
          </a:xfrm>
        </p:grpSpPr>
        <p:pic>
          <p:nvPicPr>
            <p:cNvPr id="3102" name="Picture 3"/>
            <p:cNvPicPr>
              <a:picLocks noChangeArrowheads="1"/>
            </p:cNvPicPr>
            <p:nvPr/>
          </p:nvPicPr>
          <p:blipFill>
            <a:blip r:embed="rId3" cstate="print"/>
            <a:srcRect t="2214" b="6648"/>
            <a:stretch>
              <a:fillRect/>
            </a:stretch>
          </p:blipFill>
          <p:spPr bwMode="auto">
            <a:xfrm>
              <a:off x="624" y="1836"/>
              <a:ext cx="3648" cy="2436"/>
            </a:xfrm>
            <a:prstGeom prst="rect">
              <a:avLst/>
            </a:prstGeom>
            <a:noFill/>
            <a:ln w="12700">
              <a:noFill/>
              <a:miter lim="800000"/>
              <a:headEnd/>
              <a:tailEnd/>
            </a:ln>
          </p:spPr>
        </p:pic>
        <p:sp>
          <p:nvSpPr>
            <p:cNvPr id="3103" name="Rectangle 4"/>
            <p:cNvSpPr>
              <a:spLocks/>
            </p:cNvSpPr>
            <p:nvPr/>
          </p:nvSpPr>
          <p:spPr bwMode="auto">
            <a:xfrm>
              <a:off x="144" y="2160"/>
              <a:ext cx="798" cy="269"/>
            </a:xfrm>
            <a:prstGeom prst="rect">
              <a:avLst/>
            </a:prstGeom>
            <a:noFill/>
            <a:ln w="12700">
              <a:noFill/>
              <a:miter lim="800000"/>
              <a:headEnd/>
              <a:tailEnd/>
            </a:ln>
          </p:spPr>
          <p:txBody>
            <a:bodyPr wrap="none" lIns="0" tIns="0" rIns="40639" bIns="0">
              <a:spAutoFit/>
            </a:bodyPr>
            <a:lstStyle/>
            <a:p>
              <a:pPr marL="39688" eaLnBrk="1" hangingPunct="1"/>
              <a:r>
                <a:rPr lang="en-US" sz="2800">
                  <a:solidFill>
                    <a:srgbClr val="FF0000"/>
                  </a:solidFill>
                  <a:latin typeface="Arial" pitchFamily="34" charset="0"/>
                  <a:cs typeface="Arial" pitchFamily="34" charset="0"/>
                  <a:sym typeface="Arial" pitchFamily="34" charset="0"/>
                </a:rPr>
                <a:t>ATLAS</a:t>
              </a:r>
            </a:p>
          </p:txBody>
        </p:sp>
        <p:sp>
          <p:nvSpPr>
            <p:cNvPr id="3104" name="Rectangle 5"/>
            <p:cNvSpPr>
              <a:spLocks/>
            </p:cNvSpPr>
            <p:nvPr/>
          </p:nvSpPr>
          <p:spPr bwMode="auto">
            <a:xfrm>
              <a:off x="4264" y="2551"/>
              <a:ext cx="944" cy="448"/>
            </a:xfrm>
            <a:prstGeom prst="rect">
              <a:avLst/>
            </a:prstGeom>
            <a:solidFill>
              <a:srgbClr val="000000"/>
            </a:solidFill>
            <a:ln w="12700">
              <a:noFill/>
              <a:miter lim="800000"/>
              <a:headEnd/>
              <a:tailEnd/>
            </a:ln>
          </p:spPr>
          <p:txBody>
            <a:bodyPr lIns="0" tIns="0" rIns="40639" bIns="0"/>
            <a:lstStyle/>
            <a:p>
              <a:pPr marL="39688" eaLnBrk="1" hangingPunct="1">
                <a:spcBef>
                  <a:spcPts val="800"/>
                </a:spcBef>
              </a:pPr>
              <a:r>
                <a:rPr lang="en-US" sz="1400" b="0">
                  <a:solidFill>
                    <a:srgbClr val="FFFFFF"/>
                  </a:solidFill>
                  <a:latin typeface="Arial" pitchFamily="34" charset="0"/>
                  <a:cs typeface="Arial" pitchFamily="34" charset="0"/>
                  <a:sym typeface="Arial" pitchFamily="34" charset="0"/>
                </a:rPr>
                <a:t>Length = 44m</a:t>
              </a:r>
              <a:br>
                <a:rPr lang="en-US" sz="1400" b="0">
                  <a:solidFill>
                    <a:srgbClr val="FFFFFF"/>
                  </a:solidFill>
                  <a:latin typeface="Arial" pitchFamily="34" charset="0"/>
                  <a:cs typeface="Arial" pitchFamily="34" charset="0"/>
                  <a:sym typeface="Arial" pitchFamily="34" charset="0"/>
                </a:rPr>
              </a:br>
              <a:r>
                <a:rPr lang="en-US" sz="1400" b="0">
                  <a:solidFill>
                    <a:srgbClr val="FFFFFF"/>
                  </a:solidFill>
                  <a:latin typeface="Arial" pitchFamily="34" charset="0"/>
                  <a:cs typeface="Arial" pitchFamily="34" charset="0"/>
                  <a:sym typeface="Arial" pitchFamily="34" charset="0"/>
                </a:rPr>
                <a:t>Diameter = 22m</a:t>
              </a:r>
              <a:br>
                <a:rPr lang="en-US" sz="1400" b="0">
                  <a:solidFill>
                    <a:srgbClr val="FFFFFF"/>
                  </a:solidFill>
                  <a:latin typeface="Arial" pitchFamily="34" charset="0"/>
                  <a:cs typeface="Arial" pitchFamily="34" charset="0"/>
                  <a:sym typeface="Arial" pitchFamily="34" charset="0"/>
                </a:rPr>
              </a:br>
              <a:r>
                <a:rPr lang="en-US" sz="1400" b="0">
                  <a:solidFill>
                    <a:srgbClr val="FFFFFF"/>
                  </a:solidFill>
                  <a:latin typeface="Arial" pitchFamily="34" charset="0"/>
                  <a:cs typeface="Arial" pitchFamily="34" charset="0"/>
                  <a:sym typeface="Arial" pitchFamily="34" charset="0"/>
                </a:rPr>
                <a:t>Mass = 7000 t</a:t>
              </a:r>
            </a:p>
          </p:txBody>
        </p:sp>
      </p:grpSp>
      <p:grpSp>
        <p:nvGrpSpPr>
          <p:cNvPr id="3" name="Group 33"/>
          <p:cNvGrpSpPr>
            <a:grpSpLocks/>
          </p:cNvGrpSpPr>
          <p:nvPr/>
        </p:nvGrpSpPr>
        <p:grpSpPr bwMode="auto">
          <a:xfrm>
            <a:off x="533400" y="57150"/>
            <a:ext cx="4800600" cy="3733800"/>
            <a:chOff x="336" y="36"/>
            <a:chExt cx="3024" cy="2352"/>
          </a:xfrm>
        </p:grpSpPr>
        <p:pic>
          <p:nvPicPr>
            <p:cNvPr id="3098" name="Picture 12" descr="LArbarrel_accordion"/>
            <p:cNvPicPr>
              <a:picLocks noChangeAspect="1" noChangeArrowheads="1"/>
            </p:cNvPicPr>
            <p:nvPr/>
          </p:nvPicPr>
          <p:blipFill>
            <a:blip r:embed="rId4" cstate="print"/>
            <a:srcRect/>
            <a:stretch>
              <a:fillRect/>
            </a:stretch>
          </p:blipFill>
          <p:spPr bwMode="auto">
            <a:xfrm>
              <a:off x="336" y="693"/>
              <a:ext cx="2544" cy="1695"/>
            </a:xfrm>
            <a:prstGeom prst="rect">
              <a:avLst/>
            </a:prstGeom>
            <a:noFill/>
            <a:ln w="9525">
              <a:noFill/>
              <a:miter lim="800000"/>
              <a:headEnd/>
              <a:tailEnd/>
            </a:ln>
          </p:spPr>
        </p:pic>
        <p:sp>
          <p:nvSpPr>
            <p:cNvPr id="3099" name="Rectangle 13"/>
            <p:cNvSpPr>
              <a:spLocks/>
            </p:cNvSpPr>
            <p:nvPr/>
          </p:nvSpPr>
          <p:spPr bwMode="auto">
            <a:xfrm>
              <a:off x="336" y="36"/>
              <a:ext cx="2544" cy="672"/>
            </a:xfrm>
            <a:prstGeom prst="rect">
              <a:avLst/>
            </a:prstGeom>
            <a:solidFill>
              <a:srgbClr val="BBE0E3"/>
            </a:solidFill>
            <a:ln w="12700">
              <a:solidFill>
                <a:srgbClr val="000000"/>
              </a:solidFill>
              <a:miter lim="800000"/>
              <a:headEnd/>
              <a:tailEnd/>
            </a:ln>
          </p:spPr>
          <p:txBody>
            <a:bodyPr wrap="none" anchor="ctr"/>
            <a:lstStyle/>
            <a:p>
              <a:pPr algn="ctr" eaLnBrk="1" hangingPunct="1"/>
              <a:endParaRPr lang="fr-FR" sz="1200" b="0">
                <a:solidFill>
                  <a:srgbClr val="000000"/>
                </a:solidFill>
                <a:latin typeface="Arial" pitchFamily="34" charset="0"/>
                <a:ea typeface="ヒラギノ角ゴ ProN W3" pitchFamily="-32" charset="-128"/>
                <a:sym typeface="Arial" pitchFamily="34" charset="0"/>
              </a:endParaRPr>
            </a:p>
          </p:txBody>
        </p:sp>
        <p:sp>
          <p:nvSpPr>
            <p:cNvPr id="3100" name="Text Box 14"/>
            <p:cNvSpPr txBox="1">
              <a:spLocks/>
            </p:cNvSpPr>
            <p:nvPr/>
          </p:nvSpPr>
          <p:spPr bwMode="auto">
            <a:xfrm>
              <a:off x="570" y="84"/>
              <a:ext cx="2070" cy="580"/>
            </a:xfrm>
            <a:prstGeom prst="rect">
              <a:avLst/>
            </a:prstGeom>
            <a:noFill/>
            <a:ln w="12700">
              <a:noFill/>
              <a:miter lim="800000"/>
              <a:headEnd/>
              <a:tailEnd/>
            </a:ln>
          </p:spPr>
          <p:txBody>
            <a:bodyPr wrap="none">
              <a:spAutoFit/>
            </a:bodyPr>
            <a:lstStyle/>
            <a:p>
              <a:pPr eaLnBrk="1" hangingPunct="1"/>
              <a:r>
                <a:rPr lang="en-US" b="0">
                  <a:solidFill>
                    <a:srgbClr val="000066"/>
                  </a:solidFill>
                  <a:latin typeface="Tahoma" pitchFamily="34" charset="0"/>
                  <a:cs typeface="Tahoma" pitchFamily="34" charset="0"/>
                  <a:sym typeface="Tahoma" pitchFamily="34" charset="0"/>
                </a:rPr>
                <a:t>10/32 modules du calorimètre </a:t>
              </a:r>
            </a:p>
            <a:p>
              <a:pPr eaLnBrk="1" hangingPunct="1"/>
              <a:r>
                <a:rPr lang="en-US" b="0">
                  <a:solidFill>
                    <a:srgbClr val="000066"/>
                  </a:solidFill>
                  <a:latin typeface="Tahoma" pitchFamily="34" charset="0"/>
                  <a:cs typeface="Tahoma" pitchFamily="34" charset="0"/>
                  <a:sym typeface="Tahoma" pitchFamily="34" charset="0"/>
                </a:rPr>
                <a:t>électromagnétique tonneau</a:t>
              </a:r>
            </a:p>
            <a:p>
              <a:pPr eaLnBrk="1" hangingPunct="1"/>
              <a:r>
                <a:rPr lang="en-US" b="0">
                  <a:solidFill>
                    <a:srgbClr val="000066"/>
                  </a:solidFill>
                  <a:latin typeface="Tahoma" pitchFamily="34" charset="0"/>
                  <a:cs typeface="Tahoma" pitchFamily="34" charset="0"/>
                  <a:sym typeface="Tahoma" pitchFamily="34" charset="0"/>
                </a:rPr>
                <a:t>        construit au LAPP</a:t>
              </a:r>
              <a:endParaRPr lang="fr-FR" b="0">
                <a:solidFill>
                  <a:srgbClr val="000066"/>
                </a:solidFill>
                <a:latin typeface="Tahoma" pitchFamily="34" charset="0"/>
                <a:cs typeface="Tahoma" pitchFamily="34" charset="0"/>
                <a:sym typeface="Tahoma" pitchFamily="34" charset="0"/>
              </a:endParaRPr>
            </a:p>
          </p:txBody>
        </p:sp>
        <p:sp>
          <p:nvSpPr>
            <p:cNvPr id="3101" name="Line 15"/>
            <p:cNvSpPr>
              <a:spLocks noChangeShapeType="1"/>
            </p:cNvSpPr>
            <p:nvPr/>
          </p:nvSpPr>
          <p:spPr bwMode="auto">
            <a:xfrm flipH="1" flipV="1">
              <a:off x="1968" y="1428"/>
              <a:ext cx="1392" cy="960"/>
            </a:xfrm>
            <a:prstGeom prst="line">
              <a:avLst/>
            </a:prstGeom>
            <a:noFill/>
            <a:ln w="28575">
              <a:solidFill>
                <a:srgbClr val="000000"/>
              </a:solidFill>
              <a:round/>
              <a:headEnd/>
              <a:tailEnd/>
            </a:ln>
          </p:spPr>
          <p:txBody>
            <a:bodyPr wrap="none" anchor="ctr"/>
            <a:lstStyle/>
            <a:p>
              <a:endParaRPr lang="fr-FR"/>
            </a:p>
          </p:txBody>
        </p:sp>
      </p:grpSp>
      <p:pic>
        <p:nvPicPr>
          <p:cNvPr id="27666" name="Picture 18"/>
          <p:cNvPicPr>
            <a:picLocks noChangeAspect="1"/>
          </p:cNvPicPr>
          <p:nvPr/>
        </p:nvPicPr>
        <p:blipFill>
          <a:blip r:embed="rId5" cstate="print"/>
          <a:srcRect/>
          <a:stretch>
            <a:fillRect/>
          </a:stretch>
        </p:blipFill>
        <p:spPr bwMode="auto">
          <a:xfrm>
            <a:off x="53975" y="3187700"/>
            <a:ext cx="2917825" cy="3594100"/>
          </a:xfrm>
          <a:prstGeom prst="rect">
            <a:avLst/>
          </a:prstGeom>
          <a:noFill/>
          <a:ln w="12700">
            <a:noFill/>
            <a:miter lim="800000"/>
            <a:headEnd/>
            <a:tailEnd/>
          </a:ln>
        </p:spPr>
      </p:pic>
      <p:grpSp>
        <p:nvGrpSpPr>
          <p:cNvPr id="4" name="Group 25"/>
          <p:cNvGrpSpPr>
            <a:grpSpLocks/>
          </p:cNvGrpSpPr>
          <p:nvPr/>
        </p:nvGrpSpPr>
        <p:grpSpPr bwMode="auto">
          <a:xfrm>
            <a:off x="4191000" y="152400"/>
            <a:ext cx="4678363" cy="3675063"/>
            <a:chOff x="2640" y="96"/>
            <a:chExt cx="2947" cy="2315"/>
          </a:xfrm>
        </p:grpSpPr>
        <p:pic>
          <p:nvPicPr>
            <p:cNvPr id="3092" name="Picture 7" descr="CombinedCalo"/>
            <p:cNvPicPr>
              <a:picLocks noChangeAspect="1" noChangeArrowheads="1"/>
            </p:cNvPicPr>
            <p:nvPr/>
          </p:nvPicPr>
          <p:blipFill>
            <a:blip r:embed="rId6" cstate="print"/>
            <a:srcRect l="32056" t="28589" r="37755" b="33368"/>
            <a:stretch>
              <a:fillRect/>
            </a:stretch>
          </p:blipFill>
          <p:spPr bwMode="auto">
            <a:xfrm>
              <a:off x="3024" y="294"/>
              <a:ext cx="2496" cy="2117"/>
            </a:xfrm>
            <a:prstGeom prst="rect">
              <a:avLst/>
            </a:prstGeom>
            <a:noFill/>
            <a:ln w="9525">
              <a:noFill/>
              <a:miter lim="800000"/>
              <a:headEnd/>
              <a:tailEnd/>
            </a:ln>
          </p:spPr>
        </p:pic>
        <p:sp>
          <p:nvSpPr>
            <p:cNvPr id="3093" name="Line 8"/>
            <p:cNvSpPr>
              <a:spLocks noChangeShapeType="1"/>
            </p:cNvSpPr>
            <p:nvPr/>
          </p:nvSpPr>
          <p:spPr bwMode="auto">
            <a:xfrm flipV="1">
              <a:off x="2688" y="324"/>
              <a:ext cx="336" cy="720"/>
            </a:xfrm>
            <a:prstGeom prst="line">
              <a:avLst/>
            </a:prstGeom>
            <a:noFill/>
            <a:ln w="28575">
              <a:solidFill>
                <a:srgbClr val="000000"/>
              </a:solidFill>
              <a:prstDash val="lgDash"/>
              <a:round/>
              <a:headEnd/>
              <a:tailEnd/>
            </a:ln>
          </p:spPr>
          <p:txBody>
            <a:bodyPr wrap="none" anchor="ctr"/>
            <a:lstStyle/>
            <a:p>
              <a:endParaRPr lang="fr-FR"/>
            </a:p>
          </p:txBody>
        </p:sp>
        <p:sp>
          <p:nvSpPr>
            <p:cNvPr id="3094" name="Line 9"/>
            <p:cNvSpPr>
              <a:spLocks noChangeShapeType="1"/>
            </p:cNvSpPr>
            <p:nvPr/>
          </p:nvSpPr>
          <p:spPr bwMode="auto">
            <a:xfrm>
              <a:off x="2640" y="1284"/>
              <a:ext cx="384" cy="1104"/>
            </a:xfrm>
            <a:prstGeom prst="line">
              <a:avLst/>
            </a:prstGeom>
            <a:noFill/>
            <a:ln w="28575">
              <a:solidFill>
                <a:srgbClr val="000000"/>
              </a:solidFill>
              <a:prstDash val="lgDash"/>
              <a:round/>
              <a:headEnd/>
              <a:tailEnd/>
            </a:ln>
          </p:spPr>
          <p:txBody>
            <a:bodyPr wrap="none" anchor="ctr"/>
            <a:lstStyle/>
            <a:p>
              <a:endParaRPr lang="fr-FR"/>
            </a:p>
          </p:txBody>
        </p:sp>
        <p:sp>
          <p:nvSpPr>
            <p:cNvPr id="3095" name="Text Box 10"/>
            <p:cNvSpPr txBox="1">
              <a:spLocks/>
            </p:cNvSpPr>
            <p:nvPr/>
          </p:nvSpPr>
          <p:spPr bwMode="auto">
            <a:xfrm>
              <a:off x="2928" y="96"/>
              <a:ext cx="2659" cy="232"/>
            </a:xfrm>
            <a:prstGeom prst="rect">
              <a:avLst/>
            </a:prstGeom>
            <a:noFill/>
            <a:ln w="12700">
              <a:noFill/>
              <a:miter lim="800000"/>
              <a:headEnd/>
              <a:tailEnd/>
            </a:ln>
          </p:spPr>
          <p:txBody>
            <a:bodyPr wrap="none">
              <a:spAutoFit/>
            </a:bodyPr>
            <a:lstStyle/>
            <a:p>
              <a:pPr eaLnBrk="1" hangingPunct="1"/>
              <a:r>
                <a:rPr lang="en-US">
                  <a:solidFill>
                    <a:srgbClr val="FF0000"/>
                  </a:solidFill>
                  <a:latin typeface="Tahoma" pitchFamily="34" charset="0"/>
                  <a:cs typeface="Tahoma" pitchFamily="34" charset="0"/>
                  <a:sym typeface="Tahoma" pitchFamily="34" charset="0"/>
                </a:rPr>
                <a:t>Calorimètre électromagnétique LAr</a:t>
              </a:r>
              <a:endParaRPr lang="fr-FR">
                <a:solidFill>
                  <a:srgbClr val="FF0000"/>
                </a:solidFill>
                <a:latin typeface="Tahoma" pitchFamily="34" charset="0"/>
                <a:cs typeface="Tahoma" pitchFamily="34" charset="0"/>
                <a:sym typeface="Tahoma" pitchFamily="34" charset="0"/>
              </a:endParaRPr>
            </a:p>
          </p:txBody>
        </p:sp>
        <p:sp>
          <p:nvSpPr>
            <p:cNvPr id="3096" name="Rectangle 21"/>
            <p:cNvSpPr>
              <a:spLocks noChangeArrowheads="1"/>
            </p:cNvSpPr>
            <p:nvPr/>
          </p:nvSpPr>
          <p:spPr bwMode="auto">
            <a:xfrm>
              <a:off x="4704" y="288"/>
              <a:ext cx="816" cy="288"/>
            </a:xfrm>
            <a:prstGeom prst="rect">
              <a:avLst/>
            </a:prstGeom>
            <a:solidFill>
              <a:srgbClr val="FFCC66"/>
            </a:solidFill>
            <a:ln w="9525">
              <a:noFill/>
              <a:miter lim="800000"/>
              <a:headEnd/>
              <a:tailEnd/>
            </a:ln>
          </p:spPr>
          <p:txBody>
            <a:bodyPr wrap="none" anchor="ctr"/>
            <a:lstStyle/>
            <a:p>
              <a:pPr algn="ctr"/>
              <a:endParaRPr lang="fr-FR" sz="2400" b="0">
                <a:solidFill>
                  <a:schemeClr val="tx1"/>
                </a:solidFill>
              </a:endParaRPr>
            </a:p>
          </p:txBody>
        </p:sp>
        <p:sp>
          <p:nvSpPr>
            <p:cNvPr id="3097" name="Text Box 22"/>
            <p:cNvSpPr txBox="1">
              <a:spLocks noChangeArrowheads="1"/>
            </p:cNvSpPr>
            <p:nvPr/>
          </p:nvSpPr>
          <p:spPr bwMode="auto">
            <a:xfrm>
              <a:off x="4656" y="240"/>
              <a:ext cx="868" cy="366"/>
            </a:xfrm>
            <a:prstGeom prst="rect">
              <a:avLst/>
            </a:prstGeom>
            <a:noFill/>
            <a:ln w="9525">
              <a:noFill/>
              <a:miter lim="800000"/>
              <a:headEnd/>
              <a:tailEnd/>
            </a:ln>
          </p:spPr>
          <p:txBody>
            <a:bodyPr wrap="none">
              <a:spAutoFit/>
            </a:bodyPr>
            <a:lstStyle/>
            <a:p>
              <a:r>
                <a:rPr lang="en-US" sz="1600" i="1">
                  <a:solidFill>
                    <a:schemeClr val="tx2"/>
                  </a:solidFill>
                  <a:latin typeface="Tahoma" pitchFamily="34" charset="0"/>
                  <a:cs typeface="Tahoma" pitchFamily="34" charset="0"/>
                  <a:sym typeface="Tahoma" pitchFamily="34" charset="0"/>
                </a:rPr>
                <a:t>  tonneau </a:t>
              </a:r>
            </a:p>
            <a:p>
              <a:r>
                <a:rPr lang="en-US" sz="1600" i="1">
                  <a:solidFill>
                    <a:schemeClr val="tx2"/>
                  </a:solidFill>
                  <a:latin typeface="Tahoma" pitchFamily="34" charset="0"/>
                  <a:cs typeface="Tahoma" pitchFamily="34" charset="0"/>
                  <a:sym typeface="Tahoma" pitchFamily="34" charset="0"/>
                </a:rPr>
                <a:t>|</a:t>
              </a:r>
              <a:r>
                <a:rPr lang="en-US" sz="1600" i="1">
                  <a:solidFill>
                    <a:schemeClr val="tx2"/>
                  </a:solidFill>
                  <a:latin typeface="Tahoma" pitchFamily="34" charset="0"/>
                  <a:cs typeface="Tahoma" pitchFamily="34" charset="0"/>
                  <a:sym typeface="Symbol" pitchFamily="18" charset="2"/>
                </a:rPr>
                <a:t></a:t>
              </a:r>
              <a:r>
                <a:rPr lang="en-US" sz="1600" i="1">
                  <a:solidFill>
                    <a:schemeClr val="tx2"/>
                  </a:solidFill>
                  <a:latin typeface="Tahoma" pitchFamily="34" charset="0"/>
                  <a:cs typeface="Tahoma" pitchFamily="34" charset="0"/>
                  <a:sym typeface="Tahoma" pitchFamily="34" charset="0"/>
                </a:rPr>
                <a:t>|&lt; 1.475</a:t>
              </a:r>
              <a:endParaRPr lang="fr-FR" sz="1600" i="1">
                <a:solidFill>
                  <a:schemeClr val="tx2"/>
                </a:solidFill>
                <a:latin typeface="Tahoma" pitchFamily="34" charset="0"/>
                <a:cs typeface="Tahoma" pitchFamily="34" charset="0"/>
                <a:sym typeface="Tahoma" pitchFamily="34" charset="0"/>
              </a:endParaRPr>
            </a:p>
          </p:txBody>
        </p:sp>
      </p:grpSp>
      <p:grpSp>
        <p:nvGrpSpPr>
          <p:cNvPr id="5" name="Group 32"/>
          <p:cNvGrpSpPr>
            <a:grpSpLocks/>
          </p:cNvGrpSpPr>
          <p:nvPr/>
        </p:nvGrpSpPr>
        <p:grpSpPr bwMode="auto">
          <a:xfrm>
            <a:off x="4876800" y="3141663"/>
            <a:ext cx="4000500" cy="668337"/>
            <a:chOff x="3024" y="2027"/>
            <a:chExt cx="2520" cy="421"/>
          </a:xfrm>
        </p:grpSpPr>
        <p:sp>
          <p:nvSpPr>
            <p:cNvPr id="3087" name="Rectangle 27"/>
            <p:cNvSpPr>
              <a:spLocks noChangeArrowheads="1"/>
            </p:cNvSpPr>
            <p:nvPr/>
          </p:nvSpPr>
          <p:spPr bwMode="auto">
            <a:xfrm>
              <a:off x="3024" y="2027"/>
              <a:ext cx="2448" cy="384"/>
            </a:xfrm>
            <a:prstGeom prst="rect">
              <a:avLst/>
            </a:prstGeom>
            <a:solidFill>
              <a:srgbClr val="FFCC66"/>
            </a:solidFill>
            <a:ln w="9525">
              <a:noFill/>
              <a:miter lim="800000"/>
              <a:headEnd/>
              <a:tailEnd/>
            </a:ln>
          </p:spPr>
          <p:txBody>
            <a:bodyPr wrap="none" anchor="ctr"/>
            <a:lstStyle/>
            <a:p>
              <a:endParaRPr lang="fr-FR"/>
            </a:p>
          </p:txBody>
        </p:sp>
        <p:sp>
          <p:nvSpPr>
            <p:cNvPr id="3088" name="Text Box 28"/>
            <p:cNvSpPr txBox="1">
              <a:spLocks noChangeArrowheads="1"/>
            </p:cNvSpPr>
            <p:nvPr/>
          </p:nvSpPr>
          <p:spPr bwMode="auto">
            <a:xfrm>
              <a:off x="3027" y="2027"/>
              <a:ext cx="2517" cy="421"/>
            </a:xfrm>
            <a:prstGeom prst="rect">
              <a:avLst/>
            </a:prstGeom>
            <a:noFill/>
            <a:ln w="9525">
              <a:noFill/>
              <a:miter lim="800000"/>
              <a:headEnd/>
              <a:tailEnd/>
            </a:ln>
          </p:spPr>
          <p:txBody>
            <a:bodyPr wrap="none">
              <a:spAutoFit/>
            </a:bodyPr>
            <a:lstStyle/>
            <a:p>
              <a:pPr>
                <a:lnSpc>
                  <a:spcPct val="70000"/>
                </a:lnSpc>
              </a:pPr>
              <a:r>
                <a:rPr lang="fr-FR" i="1">
                  <a:solidFill>
                    <a:schemeClr val="tx1"/>
                  </a:solidFill>
                  <a:sym typeface="Symbol" pitchFamily="18" charset="2"/>
                </a:rPr>
                <a:t>              10 %          200 MeV</a:t>
              </a:r>
            </a:p>
            <a:p>
              <a:pPr>
                <a:lnSpc>
                  <a:spcPct val="70000"/>
                </a:lnSpc>
              </a:pPr>
              <a:r>
                <a:rPr lang="fr-FR" i="1">
                  <a:solidFill>
                    <a:schemeClr val="tx1"/>
                  </a:solidFill>
                  <a:sym typeface="Symbol" pitchFamily="18" charset="2"/>
                </a:rPr>
                <a:t>          ≈                                      0.7 % </a:t>
              </a:r>
            </a:p>
            <a:p>
              <a:pPr>
                <a:lnSpc>
                  <a:spcPct val="70000"/>
                </a:lnSpc>
              </a:pPr>
              <a:r>
                <a:rPr lang="fr-FR" i="1">
                  <a:solidFill>
                    <a:schemeClr val="tx1"/>
                  </a:solidFill>
                  <a:sym typeface="Symbol" pitchFamily="18" charset="2"/>
                </a:rPr>
                <a:t>E(</a:t>
              </a:r>
              <a:r>
                <a:rPr lang="fr-FR" sz="1200" i="1">
                  <a:solidFill>
                    <a:schemeClr val="tx1"/>
                  </a:solidFill>
                  <a:sym typeface="Symbol" pitchFamily="18" charset="2"/>
                </a:rPr>
                <a:t>GeV</a:t>
              </a:r>
              <a:r>
                <a:rPr lang="fr-FR" i="1">
                  <a:solidFill>
                    <a:schemeClr val="tx1"/>
                  </a:solidFill>
                  <a:sym typeface="Symbol" pitchFamily="18" charset="2"/>
                </a:rPr>
                <a:t>)      √ E                  E</a:t>
              </a:r>
            </a:p>
          </p:txBody>
        </p:sp>
        <p:sp>
          <p:nvSpPr>
            <p:cNvPr id="3089" name="Line 29"/>
            <p:cNvSpPr>
              <a:spLocks noChangeShapeType="1"/>
            </p:cNvSpPr>
            <p:nvPr/>
          </p:nvSpPr>
          <p:spPr bwMode="auto">
            <a:xfrm>
              <a:off x="3072" y="2219"/>
              <a:ext cx="144" cy="0"/>
            </a:xfrm>
            <a:prstGeom prst="line">
              <a:avLst/>
            </a:prstGeom>
            <a:noFill/>
            <a:ln w="9525">
              <a:solidFill>
                <a:schemeClr val="tx1"/>
              </a:solidFill>
              <a:round/>
              <a:headEnd/>
              <a:tailEnd/>
            </a:ln>
          </p:spPr>
          <p:txBody>
            <a:bodyPr wrap="none" anchor="ctr"/>
            <a:lstStyle/>
            <a:p>
              <a:endParaRPr lang="fr-FR"/>
            </a:p>
          </p:txBody>
        </p:sp>
        <p:sp>
          <p:nvSpPr>
            <p:cNvPr id="3090" name="Line 30"/>
            <p:cNvSpPr>
              <a:spLocks noChangeShapeType="1"/>
            </p:cNvSpPr>
            <p:nvPr/>
          </p:nvSpPr>
          <p:spPr bwMode="auto">
            <a:xfrm>
              <a:off x="3600" y="2208"/>
              <a:ext cx="432" cy="11"/>
            </a:xfrm>
            <a:prstGeom prst="line">
              <a:avLst/>
            </a:prstGeom>
            <a:noFill/>
            <a:ln w="9525">
              <a:solidFill>
                <a:schemeClr val="tx1"/>
              </a:solidFill>
              <a:round/>
              <a:headEnd/>
              <a:tailEnd/>
            </a:ln>
          </p:spPr>
          <p:txBody>
            <a:bodyPr wrap="none" anchor="ctr"/>
            <a:lstStyle/>
            <a:p>
              <a:endParaRPr lang="fr-FR"/>
            </a:p>
          </p:txBody>
        </p:sp>
        <p:sp>
          <p:nvSpPr>
            <p:cNvPr id="3091" name="Line 31"/>
            <p:cNvSpPr>
              <a:spLocks noChangeShapeType="1"/>
            </p:cNvSpPr>
            <p:nvPr/>
          </p:nvSpPr>
          <p:spPr bwMode="auto">
            <a:xfrm>
              <a:off x="4320" y="2219"/>
              <a:ext cx="480" cy="0"/>
            </a:xfrm>
            <a:prstGeom prst="line">
              <a:avLst/>
            </a:prstGeom>
            <a:noFill/>
            <a:ln w="9525">
              <a:solidFill>
                <a:schemeClr val="tx1"/>
              </a:solidFill>
              <a:round/>
              <a:headEnd/>
              <a:tailEnd/>
            </a:ln>
          </p:spPr>
          <p:txBody>
            <a:bodyPr wrap="none" anchor="ctr"/>
            <a:lstStyle/>
            <a:p>
              <a:endParaRPr lang="fr-FR"/>
            </a:p>
          </p:txBody>
        </p:sp>
      </p:grpSp>
      <p:pic>
        <p:nvPicPr>
          <p:cNvPr id="27668" name="Picture 20"/>
          <p:cNvPicPr>
            <a:picLocks noChangeAspect="1"/>
          </p:cNvPicPr>
          <p:nvPr/>
        </p:nvPicPr>
        <p:blipFill>
          <a:blip r:embed="rId7" cstate="print"/>
          <a:srcRect/>
          <a:stretch>
            <a:fillRect/>
          </a:stretch>
        </p:blipFill>
        <p:spPr bwMode="auto">
          <a:xfrm>
            <a:off x="6248400" y="3200400"/>
            <a:ext cx="2851150" cy="3581400"/>
          </a:xfrm>
          <a:prstGeom prst="rect">
            <a:avLst/>
          </a:prstGeom>
          <a:noFill/>
          <a:ln w="12700">
            <a:noFill/>
            <a:miter lim="800000"/>
            <a:headEnd/>
            <a:tailEnd/>
          </a:ln>
        </p:spPr>
      </p:pic>
      <p:grpSp>
        <p:nvGrpSpPr>
          <p:cNvPr id="6" name="Group 35"/>
          <p:cNvGrpSpPr>
            <a:grpSpLocks/>
          </p:cNvGrpSpPr>
          <p:nvPr/>
        </p:nvGrpSpPr>
        <p:grpSpPr bwMode="auto">
          <a:xfrm>
            <a:off x="2925763" y="3200400"/>
            <a:ext cx="3322637" cy="3581400"/>
            <a:chOff x="1843" y="2016"/>
            <a:chExt cx="2093" cy="2256"/>
          </a:xfrm>
        </p:grpSpPr>
        <p:pic>
          <p:nvPicPr>
            <p:cNvPr id="3085" name="Picture 19"/>
            <p:cNvPicPr>
              <a:picLocks noChangeAspect="1"/>
            </p:cNvPicPr>
            <p:nvPr/>
          </p:nvPicPr>
          <p:blipFill>
            <a:blip r:embed="rId8" cstate="print"/>
            <a:srcRect/>
            <a:stretch>
              <a:fillRect/>
            </a:stretch>
          </p:blipFill>
          <p:spPr bwMode="auto">
            <a:xfrm>
              <a:off x="1843" y="2016"/>
              <a:ext cx="2093" cy="2256"/>
            </a:xfrm>
            <a:prstGeom prst="rect">
              <a:avLst/>
            </a:prstGeom>
            <a:noFill/>
            <a:ln w="12700">
              <a:noFill/>
              <a:miter lim="800000"/>
              <a:headEnd/>
              <a:tailEnd/>
            </a:ln>
          </p:spPr>
        </p:pic>
        <p:sp>
          <p:nvSpPr>
            <p:cNvPr id="3086" name="Text Box 34"/>
            <p:cNvSpPr txBox="1">
              <a:spLocks noChangeArrowheads="1"/>
            </p:cNvSpPr>
            <p:nvPr/>
          </p:nvSpPr>
          <p:spPr bwMode="auto">
            <a:xfrm>
              <a:off x="2368" y="3969"/>
              <a:ext cx="944" cy="231"/>
            </a:xfrm>
            <a:prstGeom prst="rect">
              <a:avLst/>
            </a:prstGeom>
            <a:noFill/>
            <a:ln w="9525">
              <a:noFill/>
              <a:miter lim="800000"/>
              <a:headEnd/>
              <a:tailEnd/>
            </a:ln>
          </p:spPr>
          <p:txBody>
            <a:bodyPr wrap="none">
              <a:spAutoFit/>
            </a:bodyPr>
            <a:lstStyle/>
            <a:p>
              <a:r>
                <a:rPr lang="fr-FR"/>
                <a:t>Splash events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 calcmode="lin" valueType="num">
                                      <p:cBhvr>
                                        <p:cTn id="29" dur="500" fill="hold"/>
                                        <p:tgtEl>
                                          <p:spTgt spid="3"/>
                                        </p:tgtEl>
                                        <p:attrNameLst>
                                          <p:attrName>ppt_x</p:attrName>
                                        </p:attrNameLst>
                                      </p:cBhvr>
                                      <p:tavLst>
                                        <p:tav tm="0">
                                          <p:val>
                                            <p:fltVal val="0.5"/>
                                          </p:val>
                                        </p:tav>
                                        <p:tav tm="100000">
                                          <p:val>
                                            <p:strVal val="#ppt_x"/>
                                          </p:val>
                                        </p:tav>
                                      </p:tavLst>
                                    </p:anim>
                                    <p:anim calcmode="lin" valueType="num">
                                      <p:cBhvr>
                                        <p:cTn id="3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76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499"/>
                                          </p:stCondLst>
                                        </p:cTn>
                                        <p:tgtEl>
                                          <p:spTgt spid="276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499"/>
                                          </p:stCondLst>
                                        </p:cTn>
                                        <p:tgtEl>
                                          <p:spTgt spid="276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499"/>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499"/>
                                          </p:stCondLst>
                                        </p:cTn>
                                        <p:tgtEl>
                                          <p:spTgt spid="27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pied de page 2"/>
          <p:cNvSpPr>
            <a:spLocks noGrp="1"/>
          </p:cNvSpPr>
          <p:nvPr>
            <p:ph type="ftr" sz="quarter" idx="11"/>
          </p:nvPr>
        </p:nvSpPr>
        <p:spPr>
          <a:noFill/>
        </p:spPr>
        <p:txBody>
          <a:bodyPr/>
          <a:lstStyle/>
          <a:p>
            <a:r>
              <a:rPr lang="fr-FR" smtClean="0"/>
              <a:t>Jean-Pierre Lees, Visite Baudelaire, 7 avril 2011</a:t>
            </a:r>
            <a:endParaRPr lang="fr-FR"/>
          </a:p>
        </p:txBody>
      </p:sp>
      <p:sp>
        <p:nvSpPr>
          <p:cNvPr id="5123" name="Espace réservé du numéro de diapositive 3"/>
          <p:cNvSpPr>
            <a:spLocks noGrp="1"/>
          </p:cNvSpPr>
          <p:nvPr>
            <p:ph type="sldNum" sz="quarter" idx="12"/>
          </p:nvPr>
        </p:nvSpPr>
        <p:spPr>
          <a:noFill/>
        </p:spPr>
        <p:txBody>
          <a:bodyPr/>
          <a:lstStyle/>
          <a:p>
            <a:fld id="{0A48DF48-C29B-4022-913D-D78324240837}" type="slidenum">
              <a:rPr lang="fr-FR"/>
              <a:pPr/>
              <a:t>47</a:t>
            </a:fld>
            <a:endParaRPr lang="fr-FR"/>
          </a:p>
        </p:txBody>
      </p:sp>
      <p:sp>
        <p:nvSpPr>
          <p:cNvPr id="5124" name="Rectangle 6"/>
          <p:cNvSpPr>
            <a:spLocks/>
          </p:cNvSpPr>
          <p:nvPr/>
        </p:nvSpPr>
        <p:spPr bwMode="auto">
          <a:xfrm>
            <a:off x="0" y="0"/>
            <a:ext cx="9144000" cy="2971800"/>
          </a:xfrm>
          <a:prstGeom prst="rect">
            <a:avLst/>
          </a:prstGeom>
          <a:solidFill>
            <a:srgbClr val="B2B2B2"/>
          </a:solidFill>
          <a:ln w="12700">
            <a:solidFill>
              <a:schemeClr val="tx1"/>
            </a:solidFill>
            <a:round/>
            <a:headEnd/>
            <a:tailEnd/>
          </a:ln>
        </p:spPr>
        <p:txBody>
          <a:bodyPr lIns="0" tIns="0" rIns="0" bIns="0"/>
          <a:lstStyle/>
          <a:p>
            <a:endParaRPr lang="fr-FR"/>
          </a:p>
        </p:txBody>
      </p:sp>
      <p:sp>
        <p:nvSpPr>
          <p:cNvPr id="5125" name="Rectangle 8"/>
          <p:cNvSpPr>
            <a:spLocks/>
          </p:cNvSpPr>
          <p:nvPr/>
        </p:nvSpPr>
        <p:spPr bwMode="auto">
          <a:xfrm>
            <a:off x="12700" y="5638800"/>
            <a:ext cx="9144000" cy="1219200"/>
          </a:xfrm>
          <a:prstGeom prst="rect">
            <a:avLst/>
          </a:prstGeom>
          <a:solidFill>
            <a:srgbClr val="FFFF99"/>
          </a:solidFill>
          <a:ln w="12700">
            <a:solidFill>
              <a:schemeClr val="tx1"/>
            </a:solidFill>
            <a:round/>
            <a:headEnd/>
            <a:tailEnd/>
          </a:ln>
        </p:spPr>
        <p:txBody>
          <a:bodyPr lIns="0" tIns="0" rIns="0" bIns="0"/>
          <a:lstStyle/>
          <a:p>
            <a:endParaRPr lang="fr-FR"/>
          </a:p>
        </p:txBody>
      </p:sp>
      <p:sp>
        <p:nvSpPr>
          <p:cNvPr id="5126" name="Rectangle 7"/>
          <p:cNvSpPr>
            <a:spLocks/>
          </p:cNvSpPr>
          <p:nvPr/>
        </p:nvSpPr>
        <p:spPr bwMode="auto">
          <a:xfrm>
            <a:off x="12700" y="2971800"/>
            <a:ext cx="9144000" cy="2819400"/>
          </a:xfrm>
          <a:prstGeom prst="rect">
            <a:avLst/>
          </a:prstGeom>
          <a:solidFill>
            <a:srgbClr val="CCFF99"/>
          </a:solidFill>
          <a:ln w="12700">
            <a:solidFill>
              <a:schemeClr val="tx1"/>
            </a:solidFill>
            <a:round/>
            <a:headEnd/>
            <a:tailEnd/>
          </a:ln>
        </p:spPr>
        <p:txBody>
          <a:bodyPr lIns="0" tIns="0" rIns="0" bIns="0"/>
          <a:lstStyle/>
          <a:p>
            <a:endParaRPr lang="fr-FR"/>
          </a:p>
        </p:txBody>
      </p:sp>
      <p:pic>
        <p:nvPicPr>
          <p:cNvPr id="5127" name="Picture 9"/>
          <p:cNvPicPr>
            <a:picLocks noChangeArrowheads="1"/>
          </p:cNvPicPr>
          <p:nvPr/>
        </p:nvPicPr>
        <p:blipFill>
          <a:blip r:embed="rId2" cstate="print"/>
          <a:srcRect/>
          <a:stretch>
            <a:fillRect/>
          </a:stretch>
        </p:blipFill>
        <p:spPr bwMode="auto">
          <a:xfrm>
            <a:off x="2152650" y="533400"/>
            <a:ext cx="4279900" cy="6248400"/>
          </a:xfrm>
          <a:prstGeom prst="rect">
            <a:avLst/>
          </a:prstGeom>
          <a:noFill/>
          <a:ln w="12700">
            <a:noFill/>
            <a:miter lim="800000"/>
            <a:headEnd/>
            <a:tailEnd/>
          </a:ln>
        </p:spPr>
      </p:pic>
      <p:sp>
        <p:nvSpPr>
          <p:cNvPr id="5128" name="Rectangle 10"/>
          <p:cNvSpPr>
            <a:spLocks/>
          </p:cNvSpPr>
          <p:nvPr/>
        </p:nvSpPr>
        <p:spPr bwMode="auto">
          <a:xfrm>
            <a:off x="4114800" y="914400"/>
            <a:ext cx="228600" cy="1143000"/>
          </a:xfrm>
          <a:prstGeom prst="rect">
            <a:avLst/>
          </a:prstGeom>
          <a:solidFill>
            <a:srgbClr val="FFFFFF"/>
          </a:solidFill>
          <a:ln w="12700">
            <a:noFill/>
            <a:round/>
            <a:headEnd/>
            <a:tailEnd/>
          </a:ln>
        </p:spPr>
        <p:txBody>
          <a:bodyPr lIns="0" tIns="0" rIns="0" bIns="0"/>
          <a:lstStyle/>
          <a:p>
            <a:endParaRPr lang="fr-FR"/>
          </a:p>
        </p:txBody>
      </p:sp>
      <p:sp>
        <p:nvSpPr>
          <p:cNvPr id="5129" name="Rectangle 11"/>
          <p:cNvSpPr>
            <a:spLocks/>
          </p:cNvSpPr>
          <p:nvPr/>
        </p:nvSpPr>
        <p:spPr bwMode="auto">
          <a:xfrm>
            <a:off x="3810000" y="1066800"/>
            <a:ext cx="152400" cy="838200"/>
          </a:xfrm>
          <a:prstGeom prst="rect">
            <a:avLst/>
          </a:prstGeom>
          <a:solidFill>
            <a:srgbClr val="FFFFFF"/>
          </a:solidFill>
          <a:ln w="12700">
            <a:noFill/>
            <a:round/>
            <a:headEnd/>
            <a:tailEnd/>
          </a:ln>
        </p:spPr>
        <p:txBody>
          <a:bodyPr lIns="0" tIns="0" rIns="0" bIns="0"/>
          <a:lstStyle/>
          <a:p>
            <a:endParaRPr lang="fr-FR"/>
          </a:p>
        </p:txBody>
      </p:sp>
      <p:sp>
        <p:nvSpPr>
          <p:cNvPr id="5130" name="Rectangle 12"/>
          <p:cNvSpPr>
            <a:spLocks/>
          </p:cNvSpPr>
          <p:nvPr/>
        </p:nvSpPr>
        <p:spPr bwMode="auto">
          <a:xfrm>
            <a:off x="2514600" y="1295400"/>
            <a:ext cx="152400" cy="533400"/>
          </a:xfrm>
          <a:prstGeom prst="rect">
            <a:avLst/>
          </a:prstGeom>
          <a:solidFill>
            <a:srgbClr val="FFFFFF"/>
          </a:solidFill>
          <a:ln w="12700">
            <a:noFill/>
            <a:round/>
            <a:headEnd/>
            <a:tailEnd/>
          </a:ln>
        </p:spPr>
        <p:txBody>
          <a:bodyPr lIns="0" tIns="0" rIns="0" bIns="0"/>
          <a:lstStyle/>
          <a:p>
            <a:endParaRPr lang="fr-FR"/>
          </a:p>
        </p:txBody>
      </p:sp>
      <p:sp>
        <p:nvSpPr>
          <p:cNvPr id="5131" name="Rectangle 14"/>
          <p:cNvSpPr>
            <a:spLocks/>
          </p:cNvSpPr>
          <p:nvPr/>
        </p:nvSpPr>
        <p:spPr bwMode="auto">
          <a:xfrm rot="-5400000">
            <a:off x="2000250" y="1316038"/>
            <a:ext cx="1241425" cy="212725"/>
          </a:xfrm>
          <a:prstGeom prst="rect">
            <a:avLst/>
          </a:prstGeom>
          <a:solidFill>
            <a:srgbClr val="FBFB97">
              <a:alpha val="56862"/>
            </a:srgbClr>
          </a:solidFill>
          <a:ln w="12700">
            <a:noFill/>
            <a:miter lim="800000"/>
            <a:headEnd/>
            <a:tailEnd/>
          </a:ln>
        </p:spPr>
        <p:txBody>
          <a:bodyPr wrap="none" lIns="0" tIns="0" rIns="90000" bIns="0">
            <a:spAutoFit/>
          </a:bodyPr>
          <a:lstStyle/>
          <a:p>
            <a:pPr marL="190500" indent="190500" algn="just" eaLnBrk="1" hangingPunct="1">
              <a:spcBef>
                <a:spcPts val="800"/>
              </a:spcBef>
            </a:pPr>
            <a:r>
              <a:rPr lang="en-US" sz="1400">
                <a:solidFill>
                  <a:schemeClr val="tx1"/>
                </a:solidFill>
                <a:latin typeface="Arial" pitchFamily="34" charset="0"/>
                <a:cs typeface="Arial" pitchFamily="34" charset="0"/>
                <a:sym typeface="Arial" pitchFamily="34" charset="0"/>
              </a:rPr>
              <a:t>  CPU      </a:t>
            </a:r>
          </a:p>
        </p:txBody>
      </p:sp>
      <p:sp>
        <p:nvSpPr>
          <p:cNvPr id="5132" name="Rectangle 15"/>
          <p:cNvSpPr>
            <a:spLocks/>
          </p:cNvSpPr>
          <p:nvPr/>
        </p:nvSpPr>
        <p:spPr bwMode="auto">
          <a:xfrm rot="-5400000">
            <a:off x="3656806" y="1312069"/>
            <a:ext cx="1160463" cy="212725"/>
          </a:xfrm>
          <a:prstGeom prst="rect">
            <a:avLst/>
          </a:prstGeom>
          <a:solidFill>
            <a:srgbClr val="FBFB97">
              <a:alpha val="58038"/>
            </a:srgbClr>
          </a:solidFill>
          <a:ln w="12700">
            <a:noFill/>
            <a:miter lim="800000"/>
            <a:headEnd/>
            <a:tailEnd/>
          </a:ln>
        </p:spPr>
        <p:txBody>
          <a:bodyPr wrap="none" lIns="0" tIns="0" rIns="90000" bIns="0">
            <a:spAutoFit/>
          </a:bodyPr>
          <a:lstStyle/>
          <a:p>
            <a:pPr marL="190500" indent="190500" algn="just" eaLnBrk="1" hangingPunct="1">
              <a:spcBef>
                <a:spcPts val="800"/>
              </a:spcBef>
            </a:pPr>
            <a:r>
              <a:rPr lang="en-US" sz="1400">
                <a:solidFill>
                  <a:schemeClr val="tx1"/>
                </a:solidFill>
                <a:latin typeface="Arial" pitchFamily="34" charset="0"/>
                <a:cs typeface="Arial" pitchFamily="34" charset="0"/>
                <a:sym typeface="Arial" pitchFamily="34" charset="0"/>
              </a:rPr>
              <a:t>  TTC     </a:t>
            </a:r>
          </a:p>
        </p:txBody>
      </p:sp>
      <p:sp>
        <p:nvSpPr>
          <p:cNvPr id="5133" name="Rectangle 16"/>
          <p:cNvSpPr>
            <a:spLocks/>
          </p:cNvSpPr>
          <p:nvPr/>
        </p:nvSpPr>
        <p:spPr bwMode="auto">
          <a:xfrm rot="-5400000">
            <a:off x="2540794" y="1207294"/>
            <a:ext cx="855663" cy="212725"/>
          </a:xfrm>
          <a:prstGeom prst="rect">
            <a:avLst/>
          </a:prstGeom>
          <a:noFill/>
          <a:ln w="12700">
            <a:noFill/>
            <a:miter lim="800000"/>
            <a:headEnd/>
            <a:tailEnd/>
          </a:ln>
        </p:spPr>
        <p:txBody>
          <a:bodyPr wrap="none" lIns="0" tIns="0" rIns="90000" bIns="0">
            <a:spAutoFit/>
          </a:bodyPr>
          <a:lstStyle/>
          <a:p>
            <a:pPr marL="190500" indent="190500" algn="just" eaLnBrk="1" hangingPunct="1">
              <a:spcBef>
                <a:spcPts val="800"/>
              </a:spcBef>
            </a:pPr>
            <a:r>
              <a:rPr lang="en-US" sz="1400">
                <a:solidFill>
                  <a:schemeClr val="tx1"/>
                </a:solidFill>
                <a:latin typeface="Arial" pitchFamily="34" charset="0"/>
                <a:cs typeface="Arial" pitchFamily="34" charset="0"/>
                <a:sym typeface="Arial" pitchFamily="34" charset="0"/>
              </a:rPr>
              <a:t>TBM</a:t>
            </a:r>
          </a:p>
        </p:txBody>
      </p:sp>
      <p:sp>
        <p:nvSpPr>
          <p:cNvPr id="5134" name="Line 20"/>
          <p:cNvSpPr>
            <a:spLocks noChangeShapeType="1"/>
          </p:cNvSpPr>
          <p:nvPr/>
        </p:nvSpPr>
        <p:spPr bwMode="auto">
          <a:xfrm rot="10800000" flipH="1">
            <a:off x="2438400" y="2057400"/>
            <a:ext cx="1873250" cy="0"/>
          </a:xfrm>
          <a:prstGeom prst="line">
            <a:avLst/>
          </a:prstGeom>
          <a:noFill/>
          <a:ln w="25400">
            <a:solidFill>
              <a:schemeClr val="tx1"/>
            </a:solidFill>
            <a:round/>
            <a:headEnd/>
            <a:tailEnd/>
          </a:ln>
        </p:spPr>
        <p:txBody>
          <a:bodyPr lIns="0" tIns="0" rIns="0" bIns="0"/>
          <a:lstStyle/>
          <a:p>
            <a:endParaRPr lang="fr-FR"/>
          </a:p>
        </p:txBody>
      </p:sp>
      <p:sp>
        <p:nvSpPr>
          <p:cNvPr id="5135" name="Line 21"/>
          <p:cNvSpPr>
            <a:spLocks noChangeShapeType="1"/>
          </p:cNvSpPr>
          <p:nvPr/>
        </p:nvSpPr>
        <p:spPr bwMode="auto">
          <a:xfrm rot="10800000" flipH="1">
            <a:off x="2438400" y="838200"/>
            <a:ext cx="1828800" cy="0"/>
          </a:xfrm>
          <a:prstGeom prst="line">
            <a:avLst/>
          </a:prstGeom>
          <a:noFill/>
          <a:ln w="25400">
            <a:solidFill>
              <a:schemeClr val="tx1"/>
            </a:solidFill>
            <a:round/>
            <a:headEnd/>
            <a:tailEnd/>
          </a:ln>
        </p:spPr>
        <p:txBody>
          <a:bodyPr lIns="0" tIns="0" rIns="0" bIns="0"/>
          <a:lstStyle/>
          <a:p>
            <a:endParaRPr lang="fr-FR"/>
          </a:p>
        </p:txBody>
      </p:sp>
      <p:sp>
        <p:nvSpPr>
          <p:cNvPr id="5136" name="Line 22"/>
          <p:cNvSpPr>
            <a:spLocks noChangeShapeType="1"/>
          </p:cNvSpPr>
          <p:nvPr/>
        </p:nvSpPr>
        <p:spPr bwMode="auto">
          <a:xfrm>
            <a:off x="2438400" y="838200"/>
            <a:ext cx="0" cy="1217613"/>
          </a:xfrm>
          <a:prstGeom prst="line">
            <a:avLst/>
          </a:prstGeom>
          <a:noFill/>
          <a:ln w="25400">
            <a:solidFill>
              <a:schemeClr val="tx1"/>
            </a:solidFill>
            <a:round/>
            <a:headEnd/>
            <a:tailEnd/>
          </a:ln>
        </p:spPr>
        <p:txBody>
          <a:bodyPr lIns="0" tIns="0" rIns="0" bIns="0"/>
          <a:lstStyle/>
          <a:p>
            <a:endParaRPr lang="fr-FR"/>
          </a:p>
        </p:txBody>
      </p:sp>
      <p:sp>
        <p:nvSpPr>
          <p:cNvPr id="5137" name="Rectangle 24"/>
          <p:cNvSpPr>
            <a:spLocks/>
          </p:cNvSpPr>
          <p:nvPr/>
        </p:nvSpPr>
        <p:spPr bwMode="auto">
          <a:xfrm>
            <a:off x="717550" y="1174750"/>
            <a:ext cx="1420813" cy="1035050"/>
          </a:xfrm>
          <a:prstGeom prst="rect">
            <a:avLst/>
          </a:prstGeom>
          <a:solidFill>
            <a:srgbClr val="FFFFFF"/>
          </a:solidFill>
          <a:ln w="12700">
            <a:noFill/>
            <a:miter lim="800000"/>
            <a:headEnd/>
            <a:tailEnd/>
          </a:ln>
        </p:spPr>
        <p:txBody>
          <a:bodyPr lIns="0" tIns="0" rIns="40639" bIns="0">
            <a:spAutoFit/>
          </a:bodyPr>
          <a:lstStyle/>
          <a:p>
            <a:pPr marL="39688" algn="ctr" eaLnBrk="1" hangingPunct="1"/>
            <a:r>
              <a:rPr lang="en-US" sz="2400" b="0">
                <a:solidFill>
                  <a:srgbClr val="000066"/>
                </a:solidFill>
                <a:latin typeface="Helvetica" pitchFamily="-32" charset="0"/>
                <a:cs typeface="Helvetica" pitchFamily="-32" charset="0"/>
                <a:sym typeface="Helvetica" pitchFamily="-32" charset="0"/>
              </a:rPr>
              <a:t>Salle de</a:t>
            </a:r>
            <a:br>
              <a:rPr lang="en-US" sz="2400" b="0">
                <a:solidFill>
                  <a:srgbClr val="000066"/>
                </a:solidFill>
                <a:latin typeface="Helvetica" pitchFamily="-32" charset="0"/>
                <a:cs typeface="Helvetica" pitchFamily="-32" charset="0"/>
                <a:sym typeface="Helvetica" pitchFamily="-32" charset="0"/>
              </a:rPr>
            </a:br>
            <a:r>
              <a:rPr lang="en-US" sz="2400" b="0">
                <a:solidFill>
                  <a:srgbClr val="000066"/>
                </a:solidFill>
                <a:latin typeface="Helvetica" pitchFamily="-32" charset="0"/>
                <a:cs typeface="Helvetica" pitchFamily="-32" charset="0"/>
                <a:sym typeface="Helvetica" pitchFamily="-32" charset="0"/>
              </a:rPr>
              <a:t>comptage</a:t>
            </a:r>
          </a:p>
          <a:p>
            <a:pPr marL="39688" algn="ctr" eaLnBrk="1" hangingPunct="1"/>
            <a:r>
              <a:rPr lang="en-US" sz="2000" b="0">
                <a:solidFill>
                  <a:srgbClr val="000066"/>
                </a:solidFill>
                <a:latin typeface="Helvetica" pitchFamily="-32" charset="0"/>
                <a:cs typeface="Helvetica" pitchFamily="-32" charset="0"/>
                <a:sym typeface="Helvetica" pitchFamily="-32" charset="0"/>
              </a:rPr>
              <a:t>(Back-End)</a:t>
            </a:r>
            <a:endParaRPr lang="en-US" sz="2400" b="0">
              <a:solidFill>
                <a:srgbClr val="000066"/>
              </a:solidFill>
              <a:latin typeface="Helvetica" pitchFamily="-32" charset="0"/>
              <a:cs typeface="Helvetica" pitchFamily="-32" charset="0"/>
              <a:sym typeface="Helvetica" pitchFamily="-32" charset="0"/>
            </a:endParaRPr>
          </a:p>
        </p:txBody>
      </p:sp>
      <p:sp>
        <p:nvSpPr>
          <p:cNvPr id="5138" name="Rectangle 25"/>
          <p:cNvSpPr>
            <a:spLocks/>
          </p:cNvSpPr>
          <p:nvPr/>
        </p:nvSpPr>
        <p:spPr bwMode="auto">
          <a:xfrm>
            <a:off x="2133600" y="6019800"/>
            <a:ext cx="228600" cy="762000"/>
          </a:xfrm>
          <a:prstGeom prst="rect">
            <a:avLst/>
          </a:prstGeom>
          <a:solidFill>
            <a:srgbClr val="FFFFFF"/>
          </a:solidFill>
          <a:ln w="12700">
            <a:noFill/>
            <a:round/>
            <a:headEnd/>
            <a:tailEnd/>
          </a:ln>
        </p:spPr>
        <p:txBody>
          <a:bodyPr lIns="0" tIns="0" rIns="0" bIns="0"/>
          <a:lstStyle/>
          <a:p>
            <a:endParaRPr lang="fr-FR"/>
          </a:p>
        </p:txBody>
      </p:sp>
      <p:sp>
        <p:nvSpPr>
          <p:cNvPr id="5139" name="Rectangle 26"/>
          <p:cNvSpPr>
            <a:spLocks/>
          </p:cNvSpPr>
          <p:nvPr/>
        </p:nvSpPr>
        <p:spPr bwMode="auto">
          <a:xfrm>
            <a:off x="2165350" y="3886200"/>
            <a:ext cx="152400" cy="990600"/>
          </a:xfrm>
          <a:prstGeom prst="rect">
            <a:avLst/>
          </a:prstGeom>
          <a:solidFill>
            <a:srgbClr val="FFFFFF"/>
          </a:solidFill>
          <a:ln w="12700">
            <a:noFill/>
            <a:round/>
            <a:headEnd/>
            <a:tailEnd/>
          </a:ln>
        </p:spPr>
        <p:txBody>
          <a:bodyPr lIns="0" tIns="0" rIns="0" bIns="0"/>
          <a:lstStyle/>
          <a:p>
            <a:endParaRPr lang="fr-FR"/>
          </a:p>
        </p:txBody>
      </p:sp>
      <p:sp>
        <p:nvSpPr>
          <p:cNvPr id="5140" name="Rectangle 27"/>
          <p:cNvSpPr>
            <a:spLocks/>
          </p:cNvSpPr>
          <p:nvPr/>
        </p:nvSpPr>
        <p:spPr bwMode="auto">
          <a:xfrm>
            <a:off x="2165350" y="1066800"/>
            <a:ext cx="152400" cy="990600"/>
          </a:xfrm>
          <a:prstGeom prst="rect">
            <a:avLst/>
          </a:prstGeom>
          <a:solidFill>
            <a:schemeClr val="bg1"/>
          </a:solidFill>
          <a:ln w="12700">
            <a:noFill/>
            <a:round/>
            <a:headEnd/>
            <a:tailEnd/>
          </a:ln>
        </p:spPr>
        <p:txBody>
          <a:bodyPr lIns="0" tIns="0" rIns="0" bIns="0"/>
          <a:lstStyle/>
          <a:p>
            <a:endParaRPr lang="fr-FR"/>
          </a:p>
        </p:txBody>
      </p:sp>
      <p:sp>
        <p:nvSpPr>
          <p:cNvPr id="5141" name="Rectangle 28"/>
          <p:cNvSpPr>
            <a:spLocks/>
          </p:cNvSpPr>
          <p:nvPr/>
        </p:nvSpPr>
        <p:spPr bwMode="auto">
          <a:xfrm rot="5400000">
            <a:off x="2568575" y="5737225"/>
            <a:ext cx="228600" cy="488950"/>
          </a:xfrm>
          <a:prstGeom prst="rect">
            <a:avLst/>
          </a:prstGeom>
          <a:solidFill>
            <a:srgbClr val="FFFFFF"/>
          </a:solidFill>
          <a:ln w="12700">
            <a:noFill/>
            <a:round/>
            <a:headEnd/>
            <a:tailEnd/>
          </a:ln>
        </p:spPr>
        <p:txBody>
          <a:bodyPr lIns="0" tIns="0" rIns="0" bIns="0"/>
          <a:lstStyle/>
          <a:p>
            <a:endParaRPr lang="fr-FR"/>
          </a:p>
        </p:txBody>
      </p:sp>
      <p:sp>
        <p:nvSpPr>
          <p:cNvPr id="5142" name="Rectangle 29"/>
          <p:cNvSpPr>
            <a:spLocks/>
          </p:cNvSpPr>
          <p:nvPr/>
        </p:nvSpPr>
        <p:spPr bwMode="auto">
          <a:xfrm>
            <a:off x="685800" y="5867400"/>
            <a:ext cx="979488" cy="730250"/>
          </a:xfrm>
          <a:prstGeom prst="rect">
            <a:avLst/>
          </a:prstGeom>
          <a:solidFill>
            <a:srgbClr val="FFFFFF"/>
          </a:solidFill>
          <a:ln w="12700">
            <a:noFill/>
            <a:miter lim="800000"/>
            <a:headEnd/>
            <a:tailEnd/>
          </a:ln>
        </p:spPr>
        <p:txBody>
          <a:bodyPr wrap="none" lIns="0" tIns="0" rIns="40639" bIns="0">
            <a:spAutoFit/>
          </a:bodyPr>
          <a:lstStyle/>
          <a:p>
            <a:pPr marL="39688" algn="ctr" eaLnBrk="1" hangingPunct="1"/>
            <a:r>
              <a:rPr lang="en-US" sz="2400" b="0">
                <a:solidFill>
                  <a:srgbClr val="000066"/>
                </a:solidFill>
                <a:latin typeface="Helvetica" pitchFamily="-32" charset="0"/>
                <a:cs typeface="Helvetica" pitchFamily="-32" charset="0"/>
                <a:sym typeface="Helvetica" pitchFamily="-32" charset="0"/>
              </a:rPr>
              <a:t>Argon </a:t>
            </a:r>
          </a:p>
          <a:p>
            <a:pPr marL="39688" algn="ctr" eaLnBrk="1" hangingPunct="1"/>
            <a:r>
              <a:rPr lang="en-US" sz="2400" b="0">
                <a:solidFill>
                  <a:srgbClr val="000066"/>
                </a:solidFill>
                <a:latin typeface="Helvetica" pitchFamily="-32" charset="0"/>
                <a:cs typeface="Helvetica" pitchFamily="-32" charset="0"/>
                <a:sym typeface="Helvetica" pitchFamily="-32" charset="0"/>
              </a:rPr>
              <a:t>liquide</a:t>
            </a:r>
          </a:p>
        </p:txBody>
      </p:sp>
      <p:sp>
        <p:nvSpPr>
          <p:cNvPr id="5143" name="Line 30"/>
          <p:cNvSpPr>
            <a:spLocks noChangeShapeType="1"/>
          </p:cNvSpPr>
          <p:nvPr/>
        </p:nvSpPr>
        <p:spPr bwMode="auto">
          <a:xfrm>
            <a:off x="12700" y="5789613"/>
            <a:ext cx="9144000" cy="1587"/>
          </a:xfrm>
          <a:prstGeom prst="line">
            <a:avLst/>
          </a:prstGeom>
          <a:noFill/>
          <a:ln w="38100">
            <a:solidFill>
              <a:srgbClr val="000066"/>
            </a:solidFill>
            <a:round/>
            <a:headEnd/>
            <a:tailEnd/>
          </a:ln>
        </p:spPr>
        <p:txBody>
          <a:bodyPr lIns="0" tIns="0" rIns="0" bIns="0"/>
          <a:lstStyle/>
          <a:p>
            <a:endParaRPr lang="fr-FR"/>
          </a:p>
        </p:txBody>
      </p:sp>
      <p:sp>
        <p:nvSpPr>
          <p:cNvPr id="5144" name="Line 31"/>
          <p:cNvSpPr>
            <a:spLocks noChangeShapeType="1"/>
          </p:cNvSpPr>
          <p:nvPr/>
        </p:nvSpPr>
        <p:spPr bwMode="auto">
          <a:xfrm>
            <a:off x="12700" y="2970213"/>
            <a:ext cx="9144000" cy="1587"/>
          </a:xfrm>
          <a:prstGeom prst="line">
            <a:avLst/>
          </a:prstGeom>
          <a:noFill/>
          <a:ln w="38100">
            <a:solidFill>
              <a:srgbClr val="000066"/>
            </a:solidFill>
            <a:round/>
            <a:headEnd/>
            <a:tailEnd/>
          </a:ln>
        </p:spPr>
        <p:txBody>
          <a:bodyPr lIns="0" tIns="0" rIns="0" bIns="0"/>
          <a:lstStyle/>
          <a:p>
            <a:endParaRPr lang="fr-FR"/>
          </a:p>
        </p:txBody>
      </p:sp>
      <p:sp>
        <p:nvSpPr>
          <p:cNvPr id="5145" name="Rectangle 32"/>
          <p:cNvSpPr>
            <a:spLocks/>
          </p:cNvSpPr>
          <p:nvPr/>
        </p:nvSpPr>
        <p:spPr bwMode="auto">
          <a:xfrm>
            <a:off x="2743200" y="838200"/>
            <a:ext cx="304800" cy="1174750"/>
          </a:xfrm>
          <a:prstGeom prst="rect">
            <a:avLst/>
          </a:prstGeom>
          <a:solidFill>
            <a:schemeClr val="accent1"/>
          </a:solidFill>
          <a:ln w="25400">
            <a:noFill/>
            <a:miter lim="800000"/>
            <a:headEnd/>
            <a:tailEnd/>
          </a:ln>
        </p:spPr>
        <p:txBody>
          <a:bodyPr lIns="0" tIns="0" rIns="0" bIns="0"/>
          <a:lstStyle/>
          <a:p>
            <a:endParaRPr lang="fr-FR"/>
          </a:p>
        </p:txBody>
      </p:sp>
      <p:sp>
        <p:nvSpPr>
          <p:cNvPr id="5146" name="Rectangle 33"/>
          <p:cNvSpPr>
            <a:spLocks/>
          </p:cNvSpPr>
          <p:nvPr/>
        </p:nvSpPr>
        <p:spPr bwMode="auto">
          <a:xfrm>
            <a:off x="3048000" y="838200"/>
            <a:ext cx="273050" cy="1174750"/>
          </a:xfrm>
          <a:prstGeom prst="rect">
            <a:avLst/>
          </a:prstGeom>
          <a:solidFill>
            <a:schemeClr val="accent1"/>
          </a:solidFill>
          <a:ln w="25400">
            <a:noFill/>
            <a:miter lim="800000"/>
            <a:headEnd/>
            <a:tailEnd/>
          </a:ln>
        </p:spPr>
        <p:txBody>
          <a:bodyPr lIns="0" tIns="0" rIns="0" bIns="0"/>
          <a:lstStyle/>
          <a:p>
            <a:endParaRPr lang="fr-FR"/>
          </a:p>
        </p:txBody>
      </p:sp>
      <p:sp>
        <p:nvSpPr>
          <p:cNvPr id="5147" name="Rectangle 34"/>
          <p:cNvSpPr>
            <a:spLocks/>
          </p:cNvSpPr>
          <p:nvPr/>
        </p:nvSpPr>
        <p:spPr bwMode="auto">
          <a:xfrm>
            <a:off x="3657600" y="838200"/>
            <a:ext cx="381000" cy="1219200"/>
          </a:xfrm>
          <a:prstGeom prst="rect">
            <a:avLst/>
          </a:prstGeom>
          <a:noFill/>
          <a:ln w="25400">
            <a:solidFill>
              <a:srgbClr val="FF0000"/>
            </a:solidFill>
            <a:miter lim="800000"/>
            <a:headEnd/>
            <a:tailEnd/>
          </a:ln>
        </p:spPr>
        <p:txBody>
          <a:bodyPr lIns="0" tIns="0" rIns="0" bIns="0"/>
          <a:lstStyle/>
          <a:p>
            <a:endParaRPr lang="fr-FR"/>
          </a:p>
        </p:txBody>
      </p:sp>
      <p:sp>
        <p:nvSpPr>
          <p:cNvPr id="5148" name="Rectangle 35"/>
          <p:cNvSpPr>
            <a:spLocks/>
          </p:cNvSpPr>
          <p:nvPr/>
        </p:nvSpPr>
        <p:spPr bwMode="auto">
          <a:xfrm>
            <a:off x="2393950" y="3429000"/>
            <a:ext cx="1066800" cy="2209800"/>
          </a:xfrm>
          <a:prstGeom prst="rect">
            <a:avLst/>
          </a:prstGeom>
          <a:noFill/>
          <a:ln w="31750">
            <a:solidFill>
              <a:srgbClr val="FF0000"/>
            </a:solidFill>
            <a:miter lim="800000"/>
            <a:headEnd/>
            <a:tailEnd/>
          </a:ln>
        </p:spPr>
        <p:txBody>
          <a:bodyPr lIns="0" tIns="0" rIns="0" bIns="0"/>
          <a:lstStyle/>
          <a:p>
            <a:endParaRPr lang="fr-FR"/>
          </a:p>
        </p:txBody>
      </p:sp>
      <p:sp>
        <p:nvSpPr>
          <p:cNvPr id="5149" name="Rectangle 38"/>
          <p:cNvSpPr>
            <a:spLocks/>
          </p:cNvSpPr>
          <p:nvPr/>
        </p:nvSpPr>
        <p:spPr bwMode="auto">
          <a:xfrm>
            <a:off x="571500" y="3962400"/>
            <a:ext cx="1412875" cy="1095375"/>
          </a:xfrm>
          <a:prstGeom prst="rect">
            <a:avLst/>
          </a:prstGeom>
          <a:solidFill>
            <a:srgbClr val="FFFFFF"/>
          </a:solidFill>
          <a:ln w="12700">
            <a:noFill/>
            <a:miter lim="800000"/>
            <a:headEnd/>
            <a:tailEnd/>
          </a:ln>
        </p:spPr>
        <p:txBody>
          <a:bodyPr wrap="none" lIns="0" tIns="0" rIns="40639" bIns="0">
            <a:spAutoFit/>
          </a:bodyPr>
          <a:lstStyle/>
          <a:p>
            <a:pPr marL="39688" algn="ctr" eaLnBrk="1" hangingPunct="1"/>
            <a:r>
              <a:rPr lang="en-US" sz="2400" b="0">
                <a:solidFill>
                  <a:srgbClr val="000066"/>
                </a:solidFill>
                <a:latin typeface="Helvetica" pitchFamily="-32" charset="0"/>
                <a:cs typeface="Helvetica" pitchFamily="-32" charset="0"/>
                <a:sym typeface="Helvetica" pitchFamily="-32" charset="0"/>
              </a:rPr>
              <a:t>Sur le </a:t>
            </a:r>
          </a:p>
          <a:p>
            <a:pPr marL="39688" algn="ctr" eaLnBrk="1" hangingPunct="1"/>
            <a:r>
              <a:rPr lang="en-US" sz="2400" b="0">
                <a:solidFill>
                  <a:srgbClr val="000066"/>
                </a:solidFill>
                <a:latin typeface="Helvetica" pitchFamily="-32" charset="0"/>
                <a:cs typeface="Helvetica" pitchFamily="-32" charset="0"/>
                <a:sym typeface="Helvetica" pitchFamily="-32" charset="0"/>
              </a:rPr>
              <a:t>cryostat</a:t>
            </a:r>
          </a:p>
          <a:p>
            <a:pPr marL="39688" algn="ctr" eaLnBrk="1" hangingPunct="1"/>
            <a:r>
              <a:rPr lang="en-US" sz="2400" b="0">
                <a:solidFill>
                  <a:srgbClr val="000066"/>
                </a:solidFill>
                <a:latin typeface="Helvetica" pitchFamily="-32" charset="0"/>
                <a:cs typeface="Helvetica" pitchFamily="-32" charset="0"/>
                <a:sym typeface="Helvetica" pitchFamily="-32" charset="0"/>
              </a:rPr>
              <a:t>(</a:t>
            </a:r>
            <a:r>
              <a:rPr lang="en-US" sz="2000" b="0">
                <a:solidFill>
                  <a:srgbClr val="000066"/>
                </a:solidFill>
                <a:latin typeface="Helvetica" pitchFamily="-32" charset="0"/>
                <a:cs typeface="Helvetica" pitchFamily="-32" charset="0"/>
                <a:sym typeface="Helvetica" pitchFamily="-32" charset="0"/>
              </a:rPr>
              <a:t>Front-End</a:t>
            </a:r>
            <a:r>
              <a:rPr lang="en-US" sz="2400" b="0">
                <a:solidFill>
                  <a:srgbClr val="000066"/>
                </a:solidFill>
                <a:latin typeface="Helvetica" pitchFamily="-32" charset="0"/>
                <a:cs typeface="Helvetica" pitchFamily="-32" charset="0"/>
                <a:sym typeface="Helvetica" pitchFamily="-32" charset="0"/>
              </a:rPr>
              <a:t>)</a:t>
            </a:r>
          </a:p>
        </p:txBody>
      </p:sp>
      <p:grpSp>
        <p:nvGrpSpPr>
          <p:cNvPr id="2" name="Group 42"/>
          <p:cNvGrpSpPr>
            <a:grpSpLocks/>
          </p:cNvGrpSpPr>
          <p:nvPr/>
        </p:nvGrpSpPr>
        <p:grpSpPr bwMode="auto">
          <a:xfrm rot="-5400000">
            <a:off x="-2734468" y="3247231"/>
            <a:ext cx="6210300" cy="630237"/>
            <a:chOff x="0" y="0"/>
            <a:chExt cx="3912" cy="397"/>
          </a:xfrm>
        </p:grpSpPr>
        <p:sp>
          <p:nvSpPr>
            <p:cNvPr id="5182" name="Rectangle 43"/>
            <p:cNvSpPr>
              <a:spLocks/>
            </p:cNvSpPr>
            <p:nvPr/>
          </p:nvSpPr>
          <p:spPr bwMode="auto">
            <a:xfrm>
              <a:off x="0" y="0"/>
              <a:ext cx="3912" cy="397"/>
            </a:xfrm>
            <a:prstGeom prst="rect">
              <a:avLst/>
            </a:prstGeom>
            <a:solidFill>
              <a:srgbClr val="FFFFFF"/>
            </a:solidFill>
            <a:ln w="12700">
              <a:solidFill>
                <a:schemeClr val="tx1"/>
              </a:solidFill>
              <a:round/>
              <a:headEnd/>
              <a:tailEnd/>
            </a:ln>
          </p:spPr>
          <p:txBody>
            <a:bodyPr lIns="0" tIns="0" rIns="0" bIns="0"/>
            <a:lstStyle/>
            <a:p>
              <a:endParaRPr lang="fr-FR"/>
            </a:p>
          </p:txBody>
        </p:sp>
        <p:sp>
          <p:nvSpPr>
            <p:cNvPr id="5183" name="Rectangle 44"/>
            <p:cNvSpPr>
              <a:spLocks/>
            </p:cNvSpPr>
            <p:nvPr/>
          </p:nvSpPr>
          <p:spPr bwMode="auto">
            <a:xfrm>
              <a:off x="0" y="30"/>
              <a:ext cx="3912" cy="336"/>
            </a:xfrm>
            <a:prstGeom prst="rect">
              <a:avLst/>
            </a:prstGeom>
            <a:noFill/>
            <a:ln w="12700">
              <a:noFill/>
              <a:miter lim="800000"/>
              <a:headEnd/>
              <a:tailEnd/>
            </a:ln>
          </p:spPr>
          <p:txBody>
            <a:bodyPr lIns="0" tIns="0" rIns="40639" bIns="0"/>
            <a:lstStyle/>
            <a:p>
              <a:pPr marL="39688" algn="ctr" eaLnBrk="1" hangingPunct="1"/>
              <a:r>
                <a:rPr lang="en-US" sz="2400" b="0">
                  <a:solidFill>
                    <a:srgbClr val="000066"/>
                  </a:solidFill>
                  <a:latin typeface="Tahoma" pitchFamily="34" charset="0"/>
                  <a:cs typeface="Tahoma" pitchFamily="34" charset="0"/>
                  <a:sym typeface="Tahoma" pitchFamily="34" charset="0"/>
                </a:rPr>
                <a:t>Chaîne de lecture de l’accordéon</a:t>
              </a:r>
              <a:endParaRPr lang="en-US" sz="2800" b="0">
                <a:solidFill>
                  <a:srgbClr val="000066"/>
                </a:solidFill>
                <a:latin typeface="Tahoma" pitchFamily="34" charset="0"/>
                <a:cs typeface="Tahoma" pitchFamily="34" charset="0"/>
                <a:sym typeface="Tahoma" pitchFamily="34" charset="0"/>
              </a:endParaRPr>
            </a:p>
          </p:txBody>
        </p:sp>
      </p:grpSp>
      <p:sp>
        <p:nvSpPr>
          <p:cNvPr id="5151" name="Rectangle 46"/>
          <p:cNvSpPr>
            <a:spLocks/>
          </p:cNvSpPr>
          <p:nvPr/>
        </p:nvSpPr>
        <p:spPr bwMode="auto">
          <a:xfrm rot="-5400000">
            <a:off x="3357563" y="1468437"/>
            <a:ext cx="965200" cy="212725"/>
          </a:xfrm>
          <a:prstGeom prst="rect">
            <a:avLst/>
          </a:prstGeom>
          <a:noFill/>
          <a:ln w="12700">
            <a:noFill/>
            <a:miter lim="800000"/>
            <a:headEnd/>
            <a:tailEnd/>
          </a:ln>
        </p:spPr>
        <p:txBody>
          <a:bodyPr wrap="none" lIns="0" tIns="0" rIns="90000" bIns="0">
            <a:spAutoFit/>
          </a:bodyPr>
          <a:lstStyle/>
          <a:p>
            <a:pPr marL="190500" indent="190500" algn="just" eaLnBrk="1" hangingPunct="1">
              <a:spcBef>
                <a:spcPts val="800"/>
              </a:spcBef>
            </a:pPr>
            <a:r>
              <a:rPr lang="en-US" sz="1400">
                <a:solidFill>
                  <a:schemeClr val="tx1"/>
                </a:solidFill>
                <a:latin typeface="Arial" pitchFamily="34" charset="0"/>
                <a:cs typeface="Arial" pitchFamily="34" charset="0"/>
                <a:sym typeface="Arial" pitchFamily="34" charset="0"/>
              </a:rPr>
              <a:t>  ROD</a:t>
            </a:r>
          </a:p>
        </p:txBody>
      </p:sp>
      <p:grpSp>
        <p:nvGrpSpPr>
          <p:cNvPr id="3" name="Group 47"/>
          <p:cNvGrpSpPr>
            <a:grpSpLocks/>
          </p:cNvGrpSpPr>
          <p:nvPr/>
        </p:nvGrpSpPr>
        <p:grpSpPr bwMode="auto">
          <a:xfrm>
            <a:off x="228600" y="0"/>
            <a:ext cx="8763000" cy="457200"/>
            <a:chOff x="0" y="0"/>
            <a:chExt cx="2928" cy="384"/>
          </a:xfrm>
        </p:grpSpPr>
        <p:sp>
          <p:nvSpPr>
            <p:cNvPr id="5180" name="Rectangle 48"/>
            <p:cNvSpPr>
              <a:spLocks/>
            </p:cNvSpPr>
            <p:nvPr/>
          </p:nvSpPr>
          <p:spPr bwMode="auto">
            <a:xfrm>
              <a:off x="0" y="0"/>
              <a:ext cx="2928" cy="384"/>
            </a:xfrm>
            <a:prstGeom prst="rect">
              <a:avLst/>
            </a:prstGeom>
            <a:solidFill>
              <a:srgbClr val="CCCCFF"/>
            </a:solidFill>
            <a:ln w="38100">
              <a:solidFill>
                <a:srgbClr val="FF9999"/>
              </a:solidFill>
              <a:miter lim="800000"/>
              <a:headEnd/>
              <a:tailEnd/>
            </a:ln>
          </p:spPr>
          <p:txBody>
            <a:bodyPr lIns="0" tIns="0" rIns="0" bIns="0"/>
            <a:lstStyle/>
            <a:p>
              <a:endParaRPr lang="fr-FR"/>
            </a:p>
          </p:txBody>
        </p:sp>
        <p:sp>
          <p:nvSpPr>
            <p:cNvPr id="5181" name="Rectangle 49"/>
            <p:cNvSpPr>
              <a:spLocks/>
            </p:cNvSpPr>
            <p:nvPr/>
          </p:nvSpPr>
          <p:spPr bwMode="auto">
            <a:xfrm>
              <a:off x="0" y="44"/>
              <a:ext cx="2928" cy="296"/>
            </a:xfrm>
            <a:prstGeom prst="rect">
              <a:avLst/>
            </a:prstGeom>
            <a:noFill/>
            <a:ln w="12700">
              <a:noFill/>
              <a:miter lim="800000"/>
              <a:headEnd/>
              <a:tailEnd/>
            </a:ln>
          </p:spPr>
          <p:txBody>
            <a:bodyPr lIns="0" tIns="0" rIns="81279" bIns="0" anchor="ctr"/>
            <a:lstStyle/>
            <a:p>
              <a:pPr marL="39688" algn="ctr" eaLnBrk="1" hangingPunct="1"/>
              <a:r>
                <a:rPr lang="en-US" sz="2400"/>
                <a:t> </a:t>
              </a:r>
            </a:p>
          </p:txBody>
        </p:sp>
      </p:grpSp>
      <p:sp>
        <p:nvSpPr>
          <p:cNvPr id="5153" name="Text Box 50"/>
          <p:cNvSpPr txBox="1">
            <a:spLocks noChangeArrowheads="1"/>
          </p:cNvSpPr>
          <p:nvPr/>
        </p:nvSpPr>
        <p:spPr bwMode="auto">
          <a:xfrm>
            <a:off x="2300288" y="0"/>
            <a:ext cx="4278312" cy="457200"/>
          </a:xfrm>
          <a:prstGeom prst="rect">
            <a:avLst/>
          </a:prstGeom>
          <a:noFill/>
          <a:ln w="9525">
            <a:noFill/>
            <a:miter lim="800000"/>
            <a:headEnd/>
            <a:tailEnd/>
          </a:ln>
        </p:spPr>
        <p:txBody>
          <a:bodyPr wrap="none">
            <a:spAutoFit/>
          </a:bodyPr>
          <a:lstStyle/>
          <a:p>
            <a:r>
              <a:rPr lang="en-US" sz="2400"/>
              <a:t>Electronique: réalisation LAPP</a:t>
            </a:r>
            <a:endParaRPr lang="fr-FR" sz="2400"/>
          </a:p>
        </p:txBody>
      </p:sp>
      <p:pic>
        <p:nvPicPr>
          <p:cNvPr id="5154" name="Picture 51"/>
          <p:cNvPicPr>
            <a:picLocks noChangeArrowheads="1"/>
          </p:cNvPicPr>
          <p:nvPr/>
        </p:nvPicPr>
        <p:blipFill>
          <a:blip r:embed="rId3" cstate="print"/>
          <a:srcRect l="12000" r="16014"/>
          <a:stretch>
            <a:fillRect/>
          </a:stretch>
        </p:blipFill>
        <p:spPr bwMode="auto">
          <a:xfrm>
            <a:off x="6553200" y="3505200"/>
            <a:ext cx="2438400" cy="1676400"/>
          </a:xfrm>
          <a:prstGeom prst="rect">
            <a:avLst/>
          </a:prstGeom>
          <a:noFill/>
          <a:ln w="12700">
            <a:noFill/>
            <a:miter lim="800000"/>
            <a:headEnd/>
            <a:tailEnd/>
          </a:ln>
        </p:spPr>
      </p:pic>
      <p:sp>
        <p:nvSpPr>
          <p:cNvPr id="5155" name="Rectangle 52"/>
          <p:cNvSpPr>
            <a:spLocks/>
          </p:cNvSpPr>
          <p:nvPr/>
        </p:nvSpPr>
        <p:spPr bwMode="auto">
          <a:xfrm>
            <a:off x="6934200" y="5372100"/>
            <a:ext cx="1600200" cy="266700"/>
          </a:xfrm>
          <a:prstGeom prst="rect">
            <a:avLst/>
          </a:prstGeom>
          <a:solidFill>
            <a:srgbClr val="FFFF99"/>
          </a:solidFill>
          <a:ln w="12700">
            <a:solidFill>
              <a:srgbClr val="66FF66"/>
            </a:solidFill>
            <a:miter lim="800000"/>
            <a:headEnd/>
            <a:tailEnd/>
          </a:ln>
        </p:spPr>
        <p:txBody>
          <a:bodyPr lIns="0" tIns="0" rIns="0" bIns="0"/>
          <a:lstStyle/>
          <a:p>
            <a:endParaRPr lang="fr-FR"/>
          </a:p>
        </p:txBody>
      </p:sp>
      <p:sp>
        <p:nvSpPr>
          <p:cNvPr id="5156" name="Rectangle 53"/>
          <p:cNvSpPr>
            <a:spLocks/>
          </p:cNvSpPr>
          <p:nvPr/>
        </p:nvSpPr>
        <p:spPr bwMode="auto">
          <a:xfrm>
            <a:off x="7010400" y="5372100"/>
            <a:ext cx="1600200" cy="188913"/>
          </a:xfrm>
          <a:prstGeom prst="rect">
            <a:avLst/>
          </a:prstGeom>
          <a:noFill/>
          <a:ln w="12700">
            <a:noFill/>
            <a:miter lim="800000"/>
            <a:headEnd/>
            <a:tailEnd/>
          </a:ln>
        </p:spPr>
        <p:txBody>
          <a:bodyPr lIns="0" tIns="0" rIns="40639" bIns="0"/>
          <a:lstStyle/>
          <a:p>
            <a:pPr marL="39688" eaLnBrk="1" hangingPunct="1"/>
            <a:r>
              <a:rPr lang="en-US" sz="1600" b="0">
                <a:solidFill>
                  <a:srgbClr val="000066"/>
                </a:solidFill>
                <a:latin typeface="Tahoma" pitchFamily="34" charset="0"/>
                <a:cs typeface="Tahoma" pitchFamily="34" charset="0"/>
                <a:sym typeface="Tahoma" pitchFamily="34" charset="0"/>
              </a:rPr>
              <a:t>Carte calibration</a:t>
            </a:r>
            <a:endParaRPr lang="en-US" sz="2000" b="0">
              <a:solidFill>
                <a:srgbClr val="000066"/>
              </a:solidFill>
              <a:latin typeface="Tahoma" pitchFamily="34" charset="0"/>
              <a:cs typeface="Tahoma" pitchFamily="34" charset="0"/>
              <a:sym typeface="Tahoma" pitchFamily="34" charset="0"/>
            </a:endParaRPr>
          </a:p>
        </p:txBody>
      </p:sp>
      <p:pic>
        <p:nvPicPr>
          <p:cNvPr id="5157" name="Picture 54"/>
          <p:cNvPicPr>
            <a:picLocks noChangeArrowheads="1"/>
          </p:cNvPicPr>
          <p:nvPr/>
        </p:nvPicPr>
        <p:blipFill>
          <a:blip r:embed="rId4" cstate="print"/>
          <a:srcRect/>
          <a:stretch>
            <a:fillRect/>
          </a:stretch>
        </p:blipFill>
        <p:spPr bwMode="auto">
          <a:xfrm>
            <a:off x="6400800" y="914400"/>
            <a:ext cx="2667000" cy="1722438"/>
          </a:xfrm>
          <a:prstGeom prst="rect">
            <a:avLst/>
          </a:prstGeom>
          <a:noFill/>
          <a:ln w="12700">
            <a:noFill/>
            <a:miter lim="800000"/>
            <a:headEnd/>
            <a:tailEnd/>
          </a:ln>
        </p:spPr>
      </p:pic>
      <p:sp>
        <p:nvSpPr>
          <p:cNvPr id="5158" name="Text Box 55"/>
          <p:cNvSpPr txBox="1">
            <a:spLocks noChangeArrowheads="1"/>
          </p:cNvSpPr>
          <p:nvPr/>
        </p:nvSpPr>
        <p:spPr bwMode="auto">
          <a:xfrm>
            <a:off x="3883025" y="3048000"/>
            <a:ext cx="1069975" cy="336550"/>
          </a:xfrm>
          <a:prstGeom prst="rect">
            <a:avLst/>
          </a:prstGeom>
          <a:noFill/>
          <a:ln w="9525">
            <a:noFill/>
            <a:miter lim="800000"/>
            <a:headEnd/>
            <a:tailEnd/>
          </a:ln>
        </p:spPr>
        <p:txBody>
          <a:bodyPr wrap="none">
            <a:spAutoFit/>
          </a:bodyPr>
          <a:lstStyle/>
          <a:p>
            <a:r>
              <a:rPr lang="fr-FR" sz="1600">
                <a:solidFill>
                  <a:schemeClr val="tx2"/>
                </a:solidFill>
              </a:rPr>
              <a:t>FEB crate</a:t>
            </a:r>
          </a:p>
        </p:txBody>
      </p:sp>
      <p:sp>
        <p:nvSpPr>
          <p:cNvPr id="5159" name="Rectangle 56"/>
          <p:cNvSpPr>
            <a:spLocks/>
          </p:cNvSpPr>
          <p:nvPr/>
        </p:nvSpPr>
        <p:spPr bwMode="auto">
          <a:xfrm>
            <a:off x="7254875" y="2667000"/>
            <a:ext cx="1127125" cy="266700"/>
          </a:xfrm>
          <a:prstGeom prst="rect">
            <a:avLst/>
          </a:prstGeom>
          <a:solidFill>
            <a:srgbClr val="FFFF99"/>
          </a:solidFill>
          <a:ln w="12700">
            <a:solidFill>
              <a:srgbClr val="66FF66"/>
            </a:solidFill>
            <a:miter lim="800000"/>
            <a:headEnd/>
            <a:tailEnd/>
          </a:ln>
        </p:spPr>
        <p:txBody>
          <a:bodyPr lIns="0" tIns="0" rIns="0" bIns="0"/>
          <a:lstStyle/>
          <a:p>
            <a:endParaRPr lang="fr-FR"/>
          </a:p>
        </p:txBody>
      </p:sp>
      <p:sp>
        <p:nvSpPr>
          <p:cNvPr id="5160" name="Rectangle 57"/>
          <p:cNvSpPr>
            <a:spLocks/>
          </p:cNvSpPr>
          <p:nvPr/>
        </p:nvSpPr>
        <p:spPr bwMode="auto">
          <a:xfrm>
            <a:off x="7254875" y="2708275"/>
            <a:ext cx="1127125" cy="188913"/>
          </a:xfrm>
          <a:prstGeom prst="rect">
            <a:avLst/>
          </a:prstGeom>
          <a:noFill/>
          <a:ln w="12700">
            <a:noFill/>
            <a:miter lim="800000"/>
            <a:headEnd/>
            <a:tailEnd/>
          </a:ln>
        </p:spPr>
        <p:txBody>
          <a:bodyPr lIns="0" tIns="0" rIns="40639" bIns="0"/>
          <a:lstStyle/>
          <a:p>
            <a:pPr marL="39688" eaLnBrk="1" hangingPunct="1"/>
            <a:r>
              <a:rPr lang="en-US" sz="1400" b="0">
                <a:solidFill>
                  <a:srgbClr val="000066"/>
                </a:solidFill>
                <a:latin typeface="Tahoma" pitchFamily="34" charset="0"/>
                <a:cs typeface="Tahoma" pitchFamily="34" charset="0"/>
                <a:sym typeface="Tahoma" pitchFamily="34" charset="0"/>
              </a:rPr>
              <a:t>Carte ROD</a:t>
            </a:r>
            <a:endParaRPr lang="en-US" sz="2000" b="0">
              <a:solidFill>
                <a:srgbClr val="000066"/>
              </a:solidFill>
              <a:latin typeface="Tahoma" pitchFamily="34" charset="0"/>
              <a:cs typeface="Tahoma" pitchFamily="34" charset="0"/>
              <a:sym typeface="Tahoma" pitchFamily="34" charset="0"/>
            </a:endParaRPr>
          </a:p>
        </p:txBody>
      </p:sp>
      <p:sp>
        <p:nvSpPr>
          <p:cNvPr id="5161" name="Line 23"/>
          <p:cNvSpPr>
            <a:spLocks noChangeShapeType="1"/>
          </p:cNvSpPr>
          <p:nvPr/>
        </p:nvSpPr>
        <p:spPr bwMode="auto">
          <a:xfrm>
            <a:off x="4341813" y="833438"/>
            <a:ext cx="1587" cy="1223962"/>
          </a:xfrm>
          <a:prstGeom prst="line">
            <a:avLst/>
          </a:prstGeom>
          <a:noFill/>
          <a:ln w="25400">
            <a:solidFill>
              <a:schemeClr val="tx1"/>
            </a:solidFill>
            <a:round/>
            <a:headEnd/>
            <a:tailEnd/>
          </a:ln>
        </p:spPr>
        <p:txBody>
          <a:bodyPr lIns="0" tIns="0" rIns="0" bIns="0"/>
          <a:lstStyle/>
          <a:p>
            <a:endParaRPr lang="fr-FR"/>
          </a:p>
        </p:txBody>
      </p:sp>
      <p:grpSp>
        <p:nvGrpSpPr>
          <p:cNvPr id="4" name="Group 65"/>
          <p:cNvGrpSpPr>
            <a:grpSpLocks/>
          </p:cNvGrpSpPr>
          <p:nvPr/>
        </p:nvGrpSpPr>
        <p:grpSpPr bwMode="auto">
          <a:xfrm>
            <a:off x="4464050" y="914400"/>
            <a:ext cx="3581400" cy="1862138"/>
            <a:chOff x="2812" y="576"/>
            <a:chExt cx="2256" cy="1173"/>
          </a:xfrm>
        </p:grpSpPr>
        <p:pic>
          <p:nvPicPr>
            <p:cNvPr id="5175" name="Picture 58"/>
            <p:cNvPicPr>
              <a:picLocks noChangeArrowheads="1"/>
            </p:cNvPicPr>
            <p:nvPr/>
          </p:nvPicPr>
          <p:blipFill>
            <a:blip r:embed="rId5" cstate="print"/>
            <a:srcRect/>
            <a:stretch>
              <a:fillRect/>
            </a:stretch>
          </p:blipFill>
          <p:spPr bwMode="auto">
            <a:xfrm>
              <a:off x="2812" y="720"/>
              <a:ext cx="1392" cy="842"/>
            </a:xfrm>
            <a:prstGeom prst="rect">
              <a:avLst/>
            </a:prstGeom>
            <a:noFill/>
            <a:ln w="12700">
              <a:noFill/>
              <a:miter lim="800000"/>
              <a:headEnd/>
              <a:tailEnd/>
            </a:ln>
          </p:spPr>
        </p:pic>
        <p:sp>
          <p:nvSpPr>
            <p:cNvPr id="5176" name="Rectangle 59"/>
            <p:cNvSpPr>
              <a:spLocks/>
            </p:cNvSpPr>
            <p:nvPr/>
          </p:nvSpPr>
          <p:spPr bwMode="auto">
            <a:xfrm>
              <a:off x="3047" y="1581"/>
              <a:ext cx="896" cy="168"/>
            </a:xfrm>
            <a:prstGeom prst="rect">
              <a:avLst/>
            </a:prstGeom>
            <a:solidFill>
              <a:srgbClr val="FFFF99"/>
            </a:solidFill>
            <a:ln w="12700">
              <a:solidFill>
                <a:srgbClr val="66FF66"/>
              </a:solidFill>
              <a:miter lim="800000"/>
              <a:headEnd/>
              <a:tailEnd/>
            </a:ln>
          </p:spPr>
          <p:txBody>
            <a:bodyPr lIns="0" tIns="0" rIns="0" bIns="0"/>
            <a:lstStyle/>
            <a:p>
              <a:endParaRPr lang="fr-FR"/>
            </a:p>
          </p:txBody>
        </p:sp>
        <p:sp>
          <p:nvSpPr>
            <p:cNvPr id="5177" name="Rectangle 60"/>
            <p:cNvSpPr>
              <a:spLocks/>
            </p:cNvSpPr>
            <p:nvPr/>
          </p:nvSpPr>
          <p:spPr bwMode="auto">
            <a:xfrm>
              <a:off x="3047" y="1581"/>
              <a:ext cx="896" cy="119"/>
            </a:xfrm>
            <a:prstGeom prst="rect">
              <a:avLst/>
            </a:prstGeom>
            <a:noFill/>
            <a:ln w="12700">
              <a:noFill/>
              <a:miter lim="800000"/>
              <a:headEnd/>
              <a:tailEnd/>
            </a:ln>
          </p:spPr>
          <p:txBody>
            <a:bodyPr lIns="0" tIns="0" rIns="40639" bIns="0"/>
            <a:lstStyle/>
            <a:p>
              <a:pPr marL="39688" eaLnBrk="1" hangingPunct="1"/>
              <a:r>
                <a:rPr lang="en-US" sz="1400" b="0">
                  <a:solidFill>
                    <a:srgbClr val="000066"/>
                  </a:solidFill>
                  <a:latin typeface="Tahoma" pitchFamily="34" charset="0"/>
                  <a:cs typeface="Tahoma" pitchFamily="34" charset="0"/>
                  <a:sym typeface="Tahoma" pitchFamily="34" charset="0"/>
                </a:rPr>
                <a:t>Carte ROD-PU</a:t>
              </a:r>
              <a:endParaRPr lang="en-US" sz="2000" b="0">
                <a:solidFill>
                  <a:srgbClr val="000066"/>
                </a:solidFill>
                <a:latin typeface="Tahoma" pitchFamily="34" charset="0"/>
                <a:cs typeface="Tahoma" pitchFamily="34" charset="0"/>
                <a:sym typeface="Tahoma" pitchFamily="34" charset="0"/>
              </a:endParaRPr>
            </a:p>
          </p:txBody>
        </p:sp>
        <p:sp>
          <p:nvSpPr>
            <p:cNvPr id="5178" name="Oval 61"/>
            <p:cNvSpPr>
              <a:spLocks/>
            </p:cNvSpPr>
            <p:nvPr/>
          </p:nvSpPr>
          <p:spPr bwMode="auto">
            <a:xfrm>
              <a:off x="4396" y="576"/>
              <a:ext cx="672" cy="336"/>
            </a:xfrm>
            <a:prstGeom prst="ellipse">
              <a:avLst/>
            </a:prstGeom>
            <a:noFill/>
            <a:ln w="38100">
              <a:solidFill>
                <a:srgbClr val="66FF66"/>
              </a:solidFill>
              <a:round/>
              <a:headEnd/>
              <a:tailEnd/>
            </a:ln>
          </p:spPr>
          <p:txBody>
            <a:bodyPr lIns="0" tIns="0" rIns="0" bIns="0"/>
            <a:lstStyle/>
            <a:p>
              <a:endParaRPr lang="fr-FR"/>
            </a:p>
          </p:txBody>
        </p:sp>
        <p:sp>
          <p:nvSpPr>
            <p:cNvPr id="5179" name="Line 62"/>
            <p:cNvSpPr>
              <a:spLocks noChangeShapeType="1"/>
            </p:cNvSpPr>
            <p:nvPr/>
          </p:nvSpPr>
          <p:spPr bwMode="auto">
            <a:xfrm rot="10800000" flipH="1">
              <a:off x="4156" y="864"/>
              <a:ext cx="288" cy="96"/>
            </a:xfrm>
            <a:prstGeom prst="line">
              <a:avLst/>
            </a:prstGeom>
            <a:noFill/>
            <a:ln w="38100">
              <a:solidFill>
                <a:srgbClr val="66FF66"/>
              </a:solidFill>
              <a:round/>
              <a:headEnd type="triangle" w="med" len="med"/>
              <a:tailEnd/>
            </a:ln>
          </p:spPr>
          <p:txBody>
            <a:bodyPr/>
            <a:lstStyle/>
            <a:p>
              <a:endParaRPr lang="fr-FR"/>
            </a:p>
          </p:txBody>
        </p:sp>
      </p:grpSp>
      <p:sp>
        <p:nvSpPr>
          <p:cNvPr id="5163" name="Rectangle 74"/>
          <p:cNvSpPr>
            <a:spLocks noChangeArrowheads="1"/>
          </p:cNvSpPr>
          <p:nvPr/>
        </p:nvSpPr>
        <p:spPr bwMode="auto">
          <a:xfrm>
            <a:off x="2362200" y="3200400"/>
            <a:ext cx="533400" cy="152400"/>
          </a:xfrm>
          <a:prstGeom prst="rect">
            <a:avLst/>
          </a:prstGeom>
          <a:solidFill>
            <a:schemeClr val="bg1"/>
          </a:solidFill>
          <a:ln w="9525">
            <a:noFill/>
            <a:miter lim="800000"/>
            <a:headEnd/>
            <a:tailEnd/>
          </a:ln>
        </p:spPr>
        <p:txBody>
          <a:bodyPr wrap="none" anchor="ctr"/>
          <a:lstStyle/>
          <a:p>
            <a:endParaRPr lang="fr-FR"/>
          </a:p>
        </p:txBody>
      </p:sp>
      <p:grpSp>
        <p:nvGrpSpPr>
          <p:cNvPr id="5" name="Group 73"/>
          <p:cNvGrpSpPr>
            <a:grpSpLocks/>
          </p:cNvGrpSpPr>
          <p:nvPr/>
        </p:nvGrpSpPr>
        <p:grpSpPr bwMode="auto">
          <a:xfrm>
            <a:off x="762000" y="2070100"/>
            <a:ext cx="2895600" cy="1816100"/>
            <a:chOff x="528" y="1344"/>
            <a:chExt cx="1824" cy="1144"/>
          </a:xfrm>
        </p:grpSpPr>
        <p:grpSp>
          <p:nvGrpSpPr>
            <p:cNvPr id="6" name="Group 66"/>
            <p:cNvGrpSpPr>
              <a:grpSpLocks/>
            </p:cNvGrpSpPr>
            <p:nvPr/>
          </p:nvGrpSpPr>
          <p:grpSpPr bwMode="auto">
            <a:xfrm>
              <a:off x="528" y="1440"/>
              <a:ext cx="1298" cy="1048"/>
              <a:chOff x="4309" y="2984"/>
              <a:chExt cx="1298" cy="1048"/>
            </a:xfrm>
          </p:grpSpPr>
          <p:pic>
            <p:nvPicPr>
              <p:cNvPr id="5172" name="Picture 67"/>
              <p:cNvPicPr>
                <a:picLocks noChangeArrowheads="1"/>
              </p:cNvPicPr>
              <p:nvPr/>
            </p:nvPicPr>
            <p:blipFill>
              <a:blip r:embed="rId6" cstate="print"/>
              <a:srcRect/>
              <a:stretch>
                <a:fillRect/>
              </a:stretch>
            </p:blipFill>
            <p:spPr bwMode="auto">
              <a:xfrm>
                <a:off x="4309" y="2984"/>
                <a:ext cx="1298" cy="907"/>
              </a:xfrm>
              <a:prstGeom prst="rect">
                <a:avLst/>
              </a:prstGeom>
              <a:noFill/>
              <a:ln w="12700">
                <a:noFill/>
                <a:miter lim="800000"/>
                <a:headEnd/>
                <a:tailEnd/>
              </a:ln>
            </p:spPr>
          </p:pic>
          <p:sp>
            <p:nvSpPr>
              <p:cNvPr id="5173" name="Rectangle 68"/>
              <p:cNvSpPr>
                <a:spLocks/>
              </p:cNvSpPr>
              <p:nvPr/>
            </p:nvSpPr>
            <p:spPr bwMode="auto">
              <a:xfrm>
                <a:off x="4560" y="3864"/>
                <a:ext cx="933" cy="168"/>
              </a:xfrm>
              <a:prstGeom prst="rect">
                <a:avLst/>
              </a:prstGeom>
              <a:solidFill>
                <a:srgbClr val="FFFF99"/>
              </a:solidFill>
              <a:ln w="12700">
                <a:solidFill>
                  <a:srgbClr val="66FF66"/>
                </a:solidFill>
                <a:miter lim="800000"/>
                <a:headEnd/>
                <a:tailEnd/>
              </a:ln>
            </p:spPr>
            <p:txBody>
              <a:bodyPr lIns="0" tIns="0" rIns="0" bIns="0"/>
              <a:lstStyle/>
              <a:p>
                <a:endParaRPr lang="fr-FR"/>
              </a:p>
            </p:txBody>
          </p:sp>
          <p:sp>
            <p:nvSpPr>
              <p:cNvPr id="5174" name="Rectangle 69"/>
              <p:cNvSpPr>
                <a:spLocks/>
              </p:cNvSpPr>
              <p:nvPr/>
            </p:nvSpPr>
            <p:spPr bwMode="auto">
              <a:xfrm>
                <a:off x="4560" y="3864"/>
                <a:ext cx="933" cy="119"/>
              </a:xfrm>
              <a:prstGeom prst="rect">
                <a:avLst/>
              </a:prstGeom>
              <a:noFill/>
              <a:ln w="12700">
                <a:noFill/>
                <a:miter lim="800000"/>
                <a:headEnd/>
                <a:tailEnd/>
              </a:ln>
            </p:spPr>
            <p:txBody>
              <a:bodyPr lIns="0" tIns="0" rIns="40639" bIns="0"/>
              <a:lstStyle/>
              <a:p>
                <a:pPr marL="39688" eaLnBrk="1" hangingPunct="1"/>
                <a:r>
                  <a:rPr lang="en-US" sz="1400" b="0">
                    <a:solidFill>
                      <a:srgbClr val="000066"/>
                    </a:solidFill>
                    <a:latin typeface="Tahoma" pitchFamily="34" charset="0"/>
                    <a:cs typeface="Tahoma" pitchFamily="34" charset="0"/>
                    <a:sym typeface="Tahoma" pitchFamily="34" charset="0"/>
                  </a:rPr>
                  <a:t>Carte injecteur</a:t>
                </a:r>
                <a:endParaRPr lang="en-US" sz="2000" b="0">
                  <a:solidFill>
                    <a:srgbClr val="000066"/>
                  </a:solidFill>
                  <a:latin typeface="Tahoma" pitchFamily="34" charset="0"/>
                  <a:cs typeface="Tahoma" pitchFamily="34" charset="0"/>
                  <a:sym typeface="Tahoma" pitchFamily="34" charset="0"/>
                </a:endParaRPr>
              </a:p>
            </p:txBody>
          </p:sp>
        </p:grpSp>
        <p:sp>
          <p:nvSpPr>
            <p:cNvPr id="5170" name="Line 70"/>
            <p:cNvSpPr>
              <a:spLocks noChangeShapeType="1"/>
            </p:cNvSpPr>
            <p:nvPr/>
          </p:nvSpPr>
          <p:spPr bwMode="auto">
            <a:xfrm flipV="1">
              <a:off x="1872" y="1344"/>
              <a:ext cx="480" cy="336"/>
            </a:xfrm>
            <a:prstGeom prst="line">
              <a:avLst/>
            </a:prstGeom>
            <a:noFill/>
            <a:ln w="9525">
              <a:solidFill>
                <a:schemeClr val="tx1"/>
              </a:solidFill>
              <a:round/>
              <a:headEnd/>
              <a:tailEnd type="triangle" w="med" len="med"/>
            </a:ln>
          </p:spPr>
          <p:txBody>
            <a:bodyPr wrap="none" anchor="ctr"/>
            <a:lstStyle/>
            <a:p>
              <a:endParaRPr lang="fr-FR"/>
            </a:p>
          </p:txBody>
        </p:sp>
        <p:sp>
          <p:nvSpPr>
            <p:cNvPr id="5171" name="Text Box 71"/>
            <p:cNvSpPr txBox="1">
              <a:spLocks noChangeArrowheads="1"/>
            </p:cNvSpPr>
            <p:nvPr/>
          </p:nvSpPr>
          <p:spPr bwMode="auto">
            <a:xfrm rot="-2226568">
              <a:off x="1680" y="1372"/>
              <a:ext cx="667" cy="212"/>
            </a:xfrm>
            <a:prstGeom prst="rect">
              <a:avLst/>
            </a:prstGeom>
            <a:noFill/>
            <a:ln w="9525">
              <a:noFill/>
              <a:miter lim="800000"/>
              <a:headEnd/>
              <a:tailEnd/>
            </a:ln>
          </p:spPr>
          <p:txBody>
            <a:bodyPr wrap="none">
              <a:spAutoFit/>
            </a:bodyPr>
            <a:lstStyle/>
            <a:p>
              <a:r>
                <a:rPr lang="fr-FR" sz="1600">
                  <a:solidFill>
                    <a:schemeClr val="tx2"/>
                  </a:solidFill>
                </a:rPr>
                <a:t>ROD Test</a:t>
              </a:r>
            </a:p>
          </p:txBody>
        </p:sp>
      </p:grpSp>
      <p:sp>
        <p:nvSpPr>
          <p:cNvPr id="5165" name="Text Box 75"/>
          <p:cNvSpPr txBox="1">
            <a:spLocks noChangeArrowheads="1"/>
          </p:cNvSpPr>
          <p:nvPr/>
        </p:nvSpPr>
        <p:spPr bwMode="auto">
          <a:xfrm>
            <a:off x="5257800" y="1233488"/>
            <a:ext cx="615950" cy="366712"/>
          </a:xfrm>
          <a:prstGeom prst="rect">
            <a:avLst/>
          </a:prstGeom>
          <a:noFill/>
          <a:ln w="9525">
            <a:noFill/>
            <a:miter lim="800000"/>
            <a:headEnd/>
            <a:tailEnd/>
          </a:ln>
        </p:spPr>
        <p:txBody>
          <a:bodyPr wrap="none">
            <a:spAutoFit/>
          </a:bodyPr>
          <a:lstStyle/>
          <a:p>
            <a:r>
              <a:rPr lang="fr-FR">
                <a:solidFill>
                  <a:schemeClr val="bg1"/>
                </a:solidFill>
              </a:rPr>
              <a:t>DSP</a:t>
            </a:r>
          </a:p>
        </p:txBody>
      </p:sp>
      <p:grpSp>
        <p:nvGrpSpPr>
          <p:cNvPr id="7" name="Group 82"/>
          <p:cNvGrpSpPr>
            <a:grpSpLocks/>
          </p:cNvGrpSpPr>
          <p:nvPr/>
        </p:nvGrpSpPr>
        <p:grpSpPr bwMode="auto">
          <a:xfrm>
            <a:off x="2438400" y="2133600"/>
            <a:ext cx="4419600" cy="2286000"/>
            <a:chOff x="1536" y="1344"/>
            <a:chExt cx="2784" cy="1440"/>
          </a:xfrm>
        </p:grpSpPr>
        <p:sp>
          <p:nvSpPr>
            <p:cNvPr id="5167" name="Rectangle 83"/>
            <p:cNvSpPr>
              <a:spLocks noChangeArrowheads="1"/>
            </p:cNvSpPr>
            <p:nvPr/>
          </p:nvSpPr>
          <p:spPr bwMode="auto">
            <a:xfrm>
              <a:off x="1536" y="1344"/>
              <a:ext cx="2784" cy="1440"/>
            </a:xfrm>
            <a:prstGeom prst="rect">
              <a:avLst/>
            </a:prstGeom>
            <a:solidFill>
              <a:schemeClr val="accent1"/>
            </a:solidFill>
            <a:ln w="9525">
              <a:solidFill>
                <a:schemeClr val="tx1"/>
              </a:solidFill>
              <a:miter lim="800000"/>
              <a:headEnd/>
              <a:tailEnd/>
            </a:ln>
          </p:spPr>
          <p:txBody>
            <a:bodyPr wrap="none" anchor="ctr"/>
            <a:lstStyle/>
            <a:p>
              <a:pPr algn="ctr"/>
              <a:endParaRPr lang="fr-FR"/>
            </a:p>
          </p:txBody>
        </p:sp>
        <p:sp>
          <p:nvSpPr>
            <p:cNvPr id="5168" name="Text Box 84"/>
            <p:cNvSpPr txBox="1">
              <a:spLocks noChangeArrowheads="1"/>
            </p:cNvSpPr>
            <p:nvPr/>
          </p:nvSpPr>
          <p:spPr bwMode="auto">
            <a:xfrm>
              <a:off x="1728" y="1920"/>
              <a:ext cx="2314" cy="231"/>
            </a:xfrm>
            <a:prstGeom prst="rect">
              <a:avLst/>
            </a:prstGeom>
            <a:noFill/>
            <a:ln w="9525">
              <a:noFill/>
              <a:miter lim="800000"/>
              <a:headEnd/>
              <a:tailEnd/>
            </a:ln>
          </p:spPr>
          <p:txBody>
            <a:bodyPr wrap="none">
              <a:spAutoFit/>
            </a:bodyPr>
            <a:lstStyle/>
            <a:p>
              <a:r>
                <a:rPr lang="fr-FR"/>
                <a:t>+ mise en route de tout le Back-End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52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ppt_x</p:attrName>
                                        </p:attrNameLst>
                                      </p:cBhvr>
                                      <p:tavLst>
                                        <p:tav tm="0">
                                          <p:val>
                                            <p:fltVal val="0.5"/>
                                          </p:val>
                                        </p:tav>
                                        <p:tav tm="100000">
                                          <p:val>
                                            <p:strVal val="#ppt_x"/>
                                          </p:val>
                                        </p:tav>
                                      </p:tavLst>
                                    </p:anim>
                                    <p:anim calcmode="lin" valueType="num">
                                      <p:cBhvr>
                                        <p:cTn id="2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12700"/>
            <a:ext cx="8229600" cy="576263"/>
          </a:xfrm>
        </p:spPr>
        <p:txBody>
          <a:bodyPr>
            <a:normAutofit fontScale="90000"/>
          </a:bodyPr>
          <a:lstStyle/>
          <a:p>
            <a:pPr eaLnBrk="1" hangingPunct="1"/>
            <a:r>
              <a:rPr lang="en-US" sz="3200" dirty="0" smtClean="0"/>
              <a:t>Two jet event at 2.36 </a:t>
            </a:r>
            <a:r>
              <a:rPr lang="en-US" sz="3200" dirty="0" err="1" smtClean="0"/>
              <a:t>TeV</a:t>
            </a:r>
            <a:r>
              <a:rPr lang="en-US" sz="3200" dirty="0" smtClean="0"/>
              <a:t> (Dec. 8</a:t>
            </a:r>
            <a:r>
              <a:rPr lang="en-US" sz="3200" baseline="30000" dirty="0" smtClean="0"/>
              <a:t>th</a:t>
            </a:r>
            <a:r>
              <a:rPr lang="en-US" sz="3200" dirty="0" smtClean="0"/>
              <a:t>)</a:t>
            </a:r>
          </a:p>
        </p:txBody>
      </p:sp>
      <p:pic>
        <p:nvPicPr>
          <p:cNvPr id="5124" name="Picture 5" descr="dijet.png"/>
          <p:cNvPicPr preferRelativeResize="0">
            <a:picLocks noChangeAspect="1"/>
          </p:cNvPicPr>
          <p:nvPr/>
        </p:nvPicPr>
        <p:blipFill>
          <a:blip r:embed="rId2" cstate="print"/>
          <a:srcRect/>
          <a:stretch>
            <a:fillRect/>
          </a:stretch>
        </p:blipFill>
        <p:spPr bwMode="auto">
          <a:xfrm>
            <a:off x="576263" y="612775"/>
            <a:ext cx="7964487" cy="5486400"/>
          </a:xfrm>
          <a:prstGeom prst="rect">
            <a:avLst/>
          </a:prstGeom>
          <a:noFill/>
          <a:ln w="38100">
            <a:noFill/>
            <a:round/>
            <a:headEnd/>
            <a:tailEnd/>
          </a:ln>
        </p:spPr>
      </p:pic>
      <p:sp>
        <p:nvSpPr>
          <p:cNvPr id="7" name="Footer Placeholder 6"/>
          <p:cNvSpPr>
            <a:spLocks noGrp="1"/>
          </p:cNvSpPr>
          <p:nvPr>
            <p:ph type="ftr" sz="quarter" idx="11"/>
          </p:nvPr>
        </p:nvSpPr>
        <p:spPr/>
        <p:txBody>
          <a:bodyPr/>
          <a:lstStyle/>
          <a:p>
            <a:pPr>
              <a:defRPr/>
            </a:pPr>
            <a:r>
              <a:rPr lang="fr-FR" smtClean="0"/>
              <a:t>Jean-Pierre Lees, Visite Baudelaire, 7 avril 2011</a:t>
            </a:r>
            <a:endParaRPr lang="en-US"/>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48</a:t>
            </a:fld>
            <a:endParaRPr lang="fr-BE"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defRPr/>
            </a:pPr>
            <a:fld id="{41F765B5-BC81-4CFA-BD3F-9F2E493B0E9F}" type="slidenum">
              <a:rPr lang="fr-FR" smtClean="0"/>
              <a:pPr>
                <a:defRPr/>
              </a:pPr>
              <a:t>49</a:t>
            </a:fld>
            <a:endParaRPr lang="fr-F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Jean-Pierre Lees, Visite Baudelaire, 7 avril 2011</a:t>
            </a:r>
            <a:endParaRPr lang="fr-FR" b="1" dirty="0">
              <a:solidFill>
                <a:srgbClr val="FF0000"/>
              </a:solidFill>
            </a:endParaRPr>
          </a:p>
        </p:txBody>
      </p:sp>
      <p:sp>
        <p:nvSpPr>
          <p:cNvPr id="7" name="Rectangle 2"/>
          <p:cNvSpPr>
            <a:spLocks noGrp="1" noRot="1" noChangeArrowheads="1"/>
          </p:cNvSpPr>
          <p:nvPr>
            <p:ph type="title"/>
          </p:nvPr>
        </p:nvSpPr>
        <p:spPr>
          <a:xfrm>
            <a:off x="1258888" y="115888"/>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pic>
        <p:nvPicPr>
          <p:cNvPr id="12297" name="Image 11" descr="Atlantis_154817_968871-3d.png"/>
          <p:cNvPicPr>
            <a:picLocks noChangeAspect="1"/>
          </p:cNvPicPr>
          <p:nvPr/>
        </p:nvPicPr>
        <p:blipFill>
          <a:blip r:embed="rId3" cstate="print"/>
          <a:srcRect/>
          <a:stretch>
            <a:fillRect/>
          </a:stretch>
        </p:blipFill>
        <p:spPr bwMode="auto">
          <a:xfrm>
            <a:off x="827584" y="1159181"/>
            <a:ext cx="8021141" cy="4717744"/>
          </a:xfrm>
          <a:prstGeom prst="rect">
            <a:avLst/>
          </a:prstGeom>
          <a:noFill/>
          <a:ln w="9525">
            <a:noFill/>
            <a:miter lim="800000"/>
            <a:headEnd/>
            <a:tailEnd/>
          </a:ln>
        </p:spPr>
      </p:pic>
      <p:pic>
        <p:nvPicPr>
          <p:cNvPr id="12298"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00" y="142852"/>
            <a:ext cx="8015286" cy="1143000"/>
          </a:xfrm>
        </p:spPr>
        <p:txBody>
          <a:bodyPr/>
          <a:lstStyle/>
          <a:p>
            <a:pPr eaLnBrk="1" hangingPunct="1"/>
            <a:r>
              <a:rPr lang="en-US" dirty="0" err="1" smtClean="0">
                <a:solidFill>
                  <a:srgbClr val="FF0000"/>
                </a:solidFill>
                <a:latin typeface="Arial Narrow" pitchFamily="34" charset="0"/>
              </a:rPr>
              <a:t>Historique</a:t>
            </a:r>
            <a:r>
              <a:rPr lang="en-US" dirty="0" smtClean="0">
                <a:solidFill>
                  <a:srgbClr val="FF0000"/>
                </a:solidFill>
                <a:latin typeface="Arial Narrow" pitchFamily="34" charset="0"/>
              </a:rPr>
              <a:t> (1)</a:t>
            </a:r>
            <a:endParaRPr lang="fr-FR" dirty="0" smtClean="0">
              <a:solidFill>
                <a:srgbClr val="FF0000"/>
              </a:solidFill>
              <a:latin typeface="Arial Narrow" pitchFamily="34" charset="0"/>
            </a:endParaRPr>
          </a:p>
        </p:txBody>
      </p:sp>
      <p:sp>
        <p:nvSpPr>
          <p:cNvPr id="12" name="Espace réservé du pied de page 11"/>
          <p:cNvSpPr>
            <a:spLocks noGrp="1"/>
          </p:cNvSpPr>
          <p:nvPr>
            <p:ph type="ftr" sz="quarter" idx="11"/>
          </p:nvPr>
        </p:nvSpPr>
        <p:spPr>
          <a:xfrm>
            <a:off x="3124200" y="6356350"/>
            <a:ext cx="3662378" cy="365125"/>
          </a:xfrm>
        </p:spPr>
        <p:txBody>
          <a:bodyPr/>
          <a:lstStyle/>
          <a:p>
            <a:pPr>
              <a:defRPr/>
            </a:pPr>
            <a:r>
              <a:rPr lang="fr-FR" b="1" smtClean="0">
                <a:solidFill>
                  <a:srgbClr val="FF0000"/>
                </a:solidFill>
              </a:rPr>
              <a:t>Jean-Pierre Lees, Visite Baudelaire, 7 avril 2011</a:t>
            </a:r>
            <a:endParaRPr lang="fr-FR" b="1" dirty="0">
              <a:solidFill>
                <a:srgbClr val="FF0000"/>
              </a:solidFill>
            </a:endParaRPr>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5</a:t>
            </a:fld>
            <a:endParaRPr lang="fr-FR" dirty="0"/>
          </a:p>
        </p:txBody>
      </p:sp>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6" name="Image 5" descr="Lapp_1.jpg"/>
          <p:cNvPicPr>
            <a:picLocks noChangeAspect="1"/>
          </p:cNvPicPr>
          <p:nvPr/>
        </p:nvPicPr>
        <p:blipFill>
          <a:blip r:embed="rId4" cstate="print"/>
          <a:stretch>
            <a:fillRect/>
          </a:stretch>
        </p:blipFill>
        <p:spPr>
          <a:xfrm>
            <a:off x="6357950" y="1285860"/>
            <a:ext cx="2500317" cy="2039354"/>
          </a:xfrm>
          <a:prstGeom prst="rect">
            <a:avLst/>
          </a:prstGeom>
          <a:ln>
            <a:noFill/>
          </a:ln>
          <a:effectLst>
            <a:outerShdw blurRad="292100" dist="139700" dir="2700000" algn="tl" rotWithShape="0">
              <a:srgbClr val="333333">
                <a:alpha val="65000"/>
              </a:srgbClr>
            </a:outerShdw>
          </a:effectLst>
        </p:spPr>
      </p:pic>
      <p:sp>
        <p:nvSpPr>
          <p:cNvPr id="3079" name="ZoneTexte 7"/>
          <p:cNvSpPr txBox="1">
            <a:spLocks noChangeArrowheads="1"/>
          </p:cNvSpPr>
          <p:nvPr/>
        </p:nvSpPr>
        <p:spPr bwMode="auto">
          <a:xfrm>
            <a:off x="3786182" y="1285860"/>
            <a:ext cx="2428892" cy="1323439"/>
          </a:xfrm>
          <a:prstGeom prst="rect">
            <a:avLst/>
          </a:prstGeom>
          <a:noFill/>
          <a:ln w="9525">
            <a:noFill/>
            <a:miter lim="800000"/>
            <a:headEnd/>
            <a:tailEnd/>
          </a:ln>
        </p:spPr>
        <p:txBody>
          <a:bodyPr wrap="square">
            <a:spAutoFit/>
          </a:bodyPr>
          <a:lstStyle/>
          <a:p>
            <a:pPr algn="just"/>
            <a:r>
              <a:rPr lang="fr-FR" sz="2000" b="1" dirty="0" smtClean="0">
                <a:solidFill>
                  <a:srgbClr val="0070C0"/>
                </a:solidFill>
                <a:latin typeface="Arial Narrow" pitchFamily="34" charset="0"/>
              </a:rPr>
              <a:t>1976: </a:t>
            </a:r>
            <a:r>
              <a:rPr lang="fr-FR" sz="2000" dirty="0" smtClean="0">
                <a:latin typeface="Arial Narrow" pitchFamily="34" charset="0"/>
              </a:rPr>
              <a:t>création du LAPP par des </a:t>
            </a:r>
            <a:r>
              <a:rPr lang="fr-FR" sz="2000" dirty="0">
                <a:latin typeface="Arial Narrow" pitchFamily="34" charset="0"/>
              </a:rPr>
              <a:t>physiciens </a:t>
            </a:r>
            <a:r>
              <a:rPr lang="fr-FR" sz="2000" dirty="0" smtClean="0">
                <a:latin typeface="Arial Narrow" pitchFamily="34" charset="0"/>
              </a:rPr>
              <a:t>désireux de se </a:t>
            </a:r>
            <a:r>
              <a:rPr lang="fr-FR" sz="2000" dirty="0">
                <a:latin typeface="Arial Narrow" pitchFamily="34" charset="0"/>
              </a:rPr>
              <a:t>rapprocher  du</a:t>
            </a:r>
            <a:r>
              <a:rPr lang="fr-FR" sz="2000" b="1" dirty="0">
                <a:latin typeface="Arial Narrow" pitchFamily="34" charset="0"/>
              </a:rPr>
              <a:t> CERN.  </a:t>
            </a:r>
            <a:endParaRPr lang="fr-FR" sz="2000" dirty="0">
              <a:latin typeface="Arial Narrow" pitchFamily="34" charset="0"/>
            </a:endParaRPr>
          </a:p>
        </p:txBody>
      </p:sp>
      <p:sp>
        <p:nvSpPr>
          <p:cNvPr id="3081" name="ZoneTexte 9"/>
          <p:cNvSpPr txBox="1">
            <a:spLocks noChangeArrowheads="1"/>
          </p:cNvSpPr>
          <p:nvPr/>
        </p:nvSpPr>
        <p:spPr bwMode="auto">
          <a:xfrm>
            <a:off x="785786" y="4000504"/>
            <a:ext cx="4857784" cy="1323439"/>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dirty="0" smtClean="0">
                <a:latin typeface="Arial Narrow" pitchFamily="34" charset="0"/>
              </a:rPr>
              <a:t>Le LAPP participe </a:t>
            </a:r>
            <a:r>
              <a:rPr lang="fr-FR" sz="2000" dirty="0">
                <a:latin typeface="Arial Narrow" pitchFamily="34" charset="0"/>
              </a:rPr>
              <a:t>à </a:t>
            </a:r>
            <a:r>
              <a:rPr lang="fr-FR" sz="2000" dirty="0" smtClean="0">
                <a:latin typeface="Arial Narrow" pitchFamily="34" charset="0"/>
              </a:rPr>
              <a:t>des expériences </a:t>
            </a:r>
            <a:r>
              <a:rPr lang="fr-FR" sz="2000" dirty="0">
                <a:latin typeface="Arial Narrow" pitchFamily="34" charset="0"/>
              </a:rPr>
              <a:t>importantes de l'histoire de la </a:t>
            </a:r>
            <a:r>
              <a:rPr lang="fr-FR" sz="2000" b="1" dirty="0">
                <a:latin typeface="Arial Narrow" pitchFamily="34" charset="0"/>
              </a:rPr>
              <a:t>physique des particules</a:t>
            </a:r>
            <a:r>
              <a:rPr lang="fr-FR" sz="2000" dirty="0">
                <a:latin typeface="Arial Narrow" pitchFamily="34" charset="0"/>
              </a:rPr>
              <a:t>, dont </a:t>
            </a:r>
            <a:r>
              <a:rPr lang="fr-FR" sz="2000" dirty="0" smtClean="0">
                <a:latin typeface="Arial Narrow" pitchFamily="34" charset="0"/>
              </a:rPr>
              <a:t>UA1, </a:t>
            </a:r>
            <a:r>
              <a:rPr lang="fr-FR" sz="2000" dirty="0">
                <a:latin typeface="Arial Narrow" pitchFamily="34" charset="0"/>
              </a:rPr>
              <a:t>qui </a:t>
            </a:r>
            <a:r>
              <a:rPr lang="fr-FR" sz="2000" dirty="0" smtClean="0">
                <a:latin typeface="Arial Narrow" pitchFamily="34" charset="0"/>
              </a:rPr>
              <a:t>permit </a:t>
            </a:r>
            <a:r>
              <a:rPr lang="fr-FR" sz="2000" dirty="0">
                <a:latin typeface="Arial Narrow" pitchFamily="34" charset="0"/>
              </a:rPr>
              <a:t>en 1983 de découvrir les bosons W et Z  </a:t>
            </a:r>
            <a:r>
              <a:rPr lang="fr-FR" sz="2000" dirty="0" smtClean="0">
                <a:latin typeface="Arial Narrow" pitchFamily="34" charset="0"/>
              </a:rPr>
              <a:t>[Prix Nobel </a:t>
            </a:r>
            <a:r>
              <a:rPr lang="fr-FR" sz="2000" dirty="0">
                <a:latin typeface="Arial Narrow" pitchFamily="34" charset="0"/>
              </a:rPr>
              <a:t>de physique 1984]</a:t>
            </a:r>
          </a:p>
        </p:txBody>
      </p:sp>
      <p:pic>
        <p:nvPicPr>
          <p:cNvPr id="14" name="Image 13" descr="logolapp.JPG"/>
          <p:cNvPicPr>
            <a:picLocks noChangeAspect="1"/>
          </p:cNvPicPr>
          <p:nvPr/>
        </p:nvPicPr>
        <p:blipFill>
          <a:blip r:embed="rId5" cstate="print"/>
          <a:stretch>
            <a:fillRect/>
          </a:stretch>
        </p:blipFill>
        <p:spPr>
          <a:xfrm>
            <a:off x="571472" y="6286520"/>
            <a:ext cx="710431" cy="420996"/>
          </a:xfrm>
          <a:prstGeom prst="rect">
            <a:avLst/>
          </a:prstGeom>
        </p:spPr>
      </p:pic>
      <p:pic>
        <p:nvPicPr>
          <p:cNvPr id="15" name="Image 14" descr="UA1.jpg"/>
          <p:cNvPicPr>
            <a:picLocks noChangeAspect="1"/>
          </p:cNvPicPr>
          <p:nvPr/>
        </p:nvPicPr>
        <p:blipFill>
          <a:blip r:embed="rId6" cstate="print"/>
          <a:stretch>
            <a:fillRect/>
          </a:stretch>
        </p:blipFill>
        <p:spPr>
          <a:xfrm>
            <a:off x="6072197" y="3786190"/>
            <a:ext cx="2843383" cy="2029463"/>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7" cstate="print"/>
          <a:stretch>
            <a:fillRect/>
          </a:stretch>
        </p:blipFill>
        <p:spPr>
          <a:xfrm>
            <a:off x="857224" y="1071546"/>
            <a:ext cx="2810739" cy="1866330"/>
          </a:xfrm>
          <a:effectLst>
            <a:outerShdw blurRad="292100" dist="139700" dir="2700000" algn="tl" rotWithShape="0">
              <a:srgbClr val="333333">
                <a:alpha val="65000"/>
              </a:srgbClr>
            </a:outerShdw>
          </a:effectLst>
        </p:spPr>
      </p:pic>
      <p:cxnSp>
        <p:nvCxnSpPr>
          <p:cNvPr id="17" name="Connecteur droit avec flèche 16"/>
          <p:cNvCxnSpPr/>
          <p:nvPr/>
        </p:nvCxnSpPr>
        <p:spPr>
          <a:xfrm>
            <a:off x="5715008" y="4714884"/>
            <a:ext cx="428628"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accent1"/>
                </a:solidFill>
                <a:latin typeface="Arial Narrow" pitchFamily="34" charset="0"/>
              </a:rPr>
              <a:t>Masse des </a:t>
            </a:r>
            <a:r>
              <a:rPr lang="en-US" dirty="0" err="1" smtClean="0">
                <a:solidFill>
                  <a:schemeClr val="accent1"/>
                </a:solidFill>
                <a:latin typeface="Arial Narrow" pitchFamily="34" charset="0"/>
              </a:rPr>
              <a:t>candidats</a:t>
            </a:r>
            <a:r>
              <a:rPr lang="en-US" dirty="0" smtClean="0">
                <a:solidFill>
                  <a:schemeClr val="accent1"/>
                </a:solidFill>
                <a:latin typeface="Arial Narrow" pitchFamily="34" charset="0"/>
              </a:rPr>
              <a:t> Z</a:t>
            </a:r>
            <a:r>
              <a:rPr lang="en-US" baseline="30000" dirty="0" smtClean="0">
                <a:solidFill>
                  <a:schemeClr val="accent1"/>
                </a:solidFill>
                <a:latin typeface="Arial Narrow" pitchFamily="34" charset="0"/>
              </a:rPr>
              <a:t>0</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dans</a:t>
            </a:r>
            <a:r>
              <a:rPr lang="en-US" dirty="0" smtClean="0">
                <a:solidFill>
                  <a:schemeClr val="accent1"/>
                </a:solidFill>
                <a:latin typeface="Arial Narrow" pitchFamily="34" charset="0"/>
              </a:rPr>
              <a:t> ATLAS</a:t>
            </a:r>
            <a:endParaRPr lang="fr-FR" dirty="0"/>
          </a:p>
        </p:txBody>
      </p:sp>
      <p:sp>
        <p:nvSpPr>
          <p:cNvPr id="4" name="Espace réservé du pied de page 3"/>
          <p:cNvSpPr>
            <a:spLocks noGrp="1"/>
          </p:cNvSpPr>
          <p:nvPr>
            <p:ph type="ftr" sz="quarter" idx="11"/>
          </p:nvPr>
        </p:nvSpPr>
        <p:spPr/>
        <p:txBody>
          <a:bodyPr/>
          <a:lstStyle/>
          <a:p>
            <a:r>
              <a:rPr lang="fr-FR" smtClean="0"/>
              <a:t>Jean-Pierre Lees, Visite Baudelaire, 7 avril 2011</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50</a:t>
            </a:fld>
            <a:endParaRPr lang="fr-BE"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76350" y="1615281"/>
            <a:ext cx="65913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507288" cy="1143000"/>
          </a:xfrm>
        </p:spPr>
        <p:txBody>
          <a:bodyPr>
            <a:normAutofit/>
          </a:bodyPr>
          <a:lstStyle/>
          <a:p>
            <a:r>
              <a:rPr lang="fr-FR" dirty="0" smtClean="0">
                <a:solidFill>
                  <a:srgbClr val="FF0000"/>
                </a:solidFill>
                <a:latin typeface="Arial Narrow" pitchFamily="34" charset="0"/>
              </a:rPr>
              <a:t>Exemple de désintégrations dans Atlas</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Jean-Pierre Lees, Visite Baudelaire, 7 avril 2011</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51</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395536" y="2420888"/>
            <a:ext cx="5868144" cy="3718477"/>
          </a:xfrm>
          <a:prstGeom prst="rect">
            <a:avLst/>
          </a:prstGeom>
          <a:noFill/>
          <a:ln w="9525">
            <a:noFill/>
            <a:miter lim="800000"/>
            <a:headEnd/>
            <a:tailEnd/>
          </a:ln>
        </p:spPr>
      </p:pic>
      <p:sp>
        <p:nvSpPr>
          <p:cNvPr id="6" name="ZoneTexte 5"/>
          <p:cNvSpPr txBox="1"/>
          <p:nvPr/>
        </p:nvSpPr>
        <p:spPr>
          <a:xfrm>
            <a:off x="2123728" y="1052736"/>
            <a:ext cx="5106591"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fr-FR" sz="2400" dirty="0" smtClean="0"/>
              <a:t>Masse de toutes les combinaisons </a:t>
            </a:r>
            <a:r>
              <a:rPr lang="fr-FR" sz="2400" dirty="0" smtClean="0">
                <a:latin typeface="Symbol" pitchFamily="18" charset="2"/>
              </a:rPr>
              <a:t>m</a:t>
            </a:r>
            <a:r>
              <a:rPr lang="fr-FR" sz="2400" dirty="0" smtClean="0"/>
              <a:t>+</a:t>
            </a:r>
            <a:r>
              <a:rPr lang="fr-FR" sz="2400" dirty="0" smtClean="0">
                <a:latin typeface="Symbol" pitchFamily="18" charset="2"/>
              </a:rPr>
              <a:t>m</a:t>
            </a:r>
            <a:r>
              <a:rPr lang="fr-FR" sz="2400" dirty="0" smtClean="0"/>
              <a:t>-</a:t>
            </a:r>
            <a:endParaRPr lang="fr-FR" sz="2400" dirty="0"/>
          </a:p>
        </p:txBody>
      </p:sp>
      <p:sp>
        <p:nvSpPr>
          <p:cNvPr id="7" name="ZoneTexte 6"/>
          <p:cNvSpPr txBox="1"/>
          <p:nvPr/>
        </p:nvSpPr>
        <p:spPr>
          <a:xfrm>
            <a:off x="6228184" y="2492896"/>
            <a:ext cx="2522485" cy="369332"/>
          </a:xfrm>
          <a:prstGeom prst="rect">
            <a:avLst/>
          </a:prstGeom>
          <a:noFill/>
          <a:ln>
            <a:solidFill>
              <a:srgbClr val="CC0099"/>
            </a:solidFill>
          </a:ln>
        </p:spPr>
        <p:txBody>
          <a:bodyPr wrap="none" rtlCol="0">
            <a:spAutoFit/>
          </a:bodyPr>
          <a:lstStyle/>
          <a:p>
            <a:r>
              <a:rPr lang="fr-FR" dirty="0" smtClean="0"/>
              <a:t>Combinaisons aléatoires </a:t>
            </a:r>
            <a:endParaRPr lang="fr-FR" dirty="0"/>
          </a:p>
        </p:txBody>
      </p:sp>
      <p:sp>
        <p:nvSpPr>
          <p:cNvPr id="8" name="ZoneTexte 7"/>
          <p:cNvSpPr txBox="1"/>
          <p:nvPr/>
        </p:nvSpPr>
        <p:spPr>
          <a:xfrm>
            <a:off x="683568" y="1844824"/>
            <a:ext cx="2577437" cy="646331"/>
          </a:xfrm>
          <a:prstGeom prst="rect">
            <a:avLst/>
          </a:prstGeom>
          <a:noFill/>
          <a:ln>
            <a:solidFill>
              <a:srgbClr val="FF0000"/>
            </a:solidFill>
          </a:ln>
        </p:spPr>
        <p:txBody>
          <a:bodyPr wrap="none" rtlCol="0">
            <a:spAutoFit/>
          </a:bodyPr>
          <a:lstStyle/>
          <a:p>
            <a:r>
              <a:rPr lang="fr-FR" dirty="0" smtClean="0"/>
              <a:t>Méson </a:t>
            </a:r>
            <a:r>
              <a:rPr lang="fr-FR" dirty="0" smtClean="0">
                <a:sym typeface="Symbol"/>
              </a:rPr>
              <a:t></a:t>
            </a:r>
            <a:r>
              <a:rPr lang="fr-FR" dirty="0" smtClean="0"/>
              <a:t> (c anti c)</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3.096 </a:t>
            </a:r>
            <a:r>
              <a:rPr lang="fr-FR" dirty="0" err="1" smtClean="0"/>
              <a:t>GeV</a:t>
            </a:r>
            <a:r>
              <a:rPr lang="fr-FR" dirty="0" smtClean="0"/>
              <a:t>/c</a:t>
            </a:r>
            <a:r>
              <a:rPr lang="fr-FR" baseline="30000" dirty="0" smtClean="0"/>
              <a:t>2</a:t>
            </a:r>
          </a:p>
        </p:txBody>
      </p:sp>
      <p:cxnSp>
        <p:nvCxnSpPr>
          <p:cNvPr id="10" name="Connecteur droit avec flèche 9"/>
          <p:cNvCxnSpPr>
            <a:stCxn id="8" idx="2"/>
          </p:cNvCxnSpPr>
          <p:nvPr/>
        </p:nvCxnSpPr>
        <p:spPr>
          <a:xfrm rot="16200000" flipH="1">
            <a:off x="2263161" y="2200281"/>
            <a:ext cx="505797" cy="1087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851920" y="1700808"/>
            <a:ext cx="2625527" cy="646331"/>
          </a:xfrm>
          <a:prstGeom prst="rect">
            <a:avLst/>
          </a:prstGeom>
          <a:noFill/>
          <a:ln>
            <a:solidFill>
              <a:srgbClr val="0000FF"/>
            </a:solidFill>
          </a:ln>
        </p:spPr>
        <p:txBody>
          <a:bodyPr wrap="none" rtlCol="0">
            <a:spAutoFit/>
          </a:bodyPr>
          <a:lstStyle/>
          <a:p>
            <a:r>
              <a:rPr lang="fr-FR" dirty="0" smtClean="0"/>
              <a:t>Méson </a:t>
            </a:r>
            <a:r>
              <a:rPr lang="fr-FR" dirty="0" smtClean="0">
                <a:latin typeface="Symbol" pitchFamily="18" charset="2"/>
                <a:sym typeface="Symbol"/>
              </a:rPr>
              <a:t></a:t>
            </a:r>
            <a:r>
              <a:rPr lang="fr-FR" dirty="0" smtClean="0"/>
              <a:t> (b anti b)</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9.460 </a:t>
            </a:r>
            <a:r>
              <a:rPr lang="fr-FR" dirty="0" err="1" smtClean="0"/>
              <a:t>GeV</a:t>
            </a:r>
            <a:r>
              <a:rPr lang="fr-FR" dirty="0" smtClean="0"/>
              <a:t>/c</a:t>
            </a:r>
            <a:r>
              <a:rPr lang="fr-FR" baseline="30000" dirty="0" smtClean="0"/>
              <a:t>2</a:t>
            </a:r>
          </a:p>
        </p:txBody>
      </p:sp>
      <p:cxnSp>
        <p:nvCxnSpPr>
          <p:cNvPr id="13" name="Connecteur droit avec flèche 12"/>
          <p:cNvCxnSpPr/>
          <p:nvPr/>
        </p:nvCxnSpPr>
        <p:spPr>
          <a:xfrm rot="5400000">
            <a:off x="3527886" y="2744924"/>
            <a:ext cx="936102" cy="14401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stCxn id="7" idx="1"/>
          </p:cNvCxnSpPr>
          <p:nvPr/>
        </p:nvCxnSpPr>
        <p:spPr>
          <a:xfrm rot="10800000" flipV="1">
            <a:off x="4644008" y="2677562"/>
            <a:ext cx="1584176" cy="1039470"/>
          </a:xfrm>
          <a:prstGeom prst="straightConnector1">
            <a:avLst/>
          </a:prstGeom>
          <a:ln w="19050">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516216" y="3356992"/>
            <a:ext cx="2177134" cy="646331"/>
          </a:xfrm>
          <a:prstGeom prst="rect">
            <a:avLst/>
          </a:prstGeom>
          <a:ln>
            <a:solidFill>
              <a:srgbClr val="C00000"/>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dirty="0" smtClean="0"/>
              <a:t>Boson Z</a:t>
            </a:r>
            <a:r>
              <a:rPr lang="fr-FR" baseline="30000" dirty="0" smtClean="0"/>
              <a:t>0</a:t>
            </a:r>
            <a:r>
              <a:rPr lang="fr-FR" dirty="0" smtClean="0">
                <a:sym typeface="Symbol"/>
              </a:rPr>
              <a:t> </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91.19 </a:t>
            </a:r>
            <a:r>
              <a:rPr lang="fr-FR" dirty="0" err="1" smtClean="0"/>
              <a:t>GeV</a:t>
            </a:r>
            <a:r>
              <a:rPr lang="fr-FR" dirty="0" smtClean="0"/>
              <a:t>/c</a:t>
            </a:r>
            <a:r>
              <a:rPr lang="fr-FR" baseline="30000" dirty="0" smtClean="0"/>
              <a:t>2</a:t>
            </a:r>
            <a:r>
              <a:rPr lang="fr-FR" dirty="0" smtClean="0"/>
              <a:t> </a:t>
            </a:r>
          </a:p>
        </p:txBody>
      </p:sp>
      <p:cxnSp>
        <p:nvCxnSpPr>
          <p:cNvPr id="20" name="Connecteur droit avec flèche 19"/>
          <p:cNvCxnSpPr>
            <a:stCxn id="18" idx="1"/>
          </p:cNvCxnSpPr>
          <p:nvPr/>
        </p:nvCxnSpPr>
        <p:spPr>
          <a:xfrm rot="10800000" flipV="1">
            <a:off x="5508104" y="3680158"/>
            <a:ext cx="1008112" cy="10888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3528" y="5877272"/>
            <a:ext cx="2577437" cy="646331"/>
          </a:xfrm>
          <a:prstGeom prst="rect">
            <a:avLst/>
          </a:prstGeom>
          <a:noFill/>
          <a:ln>
            <a:solidFill>
              <a:srgbClr val="C00000"/>
            </a:solidFill>
          </a:ln>
        </p:spPr>
        <p:txBody>
          <a:bodyPr wrap="none" rtlCol="0">
            <a:spAutoFit/>
          </a:bodyPr>
          <a:lstStyle/>
          <a:p>
            <a:r>
              <a:rPr lang="fr-FR" dirty="0" smtClean="0"/>
              <a:t>Méson </a:t>
            </a:r>
            <a:r>
              <a:rPr lang="fr-FR" dirty="0" smtClean="0">
                <a:latin typeface="Symbol" pitchFamily="18" charset="2"/>
                <a:sym typeface="Symbol"/>
              </a:rPr>
              <a:t>f</a:t>
            </a:r>
            <a:r>
              <a:rPr lang="fr-FR" dirty="0" smtClean="0"/>
              <a:t> (s anti s)</a:t>
            </a:r>
            <a:r>
              <a:rPr lang="fr-FR" dirty="0" smtClean="0">
                <a:sym typeface="Symbol"/>
              </a:rPr>
              <a:t></a:t>
            </a:r>
            <a:r>
              <a:rPr lang="fr-FR" dirty="0" smtClean="0">
                <a:latin typeface="Symbol" pitchFamily="18" charset="2"/>
              </a:rPr>
              <a:t>m</a:t>
            </a:r>
            <a:r>
              <a:rPr lang="fr-FR" dirty="0" smtClean="0"/>
              <a:t>+</a:t>
            </a:r>
            <a:r>
              <a:rPr lang="fr-FR" dirty="0" smtClean="0">
                <a:latin typeface="Symbol" pitchFamily="18" charset="2"/>
              </a:rPr>
              <a:t>m</a:t>
            </a:r>
            <a:r>
              <a:rPr lang="fr-FR" dirty="0" smtClean="0"/>
              <a:t>-</a:t>
            </a:r>
          </a:p>
          <a:p>
            <a:r>
              <a:rPr lang="fr-FR" dirty="0" smtClean="0"/>
              <a:t>masse: 1.020 </a:t>
            </a:r>
            <a:r>
              <a:rPr lang="fr-FR" dirty="0" err="1" smtClean="0"/>
              <a:t>GeV</a:t>
            </a:r>
            <a:r>
              <a:rPr lang="fr-FR" dirty="0" smtClean="0"/>
              <a:t>/c</a:t>
            </a:r>
            <a:r>
              <a:rPr lang="fr-FR" baseline="30000" dirty="0" smtClean="0"/>
              <a:t>2</a:t>
            </a:r>
          </a:p>
        </p:txBody>
      </p:sp>
      <p:cxnSp>
        <p:nvCxnSpPr>
          <p:cNvPr id="19" name="Connecteur droit avec flèche 18"/>
          <p:cNvCxnSpPr>
            <a:stCxn id="15" idx="0"/>
          </p:cNvCxnSpPr>
          <p:nvPr/>
        </p:nvCxnSpPr>
        <p:spPr>
          <a:xfrm rot="5400000" flipH="1" flipV="1">
            <a:off x="751863" y="4217376"/>
            <a:ext cx="2520280" cy="799513"/>
          </a:xfrm>
          <a:prstGeom prst="straightConnector1">
            <a:avLst/>
          </a:prstGeom>
          <a:ln w="1905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139952" y="2204864"/>
            <a:ext cx="4798669" cy="3744416"/>
          </a:xfrm>
          <a:prstGeom prst="rect">
            <a:avLst/>
          </a:prstGeom>
          <a:noFill/>
          <a:ln w="9525">
            <a:noFill/>
            <a:miter lim="800000"/>
            <a:headEnd/>
            <a:tailEnd/>
          </a:ln>
        </p:spPr>
      </p:pic>
      <p:sp>
        <p:nvSpPr>
          <p:cNvPr id="2" name="Titre 1"/>
          <p:cNvSpPr>
            <a:spLocks noGrp="1"/>
          </p:cNvSpPr>
          <p:nvPr>
            <p:ph type="title"/>
          </p:nvPr>
        </p:nvSpPr>
        <p:spPr>
          <a:xfrm>
            <a:off x="467544" y="116632"/>
            <a:ext cx="8507288" cy="936104"/>
          </a:xfrm>
        </p:spPr>
        <p:txBody>
          <a:bodyPr>
            <a:normAutofit/>
          </a:bodyPr>
          <a:lstStyle/>
          <a:p>
            <a:r>
              <a:rPr lang="fr-FR" dirty="0" smtClean="0">
                <a:solidFill>
                  <a:srgbClr val="FF0000"/>
                </a:solidFill>
                <a:latin typeface="Arial Narrow" pitchFamily="34" charset="0"/>
              </a:rPr>
              <a:t>La recherche du </a:t>
            </a:r>
            <a:r>
              <a:rPr lang="fr-FR" dirty="0" err="1" smtClean="0">
                <a:solidFill>
                  <a:srgbClr val="FF0000"/>
                </a:solidFill>
                <a:latin typeface="Arial Narrow" pitchFamily="34" charset="0"/>
              </a:rPr>
              <a:t>Higgs</a:t>
            </a:r>
            <a:r>
              <a:rPr lang="fr-FR" dirty="0" smtClean="0">
                <a:solidFill>
                  <a:srgbClr val="FF0000"/>
                </a:solidFill>
                <a:latin typeface="Arial Narrow" pitchFamily="34" charset="0"/>
              </a:rPr>
              <a:t> H</a:t>
            </a:r>
            <a:r>
              <a:rPr lang="fr-FR" dirty="0" smtClean="0">
                <a:solidFill>
                  <a:srgbClr val="FF0000"/>
                </a:solidFill>
                <a:latin typeface="Arial Narrow" pitchFamily="34" charset="0"/>
                <a:sym typeface="Symbol"/>
              </a:rPr>
              <a:t></a:t>
            </a:r>
            <a:r>
              <a:rPr lang="fr-FR" dirty="0" smtClean="0">
                <a:solidFill>
                  <a:srgbClr val="FF0000"/>
                </a:solidFill>
                <a:latin typeface="Arial Narrow" pitchFamily="34" charset="0"/>
              </a:rPr>
              <a:t> </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smtClean="0"/>
              <a:t>Jean-Pierre Lees, Visite Baudelaire, 7 avril 2011</a:t>
            </a:r>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52</a:t>
            </a:fld>
            <a:endParaRPr lang="fr-BE"/>
          </a:p>
        </p:txBody>
      </p:sp>
      <p:sp>
        <p:nvSpPr>
          <p:cNvPr id="6" name="ZoneTexte 5"/>
          <p:cNvSpPr txBox="1"/>
          <p:nvPr/>
        </p:nvSpPr>
        <p:spPr>
          <a:xfrm>
            <a:off x="1619672" y="980728"/>
            <a:ext cx="5952655"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buFont typeface="Arial" pitchFamily="34" charset="0"/>
              <a:buChar char="•"/>
            </a:pPr>
            <a:r>
              <a:rPr lang="fr-FR" sz="2400" dirty="0" smtClean="0"/>
              <a:t>Recherche de deux photons de haute énergie</a:t>
            </a:r>
          </a:p>
          <a:p>
            <a:pPr>
              <a:buFont typeface="Arial" pitchFamily="34" charset="0"/>
              <a:buChar char="•"/>
            </a:pPr>
            <a:r>
              <a:rPr lang="fr-FR" sz="2400" dirty="0" smtClean="0"/>
              <a:t>Masse de toutes les combinaisons </a:t>
            </a:r>
            <a:r>
              <a:rPr lang="fr-FR" sz="2400" dirty="0" err="1" smtClean="0">
                <a:latin typeface="Symbol" pitchFamily="18" charset="2"/>
              </a:rPr>
              <a:t>gg</a:t>
            </a:r>
            <a:endParaRPr lang="fr-FR" sz="2400" dirty="0" smtClean="0">
              <a:latin typeface="Symbol" pitchFamily="18" charset="2"/>
            </a:endParaRPr>
          </a:p>
          <a:p>
            <a:pPr>
              <a:buFont typeface="Arial" pitchFamily="34" charset="0"/>
              <a:buChar char="•"/>
            </a:pPr>
            <a:r>
              <a:rPr lang="fr-FR" sz="2400" dirty="0" smtClean="0"/>
              <a:t>Important bruit de fond</a:t>
            </a:r>
            <a:endParaRPr lang="fr-FR" sz="2400" dirty="0"/>
          </a:p>
        </p:txBody>
      </p:sp>
      <p:pic>
        <p:nvPicPr>
          <p:cNvPr id="2051" name="Picture 3"/>
          <p:cNvPicPr>
            <a:picLocks noChangeAspect="1" noChangeArrowheads="1"/>
          </p:cNvPicPr>
          <p:nvPr/>
        </p:nvPicPr>
        <p:blipFill>
          <a:blip r:embed="rId3" cstate="print"/>
          <a:srcRect/>
          <a:stretch>
            <a:fillRect/>
          </a:stretch>
        </p:blipFill>
        <p:spPr bwMode="auto">
          <a:xfrm>
            <a:off x="611560" y="2276872"/>
            <a:ext cx="3333750"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1500166" y="142852"/>
            <a:ext cx="6072230" cy="1200329"/>
          </a:xfrm>
          <a:prstGeom prst="rect">
            <a:avLst/>
          </a:prstGeom>
          <a:noFill/>
          <a:ln w="9525">
            <a:noFill/>
            <a:miter lim="800000"/>
            <a:headEnd/>
            <a:tailEnd/>
          </a:ln>
        </p:spPr>
        <p:txBody>
          <a:bodyPr wrap="square">
            <a:spAutoFit/>
          </a:bodyPr>
          <a:lstStyle/>
          <a:p>
            <a:pPr algn="ctr"/>
            <a:r>
              <a:rPr lang="fr-FR" sz="3600" b="1" i="1" dirty="0" smtClean="0">
                <a:solidFill>
                  <a:srgbClr val="FF0000"/>
                </a:solidFill>
              </a:rPr>
              <a:t>Le détecteur </a:t>
            </a:r>
            <a:r>
              <a:rPr lang="fr-FR" sz="3600" b="1" i="1" dirty="0" err="1" smtClean="0">
                <a:solidFill>
                  <a:srgbClr val="FF0000"/>
                </a:solidFill>
              </a:rPr>
              <a:t>LHCb</a:t>
            </a:r>
            <a:r>
              <a:rPr lang="fr-FR" sz="3600" b="1" i="1" dirty="0" smtClean="0">
                <a:solidFill>
                  <a:srgbClr val="FF0000"/>
                </a:solidFill>
              </a:rPr>
              <a:t>…</a:t>
            </a:r>
          </a:p>
          <a:p>
            <a:pPr algn="ctr"/>
            <a:r>
              <a:rPr lang="fr-FR" sz="3600" b="1" i="1" dirty="0" smtClean="0">
                <a:solidFill>
                  <a:srgbClr val="FF0000"/>
                </a:solidFill>
              </a:rPr>
              <a:t> Etudie les hadrons « beaux »</a:t>
            </a:r>
            <a:endParaRPr lang="fr-FR" sz="3600" b="1" dirty="0">
              <a:solidFill>
                <a:srgbClr val="FF0000"/>
              </a:solidFill>
            </a:endParaRPr>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dirty="0"/>
          </a:p>
        </p:txBody>
      </p:sp>
      <p:pic>
        <p:nvPicPr>
          <p:cNvPr id="7" name="Picture 4" descr="LHCbCavernDec06"/>
          <p:cNvPicPr>
            <a:picLocks noChangeAspect="1" noChangeArrowheads="1"/>
          </p:cNvPicPr>
          <p:nvPr/>
        </p:nvPicPr>
        <p:blipFill>
          <a:blip r:embed="rId2" cstate="print"/>
          <a:srcRect/>
          <a:stretch>
            <a:fillRect/>
          </a:stretch>
        </p:blipFill>
        <p:spPr bwMode="auto">
          <a:xfrm>
            <a:off x="142844" y="1285860"/>
            <a:ext cx="6540055" cy="4357718"/>
          </a:xfrm>
          <a:prstGeom prst="rect">
            <a:avLst/>
          </a:prstGeom>
          <a:noFill/>
          <a:ln w="9525">
            <a:noFill/>
            <a:miter lim="800000"/>
            <a:headEnd/>
            <a:tailEnd/>
          </a:ln>
        </p:spPr>
      </p:pic>
      <p:sp>
        <p:nvSpPr>
          <p:cNvPr id="8" name="ZoneTexte 7"/>
          <p:cNvSpPr txBox="1"/>
          <p:nvPr/>
        </p:nvSpPr>
        <p:spPr>
          <a:xfrm>
            <a:off x="6929454" y="3357562"/>
            <a:ext cx="2000264" cy="2308324"/>
          </a:xfrm>
          <a:prstGeom prst="rect">
            <a:avLst/>
          </a:prstGeom>
          <a:solidFill>
            <a:srgbClr val="0070C0"/>
          </a:solidFill>
        </p:spPr>
        <p:txBody>
          <a:bodyPr wrap="square" rtlCol="0">
            <a:spAutoFit/>
          </a:bodyPr>
          <a:lstStyle/>
          <a:p>
            <a:r>
              <a:rPr lang="fr-FR" sz="2400" b="1" dirty="0" smtClean="0">
                <a:solidFill>
                  <a:schemeClr val="bg1"/>
                </a:solidFill>
                <a:latin typeface="Comic Sans MS" pitchFamily="66" charset="0"/>
              </a:rPr>
              <a:t>Pour Etudier l'asymétrie matière – </a:t>
            </a:r>
            <a:r>
              <a:rPr lang="fr-FR" sz="2400" b="1" dirty="0" err="1" smtClean="0">
                <a:solidFill>
                  <a:schemeClr val="bg1"/>
                </a:solidFill>
                <a:latin typeface="Comic Sans MS" pitchFamily="66" charset="0"/>
              </a:rPr>
              <a:t>anti-matière</a:t>
            </a:r>
            <a:endParaRPr lang="fr-FR" sz="2400" dirty="0">
              <a:solidFill>
                <a:schemeClr val="bg1"/>
              </a:solidFill>
            </a:endParaRPr>
          </a:p>
        </p:txBody>
      </p:sp>
      <p:sp>
        <p:nvSpPr>
          <p:cNvPr id="10" name="ZoneTexte 9"/>
          <p:cNvSpPr txBox="1"/>
          <p:nvPr/>
        </p:nvSpPr>
        <p:spPr>
          <a:xfrm>
            <a:off x="6858016" y="1357298"/>
            <a:ext cx="1914627" cy="1200329"/>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fr-FR" sz="2400" b="1" dirty="0" smtClean="0"/>
              <a:t>B</a:t>
            </a:r>
            <a:r>
              <a:rPr lang="fr-FR" sz="2400" b="1" baseline="30000" dirty="0" smtClean="0"/>
              <a:t>+  </a:t>
            </a:r>
            <a:r>
              <a:rPr lang="fr-FR" sz="2400" b="1" dirty="0" smtClean="0"/>
              <a:t>: anti b – u</a:t>
            </a:r>
          </a:p>
          <a:p>
            <a:r>
              <a:rPr lang="fr-FR" sz="2400" b="1" dirty="0" smtClean="0"/>
              <a:t>B</a:t>
            </a:r>
            <a:r>
              <a:rPr lang="fr-FR" sz="2400" b="1" baseline="30000" dirty="0" smtClean="0"/>
              <a:t>0</a:t>
            </a:r>
            <a:r>
              <a:rPr lang="fr-FR" sz="2400" b="1" baseline="-25000" dirty="0" smtClean="0"/>
              <a:t>d</a:t>
            </a:r>
            <a:r>
              <a:rPr lang="fr-FR" sz="2400" b="1" dirty="0" smtClean="0"/>
              <a:t>: anti b – d</a:t>
            </a:r>
          </a:p>
          <a:p>
            <a:r>
              <a:rPr lang="fr-FR" sz="2400" b="1" dirty="0" smtClean="0"/>
              <a:t>B</a:t>
            </a:r>
            <a:r>
              <a:rPr lang="fr-FR" sz="2400" b="1" baseline="30000" dirty="0" smtClean="0"/>
              <a:t>0</a:t>
            </a:r>
            <a:r>
              <a:rPr lang="fr-FR" sz="2400" b="1" baseline="-25000" dirty="0" smtClean="0"/>
              <a:t>s</a:t>
            </a:r>
            <a:r>
              <a:rPr lang="fr-FR" sz="2400" b="1" dirty="0" smtClean="0"/>
              <a:t>: anti b – s</a:t>
            </a: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53</a:t>
            </a:fld>
            <a:endParaRPr lang="fr-BE"/>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54</a:t>
            </a:fld>
            <a:endParaRPr lang="fr-BE"/>
          </a:p>
        </p:txBody>
      </p:sp>
      <p:pic>
        <p:nvPicPr>
          <p:cNvPr id="4" name="Picture 4" descr="babar-mes-and-asym-withlabels"/>
          <p:cNvPicPr>
            <a:picLocks noChangeAspect="1" noChangeArrowheads="1"/>
          </p:cNvPicPr>
          <p:nvPr/>
        </p:nvPicPr>
        <p:blipFill>
          <a:blip r:embed="rId5" cstate="print">
            <a:lum contrast="18000"/>
          </a:blip>
          <a:srcRect/>
          <a:stretch>
            <a:fillRect/>
          </a:stretch>
        </p:blipFill>
        <p:spPr bwMode="auto">
          <a:xfrm>
            <a:off x="3923928" y="1412776"/>
            <a:ext cx="4114800" cy="3832225"/>
          </a:xfrm>
          <a:prstGeom prst="rect">
            <a:avLst/>
          </a:prstGeom>
          <a:noFill/>
        </p:spPr>
      </p:pic>
      <p:grpSp>
        <p:nvGrpSpPr>
          <p:cNvPr id="5" name="Group 5"/>
          <p:cNvGrpSpPr>
            <a:grpSpLocks/>
          </p:cNvGrpSpPr>
          <p:nvPr/>
        </p:nvGrpSpPr>
        <p:grpSpPr bwMode="auto">
          <a:xfrm>
            <a:off x="4762128" y="1612801"/>
            <a:ext cx="838200" cy="311150"/>
            <a:chOff x="4032" y="936"/>
            <a:chExt cx="528" cy="196"/>
          </a:xfrm>
        </p:grpSpPr>
        <p:pic>
          <p:nvPicPr>
            <p:cNvPr id="6" name="Picture 6" descr="txp_fig"/>
            <p:cNvPicPr>
              <a:picLocks noChangeAspect="1" noChangeArrowheads="1"/>
            </p:cNvPicPr>
            <p:nvPr>
              <p:custDataLst>
                <p:tags r:id="rId3"/>
              </p:custDataLst>
            </p:nvPr>
          </p:nvPicPr>
          <p:blipFill>
            <a:blip r:embed="rId6" cstate="print"/>
            <a:srcRect/>
            <a:stretch>
              <a:fillRect/>
            </a:stretch>
          </p:blipFill>
          <p:spPr bwMode="auto">
            <a:xfrm>
              <a:off x="4080" y="960"/>
              <a:ext cx="432" cy="134"/>
            </a:xfrm>
            <a:prstGeom prst="rect">
              <a:avLst/>
            </a:prstGeom>
            <a:noFill/>
            <a:ln w="9525">
              <a:noFill/>
              <a:miter lim="800000"/>
              <a:headEnd/>
              <a:tailEnd/>
            </a:ln>
            <a:effectLst/>
          </p:spPr>
        </p:pic>
        <p:sp>
          <p:nvSpPr>
            <p:cNvPr id="7" name="Rectangle 7"/>
            <p:cNvSpPr>
              <a:spLocks noChangeArrowheads="1"/>
            </p:cNvSpPr>
            <p:nvPr/>
          </p:nvSpPr>
          <p:spPr bwMode="auto">
            <a:xfrm>
              <a:off x="4032" y="936"/>
              <a:ext cx="528" cy="196"/>
            </a:xfrm>
            <a:prstGeom prst="rect">
              <a:avLst/>
            </a:prstGeom>
            <a:noFill/>
            <a:ln w="28575">
              <a:solidFill>
                <a:schemeClr val="accent2"/>
              </a:solidFill>
              <a:miter lim="800000"/>
              <a:headEnd/>
              <a:tailEnd/>
            </a:ln>
            <a:effectLst/>
          </p:spPr>
          <p:txBody>
            <a:bodyPr wrap="none" anchor="ctr"/>
            <a:lstStyle/>
            <a:p>
              <a:endParaRPr lang="fr-FR"/>
            </a:p>
          </p:txBody>
        </p:sp>
      </p:grpSp>
      <p:grpSp>
        <p:nvGrpSpPr>
          <p:cNvPr id="8" name="Group 8"/>
          <p:cNvGrpSpPr>
            <a:grpSpLocks/>
          </p:cNvGrpSpPr>
          <p:nvPr/>
        </p:nvGrpSpPr>
        <p:grpSpPr bwMode="auto">
          <a:xfrm>
            <a:off x="4781178" y="1998564"/>
            <a:ext cx="838200" cy="311150"/>
            <a:chOff x="3696" y="1068"/>
            <a:chExt cx="528" cy="196"/>
          </a:xfrm>
        </p:grpSpPr>
        <p:pic>
          <p:nvPicPr>
            <p:cNvPr id="9" name="Picture 9" descr="txp_fig"/>
            <p:cNvPicPr>
              <a:picLocks noChangeAspect="1" noChangeArrowheads="1"/>
            </p:cNvPicPr>
            <p:nvPr>
              <p:custDataLst>
                <p:tags r:id="rId2"/>
              </p:custDataLst>
            </p:nvPr>
          </p:nvPicPr>
          <p:blipFill>
            <a:blip r:embed="rId7" cstate="print"/>
            <a:srcRect/>
            <a:stretch>
              <a:fillRect/>
            </a:stretch>
          </p:blipFill>
          <p:spPr bwMode="auto">
            <a:xfrm>
              <a:off x="3730" y="1084"/>
              <a:ext cx="432" cy="135"/>
            </a:xfrm>
            <a:prstGeom prst="rect">
              <a:avLst/>
            </a:prstGeom>
            <a:noFill/>
            <a:ln w="9525">
              <a:noFill/>
              <a:miter lim="800000"/>
              <a:headEnd/>
              <a:tailEnd/>
            </a:ln>
            <a:effectLst/>
          </p:spPr>
        </p:pic>
        <p:sp>
          <p:nvSpPr>
            <p:cNvPr id="10" name="Rectangle 10"/>
            <p:cNvSpPr>
              <a:spLocks noChangeArrowheads="1"/>
            </p:cNvSpPr>
            <p:nvPr/>
          </p:nvSpPr>
          <p:spPr bwMode="auto">
            <a:xfrm>
              <a:off x="3696" y="1068"/>
              <a:ext cx="528" cy="196"/>
            </a:xfrm>
            <a:prstGeom prst="rect">
              <a:avLst/>
            </a:prstGeom>
            <a:noFill/>
            <a:ln w="28575">
              <a:solidFill>
                <a:srgbClr val="FF0000"/>
              </a:solidFill>
              <a:prstDash val="sysDot"/>
              <a:miter lim="800000"/>
              <a:headEnd/>
              <a:tailEnd/>
            </a:ln>
            <a:effectLst/>
          </p:spPr>
          <p:txBody>
            <a:bodyPr wrap="none" anchor="ctr"/>
            <a:lstStyle/>
            <a:p>
              <a:endParaRPr lang="fr-FR"/>
            </a:p>
          </p:txBody>
        </p:sp>
      </p:grpSp>
      <p:sp>
        <p:nvSpPr>
          <p:cNvPr id="11" name="Text Box 11"/>
          <p:cNvSpPr txBox="1">
            <a:spLocks noChangeArrowheads="1"/>
          </p:cNvSpPr>
          <p:nvPr/>
        </p:nvSpPr>
        <p:spPr bwMode="auto">
          <a:xfrm>
            <a:off x="5813053" y="1596926"/>
            <a:ext cx="938213" cy="366713"/>
          </a:xfrm>
          <a:prstGeom prst="rect">
            <a:avLst/>
          </a:prstGeom>
          <a:noFill/>
          <a:ln w="9525">
            <a:noFill/>
            <a:miter lim="800000"/>
            <a:headEnd/>
            <a:tailEnd/>
          </a:ln>
          <a:effectLst/>
        </p:spPr>
        <p:txBody>
          <a:bodyPr wrap="none">
            <a:spAutoFit/>
          </a:bodyPr>
          <a:lstStyle/>
          <a:p>
            <a:r>
              <a:rPr lang="en-US" b="1" i="1">
                <a:solidFill>
                  <a:schemeClr val="accent2"/>
                </a:solidFill>
                <a:latin typeface="Verdana" pitchFamily="34" charset="0"/>
              </a:rPr>
              <a:t>Babar</a:t>
            </a:r>
          </a:p>
        </p:txBody>
      </p:sp>
      <p:pic>
        <p:nvPicPr>
          <p:cNvPr id="12" name="Picture 16" descr="txp_fig"/>
          <p:cNvPicPr>
            <a:picLocks noChangeAspect="1" noChangeArrowheads="1"/>
          </p:cNvPicPr>
          <p:nvPr>
            <p:custDataLst>
              <p:tags r:id="rId1"/>
            </p:custDataLst>
          </p:nvPr>
        </p:nvPicPr>
        <p:blipFill>
          <a:blip r:embed="rId8" cstate="print"/>
          <a:srcRect/>
          <a:stretch>
            <a:fillRect/>
          </a:stretch>
        </p:blipFill>
        <p:spPr bwMode="auto">
          <a:xfrm>
            <a:off x="5897191" y="1944589"/>
            <a:ext cx="769937" cy="131762"/>
          </a:xfrm>
          <a:prstGeom prst="rect">
            <a:avLst/>
          </a:prstGeom>
          <a:noFill/>
          <a:ln w="9525">
            <a:noFill/>
            <a:miter lim="800000"/>
            <a:headEnd/>
            <a:tailEnd/>
          </a:ln>
          <a:effectLst/>
        </p:spPr>
      </p:pic>
      <p:sp>
        <p:nvSpPr>
          <p:cNvPr id="13" name="Rectangle 29"/>
          <p:cNvSpPr>
            <a:spLocks noChangeArrowheads="1"/>
          </p:cNvSpPr>
          <p:nvPr/>
        </p:nvSpPr>
        <p:spPr bwMode="auto">
          <a:xfrm>
            <a:off x="4762128" y="3089176"/>
            <a:ext cx="304800" cy="304800"/>
          </a:xfrm>
          <a:prstGeom prst="rect">
            <a:avLst/>
          </a:prstGeom>
          <a:solidFill>
            <a:schemeClr val="bg1"/>
          </a:solidFill>
          <a:ln w="9525">
            <a:noFill/>
            <a:miter lim="800000"/>
            <a:headEnd/>
            <a:tailEnd/>
          </a:ln>
          <a:effectLst/>
        </p:spPr>
        <p:txBody>
          <a:bodyPr wrap="none" anchor="ctr"/>
          <a:lstStyle/>
          <a:p>
            <a:endParaRPr lang="fr-FR"/>
          </a:p>
        </p:txBody>
      </p:sp>
      <p:sp>
        <p:nvSpPr>
          <p:cNvPr id="14" name="Line 34"/>
          <p:cNvSpPr>
            <a:spLocks noChangeShapeType="1"/>
          </p:cNvSpPr>
          <p:nvPr/>
        </p:nvSpPr>
        <p:spPr bwMode="auto">
          <a:xfrm flipV="1">
            <a:off x="7505328" y="1793776"/>
            <a:ext cx="0" cy="228600"/>
          </a:xfrm>
          <a:prstGeom prst="line">
            <a:avLst/>
          </a:prstGeom>
          <a:noFill/>
          <a:ln w="28575">
            <a:solidFill>
              <a:srgbClr val="FF0000"/>
            </a:solidFill>
            <a:round/>
            <a:headEnd type="triangle" w="med" len="med"/>
            <a:tailEnd type="triangle" w="med" len="med"/>
          </a:ln>
          <a:effectLst/>
        </p:spPr>
        <p:txBody>
          <a:bodyPr/>
          <a:lstStyle/>
          <a:p>
            <a:endParaRPr lang="fr-FR"/>
          </a:p>
        </p:txBody>
      </p:sp>
      <p:sp>
        <p:nvSpPr>
          <p:cNvPr id="15" name="ZoneTexte 14"/>
          <p:cNvSpPr txBox="1"/>
          <p:nvPr/>
        </p:nvSpPr>
        <p:spPr>
          <a:xfrm>
            <a:off x="755576" y="404664"/>
            <a:ext cx="7923964" cy="523220"/>
          </a:xfrm>
          <a:prstGeom prst="rect">
            <a:avLst/>
          </a:prstGeom>
          <a:noFill/>
        </p:spPr>
        <p:txBody>
          <a:bodyPr wrap="none" rtlCol="0">
            <a:spAutoFit/>
          </a:bodyPr>
          <a:lstStyle/>
          <a:p>
            <a:r>
              <a:rPr lang="fr-FR" sz="2800" dirty="0" smtClean="0">
                <a:solidFill>
                  <a:srgbClr val="FF0000"/>
                </a:solidFill>
                <a:latin typeface="Arial Narrow" pitchFamily="34" charset="0"/>
              </a:rPr>
              <a:t>Exemple d’asymétrie entre mésons </a:t>
            </a:r>
            <a:r>
              <a:rPr lang="fr-FR" sz="2800" b="1" dirty="0" smtClean="0">
                <a:solidFill>
                  <a:srgbClr val="FF0000"/>
                </a:solidFill>
                <a:latin typeface="Arial Narrow" pitchFamily="34" charset="0"/>
              </a:rPr>
              <a:t>B</a:t>
            </a:r>
            <a:r>
              <a:rPr lang="fr-FR" sz="2800" b="1" baseline="30000" dirty="0" smtClean="0">
                <a:solidFill>
                  <a:srgbClr val="FF0000"/>
                </a:solidFill>
                <a:latin typeface="Arial Narrow" pitchFamily="34" charset="0"/>
              </a:rPr>
              <a:t>0</a:t>
            </a:r>
            <a:r>
              <a:rPr lang="fr-FR" sz="2800" b="1" baseline="-25000" dirty="0" smtClean="0">
                <a:solidFill>
                  <a:srgbClr val="FF0000"/>
                </a:solidFill>
                <a:latin typeface="Arial Narrow" pitchFamily="34" charset="0"/>
              </a:rPr>
              <a:t>d  </a:t>
            </a:r>
            <a:r>
              <a:rPr lang="fr-FR" sz="2800" dirty="0" smtClean="0">
                <a:solidFill>
                  <a:srgbClr val="FF0000"/>
                </a:solidFill>
                <a:latin typeface="Arial Narrow" pitchFamily="34" charset="0"/>
              </a:rPr>
              <a:t>et anti-mésons </a:t>
            </a:r>
            <a:r>
              <a:rPr lang="fr-FR" sz="2800" b="1" dirty="0" smtClean="0">
                <a:solidFill>
                  <a:srgbClr val="FF0000"/>
                </a:solidFill>
                <a:latin typeface="Arial Narrow" pitchFamily="34" charset="0"/>
              </a:rPr>
              <a:t>B</a:t>
            </a:r>
            <a:r>
              <a:rPr lang="fr-FR" sz="2800" b="1" baseline="30000" dirty="0" smtClean="0">
                <a:solidFill>
                  <a:srgbClr val="FF0000"/>
                </a:solidFill>
                <a:latin typeface="Arial Narrow" pitchFamily="34" charset="0"/>
              </a:rPr>
              <a:t>0</a:t>
            </a:r>
            <a:r>
              <a:rPr lang="fr-FR" sz="2800" b="1" baseline="-25000" dirty="0" smtClean="0">
                <a:solidFill>
                  <a:srgbClr val="FF0000"/>
                </a:solidFill>
                <a:latin typeface="Arial Narrow" pitchFamily="34" charset="0"/>
              </a:rPr>
              <a:t>d </a:t>
            </a:r>
            <a:endParaRPr lang="fr-FR" sz="2800" dirty="0">
              <a:solidFill>
                <a:srgbClr val="FF0000"/>
              </a:solidFill>
              <a:latin typeface="Arial Narrow" pitchFamily="34" charset="0"/>
            </a:endParaRPr>
          </a:p>
        </p:txBody>
      </p:sp>
      <p:sp>
        <p:nvSpPr>
          <p:cNvPr id="16" name="ZoneTexte 15"/>
          <p:cNvSpPr txBox="1"/>
          <p:nvPr/>
        </p:nvSpPr>
        <p:spPr>
          <a:xfrm>
            <a:off x="251520" y="1556792"/>
            <a:ext cx="3528392" cy="181588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fr-FR" sz="2800" dirty="0" smtClean="0"/>
              <a:t>On observe plus de </a:t>
            </a:r>
            <a:r>
              <a:rPr lang="fr-FR" sz="2800" b="1" dirty="0" smtClean="0">
                <a:solidFill>
                  <a:srgbClr val="0000FF"/>
                </a:solidFill>
                <a:latin typeface="Arial Narrow" pitchFamily="34" charset="0"/>
              </a:rPr>
              <a:t>B</a:t>
            </a:r>
            <a:r>
              <a:rPr lang="fr-FR" sz="2800" b="1" baseline="30000" dirty="0" smtClean="0">
                <a:solidFill>
                  <a:srgbClr val="0000FF"/>
                </a:solidFill>
                <a:latin typeface="Arial Narrow" pitchFamily="34" charset="0"/>
              </a:rPr>
              <a:t>0</a:t>
            </a:r>
            <a:r>
              <a:rPr lang="fr-FR" sz="2800" b="1" baseline="-25000" dirty="0" smtClean="0">
                <a:solidFill>
                  <a:srgbClr val="0000FF"/>
                </a:solidFill>
                <a:latin typeface="Arial Narrow" pitchFamily="34" charset="0"/>
              </a:rPr>
              <a:t>d</a:t>
            </a:r>
            <a:r>
              <a:rPr lang="fr-FR" sz="2800" b="1" dirty="0" smtClean="0">
                <a:solidFill>
                  <a:srgbClr val="0000FF"/>
                </a:solidFill>
                <a:latin typeface="Arial Narrow" pitchFamily="34" charset="0"/>
                <a:sym typeface="Symbol"/>
              </a:rPr>
              <a:t>K</a:t>
            </a:r>
            <a:r>
              <a:rPr lang="fr-FR" sz="2800" b="1" baseline="30000" dirty="0" smtClean="0">
                <a:solidFill>
                  <a:srgbClr val="0000FF"/>
                </a:solidFill>
                <a:latin typeface="Arial Narrow" pitchFamily="34" charset="0"/>
                <a:sym typeface="Symbol"/>
              </a:rPr>
              <a:t>+</a:t>
            </a:r>
            <a:r>
              <a:rPr lang="fr-FR" sz="2800" b="1" dirty="0" smtClean="0">
                <a:solidFill>
                  <a:srgbClr val="0000FF"/>
                </a:solidFill>
                <a:latin typeface="Symbol" pitchFamily="18" charset="2"/>
                <a:sym typeface="Symbol"/>
              </a:rPr>
              <a:t>p</a:t>
            </a:r>
            <a:r>
              <a:rPr lang="fr-FR" sz="2800" b="1" baseline="30000" dirty="0" smtClean="0">
                <a:solidFill>
                  <a:srgbClr val="0000FF"/>
                </a:solidFill>
                <a:latin typeface="Arial Narrow" pitchFamily="34" charset="0"/>
                <a:sym typeface="Symbol"/>
              </a:rPr>
              <a:t>-</a:t>
            </a:r>
            <a:r>
              <a:rPr lang="fr-FR" sz="2800" b="1" dirty="0" smtClean="0">
                <a:solidFill>
                  <a:srgbClr val="FF0000"/>
                </a:solidFill>
                <a:latin typeface="Arial Narrow" pitchFamily="34" charset="0"/>
                <a:sym typeface="Symbol"/>
              </a:rPr>
              <a:t> </a:t>
            </a:r>
          </a:p>
          <a:p>
            <a:pPr algn="ctr"/>
            <a:r>
              <a:rPr lang="fr-FR" sz="2800" dirty="0" smtClean="0">
                <a:sym typeface="Symbol"/>
              </a:rPr>
              <a:t>que de</a:t>
            </a:r>
            <a:r>
              <a:rPr lang="fr-FR" sz="2800" dirty="0" smtClean="0"/>
              <a:t> </a:t>
            </a:r>
          </a:p>
          <a:p>
            <a:pPr algn="ctr"/>
            <a:r>
              <a:rPr lang="fr-FR" sz="2800" b="1" dirty="0" smtClean="0">
                <a:solidFill>
                  <a:srgbClr val="FF0000"/>
                </a:solidFill>
              </a:rPr>
              <a:t>anti-</a:t>
            </a:r>
            <a:r>
              <a:rPr lang="fr-FR" sz="2800" b="1" dirty="0" smtClean="0">
                <a:solidFill>
                  <a:srgbClr val="FF0000"/>
                </a:solidFill>
                <a:latin typeface="Arial Narrow" pitchFamily="34" charset="0"/>
              </a:rPr>
              <a:t>B</a:t>
            </a:r>
            <a:r>
              <a:rPr lang="fr-FR" sz="2800" b="1" baseline="30000" dirty="0" smtClean="0">
                <a:solidFill>
                  <a:srgbClr val="FF0000"/>
                </a:solidFill>
                <a:latin typeface="Arial Narrow" pitchFamily="34" charset="0"/>
              </a:rPr>
              <a:t>0</a:t>
            </a:r>
            <a:r>
              <a:rPr lang="fr-FR" sz="2800" b="1" baseline="-25000" dirty="0" smtClean="0">
                <a:solidFill>
                  <a:srgbClr val="FF0000"/>
                </a:solidFill>
                <a:latin typeface="Arial Narrow" pitchFamily="34" charset="0"/>
              </a:rPr>
              <a:t>d</a:t>
            </a:r>
            <a:r>
              <a:rPr lang="fr-FR" sz="2800" b="1" dirty="0" smtClean="0">
                <a:solidFill>
                  <a:srgbClr val="FF0000"/>
                </a:solidFill>
                <a:latin typeface="Arial Narrow" pitchFamily="34" charset="0"/>
                <a:sym typeface="Symbol"/>
              </a:rPr>
              <a:t>K</a:t>
            </a:r>
            <a:r>
              <a:rPr lang="fr-FR" sz="2800" b="1" baseline="30000" dirty="0" smtClean="0">
                <a:solidFill>
                  <a:srgbClr val="FF0000"/>
                </a:solidFill>
                <a:latin typeface="Arial Narrow" pitchFamily="34" charset="0"/>
                <a:sym typeface="Symbol"/>
              </a:rPr>
              <a:t>-</a:t>
            </a:r>
            <a:r>
              <a:rPr lang="fr-FR" sz="2800" b="1" dirty="0" smtClean="0">
                <a:solidFill>
                  <a:srgbClr val="FF0000"/>
                </a:solidFill>
                <a:latin typeface="Symbol" pitchFamily="18" charset="2"/>
                <a:sym typeface="Symbol"/>
              </a:rPr>
              <a:t>p</a:t>
            </a:r>
            <a:r>
              <a:rPr lang="fr-FR" sz="2800" b="1" baseline="30000" dirty="0" smtClean="0">
                <a:solidFill>
                  <a:srgbClr val="FF0000"/>
                </a:solidFill>
                <a:latin typeface="Arial Narrow" pitchFamily="34" charset="0"/>
                <a:sym typeface="Symbol"/>
              </a:rPr>
              <a:t>+</a:t>
            </a:r>
            <a:r>
              <a:rPr lang="fr-FR" sz="2800" b="1" dirty="0" smtClean="0">
                <a:solidFill>
                  <a:srgbClr val="FF0000"/>
                </a:solidFill>
                <a:latin typeface="Arial Narrow" pitchFamily="34" charset="0"/>
                <a:sym typeface="Symbol"/>
              </a:rPr>
              <a:t> </a:t>
            </a:r>
            <a:endParaRPr lang="fr-FR" sz="2800" dirty="0"/>
          </a:p>
        </p:txBody>
      </p:sp>
      <p:sp>
        <p:nvSpPr>
          <p:cNvPr id="17" name="ZoneTexte 16"/>
          <p:cNvSpPr txBox="1"/>
          <p:nvPr/>
        </p:nvSpPr>
        <p:spPr>
          <a:xfrm>
            <a:off x="251520" y="3573016"/>
            <a:ext cx="3528392"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dirty="0" smtClean="0"/>
              <a:t>- </a:t>
            </a:r>
            <a:r>
              <a:rPr lang="fr-FR" sz="2400" dirty="0" smtClean="0"/>
              <a:t>De telles asymétries sont étudiées dans les désintégrations des </a:t>
            </a:r>
            <a:r>
              <a:rPr lang="fr-FR" sz="2400" b="1" dirty="0" smtClean="0"/>
              <a:t>mésons B</a:t>
            </a:r>
          </a:p>
          <a:p>
            <a:r>
              <a:rPr lang="fr-FR" sz="2400" dirty="0" smtClean="0"/>
              <a:t>- Essayer de comprendre </a:t>
            </a:r>
            <a:r>
              <a:rPr lang="fr-FR" sz="2400" b="1" dirty="0" smtClean="0"/>
              <a:t>l’absence d’antimatière </a:t>
            </a:r>
            <a:r>
              <a:rPr lang="fr-FR" sz="2400" dirty="0" smtClean="0"/>
              <a:t>dans l’univers</a:t>
            </a:r>
            <a:endParaRPr lang="fr-FR"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55</a:t>
            </a:fld>
            <a:endParaRPr lang="fr-BE"/>
          </a:p>
        </p:txBody>
      </p:sp>
      <p:sp>
        <p:nvSpPr>
          <p:cNvPr id="4" name="Text Box 3"/>
          <p:cNvSpPr txBox="1">
            <a:spLocks noChangeArrowheads="1"/>
          </p:cNvSpPr>
          <p:nvPr/>
        </p:nvSpPr>
        <p:spPr bwMode="auto">
          <a:xfrm>
            <a:off x="2857488" y="214290"/>
            <a:ext cx="4238661" cy="646331"/>
          </a:xfrm>
          <a:prstGeom prst="rect">
            <a:avLst/>
          </a:prstGeom>
          <a:noFill/>
          <a:ln w="9525">
            <a:noFill/>
            <a:miter lim="800000"/>
            <a:headEnd/>
            <a:tailEnd/>
          </a:ln>
        </p:spPr>
        <p:txBody>
          <a:bodyPr wrap="none">
            <a:spAutoFit/>
          </a:bodyPr>
          <a:lstStyle/>
          <a:p>
            <a:r>
              <a:rPr lang="fr-FR" sz="3600" b="1" i="1" dirty="0" smtClean="0">
                <a:solidFill>
                  <a:srgbClr val="FF0000"/>
                </a:solidFill>
              </a:rPr>
              <a:t>Le détecteur </a:t>
            </a:r>
            <a:r>
              <a:rPr lang="fr-FR" sz="3600" b="1" i="1" dirty="0" err="1" smtClean="0">
                <a:solidFill>
                  <a:srgbClr val="FF0000"/>
                </a:solidFill>
              </a:rPr>
              <a:t>LHCb</a:t>
            </a:r>
            <a:r>
              <a:rPr lang="fr-FR" sz="3600" b="1" i="1" dirty="0" smtClean="0">
                <a:solidFill>
                  <a:srgbClr val="FF0000"/>
                </a:solidFill>
              </a:rPr>
              <a:t> (2)</a:t>
            </a:r>
            <a:endParaRPr lang="fr-FR" sz="3600" b="1" dirty="0">
              <a:solidFill>
                <a:srgbClr val="FF0000"/>
              </a:solidFill>
            </a:endParaRPr>
          </a:p>
        </p:txBody>
      </p:sp>
      <p:pic>
        <p:nvPicPr>
          <p:cNvPr id="5" name="Picture 6"/>
          <p:cNvPicPr>
            <a:picLocks noChangeAspect="1" noChangeArrowheads="1"/>
          </p:cNvPicPr>
          <p:nvPr/>
        </p:nvPicPr>
        <p:blipFill>
          <a:blip r:embed="rId3" cstate="print"/>
          <a:srcRect/>
          <a:stretch>
            <a:fillRect/>
          </a:stretch>
        </p:blipFill>
        <p:spPr bwMode="auto">
          <a:xfrm>
            <a:off x="428597" y="857249"/>
            <a:ext cx="8715404" cy="5757613"/>
          </a:xfrm>
          <a:prstGeom prst="rect">
            <a:avLst/>
          </a:prstGeom>
          <a:noFill/>
          <a:ln w="9525" algn="ctr">
            <a:noFill/>
            <a:miter lim="800000"/>
            <a:headEnd/>
            <a:tailEnd/>
          </a:ln>
        </p:spPr>
      </p:pic>
      <p:sp>
        <p:nvSpPr>
          <p:cNvPr id="6" name="ZoneTexte 5"/>
          <p:cNvSpPr txBox="1"/>
          <p:nvPr/>
        </p:nvSpPr>
        <p:spPr>
          <a:xfrm>
            <a:off x="2214546" y="2500306"/>
            <a:ext cx="1117935" cy="461665"/>
          </a:xfrm>
          <a:prstGeom prst="rect">
            <a:avLst/>
          </a:prstGeom>
          <a:solidFill>
            <a:srgbClr val="00B0F0"/>
          </a:solidFill>
        </p:spPr>
        <p:txBody>
          <a:bodyPr wrap="none" rtlCol="0">
            <a:spAutoFit/>
          </a:bodyPr>
          <a:lstStyle/>
          <a:p>
            <a:r>
              <a:rPr lang="fr-FR" sz="2400" b="1" dirty="0" smtClean="0">
                <a:solidFill>
                  <a:schemeClr val="bg1"/>
                </a:solidFill>
              </a:rPr>
              <a:t>Aimant</a:t>
            </a:r>
            <a:endParaRPr lang="fr-FR" sz="2400" b="1" dirty="0">
              <a:solidFill>
                <a:schemeClr val="bg1"/>
              </a:solidFill>
            </a:endParaRPr>
          </a:p>
        </p:txBody>
      </p:sp>
      <p:sp>
        <p:nvSpPr>
          <p:cNvPr id="7" name="ZoneTexte 6"/>
          <p:cNvSpPr txBox="1"/>
          <p:nvPr/>
        </p:nvSpPr>
        <p:spPr>
          <a:xfrm>
            <a:off x="3071802" y="1071546"/>
            <a:ext cx="1571635" cy="1200329"/>
          </a:xfrm>
          <a:prstGeom prst="rect">
            <a:avLst/>
          </a:prstGeom>
          <a:solidFill>
            <a:srgbClr val="CC9900"/>
          </a:solidFill>
        </p:spPr>
        <p:txBody>
          <a:bodyPr wrap="square" rtlCol="0">
            <a:spAutoFit/>
          </a:bodyPr>
          <a:lstStyle/>
          <a:p>
            <a:r>
              <a:rPr lang="fr-FR" sz="2400" b="1" dirty="0" smtClean="0">
                <a:solidFill>
                  <a:schemeClr val="bg1"/>
                </a:solidFill>
              </a:rPr>
              <a:t>Détecteur de traces chargées</a:t>
            </a:r>
            <a:endParaRPr lang="fr-FR" sz="2400" b="1" dirty="0">
              <a:solidFill>
                <a:schemeClr val="bg1"/>
              </a:solidFill>
            </a:endParaRPr>
          </a:p>
        </p:txBody>
      </p:sp>
      <p:sp>
        <p:nvSpPr>
          <p:cNvPr id="14" name="Forme libre 13"/>
          <p:cNvSpPr/>
          <p:nvPr/>
        </p:nvSpPr>
        <p:spPr>
          <a:xfrm>
            <a:off x="192505" y="3128211"/>
            <a:ext cx="7567863" cy="1215189"/>
          </a:xfrm>
          <a:custGeom>
            <a:avLst/>
            <a:gdLst>
              <a:gd name="connsiteX0" fmla="*/ 0 w 7567863"/>
              <a:gd name="connsiteY0" fmla="*/ 1215189 h 1215189"/>
              <a:gd name="connsiteX1" fmla="*/ 2346158 w 7567863"/>
              <a:gd name="connsiteY1" fmla="*/ 1130968 h 1215189"/>
              <a:gd name="connsiteX2" fmla="*/ 3681663 w 7567863"/>
              <a:gd name="connsiteY2" fmla="*/ 926431 h 1215189"/>
              <a:gd name="connsiteX3" fmla="*/ 7567863 w 7567863"/>
              <a:gd name="connsiteY3" fmla="*/ 0 h 1215189"/>
              <a:gd name="connsiteX4" fmla="*/ 7363327 w 7567863"/>
              <a:gd name="connsiteY4" fmla="*/ 48126 h 121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7863" h="1215189">
                <a:moveTo>
                  <a:pt x="0" y="1215189"/>
                </a:moveTo>
                <a:cubicBezTo>
                  <a:pt x="866274" y="1197141"/>
                  <a:pt x="1732548" y="1179094"/>
                  <a:pt x="2346158" y="1130968"/>
                </a:cubicBezTo>
                <a:cubicBezTo>
                  <a:pt x="2959769" y="1082842"/>
                  <a:pt x="2811379" y="1114926"/>
                  <a:pt x="3681663" y="926431"/>
                </a:cubicBezTo>
                <a:cubicBezTo>
                  <a:pt x="4551947" y="737936"/>
                  <a:pt x="7567863" y="0"/>
                  <a:pt x="7567863" y="0"/>
                </a:cubicBezTo>
                <a:lnTo>
                  <a:pt x="7363327" y="48126"/>
                </a:ln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ZoneTexte 14"/>
          <p:cNvSpPr txBox="1"/>
          <p:nvPr/>
        </p:nvSpPr>
        <p:spPr>
          <a:xfrm>
            <a:off x="0" y="2571744"/>
            <a:ext cx="1214446" cy="923330"/>
          </a:xfrm>
          <a:prstGeom prst="rect">
            <a:avLst/>
          </a:prstGeom>
          <a:solidFill>
            <a:srgbClr val="FFFF00"/>
          </a:solidFill>
        </p:spPr>
        <p:txBody>
          <a:bodyPr wrap="square" rtlCol="0">
            <a:spAutoFit/>
          </a:bodyPr>
          <a:lstStyle/>
          <a:p>
            <a:r>
              <a:rPr lang="fr-FR" b="1" dirty="0" smtClean="0"/>
              <a:t>Détecteur de vertex (silicium)</a:t>
            </a:r>
            <a:endParaRPr lang="fr-FR" b="1" dirty="0"/>
          </a:p>
        </p:txBody>
      </p:sp>
      <p:sp>
        <p:nvSpPr>
          <p:cNvPr id="16" name="ZoneTexte 15"/>
          <p:cNvSpPr txBox="1"/>
          <p:nvPr/>
        </p:nvSpPr>
        <p:spPr>
          <a:xfrm>
            <a:off x="1000100" y="1571612"/>
            <a:ext cx="1428760" cy="923330"/>
          </a:xfrm>
          <a:prstGeom prst="rect">
            <a:avLst/>
          </a:prstGeom>
          <a:solidFill>
            <a:srgbClr val="FFC000"/>
          </a:solidFill>
        </p:spPr>
        <p:txBody>
          <a:bodyPr wrap="square" rtlCol="0">
            <a:spAutoFit/>
          </a:bodyPr>
          <a:lstStyle/>
          <a:p>
            <a:r>
              <a:rPr lang="fr-FR" b="1" dirty="0" smtClean="0"/>
              <a:t>Détecteur </a:t>
            </a:r>
            <a:r>
              <a:rPr lang="fr-FR" b="1" dirty="0" err="1" smtClean="0"/>
              <a:t>Čerenkov</a:t>
            </a:r>
            <a:r>
              <a:rPr lang="fr-FR" b="1" dirty="0" smtClean="0"/>
              <a:t> n</a:t>
            </a:r>
            <a:r>
              <a:rPr lang="fr-FR" b="1" baseline="30000" dirty="0" smtClean="0"/>
              <a:t>0</a:t>
            </a:r>
            <a:r>
              <a:rPr lang="fr-FR" b="1" dirty="0" smtClean="0"/>
              <a:t>1</a:t>
            </a:r>
          </a:p>
        </p:txBody>
      </p:sp>
      <p:sp>
        <p:nvSpPr>
          <p:cNvPr id="17" name="ZoneTexte 16"/>
          <p:cNvSpPr txBox="1"/>
          <p:nvPr/>
        </p:nvSpPr>
        <p:spPr>
          <a:xfrm>
            <a:off x="4786314" y="1000108"/>
            <a:ext cx="1143008" cy="923330"/>
          </a:xfrm>
          <a:prstGeom prst="rect">
            <a:avLst/>
          </a:prstGeom>
          <a:solidFill>
            <a:srgbClr val="FFFF00"/>
          </a:solidFill>
        </p:spPr>
        <p:txBody>
          <a:bodyPr wrap="square" rtlCol="0">
            <a:spAutoFit/>
          </a:bodyPr>
          <a:lstStyle/>
          <a:p>
            <a:r>
              <a:rPr lang="fr-FR" b="1" dirty="0" smtClean="0"/>
              <a:t>Détecteur </a:t>
            </a:r>
            <a:r>
              <a:rPr lang="fr-FR" b="1" dirty="0" err="1" smtClean="0"/>
              <a:t>Čerenkov</a:t>
            </a:r>
            <a:r>
              <a:rPr lang="fr-FR" b="1" dirty="0" smtClean="0"/>
              <a:t> n</a:t>
            </a:r>
            <a:r>
              <a:rPr lang="fr-FR" b="1" baseline="30000" dirty="0" smtClean="0"/>
              <a:t>0</a:t>
            </a:r>
            <a:r>
              <a:rPr lang="fr-FR" b="1" dirty="0" smtClean="0"/>
              <a:t>2</a:t>
            </a:r>
          </a:p>
        </p:txBody>
      </p:sp>
      <p:cxnSp>
        <p:nvCxnSpPr>
          <p:cNvPr id="19" name="Connecteur droit avec flèche 18"/>
          <p:cNvCxnSpPr>
            <a:stCxn id="15" idx="2"/>
          </p:cNvCxnSpPr>
          <p:nvPr/>
        </p:nvCxnSpPr>
        <p:spPr>
          <a:xfrm rot="16200000" flipH="1">
            <a:off x="586665" y="3515631"/>
            <a:ext cx="505430" cy="46431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16" idx="2"/>
          </p:cNvCxnSpPr>
          <p:nvPr/>
        </p:nvCxnSpPr>
        <p:spPr>
          <a:xfrm rot="16200000" flipH="1">
            <a:off x="1104575" y="3104847"/>
            <a:ext cx="1291248" cy="714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7" idx="2"/>
          </p:cNvCxnSpPr>
          <p:nvPr/>
        </p:nvCxnSpPr>
        <p:spPr>
          <a:xfrm rot="16200000" flipH="1">
            <a:off x="3279058" y="2850437"/>
            <a:ext cx="1228563" cy="714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a:stCxn id="17" idx="2"/>
          </p:cNvCxnSpPr>
          <p:nvPr/>
        </p:nvCxnSpPr>
        <p:spPr>
          <a:xfrm rot="5400000">
            <a:off x="4390723" y="2247591"/>
            <a:ext cx="1291248" cy="6429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7358082" y="428604"/>
            <a:ext cx="1571635" cy="1200329"/>
          </a:xfrm>
          <a:prstGeom prst="rect">
            <a:avLst/>
          </a:prstGeom>
          <a:solidFill>
            <a:srgbClr val="33CC33"/>
          </a:solidFill>
        </p:spPr>
        <p:txBody>
          <a:bodyPr wrap="square" rtlCol="0">
            <a:spAutoFit/>
          </a:bodyPr>
          <a:lstStyle/>
          <a:p>
            <a:r>
              <a:rPr lang="fr-FR" sz="2400" b="1" dirty="0" smtClean="0">
                <a:solidFill>
                  <a:schemeClr val="bg1"/>
                </a:solidFill>
              </a:rPr>
              <a:t>Détecteurs de traces (muons)</a:t>
            </a:r>
            <a:endParaRPr lang="fr-FR" sz="2400" b="1" dirty="0">
              <a:solidFill>
                <a:schemeClr val="bg1"/>
              </a:solidFill>
            </a:endParaRPr>
          </a:p>
        </p:txBody>
      </p:sp>
      <p:cxnSp>
        <p:nvCxnSpPr>
          <p:cNvPr id="30" name="Connecteur droit avec flèche 29"/>
          <p:cNvCxnSpPr>
            <a:stCxn id="28" idx="2"/>
          </p:cNvCxnSpPr>
          <p:nvPr/>
        </p:nvCxnSpPr>
        <p:spPr>
          <a:xfrm rot="5400000">
            <a:off x="7315305" y="1743148"/>
            <a:ext cx="942811" cy="7143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a:stCxn id="28" idx="2"/>
          </p:cNvCxnSpPr>
          <p:nvPr/>
        </p:nvCxnSpPr>
        <p:spPr>
          <a:xfrm rot="5400000">
            <a:off x="7029553" y="1600272"/>
            <a:ext cx="1085687" cy="1143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4071934" y="6027003"/>
            <a:ext cx="1697131" cy="830997"/>
          </a:xfrm>
          <a:prstGeom prst="rect">
            <a:avLst/>
          </a:prstGeom>
          <a:solidFill>
            <a:srgbClr val="00B0F0"/>
          </a:solidFill>
        </p:spPr>
        <p:txBody>
          <a:bodyPr wrap="none" rtlCol="0">
            <a:spAutoFit/>
          </a:bodyPr>
          <a:lstStyle/>
          <a:p>
            <a:pPr algn="ctr"/>
            <a:r>
              <a:rPr lang="fr-FR" sz="2400" b="1" dirty="0" smtClean="0">
                <a:solidFill>
                  <a:schemeClr val="bg1"/>
                </a:solidFill>
              </a:rPr>
              <a:t>Calorimètre</a:t>
            </a:r>
          </a:p>
          <a:p>
            <a:pPr algn="ctr"/>
            <a:r>
              <a:rPr lang="fr-FR" sz="2400" b="1" dirty="0" smtClean="0">
                <a:solidFill>
                  <a:schemeClr val="bg1"/>
                </a:solidFill>
              </a:rPr>
              <a:t>e, </a:t>
            </a:r>
            <a:r>
              <a:rPr lang="fr-FR" sz="2400" b="1" dirty="0" smtClean="0">
                <a:solidFill>
                  <a:schemeClr val="bg1"/>
                </a:solidFill>
                <a:latin typeface="Symbol" pitchFamily="18" charset="2"/>
              </a:rPr>
              <a:t>g</a:t>
            </a:r>
          </a:p>
        </p:txBody>
      </p:sp>
      <p:cxnSp>
        <p:nvCxnSpPr>
          <p:cNvPr id="39" name="Connecteur droit avec flèche 38"/>
          <p:cNvCxnSpPr>
            <a:stCxn id="37" idx="0"/>
          </p:cNvCxnSpPr>
          <p:nvPr/>
        </p:nvCxnSpPr>
        <p:spPr>
          <a:xfrm rot="5400000" flipH="1" flipV="1">
            <a:off x="4840291" y="5509474"/>
            <a:ext cx="597739" cy="4373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57818" y="2000240"/>
            <a:ext cx="1697131" cy="830997"/>
          </a:xfrm>
          <a:prstGeom prst="rect">
            <a:avLst/>
          </a:prstGeom>
          <a:solidFill>
            <a:srgbClr val="3703C9"/>
          </a:solidFill>
        </p:spPr>
        <p:txBody>
          <a:bodyPr wrap="none" rtlCol="0">
            <a:spAutoFit/>
          </a:bodyPr>
          <a:lstStyle/>
          <a:p>
            <a:pPr algn="ctr"/>
            <a:r>
              <a:rPr lang="fr-FR" sz="2400" b="1" dirty="0" smtClean="0">
                <a:solidFill>
                  <a:schemeClr val="bg1"/>
                </a:solidFill>
              </a:rPr>
              <a:t>Calorimètre</a:t>
            </a:r>
          </a:p>
          <a:p>
            <a:pPr algn="ctr"/>
            <a:r>
              <a:rPr lang="fr-FR" sz="2400" b="1" dirty="0" smtClean="0">
                <a:solidFill>
                  <a:schemeClr val="bg1"/>
                </a:solidFill>
              </a:rPr>
              <a:t>hadronique</a:t>
            </a:r>
            <a:endParaRPr lang="fr-FR" sz="2400" b="1" dirty="0" smtClean="0">
              <a:solidFill>
                <a:schemeClr val="bg1"/>
              </a:solidFill>
              <a:latin typeface="Symbol" pitchFamily="18" charset="2"/>
            </a:endParaRPr>
          </a:p>
        </p:txBody>
      </p:sp>
      <p:cxnSp>
        <p:nvCxnSpPr>
          <p:cNvPr id="36" name="Connecteur droit avec flèche 35"/>
          <p:cNvCxnSpPr>
            <a:stCxn id="28" idx="2"/>
          </p:cNvCxnSpPr>
          <p:nvPr/>
        </p:nvCxnSpPr>
        <p:spPr>
          <a:xfrm rot="5400000">
            <a:off x="6493768" y="1421677"/>
            <a:ext cx="1442877" cy="18573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stCxn id="28" idx="2"/>
          </p:cNvCxnSpPr>
          <p:nvPr/>
        </p:nvCxnSpPr>
        <p:spPr>
          <a:xfrm rot="5400000">
            <a:off x="6743801" y="1528834"/>
            <a:ext cx="1300001" cy="15001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a:stCxn id="41" idx="2"/>
          </p:cNvCxnSpPr>
          <p:nvPr/>
        </p:nvCxnSpPr>
        <p:spPr>
          <a:xfrm rot="5400000">
            <a:off x="5876129" y="2884430"/>
            <a:ext cx="383449" cy="277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rot="16200000" flipH="1">
            <a:off x="2500298" y="3214685"/>
            <a:ext cx="571507"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0" y="0"/>
            <a:ext cx="6072230" cy="1200329"/>
          </a:xfrm>
          <a:prstGeom prst="rect">
            <a:avLst/>
          </a:prstGeom>
          <a:noFill/>
          <a:ln w="9525">
            <a:noFill/>
            <a:miter lim="800000"/>
            <a:headEnd/>
            <a:tailEnd/>
          </a:ln>
        </p:spPr>
        <p:txBody>
          <a:bodyPr wrap="square">
            <a:spAutoFit/>
          </a:bodyPr>
          <a:lstStyle/>
          <a:p>
            <a:pPr algn="ctr"/>
            <a:r>
              <a:rPr lang="fr-FR" sz="3600" b="1" i="1" dirty="0" smtClean="0">
                <a:solidFill>
                  <a:srgbClr val="FF0000"/>
                </a:solidFill>
              </a:rPr>
              <a:t>Le détecteur </a:t>
            </a:r>
            <a:r>
              <a:rPr lang="fr-FR" sz="3600" b="1" i="1" dirty="0" err="1" smtClean="0">
                <a:solidFill>
                  <a:srgbClr val="FF0000"/>
                </a:solidFill>
              </a:rPr>
              <a:t>LHCb</a:t>
            </a:r>
            <a:r>
              <a:rPr lang="fr-FR" sz="3600" b="1" i="1" dirty="0" smtClean="0">
                <a:solidFill>
                  <a:srgbClr val="FF0000"/>
                </a:solidFill>
              </a:rPr>
              <a:t>…</a:t>
            </a:r>
          </a:p>
          <a:p>
            <a:pPr algn="ctr"/>
            <a:r>
              <a:rPr lang="fr-FR" sz="3600" b="1" i="1" dirty="0" smtClean="0">
                <a:solidFill>
                  <a:srgbClr val="FF0000"/>
                </a:solidFill>
              </a:rPr>
              <a:t> Etudie les hadrons « beaux »</a:t>
            </a:r>
            <a:endParaRPr lang="fr-FR" sz="3600" b="1" dirty="0">
              <a:solidFill>
                <a:srgbClr val="FF0000"/>
              </a:solidFill>
            </a:endParaRPr>
          </a:p>
        </p:txBody>
      </p:sp>
      <p:sp>
        <p:nvSpPr>
          <p:cNvPr id="5" name="Espace réservé du pied de page 4"/>
          <p:cNvSpPr>
            <a:spLocks noGrp="1"/>
          </p:cNvSpPr>
          <p:nvPr>
            <p:ph type="ftr" sz="quarter" idx="11"/>
          </p:nvPr>
        </p:nvSpPr>
        <p:spPr/>
        <p:txBody>
          <a:bodyPr/>
          <a:lstStyle/>
          <a:p>
            <a:r>
              <a:rPr lang="fr-FR" smtClean="0"/>
              <a:t>Jean-Pierre Lees, Visite Baudelaire, 7 avril 2011</a:t>
            </a:r>
            <a:endParaRPr lang="fr-BE" dirty="0"/>
          </a:p>
        </p:txBody>
      </p:sp>
      <p:sp>
        <p:nvSpPr>
          <p:cNvPr id="6" name="ZoneTexte 5"/>
          <p:cNvSpPr txBox="1"/>
          <p:nvPr/>
        </p:nvSpPr>
        <p:spPr>
          <a:xfrm>
            <a:off x="6000760" y="5786454"/>
            <a:ext cx="2844881" cy="400110"/>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LHC/ accélérateurs</a:t>
            </a:r>
            <a:endParaRPr lang="fr-FR" sz="2000" b="1" dirty="0"/>
          </a:p>
        </p:txBody>
      </p:sp>
      <p:pic>
        <p:nvPicPr>
          <p:cNvPr id="7" name="Picture 4" descr="LHCbCavernDec06"/>
          <p:cNvPicPr>
            <a:picLocks noChangeAspect="1" noChangeArrowheads="1"/>
          </p:cNvPicPr>
          <p:nvPr/>
        </p:nvPicPr>
        <p:blipFill>
          <a:blip r:embed="rId2" cstate="print"/>
          <a:srcRect/>
          <a:stretch>
            <a:fillRect/>
          </a:stretch>
        </p:blipFill>
        <p:spPr bwMode="auto">
          <a:xfrm>
            <a:off x="6248400" y="152400"/>
            <a:ext cx="2590800" cy="1726281"/>
          </a:xfrm>
          <a:prstGeom prst="rect">
            <a:avLst/>
          </a:prstGeom>
          <a:noFill/>
          <a:ln w="9525">
            <a:noFill/>
            <a:miter lim="800000"/>
            <a:headEnd/>
            <a:tailEnd/>
          </a:ln>
        </p:spPr>
      </p:pic>
      <p:pic>
        <p:nvPicPr>
          <p:cNvPr id="11" name="Image 10" descr="LHCB_63872_03714_0.jpg"/>
          <p:cNvPicPr>
            <a:picLocks noChangeAspect="1"/>
          </p:cNvPicPr>
          <p:nvPr/>
        </p:nvPicPr>
        <p:blipFill>
          <a:blip r:embed="rId3" cstate="print"/>
          <a:stretch>
            <a:fillRect/>
          </a:stretch>
        </p:blipFill>
        <p:spPr>
          <a:xfrm>
            <a:off x="0" y="1295400"/>
            <a:ext cx="9144000" cy="5192429"/>
          </a:xfrm>
          <a:prstGeom prst="rect">
            <a:avLst/>
          </a:prstGeom>
        </p:spPr>
      </p:pic>
      <p:sp>
        <p:nvSpPr>
          <p:cNvPr id="8" name="Espace réservé du numéro de diapositive 7"/>
          <p:cNvSpPr>
            <a:spLocks noGrp="1"/>
          </p:cNvSpPr>
          <p:nvPr>
            <p:ph type="sldNum" sz="quarter" idx="12"/>
          </p:nvPr>
        </p:nvSpPr>
        <p:spPr/>
        <p:txBody>
          <a:bodyPr/>
          <a:lstStyle/>
          <a:p>
            <a:fld id="{CF4668DC-857F-487D-BFFA-8C0CA5037977}" type="slidenum">
              <a:rPr lang="fr-BE" smtClean="0"/>
              <a:pPr/>
              <a:t>56</a:t>
            </a:fld>
            <a:endParaRPr lang="fr-BE"/>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571500" y="571500"/>
            <a:ext cx="5429250" cy="846138"/>
          </a:xfrm>
        </p:spPr>
        <p:txBody>
          <a:bodyPr>
            <a:normAutofit/>
          </a:bodyPr>
          <a:lstStyle/>
          <a:p>
            <a:pPr eaLnBrk="1" hangingPunct="1"/>
            <a:r>
              <a:rPr lang="en-US" dirty="0" smtClean="0">
                <a:solidFill>
                  <a:srgbClr val="FF0000"/>
                </a:solidFill>
                <a:latin typeface="Arial Narrow" pitchFamily="34" charset="0"/>
              </a:rPr>
              <a:t>Les neutrinos: OPERA</a:t>
            </a:r>
          </a:p>
        </p:txBody>
      </p:sp>
      <p:sp>
        <p:nvSpPr>
          <p:cNvPr id="49" name="Espace réservé du pied de page 48"/>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48" name="Espace réservé du numéro de diapositive 47"/>
          <p:cNvSpPr>
            <a:spLocks noGrp="1"/>
          </p:cNvSpPr>
          <p:nvPr>
            <p:ph type="sldNum" sz="quarter" idx="12"/>
          </p:nvPr>
        </p:nvSpPr>
        <p:spPr/>
        <p:txBody>
          <a:bodyPr/>
          <a:lstStyle/>
          <a:p>
            <a:pPr>
              <a:defRPr/>
            </a:pPr>
            <a:fld id="{C3C0A238-3F66-490F-ADDC-7C414ED936D2}" type="slidenum">
              <a:rPr lang="fr-FR" smtClean="0"/>
              <a:pPr>
                <a:defRPr/>
              </a:pPr>
              <a:t>57</a:t>
            </a:fld>
            <a:endParaRPr lang="fr-FR" dirty="0"/>
          </a:p>
        </p:txBody>
      </p:sp>
      <p:sp>
        <p:nvSpPr>
          <p:cNvPr id="15364"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15370"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15371"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2"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3"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15374"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5"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6"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7"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15378"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15379"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15380"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15381"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15382"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15383"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15384"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15385"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15386"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15387"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15388"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15389"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15390"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15391"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15392"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15393"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15394"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15395"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15396"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15397"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15398"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15399"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15400"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15401"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15402"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15403"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15404"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15366"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15367"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15368" name="Picture 76" descr="SSL12603"/>
          <p:cNvPicPr>
            <a:picLocks noChangeAspect="1" noChangeArrowheads="1"/>
          </p:cNvPicPr>
          <p:nvPr/>
        </p:nvPicPr>
        <p:blipFill>
          <a:blip r:embed="rId2" cstate="print"/>
          <a:srcRect l="23236" r="16608" b="14738"/>
          <a:stretch>
            <a:fillRect/>
          </a:stretch>
        </p:blipFill>
        <p:spPr bwMode="auto">
          <a:xfrm>
            <a:off x="6572264" y="3286124"/>
            <a:ext cx="2168525" cy="2305050"/>
          </a:xfrm>
          <a:prstGeom prst="rect">
            <a:avLst/>
          </a:prstGeom>
          <a:noFill/>
          <a:ln w="9525">
            <a:noFill/>
            <a:miter lim="800000"/>
            <a:headEnd/>
            <a:tailEnd/>
          </a:ln>
        </p:spPr>
      </p:pic>
      <p:sp>
        <p:nvSpPr>
          <p:cNvPr id="15369" name="Rectangle 2"/>
          <p:cNvSpPr>
            <a:spLocks noChangeArrowheads="1"/>
          </p:cNvSpPr>
          <p:nvPr/>
        </p:nvSpPr>
        <p:spPr bwMode="auto">
          <a:xfrm>
            <a:off x="6000760" y="5572140"/>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50" name="Picture 5" descr="montagnes"/>
          <p:cNvPicPr>
            <a:picLocks noChangeAspect="1" noChangeArrowheads="1"/>
          </p:cNvPicPr>
          <p:nvPr/>
        </p:nvPicPr>
        <p:blipFill>
          <a:blip r:embed="rId3" cstate="print"/>
          <a:srcRect/>
          <a:stretch>
            <a:fillRect/>
          </a:stretch>
        </p:blipFill>
        <p:spPr bwMode="auto">
          <a:xfrm>
            <a:off x="0" y="2285992"/>
            <a:ext cx="5562600" cy="3082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p:txBody>
          <a:bodyPr/>
          <a:lstStyle/>
          <a:p>
            <a:pPr>
              <a:defRPr/>
            </a:pPr>
            <a:fld id="{1ACD297C-2F58-4C33-BC5C-53000903C2F2}" type="slidenum">
              <a:rPr lang="en-US"/>
              <a:pPr>
                <a:defRPr/>
              </a:pPr>
              <a:t>58</a:t>
            </a:fld>
            <a:endParaRPr lang="en-US"/>
          </a:p>
        </p:txBody>
      </p:sp>
      <p:sp>
        <p:nvSpPr>
          <p:cNvPr id="229378" name="Text Box 2"/>
          <p:cNvSpPr txBox="1">
            <a:spLocks noChangeArrowheads="1"/>
          </p:cNvSpPr>
          <p:nvPr/>
        </p:nvSpPr>
        <p:spPr bwMode="auto">
          <a:xfrm>
            <a:off x="1475656" y="1916832"/>
            <a:ext cx="5715000" cy="409575"/>
          </a:xfrm>
          <a:prstGeom prst="rect">
            <a:avLst/>
          </a:prstGeom>
          <a:solidFill>
            <a:schemeClr val="accent1">
              <a:lumMod val="20000"/>
              <a:lumOff val="80000"/>
            </a:schemeClr>
          </a:solidFill>
          <a:ln w="12700">
            <a:solidFill>
              <a:srgbClr val="FFFFFF"/>
            </a:solidFill>
            <a:miter lim="800000"/>
            <a:headEnd/>
            <a:tailEnd/>
          </a:ln>
          <a:effectLst>
            <a:outerShdw blurRad="63500" dist="107763" dir="18900000" algn="ctr" rotWithShape="0">
              <a:schemeClr val="bg2">
                <a:alpha val="74998"/>
              </a:schemeClr>
            </a:outerShdw>
          </a:effectLst>
        </p:spPr>
        <p:txBody>
          <a:bodyPr>
            <a:spAutoFit/>
          </a:bodyPr>
          <a:lstStyle/>
          <a:p>
            <a:pPr algn="ctr">
              <a:defRPr/>
            </a:pPr>
            <a:r>
              <a:rPr lang="it-IT" sz="2000" dirty="0">
                <a:solidFill>
                  <a:srgbClr val="000066"/>
                </a:solidFill>
                <a:latin typeface="Times New Roman" pitchFamily="18" charset="0"/>
              </a:rPr>
              <a:t>P(</a:t>
            </a:r>
            <a:r>
              <a:rPr lang="it-IT" sz="2000" dirty="0">
                <a:solidFill>
                  <a:srgbClr val="000080"/>
                </a:solidFill>
                <a:latin typeface="Symbol" pitchFamily="18" charset="2"/>
                <a:sym typeface="Symbol" pitchFamily="18" charset="2"/>
              </a:rPr>
              <a:t></a:t>
            </a:r>
            <a:r>
              <a:rPr lang="it-IT" sz="2000" baseline="-25000" dirty="0">
                <a:solidFill>
                  <a:srgbClr val="000080"/>
                </a:solidFill>
                <a:latin typeface="Symbol" pitchFamily="18" charset="2"/>
                <a:sym typeface="Symbol" pitchFamily="18" charset="2"/>
              </a:rPr>
              <a:t></a:t>
            </a:r>
            <a:r>
              <a:rPr lang="it-IT" sz="2000" dirty="0">
                <a:solidFill>
                  <a:srgbClr val="000080"/>
                </a:solidFill>
                <a:latin typeface="Times New Roman" pitchFamily="18" charset="0"/>
                <a:sym typeface="Wingdings" pitchFamily="2" charset="2"/>
              </a:rPr>
              <a:t></a:t>
            </a:r>
            <a:r>
              <a:rPr lang="it-IT" sz="2000" dirty="0">
                <a:solidFill>
                  <a:srgbClr val="000080"/>
                </a:solidFill>
                <a:latin typeface="Symbol" pitchFamily="18" charset="2"/>
                <a:sym typeface="Symbol" pitchFamily="18" charset="2"/>
              </a:rPr>
              <a:t></a:t>
            </a:r>
            <a:r>
              <a:rPr lang="it-IT" sz="2000" baseline="-25000" dirty="0">
                <a:solidFill>
                  <a:srgbClr val="000080"/>
                </a:solidFill>
                <a:latin typeface="Symbol" pitchFamily="18" charset="2"/>
              </a:rPr>
              <a:t></a:t>
            </a:r>
            <a:r>
              <a:rPr lang="it-IT" sz="2000" dirty="0">
                <a:solidFill>
                  <a:srgbClr val="000066"/>
                </a:solidFill>
                <a:latin typeface="Times New Roman" pitchFamily="18" charset="0"/>
              </a:rPr>
              <a:t>) </a:t>
            </a:r>
            <a:r>
              <a:rPr lang="it-IT" sz="2000" dirty="0">
                <a:solidFill>
                  <a:srgbClr val="000066"/>
                </a:solidFill>
                <a:latin typeface="Times New Roman" pitchFamily="18" charset="0"/>
                <a:cs typeface="Times New Roman" pitchFamily="18" charset="0"/>
              </a:rPr>
              <a:t>~ </a:t>
            </a:r>
            <a:r>
              <a:rPr lang="it-IT" sz="2000" dirty="0" smtClean="0">
                <a:solidFill>
                  <a:srgbClr val="000080"/>
                </a:solidFill>
                <a:latin typeface="Times New Roman" pitchFamily="18" charset="0"/>
                <a:cs typeface="Times New Roman" pitchFamily="18" charset="0"/>
              </a:rPr>
              <a:t>sin</a:t>
            </a:r>
            <a:r>
              <a:rPr lang="it-IT" sz="2000" baseline="30000" dirty="0" smtClean="0">
                <a:solidFill>
                  <a:srgbClr val="000080"/>
                </a:solidFill>
                <a:latin typeface="Times New Roman" pitchFamily="18" charset="0"/>
                <a:cs typeface="Times New Roman" pitchFamily="18" charset="0"/>
              </a:rPr>
              <a:t>2</a:t>
            </a:r>
            <a:r>
              <a:rPr lang="it-IT" sz="2000" dirty="0">
                <a:solidFill>
                  <a:srgbClr val="000066"/>
                </a:solidFill>
                <a:latin typeface="Times New Roman" pitchFamily="18" charset="0"/>
                <a:cs typeface="Times New Roman" pitchFamily="18" charset="0"/>
              </a:rPr>
              <a:t>(</a:t>
            </a:r>
            <a:r>
              <a:rPr lang="it-IT" sz="2000" dirty="0">
                <a:solidFill>
                  <a:srgbClr val="FF0000"/>
                </a:solidFill>
                <a:latin typeface="Symbol" pitchFamily="18" charset="2"/>
                <a:cs typeface="Times New Roman" pitchFamily="18" charset="0"/>
                <a:sym typeface="Symbol" pitchFamily="18" charset="2"/>
              </a:rPr>
              <a:t></a:t>
            </a:r>
            <a:r>
              <a:rPr lang="it-IT" sz="2000" dirty="0">
                <a:solidFill>
                  <a:srgbClr val="FF0000"/>
                </a:solidFill>
                <a:latin typeface="Times New Roman" pitchFamily="18" charset="0"/>
                <a:cs typeface="Times New Roman" pitchFamily="18" charset="0"/>
              </a:rPr>
              <a:t>m</a:t>
            </a:r>
            <a:r>
              <a:rPr lang="it-IT" sz="2000" baseline="30000" dirty="0">
                <a:solidFill>
                  <a:srgbClr val="FF0000"/>
                </a:solidFill>
                <a:latin typeface="Times New Roman" pitchFamily="18" charset="0"/>
                <a:cs typeface="Times New Roman" pitchFamily="18" charset="0"/>
              </a:rPr>
              <a:t>2</a:t>
            </a:r>
            <a:r>
              <a:rPr lang="it-IT" sz="2000" baseline="-25000" dirty="0">
                <a:solidFill>
                  <a:srgbClr val="FF0000"/>
                </a:solidFill>
                <a:latin typeface="Times New Roman" pitchFamily="18" charset="0"/>
                <a:cs typeface="Times New Roman" pitchFamily="18" charset="0"/>
              </a:rPr>
              <a:t>23</a:t>
            </a:r>
            <a:r>
              <a:rPr lang="it-IT" sz="2000" dirty="0">
                <a:solidFill>
                  <a:srgbClr val="000066"/>
                </a:solidFill>
                <a:latin typeface="Times New Roman" pitchFamily="18" charset="0"/>
                <a:cs typeface="Times New Roman" pitchFamily="18" charset="0"/>
              </a:rPr>
              <a:t>L/4E)</a:t>
            </a:r>
          </a:p>
        </p:txBody>
      </p:sp>
      <p:grpSp>
        <p:nvGrpSpPr>
          <p:cNvPr id="2" name="Group 5"/>
          <p:cNvGrpSpPr>
            <a:grpSpLocks/>
          </p:cNvGrpSpPr>
          <p:nvPr/>
        </p:nvGrpSpPr>
        <p:grpSpPr bwMode="auto">
          <a:xfrm>
            <a:off x="-9525" y="3048000"/>
            <a:ext cx="9144000" cy="3810000"/>
            <a:chOff x="-6" y="1872"/>
            <a:chExt cx="5760" cy="2448"/>
          </a:xfrm>
        </p:grpSpPr>
        <p:sp>
          <p:nvSpPr>
            <p:cNvPr id="4105" name="Rectangle 6"/>
            <p:cNvSpPr>
              <a:spLocks noChangeArrowheads="1"/>
            </p:cNvSpPr>
            <p:nvPr/>
          </p:nvSpPr>
          <p:spPr bwMode="auto">
            <a:xfrm>
              <a:off x="-6" y="1872"/>
              <a:ext cx="5760" cy="2448"/>
            </a:xfrm>
            <a:prstGeom prst="rect">
              <a:avLst/>
            </a:prstGeom>
            <a:solidFill>
              <a:schemeClr val="bg1"/>
            </a:solidFill>
            <a:ln w="9525">
              <a:solidFill>
                <a:schemeClr val="tx1"/>
              </a:solidFill>
              <a:miter lim="800000"/>
              <a:headEnd/>
              <a:tailEnd/>
            </a:ln>
          </p:spPr>
          <p:txBody>
            <a:bodyPr wrap="none" anchor="ctr"/>
            <a:lstStyle/>
            <a:p>
              <a:pPr>
                <a:defRPr/>
              </a:pPr>
              <a:endParaRPr lang="en-GB" dirty="0"/>
            </a:p>
          </p:txBody>
        </p:sp>
        <p:sp>
          <p:nvSpPr>
            <p:cNvPr id="5133" name="Oval 7"/>
            <p:cNvSpPr>
              <a:spLocks noChangeArrowheads="1"/>
            </p:cNvSpPr>
            <p:nvPr/>
          </p:nvSpPr>
          <p:spPr bwMode="auto">
            <a:xfrm>
              <a:off x="3598" y="2039"/>
              <a:ext cx="176" cy="163"/>
            </a:xfrm>
            <a:prstGeom prst="ellipse">
              <a:avLst/>
            </a:prstGeom>
            <a:solidFill>
              <a:srgbClr val="FFFFCC"/>
            </a:solidFill>
            <a:ln w="12700">
              <a:noFill/>
              <a:round/>
              <a:headEnd type="none" w="sm" len="sm"/>
              <a:tailEnd type="none" w="sm" len="sm"/>
            </a:ln>
          </p:spPr>
          <p:txBody>
            <a:bodyPr wrap="none" anchor="ctr"/>
            <a:lstStyle/>
            <a:p>
              <a:endParaRPr lang="en-GB"/>
            </a:p>
          </p:txBody>
        </p:sp>
        <p:sp>
          <p:nvSpPr>
            <p:cNvPr id="5134" name="Oval 8"/>
            <p:cNvSpPr>
              <a:spLocks noChangeArrowheads="1"/>
            </p:cNvSpPr>
            <p:nvPr/>
          </p:nvSpPr>
          <p:spPr bwMode="auto">
            <a:xfrm>
              <a:off x="3025" y="2356"/>
              <a:ext cx="198" cy="178"/>
            </a:xfrm>
            <a:prstGeom prst="ellipse">
              <a:avLst/>
            </a:prstGeom>
            <a:solidFill>
              <a:srgbClr val="FFFFCC"/>
            </a:solidFill>
            <a:ln w="12700">
              <a:noFill/>
              <a:round/>
              <a:headEnd type="none" w="sm" len="sm"/>
              <a:tailEnd type="none" w="sm" len="sm"/>
            </a:ln>
          </p:spPr>
          <p:txBody>
            <a:bodyPr wrap="none" anchor="ctr"/>
            <a:lstStyle/>
            <a:p>
              <a:endParaRPr lang="en-GB"/>
            </a:p>
          </p:txBody>
        </p:sp>
        <p:sp>
          <p:nvSpPr>
            <p:cNvPr id="5135" name="Line 9"/>
            <p:cNvSpPr>
              <a:spLocks noChangeShapeType="1"/>
            </p:cNvSpPr>
            <p:nvPr/>
          </p:nvSpPr>
          <p:spPr bwMode="auto">
            <a:xfrm flipV="1">
              <a:off x="1575" y="2346"/>
              <a:ext cx="1753" cy="3"/>
            </a:xfrm>
            <a:prstGeom prst="line">
              <a:avLst/>
            </a:prstGeom>
            <a:noFill/>
            <a:ln w="38100">
              <a:solidFill>
                <a:schemeClr val="tx1"/>
              </a:solidFill>
              <a:prstDash val="sysDot"/>
              <a:round/>
              <a:headEnd/>
              <a:tailEnd/>
            </a:ln>
          </p:spPr>
          <p:txBody>
            <a:bodyPr wrap="none" anchor="ctr"/>
            <a:lstStyle/>
            <a:p>
              <a:endParaRPr lang="fr-FR"/>
            </a:p>
          </p:txBody>
        </p:sp>
        <p:sp>
          <p:nvSpPr>
            <p:cNvPr id="5136" name="Line 10"/>
            <p:cNvSpPr>
              <a:spLocks noChangeShapeType="1"/>
            </p:cNvSpPr>
            <p:nvPr/>
          </p:nvSpPr>
          <p:spPr bwMode="auto">
            <a:xfrm flipV="1">
              <a:off x="3328" y="2103"/>
              <a:ext cx="1022" cy="243"/>
            </a:xfrm>
            <a:prstGeom prst="line">
              <a:avLst/>
            </a:prstGeom>
            <a:noFill/>
            <a:ln w="38100">
              <a:solidFill>
                <a:srgbClr val="CC0000"/>
              </a:solidFill>
              <a:round/>
              <a:headEnd/>
              <a:tailEnd/>
            </a:ln>
          </p:spPr>
          <p:txBody>
            <a:bodyPr wrap="none" anchor="ctr"/>
            <a:lstStyle/>
            <a:p>
              <a:endParaRPr lang="fr-FR"/>
            </a:p>
          </p:txBody>
        </p:sp>
        <p:sp>
          <p:nvSpPr>
            <p:cNvPr id="5137" name="Line 11"/>
            <p:cNvSpPr>
              <a:spLocks noChangeShapeType="1"/>
            </p:cNvSpPr>
            <p:nvPr/>
          </p:nvSpPr>
          <p:spPr bwMode="auto">
            <a:xfrm>
              <a:off x="3328" y="2346"/>
              <a:ext cx="447" cy="126"/>
            </a:xfrm>
            <a:prstGeom prst="line">
              <a:avLst/>
            </a:prstGeom>
            <a:noFill/>
            <a:ln w="9525">
              <a:solidFill>
                <a:srgbClr val="4D4D4D"/>
              </a:solidFill>
              <a:round/>
              <a:headEnd/>
              <a:tailEnd/>
            </a:ln>
          </p:spPr>
          <p:txBody>
            <a:bodyPr wrap="none" anchor="ctr"/>
            <a:lstStyle/>
            <a:p>
              <a:endParaRPr lang="fr-FR"/>
            </a:p>
          </p:txBody>
        </p:sp>
        <p:sp>
          <p:nvSpPr>
            <p:cNvPr id="5138" name="Line 12"/>
            <p:cNvSpPr>
              <a:spLocks noChangeShapeType="1"/>
            </p:cNvSpPr>
            <p:nvPr/>
          </p:nvSpPr>
          <p:spPr bwMode="auto">
            <a:xfrm>
              <a:off x="3325" y="2346"/>
              <a:ext cx="337" cy="230"/>
            </a:xfrm>
            <a:prstGeom prst="line">
              <a:avLst/>
            </a:prstGeom>
            <a:noFill/>
            <a:ln w="9525">
              <a:solidFill>
                <a:srgbClr val="4D4D4D"/>
              </a:solidFill>
              <a:round/>
              <a:headEnd/>
              <a:tailEnd/>
            </a:ln>
          </p:spPr>
          <p:txBody>
            <a:bodyPr wrap="none" anchor="ctr"/>
            <a:lstStyle/>
            <a:p>
              <a:endParaRPr lang="fr-FR"/>
            </a:p>
          </p:txBody>
        </p:sp>
        <p:sp>
          <p:nvSpPr>
            <p:cNvPr id="5139" name="Text Box 13"/>
            <p:cNvSpPr txBox="1">
              <a:spLocks noChangeArrowheads="1"/>
            </p:cNvSpPr>
            <p:nvPr/>
          </p:nvSpPr>
          <p:spPr bwMode="auto">
            <a:xfrm>
              <a:off x="2966" y="2315"/>
              <a:ext cx="394" cy="297"/>
            </a:xfrm>
            <a:prstGeom prst="rect">
              <a:avLst/>
            </a:prstGeom>
            <a:noFill/>
            <a:ln w="9525">
              <a:noFill/>
              <a:miter lim="800000"/>
              <a:headEnd/>
              <a:tailEnd/>
            </a:ln>
          </p:spPr>
          <p:txBody>
            <a:bodyPr>
              <a:spAutoFit/>
            </a:bodyPr>
            <a:lstStyle/>
            <a:p>
              <a:pPr algn="ctr">
                <a:spcBef>
                  <a:spcPct val="50000"/>
                </a:spcBef>
              </a:pPr>
              <a:r>
                <a:rPr lang="en-GB" b="1">
                  <a:solidFill>
                    <a:srgbClr val="CC0000"/>
                  </a:solidFill>
                  <a:latin typeface="Symbol" pitchFamily="18" charset="2"/>
                </a:rPr>
                <a:t></a:t>
              </a:r>
              <a:r>
                <a:rPr lang="en-GB" b="1" baseline="-25000">
                  <a:solidFill>
                    <a:srgbClr val="CC0000"/>
                  </a:solidFill>
                  <a:latin typeface="Symbol" pitchFamily="18" charset="2"/>
                  <a:sym typeface="Symbol" pitchFamily="18" charset="2"/>
                </a:rPr>
                <a:t></a:t>
              </a:r>
              <a:endParaRPr lang="en-GB">
                <a:latin typeface="Times New Roman" pitchFamily="18" charset="0"/>
              </a:endParaRPr>
            </a:p>
          </p:txBody>
        </p:sp>
        <p:sp>
          <p:nvSpPr>
            <p:cNvPr id="5140" name="Rectangle 14"/>
            <p:cNvSpPr>
              <a:spLocks noChangeArrowheads="1"/>
            </p:cNvSpPr>
            <p:nvPr/>
          </p:nvSpPr>
          <p:spPr bwMode="auto">
            <a:xfrm>
              <a:off x="1134" y="2102"/>
              <a:ext cx="2204" cy="485"/>
            </a:xfrm>
            <a:prstGeom prst="rect">
              <a:avLst/>
            </a:prstGeom>
            <a:noFill/>
            <a:ln w="9525">
              <a:noFill/>
              <a:miter lim="800000"/>
              <a:headEnd/>
              <a:tailEnd/>
            </a:ln>
          </p:spPr>
          <p:txBody>
            <a:bodyPr lIns="92075" tIns="46038" rIns="92075" bIns="46038">
              <a:spAutoFit/>
            </a:bodyPr>
            <a:lstStyle/>
            <a:p>
              <a:pPr eaLnBrk="1" hangingPunct="1">
                <a:spcBef>
                  <a:spcPct val="50000"/>
                </a:spcBef>
              </a:pPr>
              <a:r>
                <a:rPr lang="en-GB" sz="2800" b="1">
                  <a:solidFill>
                    <a:srgbClr val="4D4D4D"/>
                  </a:solidFill>
                  <a:latin typeface="Symbol" pitchFamily="18" charset="2"/>
                </a:rPr>
                <a:t></a:t>
              </a:r>
              <a:r>
                <a:rPr lang="en-GB" sz="2800" b="1" baseline="-15000">
                  <a:solidFill>
                    <a:srgbClr val="4D4D4D"/>
                  </a:solidFill>
                  <a:latin typeface="Symbol" pitchFamily="18" charset="2"/>
                </a:rPr>
                <a:t></a:t>
              </a:r>
              <a:endParaRPr lang="en-GB" sz="1800">
                <a:latin typeface="Symbol" pitchFamily="18" charset="2"/>
              </a:endParaRPr>
            </a:p>
            <a:p>
              <a:pPr eaLnBrk="1" hangingPunct="1">
                <a:lnSpc>
                  <a:spcPct val="20000"/>
                </a:lnSpc>
                <a:spcBef>
                  <a:spcPct val="50000"/>
                </a:spcBef>
              </a:pPr>
              <a:r>
                <a:rPr lang="en-GB" sz="1800">
                  <a:latin typeface="Times New Roman" pitchFamily="18" charset="0"/>
                </a:rPr>
                <a:t>             </a:t>
              </a:r>
            </a:p>
          </p:txBody>
        </p:sp>
        <p:sp>
          <p:nvSpPr>
            <p:cNvPr id="5141" name="Text Box 15"/>
            <p:cNvSpPr txBox="1">
              <a:spLocks noChangeArrowheads="1"/>
            </p:cNvSpPr>
            <p:nvPr/>
          </p:nvSpPr>
          <p:spPr bwMode="auto">
            <a:xfrm>
              <a:off x="3601" y="1966"/>
              <a:ext cx="305" cy="297"/>
            </a:xfrm>
            <a:prstGeom prst="rect">
              <a:avLst/>
            </a:prstGeom>
            <a:noFill/>
            <a:ln w="9525">
              <a:noFill/>
              <a:miter lim="800000"/>
              <a:headEnd/>
              <a:tailEnd/>
            </a:ln>
          </p:spPr>
          <p:txBody>
            <a:bodyPr>
              <a:spAutoFit/>
            </a:bodyPr>
            <a:lstStyle/>
            <a:p>
              <a:r>
                <a:rPr lang="en-US" b="1">
                  <a:solidFill>
                    <a:srgbClr val="CC3300"/>
                  </a:solidFill>
                  <a:latin typeface="Comic Sans MS" pitchFamily="66" charset="0"/>
                  <a:sym typeface="Symbol" pitchFamily="18" charset="2"/>
                </a:rPr>
                <a:t></a:t>
              </a:r>
              <a:r>
                <a:rPr lang="fr-FR" b="1" baseline="30000">
                  <a:solidFill>
                    <a:srgbClr val="CC3300"/>
                  </a:solidFill>
                  <a:latin typeface="Comic Sans MS" pitchFamily="66" charset="0"/>
                  <a:sym typeface="Symbol" pitchFamily="18" charset="2"/>
                </a:rPr>
                <a:t>-</a:t>
              </a:r>
              <a:endParaRPr lang="en-US" b="1">
                <a:solidFill>
                  <a:srgbClr val="CC3300"/>
                </a:solidFill>
                <a:latin typeface="Comic Sans MS" pitchFamily="66" charset="0"/>
              </a:endParaRPr>
            </a:p>
          </p:txBody>
        </p:sp>
        <p:sp>
          <p:nvSpPr>
            <p:cNvPr id="5142" name="Rectangle 16"/>
            <p:cNvSpPr>
              <a:spLocks noChangeArrowheads="1"/>
            </p:cNvSpPr>
            <p:nvPr/>
          </p:nvSpPr>
          <p:spPr bwMode="auto">
            <a:xfrm>
              <a:off x="1134" y="1979"/>
              <a:ext cx="3216" cy="740"/>
            </a:xfrm>
            <a:prstGeom prst="rect">
              <a:avLst/>
            </a:prstGeom>
            <a:noFill/>
            <a:ln w="9525">
              <a:solidFill>
                <a:schemeClr val="tx1"/>
              </a:solidFill>
              <a:miter lim="800000"/>
              <a:headEnd/>
              <a:tailEnd/>
            </a:ln>
          </p:spPr>
          <p:txBody>
            <a:bodyPr wrap="none" anchor="ctr"/>
            <a:lstStyle/>
            <a:p>
              <a:endParaRPr lang="en-GB"/>
            </a:p>
          </p:txBody>
        </p:sp>
        <p:sp>
          <p:nvSpPr>
            <p:cNvPr id="5143" name="Oval 17"/>
            <p:cNvSpPr>
              <a:spLocks noChangeArrowheads="1"/>
            </p:cNvSpPr>
            <p:nvPr/>
          </p:nvSpPr>
          <p:spPr bwMode="auto">
            <a:xfrm>
              <a:off x="3407" y="3362"/>
              <a:ext cx="162" cy="159"/>
            </a:xfrm>
            <a:prstGeom prst="ellipse">
              <a:avLst/>
            </a:prstGeom>
            <a:solidFill>
              <a:srgbClr val="FFFFCC"/>
            </a:solidFill>
            <a:ln w="12700">
              <a:noFill/>
              <a:round/>
              <a:headEnd type="none" w="sm" len="sm"/>
              <a:tailEnd type="none" w="sm" len="sm"/>
            </a:ln>
          </p:spPr>
          <p:txBody>
            <a:bodyPr wrap="none" anchor="ctr"/>
            <a:lstStyle/>
            <a:p>
              <a:endParaRPr lang="en-GB"/>
            </a:p>
          </p:txBody>
        </p:sp>
        <p:sp>
          <p:nvSpPr>
            <p:cNvPr id="5144" name="Oval 18"/>
            <p:cNvSpPr>
              <a:spLocks noChangeArrowheads="1"/>
            </p:cNvSpPr>
            <p:nvPr/>
          </p:nvSpPr>
          <p:spPr bwMode="auto">
            <a:xfrm>
              <a:off x="2832" y="3490"/>
              <a:ext cx="184" cy="175"/>
            </a:xfrm>
            <a:prstGeom prst="ellipse">
              <a:avLst/>
            </a:prstGeom>
            <a:solidFill>
              <a:srgbClr val="FFFFCC"/>
            </a:solidFill>
            <a:ln w="12700">
              <a:noFill/>
              <a:round/>
              <a:headEnd type="none" w="sm" len="sm"/>
              <a:tailEnd type="none" w="sm" len="sm"/>
            </a:ln>
          </p:spPr>
          <p:txBody>
            <a:bodyPr wrap="none" anchor="ctr"/>
            <a:lstStyle/>
            <a:p>
              <a:endParaRPr lang="en-GB"/>
            </a:p>
          </p:txBody>
        </p:sp>
        <p:sp>
          <p:nvSpPr>
            <p:cNvPr id="5145" name="Line 19"/>
            <p:cNvSpPr>
              <a:spLocks noChangeShapeType="1"/>
            </p:cNvSpPr>
            <p:nvPr/>
          </p:nvSpPr>
          <p:spPr bwMode="auto">
            <a:xfrm flipV="1">
              <a:off x="1541" y="3462"/>
              <a:ext cx="1620" cy="3"/>
            </a:xfrm>
            <a:prstGeom prst="line">
              <a:avLst/>
            </a:prstGeom>
            <a:noFill/>
            <a:ln w="38100">
              <a:solidFill>
                <a:srgbClr val="CC0000"/>
              </a:solidFill>
              <a:prstDash val="sysDot"/>
              <a:round/>
              <a:headEnd/>
              <a:tailEnd/>
            </a:ln>
          </p:spPr>
          <p:txBody>
            <a:bodyPr wrap="none" anchor="ctr"/>
            <a:lstStyle/>
            <a:p>
              <a:endParaRPr lang="fr-FR"/>
            </a:p>
          </p:txBody>
        </p:sp>
        <p:sp>
          <p:nvSpPr>
            <p:cNvPr id="5146" name="Line 20"/>
            <p:cNvSpPr>
              <a:spLocks noChangeShapeType="1"/>
            </p:cNvSpPr>
            <p:nvPr/>
          </p:nvSpPr>
          <p:spPr bwMode="auto">
            <a:xfrm flipV="1">
              <a:off x="3161" y="3279"/>
              <a:ext cx="412" cy="183"/>
            </a:xfrm>
            <a:prstGeom prst="line">
              <a:avLst/>
            </a:prstGeom>
            <a:noFill/>
            <a:ln w="38100">
              <a:solidFill>
                <a:srgbClr val="CC0000"/>
              </a:solidFill>
              <a:round/>
              <a:headEnd/>
              <a:tailEnd/>
            </a:ln>
          </p:spPr>
          <p:txBody>
            <a:bodyPr wrap="none" anchor="ctr"/>
            <a:lstStyle/>
            <a:p>
              <a:endParaRPr lang="fr-FR"/>
            </a:p>
          </p:txBody>
        </p:sp>
        <p:sp>
          <p:nvSpPr>
            <p:cNvPr id="5147" name="Line 21"/>
            <p:cNvSpPr>
              <a:spLocks noChangeShapeType="1"/>
            </p:cNvSpPr>
            <p:nvPr/>
          </p:nvSpPr>
          <p:spPr bwMode="auto">
            <a:xfrm>
              <a:off x="3161" y="3462"/>
              <a:ext cx="412" cy="123"/>
            </a:xfrm>
            <a:prstGeom prst="line">
              <a:avLst/>
            </a:prstGeom>
            <a:noFill/>
            <a:ln w="9525">
              <a:solidFill>
                <a:srgbClr val="4D4D4D"/>
              </a:solidFill>
              <a:round/>
              <a:headEnd/>
              <a:tailEnd/>
            </a:ln>
          </p:spPr>
          <p:txBody>
            <a:bodyPr wrap="none" anchor="ctr"/>
            <a:lstStyle/>
            <a:p>
              <a:endParaRPr lang="fr-FR"/>
            </a:p>
          </p:txBody>
        </p:sp>
        <p:sp>
          <p:nvSpPr>
            <p:cNvPr id="5148" name="Line 22"/>
            <p:cNvSpPr>
              <a:spLocks noChangeShapeType="1"/>
            </p:cNvSpPr>
            <p:nvPr/>
          </p:nvSpPr>
          <p:spPr bwMode="auto">
            <a:xfrm>
              <a:off x="3158" y="3462"/>
              <a:ext cx="311" cy="226"/>
            </a:xfrm>
            <a:prstGeom prst="line">
              <a:avLst/>
            </a:prstGeom>
            <a:noFill/>
            <a:ln w="9525">
              <a:solidFill>
                <a:srgbClr val="4D4D4D"/>
              </a:solidFill>
              <a:round/>
              <a:headEnd/>
              <a:tailEnd/>
            </a:ln>
          </p:spPr>
          <p:txBody>
            <a:bodyPr wrap="none" anchor="ctr"/>
            <a:lstStyle/>
            <a:p>
              <a:endParaRPr lang="fr-FR"/>
            </a:p>
          </p:txBody>
        </p:sp>
        <p:sp>
          <p:nvSpPr>
            <p:cNvPr id="5149" name="Line 23"/>
            <p:cNvSpPr>
              <a:spLocks noChangeShapeType="1"/>
            </p:cNvSpPr>
            <p:nvPr/>
          </p:nvSpPr>
          <p:spPr bwMode="auto">
            <a:xfrm>
              <a:off x="3573" y="3279"/>
              <a:ext cx="614" cy="146"/>
            </a:xfrm>
            <a:prstGeom prst="line">
              <a:avLst/>
            </a:prstGeom>
            <a:noFill/>
            <a:ln w="38100">
              <a:solidFill>
                <a:srgbClr val="CC0000"/>
              </a:solidFill>
              <a:round/>
              <a:headEnd/>
              <a:tailEnd/>
            </a:ln>
          </p:spPr>
          <p:txBody>
            <a:bodyPr wrap="none" anchor="ctr"/>
            <a:lstStyle/>
            <a:p>
              <a:endParaRPr lang="fr-FR"/>
            </a:p>
          </p:txBody>
        </p:sp>
        <p:sp>
          <p:nvSpPr>
            <p:cNvPr id="5150" name="Line 24"/>
            <p:cNvSpPr>
              <a:spLocks noChangeShapeType="1"/>
            </p:cNvSpPr>
            <p:nvPr/>
          </p:nvSpPr>
          <p:spPr bwMode="auto">
            <a:xfrm flipV="1">
              <a:off x="3581" y="3116"/>
              <a:ext cx="159" cy="156"/>
            </a:xfrm>
            <a:prstGeom prst="line">
              <a:avLst/>
            </a:prstGeom>
            <a:noFill/>
            <a:ln w="19050">
              <a:solidFill>
                <a:srgbClr val="CC0000"/>
              </a:solidFill>
              <a:prstDash val="sysDot"/>
              <a:round/>
              <a:headEnd/>
              <a:tailEnd/>
            </a:ln>
          </p:spPr>
          <p:txBody>
            <a:bodyPr wrap="none" anchor="ctr"/>
            <a:lstStyle/>
            <a:p>
              <a:endParaRPr lang="fr-FR"/>
            </a:p>
          </p:txBody>
        </p:sp>
        <p:sp>
          <p:nvSpPr>
            <p:cNvPr id="5151" name="Text Box 25"/>
            <p:cNvSpPr txBox="1">
              <a:spLocks noChangeArrowheads="1"/>
            </p:cNvSpPr>
            <p:nvPr/>
          </p:nvSpPr>
          <p:spPr bwMode="auto">
            <a:xfrm>
              <a:off x="2458" y="3129"/>
              <a:ext cx="1286" cy="218"/>
            </a:xfrm>
            <a:prstGeom prst="rect">
              <a:avLst/>
            </a:prstGeom>
            <a:noFill/>
            <a:ln w="9525">
              <a:noFill/>
              <a:miter lim="800000"/>
              <a:headEnd/>
              <a:tailEnd/>
            </a:ln>
          </p:spPr>
          <p:txBody>
            <a:bodyPr>
              <a:spAutoFit/>
            </a:bodyPr>
            <a:lstStyle/>
            <a:p>
              <a:pPr>
                <a:spcBef>
                  <a:spcPct val="50000"/>
                </a:spcBef>
              </a:pPr>
              <a:r>
                <a:rPr lang="it-IT" sz="1600" b="1">
                  <a:solidFill>
                    <a:srgbClr val="008000"/>
                  </a:solidFill>
                </a:rPr>
                <a:t>decay “kink”</a:t>
              </a:r>
              <a:endParaRPr lang="it-IT" sz="2000">
                <a:latin typeface="Times New Roman" pitchFamily="18" charset="0"/>
              </a:endParaRPr>
            </a:p>
          </p:txBody>
        </p:sp>
        <p:sp>
          <p:nvSpPr>
            <p:cNvPr id="5152" name="Line 26"/>
            <p:cNvSpPr>
              <a:spLocks noChangeShapeType="1"/>
            </p:cNvSpPr>
            <p:nvPr/>
          </p:nvSpPr>
          <p:spPr bwMode="auto">
            <a:xfrm>
              <a:off x="3437" y="3157"/>
              <a:ext cx="108" cy="94"/>
            </a:xfrm>
            <a:prstGeom prst="line">
              <a:avLst/>
            </a:prstGeom>
            <a:noFill/>
            <a:ln w="12700">
              <a:solidFill>
                <a:srgbClr val="006600"/>
              </a:solidFill>
              <a:round/>
              <a:headEnd/>
              <a:tailEnd type="stealth" w="med" len="med"/>
            </a:ln>
          </p:spPr>
          <p:txBody>
            <a:bodyPr wrap="none" anchor="ctr"/>
            <a:lstStyle/>
            <a:p>
              <a:endParaRPr lang="fr-FR"/>
            </a:p>
          </p:txBody>
        </p:sp>
        <p:sp>
          <p:nvSpPr>
            <p:cNvPr id="5153" name="Text Box 27"/>
            <p:cNvSpPr txBox="1">
              <a:spLocks noChangeArrowheads="1"/>
            </p:cNvSpPr>
            <p:nvPr/>
          </p:nvSpPr>
          <p:spPr bwMode="auto">
            <a:xfrm>
              <a:off x="2784" y="3432"/>
              <a:ext cx="327" cy="297"/>
            </a:xfrm>
            <a:prstGeom prst="rect">
              <a:avLst/>
            </a:prstGeom>
            <a:noFill/>
            <a:ln w="9525">
              <a:noFill/>
              <a:miter lim="800000"/>
              <a:headEnd/>
              <a:tailEnd/>
            </a:ln>
          </p:spPr>
          <p:txBody>
            <a:bodyPr>
              <a:spAutoFit/>
            </a:bodyPr>
            <a:lstStyle/>
            <a:p>
              <a:pPr algn="ctr">
                <a:spcBef>
                  <a:spcPct val="50000"/>
                </a:spcBef>
              </a:pPr>
              <a:r>
                <a:rPr lang="en-GB" b="1">
                  <a:solidFill>
                    <a:srgbClr val="CC0000"/>
                  </a:solidFill>
                  <a:latin typeface="Symbol" pitchFamily="18" charset="2"/>
                </a:rPr>
                <a:t></a:t>
              </a:r>
              <a:r>
                <a:rPr lang="en-GB" b="1" baseline="-25000">
                  <a:solidFill>
                    <a:srgbClr val="CC0000"/>
                  </a:solidFill>
                  <a:latin typeface="Symbol" pitchFamily="18" charset="2"/>
                </a:rPr>
                <a:t></a:t>
              </a:r>
              <a:endParaRPr lang="en-GB">
                <a:latin typeface="Times New Roman" pitchFamily="18" charset="0"/>
              </a:endParaRPr>
            </a:p>
          </p:txBody>
        </p:sp>
        <p:sp>
          <p:nvSpPr>
            <p:cNvPr id="5154" name="Text Box 28"/>
            <p:cNvSpPr txBox="1">
              <a:spLocks noChangeArrowheads="1"/>
            </p:cNvSpPr>
            <p:nvPr/>
          </p:nvSpPr>
          <p:spPr bwMode="auto">
            <a:xfrm>
              <a:off x="3647" y="2942"/>
              <a:ext cx="254" cy="297"/>
            </a:xfrm>
            <a:prstGeom prst="rect">
              <a:avLst/>
            </a:prstGeom>
            <a:noFill/>
            <a:ln w="9525">
              <a:noFill/>
              <a:miter lim="800000"/>
              <a:headEnd/>
              <a:tailEnd/>
            </a:ln>
          </p:spPr>
          <p:txBody>
            <a:bodyPr>
              <a:spAutoFit/>
            </a:bodyPr>
            <a:lstStyle/>
            <a:p>
              <a:pPr algn="ctr">
                <a:spcBef>
                  <a:spcPct val="50000"/>
                </a:spcBef>
              </a:pPr>
              <a:r>
                <a:rPr lang="en-GB" b="1">
                  <a:solidFill>
                    <a:srgbClr val="CC0000"/>
                  </a:solidFill>
                  <a:latin typeface="Symbol" pitchFamily="18" charset="2"/>
                </a:rPr>
                <a:t></a:t>
              </a:r>
              <a:endParaRPr lang="en-GB">
                <a:latin typeface="Symbol" pitchFamily="18" charset="2"/>
              </a:endParaRPr>
            </a:p>
          </p:txBody>
        </p:sp>
        <p:sp>
          <p:nvSpPr>
            <p:cNvPr id="5155" name="Text Box 29"/>
            <p:cNvSpPr txBox="1">
              <a:spLocks noChangeArrowheads="1"/>
            </p:cNvSpPr>
            <p:nvPr/>
          </p:nvSpPr>
          <p:spPr bwMode="auto">
            <a:xfrm>
              <a:off x="3322" y="3298"/>
              <a:ext cx="374" cy="297"/>
            </a:xfrm>
            <a:prstGeom prst="rect">
              <a:avLst/>
            </a:prstGeom>
            <a:noFill/>
            <a:ln w="9525">
              <a:noFill/>
              <a:miter lim="800000"/>
              <a:headEnd/>
              <a:tailEnd/>
            </a:ln>
          </p:spPr>
          <p:txBody>
            <a:bodyPr>
              <a:spAutoFit/>
            </a:bodyPr>
            <a:lstStyle/>
            <a:p>
              <a:pPr algn="ctr">
                <a:spcBef>
                  <a:spcPct val="50000"/>
                </a:spcBef>
              </a:pPr>
              <a:r>
                <a:rPr lang="en-GB" b="1">
                  <a:solidFill>
                    <a:srgbClr val="CC0000"/>
                  </a:solidFill>
                  <a:latin typeface="Symbol" pitchFamily="18" charset="2"/>
                </a:rPr>
                <a:t></a:t>
              </a:r>
              <a:r>
                <a:rPr lang="en-GB" b="1" baseline="30000">
                  <a:solidFill>
                    <a:srgbClr val="CC0000"/>
                  </a:solidFill>
                  <a:latin typeface="Symbol" pitchFamily="18" charset="2"/>
                </a:rPr>
                <a:t></a:t>
              </a:r>
              <a:endParaRPr lang="en-GB">
                <a:latin typeface="Times New Roman" pitchFamily="18" charset="0"/>
              </a:endParaRPr>
            </a:p>
          </p:txBody>
        </p:sp>
        <p:grpSp>
          <p:nvGrpSpPr>
            <p:cNvPr id="3" name="Group 30"/>
            <p:cNvGrpSpPr>
              <a:grpSpLocks/>
            </p:cNvGrpSpPr>
            <p:nvPr/>
          </p:nvGrpSpPr>
          <p:grpSpPr bwMode="auto">
            <a:xfrm>
              <a:off x="3153" y="3670"/>
              <a:ext cx="571" cy="198"/>
              <a:chOff x="4703" y="4062"/>
              <a:chExt cx="674" cy="236"/>
            </a:xfrm>
          </p:grpSpPr>
          <p:grpSp>
            <p:nvGrpSpPr>
              <p:cNvPr id="4" name="Group 31"/>
              <p:cNvGrpSpPr>
                <a:grpSpLocks/>
              </p:cNvGrpSpPr>
              <p:nvPr/>
            </p:nvGrpSpPr>
            <p:grpSpPr bwMode="auto">
              <a:xfrm>
                <a:off x="4703" y="4157"/>
                <a:ext cx="674" cy="47"/>
                <a:chOff x="4715" y="4157"/>
                <a:chExt cx="585" cy="53"/>
              </a:xfrm>
            </p:grpSpPr>
            <p:sp>
              <p:nvSpPr>
                <p:cNvPr id="5166" name="Line 32"/>
                <p:cNvSpPr>
                  <a:spLocks noChangeShapeType="1"/>
                </p:cNvSpPr>
                <p:nvPr/>
              </p:nvSpPr>
              <p:spPr bwMode="auto">
                <a:xfrm flipV="1">
                  <a:off x="4719" y="4181"/>
                  <a:ext cx="580" cy="1"/>
                </a:xfrm>
                <a:prstGeom prst="line">
                  <a:avLst/>
                </a:prstGeom>
                <a:noFill/>
                <a:ln w="12700">
                  <a:solidFill>
                    <a:srgbClr val="5F5F5F"/>
                  </a:solidFill>
                  <a:round/>
                  <a:headEnd type="none" w="sm" len="sm"/>
                  <a:tailEnd type="none" w="sm" len="sm"/>
                </a:ln>
              </p:spPr>
              <p:txBody>
                <a:bodyPr wrap="none" anchor="ctr"/>
                <a:lstStyle/>
                <a:p>
                  <a:endParaRPr lang="fr-FR"/>
                </a:p>
              </p:txBody>
            </p:sp>
            <p:sp>
              <p:nvSpPr>
                <p:cNvPr id="5167" name="Line 33"/>
                <p:cNvSpPr>
                  <a:spLocks noChangeShapeType="1"/>
                </p:cNvSpPr>
                <p:nvPr/>
              </p:nvSpPr>
              <p:spPr bwMode="auto">
                <a:xfrm flipH="1">
                  <a:off x="4715" y="4162"/>
                  <a:ext cx="0" cy="48"/>
                </a:xfrm>
                <a:prstGeom prst="line">
                  <a:avLst/>
                </a:prstGeom>
                <a:noFill/>
                <a:ln w="12700">
                  <a:solidFill>
                    <a:srgbClr val="5F5F5F"/>
                  </a:solidFill>
                  <a:round/>
                  <a:headEnd type="none" w="sm" len="sm"/>
                  <a:tailEnd type="none" w="sm" len="sm"/>
                </a:ln>
              </p:spPr>
              <p:txBody>
                <a:bodyPr wrap="none" anchor="ctr"/>
                <a:lstStyle/>
                <a:p>
                  <a:endParaRPr lang="fr-FR"/>
                </a:p>
              </p:txBody>
            </p:sp>
            <p:sp>
              <p:nvSpPr>
                <p:cNvPr id="5168" name="Line 34"/>
                <p:cNvSpPr>
                  <a:spLocks noChangeShapeType="1"/>
                </p:cNvSpPr>
                <p:nvPr/>
              </p:nvSpPr>
              <p:spPr bwMode="auto">
                <a:xfrm flipH="1">
                  <a:off x="5300" y="4157"/>
                  <a:ext cx="0" cy="48"/>
                </a:xfrm>
                <a:prstGeom prst="line">
                  <a:avLst/>
                </a:prstGeom>
                <a:noFill/>
                <a:ln w="12700">
                  <a:solidFill>
                    <a:srgbClr val="5F5F5F"/>
                  </a:solidFill>
                  <a:round/>
                  <a:headEnd type="none" w="sm" len="sm"/>
                  <a:tailEnd type="none" w="sm" len="sm"/>
                </a:ln>
              </p:spPr>
              <p:txBody>
                <a:bodyPr wrap="none" anchor="ctr"/>
                <a:lstStyle/>
                <a:p>
                  <a:endParaRPr lang="fr-FR"/>
                </a:p>
              </p:txBody>
            </p:sp>
          </p:grpSp>
          <p:sp>
            <p:nvSpPr>
              <p:cNvPr id="5164" name="Rectangle 35"/>
              <p:cNvSpPr>
                <a:spLocks noChangeArrowheads="1"/>
              </p:cNvSpPr>
              <p:nvPr/>
            </p:nvSpPr>
            <p:spPr bwMode="auto">
              <a:xfrm>
                <a:off x="4808" y="4118"/>
                <a:ext cx="414" cy="152"/>
              </a:xfrm>
              <a:prstGeom prst="rect">
                <a:avLst/>
              </a:prstGeom>
              <a:solidFill>
                <a:schemeClr val="bg1"/>
              </a:solidFill>
              <a:ln w="12700">
                <a:noFill/>
                <a:miter lim="800000"/>
                <a:headEnd type="none" w="sm" len="sm"/>
                <a:tailEnd type="none" w="sm" len="sm"/>
              </a:ln>
            </p:spPr>
            <p:txBody>
              <a:bodyPr wrap="none" anchor="ctr"/>
              <a:lstStyle/>
              <a:p>
                <a:endParaRPr lang="en-GB"/>
              </a:p>
            </p:txBody>
          </p:sp>
          <p:sp>
            <p:nvSpPr>
              <p:cNvPr id="5165" name="Text Box 36"/>
              <p:cNvSpPr txBox="1">
                <a:spLocks noChangeArrowheads="1"/>
              </p:cNvSpPr>
              <p:nvPr/>
            </p:nvSpPr>
            <p:spPr bwMode="auto">
              <a:xfrm>
                <a:off x="4758" y="4062"/>
                <a:ext cx="528" cy="236"/>
              </a:xfrm>
              <a:prstGeom prst="rect">
                <a:avLst/>
              </a:prstGeom>
              <a:noFill/>
              <a:ln w="12700">
                <a:noFill/>
                <a:miter lim="800000"/>
                <a:headEnd type="none" w="sm" len="sm"/>
                <a:tailEnd type="none" w="sm" len="sm"/>
              </a:ln>
            </p:spPr>
            <p:txBody>
              <a:bodyPr>
                <a:spAutoFit/>
              </a:bodyPr>
              <a:lstStyle/>
              <a:p>
                <a:pPr algn="ctr">
                  <a:spcBef>
                    <a:spcPct val="50000"/>
                  </a:spcBef>
                </a:pPr>
                <a:r>
                  <a:rPr lang="en-GB" sz="1400">
                    <a:latin typeface="Times New Roman" pitchFamily="18" charset="0"/>
                  </a:rPr>
                  <a:t>~</a:t>
                </a:r>
                <a:r>
                  <a:rPr lang="en-GB" sz="1400" b="1">
                    <a:latin typeface="Times New Roman" pitchFamily="18" charset="0"/>
                  </a:rPr>
                  <a:t>1 mm</a:t>
                </a:r>
              </a:p>
            </p:txBody>
          </p:sp>
        </p:grpSp>
        <p:sp>
          <p:nvSpPr>
            <p:cNvPr id="5157" name="Rectangle 37"/>
            <p:cNvSpPr>
              <a:spLocks noChangeArrowheads="1"/>
            </p:cNvSpPr>
            <p:nvPr/>
          </p:nvSpPr>
          <p:spPr bwMode="auto">
            <a:xfrm>
              <a:off x="1134" y="3246"/>
              <a:ext cx="2035" cy="485"/>
            </a:xfrm>
            <a:prstGeom prst="rect">
              <a:avLst/>
            </a:prstGeom>
            <a:noFill/>
            <a:ln w="9525">
              <a:noFill/>
              <a:miter lim="800000"/>
              <a:headEnd/>
              <a:tailEnd/>
            </a:ln>
          </p:spPr>
          <p:txBody>
            <a:bodyPr lIns="92075" tIns="46038" rIns="92075" bIns="46038">
              <a:spAutoFit/>
            </a:bodyPr>
            <a:lstStyle/>
            <a:p>
              <a:pPr eaLnBrk="1" hangingPunct="1">
                <a:spcBef>
                  <a:spcPct val="50000"/>
                </a:spcBef>
              </a:pPr>
              <a:r>
                <a:rPr lang="en-GB" sz="2800" b="1">
                  <a:solidFill>
                    <a:srgbClr val="4D4D4D"/>
                  </a:solidFill>
                  <a:latin typeface="Symbol" pitchFamily="18" charset="2"/>
                </a:rPr>
                <a:t></a:t>
              </a:r>
              <a:r>
                <a:rPr lang="en-GB" sz="2800" b="1" baseline="-15000">
                  <a:solidFill>
                    <a:srgbClr val="4D4D4D"/>
                  </a:solidFill>
                  <a:latin typeface="Symbol" pitchFamily="18" charset="2"/>
                </a:rPr>
                <a:t></a:t>
              </a:r>
              <a:endParaRPr lang="en-GB" sz="1800">
                <a:latin typeface="Symbol" pitchFamily="18" charset="2"/>
              </a:endParaRPr>
            </a:p>
            <a:p>
              <a:pPr eaLnBrk="1" hangingPunct="1">
                <a:lnSpc>
                  <a:spcPct val="20000"/>
                </a:lnSpc>
                <a:spcBef>
                  <a:spcPct val="50000"/>
                </a:spcBef>
              </a:pPr>
              <a:r>
                <a:rPr lang="en-GB" sz="1800"/>
                <a:t>             </a:t>
              </a:r>
              <a:r>
                <a:rPr lang="en-GB" sz="1800" b="1">
                  <a:solidFill>
                    <a:srgbClr val="CC0000"/>
                  </a:solidFill>
                </a:rPr>
                <a:t>oscillation</a:t>
              </a:r>
              <a:endParaRPr lang="en-GB" sz="1800"/>
            </a:p>
          </p:txBody>
        </p:sp>
        <p:sp>
          <p:nvSpPr>
            <p:cNvPr id="5158" name="Text Box 38"/>
            <p:cNvSpPr txBox="1">
              <a:spLocks noChangeArrowheads="1"/>
            </p:cNvSpPr>
            <p:nvPr/>
          </p:nvSpPr>
          <p:spPr bwMode="auto">
            <a:xfrm>
              <a:off x="4080" y="3157"/>
              <a:ext cx="305" cy="257"/>
            </a:xfrm>
            <a:prstGeom prst="rect">
              <a:avLst/>
            </a:prstGeom>
            <a:noFill/>
            <a:ln w="9525">
              <a:noFill/>
              <a:miter lim="800000"/>
              <a:headEnd/>
              <a:tailEnd/>
            </a:ln>
          </p:spPr>
          <p:txBody>
            <a:bodyPr>
              <a:spAutoFit/>
            </a:bodyPr>
            <a:lstStyle/>
            <a:p>
              <a:r>
                <a:rPr lang="en-US" sz="2000" b="1">
                  <a:solidFill>
                    <a:srgbClr val="CC3300"/>
                  </a:solidFill>
                  <a:latin typeface="Comic Sans MS" pitchFamily="66" charset="0"/>
                  <a:sym typeface="Symbol" pitchFamily="18" charset="2"/>
                </a:rPr>
                <a:t></a:t>
              </a:r>
              <a:r>
                <a:rPr lang="fr-FR" sz="2000" b="1" baseline="30000">
                  <a:solidFill>
                    <a:srgbClr val="CC3300"/>
                  </a:solidFill>
                  <a:latin typeface="Comic Sans MS" pitchFamily="66" charset="0"/>
                  <a:sym typeface="Symbol" pitchFamily="18" charset="2"/>
                </a:rPr>
                <a:t>-</a:t>
              </a:r>
              <a:endParaRPr lang="en-US" sz="2000" b="1">
                <a:solidFill>
                  <a:srgbClr val="CC3300"/>
                </a:solidFill>
                <a:latin typeface="Comic Sans MS" pitchFamily="66" charset="0"/>
              </a:endParaRPr>
            </a:p>
          </p:txBody>
        </p:sp>
        <p:sp>
          <p:nvSpPr>
            <p:cNvPr id="5159" name="Rectangle 39"/>
            <p:cNvSpPr>
              <a:spLocks noChangeArrowheads="1"/>
            </p:cNvSpPr>
            <p:nvPr/>
          </p:nvSpPr>
          <p:spPr bwMode="auto">
            <a:xfrm>
              <a:off x="1134" y="3022"/>
              <a:ext cx="3215" cy="806"/>
            </a:xfrm>
            <a:prstGeom prst="rect">
              <a:avLst/>
            </a:prstGeom>
            <a:noFill/>
            <a:ln w="9525">
              <a:solidFill>
                <a:schemeClr val="tx1"/>
              </a:solidFill>
              <a:miter lim="800000"/>
              <a:headEnd/>
              <a:tailEnd/>
            </a:ln>
          </p:spPr>
          <p:txBody>
            <a:bodyPr wrap="none" anchor="ctr"/>
            <a:lstStyle/>
            <a:p>
              <a:endParaRPr lang="en-GB"/>
            </a:p>
          </p:txBody>
        </p:sp>
        <p:sp>
          <p:nvSpPr>
            <p:cNvPr id="229416" name="AutoShape 40"/>
            <p:cNvSpPr>
              <a:spLocks noChangeArrowheads="1"/>
            </p:cNvSpPr>
            <p:nvPr/>
          </p:nvSpPr>
          <p:spPr bwMode="auto">
            <a:xfrm>
              <a:off x="2507" y="2562"/>
              <a:ext cx="235" cy="611"/>
            </a:xfrm>
            <a:prstGeom prst="upDownArrow">
              <a:avLst>
                <a:gd name="adj1" fmla="val 50000"/>
                <a:gd name="adj2" fmla="val 50468"/>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110" charset="0"/>
                <a:ea typeface="ＭＳ Ｐゴシック" pitchFamily="-110" charset="-128"/>
              </a:endParaRPr>
            </a:p>
          </p:txBody>
        </p:sp>
        <p:sp>
          <p:nvSpPr>
            <p:cNvPr id="5161" name="Text Box 41"/>
            <p:cNvSpPr txBox="1">
              <a:spLocks noChangeArrowheads="1"/>
            </p:cNvSpPr>
            <p:nvPr/>
          </p:nvSpPr>
          <p:spPr bwMode="auto">
            <a:xfrm>
              <a:off x="4257" y="3158"/>
              <a:ext cx="372" cy="257"/>
            </a:xfrm>
            <a:prstGeom prst="rect">
              <a:avLst/>
            </a:prstGeom>
            <a:noFill/>
            <a:ln w="9525">
              <a:noFill/>
              <a:miter lim="800000"/>
              <a:headEnd/>
              <a:tailEnd/>
            </a:ln>
          </p:spPr>
          <p:txBody>
            <a:bodyPr>
              <a:spAutoFit/>
            </a:bodyPr>
            <a:lstStyle/>
            <a:p>
              <a:r>
                <a:rPr lang="en-US" sz="2000">
                  <a:solidFill>
                    <a:srgbClr val="CC3300"/>
                  </a:solidFill>
                  <a:sym typeface="Symbol" pitchFamily="18" charset="2"/>
                </a:rPr>
                <a:t>, h</a:t>
              </a:r>
              <a:r>
                <a:rPr lang="fr-FR" sz="2000" baseline="30000">
                  <a:solidFill>
                    <a:srgbClr val="CC3300"/>
                  </a:solidFill>
                  <a:sym typeface="Symbol" pitchFamily="18" charset="2"/>
                </a:rPr>
                <a:t>-</a:t>
              </a:r>
              <a:endParaRPr lang="en-US" sz="2000">
                <a:solidFill>
                  <a:srgbClr val="CC3300"/>
                </a:solidFill>
              </a:endParaRPr>
            </a:p>
          </p:txBody>
        </p:sp>
        <p:sp>
          <p:nvSpPr>
            <p:cNvPr id="5162" name="Text Box 42"/>
            <p:cNvSpPr txBox="1">
              <a:spLocks noChangeArrowheads="1"/>
            </p:cNvSpPr>
            <p:nvPr/>
          </p:nvSpPr>
          <p:spPr bwMode="auto">
            <a:xfrm>
              <a:off x="4512" y="3168"/>
              <a:ext cx="372" cy="257"/>
            </a:xfrm>
            <a:prstGeom prst="rect">
              <a:avLst/>
            </a:prstGeom>
            <a:noFill/>
            <a:ln w="9525">
              <a:noFill/>
              <a:miter lim="800000"/>
              <a:headEnd/>
              <a:tailEnd/>
            </a:ln>
          </p:spPr>
          <p:txBody>
            <a:bodyPr>
              <a:spAutoFit/>
            </a:bodyPr>
            <a:lstStyle/>
            <a:p>
              <a:r>
                <a:rPr lang="en-US" sz="2000">
                  <a:solidFill>
                    <a:srgbClr val="CC3300"/>
                  </a:solidFill>
                  <a:sym typeface="Symbol" pitchFamily="18" charset="2"/>
                </a:rPr>
                <a:t>, e</a:t>
              </a:r>
              <a:r>
                <a:rPr lang="fr-FR" sz="2000" baseline="30000">
                  <a:solidFill>
                    <a:srgbClr val="CC3300"/>
                  </a:solidFill>
                  <a:sym typeface="Symbol" pitchFamily="18" charset="2"/>
                </a:rPr>
                <a:t>-</a:t>
              </a:r>
              <a:endParaRPr lang="en-US" sz="2000" b="1">
                <a:solidFill>
                  <a:srgbClr val="CC3300"/>
                </a:solidFill>
                <a:latin typeface="Comic Sans MS" pitchFamily="66" charset="0"/>
              </a:endParaRPr>
            </a:p>
          </p:txBody>
        </p:sp>
      </p:grpSp>
      <p:sp>
        <p:nvSpPr>
          <p:cNvPr id="5127" name="Rectangle 44"/>
          <p:cNvSpPr>
            <a:spLocks noChangeArrowheads="1"/>
          </p:cNvSpPr>
          <p:nvPr/>
        </p:nvSpPr>
        <p:spPr bwMode="auto">
          <a:xfrm>
            <a:off x="5292725" y="6215063"/>
            <a:ext cx="2784475" cy="338137"/>
          </a:xfrm>
          <a:prstGeom prst="rect">
            <a:avLst/>
          </a:prstGeom>
          <a:noFill/>
          <a:ln w="9525">
            <a:noFill/>
            <a:miter lim="800000"/>
            <a:headEnd/>
            <a:tailEnd/>
          </a:ln>
        </p:spPr>
        <p:txBody>
          <a:bodyPr wrap="none">
            <a:spAutoFit/>
          </a:bodyPr>
          <a:lstStyle/>
          <a:p>
            <a:r>
              <a:rPr lang="it-IT" sz="1600" b="1">
                <a:solidFill>
                  <a:srgbClr val="008000"/>
                </a:solidFill>
              </a:rPr>
              <a:t>plus 3-prong decay modes </a:t>
            </a:r>
            <a:endParaRPr lang="en-US" sz="1600"/>
          </a:p>
        </p:txBody>
      </p:sp>
      <p:sp>
        <p:nvSpPr>
          <p:cNvPr id="48" name="Espace réservé du pied de page 47"/>
          <p:cNvSpPr>
            <a:spLocks noGrp="1"/>
          </p:cNvSpPr>
          <p:nvPr>
            <p:ph type="ftr" sz="quarter" idx="11"/>
          </p:nvPr>
        </p:nvSpPr>
        <p:spPr/>
        <p:txBody>
          <a:bodyPr/>
          <a:lstStyle/>
          <a:p>
            <a:pPr>
              <a:defRPr/>
            </a:pPr>
            <a:r>
              <a:rPr lang="fr-FR" smtClean="0"/>
              <a:t>Jean-Pierre Lees, Visite Baudelaire, 7 avril 2011</a:t>
            </a:r>
            <a:endParaRPr lang="en-US"/>
          </a:p>
        </p:txBody>
      </p:sp>
      <p:sp>
        <p:nvSpPr>
          <p:cNvPr id="47" name="Rectangle 2"/>
          <p:cNvSpPr>
            <a:spLocks noGrp="1" noRot="1" noChangeArrowheads="1"/>
          </p:cNvSpPr>
          <p:nvPr>
            <p:ph type="title"/>
          </p:nvPr>
        </p:nvSpPr>
        <p:spPr>
          <a:xfrm>
            <a:off x="2123728" y="188640"/>
            <a:ext cx="5429250" cy="846138"/>
          </a:xfrm>
        </p:spPr>
        <p:txBody>
          <a:bodyPr>
            <a:normAutofit/>
          </a:bodyPr>
          <a:lstStyle/>
          <a:p>
            <a:pPr eaLnBrk="1" hangingPunct="1"/>
            <a:r>
              <a:rPr lang="en-US" dirty="0" smtClean="0">
                <a:solidFill>
                  <a:srgbClr val="FF0000"/>
                </a:solidFill>
                <a:latin typeface="Arial Narrow" pitchFamily="34" charset="0"/>
              </a:rPr>
              <a:t>Principe de la </a:t>
            </a:r>
            <a:r>
              <a:rPr lang="en-US" dirty="0" err="1" smtClean="0">
                <a:solidFill>
                  <a:srgbClr val="FF0000"/>
                </a:solidFill>
                <a:latin typeface="Arial Narrow" pitchFamily="34" charset="0"/>
              </a:rPr>
              <a:t>mesure</a:t>
            </a:r>
            <a:endParaRPr lang="en-US" dirty="0" smtClean="0">
              <a:solidFill>
                <a:srgbClr val="FF0000"/>
              </a:solidFill>
              <a:latin typeface="Arial Narrow" pitchFamily="34" charset="0"/>
            </a:endParaRPr>
          </a:p>
        </p:txBody>
      </p:sp>
      <p:sp>
        <p:nvSpPr>
          <p:cNvPr id="50" name="ZoneTexte 49"/>
          <p:cNvSpPr txBox="1"/>
          <p:nvPr/>
        </p:nvSpPr>
        <p:spPr>
          <a:xfrm>
            <a:off x="7020272" y="3356992"/>
            <a:ext cx="194421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t>Interaction d’un neutrino de type </a:t>
            </a:r>
            <a:r>
              <a:rPr lang="fr-FR" dirty="0" smtClean="0">
                <a:latin typeface="Symbol" pitchFamily="18" charset="2"/>
              </a:rPr>
              <a:t>m</a:t>
            </a:r>
            <a:endParaRPr lang="fr-FR" dirty="0">
              <a:latin typeface="Symbol" pitchFamily="18" charset="2"/>
            </a:endParaRPr>
          </a:p>
        </p:txBody>
      </p:sp>
      <p:sp>
        <p:nvSpPr>
          <p:cNvPr id="51" name="ZoneTexte 50"/>
          <p:cNvSpPr txBox="1"/>
          <p:nvPr/>
        </p:nvSpPr>
        <p:spPr>
          <a:xfrm>
            <a:off x="7092280" y="5445224"/>
            <a:ext cx="194421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t>Interaction d’un neutrino de type </a:t>
            </a:r>
            <a:r>
              <a:rPr lang="fr-FR" dirty="0" smtClean="0">
                <a:latin typeface="Symbol" pitchFamily="18" charset="2"/>
              </a:rPr>
              <a:t>t</a:t>
            </a:r>
            <a:endParaRPr lang="fr-FR" dirty="0">
              <a:latin typeface="Symbol" pitchFamily="18" charset="2"/>
            </a:endParaRPr>
          </a:p>
        </p:txBody>
      </p:sp>
      <p:sp>
        <p:nvSpPr>
          <p:cNvPr id="52" name="ZoneTexte 51"/>
          <p:cNvSpPr txBox="1"/>
          <p:nvPr/>
        </p:nvSpPr>
        <p:spPr>
          <a:xfrm>
            <a:off x="179512" y="3789040"/>
            <a:ext cx="1368152"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t>Faisceau  pur de neutrinos de type </a:t>
            </a:r>
            <a:r>
              <a:rPr lang="fr-FR" dirty="0" smtClean="0">
                <a:latin typeface="Symbol" pitchFamily="18" charset="2"/>
              </a:rPr>
              <a:t>m</a:t>
            </a:r>
            <a:endParaRPr lang="fr-FR" dirty="0">
              <a:latin typeface="Symbol" pitchFamily="18" charset="2"/>
            </a:endParaRPr>
          </a:p>
        </p:txBody>
      </p:sp>
      <p:sp>
        <p:nvSpPr>
          <p:cNvPr id="53" name="ZoneTexte 52"/>
          <p:cNvSpPr txBox="1"/>
          <p:nvPr/>
        </p:nvSpPr>
        <p:spPr>
          <a:xfrm>
            <a:off x="611560" y="908720"/>
            <a:ext cx="7416824" cy="923330"/>
          </a:xfrm>
          <a:prstGeom prst="rect">
            <a:avLst/>
          </a:prstGeom>
          <a:noFill/>
        </p:spPr>
        <p:txBody>
          <a:bodyPr wrap="square" rtlCol="0">
            <a:spAutoFit/>
          </a:bodyPr>
          <a:lstStyle/>
          <a:p>
            <a:r>
              <a:rPr lang="fr-FR" dirty="0" smtClean="0"/>
              <a:t>Si les neutrinos possèdent une masse ils peuvent  «osciller » d’un type à un autre avec une  probabilité d’oscillation proportionnelle à la différence entre les masses des deux espèces de neutrinos </a:t>
            </a:r>
            <a:endParaRPr lang="fr-FR" dirty="0"/>
          </a:p>
        </p:txBody>
      </p:sp>
      <p:sp>
        <p:nvSpPr>
          <p:cNvPr id="54" name="ZoneTexte 53"/>
          <p:cNvSpPr txBox="1"/>
          <p:nvPr/>
        </p:nvSpPr>
        <p:spPr>
          <a:xfrm>
            <a:off x="1907704" y="2492896"/>
            <a:ext cx="4388894" cy="369332"/>
          </a:xfrm>
          <a:prstGeom prst="rect">
            <a:avLst/>
          </a:prstGeom>
          <a:noFill/>
        </p:spPr>
        <p:txBody>
          <a:bodyPr wrap="none" rtlCol="0">
            <a:spAutoFit/>
          </a:bodyPr>
          <a:lstStyle/>
          <a:p>
            <a:r>
              <a:rPr lang="fr-FR" dirty="0" smtClean="0"/>
              <a:t>L Longueur parcourue, E énergie du neutrino</a:t>
            </a:r>
            <a:endParaRPr lang="fr-FR" dirty="0"/>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lake"/>
          <p:cNvPicPr>
            <a:picLocks noChangeAspect="1" noChangeArrowheads="1"/>
          </p:cNvPicPr>
          <p:nvPr/>
        </p:nvPicPr>
        <p:blipFill>
          <a:blip r:embed="rId2" cstate="print"/>
          <a:srcRect/>
          <a:stretch>
            <a:fillRect/>
          </a:stretch>
        </p:blipFill>
        <p:spPr bwMode="auto">
          <a:xfrm>
            <a:off x="214282" y="0"/>
            <a:ext cx="3505200" cy="2628900"/>
          </a:xfrm>
          <a:prstGeom prst="rect">
            <a:avLst/>
          </a:prstGeom>
          <a:noFill/>
          <a:ln w="9525">
            <a:noFill/>
            <a:miter lim="800000"/>
            <a:headEnd/>
            <a:tailEnd/>
          </a:ln>
        </p:spPr>
      </p:pic>
      <p:pic>
        <p:nvPicPr>
          <p:cNvPr id="51203" name="Picture 3" descr="Operaadetector"/>
          <p:cNvPicPr>
            <a:picLocks noChangeAspect="1" noChangeArrowheads="1"/>
          </p:cNvPicPr>
          <p:nvPr/>
        </p:nvPicPr>
        <p:blipFill>
          <a:blip r:embed="rId3" cstate="print"/>
          <a:srcRect/>
          <a:stretch>
            <a:fillRect/>
          </a:stretch>
        </p:blipFill>
        <p:spPr bwMode="auto">
          <a:xfrm>
            <a:off x="-152400" y="3721100"/>
            <a:ext cx="4572000" cy="3136900"/>
          </a:xfrm>
          <a:prstGeom prst="rect">
            <a:avLst/>
          </a:prstGeom>
          <a:noFill/>
          <a:ln w="9525">
            <a:noFill/>
            <a:miter lim="800000"/>
            <a:headEnd/>
            <a:tailEnd/>
          </a:ln>
        </p:spPr>
      </p:pic>
      <p:sp>
        <p:nvSpPr>
          <p:cNvPr id="51205" name="Line 5"/>
          <p:cNvSpPr>
            <a:spLocks noChangeShapeType="1"/>
          </p:cNvSpPr>
          <p:nvPr/>
        </p:nvSpPr>
        <p:spPr bwMode="auto">
          <a:xfrm flipV="1">
            <a:off x="2286000" y="4038600"/>
            <a:ext cx="2895600" cy="1371600"/>
          </a:xfrm>
          <a:prstGeom prst="line">
            <a:avLst/>
          </a:prstGeom>
          <a:noFill/>
          <a:ln w="28575">
            <a:solidFill>
              <a:srgbClr val="3333CC"/>
            </a:solidFill>
            <a:prstDash val="sysDot"/>
            <a:round/>
            <a:headEnd/>
            <a:tailEnd/>
          </a:ln>
        </p:spPr>
        <p:txBody>
          <a:bodyPr wrap="none" anchor="ctr"/>
          <a:lstStyle/>
          <a:p>
            <a:endParaRPr lang="fr-FR"/>
          </a:p>
        </p:txBody>
      </p:sp>
      <p:sp>
        <p:nvSpPr>
          <p:cNvPr id="51206" name="Oval 6"/>
          <p:cNvSpPr>
            <a:spLocks noChangeArrowheads="1"/>
          </p:cNvSpPr>
          <p:nvPr/>
        </p:nvSpPr>
        <p:spPr bwMode="auto">
          <a:xfrm>
            <a:off x="2209800" y="5410200"/>
            <a:ext cx="141288" cy="182563"/>
          </a:xfrm>
          <a:prstGeom prst="ellipse">
            <a:avLst/>
          </a:prstGeom>
          <a:noFill/>
          <a:ln w="25400">
            <a:solidFill>
              <a:schemeClr val="accent2"/>
            </a:solidFill>
            <a:prstDash val="sysDot"/>
            <a:round/>
            <a:headEnd/>
            <a:tailEnd/>
          </a:ln>
        </p:spPr>
        <p:txBody>
          <a:bodyPr wrap="none" anchor="ctr"/>
          <a:lstStyle/>
          <a:p>
            <a:endParaRPr lang="fr-FR"/>
          </a:p>
        </p:txBody>
      </p:sp>
      <p:sp>
        <p:nvSpPr>
          <p:cNvPr id="51207" name="Line 7"/>
          <p:cNvSpPr>
            <a:spLocks noChangeShapeType="1"/>
          </p:cNvSpPr>
          <p:nvPr/>
        </p:nvSpPr>
        <p:spPr bwMode="auto">
          <a:xfrm flipH="1" flipV="1">
            <a:off x="2362200" y="5562600"/>
            <a:ext cx="3124200" cy="990600"/>
          </a:xfrm>
          <a:prstGeom prst="line">
            <a:avLst/>
          </a:prstGeom>
          <a:noFill/>
          <a:ln w="25400">
            <a:solidFill>
              <a:srgbClr val="3333CC"/>
            </a:solidFill>
            <a:prstDash val="sysDot"/>
            <a:round/>
            <a:headEnd/>
            <a:tailEnd/>
          </a:ln>
        </p:spPr>
        <p:txBody>
          <a:bodyPr wrap="none" anchor="ctr"/>
          <a:lstStyle/>
          <a:p>
            <a:endParaRPr lang="fr-FR"/>
          </a:p>
        </p:txBody>
      </p:sp>
      <p:sp>
        <p:nvSpPr>
          <p:cNvPr id="51208" name="Oval 8"/>
          <p:cNvSpPr>
            <a:spLocks noChangeArrowheads="1"/>
          </p:cNvSpPr>
          <p:nvPr/>
        </p:nvSpPr>
        <p:spPr bwMode="auto">
          <a:xfrm>
            <a:off x="4419600" y="3962400"/>
            <a:ext cx="2473325" cy="2579688"/>
          </a:xfrm>
          <a:prstGeom prst="ellipse">
            <a:avLst/>
          </a:prstGeom>
          <a:noFill/>
          <a:ln w="19050">
            <a:solidFill>
              <a:srgbClr val="3333CC"/>
            </a:solidFill>
            <a:prstDash val="sysDot"/>
            <a:round/>
            <a:headEnd/>
            <a:tailEnd/>
          </a:ln>
        </p:spPr>
        <p:txBody>
          <a:bodyPr wrap="none" anchor="ctr"/>
          <a:lstStyle/>
          <a:p>
            <a:endParaRPr lang="fr-FR"/>
          </a:p>
        </p:txBody>
      </p:sp>
      <p:sp>
        <p:nvSpPr>
          <p:cNvPr id="51209" name="Oval 9"/>
          <p:cNvSpPr>
            <a:spLocks noChangeArrowheads="1"/>
          </p:cNvSpPr>
          <p:nvPr/>
        </p:nvSpPr>
        <p:spPr bwMode="auto">
          <a:xfrm>
            <a:off x="7043738" y="3886200"/>
            <a:ext cx="2100262" cy="2255838"/>
          </a:xfrm>
          <a:prstGeom prst="ellipse">
            <a:avLst/>
          </a:prstGeom>
          <a:noFill/>
          <a:ln w="19050">
            <a:solidFill>
              <a:schemeClr val="accent2"/>
            </a:solidFill>
            <a:prstDash val="sysDot"/>
            <a:round/>
            <a:headEnd/>
            <a:tailEnd/>
          </a:ln>
        </p:spPr>
        <p:txBody>
          <a:bodyPr wrap="none" anchor="ctr"/>
          <a:lstStyle/>
          <a:p>
            <a:endParaRPr lang="fr-FR"/>
          </a:p>
        </p:txBody>
      </p:sp>
      <p:sp>
        <p:nvSpPr>
          <p:cNvPr id="51210" name="Rectangle 10"/>
          <p:cNvSpPr>
            <a:spLocks noChangeArrowheads="1"/>
          </p:cNvSpPr>
          <p:nvPr/>
        </p:nvSpPr>
        <p:spPr bwMode="auto">
          <a:xfrm>
            <a:off x="7467600" y="6172200"/>
            <a:ext cx="1265238" cy="465138"/>
          </a:xfrm>
          <a:prstGeom prst="rect">
            <a:avLst/>
          </a:prstGeom>
          <a:noFill/>
          <a:ln w="9525">
            <a:noFill/>
            <a:miter lim="800000"/>
            <a:headEnd/>
            <a:tailEnd/>
          </a:ln>
        </p:spPr>
        <p:txBody>
          <a:bodyPr wrap="none">
            <a:spAutoFit/>
          </a:bodyPr>
          <a:lstStyle/>
          <a:p>
            <a:pPr algn="ctr">
              <a:spcBef>
                <a:spcPct val="50000"/>
              </a:spcBef>
            </a:pPr>
            <a:r>
              <a:rPr lang="en-GB" sz="1600"/>
              <a:t>brique</a:t>
            </a:r>
            <a:endParaRPr lang="en-GB" sz="1200" b="1"/>
          </a:p>
          <a:p>
            <a:pPr algn="ctr">
              <a:lnSpc>
                <a:spcPct val="20000"/>
              </a:lnSpc>
              <a:spcBef>
                <a:spcPct val="50000"/>
              </a:spcBef>
            </a:pPr>
            <a:r>
              <a:rPr lang="en-GB" sz="1200"/>
              <a:t>(56 Pb/Emulsion)</a:t>
            </a:r>
            <a:endParaRPr lang="en-US" sz="1200" b="1"/>
          </a:p>
        </p:txBody>
      </p:sp>
      <p:sp>
        <p:nvSpPr>
          <p:cNvPr id="51211" name="AutoShape 11"/>
          <p:cNvSpPr>
            <a:spLocks/>
          </p:cNvSpPr>
          <p:nvPr/>
        </p:nvSpPr>
        <p:spPr bwMode="auto">
          <a:xfrm rot="-5324996">
            <a:off x="5000626" y="4256087"/>
            <a:ext cx="74612" cy="182563"/>
          </a:xfrm>
          <a:prstGeom prst="rightBrace">
            <a:avLst>
              <a:gd name="adj1" fmla="val 20390"/>
              <a:gd name="adj2" fmla="val 50000"/>
            </a:avLst>
          </a:prstGeom>
          <a:noFill/>
          <a:ln w="19050">
            <a:solidFill>
              <a:srgbClr val="3333CC"/>
            </a:solidFill>
            <a:round/>
            <a:headEnd/>
            <a:tailEnd/>
          </a:ln>
        </p:spPr>
        <p:txBody>
          <a:bodyPr wrap="none" anchor="ctr"/>
          <a:lstStyle/>
          <a:p>
            <a:endParaRPr lang="fr-FR"/>
          </a:p>
        </p:txBody>
      </p:sp>
      <p:sp>
        <p:nvSpPr>
          <p:cNvPr id="51212" name="Line 12"/>
          <p:cNvSpPr>
            <a:spLocks noChangeShapeType="1"/>
          </p:cNvSpPr>
          <p:nvPr/>
        </p:nvSpPr>
        <p:spPr bwMode="auto">
          <a:xfrm flipH="1" flipV="1">
            <a:off x="5149850" y="5943600"/>
            <a:ext cx="128588" cy="130175"/>
          </a:xfrm>
          <a:prstGeom prst="line">
            <a:avLst/>
          </a:prstGeom>
          <a:noFill/>
          <a:ln w="12700">
            <a:solidFill>
              <a:srgbClr val="3333CC"/>
            </a:solidFill>
            <a:round/>
            <a:headEnd type="none" w="sm" len="sm"/>
            <a:tailEnd type="stealth" w="sm" len="sm"/>
          </a:ln>
        </p:spPr>
        <p:txBody>
          <a:bodyPr wrap="none" anchor="ctr"/>
          <a:lstStyle/>
          <a:p>
            <a:endParaRPr lang="fr-FR"/>
          </a:p>
        </p:txBody>
      </p:sp>
      <p:sp>
        <p:nvSpPr>
          <p:cNvPr id="51213" name="Text Box 13"/>
          <p:cNvSpPr txBox="1">
            <a:spLocks noChangeArrowheads="1"/>
          </p:cNvSpPr>
          <p:nvPr/>
        </p:nvSpPr>
        <p:spPr bwMode="auto">
          <a:xfrm>
            <a:off x="5073650" y="6019800"/>
            <a:ext cx="1247775" cy="287338"/>
          </a:xfrm>
          <a:prstGeom prst="rect">
            <a:avLst/>
          </a:prstGeom>
          <a:noFill/>
          <a:ln w="12700">
            <a:noFill/>
            <a:miter lim="800000"/>
            <a:headEnd type="none" w="sm" len="sm"/>
            <a:tailEnd type="none" w="sm" len="sm"/>
          </a:ln>
        </p:spPr>
        <p:txBody>
          <a:bodyPr>
            <a:spAutoFit/>
          </a:bodyPr>
          <a:lstStyle/>
          <a:p>
            <a:pPr algn="ctr">
              <a:lnSpc>
                <a:spcPct val="80000"/>
              </a:lnSpc>
              <a:spcBef>
                <a:spcPct val="50000"/>
              </a:spcBef>
            </a:pPr>
            <a:r>
              <a:rPr lang="en-GB" sz="1600"/>
              <a:t>scintillateur</a:t>
            </a:r>
          </a:p>
        </p:txBody>
      </p:sp>
      <p:sp>
        <p:nvSpPr>
          <p:cNvPr id="51214" name="Text Box 14"/>
          <p:cNvSpPr txBox="1">
            <a:spLocks noChangeArrowheads="1"/>
          </p:cNvSpPr>
          <p:nvPr/>
        </p:nvSpPr>
        <p:spPr bwMode="auto">
          <a:xfrm>
            <a:off x="5302250" y="5638800"/>
            <a:ext cx="1552575" cy="287338"/>
          </a:xfrm>
          <a:prstGeom prst="rect">
            <a:avLst/>
          </a:prstGeom>
          <a:noFill/>
          <a:ln w="12700">
            <a:noFill/>
            <a:miter lim="800000"/>
            <a:headEnd type="none" w="sm" len="sm"/>
            <a:tailEnd type="none" w="sm" len="sm"/>
          </a:ln>
        </p:spPr>
        <p:txBody>
          <a:bodyPr>
            <a:spAutoFit/>
          </a:bodyPr>
          <a:lstStyle/>
          <a:p>
            <a:pPr>
              <a:lnSpc>
                <a:spcPct val="80000"/>
              </a:lnSpc>
              <a:spcBef>
                <a:spcPct val="50000"/>
              </a:spcBef>
            </a:pPr>
            <a:r>
              <a:rPr lang="en-GB" sz="1600"/>
              <a:t>Mur de briques</a:t>
            </a:r>
          </a:p>
        </p:txBody>
      </p:sp>
      <p:sp>
        <p:nvSpPr>
          <p:cNvPr id="51215" name="Text Box 15"/>
          <p:cNvSpPr txBox="1">
            <a:spLocks noChangeArrowheads="1"/>
          </p:cNvSpPr>
          <p:nvPr/>
        </p:nvSpPr>
        <p:spPr bwMode="auto">
          <a:xfrm>
            <a:off x="5300663" y="4059238"/>
            <a:ext cx="590550" cy="396875"/>
          </a:xfrm>
          <a:prstGeom prst="rect">
            <a:avLst/>
          </a:prstGeom>
          <a:noFill/>
          <a:ln w="9525">
            <a:noFill/>
            <a:miter lim="800000"/>
            <a:headEnd/>
            <a:tailEnd/>
          </a:ln>
        </p:spPr>
        <p:txBody>
          <a:bodyPr>
            <a:spAutoFit/>
          </a:bodyPr>
          <a:lstStyle/>
          <a:p>
            <a:pPr>
              <a:spcBef>
                <a:spcPct val="50000"/>
              </a:spcBef>
            </a:pPr>
            <a:endParaRPr lang="en-GB" sz="2000" b="1">
              <a:solidFill>
                <a:srgbClr val="0000CC"/>
              </a:solidFill>
            </a:endParaRPr>
          </a:p>
        </p:txBody>
      </p:sp>
      <p:sp>
        <p:nvSpPr>
          <p:cNvPr id="51216" name="Text Box 16"/>
          <p:cNvSpPr txBox="1">
            <a:spLocks noChangeArrowheads="1"/>
          </p:cNvSpPr>
          <p:nvPr/>
        </p:nvSpPr>
        <p:spPr bwMode="auto">
          <a:xfrm>
            <a:off x="5302250" y="4011613"/>
            <a:ext cx="822325" cy="336550"/>
          </a:xfrm>
          <a:prstGeom prst="rect">
            <a:avLst/>
          </a:prstGeom>
          <a:noFill/>
          <a:ln w="9525">
            <a:noFill/>
            <a:miter lim="800000"/>
            <a:headEnd/>
            <a:tailEnd/>
          </a:ln>
        </p:spPr>
        <p:txBody>
          <a:bodyPr>
            <a:spAutoFit/>
          </a:bodyPr>
          <a:lstStyle/>
          <a:p>
            <a:pPr>
              <a:spcBef>
                <a:spcPct val="50000"/>
              </a:spcBef>
            </a:pPr>
            <a:r>
              <a:rPr lang="en-GB" sz="1600"/>
              <a:t>module</a:t>
            </a:r>
          </a:p>
        </p:txBody>
      </p:sp>
      <p:sp>
        <p:nvSpPr>
          <p:cNvPr id="51217" name="Line 17"/>
          <p:cNvSpPr>
            <a:spLocks noChangeShapeType="1"/>
          </p:cNvSpPr>
          <p:nvPr/>
        </p:nvSpPr>
        <p:spPr bwMode="auto">
          <a:xfrm flipH="1" flipV="1">
            <a:off x="5040313" y="4181475"/>
            <a:ext cx="4762" cy="111125"/>
          </a:xfrm>
          <a:prstGeom prst="line">
            <a:avLst/>
          </a:prstGeom>
          <a:noFill/>
          <a:ln w="12700">
            <a:solidFill>
              <a:srgbClr val="3333CC"/>
            </a:solidFill>
            <a:round/>
            <a:headEnd type="stealth" w="sm" len="sm"/>
            <a:tailEnd/>
          </a:ln>
        </p:spPr>
        <p:txBody>
          <a:bodyPr wrap="none" anchor="ctr"/>
          <a:lstStyle/>
          <a:p>
            <a:endParaRPr lang="fr-FR"/>
          </a:p>
        </p:txBody>
      </p:sp>
      <p:sp>
        <p:nvSpPr>
          <p:cNvPr id="51218" name="Line 18"/>
          <p:cNvSpPr>
            <a:spLocks noChangeShapeType="1"/>
          </p:cNvSpPr>
          <p:nvPr/>
        </p:nvSpPr>
        <p:spPr bwMode="auto">
          <a:xfrm flipV="1">
            <a:off x="5046663" y="4179888"/>
            <a:ext cx="296862" cy="4762"/>
          </a:xfrm>
          <a:prstGeom prst="line">
            <a:avLst/>
          </a:prstGeom>
          <a:noFill/>
          <a:ln w="12700">
            <a:solidFill>
              <a:srgbClr val="3333CC"/>
            </a:solidFill>
            <a:round/>
            <a:headEnd/>
            <a:tailEnd/>
          </a:ln>
        </p:spPr>
        <p:txBody>
          <a:bodyPr wrap="none" anchor="ctr"/>
          <a:lstStyle/>
          <a:p>
            <a:endParaRPr lang="fr-FR"/>
          </a:p>
        </p:txBody>
      </p:sp>
      <p:grpSp>
        <p:nvGrpSpPr>
          <p:cNvPr id="2" name="Group 19"/>
          <p:cNvGrpSpPr>
            <a:grpSpLocks/>
          </p:cNvGrpSpPr>
          <p:nvPr/>
        </p:nvGrpSpPr>
        <p:grpSpPr bwMode="auto">
          <a:xfrm>
            <a:off x="4495800" y="4435475"/>
            <a:ext cx="766763" cy="1531938"/>
            <a:chOff x="4306" y="2895"/>
            <a:chExt cx="483" cy="965"/>
          </a:xfrm>
        </p:grpSpPr>
        <p:sp>
          <p:nvSpPr>
            <p:cNvPr id="51273" name="Line 20"/>
            <p:cNvSpPr>
              <a:spLocks noChangeShapeType="1"/>
            </p:cNvSpPr>
            <p:nvPr/>
          </p:nvSpPr>
          <p:spPr bwMode="auto">
            <a:xfrm flipH="1">
              <a:off x="4561" y="2895"/>
              <a:ext cx="0" cy="962"/>
            </a:xfrm>
            <a:prstGeom prst="line">
              <a:avLst/>
            </a:prstGeom>
            <a:noFill/>
            <a:ln w="38100">
              <a:solidFill>
                <a:srgbClr val="3333CC"/>
              </a:solidFill>
              <a:round/>
              <a:headEnd type="none" w="sm" len="sm"/>
              <a:tailEnd type="none" w="sm" len="sm"/>
            </a:ln>
          </p:spPr>
          <p:txBody>
            <a:bodyPr wrap="none" anchor="ctr"/>
            <a:lstStyle/>
            <a:p>
              <a:endParaRPr lang="fr-FR"/>
            </a:p>
          </p:txBody>
        </p:sp>
        <p:sp>
          <p:nvSpPr>
            <p:cNvPr id="51274" name="Line 21"/>
            <p:cNvSpPr>
              <a:spLocks noChangeShapeType="1"/>
            </p:cNvSpPr>
            <p:nvPr/>
          </p:nvSpPr>
          <p:spPr bwMode="auto">
            <a:xfrm>
              <a:off x="4708" y="2895"/>
              <a:ext cx="1" cy="965"/>
            </a:xfrm>
            <a:prstGeom prst="line">
              <a:avLst/>
            </a:prstGeom>
            <a:noFill/>
            <a:ln w="38100">
              <a:solidFill>
                <a:srgbClr val="3333CC"/>
              </a:solidFill>
              <a:round/>
              <a:headEnd type="none" w="sm" len="sm"/>
              <a:tailEnd type="none" w="sm" len="sm"/>
            </a:ln>
          </p:spPr>
          <p:txBody>
            <a:bodyPr wrap="none" anchor="ctr"/>
            <a:lstStyle/>
            <a:p>
              <a:endParaRPr lang="fr-FR"/>
            </a:p>
          </p:txBody>
        </p:sp>
        <p:grpSp>
          <p:nvGrpSpPr>
            <p:cNvPr id="3" name="Group 22"/>
            <p:cNvGrpSpPr>
              <a:grpSpLocks/>
            </p:cNvGrpSpPr>
            <p:nvPr/>
          </p:nvGrpSpPr>
          <p:grpSpPr bwMode="auto">
            <a:xfrm>
              <a:off x="4591" y="2895"/>
              <a:ext cx="85" cy="953"/>
              <a:chOff x="4591" y="2901"/>
              <a:chExt cx="85" cy="953"/>
            </a:xfrm>
          </p:grpSpPr>
          <p:grpSp>
            <p:nvGrpSpPr>
              <p:cNvPr id="4" name="Group 23"/>
              <p:cNvGrpSpPr>
                <a:grpSpLocks/>
              </p:cNvGrpSpPr>
              <p:nvPr/>
            </p:nvGrpSpPr>
            <p:grpSpPr bwMode="auto">
              <a:xfrm>
                <a:off x="4591" y="2901"/>
                <a:ext cx="85" cy="953"/>
                <a:chOff x="4419" y="154"/>
                <a:chExt cx="106" cy="953"/>
              </a:xfrm>
            </p:grpSpPr>
            <p:sp>
              <p:nvSpPr>
                <p:cNvPr id="51295" name="Rectangle 24"/>
                <p:cNvSpPr>
                  <a:spLocks noChangeArrowheads="1"/>
                </p:cNvSpPr>
                <p:nvPr/>
              </p:nvSpPr>
              <p:spPr bwMode="auto">
                <a:xfrm>
                  <a:off x="4419" y="154"/>
                  <a:ext cx="106" cy="953"/>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fr-FR"/>
                </a:p>
              </p:txBody>
            </p:sp>
            <p:sp>
              <p:nvSpPr>
                <p:cNvPr id="51296" name="Line 25"/>
                <p:cNvSpPr>
                  <a:spLocks noChangeShapeType="1"/>
                </p:cNvSpPr>
                <p:nvPr/>
              </p:nvSpPr>
              <p:spPr bwMode="auto">
                <a:xfrm>
                  <a:off x="4422" y="276"/>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7" name="Line 26"/>
                <p:cNvSpPr>
                  <a:spLocks noChangeShapeType="1"/>
                </p:cNvSpPr>
                <p:nvPr/>
              </p:nvSpPr>
              <p:spPr bwMode="auto">
                <a:xfrm>
                  <a:off x="4422" y="394"/>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8" name="Line 27"/>
                <p:cNvSpPr>
                  <a:spLocks noChangeShapeType="1"/>
                </p:cNvSpPr>
                <p:nvPr/>
              </p:nvSpPr>
              <p:spPr bwMode="auto">
                <a:xfrm>
                  <a:off x="4422" y="512"/>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9" name="Line 28"/>
                <p:cNvSpPr>
                  <a:spLocks noChangeShapeType="1"/>
                </p:cNvSpPr>
                <p:nvPr/>
              </p:nvSpPr>
              <p:spPr bwMode="auto">
                <a:xfrm>
                  <a:off x="4422" y="631"/>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0" name="Line 29"/>
                <p:cNvSpPr>
                  <a:spLocks noChangeShapeType="1"/>
                </p:cNvSpPr>
                <p:nvPr/>
              </p:nvSpPr>
              <p:spPr bwMode="auto">
                <a:xfrm>
                  <a:off x="4422" y="749"/>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1" name="Line 30"/>
                <p:cNvSpPr>
                  <a:spLocks noChangeShapeType="1"/>
                </p:cNvSpPr>
                <p:nvPr/>
              </p:nvSpPr>
              <p:spPr bwMode="auto">
                <a:xfrm>
                  <a:off x="4422" y="867"/>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302" name="Line 31"/>
                <p:cNvSpPr>
                  <a:spLocks noChangeShapeType="1"/>
                </p:cNvSpPr>
                <p:nvPr/>
              </p:nvSpPr>
              <p:spPr bwMode="auto">
                <a:xfrm>
                  <a:off x="4422" y="986"/>
                  <a:ext cx="102" cy="0"/>
                </a:xfrm>
                <a:prstGeom prst="line">
                  <a:avLst/>
                </a:prstGeom>
                <a:noFill/>
                <a:ln w="12700">
                  <a:solidFill>
                    <a:schemeClr val="tx1"/>
                  </a:solidFill>
                  <a:round/>
                  <a:headEnd type="none" w="sm" len="sm"/>
                  <a:tailEnd type="none" w="sm" len="sm"/>
                </a:ln>
              </p:spPr>
              <p:txBody>
                <a:bodyPr wrap="none" anchor="ctr"/>
                <a:lstStyle/>
                <a:p>
                  <a:endParaRPr lang="fr-FR"/>
                </a:p>
              </p:txBody>
            </p:sp>
          </p:grpSp>
          <p:sp>
            <p:nvSpPr>
              <p:cNvPr id="51294" name="Rectangle 32"/>
              <p:cNvSpPr>
                <a:spLocks noChangeArrowheads="1"/>
              </p:cNvSpPr>
              <p:nvPr/>
            </p:nvSpPr>
            <p:spPr bwMode="auto">
              <a:xfrm>
                <a:off x="4597" y="2907"/>
                <a:ext cx="73" cy="944"/>
              </a:xfrm>
              <a:prstGeom prst="rect">
                <a:avLst/>
              </a:prstGeom>
              <a:solidFill>
                <a:srgbClr val="FFCCCC">
                  <a:alpha val="50195"/>
                </a:srgbClr>
              </a:solidFill>
              <a:ln w="12700">
                <a:noFill/>
                <a:miter lim="800000"/>
                <a:headEnd type="none" w="sm" len="sm"/>
                <a:tailEnd type="none" w="sm" len="sm"/>
              </a:ln>
            </p:spPr>
            <p:txBody>
              <a:bodyPr wrap="none" anchor="ctr"/>
              <a:lstStyle/>
              <a:p>
                <a:endParaRPr lang="fr-FR"/>
              </a:p>
            </p:txBody>
          </p:sp>
        </p:grpSp>
        <p:grpSp>
          <p:nvGrpSpPr>
            <p:cNvPr id="5" name="Group 33"/>
            <p:cNvGrpSpPr>
              <a:grpSpLocks/>
            </p:cNvGrpSpPr>
            <p:nvPr/>
          </p:nvGrpSpPr>
          <p:grpSpPr bwMode="auto">
            <a:xfrm>
              <a:off x="4443" y="2895"/>
              <a:ext cx="85" cy="953"/>
              <a:chOff x="4591" y="2901"/>
              <a:chExt cx="85" cy="953"/>
            </a:xfrm>
          </p:grpSpPr>
          <p:grpSp>
            <p:nvGrpSpPr>
              <p:cNvPr id="6" name="Group 34"/>
              <p:cNvGrpSpPr>
                <a:grpSpLocks/>
              </p:cNvGrpSpPr>
              <p:nvPr/>
            </p:nvGrpSpPr>
            <p:grpSpPr bwMode="auto">
              <a:xfrm>
                <a:off x="4591" y="2901"/>
                <a:ext cx="85" cy="953"/>
                <a:chOff x="4419" y="154"/>
                <a:chExt cx="106" cy="953"/>
              </a:xfrm>
            </p:grpSpPr>
            <p:sp>
              <p:nvSpPr>
                <p:cNvPr id="51285" name="Rectangle 35"/>
                <p:cNvSpPr>
                  <a:spLocks noChangeArrowheads="1"/>
                </p:cNvSpPr>
                <p:nvPr/>
              </p:nvSpPr>
              <p:spPr bwMode="auto">
                <a:xfrm>
                  <a:off x="4419" y="154"/>
                  <a:ext cx="106" cy="953"/>
                </a:xfrm>
                <a:prstGeom prst="rect">
                  <a:avLst/>
                </a:prstGeom>
                <a:solidFill>
                  <a:schemeClr val="bg1"/>
                </a:solidFill>
                <a:ln w="12700">
                  <a:solidFill>
                    <a:schemeClr val="tx1"/>
                  </a:solidFill>
                  <a:miter lim="800000"/>
                  <a:headEnd type="none" w="sm" len="sm"/>
                  <a:tailEnd type="none" w="sm" len="sm"/>
                </a:ln>
              </p:spPr>
              <p:txBody>
                <a:bodyPr wrap="none" anchor="ctr"/>
                <a:lstStyle/>
                <a:p>
                  <a:endParaRPr lang="fr-FR"/>
                </a:p>
              </p:txBody>
            </p:sp>
            <p:sp>
              <p:nvSpPr>
                <p:cNvPr id="51286" name="Line 36"/>
                <p:cNvSpPr>
                  <a:spLocks noChangeShapeType="1"/>
                </p:cNvSpPr>
                <p:nvPr/>
              </p:nvSpPr>
              <p:spPr bwMode="auto">
                <a:xfrm>
                  <a:off x="4422" y="276"/>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7" name="Line 37"/>
                <p:cNvSpPr>
                  <a:spLocks noChangeShapeType="1"/>
                </p:cNvSpPr>
                <p:nvPr/>
              </p:nvSpPr>
              <p:spPr bwMode="auto">
                <a:xfrm>
                  <a:off x="4422" y="394"/>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8" name="Line 38"/>
                <p:cNvSpPr>
                  <a:spLocks noChangeShapeType="1"/>
                </p:cNvSpPr>
                <p:nvPr/>
              </p:nvSpPr>
              <p:spPr bwMode="auto">
                <a:xfrm>
                  <a:off x="4422" y="512"/>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89" name="Line 39"/>
                <p:cNvSpPr>
                  <a:spLocks noChangeShapeType="1"/>
                </p:cNvSpPr>
                <p:nvPr/>
              </p:nvSpPr>
              <p:spPr bwMode="auto">
                <a:xfrm>
                  <a:off x="4422" y="631"/>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0" name="Line 40"/>
                <p:cNvSpPr>
                  <a:spLocks noChangeShapeType="1"/>
                </p:cNvSpPr>
                <p:nvPr/>
              </p:nvSpPr>
              <p:spPr bwMode="auto">
                <a:xfrm>
                  <a:off x="4422" y="749"/>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1" name="Line 41"/>
                <p:cNvSpPr>
                  <a:spLocks noChangeShapeType="1"/>
                </p:cNvSpPr>
                <p:nvPr/>
              </p:nvSpPr>
              <p:spPr bwMode="auto">
                <a:xfrm>
                  <a:off x="4422" y="867"/>
                  <a:ext cx="102" cy="0"/>
                </a:xfrm>
                <a:prstGeom prst="line">
                  <a:avLst/>
                </a:prstGeom>
                <a:noFill/>
                <a:ln w="12700">
                  <a:solidFill>
                    <a:schemeClr val="tx1"/>
                  </a:solidFill>
                  <a:round/>
                  <a:headEnd type="none" w="sm" len="sm"/>
                  <a:tailEnd type="none" w="sm" len="sm"/>
                </a:ln>
              </p:spPr>
              <p:txBody>
                <a:bodyPr wrap="none" anchor="ctr"/>
                <a:lstStyle/>
                <a:p>
                  <a:endParaRPr lang="fr-FR"/>
                </a:p>
              </p:txBody>
            </p:sp>
            <p:sp>
              <p:nvSpPr>
                <p:cNvPr id="51292" name="Line 42"/>
                <p:cNvSpPr>
                  <a:spLocks noChangeShapeType="1"/>
                </p:cNvSpPr>
                <p:nvPr/>
              </p:nvSpPr>
              <p:spPr bwMode="auto">
                <a:xfrm>
                  <a:off x="4422" y="986"/>
                  <a:ext cx="102" cy="0"/>
                </a:xfrm>
                <a:prstGeom prst="line">
                  <a:avLst/>
                </a:prstGeom>
                <a:noFill/>
                <a:ln w="12700">
                  <a:solidFill>
                    <a:schemeClr val="tx1"/>
                  </a:solidFill>
                  <a:round/>
                  <a:headEnd type="none" w="sm" len="sm"/>
                  <a:tailEnd type="none" w="sm" len="sm"/>
                </a:ln>
              </p:spPr>
              <p:txBody>
                <a:bodyPr wrap="none" anchor="ctr"/>
                <a:lstStyle/>
                <a:p>
                  <a:endParaRPr lang="fr-FR"/>
                </a:p>
              </p:txBody>
            </p:sp>
          </p:grpSp>
          <p:sp>
            <p:nvSpPr>
              <p:cNvPr id="51284" name="Rectangle 43"/>
              <p:cNvSpPr>
                <a:spLocks noChangeArrowheads="1"/>
              </p:cNvSpPr>
              <p:nvPr/>
            </p:nvSpPr>
            <p:spPr bwMode="auto">
              <a:xfrm>
                <a:off x="4597" y="2907"/>
                <a:ext cx="73" cy="944"/>
              </a:xfrm>
              <a:prstGeom prst="rect">
                <a:avLst/>
              </a:prstGeom>
              <a:solidFill>
                <a:srgbClr val="FFCCCC">
                  <a:alpha val="50195"/>
                </a:srgbClr>
              </a:solidFill>
              <a:ln w="12700">
                <a:noFill/>
                <a:miter lim="800000"/>
                <a:headEnd type="none" w="sm" len="sm"/>
                <a:tailEnd type="none" w="sm" len="sm"/>
              </a:ln>
            </p:spPr>
            <p:txBody>
              <a:bodyPr wrap="none" anchor="ctr"/>
              <a:lstStyle/>
              <a:p>
                <a:endParaRPr lang="fr-FR"/>
              </a:p>
            </p:txBody>
          </p:sp>
        </p:grpSp>
        <p:sp>
          <p:nvSpPr>
            <p:cNvPr id="51277" name="Rectangle 44"/>
            <p:cNvSpPr>
              <a:spLocks noChangeArrowheads="1"/>
            </p:cNvSpPr>
            <p:nvPr/>
          </p:nvSpPr>
          <p:spPr bwMode="auto">
            <a:xfrm>
              <a:off x="4446" y="3254"/>
              <a:ext cx="73" cy="122"/>
            </a:xfrm>
            <a:prstGeom prst="rect">
              <a:avLst/>
            </a:prstGeom>
            <a:solidFill>
              <a:schemeClr val="hlink">
                <a:alpha val="50195"/>
              </a:schemeClr>
            </a:solidFill>
            <a:ln w="12700">
              <a:noFill/>
              <a:miter lim="800000"/>
              <a:headEnd type="none" w="sm" len="sm"/>
              <a:tailEnd type="none" w="sm" len="sm"/>
            </a:ln>
          </p:spPr>
          <p:txBody>
            <a:bodyPr wrap="none" anchor="ctr"/>
            <a:lstStyle/>
            <a:p>
              <a:endParaRPr lang="fr-FR"/>
            </a:p>
          </p:txBody>
        </p:sp>
        <p:grpSp>
          <p:nvGrpSpPr>
            <p:cNvPr id="7" name="Group 45"/>
            <p:cNvGrpSpPr>
              <a:grpSpLocks/>
            </p:cNvGrpSpPr>
            <p:nvPr/>
          </p:nvGrpSpPr>
          <p:grpSpPr bwMode="auto">
            <a:xfrm>
              <a:off x="4306" y="3227"/>
              <a:ext cx="483" cy="126"/>
              <a:chOff x="4286" y="3331"/>
              <a:chExt cx="483" cy="126"/>
            </a:xfrm>
          </p:grpSpPr>
          <p:sp>
            <p:nvSpPr>
              <p:cNvPr id="51279" name="Line 46"/>
              <p:cNvSpPr>
                <a:spLocks noChangeShapeType="1"/>
              </p:cNvSpPr>
              <p:nvPr/>
            </p:nvSpPr>
            <p:spPr bwMode="auto">
              <a:xfrm flipV="1">
                <a:off x="4286" y="3414"/>
                <a:ext cx="165" cy="1"/>
              </a:xfrm>
              <a:prstGeom prst="line">
                <a:avLst/>
              </a:prstGeom>
              <a:noFill/>
              <a:ln w="12700">
                <a:solidFill>
                  <a:srgbClr val="CC0000"/>
                </a:solidFill>
                <a:prstDash val="dash"/>
                <a:round/>
                <a:headEnd type="none" w="sm" len="sm"/>
                <a:tailEnd type="none" w="sm" len="sm"/>
              </a:ln>
            </p:spPr>
            <p:txBody>
              <a:bodyPr wrap="none" anchor="ctr"/>
              <a:lstStyle/>
              <a:p>
                <a:endParaRPr lang="fr-FR"/>
              </a:p>
            </p:txBody>
          </p:sp>
          <p:sp>
            <p:nvSpPr>
              <p:cNvPr id="51280" name="Line 47"/>
              <p:cNvSpPr>
                <a:spLocks noChangeShapeType="1"/>
              </p:cNvSpPr>
              <p:nvPr/>
            </p:nvSpPr>
            <p:spPr bwMode="auto">
              <a:xfrm flipV="1">
                <a:off x="4454" y="3331"/>
                <a:ext cx="308" cy="83"/>
              </a:xfrm>
              <a:prstGeom prst="line">
                <a:avLst/>
              </a:prstGeom>
              <a:noFill/>
              <a:ln w="12700">
                <a:solidFill>
                  <a:srgbClr val="CC0000"/>
                </a:solidFill>
                <a:round/>
                <a:headEnd type="none" w="sm" len="sm"/>
                <a:tailEnd type="none" w="sm" len="sm"/>
              </a:ln>
            </p:spPr>
            <p:txBody>
              <a:bodyPr wrap="none" anchor="ctr"/>
              <a:lstStyle/>
              <a:p>
                <a:endParaRPr lang="fr-FR"/>
              </a:p>
            </p:txBody>
          </p:sp>
          <p:sp>
            <p:nvSpPr>
              <p:cNvPr id="51281" name="Line 48"/>
              <p:cNvSpPr>
                <a:spLocks noChangeShapeType="1"/>
              </p:cNvSpPr>
              <p:nvPr/>
            </p:nvSpPr>
            <p:spPr bwMode="auto">
              <a:xfrm>
                <a:off x="4461" y="3416"/>
                <a:ext cx="305" cy="41"/>
              </a:xfrm>
              <a:prstGeom prst="line">
                <a:avLst/>
              </a:prstGeom>
              <a:noFill/>
              <a:ln w="12700">
                <a:solidFill>
                  <a:srgbClr val="CC0000"/>
                </a:solidFill>
                <a:round/>
                <a:headEnd type="none" w="sm" len="sm"/>
                <a:tailEnd type="none" w="sm" len="sm"/>
              </a:ln>
            </p:spPr>
            <p:txBody>
              <a:bodyPr wrap="none" anchor="ctr"/>
              <a:lstStyle/>
              <a:p>
                <a:endParaRPr lang="fr-FR"/>
              </a:p>
            </p:txBody>
          </p:sp>
          <p:sp>
            <p:nvSpPr>
              <p:cNvPr id="51282" name="Line 49"/>
              <p:cNvSpPr>
                <a:spLocks noChangeShapeType="1"/>
              </p:cNvSpPr>
              <p:nvPr/>
            </p:nvSpPr>
            <p:spPr bwMode="auto">
              <a:xfrm flipV="1">
                <a:off x="4454" y="3391"/>
                <a:ext cx="315" cy="25"/>
              </a:xfrm>
              <a:prstGeom prst="line">
                <a:avLst/>
              </a:prstGeom>
              <a:noFill/>
              <a:ln w="12700">
                <a:solidFill>
                  <a:srgbClr val="CC0000"/>
                </a:solidFill>
                <a:round/>
                <a:headEnd type="none" w="sm" len="sm"/>
                <a:tailEnd type="none" w="sm" len="sm"/>
              </a:ln>
            </p:spPr>
            <p:txBody>
              <a:bodyPr wrap="none" anchor="ctr"/>
              <a:lstStyle/>
              <a:p>
                <a:endParaRPr lang="fr-FR"/>
              </a:p>
            </p:txBody>
          </p:sp>
        </p:grpSp>
      </p:grpSp>
      <p:sp>
        <p:nvSpPr>
          <p:cNvPr id="51220" name="Line 50"/>
          <p:cNvSpPr>
            <a:spLocks noChangeShapeType="1"/>
          </p:cNvSpPr>
          <p:nvPr/>
        </p:nvSpPr>
        <p:spPr bwMode="auto">
          <a:xfrm flipH="1" flipV="1">
            <a:off x="5033963" y="5643563"/>
            <a:ext cx="344487" cy="71437"/>
          </a:xfrm>
          <a:prstGeom prst="line">
            <a:avLst/>
          </a:prstGeom>
          <a:noFill/>
          <a:ln w="12700">
            <a:solidFill>
              <a:srgbClr val="3333CC"/>
            </a:solidFill>
            <a:round/>
            <a:headEnd type="none" w="sm" len="sm"/>
            <a:tailEnd type="stealth" w="sm" len="sm"/>
          </a:ln>
        </p:spPr>
        <p:txBody>
          <a:bodyPr wrap="none" anchor="ctr"/>
          <a:lstStyle/>
          <a:p>
            <a:endParaRPr lang="fr-FR"/>
          </a:p>
        </p:txBody>
      </p:sp>
      <p:sp>
        <p:nvSpPr>
          <p:cNvPr id="51221" name="Oval 51"/>
          <p:cNvSpPr>
            <a:spLocks noChangeArrowheads="1"/>
          </p:cNvSpPr>
          <p:nvPr/>
        </p:nvSpPr>
        <p:spPr bwMode="auto">
          <a:xfrm>
            <a:off x="4692650" y="4953000"/>
            <a:ext cx="228600" cy="227013"/>
          </a:xfrm>
          <a:prstGeom prst="ellipse">
            <a:avLst/>
          </a:prstGeom>
          <a:noFill/>
          <a:ln w="19050">
            <a:solidFill>
              <a:schemeClr val="accent2"/>
            </a:solidFill>
            <a:prstDash val="sysDot"/>
            <a:round/>
            <a:headEnd/>
            <a:tailEnd/>
          </a:ln>
        </p:spPr>
        <p:txBody>
          <a:bodyPr wrap="none" anchor="ctr"/>
          <a:lstStyle/>
          <a:p>
            <a:endParaRPr lang="fr-FR"/>
          </a:p>
        </p:txBody>
      </p:sp>
      <p:sp>
        <p:nvSpPr>
          <p:cNvPr id="51222" name="Line 52"/>
          <p:cNvSpPr>
            <a:spLocks noChangeShapeType="1"/>
          </p:cNvSpPr>
          <p:nvPr/>
        </p:nvSpPr>
        <p:spPr bwMode="auto">
          <a:xfrm>
            <a:off x="4845050" y="5151438"/>
            <a:ext cx="2927350" cy="944562"/>
          </a:xfrm>
          <a:prstGeom prst="line">
            <a:avLst/>
          </a:prstGeom>
          <a:noFill/>
          <a:ln w="25400">
            <a:solidFill>
              <a:schemeClr val="accent2"/>
            </a:solidFill>
            <a:prstDash val="sysDot"/>
            <a:round/>
            <a:headEnd/>
            <a:tailEnd/>
          </a:ln>
        </p:spPr>
        <p:txBody>
          <a:bodyPr wrap="none" anchor="ctr"/>
          <a:lstStyle/>
          <a:p>
            <a:endParaRPr lang="fr-FR"/>
          </a:p>
        </p:txBody>
      </p:sp>
      <p:sp>
        <p:nvSpPr>
          <p:cNvPr id="51223" name="Line 53"/>
          <p:cNvSpPr>
            <a:spLocks noChangeShapeType="1"/>
          </p:cNvSpPr>
          <p:nvPr/>
        </p:nvSpPr>
        <p:spPr bwMode="auto">
          <a:xfrm flipH="1">
            <a:off x="4768850" y="3962400"/>
            <a:ext cx="3003550" cy="990600"/>
          </a:xfrm>
          <a:prstGeom prst="line">
            <a:avLst/>
          </a:prstGeom>
          <a:noFill/>
          <a:ln w="25400">
            <a:solidFill>
              <a:schemeClr val="accent2"/>
            </a:solidFill>
            <a:prstDash val="sysDot"/>
            <a:round/>
            <a:headEnd/>
            <a:tailEnd/>
          </a:ln>
        </p:spPr>
        <p:txBody>
          <a:bodyPr wrap="none" anchor="ctr"/>
          <a:lstStyle/>
          <a:p>
            <a:endParaRPr lang="fr-FR"/>
          </a:p>
        </p:txBody>
      </p:sp>
      <p:pic>
        <p:nvPicPr>
          <p:cNvPr id="51224" name="Picture 54" descr="brickevent"/>
          <p:cNvPicPr>
            <a:picLocks noChangeAspect="1" noChangeArrowheads="1"/>
          </p:cNvPicPr>
          <p:nvPr/>
        </p:nvPicPr>
        <p:blipFill>
          <a:blip r:embed="rId4" cstate="print"/>
          <a:srcRect/>
          <a:stretch>
            <a:fillRect/>
          </a:stretch>
        </p:blipFill>
        <p:spPr bwMode="auto">
          <a:xfrm>
            <a:off x="7543800" y="4038600"/>
            <a:ext cx="1235075" cy="1878013"/>
          </a:xfrm>
          <a:prstGeom prst="rect">
            <a:avLst/>
          </a:prstGeom>
          <a:noFill/>
          <a:ln w="9525">
            <a:noFill/>
            <a:miter lim="800000"/>
            <a:headEnd/>
            <a:tailEnd/>
          </a:ln>
        </p:spPr>
      </p:pic>
      <p:sp>
        <p:nvSpPr>
          <p:cNvPr id="51225" name="Line 55"/>
          <p:cNvSpPr>
            <a:spLocks noChangeShapeType="1"/>
          </p:cNvSpPr>
          <p:nvPr/>
        </p:nvSpPr>
        <p:spPr bwMode="auto">
          <a:xfrm flipV="1">
            <a:off x="7696200" y="5715000"/>
            <a:ext cx="990600" cy="0"/>
          </a:xfrm>
          <a:prstGeom prst="line">
            <a:avLst/>
          </a:prstGeom>
          <a:noFill/>
          <a:ln w="9525">
            <a:solidFill>
              <a:srgbClr val="808080"/>
            </a:solidFill>
            <a:round/>
            <a:headEnd type="stealth" w="med" len="med"/>
            <a:tailEnd type="stealth" w="med" len="med"/>
          </a:ln>
        </p:spPr>
        <p:txBody>
          <a:bodyPr wrap="none" anchor="ctr"/>
          <a:lstStyle/>
          <a:p>
            <a:endParaRPr lang="fr-FR"/>
          </a:p>
        </p:txBody>
      </p:sp>
      <p:sp>
        <p:nvSpPr>
          <p:cNvPr id="51226" name="Text Box 56"/>
          <p:cNvSpPr txBox="1">
            <a:spLocks noChangeArrowheads="1"/>
          </p:cNvSpPr>
          <p:nvPr/>
        </p:nvSpPr>
        <p:spPr bwMode="auto">
          <a:xfrm>
            <a:off x="7848600" y="5715000"/>
            <a:ext cx="614363" cy="422275"/>
          </a:xfrm>
          <a:prstGeom prst="rect">
            <a:avLst/>
          </a:prstGeom>
          <a:noFill/>
          <a:ln w="9525">
            <a:noFill/>
            <a:miter lim="800000"/>
            <a:headEnd/>
            <a:tailEnd/>
          </a:ln>
        </p:spPr>
        <p:txBody>
          <a:bodyPr>
            <a:spAutoFit/>
          </a:bodyPr>
          <a:lstStyle/>
          <a:p>
            <a:pPr algn="ctr">
              <a:lnSpc>
                <a:spcPct val="90000"/>
              </a:lnSpc>
              <a:spcBef>
                <a:spcPct val="50000"/>
              </a:spcBef>
            </a:pPr>
            <a:r>
              <a:rPr lang="fr-FR" sz="1200" b="1">
                <a:solidFill>
                  <a:srgbClr val="5F5F5F"/>
                </a:solidFill>
              </a:rPr>
              <a:t>8 cm (</a:t>
            </a:r>
            <a:r>
              <a:rPr lang="en-GB" sz="1200" b="1">
                <a:solidFill>
                  <a:srgbClr val="5F5F5F"/>
                </a:solidFill>
              </a:rPr>
              <a:t>10X</a:t>
            </a:r>
            <a:r>
              <a:rPr lang="en-GB" sz="1200" b="1" baseline="-25000">
                <a:solidFill>
                  <a:srgbClr val="5F5F5F"/>
                </a:solidFill>
              </a:rPr>
              <a:t>0</a:t>
            </a:r>
            <a:r>
              <a:rPr lang="en-GB" sz="1200" b="1">
                <a:solidFill>
                  <a:srgbClr val="5F5F5F"/>
                </a:solidFill>
              </a:rPr>
              <a:t>)</a:t>
            </a:r>
            <a:endParaRPr lang="en-GB" sz="1200" b="1" baseline="-25000">
              <a:solidFill>
                <a:srgbClr val="0000CC"/>
              </a:solidFill>
            </a:endParaRPr>
          </a:p>
        </p:txBody>
      </p:sp>
      <p:sp>
        <p:nvSpPr>
          <p:cNvPr id="51227" name="Rectangle 57"/>
          <p:cNvSpPr>
            <a:spLocks noChangeArrowheads="1"/>
          </p:cNvSpPr>
          <p:nvPr/>
        </p:nvSpPr>
        <p:spPr bwMode="auto">
          <a:xfrm>
            <a:off x="7620000" y="4267200"/>
            <a:ext cx="1073150" cy="1401763"/>
          </a:xfrm>
          <a:prstGeom prst="rect">
            <a:avLst/>
          </a:prstGeom>
          <a:noFill/>
          <a:ln w="9525">
            <a:solidFill>
              <a:srgbClr val="5F5F5F"/>
            </a:solidFill>
            <a:miter lim="800000"/>
            <a:headEnd/>
            <a:tailEnd/>
          </a:ln>
        </p:spPr>
        <p:txBody>
          <a:bodyPr wrap="none" anchor="ctr"/>
          <a:lstStyle/>
          <a:p>
            <a:pPr algn="ctr">
              <a:spcBef>
                <a:spcPct val="50000"/>
              </a:spcBef>
            </a:pPr>
            <a:endParaRPr lang="en-GB" sz="1400" b="1">
              <a:solidFill>
                <a:srgbClr val="292929"/>
              </a:solidFill>
            </a:endParaRPr>
          </a:p>
        </p:txBody>
      </p:sp>
      <p:sp>
        <p:nvSpPr>
          <p:cNvPr id="51228" name="Text Box 58"/>
          <p:cNvSpPr txBox="1">
            <a:spLocks noChangeArrowheads="1"/>
          </p:cNvSpPr>
          <p:nvPr/>
        </p:nvSpPr>
        <p:spPr bwMode="auto">
          <a:xfrm>
            <a:off x="2590800" y="6172200"/>
            <a:ext cx="1231900" cy="476250"/>
          </a:xfrm>
          <a:prstGeom prst="rect">
            <a:avLst/>
          </a:prstGeom>
          <a:noFill/>
          <a:ln w="9525">
            <a:noFill/>
            <a:miter lim="800000"/>
            <a:headEnd/>
            <a:tailEnd/>
          </a:ln>
        </p:spPr>
        <p:txBody>
          <a:bodyPr>
            <a:spAutoFit/>
          </a:bodyPr>
          <a:lstStyle/>
          <a:p>
            <a:pPr algn="ctr" eaLnBrk="1" hangingPunct="1">
              <a:lnSpc>
                <a:spcPct val="70000"/>
              </a:lnSpc>
              <a:spcBef>
                <a:spcPct val="100000"/>
              </a:spcBef>
            </a:pPr>
            <a:r>
              <a:rPr lang="en-GB" sz="1800" b="1">
                <a:solidFill>
                  <a:srgbClr val="0000CC"/>
                </a:solidFill>
              </a:rPr>
              <a:t>206,000 briques</a:t>
            </a:r>
          </a:p>
        </p:txBody>
      </p:sp>
      <p:pic>
        <p:nvPicPr>
          <p:cNvPr id="51230" name="Picture 60"/>
          <p:cNvPicPr>
            <a:picLocks noChangeArrowheads="1"/>
          </p:cNvPicPr>
          <p:nvPr/>
        </p:nvPicPr>
        <p:blipFill>
          <a:blip r:embed="rId5" cstate="print"/>
          <a:srcRect/>
          <a:stretch>
            <a:fillRect/>
          </a:stretch>
        </p:blipFill>
        <p:spPr bwMode="auto">
          <a:xfrm>
            <a:off x="0" y="0"/>
            <a:ext cx="609600" cy="457200"/>
          </a:xfrm>
          <a:prstGeom prst="rect">
            <a:avLst/>
          </a:prstGeom>
          <a:noFill/>
          <a:ln w="9525">
            <a:noFill/>
            <a:miter lim="800000"/>
            <a:headEnd/>
            <a:tailEnd/>
          </a:ln>
        </p:spPr>
      </p:pic>
      <p:sp>
        <p:nvSpPr>
          <p:cNvPr id="110653" name="Rectangle 61"/>
          <p:cNvSpPr>
            <a:spLocks noChangeArrowheads="1"/>
          </p:cNvSpPr>
          <p:nvPr/>
        </p:nvSpPr>
        <p:spPr bwMode="auto">
          <a:xfrm>
            <a:off x="3733800" y="533400"/>
            <a:ext cx="5181600" cy="1463675"/>
          </a:xfrm>
          <a:prstGeom prst="rect">
            <a:avLst/>
          </a:prstGeom>
          <a:noFill/>
          <a:ln w="9525">
            <a:noFill/>
            <a:miter lim="800000"/>
            <a:headEnd/>
            <a:tailEnd/>
          </a:ln>
          <a:effectLst/>
        </p:spPr>
        <p:txBody>
          <a:bodyPr lIns="92075" tIns="46038" rIns="92075" bIns="46038">
            <a:spAutoFit/>
          </a:bodyPr>
          <a:lstStyle/>
          <a:p>
            <a:pPr algn="ctr" eaLnBrk="1" hangingPunct="1">
              <a:spcBef>
                <a:spcPct val="50000"/>
              </a:spcBef>
              <a:defRPr/>
            </a:pPr>
            <a:r>
              <a:rPr lang="en-US" b="1" u="sng">
                <a:solidFill>
                  <a:srgbClr val="996633"/>
                </a:solidFill>
                <a:effectLst>
                  <a:outerShdw blurRad="38100" dist="38100" dir="2700000" algn="tl">
                    <a:srgbClr val="C0C0C0"/>
                  </a:outerShdw>
                </a:effectLst>
                <a:latin typeface="Times New Roman" pitchFamily="18" charset="0"/>
              </a:rPr>
              <a:t>Oscillation de neutrinos, </a:t>
            </a:r>
            <a:r>
              <a:rPr lang="fr-FR" b="1" u="sng">
                <a:solidFill>
                  <a:srgbClr val="996633"/>
                </a:solidFill>
                <a:effectLst>
                  <a:outerShdw blurRad="38100" dist="38100" dir="2700000" algn="tl">
                    <a:srgbClr val="C0C0C0"/>
                  </a:outerShdw>
                </a:effectLst>
                <a:latin typeface="Times New Roman" pitchFamily="18" charset="0"/>
              </a:rPr>
              <a:t>détection</a:t>
            </a:r>
            <a:r>
              <a:rPr lang="en-US" b="1" u="sng">
                <a:solidFill>
                  <a:srgbClr val="996633"/>
                </a:solidFill>
                <a:effectLst>
                  <a:outerShdw blurRad="38100" dist="38100" dir="2700000" algn="tl">
                    <a:srgbClr val="C0C0C0"/>
                  </a:outerShdw>
                </a:effectLst>
                <a:latin typeface="Times New Roman" pitchFamily="18" charset="0"/>
              </a:rPr>
              <a:t> par interaction de courant charg</a:t>
            </a:r>
            <a:r>
              <a:rPr lang="en-US" b="1" u="sng">
                <a:solidFill>
                  <a:srgbClr val="996633"/>
                </a:solidFill>
                <a:effectLst>
                  <a:outerShdw blurRad="38100" dist="38100" dir="2700000" algn="tl">
                    <a:srgbClr val="C0C0C0"/>
                  </a:outerShdw>
                </a:effectLst>
                <a:latin typeface="Times New Roman" pitchFamily="18" charset="0"/>
                <a:cs typeface="Times New Roman" pitchFamily="18" charset="0"/>
              </a:rPr>
              <a:t>é</a:t>
            </a:r>
            <a:r>
              <a:rPr lang="en-US" b="1" u="sng">
                <a:solidFill>
                  <a:srgbClr val="996633"/>
                </a:solidFill>
                <a:effectLst>
                  <a:outerShdw blurRad="38100" dist="38100" dir="2700000" algn="tl">
                    <a:srgbClr val="C0C0C0"/>
                  </a:outerShdw>
                </a:effectLst>
                <a:latin typeface="Times New Roman" pitchFamily="18" charset="0"/>
              </a:rPr>
              <a:t>:</a:t>
            </a:r>
          </a:p>
          <a:p>
            <a:pPr algn="ctr" eaLnBrk="1" hangingPunct="1">
              <a:spcBef>
                <a:spcPct val="50000"/>
              </a:spcBef>
              <a:defRPr/>
            </a:pPr>
            <a:r>
              <a:rPr lang="en-US" sz="2800">
                <a:latin typeface="Symbol" pitchFamily="18" charset="2"/>
              </a:rPr>
              <a:t>n</a:t>
            </a:r>
            <a:r>
              <a:rPr lang="en-US" sz="2800" baseline="-15000">
                <a:latin typeface="Symbol" pitchFamily="18" charset="2"/>
              </a:rPr>
              <a:t>m      </a:t>
            </a:r>
            <a:r>
              <a:rPr lang="en-US" sz="2800">
                <a:latin typeface="Symbol" pitchFamily="18" charset="2"/>
              </a:rPr>
              <a:t> </a:t>
            </a:r>
            <a:r>
              <a:rPr lang="en-US" sz="2800">
                <a:latin typeface="Symbol" pitchFamily="18" charset="2"/>
                <a:sym typeface="Symbol" pitchFamily="18" charset="2"/>
              </a:rPr>
              <a:t></a:t>
            </a:r>
            <a:r>
              <a:rPr lang="en-US" sz="2800">
                <a:latin typeface="Symbol" pitchFamily="18" charset="2"/>
                <a:sym typeface="Monotype Sorts" pitchFamily="2" charset="2"/>
              </a:rPr>
              <a:t>   </a:t>
            </a:r>
            <a:r>
              <a:rPr lang="en-US" sz="2800">
                <a:latin typeface="Symbol" pitchFamily="18" charset="2"/>
              </a:rPr>
              <a:t>  </a:t>
            </a:r>
            <a:r>
              <a:rPr lang="en-US" sz="2800" b="1">
                <a:solidFill>
                  <a:srgbClr val="FF0000"/>
                </a:solidFill>
                <a:latin typeface="Symbol" pitchFamily="18" charset="2"/>
              </a:rPr>
              <a:t>n</a:t>
            </a:r>
            <a:r>
              <a:rPr lang="en-US" sz="2800" b="1" baseline="-10000">
                <a:solidFill>
                  <a:srgbClr val="FF0000"/>
                </a:solidFill>
                <a:latin typeface="Symbol" pitchFamily="18" charset="2"/>
              </a:rPr>
              <a:t>t</a:t>
            </a:r>
            <a:r>
              <a:rPr lang="en-US" sz="2800">
                <a:latin typeface="Symbol" pitchFamily="18" charset="2"/>
              </a:rPr>
              <a:t>  </a:t>
            </a:r>
            <a:r>
              <a:rPr lang="en-US" sz="2800">
                <a:latin typeface="Symbol" pitchFamily="18" charset="2"/>
                <a:sym typeface="Symbol" pitchFamily="18" charset="2"/>
              </a:rPr>
              <a:t></a:t>
            </a:r>
            <a:r>
              <a:rPr lang="en-US" sz="2800">
                <a:latin typeface="Symbol" pitchFamily="18" charset="2"/>
              </a:rPr>
              <a:t>    </a:t>
            </a:r>
            <a:r>
              <a:rPr lang="en-US" sz="2800" b="1">
                <a:solidFill>
                  <a:srgbClr val="FF0000"/>
                </a:solidFill>
                <a:latin typeface="Symbol" pitchFamily="18" charset="2"/>
              </a:rPr>
              <a:t>t</a:t>
            </a:r>
            <a:r>
              <a:rPr lang="en-US" sz="2800" b="1" baseline="30000">
                <a:solidFill>
                  <a:srgbClr val="FF0000"/>
                </a:solidFill>
                <a:latin typeface="Times New Roman" pitchFamily="18" charset="0"/>
              </a:rPr>
              <a:t>-</a:t>
            </a:r>
            <a:r>
              <a:rPr lang="en-US" sz="2800">
                <a:latin typeface="Times New Roman" pitchFamily="18" charset="0"/>
              </a:rPr>
              <a:t> + X</a:t>
            </a:r>
            <a:r>
              <a:rPr lang="en-US" sz="2800">
                <a:latin typeface="Symbol" pitchFamily="18" charset="2"/>
              </a:rPr>
              <a:t> </a:t>
            </a:r>
            <a:endParaRPr lang="en-US" sz="2800">
              <a:latin typeface="Times New Roman" pitchFamily="18" charset="0"/>
            </a:endParaRPr>
          </a:p>
        </p:txBody>
      </p:sp>
      <p:grpSp>
        <p:nvGrpSpPr>
          <p:cNvPr id="8" name="Group 62"/>
          <p:cNvGrpSpPr>
            <a:grpSpLocks/>
          </p:cNvGrpSpPr>
          <p:nvPr/>
        </p:nvGrpSpPr>
        <p:grpSpPr bwMode="auto">
          <a:xfrm>
            <a:off x="5072066" y="2000240"/>
            <a:ext cx="3906838" cy="1889125"/>
            <a:chOff x="3120" y="1296"/>
            <a:chExt cx="2461" cy="1190"/>
          </a:xfrm>
        </p:grpSpPr>
        <p:sp>
          <p:nvSpPr>
            <p:cNvPr id="51233" name="Text Box 63"/>
            <p:cNvSpPr txBox="1">
              <a:spLocks noChangeArrowheads="1"/>
            </p:cNvSpPr>
            <p:nvPr/>
          </p:nvSpPr>
          <p:spPr bwMode="auto">
            <a:xfrm>
              <a:off x="3840" y="2160"/>
              <a:ext cx="1536" cy="326"/>
            </a:xfrm>
            <a:prstGeom prst="rect">
              <a:avLst/>
            </a:prstGeom>
            <a:noFill/>
            <a:ln w="9525">
              <a:noFill/>
              <a:miter lim="800000"/>
              <a:headEnd/>
              <a:tailEnd/>
            </a:ln>
          </p:spPr>
          <p:txBody>
            <a:bodyPr>
              <a:spAutoFit/>
            </a:bodyPr>
            <a:lstStyle/>
            <a:p>
              <a:r>
                <a:rPr lang="en-US" sz="1400"/>
                <a:t>Feuilles </a:t>
              </a:r>
            </a:p>
            <a:p>
              <a:r>
                <a:rPr lang="fr-FR" sz="1400"/>
                <a:t>d’émulsion</a:t>
              </a:r>
              <a:r>
                <a:rPr lang="en-US" sz="1400"/>
                <a:t>(</a:t>
              </a:r>
              <a:r>
                <a:rPr lang="en-GB" sz="1400"/>
                <a:t>4</a:t>
              </a:r>
              <a:r>
                <a:rPr lang="fr-FR" sz="1400"/>
                <a:t>0  </a:t>
              </a:r>
              <a:r>
                <a:rPr lang="fr-FR" sz="1400">
                  <a:latin typeface="Symbol" pitchFamily="18" charset="2"/>
                </a:rPr>
                <a:t>m</a:t>
              </a:r>
              <a:r>
                <a:rPr lang="fr-FR" sz="1400"/>
                <a:t>m</a:t>
              </a:r>
              <a:r>
                <a:rPr lang="en-US" sz="1400"/>
                <a:t>)</a:t>
              </a:r>
              <a:endParaRPr lang="fr-FR" sz="1400"/>
            </a:p>
          </p:txBody>
        </p:sp>
        <p:grpSp>
          <p:nvGrpSpPr>
            <p:cNvPr id="9" name="Group 64"/>
            <p:cNvGrpSpPr>
              <a:grpSpLocks/>
            </p:cNvGrpSpPr>
            <p:nvPr/>
          </p:nvGrpSpPr>
          <p:grpSpPr bwMode="auto">
            <a:xfrm>
              <a:off x="3120" y="1296"/>
              <a:ext cx="2461" cy="1046"/>
              <a:chOff x="2496" y="1248"/>
              <a:chExt cx="2461" cy="1046"/>
            </a:xfrm>
          </p:grpSpPr>
          <p:sp>
            <p:nvSpPr>
              <p:cNvPr id="51235" name="Line 65"/>
              <p:cNvSpPr>
                <a:spLocks noChangeShapeType="1"/>
              </p:cNvSpPr>
              <p:nvPr/>
            </p:nvSpPr>
            <p:spPr bwMode="auto">
              <a:xfrm>
                <a:off x="2496" y="1729"/>
                <a:ext cx="384" cy="0"/>
              </a:xfrm>
              <a:prstGeom prst="line">
                <a:avLst/>
              </a:prstGeom>
              <a:noFill/>
              <a:ln w="9525">
                <a:solidFill>
                  <a:srgbClr val="CC0000"/>
                </a:solidFill>
                <a:prstDash val="sysDot"/>
                <a:round/>
                <a:headEnd/>
                <a:tailEnd type="stealth" w="med" len="med"/>
              </a:ln>
            </p:spPr>
            <p:txBody>
              <a:bodyPr wrap="none" anchor="ctr"/>
              <a:lstStyle/>
              <a:p>
                <a:endParaRPr lang="fr-FR"/>
              </a:p>
            </p:txBody>
          </p:sp>
          <p:sp>
            <p:nvSpPr>
              <p:cNvPr id="51236" name="Text Box 66"/>
              <p:cNvSpPr txBox="1">
                <a:spLocks noChangeArrowheads="1"/>
              </p:cNvSpPr>
              <p:nvPr/>
            </p:nvSpPr>
            <p:spPr bwMode="auto">
              <a:xfrm>
                <a:off x="2516" y="1625"/>
                <a:ext cx="288" cy="288"/>
              </a:xfrm>
              <a:prstGeom prst="rect">
                <a:avLst/>
              </a:prstGeom>
              <a:noFill/>
              <a:ln w="9525">
                <a:noFill/>
                <a:miter lim="800000"/>
                <a:headEnd/>
                <a:tailEnd/>
              </a:ln>
            </p:spPr>
            <p:txBody>
              <a:bodyPr>
                <a:spAutoFit/>
              </a:bodyPr>
              <a:lstStyle/>
              <a:p>
                <a:pPr algn="ctr">
                  <a:spcBef>
                    <a:spcPct val="50000"/>
                  </a:spcBef>
                </a:pPr>
                <a:r>
                  <a:rPr lang="en-GB" b="1">
                    <a:latin typeface="Symbol" pitchFamily="18" charset="2"/>
                  </a:rPr>
                  <a:t>n</a:t>
                </a:r>
              </a:p>
            </p:txBody>
          </p:sp>
          <p:grpSp>
            <p:nvGrpSpPr>
              <p:cNvPr id="10" name="Group 67"/>
              <p:cNvGrpSpPr>
                <a:grpSpLocks/>
              </p:cNvGrpSpPr>
              <p:nvPr/>
            </p:nvGrpSpPr>
            <p:grpSpPr bwMode="auto">
              <a:xfrm>
                <a:off x="2832" y="1248"/>
                <a:ext cx="1509" cy="1046"/>
                <a:chOff x="3312" y="1056"/>
                <a:chExt cx="1509" cy="1046"/>
              </a:xfrm>
            </p:grpSpPr>
            <p:sp>
              <p:nvSpPr>
                <p:cNvPr id="51240" name="Rectangle 68"/>
                <p:cNvSpPr>
                  <a:spLocks noChangeArrowheads="1"/>
                </p:cNvSpPr>
                <p:nvPr/>
              </p:nvSpPr>
              <p:spPr bwMode="auto">
                <a:xfrm>
                  <a:off x="4447" y="1104"/>
                  <a:ext cx="374" cy="756"/>
                </a:xfrm>
                <a:prstGeom prst="rect">
                  <a:avLst/>
                </a:prstGeom>
                <a:solidFill>
                  <a:srgbClr val="C0C0C0"/>
                </a:solidFill>
                <a:ln w="9525">
                  <a:noFill/>
                  <a:miter lim="800000"/>
                  <a:headEnd/>
                  <a:tailEnd/>
                </a:ln>
              </p:spPr>
              <p:txBody>
                <a:bodyPr/>
                <a:lstStyle/>
                <a:p>
                  <a:endParaRPr lang="fr-FR"/>
                </a:p>
              </p:txBody>
            </p:sp>
            <p:sp>
              <p:nvSpPr>
                <p:cNvPr id="51241" name="Rectangle 69"/>
                <p:cNvSpPr>
                  <a:spLocks noChangeArrowheads="1"/>
                </p:cNvSpPr>
                <p:nvPr/>
              </p:nvSpPr>
              <p:spPr bwMode="auto">
                <a:xfrm>
                  <a:off x="3360" y="1104"/>
                  <a:ext cx="374" cy="756"/>
                </a:xfrm>
                <a:prstGeom prst="rect">
                  <a:avLst/>
                </a:prstGeom>
                <a:solidFill>
                  <a:srgbClr val="C0C0C0"/>
                </a:solidFill>
                <a:ln w="9525">
                  <a:noFill/>
                  <a:miter lim="800000"/>
                  <a:headEnd/>
                  <a:tailEnd/>
                </a:ln>
              </p:spPr>
              <p:txBody>
                <a:bodyPr/>
                <a:lstStyle/>
                <a:p>
                  <a:endParaRPr lang="fr-FR"/>
                </a:p>
              </p:txBody>
            </p:sp>
            <p:sp>
              <p:nvSpPr>
                <p:cNvPr id="51242" name="Rectangle 70"/>
                <p:cNvSpPr>
                  <a:spLocks noChangeArrowheads="1"/>
                </p:cNvSpPr>
                <p:nvPr/>
              </p:nvSpPr>
              <p:spPr bwMode="auto">
                <a:xfrm>
                  <a:off x="3912" y="1104"/>
                  <a:ext cx="373" cy="756"/>
                </a:xfrm>
                <a:prstGeom prst="rect">
                  <a:avLst/>
                </a:prstGeom>
                <a:solidFill>
                  <a:srgbClr val="C0C0C0"/>
                </a:solidFill>
                <a:ln w="9525">
                  <a:noFill/>
                  <a:miter lim="800000"/>
                  <a:headEnd/>
                  <a:tailEnd/>
                </a:ln>
              </p:spPr>
              <p:txBody>
                <a:bodyPr/>
                <a:lstStyle/>
                <a:p>
                  <a:endParaRPr lang="fr-FR"/>
                </a:p>
              </p:txBody>
            </p:sp>
            <p:sp>
              <p:nvSpPr>
                <p:cNvPr id="51243" name="Rectangle 71"/>
                <p:cNvSpPr>
                  <a:spLocks noChangeArrowheads="1"/>
                </p:cNvSpPr>
                <p:nvPr/>
              </p:nvSpPr>
              <p:spPr bwMode="auto">
                <a:xfrm>
                  <a:off x="3735" y="1104"/>
                  <a:ext cx="33" cy="756"/>
                </a:xfrm>
                <a:prstGeom prst="rect">
                  <a:avLst/>
                </a:prstGeom>
                <a:solidFill>
                  <a:srgbClr val="FFCC00"/>
                </a:solidFill>
                <a:ln w="9525">
                  <a:noFill/>
                  <a:miter lim="800000"/>
                  <a:headEnd/>
                  <a:tailEnd/>
                </a:ln>
              </p:spPr>
              <p:txBody>
                <a:bodyPr/>
                <a:lstStyle/>
                <a:p>
                  <a:endParaRPr lang="fr-FR"/>
                </a:p>
              </p:txBody>
            </p:sp>
            <p:sp>
              <p:nvSpPr>
                <p:cNvPr id="51244" name="Rectangle 72"/>
                <p:cNvSpPr>
                  <a:spLocks noChangeArrowheads="1"/>
                </p:cNvSpPr>
                <p:nvPr/>
              </p:nvSpPr>
              <p:spPr bwMode="auto">
                <a:xfrm>
                  <a:off x="3879" y="1104"/>
                  <a:ext cx="34" cy="756"/>
                </a:xfrm>
                <a:prstGeom prst="rect">
                  <a:avLst/>
                </a:prstGeom>
                <a:solidFill>
                  <a:srgbClr val="FFCC00"/>
                </a:solidFill>
                <a:ln w="9525">
                  <a:noFill/>
                  <a:miter lim="800000"/>
                  <a:headEnd/>
                  <a:tailEnd/>
                </a:ln>
              </p:spPr>
              <p:txBody>
                <a:bodyPr/>
                <a:lstStyle/>
                <a:p>
                  <a:endParaRPr lang="fr-FR"/>
                </a:p>
              </p:txBody>
            </p:sp>
            <p:sp>
              <p:nvSpPr>
                <p:cNvPr id="51245" name="Rectangle 73"/>
                <p:cNvSpPr>
                  <a:spLocks noChangeArrowheads="1"/>
                </p:cNvSpPr>
                <p:nvPr/>
              </p:nvSpPr>
              <p:spPr bwMode="auto">
                <a:xfrm>
                  <a:off x="4427" y="1104"/>
                  <a:ext cx="36" cy="756"/>
                </a:xfrm>
                <a:prstGeom prst="rect">
                  <a:avLst/>
                </a:prstGeom>
                <a:solidFill>
                  <a:srgbClr val="FFCC00"/>
                </a:solidFill>
                <a:ln w="9525">
                  <a:noFill/>
                  <a:miter lim="800000"/>
                  <a:headEnd/>
                  <a:tailEnd/>
                </a:ln>
              </p:spPr>
              <p:txBody>
                <a:bodyPr/>
                <a:lstStyle/>
                <a:p>
                  <a:endParaRPr lang="fr-FR"/>
                </a:p>
              </p:txBody>
            </p:sp>
            <p:sp>
              <p:nvSpPr>
                <p:cNvPr id="51246" name="Rectangle 74"/>
                <p:cNvSpPr>
                  <a:spLocks noChangeArrowheads="1"/>
                </p:cNvSpPr>
                <p:nvPr/>
              </p:nvSpPr>
              <p:spPr bwMode="auto">
                <a:xfrm>
                  <a:off x="4285" y="1104"/>
                  <a:ext cx="35" cy="756"/>
                </a:xfrm>
                <a:prstGeom prst="rect">
                  <a:avLst/>
                </a:prstGeom>
                <a:solidFill>
                  <a:srgbClr val="FFCC00"/>
                </a:solidFill>
                <a:ln w="9525">
                  <a:noFill/>
                  <a:miter lim="800000"/>
                  <a:headEnd/>
                  <a:tailEnd/>
                </a:ln>
              </p:spPr>
              <p:txBody>
                <a:bodyPr/>
                <a:lstStyle/>
                <a:p>
                  <a:endParaRPr lang="fr-FR"/>
                </a:p>
              </p:txBody>
            </p:sp>
            <p:sp>
              <p:nvSpPr>
                <p:cNvPr id="51247" name="Line 75"/>
                <p:cNvSpPr>
                  <a:spLocks noChangeShapeType="1"/>
                </p:cNvSpPr>
                <p:nvPr/>
              </p:nvSpPr>
              <p:spPr bwMode="auto">
                <a:xfrm>
                  <a:off x="3594" y="1537"/>
                  <a:ext cx="988" cy="230"/>
                </a:xfrm>
                <a:prstGeom prst="line">
                  <a:avLst/>
                </a:prstGeom>
                <a:noFill/>
                <a:ln w="6350">
                  <a:solidFill>
                    <a:srgbClr val="4D4D4D"/>
                  </a:solidFill>
                  <a:round/>
                  <a:headEnd/>
                  <a:tailEnd/>
                </a:ln>
              </p:spPr>
              <p:txBody>
                <a:bodyPr/>
                <a:lstStyle/>
                <a:p>
                  <a:endParaRPr lang="fr-FR"/>
                </a:p>
              </p:txBody>
            </p:sp>
            <p:sp>
              <p:nvSpPr>
                <p:cNvPr id="51248" name="Line 76"/>
                <p:cNvSpPr>
                  <a:spLocks noChangeShapeType="1"/>
                </p:cNvSpPr>
                <p:nvPr/>
              </p:nvSpPr>
              <p:spPr bwMode="auto">
                <a:xfrm>
                  <a:off x="3603" y="1535"/>
                  <a:ext cx="998" cy="121"/>
                </a:xfrm>
                <a:prstGeom prst="line">
                  <a:avLst/>
                </a:prstGeom>
                <a:noFill/>
                <a:ln w="6350">
                  <a:solidFill>
                    <a:srgbClr val="4D4D4D"/>
                  </a:solidFill>
                  <a:round/>
                  <a:headEnd/>
                  <a:tailEnd/>
                </a:ln>
              </p:spPr>
              <p:txBody>
                <a:bodyPr/>
                <a:lstStyle/>
                <a:p>
                  <a:endParaRPr lang="fr-FR"/>
                </a:p>
              </p:txBody>
            </p:sp>
            <p:sp>
              <p:nvSpPr>
                <p:cNvPr id="51249" name="Line 77"/>
                <p:cNvSpPr>
                  <a:spLocks noChangeShapeType="1"/>
                </p:cNvSpPr>
                <p:nvPr/>
              </p:nvSpPr>
              <p:spPr bwMode="auto">
                <a:xfrm flipV="1">
                  <a:off x="3380" y="1536"/>
                  <a:ext cx="205" cy="1"/>
                </a:xfrm>
                <a:prstGeom prst="line">
                  <a:avLst/>
                </a:prstGeom>
                <a:noFill/>
                <a:ln w="9525">
                  <a:solidFill>
                    <a:srgbClr val="CC0000"/>
                  </a:solidFill>
                  <a:prstDash val="sysDot"/>
                  <a:round/>
                  <a:headEnd/>
                  <a:tailEnd/>
                </a:ln>
              </p:spPr>
              <p:txBody>
                <a:bodyPr wrap="none" anchor="ctr"/>
                <a:lstStyle/>
                <a:p>
                  <a:endParaRPr lang="fr-FR"/>
                </a:p>
              </p:txBody>
            </p:sp>
            <p:sp>
              <p:nvSpPr>
                <p:cNvPr id="51250" name="Line 78"/>
                <p:cNvSpPr>
                  <a:spLocks noChangeShapeType="1"/>
                </p:cNvSpPr>
                <p:nvPr/>
              </p:nvSpPr>
              <p:spPr bwMode="auto">
                <a:xfrm flipV="1">
                  <a:off x="3601" y="1399"/>
                  <a:ext cx="468" cy="135"/>
                </a:xfrm>
                <a:prstGeom prst="line">
                  <a:avLst/>
                </a:prstGeom>
                <a:noFill/>
                <a:ln w="6350">
                  <a:solidFill>
                    <a:srgbClr val="CC0000"/>
                  </a:solidFill>
                  <a:round/>
                  <a:headEnd/>
                  <a:tailEnd/>
                </a:ln>
              </p:spPr>
              <p:txBody>
                <a:bodyPr wrap="none" anchor="ctr"/>
                <a:lstStyle/>
                <a:p>
                  <a:endParaRPr lang="fr-FR"/>
                </a:p>
              </p:txBody>
            </p:sp>
            <p:sp>
              <p:nvSpPr>
                <p:cNvPr id="51251" name="Line 79"/>
                <p:cNvSpPr>
                  <a:spLocks noChangeShapeType="1"/>
                </p:cNvSpPr>
                <p:nvPr/>
              </p:nvSpPr>
              <p:spPr bwMode="auto">
                <a:xfrm>
                  <a:off x="4071" y="1398"/>
                  <a:ext cx="550" cy="6"/>
                </a:xfrm>
                <a:prstGeom prst="line">
                  <a:avLst/>
                </a:prstGeom>
                <a:noFill/>
                <a:ln w="6350">
                  <a:solidFill>
                    <a:srgbClr val="CC0000"/>
                  </a:solidFill>
                  <a:round/>
                  <a:headEnd/>
                  <a:tailEnd/>
                </a:ln>
              </p:spPr>
              <p:txBody>
                <a:bodyPr wrap="none" anchor="ctr"/>
                <a:lstStyle/>
                <a:p>
                  <a:endParaRPr lang="fr-FR"/>
                </a:p>
              </p:txBody>
            </p:sp>
            <p:sp>
              <p:nvSpPr>
                <p:cNvPr id="51252" name="Line 80"/>
                <p:cNvSpPr>
                  <a:spLocks noChangeShapeType="1"/>
                </p:cNvSpPr>
                <p:nvPr/>
              </p:nvSpPr>
              <p:spPr bwMode="auto">
                <a:xfrm flipV="1">
                  <a:off x="4066" y="1118"/>
                  <a:ext cx="415" cy="282"/>
                </a:xfrm>
                <a:prstGeom prst="line">
                  <a:avLst/>
                </a:prstGeom>
                <a:noFill/>
                <a:ln w="6350">
                  <a:solidFill>
                    <a:srgbClr val="CC0000"/>
                  </a:solidFill>
                  <a:prstDash val="sysDot"/>
                  <a:round/>
                  <a:headEnd/>
                  <a:tailEnd/>
                </a:ln>
              </p:spPr>
              <p:txBody>
                <a:bodyPr wrap="none" anchor="ctr"/>
                <a:lstStyle/>
                <a:p>
                  <a:endParaRPr lang="fr-FR"/>
                </a:p>
              </p:txBody>
            </p:sp>
            <p:sp>
              <p:nvSpPr>
                <p:cNvPr id="51253" name="Line 81"/>
                <p:cNvSpPr>
                  <a:spLocks noChangeShapeType="1"/>
                </p:cNvSpPr>
                <p:nvPr/>
              </p:nvSpPr>
              <p:spPr bwMode="auto">
                <a:xfrm flipV="1">
                  <a:off x="4075" y="1241"/>
                  <a:ext cx="497" cy="156"/>
                </a:xfrm>
                <a:prstGeom prst="line">
                  <a:avLst/>
                </a:prstGeom>
                <a:noFill/>
                <a:ln w="6350">
                  <a:solidFill>
                    <a:srgbClr val="CC0000"/>
                  </a:solidFill>
                  <a:prstDash val="sysDot"/>
                  <a:round/>
                  <a:headEnd/>
                  <a:tailEnd/>
                </a:ln>
              </p:spPr>
              <p:txBody>
                <a:bodyPr wrap="none" anchor="ctr"/>
                <a:lstStyle/>
                <a:p>
                  <a:endParaRPr lang="fr-FR"/>
                </a:p>
              </p:txBody>
            </p:sp>
            <p:sp>
              <p:nvSpPr>
                <p:cNvPr id="51254" name="Line 82"/>
                <p:cNvSpPr>
                  <a:spLocks noChangeShapeType="1"/>
                </p:cNvSpPr>
                <p:nvPr/>
              </p:nvSpPr>
              <p:spPr bwMode="auto">
                <a:xfrm>
                  <a:off x="4282" y="1401"/>
                  <a:ext cx="38" cy="0"/>
                </a:xfrm>
                <a:prstGeom prst="line">
                  <a:avLst/>
                </a:prstGeom>
                <a:noFill/>
                <a:ln w="28575">
                  <a:solidFill>
                    <a:srgbClr val="CC0000"/>
                  </a:solidFill>
                  <a:round/>
                  <a:headEnd/>
                  <a:tailEnd/>
                </a:ln>
              </p:spPr>
              <p:txBody>
                <a:bodyPr wrap="none" anchor="ctr"/>
                <a:lstStyle/>
                <a:p>
                  <a:endParaRPr lang="fr-FR"/>
                </a:p>
              </p:txBody>
            </p:sp>
            <p:sp>
              <p:nvSpPr>
                <p:cNvPr id="51255" name="Line 83"/>
                <p:cNvSpPr>
                  <a:spLocks noChangeShapeType="1"/>
                </p:cNvSpPr>
                <p:nvPr/>
              </p:nvSpPr>
              <p:spPr bwMode="auto">
                <a:xfrm>
                  <a:off x="4425" y="1403"/>
                  <a:ext cx="38" cy="0"/>
                </a:xfrm>
                <a:prstGeom prst="line">
                  <a:avLst/>
                </a:prstGeom>
                <a:noFill/>
                <a:ln w="28575">
                  <a:solidFill>
                    <a:srgbClr val="CC0000"/>
                  </a:solidFill>
                  <a:round/>
                  <a:headEnd/>
                  <a:tailEnd/>
                </a:ln>
              </p:spPr>
              <p:txBody>
                <a:bodyPr wrap="none" anchor="ctr"/>
                <a:lstStyle/>
                <a:p>
                  <a:endParaRPr lang="fr-FR"/>
                </a:p>
              </p:txBody>
            </p:sp>
            <p:sp>
              <p:nvSpPr>
                <p:cNvPr id="51256" name="Line 84"/>
                <p:cNvSpPr>
                  <a:spLocks noChangeShapeType="1"/>
                </p:cNvSpPr>
                <p:nvPr/>
              </p:nvSpPr>
              <p:spPr bwMode="auto">
                <a:xfrm flipV="1">
                  <a:off x="3876" y="1445"/>
                  <a:ext cx="36" cy="10"/>
                </a:xfrm>
                <a:prstGeom prst="line">
                  <a:avLst/>
                </a:prstGeom>
                <a:noFill/>
                <a:ln w="28575">
                  <a:solidFill>
                    <a:srgbClr val="CC0000"/>
                  </a:solidFill>
                  <a:round/>
                  <a:headEnd/>
                  <a:tailEnd/>
                </a:ln>
              </p:spPr>
              <p:txBody>
                <a:bodyPr wrap="none" anchor="ctr"/>
                <a:lstStyle/>
                <a:p>
                  <a:endParaRPr lang="fr-FR"/>
                </a:p>
              </p:txBody>
            </p:sp>
            <p:sp>
              <p:nvSpPr>
                <p:cNvPr id="51257" name="Line 85"/>
                <p:cNvSpPr>
                  <a:spLocks noChangeShapeType="1"/>
                </p:cNvSpPr>
                <p:nvPr/>
              </p:nvSpPr>
              <p:spPr bwMode="auto">
                <a:xfrm flipV="1">
                  <a:off x="3732" y="1486"/>
                  <a:ext cx="36" cy="10"/>
                </a:xfrm>
                <a:prstGeom prst="line">
                  <a:avLst/>
                </a:prstGeom>
                <a:noFill/>
                <a:ln w="28575">
                  <a:solidFill>
                    <a:srgbClr val="CC0000"/>
                  </a:solidFill>
                  <a:round/>
                  <a:headEnd/>
                  <a:tailEnd/>
                </a:ln>
              </p:spPr>
              <p:txBody>
                <a:bodyPr wrap="none" anchor="ctr"/>
                <a:lstStyle/>
                <a:p>
                  <a:endParaRPr lang="fr-FR"/>
                </a:p>
              </p:txBody>
            </p:sp>
            <p:sp>
              <p:nvSpPr>
                <p:cNvPr id="51258" name="Line 86"/>
                <p:cNvSpPr>
                  <a:spLocks noChangeShapeType="1"/>
                </p:cNvSpPr>
                <p:nvPr/>
              </p:nvSpPr>
              <p:spPr bwMode="auto">
                <a:xfrm>
                  <a:off x="3728" y="1551"/>
                  <a:ext cx="40" cy="6"/>
                </a:xfrm>
                <a:prstGeom prst="line">
                  <a:avLst/>
                </a:prstGeom>
                <a:noFill/>
                <a:ln w="28575">
                  <a:solidFill>
                    <a:schemeClr val="tx1"/>
                  </a:solidFill>
                  <a:round/>
                  <a:headEnd/>
                  <a:tailEnd/>
                </a:ln>
              </p:spPr>
              <p:txBody>
                <a:bodyPr wrap="none" anchor="ctr"/>
                <a:lstStyle/>
                <a:p>
                  <a:endParaRPr lang="fr-FR"/>
                </a:p>
              </p:txBody>
            </p:sp>
            <p:sp>
              <p:nvSpPr>
                <p:cNvPr id="51259" name="Line 87"/>
                <p:cNvSpPr>
                  <a:spLocks noChangeShapeType="1"/>
                </p:cNvSpPr>
                <p:nvPr/>
              </p:nvSpPr>
              <p:spPr bwMode="auto">
                <a:xfrm>
                  <a:off x="3881" y="1570"/>
                  <a:ext cx="40" cy="6"/>
                </a:xfrm>
                <a:prstGeom prst="line">
                  <a:avLst/>
                </a:prstGeom>
                <a:noFill/>
                <a:ln w="28575">
                  <a:solidFill>
                    <a:schemeClr val="tx1"/>
                  </a:solidFill>
                  <a:round/>
                  <a:headEnd/>
                  <a:tailEnd/>
                </a:ln>
              </p:spPr>
              <p:txBody>
                <a:bodyPr wrap="none" anchor="ctr"/>
                <a:lstStyle/>
                <a:p>
                  <a:endParaRPr lang="fr-FR"/>
                </a:p>
              </p:txBody>
            </p:sp>
            <p:sp>
              <p:nvSpPr>
                <p:cNvPr id="51260" name="Line 88"/>
                <p:cNvSpPr>
                  <a:spLocks noChangeShapeType="1"/>
                </p:cNvSpPr>
                <p:nvPr/>
              </p:nvSpPr>
              <p:spPr bwMode="auto">
                <a:xfrm>
                  <a:off x="4426" y="1636"/>
                  <a:ext cx="41" cy="5"/>
                </a:xfrm>
                <a:prstGeom prst="line">
                  <a:avLst/>
                </a:prstGeom>
                <a:noFill/>
                <a:ln w="28575">
                  <a:solidFill>
                    <a:schemeClr val="tx1"/>
                  </a:solidFill>
                  <a:round/>
                  <a:headEnd/>
                  <a:tailEnd/>
                </a:ln>
              </p:spPr>
              <p:txBody>
                <a:bodyPr wrap="none" anchor="ctr"/>
                <a:lstStyle/>
                <a:p>
                  <a:endParaRPr lang="fr-FR"/>
                </a:p>
              </p:txBody>
            </p:sp>
            <p:sp>
              <p:nvSpPr>
                <p:cNvPr id="51261" name="Line 89"/>
                <p:cNvSpPr>
                  <a:spLocks noChangeShapeType="1"/>
                </p:cNvSpPr>
                <p:nvPr/>
              </p:nvSpPr>
              <p:spPr bwMode="auto">
                <a:xfrm>
                  <a:off x="4281" y="1619"/>
                  <a:ext cx="40" cy="6"/>
                </a:xfrm>
                <a:prstGeom prst="line">
                  <a:avLst/>
                </a:prstGeom>
                <a:noFill/>
                <a:ln w="28575">
                  <a:solidFill>
                    <a:schemeClr val="tx1"/>
                  </a:solidFill>
                  <a:round/>
                  <a:headEnd/>
                  <a:tailEnd/>
                </a:ln>
              </p:spPr>
              <p:txBody>
                <a:bodyPr wrap="none" anchor="ctr"/>
                <a:lstStyle/>
                <a:p>
                  <a:endParaRPr lang="fr-FR"/>
                </a:p>
              </p:txBody>
            </p:sp>
            <p:sp>
              <p:nvSpPr>
                <p:cNvPr id="51262" name="Line 90"/>
                <p:cNvSpPr>
                  <a:spLocks noChangeShapeType="1"/>
                </p:cNvSpPr>
                <p:nvPr/>
              </p:nvSpPr>
              <p:spPr bwMode="auto">
                <a:xfrm>
                  <a:off x="3732" y="1570"/>
                  <a:ext cx="31" cy="6"/>
                </a:xfrm>
                <a:prstGeom prst="line">
                  <a:avLst/>
                </a:prstGeom>
                <a:noFill/>
                <a:ln w="28575">
                  <a:solidFill>
                    <a:schemeClr val="tx1"/>
                  </a:solidFill>
                  <a:round/>
                  <a:headEnd/>
                  <a:tailEnd/>
                </a:ln>
              </p:spPr>
              <p:txBody>
                <a:bodyPr wrap="none" anchor="ctr"/>
                <a:lstStyle/>
                <a:p>
                  <a:endParaRPr lang="fr-FR"/>
                </a:p>
              </p:txBody>
            </p:sp>
            <p:sp>
              <p:nvSpPr>
                <p:cNvPr id="51263" name="Line 91"/>
                <p:cNvSpPr>
                  <a:spLocks noChangeShapeType="1"/>
                </p:cNvSpPr>
                <p:nvPr/>
              </p:nvSpPr>
              <p:spPr bwMode="auto">
                <a:xfrm>
                  <a:off x="3881" y="1604"/>
                  <a:ext cx="32" cy="6"/>
                </a:xfrm>
                <a:prstGeom prst="line">
                  <a:avLst/>
                </a:prstGeom>
                <a:noFill/>
                <a:ln w="28575">
                  <a:solidFill>
                    <a:schemeClr val="tx1"/>
                  </a:solidFill>
                  <a:round/>
                  <a:headEnd/>
                  <a:tailEnd/>
                </a:ln>
              </p:spPr>
              <p:txBody>
                <a:bodyPr wrap="none" anchor="ctr"/>
                <a:lstStyle/>
                <a:p>
                  <a:endParaRPr lang="fr-FR"/>
                </a:p>
              </p:txBody>
            </p:sp>
            <p:sp>
              <p:nvSpPr>
                <p:cNvPr id="51264" name="Line 92"/>
                <p:cNvSpPr>
                  <a:spLocks noChangeShapeType="1"/>
                </p:cNvSpPr>
                <p:nvPr/>
              </p:nvSpPr>
              <p:spPr bwMode="auto">
                <a:xfrm>
                  <a:off x="4285" y="1699"/>
                  <a:ext cx="31" cy="7"/>
                </a:xfrm>
                <a:prstGeom prst="line">
                  <a:avLst/>
                </a:prstGeom>
                <a:noFill/>
                <a:ln w="28575">
                  <a:solidFill>
                    <a:schemeClr val="tx1"/>
                  </a:solidFill>
                  <a:round/>
                  <a:headEnd/>
                  <a:tailEnd/>
                </a:ln>
              </p:spPr>
              <p:txBody>
                <a:bodyPr wrap="none" anchor="ctr"/>
                <a:lstStyle/>
                <a:p>
                  <a:endParaRPr lang="fr-FR"/>
                </a:p>
              </p:txBody>
            </p:sp>
            <p:sp>
              <p:nvSpPr>
                <p:cNvPr id="51265" name="Line 93"/>
                <p:cNvSpPr>
                  <a:spLocks noChangeShapeType="1"/>
                </p:cNvSpPr>
                <p:nvPr/>
              </p:nvSpPr>
              <p:spPr bwMode="auto">
                <a:xfrm>
                  <a:off x="4426" y="1732"/>
                  <a:ext cx="31" cy="6"/>
                </a:xfrm>
                <a:prstGeom prst="line">
                  <a:avLst/>
                </a:prstGeom>
                <a:noFill/>
                <a:ln w="28575">
                  <a:solidFill>
                    <a:schemeClr val="tx1"/>
                  </a:solidFill>
                  <a:round/>
                  <a:headEnd/>
                  <a:tailEnd/>
                </a:ln>
              </p:spPr>
              <p:txBody>
                <a:bodyPr wrap="none" anchor="ctr"/>
                <a:lstStyle/>
                <a:p>
                  <a:endParaRPr lang="fr-FR"/>
                </a:p>
              </p:txBody>
            </p:sp>
            <p:sp>
              <p:nvSpPr>
                <p:cNvPr id="51266" name="Text Box 94"/>
                <p:cNvSpPr txBox="1">
                  <a:spLocks noChangeArrowheads="1"/>
                </p:cNvSpPr>
                <p:nvPr/>
              </p:nvSpPr>
              <p:spPr bwMode="auto">
                <a:xfrm>
                  <a:off x="3360" y="1584"/>
                  <a:ext cx="377" cy="250"/>
                </a:xfrm>
                <a:prstGeom prst="rect">
                  <a:avLst/>
                </a:prstGeom>
                <a:noFill/>
                <a:ln w="9525">
                  <a:noFill/>
                  <a:miter lim="800000"/>
                  <a:headEnd/>
                  <a:tailEnd/>
                </a:ln>
              </p:spPr>
              <p:txBody>
                <a:bodyPr>
                  <a:spAutoFit/>
                </a:bodyPr>
                <a:lstStyle/>
                <a:p>
                  <a:pPr algn="ctr">
                    <a:spcBef>
                      <a:spcPct val="50000"/>
                    </a:spcBef>
                  </a:pPr>
                  <a:r>
                    <a:rPr lang="en-GB" sz="2000" b="1"/>
                    <a:t>Pb</a:t>
                  </a:r>
                </a:p>
              </p:txBody>
            </p:sp>
            <p:sp>
              <p:nvSpPr>
                <p:cNvPr id="51267" name="Text Box 95"/>
                <p:cNvSpPr txBox="1">
                  <a:spLocks noChangeArrowheads="1"/>
                </p:cNvSpPr>
                <p:nvPr/>
              </p:nvSpPr>
              <p:spPr bwMode="auto">
                <a:xfrm>
                  <a:off x="3712" y="1909"/>
                  <a:ext cx="1005" cy="193"/>
                </a:xfrm>
                <a:prstGeom prst="rect">
                  <a:avLst/>
                </a:prstGeom>
                <a:noFill/>
                <a:ln w="9525">
                  <a:noFill/>
                  <a:miter lim="800000"/>
                  <a:headEnd/>
                  <a:tailEnd/>
                </a:ln>
              </p:spPr>
              <p:txBody>
                <a:bodyPr>
                  <a:spAutoFit/>
                </a:bodyPr>
                <a:lstStyle/>
                <a:p>
                  <a:pPr algn="ctr">
                    <a:spcBef>
                      <a:spcPct val="50000"/>
                    </a:spcBef>
                  </a:pPr>
                  <a:endParaRPr lang="en-GB" sz="1400"/>
                </a:p>
              </p:txBody>
            </p:sp>
            <p:sp>
              <p:nvSpPr>
                <p:cNvPr id="51268" name="Line 96"/>
                <p:cNvSpPr>
                  <a:spLocks noChangeShapeType="1"/>
                </p:cNvSpPr>
                <p:nvPr/>
              </p:nvSpPr>
              <p:spPr bwMode="auto">
                <a:xfrm flipH="1" flipV="1">
                  <a:off x="3897" y="1853"/>
                  <a:ext cx="50" cy="73"/>
                </a:xfrm>
                <a:prstGeom prst="line">
                  <a:avLst/>
                </a:prstGeom>
                <a:noFill/>
                <a:ln w="9525">
                  <a:solidFill>
                    <a:srgbClr val="292929"/>
                  </a:solidFill>
                  <a:round/>
                  <a:headEnd/>
                  <a:tailEnd type="stealth" w="sm" len="sm"/>
                </a:ln>
              </p:spPr>
              <p:txBody>
                <a:bodyPr wrap="none" anchor="ctr"/>
                <a:lstStyle/>
                <a:p>
                  <a:endParaRPr lang="fr-FR"/>
                </a:p>
              </p:txBody>
            </p:sp>
            <p:sp>
              <p:nvSpPr>
                <p:cNvPr id="51269" name="Line 97"/>
                <p:cNvSpPr>
                  <a:spLocks noChangeShapeType="1"/>
                </p:cNvSpPr>
                <p:nvPr/>
              </p:nvSpPr>
              <p:spPr bwMode="auto">
                <a:xfrm flipH="1" flipV="1">
                  <a:off x="3751" y="1856"/>
                  <a:ext cx="185" cy="80"/>
                </a:xfrm>
                <a:prstGeom prst="line">
                  <a:avLst/>
                </a:prstGeom>
                <a:noFill/>
                <a:ln w="9525">
                  <a:solidFill>
                    <a:srgbClr val="292929"/>
                  </a:solidFill>
                  <a:round/>
                  <a:headEnd/>
                  <a:tailEnd type="stealth" w="sm" len="sm"/>
                </a:ln>
              </p:spPr>
              <p:txBody>
                <a:bodyPr wrap="none" anchor="ctr"/>
                <a:lstStyle/>
                <a:p>
                  <a:endParaRPr lang="fr-FR"/>
                </a:p>
              </p:txBody>
            </p:sp>
            <p:sp>
              <p:nvSpPr>
                <p:cNvPr id="51270" name="Text Box 98"/>
                <p:cNvSpPr txBox="1">
                  <a:spLocks noChangeArrowheads="1"/>
                </p:cNvSpPr>
                <p:nvPr/>
              </p:nvSpPr>
              <p:spPr bwMode="auto">
                <a:xfrm>
                  <a:off x="3833" y="1313"/>
                  <a:ext cx="290" cy="288"/>
                </a:xfrm>
                <a:prstGeom prst="rect">
                  <a:avLst/>
                </a:prstGeom>
                <a:noFill/>
                <a:ln w="9525">
                  <a:noFill/>
                  <a:miter lim="800000"/>
                  <a:headEnd/>
                  <a:tailEnd/>
                </a:ln>
              </p:spPr>
              <p:txBody>
                <a:bodyPr>
                  <a:spAutoFit/>
                </a:bodyPr>
                <a:lstStyle/>
                <a:p>
                  <a:pPr algn="ctr">
                    <a:spcBef>
                      <a:spcPct val="50000"/>
                    </a:spcBef>
                  </a:pPr>
                  <a:r>
                    <a:rPr lang="en-GB" b="1">
                      <a:latin typeface="Symbol" pitchFamily="18" charset="2"/>
                    </a:rPr>
                    <a:t>t</a:t>
                  </a:r>
                </a:p>
              </p:txBody>
            </p:sp>
            <p:sp>
              <p:nvSpPr>
                <p:cNvPr id="51271" name="Line 99"/>
                <p:cNvSpPr>
                  <a:spLocks noChangeShapeType="1"/>
                </p:cNvSpPr>
                <p:nvPr/>
              </p:nvSpPr>
              <p:spPr bwMode="auto">
                <a:xfrm>
                  <a:off x="3360" y="1248"/>
                  <a:ext cx="384"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51272" name="Text Box 100"/>
                <p:cNvSpPr txBox="1">
                  <a:spLocks noChangeArrowheads="1"/>
                </p:cNvSpPr>
                <p:nvPr/>
              </p:nvSpPr>
              <p:spPr bwMode="auto">
                <a:xfrm>
                  <a:off x="3312" y="1056"/>
                  <a:ext cx="450" cy="212"/>
                </a:xfrm>
                <a:prstGeom prst="rect">
                  <a:avLst/>
                </a:prstGeom>
                <a:noFill/>
                <a:ln w="9525">
                  <a:noFill/>
                  <a:miter lim="800000"/>
                  <a:headEnd/>
                  <a:tailEnd/>
                </a:ln>
              </p:spPr>
              <p:txBody>
                <a:bodyPr>
                  <a:spAutoFit/>
                </a:bodyPr>
                <a:lstStyle/>
                <a:p>
                  <a:pPr algn="ctr">
                    <a:spcBef>
                      <a:spcPct val="50000"/>
                    </a:spcBef>
                  </a:pPr>
                  <a:r>
                    <a:rPr lang="en-GB" sz="1600" b="1"/>
                    <a:t>1 mm</a:t>
                  </a:r>
                </a:p>
              </p:txBody>
            </p:sp>
          </p:grpSp>
          <p:sp>
            <p:nvSpPr>
              <p:cNvPr id="51238" name="Rectangle 101"/>
              <p:cNvSpPr>
                <a:spLocks noChangeArrowheads="1"/>
              </p:cNvSpPr>
              <p:nvPr/>
            </p:nvSpPr>
            <p:spPr bwMode="auto">
              <a:xfrm>
                <a:off x="4032" y="2016"/>
                <a:ext cx="925" cy="192"/>
              </a:xfrm>
              <a:prstGeom prst="rect">
                <a:avLst/>
              </a:prstGeom>
              <a:noFill/>
              <a:ln w="9525">
                <a:noFill/>
                <a:miter lim="800000"/>
                <a:headEnd/>
                <a:tailEnd/>
              </a:ln>
            </p:spPr>
            <p:txBody>
              <a:bodyPr wrap="none">
                <a:spAutoFit/>
              </a:bodyPr>
              <a:lstStyle/>
              <a:p>
                <a:pPr eaLnBrk="1" hangingPunct="1"/>
                <a:r>
                  <a:rPr lang="en-US" sz="1400"/>
                  <a:t>plastique</a:t>
                </a:r>
                <a:r>
                  <a:rPr lang="fr-FR" sz="1400"/>
                  <a:t> 200 </a:t>
                </a:r>
                <a:r>
                  <a:rPr lang="fr-FR" sz="1400">
                    <a:latin typeface="Symbol" pitchFamily="18" charset="2"/>
                  </a:rPr>
                  <a:t>m</a:t>
                </a:r>
                <a:r>
                  <a:rPr lang="fr-FR" sz="1400"/>
                  <a:t>m</a:t>
                </a:r>
                <a:r>
                  <a:rPr lang="en-GB" sz="1400"/>
                  <a:t>.</a:t>
                </a:r>
                <a:endParaRPr lang="fr-FR" sz="1400"/>
              </a:p>
            </p:txBody>
          </p:sp>
          <p:sp>
            <p:nvSpPr>
              <p:cNvPr id="51239" name="Line 102"/>
              <p:cNvSpPr>
                <a:spLocks noChangeShapeType="1"/>
              </p:cNvSpPr>
              <p:nvPr/>
            </p:nvSpPr>
            <p:spPr bwMode="auto">
              <a:xfrm flipH="1" flipV="1">
                <a:off x="3984" y="2068"/>
                <a:ext cx="96" cy="92"/>
              </a:xfrm>
              <a:prstGeom prst="line">
                <a:avLst/>
              </a:prstGeom>
              <a:noFill/>
              <a:ln w="9525">
                <a:solidFill>
                  <a:schemeClr val="tx1"/>
                </a:solidFill>
                <a:round/>
                <a:headEnd/>
                <a:tailEnd type="triangle" w="med" len="med"/>
              </a:ln>
            </p:spPr>
            <p:txBody>
              <a:bodyPr/>
              <a:lstStyle/>
              <a:p>
                <a:endParaRPr lang="fr-FR"/>
              </a:p>
            </p:txBody>
          </p:sp>
        </p:grpSp>
      </p:grpSp>
      <p:sp>
        <p:nvSpPr>
          <p:cNvPr id="101" name="Espace réservé du numéro de diapositive 100"/>
          <p:cNvSpPr>
            <a:spLocks noGrp="1"/>
          </p:cNvSpPr>
          <p:nvPr>
            <p:ph type="sldNum" sz="quarter" idx="12"/>
          </p:nvPr>
        </p:nvSpPr>
        <p:spPr/>
        <p:txBody>
          <a:bodyPr/>
          <a:lstStyle/>
          <a:p>
            <a:fld id="{CF4668DC-857F-487D-BFFA-8C0CA5037977}" type="slidenum">
              <a:rPr lang="fr-BE" smtClean="0"/>
              <a:pPr/>
              <a:t>59</a:t>
            </a:fld>
            <a:endParaRPr lang="fr-BE"/>
          </a:p>
        </p:txBody>
      </p:sp>
      <p:sp>
        <p:nvSpPr>
          <p:cNvPr id="102" name="Espace réservé du pied de page 101"/>
          <p:cNvSpPr>
            <a:spLocks noGrp="1"/>
          </p:cNvSpPr>
          <p:nvPr>
            <p:ph type="ftr" sz="quarter" idx="11"/>
          </p:nvPr>
        </p:nvSpPr>
        <p:spPr/>
        <p:txBody>
          <a:bodyPr/>
          <a:lstStyle/>
          <a:p>
            <a:r>
              <a:rPr lang="fr-FR" smtClean="0"/>
              <a:t>Jean-Pierre Lees, Visite Baudelaire, 7 avril 2011</a:t>
            </a:r>
            <a:endParaRPr lang="fr-BE"/>
          </a:p>
        </p:txBody>
      </p:sp>
      <p:sp>
        <p:nvSpPr>
          <p:cNvPr id="103" name="TextBox 12"/>
          <p:cNvSpPr txBox="1">
            <a:spLocks noChangeArrowheads="1"/>
          </p:cNvSpPr>
          <p:nvPr/>
        </p:nvSpPr>
        <p:spPr bwMode="auto">
          <a:xfrm>
            <a:off x="0" y="2643182"/>
            <a:ext cx="5508625" cy="946150"/>
          </a:xfrm>
          <a:prstGeom prst="rect">
            <a:avLst/>
          </a:prstGeom>
          <a:solidFill>
            <a:schemeClr val="bg1"/>
          </a:solidFill>
          <a:ln w="9525">
            <a:noFill/>
            <a:miter lim="800000"/>
            <a:headEnd/>
            <a:tailEnd/>
          </a:ln>
        </p:spPr>
        <p:txBody>
          <a:bodyPr lIns="54000" rIns="54000">
            <a:spAutoFit/>
          </a:bodyPr>
          <a:lstStyle/>
          <a:p>
            <a:pPr>
              <a:buFont typeface="Arial" pitchFamily="34" charset="0"/>
              <a:buNone/>
            </a:pPr>
            <a:r>
              <a:rPr lang="fr-FR" sz="2000" u="sng" dirty="0">
                <a:solidFill>
                  <a:srgbClr val="0000BF"/>
                </a:solidFill>
                <a:latin typeface="Comic Sans MS" pitchFamily="66" charset="0"/>
                <a:ea typeface="MS PGothic" pitchFamily="34" charset="-128"/>
              </a:rPr>
              <a:t>Observation directe des évènements </a:t>
            </a:r>
            <a:r>
              <a:rPr lang="fr-FR" sz="2000" u="sng" dirty="0">
                <a:solidFill>
                  <a:srgbClr val="0000BF"/>
                </a:solidFill>
                <a:latin typeface="Symbol" pitchFamily="18" charset="2"/>
                <a:ea typeface="MS PGothic" pitchFamily="34" charset="-128"/>
              </a:rPr>
              <a:t>n</a:t>
            </a:r>
            <a:r>
              <a:rPr lang="fr-FR" sz="2000" u="sng" baseline="-25000" dirty="0">
                <a:solidFill>
                  <a:srgbClr val="0000BF"/>
                </a:solidFill>
                <a:latin typeface="Symbol" pitchFamily="18" charset="2"/>
                <a:ea typeface="MS PGothic" pitchFamily="34" charset="-128"/>
              </a:rPr>
              <a:t>t</a:t>
            </a:r>
            <a:endParaRPr lang="fr-FR" sz="2000" u="sng" dirty="0">
              <a:solidFill>
                <a:srgbClr val="0000BF"/>
              </a:solidFill>
              <a:latin typeface="Comic Sans MS" pitchFamily="66" charset="0"/>
              <a:ea typeface="MS PGothic" pitchFamily="34" charset="-128"/>
            </a:endParaRPr>
          </a:p>
          <a:p>
            <a:pPr>
              <a:buFont typeface="Arial" pitchFamily="34" charset="0"/>
              <a:buNone/>
            </a:pPr>
            <a:r>
              <a:rPr lang="fr-FR" sz="1800" dirty="0">
                <a:solidFill>
                  <a:srgbClr val="0000BF"/>
                </a:solidFill>
                <a:latin typeface="Comic Sans MS" pitchFamily="66" charset="0"/>
                <a:ea typeface="MS PGothic" pitchFamily="34" charset="-128"/>
              </a:rPr>
              <a:t>Emulsions nucléaires + détecteurs électroniques</a:t>
            </a:r>
            <a:r>
              <a:rPr lang="fr-FR" sz="2000" dirty="0">
                <a:solidFill>
                  <a:srgbClr val="0000BF"/>
                </a:solidFill>
                <a:latin typeface="Comic Sans MS" pitchFamily="66" charset="0"/>
                <a:ea typeface="MS PGothic" pitchFamily="34" charset="-128"/>
              </a:rPr>
              <a:t> </a:t>
            </a:r>
            <a:r>
              <a:rPr lang="fr-FR" sz="1600" dirty="0">
                <a:solidFill>
                  <a:srgbClr val="0000BF"/>
                </a:solidFill>
                <a:latin typeface="Comic Sans MS" pitchFamily="66" charset="0"/>
                <a:ea typeface="MS PGothic" pitchFamily="34" charset="-128"/>
              </a:rPr>
              <a:t>(trigger, localisation de l’interaction, analyse)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a:off x="125413" y="71438"/>
            <a:ext cx="1156490" cy="6715125"/>
            <a:chOff x="125413" y="71438"/>
            <a:chExt cx="1156490" cy="6715125"/>
          </a:xfrm>
        </p:grpSpPr>
        <p:pic>
          <p:nvPicPr>
            <p:cNvPr id="3076" name="Image 3" descr="Courbe.jpg"/>
            <p:cNvPicPr>
              <a:picLocks noChangeAspect="1"/>
            </p:cNvPicPr>
            <p:nvPr/>
          </p:nvPicPr>
          <p:blipFill>
            <a:blip r:embed="rId3" cstate="print"/>
            <a:srcRect/>
            <a:stretch>
              <a:fillRect/>
            </a:stretch>
          </p:blipFill>
          <p:spPr bwMode="auto">
            <a:xfrm>
              <a:off x="125413" y="71438"/>
              <a:ext cx="928687" cy="6715125"/>
            </a:xfrm>
            <a:prstGeom prst="rect">
              <a:avLst/>
            </a:prstGeom>
            <a:noFill/>
            <a:ln w="9525">
              <a:noFill/>
              <a:miter lim="800000"/>
              <a:headEnd/>
              <a:tailEnd/>
            </a:ln>
          </p:spPr>
        </p:pic>
        <p:pic>
          <p:nvPicPr>
            <p:cNvPr id="14" name="Image 13" descr="logolapp.JPG"/>
            <p:cNvPicPr>
              <a:picLocks noChangeAspect="1"/>
            </p:cNvPicPr>
            <p:nvPr/>
          </p:nvPicPr>
          <p:blipFill>
            <a:blip r:embed="rId4" cstate="print"/>
            <a:stretch>
              <a:fillRect/>
            </a:stretch>
          </p:blipFill>
          <p:spPr>
            <a:xfrm>
              <a:off x="571472" y="6286520"/>
              <a:ext cx="710431" cy="420996"/>
            </a:xfrm>
            <a:prstGeom prst="rect">
              <a:avLst/>
            </a:prstGeom>
          </p:spPr>
        </p:pic>
      </p:grpSp>
      <p:sp>
        <p:nvSpPr>
          <p:cNvPr id="3074" name="Titre 1"/>
          <p:cNvSpPr>
            <a:spLocks noGrp="1"/>
          </p:cNvSpPr>
          <p:nvPr>
            <p:ph type="title"/>
          </p:nvPr>
        </p:nvSpPr>
        <p:spPr>
          <a:xfrm>
            <a:off x="785786" y="142852"/>
            <a:ext cx="8229600" cy="1143000"/>
          </a:xfrm>
        </p:spPr>
        <p:txBody>
          <a:bodyPr/>
          <a:lstStyle/>
          <a:p>
            <a:pPr eaLnBrk="1" hangingPunct="1"/>
            <a:r>
              <a:rPr lang="en-US" dirty="0" err="1" smtClean="0">
                <a:solidFill>
                  <a:srgbClr val="FF0000"/>
                </a:solidFill>
                <a:latin typeface="Arial Narrow" pitchFamily="34" charset="0"/>
              </a:rPr>
              <a:t>Historique</a:t>
            </a:r>
            <a:r>
              <a:rPr lang="en-US" dirty="0" smtClean="0">
                <a:solidFill>
                  <a:srgbClr val="FF0000"/>
                </a:solidFill>
                <a:latin typeface="Arial Narrow" pitchFamily="34" charset="0"/>
              </a:rPr>
              <a:t> (2)</a:t>
            </a:r>
            <a:endParaRPr lang="fr-FR" dirty="0" smtClean="0">
              <a:solidFill>
                <a:srgbClr val="FF0000"/>
              </a:solidFill>
              <a:latin typeface="Arial Narrow" pitchFamily="34" charset="0"/>
            </a:endParaRPr>
          </a:p>
        </p:txBody>
      </p:sp>
      <p:sp>
        <p:nvSpPr>
          <p:cNvPr id="12" name="Espace réservé du pied de page 11"/>
          <p:cNvSpPr>
            <a:spLocks noGrp="1"/>
          </p:cNvSpPr>
          <p:nvPr>
            <p:ph type="ftr" sz="quarter" idx="11"/>
          </p:nvPr>
        </p:nvSpPr>
        <p:spPr/>
        <p:txBody>
          <a:bodyPr/>
          <a:lstStyle/>
          <a:p>
            <a:pPr>
              <a:defRPr/>
            </a:pPr>
            <a:r>
              <a:rPr lang="fr-FR" smtClean="0"/>
              <a:t>Jean-Pierre Lees, Visite Baudelaire, 7 avril 2011</a:t>
            </a:r>
            <a:endParaRPr lang="fr-FR" dirty="0"/>
          </a:p>
        </p:txBody>
      </p:sp>
      <p:pic>
        <p:nvPicPr>
          <p:cNvPr id="3078" name="Image 6" descr="Lapp_2.jpg"/>
          <p:cNvPicPr>
            <a:picLocks noChangeAspect="1"/>
          </p:cNvPicPr>
          <p:nvPr/>
        </p:nvPicPr>
        <p:blipFill>
          <a:blip r:embed="rId5" cstate="print"/>
          <a:srcRect/>
          <a:stretch>
            <a:fillRect/>
          </a:stretch>
        </p:blipFill>
        <p:spPr bwMode="auto">
          <a:xfrm>
            <a:off x="5286380" y="1357298"/>
            <a:ext cx="3650116" cy="2000264"/>
          </a:xfrm>
          <a:prstGeom prst="rect">
            <a:avLst/>
          </a:prstGeom>
          <a:noFill/>
          <a:ln w="9525">
            <a:noFill/>
            <a:miter lim="800000"/>
            <a:headEnd/>
            <a:tailEnd/>
          </a:ln>
        </p:spPr>
      </p:pic>
      <p:sp>
        <p:nvSpPr>
          <p:cNvPr id="3080" name="ZoneTexte 8"/>
          <p:cNvSpPr txBox="1">
            <a:spLocks noChangeArrowheads="1"/>
          </p:cNvSpPr>
          <p:nvPr/>
        </p:nvSpPr>
        <p:spPr bwMode="auto">
          <a:xfrm>
            <a:off x="785786" y="3714752"/>
            <a:ext cx="8001056" cy="1384995"/>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wrap="square">
            <a:spAutoFit/>
          </a:bodyPr>
          <a:lstStyle/>
          <a:p>
            <a:pPr>
              <a:buFont typeface="Arial" pitchFamily="34" charset="0"/>
              <a:buChar char="•"/>
            </a:pPr>
            <a:r>
              <a:rPr lang="fr-FR" sz="2400" dirty="0" smtClean="0"/>
              <a:t>  </a:t>
            </a:r>
            <a:r>
              <a:rPr lang="fr-FR" sz="2000" dirty="0" smtClean="0">
                <a:latin typeface="Arial Narrow" pitchFamily="34" charset="0"/>
              </a:rPr>
              <a:t>Nouveau domaine des </a:t>
            </a:r>
            <a:r>
              <a:rPr lang="fr-FR" sz="2000" b="1" dirty="0" err="1" smtClean="0">
                <a:latin typeface="Arial Narrow" pitchFamily="34" charset="0"/>
              </a:rPr>
              <a:t>Astroparticules</a:t>
            </a:r>
            <a:r>
              <a:rPr lang="fr-FR" sz="2000" dirty="0" smtClean="0">
                <a:latin typeface="Arial Narrow" pitchFamily="34" charset="0"/>
              </a:rPr>
              <a:t>: ondes </a:t>
            </a:r>
            <a:r>
              <a:rPr lang="fr-FR" sz="2000" dirty="0">
                <a:latin typeface="Arial Narrow" pitchFamily="34" charset="0"/>
              </a:rPr>
              <a:t>gravitationnelles</a:t>
            </a:r>
            <a:r>
              <a:rPr lang="fr-FR" sz="2000" dirty="0" smtClean="0">
                <a:latin typeface="Arial Narrow" pitchFamily="34" charset="0"/>
              </a:rPr>
              <a:t>, rayons </a:t>
            </a:r>
            <a:r>
              <a:rPr lang="fr-FR" sz="2000" dirty="0">
                <a:latin typeface="Arial Narrow" pitchFamily="34" charset="0"/>
              </a:rPr>
              <a:t>cosmiques de très grande </a:t>
            </a:r>
            <a:r>
              <a:rPr lang="fr-FR" sz="2000" dirty="0" smtClean="0">
                <a:latin typeface="Arial Narrow" pitchFamily="34" charset="0"/>
              </a:rPr>
              <a:t>énergie, matière noire, antimatière </a:t>
            </a:r>
            <a:r>
              <a:rPr lang="fr-FR" sz="2000" dirty="0">
                <a:latin typeface="Arial Narrow" pitchFamily="34" charset="0"/>
              </a:rPr>
              <a:t>dans l'Univers. </a:t>
            </a:r>
            <a:endParaRPr lang="fr-FR" sz="2000" dirty="0" smtClean="0">
              <a:latin typeface="Arial Narrow" pitchFamily="34" charset="0"/>
            </a:endParaRPr>
          </a:p>
          <a:p>
            <a:pPr>
              <a:buFont typeface="Arial" pitchFamily="34" charset="0"/>
              <a:buChar char="•"/>
            </a:pPr>
            <a:r>
              <a:rPr lang="fr-FR" sz="2000" dirty="0" smtClean="0">
                <a:latin typeface="Arial Narrow" pitchFamily="34" charset="0"/>
              </a:rPr>
              <a:t> Expériences sur des sites éloignes: Italie, Californie, Namibie, station spatiale internationale ISS</a:t>
            </a:r>
            <a:endParaRPr lang="fr-FR" sz="2000" dirty="0">
              <a:latin typeface="Arial Narrow" pitchFamily="34" charset="0"/>
            </a:endParaRPr>
          </a:p>
        </p:txBody>
      </p:sp>
      <p:sp>
        <p:nvSpPr>
          <p:cNvPr id="16" name="ZoneTexte 8"/>
          <p:cNvSpPr txBox="1">
            <a:spLocks noChangeArrowheads="1"/>
          </p:cNvSpPr>
          <p:nvPr/>
        </p:nvSpPr>
        <p:spPr bwMode="auto">
          <a:xfrm>
            <a:off x="928662" y="1357298"/>
            <a:ext cx="4000528" cy="400110"/>
          </a:xfrm>
          <a:prstGeom prst="rect">
            <a:avLst/>
          </a:prstGeom>
          <a:noFill/>
          <a:ln w="9525">
            <a:noFill/>
            <a:miter lim="800000"/>
            <a:headEnd/>
            <a:tailEnd/>
          </a:ln>
        </p:spPr>
        <p:txBody>
          <a:bodyPr wrap="square">
            <a:spAutoFit/>
          </a:bodyPr>
          <a:lstStyle/>
          <a:p>
            <a:r>
              <a:rPr lang="fr-FR" sz="2000" b="1" dirty="0">
                <a:solidFill>
                  <a:srgbClr val="0070C0"/>
                </a:solidFill>
                <a:latin typeface="Arial Narrow" pitchFamily="34" charset="0"/>
              </a:rPr>
              <a:t>1991: </a:t>
            </a:r>
            <a:r>
              <a:rPr lang="fr-FR" sz="2000" dirty="0">
                <a:latin typeface="Arial Narrow" pitchFamily="34" charset="0"/>
              </a:rPr>
              <a:t>le </a:t>
            </a:r>
            <a:r>
              <a:rPr lang="fr-FR" sz="2000" dirty="0" smtClean="0">
                <a:latin typeface="Arial Narrow" pitchFamily="34" charset="0"/>
              </a:rPr>
              <a:t>LAPP s'agrandit… </a:t>
            </a:r>
            <a:endParaRPr lang="fr-FR" sz="2000" dirty="0">
              <a:latin typeface="Arial Narrow" pitchFamily="34" charset="0"/>
            </a:endParaRPr>
          </a:p>
        </p:txBody>
      </p:sp>
      <p:sp>
        <p:nvSpPr>
          <p:cNvPr id="17" name="ZoneTexte 8"/>
          <p:cNvSpPr txBox="1">
            <a:spLocks noChangeArrowheads="1"/>
          </p:cNvSpPr>
          <p:nvPr/>
        </p:nvSpPr>
        <p:spPr bwMode="auto">
          <a:xfrm>
            <a:off x="928662" y="2571744"/>
            <a:ext cx="3571900" cy="1015663"/>
          </a:xfrm>
          <a:prstGeom prst="rect">
            <a:avLst/>
          </a:prstGeom>
          <a:noFill/>
          <a:ln w="9525">
            <a:noFill/>
            <a:miter lim="800000"/>
            <a:headEnd/>
            <a:tailEnd/>
          </a:ln>
        </p:spPr>
        <p:txBody>
          <a:bodyPr wrap="square">
            <a:spAutoFit/>
          </a:bodyPr>
          <a:lstStyle/>
          <a:p>
            <a:pPr algn="just"/>
            <a:r>
              <a:rPr lang="fr-FR" sz="2000" b="1" dirty="0" smtClean="0">
                <a:solidFill>
                  <a:srgbClr val="0070C0"/>
                </a:solidFill>
                <a:latin typeface="Arial Narrow" pitchFamily="34" charset="0"/>
              </a:rPr>
              <a:t>1995: </a:t>
            </a:r>
            <a:r>
              <a:rPr lang="fr-FR" sz="2000" dirty="0">
                <a:latin typeface="Arial Narrow" pitchFamily="34" charset="0"/>
              </a:rPr>
              <a:t>le LAPP devient Unité Mixte de Recherche </a:t>
            </a:r>
            <a:r>
              <a:rPr lang="fr-FR" sz="2000" dirty="0" smtClean="0">
                <a:latin typeface="Arial Narrow" pitchFamily="34" charset="0"/>
              </a:rPr>
              <a:t>  (</a:t>
            </a:r>
            <a:r>
              <a:rPr lang="fr-FR" sz="2000" b="1" dirty="0" smtClean="0">
                <a:latin typeface="Arial Narrow" pitchFamily="34" charset="0"/>
              </a:rPr>
              <a:t>CNRS</a:t>
            </a:r>
            <a:r>
              <a:rPr lang="fr-FR" sz="2000" dirty="0" smtClean="0">
                <a:latin typeface="Arial Narrow" pitchFamily="34" charset="0"/>
              </a:rPr>
              <a:t> </a:t>
            </a:r>
            <a:r>
              <a:rPr lang="fr-FR" sz="2000" dirty="0">
                <a:latin typeface="Arial Narrow" pitchFamily="34" charset="0"/>
              </a:rPr>
              <a:t>et </a:t>
            </a:r>
            <a:r>
              <a:rPr lang="fr-FR" sz="2000" b="1" dirty="0" smtClean="0">
                <a:latin typeface="Arial Narrow" pitchFamily="34" charset="0"/>
              </a:rPr>
              <a:t>Université de Savoie)</a:t>
            </a:r>
            <a:r>
              <a:rPr lang="fr-FR" sz="2000" dirty="0" smtClean="0">
                <a:latin typeface="Arial Narrow" pitchFamily="34" charset="0"/>
              </a:rPr>
              <a:t>.</a:t>
            </a:r>
            <a:endParaRPr lang="fr-FR" sz="2000" dirty="0">
              <a:latin typeface="Arial Narrow" pitchFamily="34" charset="0"/>
            </a:endParaRPr>
          </a:p>
        </p:txBody>
      </p:sp>
      <p:sp>
        <p:nvSpPr>
          <p:cNvPr id="18" name="ZoneTexte 17"/>
          <p:cNvSpPr txBox="1"/>
          <p:nvPr/>
        </p:nvSpPr>
        <p:spPr>
          <a:xfrm>
            <a:off x="571472" y="1857364"/>
            <a:ext cx="4230197" cy="400110"/>
          </a:xfrm>
          <a:prstGeom prst="rect">
            <a:avLst/>
          </a:prstGeom>
          <a:solidFill>
            <a:schemeClr val="tx2">
              <a:lumMod val="20000"/>
              <a:lumOff val="80000"/>
            </a:schemeClr>
          </a:solidFill>
          <a:effectLst>
            <a:innerShdw blurRad="63500" dist="50800" dir="2700000">
              <a:prstClr val="black">
                <a:alpha val="50000"/>
              </a:prstClr>
            </a:innerShdw>
          </a:effectLst>
        </p:spPr>
        <p:txBody>
          <a:bodyPr wrap="none" rtlCol="0">
            <a:spAutoFit/>
          </a:bodyPr>
          <a:lstStyle/>
          <a:p>
            <a:pPr>
              <a:buFont typeface="Arial" pitchFamily="34" charset="0"/>
              <a:buChar char="•"/>
            </a:pPr>
            <a:r>
              <a:rPr lang="en-US" sz="2000" dirty="0" smtClean="0"/>
              <a:t> </a:t>
            </a:r>
            <a:r>
              <a:rPr lang="en-US" sz="2000" dirty="0" smtClean="0">
                <a:latin typeface="Arial Narrow" pitchFamily="34" charset="0"/>
              </a:rPr>
              <a:t>Exp</a:t>
            </a:r>
            <a:r>
              <a:rPr lang="fr-FR" sz="2000" dirty="0" smtClean="0">
                <a:latin typeface="Arial Narrow" pitchFamily="34" charset="0"/>
              </a:rPr>
              <a:t>é</a:t>
            </a:r>
            <a:r>
              <a:rPr lang="en-US" sz="2000" dirty="0" err="1" smtClean="0">
                <a:latin typeface="Arial Narrow" pitchFamily="34" charset="0"/>
              </a:rPr>
              <a:t>riences</a:t>
            </a:r>
            <a:r>
              <a:rPr lang="en-US" sz="2000" dirty="0" smtClean="0">
                <a:latin typeface="Arial Narrow" pitchFamily="34" charset="0"/>
              </a:rPr>
              <a:t> au </a:t>
            </a:r>
            <a:r>
              <a:rPr lang="en-US" sz="2000" b="1" dirty="0" smtClean="0">
                <a:latin typeface="Arial Narrow" pitchFamily="34" charset="0"/>
              </a:rPr>
              <a:t>LEP (</a:t>
            </a:r>
            <a:r>
              <a:rPr lang="en-US" sz="2000" b="1" dirty="0" err="1" smtClean="0">
                <a:latin typeface="Arial Narrow" pitchFamily="34" charset="0"/>
              </a:rPr>
              <a:t>collisionneur</a:t>
            </a:r>
            <a:r>
              <a:rPr lang="en-US" sz="2000" b="1" dirty="0" smtClean="0">
                <a:latin typeface="Arial Narrow" pitchFamily="34" charset="0"/>
              </a:rPr>
              <a:t> </a:t>
            </a:r>
            <a:r>
              <a:rPr lang="en-US" sz="2000" b="1" dirty="0" err="1" smtClean="0">
                <a:latin typeface="Arial Narrow" pitchFamily="34" charset="0"/>
              </a:rPr>
              <a:t>e</a:t>
            </a:r>
            <a:r>
              <a:rPr lang="en-US" sz="2000" b="1" baseline="30000" dirty="0" err="1" smtClean="0">
                <a:latin typeface="Arial Narrow" pitchFamily="34" charset="0"/>
              </a:rPr>
              <a:t>+</a:t>
            </a:r>
            <a:r>
              <a:rPr lang="en-US" sz="2000" b="1" dirty="0" err="1" smtClean="0">
                <a:latin typeface="Arial Narrow" pitchFamily="34" charset="0"/>
              </a:rPr>
              <a:t>e</a:t>
            </a:r>
            <a:r>
              <a:rPr lang="en-US" sz="2000" b="1" baseline="30000" dirty="0" smtClean="0">
                <a:latin typeface="Arial Narrow" pitchFamily="34" charset="0"/>
              </a:rPr>
              <a:t>-</a:t>
            </a:r>
            <a:r>
              <a:rPr lang="en-US" sz="2000" b="1" dirty="0" smtClean="0">
                <a:latin typeface="Arial Narrow" pitchFamily="34" charset="0"/>
              </a:rPr>
              <a:t>)</a:t>
            </a:r>
            <a:r>
              <a:rPr lang="en-US" sz="2000" dirty="0" smtClean="0">
                <a:latin typeface="Arial Narrow" pitchFamily="34" charset="0"/>
              </a:rPr>
              <a:t> </a:t>
            </a:r>
            <a:endParaRPr lang="fr-FR" sz="2000" dirty="0">
              <a:latin typeface="Arial Narrow" pitchFamily="34" charset="0"/>
            </a:endParaRPr>
          </a:p>
        </p:txBody>
      </p:sp>
      <p:sp>
        <p:nvSpPr>
          <p:cNvPr id="19" name="ZoneTexte 8"/>
          <p:cNvSpPr txBox="1">
            <a:spLocks noChangeArrowheads="1"/>
          </p:cNvSpPr>
          <p:nvPr/>
        </p:nvSpPr>
        <p:spPr bwMode="auto">
          <a:xfrm>
            <a:off x="5220072" y="5661248"/>
            <a:ext cx="3456954" cy="400110"/>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latin typeface="Arial Narrow" pitchFamily="34" charset="0"/>
              </a:rPr>
              <a:t>2009: </a:t>
            </a:r>
            <a:r>
              <a:rPr lang="fr-FR" sz="2000" dirty="0">
                <a:latin typeface="Arial Narrow" pitchFamily="34" charset="0"/>
              </a:rPr>
              <a:t>le </a:t>
            </a:r>
            <a:r>
              <a:rPr lang="fr-FR" sz="2000" b="1" dirty="0" smtClean="0">
                <a:latin typeface="Arial Narrow" pitchFamily="34" charset="0"/>
              </a:rPr>
              <a:t>LHC</a:t>
            </a:r>
            <a:r>
              <a:rPr lang="fr-FR" sz="2000" dirty="0" smtClean="0">
                <a:latin typeface="Arial Narrow" pitchFamily="34" charset="0"/>
              </a:rPr>
              <a:t> démarre au </a:t>
            </a:r>
            <a:r>
              <a:rPr lang="fr-FR" sz="2000" b="1" dirty="0" smtClean="0">
                <a:latin typeface="Arial Narrow" pitchFamily="34" charset="0"/>
              </a:rPr>
              <a:t>CERN</a:t>
            </a:r>
            <a:endParaRPr lang="fr-FR" sz="2000" b="1" dirty="0">
              <a:latin typeface="Arial Narrow" pitchFamily="34" charset="0"/>
            </a:endParaRPr>
          </a:p>
        </p:txBody>
      </p:sp>
      <p:sp>
        <p:nvSpPr>
          <p:cNvPr id="13" name="Espace réservé du numéro de diapositive 12"/>
          <p:cNvSpPr>
            <a:spLocks noGrp="1"/>
          </p:cNvSpPr>
          <p:nvPr>
            <p:ph type="sldNum" sz="quarter" idx="12"/>
          </p:nvPr>
        </p:nvSpPr>
        <p:spPr/>
        <p:txBody>
          <a:bodyPr/>
          <a:lstStyle/>
          <a:p>
            <a:fld id="{CF4668DC-857F-487D-BFFA-8C0CA5037977}" type="slidenum">
              <a:rPr lang="fr-BE" smtClean="0"/>
              <a:pPr/>
              <a:t>6</a:t>
            </a:fld>
            <a:endParaRPr lang="fr-BE"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5"/>
          <p:cNvSpPr txBox="1">
            <a:spLocks noChangeArrowheads="1"/>
          </p:cNvSpPr>
          <p:nvPr/>
        </p:nvSpPr>
        <p:spPr bwMode="auto">
          <a:xfrm>
            <a:off x="84138" y="-61913"/>
            <a:ext cx="5707062" cy="519113"/>
          </a:xfrm>
          <a:prstGeom prst="rect">
            <a:avLst/>
          </a:prstGeom>
          <a:noFill/>
          <a:ln w="9525">
            <a:noFill/>
            <a:miter lim="800000"/>
            <a:headEnd/>
            <a:tailEnd/>
          </a:ln>
        </p:spPr>
        <p:txBody>
          <a:bodyPr wrap="none">
            <a:spAutoFit/>
          </a:bodyPr>
          <a:lstStyle/>
          <a:p>
            <a:r>
              <a:rPr lang="fr-FR" sz="2800">
                <a:solidFill>
                  <a:schemeClr val="accent2"/>
                </a:solidFill>
              </a:rPr>
              <a:t>Système de manipulations des briques:</a:t>
            </a:r>
          </a:p>
        </p:txBody>
      </p:sp>
      <p:sp>
        <p:nvSpPr>
          <p:cNvPr id="10243" name="Rectangle 6"/>
          <p:cNvSpPr>
            <a:spLocks noChangeArrowheads="1"/>
          </p:cNvSpPr>
          <p:nvPr/>
        </p:nvSpPr>
        <p:spPr bwMode="auto">
          <a:xfrm>
            <a:off x="142875" y="457200"/>
            <a:ext cx="6705600" cy="1343025"/>
          </a:xfrm>
          <a:prstGeom prst="rect">
            <a:avLst/>
          </a:prstGeom>
          <a:noFill/>
          <a:ln w="9525">
            <a:noFill/>
            <a:miter lim="800000"/>
            <a:headEnd/>
            <a:tailEnd/>
          </a:ln>
        </p:spPr>
        <p:txBody>
          <a:bodyPr>
            <a:spAutoFit/>
          </a:bodyPr>
          <a:lstStyle/>
          <a:p>
            <a:pPr eaLnBrk="0" hangingPunct="0">
              <a:lnSpc>
                <a:spcPct val="90000"/>
              </a:lnSpc>
              <a:spcBef>
                <a:spcPct val="50000"/>
              </a:spcBef>
              <a:buClr>
                <a:schemeClr val="accent2"/>
              </a:buClr>
              <a:buFont typeface="Wingdings" pitchFamily="2" charset="2"/>
              <a:buChar char="q"/>
            </a:pPr>
            <a:r>
              <a:rPr kumimoji="1" lang="fr-FR" sz="2000">
                <a:latin typeface="Tahoma" pitchFamily="34" charset="0"/>
              </a:rPr>
              <a:t>Chargement de </a:t>
            </a:r>
            <a:r>
              <a:rPr kumimoji="1" lang="fr-FR" sz="2000">
                <a:solidFill>
                  <a:schemeClr val="accent1"/>
                </a:solidFill>
                <a:latin typeface="Tahoma" pitchFamily="34" charset="0"/>
              </a:rPr>
              <a:t>150 000« briques »</a:t>
            </a:r>
            <a:r>
              <a:rPr kumimoji="1" lang="fr-FR" sz="2000">
                <a:latin typeface="Tahoma" pitchFamily="34" charset="0"/>
              </a:rPr>
              <a:t> </a:t>
            </a:r>
            <a:r>
              <a:rPr kumimoji="1" lang="fr-FR" sz="2000">
                <a:solidFill>
                  <a:schemeClr val="accent1"/>
                </a:solidFill>
                <a:latin typeface="Tahoma" pitchFamily="34" charset="0"/>
              </a:rPr>
              <a:t>de 8,3kg</a:t>
            </a:r>
            <a:r>
              <a:rPr kumimoji="1" lang="fr-FR" sz="2000">
                <a:latin typeface="Tahoma" pitchFamily="34" charset="0"/>
              </a:rPr>
              <a:t> chacune (1</a:t>
            </a:r>
            <a:r>
              <a:rPr kumimoji="1" lang="en-US" sz="2000">
                <a:latin typeface="Tahoma" pitchFamily="34" charset="0"/>
              </a:rPr>
              <a:t>28</a:t>
            </a:r>
            <a:r>
              <a:rPr kumimoji="1" lang="fr-FR" sz="2000">
                <a:latin typeface="Tahoma" pitchFamily="34" charset="0"/>
              </a:rPr>
              <a:t>x10</a:t>
            </a:r>
            <a:r>
              <a:rPr kumimoji="1" lang="en-US" sz="2000">
                <a:latin typeface="Tahoma" pitchFamily="34" charset="0"/>
              </a:rPr>
              <a:t>3</a:t>
            </a:r>
            <a:r>
              <a:rPr kumimoji="1" lang="fr-FR" sz="2000">
                <a:latin typeface="Tahoma" pitchFamily="34" charset="0"/>
              </a:rPr>
              <a:t>x8</a:t>
            </a:r>
            <a:r>
              <a:rPr kumimoji="1" lang="en-US" sz="2000">
                <a:latin typeface="Tahoma" pitchFamily="34" charset="0"/>
              </a:rPr>
              <a:t>1</a:t>
            </a:r>
            <a:r>
              <a:rPr kumimoji="1" lang="fr-FR" sz="2000">
                <a:latin typeface="Tahoma" pitchFamily="34" charset="0"/>
              </a:rPr>
              <a:t>mm</a:t>
            </a:r>
            <a:r>
              <a:rPr kumimoji="1" lang="fr-FR" sz="2000" baseline="30000">
                <a:latin typeface="Tahoma" pitchFamily="34" charset="0"/>
              </a:rPr>
              <a:t>3</a:t>
            </a:r>
            <a:r>
              <a:rPr kumimoji="1" lang="fr-FR" sz="2000">
                <a:latin typeface="Tahoma" pitchFamily="34" charset="0"/>
              </a:rPr>
              <a:t>) dans le détecteur en 1,5 an.</a:t>
            </a:r>
          </a:p>
          <a:p>
            <a:pPr eaLnBrk="0" hangingPunct="0">
              <a:lnSpc>
                <a:spcPct val="90000"/>
              </a:lnSpc>
              <a:spcBef>
                <a:spcPct val="50000"/>
              </a:spcBef>
              <a:buClr>
                <a:schemeClr val="accent2"/>
              </a:buClr>
              <a:buFont typeface="Wingdings" pitchFamily="2" charset="2"/>
              <a:buChar char="q"/>
            </a:pPr>
            <a:r>
              <a:rPr kumimoji="1" lang="fr-FR" sz="2000">
                <a:latin typeface="Tahoma" pitchFamily="34" charset="0"/>
              </a:rPr>
              <a:t>Échange de </a:t>
            </a:r>
            <a:r>
              <a:rPr kumimoji="1" lang="fr-FR" sz="2000">
                <a:solidFill>
                  <a:schemeClr val="accent1"/>
                </a:solidFill>
                <a:latin typeface="Tahoma" pitchFamily="34" charset="0"/>
              </a:rPr>
              <a:t>30 « briques » par jour</a:t>
            </a:r>
            <a:r>
              <a:rPr kumimoji="1" lang="fr-FR" sz="2000">
                <a:latin typeface="Tahoma" pitchFamily="34" charset="0"/>
              </a:rPr>
              <a:t> pendant 5 ans durant le fonctionnement.</a:t>
            </a:r>
            <a:endParaRPr kumimoji="1" lang="fr-FR" sz="2000" i="1">
              <a:latin typeface="Tahoma" pitchFamily="34" charset="0"/>
            </a:endParaRPr>
          </a:p>
        </p:txBody>
      </p:sp>
      <p:pic>
        <p:nvPicPr>
          <p:cNvPr id="10244" name="Picture 3" descr="DSCN4350"/>
          <p:cNvPicPr>
            <a:picLocks noChangeAspect="1" noChangeArrowheads="1"/>
          </p:cNvPicPr>
          <p:nvPr/>
        </p:nvPicPr>
        <p:blipFill>
          <a:blip r:embed="rId2" cstate="print"/>
          <a:srcRect/>
          <a:stretch>
            <a:fillRect/>
          </a:stretch>
        </p:blipFill>
        <p:spPr bwMode="auto">
          <a:xfrm>
            <a:off x="90488" y="1909763"/>
            <a:ext cx="6553200" cy="4903787"/>
          </a:xfrm>
          <a:prstGeom prst="rect">
            <a:avLst/>
          </a:prstGeom>
          <a:noFill/>
          <a:ln w="9525">
            <a:noFill/>
            <a:miter lim="800000"/>
            <a:headEnd/>
            <a:tailEnd/>
          </a:ln>
        </p:spPr>
      </p:pic>
      <p:sp>
        <p:nvSpPr>
          <p:cNvPr id="9228" name="Line 15"/>
          <p:cNvSpPr>
            <a:spLocks noChangeShapeType="1"/>
          </p:cNvSpPr>
          <p:nvPr/>
        </p:nvSpPr>
        <p:spPr bwMode="auto">
          <a:xfrm flipH="1">
            <a:off x="3571875" y="1371600"/>
            <a:ext cx="3590925" cy="3986213"/>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a:lstStyle/>
          <a:p>
            <a:pPr>
              <a:defRPr/>
            </a:pPr>
            <a:endParaRPr lang="fr-FR"/>
          </a:p>
        </p:txBody>
      </p:sp>
      <p:pic>
        <p:nvPicPr>
          <p:cNvPr id="10246" name="Picture 3" descr="D:\Declais\Mes documents\OPERA\installation LNGS\pictures dec 04\DSC01979.JPG"/>
          <p:cNvPicPr>
            <a:picLocks noChangeAspect="1" noChangeArrowheads="1"/>
          </p:cNvPicPr>
          <p:nvPr/>
        </p:nvPicPr>
        <p:blipFill>
          <a:blip r:embed="rId3" cstate="print">
            <a:lum bright="12000" contrast="12000"/>
          </a:blip>
          <a:srcRect/>
          <a:stretch>
            <a:fillRect/>
          </a:stretch>
        </p:blipFill>
        <p:spPr bwMode="auto">
          <a:xfrm>
            <a:off x="6715125" y="2643188"/>
            <a:ext cx="2571750" cy="3429000"/>
          </a:xfrm>
          <a:prstGeom prst="rect">
            <a:avLst/>
          </a:prstGeom>
          <a:noFill/>
          <a:ln w="9525">
            <a:noFill/>
            <a:miter lim="800000"/>
            <a:headEnd/>
            <a:tailEnd/>
          </a:ln>
        </p:spPr>
      </p:pic>
      <p:sp>
        <p:nvSpPr>
          <p:cNvPr id="10247" name="Rectangle 6"/>
          <p:cNvSpPr>
            <a:spLocks noChangeArrowheads="1"/>
          </p:cNvSpPr>
          <p:nvPr/>
        </p:nvSpPr>
        <p:spPr bwMode="auto">
          <a:xfrm>
            <a:off x="7286625" y="6000750"/>
            <a:ext cx="2428875" cy="923925"/>
          </a:xfrm>
          <a:prstGeom prst="rect">
            <a:avLst/>
          </a:prstGeom>
          <a:noFill/>
          <a:ln w="9525">
            <a:noFill/>
            <a:miter lim="800000"/>
            <a:headEnd/>
            <a:tailEnd/>
          </a:ln>
        </p:spPr>
        <p:txBody>
          <a:bodyPr>
            <a:spAutoFit/>
          </a:bodyPr>
          <a:lstStyle/>
          <a:p>
            <a:r>
              <a:rPr lang="fr-FR" sz="1800">
                <a:solidFill>
                  <a:srgbClr val="FF0000"/>
                </a:solidFill>
              </a:rPr>
              <a:t>Mur: plateaux suspendus par des rubans d’acier</a:t>
            </a:r>
          </a:p>
        </p:txBody>
      </p:sp>
      <p:grpSp>
        <p:nvGrpSpPr>
          <p:cNvPr id="2" name="Group 1031"/>
          <p:cNvGrpSpPr>
            <a:grpSpLocks/>
          </p:cNvGrpSpPr>
          <p:nvPr/>
        </p:nvGrpSpPr>
        <p:grpSpPr bwMode="auto">
          <a:xfrm>
            <a:off x="6086475" y="0"/>
            <a:ext cx="3057525" cy="2328863"/>
            <a:chOff x="0" y="572"/>
            <a:chExt cx="1926" cy="1467"/>
          </a:xfrm>
        </p:grpSpPr>
        <p:grpSp>
          <p:nvGrpSpPr>
            <p:cNvPr id="3" name="Group 1032"/>
            <p:cNvGrpSpPr>
              <a:grpSpLocks/>
            </p:cNvGrpSpPr>
            <p:nvPr/>
          </p:nvGrpSpPr>
          <p:grpSpPr bwMode="auto">
            <a:xfrm>
              <a:off x="0" y="639"/>
              <a:ext cx="1926" cy="1400"/>
              <a:chOff x="0" y="639"/>
              <a:chExt cx="1926" cy="1400"/>
            </a:xfrm>
          </p:grpSpPr>
          <p:sp>
            <p:nvSpPr>
              <p:cNvPr id="10252" name="Text Box 1033"/>
              <p:cNvSpPr txBox="1">
                <a:spLocks noChangeArrowheads="1"/>
              </p:cNvSpPr>
              <p:nvPr/>
            </p:nvSpPr>
            <p:spPr bwMode="auto">
              <a:xfrm>
                <a:off x="112" y="1069"/>
                <a:ext cx="313" cy="365"/>
              </a:xfrm>
              <a:prstGeom prst="rect">
                <a:avLst/>
              </a:prstGeom>
              <a:noFill/>
              <a:ln w="57150">
                <a:noFill/>
                <a:miter lim="800000"/>
                <a:headEnd/>
                <a:tailEnd/>
              </a:ln>
            </p:spPr>
            <p:txBody>
              <a:bodyPr>
                <a:spAutoFit/>
              </a:bodyPr>
              <a:lstStyle/>
              <a:p>
                <a:r>
                  <a:rPr lang="en-GB" altLang="ja-JP" sz="3200">
                    <a:solidFill>
                      <a:srgbClr val="FF0000"/>
                    </a:solidFill>
                    <a:latin typeface="Symbol" pitchFamily="18" charset="2"/>
                    <a:ea typeface="MS PGothic" pitchFamily="34" charset="-128"/>
                  </a:rPr>
                  <a:t>n </a:t>
                </a:r>
                <a:endParaRPr lang="en-GB" altLang="ja-JP" sz="1800">
                  <a:solidFill>
                    <a:srgbClr val="FF0000"/>
                  </a:solidFill>
                  <a:ea typeface="MS PGothic" pitchFamily="34" charset="-128"/>
                </a:endParaRPr>
              </a:p>
            </p:txBody>
          </p:sp>
          <p:sp>
            <p:nvSpPr>
              <p:cNvPr id="10253" name="Line 1034"/>
              <p:cNvSpPr>
                <a:spLocks noChangeShapeType="1"/>
              </p:cNvSpPr>
              <p:nvPr/>
            </p:nvSpPr>
            <p:spPr bwMode="auto">
              <a:xfrm>
                <a:off x="0" y="1071"/>
                <a:ext cx="567" cy="136"/>
              </a:xfrm>
              <a:prstGeom prst="line">
                <a:avLst/>
              </a:prstGeom>
              <a:noFill/>
              <a:ln w="57150">
                <a:solidFill>
                  <a:srgbClr val="FF0000"/>
                </a:solidFill>
                <a:round/>
                <a:headEnd/>
                <a:tailEnd type="triangle" w="med" len="med"/>
              </a:ln>
            </p:spPr>
            <p:txBody>
              <a:bodyPr wrap="none" anchor="ctr"/>
              <a:lstStyle/>
              <a:p>
                <a:endParaRPr lang="fr-FR"/>
              </a:p>
            </p:txBody>
          </p:sp>
          <p:pic>
            <p:nvPicPr>
              <p:cNvPr id="10254" name="Picture 1035" descr="SSL12603"/>
              <p:cNvPicPr>
                <a:picLocks noChangeAspect="1" noChangeArrowheads="1"/>
              </p:cNvPicPr>
              <p:nvPr/>
            </p:nvPicPr>
            <p:blipFill>
              <a:blip r:embed="rId4" cstate="print"/>
              <a:srcRect/>
              <a:stretch>
                <a:fillRect/>
              </a:stretch>
            </p:blipFill>
            <p:spPr bwMode="auto">
              <a:xfrm>
                <a:off x="567" y="639"/>
                <a:ext cx="1359" cy="1392"/>
              </a:xfrm>
              <a:prstGeom prst="rect">
                <a:avLst/>
              </a:prstGeom>
              <a:noFill/>
              <a:ln w="9525">
                <a:noFill/>
                <a:miter lim="800000"/>
                <a:headEnd/>
                <a:tailEnd/>
              </a:ln>
            </p:spPr>
          </p:pic>
          <p:sp>
            <p:nvSpPr>
              <p:cNvPr id="10255" name="Line 1036"/>
              <p:cNvSpPr>
                <a:spLocks noChangeShapeType="1"/>
              </p:cNvSpPr>
              <p:nvPr/>
            </p:nvSpPr>
            <p:spPr bwMode="auto">
              <a:xfrm>
                <a:off x="703" y="1773"/>
                <a:ext cx="454" cy="181"/>
              </a:xfrm>
              <a:prstGeom prst="line">
                <a:avLst/>
              </a:prstGeom>
              <a:noFill/>
              <a:ln w="19050">
                <a:solidFill>
                  <a:schemeClr val="hlink"/>
                </a:solidFill>
                <a:round/>
                <a:headEnd type="triangle" w="med" len="med"/>
                <a:tailEnd type="triangle" w="med" len="med"/>
              </a:ln>
            </p:spPr>
            <p:txBody>
              <a:bodyPr anchor="ctr">
                <a:spAutoFit/>
              </a:bodyPr>
              <a:lstStyle/>
              <a:p>
                <a:endParaRPr lang="fr-FR"/>
              </a:p>
            </p:txBody>
          </p:sp>
          <p:sp>
            <p:nvSpPr>
              <p:cNvPr id="10256" name="Line 1037"/>
              <p:cNvSpPr>
                <a:spLocks noChangeShapeType="1"/>
              </p:cNvSpPr>
              <p:nvPr/>
            </p:nvSpPr>
            <p:spPr bwMode="auto">
              <a:xfrm flipH="1">
                <a:off x="1338" y="1592"/>
                <a:ext cx="454" cy="363"/>
              </a:xfrm>
              <a:prstGeom prst="line">
                <a:avLst/>
              </a:prstGeom>
              <a:noFill/>
              <a:ln w="19050">
                <a:solidFill>
                  <a:schemeClr val="hlink"/>
                </a:solidFill>
                <a:round/>
                <a:headEnd type="triangle" w="med" len="med"/>
                <a:tailEnd type="triangle" w="med" len="med"/>
              </a:ln>
            </p:spPr>
            <p:txBody>
              <a:bodyPr anchor="ctr">
                <a:spAutoFit/>
              </a:bodyPr>
              <a:lstStyle/>
              <a:p>
                <a:endParaRPr lang="fr-FR"/>
              </a:p>
            </p:txBody>
          </p:sp>
          <p:sp>
            <p:nvSpPr>
              <p:cNvPr id="10257" name="Text Box 1038"/>
              <p:cNvSpPr txBox="1">
                <a:spLocks noChangeArrowheads="1"/>
              </p:cNvSpPr>
              <p:nvPr/>
            </p:nvSpPr>
            <p:spPr bwMode="auto">
              <a:xfrm>
                <a:off x="1429" y="1808"/>
                <a:ext cx="497" cy="212"/>
              </a:xfrm>
              <a:prstGeom prst="rect">
                <a:avLst/>
              </a:prstGeom>
              <a:noFill/>
              <a:ln w="9525">
                <a:noFill/>
                <a:miter lim="800000"/>
                <a:headEnd/>
                <a:tailEnd/>
              </a:ln>
            </p:spPr>
            <p:txBody>
              <a:bodyPr wrap="none">
                <a:spAutoFit/>
              </a:bodyPr>
              <a:lstStyle/>
              <a:p>
                <a:r>
                  <a:rPr lang="en-GB" altLang="ja-JP" sz="1600">
                    <a:solidFill>
                      <a:schemeClr val="hlink"/>
                    </a:solidFill>
                    <a:ea typeface="MS PGothic" pitchFamily="34" charset="-128"/>
                  </a:rPr>
                  <a:t>12.5cm</a:t>
                </a:r>
                <a:endParaRPr lang="en-GB" altLang="ja-JP" sz="1400">
                  <a:solidFill>
                    <a:schemeClr val="hlink"/>
                  </a:solidFill>
                  <a:ea typeface="MS PGothic" pitchFamily="34" charset="-128"/>
                </a:endParaRPr>
              </a:p>
            </p:txBody>
          </p:sp>
          <p:sp>
            <p:nvSpPr>
              <p:cNvPr id="10258" name="Rectangle 1039"/>
              <p:cNvSpPr>
                <a:spLocks noChangeArrowheads="1"/>
              </p:cNvSpPr>
              <p:nvPr/>
            </p:nvSpPr>
            <p:spPr bwMode="auto">
              <a:xfrm>
                <a:off x="703" y="1827"/>
                <a:ext cx="337" cy="212"/>
              </a:xfrm>
              <a:prstGeom prst="rect">
                <a:avLst/>
              </a:prstGeom>
              <a:noFill/>
              <a:ln w="9525">
                <a:noFill/>
                <a:miter lim="800000"/>
                <a:headEnd/>
                <a:tailEnd/>
              </a:ln>
            </p:spPr>
            <p:txBody>
              <a:bodyPr wrap="none">
                <a:spAutoFit/>
              </a:bodyPr>
              <a:lstStyle/>
              <a:p>
                <a:r>
                  <a:rPr lang="en-GB" altLang="ja-JP" sz="1600">
                    <a:solidFill>
                      <a:schemeClr val="hlink"/>
                    </a:solidFill>
                    <a:ea typeface="MS PGothic" pitchFamily="34" charset="-128"/>
                  </a:rPr>
                  <a:t>8cm</a:t>
                </a:r>
              </a:p>
            </p:txBody>
          </p:sp>
          <p:sp>
            <p:nvSpPr>
              <p:cNvPr id="10259" name="Line 1040"/>
              <p:cNvSpPr>
                <a:spLocks noChangeShapeType="1"/>
              </p:cNvSpPr>
              <p:nvPr/>
            </p:nvSpPr>
            <p:spPr bwMode="auto">
              <a:xfrm flipV="1">
                <a:off x="1293" y="1048"/>
                <a:ext cx="0" cy="907"/>
              </a:xfrm>
              <a:prstGeom prst="line">
                <a:avLst/>
              </a:prstGeom>
              <a:noFill/>
              <a:ln w="19050">
                <a:solidFill>
                  <a:schemeClr val="hlink"/>
                </a:solidFill>
                <a:round/>
                <a:headEnd type="triangle" w="med" len="med"/>
                <a:tailEnd type="triangle" w="med" len="med"/>
              </a:ln>
            </p:spPr>
            <p:txBody>
              <a:bodyPr anchor="ctr">
                <a:spAutoFit/>
              </a:bodyPr>
              <a:lstStyle/>
              <a:p>
                <a:endParaRPr lang="fr-FR"/>
              </a:p>
            </p:txBody>
          </p:sp>
          <p:sp>
            <p:nvSpPr>
              <p:cNvPr id="10260" name="Rectangle 1041"/>
              <p:cNvSpPr>
                <a:spLocks noChangeArrowheads="1"/>
              </p:cNvSpPr>
              <p:nvPr/>
            </p:nvSpPr>
            <p:spPr bwMode="auto">
              <a:xfrm>
                <a:off x="1247" y="1350"/>
                <a:ext cx="401" cy="212"/>
              </a:xfrm>
              <a:prstGeom prst="rect">
                <a:avLst/>
              </a:prstGeom>
              <a:noFill/>
              <a:ln w="9525">
                <a:noFill/>
                <a:miter lim="800000"/>
                <a:headEnd/>
                <a:tailEnd/>
              </a:ln>
            </p:spPr>
            <p:txBody>
              <a:bodyPr wrap="none">
                <a:spAutoFit/>
              </a:bodyPr>
              <a:lstStyle/>
              <a:p>
                <a:r>
                  <a:rPr lang="en-GB" altLang="ja-JP" sz="1600">
                    <a:solidFill>
                      <a:schemeClr val="hlink"/>
                    </a:solidFill>
                    <a:ea typeface="MS PGothic" pitchFamily="34" charset="-128"/>
                  </a:rPr>
                  <a:t>10cm</a:t>
                </a:r>
              </a:p>
            </p:txBody>
          </p:sp>
        </p:grpSp>
        <p:sp>
          <p:nvSpPr>
            <p:cNvPr id="10251" name="Rectangle 1042"/>
            <p:cNvSpPr>
              <a:spLocks noChangeArrowheads="1"/>
            </p:cNvSpPr>
            <p:nvPr/>
          </p:nvSpPr>
          <p:spPr bwMode="auto">
            <a:xfrm>
              <a:off x="0" y="572"/>
              <a:ext cx="567" cy="404"/>
            </a:xfrm>
            <a:prstGeom prst="rect">
              <a:avLst/>
            </a:prstGeom>
            <a:noFill/>
            <a:ln w="9525">
              <a:noFill/>
              <a:miter lim="800000"/>
              <a:headEnd/>
              <a:tailEnd/>
            </a:ln>
          </p:spPr>
          <p:txBody>
            <a:bodyPr>
              <a:spAutoFit/>
            </a:bodyPr>
            <a:lstStyle/>
            <a:p>
              <a:r>
                <a:rPr lang="en-GB" altLang="ja-JP" sz="1800">
                  <a:solidFill>
                    <a:srgbClr val="CC0000"/>
                  </a:solidFill>
                  <a:latin typeface="Arial" pitchFamily="34" charset="0"/>
                  <a:ea typeface="MS PGothic" pitchFamily="34" charset="-128"/>
                </a:rPr>
                <a:t>8.3 kg  10X</a:t>
              </a:r>
              <a:r>
                <a:rPr lang="en-GB" altLang="ja-JP" sz="1800" baseline="-25000">
                  <a:solidFill>
                    <a:srgbClr val="CC0000"/>
                  </a:solidFill>
                  <a:latin typeface="Arial" pitchFamily="34" charset="0"/>
                  <a:ea typeface="MS PGothic" pitchFamily="34" charset="-128"/>
                </a:rPr>
                <a:t>0</a:t>
              </a:r>
              <a:endParaRPr lang="en-GB" sz="1800" baseline="-25000">
                <a:solidFill>
                  <a:srgbClr val="CC0000"/>
                </a:solidFill>
                <a:latin typeface="Arial" pitchFamily="34" charset="0"/>
              </a:endParaRPr>
            </a:p>
          </p:txBody>
        </p:sp>
      </p:grpSp>
      <p:sp>
        <p:nvSpPr>
          <p:cNvPr id="10249" name="Espace réservé du numéro de diapositive 21"/>
          <p:cNvSpPr>
            <a:spLocks noGrp="1"/>
          </p:cNvSpPr>
          <p:nvPr>
            <p:ph type="sldNum" sz="quarter" idx="12"/>
          </p:nvPr>
        </p:nvSpPr>
        <p:spPr>
          <a:noFill/>
        </p:spPr>
        <p:txBody>
          <a:bodyPr/>
          <a:lstStyle/>
          <a:p>
            <a:fld id="{B949A42A-F6F0-49E6-AD11-CF87368A37C4}" type="slidenum">
              <a:rPr lang="fr-FR" smtClean="0">
                <a:latin typeface="Times New Roman" pitchFamily="18" charset="0"/>
              </a:rPr>
              <a:pPr/>
              <a:t>60</a:t>
            </a:fld>
            <a:endParaRPr lang="fr-FR" smtClean="0">
              <a:latin typeface="Times New Roman" pitchFamily="18" charset="0"/>
            </a:endParaRPr>
          </a:p>
        </p:txBody>
      </p:sp>
      <p:sp>
        <p:nvSpPr>
          <p:cNvPr id="21" name="Espace réservé du pied de page 20"/>
          <p:cNvSpPr>
            <a:spLocks noGrp="1"/>
          </p:cNvSpPr>
          <p:nvPr>
            <p:ph type="ftr" sz="quarter" idx="11"/>
          </p:nvPr>
        </p:nvSpPr>
        <p:spPr/>
        <p:txBody>
          <a:bodyPr/>
          <a:lstStyle/>
          <a:p>
            <a:r>
              <a:rPr lang="fr-FR" smtClean="0"/>
              <a:t>Jean-Pierre Lees, Visite Baudelaire, 7 avril 2011</a:t>
            </a:r>
            <a:endParaRPr lang="fr-BE"/>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Fev07-0038-sma"/>
          <p:cNvPicPr>
            <a:picLocks noChangeAspect="1" noChangeArrowheads="1"/>
          </p:cNvPicPr>
          <p:nvPr/>
        </p:nvPicPr>
        <p:blipFill>
          <a:blip r:embed="rId3" cstate="print"/>
          <a:srcRect/>
          <a:stretch>
            <a:fillRect/>
          </a:stretch>
        </p:blipFill>
        <p:spPr bwMode="auto">
          <a:xfrm>
            <a:off x="36513" y="241300"/>
            <a:ext cx="8172450" cy="6130925"/>
          </a:xfrm>
          <a:prstGeom prst="rect">
            <a:avLst/>
          </a:prstGeom>
          <a:noFill/>
          <a:ln w="9525">
            <a:noFill/>
            <a:miter lim="800000"/>
            <a:headEnd/>
            <a:tailEnd/>
          </a:ln>
        </p:spPr>
      </p:pic>
      <p:sp>
        <p:nvSpPr>
          <p:cNvPr id="17411" name="Text Box 5"/>
          <p:cNvSpPr txBox="1">
            <a:spLocks noChangeArrowheads="1"/>
          </p:cNvSpPr>
          <p:nvPr/>
        </p:nvSpPr>
        <p:spPr bwMode="auto">
          <a:xfrm>
            <a:off x="250825" y="333375"/>
            <a:ext cx="7654925" cy="457200"/>
          </a:xfrm>
          <a:prstGeom prst="rect">
            <a:avLst/>
          </a:prstGeom>
          <a:solidFill>
            <a:srgbClr val="EAEAEA"/>
          </a:solidFill>
          <a:ln w="9525">
            <a:noFill/>
            <a:miter lim="800000"/>
            <a:headEnd/>
            <a:tailEnd/>
          </a:ln>
        </p:spPr>
        <p:txBody>
          <a:bodyPr wrap="none">
            <a:spAutoFit/>
          </a:bodyPr>
          <a:lstStyle/>
          <a:p>
            <a:r>
              <a:rPr lang="fr-FR" sz="2400">
                <a:solidFill>
                  <a:srgbClr val="FF0000"/>
                </a:solidFill>
                <a:latin typeface="Comic Sans MS" pitchFamily="66" charset="0"/>
              </a:rPr>
              <a:t>Responsabilité du LAPP: les manipulateurs de briques</a:t>
            </a:r>
          </a:p>
        </p:txBody>
      </p:sp>
      <p:sp>
        <p:nvSpPr>
          <p:cNvPr id="17412" name="Rectangle 6"/>
          <p:cNvSpPr>
            <a:spLocks noChangeArrowheads="1"/>
          </p:cNvSpPr>
          <p:nvPr/>
        </p:nvSpPr>
        <p:spPr bwMode="auto">
          <a:xfrm>
            <a:off x="3857625" y="1357313"/>
            <a:ext cx="1223963" cy="1803400"/>
          </a:xfrm>
          <a:prstGeom prst="rect">
            <a:avLst/>
          </a:prstGeom>
          <a:noFill/>
          <a:ln w="9525">
            <a:noFill/>
            <a:miter lim="800000"/>
            <a:headEnd/>
            <a:tailEnd/>
          </a:ln>
        </p:spPr>
        <p:txBody>
          <a:bodyPr>
            <a:spAutoFit/>
          </a:bodyPr>
          <a:lstStyle/>
          <a:p>
            <a:r>
              <a:rPr lang="fr-FR" sz="1600">
                <a:solidFill>
                  <a:schemeClr val="bg1"/>
                </a:solidFill>
                <a:latin typeface="Comic Sans MS" pitchFamily="66" charset="0"/>
              </a:rPr>
              <a:t>De chaque côté, 31 ‘murs’ de 64 étages, plateaux o</a:t>
            </a:r>
            <a:r>
              <a:rPr lang="en-US" sz="1600">
                <a:solidFill>
                  <a:schemeClr val="bg1"/>
                </a:solidFill>
                <a:latin typeface="Comic Sans MS" pitchFamily="66" charset="0"/>
              </a:rPr>
              <a:t>ù</a:t>
            </a:r>
            <a:r>
              <a:rPr lang="fr-FR" sz="1600">
                <a:solidFill>
                  <a:schemeClr val="bg1"/>
                </a:solidFill>
                <a:latin typeface="Comic Sans MS" pitchFamily="66" charset="0"/>
              </a:rPr>
              <a:t> pousser</a:t>
            </a:r>
          </a:p>
          <a:p>
            <a:r>
              <a:rPr lang="fr-FR" sz="1600">
                <a:solidFill>
                  <a:schemeClr val="bg1"/>
                </a:solidFill>
                <a:latin typeface="Comic Sans MS" pitchFamily="66" charset="0"/>
              </a:rPr>
              <a:t>26 briques </a:t>
            </a:r>
          </a:p>
        </p:txBody>
      </p:sp>
      <p:sp>
        <p:nvSpPr>
          <p:cNvPr id="17413" name="Rectangle 8"/>
          <p:cNvSpPr>
            <a:spLocks noChangeArrowheads="1"/>
          </p:cNvSpPr>
          <p:nvPr/>
        </p:nvSpPr>
        <p:spPr bwMode="auto">
          <a:xfrm>
            <a:off x="7092950" y="1098550"/>
            <a:ext cx="828675" cy="1069975"/>
          </a:xfrm>
          <a:prstGeom prst="rect">
            <a:avLst/>
          </a:prstGeom>
          <a:noFill/>
          <a:ln w="9525">
            <a:noFill/>
            <a:miter lim="800000"/>
            <a:headEnd/>
            <a:tailEnd/>
          </a:ln>
        </p:spPr>
        <p:txBody>
          <a:bodyPr>
            <a:spAutoFit/>
          </a:bodyPr>
          <a:lstStyle/>
          <a:p>
            <a:r>
              <a:rPr lang="fr-FR" sz="1600">
                <a:solidFill>
                  <a:schemeClr val="bg1"/>
                </a:solidFill>
                <a:latin typeface="Comic Sans MS" pitchFamily="66" charset="0"/>
              </a:rPr>
              <a:t>2eme bloc de 31 murs</a:t>
            </a:r>
          </a:p>
        </p:txBody>
      </p:sp>
      <p:cxnSp>
        <p:nvCxnSpPr>
          <p:cNvPr id="10" name="Connecteur droit avec flèche 9"/>
          <p:cNvCxnSpPr/>
          <p:nvPr/>
        </p:nvCxnSpPr>
        <p:spPr>
          <a:xfrm rot="5400000">
            <a:off x="1928813" y="2071688"/>
            <a:ext cx="3143250" cy="571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Espace réservé du pied de page 7"/>
          <p:cNvSpPr>
            <a:spLocks noGrp="1"/>
          </p:cNvSpPr>
          <p:nvPr>
            <p:ph type="ftr" sz="quarter" idx="11"/>
          </p:nvPr>
        </p:nvSpPr>
        <p:spPr/>
        <p:txBody>
          <a:bodyPr/>
          <a:lstStyle/>
          <a:p>
            <a:pPr>
              <a:defRPr/>
            </a:pPr>
            <a:r>
              <a:rPr lang="fr-FR" smtClean="0"/>
              <a:t>Jean-Pierre Lees, Visite Baudelaire, 7 avril 2011</a:t>
            </a:r>
            <a:endParaRPr lang="fr-FR"/>
          </a:p>
        </p:txBody>
      </p:sp>
      <p:sp>
        <p:nvSpPr>
          <p:cNvPr id="7" name="Espace réservé du numéro de diapositive 6"/>
          <p:cNvSpPr>
            <a:spLocks noGrp="1"/>
          </p:cNvSpPr>
          <p:nvPr>
            <p:ph type="sldNum" sz="quarter" idx="12"/>
          </p:nvPr>
        </p:nvSpPr>
        <p:spPr/>
        <p:txBody>
          <a:bodyPr/>
          <a:lstStyle/>
          <a:p>
            <a:pPr>
              <a:defRPr/>
            </a:pPr>
            <a:fld id="{6DB72ED5-C314-430C-B074-B4F94A59832C}" type="slidenum">
              <a:rPr lang="fr-FR" smtClean="0"/>
              <a:pPr>
                <a:defRPr/>
              </a:pPr>
              <a:t>61</a:t>
            </a:fld>
            <a:endParaRPr lang="fr-F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2" cstate="print"/>
          <a:srcRect/>
          <a:stretch>
            <a:fillRect/>
          </a:stretch>
        </p:blipFill>
        <p:spPr bwMode="auto">
          <a:xfrm>
            <a:off x="5072063" y="571500"/>
            <a:ext cx="4059237" cy="5786438"/>
          </a:xfrm>
          <a:prstGeom prst="rect">
            <a:avLst/>
          </a:prstGeom>
          <a:noFill/>
          <a:ln w="9525">
            <a:noFill/>
            <a:miter lim="800000"/>
            <a:headEnd/>
            <a:tailEnd/>
          </a:ln>
        </p:spPr>
      </p:pic>
      <p:sp>
        <p:nvSpPr>
          <p:cNvPr id="11267" name="Text Box 4"/>
          <p:cNvSpPr txBox="1">
            <a:spLocks noChangeArrowheads="1"/>
          </p:cNvSpPr>
          <p:nvPr/>
        </p:nvSpPr>
        <p:spPr bwMode="auto">
          <a:xfrm>
            <a:off x="142875" y="500063"/>
            <a:ext cx="7000875" cy="1570037"/>
          </a:xfrm>
          <a:prstGeom prst="rect">
            <a:avLst/>
          </a:prstGeom>
          <a:noFill/>
          <a:ln w="9525">
            <a:noFill/>
            <a:miter lim="800000"/>
            <a:headEnd/>
            <a:tailEnd/>
          </a:ln>
        </p:spPr>
        <p:txBody>
          <a:bodyPr>
            <a:spAutoFit/>
          </a:bodyPr>
          <a:lstStyle/>
          <a:p>
            <a:pPr>
              <a:buFont typeface="Wingdings" pitchFamily="2" charset="2"/>
              <a:buChar char="Ø"/>
            </a:pPr>
            <a:r>
              <a:rPr lang="fr-FR">
                <a:solidFill>
                  <a:schemeClr val="accent2"/>
                </a:solidFill>
              </a:rPr>
              <a:t> Conception et réalisation mécanique au LAPP</a:t>
            </a:r>
          </a:p>
          <a:p>
            <a:pPr>
              <a:buFont typeface="Wingdings" pitchFamily="2" charset="2"/>
              <a:buChar char="Ø"/>
            </a:pPr>
            <a:endParaRPr lang="fr-FR">
              <a:solidFill>
                <a:schemeClr val="accent2"/>
              </a:solidFill>
            </a:endParaRPr>
          </a:p>
          <a:p>
            <a:pPr>
              <a:buFont typeface="Wingdings" pitchFamily="2" charset="2"/>
              <a:buChar char="Ø"/>
            </a:pPr>
            <a:r>
              <a:rPr lang="fr-FR">
                <a:solidFill>
                  <a:schemeClr val="accent2"/>
                </a:solidFill>
              </a:rPr>
              <a:t> Automatisation du système et programmation des automates</a:t>
            </a:r>
          </a:p>
        </p:txBody>
      </p:sp>
      <p:sp>
        <p:nvSpPr>
          <p:cNvPr id="11268" name="Text Box 3"/>
          <p:cNvSpPr txBox="1">
            <a:spLocks noChangeArrowheads="1"/>
          </p:cNvSpPr>
          <p:nvPr/>
        </p:nvSpPr>
        <p:spPr bwMode="auto">
          <a:xfrm>
            <a:off x="304800" y="52388"/>
            <a:ext cx="7862888" cy="519112"/>
          </a:xfrm>
          <a:prstGeom prst="rect">
            <a:avLst/>
          </a:prstGeom>
          <a:noFill/>
          <a:ln w="9525">
            <a:noFill/>
            <a:miter lim="800000"/>
            <a:headEnd/>
            <a:tailEnd/>
          </a:ln>
        </p:spPr>
        <p:txBody>
          <a:bodyPr wrap="none">
            <a:spAutoFit/>
          </a:bodyPr>
          <a:lstStyle/>
          <a:p>
            <a:r>
              <a:rPr lang="fr-FR" sz="2800">
                <a:solidFill>
                  <a:srgbClr val="FF33CC"/>
                </a:solidFill>
              </a:rPr>
              <a:t>Activités du LAPP liées aux manipulateurs d’OPERA</a:t>
            </a:r>
          </a:p>
        </p:txBody>
      </p:sp>
      <p:sp>
        <p:nvSpPr>
          <p:cNvPr id="11270" name="Text Box 7"/>
          <p:cNvSpPr txBox="1">
            <a:spLocks noChangeArrowheads="1"/>
          </p:cNvSpPr>
          <p:nvPr/>
        </p:nvSpPr>
        <p:spPr bwMode="auto">
          <a:xfrm>
            <a:off x="142875" y="3554413"/>
            <a:ext cx="4714875" cy="3232150"/>
          </a:xfrm>
          <a:prstGeom prst="rect">
            <a:avLst/>
          </a:prstGeom>
          <a:noFill/>
          <a:ln w="9525">
            <a:noFill/>
            <a:miter lim="800000"/>
            <a:headEnd/>
            <a:tailEnd/>
          </a:ln>
        </p:spPr>
        <p:txBody>
          <a:bodyPr>
            <a:spAutoFit/>
          </a:bodyPr>
          <a:lstStyle/>
          <a:p>
            <a:r>
              <a:rPr lang="fr-FR">
                <a:solidFill>
                  <a:srgbClr val="FF33CC"/>
                </a:solidFill>
              </a:rPr>
              <a:t>BMS en quelques chiffres</a:t>
            </a:r>
            <a:r>
              <a:rPr lang="fr-FR">
                <a:solidFill>
                  <a:schemeClr val="accent2"/>
                </a:solidFill>
              </a:rPr>
              <a:t>: </a:t>
            </a:r>
          </a:p>
          <a:p>
            <a:pPr lvl="1">
              <a:buFont typeface="Wingdings" pitchFamily="2" charset="2"/>
              <a:buChar char="ü"/>
            </a:pPr>
            <a:r>
              <a:rPr lang="fr-FR" sz="2000">
                <a:solidFill>
                  <a:schemeClr val="accent2"/>
                </a:solidFill>
              </a:rPr>
              <a:t>plateforme + portique: 5000 kg</a:t>
            </a:r>
          </a:p>
          <a:p>
            <a:pPr lvl="1">
              <a:buFont typeface="Wingdings" pitchFamily="2" charset="2"/>
              <a:buChar char="ü"/>
            </a:pPr>
            <a:r>
              <a:rPr lang="fr-FR" sz="2000">
                <a:solidFill>
                  <a:schemeClr val="accent2"/>
                </a:solidFill>
              </a:rPr>
              <a:t>11 + 3 (station de chargement) moteurs</a:t>
            </a:r>
          </a:p>
          <a:p>
            <a:pPr lvl="1">
              <a:buFont typeface="Wingdings" pitchFamily="2" charset="2"/>
              <a:buChar char="ü"/>
            </a:pPr>
            <a:r>
              <a:rPr lang="fr-FR" sz="2000">
                <a:solidFill>
                  <a:schemeClr val="accent2"/>
                </a:solidFill>
              </a:rPr>
              <a:t>plusieurs dizaines de  capteurs </a:t>
            </a:r>
          </a:p>
          <a:p>
            <a:pPr lvl="1">
              <a:buFont typeface="Wingdings" pitchFamily="2" charset="2"/>
              <a:buChar char="ü"/>
            </a:pPr>
            <a:r>
              <a:rPr lang="fr-FR" sz="2000">
                <a:solidFill>
                  <a:schemeClr val="accent2"/>
                </a:solidFill>
              </a:rPr>
              <a:t>1 camera CCD pour positionnement</a:t>
            </a:r>
          </a:p>
          <a:p>
            <a:pPr lvl="1">
              <a:buFont typeface="Wingdings" pitchFamily="2" charset="2"/>
              <a:buChar char="ü"/>
            </a:pPr>
            <a:r>
              <a:rPr lang="fr-FR" sz="2000">
                <a:solidFill>
                  <a:schemeClr val="accent2"/>
                </a:solidFill>
              </a:rPr>
              <a:t>Amplitudes des mouvements: 20 m grand axe, 7m vertical</a:t>
            </a:r>
          </a:p>
          <a:p>
            <a:pPr lvl="1">
              <a:buFont typeface="Wingdings" pitchFamily="2" charset="2"/>
              <a:buChar char="ü"/>
            </a:pPr>
            <a:r>
              <a:rPr lang="fr-FR" sz="2000">
                <a:solidFill>
                  <a:schemeClr val="accent2"/>
                </a:solidFill>
              </a:rPr>
              <a:t>précision 1/10 mm dans les 3 coordonnées</a:t>
            </a:r>
          </a:p>
        </p:txBody>
      </p:sp>
      <p:pic>
        <p:nvPicPr>
          <p:cNvPr id="11271" name="Picture 3" descr="E:\Mes documents\Opera\Automatisme\Talks\Photos\Automate-2.jpg"/>
          <p:cNvPicPr>
            <a:picLocks noChangeAspect="1" noChangeArrowheads="1"/>
          </p:cNvPicPr>
          <p:nvPr/>
        </p:nvPicPr>
        <p:blipFill>
          <a:blip r:embed="rId3" cstate="print"/>
          <a:srcRect/>
          <a:stretch>
            <a:fillRect/>
          </a:stretch>
        </p:blipFill>
        <p:spPr bwMode="auto">
          <a:xfrm>
            <a:off x="285750" y="2071688"/>
            <a:ext cx="2214563" cy="1470025"/>
          </a:xfrm>
          <a:prstGeom prst="rect">
            <a:avLst/>
          </a:prstGeom>
          <a:noFill/>
          <a:ln w="9525">
            <a:noFill/>
            <a:miter lim="800000"/>
            <a:headEnd/>
            <a:tailEnd/>
          </a:ln>
        </p:spPr>
      </p:pic>
      <p:sp>
        <p:nvSpPr>
          <p:cNvPr id="11272" name="Text Box 4"/>
          <p:cNvSpPr txBox="1">
            <a:spLocks noChangeArrowheads="1"/>
          </p:cNvSpPr>
          <p:nvPr/>
        </p:nvSpPr>
        <p:spPr bwMode="auto">
          <a:xfrm>
            <a:off x="2643188" y="2214563"/>
            <a:ext cx="3071812" cy="830262"/>
          </a:xfrm>
          <a:prstGeom prst="rect">
            <a:avLst/>
          </a:prstGeom>
          <a:noFill/>
          <a:ln w="25400">
            <a:solidFill>
              <a:srgbClr val="FF33CC"/>
            </a:solidFill>
            <a:miter lim="800000"/>
            <a:headEnd/>
            <a:tailEnd/>
          </a:ln>
        </p:spPr>
        <p:txBody>
          <a:bodyPr>
            <a:spAutoFit/>
          </a:bodyPr>
          <a:lstStyle/>
          <a:p>
            <a:pPr eaLnBrk="0" hangingPunct="0">
              <a:spcBef>
                <a:spcPct val="50000"/>
              </a:spcBef>
            </a:pPr>
            <a:r>
              <a:rPr lang="fr-FR" sz="1600" b="1">
                <a:solidFill>
                  <a:srgbClr val="3366FF"/>
                </a:solidFill>
                <a:latin typeface="Book Antiqua" pitchFamily="18" charset="0"/>
              </a:rPr>
              <a:t>Automate Programmable Industriel: Schneider TSX Premium</a:t>
            </a:r>
          </a:p>
        </p:txBody>
      </p:sp>
      <p:sp>
        <p:nvSpPr>
          <p:cNvPr id="11273" name="Espace réservé du numéro de diapositive 12"/>
          <p:cNvSpPr>
            <a:spLocks noGrp="1"/>
          </p:cNvSpPr>
          <p:nvPr>
            <p:ph type="sldNum" sz="quarter" idx="12"/>
          </p:nvPr>
        </p:nvSpPr>
        <p:spPr>
          <a:xfrm>
            <a:off x="7000875" y="6400800"/>
            <a:ext cx="1905000" cy="457200"/>
          </a:xfrm>
          <a:noFill/>
        </p:spPr>
        <p:txBody>
          <a:bodyPr/>
          <a:lstStyle/>
          <a:p>
            <a:fld id="{69EB3D4F-A2F4-48E8-9575-451182B4EF84}" type="slidenum">
              <a:rPr lang="fr-FR" smtClean="0">
                <a:latin typeface="Times New Roman" pitchFamily="18" charset="0"/>
              </a:rPr>
              <a:pPr/>
              <a:t>62</a:t>
            </a:fld>
            <a:endParaRPr lang="fr-FR" smtClean="0">
              <a:latin typeface="Times New Roman" pitchFamily="18" charset="0"/>
            </a:endParaRPr>
          </a:p>
        </p:txBody>
      </p:sp>
      <p:sp>
        <p:nvSpPr>
          <p:cNvPr id="10" name="Espace réservé du pied de page 9"/>
          <p:cNvSpPr>
            <a:spLocks noGrp="1"/>
          </p:cNvSpPr>
          <p:nvPr>
            <p:ph type="ftr" sz="quarter" idx="11"/>
          </p:nvPr>
        </p:nvSpPr>
        <p:spPr/>
        <p:txBody>
          <a:bodyPr/>
          <a:lstStyle/>
          <a:p>
            <a:r>
              <a:rPr lang="fr-FR" dirty="0" smtClean="0"/>
              <a:t>Jean-Pierre Lees, Visite Baudelaire, 7 avril 2011</a:t>
            </a:r>
            <a:endParaRPr lang="fr-BE"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564905"/>
            <a:ext cx="7772400" cy="1841996"/>
          </a:xfrm>
        </p:spPr>
        <p:txBody>
          <a:bodyPr>
            <a:normAutofit/>
          </a:bodyPr>
          <a:lstStyle/>
          <a:p>
            <a:pPr algn="ctr"/>
            <a:r>
              <a:rPr lang="en-US" sz="6500" dirty="0" smtClean="0">
                <a:solidFill>
                  <a:srgbClr val="3703C9"/>
                </a:solidFill>
                <a:latin typeface="Arial Narrow" pitchFamily="34" charset="0"/>
              </a:rPr>
              <a:t>les “</a:t>
            </a:r>
            <a:r>
              <a:rPr lang="en-US" sz="6500" dirty="0" err="1" smtClean="0">
                <a:solidFill>
                  <a:srgbClr val="3703C9"/>
                </a:solidFill>
                <a:latin typeface="Arial Narrow" pitchFamily="34" charset="0"/>
              </a:rPr>
              <a:t>astro</a:t>
            </a:r>
            <a:r>
              <a:rPr lang="en-US" sz="6500" dirty="0" smtClean="0">
                <a:solidFill>
                  <a:srgbClr val="3703C9"/>
                </a:solidFill>
                <a:latin typeface="Arial Narrow" pitchFamily="34" charset="0"/>
              </a:rPr>
              <a:t> </a:t>
            </a:r>
            <a:r>
              <a:rPr lang="en-US" sz="6500" dirty="0" err="1" smtClean="0">
                <a:solidFill>
                  <a:srgbClr val="3703C9"/>
                </a:solidFill>
                <a:latin typeface="Arial Narrow" pitchFamily="34" charset="0"/>
              </a:rPr>
              <a:t>particules</a:t>
            </a:r>
            <a:r>
              <a:rPr lang="en-US" sz="6500" dirty="0" smtClean="0">
                <a:solidFill>
                  <a:srgbClr val="3703C9"/>
                </a:solidFill>
                <a:latin typeface="Arial Narrow" pitchFamily="34" charset="0"/>
              </a:rPr>
              <a:t>”</a:t>
            </a: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63</a:t>
            </a:fld>
            <a:endParaRPr lang="fr-BE"/>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1428728" y="4714884"/>
            <a:ext cx="6842125" cy="1920875"/>
          </a:xfrm>
          <a:prstGeom prst="rect">
            <a:avLst/>
          </a:prstGeom>
          <a:noFill/>
          <a:ln w="9525">
            <a:noFill/>
            <a:miter lim="800000"/>
            <a:headEnd type="none" w="sm" len="sm"/>
            <a:tailEnd type="none" w="sm" len="sm"/>
          </a:ln>
        </p:spPr>
        <p:txBody>
          <a:bodyPr>
            <a:spAutoFit/>
          </a:bodyPr>
          <a:lstStyle/>
          <a:p>
            <a:r>
              <a:rPr kumimoji="0" lang="fr-FR" sz="4000" i="1" dirty="0">
                <a:latin typeface="Arial Unicode MS" pitchFamily="34" charset="-128"/>
              </a:rPr>
              <a:t>L’espace contient </a:t>
            </a:r>
            <a:r>
              <a:rPr kumimoji="0" lang="fr-FR" sz="4000" i="1" dirty="0" smtClean="0">
                <a:latin typeface="Arial Unicode MS" pitchFamily="34" charset="-128"/>
              </a:rPr>
              <a:t> aussi des </a:t>
            </a:r>
            <a:r>
              <a:rPr kumimoji="0" lang="fr-FR" sz="4000" i="1" dirty="0">
                <a:latin typeface="Arial Unicode MS" pitchFamily="34" charset="-128"/>
              </a:rPr>
              <a:t>accélérateurs naturels extrêmement  puissants</a:t>
            </a: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692275" y="4076700"/>
            <a:ext cx="7451725" cy="701675"/>
          </a:xfrm>
          <a:prstGeom prst="rect">
            <a:avLst/>
          </a:prstGeom>
          <a:noFill/>
          <a:ln w="9525">
            <a:noFill/>
            <a:miter lim="800000"/>
            <a:headEnd type="none" w="sm" len="sm"/>
            <a:tailEnd type="none" w="sm" len="sm"/>
          </a:ln>
        </p:spPr>
        <p:txBody>
          <a:bodyPr>
            <a:spAutoFit/>
          </a:bodyPr>
          <a:lstStyle/>
          <a:p>
            <a:r>
              <a:rPr lang="fr-FR" sz="2000" b="1" i="1">
                <a:latin typeface="Arial Unicode MS" pitchFamily="34" charset="-128"/>
              </a:rPr>
              <a:t>Image optique et Image en rayons X de la nébuleuse du Crabe (reste d’une explosion de supernova)</a:t>
            </a:r>
            <a:endParaRPr lang="fr-FR" sz="2800" b="1"/>
          </a:p>
        </p:txBody>
      </p:sp>
      <p:sp>
        <p:nvSpPr>
          <p:cNvPr id="9" name="Espace réservé du pied de page 8"/>
          <p:cNvSpPr>
            <a:spLocks noGrp="1"/>
          </p:cNvSpPr>
          <p:nvPr>
            <p:ph type="ftr" sz="quarter" idx="11"/>
          </p:nvPr>
        </p:nvSpPr>
        <p:spPr/>
        <p:txBody>
          <a:bodyPr/>
          <a:lstStyle/>
          <a:p>
            <a:r>
              <a:rPr lang="fr-FR" smtClean="0"/>
              <a:t>Jean-Pierre Lees, Visite Baudelaire, 7 avril 2011</a:t>
            </a:r>
            <a:endParaRPr lang="fr-BE"/>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64</a:t>
            </a:fld>
            <a:endParaRPr lang="fr-BE"/>
          </a:p>
        </p:txBody>
      </p:sp>
    </p:spTree>
  </p:cSld>
  <p:clrMapOvr>
    <a:masterClrMapping/>
  </p:clrMapOvr>
  <p:transition advClick="0" advTm="6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92"/>
          <p:cNvSpPr>
            <a:spLocks noGrp="1" noChangeArrowheads="1"/>
          </p:cNvSpPr>
          <p:nvPr>
            <p:ph type="body" sz="half" idx="1"/>
          </p:nvPr>
        </p:nvSpPr>
        <p:spPr>
          <a:xfrm>
            <a:off x="0" y="3284538"/>
            <a:ext cx="7200900" cy="5041900"/>
          </a:xfrm>
          <a:noFill/>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ClrTx/>
              <a:buSzTx/>
              <a:buFontTx/>
              <a:buNone/>
            </a:pPr>
            <a:endParaRPr lang="en-US" sz="2400" smtClean="0"/>
          </a:p>
          <a:p>
            <a:pPr lvl="1" eaLnBrk="1" hangingPunct="1">
              <a:buFont typeface="Wingdings 3" pitchFamily="18" charset="2"/>
              <a:buNone/>
            </a:pPr>
            <a:endParaRPr lang="fr-FR" smtClean="0"/>
          </a:p>
        </p:txBody>
      </p:sp>
      <p:sp>
        <p:nvSpPr>
          <p:cNvPr id="4099"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p:spPr>
        <p:txBody>
          <a:bodyPr wrap="none" anchor="ctr"/>
          <a:lstStyle/>
          <a:p>
            <a:endParaRPr lang="fr-FR"/>
          </a:p>
        </p:txBody>
      </p:sp>
      <p:grpSp>
        <p:nvGrpSpPr>
          <p:cNvPr id="2" name="Groupe 61"/>
          <p:cNvGrpSpPr>
            <a:grpSpLocks/>
          </p:cNvGrpSpPr>
          <p:nvPr/>
        </p:nvGrpSpPr>
        <p:grpSpPr bwMode="auto">
          <a:xfrm>
            <a:off x="200025" y="1071563"/>
            <a:ext cx="2300288" cy="1143000"/>
            <a:chOff x="708833" y="1086880"/>
            <a:chExt cx="2515536" cy="1341988"/>
          </a:xfrm>
        </p:grpSpPr>
        <p:sp>
          <p:nvSpPr>
            <p:cNvPr id="4131"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2"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3"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4"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5"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6"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7"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8"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4139"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p:spPr>
          <p:txBody>
            <a:bodyPr/>
            <a:lstStyle/>
            <a:p>
              <a:endParaRPr lang="fr-FR"/>
            </a:p>
          </p:txBody>
        </p:sp>
        <p:sp>
          <p:nvSpPr>
            <p:cNvPr id="4140"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p:spPr>
          <p:txBody>
            <a:bodyPr/>
            <a:lstStyle/>
            <a:p>
              <a:endParaRPr lang="fr-FR"/>
            </a:p>
          </p:txBody>
        </p:sp>
        <p:sp>
          <p:nvSpPr>
            <p:cNvPr id="4141"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p:spPr>
          <p:txBody>
            <a:bodyPr/>
            <a:lstStyle/>
            <a:p>
              <a:endParaRPr lang="fr-FR"/>
            </a:p>
          </p:txBody>
        </p:sp>
        <p:pic>
          <p:nvPicPr>
            <p:cNvPr id="4142" name="Picture 8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20688" y="1403363"/>
              <a:ext cx="456366" cy="245434"/>
            </a:xfrm>
            <a:prstGeom prst="rect">
              <a:avLst/>
            </a:prstGeom>
            <a:noFill/>
            <a:ln w="9525">
              <a:noFill/>
              <a:miter lim="800000"/>
              <a:headEnd/>
              <a:tailEnd/>
            </a:ln>
          </p:spPr>
        </p:pic>
        <p:pic>
          <p:nvPicPr>
            <p:cNvPr id="4143" name="Picture 8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04230" y="1469896"/>
              <a:ext cx="441750" cy="235084"/>
            </a:xfrm>
            <a:prstGeom prst="rect">
              <a:avLst/>
            </a:prstGeom>
            <a:noFill/>
            <a:ln w="9525">
              <a:noFill/>
              <a:miter lim="800000"/>
              <a:headEnd/>
              <a:tailEnd/>
            </a:ln>
          </p:spPr>
        </p:pic>
        <p:pic>
          <p:nvPicPr>
            <p:cNvPr id="4144" name="Picture 8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84503" y="2045039"/>
              <a:ext cx="368666" cy="322316"/>
            </a:xfrm>
            <a:prstGeom prst="rect">
              <a:avLst/>
            </a:prstGeom>
            <a:noFill/>
            <a:ln w="9525">
              <a:noFill/>
              <a:miter lim="800000"/>
              <a:headEnd/>
              <a:tailEnd/>
            </a:ln>
          </p:spPr>
        </p:pic>
        <p:pic>
          <p:nvPicPr>
            <p:cNvPr id="4145" name="Picture 81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75906" y="2079045"/>
              <a:ext cx="490472" cy="249869"/>
            </a:xfrm>
            <a:prstGeom prst="rect">
              <a:avLst/>
            </a:prstGeom>
            <a:noFill/>
            <a:ln w="9525">
              <a:noFill/>
              <a:miter lim="800000"/>
              <a:headEnd/>
              <a:tailEnd/>
            </a:ln>
          </p:spPr>
        </p:pic>
        <p:pic>
          <p:nvPicPr>
            <p:cNvPr id="4146" name="Picture 81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60380" y="1898666"/>
              <a:ext cx="280966" cy="322316"/>
            </a:xfrm>
            <a:prstGeom prst="rect">
              <a:avLst/>
            </a:prstGeom>
            <a:noFill/>
            <a:ln w="9525">
              <a:noFill/>
              <a:miter lim="800000"/>
              <a:headEnd/>
              <a:tailEnd/>
            </a:ln>
          </p:spPr>
        </p:pic>
        <p:pic>
          <p:nvPicPr>
            <p:cNvPr id="4147" name="Picture 81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99098" y="1854310"/>
              <a:ext cx="368666" cy="275004"/>
            </a:xfrm>
            <a:prstGeom prst="rect">
              <a:avLst/>
            </a:prstGeom>
            <a:noFill/>
            <a:ln w="9525">
              <a:noFill/>
              <a:miter lim="800000"/>
              <a:headEnd/>
              <a:tailEnd/>
            </a:ln>
          </p:spPr>
        </p:pic>
        <p:sp>
          <p:nvSpPr>
            <p:cNvPr id="4148"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4149"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pic>
        <p:nvPicPr>
          <p:cNvPr id="4101" name="Picture 825" descr="terre-europe"/>
          <p:cNvPicPr>
            <a:picLocks noChangeAspect="1" noChangeArrowheads="1"/>
          </p:cNvPicPr>
          <p:nvPr/>
        </p:nvPicPr>
        <p:blipFill>
          <a:blip r:embed="rId9" cstate="print">
            <a:clrChange>
              <a:clrFrom>
                <a:srgbClr val="070506"/>
              </a:clrFrom>
              <a:clrTo>
                <a:srgbClr val="070506">
                  <a:alpha val="0"/>
                </a:srgbClr>
              </a:clrTo>
            </a:clrChange>
          </a:blip>
          <a:srcRect/>
          <a:stretch>
            <a:fillRect/>
          </a:stretch>
        </p:blipFill>
        <p:spPr bwMode="auto">
          <a:xfrm>
            <a:off x="7929563" y="1285875"/>
            <a:ext cx="1384300" cy="1000125"/>
          </a:xfrm>
          <a:prstGeom prst="rect">
            <a:avLst/>
          </a:prstGeom>
          <a:noFill/>
          <a:ln w="9525">
            <a:noFill/>
            <a:miter lim="800000"/>
            <a:headEnd/>
            <a:tailEnd/>
          </a:ln>
        </p:spPr>
      </p:pic>
      <p:pic>
        <p:nvPicPr>
          <p:cNvPr id="4102" name="Picture 826" descr="0304AMSsmall"/>
          <p:cNvPicPr>
            <a:picLocks noChangeAspect="1" noChangeArrowheads="1"/>
          </p:cNvPicPr>
          <p:nvPr/>
        </p:nvPicPr>
        <p:blipFill>
          <a:blip r:embed="rId10" cstate="print">
            <a:clrChange>
              <a:clrFrom>
                <a:srgbClr val="FEFEFE"/>
              </a:clrFrom>
              <a:clrTo>
                <a:srgbClr val="FEFEFE">
                  <a:alpha val="0"/>
                </a:srgbClr>
              </a:clrTo>
            </a:clrChange>
          </a:blip>
          <a:srcRect/>
          <a:stretch>
            <a:fillRect/>
          </a:stretch>
        </p:blipFill>
        <p:spPr bwMode="auto">
          <a:xfrm>
            <a:off x="7262813" y="1428750"/>
            <a:ext cx="809625" cy="750888"/>
          </a:xfrm>
          <a:prstGeom prst="rect">
            <a:avLst/>
          </a:prstGeom>
          <a:noFill/>
          <a:ln w="9525">
            <a:noFill/>
            <a:miter lim="800000"/>
            <a:headEnd/>
            <a:tailEnd/>
          </a:ln>
        </p:spPr>
      </p:pic>
      <p:grpSp>
        <p:nvGrpSpPr>
          <p:cNvPr id="3" name="Groupe 78"/>
          <p:cNvGrpSpPr>
            <a:grpSpLocks/>
          </p:cNvGrpSpPr>
          <p:nvPr/>
        </p:nvGrpSpPr>
        <p:grpSpPr bwMode="auto">
          <a:xfrm>
            <a:off x="2428875" y="1143000"/>
            <a:ext cx="4695825" cy="3714750"/>
            <a:chOff x="2126666" y="1413911"/>
            <a:chExt cx="4673528" cy="3571792"/>
          </a:xfrm>
        </p:grpSpPr>
        <p:sp>
          <p:nvSpPr>
            <p:cNvPr id="4122" name="Text Box 812"/>
            <p:cNvSpPr txBox="1">
              <a:spLocks noChangeArrowheads="1"/>
            </p:cNvSpPr>
            <p:nvPr/>
          </p:nvSpPr>
          <p:spPr bwMode="auto">
            <a:xfrm>
              <a:off x="2126666" y="1622642"/>
              <a:ext cx="1143008" cy="707886"/>
            </a:xfrm>
            <a:prstGeom prst="rect">
              <a:avLst/>
            </a:prstGeom>
            <a:noFill/>
            <a:ln w="9525">
              <a:noFill/>
              <a:miter lim="800000"/>
              <a:headEnd/>
              <a:tailEnd/>
            </a:ln>
          </p:spPr>
          <p:txBody>
            <a:bodyPr>
              <a:spAutoFit/>
            </a:bodyPr>
            <a:lstStyle/>
            <a:p>
              <a:pPr algn="l">
                <a:spcBef>
                  <a:spcPct val="50000"/>
                </a:spcBef>
              </a:pPr>
              <a:r>
                <a:rPr lang="en-US" sz="1600">
                  <a:latin typeface="Footlight MT Light" pitchFamily="18" charset="0"/>
                </a:rPr>
                <a:t>Etat</a:t>
              </a:r>
            </a:p>
            <a:p>
              <a:pPr algn="l">
                <a:spcBef>
                  <a:spcPct val="50000"/>
                </a:spcBef>
              </a:pPr>
              <a:r>
                <a:rPr lang="en-US" sz="1600">
                  <a:latin typeface="Footlight MT Light" pitchFamily="18" charset="0"/>
                </a:rPr>
                <a:t> final</a:t>
              </a:r>
            </a:p>
          </p:txBody>
        </p:sp>
        <p:sp>
          <p:nvSpPr>
            <p:cNvPr id="4123" name="Freeform 824"/>
            <p:cNvSpPr>
              <a:spLocks/>
            </p:cNvSpPr>
            <p:nvPr/>
          </p:nvSpPr>
          <p:spPr bwMode="auto">
            <a:xfrm rot="-1009801">
              <a:off x="2481423" y="1413911"/>
              <a:ext cx="4318771" cy="1933898"/>
            </a:xfrm>
            <a:custGeom>
              <a:avLst/>
              <a:gdLst>
                <a:gd name="T0" fmla="*/ 1603301 w 2427"/>
                <a:gd name="T1" fmla="*/ 287716 h 2245"/>
                <a:gd name="T2" fmla="*/ 371909 w 2427"/>
                <a:gd name="T3" fmla="*/ 366967 h 2245"/>
                <a:gd name="T4" fmla="*/ 1272320 w 2427"/>
                <a:gd name="T5" fmla="*/ 447079 h 2245"/>
                <a:gd name="T6" fmla="*/ 1192244 w 2427"/>
                <a:gd name="T7" fmla="*/ 578877 h 2245"/>
                <a:gd name="T8" fmla="*/ 124563 w 2427"/>
                <a:gd name="T9" fmla="*/ 632286 h 2245"/>
                <a:gd name="T10" fmla="*/ 1932503 w 2427"/>
                <a:gd name="T11" fmla="*/ 433296 h 2245"/>
                <a:gd name="T12" fmla="*/ 2904093 w 2427"/>
                <a:gd name="T13" fmla="*/ 486705 h 2245"/>
                <a:gd name="T14" fmla="*/ 2343560 w 2427"/>
                <a:gd name="T15" fmla="*/ 62023 h 2245"/>
                <a:gd name="T16" fmla="*/ 4151501 w 2427"/>
                <a:gd name="T17" fmla="*/ 114569 h 2245"/>
                <a:gd name="T18" fmla="*/ 2920108 w 2427"/>
                <a:gd name="T19" fmla="*/ 247229 h 2245"/>
                <a:gd name="T20" fmla="*/ 3165675 w 2427"/>
                <a:gd name="T21" fmla="*/ 101648 h 2245"/>
                <a:gd name="T22" fmla="*/ 3986010 w 2427"/>
                <a:gd name="T23" fmla="*/ 220525 h 2245"/>
                <a:gd name="T24" fmla="*/ 3411241 w 2427"/>
                <a:gd name="T25" fmla="*/ 314420 h 2245"/>
                <a:gd name="T26" fmla="*/ 4397068 w 2427"/>
                <a:gd name="T27" fmla="*/ 433296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p:spPr>
          <p:txBody>
            <a:bodyPr/>
            <a:lstStyle/>
            <a:p>
              <a:endParaRPr lang="fr-FR"/>
            </a:p>
          </p:txBody>
        </p:sp>
        <p:sp>
          <p:nvSpPr>
            <p:cNvPr id="4124" name="Text Box 828"/>
            <p:cNvSpPr txBox="1">
              <a:spLocks noChangeArrowheads="1"/>
            </p:cNvSpPr>
            <p:nvPr/>
          </p:nvSpPr>
          <p:spPr bwMode="auto">
            <a:xfrm>
              <a:off x="2523412" y="1570614"/>
              <a:ext cx="1599520" cy="828604"/>
            </a:xfrm>
            <a:prstGeom prst="rect">
              <a:avLst/>
            </a:prstGeom>
            <a:noFill/>
            <a:ln w="9525">
              <a:noFill/>
              <a:miter lim="800000"/>
              <a:headEnd/>
              <a:tailEnd/>
            </a:ln>
          </p:spPr>
          <p:txBody>
            <a:bodyPr>
              <a:spAutoFit/>
            </a:bodyPr>
            <a:lstStyle/>
            <a:p>
              <a:pPr>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4125" name="Text Box 829"/>
            <p:cNvSpPr txBox="1">
              <a:spLocks noChangeArrowheads="1"/>
            </p:cNvSpPr>
            <p:nvPr/>
          </p:nvSpPr>
          <p:spPr bwMode="auto">
            <a:xfrm>
              <a:off x="3365255" y="1957320"/>
              <a:ext cx="443374" cy="400110"/>
            </a:xfrm>
            <a:prstGeom prst="rect">
              <a:avLst/>
            </a:prstGeom>
            <a:noFill/>
            <a:ln w="9525">
              <a:noFill/>
              <a:miter lim="800000"/>
              <a:headEnd/>
              <a:tailEnd/>
            </a:ln>
          </p:spPr>
          <p:txBody>
            <a:bodyPr>
              <a:spAutoFit/>
            </a:bodyPr>
            <a:lstStyle/>
            <a:p>
              <a:pPr>
                <a:spcBef>
                  <a:spcPct val="50000"/>
                </a:spcBef>
              </a:pPr>
              <a:r>
                <a:rPr lang="en-US" sz="2000">
                  <a:cs typeface="Times New Roman" pitchFamily="18" charset="0"/>
                </a:rPr>
                <a:t>¯</a:t>
              </a:r>
            </a:p>
          </p:txBody>
        </p:sp>
        <p:sp>
          <p:nvSpPr>
            <p:cNvPr id="4126" name="Text Box 830"/>
            <p:cNvSpPr txBox="1">
              <a:spLocks noChangeArrowheads="1"/>
            </p:cNvSpPr>
            <p:nvPr/>
          </p:nvSpPr>
          <p:spPr bwMode="auto">
            <a:xfrm>
              <a:off x="3079503" y="2001228"/>
              <a:ext cx="443374" cy="784830"/>
            </a:xfrm>
            <a:prstGeom prst="rect">
              <a:avLst/>
            </a:prstGeom>
            <a:noFill/>
            <a:ln w="28575">
              <a:noFill/>
              <a:miter lim="800000"/>
              <a:headEnd/>
              <a:tailEnd/>
            </a:ln>
          </p:spPr>
          <p:txBody>
            <a:bodyPr>
              <a:spAutoFit/>
            </a:bodyPr>
            <a:lstStyle/>
            <a:p>
              <a:pPr>
                <a:spcBef>
                  <a:spcPct val="50000"/>
                </a:spcBef>
              </a:pPr>
              <a:r>
                <a:rPr lang="en-US"/>
                <a:t>¯</a:t>
              </a:r>
            </a:p>
            <a:p>
              <a:pPr>
                <a:spcBef>
                  <a:spcPct val="50000"/>
                </a:spcBef>
              </a:pPr>
              <a:endParaRPr lang="en-US">
                <a:solidFill>
                  <a:srgbClr val="0000FF"/>
                </a:solidFill>
                <a:cs typeface="Times New Roman" pitchFamily="18" charset="0"/>
              </a:endParaRPr>
            </a:p>
          </p:txBody>
        </p:sp>
        <p:sp>
          <p:nvSpPr>
            <p:cNvPr id="4127" name="Text Box 822"/>
            <p:cNvSpPr txBox="1">
              <a:spLocks noChangeArrowheads="1"/>
            </p:cNvSpPr>
            <p:nvPr/>
          </p:nvSpPr>
          <p:spPr bwMode="auto">
            <a:xfrm>
              <a:off x="5824111" y="4298820"/>
              <a:ext cx="699978"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4128" name="Text Box 822"/>
            <p:cNvSpPr txBox="1">
              <a:spLocks noChangeArrowheads="1"/>
            </p:cNvSpPr>
            <p:nvPr/>
          </p:nvSpPr>
          <p:spPr bwMode="auto">
            <a:xfrm>
              <a:off x="5977390" y="2809497"/>
              <a:ext cx="699978" cy="461665"/>
            </a:xfrm>
            <a:prstGeom prst="rect">
              <a:avLst/>
            </a:prstGeom>
            <a:noFill/>
            <a:ln w="9525">
              <a:noFill/>
              <a:miter lim="800000"/>
              <a:headEnd/>
              <a:tailEnd/>
            </a:ln>
          </p:spPr>
          <p:txBody>
            <a:bodyPr>
              <a:spAutoFit/>
            </a:bodyPr>
            <a:lstStyle/>
            <a:p>
              <a:pPr>
                <a:spcBef>
                  <a:spcPct val="50000"/>
                </a:spcBef>
              </a:pPr>
              <a:r>
                <a:rPr lang="en-US" sz="2400">
                  <a:solidFill>
                    <a:srgbClr val="009900"/>
                  </a:solidFill>
                  <a:cs typeface="Times New Roman" pitchFamily="18" charset="0"/>
                </a:rPr>
                <a:t>ν</a:t>
              </a:r>
            </a:p>
          </p:txBody>
        </p:sp>
        <p:sp>
          <p:nvSpPr>
            <p:cNvPr id="412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p:spPr>
          <p:txBody>
            <a:bodyPr/>
            <a:lstStyle/>
            <a:p>
              <a:endParaRPr lang="fr-FR"/>
            </a:p>
          </p:txBody>
        </p:sp>
        <p:sp>
          <p:nvSpPr>
            <p:cNvPr id="413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p:spPr>
          <p:txBody>
            <a:bodyPr/>
            <a:lstStyle/>
            <a:p>
              <a:endParaRPr lang="fr-FR"/>
            </a:p>
          </p:txBody>
        </p:sp>
      </p:grpSp>
      <p:pic>
        <p:nvPicPr>
          <p:cNvPr id="4104" name="Picture 18" descr="0052_xray_widefield.jpg                                        001F4348Macintosh HD                   B746CC0A:"/>
          <p:cNvPicPr>
            <a:picLocks noChangeAspect="1" noChangeArrowheads="1"/>
          </p:cNvPicPr>
          <p:nvPr/>
        </p:nvPicPr>
        <p:blipFill>
          <a:blip r:embed="rId11" cstate="print"/>
          <a:srcRect/>
          <a:stretch>
            <a:fillRect/>
          </a:stretch>
        </p:blipFill>
        <p:spPr bwMode="auto">
          <a:xfrm>
            <a:off x="714375" y="4333875"/>
            <a:ext cx="1071563" cy="1071563"/>
          </a:xfrm>
          <a:prstGeom prst="rect">
            <a:avLst/>
          </a:prstGeom>
          <a:noFill/>
          <a:ln w="9525">
            <a:noFill/>
            <a:miter lim="800000"/>
            <a:headEnd/>
            <a:tailEnd/>
          </a:ln>
        </p:spPr>
      </p:pic>
      <p:sp>
        <p:nvSpPr>
          <p:cNvPr id="4105" name="ZoneTexte 68"/>
          <p:cNvSpPr txBox="1">
            <a:spLocks noChangeArrowheads="1"/>
          </p:cNvSpPr>
          <p:nvPr/>
        </p:nvSpPr>
        <p:spPr bwMode="auto">
          <a:xfrm>
            <a:off x="0" y="0"/>
            <a:ext cx="2286000" cy="923925"/>
          </a:xfrm>
          <a:prstGeom prst="rect">
            <a:avLst/>
          </a:prstGeom>
          <a:noFill/>
          <a:ln w="9525">
            <a:noFill/>
            <a:miter lim="800000"/>
            <a:headEnd/>
            <a:tailEnd/>
          </a:ln>
        </p:spPr>
        <p:txBody>
          <a:bodyPr>
            <a:spAutoFit/>
          </a:bodyPr>
          <a:lstStyle/>
          <a:p>
            <a:pPr algn="r"/>
            <a:r>
              <a:rPr lang="en-US">
                <a:solidFill>
                  <a:srgbClr val="0000FF"/>
                </a:solidFill>
              </a:rPr>
              <a:t>Sources des rayons cosmiques galactiques et extra galactiques  </a:t>
            </a:r>
          </a:p>
        </p:txBody>
      </p:sp>
      <p:sp>
        <p:nvSpPr>
          <p:cNvPr id="4106" name="ZoneTexte 70"/>
          <p:cNvSpPr txBox="1">
            <a:spLocks noChangeArrowheads="1"/>
          </p:cNvSpPr>
          <p:nvPr/>
        </p:nvSpPr>
        <p:spPr bwMode="auto">
          <a:xfrm>
            <a:off x="3500438" y="0"/>
            <a:ext cx="2357437" cy="1477963"/>
          </a:xfrm>
          <a:prstGeom prst="rect">
            <a:avLst/>
          </a:prstGeom>
          <a:noFill/>
          <a:ln w="9525">
            <a:noFill/>
            <a:miter lim="800000"/>
            <a:headEnd/>
            <a:tailEnd/>
          </a:ln>
        </p:spPr>
        <p:txBody>
          <a:bodyPr>
            <a:spAutoFit/>
          </a:bodyPr>
          <a:lstStyle/>
          <a:p>
            <a:r>
              <a:rPr lang="fr-FR">
                <a:solidFill>
                  <a:srgbClr val="0000FF"/>
                </a:solidFill>
              </a:rPr>
              <a:t>messagers cosmiques:</a:t>
            </a:r>
          </a:p>
          <a:p>
            <a:r>
              <a:rPr lang="fr-FR">
                <a:solidFill>
                  <a:srgbClr val="0000FF"/>
                </a:solidFill>
              </a:rPr>
              <a:t>Particules chargées, neutres et ondes gravitationnelles</a:t>
            </a:r>
          </a:p>
          <a:p>
            <a:endParaRPr lang="fr-FR">
              <a:solidFill>
                <a:srgbClr val="0000FF"/>
              </a:solidFill>
            </a:endParaRPr>
          </a:p>
        </p:txBody>
      </p:sp>
      <p:sp>
        <p:nvSpPr>
          <p:cNvPr id="4107" name="ZoneTexte 71"/>
          <p:cNvSpPr txBox="1">
            <a:spLocks noChangeArrowheads="1"/>
          </p:cNvSpPr>
          <p:nvPr/>
        </p:nvSpPr>
        <p:spPr bwMode="auto">
          <a:xfrm>
            <a:off x="6572250" y="-3175"/>
            <a:ext cx="2357438" cy="922338"/>
          </a:xfrm>
          <a:prstGeom prst="rect">
            <a:avLst/>
          </a:prstGeom>
          <a:noFill/>
          <a:ln w="9525">
            <a:noFill/>
            <a:miter lim="800000"/>
            <a:headEnd/>
            <a:tailEnd/>
          </a:ln>
        </p:spPr>
        <p:txBody>
          <a:bodyPr>
            <a:spAutoFit/>
          </a:bodyPr>
          <a:lstStyle/>
          <a:p>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4108" name="ZoneTexte 73"/>
          <p:cNvSpPr txBox="1">
            <a:spLocks noChangeArrowheads="1"/>
          </p:cNvSpPr>
          <p:nvPr/>
        </p:nvSpPr>
        <p:spPr bwMode="auto">
          <a:xfrm>
            <a:off x="285750" y="4000500"/>
            <a:ext cx="2071688" cy="307975"/>
          </a:xfrm>
          <a:prstGeom prst="rect">
            <a:avLst/>
          </a:prstGeom>
          <a:noFill/>
          <a:ln w="9525">
            <a:noFill/>
            <a:miter lim="800000"/>
            <a:headEnd/>
            <a:tailEnd/>
          </a:ln>
        </p:spPr>
        <p:txBody>
          <a:bodyPr>
            <a:spAutoFit/>
          </a:bodyPr>
          <a:lstStyle/>
          <a:p>
            <a:r>
              <a:rPr lang="en-US" sz="1400"/>
              <a:t>Nebuleuses de pulsar</a:t>
            </a:r>
          </a:p>
        </p:txBody>
      </p:sp>
      <p:sp>
        <p:nvSpPr>
          <p:cNvPr id="4109" name="ZoneTexte 74"/>
          <p:cNvSpPr txBox="1">
            <a:spLocks noChangeArrowheads="1"/>
          </p:cNvSpPr>
          <p:nvPr/>
        </p:nvSpPr>
        <p:spPr bwMode="auto">
          <a:xfrm>
            <a:off x="214313" y="2500313"/>
            <a:ext cx="2143125" cy="369887"/>
          </a:xfrm>
          <a:prstGeom prst="rect">
            <a:avLst/>
          </a:prstGeom>
          <a:noFill/>
          <a:ln w="9525">
            <a:noFill/>
            <a:miter lim="800000"/>
            <a:headEnd/>
            <a:tailEnd/>
          </a:ln>
        </p:spPr>
        <p:txBody>
          <a:bodyPr>
            <a:spAutoFit/>
          </a:bodyPr>
          <a:lstStyle/>
          <a:p>
            <a:r>
              <a:rPr lang="en-US"/>
              <a:t> </a:t>
            </a:r>
            <a:r>
              <a:rPr lang="en-US" sz="1400"/>
              <a:t>Restes de Supernovae</a:t>
            </a:r>
          </a:p>
        </p:txBody>
      </p:sp>
      <p:pic>
        <p:nvPicPr>
          <p:cNvPr id="4110" name="Picture 4" descr="&#10;sn1006.jpg                                                     001F4348Macintosh HD                   B746CC0A:"/>
          <p:cNvPicPr>
            <a:picLocks noChangeAspect="1" noChangeArrowheads="1"/>
          </p:cNvPicPr>
          <p:nvPr/>
        </p:nvPicPr>
        <p:blipFill>
          <a:blip r:embed="rId12" cstate="print"/>
          <a:srcRect/>
          <a:stretch>
            <a:fillRect/>
          </a:stretch>
        </p:blipFill>
        <p:spPr bwMode="auto">
          <a:xfrm>
            <a:off x="766763" y="2928938"/>
            <a:ext cx="1019175" cy="1019175"/>
          </a:xfrm>
          <a:prstGeom prst="rect">
            <a:avLst/>
          </a:prstGeom>
          <a:noFill/>
          <a:ln w="9525">
            <a:noFill/>
            <a:miter lim="800000"/>
            <a:headEnd/>
            <a:tailEnd/>
          </a:ln>
        </p:spPr>
      </p:pic>
      <p:pic>
        <p:nvPicPr>
          <p:cNvPr id="4111" name="Picture 8" descr="HESS_from_air_1"/>
          <p:cNvPicPr>
            <a:picLocks noChangeAspect="1" noChangeArrowheads="1"/>
          </p:cNvPicPr>
          <p:nvPr/>
        </p:nvPicPr>
        <p:blipFill>
          <a:blip r:embed="rId13" cstate="print"/>
          <a:srcRect l="-175" r="229"/>
          <a:stretch>
            <a:fillRect/>
          </a:stretch>
        </p:blipFill>
        <p:spPr bwMode="auto">
          <a:xfrm>
            <a:off x="6715125" y="4025900"/>
            <a:ext cx="2143125" cy="1331913"/>
          </a:xfrm>
          <a:prstGeom prst="rect">
            <a:avLst/>
          </a:prstGeom>
          <a:noFill/>
          <a:ln w="9525">
            <a:noFill/>
            <a:miter lim="800000"/>
            <a:headEnd/>
            <a:tailEnd/>
          </a:ln>
        </p:spPr>
      </p:pic>
      <p:pic>
        <p:nvPicPr>
          <p:cNvPr id="4112" name="Picture 3"/>
          <p:cNvPicPr>
            <a:picLocks noChangeAspect="1" noChangeArrowheads="1"/>
          </p:cNvPicPr>
          <p:nvPr/>
        </p:nvPicPr>
        <p:blipFill>
          <a:blip r:embed="rId14" cstate="print"/>
          <a:srcRect/>
          <a:stretch>
            <a:fillRect/>
          </a:stretch>
        </p:blipFill>
        <p:spPr bwMode="auto">
          <a:xfrm>
            <a:off x="7286625" y="2714625"/>
            <a:ext cx="1428750" cy="1071563"/>
          </a:xfrm>
          <a:prstGeom prst="rect">
            <a:avLst/>
          </a:prstGeom>
          <a:noFill/>
          <a:ln w="9525">
            <a:noFill/>
            <a:miter lim="800000"/>
            <a:headEnd/>
            <a:tailEnd/>
          </a:ln>
        </p:spPr>
      </p:pic>
      <p:sp>
        <p:nvSpPr>
          <p:cNvPr id="4113" name="Text Box 827"/>
          <p:cNvSpPr txBox="1">
            <a:spLocks noChangeArrowheads="1"/>
          </p:cNvSpPr>
          <p:nvPr/>
        </p:nvSpPr>
        <p:spPr bwMode="auto">
          <a:xfrm>
            <a:off x="6964363" y="1071563"/>
            <a:ext cx="1179512" cy="3206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AMS02</a:t>
            </a:r>
          </a:p>
        </p:txBody>
      </p:sp>
      <p:sp>
        <p:nvSpPr>
          <p:cNvPr id="4114" name="Text Box 827"/>
          <p:cNvSpPr txBox="1">
            <a:spLocks noChangeArrowheads="1"/>
          </p:cNvSpPr>
          <p:nvPr/>
        </p:nvSpPr>
        <p:spPr bwMode="auto">
          <a:xfrm>
            <a:off x="6786563" y="2357438"/>
            <a:ext cx="2286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Antares:Telescope neutrinos </a:t>
            </a:r>
          </a:p>
        </p:txBody>
      </p:sp>
      <p:pic>
        <p:nvPicPr>
          <p:cNvPr id="4115" name="Picture 5"/>
          <p:cNvPicPr>
            <a:picLocks noChangeAspect="1" noChangeArrowheads="1"/>
          </p:cNvPicPr>
          <p:nvPr/>
        </p:nvPicPr>
        <p:blipFill>
          <a:blip r:embed="rId15" cstate="print"/>
          <a:srcRect/>
          <a:stretch>
            <a:fillRect/>
          </a:stretch>
        </p:blipFill>
        <p:spPr bwMode="auto">
          <a:xfrm>
            <a:off x="714375" y="5715000"/>
            <a:ext cx="1214438" cy="1000125"/>
          </a:xfrm>
          <a:prstGeom prst="rect">
            <a:avLst/>
          </a:prstGeom>
          <a:noFill/>
          <a:ln w="9525">
            <a:noFill/>
            <a:miter lim="800000"/>
            <a:headEnd/>
            <a:tailEnd/>
          </a:ln>
        </p:spPr>
      </p:pic>
      <p:sp>
        <p:nvSpPr>
          <p:cNvPr id="4116" name="Text Box 827"/>
          <p:cNvSpPr txBox="1">
            <a:spLocks noChangeArrowheads="1"/>
          </p:cNvSpPr>
          <p:nvPr/>
        </p:nvSpPr>
        <p:spPr bwMode="auto">
          <a:xfrm>
            <a:off x="5715000" y="3763963"/>
            <a:ext cx="3429000" cy="307975"/>
          </a:xfrm>
          <a:prstGeom prst="rect">
            <a:avLst/>
          </a:prstGeom>
          <a:noFill/>
          <a:ln w="9525">
            <a:noFill/>
            <a:miter lim="800000"/>
            <a:headEnd/>
            <a:tailEnd/>
          </a:ln>
        </p:spPr>
        <p:txBody>
          <a:bodyPr>
            <a:spAutoFit/>
          </a:bodyPr>
          <a:lstStyle/>
          <a:p>
            <a:pPr>
              <a:spcBef>
                <a:spcPct val="50000"/>
              </a:spcBef>
            </a:pPr>
            <a:r>
              <a:rPr lang="en-US" sz="1400" i="1">
                <a:latin typeface="Footlight MT Light" pitchFamily="18" charset="0"/>
              </a:rPr>
              <a:t>HESS: Telescope  Gamma </a:t>
            </a:r>
          </a:p>
        </p:txBody>
      </p:sp>
      <p:sp>
        <p:nvSpPr>
          <p:cNvPr id="4117" name="Text Box 827"/>
          <p:cNvSpPr txBox="1">
            <a:spLocks noChangeArrowheads="1"/>
          </p:cNvSpPr>
          <p:nvPr/>
        </p:nvSpPr>
        <p:spPr bwMode="auto">
          <a:xfrm>
            <a:off x="5786438" y="5370513"/>
            <a:ext cx="3643312" cy="630237"/>
          </a:xfrm>
          <a:prstGeom prst="rect">
            <a:avLst/>
          </a:prstGeom>
          <a:noFill/>
          <a:ln w="9525">
            <a:noFill/>
            <a:miter lim="800000"/>
            <a:headEnd/>
            <a:tailEnd/>
          </a:ln>
        </p:spPr>
        <p:txBody>
          <a:bodyPr>
            <a:spAutoFit/>
          </a:bodyPr>
          <a:lstStyle/>
          <a:p>
            <a:pPr algn="l">
              <a:spcBef>
                <a:spcPct val="50000"/>
              </a:spcBef>
            </a:pPr>
            <a:r>
              <a:rPr lang="en-US" sz="1400" i="1">
                <a:latin typeface="Footlight MT Light" pitchFamily="18" charset="0"/>
              </a:rPr>
              <a:t>Virgo:  detection des ondes gravitationnelles</a:t>
            </a:r>
          </a:p>
          <a:p>
            <a:pPr>
              <a:spcBef>
                <a:spcPct val="50000"/>
              </a:spcBef>
            </a:pPr>
            <a:endParaRPr lang="en-US" sz="1400" i="1">
              <a:latin typeface="Footlight MT Light" pitchFamily="18" charset="0"/>
            </a:endParaRPr>
          </a:p>
        </p:txBody>
      </p:sp>
      <p:pic>
        <p:nvPicPr>
          <p:cNvPr id="4118" name="Picture 4"/>
          <p:cNvPicPr>
            <a:picLocks noChangeAspect="1" noChangeArrowheads="1"/>
          </p:cNvPicPr>
          <p:nvPr/>
        </p:nvPicPr>
        <p:blipFill>
          <a:blip r:embed="rId16" cstate="print"/>
          <a:srcRect/>
          <a:stretch>
            <a:fillRect/>
          </a:stretch>
        </p:blipFill>
        <p:spPr bwMode="auto">
          <a:xfrm>
            <a:off x="6929438" y="5643563"/>
            <a:ext cx="1841500" cy="1214437"/>
          </a:xfrm>
          <a:prstGeom prst="rect">
            <a:avLst/>
          </a:prstGeom>
          <a:noFill/>
          <a:ln w="9525">
            <a:noFill/>
            <a:miter lim="800000"/>
            <a:headEnd/>
            <a:tailEnd/>
          </a:ln>
        </p:spPr>
      </p:pic>
      <p:pic>
        <p:nvPicPr>
          <p:cNvPr id="4119" name="Picture 5"/>
          <p:cNvPicPr>
            <a:picLocks noChangeAspect="1" noChangeArrowheads="1"/>
          </p:cNvPicPr>
          <p:nvPr/>
        </p:nvPicPr>
        <p:blipFill>
          <a:blip r:embed="rId17" cstate="print"/>
          <a:srcRect/>
          <a:stretch>
            <a:fillRect/>
          </a:stretch>
        </p:blipFill>
        <p:spPr bwMode="auto">
          <a:xfrm>
            <a:off x="3595688" y="5500688"/>
            <a:ext cx="1190625" cy="1182687"/>
          </a:xfrm>
          <a:prstGeom prst="rect">
            <a:avLst/>
          </a:prstGeom>
          <a:noFill/>
          <a:ln w="9525">
            <a:noFill/>
            <a:miter lim="800000"/>
            <a:headEnd/>
            <a:tailEnd/>
          </a:ln>
        </p:spPr>
      </p:pic>
      <p:sp>
        <p:nvSpPr>
          <p:cNvPr id="4120" name="ZoneTexte 93"/>
          <p:cNvSpPr txBox="1">
            <a:spLocks noChangeArrowheads="1"/>
          </p:cNvSpPr>
          <p:nvPr/>
        </p:nvSpPr>
        <p:spPr bwMode="auto">
          <a:xfrm>
            <a:off x="285750" y="5407025"/>
            <a:ext cx="2071688" cy="307975"/>
          </a:xfrm>
          <a:prstGeom prst="rect">
            <a:avLst/>
          </a:prstGeom>
          <a:noFill/>
          <a:ln w="9525">
            <a:noFill/>
            <a:miter lim="800000"/>
            <a:headEnd/>
            <a:tailEnd/>
          </a:ln>
        </p:spPr>
        <p:txBody>
          <a:bodyPr>
            <a:spAutoFit/>
          </a:bodyPr>
          <a:lstStyle/>
          <a:p>
            <a:r>
              <a:rPr lang="fr-FR" sz="1400"/>
              <a:t>Sursaut G</a:t>
            </a:r>
            <a:r>
              <a:rPr lang="en-US" sz="1400"/>
              <a:t>amma associe </a:t>
            </a:r>
            <a:r>
              <a:rPr lang="fr-FR" sz="1400"/>
              <a:t> </a:t>
            </a:r>
            <a:r>
              <a:rPr lang="en-US" sz="1400"/>
              <a:t>   </a:t>
            </a:r>
          </a:p>
        </p:txBody>
      </p:sp>
      <p:sp>
        <p:nvSpPr>
          <p:cNvPr id="4121" name="ZoneTexte 94"/>
          <p:cNvSpPr txBox="1">
            <a:spLocks noChangeArrowheads="1"/>
          </p:cNvSpPr>
          <p:nvPr/>
        </p:nvSpPr>
        <p:spPr bwMode="auto">
          <a:xfrm>
            <a:off x="3214688" y="5121275"/>
            <a:ext cx="2071687" cy="307975"/>
          </a:xfrm>
          <a:prstGeom prst="rect">
            <a:avLst/>
          </a:prstGeom>
          <a:noFill/>
          <a:ln w="9525">
            <a:noFill/>
            <a:miter lim="800000"/>
            <a:headEnd/>
            <a:tailEnd/>
          </a:ln>
        </p:spPr>
        <p:txBody>
          <a:bodyPr>
            <a:spAutoFit/>
          </a:bodyPr>
          <a:lstStyle/>
          <a:p>
            <a:r>
              <a:rPr lang="fr-FR" sz="1400"/>
              <a:t>Ondes gravitationnelles</a:t>
            </a:r>
            <a:r>
              <a:rPr lang="en-US" sz="1400"/>
              <a:t> </a:t>
            </a:r>
            <a:r>
              <a:rPr lang="fr-FR" sz="1400"/>
              <a:t> </a:t>
            </a:r>
            <a:r>
              <a:rPr lang="en-US" sz="1400"/>
              <a:t>   </a:t>
            </a:r>
          </a:p>
        </p:txBody>
      </p:sp>
      <p:sp>
        <p:nvSpPr>
          <p:cNvPr id="54" name="Espace réservé du pied de page 53"/>
          <p:cNvSpPr>
            <a:spLocks noGrp="1"/>
          </p:cNvSpPr>
          <p:nvPr>
            <p:ph type="ftr" sz="quarter" idx="11"/>
          </p:nvPr>
        </p:nvSpPr>
        <p:spPr/>
        <p:txBody>
          <a:bodyPr/>
          <a:lstStyle/>
          <a:p>
            <a:r>
              <a:rPr lang="fr-FR" smtClean="0"/>
              <a:t>Jean-Pierre Lees, Visite Baudelaire, 7 avril 2011</a:t>
            </a:r>
            <a:endParaRPr lang="fr-BE" dirty="0"/>
          </a:p>
        </p:txBody>
      </p:sp>
      <p:sp>
        <p:nvSpPr>
          <p:cNvPr id="55" name="Espace réservé du numéro de diapositive 54"/>
          <p:cNvSpPr>
            <a:spLocks noGrp="1"/>
          </p:cNvSpPr>
          <p:nvPr>
            <p:ph type="sldNum" sz="quarter" idx="12"/>
          </p:nvPr>
        </p:nvSpPr>
        <p:spPr/>
        <p:txBody>
          <a:bodyPr/>
          <a:lstStyle/>
          <a:p>
            <a:fld id="{CF4668DC-857F-487D-BFFA-8C0CA5037977}" type="slidenum">
              <a:rPr lang="fr-BE" smtClean="0"/>
              <a:pPr/>
              <a:t>65</a:t>
            </a:fld>
            <a:endParaRPr lang="fr-BE" dirty="0"/>
          </a:p>
        </p:txBody>
      </p:sp>
    </p:spTree>
  </p:cSld>
  <p:clrMapOvr>
    <a:masterClrMapping/>
  </p:clrMapOvr>
  <p:transition advTm="41046"/>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Visite Baudelaire, 7 avril 2011</a:t>
            </a:r>
            <a:endParaRPr lang="fr-FR"/>
          </a:p>
        </p:txBody>
      </p:sp>
      <p:pic>
        <p:nvPicPr>
          <p:cNvPr id="4" name="Image 4" descr="test1.jpg"/>
          <p:cNvPicPr>
            <a:picLocks noChangeAspect="1"/>
          </p:cNvPicPr>
          <p:nvPr/>
        </p:nvPicPr>
        <p:blipFill>
          <a:blip r:embed="rId2" cstate="print"/>
          <a:srcRect/>
          <a:stretch>
            <a:fillRect/>
          </a:stretch>
        </p:blipFill>
        <p:spPr bwMode="auto">
          <a:xfrm>
            <a:off x="4429124" y="142852"/>
            <a:ext cx="4572000" cy="3338513"/>
          </a:xfrm>
          <a:prstGeom prst="rect">
            <a:avLst/>
          </a:prstGeom>
          <a:noFill/>
          <a:ln w="9525">
            <a:noFill/>
            <a:miter lim="800000"/>
            <a:headEnd/>
            <a:tailEnd/>
          </a:ln>
        </p:spPr>
      </p:pic>
      <p:pic>
        <p:nvPicPr>
          <p:cNvPr id="5" name="Image 5" descr="test.jpg"/>
          <p:cNvPicPr>
            <a:picLocks noChangeAspect="1"/>
          </p:cNvPicPr>
          <p:nvPr/>
        </p:nvPicPr>
        <p:blipFill>
          <a:blip r:embed="rId3" cstate="print"/>
          <a:srcRect/>
          <a:stretch>
            <a:fillRect/>
          </a:stretch>
        </p:blipFill>
        <p:spPr bwMode="auto">
          <a:xfrm>
            <a:off x="214282" y="2786058"/>
            <a:ext cx="4056063" cy="3044825"/>
          </a:xfrm>
          <a:prstGeom prst="rect">
            <a:avLst/>
          </a:prstGeom>
          <a:noFill/>
          <a:ln w="9525">
            <a:noFill/>
            <a:miter lim="800000"/>
            <a:headEnd/>
            <a:tailEnd/>
          </a:ln>
        </p:spPr>
      </p:pic>
      <p:sp>
        <p:nvSpPr>
          <p:cNvPr id="6" name="Rectangle 5"/>
          <p:cNvSpPr/>
          <p:nvPr/>
        </p:nvSpPr>
        <p:spPr>
          <a:xfrm>
            <a:off x="357158" y="357166"/>
            <a:ext cx="3929090" cy="2062103"/>
          </a:xfrm>
          <a:prstGeom prst="rect">
            <a:avLst/>
          </a:prstGeom>
        </p:spPr>
        <p:txBody>
          <a:bodyPr wrap="square">
            <a:spAutoFit/>
          </a:bodyPr>
          <a:lstStyle/>
          <a:p>
            <a:r>
              <a:rPr lang="fr-FR" sz="3200" dirty="0" smtClean="0">
                <a:solidFill>
                  <a:srgbClr val="FF0000"/>
                </a:solidFill>
              </a:rPr>
              <a:t>l'expérience H.E.S.S </a:t>
            </a:r>
            <a:r>
              <a:rPr lang="fr-FR" sz="2400" dirty="0" smtClean="0"/>
              <a:t>étudie les sources de rayons cosmiques </a:t>
            </a:r>
            <a:br>
              <a:rPr lang="fr-FR" sz="2400" dirty="0" smtClean="0"/>
            </a:br>
            <a:r>
              <a:rPr lang="fr-FR" sz="2400" dirty="0" smtClean="0"/>
              <a:t>au pied du Gamsberg, (Namibie) </a:t>
            </a:r>
            <a:endParaRPr lang="fr-FR" sz="2400" dirty="0"/>
          </a:p>
        </p:txBody>
      </p:sp>
      <p:pic>
        <p:nvPicPr>
          <p:cNvPr id="7" name="Picture 17" descr="vue 05"/>
          <p:cNvPicPr>
            <a:picLocks noChangeAspect="1" noChangeArrowheads="1"/>
          </p:cNvPicPr>
          <p:nvPr/>
        </p:nvPicPr>
        <p:blipFill>
          <a:blip r:embed="rId4" cstate="print"/>
          <a:srcRect l="12852" t="3903" r="16652" b="13057"/>
          <a:stretch>
            <a:fillRect/>
          </a:stretch>
        </p:blipFill>
        <p:spPr bwMode="auto">
          <a:xfrm>
            <a:off x="5286380" y="3714752"/>
            <a:ext cx="3436922" cy="2460875"/>
          </a:xfrm>
          <a:prstGeom prst="rect">
            <a:avLst/>
          </a:prstGeom>
          <a:noFill/>
          <a:ln w="9525">
            <a:solidFill>
              <a:schemeClr val="tx1"/>
            </a:solidFill>
            <a:miter lim="800000"/>
            <a:headEnd/>
            <a:tailEnd/>
          </a:ln>
        </p:spPr>
      </p:pic>
      <p:sp>
        <p:nvSpPr>
          <p:cNvPr id="8" name="ZoneTexte 7"/>
          <p:cNvSpPr txBox="1"/>
          <p:nvPr/>
        </p:nvSpPr>
        <p:spPr>
          <a:xfrm>
            <a:off x="0" y="6150114"/>
            <a:ext cx="3286116" cy="70788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2000" b="1" dirty="0" smtClean="0"/>
              <a:t>Stand HESS/ </a:t>
            </a:r>
            <a:r>
              <a:rPr lang="fr-FR" sz="2000" b="1" dirty="0" err="1" smtClean="0"/>
              <a:t>astroparticules</a:t>
            </a:r>
            <a:r>
              <a:rPr lang="fr-FR" sz="2000" b="1" dirty="0" smtClean="0"/>
              <a:t>  et mécanique</a:t>
            </a:r>
            <a:endParaRPr lang="fr-FR" sz="2000" b="1"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66</a:t>
            </a:fld>
            <a:endParaRPr lang="fr-BE"/>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pied de page 4"/>
          <p:cNvSpPr>
            <a:spLocks noGrp="1"/>
          </p:cNvSpPr>
          <p:nvPr>
            <p:ph type="ftr" sz="quarter" idx="11"/>
          </p:nvPr>
        </p:nvSpPr>
        <p:spPr>
          <a:noFill/>
        </p:spPr>
        <p:txBody>
          <a:bodyPr/>
          <a:lstStyle/>
          <a:p>
            <a:r>
              <a:rPr lang="fr-FR" smtClean="0"/>
              <a:t>Jean-Pierre Lees, Visite Baudelaire, 7 avril 2011</a:t>
            </a:r>
            <a:endParaRPr lang="fr-FR"/>
          </a:p>
        </p:txBody>
      </p:sp>
      <p:sp>
        <p:nvSpPr>
          <p:cNvPr id="13316" name="Rectangle 3"/>
          <p:cNvSpPr>
            <a:spLocks noGrp="1" noChangeArrowheads="1"/>
          </p:cNvSpPr>
          <p:nvPr>
            <p:ph type="body" idx="1"/>
          </p:nvPr>
        </p:nvSpPr>
        <p:spPr>
          <a:xfrm>
            <a:off x="3143240" y="1285860"/>
            <a:ext cx="1928826" cy="685800"/>
          </a:xfrm>
        </p:spPr>
        <p:txBody>
          <a:bodyPr/>
          <a:lstStyle/>
          <a:p>
            <a:pPr>
              <a:buFontTx/>
              <a:buNone/>
            </a:pPr>
            <a:r>
              <a:rPr lang="en-US" b="1" dirty="0" smtClean="0">
                <a:solidFill>
                  <a:srgbClr val="FF0000"/>
                </a:solidFill>
              </a:rPr>
              <a:t>2000 volts</a:t>
            </a:r>
            <a:endParaRPr lang="fr-FR" b="1" dirty="0" smtClean="0"/>
          </a:p>
        </p:txBody>
      </p:sp>
      <p:sp>
        <p:nvSpPr>
          <p:cNvPr id="13317" name="Text Box 35"/>
          <p:cNvSpPr txBox="1">
            <a:spLocks noChangeArrowheads="1"/>
          </p:cNvSpPr>
          <p:nvPr/>
        </p:nvSpPr>
        <p:spPr bwMode="auto">
          <a:xfrm>
            <a:off x="6858016" y="5286388"/>
            <a:ext cx="2133600" cy="457200"/>
          </a:xfrm>
          <a:prstGeom prst="rect">
            <a:avLst/>
          </a:prstGeom>
          <a:noFill/>
          <a:ln w="9525">
            <a:noFill/>
            <a:miter lim="800000"/>
            <a:headEnd/>
            <a:tailEnd/>
          </a:ln>
        </p:spPr>
        <p:txBody>
          <a:bodyPr>
            <a:spAutoFit/>
          </a:bodyPr>
          <a:lstStyle/>
          <a:p>
            <a:pPr>
              <a:spcBef>
                <a:spcPct val="50000"/>
              </a:spcBef>
            </a:pPr>
            <a:r>
              <a:rPr lang="en-US" sz="2400" b="1" dirty="0"/>
              <a:t>10.000.000 e</a:t>
            </a:r>
            <a:r>
              <a:rPr lang="en-US" sz="2400" b="1" baseline="30000" dirty="0"/>
              <a:t>-</a:t>
            </a:r>
            <a:endParaRPr lang="fr-FR" sz="2400" b="1" baseline="30000" dirty="0"/>
          </a:p>
        </p:txBody>
      </p:sp>
      <p:grpSp>
        <p:nvGrpSpPr>
          <p:cNvPr id="2" name="Group 78"/>
          <p:cNvGrpSpPr>
            <a:grpSpLocks/>
          </p:cNvGrpSpPr>
          <p:nvPr/>
        </p:nvGrpSpPr>
        <p:grpSpPr bwMode="auto">
          <a:xfrm>
            <a:off x="0" y="1554163"/>
            <a:ext cx="9296400" cy="3170238"/>
            <a:chOff x="0" y="979"/>
            <a:chExt cx="5856" cy="1997"/>
          </a:xfrm>
        </p:grpSpPr>
        <p:sp>
          <p:nvSpPr>
            <p:cNvPr id="13330" name="Line 33"/>
            <p:cNvSpPr>
              <a:spLocks noChangeShapeType="1"/>
            </p:cNvSpPr>
            <p:nvPr/>
          </p:nvSpPr>
          <p:spPr bwMode="auto">
            <a:xfrm flipV="1">
              <a:off x="0" y="1824"/>
              <a:ext cx="624" cy="96"/>
            </a:xfrm>
            <a:prstGeom prst="line">
              <a:avLst/>
            </a:prstGeom>
            <a:noFill/>
            <a:ln w="38100">
              <a:solidFill>
                <a:schemeClr val="accent2"/>
              </a:solidFill>
              <a:prstDash val="sysDot"/>
              <a:round/>
              <a:headEnd/>
              <a:tailEnd/>
            </a:ln>
          </p:spPr>
          <p:txBody>
            <a:bodyPr/>
            <a:lstStyle/>
            <a:p>
              <a:endParaRPr lang="fr-FR"/>
            </a:p>
          </p:txBody>
        </p:sp>
        <p:sp>
          <p:nvSpPr>
            <p:cNvPr id="13331" name="Line 4"/>
            <p:cNvSpPr>
              <a:spLocks noChangeShapeType="1"/>
            </p:cNvSpPr>
            <p:nvPr/>
          </p:nvSpPr>
          <p:spPr bwMode="auto">
            <a:xfrm>
              <a:off x="1296" y="1536"/>
              <a:ext cx="3459" cy="0"/>
            </a:xfrm>
            <a:prstGeom prst="line">
              <a:avLst/>
            </a:prstGeom>
            <a:noFill/>
            <a:ln w="38100">
              <a:solidFill>
                <a:schemeClr val="tx1"/>
              </a:solidFill>
              <a:round/>
              <a:headEnd/>
              <a:tailEnd/>
            </a:ln>
          </p:spPr>
          <p:txBody>
            <a:bodyPr/>
            <a:lstStyle/>
            <a:p>
              <a:endParaRPr lang="fr-FR"/>
            </a:p>
          </p:txBody>
        </p:sp>
        <p:sp>
          <p:nvSpPr>
            <p:cNvPr id="13332" name="Line 5"/>
            <p:cNvSpPr>
              <a:spLocks noChangeShapeType="1"/>
            </p:cNvSpPr>
            <p:nvPr/>
          </p:nvSpPr>
          <p:spPr bwMode="auto">
            <a:xfrm>
              <a:off x="1299" y="2544"/>
              <a:ext cx="3456" cy="0"/>
            </a:xfrm>
            <a:prstGeom prst="line">
              <a:avLst/>
            </a:prstGeom>
            <a:noFill/>
            <a:ln w="38100">
              <a:solidFill>
                <a:schemeClr val="tx1"/>
              </a:solidFill>
              <a:round/>
              <a:headEnd/>
              <a:tailEnd/>
            </a:ln>
          </p:spPr>
          <p:txBody>
            <a:bodyPr/>
            <a:lstStyle/>
            <a:p>
              <a:endParaRPr lang="fr-FR"/>
            </a:p>
          </p:txBody>
        </p:sp>
        <p:sp>
          <p:nvSpPr>
            <p:cNvPr id="13333" name="Line 6"/>
            <p:cNvSpPr>
              <a:spLocks noChangeShapeType="1"/>
            </p:cNvSpPr>
            <p:nvPr/>
          </p:nvSpPr>
          <p:spPr bwMode="auto">
            <a:xfrm>
              <a:off x="576" y="1104"/>
              <a:ext cx="0" cy="1872"/>
            </a:xfrm>
            <a:prstGeom prst="line">
              <a:avLst/>
            </a:prstGeom>
            <a:noFill/>
            <a:ln w="38100">
              <a:solidFill>
                <a:schemeClr val="tx1"/>
              </a:solidFill>
              <a:round/>
              <a:headEnd/>
              <a:tailEnd/>
            </a:ln>
          </p:spPr>
          <p:txBody>
            <a:bodyPr/>
            <a:lstStyle/>
            <a:p>
              <a:endParaRPr lang="fr-FR"/>
            </a:p>
          </p:txBody>
        </p:sp>
        <p:sp>
          <p:nvSpPr>
            <p:cNvPr id="13334" name="Line 11"/>
            <p:cNvSpPr>
              <a:spLocks noChangeShapeType="1"/>
            </p:cNvSpPr>
            <p:nvPr/>
          </p:nvSpPr>
          <p:spPr bwMode="auto">
            <a:xfrm>
              <a:off x="4755" y="1536"/>
              <a:ext cx="0" cy="1008"/>
            </a:xfrm>
            <a:prstGeom prst="line">
              <a:avLst/>
            </a:prstGeom>
            <a:noFill/>
            <a:ln w="38100">
              <a:solidFill>
                <a:schemeClr val="tx1"/>
              </a:solidFill>
              <a:round/>
              <a:headEnd/>
              <a:tailEnd/>
            </a:ln>
          </p:spPr>
          <p:txBody>
            <a:bodyPr/>
            <a:lstStyle/>
            <a:p>
              <a:endParaRPr lang="fr-FR"/>
            </a:p>
          </p:txBody>
        </p:sp>
        <p:sp>
          <p:nvSpPr>
            <p:cNvPr id="13335" name="Line 12"/>
            <p:cNvSpPr>
              <a:spLocks noChangeShapeType="1"/>
            </p:cNvSpPr>
            <p:nvPr/>
          </p:nvSpPr>
          <p:spPr bwMode="auto">
            <a:xfrm>
              <a:off x="630" y="1200"/>
              <a:ext cx="0" cy="1728"/>
            </a:xfrm>
            <a:prstGeom prst="line">
              <a:avLst/>
            </a:prstGeom>
            <a:noFill/>
            <a:ln w="38100">
              <a:solidFill>
                <a:schemeClr val="accent2"/>
              </a:solidFill>
              <a:round/>
              <a:headEnd/>
              <a:tailEnd/>
            </a:ln>
          </p:spPr>
          <p:txBody>
            <a:bodyPr/>
            <a:lstStyle/>
            <a:p>
              <a:endParaRPr lang="fr-FR"/>
            </a:p>
          </p:txBody>
        </p:sp>
        <p:sp>
          <p:nvSpPr>
            <p:cNvPr id="13336" name="Line 13"/>
            <p:cNvSpPr>
              <a:spLocks noChangeShapeType="1"/>
            </p:cNvSpPr>
            <p:nvPr/>
          </p:nvSpPr>
          <p:spPr bwMode="auto">
            <a:xfrm flipV="1">
              <a:off x="686" y="2256"/>
              <a:ext cx="557" cy="624"/>
            </a:xfrm>
            <a:prstGeom prst="line">
              <a:avLst/>
            </a:prstGeom>
            <a:noFill/>
            <a:ln w="28575">
              <a:solidFill>
                <a:schemeClr val="tx1"/>
              </a:solidFill>
              <a:round/>
              <a:headEnd/>
              <a:tailEnd/>
            </a:ln>
          </p:spPr>
          <p:txBody>
            <a:bodyPr/>
            <a:lstStyle/>
            <a:p>
              <a:endParaRPr lang="fr-FR"/>
            </a:p>
          </p:txBody>
        </p:sp>
        <p:sp>
          <p:nvSpPr>
            <p:cNvPr id="13337" name="Line 14"/>
            <p:cNvSpPr>
              <a:spLocks noChangeShapeType="1"/>
            </p:cNvSpPr>
            <p:nvPr/>
          </p:nvSpPr>
          <p:spPr bwMode="auto">
            <a:xfrm>
              <a:off x="686" y="1200"/>
              <a:ext cx="557" cy="624"/>
            </a:xfrm>
            <a:prstGeom prst="line">
              <a:avLst/>
            </a:prstGeom>
            <a:noFill/>
            <a:ln w="28575">
              <a:solidFill>
                <a:schemeClr val="tx1"/>
              </a:solidFill>
              <a:round/>
              <a:headEnd/>
              <a:tailEnd/>
            </a:ln>
          </p:spPr>
          <p:txBody>
            <a:bodyPr/>
            <a:lstStyle/>
            <a:p>
              <a:endParaRPr lang="fr-FR"/>
            </a:p>
          </p:txBody>
        </p:sp>
        <p:sp>
          <p:nvSpPr>
            <p:cNvPr id="13338" name="Line 16"/>
            <p:cNvSpPr>
              <a:spLocks noChangeShapeType="1"/>
            </p:cNvSpPr>
            <p:nvPr/>
          </p:nvSpPr>
          <p:spPr bwMode="auto">
            <a:xfrm>
              <a:off x="1745" y="1728"/>
              <a:ext cx="279" cy="144"/>
            </a:xfrm>
            <a:prstGeom prst="line">
              <a:avLst/>
            </a:prstGeom>
            <a:noFill/>
            <a:ln w="28575">
              <a:solidFill>
                <a:schemeClr val="tx1"/>
              </a:solidFill>
              <a:round/>
              <a:headEnd/>
              <a:tailEnd/>
            </a:ln>
          </p:spPr>
          <p:txBody>
            <a:bodyPr/>
            <a:lstStyle/>
            <a:p>
              <a:endParaRPr lang="fr-FR"/>
            </a:p>
          </p:txBody>
        </p:sp>
        <p:sp>
          <p:nvSpPr>
            <p:cNvPr id="13339" name="Line 17"/>
            <p:cNvSpPr>
              <a:spLocks noChangeShapeType="1"/>
            </p:cNvSpPr>
            <p:nvPr/>
          </p:nvSpPr>
          <p:spPr bwMode="auto">
            <a:xfrm flipV="1">
              <a:off x="1912" y="2016"/>
              <a:ext cx="446" cy="144"/>
            </a:xfrm>
            <a:prstGeom prst="line">
              <a:avLst/>
            </a:prstGeom>
            <a:noFill/>
            <a:ln w="28575">
              <a:solidFill>
                <a:schemeClr val="tx1"/>
              </a:solidFill>
              <a:round/>
              <a:headEnd/>
              <a:tailEnd/>
            </a:ln>
          </p:spPr>
          <p:txBody>
            <a:bodyPr/>
            <a:lstStyle/>
            <a:p>
              <a:endParaRPr lang="fr-FR"/>
            </a:p>
          </p:txBody>
        </p:sp>
        <p:sp>
          <p:nvSpPr>
            <p:cNvPr id="13340" name="Line 18"/>
            <p:cNvSpPr>
              <a:spLocks noChangeShapeType="1"/>
            </p:cNvSpPr>
            <p:nvPr/>
          </p:nvSpPr>
          <p:spPr bwMode="auto">
            <a:xfrm>
              <a:off x="2470" y="1728"/>
              <a:ext cx="334" cy="144"/>
            </a:xfrm>
            <a:prstGeom prst="line">
              <a:avLst/>
            </a:prstGeom>
            <a:noFill/>
            <a:ln w="28575">
              <a:solidFill>
                <a:schemeClr val="tx1"/>
              </a:solidFill>
              <a:round/>
              <a:headEnd/>
              <a:tailEnd/>
            </a:ln>
          </p:spPr>
          <p:txBody>
            <a:bodyPr/>
            <a:lstStyle/>
            <a:p>
              <a:endParaRPr lang="fr-FR"/>
            </a:p>
          </p:txBody>
        </p:sp>
        <p:sp>
          <p:nvSpPr>
            <p:cNvPr id="13341" name="Line 19"/>
            <p:cNvSpPr>
              <a:spLocks noChangeShapeType="1"/>
            </p:cNvSpPr>
            <p:nvPr/>
          </p:nvSpPr>
          <p:spPr bwMode="auto">
            <a:xfrm>
              <a:off x="630" y="1872"/>
              <a:ext cx="948" cy="336"/>
            </a:xfrm>
            <a:prstGeom prst="line">
              <a:avLst/>
            </a:prstGeom>
            <a:noFill/>
            <a:ln w="9525">
              <a:solidFill>
                <a:srgbClr val="FF0000"/>
              </a:solidFill>
              <a:round/>
              <a:headEnd/>
              <a:tailEnd/>
            </a:ln>
          </p:spPr>
          <p:txBody>
            <a:bodyPr/>
            <a:lstStyle/>
            <a:p>
              <a:endParaRPr lang="fr-FR"/>
            </a:p>
          </p:txBody>
        </p:sp>
        <p:sp>
          <p:nvSpPr>
            <p:cNvPr id="13342" name="Line 20"/>
            <p:cNvSpPr>
              <a:spLocks noChangeShapeType="1"/>
            </p:cNvSpPr>
            <p:nvPr/>
          </p:nvSpPr>
          <p:spPr bwMode="auto">
            <a:xfrm flipV="1">
              <a:off x="1578" y="1776"/>
              <a:ext cx="223" cy="432"/>
            </a:xfrm>
            <a:prstGeom prst="line">
              <a:avLst/>
            </a:prstGeom>
            <a:noFill/>
            <a:ln w="9525">
              <a:solidFill>
                <a:srgbClr val="FF0000"/>
              </a:solidFill>
              <a:round/>
              <a:headEnd/>
              <a:tailEnd/>
            </a:ln>
          </p:spPr>
          <p:txBody>
            <a:bodyPr/>
            <a:lstStyle/>
            <a:p>
              <a:endParaRPr lang="fr-FR"/>
            </a:p>
          </p:txBody>
        </p:sp>
        <p:sp>
          <p:nvSpPr>
            <p:cNvPr id="13343" name="Line 21"/>
            <p:cNvSpPr>
              <a:spLocks noChangeShapeType="1"/>
            </p:cNvSpPr>
            <p:nvPr/>
          </p:nvSpPr>
          <p:spPr bwMode="auto">
            <a:xfrm flipV="1">
              <a:off x="1578" y="1776"/>
              <a:ext cx="278" cy="432"/>
            </a:xfrm>
            <a:prstGeom prst="line">
              <a:avLst/>
            </a:prstGeom>
            <a:noFill/>
            <a:ln w="9525">
              <a:solidFill>
                <a:srgbClr val="FF0000"/>
              </a:solidFill>
              <a:round/>
              <a:headEnd/>
              <a:tailEnd/>
            </a:ln>
          </p:spPr>
          <p:txBody>
            <a:bodyPr/>
            <a:lstStyle/>
            <a:p>
              <a:endParaRPr lang="fr-FR"/>
            </a:p>
          </p:txBody>
        </p:sp>
        <p:sp>
          <p:nvSpPr>
            <p:cNvPr id="13344" name="Line 23"/>
            <p:cNvSpPr>
              <a:spLocks noChangeShapeType="1"/>
            </p:cNvSpPr>
            <p:nvPr/>
          </p:nvSpPr>
          <p:spPr bwMode="auto">
            <a:xfrm flipV="1">
              <a:off x="1578" y="1824"/>
              <a:ext cx="334" cy="384"/>
            </a:xfrm>
            <a:prstGeom prst="line">
              <a:avLst/>
            </a:prstGeom>
            <a:noFill/>
            <a:ln w="9525">
              <a:solidFill>
                <a:srgbClr val="FF0000"/>
              </a:solidFill>
              <a:round/>
              <a:headEnd/>
              <a:tailEnd/>
            </a:ln>
          </p:spPr>
          <p:txBody>
            <a:bodyPr/>
            <a:lstStyle/>
            <a:p>
              <a:endParaRPr lang="fr-FR"/>
            </a:p>
          </p:txBody>
        </p:sp>
        <p:sp>
          <p:nvSpPr>
            <p:cNvPr id="13345" name="Line 24"/>
            <p:cNvSpPr>
              <a:spLocks noChangeShapeType="1"/>
            </p:cNvSpPr>
            <p:nvPr/>
          </p:nvSpPr>
          <p:spPr bwMode="auto">
            <a:xfrm>
              <a:off x="1912" y="1824"/>
              <a:ext cx="0" cy="336"/>
            </a:xfrm>
            <a:prstGeom prst="line">
              <a:avLst/>
            </a:prstGeom>
            <a:noFill/>
            <a:ln w="9525">
              <a:solidFill>
                <a:srgbClr val="FF0000"/>
              </a:solidFill>
              <a:round/>
              <a:headEnd/>
              <a:tailEnd/>
            </a:ln>
          </p:spPr>
          <p:txBody>
            <a:bodyPr/>
            <a:lstStyle/>
            <a:p>
              <a:endParaRPr lang="fr-FR"/>
            </a:p>
          </p:txBody>
        </p:sp>
        <p:sp>
          <p:nvSpPr>
            <p:cNvPr id="13346" name="Line 25"/>
            <p:cNvSpPr>
              <a:spLocks noChangeShapeType="1"/>
            </p:cNvSpPr>
            <p:nvPr/>
          </p:nvSpPr>
          <p:spPr bwMode="auto">
            <a:xfrm>
              <a:off x="1912" y="1824"/>
              <a:ext cx="56" cy="288"/>
            </a:xfrm>
            <a:prstGeom prst="line">
              <a:avLst/>
            </a:prstGeom>
            <a:noFill/>
            <a:ln w="9525">
              <a:solidFill>
                <a:srgbClr val="FF0000"/>
              </a:solidFill>
              <a:round/>
              <a:headEnd/>
              <a:tailEnd/>
            </a:ln>
          </p:spPr>
          <p:txBody>
            <a:bodyPr/>
            <a:lstStyle/>
            <a:p>
              <a:endParaRPr lang="fr-FR"/>
            </a:p>
          </p:txBody>
        </p:sp>
        <p:sp>
          <p:nvSpPr>
            <p:cNvPr id="13347" name="Line 26"/>
            <p:cNvSpPr>
              <a:spLocks noChangeShapeType="1"/>
            </p:cNvSpPr>
            <p:nvPr/>
          </p:nvSpPr>
          <p:spPr bwMode="auto">
            <a:xfrm>
              <a:off x="1912" y="1824"/>
              <a:ext cx="112" cy="288"/>
            </a:xfrm>
            <a:prstGeom prst="line">
              <a:avLst/>
            </a:prstGeom>
            <a:noFill/>
            <a:ln w="9525">
              <a:solidFill>
                <a:srgbClr val="FF0000"/>
              </a:solidFill>
              <a:round/>
              <a:headEnd/>
              <a:tailEnd/>
            </a:ln>
          </p:spPr>
          <p:txBody>
            <a:bodyPr/>
            <a:lstStyle/>
            <a:p>
              <a:endParaRPr lang="fr-FR"/>
            </a:p>
          </p:txBody>
        </p:sp>
        <p:sp>
          <p:nvSpPr>
            <p:cNvPr id="13348" name="Line 27"/>
            <p:cNvSpPr>
              <a:spLocks noChangeShapeType="1"/>
            </p:cNvSpPr>
            <p:nvPr/>
          </p:nvSpPr>
          <p:spPr bwMode="auto">
            <a:xfrm>
              <a:off x="1856" y="1776"/>
              <a:ext cx="279" cy="288"/>
            </a:xfrm>
            <a:prstGeom prst="line">
              <a:avLst/>
            </a:prstGeom>
            <a:noFill/>
            <a:ln w="9525">
              <a:solidFill>
                <a:srgbClr val="FF0000"/>
              </a:solidFill>
              <a:round/>
              <a:headEnd/>
              <a:tailEnd/>
            </a:ln>
          </p:spPr>
          <p:txBody>
            <a:bodyPr/>
            <a:lstStyle/>
            <a:p>
              <a:endParaRPr lang="fr-FR"/>
            </a:p>
          </p:txBody>
        </p:sp>
        <p:sp>
          <p:nvSpPr>
            <p:cNvPr id="13349" name="Line 28"/>
            <p:cNvSpPr>
              <a:spLocks noChangeShapeType="1"/>
            </p:cNvSpPr>
            <p:nvPr/>
          </p:nvSpPr>
          <p:spPr bwMode="auto">
            <a:xfrm>
              <a:off x="1856" y="1824"/>
              <a:ext cx="279" cy="288"/>
            </a:xfrm>
            <a:prstGeom prst="line">
              <a:avLst/>
            </a:prstGeom>
            <a:noFill/>
            <a:ln w="9525">
              <a:solidFill>
                <a:srgbClr val="FF0000"/>
              </a:solidFill>
              <a:round/>
              <a:headEnd/>
              <a:tailEnd/>
            </a:ln>
          </p:spPr>
          <p:txBody>
            <a:bodyPr/>
            <a:lstStyle/>
            <a:p>
              <a:endParaRPr lang="fr-FR"/>
            </a:p>
          </p:txBody>
        </p:sp>
        <p:sp>
          <p:nvSpPr>
            <p:cNvPr id="13350" name="Line 29"/>
            <p:cNvSpPr>
              <a:spLocks noChangeShapeType="1"/>
            </p:cNvSpPr>
            <p:nvPr/>
          </p:nvSpPr>
          <p:spPr bwMode="auto">
            <a:xfrm>
              <a:off x="1856" y="1776"/>
              <a:ext cx="223" cy="336"/>
            </a:xfrm>
            <a:prstGeom prst="line">
              <a:avLst/>
            </a:prstGeom>
            <a:noFill/>
            <a:ln w="9525">
              <a:solidFill>
                <a:srgbClr val="FF0000"/>
              </a:solidFill>
              <a:round/>
              <a:headEnd/>
              <a:tailEnd/>
            </a:ln>
          </p:spPr>
          <p:txBody>
            <a:bodyPr/>
            <a:lstStyle/>
            <a:p>
              <a:endParaRPr lang="fr-FR"/>
            </a:p>
          </p:txBody>
        </p:sp>
        <p:sp>
          <p:nvSpPr>
            <p:cNvPr id="13351" name="Line 30"/>
            <p:cNvSpPr>
              <a:spLocks noChangeShapeType="1"/>
            </p:cNvSpPr>
            <p:nvPr/>
          </p:nvSpPr>
          <p:spPr bwMode="auto">
            <a:xfrm>
              <a:off x="2971" y="1920"/>
              <a:ext cx="1394" cy="0"/>
            </a:xfrm>
            <a:prstGeom prst="line">
              <a:avLst/>
            </a:prstGeom>
            <a:noFill/>
            <a:ln w="57150">
              <a:solidFill>
                <a:schemeClr val="tx1"/>
              </a:solidFill>
              <a:prstDash val="sysDot"/>
              <a:round/>
              <a:headEnd/>
              <a:tailEnd/>
            </a:ln>
          </p:spPr>
          <p:txBody>
            <a:bodyPr/>
            <a:lstStyle/>
            <a:p>
              <a:endParaRPr lang="fr-FR"/>
            </a:p>
          </p:txBody>
        </p:sp>
        <p:sp>
          <p:nvSpPr>
            <p:cNvPr id="13352" name="Line 31"/>
            <p:cNvSpPr>
              <a:spLocks noChangeShapeType="1"/>
            </p:cNvSpPr>
            <p:nvPr/>
          </p:nvSpPr>
          <p:spPr bwMode="auto">
            <a:xfrm>
              <a:off x="4532" y="1776"/>
              <a:ext cx="0" cy="240"/>
            </a:xfrm>
            <a:prstGeom prst="line">
              <a:avLst/>
            </a:prstGeom>
            <a:noFill/>
            <a:ln w="57150">
              <a:solidFill>
                <a:schemeClr val="accent2"/>
              </a:solidFill>
              <a:round/>
              <a:headEnd/>
              <a:tailEnd/>
            </a:ln>
          </p:spPr>
          <p:txBody>
            <a:bodyPr/>
            <a:lstStyle/>
            <a:p>
              <a:endParaRPr lang="fr-FR"/>
            </a:p>
          </p:txBody>
        </p:sp>
        <p:sp>
          <p:nvSpPr>
            <p:cNvPr id="13353" name="Line 32"/>
            <p:cNvSpPr>
              <a:spLocks noChangeShapeType="1"/>
            </p:cNvSpPr>
            <p:nvPr/>
          </p:nvSpPr>
          <p:spPr bwMode="auto">
            <a:xfrm>
              <a:off x="4532" y="1920"/>
              <a:ext cx="781" cy="0"/>
            </a:xfrm>
            <a:prstGeom prst="line">
              <a:avLst/>
            </a:prstGeom>
            <a:noFill/>
            <a:ln w="28575">
              <a:solidFill>
                <a:schemeClr val="accent2"/>
              </a:solidFill>
              <a:round/>
              <a:headEnd/>
              <a:tailEnd/>
            </a:ln>
          </p:spPr>
          <p:txBody>
            <a:bodyPr/>
            <a:lstStyle/>
            <a:p>
              <a:endParaRPr lang="fr-FR"/>
            </a:p>
          </p:txBody>
        </p:sp>
        <p:sp>
          <p:nvSpPr>
            <p:cNvPr id="13354" name="Text Box 34"/>
            <p:cNvSpPr txBox="1">
              <a:spLocks noChangeArrowheads="1"/>
            </p:cNvSpPr>
            <p:nvPr/>
          </p:nvSpPr>
          <p:spPr bwMode="auto">
            <a:xfrm>
              <a:off x="630" y="1920"/>
              <a:ext cx="557" cy="288"/>
            </a:xfrm>
            <a:prstGeom prst="rect">
              <a:avLst/>
            </a:prstGeom>
            <a:noFill/>
            <a:ln w="9525">
              <a:noFill/>
              <a:miter lim="800000"/>
              <a:headEnd/>
              <a:tailEnd/>
            </a:ln>
          </p:spPr>
          <p:txBody>
            <a:bodyPr>
              <a:spAutoFit/>
            </a:bodyPr>
            <a:lstStyle/>
            <a:p>
              <a:pPr>
                <a:spcBef>
                  <a:spcPct val="50000"/>
                </a:spcBef>
              </a:pPr>
              <a:r>
                <a:rPr lang="en-US" sz="2400" b="1"/>
                <a:t>1 e</a:t>
              </a:r>
              <a:r>
                <a:rPr lang="en-US" sz="2400" b="1" baseline="30000"/>
                <a:t>-</a:t>
              </a:r>
              <a:endParaRPr lang="fr-FR" sz="2400" b="1" baseline="30000"/>
            </a:p>
          </p:txBody>
        </p:sp>
        <p:sp>
          <p:nvSpPr>
            <p:cNvPr id="13355" name="Line 36"/>
            <p:cNvSpPr>
              <a:spLocks noChangeShapeType="1"/>
            </p:cNvSpPr>
            <p:nvPr/>
          </p:nvSpPr>
          <p:spPr bwMode="auto">
            <a:xfrm>
              <a:off x="686" y="1008"/>
              <a:ext cx="1226" cy="0"/>
            </a:xfrm>
            <a:prstGeom prst="line">
              <a:avLst/>
            </a:prstGeom>
            <a:noFill/>
            <a:ln w="76200">
              <a:solidFill>
                <a:srgbClr val="FF0000"/>
              </a:solidFill>
              <a:round/>
              <a:headEnd type="arrow" w="med" len="med"/>
              <a:tailEnd/>
            </a:ln>
          </p:spPr>
          <p:txBody>
            <a:bodyPr/>
            <a:lstStyle/>
            <a:p>
              <a:endParaRPr lang="fr-FR"/>
            </a:p>
          </p:txBody>
        </p:sp>
        <p:sp>
          <p:nvSpPr>
            <p:cNvPr id="13356" name="Line 37"/>
            <p:cNvSpPr>
              <a:spLocks noChangeShapeType="1"/>
            </p:cNvSpPr>
            <p:nvPr/>
          </p:nvSpPr>
          <p:spPr bwMode="auto">
            <a:xfrm flipV="1">
              <a:off x="3306" y="979"/>
              <a:ext cx="1239" cy="29"/>
            </a:xfrm>
            <a:prstGeom prst="line">
              <a:avLst/>
            </a:prstGeom>
            <a:noFill/>
            <a:ln w="57150">
              <a:solidFill>
                <a:srgbClr val="FF0000"/>
              </a:solidFill>
              <a:round/>
              <a:headEnd/>
              <a:tailEnd type="arrow" w="med" len="med"/>
            </a:ln>
          </p:spPr>
          <p:txBody>
            <a:bodyPr/>
            <a:lstStyle/>
            <a:p>
              <a:endParaRPr lang="fr-FR"/>
            </a:p>
          </p:txBody>
        </p:sp>
        <p:sp>
          <p:nvSpPr>
            <p:cNvPr id="13357" name="Line 38"/>
            <p:cNvSpPr>
              <a:spLocks noChangeShapeType="1"/>
            </p:cNvSpPr>
            <p:nvPr/>
          </p:nvSpPr>
          <p:spPr bwMode="auto">
            <a:xfrm>
              <a:off x="1856" y="1824"/>
              <a:ext cx="335" cy="240"/>
            </a:xfrm>
            <a:prstGeom prst="line">
              <a:avLst/>
            </a:prstGeom>
            <a:noFill/>
            <a:ln w="9525">
              <a:solidFill>
                <a:srgbClr val="FF0000"/>
              </a:solidFill>
              <a:round/>
              <a:headEnd/>
              <a:tailEnd/>
            </a:ln>
          </p:spPr>
          <p:txBody>
            <a:bodyPr/>
            <a:lstStyle/>
            <a:p>
              <a:endParaRPr lang="fr-FR"/>
            </a:p>
          </p:txBody>
        </p:sp>
        <p:sp>
          <p:nvSpPr>
            <p:cNvPr id="13358" name="Line 39"/>
            <p:cNvSpPr>
              <a:spLocks noChangeShapeType="1"/>
            </p:cNvSpPr>
            <p:nvPr/>
          </p:nvSpPr>
          <p:spPr bwMode="auto">
            <a:xfrm>
              <a:off x="1856" y="1776"/>
              <a:ext cx="168" cy="384"/>
            </a:xfrm>
            <a:prstGeom prst="line">
              <a:avLst/>
            </a:prstGeom>
            <a:noFill/>
            <a:ln w="9525">
              <a:solidFill>
                <a:srgbClr val="FF0000"/>
              </a:solidFill>
              <a:round/>
              <a:headEnd/>
              <a:tailEnd/>
            </a:ln>
          </p:spPr>
          <p:txBody>
            <a:bodyPr/>
            <a:lstStyle/>
            <a:p>
              <a:endParaRPr lang="fr-FR"/>
            </a:p>
          </p:txBody>
        </p:sp>
        <p:sp>
          <p:nvSpPr>
            <p:cNvPr id="13359" name="Line 40"/>
            <p:cNvSpPr>
              <a:spLocks noChangeShapeType="1"/>
            </p:cNvSpPr>
            <p:nvPr/>
          </p:nvSpPr>
          <p:spPr bwMode="auto">
            <a:xfrm>
              <a:off x="1801" y="1776"/>
              <a:ext cx="278" cy="336"/>
            </a:xfrm>
            <a:prstGeom prst="line">
              <a:avLst/>
            </a:prstGeom>
            <a:noFill/>
            <a:ln w="9525">
              <a:solidFill>
                <a:srgbClr val="FF0000"/>
              </a:solidFill>
              <a:round/>
              <a:headEnd/>
              <a:tailEnd/>
            </a:ln>
          </p:spPr>
          <p:txBody>
            <a:bodyPr/>
            <a:lstStyle/>
            <a:p>
              <a:endParaRPr lang="fr-FR"/>
            </a:p>
          </p:txBody>
        </p:sp>
        <p:sp>
          <p:nvSpPr>
            <p:cNvPr id="13360" name="Text Box 41"/>
            <p:cNvSpPr txBox="1">
              <a:spLocks noChangeArrowheads="1"/>
            </p:cNvSpPr>
            <p:nvPr/>
          </p:nvSpPr>
          <p:spPr bwMode="auto">
            <a:xfrm>
              <a:off x="96" y="1392"/>
              <a:ext cx="288" cy="480"/>
            </a:xfrm>
            <a:prstGeom prst="rect">
              <a:avLst/>
            </a:prstGeom>
            <a:noFill/>
            <a:ln w="9525">
              <a:noFill/>
              <a:miter lim="800000"/>
              <a:headEnd/>
              <a:tailEnd/>
            </a:ln>
          </p:spPr>
          <p:txBody>
            <a:bodyPr>
              <a:spAutoFit/>
            </a:bodyPr>
            <a:lstStyle/>
            <a:p>
              <a:pPr>
                <a:spcBef>
                  <a:spcPct val="50000"/>
                </a:spcBef>
              </a:pPr>
              <a:r>
                <a:rPr lang="en-US">
                  <a:solidFill>
                    <a:schemeClr val="accent2"/>
                  </a:solidFill>
                  <a:latin typeface="Symbol" pitchFamily="18" charset="2"/>
                  <a:sym typeface="Symbol" pitchFamily="18" charset="2"/>
                </a:rPr>
                <a:t>g</a:t>
              </a:r>
              <a:endParaRPr lang="fr-FR">
                <a:solidFill>
                  <a:schemeClr val="accent2"/>
                </a:solidFill>
                <a:latin typeface="Symbol" pitchFamily="18" charset="2"/>
              </a:endParaRPr>
            </a:p>
          </p:txBody>
        </p:sp>
        <p:sp>
          <p:nvSpPr>
            <p:cNvPr id="13361" name="Text Box 43"/>
            <p:cNvSpPr txBox="1">
              <a:spLocks noChangeArrowheads="1"/>
            </p:cNvSpPr>
            <p:nvPr/>
          </p:nvSpPr>
          <p:spPr bwMode="auto">
            <a:xfrm>
              <a:off x="1200" y="1488"/>
              <a:ext cx="4656" cy="288"/>
            </a:xfrm>
            <a:prstGeom prst="rect">
              <a:avLst/>
            </a:prstGeom>
            <a:noFill/>
            <a:ln w="9525">
              <a:noFill/>
              <a:miter lim="800000"/>
              <a:headEnd/>
              <a:tailEnd/>
            </a:ln>
          </p:spPr>
          <p:txBody>
            <a:bodyPr>
              <a:spAutoFit/>
            </a:bodyPr>
            <a:lstStyle/>
            <a:p>
              <a:pPr>
                <a:spcBef>
                  <a:spcPct val="50000"/>
                </a:spcBef>
              </a:pPr>
              <a:r>
                <a:rPr lang="en-US" sz="2400" dirty="0"/>
                <a:t>            </a:t>
              </a:r>
              <a:r>
                <a:rPr lang="en-US" sz="2400" dirty="0">
                  <a:solidFill>
                    <a:schemeClr val="accent2"/>
                  </a:solidFill>
                </a:rPr>
                <a:t> 2</a:t>
              </a:r>
              <a:r>
                <a:rPr lang="en-US" sz="2400" dirty="0"/>
                <a:t>        </a:t>
              </a:r>
              <a:r>
                <a:rPr lang="en-US" sz="2400" dirty="0">
                  <a:solidFill>
                    <a:schemeClr val="accent2"/>
                  </a:solidFill>
                </a:rPr>
                <a:t> 4 </a:t>
              </a:r>
              <a:r>
                <a:rPr lang="en-US" sz="2400" dirty="0"/>
                <a:t>             </a:t>
              </a:r>
              <a:r>
                <a:rPr lang="en-US" sz="2400" dirty="0">
                  <a:solidFill>
                    <a:schemeClr val="accent2"/>
                  </a:solidFill>
                </a:rPr>
                <a:t>…etc….</a:t>
              </a:r>
              <a:r>
                <a:rPr lang="en-US" sz="2400" dirty="0"/>
                <a:t>         </a:t>
              </a:r>
              <a:r>
                <a:rPr lang="en-US" sz="2400" dirty="0">
                  <a:solidFill>
                    <a:schemeClr val="accent2"/>
                  </a:solidFill>
                </a:rPr>
                <a:t>12</a:t>
              </a:r>
              <a:endParaRPr lang="fr-FR" sz="2400" dirty="0">
                <a:solidFill>
                  <a:schemeClr val="accent2"/>
                </a:solidFill>
              </a:endParaRPr>
            </a:p>
          </p:txBody>
        </p:sp>
        <p:sp>
          <p:nvSpPr>
            <p:cNvPr id="13362" name="Line 46"/>
            <p:cNvSpPr>
              <a:spLocks noChangeShapeType="1"/>
            </p:cNvSpPr>
            <p:nvPr/>
          </p:nvSpPr>
          <p:spPr bwMode="auto">
            <a:xfrm flipV="1">
              <a:off x="2064" y="1824"/>
              <a:ext cx="528" cy="240"/>
            </a:xfrm>
            <a:prstGeom prst="line">
              <a:avLst/>
            </a:prstGeom>
            <a:noFill/>
            <a:ln w="76200">
              <a:solidFill>
                <a:srgbClr val="FF0000"/>
              </a:solidFill>
              <a:round/>
              <a:headEnd/>
              <a:tailEnd/>
            </a:ln>
          </p:spPr>
          <p:txBody>
            <a:bodyPr/>
            <a:lstStyle/>
            <a:p>
              <a:endParaRPr lang="fr-FR"/>
            </a:p>
          </p:txBody>
        </p:sp>
        <p:sp>
          <p:nvSpPr>
            <p:cNvPr id="13363" name="Line 47"/>
            <p:cNvSpPr>
              <a:spLocks noChangeShapeType="1"/>
            </p:cNvSpPr>
            <p:nvPr/>
          </p:nvSpPr>
          <p:spPr bwMode="auto">
            <a:xfrm>
              <a:off x="2592" y="1824"/>
              <a:ext cx="480" cy="240"/>
            </a:xfrm>
            <a:prstGeom prst="line">
              <a:avLst/>
            </a:prstGeom>
            <a:noFill/>
            <a:ln w="76200">
              <a:solidFill>
                <a:srgbClr val="FF0000"/>
              </a:solidFill>
              <a:round/>
              <a:headEnd/>
              <a:tailEnd/>
            </a:ln>
          </p:spPr>
          <p:txBody>
            <a:bodyPr/>
            <a:lstStyle/>
            <a:p>
              <a:endParaRPr lang="fr-FR"/>
            </a:p>
          </p:txBody>
        </p:sp>
        <p:sp>
          <p:nvSpPr>
            <p:cNvPr id="13364" name="Line 49"/>
            <p:cNvSpPr>
              <a:spLocks noChangeShapeType="1"/>
            </p:cNvSpPr>
            <p:nvPr/>
          </p:nvSpPr>
          <p:spPr bwMode="auto">
            <a:xfrm>
              <a:off x="4368" y="1920"/>
              <a:ext cx="144" cy="0"/>
            </a:xfrm>
            <a:prstGeom prst="line">
              <a:avLst/>
            </a:prstGeom>
            <a:noFill/>
            <a:ln w="76200">
              <a:solidFill>
                <a:srgbClr val="FF0000"/>
              </a:solidFill>
              <a:round/>
              <a:headEnd/>
              <a:tailEnd/>
            </a:ln>
          </p:spPr>
          <p:txBody>
            <a:bodyPr/>
            <a:lstStyle/>
            <a:p>
              <a:endParaRPr lang="fr-FR"/>
            </a:p>
          </p:txBody>
        </p:sp>
        <p:sp>
          <p:nvSpPr>
            <p:cNvPr id="13365" name="Line 50"/>
            <p:cNvSpPr>
              <a:spLocks noChangeShapeType="1"/>
            </p:cNvSpPr>
            <p:nvPr/>
          </p:nvSpPr>
          <p:spPr bwMode="auto">
            <a:xfrm flipV="1">
              <a:off x="2016" y="1776"/>
              <a:ext cx="528" cy="336"/>
            </a:xfrm>
            <a:prstGeom prst="line">
              <a:avLst/>
            </a:prstGeom>
            <a:noFill/>
            <a:ln w="76200">
              <a:solidFill>
                <a:srgbClr val="FF0000"/>
              </a:solidFill>
              <a:round/>
              <a:headEnd/>
              <a:tailEnd/>
            </a:ln>
          </p:spPr>
          <p:txBody>
            <a:bodyPr/>
            <a:lstStyle/>
            <a:p>
              <a:endParaRPr lang="fr-FR"/>
            </a:p>
          </p:txBody>
        </p:sp>
        <p:sp>
          <p:nvSpPr>
            <p:cNvPr id="13366" name="Line 51"/>
            <p:cNvSpPr>
              <a:spLocks noChangeShapeType="1"/>
            </p:cNvSpPr>
            <p:nvPr/>
          </p:nvSpPr>
          <p:spPr bwMode="auto">
            <a:xfrm flipV="1">
              <a:off x="2160" y="1824"/>
              <a:ext cx="576" cy="240"/>
            </a:xfrm>
            <a:prstGeom prst="line">
              <a:avLst/>
            </a:prstGeom>
            <a:noFill/>
            <a:ln w="76200">
              <a:solidFill>
                <a:srgbClr val="FF0000"/>
              </a:solidFill>
              <a:round/>
              <a:headEnd/>
              <a:tailEnd/>
            </a:ln>
          </p:spPr>
          <p:txBody>
            <a:bodyPr/>
            <a:lstStyle/>
            <a:p>
              <a:endParaRPr lang="fr-FR"/>
            </a:p>
          </p:txBody>
        </p:sp>
        <p:sp>
          <p:nvSpPr>
            <p:cNvPr id="13367" name="Line 52"/>
            <p:cNvSpPr>
              <a:spLocks noChangeShapeType="1"/>
            </p:cNvSpPr>
            <p:nvPr/>
          </p:nvSpPr>
          <p:spPr bwMode="auto">
            <a:xfrm>
              <a:off x="2544" y="1872"/>
              <a:ext cx="576" cy="288"/>
            </a:xfrm>
            <a:prstGeom prst="line">
              <a:avLst/>
            </a:prstGeom>
            <a:noFill/>
            <a:ln w="76200">
              <a:solidFill>
                <a:srgbClr val="FF0000"/>
              </a:solidFill>
              <a:round/>
              <a:headEnd/>
              <a:tailEnd/>
            </a:ln>
          </p:spPr>
          <p:txBody>
            <a:bodyPr/>
            <a:lstStyle/>
            <a:p>
              <a:endParaRPr lang="fr-FR"/>
            </a:p>
          </p:txBody>
        </p:sp>
        <p:sp>
          <p:nvSpPr>
            <p:cNvPr id="13368" name="Line 53"/>
            <p:cNvSpPr>
              <a:spLocks noChangeShapeType="1"/>
            </p:cNvSpPr>
            <p:nvPr/>
          </p:nvSpPr>
          <p:spPr bwMode="auto">
            <a:xfrm>
              <a:off x="2640" y="1872"/>
              <a:ext cx="480" cy="240"/>
            </a:xfrm>
            <a:prstGeom prst="line">
              <a:avLst/>
            </a:prstGeom>
            <a:noFill/>
            <a:ln w="76200">
              <a:solidFill>
                <a:srgbClr val="FF0000"/>
              </a:solidFill>
              <a:round/>
              <a:headEnd/>
              <a:tailEnd/>
            </a:ln>
          </p:spPr>
          <p:txBody>
            <a:bodyPr/>
            <a:lstStyle/>
            <a:p>
              <a:endParaRPr lang="fr-FR"/>
            </a:p>
          </p:txBody>
        </p:sp>
        <p:sp>
          <p:nvSpPr>
            <p:cNvPr id="13369" name="Line 54"/>
            <p:cNvSpPr>
              <a:spLocks noChangeShapeType="1"/>
            </p:cNvSpPr>
            <p:nvPr/>
          </p:nvSpPr>
          <p:spPr bwMode="auto">
            <a:xfrm>
              <a:off x="4368" y="1968"/>
              <a:ext cx="144" cy="0"/>
            </a:xfrm>
            <a:prstGeom prst="line">
              <a:avLst/>
            </a:prstGeom>
            <a:noFill/>
            <a:ln w="76200">
              <a:solidFill>
                <a:srgbClr val="FF0000"/>
              </a:solidFill>
              <a:round/>
              <a:headEnd/>
              <a:tailEnd/>
            </a:ln>
          </p:spPr>
          <p:txBody>
            <a:bodyPr/>
            <a:lstStyle/>
            <a:p>
              <a:endParaRPr lang="fr-FR"/>
            </a:p>
          </p:txBody>
        </p:sp>
        <p:sp>
          <p:nvSpPr>
            <p:cNvPr id="13370" name="Line 55"/>
            <p:cNvSpPr>
              <a:spLocks noChangeShapeType="1"/>
            </p:cNvSpPr>
            <p:nvPr/>
          </p:nvSpPr>
          <p:spPr bwMode="auto">
            <a:xfrm>
              <a:off x="4368" y="1872"/>
              <a:ext cx="144" cy="0"/>
            </a:xfrm>
            <a:prstGeom prst="line">
              <a:avLst/>
            </a:prstGeom>
            <a:noFill/>
            <a:ln w="76200">
              <a:solidFill>
                <a:srgbClr val="FF0000"/>
              </a:solidFill>
              <a:round/>
              <a:headEnd/>
              <a:tailEnd/>
            </a:ln>
          </p:spPr>
          <p:txBody>
            <a:bodyPr/>
            <a:lstStyle/>
            <a:p>
              <a:endParaRPr lang="fr-FR"/>
            </a:p>
          </p:txBody>
        </p:sp>
        <p:sp>
          <p:nvSpPr>
            <p:cNvPr id="13371" name="Line 56"/>
            <p:cNvSpPr>
              <a:spLocks noChangeShapeType="1"/>
            </p:cNvSpPr>
            <p:nvPr/>
          </p:nvSpPr>
          <p:spPr bwMode="auto">
            <a:xfrm>
              <a:off x="4368" y="1824"/>
              <a:ext cx="144" cy="0"/>
            </a:xfrm>
            <a:prstGeom prst="line">
              <a:avLst/>
            </a:prstGeom>
            <a:noFill/>
            <a:ln w="76200">
              <a:solidFill>
                <a:srgbClr val="FF0000"/>
              </a:solidFill>
              <a:round/>
              <a:headEnd/>
              <a:tailEnd/>
            </a:ln>
          </p:spPr>
          <p:txBody>
            <a:bodyPr/>
            <a:lstStyle/>
            <a:p>
              <a:endParaRPr lang="fr-FR"/>
            </a:p>
          </p:txBody>
        </p:sp>
        <p:sp>
          <p:nvSpPr>
            <p:cNvPr id="13372" name="Text Box 57"/>
            <p:cNvSpPr txBox="1">
              <a:spLocks noChangeArrowheads="1"/>
            </p:cNvSpPr>
            <p:nvPr/>
          </p:nvSpPr>
          <p:spPr bwMode="auto">
            <a:xfrm>
              <a:off x="1392" y="2208"/>
              <a:ext cx="336" cy="288"/>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1</a:t>
              </a:r>
              <a:endParaRPr lang="fr-FR" sz="2400">
                <a:solidFill>
                  <a:schemeClr val="accent2"/>
                </a:solidFill>
              </a:endParaRPr>
            </a:p>
          </p:txBody>
        </p:sp>
        <p:sp>
          <p:nvSpPr>
            <p:cNvPr id="13373" name="Text Box 58"/>
            <p:cNvSpPr txBox="1">
              <a:spLocks noChangeArrowheads="1"/>
            </p:cNvSpPr>
            <p:nvPr/>
          </p:nvSpPr>
          <p:spPr bwMode="auto">
            <a:xfrm>
              <a:off x="2016" y="2160"/>
              <a:ext cx="336" cy="288"/>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3</a:t>
              </a:r>
              <a:endParaRPr lang="fr-FR" sz="2400">
                <a:solidFill>
                  <a:schemeClr val="accent2"/>
                </a:solidFill>
              </a:endParaRPr>
            </a:p>
          </p:txBody>
        </p:sp>
        <p:sp>
          <p:nvSpPr>
            <p:cNvPr id="13374" name="Arc 59"/>
            <p:cNvSpPr>
              <a:spLocks/>
            </p:cNvSpPr>
            <p:nvPr/>
          </p:nvSpPr>
          <p:spPr bwMode="auto">
            <a:xfrm flipV="1">
              <a:off x="576" y="2544"/>
              <a:ext cx="720" cy="432"/>
            </a:xfrm>
            <a:custGeom>
              <a:avLst/>
              <a:gdLst>
                <a:gd name="T0" fmla="*/ 0 w 21600"/>
                <a:gd name="T1" fmla="*/ 0 h 21600"/>
                <a:gd name="T2" fmla="*/ 720 w 21600"/>
                <a:gd name="T3" fmla="*/ 432 h 21600"/>
                <a:gd name="T4" fmla="*/ 0 w 21600"/>
                <a:gd name="T5" fmla="*/ 43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75" name="Arc 60"/>
            <p:cNvSpPr>
              <a:spLocks/>
            </p:cNvSpPr>
            <p:nvPr/>
          </p:nvSpPr>
          <p:spPr bwMode="auto">
            <a:xfrm>
              <a:off x="576" y="1104"/>
              <a:ext cx="720" cy="432"/>
            </a:xfrm>
            <a:custGeom>
              <a:avLst/>
              <a:gdLst>
                <a:gd name="T0" fmla="*/ 0 w 21600"/>
                <a:gd name="T1" fmla="*/ 0 h 21600"/>
                <a:gd name="T2" fmla="*/ 720 w 21600"/>
                <a:gd name="T3" fmla="*/ 432 h 21600"/>
                <a:gd name="T4" fmla="*/ 0 w 21600"/>
                <a:gd name="T5" fmla="*/ 43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76" name="Arc 62"/>
            <p:cNvSpPr>
              <a:spLocks/>
            </p:cNvSpPr>
            <p:nvPr/>
          </p:nvSpPr>
          <p:spPr bwMode="auto">
            <a:xfrm rot="784607" flipV="1">
              <a:off x="1392" y="1968"/>
              <a:ext cx="384" cy="288"/>
            </a:xfrm>
            <a:custGeom>
              <a:avLst/>
              <a:gdLst>
                <a:gd name="T0" fmla="*/ 0 w 21600"/>
                <a:gd name="T1" fmla="*/ 0 h 21600"/>
                <a:gd name="T2" fmla="*/ 384 w 21600"/>
                <a:gd name="T3" fmla="*/ 288 h 21600"/>
                <a:gd name="T4" fmla="*/ 0 w 21600"/>
                <a:gd name="T5" fmla="*/ 2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grpSp>
      <p:grpSp>
        <p:nvGrpSpPr>
          <p:cNvPr id="3" name="Group 75"/>
          <p:cNvGrpSpPr>
            <a:grpSpLocks/>
          </p:cNvGrpSpPr>
          <p:nvPr/>
        </p:nvGrpSpPr>
        <p:grpSpPr bwMode="auto">
          <a:xfrm>
            <a:off x="7620000" y="3071818"/>
            <a:ext cx="914400" cy="609600"/>
            <a:chOff x="4800" y="1440"/>
            <a:chExt cx="576" cy="384"/>
          </a:xfrm>
        </p:grpSpPr>
        <p:grpSp>
          <p:nvGrpSpPr>
            <p:cNvPr id="4" name="Group 72"/>
            <p:cNvGrpSpPr>
              <a:grpSpLocks/>
            </p:cNvGrpSpPr>
            <p:nvPr/>
          </p:nvGrpSpPr>
          <p:grpSpPr bwMode="auto">
            <a:xfrm>
              <a:off x="4992" y="1440"/>
              <a:ext cx="192" cy="384"/>
              <a:chOff x="2400" y="2880"/>
              <a:chExt cx="192" cy="384"/>
            </a:xfrm>
          </p:grpSpPr>
          <p:sp>
            <p:nvSpPr>
              <p:cNvPr id="13326" name="Arc 66"/>
              <p:cNvSpPr>
                <a:spLocks/>
              </p:cNvSpPr>
              <p:nvPr/>
            </p:nvSpPr>
            <p:spPr bwMode="auto">
              <a:xfrm>
                <a:off x="2496" y="2880"/>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27" name="Arc 67"/>
              <p:cNvSpPr>
                <a:spLocks/>
              </p:cNvSpPr>
              <p:nvPr/>
            </p:nvSpPr>
            <p:spPr bwMode="auto">
              <a:xfrm flipH="1" flipV="1">
                <a:off x="2544" y="3072"/>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28" name="Arc 68"/>
              <p:cNvSpPr>
                <a:spLocks/>
              </p:cNvSpPr>
              <p:nvPr/>
            </p:nvSpPr>
            <p:spPr bwMode="auto">
              <a:xfrm flipV="1">
                <a:off x="2400" y="3072"/>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sp>
            <p:nvSpPr>
              <p:cNvPr id="13329" name="Arc 69"/>
              <p:cNvSpPr>
                <a:spLocks/>
              </p:cNvSpPr>
              <p:nvPr/>
            </p:nvSpPr>
            <p:spPr bwMode="auto">
              <a:xfrm flipH="1">
                <a:off x="2448" y="2880"/>
                <a:ext cx="48" cy="192"/>
              </a:xfrm>
              <a:custGeom>
                <a:avLst/>
                <a:gdLst>
                  <a:gd name="T0" fmla="*/ 0 w 21600"/>
                  <a:gd name="T1" fmla="*/ 0 h 21600"/>
                  <a:gd name="T2" fmla="*/ 48 w 21600"/>
                  <a:gd name="T3" fmla="*/ 192 h 21600"/>
                  <a:gd name="T4" fmla="*/ 0 w 21600"/>
                  <a:gd name="T5" fmla="*/ 1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fr-FR"/>
              </a:p>
            </p:txBody>
          </p:sp>
        </p:grpSp>
        <p:sp>
          <p:nvSpPr>
            <p:cNvPr id="13324" name="Line 73"/>
            <p:cNvSpPr>
              <a:spLocks noChangeShapeType="1"/>
            </p:cNvSpPr>
            <p:nvPr/>
          </p:nvSpPr>
          <p:spPr bwMode="auto">
            <a:xfrm flipH="1">
              <a:off x="4800" y="1824"/>
              <a:ext cx="192" cy="0"/>
            </a:xfrm>
            <a:prstGeom prst="line">
              <a:avLst/>
            </a:prstGeom>
            <a:noFill/>
            <a:ln w="38100">
              <a:solidFill>
                <a:schemeClr val="tx1"/>
              </a:solidFill>
              <a:round/>
              <a:headEnd/>
              <a:tailEnd/>
            </a:ln>
          </p:spPr>
          <p:txBody>
            <a:bodyPr/>
            <a:lstStyle/>
            <a:p>
              <a:endParaRPr lang="fr-FR"/>
            </a:p>
          </p:txBody>
        </p:sp>
        <p:sp>
          <p:nvSpPr>
            <p:cNvPr id="13325" name="Line 74"/>
            <p:cNvSpPr>
              <a:spLocks noChangeShapeType="1"/>
            </p:cNvSpPr>
            <p:nvPr/>
          </p:nvSpPr>
          <p:spPr bwMode="auto">
            <a:xfrm flipH="1">
              <a:off x="5184" y="1824"/>
              <a:ext cx="192" cy="0"/>
            </a:xfrm>
            <a:prstGeom prst="line">
              <a:avLst/>
            </a:prstGeom>
            <a:noFill/>
            <a:ln w="38100">
              <a:solidFill>
                <a:schemeClr val="tx1"/>
              </a:solidFill>
              <a:round/>
              <a:headEnd/>
              <a:tailEnd/>
            </a:ln>
          </p:spPr>
          <p:txBody>
            <a:bodyPr/>
            <a:lstStyle/>
            <a:p>
              <a:endParaRPr lang="fr-FR"/>
            </a:p>
          </p:txBody>
        </p:sp>
      </p:grpSp>
      <p:sp>
        <p:nvSpPr>
          <p:cNvPr id="13320" name="Line 76"/>
          <p:cNvSpPr>
            <a:spLocks noChangeShapeType="1"/>
          </p:cNvSpPr>
          <p:nvPr/>
        </p:nvSpPr>
        <p:spPr bwMode="auto">
          <a:xfrm flipV="1">
            <a:off x="7924800" y="3986218"/>
            <a:ext cx="152400" cy="1143000"/>
          </a:xfrm>
          <a:prstGeom prst="line">
            <a:avLst/>
          </a:prstGeom>
          <a:noFill/>
          <a:ln w="38100">
            <a:solidFill>
              <a:srgbClr val="FF0000"/>
            </a:solidFill>
            <a:round/>
            <a:headEnd/>
            <a:tailEnd type="triangle" w="med" len="med"/>
          </a:ln>
        </p:spPr>
        <p:txBody>
          <a:bodyPr/>
          <a:lstStyle/>
          <a:p>
            <a:endParaRPr lang="fr-FR"/>
          </a:p>
        </p:txBody>
      </p:sp>
      <p:sp>
        <p:nvSpPr>
          <p:cNvPr id="13321" name="Text Box 77"/>
          <p:cNvSpPr txBox="1">
            <a:spLocks noChangeArrowheads="1"/>
          </p:cNvSpPr>
          <p:nvPr/>
        </p:nvSpPr>
        <p:spPr bwMode="auto">
          <a:xfrm>
            <a:off x="285720" y="4714884"/>
            <a:ext cx="7572428" cy="1015663"/>
          </a:xfrm>
          <a:prstGeom prst="rect">
            <a:avLst/>
          </a:prstGeom>
          <a:noFill/>
          <a:ln w="9525">
            <a:noFill/>
            <a:miter lim="800000"/>
            <a:headEnd/>
            <a:tailEnd/>
          </a:ln>
        </p:spPr>
        <p:txBody>
          <a:bodyPr wrap="square">
            <a:spAutoFit/>
          </a:bodyPr>
          <a:lstStyle/>
          <a:p>
            <a:pPr>
              <a:buFont typeface="Arial" pitchFamily="34" charset="0"/>
              <a:buChar char="•"/>
            </a:pPr>
            <a:r>
              <a:rPr lang="fr-FR" sz="2000" b="1" dirty="0" smtClean="0">
                <a:solidFill>
                  <a:schemeClr val="accent2"/>
                </a:solidFill>
              </a:rPr>
              <a:t> Très utilisé dans notre domaine (un incontournable…)</a:t>
            </a:r>
          </a:p>
          <a:p>
            <a:pPr>
              <a:buFont typeface="Arial" pitchFamily="34" charset="0"/>
              <a:buChar char="•"/>
            </a:pPr>
            <a:r>
              <a:rPr lang="fr-FR" sz="2000" b="1" dirty="0" smtClean="0">
                <a:solidFill>
                  <a:schemeClr val="accent2"/>
                </a:solidFill>
              </a:rPr>
              <a:t> Convertit les signaux lumineux en signaux électriques et les amplifie</a:t>
            </a:r>
          </a:p>
          <a:p>
            <a:pPr>
              <a:buFont typeface="Arial" pitchFamily="34" charset="0"/>
              <a:buChar char="•"/>
            </a:pPr>
            <a:r>
              <a:rPr lang="fr-FR" sz="2000" b="1" dirty="0" smtClean="0">
                <a:solidFill>
                  <a:schemeClr val="accent2"/>
                </a:solidFill>
              </a:rPr>
              <a:t> Permet</a:t>
            </a:r>
            <a:r>
              <a:rPr lang="en-US" sz="2000" b="1" dirty="0" smtClean="0">
                <a:solidFill>
                  <a:schemeClr val="accent2"/>
                </a:solidFill>
              </a:rPr>
              <a:t> </a:t>
            </a:r>
            <a:r>
              <a:rPr lang="en-US" sz="2000" b="1" dirty="0">
                <a:solidFill>
                  <a:schemeClr val="accent2"/>
                </a:solidFill>
              </a:rPr>
              <a:t>la </a:t>
            </a:r>
            <a:r>
              <a:rPr lang="en-US" sz="2000" b="1" dirty="0" err="1">
                <a:solidFill>
                  <a:schemeClr val="accent2"/>
                </a:solidFill>
              </a:rPr>
              <a:t>d</a:t>
            </a:r>
            <a:r>
              <a:rPr lang="en-US" sz="2000" b="1" dirty="0" err="1">
                <a:solidFill>
                  <a:schemeClr val="accent2"/>
                </a:solidFill>
                <a:cs typeface="Times New Roman" charset="0"/>
              </a:rPr>
              <a:t>é</a:t>
            </a:r>
            <a:r>
              <a:rPr lang="en-US" sz="2000" b="1" dirty="0" err="1">
                <a:solidFill>
                  <a:schemeClr val="accent2"/>
                </a:solidFill>
              </a:rPr>
              <a:t>tection</a:t>
            </a:r>
            <a:r>
              <a:rPr lang="en-US" sz="2000" b="1" dirty="0">
                <a:solidFill>
                  <a:schemeClr val="accent2"/>
                </a:solidFill>
              </a:rPr>
              <a:t> d’un </a:t>
            </a:r>
            <a:r>
              <a:rPr lang="en-US" sz="2000" b="1" dirty="0" err="1">
                <a:solidFill>
                  <a:schemeClr val="accent2"/>
                </a:solidFill>
              </a:rPr>
              <a:t>seul</a:t>
            </a:r>
            <a:r>
              <a:rPr lang="en-US" sz="2000" b="1" dirty="0">
                <a:solidFill>
                  <a:schemeClr val="accent2"/>
                </a:solidFill>
              </a:rPr>
              <a:t> photon !</a:t>
            </a:r>
            <a:endParaRPr lang="fr-FR" sz="2000" b="1" dirty="0">
              <a:solidFill>
                <a:schemeClr val="accent2"/>
              </a:solidFill>
            </a:endParaRPr>
          </a:p>
        </p:txBody>
      </p:sp>
      <p:sp>
        <p:nvSpPr>
          <p:cNvPr id="13322" name="Text Box 79"/>
          <p:cNvSpPr txBox="1">
            <a:spLocks noChangeArrowheads="1"/>
          </p:cNvSpPr>
          <p:nvPr/>
        </p:nvSpPr>
        <p:spPr bwMode="auto">
          <a:xfrm>
            <a:off x="0" y="3910018"/>
            <a:ext cx="838200" cy="396875"/>
          </a:xfrm>
          <a:prstGeom prst="rect">
            <a:avLst/>
          </a:prstGeom>
          <a:noFill/>
          <a:ln w="9525">
            <a:noFill/>
            <a:miter lim="800000"/>
            <a:headEnd/>
            <a:tailEnd/>
          </a:ln>
        </p:spPr>
        <p:txBody>
          <a:bodyPr>
            <a:spAutoFit/>
          </a:bodyPr>
          <a:lstStyle/>
          <a:p>
            <a:pPr>
              <a:spcBef>
                <a:spcPct val="50000"/>
              </a:spcBef>
            </a:pPr>
            <a:r>
              <a:rPr lang="fr-FR" sz="2000">
                <a:solidFill>
                  <a:schemeClr val="accent2"/>
                </a:solidFill>
              </a:rPr>
              <a:t>(bleu)</a:t>
            </a:r>
          </a:p>
        </p:txBody>
      </p:sp>
      <p:sp>
        <p:nvSpPr>
          <p:cNvPr id="65" name="ZoneTexte 64"/>
          <p:cNvSpPr txBox="1"/>
          <p:nvPr/>
        </p:nvSpPr>
        <p:spPr>
          <a:xfrm>
            <a:off x="1142976" y="214290"/>
            <a:ext cx="6572296" cy="1077218"/>
          </a:xfrm>
          <a:prstGeom prst="rect">
            <a:avLst/>
          </a:prstGeom>
          <a:noFill/>
        </p:spPr>
        <p:txBody>
          <a:bodyPr wrap="square" rtlCol="0">
            <a:spAutoFit/>
          </a:bodyPr>
          <a:lstStyle/>
          <a:p>
            <a:pPr algn="ctr"/>
            <a:r>
              <a:rPr lang="en-US" sz="3200" b="1" dirty="0" smtClean="0">
                <a:solidFill>
                  <a:srgbClr val="0000FF"/>
                </a:solidFill>
              </a:rPr>
              <a:t>La </a:t>
            </a:r>
            <a:r>
              <a:rPr lang="en-US" sz="3200" b="1" dirty="0" err="1" smtClean="0">
                <a:solidFill>
                  <a:srgbClr val="0000FF"/>
                </a:solidFill>
              </a:rPr>
              <a:t>caméra</a:t>
            </a:r>
            <a:r>
              <a:rPr lang="en-US" sz="3200" b="1" dirty="0" smtClean="0">
                <a:solidFill>
                  <a:srgbClr val="0000FF"/>
                </a:solidFill>
              </a:rPr>
              <a:t> </a:t>
            </a:r>
            <a:r>
              <a:rPr lang="en-US" sz="3200" b="1" dirty="0" err="1" smtClean="0">
                <a:solidFill>
                  <a:srgbClr val="0000FF"/>
                </a:solidFill>
              </a:rPr>
              <a:t>est</a:t>
            </a:r>
            <a:r>
              <a:rPr lang="en-US" sz="3200" b="1" dirty="0" smtClean="0">
                <a:solidFill>
                  <a:srgbClr val="0000FF"/>
                </a:solidFill>
              </a:rPr>
              <a:t> </a:t>
            </a:r>
            <a:r>
              <a:rPr lang="en-US" sz="3200" b="1" dirty="0" err="1" smtClean="0">
                <a:solidFill>
                  <a:srgbClr val="0000FF"/>
                </a:solidFill>
              </a:rPr>
              <a:t>formée</a:t>
            </a:r>
            <a:r>
              <a:rPr lang="en-US" sz="3200" b="1" dirty="0" smtClean="0">
                <a:solidFill>
                  <a:srgbClr val="0000FF"/>
                </a:solidFill>
              </a:rPr>
              <a:t> de </a:t>
            </a:r>
            <a:r>
              <a:rPr lang="en-US" sz="3200" b="1" dirty="0" err="1" smtClean="0">
                <a:solidFill>
                  <a:srgbClr val="0000FF"/>
                </a:solidFill>
              </a:rPr>
              <a:t>centaines</a:t>
            </a:r>
            <a:r>
              <a:rPr lang="en-US" sz="3200" b="1" dirty="0" smtClean="0">
                <a:solidFill>
                  <a:srgbClr val="0000FF"/>
                </a:solidFill>
              </a:rPr>
              <a:t> de </a:t>
            </a:r>
            <a:r>
              <a:rPr lang="en-US" sz="3200" b="1" dirty="0" err="1" smtClean="0">
                <a:solidFill>
                  <a:srgbClr val="FF0000"/>
                </a:solidFill>
              </a:rPr>
              <a:t>photomultiplicateurs</a:t>
            </a:r>
            <a:r>
              <a:rPr lang="en-US" sz="3200" b="1" dirty="0" smtClean="0">
                <a:solidFill>
                  <a:srgbClr val="FF0000"/>
                </a:solidFill>
              </a:rPr>
              <a:t>(P.M.) </a:t>
            </a:r>
            <a:endParaRPr lang="fr-FR" sz="3200" b="1" dirty="0">
              <a:solidFill>
                <a:srgbClr val="FF0000"/>
              </a:solidFill>
            </a:endParaRPr>
          </a:p>
        </p:txBody>
      </p:sp>
      <p:sp>
        <p:nvSpPr>
          <p:cNvPr id="66" name="Espace réservé du numéro de diapositive 65"/>
          <p:cNvSpPr>
            <a:spLocks noGrp="1"/>
          </p:cNvSpPr>
          <p:nvPr>
            <p:ph type="sldNum" sz="quarter" idx="12"/>
          </p:nvPr>
        </p:nvSpPr>
        <p:spPr/>
        <p:txBody>
          <a:bodyPr/>
          <a:lstStyle/>
          <a:p>
            <a:fld id="{CF4668DC-857F-487D-BFFA-8C0CA5037977}" type="slidenum">
              <a:rPr lang="fr-BE" smtClean="0"/>
              <a:pPr/>
              <a:t>67</a:t>
            </a:fld>
            <a:endParaRPr lang="fr-BE" dirty="0"/>
          </a:p>
        </p:txBody>
      </p:sp>
      <p:sp>
        <p:nvSpPr>
          <p:cNvPr id="67" name="ZoneTexte 66"/>
          <p:cNvSpPr txBox="1"/>
          <p:nvPr/>
        </p:nvSpPr>
        <p:spPr>
          <a:xfrm>
            <a:off x="357158" y="5857892"/>
            <a:ext cx="3135987"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HESS/ </a:t>
            </a:r>
            <a:r>
              <a:rPr lang="fr-FR" sz="2000" b="1" dirty="0" err="1" smtClean="0"/>
              <a:t>astroparticules</a:t>
            </a:r>
            <a:endParaRPr lang="fr-FR" sz="2000" b="1"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Jean-Pierre Lees, Visite Baudelaire, 7 avril 2011</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10"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13"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7"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25"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29"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33"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42"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46"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50"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59"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63"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67"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77" name="Group 83"/>
          <p:cNvGrpSpPr>
            <a:grpSpLocks/>
          </p:cNvGrpSpPr>
          <p:nvPr/>
        </p:nvGrpSpPr>
        <p:grpSpPr bwMode="auto">
          <a:xfrm>
            <a:off x="6248400" y="3810000"/>
            <a:ext cx="2417763" cy="2617788"/>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7" name="Rectangle 86"/>
          <p:cNvSpPr/>
          <p:nvPr/>
        </p:nvSpPr>
        <p:spPr>
          <a:xfrm>
            <a:off x="357158" y="357166"/>
            <a:ext cx="6357982" cy="584775"/>
          </a:xfrm>
          <a:prstGeom prst="rect">
            <a:avLst/>
          </a:prstGeom>
        </p:spPr>
        <p:txBody>
          <a:bodyPr wrap="square">
            <a:spAutoFit/>
          </a:bodyPr>
          <a:lstStyle/>
          <a:p>
            <a:r>
              <a:rPr lang="fr-FR" sz="3200" dirty="0" smtClean="0">
                <a:solidFill>
                  <a:srgbClr val="FF0000"/>
                </a:solidFill>
              </a:rPr>
              <a:t>Principe de l'expérience H.E.S.S</a:t>
            </a:r>
            <a:endParaRPr lang="fr-FR" sz="2400" dirty="0"/>
          </a:p>
        </p:txBody>
      </p:sp>
      <p:sp>
        <p:nvSpPr>
          <p:cNvPr id="88" name="Rectangle 3"/>
          <p:cNvSpPr>
            <a:spLocks noChangeArrowheads="1"/>
          </p:cNvSpPr>
          <p:nvPr/>
        </p:nvSpPr>
        <p:spPr bwMode="auto">
          <a:xfrm>
            <a:off x="4357686" y="1000108"/>
            <a:ext cx="4500594" cy="2092881"/>
          </a:xfrm>
          <a:prstGeom prst="rect">
            <a:avLst/>
          </a:prstGeom>
          <a:solidFill>
            <a:schemeClr val="accent2"/>
          </a:solidFill>
          <a:ln w="9525">
            <a:noFill/>
            <a:miter lim="800000"/>
            <a:headEnd/>
            <a:tailEnd/>
          </a:ln>
        </p:spPr>
        <p:txBody>
          <a:bodyPr wrap="square">
            <a:spAutoFit/>
          </a:bodyPr>
          <a:lstStyle/>
          <a:p>
            <a:pPr>
              <a:spcBef>
                <a:spcPct val="50000"/>
              </a:spcBef>
              <a:buFont typeface="Arial" pitchFamily="34" charset="0"/>
              <a:buChar char="•"/>
            </a:pPr>
            <a:r>
              <a:rPr lang="fr-FR" sz="2000" b="1" dirty="0" smtClean="0">
                <a:solidFill>
                  <a:schemeClr val="bg1"/>
                </a:solidFill>
                <a:latin typeface="Comic Sans MS" pitchFamily="66" charset="0"/>
              </a:rPr>
              <a:t> Pour étudier les accélérateurs cosmiques à travers les sources de photons de haute énergie </a:t>
            </a:r>
          </a:p>
          <a:p>
            <a:pPr>
              <a:spcBef>
                <a:spcPct val="50000"/>
              </a:spcBef>
              <a:buFont typeface="Arial" pitchFamily="34" charset="0"/>
              <a:buChar char="•"/>
            </a:pPr>
            <a:r>
              <a:rPr lang="fr-FR" sz="2000" b="1" dirty="0" smtClean="0">
                <a:solidFill>
                  <a:schemeClr val="bg1"/>
                </a:solidFill>
                <a:latin typeface="Comic Sans MS" pitchFamily="66" charset="0"/>
              </a:rPr>
              <a:t> Et peut être observer des signaux inattendus? (matière noire, super symétrie…)  </a:t>
            </a:r>
            <a:endParaRPr lang="fr-FR" sz="2000" b="1" dirty="0">
              <a:solidFill>
                <a:schemeClr val="bg1"/>
              </a:solidFill>
              <a:latin typeface="Comic Sans MS" pitchFamily="66" charset="0"/>
            </a:endParaRPr>
          </a:p>
        </p:txBody>
      </p:sp>
      <p:sp>
        <p:nvSpPr>
          <p:cNvPr id="89" name="Espace réservé du numéro de diapositive 88"/>
          <p:cNvSpPr>
            <a:spLocks noGrp="1"/>
          </p:cNvSpPr>
          <p:nvPr>
            <p:ph type="sldNum" sz="quarter" idx="12"/>
          </p:nvPr>
        </p:nvSpPr>
        <p:spPr/>
        <p:txBody>
          <a:bodyPr/>
          <a:lstStyle/>
          <a:p>
            <a:fld id="{CF4668DC-857F-487D-BFFA-8C0CA5037977}" type="slidenum">
              <a:rPr lang="fr-BE" smtClean="0"/>
              <a:pPr/>
              <a:t>68</a:t>
            </a:fld>
            <a:endParaRPr lang="fr-B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3" name="ZoneTexte 2"/>
          <p:cNvSpPr txBox="1"/>
          <p:nvPr/>
        </p:nvSpPr>
        <p:spPr>
          <a:xfrm>
            <a:off x="500034" y="214290"/>
            <a:ext cx="7754880" cy="707886"/>
          </a:xfrm>
          <a:prstGeom prst="rect">
            <a:avLst/>
          </a:prstGeom>
          <a:noFill/>
        </p:spPr>
        <p:txBody>
          <a:bodyPr wrap="none" rtlCol="0">
            <a:spAutoFit/>
          </a:bodyPr>
          <a:lstStyle/>
          <a:p>
            <a:r>
              <a:rPr lang="fr-FR" sz="4000" b="1" dirty="0" smtClean="0">
                <a:solidFill>
                  <a:srgbClr val="FF0000"/>
                </a:solidFill>
              </a:rPr>
              <a:t>Une gerbe de photon (vue </a:t>
            </a:r>
            <a:r>
              <a:rPr lang="fr-FR" sz="4000" b="1" dirty="0" err="1" smtClean="0">
                <a:solidFill>
                  <a:srgbClr val="FF0000"/>
                </a:solidFill>
              </a:rPr>
              <a:t>laterale</a:t>
            </a:r>
            <a:r>
              <a:rPr lang="fr-FR" sz="4000" b="1" dirty="0" smtClean="0">
                <a:solidFill>
                  <a:srgbClr val="FF0000"/>
                </a:solidFill>
              </a:rPr>
              <a:t>) </a:t>
            </a:r>
            <a:endParaRPr lang="fr-FR" sz="4000" b="1" dirty="0">
              <a:solidFill>
                <a:srgbClr val="FF0000"/>
              </a:solidFill>
            </a:endParaRPr>
          </a:p>
        </p:txBody>
      </p:sp>
      <p:pic>
        <p:nvPicPr>
          <p:cNvPr id="4" name="g_long_divx.avi">
            <a:hlinkClick r:id="" action="ppaction://media"/>
          </p:cNvPr>
          <p:cNvPicPr>
            <a:picLocks noRot="1" noChangeAspect="1"/>
          </p:cNvPicPr>
          <p:nvPr>
            <a:videoFile r:link="rId1"/>
          </p:nvPr>
        </p:nvPicPr>
        <p:blipFill>
          <a:blip r:embed="rId3" cstate="print"/>
          <a:stretch>
            <a:fillRect/>
          </a:stretch>
        </p:blipFill>
        <p:spPr>
          <a:xfrm>
            <a:off x="2071670" y="933449"/>
            <a:ext cx="5286412" cy="5723306"/>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69</a:t>
            </a:fld>
            <a:endParaRPr lang="fr-BE"/>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1285875" y="274638"/>
            <a:ext cx="7318375" cy="777875"/>
          </a:xfrm>
        </p:spPr>
        <p:txBody>
          <a:bodyPr/>
          <a:lstStyle/>
          <a:p>
            <a:pPr eaLnBrk="1" hangingPunct="1">
              <a:defRPr/>
            </a:pPr>
            <a:r>
              <a:rPr lang="fr-FR" dirty="0" smtClean="0">
                <a:solidFill>
                  <a:srgbClr val="FF0000"/>
                </a:solidFill>
                <a:latin typeface="Arial Narrow" pitchFamily="34" charset="0"/>
                <a:ea typeface="+mn-ea"/>
                <a:cs typeface="+mn-cs"/>
              </a:rPr>
              <a:t>Le </a:t>
            </a:r>
            <a:r>
              <a:rPr lang="fr-FR" dirty="0" err="1" smtClean="0">
                <a:solidFill>
                  <a:srgbClr val="FF0000"/>
                </a:solidFill>
                <a:latin typeface="Arial Narrow" pitchFamily="34" charset="0"/>
                <a:ea typeface="+mn-ea"/>
                <a:cs typeface="+mn-cs"/>
              </a:rPr>
              <a:t>Lapp</a:t>
            </a:r>
            <a:r>
              <a:rPr lang="fr-FR" dirty="0" smtClean="0">
                <a:solidFill>
                  <a:srgbClr val="FF0000"/>
                </a:solidFill>
                <a:latin typeface="Arial Narrow" pitchFamily="34" charset="0"/>
                <a:ea typeface="+mn-ea"/>
                <a:cs typeface="+mn-cs"/>
              </a:rPr>
              <a:t>: chiffres clés</a:t>
            </a:r>
          </a:p>
        </p:txBody>
      </p:sp>
      <p:sp>
        <p:nvSpPr>
          <p:cNvPr id="5" name="Espace réservé du numéro de diapositive 4"/>
          <p:cNvSpPr>
            <a:spLocks noGrp="1"/>
          </p:cNvSpPr>
          <p:nvPr>
            <p:ph type="sldNum" sz="quarter" idx="12"/>
          </p:nvPr>
        </p:nvSpPr>
        <p:spPr/>
        <p:txBody>
          <a:bodyPr/>
          <a:lstStyle/>
          <a:p>
            <a:pPr>
              <a:defRPr/>
            </a:pPr>
            <a:fld id="{AD03EACA-BA4C-484B-86CA-24B3FE599DF1}" type="slidenum">
              <a:rPr lang="fr-FR"/>
              <a:pPr>
                <a:defRPr/>
              </a:pPr>
              <a:t>7</a:t>
            </a:fld>
            <a:endParaRPr lang="fr-FR" dirty="0"/>
          </a:p>
        </p:txBody>
      </p:sp>
      <p:sp>
        <p:nvSpPr>
          <p:cNvPr id="9" name="Espace réservé du pied de page 8"/>
          <p:cNvSpPr>
            <a:spLocks noGrp="1"/>
          </p:cNvSpPr>
          <p:nvPr>
            <p:ph type="ftr" sz="quarter" idx="11"/>
          </p:nvPr>
        </p:nvSpPr>
        <p:spPr/>
        <p:txBody>
          <a:bodyPr/>
          <a:lstStyle/>
          <a:p>
            <a:pPr algn="l">
              <a:defRPr/>
            </a:pPr>
            <a:r>
              <a:rPr lang="fr-FR" b="1" smtClean="0">
                <a:solidFill>
                  <a:srgbClr val="FF0000"/>
                </a:solidFill>
              </a:rPr>
              <a:t>Jean-Pierre Lees, Visite Baudelaire, 7 avril 2011</a:t>
            </a:r>
            <a:endParaRPr lang="fr-FR" b="1" dirty="0">
              <a:solidFill>
                <a:srgbClr val="FF0000"/>
              </a:solidFill>
            </a:endParaRPr>
          </a:p>
        </p:txBody>
      </p:sp>
      <p:sp>
        <p:nvSpPr>
          <p:cNvPr id="18438" name="Rectangle 3"/>
          <p:cNvSpPr txBox="1">
            <a:spLocks noChangeArrowheads="1"/>
          </p:cNvSpPr>
          <p:nvPr/>
        </p:nvSpPr>
        <p:spPr bwMode="auto">
          <a:xfrm>
            <a:off x="1331913" y="1125538"/>
            <a:ext cx="7343775" cy="5040312"/>
          </a:xfrm>
          <a:prstGeom prst="rect">
            <a:avLst/>
          </a:prstGeom>
          <a:noFill/>
          <a:ln w="9525">
            <a:noFill/>
            <a:miter lim="800000"/>
            <a:headEnd/>
            <a:tailEnd/>
          </a:ln>
        </p:spPr>
        <p:txBody>
          <a:bodyPr/>
          <a:lstStyle/>
          <a:p>
            <a:pPr marL="342900" indent="-342900">
              <a:lnSpc>
                <a:spcPct val="90000"/>
              </a:lnSpc>
              <a:spcBef>
                <a:spcPct val="20000"/>
              </a:spcBef>
              <a:spcAft>
                <a:spcPct val="20000"/>
              </a:spcAft>
              <a:buFont typeface="Arial" charset="0"/>
              <a:buChar char="•"/>
            </a:pPr>
            <a:r>
              <a:rPr lang="fr-FR" sz="2400" dirty="0" smtClean="0">
                <a:latin typeface="Arial Narrow" pitchFamily="34" charset="0"/>
              </a:rPr>
              <a:t>71 </a:t>
            </a:r>
            <a:r>
              <a:rPr lang="fr-FR" sz="2400" dirty="0">
                <a:latin typeface="Arial Narrow" pitchFamily="34" charset="0"/>
              </a:rPr>
              <a:t>chercheurs expérimentateurs  (</a:t>
            </a:r>
            <a:r>
              <a:rPr lang="fr-FR" sz="2400" dirty="0" smtClean="0">
                <a:latin typeface="Arial Narrow" pitchFamily="34" charset="0"/>
              </a:rPr>
              <a:t>permanents [40], </a:t>
            </a:r>
            <a:r>
              <a:rPr lang="fr-FR" sz="2400" dirty="0">
                <a:latin typeface="Arial Narrow" pitchFamily="34" charset="0"/>
              </a:rPr>
              <a:t>post doctorants </a:t>
            </a:r>
            <a:r>
              <a:rPr lang="fr-FR" sz="2400" dirty="0" smtClean="0">
                <a:latin typeface="Arial Narrow" pitchFamily="34" charset="0"/>
              </a:rPr>
              <a:t>[11] et étudiants [10]) </a:t>
            </a:r>
            <a:endParaRPr lang="fr-FR" sz="2400" dirty="0">
              <a:latin typeface="Arial Narrow" pitchFamily="34" charset="0"/>
            </a:endParaRPr>
          </a:p>
          <a:p>
            <a:pPr marL="342900" indent="-342900">
              <a:lnSpc>
                <a:spcPct val="90000"/>
              </a:lnSpc>
              <a:spcBef>
                <a:spcPct val="20000"/>
              </a:spcBef>
              <a:spcAft>
                <a:spcPct val="20000"/>
              </a:spcAft>
            </a:pPr>
            <a:r>
              <a:rPr lang="fr-FR" sz="2400" i="1" dirty="0">
                <a:solidFill>
                  <a:srgbClr val="3B349C"/>
                </a:solidFill>
                <a:latin typeface="Arial Narrow" pitchFamily="34" charset="0"/>
              </a:rPr>
              <a:t>	</a:t>
            </a:r>
            <a:r>
              <a:rPr lang="fr-FR" sz="2000" i="1" dirty="0">
                <a:solidFill>
                  <a:srgbClr val="0070C0"/>
                </a:solidFill>
                <a:latin typeface="Calibri" pitchFamily="34" charset="0"/>
              </a:rPr>
              <a:t>Au sein de grandes collaborations internationales , ils conçoivent et construisent les expériences, puis interprètent leurs résultats </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charset="0"/>
              <a:buChar char="•"/>
            </a:pPr>
            <a:r>
              <a:rPr lang="fr-FR" sz="2400" dirty="0" smtClean="0">
                <a:latin typeface="Arial Narrow" pitchFamily="34" charset="0"/>
              </a:rPr>
              <a:t>80 </a:t>
            </a:r>
            <a:r>
              <a:rPr lang="fr-FR" sz="2400" dirty="0">
                <a:latin typeface="Arial Narrow" pitchFamily="34" charset="0"/>
              </a:rPr>
              <a:t>ingénieurs et techniciens CNRS (électronique, informatique, mécanique et administration) </a:t>
            </a:r>
          </a:p>
          <a:p>
            <a:pPr marL="342900" indent="-342900">
              <a:lnSpc>
                <a:spcPct val="90000"/>
              </a:lnSpc>
              <a:spcBef>
                <a:spcPct val="20000"/>
              </a:spcBef>
              <a:spcAft>
                <a:spcPct val="20000"/>
              </a:spcAft>
            </a:pPr>
            <a:r>
              <a:rPr lang="fr-FR" sz="2000" i="1" dirty="0">
                <a:solidFill>
                  <a:srgbClr val="0070C0"/>
                </a:solidFill>
                <a:latin typeface="Calibri" pitchFamily="34" charset="0"/>
              </a:rPr>
              <a:t>	Aident à concevoir des détecteurs innovants et souvent situés à la limite de la technologie existante</a:t>
            </a:r>
          </a:p>
          <a:p>
            <a:pPr marL="342900" indent="-342900">
              <a:lnSpc>
                <a:spcPct val="90000"/>
              </a:lnSpc>
              <a:spcBef>
                <a:spcPct val="20000"/>
              </a:spcBef>
              <a:spcAft>
                <a:spcPct val="20000"/>
              </a:spcAft>
              <a:buFont typeface="Arial" charset="0"/>
              <a:buChar char="•"/>
            </a:pPr>
            <a:r>
              <a:rPr lang="fr-FR" sz="2400" dirty="0">
                <a:latin typeface="Arial Narrow" pitchFamily="34" charset="0"/>
              </a:rPr>
              <a:t>Budget annuel (hors salaires) : </a:t>
            </a:r>
            <a:r>
              <a:rPr lang="fr-FR" sz="2400" dirty="0">
                <a:latin typeface="Arial Narrow" pitchFamily="34" charset="0"/>
                <a:sym typeface="Symbol" charset="2"/>
              </a:rPr>
              <a:t> </a:t>
            </a:r>
            <a:r>
              <a:rPr lang="fr-FR" sz="2400" dirty="0">
                <a:latin typeface="Arial Narrow" pitchFamily="34" charset="0"/>
              </a:rPr>
              <a:t>2 M€</a:t>
            </a:r>
          </a:p>
          <a:p>
            <a:pPr marL="342900" indent="-342900">
              <a:lnSpc>
                <a:spcPct val="90000"/>
              </a:lnSpc>
              <a:spcBef>
                <a:spcPct val="20000"/>
              </a:spcBef>
              <a:spcAft>
                <a:spcPct val="20000"/>
              </a:spcAft>
              <a:buFont typeface="Arial" charset="0"/>
              <a:buChar char="•"/>
            </a:pPr>
            <a:r>
              <a:rPr lang="fr-FR" sz="2400" dirty="0">
                <a:latin typeface="Arial Narrow" pitchFamily="34" charset="0"/>
              </a:rPr>
              <a:t>7 gros projets internationaux et plusieurs projets de R&amp;D</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pic>
        <p:nvPicPr>
          <p:cNvPr id="3" name="g_lat_divx.avi">
            <a:hlinkClick r:id="" action="ppaction://media"/>
          </p:cNvPr>
          <p:cNvPicPr>
            <a:picLocks noRot="1" noChangeAspect="1"/>
          </p:cNvPicPr>
          <p:nvPr>
            <a:videoFile r:link="rId1"/>
          </p:nvPr>
        </p:nvPicPr>
        <p:blipFill>
          <a:blip r:embed="rId3" cstate="print"/>
          <a:stretch>
            <a:fillRect/>
          </a:stretch>
        </p:blipFill>
        <p:spPr>
          <a:xfrm>
            <a:off x="1785918" y="928670"/>
            <a:ext cx="5676900" cy="5676900"/>
          </a:xfrm>
          <a:prstGeom prst="rect">
            <a:avLst/>
          </a:prstGeom>
        </p:spPr>
      </p:pic>
      <p:sp>
        <p:nvSpPr>
          <p:cNvPr id="4" name="ZoneTexte 3"/>
          <p:cNvSpPr txBox="1"/>
          <p:nvPr/>
        </p:nvSpPr>
        <p:spPr>
          <a:xfrm>
            <a:off x="500034" y="214290"/>
            <a:ext cx="8352223" cy="707886"/>
          </a:xfrm>
          <a:prstGeom prst="rect">
            <a:avLst/>
          </a:prstGeom>
          <a:noFill/>
        </p:spPr>
        <p:txBody>
          <a:bodyPr wrap="none" rtlCol="0">
            <a:spAutoFit/>
          </a:bodyPr>
          <a:lstStyle/>
          <a:p>
            <a:r>
              <a:rPr lang="fr-FR" sz="4000" b="1" dirty="0" smtClean="0">
                <a:solidFill>
                  <a:srgbClr val="FF0000"/>
                </a:solidFill>
              </a:rPr>
              <a:t>Une gerbe de photon (vue transverse) </a:t>
            </a:r>
            <a:endParaRPr lang="fr-FR" sz="4000"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70</a:t>
            </a:fld>
            <a:endParaRPr lang="fr-BE"/>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3" name="ZoneTexte 2"/>
          <p:cNvSpPr txBox="1"/>
          <p:nvPr/>
        </p:nvSpPr>
        <p:spPr>
          <a:xfrm>
            <a:off x="357158" y="214290"/>
            <a:ext cx="8137549" cy="707886"/>
          </a:xfrm>
          <a:prstGeom prst="rect">
            <a:avLst/>
          </a:prstGeom>
          <a:noFill/>
        </p:spPr>
        <p:txBody>
          <a:bodyPr wrap="none" rtlCol="0">
            <a:spAutoFit/>
          </a:bodyPr>
          <a:lstStyle/>
          <a:p>
            <a:r>
              <a:rPr lang="fr-FR" sz="4000" b="1" dirty="0" smtClean="0">
                <a:solidFill>
                  <a:srgbClr val="FF0000"/>
                </a:solidFill>
              </a:rPr>
              <a:t>Une gerbe de proton (vue transverse)</a:t>
            </a:r>
            <a:endParaRPr lang="fr-FR" sz="4000" b="1" dirty="0">
              <a:solidFill>
                <a:srgbClr val="FF0000"/>
              </a:solidFill>
            </a:endParaRPr>
          </a:p>
        </p:txBody>
      </p:sp>
      <p:pic>
        <p:nvPicPr>
          <p:cNvPr id="4" name="p_lat_divx.avi">
            <a:hlinkClick r:id="" action="ppaction://media"/>
          </p:cNvPr>
          <p:cNvPicPr>
            <a:picLocks noRot="1" noChangeAspect="1"/>
          </p:cNvPicPr>
          <p:nvPr>
            <a:videoFile r:link="rId1"/>
          </p:nvPr>
        </p:nvPicPr>
        <p:blipFill>
          <a:blip r:embed="rId3" cstate="print"/>
          <a:stretch>
            <a:fillRect/>
          </a:stretch>
        </p:blipFill>
        <p:spPr>
          <a:xfrm>
            <a:off x="1714480" y="928670"/>
            <a:ext cx="5676900" cy="5676900"/>
          </a:xfrm>
          <a:prstGeom prst="rect">
            <a:avLst/>
          </a:prstGeom>
        </p:spPr>
      </p:pic>
      <p:sp>
        <p:nvSpPr>
          <p:cNvPr id="5" name="Espace réservé du numéro de diapositive 4"/>
          <p:cNvSpPr>
            <a:spLocks noGrp="1"/>
          </p:cNvSpPr>
          <p:nvPr>
            <p:ph type="sldNum" sz="quarter" idx="12"/>
          </p:nvPr>
        </p:nvSpPr>
        <p:spPr/>
        <p:txBody>
          <a:bodyPr/>
          <a:lstStyle/>
          <a:p>
            <a:fld id="{CF4668DC-857F-487D-BFFA-8C0CA5037977}" type="slidenum">
              <a:rPr lang="fr-BE" smtClean="0"/>
              <a:pPr/>
              <a:t>71</a:t>
            </a:fld>
            <a:endParaRPr lang="fr-BE"/>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p:cNvSpPr>
          <p:nvPr/>
        </p:nvSpPr>
        <p:spPr bwMode="auto">
          <a:xfrm>
            <a:off x="611188" y="115888"/>
            <a:ext cx="44450" cy="1052512"/>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63491"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63492" name="Rectangle 3"/>
          <p:cNvSpPr>
            <a:spLocks noGrp="1" noChangeArrowheads="1"/>
          </p:cNvSpPr>
          <p:nvPr>
            <p:ph type="title"/>
          </p:nvPr>
        </p:nvSpPr>
        <p:spPr>
          <a:xfrm>
            <a:off x="1187624" y="0"/>
            <a:ext cx="6660976" cy="914400"/>
          </a:xfrm>
        </p:spPr>
        <p:txBody>
          <a:bodyPr/>
          <a:lstStyle/>
          <a:p>
            <a:pPr eaLnBrk="1" hangingPunct="1"/>
            <a:r>
              <a:rPr lang="en-US" sz="3200" b="0" dirty="0"/>
              <a:t>               </a:t>
            </a:r>
            <a:r>
              <a:rPr lang="en-US" sz="3200" b="0" dirty="0">
                <a:solidFill>
                  <a:srgbClr val="FF0000"/>
                </a:solidFill>
                <a:latin typeface="Arial Narrow" pitchFamily="34" charset="0"/>
              </a:rPr>
              <a:t>HESS au LAPP   </a:t>
            </a:r>
            <a:endParaRPr lang="en-US" sz="3200" b="0" dirty="0">
              <a:solidFill>
                <a:srgbClr val="FF0000"/>
              </a:solidFill>
              <a:latin typeface="Arial Narrow" pitchFamily="34" charset="0"/>
              <a:ea typeface="ヒラギノ明朝 ProN W3" charset="-128"/>
              <a:cs typeface="ヒラギノ明朝 ProN W3" charset="-128"/>
            </a:endParaRPr>
          </a:p>
        </p:txBody>
      </p:sp>
      <p:pic>
        <p:nvPicPr>
          <p:cNvPr id="63493" name="Picture 2" descr="E:\data\data-NT\HESS\photos\telescopes.png"/>
          <p:cNvPicPr>
            <a:picLocks noChangeAspect="1" noChangeArrowheads="1"/>
          </p:cNvPicPr>
          <p:nvPr/>
        </p:nvPicPr>
        <p:blipFill>
          <a:blip r:embed="rId2" cstate="print"/>
          <a:srcRect l="5141" t="12766" r="6075" b="17023"/>
          <a:stretch>
            <a:fillRect/>
          </a:stretch>
        </p:blipFill>
        <p:spPr bwMode="auto">
          <a:xfrm>
            <a:off x="838200" y="914400"/>
            <a:ext cx="7716044" cy="2680167"/>
          </a:xfrm>
          <a:prstGeom prst="rect">
            <a:avLst/>
          </a:prstGeom>
          <a:noFill/>
          <a:ln w="9525">
            <a:noFill/>
            <a:miter lim="800000"/>
            <a:headEnd/>
            <a:tailEnd/>
          </a:ln>
        </p:spPr>
      </p:pic>
      <p:pic>
        <p:nvPicPr>
          <p:cNvPr id="7" name="Image 12" descr="\\Lapp.in2p3.fr\dfs_lapp\Hess\Rapport d Activites 2009\2008-juillet-08 008.jpg"/>
          <p:cNvPicPr>
            <a:picLocks noChangeAspect="1" noChangeArrowheads="1"/>
          </p:cNvPicPr>
          <p:nvPr/>
        </p:nvPicPr>
        <p:blipFill>
          <a:blip r:embed="rId3" cstate="print"/>
          <a:srcRect/>
          <a:stretch>
            <a:fillRect/>
          </a:stretch>
        </p:blipFill>
        <p:spPr bwMode="auto">
          <a:xfrm>
            <a:off x="305419" y="3797301"/>
            <a:ext cx="3885581" cy="2908299"/>
          </a:xfrm>
          <a:prstGeom prst="rect">
            <a:avLst/>
          </a:prstGeom>
          <a:noFill/>
          <a:ln w="9525">
            <a:noFill/>
            <a:miter lim="800000"/>
            <a:headEnd/>
            <a:tailEnd/>
          </a:ln>
        </p:spPr>
      </p:pic>
      <p:pic>
        <p:nvPicPr>
          <p:cNvPr id="8" name="Image 1" descr="HessPhoto4.jpg"/>
          <p:cNvPicPr>
            <a:picLocks noGrp="1" noChangeAspect="1"/>
          </p:cNvPicPr>
          <p:nvPr isPhoto="1"/>
        </p:nvPicPr>
        <p:blipFill>
          <a:blip r:embed="rId4" cstate="print"/>
          <a:srcRect/>
          <a:stretch>
            <a:fillRect/>
          </a:stretch>
        </p:blipFill>
        <p:spPr bwMode="auto">
          <a:xfrm>
            <a:off x="5105400" y="3733800"/>
            <a:ext cx="3962400" cy="2971800"/>
          </a:xfrm>
          <a:prstGeom prst="rect">
            <a:avLst/>
          </a:prstGeom>
          <a:noFill/>
          <a:ln w="9525">
            <a:noFill/>
            <a:miter lim="800000"/>
            <a:headEnd/>
            <a:tailEnd/>
          </a:ln>
        </p:spPr>
      </p:pic>
      <p:sp>
        <p:nvSpPr>
          <p:cNvPr id="9" name="Espace réservé du pied de page 8"/>
          <p:cNvSpPr>
            <a:spLocks noGrp="1"/>
          </p:cNvSpPr>
          <p:nvPr>
            <p:ph type="ftr" sz="quarter" idx="11"/>
          </p:nvPr>
        </p:nvSpPr>
        <p:spPr/>
        <p:txBody>
          <a:bodyPr/>
          <a:lstStyle/>
          <a:p>
            <a:r>
              <a:rPr lang="fr-FR" smtClean="0"/>
              <a:t>Jean-Pierre Lees, Visite Baudelaire, 7 avril 2011</a:t>
            </a:r>
            <a:endParaRPr lang="fr-BE" dirty="0"/>
          </a:p>
        </p:txBody>
      </p:sp>
      <p:sp>
        <p:nvSpPr>
          <p:cNvPr id="10" name="Espace réservé du numéro de diapositive 9"/>
          <p:cNvSpPr>
            <a:spLocks noGrp="1"/>
          </p:cNvSpPr>
          <p:nvPr>
            <p:ph type="sldNum" sz="quarter" idx="12"/>
          </p:nvPr>
        </p:nvSpPr>
        <p:spPr/>
        <p:txBody>
          <a:bodyPr/>
          <a:lstStyle/>
          <a:p>
            <a:fld id="{CF4668DC-857F-487D-BFFA-8C0CA5037977}" type="slidenum">
              <a:rPr lang="fr-BE" smtClean="0"/>
              <a:pPr/>
              <a:t>72</a:t>
            </a:fld>
            <a:endParaRPr lang="fr-BE"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MS02_2"/>
          <p:cNvPicPr>
            <a:picLocks noChangeAspect="1" noChangeArrowheads="1"/>
          </p:cNvPicPr>
          <p:nvPr/>
        </p:nvPicPr>
        <p:blipFill>
          <a:blip r:embed="rId2" cstate="print"/>
          <a:srcRect/>
          <a:stretch>
            <a:fillRect/>
          </a:stretch>
        </p:blipFill>
        <p:spPr bwMode="auto">
          <a:xfrm>
            <a:off x="-7938" y="1709738"/>
            <a:ext cx="9151938" cy="5148262"/>
          </a:xfrm>
          <a:prstGeom prst="rect">
            <a:avLst/>
          </a:prstGeom>
          <a:noFill/>
          <a:ln w="9525">
            <a:noFill/>
            <a:miter lim="800000"/>
            <a:headEnd/>
            <a:tailEnd/>
          </a:ln>
        </p:spPr>
      </p:pic>
      <p:sp>
        <p:nvSpPr>
          <p:cNvPr id="11267" name="Line 6"/>
          <p:cNvSpPr>
            <a:spLocks noChangeShapeType="1"/>
          </p:cNvSpPr>
          <p:nvPr/>
        </p:nvSpPr>
        <p:spPr bwMode="auto">
          <a:xfrm flipH="1">
            <a:off x="1643063" y="1714500"/>
            <a:ext cx="357187" cy="1571625"/>
          </a:xfrm>
          <a:prstGeom prst="line">
            <a:avLst/>
          </a:prstGeom>
          <a:noFill/>
          <a:ln w="57150">
            <a:solidFill>
              <a:srgbClr val="FFFF00"/>
            </a:solidFill>
            <a:round/>
            <a:headEnd/>
            <a:tailEnd type="triangle" w="med" len="med"/>
          </a:ln>
        </p:spPr>
        <p:txBody>
          <a:bodyPr/>
          <a:lstStyle/>
          <a:p>
            <a:endParaRPr lang="fr-FR"/>
          </a:p>
        </p:txBody>
      </p:sp>
      <p:sp>
        <p:nvSpPr>
          <p:cNvPr id="5" name="Rectangle 2"/>
          <p:cNvSpPr txBox="1">
            <a:spLocks noRot="1" noChangeArrowheads="1"/>
          </p:cNvSpPr>
          <p:nvPr/>
        </p:nvSpPr>
        <p:spPr>
          <a:xfrm>
            <a:off x="0" y="0"/>
            <a:ext cx="9144000" cy="846138"/>
          </a:xfrm>
          <a:prstGeom prst="rect">
            <a:avLst/>
          </a:prstGeom>
        </p:spPr>
        <p:txBody>
          <a:bodyPr/>
          <a:lstStyle/>
          <a:p>
            <a:pPr algn="ctr" fontAlgn="auto">
              <a:spcAft>
                <a:spcPts val="0"/>
              </a:spcAft>
              <a:defRPr/>
            </a:pPr>
            <a:r>
              <a:rPr lang="fr-FR" sz="4400" dirty="0">
                <a:solidFill>
                  <a:srgbClr val="FF3300"/>
                </a:solidFill>
                <a:latin typeface="+mj-lt"/>
                <a:ea typeface="+mj-ea"/>
                <a:cs typeface="+mj-cs"/>
              </a:rPr>
              <a:t>L’expérience </a:t>
            </a:r>
            <a:r>
              <a:rPr lang="en-US" sz="4400" dirty="0">
                <a:solidFill>
                  <a:srgbClr val="FF0000"/>
                </a:solidFill>
                <a:latin typeface="+mj-lt"/>
                <a:ea typeface="+mj-ea"/>
                <a:cs typeface="+mj-cs"/>
              </a:rPr>
              <a:t>AMS: </a:t>
            </a:r>
            <a:r>
              <a:rPr lang="en-US" sz="4400" dirty="0" err="1">
                <a:solidFill>
                  <a:srgbClr val="FF0000"/>
                </a:solidFill>
                <a:latin typeface="+mj-lt"/>
                <a:ea typeface="+mj-ea"/>
                <a:cs typeface="+mj-cs"/>
              </a:rPr>
              <a:t>bientot</a:t>
            </a:r>
            <a:r>
              <a:rPr lang="en-US" sz="4400" dirty="0">
                <a:solidFill>
                  <a:srgbClr val="FF0000"/>
                </a:solidFill>
                <a:latin typeface="+mj-lt"/>
                <a:ea typeface="+mj-ea"/>
                <a:cs typeface="+mj-cs"/>
              </a:rPr>
              <a:t> </a:t>
            </a:r>
            <a:r>
              <a:rPr lang="en-US" sz="4400" dirty="0" err="1">
                <a:solidFill>
                  <a:srgbClr val="FF0000"/>
                </a:solidFill>
                <a:latin typeface="+mj-lt"/>
                <a:ea typeface="+mj-ea"/>
                <a:cs typeface="+mj-cs"/>
              </a:rPr>
              <a:t>sur</a:t>
            </a:r>
            <a:r>
              <a:rPr lang="en-US" sz="4400" dirty="0">
                <a:solidFill>
                  <a:srgbClr val="FF0000"/>
                </a:solidFill>
                <a:latin typeface="+mj-lt"/>
                <a:ea typeface="+mj-ea"/>
                <a:cs typeface="+mj-cs"/>
              </a:rPr>
              <a:t> la station </a:t>
            </a:r>
            <a:r>
              <a:rPr lang="en-US" sz="4400" dirty="0" err="1">
                <a:solidFill>
                  <a:srgbClr val="FF0000"/>
                </a:solidFill>
                <a:latin typeface="+mj-lt"/>
                <a:ea typeface="+mj-ea"/>
                <a:cs typeface="+mj-cs"/>
              </a:rPr>
              <a:t>spatiale</a:t>
            </a:r>
            <a:r>
              <a:rPr lang="en-US" sz="4400" dirty="0">
                <a:solidFill>
                  <a:srgbClr val="FF0000"/>
                </a:solidFill>
                <a:latin typeface="+mj-lt"/>
                <a:ea typeface="+mj-ea"/>
                <a:cs typeface="+mj-cs"/>
              </a:rPr>
              <a:t> !</a:t>
            </a:r>
          </a:p>
        </p:txBody>
      </p:sp>
      <p:sp>
        <p:nvSpPr>
          <p:cNvPr id="7" name="Espace réservé du pied de page 6"/>
          <p:cNvSpPr>
            <a:spLocks noGrp="1"/>
          </p:cNvSpPr>
          <p:nvPr>
            <p:ph type="ftr" sz="quarter" idx="11"/>
          </p:nvPr>
        </p:nvSpPr>
        <p:spPr/>
        <p:txBody>
          <a:bodyPr/>
          <a:lstStyle/>
          <a:p>
            <a:pPr>
              <a:defRPr/>
            </a:pPr>
            <a:r>
              <a:rPr lang="fr-FR" smtClean="0"/>
              <a:t>Jean-Pierre Lees, Visite Baudelaire, 7 avril 2011</a:t>
            </a:r>
            <a:endParaRPr lang="fr-FR"/>
          </a:p>
        </p:txBody>
      </p:sp>
      <p:sp>
        <p:nvSpPr>
          <p:cNvPr id="8" name="ZoneTexte 7"/>
          <p:cNvSpPr txBox="1"/>
          <p:nvPr/>
        </p:nvSpPr>
        <p:spPr>
          <a:xfrm>
            <a:off x="6008013" y="6457890"/>
            <a:ext cx="3135987" cy="40011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sz="2000" b="1" dirty="0" smtClean="0"/>
              <a:t>Stand HESS/ </a:t>
            </a:r>
            <a:r>
              <a:rPr lang="fr-FR" sz="2000" b="1" dirty="0" err="1" smtClean="0"/>
              <a:t>astroparticules</a:t>
            </a:r>
            <a:endParaRPr lang="fr-FR" sz="2000" b="1"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73</a:t>
            </a:fld>
            <a:endParaRPr lang="fr-BE"/>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74638"/>
            <a:ext cx="7043758" cy="1143000"/>
          </a:xfrm>
        </p:spPr>
        <p:txBody>
          <a:bodyPr/>
          <a:lstStyle/>
          <a:p>
            <a:pPr eaLnBrk="1" hangingPunct="1"/>
            <a:r>
              <a:rPr lang="fr-FR" dirty="0" smtClean="0">
                <a:solidFill>
                  <a:srgbClr val="FF0000"/>
                </a:solidFill>
              </a:rPr>
              <a:t>L'expérience AMS</a:t>
            </a:r>
          </a:p>
        </p:txBody>
      </p:sp>
      <p:sp>
        <p:nvSpPr>
          <p:cNvPr id="18" name="Espace réservé du pied de page 17"/>
          <p:cNvSpPr>
            <a:spLocks noGrp="1"/>
          </p:cNvSpPr>
          <p:nvPr>
            <p:ph type="ftr" sz="quarter" idx="11"/>
          </p:nvPr>
        </p:nvSpPr>
        <p:spPr/>
        <p:txBody>
          <a:bodyPr/>
          <a:lstStyle/>
          <a:p>
            <a:pPr>
              <a:defRPr/>
            </a:pPr>
            <a:r>
              <a:rPr lang="fr-FR" smtClean="0"/>
              <a:t>Jean-Pierre Lees, Visite Baudelaire, 7 avril 2011</a:t>
            </a:r>
            <a:endParaRPr lang="fr-FR"/>
          </a:p>
        </p:txBody>
      </p:sp>
      <p:grpSp>
        <p:nvGrpSpPr>
          <p:cNvPr id="2" name="Group 4"/>
          <p:cNvGrpSpPr>
            <a:grpSpLocks/>
          </p:cNvGrpSpPr>
          <p:nvPr/>
        </p:nvGrpSpPr>
        <p:grpSpPr bwMode="auto">
          <a:xfrm>
            <a:off x="207963" y="3921125"/>
            <a:ext cx="4044950" cy="2632075"/>
            <a:chOff x="720" y="768"/>
            <a:chExt cx="2352" cy="1658"/>
          </a:xfrm>
        </p:grpSpPr>
        <p:pic>
          <p:nvPicPr>
            <p:cNvPr id="13327" name="Picture 5" descr="Dscn1054"/>
            <p:cNvPicPr>
              <a:picLocks noChangeAspect="1" noChangeArrowheads="1"/>
            </p:cNvPicPr>
            <p:nvPr/>
          </p:nvPicPr>
          <p:blipFill>
            <a:blip r:embed="rId2" cstate="print"/>
            <a:srcRect/>
            <a:stretch>
              <a:fillRect/>
            </a:stretch>
          </p:blipFill>
          <p:spPr bwMode="auto">
            <a:xfrm>
              <a:off x="720" y="864"/>
              <a:ext cx="2352" cy="1562"/>
            </a:xfrm>
            <a:prstGeom prst="rect">
              <a:avLst/>
            </a:prstGeom>
            <a:noFill/>
            <a:ln w="28575">
              <a:noFill/>
              <a:miter lim="800000"/>
              <a:headEnd/>
              <a:tailEnd/>
            </a:ln>
          </p:spPr>
        </p:pic>
        <p:sp>
          <p:nvSpPr>
            <p:cNvPr id="13328" name="Text Box 6"/>
            <p:cNvSpPr txBox="1">
              <a:spLocks noChangeArrowheads="1"/>
            </p:cNvSpPr>
            <p:nvPr/>
          </p:nvSpPr>
          <p:spPr bwMode="auto">
            <a:xfrm>
              <a:off x="720" y="768"/>
              <a:ext cx="2352" cy="173"/>
            </a:xfrm>
            <a:prstGeom prst="rect">
              <a:avLst/>
            </a:prstGeom>
            <a:solidFill>
              <a:schemeClr val="bg1"/>
            </a:solidFill>
            <a:ln w="19050">
              <a:noFill/>
              <a:miter lim="800000"/>
              <a:headEnd/>
              <a:tailEnd/>
            </a:ln>
          </p:spPr>
          <p:txBody>
            <a:bodyPr>
              <a:spAutoFit/>
            </a:bodyPr>
            <a:lstStyle/>
            <a:p>
              <a:r>
                <a:rPr lang="fr-FR" sz="1200" b="1" i="1">
                  <a:solidFill>
                    <a:srgbClr val="0000FF"/>
                  </a:solidFill>
                  <a:latin typeface="Times New Roman" pitchFamily="18" charset="0"/>
                </a:rPr>
                <a:t>Dedicated tools for assembly in clean room</a:t>
              </a:r>
            </a:p>
          </p:txBody>
        </p:sp>
      </p:grpSp>
      <p:sp>
        <p:nvSpPr>
          <p:cNvPr id="13317" name="Rectangle 7"/>
          <p:cNvSpPr>
            <a:spLocks noChangeArrowheads="1"/>
          </p:cNvSpPr>
          <p:nvPr/>
        </p:nvSpPr>
        <p:spPr bwMode="auto">
          <a:xfrm>
            <a:off x="214313" y="3886200"/>
            <a:ext cx="2971800" cy="304800"/>
          </a:xfrm>
          <a:prstGeom prst="rect">
            <a:avLst/>
          </a:prstGeom>
          <a:solidFill>
            <a:schemeClr val="bg1"/>
          </a:solidFill>
          <a:ln w="9525">
            <a:noFill/>
            <a:miter lim="800000"/>
            <a:headEnd/>
            <a:tailEnd/>
          </a:ln>
        </p:spPr>
        <p:txBody>
          <a:bodyPr wrap="none" anchor="ctr">
            <a:spAutoFit/>
          </a:bodyPr>
          <a:lstStyle/>
          <a:p>
            <a:endParaRPr lang="fr-FR">
              <a:latin typeface="Calibri" pitchFamily="34" charset="0"/>
            </a:endParaRPr>
          </a:p>
        </p:txBody>
      </p:sp>
      <p:pic>
        <p:nvPicPr>
          <p:cNvPr id="13318" name="Picture 8" descr="s97_10537_small"/>
          <p:cNvPicPr>
            <a:picLocks noChangeAspect="1" noChangeArrowheads="1"/>
          </p:cNvPicPr>
          <p:nvPr/>
        </p:nvPicPr>
        <p:blipFill>
          <a:blip r:embed="rId3" cstate="print"/>
          <a:srcRect b="6038"/>
          <a:stretch>
            <a:fillRect/>
          </a:stretch>
        </p:blipFill>
        <p:spPr bwMode="auto">
          <a:xfrm>
            <a:off x="595313" y="1438275"/>
            <a:ext cx="3352800" cy="2371725"/>
          </a:xfrm>
          <a:prstGeom prst="rect">
            <a:avLst/>
          </a:prstGeom>
          <a:noFill/>
          <a:ln w="9525">
            <a:noFill/>
            <a:miter lim="800000"/>
            <a:headEnd/>
            <a:tailEnd/>
          </a:ln>
        </p:spPr>
      </p:pic>
      <p:sp>
        <p:nvSpPr>
          <p:cNvPr id="13319"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pitchFamily="18" charset="0"/>
            </a:endParaRPr>
          </a:p>
        </p:txBody>
      </p:sp>
      <p:sp>
        <p:nvSpPr>
          <p:cNvPr id="13320" name="Rectangle 10"/>
          <p:cNvSpPr>
            <a:spLocks noChangeArrowheads="1"/>
          </p:cNvSpPr>
          <p:nvPr/>
        </p:nvSpPr>
        <p:spPr bwMode="auto">
          <a:xfrm>
            <a:off x="582613" y="3810000"/>
            <a:ext cx="3348037" cy="304800"/>
          </a:xfrm>
          <a:prstGeom prst="rect">
            <a:avLst/>
          </a:prstGeom>
          <a:noFill/>
          <a:ln w="9525">
            <a:noFill/>
            <a:miter lim="800000"/>
            <a:headEnd/>
            <a:tailEnd/>
          </a:ln>
        </p:spPr>
        <p:txBody>
          <a:bodyPr wrap="none">
            <a:spAutoFit/>
          </a:bodyPr>
          <a:lstStyle/>
          <a:p>
            <a:pPr algn="ctr"/>
            <a:r>
              <a:rPr lang="fr-FR" sz="1400" b="1">
                <a:latin typeface="Comic Sans MS" pitchFamily="66" charset="0"/>
              </a:rPr>
              <a:t>International Space Station et AMS</a:t>
            </a:r>
          </a:p>
        </p:txBody>
      </p:sp>
      <p:sp>
        <p:nvSpPr>
          <p:cNvPr id="13321" name="Rectangle 11"/>
          <p:cNvSpPr>
            <a:spLocks noChangeArrowheads="1"/>
          </p:cNvSpPr>
          <p:nvPr/>
        </p:nvSpPr>
        <p:spPr bwMode="auto">
          <a:xfrm>
            <a:off x="4572000" y="1142984"/>
            <a:ext cx="1366837" cy="730250"/>
          </a:xfrm>
          <a:prstGeom prst="rect">
            <a:avLst/>
          </a:prstGeom>
          <a:noFill/>
          <a:ln w="9525">
            <a:noFill/>
            <a:miter lim="800000"/>
            <a:headEnd/>
            <a:tailEnd/>
          </a:ln>
        </p:spPr>
        <p:txBody>
          <a:bodyPr wrap="none">
            <a:spAutoFit/>
          </a:bodyPr>
          <a:lstStyle/>
          <a:p>
            <a:pPr algn="ctr"/>
            <a:r>
              <a:rPr lang="fr-FR" sz="1400" b="1" dirty="0">
                <a:latin typeface="Comic Sans MS" pitchFamily="66" charset="0"/>
              </a:rPr>
              <a:t>Alpha</a:t>
            </a:r>
          </a:p>
          <a:p>
            <a:pPr algn="ctr"/>
            <a:r>
              <a:rPr lang="fr-FR" sz="1400" b="1" dirty="0" err="1">
                <a:latin typeface="Comic Sans MS" pitchFamily="66" charset="0"/>
              </a:rPr>
              <a:t>Magnetic</a:t>
            </a:r>
            <a:endParaRPr lang="fr-FR" sz="1400" b="1" dirty="0">
              <a:latin typeface="Comic Sans MS" pitchFamily="66" charset="0"/>
            </a:endParaRPr>
          </a:p>
          <a:p>
            <a:pPr algn="ctr"/>
            <a:r>
              <a:rPr lang="fr-FR" sz="1400" b="1" dirty="0" err="1">
                <a:latin typeface="Comic Sans MS" pitchFamily="66" charset="0"/>
              </a:rPr>
              <a:t>Spectrometer</a:t>
            </a:r>
            <a:endParaRPr lang="fr-FR" sz="1400" b="1" dirty="0">
              <a:latin typeface="Comic Sans MS" pitchFamily="66" charset="0"/>
            </a:endParaRPr>
          </a:p>
        </p:txBody>
      </p:sp>
      <p:sp>
        <p:nvSpPr>
          <p:cNvPr id="13322" name="Rectangle 12"/>
          <p:cNvSpPr>
            <a:spLocks noChangeArrowheads="1"/>
          </p:cNvSpPr>
          <p:nvPr/>
        </p:nvSpPr>
        <p:spPr bwMode="auto">
          <a:xfrm>
            <a:off x="15875" y="6553200"/>
            <a:ext cx="4403725" cy="304800"/>
          </a:xfrm>
          <a:prstGeom prst="rect">
            <a:avLst/>
          </a:prstGeom>
          <a:noFill/>
          <a:ln w="9525">
            <a:noFill/>
            <a:miter lim="800000"/>
            <a:headEnd/>
            <a:tailEnd/>
          </a:ln>
        </p:spPr>
        <p:txBody>
          <a:bodyPr wrap="none">
            <a:spAutoFit/>
          </a:bodyPr>
          <a:lstStyle/>
          <a:p>
            <a:pPr algn="ctr"/>
            <a:r>
              <a:rPr lang="fr-FR" sz="1400" b="1">
                <a:latin typeface="Comic Sans MS" pitchFamily="66" charset="0"/>
              </a:rPr>
              <a:t>Calorimètre Plomb-Scintillateur. Poids: </a:t>
            </a:r>
            <a:r>
              <a:rPr lang="fr-FR" sz="1400" b="1">
                <a:latin typeface="Comic Sans MS" pitchFamily="66" charset="0"/>
                <a:sym typeface="Symbol" pitchFamily="18" charset="2"/>
              </a:rPr>
              <a:t> 630 kg</a:t>
            </a:r>
            <a:endParaRPr lang="fr-FR" sz="1400" b="1">
              <a:latin typeface="Comic Sans MS" pitchFamily="66" charset="0"/>
            </a:endParaRPr>
          </a:p>
        </p:txBody>
      </p:sp>
      <p:pic>
        <p:nvPicPr>
          <p:cNvPr id="13323"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3324" name="Rectangle 14"/>
          <p:cNvSpPr>
            <a:spLocks noChangeArrowheads="1"/>
          </p:cNvSpPr>
          <p:nvPr/>
        </p:nvSpPr>
        <p:spPr bwMode="auto">
          <a:xfrm>
            <a:off x="6877050" y="5807075"/>
            <a:ext cx="2159000" cy="517525"/>
          </a:xfrm>
          <a:prstGeom prst="rect">
            <a:avLst/>
          </a:prstGeom>
          <a:noFill/>
          <a:ln w="9525">
            <a:noFill/>
            <a:miter lim="800000"/>
            <a:headEnd/>
            <a:tailEnd/>
          </a:ln>
        </p:spPr>
        <p:txBody>
          <a:bodyPr wrap="none">
            <a:spAutoFit/>
          </a:bodyPr>
          <a:lstStyle/>
          <a:p>
            <a:pPr algn="ctr"/>
            <a:r>
              <a:rPr lang="fr-FR" sz="1400" b="1">
                <a:latin typeface="Comic Sans MS" pitchFamily="66" charset="0"/>
              </a:rPr>
              <a:t>Electronique front-end</a:t>
            </a:r>
          </a:p>
          <a:p>
            <a:pPr algn="ctr"/>
            <a:r>
              <a:rPr lang="fr-FR" sz="1400" b="1">
                <a:latin typeface="Comic Sans MS" pitchFamily="66" charset="0"/>
              </a:rPr>
              <a:t>des PM</a:t>
            </a:r>
          </a:p>
        </p:txBody>
      </p:sp>
      <p:pic>
        <p:nvPicPr>
          <p:cNvPr id="13325" name="Picture 15" descr="PM4"/>
          <p:cNvPicPr>
            <a:picLocks noChangeAspect="1" noChangeArrowheads="1"/>
          </p:cNvPicPr>
          <p:nvPr/>
        </p:nvPicPr>
        <p:blipFill>
          <a:blip r:embed="rId5" cstate="print"/>
          <a:srcRect/>
          <a:stretch>
            <a:fillRect/>
          </a:stretch>
        </p:blipFill>
        <p:spPr bwMode="auto">
          <a:xfrm>
            <a:off x="4557713" y="4791075"/>
            <a:ext cx="2279650" cy="1397000"/>
          </a:xfrm>
          <a:prstGeom prst="rect">
            <a:avLst/>
          </a:prstGeom>
          <a:noFill/>
          <a:ln w="9525">
            <a:noFill/>
            <a:miter lim="800000"/>
            <a:headEnd/>
            <a:tailEnd/>
          </a:ln>
        </p:spPr>
      </p:pic>
      <p:sp>
        <p:nvSpPr>
          <p:cNvPr id="13326" name="Rectangle 16"/>
          <p:cNvSpPr>
            <a:spLocks noChangeArrowheads="1"/>
          </p:cNvSpPr>
          <p:nvPr/>
        </p:nvSpPr>
        <p:spPr bwMode="auto">
          <a:xfrm>
            <a:off x="4811713" y="6264275"/>
            <a:ext cx="1890712" cy="517525"/>
          </a:xfrm>
          <a:prstGeom prst="rect">
            <a:avLst/>
          </a:prstGeom>
          <a:noFill/>
          <a:ln w="9525">
            <a:noFill/>
            <a:miter lim="800000"/>
            <a:headEnd/>
            <a:tailEnd/>
          </a:ln>
        </p:spPr>
        <p:txBody>
          <a:bodyPr wrap="none">
            <a:spAutoFit/>
          </a:bodyPr>
          <a:lstStyle/>
          <a:p>
            <a:pPr algn="ctr"/>
            <a:r>
              <a:rPr lang="fr-FR" sz="1400" b="1">
                <a:latin typeface="Comic Sans MS" pitchFamily="66" charset="0"/>
              </a:rPr>
              <a:t>Boîtier des photo-</a:t>
            </a:r>
          </a:p>
          <a:p>
            <a:pPr algn="ctr"/>
            <a:r>
              <a:rPr lang="fr-FR" sz="1400" b="1">
                <a:latin typeface="Comic Sans MS" pitchFamily="66" charset="0"/>
              </a:rPr>
              <a:t>multiplicateurs (PM)</a:t>
            </a:r>
          </a:p>
        </p:txBody>
      </p:sp>
      <p:pic>
        <p:nvPicPr>
          <p:cNvPr id="25" name="Picture 4"/>
          <p:cNvPicPr>
            <a:picLocks noChangeAspect="1" noChangeArrowheads="1"/>
          </p:cNvPicPr>
          <p:nvPr/>
        </p:nvPicPr>
        <p:blipFill>
          <a:blip r:embed="rId6" cstate="print"/>
          <a:srcRect t="13620" r="58427" b="5447"/>
          <a:stretch>
            <a:fillRect/>
          </a:stretch>
        </p:blipFill>
        <p:spPr bwMode="auto">
          <a:xfrm>
            <a:off x="6000760" y="99119"/>
            <a:ext cx="3143240" cy="4404901"/>
          </a:xfrm>
          <a:prstGeom prst="rect">
            <a:avLst/>
          </a:prstGeom>
          <a:noFill/>
          <a:ln w="9525">
            <a:noFill/>
            <a:miter lim="800000"/>
            <a:headEnd/>
            <a:tailEnd/>
          </a:ln>
        </p:spPr>
      </p:pic>
      <p:sp>
        <p:nvSpPr>
          <p:cNvPr id="26" name="Rectangle 3"/>
          <p:cNvSpPr>
            <a:spLocks noChangeArrowheads="1"/>
          </p:cNvSpPr>
          <p:nvPr/>
        </p:nvSpPr>
        <p:spPr bwMode="auto">
          <a:xfrm>
            <a:off x="4071934" y="2000240"/>
            <a:ext cx="1785950" cy="1938992"/>
          </a:xfrm>
          <a:prstGeom prst="rect">
            <a:avLst/>
          </a:prstGeom>
          <a:solidFill>
            <a:schemeClr val="accent2"/>
          </a:solidFill>
          <a:ln w="9525">
            <a:noFill/>
            <a:miter lim="800000"/>
            <a:headEnd/>
            <a:tailEnd/>
          </a:ln>
        </p:spPr>
        <p:txBody>
          <a:bodyPr wrap="square">
            <a:spAutoFit/>
          </a:bodyPr>
          <a:lstStyle/>
          <a:p>
            <a:pPr>
              <a:spcBef>
                <a:spcPct val="50000"/>
              </a:spcBef>
            </a:pPr>
            <a:r>
              <a:rPr lang="fr-FR" sz="2000" b="1" dirty="0" smtClean="0">
                <a:solidFill>
                  <a:schemeClr val="bg1"/>
                </a:solidFill>
                <a:latin typeface="Comic Sans MS" pitchFamily="66" charset="0"/>
              </a:rPr>
              <a:t>Pour rechercher de l’antimatière dans l’espace…</a:t>
            </a:r>
            <a:endParaRPr lang="fr-FR" sz="2000" b="1" dirty="0">
              <a:solidFill>
                <a:schemeClr val="bg1"/>
              </a:solidFill>
              <a:latin typeface="Comic Sans MS" pitchFamily="66" charset="0"/>
            </a:endParaRPr>
          </a:p>
        </p:txBody>
      </p:sp>
      <p:sp>
        <p:nvSpPr>
          <p:cNvPr id="19" name="Espace réservé du numéro de diapositive 18"/>
          <p:cNvSpPr>
            <a:spLocks noGrp="1"/>
          </p:cNvSpPr>
          <p:nvPr>
            <p:ph type="sldNum" sz="quarter" idx="12"/>
          </p:nvPr>
        </p:nvSpPr>
        <p:spPr/>
        <p:txBody>
          <a:bodyPr/>
          <a:lstStyle/>
          <a:p>
            <a:fld id="{CF4668DC-857F-487D-BFFA-8C0CA5037977}" type="slidenum">
              <a:rPr lang="fr-BE" smtClean="0"/>
              <a:pPr/>
              <a:t>74</a:t>
            </a:fld>
            <a:endParaRPr lang="fr-BE"/>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1"/>
          <p:cNvSpPr>
            <a:spLocks/>
          </p:cNvSpPr>
          <p:nvPr/>
        </p:nvSpPr>
        <p:spPr bwMode="auto">
          <a:xfrm>
            <a:off x="609600" y="0"/>
            <a:ext cx="44450" cy="1052513"/>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157700"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157701" name="Rectangle 3"/>
          <p:cNvSpPr>
            <a:spLocks noGrp="1" noChangeArrowheads="1"/>
          </p:cNvSpPr>
          <p:nvPr>
            <p:ph type="title"/>
          </p:nvPr>
        </p:nvSpPr>
        <p:spPr>
          <a:xfrm>
            <a:off x="457200" y="0"/>
            <a:ext cx="8001000" cy="914400"/>
          </a:xfrm>
        </p:spPr>
        <p:txBody>
          <a:bodyPr/>
          <a:lstStyle/>
          <a:p>
            <a:pPr eaLnBrk="1" hangingPunct="1"/>
            <a:r>
              <a:rPr lang="fr-FR" sz="3200" b="0" dirty="0" smtClean="0">
                <a:ea typeface="ヒラギノ明朝 ProN W3" charset="-128"/>
                <a:cs typeface="ヒラギノ明朝 ProN W3" charset="-128"/>
              </a:rPr>
              <a:t>Les caractéristiques d’AMS </a:t>
            </a:r>
            <a:endParaRPr lang="en-US" sz="3200" b="0" dirty="0" smtClean="0">
              <a:ea typeface="ヒラギノ明朝 ProN W3" charset="-128"/>
              <a:cs typeface="ヒラギノ明朝 ProN W3" charset="-128"/>
            </a:endParaRPr>
          </a:p>
        </p:txBody>
      </p:sp>
      <p:sp>
        <p:nvSpPr>
          <p:cNvPr id="157702" name="Rectangle 14"/>
          <p:cNvSpPr>
            <a:spLocks noChangeArrowheads="1"/>
          </p:cNvSpPr>
          <p:nvPr/>
        </p:nvSpPr>
        <p:spPr bwMode="auto">
          <a:xfrm>
            <a:off x="1143000" y="5942013"/>
            <a:ext cx="6858000" cy="425450"/>
          </a:xfrm>
          <a:prstGeom prst="rect">
            <a:avLst/>
          </a:prstGeom>
          <a:noFill/>
          <a:ln w="9525">
            <a:noFill/>
            <a:miter lim="800000"/>
            <a:headEnd/>
            <a:tailEnd/>
          </a:ln>
        </p:spPr>
        <p:txBody>
          <a:bodyPr>
            <a:prstTxWarp prst="textNoShape">
              <a:avLst/>
            </a:prstTxWarp>
            <a:spAutoFit/>
          </a:bodyPr>
          <a:lstStyle/>
          <a:p>
            <a:pPr>
              <a:lnSpc>
                <a:spcPct val="110000"/>
              </a:lnSpc>
            </a:pPr>
            <a:endParaRPr lang="en-AU" sz="2000">
              <a:solidFill>
                <a:srgbClr val="000E87"/>
              </a:solidFill>
              <a:latin typeface="Symbol" charset="2"/>
            </a:endParaRPr>
          </a:p>
        </p:txBody>
      </p:sp>
      <p:sp>
        <p:nvSpPr>
          <p:cNvPr id="157703" name="Text Box 17"/>
          <p:cNvSpPr txBox="1">
            <a:spLocks noChangeArrowheads="1"/>
          </p:cNvSpPr>
          <p:nvPr/>
        </p:nvSpPr>
        <p:spPr bwMode="auto">
          <a:xfrm>
            <a:off x="1219200" y="5881688"/>
            <a:ext cx="184150" cy="523875"/>
          </a:xfrm>
          <a:prstGeom prst="rect">
            <a:avLst/>
          </a:prstGeom>
          <a:noFill/>
          <a:ln w="9525">
            <a:noFill/>
            <a:miter lim="800000"/>
            <a:headEnd/>
            <a:tailEnd/>
          </a:ln>
        </p:spPr>
        <p:txBody>
          <a:bodyPr wrap="none">
            <a:prstTxWarp prst="textNoShape">
              <a:avLst/>
            </a:prstTxWarp>
            <a:spAutoFit/>
          </a:bodyPr>
          <a:lstStyle/>
          <a:p>
            <a:endParaRPr lang="de-DE" sz="2800" b="1">
              <a:solidFill>
                <a:srgbClr val="0000FF"/>
              </a:solidFill>
            </a:endParaRPr>
          </a:p>
          <a:p>
            <a:endParaRPr lang="de-DE" sz="2800" b="1">
              <a:solidFill>
                <a:srgbClr val="0000FF"/>
              </a:solidFill>
            </a:endParaRPr>
          </a:p>
        </p:txBody>
      </p:sp>
      <p:sp>
        <p:nvSpPr>
          <p:cNvPr id="157704" name="Line 6"/>
          <p:cNvSpPr>
            <a:spLocks noChangeShapeType="1"/>
          </p:cNvSpPr>
          <p:nvPr/>
        </p:nvSpPr>
        <p:spPr bwMode="auto">
          <a:xfrm>
            <a:off x="1187450" y="1700213"/>
            <a:ext cx="863600" cy="1657350"/>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57705" name="Freeform 7"/>
          <p:cNvSpPr>
            <a:spLocks/>
          </p:cNvSpPr>
          <p:nvPr/>
        </p:nvSpPr>
        <p:spPr bwMode="auto">
          <a:xfrm>
            <a:off x="2051050" y="3357563"/>
            <a:ext cx="288925" cy="935037"/>
          </a:xfrm>
          <a:custGeom>
            <a:avLst/>
            <a:gdLst>
              <a:gd name="T0" fmla="*/ 0 w 182"/>
              <a:gd name="T1" fmla="*/ 0 h 589"/>
              <a:gd name="T2" fmla="*/ 2147483647 w 182"/>
              <a:gd name="T3" fmla="*/ 2147483647 h 589"/>
              <a:gd name="T4" fmla="*/ 2147483647 w 182"/>
              <a:gd name="T5" fmla="*/ 2147483647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prstTxWarp prst="textNoShape">
              <a:avLst/>
            </a:prstTxWarp>
          </a:bodyPr>
          <a:lstStyle/>
          <a:p>
            <a:endParaRPr lang="en-AU"/>
          </a:p>
        </p:txBody>
      </p:sp>
      <p:sp>
        <p:nvSpPr>
          <p:cNvPr id="157706" name="Line 8"/>
          <p:cNvSpPr>
            <a:spLocks noChangeShapeType="1"/>
          </p:cNvSpPr>
          <p:nvPr/>
        </p:nvSpPr>
        <p:spPr bwMode="auto">
          <a:xfrm>
            <a:off x="2339975" y="4221163"/>
            <a:ext cx="25400" cy="1223962"/>
          </a:xfrm>
          <a:prstGeom prst="line">
            <a:avLst/>
          </a:prstGeom>
          <a:noFill/>
          <a:ln w="28575">
            <a:solidFill>
              <a:schemeClr val="bg1"/>
            </a:solidFill>
            <a:prstDash val="sysDot"/>
            <a:round/>
            <a:headEnd/>
            <a:tailEnd/>
          </a:ln>
        </p:spPr>
        <p:txBody>
          <a:bodyPr>
            <a:prstTxWarp prst="textNoShape">
              <a:avLst/>
            </a:prstTxWarp>
          </a:bodyPr>
          <a:lstStyle/>
          <a:p>
            <a:endParaRPr lang="en-US"/>
          </a:p>
        </p:txBody>
      </p:sp>
      <p:sp>
        <p:nvSpPr>
          <p:cNvPr id="157707" name="Rectangle 71"/>
          <p:cNvSpPr>
            <a:spLocks noChangeArrowheads="1"/>
          </p:cNvSpPr>
          <p:nvPr/>
        </p:nvSpPr>
        <p:spPr bwMode="auto">
          <a:xfrm>
            <a:off x="23314025" y="19262725"/>
            <a:ext cx="3840163" cy="519113"/>
          </a:xfrm>
          <a:prstGeom prst="rect">
            <a:avLst/>
          </a:prstGeom>
          <a:solidFill>
            <a:schemeClr val="bg1"/>
          </a:solidFill>
          <a:ln w="9525">
            <a:noFill/>
            <a:miter lim="800000"/>
            <a:headEnd/>
            <a:tailEnd/>
          </a:ln>
        </p:spPr>
        <p:txBody>
          <a:bodyPr>
            <a:prstTxWarp prst="textNoShape">
              <a:avLst/>
            </a:prstTxWarp>
            <a:spAutoFit/>
          </a:bodyPr>
          <a:lstStyle/>
          <a:p>
            <a:r>
              <a:rPr lang="en-US" sz="1600" b="1">
                <a:solidFill>
                  <a:srgbClr val="FF3300"/>
                </a:solidFill>
              </a:rPr>
              <a:t> </a:t>
            </a:r>
            <a:r>
              <a:rPr lang="en-US" sz="2800" b="1"/>
              <a:t>Front-End Electronics </a:t>
            </a:r>
          </a:p>
        </p:txBody>
      </p:sp>
      <p:sp>
        <p:nvSpPr>
          <p:cNvPr id="157708" name="Rectangle 70"/>
          <p:cNvSpPr>
            <a:spLocks noChangeArrowheads="1"/>
          </p:cNvSpPr>
          <p:nvPr/>
        </p:nvSpPr>
        <p:spPr bwMode="auto">
          <a:xfrm>
            <a:off x="24903113" y="214074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57709" name="Rectangle 70"/>
          <p:cNvSpPr>
            <a:spLocks noChangeArrowheads="1"/>
          </p:cNvSpPr>
          <p:nvPr/>
        </p:nvSpPr>
        <p:spPr bwMode="auto">
          <a:xfrm>
            <a:off x="25055513" y="215598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57710" name="Rectangle 70"/>
          <p:cNvSpPr>
            <a:spLocks noChangeArrowheads="1"/>
          </p:cNvSpPr>
          <p:nvPr/>
        </p:nvSpPr>
        <p:spPr bwMode="auto">
          <a:xfrm>
            <a:off x="25207913" y="217122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sp>
        <p:nvSpPr>
          <p:cNvPr id="157711" name="Rectangle 70"/>
          <p:cNvSpPr>
            <a:spLocks noChangeArrowheads="1"/>
          </p:cNvSpPr>
          <p:nvPr/>
        </p:nvSpPr>
        <p:spPr bwMode="auto">
          <a:xfrm>
            <a:off x="25360313" y="21864638"/>
            <a:ext cx="1008062" cy="519112"/>
          </a:xfrm>
          <a:prstGeom prst="rect">
            <a:avLst/>
          </a:prstGeom>
          <a:noFill/>
          <a:ln w="9525">
            <a:noFill/>
            <a:miter lim="800000"/>
            <a:headEnd/>
            <a:tailEnd/>
          </a:ln>
        </p:spPr>
        <p:txBody>
          <a:bodyPr>
            <a:prstTxWarp prst="textNoShape">
              <a:avLst/>
            </a:prstTxWarp>
            <a:spAutoFit/>
          </a:bodyPr>
          <a:lstStyle/>
          <a:p>
            <a:r>
              <a:rPr lang="fr-FR" sz="2800" b="1"/>
              <a:t>PMT</a:t>
            </a:r>
          </a:p>
        </p:txBody>
      </p:sp>
      <p:grpSp>
        <p:nvGrpSpPr>
          <p:cNvPr id="2" name="Group 89"/>
          <p:cNvGrpSpPr>
            <a:grpSpLocks/>
          </p:cNvGrpSpPr>
          <p:nvPr/>
        </p:nvGrpSpPr>
        <p:grpSpPr bwMode="auto">
          <a:xfrm>
            <a:off x="228600" y="1219200"/>
            <a:ext cx="8839200" cy="5530850"/>
            <a:chOff x="38" y="626"/>
            <a:chExt cx="5712" cy="3532"/>
          </a:xfrm>
        </p:grpSpPr>
        <p:sp>
          <p:nvSpPr>
            <p:cNvPr id="157714" name="Rectangle 3"/>
            <p:cNvSpPr>
              <a:spLocks noChangeArrowheads="1"/>
            </p:cNvSpPr>
            <p:nvPr/>
          </p:nvSpPr>
          <p:spPr bwMode="auto">
            <a:xfrm>
              <a:off x="44" y="3684"/>
              <a:ext cx="775" cy="474"/>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5" name="Rectangle 4"/>
            <p:cNvSpPr>
              <a:spLocks noChangeArrowheads="1"/>
            </p:cNvSpPr>
            <p:nvPr/>
          </p:nvSpPr>
          <p:spPr bwMode="auto">
            <a:xfrm>
              <a:off x="4061" y="2145"/>
              <a:ext cx="652" cy="474"/>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6" name="Rectangle 5"/>
            <p:cNvSpPr>
              <a:spLocks noChangeArrowheads="1"/>
            </p:cNvSpPr>
            <p:nvPr/>
          </p:nvSpPr>
          <p:spPr bwMode="auto">
            <a:xfrm>
              <a:off x="1471" y="1670"/>
              <a:ext cx="795" cy="475"/>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7" name="Rectangle 6"/>
            <p:cNvSpPr>
              <a:spLocks noChangeArrowheads="1"/>
            </p:cNvSpPr>
            <p:nvPr/>
          </p:nvSpPr>
          <p:spPr bwMode="auto">
            <a:xfrm>
              <a:off x="4061" y="1670"/>
              <a:ext cx="652" cy="475"/>
            </a:xfrm>
            <a:prstGeom prst="rect">
              <a:avLst/>
            </a:prstGeom>
            <a:noFill/>
            <a:ln w="19050">
              <a:noFill/>
              <a:miter lim="800000"/>
              <a:headEnd/>
              <a:tailEnd/>
            </a:ln>
          </p:spPr>
          <p:txBody>
            <a:bodyPr lIns="45720" rIns="45720">
              <a:prstTxWarp prst="textNoShape">
                <a:avLst/>
              </a:prstTxWarp>
            </a:bodyPr>
            <a:lstStyle/>
            <a:p>
              <a:pPr>
                <a:spcBef>
                  <a:spcPct val="20000"/>
                </a:spcBef>
              </a:pPr>
              <a:endParaRPr lang="en-AU" sz="2800">
                <a:latin typeface="Arial" charset="0"/>
              </a:endParaRPr>
            </a:p>
          </p:txBody>
        </p:sp>
        <p:sp>
          <p:nvSpPr>
            <p:cNvPr id="157718" name="Rectangle 7"/>
            <p:cNvSpPr>
              <a:spLocks noChangeArrowheads="1"/>
            </p:cNvSpPr>
            <p:nvPr/>
          </p:nvSpPr>
          <p:spPr bwMode="auto">
            <a:xfrm>
              <a:off x="1573" y="752"/>
              <a:ext cx="1342" cy="323"/>
            </a:xfrm>
            <a:prstGeom prst="rect">
              <a:avLst/>
            </a:prstGeom>
            <a:noFill/>
            <a:ln w="19050">
              <a:noFill/>
              <a:miter lim="800000"/>
              <a:headEnd/>
              <a:tailEnd/>
            </a:ln>
          </p:spPr>
          <p:txBody>
            <a:bodyPr lIns="45720" rIns="45720">
              <a:prstTxWarp prst="textNoShape">
                <a:avLst/>
              </a:prstTxWarp>
            </a:bodyPr>
            <a:lstStyle/>
            <a:p>
              <a:pPr>
                <a:spcBef>
                  <a:spcPct val="20000"/>
                </a:spcBef>
              </a:pPr>
              <a:r>
                <a:rPr lang="en-US" sz="2400">
                  <a:solidFill>
                    <a:srgbClr val="0080FF"/>
                  </a:solidFill>
                  <a:latin typeface="Arial" charset="0"/>
                </a:rPr>
                <a:t>He,Li,Be,..Fe</a:t>
              </a:r>
              <a:endParaRPr lang="en-US" sz="2800">
                <a:solidFill>
                  <a:srgbClr val="0080FF"/>
                </a:solidFill>
                <a:latin typeface="Arial" charset="0"/>
              </a:endParaRPr>
            </a:p>
          </p:txBody>
        </p:sp>
        <p:sp>
          <p:nvSpPr>
            <p:cNvPr id="157719" name="Rectangle 8"/>
            <p:cNvSpPr>
              <a:spLocks noChangeArrowheads="1"/>
            </p:cNvSpPr>
            <p:nvPr/>
          </p:nvSpPr>
          <p:spPr bwMode="auto">
            <a:xfrm>
              <a:off x="1004" y="696"/>
              <a:ext cx="632" cy="435"/>
            </a:xfrm>
            <a:prstGeom prst="rect">
              <a:avLst/>
            </a:prstGeom>
            <a:noFill/>
            <a:ln w="19050">
              <a:noFill/>
              <a:miter lim="800000"/>
              <a:headEnd/>
              <a:tailEnd/>
            </a:ln>
          </p:spPr>
          <p:txBody>
            <a:bodyPr lIns="45720" rIns="45720">
              <a:prstTxWarp prst="textNoShape">
                <a:avLst/>
              </a:prstTxWarp>
            </a:bodyPr>
            <a:lstStyle/>
            <a:p>
              <a:pPr algn="ctr">
                <a:spcBef>
                  <a:spcPct val="20000"/>
                </a:spcBef>
              </a:pPr>
              <a:r>
                <a:rPr lang="en-US" sz="2800" dirty="0">
                  <a:solidFill>
                    <a:srgbClr val="0080FF"/>
                  </a:solidFill>
                  <a:latin typeface="Arial" charset="0"/>
                </a:rPr>
                <a:t>P</a:t>
              </a:r>
            </a:p>
          </p:txBody>
        </p:sp>
        <p:sp>
          <p:nvSpPr>
            <p:cNvPr id="157720" name="Rectangle 9"/>
            <p:cNvSpPr>
              <a:spLocks noChangeArrowheads="1"/>
            </p:cNvSpPr>
            <p:nvPr/>
          </p:nvSpPr>
          <p:spPr bwMode="auto">
            <a:xfrm>
              <a:off x="629" y="669"/>
              <a:ext cx="528" cy="421"/>
            </a:xfrm>
            <a:prstGeom prst="rect">
              <a:avLst/>
            </a:prstGeom>
            <a:noFill/>
            <a:ln w="19050">
              <a:noFill/>
              <a:miter lim="800000"/>
              <a:headEnd/>
              <a:tailEnd/>
            </a:ln>
          </p:spPr>
          <p:txBody>
            <a:bodyPr lIns="45720" rIns="45720">
              <a:prstTxWarp prst="textNoShape">
                <a:avLst/>
              </a:prstTxWarp>
            </a:bodyPr>
            <a:lstStyle/>
            <a:p>
              <a:pPr algn="ctr">
                <a:spcBef>
                  <a:spcPct val="20000"/>
                </a:spcBef>
              </a:pPr>
              <a:r>
                <a:rPr lang="en-US" sz="2800" dirty="0">
                  <a:solidFill>
                    <a:srgbClr val="0080FF"/>
                  </a:solidFill>
                  <a:latin typeface="Arial" charset="0"/>
                </a:rPr>
                <a:t>e</a:t>
              </a:r>
              <a:r>
                <a:rPr lang="en-US" sz="2800" baseline="30000" dirty="0">
                  <a:solidFill>
                    <a:srgbClr val="0080FF"/>
                  </a:solidFill>
                  <a:latin typeface="Arial" charset="0"/>
                </a:rPr>
                <a:t>–</a:t>
              </a:r>
              <a:endParaRPr lang="en-US" sz="2800" dirty="0">
                <a:solidFill>
                  <a:srgbClr val="0080FF"/>
                </a:solidFill>
                <a:latin typeface="Arial" charset="0"/>
              </a:endParaRPr>
            </a:p>
          </p:txBody>
        </p:sp>
        <p:sp>
          <p:nvSpPr>
            <p:cNvPr id="157721" name="Rectangle 10"/>
            <p:cNvSpPr>
              <a:spLocks noChangeArrowheads="1"/>
            </p:cNvSpPr>
            <p:nvPr/>
          </p:nvSpPr>
          <p:spPr bwMode="auto">
            <a:xfrm>
              <a:off x="4852" y="627"/>
              <a:ext cx="875" cy="571"/>
            </a:xfrm>
            <a:prstGeom prst="rect">
              <a:avLst/>
            </a:prstGeom>
            <a:noFill/>
            <a:ln w="19050">
              <a:noFill/>
              <a:miter lim="800000"/>
              <a:headEnd/>
              <a:tailEnd/>
            </a:ln>
          </p:spPr>
          <p:txBody>
            <a:bodyPr lIns="45720" rIns="45720" anchor="ctr">
              <a:prstTxWarp prst="textNoShape">
                <a:avLst/>
              </a:prstTxWarp>
            </a:bodyPr>
            <a:lstStyle/>
            <a:p>
              <a:pPr algn="ctr">
                <a:spcBef>
                  <a:spcPct val="20000"/>
                </a:spcBef>
              </a:pPr>
              <a:r>
                <a:rPr lang="en-US" sz="2400" dirty="0">
                  <a:solidFill>
                    <a:srgbClr val="0080FF"/>
                  </a:solidFill>
                  <a:latin typeface="Arial" charset="0"/>
                </a:rPr>
                <a:t>He, C</a:t>
              </a:r>
              <a:endParaRPr lang="en-US" sz="2800" dirty="0">
                <a:solidFill>
                  <a:srgbClr val="0080FF"/>
                </a:solidFill>
                <a:latin typeface="Arial" charset="0"/>
              </a:endParaRPr>
            </a:p>
          </p:txBody>
        </p:sp>
        <p:sp>
          <p:nvSpPr>
            <p:cNvPr id="157722" name="Rectangle 11"/>
            <p:cNvSpPr>
              <a:spLocks noChangeArrowheads="1"/>
            </p:cNvSpPr>
            <p:nvPr/>
          </p:nvSpPr>
          <p:spPr bwMode="auto">
            <a:xfrm>
              <a:off x="4218" y="627"/>
              <a:ext cx="795" cy="571"/>
            </a:xfrm>
            <a:prstGeom prst="rect">
              <a:avLst/>
            </a:prstGeom>
            <a:noFill/>
            <a:ln w="19050">
              <a:noFill/>
              <a:miter lim="800000"/>
              <a:headEnd/>
              <a:tailEnd/>
            </a:ln>
          </p:spPr>
          <p:txBody>
            <a:bodyPr lIns="45720" rIns="45720" anchor="ctr">
              <a:prstTxWarp prst="textNoShape">
                <a:avLst/>
              </a:prstTxWarp>
            </a:bodyPr>
            <a:lstStyle/>
            <a:p>
              <a:pPr algn="ctr">
                <a:spcBef>
                  <a:spcPct val="20000"/>
                </a:spcBef>
              </a:pPr>
              <a:r>
                <a:rPr lang="en-US" sz="2800" dirty="0">
                  <a:solidFill>
                    <a:srgbClr val="0080FF"/>
                  </a:solidFill>
                  <a:latin typeface="Arial" charset="0"/>
                </a:rPr>
                <a:t>P, D</a:t>
              </a:r>
            </a:p>
          </p:txBody>
        </p:sp>
        <p:sp>
          <p:nvSpPr>
            <p:cNvPr id="157723" name="Rectangle 12"/>
            <p:cNvSpPr>
              <a:spLocks noChangeArrowheads="1"/>
            </p:cNvSpPr>
            <p:nvPr/>
          </p:nvSpPr>
          <p:spPr bwMode="auto">
            <a:xfrm>
              <a:off x="3771" y="674"/>
              <a:ext cx="545" cy="478"/>
            </a:xfrm>
            <a:prstGeom prst="rect">
              <a:avLst/>
            </a:prstGeom>
            <a:noFill/>
            <a:ln w="19050">
              <a:noFill/>
              <a:miter lim="800000"/>
              <a:headEnd/>
              <a:tailEnd/>
            </a:ln>
          </p:spPr>
          <p:txBody>
            <a:bodyPr lIns="45720" rIns="45720">
              <a:prstTxWarp prst="textNoShape">
                <a:avLst/>
              </a:prstTxWarp>
            </a:bodyPr>
            <a:lstStyle/>
            <a:p>
              <a:pPr>
                <a:spcBef>
                  <a:spcPct val="20000"/>
                </a:spcBef>
              </a:pPr>
              <a:r>
                <a:rPr lang="en-US" sz="2800">
                  <a:solidFill>
                    <a:srgbClr val="0080FF"/>
                  </a:solidFill>
                  <a:latin typeface="Arial" charset="0"/>
                </a:rPr>
                <a:t>e</a:t>
              </a:r>
              <a:r>
                <a:rPr lang="en-US" sz="2800" baseline="30000">
                  <a:solidFill>
                    <a:srgbClr val="0080FF"/>
                  </a:solidFill>
                  <a:latin typeface="Arial" charset="0"/>
                </a:rPr>
                <a:t>+</a:t>
              </a:r>
              <a:endParaRPr lang="en-US" sz="2800">
                <a:solidFill>
                  <a:srgbClr val="0080FF"/>
                </a:solidFill>
                <a:latin typeface="Arial" charset="0"/>
              </a:endParaRPr>
            </a:p>
          </p:txBody>
        </p:sp>
        <p:sp>
          <p:nvSpPr>
            <p:cNvPr id="157724" name="Line 13"/>
            <p:cNvSpPr>
              <a:spLocks noChangeShapeType="1"/>
            </p:cNvSpPr>
            <p:nvPr/>
          </p:nvSpPr>
          <p:spPr bwMode="auto">
            <a:xfrm>
              <a:off x="39" y="626"/>
              <a:ext cx="5600" cy="0"/>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25" name="Line 14"/>
            <p:cNvSpPr>
              <a:spLocks noChangeShapeType="1"/>
            </p:cNvSpPr>
            <p:nvPr/>
          </p:nvSpPr>
          <p:spPr bwMode="auto">
            <a:xfrm>
              <a:off x="44" y="1197"/>
              <a:ext cx="5599"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6" name="Line 15"/>
            <p:cNvSpPr>
              <a:spLocks noChangeShapeType="1"/>
            </p:cNvSpPr>
            <p:nvPr/>
          </p:nvSpPr>
          <p:spPr bwMode="auto">
            <a:xfrm>
              <a:off x="44" y="1670"/>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7" name="Line 16"/>
            <p:cNvSpPr>
              <a:spLocks noChangeShapeType="1"/>
            </p:cNvSpPr>
            <p:nvPr/>
          </p:nvSpPr>
          <p:spPr bwMode="auto">
            <a:xfrm>
              <a:off x="44" y="2145"/>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8" name="Line 17"/>
            <p:cNvSpPr>
              <a:spLocks noChangeShapeType="1"/>
            </p:cNvSpPr>
            <p:nvPr/>
          </p:nvSpPr>
          <p:spPr bwMode="auto">
            <a:xfrm>
              <a:off x="44" y="2619"/>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29" name="Line 18"/>
            <p:cNvSpPr>
              <a:spLocks noChangeShapeType="1"/>
            </p:cNvSpPr>
            <p:nvPr/>
          </p:nvSpPr>
          <p:spPr bwMode="auto">
            <a:xfrm>
              <a:off x="44" y="3093"/>
              <a:ext cx="5597"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0" name="Line 19"/>
            <p:cNvSpPr>
              <a:spLocks noChangeShapeType="1"/>
            </p:cNvSpPr>
            <p:nvPr/>
          </p:nvSpPr>
          <p:spPr bwMode="auto">
            <a:xfrm>
              <a:off x="44" y="3684"/>
              <a:ext cx="5594" cy="0"/>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1" name="Line 20"/>
            <p:cNvSpPr>
              <a:spLocks noChangeShapeType="1"/>
            </p:cNvSpPr>
            <p:nvPr/>
          </p:nvSpPr>
          <p:spPr bwMode="auto">
            <a:xfrm>
              <a:off x="44" y="4158"/>
              <a:ext cx="5594" cy="0"/>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32" name="Line 21"/>
            <p:cNvSpPr>
              <a:spLocks noChangeShapeType="1"/>
            </p:cNvSpPr>
            <p:nvPr/>
          </p:nvSpPr>
          <p:spPr bwMode="auto">
            <a:xfrm>
              <a:off x="44" y="626"/>
              <a:ext cx="0" cy="3532"/>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33" name="Line 22"/>
            <p:cNvSpPr>
              <a:spLocks noChangeShapeType="1"/>
            </p:cNvSpPr>
            <p:nvPr/>
          </p:nvSpPr>
          <p:spPr bwMode="auto">
            <a:xfrm>
              <a:off x="616" y="626"/>
              <a:ext cx="0" cy="3532"/>
            </a:xfrm>
            <a:prstGeom prst="line">
              <a:avLst/>
            </a:prstGeom>
            <a:noFill/>
            <a:ln w="38100">
              <a:solidFill>
                <a:schemeClr val="tx1"/>
              </a:solidFill>
              <a:round/>
              <a:headEnd/>
              <a:tailEnd/>
            </a:ln>
          </p:spPr>
          <p:txBody>
            <a:bodyPr lIns="45720" rIns="45720" anchor="ctr" anchorCtr="1">
              <a:prstTxWarp prst="textNoShape">
                <a:avLst/>
              </a:prstTxWarp>
              <a:spAutoFit/>
            </a:bodyPr>
            <a:lstStyle/>
            <a:p>
              <a:endParaRPr lang="en-US"/>
            </a:p>
          </p:txBody>
        </p:sp>
        <p:sp>
          <p:nvSpPr>
            <p:cNvPr id="157734" name="Line 23"/>
            <p:cNvSpPr>
              <a:spLocks noChangeShapeType="1"/>
            </p:cNvSpPr>
            <p:nvPr/>
          </p:nvSpPr>
          <p:spPr bwMode="auto">
            <a:xfrm>
              <a:off x="4254" y="626"/>
              <a:ext cx="0" cy="3061"/>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5" name="Line 24"/>
            <p:cNvSpPr>
              <a:spLocks noChangeShapeType="1"/>
            </p:cNvSpPr>
            <p:nvPr/>
          </p:nvSpPr>
          <p:spPr bwMode="auto">
            <a:xfrm>
              <a:off x="1080" y="626"/>
              <a:ext cx="0" cy="3068"/>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36" name="Line 25"/>
            <p:cNvSpPr>
              <a:spLocks noChangeShapeType="1"/>
            </p:cNvSpPr>
            <p:nvPr/>
          </p:nvSpPr>
          <p:spPr bwMode="auto">
            <a:xfrm>
              <a:off x="3076" y="626"/>
              <a:ext cx="0" cy="3053"/>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pic>
          <p:nvPicPr>
            <p:cNvPr id="157737" name="Picture 26" descr="y03K193_13eTeV"/>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3857" y="1202"/>
              <a:ext cx="259" cy="455"/>
            </a:xfrm>
            <a:prstGeom prst="rect">
              <a:avLst/>
            </a:prstGeom>
            <a:noFill/>
            <a:ln w="9525">
              <a:noFill/>
              <a:miter lim="800000"/>
              <a:headEnd/>
              <a:tailEnd/>
            </a:ln>
          </p:spPr>
        </p:pic>
        <p:pic>
          <p:nvPicPr>
            <p:cNvPr id="157738" name="Picture 27"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187" y="1339"/>
              <a:ext cx="190" cy="181"/>
            </a:xfrm>
            <a:prstGeom prst="rect">
              <a:avLst/>
            </a:prstGeom>
            <a:noFill/>
            <a:ln w="9525">
              <a:noFill/>
              <a:miter lim="800000"/>
              <a:headEnd/>
              <a:tailEnd/>
            </a:ln>
          </p:spPr>
        </p:pic>
        <p:pic>
          <p:nvPicPr>
            <p:cNvPr id="157739" name="Picture 28"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498" y="1349"/>
              <a:ext cx="159" cy="150"/>
            </a:xfrm>
            <a:prstGeom prst="rect">
              <a:avLst/>
            </a:prstGeom>
            <a:noFill/>
            <a:ln w="9525">
              <a:noFill/>
              <a:miter lim="800000"/>
              <a:headEnd/>
              <a:tailEnd/>
            </a:ln>
          </p:spPr>
        </p:pic>
        <p:pic>
          <p:nvPicPr>
            <p:cNvPr id="157740" name="Picture 29"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697" y="3111"/>
              <a:ext cx="289" cy="516"/>
            </a:xfrm>
            <a:prstGeom prst="rect">
              <a:avLst/>
            </a:prstGeom>
            <a:noFill/>
            <a:ln w="9525">
              <a:noFill/>
              <a:miter lim="800000"/>
              <a:headEnd/>
              <a:tailEnd/>
            </a:ln>
          </p:spPr>
        </p:pic>
        <p:pic>
          <p:nvPicPr>
            <p:cNvPr id="157741" name="Picture 30" descr="y03K193_13eTeV"/>
            <p:cNvPicPr>
              <a:picLocks noChangeAspect="1" noChangeArrowheads="1"/>
            </p:cNvPicPr>
            <p:nvPr/>
          </p:nvPicPr>
          <p:blipFill>
            <a:blip r:embed="rId7" cstate="print">
              <a:clrChange>
                <a:clrFrom>
                  <a:srgbClr val="FFFFFE"/>
                </a:clrFrom>
                <a:clrTo>
                  <a:srgbClr val="FFFFFE">
                    <a:alpha val="0"/>
                  </a:srgbClr>
                </a:clrTo>
              </a:clrChange>
            </a:blip>
            <a:srcRect/>
            <a:stretch>
              <a:fillRect/>
            </a:stretch>
          </p:blipFill>
          <p:spPr bwMode="auto">
            <a:xfrm>
              <a:off x="4526" y="3153"/>
              <a:ext cx="156" cy="506"/>
            </a:xfrm>
            <a:prstGeom prst="rect">
              <a:avLst/>
            </a:prstGeom>
            <a:noFill/>
            <a:ln w="9525">
              <a:noFill/>
              <a:miter lim="800000"/>
              <a:headEnd/>
              <a:tailEnd/>
            </a:ln>
          </p:spPr>
        </p:pic>
        <p:pic>
          <p:nvPicPr>
            <p:cNvPr id="157742" name="Picture 31" descr="y03K193_13eTeV"/>
            <p:cNvPicPr>
              <a:picLocks noChangeAspect="1" noChangeArrowheads="1"/>
            </p:cNvPicPr>
            <p:nvPr/>
          </p:nvPicPr>
          <p:blipFill>
            <a:blip r:embed="rId8" cstate="print">
              <a:clrChange>
                <a:clrFrom>
                  <a:srgbClr val="FFFFFE"/>
                </a:clrFrom>
                <a:clrTo>
                  <a:srgbClr val="FFFFFE">
                    <a:alpha val="0"/>
                  </a:srgbClr>
                </a:clrTo>
              </a:clrChange>
            </a:blip>
            <a:srcRect/>
            <a:stretch>
              <a:fillRect/>
            </a:stretch>
          </p:blipFill>
          <p:spPr bwMode="auto">
            <a:xfrm>
              <a:off x="5104" y="3194"/>
              <a:ext cx="242" cy="422"/>
            </a:xfrm>
            <a:prstGeom prst="rect">
              <a:avLst/>
            </a:prstGeom>
            <a:noFill/>
            <a:ln w="9525">
              <a:noFill/>
              <a:miter lim="800000"/>
              <a:headEnd/>
              <a:tailEnd/>
            </a:ln>
          </p:spPr>
        </p:pic>
        <p:pic>
          <p:nvPicPr>
            <p:cNvPr id="157743" name="Picture 32" descr="y03K193_13eTeV"/>
            <p:cNvPicPr>
              <a:picLocks noChangeAspect="1" noChangeArrowheads="1"/>
            </p:cNvPicPr>
            <p:nvPr/>
          </p:nvPicPr>
          <p:blipFill>
            <a:blip r:embed="rId9" cstate="print">
              <a:clrChange>
                <a:clrFrom>
                  <a:srgbClr val="FFFFFE"/>
                </a:clrFrom>
                <a:clrTo>
                  <a:srgbClr val="FFFFFE">
                    <a:alpha val="0"/>
                  </a:srgbClr>
                </a:clrTo>
              </a:clrChange>
            </a:blip>
            <a:srcRect/>
            <a:stretch>
              <a:fillRect/>
            </a:stretch>
          </p:blipFill>
          <p:spPr bwMode="auto">
            <a:xfrm>
              <a:off x="2163" y="3168"/>
              <a:ext cx="298" cy="516"/>
            </a:xfrm>
            <a:prstGeom prst="rect">
              <a:avLst/>
            </a:prstGeom>
            <a:noFill/>
            <a:ln w="9525">
              <a:noFill/>
              <a:miter lim="800000"/>
              <a:headEnd/>
              <a:tailEnd/>
            </a:ln>
          </p:spPr>
        </p:pic>
        <p:sp>
          <p:nvSpPr>
            <p:cNvPr id="52" name="Text Box 33"/>
            <p:cNvSpPr txBox="1">
              <a:spLocks noChangeArrowheads="1"/>
            </p:cNvSpPr>
            <p:nvPr/>
          </p:nvSpPr>
          <p:spPr bwMode="auto">
            <a:xfrm>
              <a:off x="131" y="1271"/>
              <a:ext cx="399" cy="252"/>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11880B"/>
                  </a:solidFill>
                  <a:latin typeface="+mj-lt"/>
                  <a:ea typeface="ＭＳ Ｐゴシック" charset="-128"/>
                  <a:cs typeface="ＭＳ Ｐゴシック" charset="-128"/>
                </a:rPr>
                <a:t>TRD</a:t>
              </a:r>
            </a:p>
          </p:txBody>
        </p:sp>
        <p:sp>
          <p:nvSpPr>
            <p:cNvPr id="53" name="Text Box 34"/>
            <p:cNvSpPr txBox="1">
              <a:spLocks noChangeArrowheads="1"/>
            </p:cNvSpPr>
            <p:nvPr/>
          </p:nvSpPr>
          <p:spPr bwMode="auto">
            <a:xfrm>
              <a:off x="144" y="1748"/>
              <a:ext cx="387" cy="246"/>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804000"/>
                  </a:solidFill>
                  <a:latin typeface="+mj-lt"/>
                  <a:ea typeface="ＭＳ Ｐゴシック" charset="-128"/>
                  <a:cs typeface="ＭＳ Ｐゴシック" charset="-128"/>
                </a:rPr>
                <a:t>TOF</a:t>
              </a:r>
            </a:p>
          </p:txBody>
        </p:sp>
        <p:sp>
          <p:nvSpPr>
            <p:cNvPr id="54" name="Text Box 35"/>
            <p:cNvSpPr txBox="1">
              <a:spLocks noChangeArrowheads="1"/>
            </p:cNvSpPr>
            <p:nvPr/>
          </p:nvSpPr>
          <p:spPr bwMode="auto">
            <a:xfrm>
              <a:off x="38" y="2238"/>
              <a:ext cx="608" cy="252"/>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FF0080"/>
                  </a:solidFill>
                  <a:latin typeface="+mj-lt"/>
                  <a:ea typeface="ＭＳ Ｐゴシック" charset="-128"/>
                  <a:cs typeface="ＭＳ Ｐゴシック" charset="-128"/>
                </a:rPr>
                <a:t>Tracker</a:t>
              </a:r>
            </a:p>
          </p:txBody>
        </p:sp>
        <p:sp>
          <p:nvSpPr>
            <p:cNvPr id="55" name="Text Box 36"/>
            <p:cNvSpPr txBox="1">
              <a:spLocks noChangeArrowheads="1"/>
            </p:cNvSpPr>
            <p:nvPr/>
          </p:nvSpPr>
          <p:spPr bwMode="auto">
            <a:xfrm>
              <a:off x="113" y="2744"/>
              <a:ext cx="480" cy="252"/>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008080"/>
                  </a:solidFill>
                  <a:latin typeface="+mj-lt"/>
                  <a:ea typeface="ＭＳ Ｐゴシック" charset="-128"/>
                  <a:cs typeface="ＭＳ Ｐゴシック" charset="-128"/>
                </a:rPr>
                <a:t>RICH</a:t>
              </a:r>
            </a:p>
          </p:txBody>
        </p:sp>
        <p:sp>
          <p:nvSpPr>
            <p:cNvPr id="56" name="Text Box 37"/>
            <p:cNvSpPr txBox="1">
              <a:spLocks noChangeArrowheads="1"/>
            </p:cNvSpPr>
            <p:nvPr/>
          </p:nvSpPr>
          <p:spPr bwMode="auto">
            <a:xfrm>
              <a:off x="96" y="3208"/>
              <a:ext cx="502" cy="250"/>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000" b="1" dirty="0">
                  <a:solidFill>
                    <a:srgbClr val="0000CC"/>
                  </a:solidFill>
                  <a:latin typeface="+mn-lt"/>
                  <a:ea typeface="ＭＳ Ｐゴシック" charset="-128"/>
                  <a:cs typeface="ＭＳ Ｐゴシック" charset="-128"/>
                </a:rPr>
                <a:t>ECAL</a:t>
              </a:r>
            </a:p>
          </p:txBody>
        </p:sp>
        <p:sp>
          <p:nvSpPr>
            <p:cNvPr id="157749" name="Text Box 38"/>
            <p:cNvSpPr txBox="1">
              <a:spLocks noChangeArrowheads="1"/>
            </p:cNvSpPr>
            <p:nvPr/>
          </p:nvSpPr>
          <p:spPr bwMode="auto">
            <a:xfrm>
              <a:off x="4384" y="712"/>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sp>
          <p:nvSpPr>
            <p:cNvPr id="157750" name="Text Box 39"/>
            <p:cNvSpPr txBox="1">
              <a:spLocks noChangeArrowheads="1"/>
            </p:cNvSpPr>
            <p:nvPr/>
          </p:nvSpPr>
          <p:spPr bwMode="auto">
            <a:xfrm>
              <a:off x="4665" y="712"/>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sp>
          <p:nvSpPr>
            <p:cNvPr id="157751" name="Text Box 40"/>
            <p:cNvSpPr txBox="1">
              <a:spLocks noChangeArrowheads="1"/>
            </p:cNvSpPr>
            <p:nvPr/>
          </p:nvSpPr>
          <p:spPr bwMode="auto">
            <a:xfrm>
              <a:off x="5073" y="712"/>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sp>
          <p:nvSpPr>
            <p:cNvPr id="157752" name="Text Box 41"/>
            <p:cNvSpPr txBox="1">
              <a:spLocks noChangeArrowheads="1"/>
            </p:cNvSpPr>
            <p:nvPr/>
          </p:nvSpPr>
          <p:spPr bwMode="auto">
            <a:xfrm>
              <a:off x="5394" y="728"/>
              <a:ext cx="151" cy="260"/>
            </a:xfrm>
            <a:prstGeom prst="rect">
              <a:avLst/>
            </a:prstGeom>
            <a:noFill/>
            <a:ln w="19050">
              <a:noFill/>
              <a:miter lim="800000"/>
              <a:headEnd/>
              <a:tailEnd/>
            </a:ln>
          </p:spPr>
          <p:txBody>
            <a:bodyPr wrap="none" lIns="45720" rIns="45720" anchor="ctr" anchorCtr="1">
              <a:prstTxWarp prst="textNoShape">
                <a:avLst/>
              </a:prstTxWarp>
              <a:spAutoFit/>
            </a:bodyPr>
            <a:lstStyle/>
            <a:p>
              <a:pPr>
                <a:spcBef>
                  <a:spcPct val="50000"/>
                </a:spcBef>
              </a:pPr>
              <a:r>
                <a:rPr lang="en-US" sz="3200" baseline="30000">
                  <a:solidFill>
                    <a:srgbClr val="0080FF"/>
                  </a:solidFill>
                  <a:latin typeface="Arial" charset="0"/>
                  <a:ea typeface="ＭＳ Ｐゴシック" charset="-128"/>
                  <a:cs typeface="ＭＳ Ｐゴシック" charset="-128"/>
                </a:rPr>
                <a:t>–</a:t>
              </a:r>
            </a:p>
          </p:txBody>
        </p:sp>
        <p:pic>
          <p:nvPicPr>
            <p:cNvPr id="157753" name="Picture 42" descr="y03K193_13eTeV"/>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748" y="1209"/>
              <a:ext cx="269" cy="470"/>
            </a:xfrm>
            <a:prstGeom prst="rect">
              <a:avLst/>
            </a:prstGeom>
            <a:noFill/>
            <a:ln w="9525">
              <a:noFill/>
              <a:miter lim="800000"/>
              <a:headEnd/>
              <a:tailEnd/>
            </a:ln>
          </p:spPr>
        </p:pic>
        <p:pic>
          <p:nvPicPr>
            <p:cNvPr id="157754" name="Picture 43"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1209" y="1339"/>
              <a:ext cx="189" cy="181"/>
            </a:xfrm>
            <a:prstGeom prst="rect">
              <a:avLst/>
            </a:prstGeom>
            <a:noFill/>
            <a:ln w="9525">
              <a:noFill/>
              <a:miter lim="800000"/>
              <a:headEnd/>
              <a:tailEnd/>
            </a:ln>
          </p:spPr>
        </p:pic>
        <p:pic>
          <p:nvPicPr>
            <p:cNvPr id="157755" name="Picture 44"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204" y="1339"/>
              <a:ext cx="190" cy="181"/>
            </a:xfrm>
            <a:prstGeom prst="rect">
              <a:avLst/>
            </a:prstGeom>
            <a:noFill/>
            <a:ln w="9525">
              <a:noFill/>
              <a:miter lim="800000"/>
              <a:headEnd/>
              <a:tailEnd/>
            </a:ln>
          </p:spPr>
        </p:pic>
        <p:pic>
          <p:nvPicPr>
            <p:cNvPr id="157756" name="Picture 45"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3888" y="1836"/>
              <a:ext cx="159" cy="150"/>
            </a:xfrm>
            <a:prstGeom prst="rect">
              <a:avLst/>
            </a:prstGeom>
            <a:noFill/>
            <a:ln w="9525">
              <a:noFill/>
              <a:miter lim="800000"/>
              <a:headEnd/>
              <a:tailEnd/>
            </a:ln>
          </p:spPr>
        </p:pic>
        <p:pic>
          <p:nvPicPr>
            <p:cNvPr id="157757" name="Picture 46"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499" y="1774"/>
              <a:ext cx="160" cy="150"/>
            </a:xfrm>
            <a:prstGeom prst="rect">
              <a:avLst/>
            </a:prstGeom>
            <a:noFill/>
            <a:ln w="9525">
              <a:noFill/>
              <a:miter lim="800000"/>
              <a:headEnd/>
              <a:tailEnd/>
            </a:ln>
          </p:spPr>
        </p:pic>
        <p:pic>
          <p:nvPicPr>
            <p:cNvPr id="157758" name="Picture 47"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499" y="1878"/>
              <a:ext cx="160" cy="150"/>
            </a:xfrm>
            <a:prstGeom prst="rect">
              <a:avLst/>
            </a:prstGeom>
            <a:noFill/>
            <a:ln w="9525">
              <a:noFill/>
              <a:miter lim="800000"/>
              <a:headEnd/>
              <a:tailEnd/>
            </a:ln>
          </p:spPr>
        </p:pic>
        <p:sp>
          <p:nvSpPr>
            <p:cNvPr id="157759" name="Arc 48"/>
            <p:cNvSpPr>
              <a:spLocks/>
            </p:cNvSpPr>
            <p:nvPr/>
          </p:nvSpPr>
          <p:spPr bwMode="auto">
            <a:xfrm flipH="1" flipV="1">
              <a:off x="3860"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0" name="Arc 49"/>
            <p:cNvSpPr>
              <a:spLocks/>
            </p:cNvSpPr>
            <p:nvPr/>
          </p:nvSpPr>
          <p:spPr bwMode="auto">
            <a:xfrm flipV="1">
              <a:off x="4475"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1" name="Arc 50"/>
            <p:cNvSpPr>
              <a:spLocks/>
            </p:cNvSpPr>
            <p:nvPr/>
          </p:nvSpPr>
          <p:spPr bwMode="auto">
            <a:xfrm flipV="1">
              <a:off x="711"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2" name="Arc 51"/>
            <p:cNvSpPr>
              <a:spLocks/>
            </p:cNvSpPr>
            <p:nvPr/>
          </p:nvSpPr>
          <p:spPr bwMode="auto">
            <a:xfrm flipH="1" flipV="1">
              <a:off x="1198" y="2264"/>
              <a:ext cx="242"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wrap="none" lIns="45720" rIns="45720" anchor="ctr">
              <a:prstTxWarp prst="textNoShape">
                <a:avLst/>
              </a:prstTxWarp>
              <a:spAutoFit/>
            </a:bodyPr>
            <a:lstStyle/>
            <a:p>
              <a:endParaRPr lang="en-AU"/>
            </a:p>
          </p:txBody>
        </p:sp>
        <p:sp>
          <p:nvSpPr>
            <p:cNvPr id="157763" name="Arc 52"/>
            <p:cNvSpPr>
              <a:spLocks/>
            </p:cNvSpPr>
            <p:nvPr/>
          </p:nvSpPr>
          <p:spPr bwMode="auto">
            <a:xfrm flipV="1">
              <a:off x="5118"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rgbClr val="0000CC"/>
              </a:solidFill>
              <a:round/>
              <a:headEnd/>
              <a:tailEnd/>
            </a:ln>
          </p:spPr>
          <p:txBody>
            <a:bodyPr wrap="none" lIns="45720" rIns="45720" anchor="ctr">
              <a:prstTxWarp prst="textNoShape">
                <a:avLst/>
              </a:prstTxWarp>
              <a:spAutoFit/>
            </a:bodyPr>
            <a:lstStyle/>
            <a:p>
              <a:endParaRPr lang="en-AU"/>
            </a:p>
          </p:txBody>
        </p:sp>
        <p:sp>
          <p:nvSpPr>
            <p:cNvPr id="157764" name="Arc 53"/>
            <p:cNvSpPr>
              <a:spLocks/>
            </p:cNvSpPr>
            <p:nvPr/>
          </p:nvSpPr>
          <p:spPr bwMode="auto">
            <a:xfrm flipH="1" flipV="1">
              <a:off x="2209" y="2264"/>
              <a:ext cx="241"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63500">
              <a:solidFill>
                <a:srgbClr val="0000CC"/>
              </a:solidFill>
              <a:round/>
              <a:headEnd/>
              <a:tailEnd/>
            </a:ln>
          </p:spPr>
          <p:txBody>
            <a:bodyPr wrap="none" lIns="45720" rIns="45720" anchor="ctr">
              <a:prstTxWarp prst="textNoShape">
                <a:avLst/>
              </a:prstTxWarp>
              <a:spAutoFit/>
            </a:bodyPr>
            <a:lstStyle/>
            <a:p>
              <a:endParaRPr lang="en-AU"/>
            </a:p>
          </p:txBody>
        </p:sp>
        <p:sp>
          <p:nvSpPr>
            <p:cNvPr id="157765" name="Oval 54"/>
            <p:cNvSpPr>
              <a:spLocks noChangeArrowheads="1"/>
            </p:cNvSpPr>
            <p:nvPr/>
          </p:nvSpPr>
          <p:spPr bwMode="auto">
            <a:xfrm>
              <a:off x="3850" y="2720"/>
              <a:ext cx="312"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sp>
          <p:nvSpPr>
            <p:cNvPr id="157766" name="Oval 55"/>
            <p:cNvSpPr>
              <a:spLocks noChangeArrowheads="1"/>
            </p:cNvSpPr>
            <p:nvPr/>
          </p:nvSpPr>
          <p:spPr bwMode="auto">
            <a:xfrm>
              <a:off x="5138" y="2720"/>
              <a:ext cx="312" cy="321"/>
            </a:xfrm>
            <a:prstGeom prst="ellipse">
              <a:avLst/>
            </a:prstGeom>
            <a:noFill/>
            <a:ln w="50800" cap="rnd">
              <a:solidFill>
                <a:srgbClr val="0000CC"/>
              </a:solidFill>
              <a:prstDash val="sysDot"/>
              <a:round/>
              <a:headEnd/>
              <a:tailEnd/>
            </a:ln>
          </p:spPr>
          <p:txBody>
            <a:bodyPr wrap="none" lIns="45720" rIns="45720" anchor="ctr">
              <a:prstTxWarp prst="textNoShape">
                <a:avLst/>
              </a:prstTxWarp>
              <a:spAutoFit/>
            </a:bodyPr>
            <a:lstStyle/>
            <a:p>
              <a:endParaRPr lang="en-AU"/>
            </a:p>
          </p:txBody>
        </p:sp>
        <p:sp>
          <p:nvSpPr>
            <p:cNvPr id="157767" name="Oval 56"/>
            <p:cNvSpPr>
              <a:spLocks noChangeArrowheads="1"/>
            </p:cNvSpPr>
            <p:nvPr/>
          </p:nvSpPr>
          <p:spPr bwMode="auto">
            <a:xfrm>
              <a:off x="711" y="2720"/>
              <a:ext cx="312"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sp>
          <p:nvSpPr>
            <p:cNvPr id="157768" name="Oval 57"/>
            <p:cNvSpPr>
              <a:spLocks noChangeArrowheads="1"/>
            </p:cNvSpPr>
            <p:nvPr/>
          </p:nvSpPr>
          <p:spPr bwMode="auto">
            <a:xfrm>
              <a:off x="1775" y="2720"/>
              <a:ext cx="312" cy="321"/>
            </a:xfrm>
            <a:prstGeom prst="ellipse">
              <a:avLst/>
            </a:prstGeom>
            <a:noFill/>
            <a:ln w="31750" cap="rnd">
              <a:solidFill>
                <a:srgbClr val="0000CC"/>
              </a:solidFill>
              <a:prstDash val="sysDot"/>
              <a:round/>
              <a:headEnd/>
              <a:tailEnd/>
            </a:ln>
          </p:spPr>
          <p:txBody>
            <a:bodyPr wrap="none" lIns="45720" rIns="45720" anchor="ctr">
              <a:prstTxWarp prst="textNoShape">
                <a:avLst/>
              </a:prstTxWarp>
              <a:spAutoFit/>
            </a:bodyPr>
            <a:lstStyle/>
            <a:p>
              <a:endParaRPr lang="en-AU"/>
            </a:p>
          </p:txBody>
        </p:sp>
        <p:sp>
          <p:nvSpPr>
            <p:cNvPr id="157769" name="Oval 58"/>
            <p:cNvSpPr>
              <a:spLocks noChangeArrowheads="1"/>
            </p:cNvSpPr>
            <p:nvPr/>
          </p:nvSpPr>
          <p:spPr bwMode="auto">
            <a:xfrm>
              <a:off x="2469" y="2720"/>
              <a:ext cx="311" cy="321"/>
            </a:xfrm>
            <a:prstGeom prst="ellipse">
              <a:avLst/>
            </a:prstGeom>
            <a:noFill/>
            <a:ln w="57150" cap="rnd">
              <a:solidFill>
                <a:srgbClr val="0000CC"/>
              </a:solidFill>
              <a:prstDash val="sysDot"/>
              <a:round/>
              <a:headEnd/>
              <a:tailEnd/>
            </a:ln>
          </p:spPr>
          <p:txBody>
            <a:bodyPr wrap="none" lIns="45720" rIns="45720" anchor="ctr">
              <a:prstTxWarp prst="textNoShape">
                <a:avLst/>
              </a:prstTxWarp>
              <a:spAutoFit/>
            </a:bodyPr>
            <a:lstStyle/>
            <a:p>
              <a:endParaRPr lang="en-AU"/>
            </a:p>
          </p:txBody>
        </p:sp>
        <p:sp>
          <p:nvSpPr>
            <p:cNvPr id="157770" name="Line 59"/>
            <p:cNvSpPr>
              <a:spLocks noChangeShapeType="1"/>
            </p:cNvSpPr>
            <p:nvPr/>
          </p:nvSpPr>
          <p:spPr bwMode="auto">
            <a:xfrm>
              <a:off x="2139" y="2865"/>
              <a:ext cx="261" cy="1"/>
            </a:xfrm>
            <a:prstGeom prst="line">
              <a:avLst/>
            </a:prstGeom>
            <a:noFill/>
            <a:ln w="19050">
              <a:solidFill>
                <a:schemeClr val="tx1"/>
              </a:solidFill>
              <a:round/>
              <a:headEnd/>
              <a:tailEnd type="triangle" w="med" len="med"/>
            </a:ln>
          </p:spPr>
          <p:txBody>
            <a:bodyPr wrap="none" lIns="45720" rIns="45720" anchor="ctr">
              <a:prstTxWarp prst="textNoShape">
                <a:avLst/>
              </a:prstTxWarp>
              <a:spAutoFit/>
            </a:bodyPr>
            <a:lstStyle/>
            <a:p>
              <a:endParaRPr lang="en-US"/>
            </a:p>
          </p:txBody>
        </p:sp>
        <p:pic>
          <p:nvPicPr>
            <p:cNvPr id="157771" name="Picture 60"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3816" y="3111"/>
              <a:ext cx="289" cy="516"/>
            </a:xfrm>
            <a:prstGeom prst="rect">
              <a:avLst/>
            </a:prstGeom>
            <a:noFill/>
            <a:ln w="9525">
              <a:noFill/>
              <a:miter lim="800000"/>
              <a:headEnd/>
              <a:tailEnd/>
            </a:ln>
          </p:spPr>
        </p:pic>
        <p:pic>
          <p:nvPicPr>
            <p:cNvPr id="157772" name="Picture 61" descr="y03K193_13eTeV"/>
            <p:cNvPicPr>
              <a:picLocks noChangeAspect="1" noChangeArrowheads="1"/>
            </p:cNvPicPr>
            <p:nvPr/>
          </p:nvPicPr>
          <p:blipFill>
            <a:blip r:embed="rId7" cstate="print">
              <a:clrChange>
                <a:clrFrom>
                  <a:srgbClr val="FFFFFE"/>
                </a:clrFrom>
                <a:clrTo>
                  <a:srgbClr val="FFFFFE">
                    <a:alpha val="0"/>
                  </a:srgbClr>
                </a:clrTo>
              </a:clrChange>
            </a:blip>
            <a:srcRect/>
            <a:stretch>
              <a:fillRect/>
            </a:stretch>
          </p:blipFill>
          <p:spPr bwMode="auto">
            <a:xfrm>
              <a:off x="1229" y="3153"/>
              <a:ext cx="156" cy="506"/>
            </a:xfrm>
            <a:prstGeom prst="rect">
              <a:avLst/>
            </a:prstGeom>
            <a:noFill/>
            <a:ln w="9525">
              <a:noFill/>
              <a:miter lim="800000"/>
              <a:headEnd/>
              <a:tailEnd/>
            </a:ln>
          </p:spPr>
        </p:pic>
        <p:sp>
          <p:nvSpPr>
            <p:cNvPr id="157773" name="Text Box 62"/>
            <p:cNvSpPr txBox="1">
              <a:spLocks noChangeArrowheads="1"/>
            </p:cNvSpPr>
            <p:nvPr/>
          </p:nvSpPr>
          <p:spPr bwMode="auto">
            <a:xfrm>
              <a:off x="64" y="3771"/>
              <a:ext cx="505" cy="285"/>
            </a:xfrm>
            <a:prstGeom prst="rect">
              <a:avLst/>
            </a:prstGeom>
            <a:noFill/>
            <a:ln w="19050">
              <a:noFill/>
              <a:miter lim="800000"/>
              <a:headEnd/>
              <a:tailEnd/>
            </a:ln>
          </p:spPr>
          <p:txBody>
            <a:bodyPr wrap="none" lIns="45720" rIns="45720" anchor="ctr" anchorCtr="1">
              <a:prstTxWarp prst="textNoShape">
                <a:avLst/>
              </a:prstTxWarp>
              <a:spAutoFit/>
            </a:bodyPr>
            <a:lstStyle/>
            <a:p>
              <a:pPr>
                <a:lnSpc>
                  <a:spcPct val="60000"/>
                </a:lnSpc>
                <a:spcBef>
                  <a:spcPct val="50000"/>
                </a:spcBef>
              </a:pPr>
              <a:r>
                <a:rPr lang="en-US" sz="1400" b="1">
                  <a:solidFill>
                    <a:srgbClr val="FF0C0F"/>
                  </a:solidFill>
                  <a:latin typeface="Arial" charset="0"/>
                  <a:ea typeface="ＭＳ Ｐゴシック" charset="-128"/>
                  <a:cs typeface="ＭＳ Ｐゴシック" charset="-128"/>
                </a:rPr>
                <a:t>Physics</a:t>
              </a:r>
            </a:p>
            <a:p>
              <a:pPr>
                <a:lnSpc>
                  <a:spcPct val="60000"/>
                </a:lnSpc>
                <a:spcBef>
                  <a:spcPct val="50000"/>
                </a:spcBef>
              </a:pPr>
              <a:r>
                <a:rPr lang="en-US" sz="1400" b="1">
                  <a:solidFill>
                    <a:srgbClr val="FF0C0F"/>
                  </a:solidFill>
                  <a:latin typeface="Arial" charset="0"/>
                  <a:ea typeface="ＭＳ Ｐゴシック" charset="-128"/>
                  <a:cs typeface="ＭＳ Ｐゴシック" charset="-128"/>
                </a:rPr>
                <a:t>example</a:t>
              </a:r>
            </a:p>
          </p:txBody>
        </p:sp>
        <p:sp>
          <p:nvSpPr>
            <p:cNvPr id="82" name="Text Box 63"/>
            <p:cNvSpPr txBox="1">
              <a:spLocks noChangeArrowheads="1"/>
            </p:cNvSpPr>
            <p:nvPr/>
          </p:nvSpPr>
          <p:spPr bwMode="auto">
            <a:xfrm>
              <a:off x="4884" y="3842"/>
              <a:ext cx="866" cy="193"/>
            </a:xfrm>
            <a:prstGeom prst="rect">
              <a:avLst/>
            </a:prstGeom>
            <a:noFill/>
            <a:ln w="19050">
              <a:noFill/>
              <a:miter lim="800000"/>
              <a:headEnd/>
              <a:tailEnd/>
            </a:ln>
            <a:effectLst/>
          </p:spPr>
          <p:txBody>
            <a:bodyPr wrap="none" lIns="45720" rIns="45720" anchor="ctr" anchorCtr="1">
              <a:prstTxWarp prst="textNoShape">
                <a:avLst/>
              </a:prstTxWarp>
              <a:spAutoFit/>
            </a:bodyPr>
            <a:lstStyle/>
            <a:p>
              <a:pPr>
                <a:lnSpc>
                  <a:spcPct val="60000"/>
                </a:lnSpc>
                <a:spcBef>
                  <a:spcPct val="50000"/>
                </a:spcBef>
                <a:defRPr/>
              </a:pPr>
              <a:r>
                <a:rPr lang="en-US" sz="2000" b="1" dirty="0">
                  <a:solidFill>
                    <a:srgbClr val="FF0C0F"/>
                  </a:solidFill>
                  <a:latin typeface="+mj-lt"/>
                  <a:ea typeface="ＭＳ Ｐゴシック" charset="-128"/>
                  <a:cs typeface="ＭＳ Ｐゴシック" charset="-128"/>
                </a:rPr>
                <a:t>Antimatter</a:t>
              </a:r>
            </a:p>
          </p:txBody>
        </p:sp>
        <p:sp>
          <p:nvSpPr>
            <p:cNvPr id="83" name="Text Box 64"/>
            <p:cNvSpPr txBox="1">
              <a:spLocks noChangeArrowheads="1"/>
            </p:cNvSpPr>
            <p:nvPr/>
          </p:nvSpPr>
          <p:spPr bwMode="auto">
            <a:xfrm>
              <a:off x="1441" y="3791"/>
              <a:ext cx="1711" cy="291"/>
            </a:xfrm>
            <a:prstGeom prst="rect">
              <a:avLst/>
            </a:prstGeom>
            <a:noFill/>
            <a:ln w="19050">
              <a:noFill/>
              <a:miter lim="800000"/>
              <a:headEnd/>
              <a:tailEnd/>
            </a:ln>
            <a:effectLst/>
          </p:spPr>
          <p:txBody>
            <a:bodyPr wrap="none" lIns="45720" rIns="45720" anchor="ctr" anchorCtr="1">
              <a:prstTxWarp prst="textNoShape">
                <a:avLst/>
              </a:prstTxWarp>
              <a:spAutoFit/>
            </a:bodyPr>
            <a:lstStyle/>
            <a:p>
              <a:pPr>
                <a:spcBef>
                  <a:spcPct val="50000"/>
                </a:spcBef>
                <a:defRPr/>
              </a:pPr>
              <a:r>
                <a:rPr lang="en-US" sz="2400" b="1" dirty="0">
                  <a:solidFill>
                    <a:srgbClr val="FF0C0F"/>
                  </a:solidFill>
                  <a:latin typeface="+mj-lt"/>
                  <a:ea typeface="ＭＳ Ｐゴシック" charset="-128"/>
                  <a:cs typeface="ＭＳ Ｐゴシック" charset="-128"/>
                </a:rPr>
                <a:t>Cosmic Ray Physics</a:t>
              </a:r>
            </a:p>
          </p:txBody>
        </p:sp>
        <p:pic>
          <p:nvPicPr>
            <p:cNvPr id="157776" name="Picture 65"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187" y="1743"/>
              <a:ext cx="190" cy="181"/>
            </a:xfrm>
            <a:prstGeom prst="rect">
              <a:avLst/>
            </a:prstGeom>
            <a:noFill/>
            <a:ln w="9525">
              <a:noFill/>
              <a:miter lim="800000"/>
              <a:headEnd/>
              <a:tailEnd/>
            </a:ln>
          </p:spPr>
        </p:pic>
        <p:pic>
          <p:nvPicPr>
            <p:cNvPr id="157777" name="Picture 66"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5187" y="1857"/>
              <a:ext cx="190" cy="181"/>
            </a:xfrm>
            <a:prstGeom prst="rect">
              <a:avLst/>
            </a:prstGeom>
            <a:noFill/>
            <a:ln w="9525">
              <a:noFill/>
              <a:miter lim="800000"/>
              <a:headEnd/>
              <a:tailEnd/>
            </a:ln>
          </p:spPr>
        </p:pic>
        <p:sp>
          <p:nvSpPr>
            <p:cNvPr id="86" name="Text Box 67"/>
            <p:cNvSpPr txBox="1">
              <a:spLocks noChangeArrowheads="1"/>
            </p:cNvSpPr>
            <p:nvPr/>
          </p:nvSpPr>
          <p:spPr bwMode="auto">
            <a:xfrm>
              <a:off x="3686" y="3794"/>
              <a:ext cx="1136" cy="213"/>
            </a:xfrm>
            <a:prstGeom prst="rect">
              <a:avLst/>
            </a:prstGeom>
            <a:noFill/>
            <a:ln w="19050">
              <a:noFill/>
              <a:miter lim="800000"/>
              <a:headEnd/>
              <a:tailEnd/>
            </a:ln>
            <a:effectLst/>
          </p:spPr>
          <p:txBody>
            <a:bodyPr wrap="none" lIns="45720" rIns="45720" anchor="ctr" anchorCtr="1">
              <a:prstTxWarp prst="textNoShape">
                <a:avLst/>
              </a:prstTxWarp>
              <a:spAutoFit/>
            </a:bodyPr>
            <a:lstStyle/>
            <a:p>
              <a:pPr>
                <a:lnSpc>
                  <a:spcPct val="60000"/>
                </a:lnSpc>
                <a:spcBef>
                  <a:spcPct val="50000"/>
                </a:spcBef>
                <a:defRPr/>
              </a:pPr>
              <a:r>
                <a:rPr lang="en-US" sz="2400" b="1" dirty="0">
                  <a:solidFill>
                    <a:srgbClr val="FF0C0F"/>
                  </a:solidFill>
                  <a:latin typeface="+mj-lt"/>
                  <a:ea typeface="ＭＳ Ｐゴシック" charset="-128"/>
                  <a:cs typeface="ＭＳ Ｐゴシック" charset="-128"/>
                </a:rPr>
                <a:t>Dark matter</a:t>
              </a:r>
            </a:p>
          </p:txBody>
        </p:sp>
        <p:sp>
          <p:nvSpPr>
            <p:cNvPr id="157779" name="Oval 68"/>
            <p:cNvSpPr>
              <a:spLocks noChangeArrowheads="1"/>
            </p:cNvSpPr>
            <p:nvPr/>
          </p:nvSpPr>
          <p:spPr bwMode="auto">
            <a:xfrm>
              <a:off x="4452" y="2720"/>
              <a:ext cx="311"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sp>
          <p:nvSpPr>
            <p:cNvPr id="157780" name="Oval 69"/>
            <p:cNvSpPr>
              <a:spLocks noChangeArrowheads="1"/>
            </p:cNvSpPr>
            <p:nvPr/>
          </p:nvSpPr>
          <p:spPr bwMode="auto">
            <a:xfrm>
              <a:off x="1151" y="2720"/>
              <a:ext cx="312" cy="321"/>
            </a:xfrm>
            <a:prstGeom prst="ellipse">
              <a:avLst/>
            </a:prstGeom>
            <a:noFill/>
            <a:ln w="22225" cap="rnd">
              <a:solidFill>
                <a:srgbClr val="000080"/>
              </a:solidFill>
              <a:prstDash val="sysDot"/>
              <a:round/>
              <a:headEnd/>
              <a:tailEnd/>
            </a:ln>
          </p:spPr>
          <p:txBody>
            <a:bodyPr wrap="none" lIns="45720" rIns="45720" anchor="ctr">
              <a:prstTxWarp prst="textNoShape">
                <a:avLst/>
              </a:prstTxWarp>
              <a:spAutoFit/>
            </a:bodyPr>
            <a:lstStyle/>
            <a:p>
              <a:endParaRPr lang="en-AU"/>
            </a:p>
          </p:txBody>
        </p:sp>
        <p:pic>
          <p:nvPicPr>
            <p:cNvPr id="157781" name="Picture 70"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224" y="1743"/>
              <a:ext cx="190" cy="181"/>
            </a:xfrm>
            <a:prstGeom prst="rect">
              <a:avLst/>
            </a:prstGeom>
            <a:noFill/>
            <a:ln w="9525">
              <a:noFill/>
              <a:miter lim="800000"/>
              <a:headEnd/>
              <a:tailEnd/>
            </a:ln>
          </p:spPr>
        </p:pic>
        <p:pic>
          <p:nvPicPr>
            <p:cNvPr id="157782" name="Picture 71" descr="y03K193_13eTeV"/>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224" y="1857"/>
              <a:ext cx="190" cy="181"/>
            </a:xfrm>
            <a:prstGeom prst="rect">
              <a:avLst/>
            </a:prstGeom>
            <a:noFill/>
            <a:ln w="9525">
              <a:noFill/>
              <a:miter lim="800000"/>
              <a:headEnd/>
              <a:tailEnd/>
            </a:ln>
          </p:spPr>
        </p:pic>
        <p:pic>
          <p:nvPicPr>
            <p:cNvPr id="157783" name="Picture 72"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1219" y="1774"/>
              <a:ext cx="159" cy="150"/>
            </a:xfrm>
            <a:prstGeom prst="rect">
              <a:avLst/>
            </a:prstGeom>
            <a:noFill/>
            <a:ln w="9525">
              <a:noFill/>
              <a:miter lim="800000"/>
              <a:headEnd/>
              <a:tailEnd/>
            </a:ln>
          </p:spPr>
        </p:pic>
        <p:pic>
          <p:nvPicPr>
            <p:cNvPr id="157784" name="Picture 73"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1219" y="1878"/>
              <a:ext cx="159" cy="150"/>
            </a:xfrm>
            <a:prstGeom prst="rect">
              <a:avLst/>
            </a:prstGeom>
            <a:noFill/>
            <a:ln w="9525">
              <a:noFill/>
              <a:miter lim="800000"/>
              <a:headEnd/>
              <a:tailEnd/>
            </a:ln>
          </p:spPr>
        </p:pic>
        <p:pic>
          <p:nvPicPr>
            <p:cNvPr id="157785" name="Picture 74"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809" y="1836"/>
              <a:ext cx="160" cy="150"/>
            </a:xfrm>
            <a:prstGeom prst="rect">
              <a:avLst/>
            </a:prstGeom>
            <a:noFill/>
            <a:ln w="9525">
              <a:noFill/>
              <a:miter lim="800000"/>
              <a:headEnd/>
              <a:tailEnd/>
            </a:ln>
          </p:spPr>
        </p:pic>
        <p:sp>
          <p:nvSpPr>
            <p:cNvPr id="157786" name="Rectangle 75"/>
            <p:cNvSpPr>
              <a:spLocks noChangeArrowheads="1"/>
            </p:cNvSpPr>
            <p:nvPr/>
          </p:nvSpPr>
          <p:spPr bwMode="auto">
            <a:xfrm>
              <a:off x="3047" y="696"/>
              <a:ext cx="632" cy="435"/>
            </a:xfrm>
            <a:prstGeom prst="rect">
              <a:avLst/>
            </a:prstGeom>
            <a:noFill/>
            <a:ln w="19050">
              <a:noFill/>
              <a:miter lim="800000"/>
              <a:headEnd/>
              <a:tailEnd/>
            </a:ln>
          </p:spPr>
          <p:txBody>
            <a:bodyPr lIns="45720" rIns="45720">
              <a:prstTxWarp prst="textNoShape">
                <a:avLst/>
              </a:prstTxWarp>
            </a:bodyPr>
            <a:lstStyle/>
            <a:p>
              <a:pPr algn="ctr">
                <a:spcBef>
                  <a:spcPct val="20000"/>
                </a:spcBef>
              </a:pPr>
              <a:r>
                <a:rPr lang="en-US" sz="3600" dirty="0">
                  <a:solidFill>
                    <a:srgbClr val="0080FF"/>
                  </a:solidFill>
                  <a:latin typeface="Symbol" charset="2"/>
                  <a:sym typeface="Symbol" charset="2"/>
                </a:rPr>
                <a:t>g</a:t>
              </a:r>
            </a:p>
          </p:txBody>
        </p:sp>
        <p:pic>
          <p:nvPicPr>
            <p:cNvPr id="157787" name="Picture 76" descr="y03K193_13eTeV"/>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3118" y="1827"/>
              <a:ext cx="159" cy="150"/>
            </a:xfrm>
            <a:prstGeom prst="rect">
              <a:avLst/>
            </a:prstGeom>
            <a:noFill/>
            <a:ln w="9525">
              <a:noFill/>
              <a:miter lim="800000"/>
              <a:headEnd/>
              <a:tailEnd/>
            </a:ln>
          </p:spPr>
        </p:pic>
        <p:sp>
          <p:nvSpPr>
            <p:cNvPr id="157788" name="Arc 77"/>
            <p:cNvSpPr>
              <a:spLocks/>
            </p:cNvSpPr>
            <p:nvPr/>
          </p:nvSpPr>
          <p:spPr bwMode="auto">
            <a:xfrm flipV="1">
              <a:off x="3114" y="2370"/>
              <a:ext cx="73" cy="1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0000CC"/>
              </a:solidFill>
              <a:round/>
              <a:headEnd/>
              <a:tailEnd/>
            </a:ln>
          </p:spPr>
          <p:txBody>
            <a:bodyPr lIns="45720" rIns="45720" anchor="ctr">
              <a:prstTxWarp prst="textNoShape">
                <a:avLst/>
              </a:prstTxWarp>
              <a:spAutoFit/>
            </a:bodyPr>
            <a:lstStyle/>
            <a:p>
              <a:endParaRPr lang="en-AU"/>
            </a:p>
          </p:txBody>
        </p:sp>
        <p:sp>
          <p:nvSpPr>
            <p:cNvPr id="157789" name="Arc 78"/>
            <p:cNvSpPr>
              <a:spLocks/>
            </p:cNvSpPr>
            <p:nvPr/>
          </p:nvSpPr>
          <p:spPr bwMode="auto">
            <a:xfrm flipH="1" flipV="1">
              <a:off x="3237" y="2360"/>
              <a:ext cx="90" cy="157"/>
            </a:xfrm>
            <a:custGeom>
              <a:avLst/>
              <a:gdLst>
                <a:gd name="T0" fmla="*/ 0 w 21600"/>
                <a:gd name="T1" fmla="*/ 0 h 20402"/>
                <a:gd name="T2" fmla="*/ 0 w 21600"/>
                <a:gd name="T3" fmla="*/ 0 h 20402"/>
                <a:gd name="T4" fmla="*/ 0 w 21600"/>
                <a:gd name="T5" fmla="*/ 0 h 20402"/>
                <a:gd name="T6" fmla="*/ 0 60000 65536"/>
                <a:gd name="T7" fmla="*/ 0 60000 65536"/>
                <a:gd name="T8" fmla="*/ 0 60000 65536"/>
                <a:gd name="T9" fmla="*/ 0 w 21600"/>
                <a:gd name="T10" fmla="*/ 0 h 20402"/>
                <a:gd name="T11" fmla="*/ 21600 w 21600"/>
                <a:gd name="T12" fmla="*/ 20402 h 20402"/>
              </a:gdLst>
              <a:ahLst/>
              <a:cxnLst>
                <a:cxn ang="T6">
                  <a:pos x="T0" y="T1"/>
                </a:cxn>
                <a:cxn ang="T7">
                  <a:pos x="T2" y="T3"/>
                </a:cxn>
                <a:cxn ang="T8">
                  <a:pos x="T4" y="T5"/>
                </a:cxn>
              </a:cxnLst>
              <a:rect l="T9" t="T10" r="T11" b="T12"/>
              <a:pathLst>
                <a:path w="21600" h="20402" fill="none" extrusionOk="0">
                  <a:moveTo>
                    <a:pt x="7092" y="-1"/>
                  </a:moveTo>
                  <a:cubicBezTo>
                    <a:pt x="15778" y="3018"/>
                    <a:pt x="21600" y="11206"/>
                    <a:pt x="21600" y="20402"/>
                  </a:cubicBezTo>
                </a:path>
                <a:path w="21600" h="20402" stroke="0" extrusionOk="0">
                  <a:moveTo>
                    <a:pt x="7092" y="-1"/>
                  </a:moveTo>
                  <a:cubicBezTo>
                    <a:pt x="15778" y="3018"/>
                    <a:pt x="21600" y="11206"/>
                    <a:pt x="21600" y="20402"/>
                  </a:cubicBezTo>
                  <a:lnTo>
                    <a:pt x="0" y="20402"/>
                  </a:lnTo>
                  <a:close/>
                </a:path>
              </a:pathLst>
            </a:custGeom>
            <a:noFill/>
            <a:ln w="19050">
              <a:solidFill>
                <a:srgbClr val="0000CC"/>
              </a:solidFill>
              <a:round/>
              <a:headEnd/>
              <a:tailEnd/>
            </a:ln>
          </p:spPr>
          <p:txBody>
            <a:bodyPr lIns="45720" rIns="45720" anchor="ctr">
              <a:prstTxWarp prst="textNoShape">
                <a:avLst/>
              </a:prstTxWarp>
              <a:spAutoFit/>
            </a:bodyPr>
            <a:lstStyle/>
            <a:p>
              <a:endParaRPr lang="en-AU"/>
            </a:p>
          </p:txBody>
        </p:sp>
        <p:sp>
          <p:nvSpPr>
            <p:cNvPr id="157790" name="Oval 79"/>
            <p:cNvSpPr>
              <a:spLocks noChangeArrowheads="1"/>
            </p:cNvSpPr>
            <p:nvPr/>
          </p:nvSpPr>
          <p:spPr bwMode="auto">
            <a:xfrm>
              <a:off x="3151" y="2656"/>
              <a:ext cx="155" cy="162"/>
            </a:xfrm>
            <a:prstGeom prst="ellipse">
              <a:avLst/>
            </a:prstGeom>
            <a:noFill/>
            <a:ln w="22225" cap="rnd">
              <a:solidFill>
                <a:srgbClr val="000080"/>
              </a:solidFill>
              <a:prstDash val="sysDot"/>
              <a:round/>
              <a:headEnd/>
              <a:tailEnd/>
            </a:ln>
          </p:spPr>
          <p:txBody>
            <a:bodyPr lIns="45720" rIns="45720" anchor="ctr">
              <a:prstTxWarp prst="textNoShape">
                <a:avLst/>
              </a:prstTxWarp>
              <a:spAutoFit/>
            </a:bodyPr>
            <a:lstStyle/>
            <a:p>
              <a:endParaRPr lang="en-AU"/>
            </a:p>
          </p:txBody>
        </p:sp>
        <p:pic>
          <p:nvPicPr>
            <p:cNvPr id="157791" name="Picture 80"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3077" y="3210"/>
              <a:ext cx="205" cy="366"/>
            </a:xfrm>
            <a:prstGeom prst="rect">
              <a:avLst/>
            </a:prstGeom>
            <a:noFill/>
            <a:ln w="9525">
              <a:noFill/>
              <a:miter lim="800000"/>
              <a:headEnd/>
              <a:tailEnd/>
            </a:ln>
          </p:spPr>
        </p:pic>
        <p:pic>
          <p:nvPicPr>
            <p:cNvPr id="157792" name="Picture 81" descr="y03K193_13eTeV"/>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3353" y="3122"/>
              <a:ext cx="225" cy="516"/>
            </a:xfrm>
            <a:prstGeom prst="rect">
              <a:avLst/>
            </a:prstGeom>
            <a:noFill/>
            <a:ln w="9525">
              <a:noFill/>
              <a:miter lim="800000"/>
              <a:headEnd/>
              <a:tailEnd/>
            </a:ln>
          </p:spPr>
        </p:pic>
        <p:sp>
          <p:nvSpPr>
            <p:cNvPr id="157793" name="Line 82"/>
            <p:cNvSpPr>
              <a:spLocks noChangeShapeType="1"/>
            </p:cNvSpPr>
            <p:nvPr/>
          </p:nvSpPr>
          <p:spPr bwMode="auto">
            <a:xfrm>
              <a:off x="3342" y="1202"/>
              <a:ext cx="0" cy="2484"/>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94" name="Line 83"/>
            <p:cNvSpPr>
              <a:spLocks noChangeShapeType="1"/>
            </p:cNvSpPr>
            <p:nvPr/>
          </p:nvSpPr>
          <p:spPr bwMode="auto">
            <a:xfrm>
              <a:off x="4897" y="626"/>
              <a:ext cx="0" cy="3512"/>
            </a:xfrm>
            <a:prstGeom prst="line">
              <a:avLst/>
            </a:prstGeom>
            <a:noFill/>
            <a:ln w="38100">
              <a:solidFill>
                <a:schemeClr val="tx1"/>
              </a:solidFill>
              <a:round/>
              <a:headEnd/>
              <a:tailEnd/>
            </a:ln>
          </p:spPr>
          <p:txBody>
            <a:bodyPr lIns="45720" rIns="45720" anchor="ctr" anchorCtr="1">
              <a:prstTxWarp prst="textNoShape">
                <a:avLst/>
              </a:prstTxWarp>
              <a:spAutoFit/>
            </a:bodyPr>
            <a:lstStyle/>
            <a:p>
              <a:endParaRPr lang="en-US"/>
            </a:p>
          </p:txBody>
        </p:sp>
        <p:sp>
          <p:nvSpPr>
            <p:cNvPr id="157795" name="Line 84"/>
            <p:cNvSpPr>
              <a:spLocks noChangeShapeType="1"/>
            </p:cNvSpPr>
            <p:nvPr/>
          </p:nvSpPr>
          <p:spPr bwMode="auto">
            <a:xfrm>
              <a:off x="1499" y="626"/>
              <a:ext cx="0" cy="3053"/>
            </a:xfrm>
            <a:prstGeom prst="line">
              <a:avLst/>
            </a:prstGeom>
            <a:noFill/>
            <a:ln w="12700">
              <a:solidFill>
                <a:schemeClr val="tx1"/>
              </a:solidFill>
              <a:round/>
              <a:headEnd/>
              <a:tailEnd/>
            </a:ln>
          </p:spPr>
          <p:txBody>
            <a:bodyPr lIns="45720" rIns="45720" anchor="ctr" anchorCtr="1">
              <a:prstTxWarp prst="textNoShape">
                <a:avLst/>
              </a:prstTxWarp>
              <a:spAutoFit/>
            </a:bodyPr>
            <a:lstStyle/>
            <a:p>
              <a:endParaRPr lang="en-US"/>
            </a:p>
          </p:txBody>
        </p:sp>
        <p:sp>
          <p:nvSpPr>
            <p:cNvPr id="157796" name="Line 85"/>
            <p:cNvSpPr>
              <a:spLocks noChangeShapeType="1"/>
            </p:cNvSpPr>
            <p:nvPr/>
          </p:nvSpPr>
          <p:spPr bwMode="auto">
            <a:xfrm>
              <a:off x="5639" y="626"/>
              <a:ext cx="0" cy="3532"/>
            </a:xfrm>
            <a:prstGeom prst="line">
              <a:avLst/>
            </a:prstGeom>
            <a:noFill/>
            <a:ln w="28575" cap="sq">
              <a:solidFill>
                <a:schemeClr val="tx1"/>
              </a:solidFill>
              <a:round/>
              <a:headEnd/>
              <a:tailEnd/>
            </a:ln>
          </p:spPr>
          <p:txBody>
            <a:bodyPr lIns="45720" rIns="45720" anchor="ctr" anchorCtr="1">
              <a:prstTxWarp prst="textNoShape">
                <a:avLst/>
              </a:prstTxWarp>
              <a:spAutoFit/>
            </a:bodyPr>
            <a:lstStyle/>
            <a:p>
              <a:endParaRPr lang="en-US"/>
            </a:p>
          </p:txBody>
        </p:sp>
        <p:sp>
          <p:nvSpPr>
            <p:cNvPr id="157797" name="Line 86"/>
            <p:cNvSpPr>
              <a:spLocks noChangeShapeType="1"/>
            </p:cNvSpPr>
            <p:nvPr/>
          </p:nvSpPr>
          <p:spPr bwMode="auto">
            <a:xfrm>
              <a:off x="3617" y="626"/>
              <a:ext cx="0" cy="3532"/>
            </a:xfrm>
            <a:prstGeom prst="line">
              <a:avLst/>
            </a:prstGeom>
            <a:noFill/>
            <a:ln w="38100" cap="sq">
              <a:solidFill>
                <a:schemeClr val="tx1"/>
              </a:solidFill>
              <a:round/>
              <a:headEnd/>
              <a:tailEnd/>
            </a:ln>
          </p:spPr>
          <p:txBody>
            <a:bodyPr lIns="45720" rIns="45720" anchor="ctr" anchorCtr="1">
              <a:prstTxWarp prst="textNoShape">
                <a:avLst/>
              </a:prstTxWarp>
              <a:spAutoFit/>
            </a:bodyPr>
            <a:lstStyle/>
            <a:p>
              <a:endParaRPr lang="en-US"/>
            </a:p>
          </p:txBody>
        </p:sp>
        <p:sp>
          <p:nvSpPr>
            <p:cNvPr id="157798" name="Oval 88"/>
            <p:cNvSpPr>
              <a:spLocks noChangeArrowheads="1"/>
            </p:cNvSpPr>
            <p:nvPr/>
          </p:nvSpPr>
          <p:spPr bwMode="auto">
            <a:xfrm>
              <a:off x="3142" y="2870"/>
              <a:ext cx="155" cy="154"/>
            </a:xfrm>
            <a:prstGeom prst="ellipse">
              <a:avLst/>
            </a:prstGeom>
            <a:noFill/>
            <a:ln w="22225" cap="rnd">
              <a:solidFill>
                <a:srgbClr val="000080"/>
              </a:solidFill>
              <a:prstDash val="sysDot"/>
              <a:round/>
              <a:headEnd/>
              <a:tailEnd/>
            </a:ln>
          </p:spPr>
          <p:txBody>
            <a:bodyPr lIns="45720" rIns="45720" anchor="ctr">
              <a:prstTxWarp prst="textNoShape">
                <a:avLst/>
              </a:prstTxWarp>
              <a:spAutoFit/>
            </a:bodyPr>
            <a:lstStyle/>
            <a:p>
              <a:endParaRPr lang="en-AU"/>
            </a:p>
          </p:txBody>
        </p:sp>
      </p:grpSp>
      <p:sp>
        <p:nvSpPr>
          <p:cNvPr id="107" name="Rectangle 106"/>
          <p:cNvSpPr/>
          <p:nvPr/>
        </p:nvSpPr>
        <p:spPr>
          <a:xfrm>
            <a:off x="1562100" y="838200"/>
            <a:ext cx="6019800" cy="446088"/>
          </a:xfrm>
          <a:prstGeom prst="rect">
            <a:avLst/>
          </a:prstGeom>
        </p:spPr>
        <p:txBody>
          <a:bodyPr>
            <a:spAutoFit/>
          </a:bodyPr>
          <a:lstStyle/>
          <a:p>
            <a:pPr>
              <a:lnSpc>
                <a:spcPct val="95000"/>
              </a:lnSpc>
              <a:defRPr/>
            </a:pPr>
            <a:r>
              <a:rPr lang="el-GR" sz="2400" b="1" dirty="0">
                <a:solidFill>
                  <a:srgbClr val="CC0000"/>
                </a:solidFill>
                <a:latin typeface="+mj-lt"/>
                <a:ea typeface="Arial Unicode MS" charset="0"/>
                <a:cs typeface="Arial Unicode MS" charset="0"/>
              </a:rPr>
              <a:t>Δ</a:t>
            </a:r>
            <a:r>
              <a:rPr lang="en-US" sz="2400" b="1" dirty="0">
                <a:solidFill>
                  <a:srgbClr val="CC0000"/>
                </a:solidFill>
                <a:latin typeface="+mj-lt"/>
                <a:ea typeface="Arial Unicode MS" charset="0"/>
                <a:cs typeface="Arial Unicode MS" charset="0"/>
              </a:rPr>
              <a:t> </a:t>
            </a:r>
            <a:r>
              <a:rPr lang="en-US" sz="2400" b="1" dirty="0" err="1">
                <a:solidFill>
                  <a:srgbClr val="CC0000"/>
                </a:solidFill>
                <a:latin typeface="+mj-lt"/>
                <a:ea typeface="Arial Unicode MS" charset="0"/>
                <a:cs typeface="Arial Unicode MS" charset="0"/>
              </a:rPr>
              <a:t>t</a:t>
            </a:r>
            <a:r>
              <a:rPr lang="en-US" sz="2400" b="1" dirty="0">
                <a:solidFill>
                  <a:srgbClr val="CC0000"/>
                </a:solidFill>
                <a:latin typeface="+mj-lt"/>
                <a:ea typeface="Arial Unicode MS" charset="0"/>
                <a:cs typeface="Arial Unicode MS" charset="0"/>
              </a:rPr>
              <a:t> = 100 </a:t>
            </a:r>
            <a:r>
              <a:rPr lang="en-US" sz="2400" b="1" dirty="0" err="1">
                <a:solidFill>
                  <a:srgbClr val="CC0000"/>
                </a:solidFill>
                <a:latin typeface="+mj-lt"/>
                <a:ea typeface="Arial Unicode MS" charset="0"/>
                <a:cs typeface="Arial Unicode MS" charset="0"/>
              </a:rPr>
              <a:t>ps</a:t>
            </a:r>
            <a:r>
              <a:rPr lang="en-US" sz="2400" b="1" dirty="0">
                <a:solidFill>
                  <a:srgbClr val="CC0000"/>
                </a:solidFill>
                <a:latin typeface="+mj-lt"/>
                <a:ea typeface="Arial Unicode MS" charset="0"/>
                <a:cs typeface="Arial Unicode MS" charset="0"/>
              </a:rPr>
              <a:t>,  </a:t>
            </a:r>
            <a:r>
              <a:rPr lang="el-GR" sz="2400" b="1" dirty="0">
                <a:solidFill>
                  <a:srgbClr val="CC0000"/>
                </a:solidFill>
                <a:latin typeface="+mj-lt"/>
                <a:ea typeface="Arial Unicode MS" charset="0"/>
                <a:cs typeface="Arial Unicode MS" charset="0"/>
              </a:rPr>
              <a:t>Δ</a:t>
            </a:r>
            <a:r>
              <a:rPr lang="en-US" sz="2400" b="1" dirty="0" err="1">
                <a:solidFill>
                  <a:srgbClr val="CC0000"/>
                </a:solidFill>
                <a:latin typeface="+mj-lt"/>
                <a:ea typeface="Arial Unicode MS" charset="0"/>
                <a:cs typeface="Arial Unicode MS" charset="0"/>
              </a:rPr>
              <a:t>x</a:t>
            </a:r>
            <a:r>
              <a:rPr lang="en-US" sz="2400" b="1" dirty="0">
                <a:solidFill>
                  <a:srgbClr val="CC0000"/>
                </a:solidFill>
                <a:latin typeface="+mj-lt"/>
                <a:ea typeface="Arial Unicode MS" charset="0"/>
                <a:cs typeface="Arial Unicode MS" charset="0"/>
              </a:rPr>
              <a:t> = 10 µ</a:t>
            </a:r>
            <a:r>
              <a:rPr lang="en-US" sz="2400" b="1" dirty="0" err="1">
                <a:solidFill>
                  <a:srgbClr val="CC0000"/>
                </a:solidFill>
                <a:latin typeface="+mj-lt"/>
                <a:ea typeface="Arial Unicode MS" charset="0"/>
                <a:cs typeface="Arial Unicode MS" charset="0"/>
              </a:rPr>
              <a:t>m</a:t>
            </a:r>
            <a:r>
              <a:rPr lang="en-US" sz="2400" b="1" dirty="0">
                <a:solidFill>
                  <a:srgbClr val="CC0000"/>
                </a:solidFill>
                <a:latin typeface="+mj-lt"/>
                <a:ea typeface="Arial Unicode MS" charset="0"/>
                <a:cs typeface="Arial Unicode MS" charset="0"/>
              </a:rPr>
              <a:t>,  </a:t>
            </a:r>
            <a:r>
              <a:rPr lang="el-GR" sz="2400" b="1" dirty="0">
                <a:solidFill>
                  <a:srgbClr val="CC0000"/>
                </a:solidFill>
                <a:latin typeface="+mj-lt"/>
                <a:ea typeface="Arial Unicode MS" charset="0"/>
                <a:cs typeface="Arial Unicode MS" charset="0"/>
              </a:rPr>
              <a:t>Δ</a:t>
            </a:r>
            <a:r>
              <a:rPr lang="en-US" sz="2400" b="1" dirty="0" err="1">
                <a:solidFill>
                  <a:srgbClr val="CC0000"/>
                </a:solidFill>
                <a:latin typeface="+mj-lt"/>
                <a:ea typeface="Arial Unicode MS" charset="0"/>
                <a:cs typeface="Arial Unicode MS" charset="0"/>
              </a:rPr>
              <a:t>v/v</a:t>
            </a:r>
            <a:r>
              <a:rPr lang="en-US" sz="2400" b="1" dirty="0">
                <a:solidFill>
                  <a:srgbClr val="CC0000"/>
                </a:solidFill>
                <a:latin typeface="+mj-lt"/>
                <a:ea typeface="Arial Unicode MS" charset="0"/>
                <a:cs typeface="Arial Unicode MS" charset="0"/>
              </a:rPr>
              <a:t> = 0.001</a:t>
            </a:r>
            <a:endParaRPr lang="el-GR" sz="2400" b="1" dirty="0">
              <a:solidFill>
                <a:srgbClr val="CC0000"/>
              </a:solidFill>
              <a:latin typeface="+mj-lt"/>
              <a:ea typeface="Arial Unicode MS" charset="0"/>
              <a:cs typeface="Arial Unicode MS" charset="0"/>
            </a:endParaRPr>
          </a:p>
        </p:txBody>
      </p:sp>
      <p:sp>
        <p:nvSpPr>
          <p:cNvPr id="103" name="Espace réservé du pied de page 102"/>
          <p:cNvSpPr>
            <a:spLocks noGrp="1"/>
          </p:cNvSpPr>
          <p:nvPr>
            <p:ph type="ftr" sz="quarter" idx="11"/>
          </p:nvPr>
        </p:nvSpPr>
        <p:spPr/>
        <p:txBody>
          <a:bodyPr/>
          <a:lstStyle/>
          <a:p>
            <a:r>
              <a:rPr lang="fr-FR" smtClean="0"/>
              <a:t>Jean-Pierre Lees, Visite Baudelaire, 7 avril 2011</a:t>
            </a:r>
            <a:endParaRPr lang="fr-BE" dirty="0"/>
          </a:p>
        </p:txBody>
      </p:sp>
      <p:sp>
        <p:nvSpPr>
          <p:cNvPr id="104" name="Espace réservé du numéro de diapositive 103"/>
          <p:cNvSpPr>
            <a:spLocks noGrp="1"/>
          </p:cNvSpPr>
          <p:nvPr>
            <p:ph type="sldNum" sz="quarter" idx="12"/>
          </p:nvPr>
        </p:nvSpPr>
        <p:spPr/>
        <p:txBody>
          <a:bodyPr/>
          <a:lstStyle/>
          <a:p>
            <a:fld id="{CF4668DC-857F-487D-BFFA-8C0CA5037977}" type="slidenum">
              <a:rPr lang="fr-BE" smtClean="0"/>
              <a:pPr/>
              <a:t>75</a:t>
            </a:fld>
            <a:endParaRPr lang="fr-BE"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4" name="Espace réservé du numéro de diapositive 3"/>
          <p:cNvSpPr>
            <a:spLocks noGrp="1"/>
          </p:cNvSpPr>
          <p:nvPr>
            <p:ph type="sldNum" sz="quarter" idx="12"/>
          </p:nvPr>
        </p:nvSpPr>
        <p:spPr/>
        <p:txBody>
          <a:bodyPr/>
          <a:lstStyle/>
          <a:p>
            <a:pPr>
              <a:defRPr/>
            </a:pPr>
            <a:fld id="{2A926D31-2C0C-4E38-AE5D-66022EC96D7E}" type="slidenum">
              <a:rPr lang="fr-FR" smtClean="0"/>
              <a:pPr>
                <a:defRPr/>
              </a:pPr>
              <a:t>76</a:t>
            </a:fld>
            <a:endParaRPr lang="fr-FR"/>
          </a:p>
        </p:txBody>
      </p:sp>
      <p:pic>
        <p:nvPicPr>
          <p:cNvPr id="5" name="Image 4" descr="AMS-1.jpg"/>
          <p:cNvPicPr>
            <a:picLocks noChangeAspect="1"/>
          </p:cNvPicPr>
          <p:nvPr/>
        </p:nvPicPr>
        <p:blipFill>
          <a:blip r:embed="rId2" cstate="print"/>
          <a:stretch>
            <a:fillRect/>
          </a:stretch>
        </p:blipFill>
        <p:spPr>
          <a:xfrm>
            <a:off x="1331640" y="980728"/>
            <a:ext cx="3202310" cy="2129165"/>
          </a:xfrm>
          <a:prstGeom prst="rect">
            <a:avLst/>
          </a:prstGeom>
        </p:spPr>
      </p:pic>
      <p:pic>
        <p:nvPicPr>
          <p:cNvPr id="6" name="Image 5" descr="AMS_canister_1.jpg"/>
          <p:cNvPicPr>
            <a:picLocks noChangeAspect="1"/>
          </p:cNvPicPr>
          <p:nvPr/>
        </p:nvPicPr>
        <p:blipFill>
          <a:blip r:embed="rId3" cstate="print"/>
          <a:stretch>
            <a:fillRect/>
          </a:stretch>
        </p:blipFill>
        <p:spPr>
          <a:xfrm>
            <a:off x="1331640" y="3500754"/>
            <a:ext cx="3168352" cy="2376264"/>
          </a:xfrm>
          <a:prstGeom prst="rect">
            <a:avLst/>
          </a:prstGeom>
        </p:spPr>
      </p:pic>
      <p:pic>
        <p:nvPicPr>
          <p:cNvPr id="7" name="Image 6" descr="ams_canister_3.jpg"/>
          <p:cNvPicPr>
            <a:picLocks noChangeAspect="1"/>
          </p:cNvPicPr>
          <p:nvPr/>
        </p:nvPicPr>
        <p:blipFill>
          <a:blip r:embed="rId4" cstate="print"/>
          <a:stretch>
            <a:fillRect/>
          </a:stretch>
        </p:blipFill>
        <p:spPr>
          <a:xfrm>
            <a:off x="5003709" y="980728"/>
            <a:ext cx="2880320" cy="2160240"/>
          </a:xfrm>
          <a:prstGeom prst="rect">
            <a:avLst/>
          </a:prstGeom>
        </p:spPr>
      </p:pic>
      <p:pic>
        <p:nvPicPr>
          <p:cNvPr id="8" name="Image 7" descr="Navette_à_plat.jpg"/>
          <p:cNvPicPr>
            <a:picLocks noChangeAspect="1"/>
          </p:cNvPicPr>
          <p:nvPr/>
        </p:nvPicPr>
        <p:blipFill>
          <a:blip r:embed="rId5" cstate="print"/>
          <a:stretch>
            <a:fillRect/>
          </a:stretch>
        </p:blipFill>
        <p:spPr>
          <a:xfrm>
            <a:off x="5004048" y="3501008"/>
            <a:ext cx="2973845" cy="2376264"/>
          </a:xfrm>
          <a:prstGeom prst="rect">
            <a:avLst/>
          </a:prstGeom>
        </p:spPr>
      </p:pic>
      <p:sp>
        <p:nvSpPr>
          <p:cNvPr id="10" name="ZoneTexte 9"/>
          <p:cNvSpPr txBox="1"/>
          <p:nvPr/>
        </p:nvSpPr>
        <p:spPr>
          <a:xfrm>
            <a:off x="755576" y="548680"/>
            <a:ext cx="3814699" cy="369332"/>
          </a:xfrm>
          <a:prstGeom prst="rect">
            <a:avLst/>
          </a:prstGeom>
          <a:noFill/>
        </p:spPr>
        <p:txBody>
          <a:bodyPr wrap="none" rtlCol="0">
            <a:spAutoFit/>
          </a:bodyPr>
          <a:lstStyle/>
          <a:p>
            <a:r>
              <a:rPr lang="fr-FR" dirty="0" smtClean="0"/>
              <a:t>Chargement d’AMS  à Genève Cointrin </a:t>
            </a:r>
            <a:endParaRPr lang="fr-FR" dirty="0"/>
          </a:p>
        </p:txBody>
      </p:sp>
      <p:sp>
        <p:nvSpPr>
          <p:cNvPr id="11" name="ZoneTexte 10"/>
          <p:cNvSpPr txBox="1"/>
          <p:nvPr/>
        </p:nvSpPr>
        <p:spPr>
          <a:xfrm>
            <a:off x="5148064" y="548680"/>
            <a:ext cx="2524794" cy="369332"/>
          </a:xfrm>
          <a:prstGeom prst="rect">
            <a:avLst/>
          </a:prstGeom>
          <a:noFill/>
        </p:spPr>
        <p:txBody>
          <a:bodyPr wrap="none" rtlCol="0">
            <a:spAutoFit/>
          </a:bodyPr>
          <a:lstStyle/>
          <a:p>
            <a:r>
              <a:rPr lang="fr-FR" dirty="0" smtClean="0"/>
              <a:t>Transfert dans le </a:t>
            </a:r>
            <a:r>
              <a:rPr lang="fr-FR" dirty="0" err="1" smtClean="0"/>
              <a:t>canister</a:t>
            </a:r>
            <a:endParaRPr lang="fr-FR" dirty="0"/>
          </a:p>
        </p:txBody>
      </p:sp>
      <p:sp>
        <p:nvSpPr>
          <p:cNvPr id="12" name="ZoneTexte 11"/>
          <p:cNvSpPr txBox="1"/>
          <p:nvPr/>
        </p:nvSpPr>
        <p:spPr>
          <a:xfrm>
            <a:off x="1475656" y="5949280"/>
            <a:ext cx="2183034" cy="369332"/>
          </a:xfrm>
          <a:prstGeom prst="rect">
            <a:avLst/>
          </a:prstGeom>
          <a:noFill/>
        </p:spPr>
        <p:txBody>
          <a:bodyPr wrap="none" rtlCol="0">
            <a:spAutoFit/>
          </a:bodyPr>
          <a:lstStyle/>
          <a:p>
            <a:r>
              <a:rPr lang="fr-FR" dirty="0" smtClean="0"/>
              <a:t>AMS  dans le </a:t>
            </a:r>
            <a:r>
              <a:rPr lang="fr-FR" dirty="0" err="1" smtClean="0"/>
              <a:t>canister</a:t>
            </a:r>
            <a:endParaRPr lang="fr-FR" dirty="0"/>
          </a:p>
        </p:txBody>
      </p:sp>
      <p:sp>
        <p:nvSpPr>
          <p:cNvPr id="13" name="ZoneTexte 12"/>
          <p:cNvSpPr txBox="1"/>
          <p:nvPr/>
        </p:nvSpPr>
        <p:spPr>
          <a:xfrm>
            <a:off x="5004048" y="5949280"/>
            <a:ext cx="3744416" cy="646331"/>
          </a:xfrm>
          <a:prstGeom prst="rect">
            <a:avLst/>
          </a:prstGeom>
          <a:noFill/>
        </p:spPr>
        <p:txBody>
          <a:bodyPr wrap="square" rtlCol="0">
            <a:spAutoFit/>
          </a:bodyPr>
          <a:lstStyle/>
          <a:p>
            <a:r>
              <a:rPr lang="fr-FR" dirty="0" smtClean="0"/>
              <a:t>Transfert de la navette </a:t>
            </a:r>
            <a:r>
              <a:rPr lang="fr-FR" dirty="0" err="1" smtClean="0"/>
              <a:t>Endeavor</a:t>
            </a:r>
            <a:r>
              <a:rPr lang="fr-FR" dirty="0" smtClean="0"/>
              <a:t> au VAB (</a:t>
            </a:r>
            <a:r>
              <a:rPr lang="fr-FR" dirty="0" err="1" smtClean="0"/>
              <a:t>Vehicle</a:t>
            </a:r>
            <a:r>
              <a:rPr lang="fr-FR" dirty="0" smtClean="0"/>
              <a:t> </a:t>
            </a:r>
            <a:r>
              <a:rPr lang="fr-FR" dirty="0" err="1" smtClean="0"/>
              <a:t>Assembly</a:t>
            </a:r>
            <a:r>
              <a:rPr lang="fr-FR" dirty="0" smtClean="0"/>
              <a:t> Building)</a:t>
            </a:r>
            <a:endParaRPr lang="fr-F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Jean-Pierre Lees, Visite Baudelaire, 7 avril 2011</a:t>
            </a:r>
            <a:endParaRPr lang="fr-BE"/>
          </a:p>
        </p:txBody>
      </p:sp>
      <p:sp>
        <p:nvSpPr>
          <p:cNvPr id="3" name="Espace réservé du numéro de diapositive 2"/>
          <p:cNvSpPr>
            <a:spLocks noGrp="1"/>
          </p:cNvSpPr>
          <p:nvPr>
            <p:ph type="sldNum" sz="quarter" idx="12"/>
          </p:nvPr>
        </p:nvSpPr>
        <p:spPr/>
        <p:txBody>
          <a:bodyPr/>
          <a:lstStyle/>
          <a:p>
            <a:fld id="{CF4668DC-857F-487D-BFFA-8C0CA5037977}" type="slidenum">
              <a:rPr lang="fr-BE" smtClean="0"/>
              <a:pPr/>
              <a:t>77</a:t>
            </a:fld>
            <a:endParaRPr lang="fr-BE"/>
          </a:p>
        </p:txBody>
      </p:sp>
      <p:pic>
        <p:nvPicPr>
          <p:cNvPr id="1026" name="Picture 2"/>
          <p:cNvPicPr>
            <a:picLocks noChangeAspect="1" noChangeArrowheads="1"/>
          </p:cNvPicPr>
          <p:nvPr/>
        </p:nvPicPr>
        <p:blipFill>
          <a:blip r:embed="rId2" cstate="print"/>
          <a:srcRect/>
          <a:stretch>
            <a:fillRect/>
          </a:stretch>
        </p:blipFill>
        <p:spPr bwMode="auto">
          <a:xfrm>
            <a:off x="539552" y="1916832"/>
            <a:ext cx="4076700" cy="305752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716016" y="1916832"/>
            <a:ext cx="4076700" cy="3057525"/>
          </a:xfrm>
          <a:prstGeom prst="rect">
            <a:avLst/>
          </a:prstGeom>
          <a:noFill/>
          <a:ln w="9525">
            <a:noFill/>
            <a:miter lim="800000"/>
            <a:headEnd/>
            <a:tailEnd/>
          </a:ln>
        </p:spPr>
      </p:pic>
      <p:sp>
        <p:nvSpPr>
          <p:cNvPr id="6" name="ZoneTexte 5"/>
          <p:cNvSpPr txBox="1"/>
          <p:nvPr/>
        </p:nvSpPr>
        <p:spPr>
          <a:xfrm>
            <a:off x="539552" y="332656"/>
            <a:ext cx="8280920" cy="1323439"/>
          </a:xfrm>
          <a:prstGeom prst="rect">
            <a:avLst/>
          </a:prstGeom>
          <a:noFill/>
        </p:spPr>
        <p:txBody>
          <a:bodyPr wrap="square" rtlCol="0">
            <a:spAutoFit/>
          </a:bodyPr>
          <a:lstStyle/>
          <a:p>
            <a:r>
              <a:rPr lang="fr-FR" sz="4000" dirty="0" smtClean="0">
                <a:solidFill>
                  <a:srgbClr val="FF0000"/>
                </a:solidFill>
                <a:latin typeface="Arial Narrow" pitchFamily="34" charset="0"/>
                <a:ea typeface="+mj-ea"/>
                <a:cs typeface="+mj-cs"/>
              </a:rPr>
              <a:t>Assemblage de la navette </a:t>
            </a:r>
            <a:r>
              <a:rPr lang="fr-FR" sz="4000" dirty="0" err="1" smtClean="0">
                <a:solidFill>
                  <a:srgbClr val="FF0000"/>
                </a:solidFill>
                <a:latin typeface="Arial Narrow" pitchFamily="34" charset="0"/>
                <a:ea typeface="+mj-ea"/>
                <a:cs typeface="+mj-cs"/>
              </a:rPr>
              <a:t>Endeavor</a:t>
            </a:r>
            <a:r>
              <a:rPr lang="fr-FR" sz="4000" dirty="0" smtClean="0">
                <a:solidFill>
                  <a:srgbClr val="FF0000"/>
                </a:solidFill>
                <a:latin typeface="Arial Narrow" pitchFamily="34" charset="0"/>
                <a:ea typeface="+mj-ea"/>
                <a:cs typeface="+mj-cs"/>
              </a:rPr>
              <a:t> dans le VAB (</a:t>
            </a:r>
            <a:r>
              <a:rPr lang="fr-FR" sz="4000" dirty="0" err="1" smtClean="0">
                <a:solidFill>
                  <a:srgbClr val="FF0000"/>
                </a:solidFill>
                <a:latin typeface="Arial Narrow" pitchFamily="34" charset="0"/>
                <a:ea typeface="+mj-ea"/>
                <a:cs typeface="+mj-cs"/>
              </a:rPr>
              <a:t>Vehicle</a:t>
            </a:r>
            <a:r>
              <a:rPr lang="fr-FR" sz="4000" dirty="0" smtClean="0">
                <a:solidFill>
                  <a:srgbClr val="FF0000"/>
                </a:solidFill>
                <a:latin typeface="Arial Narrow" pitchFamily="34" charset="0"/>
                <a:ea typeface="+mj-ea"/>
                <a:cs typeface="+mj-cs"/>
              </a:rPr>
              <a:t> </a:t>
            </a:r>
            <a:r>
              <a:rPr lang="fr-FR" sz="4000" dirty="0" err="1" smtClean="0">
                <a:solidFill>
                  <a:srgbClr val="FF0000"/>
                </a:solidFill>
                <a:latin typeface="Arial Narrow" pitchFamily="34" charset="0"/>
                <a:ea typeface="+mj-ea"/>
                <a:cs typeface="+mj-cs"/>
              </a:rPr>
              <a:t>Assembly</a:t>
            </a:r>
            <a:r>
              <a:rPr lang="fr-FR" sz="4000" dirty="0" smtClean="0">
                <a:solidFill>
                  <a:srgbClr val="FF0000"/>
                </a:solidFill>
                <a:latin typeface="Arial Narrow" pitchFamily="34" charset="0"/>
                <a:ea typeface="+mj-ea"/>
                <a:cs typeface="+mj-cs"/>
              </a:rPr>
              <a:t> Building)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4" name="Espace réservé du numéro de diapositive 3"/>
          <p:cNvSpPr>
            <a:spLocks noGrp="1"/>
          </p:cNvSpPr>
          <p:nvPr>
            <p:ph type="sldNum" sz="quarter" idx="12"/>
          </p:nvPr>
        </p:nvSpPr>
        <p:spPr/>
        <p:txBody>
          <a:bodyPr/>
          <a:lstStyle/>
          <a:p>
            <a:pPr>
              <a:defRPr/>
            </a:pPr>
            <a:fld id="{2A926D31-2C0C-4E38-AE5D-66022EC96D7E}" type="slidenum">
              <a:rPr lang="fr-FR" smtClean="0"/>
              <a:pPr>
                <a:defRPr/>
              </a:pPr>
              <a:t>78</a:t>
            </a:fld>
            <a:endParaRPr lang="fr-FR"/>
          </a:p>
        </p:txBody>
      </p:sp>
      <p:pic>
        <p:nvPicPr>
          <p:cNvPr id="5" name="Image 4" descr="Endeavour_shuttle_Rollout.jpg"/>
          <p:cNvPicPr>
            <a:picLocks noChangeAspect="1"/>
          </p:cNvPicPr>
          <p:nvPr/>
        </p:nvPicPr>
        <p:blipFill>
          <a:blip r:embed="rId2" cstate="print"/>
          <a:stretch>
            <a:fillRect/>
          </a:stretch>
        </p:blipFill>
        <p:spPr>
          <a:xfrm>
            <a:off x="395536" y="908719"/>
            <a:ext cx="3168352" cy="4770327"/>
          </a:xfrm>
          <a:prstGeom prst="rect">
            <a:avLst/>
          </a:prstGeom>
        </p:spPr>
      </p:pic>
      <p:pic>
        <p:nvPicPr>
          <p:cNvPr id="6" name="Image 5" descr="AMS-2.JPG"/>
          <p:cNvPicPr>
            <a:picLocks noChangeAspect="1"/>
          </p:cNvPicPr>
          <p:nvPr/>
        </p:nvPicPr>
        <p:blipFill>
          <a:blip r:embed="rId3" cstate="print"/>
          <a:stretch>
            <a:fillRect/>
          </a:stretch>
        </p:blipFill>
        <p:spPr>
          <a:xfrm>
            <a:off x="3707904" y="908720"/>
            <a:ext cx="5337915" cy="4797152"/>
          </a:xfrm>
          <a:prstGeom prst="rect">
            <a:avLst/>
          </a:prstGeom>
        </p:spPr>
      </p:pic>
      <p:sp>
        <p:nvSpPr>
          <p:cNvPr id="7" name="Rectangle 4"/>
          <p:cNvSpPr txBox="1">
            <a:spLocks noChangeArrowheads="1"/>
          </p:cNvSpPr>
          <p:nvPr/>
        </p:nvSpPr>
        <p:spPr>
          <a:xfrm>
            <a:off x="827584" y="116632"/>
            <a:ext cx="7489825" cy="71437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000" b="1" i="0" u="none" strike="noStrike" kern="1200" cap="none" spc="0" normalizeH="0" baseline="0" noProof="0" dirty="0" smtClean="0">
                <a:ln>
                  <a:noFill/>
                </a:ln>
                <a:solidFill>
                  <a:srgbClr val="FF0000"/>
                </a:solidFill>
                <a:effectLst/>
                <a:uLnTx/>
                <a:uFillTx/>
                <a:latin typeface="Arial Narrow" pitchFamily="34" charset="0"/>
                <a:ea typeface="+mj-ea"/>
                <a:cs typeface="+mj-cs"/>
              </a:rPr>
              <a:t>Kennedy </a:t>
            </a:r>
            <a:r>
              <a:rPr kumimoji="0" lang="fr-FR" sz="4000" b="1" i="0" u="none" strike="noStrike" kern="1200" cap="none" spc="0" normalizeH="0" baseline="0" noProof="0" dirty="0" err="1" smtClean="0">
                <a:ln>
                  <a:noFill/>
                </a:ln>
                <a:solidFill>
                  <a:srgbClr val="FF0000"/>
                </a:solidFill>
                <a:effectLst/>
                <a:uLnTx/>
                <a:uFillTx/>
                <a:latin typeface="Arial Narrow" pitchFamily="34" charset="0"/>
                <a:ea typeface="+mj-ea"/>
                <a:cs typeface="+mj-cs"/>
              </a:rPr>
              <a:t>Space</a:t>
            </a:r>
            <a:r>
              <a:rPr kumimoji="0" lang="fr-FR" sz="4000" b="1" i="0" u="none" strike="noStrike" kern="1200" cap="none" spc="0" normalizeH="0" baseline="0" noProof="0" dirty="0" smtClean="0">
                <a:ln>
                  <a:noFill/>
                </a:ln>
                <a:solidFill>
                  <a:srgbClr val="FF0000"/>
                </a:solidFill>
                <a:effectLst/>
                <a:uLnTx/>
                <a:uFillTx/>
                <a:latin typeface="Arial Narrow" pitchFamily="34" charset="0"/>
                <a:ea typeface="+mj-ea"/>
                <a:cs typeface="+mj-cs"/>
              </a:rPr>
              <a:t> Center, mars 2011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1"/>
          <p:cNvSpPr>
            <a:spLocks/>
          </p:cNvSpPr>
          <p:nvPr/>
        </p:nvSpPr>
        <p:spPr bwMode="auto">
          <a:xfrm>
            <a:off x="611188" y="115888"/>
            <a:ext cx="44450" cy="1052512"/>
          </a:xfrm>
          <a:prstGeom prst="rect">
            <a:avLst/>
          </a:prstGeom>
          <a:solidFill>
            <a:schemeClr val="accent1"/>
          </a:solidFill>
          <a:ln w="57150">
            <a:solidFill>
              <a:srgbClr val="0000FF">
                <a:alpha val="90979"/>
              </a:srgbClr>
            </a:solidFill>
            <a:miter lim="800000"/>
            <a:headEnd/>
            <a:tailEnd/>
          </a:ln>
        </p:spPr>
        <p:txBody>
          <a:bodyPr wrap="none" lIns="0" tIns="0" rIns="0" bIns="0">
            <a:prstTxWarp prst="textNoShape">
              <a:avLst/>
            </a:prstTxWarp>
          </a:bodyPr>
          <a:lstStyle/>
          <a:p>
            <a:endParaRPr lang="fr-FR"/>
          </a:p>
        </p:txBody>
      </p:sp>
      <p:sp>
        <p:nvSpPr>
          <p:cNvPr id="159748" name="Rectangle 2"/>
          <p:cNvSpPr>
            <a:spLocks/>
          </p:cNvSpPr>
          <p:nvPr/>
        </p:nvSpPr>
        <p:spPr bwMode="auto">
          <a:xfrm>
            <a:off x="377825" y="836613"/>
            <a:ext cx="8239125" cy="31750"/>
          </a:xfrm>
          <a:prstGeom prst="rect">
            <a:avLst/>
          </a:prstGeom>
          <a:gradFill rotWithShape="0">
            <a:gsLst>
              <a:gs pos="0">
                <a:srgbClr val="1C1C1C"/>
              </a:gs>
              <a:gs pos="100000">
                <a:srgbClr val="FFFFFF"/>
              </a:gs>
            </a:gsLst>
            <a:lin ang="0" scaled="1"/>
          </a:gradFill>
          <a:ln w="57150">
            <a:solidFill>
              <a:srgbClr val="0033CC">
                <a:alpha val="92155"/>
              </a:srgbClr>
            </a:solidFill>
            <a:miter lim="800000"/>
            <a:headEnd/>
            <a:tailEnd/>
          </a:ln>
        </p:spPr>
        <p:txBody>
          <a:bodyPr wrap="none" lIns="0" tIns="0" rIns="0" bIns="0">
            <a:prstTxWarp prst="textNoShape">
              <a:avLst/>
            </a:prstTxWarp>
          </a:bodyPr>
          <a:lstStyle/>
          <a:p>
            <a:endParaRPr lang="fr-FR"/>
          </a:p>
        </p:txBody>
      </p:sp>
      <p:sp>
        <p:nvSpPr>
          <p:cNvPr id="159749" name="Rectangle 4"/>
          <p:cNvSpPr>
            <a:spLocks noGrp="1" noChangeArrowheads="1"/>
          </p:cNvSpPr>
          <p:nvPr>
            <p:ph type="title"/>
          </p:nvPr>
        </p:nvSpPr>
        <p:spPr>
          <a:xfrm>
            <a:off x="762000" y="0"/>
            <a:ext cx="7489825" cy="714375"/>
          </a:xfrm>
        </p:spPr>
        <p:txBody>
          <a:bodyPr/>
          <a:lstStyle/>
          <a:p>
            <a:pPr eaLnBrk="1" hangingPunct="1"/>
            <a:r>
              <a:rPr lang="fr-FR" sz="3200" dirty="0" smtClean="0"/>
              <a:t> </a:t>
            </a:r>
            <a:r>
              <a:rPr lang="fr-FR" sz="4000" b="1" dirty="0" smtClean="0">
                <a:solidFill>
                  <a:srgbClr val="FF0000"/>
                </a:solidFill>
                <a:latin typeface="Arial Narrow" pitchFamily="34" charset="0"/>
              </a:rPr>
              <a:t>19 avril 2011… </a:t>
            </a:r>
          </a:p>
        </p:txBody>
      </p:sp>
      <p:sp>
        <p:nvSpPr>
          <p:cNvPr id="7" name="Espace réservé du pied de page 6"/>
          <p:cNvSpPr>
            <a:spLocks noGrp="1"/>
          </p:cNvSpPr>
          <p:nvPr>
            <p:ph type="ftr" sz="quarter" idx="11"/>
          </p:nvPr>
        </p:nvSpPr>
        <p:spPr/>
        <p:txBody>
          <a:bodyPr/>
          <a:lstStyle/>
          <a:p>
            <a:r>
              <a:rPr lang="fr-FR" smtClean="0"/>
              <a:t>Jean-Pierre Lees, Visite Baudelaire, 7 avril 2011</a:t>
            </a:r>
            <a:endParaRPr lang="fr-BE" dirty="0"/>
          </a:p>
        </p:txBody>
      </p:sp>
      <p:pic>
        <p:nvPicPr>
          <p:cNvPr id="14" name="STS134-with-sound.mov.AVI">
            <a:hlinkClick r:id="" action="ppaction://media"/>
          </p:cNvPr>
          <p:cNvPicPr>
            <a:picLocks noRot="1" noChangeAspect="1"/>
          </p:cNvPicPr>
          <p:nvPr>
            <a:videoFile r:link="rId1"/>
          </p:nvPr>
        </p:nvPicPr>
        <p:blipFill>
          <a:blip r:embed="rId3" cstate="print"/>
          <a:stretch>
            <a:fillRect/>
          </a:stretch>
        </p:blipFill>
        <p:spPr>
          <a:xfrm>
            <a:off x="1000100" y="1017967"/>
            <a:ext cx="6786610" cy="5089958"/>
          </a:xfrm>
          <a:prstGeom prst="rect">
            <a:avLst/>
          </a:prstGeom>
        </p:spPr>
      </p:pic>
      <p:sp>
        <p:nvSpPr>
          <p:cNvPr id="8" name="Espace réservé du numéro de diapositive 7"/>
          <p:cNvSpPr>
            <a:spLocks noGrp="1"/>
          </p:cNvSpPr>
          <p:nvPr>
            <p:ph type="sldNum" sz="quarter" idx="12"/>
          </p:nvPr>
        </p:nvSpPr>
        <p:spPr/>
        <p:txBody>
          <a:bodyPr/>
          <a:lstStyle/>
          <a:p>
            <a:fld id="{CF4668DC-857F-487D-BFFA-8C0CA5037977}" type="slidenum">
              <a:rPr lang="fr-BE" smtClean="0"/>
              <a:pPr/>
              <a:t>79</a:t>
            </a:fld>
            <a:endParaRPr lang="fr-BE"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normAutofit/>
          </a:bodyPr>
          <a:lstStyle/>
          <a:p>
            <a:pPr>
              <a:defRPr/>
            </a:pPr>
            <a:r>
              <a:rPr lang="en-US" dirty="0" smtClean="0">
                <a:solidFill>
                  <a:srgbClr val="FF0000"/>
                </a:solidFill>
                <a:latin typeface="Arial Narrow" pitchFamily="34" charset="0"/>
                <a:ea typeface="+mn-ea"/>
                <a:cs typeface="+mn-cs"/>
              </a:rPr>
              <a:t>La physique </a:t>
            </a:r>
            <a:r>
              <a:rPr lang="en-US" dirty="0" err="1" smtClean="0">
                <a:solidFill>
                  <a:srgbClr val="FF0000"/>
                </a:solidFill>
                <a:latin typeface="Arial Narrow" pitchFamily="34" charset="0"/>
                <a:ea typeface="+mn-ea"/>
                <a:cs typeface="+mn-cs"/>
              </a:rPr>
              <a:t>théorique</a:t>
            </a:r>
            <a:endParaRPr lang="fr-FR" dirty="0">
              <a:solidFill>
                <a:srgbClr val="FF0000"/>
              </a:solidFill>
              <a:latin typeface="Arial Narrow" pitchFamily="34" charset="0"/>
              <a:ea typeface="+mn-ea"/>
              <a:cs typeface="+mn-cs"/>
            </a:endParaRPr>
          </a:p>
        </p:txBody>
      </p:sp>
      <p:sp>
        <p:nvSpPr>
          <p:cNvPr id="3" name="Espace réservé du contenu 2"/>
          <p:cNvSpPr>
            <a:spLocks noGrp="1"/>
          </p:cNvSpPr>
          <p:nvPr>
            <p:ph idx="1"/>
          </p:nvPr>
        </p:nvSpPr>
        <p:spPr>
          <a:xfrm>
            <a:off x="1000100" y="1500174"/>
            <a:ext cx="4357718" cy="4500594"/>
          </a:xfrm>
        </p:spPr>
        <p:txBody>
          <a:bodyPr>
            <a:normAutofit/>
          </a:bodyPr>
          <a:lstStyle/>
          <a:p>
            <a:pPr marL="342900" lvl="1" indent="-342900">
              <a:lnSpc>
                <a:spcPct val="90000"/>
              </a:lnSpc>
              <a:spcAft>
                <a:spcPct val="20000"/>
              </a:spcAft>
              <a:buNone/>
            </a:pPr>
            <a:r>
              <a:rPr lang="fr-FR" sz="2400" dirty="0" smtClean="0">
                <a:latin typeface="Arial Narrow" pitchFamily="34" charset="0"/>
              </a:rPr>
              <a:t>Le LAPP abrite dans ses murs un important groupe de physique théorique, le LAPTH  (~40 personnes). </a:t>
            </a:r>
          </a:p>
          <a:p>
            <a:pPr marL="342900" lvl="1" indent="-342900">
              <a:buFont typeface="Arial" pitchFamily="34" charset="0"/>
              <a:buChar char="•"/>
            </a:pPr>
            <a:r>
              <a:rPr lang="fr-FR" sz="2000" i="1" dirty="0" smtClean="0">
                <a:solidFill>
                  <a:srgbClr val="0070C0"/>
                </a:solidFill>
                <a:latin typeface="Calibri" pitchFamily="34" charset="0"/>
              </a:rPr>
              <a:t>Les théoriciens élaborent de nouvelles théories et prédisent des effets que les expérimentateurs cherchent à mesurer</a:t>
            </a:r>
          </a:p>
          <a:p>
            <a:pPr marL="342900" lvl="1" indent="-342900">
              <a:buFont typeface="Arial" pitchFamily="34" charset="0"/>
              <a:buChar char="•"/>
            </a:pPr>
            <a:r>
              <a:rPr lang="fr-FR" sz="2000" i="1" dirty="0" smtClean="0">
                <a:solidFill>
                  <a:srgbClr val="0070C0"/>
                </a:solidFill>
                <a:latin typeface="Calibri" pitchFamily="34" charset="0"/>
              </a:rPr>
              <a:t>Parfois c’est le contraire: les théoriciens font des calculs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smtClean="0"/>
              <a:t>Jean-Pierre Lees, Visite Baudelaire, 7 avril 2011</a:t>
            </a:r>
            <a:endParaRPr lang="fr-FR" dirty="0"/>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8</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301625" y="228600"/>
            <a:ext cx="8510588" cy="608013"/>
          </a:xfrm>
        </p:spPr>
        <p:txBody>
          <a:bodyPr rtlCol="0">
            <a:normAutofit fontScale="90000"/>
          </a:bodyPr>
          <a:lstStyle/>
          <a:p>
            <a:pPr eaLnBrk="1" fontAlgn="auto" hangingPunct="1">
              <a:spcAft>
                <a:spcPts val="0"/>
              </a:spcAft>
              <a:defRPr/>
            </a:pPr>
            <a:r>
              <a:rPr lang="fr-FR" sz="4000" dirty="0" smtClean="0">
                <a:solidFill>
                  <a:srgbClr val="FF0000"/>
                </a:solidFill>
              </a:rPr>
              <a:t>L'expérience VIRGO</a:t>
            </a:r>
          </a:p>
        </p:txBody>
      </p:sp>
      <p:sp>
        <p:nvSpPr>
          <p:cNvPr id="11" name="Espace réservé du pied de page 10"/>
          <p:cNvSpPr>
            <a:spLocks noGrp="1"/>
          </p:cNvSpPr>
          <p:nvPr>
            <p:ph type="ftr" sz="quarter" idx="11"/>
          </p:nvPr>
        </p:nvSpPr>
        <p:spPr/>
        <p:txBody>
          <a:bodyPr/>
          <a:lstStyle/>
          <a:p>
            <a:pPr>
              <a:defRPr/>
            </a:pPr>
            <a:r>
              <a:rPr lang="fr-FR" smtClean="0"/>
              <a:t>Jean-Pierre Lees, Visite Baudelaire, 7 avril 2011</a:t>
            </a:r>
            <a:endParaRPr lang="fr-FR"/>
          </a:p>
        </p:txBody>
      </p:sp>
      <p:sp>
        <p:nvSpPr>
          <p:cNvPr id="10" name="Espace réservé du numéro de diapositive 9"/>
          <p:cNvSpPr>
            <a:spLocks noGrp="1"/>
          </p:cNvSpPr>
          <p:nvPr>
            <p:ph type="sldNum" sz="quarter" idx="12"/>
          </p:nvPr>
        </p:nvSpPr>
        <p:spPr/>
        <p:txBody>
          <a:bodyPr/>
          <a:lstStyle/>
          <a:p>
            <a:pPr>
              <a:defRPr/>
            </a:pPr>
            <a:fld id="{5F8B3B00-8A2C-4EE0-8190-6003FA7AA32C}" type="slidenum">
              <a:rPr lang="fr-FR" smtClean="0"/>
              <a:pPr>
                <a:defRPr/>
              </a:pPr>
              <a:t>80</a:t>
            </a:fld>
            <a:endParaRPr lang="fr-FR"/>
          </a:p>
        </p:txBody>
      </p:sp>
      <p:sp>
        <p:nvSpPr>
          <p:cNvPr id="14339" name="Rectangle 3"/>
          <p:cNvSpPr>
            <a:spLocks noChangeArrowheads="1"/>
          </p:cNvSpPr>
          <p:nvPr/>
        </p:nvSpPr>
        <p:spPr bwMode="auto">
          <a:xfrm>
            <a:off x="179388" y="836613"/>
            <a:ext cx="6253162" cy="366712"/>
          </a:xfrm>
          <a:prstGeom prst="rect">
            <a:avLst/>
          </a:prstGeom>
          <a:noFill/>
          <a:ln w="9525">
            <a:noFill/>
            <a:miter lim="800000"/>
            <a:headEnd/>
            <a:tailEnd/>
          </a:ln>
        </p:spPr>
        <p:txBody>
          <a:bodyPr wrap="none">
            <a:spAutoFit/>
          </a:bodyPr>
          <a:lstStyle/>
          <a:p>
            <a:pPr algn="ctr"/>
            <a:r>
              <a:rPr lang="fr-FR" b="1">
                <a:latin typeface="Comic Sans MS" pitchFamily="66" charset="0"/>
              </a:rPr>
              <a:t>Détection d’ondes gravitationnelles de source cosmique</a:t>
            </a:r>
          </a:p>
        </p:txBody>
      </p:sp>
      <p:pic>
        <p:nvPicPr>
          <p:cNvPr id="14340" name="Picture 5" descr="virgo4"/>
          <p:cNvPicPr>
            <a:picLocks noChangeAspect="1" noChangeArrowheads="1"/>
          </p:cNvPicPr>
          <p:nvPr/>
        </p:nvPicPr>
        <p:blipFill>
          <a:blip r:embed="rId3" cstate="print"/>
          <a:srcRect t="6828" b="4410"/>
          <a:stretch>
            <a:fillRect/>
          </a:stretch>
        </p:blipFill>
        <p:spPr bwMode="auto">
          <a:xfrm>
            <a:off x="6588125" y="981075"/>
            <a:ext cx="2317750" cy="2743200"/>
          </a:xfrm>
          <a:prstGeom prst="rect">
            <a:avLst/>
          </a:prstGeom>
          <a:noFill/>
          <a:ln w="9525">
            <a:noFill/>
            <a:miter lim="800000"/>
            <a:headEnd/>
            <a:tailEnd/>
          </a:ln>
        </p:spPr>
      </p:pic>
      <p:sp>
        <p:nvSpPr>
          <p:cNvPr id="14341" name="Rectangle 6"/>
          <p:cNvSpPr>
            <a:spLocks noChangeArrowheads="1"/>
          </p:cNvSpPr>
          <p:nvPr/>
        </p:nvSpPr>
        <p:spPr bwMode="auto">
          <a:xfrm>
            <a:off x="423863" y="3505200"/>
            <a:ext cx="5576897" cy="307777"/>
          </a:xfrm>
          <a:prstGeom prst="rect">
            <a:avLst/>
          </a:prstGeom>
          <a:solidFill>
            <a:schemeClr val="bg1"/>
          </a:solidFill>
          <a:ln w="9525">
            <a:noFill/>
            <a:miter lim="800000"/>
            <a:headEnd/>
            <a:tailEnd/>
          </a:ln>
        </p:spPr>
        <p:txBody>
          <a:bodyPr wrap="square">
            <a:spAutoFit/>
          </a:bodyPr>
          <a:lstStyle/>
          <a:p>
            <a:r>
              <a:rPr lang="fr-FR" sz="1400" b="1" dirty="0">
                <a:latin typeface="Comic Sans MS" pitchFamily="66" charset="0"/>
              </a:rPr>
              <a:t>Interféromètre suspendu de </a:t>
            </a:r>
            <a:r>
              <a:rPr lang="fr-FR" sz="1400" b="1" dirty="0" smtClean="0">
                <a:latin typeface="Comic Sans MS" pitchFamily="66" charset="0"/>
              </a:rPr>
              <a:t>Michelson avec </a:t>
            </a:r>
            <a:r>
              <a:rPr lang="fr-FR" sz="1400" b="1" dirty="0">
                <a:latin typeface="Comic Sans MS" pitchFamily="66" charset="0"/>
              </a:rPr>
              <a:t>ses bras de 3km</a:t>
            </a:r>
          </a:p>
        </p:txBody>
      </p:sp>
      <p:sp>
        <p:nvSpPr>
          <p:cNvPr id="14342" name="Rectangle 8"/>
          <p:cNvSpPr>
            <a:spLocks noChangeArrowheads="1"/>
          </p:cNvSpPr>
          <p:nvPr/>
        </p:nvSpPr>
        <p:spPr bwMode="auto">
          <a:xfrm>
            <a:off x="388938" y="6324600"/>
            <a:ext cx="3192462" cy="304800"/>
          </a:xfrm>
          <a:prstGeom prst="rect">
            <a:avLst/>
          </a:prstGeom>
          <a:solidFill>
            <a:schemeClr val="bg1"/>
          </a:solidFill>
          <a:ln w="9525">
            <a:noFill/>
            <a:miter lim="800000"/>
            <a:headEnd/>
            <a:tailEnd/>
          </a:ln>
        </p:spPr>
        <p:txBody>
          <a:bodyPr wrap="none">
            <a:spAutoFit/>
          </a:bodyPr>
          <a:lstStyle/>
          <a:p>
            <a:pPr algn="ctr"/>
            <a:r>
              <a:rPr lang="fr-FR" sz="1400" b="1">
                <a:latin typeface="Comic Sans MS" pitchFamily="66" charset="0"/>
              </a:rPr>
              <a:t>Banc de détection et électronique </a:t>
            </a:r>
          </a:p>
        </p:txBody>
      </p:sp>
      <p:pic>
        <p:nvPicPr>
          <p:cNvPr id="14343" name="Picture 11" descr="aerial"/>
          <p:cNvPicPr>
            <a:picLocks noChangeAspect="1" noChangeArrowheads="1"/>
          </p:cNvPicPr>
          <p:nvPr/>
        </p:nvPicPr>
        <p:blipFill>
          <a:blip r:embed="rId4" cstate="print"/>
          <a:srcRect t="19170" b="4424"/>
          <a:stretch>
            <a:fillRect/>
          </a:stretch>
        </p:blipFill>
        <p:spPr bwMode="auto">
          <a:xfrm>
            <a:off x="533400" y="1347788"/>
            <a:ext cx="5410200" cy="2157412"/>
          </a:xfrm>
          <a:prstGeom prst="rect">
            <a:avLst/>
          </a:prstGeom>
          <a:noFill/>
          <a:ln w="9525">
            <a:noFill/>
            <a:miter lim="800000"/>
            <a:headEnd/>
            <a:tailEnd/>
          </a:ln>
        </p:spPr>
      </p:pic>
      <p:pic>
        <p:nvPicPr>
          <p:cNvPr id="14344" name="Picture 12" descr="DetecLabSep00"/>
          <p:cNvPicPr>
            <a:picLocks noChangeAspect="1" noChangeArrowheads="1"/>
          </p:cNvPicPr>
          <p:nvPr/>
        </p:nvPicPr>
        <p:blipFill>
          <a:blip r:embed="rId5" cstate="print"/>
          <a:srcRect l="2184" t="16609" r="1773"/>
          <a:stretch>
            <a:fillRect/>
          </a:stretch>
        </p:blipFill>
        <p:spPr bwMode="auto">
          <a:xfrm>
            <a:off x="304800" y="4038600"/>
            <a:ext cx="3352800" cy="2195513"/>
          </a:xfrm>
          <a:prstGeom prst="rect">
            <a:avLst/>
          </a:prstGeom>
          <a:noFill/>
          <a:ln w="9525">
            <a:noFill/>
            <a:miter lim="800000"/>
            <a:headEnd/>
            <a:tailEnd/>
          </a:ln>
        </p:spPr>
      </p:pic>
      <p:pic>
        <p:nvPicPr>
          <p:cNvPr id="14345" name="Picture 14" descr="VirgoBancdetection"/>
          <p:cNvPicPr>
            <a:picLocks noChangeAspect="1" noChangeArrowheads="1"/>
          </p:cNvPicPr>
          <p:nvPr/>
        </p:nvPicPr>
        <p:blipFill>
          <a:blip r:embed="rId6" cstate="print"/>
          <a:srcRect/>
          <a:stretch>
            <a:fillRect/>
          </a:stretch>
        </p:blipFill>
        <p:spPr bwMode="auto">
          <a:xfrm>
            <a:off x="5003800" y="3897313"/>
            <a:ext cx="3756025" cy="281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normAutofit fontScale="92500"/>
          </a:bodyPr>
          <a:lstStyle/>
          <a:p>
            <a:pPr algn="ctr"/>
            <a:r>
              <a:rPr lang="en-US" sz="6000" dirty="0" smtClean="0">
                <a:solidFill>
                  <a:srgbClr val="3703C9"/>
                </a:solidFill>
                <a:latin typeface="Arial Narrow" pitchFamily="34" charset="0"/>
              </a:rPr>
              <a:t>Les métiers de la </a:t>
            </a:r>
            <a:r>
              <a:rPr lang="en-US" sz="6000" dirty="0" err="1" smtClean="0">
                <a:solidFill>
                  <a:srgbClr val="3703C9"/>
                </a:solidFill>
                <a:latin typeface="Arial Narrow" pitchFamily="34" charset="0"/>
              </a:rPr>
              <a:t>recherche</a:t>
            </a:r>
            <a:endParaRPr lang="en-US" sz="6000" dirty="0" smtClean="0">
              <a:solidFill>
                <a:srgbClr val="3703C9"/>
              </a:solidFill>
              <a:latin typeface="Arial Narrow" pitchFamily="34" charset="0"/>
            </a:endParaRP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81</a:t>
            </a:fld>
            <a:endParaRPr lang="fr-BE"/>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56322" name="WordArt 1026"/>
          <p:cNvSpPr>
            <a:spLocks noChangeArrowheads="1" noChangeShapeType="1" noTextEdit="1"/>
          </p:cNvSpPr>
          <p:nvPr/>
        </p:nvSpPr>
        <p:spPr bwMode="auto">
          <a:xfrm>
            <a:off x="1320800" y="400050"/>
            <a:ext cx="6604000" cy="571500"/>
          </a:xfrm>
          <a:prstGeom prst="rect">
            <a:avLst/>
          </a:prstGeom>
        </p:spPr>
        <p:txBody>
          <a:bodyPr wrap="none" fromWordArt="1">
            <a:prstTxWarp prst="textPlain">
              <a:avLst>
                <a:gd name="adj" fmla="val 50000"/>
              </a:avLst>
            </a:prstTxWarp>
          </a:bodyPr>
          <a:lstStyle/>
          <a:p>
            <a:pPr algn="ctr"/>
            <a:r>
              <a:rPr lang="fr-FR" sz="1800" kern="10" dirty="0">
                <a:ln w="12700">
                  <a:solidFill>
                    <a:srgbClr val="EAEAEA"/>
                  </a:solidFill>
                  <a:round/>
                  <a:headEnd/>
                  <a:tailEnd/>
                </a:ln>
                <a:solidFill>
                  <a:srgbClr val="FF0000"/>
                </a:solidFill>
                <a:latin typeface="+mj-lt"/>
              </a:rPr>
              <a:t>Les métiers de la Recherche</a:t>
            </a:r>
          </a:p>
        </p:txBody>
      </p:sp>
      <p:sp>
        <p:nvSpPr>
          <p:cNvPr id="56323" name="Rectangle 1027"/>
          <p:cNvSpPr>
            <a:spLocks noChangeArrowheads="1"/>
          </p:cNvSpPr>
          <p:nvPr/>
        </p:nvSpPr>
        <p:spPr bwMode="auto">
          <a:xfrm>
            <a:off x="1371600" y="5638800"/>
            <a:ext cx="3068638" cy="762000"/>
          </a:xfrm>
          <a:prstGeom prst="rect">
            <a:avLst/>
          </a:prstGeom>
          <a:solidFill>
            <a:srgbClr val="FF99CC"/>
          </a:solidFill>
          <a:ln w="9525">
            <a:solidFill>
              <a:schemeClr val="tx1"/>
            </a:solidFill>
            <a:miter lim="800000"/>
            <a:headEnd/>
            <a:tailEnd/>
          </a:ln>
        </p:spPr>
        <p:txBody>
          <a:bodyPr wrap="none" anchor="ctr"/>
          <a:lstStyle/>
          <a:p>
            <a:pPr algn="ctr"/>
            <a:r>
              <a:rPr lang="fr-FR" b="1">
                <a:solidFill>
                  <a:srgbClr val="CC0066"/>
                </a:solidFill>
              </a:rPr>
              <a:t>Lycées</a:t>
            </a:r>
          </a:p>
          <a:p>
            <a:pPr algn="ctr"/>
            <a:endParaRPr lang="fr-FR">
              <a:solidFill>
                <a:srgbClr val="CC0066"/>
              </a:solidFill>
            </a:endParaRPr>
          </a:p>
        </p:txBody>
      </p:sp>
      <p:sp>
        <p:nvSpPr>
          <p:cNvPr id="56324" name="Oval 1028"/>
          <p:cNvSpPr>
            <a:spLocks noChangeArrowheads="1"/>
          </p:cNvSpPr>
          <p:nvPr/>
        </p:nvSpPr>
        <p:spPr bwMode="auto">
          <a:xfrm>
            <a:off x="990600" y="4419600"/>
            <a:ext cx="1022350" cy="519113"/>
          </a:xfrm>
          <a:prstGeom prst="ellipse">
            <a:avLst/>
          </a:prstGeom>
          <a:solidFill>
            <a:srgbClr val="99FFCC"/>
          </a:solidFill>
          <a:ln w="9525">
            <a:solidFill>
              <a:schemeClr val="tx1"/>
            </a:solidFill>
            <a:round/>
            <a:headEnd/>
            <a:tailEnd/>
          </a:ln>
        </p:spPr>
        <p:txBody>
          <a:bodyPr wrap="none" anchor="ctr"/>
          <a:lstStyle/>
          <a:p>
            <a:pPr algn="ctr"/>
            <a:r>
              <a:rPr lang="fr-FR"/>
              <a:t>Licence</a:t>
            </a:r>
          </a:p>
        </p:txBody>
      </p:sp>
      <p:sp>
        <p:nvSpPr>
          <p:cNvPr id="56325" name="Oval 1029"/>
          <p:cNvSpPr>
            <a:spLocks noChangeArrowheads="1"/>
          </p:cNvSpPr>
          <p:nvPr/>
        </p:nvSpPr>
        <p:spPr bwMode="auto">
          <a:xfrm>
            <a:off x="2582863" y="4498975"/>
            <a:ext cx="1022350" cy="566738"/>
          </a:xfrm>
          <a:prstGeom prst="ellipse">
            <a:avLst/>
          </a:prstGeom>
          <a:solidFill>
            <a:srgbClr val="99FFCC"/>
          </a:solidFill>
          <a:ln w="9525">
            <a:solidFill>
              <a:schemeClr val="tx1"/>
            </a:solidFill>
            <a:round/>
            <a:headEnd/>
            <a:tailEnd/>
          </a:ln>
        </p:spPr>
        <p:txBody>
          <a:bodyPr wrap="none" anchor="ctr"/>
          <a:lstStyle/>
          <a:p>
            <a:pPr algn="ctr"/>
            <a:r>
              <a:rPr lang="fr-FR"/>
              <a:t>Prépas</a:t>
            </a:r>
          </a:p>
        </p:txBody>
      </p:sp>
      <p:sp>
        <p:nvSpPr>
          <p:cNvPr id="56326" name="Oval 1030"/>
          <p:cNvSpPr>
            <a:spLocks noChangeArrowheads="1"/>
          </p:cNvSpPr>
          <p:nvPr/>
        </p:nvSpPr>
        <p:spPr bwMode="auto">
          <a:xfrm>
            <a:off x="3962400" y="4343400"/>
            <a:ext cx="1143000" cy="750888"/>
          </a:xfrm>
          <a:prstGeom prst="ellipse">
            <a:avLst/>
          </a:prstGeom>
          <a:solidFill>
            <a:srgbClr val="99FFCC"/>
          </a:solidFill>
          <a:ln w="9525">
            <a:solidFill>
              <a:schemeClr val="tx1"/>
            </a:solidFill>
            <a:round/>
            <a:headEnd/>
            <a:tailEnd/>
          </a:ln>
        </p:spPr>
        <p:txBody>
          <a:bodyPr wrap="none" anchor="ctr"/>
          <a:lstStyle/>
          <a:p>
            <a:pPr algn="ctr"/>
            <a:r>
              <a:rPr lang="fr-FR"/>
              <a:t>IUT</a:t>
            </a:r>
          </a:p>
          <a:p>
            <a:pPr algn="ctr"/>
            <a:r>
              <a:rPr lang="fr-FR"/>
              <a:t>BTS</a:t>
            </a:r>
          </a:p>
        </p:txBody>
      </p:sp>
      <p:sp>
        <p:nvSpPr>
          <p:cNvPr id="56327" name="Rectangle 1031"/>
          <p:cNvSpPr>
            <a:spLocks noChangeArrowheads="1"/>
          </p:cNvSpPr>
          <p:nvPr/>
        </p:nvSpPr>
        <p:spPr bwMode="auto">
          <a:xfrm>
            <a:off x="2667000" y="3048000"/>
            <a:ext cx="1828800" cy="1274763"/>
          </a:xfrm>
          <a:prstGeom prst="rect">
            <a:avLst/>
          </a:prstGeom>
          <a:solidFill>
            <a:srgbClr val="CC00FF"/>
          </a:solidFill>
          <a:ln w="9525">
            <a:solidFill>
              <a:schemeClr val="tx1"/>
            </a:solidFill>
            <a:miter lim="800000"/>
            <a:headEnd/>
            <a:tailEnd/>
          </a:ln>
        </p:spPr>
        <p:txBody>
          <a:bodyPr wrap="none" anchor="ctr"/>
          <a:lstStyle/>
          <a:p>
            <a:pPr algn="ctr"/>
            <a:r>
              <a:rPr lang="fr-FR"/>
              <a:t>Ecoles</a:t>
            </a:r>
          </a:p>
          <a:p>
            <a:pPr algn="ctr"/>
            <a:r>
              <a:rPr lang="fr-FR"/>
              <a:t>d ’ingénieurs</a:t>
            </a:r>
          </a:p>
        </p:txBody>
      </p:sp>
      <p:sp>
        <p:nvSpPr>
          <p:cNvPr id="56328" name="Rectangle 1032"/>
          <p:cNvSpPr>
            <a:spLocks noChangeArrowheads="1"/>
          </p:cNvSpPr>
          <p:nvPr/>
        </p:nvSpPr>
        <p:spPr bwMode="auto">
          <a:xfrm>
            <a:off x="1066800" y="3124200"/>
            <a:ext cx="1479550" cy="1108075"/>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1</a:t>
            </a:r>
          </a:p>
          <a:p>
            <a:pPr algn="ctr"/>
            <a:endParaRPr lang="fr-FR"/>
          </a:p>
        </p:txBody>
      </p:sp>
      <p:sp>
        <p:nvSpPr>
          <p:cNvPr id="56329" name="Rectangle 1034"/>
          <p:cNvSpPr>
            <a:spLocks noChangeArrowheads="1"/>
          </p:cNvSpPr>
          <p:nvPr/>
        </p:nvSpPr>
        <p:spPr bwMode="auto">
          <a:xfrm>
            <a:off x="990600" y="2514600"/>
            <a:ext cx="1133475" cy="425450"/>
          </a:xfrm>
          <a:prstGeom prst="rect">
            <a:avLst/>
          </a:prstGeom>
          <a:solidFill>
            <a:schemeClr val="accent2"/>
          </a:solidFill>
          <a:ln w="9525">
            <a:solidFill>
              <a:schemeClr val="tx1"/>
            </a:solidFill>
            <a:miter lim="800000"/>
            <a:headEnd/>
            <a:tailEnd/>
          </a:ln>
        </p:spPr>
        <p:txBody>
          <a:bodyPr wrap="none" anchor="ctr"/>
          <a:lstStyle/>
          <a:p>
            <a:pPr algn="ctr"/>
            <a:r>
              <a:rPr lang="fr-FR"/>
              <a:t>Master </a:t>
            </a:r>
            <a:r>
              <a:rPr lang="fr-FR" b="1"/>
              <a:t>2</a:t>
            </a:r>
          </a:p>
        </p:txBody>
      </p:sp>
      <p:sp>
        <p:nvSpPr>
          <p:cNvPr id="56330" name="Oval 1035"/>
          <p:cNvSpPr>
            <a:spLocks noChangeArrowheads="1"/>
          </p:cNvSpPr>
          <p:nvPr/>
        </p:nvSpPr>
        <p:spPr bwMode="auto">
          <a:xfrm>
            <a:off x="1985963" y="1600200"/>
            <a:ext cx="2357437" cy="727075"/>
          </a:xfrm>
          <a:prstGeom prst="ellipse">
            <a:avLst/>
          </a:prstGeom>
          <a:solidFill>
            <a:schemeClr val="accent1"/>
          </a:solidFill>
          <a:ln w="9525">
            <a:solidFill>
              <a:schemeClr val="tx1"/>
            </a:solidFill>
            <a:round/>
            <a:headEnd/>
            <a:tailEnd/>
          </a:ln>
        </p:spPr>
        <p:txBody>
          <a:bodyPr wrap="none" anchor="ctr"/>
          <a:lstStyle/>
          <a:p>
            <a:pPr algn="ctr"/>
            <a:r>
              <a:rPr lang="fr-FR" b="1"/>
              <a:t>Thèses/ Doctorat</a:t>
            </a:r>
          </a:p>
        </p:txBody>
      </p:sp>
      <p:sp>
        <p:nvSpPr>
          <p:cNvPr id="56331" name="Text Box 1036"/>
          <p:cNvSpPr txBox="1">
            <a:spLocks noChangeArrowheads="1"/>
          </p:cNvSpPr>
          <p:nvPr/>
        </p:nvSpPr>
        <p:spPr bwMode="auto">
          <a:xfrm>
            <a:off x="2286000" y="5334000"/>
            <a:ext cx="1524000" cy="336550"/>
          </a:xfrm>
          <a:prstGeom prst="rect">
            <a:avLst/>
          </a:prstGeom>
          <a:solidFill>
            <a:srgbClr val="99FF33"/>
          </a:solidFill>
          <a:ln w="9525">
            <a:noFill/>
            <a:miter lim="800000"/>
            <a:headEnd/>
            <a:tailEnd/>
          </a:ln>
        </p:spPr>
        <p:txBody>
          <a:bodyPr>
            <a:spAutoFit/>
          </a:bodyPr>
          <a:lstStyle/>
          <a:p>
            <a:r>
              <a:rPr lang="fr-FR" sz="1600"/>
              <a:t>Baccalauréat</a:t>
            </a:r>
          </a:p>
        </p:txBody>
      </p:sp>
      <p:sp>
        <p:nvSpPr>
          <p:cNvPr id="56332" name="Rectangle 1033"/>
          <p:cNvSpPr>
            <a:spLocks noChangeArrowheads="1"/>
          </p:cNvSpPr>
          <p:nvPr/>
        </p:nvSpPr>
        <p:spPr bwMode="auto">
          <a:xfrm>
            <a:off x="6324600" y="1295400"/>
            <a:ext cx="2425700" cy="5029200"/>
          </a:xfrm>
          <a:prstGeom prst="rect">
            <a:avLst/>
          </a:prstGeom>
          <a:solidFill>
            <a:srgbClr val="FFFF00"/>
          </a:solidFill>
          <a:ln w="9525">
            <a:solidFill>
              <a:schemeClr val="tx1"/>
            </a:solidFill>
            <a:miter lim="800000"/>
            <a:headEnd/>
            <a:tailEnd/>
          </a:ln>
        </p:spPr>
        <p:txBody>
          <a:bodyPr wrap="none" anchor="ctr"/>
          <a:lstStyle/>
          <a:p>
            <a:pPr algn="ctr"/>
            <a:endParaRPr lang="fr-FR"/>
          </a:p>
        </p:txBody>
      </p:sp>
      <p:sp>
        <p:nvSpPr>
          <p:cNvPr id="56333" name="Text Box 1037"/>
          <p:cNvSpPr txBox="1">
            <a:spLocks noChangeArrowheads="1"/>
          </p:cNvSpPr>
          <p:nvPr/>
        </p:nvSpPr>
        <p:spPr bwMode="auto">
          <a:xfrm>
            <a:off x="6646863" y="5299075"/>
            <a:ext cx="1366837" cy="822325"/>
          </a:xfrm>
          <a:prstGeom prst="rect">
            <a:avLst/>
          </a:prstGeom>
          <a:noFill/>
          <a:ln w="9525">
            <a:noFill/>
            <a:miter lim="800000"/>
            <a:headEnd/>
            <a:tailEnd/>
          </a:ln>
        </p:spPr>
        <p:txBody>
          <a:bodyPr wrap="none">
            <a:spAutoFit/>
          </a:bodyPr>
          <a:lstStyle/>
          <a:p>
            <a:r>
              <a:rPr lang="fr-FR"/>
              <a:t>Agent </a:t>
            </a:r>
          </a:p>
          <a:p>
            <a:r>
              <a:rPr lang="fr-FR"/>
              <a:t>technique</a:t>
            </a:r>
          </a:p>
        </p:txBody>
      </p:sp>
      <p:sp>
        <p:nvSpPr>
          <p:cNvPr id="56334" name="Text Box 1038"/>
          <p:cNvSpPr txBox="1">
            <a:spLocks noChangeArrowheads="1"/>
          </p:cNvSpPr>
          <p:nvPr/>
        </p:nvSpPr>
        <p:spPr bwMode="auto">
          <a:xfrm>
            <a:off x="6562725" y="4827588"/>
            <a:ext cx="1535113" cy="457200"/>
          </a:xfrm>
          <a:prstGeom prst="rect">
            <a:avLst/>
          </a:prstGeom>
          <a:noFill/>
          <a:ln w="9525">
            <a:noFill/>
            <a:miter lim="800000"/>
            <a:headEnd/>
            <a:tailEnd/>
          </a:ln>
        </p:spPr>
        <p:txBody>
          <a:bodyPr wrap="none">
            <a:spAutoFit/>
          </a:bodyPr>
          <a:lstStyle/>
          <a:p>
            <a:r>
              <a:rPr lang="fr-FR">
                <a:solidFill>
                  <a:srgbClr val="CC0066"/>
                </a:solidFill>
              </a:rPr>
              <a:t>Technicien</a:t>
            </a:r>
            <a:endParaRPr lang="fr-FR"/>
          </a:p>
        </p:txBody>
      </p:sp>
      <p:sp>
        <p:nvSpPr>
          <p:cNvPr id="56335" name="Text Box 1039"/>
          <p:cNvSpPr txBox="1">
            <a:spLocks noChangeArrowheads="1"/>
          </p:cNvSpPr>
          <p:nvPr/>
        </p:nvSpPr>
        <p:spPr bwMode="auto">
          <a:xfrm>
            <a:off x="6553200" y="3810000"/>
            <a:ext cx="1333500" cy="822325"/>
          </a:xfrm>
          <a:prstGeom prst="rect">
            <a:avLst/>
          </a:prstGeom>
          <a:noFill/>
          <a:ln w="9525">
            <a:noFill/>
            <a:miter lim="800000"/>
            <a:headEnd/>
            <a:tailEnd/>
          </a:ln>
        </p:spPr>
        <p:txBody>
          <a:bodyPr wrap="none">
            <a:spAutoFit/>
          </a:bodyPr>
          <a:lstStyle/>
          <a:p>
            <a:r>
              <a:rPr lang="fr-FR">
                <a:solidFill>
                  <a:srgbClr val="99CCFF"/>
                </a:solidFill>
              </a:rPr>
              <a:t>Assistant</a:t>
            </a:r>
          </a:p>
          <a:p>
            <a:r>
              <a:rPr lang="fr-FR">
                <a:solidFill>
                  <a:srgbClr val="99CCFF"/>
                </a:solidFill>
              </a:rPr>
              <a:t>ingénieur</a:t>
            </a:r>
            <a:endParaRPr lang="fr-FR"/>
          </a:p>
        </p:txBody>
      </p:sp>
      <p:sp>
        <p:nvSpPr>
          <p:cNvPr id="56336" name="Text Box 1040"/>
          <p:cNvSpPr txBox="1">
            <a:spLocks noChangeArrowheads="1"/>
          </p:cNvSpPr>
          <p:nvPr/>
        </p:nvSpPr>
        <p:spPr bwMode="auto">
          <a:xfrm>
            <a:off x="6616700" y="2819400"/>
            <a:ext cx="1427163" cy="822325"/>
          </a:xfrm>
          <a:prstGeom prst="rect">
            <a:avLst/>
          </a:prstGeom>
          <a:noFill/>
          <a:ln w="9525">
            <a:noFill/>
            <a:miter lim="800000"/>
            <a:headEnd/>
            <a:tailEnd/>
          </a:ln>
        </p:spPr>
        <p:txBody>
          <a:bodyPr wrap="none">
            <a:spAutoFit/>
          </a:bodyPr>
          <a:lstStyle/>
          <a:p>
            <a:r>
              <a:rPr lang="fr-FR">
                <a:solidFill>
                  <a:schemeClr val="accent2"/>
                </a:solidFill>
              </a:rPr>
              <a:t>Ingénieur</a:t>
            </a:r>
            <a:r>
              <a:rPr lang="fr-FR"/>
              <a:t> </a:t>
            </a:r>
          </a:p>
          <a:p>
            <a:r>
              <a:rPr lang="fr-FR">
                <a:solidFill>
                  <a:schemeClr val="accent2"/>
                </a:solidFill>
              </a:rPr>
              <a:t>d ’études</a:t>
            </a:r>
            <a:endParaRPr lang="fr-FR"/>
          </a:p>
        </p:txBody>
      </p:sp>
      <p:sp>
        <p:nvSpPr>
          <p:cNvPr id="56337" name="Text Box 1041"/>
          <p:cNvSpPr txBox="1">
            <a:spLocks noChangeArrowheads="1"/>
          </p:cNvSpPr>
          <p:nvPr/>
        </p:nvSpPr>
        <p:spPr bwMode="auto">
          <a:xfrm>
            <a:off x="6540500" y="1447800"/>
            <a:ext cx="1571625" cy="457200"/>
          </a:xfrm>
          <a:prstGeom prst="rect">
            <a:avLst/>
          </a:prstGeom>
          <a:noFill/>
          <a:ln w="9525">
            <a:noFill/>
            <a:miter lim="800000"/>
            <a:headEnd/>
            <a:tailEnd/>
          </a:ln>
        </p:spPr>
        <p:txBody>
          <a:bodyPr wrap="none">
            <a:spAutoFit/>
          </a:bodyPr>
          <a:lstStyle/>
          <a:p>
            <a:r>
              <a:rPr lang="fr-FR">
                <a:solidFill>
                  <a:schemeClr val="accent1"/>
                </a:solidFill>
              </a:rPr>
              <a:t>Chercheurs</a:t>
            </a:r>
            <a:endParaRPr lang="fr-FR"/>
          </a:p>
        </p:txBody>
      </p:sp>
      <p:sp>
        <p:nvSpPr>
          <p:cNvPr id="56338" name="Text Box 1042"/>
          <p:cNvSpPr txBox="1">
            <a:spLocks noChangeArrowheads="1"/>
          </p:cNvSpPr>
          <p:nvPr/>
        </p:nvSpPr>
        <p:spPr bwMode="auto">
          <a:xfrm>
            <a:off x="6540500" y="1981200"/>
            <a:ext cx="1730375" cy="822325"/>
          </a:xfrm>
          <a:prstGeom prst="rect">
            <a:avLst/>
          </a:prstGeom>
          <a:noFill/>
          <a:ln w="9525">
            <a:noFill/>
            <a:miter lim="800000"/>
            <a:headEnd/>
            <a:tailEnd/>
          </a:ln>
        </p:spPr>
        <p:txBody>
          <a:bodyPr wrap="none">
            <a:spAutoFit/>
          </a:bodyPr>
          <a:lstStyle/>
          <a:p>
            <a:r>
              <a:rPr lang="fr-FR">
                <a:solidFill>
                  <a:srgbClr val="FF0066"/>
                </a:solidFill>
              </a:rPr>
              <a:t>Ingénieurs</a:t>
            </a:r>
          </a:p>
          <a:p>
            <a:r>
              <a:rPr lang="fr-FR">
                <a:solidFill>
                  <a:srgbClr val="FF0066"/>
                </a:solidFill>
              </a:rPr>
              <a:t>de recherche</a:t>
            </a:r>
            <a:endParaRPr lang="fr-FR"/>
          </a:p>
        </p:txBody>
      </p:sp>
      <p:sp>
        <p:nvSpPr>
          <p:cNvPr id="56339" name="Line 1043"/>
          <p:cNvSpPr>
            <a:spLocks noChangeShapeType="1"/>
          </p:cNvSpPr>
          <p:nvPr/>
        </p:nvSpPr>
        <p:spPr bwMode="auto">
          <a:xfrm flipV="1">
            <a:off x="1475656" y="2204864"/>
            <a:ext cx="898649" cy="360040"/>
          </a:xfrm>
          <a:prstGeom prst="line">
            <a:avLst/>
          </a:prstGeom>
          <a:noFill/>
          <a:ln w="57150">
            <a:solidFill>
              <a:schemeClr val="tx1"/>
            </a:solidFill>
            <a:round/>
            <a:headEnd/>
            <a:tailEnd type="triangle" w="med" len="med"/>
          </a:ln>
        </p:spPr>
        <p:txBody>
          <a:bodyPr wrap="none" anchor="ctr"/>
          <a:lstStyle/>
          <a:p>
            <a:endParaRPr lang="fr-FR"/>
          </a:p>
        </p:txBody>
      </p:sp>
      <p:sp>
        <p:nvSpPr>
          <p:cNvPr id="56340" name="Line 1044"/>
          <p:cNvSpPr>
            <a:spLocks noChangeShapeType="1"/>
          </p:cNvSpPr>
          <p:nvPr/>
        </p:nvSpPr>
        <p:spPr bwMode="auto">
          <a:xfrm flipH="1" flipV="1">
            <a:off x="1752600" y="5029200"/>
            <a:ext cx="609600" cy="228600"/>
          </a:xfrm>
          <a:prstGeom prst="line">
            <a:avLst/>
          </a:prstGeom>
          <a:noFill/>
          <a:ln w="38100">
            <a:solidFill>
              <a:schemeClr val="tx1"/>
            </a:solidFill>
            <a:round/>
            <a:headEnd/>
            <a:tailEnd type="triangle" w="med" len="med"/>
          </a:ln>
        </p:spPr>
        <p:txBody>
          <a:bodyPr wrap="none" anchor="ctr"/>
          <a:lstStyle/>
          <a:p>
            <a:endParaRPr lang="fr-FR"/>
          </a:p>
        </p:txBody>
      </p:sp>
      <p:sp>
        <p:nvSpPr>
          <p:cNvPr id="56341" name="Line 1045"/>
          <p:cNvSpPr>
            <a:spLocks noChangeShapeType="1"/>
          </p:cNvSpPr>
          <p:nvPr/>
        </p:nvSpPr>
        <p:spPr bwMode="auto">
          <a:xfrm flipV="1">
            <a:off x="2987824" y="5065711"/>
            <a:ext cx="22076" cy="307504"/>
          </a:xfrm>
          <a:prstGeom prst="line">
            <a:avLst/>
          </a:prstGeom>
          <a:noFill/>
          <a:ln w="38100">
            <a:solidFill>
              <a:schemeClr val="tx1"/>
            </a:solidFill>
            <a:round/>
            <a:headEnd/>
            <a:tailEnd type="triangle" w="med" len="med"/>
          </a:ln>
        </p:spPr>
        <p:txBody>
          <a:bodyPr wrap="none" anchor="ctr"/>
          <a:lstStyle/>
          <a:p>
            <a:endParaRPr lang="fr-FR"/>
          </a:p>
        </p:txBody>
      </p:sp>
      <p:sp>
        <p:nvSpPr>
          <p:cNvPr id="56342" name="Line 1046"/>
          <p:cNvSpPr>
            <a:spLocks noChangeShapeType="1"/>
          </p:cNvSpPr>
          <p:nvPr/>
        </p:nvSpPr>
        <p:spPr bwMode="auto">
          <a:xfrm flipV="1">
            <a:off x="3505200" y="5029200"/>
            <a:ext cx="866775" cy="304800"/>
          </a:xfrm>
          <a:prstGeom prst="line">
            <a:avLst/>
          </a:prstGeom>
          <a:noFill/>
          <a:ln w="38100">
            <a:solidFill>
              <a:schemeClr val="tx1"/>
            </a:solidFill>
            <a:round/>
            <a:headEnd/>
            <a:tailEnd type="triangle" w="med" len="med"/>
          </a:ln>
        </p:spPr>
        <p:txBody>
          <a:bodyPr wrap="none" anchor="ctr"/>
          <a:lstStyle/>
          <a:p>
            <a:endParaRPr lang="fr-FR"/>
          </a:p>
        </p:txBody>
      </p:sp>
      <p:sp>
        <p:nvSpPr>
          <p:cNvPr id="56343" name="Line 1047"/>
          <p:cNvSpPr>
            <a:spLocks noChangeShapeType="1"/>
          </p:cNvSpPr>
          <p:nvPr/>
        </p:nvSpPr>
        <p:spPr bwMode="auto">
          <a:xfrm flipH="1" flipV="1">
            <a:off x="3131840" y="4149080"/>
            <a:ext cx="7640" cy="385936"/>
          </a:xfrm>
          <a:prstGeom prst="line">
            <a:avLst/>
          </a:prstGeom>
          <a:noFill/>
          <a:ln w="57150">
            <a:solidFill>
              <a:schemeClr val="tx1"/>
            </a:solidFill>
            <a:round/>
            <a:headEnd/>
            <a:tailEnd type="triangle" w="med" len="med"/>
          </a:ln>
        </p:spPr>
        <p:txBody>
          <a:bodyPr wrap="none" anchor="ctr"/>
          <a:lstStyle/>
          <a:p>
            <a:endParaRPr lang="fr-FR"/>
          </a:p>
        </p:txBody>
      </p:sp>
      <p:sp>
        <p:nvSpPr>
          <p:cNvPr id="56344" name="Line 1048"/>
          <p:cNvSpPr>
            <a:spLocks noChangeShapeType="1"/>
          </p:cNvSpPr>
          <p:nvPr/>
        </p:nvSpPr>
        <p:spPr bwMode="auto">
          <a:xfrm flipH="1" flipV="1">
            <a:off x="3491880" y="4293095"/>
            <a:ext cx="864096" cy="216024"/>
          </a:xfrm>
          <a:prstGeom prst="line">
            <a:avLst/>
          </a:prstGeom>
          <a:noFill/>
          <a:ln w="38100">
            <a:solidFill>
              <a:schemeClr val="tx1"/>
            </a:solidFill>
            <a:prstDash val="sysDash"/>
            <a:round/>
            <a:headEnd/>
            <a:tailEnd type="triangle" w="med" len="med"/>
          </a:ln>
        </p:spPr>
        <p:txBody>
          <a:bodyPr wrap="none" anchor="ctr"/>
          <a:lstStyle/>
          <a:p>
            <a:endParaRPr lang="fr-FR"/>
          </a:p>
        </p:txBody>
      </p:sp>
      <p:sp>
        <p:nvSpPr>
          <p:cNvPr id="56345" name="Line 1049"/>
          <p:cNvSpPr>
            <a:spLocks noChangeShapeType="1"/>
          </p:cNvSpPr>
          <p:nvPr/>
        </p:nvSpPr>
        <p:spPr bwMode="auto">
          <a:xfrm flipH="1" flipV="1">
            <a:off x="1676400" y="4191000"/>
            <a:ext cx="2643188" cy="341313"/>
          </a:xfrm>
          <a:prstGeom prst="line">
            <a:avLst/>
          </a:prstGeom>
          <a:noFill/>
          <a:ln w="38100">
            <a:solidFill>
              <a:schemeClr val="tx1"/>
            </a:solidFill>
            <a:prstDash val="sysDash"/>
            <a:round/>
            <a:headEnd/>
            <a:tailEnd type="triangle" w="med" len="med"/>
          </a:ln>
        </p:spPr>
        <p:txBody>
          <a:bodyPr wrap="none" anchor="ctr"/>
          <a:lstStyle/>
          <a:p>
            <a:endParaRPr lang="fr-FR"/>
          </a:p>
        </p:txBody>
      </p:sp>
      <p:sp>
        <p:nvSpPr>
          <p:cNvPr id="56346" name="Line 1050"/>
          <p:cNvSpPr>
            <a:spLocks noChangeShapeType="1"/>
          </p:cNvSpPr>
          <p:nvPr/>
        </p:nvSpPr>
        <p:spPr bwMode="auto">
          <a:xfrm flipV="1">
            <a:off x="1468438" y="4077072"/>
            <a:ext cx="7218" cy="452066"/>
          </a:xfrm>
          <a:prstGeom prst="line">
            <a:avLst/>
          </a:prstGeom>
          <a:noFill/>
          <a:ln w="57150">
            <a:solidFill>
              <a:schemeClr val="tx1"/>
            </a:solidFill>
            <a:round/>
            <a:headEnd/>
            <a:tailEnd type="triangle" w="med" len="med"/>
          </a:ln>
        </p:spPr>
        <p:txBody>
          <a:bodyPr wrap="none" anchor="ctr"/>
          <a:lstStyle/>
          <a:p>
            <a:endParaRPr lang="fr-FR"/>
          </a:p>
        </p:txBody>
      </p:sp>
      <p:sp>
        <p:nvSpPr>
          <p:cNvPr id="56347" name="Line 1051"/>
          <p:cNvSpPr>
            <a:spLocks noChangeShapeType="1"/>
          </p:cNvSpPr>
          <p:nvPr/>
        </p:nvSpPr>
        <p:spPr bwMode="auto">
          <a:xfrm flipH="1" flipV="1">
            <a:off x="2133600" y="2819400"/>
            <a:ext cx="914400" cy="228600"/>
          </a:xfrm>
          <a:prstGeom prst="line">
            <a:avLst/>
          </a:prstGeom>
          <a:noFill/>
          <a:ln w="57150">
            <a:solidFill>
              <a:schemeClr val="tx1"/>
            </a:solidFill>
            <a:prstDash val="sysDash"/>
            <a:round/>
            <a:headEnd/>
            <a:tailEnd type="triangle" w="med" len="med"/>
          </a:ln>
        </p:spPr>
        <p:txBody>
          <a:bodyPr wrap="none" anchor="ctr"/>
          <a:lstStyle/>
          <a:p>
            <a:endParaRPr lang="fr-FR"/>
          </a:p>
        </p:txBody>
      </p:sp>
      <p:sp>
        <p:nvSpPr>
          <p:cNvPr id="56348" name="Line 1052"/>
          <p:cNvSpPr>
            <a:spLocks noChangeShapeType="1"/>
          </p:cNvSpPr>
          <p:nvPr/>
        </p:nvSpPr>
        <p:spPr bwMode="auto">
          <a:xfrm flipV="1">
            <a:off x="1475656" y="2852936"/>
            <a:ext cx="0" cy="432048"/>
          </a:xfrm>
          <a:prstGeom prst="line">
            <a:avLst/>
          </a:prstGeom>
          <a:noFill/>
          <a:ln w="57150">
            <a:solidFill>
              <a:schemeClr val="tx1"/>
            </a:solidFill>
            <a:round/>
            <a:headEnd/>
            <a:tailEnd type="triangle" w="med" len="med"/>
          </a:ln>
        </p:spPr>
        <p:txBody>
          <a:bodyPr wrap="none" anchor="ctr"/>
          <a:lstStyle/>
          <a:p>
            <a:endParaRPr lang="fr-FR"/>
          </a:p>
        </p:txBody>
      </p:sp>
      <p:sp>
        <p:nvSpPr>
          <p:cNvPr id="56349" name="Line 1053"/>
          <p:cNvSpPr>
            <a:spLocks noChangeShapeType="1"/>
          </p:cNvSpPr>
          <p:nvPr/>
        </p:nvSpPr>
        <p:spPr bwMode="auto">
          <a:xfrm flipV="1">
            <a:off x="4114800" y="1752600"/>
            <a:ext cx="2209800" cy="120650"/>
          </a:xfrm>
          <a:prstGeom prst="line">
            <a:avLst/>
          </a:prstGeom>
          <a:noFill/>
          <a:ln w="76200">
            <a:solidFill>
              <a:schemeClr val="accent1"/>
            </a:solidFill>
            <a:round/>
            <a:headEnd/>
            <a:tailEnd type="triangle" w="med" len="med"/>
          </a:ln>
        </p:spPr>
        <p:txBody>
          <a:bodyPr wrap="none" anchor="ctr"/>
          <a:lstStyle/>
          <a:p>
            <a:endParaRPr lang="fr-FR"/>
          </a:p>
        </p:txBody>
      </p:sp>
      <p:sp>
        <p:nvSpPr>
          <p:cNvPr id="56350" name="Line 1054"/>
          <p:cNvSpPr>
            <a:spLocks noChangeShapeType="1"/>
          </p:cNvSpPr>
          <p:nvPr/>
        </p:nvSpPr>
        <p:spPr bwMode="auto">
          <a:xfrm>
            <a:off x="4114800" y="2209800"/>
            <a:ext cx="2362200" cy="76200"/>
          </a:xfrm>
          <a:prstGeom prst="line">
            <a:avLst/>
          </a:prstGeom>
          <a:noFill/>
          <a:ln w="76200">
            <a:solidFill>
              <a:srgbClr val="FF0066"/>
            </a:solidFill>
            <a:round/>
            <a:headEnd/>
            <a:tailEnd type="triangle" w="med" len="med"/>
          </a:ln>
        </p:spPr>
        <p:txBody>
          <a:bodyPr wrap="none" anchor="ctr"/>
          <a:lstStyle/>
          <a:p>
            <a:endParaRPr lang="fr-FR"/>
          </a:p>
        </p:txBody>
      </p:sp>
      <p:sp>
        <p:nvSpPr>
          <p:cNvPr id="56351" name="Line 1055"/>
          <p:cNvSpPr>
            <a:spLocks noChangeShapeType="1"/>
          </p:cNvSpPr>
          <p:nvPr/>
        </p:nvSpPr>
        <p:spPr bwMode="auto">
          <a:xfrm flipV="1">
            <a:off x="4343400" y="2438400"/>
            <a:ext cx="2046288" cy="614363"/>
          </a:xfrm>
          <a:prstGeom prst="line">
            <a:avLst/>
          </a:prstGeom>
          <a:noFill/>
          <a:ln w="76200">
            <a:solidFill>
              <a:srgbClr val="FF0066"/>
            </a:solidFill>
            <a:round/>
            <a:headEnd/>
            <a:tailEnd type="triangle" w="med" len="med"/>
          </a:ln>
        </p:spPr>
        <p:txBody>
          <a:bodyPr wrap="none" anchor="ctr"/>
          <a:lstStyle/>
          <a:p>
            <a:endParaRPr lang="fr-FR"/>
          </a:p>
        </p:txBody>
      </p:sp>
      <p:sp>
        <p:nvSpPr>
          <p:cNvPr id="56352" name="Line 1056"/>
          <p:cNvSpPr>
            <a:spLocks noChangeShapeType="1"/>
          </p:cNvSpPr>
          <p:nvPr/>
        </p:nvSpPr>
        <p:spPr bwMode="auto">
          <a:xfrm>
            <a:off x="3657600" y="3048000"/>
            <a:ext cx="2590800" cy="76200"/>
          </a:xfrm>
          <a:prstGeom prst="line">
            <a:avLst/>
          </a:prstGeom>
          <a:noFill/>
          <a:ln w="76200">
            <a:solidFill>
              <a:schemeClr val="accent2"/>
            </a:solidFill>
            <a:round/>
            <a:headEnd/>
            <a:tailEnd type="triangle" w="med" len="med"/>
          </a:ln>
        </p:spPr>
        <p:txBody>
          <a:bodyPr wrap="none" anchor="ctr"/>
          <a:lstStyle/>
          <a:p>
            <a:endParaRPr lang="fr-FR"/>
          </a:p>
        </p:txBody>
      </p:sp>
      <p:sp>
        <p:nvSpPr>
          <p:cNvPr id="56353" name="Line 1057"/>
          <p:cNvSpPr>
            <a:spLocks noChangeShapeType="1"/>
          </p:cNvSpPr>
          <p:nvPr/>
        </p:nvSpPr>
        <p:spPr bwMode="auto">
          <a:xfrm>
            <a:off x="2209800" y="2667000"/>
            <a:ext cx="4179888" cy="425450"/>
          </a:xfrm>
          <a:prstGeom prst="line">
            <a:avLst/>
          </a:prstGeom>
          <a:noFill/>
          <a:ln w="76200">
            <a:solidFill>
              <a:schemeClr val="accent2"/>
            </a:solidFill>
            <a:round/>
            <a:headEnd/>
            <a:tailEnd type="triangle" w="med" len="med"/>
          </a:ln>
        </p:spPr>
        <p:txBody>
          <a:bodyPr wrap="none" anchor="ctr"/>
          <a:lstStyle/>
          <a:p>
            <a:endParaRPr lang="fr-FR"/>
          </a:p>
        </p:txBody>
      </p:sp>
      <p:sp>
        <p:nvSpPr>
          <p:cNvPr id="56354" name="Line 1058"/>
          <p:cNvSpPr>
            <a:spLocks noChangeShapeType="1"/>
          </p:cNvSpPr>
          <p:nvPr/>
        </p:nvSpPr>
        <p:spPr bwMode="auto">
          <a:xfrm flipV="1">
            <a:off x="4713288" y="4267200"/>
            <a:ext cx="1611312" cy="279400"/>
          </a:xfrm>
          <a:prstGeom prst="line">
            <a:avLst/>
          </a:prstGeom>
          <a:noFill/>
          <a:ln w="76200">
            <a:solidFill>
              <a:srgbClr val="99CCFF"/>
            </a:solidFill>
            <a:round/>
            <a:headEnd/>
            <a:tailEnd type="triangle" w="med" len="med"/>
          </a:ln>
        </p:spPr>
        <p:txBody>
          <a:bodyPr wrap="none" anchor="ctr"/>
          <a:lstStyle/>
          <a:p>
            <a:endParaRPr lang="fr-FR"/>
          </a:p>
        </p:txBody>
      </p:sp>
      <p:sp>
        <p:nvSpPr>
          <p:cNvPr id="56355" name="Line 1059"/>
          <p:cNvSpPr>
            <a:spLocks noChangeShapeType="1"/>
          </p:cNvSpPr>
          <p:nvPr/>
        </p:nvSpPr>
        <p:spPr bwMode="auto">
          <a:xfrm flipV="1">
            <a:off x="3733800" y="5105400"/>
            <a:ext cx="2667000" cy="533400"/>
          </a:xfrm>
          <a:prstGeom prst="line">
            <a:avLst/>
          </a:prstGeom>
          <a:noFill/>
          <a:ln w="76200">
            <a:solidFill>
              <a:srgbClr val="CC0066"/>
            </a:solidFill>
            <a:round/>
            <a:headEnd/>
            <a:tailEnd type="triangle" w="med" len="med"/>
          </a:ln>
        </p:spPr>
        <p:txBody>
          <a:bodyPr wrap="none" anchor="ctr"/>
          <a:lstStyle/>
          <a:p>
            <a:endParaRPr lang="fr-FR"/>
          </a:p>
        </p:txBody>
      </p:sp>
      <p:sp>
        <p:nvSpPr>
          <p:cNvPr id="56356" name="Line 1060"/>
          <p:cNvSpPr>
            <a:spLocks noChangeShapeType="1"/>
          </p:cNvSpPr>
          <p:nvPr/>
        </p:nvSpPr>
        <p:spPr bwMode="auto">
          <a:xfrm flipV="1">
            <a:off x="4495800" y="5867400"/>
            <a:ext cx="1752600" cy="0"/>
          </a:xfrm>
          <a:prstGeom prst="line">
            <a:avLst/>
          </a:prstGeom>
          <a:noFill/>
          <a:ln w="76200">
            <a:solidFill>
              <a:schemeClr val="tx1"/>
            </a:solidFill>
            <a:round/>
            <a:headEnd/>
            <a:tailEnd type="triangle" w="med" len="med"/>
          </a:ln>
        </p:spPr>
        <p:txBody>
          <a:bodyPr wrap="none" anchor="ctr"/>
          <a:lstStyle/>
          <a:p>
            <a:endParaRPr lang="fr-FR"/>
          </a:p>
        </p:txBody>
      </p:sp>
      <p:sp>
        <p:nvSpPr>
          <p:cNvPr id="56357" name="Text Box 1061"/>
          <p:cNvSpPr txBox="1">
            <a:spLocks noChangeArrowheads="1"/>
          </p:cNvSpPr>
          <p:nvPr/>
        </p:nvSpPr>
        <p:spPr bwMode="auto">
          <a:xfrm>
            <a:off x="5943600" y="4724400"/>
            <a:ext cx="336550" cy="457200"/>
          </a:xfrm>
          <a:prstGeom prst="rect">
            <a:avLst/>
          </a:prstGeom>
          <a:noFill/>
          <a:ln w="9525">
            <a:noFill/>
            <a:miter lim="800000"/>
            <a:headEnd/>
            <a:tailEnd/>
          </a:ln>
        </p:spPr>
        <p:txBody>
          <a:bodyPr wrap="none">
            <a:spAutoFit/>
          </a:bodyPr>
          <a:lstStyle/>
          <a:p>
            <a:r>
              <a:rPr lang="fr-FR">
                <a:solidFill>
                  <a:srgbClr val="CC0066"/>
                </a:solidFill>
              </a:rPr>
              <a:t>0</a:t>
            </a:r>
            <a:endParaRPr lang="fr-FR"/>
          </a:p>
        </p:txBody>
      </p:sp>
      <p:sp>
        <p:nvSpPr>
          <p:cNvPr id="56358" name="Text Box 1062"/>
          <p:cNvSpPr txBox="1">
            <a:spLocks noChangeArrowheads="1"/>
          </p:cNvSpPr>
          <p:nvPr/>
        </p:nvSpPr>
        <p:spPr bwMode="auto">
          <a:xfrm>
            <a:off x="5105400" y="3962400"/>
            <a:ext cx="1143000" cy="457200"/>
          </a:xfrm>
          <a:prstGeom prst="rect">
            <a:avLst/>
          </a:prstGeom>
          <a:noFill/>
          <a:ln w="9525">
            <a:noFill/>
            <a:miter lim="800000"/>
            <a:headEnd/>
            <a:tailEnd/>
          </a:ln>
        </p:spPr>
        <p:txBody>
          <a:bodyPr>
            <a:spAutoFit/>
          </a:bodyPr>
          <a:lstStyle/>
          <a:p>
            <a:r>
              <a:rPr lang="fr-FR">
                <a:solidFill>
                  <a:srgbClr val="99CCFF"/>
                </a:solidFill>
              </a:rPr>
              <a:t>+2(+3)</a:t>
            </a:r>
            <a:endParaRPr lang="fr-FR"/>
          </a:p>
        </p:txBody>
      </p:sp>
      <p:sp>
        <p:nvSpPr>
          <p:cNvPr id="56359" name="Text Box 1063"/>
          <p:cNvSpPr txBox="1">
            <a:spLocks noChangeArrowheads="1"/>
          </p:cNvSpPr>
          <p:nvPr/>
        </p:nvSpPr>
        <p:spPr bwMode="auto">
          <a:xfrm>
            <a:off x="4543425" y="3035300"/>
            <a:ext cx="1108075" cy="457200"/>
          </a:xfrm>
          <a:prstGeom prst="rect">
            <a:avLst/>
          </a:prstGeom>
          <a:noFill/>
          <a:ln w="9525">
            <a:noFill/>
            <a:miter lim="800000"/>
            <a:headEnd/>
            <a:tailEnd/>
          </a:ln>
        </p:spPr>
        <p:txBody>
          <a:bodyPr>
            <a:spAutoFit/>
          </a:bodyPr>
          <a:lstStyle/>
          <a:p>
            <a:r>
              <a:rPr lang="fr-FR">
                <a:solidFill>
                  <a:schemeClr val="accent2"/>
                </a:solidFill>
              </a:rPr>
              <a:t>+3/5</a:t>
            </a:r>
            <a:endParaRPr lang="fr-FR"/>
          </a:p>
        </p:txBody>
      </p:sp>
      <p:sp>
        <p:nvSpPr>
          <p:cNvPr id="56360" name="Text Box 1064"/>
          <p:cNvSpPr txBox="1">
            <a:spLocks noChangeArrowheads="1"/>
          </p:cNvSpPr>
          <p:nvPr/>
        </p:nvSpPr>
        <p:spPr bwMode="auto">
          <a:xfrm>
            <a:off x="4876800" y="2209800"/>
            <a:ext cx="1363663" cy="457200"/>
          </a:xfrm>
          <a:prstGeom prst="rect">
            <a:avLst/>
          </a:prstGeom>
          <a:noFill/>
          <a:ln w="9525">
            <a:noFill/>
            <a:miter lim="800000"/>
            <a:headEnd/>
            <a:tailEnd/>
          </a:ln>
        </p:spPr>
        <p:txBody>
          <a:bodyPr>
            <a:spAutoFit/>
          </a:bodyPr>
          <a:lstStyle/>
          <a:p>
            <a:r>
              <a:rPr lang="fr-FR"/>
              <a:t>    </a:t>
            </a:r>
            <a:r>
              <a:rPr lang="fr-FR">
                <a:solidFill>
                  <a:srgbClr val="FF0066"/>
                </a:solidFill>
              </a:rPr>
              <a:t>+4/8</a:t>
            </a:r>
            <a:endParaRPr lang="fr-FR"/>
          </a:p>
        </p:txBody>
      </p:sp>
      <p:sp>
        <p:nvSpPr>
          <p:cNvPr id="56361" name="Text Box 1065"/>
          <p:cNvSpPr txBox="1">
            <a:spLocks noChangeArrowheads="1"/>
          </p:cNvSpPr>
          <p:nvPr/>
        </p:nvSpPr>
        <p:spPr bwMode="auto">
          <a:xfrm>
            <a:off x="5486400" y="1371600"/>
            <a:ext cx="806450" cy="457200"/>
          </a:xfrm>
          <a:prstGeom prst="rect">
            <a:avLst/>
          </a:prstGeom>
          <a:noFill/>
          <a:ln w="9525">
            <a:noFill/>
            <a:miter lim="800000"/>
            <a:headEnd/>
            <a:tailEnd/>
          </a:ln>
        </p:spPr>
        <p:txBody>
          <a:bodyPr>
            <a:spAutoFit/>
          </a:bodyPr>
          <a:lstStyle/>
          <a:p>
            <a:r>
              <a:rPr lang="fr-FR">
                <a:solidFill>
                  <a:schemeClr val="accent1"/>
                </a:solidFill>
              </a:rPr>
              <a:t>+8</a:t>
            </a:r>
          </a:p>
        </p:txBody>
      </p:sp>
      <p:sp>
        <p:nvSpPr>
          <p:cNvPr id="56362" name="Text Box 1068"/>
          <p:cNvSpPr txBox="1">
            <a:spLocks noChangeArrowheads="1"/>
          </p:cNvSpPr>
          <p:nvPr/>
        </p:nvSpPr>
        <p:spPr bwMode="auto">
          <a:xfrm>
            <a:off x="611560" y="4149080"/>
            <a:ext cx="762000" cy="457200"/>
          </a:xfrm>
          <a:prstGeom prst="rect">
            <a:avLst/>
          </a:prstGeom>
          <a:noFill/>
          <a:ln w="9525">
            <a:noFill/>
            <a:miter lim="800000"/>
            <a:headEnd/>
            <a:tailEnd/>
          </a:ln>
        </p:spPr>
        <p:txBody>
          <a:bodyPr>
            <a:spAutoFit/>
          </a:bodyPr>
          <a:lstStyle/>
          <a:p>
            <a:r>
              <a:rPr lang="fr-FR" dirty="0">
                <a:solidFill>
                  <a:schemeClr val="accent2"/>
                </a:solidFill>
              </a:rPr>
              <a:t>(+3)</a:t>
            </a:r>
          </a:p>
        </p:txBody>
      </p:sp>
      <p:sp>
        <p:nvSpPr>
          <p:cNvPr id="56363" name="Text Box 1069"/>
          <p:cNvSpPr txBox="1">
            <a:spLocks noChangeArrowheads="1"/>
          </p:cNvSpPr>
          <p:nvPr/>
        </p:nvSpPr>
        <p:spPr bwMode="auto">
          <a:xfrm>
            <a:off x="2123728" y="4437112"/>
            <a:ext cx="762000" cy="457200"/>
          </a:xfrm>
          <a:prstGeom prst="rect">
            <a:avLst/>
          </a:prstGeom>
          <a:noFill/>
          <a:ln w="9525">
            <a:noFill/>
            <a:miter lim="800000"/>
            <a:headEnd/>
            <a:tailEnd/>
          </a:ln>
        </p:spPr>
        <p:txBody>
          <a:bodyPr>
            <a:spAutoFit/>
          </a:bodyPr>
          <a:lstStyle/>
          <a:p>
            <a:r>
              <a:rPr lang="fr-FR" dirty="0">
                <a:solidFill>
                  <a:schemeClr val="accent2"/>
                </a:solidFill>
              </a:rPr>
              <a:t>(+2)</a:t>
            </a:r>
          </a:p>
        </p:txBody>
      </p:sp>
      <p:sp>
        <p:nvSpPr>
          <p:cNvPr id="56364" name="Text Box 1070"/>
          <p:cNvSpPr txBox="1">
            <a:spLocks noChangeArrowheads="1"/>
          </p:cNvSpPr>
          <p:nvPr/>
        </p:nvSpPr>
        <p:spPr bwMode="auto">
          <a:xfrm>
            <a:off x="3505200" y="3124200"/>
            <a:ext cx="762000" cy="369332"/>
          </a:xfrm>
          <a:prstGeom prst="rect">
            <a:avLst/>
          </a:prstGeom>
          <a:noFill/>
          <a:ln w="9525">
            <a:noFill/>
            <a:miter lim="800000"/>
            <a:headEnd/>
            <a:tailEnd/>
          </a:ln>
        </p:spPr>
        <p:txBody>
          <a:bodyPr>
            <a:spAutoFit/>
          </a:bodyPr>
          <a:lstStyle/>
          <a:p>
            <a:r>
              <a:rPr lang="fr-FR" dirty="0"/>
              <a:t>(+3)</a:t>
            </a:r>
          </a:p>
        </p:txBody>
      </p:sp>
      <p:pic>
        <p:nvPicPr>
          <p:cNvPr id="46" name="Image 45" descr="logolapp.JPG"/>
          <p:cNvPicPr>
            <a:picLocks noChangeAspect="1"/>
          </p:cNvPicPr>
          <p:nvPr/>
        </p:nvPicPr>
        <p:blipFill>
          <a:blip r:embed="rId3" cstate="print"/>
          <a:stretch>
            <a:fillRect/>
          </a:stretch>
        </p:blipFill>
        <p:spPr>
          <a:xfrm>
            <a:off x="571472" y="6286520"/>
            <a:ext cx="710431" cy="420996"/>
          </a:xfrm>
          <a:prstGeom prst="rect">
            <a:avLst/>
          </a:prstGeom>
        </p:spPr>
      </p:pic>
      <p:sp>
        <p:nvSpPr>
          <p:cNvPr id="47" name="Espace réservé du numéro de diapositive 46"/>
          <p:cNvSpPr>
            <a:spLocks noGrp="1"/>
          </p:cNvSpPr>
          <p:nvPr>
            <p:ph type="sldNum" sz="quarter" idx="12"/>
          </p:nvPr>
        </p:nvSpPr>
        <p:spPr/>
        <p:txBody>
          <a:bodyPr/>
          <a:lstStyle/>
          <a:p>
            <a:fld id="{CF4668DC-857F-487D-BFFA-8C0CA5037977}" type="slidenum">
              <a:rPr lang="fr-BE" smtClean="0"/>
              <a:pPr/>
              <a:t>82</a:t>
            </a:fld>
            <a:endParaRPr lang="fr-BE"/>
          </a:p>
        </p:txBody>
      </p:sp>
      <p:sp>
        <p:nvSpPr>
          <p:cNvPr id="48" name="Espace réservé du pied de page 47"/>
          <p:cNvSpPr>
            <a:spLocks noGrp="1"/>
          </p:cNvSpPr>
          <p:nvPr>
            <p:ph type="ftr" sz="quarter" idx="11"/>
          </p:nvPr>
        </p:nvSpPr>
        <p:spPr/>
        <p:txBody>
          <a:bodyPr/>
          <a:lstStyle/>
          <a:p>
            <a:r>
              <a:rPr lang="fr-FR" smtClean="0"/>
              <a:t>Jean-Pierre Lees, Visite Baudelaire, 7 avril 2011</a:t>
            </a:r>
            <a:endParaRPr lang="fr-BE"/>
          </a:p>
        </p:txBody>
      </p:sp>
      <p:sp>
        <p:nvSpPr>
          <p:cNvPr id="49" name="Line 1047"/>
          <p:cNvSpPr>
            <a:spLocks noChangeShapeType="1"/>
          </p:cNvSpPr>
          <p:nvPr/>
        </p:nvSpPr>
        <p:spPr bwMode="auto">
          <a:xfrm flipH="1" flipV="1">
            <a:off x="1547662" y="4221086"/>
            <a:ext cx="1512169" cy="288033"/>
          </a:xfrm>
          <a:prstGeom prst="line">
            <a:avLst/>
          </a:prstGeom>
          <a:noFill/>
          <a:ln w="38100">
            <a:solidFill>
              <a:schemeClr val="tx1"/>
            </a:solidFill>
            <a:prstDash val="sysDash"/>
            <a:round/>
            <a:headEnd/>
            <a:tailEnd type="triangle" w="med" len="med"/>
          </a:ln>
        </p:spPr>
        <p:txBody>
          <a:bodyPr wrap="none" anchor="ctr"/>
          <a:lstStyle/>
          <a:p>
            <a:endParaRPr lang="fr-F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smtClean="0"/>
              <a:t>Jean-Pierre Lees, Visite Baudelaire, 7 avril 2011</a:t>
            </a:r>
            <a:endParaRPr lang="fr-FR"/>
          </a:p>
        </p:txBody>
      </p:sp>
      <p:sp>
        <p:nvSpPr>
          <p:cNvPr id="4" name="Espace réservé du numéro de diapositive 3"/>
          <p:cNvSpPr>
            <a:spLocks noGrp="1"/>
          </p:cNvSpPr>
          <p:nvPr>
            <p:ph type="sldNum" sz="quarter" idx="12"/>
          </p:nvPr>
        </p:nvSpPr>
        <p:spPr/>
        <p:txBody>
          <a:bodyPr/>
          <a:lstStyle/>
          <a:p>
            <a:pPr>
              <a:defRPr/>
            </a:pPr>
            <a:fld id="{B70F5E20-99AE-4AC9-8294-922F6D22DABD}" type="slidenum">
              <a:rPr lang="fr-FR" smtClean="0"/>
              <a:pPr>
                <a:defRPr/>
              </a:pPr>
              <a:t>83</a:t>
            </a:fld>
            <a:endParaRPr lang="fr-FR"/>
          </a:p>
        </p:txBody>
      </p:sp>
      <p:sp>
        <p:nvSpPr>
          <p:cNvPr id="5" name="Rectangle 2"/>
          <p:cNvSpPr txBox="1">
            <a:spLocks noRot="1" noChangeArrowheads="1"/>
          </p:cNvSpPr>
          <p:nvPr/>
        </p:nvSpPr>
        <p:spPr>
          <a:xfrm>
            <a:off x="2195513" y="549275"/>
            <a:ext cx="5429250" cy="846138"/>
          </a:xfrm>
          <a:prstGeom prst="rect">
            <a:avLst/>
          </a:prstGeom>
          <a:noFill/>
        </p:spPr>
        <p:txBody>
          <a:bodyPr/>
          <a:lstStyle/>
          <a:p>
            <a:pPr algn="ctr">
              <a:defRPr/>
            </a:pPr>
            <a:r>
              <a:rPr lang="en-US" sz="4400" dirty="0">
                <a:solidFill>
                  <a:schemeClr val="accent1"/>
                </a:solidFill>
                <a:latin typeface="Arial Narrow" pitchFamily="34" charset="0"/>
                <a:ea typeface="+mj-ea"/>
                <a:cs typeface="+mj-cs"/>
              </a:rPr>
              <a:t>Pour en savoir plus…</a:t>
            </a:r>
          </a:p>
        </p:txBody>
      </p:sp>
      <p:sp>
        <p:nvSpPr>
          <p:cNvPr id="19462" name="ZoneTexte 5"/>
          <p:cNvSpPr txBox="1">
            <a:spLocks noChangeArrowheads="1"/>
          </p:cNvSpPr>
          <p:nvPr/>
        </p:nvSpPr>
        <p:spPr bwMode="auto">
          <a:xfrm>
            <a:off x="1547664" y="2924944"/>
            <a:ext cx="6265863" cy="1877437"/>
          </a:xfrm>
          <a:prstGeom prst="rect">
            <a:avLst/>
          </a:prstGeom>
          <a:noFill/>
          <a:ln w="9525">
            <a:noFill/>
            <a:miter lim="800000"/>
            <a:headEnd/>
            <a:tailEnd/>
          </a:ln>
        </p:spPr>
        <p:txBody>
          <a:bodyPr>
            <a:spAutoFit/>
          </a:bodyPr>
          <a:lstStyle/>
          <a:p>
            <a:pPr algn="ctr"/>
            <a:r>
              <a:rPr lang="fr-FR" sz="6000" dirty="0" smtClean="0">
                <a:solidFill>
                  <a:srgbClr val="0070C0"/>
                </a:solidFill>
                <a:latin typeface="Arial Narrow" pitchFamily="34" charset="0"/>
                <a:hlinkClick r:id="rId3"/>
              </a:rPr>
              <a:t>http</a:t>
            </a:r>
            <a:r>
              <a:rPr lang="fr-FR" sz="6000" dirty="0">
                <a:solidFill>
                  <a:srgbClr val="0070C0"/>
                </a:solidFill>
                <a:latin typeface="Arial Narrow" pitchFamily="34" charset="0"/>
                <a:hlinkClick r:id="rId3"/>
              </a:rPr>
              <a:t>://lapp.in2p3.fr/</a:t>
            </a:r>
            <a:endParaRPr lang="fr-FR" sz="6000" dirty="0">
              <a:solidFill>
                <a:srgbClr val="0070C0"/>
              </a:solidFill>
              <a:latin typeface="Arial Narrow" pitchFamily="34" charset="0"/>
            </a:endParaRPr>
          </a:p>
          <a:p>
            <a:endParaRPr lang="fr-FR" sz="2800" dirty="0">
              <a:solidFill>
                <a:srgbClr val="0070C0"/>
              </a:solidFill>
              <a:latin typeface="Arial Narrow" pitchFamily="34" charset="0"/>
            </a:endParaRPr>
          </a:p>
          <a:p>
            <a:endParaRPr lang="fr-FR" sz="2800" dirty="0">
              <a:solidFill>
                <a:srgbClr val="0070C0"/>
              </a:solidFill>
              <a:latin typeface="Arial Narrow"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564905"/>
            <a:ext cx="7772400" cy="1841996"/>
          </a:xfrm>
        </p:spPr>
        <p:txBody>
          <a:bodyPr>
            <a:normAutofit fontScale="92500" lnSpcReduction="10000"/>
          </a:bodyPr>
          <a:lstStyle/>
          <a:p>
            <a:pPr algn="ctr"/>
            <a:r>
              <a:rPr lang="en-US" sz="6500" dirty="0" smtClean="0">
                <a:solidFill>
                  <a:srgbClr val="3703C9"/>
                </a:solidFill>
                <a:latin typeface="Arial Narrow" pitchFamily="34" charset="0"/>
              </a:rPr>
              <a:t>La physique des </a:t>
            </a:r>
            <a:r>
              <a:rPr lang="en-US" sz="6500" dirty="0" err="1" smtClean="0">
                <a:solidFill>
                  <a:srgbClr val="3703C9"/>
                </a:solidFill>
                <a:latin typeface="Arial Narrow" pitchFamily="34" charset="0"/>
              </a:rPr>
              <a:t>particules</a:t>
            </a:r>
            <a:r>
              <a:rPr lang="en-US" sz="6500" dirty="0" smtClean="0">
                <a:solidFill>
                  <a:srgbClr val="3703C9"/>
                </a:solidFill>
                <a:latin typeface="Arial Narrow" pitchFamily="34" charset="0"/>
              </a:rPr>
              <a:t> </a:t>
            </a:r>
            <a:r>
              <a:rPr lang="en-US" sz="6500" dirty="0" err="1" smtClean="0">
                <a:solidFill>
                  <a:srgbClr val="3703C9"/>
                </a:solidFill>
                <a:latin typeface="Arial Narrow" pitchFamily="34" charset="0"/>
              </a:rPr>
              <a:t>aujourd’hui</a:t>
            </a:r>
            <a:endParaRPr lang="en-US" sz="6500" dirty="0" smtClean="0">
              <a:solidFill>
                <a:srgbClr val="3703C9"/>
              </a:solidFill>
              <a:latin typeface="Arial Narrow" pitchFamily="34" charset="0"/>
            </a:endParaRPr>
          </a:p>
          <a:p>
            <a:endParaRPr lang="fr-FR" dirty="0"/>
          </a:p>
        </p:txBody>
      </p:sp>
      <p:sp>
        <p:nvSpPr>
          <p:cNvPr id="4" name="Espace réservé du pied de page 3"/>
          <p:cNvSpPr>
            <a:spLocks noGrp="1"/>
          </p:cNvSpPr>
          <p:nvPr>
            <p:ph type="ftr" sz="quarter" idx="11"/>
          </p:nvPr>
        </p:nvSpPr>
        <p:spPr/>
        <p:txBody>
          <a:bodyPr/>
          <a:lstStyle/>
          <a:p>
            <a:r>
              <a:rPr lang="fr-FR" dirty="0" smtClean="0">
                <a:solidFill>
                  <a:srgbClr val="FF0000"/>
                </a:solidFill>
              </a:rPr>
              <a:t>Jean-Pierre Lees, Visite Baudelaire, 7 avril 2011</a:t>
            </a:r>
            <a:endParaRPr lang="fr-BE"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9</a:t>
            </a:fld>
            <a:endParaRPr lang="fr-BE"/>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227M $B\overline{B}$&#10;\end{document}&#10;"/>
  <p:tag name="EXTERNALNAME" val="txp_fig"/>
  <p:tag name="BLEND" val="False"/>
  <p:tag name="TRANSPARENT" val="False"/>
  <p:tag name="KEEPFILES" val="False"/>
  <p:tag name="DEBUGPAUSE" val="False"/>
  <p:tag name="RESOLUTION" val="1200"/>
  <p:tag name="TIMEOUT" val="(none)"/>
  <p:tag name="BOXWIDTH" val="406"/>
  <p:tag name="BOXHEIGHT" val="554"/>
  <p:tag name="BOXFONT" val="10"/>
  <p:tag name="BOXWRAP" val="False"/>
  <p:tag name="WORKAROUNDTRANSPARENCYBUG" val="False"/>
  <p:tag name="BITMAPFORMAT" val="pngmono"/>
  <p:tag name="DEBUGINTERACTIVE" val="True"/>
  <p:tag name="ORIGWIDTH" val="99"/>
  <p:tag name="PICTUREFILESIZE" val="518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pi^+$&#10;\end{document}&#10;"/>
  <p:tag name="EXTERNALNAME" val="txp_fig"/>
  <p:tag name="BLEND" val="False"/>
  <p:tag name="TRANSPARENT" val="False"/>
  <p:tag name="KEEPFILES" val="False"/>
  <p:tag name="DEBUGPAUSE" val="False"/>
  <p:tag name="RESOLUTION" val="1200"/>
  <p:tag name="TIMEOUT" val="(none)"/>
  <p:tag name="BOXWIDTH" val="406"/>
  <p:tag name="BOXHEIGHT" val="554"/>
  <p:tag name="BOXFONT" val="10"/>
  <p:tag name="BOXWRAP" val="False"/>
  <p:tag name="WORKAROUNDTRANSPARENCYBUG" val="False"/>
  <p:tag name="BITMAPFORMAT" val="pngmono"/>
  <p:tag name="DEBUGINTERACTIVE" val="True"/>
  <p:tag name="ORIGWIDTH" val="61"/>
  <p:tag name="PICTUREFILESIZE" val="211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pi^-$&#10;\end{document}&#10;"/>
  <p:tag name="EXTERNALNAME" val="txp_fig"/>
  <p:tag name="BLEND" val="False"/>
  <p:tag name="TRANSPARENT" val="False"/>
  <p:tag name="KEEPFILES" val="False"/>
  <p:tag name="DEBUGPAUSE" val="False"/>
  <p:tag name="RESOLUTION" val="1200"/>
  <p:tag name="TIMEOUT" val="(none)"/>
  <p:tag name="BOXWIDTH" val="406"/>
  <p:tag name="BOXHEIGHT" val="554"/>
  <p:tag name="BOXFONT" val="10"/>
  <p:tag name="BOXWRAP" val="False"/>
  <p:tag name="WORKAROUNDTRANSPARENCYBUG" val="False"/>
  <p:tag name="BITMAPFORMAT" val="pngmono"/>
  <p:tag name="DEBUGINTERACTIVE" val="True"/>
  <p:tag name="ORIGWIDTH" val="61"/>
  <p:tag name="PICTUREFILESIZE" val="2139"/>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3748</TotalTime>
  <Words>5299</Words>
  <Application>Microsoft Office PowerPoint</Application>
  <PresentationFormat>Affichage à l'écran (4:3)</PresentationFormat>
  <Paragraphs>859</Paragraphs>
  <Slides>83</Slides>
  <Notes>20</Notes>
  <HiddenSlides>0</HiddenSlides>
  <MMClips>4</MMClips>
  <ScaleCrop>false</ScaleCrop>
  <HeadingPairs>
    <vt:vector size="4" baseType="variant">
      <vt:variant>
        <vt:lpstr>Thème</vt:lpstr>
      </vt:variant>
      <vt:variant>
        <vt:i4>1</vt:i4>
      </vt:variant>
      <vt:variant>
        <vt:lpstr>Titres des diapositives</vt:lpstr>
      </vt:variant>
      <vt:variant>
        <vt:i4>83</vt:i4>
      </vt:variant>
    </vt:vector>
  </HeadingPairs>
  <TitlesOfParts>
    <vt:vector size="84" baseType="lpstr">
      <vt:lpstr>Thème Office</vt:lpstr>
      <vt:lpstr>Présentation du LAPP</vt:lpstr>
      <vt:lpstr>Votre Visite</vt:lpstr>
      <vt:lpstr>Plan</vt:lpstr>
      <vt:lpstr>Diapositive 4</vt:lpstr>
      <vt:lpstr>Historique (1)</vt:lpstr>
      <vt:lpstr>Historique (2)</vt:lpstr>
      <vt:lpstr>Le Lapp: chiffres clés</vt:lpstr>
      <vt:lpstr>La physique théorique</vt:lpstr>
      <vt:lpstr>Diapositive 9</vt:lpstr>
      <vt:lpstr>Qu’ étudie t-on au LAPP?</vt:lpstr>
      <vt:lpstr>la première particule élémentaire : l'électron</vt:lpstr>
      <vt:lpstr>Protons et neutrons sont-ils des particules élémentaires ?</vt:lpstr>
      <vt:lpstr>La découverte des mésons</vt:lpstr>
      <vt:lpstr>Une nouvelle particule élémentaire : le neutrino</vt:lpstr>
      <vt:lpstr>Une nouvelle particule élémentaire : le neutrino</vt:lpstr>
      <vt:lpstr>L’anti-matière</vt:lpstr>
      <vt:lpstr>Diapositive 17</vt:lpstr>
      <vt:lpstr>Diapositive 18</vt:lpstr>
      <vt:lpstr>le modèle standard</vt:lpstr>
      <vt:lpstr>Quarks et hadrons </vt:lpstr>
      <vt:lpstr>Quelques grands mystères actuels</vt:lpstr>
      <vt:lpstr>Diapositive 22</vt:lpstr>
      <vt:lpstr>La fameuse équation E = mc2</vt:lpstr>
      <vt:lpstr>E = mc2 à l'origine des accélérateurs de particules</vt:lpstr>
      <vt:lpstr>Accélérateurs de particules</vt:lpstr>
      <vt:lpstr>Anneau de collision</vt:lpstr>
      <vt:lpstr>SLAC</vt:lpstr>
      <vt:lpstr>Les unités du physicien des particules</vt:lpstr>
      <vt:lpstr>le LHC </vt:lpstr>
      <vt:lpstr>le LHC (2)</vt:lpstr>
      <vt:lpstr>Diapositive 31</vt:lpstr>
      <vt:lpstr>Diapositive 32</vt:lpstr>
      <vt:lpstr>Diapositive 33</vt:lpstr>
      <vt:lpstr>Diapositive 34</vt:lpstr>
      <vt:lpstr>Diapositive 35</vt:lpstr>
      <vt:lpstr>Propriétés des particules mesurées avec un détecteur</vt:lpstr>
      <vt:lpstr>Détecter les traces chargées</vt:lpstr>
      <vt:lpstr>Diapositive 38</vt:lpstr>
      <vt:lpstr>Diapositive 39</vt:lpstr>
      <vt:lpstr>Mesurer  l’ énergie</vt:lpstr>
      <vt:lpstr>Un exemple: découverte du Z0 par UA1</vt:lpstr>
      <vt:lpstr>Diapositive 42</vt:lpstr>
      <vt:lpstr>Diapositive 43</vt:lpstr>
      <vt:lpstr>Le détecteur ATLAS au LHC</vt:lpstr>
      <vt:lpstr>Le détecteur ATLAS au LHC</vt:lpstr>
      <vt:lpstr>Diapositive 46</vt:lpstr>
      <vt:lpstr>Diapositive 47</vt:lpstr>
      <vt:lpstr>Two jet event at 2.36 TeV (Dec. 8th)</vt:lpstr>
      <vt:lpstr>Un candidat Z0 dans ATLAS</vt:lpstr>
      <vt:lpstr>Masse des candidats Z0e+e- dans ATLAS</vt:lpstr>
      <vt:lpstr>Exemple de désintégrations dans Atlas</vt:lpstr>
      <vt:lpstr>La recherche du Higgs H </vt:lpstr>
      <vt:lpstr>Diapositive 53</vt:lpstr>
      <vt:lpstr>Diapositive 54</vt:lpstr>
      <vt:lpstr>Diapositive 55</vt:lpstr>
      <vt:lpstr>Diapositive 56</vt:lpstr>
      <vt:lpstr>Les neutrinos: OPERA</vt:lpstr>
      <vt:lpstr>Principe de la mesure</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               HESS au LAPP   </vt:lpstr>
      <vt:lpstr>Diapositive 73</vt:lpstr>
      <vt:lpstr>L'expérience AMS</vt:lpstr>
      <vt:lpstr>Les caractéristiques d’AMS </vt:lpstr>
      <vt:lpstr>Diapositive 76</vt:lpstr>
      <vt:lpstr>Diapositive 77</vt:lpstr>
      <vt:lpstr>Diapositive 78</vt:lpstr>
      <vt:lpstr> 19 avril 2011… </vt:lpstr>
      <vt:lpstr>L'expérience VIRGO</vt:lpstr>
      <vt:lpstr>Diapositive 81</vt:lpstr>
      <vt:lpstr>Diapositive 82</vt:lpstr>
      <vt:lpstr>Diapositive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LAPP</dc:title>
  <cp:lastModifiedBy>lees</cp:lastModifiedBy>
  <cp:revision>302</cp:revision>
  <dcterms:created xsi:type="dcterms:W3CDTF">2010-01-22T21:46:54Z</dcterms:created>
  <dcterms:modified xsi:type="dcterms:W3CDTF">2011-04-07T08:55:30Z</dcterms:modified>
</cp:coreProperties>
</file>