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8" r:id="rId3"/>
    <p:sldId id="275" r:id="rId4"/>
    <p:sldId id="257" r:id="rId5"/>
    <p:sldId id="261" r:id="rId6"/>
    <p:sldId id="273" r:id="rId7"/>
    <p:sldId id="274" r:id="rId8"/>
    <p:sldId id="270" r:id="rId9"/>
    <p:sldId id="262" r:id="rId10"/>
    <p:sldId id="265" r:id="rId11"/>
    <p:sldId id="285" r:id="rId12"/>
    <p:sldId id="283" r:id="rId13"/>
    <p:sldId id="284" r:id="rId14"/>
    <p:sldId id="263" r:id="rId15"/>
    <p:sldId id="267" r:id="rId16"/>
    <p:sldId id="269" r:id="rId17"/>
    <p:sldId id="276" r:id="rId18"/>
    <p:sldId id="277" r:id="rId19"/>
    <p:sldId id="279" r:id="rId20"/>
    <p:sldId id="280" r:id="rId21"/>
    <p:sldId id="281" r:id="rId22"/>
    <p:sldId id="282" r:id="rId23"/>
    <p:sldId id="264" r:id="rId24"/>
    <p:sldId id="271" r:id="rId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174"/>
    <a:srgbClr val="C2AA42"/>
    <a:srgbClr val="321CD2"/>
    <a:srgbClr val="5FE3F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8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9EF0EE-807A-4F35-BF97-E2E4FAB169A2}" type="datetimeFigureOut">
              <a:rPr lang="fr-FR" smtClean="0"/>
              <a:pPr/>
              <a:t>11/05/2011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DF87CB-7C91-40C3-9864-62A8578B4FF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Infiniment petit et infiniment grand sont les deux frontières de la physique. Pour répondre aux questions qui restent posées nous avons besoins</a:t>
            </a:r>
            <a:r>
              <a:rPr lang="fr-FR" baseline="0" dirty="0" smtClean="0"/>
              <a:t> de les explorer. Il faut pour cela soit construire des accélérateurs de particules qui plus elles sont </a:t>
            </a:r>
            <a:r>
              <a:rPr lang="fr-FR" baseline="0" dirty="0" err="1" smtClean="0"/>
              <a:t>energetiques</a:t>
            </a:r>
            <a:r>
              <a:rPr lang="fr-FR" baseline="0" dirty="0" smtClean="0"/>
              <a:t> plus elles permettent</a:t>
            </a:r>
          </a:p>
          <a:p>
            <a:r>
              <a:rPr lang="fr-FR" baseline="0" dirty="0" smtClean="0"/>
              <a:t>d’aller vers le plus petit, soit utiliser les événements cosmiques qui accélèrent les particules ou «  rayons» cosmiques.</a:t>
            </a:r>
          </a:p>
          <a:p>
            <a:r>
              <a:rPr lang="fr-FR" baseline="0" dirty="0" smtClean="0"/>
              <a:t>Pour sonder les deux infinis on a besoin en plus et bien sur de </a:t>
            </a:r>
            <a:r>
              <a:rPr lang="fr-FR" baseline="0" dirty="0" err="1" smtClean="0"/>
              <a:t>detecteurs</a:t>
            </a:r>
            <a:r>
              <a:rPr lang="fr-FR" baseline="0" dirty="0" smtClean="0"/>
              <a:t> qui </a:t>
            </a:r>
            <a:endParaRPr lang="fr-FR" dirty="0"/>
          </a:p>
        </p:txBody>
      </p:sp>
      <p:sp>
        <p:nvSpPr>
          <p:cNvPr id="4" name="Espace réservé du numéro de diapositive 3"/>
          <p:cNvSpPr>
            <a:spLocks noGrp="1"/>
          </p:cNvSpPr>
          <p:nvPr>
            <p:ph type="sldNum" sz="quarter" idx="10"/>
          </p:nvPr>
        </p:nvSpPr>
        <p:spPr/>
        <p:txBody>
          <a:bodyPr/>
          <a:lstStyle/>
          <a:p>
            <a:fld id="{98DF87CB-7C91-40C3-9864-62A8578B4FF4}" type="slidenum">
              <a:rPr lang="fr-FR" smtClean="0"/>
              <a:pPr/>
              <a:t>3</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smtClean="0">
                <a:latin typeface="Arial" pitchFamily="34" charset="0"/>
                <a:cs typeface="Arial" pitchFamily="34" charset="0"/>
                <a:sym typeface="Symbol" pitchFamily="18" charset="2"/>
              </a:rPr>
              <a:t>La première </a:t>
            </a:r>
            <a:r>
              <a:rPr lang="en-GB" dirty="0" err="1" smtClean="0">
                <a:latin typeface="Arial" pitchFamily="34" charset="0"/>
                <a:cs typeface="Arial" pitchFamily="34" charset="0"/>
                <a:sym typeface="Symbol" pitchFamily="18" charset="2"/>
              </a:rPr>
              <a:t>famille</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rassemble</a:t>
            </a:r>
            <a:r>
              <a:rPr lang="en-GB" dirty="0" smtClean="0">
                <a:latin typeface="Arial" pitchFamily="34" charset="0"/>
                <a:cs typeface="Arial" pitchFamily="34" charset="0"/>
                <a:sym typeface="Symbol" pitchFamily="18" charset="2"/>
              </a:rPr>
              <a:t> les </a:t>
            </a:r>
            <a:r>
              <a:rPr lang="en-GB" dirty="0" err="1" smtClean="0">
                <a:latin typeface="Arial" pitchFamily="34" charset="0"/>
                <a:cs typeface="Arial" pitchFamily="34" charset="0"/>
                <a:sym typeface="Symbol" pitchFamily="18" charset="2"/>
              </a:rPr>
              <a:t>particules</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constituantes</a:t>
            </a:r>
            <a:r>
              <a:rPr lang="en-GB" baseline="0" dirty="0" smtClean="0">
                <a:latin typeface="Arial" pitchFamily="34" charset="0"/>
                <a:cs typeface="Arial" pitchFamily="34" charset="0"/>
                <a:sym typeface="Symbol" pitchFamily="18" charset="2"/>
              </a:rPr>
              <a:t> </a:t>
            </a:r>
            <a:r>
              <a:rPr lang="en-GB" dirty="0" smtClean="0">
                <a:latin typeface="Arial" pitchFamily="34" charset="0"/>
                <a:cs typeface="Arial" pitchFamily="34" charset="0"/>
                <a:sym typeface="Symbol" pitchFamily="18" charset="2"/>
              </a:rPr>
              <a:t>de la </a:t>
            </a:r>
            <a:r>
              <a:rPr lang="en-GB" dirty="0" err="1" smtClean="0">
                <a:latin typeface="Arial" pitchFamily="34" charset="0"/>
                <a:cs typeface="Arial" pitchFamily="34" charset="0"/>
                <a:sym typeface="Symbol" pitchFamily="18" charset="2"/>
              </a:rPr>
              <a:t>matière</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ordinaire</a:t>
            </a:r>
            <a:r>
              <a:rPr lang="en-GB" dirty="0" smtClean="0">
                <a:latin typeface="Arial" pitchFamily="34" charset="0"/>
                <a:cs typeface="Arial" pitchFamily="34" charset="0"/>
                <a:sym typeface="Symbol" pitchFamily="18" charset="2"/>
              </a:rPr>
              <a:t>.</a:t>
            </a:r>
          </a:p>
          <a:p>
            <a:pPr>
              <a:buFont typeface="Symbol"/>
              <a:buChar char="®"/>
            </a:pPr>
            <a:r>
              <a:rPr lang="en-GB" dirty="0" err="1" smtClean="0">
                <a:latin typeface="Arial" pitchFamily="34" charset="0"/>
                <a:cs typeface="Arial" pitchFamily="34" charset="0"/>
                <a:sym typeface="Symbol" pitchFamily="18" charset="2"/>
              </a:rPr>
              <a:t>Deuxième</a:t>
            </a:r>
            <a:r>
              <a:rPr lang="en-GB" dirty="0" smtClean="0">
                <a:latin typeface="Arial" pitchFamily="34" charset="0"/>
                <a:cs typeface="Arial" pitchFamily="34" charset="0"/>
                <a:sym typeface="Symbol" pitchFamily="18" charset="2"/>
              </a:rPr>
              <a:t> et </a:t>
            </a:r>
            <a:r>
              <a:rPr lang="en-GB" dirty="0" err="1" smtClean="0">
                <a:latin typeface="Arial" pitchFamily="34" charset="0"/>
                <a:cs typeface="Arial" pitchFamily="34" charset="0"/>
                <a:sym typeface="Symbol" pitchFamily="18" charset="2"/>
              </a:rPr>
              <a:t>troisième</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familles</a:t>
            </a:r>
            <a:r>
              <a:rPr lang="en-GB" dirty="0" smtClean="0">
                <a:latin typeface="Arial" pitchFamily="34" charset="0"/>
                <a:cs typeface="Arial" pitchFamily="34" charset="0"/>
                <a:sym typeface="Symbol" pitchFamily="18" charset="2"/>
              </a:rPr>
              <a:t> : </a:t>
            </a:r>
            <a:r>
              <a:rPr lang="en-GB" dirty="0" err="1" smtClean="0">
                <a:latin typeface="Arial" pitchFamily="34" charset="0"/>
                <a:cs typeface="Arial" pitchFamily="34" charset="0"/>
                <a:sym typeface="Symbol" pitchFamily="18" charset="2"/>
              </a:rPr>
              <a:t>matière</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produite</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uniquement</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dans</a:t>
            </a:r>
            <a:r>
              <a:rPr lang="en-GB" dirty="0" smtClean="0">
                <a:latin typeface="Arial" pitchFamily="34" charset="0"/>
                <a:cs typeface="Arial" pitchFamily="34" charset="0"/>
                <a:sym typeface="Symbol" pitchFamily="18" charset="2"/>
              </a:rPr>
              <a:t> les </a:t>
            </a:r>
            <a:r>
              <a:rPr lang="en-GB" dirty="0" err="1" smtClean="0">
                <a:latin typeface="Arial" pitchFamily="34" charset="0"/>
                <a:cs typeface="Arial" pitchFamily="34" charset="0"/>
                <a:sym typeface="Symbol" pitchFamily="18" charset="2"/>
              </a:rPr>
              <a:t>grands</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accélérateurs</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ou</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bien</a:t>
            </a:r>
            <a:r>
              <a:rPr lang="en-GB" dirty="0" smtClean="0">
                <a:latin typeface="Arial" pitchFamily="34" charset="0"/>
                <a:cs typeface="Arial" pitchFamily="34" charset="0"/>
                <a:sym typeface="Symbol" pitchFamily="18" charset="2"/>
              </a:rPr>
              <a:t> issue des </a:t>
            </a:r>
            <a:r>
              <a:rPr lang="en-GB" dirty="0" err="1" smtClean="0">
                <a:latin typeface="Arial" pitchFamily="34" charset="0"/>
                <a:cs typeface="Arial" pitchFamily="34" charset="0"/>
                <a:sym typeface="Symbol" pitchFamily="18" charset="2"/>
              </a:rPr>
              <a:t>rayons</a:t>
            </a:r>
            <a:r>
              <a:rPr lang="en-GB" dirty="0" smtClean="0">
                <a:latin typeface="Arial" pitchFamily="34" charset="0"/>
                <a:cs typeface="Arial" pitchFamily="34" charset="0"/>
                <a:sym typeface="Symbol" pitchFamily="18" charset="2"/>
              </a:rPr>
              <a:t> </a:t>
            </a:r>
            <a:r>
              <a:rPr lang="en-GB" dirty="0" err="1" smtClean="0">
                <a:latin typeface="Arial" pitchFamily="34" charset="0"/>
                <a:cs typeface="Arial" pitchFamily="34" charset="0"/>
                <a:sym typeface="Symbol" pitchFamily="18" charset="2"/>
              </a:rPr>
              <a:t>cosmiques</a:t>
            </a:r>
            <a:r>
              <a:rPr lang="en-GB" dirty="0" smtClean="0">
                <a:latin typeface="Arial" pitchFamily="34" charset="0"/>
                <a:cs typeface="Arial" pitchFamily="34" charset="0"/>
                <a:sym typeface="Symbol" pitchFamily="18" charset="2"/>
              </a:rPr>
              <a:t>.</a:t>
            </a:r>
          </a:p>
          <a:p>
            <a:endParaRPr lang="fr-FR" dirty="0"/>
          </a:p>
        </p:txBody>
      </p:sp>
      <p:sp>
        <p:nvSpPr>
          <p:cNvPr id="4" name="Espace réservé du numéro de diapositive 3"/>
          <p:cNvSpPr>
            <a:spLocks noGrp="1"/>
          </p:cNvSpPr>
          <p:nvPr>
            <p:ph type="sldNum" sz="quarter" idx="10"/>
          </p:nvPr>
        </p:nvSpPr>
        <p:spPr/>
        <p:txBody>
          <a:bodyPr/>
          <a:lstStyle/>
          <a:p>
            <a:fld id="{98DF87CB-7C91-40C3-9864-62A8578B4FF4}" type="slidenum">
              <a:rPr lang="fr-FR" smtClean="0"/>
              <a:pPr/>
              <a:t>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Infiniment petit et infiniment grand sont les deux frontières de la physique. Pour répondre aux questions qui restent posées nous avons besoins</a:t>
            </a:r>
            <a:r>
              <a:rPr lang="fr-FR" baseline="0" dirty="0" smtClean="0"/>
              <a:t> de les explorer. Il faut pour cela soit construire des accélérateurs de particules qui plus elles sont </a:t>
            </a:r>
            <a:r>
              <a:rPr lang="fr-FR" baseline="0" dirty="0" err="1" smtClean="0"/>
              <a:t>energetiques</a:t>
            </a:r>
            <a:r>
              <a:rPr lang="fr-FR" baseline="0" dirty="0" smtClean="0"/>
              <a:t> plus elles permettent</a:t>
            </a:r>
          </a:p>
          <a:p>
            <a:r>
              <a:rPr lang="fr-FR" baseline="0" dirty="0" smtClean="0"/>
              <a:t>d’aller vers le plus petit, soit utiliser les événements cosmiques qui accélèrent les particules ou «  rayons» cosmiques.</a:t>
            </a:r>
          </a:p>
          <a:p>
            <a:r>
              <a:rPr lang="fr-FR" baseline="0" dirty="0" smtClean="0"/>
              <a:t>Pour sonder les deux infinis on a besoin en plus et bien sur de </a:t>
            </a:r>
            <a:r>
              <a:rPr lang="fr-FR" baseline="0" dirty="0" err="1" smtClean="0"/>
              <a:t>detecteurs</a:t>
            </a:r>
            <a:r>
              <a:rPr lang="fr-FR" baseline="0" dirty="0" smtClean="0"/>
              <a:t> qui </a:t>
            </a:r>
            <a:endParaRPr lang="fr-FR" dirty="0"/>
          </a:p>
        </p:txBody>
      </p:sp>
      <p:sp>
        <p:nvSpPr>
          <p:cNvPr id="4" name="Espace réservé du numéro de diapositive 3"/>
          <p:cNvSpPr>
            <a:spLocks noGrp="1"/>
          </p:cNvSpPr>
          <p:nvPr>
            <p:ph type="sldNum" sz="quarter" idx="10"/>
          </p:nvPr>
        </p:nvSpPr>
        <p:spPr/>
        <p:txBody>
          <a:bodyPr/>
          <a:lstStyle/>
          <a:p>
            <a:fld id="{98DF87CB-7C91-40C3-9864-62A8578B4FF4}" type="slidenum">
              <a:rPr lang="fr-FR" smtClean="0"/>
              <a:pPr/>
              <a:t>14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14400"/>
            <a:r>
              <a:rPr lang="fr-FR" smtClean="0"/>
              <a:t>ICRC 2007- Merida</a:t>
            </a:r>
          </a:p>
        </p:txBody>
      </p:sp>
      <p:sp>
        <p:nvSpPr>
          <p:cNvPr id="9219" name="Rectangle 2"/>
          <p:cNvSpPr>
            <a:spLocks noGrp="1" noRot="1" noChangeAspect="1" noChangeArrowheads="1" noTextEdit="1"/>
          </p:cNvSpPr>
          <p:nvPr>
            <p:ph type="sldImg"/>
          </p:nvPr>
        </p:nvSpPr>
        <p:spPr>
          <a:xfrm>
            <a:off x="1144588" y="685800"/>
            <a:ext cx="4568825" cy="3427413"/>
          </a:xfrm>
          <a:ln/>
        </p:spPr>
      </p:sp>
      <p:sp>
        <p:nvSpPr>
          <p:cNvPr id="9220" name="Rectangle 3"/>
          <p:cNvSpPr>
            <a:spLocks noGrp="1" noChangeArrowheads="1"/>
          </p:cNvSpPr>
          <p:nvPr>
            <p:ph type="body" idx="1"/>
          </p:nvPr>
        </p:nvSpPr>
        <p:spPr>
          <a:xfrm>
            <a:off x="684509" y="4342222"/>
            <a:ext cx="5488983" cy="4115389"/>
          </a:xfrm>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Environ 70 chercheurs, expérimentateurs du LAPP ou théoriciens du LAPTH, ainsi qu’une vingtaine de jeunes préparant leur thèse, travaillent</a:t>
            </a:r>
            <a:r>
              <a:rPr lang="fr-FR" sz="1200" kern="1200" baseline="0" dirty="0" smtClean="0">
                <a:solidFill>
                  <a:schemeClr val="tx1"/>
                </a:solidFill>
                <a:latin typeface="+mn-lt"/>
                <a:ea typeface="+mn-ea"/>
                <a:cs typeface="+mn-cs"/>
              </a:rPr>
              <a:t> ici</a:t>
            </a:r>
            <a:r>
              <a:rPr lang="fr-FR" sz="1200" kern="1200" dirty="0" smtClean="0">
                <a:solidFill>
                  <a:schemeClr val="tx1"/>
                </a:solidFill>
                <a:latin typeface="+mn-lt"/>
                <a:ea typeface="+mn-ea"/>
                <a:cs typeface="+mn-cs"/>
              </a:rPr>
              <a:t>. Pour concevoir et construire les appareillages indispensables a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Cliquez pour modifier le style du titre</a:t>
            </a:r>
            <a:endParaRPr kumimoji="0" lang="en-US"/>
          </a:p>
        </p:txBody>
      </p:sp>
      <p:sp>
        <p:nvSpPr>
          <p:cNvPr id="28" name="Espace réservé de la date 27"/>
          <p:cNvSpPr>
            <a:spLocks noGrp="1"/>
          </p:cNvSpPr>
          <p:nvPr>
            <p:ph type="dt" sz="half" idx="10"/>
          </p:nvPr>
        </p:nvSpPr>
        <p:spPr/>
        <p:txBody>
          <a:bodyPr/>
          <a:lstStyle/>
          <a:p>
            <a:fld id="{4E2F7CDA-73BF-4184-9782-843414673FDC}" type="datetime1">
              <a:rPr lang="fr-FR" smtClean="0"/>
              <a:t>11/05/2011</a:t>
            </a:fld>
            <a:endParaRPr lang="fr-FR"/>
          </a:p>
        </p:txBody>
      </p:sp>
      <p:sp>
        <p:nvSpPr>
          <p:cNvPr id="17" name="Espace réservé du pied de page 16"/>
          <p:cNvSpPr>
            <a:spLocks noGrp="1"/>
          </p:cNvSpPr>
          <p:nvPr>
            <p:ph type="ftr" sz="quarter" idx="11"/>
          </p:nvPr>
        </p:nvSpPr>
        <p:spPr/>
        <p:txBody>
          <a:bodyPr/>
          <a:lstStyle/>
          <a:p>
            <a:r>
              <a:rPr lang="fr-FR" smtClean="0"/>
              <a:t>VisiteTech-Com IUT Annecy-le-Vieux le 12 mai 2011        A.ZGHICHE</a:t>
            </a:r>
            <a:endParaRPr lang="fr-FR"/>
          </a:p>
        </p:txBody>
      </p:sp>
      <p:sp>
        <p:nvSpPr>
          <p:cNvPr id="29" name="Espace réservé du numéro de diapositive 28"/>
          <p:cNvSpPr>
            <a:spLocks noGrp="1"/>
          </p:cNvSpPr>
          <p:nvPr>
            <p:ph type="sldNum" sz="quarter" idx="12"/>
          </p:nvPr>
        </p:nvSpPr>
        <p:spPr/>
        <p:txBody>
          <a:bodyPr/>
          <a:lstStyle/>
          <a:p>
            <a:fld id="{2F565EC7-E1AE-4DC0-808A-0D30BD22A748}" type="slidenum">
              <a:rPr lang="fr-FR" smtClean="0"/>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76915722-EBAC-4398-9CDA-4FF6175AFE51}" type="datetime1">
              <a:rPr lang="fr-FR" smtClean="0"/>
              <a:t>11/05/2011</a:t>
            </a:fld>
            <a:endParaRPr lang="fr-FR"/>
          </a:p>
        </p:txBody>
      </p:sp>
      <p:sp>
        <p:nvSpPr>
          <p:cNvPr id="5" name="Espace réservé du pied de page 4"/>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B47B90C-84CB-433E-9412-8E7B04A26A0C}" type="datetime1">
              <a:rPr lang="fr-FR" smtClean="0"/>
              <a:t>11/05/2011</a:t>
            </a:fld>
            <a:endParaRPr lang="fr-FR"/>
          </a:p>
        </p:txBody>
      </p:sp>
      <p:sp>
        <p:nvSpPr>
          <p:cNvPr id="5" name="Espace réservé du pied de page 4"/>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73525C4-7B40-459E-9D66-16CE31299578}" type="datetime1">
              <a:rPr lang="fr-FR" smtClean="0"/>
              <a:t>11/05/2011</a:t>
            </a:fld>
            <a:endParaRPr lang="fr-FR"/>
          </a:p>
        </p:txBody>
      </p:sp>
      <p:sp>
        <p:nvSpPr>
          <p:cNvPr id="5" name="Espace réservé du pied de page 4"/>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DA5CD489-BC6F-4699-B316-E3AACFCC49D9}" type="datetime1">
              <a:rPr lang="fr-FR" smtClean="0"/>
              <a:t>11/05/2011</a:t>
            </a:fld>
            <a:endParaRPr lang="fr-FR"/>
          </a:p>
        </p:txBody>
      </p:sp>
      <p:sp>
        <p:nvSpPr>
          <p:cNvPr id="5" name="Espace réservé du pied de page 4"/>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2F565EC7-E1AE-4DC0-808A-0D30BD22A748}"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0ADFC9A-690B-4C48-A82E-E09E36A91BC3}" type="datetime1">
              <a:rPr lang="fr-FR" smtClean="0"/>
              <a:t>11/05/2011</a:t>
            </a:fld>
            <a:endParaRPr lang="fr-FR"/>
          </a:p>
        </p:txBody>
      </p:sp>
      <p:sp>
        <p:nvSpPr>
          <p:cNvPr id="6" name="Espace réservé du pied de page 5"/>
          <p:cNvSpPr>
            <a:spLocks noGrp="1"/>
          </p:cNvSpPr>
          <p:nvPr>
            <p:ph type="ftr" sz="quarter" idx="11"/>
          </p:nvPr>
        </p:nvSpPr>
        <p:spPr/>
        <p:txBody>
          <a:bodyPr/>
          <a:lstStyle/>
          <a:p>
            <a:r>
              <a:rPr lang="fr-FR" smtClean="0"/>
              <a:t>VisiteTech-Com IUT Annecy-le-Vieux le 12 mai 2011        A.ZGHICHE</a:t>
            </a:r>
            <a:endParaRPr lang="fr-FR"/>
          </a:p>
        </p:txBody>
      </p:sp>
      <p:sp>
        <p:nvSpPr>
          <p:cNvPr id="7" name="Espace réservé du numéro de diapositive 6"/>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6C901442-C03E-47A8-BFE0-EF0D5CFF725D}" type="datetime1">
              <a:rPr lang="fr-FR" smtClean="0"/>
              <a:t>11/05/2011</a:t>
            </a:fld>
            <a:endParaRPr lang="fr-FR"/>
          </a:p>
        </p:txBody>
      </p:sp>
      <p:sp>
        <p:nvSpPr>
          <p:cNvPr id="8" name="Espace réservé du pied de page 7"/>
          <p:cNvSpPr>
            <a:spLocks noGrp="1"/>
          </p:cNvSpPr>
          <p:nvPr>
            <p:ph type="ftr" sz="quarter" idx="11"/>
          </p:nvPr>
        </p:nvSpPr>
        <p:spPr/>
        <p:txBody>
          <a:bodyPr/>
          <a:lstStyle/>
          <a:p>
            <a:r>
              <a:rPr lang="fr-FR" smtClean="0"/>
              <a:t>VisiteTech-Com IUT Annecy-le-Vieux le 12 mai 2011        A.ZGHICHE</a:t>
            </a:r>
            <a:endParaRPr lang="fr-FR"/>
          </a:p>
        </p:txBody>
      </p:sp>
      <p:sp>
        <p:nvSpPr>
          <p:cNvPr id="9" name="Espace réservé du numéro de diapositive 8"/>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C68014D6-AA36-4247-A320-AB433872B02A}" type="datetime1">
              <a:rPr lang="fr-FR" smtClean="0"/>
              <a:t>11/05/2011</a:t>
            </a:fld>
            <a:endParaRPr lang="fr-FR"/>
          </a:p>
        </p:txBody>
      </p:sp>
      <p:sp>
        <p:nvSpPr>
          <p:cNvPr id="4" name="Espace réservé du pied de page 3"/>
          <p:cNvSpPr>
            <a:spLocks noGrp="1"/>
          </p:cNvSpPr>
          <p:nvPr>
            <p:ph type="ftr" sz="quarter" idx="11"/>
          </p:nvPr>
        </p:nvSpPr>
        <p:spPr/>
        <p:txBody>
          <a:bodyPr/>
          <a:lstStyle/>
          <a:p>
            <a:r>
              <a:rPr lang="fr-FR" smtClean="0"/>
              <a:t>VisiteTech-Com IUT Annecy-le-Vieux le 12 mai 2011        A.ZGHICHE</a:t>
            </a:r>
            <a:endParaRPr lang="fr-FR"/>
          </a:p>
        </p:txBody>
      </p:sp>
      <p:sp>
        <p:nvSpPr>
          <p:cNvPr id="5" name="Espace réservé du numéro de diapositive 4"/>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6D5AAF-4638-438A-BA44-F2D1CAFFF229}" type="datetime1">
              <a:rPr lang="fr-FR" smtClean="0"/>
              <a:t>11/05/2011</a:t>
            </a:fld>
            <a:endParaRPr lang="fr-FR"/>
          </a:p>
        </p:txBody>
      </p:sp>
      <p:sp>
        <p:nvSpPr>
          <p:cNvPr id="3" name="Espace réservé du pied de page 2"/>
          <p:cNvSpPr>
            <a:spLocks noGrp="1"/>
          </p:cNvSpPr>
          <p:nvPr>
            <p:ph type="ftr" sz="quarter" idx="11"/>
          </p:nvPr>
        </p:nvSpPr>
        <p:spPr/>
        <p:txBody>
          <a:bodyPr/>
          <a:lstStyle/>
          <a:p>
            <a:r>
              <a:rPr lang="fr-FR" smtClean="0"/>
              <a:t>VisiteTech-Com IUT Annecy-le-Vieux le 12 mai 2011        A.ZGHICHE</a:t>
            </a:r>
            <a:endParaRPr lang="fr-FR"/>
          </a:p>
        </p:txBody>
      </p:sp>
      <p:sp>
        <p:nvSpPr>
          <p:cNvPr id="4" name="Espace réservé du numéro de diapositive 3"/>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2B1E1398-C5A0-4403-AC6D-4C5C822F8794}" type="datetime1">
              <a:rPr lang="fr-FR" smtClean="0"/>
              <a:t>11/05/2011</a:t>
            </a:fld>
            <a:endParaRPr lang="fr-FR"/>
          </a:p>
        </p:txBody>
      </p:sp>
      <p:sp>
        <p:nvSpPr>
          <p:cNvPr id="6" name="Espace réservé du pied de page 5"/>
          <p:cNvSpPr>
            <a:spLocks noGrp="1"/>
          </p:cNvSpPr>
          <p:nvPr>
            <p:ph type="ftr" sz="quarter" idx="11"/>
          </p:nvPr>
        </p:nvSpPr>
        <p:spPr/>
        <p:txBody>
          <a:bodyPr/>
          <a:lstStyle/>
          <a:p>
            <a:r>
              <a:rPr lang="fr-FR" smtClean="0"/>
              <a:t>VisiteTech-Com IUT Annecy-le-Vieux le 12 mai 2011        A.ZGHICHE</a:t>
            </a:r>
            <a:endParaRPr lang="fr-FR"/>
          </a:p>
        </p:txBody>
      </p:sp>
      <p:sp>
        <p:nvSpPr>
          <p:cNvPr id="7" name="Espace réservé du numéro de diapositive 6"/>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817F8646-6DAB-4125-A3C6-38811DDBC268}" type="datetime1">
              <a:rPr lang="fr-FR" smtClean="0"/>
              <a:t>11/05/2011</a:t>
            </a:fld>
            <a:endParaRPr lang="fr-FR"/>
          </a:p>
        </p:txBody>
      </p:sp>
      <p:sp>
        <p:nvSpPr>
          <p:cNvPr id="6" name="Espace réservé du pied de page 5"/>
          <p:cNvSpPr>
            <a:spLocks noGrp="1"/>
          </p:cNvSpPr>
          <p:nvPr>
            <p:ph type="ftr" sz="quarter" idx="11"/>
          </p:nvPr>
        </p:nvSpPr>
        <p:spPr/>
        <p:txBody>
          <a:bodyPr/>
          <a:lstStyle/>
          <a:p>
            <a:r>
              <a:rPr lang="fr-FR" smtClean="0"/>
              <a:t>VisiteTech-Com IUT Annecy-le-Vieux le 12 mai 2011        A.ZGHICHE</a:t>
            </a:r>
            <a:endParaRPr lang="fr-FR"/>
          </a:p>
        </p:txBody>
      </p:sp>
      <p:sp>
        <p:nvSpPr>
          <p:cNvPr id="7" name="Espace réservé du numéro de diapositive 6"/>
          <p:cNvSpPr>
            <a:spLocks noGrp="1"/>
          </p:cNvSpPr>
          <p:nvPr>
            <p:ph type="sldNum" sz="quarter" idx="12"/>
          </p:nvPr>
        </p:nvSpPr>
        <p:spPr/>
        <p:txBody>
          <a:bodyPr/>
          <a:lstStyle/>
          <a:p>
            <a:fld id="{2F565EC7-E1AE-4DC0-808A-0D30BD22A74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8E78DBB-C4BA-4C9E-8040-DB37A0A4786A}" type="datetime1">
              <a:rPr lang="fr-FR" smtClean="0"/>
              <a:t>11/05/2011</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fr-FR" smtClean="0"/>
              <a:t>VisiteTech-Com IUT Annecy-le-Vieux le 12 mai 2011        A.ZGHICHE</a:t>
            </a:r>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F565EC7-E1AE-4DC0-808A-0D30BD22A748}"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31.wmf"/><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wmf"/><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ideo" Target="file:///G:\STS134-with-sound.mov.AV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wmf"/><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rrowheads="1"/>
          </p:cNvPicPr>
          <p:nvPr/>
        </p:nvPicPr>
        <p:blipFill>
          <a:blip r:embed="rId2" cstate="print"/>
          <a:srcRect/>
          <a:stretch>
            <a:fillRect/>
          </a:stretch>
        </p:blipFill>
        <p:spPr bwMode="auto">
          <a:xfrm>
            <a:off x="0" y="0"/>
            <a:ext cx="9144000" cy="6858001"/>
          </a:xfrm>
          <a:prstGeom prst="rect">
            <a:avLst/>
          </a:prstGeom>
          <a:noFill/>
          <a:ln w="12700">
            <a:noFill/>
            <a:miter lim="800000"/>
            <a:headEnd/>
            <a:tailEnd/>
          </a:ln>
          <a:scene3d>
            <a:camera prst="orthographicFront"/>
            <a:lightRig rig="threePt" dir="t"/>
          </a:scene3d>
          <a:sp3d prstMaterial="clear"/>
        </p:spPr>
      </p:pic>
      <p:sp>
        <p:nvSpPr>
          <p:cNvPr id="2" name="Titre 1"/>
          <p:cNvSpPr>
            <a:spLocks noGrp="1"/>
          </p:cNvSpPr>
          <p:nvPr>
            <p:ph type="ctrTitle"/>
          </p:nvPr>
        </p:nvSpPr>
        <p:spPr/>
        <p:txBody>
          <a:bodyPr>
            <a:normAutofit fontScale="90000"/>
          </a:bodyPr>
          <a:lstStyle/>
          <a:p>
            <a:r>
              <a:rPr lang="fr-FR" b="1" dirty="0"/>
              <a:t>Du cœur de la matière aux confins de l’univers : les questions qui subsistent </a:t>
            </a:r>
            <a:endParaRPr lang="fr-FR" dirty="0"/>
          </a:p>
        </p:txBody>
      </p:sp>
      <p:sp>
        <p:nvSpPr>
          <p:cNvPr id="9" name="Espace réservé du numéro de diapositive 8"/>
          <p:cNvSpPr>
            <a:spLocks noGrp="1"/>
          </p:cNvSpPr>
          <p:nvPr>
            <p:ph type="sldNum" sz="quarter" idx="12"/>
          </p:nvPr>
        </p:nvSpPr>
        <p:spPr/>
        <p:txBody>
          <a:bodyPr/>
          <a:lstStyle/>
          <a:p>
            <a:fld id="{2F565EC7-E1AE-4DC0-808A-0D30BD22A748}" type="slidenum">
              <a:rPr lang="fr-FR" smtClean="0"/>
              <a:pPr/>
              <a:t>1</a:t>
            </a:fld>
            <a:endParaRPr lang="fr-FR"/>
          </a:p>
        </p:txBody>
      </p:sp>
      <p:sp>
        <p:nvSpPr>
          <p:cNvPr id="3" name="Sous-titre 2"/>
          <p:cNvSpPr>
            <a:spLocks noGrp="1"/>
          </p:cNvSpPr>
          <p:nvPr>
            <p:ph type="subTitle" idx="1"/>
          </p:nvPr>
        </p:nvSpPr>
        <p:spPr/>
        <p:txBody>
          <a:bodyPr>
            <a:normAutofit fontScale="85000" lnSpcReduction="10000"/>
          </a:bodyPr>
          <a:lstStyle/>
          <a:p>
            <a:r>
              <a:rPr lang="fr-FR" dirty="0" smtClean="0"/>
              <a:t>Revues au LAPP avec les  </a:t>
            </a:r>
            <a:r>
              <a:rPr lang="fr-FR" dirty="0" smtClean="0"/>
              <a:t>étudiants de l’IUT-Annecy-le-Vieux(1</a:t>
            </a:r>
            <a:r>
              <a:rPr lang="fr-FR" baseline="30000" dirty="0" smtClean="0"/>
              <a:t>ère</a:t>
            </a:r>
            <a:r>
              <a:rPr lang="fr-FR" dirty="0" smtClean="0"/>
              <a:t> année Tech-Com)</a:t>
            </a:r>
            <a:endParaRPr lang="fr-FR" baseline="30000" dirty="0" smtClean="0"/>
          </a:p>
          <a:p>
            <a:r>
              <a:rPr lang="fr-FR" dirty="0" smtClean="0"/>
              <a:t>Amina Zghiche</a:t>
            </a:r>
          </a:p>
          <a:p>
            <a:r>
              <a:rPr lang="fr-FR" dirty="0" smtClean="0"/>
              <a:t>12 mai 2011</a:t>
            </a:r>
            <a:endParaRPr lang="fr-FR" dirty="0"/>
          </a:p>
        </p:txBody>
      </p:sp>
      <p:pic>
        <p:nvPicPr>
          <p:cNvPr id="4" name="Image 3" descr="Logo LAPP + texte.jpg"/>
          <p:cNvPicPr>
            <a:picLocks noChangeAspect="1"/>
          </p:cNvPicPr>
          <p:nvPr/>
        </p:nvPicPr>
        <p:blipFill>
          <a:blip r:embed="rId3" cstate="print"/>
          <a:srcRect/>
          <a:stretch>
            <a:fillRect/>
          </a:stretch>
        </p:blipFill>
        <p:spPr bwMode="auto">
          <a:xfrm>
            <a:off x="3886200" y="6096000"/>
            <a:ext cx="1066800" cy="622300"/>
          </a:xfrm>
          <a:prstGeom prst="rect">
            <a:avLst/>
          </a:prstGeom>
          <a:noFill/>
          <a:ln w="9525">
            <a:noFill/>
            <a:miter lim="800000"/>
            <a:headEnd/>
            <a:tailEnd/>
          </a:ln>
        </p:spPr>
      </p:pic>
      <p:pic>
        <p:nvPicPr>
          <p:cNvPr id="6" name="Image 4" descr="Logo CNRS.jpg"/>
          <p:cNvPicPr>
            <a:picLocks noChangeAspect="1"/>
          </p:cNvPicPr>
          <p:nvPr/>
        </p:nvPicPr>
        <p:blipFill>
          <a:blip r:embed="rId4" cstate="print"/>
          <a:srcRect/>
          <a:stretch>
            <a:fillRect/>
          </a:stretch>
        </p:blipFill>
        <p:spPr bwMode="auto">
          <a:xfrm>
            <a:off x="0" y="6096000"/>
            <a:ext cx="1223962" cy="581025"/>
          </a:xfrm>
          <a:prstGeom prst="rect">
            <a:avLst/>
          </a:prstGeom>
          <a:noFill/>
          <a:ln w="9525">
            <a:noFill/>
            <a:miter lim="800000"/>
            <a:headEnd/>
            <a:tailEnd/>
          </a:ln>
        </p:spPr>
      </p:pic>
      <p:pic>
        <p:nvPicPr>
          <p:cNvPr id="7" name="Image 11" descr="logo IN2P3.jpg"/>
          <p:cNvPicPr>
            <a:picLocks noChangeAspect="1"/>
          </p:cNvPicPr>
          <p:nvPr/>
        </p:nvPicPr>
        <p:blipFill>
          <a:blip r:embed="rId5" cstate="print"/>
          <a:srcRect/>
          <a:stretch>
            <a:fillRect/>
          </a:stretch>
        </p:blipFill>
        <p:spPr bwMode="auto">
          <a:xfrm>
            <a:off x="1600200" y="6096000"/>
            <a:ext cx="1143000" cy="609600"/>
          </a:xfrm>
          <a:prstGeom prst="rect">
            <a:avLst/>
          </a:prstGeom>
          <a:noFill/>
          <a:ln w="9525">
            <a:noFill/>
            <a:miter lim="800000"/>
            <a:headEnd/>
            <a:tailEnd/>
          </a:ln>
        </p:spPr>
      </p:pic>
      <p:pic>
        <p:nvPicPr>
          <p:cNvPr id="8" name="Image 6" descr="Logo Univ.jpg"/>
          <p:cNvPicPr>
            <a:picLocks noChangeAspect="1"/>
          </p:cNvPicPr>
          <p:nvPr/>
        </p:nvPicPr>
        <p:blipFill>
          <a:blip r:embed="rId6" cstate="print"/>
          <a:srcRect/>
          <a:stretch>
            <a:fillRect/>
          </a:stretch>
        </p:blipFill>
        <p:spPr bwMode="auto">
          <a:xfrm>
            <a:off x="7086600" y="6132513"/>
            <a:ext cx="1260475" cy="573087"/>
          </a:xfrm>
          <a:prstGeom prst="rect">
            <a:avLst/>
          </a:prstGeom>
          <a:noFill/>
          <a:ln w="9525">
            <a:noFill/>
            <a:miter lim="800000"/>
            <a:headEnd/>
            <a:tailEnd/>
          </a:ln>
        </p:spPr>
      </p:pic>
      <p:sp>
        <p:nvSpPr>
          <p:cNvPr id="11" name="Espace réservé du pied de page 10"/>
          <p:cNvSpPr>
            <a:spLocks noGrp="1"/>
          </p:cNvSpPr>
          <p:nvPr>
            <p:ph type="ftr" sz="quarter" idx="11"/>
          </p:nvPr>
        </p:nvSpPr>
        <p:spPr/>
        <p:txBody>
          <a:bodyPr/>
          <a:lstStyle/>
          <a:p>
            <a:r>
              <a:rPr lang="fr-FR" smtClean="0"/>
              <a:t>VisiteTech-Com IUT Annecy-le-Vieux le 12 mai 2011        A.ZGHICHE</a:t>
            </a: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LHC-OverallView"/>
          <p:cNvPicPr>
            <a:picLocks noChangeAspect="1" noChangeArrowheads="1"/>
          </p:cNvPicPr>
          <p:nvPr/>
        </p:nvPicPr>
        <p:blipFill>
          <a:blip r:embed="rId2" cstate="print"/>
          <a:srcRect t="8065"/>
          <a:stretch>
            <a:fillRect/>
          </a:stretch>
        </p:blipFill>
        <p:spPr bwMode="auto">
          <a:xfrm>
            <a:off x="3505200" y="4419600"/>
            <a:ext cx="3283753" cy="2438400"/>
          </a:xfrm>
          <a:prstGeom prst="rect">
            <a:avLst/>
          </a:prstGeom>
          <a:noFill/>
        </p:spPr>
      </p:pic>
      <p:pic>
        <p:nvPicPr>
          <p:cNvPr id="21506" name="Picture 2" descr="Teste20"/>
          <p:cNvPicPr>
            <a:picLocks noChangeArrowheads="1"/>
          </p:cNvPicPr>
          <p:nvPr/>
        </p:nvPicPr>
        <p:blipFill>
          <a:blip r:embed="rId3" cstate="print"/>
          <a:srcRect/>
          <a:stretch>
            <a:fillRect/>
          </a:stretch>
        </p:blipFill>
        <p:spPr bwMode="auto">
          <a:xfrm>
            <a:off x="76200" y="1219200"/>
            <a:ext cx="5518150" cy="3544887"/>
          </a:xfrm>
          <a:prstGeom prst="rect">
            <a:avLst/>
          </a:prstGeom>
          <a:noFill/>
          <a:ln w="9525">
            <a:noFill/>
            <a:miter lim="800000"/>
            <a:headEnd/>
            <a:tailEnd/>
          </a:ln>
        </p:spPr>
      </p:pic>
      <p:sp>
        <p:nvSpPr>
          <p:cNvPr id="35843" name="Rectangle 3"/>
          <p:cNvSpPr>
            <a:spLocks noGrp="1" noChangeArrowheads="1"/>
          </p:cNvSpPr>
          <p:nvPr>
            <p:ph type="title"/>
          </p:nvPr>
        </p:nvSpPr>
        <p:spPr>
          <a:xfrm>
            <a:off x="685800" y="152400"/>
            <a:ext cx="7772400" cy="990600"/>
          </a:xfrm>
          <a:solidFill>
            <a:schemeClr val="tx1">
              <a:lumMod val="50000"/>
            </a:schemeClr>
          </a:solidFill>
        </p:spPr>
        <p:txBody>
          <a:bodyPr/>
          <a:lstStyle/>
          <a:p>
            <a:pPr>
              <a:defRPr/>
            </a:pPr>
            <a:r>
              <a:rPr lang="fr-FR" dirty="0" smtClean="0">
                <a:solidFill>
                  <a:schemeClr val="accent1">
                    <a:lumMod val="60000"/>
                    <a:lumOff val="40000"/>
                  </a:schemeClr>
                </a:solidFill>
              </a:rPr>
              <a:t>Le détecteur ATLAS au LHC</a:t>
            </a:r>
          </a:p>
        </p:txBody>
      </p:sp>
      <p:sp>
        <p:nvSpPr>
          <p:cNvPr id="15" name="Espace réservé du pied de page 14"/>
          <p:cNvSpPr>
            <a:spLocks noGrp="1"/>
          </p:cNvSpPr>
          <p:nvPr>
            <p:ph type="ftr" sz="quarter" idx="11"/>
          </p:nvPr>
        </p:nvSpPr>
        <p:spPr/>
        <p:txBody>
          <a:bodyPr/>
          <a:lstStyle/>
          <a:p>
            <a:r>
              <a:rPr lang="fr-FR" smtClean="0"/>
              <a:t>VisiteTech-Com IUT Annecy-le-Vieux le 12 mai 2011        A.ZGHICHE</a:t>
            </a:r>
            <a:endParaRPr lang="fr-FR"/>
          </a:p>
        </p:txBody>
      </p:sp>
      <p:sp>
        <p:nvSpPr>
          <p:cNvPr id="12" name="Espace réservé du numéro de diapositive 11"/>
          <p:cNvSpPr>
            <a:spLocks noGrp="1"/>
          </p:cNvSpPr>
          <p:nvPr>
            <p:ph type="sldNum" sz="quarter" idx="12"/>
          </p:nvPr>
        </p:nvSpPr>
        <p:spPr/>
        <p:txBody>
          <a:bodyPr/>
          <a:lstStyle/>
          <a:p>
            <a:fld id="{2F565EC7-E1AE-4DC0-808A-0D30BD22A748}" type="slidenum">
              <a:rPr lang="fr-FR" smtClean="0"/>
              <a:pPr/>
              <a:t>10</a:t>
            </a:fld>
            <a:endParaRPr lang="fr-FR"/>
          </a:p>
        </p:txBody>
      </p:sp>
      <p:sp>
        <p:nvSpPr>
          <p:cNvPr id="21508" name="Text Box 7"/>
          <p:cNvSpPr txBox="1">
            <a:spLocks noChangeArrowheads="1"/>
          </p:cNvSpPr>
          <p:nvPr/>
        </p:nvSpPr>
        <p:spPr bwMode="auto">
          <a:xfrm>
            <a:off x="5695920" y="1295400"/>
            <a:ext cx="3295680" cy="3139321"/>
          </a:xfrm>
          <a:prstGeom prst="rect">
            <a:avLst/>
          </a:prstGeom>
          <a:noFill/>
          <a:ln w="9525">
            <a:noFill/>
            <a:miter lim="800000"/>
            <a:headEnd/>
            <a:tailEnd/>
          </a:ln>
        </p:spPr>
        <p:txBody>
          <a:bodyPr wrap="square">
            <a:spAutoFit/>
          </a:bodyPr>
          <a:lstStyle/>
          <a:p>
            <a:pPr algn="ctr">
              <a:spcBef>
                <a:spcPct val="50000"/>
              </a:spcBef>
            </a:pPr>
            <a:r>
              <a:rPr lang="fr-FR" b="1" dirty="0">
                <a:solidFill>
                  <a:srgbClr val="C2AA42"/>
                </a:solidFill>
                <a:effectLst>
                  <a:outerShdw blurRad="38100" dist="38100" dir="2700000" algn="tl">
                    <a:srgbClr val="000000">
                      <a:alpha val="43137"/>
                    </a:srgbClr>
                  </a:outerShdw>
                </a:effectLst>
              </a:rPr>
              <a:t>22 m de haut, 44 m de long, poids de 7000 tonnes</a:t>
            </a:r>
          </a:p>
          <a:p>
            <a:pPr algn="ctr">
              <a:spcBef>
                <a:spcPct val="50000"/>
              </a:spcBef>
            </a:pPr>
            <a:r>
              <a:rPr lang="fr-FR" dirty="0">
                <a:effectLst>
                  <a:outerShdw blurRad="38100" dist="38100" dir="2700000" algn="tl">
                    <a:srgbClr val="000000">
                      <a:alpha val="43137"/>
                    </a:srgbClr>
                  </a:outerShdw>
                </a:effectLst>
              </a:rPr>
              <a:t>Composé de plusieurs </a:t>
            </a:r>
            <a:r>
              <a:rPr lang="fr-FR" dirty="0" smtClean="0">
                <a:effectLst>
                  <a:outerShdw blurRad="38100" dist="38100" dir="2700000" algn="tl">
                    <a:srgbClr val="000000">
                      <a:alpha val="43137"/>
                    </a:srgbClr>
                  </a:outerShdw>
                </a:effectLst>
              </a:rPr>
              <a:t>sous-détecteurs</a:t>
            </a:r>
          </a:p>
          <a:p>
            <a:pPr algn="ctr">
              <a:spcBef>
                <a:spcPct val="50000"/>
              </a:spcBef>
            </a:pPr>
            <a:r>
              <a:rPr lang="fr-FR" dirty="0" smtClean="0">
                <a:effectLst>
                  <a:outerShdw blurRad="38100" dist="38100" dir="2700000" algn="tl">
                    <a:srgbClr val="000000">
                      <a:alpha val="43137"/>
                    </a:srgbClr>
                  </a:outerShdw>
                </a:effectLst>
              </a:rPr>
              <a:t>(</a:t>
            </a:r>
            <a:r>
              <a:rPr lang="fr-FR" dirty="0" smtClean="0">
                <a:solidFill>
                  <a:srgbClr val="5FE3FD"/>
                </a:solidFill>
                <a:effectLst>
                  <a:outerShdw blurRad="38100" dist="38100" dir="2700000" algn="tl">
                    <a:srgbClr val="000000">
                      <a:alpha val="43137"/>
                    </a:srgbClr>
                  </a:outerShdw>
                </a:effectLst>
              </a:rPr>
              <a:t>LAPP: calo. E-m</a:t>
            </a:r>
            <a:r>
              <a:rPr lang="fr-FR" dirty="0" smtClean="0">
                <a:effectLst>
                  <a:outerShdw blurRad="38100" dist="38100" dir="2700000" algn="tl">
                    <a:srgbClr val="000000">
                      <a:alpha val="43137"/>
                    </a:srgbClr>
                  </a:outerShdw>
                </a:effectLst>
              </a:rPr>
              <a:t>)</a:t>
            </a:r>
          </a:p>
          <a:p>
            <a:pPr algn="ctr">
              <a:spcBef>
                <a:spcPct val="50000"/>
              </a:spcBef>
            </a:pPr>
            <a:r>
              <a:rPr lang="fr-FR" dirty="0" smtClean="0">
                <a:effectLst>
                  <a:outerShdw blurRad="38100" dist="38100" dir="2700000" algn="tl">
                    <a:srgbClr val="000000">
                      <a:alpha val="43137"/>
                    </a:srgbClr>
                  </a:outerShdw>
                </a:effectLst>
              </a:rPr>
              <a:t>Et</a:t>
            </a:r>
          </a:p>
          <a:p>
            <a:pPr algn="ctr">
              <a:spcBef>
                <a:spcPct val="50000"/>
              </a:spcBef>
            </a:pPr>
            <a:r>
              <a:rPr lang="fr-FR" dirty="0" smtClean="0">
                <a:effectLst>
                  <a:outerShdw blurRad="38100" dist="38100" dir="2700000" algn="tl">
                    <a:srgbClr val="000000">
                      <a:alpha val="43137"/>
                    </a:srgbClr>
                  </a:outerShdw>
                </a:effectLst>
              </a:rPr>
              <a:t>De leur électronique associée.(</a:t>
            </a:r>
            <a:r>
              <a:rPr lang="fr-FR" dirty="0" err="1" smtClean="0">
                <a:solidFill>
                  <a:srgbClr val="5FE3FD"/>
                </a:solidFill>
                <a:effectLst>
                  <a:outerShdw blurRad="38100" dist="38100" dir="2700000" algn="tl">
                    <a:srgbClr val="000000">
                      <a:alpha val="43137"/>
                    </a:srgbClr>
                  </a:outerShdw>
                </a:effectLst>
              </a:rPr>
              <a:t>LAPP:electr</a:t>
            </a:r>
            <a:r>
              <a:rPr lang="fr-FR" dirty="0" smtClean="0">
                <a:solidFill>
                  <a:srgbClr val="5FE3FD"/>
                </a:solidFill>
                <a:effectLst>
                  <a:outerShdw blurRad="38100" dist="38100" dir="2700000" algn="tl">
                    <a:srgbClr val="000000">
                      <a:alpha val="43137"/>
                    </a:srgbClr>
                  </a:outerShdw>
                </a:effectLst>
              </a:rPr>
              <a:t>. Du Calo. E-m</a:t>
            </a:r>
            <a:r>
              <a:rPr lang="fr-FR" dirty="0" smtClean="0">
                <a:effectLst>
                  <a:outerShdw blurRad="38100" dist="38100" dir="2700000" algn="tl">
                    <a:srgbClr val="000000">
                      <a:alpha val="43137"/>
                    </a:srgbClr>
                  </a:outerShdw>
                </a:effectLst>
              </a:rPr>
              <a:t>)</a:t>
            </a:r>
            <a:endParaRPr lang="fr-FR" dirty="0">
              <a:effectLst>
                <a:outerShdw blurRad="38100" dist="38100" dir="2700000" algn="tl">
                  <a:srgbClr val="000000">
                    <a:alpha val="43137"/>
                  </a:srgbClr>
                </a:outerShdw>
              </a:effectLst>
            </a:endParaRPr>
          </a:p>
        </p:txBody>
      </p:sp>
      <p:sp>
        <p:nvSpPr>
          <p:cNvPr id="7" name="ZoneTexte 6"/>
          <p:cNvSpPr txBox="1"/>
          <p:nvPr/>
        </p:nvSpPr>
        <p:spPr>
          <a:xfrm>
            <a:off x="33334" y="4572000"/>
            <a:ext cx="3700466" cy="1477328"/>
          </a:xfrm>
          <a:prstGeom prst="rect">
            <a:avLst/>
          </a:prstGeom>
          <a:solidFill>
            <a:srgbClr val="0070C0"/>
          </a:solidFill>
        </p:spPr>
        <p:txBody>
          <a:bodyPr wrap="square" rtlCol="0">
            <a:spAutoFit/>
          </a:bodyPr>
          <a:lstStyle/>
          <a:p>
            <a:pPr>
              <a:buFont typeface="Arial" pitchFamily="34" charset="0"/>
              <a:buChar char="•"/>
            </a:pPr>
            <a:r>
              <a:rPr lang="fr-FR" b="1" dirty="0" smtClean="0">
                <a:effectLst>
                  <a:outerShdw blurRad="38100" dist="38100" dir="2700000" algn="tl">
                    <a:srgbClr val="000000">
                      <a:alpha val="43137"/>
                    </a:srgbClr>
                  </a:outerShdw>
                </a:effectLst>
                <a:latin typeface="Bookman Old Style" pitchFamily="18" charset="0"/>
              </a:rPr>
              <a:t> Recherche du boson de Higgs</a:t>
            </a:r>
          </a:p>
          <a:p>
            <a:pPr>
              <a:buFont typeface="Arial" pitchFamily="34" charset="0"/>
              <a:buChar char="•"/>
            </a:pPr>
            <a:r>
              <a:rPr lang="fr-FR" b="1" dirty="0" smtClean="0">
                <a:effectLst>
                  <a:outerShdw blurRad="38100" dist="38100" dir="2700000" algn="tl">
                    <a:srgbClr val="000000">
                      <a:alpha val="43137"/>
                    </a:srgbClr>
                  </a:outerShdw>
                </a:effectLst>
                <a:latin typeface="Bookman Old Style" pitchFamily="18" charset="0"/>
              </a:rPr>
              <a:t> Découverte de nouvelles particules au delà du Modèle Standard ?</a:t>
            </a:r>
          </a:p>
        </p:txBody>
      </p:sp>
      <p:sp>
        <p:nvSpPr>
          <p:cNvPr id="8" name="ZoneTexte 7"/>
          <p:cNvSpPr txBox="1"/>
          <p:nvPr/>
        </p:nvSpPr>
        <p:spPr>
          <a:xfrm>
            <a:off x="152400" y="1295400"/>
            <a:ext cx="2691763" cy="400110"/>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effectLst>
                  <a:outerShdw blurRad="38100" dist="38100" dir="2700000" algn="tl">
                    <a:srgbClr val="000000">
                      <a:alpha val="43137"/>
                    </a:srgbClr>
                  </a:outerShdw>
                </a:effectLst>
              </a:rPr>
              <a:t>ATLAS: Electronique</a:t>
            </a:r>
            <a:endParaRPr lang="fr-FR" sz="2000" b="1" dirty="0">
              <a:effectLst>
                <a:outerShdw blurRad="38100" dist="38100" dir="2700000" algn="tl">
                  <a:srgbClr val="000000">
                    <a:alpha val="43137"/>
                  </a:srgbClr>
                </a:outerShdw>
              </a:effectLst>
            </a:endParaRPr>
          </a:p>
        </p:txBody>
      </p:sp>
      <p:pic>
        <p:nvPicPr>
          <p:cNvPr id="11" name="Picture 11"/>
          <p:cNvPicPr>
            <a:picLocks noChangeAspect="1" noChangeArrowheads="1"/>
          </p:cNvPicPr>
          <p:nvPr/>
        </p:nvPicPr>
        <p:blipFill>
          <a:blip r:embed="rId4" cstate="print"/>
          <a:srcRect/>
          <a:stretch>
            <a:fillRect/>
          </a:stretch>
        </p:blipFill>
        <p:spPr bwMode="auto">
          <a:xfrm>
            <a:off x="7440463" y="4419600"/>
            <a:ext cx="1551137" cy="1304925"/>
          </a:xfrm>
          <a:prstGeom prst="rect">
            <a:avLst/>
          </a:prstGeom>
          <a:noFill/>
          <a:ln w="9525">
            <a:noFill/>
            <a:miter lim="800000"/>
            <a:headEnd/>
            <a:tailEnd/>
          </a:ln>
          <a:effectLst/>
        </p:spPr>
      </p:pic>
      <p:pic>
        <p:nvPicPr>
          <p:cNvPr id="13" name="Picture 7"/>
          <p:cNvPicPr>
            <a:picLocks noChangeAspect="1" noChangeArrowheads="1"/>
          </p:cNvPicPr>
          <p:nvPr/>
        </p:nvPicPr>
        <p:blipFill>
          <a:blip r:embed="rId5" cstate="print"/>
          <a:srcRect/>
          <a:stretch>
            <a:fillRect/>
          </a:stretch>
        </p:blipFill>
        <p:spPr bwMode="auto">
          <a:xfrm>
            <a:off x="6858000" y="5640781"/>
            <a:ext cx="1866900" cy="121721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571500" y="571500"/>
            <a:ext cx="5429250" cy="846138"/>
          </a:xfrm>
        </p:spPr>
        <p:txBody>
          <a:bodyPr>
            <a:normAutofit/>
          </a:bodyPr>
          <a:lstStyle/>
          <a:p>
            <a:pPr eaLnBrk="1" hangingPunct="1"/>
            <a:r>
              <a:rPr lang="en-US" dirty="0" smtClean="0">
                <a:solidFill>
                  <a:srgbClr val="D6D174"/>
                </a:solidFill>
                <a:latin typeface="Arial Narrow" pitchFamily="34" charset="0"/>
              </a:rPr>
              <a:t>Les neutrinos: OPERA</a:t>
            </a:r>
          </a:p>
        </p:txBody>
      </p:sp>
      <p:sp>
        <p:nvSpPr>
          <p:cNvPr id="48" name="Espace réservé du numéro de diapositive 47"/>
          <p:cNvSpPr>
            <a:spLocks noGrp="1"/>
          </p:cNvSpPr>
          <p:nvPr>
            <p:ph type="sldNum" sz="quarter" idx="12"/>
          </p:nvPr>
        </p:nvSpPr>
        <p:spPr/>
        <p:txBody>
          <a:bodyPr/>
          <a:lstStyle/>
          <a:p>
            <a:pPr>
              <a:defRPr/>
            </a:pPr>
            <a:fld id="{C3C0A238-3F66-490F-ADDC-7C414ED936D2}" type="slidenum">
              <a:rPr lang="fr-FR" smtClean="0"/>
              <a:pPr>
                <a:defRPr/>
              </a:pPr>
              <a:t>11</a:t>
            </a:fld>
            <a:endParaRPr lang="fr-FR" dirty="0"/>
          </a:p>
        </p:txBody>
      </p:sp>
      <p:sp>
        <p:nvSpPr>
          <p:cNvPr id="15364"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15370"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15371"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2"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3"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4"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5"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6"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7"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8"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15379"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15380"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15381"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15382"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15383"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15384"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15385"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15386"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15387"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15388"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15389"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15390"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15391"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15392"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15393"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15394"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dirty="0">
                  <a:solidFill>
                    <a:srgbClr val="D6D174"/>
                  </a:solidFill>
                  <a:latin typeface="Calibri" pitchFamily="34" charset="0"/>
                </a:rPr>
                <a:t>Emulsion layers</a:t>
              </a:r>
              <a:endParaRPr lang="en-GB" sz="1400" dirty="0">
                <a:solidFill>
                  <a:srgbClr val="D6D174"/>
                </a:solidFill>
                <a:latin typeface="Calibri" pitchFamily="34" charset="0"/>
              </a:endParaRPr>
            </a:p>
          </p:txBody>
        </p:sp>
        <p:sp>
          <p:nvSpPr>
            <p:cNvPr id="15395"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15396"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15397"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15398"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15399"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15400"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15401"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15402"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15403"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15404"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15366"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15367"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15368" name="Picture 76" descr="SSL12603"/>
          <p:cNvPicPr>
            <a:picLocks noChangeAspect="1" noChangeArrowheads="1"/>
          </p:cNvPicPr>
          <p:nvPr/>
        </p:nvPicPr>
        <p:blipFill>
          <a:blip r:embed="rId2" cstate="print"/>
          <a:srcRect l="23236" r="16608" b="14738"/>
          <a:stretch>
            <a:fillRect/>
          </a:stretch>
        </p:blipFill>
        <p:spPr bwMode="auto">
          <a:xfrm>
            <a:off x="6572264" y="3286124"/>
            <a:ext cx="2168525" cy="2305050"/>
          </a:xfrm>
          <a:prstGeom prst="rect">
            <a:avLst/>
          </a:prstGeom>
          <a:noFill/>
          <a:ln w="9525">
            <a:noFill/>
            <a:miter lim="800000"/>
            <a:headEnd/>
            <a:tailEnd/>
          </a:ln>
        </p:spPr>
      </p:pic>
      <p:sp>
        <p:nvSpPr>
          <p:cNvPr id="15369" name="Rectangle 2"/>
          <p:cNvSpPr>
            <a:spLocks noChangeArrowheads="1"/>
          </p:cNvSpPr>
          <p:nvPr/>
        </p:nvSpPr>
        <p:spPr bwMode="auto">
          <a:xfrm>
            <a:off x="6000760" y="5572140"/>
            <a:ext cx="2678113" cy="1025525"/>
          </a:xfrm>
          <a:prstGeom prst="rect">
            <a:avLst/>
          </a:prstGeom>
          <a:noFill/>
          <a:ln w="19050">
            <a:solidFill>
              <a:schemeClr val="tx1"/>
            </a:solidFill>
            <a:miter lim="800000"/>
            <a:headEnd/>
            <a:tailEnd/>
          </a:ln>
        </p:spPr>
        <p:txBody>
          <a:bodyPr>
            <a:spAutoFit/>
          </a:bodyPr>
          <a:lstStyle/>
          <a:p>
            <a:r>
              <a:rPr lang="en-GB" sz="2000" dirty="0" err="1">
                <a:latin typeface="Comic Sans MS" pitchFamily="66" charset="0"/>
              </a:rPr>
              <a:t>Brique</a:t>
            </a:r>
            <a:r>
              <a:rPr lang="en-GB" sz="2000" dirty="0">
                <a:latin typeface="Comic Sans MS" pitchFamily="66" charset="0"/>
              </a:rPr>
              <a:t> de base:</a:t>
            </a:r>
          </a:p>
          <a:p>
            <a:r>
              <a:rPr lang="en-GB" sz="2000" dirty="0">
                <a:solidFill>
                  <a:srgbClr val="D6D174"/>
                </a:solidFill>
                <a:latin typeface="Comic Sans MS" pitchFamily="66" charset="0"/>
              </a:rPr>
              <a:t>56 </a:t>
            </a:r>
            <a:r>
              <a:rPr lang="en-GB" sz="2000" dirty="0" err="1">
                <a:solidFill>
                  <a:srgbClr val="D6D174"/>
                </a:solidFill>
                <a:latin typeface="Comic Sans MS" pitchFamily="66" charset="0"/>
              </a:rPr>
              <a:t>feuilles</a:t>
            </a:r>
            <a:r>
              <a:rPr lang="en-GB" sz="2000" dirty="0">
                <a:solidFill>
                  <a:srgbClr val="D6D174"/>
                </a:solidFill>
                <a:latin typeface="Comic Sans MS" pitchFamily="66" charset="0"/>
              </a:rPr>
              <a:t> de </a:t>
            </a:r>
            <a:r>
              <a:rPr lang="en-GB" sz="2000" dirty="0" err="1">
                <a:solidFill>
                  <a:srgbClr val="D6D174"/>
                </a:solidFill>
                <a:latin typeface="Comic Sans MS" pitchFamily="66" charset="0"/>
              </a:rPr>
              <a:t>plomb</a:t>
            </a:r>
            <a:endParaRPr lang="en-GB" sz="2000" dirty="0">
              <a:solidFill>
                <a:srgbClr val="D6D174"/>
              </a:solidFill>
              <a:latin typeface="Comic Sans MS" pitchFamily="66" charset="0"/>
            </a:endParaRPr>
          </a:p>
          <a:p>
            <a:r>
              <a:rPr lang="en-GB" sz="2000" dirty="0">
                <a:solidFill>
                  <a:srgbClr val="D6D174"/>
                </a:solidFill>
                <a:latin typeface="Comic Sans MS" pitchFamily="66" charset="0"/>
              </a:rPr>
              <a:t>57 films (</a:t>
            </a:r>
            <a:r>
              <a:rPr lang="en-GB" sz="2000" dirty="0" err="1">
                <a:solidFill>
                  <a:srgbClr val="D6D174"/>
                </a:solidFill>
                <a:latin typeface="Comic Sans MS" pitchFamily="66" charset="0"/>
              </a:rPr>
              <a:t>émulsions</a:t>
            </a:r>
            <a:r>
              <a:rPr lang="en-GB" sz="2000" dirty="0">
                <a:solidFill>
                  <a:srgbClr val="D6D174"/>
                </a:solidFill>
                <a:latin typeface="Comic Sans MS" pitchFamily="66" charset="0"/>
              </a:rPr>
              <a:t>)</a:t>
            </a:r>
          </a:p>
        </p:txBody>
      </p:sp>
      <p:pic>
        <p:nvPicPr>
          <p:cNvPr id="50" name="Picture 5" descr="montagnes"/>
          <p:cNvPicPr>
            <a:picLocks noChangeAspect="1" noChangeArrowheads="1"/>
          </p:cNvPicPr>
          <p:nvPr/>
        </p:nvPicPr>
        <p:blipFill>
          <a:blip r:embed="rId3" cstate="print"/>
          <a:srcRect/>
          <a:stretch>
            <a:fillRect/>
          </a:stretch>
        </p:blipFill>
        <p:spPr bwMode="auto">
          <a:xfrm>
            <a:off x="0" y="2285992"/>
            <a:ext cx="5562600" cy="308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lake"/>
          <p:cNvPicPr>
            <a:picLocks noChangeAspect="1" noChangeArrowheads="1"/>
          </p:cNvPicPr>
          <p:nvPr/>
        </p:nvPicPr>
        <p:blipFill>
          <a:blip r:embed="rId2" cstate="print"/>
          <a:srcRect/>
          <a:stretch>
            <a:fillRect/>
          </a:stretch>
        </p:blipFill>
        <p:spPr bwMode="auto">
          <a:xfrm>
            <a:off x="214282" y="0"/>
            <a:ext cx="3505200" cy="2628900"/>
          </a:xfrm>
          <a:prstGeom prst="rect">
            <a:avLst/>
          </a:prstGeom>
          <a:noFill/>
          <a:ln w="9525">
            <a:noFill/>
            <a:miter lim="800000"/>
            <a:headEnd/>
            <a:tailEnd/>
          </a:ln>
        </p:spPr>
      </p:pic>
      <p:pic>
        <p:nvPicPr>
          <p:cNvPr id="51203" name="Picture 3" descr="Operaadetector"/>
          <p:cNvPicPr>
            <a:picLocks noChangeAspect="1" noChangeArrowheads="1"/>
          </p:cNvPicPr>
          <p:nvPr/>
        </p:nvPicPr>
        <p:blipFill>
          <a:blip r:embed="rId3" cstate="print"/>
          <a:srcRect/>
          <a:stretch>
            <a:fillRect/>
          </a:stretch>
        </p:blipFill>
        <p:spPr bwMode="auto">
          <a:xfrm>
            <a:off x="-152400" y="3721100"/>
            <a:ext cx="4572000" cy="3136900"/>
          </a:xfrm>
          <a:prstGeom prst="rect">
            <a:avLst/>
          </a:prstGeom>
          <a:noFill/>
          <a:ln w="9525">
            <a:noFill/>
            <a:miter lim="800000"/>
            <a:headEnd/>
            <a:tailEnd/>
          </a:ln>
        </p:spPr>
      </p:pic>
      <p:sp>
        <p:nvSpPr>
          <p:cNvPr id="51205" name="Line 5"/>
          <p:cNvSpPr>
            <a:spLocks noChangeShapeType="1"/>
          </p:cNvSpPr>
          <p:nvPr/>
        </p:nvSpPr>
        <p:spPr bwMode="auto">
          <a:xfrm flipV="1">
            <a:off x="2286000" y="4038600"/>
            <a:ext cx="2895600" cy="1371600"/>
          </a:xfrm>
          <a:prstGeom prst="line">
            <a:avLst/>
          </a:prstGeom>
          <a:noFill/>
          <a:ln w="28575">
            <a:solidFill>
              <a:srgbClr val="3333CC"/>
            </a:solidFill>
            <a:prstDash val="sysDot"/>
            <a:round/>
            <a:headEnd/>
            <a:tailEnd/>
          </a:ln>
        </p:spPr>
        <p:txBody>
          <a:bodyPr wrap="none" anchor="ctr"/>
          <a:lstStyle/>
          <a:p>
            <a:endParaRPr lang="fr-FR"/>
          </a:p>
        </p:txBody>
      </p:sp>
      <p:sp>
        <p:nvSpPr>
          <p:cNvPr id="51206" name="Oval 6"/>
          <p:cNvSpPr>
            <a:spLocks noChangeArrowheads="1"/>
          </p:cNvSpPr>
          <p:nvPr/>
        </p:nvSpPr>
        <p:spPr bwMode="auto">
          <a:xfrm>
            <a:off x="2209800" y="5410200"/>
            <a:ext cx="141288" cy="182563"/>
          </a:xfrm>
          <a:prstGeom prst="ellipse">
            <a:avLst/>
          </a:prstGeom>
          <a:noFill/>
          <a:ln w="25400">
            <a:solidFill>
              <a:schemeClr val="accent2"/>
            </a:solidFill>
            <a:prstDash val="sysDot"/>
            <a:round/>
            <a:headEnd/>
            <a:tailEnd/>
          </a:ln>
        </p:spPr>
        <p:txBody>
          <a:bodyPr wrap="none" anchor="ctr"/>
          <a:lstStyle/>
          <a:p>
            <a:endParaRPr lang="fr-FR"/>
          </a:p>
        </p:txBody>
      </p:sp>
      <p:sp>
        <p:nvSpPr>
          <p:cNvPr id="51207" name="Line 7"/>
          <p:cNvSpPr>
            <a:spLocks noChangeShapeType="1"/>
          </p:cNvSpPr>
          <p:nvPr/>
        </p:nvSpPr>
        <p:spPr bwMode="auto">
          <a:xfrm flipH="1" flipV="1">
            <a:off x="2362200" y="5562600"/>
            <a:ext cx="3124200" cy="990600"/>
          </a:xfrm>
          <a:prstGeom prst="line">
            <a:avLst/>
          </a:prstGeom>
          <a:noFill/>
          <a:ln w="25400">
            <a:solidFill>
              <a:srgbClr val="3333CC"/>
            </a:solidFill>
            <a:prstDash val="sysDot"/>
            <a:round/>
            <a:headEnd/>
            <a:tailEnd/>
          </a:ln>
        </p:spPr>
        <p:txBody>
          <a:bodyPr wrap="none" anchor="ctr"/>
          <a:lstStyle/>
          <a:p>
            <a:endParaRPr lang="fr-FR"/>
          </a:p>
        </p:txBody>
      </p:sp>
      <p:sp>
        <p:nvSpPr>
          <p:cNvPr id="51208" name="Oval 8"/>
          <p:cNvSpPr>
            <a:spLocks noChangeArrowheads="1"/>
          </p:cNvSpPr>
          <p:nvPr/>
        </p:nvSpPr>
        <p:spPr bwMode="auto">
          <a:xfrm>
            <a:off x="4419600" y="3962400"/>
            <a:ext cx="2473325" cy="2579688"/>
          </a:xfrm>
          <a:prstGeom prst="ellipse">
            <a:avLst/>
          </a:prstGeom>
          <a:noFill/>
          <a:ln w="19050">
            <a:solidFill>
              <a:srgbClr val="3333CC"/>
            </a:solidFill>
            <a:prstDash val="sysDot"/>
            <a:round/>
            <a:headEnd/>
            <a:tailEnd/>
          </a:ln>
        </p:spPr>
        <p:txBody>
          <a:bodyPr wrap="none" anchor="ctr"/>
          <a:lstStyle/>
          <a:p>
            <a:endParaRPr lang="fr-FR"/>
          </a:p>
        </p:txBody>
      </p:sp>
      <p:sp>
        <p:nvSpPr>
          <p:cNvPr id="51209" name="Oval 9"/>
          <p:cNvSpPr>
            <a:spLocks noChangeArrowheads="1"/>
          </p:cNvSpPr>
          <p:nvPr/>
        </p:nvSpPr>
        <p:spPr bwMode="auto">
          <a:xfrm>
            <a:off x="7043738" y="3886200"/>
            <a:ext cx="2100262" cy="2255838"/>
          </a:xfrm>
          <a:prstGeom prst="ellipse">
            <a:avLst/>
          </a:prstGeom>
          <a:noFill/>
          <a:ln w="19050">
            <a:solidFill>
              <a:schemeClr val="accent2"/>
            </a:solidFill>
            <a:prstDash val="sysDot"/>
            <a:round/>
            <a:headEnd/>
            <a:tailEnd/>
          </a:ln>
        </p:spPr>
        <p:txBody>
          <a:bodyPr wrap="none" anchor="ctr"/>
          <a:lstStyle/>
          <a:p>
            <a:endParaRPr lang="fr-FR"/>
          </a:p>
        </p:txBody>
      </p:sp>
      <p:sp>
        <p:nvSpPr>
          <p:cNvPr id="51210" name="Rectangle 10"/>
          <p:cNvSpPr>
            <a:spLocks noChangeArrowheads="1"/>
          </p:cNvSpPr>
          <p:nvPr/>
        </p:nvSpPr>
        <p:spPr bwMode="auto">
          <a:xfrm>
            <a:off x="7467600" y="6172200"/>
            <a:ext cx="1265238" cy="465138"/>
          </a:xfrm>
          <a:prstGeom prst="rect">
            <a:avLst/>
          </a:prstGeom>
          <a:noFill/>
          <a:ln w="9525">
            <a:noFill/>
            <a:miter lim="800000"/>
            <a:headEnd/>
            <a:tailEnd/>
          </a:ln>
        </p:spPr>
        <p:txBody>
          <a:bodyPr wrap="none">
            <a:spAutoFit/>
          </a:bodyPr>
          <a:lstStyle/>
          <a:p>
            <a:pPr algn="ctr">
              <a:spcBef>
                <a:spcPct val="50000"/>
              </a:spcBef>
            </a:pPr>
            <a:r>
              <a:rPr lang="en-GB" sz="1600"/>
              <a:t>brique</a:t>
            </a:r>
            <a:endParaRPr lang="en-GB" sz="1200" b="1"/>
          </a:p>
          <a:p>
            <a:pPr algn="ctr">
              <a:lnSpc>
                <a:spcPct val="20000"/>
              </a:lnSpc>
              <a:spcBef>
                <a:spcPct val="50000"/>
              </a:spcBef>
            </a:pPr>
            <a:r>
              <a:rPr lang="en-GB" sz="1200"/>
              <a:t>(56 Pb/Emulsion)</a:t>
            </a:r>
            <a:endParaRPr lang="en-US" sz="1200" b="1"/>
          </a:p>
        </p:txBody>
      </p:sp>
      <p:sp>
        <p:nvSpPr>
          <p:cNvPr id="51211" name="AutoShape 11"/>
          <p:cNvSpPr>
            <a:spLocks/>
          </p:cNvSpPr>
          <p:nvPr/>
        </p:nvSpPr>
        <p:spPr bwMode="auto">
          <a:xfrm rot="-5324996">
            <a:off x="5000626" y="4256087"/>
            <a:ext cx="74612" cy="182563"/>
          </a:xfrm>
          <a:prstGeom prst="rightBrace">
            <a:avLst>
              <a:gd name="adj1" fmla="val 20390"/>
              <a:gd name="adj2" fmla="val 50000"/>
            </a:avLst>
          </a:prstGeom>
          <a:noFill/>
          <a:ln w="19050">
            <a:solidFill>
              <a:srgbClr val="3333CC"/>
            </a:solidFill>
            <a:round/>
            <a:headEnd/>
            <a:tailEnd/>
          </a:ln>
        </p:spPr>
        <p:txBody>
          <a:bodyPr wrap="none" anchor="ctr"/>
          <a:lstStyle/>
          <a:p>
            <a:endParaRPr lang="fr-FR"/>
          </a:p>
        </p:txBody>
      </p:sp>
      <p:sp>
        <p:nvSpPr>
          <p:cNvPr id="51212" name="Line 12"/>
          <p:cNvSpPr>
            <a:spLocks noChangeShapeType="1"/>
          </p:cNvSpPr>
          <p:nvPr/>
        </p:nvSpPr>
        <p:spPr bwMode="auto">
          <a:xfrm flipH="1" flipV="1">
            <a:off x="5149850" y="5943600"/>
            <a:ext cx="128588" cy="130175"/>
          </a:xfrm>
          <a:prstGeom prst="line">
            <a:avLst/>
          </a:prstGeom>
          <a:noFill/>
          <a:ln w="12700">
            <a:solidFill>
              <a:srgbClr val="3333CC"/>
            </a:solidFill>
            <a:round/>
            <a:headEnd type="none" w="sm" len="sm"/>
            <a:tailEnd type="stealth" w="sm" len="sm"/>
          </a:ln>
        </p:spPr>
        <p:txBody>
          <a:bodyPr wrap="none" anchor="ctr"/>
          <a:lstStyle/>
          <a:p>
            <a:endParaRPr lang="fr-FR"/>
          </a:p>
        </p:txBody>
      </p:sp>
      <p:sp>
        <p:nvSpPr>
          <p:cNvPr id="51213" name="Text Box 13"/>
          <p:cNvSpPr txBox="1">
            <a:spLocks noChangeArrowheads="1"/>
          </p:cNvSpPr>
          <p:nvPr/>
        </p:nvSpPr>
        <p:spPr bwMode="auto">
          <a:xfrm>
            <a:off x="5073650" y="6019800"/>
            <a:ext cx="1247775" cy="287338"/>
          </a:xfrm>
          <a:prstGeom prst="rect">
            <a:avLst/>
          </a:prstGeom>
          <a:noFill/>
          <a:ln w="12700">
            <a:noFill/>
            <a:miter lim="800000"/>
            <a:headEnd type="none" w="sm" len="sm"/>
            <a:tailEnd type="none" w="sm" len="sm"/>
          </a:ln>
        </p:spPr>
        <p:txBody>
          <a:bodyPr>
            <a:spAutoFit/>
          </a:bodyPr>
          <a:lstStyle/>
          <a:p>
            <a:pPr algn="ctr">
              <a:lnSpc>
                <a:spcPct val="80000"/>
              </a:lnSpc>
              <a:spcBef>
                <a:spcPct val="50000"/>
              </a:spcBef>
            </a:pPr>
            <a:r>
              <a:rPr lang="en-GB" sz="1600"/>
              <a:t>scintillateur</a:t>
            </a:r>
          </a:p>
        </p:txBody>
      </p:sp>
      <p:sp>
        <p:nvSpPr>
          <p:cNvPr id="51214" name="Text Box 14"/>
          <p:cNvSpPr txBox="1">
            <a:spLocks noChangeArrowheads="1"/>
          </p:cNvSpPr>
          <p:nvPr/>
        </p:nvSpPr>
        <p:spPr bwMode="auto">
          <a:xfrm>
            <a:off x="5302250" y="5638800"/>
            <a:ext cx="1552575" cy="287338"/>
          </a:xfrm>
          <a:prstGeom prst="rect">
            <a:avLst/>
          </a:prstGeom>
          <a:noFill/>
          <a:ln w="12700">
            <a:noFill/>
            <a:miter lim="800000"/>
            <a:headEnd type="none" w="sm" len="sm"/>
            <a:tailEnd type="none" w="sm" len="sm"/>
          </a:ln>
        </p:spPr>
        <p:txBody>
          <a:bodyPr>
            <a:spAutoFit/>
          </a:bodyPr>
          <a:lstStyle/>
          <a:p>
            <a:pPr>
              <a:lnSpc>
                <a:spcPct val="80000"/>
              </a:lnSpc>
              <a:spcBef>
                <a:spcPct val="50000"/>
              </a:spcBef>
            </a:pPr>
            <a:r>
              <a:rPr lang="en-GB" sz="1600"/>
              <a:t>Mur de briques</a:t>
            </a:r>
          </a:p>
        </p:txBody>
      </p:sp>
      <p:sp>
        <p:nvSpPr>
          <p:cNvPr id="51215" name="Text Box 15"/>
          <p:cNvSpPr txBox="1">
            <a:spLocks noChangeArrowheads="1"/>
          </p:cNvSpPr>
          <p:nvPr/>
        </p:nvSpPr>
        <p:spPr bwMode="auto">
          <a:xfrm>
            <a:off x="5300663" y="4059238"/>
            <a:ext cx="590550" cy="396875"/>
          </a:xfrm>
          <a:prstGeom prst="rect">
            <a:avLst/>
          </a:prstGeom>
          <a:noFill/>
          <a:ln w="9525">
            <a:noFill/>
            <a:miter lim="800000"/>
            <a:headEnd/>
            <a:tailEnd/>
          </a:ln>
        </p:spPr>
        <p:txBody>
          <a:bodyPr>
            <a:spAutoFit/>
          </a:bodyPr>
          <a:lstStyle/>
          <a:p>
            <a:pPr>
              <a:spcBef>
                <a:spcPct val="50000"/>
              </a:spcBef>
            </a:pPr>
            <a:endParaRPr lang="en-GB" sz="2000" b="1">
              <a:solidFill>
                <a:srgbClr val="0000CC"/>
              </a:solidFill>
            </a:endParaRPr>
          </a:p>
        </p:txBody>
      </p:sp>
      <p:sp>
        <p:nvSpPr>
          <p:cNvPr id="51216" name="Text Box 16"/>
          <p:cNvSpPr txBox="1">
            <a:spLocks noChangeArrowheads="1"/>
          </p:cNvSpPr>
          <p:nvPr/>
        </p:nvSpPr>
        <p:spPr bwMode="auto">
          <a:xfrm>
            <a:off x="5302250" y="4011613"/>
            <a:ext cx="822325" cy="336550"/>
          </a:xfrm>
          <a:prstGeom prst="rect">
            <a:avLst/>
          </a:prstGeom>
          <a:noFill/>
          <a:ln w="9525">
            <a:noFill/>
            <a:miter lim="800000"/>
            <a:headEnd/>
            <a:tailEnd/>
          </a:ln>
        </p:spPr>
        <p:txBody>
          <a:bodyPr>
            <a:spAutoFit/>
          </a:bodyPr>
          <a:lstStyle/>
          <a:p>
            <a:pPr>
              <a:spcBef>
                <a:spcPct val="50000"/>
              </a:spcBef>
            </a:pPr>
            <a:r>
              <a:rPr lang="en-GB" sz="1600"/>
              <a:t>module</a:t>
            </a:r>
          </a:p>
        </p:txBody>
      </p:sp>
      <p:sp>
        <p:nvSpPr>
          <p:cNvPr id="51217" name="Line 17"/>
          <p:cNvSpPr>
            <a:spLocks noChangeShapeType="1"/>
          </p:cNvSpPr>
          <p:nvPr/>
        </p:nvSpPr>
        <p:spPr bwMode="auto">
          <a:xfrm flipH="1" flipV="1">
            <a:off x="5040313" y="4181475"/>
            <a:ext cx="4762" cy="111125"/>
          </a:xfrm>
          <a:prstGeom prst="line">
            <a:avLst/>
          </a:prstGeom>
          <a:noFill/>
          <a:ln w="12700">
            <a:solidFill>
              <a:srgbClr val="3333CC"/>
            </a:solidFill>
            <a:round/>
            <a:headEnd type="stealth" w="sm" len="sm"/>
            <a:tailEnd/>
          </a:ln>
        </p:spPr>
        <p:txBody>
          <a:bodyPr wrap="none" anchor="ctr"/>
          <a:lstStyle/>
          <a:p>
            <a:endParaRPr lang="fr-FR"/>
          </a:p>
        </p:txBody>
      </p:sp>
      <p:sp>
        <p:nvSpPr>
          <p:cNvPr id="51218" name="Line 18"/>
          <p:cNvSpPr>
            <a:spLocks noChangeShapeType="1"/>
          </p:cNvSpPr>
          <p:nvPr/>
        </p:nvSpPr>
        <p:spPr bwMode="auto">
          <a:xfrm flipV="1">
            <a:off x="5046663" y="4179888"/>
            <a:ext cx="296862" cy="4762"/>
          </a:xfrm>
          <a:prstGeom prst="line">
            <a:avLst/>
          </a:prstGeom>
          <a:noFill/>
          <a:ln w="12700">
            <a:solidFill>
              <a:srgbClr val="3333CC"/>
            </a:solidFill>
            <a:round/>
            <a:headEnd/>
            <a:tailEnd/>
          </a:ln>
        </p:spPr>
        <p:txBody>
          <a:bodyPr wrap="none" anchor="ctr"/>
          <a:lstStyle/>
          <a:p>
            <a:endParaRPr lang="fr-FR"/>
          </a:p>
        </p:txBody>
      </p:sp>
      <p:grpSp>
        <p:nvGrpSpPr>
          <p:cNvPr id="2" name="Group 19"/>
          <p:cNvGrpSpPr>
            <a:grpSpLocks/>
          </p:cNvGrpSpPr>
          <p:nvPr/>
        </p:nvGrpSpPr>
        <p:grpSpPr bwMode="auto">
          <a:xfrm>
            <a:off x="4495800" y="4435475"/>
            <a:ext cx="766763" cy="1531938"/>
            <a:chOff x="4306" y="2895"/>
            <a:chExt cx="483" cy="965"/>
          </a:xfrm>
        </p:grpSpPr>
        <p:sp>
          <p:nvSpPr>
            <p:cNvPr id="51273" name="Line 20"/>
            <p:cNvSpPr>
              <a:spLocks noChangeShapeType="1"/>
            </p:cNvSpPr>
            <p:nvPr/>
          </p:nvSpPr>
          <p:spPr bwMode="auto">
            <a:xfrm flipH="1">
              <a:off x="4561" y="2895"/>
              <a:ext cx="0" cy="962"/>
            </a:xfrm>
            <a:prstGeom prst="line">
              <a:avLst/>
            </a:prstGeom>
            <a:noFill/>
            <a:ln w="38100">
              <a:solidFill>
                <a:srgbClr val="3333CC"/>
              </a:solidFill>
              <a:round/>
              <a:headEnd type="none" w="sm" len="sm"/>
              <a:tailEnd type="none" w="sm" len="sm"/>
            </a:ln>
          </p:spPr>
          <p:txBody>
            <a:bodyPr wrap="none" anchor="ctr"/>
            <a:lstStyle/>
            <a:p>
              <a:endParaRPr lang="fr-FR"/>
            </a:p>
          </p:txBody>
        </p:sp>
        <p:sp>
          <p:nvSpPr>
            <p:cNvPr id="51274" name="Line 21"/>
            <p:cNvSpPr>
              <a:spLocks noChangeShapeType="1"/>
            </p:cNvSpPr>
            <p:nvPr/>
          </p:nvSpPr>
          <p:spPr bwMode="auto">
            <a:xfrm>
              <a:off x="4708" y="2895"/>
              <a:ext cx="1" cy="965"/>
            </a:xfrm>
            <a:prstGeom prst="line">
              <a:avLst/>
            </a:prstGeom>
            <a:noFill/>
            <a:ln w="38100">
              <a:solidFill>
                <a:srgbClr val="3333CC"/>
              </a:solidFill>
              <a:round/>
              <a:headEnd type="none" w="sm" len="sm"/>
              <a:tailEnd type="none" w="sm" len="sm"/>
            </a:ln>
          </p:spPr>
          <p:txBody>
            <a:bodyPr wrap="none" anchor="ctr"/>
            <a:lstStyle/>
            <a:p>
              <a:endParaRPr lang="fr-FR"/>
            </a:p>
          </p:txBody>
        </p:sp>
        <p:grpSp>
          <p:nvGrpSpPr>
            <p:cNvPr id="3" name="Group 22"/>
            <p:cNvGrpSpPr>
              <a:grpSpLocks/>
            </p:cNvGrpSpPr>
            <p:nvPr/>
          </p:nvGrpSpPr>
          <p:grpSpPr bwMode="auto">
            <a:xfrm>
              <a:off x="4591" y="2895"/>
              <a:ext cx="85" cy="953"/>
              <a:chOff x="4591" y="2901"/>
              <a:chExt cx="85" cy="953"/>
            </a:xfrm>
          </p:grpSpPr>
          <p:grpSp>
            <p:nvGrpSpPr>
              <p:cNvPr id="4" name="Group 23"/>
              <p:cNvGrpSpPr>
                <a:grpSpLocks/>
              </p:cNvGrpSpPr>
              <p:nvPr/>
            </p:nvGrpSpPr>
            <p:grpSpPr bwMode="auto">
              <a:xfrm>
                <a:off x="4591" y="2901"/>
                <a:ext cx="85" cy="953"/>
                <a:chOff x="4419" y="154"/>
                <a:chExt cx="106" cy="953"/>
              </a:xfrm>
            </p:grpSpPr>
            <p:sp>
              <p:nvSpPr>
                <p:cNvPr id="51295" name="Rectangle 24"/>
                <p:cNvSpPr>
                  <a:spLocks noChangeArrowheads="1"/>
                </p:cNvSpPr>
                <p:nvPr/>
              </p:nvSpPr>
              <p:spPr bwMode="auto">
                <a:xfrm>
                  <a:off x="4419" y="154"/>
                  <a:ext cx="106" cy="953"/>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fr-FR"/>
                </a:p>
              </p:txBody>
            </p:sp>
            <p:sp>
              <p:nvSpPr>
                <p:cNvPr id="51296" name="Line 25"/>
                <p:cNvSpPr>
                  <a:spLocks noChangeShapeType="1"/>
                </p:cNvSpPr>
                <p:nvPr/>
              </p:nvSpPr>
              <p:spPr bwMode="auto">
                <a:xfrm>
                  <a:off x="4422" y="276"/>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7" name="Line 26"/>
                <p:cNvSpPr>
                  <a:spLocks noChangeShapeType="1"/>
                </p:cNvSpPr>
                <p:nvPr/>
              </p:nvSpPr>
              <p:spPr bwMode="auto">
                <a:xfrm>
                  <a:off x="4422" y="394"/>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8" name="Line 27"/>
                <p:cNvSpPr>
                  <a:spLocks noChangeShapeType="1"/>
                </p:cNvSpPr>
                <p:nvPr/>
              </p:nvSpPr>
              <p:spPr bwMode="auto">
                <a:xfrm>
                  <a:off x="4422" y="512"/>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9" name="Line 28"/>
                <p:cNvSpPr>
                  <a:spLocks noChangeShapeType="1"/>
                </p:cNvSpPr>
                <p:nvPr/>
              </p:nvSpPr>
              <p:spPr bwMode="auto">
                <a:xfrm>
                  <a:off x="4422" y="631"/>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0" name="Line 29"/>
                <p:cNvSpPr>
                  <a:spLocks noChangeShapeType="1"/>
                </p:cNvSpPr>
                <p:nvPr/>
              </p:nvSpPr>
              <p:spPr bwMode="auto">
                <a:xfrm>
                  <a:off x="4422" y="749"/>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1" name="Line 30"/>
                <p:cNvSpPr>
                  <a:spLocks noChangeShapeType="1"/>
                </p:cNvSpPr>
                <p:nvPr/>
              </p:nvSpPr>
              <p:spPr bwMode="auto">
                <a:xfrm>
                  <a:off x="4422" y="867"/>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2" name="Line 31"/>
                <p:cNvSpPr>
                  <a:spLocks noChangeShapeType="1"/>
                </p:cNvSpPr>
                <p:nvPr/>
              </p:nvSpPr>
              <p:spPr bwMode="auto">
                <a:xfrm>
                  <a:off x="4422" y="986"/>
                  <a:ext cx="102" cy="0"/>
                </a:xfrm>
                <a:prstGeom prst="line">
                  <a:avLst/>
                </a:prstGeom>
                <a:noFill/>
                <a:ln w="12700">
                  <a:solidFill>
                    <a:schemeClr val="tx1"/>
                  </a:solidFill>
                  <a:round/>
                  <a:headEnd type="none" w="sm" len="sm"/>
                  <a:tailEnd type="none" w="sm" len="sm"/>
                </a:ln>
              </p:spPr>
              <p:txBody>
                <a:bodyPr wrap="none" anchor="ctr"/>
                <a:lstStyle/>
                <a:p>
                  <a:endParaRPr lang="fr-FR"/>
                </a:p>
              </p:txBody>
            </p:sp>
          </p:grpSp>
          <p:sp>
            <p:nvSpPr>
              <p:cNvPr id="51294" name="Rectangle 32"/>
              <p:cNvSpPr>
                <a:spLocks noChangeArrowheads="1"/>
              </p:cNvSpPr>
              <p:nvPr/>
            </p:nvSpPr>
            <p:spPr bwMode="auto">
              <a:xfrm>
                <a:off x="4597" y="2907"/>
                <a:ext cx="73" cy="944"/>
              </a:xfrm>
              <a:prstGeom prst="rect">
                <a:avLst/>
              </a:prstGeom>
              <a:solidFill>
                <a:srgbClr val="FFCCCC">
                  <a:alpha val="50195"/>
                </a:srgbClr>
              </a:solidFill>
              <a:ln w="12700">
                <a:noFill/>
                <a:miter lim="800000"/>
                <a:headEnd type="none" w="sm" len="sm"/>
                <a:tailEnd type="none" w="sm" len="sm"/>
              </a:ln>
            </p:spPr>
            <p:txBody>
              <a:bodyPr wrap="none" anchor="ctr"/>
              <a:lstStyle/>
              <a:p>
                <a:endParaRPr lang="fr-FR"/>
              </a:p>
            </p:txBody>
          </p:sp>
        </p:grpSp>
        <p:grpSp>
          <p:nvGrpSpPr>
            <p:cNvPr id="5" name="Group 33"/>
            <p:cNvGrpSpPr>
              <a:grpSpLocks/>
            </p:cNvGrpSpPr>
            <p:nvPr/>
          </p:nvGrpSpPr>
          <p:grpSpPr bwMode="auto">
            <a:xfrm>
              <a:off x="4443" y="2895"/>
              <a:ext cx="85" cy="953"/>
              <a:chOff x="4591" y="2901"/>
              <a:chExt cx="85" cy="953"/>
            </a:xfrm>
          </p:grpSpPr>
          <p:grpSp>
            <p:nvGrpSpPr>
              <p:cNvPr id="6" name="Group 34"/>
              <p:cNvGrpSpPr>
                <a:grpSpLocks/>
              </p:cNvGrpSpPr>
              <p:nvPr/>
            </p:nvGrpSpPr>
            <p:grpSpPr bwMode="auto">
              <a:xfrm>
                <a:off x="4591" y="2901"/>
                <a:ext cx="85" cy="953"/>
                <a:chOff x="4419" y="154"/>
                <a:chExt cx="106" cy="953"/>
              </a:xfrm>
            </p:grpSpPr>
            <p:sp>
              <p:nvSpPr>
                <p:cNvPr id="51285" name="Rectangle 35"/>
                <p:cNvSpPr>
                  <a:spLocks noChangeArrowheads="1"/>
                </p:cNvSpPr>
                <p:nvPr/>
              </p:nvSpPr>
              <p:spPr bwMode="auto">
                <a:xfrm>
                  <a:off x="4419" y="154"/>
                  <a:ext cx="106" cy="953"/>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fr-FR"/>
                </a:p>
              </p:txBody>
            </p:sp>
            <p:sp>
              <p:nvSpPr>
                <p:cNvPr id="51286" name="Line 36"/>
                <p:cNvSpPr>
                  <a:spLocks noChangeShapeType="1"/>
                </p:cNvSpPr>
                <p:nvPr/>
              </p:nvSpPr>
              <p:spPr bwMode="auto">
                <a:xfrm>
                  <a:off x="4422" y="276"/>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7" name="Line 37"/>
                <p:cNvSpPr>
                  <a:spLocks noChangeShapeType="1"/>
                </p:cNvSpPr>
                <p:nvPr/>
              </p:nvSpPr>
              <p:spPr bwMode="auto">
                <a:xfrm>
                  <a:off x="4422" y="394"/>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8" name="Line 38"/>
                <p:cNvSpPr>
                  <a:spLocks noChangeShapeType="1"/>
                </p:cNvSpPr>
                <p:nvPr/>
              </p:nvSpPr>
              <p:spPr bwMode="auto">
                <a:xfrm>
                  <a:off x="4422" y="512"/>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9" name="Line 39"/>
                <p:cNvSpPr>
                  <a:spLocks noChangeShapeType="1"/>
                </p:cNvSpPr>
                <p:nvPr/>
              </p:nvSpPr>
              <p:spPr bwMode="auto">
                <a:xfrm>
                  <a:off x="4422" y="631"/>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0" name="Line 40"/>
                <p:cNvSpPr>
                  <a:spLocks noChangeShapeType="1"/>
                </p:cNvSpPr>
                <p:nvPr/>
              </p:nvSpPr>
              <p:spPr bwMode="auto">
                <a:xfrm>
                  <a:off x="4422" y="749"/>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1" name="Line 41"/>
                <p:cNvSpPr>
                  <a:spLocks noChangeShapeType="1"/>
                </p:cNvSpPr>
                <p:nvPr/>
              </p:nvSpPr>
              <p:spPr bwMode="auto">
                <a:xfrm>
                  <a:off x="4422" y="867"/>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2" name="Line 42"/>
                <p:cNvSpPr>
                  <a:spLocks noChangeShapeType="1"/>
                </p:cNvSpPr>
                <p:nvPr/>
              </p:nvSpPr>
              <p:spPr bwMode="auto">
                <a:xfrm>
                  <a:off x="4422" y="986"/>
                  <a:ext cx="102" cy="0"/>
                </a:xfrm>
                <a:prstGeom prst="line">
                  <a:avLst/>
                </a:prstGeom>
                <a:noFill/>
                <a:ln w="12700">
                  <a:solidFill>
                    <a:schemeClr val="tx1"/>
                  </a:solidFill>
                  <a:round/>
                  <a:headEnd type="none" w="sm" len="sm"/>
                  <a:tailEnd type="none" w="sm" len="sm"/>
                </a:ln>
              </p:spPr>
              <p:txBody>
                <a:bodyPr wrap="none" anchor="ctr"/>
                <a:lstStyle/>
                <a:p>
                  <a:endParaRPr lang="fr-FR"/>
                </a:p>
              </p:txBody>
            </p:sp>
          </p:grpSp>
          <p:sp>
            <p:nvSpPr>
              <p:cNvPr id="51284" name="Rectangle 43"/>
              <p:cNvSpPr>
                <a:spLocks noChangeArrowheads="1"/>
              </p:cNvSpPr>
              <p:nvPr/>
            </p:nvSpPr>
            <p:spPr bwMode="auto">
              <a:xfrm>
                <a:off x="4597" y="2907"/>
                <a:ext cx="73" cy="944"/>
              </a:xfrm>
              <a:prstGeom prst="rect">
                <a:avLst/>
              </a:prstGeom>
              <a:solidFill>
                <a:srgbClr val="FFCCCC">
                  <a:alpha val="50195"/>
                </a:srgbClr>
              </a:solidFill>
              <a:ln w="12700">
                <a:noFill/>
                <a:miter lim="800000"/>
                <a:headEnd type="none" w="sm" len="sm"/>
                <a:tailEnd type="none" w="sm" len="sm"/>
              </a:ln>
            </p:spPr>
            <p:txBody>
              <a:bodyPr wrap="none" anchor="ctr"/>
              <a:lstStyle/>
              <a:p>
                <a:endParaRPr lang="fr-FR"/>
              </a:p>
            </p:txBody>
          </p:sp>
        </p:grpSp>
        <p:sp>
          <p:nvSpPr>
            <p:cNvPr id="51277" name="Rectangle 44"/>
            <p:cNvSpPr>
              <a:spLocks noChangeArrowheads="1"/>
            </p:cNvSpPr>
            <p:nvPr/>
          </p:nvSpPr>
          <p:spPr bwMode="auto">
            <a:xfrm>
              <a:off x="4446" y="3254"/>
              <a:ext cx="73" cy="122"/>
            </a:xfrm>
            <a:prstGeom prst="rect">
              <a:avLst/>
            </a:prstGeom>
            <a:solidFill>
              <a:schemeClr val="hlink">
                <a:alpha val="50195"/>
              </a:schemeClr>
            </a:solidFill>
            <a:ln w="12700">
              <a:noFill/>
              <a:miter lim="800000"/>
              <a:headEnd type="none" w="sm" len="sm"/>
              <a:tailEnd type="none" w="sm" len="sm"/>
            </a:ln>
          </p:spPr>
          <p:txBody>
            <a:bodyPr wrap="none" anchor="ctr"/>
            <a:lstStyle/>
            <a:p>
              <a:endParaRPr lang="fr-FR"/>
            </a:p>
          </p:txBody>
        </p:sp>
        <p:grpSp>
          <p:nvGrpSpPr>
            <p:cNvPr id="7" name="Group 45"/>
            <p:cNvGrpSpPr>
              <a:grpSpLocks/>
            </p:cNvGrpSpPr>
            <p:nvPr/>
          </p:nvGrpSpPr>
          <p:grpSpPr bwMode="auto">
            <a:xfrm>
              <a:off x="4306" y="3227"/>
              <a:ext cx="483" cy="126"/>
              <a:chOff x="4286" y="3331"/>
              <a:chExt cx="483" cy="126"/>
            </a:xfrm>
          </p:grpSpPr>
          <p:sp>
            <p:nvSpPr>
              <p:cNvPr id="51279" name="Line 46"/>
              <p:cNvSpPr>
                <a:spLocks noChangeShapeType="1"/>
              </p:cNvSpPr>
              <p:nvPr/>
            </p:nvSpPr>
            <p:spPr bwMode="auto">
              <a:xfrm flipV="1">
                <a:off x="4286" y="3414"/>
                <a:ext cx="165" cy="1"/>
              </a:xfrm>
              <a:prstGeom prst="line">
                <a:avLst/>
              </a:prstGeom>
              <a:noFill/>
              <a:ln w="12700">
                <a:solidFill>
                  <a:srgbClr val="CC0000"/>
                </a:solidFill>
                <a:prstDash val="dash"/>
                <a:round/>
                <a:headEnd type="none" w="sm" len="sm"/>
                <a:tailEnd type="none" w="sm" len="sm"/>
              </a:ln>
            </p:spPr>
            <p:txBody>
              <a:bodyPr wrap="none" anchor="ctr"/>
              <a:lstStyle/>
              <a:p>
                <a:endParaRPr lang="fr-FR"/>
              </a:p>
            </p:txBody>
          </p:sp>
          <p:sp>
            <p:nvSpPr>
              <p:cNvPr id="51280" name="Line 47"/>
              <p:cNvSpPr>
                <a:spLocks noChangeShapeType="1"/>
              </p:cNvSpPr>
              <p:nvPr/>
            </p:nvSpPr>
            <p:spPr bwMode="auto">
              <a:xfrm flipV="1">
                <a:off x="4454" y="3331"/>
                <a:ext cx="308" cy="83"/>
              </a:xfrm>
              <a:prstGeom prst="line">
                <a:avLst/>
              </a:prstGeom>
              <a:noFill/>
              <a:ln w="12700">
                <a:solidFill>
                  <a:srgbClr val="CC0000"/>
                </a:solidFill>
                <a:round/>
                <a:headEnd type="none" w="sm" len="sm"/>
                <a:tailEnd type="none" w="sm" len="sm"/>
              </a:ln>
            </p:spPr>
            <p:txBody>
              <a:bodyPr wrap="none" anchor="ctr"/>
              <a:lstStyle/>
              <a:p>
                <a:endParaRPr lang="fr-FR"/>
              </a:p>
            </p:txBody>
          </p:sp>
          <p:sp>
            <p:nvSpPr>
              <p:cNvPr id="51281" name="Line 48"/>
              <p:cNvSpPr>
                <a:spLocks noChangeShapeType="1"/>
              </p:cNvSpPr>
              <p:nvPr/>
            </p:nvSpPr>
            <p:spPr bwMode="auto">
              <a:xfrm>
                <a:off x="4461" y="3416"/>
                <a:ext cx="305" cy="41"/>
              </a:xfrm>
              <a:prstGeom prst="line">
                <a:avLst/>
              </a:prstGeom>
              <a:noFill/>
              <a:ln w="12700">
                <a:solidFill>
                  <a:srgbClr val="CC0000"/>
                </a:solidFill>
                <a:round/>
                <a:headEnd type="none" w="sm" len="sm"/>
                <a:tailEnd type="none" w="sm" len="sm"/>
              </a:ln>
            </p:spPr>
            <p:txBody>
              <a:bodyPr wrap="none" anchor="ctr"/>
              <a:lstStyle/>
              <a:p>
                <a:endParaRPr lang="fr-FR"/>
              </a:p>
            </p:txBody>
          </p:sp>
          <p:sp>
            <p:nvSpPr>
              <p:cNvPr id="51282" name="Line 49"/>
              <p:cNvSpPr>
                <a:spLocks noChangeShapeType="1"/>
              </p:cNvSpPr>
              <p:nvPr/>
            </p:nvSpPr>
            <p:spPr bwMode="auto">
              <a:xfrm flipV="1">
                <a:off x="4454" y="3391"/>
                <a:ext cx="315" cy="25"/>
              </a:xfrm>
              <a:prstGeom prst="line">
                <a:avLst/>
              </a:prstGeom>
              <a:noFill/>
              <a:ln w="12700">
                <a:solidFill>
                  <a:srgbClr val="CC0000"/>
                </a:solidFill>
                <a:round/>
                <a:headEnd type="none" w="sm" len="sm"/>
                <a:tailEnd type="none" w="sm" len="sm"/>
              </a:ln>
            </p:spPr>
            <p:txBody>
              <a:bodyPr wrap="none" anchor="ctr"/>
              <a:lstStyle/>
              <a:p>
                <a:endParaRPr lang="fr-FR"/>
              </a:p>
            </p:txBody>
          </p:sp>
        </p:grpSp>
      </p:grpSp>
      <p:sp>
        <p:nvSpPr>
          <p:cNvPr id="51220" name="Line 50"/>
          <p:cNvSpPr>
            <a:spLocks noChangeShapeType="1"/>
          </p:cNvSpPr>
          <p:nvPr/>
        </p:nvSpPr>
        <p:spPr bwMode="auto">
          <a:xfrm flipH="1" flipV="1">
            <a:off x="5033963" y="5643563"/>
            <a:ext cx="344487" cy="71437"/>
          </a:xfrm>
          <a:prstGeom prst="line">
            <a:avLst/>
          </a:prstGeom>
          <a:noFill/>
          <a:ln w="12700">
            <a:solidFill>
              <a:srgbClr val="3333CC"/>
            </a:solidFill>
            <a:round/>
            <a:headEnd type="none" w="sm" len="sm"/>
            <a:tailEnd type="stealth" w="sm" len="sm"/>
          </a:ln>
        </p:spPr>
        <p:txBody>
          <a:bodyPr wrap="none" anchor="ctr"/>
          <a:lstStyle/>
          <a:p>
            <a:endParaRPr lang="fr-FR"/>
          </a:p>
        </p:txBody>
      </p:sp>
      <p:sp>
        <p:nvSpPr>
          <p:cNvPr id="51221" name="Oval 51"/>
          <p:cNvSpPr>
            <a:spLocks noChangeArrowheads="1"/>
          </p:cNvSpPr>
          <p:nvPr/>
        </p:nvSpPr>
        <p:spPr bwMode="auto">
          <a:xfrm>
            <a:off x="4692650" y="4953000"/>
            <a:ext cx="228600" cy="227013"/>
          </a:xfrm>
          <a:prstGeom prst="ellipse">
            <a:avLst/>
          </a:prstGeom>
          <a:noFill/>
          <a:ln w="19050">
            <a:solidFill>
              <a:schemeClr val="accent2"/>
            </a:solidFill>
            <a:prstDash val="sysDot"/>
            <a:round/>
            <a:headEnd/>
            <a:tailEnd/>
          </a:ln>
        </p:spPr>
        <p:txBody>
          <a:bodyPr wrap="none" anchor="ctr"/>
          <a:lstStyle/>
          <a:p>
            <a:endParaRPr lang="fr-FR"/>
          </a:p>
        </p:txBody>
      </p:sp>
      <p:sp>
        <p:nvSpPr>
          <p:cNvPr id="51222" name="Line 52"/>
          <p:cNvSpPr>
            <a:spLocks noChangeShapeType="1"/>
          </p:cNvSpPr>
          <p:nvPr/>
        </p:nvSpPr>
        <p:spPr bwMode="auto">
          <a:xfrm>
            <a:off x="4845050" y="5151438"/>
            <a:ext cx="2927350" cy="944562"/>
          </a:xfrm>
          <a:prstGeom prst="line">
            <a:avLst/>
          </a:prstGeom>
          <a:noFill/>
          <a:ln w="25400">
            <a:solidFill>
              <a:schemeClr val="accent2"/>
            </a:solidFill>
            <a:prstDash val="sysDot"/>
            <a:round/>
            <a:headEnd/>
            <a:tailEnd/>
          </a:ln>
        </p:spPr>
        <p:txBody>
          <a:bodyPr wrap="none" anchor="ctr"/>
          <a:lstStyle/>
          <a:p>
            <a:endParaRPr lang="fr-FR"/>
          </a:p>
        </p:txBody>
      </p:sp>
      <p:sp>
        <p:nvSpPr>
          <p:cNvPr id="51223" name="Line 53"/>
          <p:cNvSpPr>
            <a:spLocks noChangeShapeType="1"/>
          </p:cNvSpPr>
          <p:nvPr/>
        </p:nvSpPr>
        <p:spPr bwMode="auto">
          <a:xfrm flipH="1">
            <a:off x="4768850" y="3962400"/>
            <a:ext cx="3003550" cy="990600"/>
          </a:xfrm>
          <a:prstGeom prst="line">
            <a:avLst/>
          </a:prstGeom>
          <a:noFill/>
          <a:ln w="25400">
            <a:solidFill>
              <a:schemeClr val="accent2"/>
            </a:solidFill>
            <a:prstDash val="sysDot"/>
            <a:round/>
            <a:headEnd/>
            <a:tailEnd/>
          </a:ln>
        </p:spPr>
        <p:txBody>
          <a:bodyPr wrap="none" anchor="ctr"/>
          <a:lstStyle/>
          <a:p>
            <a:endParaRPr lang="fr-FR"/>
          </a:p>
        </p:txBody>
      </p:sp>
      <p:pic>
        <p:nvPicPr>
          <p:cNvPr id="51224" name="Picture 54" descr="brickevent"/>
          <p:cNvPicPr>
            <a:picLocks noChangeAspect="1" noChangeArrowheads="1"/>
          </p:cNvPicPr>
          <p:nvPr/>
        </p:nvPicPr>
        <p:blipFill>
          <a:blip r:embed="rId4" cstate="print"/>
          <a:srcRect/>
          <a:stretch>
            <a:fillRect/>
          </a:stretch>
        </p:blipFill>
        <p:spPr bwMode="auto">
          <a:xfrm>
            <a:off x="7543800" y="4038600"/>
            <a:ext cx="1235075" cy="1878013"/>
          </a:xfrm>
          <a:prstGeom prst="rect">
            <a:avLst/>
          </a:prstGeom>
          <a:noFill/>
          <a:ln w="9525">
            <a:noFill/>
            <a:miter lim="800000"/>
            <a:headEnd/>
            <a:tailEnd/>
          </a:ln>
        </p:spPr>
      </p:pic>
      <p:sp>
        <p:nvSpPr>
          <p:cNvPr id="51225" name="Line 55"/>
          <p:cNvSpPr>
            <a:spLocks noChangeShapeType="1"/>
          </p:cNvSpPr>
          <p:nvPr/>
        </p:nvSpPr>
        <p:spPr bwMode="auto">
          <a:xfrm flipV="1">
            <a:off x="7696200" y="5715000"/>
            <a:ext cx="990600" cy="0"/>
          </a:xfrm>
          <a:prstGeom prst="line">
            <a:avLst/>
          </a:prstGeom>
          <a:noFill/>
          <a:ln w="9525">
            <a:solidFill>
              <a:srgbClr val="808080"/>
            </a:solidFill>
            <a:round/>
            <a:headEnd type="stealth" w="med" len="med"/>
            <a:tailEnd type="stealth" w="med" len="med"/>
          </a:ln>
        </p:spPr>
        <p:txBody>
          <a:bodyPr wrap="none" anchor="ctr"/>
          <a:lstStyle/>
          <a:p>
            <a:endParaRPr lang="fr-FR"/>
          </a:p>
        </p:txBody>
      </p:sp>
      <p:sp>
        <p:nvSpPr>
          <p:cNvPr id="51226" name="Text Box 56"/>
          <p:cNvSpPr txBox="1">
            <a:spLocks noChangeArrowheads="1"/>
          </p:cNvSpPr>
          <p:nvPr/>
        </p:nvSpPr>
        <p:spPr bwMode="auto">
          <a:xfrm>
            <a:off x="7848600" y="5715000"/>
            <a:ext cx="614363" cy="422275"/>
          </a:xfrm>
          <a:prstGeom prst="rect">
            <a:avLst/>
          </a:prstGeom>
          <a:noFill/>
          <a:ln w="9525">
            <a:noFill/>
            <a:miter lim="800000"/>
            <a:headEnd/>
            <a:tailEnd/>
          </a:ln>
        </p:spPr>
        <p:txBody>
          <a:bodyPr>
            <a:spAutoFit/>
          </a:bodyPr>
          <a:lstStyle/>
          <a:p>
            <a:pPr algn="ctr">
              <a:lnSpc>
                <a:spcPct val="90000"/>
              </a:lnSpc>
              <a:spcBef>
                <a:spcPct val="50000"/>
              </a:spcBef>
            </a:pPr>
            <a:r>
              <a:rPr lang="fr-FR" sz="1200" b="1">
                <a:solidFill>
                  <a:srgbClr val="5F5F5F"/>
                </a:solidFill>
              </a:rPr>
              <a:t>8 cm (</a:t>
            </a:r>
            <a:r>
              <a:rPr lang="en-GB" sz="1200" b="1">
                <a:solidFill>
                  <a:srgbClr val="5F5F5F"/>
                </a:solidFill>
              </a:rPr>
              <a:t>10X</a:t>
            </a:r>
            <a:r>
              <a:rPr lang="en-GB" sz="1200" b="1" baseline="-25000">
                <a:solidFill>
                  <a:srgbClr val="5F5F5F"/>
                </a:solidFill>
              </a:rPr>
              <a:t>0</a:t>
            </a:r>
            <a:r>
              <a:rPr lang="en-GB" sz="1200" b="1">
                <a:solidFill>
                  <a:srgbClr val="5F5F5F"/>
                </a:solidFill>
              </a:rPr>
              <a:t>)</a:t>
            </a:r>
            <a:endParaRPr lang="en-GB" sz="1200" b="1" baseline="-25000">
              <a:solidFill>
                <a:srgbClr val="0000CC"/>
              </a:solidFill>
            </a:endParaRPr>
          </a:p>
        </p:txBody>
      </p:sp>
      <p:sp>
        <p:nvSpPr>
          <p:cNvPr id="51227" name="Rectangle 57"/>
          <p:cNvSpPr>
            <a:spLocks noChangeArrowheads="1"/>
          </p:cNvSpPr>
          <p:nvPr/>
        </p:nvSpPr>
        <p:spPr bwMode="auto">
          <a:xfrm>
            <a:off x="7620000" y="4267200"/>
            <a:ext cx="1073150" cy="1401763"/>
          </a:xfrm>
          <a:prstGeom prst="rect">
            <a:avLst/>
          </a:prstGeom>
          <a:noFill/>
          <a:ln w="9525">
            <a:solidFill>
              <a:srgbClr val="5F5F5F"/>
            </a:solidFill>
            <a:miter lim="800000"/>
            <a:headEnd/>
            <a:tailEnd/>
          </a:ln>
        </p:spPr>
        <p:txBody>
          <a:bodyPr wrap="none" anchor="ctr"/>
          <a:lstStyle/>
          <a:p>
            <a:pPr algn="ctr">
              <a:spcBef>
                <a:spcPct val="50000"/>
              </a:spcBef>
            </a:pPr>
            <a:endParaRPr lang="en-GB" sz="1400" b="1">
              <a:solidFill>
                <a:srgbClr val="292929"/>
              </a:solidFill>
            </a:endParaRPr>
          </a:p>
        </p:txBody>
      </p:sp>
      <p:sp>
        <p:nvSpPr>
          <p:cNvPr id="51228" name="Text Box 58"/>
          <p:cNvSpPr txBox="1">
            <a:spLocks noChangeArrowheads="1"/>
          </p:cNvSpPr>
          <p:nvPr/>
        </p:nvSpPr>
        <p:spPr bwMode="auto">
          <a:xfrm>
            <a:off x="2590800" y="6172200"/>
            <a:ext cx="1231900" cy="493405"/>
          </a:xfrm>
          <a:prstGeom prst="rect">
            <a:avLst/>
          </a:prstGeom>
          <a:noFill/>
          <a:ln w="9525">
            <a:noFill/>
            <a:miter lim="800000"/>
            <a:headEnd/>
            <a:tailEnd/>
          </a:ln>
        </p:spPr>
        <p:txBody>
          <a:bodyPr>
            <a:spAutoFit/>
          </a:bodyPr>
          <a:lstStyle/>
          <a:p>
            <a:pPr algn="ctr" eaLnBrk="1" hangingPunct="1">
              <a:lnSpc>
                <a:spcPct val="70000"/>
              </a:lnSpc>
              <a:spcBef>
                <a:spcPct val="100000"/>
              </a:spcBef>
            </a:pPr>
            <a:r>
              <a:rPr lang="en-GB" sz="1800" b="1" dirty="0" smtClean="0">
                <a:solidFill>
                  <a:srgbClr val="D6D174"/>
                </a:solidFill>
              </a:rPr>
              <a:t>150,000 </a:t>
            </a:r>
            <a:r>
              <a:rPr lang="en-GB" sz="1800" b="1" dirty="0" err="1">
                <a:solidFill>
                  <a:srgbClr val="D6D174"/>
                </a:solidFill>
              </a:rPr>
              <a:t>briques</a:t>
            </a:r>
            <a:endParaRPr lang="en-GB" sz="1800" b="1" dirty="0">
              <a:solidFill>
                <a:srgbClr val="D6D174"/>
              </a:solidFill>
            </a:endParaRPr>
          </a:p>
        </p:txBody>
      </p:sp>
      <p:pic>
        <p:nvPicPr>
          <p:cNvPr id="51230" name="Picture 60"/>
          <p:cNvPicPr>
            <a:picLocks noChangeArrowheads="1"/>
          </p:cNvPicPr>
          <p:nvPr/>
        </p:nvPicPr>
        <p:blipFill>
          <a:blip r:embed="rId5" cstate="print"/>
          <a:srcRect/>
          <a:stretch>
            <a:fillRect/>
          </a:stretch>
        </p:blipFill>
        <p:spPr bwMode="auto">
          <a:xfrm>
            <a:off x="0" y="0"/>
            <a:ext cx="609600" cy="457200"/>
          </a:xfrm>
          <a:prstGeom prst="rect">
            <a:avLst/>
          </a:prstGeom>
          <a:noFill/>
          <a:ln w="9525">
            <a:noFill/>
            <a:miter lim="800000"/>
            <a:headEnd/>
            <a:tailEnd/>
          </a:ln>
        </p:spPr>
      </p:pic>
      <p:sp>
        <p:nvSpPr>
          <p:cNvPr id="110653" name="Rectangle 61"/>
          <p:cNvSpPr>
            <a:spLocks noChangeArrowheads="1"/>
          </p:cNvSpPr>
          <p:nvPr/>
        </p:nvSpPr>
        <p:spPr bwMode="auto">
          <a:xfrm>
            <a:off x="3733800" y="533400"/>
            <a:ext cx="5181600" cy="1293304"/>
          </a:xfrm>
          <a:prstGeom prst="rect">
            <a:avLst/>
          </a:prstGeom>
          <a:noFill/>
          <a:ln w="9525">
            <a:noFill/>
            <a:miter lim="800000"/>
            <a:headEnd/>
            <a:tailEnd/>
          </a:ln>
          <a:effectLst/>
        </p:spPr>
        <p:txBody>
          <a:bodyPr lIns="92075" tIns="46038" rIns="92075" bIns="46038">
            <a:spAutoFit/>
          </a:bodyPr>
          <a:lstStyle/>
          <a:p>
            <a:pPr algn="ctr" eaLnBrk="1" hangingPunct="1">
              <a:spcBef>
                <a:spcPct val="50000"/>
              </a:spcBef>
              <a:defRPr/>
            </a:pPr>
            <a:r>
              <a:rPr lang="en-US" b="1" u="sng" dirty="0">
                <a:solidFill>
                  <a:srgbClr val="D6D174"/>
                </a:solidFill>
                <a:effectLst>
                  <a:outerShdw blurRad="38100" dist="38100" dir="2700000" algn="tl">
                    <a:srgbClr val="C0C0C0"/>
                  </a:outerShdw>
                </a:effectLst>
                <a:latin typeface="Times New Roman" pitchFamily="18" charset="0"/>
              </a:rPr>
              <a:t>Oscillation de neutrinos, </a:t>
            </a:r>
            <a:r>
              <a:rPr lang="fr-FR" b="1" u="sng" dirty="0">
                <a:solidFill>
                  <a:srgbClr val="D6D174"/>
                </a:solidFill>
                <a:effectLst>
                  <a:outerShdw blurRad="38100" dist="38100" dir="2700000" algn="tl">
                    <a:srgbClr val="C0C0C0"/>
                  </a:outerShdw>
                </a:effectLst>
                <a:latin typeface="Times New Roman" pitchFamily="18" charset="0"/>
              </a:rPr>
              <a:t>détection</a:t>
            </a:r>
            <a:r>
              <a:rPr lang="en-US" b="1" u="sng" dirty="0">
                <a:solidFill>
                  <a:srgbClr val="D6D174"/>
                </a:solidFill>
                <a:effectLst>
                  <a:outerShdw blurRad="38100" dist="38100" dir="2700000" algn="tl">
                    <a:srgbClr val="C0C0C0"/>
                  </a:outerShdw>
                </a:effectLst>
                <a:latin typeface="Times New Roman" pitchFamily="18" charset="0"/>
              </a:rPr>
              <a:t> par interaction de courant charg</a:t>
            </a:r>
            <a:r>
              <a:rPr lang="en-US" b="1" u="sng" dirty="0">
                <a:solidFill>
                  <a:srgbClr val="D6D174"/>
                </a:solidFill>
                <a:effectLst>
                  <a:outerShdw blurRad="38100" dist="38100" dir="2700000" algn="tl">
                    <a:srgbClr val="C0C0C0"/>
                  </a:outerShdw>
                </a:effectLst>
                <a:latin typeface="Times New Roman" pitchFamily="18" charset="0"/>
                <a:cs typeface="Times New Roman" pitchFamily="18" charset="0"/>
              </a:rPr>
              <a:t>é</a:t>
            </a:r>
            <a:r>
              <a:rPr lang="en-US" b="1" u="sng" dirty="0">
                <a:solidFill>
                  <a:srgbClr val="D6D174"/>
                </a:solidFill>
                <a:effectLst>
                  <a:outerShdw blurRad="38100" dist="38100" dir="2700000" algn="tl">
                    <a:srgbClr val="C0C0C0"/>
                  </a:outerShdw>
                </a:effectLst>
                <a:latin typeface="Times New Roman" pitchFamily="18" charset="0"/>
              </a:rPr>
              <a:t>:</a:t>
            </a:r>
          </a:p>
          <a:p>
            <a:pPr algn="ctr" eaLnBrk="1" hangingPunct="1">
              <a:spcBef>
                <a:spcPct val="50000"/>
              </a:spcBef>
              <a:defRPr/>
            </a:pPr>
            <a:r>
              <a:rPr lang="en-US" sz="2800" dirty="0">
                <a:solidFill>
                  <a:srgbClr val="D6D174"/>
                </a:solidFill>
                <a:latin typeface="Symbol" pitchFamily="18" charset="2"/>
              </a:rPr>
              <a:t>n</a:t>
            </a:r>
            <a:r>
              <a:rPr lang="en-US" sz="2800" baseline="-15000" dirty="0">
                <a:solidFill>
                  <a:srgbClr val="D6D174"/>
                </a:solidFill>
                <a:latin typeface="Symbol" pitchFamily="18" charset="2"/>
              </a:rPr>
              <a:t>m      </a:t>
            </a:r>
            <a:r>
              <a:rPr lang="en-US" sz="2800" dirty="0">
                <a:solidFill>
                  <a:srgbClr val="D6D174"/>
                </a:solidFill>
                <a:latin typeface="Symbol" pitchFamily="18" charset="2"/>
              </a:rPr>
              <a:t> </a:t>
            </a:r>
            <a:r>
              <a:rPr lang="en-US" sz="2800" dirty="0">
                <a:solidFill>
                  <a:srgbClr val="D6D174"/>
                </a:solidFill>
                <a:latin typeface="Symbol" pitchFamily="18" charset="2"/>
                <a:sym typeface="Symbol" pitchFamily="18" charset="2"/>
              </a:rPr>
              <a:t></a:t>
            </a:r>
            <a:r>
              <a:rPr lang="en-US" sz="2800" dirty="0">
                <a:solidFill>
                  <a:srgbClr val="D6D174"/>
                </a:solidFill>
                <a:latin typeface="Symbol" pitchFamily="18" charset="2"/>
                <a:sym typeface="Monotype Sorts" pitchFamily="2" charset="2"/>
              </a:rPr>
              <a:t>   </a:t>
            </a:r>
            <a:r>
              <a:rPr lang="en-US" sz="2800" dirty="0">
                <a:solidFill>
                  <a:srgbClr val="D6D174"/>
                </a:solidFill>
                <a:latin typeface="Symbol" pitchFamily="18" charset="2"/>
              </a:rPr>
              <a:t>  </a:t>
            </a:r>
            <a:r>
              <a:rPr lang="en-US" sz="2800" b="1" dirty="0" err="1">
                <a:solidFill>
                  <a:srgbClr val="D6D174"/>
                </a:solidFill>
                <a:latin typeface="Symbol" pitchFamily="18" charset="2"/>
              </a:rPr>
              <a:t>n</a:t>
            </a:r>
            <a:r>
              <a:rPr lang="en-US" sz="2800" b="1" baseline="-10000" dirty="0" err="1">
                <a:solidFill>
                  <a:srgbClr val="D6D174"/>
                </a:solidFill>
                <a:latin typeface="Symbol" pitchFamily="18" charset="2"/>
              </a:rPr>
              <a:t>t</a:t>
            </a:r>
            <a:r>
              <a:rPr lang="en-US" sz="2800" dirty="0">
                <a:solidFill>
                  <a:srgbClr val="D6D174"/>
                </a:solidFill>
                <a:latin typeface="Symbol" pitchFamily="18" charset="2"/>
              </a:rPr>
              <a:t>  </a:t>
            </a:r>
            <a:r>
              <a:rPr lang="en-US" sz="2800" dirty="0">
                <a:solidFill>
                  <a:srgbClr val="D6D174"/>
                </a:solidFill>
                <a:latin typeface="Symbol" pitchFamily="18" charset="2"/>
                <a:sym typeface="Symbol" pitchFamily="18" charset="2"/>
              </a:rPr>
              <a:t></a:t>
            </a:r>
            <a:r>
              <a:rPr lang="en-US" sz="2800" dirty="0">
                <a:solidFill>
                  <a:srgbClr val="D6D174"/>
                </a:solidFill>
                <a:latin typeface="Symbol" pitchFamily="18" charset="2"/>
              </a:rPr>
              <a:t>    </a:t>
            </a:r>
            <a:r>
              <a:rPr lang="en-US" sz="2800" b="1" dirty="0">
                <a:solidFill>
                  <a:srgbClr val="D6D174"/>
                </a:solidFill>
                <a:latin typeface="Symbol" pitchFamily="18" charset="2"/>
              </a:rPr>
              <a:t>t</a:t>
            </a:r>
            <a:r>
              <a:rPr lang="en-US" sz="2800" b="1" baseline="30000" dirty="0">
                <a:solidFill>
                  <a:srgbClr val="D6D174"/>
                </a:solidFill>
                <a:latin typeface="Times New Roman" pitchFamily="18" charset="0"/>
              </a:rPr>
              <a:t>-</a:t>
            </a:r>
            <a:r>
              <a:rPr lang="en-US" sz="2800" dirty="0">
                <a:solidFill>
                  <a:srgbClr val="D6D174"/>
                </a:solidFill>
                <a:latin typeface="Times New Roman" pitchFamily="18" charset="0"/>
              </a:rPr>
              <a:t> + X</a:t>
            </a:r>
            <a:r>
              <a:rPr lang="en-US" sz="2800" dirty="0">
                <a:solidFill>
                  <a:srgbClr val="D6D174"/>
                </a:solidFill>
                <a:latin typeface="Symbol" pitchFamily="18" charset="2"/>
              </a:rPr>
              <a:t> </a:t>
            </a:r>
            <a:endParaRPr lang="en-US" sz="2800" dirty="0">
              <a:solidFill>
                <a:srgbClr val="D6D174"/>
              </a:solidFill>
              <a:latin typeface="Times New Roman" pitchFamily="18" charset="0"/>
            </a:endParaRPr>
          </a:p>
        </p:txBody>
      </p:sp>
      <p:grpSp>
        <p:nvGrpSpPr>
          <p:cNvPr id="8" name="Group 62"/>
          <p:cNvGrpSpPr>
            <a:grpSpLocks/>
          </p:cNvGrpSpPr>
          <p:nvPr/>
        </p:nvGrpSpPr>
        <p:grpSpPr bwMode="auto">
          <a:xfrm>
            <a:off x="5072066" y="2000240"/>
            <a:ext cx="3906838" cy="1889125"/>
            <a:chOff x="3120" y="1296"/>
            <a:chExt cx="2461" cy="1190"/>
          </a:xfrm>
        </p:grpSpPr>
        <p:sp>
          <p:nvSpPr>
            <p:cNvPr id="51233" name="Text Box 63"/>
            <p:cNvSpPr txBox="1">
              <a:spLocks noChangeArrowheads="1"/>
            </p:cNvSpPr>
            <p:nvPr/>
          </p:nvSpPr>
          <p:spPr bwMode="auto">
            <a:xfrm>
              <a:off x="3840" y="2160"/>
              <a:ext cx="1536" cy="326"/>
            </a:xfrm>
            <a:prstGeom prst="rect">
              <a:avLst/>
            </a:prstGeom>
            <a:noFill/>
            <a:ln w="9525">
              <a:noFill/>
              <a:miter lim="800000"/>
              <a:headEnd/>
              <a:tailEnd/>
            </a:ln>
          </p:spPr>
          <p:txBody>
            <a:bodyPr>
              <a:spAutoFit/>
            </a:bodyPr>
            <a:lstStyle/>
            <a:p>
              <a:r>
                <a:rPr lang="en-US" sz="1400"/>
                <a:t>Feuilles </a:t>
              </a:r>
            </a:p>
            <a:p>
              <a:r>
                <a:rPr lang="fr-FR" sz="1400"/>
                <a:t>d’émulsion</a:t>
              </a:r>
              <a:r>
                <a:rPr lang="en-US" sz="1400"/>
                <a:t>(</a:t>
              </a:r>
              <a:r>
                <a:rPr lang="en-GB" sz="1400"/>
                <a:t>4</a:t>
              </a:r>
              <a:r>
                <a:rPr lang="fr-FR" sz="1400"/>
                <a:t>0  </a:t>
              </a:r>
              <a:r>
                <a:rPr lang="fr-FR" sz="1400">
                  <a:latin typeface="Symbol" pitchFamily="18" charset="2"/>
                </a:rPr>
                <a:t>m</a:t>
              </a:r>
              <a:r>
                <a:rPr lang="fr-FR" sz="1400"/>
                <a:t>m</a:t>
              </a:r>
              <a:r>
                <a:rPr lang="en-US" sz="1400"/>
                <a:t>)</a:t>
              </a:r>
              <a:endParaRPr lang="fr-FR" sz="1400"/>
            </a:p>
          </p:txBody>
        </p:sp>
        <p:grpSp>
          <p:nvGrpSpPr>
            <p:cNvPr id="9" name="Group 64"/>
            <p:cNvGrpSpPr>
              <a:grpSpLocks/>
            </p:cNvGrpSpPr>
            <p:nvPr/>
          </p:nvGrpSpPr>
          <p:grpSpPr bwMode="auto">
            <a:xfrm>
              <a:off x="3120" y="1296"/>
              <a:ext cx="2461" cy="1046"/>
              <a:chOff x="2496" y="1248"/>
              <a:chExt cx="2461" cy="1046"/>
            </a:xfrm>
          </p:grpSpPr>
          <p:sp>
            <p:nvSpPr>
              <p:cNvPr id="51235" name="Line 65"/>
              <p:cNvSpPr>
                <a:spLocks noChangeShapeType="1"/>
              </p:cNvSpPr>
              <p:nvPr/>
            </p:nvSpPr>
            <p:spPr bwMode="auto">
              <a:xfrm>
                <a:off x="2496" y="1729"/>
                <a:ext cx="384" cy="0"/>
              </a:xfrm>
              <a:prstGeom prst="line">
                <a:avLst/>
              </a:prstGeom>
              <a:noFill/>
              <a:ln w="9525">
                <a:solidFill>
                  <a:srgbClr val="CC0000"/>
                </a:solidFill>
                <a:prstDash val="sysDot"/>
                <a:round/>
                <a:headEnd/>
                <a:tailEnd type="stealth" w="med" len="med"/>
              </a:ln>
            </p:spPr>
            <p:txBody>
              <a:bodyPr wrap="none" anchor="ctr"/>
              <a:lstStyle/>
              <a:p>
                <a:endParaRPr lang="fr-FR"/>
              </a:p>
            </p:txBody>
          </p:sp>
          <p:sp>
            <p:nvSpPr>
              <p:cNvPr id="51236" name="Text Box 66"/>
              <p:cNvSpPr txBox="1">
                <a:spLocks noChangeArrowheads="1"/>
              </p:cNvSpPr>
              <p:nvPr/>
            </p:nvSpPr>
            <p:spPr bwMode="auto">
              <a:xfrm>
                <a:off x="2516" y="1625"/>
                <a:ext cx="288" cy="288"/>
              </a:xfrm>
              <a:prstGeom prst="rect">
                <a:avLst/>
              </a:prstGeom>
              <a:noFill/>
              <a:ln w="9525">
                <a:noFill/>
                <a:miter lim="800000"/>
                <a:headEnd/>
                <a:tailEnd/>
              </a:ln>
            </p:spPr>
            <p:txBody>
              <a:bodyPr>
                <a:spAutoFit/>
              </a:bodyPr>
              <a:lstStyle/>
              <a:p>
                <a:pPr algn="ctr">
                  <a:spcBef>
                    <a:spcPct val="50000"/>
                  </a:spcBef>
                </a:pPr>
                <a:r>
                  <a:rPr lang="en-GB" b="1">
                    <a:latin typeface="Symbol" pitchFamily="18" charset="2"/>
                  </a:rPr>
                  <a:t>n</a:t>
                </a:r>
              </a:p>
            </p:txBody>
          </p:sp>
          <p:grpSp>
            <p:nvGrpSpPr>
              <p:cNvPr id="10" name="Group 67"/>
              <p:cNvGrpSpPr>
                <a:grpSpLocks/>
              </p:cNvGrpSpPr>
              <p:nvPr/>
            </p:nvGrpSpPr>
            <p:grpSpPr bwMode="auto">
              <a:xfrm>
                <a:off x="2832" y="1248"/>
                <a:ext cx="1509" cy="1046"/>
                <a:chOff x="3312" y="1056"/>
                <a:chExt cx="1509" cy="1046"/>
              </a:xfrm>
            </p:grpSpPr>
            <p:sp>
              <p:nvSpPr>
                <p:cNvPr id="51240" name="Rectangle 68"/>
                <p:cNvSpPr>
                  <a:spLocks noChangeArrowheads="1"/>
                </p:cNvSpPr>
                <p:nvPr/>
              </p:nvSpPr>
              <p:spPr bwMode="auto">
                <a:xfrm>
                  <a:off x="4447" y="1104"/>
                  <a:ext cx="374" cy="756"/>
                </a:xfrm>
                <a:prstGeom prst="rect">
                  <a:avLst/>
                </a:prstGeom>
                <a:solidFill>
                  <a:srgbClr val="C0C0C0"/>
                </a:solidFill>
                <a:ln w="9525">
                  <a:noFill/>
                  <a:miter lim="800000"/>
                  <a:headEnd/>
                  <a:tailEnd/>
                </a:ln>
              </p:spPr>
              <p:txBody>
                <a:bodyPr/>
                <a:lstStyle/>
                <a:p>
                  <a:endParaRPr lang="fr-FR"/>
                </a:p>
              </p:txBody>
            </p:sp>
            <p:sp>
              <p:nvSpPr>
                <p:cNvPr id="51241" name="Rectangle 69"/>
                <p:cNvSpPr>
                  <a:spLocks noChangeArrowheads="1"/>
                </p:cNvSpPr>
                <p:nvPr/>
              </p:nvSpPr>
              <p:spPr bwMode="auto">
                <a:xfrm>
                  <a:off x="3360" y="1104"/>
                  <a:ext cx="374" cy="756"/>
                </a:xfrm>
                <a:prstGeom prst="rect">
                  <a:avLst/>
                </a:prstGeom>
                <a:solidFill>
                  <a:srgbClr val="C0C0C0"/>
                </a:solidFill>
                <a:ln w="9525">
                  <a:noFill/>
                  <a:miter lim="800000"/>
                  <a:headEnd/>
                  <a:tailEnd/>
                </a:ln>
              </p:spPr>
              <p:txBody>
                <a:bodyPr/>
                <a:lstStyle/>
                <a:p>
                  <a:endParaRPr lang="fr-FR"/>
                </a:p>
              </p:txBody>
            </p:sp>
            <p:sp>
              <p:nvSpPr>
                <p:cNvPr id="51242" name="Rectangle 70"/>
                <p:cNvSpPr>
                  <a:spLocks noChangeArrowheads="1"/>
                </p:cNvSpPr>
                <p:nvPr/>
              </p:nvSpPr>
              <p:spPr bwMode="auto">
                <a:xfrm>
                  <a:off x="3912" y="1104"/>
                  <a:ext cx="373" cy="756"/>
                </a:xfrm>
                <a:prstGeom prst="rect">
                  <a:avLst/>
                </a:prstGeom>
                <a:solidFill>
                  <a:srgbClr val="C0C0C0"/>
                </a:solidFill>
                <a:ln w="9525">
                  <a:noFill/>
                  <a:miter lim="800000"/>
                  <a:headEnd/>
                  <a:tailEnd/>
                </a:ln>
              </p:spPr>
              <p:txBody>
                <a:bodyPr/>
                <a:lstStyle/>
                <a:p>
                  <a:endParaRPr lang="fr-FR"/>
                </a:p>
              </p:txBody>
            </p:sp>
            <p:sp>
              <p:nvSpPr>
                <p:cNvPr id="51243" name="Rectangle 71"/>
                <p:cNvSpPr>
                  <a:spLocks noChangeArrowheads="1"/>
                </p:cNvSpPr>
                <p:nvPr/>
              </p:nvSpPr>
              <p:spPr bwMode="auto">
                <a:xfrm>
                  <a:off x="3735" y="1104"/>
                  <a:ext cx="33" cy="756"/>
                </a:xfrm>
                <a:prstGeom prst="rect">
                  <a:avLst/>
                </a:prstGeom>
                <a:solidFill>
                  <a:srgbClr val="FFCC00"/>
                </a:solidFill>
                <a:ln w="9525">
                  <a:noFill/>
                  <a:miter lim="800000"/>
                  <a:headEnd/>
                  <a:tailEnd/>
                </a:ln>
              </p:spPr>
              <p:txBody>
                <a:bodyPr/>
                <a:lstStyle/>
                <a:p>
                  <a:endParaRPr lang="fr-FR"/>
                </a:p>
              </p:txBody>
            </p:sp>
            <p:sp>
              <p:nvSpPr>
                <p:cNvPr id="51244" name="Rectangle 72"/>
                <p:cNvSpPr>
                  <a:spLocks noChangeArrowheads="1"/>
                </p:cNvSpPr>
                <p:nvPr/>
              </p:nvSpPr>
              <p:spPr bwMode="auto">
                <a:xfrm>
                  <a:off x="3879" y="1104"/>
                  <a:ext cx="34" cy="756"/>
                </a:xfrm>
                <a:prstGeom prst="rect">
                  <a:avLst/>
                </a:prstGeom>
                <a:solidFill>
                  <a:srgbClr val="FFCC00"/>
                </a:solidFill>
                <a:ln w="9525">
                  <a:noFill/>
                  <a:miter lim="800000"/>
                  <a:headEnd/>
                  <a:tailEnd/>
                </a:ln>
              </p:spPr>
              <p:txBody>
                <a:bodyPr/>
                <a:lstStyle/>
                <a:p>
                  <a:endParaRPr lang="fr-FR"/>
                </a:p>
              </p:txBody>
            </p:sp>
            <p:sp>
              <p:nvSpPr>
                <p:cNvPr id="51245" name="Rectangle 73"/>
                <p:cNvSpPr>
                  <a:spLocks noChangeArrowheads="1"/>
                </p:cNvSpPr>
                <p:nvPr/>
              </p:nvSpPr>
              <p:spPr bwMode="auto">
                <a:xfrm>
                  <a:off x="4427" y="1104"/>
                  <a:ext cx="36" cy="756"/>
                </a:xfrm>
                <a:prstGeom prst="rect">
                  <a:avLst/>
                </a:prstGeom>
                <a:solidFill>
                  <a:srgbClr val="FFCC00"/>
                </a:solidFill>
                <a:ln w="9525">
                  <a:noFill/>
                  <a:miter lim="800000"/>
                  <a:headEnd/>
                  <a:tailEnd/>
                </a:ln>
              </p:spPr>
              <p:txBody>
                <a:bodyPr/>
                <a:lstStyle/>
                <a:p>
                  <a:endParaRPr lang="fr-FR"/>
                </a:p>
              </p:txBody>
            </p:sp>
            <p:sp>
              <p:nvSpPr>
                <p:cNvPr id="51246" name="Rectangle 74"/>
                <p:cNvSpPr>
                  <a:spLocks noChangeArrowheads="1"/>
                </p:cNvSpPr>
                <p:nvPr/>
              </p:nvSpPr>
              <p:spPr bwMode="auto">
                <a:xfrm>
                  <a:off x="4285" y="1104"/>
                  <a:ext cx="35" cy="756"/>
                </a:xfrm>
                <a:prstGeom prst="rect">
                  <a:avLst/>
                </a:prstGeom>
                <a:solidFill>
                  <a:srgbClr val="FFCC00"/>
                </a:solidFill>
                <a:ln w="9525">
                  <a:noFill/>
                  <a:miter lim="800000"/>
                  <a:headEnd/>
                  <a:tailEnd/>
                </a:ln>
              </p:spPr>
              <p:txBody>
                <a:bodyPr/>
                <a:lstStyle/>
                <a:p>
                  <a:endParaRPr lang="fr-FR"/>
                </a:p>
              </p:txBody>
            </p:sp>
            <p:sp>
              <p:nvSpPr>
                <p:cNvPr id="51247" name="Line 75"/>
                <p:cNvSpPr>
                  <a:spLocks noChangeShapeType="1"/>
                </p:cNvSpPr>
                <p:nvPr/>
              </p:nvSpPr>
              <p:spPr bwMode="auto">
                <a:xfrm>
                  <a:off x="3594" y="1537"/>
                  <a:ext cx="988" cy="230"/>
                </a:xfrm>
                <a:prstGeom prst="line">
                  <a:avLst/>
                </a:prstGeom>
                <a:noFill/>
                <a:ln w="6350">
                  <a:solidFill>
                    <a:srgbClr val="4D4D4D"/>
                  </a:solidFill>
                  <a:round/>
                  <a:headEnd/>
                  <a:tailEnd/>
                </a:ln>
              </p:spPr>
              <p:txBody>
                <a:bodyPr/>
                <a:lstStyle/>
                <a:p>
                  <a:endParaRPr lang="fr-FR"/>
                </a:p>
              </p:txBody>
            </p:sp>
            <p:sp>
              <p:nvSpPr>
                <p:cNvPr id="51248" name="Line 76"/>
                <p:cNvSpPr>
                  <a:spLocks noChangeShapeType="1"/>
                </p:cNvSpPr>
                <p:nvPr/>
              </p:nvSpPr>
              <p:spPr bwMode="auto">
                <a:xfrm>
                  <a:off x="3603" y="1535"/>
                  <a:ext cx="998" cy="121"/>
                </a:xfrm>
                <a:prstGeom prst="line">
                  <a:avLst/>
                </a:prstGeom>
                <a:noFill/>
                <a:ln w="6350">
                  <a:solidFill>
                    <a:srgbClr val="4D4D4D"/>
                  </a:solidFill>
                  <a:round/>
                  <a:headEnd/>
                  <a:tailEnd/>
                </a:ln>
              </p:spPr>
              <p:txBody>
                <a:bodyPr/>
                <a:lstStyle/>
                <a:p>
                  <a:endParaRPr lang="fr-FR"/>
                </a:p>
              </p:txBody>
            </p:sp>
            <p:sp>
              <p:nvSpPr>
                <p:cNvPr id="51249" name="Line 77"/>
                <p:cNvSpPr>
                  <a:spLocks noChangeShapeType="1"/>
                </p:cNvSpPr>
                <p:nvPr/>
              </p:nvSpPr>
              <p:spPr bwMode="auto">
                <a:xfrm flipV="1">
                  <a:off x="3380" y="1536"/>
                  <a:ext cx="205" cy="1"/>
                </a:xfrm>
                <a:prstGeom prst="line">
                  <a:avLst/>
                </a:prstGeom>
                <a:noFill/>
                <a:ln w="9525">
                  <a:solidFill>
                    <a:srgbClr val="CC0000"/>
                  </a:solidFill>
                  <a:prstDash val="sysDot"/>
                  <a:round/>
                  <a:headEnd/>
                  <a:tailEnd/>
                </a:ln>
              </p:spPr>
              <p:txBody>
                <a:bodyPr wrap="none" anchor="ctr"/>
                <a:lstStyle/>
                <a:p>
                  <a:endParaRPr lang="fr-FR"/>
                </a:p>
              </p:txBody>
            </p:sp>
            <p:sp>
              <p:nvSpPr>
                <p:cNvPr id="51250" name="Line 78"/>
                <p:cNvSpPr>
                  <a:spLocks noChangeShapeType="1"/>
                </p:cNvSpPr>
                <p:nvPr/>
              </p:nvSpPr>
              <p:spPr bwMode="auto">
                <a:xfrm flipV="1">
                  <a:off x="3601" y="1399"/>
                  <a:ext cx="468" cy="135"/>
                </a:xfrm>
                <a:prstGeom prst="line">
                  <a:avLst/>
                </a:prstGeom>
                <a:noFill/>
                <a:ln w="6350">
                  <a:solidFill>
                    <a:srgbClr val="CC0000"/>
                  </a:solidFill>
                  <a:round/>
                  <a:headEnd/>
                  <a:tailEnd/>
                </a:ln>
              </p:spPr>
              <p:txBody>
                <a:bodyPr wrap="none" anchor="ctr"/>
                <a:lstStyle/>
                <a:p>
                  <a:endParaRPr lang="fr-FR"/>
                </a:p>
              </p:txBody>
            </p:sp>
            <p:sp>
              <p:nvSpPr>
                <p:cNvPr id="51251" name="Line 79"/>
                <p:cNvSpPr>
                  <a:spLocks noChangeShapeType="1"/>
                </p:cNvSpPr>
                <p:nvPr/>
              </p:nvSpPr>
              <p:spPr bwMode="auto">
                <a:xfrm>
                  <a:off x="4071" y="1398"/>
                  <a:ext cx="550" cy="6"/>
                </a:xfrm>
                <a:prstGeom prst="line">
                  <a:avLst/>
                </a:prstGeom>
                <a:noFill/>
                <a:ln w="6350">
                  <a:solidFill>
                    <a:srgbClr val="CC0000"/>
                  </a:solidFill>
                  <a:round/>
                  <a:headEnd/>
                  <a:tailEnd/>
                </a:ln>
              </p:spPr>
              <p:txBody>
                <a:bodyPr wrap="none" anchor="ctr"/>
                <a:lstStyle/>
                <a:p>
                  <a:endParaRPr lang="fr-FR"/>
                </a:p>
              </p:txBody>
            </p:sp>
            <p:sp>
              <p:nvSpPr>
                <p:cNvPr id="51252" name="Line 80"/>
                <p:cNvSpPr>
                  <a:spLocks noChangeShapeType="1"/>
                </p:cNvSpPr>
                <p:nvPr/>
              </p:nvSpPr>
              <p:spPr bwMode="auto">
                <a:xfrm flipV="1">
                  <a:off x="4066" y="1118"/>
                  <a:ext cx="415" cy="282"/>
                </a:xfrm>
                <a:prstGeom prst="line">
                  <a:avLst/>
                </a:prstGeom>
                <a:noFill/>
                <a:ln w="6350">
                  <a:solidFill>
                    <a:srgbClr val="CC0000"/>
                  </a:solidFill>
                  <a:prstDash val="sysDot"/>
                  <a:round/>
                  <a:headEnd/>
                  <a:tailEnd/>
                </a:ln>
              </p:spPr>
              <p:txBody>
                <a:bodyPr wrap="none" anchor="ctr"/>
                <a:lstStyle/>
                <a:p>
                  <a:endParaRPr lang="fr-FR"/>
                </a:p>
              </p:txBody>
            </p:sp>
            <p:sp>
              <p:nvSpPr>
                <p:cNvPr id="51253" name="Line 81"/>
                <p:cNvSpPr>
                  <a:spLocks noChangeShapeType="1"/>
                </p:cNvSpPr>
                <p:nvPr/>
              </p:nvSpPr>
              <p:spPr bwMode="auto">
                <a:xfrm flipV="1">
                  <a:off x="4075" y="1241"/>
                  <a:ext cx="497" cy="156"/>
                </a:xfrm>
                <a:prstGeom prst="line">
                  <a:avLst/>
                </a:prstGeom>
                <a:noFill/>
                <a:ln w="6350">
                  <a:solidFill>
                    <a:srgbClr val="CC0000"/>
                  </a:solidFill>
                  <a:prstDash val="sysDot"/>
                  <a:round/>
                  <a:headEnd/>
                  <a:tailEnd/>
                </a:ln>
              </p:spPr>
              <p:txBody>
                <a:bodyPr wrap="none" anchor="ctr"/>
                <a:lstStyle/>
                <a:p>
                  <a:endParaRPr lang="fr-FR"/>
                </a:p>
              </p:txBody>
            </p:sp>
            <p:sp>
              <p:nvSpPr>
                <p:cNvPr id="51254" name="Line 82"/>
                <p:cNvSpPr>
                  <a:spLocks noChangeShapeType="1"/>
                </p:cNvSpPr>
                <p:nvPr/>
              </p:nvSpPr>
              <p:spPr bwMode="auto">
                <a:xfrm>
                  <a:off x="4282" y="1401"/>
                  <a:ext cx="38" cy="0"/>
                </a:xfrm>
                <a:prstGeom prst="line">
                  <a:avLst/>
                </a:prstGeom>
                <a:noFill/>
                <a:ln w="28575">
                  <a:solidFill>
                    <a:srgbClr val="CC0000"/>
                  </a:solidFill>
                  <a:round/>
                  <a:headEnd/>
                  <a:tailEnd/>
                </a:ln>
              </p:spPr>
              <p:txBody>
                <a:bodyPr wrap="none" anchor="ctr"/>
                <a:lstStyle/>
                <a:p>
                  <a:endParaRPr lang="fr-FR"/>
                </a:p>
              </p:txBody>
            </p:sp>
            <p:sp>
              <p:nvSpPr>
                <p:cNvPr id="51255" name="Line 83"/>
                <p:cNvSpPr>
                  <a:spLocks noChangeShapeType="1"/>
                </p:cNvSpPr>
                <p:nvPr/>
              </p:nvSpPr>
              <p:spPr bwMode="auto">
                <a:xfrm>
                  <a:off x="4425" y="1403"/>
                  <a:ext cx="38" cy="0"/>
                </a:xfrm>
                <a:prstGeom prst="line">
                  <a:avLst/>
                </a:prstGeom>
                <a:noFill/>
                <a:ln w="28575">
                  <a:solidFill>
                    <a:srgbClr val="CC0000"/>
                  </a:solidFill>
                  <a:round/>
                  <a:headEnd/>
                  <a:tailEnd/>
                </a:ln>
              </p:spPr>
              <p:txBody>
                <a:bodyPr wrap="none" anchor="ctr"/>
                <a:lstStyle/>
                <a:p>
                  <a:endParaRPr lang="fr-FR"/>
                </a:p>
              </p:txBody>
            </p:sp>
            <p:sp>
              <p:nvSpPr>
                <p:cNvPr id="51256" name="Line 84"/>
                <p:cNvSpPr>
                  <a:spLocks noChangeShapeType="1"/>
                </p:cNvSpPr>
                <p:nvPr/>
              </p:nvSpPr>
              <p:spPr bwMode="auto">
                <a:xfrm flipV="1">
                  <a:off x="3876" y="1445"/>
                  <a:ext cx="36" cy="10"/>
                </a:xfrm>
                <a:prstGeom prst="line">
                  <a:avLst/>
                </a:prstGeom>
                <a:noFill/>
                <a:ln w="28575">
                  <a:solidFill>
                    <a:srgbClr val="CC0000"/>
                  </a:solidFill>
                  <a:round/>
                  <a:headEnd/>
                  <a:tailEnd/>
                </a:ln>
              </p:spPr>
              <p:txBody>
                <a:bodyPr wrap="none" anchor="ctr"/>
                <a:lstStyle/>
                <a:p>
                  <a:endParaRPr lang="fr-FR"/>
                </a:p>
              </p:txBody>
            </p:sp>
            <p:sp>
              <p:nvSpPr>
                <p:cNvPr id="51257" name="Line 85"/>
                <p:cNvSpPr>
                  <a:spLocks noChangeShapeType="1"/>
                </p:cNvSpPr>
                <p:nvPr/>
              </p:nvSpPr>
              <p:spPr bwMode="auto">
                <a:xfrm flipV="1">
                  <a:off x="3732" y="1486"/>
                  <a:ext cx="36" cy="10"/>
                </a:xfrm>
                <a:prstGeom prst="line">
                  <a:avLst/>
                </a:prstGeom>
                <a:noFill/>
                <a:ln w="28575">
                  <a:solidFill>
                    <a:srgbClr val="CC0000"/>
                  </a:solidFill>
                  <a:round/>
                  <a:headEnd/>
                  <a:tailEnd/>
                </a:ln>
              </p:spPr>
              <p:txBody>
                <a:bodyPr wrap="none" anchor="ctr"/>
                <a:lstStyle/>
                <a:p>
                  <a:endParaRPr lang="fr-FR"/>
                </a:p>
              </p:txBody>
            </p:sp>
            <p:sp>
              <p:nvSpPr>
                <p:cNvPr id="51258" name="Line 86"/>
                <p:cNvSpPr>
                  <a:spLocks noChangeShapeType="1"/>
                </p:cNvSpPr>
                <p:nvPr/>
              </p:nvSpPr>
              <p:spPr bwMode="auto">
                <a:xfrm>
                  <a:off x="3728" y="1551"/>
                  <a:ext cx="40" cy="6"/>
                </a:xfrm>
                <a:prstGeom prst="line">
                  <a:avLst/>
                </a:prstGeom>
                <a:noFill/>
                <a:ln w="28575">
                  <a:solidFill>
                    <a:schemeClr val="tx1"/>
                  </a:solidFill>
                  <a:round/>
                  <a:headEnd/>
                  <a:tailEnd/>
                </a:ln>
              </p:spPr>
              <p:txBody>
                <a:bodyPr wrap="none" anchor="ctr"/>
                <a:lstStyle/>
                <a:p>
                  <a:endParaRPr lang="fr-FR"/>
                </a:p>
              </p:txBody>
            </p:sp>
            <p:sp>
              <p:nvSpPr>
                <p:cNvPr id="51259" name="Line 87"/>
                <p:cNvSpPr>
                  <a:spLocks noChangeShapeType="1"/>
                </p:cNvSpPr>
                <p:nvPr/>
              </p:nvSpPr>
              <p:spPr bwMode="auto">
                <a:xfrm>
                  <a:off x="3881" y="1570"/>
                  <a:ext cx="40" cy="6"/>
                </a:xfrm>
                <a:prstGeom prst="line">
                  <a:avLst/>
                </a:prstGeom>
                <a:noFill/>
                <a:ln w="28575">
                  <a:solidFill>
                    <a:schemeClr val="tx1"/>
                  </a:solidFill>
                  <a:round/>
                  <a:headEnd/>
                  <a:tailEnd/>
                </a:ln>
              </p:spPr>
              <p:txBody>
                <a:bodyPr wrap="none" anchor="ctr"/>
                <a:lstStyle/>
                <a:p>
                  <a:endParaRPr lang="fr-FR"/>
                </a:p>
              </p:txBody>
            </p:sp>
            <p:sp>
              <p:nvSpPr>
                <p:cNvPr id="51260" name="Line 88"/>
                <p:cNvSpPr>
                  <a:spLocks noChangeShapeType="1"/>
                </p:cNvSpPr>
                <p:nvPr/>
              </p:nvSpPr>
              <p:spPr bwMode="auto">
                <a:xfrm>
                  <a:off x="4426" y="1636"/>
                  <a:ext cx="41" cy="5"/>
                </a:xfrm>
                <a:prstGeom prst="line">
                  <a:avLst/>
                </a:prstGeom>
                <a:noFill/>
                <a:ln w="28575">
                  <a:solidFill>
                    <a:schemeClr val="tx1"/>
                  </a:solidFill>
                  <a:round/>
                  <a:headEnd/>
                  <a:tailEnd/>
                </a:ln>
              </p:spPr>
              <p:txBody>
                <a:bodyPr wrap="none" anchor="ctr"/>
                <a:lstStyle/>
                <a:p>
                  <a:endParaRPr lang="fr-FR"/>
                </a:p>
              </p:txBody>
            </p:sp>
            <p:sp>
              <p:nvSpPr>
                <p:cNvPr id="51261" name="Line 89"/>
                <p:cNvSpPr>
                  <a:spLocks noChangeShapeType="1"/>
                </p:cNvSpPr>
                <p:nvPr/>
              </p:nvSpPr>
              <p:spPr bwMode="auto">
                <a:xfrm>
                  <a:off x="4281" y="1619"/>
                  <a:ext cx="40" cy="6"/>
                </a:xfrm>
                <a:prstGeom prst="line">
                  <a:avLst/>
                </a:prstGeom>
                <a:noFill/>
                <a:ln w="28575">
                  <a:solidFill>
                    <a:schemeClr val="tx1"/>
                  </a:solidFill>
                  <a:round/>
                  <a:headEnd/>
                  <a:tailEnd/>
                </a:ln>
              </p:spPr>
              <p:txBody>
                <a:bodyPr wrap="none" anchor="ctr"/>
                <a:lstStyle/>
                <a:p>
                  <a:endParaRPr lang="fr-FR"/>
                </a:p>
              </p:txBody>
            </p:sp>
            <p:sp>
              <p:nvSpPr>
                <p:cNvPr id="51262" name="Line 90"/>
                <p:cNvSpPr>
                  <a:spLocks noChangeShapeType="1"/>
                </p:cNvSpPr>
                <p:nvPr/>
              </p:nvSpPr>
              <p:spPr bwMode="auto">
                <a:xfrm>
                  <a:off x="3732" y="1570"/>
                  <a:ext cx="31" cy="6"/>
                </a:xfrm>
                <a:prstGeom prst="line">
                  <a:avLst/>
                </a:prstGeom>
                <a:noFill/>
                <a:ln w="28575">
                  <a:solidFill>
                    <a:schemeClr val="tx1"/>
                  </a:solidFill>
                  <a:round/>
                  <a:headEnd/>
                  <a:tailEnd/>
                </a:ln>
              </p:spPr>
              <p:txBody>
                <a:bodyPr wrap="none" anchor="ctr"/>
                <a:lstStyle/>
                <a:p>
                  <a:endParaRPr lang="fr-FR"/>
                </a:p>
              </p:txBody>
            </p:sp>
            <p:sp>
              <p:nvSpPr>
                <p:cNvPr id="51263" name="Line 91"/>
                <p:cNvSpPr>
                  <a:spLocks noChangeShapeType="1"/>
                </p:cNvSpPr>
                <p:nvPr/>
              </p:nvSpPr>
              <p:spPr bwMode="auto">
                <a:xfrm>
                  <a:off x="3881" y="1604"/>
                  <a:ext cx="32" cy="6"/>
                </a:xfrm>
                <a:prstGeom prst="line">
                  <a:avLst/>
                </a:prstGeom>
                <a:noFill/>
                <a:ln w="28575">
                  <a:solidFill>
                    <a:schemeClr val="tx1"/>
                  </a:solidFill>
                  <a:round/>
                  <a:headEnd/>
                  <a:tailEnd/>
                </a:ln>
              </p:spPr>
              <p:txBody>
                <a:bodyPr wrap="none" anchor="ctr"/>
                <a:lstStyle/>
                <a:p>
                  <a:endParaRPr lang="fr-FR"/>
                </a:p>
              </p:txBody>
            </p:sp>
            <p:sp>
              <p:nvSpPr>
                <p:cNvPr id="51264" name="Line 92"/>
                <p:cNvSpPr>
                  <a:spLocks noChangeShapeType="1"/>
                </p:cNvSpPr>
                <p:nvPr/>
              </p:nvSpPr>
              <p:spPr bwMode="auto">
                <a:xfrm>
                  <a:off x="4285" y="1699"/>
                  <a:ext cx="31" cy="7"/>
                </a:xfrm>
                <a:prstGeom prst="line">
                  <a:avLst/>
                </a:prstGeom>
                <a:noFill/>
                <a:ln w="28575">
                  <a:solidFill>
                    <a:schemeClr val="tx1"/>
                  </a:solidFill>
                  <a:round/>
                  <a:headEnd/>
                  <a:tailEnd/>
                </a:ln>
              </p:spPr>
              <p:txBody>
                <a:bodyPr wrap="none" anchor="ctr"/>
                <a:lstStyle/>
                <a:p>
                  <a:endParaRPr lang="fr-FR"/>
                </a:p>
              </p:txBody>
            </p:sp>
            <p:sp>
              <p:nvSpPr>
                <p:cNvPr id="51265" name="Line 93"/>
                <p:cNvSpPr>
                  <a:spLocks noChangeShapeType="1"/>
                </p:cNvSpPr>
                <p:nvPr/>
              </p:nvSpPr>
              <p:spPr bwMode="auto">
                <a:xfrm>
                  <a:off x="4426" y="1732"/>
                  <a:ext cx="31" cy="6"/>
                </a:xfrm>
                <a:prstGeom prst="line">
                  <a:avLst/>
                </a:prstGeom>
                <a:noFill/>
                <a:ln w="28575">
                  <a:solidFill>
                    <a:schemeClr val="tx1"/>
                  </a:solidFill>
                  <a:round/>
                  <a:headEnd/>
                  <a:tailEnd/>
                </a:ln>
              </p:spPr>
              <p:txBody>
                <a:bodyPr wrap="none" anchor="ctr"/>
                <a:lstStyle/>
                <a:p>
                  <a:endParaRPr lang="fr-FR"/>
                </a:p>
              </p:txBody>
            </p:sp>
            <p:sp>
              <p:nvSpPr>
                <p:cNvPr id="51266" name="Text Box 94"/>
                <p:cNvSpPr txBox="1">
                  <a:spLocks noChangeArrowheads="1"/>
                </p:cNvSpPr>
                <p:nvPr/>
              </p:nvSpPr>
              <p:spPr bwMode="auto">
                <a:xfrm>
                  <a:off x="3360" y="1584"/>
                  <a:ext cx="377" cy="250"/>
                </a:xfrm>
                <a:prstGeom prst="rect">
                  <a:avLst/>
                </a:prstGeom>
                <a:noFill/>
                <a:ln w="9525">
                  <a:noFill/>
                  <a:miter lim="800000"/>
                  <a:headEnd/>
                  <a:tailEnd/>
                </a:ln>
              </p:spPr>
              <p:txBody>
                <a:bodyPr>
                  <a:spAutoFit/>
                </a:bodyPr>
                <a:lstStyle/>
                <a:p>
                  <a:pPr algn="ctr">
                    <a:spcBef>
                      <a:spcPct val="50000"/>
                    </a:spcBef>
                  </a:pPr>
                  <a:r>
                    <a:rPr lang="en-GB" sz="2000" b="1"/>
                    <a:t>Pb</a:t>
                  </a:r>
                </a:p>
              </p:txBody>
            </p:sp>
            <p:sp>
              <p:nvSpPr>
                <p:cNvPr id="51267" name="Text Box 95"/>
                <p:cNvSpPr txBox="1">
                  <a:spLocks noChangeArrowheads="1"/>
                </p:cNvSpPr>
                <p:nvPr/>
              </p:nvSpPr>
              <p:spPr bwMode="auto">
                <a:xfrm>
                  <a:off x="3712" y="1909"/>
                  <a:ext cx="1005" cy="193"/>
                </a:xfrm>
                <a:prstGeom prst="rect">
                  <a:avLst/>
                </a:prstGeom>
                <a:noFill/>
                <a:ln w="9525">
                  <a:noFill/>
                  <a:miter lim="800000"/>
                  <a:headEnd/>
                  <a:tailEnd/>
                </a:ln>
              </p:spPr>
              <p:txBody>
                <a:bodyPr>
                  <a:spAutoFit/>
                </a:bodyPr>
                <a:lstStyle/>
                <a:p>
                  <a:pPr algn="ctr">
                    <a:spcBef>
                      <a:spcPct val="50000"/>
                    </a:spcBef>
                  </a:pPr>
                  <a:endParaRPr lang="en-GB" sz="1400"/>
                </a:p>
              </p:txBody>
            </p:sp>
            <p:sp>
              <p:nvSpPr>
                <p:cNvPr id="51268" name="Line 96"/>
                <p:cNvSpPr>
                  <a:spLocks noChangeShapeType="1"/>
                </p:cNvSpPr>
                <p:nvPr/>
              </p:nvSpPr>
              <p:spPr bwMode="auto">
                <a:xfrm flipH="1" flipV="1">
                  <a:off x="3897" y="1853"/>
                  <a:ext cx="50" cy="73"/>
                </a:xfrm>
                <a:prstGeom prst="line">
                  <a:avLst/>
                </a:prstGeom>
                <a:noFill/>
                <a:ln w="9525">
                  <a:solidFill>
                    <a:srgbClr val="292929"/>
                  </a:solidFill>
                  <a:round/>
                  <a:headEnd/>
                  <a:tailEnd type="stealth" w="sm" len="sm"/>
                </a:ln>
              </p:spPr>
              <p:txBody>
                <a:bodyPr wrap="none" anchor="ctr"/>
                <a:lstStyle/>
                <a:p>
                  <a:endParaRPr lang="fr-FR"/>
                </a:p>
              </p:txBody>
            </p:sp>
            <p:sp>
              <p:nvSpPr>
                <p:cNvPr id="51269" name="Line 97"/>
                <p:cNvSpPr>
                  <a:spLocks noChangeShapeType="1"/>
                </p:cNvSpPr>
                <p:nvPr/>
              </p:nvSpPr>
              <p:spPr bwMode="auto">
                <a:xfrm flipH="1" flipV="1">
                  <a:off x="3751" y="1856"/>
                  <a:ext cx="185" cy="80"/>
                </a:xfrm>
                <a:prstGeom prst="line">
                  <a:avLst/>
                </a:prstGeom>
                <a:noFill/>
                <a:ln w="9525">
                  <a:solidFill>
                    <a:srgbClr val="292929"/>
                  </a:solidFill>
                  <a:round/>
                  <a:headEnd/>
                  <a:tailEnd type="stealth" w="sm" len="sm"/>
                </a:ln>
              </p:spPr>
              <p:txBody>
                <a:bodyPr wrap="none" anchor="ctr"/>
                <a:lstStyle/>
                <a:p>
                  <a:endParaRPr lang="fr-FR"/>
                </a:p>
              </p:txBody>
            </p:sp>
            <p:sp>
              <p:nvSpPr>
                <p:cNvPr id="51270" name="Text Box 98"/>
                <p:cNvSpPr txBox="1">
                  <a:spLocks noChangeArrowheads="1"/>
                </p:cNvSpPr>
                <p:nvPr/>
              </p:nvSpPr>
              <p:spPr bwMode="auto">
                <a:xfrm>
                  <a:off x="3833" y="1313"/>
                  <a:ext cx="290" cy="288"/>
                </a:xfrm>
                <a:prstGeom prst="rect">
                  <a:avLst/>
                </a:prstGeom>
                <a:noFill/>
                <a:ln w="9525">
                  <a:noFill/>
                  <a:miter lim="800000"/>
                  <a:headEnd/>
                  <a:tailEnd/>
                </a:ln>
              </p:spPr>
              <p:txBody>
                <a:bodyPr>
                  <a:spAutoFit/>
                </a:bodyPr>
                <a:lstStyle/>
                <a:p>
                  <a:pPr algn="ctr">
                    <a:spcBef>
                      <a:spcPct val="50000"/>
                    </a:spcBef>
                  </a:pPr>
                  <a:r>
                    <a:rPr lang="en-GB" b="1">
                      <a:latin typeface="Symbol" pitchFamily="18" charset="2"/>
                    </a:rPr>
                    <a:t>t</a:t>
                  </a:r>
                </a:p>
              </p:txBody>
            </p:sp>
            <p:sp>
              <p:nvSpPr>
                <p:cNvPr id="51271" name="Line 99"/>
                <p:cNvSpPr>
                  <a:spLocks noChangeShapeType="1"/>
                </p:cNvSpPr>
                <p:nvPr/>
              </p:nvSpPr>
              <p:spPr bwMode="auto">
                <a:xfrm>
                  <a:off x="3360" y="1248"/>
                  <a:ext cx="384"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51272" name="Text Box 100"/>
                <p:cNvSpPr txBox="1">
                  <a:spLocks noChangeArrowheads="1"/>
                </p:cNvSpPr>
                <p:nvPr/>
              </p:nvSpPr>
              <p:spPr bwMode="auto">
                <a:xfrm>
                  <a:off x="3312" y="1056"/>
                  <a:ext cx="450" cy="212"/>
                </a:xfrm>
                <a:prstGeom prst="rect">
                  <a:avLst/>
                </a:prstGeom>
                <a:noFill/>
                <a:ln w="9525">
                  <a:noFill/>
                  <a:miter lim="800000"/>
                  <a:headEnd/>
                  <a:tailEnd/>
                </a:ln>
              </p:spPr>
              <p:txBody>
                <a:bodyPr>
                  <a:spAutoFit/>
                </a:bodyPr>
                <a:lstStyle/>
                <a:p>
                  <a:pPr algn="ctr">
                    <a:spcBef>
                      <a:spcPct val="50000"/>
                    </a:spcBef>
                  </a:pPr>
                  <a:r>
                    <a:rPr lang="en-GB" sz="1600" b="1"/>
                    <a:t>1 mm</a:t>
                  </a:r>
                </a:p>
              </p:txBody>
            </p:sp>
          </p:grpSp>
          <p:sp>
            <p:nvSpPr>
              <p:cNvPr id="51238" name="Rectangle 101"/>
              <p:cNvSpPr>
                <a:spLocks noChangeArrowheads="1"/>
              </p:cNvSpPr>
              <p:nvPr/>
            </p:nvSpPr>
            <p:spPr bwMode="auto">
              <a:xfrm>
                <a:off x="4032" y="2016"/>
                <a:ext cx="925" cy="192"/>
              </a:xfrm>
              <a:prstGeom prst="rect">
                <a:avLst/>
              </a:prstGeom>
              <a:noFill/>
              <a:ln w="9525">
                <a:noFill/>
                <a:miter lim="800000"/>
                <a:headEnd/>
                <a:tailEnd/>
              </a:ln>
            </p:spPr>
            <p:txBody>
              <a:bodyPr wrap="none">
                <a:spAutoFit/>
              </a:bodyPr>
              <a:lstStyle/>
              <a:p>
                <a:pPr eaLnBrk="1" hangingPunct="1"/>
                <a:r>
                  <a:rPr lang="en-US" sz="1400"/>
                  <a:t>plastique</a:t>
                </a:r>
                <a:r>
                  <a:rPr lang="fr-FR" sz="1400"/>
                  <a:t> 200 </a:t>
                </a:r>
                <a:r>
                  <a:rPr lang="fr-FR" sz="1400">
                    <a:latin typeface="Symbol" pitchFamily="18" charset="2"/>
                  </a:rPr>
                  <a:t>m</a:t>
                </a:r>
                <a:r>
                  <a:rPr lang="fr-FR" sz="1400"/>
                  <a:t>m</a:t>
                </a:r>
                <a:r>
                  <a:rPr lang="en-GB" sz="1400"/>
                  <a:t>.</a:t>
                </a:r>
                <a:endParaRPr lang="fr-FR" sz="1400"/>
              </a:p>
            </p:txBody>
          </p:sp>
          <p:sp>
            <p:nvSpPr>
              <p:cNvPr id="51239" name="Line 102"/>
              <p:cNvSpPr>
                <a:spLocks noChangeShapeType="1"/>
              </p:cNvSpPr>
              <p:nvPr/>
            </p:nvSpPr>
            <p:spPr bwMode="auto">
              <a:xfrm flipH="1" flipV="1">
                <a:off x="3984" y="2068"/>
                <a:ext cx="96" cy="92"/>
              </a:xfrm>
              <a:prstGeom prst="line">
                <a:avLst/>
              </a:prstGeom>
              <a:noFill/>
              <a:ln w="9525">
                <a:solidFill>
                  <a:schemeClr val="tx1"/>
                </a:solidFill>
                <a:round/>
                <a:headEnd/>
                <a:tailEnd type="triangle" w="med" len="med"/>
              </a:ln>
            </p:spPr>
            <p:txBody>
              <a:bodyPr/>
              <a:lstStyle/>
              <a:p>
                <a:endParaRPr lang="fr-FR"/>
              </a:p>
            </p:txBody>
          </p:sp>
        </p:grpSp>
      </p:grpSp>
      <p:sp>
        <p:nvSpPr>
          <p:cNvPr id="101" name="Espace réservé du numéro de diapositive 100"/>
          <p:cNvSpPr>
            <a:spLocks noGrp="1"/>
          </p:cNvSpPr>
          <p:nvPr>
            <p:ph type="sldNum" sz="quarter" idx="12"/>
          </p:nvPr>
        </p:nvSpPr>
        <p:spPr/>
        <p:txBody>
          <a:bodyPr/>
          <a:lstStyle/>
          <a:p>
            <a:fld id="{CF4668DC-857F-487D-BFFA-8C0CA5037977}" type="slidenum">
              <a:rPr lang="fr-BE" smtClean="0"/>
              <a:pPr/>
              <a:t>12</a:t>
            </a:fld>
            <a:endParaRPr lang="fr-BE"/>
          </a:p>
        </p:txBody>
      </p:sp>
      <p:sp>
        <p:nvSpPr>
          <p:cNvPr id="103" name="TextBox 12"/>
          <p:cNvSpPr txBox="1">
            <a:spLocks noChangeArrowheads="1"/>
          </p:cNvSpPr>
          <p:nvPr/>
        </p:nvSpPr>
        <p:spPr bwMode="auto">
          <a:xfrm>
            <a:off x="0" y="2643182"/>
            <a:ext cx="5508625" cy="946150"/>
          </a:xfrm>
          <a:prstGeom prst="rect">
            <a:avLst/>
          </a:prstGeom>
          <a:solidFill>
            <a:schemeClr val="bg1"/>
          </a:solidFill>
          <a:ln w="9525">
            <a:noFill/>
            <a:miter lim="800000"/>
            <a:headEnd/>
            <a:tailEnd/>
          </a:ln>
        </p:spPr>
        <p:txBody>
          <a:bodyPr lIns="54000" rIns="54000">
            <a:spAutoFit/>
          </a:bodyPr>
          <a:lstStyle/>
          <a:p>
            <a:pPr>
              <a:buFont typeface="Arial" pitchFamily="34" charset="0"/>
              <a:buNone/>
            </a:pPr>
            <a:r>
              <a:rPr lang="fr-FR" sz="2000" u="sng" dirty="0">
                <a:solidFill>
                  <a:srgbClr val="D6D174"/>
                </a:solidFill>
                <a:latin typeface="Comic Sans MS" pitchFamily="66" charset="0"/>
                <a:ea typeface="MS PGothic" pitchFamily="34" charset="-128"/>
              </a:rPr>
              <a:t>Observation directe des évènements </a:t>
            </a:r>
            <a:r>
              <a:rPr lang="fr-FR" sz="2000" u="sng" dirty="0">
                <a:solidFill>
                  <a:srgbClr val="D6D174"/>
                </a:solidFill>
                <a:latin typeface="Symbol" pitchFamily="18" charset="2"/>
                <a:ea typeface="MS PGothic" pitchFamily="34" charset="-128"/>
              </a:rPr>
              <a:t>n</a:t>
            </a:r>
            <a:r>
              <a:rPr lang="fr-FR" sz="2000" u="sng" baseline="-25000" dirty="0">
                <a:solidFill>
                  <a:srgbClr val="D6D174"/>
                </a:solidFill>
                <a:latin typeface="Symbol" pitchFamily="18" charset="2"/>
                <a:ea typeface="MS PGothic" pitchFamily="34" charset="-128"/>
              </a:rPr>
              <a:t>t</a:t>
            </a:r>
            <a:endParaRPr lang="fr-FR" sz="2000" u="sng" dirty="0">
              <a:solidFill>
                <a:srgbClr val="D6D174"/>
              </a:solidFill>
              <a:latin typeface="Comic Sans MS" pitchFamily="66" charset="0"/>
              <a:ea typeface="MS PGothic" pitchFamily="34" charset="-128"/>
            </a:endParaRPr>
          </a:p>
          <a:p>
            <a:pPr>
              <a:buFont typeface="Arial" pitchFamily="34" charset="0"/>
              <a:buNone/>
            </a:pPr>
            <a:r>
              <a:rPr lang="fr-FR" sz="1800" dirty="0">
                <a:solidFill>
                  <a:srgbClr val="D6D174"/>
                </a:solidFill>
                <a:latin typeface="Comic Sans MS" pitchFamily="66" charset="0"/>
                <a:ea typeface="MS PGothic" pitchFamily="34" charset="-128"/>
              </a:rPr>
              <a:t>Emulsions nucléaires + détecteurs électroniques</a:t>
            </a:r>
            <a:r>
              <a:rPr lang="fr-FR" sz="2000" dirty="0">
                <a:solidFill>
                  <a:srgbClr val="D6D174"/>
                </a:solidFill>
                <a:latin typeface="Comic Sans MS" pitchFamily="66" charset="0"/>
                <a:ea typeface="MS PGothic" pitchFamily="34" charset="-128"/>
              </a:rPr>
              <a:t> </a:t>
            </a:r>
            <a:r>
              <a:rPr lang="fr-FR" sz="1600" dirty="0">
                <a:solidFill>
                  <a:srgbClr val="D6D174"/>
                </a:solidFill>
                <a:latin typeface="Comic Sans MS" pitchFamily="66" charset="0"/>
                <a:ea typeface="MS PGothic" pitchFamily="34" charset="-128"/>
              </a:rPr>
              <a:t>(trigger, localisation de l’interaction, analyse)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84138" y="-61913"/>
            <a:ext cx="6375463" cy="523220"/>
          </a:xfrm>
          <a:prstGeom prst="rect">
            <a:avLst/>
          </a:prstGeom>
          <a:noFill/>
          <a:ln w="9525">
            <a:noFill/>
            <a:miter lim="800000"/>
            <a:headEnd/>
            <a:tailEnd/>
          </a:ln>
        </p:spPr>
        <p:txBody>
          <a:bodyPr wrap="none">
            <a:spAutoFit/>
          </a:bodyPr>
          <a:lstStyle/>
          <a:p>
            <a:r>
              <a:rPr lang="fr-FR" sz="2800" dirty="0">
                <a:solidFill>
                  <a:srgbClr val="D6D174"/>
                </a:solidFill>
              </a:rPr>
              <a:t>Système de manipulations des briques:</a:t>
            </a:r>
          </a:p>
        </p:txBody>
      </p:sp>
      <p:sp>
        <p:nvSpPr>
          <p:cNvPr id="10243" name="Rectangle 6"/>
          <p:cNvSpPr>
            <a:spLocks noChangeArrowheads="1"/>
          </p:cNvSpPr>
          <p:nvPr/>
        </p:nvSpPr>
        <p:spPr bwMode="auto">
          <a:xfrm>
            <a:off x="142875" y="457200"/>
            <a:ext cx="6705600" cy="1343025"/>
          </a:xfrm>
          <a:prstGeom prst="rect">
            <a:avLst/>
          </a:prstGeom>
          <a:noFill/>
          <a:ln w="9525">
            <a:noFill/>
            <a:miter lim="800000"/>
            <a:headEnd/>
            <a:tailEnd/>
          </a:ln>
        </p:spPr>
        <p:txBody>
          <a:bodyPr>
            <a:spAutoFit/>
          </a:bodyPr>
          <a:lstStyle/>
          <a:p>
            <a:pPr eaLnBrk="0" hangingPunct="0">
              <a:lnSpc>
                <a:spcPct val="90000"/>
              </a:lnSpc>
              <a:spcBef>
                <a:spcPct val="50000"/>
              </a:spcBef>
              <a:buClr>
                <a:schemeClr val="accent2"/>
              </a:buClr>
              <a:buFont typeface="Wingdings" pitchFamily="2" charset="2"/>
              <a:buChar char="q"/>
            </a:pPr>
            <a:r>
              <a:rPr kumimoji="1" lang="fr-FR" sz="2000">
                <a:latin typeface="Tahoma" pitchFamily="34" charset="0"/>
              </a:rPr>
              <a:t>Chargement de </a:t>
            </a:r>
            <a:r>
              <a:rPr kumimoji="1" lang="fr-FR" sz="2000">
                <a:solidFill>
                  <a:schemeClr val="accent1"/>
                </a:solidFill>
                <a:latin typeface="Tahoma" pitchFamily="34" charset="0"/>
              </a:rPr>
              <a:t>150 000« briques »</a:t>
            </a:r>
            <a:r>
              <a:rPr kumimoji="1" lang="fr-FR" sz="2000">
                <a:latin typeface="Tahoma" pitchFamily="34" charset="0"/>
              </a:rPr>
              <a:t> </a:t>
            </a:r>
            <a:r>
              <a:rPr kumimoji="1" lang="fr-FR" sz="2000">
                <a:solidFill>
                  <a:schemeClr val="accent1"/>
                </a:solidFill>
                <a:latin typeface="Tahoma" pitchFamily="34" charset="0"/>
              </a:rPr>
              <a:t>de 8,3kg</a:t>
            </a:r>
            <a:r>
              <a:rPr kumimoji="1" lang="fr-FR" sz="2000">
                <a:latin typeface="Tahoma" pitchFamily="34" charset="0"/>
              </a:rPr>
              <a:t> chacune (1</a:t>
            </a:r>
            <a:r>
              <a:rPr kumimoji="1" lang="en-US" sz="2000">
                <a:latin typeface="Tahoma" pitchFamily="34" charset="0"/>
              </a:rPr>
              <a:t>28</a:t>
            </a:r>
            <a:r>
              <a:rPr kumimoji="1" lang="fr-FR" sz="2000">
                <a:latin typeface="Tahoma" pitchFamily="34" charset="0"/>
              </a:rPr>
              <a:t>x10</a:t>
            </a:r>
            <a:r>
              <a:rPr kumimoji="1" lang="en-US" sz="2000">
                <a:latin typeface="Tahoma" pitchFamily="34" charset="0"/>
              </a:rPr>
              <a:t>3</a:t>
            </a:r>
            <a:r>
              <a:rPr kumimoji="1" lang="fr-FR" sz="2000">
                <a:latin typeface="Tahoma" pitchFamily="34" charset="0"/>
              </a:rPr>
              <a:t>x8</a:t>
            </a:r>
            <a:r>
              <a:rPr kumimoji="1" lang="en-US" sz="2000">
                <a:latin typeface="Tahoma" pitchFamily="34" charset="0"/>
              </a:rPr>
              <a:t>1</a:t>
            </a:r>
            <a:r>
              <a:rPr kumimoji="1" lang="fr-FR" sz="2000">
                <a:latin typeface="Tahoma" pitchFamily="34" charset="0"/>
              </a:rPr>
              <a:t>mm</a:t>
            </a:r>
            <a:r>
              <a:rPr kumimoji="1" lang="fr-FR" sz="2000" baseline="30000">
                <a:latin typeface="Tahoma" pitchFamily="34" charset="0"/>
              </a:rPr>
              <a:t>3</a:t>
            </a:r>
            <a:r>
              <a:rPr kumimoji="1" lang="fr-FR" sz="2000">
                <a:latin typeface="Tahoma" pitchFamily="34" charset="0"/>
              </a:rPr>
              <a:t>) dans le détecteur en 1,5 an.</a:t>
            </a:r>
          </a:p>
          <a:p>
            <a:pPr eaLnBrk="0" hangingPunct="0">
              <a:lnSpc>
                <a:spcPct val="90000"/>
              </a:lnSpc>
              <a:spcBef>
                <a:spcPct val="50000"/>
              </a:spcBef>
              <a:buClr>
                <a:schemeClr val="accent2"/>
              </a:buClr>
              <a:buFont typeface="Wingdings" pitchFamily="2" charset="2"/>
              <a:buChar char="q"/>
            </a:pPr>
            <a:r>
              <a:rPr kumimoji="1" lang="fr-FR" sz="2000">
                <a:latin typeface="Tahoma" pitchFamily="34" charset="0"/>
              </a:rPr>
              <a:t>Échange de </a:t>
            </a:r>
            <a:r>
              <a:rPr kumimoji="1" lang="fr-FR" sz="2000">
                <a:solidFill>
                  <a:schemeClr val="accent1"/>
                </a:solidFill>
                <a:latin typeface="Tahoma" pitchFamily="34" charset="0"/>
              </a:rPr>
              <a:t>30 « briques » par jour</a:t>
            </a:r>
            <a:r>
              <a:rPr kumimoji="1" lang="fr-FR" sz="2000">
                <a:latin typeface="Tahoma" pitchFamily="34" charset="0"/>
              </a:rPr>
              <a:t> pendant 5 ans durant le fonctionnement.</a:t>
            </a:r>
            <a:endParaRPr kumimoji="1" lang="fr-FR" sz="2000" i="1">
              <a:latin typeface="Tahoma" pitchFamily="34" charset="0"/>
            </a:endParaRPr>
          </a:p>
        </p:txBody>
      </p:sp>
      <p:pic>
        <p:nvPicPr>
          <p:cNvPr id="10244" name="Picture 3" descr="DSCN4350"/>
          <p:cNvPicPr>
            <a:picLocks noChangeAspect="1" noChangeArrowheads="1"/>
          </p:cNvPicPr>
          <p:nvPr/>
        </p:nvPicPr>
        <p:blipFill>
          <a:blip r:embed="rId2" cstate="print"/>
          <a:srcRect/>
          <a:stretch>
            <a:fillRect/>
          </a:stretch>
        </p:blipFill>
        <p:spPr bwMode="auto">
          <a:xfrm>
            <a:off x="90488" y="1909763"/>
            <a:ext cx="6553200" cy="4903787"/>
          </a:xfrm>
          <a:prstGeom prst="rect">
            <a:avLst/>
          </a:prstGeom>
          <a:noFill/>
          <a:ln w="9525">
            <a:noFill/>
            <a:miter lim="800000"/>
            <a:headEnd/>
            <a:tailEnd/>
          </a:ln>
        </p:spPr>
      </p:pic>
      <p:sp>
        <p:nvSpPr>
          <p:cNvPr id="9228" name="Line 15"/>
          <p:cNvSpPr>
            <a:spLocks noChangeShapeType="1"/>
          </p:cNvSpPr>
          <p:nvPr/>
        </p:nvSpPr>
        <p:spPr bwMode="auto">
          <a:xfrm flipH="1">
            <a:off x="3571875" y="1371600"/>
            <a:ext cx="3590925" cy="3986213"/>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a:lstStyle/>
          <a:p>
            <a:pPr>
              <a:defRPr/>
            </a:pPr>
            <a:endParaRPr lang="fr-FR"/>
          </a:p>
        </p:txBody>
      </p:sp>
      <p:pic>
        <p:nvPicPr>
          <p:cNvPr id="10246" name="Picture 3" descr="D:\Declais\Mes documents\OPERA\installation LNGS\pictures dec 04\DSC01979.JPG"/>
          <p:cNvPicPr>
            <a:picLocks noChangeAspect="1" noChangeArrowheads="1"/>
          </p:cNvPicPr>
          <p:nvPr/>
        </p:nvPicPr>
        <p:blipFill>
          <a:blip r:embed="rId3" cstate="print">
            <a:lum bright="12000" contrast="12000"/>
          </a:blip>
          <a:srcRect/>
          <a:stretch>
            <a:fillRect/>
          </a:stretch>
        </p:blipFill>
        <p:spPr bwMode="auto">
          <a:xfrm>
            <a:off x="6715125" y="2643188"/>
            <a:ext cx="2571750" cy="3429000"/>
          </a:xfrm>
          <a:prstGeom prst="rect">
            <a:avLst/>
          </a:prstGeom>
          <a:noFill/>
          <a:ln w="9525">
            <a:noFill/>
            <a:miter lim="800000"/>
            <a:headEnd/>
            <a:tailEnd/>
          </a:ln>
        </p:spPr>
      </p:pic>
      <p:sp>
        <p:nvSpPr>
          <p:cNvPr id="10247" name="Rectangle 6"/>
          <p:cNvSpPr>
            <a:spLocks noChangeArrowheads="1"/>
          </p:cNvSpPr>
          <p:nvPr/>
        </p:nvSpPr>
        <p:spPr bwMode="auto">
          <a:xfrm>
            <a:off x="7286625" y="6000750"/>
            <a:ext cx="2428875" cy="923925"/>
          </a:xfrm>
          <a:prstGeom prst="rect">
            <a:avLst/>
          </a:prstGeom>
          <a:noFill/>
          <a:ln w="9525">
            <a:noFill/>
            <a:miter lim="800000"/>
            <a:headEnd/>
            <a:tailEnd/>
          </a:ln>
        </p:spPr>
        <p:txBody>
          <a:bodyPr>
            <a:spAutoFit/>
          </a:bodyPr>
          <a:lstStyle/>
          <a:p>
            <a:r>
              <a:rPr lang="fr-FR" sz="1800" dirty="0">
                <a:solidFill>
                  <a:srgbClr val="D6D174"/>
                </a:solidFill>
              </a:rPr>
              <a:t>Mur: plateaux suspendus par des rubans d’acier</a:t>
            </a:r>
          </a:p>
        </p:txBody>
      </p:sp>
      <p:grpSp>
        <p:nvGrpSpPr>
          <p:cNvPr id="2" name="Group 1031"/>
          <p:cNvGrpSpPr>
            <a:grpSpLocks/>
          </p:cNvGrpSpPr>
          <p:nvPr/>
        </p:nvGrpSpPr>
        <p:grpSpPr bwMode="auto">
          <a:xfrm>
            <a:off x="6086475" y="0"/>
            <a:ext cx="3057525" cy="2328863"/>
            <a:chOff x="0" y="572"/>
            <a:chExt cx="1926" cy="1467"/>
          </a:xfrm>
        </p:grpSpPr>
        <p:grpSp>
          <p:nvGrpSpPr>
            <p:cNvPr id="3" name="Group 1032"/>
            <p:cNvGrpSpPr>
              <a:grpSpLocks/>
            </p:cNvGrpSpPr>
            <p:nvPr/>
          </p:nvGrpSpPr>
          <p:grpSpPr bwMode="auto">
            <a:xfrm>
              <a:off x="0" y="639"/>
              <a:ext cx="1926" cy="1400"/>
              <a:chOff x="0" y="639"/>
              <a:chExt cx="1926" cy="1400"/>
            </a:xfrm>
          </p:grpSpPr>
          <p:sp>
            <p:nvSpPr>
              <p:cNvPr id="10252" name="Text Box 1033"/>
              <p:cNvSpPr txBox="1">
                <a:spLocks noChangeArrowheads="1"/>
              </p:cNvSpPr>
              <p:nvPr/>
            </p:nvSpPr>
            <p:spPr bwMode="auto">
              <a:xfrm>
                <a:off x="112" y="1069"/>
                <a:ext cx="313" cy="365"/>
              </a:xfrm>
              <a:prstGeom prst="rect">
                <a:avLst/>
              </a:prstGeom>
              <a:noFill/>
              <a:ln w="57150">
                <a:noFill/>
                <a:miter lim="800000"/>
                <a:headEnd/>
                <a:tailEnd/>
              </a:ln>
            </p:spPr>
            <p:txBody>
              <a:bodyPr>
                <a:spAutoFit/>
              </a:bodyPr>
              <a:lstStyle/>
              <a:p>
                <a:r>
                  <a:rPr lang="en-GB" altLang="ja-JP" sz="3200">
                    <a:solidFill>
                      <a:srgbClr val="FF0000"/>
                    </a:solidFill>
                    <a:latin typeface="Symbol" pitchFamily="18" charset="2"/>
                    <a:ea typeface="MS PGothic" pitchFamily="34" charset="-128"/>
                  </a:rPr>
                  <a:t>n </a:t>
                </a:r>
                <a:endParaRPr lang="en-GB" altLang="ja-JP" sz="1800">
                  <a:solidFill>
                    <a:srgbClr val="FF0000"/>
                  </a:solidFill>
                  <a:ea typeface="MS PGothic" pitchFamily="34" charset="-128"/>
                </a:endParaRPr>
              </a:p>
            </p:txBody>
          </p:sp>
          <p:sp>
            <p:nvSpPr>
              <p:cNvPr id="10253" name="Line 1034"/>
              <p:cNvSpPr>
                <a:spLocks noChangeShapeType="1"/>
              </p:cNvSpPr>
              <p:nvPr/>
            </p:nvSpPr>
            <p:spPr bwMode="auto">
              <a:xfrm>
                <a:off x="0" y="1071"/>
                <a:ext cx="567" cy="136"/>
              </a:xfrm>
              <a:prstGeom prst="line">
                <a:avLst/>
              </a:prstGeom>
              <a:noFill/>
              <a:ln w="57150">
                <a:solidFill>
                  <a:srgbClr val="FF0000"/>
                </a:solidFill>
                <a:round/>
                <a:headEnd/>
                <a:tailEnd type="triangle" w="med" len="med"/>
              </a:ln>
            </p:spPr>
            <p:txBody>
              <a:bodyPr wrap="none" anchor="ctr"/>
              <a:lstStyle/>
              <a:p>
                <a:endParaRPr lang="fr-FR"/>
              </a:p>
            </p:txBody>
          </p:sp>
          <p:pic>
            <p:nvPicPr>
              <p:cNvPr id="10254" name="Picture 1035" descr="SSL12603"/>
              <p:cNvPicPr>
                <a:picLocks noChangeAspect="1" noChangeArrowheads="1"/>
              </p:cNvPicPr>
              <p:nvPr/>
            </p:nvPicPr>
            <p:blipFill>
              <a:blip r:embed="rId4" cstate="print"/>
              <a:srcRect/>
              <a:stretch>
                <a:fillRect/>
              </a:stretch>
            </p:blipFill>
            <p:spPr bwMode="auto">
              <a:xfrm>
                <a:off x="567" y="639"/>
                <a:ext cx="1359" cy="1392"/>
              </a:xfrm>
              <a:prstGeom prst="rect">
                <a:avLst/>
              </a:prstGeom>
              <a:noFill/>
              <a:ln w="9525">
                <a:noFill/>
                <a:miter lim="800000"/>
                <a:headEnd/>
                <a:tailEnd/>
              </a:ln>
            </p:spPr>
          </p:pic>
          <p:sp>
            <p:nvSpPr>
              <p:cNvPr id="10255" name="Line 1036"/>
              <p:cNvSpPr>
                <a:spLocks noChangeShapeType="1"/>
              </p:cNvSpPr>
              <p:nvPr/>
            </p:nvSpPr>
            <p:spPr bwMode="auto">
              <a:xfrm>
                <a:off x="703" y="1773"/>
                <a:ext cx="454" cy="181"/>
              </a:xfrm>
              <a:prstGeom prst="line">
                <a:avLst/>
              </a:prstGeom>
              <a:noFill/>
              <a:ln w="19050">
                <a:solidFill>
                  <a:schemeClr val="hlink"/>
                </a:solidFill>
                <a:round/>
                <a:headEnd type="triangle" w="med" len="med"/>
                <a:tailEnd type="triangle" w="med" len="med"/>
              </a:ln>
            </p:spPr>
            <p:txBody>
              <a:bodyPr anchor="ctr">
                <a:spAutoFit/>
              </a:bodyPr>
              <a:lstStyle/>
              <a:p>
                <a:endParaRPr lang="fr-FR"/>
              </a:p>
            </p:txBody>
          </p:sp>
          <p:sp>
            <p:nvSpPr>
              <p:cNvPr id="10256" name="Line 1037"/>
              <p:cNvSpPr>
                <a:spLocks noChangeShapeType="1"/>
              </p:cNvSpPr>
              <p:nvPr/>
            </p:nvSpPr>
            <p:spPr bwMode="auto">
              <a:xfrm flipH="1">
                <a:off x="1338" y="1592"/>
                <a:ext cx="454" cy="363"/>
              </a:xfrm>
              <a:prstGeom prst="line">
                <a:avLst/>
              </a:prstGeom>
              <a:noFill/>
              <a:ln w="19050">
                <a:solidFill>
                  <a:schemeClr val="hlink"/>
                </a:solidFill>
                <a:round/>
                <a:headEnd type="triangle" w="med" len="med"/>
                <a:tailEnd type="triangle" w="med" len="med"/>
              </a:ln>
            </p:spPr>
            <p:txBody>
              <a:bodyPr anchor="ctr">
                <a:spAutoFit/>
              </a:bodyPr>
              <a:lstStyle/>
              <a:p>
                <a:endParaRPr lang="fr-FR"/>
              </a:p>
            </p:txBody>
          </p:sp>
          <p:sp>
            <p:nvSpPr>
              <p:cNvPr id="10257" name="Text Box 1038"/>
              <p:cNvSpPr txBox="1">
                <a:spLocks noChangeArrowheads="1"/>
              </p:cNvSpPr>
              <p:nvPr/>
            </p:nvSpPr>
            <p:spPr bwMode="auto">
              <a:xfrm>
                <a:off x="1429" y="1808"/>
                <a:ext cx="497" cy="212"/>
              </a:xfrm>
              <a:prstGeom prst="rect">
                <a:avLst/>
              </a:prstGeom>
              <a:noFill/>
              <a:ln w="9525">
                <a:noFill/>
                <a:miter lim="800000"/>
                <a:headEnd/>
                <a:tailEnd/>
              </a:ln>
            </p:spPr>
            <p:txBody>
              <a:bodyPr wrap="none">
                <a:spAutoFit/>
              </a:bodyPr>
              <a:lstStyle/>
              <a:p>
                <a:r>
                  <a:rPr lang="en-GB" altLang="ja-JP" sz="1600">
                    <a:solidFill>
                      <a:schemeClr val="hlink"/>
                    </a:solidFill>
                    <a:ea typeface="MS PGothic" pitchFamily="34" charset="-128"/>
                  </a:rPr>
                  <a:t>12.5cm</a:t>
                </a:r>
                <a:endParaRPr lang="en-GB" altLang="ja-JP" sz="1400">
                  <a:solidFill>
                    <a:schemeClr val="hlink"/>
                  </a:solidFill>
                  <a:ea typeface="MS PGothic" pitchFamily="34" charset="-128"/>
                </a:endParaRPr>
              </a:p>
            </p:txBody>
          </p:sp>
          <p:sp>
            <p:nvSpPr>
              <p:cNvPr id="10258" name="Rectangle 1039"/>
              <p:cNvSpPr>
                <a:spLocks noChangeArrowheads="1"/>
              </p:cNvSpPr>
              <p:nvPr/>
            </p:nvSpPr>
            <p:spPr bwMode="auto">
              <a:xfrm>
                <a:off x="703" y="1827"/>
                <a:ext cx="337" cy="212"/>
              </a:xfrm>
              <a:prstGeom prst="rect">
                <a:avLst/>
              </a:prstGeom>
              <a:noFill/>
              <a:ln w="9525">
                <a:noFill/>
                <a:miter lim="800000"/>
                <a:headEnd/>
                <a:tailEnd/>
              </a:ln>
            </p:spPr>
            <p:txBody>
              <a:bodyPr wrap="none">
                <a:spAutoFit/>
              </a:bodyPr>
              <a:lstStyle/>
              <a:p>
                <a:r>
                  <a:rPr lang="en-GB" altLang="ja-JP" sz="1600">
                    <a:solidFill>
                      <a:schemeClr val="hlink"/>
                    </a:solidFill>
                    <a:ea typeface="MS PGothic" pitchFamily="34" charset="-128"/>
                  </a:rPr>
                  <a:t>8cm</a:t>
                </a:r>
              </a:p>
            </p:txBody>
          </p:sp>
          <p:sp>
            <p:nvSpPr>
              <p:cNvPr id="10259" name="Line 1040"/>
              <p:cNvSpPr>
                <a:spLocks noChangeShapeType="1"/>
              </p:cNvSpPr>
              <p:nvPr/>
            </p:nvSpPr>
            <p:spPr bwMode="auto">
              <a:xfrm flipV="1">
                <a:off x="1293" y="1048"/>
                <a:ext cx="0" cy="907"/>
              </a:xfrm>
              <a:prstGeom prst="line">
                <a:avLst/>
              </a:prstGeom>
              <a:noFill/>
              <a:ln w="19050">
                <a:solidFill>
                  <a:schemeClr val="hlink"/>
                </a:solidFill>
                <a:round/>
                <a:headEnd type="triangle" w="med" len="med"/>
                <a:tailEnd type="triangle" w="med" len="med"/>
              </a:ln>
            </p:spPr>
            <p:txBody>
              <a:bodyPr anchor="ctr">
                <a:spAutoFit/>
              </a:bodyPr>
              <a:lstStyle/>
              <a:p>
                <a:endParaRPr lang="fr-FR"/>
              </a:p>
            </p:txBody>
          </p:sp>
          <p:sp>
            <p:nvSpPr>
              <p:cNvPr id="10260" name="Rectangle 1041"/>
              <p:cNvSpPr>
                <a:spLocks noChangeArrowheads="1"/>
              </p:cNvSpPr>
              <p:nvPr/>
            </p:nvSpPr>
            <p:spPr bwMode="auto">
              <a:xfrm>
                <a:off x="1247" y="1350"/>
                <a:ext cx="401" cy="212"/>
              </a:xfrm>
              <a:prstGeom prst="rect">
                <a:avLst/>
              </a:prstGeom>
              <a:noFill/>
              <a:ln w="9525">
                <a:noFill/>
                <a:miter lim="800000"/>
                <a:headEnd/>
                <a:tailEnd/>
              </a:ln>
            </p:spPr>
            <p:txBody>
              <a:bodyPr wrap="none">
                <a:spAutoFit/>
              </a:bodyPr>
              <a:lstStyle/>
              <a:p>
                <a:r>
                  <a:rPr lang="en-GB" altLang="ja-JP" sz="1600">
                    <a:solidFill>
                      <a:schemeClr val="hlink"/>
                    </a:solidFill>
                    <a:ea typeface="MS PGothic" pitchFamily="34" charset="-128"/>
                  </a:rPr>
                  <a:t>10cm</a:t>
                </a:r>
              </a:p>
            </p:txBody>
          </p:sp>
        </p:grpSp>
        <p:sp>
          <p:nvSpPr>
            <p:cNvPr id="10251" name="Rectangle 1042"/>
            <p:cNvSpPr>
              <a:spLocks noChangeArrowheads="1"/>
            </p:cNvSpPr>
            <p:nvPr/>
          </p:nvSpPr>
          <p:spPr bwMode="auto">
            <a:xfrm>
              <a:off x="0" y="572"/>
              <a:ext cx="567" cy="404"/>
            </a:xfrm>
            <a:prstGeom prst="rect">
              <a:avLst/>
            </a:prstGeom>
            <a:noFill/>
            <a:ln w="9525">
              <a:noFill/>
              <a:miter lim="800000"/>
              <a:headEnd/>
              <a:tailEnd/>
            </a:ln>
          </p:spPr>
          <p:txBody>
            <a:bodyPr>
              <a:spAutoFit/>
            </a:bodyPr>
            <a:lstStyle/>
            <a:p>
              <a:r>
                <a:rPr lang="en-GB" altLang="ja-JP" sz="1800">
                  <a:solidFill>
                    <a:srgbClr val="CC0000"/>
                  </a:solidFill>
                  <a:latin typeface="Arial" pitchFamily="34" charset="0"/>
                  <a:ea typeface="MS PGothic" pitchFamily="34" charset="-128"/>
                </a:rPr>
                <a:t>8.3 kg  10X</a:t>
              </a:r>
              <a:r>
                <a:rPr lang="en-GB" altLang="ja-JP" sz="1800" baseline="-25000">
                  <a:solidFill>
                    <a:srgbClr val="CC0000"/>
                  </a:solidFill>
                  <a:latin typeface="Arial" pitchFamily="34" charset="0"/>
                  <a:ea typeface="MS PGothic" pitchFamily="34" charset="-128"/>
                </a:rPr>
                <a:t>0</a:t>
              </a:r>
              <a:endParaRPr lang="en-GB" sz="1800" baseline="-25000">
                <a:solidFill>
                  <a:srgbClr val="CC0000"/>
                </a:solidFill>
                <a:latin typeface="Arial" pitchFamily="34" charset="0"/>
              </a:endParaRPr>
            </a:p>
          </p:txBody>
        </p:sp>
      </p:grpSp>
      <p:sp>
        <p:nvSpPr>
          <p:cNvPr id="10249" name="Espace réservé du numéro de diapositive 21"/>
          <p:cNvSpPr>
            <a:spLocks noGrp="1"/>
          </p:cNvSpPr>
          <p:nvPr>
            <p:ph type="sldNum" sz="quarter" idx="12"/>
          </p:nvPr>
        </p:nvSpPr>
        <p:spPr>
          <a:noFill/>
        </p:spPr>
        <p:txBody>
          <a:bodyPr/>
          <a:lstStyle/>
          <a:p>
            <a:fld id="{B949A42A-F6F0-49E6-AD11-CF87368A37C4}" type="slidenum">
              <a:rPr lang="fr-FR" smtClean="0">
                <a:latin typeface="Times New Roman" pitchFamily="18" charset="0"/>
              </a:rPr>
              <a:pPr/>
              <a:t>13</a:t>
            </a:fld>
            <a:endParaRPr lang="fr-FR" smtClean="0">
              <a:latin typeface="Times New Roman" pitchFamily="18" charset="0"/>
            </a:endParaRPr>
          </a:p>
        </p:txBody>
      </p:sp>
      <p:sp>
        <p:nvSpPr>
          <p:cNvPr id="21" name="Espace réservé du pied de page 20"/>
          <p:cNvSpPr>
            <a:spLocks noGrp="1"/>
          </p:cNvSpPr>
          <p:nvPr>
            <p:ph type="ftr" sz="quarter" idx="11"/>
          </p:nvPr>
        </p:nvSpPr>
        <p:spPr/>
        <p:txBody>
          <a:bodyPr/>
          <a:lstStyle/>
          <a:p>
            <a:r>
              <a:rPr lang="fr-FR" smtClean="0"/>
              <a:t>Jean-Pierre Lees, Visite Baudelaire, 7 avril 2011</a:t>
            </a:r>
            <a:endParaRPr lang="fr-B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contenu 3"/>
          <p:cNvSpPr txBox="1">
            <a:spLocks/>
          </p:cNvSpPr>
          <p:nvPr/>
        </p:nvSpPr>
        <p:spPr>
          <a:xfrm>
            <a:off x="5029200" y="3810000"/>
            <a:ext cx="4038600" cy="1066800"/>
          </a:xfrm>
          <a:prstGeom prst="rect">
            <a:avLst/>
          </a:prstGeom>
        </p:spPr>
        <p:style>
          <a:lnRef idx="1">
            <a:schemeClr val="accent2"/>
          </a:lnRef>
          <a:fillRef idx="3">
            <a:schemeClr val="accent2"/>
          </a:fillRef>
          <a:effectRef idx="2">
            <a:schemeClr val="accent2"/>
          </a:effectRef>
          <a:fontRef idx="minor">
            <a:schemeClr val="lt1"/>
          </a:fontRef>
        </p:style>
        <p:txBody>
          <a:bodyPr vert="horz">
            <a:noAutofit/>
          </a:bodyPr>
          <a:lstStyle/>
          <a:p>
            <a:pPr lvl="0"/>
            <a:r>
              <a:rPr lang="fr-FR" dirty="0" smtClean="0">
                <a:solidFill>
                  <a:schemeClr val="tx1"/>
                </a:solidFill>
                <a:effectLst>
                  <a:outerShdw blurRad="38100" dist="38100" dir="2700000" algn="tl">
                    <a:srgbClr val="000000">
                      <a:alpha val="43137"/>
                    </a:srgbClr>
                  </a:outerShdw>
                </a:effectLst>
              </a:rPr>
              <a:t>La physique des astro-particules scrute les messages venus des confins de l’univers et de  l’infiniment grand</a:t>
            </a:r>
          </a:p>
        </p:txBody>
      </p:sp>
      <p:pic>
        <p:nvPicPr>
          <p:cNvPr id="9" name="Picture 2"/>
          <p:cNvPicPr>
            <a:picLocks noChangeAspect="1" noChangeArrowheads="1"/>
          </p:cNvPicPr>
          <p:nvPr/>
        </p:nvPicPr>
        <p:blipFill>
          <a:blip r:embed="rId3" cstate="print"/>
          <a:srcRect l="12242" t="29747" r="3642" b="48211"/>
          <a:stretch>
            <a:fillRect/>
          </a:stretch>
        </p:blipFill>
        <p:spPr bwMode="auto">
          <a:xfrm>
            <a:off x="152400" y="1295400"/>
            <a:ext cx="8797240" cy="1965117"/>
          </a:xfrm>
          <a:prstGeom prst="rect">
            <a:avLst/>
          </a:prstGeom>
          <a:noFill/>
          <a:ln w="9525">
            <a:noFill/>
            <a:miter lim="800000"/>
            <a:headEnd/>
            <a:tailEnd/>
          </a:ln>
          <a:effectLst/>
        </p:spPr>
      </p:pic>
      <p:sp>
        <p:nvSpPr>
          <p:cNvPr id="13" name="Rectangle 12"/>
          <p:cNvSpPr/>
          <p:nvPr/>
        </p:nvSpPr>
        <p:spPr>
          <a:xfrm>
            <a:off x="76200" y="3352800"/>
            <a:ext cx="16764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accélérateur s +détecteurs</a:t>
            </a:r>
          </a:p>
        </p:txBody>
      </p:sp>
      <p:sp>
        <p:nvSpPr>
          <p:cNvPr id="14" name="Rectangle 13"/>
          <p:cNvSpPr/>
          <p:nvPr/>
        </p:nvSpPr>
        <p:spPr>
          <a:xfrm>
            <a:off x="1828800" y="32004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microscopes</a:t>
            </a:r>
          </a:p>
        </p:txBody>
      </p:sp>
      <p:sp>
        <p:nvSpPr>
          <p:cNvPr id="15" name="Rectangle 14"/>
          <p:cNvSpPr/>
          <p:nvPr/>
        </p:nvSpPr>
        <p:spPr>
          <a:xfrm>
            <a:off x="2971800" y="990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err="1" smtClean="0">
                <a:solidFill>
                  <a:schemeClr val="tx1"/>
                </a:solidFill>
                <a:effectLst>
                  <a:outerShdw blurRad="38100" dist="38100" dir="2700000" algn="tl">
                    <a:srgbClr val="000000">
                      <a:alpha val="43137"/>
                    </a:srgbClr>
                  </a:outerShdw>
                </a:effectLst>
              </a:rPr>
              <a:t>Oeil</a:t>
            </a:r>
            <a:r>
              <a:rPr lang="fr-FR" dirty="0" smtClean="0">
                <a:solidFill>
                  <a:schemeClr val="tx1"/>
                </a:solidFill>
                <a:effectLst>
                  <a:outerShdw blurRad="38100" dist="38100" dir="2700000" algn="tl">
                    <a:srgbClr val="000000">
                      <a:alpha val="43137"/>
                    </a:srgbClr>
                  </a:outerShdw>
                </a:effectLst>
              </a:rPr>
              <a:t> nu</a:t>
            </a:r>
          </a:p>
        </p:txBody>
      </p:sp>
      <p:sp>
        <p:nvSpPr>
          <p:cNvPr id="16" name="Rectangle 15"/>
          <p:cNvSpPr/>
          <p:nvPr/>
        </p:nvSpPr>
        <p:spPr>
          <a:xfrm>
            <a:off x="3886200" y="3276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jumelles</a:t>
            </a:r>
          </a:p>
        </p:txBody>
      </p:sp>
      <p:sp>
        <p:nvSpPr>
          <p:cNvPr id="17" name="Rectangle 16"/>
          <p:cNvSpPr/>
          <p:nvPr/>
        </p:nvSpPr>
        <p:spPr>
          <a:xfrm>
            <a:off x="6096000" y="3352800"/>
            <a:ext cx="16764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télescopes</a:t>
            </a:r>
          </a:p>
        </p:txBody>
      </p:sp>
      <p:sp>
        <p:nvSpPr>
          <p:cNvPr id="19" name="Espace réservé du contenu 3"/>
          <p:cNvSpPr txBox="1">
            <a:spLocks/>
          </p:cNvSpPr>
          <p:nvPr/>
        </p:nvSpPr>
        <p:spPr>
          <a:xfrm>
            <a:off x="76200" y="4038600"/>
            <a:ext cx="4038600" cy="914400"/>
          </a:xfrm>
          <a:prstGeom prst="rect">
            <a:avLst/>
          </a:prstGeom>
        </p:spPr>
        <p:style>
          <a:lnRef idx="1">
            <a:schemeClr val="dk1"/>
          </a:lnRef>
          <a:fillRef idx="3">
            <a:schemeClr val="dk1"/>
          </a:fillRef>
          <a:effectRef idx="2">
            <a:schemeClr val="dk1"/>
          </a:effectRef>
          <a:fontRef idx="minor">
            <a:schemeClr val="lt1"/>
          </a:fontRef>
        </p:style>
        <p:txBody>
          <a:bodyPr vert="horz">
            <a:noAutofit/>
          </a:bodyPr>
          <a:lstStyle/>
          <a:p>
            <a:pPr lvl="0"/>
            <a:r>
              <a:rPr lang="fr-FR" dirty="0" smtClean="0">
                <a:solidFill>
                  <a:schemeClr val="tx1"/>
                </a:solidFill>
                <a:effectLst>
                  <a:outerShdw blurRad="38100" dist="38100" dir="2700000" algn="tl">
                    <a:srgbClr val="000000">
                      <a:alpha val="43137"/>
                    </a:srgbClr>
                  </a:outerShdw>
                </a:effectLst>
              </a:rPr>
              <a:t>La physique des particules étudie le</a:t>
            </a:r>
          </a:p>
          <a:p>
            <a:pPr lvl="0"/>
            <a:r>
              <a:rPr lang="fr-FR" dirty="0" smtClean="0">
                <a:solidFill>
                  <a:schemeClr val="tx1"/>
                </a:solidFill>
                <a:effectLst>
                  <a:outerShdw blurRad="38100" dist="38100" dir="2700000" algn="tl">
                    <a:srgbClr val="000000">
                      <a:alpha val="43137"/>
                    </a:srgbClr>
                  </a:outerShdw>
                </a:effectLst>
              </a:rPr>
              <a:t>Cœur de la Matière vers l’infiniment petit  </a:t>
            </a:r>
          </a:p>
        </p:txBody>
      </p:sp>
      <p:sp>
        <p:nvSpPr>
          <p:cNvPr id="2" name="Titre 1"/>
          <p:cNvSpPr>
            <a:spLocks noGrp="1"/>
          </p:cNvSpPr>
          <p:nvPr>
            <p:ph type="title"/>
          </p:nvPr>
        </p:nvSpPr>
        <p:spPr>
          <a:xfrm>
            <a:off x="0" y="152400"/>
            <a:ext cx="9144000" cy="731838"/>
          </a:xfrm>
          <a:solidFill>
            <a:schemeClr val="tx1">
              <a:lumMod val="50000"/>
            </a:schemeClr>
          </a:solidFill>
        </p:spPr>
        <p:txBody>
          <a:bodyPr>
            <a:normAutofit fontScale="90000"/>
          </a:bodyPr>
          <a:lstStyle/>
          <a:p>
            <a:pPr algn="l"/>
            <a:r>
              <a:rPr lang="fr-FR" dirty="0" smtClean="0"/>
              <a:t>La méthode expérimentale: Observer</a:t>
            </a:r>
            <a:endParaRPr lang="fr-FR" dirty="0"/>
          </a:p>
        </p:txBody>
      </p:sp>
      <p:sp>
        <p:nvSpPr>
          <p:cNvPr id="3" name="Espace réservé du contenu 2"/>
          <p:cNvSpPr>
            <a:spLocks noGrp="1"/>
          </p:cNvSpPr>
          <p:nvPr>
            <p:ph sz="half" idx="1"/>
          </p:nvPr>
        </p:nvSpPr>
        <p:spPr>
          <a:xfrm>
            <a:off x="3429000" y="5486400"/>
            <a:ext cx="2209800" cy="8382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buNone/>
            </a:pPr>
            <a:r>
              <a:rPr lang="fr-FR" dirty="0" smtClean="0">
                <a:solidFill>
                  <a:schemeClr val="bg2">
                    <a:lumMod val="50000"/>
                  </a:schemeClr>
                </a:solidFill>
                <a:effectLst>
                  <a:outerShdw blurRad="38100" dist="38100" dir="2700000" algn="tl">
                    <a:srgbClr val="000000">
                      <a:alpha val="43137"/>
                    </a:srgbClr>
                  </a:outerShdw>
                </a:effectLst>
              </a:rPr>
              <a:t>la cible de</a:t>
            </a:r>
          </a:p>
          <a:p>
            <a:pPr>
              <a:buNone/>
            </a:pPr>
            <a:r>
              <a:rPr lang="fr-FR" dirty="0" smtClean="0">
                <a:solidFill>
                  <a:schemeClr val="bg2">
                    <a:lumMod val="50000"/>
                  </a:schemeClr>
                </a:solidFill>
                <a:effectLst>
                  <a:outerShdw blurRad="38100" dist="38100" dir="2700000" algn="tl">
                    <a:srgbClr val="000000">
                      <a:alpha val="43137"/>
                    </a:srgbClr>
                  </a:outerShdw>
                </a:effectLst>
              </a:rPr>
              <a:t> l’observation</a:t>
            </a:r>
          </a:p>
          <a:p>
            <a:endParaRPr lang="fr-FR" dirty="0">
              <a:solidFill>
                <a:schemeClr val="bg2">
                  <a:lumMod val="50000"/>
                </a:schemeClr>
              </a:solidFill>
              <a:effectLst>
                <a:outerShdw blurRad="38100" dist="38100" dir="2700000" algn="tl">
                  <a:srgbClr val="000000">
                    <a:alpha val="43137"/>
                  </a:srgbClr>
                </a:outerShdw>
              </a:effectLst>
            </a:endParaRPr>
          </a:p>
        </p:txBody>
      </p:sp>
      <p:sp>
        <p:nvSpPr>
          <p:cNvPr id="4" name="Espace réservé du contenu 3"/>
          <p:cNvSpPr>
            <a:spLocks noGrp="1"/>
          </p:cNvSpPr>
          <p:nvPr>
            <p:ph sz="half" idx="2"/>
          </p:nvPr>
        </p:nvSpPr>
        <p:spPr>
          <a:xfrm>
            <a:off x="6553200" y="5181600"/>
            <a:ext cx="2362200" cy="1676400"/>
          </a:xfrm>
        </p:spPr>
        <p:style>
          <a:lnRef idx="0">
            <a:schemeClr val="accent1"/>
          </a:lnRef>
          <a:fillRef idx="3">
            <a:schemeClr val="accent1"/>
          </a:fillRef>
          <a:effectRef idx="3">
            <a:schemeClr val="accent1"/>
          </a:effectRef>
          <a:fontRef idx="minor">
            <a:schemeClr val="lt1"/>
          </a:fontRef>
        </p:style>
        <p:txBody>
          <a:bodyPr>
            <a:noAutofit/>
          </a:bodyPr>
          <a:lstStyle/>
          <a:p>
            <a:pPr marL="182880" indent="0">
              <a:buNone/>
            </a:pPr>
            <a:r>
              <a:rPr lang="fr-FR" sz="2000" dirty="0" smtClean="0">
                <a:effectLst>
                  <a:outerShdw blurRad="38100" dist="38100" dir="2700000" algn="tl">
                    <a:srgbClr val="000000">
                      <a:alpha val="43137"/>
                    </a:srgbClr>
                  </a:outerShdw>
                </a:effectLst>
              </a:rPr>
              <a:t>Un détecteur des </a:t>
            </a:r>
            <a:r>
              <a:rPr lang="fr-FR" sz="2000" dirty="0" smtClean="0">
                <a:effectLst>
                  <a:outerShdw blurRad="38100" dist="38100" dir="2700000" algn="tl">
                    <a:srgbClr val="000000">
                      <a:alpha val="43137"/>
                    </a:srgbClr>
                  </a:outerShdw>
                </a:effectLst>
              </a:rPr>
              <a:t>particules: permet l’analyse des résultats </a:t>
            </a:r>
            <a:r>
              <a:rPr lang="fr-FR" sz="2000" dirty="0" smtClean="0">
                <a:effectLst>
                  <a:outerShdw blurRad="38100" dist="38100" dir="2700000" algn="tl">
                    <a:srgbClr val="000000">
                      <a:alpha val="43137"/>
                    </a:srgbClr>
                  </a:outerShdw>
                </a:effectLst>
              </a:rPr>
              <a:t>de l’expérience </a:t>
            </a:r>
            <a:endParaRPr lang="fr-FR" sz="2000" dirty="0">
              <a:effectLst>
                <a:outerShdw blurRad="38100" dist="38100" dir="2700000" algn="tl">
                  <a:srgbClr val="000000">
                    <a:alpha val="43137"/>
                  </a:srgbClr>
                </a:outerShdw>
              </a:effectLst>
            </a:endParaRPr>
          </a:p>
        </p:txBody>
      </p:sp>
      <p:sp>
        <p:nvSpPr>
          <p:cNvPr id="18" name="Espace réservé du pied de page 17"/>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14</a:t>
            </a:fld>
            <a:endParaRPr lang="fr-FR"/>
          </a:p>
        </p:txBody>
      </p:sp>
      <p:sp>
        <p:nvSpPr>
          <p:cNvPr id="12" name="Espace réservé du contenu 3"/>
          <p:cNvSpPr txBox="1">
            <a:spLocks/>
          </p:cNvSpPr>
          <p:nvPr/>
        </p:nvSpPr>
        <p:spPr>
          <a:xfrm>
            <a:off x="228600" y="5257800"/>
            <a:ext cx="2362200" cy="12954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pPr lvl="0"/>
            <a:r>
              <a:rPr lang="fr-FR" sz="2000" dirty="0" smtClean="0">
                <a:solidFill>
                  <a:schemeClr val="tx1"/>
                </a:solidFill>
                <a:effectLst>
                  <a:outerShdw blurRad="38100" dist="38100" dir="2700000" algn="tl">
                    <a:srgbClr val="000000">
                      <a:alpha val="43137"/>
                    </a:srgbClr>
                  </a:outerShdw>
                </a:effectLst>
              </a:rPr>
              <a:t>Un accélérateur  de particules cosmique ou construit sur terre</a:t>
            </a:r>
          </a:p>
        </p:txBody>
      </p:sp>
      <p:sp>
        <p:nvSpPr>
          <p:cNvPr id="22" name="Flèche droite 21"/>
          <p:cNvSpPr/>
          <p:nvPr/>
        </p:nvSpPr>
        <p:spPr>
          <a:xfrm>
            <a:off x="2667000" y="56388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droite 22"/>
          <p:cNvSpPr/>
          <p:nvPr/>
        </p:nvSpPr>
        <p:spPr>
          <a:xfrm>
            <a:off x="5715000" y="56388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heckerboard(across)">
                                      <p:cBhvr>
                                        <p:cTn id="25" dur="500"/>
                                        <p:tgtEl>
                                          <p:spTgt spid="1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heckerboard(across)">
                                      <p:cBhvr>
                                        <p:cTn id="31" dur="500"/>
                                        <p:tgtEl>
                                          <p:spTgt spid="22"/>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
                                            <p:bg/>
                                          </p:spTgt>
                                        </p:tgtEl>
                                        <p:attrNameLst>
                                          <p:attrName>style.visibility</p:attrName>
                                        </p:attrNameLst>
                                      </p:cBhvr>
                                      <p:to>
                                        <p:strVal val="visible"/>
                                      </p:to>
                                    </p:set>
                                    <p:animEffect transition="in" filter="checkerboard(across)">
                                      <p:cBhvr>
                                        <p:cTn id="34" dur="500"/>
                                        <p:tgtEl>
                                          <p:spTgt spid="3">
                                            <p:bg/>
                                          </p:spTgt>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checkerboard(across)">
                                      <p:cBhvr>
                                        <p:cTn id="37" dur="500"/>
                                        <p:tgtEl>
                                          <p:spTgt spid="3">
                                            <p:txEl>
                                              <p:pRg st="0" end="0"/>
                                            </p:txEl>
                                          </p:spTgt>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checkerboard(across)">
                                      <p:cBhvr>
                                        <p:cTn id="40" dur="500"/>
                                        <p:tgtEl>
                                          <p:spTgt spid="3">
                                            <p:txEl>
                                              <p:pRg st="1" end="1"/>
                                            </p:txEl>
                                          </p:spTgt>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heckerboard(across)">
                                      <p:cBhvr>
                                        <p:cTn id="43" dur="500"/>
                                        <p:tgtEl>
                                          <p:spTgt spid="2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4">
                                            <p:bg/>
                                          </p:spTgt>
                                        </p:tgtEl>
                                        <p:attrNameLst>
                                          <p:attrName>style.visibility</p:attrName>
                                        </p:attrNameLst>
                                      </p:cBhvr>
                                      <p:to>
                                        <p:strVal val="visible"/>
                                      </p:to>
                                    </p:set>
                                    <p:animEffect transition="in" filter="checkerboard(across)">
                                      <p:cBhvr>
                                        <p:cTn id="46" dur="500"/>
                                        <p:tgtEl>
                                          <p:spTgt spid="4">
                                            <p:bg/>
                                          </p:spTgt>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checkerboard(across)">
                                      <p:cBhvr>
                                        <p:cTn id="49" dur="5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heckerboard(across)">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14" grpId="0" animBg="1"/>
      <p:bldP spid="15" grpId="0" animBg="1"/>
      <p:bldP spid="16" grpId="0" animBg="1"/>
      <p:bldP spid="17" grpId="0" animBg="1"/>
      <p:bldP spid="19" grpId="0" animBg="1"/>
      <p:bldP spid="3" grpId="0" build="p" animBg="1"/>
      <p:bldP spid="4" grpId="0" uiExpand="1" build="p" animBg="1"/>
      <p:bldP spid="12"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re 1"/>
          <p:cNvSpPr>
            <a:spLocks noGrp="1"/>
          </p:cNvSpPr>
          <p:nvPr>
            <p:ph type="title"/>
          </p:nvPr>
        </p:nvSpPr>
        <p:spPr>
          <a:xfrm>
            <a:off x="2438400" y="3581400"/>
            <a:ext cx="4038600" cy="1295400"/>
          </a:xfrm>
          <a:solidFill>
            <a:schemeClr val="tx1">
              <a:lumMod val="50000"/>
            </a:schemeClr>
          </a:solidFill>
        </p:spPr>
        <p:txBody>
          <a:bodyPr>
            <a:normAutofit/>
          </a:bodyPr>
          <a:lstStyle/>
          <a:p>
            <a:r>
              <a:rPr lang="fr-FR" sz="3200" dirty="0" smtClean="0"/>
              <a:t>L’ infiniment grand</a:t>
            </a:r>
            <a:endParaRPr lang="fr-FR" sz="3200" dirty="0"/>
          </a:p>
        </p:txBody>
      </p:sp>
      <p:sp>
        <p:nvSpPr>
          <p:cNvPr id="4098" name="Rectangle 492"/>
          <p:cNvSpPr>
            <a:spLocks noGrp="1" noChangeArrowheads="1"/>
          </p:cNvSpPr>
          <p:nvPr>
            <p:ph idx="1"/>
          </p:nvPr>
        </p:nvSpPr>
        <p:spPr>
          <a:xfrm>
            <a:off x="0" y="3284538"/>
            <a:ext cx="7200900" cy="5041900"/>
          </a:xfrm>
          <a:noFill/>
        </p:spPr>
        <p:txBody>
          <a:bodyPr/>
          <a:lstStyle/>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lvl="1" eaLnBrk="1" hangingPunct="1">
              <a:buFont typeface="Wingdings 3" pitchFamily="18" charset="2"/>
              <a:buNone/>
            </a:pPr>
            <a:endParaRPr lang="en-US" sz="1800" dirty="0" smtClean="0">
              <a:sym typeface="Symbol" pitchFamily="18" charset="2"/>
            </a:endParaRPr>
          </a:p>
          <a:p>
            <a:pPr lvl="1" eaLnBrk="1" hangingPunct="1"/>
            <a:endParaRPr lang="en-US" sz="1800" dirty="0" smtClean="0"/>
          </a:p>
          <a:p>
            <a:pPr eaLnBrk="1" hangingPunct="1"/>
            <a:endParaRPr lang="en-US" sz="2400" dirty="0" smtClean="0"/>
          </a:p>
          <a:p>
            <a:pPr eaLnBrk="1" hangingPunct="1"/>
            <a:endParaRPr lang="en-US" sz="2400" dirty="0" smtClean="0"/>
          </a:p>
          <a:p>
            <a:pPr algn="ctr" eaLnBrk="1" hangingPunct="1">
              <a:spcBef>
                <a:spcPct val="50000"/>
              </a:spcBef>
              <a:buClrTx/>
              <a:buSzTx/>
              <a:buFontTx/>
              <a:buNone/>
            </a:pPr>
            <a:endParaRPr lang="en-US" sz="2400" dirty="0" smtClean="0"/>
          </a:p>
          <a:p>
            <a:pPr lvl="1" eaLnBrk="1" hangingPunct="1">
              <a:buFont typeface="Wingdings 3" pitchFamily="18" charset="2"/>
              <a:buNone/>
            </a:pPr>
            <a:endParaRPr lang="fr-FR" dirty="0" smtClean="0"/>
          </a:p>
        </p:txBody>
      </p:sp>
      <p:sp>
        <p:nvSpPr>
          <p:cNvPr id="60" name="Espace réservé du pied de page 59"/>
          <p:cNvSpPr>
            <a:spLocks noGrp="1"/>
          </p:cNvSpPr>
          <p:nvPr>
            <p:ph type="ftr" sz="quarter" idx="11"/>
          </p:nvPr>
        </p:nvSpPr>
        <p:spPr/>
        <p:txBody>
          <a:bodyPr/>
          <a:lstStyle/>
          <a:p>
            <a:r>
              <a:rPr lang="fr-FR" smtClean="0"/>
              <a:t>VisiteTech-Com IUT Annecy-le-Vieux le 12 mai 2011        A.ZGHICHE</a:t>
            </a:r>
            <a:endParaRPr lang="fr-FR"/>
          </a:p>
        </p:txBody>
      </p:sp>
      <p:sp>
        <p:nvSpPr>
          <p:cNvPr id="59" name="Espace réservé du numéro de diapositive 58"/>
          <p:cNvSpPr>
            <a:spLocks noGrp="1"/>
          </p:cNvSpPr>
          <p:nvPr>
            <p:ph type="sldNum" sz="quarter" idx="12"/>
          </p:nvPr>
        </p:nvSpPr>
        <p:spPr/>
        <p:txBody>
          <a:bodyPr/>
          <a:lstStyle/>
          <a:p>
            <a:fld id="{2F565EC7-E1AE-4DC0-808A-0D30BD22A748}" type="slidenum">
              <a:rPr lang="fr-FR" smtClean="0"/>
              <a:pPr/>
              <a:t>15</a:t>
            </a:fld>
            <a:endParaRPr lang="fr-FR"/>
          </a:p>
        </p:txBody>
      </p:sp>
      <p:sp>
        <p:nvSpPr>
          <p:cNvPr id="58" name="Espace réservé du contenu 3"/>
          <p:cNvSpPr txBox="1">
            <a:spLocks/>
          </p:cNvSpPr>
          <p:nvPr/>
        </p:nvSpPr>
        <p:spPr>
          <a:xfrm>
            <a:off x="6248400" y="152400"/>
            <a:ext cx="2819400" cy="9144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effectLst>
                  <a:outerShdw blurRad="38100" dist="38100" dir="2700000" algn="tl">
                    <a:srgbClr val="000000">
                      <a:alpha val="43137"/>
                    </a:srgbClr>
                  </a:outerShdw>
                </a:effectLst>
              </a:rPr>
              <a:t>Identification et mesure de l</a:t>
            </a:r>
            <a:r>
              <a:rPr lang="en-US" b="1" dirty="0" smtClean="0">
                <a:solidFill>
                  <a:srgbClr val="0000FF"/>
                </a:solidFill>
                <a:effectLst>
                  <a:outerShdw blurRad="38100" dist="38100" dir="2700000" algn="tl">
                    <a:srgbClr val="000000">
                      <a:alpha val="43137"/>
                    </a:srgbClr>
                  </a:outerShdw>
                </a:effectLst>
              </a:rPr>
              <a:t>’</a:t>
            </a:r>
            <a:r>
              <a:rPr lang="fr-FR" b="1" dirty="0" smtClean="0">
                <a:solidFill>
                  <a:srgbClr val="0000FF"/>
                </a:solidFill>
                <a:effectLst>
                  <a:outerShdw blurRad="38100" dist="38100" dir="2700000" algn="tl">
                    <a:srgbClr val="000000">
                      <a:alpha val="43137"/>
                    </a:srgbClr>
                  </a:outerShdw>
                </a:effectLst>
              </a:rPr>
              <a:t>énergie des rayons cosmiques  </a:t>
            </a:r>
            <a:endParaRPr lang="fr-FR" b="1" dirty="0">
              <a:solidFill>
                <a:srgbClr val="0000FF"/>
              </a:solidFill>
              <a:effectLst>
                <a:outerShdw blurRad="38100" dist="38100" dir="2700000" algn="tl">
                  <a:srgbClr val="000000">
                    <a:alpha val="43137"/>
                  </a:srgbClr>
                </a:outerShdw>
              </a:effectLst>
            </a:endParaRPr>
          </a:p>
        </p:txBody>
      </p:sp>
      <p:sp>
        <p:nvSpPr>
          <p:cNvPr id="57" name="Espace réservé du contenu 3"/>
          <p:cNvSpPr txBox="1">
            <a:spLocks/>
          </p:cNvSpPr>
          <p:nvPr/>
        </p:nvSpPr>
        <p:spPr>
          <a:xfrm>
            <a:off x="3276600" y="0"/>
            <a:ext cx="2819400" cy="12192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effectLst>
                  <a:outerShdw blurRad="38100" dist="38100" dir="2700000" algn="tl">
                    <a:srgbClr val="000000">
                      <a:alpha val="43137"/>
                    </a:srgbClr>
                  </a:outerShdw>
                </a:effectLst>
              </a:rPr>
              <a:t>messagers cosmiques:</a:t>
            </a:r>
          </a:p>
          <a:p>
            <a:r>
              <a:rPr lang="fr-FR" b="1" dirty="0" smtClean="0">
                <a:solidFill>
                  <a:srgbClr val="0000FF"/>
                </a:solidFill>
                <a:effectLst>
                  <a:outerShdw blurRad="38100" dist="38100" dir="2700000" algn="tl">
                    <a:srgbClr val="000000">
                      <a:alpha val="43137"/>
                    </a:srgbClr>
                  </a:outerShdw>
                </a:effectLst>
              </a:rPr>
              <a:t>Particules chargées, </a:t>
            </a:r>
          </a:p>
          <a:p>
            <a:r>
              <a:rPr lang="fr-FR" b="1" dirty="0" smtClean="0">
                <a:solidFill>
                  <a:srgbClr val="0000FF"/>
                </a:solidFill>
                <a:effectLst>
                  <a:outerShdw blurRad="38100" dist="38100" dir="2700000" algn="tl">
                    <a:srgbClr val="000000">
                      <a:alpha val="43137"/>
                    </a:srgbClr>
                  </a:outerShdw>
                </a:effectLst>
              </a:rPr>
              <a:t>neutres et ondes </a:t>
            </a:r>
          </a:p>
          <a:p>
            <a:r>
              <a:rPr lang="fr-FR" b="1" dirty="0" smtClean="0">
                <a:solidFill>
                  <a:srgbClr val="0000FF"/>
                </a:solidFill>
                <a:effectLst>
                  <a:outerShdw blurRad="38100" dist="38100" dir="2700000" algn="tl">
                    <a:srgbClr val="000000">
                      <a:alpha val="43137"/>
                    </a:srgbClr>
                  </a:outerShdw>
                </a:effectLst>
              </a:rPr>
              <a:t>gravitationnelles</a:t>
            </a:r>
            <a:endParaRPr lang="fr-FR" b="1" dirty="0">
              <a:solidFill>
                <a:srgbClr val="0000FF"/>
              </a:solidFill>
              <a:effectLst>
                <a:outerShdw blurRad="38100" dist="38100" dir="2700000" algn="tl">
                  <a:srgbClr val="000000">
                    <a:alpha val="43137"/>
                  </a:srgbClr>
                </a:outerShdw>
              </a:effectLst>
            </a:endParaRPr>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6" y="1071563"/>
            <a:ext cx="2300288" cy="1143001"/>
            <a:chOff x="708833" y="1086879"/>
            <a:chExt cx="2515536" cy="1341989"/>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21048655">
              <a:off x="708833" y="1086879"/>
              <a:ext cx="1484439" cy="335497"/>
            </a:xfrm>
            <a:prstGeom prst="rect">
              <a:avLst/>
            </a:prstGeom>
          </p:spPr>
          <p:txBody>
            <a:bodyPr spcFirstLastPara="1" wrap="none" fromWordArt="1">
              <a:prstTxWarp prst="textArchUp">
                <a:avLst>
                  <a:gd name="adj" fmla="val 10800004"/>
                </a:avLst>
              </a:prstTxWarp>
            </a:bodyPr>
            <a:lstStyle/>
            <a:p>
              <a:r>
                <a:rPr lang="fr-FR" sz="1000" kern="10" dirty="0" err="1">
                  <a:ln w="6350">
                    <a:solidFill>
                      <a:srgbClr val="000000"/>
                    </a:solidFill>
                    <a:round/>
                    <a:headEnd/>
                    <a:tailEnd/>
                  </a:ln>
                  <a:solidFill>
                    <a:srgbClr val="000000"/>
                  </a:solidFill>
                  <a:latin typeface="Footlight MT Light"/>
                </a:rPr>
                <a:t>Matiere</a:t>
              </a:r>
              <a:r>
                <a:rPr lang="fr-FR" sz="1000" kern="10" dirty="0">
                  <a:ln w="6350">
                    <a:solidFill>
                      <a:srgbClr val="000000"/>
                    </a:solidFill>
                    <a:round/>
                    <a:headEnd/>
                    <a:tailEnd/>
                  </a:ln>
                  <a:solidFill>
                    <a:srgbClr val="000000"/>
                  </a:solidFill>
                  <a:latin typeface="Footlight MT Light"/>
                </a:rPr>
                <a:t>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28875" y="1143000"/>
            <a:ext cx="4695825" cy="3714750"/>
            <a:chOff x="2126666" y="1413911"/>
            <a:chExt cx="4673528"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523412" y="1570614"/>
              <a:ext cx="1599520" cy="828604"/>
            </a:xfrm>
            <a:prstGeom prst="rect">
              <a:avLst/>
            </a:prstGeom>
            <a:noFill/>
            <a:ln w="9525">
              <a:noFill/>
              <a:miter lim="800000"/>
              <a:headEnd/>
              <a:tailEnd/>
            </a:ln>
          </p:spPr>
          <p:txBody>
            <a:bodyPr>
              <a:spAutoFit/>
            </a:bodyPr>
            <a:lstStyle/>
            <a:p>
              <a:pPr>
                <a:spcBef>
                  <a:spcPct val="50000"/>
                </a:spcBef>
              </a:pPr>
              <a:r>
                <a:rPr lang="en-US" sz="2000" dirty="0">
                  <a:latin typeface="Times" pitchFamily="18" charset="0"/>
                </a:rPr>
                <a:t>e</a:t>
              </a:r>
              <a:r>
                <a:rPr lang="en-US" sz="2000" baseline="30000" dirty="0">
                  <a:latin typeface="Times" pitchFamily="18" charset="0"/>
                </a:rPr>
                <a:t>-</a:t>
              </a:r>
              <a:r>
                <a:rPr lang="en-US" sz="2000" dirty="0">
                  <a:latin typeface="Times" pitchFamily="18" charset="0"/>
                </a:rPr>
                <a:t>, p</a:t>
              </a:r>
              <a:r>
                <a:rPr lang="en-US" sz="2000" baseline="30000" dirty="0">
                  <a:latin typeface="Times" pitchFamily="18" charset="0"/>
                </a:rPr>
                <a:t>+</a:t>
              </a:r>
              <a:r>
                <a:rPr lang="en-US" sz="2000" dirty="0">
                  <a:latin typeface="Times" pitchFamily="18" charset="0"/>
                </a:rPr>
                <a:t>, .., Fe</a:t>
              </a:r>
            </a:p>
            <a:p>
              <a:pPr>
                <a:spcBef>
                  <a:spcPct val="50000"/>
                </a:spcBef>
              </a:pPr>
              <a:r>
                <a:rPr lang="en-US" sz="2000" dirty="0">
                  <a:latin typeface="Times" pitchFamily="18" charset="0"/>
                </a:rPr>
                <a:t>e</a:t>
              </a:r>
              <a:r>
                <a:rPr lang="en-US" sz="2000" baseline="30000" dirty="0">
                  <a:latin typeface="Arial Unicode MS" pitchFamily="34" charset="-128"/>
                  <a:ea typeface="Arial Unicode MS" pitchFamily="34" charset="-128"/>
                  <a:cs typeface="Arial Unicode MS" pitchFamily="34" charset="-128"/>
                </a:rPr>
                <a:t>+</a:t>
              </a:r>
              <a:r>
                <a:rPr lang="en-US" sz="2000" dirty="0">
                  <a:latin typeface="Times" pitchFamily="18" charset="0"/>
                </a:rPr>
                <a:t>, </a:t>
              </a:r>
              <a:r>
                <a:rPr lang="en-US" sz="2000" dirty="0">
                  <a:latin typeface="Times New Roman Bar"/>
                </a:rPr>
                <a:t>p</a:t>
              </a:r>
              <a:r>
                <a:rPr lang="en-US" sz="2000" dirty="0"/>
                <a:t>, </a:t>
              </a:r>
              <a:r>
                <a:rPr lang="en-US" sz="2000" dirty="0">
                  <a:latin typeface="Times New Roman Bar"/>
                </a:rPr>
                <a:t>D</a:t>
              </a:r>
            </a:p>
          </p:txBody>
        </p:sp>
        <p:sp>
          <p:nvSpPr>
            <p:cNvPr id="4125" name="Text Box 829"/>
            <p:cNvSpPr txBox="1">
              <a:spLocks noChangeArrowheads="1"/>
            </p:cNvSpPr>
            <p:nvPr/>
          </p:nvSpPr>
          <p:spPr bwMode="auto">
            <a:xfrm>
              <a:off x="2894528" y="2039546"/>
              <a:ext cx="443374" cy="400110"/>
            </a:xfrm>
            <a:prstGeom prst="rect">
              <a:avLst/>
            </a:prstGeom>
            <a:noFill/>
            <a:ln w="9525">
              <a:noFill/>
              <a:miter lim="800000"/>
              <a:headEnd/>
              <a:tailEnd/>
            </a:ln>
          </p:spPr>
          <p:txBody>
            <a:bodyPr>
              <a:spAutoFit/>
            </a:bodyPr>
            <a:lstStyle/>
            <a:p>
              <a:pPr>
                <a:spcBef>
                  <a:spcPct val="50000"/>
                </a:spcBef>
              </a:pPr>
              <a:r>
                <a:rPr lang="en-US" sz="2000" dirty="0">
                  <a:cs typeface="Times New Roman" pitchFamily="18" charset="0"/>
                </a:rPr>
                <a:t>¯</a:t>
              </a:r>
            </a:p>
          </p:txBody>
        </p:sp>
        <p:sp>
          <p:nvSpPr>
            <p:cNvPr id="4126" name="Text Box 830"/>
            <p:cNvSpPr txBox="1">
              <a:spLocks noChangeArrowheads="1"/>
            </p:cNvSpPr>
            <p:nvPr/>
          </p:nvSpPr>
          <p:spPr bwMode="auto">
            <a:xfrm>
              <a:off x="3133698" y="2001228"/>
              <a:ext cx="443374" cy="784830"/>
            </a:xfrm>
            <a:prstGeom prst="rect">
              <a:avLst/>
            </a:prstGeom>
            <a:noFill/>
            <a:ln w="28575">
              <a:noFill/>
              <a:miter lim="800000"/>
              <a:headEnd/>
              <a:tailEnd/>
            </a:ln>
          </p:spPr>
          <p:txBody>
            <a:bodyPr>
              <a:spAutoFit/>
            </a:bodyPr>
            <a:lstStyle/>
            <a:p>
              <a:pPr>
                <a:spcBef>
                  <a:spcPct val="50000"/>
                </a:spcBef>
              </a:pPr>
              <a:r>
                <a:rPr lang="en-US" dirty="0"/>
                <a:t>¯</a:t>
              </a:r>
            </a:p>
            <a:p>
              <a:pPr>
                <a:spcBef>
                  <a:spcPct val="50000"/>
                </a:spcBef>
              </a:pPr>
              <a:endParaRPr lang="en-US" dirty="0">
                <a:solidFill>
                  <a:srgbClr val="0000FF"/>
                </a:solidFill>
                <a:cs typeface="Times New Roman" pitchFamily="18" charset="0"/>
              </a:endParaRPr>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fr-FR" sz="1400" b="1" dirty="0" smtClean="0">
                <a:effectLst>
                  <a:outerShdw blurRad="38100" dist="38100" dir="2700000" algn="tl">
                    <a:srgbClr val="000000">
                      <a:alpha val="43137"/>
                    </a:srgbClr>
                  </a:outerShdw>
                </a:effectLst>
              </a:rPr>
              <a:t>Nébuleuses de pulsar</a:t>
            </a:r>
            <a:endParaRPr lang="fr-FR" sz="1400" b="1" dirty="0">
              <a:effectLst>
                <a:outerShdw blurRad="38100" dist="38100" dir="2700000" algn="tl">
                  <a:srgbClr val="000000">
                    <a:alpha val="43137"/>
                  </a:srgbClr>
                </a:outerShdw>
              </a:effectLst>
            </a:endParaRP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fr-FR" b="1" smtClean="0">
                <a:effectLst>
                  <a:outerShdw blurRad="38100" dist="38100" dir="2700000" algn="tl">
                    <a:srgbClr val="000000">
                      <a:alpha val="43137"/>
                    </a:srgbClr>
                  </a:outerShdw>
                </a:effectLst>
              </a:rPr>
              <a:t> </a:t>
            </a:r>
            <a:r>
              <a:rPr lang="fr-FR" sz="1400" b="1" smtClean="0">
                <a:effectLst>
                  <a:outerShdw blurRad="38100" dist="38100" dir="2700000" algn="tl">
                    <a:srgbClr val="000000">
                      <a:alpha val="43137"/>
                    </a:srgbClr>
                  </a:outerShdw>
                </a:effectLst>
              </a:rPr>
              <a:t>Restes de Supernovae</a:t>
            </a:r>
            <a:endParaRPr lang="fr-FR" sz="1400" b="1">
              <a:effectLst>
                <a:outerShdw blurRad="38100" dist="38100" dir="2700000" algn="tl">
                  <a:srgbClr val="000000">
                    <a:alpha val="43137"/>
                  </a:srgbClr>
                </a:outerShdw>
              </a:effectLst>
            </a:endParaRP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286625" y="2714625"/>
            <a:ext cx="1428750" cy="1071563"/>
          </a:xfrm>
          <a:prstGeom prst="rect">
            <a:avLst/>
          </a:prstGeom>
          <a:noFill/>
          <a:ln w="9525">
            <a:noFill/>
            <a:miter lim="800000"/>
            <a:headEnd/>
            <a:tailEnd/>
          </a:ln>
        </p:spPr>
      </p:pic>
      <p:sp>
        <p:nvSpPr>
          <p:cNvPr id="4113" name="Text Box 827"/>
          <p:cNvSpPr txBox="1">
            <a:spLocks noChangeArrowheads="1"/>
          </p:cNvSpPr>
          <p:nvPr/>
        </p:nvSpPr>
        <p:spPr bwMode="auto">
          <a:xfrm>
            <a:off x="6964362" y="1071563"/>
            <a:ext cx="1570038" cy="307777"/>
          </a:xfrm>
          <a:prstGeom prst="rect">
            <a:avLst/>
          </a:prstGeom>
          <a:noFill/>
          <a:ln w="9525">
            <a:noFill/>
            <a:miter lim="800000"/>
            <a:headEnd/>
            <a:tailEnd/>
          </a:ln>
        </p:spPr>
        <p:txBody>
          <a:bodyPr wrap="square">
            <a:spAutoFit/>
          </a:bodyPr>
          <a:lstStyle/>
          <a:p>
            <a:pPr>
              <a:spcBef>
                <a:spcPct val="50000"/>
              </a:spcBef>
            </a:pPr>
            <a:r>
              <a:rPr lang="en-US" sz="1400" b="1" i="1" dirty="0" smtClean="0">
                <a:latin typeface="Footlight MT Light" pitchFamily="18" charset="0"/>
              </a:rPr>
              <a:t>AMS02 </a:t>
            </a:r>
            <a:r>
              <a:rPr lang="en-US" sz="1400" b="1" dirty="0" smtClean="0">
                <a:latin typeface="Footlight MT Light" pitchFamily="18" charset="0"/>
              </a:rPr>
              <a:t>( LAPP)</a:t>
            </a:r>
            <a:endParaRPr lang="en-US" sz="1400" b="1" dirty="0">
              <a:latin typeface="Footlight MT Light" pitchFamily="18" charset="0"/>
            </a:endParaRPr>
          </a:p>
        </p:txBody>
      </p:sp>
      <p:sp>
        <p:nvSpPr>
          <p:cNvPr id="4114"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b="1" i="1" dirty="0" err="1">
                <a:effectLst>
                  <a:outerShdw blurRad="38100" dist="38100" dir="2700000" algn="tl">
                    <a:srgbClr val="000000">
                      <a:alpha val="43137"/>
                    </a:srgbClr>
                  </a:outerShdw>
                </a:effectLst>
                <a:latin typeface="Footlight MT Light" pitchFamily="18" charset="0"/>
              </a:rPr>
              <a:t>Antares:Telescope</a:t>
            </a:r>
            <a:r>
              <a:rPr lang="en-US" sz="1400" b="1" i="1" dirty="0">
                <a:effectLst>
                  <a:outerShdw blurRad="38100" dist="38100" dir="2700000" algn="tl">
                    <a:srgbClr val="000000">
                      <a:alpha val="43137"/>
                    </a:srgbClr>
                  </a:outerShdw>
                </a:effectLst>
                <a:latin typeface="Footlight MT Light" pitchFamily="18" charset="0"/>
              </a:rPr>
              <a:t>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b="1" i="1" dirty="0">
                <a:effectLst>
                  <a:outerShdw blurRad="38100" dist="38100" dir="2700000" algn="tl">
                    <a:srgbClr val="000000">
                      <a:alpha val="43137"/>
                    </a:srgbClr>
                  </a:outerShdw>
                </a:effectLst>
                <a:latin typeface="Footlight MT Light" pitchFamily="18" charset="0"/>
              </a:rPr>
              <a:t>HESS: Telescope  </a:t>
            </a:r>
            <a:r>
              <a:rPr lang="en-US" sz="1400" b="1" i="1" dirty="0" smtClean="0">
                <a:effectLst>
                  <a:outerShdw blurRad="38100" dist="38100" dir="2700000" algn="tl">
                    <a:srgbClr val="000000">
                      <a:alpha val="43137"/>
                    </a:srgbClr>
                  </a:outerShdw>
                </a:effectLst>
                <a:latin typeface="Footlight MT Light" pitchFamily="18" charset="0"/>
              </a:rPr>
              <a:t>Gamma (LAPP) </a:t>
            </a:r>
            <a:endParaRPr lang="en-US" sz="1400" b="1" i="1" dirty="0">
              <a:effectLst>
                <a:outerShdw blurRad="38100" dist="38100" dir="2700000" algn="tl">
                  <a:srgbClr val="000000">
                    <a:alpha val="43137"/>
                  </a:srgbClr>
                </a:outerShdw>
              </a:effectLst>
              <a:latin typeface="Footlight MT Light" pitchFamily="18" charset="0"/>
            </a:endParaRPr>
          </a:p>
        </p:txBody>
      </p:sp>
      <p:sp>
        <p:nvSpPr>
          <p:cNvPr id="4117" name="Text Box 827"/>
          <p:cNvSpPr txBox="1">
            <a:spLocks noChangeArrowheads="1"/>
          </p:cNvSpPr>
          <p:nvPr/>
        </p:nvSpPr>
        <p:spPr bwMode="auto">
          <a:xfrm>
            <a:off x="5786438" y="5370513"/>
            <a:ext cx="3643312" cy="630237"/>
          </a:xfrm>
          <a:prstGeom prst="rect">
            <a:avLst/>
          </a:prstGeom>
          <a:noFill/>
          <a:ln w="9525">
            <a:noFill/>
            <a:miter lim="800000"/>
            <a:headEnd/>
            <a:tailEnd/>
          </a:ln>
        </p:spPr>
        <p:txBody>
          <a:bodyPr>
            <a:spAutoFit/>
          </a:bodyPr>
          <a:lstStyle/>
          <a:p>
            <a:pPr algn="l">
              <a:spcBef>
                <a:spcPct val="50000"/>
              </a:spcBef>
            </a:pPr>
            <a:r>
              <a:rPr lang="en-US" sz="1400" b="1" i="1" dirty="0">
                <a:effectLst>
                  <a:outerShdw blurRad="38100" dist="38100" dir="2700000" algn="tl">
                    <a:srgbClr val="000000">
                      <a:alpha val="43137"/>
                    </a:srgbClr>
                  </a:outerShdw>
                </a:effectLst>
                <a:latin typeface="Footlight MT Light" pitchFamily="18" charset="0"/>
              </a:rPr>
              <a:t>Virgo:  detection des </a:t>
            </a:r>
            <a:r>
              <a:rPr lang="en-US" sz="1400" b="1" i="1" dirty="0" err="1">
                <a:effectLst>
                  <a:outerShdw blurRad="38100" dist="38100" dir="2700000" algn="tl">
                    <a:srgbClr val="000000">
                      <a:alpha val="43137"/>
                    </a:srgbClr>
                  </a:outerShdw>
                </a:effectLst>
                <a:latin typeface="Footlight MT Light" pitchFamily="18" charset="0"/>
              </a:rPr>
              <a:t>ondes</a:t>
            </a:r>
            <a:r>
              <a:rPr lang="en-US" sz="1400" b="1" i="1" dirty="0">
                <a:effectLst>
                  <a:outerShdw blurRad="38100" dist="38100" dir="2700000" algn="tl">
                    <a:srgbClr val="000000">
                      <a:alpha val="43137"/>
                    </a:srgbClr>
                  </a:outerShdw>
                </a:effectLst>
                <a:latin typeface="Footlight MT Light" pitchFamily="18" charset="0"/>
              </a:rPr>
              <a:t> </a:t>
            </a:r>
            <a:r>
              <a:rPr lang="en-US" sz="1400" b="1" i="1" dirty="0" err="1">
                <a:effectLst>
                  <a:outerShdw blurRad="38100" dist="38100" dir="2700000" algn="tl">
                    <a:srgbClr val="000000">
                      <a:alpha val="43137"/>
                    </a:srgbClr>
                  </a:outerShdw>
                </a:effectLst>
                <a:latin typeface="Footlight MT Light" pitchFamily="18" charset="0"/>
              </a:rPr>
              <a:t>gravitationnelles</a:t>
            </a:r>
            <a:endParaRPr lang="en-US" sz="1400" b="1" i="1" dirty="0">
              <a:effectLst>
                <a:outerShdw blurRad="38100" dist="38100" dir="2700000" algn="tl">
                  <a:srgbClr val="000000">
                    <a:alpha val="43137"/>
                  </a:srgbClr>
                </a:outerShdw>
              </a:effectLst>
              <a:latin typeface="Footlight MT Light" pitchFamily="18" charset="0"/>
            </a:endParaRPr>
          </a:p>
          <a:p>
            <a:pPr>
              <a:spcBef>
                <a:spcPct val="50000"/>
              </a:spcBef>
            </a:pPr>
            <a:r>
              <a:rPr lang="en-US" sz="1400" b="1" dirty="0" smtClean="0">
                <a:effectLst>
                  <a:outerShdw blurRad="38100" dist="38100" dir="2700000" algn="tl">
                    <a:srgbClr val="000000">
                      <a:alpha val="43137"/>
                    </a:srgbClr>
                  </a:outerShdw>
                </a:effectLst>
                <a:latin typeface="Footlight MT Light" pitchFamily="18" charset="0"/>
              </a:rPr>
              <a:t>(LAPP)</a:t>
            </a:r>
            <a:endParaRPr lang="en-US" sz="1400" b="1" dirty="0">
              <a:effectLst>
                <a:outerShdw blurRad="38100" dist="38100" dir="2700000" algn="tl">
                  <a:srgbClr val="000000">
                    <a:alpha val="43137"/>
                  </a:srgbClr>
                </a:outerShdw>
              </a:effectLst>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071688" cy="307777"/>
          </a:xfrm>
          <a:prstGeom prst="rect">
            <a:avLst/>
          </a:prstGeom>
          <a:noFill/>
          <a:ln w="9525">
            <a:noFill/>
            <a:miter lim="800000"/>
            <a:headEnd/>
            <a:tailEnd/>
          </a:ln>
        </p:spPr>
        <p:txBody>
          <a:bodyPr>
            <a:spAutoFit/>
          </a:bodyPr>
          <a:lstStyle/>
          <a:p>
            <a:r>
              <a:rPr lang="fr-FR" sz="1400" dirty="0"/>
              <a:t>Sursaut </a:t>
            </a:r>
            <a:r>
              <a:rPr lang="fr-FR" sz="1400" dirty="0" smtClean="0"/>
              <a:t>Gamma associé        </a:t>
            </a:r>
            <a:endParaRPr lang="fr-FR" sz="1400" dirty="0"/>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
        <p:nvSpPr>
          <p:cNvPr id="56" name="Espace réservé du contenu 3"/>
          <p:cNvSpPr txBox="1">
            <a:spLocks/>
          </p:cNvSpPr>
          <p:nvPr/>
        </p:nvSpPr>
        <p:spPr>
          <a:xfrm>
            <a:off x="228600" y="0"/>
            <a:ext cx="2819400" cy="9144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pPr algn="r"/>
            <a:r>
              <a:rPr lang="fr-FR" b="1" dirty="0" smtClean="0">
                <a:solidFill>
                  <a:srgbClr val="0000FF"/>
                </a:solidFill>
                <a:effectLst>
                  <a:outerShdw blurRad="38100" dist="38100" dir="2700000" algn="tl">
                    <a:srgbClr val="000000">
                      <a:alpha val="43137"/>
                    </a:srgbClr>
                  </a:outerShdw>
                </a:effectLst>
              </a:rPr>
              <a:t>Sources des rayons cosmiques galactiques et extra galactiques  </a:t>
            </a:r>
            <a:endParaRPr lang="fr-FR" b="1" dirty="0">
              <a:solidFill>
                <a:srgbClr val="0000FF"/>
              </a:solidFill>
              <a:effectLst>
                <a:outerShdw blurRad="38100" dist="38100" dir="2700000" algn="tl">
                  <a:srgbClr val="000000">
                    <a:alpha val="43137"/>
                  </a:srgbClr>
                </a:outerShdw>
              </a:effectLst>
            </a:endParaRPr>
          </a:p>
        </p:txBody>
      </p:sp>
    </p:spTree>
  </p:cSld>
  <p:clrMapOvr>
    <a:masterClrMapping/>
  </p:clrMapOvr>
  <p:transition advTm="4104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test1.jpg"/>
          <p:cNvPicPr>
            <a:picLocks noChangeAspect="1"/>
          </p:cNvPicPr>
          <p:nvPr/>
        </p:nvPicPr>
        <p:blipFill>
          <a:blip r:embed="rId2" cstate="print"/>
          <a:srcRect/>
          <a:stretch>
            <a:fillRect/>
          </a:stretch>
        </p:blipFill>
        <p:spPr bwMode="auto">
          <a:xfrm>
            <a:off x="4429124" y="142852"/>
            <a:ext cx="4572000" cy="3338513"/>
          </a:xfrm>
          <a:prstGeom prst="rect">
            <a:avLst/>
          </a:prstGeom>
          <a:noFill/>
          <a:ln w="9525">
            <a:noFill/>
            <a:miter lim="800000"/>
            <a:headEnd/>
            <a:tailEnd/>
          </a:ln>
        </p:spPr>
      </p:pic>
      <p:pic>
        <p:nvPicPr>
          <p:cNvPr id="5" name="Image 5" descr="test.jpg"/>
          <p:cNvPicPr>
            <a:picLocks noChangeAspect="1"/>
          </p:cNvPicPr>
          <p:nvPr/>
        </p:nvPicPr>
        <p:blipFill>
          <a:blip r:embed="rId3" cstate="print"/>
          <a:srcRect/>
          <a:stretch>
            <a:fillRect/>
          </a:stretch>
        </p:blipFill>
        <p:spPr bwMode="auto">
          <a:xfrm>
            <a:off x="214282" y="2786058"/>
            <a:ext cx="4056063" cy="3044825"/>
          </a:xfrm>
          <a:prstGeom prst="rect">
            <a:avLst/>
          </a:prstGeom>
          <a:noFill/>
          <a:ln w="9525">
            <a:noFill/>
            <a:miter lim="800000"/>
            <a:headEnd/>
            <a:tailEnd/>
          </a:ln>
        </p:spPr>
      </p:pic>
      <p:sp>
        <p:nvSpPr>
          <p:cNvPr id="6" name="Rectangle 5"/>
          <p:cNvSpPr/>
          <p:nvPr/>
        </p:nvSpPr>
        <p:spPr>
          <a:xfrm>
            <a:off x="381000" y="1066800"/>
            <a:ext cx="3929090" cy="1569660"/>
          </a:xfrm>
          <a:prstGeom prst="rect">
            <a:avLst/>
          </a:prstGeom>
        </p:spPr>
        <p:txBody>
          <a:bodyPr wrap="square">
            <a:spAutoFit/>
          </a:bodyPr>
          <a:lstStyle/>
          <a:p>
            <a:r>
              <a:rPr lang="fr-FR" sz="2400" b="1" dirty="0" smtClean="0"/>
              <a:t>étudie les sources de rayons cosmiques </a:t>
            </a:r>
            <a:br>
              <a:rPr lang="fr-FR" sz="2400" b="1" dirty="0" smtClean="0"/>
            </a:br>
            <a:r>
              <a:rPr lang="fr-FR" sz="2400" b="1" dirty="0" smtClean="0"/>
              <a:t>au pied du Gamsberg, (Namibie) </a:t>
            </a:r>
            <a:endParaRPr lang="fr-FR" sz="2400" b="1" dirty="0"/>
          </a:p>
        </p:txBody>
      </p:sp>
      <p:pic>
        <p:nvPicPr>
          <p:cNvPr id="7" name="Picture 17" descr="vue 05"/>
          <p:cNvPicPr>
            <a:picLocks noChangeAspect="1" noChangeArrowheads="1"/>
          </p:cNvPicPr>
          <p:nvPr/>
        </p:nvPicPr>
        <p:blipFill>
          <a:blip r:embed="rId4" cstate="print"/>
          <a:srcRect l="12852" t="3903" r="16652" b="13057"/>
          <a:stretch>
            <a:fillRect/>
          </a:stretch>
        </p:blipFill>
        <p:spPr bwMode="auto">
          <a:xfrm>
            <a:off x="5286380" y="3714752"/>
            <a:ext cx="3436922" cy="2460875"/>
          </a:xfrm>
          <a:prstGeom prst="rect">
            <a:avLst/>
          </a:prstGeom>
          <a:noFill/>
          <a:ln w="9525">
            <a:solidFill>
              <a:schemeClr val="tx1"/>
            </a:solidFill>
            <a:miter lim="800000"/>
            <a:headEnd/>
            <a:tailEnd/>
          </a:ln>
        </p:spPr>
      </p:pic>
      <p:sp>
        <p:nvSpPr>
          <p:cNvPr id="11" name="ZoneTexte 10"/>
          <p:cNvSpPr txBox="1"/>
          <p:nvPr/>
        </p:nvSpPr>
        <p:spPr>
          <a:xfrm>
            <a:off x="304800" y="5943600"/>
            <a:ext cx="3092513" cy="707886"/>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effectLst>
                  <a:outerShdw blurRad="38100" dist="38100" dir="2700000" algn="tl">
                    <a:srgbClr val="000000">
                      <a:alpha val="43137"/>
                    </a:srgbClr>
                  </a:outerShdw>
                </a:effectLst>
              </a:rPr>
              <a:t>HESS/astro-particules et </a:t>
            </a:r>
          </a:p>
          <a:p>
            <a:r>
              <a:rPr lang="fr-FR" sz="2000" b="1" dirty="0" smtClean="0">
                <a:effectLst>
                  <a:outerShdw blurRad="38100" dist="38100" dir="2700000" algn="tl">
                    <a:srgbClr val="000000">
                      <a:alpha val="43137"/>
                    </a:srgbClr>
                  </a:outerShdw>
                </a:effectLst>
              </a:rPr>
              <a:t>Mécanique</a:t>
            </a:r>
            <a:endParaRPr lang="fr-FR" sz="2000" b="1" dirty="0">
              <a:effectLst>
                <a:outerShdw blurRad="38100" dist="38100" dir="2700000" algn="tl">
                  <a:srgbClr val="000000">
                    <a:alpha val="43137"/>
                  </a:srgbClr>
                </a:outerShdw>
              </a:effectLst>
            </a:endParaRPr>
          </a:p>
        </p:txBody>
      </p:sp>
      <p:sp>
        <p:nvSpPr>
          <p:cNvPr id="12" name="Titre 1"/>
          <p:cNvSpPr txBox="1">
            <a:spLocks/>
          </p:cNvSpPr>
          <p:nvPr/>
        </p:nvSpPr>
        <p:spPr>
          <a:xfrm>
            <a:off x="304800" y="0"/>
            <a:ext cx="3505200" cy="1143000"/>
          </a:xfrm>
          <a:prstGeom prst="rect">
            <a:avLst/>
          </a:prstGeom>
          <a:solidFill>
            <a:schemeClr val="tx1">
              <a:lumMod val="50000"/>
            </a:schemeClr>
          </a:solidFill>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L’</a:t>
            </a:r>
            <a:r>
              <a:rPr kumimoji="0" lang="fr-FR" sz="36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expé</a:t>
            </a:r>
            <a:r>
              <a:rPr lang="fr-FR" sz="36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rience</a:t>
            </a:r>
            <a:r>
              <a:rPr lang="fr-FR" sz="36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HESS</a:t>
            </a:r>
            <a:endParaRPr kumimoji="0" lang="fr-FR" sz="3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9" name="Espace réservé du pied de page 8"/>
          <p:cNvSpPr>
            <a:spLocks noGrp="1"/>
          </p:cNvSpPr>
          <p:nvPr>
            <p:ph type="ftr" sz="quarter" idx="11"/>
          </p:nvPr>
        </p:nvSpPr>
        <p:spPr/>
        <p:txBody>
          <a:bodyPr/>
          <a:lstStyle/>
          <a:p>
            <a:r>
              <a:rPr lang="fr-FR" dirty="0" err="1" smtClean="0"/>
              <a:t>VisiteTech</a:t>
            </a:r>
            <a:r>
              <a:rPr lang="fr-FR" dirty="0" smtClean="0"/>
              <a:t>-Com IUT Annecy-le-Vieux le 12 mai 2011        A.ZGHICHE</a:t>
            </a:r>
            <a:endParaRPr lang="fr-FR" dirty="0"/>
          </a:p>
        </p:txBody>
      </p:sp>
      <p:sp>
        <p:nvSpPr>
          <p:cNvPr id="8" name="Espace réservé du numéro de diapositive 7"/>
          <p:cNvSpPr>
            <a:spLocks noGrp="1"/>
          </p:cNvSpPr>
          <p:nvPr>
            <p:ph type="sldNum" sz="quarter" idx="12"/>
          </p:nvPr>
        </p:nvSpPr>
        <p:spPr/>
        <p:txBody>
          <a:bodyPr/>
          <a:lstStyle/>
          <a:p>
            <a:fld id="{2F565EC7-E1AE-4DC0-808A-0D30BD22A748}" type="slidenum">
              <a:rPr lang="fr-FR" smtClean="0"/>
              <a:pPr/>
              <a:t>16</a:t>
            </a:fld>
            <a:endParaRPr lang="fr-F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MS02_2"/>
          <p:cNvPicPr>
            <a:picLocks noChangeAspect="1" noChangeArrowheads="1"/>
          </p:cNvPicPr>
          <p:nvPr/>
        </p:nvPicPr>
        <p:blipFill>
          <a:blip r:embed="rId2" cstate="print"/>
          <a:srcRect/>
          <a:stretch>
            <a:fillRect/>
          </a:stretch>
        </p:blipFill>
        <p:spPr bwMode="auto">
          <a:xfrm>
            <a:off x="-7938" y="1709738"/>
            <a:ext cx="9151938" cy="5148262"/>
          </a:xfrm>
          <a:prstGeom prst="rect">
            <a:avLst/>
          </a:prstGeom>
          <a:noFill/>
          <a:ln w="9525">
            <a:noFill/>
            <a:miter lim="800000"/>
            <a:headEnd/>
            <a:tailEnd/>
          </a:ln>
        </p:spPr>
      </p:pic>
      <p:sp>
        <p:nvSpPr>
          <p:cNvPr id="11267" name="Line 6"/>
          <p:cNvSpPr>
            <a:spLocks noChangeShapeType="1"/>
          </p:cNvSpPr>
          <p:nvPr/>
        </p:nvSpPr>
        <p:spPr bwMode="auto">
          <a:xfrm flipH="1">
            <a:off x="1643063" y="1714500"/>
            <a:ext cx="357187" cy="1571625"/>
          </a:xfrm>
          <a:prstGeom prst="line">
            <a:avLst/>
          </a:prstGeom>
          <a:noFill/>
          <a:ln w="57150">
            <a:solidFill>
              <a:srgbClr val="FFFF00"/>
            </a:solidFill>
            <a:round/>
            <a:headEnd/>
            <a:tailEnd type="triangle" w="med" len="med"/>
          </a:ln>
        </p:spPr>
        <p:txBody>
          <a:bodyPr/>
          <a:lstStyle/>
          <a:p>
            <a:endParaRPr lang="fr-FR"/>
          </a:p>
        </p:txBody>
      </p:sp>
      <p:sp>
        <p:nvSpPr>
          <p:cNvPr id="5" name="Rectangle 2"/>
          <p:cNvSpPr txBox="1">
            <a:spLocks noRot="1" noChangeArrowheads="1"/>
          </p:cNvSpPr>
          <p:nvPr/>
        </p:nvSpPr>
        <p:spPr>
          <a:xfrm>
            <a:off x="0" y="0"/>
            <a:ext cx="9144000" cy="1524000"/>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path path="circle">
              <a:fillToRect l="100000" t="100000"/>
            </a:path>
            <a:tileRect r="-100000" b="-100000"/>
          </a:gradFill>
        </p:spPr>
        <p:txBody>
          <a:bodyPr/>
          <a:lstStyle/>
          <a:p>
            <a:pPr algn="ctr" fontAlgn="auto">
              <a:spcAft>
                <a:spcPts val="0"/>
              </a:spcAft>
              <a:defRPr/>
            </a:pPr>
            <a:r>
              <a:rPr lang="fr-FR" sz="4400" dirty="0">
                <a:solidFill>
                  <a:srgbClr val="D6D174"/>
                </a:solidFill>
                <a:latin typeface="+mj-lt"/>
                <a:ea typeface="+mj-ea"/>
                <a:cs typeface="+mj-cs"/>
              </a:rPr>
              <a:t>L’expérience </a:t>
            </a:r>
            <a:r>
              <a:rPr lang="fr-FR" sz="4400" dirty="0" smtClean="0">
                <a:solidFill>
                  <a:srgbClr val="D6D174"/>
                </a:solidFill>
                <a:latin typeface="+mj-lt"/>
                <a:ea typeface="+mj-ea"/>
                <a:cs typeface="+mj-cs"/>
              </a:rPr>
              <a:t>AMS: bientôt sur la station spatiale !</a:t>
            </a:r>
            <a:endParaRPr lang="fr-FR" sz="4400" dirty="0">
              <a:solidFill>
                <a:srgbClr val="D6D174"/>
              </a:solidFill>
              <a:latin typeface="+mj-lt"/>
              <a:ea typeface="+mj-ea"/>
              <a:cs typeface="+mj-cs"/>
            </a:endParaRPr>
          </a:p>
        </p:txBody>
      </p:sp>
      <p:sp>
        <p:nvSpPr>
          <p:cNvPr id="7" name="Espace réservé du pied de page 6"/>
          <p:cNvSpPr>
            <a:spLocks noGrp="1"/>
          </p:cNvSpPr>
          <p:nvPr>
            <p:ph type="ftr" sz="quarter" idx="11"/>
          </p:nvPr>
        </p:nvSpPr>
        <p:spPr/>
        <p:txBody>
          <a:bodyPr/>
          <a:lstStyle/>
          <a:p>
            <a:pPr>
              <a:defRPr/>
            </a:pPr>
            <a:r>
              <a:rPr lang="fr-FR" smtClean="0"/>
              <a:t>VisiteTech-Com IUT Annecy-le-Vieux le 12 mai 2011        A.ZGHICHE</a:t>
            </a:r>
            <a:endParaRPr lang="fr-F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17</a:t>
            </a:fld>
            <a:endParaRPr lang="fr-BE"/>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0" y="0"/>
            <a:ext cx="4572000" cy="1295400"/>
          </a:xfr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path path="circle">
              <a:fillToRect l="100000" t="100000"/>
            </a:path>
            <a:tileRect r="-100000" b="-100000"/>
          </a:gradFill>
        </p:spPr>
        <p:txBody>
          <a:bodyPr>
            <a:normAutofit fontScale="90000"/>
          </a:bodyPr>
          <a:lstStyle/>
          <a:p>
            <a:pPr algn="l" eaLnBrk="1" hangingPunct="1"/>
            <a:r>
              <a:rPr lang="fr-FR" sz="5400" dirty="0" smtClean="0">
                <a:solidFill>
                  <a:srgbClr val="D6D174"/>
                </a:solidFill>
                <a:latin typeface="+mn-lt"/>
              </a:rPr>
              <a:t>L'expérience</a:t>
            </a:r>
            <a:br>
              <a:rPr lang="fr-FR" sz="5400" dirty="0" smtClean="0">
                <a:solidFill>
                  <a:srgbClr val="D6D174"/>
                </a:solidFill>
                <a:latin typeface="+mn-lt"/>
              </a:rPr>
            </a:br>
            <a:r>
              <a:rPr lang="fr-FR" sz="5400" dirty="0" smtClean="0">
                <a:solidFill>
                  <a:srgbClr val="D6D174"/>
                </a:solidFill>
                <a:latin typeface="+mn-lt"/>
              </a:rPr>
              <a:t> </a:t>
            </a:r>
            <a:r>
              <a:rPr lang="fr-FR" sz="5400" dirty="0" smtClean="0">
                <a:solidFill>
                  <a:srgbClr val="D6D174"/>
                </a:solidFill>
                <a:latin typeface="+mn-lt"/>
              </a:rPr>
              <a:t>AMS</a:t>
            </a:r>
          </a:p>
        </p:txBody>
      </p:sp>
      <p:sp>
        <p:nvSpPr>
          <p:cNvPr id="19" name="Espace réservé du numéro de diapositive 18"/>
          <p:cNvSpPr>
            <a:spLocks noGrp="1"/>
          </p:cNvSpPr>
          <p:nvPr>
            <p:ph type="sldNum" sz="quarter" idx="12"/>
          </p:nvPr>
        </p:nvSpPr>
        <p:spPr/>
        <p:txBody>
          <a:bodyPr/>
          <a:lstStyle/>
          <a:p>
            <a:fld id="{CF4668DC-857F-487D-BFFA-8C0CA5037977}" type="slidenum">
              <a:rPr lang="fr-BE" smtClean="0"/>
              <a:pPr/>
              <a:t>18</a:t>
            </a:fld>
            <a:endParaRPr lang="fr-BE"/>
          </a:p>
        </p:txBody>
      </p:sp>
      <p:grpSp>
        <p:nvGrpSpPr>
          <p:cNvPr id="2" name="Group 4"/>
          <p:cNvGrpSpPr>
            <a:grpSpLocks/>
          </p:cNvGrpSpPr>
          <p:nvPr/>
        </p:nvGrpSpPr>
        <p:grpSpPr bwMode="auto">
          <a:xfrm>
            <a:off x="207963" y="3921125"/>
            <a:ext cx="4044950" cy="2632075"/>
            <a:chOff x="720" y="768"/>
            <a:chExt cx="2352" cy="1658"/>
          </a:xfrm>
        </p:grpSpPr>
        <p:pic>
          <p:nvPicPr>
            <p:cNvPr id="13327"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3328"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317" name="Rectangle 7"/>
          <p:cNvSpPr>
            <a:spLocks noChangeArrowheads="1"/>
          </p:cNvSpPr>
          <p:nvPr/>
        </p:nvSpPr>
        <p:spPr bwMode="auto">
          <a:xfrm>
            <a:off x="214313" y="3886200"/>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3318" name="Picture 8" descr="s97_10537_small"/>
          <p:cNvPicPr>
            <a:picLocks noChangeAspect="1" noChangeArrowheads="1"/>
          </p:cNvPicPr>
          <p:nvPr/>
        </p:nvPicPr>
        <p:blipFill>
          <a:blip r:embed="rId3" cstate="print"/>
          <a:srcRect b="6038"/>
          <a:stretch>
            <a:fillRect/>
          </a:stretch>
        </p:blipFill>
        <p:spPr bwMode="auto">
          <a:xfrm>
            <a:off x="595313" y="1438275"/>
            <a:ext cx="3352800" cy="2371725"/>
          </a:xfrm>
          <a:prstGeom prst="rect">
            <a:avLst/>
          </a:prstGeom>
          <a:noFill/>
          <a:ln w="9525">
            <a:noFill/>
            <a:miter lim="800000"/>
            <a:headEnd/>
            <a:tailEnd/>
          </a:ln>
        </p:spPr>
      </p:pic>
      <p:sp>
        <p:nvSpPr>
          <p:cNvPr id="13319"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3320" name="Rectangle 10"/>
          <p:cNvSpPr>
            <a:spLocks noChangeArrowheads="1"/>
          </p:cNvSpPr>
          <p:nvPr/>
        </p:nvSpPr>
        <p:spPr bwMode="auto">
          <a:xfrm>
            <a:off x="582613" y="3810000"/>
            <a:ext cx="3348037" cy="304800"/>
          </a:xfrm>
          <a:prstGeom prst="rect">
            <a:avLst/>
          </a:prstGeom>
          <a:noFill/>
          <a:ln w="9525">
            <a:noFill/>
            <a:miter lim="800000"/>
            <a:headEnd/>
            <a:tailEnd/>
          </a:ln>
        </p:spPr>
        <p:txBody>
          <a:bodyPr wrap="none">
            <a:spAutoFit/>
          </a:bodyPr>
          <a:lstStyle/>
          <a:p>
            <a:pPr algn="ctr"/>
            <a:r>
              <a:rPr lang="fr-FR" sz="1400" b="1">
                <a:latin typeface="Comic Sans MS" pitchFamily="66" charset="0"/>
              </a:rPr>
              <a:t>International Space Station et AMS</a:t>
            </a:r>
          </a:p>
        </p:txBody>
      </p:sp>
      <p:sp>
        <p:nvSpPr>
          <p:cNvPr id="13321" name="Rectangle 11"/>
          <p:cNvSpPr>
            <a:spLocks noChangeArrowheads="1"/>
          </p:cNvSpPr>
          <p:nvPr/>
        </p:nvSpPr>
        <p:spPr bwMode="auto">
          <a:xfrm>
            <a:off x="4572000" y="1142984"/>
            <a:ext cx="1366837" cy="730250"/>
          </a:xfrm>
          <a:prstGeom prst="rect">
            <a:avLst/>
          </a:prstGeom>
          <a:noFill/>
          <a:ln w="9525">
            <a:noFill/>
            <a:miter lim="800000"/>
            <a:headEnd/>
            <a:tailEnd/>
          </a:ln>
        </p:spPr>
        <p:txBody>
          <a:bodyPr wrap="none">
            <a:spAutoFit/>
          </a:bodyPr>
          <a:lstStyle/>
          <a:p>
            <a:pPr algn="ctr"/>
            <a:r>
              <a:rPr lang="fr-FR" sz="1400" b="1" dirty="0">
                <a:latin typeface="Comic Sans MS" pitchFamily="66" charset="0"/>
              </a:rPr>
              <a:t>Alpha</a:t>
            </a:r>
          </a:p>
          <a:p>
            <a:pPr algn="ctr"/>
            <a:r>
              <a:rPr lang="fr-FR" sz="1400" b="1" dirty="0" err="1">
                <a:latin typeface="Comic Sans MS" pitchFamily="66" charset="0"/>
              </a:rPr>
              <a:t>Magnetic</a:t>
            </a:r>
            <a:endParaRPr lang="fr-FR" sz="1400" b="1" dirty="0">
              <a:latin typeface="Comic Sans MS" pitchFamily="66" charset="0"/>
            </a:endParaRPr>
          </a:p>
          <a:p>
            <a:pPr algn="ctr"/>
            <a:r>
              <a:rPr lang="fr-FR" sz="1400" b="1" dirty="0" err="1">
                <a:latin typeface="Comic Sans MS" pitchFamily="66" charset="0"/>
              </a:rPr>
              <a:t>Spectrometer</a:t>
            </a:r>
            <a:endParaRPr lang="fr-FR" sz="1400" b="1" dirty="0">
              <a:latin typeface="Comic Sans MS" pitchFamily="66" charset="0"/>
            </a:endParaRPr>
          </a:p>
        </p:txBody>
      </p:sp>
      <p:sp>
        <p:nvSpPr>
          <p:cNvPr id="13322" name="Rectangle 12"/>
          <p:cNvSpPr>
            <a:spLocks noChangeArrowheads="1"/>
          </p:cNvSpPr>
          <p:nvPr/>
        </p:nvSpPr>
        <p:spPr bwMode="auto">
          <a:xfrm>
            <a:off x="15875" y="6553200"/>
            <a:ext cx="4403725" cy="304800"/>
          </a:xfrm>
          <a:prstGeom prst="rect">
            <a:avLst/>
          </a:prstGeom>
          <a:noFill/>
          <a:ln w="9525">
            <a:noFill/>
            <a:miter lim="800000"/>
            <a:headEnd/>
            <a:tailEnd/>
          </a:ln>
        </p:spPr>
        <p:txBody>
          <a:bodyPr wrap="none">
            <a:spAutoFit/>
          </a:bodyPr>
          <a:lstStyle/>
          <a:p>
            <a:pPr algn="ctr"/>
            <a:r>
              <a:rPr lang="fr-FR" sz="1400" b="1">
                <a:latin typeface="Comic Sans MS" pitchFamily="66" charset="0"/>
              </a:rPr>
              <a:t>Calorimètre Plomb-Scintillateur. Poids: </a:t>
            </a:r>
            <a:r>
              <a:rPr lang="fr-FR" sz="1400" b="1">
                <a:latin typeface="Comic Sans MS" pitchFamily="66" charset="0"/>
                <a:sym typeface="Symbol" pitchFamily="18" charset="2"/>
              </a:rPr>
              <a:t> 630 kg</a:t>
            </a:r>
            <a:endParaRPr lang="fr-FR" sz="1400" b="1">
              <a:latin typeface="Comic Sans MS" pitchFamily="66" charset="0"/>
            </a:endParaRPr>
          </a:p>
        </p:txBody>
      </p:sp>
      <p:pic>
        <p:nvPicPr>
          <p:cNvPr id="13323"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3324" name="Rectangle 14"/>
          <p:cNvSpPr>
            <a:spLocks noChangeArrowheads="1"/>
          </p:cNvSpPr>
          <p:nvPr/>
        </p:nvSpPr>
        <p:spPr bwMode="auto">
          <a:xfrm>
            <a:off x="6877050" y="5807075"/>
            <a:ext cx="2159000" cy="517525"/>
          </a:xfrm>
          <a:prstGeom prst="rect">
            <a:avLst/>
          </a:prstGeom>
          <a:noFill/>
          <a:ln w="9525">
            <a:noFill/>
            <a:miter lim="800000"/>
            <a:headEnd/>
            <a:tailEnd/>
          </a:ln>
        </p:spPr>
        <p:txBody>
          <a:bodyPr wrap="none">
            <a:spAutoFit/>
          </a:bodyPr>
          <a:lstStyle/>
          <a:p>
            <a:pPr algn="ctr"/>
            <a:r>
              <a:rPr lang="fr-FR" sz="1400" b="1">
                <a:latin typeface="Comic Sans MS" pitchFamily="66" charset="0"/>
              </a:rPr>
              <a:t>Electronique front-end</a:t>
            </a:r>
          </a:p>
          <a:p>
            <a:pPr algn="ctr"/>
            <a:r>
              <a:rPr lang="fr-FR" sz="1400" b="1">
                <a:latin typeface="Comic Sans MS" pitchFamily="66" charset="0"/>
              </a:rPr>
              <a:t>des PM</a:t>
            </a:r>
          </a:p>
        </p:txBody>
      </p:sp>
      <p:pic>
        <p:nvPicPr>
          <p:cNvPr id="13325" name="Picture 15" descr="PM4"/>
          <p:cNvPicPr>
            <a:picLocks noChangeAspect="1" noChangeArrowheads="1"/>
          </p:cNvPicPr>
          <p:nvPr/>
        </p:nvPicPr>
        <p:blipFill>
          <a:blip r:embed="rId5" cstate="print"/>
          <a:srcRect/>
          <a:stretch>
            <a:fillRect/>
          </a:stretch>
        </p:blipFill>
        <p:spPr bwMode="auto">
          <a:xfrm>
            <a:off x="4557713" y="4791075"/>
            <a:ext cx="2279650" cy="1397000"/>
          </a:xfrm>
          <a:prstGeom prst="rect">
            <a:avLst/>
          </a:prstGeom>
          <a:noFill/>
          <a:ln w="9525">
            <a:noFill/>
            <a:miter lim="800000"/>
            <a:headEnd/>
            <a:tailEnd/>
          </a:ln>
        </p:spPr>
      </p:pic>
      <p:sp>
        <p:nvSpPr>
          <p:cNvPr id="13326" name="Rectangle 16"/>
          <p:cNvSpPr>
            <a:spLocks noChangeArrowheads="1"/>
          </p:cNvSpPr>
          <p:nvPr/>
        </p:nvSpPr>
        <p:spPr bwMode="auto">
          <a:xfrm>
            <a:off x="4811713" y="6264275"/>
            <a:ext cx="1890712" cy="517525"/>
          </a:xfrm>
          <a:prstGeom prst="rect">
            <a:avLst/>
          </a:prstGeom>
          <a:noFill/>
          <a:ln w="9525">
            <a:noFill/>
            <a:miter lim="800000"/>
            <a:headEnd/>
            <a:tailEnd/>
          </a:ln>
        </p:spPr>
        <p:txBody>
          <a:bodyPr wrap="none">
            <a:spAutoFit/>
          </a:bodyPr>
          <a:lstStyle/>
          <a:p>
            <a:pPr algn="ctr"/>
            <a:r>
              <a:rPr lang="fr-FR" sz="1400" b="1">
                <a:latin typeface="Comic Sans MS" pitchFamily="66" charset="0"/>
              </a:rPr>
              <a:t>Boîtier des photo-</a:t>
            </a:r>
          </a:p>
          <a:p>
            <a:pPr algn="ctr"/>
            <a:r>
              <a:rPr lang="fr-FR" sz="1400" b="1">
                <a:latin typeface="Comic Sans MS" pitchFamily="66" charset="0"/>
              </a:rPr>
              <a:t>multiplicateurs (PM)</a:t>
            </a:r>
          </a:p>
        </p:txBody>
      </p:sp>
      <p:pic>
        <p:nvPicPr>
          <p:cNvPr id="25" name="Picture 4"/>
          <p:cNvPicPr>
            <a:picLocks noChangeAspect="1" noChangeArrowheads="1"/>
          </p:cNvPicPr>
          <p:nvPr/>
        </p:nvPicPr>
        <p:blipFill>
          <a:blip r:embed="rId6" cstate="print"/>
          <a:srcRect t="13620" r="58427" b="5447"/>
          <a:stretch>
            <a:fillRect/>
          </a:stretch>
        </p:blipFill>
        <p:spPr bwMode="auto">
          <a:xfrm>
            <a:off x="6000760" y="99119"/>
            <a:ext cx="3143240" cy="4404901"/>
          </a:xfrm>
          <a:prstGeom prst="rect">
            <a:avLst/>
          </a:prstGeom>
          <a:noFill/>
          <a:ln w="9525">
            <a:noFill/>
            <a:miter lim="800000"/>
            <a:headEnd/>
            <a:tailEnd/>
          </a:ln>
        </p:spPr>
      </p:pic>
      <p:sp>
        <p:nvSpPr>
          <p:cNvPr id="26" name="Rectangle 3"/>
          <p:cNvSpPr>
            <a:spLocks noChangeArrowheads="1"/>
          </p:cNvSpPr>
          <p:nvPr/>
        </p:nvSpPr>
        <p:spPr bwMode="auto">
          <a:xfrm>
            <a:off x="4071934" y="2000240"/>
            <a:ext cx="1785950"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000" b="1" dirty="0" smtClean="0">
                <a:solidFill>
                  <a:schemeClr val="bg1"/>
                </a:solidFill>
                <a:latin typeface="Comic Sans MS" pitchFamily="66" charset="0"/>
              </a:rPr>
              <a:t>Pour rechercher de l’antimatière dans </a:t>
            </a:r>
            <a:r>
              <a:rPr lang="fr-FR" sz="2000" b="1" dirty="0" smtClean="0">
                <a:solidFill>
                  <a:schemeClr val="bg1"/>
                </a:solidFill>
                <a:latin typeface="Comic Sans MS" pitchFamily="66" charset="0"/>
              </a:rPr>
              <a:t>l’univers…</a:t>
            </a:r>
            <a:endParaRPr lang="fr-FR" sz="2000" b="1" dirty="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2A926D31-2C0C-4E38-AE5D-66022EC96D7E}" type="slidenum">
              <a:rPr lang="fr-FR" smtClean="0"/>
              <a:pPr>
                <a:defRPr/>
              </a:pPr>
              <a:t>19</a:t>
            </a:fld>
            <a:endParaRPr lang="fr-FR"/>
          </a:p>
        </p:txBody>
      </p:sp>
      <p:pic>
        <p:nvPicPr>
          <p:cNvPr id="5" name="Image 4" descr="AMS-1.jpg"/>
          <p:cNvPicPr>
            <a:picLocks noChangeAspect="1"/>
          </p:cNvPicPr>
          <p:nvPr/>
        </p:nvPicPr>
        <p:blipFill>
          <a:blip r:embed="rId2" cstate="print"/>
          <a:stretch>
            <a:fillRect/>
          </a:stretch>
        </p:blipFill>
        <p:spPr>
          <a:xfrm>
            <a:off x="1331640" y="980728"/>
            <a:ext cx="3202310" cy="2129165"/>
          </a:xfrm>
          <a:prstGeom prst="rect">
            <a:avLst/>
          </a:prstGeom>
        </p:spPr>
      </p:pic>
      <p:pic>
        <p:nvPicPr>
          <p:cNvPr id="6" name="Image 5" descr="AMS_canister_1.jpg"/>
          <p:cNvPicPr>
            <a:picLocks noChangeAspect="1"/>
          </p:cNvPicPr>
          <p:nvPr/>
        </p:nvPicPr>
        <p:blipFill>
          <a:blip r:embed="rId3" cstate="print"/>
          <a:stretch>
            <a:fillRect/>
          </a:stretch>
        </p:blipFill>
        <p:spPr>
          <a:xfrm>
            <a:off x="1331640" y="3500754"/>
            <a:ext cx="3168352" cy="2376264"/>
          </a:xfrm>
          <a:prstGeom prst="rect">
            <a:avLst/>
          </a:prstGeom>
        </p:spPr>
      </p:pic>
      <p:pic>
        <p:nvPicPr>
          <p:cNvPr id="7" name="Image 6" descr="ams_canister_3.jpg"/>
          <p:cNvPicPr>
            <a:picLocks noChangeAspect="1"/>
          </p:cNvPicPr>
          <p:nvPr/>
        </p:nvPicPr>
        <p:blipFill>
          <a:blip r:embed="rId4" cstate="print"/>
          <a:stretch>
            <a:fillRect/>
          </a:stretch>
        </p:blipFill>
        <p:spPr>
          <a:xfrm>
            <a:off x="5003709" y="980728"/>
            <a:ext cx="2880320" cy="2160240"/>
          </a:xfrm>
          <a:prstGeom prst="rect">
            <a:avLst/>
          </a:prstGeom>
        </p:spPr>
      </p:pic>
      <p:pic>
        <p:nvPicPr>
          <p:cNvPr id="8" name="Image 7" descr="Navette_à_plat.jpg"/>
          <p:cNvPicPr>
            <a:picLocks noChangeAspect="1"/>
          </p:cNvPicPr>
          <p:nvPr/>
        </p:nvPicPr>
        <p:blipFill>
          <a:blip r:embed="rId5" cstate="print"/>
          <a:stretch>
            <a:fillRect/>
          </a:stretch>
        </p:blipFill>
        <p:spPr>
          <a:xfrm>
            <a:off x="5004048" y="3501008"/>
            <a:ext cx="2973845" cy="2376264"/>
          </a:xfrm>
          <a:prstGeom prst="rect">
            <a:avLst/>
          </a:prstGeom>
        </p:spPr>
      </p:pic>
      <p:sp>
        <p:nvSpPr>
          <p:cNvPr id="10" name="ZoneTexte 9"/>
          <p:cNvSpPr txBox="1"/>
          <p:nvPr/>
        </p:nvSpPr>
        <p:spPr>
          <a:xfrm>
            <a:off x="755576" y="548680"/>
            <a:ext cx="3814699" cy="369332"/>
          </a:xfrm>
          <a:prstGeom prst="rect">
            <a:avLst/>
          </a:prstGeom>
          <a:noFill/>
        </p:spPr>
        <p:txBody>
          <a:bodyPr wrap="none" rtlCol="0">
            <a:spAutoFit/>
          </a:bodyPr>
          <a:lstStyle/>
          <a:p>
            <a:r>
              <a:rPr lang="fr-FR" dirty="0" smtClean="0"/>
              <a:t>Chargement d’AMS  à Genève Cointrin </a:t>
            </a:r>
            <a:endParaRPr lang="fr-FR" dirty="0"/>
          </a:p>
        </p:txBody>
      </p:sp>
      <p:sp>
        <p:nvSpPr>
          <p:cNvPr id="11" name="ZoneTexte 10"/>
          <p:cNvSpPr txBox="1"/>
          <p:nvPr/>
        </p:nvSpPr>
        <p:spPr>
          <a:xfrm>
            <a:off x="5148064" y="548680"/>
            <a:ext cx="2524794" cy="369332"/>
          </a:xfrm>
          <a:prstGeom prst="rect">
            <a:avLst/>
          </a:prstGeom>
          <a:noFill/>
        </p:spPr>
        <p:txBody>
          <a:bodyPr wrap="none" rtlCol="0">
            <a:spAutoFit/>
          </a:bodyPr>
          <a:lstStyle/>
          <a:p>
            <a:r>
              <a:rPr lang="fr-FR" dirty="0" smtClean="0"/>
              <a:t>Transfert dans le </a:t>
            </a:r>
            <a:r>
              <a:rPr lang="fr-FR" dirty="0" err="1" smtClean="0"/>
              <a:t>canister</a:t>
            </a:r>
            <a:endParaRPr lang="fr-FR" dirty="0"/>
          </a:p>
        </p:txBody>
      </p:sp>
      <p:sp>
        <p:nvSpPr>
          <p:cNvPr id="12" name="ZoneTexte 11"/>
          <p:cNvSpPr txBox="1"/>
          <p:nvPr/>
        </p:nvSpPr>
        <p:spPr>
          <a:xfrm>
            <a:off x="1475656" y="5949280"/>
            <a:ext cx="2183034" cy="369332"/>
          </a:xfrm>
          <a:prstGeom prst="rect">
            <a:avLst/>
          </a:prstGeom>
          <a:noFill/>
        </p:spPr>
        <p:txBody>
          <a:bodyPr wrap="none" rtlCol="0">
            <a:spAutoFit/>
          </a:bodyPr>
          <a:lstStyle/>
          <a:p>
            <a:r>
              <a:rPr lang="fr-FR" dirty="0" smtClean="0"/>
              <a:t>AMS  dans le </a:t>
            </a:r>
            <a:r>
              <a:rPr lang="fr-FR" dirty="0" err="1" smtClean="0"/>
              <a:t>canister</a:t>
            </a:r>
            <a:endParaRPr lang="fr-FR" dirty="0"/>
          </a:p>
        </p:txBody>
      </p:sp>
      <p:sp>
        <p:nvSpPr>
          <p:cNvPr id="13" name="ZoneTexte 12"/>
          <p:cNvSpPr txBox="1"/>
          <p:nvPr/>
        </p:nvSpPr>
        <p:spPr>
          <a:xfrm>
            <a:off x="5004048" y="5949280"/>
            <a:ext cx="3744416" cy="646331"/>
          </a:xfrm>
          <a:prstGeom prst="rect">
            <a:avLst/>
          </a:prstGeom>
          <a:noFill/>
        </p:spPr>
        <p:txBody>
          <a:bodyPr wrap="square" rtlCol="0">
            <a:spAutoFit/>
          </a:bodyPr>
          <a:lstStyle/>
          <a:p>
            <a:r>
              <a:rPr lang="fr-FR" dirty="0" smtClean="0"/>
              <a:t>Transfert de la navette </a:t>
            </a:r>
            <a:r>
              <a:rPr lang="fr-FR" dirty="0" err="1" smtClean="0"/>
              <a:t>Endeavor</a:t>
            </a:r>
            <a:r>
              <a:rPr lang="fr-FR" dirty="0" smtClean="0"/>
              <a:t> au VAB (</a:t>
            </a:r>
            <a:r>
              <a:rPr lang="fr-FR" dirty="0" err="1" smtClean="0"/>
              <a:t>Vehicle</a:t>
            </a:r>
            <a:r>
              <a:rPr lang="fr-FR" dirty="0" smtClean="0"/>
              <a:t> </a:t>
            </a:r>
            <a:r>
              <a:rPr lang="fr-FR" dirty="0" err="1" smtClean="0"/>
              <a:t>Assembly</a:t>
            </a:r>
            <a:r>
              <a:rPr lang="fr-FR" dirty="0" smtClean="0"/>
              <a:t> Building)</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3400" y="152400"/>
            <a:ext cx="8229600" cy="1143000"/>
          </a:xfrm>
          <a:solidFill>
            <a:schemeClr val="tx1">
              <a:lumMod val="50000"/>
            </a:schemeClr>
          </a:solidFill>
          <a:ln>
            <a:noFill/>
          </a:ln>
          <a:effectLst>
            <a:glow rad="101600">
              <a:srgbClr val="002060">
                <a:alpha val="60000"/>
              </a:srgbClr>
            </a:glow>
          </a:effectLst>
          <a:scene3d>
            <a:camera prst="orthographicFront">
              <a:rot lat="0" lon="0" rev="0"/>
            </a:camera>
            <a:lightRig rig="contrasting" dir="t">
              <a:rot lat="0" lon="0" rev="7800000"/>
            </a:lightRig>
          </a:scene3d>
          <a:sp3d>
            <a:bevelT w="139700" h="139700"/>
          </a:sp3d>
        </p:spPr>
        <p:txBody>
          <a:bodyPr>
            <a:normAutofit/>
          </a:bodyPr>
          <a:lstStyle/>
          <a:p>
            <a:r>
              <a:rPr lang="fr-FR" dirty="0" smtClean="0">
                <a:solidFill>
                  <a:schemeClr val="accent1">
                    <a:lumMod val="60000"/>
                    <a:lumOff val="40000"/>
                  </a:schemeClr>
                </a:solidFill>
              </a:rPr>
              <a:t>Au cœur de la matière</a:t>
            </a:r>
            <a:endParaRPr lang="fr-FR" dirty="0">
              <a:solidFill>
                <a:schemeClr val="accent1">
                  <a:lumMod val="60000"/>
                  <a:lumOff val="40000"/>
                </a:schemeClr>
              </a:solidFill>
            </a:endParaRPr>
          </a:p>
        </p:txBody>
      </p:sp>
      <p:sp>
        <p:nvSpPr>
          <p:cNvPr id="3" name="Espace réservé du contenu 2"/>
          <p:cNvSpPr>
            <a:spLocks noGrp="1"/>
          </p:cNvSpPr>
          <p:nvPr>
            <p:ph idx="1"/>
          </p:nvPr>
        </p:nvSpPr>
        <p:spPr>
          <a:xfrm>
            <a:off x="533400" y="1400164"/>
            <a:ext cx="8229600" cy="1876436"/>
          </a:xfrm>
          <a:solidFill>
            <a:schemeClr val="bg2">
              <a:lumMod val="50000"/>
            </a:schemeClr>
          </a:solidFill>
          <a:ln>
            <a:noFill/>
          </a:ln>
          <a:effectLst>
            <a:glow rad="101600">
              <a:srgbClr val="002060">
                <a:alpha val="60000"/>
              </a:srgbClr>
            </a:glow>
          </a:effectLst>
          <a:scene3d>
            <a:camera prst="orthographicFront">
              <a:rot lat="0" lon="0" rev="0"/>
            </a:camera>
            <a:lightRig rig="contrasting" dir="t">
              <a:rot lat="0" lon="0" rev="7800000"/>
            </a:lightRig>
          </a:scene3d>
          <a:sp3d>
            <a:bevelT w="139700" h="139700"/>
          </a:sp3d>
        </p:spPr>
        <p:txBody>
          <a:bodyPr>
            <a:noAutofit/>
          </a:bodyPr>
          <a:lstStyle/>
          <a:p>
            <a:pPr indent="0">
              <a:buNone/>
            </a:pPr>
            <a:r>
              <a:rPr lang="fr-FR" sz="2300" dirty="0" smtClean="0">
                <a:effectLst>
                  <a:outerShdw blurRad="38100" dist="38100" dir="2700000" algn="tl">
                    <a:srgbClr val="000000">
                      <a:alpha val="43137"/>
                    </a:srgbClr>
                  </a:outerShdw>
                </a:effectLst>
              </a:rPr>
              <a:t>Au LAPP nous participons à la</a:t>
            </a:r>
            <a:r>
              <a:rPr lang="fr-FR" sz="2300" dirty="0" smtClean="0">
                <a:solidFill>
                  <a:schemeClr val="accent4">
                    <a:lumMod val="60000"/>
                    <a:lumOff val="40000"/>
                  </a:schemeClr>
                </a:solidFill>
                <a:effectLst>
                  <a:outerShdw blurRad="38100" dist="38100" dir="2700000" algn="tl">
                    <a:srgbClr val="000000">
                      <a:alpha val="43137"/>
                    </a:srgbClr>
                  </a:outerShdw>
                </a:effectLst>
              </a:rPr>
              <a:t> </a:t>
            </a:r>
            <a:r>
              <a:rPr lang="fr-FR" sz="2300" b="1" dirty="0" smtClean="0">
                <a:solidFill>
                  <a:srgbClr val="5FE3FD"/>
                </a:solidFill>
                <a:effectLst>
                  <a:outerShdw blurRad="38100" dist="38100" dir="2700000" algn="tl">
                    <a:srgbClr val="000000">
                      <a:alpha val="43137"/>
                    </a:srgbClr>
                  </a:outerShdw>
                </a:effectLst>
              </a:rPr>
              <a:t>recherche expérimentale </a:t>
            </a:r>
            <a:r>
              <a:rPr lang="fr-FR" sz="2300" dirty="0" smtClean="0">
                <a:effectLst>
                  <a:outerShdw blurRad="38100" dist="38100" dir="2700000" algn="tl">
                    <a:srgbClr val="000000">
                      <a:alpha val="43137"/>
                    </a:srgbClr>
                  </a:outerShdw>
                </a:effectLst>
              </a:rPr>
              <a:t>et l’</a:t>
            </a:r>
            <a:r>
              <a:rPr lang="fr-FR" sz="2300" b="1" dirty="0" smtClean="0">
                <a:solidFill>
                  <a:srgbClr val="5FE3FD"/>
                </a:solidFill>
                <a:effectLst>
                  <a:outerShdw blurRad="38100" dist="38100" dir="2700000" algn="tl">
                    <a:srgbClr val="000000">
                      <a:alpha val="43137"/>
                    </a:srgbClr>
                  </a:outerShdw>
                </a:effectLst>
              </a:rPr>
              <a:t>étude</a:t>
            </a:r>
            <a:r>
              <a:rPr lang="fr-FR" sz="2300" b="1" dirty="0" smtClean="0">
                <a:solidFill>
                  <a:schemeClr val="accent4">
                    <a:lumMod val="60000"/>
                    <a:lumOff val="40000"/>
                  </a:schemeClr>
                </a:solidFill>
                <a:effectLst>
                  <a:outerShdw blurRad="38100" dist="38100" dir="2700000" algn="tl">
                    <a:srgbClr val="000000">
                      <a:alpha val="43137"/>
                    </a:srgbClr>
                  </a:outerShdw>
                </a:effectLst>
              </a:rPr>
              <a:t> </a:t>
            </a:r>
            <a:r>
              <a:rPr lang="fr-FR" sz="2300" b="1" dirty="0" smtClean="0">
                <a:effectLst>
                  <a:outerShdw blurRad="38100" dist="38100" dir="2700000" algn="tl">
                    <a:srgbClr val="000000">
                      <a:alpha val="43137"/>
                    </a:srgbClr>
                  </a:outerShdw>
                </a:effectLst>
              </a:rPr>
              <a:t>des </a:t>
            </a:r>
            <a:r>
              <a:rPr lang="fr-FR" sz="2300" b="1" dirty="0" smtClean="0">
                <a:solidFill>
                  <a:srgbClr val="FFC000"/>
                </a:solidFill>
                <a:effectLst>
                  <a:outerShdw blurRad="38100" dist="38100" dir="2700000" algn="tl">
                    <a:srgbClr val="000000">
                      <a:alpha val="43137"/>
                    </a:srgbClr>
                  </a:outerShdw>
                </a:effectLst>
              </a:rPr>
              <a:t>constituants fondamentaux </a:t>
            </a:r>
            <a:r>
              <a:rPr lang="fr-FR" sz="2300" dirty="0" smtClean="0">
                <a:effectLst>
                  <a:outerShdw blurRad="38100" dist="38100" dir="2700000" algn="tl">
                    <a:srgbClr val="000000">
                      <a:alpha val="43137"/>
                    </a:srgbClr>
                  </a:outerShdw>
                </a:effectLst>
              </a:rPr>
              <a:t>de la matière (</a:t>
            </a:r>
            <a:r>
              <a:rPr lang="fr-FR" sz="2300" b="1" dirty="0" smtClean="0">
                <a:solidFill>
                  <a:schemeClr val="accent1">
                    <a:lumMod val="40000"/>
                    <a:lumOff val="60000"/>
                  </a:schemeClr>
                </a:solidFill>
                <a:effectLst>
                  <a:outerShdw blurRad="38100" dist="38100" dir="2700000" algn="tl">
                    <a:srgbClr val="000000">
                      <a:alpha val="43137"/>
                    </a:srgbClr>
                  </a:outerShdw>
                </a:effectLst>
              </a:rPr>
              <a:t>les briques les plus petites de notre univers</a:t>
            </a:r>
            <a:r>
              <a:rPr lang="fr-FR" sz="2300" dirty="0" smtClean="0">
                <a:effectLst>
                  <a:outerShdw blurRad="38100" dist="38100" dir="2700000" algn="tl">
                    <a:srgbClr val="000000">
                      <a:alpha val="43137"/>
                    </a:srgbClr>
                  </a:outerShdw>
                </a:effectLst>
              </a:rPr>
              <a:t>) et des </a:t>
            </a:r>
            <a:r>
              <a:rPr lang="fr-FR" sz="2300" b="1" dirty="0" smtClean="0">
                <a:solidFill>
                  <a:srgbClr val="FFC000"/>
                </a:solidFill>
                <a:effectLst>
                  <a:outerShdw blurRad="38100" dist="38100" dir="2700000" algn="tl">
                    <a:srgbClr val="000000">
                      <a:alpha val="43137"/>
                    </a:srgbClr>
                  </a:outerShdw>
                </a:effectLst>
              </a:rPr>
              <a:t>interactions</a:t>
            </a:r>
            <a:r>
              <a:rPr lang="fr-FR" sz="2300" dirty="0" smtClean="0">
                <a:effectLst>
                  <a:outerShdw blurRad="38100" dist="38100" dir="2700000" algn="tl">
                    <a:srgbClr val="000000">
                      <a:alpha val="43137"/>
                    </a:srgbClr>
                  </a:outerShdw>
                </a:effectLst>
              </a:rPr>
              <a:t> fondamentales (« </a:t>
            </a:r>
            <a:r>
              <a:rPr lang="fr-FR" sz="2300" b="1" dirty="0" smtClean="0">
                <a:solidFill>
                  <a:srgbClr val="FFC000"/>
                </a:solidFill>
                <a:effectLst>
                  <a:outerShdw blurRad="38100" dist="38100" dir="2700000" algn="tl">
                    <a:srgbClr val="000000">
                      <a:alpha val="43137"/>
                    </a:srgbClr>
                  </a:outerShdw>
                </a:effectLst>
              </a:rPr>
              <a:t>les forces</a:t>
            </a:r>
            <a:r>
              <a:rPr lang="fr-FR" sz="2300" b="1" dirty="0" smtClean="0">
                <a:solidFill>
                  <a:srgbClr val="FF0000"/>
                </a:solidFill>
                <a:effectLst>
                  <a:outerShdw blurRad="38100" dist="38100" dir="2700000" algn="tl">
                    <a:srgbClr val="000000">
                      <a:alpha val="43137"/>
                    </a:srgbClr>
                  </a:outerShdw>
                </a:effectLst>
              </a:rPr>
              <a:t> </a:t>
            </a:r>
            <a:r>
              <a:rPr lang="fr-FR" sz="2300" b="1" dirty="0" smtClean="0">
                <a:effectLst>
                  <a:outerShdw blurRad="38100" dist="38100" dir="2700000" algn="tl">
                    <a:srgbClr val="000000">
                      <a:alpha val="43137"/>
                    </a:srgbClr>
                  </a:outerShdw>
                </a:effectLst>
              </a:rPr>
              <a:t>»</a:t>
            </a:r>
            <a:r>
              <a:rPr lang="fr-FR" sz="2300" dirty="0" smtClean="0">
                <a:effectLst>
                  <a:outerShdw blurRad="38100" dist="38100" dir="2700000" algn="tl">
                    <a:srgbClr val="000000">
                      <a:alpha val="43137"/>
                    </a:srgbClr>
                  </a:outerShdw>
                </a:effectLst>
              </a:rPr>
              <a:t>) auxquelles ils sont soumis.</a:t>
            </a:r>
            <a:endParaRPr lang="fr-FR" sz="2300" dirty="0">
              <a:effectLst>
                <a:outerShdw blurRad="38100" dist="38100" dir="2700000" algn="tl">
                  <a:srgbClr val="000000">
                    <a:alpha val="43137"/>
                  </a:srgbClr>
                </a:outerShdw>
              </a:effectLst>
            </a:endParaRPr>
          </a:p>
        </p:txBody>
      </p:sp>
      <p:sp>
        <p:nvSpPr>
          <p:cNvPr id="15" name="Espace réservé du pied de page 14"/>
          <p:cNvSpPr>
            <a:spLocks noGrp="1"/>
          </p:cNvSpPr>
          <p:nvPr>
            <p:ph type="ftr" sz="quarter" idx="11"/>
          </p:nvPr>
        </p:nvSpPr>
        <p:spPr/>
        <p:txBody>
          <a:bodyPr/>
          <a:lstStyle/>
          <a:p>
            <a:r>
              <a:rPr lang="fr-FR" smtClean="0"/>
              <a:t>VisiteTech-Com IUT Annecy-le-Vieux le 12 mai 2011        A.ZGHICHE</a:t>
            </a:r>
            <a:endParaRPr lang="fr-FR"/>
          </a:p>
        </p:txBody>
      </p:sp>
      <p:sp>
        <p:nvSpPr>
          <p:cNvPr id="12" name="Espace réservé du numéro de diapositive 11"/>
          <p:cNvSpPr>
            <a:spLocks noGrp="1"/>
          </p:cNvSpPr>
          <p:nvPr>
            <p:ph type="sldNum" sz="quarter" idx="12"/>
          </p:nvPr>
        </p:nvSpPr>
        <p:spPr/>
        <p:txBody>
          <a:bodyPr/>
          <a:lstStyle/>
          <a:p>
            <a:fld id="{2F565EC7-E1AE-4DC0-808A-0D30BD22A748}" type="slidenum">
              <a:rPr lang="fr-FR" smtClean="0"/>
              <a:pPr/>
              <a:t>2</a:t>
            </a:fld>
            <a:endParaRPr lang="fr-FR"/>
          </a:p>
        </p:txBody>
      </p:sp>
      <p:pic>
        <p:nvPicPr>
          <p:cNvPr id="2051" name="Picture 3"/>
          <p:cNvPicPr>
            <a:picLocks noChangeAspect="1" noChangeArrowheads="1"/>
          </p:cNvPicPr>
          <p:nvPr/>
        </p:nvPicPr>
        <p:blipFill>
          <a:blip r:embed="rId2" cstate="print"/>
          <a:srcRect/>
          <a:stretch>
            <a:fillRect/>
          </a:stretch>
        </p:blipFill>
        <p:spPr bwMode="auto">
          <a:xfrm>
            <a:off x="523844" y="3352800"/>
            <a:ext cx="4581556" cy="3177531"/>
          </a:xfrm>
          <a:prstGeom prst="rect">
            <a:avLst/>
          </a:prstGeom>
          <a:noFill/>
          <a:ln w="9525">
            <a:noFill/>
            <a:miter lim="800000"/>
            <a:headEnd/>
            <a:tailEnd/>
          </a:ln>
          <a:effectLst/>
        </p:spPr>
      </p:pic>
      <p:sp>
        <p:nvSpPr>
          <p:cNvPr id="9" name="ZoneTexte 8"/>
          <p:cNvSpPr txBox="1"/>
          <p:nvPr/>
        </p:nvSpPr>
        <p:spPr>
          <a:xfrm>
            <a:off x="5562600" y="3593068"/>
            <a:ext cx="3224202" cy="369332"/>
          </a:xfrm>
          <a:prstGeom prst="rect">
            <a:avLst/>
          </a:prstGeom>
          <a:solidFill>
            <a:schemeClr val="bg1">
              <a:lumMod val="95000"/>
              <a:lumOff val="5000"/>
            </a:schemeClr>
          </a:solidFill>
        </p:spPr>
        <p:txBody>
          <a:bodyPr wrap="square" rtlCol="0">
            <a:spAutoFit/>
          </a:bodyPr>
          <a:lstStyle/>
          <a:p>
            <a:r>
              <a:rPr lang="fr-FR" b="1" dirty="0" smtClean="0"/>
              <a:t>Pas la physique atomique….</a:t>
            </a:r>
            <a:endParaRPr lang="fr-FR" b="1" dirty="0"/>
          </a:p>
        </p:txBody>
      </p:sp>
      <p:sp>
        <p:nvSpPr>
          <p:cNvPr id="10" name="ZoneTexte 9"/>
          <p:cNvSpPr txBox="1"/>
          <p:nvPr/>
        </p:nvSpPr>
        <p:spPr>
          <a:xfrm>
            <a:off x="5562600" y="4431268"/>
            <a:ext cx="3200400" cy="369332"/>
          </a:xfrm>
          <a:prstGeom prst="rect">
            <a:avLst/>
          </a:prstGeom>
          <a:solidFill>
            <a:schemeClr val="bg1">
              <a:lumMod val="95000"/>
              <a:lumOff val="5000"/>
            </a:schemeClr>
          </a:solidFill>
        </p:spPr>
        <p:txBody>
          <a:bodyPr wrap="square" rtlCol="0">
            <a:spAutoFit/>
          </a:bodyPr>
          <a:lstStyle/>
          <a:p>
            <a:r>
              <a:rPr lang="fr-FR" b="1" dirty="0" smtClean="0"/>
              <a:t>Ni la physique nucléaire…</a:t>
            </a:r>
            <a:endParaRPr lang="fr-FR" b="1" dirty="0"/>
          </a:p>
        </p:txBody>
      </p:sp>
      <p:sp>
        <p:nvSpPr>
          <p:cNvPr id="11" name="ZoneTexte 10"/>
          <p:cNvSpPr txBox="1"/>
          <p:nvPr/>
        </p:nvSpPr>
        <p:spPr>
          <a:xfrm>
            <a:off x="5334000" y="5334000"/>
            <a:ext cx="344331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effectLst>
                  <a:outerShdw blurRad="38100" dist="38100" dir="2700000" algn="tl">
                    <a:srgbClr val="000000">
                      <a:alpha val="43137"/>
                    </a:srgbClr>
                  </a:outerShdw>
                </a:effectLst>
              </a:rPr>
              <a:t>Mais la physique des particules</a:t>
            </a:r>
            <a:endParaRPr lang="fr-FR" sz="28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VisiteTech-Com IUT Annecy-le-Vieux le 12 mai 2011        A.ZGHICHE</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20</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539552" y="1916832"/>
            <a:ext cx="4076700" cy="305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16016" y="1916832"/>
            <a:ext cx="4076700" cy="3057525"/>
          </a:xfrm>
          <a:prstGeom prst="rect">
            <a:avLst/>
          </a:prstGeom>
          <a:noFill/>
          <a:ln w="9525">
            <a:noFill/>
            <a:miter lim="800000"/>
            <a:headEnd/>
            <a:tailEnd/>
          </a:ln>
        </p:spPr>
      </p:pic>
      <p:sp>
        <p:nvSpPr>
          <p:cNvPr id="6" name="ZoneTexte 5"/>
          <p:cNvSpPr txBox="1"/>
          <p:nvPr/>
        </p:nvSpPr>
        <p:spPr>
          <a:xfrm>
            <a:off x="539552" y="332656"/>
            <a:ext cx="8280920" cy="1323439"/>
          </a:xfrm>
          <a:prstGeom prst="rect">
            <a:avLst/>
          </a:prstGeom>
          <a:solidFill>
            <a:schemeClr val="tx1">
              <a:lumMod val="50000"/>
            </a:schemeClr>
          </a:solidFill>
        </p:spPr>
        <p:txBody>
          <a:bodyPr wrap="square" rtlCol="0">
            <a:spAutoFit/>
          </a:bodyPr>
          <a:lstStyle/>
          <a:p>
            <a:r>
              <a:rPr lang="fr-FR" sz="4000" dirty="0" smtClean="0">
                <a:solidFill>
                  <a:srgbClr val="D6D174"/>
                </a:solidFill>
                <a:latin typeface="Arial Narrow" pitchFamily="34" charset="0"/>
                <a:ea typeface="+mj-ea"/>
                <a:cs typeface="+mj-cs"/>
              </a:rPr>
              <a:t>Assemblage de la navette </a:t>
            </a:r>
            <a:r>
              <a:rPr lang="fr-FR" sz="4000" dirty="0" err="1" smtClean="0">
                <a:solidFill>
                  <a:srgbClr val="D6D174"/>
                </a:solidFill>
                <a:latin typeface="Arial Narrow" pitchFamily="34" charset="0"/>
                <a:ea typeface="+mj-ea"/>
                <a:cs typeface="+mj-cs"/>
              </a:rPr>
              <a:t>Endeavor</a:t>
            </a:r>
            <a:r>
              <a:rPr lang="fr-FR" sz="4000" dirty="0" smtClean="0">
                <a:solidFill>
                  <a:srgbClr val="D6D174"/>
                </a:solidFill>
                <a:latin typeface="Arial Narrow" pitchFamily="34" charset="0"/>
                <a:ea typeface="+mj-ea"/>
                <a:cs typeface="+mj-cs"/>
              </a:rPr>
              <a:t> dans le VAB (</a:t>
            </a:r>
            <a:r>
              <a:rPr lang="fr-FR" sz="4000" dirty="0" err="1" smtClean="0">
                <a:solidFill>
                  <a:srgbClr val="D6D174"/>
                </a:solidFill>
                <a:latin typeface="Arial Narrow" pitchFamily="34" charset="0"/>
                <a:ea typeface="+mj-ea"/>
                <a:cs typeface="+mj-cs"/>
              </a:rPr>
              <a:t>Vehicle</a:t>
            </a:r>
            <a:r>
              <a:rPr lang="fr-FR" sz="4000" dirty="0" smtClean="0">
                <a:solidFill>
                  <a:srgbClr val="D6D174"/>
                </a:solidFill>
                <a:latin typeface="Arial Narrow" pitchFamily="34" charset="0"/>
                <a:ea typeface="+mj-ea"/>
                <a:cs typeface="+mj-cs"/>
              </a:rPr>
              <a:t> </a:t>
            </a:r>
            <a:r>
              <a:rPr lang="fr-FR" sz="4000" dirty="0" err="1" smtClean="0">
                <a:solidFill>
                  <a:srgbClr val="D6D174"/>
                </a:solidFill>
                <a:latin typeface="Arial Narrow" pitchFamily="34" charset="0"/>
                <a:ea typeface="+mj-ea"/>
                <a:cs typeface="+mj-cs"/>
              </a:rPr>
              <a:t>Assembly</a:t>
            </a:r>
            <a:r>
              <a:rPr lang="fr-FR" sz="4000" dirty="0" smtClean="0">
                <a:solidFill>
                  <a:srgbClr val="D6D174"/>
                </a:solidFill>
                <a:latin typeface="Arial Narrow" pitchFamily="34" charset="0"/>
                <a:ea typeface="+mj-ea"/>
                <a:cs typeface="+mj-cs"/>
              </a:rPr>
              <a:t> Building)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VisiteTech-Com IUT Annecy-le-Vieux le 12 mai 2011        A.ZGHICHE</a:t>
            </a:r>
            <a:endParaRPr lang="fr-FR" dirty="0"/>
          </a:p>
        </p:txBody>
      </p:sp>
      <p:sp>
        <p:nvSpPr>
          <p:cNvPr id="4" name="Espace réservé du numéro de diapositive 3"/>
          <p:cNvSpPr>
            <a:spLocks noGrp="1"/>
          </p:cNvSpPr>
          <p:nvPr>
            <p:ph type="sldNum" sz="quarter" idx="12"/>
          </p:nvPr>
        </p:nvSpPr>
        <p:spPr/>
        <p:txBody>
          <a:bodyPr/>
          <a:lstStyle/>
          <a:p>
            <a:pPr>
              <a:defRPr/>
            </a:pPr>
            <a:fld id="{2A926D31-2C0C-4E38-AE5D-66022EC96D7E}" type="slidenum">
              <a:rPr lang="fr-FR" smtClean="0"/>
              <a:pPr>
                <a:defRPr/>
              </a:pPr>
              <a:t>21</a:t>
            </a:fld>
            <a:endParaRPr lang="fr-FR"/>
          </a:p>
        </p:txBody>
      </p:sp>
      <p:pic>
        <p:nvPicPr>
          <p:cNvPr id="5" name="Image 4" descr="Endeavour_shuttle_Rollout.jpg"/>
          <p:cNvPicPr>
            <a:picLocks noChangeAspect="1"/>
          </p:cNvPicPr>
          <p:nvPr/>
        </p:nvPicPr>
        <p:blipFill>
          <a:blip r:embed="rId2" cstate="print"/>
          <a:stretch>
            <a:fillRect/>
          </a:stretch>
        </p:blipFill>
        <p:spPr>
          <a:xfrm>
            <a:off x="395536" y="908719"/>
            <a:ext cx="3168352" cy="4770327"/>
          </a:xfrm>
          <a:prstGeom prst="rect">
            <a:avLst/>
          </a:prstGeom>
        </p:spPr>
      </p:pic>
      <p:pic>
        <p:nvPicPr>
          <p:cNvPr id="6" name="Image 5" descr="AMS-2.JPG"/>
          <p:cNvPicPr>
            <a:picLocks noChangeAspect="1"/>
          </p:cNvPicPr>
          <p:nvPr/>
        </p:nvPicPr>
        <p:blipFill>
          <a:blip r:embed="rId3" cstate="print"/>
          <a:stretch>
            <a:fillRect/>
          </a:stretch>
        </p:blipFill>
        <p:spPr>
          <a:xfrm>
            <a:off x="3707904" y="908720"/>
            <a:ext cx="5337915" cy="4797152"/>
          </a:xfrm>
          <a:prstGeom prst="rect">
            <a:avLst/>
          </a:prstGeom>
        </p:spPr>
      </p:pic>
      <p:sp>
        <p:nvSpPr>
          <p:cNvPr id="7" name="Rectangle 4"/>
          <p:cNvSpPr txBox="1">
            <a:spLocks noChangeArrowheads="1"/>
          </p:cNvSpPr>
          <p:nvPr/>
        </p:nvSpPr>
        <p:spPr>
          <a:xfrm>
            <a:off x="827584" y="116632"/>
            <a:ext cx="7489825" cy="714375"/>
          </a:xfrm>
          <a:prstGeom prst="rect">
            <a:avLst/>
          </a:prstGeom>
          <a:solidFill>
            <a:schemeClr val="tx1">
              <a:lumMod val="50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rgbClr val="D6D174"/>
                </a:solidFill>
                <a:effectLst/>
                <a:uLnTx/>
                <a:uFillTx/>
                <a:latin typeface="+mj-lt"/>
                <a:ea typeface="+mj-ea"/>
                <a:cs typeface="+mj-cs"/>
              </a:rPr>
              <a:t> </a:t>
            </a:r>
            <a:r>
              <a:rPr kumimoji="0" lang="fr-FR" sz="4000" b="1" i="0" u="none" strike="noStrike" kern="1200" cap="none" spc="0" normalizeH="0" baseline="0" noProof="0" dirty="0" smtClean="0">
                <a:ln>
                  <a:noFill/>
                </a:ln>
                <a:solidFill>
                  <a:srgbClr val="D6D174"/>
                </a:solidFill>
                <a:effectLst/>
                <a:uLnTx/>
                <a:uFillTx/>
                <a:latin typeface="Arial Narrow" pitchFamily="34" charset="0"/>
                <a:ea typeface="+mj-ea"/>
                <a:cs typeface="+mj-cs"/>
              </a:rPr>
              <a:t>Kennedy </a:t>
            </a:r>
            <a:r>
              <a:rPr kumimoji="0" lang="fr-FR" sz="4000" b="1" i="0" u="none" strike="noStrike" kern="1200" cap="none" spc="0" normalizeH="0" baseline="0" noProof="0" dirty="0" err="1" smtClean="0">
                <a:ln>
                  <a:noFill/>
                </a:ln>
                <a:solidFill>
                  <a:srgbClr val="D6D174"/>
                </a:solidFill>
                <a:effectLst/>
                <a:uLnTx/>
                <a:uFillTx/>
                <a:latin typeface="Arial Narrow" pitchFamily="34" charset="0"/>
                <a:ea typeface="+mj-ea"/>
                <a:cs typeface="+mj-cs"/>
              </a:rPr>
              <a:t>Space</a:t>
            </a:r>
            <a:r>
              <a:rPr kumimoji="0" lang="fr-FR" sz="4000" b="1" i="0" u="none" strike="noStrike" kern="1200" cap="none" spc="0" normalizeH="0" baseline="0" noProof="0" dirty="0" smtClean="0">
                <a:ln>
                  <a:noFill/>
                </a:ln>
                <a:solidFill>
                  <a:srgbClr val="D6D174"/>
                </a:solidFill>
                <a:effectLst/>
                <a:uLnTx/>
                <a:uFillTx/>
                <a:latin typeface="Arial Narrow" pitchFamily="34" charset="0"/>
                <a:ea typeface="+mj-ea"/>
                <a:cs typeface="+mj-cs"/>
              </a:rPr>
              <a:t> Center, mars 2011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4"/>
          <p:cNvSpPr>
            <a:spLocks noGrp="1" noChangeArrowheads="1"/>
          </p:cNvSpPr>
          <p:nvPr>
            <p:ph type="title"/>
          </p:nvPr>
        </p:nvSpPr>
        <p:spPr>
          <a:xfrm>
            <a:off x="762000" y="0"/>
            <a:ext cx="7489825" cy="714375"/>
          </a:xfrm>
        </p:spPr>
        <p:txBody>
          <a:bodyPr/>
          <a:lstStyle/>
          <a:p>
            <a:pPr eaLnBrk="1" hangingPunct="1"/>
            <a:r>
              <a:rPr lang="fr-FR" sz="3200" smtClean="0">
                <a:solidFill>
                  <a:srgbClr val="D6D174"/>
                </a:solidFill>
              </a:rPr>
              <a:t> </a:t>
            </a:r>
            <a:r>
              <a:rPr lang="fr-FR" sz="4000" b="1" smtClean="0">
                <a:solidFill>
                  <a:srgbClr val="D6D174"/>
                </a:solidFill>
                <a:latin typeface="Arial Narrow" pitchFamily="34" charset="0"/>
              </a:rPr>
              <a:t>16 mai 2011 à  8h56!… </a:t>
            </a:r>
            <a:endParaRPr lang="fr-FR" sz="4000" b="1" dirty="0" smtClean="0">
              <a:solidFill>
                <a:srgbClr val="D6D174"/>
              </a:solidFill>
              <a:latin typeface="Arial Narrow" pitchFamily="34" charset="0"/>
            </a:endParaRPr>
          </a:p>
        </p:txBody>
      </p:sp>
      <p:pic>
        <p:nvPicPr>
          <p:cNvPr id="14" name="STS134-with-sound.mov.AVI">
            <a:hlinkClick r:id="" action="ppaction://media"/>
          </p:cNvPr>
          <p:cNvPicPr>
            <a:picLocks noRot="1" noChangeAspect="1"/>
          </p:cNvPicPr>
          <p:nvPr>
            <a:videoFile r:link="rId1"/>
          </p:nvPr>
        </p:nvPicPr>
        <p:blipFill>
          <a:blip r:embed="rId3" cstate="print"/>
          <a:stretch>
            <a:fillRect/>
          </a:stretch>
        </p:blipFill>
        <p:spPr>
          <a:xfrm>
            <a:off x="1000100" y="853642"/>
            <a:ext cx="6786610" cy="5089958"/>
          </a:xfrm>
          <a:prstGeom prst="rect">
            <a:avLst/>
          </a:prstGeom>
        </p:spPr>
      </p:pic>
      <p:sp>
        <p:nvSpPr>
          <p:cNvPr id="8" name="Espace réservé du numéro de diapositive 7"/>
          <p:cNvSpPr>
            <a:spLocks noGrp="1"/>
          </p:cNvSpPr>
          <p:nvPr>
            <p:ph type="sldNum" sz="quarter" idx="12"/>
          </p:nvPr>
        </p:nvSpPr>
        <p:spPr/>
        <p:txBody>
          <a:bodyPr/>
          <a:lstStyle/>
          <a:p>
            <a:fld id="{CF4668DC-857F-487D-BFFA-8C0CA5037977}" type="slidenum">
              <a:rPr lang="fr-BE" smtClean="0"/>
              <a:pPr/>
              <a:t>22</a:t>
            </a:fld>
            <a:endParaRPr lang="fr-BE" dirty="0"/>
          </a:p>
        </p:txBody>
      </p:sp>
      <p:sp>
        <p:nvSpPr>
          <p:cNvPr id="9" name="Espace réservé du pied de page 3"/>
          <p:cNvSpPr>
            <a:spLocks noGrp="1"/>
          </p:cNvSpPr>
          <p:nvPr>
            <p:ph type="ftr" sz="quarter" idx="11"/>
          </p:nvPr>
        </p:nvSpPr>
        <p:spPr>
          <a:xfrm>
            <a:off x="3124200" y="6416675"/>
            <a:ext cx="2895600" cy="365125"/>
          </a:xfrm>
        </p:spPr>
        <p:txBody>
          <a:bodyPr/>
          <a:lstStyle/>
          <a:p>
            <a:r>
              <a:rPr lang="fr-FR" dirty="0" smtClean="0"/>
              <a:t>Visite Tech-Com IUT Annecy-le-Vieux le 12 mai 2011        A.ZGHICHE</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6480" fill="hold"/>
                                        <p:tgtEl>
                                          <p:spTgt spid="14"/>
                                        </p:tgtEl>
                                      </p:cBhvr>
                                    </p:cmd>
                                  </p:childTnLst>
                                </p:cTn>
                              </p:par>
                            </p:childTnLst>
                          </p:cTn>
                        </p:par>
                      </p:childTnLst>
                    </p:cTn>
                  </p:par>
                </p:childTnLst>
              </p:cTn>
              <p:nextCondLst>
                <p:cond evt="onClick" delay="0">
                  <p:tgtEl>
                    <p:spTgt spid="14"/>
                  </p:tgtEl>
                </p:cond>
              </p:nextCondLst>
            </p:seq>
            <p:video>
              <p:cMediaNode>
                <p:cTn id="12"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lumMod val="50000"/>
            </a:schemeClr>
          </a:solidFill>
        </p:spPr>
        <p:txBody>
          <a:bodyPr>
            <a:normAutofit/>
          </a:bodyPr>
          <a:lstStyle/>
          <a:p>
            <a:r>
              <a:rPr lang="fr-FR" dirty="0" smtClean="0"/>
              <a:t>Votre </a:t>
            </a:r>
            <a:r>
              <a:rPr lang="fr-FR" dirty="0" smtClean="0"/>
              <a:t>visite</a:t>
            </a:r>
            <a:endParaRPr lang="fr-FR" dirty="0"/>
          </a:p>
        </p:txBody>
      </p:sp>
      <p:sp>
        <p:nvSpPr>
          <p:cNvPr id="3" name="Espace réservé du contenu 2"/>
          <p:cNvSpPr>
            <a:spLocks noGrp="1"/>
          </p:cNvSpPr>
          <p:nvPr>
            <p:ph idx="1"/>
          </p:nvPr>
        </p:nvSpPr>
        <p:spPr/>
        <p:txBody>
          <a:bodyPr>
            <a:normAutofit/>
          </a:bodyPr>
          <a:lstStyle/>
          <a:p>
            <a:r>
              <a:rPr lang="fr-FR" dirty="0" smtClean="0"/>
              <a:t>Evolution des détecteurs de traces pour sonder la matière et l’univers</a:t>
            </a:r>
          </a:p>
          <a:p>
            <a:pPr lvl="1"/>
            <a:r>
              <a:rPr lang="fr-FR" dirty="0" smtClean="0"/>
              <a:t>chambre </a:t>
            </a:r>
            <a:r>
              <a:rPr lang="fr-FR" dirty="0" smtClean="0"/>
              <a:t>à </a:t>
            </a:r>
            <a:r>
              <a:rPr lang="fr-FR" dirty="0" smtClean="0"/>
              <a:t>étincelles, chambre à brouillard</a:t>
            </a:r>
          </a:p>
          <a:p>
            <a:pPr lvl="1"/>
            <a:r>
              <a:rPr lang="fr-FR" dirty="0" smtClean="0"/>
              <a:t>Détection des neutrinos</a:t>
            </a:r>
          </a:p>
          <a:p>
            <a:pPr>
              <a:buNone/>
            </a:pPr>
            <a:endParaRPr lang="fr-FR" dirty="0" smtClean="0"/>
          </a:p>
          <a:p>
            <a:r>
              <a:rPr lang="fr-FR" dirty="0" smtClean="0"/>
              <a:t> Infiniment </a:t>
            </a:r>
            <a:r>
              <a:rPr lang="fr-FR" dirty="0" smtClean="0"/>
              <a:t>grand avec </a:t>
            </a:r>
            <a:r>
              <a:rPr lang="fr-FR" dirty="0" smtClean="0"/>
              <a:t>l’expé</a:t>
            </a:r>
            <a:r>
              <a:rPr lang="fr-FR" dirty="0" smtClean="0"/>
              <a:t>r</a:t>
            </a:r>
            <a:r>
              <a:rPr lang="fr-FR" dirty="0" smtClean="0"/>
              <a:t>ience AMS</a:t>
            </a:r>
          </a:p>
          <a:p>
            <a:pPr lvl="1"/>
            <a:r>
              <a:rPr lang="fr-FR" dirty="0" smtClean="0"/>
              <a:t>Détection de l’antimatière primordiale</a:t>
            </a:r>
          </a:p>
          <a:p>
            <a:pPr lvl="1"/>
            <a:r>
              <a:rPr lang="fr-FR" dirty="0" smtClean="0"/>
              <a:t>La matière noire?</a:t>
            </a:r>
            <a:endParaRPr lang="fr-FR" dirty="0" smtClean="0"/>
          </a:p>
          <a:p>
            <a:pPr>
              <a:buNone/>
            </a:pPr>
            <a:endParaRPr lang="fr-FR" dirty="0"/>
          </a:p>
        </p:txBody>
      </p:sp>
      <p:sp>
        <p:nvSpPr>
          <p:cNvPr id="4" name="Espace réservé du pied de page 3"/>
          <p:cNvSpPr>
            <a:spLocks noGrp="1"/>
          </p:cNvSpPr>
          <p:nvPr>
            <p:ph type="ftr" sz="quarter" idx="11"/>
          </p:nvPr>
        </p:nvSpPr>
        <p:spPr/>
        <p:txBody>
          <a:bodyPr/>
          <a:lstStyle/>
          <a:p>
            <a:r>
              <a:rPr lang="fr-FR" smtClean="0"/>
              <a:t>VisiteTech-Com IUT Annecy-le-Vieux le 12 mai 2011        A.ZGHICHE</a:t>
            </a:r>
            <a:endParaRPr lang="fr-FR" dirty="0"/>
          </a:p>
        </p:txBody>
      </p:sp>
      <p:sp>
        <p:nvSpPr>
          <p:cNvPr id="5" name="Espace réservé du numéro de diapositive 4"/>
          <p:cNvSpPr>
            <a:spLocks noGrp="1"/>
          </p:cNvSpPr>
          <p:nvPr>
            <p:ph type="sldNum" sz="quarter" idx="12"/>
          </p:nvPr>
        </p:nvSpPr>
        <p:spPr/>
        <p:txBody>
          <a:bodyPr/>
          <a:lstStyle/>
          <a:p>
            <a:fld id="{2F565EC7-E1AE-4DC0-808A-0D30BD22A748}" type="slidenum">
              <a:rPr lang="fr-FR" smtClean="0"/>
              <a:pPr/>
              <a:t>23</a:t>
            </a:fld>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727075"/>
            <a:ext cx="184150" cy="457200"/>
          </a:xfrm>
          <a:prstGeom prst="rect">
            <a:avLst/>
          </a:prstGeom>
          <a:noFill/>
          <a:ln w="9525">
            <a:noFill/>
            <a:miter lim="800000"/>
            <a:headEnd/>
            <a:tailEnd/>
          </a:ln>
        </p:spPr>
        <p:txBody>
          <a:bodyPr wrap="none">
            <a:spAutoFit/>
          </a:bodyPr>
          <a:lstStyle/>
          <a:p>
            <a:endParaRPr lang="fr-FR"/>
          </a:p>
        </p:txBody>
      </p:sp>
      <p:sp>
        <p:nvSpPr>
          <p:cNvPr id="55299" name="Rectangle 3"/>
          <p:cNvSpPr>
            <a:spLocks noChangeArrowheads="1"/>
          </p:cNvSpPr>
          <p:nvPr/>
        </p:nvSpPr>
        <p:spPr bwMode="auto">
          <a:xfrm>
            <a:off x="500034" y="1000108"/>
            <a:ext cx="8286808" cy="5201424"/>
          </a:xfrm>
          <a:prstGeom prst="rect">
            <a:avLst/>
          </a:prstGeom>
          <a:noFill/>
          <a:ln w="9525">
            <a:noFill/>
            <a:miter lim="800000"/>
            <a:headEnd/>
            <a:tailEnd/>
          </a:ln>
        </p:spPr>
        <p:txBody>
          <a:bodyPr wrap="square">
            <a:spAutoFit/>
          </a:bodyPr>
          <a:lstStyle/>
          <a:p>
            <a:pPr>
              <a:spcBef>
                <a:spcPct val="50000"/>
              </a:spcBef>
            </a:pPr>
            <a:r>
              <a:rPr lang="fr-FR" sz="2400" b="1" dirty="0" smtClean="0">
                <a:effectLst>
                  <a:outerShdw blurRad="38100" dist="38100" dir="2700000" algn="tl">
                    <a:srgbClr val="000000">
                      <a:alpha val="43137"/>
                    </a:srgbClr>
                  </a:outerShdw>
                </a:effectLst>
                <a:latin typeface="Calibri" pitchFamily="34" charset="0"/>
              </a:rPr>
              <a:t>Des théoriciens [LAPTH] </a:t>
            </a:r>
            <a:r>
              <a:rPr lang="fr-FR" sz="2400" b="1" dirty="0" smtClean="0">
                <a:solidFill>
                  <a:srgbClr val="002060"/>
                </a:solidFill>
                <a:latin typeface="Calibri" pitchFamily="34" charset="0"/>
              </a:rPr>
              <a:t>[~25]</a:t>
            </a:r>
            <a:endParaRPr lang="fr-FR" sz="2400" b="1" dirty="0">
              <a:solidFill>
                <a:srgbClr val="002060"/>
              </a:solidFill>
              <a:latin typeface="Calibri" pitchFamily="34" charset="0"/>
            </a:endParaRPr>
          </a:p>
          <a:p>
            <a:pPr>
              <a:spcBef>
                <a:spcPct val="50000"/>
              </a:spcBef>
            </a:pPr>
            <a:r>
              <a:rPr lang="fr-FR" sz="2000" b="1" dirty="0" smtClean="0">
                <a:solidFill>
                  <a:srgbClr val="002060"/>
                </a:solidFill>
                <a:latin typeface="Calibri" pitchFamily="34" charset="0"/>
              </a:rPr>
              <a:t>Ils </a:t>
            </a:r>
            <a:r>
              <a:rPr lang="fr-FR" sz="2000" b="1" dirty="0">
                <a:solidFill>
                  <a:srgbClr val="002060"/>
                </a:solidFill>
                <a:latin typeface="Calibri" pitchFamily="34" charset="0"/>
              </a:rPr>
              <a:t>élaborent de nouvelles théories.</a:t>
            </a:r>
          </a:p>
          <a:p>
            <a:pPr>
              <a:spcBef>
                <a:spcPct val="50000"/>
              </a:spcBef>
            </a:pPr>
            <a:r>
              <a:rPr lang="fr-FR" sz="2400" b="1" dirty="0">
                <a:effectLst>
                  <a:outerShdw blurRad="38100" dist="38100" dir="2700000" algn="tl">
                    <a:srgbClr val="000000">
                      <a:alpha val="43137"/>
                    </a:srgbClr>
                  </a:outerShdw>
                </a:effectLst>
                <a:latin typeface="Calibri" pitchFamily="34" charset="0"/>
              </a:rPr>
              <a:t>Des </a:t>
            </a:r>
            <a:r>
              <a:rPr lang="fr-FR" sz="2400" b="1" dirty="0" smtClean="0">
                <a:effectLst>
                  <a:outerShdw blurRad="38100" dist="38100" dir="2700000" algn="tl">
                    <a:srgbClr val="000000">
                      <a:alpha val="43137"/>
                    </a:srgbClr>
                  </a:outerShdw>
                </a:effectLst>
                <a:latin typeface="Calibri" pitchFamily="34" charset="0"/>
              </a:rPr>
              <a:t>expérimentateurs [LAPP](chercheurs et enseignants-chercheurs) </a:t>
            </a:r>
            <a:r>
              <a:rPr lang="fr-FR" sz="2400" b="1" dirty="0" smtClean="0">
                <a:solidFill>
                  <a:srgbClr val="002060"/>
                </a:solidFill>
                <a:latin typeface="Calibri" pitchFamily="34" charset="0"/>
              </a:rPr>
              <a:t>[~40]</a:t>
            </a:r>
            <a:endParaRPr lang="fr-FR" sz="2400" b="1" dirty="0">
              <a:solidFill>
                <a:srgbClr val="002060"/>
              </a:solidFill>
              <a:latin typeface="Calibri" pitchFamily="34" charset="0"/>
            </a:endParaRPr>
          </a:p>
          <a:p>
            <a:pPr>
              <a:spcBef>
                <a:spcPct val="50000"/>
              </a:spcBef>
            </a:pPr>
            <a:r>
              <a:rPr lang="fr-FR" sz="2000" b="1" dirty="0" smtClean="0">
                <a:solidFill>
                  <a:srgbClr val="002060"/>
                </a:solidFill>
                <a:latin typeface="Calibri" pitchFamily="34" charset="0"/>
              </a:rPr>
              <a:t>Au sein de grandes collaborations internationales , ils </a:t>
            </a:r>
            <a:r>
              <a:rPr lang="fr-FR" sz="2000" b="1" dirty="0">
                <a:solidFill>
                  <a:srgbClr val="002060"/>
                </a:solidFill>
                <a:latin typeface="Calibri" pitchFamily="34" charset="0"/>
              </a:rPr>
              <a:t>conçoivent, construisent et interprètent les résultats des </a:t>
            </a:r>
            <a:r>
              <a:rPr lang="fr-FR" sz="2000" b="1" dirty="0" smtClean="0">
                <a:solidFill>
                  <a:srgbClr val="002060"/>
                </a:solidFill>
                <a:latin typeface="Calibri" pitchFamily="34" charset="0"/>
              </a:rPr>
              <a:t>expériences</a:t>
            </a:r>
            <a:endParaRPr lang="fr-FR" sz="2000" b="1" dirty="0">
              <a:solidFill>
                <a:srgbClr val="002060"/>
              </a:solidFill>
              <a:latin typeface="Calibri" pitchFamily="34" charset="0"/>
            </a:endParaRPr>
          </a:p>
          <a:p>
            <a:pPr>
              <a:spcBef>
                <a:spcPct val="50000"/>
              </a:spcBef>
            </a:pPr>
            <a:r>
              <a:rPr lang="fr-FR" sz="2400" b="1" dirty="0" smtClean="0">
                <a:effectLst>
                  <a:outerShdw blurRad="38100" dist="38100" dir="2700000" algn="tl">
                    <a:srgbClr val="000000">
                      <a:alpha val="43137"/>
                    </a:srgbClr>
                  </a:outerShdw>
                </a:effectLst>
                <a:latin typeface="Calibri" pitchFamily="34" charset="0"/>
              </a:rPr>
              <a:t>Des étudiants (en thèse ou en stage) [LAPP, LAPTH]</a:t>
            </a:r>
            <a:r>
              <a:rPr lang="fr-FR" sz="2400" b="1" dirty="0" smtClean="0">
                <a:solidFill>
                  <a:srgbClr val="0070C0"/>
                </a:solidFill>
                <a:effectLst>
                  <a:outerShdw blurRad="38100" dist="38100" dir="2700000" algn="tl">
                    <a:srgbClr val="000000">
                      <a:alpha val="43137"/>
                    </a:srgbClr>
                  </a:outerShdw>
                </a:effectLst>
                <a:latin typeface="Calibri" pitchFamily="34" charset="0"/>
              </a:rPr>
              <a:t> </a:t>
            </a:r>
            <a:r>
              <a:rPr lang="fr-FR" sz="2400" b="1" dirty="0" smtClean="0">
                <a:solidFill>
                  <a:srgbClr val="002060"/>
                </a:solidFill>
                <a:latin typeface="Calibri" pitchFamily="34" charset="0"/>
              </a:rPr>
              <a:t>[~20]</a:t>
            </a:r>
          </a:p>
          <a:p>
            <a:pPr>
              <a:spcBef>
                <a:spcPct val="50000"/>
              </a:spcBef>
            </a:pPr>
            <a:r>
              <a:rPr lang="fr-FR" sz="2400" b="1" dirty="0" smtClean="0">
                <a:effectLst>
                  <a:outerShdw blurRad="38100" dist="38100" dir="2700000" algn="tl">
                    <a:srgbClr val="000000">
                      <a:alpha val="43137"/>
                    </a:srgbClr>
                  </a:outerShdw>
                </a:effectLst>
                <a:latin typeface="Calibri" pitchFamily="34" charset="0"/>
              </a:rPr>
              <a:t>Des </a:t>
            </a:r>
            <a:r>
              <a:rPr lang="fr-FR" sz="2400" b="1" dirty="0">
                <a:effectLst>
                  <a:outerShdw blurRad="38100" dist="38100" dir="2700000" algn="tl">
                    <a:srgbClr val="000000">
                      <a:alpha val="43137"/>
                    </a:srgbClr>
                  </a:outerShdw>
                </a:effectLst>
                <a:latin typeface="Calibri" pitchFamily="34" charset="0"/>
              </a:rPr>
              <a:t>ingénieurs et techniciens </a:t>
            </a:r>
            <a:r>
              <a:rPr lang="fr-FR" sz="2400" b="1" dirty="0" smtClean="0">
                <a:effectLst>
                  <a:outerShdw blurRad="38100" dist="38100" dir="2700000" algn="tl">
                    <a:srgbClr val="000000">
                      <a:alpha val="43137"/>
                    </a:srgbClr>
                  </a:outerShdw>
                </a:effectLst>
                <a:latin typeface="Calibri" pitchFamily="34" charset="0"/>
              </a:rPr>
              <a:t>[LAPP]</a:t>
            </a:r>
            <a:r>
              <a:rPr lang="fr-FR" sz="2400" b="1" dirty="0" smtClean="0">
                <a:solidFill>
                  <a:srgbClr val="0070C0"/>
                </a:solidFill>
                <a:effectLst>
                  <a:outerShdw blurRad="38100" dist="38100" dir="2700000" algn="tl">
                    <a:srgbClr val="000000">
                      <a:alpha val="43137"/>
                    </a:srgbClr>
                  </a:outerShdw>
                </a:effectLst>
                <a:latin typeface="Calibri" pitchFamily="34" charset="0"/>
              </a:rPr>
              <a:t> </a:t>
            </a:r>
            <a:r>
              <a:rPr lang="fr-FR" sz="2400" b="1" dirty="0" smtClean="0">
                <a:solidFill>
                  <a:srgbClr val="002060"/>
                </a:solidFill>
                <a:latin typeface="Calibri" pitchFamily="34" charset="0"/>
              </a:rPr>
              <a:t>[~50]</a:t>
            </a:r>
            <a:endParaRPr lang="fr-FR" sz="2400" b="1" dirty="0">
              <a:solidFill>
                <a:srgbClr val="002060"/>
              </a:solidFill>
              <a:latin typeface="Calibri" pitchFamily="34" charset="0"/>
            </a:endParaRPr>
          </a:p>
          <a:p>
            <a:pPr>
              <a:spcBef>
                <a:spcPct val="50000"/>
              </a:spcBef>
            </a:pPr>
            <a:r>
              <a:rPr lang="fr-FR" sz="2000" b="1" dirty="0">
                <a:solidFill>
                  <a:srgbClr val="002060"/>
                </a:solidFill>
                <a:latin typeface="Calibri" pitchFamily="34" charset="0"/>
              </a:rPr>
              <a:t>En informatique, électronique et  mécanique : ils réalisent les détecteurs.</a:t>
            </a:r>
          </a:p>
          <a:p>
            <a:pPr>
              <a:spcBef>
                <a:spcPct val="50000"/>
              </a:spcBef>
            </a:pPr>
            <a:r>
              <a:rPr lang="fr-FR" sz="2400" b="1" dirty="0">
                <a:effectLst>
                  <a:outerShdw blurRad="38100" dist="38100" dir="2700000" algn="tl">
                    <a:srgbClr val="000000">
                      <a:alpha val="43137"/>
                    </a:srgbClr>
                  </a:outerShdw>
                </a:effectLst>
                <a:latin typeface="Calibri" pitchFamily="34" charset="0"/>
              </a:rPr>
              <a:t>Des </a:t>
            </a:r>
            <a:r>
              <a:rPr lang="fr-FR" sz="2400" b="1" dirty="0" smtClean="0">
                <a:effectLst>
                  <a:outerShdw blurRad="38100" dist="38100" dir="2700000" algn="tl">
                    <a:srgbClr val="000000">
                      <a:alpha val="43137"/>
                    </a:srgbClr>
                  </a:outerShdw>
                </a:effectLst>
                <a:latin typeface="Calibri" pitchFamily="34" charset="0"/>
              </a:rPr>
              <a:t>administratifs [LAPP,LAPTH]</a:t>
            </a:r>
            <a:r>
              <a:rPr lang="fr-FR" sz="2400" b="1" dirty="0" smtClean="0">
                <a:solidFill>
                  <a:srgbClr val="0070C0"/>
                </a:solidFill>
                <a:effectLst>
                  <a:outerShdw blurRad="38100" dist="38100" dir="2700000" algn="tl">
                    <a:srgbClr val="000000">
                      <a:alpha val="43137"/>
                    </a:srgbClr>
                  </a:outerShdw>
                </a:effectLst>
                <a:latin typeface="Calibri" pitchFamily="34" charset="0"/>
              </a:rPr>
              <a:t> </a:t>
            </a:r>
            <a:r>
              <a:rPr lang="fr-FR" sz="2400" b="1" dirty="0" smtClean="0">
                <a:solidFill>
                  <a:srgbClr val="002060"/>
                </a:solidFill>
                <a:latin typeface="Calibri" pitchFamily="34" charset="0"/>
              </a:rPr>
              <a:t>[~10]</a:t>
            </a:r>
            <a:endParaRPr lang="fr-FR" sz="2400" b="1" dirty="0">
              <a:solidFill>
                <a:srgbClr val="002060"/>
              </a:solidFill>
              <a:latin typeface="Calibri" pitchFamily="34" charset="0"/>
            </a:endParaRPr>
          </a:p>
          <a:p>
            <a:pPr>
              <a:spcBef>
                <a:spcPct val="50000"/>
              </a:spcBef>
            </a:pPr>
            <a:r>
              <a:rPr lang="fr-FR" sz="2000" b="1" dirty="0">
                <a:solidFill>
                  <a:srgbClr val="002060"/>
                </a:solidFill>
                <a:latin typeface="Calibri" pitchFamily="34" charset="0"/>
              </a:rPr>
              <a:t>Pour effectuer les commandes, gérer  et prévoir… </a:t>
            </a:r>
          </a:p>
        </p:txBody>
      </p:sp>
      <p:sp>
        <p:nvSpPr>
          <p:cNvPr id="6" name="Titre 1"/>
          <p:cNvSpPr txBox="1">
            <a:spLocks/>
          </p:cNvSpPr>
          <p:nvPr/>
        </p:nvSpPr>
        <p:spPr>
          <a:xfrm>
            <a:off x="533400" y="152400"/>
            <a:ext cx="8229600" cy="685800"/>
          </a:xfrm>
          <a:prstGeom prst="rect">
            <a:avLst/>
          </a:prstGeom>
          <a:solidFill>
            <a:schemeClr val="tx1">
              <a:lumMod val="50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Qui</a:t>
            </a:r>
            <a:r>
              <a:rPr kumimoji="0" lang="fr-FR" sz="4100" b="1" i="0" u="none" strike="noStrike" kern="1200" cap="none" spc="0" normalizeH="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travaille au Laboratoire</a:t>
            </a:r>
            <a:endParaRPr kumimoji="0" lang="fr-F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8" name="Espace réservé du pied de page 3"/>
          <p:cNvSpPr>
            <a:spLocks noGrp="1"/>
          </p:cNvSpPr>
          <p:nvPr>
            <p:ph type="ftr" sz="quarter" idx="11"/>
          </p:nvPr>
        </p:nvSpPr>
        <p:spPr/>
        <p:txBody>
          <a:bodyPr/>
          <a:lstStyle/>
          <a:p>
            <a:r>
              <a:rPr lang="fr-FR" dirty="0" err="1" smtClean="0"/>
              <a:t>VisiteTech</a:t>
            </a:r>
            <a:r>
              <a:rPr lang="fr-FR" dirty="0" smtClean="0"/>
              <a:t>-Com IUT Annecy-le-Vieux le 12 mai 2011        A.ZGHICHE</a:t>
            </a:r>
            <a:endParaRPr lang="fr-FR" dirty="0"/>
          </a:p>
        </p:txBody>
      </p:sp>
      <p:sp>
        <p:nvSpPr>
          <p:cNvPr id="7" name="Espace réservé du numéro de diapositive 6"/>
          <p:cNvSpPr>
            <a:spLocks noGrp="1"/>
          </p:cNvSpPr>
          <p:nvPr>
            <p:ph type="sldNum" sz="quarter" idx="12"/>
          </p:nvPr>
        </p:nvSpPr>
        <p:spPr/>
        <p:txBody>
          <a:bodyPr/>
          <a:lstStyle/>
          <a:p>
            <a:fld id="{2F565EC7-E1AE-4DC0-808A-0D30BD22A748}" type="slidenum">
              <a:rPr lang="fr-FR" smtClean="0"/>
              <a:pPr/>
              <a:t>24</a:t>
            </a:fld>
            <a:endParaRPr lang="fr-F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12242" t="29747" r="3642" b="48211"/>
          <a:stretch>
            <a:fillRect/>
          </a:stretch>
        </p:blipFill>
        <p:spPr bwMode="auto">
          <a:xfrm>
            <a:off x="152400" y="1295400"/>
            <a:ext cx="8797240" cy="1965117"/>
          </a:xfrm>
          <a:prstGeom prst="rect">
            <a:avLst/>
          </a:prstGeom>
          <a:noFill/>
          <a:ln w="9525">
            <a:noFill/>
            <a:miter lim="800000"/>
            <a:headEnd/>
            <a:tailEnd/>
          </a:ln>
          <a:effectLst/>
        </p:spPr>
      </p:pic>
      <p:sp>
        <p:nvSpPr>
          <p:cNvPr id="13" name="Rectangle 12"/>
          <p:cNvSpPr/>
          <p:nvPr/>
        </p:nvSpPr>
        <p:spPr>
          <a:xfrm>
            <a:off x="76200" y="3352800"/>
            <a:ext cx="16764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accélérateurs </a:t>
            </a:r>
            <a:r>
              <a:rPr lang="fr-FR" dirty="0" smtClean="0">
                <a:solidFill>
                  <a:schemeClr val="tx1"/>
                </a:solidFill>
                <a:effectLst>
                  <a:outerShdw blurRad="38100" dist="38100" dir="2700000" algn="tl">
                    <a:srgbClr val="000000">
                      <a:alpha val="43137"/>
                    </a:srgbClr>
                  </a:outerShdw>
                </a:effectLst>
              </a:rPr>
              <a:t>+détecteurs</a:t>
            </a:r>
          </a:p>
        </p:txBody>
      </p:sp>
      <p:sp>
        <p:nvSpPr>
          <p:cNvPr id="14" name="Rectangle 13"/>
          <p:cNvSpPr/>
          <p:nvPr/>
        </p:nvSpPr>
        <p:spPr>
          <a:xfrm>
            <a:off x="1828800" y="32004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microscopes</a:t>
            </a:r>
          </a:p>
        </p:txBody>
      </p:sp>
      <p:sp>
        <p:nvSpPr>
          <p:cNvPr id="15" name="Rectangle 14"/>
          <p:cNvSpPr/>
          <p:nvPr/>
        </p:nvSpPr>
        <p:spPr>
          <a:xfrm>
            <a:off x="2971800" y="990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err="1" smtClean="0">
                <a:solidFill>
                  <a:schemeClr val="tx1"/>
                </a:solidFill>
                <a:effectLst>
                  <a:outerShdw blurRad="38100" dist="38100" dir="2700000" algn="tl">
                    <a:srgbClr val="000000">
                      <a:alpha val="43137"/>
                    </a:srgbClr>
                  </a:outerShdw>
                </a:effectLst>
              </a:rPr>
              <a:t>Oeil</a:t>
            </a:r>
            <a:r>
              <a:rPr lang="fr-FR" dirty="0" smtClean="0">
                <a:solidFill>
                  <a:schemeClr val="tx1"/>
                </a:solidFill>
                <a:effectLst>
                  <a:outerShdw blurRad="38100" dist="38100" dir="2700000" algn="tl">
                    <a:srgbClr val="000000">
                      <a:alpha val="43137"/>
                    </a:srgbClr>
                  </a:outerShdw>
                </a:effectLst>
              </a:rPr>
              <a:t> nu</a:t>
            </a:r>
          </a:p>
        </p:txBody>
      </p:sp>
      <p:sp>
        <p:nvSpPr>
          <p:cNvPr id="16" name="Rectangle 15"/>
          <p:cNvSpPr/>
          <p:nvPr/>
        </p:nvSpPr>
        <p:spPr>
          <a:xfrm>
            <a:off x="3886200" y="3276600"/>
            <a:ext cx="16764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jumelles</a:t>
            </a:r>
          </a:p>
        </p:txBody>
      </p:sp>
      <p:sp>
        <p:nvSpPr>
          <p:cNvPr id="17" name="Rectangle 16"/>
          <p:cNvSpPr/>
          <p:nvPr/>
        </p:nvSpPr>
        <p:spPr>
          <a:xfrm>
            <a:off x="6096000" y="3352800"/>
            <a:ext cx="16764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r>
              <a:rPr lang="fr-FR" dirty="0" smtClean="0">
                <a:solidFill>
                  <a:schemeClr val="tx1"/>
                </a:solidFill>
                <a:effectLst>
                  <a:outerShdw blurRad="38100" dist="38100" dir="2700000" algn="tl">
                    <a:srgbClr val="000000">
                      <a:alpha val="43137"/>
                    </a:srgbClr>
                  </a:outerShdw>
                </a:effectLst>
              </a:rPr>
              <a:t>télescopes</a:t>
            </a:r>
          </a:p>
        </p:txBody>
      </p:sp>
      <p:sp>
        <p:nvSpPr>
          <p:cNvPr id="19" name="Espace réservé du contenu 3"/>
          <p:cNvSpPr txBox="1">
            <a:spLocks/>
          </p:cNvSpPr>
          <p:nvPr/>
        </p:nvSpPr>
        <p:spPr>
          <a:xfrm>
            <a:off x="76200" y="4038600"/>
            <a:ext cx="4038600" cy="914400"/>
          </a:xfrm>
          <a:prstGeom prst="rect">
            <a:avLst/>
          </a:prstGeom>
        </p:spPr>
        <p:style>
          <a:lnRef idx="1">
            <a:schemeClr val="dk1"/>
          </a:lnRef>
          <a:fillRef idx="3">
            <a:schemeClr val="dk1"/>
          </a:fillRef>
          <a:effectRef idx="2">
            <a:schemeClr val="dk1"/>
          </a:effectRef>
          <a:fontRef idx="minor">
            <a:schemeClr val="lt1"/>
          </a:fontRef>
        </p:style>
        <p:txBody>
          <a:bodyPr vert="horz">
            <a:noAutofit/>
          </a:bodyPr>
          <a:lstStyle/>
          <a:p>
            <a:pPr lvl="0"/>
            <a:r>
              <a:rPr lang="fr-FR" dirty="0" smtClean="0">
                <a:solidFill>
                  <a:schemeClr val="tx1"/>
                </a:solidFill>
                <a:effectLst>
                  <a:outerShdw blurRad="38100" dist="38100" dir="2700000" algn="tl">
                    <a:srgbClr val="000000">
                      <a:alpha val="43137"/>
                    </a:srgbClr>
                  </a:outerShdw>
                </a:effectLst>
              </a:rPr>
              <a:t>La physique des particules étudie le</a:t>
            </a:r>
          </a:p>
          <a:p>
            <a:pPr lvl="0"/>
            <a:r>
              <a:rPr lang="fr-FR" dirty="0" smtClean="0">
                <a:solidFill>
                  <a:schemeClr val="tx1"/>
                </a:solidFill>
                <a:effectLst>
                  <a:outerShdw blurRad="38100" dist="38100" dir="2700000" algn="tl">
                    <a:srgbClr val="000000">
                      <a:alpha val="43137"/>
                    </a:srgbClr>
                  </a:outerShdw>
                </a:effectLst>
              </a:rPr>
              <a:t>Cœur de la Matière vers l’infiniment petit  </a:t>
            </a:r>
          </a:p>
        </p:txBody>
      </p:sp>
      <p:sp>
        <p:nvSpPr>
          <p:cNvPr id="2" name="Titre 1"/>
          <p:cNvSpPr>
            <a:spLocks noGrp="1"/>
          </p:cNvSpPr>
          <p:nvPr>
            <p:ph type="title"/>
          </p:nvPr>
        </p:nvSpPr>
        <p:spPr>
          <a:xfrm>
            <a:off x="0" y="152400"/>
            <a:ext cx="9144000" cy="731838"/>
          </a:xfrm>
          <a:solidFill>
            <a:schemeClr val="tx1">
              <a:lumMod val="50000"/>
            </a:schemeClr>
          </a:solidFill>
        </p:spPr>
        <p:txBody>
          <a:bodyPr>
            <a:normAutofit fontScale="90000"/>
          </a:bodyPr>
          <a:lstStyle/>
          <a:p>
            <a:pPr algn="l"/>
            <a:r>
              <a:rPr lang="fr-FR" dirty="0" smtClean="0"/>
              <a:t>La méthode expérimentale: Observer</a:t>
            </a:r>
            <a:endParaRPr lang="fr-FR" dirty="0"/>
          </a:p>
        </p:txBody>
      </p:sp>
      <p:sp>
        <p:nvSpPr>
          <p:cNvPr id="3" name="Espace réservé du contenu 2"/>
          <p:cNvSpPr>
            <a:spLocks noGrp="1"/>
          </p:cNvSpPr>
          <p:nvPr>
            <p:ph sz="half" idx="1"/>
          </p:nvPr>
        </p:nvSpPr>
        <p:spPr>
          <a:xfrm>
            <a:off x="3429000" y="5486400"/>
            <a:ext cx="2209800" cy="8382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buNone/>
            </a:pPr>
            <a:r>
              <a:rPr lang="fr-FR" dirty="0" smtClean="0">
                <a:solidFill>
                  <a:schemeClr val="bg2">
                    <a:lumMod val="50000"/>
                  </a:schemeClr>
                </a:solidFill>
                <a:effectLst>
                  <a:outerShdw blurRad="38100" dist="38100" dir="2700000" algn="tl">
                    <a:srgbClr val="000000">
                      <a:alpha val="43137"/>
                    </a:srgbClr>
                  </a:outerShdw>
                </a:effectLst>
              </a:rPr>
              <a:t>la cible de</a:t>
            </a:r>
          </a:p>
          <a:p>
            <a:pPr>
              <a:buNone/>
            </a:pPr>
            <a:r>
              <a:rPr lang="fr-FR" dirty="0" smtClean="0">
                <a:solidFill>
                  <a:schemeClr val="bg2">
                    <a:lumMod val="50000"/>
                  </a:schemeClr>
                </a:solidFill>
                <a:effectLst>
                  <a:outerShdw blurRad="38100" dist="38100" dir="2700000" algn="tl">
                    <a:srgbClr val="000000">
                      <a:alpha val="43137"/>
                    </a:srgbClr>
                  </a:outerShdw>
                </a:effectLst>
              </a:rPr>
              <a:t> l’observation</a:t>
            </a:r>
          </a:p>
          <a:p>
            <a:endParaRPr lang="fr-FR" dirty="0">
              <a:solidFill>
                <a:schemeClr val="bg2">
                  <a:lumMod val="50000"/>
                </a:schemeClr>
              </a:solidFill>
              <a:effectLst>
                <a:outerShdw blurRad="38100" dist="38100" dir="2700000" algn="tl">
                  <a:srgbClr val="000000">
                    <a:alpha val="43137"/>
                  </a:srgbClr>
                </a:outerShdw>
              </a:effectLst>
            </a:endParaRPr>
          </a:p>
        </p:txBody>
      </p:sp>
      <p:sp>
        <p:nvSpPr>
          <p:cNvPr id="4" name="Espace réservé du contenu 3"/>
          <p:cNvSpPr>
            <a:spLocks noGrp="1"/>
          </p:cNvSpPr>
          <p:nvPr>
            <p:ph sz="half" idx="2"/>
          </p:nvPr>
        </p:nvSpPr>
        <p:spPr>
          <a:xfrm>
            <a:off x="6553200" y="4953000"/>
            <a:ext cx="2362200" cy="1676400"/>
          </a:xfrm>
        </p:spPr>
        <p:style>
          <a:lnRef idx="0">
            <a:schemeClr val="accent1"/>
          </a:lnRef>
          <a:fillRef idx="3">
            <a:schemeClr val="accent1"/>
          </a:fillRef>
          <a:effectRef idx="3">
            <a:schemeClr val="accent1"/>
          </a:effectRef>
          <a:fontRef idx="minor">
            <a:schemeClr val="lt1"/>
          </a:fontRef>
        </p:style>
        <p:txBody>
          <a:bodyPr>
            <a:noAutofit/>
          </a:bodyPr>
          <a:lstStyle/>
          <a:p>
            <a:pPr marL="182880" indent="0">
              <a:buNone/>
            </a:pPr>
            <a:r>
              <a:rPr lang="fr-FR" sz="2000" dirty="0" smtClean="0">
                <a:effectLst>
                  <a:outerShdw blurRad="38100" dist="38100" dir="2700000" algn="tl">
                    <a:srgbClr val="000000">
                      <a:alpha val="43137"/>
                    </a:srgbClr>
                  </a:outerShdw>
                </a:effectLst>
              </a:rPr>
              <a:t>Un détecteur des </a:t>
            </a:r>
            <a:r>
              <a:rPr lang="fr-FR" sz="2000" dirty="0" smtClean="0">
                <a:effectLst>
                  <a:outerShdw blurRad="38100" dist="38100" dir="2700000" algn="tl">
                    <a:srgbClr val="000000">
                      <a:alpha val="43137"/>
                    </a:srgbClr>
                  </a:outerShdw>
                </a:effectLst>
              </a:rPr>
              <a:t>particules: analyse des résultats </a:t>
            </a:r>
            <a:r>
              <a:rPr lang="fr-FR" sz="2000" dirty="0" smtClean="0">
                <a:effectLst>
                  <a:outerShdw blurRad="38100" dist="38100" dir="2700000" algn="tl">
                    <a:srgbClr val="000000">
                      <a:alpha val="43137"/>
                    </a:srgbClr>
                  </a:outerShdw>
                </a:effectLst>
              </a:rPr>
              <a:t>de l’expérience </a:t>
            </a:r>
            <a:endParaRPr lang="fr-FR" sz="2000" dirty="0">
              <a:effectLst>
                <a:outerShdw blurRad="38100" dist="38100" dir="2700000" algn="tl">
                  <a:srgbClr val="000000">
                    <a:alpha val="43137"/>
                  </a:srgbClr>
                </a:outerShdw>
              </a:effectLst>
            </a:endParaRPr>
          </a:p>
        </p:txBody>
      </p:sp>
      <p:sp>
        <p:nvSpPr>
          <p:cNvPr id="18" name="Espace réservé du pied de page 17"/>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3</a:t>
            </a:fld>
            <a:endParaRPr lang="fr-FR"/>
          </a:p>
        </p:txBody>
      </p:sp>
      <p:sp>
        <p:nvSpPr>
          <p:cNvPr id="12" name="Espace réservé du contenu 3"/>
          <p:cNvSpPr txBox="1">
            <a:spLocks/>
          </p:cNvSpPr>
          <p:nvPr/>
        </p:nvSpPr>
        <p:spPr>
          <a:xfrm>
            <a:off x="228600" y="5257800"/>
            <a:ext cx="2362200" cy="12954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pPr lvl="0"/>
            <a:r>
              <a:rPr lang="fr-FR" sz="2000" dirty="0" smtClean="0">
                <a:solidFill>
                  <a:schemeClr val="tx1"/>
                </a:solidFill>
                <a:effectLst>
                  <a:outerShdw blurRad="38100" dist="38100" dir="2700000" algn="tl">
                    <a:srgbClr val="000000">
                      <a:alpha val="43137"/>
                    </a:srgbClr>
                  </a:outerShdw>
                </a:effectLst>
              </a:rPr>
              <a:t>On construit </a:t>
            </a:r>
          </a:p>
          <a:p>
            <a:pPr lvl="0"/>
            <a:r>
              <a:rPr lang="fr-FR" sz="2000" dirty="0" smtClean="0">
                <a:solidFill>
                  <a:schemeClr val="tx1"/>
                </a:solidFill>
                <a:effectLst>
                  <a:outerShdw blurRad="38100" dist="38100" dir="2700000" algn="tl">
                    <a:srgbClr val="000000">
                      <a:alpha val="43137"/>
                    </a:srgbClr>
                  </a:outerShdw>
                </a:effectLst>
              </a:rPr>
              <a:t>u</a:t>
            </a:r>
            <a:r>
              <a:rPr lang="fr-FR" sz="2000" dirty="0" smtClean="0">
                <a:solidFill>
                  <a:schemeClr val="tx1"/>
                </a:solidFill>
                <a:effectLst>
                  <a:outerShdw blurRad="38100" dist="38100" dir="2700000" algn="tl">
                    <a:srgbClr val="000000">
                      <a:alpha val="43137"/>
                    </a:srgbClr>
                  </a:outerShdw>
                </a:effectLst>
              </a:rPr>
              <a:t>n </a:t>
            </a:r>
            <a:r>
              <a:rPr lang="fr-FR" sz="2000" dirty="0" smtClean="0">
                <a:solidFill>
                  <a:schemeClr val="tx1"/>
                </a:solidFill>
                <a:effectLst>
                  <a:outerShdw blurRad="38100" dist="38100" dir="2700000" algn="tl">
                    <a:srgbClr val="000000">
                      <a:alpha val="43137"/>
                    </a:srgbClr>
                  </a:outerShdw>
                </a:effectLst>
              </a:rPr>
              <a:t>accélérateur  de </a:t>
            </a:r>
            <a:r>
              <a:rPr lang="fr-FR" sz="2000" dirty="0" smtClean="0">
                <a:solidFill>
                  <a:schemeClr val="tx1"/>
                </a:solidFill>
                <a:effectLst>
                  <a:outerShdw blurRad="38100" dist="38100" dir="2700000" algn="tl">
                    <a:srgbClr val="000000">
                      <a:alpha val="43137"/>
                    </a:srgbClr>
                  </a:outerShdw>
                </a:effectLst>
              </a:rPr>
              <a:t>particules comme le LHC</a:t>
            </a:r>
            <a:endParaRPr lang="fr-FR" sz="2000" dirty="0" smtClean="0">
              <a:solidFill>
                <a:schemeClr val="tx1"/>
              </a:solidFill>
              <a:effectLst>
                <a:outerShdw blurRad="38100" dist="38100" dir="2700000" algn="tl">
                  <a:srgbClr val="000000">
                    <a:alpha val="43137"/>
                  </a:srgbClr>
                </a:outerShdw>
              </a:effectLst>
            </a:endParaRPr>
          </a:p>
        </p:txBody>
      </p:sp>
      <p:sp>
        <p:nvSpPr>
          <p:cNvPr id="22" name="Flèche droite 21"/>
          <p:cNvSpPr/>
          <p:nvPr/>
        </p:nvSpPr>
        <p:spPr>
          <a:xfrm>
            <a:off x="2667000" y="56388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droite 22"/>
          <p:cNvSpPr/>
          <p:nvPr/>
        </p:nvSpPr>
        <p:spPr>
          <a:xfrm>
            <a:off x="5715000" y="56388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heckerboard(across)">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heckerboard(across)">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
                                            <p:bg/>
                                          </p:spTgt>
                                        </p:tgtEl>
                                        <p:attrNameLst>
                                          <p:attrName>style.visibility</p:attrName>
                                        </p:attrNameLst>
                                      </p:cBhvr>
                                      <p:to>
                                        <p:strVal val="visible"/>
                                      </p:to>
                                    </p:set>
                                    <p:animEffect transition="in" filter="checkerboard(across)">
                                      <p:cBhvr>
                                        <p:cTn id="46" dur="500"/>
                                        <p:tgtEl>
                                          <p:spTgt spid="3">
                                            <p:bg/>
                                          </p:spTgt>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checkerboard(across)">
                                      <p:cBhvr>
                                        <p:cTn id="49" dur="500"/>
                                        <p:tgtEl>
                                          <p:spTgt spid="3">
                                            <p:txEl>
                                              <p:pRg st="0" end="0"/>
                                            </p:txEl>
                                          </p:spTgt>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checkerboard(across)">
                                      <p:cBhvr>
                                        <p:cTn id="52" dur="5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heckerboard(across)">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4">
                                            <p:bg/>
                                          </p:spTgt>
                                        </p:tgtEl>
                                        <p:attrNameLst>
                                          <p:attrName>style.visibility</p:attrName>
                                        </p:attrNameLst>
                                      </p:cBhvr>
                                      <p:to>
                                        <p:strVal val="visible"/>
                                      </p:to>
                                    </p:set>
                                    <p:animEffect transition="in" filter="checkerboard(across)">
                                      <p:cBhvr>
                                        <p:cTn id="62" dur="500"/>
                                        <p:tgtEl>
                                          <p:spTgt spid="4">
                                            <p:bg/>
                                          </p:spTgt>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animEffect transition="in" filter="checkerboard(across)">
                                      <p:cBhvr>
                                        <p:cTn id="6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P spid="3" grpId="0" build="p" animBg="1"/>
      <p:bldP spid="4" grpId="0" build="p" animBg="1"/>
      <p:bldP spid="12"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lumMod val="50000"/>
            </a:schemeClr>
          </a:solidFill>
        </p:spPr>
        <p:txBody>
          <a:bodyPr/>
          <a:lstStyle/>
          <a:p>
            <a:r>
              <a:rPr lang="fr-FR" dirty="0" smtClean="0"/>
              <a:t>Le Modèle Standard</a:t>
            </a:r>
            <a:endParaRPr lang="fr-FR" dirty="0"/>
          </a:p>
        </p:txBody>
      </p:sp>
      <p:sp>
        <p:nvSpPr>
          <p:cNvPr id="5" name="Espace réservé du pied de page 4"/>
          <p:cNvSpPr>
            <a:spLocks noGrp="1"/>
          </p:cNvSpPr>
          <p:nvPr>
            <p:ph type="ftr" sz="quarter" idx="11"/>
          </p:nvPr>
        </p:nvSpPr>
        <p:spPr/>
        <p:txBody>
          <a:bodyPr/>
          <a:lstStyle/>
          <a:p>
            <a:r>
              <a:rPr lang="fr-FR" smtClean="0"/>
              <a:t>VisiteTech-Com IUT Annecy-le-Vieux le 12 mai 2011        A.ZGHICHE</a:t>
            </a:r>
            <a:endParaRPr lang="fr-FR"/>
          </a:p>
        </p:txBody>
      </p:sp>
      <p:sp>
        <p:nvSpPr>
          <p:cNvPr id="4" name="Espace réservé du numéro de diapositive 3"/>
          <p:cNvSpPr>
            <a:spLocks noGrp="1"/>
          </p:cNvSpPr>
          <p:nvPr>
            <p:ph type="sldNum" sz="quarter" idx="12"/>
          </p:nvPr>
        </p:nvSpPr>
        <p:spPr/>
        <p:txBody>
          <a:bodyPr/>
          <a:lstStyle/>
          <a:p>
            <a:fld id="{2F565EC7-E1AE-4DC0-808A-0D30BD22A748}" type="slidenum">
              <a:rPr lang="fr-FR" smtClean="0"/>
              <a:pPr/>
              <a:t>4</a:t>
            </a:fld>
            <a:endParaRPr lang="fr-FR"/>
          </a:p>
        </p:txBody>
      </p:sp>
      <p:sp>
        <p:nvSpPr>
          <p:cNvPr id="7" name="ZoneTexte 6"/>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8" name="Picture 5"/>
          <p:cNvPicPr>
            <a:picLocks noChangeAspect="1" noChangeArrowheads="1"/>
          </p:cNvPicPr>
          <p:nvPr/>
        </p:nvPicPr>
        <p:blipFill>
          <a:blip r:embed="rId3" cstate="print"/>
          <a:srcRect/>
          <a:stretch>
            <a:fillRect/>
          </a:stretch>
        </p:blipFill>
        <p:spPr bwMode="auto">
          <a:xfrm>
            <a:off x="491704" y="1905000"/>
            <a:ext cx="3775496" cy="4343400"/>
          </a:xfrm>
          <a:prstGeom prst="rect">
            <a:avLst/>
          </a:prstGeom>
          <a:noFill/>
          <a:ln w="9525">
            <a:noFill/>
            <a:miter lim="800000"/>
            <a:headEnd/>
            <a:tailEnd/>
          </a:ln>
          <a:effectLst/>
        </p:spPr>
      </p:pic>
      <p:sp>
        <p:nvSpPr>
          <p:cNvPr id="9" name="Text Box 13"/>
          <p:cNvSpPr txBox="1">
            <a:spLocks noChangeArrowheads="1"/>
          </p:cNvSpPr>
          <p:nvPr/>
        </p:nvSpPr>
        <p:spPr bwMode="auto">
          <a:xfrm>
            <a:off x="4419600" y="1905000"/>
            <a:ext cx="4572000" cy="4924425"/>
          </a:xfrm>
          <a:prstGeom prst="rect">
            <a:avLst/>
          </a:prstGeom>
          <a:noFill/>
          <a:ln w="9525">
            <a:noFill/>
            <a:miter lim="800000"/>
            <a:headEnd/>
            <a:tailEnd/>
          </a:ln>
        </p:spPr>
        <p:txBody>
          <a:bodyPr wrap="square">
            <a:spAutoFit/>
          </a:bodyPr>
          <a:lstStyle/>
          <a:p>
            <a:r>
              <a:rPr lang="fr-FR" sz="2400" b="1" dirty="0" smtClean="0">
                <a:effectLst>
                  <a:outerShdw blurRad="38100" dist="38100" dir="2700000" algn="tl">
                    <a:srgbClr val="000000">
                      <a:alpha val="43137"/>
                    </a:srgbClr>
                  </a:outerShdw>
                </a:effectLst>
                <a:latin typeface="Arial" pitchFamily="34" charset="0"/>
                <a:cs typeface="Arial" pitchFamily="34" charset="0"/>
              </a:rPr>
              <a:t>Dans l'état actuel de nos connaissances, l'organisation de la matière est décrite par </a:t>
            </a:r>
          </a:p>
          <a:p>
            <a:r>
              <a:rPr lang="fr-FR" sz="3200" b="1" dirty="0" smtClean="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38100" dist="38100" dir="2700000" algn="tl" rotWithShape="0">
                    <a:srgbClr val="000000">
                      <a:alpha val="43137"/>
                    </a:srgbClr>
                  </a:outerShdw>
                </a:effectLst>
                <a:latin typeface="Lucida Sans"/>
                <a:ea typeface="+mj-ea"/>
                <a:cs typeface="+mj-cs"/>
              </a:rPr>
              <a:t>Le</a:t>
            </a:r>
            <a:r>
              <a:rPr lang="fr-FR" sz="32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38100" dist="38100" dir="2700000" algn="tl" rotWithShape="0">
                    <a:srgbClr val="000000">
                      <a:alpha val="43137"/>
                    </a:srgbClr>
                  </a:outerShdw>
                </a:effectLst>
                <a:latin typeface="Lucida Sans"/>
                <a:ea typeface="+mj-ea"/>
                <a:cs typeface="+mj-cs"/>
              </a:rPr>
              <a:t> </a:t>
            </a:r>
            <a:r>
              <a:rPr lang="fr-FR" sz="3200" b="1" dirty="0" smtClean="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38100" dist="38100" dir="2700000" algn="tl" rotWithShape="0">
                    <a:srgbClr val="000000">
                      <a:alpha val="43137"/>
                    </a:srgbClr>
                  </a:outerShdw>
                </a:effectLst>
                <a:latin typeface="Lucida Sans"/>
                <a:ea typeface="+mj-ea"/>
                <a:cs typeface="+mj-cs"/>
              </a:rPr>
              <a:t>Modèle </a:t>
            </a:r>
            <a:r>
              <a:rPr lang="fr-FR" sz="32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38100" dist="38100" dir="2700000" algn="tl" rotWithShape="0">
                    <a:srgbClr val="000000">
                      <a:alpha val="43137"/>
                    </a:srgbClr>
                  </a:outerShdw>
                </a:effectLst>
                <a:latin typeface="Lucida Sans"/>
                <a:ea typeface="+mj-ea"/>
                <a:cs typeface="+mj-cs"/>
              </a:rPr>
              <a:t>Standard</a:t>
            </a:r>
            <a:endParaRPr lang="fr-FR" sz="3200" b="1" dirty="0" smtClean="0">
              <a:solidFill>
                <a:srgbClr val="FF0000"/>
              </a:solidFill>
              <a:effectLst>
                <a:outerShdw blurRad="38100" dist="38100" dir="2700000" algn="tl" rotWithShape="0">
                  <a:srgbClr val="000000">
                    <a:alpha val="43137"/>
                  </a:srgbClr>
                </a:outerShdw>
              </a:effectLst>
              <a:latin typeface="Comic Sans MS" pitchFamily="66" charset="0"/>
            </a:endParaRPr>
          </a:p>
          <a:p>
            <a:pPr lvl="1">
              <a:buFont typeface="Arial" pitchFamily="34" charset="0"/>
              <a:buChar char="•"/>
            </a:pPr>
            <a:r>
              <a:rPr lang="fr-FR" sz="2400" b="1" dirty="0">
                <a:solidFill>
                  <a:srgbClr val="5FE3FD"/>
                </a:solidFill>
                <a:effectLst>
                  <a:outerShdw blurRad="38100" dist="38100" dir="2700000" algn="tl">
                    <a:srgbClr val="000000">
                      <a:alpha val="43137"/>
                    </a:srgbClr>
                  </a:outerShdw>
                </a:effectLst>
                <a:latin typeface="Arial" pitchFamily="34" charset="0"/>
                <a:cs typeface="Arial" pitchFamily="34" charset="0"/>
              </a:rPr>
              <a:t> </a:t>
            </a:r>
            <a:r>
              <a:rPr lang="fr-FR" sz="2400" b="1" dirty="0" smtClean="0">
                <a:solidFill>
                  <a:srgbClr val="5FE3FD"/>
                </a:solidFill>
                <a:effectLst>
                  <a:outerShdw blurRad="38100" dist="38100" dir="2700000" algn="tl">
                    <a:srgbClr val="000000">
                      <a:alpha val="43137"/>
                    </a:srgbClr>
                  </a:outerShdw>
                </a:effectLst>
                <a:latin typeface="Arial" pitchFamily="34" charset="0"/>
                <a:cs typeface="Arial" pitchFamily="34" charset="0"/>
              </a:rPr>
              <a:t>4 véhicules des Interactions électromagnétique, faible et forte </a:t>
            </a:r>
          </a:p>
          <a:p>
            <a:pPr lvl="1">
              <a:buFont typeface="Arial" pitchFamily="34" charset="0"/>
              <a:buChar char="•"/>
            </a:pPr>
            <a:r>
              <a:rPr lang="fr-FR" sz="2400" b="1" dirty="0">
                <a:solidFill>
                  <a:srgbClr val="5FE3FD"/>
                </a:solidFill>
                <a:effectLst>
                  <a:outerShdw blurRad="38100" dist="38100" dir="2700000" algn="tl">
                    <a:srgbClr val="000000">
                      <a:alpha val="43137"/>
                    </a:srgbClr>
                  </a:outerShdw>
                </a:effectLst>
                <a:latin typeface="Arial" pitchFamily="34" charset="0"/>
                <a:cs typeface="Arial" pitchFamily="34" charset="0"/>
              </a:rPr>
              <a:t> </a:t>
            </a:r>
            <a:r>
              <a:rPr lang="fr-FR" sz="2400" b="1" dirty="0" smtClean="0">
                <a:solidFill>
                  <a:srgbClr val="5FE3FD"/>
                </a:solidFill>
                <a:effectLst>
                  <a:outerShdw blurRad="38100" dist="38100" dir="2700000" algn="tl">
                    <a:srgbClr val="000000">
                      <a:alpha val="43137"/>
                    </a:srgbClr>
                  </a:outerShdw>
                </a:effectLst>
                <a:latin typeface="Arial" pitchFamily="34" charset="0"/>
                <a:cs typeface="Arial" pitchFamily="34" charset="0"/>
              </a:rPr>
              <a:t>12 particules élémentaires classées dans  3 familles</a:t>
            </a:r>
            <a:r>
              <a:rPr lang="fr-FR" sz="2400" i="1" dirty="0" smtClean="0">
                <a:solidFill>
                  <a:srgbClr val="5FE3FD"/>
                </a:solidFill>
                <a:effectLst>
                  <a:outerShdw blurRad="38100" dist="38100" dir="2700000" algn="tl">
                    <a:srgbClr val="000000">
                      <a:alpha val="43137"/>
                    </a:srgbClr>
                  </a:outerShdw>
                </a:effectLst>
                <a:latin typeface="Arial" pitchFamily="34" charset="0"/>
                <a:cs typeface="Arial" pitchFamily="34" charset="0"/>
              </a:rPr>
              <a:t>. </a:t>
            </a:r>
            <a:r>
              <a:rPr lang="fr-FR" sz="2400" b="1" i="1" dirty="0" smtClean="0">
                <a:solidFill>
                  <a:schemeClr val="accent2"/>
                </a:solidFill>
                <a:effectLst>
                  <a:outerShdw blurRad="38100" dist="38100" dir="2700000" algn="tl">
                    <a:srgbClr val="000000">
                      <a:alpha val="43137"/>
                    </a:srgbClr>
                  </a:outerShdw>
                </a:effectLst>
                <a:latin typeface="Arial" pitchFamily="34" charset="0"/>
                <a:cs typeface="Arial" pitchFamily="34" charset="0"/>
              </a:rPr>
              <a:t>(+ antiparticules associées) </a:t>
            </a:r>
            <a:endParaRPr lang="fr-FR" sz="2400" b="1" i="1" dirty="0" smtClean="0">
              <a:solidFill>
                <a:schemeClr val="accent2"/>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endParaRPr lang="fr-FR" dirty="0">
              <a:solidFill>
                <a:schemeClr val="tx1"/>
              </a:solidFill>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checkerboard(across)">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checkerboard(across)">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checkerboard(across)">
                                      <p:cBhvr>
                                        <p:cTn id="2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884238"/>
          </a:xfrm>
          <a:solidFill>
            <a:schemeClr val="tx1">
              <a:lumMod val="50000"/>
            </a:schemeClr>
          </a:solidFill>
        </p:spPr>
        <p:txBody>
          <a:bodyPr/>
          <a:lstStyle/>
          <a:p>
            <a:r>
              <a:rPr lang="fr-FR" dirty="0" smtClean="0"/>
              <a:t>Les questions qui subsistent</a:t>
            </a:r>
            <a:endParaRPr lang="fr-FR" dirty="0"/>
          </a:p>
        </p:txBody>
      </p:sp>
      <p:sp>
        <p:nvSpPr>
          <p:cNvPr id="3" name="Espace réservé du pied de page 2"/>
          <p:cNvSpPr>
            <a:spLocks noGrp="1"/>
          </p:cNvSpPr>
          <p:nvPr>
            <p:ph type="ftr" sz="quarter" idx="11"/>
          </p:nvPr>
        </p:nvSpPr>
        <p:spPr/>
        <p:txBody>
          <a:bodyPr/>
          <a:lstStyle/>
          <a:p>
            <a:r>
              <a:rPr lang="fr-FR" smtClean="0"/>
              <a:t>VisiteTech-Com IUT Annecy-le-Vieux le 12 mai 2011        A.ZGHICHE</a:t>
            </a:r>
            <a:endParaRPr lang="fr-FR" dirty="0"/>
          </a:p>
        </p:txBody>
      </p:sp>
      <p:sp>
        <p:nvSpPr>
          <p:cNvPr id="4" name="Espace réservé du numéro de diapositive 3"/>
          <p:cNvSpPr>
            <a:spLocks noGrp="1"/>
          </p:cNvSpPr>
          <p:nvPr>
            <p:ph type="sldNum" sz="quarter" idx="12"/>
          </p:nvPr>
        </p:nvSpPr>
        <p:spPr/>
        <p:txBody>
          <a:bodyPr/>
          <a:lstStyle/>
          <a:p>
            <a:fld id="{2F565EC7-E1AE-4DC0-808A-0D30BD22A748}" type="slidenum">
              <a:rPr lang="fr-FR" smtClean="0"/>
              <a:pPr/>
              <a:t>5</a:t>
            </a:fld>
            <a:endParaRPr lang="fr-FR"/>
          </a:p>
        </p:txBody>
      </p:sp>
      <p:sp>
        <p:nvSpPr>
          <p:cNvPr id="5" name="Text Box 3"/>
          <p:cNvSpPr txBox="1">
            <a:spLocks noChangeArrowheads="1"/>
          </p:cNvSpPr>
          <p:nvPr/>
        </p:nvSpPr>
        <p:spPr bwMode="auto">
          <a:xfrm>
            <a:off x="280987" y="1066800"/>
            <a:ext cx="8558213" cy="5478423"/>
          </a:xfrm>
          <a:prstGeom prst="rect">
            <a:avLst/>
          </a:prstGeom>
          <a:noFill/>
          <a:ln w="9525">
            <a:noFill/>
            <a:miter lim="800000"/>
            <a:headEnd/>
            <a:tailEnd/>
          </a:ln>
        </p:spPr>
        <p:txBody>
          <a:bodyPr wrap="square">
            <a:spAutoFit/>
          </a:bodyPr>
          <a:lstStyle/>
          <a:p>
            <a:pPr defTabSz="673100">
              <a:spcBef>
                <a:spcPct val="50000"/>
              </a:spcBef>
              <a:buFontTx/>
              <a:buChar char="•"/>
            </a:pPr>
            <a:r>
              <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Comment unifier la gravitation avec les autres interactions ? </a:t>
            </a:r>
          </a:p>
          <a:p>
            <a:pPr defTabSz="673100">
              <a:spcBef>
                <a:spcPct val="50000"/>
              </a:spcBef>
              <a:buFontTx/>
              <a:buChar char="•"/>
            </a:pP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 Expliquer  </a:t>
            </a:r>
          </a:p>
          <a:p>
            <a:pPr lvl="1" defTabSz="673100">
              <a:spcBef>
                <a:spcPct val="50000"/>
              </a:spcBef>
              <a:buFontTx/>
              <a:buChar char="•"/>
            </a:pP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le nombre de familles. </a:t>
            </a:r>
          </a:p>
          <a:p>
            <a:pPr lvl="1" defTabSz="673100">
              <a:spcBef>
                <a:spcPct val="50000"/>
              </a:spcBef>
              <a:buFontTx/>
              <a:buChar char="•"/>
            </a:pP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l’absence d'</a:t>
            </a:r>
            <a:r>
              <a:rPr lang="fr-FR" sz="2000" b="1" dirty="0" err="1"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anti-matière</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 dans l’univers.</a:t>
            </a:r>
          </a:p>
          <a:p>
            <a:pPr lvl="1" defTabSz="673100">
              <a:spcBef>
                <a:spcPct val="50000"/>
              </a:spcBef>
              <a:buFontTx/>
              <a:buChar char="•"/>
            </a:pPr>
            <a:r>
              <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l</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a </a:t>
            </a:r>
            <a:r>
              <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masse des particules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et leur différence de masse</a:t>
            </a:r>
            <a:endPar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endParaRPr>
          </a:p>
          <a:p>
            <a:pPr lvl="1" defTabSz="673100">
              <a:spcBef>
                <a:spcPct val="50000"/>
              </a:spcBef>
              <a:buFontTx/>
              <a:buChar char="•"/>
            </a:pP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la mati</a:t>
            </a:r>
            <a:r>
              <a:rPr lang="fr-FR" sz="2000"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è</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re noire  </a:t>
            </a:r>
          </a:p>
          <a:p>
            <a:pPr defTabSz="673100">
              <a:spcBef>
                <a:spcPct val="50000"/>
              </a:spcBef>
            </a:pPr>
            <a:r>
              <a:rPr lang="fr-FR" sz="2000" b="1" dirty="0" smtClean="0">
                <a:solidFill>
                  <a:srgbClr val="FFC000"/>
                </a:solidFill>
                <a:effectLst>
                  <a:outerShdw blurRad="38100" dist="38100" dir="2700000" algn="tl">
                    <a:srgbClr val="000000">
                      <a:alpha val="43137"/>
                    </a:srgbClr>
                  </a:outerShdw>
                </a:effectLst>
                <a:latin typeface="+mj-lt"/>
                <a:ea typeface="Arial Unicode MS" pitchFamily="34" charset="-128"/>
                <a:cs typeface="Arial Unicode MS" pitchFamily="34" charset="-128"/>
              </a:rPr>
              <a:t>Pour la masse et dans le cadre du modèle standard il existe une hypothèse: le boson de Higgs.</a:t>
            </a:r>
            <a:endParaRPr lang="fr-FR" sz="2000" b="1" dirty="0">
              <a:solidFill>
                <a:srgbClr val="FFC000"/>
              </a:solidFill>
              <a:effectLst>
                <a:outerShdw blurRad="38100" dist="38100" dir="2700000" algn="tl">
                  <a:srgbClr val="000000">
                    <a:alpha val="43137"/>
                  </a:srgbClr>
                </a:outerShdw>
              </a:effectLst>
              <a:latin typeface="+mj-lt"/>
              <a:ea typeface="Arial Unicode MS" pitchFamily="34" charset="-128"/>
              <a:cs typeface="Arial Unicode MS" pitchFamily="34" charset="-128"/>
            </a:endParaRPr>
          </a:p>
          <a:p>
            <a:pPr defTabSz="673100">
              <a:spcBef>
                <a:spcPct val="50000"/>
              </a:spcBef>
            </a:pPr>
            <a:r>
              <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sym typeface="Symbol"/>
              </a:rPr>
              <a:t> y a-t-il une théorie « meilleure » que le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Modèle Standard </a:t>
            </a:r>
            <a:r>
              <a:rPr lang="fr-FR" sz="2000" b="1" dirty="0">
                <a:solidFill>
                  <a:srgbClr val="0033CC"/>
                </a:solidFill>
                <a:effectLst>
                  <a:outerShdw blurRad="38100" dist="38100" dir="2700000" algn="tl">
                    <a:srgbClr val="000000">
                      <a:alpha val="43137"/>
                    </a:srgbClr>
                  </a:outerShdw>
                </a:effectLst>
                <a:latin typeface="+mj-lt"/>
                <a:ea typeface="Arial Unicode MS" pitchFamily="34" charset="-128"/>
                <a:cs typeface="Arial Unicode MS" pitchFamily="34" charset="-128"/>
              </a:rPr>
              <a:t/>
            </a:r>
            <a:br>
              <a:rPr lang="fr-FR" sz="2000" b="1" dirty="0">
                <a:solidFill>
                  <a:srgbClr val="0033CC"/>
                </a:solidFill>
                <a:effectLst>
                  <a:outerShdw blurRad="38100" dist="38100" dir="2700000" algn="tl">
                    <a:srgbClr val="000000">
                      <a:alpha val="43137"/>
                    </a:srgbClr>
                  </a:outerShdw>
                </a:effectLst>
                <a:latin typeface="+mj-lt"/>
                <a:ea typeface="Arial Unicode MS" pitchFamily="34" charset="-128"/>
                <a:cs typeface="Arial Unicode MS" pitchFamily="34" charset="-128"/>
              </a:rPr>
            </a:br>
            <a:r>
              <a:rPr lang="fr-FR" sz="2000" dirty="0">
                <a:effectLst>
                  <a:outerShdw blurRad="38100" dist="38100" dir="2700000" algn="tl">
                    <a:srgbClr val="000000">
                      <a:alpha val="43137"/>
                    </a:srgbClr>
                  </a:outerShdw>
                </a:effectLst>
                <a:latin typeface="+mj-lt"/>
                <a:ea typeface="Arial Unicode MS" pitchFamily="34" charset="-128"/>
                <a:cs typeface="Arial Unicode MS" pitchFamily="34" charset="-128"/>
              </a:rPr>
              <a:t>	</a:t>
            </a:r>
            <a:r>
              <a:rPr lang="fr-FR" sz="2000" dirty="0" smtClean="0">
                <a:effectLst>
                  <a:outerShdw blurRad="38100" dist="38100" dir="2700000" algn="tl">
                    <a:srgbClr val="000000">
                      <a:alpha val="43137"/>
                    </a:srgbClr>
                  </a:outerShdw>
                </a:effectLst>
                <a:latin typeface="+mj-lt"/>
                <a:ea typeface="Arial Unicode MS" pitchFamily="34" charset="-128"/>
                <a:cs typeface="Arial Unicode MS" pitchFamily="34" charset="-128"/>
              </a:rPr>
              <a:t>-de </a:t>
            </a:r>
            <a:r>
              <a:rPr lang="fr-FR" sz="2000" dirty="0">
                <a:effectLst>
                  <a:outerShdw blurRad="38100" dist="38100" dir="2700000" algn="tl">
                    <a:srgbClr val="000000">
                      <a:alpha val="43137"/>
                    </a:srgbClr>
                  </a:outerShdw>
                </a:effectLst>
                <a:latin typeface="+mj-lt"/>
                <a:ea typeface="Arial Unicode MS" pitchFamily="34" charset="-128"/>
                <a:cs typeface="Arial Unicode MS" pitchFamily="34" charset="-128"/>
              </a:rPr>
              <a:t>nouvelles symétries (super symétries) ?</a:t>
            </a:r>
            <a:br>
              <a:rPr lang="fr-FR" sz="2000" dirty="0">
                <a:effectLst>
                  <a:outerShdw blurRad="38100" dist="38100" dir="2700000" algn="tl">
                    <a:srgbClr val="000000">
                      <a:alpha val="43137"/>
                    </a:srgbClr>
                  </a:outerShdw>
                </a:effectLst>
                <a:latin typeface="+mj-lt"/>
                <a:ea typeface="Arial Unicode MS" pitchFamily="34" charset="-128"/>
                <a:cs typeface="Arial Unicode MS" pitchFamily="34" charset="-128"/>
              </a:rPr>
            </a:br>
            <a:r>
              <a:rPr lang="fr-FR" sz="2000" dirty="0">
                <a:effectLst>
                  <a:outerShdw blurRad="38100" dist="38100" dir="2700000" algn="tl">
                    <a:srgbClr val="000000">
                      <a:alpha val="43137"/>
                    </a:srgbClr>
                  </a:outerShdw>
                </a:effectLst>
                <a:latin typeface="+mj-lt"/>
                <a:ea typeface="Arial Unicode MS" pitchFamily="34" charset="-128"/>
                <a:cs typeface="Arial Unicode MS" pitchFamily="34" charset="-128"/>
              </a:rPr>
              <a:t>	</a:t>
            </a:r>
            <a:r>
              <a:rPr lang="fr-FR" sz="2000" dirty="0" smtClean="0">
                <a:effectLst>
                  <a:outerShdw blurRad="38100" dist="38100" dir="2700000" algn="tl">
                    <a:srgbClr val="000000">
                      <a:alpha val="43137"/>
                    </a:srgbClr>
                  </a:outerShdw>
                </a:effectLst>
                <a:latin typeface="+mj-lt"/>
                <a:ea typeface="Arial Unicode MS" pitchFamily="34" charset="-128"/>
                <a:cs typeface="Arial Unicode MS" pitchFamily="34" charset="-128"/>
              </a:rPr>
              <a:t>-avec </a:t>
            </a:r>
            <a:r>
              <a:rPr lang="fr-FR" sz="2000" dirty="0">
                <a:effectLst>
                  <a:outerShdw blurRad="38100" dist="38100" dir="2700000" algn="tl">
                    <a:srgbClr val="000000">
                      <a:alpha val="43137"/>
                    </a:srgbClr>
                  </a:outerShdw>
                </a:effectLst>
                <a:latin typeface="+mj-lt"/>
                <a:ea typeface="Arial Unicode MS" pitchFamily="34" charset="-128"/>
                <a:cs typeface="Arial Unicode MS" pitchFamily="34" charset="-128"/>
              </a:rPr>
              <a:t>de nouvelles particules expliquant la matière noire ?</a:t>
            </a:r>
            <a:br>
              <a:rPr lang="fr-FR" sz="2000" dirty="0">
                <a:effectLst>
                  <a:outerShdw blurRad="38100" dist="38100" dir="2700000" algn="tl">
                    <a:srgbClr val="000000">
                      <a:alpha val="43137"/>
                    </a:srgbClr>
                  </a:outerShdw>
                </a:effectLst>
                <a:latin typeface="+mj-lt"/>
                <a:ea typeface="Arial Unicode MS" pitchFamily="34" charset="-128"/>
                <a:cs typeface="Arial Unicode MS" pitchFamily="34" charset="-128"/>
              </a:rPr>
            </a:br>
            <a:r>
              <a:rPr lang="fr-FR" sz="2000" b="1" dirty="0">
                <a:solidFill>
                  <a:srgbClr val="5FE3FD"/>
                </a:solidFill>
                <a:effectLst>
                  <a:outerShdw blurRad="38100" dist="38100" dir="2700000" algn="tl">
                    <a:srgbClr val="000000">
                      <a:alpha val="43137"/>
                    </a:srgbClr>
                  </a:outerShdw>
                </a:effectLst>
                <a:ea typeface="Arial Unicode MS" pitchFamily="34" charset="-128"/>
                <a:cs typeface="Arial Unicode MS" pitchFamily="34" charset="-128"/>
              </a:rPr>
              <a:t> </a:t>
            </a:r>
            <a:r>
              <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sym typeface="Symbol"/>
              </a:rPr>
              <a:t>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sym typeface="Symbol"/>
              </a:rPr>
              <a:t> l’unification pourrait déboucher sur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la découverte spectaculaire d’un univers à plus que 4 dimensions, avec des </a:t>
            </a:r>
            <a:r>
              <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dimensions </a:t>
            </a:r>
            <a:r>
              <a:rPr lang="fr-FR" sz="2000" b="1" dirty="0" smtClean="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rPr>
              <a:t>supplémentaires enroulées sur elles-mêmes ?</a:t>
            </a:r>
            <a:endParaRPr lang="fr-FR" sz="2000" b="1" dirty="0">
              <a:solidFill>
                <a:srgbClr val="5FE3FD"/>
              </a:solidFill>
              <a:effectLst>
                <a:outerShdw blurRad="38100" dist="38100" dir="2700000" algn="tl">
                  <a:srgbClr val="000000">
                    <a:alpha val="43137"/>
                  </a:srgbClr>
                </a:outerShdw>
              </a:effectLst>
              <a:latin typeface="+mj-lt"/>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heckerboard(across)">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heckerboard(across)">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checkerboard(across)">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checkerboard(across)">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checkerboard(across)">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checkerboard(across)">
                                      <p:cBhvr>
                                        <p:cTn id="40" dur="500"/>
                                        <p:tgtEl>
                                          <p:spTgt spid="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checkerboard(across)">
                                      <p:cBhvr>
                                        <p:cTn id="4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67000"/>
            <a:ext cx="8229600" cy="1143000"/>
          </a:xfrm>
        </p:spPr>
        <p:txBody>
          <a:bodyPr>
            <a:normAutofit fontScale="90000"/>
          </a:bodyPr>
          <a:lstStyle/>
          <a:p>
            <a:pPr>
              <a:buFont typeface="Arial" pitchFamily="34" charset="0"/>
              <a:buChar char="•"/>
            </a:pPr>
            <a:r>
              <a:rPr lang="fr-FR" dirty="0" smtClean="0"/>
              <a:t>Organisation de la recherche dans notre domaine de physique:</a:t>
            </a:r>
            <a:br>
              <a:rPr lang="fr-FR" dirty="0" smtClean="0"/>
            </a:br>
            <a:r>
              <a:rPr lang="fr-FR" dirty="0" smtClean="0"/>
              <a:t/>
            </a:r>
            <a:br>
              <a:rPr lang="fr-FR" dirty="0" smtClean="0"/>
            </a:br>
            <a:r>
              <a:rPr lang="fr-FR" dirty="0" smtClean="0"/>
              <a:t>- </a:t>
            </a:r>
            <a:r>
              <a:rPr lang="fr-FR" dirty="0" smtClean="0">
                <a:solidFill>
                  <a:srgbClr val="002060"/>
                </a:solidFill>
              </a:rPr>
              <a:t>Collaborations internationales</a:t>
            </a:r>
            <a:r>
              <a:rPr lang="fr-FR" dirty="0" smtClean="0"/>
              <a:t/>
            </a:r>
            <a:br>
              <a:rPr lang="fr-FR" dirty="0" smtClean="0"/>
            </a:br>
            <a:r>
              <a:rPr lang="fr-FR" dirty="0" smtClean="0"/>
              <a:t>et </a:t>
            </a:r>
            <a:br>
              <a:rPr lang="fr-FR" dirty="0" smtClean="0"/>
            </a:br>
            <a:r>
              <a:rPr lang="fr-FR" dirty="0" smtClean="0"/>
              <a:t>- </a:t>
            </a:r>
            <a:r>
              <a:rPr lang="fr-FR" dirty="0" smtClean="0">
                <a:solidFill>
                  <a:srgbClr val="002060"/>
                </a:solidFill>
              </a:rPr>
              <a:t>les laboratoires du CNRS et de l’Université </a:t>
            </a:r>
            <a:endParaRPr lang="fr-FR" dirty="0">
              <a:solidFill>
                <a:srgbClr val="002060"/>
              </a:solidFill>
            </a:endParaRPr>
          </a:p>
        </p:txBody>
      </p:sp>
      <p:sp>
        <p:nvSpPr>
          <p:cNvPr id="3" name="Espace réservé du pied de page 2"/>
          <p:cNvSpPr>
            <a:spLocks noGrp="1"/>
          </p:cNvSpPr>
          <p:nvPr>
            <p:ph type="ftr" sz="quarter" idx="11"/>
          </p:nvPr>
        </p:nvSpPr>
        <p:spPr/>
        <p:txBody>
          <a:bodyPr/>
          <a:lstStyle/>
          <a:p>
            <a:r>
              <a:rPr lang="fr-FR" smtClean="0"/>
              <a:t>VisiteTech-Com IUT Annecy-le-Vieux le 12 mai 2011        A.ZGHICHE</a:t>
            </a:r>
            <a:endParaRPr lang="fr-FR" dirty="0"/>
          </a:p>
        </p:txBody>
      </p:sp>
      <p:sp>
        <p:nvSpPr>
          <p:cNvPr id="4" name="Espace réservé du numéro de diapositive 3"/>
          <p:cNvSpPr>
            <a:spLocks noGrp="1"/>
          </p:cNvSpPr>
          <p:nvPr>
            <p:ph type="sldNum" sz="quarter" idx="12"/>
          </p:nvPr>
        </p:nvSpPr>
        <p:spPr/>
        <p:txBody>
          <a:bodyPr/>
          <a:lstStyle/>
          <a:p>
            <a:fld id="{2F565EC7-E1AE-4DC0-808A-0D30BD22A748}" type="slidenum">
              <a:rPr lang="fr-FR" smtClean="0"/>
              <a:pPr/>
              <a:t>6</a:t>
            </a:fld>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a:spLocks noGrp="1"/>
          </p:cNvSpPr>
          <p:nvPr>
            <p:ph type="title"/>
          </p:nvPr>
        </p:nvSpPr>
        <p:spPr>
          <a:xfrm>
            <a:off x="457200" y="274638"/>
            <a:ext cx="8229600" cy="654032"/>
          </a:xfrm>
        </p:spPr>
        <p:txBody>
          <a:bodyPr>
            <a:normAutofit fontScale="90000"/>
          </a:bodyPr>
          <a:lstStyle/>
          <a:p>
            <a:r>
              <a:rPr lang="en-US" dirty="0" smtClean="0">
                <a:solidFill>
                  <a:srgbClr val="C2AA42"/>
                </a:solidFill>
              </a:rPr>
              <a:t>Les services techniques</a:t>
            </a:r>
            <a:endParaRPr lang="fr-FR" dirty="0">
              <a:solidFill>
                <a:srgbClr val="C2AA42"/>
              </a:solidFill>
            </a:endParaRPr>
          </a:p>
        </p:txBody>
      </p:sp>
      <p:sp>
        <p:nvSpPr>
          <p:cNvPr id="4" name="Espace réservé du pied de page 3"/>
          <p:cNvSpPr>
            <a:spLocks noGrp="1"/>
          </p:cNvSpPr>
          <p:nvPr>
            <p:ph type="ftr" sz="quarter" idx="11"/>
          </p:nvPr>
        </p:nvSpPr>
        <p:spPr/>
        <p:txBody>
          <a:bodyPr/>
          <a:lstStyle/>
          <a:p>
            <a:pPr>
              <a:defRPr/>
            </a:pPr>
            <a:r>
              <a:rPr lang="fr-FR" smtClean="0"/>
              <a:t>VisiteTech-Com IUT Annecy-le-Vieux le 12 mai 2011        A.ZGHICHE</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7</a:t>
            </a:fld>
            <a:endParaRPr lang="fr-FR" dirty="0"/>
          </a:p>
        </p:txBody>
      </p:sp>
      <p:pic>
        <p:nvPicPr>
          <p:cNvPr id="8" name="Image 7" descr="logolapp.JPG"/>
          <p:cNvPicPr>
            <a:picLocks noChangeAspect="1"/>
          </p:cNvPicPr>
          <p:nvPr/>
        </p:nvPicPr>
        <p:blipFill>
          <a:blip r:embed="rId2" cstate="print"/>
          <a:stretch>
            <a:fillRect/>
          </a:stretch>
        </p:blipFill>
        <p:spPr>
          <a:xfrm>
            <a:off x="571472" y="6286520"/>
            <a:ext cx="710431" cy="420996"/>
          </a:xfrm>
          <a:prstGeom prst="rect">
            <a:avLst/>
          </a:prstGeom>
        </p:spPr>
      </p:pic>
      <p:sp>
        <p:nvSpPr>
          <p:cNvPr id="12" name="ZoneTexte 11"/>
          <p:cNvSpPr txBox="1"/>
          <p:nvPr/>
        </p:nvSpPr>
        <p:spPr>
          <a:xfrm>
            <a:off x="1000100" y="928670"/>
            <a:ext cx="3500462" cy="1631216"/>
          </a:xfrm>
          <a:prstGeom prst="rect">
            <a:avLst/>
          </a:prstGeom>
          <a:solidFill>
            <a:schemeClr val="accent5">
              <a:lumMod val="20000"/>
              <a:lumOff val="80000"/>
            </a:schemeClr>
          </a:solidFill>
          <a:effectLst>
            <a:innerShdw blurRad="63500" dist="50800" dir="2700000">
              <a:prstClr val="black">
                <a:alpha val="50000"/>
              </a:prstClr>
            </a:innerShdw>
          </a:effectLst>
        </p:spPr>
        <p:txBody>
          <a:bodyPr wrap="square" rtlCol="0">
            <a:spAutoFit/>
          </a:bodyPr>
          <a:lstStyle/>
          <a:p>
            <a:r>
              <a:rPr lang="fr-FR" dirty="0" smtClean="0">
                <a:solidFill>
                  <a:srgbClr val="002060"/>
                </a:solidFill>
              </a:rPr>
              <a:t> </a:t>
            </a:r>
            <a:r>
              <a:rPr lang="fr-FR" sz="2000" dirty="0" smtClean="0">
                <a:solidFill>
                  <a:srgbClr val="002060"/>
                </a:solidFill>
              </a:rPr>
              <a:t>Les services de </a:t>
            </a:r>
            <a:r>
              <a:rPr lang="fr-FR" sz="2000" b="1" dirty="0" smtClean="0">
                <a:solidFill>
                  <a:srgbClr val="002060"/>
                </a:solidFill>
              </a:rPr>
              <a:t>mécanique</a:t>
            </a:r>
            <a:r>
              <a:rPr lang="fr-FR" sz="2000" dirty="0" smtClean="0">
                <a:solidFill>
                  <a:srgbClr val="002060"/>
                </a:solidFill>
              </a:rPr>
              <a:t>, d'</a:t>
            </a:r>
            <a:r>
              <a:rPr lang="fr-FR" sz="2000" b="1" dirty="0" smtClean="0">
                <a:solidFill>
                  <a:srgbClr val="002060"/>
                </a:solidFill>
              </a:rPr>
              <a:t>électronique</a:t>
            </a:r>
            <a:r>
              <a:rPr lang="fr-FR" sz="2000" dirty="0" smtClean="0">
                <a:solidFill>
                  <a:srgbClr val="002060"/>
                </a:solidFill>
              </a:rPr>
              <a:t> et d'</a:t>
            </a:r>
            <a:r>
              <a:rPr lang="fr-FR" sz="2000" b="1" dirty="0" smtClean="0">
                <a:solidFill>
                  <a:srgbClr val="002060"/>
                </a:solidFill>
              </a:rPr>
              <a:t>informatique</a:t>
            </a:r>
            <a:r>
              <a:rPr lang="fr-FR" sz="2000" dirty="0" smtClean="0">
                <a:solidFill>
                  <a:srgbClr val="002060"/>
                </a:solidFill>
              </a:rPr>
              <a:t> contribuent à concevoir et réaliser détecteurs et logiciels </a:t>
            </a:r>
          </a:p>
        </p:txBody>
      </p:sp>
      <p:pic>
        <p:nvPicPr>
          <p:cNvPr id="16" name="Picture 6" descr="L1994vir0503"/>
          <p:cNvPicPr>
            <a:picLocks noChangeAspect="1" noChangeArrowheads="1"/>
          </p:cNvPicPr>
          <p:nvPr/>
        </p:nvPicPr>
        <p:blipFill>
          <a:blip r:embed="rId3" cstate="print"/>
          <a:srcRect/>
          <a:stretch>
            <a:fillRect/>
          </a:stretch>
        </p:blipFill>
        <p:spPr bwMode="auto">
          <a:xfrm>
            <a:off x="4714876" y="3857628"/>
            <a:ext cx="3460750" cy="2260600"/>
          </a:xfrm>
          <a:prstGeom prst="rect">
            <a:avLst/>
          </a:prstGeom>
          <a:noFill/>
          <a:ln w="9525">
            <a:noFill/>
            <a:miter lim="800000"/>
            <a:headEnd/>
            <a:tailEnd/>
          </a:ln>
        </p:spPr>
      </p:pic>
      <p:pic>
        <p:nvPicPr>
          <p:cNvPr id="17" name="Image 5" descr="brouillon9.jpg"/>
          <p:cNvPicPr>
            <a:picLocks noChangeAspect="1"/>
          </p:cNvPicPr>
          <p:nvPr/>
        </p:nvPicPr>
        <p:blipFill>
          <a:blip r:embed="rId4" cstate="print"/>
          <a:srcRect/>
          <a:stretch>
            <a:fillRect/>
          </a:stretch>
        </p:blipFill>
        <p:spPr bwMode="auto">
          <a:xfrm>
            <a:off x="4786314" y="1071546"/>
            <a:ext cx="3969984" cy="2643542"/>
          </a:xfrm>
          <a:prstGeom prst="rect">
            <a:avLst/>
          </a:prstGeom>
          <a:noFill/>
          <a:ln w="9525">
            <a:noFill/>
            <a:miter lim="800000"/>
            <a:headEnd/>
            <a:tailEnd/>
          </a:ln>
        </p:spPr>
      </p:pic>
      <p:pic>
        <p:nvPicPr>
          <p:cNvPr id="18" name="Image 2" descr="test1.jpg"/>
          <p:cNvPicPr>
            <a:picLocks noChangeAspect="1"/>
          </p:cNvPicPr>
          <p:nvPr/>
        </p:nvPicPr>
        <p:blipFill>
          <a:blip r:embed="rId5" cstate="print"/>
          <a:srcRect/>
          <a:stretch>
            <a:fillRect/>
          </a:stretch>
        </p:blipFill>
        <p:spPr bwMode="auto">
          <a:xfrm>
            <a:off x="1000100" y="2643182"/>
            <a:ext cx="2664256" cy="35528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lake"/>
          <p:cNvPicPr>
            <a:picLocks noChangeAspect="1" noChangeArrowheads="1"/>
          </p:cNvPicPr>
          <p:nvPr/>
        </p:nvPicPr>
        <p:blipFill>
          <a:blip r:embed="rId2" cstate="print"/>
          <a:srcRect/>
          <a:stretch>
            <a:fillRect/>
          </a:stretch>
        </p:blipFill>
        <p:spPr bwMode="auto">
          <a:xfrm>
            <a:off x="2286000" y="1295400"/>
            <a:ext cx="2235200" cy="1676400"/>
          </a:xfrm>
          <a:prstGeom prst="rect">
            <a:avLst/>
          </a:prstGeom>
          <a:noFill/>
          <a:ln w="9525">
            <a:noFill/>
            <a:miter lim="800000"/>
            <a:headEnd/>
            <a:tailEnd/>
          </a:ln>
        </p:spPr>
      </p:pic>
      <p:sp>
        <p:nvSpPr>
          <p:cNvPr id="2" name="Titre 1"/>
          <p:cNvSpPr>
            <a:spLocks noGrp="1"/>
          </p:cNvSpPr>
          <p:nvPr>
            <p:ph type="title"/>
          </p:nvPr>
        </p:nvSpPr>
        <p:spPr>
          <a:xfrm>
            <a:off x="2209800" y="3124200"/>
            <a:ext cx="4419600" cy="715962"/>
          </a:xfrm>
          <a:solidFill>
            <a:schemeClr val="tx1">
              <a:lumMod val="50000"/>
            </a:schemeClr>
          </a:solidFill>
        </p:spPr>
        <p:txBody>
          <a:bodyPr>
            <a:normAutofit fontScale="90000"/>
          </a:bodyPr>
          <a:lstStyle/>
          <a:p>
            <a:r>
              <a:rPr lang="fr-FR" dirty="0" smtClean="0"/>
              <a:t>Infiniment petit</a:t>
            </a:r>
            <a:endParaRPr lang="fr-FR" dirty="0"/>
          </a:p>
        </p:txBody>
      </p:sp>
      <p:sp>
        <p:nvSpPr>
          <p:cNvPr id="5" name="Espace réservé du pied de page 4"/>
          <p:cNvSpPr>
            <a:spLocks noGrp="1"/>
          </p:cNvSpPr>
          <p:nvPr>
            <p:ph type="ftr" sz="quarter" idx="11"/>
          </p:nvPr>
        </p:nvSpPr>
        <p:spPr/>
        <p:txBody>
          <a:bodyPr/>
          <a:lstStyle/>
          <a:p>
            <a:r>
              <a:rPr lang="fr-FR" smtClean="0"/>
              <a:t>VisiteTech-Com IUT Annecy-le-Vieux le 12 mai 2011        A.ZGHICHE</a:t>
            </a:r>
            <a:endParaRPr lang="fr-FR"/>
          </a:p>
        </p:txBody>
      </p:sp>
      <p:sp>
        <p:nvSpPr>
          <p:cNvPr id="6" name="Espace réservé du numéro de diapositive 5"/>
          <p:cNvSpPr>
            <a:spLocks noGrp="1"/>
          </p:cNvSpPr>
          <p:nvPr>
            <p:ph type="sldNum" sz="quarter" idx="12"/>
          </p:nvPr>
        </p:nvSpPr>
        <p:spPr/>
        <p:txBody>
          <a:bodyPr/>
          <a:lstStyle/>
          <a:p>
            <a:fld id="{2F565EC7-E1AE-4DC0-808A-0D30BD22A748}" type="slidenum">
              <a:rPr lang="fr-FR" smtClean="0"/>
              <a:pPr/>
              <a:t>8</a:t>
            </a:fld>
            <a:endParaRPr lang="fr-FR"/>
          </a:p>
        </p:txBody>
      </p:sp>
      <p:sp>
        <p:nvSpPr>
          <p:cNvPr id="8" name="Espace réservé du contenu 3"/>
          <p:cNvSpPr txBox="1">
            <a:spLocks/>
          </p:cNvSpPr>
          <p:nvPr/>
        </p:nvSpPr>
        <p:spPr>
          <a:xfrm>
            <a:off x="228600" y="152400"/>
            <a:ext cx="2362200" cy="12954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pPr lvl="0"/>
            <a:r>
              <a:rPr lang="fr-FR" sz="2000" dirty="0" smtClean="0">
                <a:solidFill>
                  <a:srgbClr val="321CD2"/>
                </a:solidFill>
                <a:effectLst>
                  <a:outerShdw blurRad="38100" dist="38100" dir="2700000" algn="tl">
                    <a:srgbClr val="000000">
                      <a:alpha val="43137"/>
                    </a:srgbClr>
                  </a:outerShdw>
                </a:effectLst>
              </a:rPr>
              <a:t>Les Collisionneurs</a:t>
            </a:r>
          </a:p>
          <a:p>
            <a:pPr lvl="0"/>
            <a:r>
              <a:rPr lang="fr-FR" sz="2000" dirty="0" smtClean="0">
                <a:solidFill>
                  <a:srgbClr val="321CD2"/>
                </a:solidFill>
                <a:effectLst>
                  <a:outerShdw blurRad="38100" dist="38100" dir="2700000" algn="tl">
                    <a:srgbClr val="000000">
                      <a:alpha val="43137"/>
                    </a:srgbClr>
                  </a:outerShdw>
                </a:effectLst>
              </a:rPr>
              <a:t>LEP, PEP, LHC et </a:t>
            </a:r>
          </a:p>
          <a:p>
            <a:pPr lvl="0"/>
            <a:r>
              <a:rPr lang="fr-FR" sz="2000" dirty="0" smtClean="0">
                <a:solidFill>
                  <a:srgbClr val="321CD2"/>
                </a:solidFill>
                <a:effectLst>
                  <a:outerShdw blurRad="38100" dist="38100" dir="2700000" algn="tl">
                    <a:srgbClr val="000000">
                      <a:alpha val="43137"/>
                    </a:srgbClr>
                  </a:outerShdw>
                </a:effectLst>
              </a:rPr>
              <a:t>Faisceau de neutrinos</a:t>
            </a:r>
          </a:p>
          <a:p>
            <a:pPr lvl="0"/>
            <a:endParaRPr lang="fr-FR" sz="2000" dirty="0" smtClean="0">
              <a:solidFill>
                <a:schemeClr val="tx1"/>
              </a:solidFill>
              <a:effectLst>
                <a:outerShdw blurRad="38100" dist="38100" dir="2700000" algn="tl">
                  <a:srgbClr val="000000">
                    <a:alpha val="43137"/>
                  </a:srgbClr>
                </a:outerShdw>
              </a:effectLst>
            </a:endParaRPr>
          </a:p>
        </p:txBody>
      </p:sp>
      <p:sp>
        <p:nvSpPr>
          <p:cNvPr id="9" name="Espace réservé du contenu 3"/>
          <p:cNvSpPr txBox="1">
            <a:spLocks/>
          </p:cNvSpPr>
          <p:nvPr/>
        </p:nvSpPr>
        <p:spPr>
          <a:xfrm>
            <a:off x="6248400" y="381000"/>
            <a:ext cx="2362200" cy="533400"/>
          </a:xfrm>
          <a:prstGeom prst="rect">
            <a:avLst/>
          </a:prstGeom>
        </p:spPr>
        <p:style>
          <a:lnRef idx="0">
            <a:schemeClr val="accent1"/>
          </a:lnRef>
          <a:fillRef idx="3">
            <a:schemeClr val="accent1"/>
          </a:fillRef>
          <a:effectRef idx="3">
            <a:schemeClr val="accent1"/>
          </a:effectRef>
          <a:fontRef idx="minor">
            <a:schemeClr val="lt1"/>
          </a:fontRef>
        </p:style>
        <p:txBody>
          <a:bodyPr vert="horz">
            <a:noAutofit/>
          </a:bodyPr>
          <a:lstStyle/>
          <a:p>
            <a:pPr lvl="0"/>
            <a:r>
              <a:rPr lang="fr-FR" sz="2000" dirty="0" smtClean="0">
                <a:solidFill>
                  <a:srgbClr val="321CD2"/>
                </a:solidFill>
                <a:effectLst>
                  <a:outerShdw blurRad="38100" dist="38100" dir="2700000" algn="tl">
                    <a:srgbClr val="000000">
                      <a:alpha val="43137"/>
                    </a:srgbClr>
                  </a:outerShdw>
                </a:effectLst>
              </a:rPr>
              <a:t>Les détecteurs</a:t>
            </a:r>
          </a:p>
        </p:txBody>
      </p:sp>
      <p:pic>
        <p:nvPicPr>
          <p:cNvPr id="10" name="Picture 2" descr="LHC-OverallView"/>
          <p:cNvPicPr>
            <a:picLocks noChangeAspect="1" noChangeArrowheads="1"/>
          </p:cNvPicPr>
          <p:nvPr/>
        </p:nvPicPr>
        <p:blipFill>
          <a:blip r:embed="rId3" cstate="print"/>
          <a:srcRect t="8065"/>
          <a:stretch>
            <a:fillRect/>
          </a:stretch>
        </p:blipFill>
        <p:spPr bwMode="auto">
          <a:xfrm>
            <a:off x="2895600" y="3962400"/>
            <a:ext cx="3283754" cy="2438400"/>
          </a:xfrm>
          <a:prstGeom prst="rect">
            <a:avLst/>
          </a:prstGeom>
          <a:noFill/>
        </p:spPr>
      </p:pic>
      <p:pic>
        <p:nvPicPr>
          <p:cNvPr id="11" name="Image 10" descr="babar-4.jpg"/>
          <p:cNvPicPr>
            <a:picLocks noChangeAspect="1"/>
          </p:cNvPicPr>
          <p:nvPr/>
        </p:nvPicPr>
        <p:blipFill>
          <a:blip r:embed="rId4" cstate="print"/>
          <a:stretch>
            <a:fillRect/>
          </a:stretch>
        </p:blipFill>
        <p:spPr>
          <a:xfrm>
            <a:off x="7010399" y="1524000"/>
            <a:ext cx="2164155" cy="1475232"/>
          </a:xfrm>
          <a:prstGeom prst="rect">
            <a:avLst/>
          </a:prstGeom>
        </p:spPr>
      </p:pic>
      <p:pic>
        <p:nvPicPr>
          <p:cNvPr id="12" name="Picture 6"/>
          <p:cNvPicPr>
            <a:picLocks noChangeAspect="1" noChangeArrowheads="1"/>
          </p:cNvPicPr>
          <p:nvPr/>
        </p:nvPicPr>
        <p:blipFill>
          <a:blip r:embed="rId5" cstate="print"/>
          <a:srcRect/>
          <a:stretch>
            <a:fillRect/>
          </a:stretch>
        </p:blipFill>
        <p:spPr bwMode="auto">
          <a:xfrm>
            <a:off x="6781800" y="3276600"/>
            <a:ext cx="2362200" cy="1560528"/>
          </a:xfrm>
          <a:prstGeom prst="rect">
            <a:avLst/>
          </a:prstGeom>
          <a:noFill/>
          <a:ln w="9525" algn="ctr">
            <a:noFill/>
            <a:miter lim="800000"/>
            <a:headEnd/>
            <a:tailEnd/>
          </a:ln>
        </p:spPr>
      </p:pic>
      <p:pic>
        <p:nvPicPr>
          <p:cNvPr id="13" name="Picture 3" descr="Fev07-0038-sma"/>
          <p:cNvPicPr>
            <a:picLocks noChangeAspect="1" noChangeArrowheads="1"/>
          </p:cNvPicPr>
          <p:nvPr/>
        </p:nvPicPr>
        <p:blipFill>
          <a:blip r:embed="rId6" cstate="print"/>
          <a:srcRect/>
          <a:stretch>
            <a:fillRect/>
          </a:stretch>
        </p:blipFill>
        <p:spPr bwMode="auto">
          <a:xfrm>
            <a:off x="4800600" y="990600"/>
            <a:ext cx="2133600" cy="1600614"/>
          </a:xfrm>
          <a:prstGeom prst="rect">
            <a:avLst/>
          </a:prstGeom>
          <a:noFill/>
          <a:ln w="9525">
            <a:noFill/>
            <a:miter lim="800000"/>
            <a:headEnd/>
            <a:tailEnd/>
          </a:ln>
        </p:spPr>
      </p:pic>
      <p:pic>
        <p:nvPicPr>
          <p:cNvPr id="15" name="Picture 8" descr="C:\Documents and Settings\bhamuser\babarpics\peprings.gif"/>
          <p:cNvPicPr>
            <a:picLocks noChangeAspect="1" noChangeArrowheads="1"/>
          </p:cNvPicPr>
          <p:nvPr/>
        </p:nvPicPr>
        <p:blipFill>
          <a:blip r:embed="rId7" cstate="print"/>
          <a:srcRect/>
          <a:stretch>
            <a:fillRect/>
          </a:stretch>
        </p:blipFill>
        <p:spPr bwMode="auto">
          <a:xfrm>
            <a:off x="0" y="1676400"/>
            <a:ext cx="2140151" cy="1422400"/>
          </a:xfrm>
          <a:prstGeom prst="rect">
            <a:avLst/>
          </a:prstGeom>
          <a:noFill/>
        </p:spPr>
      </p:pic>
      <p:pic>
        <p:nvPicPr>
          <p:cNvPr id="18" name="Picture 1026" descr="E:\Mes documents\Talks\Lyon-17Oct2003\SLAC.jpg"/>
          <p:cNvPicPr preferRelativeResize="0">
            <a:picLocks noChangeArrowheads="1"/>
          </p:cNvPicPr>
          <p:nvPr/>
        </p:nvPicPr>
        <p:blipFill>
          <a:blip r:embed="rId8" cstate="print">
            <a:lum bright="4000"/>
          </a:blip>
          <a:srcRect/>
          <a:stretch>
            <a:fillRect/>
          </a:stretch>
        </p:blipFill>
        <p:spPr bwMode="auto">
          <a:xfrm>
            <a:off x="0" y="3048000"/>
            <a:ext cx="2133600" cy="1447800"/>
          </a:xfrm>
          <a:prstGeom prst="rect">
            <a:avLst/>
          </a:prstGeom>
          <a:noFill/>
          <a:ln w="9525">
            <a:noFill/>
            <a:miter lim="800000"/>
            <a:headEnd/>
            <a:tailEnd/>
          </a:ln>
          <a:effectLst>
            <a:outerShdw blurRad="50800" dist="50800" dir="5400000" algn="ctr" rotWithShape="0">
              <a:srgbClr val="000000">
                <a:alpha val="0"/>
              </a:srgbClr>
            </a:outerShdw>
          </a:effectLst>
          <a:scene3d>
            <a:camera prst="orthographicFront"/>
            <a:lightRig rig="threePt" dir="t"/>
          </a:scene3d>
          <a:sp3d prstMaterial="plastic"/>
        </p:spPr>
      </p:pic>
      <p:pic>
        <p:nvPicPr>
          <p:cNvPr id="19" name="Picture 8"/>
          <p:cNvPicPr>
            <a:picLocks noChangeAspect="1" noChangeArrowheads="1"/>
          </p:cNvPicPr>
          <p:nvPr/>
        </p:nvPicPr>
        <p:blipFill>
          <a:blip r:embed="rId9" cstate="print"/>
          <a:srcRect/>
          <a:stretch>
            <a:fillRect/>
          </a:stretch>
        </p:blipFill>
        <p:spPr bwMode="auto">
          <a:xfrm>
            <a:off x="0" y="4800600"/>
            <a:ext cx="2797845" cy="1828800"/>
          </a:xfrm>
          <a:prstGeom prst="rect">
            <a:avLst/>
          </a:prstGeom>
          <a:noFill/>
          <a:ln w="9525">
            <a:noFill/>
            <a:miter lim="800000"/>
            <a:headEnd/>
            <a:tailEnd/>
          </a:ln>
          <a:effectLst/>
        </p:spPr>
      </p:pic>
      <p:pic>
        <p:nvPicPr>
          <p:cNvPr id="20" name="Picture 2" descr="Teste20"/>
          <p:cNvPicPr>
            <a:picLocks noChangeArrowheads="1"/>
          </p:cNvPicPr>
          <p:nvPr/>
        </p:nvPicPr>
        <p:blipFill>
          <a:blip r:embed="rId10" cstate="print"/>
          <a:srcRect/>
          <a:stretch>
            <a:fillRect/>
          </a:stretch>
        </p:blipFill>
        <p:spPr bwMode="auto">
          <a:xfrm>
            <a:off x="6324600" y="5029200"/>
            <a:ext cx="2667000" cy="1828800"/>
          </a:xfrm>
          <a:prstGeom prst="rect">
            <a:avLst/>
          </a:prstGeom>
          <a:noFill/>
          <a:ln w="9525">
            <a:noFill/>
            <a:miter lim="800000"/>
            <a:headEnd/>
            <a:tailEnd/>
          </a:ln>
        </p:spPr>
      </p:pic>
      <p:sp>
        <p:nvSpPr>
          <p:cNvPr id="22" name="Rectangle 21"/>
          <p:cNvSpPr/>
          <p:nvPr/>
        </p:nvSpPr>
        <p:spPr>
          <a:xfrm>
            <a:off x="152400" y="3200400"/>
            <a:ext cx="813043" cy="369332"/>
          </a:xfrm>
          <a:prstGeom prst="rect">
            <a:avLst/>
          </a:prstGeom>
        </p:spPr>
        <p:txBody>
          <a:bodyPr wrap="none">
            <a:spAutoFit/>
          </a:bodyPr>
          <a:lstStyle/>
          <a:p>
            <a:r>
              <a:rPr lang="fr-FR" b="1" dirty="0" smtClean="0"/>
              <a:t>SLAC</a:t>
            </a:r>
            <a:endParaRPr lang="fr-FR" b="1" dirty="0"/>
          </a:p>
        </p:txBody>
      </p:sp>
      <p:sp>
        <p:nvSpPr>
          <p:cNvPr id="23" name="Rectangle 22"/>
          <p:cNvSpPr/>
          <p:nvPr/>
        </p:nvSpPr>
        <p:spPr>
          <a:xfrm>
            <a:off x="4876800" y="1066800"/>
            <a:ext cx="1593706" cy="246221"/>
          </a:xfrm>
          <a:prstGeom prst="rect">
            <a:avLst/>
          </a:prstGeom>
        </p:spPr>
        <p:txBody>
          <a:bodyPr wrap="none">
            <a:spAutoFit/>
          </a:bodyPr>
          <a:lstStyle/>
          <a:p>
            <a:r>
              <a:rPr lang="fr-FR" sz="1000" dirty="0" err="1" smtClean="0">
                <a:effectLst>
                  <a:outerShdw blurRad="38100" dist="38100" dir="2700000" algn="tl">
                    <a:srgbClr val="000000">
                      <a:alpha val="43137"/>
                    </a:srgbClr>
                  </a:outerShdw>
                </a:effectLst>
              </a:rPr>
              <a:t>OPERA-LNGS:neutrinos</a:t>
            </a:r>
            <a:endParaRPr lang="fr-FR" sz="1000" dirty="0"/>
          </a:p>
        </p:txBody>
      </p:sp>
      <p:sp>
        <p:nvSpPr>
          <p:cNvPr id="24" name="Rectangle 23"/>
          <p:cNvSpPr/>
          <p:nvPr/>
        </p:nvSpPr>
        <p:spPr>
          <a:xfrm>
            <a:off x="6934200" y="2743200"/>
            <a:ext cx="2018501" cy="276999"/>
          </a:xfrm>
          <a:prstGeom prst="rect">
            <a:avLst/>
          </a:prstGeom>
        </p:spPr>
        <p:txBody>
          <a:bodyPr wrap="none">
            <a:spAutoFit/>
          </a:bodyPr>
          <a:lstStyle/>
          <a:p>
            <a:r>
              <a:rPr lang="fr-FR" sz="1200" b="1" dirty="0" smtClean="0">
                <a:solidFill>
                  <a:schemeClr val="accent4">
                    <a:lumMod val="50000"/>
                  </a:schemeClr>
                </a:solidFill>
                <a:effectLst>
                  <a:outerShdw blurRad="38100" dist="38100" dir="2700000" algn="tl">
                    <a:srgbClr val="000000">
                      <a:alpha val="43137"/>
                    </a:srgbClr>
                  </a:outerShdw>
                </a:effectLst>
              </a:rPr>
              <a:t>BaBar-SLAC: violation CP</a:t>
            </a:r>
            <a:endParaRPr lang="fr-FR" sz="1200" b="1" dirty="0">
              <a:solidFill>
                <a:schemeClr val="accent4">
                  <a:lumMod val="50000"/>
                </a:schemeClr>
              </a:solidFill>
            </a:endParaRPr>
          </a:p>
        </p:txBody>
      </p:sp>
      <p:sp>
        <p:nvSpPr>
          <p:cNvPr id="25" name="Rectangle 24"/>
          <p:cNvSpPr/>
          <p:nvPr/>
        </p:nvSpPr>
        <p:spPr>
          <a:xfrm>
            <a:off x="6858000" y="3352800"/>
            <a:ext cx="1518364" cy="276999"/>
          </a:xfrm>
          <a:prstGeom prst="rect">
            <a:avLst/>
          </a:prstGeom>
        </p:spPr>
        <p:txBody>
          <a:bodyPr wrap="none">
            <a:spAutoFit/>
          </a:bodyPr>
          <a:lstStyle/>
          <a:p>
            <a:r>
              <a:rPr lang="fr-FR" sz="1200" b="1" dirty="0" err="1" smtClean="0">
                <a:solidFill>
                  <a:schemeClr val="accent4">
                    <a:lumMod val="50000"/>
                  </a:schemeClr>
                </a:solidFill>
                <a:effectLst>
                  <a:outerShdw blurRad="38100" dist="38100" dir="2700000" algn="tl">
                    <a:srgbClr val="000000">
                      <a:alpha val="43137"/>
                    </a:srgbClr>
                  </a:outerShdw>
                </a:effectLst>
              </a:rPr>
              <a:t>LHCb:violation</a:t>
            </a:r>
            <a:r>
              <a:rPr lang="fr-FR" sz="1200" b="1" dirty="0" smtClean="0">
                <a:solidFill>
                  <a:schemeClr val="accent4">
                    <a:lumMod val="50000"/>
                  </a:schemeClr>
                </a:solidFill>
                <a:effectLst>
                  <a:outerShdw blurRad="38100" dist="38100" dir="2700000" algn="tl">
                    <a:srgbClr val="000000">
                      <a:alpha val="43137"/>
                    </a:srgbClr>
                  </a:outerShdw>
                </a:effectLst>
              </a:rPr>
              <a:t> CP</a:t>
            </a:r>
            <a:endParaRPr lang="fr-FR" sz="1200" b="1" dirty="0" smtClean="0">
              <a:solidFill>
                <a:schemeClr val="accent4">
                  <a:lumMod val="50000"/>
                </a:schemeClr>
              </a:solidFill>
            </a:endParaRPr>
          </a:p>
        </p:txBody>
      </p:sp>
      <p:sp>
        <p:nvSpPr>
          <p:cNvPr id="26" name="Rectangle 25"/>
          <p:cNvSpPr/>
          <p:nvPr/>
        </p:nvSpPr>
        <p:spPr>
          <a:xfrm>
            <a:off x="6400800" y="5029200"/>
            <a:ext cx="1829347" cy="276999"/>
          </a:xfrm>
          <a:prstGeom prst="rect">
            <a:avLst/>
          </a:prstGeom>
        </p:spPr>
        <p:txBody>
          <a:bodyPr wrap="none">
            <a:spAutoFit/>
          </a:bodyPr>
          <a:lstStyle/>
          <a:p>
            <a:r>
              <a:rPr lang="fr-FR" sz="1200" b="1" dirty="0" smtClean="0">
                <a:solidFill>
                  <a:schemeClr val="accent4">
                    <a:lumMod val="50000"/>
                  </a:schemeClr>
                </a:solidFill>
                <a:effectLst>
                  <a:outerShdw blurRad="38100" dist="38100" dir="2700000" algn="tl">
                    <a:srgbClr val="000000">
                      <a:alpha val="43137"/>
                    </a:srgbClr>
                  </a:outerShdw>
                </a:effectLst>
              </a:rPr>
              <a:t>ATLAS: Higgs et SUSY</a:t>
            </a:r>
            <a:endParaRPr lang="fr-FR" sz="1200" b="1"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1143000"/>
          </a:xfrm>
          <a:solidFill>
            <a:schemeClr val="tx1">
              <a:lumMod val="50000"/>
            </a:schemeClr>
          </a:solidFill>
        </p:spPr>
        <p:txBody>
          <a:bodyPr>
            <a:normAutofit fontScale="90000"/>
          </a:bodyPr>
          <a:lstStyle/>
          <a:p>
            <a:r>
              <a:rPr lang="fr-FR" b="1" dirty="0" smtClean="0">
                <a:solidFill>
                  <a:schemeClr val="accent1">
                    <a:lumMod val="60000"/>
                    <a:lumOff val="40000"/>
                  </a:schemeClr>
                </a:solidFill>
              </a:rPr>
              <a:t>Un exemple: découverte du Z</a:t>
            </a:r>
            <a:r>
              <a:rPr lang="fr-FR" b="1" baseline="30000" dirty="0" smtClean="0">
                <a:solidFill>
                  <a:schemeClr val="accent1">
                    <a:lumMod val="60000"/>
                    <a:lumOff val="40000"/>
                  </a:schemeClr>
                </a:solidFill>
              </a:rPr>
              <a:t>0</a:t>
            </a:r>
            <a:r>
              <a:rPr lang="fr-FR" b="1" dirty="0" smtClean="0">
                <a:solidFill>
                  <a:schemeClr val="accent1">
                    <a:lumMod val="60000"/>
                    <a:lumOff val="40000"/>
                  </a:schemeClr>
                </a:solidFill>
              </a:rPr>
              <a:t> par UA1 en 1983</a:t>
            </a:r>
            <a:endParaRPr lang="fr-FR" b="1" dirty="0">
              <a:solidFill>
                <a:schemeClr val="accent1">
                  <a:lumMod val="60000"/>
                  <a:lumOff val="40000"/>
                </a:schemeClr>
              </a:solidFill>
            </a:endParaRPr>
          </a:p>
        </p:txBody>
      </p:sp>
      <p:sp>
        <p:nvSpPr>
          <p:cNvPr id="217" name="Espace réservé du pied de page 3"/>
          <p:cNvSpPr>
            <a:spLocks noGrp="1"/>
          </p:cNvSpPr>
          <p:nvPr>
            <p:ph type="ftr" sz="quarter" idx="11"/>
          </p:nvPr>
        </p:nvSpPr>
        <p:spPr/>
        <p:txBody>
          <a:bodyPr/>
          <a:lstStyle/>
          <a:p>
            <a:r>
              <a:rPr lang="fr-FR" smtClean="0"/>
              <a:t>VisiteTech-Com IUT Annecy-le-Vieux le 12 mai 2011        A.ZGHICHE</a:t>
            </a:r>
            <a:endParaRPr lang="fr-FR" dirty="0"/>
          </a:p>
        </p:txBody>
      </p:sp>
      <p:sp>
        <p:nvSpPr>
          <p:cNvPr id="218" name="Espace réservé du numéro de diapositive 217"/>
          <p:cNvSpPr>
            <a:spLocks noGrp="1"/>
          </p:cNvSpPr>
          <p:nvPr>
            <p:ph type="sldNum" sz="quarter" idx="12"/>
          </p:nvPr>
        </p:nvSpPr>
        <p:spPr/>
        <p:txBody>
          <a:bodyPr/>
          <a:lstStyle/>
          <a:p>
            <a:fld id="{2F565EC7-E1AE-4DC0-808A-0D30BD22A748}" type="slidenum">
              <a:rPr lang="fr-FR" smtClean="0"/>
              <a:pPr/>
              <a:t>9</a:t>
            </a:fld>
            <a:endParaRPr lang="fr-FR"/>
          </a:p>
        </p:txBody>
      </p:sp>
      <p:pic>
        <p:nvPicPr>
          <p:cNvPr id="214" name="Image 213" descr="UA1.jpg"/>
          <p:cNvPicPr>
            <a:picLocks noChangeAspect="1"/>
          </p:cNvPicPr>
          <p:nvPr/>
        </p:nvPicPr>
        <p:blipFill>
          <a:blip r:embed="rId2" cstate="print"/>
          <a:stretch>
            <a:fillRect/>
          </a:stretch>
        </p:blipFill>
        <p:spPr>
          <a:xfrm>
            <a:off x="571472" y="1357298"/>
            <a:ext cx="3403004" cy="2428892"/>
          </a:xfrm>
          <a:prstGeom prst="rect">
            <a:avLst/>
          </a:prstGeom>
          <a:ln>
            <a:noFill/>
          </a:ln>
          <a:effectLst>
            <a:outerShdw blurRad="292100" dist="139700" dir="2700000" algn="tl" rotWithShape="0">
              <a:srgbClr val="333333">
                <a:alpha val="65000"/>
              </a:srgbClr>
            </a:outerShdw>
          </a:effectLst>
        </p:spPr>
      </p:pic>
      <p:sp>
        <p:nvSpPr>
          <p:cNvPr id="215" name="ZoneTexte 214"/>
          <p:cNvSpPr txBox="1"/>
          <p:nvPr/>
        </p:nvSpPr>
        <p:spPr>
          <a:xfrm>
            <a:off x="4143372" y="2000240"/>
            <a:ext cx="413896" cy="646331"/>
          </a:xfrm>
          <a:prstGeom prst="rect">
            <a:avLst/>
          </a:prstGeom>
          <a:noFill/>
        </p:spPr>
        <p:txBody>
          <a:bodyPr wrap="none" rtlCol="0">
            <a:spAutoFit/>
          </a:bodyPr>
          <a:lstStyle/>
          <a:p>
            <a:r>
              <a:rPr lang="fr-FR" sz="3600" b="1" dirty="0" smtClean="0"/>
              <a:t>=</a:t>
            </a:r>
            <a:endParaRPr lang="fr-FR" sz="3600" b="1" dirty="0"/>
          </a:p>
        </p:txBody>
      </p:sp>
      <p:sp>
        <p:nvSpPr>
          <p:cNvPr id="216" name="Oval 259"/>
          <p:cNvSpPr>
            <a:spLocks noChangeArrowheads="1"/>
          </p:cNvSpPr>
          <p:nvPr/>
        </p:nvSpPr>
        <p:spPr bwMode="auto">
          <a:xfrm>
            <a:off x="4603868" y="2499619"/>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4" name="Group 260"/>
          <p:cNvGrpSpPr>
            <a:grpSpLocks/>
          </p:cNvGrpSpPr>
          <p:nvPr/>
        </p:nvGrpSpPr>
        <p:grpSpPr bwMode="auto">
          <a:xfrm rot="-681839">
            <a:off x="4889621" y="2753620"/>
            <a:ext cx="161925" cy="79375"/>
            <a:chOff x="0" y="6512"/>
            <a:chExt cx="21386" cy="6122"/>
          </a:xfrm>
        </p:grpSpPr>
        <p:grpSp>
          <p:nvGrpSpPr>
            <p:cNvPr id="5" name="Group 261"/>
            <p:cNvGrpSpPr>
              <a:grpSpLocks/>
            </p:cNvGrpSpPr>
            <p:nvPr/>
          </p:nvGrpSpPr>
          <p:grpSpPr bwMode="auto">
            <a:xfrm>
              <a:off x="8595" y="6512"/>
              <a:ext cx="4309" cy="6122"/>
              <a:chOff x="8595" y="6512"/>
              <a:chExt cx="4309" cy="6122"/>
            </a:xfrm>
          </p:grpSpPr>
          <p:sp>
            <p:nvSpPr>
              <p:cNvPr id="243"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6"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7"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 name="Group 267"/>
            <p:cNvGrpSpPr>
              <a:grpSpLocks/>
            </p:cNvGrpSpPr>
            <p:nvPr/>
          </p:nvGrpSpPr>
          <p:grpSpPr bwMode="auto">
            <a:xfrm>
              <a:off x="12768" y="6512"/>
              <a:ext cx="4309" cy="6122"/>
              <a:chOff x="8595" y="6512"/>
              <a:chExt cx="4309" cy="6122"/>
            </a:xfrm>
          </p:grpSpPr>
          <p:sp>
            <p:nvSpPr>
              <p:cNvPr id="238"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1"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2"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 name="Group 273"/>
            <p:cNvGrpSpPr>
              <a:grpSpLocks/>
            </p:cNvGrpSpPr>
            <p:nvPr/>
          </p:nvGrpSpPr>
          <p:grpSpPr bwMode="auto">
            <a:xfrm>
              <a:off x="4377" y="6512"/>
              <a:ext cx="4309" cy="6122"/>
              <a:chOff x="8595" y="6512"/>
              <a:chExt cx="4309" cy="6122"/>
            </a:xfrm>
          </p:grpSpPr>
          <p:sp>
            <p:nvSpPr>
              <p:cNvPr id="233"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6"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7"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 name="Group 279"/>
            <p:cNvGrpSpPr>
              <a:grpSpLocks/>
            </p:cNvGrpSpPr>
            <p:nvPr/>
          </p:nvGrpSpPr>
          <p:grpSpPr bwMode="auto">
            <a:xfrm>
              <a:off x="0" y="6512"/>
              <a:ext cx="4309" cy="6122"/>
              <a:chOff x="8595" y="6512"/>
              <a:chExt cx="4309" cy="6122"/>
            </a:xfrm>
          </p:grpSpPr>
          <p:sp>
            <p:nvSpPr>
              <p:cNvPr id="228"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1"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2"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 name="Group 285"/>
            <p:cNvGrpSpPr>
              <a:grpSpLocks/>
            </p:cNvGrpSpPr>
            <p:nvPr/>
          </p:nvGrpSpPr>
          <p:grpSpPr bwMode="auto">
            <a:xfrm>
              <a:off x="17077" y="6512"/>
              <a:ext cx="4309" cy="6122"/>
              <a:chOff x="8595" y="6512"/>
              <a:chExt cx="4309" cy="6122"/>
            </a:xfrm>
          </p:grpSpPr>
          <p:sp>
            <p:nvSpPr>
              <p:cNvPr id="223"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6"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7"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291"/>
          <p:cNvGrpSpPr>
            <a:grpSpLocks/>
          </p:cNvGrpSpPr>
          <p:nvPr/>
        </p:nvGrpSpPr>
        <p:grpSpPr bwMode="auto">
          <a:xfrm rot="-3740024">
            <a:off x="5071389" y="2922689"/>
            <a:ext cx="168275" cy="74612"/>
            <a:chOff x="0" y="6512"/>
            <a:chExt cx="21386" cy="6122"/>
          </a:xfrm>
        </p:grpSpPr>
        <p:grpSp>
          <p:nvGrpSpPr>
            <p:cNvPr id="11" name="Group 292"/>
            <p:cNvGrpSpPr>
              <a:grpSpLocks/>
            </p:cNvGrpSpPr>
            <p:nvPr/>
          </p:nvGrpSpPr>
          <p:grpSpPr bwMode="auto">
            <a:xfrm>
              <a:off x="8595" y="6512"/>
              <a:ext cx="4309" cy="6122"/>
              <a:chOff x="8595" y="6512"/>
              <a:chExt cx="4309" cy="6122"/>
            </a:xfrm>
          </p:grpSpPr>
          <p:sp>
            <p:nvSpPr>
              <p:cNvPr id="274"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5"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6"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7"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8"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 name="Group 298"/>
            <p:cNvGrpSpPr>
              <a:grpSpLocks/>
            </p:cNvGrpSpPr>
            <p:nvPr/>
          </p:nvGrpSpPr>
          <p:grpSpPr bwMode="auto">
            <a:xfrm>
              <a:off x="12768" y="6512"/>
              <a:ext cx="4309" cy="6122"/>
              <a:chOff x="8595" y="6512"/>
              <a:chExt cx="4309" cy="6122"/>
            </a:xfrm>
          </p:grpSpPr>
          <p:sp>
            <p:nvSpPr>
              <p:cNvPr id="269"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0"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1"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2"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3"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 name="Group 304"/>
            <p:cNvGrpSpPr>
              <a:grpSpLocks/>
            </p:cNvGrpSpPr>
            <p:nvPr/>
          </p:nvGrpSpPr>
          <p:grpSpPr bwMode="auto">
            <a:xfrm>
              <a:off x="4377" y="6512"/>
              <a:ext cx="4309" cy="6122"/>
              <a:chOff x="8595" y="6512"/>
              <a:chExt cx="4309" cy="6122"/>
            </a:xfrm>
          </p:grpSpPr>
          <p:sp>
            <p:nvSpPr>
              <p:cNvPr id="264"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5"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6"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7"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8"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 name="Group 310"/>
            <p:cNvGrpSpPr>
              <a:grpSpLocks/>
            </p:cNvGrpSpPr>
            <p:nvPr/>
          </p:nvGrpSpPr>
          <p:grpSpPr bwMode="auto">
            <a:xfrm>
              <a:off x="0" y="6512"/>
              <a:ext cx="4309" cy="6122"/>
              <a:chOff x="8595" y="6512"/>
              <a:chExt cx="4309" cy="6122"/>
            </a:xfrm>
          </p:grpSpPr>
          <p:sp>
            <p:nvSpPr>
              <p:cNvPr id="259"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0"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1"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2"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3"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 name="Group 316"/>
            <p:cNvGrpSpPr>
              <a:grpSpLocks/>
            </p:cNvGrpSpPr>
            <p:nvPr/>
          </p:nvGrpSpPr>
          <p:grpSpPr bwMode="auto">
            <a:xfrm>
              <a:off x="17077" y="6512"/>
              <a:ext cx="4309" cy="6122"/>
              <a:chOff x="8595" y="6512"/>
              <a:chExt cx="4309" cy="6122"/>
            </a:xfrm>
          </p:grpSpPr>
          <p:sp>
            <p:nvSpPr>
              <p:cNvPr id="254"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5"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6"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7"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58"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6" name="Group 322"/>
          <p:cNvGrpSpPr>
            <a:grpSpLocks/>
          </p:cNvGrpSpPr>
          <p:nvPr/>
        </p:nvGrpSpPr>
        <p:grpSpPr bwMode="auto">
          <a:xfrm rot="2465197">
            <a:off x="4792783" y="2972695"/>
            <a:ext cx="163513" cy="80962"/>
            <a:chOff x="0" y="6512"/>
            <a:chExt cx="21386" cy="6122"/>
          </a:xfrm>
        </p:grpSpPr>
        <p:grpSp>
          <p:nvGrpSpPr>
            <p:cNvPr id="17" name="Group 323"/>
            <p:cNvGrpSpPr>
              <a:grpSpLocks/>
            </p:cNvGrpSpPr>
            <p:nvPr/>
          </p:nvGrpSpPr>
          <p:grpSpPr bwMode="auto">
            <a:xfrm>
              <a:off x="8595" y="6512"/>
              <a:ext cx="4309" cy="6122"/>
              <a:chOff x="8595" y="6512"/>
              <a:chExt cx="4309" cy="6122"/>
            </a:xfrm>
          </p:grpSpPr>
          <p:sp>
            <p:nvSpPr>
              <p:cNvPr id="305"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6"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7"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8"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9"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 name="Group 329"/>
            <p:cNvGrpSpPr>
              <a:grpSpLocks/>
            </p:cNvGrpSpPr>
            <p:nvPr/>
          </p:nvGrpSpPr>
          <p:grpSpPr bwMode="auto">
            <a:xfrm>
              <a:off x="12768" y="6512"/>
              <a:ext cx="4309" cy="6122"/>
              <a:chOff x="8595" y="6512"/>
              <a:chExt cx="4309" cy="6122"/>
            </a:xfrm>
          </p:grpSpPr>
          <p:sp>
            <p:nvSpPr>
              <p:cNvPr id="300"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1"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2"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3"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4"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 name="Group 335"/>
            <p:cNvGrpSpPr>
              <a:grpSpLocks/>
            </p:cNvGrpSpPr>
            <p:nvPr/>
          </p:nvGrpSpPr>
          <p:grpSpPr bwMode="auto">
            <a:xfrm>
              <a:off x="4377" y="6512"/>
              <a:ext cx="4309" cy="6122"/>
              <a:chOff x="8595" y="6512"/>
              <a:chExt cx="4309" cy="6122"/>
            </a:xfrm>
          </p:grpSpPr>
          <p:sp>
            <p:nvSpPr>
              <p:cNvPr id="295"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6"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7"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8"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9"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 name="Group 341"/>
            <p:cNvGrpSpPr>
              <a:grpSpLocks/>
            </p:cNvGrpSpPr>
            <p:nvPr/>
          </p:nvGrpSpPr>
          <p:grpSpPr bwMode="auto">
            <a:xfrm>
              <a:off x="0" y="6512"/>
              <a:ext cx="4309" cy="6122"/>
              <a:chOff x="8595" y="6512"/>
              <a:chExt cx="4309" cy="6122"/>
            </a:xfrm>
          </p:grpSpPr>
          <p:sp>
            <p:nvSpPr>
              <p:cNvPr id="290"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1"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2"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3"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4"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 name="Group 347"/>
            <p:cNvGrpSpPr>
              <a:grpSpLocks/>
            </p:cNvGrpSpPr>
            <p:nvPr/>
          </p:nvGrpSpPr>
          <p:grpSpPr bwMode="auto">
            <a:xfrm>
              <a:off x="17077" y="6512"/>
              <a:ext cx="4309" cy="6122"/>
              <a:chOff x="8595" y="6512"/>
              <a:chExt cx="4309" cy="6122"/>
            </a:xfrm>
          </p:grpSpPr>
          <p:sp>
            <p:nvSpPr>
              <p:cNvPr id="285"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6"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7"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8"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89"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310" name="Oval 382"/>
          <p:cNvSpPr>
            <a:spLocks noChangeArrowheads="1"/>
          </p:cNvSpPr>
          <p:nvPr/>
        </p:nvSpPr>
        <p:spPr bwMode="auto">
          <a:xfrm>
            <a:off x="5032496" y="2642495"/>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1" name="Oval 383"/>
          <p:cNvSpPr>
            <a:spLocks noChangeArrowheads="1"/>
          </p:cNvSpPr>
          <p:nvPr/>
        </p:nvSpPr>
        <p:spPr bwMode="auto">
          <a:xfrm>
            <a:off x="4926133" y="3015557"/>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2" name="Oval 384"/>
          <p:cNvSpPr>
            <a:spLocks noChangeArrowheads="1"/>
          </p:cNvSpPr>
          <p:nvPr/>
        </p:nvSpPr>
        <p:spPr bwMode="auto">
          <a:xfrm>
            <a:off x="4680071" y="2713932"/>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3" name="Oval 259"/>
          <p:cNvSpPr>
            <a:spLocks noChangeArrowheads="1"/>
          </p:cNvSpPr>
          <p:nvPr/>
        </p:nvSpPr>
        <p:spPr bwMode="auto">
          <a:xfrm>
            <a:off x="4672016" y="1531925"/>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260"/>
          <p:cNvGrpSpPr>
            <a:grpSpLocks/>
          </p:cNvGrpSpPr>
          <p:nvPr/>
        </p:nvGrpSpPr>
        <p:grpSpPr bwMode="auto">
          <a:xfrm rot="-681839">
            <a:off x="4929191" y="1754175"/>
            <a:ext cx="161925" cy="79375"/>
            <a:chOff x="0" y="6512"/>
            <a:chExt cx="21386" cy="6122"/>
          </a:xfrm>
        </p:grpSpPr>
        <p:grpSp>
          <p:nvGrpSpPr>
            <p:cNvPr id="23" name="Group 261"/>
            <p:cNvGrpSpPr>
              <a:grpSpLocks/>
            </p:cNvGrpSpPr>
            <p:nvPr/>
          </p:nvGrpSpPr>
          <p:grpSpPr bwMode="auto">
            <a:xfrm>
              <a:off x="8595" y="6512"/>
              <a:ext cx="4309" cy="6122"/>
              <a:chOff x="8595" y="6512"/>
              <a:chExt cx="4309" cy="6122"/>
            </a:xfrm>
          </p:grpSpPr>
          <p:sp>
            <p:nvSpPr>
              <p:cNvPr id="340"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1"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2"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3"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4"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 name="Group 267"/>
            <p:cNvGrpSpPr>
              <a:grpSpLocks/>
            </p:cNvGrpSpPr>
            <p:nvPr/>
          </p:nvGrpSpPr>
          <p:grpSpPr bwMode="auto">
            <a:xfrm>
              <a:off x="12768" y="6512"/>
              <a:ext cx="4309" cy="6122"/>
              <a:chOff x="8595" y="6512"/>
              <a:chExt cx="4309" cy="6122"/>
            </a:xfrm>
          </p:grpSpPr>
          <p:sp>
            <p:nvSpPr>
              <p:cNvPr id="335"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6"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7"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8"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9"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 name="Group 273"/>
            <p:cNvGrpSpPr>
              <a:grpSpLocks/>
            </p:cNvGrpSpPr>
            <p:nvPr/>
          </p:nvGrpSpPr>
          <p:grpSpPr bwMode="auto">
            <a:xfrm>
              <a:off x="4377" y="6512"/>
              <a:ext cx="4309" cy="6122"/>
              <a:chOff x="8595" y="6512"/>
              <a:chExt cx="4309" cy="6122"/>
            </a:xfrm>
          </p:grpSpPr>
          <p:sp>
            <p:nvSpPr>
              <p:cNvPr id="330"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1"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2"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3"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4"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6" name="Group 279"/>
            <p:cNvGrpSpPr>
              <a:grpSpLocks/>
            </p:cNvGrpSpPr>
            <p:nvPr/>
          </p:nvGrpSpPr>
          <p:grpSpPr bwMode="auto">
            <a:xfrm>
              <a:off x="0" y="6512"/>
              <a:ext cx="4309" cy="6122"/>
              <a:chOff x="8595" y="6512"/>
              <a:chExt cx="4309" cy="6122"/>
            </a:xfrm>
          </p:grpSpPr>
          <p:sp>
            <p:nvSpPr>
              <p:cNvPr id="325"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6"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7"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8"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9"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7" name="Group 285"/>
            <p:cNvGrpSpPr>
              <a:grpSpLocks/>
            </p:cNvGrpSpPr>
            <p:nvPr/>
          </p:nvGrpSpPr>
          <p:grpSpPr bwMode="auto">
            <a:xfrm>
              <a:off x="17077" y="6512"/>
              <a:ext cx="4309" cy="6122"/>
              <a:chOff x="8595" y="6512"/>
              <a:chExt cx="4309" cy="6122"/>
            </a:xfrm>
          </p:grpSpPr>
          <p:sp>
            <p:nvSpPr>
              <p:cNvPr id="320"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1"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2"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3"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4"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8" name="Group 291"/>
          <p:cNvGrpSpPr>
            <a:grpSpLocks/>
          </p:cNvGrpSpPr>
          <p:nvPr/>
        </p:nvGrpSpPr>
        <p:grpSpPr bwMode="auto">
          <a:xfrm rot="-3740024">
            <a:off x="5110959" y="1923244"/>
            <a:ext cx="168275" cy="74612"/>
            <a:chOff x="0" y="6512"/>
            <a:chExt cx="21386" cy="6122"/>
          </a:xfrm>
        </p:grpSpPr>
        <p:grpSp>
          <p:nvGrpSpPr>
            <p:cNvPr id="29" name="Group 292"/>
            <p:cNvGrpSpPr>
              <a:grpSpLocks/>
            </p:cNvGrpSpPr>
            <p:nvPr/>
          </p:nvGrpSpPr>
          <p:grpSpPr bwMode="auto">
            <a:xfrm>
              <a:off x="8595" y="6512"/>
              <a:ext cx="4309" cy="6122"/>
              <a:chOff x="8595" y="6512"/>
              <a:chExt cx="4309" cy="6122"/>
            </a:xfrm>
          </p:grpSpPr>
          <p:sp>
            <p:nvSpPr>
              <p:cNvPr id="371"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2"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3"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4"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5"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0" name="Group 298"/>
            <p:cNvGrpSpPr>
              <a:grpSpLocks/>
            </p:cNvGrpSpPr>
            <p:nvPr/>
          </p:nvGrpSpPr>
          <p:grpSpPr bwMode="auto">
            <a:xfrm>
              <a:off x="12768" y="6512"/>
              <a:ext cx="4309" cy="6122"/>
              <a:chOff x="8595" y="6512"/>
              <a:chExt cx="4309" cy="6122"/>
            </a:xfrm>
          </p:grpSpPr>
          <p:sp>
            <p:nvSpPr>
              <p:cNvPr id="366"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7"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8"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9"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0"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 name="Group 304"/>
            <p:cNvGrpSpPr>
              <a:grpSpLocks/>
            </p:cNvGrpSpPr>
            <p:nvPr/>
          </p:nvGrpSpPr>
          <p:grpSpPr bwMode="auto">
            <a:xfrm>
              <a:off x="4377" y="6512"/>
              <a:ext cx="4309" cy="6122"/>
              <a:chOff x="8595" y="6512"/>
              <a:chExt cx="4309" cy="6122"/>
            </a:xfrm>
          </p:grpSpPr>
          <p:sp>
            <p:nvSpPr>
              <p:cNvPr id="361"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2"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3"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4"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5"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8" name="Group 310"/>
            <p:cNvGrpSpPr>
              <a:grpSpLocks/>
            </p:cNvGrpSpPr>
            <p:nvPr/>
          </p:nvGrpSpPr>
          <p:grpSpPr bwMode="auto">
            <a:xfrm>
              <a:off x="0" y="6512"/>
              <a:ext cx="4309" cy="6122"/>
              <a:chOff x="8595" y="6512"/>
              <a:chExt cx="4309" cy="6122"/>
            </a:xfrm>
          </p:grpSpPr>
          <p:sp>
            <p:nvSpPr>
              <p:cNvPr id="356"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7"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8"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9"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0"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49" name="Group 316"/>
            <p:cNvGrpSpPr>
              <a:grpSpLocks/>
            </p:cNvGrpSpPr>
            <p:nvPr/>
          </p:nvGrpSpPr>
          <p:grpSpPr bwMode="auto">
            <a:xfrm>
              <a:off x="17077" y="6512"/>
              <a:ext cx="4309" cy="6122"/>
              <a:chOff x="8595" y="6512"/>
              <a:chExt cx="4309" cy="6122"/>
            </a:xfrm>
          </p:grpSpPr>
          <p:sp>
            <p:nvSpPr>
              <p:cNvPr id="351"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2"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3"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4"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55"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50" name="Group 322"/>
          <p:cNvGrpSpPr>
            <a:grpSpLocks/>
          </p:cNvGrpSpPr>
          <p:nvPr/>
        </p:nvGrpSpPr>
        <p:grpSpPr bwMode="auto">
          <a:xfrm rot="2465197">
            <a:off x="4832353" y="1973250"/>
            <a:ext cx="163513" cy="80962"/>
            <a:chOff x="0" y="6512"/>
            <a:chExt cx="21386" cy="6122"/>
          </a:xfrm>
        </p:grpSpPr>
        <p:grpSp>
          <p:nvGrpSpPr>
            <p:cNvPr id="251" name="Group 323"/>
            <p:cNvGrpSpPr>
              <a:grpSpLocks/>
            </p:cNvGrpSpPr>
            <p:nvPr/>
          </p:nvGrpSpPr>
          <p:grpSpPr bwMode="auto">
            <a:xfrm>
              <a:off x="8595" y="6512"/>
              <a:ext cx="4309" cy="6122"/>
              <a:chOff x="8595" y="6512"/>
              <a:chExt cx="4309" cy="6122"/>
            </a:xfrm>
          </p:grpSpPr>
          <p:sp>
            <p:nvSpPr>
              <p:cNvPr id="402"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3"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4"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5"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6"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2" name="Group 329"/>
            <p:cNvGrpSpPr>
              <a:grpSpLocks/>
            </p:cNvGrpSpPr>
            <p:nvPr/>
          </p:nvGrpSpPr>
          <p:grpSpPr bwMode="auto">
            <a:xfrm>
              <a:off x="12768" y="6512"/>
              <a:ext cx="4309" cy="6122"/>
              <a:chOff x="8595" y="6512"/>
              <a:chExt cx="4309" cy="6122"/>
            </a:xfrm>
          </p:grpSpPr>
          <p:sp>
            <p:nvSpPr>
              <p:cNvPr id="397"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8"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9"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0"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1"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3" name="Group 335"/>
            <p:cNvGrpSpPr>
              <a:grpSpLocks/>
            </p:cNvGrpSpPr>
            <p:nvPr/>
          </p:nvGrpSpPr>
          <p:grpSpPr bwMode="auto">
            <a:xfrm>
              <a:off x="4377" y="6512"/>
              <a:ext cx="4309" cy="6122"/>
              <a:chOff x="8595" y="6512"/>
              <a:chExt cx="4309" cy="6122"/>
            </a:xfrm>
          </p:grpSpPr>
          <p:sp>
            <p:nvSpPr>
              <p:cNvPr id="392"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3"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4"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5"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6"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79" name="Group 341"/>
            <p:cNvGrpSpPr>
              <a:grpSpLocks/>
            </p:cNvGrpSpPr>
            <p:nvPr/>
          </p:nvGrpSpPr>
          <p:grpSpPr bwMode="auto">
            <a:xfrm>
              <a:off x="0" y="6512"/>
              <a:ext cx="4309" cy="6122"/>
              <a:chOff x="8595" y="6512"/>
              <a:chExt cx="4309" cy="6122"/>
            </a:xfrm>
          </p:grpSpPr>
          <p:sp>
            <p:nvSpPr>
              <p:cNvPr id="387"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8"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9"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0"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1"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0" name="Group 347"/>
            <p:cNvGrpSpPr>
              <a:grpSpLocks/>
            </p:cNvGrpSpPr>
            <p:nvPr/>
          </p:nvGrpSpPr>
          <p:grpSpPr bwMode="auto">
            <a:xfrm>
              <a:off x="17077" y="6512"/>
              <a:ext cx="4309" cy="6122"/>
              <a:chOff x="8595" y="6512"/>
              <a:chExt cx="4309" cy="6122"/>
            </a:xfrm>
          </p:grpSpPr>
          <p:sp>
            <p:nvSpPr>
              <p:cNvPr id="382"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3"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4"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5"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86"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407" name="Oval 382"/>
          <p:cNvSpPr>
            <a:spLocks noChangeArrowheads="1"/>
          </p:cNvSpPr>
          <p:nvPr/>
        </p:nvSpPr>
        <p:spPr bwMode="auto">
          <a:xfrm>
            <a:off x="5072066" y="1643050"/>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8" name="Oval 383"/>
          <p:cNvSpPr>
            <a:spLocks noChangeArrowheads="1"/>
          </p:cNvSpPr>
          <p:nvPr/>
        </p:nvSpPr>
        <p:spPr bwMode="auto">
          <a:xfrm>
            <a:off x="4965703" y="2016112"/>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9" name="Oval 384"/>
          <p:cNvSpPr>
            <a:spLocks noChangeArrowheads="1"/>
          </p:cNvSpPr>
          <p:nvPr/>
        </p:nvSpPr>
        <p:spPr bwMode="auto">
          <a:xfrm>
            <a:off x="4719641" y="1714487"/>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410" name="Connecteur droit 409"/>
          <p:cNvCxnSpPr>
            <a:stCxn id="408" idx="5"/>
          </p:cNvCxnSpPr>
          <p:nvPr/>
        </p:nvCxnSpPr>
        <p:spPr>
          <a:xfrm rot="16200000" flipH="1">
            <a:off x="5253596" y="2110332"/>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Connecteur droit 410"/>
          <p:cNvCxnSpPr>
            <a:stCxn id="310" idx="6"/>
          </p:cNvCxnSpPr>
          <p:nvPr/>
        </p:nvCxnSpPr>
        <p:spPr>
          <a:xfrm flipV="1">
            <a:off x="5251571" y="2571748"/>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Connecteur droit 411"/>
          <p:cNvCxnSpPr/>
          <p:nvPr/>
        </p:nvCxnSpPr>
        <p:spPr>
          <a:xfrm>
            <a:off x="5715008" y="2571744"/>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3" name="Connecteur droit avec flèche 412"/>
          <p:cNvCxnSpPr/>
          <p:nvPr/>
        </p:nvCxnSpPr>
        <p:spPr>
          <a:xfrm>
            <a:off x="5357818" y="3071810"/>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4" name="Connecteur droit avec flèche 413"/>
          <p:cNvCxnSpPr/>
          <p:nvPr/>
        </p:nvCxnSpPr>
        <p:spPr>
          <a:xfrm>
            <a:off x="5357818" y="3000372"/>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5" name="Connecteur droit avec flèche 414"/>
          <p:cNvCxnSpPr/>
          <p:nvPr/>
        </p:nvCxnSpPr>
        <p:spPr>
          <a:xfrm>
            <a:off x="5357818" y="2857496"/>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6" name="Connecteur droit avec flèche 415"/>
          <p:cNvCxnSpPr/>
          <p:nvPr/>
        </p:nvCxnSpPr>
        <p:spPr>
          <a:xfrm flipV="1">
            <a:off x="5286381" y="1714488"/>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7" name="ZoneTexte 416"/>
          <p:cNvSpPr txBox="1"/>
          <p:nvPr/>
        </p:nvSpPr>
        <p:spPr>
          <a:xfrm>
            <a:off x="6072198" y="2071678"/>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418" name="Connecteur droit 417"/>
          <p:cNvCxnSpPr/>
          <p:nvPr/>
        </p:nvCxnSpPr>
        <p:spPr>
          <a:xfrm>
            <a:off x="6715140" y="2571745"/>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Connecteur droit 418"/>
          <p:cNvCxnSpPr/>
          <p:nvPr/>
        </p:nvCxnSpPr>
        <p:spPr>
          <a:xfrm flipV="1">
            <a:off x="6715142" y="2146439"/>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ZoneTexte 419"/>
          <p:cNvSpPr txBox="1"/>
          <p:nvPr/>
        </p:nvSpPr>
        <p:spPr>
          <a:xfrm>
            <a:off x="7500958" y="1857364"/>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421" name="ZoneTexte 420"/>
          <p:cNvSpPr txBox="1"/>
          <p:nvPr/>
        </p:nvSpPr>
        <p:spPr>
          <a:xfrm>
            <a:off x="7500958" y="2643182"/>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422" name="Connecteur droit avec flèche 421"/>
          <p:cNvCxnSpPr>
            <a:stCxn id="313" idx="7"/>
          </p:cNvCxnSpPr>
          <p:nvPr/>
        </p:nvCxnSpPr>
        <p:spPr>
          <a:xfrm rot="5400000" flipH="1" flipV="1">
            <a:off x="5856838" y="1011453"/>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3" name="Connecteur droit avec flèche 422"/>
          <p:cNvCxnSpPr/>
          <p:nvPr/>
        </p:nvCxnSpPr>
        <p:spPr>
          <a:xfrm>
            <a:off x="5357819" y="1930897"/>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4" name="ZoneTexte 423"/>
          <p:cNvSpPr txBox="1"/>
          <p:nvPr/>
        </p:nvSpPr>
        <p:spPr>
          <a:xfrm>
            <a:off x="609600" y="3929066"/>
            <a:ext cx="7786742"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800" dirty="0" smtClean="0">
                <a:effectLst>
                  <a:outerShdw blurRad="38100" dist="38100" dir="2700000" algn="tl">
                    <a:srgbClr val="000000">
                      <a:alpha val="43137"/>
                    </a:srgbClr>
                  </a:outerShdw>
                </a:effectLst>
              </a:rPr>
              <a:t>proton  (m=0.938GeV/c</a:t>
            </a:r>
            <a:r>
              <a:rPr lang="fr-FR" sz="2800" baseline="30000" dirty="0" smtClean="0">
                <a:effectLst>
                  <a:outerShdw blurRad="38100" dist="38100" dir="2700000" algn="tl">
                    <a:srgbClr val="000000">
                      <a:alpha val="43137"/>
                    </a:srgbClr>
                  </a:outerShdw>
                </a:effectLst>
              </a:rPr>
              <a:t>2</a:t>
            </a:r>
            <a:r>
              <a:rPr lang="fr-FR" sz="2800" dirty="0" smtClean="0">
                <a:effectLst>
                  <a:outerShdw blurRad="38100" dist="38100" dir="2700000" algn="tl">
                    <a:srgbClr val="000000">
                      <a:alpha val="43137"/>
                    </a:srgbClr>
                  </a:outerShdw>
                </a:effectLst>
              </a:rPr>
              <a:t>, E=270GeV)</a:t>
            </a:r>
            <a:r>
              <a:rPr lang="fr-FR" sz="2800" baseline="30000" dirty="0" smtClean="0">
                <a:effectLst>
                  <a:outerShdw blurRad="38100" dist="38100" dir="2700000" algn="tl">
                    <a:srgbClr val="000000">
                      <a:alpha val="43137"/>
                    </a:srgbClr>
                  </a:outerShdw>
                </a:effectLst>
              </a:rPr>
              <a:t> </a:t>
            </a:r>
            <a:r>
              <a:rPr lang="fr-FR" sz="2800" dirty="0" smtClean="0">
                <a:effectLst>
                  <a:outerShdw blurRad="38100" dist="38100" dir="2700000" algn="tl">
                    <a:srgbClr val="000000">
                      <a:alpha val="43137"/>
                    </a:srgbClr>
                  </a:outerShdw>
                </a:effectLst>
              </a:rPr>
              <a:t> </a:t>
            </a:r>
          </a:p>
          <a:p>
            <a:r>
              <a:rPr lang="fr-FR" sz="2800" dirty="0" smtClean="0">
                <a:effectLst>
                  <a:outerShdw blurRad="38100" dist="38100" dir="2700000" algn="tl">
                    <a:srgbClr val="000000">
                      <a:alpha val="43137"/>
                    </a:srgbClr>
                  </a:outerShdw>
                </a:effectLst>
              </a:rPr>
              <a:t> + antiproton (m=0.938GeV/c</a:t>
            </a:r>
            <a:r>
              <a:rPr lang="fr-FR" sz="2800" baseline="30000" dirty="0" smtClean="0">
                <a:effectLst>
                  <a:outerShdw blurRad="38100" dist="38100" dir="2700000" algn="tl">
                    <a:srgbClr val="000000">
                      <a:alpha val="43137"/>
                    </a:srgbClr>
                  </a:outerShdw>
                </a:effectLst>
              </a:rPr>
              <a:t>2</a:t>
            </a:r>
            <a:r>
              <a:rPr lang="fr-FR" sz="2800" dirty="0" smtClean="0">
                <a:effectLst>
                  <a:outerShdw blurRad="38100" dist="38100" dir="2700000" algn="tl">
                    <a:srgbClr val="000000">
                      <a:alpha val="43137"/>
                    </a:srgbClr>
                  </a:outerShdw>
                </a:effectLst>
              </a:rPr>
              <a:t> , E=270GeV)</a:t>
            </a:r>
            <a:r>
              <a:rPr lang="fr-FR" sz="2800" baseline="30000" dirty="0" smtClean="0">
                <a:effectLst>
                  <a:outerShdw blurRad="38100" dist="38100" dir="2700000" algn="tl">
                    <a:srgbClr val="000000">
                      <a:alpha val="43137"/>
                    </a:srgbClr>
                  </a:outerShdw>
                </a:effectLst>
              </a:rPr>
              <a:t> </a:t>
            </a:r>
          </a:p>
          <a:p>
            <a:r>
              <a:rPr lang="fr-FR" sz="2800" baseline="30000" dirty="0" smtClean="0">
                <a:effectLst>
                  <a:outerShdw blurRad="38100" dist="38100" dir="2700000" algn="tl">
                    <a:srgbClr val="000000">
                      <a:alpha val="43137"/>
                    </a:srgbClr>
                  </a:outerShdw>
                </a:effectLst>
                <a:sym typeface="Symbol"/>
              </a:rPr>
              <a:t> </a:t>
            </a:r>
            <a:r>
              <a:rPr lang="fr-FR" sz="2800" dirty="0" smtClean="0">
                <a:effectLst>
                  <a:outerShdw blurRad="38100" dist="38100" dir="2700000" algn="tl">
                    <a:srgbClr val="000000">
                      <a:alpha val="43137"/>
                    </a:srgbClr>
                  </a:outerShdw>
                </a:effectLst>
                <a:sym typeface="Symbol"/>
              </a:rPr>
              <a:t> Z</a:t>
            </a:r>
            <a:r>
              <a:rPr lang="fr-FR" sz="2800" baseline="30000" dirty="0" smtClean="0">
                <a:effectLst>
                  <a:outerShdw blurRad="38100" dist="38100" dir="2700000" algn="tl">
                    <a:srgbClr val="000000">
                      <a:alpha val="43137"/>
                    </a:srgbClr>
                  </a:outerShdw>
                </a:effectLst>
                <a:sym typeface="Symbol"/>
              </a:rPr>
              <a:t>0</a:t>
            </a:r>
            <a:r>
              <a:rPr lang="fr-FR" sz="2800" dirty="0" smtClean="0">
                <a:effectLst>
                  <a:outerShdw blurRad="38100" dist="38100" dir="2700000" algn="tl">
                    <a:srgbClr val="000000">
                      <a:alpha val="43137"/>
                    </a:srgbClr>
                  </a:outerShdw>
                </a:effectLst>
                <a:sym typeface="Symbol"/>
              </a:rPr>
              <a:t> (m=</a:t>
            </a:r>
            <a:r>
              <a:rPr lang="fr-FR" sz="2800" dirty="0" smtClean="0">
                <a:effectLst>
                  <a:outerShdw blurRad="38100" dist="38100" dir="2700000" algn="tl">
                    <a:srgbClr val="000000">
                      <a:alpha val="43137"/>
                    </a:srgbClr>
                  </a:outerShdw>
                </a:effectLst>
              </a:rPr>
              <a:t>91.2GeV/c</a:t>
            </a:r>
            <a:r>
              <a:rPr lang="fr-FR" sz="2800" baseline="30000" dirty="0" smtClean="0">
                <a:effectLst>
                  <a:outerShdw blurRad="38100" dist="38100" dir="2700000" algn="tl">
                    <a:srgbClr val="000000">
                      <a:alpha val="43137"/>
                    </a:srgbClr>
                  </a:outerShdw>
                </a:effectLst>
              </a:rPr>
              <a:t>2</a:t>
            </a:r>
            <a:r>
              <a:rPr lang="fr-FR" sz="2800" dirty="0" smtClean="0">
                <a:effectLst>
                  <a:outerShdw blurRad="38100" dist="38100" dir="2700000" algn="tl">
                    <a:srgbClr val="000000">
                      <a:alpha val="43137"/>
                    </a:srgbClr>
                  </a:outerShdw>
                </a:effectLst>
              </a:rPr>
              <a:t>) + particules résiduelles</a:t>
            </a:r>
            <a:endParaRPr lang="fr-FR" sz="2800" dirty="0">
              <a:effectLst>
                <a:outerShdw blurRad="38100" dist="38100" dir="2700000" algn="tl">
                  <a:srgbClr val="000000">
                    <a:alpha val="43137"/>
                  </a:srgbClr>
                </a:outerShdw>
              </a:effectLst>
            </a:endParaRPr>
          </a:p>
        </p:txBody>
      </p:sp>
      <p:sp>
        <p:nvSpPr>
          <p:cNvPr id="426" name="ZoneTexte 425"/>
          <p:cNvSpPr txBox="1"/>
          <p:nvPr/>
        </p:nvSpPr>
        <p:spPr>
          <a:xfrm>
            <a:off x="609600" y="5643578"/>
            <a:ext cx="3262338"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sz="2800" dirty="0" smtClean="0">
                <a:effectLst>
                  <a:outerShdw blurRad="38100" dist="38100" dir="2700000" algn="tl">
                    <a:srgbClr val="000000">
                      <a:alpha val="43137"/>
                    </a:srgbClr>
                  </a:outerShdw>
                </a:effectLst>
                <a:sym typeface="Symbol"/>
              </a:rPr>
              <a:t>Suivi de Z</a:t>
            </a:r>
            <a:r>
              <a:rPr lang="fr-FR" sz="2800" baseline="30000" dirty="0" smtClean="0">
                <a:effectLst>
                  <a:outerShdw blurRad="38100" dist="38100" dir="2700000" algn="tl">
                    <a:srgbClr val="000000">
                      <a:alpha val="43137"/>
                    </a:srgbClr>
                  </a:outerShdw>
                </a:effectLst>
                <a:sym typeface="Symbol"/>
              </a:rPr>
              <a:t>0</a:t>
            </a:r>
            <a:r>
              <a:rPr lang="fr-FR" sz="2800" dirty="0" smtClean="0">
                <a:effectLst>
                  <a:outerShdw blurRad="38100" dist="38100" dir="2700000" algn="tl">
                    <a:srgbClr val="000000">
                      <a:alpha val="43137"/>
                    </a:srgbClr>
                  </a:outerShdw>
                </a:effectLst>
                <a:sym typeface="Symbol"/>
              </a:rPr>
              <a:t>  e</a:t>
            </a:r>
            <a:r>
              <a:rPr lang="fr-FR" sz="2800" baseline="30000" dirty="0" smtClean="0">
                <a:effectLst>
                  <a:outerShdw blurRad="38100" dist="38100" dir="2700000" algn="tl">
                    <a:srgbClr val="000000">
                      <a:alpha val="43137"/>
                    </a:srgbClr>
                  </a:outerShdw>
                </a:effectLst>
                <a:sym typeface="Symbol"/>
              </a:rPr>
              <a:t>+</a:t>
            </a:r>
            <a:r>
              <a:rPr lang="fr-FR" sz="2800" dirty="0" smtClean="0">
                <a:effectLst>
                  <a:outerShdw blurRad="38100" dist="38100" dir="2700000" algn="tl">
                    <a:srgbClr val="000000">
                      <a:alpha val="43137"/>
                    </a:srgbClr>
                  </a:outerShdw>
                </a:effectLst>
                <a:sym typeface="Symbol"/>
              </a:rPr>
              <a:t> e</a:t>
            </a:r>
            <a:r>
              <a:rPr lang="fr-FR" sz="2800" baseline="30000" dirty="0" smtClean="0">
                <a:effectLst>
                  <a:outerShdw blurRad="38100" dist="38100" dir="2700000" algn="tl">
                    <a:srgbClr val="000000">
                      <a:alpha val="43137"/>
                    </a:srgbClr>
                  </a:outerShdw>
                </a:effectLst>
                <a:sym typeface="Symbol"/>
              </a:rPr>
              <a:t>-</a:t>
            </a:r>
            <a:endParaRPr lang="fr-FR" sz="2800" baseline="30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2">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8137</TotalTime>
  <Words>1352</Words>
  <Application>Microsoft Office PowerPoint</Application>
  <PresentationFormat>Affichage à l'écran (4:3)</PresentationFormat>
  <Paragraphs>254</Paragraphs>
  <Slides>24</Slides>
  <Notes>5</Notes>
  <HiddenSlides>0</HiddenSlides>
  <MMClips>1</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Apex</vt:lpstr>
      <vt:lpstr>Du cœur de la matière aux confins de l’univers : les questions qui subsistent </vt:lpstr>
      <vt:lpstr>Au cœur de la matière</vt:lpstr>
      <vt:lpstr>La méthode expérimentale: Observer</vt:lpstr>
      <vt:lpstr>Le Modèle Standard</vt:lpstr>
      <vt:lpstr>Les questions qui subsistent</vt:lpstr>
      <vt:lpstr>Organisation de la recherche dans notre domaine de physique:  - Collaborations internationales et  - les laboratoires du CNRS et de l’Université </vt:lpstr>
      <vt:lpstr>Les services techniques</vt:lpstr>
      <vt:lpstr>Infiniment petit</vt:lpstr>
      <vt:lpstr>Un exemple: découverte du Z0 par UA1 en 1983</vt:lpstr>
      <vt:lpstr>Le détecteur ATLAS au LHC</vt:lpstr>
      <vt:lpstr>Les neutrinos: OPERA</vt:lpstr>
      <vt:lpstr>Diapositive 12</vt:lpstr>
      <vt:lpstr>Diapositive 13</vt:lpstr>
      <vt:lpstr>La méthode expérimentale: Observer</vt:lpstr>
      <vt:lpstr>L’ infiniment grand</vt:lpstr>
      <vt:lpstr>Diapositive 16</vt:lpstr>
      <vt:lpstr>Diapositive 17</vt:lpstr>
      <vt:lpstr>L'expérience  AMS</vt:lpstr>
      <vt:lpstr>Diapositive 19</vt:lpstr>
      <vt:lpstr>Diapositive 20</vt:lpstr>
      <vt:lpstr>Diapositive 21</vt:lpstr>
      <vt:lpstr> 16 mai 2011 à  8h56!… </vt:lpstr>
      <vt:lpstr>Votre visite</vt:lpstr>
      <vt:lpstr>Diapositive 24</vt:lpstr>
    </vt:vector>
  </TitlesOfParts>
  <Company>lapp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cœur de la matière aux confins de l’univers : les questions qui subsistent </dc:title>
  <dc:creator>zghiche</dc:creator>
  <cp:lastModifiedBy>zghiche</cp:lastModifiedBy>
  <cp:revision>37</cp:revision>
  <dcterms:created xsi:type="dcterms:W3CDTF">2010-04-22T08:53:32Z</dcterms:created>
  <dcterms:modified xsi:type="dcterms:W3CDTF">2011-05-11T15:33:07Z</dcterms:modified>
</cp:coreProperties>
</file>