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  <p:sldMasterId id="2147485248" r:id="rId2"/>
    <p:sldMasterId id="2147485260" r:id="rId3"/>
  </p:sldMasterIdLst>
  <p:notesMasterIdLst>
    <p:notesMasterId r:id="rId11"/>
  </p:notesMasterIdLst>
  <p:handoutMasterIdLst>
    <p:handoutMasterId r:id="rId12"/>
  </p:handoutMasterIdLst>
  <p:sldIdLst>
    <p:sldId id="279" r:id="rId4"/>
    <p:sldId id="639" r:id="rId5"/>
    <p:sldId id="654" r:id="rId6"/>
    <p:sldId id="655" r:id="rId7"/>
    <p:sldId id="656" r:id="rId8"/>
    <p:sldId id="649" r:id="rId9"/>
    <p:sldId id="651" r:id="rId10"/>
  </p:sldIdLst>
  <p:sldSz cx="9144000" cy="6858000" type="screen4x3"/>
  <p:notesSz cx="7315200" cy="96012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3333CC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3333CC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3333CC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3333CC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3333CC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333CC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333CC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333CC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333CC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669900"/>
    <a:srgbClr val="00CC00"/>
    <a:srgbClr val="003300"/>
    <a:srgbClr val="0033CC"/>
    <a:srgbClr val="00FF00"/>
    <a:srgbClr val="008000"/>
    <a:srgbClr val="FF3399"/>
    <a:srgbClr val="3366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20" autoAdjust="0"/>
    <p:restoredTop sz="91576" autoAdjust="0"/>
  </p:normalViewPr>
  <p:slideViewPr>
    <p:cSldViewPr snapToGrid="0">
      <p:cViewPr varScale="1">
        <p:scale>
          <a:sx n="51" d="100"/>
          <a:sy n="51" d="100"/>
        </p:scale>
        <p:origin x="-55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680" y="-108"/>
      </p:cViewPr>
      <p:guideLst>
        <p:guide orient="horz" pos="3024"/>
        <p:guide pos="23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font" Target="fonts/font3.fntdata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04EB004-1528-46FF-92FF-B1876DFA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E418A48-983C-457E-A371-558C1E09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6C1D5-268D-4C0B-8C5E-6C453C17B2B6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6FB0-3C59-4DA5-8AB4-CAC49D20BB8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07D8-17FB-4E3A-8866-D865C3DE2BC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E7FE-A650-4449-A8D8-66245D0B7D5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17C5-F59D-48D6-AF75-E32520397347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4AE6-3F02-42E9-BB94-F7EE194764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35CB-316C-488E-85AD-51FD426DE41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DB0A-34F2-424F-B0C8-6FB7AF28F2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F37FD5D-76E3-456C-BD1A-B3F82B4041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40470" y="0"/>
            <a:ext cx="4603530" cy="462455"/>
          </a:xfrm>
        </p:spPr>
        <p:txBody>
          <a:bodyPr/>
          <a:lstStyle>
            <a:lvl1pPr>
              <a:defRPr/>
            </a:lvl1pPr>
          </a:lstStyle>
          <a:p>
            <a:r>
              <a:rPr lang="sl-SI" dirty="0" smtClean="0"/>
              <a:t>Title</a:t>
            </a:r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1822-F93B-463E-A1E3-612FD61E3655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6B07-7F45-4DEC-B982-98A67B8E92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07D8-17FB-4E3A-8866-D865C3DE2BC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E7FE-A650-4449-A8D8-66245D0B7D5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1822-F93B-463E-A1E3-612FD61E3655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6B07-7F45-4DEC-B982-98A67B8E92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FF0A-AFC3-4A5F-BB3B-33C39CB86B7A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A86A-C673-4BA4-A502-6B9369113B8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487F-FB66-4A23-A88A-0C9DD1415BB8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F3E0-5D0B-4089-BBDE-6D987BD1DB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B52F-C632-4CDD-9D30-E06F1FA1F419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D2D9-6073-49CC-90EB-B453A0576BE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CD3E-ACC9-426E-8BE5-473F42B5B46E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4339-CD5E-4002-BD3F-BDF5B3A65E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A513-B883-4DB4-BD7D-2E557599C4A5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6486-820A-44CA-AB74-0756A02E4DD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FF0A-AFC3-4A5F-BB3B-33C39CB86B7A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A86A-C673-4BA4-A502-6B9369113B8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50B7-1405-4D8A-B020-3A82474633C4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F6DA-6AB8-40AA-BC96-900082C1BB2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FF46-A522-45B8-842E-97E615E5EB47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1098-293D-4E54-90F0-3958D0B50F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17C5-F59D-48D6-AF75-E32520397347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4AE6-3F02-42E9-BB94-F7EE194764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35CB-316C-488E-85AD-51FD426DE41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DB0A-34F2-424F-B0C8-6FB7AF28F2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487F-FB66-4A23-A88A-0C9DD1415BB8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F3E0-5D0B-4089-BBDE-6D987BD1DB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B52F-C632-4CDD-9D30-E06F1FA1F419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D2D9-6073-49CC-90EB-B453A0576BE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CD3E-ACC9-426E-8BE5-473F42B5B46E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4339-CD5E-4002-BD3F-BDF5B3A65E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A513-B883-4DB4-BD7D-2E557599C4A5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6486-820A-44CA-AB74-0756A02E4DD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50B7-1405-4D8A-B020-3A82474633C4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F6DA-6AB8-40AA-BC96-900082C1BB2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FF46-A522-45B8-842E-97E615E5EB47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1098-293D-4E54-90F0-3958D0B50F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16321BB-5DF4-41E6-896A-DE598E10797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FDB4631-35A4-4097-AF32-BA23DB2A28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6" r:id="rId1"/>
    <p:sldLayoutId id="2147485237" r:id="rId2"/>
    <p:sldLayoutId id="2147485238" r:id="rId3"/>
    <p:sldLayoutId id="2147485239" r:id="rId4"/>
    <p:sldLayoutId id="2147485240" r:id="rId5"/>
    <p:sldLayoutId id="2147485241" r:id="rId6"/>
    <p:sldLayoutId id="2147485242" r:id="rId7"/>
    <p:sldLayoutId id="2147485243" r:id="rId8"/>
    <p:sldLayoutId id="2147485244" r:id="rId9"/>
    <p:sldLayoutId id="2147485245" r:id="rId10"/>
    <p:sldLayoutId id="21474852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470" y="0"/>
            <a:ext cx="4603530" cy="664929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50980" y="6581001"/>
            <a:ext cx="4593020" cy="276999"/>
          </a:xfrm>
          <a:prstGeom prst="rect">
            <a:avLst/>
          </a:prstGeom>
          <a:solidFill>
            <a:srgbClr val="669900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l-SI" sz="1200" dirty="0" smtClean="0">
                <a:solidFill>
                  <a:schemeClr val="tx1"/>
                </a:solidFill>
                <a:latin typeface="Arial" charset="0"/>
              </a:rPr>
              <a:t>Summary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      </a:t>
            </a:r>
            <a:fld id="{5591EDD9-CE91-4C17-AAD9-0402FE81E3D3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81001"/>
            <a:ext cx="4572000" cy="276999"/>
          </a:xfrm>
          <a:prstGeom prst="rect">
            <a:avLst/>
          </a:prstGeom>
          <a:solidFill>
            <a:schemeClr val="tx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l-SI" sz="1200" baseline="0" dirty="0" smtClean="0">
                <a:solidFill>
                  <a:schemeClr val="bg1"/>
                </a:solidFill>
                <a:latin typeface="Arial" charset="0"/>
              </a:rPr>
              <a:t>4th PBFB Workshop, Annecy, June </a:t>
            </a:r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20</a:t>
            </a:r>
            <a:r>
              <a:rPr lang="sl-SI" sz="1200" dirty="0" smtClean="0">
                <a:solidFill>
                  <a:schemeClr val="bg1"/>
                </a:solidFill>
                <a:latin typeface="Arial" charset="0"/>
              </a:rPr>
              <a:t>11</a:t>
            </a:r>
            <a:endParaRPr lang="en-US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9" r:id="rId1"/>
    <p:sldLayoutId id="2147485250" r:id="rId2"/>
    <p:sldLayoutId id="2147485251" r:id="rId3"/>
    <p:sldLayoutId id="2147485252" r:id="rId4"/>
    <p:sldLayoutId id="2147485253" r:id="rId5"/>
    <p:sldLayoutId id="2147485254" r:id="rId6"/>
    <p:sldLayoutId id="2147485255" r:id="rId7"/>
    <p:sldLayoutId id="2147485256" r:id="rId8"/>
    <p:sldLayoutId id="2147485257" r:id="rId9"/>
    <p:sldLayoutId id="2147485258" r:id="rId10"/>
    <p:sldLayoutId id="21474852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16321BB-5DF4-41E6-896A-DE598E10797D}" type="datetimeFigureOut">
              <a:rPr lang="sl-SI"/>
              <a:pPr>
                <a:defRPr/>
              </a:pPr>
              <a:t>1.7.2011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FDB4631-35A4-4097-AF32-BA23DB2A28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1" r:id="rId1"/>
    <p:sldLayoutId id="2147485262" r:id="rId2"/>
    <p:sldLayoutId id="2147485263" r:id="rId3"/>
    <p:sldLayoutId id="2147485264" r:id="rId4"/>
    <p:sldLayoutId id="2147485265" r:id="rId5"/>
    <p:sldLayoutId id="2147485266" r:id="rId6"/>
    <p:sldLayoutId id="2147485267" r:id="rId7"/>
    <p:sldLayoutId id="2147485268" r:id="rId8"/>
    <p:sldLayoutId id="2147485269" r:id="rId9"/>
    <p:sldLayoutId id="2147485270" r:id="rId10"/>
    <p:sldLayoutId id="21474852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"/>
          <p:cNvSpPr>
            <a:spLocks noChangeShapeType="1"/>
          </p:cNvSpPr>
          <p:nvPr/>
        </p:nvSpPr>
        <p:spPr bwMode="auto">
          <a:xfrm>
            <a:off x="5550221" y="2254363"/>
            <a:ext cx="11080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sl-SI"/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5538932" y="4742152"/>
            <a:ext cx="11080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sl-SI"/>
          </a:p>
        </p:txBody>
      </p:sp>
      <p:sp>
        <p:nvSpPr>
          <p:cNvPr id="6149" name="Line 9"/>
          <p:cNvSpPr>
            <a:spLocks noChangeShapeType="1"/>
          </p:cNvSpPr>
          <p:nvPr/>
        </p:nvSpPr>
        <p:spPr bwMode="auto">
          <a:xfrm>
            <a:off x="8877621" y="2254363"/>
            <a:ext cx="0" cy="6524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sl-SI"/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6935932" y="4750089"/>
            <a:ext cx="11112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sl-SI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6647007" y="4742152"/>
            <a:ext cx="11112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 anchorCtr="1">
            <a:spAutoFit/>
          </a:bodyPr>
          <a:lstStyle/>
          <a:p>
            <a:endParaRPr lang="sl-SI"/>
          </a:p>
        </p:txBody>
      </p:sp>
      <p:sp>
        <p:nvSpPr>
          <p:cNvPr id="6156" name="Rectangle 30"/>
          <p:cNvSpPr>
            <a:spLocks noGrp="1" noChangeArrowheads="1"/>
          </p:cNvSpPr>
          <p:nvPr>
            <p:ph type="title"/>
          </p:nvPr>
        </p:nvSpPr>
        <p:spPr>
          <a:xfrm>
            <a:off x="4526844" y="2"/>
            <a:ext cx="4617155" cy="462842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sl-SI" sz="2400" dirty="0" smtClean="0"/>
              <a:t>Closeout</a:t>
            </a:r>
            <a:endParaRPr lang="en-US" sz="2400" dirty="0" smtClean="0"/>
          </a:p>
        </p:txBody>
      </p:sp>
      <p:sp>
        <p:nvSpPr>
          <p:cNvPr id="6161" name="TextBox 19"/>
          <p:cNvSpPr txBox="1">
            <a:spLocks noChangeArrowheads="1"/>
          </p:cNvSpPr>
          <p:nvPr/>
        </p:nvSpPr>
        <p:spPr bwMode="auto">
          <a:xfrm>
            <a:off x="1554700" y="1875425"/>
            <a:ext cx="59082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4th</a:t>
            </a:r>
            <a:r>
              <a:rPr lang="en-US" sz="2400" dirty="0" smtClean="0">
                <a:solidFill>
                  <a:schemeClr val="tx1"/>
                </a:solidFill>
              </a:rPr>
              <a:t> Physics of the B-Factories Workshop ,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sl-SI" sz="2400" dirty="0" smtClean="0">
                <a:solidFill>
                  <a:schemeClr val="tx1"/>
                </a:solidFill>
              </a:rPr>
              <a:t>Annecy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sl-SI" sz="2400" dirty="0" smtClean="0">
                <a:solidFill>
                  <a:schemeClr val="tx1"/>
                </a:solidFill>
              </a:rPr>
              <a:t>June 30 </a:t>
            </a:r>
            <a:r>
              <a:rPr lang="en-US" sz="2400" dirty="0" smtClean="0">
                <a:solidFill>
                  <a:schemeClr val="tx1"/>
                </a:solidFill>
              </a:rPr>
              <a:t>–</a:t>
            </a:r>
            <a:r>
              <a:rPr lang="sl-SI" sz="2400" dirty="0" smtClean="0">
                <a:solidFill>
                  <a:schemeClr val="tx1"/>
                </a:solidFill>
              </a:rPr>
              <a:t> July 1</a:t>
            </a:r>
            <a:r>
              <a:rPr lang="en-US" sz="2400" dirty="0" smtClean="0">
                <a:solidFill>
                  <a:schemeClr val="tx1"/>
                </a:solidFill>
              </a:rPr>
              <a:t>, 20</a:t>
            </a:r>
            <a:r>
              <a:rPr lang="sl-SI" sz="2400" dirty="0" smtClean="0">
                <a:solidFill>
                  <a:schemeClr val="tx1"/>
                </a:solidFill>
              </a:rPr>
              <a:t>11</a:t>
            </a:r>
            <a:endParaRPr lang="sl-SI" sz="2400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2469289" y="917897"/>
            <a:ext cx="4319898" cy="452431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sl-SI" sz="2800" dirty="0" smtClean="0">
                <a:solidFill>
                  <a:schemeClr val="tx1"/>
                </a:solidFill>
                <a:latin typeface="+mn-lt"/>
              </a:rPr>
              <a:t>Closeout of meeting</a:t>
            </a:r>
            <a:endParaRPr lang="sl-SI" dirty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sl-SI" sz="28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sl-SI" sz="28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sl-SI" sz="28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sl-SI" sz="28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sl-SI" sz="28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algn="ctr">
              <a:defRPr/>
            </a:pPr>
            <a:r>
              <a:rPr lang="sl-SI" sz="2400" dirty="0" smtClean="0">
                <a:solidFill>
                  <a:schemeClr val="tx1"/>
                </a:solidFill>
                <a:latin typeface="Arial" charset="0"/>
              </a:rPr>
              <a:t>Adrian Bevan</a:t>
            </a:r>
          </a:p>
          <a:p>
            <a:pPr marL="342900" indent="-342900" algn="ctr">
              <a:defRPr/>
            </a:pPr>
            <a:r>
              <a:rPr lang="sl-SI" sz="2400" dirty="0" smtClean="0">
                <a:solidFill>
                  <a:schemeClr val="tx1"/>
                </a:solidFill>
                <a:latin typeface="Arial" charset="0"/>
              </a:rPr>
              <a:t>Soeren Prell</a:t>
            </a:r>
          </a:p>
          <a:p>
            <a:pPr marL="342900" indent="-342900" algn="ctr">
              <a:defRPr/>
            </a:pPr>
            <a:r>
              <a:rPr lang="sl-SI" sz="2400" dirty="0" smtClean="0">
                <a:solidFill>
                  <a:schemeClr val="tx1"/>
                </a:solidFill>
                <a:latin typeface="Arial" charset="0"/>
              </a:rPr>
              <a:t>Boštjan Golob</a:t>
            </a:r>
          </a:p>
          <a:p>
            <a:pPr marL="342900" indent="-342900" algn="ctr">
              <a:defRPr/>
            </a:pPr>
            <a:r>
              <a:rPr lang="sl-SI" sz="2400" dirty="0" smtClean="0">
                <a:solidFill>
                  <a:schemeClr val="tx1"/>
                </a:solidFill>
                <a:latin typeface="Arial" charset="0"/>
              </a:rPr>
              <a:t>Thomas Mannel</a:t>
            </a:r>
          </a:p>
          <a:p>
            <a:pPr marL="342900" indent="-342900" algn="ctr">
              <a:defRPr/>
            </a:pPr>
            <a:r>
              <a:rPr lang="sl-SI" sz="2400" dirty="0" smtClean="0">
                <a:solidFill>
                  <a:schemeClr val="tx1"/>
                </a:solidFill>
                <a:latin typeface="Arial" charset="0"/>
              </a:rPr>
              <a:t>Bruce Yabsley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Status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448" y="719495"/>
            <a:ext cx="73898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Assess our transition from a planning to writing phase.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-&gt;  this is the first meeting with large amount of written material   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committed to the SVN (31/44 sections with some draft).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The transition successfully completed. </a:t>
            </a:r>
            <a:r>
              <a:rPr lang="en-US" sz="2000" b="1" dirty="0" smtClean="0">
                <a:solidFill>
                  <a:schemeClr val="tx1"/>
                </a:solidFill>
              </a:rPr>
              <a:t>Need to keep the    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     momentum of writing.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Our aim is to use the time we have at this meeting to bring the community together and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Review progress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-&gt; progress significant, discussion on several topics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 covered only briefly to </a:t>
            </a:r>
            <a:r>
              <a:rPr lang="en-US" sz="2000" b="1" dirty="0" smtClean="0">
                <a:solidFill>
                  <a:schemeClr val="tx1"/>
                </a:solidFill>
              </a:rPr>
              <a:t>continue on </a:t>
            </a:r>
            <a:r>
              <a:rPr lang="en-US" sz="2000" b="1" dirty="0" err="1" smtClean="0">
                <a:solidFill>
                  <a:schemeClr val="tx1"/>
                </a:solidFill>
              </a:rPr>
              <a:t>HyperNews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Start giving feedback to section editors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-&gt; general editors reading drafts and sending comments;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will continue to do so. Since June 25 several </a:t>
            </a:r>
            <a:r>
              <a:rPr lang="en-US" sz="2000" b="1" dirty="0" smtClean="0">
                <a:solidFill>
                  <a:schemeClr val="tx1"/>
                </a:solidFill>
              </a:rPr>
              <a:t>new   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        sections added to SVN.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Status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530" y="756817"/>
            <a:ext cx="738984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Our aim is to use the time we have at this meeting to bring the community together and</a:t>
            </a:r>
            <a:endParaRPr lang="sl-SI" sz="2400" dirty="0" smtClean="0">
              <a:solidFill>
                <a:srgbClr val="006600"/>
              </a:solidFill>
            </a:endParaRPr>
          </a:p>
          <a:p>
            <a:pPr lvl="1"/>
            <a:endParaRPr lang="sl-SI" sz="2400" dirty="0" smtClean="0">
              <a:solidFill>
                <a:srgbClr val="006600"/>
              </a:solidFill>
            </a:endParaRP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Understand if the unfortunate events surrounding the earthquake in Japan have delayed the project.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-&gt; we are happy to see that in general there doesn’t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seem to be a major delay in finalizing the book.  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        Original publication plans to be kept </a:t>
            </a:r>
            <a:r>
              <a:rPr lang="en-US" sz="2000" dirty="0" smtClean="0">
                <a:solidFill>
                  <a:schemeClr val="tx1"/>
                </a:solidFill>
              </a:rPr>
              <a:t>(1st half of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2012 proof reading, 2nd half of 2012 final edits,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publication end of 2012)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We do propose that measurements which can be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foreseen to be finalized by </a:t>
            </a:r>
            <a:r>
              <a:rPr lang="en-US" sz="2000" b="1" dirty="0" smtClean="0">
                <a:solidFill>
                  <a:schemeClr val="tx1"/>
                </a:solidFill>
              </a:rPr>
              <a:t>middle of 2012</a:t>
            </a:r>
            <a:r>
              <a:rPr lang="en-US" sz="2000" dirty="0" smtClean="0">
                <a:solidFill>
                  <a:schemeClr val="tx1"/>
                </a:solidFill>
              </a:rPr>
              <a:t>, are 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already started, and </a:t>
            </a:r>
            <a:r>
              <a:rPr lang="en-US" sz="2000" b="1" dirty="0" smtClean="0">
                <a:solidFill>
                  <a:schemeClr val="tx1"/>
                </a:solidFill>
              </a:rPr>
              <a:t>have corresponding text </a:t>
            </a:r>
            <a:r>
              <a:rPr lang="en-US" sz="2000" dirty="0" smtClean="0">
                <a:solidFill>
                  <a:schemeClr val="tx1"/>
                </a:solidFill>
              </a:rPr>
              <a:t>in the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book, </a:t>
            </a:r>
            <a:r>
              <a:rPr lang="en-US" sz="2000" b="1" dirty="0" smtClean="0">
                <a:solidFill>
                  <a:schemeClr val="tx1"/>
                </a:solidFill>
              </a:rPr>
              <a:t>can be included </a:t>
            </a:r>
            <a:r>
              <a:rPr lang="en-US" sz="2000" dirty="0" smtClean="0">
                <a:solidFill>
                  <a:schemeClr val="tx1"/>
                </a:solidFill>
              </a:rPr>
              <a:t>by that time. This should not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alter the timeline of the book.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Status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464" y="756817"/>
            <a:ext cx="738984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Notation issue: </a:t>
            </a:r>
            <a:endParaRPr lang="sl-SI" sz="2400" dirty="0" smtClean="0">
              <a:solidFill>
                <a:srgbClr val="006600"/>
              </a:solidFill>
            </a:endParaRPr>
          </a:p>
          <a:p>
            <a:pPr lvl="1"/>
            <a:endParaRPr lang="en-US" sz="2400" dirty="0" smtClean="0">
              <a:solidFill>
                <a:srgbClr val="006600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no, not settled yet.... but almost!</a:t>
            </a:r>
            <a:endParaRPr lang="sl-SI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A draft of </a:t>
            </a:r>
            <a:r>
              <a:rPr lang="en-US" sz="2000" b="1" dirty="0" smtClean="0">
                <a:solidFill>
                  <a:schemeClr val="tx1"/>
                </a:solidFill>
              </a:rPr>
              <a:t>written agreement </a:t>
            </a:r>
            <a:r>
              <a:rPr lang="en-US" sz="2000" dirty="0" smtClean="0">
                <a:solidFill>
                  <a:schemeClr val="tx1"/>
                </a:solidFill>
              </a:rPr>
              <a:t>between </a:t>
            </a:r>
            <a:r>
              <a:rPr lang="en-US" sz="2000" dirty="0" err="1" smtClean="0">
                <a:solidFill>
                  <a:schemeClr val="tx1"/>
                </a:solidFill>
              </a:rPr>
              <a:t>BaBar</a:t>
            </a:r>
            <a:r>
              <a:rPr lang="en-US" sz="2000" dirty="0" smtClean="0">
                <a:solidFill>
                  <a:schemeClr val="tx1"/>
                </a:solidFill>
              </a:rPr>
              <a:t>/Belle, approved by </a:t>
            </a:r>
            <a:r>
              <a:rPr lang="en-US" sz="2000" dirty="0" err="1" smtClean="0">
                <a:solidFill>
                  <a:schemeClr val="tx1"/>
                </a:solidFill>
              </a:rPr>
              <a:t>BaBar</a:t>
            </a:r>
            <a:r>
              <a:rPr lang="en-US" sz="2000" dirty="0" smtClean="0">
                <a:solidFill>
                  <a:schemeClr val="tx1"/>
                </a:solidFill>
              </a:rPr>
              <a:t> coll. and by Belle Executive board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(awaiting approval from the Belle general meeting next week) </a:t>
            </a:r>
            <a:endParaRPr lang="sl-SI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 put it in a nut-shell: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b="1" dirty="0" smtClean="0">
                <a:solidFill>
                  <a:schemeClr val="tx1"/>
                </a:solidFill>
              </a:rPr>
              <a:t>original plots </a:t>
            </a:r>
            <a:r>
              <a:rPr lang="en-US" sz="2000" dirty="0" smtClean="0">
                <a:solidFill>
                  <a:schemeClr val="tx1"/>
                </a:solidFill>
              </a:rPr>
              <a:t>will </a:t>
            </a:r>
            <a:r>
              <a:rPr lang="en-US" sz="2000" b="1" dirty="0" smtClean="0">
                <a:solidFill>
                  <a:schemeClr val="tx1"/>
                </a:solidFill>
              </a:rPr>
              <a:t>not </a:t>
            </a:r>
            <a:r>
              <a:rPr lang="en-US" sz="2000" dirty="0" smtClean="0">
                <a:solidFill>
                  <a:schemeClr val="tx1"/>
                </a:solidFill>
              </a:rPr>
              <a:t>be </a:t>
            </a:r>
            <a:r>
              <a:rPr lang="en-US" sz="2000" b="1" dirty="0" smtClean="0">
                <a:solidFill>
                  <a:schemeClr val="tx1"/>
                </a:solidFill>
              </a:rPr>
              <a:t>altered</a:t>
            </a:r>
            <a:r>
              <a:rPr lang="en-US" sz="2000" dirty="0" smtClean="0">
                <a:solidFill>
                  <a:schemeClr val="tx1"/>
                </a:solidFill>
              </a:rPr>
              <a:t>, in </a:t>
            </a:r>
            <a:r>
              <a:rPr lang="en-US" sz="2000" b="1" dirty="0" smtClean="0">
                <a:solidFill>
                  <a:schemeClr val="tx1"/>
                </a:solidFill>
              </a:rPr>
              <a:t>official version </a:t>
            </a:r>
            <a:r>
              <a:rPr lang="en-US" sz="2000" dirty="0" smtClean="0">
                <a:solidFill>
                  <a:schemeClr val="tx1"/>
                </a:solidFill>
              </a:rPr>
              <a:t>of journal and book we’ll use (</a:t>
            </a:r>
            <a:r>
              <a:rPr lang="en-US" sz="2000" i="1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</a:rPr>
              <a:t>,...</a:t>
            </a:r>
            <a:r>
              <a:rPr lang="en-US" sz="2000" i="1" dirty="0" err="1" smtClean="0">
                <a:solidFill>
                  <a:schemeClr val="tx1"/>
                </a:solidFill>
              </a:rPr>
              <a:t>m</a:t>
            </a:r>
            <a:r>
              <a:rPr lang="en-US" sz="2000" i="1" baseline="-25000" dirty="0" err="1" smtClean="0">
                <a:solidFill>
                  <a:schemeClr val="tx1"/>
                </a:solidFill>
              </a:rPr>
              <a:t>ES</a:t>
            </a:r>
            <a:r>
              <a:rPr lang="en-US" sz="2000" dirty="0" smtClean="0">
                <a:solidFill>
                  <a:schemeClr val="tx1"/>
                </a:solidFill>
              </a:rPr>
              <a:t>,...) but both notations will be mentioned (</a:t>
            </a:r>
            <a:r>
              <a:rPr lang="en-US" sz="2000" b="1" dirty="0" smtClean="0">
                <a:solidFill>
                  <a:schemeClr val="tx1"/>
                </a:solidFill>
              </a:rPr>
              <a:t>official version</a:t>
            </a:r>
            <a:r>
              <a:rPr lang="en-US" sz="2000" dirty="0" smtClean="0">
                <a:solidFill>
                  <a:schemeClr val="tx1"/>
                </a:solidFill>
              </a:rPr>
              <a:t> is the one </a:t>
            </a:r>
            <a:r>
              <a:rPr lang="en-US" sz="2000" b="1" dirty="0" smtClean="0">
                <a:solidFill>
                  <a:schemeClr val="tx1"/>
                </a:solidFill>
              </a:rPr>
              <a:t>to be cited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  <a:r>
              <a:rPr lang="sl-SI" sz="2000" dirty="0" smtClean="0">
                <a:solidFill>
                  <a:schemeClr val="tx1"/>
                </a:solidFill>
              </a:rPr>
              <a:t>used both notations in captions, etc.) 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- there will be an online </a:t>
            </a:r>
            <a:r>
              <a:rPr lang="en-US" sz="2000" b="1" dirty="0" smtClean="0">
                <a:solidFill>
                  <a:schemeClr val="tx1"/>
                </a:solidFill>
              </a:rPr>
              <a:t>auxiliary version </a:t>
            </a:r>
            <a:r>
              <a:rPr lang="en-US" sz="2000" dirty="0" smtClean="0">
                <a:solidFill>
                  <a:schemeClr val="tx1"/>
                </a:solidFill>
              </a:rPr>
              <a:t>(e.g. as an 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auxiliary file to the official entry in Spires) with </a:t>
            </a:r>
            <a:r>
              <a:rPr lang="en-US" sz="2000" dirty="0" err="1" smtClean="0">
                <a:solidFill>
                  <a:schemeClr val="tx1"/>
                </a:solidFill>
              </a:rPr>
              <a:t>BaBar</a:t>
            </a:r>
            <a:r>
              <a:rPr lang="en-US" sz="2000" dirty="0" smtClean="0">
                <a:solidFill>
                  <a:schemeClr val="tx1"/>
                </a:solidFill>
              </a:rPr>
              <a:t> only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notation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Status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4480" y="1409960"/>
            <a:ext cx="73898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l-SI" sz="2400" dirty="0" smtClean="0">
                <a:solidFill>
                  <a:srgbClr val="006600"/>
                </a:solidFill>
              </a:rPr>
              <a:t>Communications, etc.:</a:t>
            </a:r>
          </a:p>
          <a:p>
            <a:pPr lvl="1"/>
            <a:endParaRPr lang="sl-SI" sz="2400" dirty="0" smtClean="0">
              <a:solidFill>
                <a:srgbClr val="006600"/>
              </a:solidFill>
            </a:endParaRPr>
          </a:p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SVN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there are significant parts of text not uploaded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  to SVN yet; section editors please </a:t>
            </a:r>
            <a:r>
              <a:rPr lang="en-US" sz="2000" b="1" dirty="0" smtClean="0">
                <a:solidFill>
                  <a:schemeClr val="tx1"/>
                </a:solidFill>
              </a:rPr>
              <a:t>upload files to    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          SVN</a:t>
            </a:r>
            <a:r>
              <a:rPr lang="en-US" sz="2000" dirty="0" smtClean="0">
                <a:solidFill>
                  <a:schemeClr val="tx1"/>
                </a:solidFill>
              </a:rPr>
              <a:t> (by yourself, if possible - if not done so yet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  please get the SLAC account by following instructions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       on web) </a:t>
            </a:r>
            <a:endParaRPr lang="sl-SI" sz="2000" dirty="0" smtClean="0">
              <a:solidFill>
                <a:schemeClr val="tx1"/>
              </a:solidFill>
            </a:endParaRPr>
          </a:p>
          <a:p>
            <a:pPr lvl="1"/>
            <a:endParaRPr lang="sl-SI" sz="2000" dirty="0" smtClean="0">
              <a:solidFill>
                <a:schemeClr val="tx1"/>
              </a:solidFill>
            </a:endParaRPr>
          </a:p>
          <a:p>
            <a:pPr lvl="1"/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rgbClr val="006600"/>
                </a:solidFill>
              </a:rPr>
              <a:t>HyperNews:</a:t>
            </a:r>
            <a:r>
              <a:rPr lang="sl-SI" sz="2000" dirty="0" smtClean="0">
                <a:solidFill>
                  <a:schemeClr val="tx1"/>
                </a:solidFill>
              </a:rPr>
              <a:t> everybody should be subscribed to the </a:t>
            </a:r>
          </a:p>
          <a:p>
            <a:pPr lvl="1"/>
            <a:r>
              <a:rPr lang="sl-SI" sz="2000" dirty="0" smtClean="0">
                <a:solidFill>
                  <a:schemeClr val="tx1"/>
                </a:solidFill>
              </a:rPr>
              <a:t>                      corresponding section as well as to the</a:t>
            </a:r>
          </a:p>
          <a:p>
            <a:pPr lvl="1"/>
            <a:r>
              <a:rPr lang="sl-SI" sz="2000" dirty="0" smtClean="0">
                <a:solidFill>
                  <a:schemeClr val="tx1"/>
                </a:solidFill>
              </a:rPr>
              <a:t>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B-Factory Legacy Project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Short term plans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8498" y="1036735"/>
            <a:ext cx="73898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Near term plans: </a:t>
            </a:r>
            <a:endParaRPr lang="sl-SI" sz="2400" dirty="0" smtClean="0">
              <a:solidFill>
                <a:srgbClr val="006600"/>
              </a:solidFill>
            </a:endParaRPr>
          </a:p>
          <a:p>
            <a:pPr lvl="1"/>
            <a:endParaRPr lang="en-US" sz="2400" dirty="0" smtClean="0">
              <a:solidFill>
                <a:srgbClr val="006600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continue </a:t>
            </a:r>
            <a:r>
              <a:rPr lang="en-US" sz="2000" b="1" dirty="0" smtClean="0">
                <a:solidFill>
                  <a:schemeClr val="tx1"/>
                </a:solidFill>
              </a:rPr>
              <a:t>net meetings </a:t>
            </a:r>
            <a:r>
              <a:rPr lang="en-US" sz="2000" dirty="0" smtClean="0">
                <a:solidFill>
                  <a:schemeClr val="tx1"/>
                </a:solidFill>
              </a:rPr>
              <a:t>with editors of individual sections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(proved to be valuable)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continue </a:t>
            </a:r>
            <a:r>
              <a:rPr lang="en-US" sz="2000" b="1" dirty="0" smtClean="0">
                <a:solidFill>
                  <a:schemeClr val="tx1"/>
                </a:solidFill>
              </a:rPr>
              <a:t>reading the existing drafts </a:t>
            </a:r>
            <a:r>
              <a:rPr lang="en-US" sz="2000" dirty="0" smtClean="0">
                <a:solidFill>
                  <a:schemeClr val="tx1"/>
                </a:solidFill>
              </a:rPr>
              <a:t>and sending comments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(the activity will be intensified by in-person meetings of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general editors to discuss individual sections in details; first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planned for 1st half of September)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next meeting at KEK: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Nov. 21, 22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BaBar</a:t>
            </a:r>
            <a:r>
              <a:rPr lang="en-US" sz="2000" dirty="0" smtClean="0">
                <a:solidFill>
                  <a:schemeClr val="tx1"/>
                </a:solidFill>
              </a:rPr>
              <a:t> coll. meeting </a:t>
            </a:r>
            <a:r>
              <a:rPr lang="sl-SI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Nov 7 - 10, SLAC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Belle I</a:t>
            </a:r>
            <a:r>
              <a:rPr lang="sl-SI" sz="2000" dirty="0" smtClean="0">
                <a:solidFill>
                  <a:schemeClr val="tx1"/>
                </a:solidFill>
              </a:rPr>
              <a:t> /I</a:t>
            </a: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en-US" sz="2000" dirty="0" err="1" smtClean="0">
                <a:solidFill>
                  <a:schemeClr val="tx1"/>
                </a:solidFill>
              </a:rPr>
              <a:t>coll.meeting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Nov </a:t>
            </a:r>
            <a:r>
              <a:rPr lang="sl-SI" sz="2000" dirty="0" smtClean="0">
                <a:solidFill>
                  <a:schemeClr val="tx1"/>
                </a:solidFill>
              </a:rPr>
              <a:t>14</a:t>
            </a:r>
            <a:r>
              <a:rPr lang="en-US" sz="2000" dirty="0" smtClean="0">
                <a:solidFill>
                  <a:schemeClr val="tx1"/>
                </a:solidFill>
              </a:rPr>
              <a:t> - 20, KEK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Thanksgiving           </a:t>
            </a:r>
            <a:r>
              <a:rPr lang="sl-SI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Nov 24, USA)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30"/>
          <p:cNvSpPr>
            <a:spLocks noGrp="1" noChangeArrowheads="1"/>
          </p:cNvSpPr>
          <p:nvPr>
            <p:ph type="title"/>
          </p:nvPr>
        </p:nvSpPr>
        <p:spPr>
          <a:xfrm>
            <a:off x="4538133" y="0"/>
            <a:ext cx="4605867" cy="462844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en-US" sz="2400" smtClean="0"/>
              <a:t>Summary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2" y="-1"/>
          <a:ext cx="4549424" cy="46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4712"/>
                <a:gridCol w="2274712"/>
              </a:tblGrid>
              <a:tr h="155575">
                <a:tc>
                  <a:txBody>
                    <a:bodyPr/>
                    <a:lstStyle/>
                    <a:p>
                      <a:pPr algn="ctr"/>
                      <a:endParaRPr lang="sl-SI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8498" y="1036735"/>
            <a:ext cx="73898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Summary of summary: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thank you all for joining (even after a week of </a:t>
            </a:r>
            <a:r>
              <a:rPr lang="en-US" sz="2000" dirty="0" err="1" smtClean="0">
                <a:solidFill>
                  <a:schemeClr val="tx1"/>
                </a:solidFill>
              </a:rPr>
              <a:t>BaBar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meetings)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thanks to </a:t>
            </a:r>
            <a:r>
              <a:rPr lang="sl-SI" sz="2000" dirty="0" smtClean="0">
                <a:solidFill>
                  <a:schemeClr val="tx1"/>
                </a:solidFill>
              </a:rPr>
              <a:t>Vincent Poireau and other </a:t>
            </a:r>
            <a:r>
              <a:rPr lang="en-US" sz="2000" dirty="0" smtClean="0">
                <a:solidFill>
                  <a:schemeClr val="tx1"/>
                </a:solidFill>
              </a:rPr>
              <a:t>LAPP people for </a:t>
            </a:r>
            <a:r>
              <a:rPr lang="sl-SI" sz="20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sl-SI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making the meeting possible on a short notice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thanks to </a:t>
            </a:r>
            <a:r>
              <a:rPr lang="en-US" sz="2000" dirty="0" err="1" smtClean="0">
                <a:solidFill>
                  <a:schemeClr val="tx1"/>
                </a:solidFill>
              </a:rPr>
              <a:t>Sarodia</a:t>
            </a:r>
            <a:r>
              <a:rPr lang="en-US" sz="2000" dirty="0" smtClean="0">
                <a:solidFill>
                  <a:schemeClr val="tx1"/>
                </a:solidFill>
              </a:rPr>
              <a:t> for the organization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</a:rPr>
              <a:t>keep writing </a:t>
            </a:r>
            <a:r>
              <a:rPr lang="en-US" sz="2000" dirty="0" smtClean="0">
                <a:solidFill>
                  <a:schemeClr val="tx1"/>
                </a:solidFill>
              </a:rPr>
              <a:t>(keeping in mind we are writing a book)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&amp; keep reading </a:t>
            </a:r>
            <a:r>
              <a:rPr lang="en-US" sz="2000" dirty="0" smtClean="0">
                <a:solidFill>
                  <a:schemeClr val="tx1"/>
                </a:solidFill>
              </a:rPr>
              <a:t>(also section editors; be aware of what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is going on in other sections) 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_BG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F7F7F"/>
      </a:hlink>
      <a:folHlink>
        <a:srgbClr val="7F7F7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70150</TotalTime>
  <Words>667</Words>
  <Application>Microsoft Office PowerPoint</Application>
  <PresentationFormat>On-screen Show (4:3)</PresentationFormat>
  <Paragraphs>110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Symbol</vt:lpstr>
      <vt:lpstr>Calibri</vt:lpstr>
      <vt:lpstr>Custom Design</vt:lpstr>
      <vt:lpstr>theme_BG</vt:lpstr>
      <vt:lpstr>1_Custom Design</vt:lpstr>
      <vt:lpstr>Closeout</vt:lpstr>
      <vt:lpstr>Status</vt:lpstr>
      <vt:lpstr>Status</vt:lpstr>
      <vt:lpstr>Status</vt:lpstr>
      <vt:lpstr>Status</vt:lpstr>
      <vt:lpstr>Short term plans</vt:lpstr>
      <vt:lpstr>Summary</vt:lpstr>
    </vt:vector>
  </TitlesOfParts>
  <Company>University of Ljubljana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Bostjan Golob</dc:creator>
  <cp:lastModifiedBy>B. Golob</cp:lastModifiedBy>
  <cp:revision>3022</cp:revision>
  <dcterms:created xsi:type="dcterms:W3CDTF">2003-05-06T13:12:03Z</dcterms:created>
  <dcterms:modified xsi:type="dcterms:W3CDTF">2011-07-01T10:53:23Z</dcterms:modified>
</cp:coreProperties>
</file>