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7099300" cy="10223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9" autoAdjust="0"/>
  </p:normalViewPr>
  <p:slideViewPr>
    <p:cSldViewPr>
      <p:cViewPr varScale="1">
        <p:scale>
          <a:sx n="93" d="100"/>
          <a:sy n="93" d="100"/>
        </p:scale>
        <p:origin x="-1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BFD3B127-D76F-4D44-A5C4-C72B3BF3D18C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7E4EBE79-C7F2-4F44-A606-EBB42D66E2A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389C-E121-4ECC-A9C7-D584F201053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Bruno Mansoulié </a:t>
            </a:r>
            <a:r>
              <a:rPr lang="en-US" dirty="0" err="1" smtClean="0"/>
              <a:t>Journée</a:t>
            </a:r>
            <a:r>
              <a:rPr lang="en-US" dirty="0" smtClean="0"/>
              <a:t> HL-LHC </a:t>
            </a:r>
            <a:r>
              <a:rPr lang="en-US" dirty="0" err="1" smtClean="0"/>
              <a:t>Saclay</a:t>
            </a:r>
            <a:r>
              <a:rPr lang="en-US" dirty="0" smtClean="0"/>
              <a:t> 31 </a:t>
            </a:r>
            <a:r>
              <a:rPr lang="en-US" dirty="0" err="1" smtClean="0"/>
              <a:t>mai</a:t>
            </a:r>
            <a:r>
              <a:rPr lang="en-US" dirty="0" smtClean="0"/>
              <a:t>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389C-E121-4ECC-A9C7-D584F201053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Bruno Mansoulié </a:t>
            </a:r>
            <a:r>
              <a:rPr lang="en-US" dirty="0" err="1" smtClean="0"/>
              <a:t>Journée</a:t>
            </a:r>
            <a:r>
              <a:rPr lang="en-US" dirty="0" smtClean="0"/>
              <a:t> HL-LHC </a:t>
            </a:r>
            <a:r>
              <a:rPr lang="en-US" dirty="0" err="1" smtClean="0"/>
              <a:t>Saclay</a:t>
            </a:r>
            <a:r>
              <a:rPr lang="en-US" dirty="0" smtClean="0"/>
              <a:t> 31 </a:t>
            </a:r>
            <a:r>
              <a:rPr lang="en-US" dirty="0" err="1" smtClean="0"/>
              <a:t>mai</a:t>
            </a:r>
            <a:r>
              <a:rPr lang="en-US" dirty="0" smtClean="0"/>
              <a:t> 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179512" y="6376243"/>
            <a:ext cx="6048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Bruno Mansoulié </a:t>
            </a:r>
            <a:r>
              <a:rPr lang="en-US" dirty="0" err="1" smtClean="0"/>
              <a:t>Journée</a:t>
            </a:r>
            <a:r>
              <a:rPr lang="en-US" dirty="0" smtClean="0"/>
              <a:t> HL-LHC </a:t>
            </a:r>
            <a:r>
              <a:rPr lang="en-US" dirty="0" err="1" smtClean="0"/>
              <a:t>Saclay</a:t>
            </a:r>
            <a:r>
              <a:rPr lang="en-US" dirty="0" smtClean="0"/>
              <a:t> 31 </a:t>
            </a:r>
            <a:r>
              <a:rPr lang="en-US" dirty="0" err="1" smtClean="0"/>
              <a:t>mai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CC"/>
                </a:solidFill>
              </a:defRPr>
            </a:lvl1pPr>
          </a:lstStyle>
          <a:p>
            <a:fld id="{6A8F389C-E121-4ECC-A9C7-D584F201053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033CC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rgbClr val="0033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rgbClr val="0033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33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33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33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Atlas </a:t>
            </a:r>
            <a:r>
              <a:rPr lang="en-US" dirty="0" err="1" smtClean="0"/>
              <a:t>Calorimètre</a:t>
            </a:r>
            <a:r>
              <a:rPr lang="en-US" dirty="0" smtClean="0"/>
              <a:t>-Trigger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Upgrade Atlas </a:t>
            </a:r>
            <a:r>
              <a:rPr lang="en-US" dirty="0" err="1" smtClean="0"/>
              <a:t>Calorimètre</a:t>
            </a:r>
            <a:r>
              <a:rPr lang="en-US" dirty="0" smtClean="0"/>
              <a:t> Argon </a:t>
            </a:r>
            <a:r>
              <a:rPr lang="en-US" dirty="0" err="1" smtClean="0"/>
              <a:t>Liquide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Electronique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Prototype TBB2 : Tower Builder “2”</a:t>
            </a:r>
          </a:p>
          <a:p>
            <a:endParaRPr lang="en-US" dirty="0" smtClean="0"/>
          </a:p>
          <a:p>
            <a:r>
              <a:rPr lang="en-US" dirty="0" smtClean="0"/>
              <a:t>Proposition et </a:t>
            </a:r>
            <a:r>
              <a:rPr lang="en-US" dirty="0" err="1" smtClean="0"/>
              <a:t>stratégie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389C-E121-4ECC-A9C7-D584F201053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Bruno Mansoulié </a:t>
            </a:r>
            <a:r>
              <a:rPr lang="en-US" dirty="0" err="1" smtClean="0"/>
              <a:t>Journée</a:t>
            </a:r>
            <a:r>
              <a:rPr lang="en-US" dirty="0" smtClean="0"/>
              <a:t> HL-LHC </a:t>
            </a:r>
            <a:r>
              <a:rPr lang="en-US" dirty="0" err="1" smtClean="0"/>
              <a:t>Saclay</a:t>
            </a:r>
            <a:r>
              <a:rPr lang="en-US" dirty="0" smtClean="0"/>
              <a:t> 31 </a:t>
            </a:r>
            <a:r>
              <a:rPr lang="en-US" dirty="0" err="1" smtClean="0"/>
              <a:t>mai</a:t>
            </a:r>
            <a:r>
              <a:rPr lang="en-US" dirty="0" smtClean="0"/>
              <a:t> 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24744"/>
            <a:ext cx="3024336" cy="238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3744416" cy="268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en-US" dirty="0" smtClean="0"/>
              <a:t>Upgrade Atlas </a:t>
            </a:r>
            <a:r>
              <a:rPr lang="en-US" dirty="0" err="1" smtClean="0"/>
              <a:t>Calorimètre</a:t>
            </a:r>
            <a:r>
              <a:rPr lang="en-US" dirty="0" smtClean="0"/>
              <a:t> Argon </a:t>
            </a:r>
            <a:r>
              <a:rPr lang="en-US" dirty="0" err="1" smtClean="0"/>
              <a:t>Liquide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8712968" cy="54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Détecteur</a:t>
            </a:r>
            <a:endParaRPr lang="en-US" dirty="0" smtClean="0"/>
          </a:p>
          <a:p>
            <a:pPr lvl="1"/>
            <a:r>
              <a:rPr lang="en-US" dirty="0" smtClean="0"/>
              <a:t>Barrel EM, End-Cap-EM, End-Cap HAD </a:t>
            </a:r>
          </a:p>
          <a:p>
            <a:pPr lvl="1">
              <a:buNone/>
            </a:pPr>
            <a:r>
              <a:rPr lang="en-US" dirty="0" smtClean="0"/>
              <a:t>=&gt; </a:t>
            </a:r>
            <a:r>
              <a:rPr lang="en-US" dirty="0" err="1" smtClean="0"/>
              <a:t>inchangés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En </a:t>
            </a:r>
            <a:r>
              <a:rPr lang="en-US" dirty="0" err="1" smtClean="0"/>
              <a:t>principe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résistants</a:t>
            </a:r>
            <a:r>
              <a:rPr lang="en-US" dirty="0" smtClean="0"/>
              <a:t> aux </a:t>
            </a:r>
            <a:r>
              <a:rPr lang="en-US" dirty="0" err="1" smtClean="0"/>
              <a:t>rayonnements</a:t>
            </a:r>
            <a:r>
              <a:rPr lang="en-US" dirty="0" smtClean="0"/>
              <a:t>, </a:t>
            </a:r>
          </a:p>
          <a:p>
            <a:pPr lvl="1">
              <a:buNone/>
            </a:pPr>
            <a:r>
              <a:rPr lang="en-US" dirty="0" err="1" smtClean="0"/>
              <a:t>assez</a:t>
            </a:r>
            <a:r>
              <a:rPr lang="en-US" dirty="0" smtClean="0"/>
              <a:t> </a:t>
            </a:r>
            <a:r>
              <a:rPr lang="en-US" dirty="0" err="1" smtClean="0"/>
              <a:t>rapides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FCAL: Possible </a:t>
            </a:r>
            <a:r>
              <a:rPr lang="en-US" dirty="0" err="1" smtClean="0"/>
              <a:t>problème</a:t>
            </a:r>
            <a:r>
              <a:rPr lang="en-US" dirty="0" smtClean="0"/>
              <a:t> de charge </a:t>
            </a:r>
            <a:r>
              <a:rPr lang="en-US" dirty="0" err="1" smtClean="0"/>
              <a:t>d’espace</a:t>
            </a:r>
            <a:r>
              <a:rPr lang="en-US" dirty="0" smtClean="0"/>
              <a:t>. 2 solutions: </a:t>
            </a:r>
          </a:p>
          <a:p>
            <a:pPr lvl="2"/>
            <a:r>
              <a:rPr lang="en-US" dirty="0" smtClean="0"/>
              <a:t>Changer le </a:t>
            </a:r>
            <a:r>
              <a:rPr lang="en-US" dirty="0" err="1" smtClean="0"/>
              <a:t>FCAl</a:t>
            </a:r>
            <a:r>
              <a:rPr lang="en-US" dirty="0" smtClean="0"/>
              <a:t> : </a:t>
            </a:r>
            <a:r>
              <a:rPr lang="en-US" dirty="0" err="1" smtClean="0"/>
              <a:t>Ouvrir</a:t>
            </a:r>
            <a:r>
              <a:rPr lang="en-US" dirty="0" smtClean="0"/>
              <a:t> cryostats end-caps…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lourd</a:t>
            </a:r>
            <a:endParaRPr lang="en-US" dirty="0" smtClean="0"/>
          </a:p>
          <a:p>
            <a:pPr lvl="2"/>
            <a:r>
              <a:rPr lang="en-US" dirty="0" smtClean="0"/>
              <a:t>Mini-FCAL </a:t>
            </a:r>
            <a:r>
              <a:rPr lang="en-US" dirty="0" err="1" smtClean="0"/>
              <a:t>devant</a:t>
            </a:r>
            <a:r>
              <a:rPr lang="en-US" dirty="0" smtClean="0"/>
              <a:t> le FCAL , </a:t>
            </a:r>
            <a:r>
              <a:rPr lang="en-US" dirty="0" err="1" smtClean="0"/>
              <a:t>Tungstène</a:t>
            </a:r>
            <a:r>
              <a:rPr lang="en-US" dirty="0" smtClean="0"/>
              <a:t>/</a:t>
            </a:r>
            <a:r>
              <a:rPr lang="en-US" dirty="0" err="1" smtClean="0"/>
              <a:t>Diamant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err="1" smtClean="0"/>
              <a:t>Electronique</a:t>
            </a:r>
            <a:endParaRPr lang="en-US" dirty="0" smtClean="0"/>
          </a:p>
          <a:p>
            <a:pPr lvl="1"/>
            <a:r>
              <a:rPr lang="en-US" dirty="0" smtClean="0"/>
              <a:t>Obsolescence</a:t>
            </a:r>
          </a:p>
          <a:p>
            <a:pPr lvl="1"/>
            <a:r>
              <a:rPr lang="en-US" dirty="0" err="1" smtClean="0"/>
              <a:t>Vieillissement</a:t>
            </a:r>
            <a:r>
              <a:rPr lang="en-US" dirty="0" smtClean="0"/>
              <a:t>/</a:t>
            </a:r>
            <a:r>
              <a:rPr lang="en-US" dirty="0" err="1" smtClean="0"/>
              <a:t>Rayonnements</a:t>
            </a:r>
            <a:endParaRPr lang="en-US" dirty="0" smtClean="0"/>
          </a:p>
          <a:p>
            <a:pPr lvl="1"/>
            <a:r>
              <a:rPr lang="en-US" dirty="0" smtClean="0"/>
              <a:t>Plus de </a:t>
            </a:r>
            <a:r>
              <a:rPr lang="en-US" dirty="0" err="1" smtClean="0"/>
              <a:t>flexibilité</a:t>
            </a:r>
            <a:r>
              <a:rPr lang="en-US" dirty="0" smtClean="0"/>
              <a:t> pour le trigger =&gt; diminution des </a:t>
            </a:r>
            <a:r>
              <a:rPr lang="en-US" dirty="0" err="1" smtClean="0"/>
              <a:t>taux</a:t>
            </a:r>
            <a:r>
              <a:rPr lang="en-US" dirty="0" smtClean="0"/>
              <a:t> de trigger.</a:t>
            </a:r>
          </a:p>
          <a:p>
            <a:pPr lvl="2"/>
            <a:r>
              <a:rPr lang="en-US" dirty="0" smtClean="0"/>
              <a:t>Taille clusters, isolation, rejection </a:t>
            </a:r>
            <a:r>
              <a:rPr lang="en-US" dirty="0" err="1" smtClean="0"/>
              <a:t>pizero</a:t>
            </a:r>
            <a:r>
              <a:rPr lang="en-US" dirty="0" smtClean="0"/>
              <a:t>,…</a:t>
            </a:r>
          </a:p>
          <a:p>
            <a:pPr lvl="2"/>
            <a:r>
              <a:rPr lang="en-US" sz="1400" dirty="0" err="1" smtClean="0"/>
              <a:t>Meilleur</a:t>
            </a:r>
            <a:r>
              <a:rPr lang="en-US" sz="1400" dirty="0" smtClean="0"/>
              <a:t> </a:t>
            </a:r>
            <a:r>
              <a:rPr lang="en-US" sz="1400" dirty="0" err="1" smtClean="0"/>
              <a:t>traitement</a:t>
            </a:r>
            <a:r>
              <a:rPr lang="en-US" sz="1400" dirty="0" smtClean="0"/>
              <a:t> timings, saturation…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389C-E121-4ECC-A9C7-D584F20105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Bruno Mansoulié </a:t>
            </a:r>
            <a:r>
              <a:rPr lang="en-US" dirty="0" err="1" smtClean="0"/>
              <a:t>Journée</a:t>
            </a:r>
            <a:r>
              <a:rPr lang="en-US" dirty="0" smtClean="0"/>
              <a:t> HL-LHC </a:t>
            </a:r>
            <a:r>
              <a:rPr lang="en-US" dirty="0" err="1" smtClean="0"/>
              <a:t>Saclay</a:t>
            </a:r>
            <a:r>
              <a:rPr lang="en-US" dirty="0" smtClean="0"/>
              <a:t> 31 </a:t>
            </a:r>
            <a:r>
              <a:rPr lang="en-US" dirty="0" err="1" smtClean="0"/>
              <a:t>mai</a:t>
            </a:r>
            <a:r>
              <a:rPr lang="en-US" dirty="0" smtClean="0"/>
              <a:t> 2011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2967930" cy="23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en-US" dirty="0" smtClean="0"/>
              <a:t>Upgrade LARG -</a:t>
            </a:r>
            <a:r>
              <a:rPr lang="en-US" dirty="0" err="1" smtClean="0"/>
              <a:t>Electronique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54461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Electronique</a:t>
            </a:r>
            <a:r>
              <a:rPr lang="en-US" dirty="0" smtClean="0"/>
              <a:t> </a:t>
            </a:r>
            <a:r>
              <a:rPr lang="en-US" dirty="0" err="1" smtClean="0"/>
              <a:t>actuelle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Située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“Front-end Crates” </a:t>
            </a:r>
            <a:r>
              <a:rPr lang="en-US" dirty="0" err="1" smtClean="0"/>
              <a:t>sur</a:t>
            </a:r>
            <a:r>
              <a:rPr lang="en-US" dirty="0" smtClean="0"/>
              <a:t> les cryostats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Lecture: </a:t>
            </a:r>
          </a:p>
          <a:p>
            <a:pPr lvl="1"/>
            <a:r>
              <a:rPr lang="en-US" dirty="0" smtClean="0"/>
              <a:t> Pipe-Lines </a:t>
            </a:r>
            <a:r>
              <a:rPr lang="en-US" dirty="0" err="1" smtClean="0"/>
              <a:t>analogiques</a:t>
            </a:r>
            <a:r>
              <a:rPr lang="en-US" dirty="0" smtClean="0"/>
              <a:t> (</a:t>
            </a:r>
            <a:r>
              <a:rPr lang="en-US" dirty="0" err="1" smtClean="0"/>
              <a:t>Saclay</a:t>
            </a:r>
            <a:r>
              <a:rPr lang="en-US" dirty="0" smtClean="0"/>
              <a:t> et al.)  (3 par </a:t>
            </a:r>
            <a:r>
              <a:rPr lang="en-US" dirty="0" err="1" smtClean="0"/>
              <a:t>voie</a:t>
            </a:r>
            <a:r>
              <a:rPr lang="en-US" dirty="0" smtClean="0"/>
              <a:t>: x1, x10, x100) 40 MHz, 144 cells</a:t>
            </a:r>
          </a:p>
          <a:p>
            <a:pPr lvl="1"/>
            <a:r>
              <a:rPr lang="en-US" dirty="0" err="1" smtClean="0"/>
              <a:t>Numérisation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L1 accept: 12 bit 5MHz;</a:t>
            </a:r>
          </a:p>
          <a:p>
            <a:pPr lvl="1"/>
            <a:r>
              <a:rPr lang="en-US" dirty="0" smtClean="0"/>
              <a:t> Transmission </a:t>
            </a:r>
            <a:r>
              <a:rPr lang="en-US" dirty="0" err="1" smtClean="0"/>
              <a:t>fibres</a:t>
            </a:r>
            <a:r>
              <a:rPr lang="en-US" dirty="0" smtClean="0"/>
              <a:t> </a:t>
            </a:r>
            <a:r>
              <a:rPr lang="en-US" dirty="0" err="1" smtClean="0"/>
              <a:t>optiques</a:t>
            </a:r>
            <a:r>
              <a:rPr lang="en-US" dirty="0" smtClean="0"/>
              <a:t> 1.6 </a:t>
            </a:r>
            <a:r>
              <a:rPr lang="en-US" dirty="0" err="1" smtClean="0"/>
              <a:t>Gbps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Conso</a:t>
            </a:r>
            <a:r>
              <a:rPr lang="en-US" dirty="0" smtClean="0"/>
              <a:t>: 0,7 W/</a:t>
            </a:r>
            <a:r>
              <a:rPr lang="en-US" dirty="0" err="1" smtClean="0"/>
              <a:t>voie</a:t>
            </a:r>
            <a:r>
              <a:rPr lang="en-US" dirty="0" smtClean="0"/>
              <a:t> !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Trigger:</a:t>
            </a:r>
          </a:p>
          <a:p>
            <a:pPr lvl="1"/>
            <a:r>
              <a:rPr lang="en-US" dirty="0" err="1" smtClean="0"/>
              <a:t>Sommation</a:t>
            </a:r>
            <a:r>
              <a:rPr lang="en-US" dirty="0" smtClean="0"/>
              <a:t> </a:t>
            </a:r>
            <a:r>
              <a:rPr lang="en-US" dirty="0" err="1" smtClean="0"/>
              <a:t>analogique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>
                <a:latin typeface="Symbol" pitchFamily="18" charset="2"/>
              </a:rPr>
              <a:t>DhDf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0.1x0.1</a:t>
            </a:r>
          </a:p>
          <a:p>
            <a:pPr lvl="1">
              <a:buNone/>
            </a:pPr>
            <a:r>
              <a:rPr lang="en-US" dirty="0" smtClean="0"/>
              <a:t>Par </a:t>
            </a:r>
            <a:r>
              <a:rPr lang="en-US" dirty="0" err="1" smtClean="0"/>
              <a:t>couche</a:t>
            </a:r>
            <a:r>
              <a:rPr lang="en-US" dirty="0" smtClean="0"/>
              <a:t> PS, EM1, EM2, EM3</a:t>
            </a:r>
          </a:p>
          <a:p>
            <a:pPr lvl="1">
              <a:buNone/>
            </a:pPr>
            <a:r>
              <a:rPr lang="en-US" dirty="0" smtClean="0"/>
              <a:t>En tours PS+EM1+EM2+EM3</a:t>
            </a:r>
          </a:p>
          <a:p>
            <a:pPr lvl="1"/>
            <a:r>
              <a:rPr lang="en-US" dirty="0" smtClean="0"/>
              <a:t>Transmission </a:t>
            </a:r>
            <a:r>
              <a:rPr lang="en-US" dirty="0" err="1" smtClean="0"/>
              <a:t>signaux</a:t>
            </a:r>
            <a:r>
              <a:rPr lang="en-US" dirty="0" smtClean="0"/>
              <a:t> tours:</a:t>
            </a:r>
          </a:p>
          <a:p>
            <a:pPr lvl="1">
              <a:buNone/>
            </a:pPr>
            <a:r>
              <a:rPr lang="en-US" dirty="0" err="1" smtClean="0"/>
              <a:t>câbles</a:t>
            </a:r>
            <a:r>
              <a:rPr lang="en-US" dirty="0" smtClean="0"/>
              <a:t> Cu</a:t>
            </a:r>
          </a:p>
          <a:p>
            <a:pPr lvl="1"/>
            <a:r>
              <a:rPr lang="en-US" dirty="0" smtClean="0"/>
              <a:t>Hors </a:t>
            </a:r>
            <a:r>
              <a:rPr lang="en-US" dirty="0" err="1" smtClean="0"/>
              <a:t>caverne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err="1" smtClean="0"/>
              <a:t>Numérisation</a:t>
            </a:r>
            <a:r>
              <a:rPr lang="en-US" dirty="0" smtClean="0"/>
              <a:t>, Trigger Processor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389C-E121-4ECC-A9C7-D584F20105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Bruno Mansoulié Journée HL-LHC Saclay 31 mai 2011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4510" y="2492896"/>
            <a:ext cx="550366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25352"/>
            <a:ext cx="9144000" cy="58326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Première idée: “Brute force”. </a:t>
            </a:r>
          </a:p>
          <a:p>
            <a:pPr lvl="1"/>
            <a:r>
              <a:rPr lang="en-US" b="1" dirty="0" smtClean="0"/>
              <a:t>Front End Board </a:t>
            </a:r>
            <a:r>
              <a:rPr lang="en-US" b="1" dirty="0" err="1" smtClean="0"/>
              <a:t>numérise</a:t>
            </a:r>
            <a:r>
              <a:rPr lang="en-US" b="1" dirty="0" smtClean="0"/>
              <a:t> </a:t>
            </a:r>
            <a:r>
              <a:rPr lang="en-US" b="1" dirty="0" err="1" smtClean="0"/>
              <a:t>toutes</a:t>
            </a:r>
            <a:r>
              <a:rPr lang="en-US" b="1" dirty="0" smtClean="0"/>
              <a:t> les </a:t>
            </a:r>
            <a:r>
              <a:rPr lang="en-US" b="1" dirty="0" err="1" smtClean="0"/>
              <a:t>voies</a:t>
            </a:r>
            <a:r>
              <a:rPr lang="en-US" b="1" dirty="0" smtClean="0"/>
              <a:t>, 40 MHz 17 bits (</a:t>
            </a:r>
            <a:r>
              <a:rPr lang="en-US" b="1" dirty="0" err="1" smtClean="0"/>
              <a:t>ie</a:t>
            </a:r>
            <a:r>
              <a:rPr lang="en-US" b="1" dirty="0" smtClean="0"/>
              <a:t> </a:t>
            </a:r>
            <a:r>
              <a:rPr lang="en-US" b="1" dirty="0" err="1" smtClean="0"/>
              <a:t>plusieurs</a:t>
            </a:r>
            <a:r>
              <a:rPr lang="en-US" b="1" dirty="0" smtClean="0"/>
              <a:t> ADC/</a:t>
            </a:r>
            <a:r>
              <a:rPr lang="en-US" b="1" dirty="0" err="1" smtClean="0"/>
              <a:t>voie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Transmission </a:t>
            </a:r>
            <a:r>
              <a:rPr lang="en-US" b="1" dirty="0" err="1" smtClean="0"/>
              <a:t>toutes</a:t>
            </a:r>
            <a:r>
              <a:rPr lang="en-US" b="1" dirty="0" smtClean="0"/>
              <a:t> les </a:t>
            </a:r>
            <a:r>
              <a:rPr lang="en-US" b="1" dirty="0" err="1" smtClean="0"/>
              <a:t>voies</a:t>
            </a:r>
            <a:r>
              <a:rPr lang="en-US" b="1" dirty="0" smtClean="0"/>
              <a:t> à </a:t>
            </a:r>
            <a:r>
              <a:rPr lang="en-US" b="1" dirty="0" err="1" smtClean="0"/>
              <a:t>l’extérieur</a:t>
            </a:r>
            <a:r>
              <a:rPr lang="en-US" b="1" dirty="0" smtClean="0"/>
              <a:t> par 12 </a:t>
            </a:r>
            <a:r>
              <a:rPr lang="en-US" b="1" dirty="0" err="1" smtClean="0"/>
              <a:t>fibres</a:t>
            </a:r>
            <a:r>
              <a:rPr lang="en-US" b="1" dirty="0" smtClean="0"/>
              <a:t> 10Gpbs par FEB</a:t>
            </a:r>
          </a:p>
          <a:p>
            <a:pPr lvl="1"/>
            <a:r>
              <a:rPr lang="en-US" b="1" dirty="0" smtClean="0"/>
              <a:t>Au bout des </a:t>
            </a:r>
            <a:r>
              <a:rPr lang="en-US" b="1" dirty="0" err="1" smtClean="0"/>
              <a:t>fibres</a:t>
            </a:r>
            <a:r>
              <a:rPr lang="en-US" b="1" dirty="0" smtClean="0"/>
              <a:t>: “Standard </a:t>
            </a:r>
            <a:r>
              <a:rPr lang="en-US" b="1" dirty="0" err="1" smtClean="0"/>
              <a:t>téléphonique</a:t>
            </a:r>
            <a:r>
              <a:rPr lang="en-US" b="1" dirty="0" smtClean="0"/>
              <a:t>” pour tout faire:</a:t>
            </a:r>
          </a:p>
          <a:p>
            <a:pPr lvl="2"/>
            <a:r>
              <a:rPr lang="en-US" b="1" dirty="0" err="1" smtClean="0"/>
              <a:t>Traitement</a:t>
            </a:r>
            <a:r>
              <a:rPr lang="en-US" b="1" dirty="0" smtClean="0"/>
              <a:t> signal</a:t>
            </a:r>
          </a:p>
          <a:p>
            <a:pPr lvl="2"/>
            <a:r>
              <a:rPr lang="en-US" b="1" dirty="0" smtClean="0"/>
              <a:t>Trigger</a:t>
            </a:r>
          </a:p>
          <a:p>
            <a:pPr lvl="2"/>
            <a:r>
              <a:rPr lang="en-US" b="1" dirty="0" smtClean="0"/>
              <a:t>Regions of Interest etc…</a:t>
            </a:r>
          </a:p>
          <a:p>
            <a:pPr lvl="2"/>
            <a:r>
              <a:rPr lang="en-US" b="1" dirty="0" smtClean="0"/>
              <a:t>Points critiques: ADC, lien </a:t>
            </a:r>
            <a:r>
              <a:rPr lang="en-US" b="1" dirty="0" err="1" smtClean="0"/>
              <a:t>optique</a:t>
            </a:r>
            <a:r>
              <a:rPr lang="en-US" b="1" dirty="0" smtClean="0"/>
              <a:t>.</a:t>
            </a:r>
          </a:p>
          <a:p>
            <a:pPr lvl="2"/>
            <a:endParaRPr lang="en-US" b="1" dirty="0" smtClean="0"/>
          </a:p>
          <a:p>
            <a:r>
              <a:rPr lang="en-US" dirty="0" smtClean="0"/>
              <a:t>Etudes </a:t>
            </a:r>
            <a:r>
              <a:rPr lang="en-US" dirty="0" err="1" smtClean="0"/>
              <a:t>préliminaires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Trigger </a:t>
            </a:r>
            <a:r>
              <a:rPr lang="en-US" b="1" dirty="0" err="1" smtClean="0"/>
              <a:t>difficile</a:t>
            </a:r>
            <a:r>
              <a:rPr lang="en-US" b="1" dirty="0" smtClean="0"/>
              <a:t>: </a:t>
            </a:r>
            <a:r>
              <a:rPr lang="en-US" b="1" dirty="0" err="1" smtClean="0"/>
              <a:t>géométrie</a:t>
            </a:r>
            <a:r>
              <a:rPr lang="en-US" b="1" dirty="0" smtClean="0"/>
              <a:t> du “standard”? Temps de </a:t>
            </a:r>
            <a:r>
              <a:rPr lang="en-US" b="1" dirty="0" err="1" smtClean="0"/>
              <a:t>latence</a:t>
            </a:r>
            <a:r>
              <a:rPr lang="en-US" b="1" dirty="0" smtClean="0"/>
              <a:t>?</a:t>
            </a:r>
          </a:p>
          <a:p>
            <a:pPr lvl="1"/>
            <a:r>
              <a:rPr lang="en-US" b="1" dirty="0" smtClean="0"/>
              <a:t>Temps de </a:t>
            </a:r>
            <a:r>
              <a:rPr lang="en-US" b="1" dirty="0" err="1" smtClean="0"/>
              <a:t>développement</a:t>
            </a:r>
            <a:r>
              <a:rPr lang="en-US" b="1" dirty="0" smtClean="0"/>
              <a:t> et </a:t>
            </a:r>
            <a:r>
              <a:rPr lang="en-US" b="1" dirty="0" err="1" smtClean="0"/>
              <a:t>implémentation</a:t>
            </a:r>
            <a:r>
              <a:rPr lang="en-US" b="1" dirty="0" smtClean="0"/>
              <a:t> solution “tout </a:t>
            </a:r>
            <a:r>
              <a:rPr lang="en-US" b="1" dirty="0" err="1" smtClean="0"/>
              <a:t>numérique</a:t>
            </a:r>
            <a:r>
              <a:rPr lang="en-US" b="1" dirty="0" smtClean="0"/>
              <a:t>” ?</a:t>
            </a:r>
          </a:p>
          <a:p>
            <a:pPr lvl="2"/>
            <a:r>
              <a:rPr lang="en-US" b="1" dirty="0" smtClean="0"/>
              <a:t>Retard par rapport à </a:t>
            </a:r>
            <a:r>
              <a:rPr lang="en-US" b="1" dirty="0" err="1" smtClean="0"/>
              <a:t>l’augmentation</a:t>
            </a:r>
            <a:r>
              <a:rPr lang="en-US" b="1" dirty="0" smtClean="0"/>
              <a:t> de </a:t>
            </a:r>
            <a:r>
              <a:rPr lang="en-US" b="1" dirty="0" err="1" smtClean="0"/>
              <a:t>luminosité</a:t>
            </a:r>
            <a:r>
              <a:rPr lang="en-US" b="1" dirty="0" smtClean="0"/>
              <a:t>?</a:t>
            </a:r>
          </a:p>
          <a:p>
            <a:pPr lvl="1"/>
            <a:r>
              <a:rPr lang="en-US" b="1" dirty="0" err="1" smtClean="0"/>
              <a:t>Risque</a:t>
            </a:r>
            <a:r>
              <a:rPr lang="en-US" b="1" dirty="0" smtClean="0"/>
              <a:t>: “</a:t>
            </a:r>
            <a:r>
              <a:rPr lang="en-US" b="1" dirty="0" err="1" smtClean="0"/>
              <a:t>Saut</a:t>
            </a:r>
            <a:r>
              <a:rPr lang="en-US" b="1" dirty="0" smtClean="0"/>
              <a:t> </a:t>
            </a:r>
            <a:r>
              <a:rPr lang="en-US" b="1" dirty="0" err="1" smtClean="0"/>
              <a:t>qualitatif</a:t>
            </a:r>
            <a:r>
              <a:rPr lang="en-US" b="1" dirty="0" smtClean="0"/>
              <a:t>”  </a:t>
            </a:r>
            <a:r>
              <a:rPr lang="en-US" b="1" dirty="0" err="1" smtClean="0"/>
              <a:t>très</a:t>
            </a:r>
            <a:r>
              <a:rPr lang="en-US" b="1" dirty="0" smtClean="0"/>
              <a:t> important. Lien </a:t>
            </a:r>
            <a:r>
              <a:rPr lang="en-US" b="1" dirty="0" err="1" smtClean="0"/>
              <a:t>optique</a:t>
            </a:r>
            <a:r>
              <a:rPr lang="en-US" b="1" dirty="0" smtClean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389C-E121-4ECC-A9C7-D584F20105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Bruno Mansoulié Journée HL-LHC Saclay 31 mai 2011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en-US" dirty="0" err="1" smtClean="0"/>
              <a:t>Electronique</a:t>
            </a:r>
            <a:r>
              <a:rPr lang="en-US" dirty="0" smtClean="0"/>
              <a:t> “tout </a:t>
            </a:r>
            <a:r>
              <a:rPr lang="en-US" dirty="0" err="1" smtClean="0"/>
              <a:t>numérique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en-US" dirty="0" smtClean="0"/>
              <a:t>Proposition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400600"/>
          </a:xfrm>
        </p:spPr>
        <p:txBody>
          <a:bodyPr/>
          <a:lstStyle/>
          <a:p>
            <a:r>
              <a:rPr lang="en-US" dirty="0" smtClean="0"/>
              <a:t>Tower Builder 2</a:t>
            </a:r>
          </a:p>
          <a:p>
            <a:pPr lvl="1"/>
            <a:r>
              <a:rPr lang="en-US" dirty="0" err="1" smtClean="0"/>
              <a:t>Développer</a:t>
            </a:r>
            <a:r>
              <a:rPr lang="en-US" dirty="0" smtClean="0"/>
              <a:t> UNE carte TBB pour le shutdown 2013 avec:</a:t>
            </a:r>
          </a:p>
          <a:p>
            <a:pPr lvl="2"/>
            <a:r>
              <a:rPr lang="en-US" b="1" dirty="0" err="1" smtClean="0"/>
              <a:t>Fonctionnalités</a:t>
            </a:r>
            <a:r>
              <a:rPr lang="en-US" b="1" dirty="0" smtClean="0"/>
              <a:t> </a:t>
            </a:r>
            <a:r>
              <a:rPr lang="en-US" b="1" dirty="0" err="1" smtClean="0"/>
              <a:t>actuelles</a:t>
            </a:r>
            <a:r>
              <a:rPr lang="en-US" b="1" dirty="0" smtClean="0"/>
              <a:t> </a:t>
            </a:r>
            <a:r>
              <a:rPr lang="en-US" b="1" dirty="0" err="1" smtClean="0"/>
              <a:t>analogiques</a:t>
            </a:r>
            <a:r>
              <a:rPr lang="en-US" b="1" dirty="0" smtClean="0"/>
              <a:t> </a:t>
            </a:r>
            <a:r>
              <a:rPr lang="en-US" b="1" dirty="0" err="1" smtClean="0"/>
              <a:t>inchangées</a:t>
            </a:r>
            <a:endParaRPr lang="en-US" b="1" dirty="0" smtClean="0"/>
          </a:p>
          <a:p>
            <a:pPr lvl="2"/>
            <a:r>
              <a:rPr lang="en-US" b="1" dirty="0" err="1" smtClean="0"/>
              <a:t>Numérisation</a:t>
            </a:r>
            <a:r>
              <a:rPr lang="en-US" b="1" dirty="0" smtClean="0"/>
              <a:t> </a:t>
            </a:r>
            <a:r>
              <a:rPr lang="en-US" b="1" dirty="0" err="1" smtClean="0"/>
              <a:t>signaux</a:t>
            </a:r>
            <a:r>
              <a:rPr lang="en-US" b="1" dirty="0" smtClean="0"/>
              <a:t> de </a:t>
            </a:r>
            <a:r>
              <a:rPr lang="en-US" b="1" dirty="0" err="1" smtClean="0"/>
              <a:t>chaque</a:t>
            </a:r>
            <a:r>
              <a:rPr lang="en-US" b="1" dirty="0" smtClean="0"/>
              <a:t> </a:t>
            </a:r>
            <a:r>
              <a:rPr lang="en-US" b="1" dirty="0" err="1" smtClean="0"/>
              <a:t>couche</a:t>
            </a:r>
            <a:r>
              <a:rPr lang="en-US" b="1" dirty="0" smtClean="0"/>
              <a:t>, 10/12 bits et transmission</a:t>
            </a:r>
          </a:p>
          <a:p>
            <a:pPr lvl="2"/>
            <a:r>
              <a:rPr lang="en-US" b="1" dirty="0" smtClean="0"/>
              <a:t>En collaboration </a:t>
            </a:r>
            <a:r>
              <a:rPr lang="en-US" b="1" dirty="0" err="1" smtClean="0"/>
              <a:t>étroite</a:t>
            </a:r>
            <a:r>
              <a:rPr lang="en-US" b="1" dirty="0" smtClean="0"/>
              <a:t> avec les </a:t>
            </a:r>
            <a:r>
              <a:rPr lang="en-US" b="1" dirty="0" err="1" smtClean="0"/>
              <a:t>concepteurs</a:t>
            </a:r>
            <a:r>
              <a:rPr lang="en-US" b="1" dirty="0" smtClean="0"/>
              <a:t> de la solution future (BNL et al.)</a:t>
            </a:r>
          </a:p>
          <a:p>
            <a:pPr lvl="2"/>
            <a:endParaRPr lang="en-US" b="1" dirty="0" smtClean="0"/>
          </a:p>
          <a:p>
            <a:pPr lvl="1"/>
            <a:r>
              <a:rPr lang="en-US" dirty="0" err="1" smtClean="0"/>
              <a:t>Avantages</a:t>
            </a:r>
            <a:endParaRPr lang="en-US" dirty="0" smtClean="0"/>
          </a:p>
          <a:p>
            <a:pPr lvl="2"/>
            <a:r>
              <a:rPr lang="en-US" b="1" dirty="0" err="1" smtClean="0"/>
              <a:t>Comprendre</a:t>
            </a:r>
            <a:r>
              <a:rPr lang="en-US" b="1" dirty="0" smtClean="0"/>
              <a:t> </a:t>
            </a:r>
            <a:r>
              <a:rPr lang="en-US" b="1" dirty="0" err="1" smtClean="0"/>
              <a:t>mieux</a:t>
            </a:r>
            <a:r>
              <a:rPr lang="en-US" b="1" dirty="0" smtClean="0"/>
              <a:t> le trigger </a:t>
            </a:r>
            <a:r>
              <a:rPr lang="en-US" b="1" dirty="0" err="1" smtClean="0"/>
              <a:t>existant</a:t>
            </a:r>
            <a:r>
              <a:rPr lang="en-US" b="1" dirty="0" smtClean="0"/>
              <a:t> (</a:t>
            </a:r>
            <a:r>
              <a:rPr lang="en-US" b="1" dirty="0" err="1" smtClean="0"/>
              <a:t>signaux</a:t>
            </a:r>
            <a:r>
              <a:rPr lang="en-US" b="1" dirty="0" smtClean="0"/>
              <a:t> de </a:t>
            </a:r>
            <a:r>
              <a:rPr lang="en-US" b="1" dirty="0" err="1" smtClean="0"/>
              <a:t>chaque</a:t>
            </a:r>
            <a:r>
              <a:rPr lang="en-US" b="1" dirty="0" smtClean="0"/>
              <a:t> </a:t>
            </a:r>
            <a:r>
              <a:rPr lang="en-US" b="1" dirty="0" err="1" smtClean="0"/>
              <a:t>couche</a:t>
            </a:r>
            <a:r>
              <a:rPr lang="en-US" b="1" dirty="0" smtClean="0"/>
              <a:t>)</a:t>
            </a:r>
          </a:p>
          <a:p>
            <a:pPr lvl="2"/>
            <a:r>
              <a:rPr lang="en-US" b="1" dirty="0" err="1" smtClean="0"/>
              <a:t>Apprendre</a:t>
            </a:r>
            <a:r>
              <a:rPr lang="en-US" b="1" dirty="0" smtClean="0"/>
              <a:t>: </a:t>
            </a:r>
            <a:r>
              <a:rPr lang="en-US" b="1" dirty="0" err="1" smtClean="0"/>
              <a:t>numérisation</a:t>
            </a:r>
            <a:r>
              <a:rPr lang="en-US" b="1" dirty="0" smtClean="0"/>
              <a:t> 40MHz , transmission lien </a:t>
            </a:r>
            <a:r>
              <a:rPr lang="en-US" b="1" dirty="0" err="1" smtClean="0"/>
              <a:t>optiques</a:t>
            </a:r>
            <a:r>
              <a:rPr lang="en-US" b="1" dirty="0" smtClean="0"/>
              <a:t> </a:t>
            </a:r>
            <a:r>
              <a:rPr lang="en-US" b="1" dirty="0" err="1" smtClean="0"/>
              <a:t>rapides</a:t>
            </a:r>
            <a:r>
              <a:rPr lang="en-US" b="1" dirty="0" smtClean="0"/>
              <a:t>, manipulation trigger , </a:t>
            </a:r>
            <a:r>
              <a:rPr lang="en-US" b="1" dirty="0" err="1" smtClean="0"/>
              <a:t>latence</a:t>
            </a:r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r>
              <a:rPr lang="en-US" b="1" dirty="0" err="1" smtClean="0"/>
              <a:t>Permettre</a:t>
            </a:r>
            <a:r>
              <a:rPr lang="en-US" b="1" dirty="0" smtClean="0"/>
              <a:t> 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stratégie</a:t>
            </a:r>
            <a:r>
              <a:rPr lang="en-US" b="1" dirty="0" smtClean="0"/>
              <a:t> plus </a:t>
            </a:r>
            <a:r>
              <a:rPr lang="en-US" b="1" dirty="0" err="1" smtClean="0"/>
              <a:t>souple</a:t>
            </a:r>
            <a:endParaRPr lang="en-US" b="1" dirty="0" smtClean="0"/>
          </a:p>
          <a:p>
            <a:pPr lvl="2">
              <a:buNone/>
            </a:pP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389C-E121-4ECC-A9C7-D584F20105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Bruno Mansoulié Journée HL-LHC Saclay 31 mai 2011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en-US" dirty="0" err="1" smtClean="0"/>
              <a:t>Stratégies</a:t>
            </a:r>
            <a:r>
              <a:rPr lang="en-US" dirty="0" smtClean="0"/>
              <a:t> </a:t>
            </a:r>
            <a:r>
              <a:rPr lang="en-US" dirty="0" err="1" smtClean="0"/>
              <a:t>possibles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2565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Hypothèse</a:t>
            </a:r>
            <a:r>
              <a:rPr lang="en-US" dirty="0" smtClean="0"/>
              <a:t> 1: </a:t>
            </a:r>
          </a:p>
          <a:p>
            <a:pPr lvl="1"/>
            <a:r>
              <a:rPr lang="en-US" dirty="0" smtClean="0"/>
              <a:t>Solution </a:t>
            </a:r>
            <a:r>
              <a:rPr lang="en-US" dirty="0" smtClean="0"/>
              <a:t>“brute force” </a:t>
            </a:r>
            <a:r>
              <a:rPr lang="en-US" dirty="0" err="1" smtClean="0"/>
              <a:t>satisfaisante</a:t>
            </a:r>
            <a:r>
              <a:rPr lang="en-US" dirty="0" smtClean="0"/>
              <a:t> et à temps / augmentation </a:t>
            </a:r>
            <a:r>
              <a:rPr lang="en-US" dirty="0" err="1" smtClean="0"/>
              <a:t>lumi</a:t>
            </a:r>
            <a:r>
              <a:rPr lang="en-US" dirty="0" smtClean="0"/>
              <a:t>:</a:t>
            </a:r>
          </a:p>
          <a:p>
            <a:pPr lvl="1">
              <a:buFont typeface="Symbol"/>
              <a:buChar char="Þ"/>
            </a:pPr>
            <a:r>
              <a:rPr lang="en-US" dirty="0" err="1" smtClean="0"/>
              <a:t>problème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compris</a:t>
            </a:r>
            <a:r>
              <a:rPr lang="en-US" dirty="0" smtClean="0"/>
              <a:t>, </a:t>
            </a:r>
            <a:r>
              <a:rPr lang="en-US" dirty="0" err="1" smtClean="0"/>
              <a:t>Possibilité</a:t>
            </a:r>
            <a:r>
              <a:rPr lang="en-US" dirty="0" smtClean="0"/>
              <a:t> faire </a:t>
            </a:r>
            <a:r>
              <a:rPr lang="en-US" dirty="0" err="1" smtClean="0"/>
              <a:t>rapidement</a:t>
            </a:r>
            <a:r>
              <a:rPr lang="en-US" dirty="0" smtClean="0"/>
              <a:t> </a:t>
            </a:r>
            <a:r>
              <a:rPr lang="en-US" dirty="0" err="1" smtClean="0"/>
              <a:t>quelque</a:t>
            </a:r>
            <a:r>
              <a:rPr lang="en-US" dirty="0" smtClean="0"/>
              <a:t> </a:t>
            </a:r>
            <a:r>
              <a:rPr lang="en-US" dirty="0" err="1" smtClean="0"/>
              <a:t>cartes</a:t>
            </a:r>
            <a:r>
              <a:rPr lang="en-US" dirty="0" smtClean="0"/>
              <a:t> TBB2 (1 crate?)  pour aider </a:t>
            </a:r>
            <a:r>
              <a:rPr lang="en-US" dirty="0" err="1" smtClean="0"/>
              <a:t>compréhension</a:t>
            </a:r>
            <a:r>
              <a:rPr lang="en-US" dirty="0" smtClean="0"/>
              <a:t> et design back-end. </a:t>
            </a:r>
          </a:p>
          <a:p>
            <a:pPr lvl="1">
              <a:buFont typeface="Symbol"/>
              <a:buChar char="Þ"/>
            </a:pPr>
            <a:endParaRPr lang="en-US" dirty="0" smtClean="0"/>
          </a:p>
          <a:p>
            <a:r>
              <a:rPr lang="en-US" dirty="0" err="1" smtClean="0"/>
              <a:t>Hypothèse</a:t>
            </a:r>
            <a:r>
              <a:rPr lang="en-US" dirty="0" smtClean="0"/>
              <a:t> 2:</a:t>
            </a:r>
          </a:p>
          <a:p>
            <a:pPr lvl="1"/>
            <a:r>
              <a:rPr lang="en-US" dirty="0" smtClean="0"/>
              <a:t>“brute force” </a:t>
            </a:r>
            <a:r>
              <a:rPr lang="en-US" dirty="0" smtClean="0"/>
              <a:t>impossible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performante</a:t>
            </a:r>
            <a:r>
              <a:rPr lang="en-US" dirty="0" smtClean="0"/>
              <a:t> (</a:t>
            </a:r>
            <a:r>
              <a:rPr lang="en-US" dirty="0" err="1" smtClean="0"/>
              <a:t>latence</a:t>
            </a:r>
            <a:r>
              <a:rPr lang="en-US" dirty="0" smtClean="0"/>
              <a:t>, trigger, </a:t>
            </a:r>
            <a:r>
              <a:rPr lang="en-US" dirty="0" err="1" smtClean="0"/>
              <a:t>connectivité</a:t>
            </a:r>
            <a:r>
              <a:rPr lang="en-US" dirty="0" smtClean="0"/>
              <a:t>):</a:t>
            </a:r>
          </a:p>
          <a:p>
            <a:pPr lvl="1">
              <a:buNone/>
            </a:pPr>
            <a:r>
              <a:rPr lang="en-US" dirty="0" smtClean="0"/>
              <a:t>=&gt;TBB2 </a:t>
            </a:r>
            <a:r>
              <a:rPr lang="en-US" dirty="0" err="1" smtClean="0"/>
              <a:t>déployé</a:t>
            </a:r>
            <a:r>
              <a:rPr lang="en-US" dirty="0" smtClean="0"/>
              <a:t> pour tout LARG en </a:t>
            </a:r>
            <a:r>
              <a:rPr lang="en-US" dirty="0" err="1" smtClean="0"/>
              <a:t>parallèle</a:t>
            </a:r>
            <a:r>
              <a:rPr lang="en-US" dirty="0" smtClean="0"/>
              <a:t>.</a:t>
            </a:r>
            <a:r>
              <a:rPr lang="en-US" i="1" dirty="0" smtClean="0"/>
              <a:t>(</a:t>
            </a:r>
            <a:r>
              <a:rPr lang="en-US" i="1" dirty="0" err="1" smtClean="0"/>
              <a:t>dispo</a:t>
            </a:r>
            <a:r>
              <a:rPr lang="en-US" i="1" dirty="0" smtClean="0"/>
              <a:t> </a:t>
            </a:r>
            <a:r>
              <a:rPr lang="en-US" i="1" dirty="0" err="1" smtClean="0"/>
              <a:t>avant</a:t>
            </a:r>
            <a:r>
              <a:rPr lang="en-US" i="1" dirty="0" smtClean="0"/>
              <a:t>?)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Hypothèse</a:t>
            </a:r>
            <a:r>
              <a:rPr lang="en-US" dirty="0" smtClean="0"/>
              <a:t> 3: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“brute force” </a:t>
            </a:r>
            <a:r>
              <a:rPr lang="en-US" dirty="0" smtClean="0"/>
              <a:t>possible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smtClean="0"/>
              <a:t>arrive </a:t>
            </a:r>
            <a:r>
              <a:rPr lang="en-US" dirty="0" err="1" smtClean="0"/>
              <a:t>trop</a:t>
            </a:r>
            <a:r>
              <a:rPr lang="en-US" dirty="0" smtClean="0"/>
              <a:t> </a:t>
            </a:r>
            <a:r>
              <a:rPr lang="en-US" dirty="0" err="1" smtClean="0"/>
              <a:t>tard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=&gt;TBB2 </a:t>
            </a:r>
            <a:r>
              <a:rPr lang="en-US" dirty="0" err="1" smtClean="0"/>
              <a:t>déployé</a:t>
            </a:r>
            <a:r>
              <a:rPr lang="en-US" dirty="0" smtClean="0"/>
              <a:t> pour tout LARG en </a:t>
            </a:r>
            <a:r>
              <a:rPr lang="en-US" dirty="0" err="1" smtClean="0"/>
              <a:t>parallèle</a:t>
            </a:r>
            <a:r>
              <a:rPr lang="en-US" dirty="0" smtClean="0"/>
              <a:t> du readout </a:t>
            </a:r>
            <a:r>
              <a:rPr lang="en-US" dirty="0" err="1" smtClean="0"/>
              <a:t>actuel</a:t>
            </a:r>
            <a:r>
              <a:rPr lang="en-US" dirty="0" smtClean="0"/>
              <a:t>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TBB2 “</a:t>
            </a:r>
            <a:r>
              <a:rPr lang="en-US" dirty="0" err="1" smtClean="0">
                <a:solidFill>
                  <a:schemeClr val="accent6"/>
                </a:solidFill>
              </a:rPr>
              <a:t>complet</a:t>
            </a:r>
            <a:r>
              <a:rPr lang="en-US" dirty="0" smtClean="0">
                <a:solidFill>
                  <a:schemeClr val="accent6"/>
                </a:solidFill>
              </a:rPr>
              <a:t>”: </a:t>
            </a:r>
            <a:r>
              <a:rPr lang="en-US" dirty="0" err="1" smtClean="0">
                <a:solidFill>
                  <a:schemeClr val="accent6"/>
                </a:solidFill>
              </a:rPr>
              <a:t>flexibilité</a:t>
            </a:r>
            <a:r>
              <a:rPr lang="en-US" dirty="0" smtClean="0">
                <a:solidFill>
                  <a:schemeClr val="accent6"/>
                </a:solidFill>
              </a:rPr>
              <a:t>      </a:t>
            </a:r>
            <a:r>
              <a:rPr lang="en-US" i="1" dirty="0" smtClean="0">
                <a:solidFill>
                  <a:schemeClr val="accent6"/>
                </a:solidFill>
              </a:rPr>
              <a:t>(</a:t>
            </a:r>
            <a:r>
              <a:rPr lang="en-US" i="1" dirty="0" err="1" smtClean="0">
                <a:solidFill>
                  <a:schemeClr val="accent6"/>
                </a:solidFill>
              </a:rPr>
              <a:t>privilégié</a:t>
            </a:r>
            <a:r>
              <a:rPr lang="en-US" i="1" dirty="0" smtClean="0">
                <a:solidFill>
                  <a:schemeClr val="accent6"/>
                </a:solidFill>
              </a:rPr>
              <a:t> en </a:t>
            </a:r>
            <a:r>
              <a:rPr lang="en-US" i="1" dirty="0" err="1" smtClean="0">
                <a:solidFill>
                  <a:schemeClr val="accent6"/>
                </a:solidFill>
              </a:rPr>
              <a:t>ce</a:t>
            </a:r>
            <a:r>
              <a:rPr lang="en-US" i="1" dirty="0" smtClean="0">
                <a:solidFill>
                  <a:schemeClr val="accent6"/>
                </a:solidFill>
              </a:rPr>
              <a:t> moment…)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Possibilité</a:t>
            </a:r>
            <a:r>
              <a:rPr lang="en-US" dirty="0" smtClean="0">
                <a:solidFill>
                  <a:schemeClr val="accent6"/>
                </a:solidFill>
              </a:rPr>
              <a:t> trigger “L0”  </a:t>
            </a:r>
            <a:r>
              <a:rPr lang="en-US" dirty="0" err="1" smtClean="0">
                <a:solidFill>
                  <a:schemeClr val="accent6"/>
                </a:solidFill>
              </a:rPr>
              <a:t>latence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courte</a:t>
            </a:r>
            <a:r>
              <a:rPr lang="en-US" dirty="0" smtClean="0">
                <a:solidFill>
                  <a:schemeClr val="accent6"/>
                </a:solidFill>
              </a:rPr>
              <a:t> (3</a:t>
            </a:r>
            <a:r>
              <a:rPr lang="en-US" dirty="0" smtClean="0">
                <a:solidFill>
                  <a:schemeClr val="accent6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accent6"/>
                </a:solidFill>
              </a:rPr>
              <a:t>s) + L1  longue (30 </a:t>
            </a:r>
            <a:r>
              <a:rPr lang="en-US" dirty="0" smtClean="0">
                <a:solidFill>
                  <a:schemeClr val="accent6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accent6"/>
                </a:solidFill>
              </a:rPr>
              <a:t>s?)</a:t>
            </a: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Déploiement</a:t>
            </a:r>
            <a:r>
              <a:rPr lang="en-US" dirty="0" smtClean="0">
                <a:solidFill>
                  <a:schemeClr val="accent6"/>
                </a:solidFill>
              </a:rPr>
              <a:t> +/- </a:t>
            </a:r>
            <a:r>
              <a:rPr lang="en-US" dirty="0" err="1" smtClean="0">
                <a:solidFill>
                  <a:schemeClr val="accent6"/>
                </a:solidFill>
              </a:rPr>
              <a:t>indépendant</a:t>
            </a:r>
            <a:r>
              <a:rPr lang="en-US" dirty="0" smtClean="0">
                <a:solidFill>
                  <a:schemeClr val="accent6"/>
                </a:solidFill>
              </a:rPr>
              <a:t> du read-out…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389C-E121-4ECC-A9C7-D584F20105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Bruno Mansoulié </a:t>
            </a:r>
            <a:r>
              <a:rPr lang="en-US" dirty="0" err="1" smtClean="0"/>
              <a:t>Journée</a:t>
            </a:r>
            <a:r>
              <a:rPr lang="en-US" dirty="0" smtClean="0"/>
              <a:t> HL-LHC </a:t>
            </a:r>
            <a:r>
              <a:rPr lang="en-US" dirty="0" err="1" smtClean="0"/>
              <a:t>Saclay</a:t>
            </a:r>
            <a:r>
              <a:rPr lang="en-US" dirty="0" smtClean="0"/>
              <a:t> 31 </a:t>
            </a:r>
            <a:r>
              <a:rPr lang="en-US" dirty="0" err="1" smtClean="0"/>
              <a:t>mai</a:t>
            </a:r>
            <a:r>
              <a:rPr lang="en-US" dirty="0" smtClean="0"/>
              <a:t> 2011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en-US" dirty="0" err="1" smtClean="0"/>
              <a:t>Intérêt</a:t>
            </a:r>
            <a:r>
              <a:rPr lang="en-US" dirty="0" smtClean="0"/>
              <a:t> pour IRFU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256584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Implication “</a:t>
            </a:r>
            <a:r>
              <a:rPr lang="en-US" sz="2000" dirty="0" err="1" smtClean="0"/>
              <a:t>naturelle</a:t>
            </a:r>
            <a:r>
              <a:rPr lang="en-US" sz="2000" dirty="0" smtClean="0"/>
              <a:t>” après TBB: On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venu</a:t>
            </a:r>
            <a:r>
              <a:rPr lang="en-US" sz="2000" dirty="0" smtClean="0"/>
              <a:t> nous </a:t>
            </a:r>
            <a:r>
              <a:rPr lang="en-US" sz="2000" dirty="0" err="1" smtClean="0"/>
              <a:t>chercher</a:t>
            </a:r>
            <a:r>
              <a:rPr lang="en-US" sz="2000" dirty="0" smtClean="0"/>
              <a:t>!</a:t>
            </a:r>
          </a:p>
          <a:p>
            <a:pPr lvl="1"/>
            <a:r>
              <a:rPr lang="en-US" dirty="0" smtClean="0"/>
              <a:t>Grande expertise </a:t>
            </a:r>
            <a:r>
              <a:rPr lang="en-US" dirty="0" err="1" smtClean="0"/>
              <a:t>signaux</a:t>
            </a:r>
            <a:r>
              <a:rPr lang="en-US" dirty="0" smtClean="0"/>
              <a:t> </a:t>
            </a:r>
            <a:r>
              <a:rPr lang="en-US" dirty="0" err="1" smtClean="0"/>
              <a:t>calo</a:t>
            </a:r>
            <a:r>
              <a:rPr lang="en-US" dirty="0" smtClean="0"/>
              <a:t> et trigger</a:t>
            </a:r>
          </a:p>
          <a:p>
            <a:pPr lvl="1"/>
            <a:r>
              <a:rPr lang="en-US" dirty="0" smtClean="0"/>
              <a:t>Implication </a:t>
            </a:r>
            <a:r>
              <a:rPr lang="en-US" dirty="0" err="1" smtClean="0"/>
              <a:t>physiciens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suivi</a:t>
            </a:r>
            <a:r>
              <a:rPr lang="en-US" dirty="0" smtClean="0"/>
              <a:t> du L1 </a:t>
            </a:r>
            <a:r>
              <a:rPr lang="en-US" dirty="0" err="1" smtClean="0"/>
              <a:t>Calo</a:t>
            </a:r>
            <a:r>
              <a:rPr lang="en-US" dirty="0" smtClean="0"/>
              <a:t> trigger (BM, AI E, Olivier Simard, </a:t>
            </a:r>
          </a:p>
          <a:p>
            <a:pPr lvl="1">
              <a:buNone/>
            </a:pPr>
            <a:r>
              <a:rPr lang="en-US" i="1" dirty="0" smtClean="0"/>
              <a:t>(</a:t>
            </a:r>
            <a:r>
              <a:rPr lang="en-US" i="1" dirty="0" err="1" smtClean="0"/>
              <a:t>étudiants</a:t>
            </a:r>
            <a:r>
              <a:rPr lang="en-US" i="1" dirty="0" smtClean="0"/>
              <a:t>: Nicolas Morange, </a:t>
            </a:r>
            <a:r>
              <a:rPr lang="en-US" i="1" dirty="0" err="1" smtClean="0"/>
              <a:t>Léa</a:t>
            </a:r>
            <a:r>
              <a:rPr lang="en-US" i="1" dirty="0" smtClean="0"/>
              <a:t> Gauthier, Homero Martinez…)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Investissement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modéré</a:t>
            </a:r>
            <a:r>
              <a:rPr lang="en-US" dirty="0" smtClean="0"/>
              <a:t> pour </a:t>
            </a:r>
            <a:r>
              <a:rPr lang="en-US" dirty="0" err="1" smtClean="0"/>
              <a:t>l’instant</a:t>
            </a:r>
            <a:r>
              <a:rPr lang="en-US" dirty="0" smtClean="0"/>
              <a:t>: UNE carte pour 2013.</a:t>
            </a:r>
          </a:p>
          <a:p>
            <a:pPr lvl="1"/>
            <a:r>
              <a:rPr lang="en-US" dirty="0" smtClean="0"/>
              <a:t>Savoir faire SEDI total: TBB + </a:t>
            </a:r>
            <a:r>
              <a:rPr lang="en-US" dirty="0" err="1" smtClean="0"/>
              <a:t>compétences</a:t>
            </a:r>
            <a:r>
              <a:rPr lang="en-US" dirty="0" smtClean="0"/>
              <a:t> </a:t>
            </a:r>
            <a:r>
              <a:rPr lang="en-US" dirty="0" err="1" smtClean="0"/>
              <a:t>numériques</a:t>
            </a:r>
            <a:endParaRPr lang="en-US" dirty="0" smtClean="0"/>
          </a:p>
          <a:p>
            <a:pPr lvl="1"/>
            <a:r>
              <a:rPr lang="en-US" dirty="0" smtClean="0"/>
              <a:t>Excellent </a:t>
            </a:r>
            <a:r>
              <a:rPr lang="en-US" dirty="0" err="1" smtClean="0"/>
              <a:t>projet</a:t>
            </a:r>
            <a:r>
              <a:rPr lang="en-US" dirty="0" smtClean="0"/>
              <a:t> pour un </a:t>
            </a:r>
            <a:r>
              <a:rPr lang="en-US" dirty="0" err="1" smtClean="0"/>
              <a:t>jeune</a:t>
            </a:r>
            <a:r>
              <a:rPr lang="en-US" dirty="0" smtClean="0"/>
              <a:t> </a:t>
            </a:r>
            <a:r>
              <a:rPr lang="en-US" dirty="0" err="1" smtClean="0"/>
              <a:t>ingénieur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Possibilité</a:t>
            </a:r>
            <a:r>
              <a:rPr lang="en-US" dirty="0" smtClean="0"/>
              <a:t> </a:t>
            </a:r>
            <a:r>
              <a:rPr lang="en-US" dirty="0" err="1" smtClean="0"/>
              <a:t>d’évolution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participation forte</a:t>
            </a:r>
          </a:p>
          <a:p>
            <a:pPr lvl="1"/>
            <a:r>
              <a:rPr lang="en-US" dirty="0" smtClean="0"/>
              <a:t>Plus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trigger </a:t>
            </a:r>
            <a:r>
              <a:rPr lang="en-US" dirty="0" err="1" smtClean="0"/>
              <a:t>ou</a:t>
            </a:r>
            <a:r>
              <a:rPr lang="en-US" dirty="0" smtClean="0"/>
              <a:t> read-out </a:t>
            </a:r>
            <a:r>
              <a:rPr lang="en-US" dirty="0" err="1" smtClean="0"/>
              <a:t>suivant</a:t>
            </a:r>
            <a:r>
              <a:rPr lang="en-US" dirty="0" smtClean="0"/>
              <a:t> </a:t>
            </a:r>
            <a:r>
              <a:rPr lang="en-US" dirty="0" err="1" smtClean="0"/>
              <a:t>désirs</a:t>
            </a:r>
            <a:r>
              <a:rPr lang="en-US" dirty="0" smtClean="0"/>
              <a:t> et </a:t>
            </a:r>
            <a:r>
              <a:rPr lang="en-US" dirty="0" err="1" smtClean="0"/>
              <a:t>résultats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Avec des </a:t>
            </a:r>
            <a:r>
              <a:rPr lang="en-US" dirty="0" err="1" smtClean="0"/>
              <a:t>collaborateurs</a:t>
            </a:r>
            <a:r>
              <a:rPr lang="en-US" dirty="0" smtClean="0"/>
              <a:t> </a:t>
            </a:r>
            <a:r>
              <a:rPr lang="en-US" dirty="0" err="1" smtClean="0"/>
              <a:t>excellents</a:t>
            </a:r>
            <a:r>
              <a:rPr lang="en-US" dirty="0" smtClean="0"/>
              <a:t> et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connus</a:t>
            </a:r>
            <a:r>
              <a:rPr lang="en-US" dirty="0" smtClean="0"/>
              <a:t> de nous BNL, </a:t>
            </a:r>
          </a:p>
          <a:p>
            <a:endParaRPr lang="en-US" dirty="0" smtClean="0"/>
          </a:p>
          <a:p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cohérence</a:t>
            </a:r>
            <a:r>
              <a:rPr lang="en-US" dirty="0" smtClean="0"/>
              <a:t> avec la </a:t>
            </a:r>
            <a:r>
              <a:rPr lang="en-US" dirty="0" err="1" smtClean="0"/>
              <a:t>stratégie</a:t>
            </a:r>
            <a:r>
              <a:rPr lang="en-US" dirty="0" smtClean="0"/>
              <a:t> Atlas </a:t>
            </a:r>
          </a:p>
          <a:p>
            <a:pPr lvl="1"/>
            <a:r>
              <a:rPr lang="en-US" dirty="0" smtClean="0"/>
              <a:t>Pas de “</a:t>
            </a:r>
            <a:r>
              <a:rPr lang="en-US" dirty="0" err="1" smtClean="0"/>
              <a:t>compétition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Evolution de la participation en </a:t>
            </a:r>
            <a:r>
              <a:rPr lang="en-US" dirty="0" err="1" smtClean="0"/>
              <a:t>cohérence</a:t>
            </a:r>
            <a:r>
              <a:rPr lang="en-US" dirty="0" smtClean="0"/>
              <a:t> avec les </a:t>
            </a:r>
            <a:r>
              <a:rPr lang="en-US" dirty="0" err="1" smtClean="0"/>
              <a:t>résultats</a:t>
            </a:r>
            <a:r>
              <a:rPr lang="en-US" dirty="0" smtClean="0"/>
              <a:t> des </a:t>
            </a:r>
            <a:r>
              <a:rPr lang="en-US" dirty="0" err="1" smtClean="0"/>
              <a:t>études</a:t>
            </a:r>
            <a:r>
              <a:rPr lang="en-US" dirty="0" smtClean="0"/>
              <a:t> et les </a:t>
            </a:r>
            <a:r>
              <a:rPr lang="en-US" dirty="0" err="1" smtClean="0"/>
              <a:t>choix</a:t>
            </a:r>
            <a:r>
              <a:rPr lang="en-US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389C-E121-4ECC-A9C7-D584F20105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Bruno Mansoulié Journée HL-LHC Saclay 31 mai 2011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711</Words>
  <Application>Microsoft Office PowerPoint</Application>
  <PresentationFormat>Affichage à l'écran (4:3)</PresentationFormat>
  <Paragraphs>125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Upgrade Atlas Calorimètre-Trigger</vt:lpstr>
      <vt:lpstr>Upgrade Atlas Calorimètre Argon Liquide</vt:lpstr>
      <vt:lpstr>Upgrade LARG -Electronique</vt:lpstr>
      <vt:lpstr>Electronique “tout numérique”</vt:lpstr>
      <vt:lpstr>Proposition</vt:lpstr>
      <vt:lpstr>Stratégies possibles</vt:lpstr>
      <vt:lpstr>Intérêt pour IRFU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Mansoulie</dc:creator>
  <cp:lastModifiedBy>Mansoulie</cp:lastModifiedBy>
  <cp:revision>198</cp:revision>
  <dcterms:created xsi:type="dcterms:W3CDTF">2010-11-25T09:48:48Z</dcterms:created>
  <dcterms:modified xsi:type="dcterms:W3CDTF">2011-05-31T07:00:29Z</dcterms:modified>
</cp:coreProperties>
</file>