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9" r:id="rId1"/>
    <p:sldMasterId id="2147483688" r:id="rId2"/>
    <p:sldMasterId id="2147483663" r:id="rId3"/>
    <p:sldMasterId id="2147483675" r:id="rId4"/>
  </p:sldMasterIdLst>
  <p:notesMasterIdLst>
    <p:notesMasterId r:id="rId31"/>
  </p:notesMasterIdLst>
  <p:sldIdLst>
    <p:sldId id="256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12" r:id="rId18"/>
    <p:sldId id="413" r:id="rId19"/>
    <p:sldId id="406" r:id="rId20"/>
    <p:sldId id="407" r:id="rId21"/>
    <p:sldId id="408" r:id="rId22"/>
    <p:sldId id="414" r:id="rId23"/>
    <p:sldId id="409" r:id="rId24"/>
    <p:sldId id="410" r:id="rId25"/>
    <p:sldId id="415" r:id="rId26"/>
    <p:sldId id="416" r:id="rId27"/>
    <p:sldId id="417" r:id="rId28"/>
    <p:sldId id="393" r:id="rId29"/>
    <p:sldId id="418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ECFF"/>
    <a:srgbClr val="E2C5FF"/>
    <a:srgbClr val="D1D1F3"/>
    <a:srgbClr val="D9D9D9"/>
    <a:srgbClr val="DDDDDD"/>
    <a:srgbClr val="FF9900"/>
    <a:srgbClr val="CC3300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5" autoAdjust="0"/>
    <p:restoredTop sz="94667" autoAdjust="0"/>
  </p:normalViewPr>
  <p:slideViewPr>
    <p:cSldViewPr>
      <p:cViewPr>
        <p:scale>
          <a:sx n="70" d="100"/>
          <a:sy n="70" d="100"/>
        </p:scale>
        <p:origin x="-6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523053-4D66-443F-8CA6-E5F58C9E0659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919C45-56F1-4EF2-9A04-C15C6C0DC78A}">
      <dgm:prSet phldrT="[Text]" custT="1"/>
      <dgm:spPr/>
      <dgm:t>
        <a:bodyPr/>
        <a:lstStyle/>
        <a:p>
          <a:r>
            <a:rPr lang="en-US" sz="1800" dirty="0" smtClean="0"/>
            <a:t>2012</a:t>
          </a:r>
          <a:endParaRPr lang="en-US" sz="1800" dirty="0"/>
        </a:p>
      </dgm:t>
    </dgm:pt>
    <dgm:pt modelId="{B6019B3E-E2D9-47D4-A4DB-699DF6076AA8}" type="parTrans" cxnId="{772143BF-C9F5-4BE2-9B78-1232192D227B}">
      <dgm:prSet/>
      <dgm:spPr/>
      <dgm:t>
        <a:bodyPr/>
        <a:lstStyle/>
        <a:p>
          <a:endParaRPr lang="en-US" sz="1800"/>
        </a:p>
      </dgm:t>
    </dgm:pt>
    <dgm:pt modelId="{5A637E24-FBEE-45CB-98A9-15FCDB48C310}" type="sibTrans" cxnId="{772143BF-C9F5-4BE2-9B78-1232192D227B}">
      <dgm:prSet/>
      <dgm:spPr/>
      <dgm:t>
        <a:bodyPr/>
        <a:lstStyle/>
        <a:p>
          <a:endParaRPr lang="en-US" sz="1800"/>
        </a:p>
      </dgm:t>
    </dgm:pt>
    <dgm:pt modelId="{32E383A8-2F02-4F49-896C-83467F97A20E}">
      <dgm:prSet phldrT="[Text]" custT="1"/>
      <dgm:spPr/>
      <dgm:t>
        <a:bodyPr/>
        <a:lstStyle/>
        <a:p>
          <a:r>
            <a:rPr lang="en-GB" sz="1400" noProof="0" smtClean="0">
              <a:sym typeface="Wingdings" pitchFamily="2" charset="2"/>
            </a:rPr>
            <a:t>MD will tell us about the real potential of LHC  </a:t>
          </a:r>
          <a:r>
            <a:rPr lang="en-GB" sz="1400" noProof="0" smtClean="0"/>
            <a:t>beam beam, aperture, emittance, intensity (pile-up) </a:t>
          </a:r>
          <a:r>
            <a:rPr lang="en-GB" sz="1400" noProof="0" smtClean="0">
              <a:sym typeface="Wingdings" pitchFamily="2" charset="2"/>
            </a:rPr>
            <a:t> may be we can do better than foreseen!!</a:t>
          </a:r>
          <a:endParaRPr lang="en-GB" sz="1400" noProof="0"/>
        </a:p>
      </dgm:t>
    </dgm:pt>
    <dgm:pt modelId="{F5F58855-8ABF-4A46-AB14-06410F48E1EC}" type="parTrans" cxnId="{CA8FD6DE-630F-49BE-A021-593A1AD0C5FE}">
      <dgm:prSet/>
      <dgm:spPr/>
      <dgm:t>
        <a:bodyPr/>
        <a:lstStyle/>
        <a:p>
          <a:endParaRPr lang="en-US" sz="1800"/>
        </a:p>
      </dgm:t>
    </dgm:pt>
    <dgm:pt modelId="{312F8944-E4CB-4961-AC94-221663838C65}" type="sibTrans" cxnId="{CA8FD6DE-630F-49BE-A021-593A1AD0C5FE}">
      <dgm:prSet/>
      <dgm:spPr/>
      <dgm:t>
        <a:bodyPr/>
        <a:lstStyle/>
        <a:p>
          <a:endParaRPr lang="en-US" sz="1800"/>
        </a:p>
      </dgm:t>
    </dgm:pt>
    <dgm:pt modelId="{3016DF8B-0863-44DB-A266-F8F8A6319016}">
      <dgm:prSet phldrT="[Text]" custT="1"/>
      <dgm:spPr/>
      <dgm:t>
        <a:bodyPr/>
        <a:lstStyle/>
        <a:p>
          <a:r>
            <a:rPr lang="en-GB" sz="1400" noProof="0" dirty="0" smtClean="0"/>
            <a:t>Following measurements of the copper stabilizers during the Christmas stop we will re-evaluate the maximum energy for 2012 (Chamonix 2012)</a:t>
          </a:r>
          <a:endParaRPr lang="en-GB" sz="1400" noProof="0" dirty="0"/>
        </a:p>
      </dgm:t>
    </dgm:pt>
    <dgm:pt modelId="{B341DC37-98F2-4DDB-BDD6-9AADDD007D3C}" type="parTrans" cxnId="{268E3C62-1A39-434E-93AB-74AC8C13CBCF}">
      <dgm:prSet/>
      <dgm:spPr/>
      <dgm:t>
        <a:bodyPr/>
        <a:lstStyle/>
        <a:p>
          <a:endParaRPr lang="en-US" sz="1800"/>
        </a:p>
      </dgm:t>
    </dgm:pt>
    <dgm:pt modelId="{67722AFF-53BE-4B03-BC77-F58FE8B1E7AF}" type="sibTrans" cxnId="{268E3C62-1A39-434E-93AB-74AC8C13CBCF}">
      <dgm:prSet/>
      <dgm:spPr/>
      <dgm:t>
        <a:bodyPr/>
        <a:lstStyle/>
        <a:p>
          <a:endParaRPr lang="en-US" sz="1800"/>
        </a:p>
      </dgm:t>
    </dgm:pt>
    <dgm:pt modelId="{66E8D3FD-8F9D-4119-86A6-33CB283DE96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2013</a:t>
          </a:r>
          <a:endParaRPr lang="en-US" sz="1800" dirty="0">
            <a:solidFill>
              <a:schemeClr val="tx1"/>
            </a:solidFill>
          </a:endParaRPr>
        </a:p>
      </dgm:t>
    </dgm:pt>
    <dgm:pt modelId="{ABAE7FDB-A213-40E8-BB16-FF9AEFDA19E5}" type="parTrans" cxnId="{7555DF7A-A480-43D7-8192-6026513DAB12}">
      <dgm:prSet/>
      <dgm:spPr/>
      <dgm:t>
        <a:bodyPr/>
        <a:lstStyle/>
        <a:p>
          <a:endParaRPr lang="en-US" sz="1800"/>
        </a:p>
      </dgm:t>
    </dgm:pt>
    <dgm:pt modelId="{E53AD929-51EC-484F-A858-95AC173619A5}" type="sibTrans" cxnId="{7555DF7A-A480-43D7-8192-6026513DAB12}">
      <dgm:prSet/>
      <dgm:spPr/>
      <dgm:t>
        <a:bodyPr/>
        <a:lstStyle/>
        <a:p>
          <a:endParaRPr lang="en-US" sz="1800"/>
        </a:p>
      </dgm:t>
    </dgm:pt>
    <dgm:pt modelId="{1E0DD4FB-A388-40EA-84D7-67A924A4F16D}">
      <dgm:prSet phldrT="[Text]" custT="1"/>
      <dgm:spPr/>
      <dgm:t>
        <a:bodyPr/>
        <a:lstStyle/>
        <a:p>
          <a:r>
            <a:rPr lang="en-GB" sz="1600" noProof="0" smtClean="0"/>
            <a:t>Repair/upgrade the magnet interconnects for operation at 6.5-7 TeV/beam</a:t>
          </a:r>
          <a:endParaRPr lang="en-GB" sz="1600" noProof="0"/>
        </a:p>
      </dgm:t>
    </dgm:pt>
    <dgm:pt modelId="{0561A851-633C-4EA3-93D3-A8CC01F9CB7D}" type="parTrans" cxnId="{01A5C544-EF81-40CE-9954-B4F3903E482E}">
      <dgm:prSet/>
      <dgm:spPr/>
      <dgm:t>
        <a:bodyPr/>
        <a:lstStyle/>
        <a:p>
          <a:endParaRPr lang="en-US" sz="1800"/>
        </a:p>
      </dgm:t>
    </dgm:pt>
    <dgm:pt modelId="{BD805D13-21EA-4549-9E5F-E50C5841F78E}" type="sibTrans" cxnId="{01A5C544-EF81-40CE-9954-B4F3903E482E}">
      <dgm:prSet/>
      <dgm:spPr/>
      <dgm:t>
        <a:bodyPr/>
        <a:lstStyle/>
        <a:p>
          <a:endParaRPr lang="en-US" sz="1800"/>
        </a:p>
      </dgm:t>
    </dgm:pt>
    <dgm:pt modelId="{C2ED1E17-4566-441C-A7D1-88964789BF0F}">
      <dgm:prSet phldrT="[Text]" custT="1"/>
      <dgm:spPr/>
      <dgm:t>
        <a:bodyPr/>
        <a:lstStyle/>
        <a:p>
          <a:r>
            <a:rPr lang="en-US" sz="1800" dirty="0" smtClean="0"/>
            <a:t>2014- 2017 </a:t>
          </a:r>
          <a:endParaRPr lang="en-US" sz="1800" dirty="0"/>
        </a:p>
      </dgm:t>
    </dgm:pt>
    <dgm:pt modelId="{EB83A8E6-ED67-4E8B-B470-FDA430F4EEBA}" type="parTrans" cxnId="{64F87E01-0DB2-46AC-AB99-FD776C0A1FC8}">
      <dgm:prSet/>
      <dgm:spPr/>
      <dgm:t>
        <a:bodyPr/>
        <a:lstStyle/>
        <a:p>
          <a:endParaRPr lang="en-US" sz="1800"/>
        </a:p>
      </dgm:t>
    </dgm:pt>
    <dgm:pt modelId="{FA08341F-C250-44C8-89CE-9C5B1321DBCB}" type="sibTrans" cxnId="{64F87E01-0DB2-46AC-AB99-FD776C0A1FC8}">
      <dgm:prSet/>
      <dgm:spPr/>
      <dgm:t>
        <a:bodyPr/>
        <a:lstStyle/>
        <a:p>
          <a:endParaRPr lang="en-US" sz="1800"/>
        </a:p>
      </dgm:t>
    </dgm:pt>
    <dgm:pt modelId="{C024C59F-9CD2-4677-BF85-A9EE4C008C00}">
      <dgm:prSet phldrT="[Text]" phldr="1" custT="1"/>
      <dgm:spPr/>
      <dgm:t>
        <a:bodyPr/>
        <a:lstStyle/>
        <a:p>
          <a:endParaRPr lang="en-US" sz="1800" dirty="0"/>
        </a:p>
      </dgm:t>
    </dgm:pt>
    <dgm:pt modelId="{33BD86C6-636D-4EB0-99A8-6FD5F7C57BA1}" type="parTrans" cxnId="{3E51CF2C-DD93-4A15-98DA-61F9C2C79FEC}">
      <dgm:prSet/>
      <dgm:spPr/>
      <dgm:t>
        <a:bodyPr/>
        <a:lstStyle/>
        <a:p>
          <a:endParaRPr lang="en-US" sz="1800"/>
        </a:p>
      </dgm:t>
    </dgm:pt>
    <dgm:pt modelId="{33ECD67A-AB90-4881-8B98-851C17831C34}" type="sibTrans" cxnId="{3E51CF2C-DD93-4A15-98DA-61F9C2C79FEC}">
      <dgm:prSet/>
      <dgm:spPr/>
      <dgm:t>
        <a:bodyPr/>
        <a:lstStyle/>
        <a:p>
          <a:endParaRPr lang="en-US" sz="1800"/>
        </a:p>
      </dgm:t>
    </dgm:pt>
    <dgm:pt modelId="{2194483D-C30A-4285-BDAC-717FC4FA3BD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2018</a:t>
          </a:r>
          <a:endParaRPr lang="en-US" sz="1800" dirty="0">
            <a:solidFill>
              <a:schemeClr val="tx1"/>
            </a:solidFill>
          </a:endParaRPr>
        </a:p>
      </dgm:t>
    </dgm:pt>
    <dgm:pt modelId="{F3A7342C-59B2-48B4-AD9B-00296D80486A}" type="parTrans" cxnId="{3E4A664A-B67B-4F0F-A47F-0896841BE26A}">
      <dgm:prSet/>
      <dgm:spPr/>
      <dgm:t>
        <a:bodyPr/>
        <a:lstStyle/>
        <a:p>
          <a:endParaRPr lang="en-US" sz="1800"/>
        </a:p>
      </dgm:t>
    </dgm:pt>
    <dgm:pt modelId="{2F2B7F21-76E4-4933-874F-7210B3DDBD8C}" type="sibTrans" cxnId="{3E4A664A-B67B-4F0F-A47F-0896841BE26A}">
      <dgm:prSet/>
      <dgm:spPr/>
      <dgm:t>
        <a:bodyPr/>
        <a:lstStyle/>
        <a:p>
          <a:endParaRPr lang="en-US" sz="1800"/>
        </a:p>
      </dgm:t>
    </dgm:pt>
    <dgm:pt modelId="{BB2163EB-D027-4CE0-A015-9621DF203964}">
      <dgm:prSet custT="1"/>
      <dgm:spPr/>
      <dgm:t>
        <a:bodyPr/>
        <a:lstStyle/>
        <a:p>
          <a:r>
            <a:rPr lang="en-GB" sz="1600" noProof="0" smtClean="0"/>
            <a:t>Install new collimation system in Dispersion Suppression zone </a:t>
          </a:r>
          <a:r>
            <a:rPr lang="en-GB" sz="1600" noProof="0" smtClean="0">
              <a:sym typeface="Wingdings" pitchFamily="2" charset="2"/>
            </a:rPr>
            <a:t> needed to reach NOMINAL LHC</a:t>
          </a:r>
          <a:endParaRPr lang="en-GB" sz="1600" noProof="0"/>
        </a:p>
      </dgm:t>
    </dgm:pt>
    <dgm:pt modelId="{62EF8269-0A9F-4ECD-A366-EFADA56083E0}" type="parTrans" cxnId="{E07DF8E3-74EC-4A7C-B18E-227F9DC70E48}">
      <dgm:prSet/>
      <dgm:spPr/>
      <dgm:t>
        <a:bodyPr/>
        <a:lstStyle/>
        <a:p>
          <a:endParaRPr lang="en-US" sz="1800"/>
        </a:p>
      </dgm:t>
    </dgm:pt>
    <dgm:pt modelId="{AB3FEFA1-5433-4864-B887-A935A4F18E77}" type="sibTrans" cxnId="{E07DF8E3-74EC-4A7C-B18E-227F9DC70E48}">
      <dgm:prSet/>
      <dgm:spPr/>
      <dgm:t>
        <a:bodyPr/>
        <a:lstStyle/>
        <a:p>
          <a:endParaRPr lang="en-US" sz="1800"/>
        </a:p>
      </dgm:t>
    </dgm:pt>
    <dgm:pt modelId="{E2CC6D43-DC6D-4BD1-A884-365A675213DD}">
      <dgm:prSet phldrT="[Text]" custT="1"/>
      <dgm:spPr/>
      <dgm:t>
        <a:bodyPr/>
        <a:lstStyle/>
        <a:p>
          <a:r>
            <a:rPr lang="en-US" sz="1800" dirty="0" smtClean="0"/>
            <a:t>2019-2030</a:t>
          </a:r>
          <a:endParaRPr lang="en-US" sz="1800" dirty="0"/>
        </a:p>
      </dgm:t>
    </dgm:pt>
    <dgm:pt modelId="{1D8E9550-22F9-4132-A9BF-490FA4C0A2BE}" type="parTrans" cxnId="{896ECE9C-B58E-457A-AAEA-B2489421F8C3}">
      <dgm:prSet/>
      <dgm:spPr/>
      <dgm:t>
        <a:bodyPr/>
        <a:lstStyle/>
        <a:p>
          <a:endParaRPr lang="en-US" sz="1800"/>
        </a:p>
      </dgm:t>
    </dgm:pt>
    <dgm:pt modelId="{2357A39C-178B-41C9-8EF7-9326B37FA23E}" type="sibTrans" cxnId="{896ECE9C-B58E-457A-AAEA-B2489421F8C3}">
      <dgm:prSet/>
      <dgm:spPr/>
      <dgm:t>
        <a:bodyPr/>
        <a:lstStyle/>
        <a:p>
          <a:endParaRPr lang="en-US" sz="1800"/>
        </a:p>
      </dgm:t>
    </dgm:pt>
    <dgm:pt modelId="{41CF9F5C-9E3A-4B52-A319-73AD1D5E11D9}">
      <dgm:prSet phldrT="[Text]" custT="1"/>
      <dgm:spPr/>
      <dgm:t>
        <a:bodyPr/>
        <a:lstStyle/>
        <a:p>
          <a:r>
            <a:rPr lang="en-US" sz="1800" dirty="0" smtClean="0"/>
            <a:t>Hardware upgrades for High Luminosity LHC </a:t>
          </a:r>
          <a:r>
            <a:rPr lang="en-US" sz="1800" dirty="0" smtClean="0">
              <a:sym typeface="Wingdings" pitchFamily="2" charset="2"/>
            </a:rPr>
            <a:t> next slides</a:t>
          </a:r>
          <a:endParaRPr lang="en-US" sz="1800" dirty="0"/>
        </a:p>
      </dgm:t>
    </dgm:pt>
    <dgm:pt modelId="{320707A6-A0A9-469D-837C-BE0BE49679F7}" type="parTrans" cxnId="{59CE90D5-CA5B-4BB1-8DB6-33C483B07FB6}">
      <dgm:prSet/>
      <dgm:spPr/>
      <dgm:t>
        <a:bodyPr/>
        <a:lstStyle/>
        <a:p>
          <a:endParaRPr lang="en-US" sz="1800"/>
        </a:p>
      </dgm:t>
    </dgm:pt>
    <dgm:pt modelId="{CEA63D64-6026-408E-A8B6-6DED8533B15C}" type="sibTrans" cxnId="{59CE90D5-CA5B-4BB1-8DB6-33C483B07FB6}">
      <dgm:prSet/>
      <dgm:spPr/>
      <dgm:t>
        <a:bodyPr/>
        <a:lstStyle/>
        <a:p>
          <a:endParaRPr lang="en-US" sz="1800"/>
        </a:p>
      </dgm:t>
    </dgm:pt>
    <dgm:pt modelId="{6AEB0B94-8014-4FF0-88E2-40951D55B580}">
      <dgm:prSet phldrT="[Text]" custT="1"/>
      <dgm:spPr/>
      <dgm:t>
        <a:bodyPr/>
        <a:lstStyle/>
        <a:p>
          <a:r>
            <a:rPr lang="en-US" sz="1800" dirty="0" smtClean="0"/>
            <a:t>High Luminosity LHC </a:t>
          </a:r>
          <a:r>
            <a:rPr lang="en-US" sz="1800" dirty="0" smtClean="0">
              <a:sym typeface="Wingdings" pitchFamily="2" charset="2"/>
            </a:rPr>
            <a:t> PEAK LUMI: </a:t>
          </a:r>
          <a:r>
            <a:rPr kumimoji="0" lang="en-GB" sz="1800" b="1" i="0" u="none" strike="noStrike" cap="none" normalizeH="0" baseline="0" dirty="0" smtClean="0">
              <a:ln/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r>
            <a:rPr kumimoji="0" lang="en-GB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×10</a:t>
          </a:r>
          <a:r>
            <a:rPr kumimoji="0" lang="en-GB" sz="1800" b="1" i="0" u="none" strike="noStrike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34</a:t>
          </a:r>
          <a:r>
            <a:rPr kumimoji="0" lang="en-GB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cm</a:t>
          </a:r>
          <a:r>
            <a:rPr kumimoji="0" lang="en-GB" sz="1800" b="1" i="0" u="none" strike="noStrike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-2</a:t>
          </a:r>
          <a:r>
            <a:rPr kumimoji="0" lang="en-GB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</a:t>
          </a:r>
          <a:r>
            <a:rPr kumimoji="0" lang="en-GB" sz="1800" b="1" i="0" u="none" strike="noStrike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-1</a:t>
          </a:r>
          <a:r>
            <a:rPr kumimoji="0" lang="en-GB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with levelling, 250 fb</a:t>
          </a:r>
          <a:r>
            <a:rPr kumimoji="0" lang="en-GB" sz="1800" b="1" i="0" u="none" strike="noStrike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-1</a:t>
          </a:r>
          <a:r>
            <a:rPr kumimoji="0" lang="en-GB" sz="18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per year, </a:t>
          </a:r>
          <a:r>
            <a:rPr kumimoji="0" lang="en-GB" sz="1800" b="1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3000 fb</a:t>
          </a:r>
          <a:r>
            <a:rPr kumimoji="0" lang="en-GB" sz="1800" b="1" i="0" u="none" strike="noStrike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-1</a:t>
          </a:r>
          <a:r>
            <a:rPr kumimoji="0" lang="en-GB" sz="1800" b="0" i="0" u="none" strike="noStrike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twelve years after the upgrade </a:t>
          </a:r>
          <a:endParaRPr lang="en-US" sz="1800" dirty="0"/>
        </a:p>
      </dgm:t>
    </dgm:pt>
    <dgm:pt modelId="{B7F285FD-EE82-48E7-9C9F-801F638BE517}" type="parTrans" cxnId="{EE78348E-2F73-4288-9F90-EA420010E613}">
      <dgm:prSet/>
      <dgm:spPr/>
      <dgm:t>
        <a:bodyPr/>
        <a:lstStyle/>
        <a:p>
          <a:endParaRPr lang="en-US" sz="1800"/>
        </a:p>
      </dgm:t>
    </dgm:pt>
    <dgm:pt modelId="{24589088-463C-4BA0-A135-3689A7A9B059}" type="sibTrans" cxnId="{EE78348E-2F73-4288-9F90-EA420010E613}">
      <dgm:prSet/>
      <dgm:spPr/>
      <dgm:t>
        <a:bodyPr/>
        <a:lstStyle/>
        <a:p>
          <a:endParaRPr lang="en-US" sz="1800"/>
        </a:p>
      </dgm:t>
    </dgm:pt>
    <dgm:pt modelId="{6E0AB6EB-8CB4-4875-B541-5879B8F8B886}">
      <dgm:prSet phldrT="[Text]" custT="1"/>
      <dgm:spPr/>
      <dgm:t>
        <a:bodyPr/>
        <a:lstStyle/>
        <a:p>
          <a:r>
            <a:rPr lang="en-US" sz="1800" dirty="0" smtClean="0"/>
            <a:t>2031-XX</a:t>
          </a:r>
          <a:endParaRPr lang="en-US" sz="1800" dirty="0"/>
        </a:p>
      </dgm:t>
    </dgm:pt>
    <dgm:pt modelId="{22BD568A-E030-46A5-9560-13C75768B33E}" type="parTrans" cxnId="{CDCFD103-7DCF-4F5D-BA8B-041FA3AEDBCF}">
      <dgm:prSet/>
      <dgm:spPr/>
      <dgm:t>
        <a:bodyPr/>
        <a:lstStyle/>
        <a:p>
          <a:endParaRPr lang="en-US" sz="1800"/>
        </a:p>
      </dgm:t>
    </dgm:pt>
    <dgm:pt modelId="{BD59E7F8-47E2-416C-8FDA-EF05CA17E956}" type="sibTrans" cxnId="{CDCFD103-7DCF-4F5D-BA8B-041FA3AEDBCF}">
      <dgm:prSet/>
      <dgm:spPr/>
      <dgm:t>
        <a:bodyPr/>
        <a:lstStyle/>
        <a:p>
          <a:endParaRPr lang="en-US" sz="1800"/>
        </a:p>
      </dgm:t>
    </dgm:pt>
    <dgm:pt modelId="{2DF2ACA9-377E-4705-B57C-1A87F9360B4E}">
      <dgm:prSet phldrT="[Text]" custT="1"/>
      <dgm:spPr/>
      <dgm:t>
        <a:bodyPr/>
        <a:lstStyle/>
        <a:p>
          <a:r>
            <a:rPr lang="en-US" sz="1800" dirty="0" smtClean="0"/>
            <a:t>High Energy LHC</a:t>
          </a:r>
          <a:endParaRPr lang="en-US" sz="1800" dirty="0"/>
        </a:p>
      </dgm:t>
    </dgm:pt>
    <dgm:pt modelId="{55130F15-9E34-46E9-B54A-EF3E5C0C967D}" type="parTrans" cxnId="{B64861DE-873B-4BE5-BC81-99B61F263286}">
      <dgm:prSet/>
      <dgm:spPr/>
      <dgm:t>
        <a:bodyPr/>
        <a:lstStyle/>
        <a:p>
          <a:endParaRPr lang="en-US" sz="1800"/>
        </a:p>
      </dgm:t>
    </dgm:pt>
    <dgm:pt modelId="{401CB62E-01E1-45AD-9350-8F6DDDBE6654}" type="sibTrans" cxnId="{B64861DE-873B-4BE5-BC81-99B61F263286}">
      <dgm:prSet/>
      <dgm:spPr/>
      <dgm:t>
        <a:bodyPr/>
        <a:lstStyle/>
        <a:p>
          <a:endParaRPr lang="en-US" sz="1800"/>
        </a:p>
      </dgm:t>
    </dgm:pt>
    <dgm:pt modelId="{64431DB1-40FD-4F57-A9A1-6BEA25A76F89}" type="pres">
      <dgm:prSet presAssocID="{54523053-4D66-443F-8CA6-E5F58C9E06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F2A7D6-E44E-4073-B28F-EF865B4621CD}" type="pres">
      <dgm:prSet presAssocID="{9B919C45-56F1-4EF2-9A04-C15C6C0DC78A}" presName="composite" presStyleCnt="0"/>
      <dgm:spPr/>
      <dgm:t>
        <a:bodyPr/>
        <a:lstStyle/>
        <a:p>
          <a:endParaRPr lang="en-US"/>
        </a:p>
      </dgm:t>
    </dgm:pt>
    <dgm:pt modelId="{14EFD7A6-76D1-4CD4-9874-57718F6E7EF5}" type="pres">
      <dgm:prSet presAssocID="{9B919C45-56F1-4EF2-9A04-C15C6C0DC78A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27161-262B-46A6-A9F5-8341550C576C}" type="pres">
      <dgm:prSet presAssocID="{9B919C45-56F1-4EF2-9A04-C15C6C0DC78A}" presName="descendantText" presStyleLbl="alignAcc1" presStyleIdx="0" presStyleCnt="6" custScaleY="172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6F90C-999B-4FE8-B927-1A629E8AAA80}" type="pres">
      <dgm:prSet presAssocID="{5A637E24-FBEE-45CB-98A9-15FCDB48C310}" presName="sp" presStyleCnt="0"/>
      <dgm:spPr/>
      <dgm:t>
        <a:bodyPr/>
        <a:lstStyle/>
        <a:p>
          <a:endParaRPr lang="en-US"/>
        </a:p>
      </dgm:t>
    </dgm:pt>
    <dgm:pt modelId="{8E9321EA-8CBB-45D3-B611-C1BE59AD5610}" type="pres">
      <dgm:prSet presAssocID="{66E8D3FD-8F9D-4119-86A6-33CB283DE966}" presName="composite" presStyleCnt="0"/>
      <dgm:spPr/>
      <dgm:t>
        <a:bodyPr/>
        <a:lstStyle/>
        <a:p>
          <a:endParaRPr lang="en-US"/>
        </a:p>
      </dgm:t>
    </dgm:pt>
    <dgm:pt modelId="{7757FFB6-966E-4B9F-A025-0F20B696B0BC}" type="pres">
      <dgm:prSet presAssocID="{66E8D3FD-8F9D-4119-86A6-33CB283DE966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3A6DD-0B15-4B05-84D4-46FAC1409524}" type="pres">
      <dgm:prSet presAssocID="{66E8D3FD-8F9D-4119-86A6-33CB283DE966}" presName="descendantText" presStyleLbl="alignAcc1" presStyleIdx="1" presStyleCnt="6" custScaleY="170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FDCE56-4BFB-4720-A30F-16F8C2663B8A}" type="pres">
      <dgm:prSet presAssocID="{E53AD929-51EC-484F-A858-95AC173619A5}" presName="sp" presStyleCnt="0"/>
      <dgm:spPr/>
      <dgm:t>
        <a:bodyPr/>
        <a:lstStyle/>
        <a:p>
          <a:endParaRPr lang="en-US"/>
        </a:p>
      </dgm:t>
    </dgm:pt>
    <dgm:pt modelId="{E28D2D94-FDF2-431A-B79F-5D80DB307272}" type="pres">
      <dgm:prSet presAssocID="{C2ED1E17-4566-441C-A7D1-88964789BF0F}" presName="composite" presStyleCnt="0"/>
      <dgm:spPr/>
      <dgm:t>
        <a:bodyPr/>
        <a:lstStyle/>
        <a:p>
          <a:endParaRPr lang="en-US"/>
        </a:p>
      </dgm:t>
    </dgm:pt>
    <dgm:pt modelId="{103D449F-08ED-48C7-BB53-21E9A05EF6B9}" type="pres">
      <dgm:prSet presAssocID="{C2ED1E17-4566-441C-A7D1-88964789BF0F}" presName="parentText" presStyleLbl="alignNode1" presStyleIdx="2" presStyleCnt="6" custScaleY="1125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DE1FA-7CF2-4866-B06A-4026F8E2DD87}" type="pres">
      <dgm:prSet presAssocID="{C2ED1E17-4566-441C-A7D1-88964789BF0F}" presName="descendantText" presStyleLbl="alignAcc1" presStyleIdx="2" presStyleCnt="6" custScaleY="144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794FA-DAC7-4C25-A847-3AAADE2BBAA4}" type="pres">
      <dgm:prSet presAssocID="{FA08341F-C250-44C8-89CE-9C5B1321DBCB}" presName="sp" presStyleCnt="0"/>
      <dgm:spPr/>
      <dgm:t>
        <a:bodyPr/>
        <a:lstStyle/>
        <a:p>
          <a:endParaRPr lang="en-US"/>
        </a:p>
      </dgm:t>
    </dgm:pt>
    <dgm:pt modelId="{DA44FE96-311E-4218-BFBA-479929BA1B7A}" type="pres">
      <dgm:prSet presAssocID="{2194483D-C30A-4285-BDAC-717FC4FA3BD8}" presName="composite" presStyleCnt="0"/>
      <dgm:spPr/>
      <dgm:t>
        <a:bodyPr/>
        <a:lstStyle/>
        <a:p>
          <a:endParaRPr lang="en-US"/>
        </a:p>
      </dgm:t>
    </dgm:pt>
    <dgm:pt modelId="{0B3FEAC8-98A6-4AA7-8B1F-0AA318833EB0}" type="pres">
      <dgm:prSet presAssocID="{2194483D-C30A-4285-BDAC-717FC4FA3BD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1AAB6-E142-49BD-80F4-4AA16CE629F3}" type="pres">
      <dgm:prSet presAssocID="{2194483D-C30A-4285-BDAC-717FC4FA3BD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896E6-E247-490B-A74C-41740A5C209D}" type="pres">
      <dgm:prSet presAssocID="{2F2B7F21-76E4-4933-874F-7210B3DDBD8C}" presName="sp" presStyleCnt="0"/>
      <dgm:spPr/>
      <dgm:t>
        <a:bodyPr/>
        <a:lstStyle/>
        <a:p>
          <a:endParaRPr lang="en-US"/>
        </a:p>
      </dgm:t>
    </dgm:pt>
    <dgm:pt modelId="{A6B2B95F-44D3-4CE4-8155-456006F4FC5E}" type="pres">
      <dgm:prSet presAssocID="{E2CC6D43-DC6D-4BD1-A884-365A675213DD}" presName="composite" presStyleCnt="0"/>
      <dgm:spPr/>
      <dgm:t>
        <a:bodyPr/>
        <a:lstStyle/>
        <a:p>
          <a:endParaRPr lang="en-US"/>
        </a:p>
      </dgm:t>
    </dgm:pt>
    <dgm:pt modelId="{390EFCB3-2AC2-4A7D-A6CC-0F6AAB36CF68}" type="pres">
      <dgm:prSet presAssocID="{E2CC6D43-DC6D-4BD1-A884-365A675213DD}" presName="parentText" presStyleLbl="alignNode1" presStyleIdx="4" presStyleCnt="6" custScaleY="1226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57BDD-067D-4EB3-B996-526C15CEEE53}" type="pres">
      <dgm:prSet presAssocID="{E2CC6D43-DC6D-4BD1-A884-365A675213DD}" presName="descendantText" presStyleLbl="alignAcc1" presStyleIdx="4" presStyleCnt="6" custScaleY="1384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7E8BD-7F1C-419D-A2BE-6AE9A6409271}" type="pres">
      <dgm:prSet presAssocID="{2357A39C-178B-41C9-8EF7-9326B37FA23E}" presName="sp" presStyleCnt="0"/>
      <dgm:spPr/>
    </dgm:pt>
    <dgm:pt modelId="{1FBAD3B4-C2BF-48B1-AB95-8576F2951117}" type="pres">
      <dgm:prSet presAssocID="{6E0AB6EB-8CB4-4875-B541-5879B8F8B886}" presName="composite" presStyleCnt="0"/>
      <dgm:spPr/>
    </dgm:pt>
    <dgm:pt modelId="{72BD3735-68B0-4B08-BF2D-7190DD79A69E}" type="pres">
      <dgm:prSet presAssocID="{6E0AB6EB-8CB4-4875-B541-5879B8F8B886}" presName="parentText" presStyleLbl="alignNode1" presStyleIdx="5" presStyleCnt="6" custScaleY="1263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27B1A-C2DF-4E09-A527-9D03DDAC344A}" type="pres">
      <dgm:prSet presAssocID="{6E0AB6EB-8CB4-4875-B541-5879B8F8B88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91A71-D0E1-410B-AFB1-459FEDBA8681}" type="presOf" srcId="{66E8D3FD-8F9D-4119-86A6-33CB283DE966}" destId="{7757FFB6-966E-4B9F-A025-0F20B696B0BC}" srcOrd="0" destOrd="0" presId="urn:microsoft.com/office/officeart/2005/8/layout/chevron2"/>
    <dgm:cxn modelId="{3E51CF2C-DD93-4A15-98DA-61F9C2C79FEC}" srcId="{C2ED1E17-4566-441C-A7D1-88964789BF0F}" destId="{C024C59F-9CD2-4677-BF85-A9EE4C008C00}" srcOrd="0" destOrd="0" parTransId="{33BD86C6-636D-4EB0-99A8-6FD5F7C57BA1}" sibTransId="{33ECD67A-AB90-4881-8B98-851C17831C34}"/>
    <dgm:cxn modelId="{01A5C544-EF81-40CE-9954-B4F3903E482E}" srcId="{66E8D3FD-8F9D-4119-86A6-33CB283DE966}" destId="{1E0DD4FB-A388-40EA-84D7-67A924A4F16D}" srcOrd="0" destOrd="0" parTransId="{0561A851-633C-4EA3-93D3-A8CC01F9CB7D}" sibTransId="{BD805D13-21EA-4549-9E5F-E50C5841F78E}"/>
    <dgm:cxn modelId="{BE179BD9-2D4C-4442-897F-9F6A603C4B63}" type="presOf" srcId="{2DF2ACA9-377E-4705-B57C-1A87F9360B4E}" destId="{0A227B1A-C2DF-4E09-A527-9D03DDAC344A}" srcOrd="0" destOrd="0" presId="urn:microsoft.com/office/officeart/2005/8/layout/chevron2"/>
    <dgm:cxn modelId="{5C9C355E-E943-4F57-A9BC-0D82166CC67A}" type="presOf" srcId="{9B919C45-56F1-4EF2-9A04-C15C6C0DC78A}" destId="{14EFD7A6-76D1-4CD4-9874-57718F6E7EF5}" srcOrd="0" destOrd="0" presId="urn:microsoft.com/office/officeart/2005/8/layout/chevron2"/>
    <dgm:cxn modelId="{F1182EAF-28BA-450A-8F84-154DB06677AF}" type="presOf" srcId="{1E0DD4FB-A388-40EA-84D7-67A924A4F16D}" destId="{7D13A6DD-0B15-4B05-84D4-46FAC1409524}" srcOrd="0" destOrd="0" presId="urn:microsoft.com/office/officeart/2005/8/layout/chevron2"/>
    <dgm:cxn modelId="{5F390F51-7308-4CD5-B8D2-9811E9DBAEA5}" type="presOf" srcId="{2194483D-C30A-4285-BDAC-717FC4FA3BD8}" destId="{0B3FEAC8-98A6-4AA7-8B1F-0AA318833EB0}" srcOrd="0" destOrd="0" presId="urn:microsoft.com/office/officeart/2005/8/layout/chevron2"/>
    <dgm:cxn modelId="{F64D9E6D-0481-481D-A726-ED6AF6ACB4A3}" type="presOf" srcId="{BB2163EB-D027-4CE0-A015-9621DF203964}" destId="{7D13A6DD-0B15-4B05-84D4-46FAC1409524}" srcOrd="0" destOrd="1" presId="urn:microsoft.com/office/officeart/2005/8/layout/chevron2"/>
    <dgm:cxn modelId="{B3F98A98-A0ED-4302-B295-67EB3B1131A2}" type="presOf" srcId="{6AEB0B94-8014-4FF0-88E2-40951D55B580}" destId="{93D57BDD-067D-4EB3-B996-526C15CEEE53}" srcOrd="0" destOrd="0" presId="urn:microsoft.com/office/officeart/2005/8/layout/chevron2"/>
    <dgm:cxn modelId="{8609BBA8-F7EF-4B6A-8B53-2128802AED90}" type="presOf" srcId="{3016DF8B-0863-44DB-A266-F8F8A6319016}" destId="{92327161-262B-46A6-A9F5-8341550C576C}" srcOrd="0" destOrd="1" presId="urn:microsoft.com/office/officeart/2005/8/layout/chevron2"/>
    <dgm:cxn modelId="{64F87E01-0DB2-46AC-AB99-FD776C0A1FC8}" srcId="{54523053-4D66-443F-8CA6-E5F58C9E0659}" destId="{C2ED1E17-4566-441C-A7D1-88964789BF0F}" srcOrd="2" destOrd="0" parTransId="{EB83A8E6-ED67-4E8B-B470-FDA430F4EEBA}" sibTransId="{FA08341F-C250-44C8-89CE-9C5B1321DBCB}"/>
    <dgm:cxn modelId="{896ECE9C-B58E-457A-AAEA-B2489421F8C3}" srcId="{54523053-4D66-443F-8CA6-E5F58C9E0659}" destId="{E2CC6D43-DC6D-4BD1-A884-365A675213DD}" srcOrd="4" destOrd="0" parTransId="{1D8E9550-22F9-4132-A9BF-490FA4C0A2BE}" sibTransId="{2357A39C-178B-41C9-8EF7-9326B37FA23E}"/>
    <dgm:cxn modelId="{D4C67FDC-ECE7-4B66-92F1-1DD9DD83ED19}" type="presOf" srcId="{54523053-4D66-443F-8CA6-E5F58C9E0659}" destId="{64431DB1-40FD-4F57-A9A1-6BEA25A76F89}" srcOrd="0" destOrd="0" presId="urn:microsoft.com/office/officeart/2005/8/layout/chevron2"/>
    <dgm:cxn modelId="{BB676C4A-9166-4FB8-8767-C0A9AF61415E}" type="presOf" srcId="{41CF9F5C-9E3A-4B52-A319-73AD1D5E11D9}" destId="{0041AAB6-E142-49BD-80F4-4AA16CE629F3}" srcOrd="0" destOrd="0" presId="urn:microsoft.com/office/officeart/2005/8/layout/chevron2"/>
    <dgm:cxn modelId="{1AB6049E-7D48-4793-9E5B-8D580CE87295}" type="presOf" srcId="{32E383A8-2F02-4F49-896C-83467F97A20E}" destId="{92327161-262B-46A6-A9F5-8341550C576C}" srcOrd="0" destOrd="0" presId="urn:microsoft.com/office/officeart/2005/8/layout/chevron2"/>
    <dgm:cxn modelId="{3E4A664A-B67B-4F0F-A47F-0896841BE26A}" srcId="{54523053-4D66-443F-8CA6-E5F58C9E0659}" destId="{2194483D-C30A-4285-BDAC-717FC4FA3BD8}" srcOrd="3" destOrd="0" parTransId="{F3A7342C-59B2-48B4-AD9B-00296D80486A}" sibTransId="{2F2B7F21-76E4-4933-874F-7210B3DDBD8C}"/>
    <dgm:cxn modelId="{B64861DE-873B-4BE5-BC81-99B61F263286}" srcId="{6E0AB6EB-8CB4-4875-B541-5879B8F8B886}" destId="{2DF2ACA9-377E-4705-B57C-1A87F9360B4E}" srcOrd="0" destOrd="0" parTransId="{55130F15-9E34-46E9-B54A-EF3E5C0C967D}" sibTransId="{401CB62E-01E1-45AD-9350-8F6DDDBE6654}"/>
    <dgm:cxn modelId="{59CE90D5-CA5B-4BB1-8DB6-33C483B07FB6}" srcId="{2194483D-C30A-4285-BDAC-717FC4FA3BD8}" destId="{41CF9F5C-9E3A-4B52-A319-73AD1D5E11D9}" srcOrd="0" destOrd="0" parTransId="{320707A6-A0A9-469D-837C-BE0BE49679F7}" sibTransId="{CEA63D64-6026-408E-A8B6-6DED8533B15C}"/>
    <dgm:cxn modelId="{E07DF8E3-74EC-4A7C-B18E-227F9DC70E48}" srcId="{66E8D3FD-8F9D-4119-86A6-33CB283DE966}" destId="{BB2163EB-D027-4CE0-A015-9621DF203964}" srcOrd="1" destOrd="0" parTransId="{62EF8269-0A9F-4ECD-A366-EFADA56083E0}" sibTransId="{AB3FEFA1-5433-4864-B887-A935A4F18E77}"/>
    <dgm:cxn modelId="{265A657B-AC83-4EFE-B3B4-8865EDFE6954}" type="presOf" srcId="{E2CC6D43-DC6D-4BD1-A884-365A675213DD}" destId="{390EFCB3-2AC2-4A7D-A6CC-0F6AAB36CF68}" srcOrd="0" destOrd="0" presId="urn:microsoft.com/office/officeart/2005/8/layout/chevron2"/>
    <dgm:cxn modelId="{268E3C62-1A39-434E-93AB-74AC8C13CBCF}" srcId="{9B919C45-56F1-4EF2-9A04-C15C6C0DC78A}" destId="{3016DF8B-0863-44DB-A266-F8F8A6319016}" srcOrd="1" destOrd="0" parTransId="{B341DC37-98F2-4DDB-BDD6-9AADDD007D3C}" sibTransId="{67722AFF-53BE-4B03-BC77-F58FE8B1E7AF}"/>
    <dgm:cxn modelId="{CA8FD6DE-630F-49BE-A021-593A1AD0C5FE}" srcId="{9B919C45-56F1-4EF2-9A04-C15C6C0DC78A}" destId="{32E383A8-2F02-4F49-896C-83467F97A20E}" srcOrd="0" destOrd="0" parTransId="{F5F58855-8ABF-4A46-AB14-06410F48E1EC}" sibTransId="{312F8944-E4CB-4961-AC94-221663838C65}"/>
    <dgm:cxn modelId="{66D9E40F-AB41-476A-8095-3025D5A0D50E}" type="presOf" srcId="{C2ED1E17-4566-441C-A7D1-88964789BF0F}" destId="{103D449F-08ED-48C7-BB53-21E9A05EF6B9}" srcOrd="0" destOrd="0" presId="urn:microsoft.com/office/officeart/2005/8/layout/chevron2"/>
    <dgm:cxn modelId="{CDCFD103-7DCF-4F5D-BA8B-041FA3AEDBCF}" srcId="{54523053-4D66-443F-8CA6-E5F58C9E0659}" destId="{6E0AB6EB-8CB4-4875-B541-5879B8F8B886}" srcOrd="5" destOrd="0" parTransId="{22BD568A-E030-46A5-9560-13C75768B33E}" sibTransId="{BD59E7F8-47E2-416C-8FDA-EF05CA17E956}"/>
    <dgm:cxn modelId="{772143BF-C9F5-4BE2-9B78-1232192D227B}" srcId="{54523053-4D66-443F-8CA6-E5F58C9E0659}" destId="{9B919C45-56F1-4EF2-9A04-C15C6C0DC78A}" srcOrd="0" destOrd="0" parTransId="{B6019B3E-E2D9-47D4-A4DB-699DF6076AA8}" sibTransId="{5A637E24-FBEE-45CB-98A9-15FCDB48C310}"/>
    <dgm:cxn modelId="{BE762D65-0A13-433E-894E-0E3243871EBD}" type="presOf" srcId="{C024C59F-9CD2-4677-BF85-A9EE4C008C00}" destId="{BE2DE1FA-7CF2-4866-B06A-4026F8E2DD87}" srcOrd="0" destOrd="0" presId="urn:microsoft.com/office/officeart/2005/8/layout/chevron2"/>
    <dgm:cxn modelId="{09038804-B7B7-4C1C-8A76-D31130CCA3AC}" type="presOf" srcId="{6E0AB6EB-8CB4-4875-B541-5879B8F8B886}" destId="{72BD3735-68B0-4B08-BF2D-7190DD79A69E}" srcOrd="0" destOrd="0" presId="urn:microsoft.com/office/officeart/2005/8/layout/chevron2"/>
    <dgm:cxn modelId="{7555DF7A-A480-43D7-8192-6026513DAB12}" srcId="{54523053-4D66-443F-8CA6-E5F58C9E0659}" destId="{66E8D3FD-8F9D-4119-86A6-33CB283DE966}" srcOrd="1" destOrd="0" parTransId="{ABAE7FDB-A213-40E8-BB16-FF9AEFDA19E5}" sibTransId="{E53AD929-51EC-484F-A858-95AC173619A5}"/>
    <dgm:cxn modelId="{EE78348E-2F73-4288-9F90-EA420010E613}" srcId="{E2CC6D43-DC6D-4BD1-A884-365A675213DD}" destId="{6AEB0B94-8014-4FF0-88E2-40951D55B580}" srcOrd="0" destOrd="0" parTransId="{B7F285FD-EE82-48E7-9C9F-801F638BE517}" sibTransId="{24589088-463C-4BA0-A135-3689A7A9B059}"/>
    <dgm:cxn modelId="{23E29CA9-2D44-4004-A6C5-E85F4642DED1}" type="presParOf" srcId="{64431DB1-40FD-4F57-A9A1-6BEA25A76F89}" destId="{36F2A7D6-E44E-4073-B28F-EF865B4621CD}" srcOrd="0" destOrd="0" presId="urn:microsoft.com/office/officeart/2005/8/layout/chevron2"/>
    <dgm:cxn modelId="{F36074FE-0F97-4247-96AB-34A15C8BC2C8}" type="presParOf" srcId="{36F2A7D6-E44E-4073-B28F-EF865B4621CD}" destId="{14EFD7A6-76D1-4CD4-9874-57718F6E7EF5}" srcOrd="0" destOrd="0" presId="urn:microsoft.com/office/officeart/2005/8/layout/chevron2"/>
    <dgm:cxn modelId="{5D1F6A98-8D6D-4AC9-864E-CD9B5016041E}" type="presParOf" srcId="{36F2A7D6-E44E-4073-B28F-EF865B4621CD}" destId="{92327161-262B-46A6-A9F5-8341550C576C}" srcOrd="1" destOrd="0" presId="urn:microsoft.com/office/officeart/2005/8/layout/chevron2"/>
    <dgm:cxn modelId="{0CEC1839-9E58-43E0-8749-5C04921627B0}" type="presParOf" srcId="{64431DB1-40FD-4F57-A9A1-6BEA25A76F89}" destId="{C7D6F90C-999B-4FE8-B927-1A629E8AAA80}" srcOrd="1" destOrd="0" presId="urn:microsoft.com/office/officeart/2005/8/layout/chevron2"/>
    <dgm:cxn modelId="{2A8AE1FE-9E36-47BB-A792-D7D36DE3427D}" type="presParOf" srcId="{64431DB1-40FD-4F57-A9A1-6BEA25A76F89}" destId="{8E9321EA-8CBB-45D3-B611-C1BE59AD5610}" srcOrd="2" destOrd="0" presId="urn:microsoft.com/office/officeart/2005/8/layout/chevron2"/>
    <dgm:cxn modelId="{2AD22BE6-B4E2-4477-8C27-6DE61AC4266F}" type="presParOf" srcId="{8E9321EA-8CBB-45D3-B611-C1BE59AD5610}" destId="{7757FFB6-966E-4B9F-A025-0F20B696B0BC}" srcOrd="0" destOrd="0" presId="urn:microsoft.com/office/officeart/2005/8/layout/chevron2"/>
    <dgm:cxn modelId="{9AA197D6-AE7F-4E0D-B38A-3F45B39F3208}" type="presParOf" srcId="{8E9321EA-8CBB-45D3-B611-C1BE59AD5610}" destId="{7D13A6DD-0B15-4B05-84D4-46FAC1409524}" srcOrd="1" destOrd="0" presId="urn:microsoft.com/office/officeart/2005/8/layout/chevron2"/>
    <dgm:cxn modelId="{2B96C22C-588D-42CA-9DFD-0AB694269818}" type="presParOf" srcId="{64431DB1-40FD-4F57-A9A1-6BEA25A76F89}" destId="{B4FDCE56-4BFB-4720-A30F-16F8C2663B8A}" srcOrd="3" destOrd="0" presId="urn:microsoft.com/office/officeart/2005/8/layout/chevron2"/>
    <dgm:cxn modelId="{14106C44-9691-4C8B-8870-9A2FE2D71CBF}" type="presParOf" srcId="{64431DB1-40FD-4F57-A9A1-6BEA25A76F89}" destId="{E28D2D94-FDF2-431A-B79F-5D80DB307272}" srcOrd="4" destOrd="0" presId="urn:microsoft.com/office/officeart/2005/8/layout/chevron2"/>
    <dgm:cxn modelId="{CB0BA42B-18A5-42D5-A161-2EF32D2236A7}" type="presParOf" srcId="{E28D2D94-FDF2-431A-B79F-5D80DB307272}" destId="{103D449F-08ED-48C7-BB53-21E9A05EF6B9}" srcOrd="0" destOrd="0" presId="urn:microsoft.com/office/officeart/2005/8/layout/chevron2"/>
    <dgm:cxn modelId="{2A225C0A-6D99-466F-819B-BB2036AFAAD3}" type="presParOf" srcId="{E28D2D94-FDF2-431A-B79F-5D80DB307272}" destId="{BE2DE1FA-7CF2-4866-B06A-4026F8E2DD87}" srcOrd="1" destOrd="0" presId="urn:microsoft.com/office/officeart/2005/8/layout/chevron2"/>
    <dgm:cxn modelId="{C8AA02E8-B3E6-4F65-862E-71AA8F561F5C}" type="presParOf" srcId="{64431DB1-40FD-4F57-A9A1-6BEA25A76F89}" destId="{4D4794FA-DAC7-4C25-A847-3AAADE2BBAA4}" srcOrd="5" destOrd="0" presId="urn:microsoft.com/office/officeart/2005/8/layout/chevron2"/>
    <dgm:cxn modelId="{990BA5BA-549D-4D5B-B15A-1CA297ADBDB6}" type="presParOf" srcId="{64431DB1-40FD-4F57-A9A1-6BEA25A76F89}" destId="{DA44FE96-311E-4218-BFBA-479929BA1B7A}" srcOrd="6" destOrd="0" presId="urn:microsoft.com/office/officeart/2005/8/layout/chevron2"/>
    <dgm:cxn modelId="{149EFFF0-9CFE-4DAB-A61A-4583067FFDD4}" type="presParOf" srcId="{DA44FE96-311E-4218-BFBA-479929BA1B7A}" destId="{0B3FEAC8-98A6-4AA7-8B1F-0AA318833EB0}" srcOrd="0" destOrd="0" presId="urn:microsoft.com/office/officeart/2005/8/layout/chevron2"/>
    <dgm:cxn modelId="{0A904536-7099-48E6-82EC-C37E37B89B4E}" type="presParOf" srcId="{DA44FE96-311E-4218-BFBA-479929BA1B7A}" destId="{0041AAB6-E142-49BD-80F4-4AA16CE629F3}" srcOrd="1" destOrd="0" presId="urn:microsoft.com/office/officeart/2005/8/layout/chevron2"/>
    <dgm:cxn modelId="{B5D810C3-7F8A-4A9B-85B4-F27031B09D3A}" type="presParOf" srcId="{64431DB1-40FD-4F57-A9A1-6BEA25A76F89}" destId="{B03896E6-E247-490B-A74C-41740A5C209D}" srcOrd="7" destOrd="0" presId="urn:microsoft.com/office/officeart/2005/8/layout/chevron2"/>
    <dgm:cxn modelId="{4F192D39-CB57-4E27-AC32-37696D7AEC2F}" type="presParOf" srcId="{64431DB1-40FD-4F57-A9A1-6BEA25A76F89}" destId="{A6B2B95F-44D3-4CE4-8155-456006F4FC5E}" srcOrd="8" destOrd="0" presId="urn:microsoft.com/office/officeart/2005/8/layout/chevron2"/>
    <dgm:cxn modelId="{6DEAF60C-A6F2-4F49-A333-C8ED74E8A3D8}" type="presParOf" srcId="{A6B2B95F-44D3-4CE4-8155-456006F4FC5E}" destId="{390EFCB3-2AC2-4A7D-A6CC-0F6AAB36CF68}" srcOrd="0" destOrd="0" presId="urn:microsoft.com/office/officeart/2005/8/layout/chevron2"/>
    <dgm:cxn modelId="{4008C3E3-58DA-4C7B-AB8E-A1ACB8F03FD8}" type="presParOf" srcId="{A6B2B95F-44D3-4CE4-8155-456006F4FC5E}" destId="{93D57BDD-067D-4EB3-B996-526C15CEEE53}" srcOrd="1" destOrd="0" presId="urn:microsoft.com/office/officeart/2005/8/layout/chevron2"/>
    <dgm:cxn modelId="{08D1B886-661B-40E8-AA01-BC3F73816F10}" type="presParOf" srcId="{64431DB1-40FD-4F57-A9A1-6BEA25A76F89}" destId="{E197E8BD-7F1C-419D-A2BE-6AE9A6409271}" srcOrd="9" destOrd="0" presId="urn:microsoft.com/office/officeart/2005/8/layout/chevron2"/>
    <dgm:cxn modelId="{8E7865C3-AABF-4F4C-BE86-27C532006E9A}" type="presParOf" srcId="{64431DB1-40FD-4F57-A9A1-6BEA25A76F89}" destId="{1FBAD3B4-C2BF-48B1-AB95-8576F2951117}" srcOrd="10" destOrd="0" presId="urn:microsoft.com/office/officeart/2005/8/layout/chevron2"/>
    <dgm:cxn modelId="{C7E5482B-55F7-4763-A35D-5AC7FC4D035D}" type="presParOf" srcId="{1FBAD3B4-C2BF-48B1-AB95-8576F2951117}" destId="{72BD3735-68B0-4B08-BF2D-7190DD79A69E}" srcOrd="0" destOrd="0" presId="urn:microsoft.com/office/officeart/2005/8/layout/chevron2"/>
    <dgm:cxn modelId="{EFBD3941-0E18-4280-B9E3-C95BC94E8EE2}" type="presParOf" srcId="{1FBAD3B4-C2BF-48B1-AB95-8576F2951117}" destId="{0A227B1A-C2DF-4E09-A527-9D03DDAC344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FD7A6-76D1-4CD4-9874-57718F6E7EF5}">
      <dsp:nvSpPr>
        <dsp:cNvPr id="0" name=""/>
        <dsp:cNvSpPr/>
      </dsp:nvSpPr>
      <dsp:spPr>
        <a:xfrm rot="5400000">
          <a:off x="-123778" y="374199"/>
          <a:ext cx="825189" cy="5776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2012</a:t>
          </a:r>
          <a:endParaRPr lang="en-US" sz="1800" kern="1200" dirty="0"/>
        </a:p>
      </dsp:txBody>
      <dsp:txXfrm rot="-5400000">
        <a:off x="1" y="539236"/>
        <a:ext cx="577632" cy="247557"/>
      </dsp:txXfrm>
    </dsp:sp>
    <dsp:sp modelId="{92327161-262B-46A6-A9F5-8341550C576C}">
      <dsp:nvSpPr>
        <dsp:cNvPr id="0" name=""/>
        <dsp:cNvSpPr/>
      </dsp:nvSpPr>
      <dsp:spPr>
        <a:xfrm rot="5400000">
          <a:off x="3157221" y="-2523259"/>
          <a:ext cx="924557" cy="6083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smtClean="0">
              <a:sym typeface="Wingdings" pitchFamily="2" charset="2"/>
            </a:rPr>
            <a:t>MD will tell us about the real potential of LHC  </a:t>
          </a:r>
          <a:r>
            <a:rPr lang="en-GB" sz="1400" kern="1200" noProof="0" smtClean="0"/>
            <a:t>beam beam, aperture, emittance, intensity (pile-up) </a:t>
          </a:r>
          <a:r>
            <a:rPr lang="en-GB" sz="1400" kern="1200" noProof="0" smtClean="0">
              <a:sym typeface="Wingdings" pitchFamily="2" charset="2"/>
            </a:rPr>
            <a:t> may be we can do better than foreseen!!</a:t>
          </a:r>
          <a:endParaRPr lang="en-GB" sz="1400" kern="1200" noProof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noProof="0" dirty="0" smtClean="0"/>
            <a:t>Following measurements of the copper stabilizers during the Christmas stop we will re-evaluate the maximum energy for 2012 (Chamonix 2012)</a:t>
          </a:r>
          <a:endParaRPr lang="en-GB" sz="1400" kern="1200" noProof="0" dirty="0"/>
        </a:p>
      </dsp:txBody>
      <dsp:txXfrm rot="-5400000">
        <a:off x="577633" y="101462"/>
        <a:ext cx="6038601" cy="834291"/>
      </dsp:txXfrm>
    </dsp:sp>
    <dsp:sp modelId="{7757FFB6-966E-4B9F-A025-0F20B696B0BC}">
      <dsp:nvSpPr>
        <dsp:cNvPr id="0" name=""/>
        <dsp:cNvSpPr/>
      </dsp:nvSpPr>
      <dsp:spPr>
        <a:xfrm rot="5400000">
          <a:off x="-123778" y="1309666"/>
          <a:ext cx="825189" cy="577632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2013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1474703"/>
        <a:ext cx="577632" cy="247557"/>
      </dsp:txXfrm>
    </dsp:sp>
    <dsp:sp modelId="{7D13A6DD-0B15-4B05-84D4-46FAC1409524}">
      <dsp:nvSpPr>
        <dsp:cNvPr id="0" name=""/>
        <dsp:cNvSpPr/>
      </dsp:nvSpPr>
      <dsp:spPr>
        <a:xfrm rot="5400000">
          <a:off x="3451460" y="-1876609"/>
          <a:ext cx="913711" cy="666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Repair/upgrade the magnet interconnects for operation at 6.5-7 TeV/beam</a:t>
          </a:r>
          <a:endParaRPr lang="en-GB" sz="1600" kern="1200" noProof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noProof="0" smtClean="0"/>
            <a:t>Install new collimation system in Dispersion Suppression zone </a:t>
          </a:r>
          <a:r>
            <a:rPr lang="en-GB" sz="1600" kern="1200" noProof="0" smtClean="0">
              <a:sym typeface="Wingdings" pitchFamily="2" charset="2"/>
            </a:rPr>
            <a:t> needed to reach NOMINAL LHC</a:t>
          </a:r>
          <a:endParaRPr lang="en-GB" sz="1600" kern="1200" noProof="0"/>
        </a:p>
      </dsp:txBody>
      <dsp:txXfrm rot="-5400000">
        <a:off x="577632" y="1041823"/>
        <a:ext cx="6616763" cy="824503"/>
      </dsp:txXfrm>
    </dsp:sp>
    <dsp:sp modelId="{103D449F-08ED-48C7-BB53-21E9A05EF6B9}">
      <dsp:nvSpPr>
        <dsp:cNvPr id="0" name=""/>
        <dsp:cNvSpPr/>
      </dsp:nvSpPr>
      <dsp:spPr>
        <a:xfrm rot="5400000">
          <a:off x="-175369" y="2174961"/>
          <a:ext cx="928371" cy="5776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2014- 2017 </a:t>
          </a:r>
          <a:endParaRPr lang="en-US" sz="1800" kern="1200" dirty="0"/>
        </a:p>
      </dsp:txBody>
      <dsp:txXfrm rot="-5400000">
        <a:off x="1" y="2288407"/>
        <a:ext cx="577632" cy="350739"/>
      </dsp:txXfrm>
    </dsp:sp>
    <dsp:sp modelId="{BE2DE1FA-7CF2-4866-B06A-4026F8E2DD87}">
      <dsp:nvSpPr>
        <dsp:cNvPr id="0" name=""/>
        <dsp:cNvSpPr/>
      </dsp:nvSpPr>
      <dsp:spPr>
        <a:xfrm rot="5400000">
          <a:off x="3521631" y="-1011313"/>
          <a:ext cx="773369" cy="666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 rot="-5400000">
        <a:off x="577633" y="1970438"/>
        <a:ext cx="6623614" cy="697863"/>
      </dsp:txXfrm>
    </dsp:sp>
    <dsp:sp modelId="{0B3FEAC8-98A6-4AA7-8B1F-0AA318833EB0}">
      <dsp:nvSpPr>
        <dsp:cNvPr id="0" name=""/>
        <dsp:cNvSpPr/>
      </dsp:nvSpPr>
      <dsp:spPr>
        <a:xfrm rot="5400000">
          <a:off x="-123778" y="2973349"/>
          <a:ext cx="825189" cy="577632"/>
        </a:xfrm>
        <a:prstGeom prst="chevron">
          <a:avLst/>
        </a:prstGeom>
        <a:solidFill>
          <a:srgbClr val="FFC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2018</a:t>
          </a:r>
          <a:endParaRPr lang="en-US" sz="1800" kern="1200" dirty="0">
            <a:solidFill>
              <a:schemeClr val="tx1"/>
            </a:solidFill>
          </a:endParaRPr>
        </a:p>
      </dsp:txBody>
      <dsp:txXfrm rot="-5400000">
        <a:off x="1" y="3138386"/>
        <a:ext cx="577632" cy="247557"/>
      </dsp:txXfrm>
    </dsp:sp>
    <dsp:sp modelId="{0041AAB6-E142-49BD-80F4-4AA16CE629F3}">
      <dsp:nvSpPr>
        <dsp:cNvPr id="0" name=""/>
        <dsp:cNvSpPr/>
      </dsp:nvSpPr>
      <dsp:spPr>
        <a:xfrm rot="5400000">
          <a:off x="3640129" y="-212925"/>
          <a:ext cx="536373" cy="666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Hardware upgrades for High Luminosity LHC </a:t>
          </a:r>
          <a:r>
            <a:rPr lang="en-US" sz="1800" kern="1200" dirty="0" smtClean="0">
              <a:sym typeface="Wingdings" pitchFamily="2" charset="2"/>
            </a:rPr>
            <a:t> next slides</a:t>
          </a:r>
          <a:endParaRPr lang="en-US" sz="1800" kern="1200" dirty="0"/>
        </a:p>
      </dsp:txBody>
      <dsp:txXfrm rot="-5400000">
        <a:off x="577632" y="2875756"/>
        <a:ext cx="6635183" cy="484005"/>
      </dsp:txXfrm>
    </dsp:sp>
    <dsp:sp modelId="{390EFCB3-2AC2-4A7D-A6CC-0F6AAB36CF68}">
      <dsp:nvSpPr>
        <dsp:cNvPr id="0" name=""/>
        <dsp:cNvSpPr/>
      </dsp:nvSpPr>
      <dsp:spPr>
        <a:xfrm rot="5400000">
          <a:off x="-217260" y="3823203"/>
          <a:ext cx="1012152" cy="5776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2019-2030</a:t>
          </a:r>
          <a:endParaRPr lang="en-US" sz="1800" kern="1200" dirty="0"/>
        </a:p>
      </dsp:txBody>
      <dsp:txXfrm rot="-5400000">
        <a:off x="0" y="3894759"/>
        <a:ext cx="577632" cy="434520"/>
      </dsp:txXfrm>
    </dsp:sp>
    <dsp:sp modelId="{93D57BDD-067D-4EB3-B996-526C15CEEE53}">
      <dsp:nvSpPr>
        <dsp:cNvPr id="0" name=""/>
        <dsp:cNvSpPr/>
      </dsp:nvSpPr>
      <dsp:spPr>
        <a:xfrm rot="5400000">
          <a:off x="3537073" y="636927"/>
          <a:ext cx="742485" cy="666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Luminosity LHC </a:t>
          </a:r>
          <a:r>
            <a:rPr lang="en-US" sz="1800" kern="1200" dirty="0" smtClean="0">
              <a:sym typeface="Wingdings" pitchFamily="2" charset="2"/>
            </a:rPr>
            <a:t> PEAK LUMI: </a:t>
          </a:r>
          <a:r>
            <a:rPr kumimoji="0" lang="en-GB" sz="1800" b="1" i="0" u="none" strike="noStrike" kern="1200" cap="none" normalizeH="0" baseline="0" dirty="0" smtClean="0">
              <a:ln/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5</a:t>
          </a:r>
          <a:r>
            <a:rPr kumimoji="0" lang="en-GB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×10</a:t>
          </a:r>
          <a:r>
            <a:rPr kumimoji="0" lang="en-GB" sz="1800" b="1" i="0" u="none" strike="noStrike" kern="1200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34</a:t>
          </a:r>
          <a:r>
            <a:rPr kumimoji="0" lang="en-GB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cm</a:t>
          </a:r>
          <a:r>
            <a:rPr kumimoji="0" lang="en-GB" sz="1800" b="1" i="0" u="none" strike="noStrike" kern="1200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-2</a:t>
          </a:r>
          <a:r>
            <a:rPr kumimoji="0" lang="en-GB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s</a:t>
          </a:r>
          <a:r>
            <a:rPr kumimoji="0" lang="en-GB" sz="1800" b="1" i="0" u="none" strike="noStrike" kern="1200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-1</a:t>
          </a:r>
          <a:r>
            <a:rPr kumimoji="0" lang="en-GB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with levelling, 250 fb</a:t>
          </a:r>
          <a:r>
            <a:rPr kumimoji="0" lang="en-GB" sz="1800" b="1" i="0" u="none" strike="noStrike" kern="1200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-1</a:t>
          </a:r>
          <a:r>
            <a:rPr kumimoji="0" lang="en-GB" sz="18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per year, </a:t>
          </a:r>
          <a:r>
            <a:rPr kumimoji="0" lang="en-GB" sz="1800" b="1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3000 fb</a:t>
          </a:r>
          <a:r>
            <a:rPr kumimoji="0" lang="en-GB" sz="1800" b="1" i="0" u="none" strike="noStrike" kern="1200" cap="none" normalizeH="0" baseline="3000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-1</a:t>
          </a:r>
          <a:r>
            <a:rPr kumimoji="0" lang="en-GB" sz="1800" b="0" i="0" u="none" strike="noStrike" kern="1200" cap="none" normalizeH="0" baseline="0" dirty="0" smtClean="0">
              <a:ln/>
              <a:effectLst/>
              <a:latin typeface="Arial" pitchFamily="34" charset="0"/>
              <a:ea typeface="Times New Roman" pitchFamily="18" charset="0"/>
              <a:cs typeface="Arial" pitchFamily="34" charset="0"/>
            </a:rPr>
            <a:t> twelve years after the upgrade </a:t>
          </a:r>
          <a:endParaRPr lang="en-US" sz="1800" kern="1200" dirty="0"/>
        </a:p>
      </dsp:txBody>
      <dsp:txXfrm rot="-5400000">
        <a:off x="577633" y="3632613"/>
        <a:ext cx="6625122" cy="669995"/>
      </dsp:txXfrm>
    </dsp:sp>
    <dsp:sp modelId="{72BD3735-68B0-4B08-BF2D-7190DD79A69E}">
      <dsp:nvSpPr>
        <dsp:cNvPr id="0" name=""/>
        <dsp:cNvSpPr/>
      </dsp:nvSpPr>
      <dsp:spPr>
        <a:xfrm rot="5400000">
          <a:off x="-232567" y="4772271"/>
          <a:ext cx="1042767" cy="57763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2031-XX</a:t>
          </a:r>
          <a:endParaRPr lang="en-US" sz="1800" kern="1200" dirty="0"/>
        </a:p>
      </dsp:txBody>
      <dsp:txXfrm rot="-5400000">
        <a:off x="1" y="4828519"/>
        <a:ext cx="577632" cy="465135"/>
      </dsp:txXfrm>
    </dsp:sp>
    <dsp:sp modelId="{0A227B1A-C2DF-4E09-A527-9D03DDAC344A}">
      <dsp:nvSpPr>
        <dsp:cNvPr id="0" name=""/>
        <dsp:cNvSpPr/>
      </dsp:nvSpPr>
      <dsp:spPr>
        <a:xfrm rot="5400000">
          <a:off x="3640129" y="1585995"/>
          <a:ext cx="536373" cy="66613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High Energy LHC</a:t>
          </a:r>
          <a:endParaRPr lang="en-US" sz="1800" kern="1200" dirty="0"/>
        </a:p>
      </dsp:txBody>
      <dsp:txXfrm rot="-5400000">
        <a:off x="577632" y="4674676"/>
        <a:ext cx="6635183" cy="484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28.wmf"/><Relationship Id="rId1" Type="http://schemas.openxmlformats.org/officeDocument/2006/relationships/image" Target="../media/image64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D9B3975-A707-439F-AB5C-DBC042F8AB1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42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EF1E4-6FCB-4C7A-A186-1893AB114A7E}" type="slidenum">
              <a:rPr lang="en-GB"/>
              <a:pPr/>
              <a:t>1</a:t>
            </a:fld>
            <a:endParaRPr lang="en-GB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11170-6384-4D5B-B783-983EE916EFCA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0C7A68-50CD-4E46-A34A-59273C1F70A7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15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1466E7-A317-4853-927C-50323DA57A5B}" type="slidenum">
              <a:rPr lang="en-US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3D986-E63A-4392-AFBB-FC78B453D908}" type="slidenum">
              <a:rPr lang="en-US"/>
              <a:pPr/>
              <a:t>22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ea typeface="ＭＳ Ｐゴシック" pitchFamily="34" charset="-128"/>
              </a:rPr>
              <a:t>Smaller than nominal beam current for small emittance beam; aperture margin due to smaller required crossing angle; potential for smaller beta*, less e-cloud effect due to larger bunch spacing; Transverse damping time = 26 h and longitudinal damping time = 13 h; RF noise seems to be small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DD748-AD07-4EA6-A756-0D42CB96E626}" type="slidenum">
              <a:rPr lang="en-US"/>
              <a:pPr/>
              <a:t>23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ea typeface="ＭＳ Ｐゴシック" pitchFamily="34" charset="-128"/>
              </a:rPr>
              <a:t>50ns beam option provides possibility of more than twice the nominal performance at approximately nominal total beam current; reduced e-cloud due to larger bunch spacing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B45EE7-F8F0-4157-A7F2-93990A1C17C8}" type="slidenum">
              <a:rPr lang="en-US"/>
              <a:pPr/>
              <a:t>24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latin typeface="Arial" charset="0"/>
                <a:ea typeface="ＭＳ Ｐゴシック" pitchFamily="34" charset="-128"/>
              </a:rPr>
              <a:t>Gain from lower beta* becomes smaller if bunch length is increased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7" name="Picture 7" descr="hispanic_hm_pg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8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819400"/>
            <a:ext cx="7772400" cy="2057400"/>
          </a:xfrm>
          <a:prstGeom prst="rect">
            <a:avLst/>
          </a:prstGeom>
        </p:spPr>
        <p:txBody>
          <a:bodyPr/>
          <a:lstStyle>
            <a:lvl1pPr algn="ctr">
              <a:defRPr smtClean="0"/>
            </a:lvl1pPr>
          </a:lstStyle>
          <a:p>
            <a:r>
              <a:rPr lang="en-US" dirty="0" smtClean="0"/>
              <a:t>The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GB" dirty="0" smtClean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10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 sz="2400" smtClean="0"/>
            </a:lvl1pPr>
          </a:lstStyle>
          <a:p>
            <a:r>
              <a:rPr lang="en-US" dirty="0" smtClean="0"/>
              <a:t>Click to edit Master subtitle style</a:t>
            </a:r>
            <a:endParaRPr lang="en-GB" dirty="0" smtClean="0"/>
          </a:p>
        </p:txBody>
      </p:sp>
      <p:pic>
        <p:nvPicPr>
          <p:cNvPr id="8" name="Picture 4" descr="HRBanner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29198"/>
            <a:ext cx="9144000" cy="192880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76400" y="5619902"/>
            <a:ext cx="176213" cy="17235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866900" y="5656188"/>
            <a:ext cx="528638" cy="14060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2" name="Picture 21" descr="0504028_01-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0966" y="5500702"/>
            <a:ext cx="1253034" cy="629329"/>
          </a:xfrm>
          <a:prstGeom prst="rect">
            <a:avLst/>
          </a:prstGeom>
          <a:noFill/>
        </p:spPr>
      </p:pic>
      <p:pic>
        <p:nvPicPr>
          <p:cNvPr id="25" name="Picture 24" descr="icon-bul-pho-2007-0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84" y="5487090"/>
            <a:ext cx="935156" cy="642942"/>
          </a:xfrm>
          <a:prstGeom prst="rect">
            <a:avLst/>
          </a:prstGeom>
          <a:noFill/>
        </p:spPr>
      </p:pic>
      <p:pic>
        <p:nvPicPr>
          <p:cNvPr id="26" name="Picture 25" descr="icon-bul-pho-2007-0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3762" y="5500703"/>
            <a:ext cx="741374" cy="629329"/>
          </a:xfrm>
          <a:prstGeom prst="rect">
            <a:avLst/>
          </a:prstGeom>
          <a:noFill/>
        </p:spPr>
      </p:pic>
      <p:pic>
        <p:nvPicPr>
          <p:cNvPr id="27" name="Picture 26" descr="0711005_01-Ic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8750" y="5500702"/>
            <a:ext cx="880142" cy="629330"/>
          </a:xfrm>
          <a:prstGeom prst="rect">
            <a:avLst/>
          </a:prstGeom>
          <a:noFill/>
        </p:spPr>
      </p:pic>
      <p:pic>
        <p:nvPicPr>
          <p:cNvPr id="28" name="Picture 27" descr="0706038_02-Ic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93312" y="5487090"/>
            <a:ext cx="1015392" cy="642942"/>
          </a:xfrm>
          <a:prstGeom prst="rect">
            <a:avLst/>
          </a:prstGeom>
          <a:noFill/>
        </p:spPr>
      </p:pic>
      <p:pic>
        <p:nvPicPr>
          <p:cNvPr id="29" name="Picture 28" descr="0602001_0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42867" y="5500702"/>
            <a:ext cx="981589" cy="629329"/>
          </a:xfrm>
          <a:prstGeom prst="rect">
            <a:avLst/>
          </a:prstGeom>
          <a:noFill/>
        </p:spPr>
      </p:pic>
      <p:pic>
        <p:nvPicPr>
          <p:cNvPr id="31" name="Picture 32" descr="IMG_3385_sma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5427" y="5500702"/>
            <a:ext cx="881053" cy="629329"/>
          </a:xfrm>
          <a:prstGeom prst="rect">
            <a:avLst/>
          </a:prstGeom>
          <a:noFill/>
        </p:spPr>
      </p:pic>
      <p:pic>
        <p:nvPicPr>
          <p:cNvPr id="32" name="Picture 30" descr="0702022_01-Ico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40" y="5487090"/>
            <a:ext cx="1012625" cy="642942"/>
          </a:xfrm>
          <a:prstGeom prst="rect">
            <a:avLst/>
          </a:prstGeom>
          <a:noFill/>
        </p:spPr>
      </p:pic>
      <p:pic>
        <p:nvPicPr>
          <p:cNvPr id="24" name="Picture 23" descr="ImageLef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71502" y="5487090"/>
            <a:ext cx="801834" cy="642942"/>
          </a:xfrm>
          <a:prstGeom prst="rect">
            <a:avLst/>
          </a:prstGeom>
          <a:noFill/>
        </p:spPr>
      </p:pic>
      <p:pic>
        <p:nvPicPr>
          <p:cNvPr id="30" name="Picture 31" descr="0610037_03-Ic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98154" y="5487090"/>
            <a:ext cx="1014002" cy="642942"/>
          </a:xfrm>
          <a:prstGeom prst="rect">
            <a:avLst/>
          </a:prstGeom>
          <a:noFill/>
        </p:spPr>
      </p:pic>
      <p:pic>
        <p:nvPicPr>
          <p:cNvPr id="36" name="Picture 35" descr="jpeg_getimg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42844" y="4926116"/>
            <a:ext cx="571504" cy="559177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714347" y="4929198"/>
            <a:ext cx="152551" cy="533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 autoUpdateAnimBg="0"/>
      <p:bldP spid="40969" grpId="0" build="p" autoUpdateAnimBg="0" advAuto="0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29E00-17A3-45F8-B432-ADDAC38F8D46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60F59-5055-492C-B542-AC9E5BD1A30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82296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63D4C-5DB3-4A57-A63B-52F9D4303AAE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A725C-FA2A-43F0-9D0D-7A2926B9326A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03D68-8149-4F6E-9820-A9960F6D8EB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The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96B65-B1A8-4CEE-B471-CA91E0C0B328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6911B-1BFE-4563-9250-ECC6E78E0D00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1C79F-51F9-46D3-945A-5ACE4177C37C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781800" cy="1066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B0F7B-61FD-43A8-A26E-5CD4B2E44117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532AD-4C8F-4B12-953D-2952C2B8D5CD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18369-37FA-4DBB-A232-4801F8ECDCA3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8DD8C-D862-476C-ADE1-4B06AA01BCA4}" type="slidenum">
              <a:rPr lang="en-GB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ispanic_hm_pg2_V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Times New Roman" pitchFamily="18" charset="0"/>
              </a:defRPr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Times New Roman" pitchFamily="18" charset="0"/>
              </a:defRPr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Times New Roman" pitchFamily="18" charset="0"/>
              </a:defRPr>
            </a:lvl1pPr>
          </a:lstStyle>
          <a:p>
            <a:fld id="{1C5B927A-D19F-4AF4-A392-C9DEF0110C00}" type="slidenum">
              <a:rPr lang="en-GB"/>
              <a:pPr/>
              <a:t>‹N°›</a:t>
            </a:fld>
            <a:endParaRPr lang="en-GB"/>
          </a:p>
        </p:txBody>
      </p:sp>
      <p:sp>
        <p:nvSpPr>
          <p:cNvPr id="6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678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18" name="Rectangle 117"/>
          <p:cNvSpPr/>
          <p:nvPr userDrawn="1"/>
        </p:nvSpPr>
        <p:spPr>
          <a:xfrm>
            <a:off x="-1" y="0"/>
            <a:ext cx="9120249" cy="1128156"/>
          </a:xfrm>
          <a:prstGeom prst="rect">
            <a:avLst/>
          </a:prstGeom>
          <a:gradFill>
            <a:gsLst>
              <a:gs pos="0">
                <a:srgbClr val="CCCC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9" name="Picture 6" descr="lhcpict1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15272" y="1"/>
            <a:ext cx="1428728" cy="110254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6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56C4F-1DA6-47FD-93F1-F7ED97DB2AC1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DCEF-245E-4B0E-81EC-B95F483532C7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The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CA02-841C-4B1E-8BA5-2EAC528496A5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11" Type="http://schemas.openxmlformats.org/officeDocument/2006/relationships/image" Target="../media/image67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66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36.jpe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4800" dirty="0" smtClean="0"/>
              <a:t>The High Luminosity </a:t>
            </a:r>
            <a:br>
              <a:rPr lang="en-GB" sz="4800" dirty="0" smtClean="0"/>
            </a:br>
            <a:r>
              <a:rPr lang="en-GB" sz="4800" dirty="0" smtClean="0"/>
              <a:t>Large </a:t>
            </a:r>
            <a:r>
              <a:rPr lang="en-GB" sz="4800" dirty="0" err="1" smtClean="0"/>
              <a:t>Hadron</a:t>
            </a:r>
            <a:r>
              <a:rPr lang="en-GB" sz="4800" dirty="0" smtClean="0"/>
              <a:t> Collider</a:t>
            </a:r>
            <a:br>
              <a:rPr lang="en-GB" sz="4800" dirty="0" smtClean="0"/>
            </a:b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3200" dirty="0" smtClean="0"/>
              <a:t>Reyes </a:t>
            </a:r>
            <a:r>
              <a:rPr lang="en-GB" sz="3200" dirty="0" err="1" smtClean="0"/>
              <a:t>Alemany</a:t>
            </a:r>
            <a:endParaRPr lang="en-GB" sz="3200" dirty="0"/>
          </a:p>
          <a:p>
            <a:pPr eaLnBrk="1" hangingPunct="1">
              <a:lnSpc>
                <a:spcPct val="80000"/>
              </a:lnSpc>
            </a:pPr>
            <a:r>
              <a:rPr lang="en-GB" sz="1600" dirty="0" smtClean="0"/>
              <a:t>CERN BE/OP</a:t>
            </a:r>
            <a:endParaRPr lang="en-GB" sz="1600" dirty="0"/>
          </a:p>
          <a:p>
            <a:pPr eaLnBrk="1" hangingPunct="1">
              <a:lnSpc>
                <a:spcPct val="80000"/>
              </a:lnSpc>
            </a:pPr>
            <a:r>
              <a:rPr lang="en-GB" sz="2000" dirty="0" smtClean="0"/>
              <a:t>Engineer In Charge of LHC</a:t>
            </a:r>
          </a:p>
          <a:p>
            <a:pPr eaLnBrk="1" hangingPunct="1">
              <a:lnSpc>
                <a:spcPct val="80000"/>
              </a:lnSpc>
            </a:pPr>
            <a:endParaRPr lang="en-GB" sz="1600" dirty="0"/>
          </a:p>
          <a:p>
            <a:pPr eaLnBrk="1" hangingPunct="1">
              <a:lnSpc>
                <a:spcPct val="80000"/>
              </a:lnSpc>
            </a:pPr>
            <a:endParaRPr lang="en-GB" sz="1600" dirty="0" smtClean="0"/>
          </a:p>
          <a:p>
            <a:pPr>
              <a:lnSpc>
                <a:spcPct val="80000"/>
              </a:lnSpc>
            </a:pPr>
            <a:r>
              <a:rPr lang="en-GB" sz="1600" dirty="0" err="1"/>
              <a:t>Journée</a:t>
            </a:r>
            <a:r>
              <a:rPr lang="en-GB" sz="1600" dirty="0"/>
              <a:t> HL-LHC à </a:t>
            </a:r>
            <a:r>
              <a:rPr lang="en-GB" sz="1600" dirty="0" err="1" smtClean="0"/>
              <a:t>Saclay</a:t>
            </a:r>
            <a:r>
              <a:rPr lang="en-GB" sz="1600" dirty="0" smtClean="0"/>
              <a:t> (31.05.2011)</a:t>
            </a:r>
            <a:endParaRPr lang="en-GB" sz="1600" dirty="0"/>
          </a:p>
          <a:p>
            <a:pPr eaLnBrk="1" hangingPunct="1">
              <a:lnSpc>
                <a:spcPct val="80000"/>
              </a:lnSpc>
            </a:pP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76200"/>
            <a:ext cx="7632848" cy="10668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Problem: Crab Cavities have to be fast 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pitchFamily="2" charset="2"/>
              </a:rPr>
              <a:t>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Machine Protection &amp; Safety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42038" y="1484313"/>
            <a:ext cx="25288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>
                <a:solidFill>
                  <a:srgbClr val="0000FF"/>
                </a:solidFill>
              </a:rPr>
              <a:t> </a:t>
            </a:r>
            <a:r>
              <a:rPr lang="de-DE" sz="2000"/>
              <a:t>Machine Protection:</a:t>
            </a:r>
          </a:p>
          <a:p>
            <a:endParaRPr lang="de-DE" sz="2000">
              <a:solidFill>
                <a:schemeClr val="hlink"/>
              </a:solidFill>
            </a:endParaRPr>
          </a:p>
          <a:p>
            <a:r>
              <a:rPr lang="de-DE" sz="2000">
                <a:solidFill>
                  <a:schemeClr val="hlink"/>
                </a:solidFill>
              </a:rPr>
              <a:t>beam loss &amp; possible </a:t>
            </a:r>
          </a:p>
          <a:p>
            <a:r>
              <a:rPr lang="de-DE" sz="2000">
                <a:solidFill>
                  <a:schemeClr val="hlink"/>
                </a:solidFill>
              </a:rPr>
              <a:t>machine damage </a:t>
            </a:r>
          </a:p>
          <a:p>
            <a:r>
              <a:rPr lang="de-DE" sz="2000">
                <a:solidFill>
                  <a:srgbClr val="0000FF"/>
                </a:solidFill>
              </a:rPr>
              <a:t>	</a:t>
            </a:r>
            <a:endParaRPr lang="en-GB" sz="180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23850" y="1196975"/>
          <a:ext cx="2638425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2" name="Photo Editor Photo" r:id="rId3" imgW="2638095" imgH="2019048" progId="">
                  <p:embed/>
                </p:oleObj>
              </mc:Choice>
              <mc:Fallback>
                <p:oleObj name="Photo Editor Photo" r:id="rId3" imgW="2638095" imgH="201904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2638425" cy="201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3419475" y="1341438"/>
          <a:ext cx="2600325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63" name="Photo Editor Photo" r:id="rId5" imgW="2600000" imgH="1924319" progId="">
                  <p:embed/>
                </p:oleObj>
              </mc:Choice>
              <mc:Fallback>
                <p:oleObj name="Photo Editor Photo" r:id="rId5" imgW="2600000" imgH="192431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341438"/>
                        <a:ext cx="2600325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76238" y="3199507"/>
            <a:ext cx="77241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/>
              <a:t>Phase space deformation in case of failure of </a:t>
            </a:r>
            <a:r>
              <a:rPr lang="de-DE" dirty="0" smtClean="0"/>
              <a:t>RQ4.LR7 (</a:t>
            </a:r>
            <a:r>
              <a:rPr lang="de-DE" dirty="0"/>
              <a:t>A. Gómez) </a:t>
            </a:r>
            <a:endParaRPr lang="en-GB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3528" y="3776240"/>
            <a:ext cx="841768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Short Summary of the studies:</a:t>
            </a:r>
          </a:p>
          <a:p>
            <a:r>
              <a:rPr lang="de-DE" dirty="0" smtClean="0"/>
              <a:t>- quench </a:t>
            </a:r>
            <a:r>
              <a:rPr lang="de-DE" dirty="0"/>
              <a:t>in sc. arc dipoles:   </a:t>
            </a:r>
            <a:r>
              <a:rPr lang="el-GR" dirty="0">
                <a:cs typeface="Times New Roman" pitchFamily="-105" charset="0"/>
              </a:rPr>
              <a:t>τ</a:t>
            </a:r>
            <a:r>
              <a:rPr lang="de-DE" dirty="0">
                <a:cs typeface="Times New Roman" pitchFamily="-105" charset="0"/>
              </a:rPr>
              <a:t> </a:t>
            </a:r>
            <a:r>
              <a:rPr lang="de-DE" baseline="-25000" dirty="0">
                <a:cs typeface="Times New Roman" pitchFamily="-105" charset="0"/>
              </a:rPr>
              <a:t>loss </a:t>
            </a:r>
            <a:r>
              <a:rPr lang="de-DE" dirty="0">
                <a:cs typeface="Times New Roman" pitchFamily="-105" charset="0"/>
              </a:rPr>
              <a:t>=20 - 30 ms </a:t>
            </a:r>
          </a:p>
          <a:p>
            <a:r>
              <a:rPr lang="de-DE" dirty="0">
                <a:cs typeface="Times New Roman" pitchFamily="-105" charset="0"/>
              </a:rPr>
              <a:t>      		          </a:t>
            </a:r>
            <a:r>
              <a:rPr lang="de-DE" dirty="0" smtClean="0">
                <a:cs typeface="Times New Roman" pitchFamily="-105" charset="0"/>
              </a:rPr>
              <a:t>       BLM </a:t>
            </a:r>
            <a:r>
              <a:rPr lang="de-DE" dirty="0">
                <a:cs typeface="Times New Roman" pitchFamily="-105" charset="0"/>
              </a:rPr>
              <a:t>system reacts in time, QPS is not fast enough</a:t>
            </a:r>
          </a:p>
          <a:p>
            <a:endParaRPr lang="de-DE" dirty="0">
              <a:cs typeface="Times New Roman" pitchFamily="-105" charset="0"/>
            </a:endParaRPr>
          </a:p>
          <a:p>
            <a:r>
              <a:rPr lang="de-DE" dirty="0" smtClean="0">
                <a:cs typeface="Times New Roman" pitchFamily="-105" charset="0"/>
              </a:rPr>
              <a:t>- failure </a:t>
            </a:r>
            <a:r>
              <a:rPr lang="de-DE" dirty="0">
                <a:cs typeface="Times New Roman" pitchFamily="-105" charset="0"/>
              </a:rPr>
              <a:t>of nc. quadrupoles:  </a:t>
            </a:r>
            <a:r>
              <a:rPr lang="el-GR" dirty="0">
                <a:cs typeface="Times New Roman" pitchFamily="-105" charset="0"/>
              </a:rPr>
              <a:t>τ</a:t>
            </a:r>
            <a:r>
              <a:rPr lang="de-DE" dirty="0">
                <a:cs typeface="Times New Roman" pitchFamily="-105" charset="0"/>
              </a:rPr>
              <a:t> </a:t>
            </a:r>
            <a:r>
              <a:rPr lang="de-DE" baseline="-25000" dirty="0" smtClean="0">
                <a:cs typeface="Times New Roman" pitchFamily="-105" charset="0"/>
              </a:rPr>
              <a:t>det         </a:t>
            </a:r>
            <a:r>
              <a:rPr lang="de-DE" dirty="0">
                <a:cs typeface="Times New Roman" pitchFamily="-105" charset="0"/>
              </a:rPr>
              <a:t>= 6 ms </a:t>
            </a:r>
            <a:endParaRPr lang="el-GR" baseline="-25000" dirty="0">
              <a:cs typeface="Times New Roman" pitchFamily="-105" charset="0"/>
            </a:endParaRPr>
          </a:p>
          <a:p>
            <a:r>
              <a:rPr lang="de-DE" dirty="0">
                <a:cs typeface="Times New Roman" pitchFamily="-105" charset="0"/>
              </a:rPr>
              <a:t> 	  	          </a:t>
            </a:r>
            <a:r>
              <a:rPr lang="de-DE" dirty="0" smtClean="0">
                <a:cs typeface="Times New Roman" pitchFamily="-105" charset="0"/>
              </a:rPr>
              <a:t>      </a:t>
            </a:r>
            <a:r>
              <a:rPr lang="el-GR" dirty="0" smtClean="0">
                <a:cs typeface="Times New Roman" pitchFamily="-105" charset="0"/>
              </a:rPr>
              <a:t>τ</a:t>
            </a:r>
            <a:r>
              <a:rPr lang="de-DE" dirty="0" smtClean="0">
                <a:cs typeface="Times New Roman" pitchFamily="-105" charset="0"/>
              </a:rPr>
              <a:t> </a:t>
            </a:r>
            <a:r>
              <a:rPr lang="de-DE" baseline="-25000" dirty="0">
                <a:cs typeface="Times New Roman" pitchFamily="-105" charset="0"/>
              </a:rPr>
              <a:t>damage </a:t>
            </a:r>
            <a:r>
              <a:rPr lang="de-DE" baseline="-25000" dirty="0" smtClean="0">
                <a:cs typeface="Times New Roman" pitchFamily="-105" charset="0"/>
              </a:rPr>
              <a:t> </a:t>
            </a:r>
            <a:r>
              <a:rPr lang="de-DE" dirty="0" smtClean="0">
                <a:cs typeface="Times New Roman" pitchFamily="-105" charset="0"/>
              </a:rPr>
              <a:t>= </a:t>
            </a:r>
            <a:r>
              <a:rPr lang="de-DE" dirty="0">
                <a:cs typeface="Times New Roman" pitchFamily="-105" charset="0"/>
              </a:rPr>
              <a:t>6.4 ms </a:t>
            </a:r>
          </a:p>
          <a:p>
            <a:r>
              <a:rPr lang="en-GB" dirty="0" smtClean="0">
                <a:cs typeface="Times New Roman" pitchFamily="-105" charset="0"/>
              </a:rPr>
              <a:t>- </a:t>
            </a:r>
            <a:r>
              <a:rPr lang="de-DE" dirty="0" smtClean="0">
                <a:cs typeface="Times New Roman" pitchFamily="-105" charset="0"/>
              </a:rPr>
              <a:t>failure </a:t>
            </a:r>
            <a:r>
              <a:rPr lang="de-DE" dirty="0">
                <a:cs typeface="Times New Roman" pitchFamily="-105" charset="0"/>
              </a:rPr>
              <a:t>of nc. dipole:            </a:t>
            </a:r>
            <a:r>
              <a:rPr lang="el-GR" dirty="0" smtClean="0">
                <a:cs typeface="Times New Roman" pitchFamily="-105" charset="0"/>
              </a:rPr>
              <a:t>τ</a:t>
            </a:r>
            <a:r>
              <a:rPr lang="de-DE" dirty="0" smtClean="0">
                <a:cs typeface="Times New Roman" pitchFamily="-105" charset="0"/>
              </a:rPr>
              <a:t> </a:t>
            </a:r>
            <a:r>
              <a:rPr lang="de-DE" baseline="-25000" dirty="0">
                <a:cs typeface="Times New Roman" pitchFamily="-105" charset="0"/>
              </a:rPr>
              <a:t>damage  </a:t>
            </a:r>
            <a:r>
              <a:rPr lang="de-DE" dirty="0">
                <a:cs typeface="Times New Roman" pitchFamily="-105" charset="0"/>
              </a:rPr>
              <a:t>= 2 ms</a:t>
            </a:r>
          </a:p>
          <a:p>
            <a:endParaRPr lang="de-DE" dirty="0">
              <a:cs typeface="Times New Roman" pitchFamily="-105" charset="0"/>
            </a:endParaRPr>
          </a:p>
          <a:p>
            <a:r>
              <a:rPr lang="de-DE" dirty="0">
                <a:cs typeface="Times New Roman" pitchFamily="-105" charset="0"/>
              </a:rPr>
              <a:t>   </a:t>
            </a:r>
            <a:r>
              <a:rPr lang="de-DE" dirty="0">
                <a:solidFill>
                  <a:srgbClr val="0000FF"/>
                </a:solidFill>
                <a:cs typeface="Times New Roman" pitchFamily="-105" charset="0"/>
              </a:rPr>
              <a:t>crab cavities: instantenous   ( τ ≈ ns )    </a:t>
            </a:r>
            <a:r>
              <a:rPr lang="de-DE" dirty="0" smtClean="0">
                <a:cs typeface="Times New Roman" pitchFamily="-105" charset="0"/>
              </a:rPr>
              <a:t>→ </a:t>
            </a:r>
            <a:r>
              <a:rPr lang="de-DE" dirty="0">
                <a:solidFill>
                  <a:srgbClr val="FF0000"/>
                </a:solidFill>
                <a:cs typeface="Times New Roman" pitchFamily="-105" charset="0"/>
              </a:rPr>
              <a:t>a true technical challenge</a:t>
            </a:r>
            <a:r>
              <a:rPr lang="de-DE" dirty="0">
                <a:cs typeface="Times New Roman" pitchFamily="-105" charset="0"/>
              </a:rPr>
              <a:t> </a:t>
            </a:r>
            <a:endParaRPr lang="el-GR" baseline="-25000" dirty="0">
              <a:cs typeface="Times New Roman" pitchFamily="-105" charset="0"/>
            </a:endParaRPr>
          </a:p>
          <a:p>
            <a:endParaRPr lang="el-GR" dirty="0">
              <a:cs typeface="Times New Roman" pitchFamily="-105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220072" y="5013176"/>
            <a:ext cx="162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cs typeface="Times New Roman" pitchFamily="-105" charset="0"/>
              </a:rPr>
              <a:t>→ FMCM installed</a:t>
            </a:r>
            <a:endParaRPr lang="en-GB" dirty="0">
              <a:cs typeface="Times New Roman" pitchFamily="-105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1000" y="152400"/>
            <a:ext cx="2696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+mn-ea"/>
              </a:rPr>
              <a:t> </a:t>
            </a:r>
            <a:endParaRPr lang="en-GB" sz="2400" dirty="0">
              <a:solidFill>
                <a:schemeClr val="hlink"/>
              </a:solidFill>
              <a:effectLst>
                <a:outerShdw blurRad="38100" dist="38100" dir="2700000" algn="tl">
                  <a:srgbClr val="DDDDDD"/>
                </a:outerShdw>
              </a:effectLst>
              <a:ea typeface="+mn-ea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  <a:cs typeface="Times New Roman" pitchFamily="-105" charset="0"/>
              </a:rPr>
              <a:t>Single bunch intensity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048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  <a:cs typeface="Times New Roman" pitchFamily="-105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00650" y="3657600"/>
          <a:ext cx="3760788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6" name="Equation" r:id="rId3" imgW="3568680" imgH="2044440" progId="Equation.3">
                  <p:embed/>
                </p:oleObj>
              </mc:Choice>
              <mc:Fallback>
                <p:oleObj name="Equation" r:id="rId3" imgW="3568680" imgH="2044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50" y="3657600"/>
                        <a:ext cx="3760788" cy="21558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99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208588" y="1676400"/>
          <a:ext cx="360203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87" name="Equation" r:id="rId5" imgW="2451100" imgH="1143000" progId="Equation.3">
                  <p:embed/>
                </p:oleObj>
              </mc:Choice>
              <mc:Fallback>
                <p:oleObj name="Equation" r:id="rId5" imgW="2451100" imgH="11430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1676400"/>
                        <a:ext cx="3602037" cy="16764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339966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52400" y="1828800"/>
            <a:ext cx="502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cs typeface="Times New Roman" pitchFamily="-105" charset="0"/>
              </a:rPr>
              <a:t>Luminosity depends directly upon beam brightness </a:t>
            </a:r>
            <a:r>
              <a:rPr lang="en-US" sz="2000">
                <a:cs typeface="Times New Roman" pitchFamily="-105" charset="0"/>
                <a:sym typeface="Symbol" pitchFamily="-105" charset="2"/>
              </a:rPr>
              <a:t>N/ε* </a:t>
            </a:r>
            <a:r>
              <a:rPr lang="en-US" sz="2000">
                <a:solidFill>
                  <a:srgbClr val="0000FF"/>
                </a:solidFill>
                <a:cs typeface="Times New Roman" pitchFamily="-105" charset="0"/>
                <a:sym typeface="Symbol" pitchFamily="-105" charset="2"/>
              </a:rPr>
              <a:t>(i.e. particle density</a:t>
            </a:r>
            <a:r>
              <a:rPr lang="en-US" sz="2000">
                <a:cs typeface="Times New Roman" pitchFamily="-105" charset="0"/>
                <a:sym typeface="Symbol" pitchFamily="-105" charset="2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0" i="0">
              <a:latin typeface="Arial" charset="0"/>
              <a:sym typeface="Symbol" pitchFamily="-105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0" i="0">
              <a:latin typeface="Arial" charset="0"/>
              <a:sym typeface="Symbol" pitchFamily="-105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0" i="0">
              <a:latin typeface="Arial" charset="0"/>
              <a:sym typeface="Symbol" pitchFamily="-105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0" i="0">
              <a:latin typeface="Arial" charset="0"/>
              <a:sym typeface="Symbol" pitchFamily="-105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cs typeface="Times New Roman" pitchFamily="-105" charset="0"/>
                <a:sym typeface="Symbol" pitchFamily="-105" charset="2"/>
              </a:rPr>
              <a:t>Brightness is limited by space charge at low energy in the injectors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0" i="0">
              <a:latin typeface="Arial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0">
              <a:latin typeface="Arial" charset="0"/>
              <a:sym typeface="Symbol" pitchFamily="-105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000" b="0" i="0">
              <a:latin typeface="Calibri" pitchFamily="-105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57200" y="5867400"/>
            <a:ext cx="8458200" cy="457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Symbol" pitchFamily="-105" charset="2"/>
              <a:buChar char="Þ"/>
            </a:pPr>
            <a:r>
              <a:rPr lang="en-US" sz="19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Need to increase the injection energy in the pre-accelerator chain</a:t>
            </a:r>
            <a:endParaRPr lang="en-US" sz="1900" b="0" dirty="0">
              <a:latin typeface="Arial" charset="0"/>
              <a:sym typeface="Symbol" pitchFamily="-105" charset="2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>
            <a:off x="5588000" y="2679700"/>
            <a:ext cx="1600200" cy="3048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Arrow Connector 10"/>
          <p:cNvCxnSpPr/>
          <p:nvPr/>
        </p:nvCxnSpPr>
        <p:spPr>
          <a:xfrm flipV="1">
            <a:off x="4572000" y="4005064"/>
            <a:ext cx="57606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63888" y="4293096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Tune shift</a:t>
            </a:r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553150"/>
            <a:ext cx="2895600" cy="476250"/>
          </a:xfrm>
        </p:spPr>
        <p:txBody>
          <a:bodyPr/>
          <a:lstStyle/>
          <a:p>
            <a:r>
              <a:rPr lang="fr-FR" dirty="0" smtClean="0"/>
              <a:t>Journée HL LHC à Saclay</a:t>
            </a:r>
            <a:endParaRPr lang="en-GB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problem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rcRect l="39832" t="13380" r="11593" b="58187"/>
          <a:stretch>
            <a:fillRect/>
          </a:stretch>
        </p:blipFill>
        <p:spPr bwMode="auto">
          <a:xfrm>
            <a:off x="899592" y="1268760"/>
            <a:ext cx="36004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/>
          <a:srcRect l="3461" t="10474" r="9689" b="4364"/>
          <a:stretch>
            <a:fillRect/>
          </a:stretch>
        </p:blipFill>
        <p:spPr bwMode="auto">
          <a:xfrm>
            <a:off x="0" y="3581400"/>
            <a:ext cx="4506913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 cstate="print"/>
          <a:srcRect t="8728" r="8305" b="3491"/>
          <a:stretch>
            <a:fillRect/>
          </a:stretch>
        </p:blipFill>
        <p:spPr bwMode="auto">
          <a:xfrm>
            <a:off x="4495800" y="3492500"/>
            <a:ext cx="464820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/>
          <a:srcRect t="80282"/>
          <a:stretch>
            <a:fillRect/>
          </a:stretch>
        </p:blipFill>
        <p:spPr bwMode="auto">
          <a:xfrm>
            <a:off x="827584" y="2636912"/>
            <a:ext cx="7412038" cy="8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2" cstate="print"/>
          <a:srcRect t="19434" r="78627" b="53835"/>
          <a:stretch>
            <a:fillRect/>
          </a:stretch>
        </p:blipFill>
        <p:spPr bwMode="auto">
          <a:xfrm>
            <a:off x="5508104" y="0"/>
            <a:ext cx="1584176" cy="115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2" cstate="print"/>
          <a:srcRect l="46519" t="68379" r="23364" b="16568"/>
          <a:stretch>
            <a:fillRect/>
          </a:stretch>
        </p:blipFill>
        <p:spPr bwMode="auto">
          <a:xfrm>
            <a:off x="5148064" y="1484784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984" y="6550025"/>
            <a:ext cx="129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court. L. Hein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40466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100" dirty="0" smtClean="0"/>
              <a:t>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606406" y="53938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100" dirty="0" smtClean="0"/>
              <a:t>2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894438" y="68340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</a:t>
            </a:r>
            <a:r>
              <a:rPr lang="en-GB" sz="1100" dirty="0" smtClean="0"/>
              <a:t>3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12474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Defocusing force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LINAC4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4" y="1494234"/>
            <a:ext cx="8923338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24128" y="476672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/>
              <a:t>N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=</a:t>
            </a:r>
            <a:r>
              <a:rPr lang="en-US" sz="1600" dirty="0" smtClean="0">
                <a:solidFill>
                  <a:srgbClr val="0000FF"/>
                </a:solidFill>
              </a:rPr>
              <a:t>1.15 </a:t>
            </a:r>
            <a:r>
              <a:rPr lang="en-US" sz="1600" dirty="0">
                <a:solidFill>
                  <a:srgbClr val="0000FF"/>
                </a:solidFill>
                <a:sym typeface="Wingdings" pitchFamily="-105" charset="2"/>
              </a:rPr>
              <a:t> 1.7 * 10</a:t>
            </a:r>
            <a:r>
              <a:rPr lang="en-US" sz="1600" baseline="30000" dirty="0">
                <a:solidFill>
                  <a:srgbClr val="0000FF"/>
                </a:solidFill>
                <a:sym typeface="Wingdings" pitchFamily="-105" charset="2"/>
              </a:rPr>
              <a:t>11 </a:t>
            </a:r>
            <a:r>
              <a:rPr lang="en-US" sz="1600" dirty="0" smtClean="0">
                <a:sym typeface="Wingdings" pitchFamily="-105" charset="2"/>
              </a:rPr>
              <a:t> p+/bunch</a:t>
            </a:r>
            <a:endParaRPr lang="en-US" sz="1600" dirty="0"/>
          </a:p>
        </p:txBody>
      </p:sp>
      <p:pic>
        <p:nvPicPr>
          <p:cNvPr id="7" name="Picture 6" descr="Linac4-block-diagram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880" y="1206128"/>
            <a:ext cx="8862120" cy="1574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827584" y="3356992"/>
            <a:ext cx="288032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050096" y="3006688"/>
            <a:ext cx="282778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6200936" y="2447342"/>
            <a:ext cx="7745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200292" y="2600908"/>
            <a:ext cx="10801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88224" y="6249506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RFQ: Radio Frequency </a:t>
            </a:r>
            <a:r>
              <a:rPr lang="en-GB" sz="1000" dirty="0" err="1" smtClean="0"/>
              <a:t>Quadrupole</a:t>
            </a:r>
            <a:endParaRPr lang="en-GB" sz="1000" dirty="0" smtClean="0"/>
          </a:p>
          <a:p>
            <a:r>
              <a:rPr lang="en-GB" sz="1000" dirty="0" smtClean="0"/>
              <a:t>DTL: Drift Tube </a:t>
            </a:r>
            <a:r>
              <a:rPr lang="en-GB" sz="1000" dirty="0" err="1" smtClean="0"/>
              <a:t>Linac</a:t>
            </a:r>
            <a:endParaRPr lang="en-GB" sz="1000" dirty="0" smtClean="0"/>
          </a:p>
          <a:p>
            <a:r>
              <a:rPr lang="en-GB" sz="1000" dirty="0" smtClean="0"/>
              <a:t>CCTL: Coupled Cells DTL</a:t>
            </a:r>
          </a:p>
          <a:p>
            <a:r>
              <a:rPr lang="en-GB" sz="1000" dirty="0" smtClean="0"/>
              <a:t>PIMS: </a:t>
            </a:r>
            <a:r>
              <a:rPr lang="el-GR" sz="1000" dirty="0" smtClean="0"/>
              <a:t>π</a:t>
            </a:r>
            <a:r>
              <a:rPr lang="en-GB" sz="1000" dirty="0" smtClean="0"/>
              <a:t>Mode </a:t>
            </a:r>
            <a:r>
              <a:rPr lang="en-GB" sz="1000" dirty="0" err="1" smtClean="0"/>
              <a:t>Linac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2206060" cy="70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936618" y="2420888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(Linac2 50 </a:t>
            </a:r>
            <a:r>
              <a:rPr lang="en-GB" sz="1200" dirty="0" err="1" smtClean="0"/>
              <a:t>MeV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sp>
        <p:nvSpPr>
          <p:cNvPr id="19" name="Rectangle 18"/>
          <p:cNvSpPr/>
          <p:nvPr/>
        </p:nvSpPr>
        <p:spPr>
          <a:xfrm>
            <a:off x="7452320" y="587727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8352420" y="5553236"/>
            <a:ext cx="64807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80312" y="4941168"/>
            <a:ext cx="1872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New tech, never used before in </a:t>
            </a:r>
            <a:r>
              <a:rPr lang="en-GB" sz="1400" dirty="0" err="1" smtClean="0"/>
              <a:t>linacs</a:t>
            </a:r>
            <a:endParaRPr lang="en-GB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659210" y="2517254"/>
            <a:ext cx="914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3312654" y="2384090"/>
            <a:ext cx="7920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699792" y="-27384"/>
            <a:ext cx="2535527" cy="977115"/>
            <a:chOff x="1187624" y="2091845"/>
            <a:chExt cx="2535527" cy="977115"/>
          </a:xfrm>
        </p:grpSpPr>
        <p:sp>
          <p:nvSpPr>
            <p:cNvPr id="23" name="Oval 22"/>
            <p:cNvSpPr/>
            <p:nvPr/>
          </p:nvSpPr>
          <p:spPr>
            <a:xfrm>
              <a:off x="1907704" y="2348880"/>
              <a:ext cx="720080" cy="72008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Arrow Connector 24"/>
            <p:cNvCxnSpPr>
              <a:endCxn id="23" idx="0"/>
            </p:cNvCxnSpPr>
            <p:nvPr/>
          </p:nvCxnSpPr>
          <p:spPr>
            <a:xfrm>
              <a:off x="1187624" y="2348880"/>
              <a:ext cx="1080120" cy="15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312797" y="2091845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H</a:t>
              </a:r>
              <a:r>
                <a:rPr lang="en-GB" sz="1400" baseline="30000" dirty="0" smtClean="0"/>
                <a:t>-</a:t>
              </a:r>
              <a:endParaRPr lang="en-GB" sz="1400" baseline="30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907704" y="2636912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PSB</a:t>
              </a:r>
              <a:endParaRPr lang="en-GB" sz="1200" dirty="0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2123728" y="2348880"/>
              <a:ext cx="288032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771800" y="2420888"/>
              <a:ext cx="9513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err="1" smtClean="0"/>
                <a:t>Stripoff</a:t>
              </a:r>
              <a:r>
                <a:rPr lang="en-GB" sz="1200" dirty="0" smtClean="0"/>
                <a:t>  foil</a:t>
              </a:r>
              <a:endParaRPr lang="en-GB" sz="1200" dirty="0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2709078" y="2560464"/>
              <a:ext cx="210508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19672" y="2617167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</a:t>
              </a:r>
              <a:r>
                <a:rPr lang="en-GB" sz="1400" baseline="30000" dirty="0" smtClean="0"/>
                <a:t>+</a:t>
              </a:r>
              <a:endParaRPr lang="en-GB" sz="1400" baseline="30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95736" y="2276872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p</a:t>
              </a:r>
              <a:r>
                <a:rPr lang="en-GB" sz="1400" baseline="30000" dirty="0" smtClean="0"/>
                <a:t>+</a:t>
              </a:r>
              <a:endParaRPr lang="en-GB" sz="14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5948363"/>
            <a:ext cx="9001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12"/>
          <p:cNvGraphicFramePr>
            <a:graphicFrameLocks noGrp="1" noChangeAspect="1"/>
          </p:cNvGraphicFramePr>
          <p:nvPr>
            <p:ph idx="4294967295"/>
          </p:nvPr>
        </p:nvGraphicFramePr>
        <p:xfrm>
          <a:off x="217488" y="-25400"/>
          <a:ext cx="8621712" cy="660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24" name="Graph" r:id="rId5" imgW="4337280" imgH="3447360" progId="">
                  <p:embed/>
                </p:oleObj>
              </mc:Choice>
              <mc:Fallback>
                <p:oleObj name="Graph" r:id="rId5" imgW="4337280" imgH="34473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-25400"/>
                        <a:ext cx="8621712" cy="6605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1179329"/>
            <a:ext cx="129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L. </a:t>
            </a:r>
            <a:r>
              <a:rPr lang="en-US" sz="1400" dirty="0" err="1" smtClean="0"/>
              <a:t>Tavian</a:t>
            </a:r>
            <a:r>
              <a:rPr lang="en-US" sz="1400" dirty="0" smtClean="0"/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H. Maury Cuna,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953000" y="1371600"/>
            <a:ext cx="73598" cy="4104753"/>
          </a:xfrm>
          <a:prstGeom prst="line">
            <a:avLst/>
          </a:prstGeom>
          <a:noFill/>
          <a:ln w="476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1448" name="Line 8"/>
          <p:cNvSpPr>
            <a:spLocks noChangeShapeType="1"/>
          </p:cNvSpPr>
          <p:nvPr/>
        </p:nvSpPr>
        <p:spPr bwMode="auto">
          <a:xfrm>
            <a:off x="6629400" y="1371600"/>
            <a:ext cx="73598" cy="4104753"/>
          </a:xfrm>
          <a:prstGeom prst="line">
            <a:avLst/>
          </a:prstGeom>
          <a:noFill/>
          <a:ln w="476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705600" y="1295400"/>
            <a:ext cx="21494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66"/>
                </a:solidFill>
              </a:rPr>
              <a:t>“ultimate</a:t>
            </a:r>
            <a:r>
              <a:rPr lang="en-US" sz="2800" b="1" dirty="0" smtClean="0">
                <a:solidFill>
                  <a:srgbClr val="FFFF66"/>
                </a:solidFill>
              </a:rPr>
              <a:t>”</a:t>
            </a:r>
            <a:endParaRPr lang="en-US" sz="2800" b="1" dirty="0">
              <a:solidFill>
                <a:srgbClr val="FFFF66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4953000" y="1371600"/>
            <a:ext cx="1600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FF"/>
                </a:solidFill>
              </a:rPr>
              <a:t>nominal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4357553"/>
            <a:ext cx="1905000" cy="10156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96633"/>
                </a:solidFill>
              </a:rPr>
              <a:t>spare cooling capacity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96633"/>
                </a:solidFill>
              </a:rPr>
              <a:t>for 0.55 m </a:t>
            </a:r>
            <a:r>
              <a:rPr lang="en-US" sz="2000" b="1" dirty="0" smtClean="0">
                <a:solidFill>
                  <a:srgbClr val="996633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996633"/>
                </a:solidFill>
              </a:rPr>
              <a:t>*</a:t>
            </a:r>
            <a:endParaRPr lang="en-US" sz="2000" b="1" dirty="0">
              <a:solidFill>
                <a:srgbClr val="99663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027003"/>
            <a:ext cx="8274188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going above </a:t>
            </a:r>
            <a:r>
              <a:rPr lang="en-US" sz="2400" i="1" dirty="0" err="1" smtClean="0">
                <a:solidFill>
                  <a:srgbClr val="00000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=1.7x10</a:t>
            </a:r>
            <a:r>
              <a:rPr lang="en-US" sz="2400" baseline="30000" dirty="0" smtClean="0">
                <a:solidFill>
                  <a:srgbClr val="000000"/>
                </a:solidFill>
              </a:rPr>
              <a:t>11 </a:t>
            </a:r>
            <a:r>
              <a:rPr lang="en-US" sz="2400" dirty="0" smtClean="0">
                <a:solidFill>
                  <a:srgbClr val="000000"/>
                </a:solidFill>
              </a:rPr>
              <a:t>&amp; ultimate luminosity requires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dedicated IR </a:t>
            </a:r>
            <a:r>
              <a:rPr lang="en-US" sz="2400" b="1" dirty="0" err="1" smtClean="0">
                <a:solidFill>
                  <a:srgbClr val="FF0000"/>
                </a:solidFill>
              </a:rPr>
              <a:t>cryo</a:t>
            </a:r>
            <a:r>
              <a:rPr lang="en-US" sz="2400" b="1" dirty="0" smtClean="0">
                <a:solidFill>
                  <a:srgbClr val="FF0000"/>
                </a:solidFill>
              </a:rPr>
              <a:t> plants</a:t>
            </a:r>
            <a:r>
              <a:rPr lang="en-US" sz="2400" dirty="0" smtClean="0">
                <a:solidFill>
                  <a:srgbClr val="000000"/>
                </a:solidFill>
              </a:rPr>
              <a:t>; limit then becomes </a:t>
            </a:r>
            <a:r>
              <a:rPr lang="en-US" sz="2400" i="1" dirty="0" smtClean="0">
                <a:solidFill>
                  <a:srgbClr val="000000"/>
                </a:solidFill>
              </a:rPr>
              <a:t>N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~2.3x10</a:t>
            </a:r>
            <a:r>
              <a:rPr lang="en-US" sz="2400" baseline="30000" dirty="0" smtClean="0">
                <a:solidFill>
                  <a:srgbClr val="000000"/>
                </a:solidFill>
              </a:rPr>
              <a:t>11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49305" y="1828800"/>
            <a:ext cx="1694695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spare</a:t>
            </a:r>
          </a:p>
          <a:p>
            <a:r>
              <a:rPr lang="en-US" sz="2000" b="1" dirty="0" smtClean="0">
                <a:solidFill>
                  <a:srgbClr val="000099"/>
                </a:solidFill>
              </a:rPr>
              <a:t>cooling</a:t>
            </a:r>
          </a:p>
          <a:p>
            <a:r>
              <a:rPr lang="en-US" sz="2000" b="1" dirty="0" smtClean="0">
                <a:solidFill>
                  <a:srgbClr val="000099"/>
                </a:solidFill>
              </a:rPr>
              <a:t>capacity</a:t>
            </a:r>
          </a:p>
          <a:p>
            <a:r>
              <a:rPr lang="en-US" sz="2000" b="1" dirty="0" smtClean="0">
                <a:solidFill>
                  <a:srgbClr val="000099"/>
                </a:solidFill>
              </a:rPr>
              <a:t>at zero</a:t>
            </a:r>
          </a:p>
          <a:p>
            <a:r>
              <a:rPr lang="en-US" sz="2000" b="1" dirty="0" smtClean="0">
                <a:solidFill>
                  <a:srgbClr val="000099"/>
                </a:solidFill>
              </a:rPr>
              <a:t>luminosity</a:t>
            </a:r>
          </a:p>
          <a:p>
            <a:r>
              <a:rPr lang="en-US" sz="2000" b="1" dirty="0" smtClean="0">
                <a:solidFill>
                  <a:srgbClr val="000099"/>
                </a:solidFill>
              </a:rPr>
              <a:t>(=total-SR</a:t>
            </a:r>
          </a:p>
          <a:p>
            <a:r>
              <a:rPr lang="en-US" sz="2000" b="1" dirty="0" smtClean="0">
                <a:solidFill>
                  <a:srgbClr val="000099"/>
                </a:solidFill>
              </a:rPr>
              <a:t>-impedance)</a:t>
            </a:r>
            <a:endParaRPr lang="en-US" sz="2000" b="1" dirty="0">
              <a:solidFill>
                <a:srgbClr val="000099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6172200" y="3200400"/>
            <a:ext cx="1143000" cy="914400"/>
          </a:xfrm>
          <a:prstGeom prst="straightConnector1">
            <a:avLst/>
          </a:prstGeom>
          <a:ln w="47625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6553200" y="4495800"/>
            <a:ext cx="685800" cy="228600"/>
          </a:xfrm>
          <a:prstGeom prst="straightConnector1">
            <a:avLst/>
          </a:prstGeom>
          <a:ln w="47625"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47800" y="3810000"/>
            <a:ext cx="998991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FF00"/>
                </a:solidFill>
              </a:rPr>
              <a:t>e-cloud</a:t>
            </a:r>
          </a:p>
          <a:p>
            <a:r>
              <a:rPr lang="en-US" sz="1600" b="1" dirty="0" smtClean="0">
                <a:solidFill>
                  <a:srgbClr val="00FF00"/>
                </a:solidFill>
              </a:rPr>
              <a:t>heat</a:t>
            </a:r>
          </a:p>
          <a:p>
            <a:r>
              <a:rPr lang="en-US" sz="1600" b="1" dirty="0" smtClean="0">
                <a:solidFill>
                  <a:srgbClr val="00FF00"/>
                </a:solidFill>
              </a:rPr>
              <a:t>load for</a:t>
            </a:r>
          </a:p>
          <a:p>
            <a:r>
              <a:rPr lang="en-US" sz="1600" b="1" dirty="0" smtClean="0">
                <a:solidFill>
                  <a:srgbClr val="00FF00"/>
                </a:solidFill>
              </a:rPr>
              <a:t>SEY=1.3</a:t>
            </a:r>
            <a:endParaRPr lang="en-US" sz="1600" b="1" dirty="0">
              <a:solidFill>
                <a:srgbClr val="00FF00"/>
              </a:solidFill>
            </a:endParaRPr>
          </a:p>
        </p:txBody>
      </p:sp>
      <p:cxnSp>
        <p:nvCxnSpPr>
          <p:cNvPr id="19" name="Straight Arrow Connector 18"/>
          <p:cNvCxnSpPr>
            <a:stCxn id="18" idx="3"/>
          </p:cNvCxnSpPr>
          <p:nvPr/>
        </p:nvCxnSpPr>
        <p:spPr>
          <a:xfrm>
            <a:off x="2446791" y="4348609"/>
            <a:ext cx="1134609" cy="680591"/>
          </a:xfrm>
          <a:prstGeom prst="straightConnector1">
            <a:avLst/>
          </a:prstGeom>
          <a:ln w="476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1187624" y="1052736"/>
            <a:ext cx="4139952" cy="5486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dirty="0" smtClean="0">
                <a:latin typeface="+mn-lt"/>
                <a:ea typeface="+mj-ea"/>
                <a:cs typeface="+mj-cs"/>
              </a:rPr>
              <a:t>Cooling &amp; e- heat for 25 ns spacing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9512" y="188640"/>
            <a:ext cx="6063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+mj-lt"/>
              </a:rPr>
              <a:t>More </a:t>
            </a:r>
            <a:r>
              <a:rPr lang="en-GB" sz="3200" dirty="0" err="1" smtClean="0">
                <a:latin typeface="+mj-lt"/>
              </a:rPr>
              <a:t>Lumi</a:t>
            </a:r>
            <a:r>
              <a:rPr lang="en-GB" sz="3200" dirty="0" smtClean="0">
                <a:latin typeface="+mj-lt"/>
              </a:rPr>
              <a:t> </a:t>
            </a:r>
            <a:r>
              <a:rPr lang="en-GB" sz="3200" dirty="0" smtClean="0">
                <a:latin typeface="+mj-lt"/>
                <a:sym typeface="Wingdings" pitchFamily="2" charset="2"/>
              </a:rPr>
              <a:t> More cooling power</a:t>
            </a:r>
            <a:endParaRPr lang="en-GB" sz="3200" dirty="0">
              <a:latin typeface="+mj-lt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2450" y="5948363"/>
            <a:ext cx="9001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215900" y="0"/>
          <a:ext cx="8604250" cy="677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48" name="Graph" r:id="rId5" imgW="4145760" imgH="3293280" progId="">
                  <p:embed/>
                </p:oleObj>
              </mc:Choice>
              <mc:Fallback>
                <p:oleObj name="Graph" r:id="rId5" imgW="4145760" imgH="32932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0"/>
                        <a:ext cx="8604250" cy="677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5000625" y="2500313"/>
            <a:ext cx="17097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solidFill>
                  <a:srgbClr val="000000"/>
                </a:solidFill>
              </a:rPr>
              <a:t>(longer flat bunches)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5791200" y="1371600"/>
            <a:ext cx="76200" cy="4267200"/>
          </a:xfrm>
          <a:prstGeom prst="line">
            <a:avLst/>
          </a:prstGeom>
          <a:noFill/>
          <a:ln w="47625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-838200" y="3048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1394773"/>
            <a:ext cx="14382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L. </a:t>
            </a:r>
            <a:r>
              <a:rPr lang="en-US" sz="1400" dirty="0" err="1" smtClean="0"/>
              <a:t>Tavian</a:t>
            </a:r>
            <a:r>
              <a:rPr lang="en-US" sz="1400" dirty="0" smtClean="0"/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2005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H. Maury Cuna,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2009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2819400"/>
            <a:ext cx="1905000" cy="101566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99FF"/>
                </a:solidFill>
              </a:rPr>
              <a:t>spare cooling capacity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99FF"/>
                </a:solidFill>
              </a:rPr>
              <a:t>for 0.25 m </a:t>
            </a:r>
            <a:r>
              <a:rPr lang="en-US" sz="2000" b="1" dirty="0" smtClean="0">
                <a:solidFill>
                  <a:srgbClr val="FF99FF"/>
                </a:solidFill>
                <a:latin typeface="Symbol" pitchFamily="18" charset="2"/>
              </a:rPr>
              <a:t>b</a:t>
            </a:r>
            <a:r>
              <a:rPr lang="en-US" sz="2000" b="1" dirty="0" smtClean="0">
                <a:solidFill>
                  <a:srgbClr val="FF99FF"/>
                </a:solidFill>
              </a:rPr>
              <a:t>*</a:t>
            </a:r>
            <a:endParaRPr lang="en-US" sz="2000" b="1" dirty="0">
              <a:solidFill>
                <a:srgbClr val="FF99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88225" y="4509120"/>
            <a:ext cx="2555776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96600"/>
                </a:solidFill>
              </a:rPr>
              <a:t>Spare cooling</a:t>
            </a:r>
          </a:p>
          <a:p>
            <a:r>
              <a:rPr lang="en-US" sz="2000" b="1" dirty="0" smtClean="0">
                <a:solidFill>
                  <a:srgbClr val="996600"/>
                </a:solidFill>
              </a:rPr>
              <a:t>Capacity at zero</a:t>
            </a:r>
          </a:p>
          <a:p>
            <a:r>
              <a:rPr lang="en-US" sz="2000" b="1" dirty="0" smtClean="0">
                <a:solidFill>
                  <a:srgbClr val="996600"/>
                </a:solidFill>
              </a:rPr>
              <a:t>Luminosity (=total-SR-impedance)</a:t>
            </a:r>
            <a:endParaRPr lang="en-US" sz="2000" b="1" dirty="0">
              <a:solidFill>
                <a:srgbClr val="9966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544108" y="4113076"/>
            <a:ext cx="1656184" cy="432048"/>
          </a:xfrm>
          <a:prstGeom prst="straightConnector1">
            <a:avLst/>
          </a:prstGeom>
          <a:ln w="47625">
            <a:solidFill>
              <a:srgbClr val="99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3581400" y="4038600"/>
            <a:ext cx="685800" cy="228600"/>
          </a:xfrm>
          <a:prstGeom prst="straightConnector1">
            <a:avLst/>
          </a:prstGeom>
          <a:ln w="47625">
            <a:solidFill>
              <a:srgbClr val="FF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3810000"/>
            <a:ext cx="1289135" cy="132343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FF00"/>
                </a:solidFill>
              </a:rPr>
              <a:t>e-cloud</a:t>
            </a:r>
          </a:p>
          <a:p>
            <a:r>
              <a:rPr lang="en-US" sz="2000" b="1" dirty="0" smtClean="0">
                <a:solidFill>
                  <a:srgbClr val="00FF00"/>
                </a:solidFill>
              </a:rPr>
              <a:t>heat</a:t>
            </a:r>
          </a:p>
          <a:p>
            <a:r>
              <a:rPr lang="en-US" sz="2000" b="1" dirty="0" smtClean="0">
                <a:solidFill>
                  <a:srgbClr val="00FF00"/>
                </a:solidFill>
              </a:rPr>
              <a:t>load for</a:t>
            </a:r>
          </a:p>
          <a:p>
            <a:r>
              <a:rPr lang="en-US" sz="2000" b="1" dirty="0" smtClean="0">
                <a:solidFill>
                  <a:srgbClr val="00FF00"/>
                </a:solidFill>
              </a:rPr>
              <a:t>SEY=1.5!</a:t>
            </a:r>
            <a:endParaRPr lang="en-US" sz="2000" b="1" dirty="0">
              <a:solidFill>
                <a:srgbClr val="00FF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2743200" y="4343400"/>
            <a:ext cx="838200" cy="838200"/>
          </a:xfrm>
          <a:prstGeom prst="straightConnector1">
            <a:avLst/>
          </a:prstGeom>
          <a:ln w="47625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6027003"/>
            <a:ext cx="8274188" cy="83099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going above </a:t>
            </a:r>
            <a:r>
              <a:rPr lang="en-US" sz="2400" i="1" dirty="0" err="1" smtClean="0">
                <a:solidFill>
                  <a:srgbClr val="00000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=2.3x10</a:t>
            </a:r>
            <a:r>
              <a:rPr lang="en-US" sz="2400" baseline="30000" dirty="0" smtClean="0">
                <a:solidFill>
                  <a:srgbClr val="000000"/>
                </a:solidFill>
              </a:rPr>
              <a:t>11 </a:t>
            </a:r>
            <a:r>
              <a:rPr lang="en-US" sz="2400" dirty="0" smtClean="0">
                <a:solidFill>
                  <a:srgbClr val="000000"/>
                </a:solidFill>
              </a:rPr>
              <a:t>&amp; ultimate luminosity requires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dedicated IR </a:t>
            </a:r>
            <a:r>
              <a:rPr lang="en-US" sz="2400" b="1" dirty="0" err="1" smtClean="0">
                <a:solidFill>
                  <a:srgbClr val="FF0000"/>
                </a:solidFill>
              </a:rPr>
              <a:t>cryo</a:t>
            </a:r>
            <a:r>
              <a:rPr lang="en-US" sz="2400" b="1" dirty="0" smtClean="0">
                <a:solidFill>
                  <a:srgbClr val="FF0000"/>
                </a:solidFill>
              </a:rPr>
              <a:t> plants</a:t>
            </a:r>
            <a:r>
              <a:rPr lang="en-US" sz="2400" dirty="0" smtClean="0">
                <a:solidFill>
                  <a:srgbClr val="000000"/>
                </a:solidFill>
              </a:rPr>
              <a:t>; limit then becomes </a:t>
            </a:r>
            <a:r>
              <a:rPr lang="en-US" sz="2400" i="1" dirty="0" smtClean="0">
                <a:solidFill>
                  <a:srgbClr val="000000"/>
                </a:solidFill>
              </a:rPr>
              <a:t>N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~5.0x10</a:t>
            </a:r>
            <a:r>
              <a:rPr lang="en-US" sz="2400" baseline="30000" dirty="0" smtClean="0">
                <a:solidFill>
                  <a:srgbClr val="000000"/>
                </a:solidFill>
              </a:rPr>
              <a:t>11 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cooling &amp; e- heat for 50 ns spacing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15376" y="908720"/>
            <a:ext cx="2228624" cy="20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Are there any other challenges ?  	...  sure there 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12192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Intensity dependence of Electronics: </a:t>
            </a:r>
          </a:p>
          <a:p>
            <a:pPr lvl="1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e.g. BPM signals</a:t>
            </a:r>
          </a:p>
          <a:p>
            <a:pPr>
              <a:buNone/>
            </a:pPr>
            <a:r>
              <a:rPr lang="en-US" sz="2000" dirty="0" smtClean="0">
                <a:ea typeface="ＭＳ Ｐゴシック" pitchFamily="-105" charset="-128"/>
                <a:cs typeface="Times New Roman" pitchFamily="-105" charset="0"/>
              </a:rPr>
              <a:t>One nominal bunch of 1×10</a:t>
            </a:r>
            <a:r>
              <a:rPr lang="en-US" sz="2000" baseline="30000" dirty="0" smtClean="0">
                <a:ea typeface="ＭＳ Ｐゴシック" pitchFamily="-105" charset="-128"/>
                <a:cs typeface="Times New Roman" pitchFamily="-105" charset="0"/>
              </a:rPr>
              <a:t>11</a:t>
            </a:r>
            <a:r>
              <a:rPr lang="en-US" sz="2000" dirty="0" smtClean="0">
                <a:ea typeface="ＭＳ Ｐゴシック" pitchFamily="-105" charset="-128"/>
                <a:cs typeface="Times New Roman" pitchFamily="-105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ea typeface="ＭＳ Ｐゴシック" pitchFamily="-105" charset="-128"/>
                <a:cs typeface="Times New Roman" pitchFamily="-105" charset="0"/>
              </a:rPr>
              <a:t>slowly scraped away using a primary collimator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20" descr="B1 intensity.jpg"/>
          <p:cNvPicPr>
            <a:picLocks noChangeAspect="1"/>
          </p:cNvPicPr>
          <p:nvPr/>
        </p:nvPicPr>
        <p:blipFill>
          <a:blip r:embed="rId2" cstate="print">
            <a:lum bright="-56000" contrast="68000"/>
          </a:blip>
          <a:srcRect l="9375" t="4608" r="7813" b="5688"/>
          <a:stretch>
            <a:fillRect/>
          </a:stretch>
        </p:blipFill>
        <p:spPr bwMode="auto">
          <a:xfrm>
            <a:off x="265113" y="3005138"/>
            <a:ext cx="3925887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923971" y="4424979"/>
            <a:ext cx="2217274" cy="369332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Intensity (p+/bunch)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5949280"/>
            <a:ext cx="620683" cy="369332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" y="2924944"/>
            <a:ext cx="611065" cy="369332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10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42838" y="52543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9190" y="4790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9069" y="431269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068" y="38486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4044" y="337326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14" name="Content Placeholder 5" descr="Average positions vs B1 intensity.jpg"/>
          <p:cNvPicPr>
            <a:picLocks noChangeAspect="1"/>
          </p:cNvPicPr>
          <p:nvPr/>
        </p:nvPicPr>
        <p:blipFill>
          <a:blip r:embed="rId3" cstate="print">
            <a:lum bright="-46000" contrast="58000"/>
          </a:blip>
          <a:srcRect l="7813" t="5688" r="7813" b="5688"/>
          <a:stretch>
            <a:fillRect/>
          </a:stretch>
        </p:blipFill>
        <p:spPr bwMode="auto">
          <a:xfrm>
            <a:off x="5270179" y="1129109"/>
            <a:ext cx="384968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Average positions vs B1 intensity.jpg"/>
          <p:cNvPicPr>
            <a:picLocks noChangeAspect="1"/>
          </p:cNvPicPr>
          <p:nvPr/>
        </p:nvPicPr>
        <p:blipFill>
          <a:blip r:embed="rId4" cstate="print">
            <a:lum bright="-46000" contrast="56000"/>
          </a:blip>
          <a:srcRect l="7031" t="5688" r="7813" b="5688"/>
          <a:stretch>
            <a:fillRect/>
          </a:stretch>
        </p:blipFill>
        <p:spPr bwMode="auto">
          <a:xfrm>
            <a:off x="5268591" y="4031059"/>
            <a:ext cx="38417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7273604" y="1624409"/>
            <a:ext cx="1709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800">
                <a:solidFill>
                  <a:srgbClr val="000000"/>
                </a:solidFill>
                <a:latin typeface="Arial" charset="0"/>
              </a:rPr>
              <a:t>Low Sensitivity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7249791" y="4288234"/>
            <a:ext cx="1762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800">
                <a:solidFill>
                  <a:srgbClr val="000000"/>
                </a:solidFill>
                <a:latin typeface="Arial" charset="0"/>
              </a:rPr>
              <a:t>High Sensitivity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6529066" y="1181497"/>
            <a:ext cx="433388" cy="5524500"/>
          </a:xfrm>
          <a:prstGeom prst="rect">
            <a:avLst/>
          </a:prstGeom>
          <a:solidFill>
            <a:srgbClr val="000000">
              <a:alpha val="10196"/>
            </a:srgbClr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sz="1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TextBox 26"/>
          <p:cNvSpPr txBox="1">
            <a:spLocks noChangeArrowheads="1"/>
          </p:cNvSpPr>
          <p:nvPr/>
        </p:nvSpPr>
        <p:spPr bwMode="auto">
          <a:xfrm>
            <a:off x="7127553" y="2097633"/>
            <a:ext cx="20529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US" dirty="0">
                <a:solidFill>
                  <a:srgbClr val="000000"/>
                </a:solidFill>
                <a:latin typeface="Arial" charset="0"/>
              </a:rPr>
              <a:t>Dead zone where neither setting works well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6788137" y="2443961"/>
            <a:ext cx="354820" cy="6138"/>
          </a:xfrm>
          <a:prstGeom prst="straightConnector1">
            <a:avLst/>
          </a:prstGeom>
          <a:gradFill rotWithShape="1">
            <a:gsLst>
              <a:gs pos="0">
                <a:srgbClr val="FFF200">
                  <a:alpha val="46001"/>
                </a:srgbClr>
              </a:gs>
              <a:gs pos="45000">
                <a:srgbClr val="FF7A00">
                  <a:alpha val="62201"/>
                </a:srgbClr>
              </a:gs>
              <a:gs pos="70000">
                <a:srgbClr val="FF0300">
                  <a:alpha val="71201"/>
                </a:srgbClr>
              </a:gs>
              <a:gs pos="100000">
                <a:srgbClr val="4D0808">
                  <a:alpha val="82001"/>
                </a:srgbClr>
              </a:gs>
            </a:gsLst>
            <a:lin ang="5400000" scaled="1"/>
          </a:gra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30"/>
          <p:cNvSpPr txBox="1">
            <a:spLocks noChangeArrowheads="1"/>
          </p:cNvSpPr>
          <p:nvPr/>
        </p:nvSpPr>
        <p:spPr bwMode="auto">
          <a:xfrm>
            <a:off x="8535666" y="3583384"/>
            <a:ext cx="560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200">
                <a:solidFill>
                  <a:srgbClr val="000000"/>
                </a:solidFill>
                <a:latin typeface="Arial" charset="0"/>
              </a:rPr>
              <a:t>×10</a:t>
            </a:r>
            <a:r>
              <a:rPr lang="en-US" sz="1200" baseline="30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2" name="TextBox 33"/>
          <p:cNvSpPr txBox="1">
            <a:spLocks noChangeArrowheads="1"/>
          </p:cNvSpPr>
          <p:nvPr/>
        </p:nvSpPr>
        <p:spPr bwMode="auto">
          <a:xfrm>
            <a:off x="8551541" y="6471047"/>
            <a:ext cx="560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r>
              <a:rPr lang="en-US" sz="1200">
                <a:solidFill>
                  <a:srgbClr val="000000"/>
                </a:solidFill>
                <a:latin typeface="Arial" charset="0"/>
              </a:rPr>
              <a:t>×10</a:t>
            </a:r>
            <a:r>
              <a:rPr lang="en-US" sz="1200" baseline="3000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284841" y="3148409"/>
            <a:ext cx="609600" cy="457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867549" y="2394784"/>
            <a:ext cx="2743508" cy="276999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Average (position(t)-position(to)) (µm)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3925842" y="5347746"/>
            <a:ext cx="2743508" cy="276999"/>
          </a:xfrm>
          <a:prstGeom prst="rect">
            <a:avLst/>
          </a:prstGeom>
          <a:solidFill>
            <a:srgbClr val="DDDDDD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Average (position(t)-position(to)) (µm)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444208" y="3697287"/>
            <a:ext cx="176041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Intensity (p+/bunch)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444208" y="6550223"/>
            <a:ext cx="176041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Intensity (p+/bunch)</a:t>
            </a:r>
            <a:endParaRPr lang="en-US" sz="1400" dirty="0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201144" y="6448251"/>
            <a:ext cx="26670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fr-FR" dirty="0" smtClean="0">
                <a:ea typeface="ＭＳ Ｐゴシック" pitchFamily="-105" charset="-128"/>
              </a:rPr>
              <a:t>Journée HL LHC à Saclay</a:t>
            </a:r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6" grpId="0"/>
      <p:bldP spid="17" grpId="0"/>
      <p:bldP spid="18" grpId="0" animBg="1"/>
      <p:bldP spid="19" grpId="0"/>
      <p:bldP spid="21" grpId="0"/>
      <p:bldP spid="22" grpId="0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76200"/>
            <a:ext cx="67818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Problem: Collimation Efficiency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3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588" y="3305200"/>
            <a:ext cx="67056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B-Xs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736144"/>
            <a:ext cx="2915816" cy="204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469245"/>
            <a:ext cx="3779912" cy="234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988" y="1731640"/>
            <a:ext cx="79375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11689" y="1077563"/>
            <a:ext cx="82807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cs typeface="Times New Roman" pitchFamily="-105" charset="0"/>
              </a:rPr>
              <a:t>Collimation limits luminosity to </a:t>
            </a:r>
            <a:r>
              <a:rPr lang="en-US" sz="2000" b="1" dirty="0">
                <a:solidFill>
                  <a:srgbClr val="0000FF"/>
                </a:solidFill>
                <a:cs typeface="Times New Roman" pitchFamily="-105" charset="0"/>
              </a:rPr>
              <a:t>2*10</a:t>
            </a:r>
            <a:r>
              <a:rPr lang="en-US" sz="2000" b="1" baseline="30000" dirty="0">
                <a:solidFill>
                  <a:srgbClr val="0000FF"/>
                </a:solidFill>
                <a:cs typeface="Times New Roman" pitchFamily="-105" charset="0"/>
              </a:rPr>
              <a:t>33 </a:t>
            </a:r>
            <a:r>
              <a:rPr lang="en-US" sz="2000" b="1" dirty="0">
                <a:solidFill>
                  <a:srgbClr val="0000FF"/>
                </a:solidFill>
                <a:cs typeface="Times New Roman" pitchFamily="-105" charset="0"/>
              </a:rPr>
              <a:t>cm</a:t>
            </a:r>
            <a:r>
              <a:rPr lang="en-US" sz="2000" b="1" baseline="30000" dirty="0">
                <a:solidFill>
                  <a:srgbClr val="0000FF"/>
                </a:solidFill>
                <a:cs typeface="Times New Roman" pitchFamily="-105" charset="0"/>
              </a:rPr>
              <a:t>-2</a:t>
            </a:r>
            <a:r>
              <a:rPr lang="en-US" sz="2000" b="1" dirty="0">
                <a:solidFill>
                  <a:srgbClr val="0000FF"/>
                </a:solidFill>
                <a:cs typeface="Times New Roman" pitchFamily="-105" charset="0"/>
              </a:rPr>
              <a:t>s</a:t>
            </a:r>
            <a:r>
              <a:rPr lang="en-US" sz="2000" b="1" baseline="30000" dirty="0">
                <a:solidFill>
                  <a:srgbClr val="0000FF"/>
                </a:solidFill>
                <a:cs typeface="Times New Roman" pitchFamily="-105" charset="0"/>
              </a:rPr>
              <a:t>-1</a:t>
            </a:r>
          </a:p>
          <a:p>
            <a:pPr lvl="1"/>
            <a:r>
              <a:rPr lang="en-US" sz="2000" baseline="30000" dirty="0">
                <a:cs typeface="Times New Roman" pitchFamily="-105" charset="0"/>
              </a:rPr>
              <a:t>	</a:t>
            </a:r>
            <a:r>
              <a:rPr lang="en-US" sz="2000" dirty="0">
                <a:cs typeface="Times New Roman" pitchFamily="-105" charset="0"/>
                <a:sym typeface="Wingdings" pitchFamily="-105" charset="2"/>
              </a:rPr>
              <a:t> additional </a:t>
            </a:r>
            <a:r>
              <a:rPr lang="en-US" sz="2000" dirty="0" smtClean="0">
                <a:cs typeface="Times New Roman" pitchFamily="-105" charset="0"/>
                <a:sym typeface="Wingdings" pitchFamily="-105" charset="2"/>
              </a:rPr>
              <a:t>collimators  </a:t>
            </a:r>
            <a:r>
              <a:rPr lang="en-US" sz="2000" dirty="0">
                <a:cs typeface="Times New Roman" pitchFamily="-105" charset="0"/>
                <a:sym typeface="Wingdings" pitchFamily="-105" charset="2"/>
              </a:rPr>
              <a:t>needed in the cold section</a:t>
            </a:r>
            <a:endParaRPr lang="en-US" sz="2000" dirty="0">
              <a:cs typeface="Times New Roman" pitchFamily="-10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03188" y="2569840"/>
            <a:ext cx="53340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5400000">
            <a:off x="2093788" y="2569840"/>
            <a:ext cx="1447800" cy="53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5096346" y="2752998"/>
            <a:ext cx="1447800" cy="624284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255588" y="2646040"/>
            <a:ext cx="6934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>
                <a:solidFill>
                  <a:srgbClr val="0000FF"/>
                </a:solidFill>
              </a:rPr>
              <a:t>Option: stronger and shorter dipole magnets </a:t>
            </a:r>
          </a:p>
          <a:p>
            <a:r>
              <a:rPr lang="en-GB" sz="1800">
                <a:solidFill>
                  <a:srgbClr val="0000FF"/>
                </a:solidFill>
                <a:cs typeface="Times New Roman" pitchFamily="-105" charset="0"/>
              </a:rPr>
              <a:t>                               </a:t>
            </a:r>
            <a:r>
              <a:rPr lang="en-US" sz="1800">
                <a:solidFill>
                  <a:srgbClr val="0000FF"/>
                </a:solidFill>
                <a:cs typeface="Times New Roman" pitchFamily="-105" charset="0"/>
              </a:rPr>
              <a:t>... again: Nb</a:t>
            </a:r>
            <a:r>
              <a:rPr lang="en-US" sz="1800" baseline="-25000">
                <a:solidFill>
                  <a:srgbClr val="0000FF"/>
                </a:solidFill>
                <a:cs typeface="Times New Roman" pitchFamily="-105" charset="0"/>
              </a:rPr>
              <a:t>3 </a:t>
            </a:r>
            <a:r>
              <a:rPr lang="en-US" sz="1800">
                <a:solidFill>
                  <a:srgbClr val="0000FF"/>
                </a:solidFill>
                <a:cs typeface="Times New Roman" pitchFamily="-105" charset="0"/>
              </a:rPr>
              <a:t>Sn technology</a:t>
            </a:r>
          </a:p>
          <a:p>
            <a:r>
              <a:rPr lang="en-GB" sz="1800">
                <a:solidFill>
                  <a:srgbClr val="0000FF"/>
                </a:solidFill>
                <a:cs typeface="Times New Roman" pitchFamily="-105" charset="0"/>
              </a:rPr>
              <a:t> </a:t>
            </a:r>
            <a:endParaRPr lang="en-US" sz="1800">
              <a:solidFill>
                <a:srgbClr val="0000FF"/>
              </a:solidFill>
              <a:cs typeface="Times New Roman" pitchFamily="-105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3340" y="4653137"/>
            <a:ext cx="105509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Nb</a:t>
            </a:r>
            <a:r>
              <a:rPr lang="en-US" sz="1050" dirty="0" smtClean="0"/>
              <a:t>3</a:t>
            </a:r>
            <a:r>
              <a:rPr lang="en-US" sz="1200" dirty="0" smtClean="0"/>
              <a:t>Sn 4.2 K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310092" y="4880194"/>
            <a:ext cx="104547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Nb</a:t>
            </a:r>
            <a:r>
              <a:rPr lang="en-US" sz="1050" dirty="0" smtClean="0"/>
              <a:t>3</a:t>
            </a:r>
            <a:r>
              <a:rPr lang="en-US" sz="1200" dirty="0" smtClean="0"/>
              <a:t>Sn 1.9 K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312067" y="5108093"/>
            <a:ext cx="55976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B coil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4713208" y="5438741"/>
            <a:ext cx="13644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Jc</a:t>
            </a:r>
            <a:r>
              <a:rPr lang="en-US" dirty="0" smtClean="0"/>
              <a:t> (A/mm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7488564" y="6084005"/>
            <a:ext cx="1043876" cy="369332"/>
            <a:chOff x="6660232" y="6488668"/>
            <a:chExt cx="1043876" cy="369332"/>
          </a:xfrm>
          <a:noFill/>
        </p:grpSpPr>
        <p:sp>
          <p:nvSpPr>
            <p:cNvPr id="21" name="Rectangle 20"/>
            <p:cNvSpPr/>
            <p:nvPr/>
          </p:nvSpPr>
          <p:spPr>
            <a:xfrm>
              <a:off x="6732240" y="6597352"/>
              <a:ext cx="849660" cy="2034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60232" y="6488668"/>
              <a:ext cx="104387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Field (T)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31302" y="64166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6491342" y="64166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76256" y="64166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6296" y="641666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515230" y="64166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943743" y="64166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8316416" y="64166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8702854" y="641666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</a:t>
            </a:r>
            <a:endParaRPr lang="en-US" sz="1400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>
          <a:xfrm>
            <a:off x="3476600" y="6553150"/>
            <a:ext cx="2895600" cy="476250"/>
          </a:xfrm>
        </p:spPr>
        <p:txBody>
          <a:bodyPr/>
          <a:lstStyle/>
          <a:p>
            <a:r>
              <a:rPr lang="fr-FR" dirty="0" smtClean="0"/>
              <a:t>Journée HL LHC à Saclay</a:t>
            </a:r>
            <a:endParaRPr lang="en-GB" dirty="0"/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Problem: Radiation Background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" y="1086569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Displacement of Power Converters &amp; DFBs  of Inner Triplets and other equipment on surface by means of SC links. </a:t>
            </a:r>
          </a:p>
        </p:txBody>
      </p:sp>
      <p:pic>
        <p:nvPicPr>
          <p:cNvPr id="7" name="Content Placeholder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981200"/>
            <a:ext cx="37941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b="31760"/>
          <a:stretch>
            <a:fillRect/>
          </a:stretch>
        </p:blipFill>
        <p:spPr bwMode="auto">
          <a:xfrm>
            <a:off x="6459538" y="4614863"/>
            <a:ext cx="2455862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t="77419" r="22034"/>
          <a:stretch>
            <a:fillRect/>
          </a:stretch>
        </p:blipFill>
        <p:spPr bwMode="auto">
          <a:xfrm>
            <a:off x="6675438" y="4040188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83147"/>
            <a:ext cx="21955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800600" y="2057400"/>
            <a:ext cx="1292225" cy="1865313"/>
            <a:chOff x="990600" y="1524000"/>
            <a:chExt cx="1292224" cy="1865607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t="3960"/>
            <a:stretch>
              <a:fillRect/>
            </a:stretch>
          </p:blipFill>
          <p:spPr bwMode="auto">
            <a:xfrm>
              <a:off x="1066800" y="1524000"/>
              <a:ext cx="10953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990600" y="2743200"/>
              <a:ext cx="1292224" cy="646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00FF"/>
                  </a:solidFill>
                </a:rPr>
                <a:t>1.1 mm  </a:t>
              </a:r>
            </a:p>
            <a:p>
              <a:r>
                <a:rPr lang="en-US" sz="1800">
                  <a:solidFill>
                    <a:srgbClr val="0000FF"/>
                  </a:solidFill>
                </a:rPr>
                <a:t>MgB</a:t>
              </a:r>
              <a:r>
                <a:rPr lang="en-US" sz="1800" baseline="-25000">
                  <a:solidFill>
                    <a:srgbClr val="0000FF"/>
                  </a:solidFill>
                </a:rPr>
                <a:t>2</a:t>
              </a:r>
              <a:r>
                <a:rPr lang="en-US" sz="1800">
                  <a:solidFill>
                    <a:srgbClr val="0000FF"/>
                  </a:solidFill>
                </a:rPr>
                <a:t> wire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38600" y="5257800"/>
            <a:ext cx="2581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MgB</a:t>
            </a:r>
            <a:r>
              <a:rPr lang="en-US" sz="1800" baseline="-25000">
                <a:solidFill>
                  <a:srgbClr val="0000FF"/>
                </a:solidFill>
              </a:rPr>
              <a:t>2</a:t>
            </a:r>
            <a:r>
              <a:rPr lang="en-US" sz="1800">
                <a:solidFill>
                  <a:srgbClr val="0000FF"/>
                </a:solidFill>
              </a:rPr>
              <a:t>  T</a:t>
            </a:r>
            <a:r>
              <a:rPr lang="en-US" sz="1800" baseline="-25000">
                <a:solidFill>
                  <a:srgbClr val="0000FF"/>
                </a:solidFill>
              </a:rPr>
              <a:t>c</a:t>
            </a:r>
            <a:r>
              <a:rPr lang="en-US" sz="1800">
                <a:solidFill>
                  <a:srgbClr val="0000FF"/>
                </a:solidFill>
              </a:rPr>
              <a:t>=39K</a:t>
            </a:r>
          </a:p>
          <a:p>
            <a:r>
              <a:rPr lang="en-US" sz="1800"/>
              <a:t>or even Bi-2223 / Y-123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we level?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142"/>
            <a:ext cx="2895600" cy="476250"/>
          </a:xfrm>
        </p:spPr>
        <p:txBody>
          <a:bodyPr/>
          <a:lstStyle/>
          <a:p>
            <a:r>
              <a:rPr lang="fr-FR" dirty="0" smtClean="0"/>
              <a:t>Journée HL LHC à Saclay</a:t>
            </a:r>
            <a:endParaRPr lang="en-GB" dirty="0"/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25633" name="Object 1"/>
          <p:cNvGraphicFramePr>
            <a:graphicFrameLocks noChangeAspect="1"/>
          </p:cNvGraphicFramePr>
          <p:nvPr/>
        </p:nvGraphicFramePr>
        <p:xfrm>
          <a:off x="2339752" y="1196752"/>
          <a:ext cx="438490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3" name="Equation" r:id="rId3" imgW="2540000" imgH="546100" progId="Equation.3">
                  <p:embed/>
                </p:oleObj>
              </mc:Choice>
              <mc:Fallback>
                <p:oleObj name="Equation" r:id="rId3" imgW="2540000" imgH="546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196752"/>
                        <a:ext cx="4384908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5292080" y="2132856"/>
            <a:ext cx="72008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52400" y="2492896"/>
            <a:ext cx="8814179" cy="2133600"/>
            <a:chOff x="152400" y="4648200"/>
            <a:chExt cx="8814179" cy="2133600"/>
          </a:xfrm>
        </p:grpSpPr>
        <p:grpSp>
          <p:nvGrpSpPr>
            <p:cNvPr id="15" name="Group 137"/>
            <p:cNvGrpSpPr/>
            <p:nvPr/>
          </p:nvGrpSpPr>
          <p:grpSpPr>
            <a:xfrm>
              <a:off x="152400" y="4648200"/>
              <a:ext cx="8814179" cy="2133600"/>
              <a:chOff x="152400" y="4648200"/>
              <a:chExt cx="8814179" cy="2133600"/>
            </a:xfrm>
          </p:grpSpPr>
          <p:grpSp>
            <p:nvGrpSpPr>
              <p:cNvPr id="18" name="Group 136"/>
              <p:cNvGrpSpPr/>
              <p:nvPr/>
            </p:nvGrpSpPr>
            <p:grpSpPr>
              <a:xfrm>
                <a:off x="198438" y="4697412"/>
                <a:ext cx="8629652" cy="2084388"/>
                <a:chOff x="198438" y="4697412"/>
                <a:chExt cx="8629652" cy="2084388"/>
              </a:xfrm>
            </p:grpSpPr>
            <p:grpSp>
              <p:nvGrpSpPr>
                <p:cNvPr id="20" name="Group 51"/>
                <p:cNvGrpSpPr>
                  <a:grpSpLocks/>
                </p:cNvGrpSpPr>
                <p:nvPr/>
              </p:nvGrpSpPr>
              <p:grpSpPr bwMode="auto">
                <a:xfrm>
                  <a:off x="198438" y="4697412"/>
                  <a:ext cx="8629652" cy="2084388"/>
                  <a:chOff x="357158" y="3201415"/>
                  <a:chExt cx="8629672" cy="2084965"/>
                </a:xfrm>
              </p:grpSpPr>
              <p:graphicFrame>
                <p:nvGraphicFramePr>
                  <p:cNvPr id="98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642910" y="3714752"/>
                  <a:ext cx="2548282" cy="100013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644" name="Equation" r:id="rId5" imgW="1790700" imgH="698500" progId="Equation.3">
                          <p:embed/>
                        </p:oleObj>
                      </mc:Choice>
                      <mc:Fallback>
                        <p:oleObj name="Equation" r:id="rId5" imgW="1790700" imgH="698500" progId="Equation.3">
                          <p:embed/>
                          <p:pic>
                            <p:nvPicPr>
                              <p:cNvPr id="0" name="Picture 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2910" y="3714752"/>
                                <a:ext cx="2548282" cy="100013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9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57158" y="3201415"/>
                    <a:ext cx="8501084" cy="3366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 b="0" dirty="0">
                        <a:latin typeface="Arial" charset="0"/>
                      </a:rPr>
                      <a:t>F</a:t>
                    </a:r>
                    <a:r>
                      <a:rPr lang="en-US" sz="1600" b="0" i="0" dirty="0">
                        <a:latin typeface="Arial" charset="0"/>
                      </a:rPr>
                      <a:t> is a pure </a:t>
                    </a:r>
                    <a:r>
                      <a:rPr lang="en-US" sz="1600" i="0" dirty="0">
                        <a:latin typeface="Arial" charset="0"/>
                      </a:rPr>
                      <a:t>crossing angle (</a:t>
                    </a:r>
                    <a:r>
                      <a:rPr lang="en-US" sz="1600" dirty="0">
                        <a:latin typeface="Arial" charset="0"/>
                      </a:rPr>
                      <a:t>Φ</a:t>
                    </a:r>
                    <a:r>
                      <a:rPr lang="en-US" sz="1600" i="0" dirty="0">
                        <a:latin typeface="Arial" charset="0"/>
                      </a:rPr>
                      <a:t>) contribution</a:t>
                    </a:r>
                    <a:r>
                      <a:rPr lang="en-US" sz="1600" b="0" i="0" dirty="0">
                        <a:latin typeface="Arial" charset="0"/>
                      </a:rPr>
                      <a:t>:</a:t>
                    </a:r>
                    <a:endParaRPr lang="en-GB" sz="1600" b="0" i="0" dirty="0">
                      <a:latin typeface="Arial" charset="0"/>
                    </a:endParaRPr>
                  </a:p>
                </p:txBody>
              </p:sp>
              <p:grpSp>
                <p:nvGrpSpPr>
                  <p:cNvPr id="100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0430" y="4143380"/>
                    <a:ext cx="5486400" cy="1143000"/>
                    <a:chOff x="1800" y="1608"/>
                    <a:chExt cx="8640" cy="1800"/>
                  </a:xfrm>
                </p:grpSpPr>
                <p:sp>
                  <p:nvSpPr>
                    <p:cNvPr id="102" name="AutoShape 2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800" y="1608"/>
                      <a:ext cx="8640" cy="1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32" y="1968"/>
                      <a:ext cx="5040" cy="10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32" y="1968"/>
                      <a:ext cx="5040" cy="10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Oval 23"/>
                    <p:cNvSpPr>
                      <a:spLocks noChangeArrowheads="1"/>
                    </p:cNvSpPr>
                    <p:nvPr/>
                  </p:nvSpPr>
                  <p:spPr bwMode="auto">
                    <a:xfrm rot="-729711">
                      <a:off x="3375" y="2739"/>
                      <a:ext cx="1440" cy="18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 i="0">
                        <a:latin typeface="Arial" charset="0"/>
                      </a:endParaRPr>
                    </a:p>
                  </p:txBody>
                </p:sp>
                <p:sp>
                  <p:nvSpPr>
                    <p:cNvPr id="106" name="Oval 22"/>
                    <p:cNvSpPr>
                      <a:spLocks noChangeArrowheads="1"/>
                    </p:cNvSpPr>
                    <p:nvPr/>
                  </p:nvSpPr>
                  <p:spPr bwMode="auto">
                    <a:xfrm rot="729711" flipH="1">
                      <a:off x="6720" y="2802"/>
                      <a:ext cx="1440" cy="1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 i="0">
                        <a:latin typeface="Arial" charset="0"/>
                      </a:endParaRPr>
                    </a:p>
                  </p:txBody>
                </p:sp>
                <p:sp>
                  <p:nvSpPr>
                    <p:cNvPr id="107" name="Arc 21"/>
                    <p:cNvSpPr>
                      <a:spLocks/>
                    </p:cNvSpPr>
                    <p:nvPr/>
                  </p:nvSpPr>
                  <p:spPr bwMode="auto">
                    <a:xfrm rot="1388368">
                      <a:off x="6195" y="1903"/>
                      <a:ext cx="1440" cy="762"/>
                    </a:xfrm>
                    <a:custGeom>
                      <a:avLst/>
                      <a:gdLst>
                        <a:gd name="T0" fmla="*/ 0 w 21600"/>
                        <a:gd name="T1" fmla="*/ 0 h 11426"/>
                        <a:gd name="T2" fmla="*/ 0 w 21600"/>
                        <a:gd name="T3" fmla="*/ 0 h 11426"/>
                        <a:gd name="T4" fmla="*/ 0 w 21600"/>
                        <a:gd name="T5" fmla="*/ 0 h 11426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11426"/>
                        <a:gd name="T11" fmla="*/ 21600 w 21600"/>
                        <a:gd name="T12" fmla="*/ 11426 h 1142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11426" fill="none" extrusionOk="0">
                          <a:moveTo>
                            <a:pt x="18330" y="0"/>
                          </a:moveTo>
                          <a:cubicBezTo>
                            <a:pt x="20467" y="3428"/>
                            <a:pt x="21600" y="7386"/>
                            <a:pt x="21600" y="11426"/>
                          </a:cubicBezTo>
                        </a:path>
                        <a:path w="21600" h="11426" stroke="0" extrusionOk="0">
                          <a:moveTo>
                            <a:pt x="18330" y="0"/>
                          </a:moveTo>
                          <a:cubicBezTo>
                            <a:pt x="20467" y="3428"/>
                            <a:pt x="21600" y="7386"/>
                            <a:pt x="21600" y="11426"/>
                          </a:cubicBezTo>
                          <a:lnTo>
                            <a:pt x="0" y="1142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52" y="2328"/>
                      <a:ext cx="540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Φ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09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92" y="2868"/>
                      <a:ext cx="1908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ρ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1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(x,y,s,-s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0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)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0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20" y="2868"/>
                      <a:ext cx="1728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ρ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2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(x,y,s,-s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0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)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1" name="Line 17"/>
                    <p:cNvSpPr>
                      <a:spLocks noChangeShapeType="1"/>
                    </p:cNvSpPr>
                    <p:nvPr/>
                  </p:nvSpPr>
                  <p:spPr bwMode="auto">
                    <a:xfrm rot="-865968">
                      <a:off x="3492" y="2688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Line 16"/>
                    <p:cNvSpPr>
                      <a:spLocks noChangeShapeType="1"/>
                    </p:cNvSpPr>
                    <p:nvPr/>
                  </p:nvSpPr>
                  <p:spPr bwMode="auto">
                    <a:xfrm rot="865968" flipH="1">
                      <a:off x="7092" y="2688"/>
                      <a:ext cx="72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508"/>
                      <a:ext cx="702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00" y="2148"/>
                      <a:ext cx="540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s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47" y="1774"/>
                      <a:ext cx="1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80" y="1608"/>
                      <a:ext cx="540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x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01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76074" y="3229155"/>
                    <a:ext cx="1458917" cy="3668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800" b="0" dirty="0">
                        <a:latin typeface="Arial" charset="0"/>
                      </a:rPr>
                      <a:t>F</a:t>
                    </a:r>
                    <a:r>
                      <a:rPr lang="en-GB" sz="1200" b="0" i="0" dirty="0">
                        <a:latin typeface="Arial" charset="0"/>
                      </a:rPr>
                      <a:t>LHC</a:t>
                    </a:r>
                    <a:r>
                      <a:rPr lang="en-GB" sz="1800" b="0" i="0" dirty="0">
                        <a:latin typeface="Arial" charset="0"/>
                      </a:rPr>
                      <a:t> = 0.836</a:t>
                    </a:r>
                  </a:p>
                </p:txBody>
              </p:sp>
            </p:grpSp>
            <p:sp>
              <p:nvSpPr>
                <p:cNvPr id="21" name="Rectangle 20"/>
                <p:cNvSpPr/>
                <p:nvPr/>
              </p:nvSpPr>
              <p:spPr>
                <a:xfrm>
                  <a:off x="3563888" y="5517232"/>
                  <a:ext cx="4680520" cy="11521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grpSp>
              <p:nvGrpSpPr>
                <p:cNvPr id="22" name="Group 21"/>
                <p:cNvGrpSpPr>
                  <a:grpSpLocks noChangeAspect="1"/>
                </p:cNvGrpSpPr>
                <p:nvPr/>
              </p:nvGrpSpPr>
              <p:grpSpPr bwMode="auto">
                <a:xfrm>
                  <a:off x="3563888" y="5250457"/>
                  <a:ext cx="5184775" cy="1058863"/>
                  <a:chOff x="2302" y="3312"/>
                  <a:chExt cx="3266" cy="667"/>
                </a:xfrm>
              </p:grpSpPr>
              <p:sp>
                <p:nvSpPr>
                  <p:cNvPr id="23" name="AutoShape 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02" y="3312"/>
                    <a:ext cx="3266" cy="66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2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3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4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15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16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7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18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9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20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21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22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23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24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25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26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27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28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29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30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31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32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33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34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35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36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37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38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39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40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41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42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43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44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45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46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47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48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49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50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51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52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53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54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55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56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57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58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59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60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61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62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63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64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65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66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67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68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69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70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71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72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73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74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75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76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77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78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79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80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81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82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83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2340" y="3397"/>
                    <a:ext cx="3209" cy="508"/>
                  </a:xfrm>
                  <a:custGeom>
                    <a:avLst/>
                    <a:gdLst/>
                    <a:ahLst/>
                    <a:cxnLst>
                      <a:cxn ang="0">
                        <a:pos x="0" y="1004"/>
                      </a:cxn>
                      <a:cxn ang="0">
                        <a:pos x="6408" y="30"/>
                      </a:cxn>
                      <a:cxn ang="0">
                        <a:pos x="6409" y="41"/>
                      </a:cxn>
                      <a:cxn ang="0">
                        <a:pos x="2" y="1015"/>
                      </a:cxn>
                      <a:cxn ang="0">
                        <a:pos x="0" y="1004"/>
                      </a:cxn>
                      <a:cxn ang="0">
                        <a:pos x="6341" y="0"/>
                      </a:cxn>
                      <a:cxn ang="0">
                        <a:pos x="6418" y="34"/>
                      </a:cxn>
                      <a:cxn ang="0">
                        <a:pos x="6353" y="90"/>
                      </a:cxn>
                      <a:cxn ang="0">
                        <a:pos x="6352" y="92"/>
                      </a:cxn>
                      <a:cxn ang="0">
                        <a:pos x="6349" y="92"/>
                      </a:cxn>
                      <a:cxn ang="0">
                        <a:pos x="6348" y="90"/>
                      </a:cxn>
                      <a:cxn ang="0">
                        <a:pos x="6345" y="89"/>
                      </a:cxn>
                      <a:cxn ang="0">
                        <a:pos x="6345" y="87"/>
                      </a:cxn>
                      <a:cxn ang="0">
                        <a:pos x="6345" y="85"/>
                      </a:cxn>
                      <a:cxn ang="0">
                        <a:pos x="6345" y="83"/>
                      </a:cxn>
                      <a:cxn ang="0">
                        <a:pos x="6347" y="82"/>
                      </a:cxn>
                      <a:cxn ang="0">
                        <a:pos x="6405" y="32"/>
                      </a:cxn>
                      <a:cxn ang="0">
                        <a:pos x="6406" y="41"/>
                      </a:cxn>
                      <a:cxn ang="0">
                        <a:pos x="6338" y="11"/>
                      </a:cxn>
                      <a:cxn ang="0">
                        <a:pos x="6336" y="9"/>
                      </a:cxn>
                      <a:cxn ang="0">
                        <a:pos x="6335" y="6"/>
                      </a:cxn>
                      <a:cxn ang="0">
                        <a:pos x="6334" y="5"/>
                      </a:cxn>
                      <a:cxn ang="0">
                        <a:pos x="6335" y="2"/>
                      </a:cxn>
                      <a:cxn ang="0">
                        <a:pos x="6336" y="1"/>
                      </a:cxn>
                      <a:cxn ang="0">
                        <a:pos x="6338" y="0"/>
                      </a:cxn>
                      <a:cxn ang="0">
                        <a:pos x="6340" y="0"/>
                      </a:cxn>
                      <a:cxn ang="0">
                        <a:pos x="6341" y="0"/>
                      </a:cxn>
                      <a:cxn ang="0">
                        <a:pos x="6341" y="0"/>
                      </a:cxn>
                    </a:cxnLst>
                    <a:rect l="0" t="0" r="r" b="b"/>
                    <a:pathLst>
                      <a:path w="6418" h="1015">
                        <a:moveTo>
                          <a:pt x="0" y="1004"/>
                        </a:moveTo>
                        <a:lnTo>
                          <a:pt x="6408" y="30"/>
                        </a:lnTo>
                        <a:lnTo>
                          <a:pt x="6409" y="41"/>
                        </a:lnTo>
                        <a:lnTo>
                          <a:pt x="2" y="1015"/>
                        </a:lnTo>
                        <a:lnTo>
                          <a:pt x="0" y="1004"/>
                        </a:lnTo>
                        <a:close/>
                        <a:moveTo>
                          <a:pt x="6341" y="0"/>
                        </a:moveTo>
                        <a:lnTo>
                          <a:pt x="6418" y="34"/>
                        </a:lnTo>
                        <a:lnTo>
                          <a:pt x="6353" y="90"/>
                        </a:lnTo>
                        <a:lnTo>
                          <a:pt x="6352" y="92"/>
                        </a:lnTo>
                        <a:lnTo>
                          <a:pt x="6349" y="92"/>
                        </a:lnTo>
                        <a:lnTo>
                          <a:pt x="6348" y="90"/>
                        </a:lnTo>
                        <a:lnTo>
                          <a:pt x="6345" y="89"/>
                        </a:lnTo>
                        <a:lnTo>
                          <a:pt x="6345" y="87"/>
                        </a:lnTo>
                        <a:lnTo>
                          <a:pt x="6345" y="85"/>
                        </a:lnTo>
                        <a:lnTo>
                          <a:pt x="6345" y="83"/>
                        </a:lnTo>
                        <a:lnTo>
                          <a:pt x="6347" y="82"/>
                        </a:lnTo>
                        <a:lnTo>
                          <a:pt x="6405" y="32"/>
                        </a:lnTo>
                        <a:lnTo>
                          <a:pt x="6406" y="41"/>
                        </a:lnTo>
                        <a:lnTo>
                          <a:pt x="6338" y="11"/>
                        </a:lnTo>
                        <a:lnTo>
                          <a:pt x="6336" y="9"/>
                        </a:lnTo>
                        <a:lnTo>
                          <a:pt x="6335" y="6"/>
                        </a:lnTo>
                        <a:lnTo>
                          <a:pt x="6334" y="5"/>
                        </a:lnTo>
                        <a:lnTo>
                          <a:pt x="6335" y="2"/>
                        </a:lnTo>
                        <a:lnTo>
                          <a:pt x="6336" y="1"/>
                        </a:lnTo>
                        <a:lnTo>
                          <a:pt x="6338" y="0"/>
                        </a:lnTo>
                        <a:lnTo>
                          <a:pt x="6340" y="0"/>
                        </a:lnTo>
                        <a:lnTo>
                          <a:pt x="6341" y="0"/>
                        </a:lnTo>
                        <a:lnTo>
                          <a:pt x="634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58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2314" y="3400"/>
                    <a:ext cx="3145" cy="508"/>
                  </a:xfrm>
                  <a:custGeom>
                    <a:avLst/>
                    <a:gdLst/>
                    <a:ahLst/>
                    <a:cxnLst>
                      <a:cxn ang="0">
                        <a:pos x="6289" y="1016"/>
                      </a:cxn>
                      <a:cxn ang="0">
                        <a:pos x="10" y="42"/>
                      </a:cxn>
                      <a:cxn ang="0">
                        <a:pos x="12" y="31"/>
                      </a:cxn>
                      <a:cxn ang="0">
                        <a:pos x="6290" y="1005"/>
                      </a:cxn>
                      <a:cxn ang="0">
                        <a:pos x="6289" y="1016"/>
                      </a:cxn>
                      <a:cxn ang="0">
                        <a:pos x="65" y="91"/>
                      </a:cxn>
                      <a:cxn ang="0">
                        <a:pos x="0" y="35"/>
                      </a:cxn>
                      <a:cxn ang="0">
                        <a:pos x="77" y="1"/>
                      </a:cxn>
                      <a:cxn ang="0">
                        <a:pos x="79" y="0"/>
                      </a:cxn>
                      <a:cxn ang="0">
                        <a:pos x="80" y="0"/>
                      </a:cxn>
                      <a:cxn ang="0">
                        <a:pos x="83" y="1"/>
                      </a:cxn>
                      <a:cxn ang="0">
                        <a:pos x="84" y="4"/>
                      </a:cxn>
                      <a:cxn ang="0">
                        <a:pos x="84" y="6"/>
                      </a:cxn>
                      <a:cxn ang="0">
                        <a:pos x="84" y="8"/>
                      </a:cxn>
                      <a:cxn ang="0">
                        <a:pos x="83" y="10"/>
                      </a:cxn>
                      <a:cxn ang="0">
                        <a:pos x="80" y="11"/>
                      </a:cxn>
                      <a:cxn ang="0">
                        <a:pos x="13" y="42"/>
                      </a:cxn>
                      <a:cxn ang="0">
                        <a:pos x="14" y="32"/>
                      </a:cxn>
                      <a:cxn ang="0">
                        <a:pos x="71" y="82"/>
                      </a:cxn>
                      <a:cxn ang="0">
                        <a:pos x="73" y="84"/>
                      </a:cxn>
                      <a:cxn ang="0">
                        <a:pos x="74" y="87"/>
                      </a:cxn>
                      <a:cxn ang="0">
                        <a:pos x="74" y="88"/>
                      </a:cxn>
                      <a:cxn ang="0">
                        <a:pos x="73" y="91"/>
                      </a:cxn>
                      <a:cxn ang="0">
                        <a:pos x="71" y="92"/>
                      </a:cxn>
                      <a:cxn ang="0">
                        <a:pos x="69" y="92"/>
                      </a:cxn>
                      <a:cxn ang="0">
                        <a:pos x="66" y="92"/>
                      </a:cxn>
                      <a:cxn ang="0">
                        <a:pos x="65" y="91"/>
                      </a:cxn>
                      <a:cxn ang="0">
                        <a:pos x="65" y="91"/>
                      </a:cxn>
                    </a:cxnLst>
                    <a:rect l="0" t="0" r="r" b="b"/>
                    <a:pathLst>
                      <a:path w="6290" h="1016">
                        <a:moveTo>
                          <a:pt x="6289" y="1016"/>
                        </a:moveTo>
                        <a:lnTo>
                          <a:pt x="10" y="42"/>
                        </a:lnTo>
                        <a:lnTo>
                          <a:pt x="12" y="31"/>
                        </a:lnTo>
                        <a:lnTo>
                          <a:pt x="6290" y="1005"/>
                        </a:lnTo>
                        <a:lnTo>
                          <a:pt x="6289" y="1016"/>
                        </a:lnTo>
                        <a:close/>
                        <a:moveTo>
                          <a:pt x="65" y="91"/>
                        </a:moveTo>
                        <a:lnTo>
                          <a:pt x="0" y="35"/>
                        </a:lnTo>
                        <a:lnTo>
                          <a:pt x="77" y="1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3" y="1"/>
                        </a:lnTo>
                        <a:lnTo>
                          <a:pt x="84" y="4"/>
                        </a:lnTo>
                        <a:lnTo>
                          <a:pt x="84" y="6"/>
                        </a:lnTo>
                        <a:lnTo>
                          <a:pt x="84" y="8"/>
                        </a:lnTo>
                        <a:lnTo>
                          <a:pt x="83" y="10"/>
                        </a:lnTo>
                        <a:lnTo>
                          <a:pt x="80" y="11"/>
                        </a:lnTo>
                        <a:lnTo>
                          <a:pt x="13" y="42"/>
                        </a:lnTo>
                        <a:lnTo>
                          <a:pt x="14" y="32"/>
                        </a:lnTo>
                        <a:lnTo>
                          <a:pt x="71" y="82"/>
                        </a:lnTo>
                        <a:lnTo>
                          <a:pt x="73" y="84"/>
                        </a:lnTo>
                        <a:lnTo>
                          <a:pt x="74" y="87"/>
                        </a:lnTo>
                        <a:lnTo>
                          <a:pt x="74" y="88"/>
                        </a:lnTo>
                        <a:lnTo>
                          <a:pt x="73" y="91"/>
                        </a:lnTo>
                        <a:lnTo>
                          <a:pt x="71" y="92"/>
                        </a:lnTo>
                        <a:lnTo>
                          <a:pt x="69" y="92"/>
                        </a:lnTo>
                        <a:lnTo>
                          <a:pt x="66" y="92"/>
                        </a:lnTo>
                        <a:lnTo>
                          <a:pt x="65" y="91"/>
                        </a:lnTo>
                        <a:lnTo>
                          <a:pt x="65" y="9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588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" name="Rectangle 18"/>
              <p:cNvSpPr/>
              <p:nvPr/>
            </p:nvSpPr>
            <p:spPr>
              <a:xfrm>
                <a:off x="152400" y="4648200"/>
                <a:ext cx="8814179" cy="166112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7533564" y="5611855"/>
              <a:ext cx="193344" cy="409433"/>
            </a:xfrm>
            <a:custGeom>
              <a:avLst/>
              <a:gdLst>
                <a:gd name="connsiteX0" fmla="*/ 0 w 193344"/>
                <a:gd name="connsiteY0" fmla="*/ 0 h 409433"/>
                <a:gd name="connsiteX1" fmla="*/ 191069 w 193344"/>
                <a:gd name="connsiteY1" fmla="*/ 177421 h 409433"/>
                <a:gd name="connsiteX2" fmla="*/ 13648 w 193344"/>
                <a:gd name="connsiteY2" fmla="*/ 409433 h 4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44" h="409433">
                  <a:moveTo>
                    <a:pt x="0" y="0"/>
                  </a:moveTo>
                  <a:cubicBezTo>
                    <a:pt x="94397" y="54591"/>
                    <a:pt x="188794" y="109182"/>
                    <a:pt x="191069" y="177421"/>
                  </a:cubicBezTo>
                  <a:cubicBezTo>
                    <a:pt x="193344" y="245660"/>
                    <a:pt x="103496" y="327546"/>
                    <a:pt x="13648" y="4094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40352" y="5589240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Arial" charset="0"/>
                </a:rPr>
                <a:t>Φ</a:t>
              </a:r>
              <a:endParaRPr lang="en-US" i="1" dirty="0"/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4050089" y="2051556"/>
            <a:ext cx="325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1. Via crossing angle</a:t>
            </a:r>
            <a:endParaRPr lang="en-GB" b="1" dirty="0"/>
          </a:p>
        </p:txBody>
      </p:sp>
      <p:cxnSp>
        <p:nvCxnSpPr>
          <p:cNvPr id="119" name="Straight Arrow Connector 118"/>
          <p:cNvCxnSpPr/>
          <p:nvPr/>
        </p:nvCxnSpPr>
        <p:spPr>
          <a:xfrm rot="5400000">
            <a:off x="2771800" y="3356992"/>
            <a:ext cx="24482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0" name="Object 6" descr="Parchment"/>
          <p:cNvGraphicFramePr>
            <a:graphicFrameLocks noChangeAspect="1"/>
          </p:cNvGraphicFramePr>
          <p:nvPr/>
        </p:nvGraphicFramePr>
        <p:xfrm>
          <a:off x="3455988" y="4560888"/>
          <a:ext cx="11525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5" name="Equation" r:id="rId7" imgW="672840" imgH="253800" progId="Equation.3">
                  <p:embed/>
                </p:oleObj>
              </mc:Choice>
              <mc:Fallback>
                <p:oleObj name="Equation" r:id="rId7" imgW="67284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4560888"/>
                        <a:ext cx="11525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4067944" y="4180979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2. Via the </a:t>
            </a:r>
            <a:r>
              <a:rPr lang="el-GR" b="1" dirty="0" smtClean="0"/>
              <a:t>β</a:t>
            </a:r>
            <a:r>
              <a:rPr lang="en-GB" b="1" dirty="0" smtClean="0"/>
              <a:t>*</a:t>
            </a:r>
            <a:endParaRPr lang="en-GB" b="1" dirty="0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25638" name="Object 6"/>
          <p:cNvGraphicFramePr>
            <a:graphicFrameLocks noChangeAspect="1"/>
          </p:cNvGraphicFramePr>
          <p:nvPr/>
        </p:nvGraphicFramePr>
        <p:xfrm>
          <a:off x="5796136" y="4653136"/>
          <a:ext cx="2044692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46" name="Equation" r:id="rId9" imgW="952087" imgH="368140" progId="Equation.3">
                  <p:embed/>
                </p:oleObj>
              </mc:Choice>
              <mc:Fallback>
                <p:oleObj name="Equation" r:id="rId9" imgW="952087" imgH="3681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4653136"/>
                        <a:ext cx="2044692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7" name="Straight Arrow Connector 126"/>
          <p:cNvCxnSpPr/>
          <p:nvPr/>
        </p:nvCxnSpPr>
        <p:spPr>
          <a:xfrm rot="16200000" flipH="1">
            <a:off x="4427982" y="3356992"/>
            <a:ext cx="316835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547870" y="5373216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Leveling</a:t>
            </a:r>
            <a:r>
              <a:rPr lang="en-GB" dirty="0" smtClean="0"/>
              <a:t> by separation used today at </a:t>
            </a:r>
            <a:r>
              <a:rPr lang="en-GB" dirty="0" err="1" smtClean="0"/>
              <a:t>LHCb</a:t>
            </a:r>
            <a:endParaRPr lang="en-GB" dirty="0"/>
          </a:p>
        </p:txBody>
      </p:sp>
      <p:pic>
        <p:nvPicPr>
          <p:cNvPr id="325640" name="Object 1"/>
          <p:cNvPicPr>
            <a:picLocks noChangeArrowheads="1"/>
          </p:cNvPicPr>
          <p:nvPr/>
        </p:nvPicPr>
        <p:blipFill>
          <a:blip r:embed="rId11" cstate="print"/>
          <a:srcRect l="-1997" t="-6255" b="-3015"/>
          <a:stretch>
            <a:fillRect/>
          </a:stretch>
        </p:blipFill>
        <p:spPr bwMode="auto">
          <a:xfrm>
            <a:off x="179512" y="4437112"/>
            <a:ext cx="2915816" cy="17008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31" name="TextBox 130"/>
          <p:cNvSpPr txBox="1"/>
          <p:nvPr/>
        </p:nvSpPr>
        <p:spPr>
          <a:xfrm>
            <a:off x="6012160" y="4293096"/>
            <a:ext cx="26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3. Via beam separation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1" grpId="0"/>
      <p:bldP spid="129" grpId="0"/>
      <p:bldP spid="1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Years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79105" y="1196752"/>
          <a:ext cx="7239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0" descr="0505004_06"/>
          <p:cNvPicPr>
            <a:picLocks noChangeAspect="1" noChangeArrowheads="1"/>
          </p:cNvPicPr>
          <p:nvPr/>
        </p:nvPicPr>
        <p:blipFill>
          <a:blip r:embed="rId7" cstate="print"/>
          <a:srcRect t="15124" r="31765"/>
          <a:stretch>
            <a:fillRect/>
          </a:stretch>
        </p:blipFill>
        <p:spPr bwMode="auto">
          <a:xfrm>
            <a:off x="107505" y="2348500"/>
            <a:ext cx="1143000" cy="86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2164905" y="3068960"/>
            <a:ext cx="5119140" cy="1081718"/>
            <a:chOff x="2481530" y="3380002"/>
            <a:chExt cx="5119140" cy="1081718"/>
          </a:xfrm>
        </p:grpSpPr>
        <p:pic>
          <p:nvPicPr>
            <p:cNvPr id="7" name="Picture 6" descr="CMS1stEvent.png"/>
            <p:cNvPicPr>
              <a:picLocks noChangeAspect="1"/>
            </p:cNvPicPr>
            <p:nvPr/>
          </p:nvPicPr>
          <p:blipFill>
            <a:blip r:embed="rId8" cstate="print"/>
            <a:srcRect l="11111" t="20228" r="34118"/>
            <a:stretch>
              <a:fillRect/>
            </a:stretch>
          </p:blipFill>
          <p:spPr>
            <a:xfrm>
              <a:off x="2566966" y="3452010"/>
              <a:ext cx="1126864" cy="901541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481530" y="4028691"/>
              <a:ext cx="754063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CMS</a:t>
              </a:r>
            </a:p>
          </p:txBody>
        </p:sp>
        <p:pic>
          <p:nvPicPr>
            <p:cNvPr id="9" name="Picture 8" descr="ALIC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74548" y="3452010"/>
              <a:ext cx="914400" cy="895739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atlas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53096" y="3452010"/>
              <a:ext cx="1357460" cy="91440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5174548" y="3388212"/>
              <a:ext cx="938213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ALICE</a:t>
              </a:r>
            </a:p>
          </p:txBody>
        </p:sp>
        <p:pic>
          <p:nvPicPr>
            <p:cNvPr id="12" name="Picture 11" descr="LHCb.jpg"/>
            <p:cNvPicPr>
              <a:picLocks noChangeAspect="1"/>
            </p:cNvPicPr>
            <p:nvPr/>
          </p:nvPicPr>
          <p:blipFill>
            <a:blip r:embed="rId11" cstate="print"/>
            <a:srcRect l="5887" t="7461" r="11947" b="3051"/>
            <a:stretch>
              <a:fillRect/>
            </a:stretch>
          </p:blipFill>
          <p:spPr>
            <a:xfrm>
              <a:off x="6152870" y="3453147"/>
              <a:ext cx="1447800" cy="89744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065061" y="3380002"/>
              <a:ext cx="839788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LHCb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76896" y="4061610"/>
              <a:ext cx="813813" cy="400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2000" dirty="0" smtClean="0">
                  <a:solidFill>
                    <a:srgbClr val="FF0000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</a:rPr>
                <a:t>ATLAS</a:t>
              </a:r>
              <a:endParaRPr lang="en-GB" sz="2000" dirty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1347613"/>
            <a:ext cx="1143001" cy="857251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6" name="Picture 15" descr="CMS1stEvent.png"/>
          <p:cNvPicPr>
            <a:picLocks noChangeAspect="1"/>
          </p:cNvPicPr>
          <p:nvPr/>
        </p:nvPicPr>
        <p:blipFill>
          <a:blip r:embed="rId8" cstate="print"/>
          <a:srcRect l="11111" t="20228" r="34118"/>
          <a:stretch>
            <a:fillRect/>
          </a:stretch>
        </p:blipFill>
        <p:spPr>
          <a:xfrm>
            <a:off x="855271" y="1347614"/>
            <a:ext cx="571468" cy="4572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 rot="20686125">
            <a:off x="6570459" y="4969602"/>
            <a:ext cx="2493606" cy="132343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lvl="0"/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This luminosity is more than ten times the luminosity reach of the first 10 years of the LHC lifetime.</a:t>
            </a:r>
            <a:endParaRPr lang="en-US" sz="1600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409134"/>
            <a:ext cx="2895600" cy="476250"/>
          </a:xfrm>
        </p:spPr>
        <p:txBody>
          <a:bodyPr/>
          <a:lstStyle/>
          <a:p>
            <a:r>
              <a:rPr lang="fr-FR" dirty="0" smtClean="0"/>
              <a:t>Journée HL LHC à Saclay</a:t>
            </a:r>
            <a:endParaRPr lang="en-GB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836601" y="6577607"/>
            <a:ext cx="23439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MD: Machine Development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to the pile-up?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399383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µ_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NOMINAL LHC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= 10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</a:rPr>
              <a:t>34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cm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</a:rPr>
              <a:t>-2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s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</a:rPr>
              <a:t>-1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6x10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</a:rPr>
              <a:t>-26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cm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</a:rPr>
              <a:t>2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/ (32 x10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</a:rPr>
              <a:t>6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 s</a:t>
            </a:r>
            <a:r>
              <a:rPr lang="en-US" sz="2400" baseline="30000" dirty="0" smtClean="0">
                <a:solidFill>
                  <a:prstClr val="black"/>
                </a:solidFill>
                <a:latin typeface="+mn-lt"/>
              </a:rPr>
              <a:t>-1</a:t>
            </a:r>
            <a:r>
              <a:rPr lang="en-US" sz="2400" dirty="0" smtClean="0">
                <a:solidFill>
                  <a:prstClr val="black"/>
                </a:solidFill>
                <a:latin typeface="+mn-lt"/>
              </a:rPr>
              <a:t>) ~ </a:t>
            </a:r>
            <a:r>
              <a:rPr lang="en-US" sz="2400" b="1" dirty="0" smtClean="0">
                <a:solidFill>
                  <a:srgbClr val="0000FF"/>
                </a:solidFill>
                <a:latin typeface="+mn-lt"/>
              </a:rPr>
              <a:t>20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3923928" y="4005064"/>
            <a:ext cx="432048" cy="1588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03848" y="414908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inelastic cross section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19489" name="Object 1"/>
          <p:cNvGraphicFramePr>
            <a:graphicFrameLocks noChangeAspect="1"/>
          </p:cNvGraphicFramePr>
          <p:nvPr/>
        </p:nvGraphicFramePr>
        <p:xfrm>
          <a:off x="2627784" y="1844824"/>
          <a:ext cx="3636404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91" name="Equation" r:id="rId3" imgW="965200" imgH="342900" progId="Equation.3">
                  <p:embed/>
                </p:oleObj>
              </mc:Choice>
              <mc:Fallback>
                <p:oleObj name="Equation" r:id="rId3" imgW="965200" imgH="3429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844824"/>
                        <a:ext cx="3636404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553150"/>
            <a:ext cx="2895600" cy="476250"/>
          </a:xfrm>
        </p:spPr>
        <p:txBody>
          <a:bodyPr/>
          <a:lstStyle/>
          <a:p>
            <a:r>
              <a:rPr lang="fr-FR" dirty="0" smtClean="0"/>
              <a:t>Journée HL LHC à Saclay</a:t>
            </a:r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31.05.2011                        R. Alemany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4572000" y="2348880"/>
            <a:ext cx="158417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0192" y="263691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bunch collision rate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1196752"/>
            <a:ext cx="4036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#events per bunch crossing: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475656" y="4759984"/>
            <a:ext cx="5622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e.g. 10 times higher luminosity at same #bunches</a:t>
            </a:r>
          </a:p>
          <a:p>
            <a:r>
              <a:rPr lang="en-US" b="1" dirty="0" smtClean="0">
                <a:solidFill>
                  <a:srgbClr val="FF0000"/>
                </a:solidFill>
                <a:cs typeface="Arial"/>
              </a:rPr>
              <a:t>       	→ ~200 events per crossing</a:t>
            </a:r>
          </a:p>
          <a:p>
            <a:endParaRPr lang="en-US" b="1" dirty="0" smtClean="0">
              <a:solidFill>
                <a:srgbClr val="FF0000"/>
              </a:solidFill>
              <a:cs typeface="Arial"/>
            </a:endParaRPr>
          </a:p>
          <a:p>
            <a:r>
              <a:rPr lang="en-US" b="1" dirty="0" smtClean="0">
                <a:solidFill>
                  <a:srgbClr val="FF0000"/>
                </a:solidFill>
                <a:cs typeface="Arial"/>
              </a:rPr>
              <a:t>		D</a:t>
            </a:r>
            <a:r>
              <a:rPr lang="en-US" b="1" i="1" dirty="0" smtClean="0">
                <a:solidFill>
                  <a:srgbClr val="FF0000"/>
                </a:solidFill>
                <a:cs typeface="Arial"/>
              </a:rPr>
              <a:t>etector upgrade!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6084168" y="2996952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3" cstate="print"/>
          <a:srcRect l="2704" t="14561" r="19608" b="14561"/>
          <a:stretch>
            <a:fillRect/>
          </a:stretch>
        </p:blipFill>
        <p:spPr bwMode="auto">
          <a:xfrm>
            <a:off x="0" y="0"/>
            <a:ext cx="91567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4572000" y="6273225"/>
            <a:ext cx="44566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charset="0"/>
              </a:rPr>
              <a:t>generated tracks per crossing,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Arial" charset="0"/>
              </a:rPr>
              <a:t>p</a:t>
            </a:r>
            <a:r>
              <a:rPr lang="en-US" sz="1600" b="1" baseline="-25000" dirty="0" smtClean="0">
                <a:solidFill>
                  <a:prstClr val="black"/>
                </a:solidFill>
                <a:latin typeface="Arial" charset="0"/>
              </a:rPr>
              <a:t>t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&gt; 1 </a:t>
            </a:r>
            <a:r>
              <a:rPr lang="en-US" sz="1600" b="1" dirty="0" err="1">
                <a:solidFill>
                  <a:prstClr val="black"/>
                </a:solidFill>
                <a:latin typeface="Arial" charset="0"/>
              </a:rPr>
              <a:t>GeV</a:t>
            </a: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/c cut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</a:rPr>
              <a:t>, </a:t>
            </a:r>
            <a:r>
              <a:rPr lang="en-US" sz="1600" b="1" dirty="0">
                <a:solidFill>
                  <a:prstClr val="black"/>
                </a:solidFill>
                <a:latin typeface="Arial" charset="0"/>
              </a:rPr>
              <a:t>i.e. all soft tracks removed!</a:t>
            </a:r>
            <a:endParaRPr lang="en-US" sz="2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457200" y="6150114"/>
            <a:ext cx="34387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5x10</a:t>
            </a:r>
            <a:r>
              <a:rPr lang="en-US" sz="4000" b="1" baseline="30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34 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cm</a:t>
            </a:r>
            <a:r>
              <a:rPr lang="en-US" sz="4000" b="1" baseline="30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-2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</a:t>
            </a:r>
            <a:r>
              <a:rPr lang="en-US" sz="4000" b="1" baseline="300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-1</a:t>
            </a:r>
            <a:endParaRPr lang="en-US" sz="4000" b="1" baseline="30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78768"/>
            <a:ext cx="9144000" cy="762000"/>
          </a:xfrm>
        </p:spPr>
        <p:txBody>
          <a:bodyPr>
            <a:no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/>
            </a:r>
            <a:br>
              <a:rPr lang="en-US" sz="4400" i="1" dirty="0" smtClean="0">
                <a:solidFill>
                  <a:srgbClr val="FF0000"/>
                </a:solidFill>
              </a:rPr>
            </a:br>
            <a:r>
              <a:rPr lang="en-US" sz="4400" i="1" dirty="0" smtClean="0">
                <a:solidFill>
                  <a:srgbClr val="FF0000"/>
                </a:solidFill>
              </a:rPr>
              <a:t>thank you for your attention!</a:t>
            </a:r>
            <a:br>
              <a:rPr lang="en-US" sz="4400" i="1" dirty="0" smtClean="0">
                <a:solidFill>
                  <a:srgbClr val="FF0000"/>
                </a:solidFill>
              </a:rPr>
            </a:br>
            <a:endParaRPr lang="en-US" sz="4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586740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I. Osborne</a:t>
            </a:r>
            <a:endParaRPr lang="en-US" sz="1400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2400"/>
            <a:ext cx="8229600" cy="720725"/>
          </a:xfrm>
        </p:spPr>
        <p:txBody>
          <a:bodyPr/>
          <a:lstStyle/>
          <a:p>
            <a:pPr algn="ctr" eaLnBrk="1" hangingPunct="1"/>
            <a:r>
              <a:rPr lang="en-US" sz="3600" u="sng" smtClean="0">
                <a:solidFill>
                  <a:srgbClr val="FF0000"/>
                </a:solidFill>
                <a:ea typeface="ＭＳ Ｐゴシック" pitchFamily="34" charset="-128"/>
              </a:rPr>
              <a:t>LHC Performance Estimates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r" eaLnBrk="1" hangingPunct="1"/>
            <a:fld id="{5E344684-80DE-4267-ADCA-82B55851C084}" type="slidenum">
              <a:rPr lang="en-US" sz="1500">
                <a:solidFill>
                  <a:schemeClr val="tx2"/>
                </a:solidFill>
                <a:latin typeface="Comic Sans MS" pitchFamily="66" charset="0"/>
              </a:rPr>
              <a:pPr algn="r" eaLnBrk="1" hangingPunct="1"/>
              <a:t>22</a:t>
            </a:fld>
            <a:endParaRPr lang="en-US" sz="15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6556375"/>
            <a:ext cx="6705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6633"/>
                </a:solidFill>
                <a:latin typeface="Comic Sans MS" pitchFamily="66" charset="0"/>
              </a:rPr>
              <a:t>Chamonix, January 2011                               Oliver Brüning BE-ABP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447800"/>
          <a:ext cx="7391400" cy="4565653"/>
        </p:xfrm>
        <a:graphic>
          <a:graphicData uri="http://schemas.openxmlformats.org/drawingml/2006/table">
            <a:tbl>
              <a:tblPr/>
              <a:tblGrid>
                <a:gridCol w="1911350"/>
                <a:gridCol w="1193800"/>
                <a:gridCol w="1466850"/>
                <a:gridCol w="1447800"/>
                <a:gridCol w="13716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nominal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 25ns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50ns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  50ns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1.15E+11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1.2E+11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1.7E+11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1.7E+11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1404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1404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 current [A]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0.61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0.43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0.43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x-ing angle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rad]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270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 separation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b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[m]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m]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[eVs]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energy spread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bunch length [m]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IBS horizontal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80 -&gt; 106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IBS longitudinal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61 -&gt; 60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Piwinski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0.68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geom. reduction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beam-beam / IP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3.10E-03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3.1E-03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4.4E-03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6.6E-03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Peak Luminosity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1.2 10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1.7 10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47" name="Rectangle 4"/>
          <p:cNvSpPr>
            <a:spLocks noChangeArrowheads="1"/>
          </p:cNvSpPr>
          <p:nvPr/>
        </p:nvSpPr>
        <p:spPr bwMode="auto">
          <a:xfrm>
            <a:off x="3962400" y="1333500"/>
            <a:ext cx="213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nominal emittance</a:t>
            </a:r>
          </a:p>
        </p:txBody>
      </p:sp>
      <p:sp>
        <p:nvSpPr>
          <p:cNvPr id="45148" name="Rectangle 4"/>
          <p:cNvSpPr>
            <a:spLocks noChangeArrowheads="1"/>
          </p:cNvSpPr>
          <p:nvPr/>
        </p:nvSpPr>
        <p:spPr bwMode="auto">
          <a:xfrm>
            <a:off x="6400800" y="1333500"/>
            <a:ext cx="213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small emittance</a:t>
            </a:r>
          </a:p>
        </p:txBody>
      </p:sp>
      <p:sp>
        <p:nvSpPr>
          <p:cNvPr id="45149" name="Rectangle 12"/>
          <p:cNvSpPr>
            <a:spLocks noChangeArrowheads="1"/>
          </p:cNvSpPr>
          <p:nvPr/>
        </p:nvSpPr>
        <p:spPr bwMode="auto">
          <a:xfrm>
            <a:off x="3352800" y="1219200"/>
            <a:ext cx="2895600" cy="4876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endParaRPr lang="de-DE"/>
          </a:p>
        </p:txBody>
      </p:sp>
      <p:sp>
        <p:nvSpPr>
          <p:cNvPr id="45150" name="Rectangle 13"/>
          <p:cNvSpPr>
            <a:spLocks noChangeArrowheads="1"/>
          </p:cNvSpPr>
          <p:nvPr/>
        </p:nvSpPr>
        <p:spPr bwMode="auto">
          <a:xfrm>
            <a:off x="6248400" y="1219200"/>
            <a:ext cx="1905000" cy="4876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endParaRPr lang="de-DE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762000"/>
            <a:ext cx="7613650" cy="492125"/>
            <a:chOff x="288" y="2160"/>
            <a:chExt cx="4796" cy="310"/>
          </a:xfrm>
        </p:grpSpPr>
        <p:sp>
          <p:nvSpPr>
            <p:cNvPr id="45153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/>
            <a:lstStyle/>
            <a:p>
              <a:pPr algn="l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154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441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/>
              <a:r>
                <a:rPr lang="en-US" sz="2600">
                  <a:solidFill>
                    <a:srgbClr val="3333CC"/>
                  </a:solidFill>
                </a:rPr>
                <a:t>Performance reach for existing machines @ 7 TeV:</a:t>
              </a:r>
              <a:endParaRPr lang="en-US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sp>
        <p:nvSpPr>
          <p:cNvPr id="45152" name="Rectangle 4"/>
          <p:cNvSpPr>
            <a:spLocks noChangeArrowheads="1"/>
          </p:cNvSpPr>
          <p:nvPr/>
        </p:nvSpPr>
        <p:spPr bwMode="auto">
          <a:xfrm>
            <a:off x="8229600" y="4070350"/>
            <a:ext cx="914400" cy="958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Radiation </a:t>
            </a:r>
          </a:p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damping:</a:t>
            </a:r>
          </a:p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hor: 26h</a:t>
            </a:r>
          </a:p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ver: 13h</a:t>
            </a:r>
            <a:endParaRPr lang="en-US" sz="1500">
              <a:solidFill>
                <a:srgbClr val="800000"/>
              </a:solidFill>
              <a:latin typeface="Comic Sans MS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732240" y="1772816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32240" y="5517232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948264" y="3501008"/>
            <a:ext cx="8640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32240" y="5733256"/>
            <a:ext cx="864096" cy="360040"/>
          </a:xfrm>
          <a:prstGeom prst="ellipse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429-BC71-4E4F-8DF4-659F33B8A74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2400"/>
            <a:ext cx="8229600" cy="720725"/>
          </a:xfrm>
        </p:spPr>
        <p:txBody>
          <a:bodyPr/>
          <a:lstStyle/>
          <a:p>
            <a:pPr algn="ctr" eaLnBrk="1" hangingPunct="1"/>
            <a:r>
              <a:rPr lang="en-US" sz="3600" u="sng" smtClean="0">
                <a:solidFill>
                  <a:srgbClr val="FF0000"/>
                </a:solidFill>
                <a:ea typeface="ＭＳ Ｐゴシック" pitchFamily="34" charset="-128"/>
              </a:rPr>
              <a:t>LHC Performance Estimates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r" eaLnBrk="1" hangingPunct="1"/>
            <a:fld id="{528DBCE1-2806-4B0C-AB75-650FE46AAD3A}" type="slidenum">
              <a:rPr lang="en-US" sz="1500">
                <a:solidFill>
                  <a:schemeClr val="tx2"/>
                </a:solidFill>
                <a:latin typeface="Comic Sans MS" pitchFamily="66" charset="0"/>
              </a:rPr>
              <a:pPr algn="r" eaLnBrk="1" hangingPunct="1"/>
              <a:t>23</a:t>
            </a:fld>
            <a:endParaRPr lang="en-US" sz="1500" b="1">
              <a:solidFill>
                <a:schemeClr val="tx2"/>
              </a:solidFill>
              <a:latin typeface="Garamond" pitchFamily="18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762000"/>
            <a:ext cx="7891463" cy="492125"/>
            <a:chOff x="288" y="2160"/>
            <a:chExt cx="4971" cy="310"/>
          </a:xfrm>
        </p:grpSpPr>
        <p:sp>
          <p:nvSpPr>
            <p:cNvPr id="46157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/>
            <a:lstStyle/>
            <a:p>
              <a:pPr algn="l" eaLnBrk="1" hangingPunct="1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158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458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/>
              <a:r>
                <a:rPr lang="en-US" sz="2600">
                  <a:solidFill>
                    <a:srgbClr val="3333CC"/>
                  </a:solidFill>
                </a:rPr>
                <a:t>Performance reach for existing machines + LINAC4:</a:t>
              </a:r>
              <a:endParaRPr lang="en-US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0" y="6556375"/>
            <a:ext cx="6705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6633"/>
                </a:solidFill>
                <a:latin typeface="Comic Sans MS" pitchFamily="66" charset="0"/>
              </a:rPr>
              <a:t>Chamonix, January 2011                               Oliver Brüning BE-ABP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3400" y="1758950"/>
          <a:ext cx="6019800" cy="4102743"/>
        </p:xfrm>
        <a:graphic>
          <a:graphicData uri="http://schemas.openxmlformats.org/drawingml/2006/table">
            <a:tbl>
              <a:tblPr/>
              <a:tblGrid>
                <a:gridCol w="2159000"/>
                <a:gridCol w="1195388"/>
                <a:gridCol w="1343025"/>
                <a:gridCol w="1322387"/>
              </a:tblGrid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nominal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 25ns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50ns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1.15E+11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1.4E+11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1404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 current [A]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0.64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x-ing angle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rad]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 separation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b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[m]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m]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[eVs]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energy spread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bunch length [m]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IBS horizontal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80 -&gt; 106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IBS longitudinal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61 -&gt; 60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Piwinski 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0.68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geom. reduction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beam-beam / IP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3.10E-03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3.64E-03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6.5E-03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Peak Luminosity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1.6 10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155" name="Rectangle 4"/>
          <p:cNvSpPr>
            <a:spLocks noChangeArrowheads="1"/>
          </p:cNvSpPr>
          <p:nvPr/>
        </p:nvSpPr>
        <p:spPr bwMode="auto">
          <a:xfrm>
            <a:off x="3962400" y="1333500"/>
            <a:ext cx="213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nominal emittance</a:t>
            </a:r>
          </a:p>
        </p:txBody>
      </p:sp>
      <p:sp>
        <p:nvSpPr>
          <p:cNvPr id="46156" name="Rectangle 12"/>
          <p:cNvSpPr>
            <a:spLocks noChangeArrowheads="1"/>
          </p:cNvSpPr>
          <p:nvPr/>
        </p:nvSpPr>
        <p:spPr bwMode="auto">
          <a:xfrm>
            <a:off x="3886200" y="1219200"/>
            <a:ext cx="2667000" cy="4876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5724128" y="5567206"/>
            <a:ext cx="864096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429-BC71-4E4F-8DF4-659F33B8A74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85775" y="152400"/>
            <a:ext cx="8229600" cy="720725"/>
          </a:xfrm>
        </p:spPr>
        <p:txBody>
          <a:bodyPr/>
          <a:lstStyle/>
          <a:p>
            <a:pPr algn="ctr" eaLnBrk="1" hangingPunct="1"/>
            <a:r>
              <a:rPr lang="en-US" sz="3600" u="sng" smtClean="0">
                <a:solidFill>
                  <a:srgbClr val="FF0000"/>
                </a:solidFill>
                <a:ea typeface="ＭＳ Ｐゴシック" pitchFamily="34" charset="-128"/>
              </a:rPr>
              <a:t>LHC Performance Estimates</a:t>
            </a:r>
          </a:p>
        </p:txBody>
      </p:sp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5791200" y="6556375"/>
            <a:ext cx="33528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r" eaLnBrk="1" hangingPunct="1"/>
            <a:fld id="{8CDA1A3A-0598-480E-A8E7-1B3222CB1300}" type="slidenum">
              <a:rPr lang="en-US" sz="1500">
                <a:solidFill>
                  <a:schemeClr val="tx2"/>
                </a:solidFill>
                <a:latin typeface="Comic Sans MS" pitchFamily="66" charset="0"/>
              </a:rPr>
              <a:pPr algn="r" eaLnBrk="1" hangingPunct="1"/>
              <a:t>24</a:t>
            </a:fld>
            <a:endParaRPr lang="en-US" sz="15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6556375"/>
            <a:ext cx="6705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6633"/>
                </a:solidFill>
                <a:latin typeface="Comic Sans MS" pitchFamily="66" charset="0"/>
              </a:rPr>
              <a:t>Chamonix, January 2011                               Oliver Brüning BE-ABP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52400" y="1447800"/>
          <a:ext cx="8839200" cy="4565653"/>
        </p:xfrm>
        <a:graphic>
          <a:graphicData uri="http://schemas.openxmlformats.org/drawingml/2006/table">
            <a:tbl>
              <a:tblPr/>
              <a:tblGrid>
                <a:gridCol w="1911350"/>
                <a:gridCol w="1193800"/>
                <a:gridCol w="1466850"/>
                <a:gridCol w="1447800"/>
                <a:gridCol w="1371600"/>
                <a:gridCol w="14478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nominal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 25ns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50ns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  25ns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  50ns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1.15E+11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2.0E+11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3.3E+11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2.0E+11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3.3 E+11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1404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2808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1404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 current [A]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x-ing angle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rad]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270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320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 separation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b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*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[m]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n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m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m]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3.75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pitchFamily="34" charset="-128"/>
                        </a:rPr>
                        <a:t>e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L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 [eVs]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pitchFamily="34" charset="-128"/>
                      </a:endParaRP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energy spread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1.00E-04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bunch length [m]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7.50E-02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0.1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IBS horizontal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80 -&gt; 106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&gt;40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&gt;40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IBS longitudinal [h]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61 -&gt; 60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&gt;40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&gt;40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Piwinski parameter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0.68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2.57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2.59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1.00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geom. reduction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0.83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0.36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0.36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0.69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0.70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beam-beam / IP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3.10E-03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3.6E-03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4.9E-03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6.8E-3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7.6E-3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Peak Luminosity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1 10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5.5 10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4.9 10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27551F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4.2 10</a:t>
                      </a:r>
                      <a:r>
                        <a:rPr kumimoji="0" lang="en-US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3.9 10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Verdana" pitchFamily="34" charset="0"/>
                          <a:ea typeface="ＭＳ Ｐゴシック" pitchFamily="34" charset="-128"/>
                        </a:rPr>
                        <a:t>34</a:t>
                      </a:r>
                    </a:p>
                  </a:txBody>
                  <a:tcPr marL="12700" marR="12700" marT="1270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60" name="Rectangle 4"/>
          <p:cNvSpPr>
            <a:spLocks noChangeArrowheads="1"/>
          </p:cNvSpPr>
          <p:nvPr/>
        </p:nvSpPr>
        <p:spPr bwMode="auto">
          <a:xfrm>
            <a:off x="3962400" y="1333500"/>
            <a:ext cx="213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small </a:t>
            </a:r>
            <a:r>
              <a:rPr lang="en-US" sz="15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49261" name="Rectangle 4"/>
          <p:cNvSpPr>
            <a:spLocks noChangeArrowheads="1"/>
          </p:cNvSpPr>
          <p:nvPr/>
        </p:nvSpPr>
        <p:spPr bwMode="auto">
          <a:xfrm>
            <a:off x="6781800" y="1333500"/>
            <a:ext cx="21336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3952" tIns="17581" rIns="43952" bIns="17581">
            <a:spAutoFit/>
          </a:bodyPr>
          <a:lstStyle/>
          <a:p>
            <a:pPr algn="l" eaLnBrk="1" hangingPunct="1"/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‘large’ </a:t>
            </a:r>
            <a:r>
              <a:rPr lang="en-US" sz="1500">
                <a:solidFill>
                  <a:srgbClr val="000000"/>
                </a:solidFill>
                <a:latin typeface="Symbol" pitchFamily="18" charset="2"/>
              </a:rPr>
              <a:t>b</a:t>
            </a:r>
            <a:r>
              <a:rPr lang="en-US" sz="1500">
                <a:solidFill>
                  <a:srgbClr val="000000"/>
                </a:solidFill>
                <a:latin typeface="Comic Sans MS" pitchFamily="66" charset="0"/>
              </a:rPr>
              <a:t>*</a:t>
            </a:r>
          </a:p>
        </p:txBody>
      </p:sp>
      <p:sp>
        <p:nvSpPr>
          <p:cNvPr id="49262" name="Rectangle 12"/>
          <p:cNvSpPr>
            <a:spLocks noChangeArrowheads="1"/>
          </p:cNvSpPr>
          <p:nvPr/>
        </p:nvSpPr>
        <p:spPr bwMode="auto">
          <a:xfrm>
            <a:off x="3352800" y="1219200"/>
            <a:ext cx="2895600" cy="4876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endParaRPr lang="de-DE"/>
          </a:p>
        </p:txBody>
      </p:sp>
      <p:sp>
        <p:nvSpPr>
          <p:cNvPr id="49263" name="Rectangle 13"/>
          <p:cNvSpPr>
            <a:spLocks noChangeArrowheads="1"/>
          </p:cNvSpPr>
          <p:nvPr/>
        </p:nvSpPr>
        <p:spPr bwMode="auto">
          <a:xfrm>
            <a:off x="6324600" y="1219200"/>
            <a:ext cx="2743200" cy="48768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endParaRPr lang="de-DE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76200" y="762009"/>
            <a:ext cx="7705726" cy="400051"/>
            <a:chOff x="288" y="2160"/>
            <a:chExt cx="4854" cy="252"/>
          </a:xfrm>
        </p:grpSpPr>
        <p:sp>
          <p:nvSpPr>
            <p:cNvPr id="49265" name="Rectangle 13"/>
            <p:cNvSpPr>
              <a:spLocks noChangeArrowheads="1"/>
            </p:cNvSpPr>
            <p:nvPr/>
          </p:nvSpPr>
          <p:spPr bwMode="auto">
            <a:xfrm>
              <a:off x="288" y="2256"/>
              <a:ext cx="337" cy="143"/>
            </a:xfrm>
            <a:prstGeom prst="rect">
              <a:avLst/>
            </a:prstGeom>
            <a:solidFill>
              <a:srgbClr val="00CC00"/>
            </a:solidFill>
            <a:ln w="254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lIns="91369" tIns="45685" rIns="91369" bIns="45685" anchor="ctr"/>
            <a:lstStyle/>
            <a:p>
              <a:pPr algn="l" eaLnBrk="1" hangingPunct="1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49266" name="Text Box 14"/>
            <p:cNvSpPr txBox="1">
              <a:spLocks noChangeArrowheads="1"/>
            </p:cNvSpPr>
            <p:nvPr/>
          </p:nvSpPr>
          <p:spPr bwMode="auto">
            <a:xfrm>
              <a:off x="674" y="2160"/>
              <a:ext cx="44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69" tIns="45685" rIns="91369" bIns="45685">
              <a:spAutoFit/>
            </a:bodyPr>
            <a:lstStyle/>
            <a:p>
              <a:pPr algn="l" eaLnBrk="1" hangingPunct="1"/>
              <a:r>
                <a:rPr lang="en-US" sz="2000" dirty="0">
                  <a:solidFill>
                    <a:srgbClr val="3333CC"/>
                  </a:solidFill>
                </a:rPr>
                <a:t>Performance reach for LINAC4 + LIU + HL triplet: long bunch</a:t>
              </a:r>
              <a:endParaRPr lang="en-US" sz="2000" dirty="0">
                <a:solidFill>
                  <a:srgbClr val="FF0000"/>
                </a:solidFill>
                <a:sym typeface="Wingdings" pitchFamily="2" charset="2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3851920" y="5733256"/>
            <a:ext cx="936104" cy="432048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609329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err="1" smtClean="0"/>
              <a:t>Beam</a:t>
            </a:r>
            <a:r>
              <a:rPr lang="fr-CH" sz="1400" dirty="0" smtClean="0"/>
              <a:t> </a:t>
            </a:r>
            <a:r>
              <a:rPr lang="fr-CH" sz="1400" dirty="0" err="1" smtClean="0"/>
              <a:t>current</a:t>
            </a:r>
            <a:r>
              <a:rPr lang="fr-CH" sz="1400" dirty="0" smtClean="0"/>
              <a:t> </a:t>
            </a:r>
            <a:r>
              <a:rPr lang="fr-CH" sz="1400" dirty="0" err="1" smtClean="0"/>
              <a:t>well</a:t>
            </a:r>
            <a:r>
              <a:rPr lang="fr-CH" sz="1400" dirty="0" smtClean="0"/>
              <a:t> </a:t>
            </a:r>
            <a:r>
              <a:rPr lang="fr-CH" sz="1400" dirty="0" err="1" smtClean="0"/>
              <a:t>beyond</a:t>
            </a:r>
            <a:r>
              <a:rPr lang="fr-CH" sz="1400" dirty="0" smtClean="0"/>
              <a:t> </a:t>
            </a:r>
            <a:r>
              <a:rPr lang="fr-CH" sz="1400" dirty="0" err="1" smtClean="0"/>
              <a:t>ultimate</a:t>
            </a:r>
            <a:r>
              <a:rPr lang="fr-CH" sz="1400" dirty="0" smtClean="0"/>
              <a:t> design </a:t>
            </a:r>
            <a:r>
              <a:rPr lang="fr-CH" sz="1400" dirty="0" err="1" smtClean="0"/>
              <a:t>is</a:t>
            </a:r>
            <a:r>
              <a:rPr lang="fr-CH" sz="1400" dirty="0" smtClean="0"/>
              <a:t> </a:t>
            </a:r>
            <a:r>
              <a:rPr lang="fr-CH" sz="1400" dirty="0" err="1" smtClean="0"/>
              <a:t>needed</a:t>
            </a:r>
            <a:endParaRPr lang="en-US" sz="1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429-BC71-4E4F-8DF4-659F33B8A74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parameters (nominal)</a:t>
            </a:r>
            <a:endParaRPr lang="en-GB" dirty="0"/>
          </a:p>
        </p:txBody>
      </p:sp>
      <p:graphicFrame>
        <p:nvGraphicFramePr>
          <p:cNvPr id="59" name="Content Placeholder 58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7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7628"/>
                <a:gridCol w="1031882"/>
                <a:gridCol w="1587512"/>
                <a:gridCol w="139697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Injection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Collision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Proton</a:t>
                      </a:r>
                      <a:r>
                        <a:rPr lang="en-GB" baseline="0" dirty="0" smtClean="0"/>
                        <a:t>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Particles</a:t>
                      </a:r>
                      <a:r>
                        <a:rPr lang="en-GB" baseline="0" dirty="0" smtClean="0"/>
                        <a:t>/bunch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1.15 x 10</a:t>
                      </a:r>
                      <a:r>
                        <a:rPr lang="en-GB" baseline="30000" dirty="0" smtClean="0"/>
                        <a:t>11</a:t>
                      </a:r>
                      <a:endParaRPr lang="en-GB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Num. bunches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2808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Longitudinal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emittance</a:t>
                      </a:r>
                      <a:r>
                        <a:rPr lang="en-GB" baseline="0" dirty="0" smtClean="0"/>
                        <a:t> (4</a:t>
                      </a:r>
                      <a:r>
                        <a:rPr lang="en-GB" baseline="0" dirty="0" smtClean="0">
                          <a:sym typeface="Symbol"/>
                        </a:rPr>
                        <a:t></a:t>
                      </a:r>
                      <a:r>
                        <a:rPr lang="en-GB" baseline="0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eVs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Transverse normalized </a:t>
                      </a:r>
                      <a:r>
                        <a:rPr lang="en-GB" dirty="0" err="1" smtClean="0"/>
                        <a:t>emittance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µm </a:t>
                      </a:r>
                      <a:r>
                        <a:rPr lang="en-GB" dirty="0" err="1" smtClean="0"/>
                        <a:t>rad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3.75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Beam 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0.582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Stored energy/beam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en-GB" b="1" dirty="0" smtClean="0"/>
                        <a:t>Peak luminosity related data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RMS bunch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7.55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RMS beam</a:t>
                      </a:r>
                      <a:r>
                        <a:rPr lang="en-GB" baseline="0" dirty="0" smtClean="0"/>
                        <a:t> size @IP1 &amp; IP5 </a:t>
                      </a:r>
                      <a:r>
                        <a:rPr lang="en-GB" baseline="0" dirty="0" smtClean="0">
                          <a:sym typeface="Wingdings" pitchFamily="2" charset="2"/>
                        </a:rPr>
                        <a:t> </a:t>
                      </a:r>
                      <a:r>
                        <a:rPr lang="en-GB" baseline="0" dirty="0" smtClean="0">
                          <a:sym typeface="Symbol"/>
                        </a:rPr>
                        <a:t></a:t>
                      </a:r>
                      <a:r>
                        <a:rPr lang="en-GB" sz="1400" baseline="0" dirty="0" err="1" smtClean="0">
                          <a:sym typeface="Symbol"/>
                        </a:rPr>
                        <a:t>x,y</a:t>
                      </a:r>
                      <a:r>
                        <a:rPr lang="en-GB" baseline="0" dirty="0" smtClean="0">
                          <a:sym typeface="Symbol"/>
                        </a:rPr>
                        <a:t> = 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µm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375.2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RMS beam size @IP2 &amp; IP8 </a:t>
                      </a:r>
                      <a:r>
                        <a:rPr lang="en-GB" baseline="0" dirty="0" smtClean="0">
                          <a:sym typeface="Wingdings" pitchFamily="2" charset="2"/>
                        </a:rPr>
                        <a:t> </a:t>
                      </a:r>
                      <a:r>
                        <a:rPr lang="en-GB" baseline="0" dirty="0" smtClean="0">
                          <a:sym typeface="Symbol"/>
                        </a:rPr>
                        <a:t></a:t>
                      </a:r>
                      <a:r>
                        <a:rPr lang="en-GB" sz="1400" baseline="0" dirty="0" err="1" smtClean="0">
                          <a:sym typeface="Symbol"/>
                        </a:rPr>
                        <a:t>x,y</a:t>
                      </a:r>
                      <a:r>
                        <a:rPr lang="en-GB" baseline="0" dirty="0" smtClean="0">
                          <a:sym typeface="Symbol"/>
                        </a:rPr>
                        <a:t> = 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µm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279.6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70.9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Geometric</a:t>
                      </a:r>
                      <a:r>
                        <a:rPr lang="en-GB" baseline="0" dirty="0" smtClean="0"/>
                        <a:t> luminosity reduction factor (F)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Instantaneous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lumi</a:t>
                      </a:r>
                      <a:r>
                        <a:rPr lang="en-GB" baseline="0" dirty="0" smtClean="0"/>
                        <a:t> @IP1 &amp; IP5 (IP2</a:t>
                      </a:r>
                      <a:r>
                        <a:rPr lang="en-GB" sz="1200" baseline="0" dirty="0" smtClean="0"/>
                        <a:t>Pb-Pb</a:t>
                      </a:r>
                      <a:r>
                        <a:rPr lang="en-GB" baseline="0" dirty="0" smtClean="0"/>
                        <a:t>, IP8)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cm</a:t>
                      </a:r>
                      <a:r>
                        <a:rPr lang="en-GB" baseline="30000" dirty="0" smtClean="0"/>
                        <a:t>-2</a:t>
                      </a:r>
                      <a:r>
                        <a:rPr lang="en-GB" dirty="0" smtClean="0"/>
                        <a:t>s</a:t>
                      </a:r>
                      <a:r>
                        <a:rPr lang="en-GB" baseline="30000" dirty="0" smtClean="0"/>
                        <a:t>-1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10</a:t>
                      </a:r>
                      <a:r>
                        <a:rPr lang="en-GB" sz="1400" baseline="30000" dirty="0" smtClean="0"/>
                        <a:t>34</a:t>
                      </a:r>
                      <a:r>
                        <a:rPr lang="en-GB" sz="1400" baseline="0" dirty="0" smtClean="0"/>
                        <a:t>(10</a:t>
                      </a:r>
                      <a:r>
                        <a:rPr lang="en-GB" sz="1400" baseline="30000" dirty="0" smtClean="0"/>
                        <a:t>27</a:t>
                      </a:r>
                      <a:r>
                        <a:rPr lang="en-GB" sz="1400" baseline="0" dirty="0" smtClean="0"/>
                        <a:t> , 10</a:t>
                      </a:r>
                      <a:r>
                        <a:rPr lang="en-GB" sz="1400" baseline="30000" dirty="0" smtClean="0"/>
                        <a:t>32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 smtClean="0"/>
                    </a:p>
                    <a:p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Instantaneous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lumi</a:t>
                      </a:r>
                      <a:r>
                        <a:rPr lang="en-GB" baseline="0" dirty="0" smtClean="0"/>
                        <a:t>/bunch crossing @IP1 &amp; IP5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cm</a:t>
                      </a:r>
                      <a:r>
                        <a:rPr lang="en-GB" baseline="30000" dirty="0" smtClean="0"/>
                        <a:t>-2</a:t>
                      </a:r>
                      <a:r>
                        <a:rPr lang="en-GB" dirty="0" smtClean="0"/>
                        <a:t>s</a:t>
                      </a:r>
                      <a:r>
                        <a:rPr lang="en-GB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3.56 x 10</a:t>
                      </a:r>
                      <a:r>
                        <a:rPr lang="en-GB" baseline="30000" dirty="0" smtClean="0"/>
                        <a:t>30</a:t>
                      </a:r>
                      <a:endParaRPr lang="en-GB" baseline="30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Group 64"/>
          <p:cNvGrpSpPr/>
          <p:nvPr/>
        </p:nvGrpSpPr>
        <p:grpSpPr>
          <a:xfrm>
            <a:off x="500034" y="4282867"/>
            <a:ext cx="3929090" cy="1003521"/>
            <a:chOff x="500034" y="4282867"/>
            <a:chExt cx="3929090" cy="1003521"/>
          </a:xfrm>
        </p:grpSpPr>
        <p:sp>
          <p:nvSpPr>
            <p:cNvPr id="60" name="TextBox 59"/>
            <p:cNvSpPr txBox="1"/>
            <p:nvPr/>
          </p:nvSpPr>
          <p:spPr>
            <a:xfrm>
              <a:off x="2285984" y="4282867"/>
              <a:ext cx="165141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Font typeface="Symbol" pitchFamily="18" charset="2"/>
                <a:buChar char="b"/>
              </a:pPr>
              <a:r>
                <a:rPr lang="en-GB" dirty="0" smtClean="0">
                  <a:sym typeface="Symbol"/>
                </a:rPr>
                <a:t> = 0.55 m</a:t>
              </a:r>
            </a:p>
            <a:p>
              <a:r>
                <a:rPr lang="en-GB" dirty="0" smtClean="0">
                  <a:sym typeface="Symbol"/>
                </a:rPr>
                <a:t> = 0.5 nm </a:t>
              </a:r>
              <a:r>
                <a:rPr lang="en-GB" dirty="0" err="1" smtClean="0">
                  <a:sym typeface="Symbol"/>
                </a:rPr>
                <a:t>rad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00034" y="4929198"/>
              <a:ext cx="3929090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66"/>
          <p:cNvGrpSpPr/>
          <p:nvPr/>
        </p:nvGrpSpPr>
        <p:grpSpPr>
          <a:xfrm>
            <a:off x="500034" y="3571876"/>
            <a:ext cx="4080306" cy="2071702"/>
            <a:chOff x="500034" y="3571876"/>
            <a:chExt cx="4080306" cy="2071702"/>
          </a:xfrm>
        </p:grpSpPr>
        <p:sp>
          <p:nvSpPr>
            <p:cNvPr id="61" name="TextBox 60"/>
            <p:cNvSpPr txBox="1"/>
            <p:nvPr/>
          </p:nvSpPr>
          <p:spPr>
            <a:xfrm>
              <a:off x="2928926" y="3571876"/>
              <a:ext cx="165141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>
                <a:buFont typeface="Symbol" pitchFamily="18" charset="2"/>
                <a:buChar char="b"/>
              </a:pPr>
              <a:r>
                <a:rPr lang="en-GB" dirty="0" smtClean="0">
                  <a:sym typeface="Symbol"/>
                </a:rPr>
                <a:t> = 10 m</a:t>
              </a:r>
            </a:p>
            <a:p>
              <a:r>
                <a:rPr lang="en-GB" dirty="0" smtClean="0">
                  <a:sym typeface="Symbol"/>
                </a:rPr>
                <a:t> = 0.5 nm </a:t>
              </a:r>
              <a:r>
                <a:rPr lang="en-GB" dirty="0" err="1" smtClean="0">
                  <a:sym typeface="Symbol"/>
                </a:rPr>
                <a:t>rad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00034" y="5286388"/>
              <a:ext cx="3929090" cy="3571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approaches to boost LHC luminosity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67333"/>
            <a:ext cx="5181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low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* &amp; crab cavities (80 MV)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low </a:t>
            </a:r>
            <a:r>
              <a:rPr lang="en-US" sz="2800" dirty="0" smtClean="0">
                <a:latin typeface="Symbol" pitchFamily="18" charset="2"/>
              </a:rPr>
              <a:t>b</a:t>
            </a:r>
            <a:r>
              <a:rPr lang="en-US" sz="2800" dirty="0" smtClean="0"/>
              <a:t>* &amp; higher harmonic RF (7.5 MV @800 MHz) + LR 	compensation</a:t>
            </a:r>
          </a:p>
          <a:p>
            <a:endParaRPr lang="en-US" sz="2800" dirty="0" smtClean="0"/>
          </a:p>
          <a:p>
            <a:r>
              <a:rPr lang="en-US" sz="2800" dirty="0" smtClean="0"/>
              <a:t>large </a:t>
            </a:r>
            <a:r>
              <a:rPr lang="en-US" sz="2800" dirty="0" err="1" smtClean="0"/>
              <a:t>Piwinski</a:t>
            </a:r>
            <a:r>
              <a:rPr lang="en-US" sz="2800" dirty="0" smtClean="0"/>
              <a:t> angle (&amp; “flat” bunch shape) + LR-BB  	compensation</a:t>
            </a:r>
          </a:p>
          <a:p>
            <a:pPr>
              <a:buNone/>
            </a:pPr>
            <a:r>
              <a:rPr lang="en-US" sz="1000" dirty="0" smtClean="0"/>
              <a:t>  </a:t>
            </a:r>
            <a:r>
              <a:rPr lang="en-US" sz="2800" dirty="0" smtClean="0"/>
              <a:t>always pushing intensity to “limit”</a:t>
            </a:r>
          </a:p>
          <a:p>
            <a:pPr>
              <a:buNone/>
            </a:pPr>
            <a:r>
              <a:rPr lang="en-US" sz="1600" dirty="0" smtClean="0"/>
              <a:t> 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715000" y="1208114"/>
            <a:ext cx="2224689" cy="1524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84659" y="1270318"/>
            <a:ext cx="2494349" cy="146179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366663" y="1456930"/>
            <a:ext cx="438196" cy="31102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>
            <a:off x="6288026" y="1332522"/>
            <a:ext cx="505611" cy="279918"/>
          </a:xfrm>
          <a:prstGeom prst="straightConnector1">
            <a:avLst/>
          </a:prstGeom>
          <a:ln w="349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7868189" y="1315557"/>
            <a:ext cx="334010" cy="1077262"/>
          </a:xfrm>
          <a:custGeom>
            <a:avLst/>
            <a:gdLst>
              <a:gd name="connsiteX0" fmla="*/ 36945 w 755072"/>
              <a:gd name="connsiteY0" fmla="*/ 0 h 2639291"/>
              <a:gd name="connsiteX1" fmla="*/ 743527 w 755072"/>
              <a:gd name="connsiteY1" fmla="*/ 928255 h 2639291"/>
              <a:gd name="connsiteX2" fmla="*/ 106218 w 755072"/>
              <a:gd name="connsiteY2" fmla="*/ 2396837 h 2639291"/>
              <a:gd name="connsiteX3" fmla="*/ 106218 w 755072"/>
              <a:gd name="connsiteY3" fmla="*/ 2382982 h 26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072" h="2639291">
                <a:moveTo>
                  <a:pt x="36945" y="0"/>
                </a:moveTo>
                <a:cubicBezTo>
                  <a:pt x="384463" y="264391"/>
                  <a:pt x="731982" y="528782"/>
                  <a:pt x="743527" y="928255"/>
                </a:cubicBezTo>
                <a:cubicBezTo>
                  <a:pt x="755072" y="1327728"/>
                  <a:pt x="212436" y="2154383"/>
                  <a:pt x="106218" y="2396837"/>
                </a:cubicBezTo>
                <a:cubicBezTo>
                  <a:pt x="0" y="2639291"/>
                  <a:pt x="106218" y="2382982"/>
                  <a:pt x="106218" y="2382982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0471" y="1736849"/>
            <a:ext cx="245489" cy="26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prstClr val="white">
                    <a:lumMod val="50000"/>
                  </a:prstClr>
                </a:solidFill>
                <a:latin typeface="Symbol" pitchFamily="18" charset="2"/>
              </a:rPr>
              <a:t>q</a:t>
            </a:r>
            <a:r>
              <a:rPr lang="en-US" sz="3600" b="1" i="1" baseline="-250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</a:t>
            </a:r>
          </a:p>
        </p:txBody>
      </p:sp>
      <p:sp>
        <p:nvSpPr>
          <p:cNvPr id="25" name="Oval 24"/>
          <p:cNvSpPr/>
          <p:nvPr/>
        </p:nvSpPr>
        <p:spPr>
          <a:xfrm>
            <a:off x="6759930" y="1892359"/>
            <a:ext cx="640441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591393" y="1892359"/>
            <a:ext cx="640441" cy="45719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 rot="19422144">
            <a:off x="5827600" y="2366221"/>
            <a:ext cx="640441" cy="1244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rot="1983671">
            <a:off x="7686712" y="2389034"/>
            <a:ext cx="640441" cy="12440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6345101" y="2467720"/>
            <a:ext cx="155510" cy="702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5772088" y="2436631"/>
            <a:ext cx="155834" cy="351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8199913" y="2435740"/>
            <a:ext cx="155510" cy="1810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7626334" y="2467395"/>
            <a:ext cx="155510" cy="702"/>
          </a:xfrm>
          <a:prstGeom prst="straightConnector1">
            <a:avLst/>
          </a:prstGeom>
          <a:ln w="3492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4999" y="4713312"/>
            <a:ext cx="2224689" cy="1524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91200" y="4865714"/>
            <a:ext cx="2819400" cy="1143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366662" y="4962128"/>
            <a:ext cx="438196" cy="31102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6288025" y="4837720"/>
            <a:ext cx="505611" cy="279918"/>
          </a:xfrm>
          <a:prstGeom prst="straightConnector1">
            <a:avLst/>
          </a:prstGeom>
          <a:ln w="349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8077200" y="4713314"/>
            <a:ext cx="334010" cy="1077262"/>
          </a:xfrm>
          <a:custGeom>
            <a:avLst/>
            <a:gdLst>
              <a:gd name="connsiteX0" fmla="*/ 36945 w 755072"/>
              <a:gd name="connsiteY0" fmla="*/ 0 h 2639291"/>
              <a:gd name="connsiteX1" fmla="*/ 743527 w 755072"/>
              <a:gd name="connsiteY1" fmla="*/ 928255 h 2639291"/>
              <a:gd name="connsiteX2" fmla="*/ 106218 w 755072"/>
              <a:gd name="connsiteY2" fmla="*/ 2396837 h 2639291"/>
              <a:gd name="connsiteX3" fmla="*/ 106218 w 755072"/>
              <a:gd name="connsiteY3" fmla="*/ 2382982 h 26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072" h="2639291">
                <a:moveTo>
                  <a:pt x="36945" y="0"/>
                </a:moveTo>
                <a:cubicBezTo>
                  <a:pt x="384463" y="264391"/>
                  <a:pt x="731982" y="528782"/>
                  <a:pt x="743527" y="928255"/>
                </a:cubicBezTo>
                <a:cubicBezTo>
                  <a:pt x="755072" y="1327728"/>
                  <a:pt x="212436" y="2154383"/>
                  <a:pt x="106218" y="2396837"/>
                </a:cubicBezTo>
                <a:cubicBezTo>
                  <a:pt x="0" y="2639291"/>
                  <a:pt x="106218" y="2382982"/>
                  <a:pt x="106218" y="2382982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10470" y="5242047"/>
            <a:ext cx="245489" cy="26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prstClr val="white">
                    <a:lumMod val="50000"/>
                  </a:prstClr>
                </a:solidFill>
                <a:latin typeface="Symbol" pitchFamily="18" charset="2"/>
              </a:rPr>
              <a:t>q</a:t>
            </a:r>
            <a:r>
              <a:rPr lang="en-US" sz="3600" b="1" i="1" baseline="-250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</a:t>
            </a:r>
          </a:p>
        </p:txBody>
      </p:sp>
      <p:sp>
        <p:nvSpPr>
          <p:cNvPr id="40" name="Oval 39"/>
          <p:cNvSpPr/>
          <p:nvPr/>
        </p:nvSpPr>
        <p:spPr>
          <a:xfrm rot="1069933">
            <a:off x="6673009" y="5317051"/>
            <a:ext cx="640441" cy="53753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 rot="19509451">
            <a:off x="6665747" y="5347953"/>
            <a:ext cx="640441" cy="61455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 rot="19422144">
            <a:off x="5827599" y="5871419"/>
            <a:ext cx="640441" cy="1244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 rot="1128626">
            <a:off x="7602086" y="5639935"/>
            <a:ext cx="640441" cy="12440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715000" y="2884514"/>
            <a:ext cx="2224689" cy="15240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867400" y="3113114"/>
            <a:ext cx="2743200" cy="10668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7366663" y="3133330"/>
            <a:ext cx="438196" cy="311020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>
            <a:off x="6288026" y="3008922"/>
            <a:ext cx="505611" cy="279918"/>
          </a:xfrm>
          <a:prstGeom prst="straightConnector1">
            <a:avLst/>
          </a:prstGeom>
          <a:ln w="3492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8001000" y="2960714"/>
            <a:ext cx="334010" cy="1077262"/>
          </a:xfrm>
          <a:custGeom>
            <a:avLst/>
            <a:gdLst>
              <a:gd name="connsiteX0" fmla="*/ 36945 w 755072"/>
              <a:gd name="connsiteY0" fmla="*/ 0 h 2639291"/>
              <a:gd name="connsiteX1" fmla="*/ 743527 w 755072"/>
              <a:gd name="connsiteY1" fmla="*/ 928255 h 2639291"/>
              <a:gd name="connsiteX2" fmla="*/ 106218 w 755072"/>
              <a:gd name="connsiteY2" fmla="*/ 2396837 h 2639291"/>
              <a:gd name="connsiteX3" fmla="*/ 106218 w 755072"/>
              <a:gd name="connsiteY3" fmla="*/ 2382982 h 263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072" h="2639291">
                <a:moveTo>
                  <a:pt x="36945" y="0"/>
                </a:moveTo>
                <a:cubicBezTo>
                  <a:pt x="384463" y="264391"/>
                  <a:pt x="731982" y="528782"/>
                  <a:pt x="743527" y="928255"/>
                </a:cubicBezTo>
                <a:cubicBezTo>
                  <a:pt x="755072" y="1327728"/>
                  <a:pt x="212436" y="2154383"/>
                  <a:pt x="106218" y="2396837"/>
                </a:cubicBezTo>
                <a:cubicBezTo>
                  <a:pt x="0" y="2639291"/>
                  <a:pt x="106218" y="2382982"/>
                  <a:pt x="106218" y="2382982"/>
                </a:cubicBezTo>
              </a:path>
            </a:pathLst>
          </a:custGeom>
          <a:ln w="34925">
            <a:solidFill>
              <a:schemeClr val="bg1">
                <a:lumMod val="50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10471" y="3413249"/>
            <a:ext cx="245489" cy="263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i="1" dirty="0">
                <a:solidFill>
                  <a:prstClr val="white">
                    <a:lumMod val="50000"/>
                  </a:prstClr>
                </a:solidFill>
                <a:latin typeface="Symbol" pitchFamily="18" charset="2"/>
              </a:rPr>
              <a:t>q</a:t>
            </a:r>
            <a:r>
              <a:rPr lang="en-US" sz="3600" b="1" i="1" baseline="-250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c</a:t>
            </a:r>
          </a:p>
        </p:txBody>
      </p:sp>
      <p:sp>
        <p:nvSpPr>
          <p:cNvPr id="55" name="Oval 54"/>
          <p:cNvSpPr/>
          <p:nvPr/>
        </p:nvSpPr>
        <p:spPr>
          <a:xfrm rot="1632675">
            <a:off x="6767681" y="3516912"/>
            <a:ext cx="444060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 rot="19727114" flipV="1">
            <a:off x="6844295" y="3506076"/>
            <a:ext cx="353004" cy="45719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 rot="19424249">
            <a:off x="5870902" y="4129101"/>
            <a:ext cx="389095" cy="1392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 rot="1227961">
            <a:off x="7777182" y="3880881"/>
            <a:ext cx="381001" cy="1144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E2429-BC71-4E4F-8DF4-659F33B8A74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</a:t>
            </a:r>
            <a:r>
              <a:rPr lang="en-US" dirty="0" smtClean="0">
                <a:sym typeface="Wingdings" pitchFamily="2" charset="2"/>
              </a:rPr>
              <a:t> 5x10</a:t>
            </a:r>
            <a:r>
              <a:rPr lang="en-US" baseline="30000" dirty="0" smtClean="0">
                <a:sym typeface="Wingdings" pitchFamily="2" charset="2"/>
              </a:rPr>
              <a:t>34</a:t>
            </a:r>
            <a:r>
              <a:rPr lang="en-US" dirty="0" smtClean="0">
                <a:sym typeface="Wingdings" pitchFamily="2" charset="2"/>
              </a:rPr>
              <a:t> cm</a:t>
            </a:r>
            <a:r>
              <a:rPr lang="en-US" baseline="30000" dirty="0" smtClean="0">
                <a:sym typeface="Wingdings" pitchFamily="2" charset="2"/>
              </a:rPr>
              <a:t>-2</a:t>
            </a:r>
            <a:r>
              <a:rPr lang="en-US" dirty="0" smtClean="0">
                <a:sym typeface="Wingdings" pitchFamily="2" charset="2"/>
              </a:rPr>
              <a:t>s</a:t>
            </a:r>
            <a:r>
              <a:rPr lang="en-US" baseline="30000" dirty="0" smtClean="0">
                <a:sym typeface="Wingdings" pitchFamily="2" charset="2"/>
              </a:rPr>
              <a:t>-1</a:t>
            </a:r>
            <a:endParaRPr lang="en-US" baseline="30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32" y="1497141"/>
            <a:ext cx="3780115" cy="236257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5396" y="1501332"/>
            <a:ext cx="3640404" cy="236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997" y="2263333"/>
            <a:ext cx="12186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5×10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34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cm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295400" y="2976934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×10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34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cm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GB" sz="1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 Nominal LHC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967896"/>
            <a:ext cx="78935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Leveling</a:t>
            </a:r>
            <a:r>
              <a:rPr lang="en-GB" dirty="0" smtClean="0"/>
              <a:t> </a:t>
            </a:r>
          </a:p>
          <a:p>
            <a:pPr>
              <a:buFont typeface="Wingdings"/>
              <a:buChar char="è"/>
            </a:pPr>
            <a:r>
              <a:rPr lang="en-GB" dirty="0" smtClean="0"/>
              <a:t> limit </a:t>
            </a:r>
            <a:r>
              <a:rPr lang="en-GB" b="1" dirty="0" smtClean="0">
                <a:solidFill>
                  <a:srgbClr val="0000FF"/>
                </a:solidFill>
              </a:rPr>
              <a:t>proton burning </a:t>
            </a:r>
            <a:r>
              <a:rPr lang="en-GB" dirty="0" smtClean="0"/>
              <a:t>and consequent </a:t>
            </a:r>
            <a:r>
              <a:rPr lang="en-GB" b="1" dirty="0" err="1" smtClean="0">
                <a:solidFill>
                  <a:srgbClr val="0000FF"/>
                </a:solidFill>
              </a:rPr>
              <a:t>lumi</a:t>
            </a:r>
            <a:r>
              <a:rPr lang="en-GB" b="1" dirty="0" smtClean="0">
                <a:solidFill>
                  <a:srgbClr val="0000FF"/>
                </a:solidFill>
              </a:rPr>
              <a:t> fast decay </a:t>
            </a:r>
            <a:r>
              <a:rPr lang="en-GB" dirty="0" smtClean="0"/>
              <a:t>rate (</a:t>
            </a:r>
            <a:r>
              <a:rPr lang="en-GB" dirty="0" smtClean="0">
                <a:latin typeface="Calibri"/>
                <a:cs typeface="Calibri"/>
                <a:sym typeface="Symbol"/>
              </a:rPr>
              <a:t></a:t>
            </a:r>
            <a:r>
              <a:rPr lang="en-GB" dirty="0" smtClean="0"/>
              <a:t>peak </a:t>
            </a:r>
            <a:r>
              <a:rPr lang="en-GB" dirty="0" err="1" smtClean="0"/>
              <a:t>lumi</a:t>
            </a:r>
            <a:r>
              <a:rPr lang="en-GB" dirty="0" smtClean="0"/>
              <a:t>)</a:t>
            </a:r>
          </a:p>
          <a:p>
            <a:pPr>
              <a:buFont typeface="Wingdings"/>
              <a:buChar char="è"/>
            </a:pPr>
            <a:r>
              <a:rPr lang="en-GB" dirty="0" smtClean="0">
                <a:sym typeface="Wingdings" pitchFamily="2" charset="2"/>
              </a:rPr>
              <a:t> less </a:t>
            </a:r>
            <a:r>
              <a:rPr lang="en-GB" b="1" dirty="0" smtClean="0">
                <a:solidFill>
                  <a:srgbClr val="0000FF"/>
                </a:solidFill>
                <a:sym typeface="Wingdings" pitchFamily="2" charset="2"/>
              </a:rPr>
              <a:t>pile-up</a:t>
            </a:r>
            <a:r>
              <a:rPr lang="en-GB" dirty="0" smtClean="0">
                <a:sym typeface="Wingdings" pitchFamily="2" charset="2"/>
              </a:rPr>
              <a:t> </a:t>
            </a:r>
          </a:p>
          <a:p>
            <a:pPr>
              <a:buFont typeface="Wingdings"/>
              <a:buChar char="è"/>
            </a:pPr>
            <a:r>
              <a:rPr lang="en-GB" dirty="0" smtClean="0">
                <a:sym typeface="Wingdings" pitchFamily="2" charset="2"/>
              </a:rPr>
              <a:t> less </a:t>
            </a:r>
            <a:r>
              <a:rPr lang="en-GB" b="1" dirty="0" smtClean="0">
                <a:solidFill>
                  <a:srgbClr val="0000FF"/>
                </a:solidFill>
                <a:sym typeface="Wingdings" pitchFamily="2" charset="2"/>
              </a:rPr>
              <a:t>radiation</a:t>
            </a:r>
            <a:r>
              <a:rPr lang="en-GB" dirty="0" smtClean="0">
                <a:sym typeface="Wingdings" pitchFamily="2" charset="2"/>
              </a:rPr>
              <a:t> to the detectors</a:t>
            </a:r>
          </a:p>
          <a:p>
            <a:pPr>
              <a:buFont typeface="Wingdings"/>
              <a:buChar char="è"/>
            </a:pPr>
            <a:r>
              <a:rPr lang="en-GB" dirty="0" smtClean="0">
                <a:sym typeface="Wingdings" pitchFamily="2" charset="2"/>
              </a:rPr>
              <a:t> less </a:t>
            </a:r>
            <a:r>
              <a:rPr lang="en-GB" b="1" dirty="0" smtClean="0">
                <a:solidFill>
                  <a:srgbClr val="0000FF"/>
                </a:solidFill>
                <a:sym typeface="Wingdings" pitchFamily="2" charset="2"/>
              </a:rPr>
              <a:t>heat load </a:t>
            </a:r>
            <a:r>
              <a:rPr lang="en-GB" dirty="0" smtClean="0">
                <a:sym typeface="Wingdings" pitchFamily="2" charset="2"/>
              </a:rPr>
              <a:t>in IRs</a:t>
            </a:r>
            <a:endParaRPr lang="en-GB" dirty="0"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5590981"/>
            <a:ext cx="3477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 integrated =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250 fb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 year</a:t>
            </a:r>
          </a:p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L integrated = </a:t>
            </a:r>
            <a:r>
              <a:rPr lang="en-GB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fb</a:t>
            </a:r>
            <a:r>
              <a:rPr kumimoji="0" lang="en-GB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 day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6347048" cy="1066800"/>
          </a:xfrm>
        </p:spPr>
        <p:txBody>
          <a:bodyPr/>
          <a:lstStyle/>
          <a:p>
            <a:r>
              <a:rPr lang="en-US" dirty="0" smtClean="0">
                <a:cs typeface="Times New Roman Bold Italic" pitchFamily="-105" charset="0"/>
              </a:rPr>
              <a:t>How </a:t>
            </a:r>
            <a:r>
              <a:rPr lang="en-US" dirty="0" smtClean="0">
                <a:cs typeface="Times New Roman Bold Italic" pitchFamily="-105" charset="0"/>
                <a:sym typeface="Wingdings" pitchFamily="2" charset="2"/>
              </a:rPr>
              <a:t> </a:t>
            </a:r>
            <a:r>
              <a:rPr lang="en-US" dirty="0" smtClean="0"/>
              <a:t>There is no magic … but the golden formula</a:t>
            </a:r>
            <a:endParaRPr lang="en-GB" dirty="0">
              <a:cs typeface="Times New Roman Bold Italic" pitchFamily="-105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64904"/>
            <a:ext cx="38100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2" descr="Parchment"/>
          <p:cNvGraphicFramePr>
            <a:graphicFrameLocks noChangeAspect="1"/>
          </p:cNvGraphicFramePr>
          <p:nvPr/>
        </p:nvGraphicFramePr>
        <p:xfrm>
          <a:off x="533400" y="2781772"/>
          <a:ext cx="3260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6" name="Equation" r:id="rId3" imgW="1905000" imgH="457200" progId="Equation.3">
                  <p:embed/>
                </p:oleObj>
              </mc:Choice>
              <mc:Fallback>
                <p:oleObj name="Equation" r:id="rId3" imgW="19050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81772"/>
                        <a:ext cx="32607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 descr="Parchment"/>
          <p:cNvGraphicFramePr>
            <a:graphicFrameLocks noChangeAspect="1"/>
          </p:cNvGraphicFramePr>
          <p:nvPr/>
        </p:nvGraphicFramePr>
        <p:xfrm>
          <a:off x="1187624" y="1556792"/>
          <a:ext cx="18034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7" name="Equation" r:id="rId5" imgW="1054100" imgH="368300" progId="Equation.3">
                  <p:embed/>
                </p:oleObj>
              </mc:Choice>
              <mc:Fallback>
                <p:oleObj name="Equation" r:id="rId5" imgW="1054100" imgH="368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556792"/>
                        <a:ext cx="1803400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61"/>
          <p:cNvSpPr txBox="1">
            <a:spLocks noChangeArrowheads="1"/>
          </p:cNvSpPr>
          <p:nvPr/>
        </p:nvSpPr>
        <p:spPr bwMode="auto">
          <a:xfrm>
            <a:off x="4139952" y="1070734"/>
            <a:ext cx="50040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... increase number of protons per bunch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,N</a:t>
            </a:r>
            <a:r>
              <a:rPr lang="en-US" sz="2000" baseline="-25000" dirty="0" smtClean="0"/>
              <a:t>2 </a:t>
            </a:r>
            <a:r>
              <a:rPr lang="en-US" sz="2000" dirty="0"/>
              <a:t>= </a:t>
            </a:r>
            <a:r>
              <a:rPr lang="en-US" sz="2000" b="1" dirty="0">
                <a:solidFill>
                  <a:srgbClr val="0000FF"/>
                </a:solidFill>
              </a:rPr>
              <a:t>1.7*10</a:t>
            </a:r>
            <a:r>
              <a:rPr lang="en-US" sz="2000" b="1" baseline="30000" dirty="0">
                <a:solidFill>
                  <a:srgbClr val="0000FF"/>
                </a:solidFill>
              </a:rPr>
              <a:t>11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</a:p>
          <a:p>
            <a:endParaRPr lang="en-US" sz="2000" dirty="0"/>
          </a:p>
          <a:p>
            <a:r>
              <a:rPr lang="en-US" sz="2000" dirty="0"/>
              <a:t>... decrease the beam size at IP 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β</a:t>
            </a:r>
            <a:r>
              <a:rPr lang="en-US" sz="2000" baseline="-25000" dirty="0" err="1"/>
              <a:t>x</a:t>
            </a:r>
            <a:r>
              <a:rPr lang="en-US" sz="2000" dirty="0"/>
              <a:t>= </a:t>
            </a:r>
            <a:r>
              <a:rPr lang="en-US" sz="2000" dirty="0" err="1"/>
              <a:t>β</a:t>
            </a:r>
            <a:r>
              <a:rPr lang="en-US" sz="2000" baseline="-25000" dirty="0" err="1"/>
              <a:t>y</a:t>
            </a:r>
            <a:r>
              <a:rPr lang="en-US" sz="2000" dirty="0"/>
              <a:t>= </a:t>
            </a:r>
            <a:r>
              <a:rPr lang="en-US" sz="2000" b="1" dirty="0">
                <a:solidFill>
                  <a:srgbClr val="0000FF"/>
                </a:solidFill>
              </a:rPr>
              <a:t>0.22 m</a:t>
            </a:r>
          </a:p>
          <a:p>
            <a:endParaRPr lang="en-US" sz="2000" dirty="0"/>
          </a:p>
          <a:p>
            <a:r>
              <a:rPr lang="en-US" sz="2000" dirty="0"/>
              <a:t>... reduce the geometric loss </a:t>
            </a:r>
            <a:r>
              <a:rPr lang="en-US" sz="2000" dirty="0" smtClean="0"/>
              <a:t>factor </a:t>
            </a:r>
            <a:r>
              <a:rPr lang="en-US" sz="2000" dirty="0" smtClean="0">
                <a:sym typeface="Wingdings" pitchFamily="2" charset="2"/>
              </a:rPr>
              <a:t> F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rgbClr val="0000FF"/>
                </a:solidFill>
              </a:rPr>
              <a:t>crab cavities</a:t>
            </a:r>
          </a:p>
        </p:txBody>
      </p:sp>
      <p:sp>
        <p:nvSpPr>
          <p:cNvPr id="9" name="Down Arrow 8"/>
          <p:cNvSpPr/>
          <p:nvPr/>
        </p:nvSpPr>
        <p:spPr>
          <a:xfrm>
            <a:off x="5652120" y="2679444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Date Placeholder 1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  <p:sp>
        <p:nvSpPr>
          <p:cNvPr id="130" name="Rectangle 129"/>
          <p:cNvSpPr/>
          <p:nvPr/>
        </p:nvSpPr>
        <p:spPr>
          <a:xfrm>
            <a:off x="1187624" y="1556792"/>
            <a:ext cx="180020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TextBox 130"/>
          <p:cNvSpPr txBox="1"/>
          <p:nvPr/>
        </p:nvSpPr>
        <p:spPr>
          <a:xfrm>
            <a:off x="251520" y="166890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Goal</a:t>
            </a:r>
            <a:endParaRPr lang="en-GB" dirty="0"/>
          </a:p>
        </p:txBody>
      </p:sp>
      <p:grpSp>
        <p:nvGrpSpPr>
          <p:cNvPr id="139" name="Group 138"/>
          <p:cNvGrpSpPr/>
          <p:nvPr/>
        </p:nvGrpSpPr>
        <p:grpSpPr>
          <a:xfrm>
            <a:off x="304800" y="3886200"/>
            <a:ext cx="8610600" cy="738188"/>
            <a:chOff x="304800" y="3886200"/>
            <a:chExt cx="8610600" cy="738188"/>
          </a:xfrm>
        </p:grpSpPr>
        <p:grpSp>
          <p:nvGrpSpPr>
            <p:cNvPr id="10" name="Group 9"/>
            <p:cNvGrpSpPr/>
            <p:nvPr/>
          </p:nvGrpSpPr>
          <p:grpSpPr>
            <a:xfrm>
              <a:off x="304800" y="3886200"/>
              <a:ext cx="8610600" cy="738188"/>
              <a:chOff x="457200" y="4214812"/>
              <a:chExt cx="8610600" cy="738188"/>
            </a:xfrm>
          </p:grpSpPr>
          <p:graphicFrame>
            <p:nvGraphicFramePr>
              <p:cNvPr id="11" name="Object 5"/>
              <p:cNvGraphicFramePr>
                <a:graphicFrameLocks noChangeAspect="1"/>
              </p:cNvGraphicFramePr>
              <p:nvPr/>
            </p:nvGraphicFramePr>
            <p:xfrm>
              <a:off x="1524000" y="4214812"/>
              <a:ext cx="1536700" cy="738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798" name="Equation" r:id="rId7" imgW="952200" imgH="457200" progId="">
                      <p:embed/>
                    </p:oleObj>
                  </mc:Choice>
                  <mc:Fallback>
                    <p:oleObj name="Equation" r:id="rId7" imgW="952200" imgH="45720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0" y="4214812"/>
                            <a:ext cx="1536700" cy="738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00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ight Arrow 11"/>
              <p:cNvSpPr/>
              <p:nvPr/>
            </p:nvSpPr>
            <p:spPr>
              <a:xfrm>
                <a:off x="3581400" y="4367212"/>
                <a:ext cx="2926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13" name="Object 6" descr="Parchment"/>
              <p:cNvGraphicFramePr>
                <a:graphicFrameLocks noChangeAspect="1"/>
              </p:cNvGraphicFramePr>
              <p:nvPr/>
            </p:nvGraphicFramePr>
            <p:xfrm>
              <a:off x="3962400" y="4443412"/>
              <a:ext cx="935038" cy="390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6799" name="Equation" r:id="rId9" imgW="546100" imgH="228600" progId="Equation.3">
                      <p:embed/>
                    </p:oleObj>
                  </mc:Choice>
                  <mc:Fallback>
                    <p:oleObj name="Equation" r:id="rId9" imgW="546100" imgH="2286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62400" y="4443412"/>
                            <a:ext cx="935038" cy="3905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ight Arrow 13"/>
              <p:cNvSpPr/>
              <p:nvPr/>
            </p:nvSpPr>
            <p:spPr>
              <a:xfrm>
                <a:off x="5422392" y="4367212"/>
                <a:ext cx="2926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726988" y="4443412"/>
                <a:ext cx="378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>
                    <a:latin typeface="Arial" charset="0"/>
                  </a:rPr>
                  <a:t>Φ</a:t>
                </a:r>
                <a:endParaRPr lang="en-US" i="1" dirty="0"/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6641592" y="4367212"/>
                <a:ext cx="2926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024736" y="4443412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F</a:t>
                </a:r>
                <a:endParaRPr lang="en-US" i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" y="4408156"/>
                <a:ext cx="638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β</a:t>
                </a:r>
                <a:r>
                  <a:rPr lang="en-GB" dirty="0" smtClean="0"/>
                  <a:t>*</a:t>
                </a:r>
                <a:r>
                  <a:rPr lang="en-US" dirty="0" smtClean="0"/>
                  <a:t>↓↓</a:t>
                </a:r>
                <a:endParaRPr lang="en-US" dirty="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219200" y="4339916"/>
                <a:ext cx="2926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009328" y="4427784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↑↑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00600" y="4443412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↑↑</a:t>
                </a:r>
                <a:endParaRPr lang="en-US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943600" y="4416116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↑↑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239000" y="4443412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↓↓</a:t>
                </a:r>
                <a:endParaRPr lang="en-US" dirty="0"/>
              </a:p>
            </p:txBody>
          </p:sp>
          <p:sp>
            <p:nvSpPr>
              <p:cNvPr id="24" name="Right Arrow 23"/>
              <p:cNvSpPr/>
              <p:nvPr/>
            </p:nvSpPr>
            <p:spPr>
              <a:xfrm>
                <a:off x="7868945" y="4367212"/>
                <a:ext cx="2926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52089" y="4443412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L</a:t>
                </a:r>
                <a:endParaRPr lang="en-US" i="1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8466353" y="4443412"/>
                <a:ext cx="60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↓↓</a:t>
                </a:r>
                <a:endParaRPr lang="en-US" dirty="0"/>
              </a:p>
            </p:txBody>
          </p:sp>
        </p:grpSp>
        <p:sp>
          <p:nvSpPr>
            <p:cNvPr id="132" name="TextBox 131"/>
            <p:cNvSpPr txBox="1"/>
            <p:nvPr/>
          </p:nvSpPr>
          <p:spPr>
            <a:xfrm>
              <a:off x="2195736" y="4005064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2267744" y="4282463"/>
              <a:ext cx="72008" cy="14401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641382" y="4159713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*</a:t>
              </a:r>
              <a:endParaRPr lang="en-GB" dirty="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45289" y="4437112"/>
              <a:ext cx="72008" cy="14401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8" name="Footer Placeholder 127"/>
          <p:cNvSpPr>
            <a:spLocks noGrp="1"/>
          </p:cNvSpPr>
          <p:nvPr>
            <p:ph type="ftr" sz="quarter" idx="11"/>
          </p:nvPr>
        </p:nvSpPr>
        <p:spPr>
          <a:xfrm>
            <a:off x="3124200" y="6369025"/>
            <a:ext cx="2895600" cy="476250"/>
          </a:xfrm>
        </p:spPr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grpSp>
        <p:nvGrpSpPr>
          <p:cNvPr id="141" name="Group 140"/>
          <p:cNvGrpSpPr/>
          <p:nvPr/>
        </p:nvGrpSpPr>
        <p:grpSpPr>
          <a:xfrm>
            <a:off x="152400" y="4648200"/>
            <a:ext cx="8814179" cy="2133600"/>
            <a:chOff x="152400" y="4648200"/>
            <a:chExt cx="8814179" cy="2133600"/>
          </a:xfrm>
        </p:grpSpPr>
        <p:grpSp>
          <p:nvGrpSpPr>
            <p:cNvPr id="138" name="Group 137"/>
            <p:cNvGrpSpPr/>
            <p:nvPr/>
          </p:nvGrpSpPr>
          <p:grpSpPr>
            <a:xfrm>
              <a:off x="152400" y="4648200"/>
              <a:ext cx="8814179" cy="2133600"/>
              <a:chOff x="152400" y="4648200"/>
              <a:chExt cx="8814179" cy="2133600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198438" y="4697412"/>
                <a:ext cx="8629652" cy="2084388"/>
                <a:chOff x="198438" y="4697412"/>
                <a:chExt cx="8629652" cy="2084388"/>
              </a:xfrm>
            </p:grpSpPr>
            <p:grpSp>
              <p:nvGrpSpPr>
                <p:cNvPr id="28" name="Group 51"/>
                <p:cNvGrpSpPr>
                  <a:grpSpLocks/>
                </p:cNvGrpSpPr>
                <p:nvPr/>
              </p:nvGrpSpPr>
              <p:grpSpPr bwMode="auto">
                <a:xfrm>
                  <a:off x="198438" y="4697412"/>
                  <a:ext cx="8629652" cy="2084388"/>
                  <a:chOff x="357158" y="3201415"/>
                  <a:chExt cx="8629672" cy="2084965"/>
                </a:xfrm>
              </p:grpSpPr>
              <p:graphicFrame>
                <p:nvGraphicFramePr>
                  <p:cNvPr id="107" name="Object 4"/>
                  <p:cNvGraphicFramePr>
                    <a:graphicFrameLocks noChangeAspect="1"/>
                  </p:cNvGraphicFramePr>
                  <p:nvPr/>
                </p:nvGraphicFramePr>
                <p:xfrm>
                  <a:off x="642910" y="3714752"/>
                  <a:ext cx="2548282" cy="100013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246800" name="Equation" r:id="rId11" imgW="1790700" imgH="698500" progId="Equation.3">
                          <p:embed/>
                        </p:oleObj>
                      </mc:Choice>
                      <mc:Fallback>
                        <p:oleObj name="Equation" r:id="rId11" imgW="1790700" imgH="698500" progId="Equation.3">
                          <p:embed/>
                          <p:pic>
                            <p:nvPicPr>
                              <p:cNvPr id="0" name="Picture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642910" y="3714752"/>
                                <a:ext cx="2548282" cy="1000132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0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357158" y="3201415"/>
                    <a:ext cx="8501084" cy="33664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600" b="0" dirty="0">
                        <a:latin typeface="Arial" charset="0"/>
                      </a:rPr>
                      <a:t>F</a:t>
                    </a:r>
                    <a:r>
                      <a:rPr lang="en-US" sz="1600" b="0" i="0" dirty="0">
                        <a:latin typeface="Arial" charset="0"/>
                      </a:rPr>
                      <a:t> is a pure </a:t>
                    </a:r>
                    <a:r>
                      <a:rPr lang="en-US" sz="1600" i="0" dirty="0">
                        <a:latin typeface="Arial" charset="0"/>
                      </a:rPr>
                      <a:t>crossing angle (</a:t>
                    </a:r>
                    <a:r>
                      <a:rPr lang="en-US" sz="1600" dirty="0">
                        <a:latin typeface="Arial" charset="0"/>
                      </a:rPr>
                      <a:t>Φ</a:t>
                    </a:r>
                    <a:r>
                      <a:rPr lang="en-US" sz="1600" i="0" dirty="0">
                        <a:latin typeface="Arial" charset="0"/>
                      </a:rPr>
                      <a:t>) contribution</a:t>
                    </a:r>
                    <a:r>
                      <a:rPr lang="en-US" sz="1600" b="0" i="0" dirty="0">
                        <a:latin typeface="Arial" charset="0"/>
                      </a:rPr>
                      <a:t>:</a:t>
                    </a:r>
                    <a:endParaRPr lang="en-GB" sz="1600" b="0" i="0" dirty="0">
                      <a:latin typeface="Arial" charset="0"/>
                    </a:endParaRPr>
                  </a:p>
                </p:txBody>
              </p:sp>
              <p:grpSp>
                <p:nvGrpSpPr>
                  <p:cNvPr id="111" name="Group 1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500430" y="4143380"/>
                    <a:ext cx="5486400" cy="1143000"/>
                    <a:chOff x="1800" y="1608"/>
                    <a:chExt cx="8640" cy="1800"/>
                  </a:xfrm>
                </p:grpSpPr>
                <p:sp>
                  <p:nvSpPr>
                    <p:cNvPr id="112" name="AutoShape 26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800" y="1608"/>
                      <a:ext cx="8640" cy="180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Line 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32" y="1968"/>
                      <a:ext cx="5040" cy="10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Line 2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132" y="1968"/>
                      <a:ext cx="5040" cy="10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Oval 23"/>
                    <p:cNvSpPr>
                      <a:spLocks noChangeArrowheads="1"/>
                    </p:cNvSpPr>
                    <p:nvPr/>
                  </p:nvSpPr>
                  <p:spPr bwMode="auto">
                    <a:xfrm rot="-729711">
                      <a:off x="3375" y="2739"/>
                      <a:ext cx="1440" cy="180"/>
                    </a:xfrm>
                    <a:prstGeom prst="ellipse">
                      <a:avLst/>
                    </a:prstGeom>
                    <a:solidFill>
                      <a:srgbClr val="33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 i="0">
                        <a:latin typeface="Arial" charset="0"/>
                      </a:endParaRPr>
                    </a:p>
                  </p:txBody>
                </p:sp>
                <p:sp>
                  <p:nvSpPr>
                    <p:cNvPr id="116" name="Oval 22"/>
                    <p:cNvSpPr>
                      <a:spLocks noChangeArrowheads="1"/>
                    </p:cNvSpPr>
                    <p:nvPr/>
                  </p:nvSpPr>
                  <p:spPr bwMode="auto">
                    <a:xfrm rot="729711" flipH="1">
                      <a:off x="6720" y="2802"/>
                      <a:ext cx="1440" cy="18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800" b="0" i="0">
                        <a:latin typeface="Arial" charset="0"/>
                      </a:endParaRPr>
                    </a:p>
                  </p:txBody>
                </p:sp>
                <p:sp>
                  <p:nvSpPr>
                    <p:cNvPr id="117" name="Arc 21"/>
                    <p:cNvSpPr>
                      <a:spLocks/>
                    </p:cNvSpPr>
                    <p:nvPr/>
                  </p:nvSpPr>
                  <p:spPr bwMode="auto">
                    <a:xfrm rot="1388368">
                      <a:off x="6195" y="1903"/>
                      <a:ext cx="1440" cy="762"/>
                    </a:xfrm>
                    <a:custGeom>
                      <a:avLst/>
                      <a:gdLst>
                        <a:gd name="T0" fmla="*/ 0 w 21600"/>
                        <a:gd name="T1" fmla="*/ 0 h 11426"/>
                        <a:gd name="T2" fmla="*/ 0 w 21600"/>
                        <a:gd name="T3" fmla="*/ 0 h 11426"/>
                        <a:gd name="T4" fmla="*/ 0 w 21600"/>
                        <a:gd name="T5" fmla="*/ 0 h 11426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11426"/>
                        <a:gd name="T11" fmla="*/ 21600 w 21600"/>
                        <a:gd name="T12" fmla="*/ 11426 h 1142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11426" fill="none" extrusionOk="0">
                          <a:moveTo>
                            <a:pt x="18330" y="0"/>
                          </a:moveTo>
                          <a:cubicBezTo>
                            <a:pt x="20467" y="3428"/>
                            <a:pt x="21600" y="7386"/>
                            <a:pt x="21600" y="11426"/>
                          </a:cubicBezTo>
                        </a:path>
                        <a:path w="21600" h="11426" stroke="0" extrusionOk="0">
                          <a:moveTo>
                            <a:pt x="18330" y="0"/>
                          </a:moveTo>
                          <a:cubicBezTo>
                            <a:pt x="20467" y="3428"/>
                            <a:pt x="21600" y="7386"/>
                            <a:pt x="21600" y="11426"/>
                          </a:cubicBezTo>
                          <a:lnTo>
                            <a:pt x="0" y="11426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52" y="2328"/>
                      <a:ext cx="540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Φ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9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92" y="2868"/>
                      <a:ext cx="1908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ρ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1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(x,y,s,-s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0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)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0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20" y="2868"/>
                      <a:ext cx="1728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ρ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2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(x,y,s,-s</a:t>
                      </a:r>
                      <a:r>
                        <a:rPr lang="en-US" sz="1000" b="0" i="0" baseline="-30000">
                          <a:latin typeface="Verdana" pitchFamily="-105" charset="0"/>
                          <a:cs typeface="Times New Roman" pitchFamily="-105" charset="0"/>
                        </a:rPr>
                        <a:t>0</a:t>
                      </a:r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)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1" name="Line 17"/>
                    <p:cNvSpPr>
                      <a:spLocks noChangeShapeType="1"/>
                    </p:cNvSpPr>
                    <p:nvPr/>
                  </p:nvSpPr>
                  <p:spPr bwMode="auto">
                    <a:xfrm rot="-865968">
                      <a:off x="3492" y="2688"/>
                      <a:ext cx="72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Line 16"/>
                    <p:cNvSpPr>
                      <a:spLocks noChangeShapeType="1"/>
                    </p:cNvSpPr>
                    <p:nvPr/>
                  </p:nvSpPr>
                  <p:spPr bwMode="auto">
                    <a:xfrm rot="865968" flipH="1">
                      <a:off x="7092" y="2688"/>
                      <a:ext cx="72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508"/>
                      <a:ext cx="7020" cy="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000" y="2148"/>
                      <a:ext cx="540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s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25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647" y="1774"/>
                      <a:ext cx="1" cy="14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80" y="1608"/>
                      <a:ext cx="540" cy="54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r>
                        <a:rPr lang="en-US" sz="1000" b="0" i="0">
                          <a:latin typeface="Verdana" pitchFamily="-105" charset="0"/>
                          <a:cs typeface="Times New Roman" pitchFamily="-105" charset="0"/>
                        </a:rPr>
                        <a:t>x</a:t>
                      </a:r>
                      <a:endParaRPr lang="en-US" sz="1800" b="0" i="0"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10" name="Text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76074" y="3229155"/>
                    <a:ext cx="1458917" cy="3668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1800" b="0" dirty="0">
                        <a:latin typeface="Arial" charset="0"/>
                      </a:rPr>
                      <a:t>F</a:t>
                    </a:r>
                    <a:r>
                      <a:rPr lang="en-GB" sz="1200" b="0" i="0" dirty="0">
                        <a:latin typeface="Arial" charset="0"/>
                      </a:rPr>
                      <a:t>LHC</a:t>
                    </a:r>
                    <a:r>
                      <a:rPr lang="en-GB" sz="1800" b="0" i="0" dirty="0">
                        <a:latin typeface="Arial" charset="0"/>
                      </a:rPr>
                      <a:t> = 0.836</a:t>
                    </a:r>
                  </a:p>
                </p:txBody>
              </p:sp>
            </p:grpSp>
            <p:sp>
              <p:nvSpPr>
                <p:cNvPr id="136" name="Rectangle 135"/>
                <p:cNvSpPr/>
                <p:nvPr/>
              </p:nvSpPr>
              <p:spPr>
                <a:xfrm>
                  <a:off x="3563888" y="5517232"/>
                  <a:ext cx="4680520" cy="11521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9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3563888" y="5250457"/>
                  <a:ext cx="5184775" cy="1058863"/>
                  <a:chOff x="2302" y="3312"/>
                  <a:chExt cx="3266" cy="667"/>
                </a:xfrm>
              </p:grpSpPr>
              <p:sp>
                <p:nvSpPr>
                  <p:cNvPr id="32" name="AutoShape 8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302" y="3312"/>
                    <a:ext cx="3266" cy="667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12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13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14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15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16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17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18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19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20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21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22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23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24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25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26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27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28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29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30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31"/>
                  <p:cNvSpPr>
                    <a:spLocks/>
                  </p:cNvSpPr>
                  <p:nvPr/>
                </p:nvSpPr>
                <p:spPr bwMode="auto">
                  <a:xfrm>
                    <a:off x="2459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3" y="7"/>
                      </a:cxn>
                      <a:cxn ang="0">
                        <a:pos x="35" y="12"/>
                      </a:cxn>
                      <a:cxn ang="0">
                        <a:pos x="19" y="22"/>
                      </a:cxn>
                      <a:cxn ang="0">
                        <a:pos x="8" y="33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2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5"/>
                      </a:cxn>
                      <a:cxn ang="0">
                        <a:pos x="117" y="141"/>
                      </a:cxn>
                      <a:cxn ang="0">
                        <a:pos x="143" y="142"/>
                      </a:cxn>
                      <a:cxn ang="0">
                        <a:pos x="167" y="142"/>
                      </a:cxn>
                      <a:cxn ang="0">
                        <a:pos x="190" y="139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1" y="54"/>
                      </a:cxn>
                      <a:cxn ang="0">
                        <a:pos x="229" y="42"/>
                      </a:cxn>
                      <a:cxn ang="0">
                        <a:pos x="213" y="29"/>
                      </a:cxn>
                      <a:cxn ang="0">
                        <a:pos x="194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19" y="22"/>
                        </a:lnTo>
                        <a:lnTo>
                          <a:pt x="13" y="28"/>
                        </a:lnTo>
                        <a:lnTo>
                          <a:pt x="8" y="33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2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0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3"/>
                        </a:lnTo>
                        <a:lnTo>
                          <a:pt x="69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7" y="141"/>
                        </a:lnTo>
                        <a:lnTo>
                          <a:pt x="131" y="142"/>
                        </a:lnTo>
                        <a:lnTo>
                          <a:pt x="143" y="142"/>
                        </a:lnTo>
                        <a:lnTo>
                          <a:pt x="156" y="144"/>
                        </a:lnTo>
                        <a:lnTo>
                          <a:pt x="167" y="142"/>
                        </a:lnTo>
                        <a:lnTo>
                          <a:pt x="179" y="141"/>
                        </a:lnTo>
                        <a:lnTo>
                          <a:pt x="190" y="139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3"/>
                        </a:lnTo>
                        <a:lnTo>
                          <a:pt x="251" y="98"/>
                        </a:lnTo>
                        <a:lnTo>
                          <a:pt x="252" y="93"/>
                        </a:lnTo>
                        <a:lnTo>
                          <a:pt x="252" y="91"/>
                        </a:lnTo>
                        <a:lnTo>
                          <a:pt x="252" y="86"/>
                        </a:lnTo>
                        <a:lnTo>
                          <a:pt x="252" y="82"/>
                        </a:lnTo>
                        <a:lnTo>
                          <a:pt x="252" y="79"/>
                        </a:lnTo>
                        <a:lnTo>
                          <a:pt x="251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1" y="54"/>
                        </a:lnTo>
                        <a:lnTo>
                          <a:pt x="236" y="49"/>
                        </a:lnTo>
                        <a:lnTo>
                          <a:pt x="229" y="42"/>
                        </a:lnTo>
                        <a:lnTo>
                          <a:pt x="222" y="36"/>
                        </a:lnTo>
                        <a:lnTo>
                          <a:pt x="213" y="29"/>
                        </a:lnTo>
                        <a:lnTo>
                          <a:pt x="204" y="25"/>
                        </a:lnTo>
                        <a:lnTo>
                          <a:pt x="194" y="19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59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32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33"/>
                  <p:cNvSpPr>
                    <a:spLocks/>
                  </p:cNvSpPr>
                  <p:nvPr/>
                </p:nvSpPr>
                <p:spPr bwMode="auto">
                  <a:xfrm>
                    <a:off x="2805" y="3475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8" y="0"/>
                      </a:cxn>
                      <a:cxn ang="0">
                        <a:pos x="74" y="1"/>
                      </a:cxn>
                      <a:cxn ang="0">
                        <a:pos x="53" y="5"/>
                      </a:cxn>
                      <a:cxn ang="0">
                        <a:pos x="35" y="12"/>
                      </a:cxn>
                      <a:cxn ang="0">
                        <a:pos x="20" y="22"/>
                      </a:cxn>
                      <a:cxn ang="0">
                        <a:pos x="9" y="33"/>
                      </a:cxn>
                      <a:cxn ang="0">
                        <a:pos x="2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7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9" y="118"/>
                      </a:cxn>
                      <a:cxn ang="0">
                        <a:pos x="70" y="128"/>
                      </a:cxn>
                      <a:cxn ang="0">
                        <a:pos x="93" y="135"/>
                      </a:cxn>
                      <a:cxn ang="0">
                        <a:pos x="118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1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40" y="116"/>
                      </a:cxn>
                      <a:cxn ang="0">
                        <a:pos x="249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3" y="79"/>
                      </a:cxn>
                      <a:cxn ang="0">
                        <a:pos x="249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3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3"/>
                        </a:moveTo>
                        <a:lnTo>
                          <a:pt x="122" y="0"/>
                        </a:lnTo>
                        <a:lnTo>
                          <a:pt x="109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3" y="4"/>
                        </a:lnTo>
                        <a:lnTo>
                          <a:pt x="53" y="5"/>
                        </a:lnTo>
                        <a:lnTo>
                          <a:pt x="43" y="10"/>
                        </a:lnTo>
                        <a:lnTo>
                          <a:pt x="35" y="12"/>
                        </a:lnTo>
                        <a:lnTo>
                          <a:pt x="27" y="17"/>
                        </a:lnTo>
                        <a:lnTo>
                          <a:pt x="20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39"/>
                        </a:lnTo>
                        <a:lnTo>
                          <a:pt x="2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7" y="81"/>
                        </a:lnTo>
                        <a:lnTo>
                          <a:pt x="11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1" y="113"/>
                        </a:lnTo>
                        <a:lnTo>
                          <a:pt x="49" y="118"/>
                        </a:lnTo>
                        <a:lnTo>
                          <a:pt x="60" y="123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5"/>
                        </a:lnTo>
                        <a:lnTo>
                          <a:pt x="105" y="138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6" y="142"/>
                        </a:lnTo>
                        <a:lnTo>
                          <a:pt x="168" y="142"/>
                        </a:lnTo>
                        <a:lnTo>
                          <a:pt x="179" y="141"/>
                        </a:lnTo>
                        <a:lnTo>
                          <a:pt x="191" y="139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6" y="125"/>
                        </a:lnTo>
                        <a:lnTo>
                          <a:pt x="234" y="120"/>
                        </a:lnTo>
                        <a:lnTo>
                          <a:pt x="240" y="116"/>
                        </a:lnTo>
                        <a:lnTo>
                          <a:pt x="244" y="110"/>
                        </a:lnTo>
                        <a:lnTo>
                          <a:pt x="249" y="103"/>
                        </a:lnTo>
                        <a:lnTo>
                          <a:pt x="252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3" y="79"/>
                        </a:lnTo>
                        <a:lnTo>
                          <a:pt x="252" y="75"/>
                        </a:lnTo>
                        <a:lnTo>
                          <a:pt x="249" y="68"/>
                        </a:lnTo>
                        <a:lnTo>
                          <a:pt x="247" y="61"/>
                        </a:lnTo>
                        <a:lnTo>
                          <a:pt x="242" y="54"/>
                        </a:lnTo>
                        <a:lnTo>
                          <a:pt x="237" y="47"/>
                        </a:lnTo>
                        <a:lnTo>
                          <a:pt x="229" y="42"/>
                        </a:lnTo>
                        <a:lnTo>
                          <a:pt x="223" y="36"/>
                        </a:lnTo>
                        <a:lnTo>
                          <a:pt x="214" y="29"/>
                        </a:lnTo>
                        <a:lnTo>
                          <a:pt x="205" y="25"/>
                        </a:lnTo>
                        <a:lnTo>
                          <a:pt x="195" y="19"/>
                        </a:lnTo>
                        <a:lnTo>
                          <a:pt x="183" y="15"/>
                        </a:lnTo>
                        <a:lnTo>
                          <a:pt x="173" y="11"/>
                        </a:lnTo>
                        <a:lnTo>
                          <a:pt x="160" y="7"/>
                        </a:lnTo>
                        <a:lnTo>
                          <a:pt x="147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34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35"/>
                  <p:cNvSpPr>
                    <a:spLocks/>
                  </p:cNvSpPr>
                  <p:nvPr/>
                </p:nvSpPr>
                <p:spPr bwMode="auto">
                  <a:xfrm>
                    <a:off x="3121" y="3522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2"/>
                      </a:cxn>
                      <a:cxn ang="0">
                        <a:pos x="54" y="6"/>
                      </a:cxn>
                      <a:cxn ang="0">
                        <a:pos x="34" y="13"/>
                      </a:cxn>
                      <a:cxn ang="0">
                        <a:pos x="20" y="21"/>
                      </a:cxn>
                      <a:cxn ang="0">
                        <a:pos x="9" y="32"/>
                      </a:cxn>
                      <a:cxn ang="0">
                        <a:pos x="3" y="45"/>
                      </a:cxn>
                      <a:cxn ang="0">
                        <a:pos x="0" y="52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4"/>
                      </a:cxn>
                      <a:cxn ang="0">
                        <a:pos x="32" y="106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6"/>
                      </a:cxn>
                      <a:cxn ang="0">
                        <a:pos x="118" y="140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0" y="138"/>
                      </a:cxn>
                      <a:cxn ang="0">
                        <a:pos x="210" y="133"/>
                      </a:cxn>
                      <a:cxn ang="0">
                        <a:pos x="227" y="126"/>
                      </a:cxn>
                      <a:cxn ang="0">
                        <a:pos x="239" y="115"/>
                      </a:cxn>
                      <a:cxn ang="0">
                        <a:pos x="248" y="104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78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5" y="20"/>
                      </a:cxn>
                      <a:cxn ang="0">
                        <a:pos x="172" y="10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3">
                        <a:moveTo>
                          <a:pt x="135" y="2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3"/>
                        </a:lnTo>
                        <a:lnTo>
                          <a:pt x="54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1"/>
                        </a:lnTo>
                        <a:lnTo>
                          <a:pt x="14" y="27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5"/>
                        </a:lnTo>
                        <a:lnTo>
                          <a:pt x="1" y="49"/>
                        </a:lnTo>
                        <a:lnTo>
                          <a:pt x="0" y="52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4"/>
                        </a:lnTo>
                        <a:lnTo>
                          <a:pt x="24" y="101"/>
                        </a:lnTo>
                        <a:lnTo>
                          <a:pt x="32" y="106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60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0"/>
                        </a:lnTo>
                        <a:lnTo>
                          <a:pt x="131" y="141"/>
                        </a:lnTo>
                        <a:lnTo>
                          <a:pt x="144" y="143"/>
                        </a:lnTo>
                        <a:lnTo>
                          <a:pt x="157" y="143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7"/>
                        </a:lnTo>
                        <a:lnTo>
                          <a:pt x="210" y="133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0"/>
                        </a:lnTo>
                        <a:lnTo>
                          <a:pt x="239" y="115"/>
                        </a:lnTo>
                        <a:lnTo>
                          <a:pt x="244" y="109"/>
                        </a:lnTo>
                        <a:lnTo>
                          <a:pt x="248" y="104"/>
                        </a:lnTo>
                        <a:lnTo>
                          <a:pt x="252" y="97"/>
                        </a:lnTo>
                        <a:lnTo>
                          <a:pt x="252" y="94"/>
                        </a:lnTo>
                        <a:lnTo>
                          <a:pt x="253" y="90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78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8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30"/>
                        </a:lnTo>
                        <a:lnTo>
                          <a:pt x="205" y="24"/>
                        </a:lnTo>
                        <a:lnTo>
                          <a:pt x="195" y="20"/>
                        </a:lnTo>
                        <a:lnTo>
                          <a:pt x="183" y="14"/>
                        </a:lnTo>
                        <a:lnTo>
                          <a:pt x="172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36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37"/>
                  <p:cNvSpPr>
                    <a:spLocks/>
                  </p:cNvSpPr>
                  <p:nvPr/>
                </p:nvSpPr>
                <p:spPr bwMode="auto">
                  <a:xfrm>
                    <a:off x="3468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1"/>
                      </a:cxn>
                      <a:cxn ang="0">
                        <a:pos x="96" y="0"/>
                      </a:cxn>
                      <a:cxn ang="0">
                        <a:pos x="74" y="3"/>
                      </a:cxn>
                      <a:cxn ang="0">
                        <a:pos x="52" y="7"/>
                      </a:cxn>
                      <a:cxn ang="0">
                        <a:pos x="34" y="14"/>
                      </a:cxn>
                      <a:cxn ang="0">
                        <a:pos x="19" y="22"/>
                      </a:cxn>
                      <a:cxn ang="0">
                        <a:pos x="9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1" y="68"/>
                      </a:cxn>
                      <a:cxn ang="0">
                        <a:pos x="6" y="82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48" y="118"/>
                      </a:cxn>
                      <a:cxn ang="0">
                        <a:pos x="70" y="128"/>
                      </a:cxn>
                      <a:cxn ang="0">
                        <a:pos x="93" y="137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89" y="139"/>
                      </a:cxn>
                      <a:cxn ang="0">
                        <a:pos x="210" y="134"/>
                      </a:cxn>
                      <a:cxn ang="0">
                        <a:pos x="226" y="125"/>
                      </a:cxn>
                      <a:cxn ang="0">
                        <a:pos x="239" y="116"/>
                      </a:cxn>
                      <a:cxn ang="0">
                        <a:pos x="248" y="104"/>
                      </a:cxn>
                      <a:cxn ang="0">
                        <a:pos x="252" y="95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49" y="70"/>
                      </a:cxn>
                      <a:cxn ang="0">
                        <a:pos x="242" y="56"/>
                      </a:cxn>
                      <a:cxn ang="0">
                        <a:pos x="229" y="42"/>
                      </a:cxn>
                      <a:cxn ang="0">
                        <a:pos x="214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5"/>
                      </a:cxn>
                    </a:cxnLst>
                    <a:rect l="0" t="0" r="r" b="b"/>
                    <a:pathLst>
                      <a:path w="253" h="143">
                        <a:moveTo>
                          <a:pt x="135" y="3"/>
                        </a:moveTo>
                        <a:lnTo>
                          <a:pt x="122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3"/>
                        </a:lnTo>
                        <a:lnTo>
                          <a:pt x="62" y="4"/>
                        </a:lnTo>
                        <a:lnTo>
                          <a:pt x="52" y="7"/>
                        </a:lnTo>
                        <a:lnTo>
                          <a:pt x="43" y="10"/>
                        </a:lnTo>
                        <a:lnTo>
                          <a:pt x="34" y="14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4" y="28"/>
                        </a:lnTo>
                        <a:lnTo>
                          <a:pt x="9" y="33"/>
                        </a:lnTo>
                        <a:lnTo>
                          <a:pt x="5" y="40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1" y="68"/>
                        </a:lnTo>
                        <a:lnTo>
                          <a:pt x="4" y="75"/>
                        </a:lnTo>
                        <a:lnTo>
                          <a:pt x="6" y="82"/>
                        </a:lnTo>
                        <a:lnTo>
                          <a:pt x="11" y="89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70" y="128"/>
                        </a:lnTo>
                        <a:lnTo>
                          <a:pt x="81" y="132"/>
                        </a:lnTo>
                        <a:lnTo>
                          <a:pt x="93" y="137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6" y="143"/>
                        </a:lnTo>
                        <a:lnTo>
                          <a:pt x="168" y="143"/>
                        </a:lnTo>
                        <a:lnTo>
                          <a:pt x="179" y="142"/>
                        </a:lnTo>
                        <a:lnTo>
                          <a:pt x="189" y="139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9" y="131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4"/>
                        </a:lnTo>
                        <a:lnTo>
                          <a:pt x="251" y="97"/>
                        </a:lnTo>
                        <a:lnTo>
                          <a:pt x="252" y="95"/>
                        </a:lnTo>
                        <a:lnTo>
                          <a:pt x="253" y="90"/>
                        </a:lnTo>
                        <a:lnTo>
                          <a:pt x="253" y="86"/>
                        </a:lnTo>
                        <a:lnTo>
                          <a:pt x="253" y="83"/>
                        </a:lnTo>
                        <a:lnTo>
                          <a:pt x="252" y="79"/>
                        </a:lnTo>
                        <a:lnTo>
                          <a:pt x="252" y="77"/>
                        </a:lnTo>
                        <a:lnTo>
                          <a:pt x="249" y="70"/>
                        </a:lnTo>
                        <a:lnTo>
                          <a:pt x="245" y="63"/>
                        </a:lnTo>
                        <a:lnTo>
                          <a:pt x="242" y="56"/>
                        </a:lnTo>
                        <a:lnTo>
                          <a:pt x="235" y="49"/>
                        </a:lnTo>
                        <a:lnTo>
                          <a:pt x="229" y="42"/>
                        </a:lnTo>
                        <a:lnTo>
                          <a:pt x="221" y="36"/>
                        </a:lnTo>
                        <a:lnTo>
                          <a:pt x="214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60" y="8"/>
                        </a:lnTo>
                        <a:lnTo>
                          <a:pt x="147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38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39"/>
                  <p:cNvSpPr>
                    <a:spLocks/>
                  </p:cNvSpPr>
                  <p:nvPr/>
                </p:nvSpPr>
                <p:spPr bwMode="auto">
                  <a:xfrm>
                    <a:off x="3815" y="36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3" y="1"/>
                      </a:cxn>
                      <a:cxn ang="0">
                        <a:pos x="97" y="0"/>
                      </a:cxn>
                      <a:cxn ang="0">
                        <a:pos x="74" y="3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2"/>
                      </a:cxn>
                      <a:cxn ang="0">
                        <a:pos x="9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1"/>
                      </a:cxn>
                      <a:cxn ang="0">
                        <a:pos x="2" y="68"/>
                      </a:cxn>
                      <a:cxn ang="0">
                        <a:pos x="7" y="82"/>
                      </a:cxn>
                      <a:cxn ang="0">
                        <a:pos x="17" y="95"/>
                      </a:cxn>
                      <a:cxn ang="0">
                        <a:pos x="31" y="107"/>
                      </a:cxn>
                      <a:cxn ang="0">
                        <a:pos x="49" y="119"/>
                      </a:cxn>
                      <a:cxn ang="0">
                        <a:pos x="69" y="128"/>
                      </a:cxn>
                      <a:cxn ang="0">
                        <a:pos x="93" y="137"/>
                      </a:cxn>
                      <a:cxn ang="0">
                        <a:pos x="119" y="141"/>
                      </a:cxn>
                      <a:cxn ang="0">
                        <a:pos x="144" y="144"/>
                      </a:cxn>
                      <a:cxn ang="0">
                        <a:pos x="168" y="144"/>
                      </a:cxn>
                      <a:cxn ang="0">
                        <a:pos x="190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40" y="116"/>
                      </a:cxn>
                      <a:cxn ang="0">
                        <a:pos x="249" y="105"/>
                      </a:cxn>
                      <a:cxn ang="0">
                        <a:pos x="252" y="95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70"/>
                      </a:cxn>
                      <a:cxn ang="0">
                        <a:pos x="242" y="56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1"/>
                      </a:cxn>
                      <a:cxn ang="0">
                        <a:pos x="148" y="6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3" y="1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6" y="1"/>
                        </a:lnTo>
                        <a:lnTo>
                          <a:pt x="74" y="3"/>
                        </a:lnTo>
                        <a:lnTo>
                          <a:pt x="63" y="4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7" y="18"/>
                        </a:lnTo>
                        <a:lnTo>
                          <a:pt x="20" y="22"/>
                        </a:lnTo>
                        <a:lnTo>
                          <a:pt x="13" y="28"/>
                        </a:lnTo>
                        <a:lnTo>
                          <a:pt x="9" y="34"/>
                        </a:lnTo>
                        <a:lnTo>
                          <a:pt x="4" y="40"/>
                        </a:lnTo>
                        <a:lnTo>
                          <a:pt x="2" y="46"/>
                        </a:lnTo>
                        <a:lnTo>
                          <a:pt x="2" y="50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1"/>
                        </a:lnTo>
                        <a:lnTo>
                          <a:pt x="0" y="64"/>
                        </a:lnTo>
                        <a:lnTo>
                          <a:pt x="2" y="68"/>
                        </a:lnTo>
                        <a:lnTo>
                          <a:pt x="4" y="75"/>
                        </a:lnTo>
                        <a:lnTo>
                          <a:pt x="7" y="82"/>
                        </a:lnTo>
                        <a:lnTo>
                          <a:pt x="12" y="89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7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4"/>
                        </a:lnTo>
                        <a:lnTo>
                          <a:pt x="69" y="128"/>
                        </a:lnTo>
                        <a:lnTo>
                          <a:pt x="81" y="133"/>
                        </a:lnTo>
                        <a:lnTo>
                          <a:pt x="93" y="137"/>
                        </a:lnTo>
                        <a:lnTo>
                          <a:pt x="105" y="140"/>
                        </a:lnTo>
                        <a:lnTo>
                          <a:pt x="119" y="141"/>
                        </a:lnTo>
                        <a:lnTo>
                          <a:pt x="132" y="142"/>
                        </a:lnTo>
                        <a:lnTo>
                          <a:pt x="144" y="144"/>
                        </a:lnTo>
                        <a:lnTo>
                          <a:pt x="156" y="144"/>
                        </a:lnTo>
                        <a:lnTo>
                          <a:pt x="168" y="144"/>
                        </a:lnTo>
                        <a:lnTo>
                          <a:pt x="180" y="142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10" y="134"/>
                        </a:lnTo>
                        <a:lnTo>
                          <a:pt x="218" y="131"/>
                        </a:lnTo>
                        <a:lnTo>
                          <a:pt x="227" y="126"/>
                        </a:lnTo>
                        <a:lnTo>
                          <a:pt x="233" y="121"/>
                        </a:lnTo>
                        <a:lnTo>
                          <a:pt x="240" y="116"/>
                        </a:lnTo>
                        <a:lnTo>
                          <a:pt x="245" y="110"/>
                        </a:lnTo>
                        <a:lnTo>
                          <a:pt x="249" y="105"/>
                        </a:lnTo>
                        <a:lnTo>
                          <a:pt x="251" y="98"/>
                        </a:lnTo>
                        <a:lnTo>
                          <a:pt x="252" y="95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2" y="77"/>
                        </a:lnTo>
                        <a:lnTo>
                          <a:pt x="250" y="70"/>
                        </a:lnTo>
                        <a:lnTo>
                          <a:pt x="246" y="63"/>
                        </a:lnTo>
                        <a:lnTo>
                          <a:pt x="242" y="56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6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5"/>
                        </a:lnTo>
                        <a:lnTo>
                          <a:pt x="172" y="11"/>
                        </a:lnTo>
                        <a:lnTo>
                          <a:pt x="161" y="8"/>
                        </a:lnTo>
                        <a:lnTo>
                          <a:pt x="148" y="6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40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41"/>
                  <p:cNvSpPr>
                    <a:spLocks/>
                  </p:cNvSpPr>
                  <p:nvPr/>
                </p:nvSpPr>
                <p:spPr bwMode="auto">
                  <a:xfrm>
                    <a:off x="4130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1"/>
                      </a:cxn>
                      <a:cxn ang="0">
                        <a:pos x="96" y="0"/>
                      </a:cxn>
                      <a:cxn ang="0">
                        <a:pos x="74" y="1"/>
                      </a:cxn>
                      <a:cxn ang="0">
                        <a:pos x="52" y="6"/>
                      </a:cxn>
                      <a:cxn ang="0">
                        <a:pos x="34" y="13"/>
                      </a:cxn>
                      <a:cxn ang="0">
                        <a:pos x="19" y="22"/>
                      </a:cxn>
                      <a:cxn ang="0">
                        <a:pos x="7" y="33"/>
                      </a:cxn>
                      <a:cxn ang="0">
                        <a:pos x="1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1" y="66"/>
                      </a:cxn>
                      <a:cxn ang="0">
                        <a:pos x="6" y="80"/>
                      </a:cxn>
                      <a:cxn ang="0">
                        <a:pos x="16" y="94"/>
                      </a:cxn>
                      <a:cxn ang="0">
                        <a:pos x="30" y="107"/>
                      </a:cxn>
                      <a:cxn ang="0">
                        <a:pos x="48" y="118"/>
                      </a:cxn>
                      <a:cxn ang="0">
                        <a:pos x="68" y="128"/>
                      </a:cxn>
                      <a:cxn ang="0">
                        <a:pos x="93" y="135"/>
                      </a:cxn>
                      <a:cxn ang="0">
                        <a:pos x="117" y="140"/>
                      </a:cxn>
                      <a:cxn ang="0">
                        <a:pos x="144" y="143"/>
                      </a:cxn>
                      <a:cxn ang="0">
                        <a:pos x="168" y="142"/>
                      </a:cxn>
                      <a:cxn ang="0">
                        <a:pos x="189" y="139"/>
                      </a:cxn>
                      <a:cxn ang="0">
                        <a:pos x="208" y="133"/>
                      </a:cxn>
                      <a:cxn ang="0">
                        <a:pos x="226" y="125"/>
                      </a:cxn>
                      <a:cxn ang="0">
                        <a:pos x="239" y="115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2" y="86"/>
                      </a:cxn>
                      <a:cxn ang="0">
                        <a:pos x="252" y="79"/>
                      </a:cxn>
                      <a:cxn ang="0">
                        <a:pos x="249" y="68"/>
                      </a:cxn>
                      <a:cxn ang="0">
                        <a:pos x="240" y="54"/>
                      </a:cxn>
                      <a:cxn ang="0">
                        <a:pos x="229" y="41"/>
                      </a:cxn>
                      <a:cxn ang="0">
                        <a:pos x="212" y="30"/>
                      </a:cxn>
                      <a:cxn ang="0">
                        <a:pos x="193" y="19"/>
                      </a:cxn>
                      <a:cxn ang="0">
                        <a:pos x="172" y="11"/>
                      </a:cxn>
                      <a:cxn ang="0">
                        <a:pos x="147" y="4"/>
                      </a:cxn>
                    </a:cxnLst>
                    <a:rect l="0" t="0" r="r" b="b"/>
                    <a:pathLst>
                      <a:path w="252" h="143">
                        <a:moveTo>
                          <a:pt x="135" y="2"/>
                        </a:moveTo>
                        <a:lnTo>
                          <a:pt x="121" y="1"/>
                        </a:lnTo>
                        <a:lnTo>
                          <a:pt x="109" y="0"/>
                        </a:lnTo>
                        <a:lnTo>
                          <a:pt x="96" y="0"/>
                        </a:lnTo>
                        <a:lnTo>
                          <a:pt x="85" y="1"/>
                        </a:lnTo>
                        <a:lnTo>
                          <a:pt x="74" y="1"/>
                        </a:lnTo>
                        <a:lnTo>
                          <a:pt x="62" y="4"/>
                        </a:lnTo>
                        <a:lnTo>
                          <a:pt x="52" y="6"/>
                        </a:lnTo>
                        <a:lnTo>
                          <a:pt x="43" y="9"/>
                        </a:lnTo>
                        <a:lnTo>
                          <a:pt x="34" y="13"/>
                        </a:lnTo>
                        <a:lnTo>
                          <a:pt x="26" y="18"/>
                        </a:lnTo>
                        <a:lnTo>
                          <a:pt x="19" y="22"/>
                        </a:lnTo>
                        <a:lnTo>
                          <a:pt x="12" y="27"/>
                        </a:lnTo>
                        <a:lnTo>
                          <a:pt x="7" y="33"/>
                        </a:lnTo>
                        <a:lnTo>
                          <a:pt x="4" y="39"/>
                        </a:lnTo>
                        <a:lnTo>
                          <a:pt x="1" y="46"/>
                        </a:lnTo>
                        <a:lnTo>
                          <a:pt x="0" y="48"/>
                        </a:lnTo>
                        <a:lnTo>
                          <a:pt x="0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1" y="66"/>
                        </a:lnTo>
                        <a:lnTo>
                          <a:pt x="2" y="73"/>
                        </a:lnTo>
                        <a:lnTo>
                          <a:pt x="6" y="80"/>
                        </a:lnTo>
                        <a:lnTo>
                          <a:pt x="11" y="87"/>
                        </a:lnTo>
                        <a:lnTo>
                          <a:pt x="16" y="94"/>
                        </a:lnTo>
                        <a:lnTo>
                          <a:pt x="23" y="101"/>
                        </a:lnTo>
                        <a:lnTo>
                          <a:pt x="30" y="107"/>
                        </a:lnTo>
                        <a:lnTo>
                          <a:pt x="39" y="113"/>
                        </a:lnTo>
                        <a:lnTo>
                          <a:pt x="48" y="118"/>
                        </a:lnTo>
                        <a:lnTo>
                          <a:pt x="58" y="124"/>
                        </a:lnTo>
                        <a:lnTo>
                          <a:pt x="68" y="128"/>
                        </a:lnTo>
                        <a:lnTo>
                          <a:pt x="80" y="132"/>
                        </a:lnTo>
                        <a:lnTo>
                          <a:pt x="93" y="135"/>
                        </a:lnTo>
                        <a:lnTo>
                          <a:pt x="104" y="138"/>
                        </a:lnTo>
                        <a:lnTo>
                          <a:pt x="117" y="140"/>
                        </a:lnTo>
                        <a:lnTo>
                          <a:pt x="131" y="142"/>
                        </a:lnTo>
                        <a:lnTo>
                          <a:pt x="144" y="143"/>
                        </a:lnTo>
                        <a:lnTo>
                          <a:pt x="155" y="143"/>
                        </a:lnTo>
                        <a:lnTo>
                          <a:pt x="168" y="142"/>
                        </a:lnTo>
                        <a:lnTo>
                          <a:pt x="178" y="140"/>
                        </a:lnTo>
                        <a:lnTo>
                          <a:pt x="189" y="139"/>
                        </a:lnTo>
                        <a:lnTo>
                          <a:pt x="200" y="136"/>
                        </a:lnTo>
                        <a:lnTo>
                          <a:pt x="208" y="133"/>
                        </a:lnTo>
                        <a:lnTo>
                          <a:pt x="217" y="129"/>
                        </a:lnTo>
                        <a:lnTo>
                          <a:pt x="226" y="125"/>
                        </a:lnTo>
                        <a:lnTo>
                          <a:pt x="233" y="121"/>
                        </a:lnTo>
                        <a:lnTo>
                          <a:pt x="239" y="115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0" y="97"/>
                        </a:lnTo>
                        <a:lnTo>
                          <a:pt x="252" y="93"/>
                        </a:lnTo>
                        <a:lnTo>
                          <a:pt x="252" y="90"/>
                        </a:lnTo>
                        <a:lnTo>
                          <a:pt x="252" y="86"/>
                        </a:lnTo>
                        <a:lnTo>
                          <a:pt x="252" y="83"/>
                        </a:lnTo>
                        <a:lnTo>
                          <a:pt x="252" y="79"/>
                        </a:lnTo>
                        <a:lnTo>
                          <a:pt x="250" y="75"/>
                        </a:lnTo>
                        <a:lnTo>
                          <a:pt x="249" y="68"/>
                        </a:lnTo>
                        <a:lnTo>
                          <a:pt x="245" y="61"/>
                        </a:lnTo>
                        <a:lnTo>
                          <a:pt x="240" y="54"/>
                        </a:lnTo>
                        <a:lnTo>
                          <a:pt x="235" y="48"/>
                        </a:lnTo>
                        <a:lnTo>
                          <a:pt x="229" y="41"/>
                        </a:lnTo>
                        <a:lnTo>
                          <a:pt x="221" y="36"/>
                        </a:lnTo>
                        <a:lnTo>
                          <a:pt x="212" y="30"/>
                        </a:lnTo>
                        <a:lnTo>
                          <a:pt x="203" y="25"/>
                        </a:lnTo>
                        <a:lnTo>
                          <a:pt x="193" y="19"/>
                        </a:lnTo>
                        <a:lnTo>
                          <a:pt x="183" y="15"/>
                        </a:lnTo>
                        <a:lnTo>
                          <a:pt x="172" y="11"/>
                        </a:lnTo>
                        <a:lnTo>
                          <a:pt x="159" y="6"/>
                        </a:lnTo>
                        <a:lnTo>
                          <a:pt x="147" y="4"/>
                        </a:lnTo>
                        <a:lnTo>
                          <a:pt x="135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42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43"/>
                  <p:cNvSpPr>
                    <a:spLocks/>
                  </p:cNvSpPr>
                  <p:nvPr/>
                </p:nvSpPr>
                <p:spPr bwMode="auto">
                  <a:xfrm>
                    <a:off x="4477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21" y="2"/>
                      </a:cxn>
                      <a:cxn ang="0">
                        <a:pos x="97" y="0"/>
                      </a:cxn>
                      <a:cxn ang="0">
                        <a:pos x="73" y="2"/>
                      </a:cxn>
                      <a:cxn ang="0">
                        <a:pos x="53" y="7"/>
                      </a:cxn>
                      <a:cxn ang="0">
                        <a:pos x="35" y="14"/>
                      </a:cxn>
                      <a:cxn ang="0">
                        <a:pos x="20" y="23"/>
                      </a:cxn>
                      <a:cxn ang="0">
                        <a:pos x="8" y="34"/>
                      </a:cxn>
                      <a:cxn ang="0">
                        <a:pos x="2" y="46"/>
                      </a:cxn>
                      <a:cxn ang="0">
                        <a:pos x="0" y="53"/>
                      </a:cxn>
                      <a:cxn ang="0">
                        <a:pos x="0" y="60"/>
                      </a:cxn>
                      <a:cxn ang="0">
                        <a:pos x="0" y="67"/>
                      </a:cxn>
                      <a:cxn ang="0">
                        <a:pos x="7" y="81"/>
                      </a:cxn>
                      <a:cxn ang="0">
                        <a:pos x="17" y="95"/>
                      </a:cxn>
                      <a:cxn ang="0">
                        <a:pos x="31" y="108"/>
                      </a:cxn>
                      <a:cxn ang="0">
                        <a:pos x="49" y="119"/>
                      </a:cxn>
                      <a:cxn ang="0">
                        <a:pos x="69" y="129"/>
                      </a:cxn>
                      <a:cxn ang="0">
                        <a:pos x="92" y="136"/>
                      </a:cxn>
                      <a:cxn ang="0">
                        <a:pos x="118" y="141"/>
                      </a:cxn>
                      <a:cxn ang="0">
                        <a:pos x="143" y="144"/>
                      </a:cxn>
                      <a:cxn ang="0">
                        <a:pos x="167" y="143"/>
                      </a:cxn>
                      <a:cxn ang="0">
                        <a:pos x="190" y="140"/>
                      </a:cxn>
                      <a:cxn ang="0">
                        <a:pos x="209" y="134"/>
                      </a:cxn>
                      <a:cxn ang="0">
                        <a:pos x="226" y="126"/>
                      </a:cxn>
                      <a:cxn ang="0">
                        <a:pos x="240" y="116"/>
                      </a:cxn>
                      <a:cxn ang="0">
                        <a:pos x="249" y="104"/>
                      </a:cxn>
                      <a:cxn ang="0">
                        <a:pos x="252" y="94"/>
                      </a:cxn>
                      <a:cxn ang="0">
                        <a:pos x="252" y="87"/>
                      </a:cxn>
                      <a:cxn ang="0">
                        <a:pos x="252" y="80"/>
                      </a:cxn>
                      <a:cxn ang="0">
                        <a:pos x="250" y="69"/>
                      </a:cxn>
                      <a:cxn ang="0">
                        <a:pos x="241" y="55"/>
                      </a:cxn>
                      <a:cxn ang="0">
                        <a:pos x="230" y="42"/>
                      </a:cxn>
                      <a:cxn ang="0">
                        <a:pos x="213" y="31"/>
                      </a:cxn>
                      <a:cxn ang="0">
                        <a:pos x="194" y="20"/>
                      </a:cxn>
                      <a:cxn ang="0">
                        <a:pos x="172" y="12"/>
                      </a:cxn>
                      <a:cxn ang="0">
                        <a:pos x="148" y="5"/>
                      </a:cxn>
                    </a:cxnLst>
                    <a:rect l="0" t="0" r="r" b="b"/>
                    <a:pathLst>
                      <a:path w="252" h="144">
                        <a:moveTo>
                          <a:pt x="135" y="3"/>
                        </a:moveTo>
                        <a:lnTo>
                          <a:pt x="121" y="2"/>
                        </a:lnTo>
                        <a:lnTo>
                          <a:pt x="109" y="0"/>
                        </a:lnTo>
                        <a:lnTo>
                          <a:pt x="97" y="0"/>
                        </a:lnTo>
                        <a:lnTo>
                          <a:pt x="84" y="2"/>
                        </a:lnTo>
                        <a:lnTo>
                          <a:pt x="73" y="2"/>
                        </a:lnTo>
                        <a:lnTo>
                          <a:pt x="63" y="5"/>
                        </a:lnTo>
                        <a:lnTo>
                          <a:pt x="53" y="7"/>
                        </a:lnTo>
                        <a:lnTo>
                          <a:pt x="44" y="10"/>
                        </a:lnTo>
                        <a:lnTo>
                          <a:pt x="35" y="14"/>
                        </a:lnTo>
                        <a:lnTo>
                          <a:pt x="26" y="19"/>
                        </a:lnTo>
                        <a:lnTo>
                          <a:pt x="20" y="23"/>
                        </a:lnTo>
                        <a:lnTo>
                          <a:pt x="13" y="28"/>
                        </a:lnTo>
                        <a:lnTo>
                          <a:pt x="8" y="34"/>
                        </a:lnTo>
                        <a:lnTo>
                          <a:pt x="4" y="39"/>
                        </a:lnTo>
                        <a:lnTo>
                          <a:pt x="2" y="46"/>
                        </a:lnTo>
                        <a:lnTo>
                          <a:pt x="0" y="49"/>
                        </a:lnTo>
                        <a:lnTo>
                          <a:pt x="0" y="53"/>
                        </a:lnTo>
                        <a:lnTo>
                          <a:pt x="0" y="58"/>
                        </a:lnTo>
                        <a:lnTo>
                          <a:pt x="0" y="60"/>
                        </a:lnTo>
                        <a:lnTo>
                          <a:pt x="0" y="65"/>
                        </a:lnTo>
                        <a:lnTo>
                          <a:pt x="0" y="67"/>
                        </a:lnTo>
                        <a:lnTo>
                          <a:pt x="3" y="74"/>
                        </a:lnTo>
                        <a:lnTo>
                          <a:pt x="7" y="81"/>
                        </a:lnTo>
                        <a:lnTo>
                          <a:pt x="12" y="88"/>
                        </a:lnTo>
                        <a:lnTo>
                          <a:pt x="17" y="95"/>
                        </a:lnTo>
                        <a:lnTo>
                          <a:pt x="23" y="102"/>
                        </a:lnTo>
                        <a:lnTo>
                          <a:pt x="31" y="108"/>
                        </a:lnTo>
                        <a:lnTo>
                          <a:pt x="40" y="113"/>
                        </a:lnTo>
                        <a:lnTo>
                          <a:pt x="49" y="119"/>
                        </a:lnTo>
                        <a:lnTo>
                          <a:pt x="59" y="125"/>
                        </a:lnTo>
                        <a:lnTo>
                          <a:pt x="69" y="129"/>
                        </a:lnTo>
                        <a:lnTo>
                          <a:pt x="81" y="133"/>
                        </a:lnTo>
                        <a:lnTo>
                          <a:pt x="92" y="136"/>
                        </a:lnTo>
                        <a:lnTo>
                          <a:pt x="105" y="139"/>
                        </a:lnTo>
                        <a:lnTo>
                          <a:pt x="118" y="141"/>
                        </a:lnTo>
                        <a:lnTo>
                          <a:pt x="130" y="143"/>
                        </a:lnTo>
                        <a:lnTo>
                          <a:pt x="143" y="144"/>
                        </a:lnTo>
                        <a:lnTo>
                          <a:pt x="156" y="144"/>
                        </a:lnTo>
                        <a:lnTo>
                          <a:pt x="167" y="143"/>
                        </a:lnTo>
                        <a:lnTo>
                          <a:pt x="179" y="141"/>
                        </a:lnTo>
                        <a:lnTo>
                          <a:pt x="190" y="140"/>
                        </a:lnTo>
                        <a:lnTo>
                          <a:pt x="200" y="137"/>
                        </a:lnTo>
                        <a:lnTo>
                          <a:pt x="209" y="134"/>
                        </a:lnTo>
                        <a:lnTo>
                          <a:pt x="218" y="130"/>
                        </a:lnTo>
                        <a:lnTo>
                          <a:pt x="226" y="126"/>
                        </a:lnTo>
                        <a:lnTo>
                          <a:pt x="233" y="122"/>
                        </a:lnTo>
                        <a:lnTo>
                          <a:pt x="240" y="116"/>
                        </a:lnTo>
                        <a:lnTo>
                          <a:pt x="245" y="111"/>
                        </a:lnTo>
                        <a:lnTo>
                          <a:pt x="249" y="104"/>
                        </a:lnTo>
                        <a:lnTo>
                          <a:pt x="251" y="98"/>
                        </a:lnTo>
                        <a:lnTo>
                          <a:pt x="252" y="94"/>
                        </a:lnTo>
                        <a:lnTo>
                          <a:pt x="252" y="91"/>
                        </a:lnTo>
                        <a:lnTo>
                          <a:pt x="252" y="87"/>
                        </a:lnTo>
                        <a:lnTo>
                          <a:pt x="252" y="84"/>
                        </a:lnTo>
                        <a:lnTo>
                          <a:pt x="252" y="80"/>
                        </a:lnTo>
                        <a:lnTo>
                          <a:pt x="251" y="76"/>
                        </a:lnTo>
                        <a:lnTo>
                          <a:pt x="250" y="69"/>
                        </a:lnTo>
                        <a:lnTo>
                          <a:pt x="246" y="62"/>
                        </a:lnTo>
                        <a:lnTo>
                          <a:pt x="241" y="55"/>
                        </a:lnTo>
                        <a:lnTo>
                          <a:pt x="236" y="49"/>
                        </a:lnTo>
                        <a:lnTo>
                          <a:pt x="230" y="42"/>
                        </a:lnTo>
                        <a:lnTo>
                          <a:pt x="222" y="37"/>
                        </a:lnTo>
                        <a:lnTo>
                          <a:pt x="213" y="31"/>
                        </a:lnTo>
                        <a:lnTo>
                          <a:pt x="204" y="25"/>
                        </a:lnTo>
                        <a:lnTo>
                          <a:pt x="194" y="20"/>
                        </a:lnTo>
                        <a:lnTo>
                          <a:pt x="184" y="16"/>
                        </a:lnTo>
                        <a:lnTo>
                          <a:pt x="172" y="12"/>
                        </a:lnTo>
                        <a:lnTo>
                          <a:pt x="160" y="7"/>
                        </a:lnTo>
                        <a:lnTo>
                          <a:pt x="148" y="5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44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45"/>
                  <p:cNvSpPr>
                    <a:spLocks/>
                  </p:cNvSpPr>
                  <p:nvPr/>
                </p:nvSpPr>
                <p:spPr bwMode="auto">
                  <a:xfrm>
                    <a:off x="4824" y="3773"/>
                    <a:ext cx="127" cy="71"/>
                  </a:xfrm>
                  <a:custGeom>
                    <a:avLst/>
                    <a:gdLst/>
                    <a:ahLst/>
                    <a:cxnLst>
                      <a:cxn ang="0">
                        <a:pos x="122" y="2"/>
                      </a:cxn>
                      <a:cxn ang="0">
                        <a:pos x="98" y="0"/>
                      </a:cxn>
                      <a:cxn ang="0">
                        <a:pos x="74" y="2"/>
                      </a:cxn>
                      <a:cxn ang="0">
                        <a:pos x="54" y="7"/>
                      </a:cxn>
                      <a:cxn ang="0">
                        <a:pos x="34" y="13"/>
                      </a:cxn>
                      <a:cxn ang="0">
                        <a:pos x="20" y="23"/>
                      </a:cxn>
                      <a:cxn ang="0">
                        <a:pos x="9" y="34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8"/>
                      </a:cxn>
                      <a:cxn ang="0">
                        <a:pos x="50" y="119"/>
                      </a:cxn>
                      <a:cxn ang="0">
                        <a:pos x="70" y="129"/>
                      </a:cxn>
                      <a:cxn ang="0">
                        <a:pos x="93" y="136"/>
                      </a:cxn>
                      <a:cxn ang="0">
                        <a:pos x="118" y="141"/>
                      </a:cxn>
                      <a:cxn ang="0">
                        <a:pos x="144" y="143"/>
                      </a:cxn>
                      <a:cxn ang="0">
                        <a:pos x="168" y="143"/>
                      </a:cxn>
                      <a:cxn ang="0">
                        <a:pos x="191" y="140"/>
                      </a:cxn>
                      <a:cxn ang="0">
                        <a:pos x="210" y="134"/>
                      </a:cxn>
                      <a:cxn ang="0">
                        <a:pos x="227" y="126"/>
                      </a:cxn>
                      <a:cxn ang="0">
                        <a:pos x="239" y="116"/>
                      </a:cxn>
                      <a:cxn ang="0">
                        <a:pos x="248" y="103"/>
                      </a:cxn>
                      <a:cxn ang="0">
                        <a:pos x="252" y="94"/>
                      </a:cxn>
                      <a:cxn ang="0">
                        <a:pos x="253" y="87"/>
                      </a:cxn>
                      <a:cxn ang="0">
                        <a:pos x="253" y="80"/>
                      </a:cxn>
                      <a:cxn ang="0">
                        <a:pos x="250" y="69"/>
                      </a:cxn>
                      <a:cxn ang="0">
                        <a:pos x="242" y="55"/>
                      </a:cxn>
                      <a:cxn ang="0">
                        <a:pos x="229" y="42"/>
                      </a:cxn>
                      <a:cxn ang="0">
                        <a:pos x="214" y="31"/>
                      </a:cxn>
                      <a:cxn ang="0">
                        <a:pos x="195" y="20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4">
                        <a:moveTo>
                          <a:pt x="135" y="3"/>
                        </a:moveTo>
                        <a:lnTo>
                          <a:pt x="122" y="2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4" y="2"/>
                        </a:lnTo>
                        <a:lnTo>
                          <a:pt x="64" y="4"/>
                        </a:lnTo>
                        <a:lnTo>
                          <a:pt x="54" y="7"/>
                        </a:lnTo>
                        <a:lnTo>
                          <a:pt x="43" y="10"/>
                        </a:lnTo>
                        <a:lnTo>
                          <a:pt x="34" y="13"/>
                        </a:lnTo>
                        <a:lnTo>
                          <a:pt x="27" y="17"/>
                        </a:lnTo>
                        <a:lnTo>
                          <a:pt x="20" y="23"/>
                        </a:lnTo>
                        <a:lnTo>
                          <a:pt x="14" y="28"/>
                        </a:lnTo>
                        <a:lnTo>
                          <a:pt x="9" y="34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7"/>
                        </a:lnTo>
                        <a:lnTo>
                          <a:pt x="0" y="60"/>
                        </a:lnTo>
                        <a:lnTo>
                          <a:pt x="1" y="64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2"/>
                        </a:lnTo>
                        <a:lnTo>
                          <a:pt x="32" y="108"/>
                        </a:lnTo>
                        <a:lnTo>
                          <a:pt x="41" y="113"/>
                        </a:lnTo>
                        <a:lnTo>
                          <a:pt x="50" y="119"/>
                        </a:lnTo>
                        <a:lnTo>
                          <a:pt x="60" y="123"/>
                        </a:lnTo>
                        <a:lnTo>
                          <a:pt x="70" y="129"/>
                        </a:lnTo>
                        <a:lnTo>
                          <a:pt x="82" y="133"/>
                        </a:lnTo>
                        <a:lnTo>
                          <a:pt x="93" y="136"/>
                        </a:lnTo>
                        <a:lnTo>
                          <a:pt x="106" y="138"/>
                        </a:lnTo>
                        <a:lnTo>
                          <a:pt x="118" y="141"/>
                        </a:lnTo>
                        <a:lnTo>
                          <a:pt x="131" y="143"/>
                        </a:lnTo>
                        <a:lnTo>
                          <a:pt x="144" y="143"/>
                        </a:lnTo>
                        <a:lnTo>
                          <a:pt x="157" y="144"/>
                        </a:lnTo>
                        <a:lnTo>
                          <a:pt x="168" y="143"/>
                        </a:lnTo>
                        <a:lnTo>
                          <a:pt x="180" y="141"/>
                        </a:lnTo>
                        <a:lnTo>
                          <a:pt x="191" y="140"/>
                        </a:lnTo>
                        <a:lnTo>
                          <a:pt x="201" y="137"/>
                        </a:lnTo>
                        <a:lnTo>
                          <a:pt x="210" y="134"/>
                        </a:lnTo>
                        <a:lnTo>
                          <a:pt x="219" y="130"/>
                        </a:lnTo>
                        <a:lnTo>
                          <a:pt x="227" y="126"/>
                        </a:lnTo>
                        <a:lnTo>
                          <a:pt x="234" y="122"/>
                        </a:lnTo>
                        <a:lnTo>
                          <a:pt x="239" y="116"/>
                        </a:lnTo>
                        <a:lnTo>
                          <a:pt x="244" y="110"/>
                        </a:lnTo>
                        <a:lnTo>
                          <a:pt x="248" y="103"/>
                        </a:lnTo>
                        <a:lnTo>
                          <a:pt x="252" y="98"/>
                        </a:lnTo>
                        <a:lnTo>
                          <a:pt x="252" y="94"/>
                        </a:lnTo>
                        <a:lnTo>
                          <a:pt x="253" y="91"/>
                        </a:lnTo>
                        <a:lnTo>
                          <a:pt x="253" y="87"/>
                        </a:lnTo>
                        <a:lnTo>
                          <a:pt x="253" y="83"/>
                        </a:lnTo>
                        <a:lnTo>
                          <a:pt x="253" y="80"/>
                        </a:lnTo>
                        <a:lnTo>
                          <a:pt x="252" y="76"/>
                        </a:lnTo>
                        <a:lnTo>
                          <a:pt x="250" y="69"/>
                        </a:lnTo>
                        <a:lnTo>
                          <a:pt x="247" y="62"/>
                        </a:lnTo>
                        <a:lnTo>
                          <a:pt x="242" y="55"/>
                        </a:lnTo>
                        <a:lnTo>
                          <a:pt x="237" y="49"/>
                        </a:lnTo>
                        <a:lnTo>
                          <a:pt x="229" y="42"/>
                        </a:lnTo>
                        <a:lnTo>
                          <a:pt x="222" y="37"/>
                        </a:lnTo>
                        <a:lnTo>
                          <a:pt x="214" y="31"/>
                        </a:lnTo>
                        <a:lnTo>
                          <a:pt x="205" y="25"/>
                        </a:lnTo>
                        <a:lnTo>
                          <a:pt x="195" y="20"/>
                        </a:lnTo>
                        <a:lnTo>
                          <a:pt x="183" y="16"/>
                        </a:lnTo>
                        <a:lnTo>
                          <a:pt x="172" y="11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46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47"/>
                  <p:cNvSpPr>
                    <a:spLocks/>
                  </p:cNvSpPr>
                  <p:nvPr/>
                </p:nvSpPr>
                <p:spPr bwMode="auto">
                  <a:xfrm>
                    <a:off x="5139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97" y="0"/>
                      </a:cxn>
                      <a:cxn ang="0">
                        <a:pos x="74" y="1"/>
                      </a:cxn>
                      <a:cxn ang="0">
                        <a:pos x="54" y="5"/>
                      </a:cxn>
                      <a:cxn ang="0">
                        <a:pos x="34" y="12"/>
                      </a:cxn>
                      <a:cxn ang="0">
                        <a:pos x="20" y="22"/>
                      </a:cxn>
                      <a:cxn ang="0">
                        <a:pos x="9" y="32"/>
                      </a:cxn>
                      <a:cxn ang="0">
                        <a:pos x="3" y="46"/>
                      </a:cxn>
                      <a:cxn ang="0">
                        <a:pos x="1" y="53"/>
                      </a:cxn>
                      <a:cxn ang="0">
                        <a:pos x="0" y="60"/>
                      </a:cxn>
                      <a:cxn ang="0">
                        <a:pos x="1" y="67"/>
                      </a:cxn>
                      <a:cxn ang="0">
                        <a:pos x="8" y="81"/>
                      </a:cxn>
                      <a:cxn ang="0">
                        <a:pos x="18" y="95"/>
                      </a:cxn>
                      <a:cxn ang="0">
                        <a:pos x="32" y="107"/>
                      </a:cxn>
                      <a:cxn ang="0">
                        <a:pos x="50" y="118"/>
                      </a:cxn>
                      <a:cxn ang="0">
                        <a:pos x="70" y="127"/>
                      </a:cxn>
                      <a:cxn ang="0">
                        <a:pos x="93" y="135"/>
                      </a:cxn>
                      <a:cxn ang="0">
                        <a:pos x="119" y="141"/>
                      </a:cxn>
                      <a:cxn ang="0">
                        <a:pos x="144" y="142"/>
                      </a:cxn>
                      <a:cxn ang="0">
                        <a:pos x="168" y="142"/>
                      </a:cxn>
                      <a:cxn ang="0">
                        <a:pos x="190" y="138"/>
                      </a:cxn>
                      <a:cxn ang="0">
                        <a:pos x="210" y="132"/>
                      </a:cxn>
                      <a:cxn ang="0">
                        <a:pos x="227" y="125"/>
                      </a:cxn>
                      <a:cxn ang="0">
                        <a:pos x="239" y="114"/>
                      </a:cxn>
                      <a:cxn ang="0">
                        <a:pos x="248" y="103"/>
                      </a:cxn>
                      <a:cxn ang="0">
                        <a:pos x="252" y="93"/>
                      </a:cxn>
                      <a:cxn ang="0">
                        <a:pos x="253" y="86"/>
                      </a:cxn>
                      <a:cxn ang="0">
                        <a:pos x="252" y="79"/>
                      </a:cxn>
                      <a:cxn ang="0">
                        <a:pos x="250" y="68"/>
                      </a:cxn>
                      <a:cxn ang="0">
                        <a:pos x="242" y="54"/>
                      </a:cxn>
                      <a:cxn ang="0">
                        <a:pos x="229" y="42"/>
                      </a:cxn>
                      <a:cxn ang="0">
                        <a:pos x="214" y="29"/>
                      </a:cxn>
                      <a:cxn ang="0">
                        <a:pos x="195" y="19"/>
                      </a:cxn>
                      <a:cxn ang="0">
                        <a:pos x="172" y="11"/>
                      </a:cxn>
                      <a:cxn ang="0">
                        <a:pos x="148" y="4"/>
                      </a:cxn>
                    </a:cxnLst>
                    <a:rect l="0" t="0" r="r" b="b"/>
                    <a:pathLst>
                      <a:path w="253" h="142">
                        <a:moveTo>
                          <a:pt x="135" y="1"/>
                        </a:move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7" y="0"/>
                        </a:lnTo>
                        <a:lnTo>
                          <a:pt x="85" y="0"/>
                        </a:lnTo>
                        <a:lnTo>
                          <a:pt x="74" y="1"/>
                        </a:lnTo>
                        <a:lnTo>
                          <a:pt x="64" y="3"/>
                        </a:lnTo>
                        <a:lnTo>
                          <a:pt x="54" y="5"/>
                        </a:lnTo>
                        <a:lnTo>
                          <a:pt x="43" y="8"/>
                        </a:lnTo>
                        <a:lnTo>
                          <a:pt x="34" y="12"/>
                        </a:lnTo>
                        <a:lnTo>
                          <a:pt x="27" y="16"/>
                        </a:lnTo>
                        <a:lnTo>
                          <a:pt x="20" y="22"/>
                        </a:lnTo>
                        <a:lnTo>
                          <a:pt x="14" y="26"/>
                        </a:lnTo>
                        <a:lnTo>
                          <a:pt x="9" y="32"/>
                        </a:lnTo>
                        <a:lnTo>
                          <a:pt x="5" y="39"/>
                        </a:lnTo>
                        <a:lnTo>
                          <a:pt x="3" y="46"/>
                        </a:lnTo>
                        <a:lnTo>
                          <a:pt x="1" y="49"/>
                        </a:lnTo>
                        <a:lnTo>
                          <a:pt x="1" y="53"/>
                        </a:lnTo>
                        <a:lnTo>
                          <a:pt x="0" y="56"/>
                        </a:lnTo>
                        <a:lnTo>
                          <a:pt x="0" y="60"/>
                        </a:lnTo>
                        <a:lnTo>
                          <a:pt x="1" y="63"/>
                        </a:lnTo>
                        <a:lnTo>
                          <a:pt x="1" y="67"/>
                        </a:lnTo>
                        <a:lnTo>
                          <a:pt x="4" y="74"/>
                        </a:lnTo>
                        <a:lnTo>
                          <a:pt x="8" y="81"/>
                        </a:lnTo>
                        <a:lnTo>
                          <a:pt x="12" y="88"/>
                        </a:lnTo>
                        <a:lnTo>
                          <a:pt x="18" y="95"/>
                        </a:lnTo>
                        <a:lnTo>
                          <a:pt x="24" y="100"/>
                        </a:lnTo>
                        <a:lnTo>
                          <a:pt x="32" y="107"/>
                        </a:lnTo>
                        <a:lnTo>
                          <a:pt x="40" y="113"/>
                        </a:lnTo>
                        <a:lnTo>
                          <a:pt x="50" y="118"/>
                        </a:lnTo>
                        <a:lnTo>
                          <a:pt x="59" y="123"/>
                        </a:lnTo>
                        <a:lnTo>
                          <a:pt x="70" y="127"/>
                        </a:lnTo>
                        <a:lnTo>
                          <a:pt x="82" y="131"/>
                        </a:lnTo>
                        <a:lnTo>
                          <a:pt x="93" y="135"/>
                        </a:lnTo>
                        <a:lnTo>
                          <a:pt x="106" y="138"/>
                        </a:lnTo>
                        <a:lnTo>
                          <a:pt x="119" y="141"/>
                        </a:lnTo>
                        <a:lnTo>
                          <a:pt x="131" y="142"/>
                        </a:lnTo>
                        <a:lnTo>
                          <a:pt x="144" y="142"/>
                        </a:lnTo>
                        <a:lnTo>
                          <a:pt x="157" y="142"/>
                        </a:lnTo>
                        <a:lnTo>
                          <a:pt x="168" y="142"/>
                        </a:lnTo>
                        <a:lnTo>
                          <a:pt x="180" y="141"/>
                        </a:lnTo>
                        <a:lnTo>
                          <a:pt x="190" y="138"/>
                        </a:lnTo>
                        <a:lnTo>
                          <a:pt x="200" y="136"/>
                        </a:lnTo>
                        <a:lnTo>
                          <a:pt x="210" y="132"/>
                        </a:lnTo>
                        <a:lnTo>
                          <a:pt x="219" y="130"/>
                        </a:lnTo>
                        <a:lnTo>
                          <a:pt x="227" y="125"/>
                        </a:lnTo>
                        <a:lnTo>
                          <a:pt x="233" y="120"/>
                        </a:lnTo>
                        <a:lnTo>
                          <a:pt x="239" y="114"/>
                        </a:lnTo>
                        <a:lnTo>
                          <a:pt x="245" y="109"/>
                        </a:lnTo>
                        <a:lnTo>
                          <a:pt x="248" y="103"/>
                        </a:lnTo>
                        <a:lnTo>
                          <a:pt x="251" y="96"/>
                        </a:lnTo>
                        <a:lnTo>
                          <a:pt x="252" y="93"/>
                        </a:lnTo>
                        <a:lnTo>
                          <a:pt x="253" y="89"/>
                        </a:lnTo>
                        <a:lnTo>
                          <a:pt x="253" y="86"/>
                        </a:lnTo>
                        <a:lnTo>
                          <a:pt x="253" y="82"/>
                        </a:lnTo>
                        <a:lnTo>
                          <a:pt x="252" y="79"/>
                        </a:lnTo>
                        <a:lnTo>
                          <a:pt x="252" y="75"/>
                        </a:lnTo>
                        <a:lnTo>
                          <a:pt x="250" y="68"/>
                        </a:lnTo>
                        <a:lnTo>
                          <a:pt x="246" y="61"/>
                        </a:lnTo>
                        <a:lnTo>
                          <a:pt x="242" y="54"/>
                        </a:lnTo>
                        <a:lnTo>
                          <a:pt x="236" y="47"/>
                        </a:lnTo>
                        <a:lnTo>
                          <a:pt x="229" y="42"/>
                        </a:lnTo>
                        <a:lnTo>
                          <a:pt x="222" y="35"/>
                        </a:lnTo>
                        <a:lnTo>
                          <a:pt x="214" y="29"/>
                        </a:lnTo>
                        <a:lnTo>
                          <a:pt x="205" y="23"/>
                        </a:lnTo>
                        <a:lnTo>
                          <a:pt x="195" y="19"/>
                        </a:lnTo>
                        <a:lnTo>
                          <a:pt x="183" y="14"/>
                        </a:lnTo>
                        <a:lnTo>
                          <a:pt x="172" y="11"/>
                        </a:lnTo>
                        <a:lnTo>
                          <a:pt x="161" y="7"/>
                        </a:lnTo>
                        <a:lnTo>
                          <a:pt x="148" y="4"/>
                        </a:lnTo>
                        <a:lnTo>
                          <a:pt x="135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48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49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50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51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52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53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54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55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56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57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58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59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60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61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62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63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Freeform 64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6" name="Freeform 65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7" name="Freeform 66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8" name="Freeform 67"/>
                  <p:cNvSpPr>
                    <a:spLocks/>
                  </p:cNvSpPr>
                  <p:nvPr/>
                </p:nvSpPr>
                <p:spPr bwMode="auto">
                  <a:xfrm>
                    <a:off x="2512" y="3819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0" y="9"/>
                      </a:cxn>
                      <a:cxn ang="0">
                        <a:pos x="59" y="19"/>
                      </a:cxn>
                      <a:cxn ang="0">
                        <a:pos x="39" y="29"/>
                      </a:cxn>
                      <a:cxn ang="0">
                        <a:pos x="24" y="42"/>
                      </a:cxn>
                      <a:cxn ang="0">
                        <a:pos x="11" y="54"/>
                      </a:cxn>
                      <a:cxn ang="0">
                        <a:pos x="4" y="68"/>
                      </a:cxn>
                      <a:cxn ang="0">
                        <a:pos x="0" y="78"/>
                      </a:cxn>
                      <a:cxn ang="0">
                        <a:pos x="0" y="86"/>
                      </a:cxn>
                      <a:cxn ang="0">
                        <a:pos x="1" y="93"/>
                      </a:cxn>
                      <a:cxn ang="0">
                        <a:pos x="5" y="103"/>
                      </a:cxn>
                      <a:cxn ang="0">
                        <a:pos x="14" y="114"/>
                      </a:cxn>
                      <a:cxn ang="0">
                        <a:pos x="27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4" y="117"/>
                      </a:cxn>
                      <a:cxn ang="0">
                        <a:pos x="221" y="106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9" y="12"/>
                      </a:cxn>
                      <a:cxn ang="0">
                        <a:pos x="200" y="5"/>
                      </a:cxn>
                      <a:cxn ang="0">
                        <a:pos x="179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3" h="142">
                        <a:moveTo>
                          <a:pt x="118" y="1"/>
                        </a:moveTo>
                        <a:lnTo>
                          <a:pt x="106" y="4"/>
                        </a:lnTo>
                        <a:lnTo>
                          <a:pt x="93" y="7"/>
                        </a:lnTo>
                        <a:lnTo>
                          <a:pt x="80" y="9"/>
                        </a:lnTo>
                        <a:lnTo>
                          <a:pt x="70" y="14"/>
                        </a:lnTo>
                        <a:lnTo>
                          <a:pt x="59" y="19"/>
                        </a:lnTo>
                        <a:lnTo>
                          <a:pt x="48" y="23"/>
                        </a:lnTo>
                        <a:lnTo>
                          <a:pt x="39" y="29"/>
                        </a:lnTo>
                        <a:lnTo>
                          <a:pt x="32" y="35"/>
                        </a:lnTo>
                        <a:lnTo>
                          <a:pt x="24" y="42"/>
                        </a:lnTo>
                        <a:lnTo>
                          <a:pt x="17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4" y="68"/>
                        </a:lnTo>
                        <a:lnTo>
                          <a:pt x="1" y="75"/>
                        </a:lnTo>
                        <a:lnTo>
                          <a:pt x="0" y="78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1" y="93"/>
                        </a:lnTo>
                        <a:lnTo>
                          <a:pt x="1" y="96"/>
                        </a:lnTo>
                        <a:lnTo>
                          <a:pt x="5" y="103"/>
                        </a:lnTo>
                        <a:lnTo>
                          <a:pt x="9" y="109"/>
                        </a:lnTo>
                        <a:lnTo>
                          <a:pt x="14" y="114"/>
                        </a:lnTo>
                        <a:lnTo>
                          <a:pt x="19" y="120"/>
                        </a:lnTo>
                        <a:lnTo>
                          <a:pt x="27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6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8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7"/>
                        </a:lnTo>
                        <a:lnTo>
                          <a:pt x="214" y="113"/>
                        </a:lnTo>
                        <a:lnTo>
                          <a:pt x="221" y="106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3" y="60"/>
                        </a:lnTo>
                        <a:lnTo>
                          <a:pt x="253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7" y="16"/>
                        </a:lnTo>
                        <a:lnTo>
                          <a:pt x="219" y="12"/>
                        </a:lnTo>
                        <a:lnTo>
                          <a:pt x="210" y="8"/>
                        </a:lnTo>
                        <a:lnTo>
                          <a:pt x="200" y="5"/>
                        </a:lnTo>
                        <a:lnTo>
                          <a:pt x="190" y="3"/>
                        </a:lnTo>
                        <a:lnTo>
                          <a:pt x="179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9" name="Freeform 68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0" name="Freeform 69"/>
                  <p:cNvSpPr>
                    <a:spLocks/>
                  </p:cNvSpPr>
                  <p:nvPr/>
                </p:nvSpPr>
                <p:spPr bwMode="auto">
                  <a:xfrm>
                    <a:off x="2859" y="3768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8" y="19"/>
                      </a:cxn>
                      <a:cxn ang="0">
                        <a:pos x="39" y="29"/>
                      </a:cxn>
                      <a:cxn ang="0">
                        <a:pos x="23" y="42"/>
                      </a:cxn>
                      <a:cxn ang="0">
                        <a:pos x="11" y="54"/>
                      </a:cxn>
                      <a:cxn ang="0">
                        <a:pos x="2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2" y="116"/>
                      </a:cxn>
                      <a:cxn ang="0">
                        <a:pos x="26" y="125"/>
                      </a:cxn>
                      <a:cxn ang="0">
                        <a:pos x="43" y="132"/>
                      </a:cxn>
                      <a:cxn ang="0">
                        <a:pos x="62" y="138"/>
                      </a:cxn>
                      <a:cxn ang="0">
                        <a:pos x="85" y="142"/>
                      </a:cxn>
                      <a:cxn ang="0">
                        <a:pos x="109" y="142"/>
                      </a:cxn>
                      <a:cxn ang="0">
                        <a:pos x="135" y="139"/>
                      </a:cxn>
                      <a:cxn ang="0">
                        <a:pos x="160" y="135"/>
                      </a:cxn>
                      <a:cxn ang="0">
                        <a:pos x="183" y="127"/>
                      </a:cxn>
                      <a:cxn ang="0">
                        <a:pos x="203" y="118"/>
                      </a:cxn>
                      <a:cxn ang="0">
                        <a:pos x="221" y="107"/>
                      </a:cxn>
                      <a:cxn ang="0">
                        <a:pos x="235" y="95"/>
                      </a:cxn>
                      <a:cxn ang="0">
                        <a:pos x="245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0" y="46"/>
                      </a:cxn>
                      <a:cxn ang="0">
                        <a:pos x="244" y="32"/>
                      </a:cxn>
                      <a:cxn ang="0">
                        <a:pos x="233" y="22"/>
                      </a:cxn>
                      <a:cxn ang="0">
                        <a:pos x="217" y="12"/>
                      </a:cxn>
                      <a:cxn ang="0">
                        <a:pos x="200" y="5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2">
                        <a:moveTo>
                          <a:pt x="117" y="1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8" y="14"/>
                        </a:lnTo>
                        <a:lnTo>
                          <a:pt x="58" y="19"/>
                        </a:lnTo>
                        <a:lnTo>
                          <a:pt x="48" y="24"/>
                        </a:lnTo>
                        <a:lnTo>
                          <a:pt x="39" y="29"/>
                        </a:lnTo>
                        <a:lnTo>
                          <a:pt x="30" y="35"/>
                        </a:lnTo>
                        <a:lnTo>
                          <a:pt x="23" y="42"/>
                        </a:lnTo>
                        <a:lnTo>
                          <a:pt x="16" y="47"/>
                        </a:lnTo>
                        <a:lnTo>
                          <a:pt x="11" y="54"/>
                        </a:lnTo>
                        <a:lnTo>
                          <a:pt x="6" y="61"/>
                        </a:lnTo>
                        <a:lnTo>
                          <a:pt x="2" y="68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89"/>
                        </a:lnTo>
                        <a:lnTo>
                          <a:pt x="0" y="93"/>
                        </a:lnTo>
                        <a:lnTo>
                          <a:pt x="1" y="96"/>
                        </a:lnTo>
                        <a:lnTo>
                          <a:pt x="4" y="103"/>
                        </a:lnTo>
                        <a:lnTo>
                          <a:pt x="7" y="109"/>
                        </a:lnTo>
                        <a:lnTo>
                          <a:pt x="12" y="116"/>
                        </a:lnTo>
                        <a:lnTo>
                          <a:pt x="19" y="120"/>
                        </a:lnTo>
                        <a:lnTo>
                          <a:pt x="26" y="125"/>
                        </a:lnTo>
                        <a:lnTo>
                          <a:pt x="34" y="130"/>
                        </a:lnTo>
                        <a:lnTo>
                          <a:pt x="43" y="132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2"/>
                        </a:lnTo>
                        <a:lnTo>
                          <a:pt x="96" y="142"/>
                        </a:lnTo>
                        <a:lnTo>
                          <a:pt x="109" y="142"/>
                        </a:lnTo>
                        <a:lnTo>
                          <a:pt x="122" y="142"/>
                        </a:lnTo>
                        <a:lnTo>
                          <a:pt x="135" y="139"/>
                        </a:lnTo>
                        <a:lnTo>
                          <a:pt x="147" y="138"/>
                        </a:lnTo>
                        <a:lnTo>
                          <a:pt x="160" y="135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3" y="118"/>
                        </a:lnTo>
                        <a:lnTo>
                          <a:pt x="212" y="113"/>
                        </a:lnTo>
                        <a:lnTo>
                          <a:pt x="221" y="107"/>
                        </a:lnTo>
                        <a:lnTo>
                          <a:pt x="229" y="100"/>
                        </a:lnTo>
                        <a:lnTo>
                          <a:pt x="235" y="95"/>
                        </a:lnTo>
                        <a:lnTo>
                          <a:pt x="240" y="88"/>
                        </a:lnTo>
                        <a:lnTo>
                          <a:pt x="245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0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6"/>
                        </a:lnTo>
                        <a:lnTo>
                          <a:pt x="233" y="22"/>
                        </a:lnTo>
                        <a:lnTo>
                          <a:pt x="226" y="17"/>
                        </a:lnTo>
                        <a:lnTo>
                          <a:pt x="217" y="12"/>
                        </a:lnTo>
                        <a:lnTo>
                          <a:pt x="208" y="8"/>
                        </a:lnTo>
                        <a:lnTo>
                          <a:pt x="200" y="5"/>
                        </a:lnTo>
                        <a:lnTo>
                          <a:pt x="189" y="3"/>
                        </a:lnTo>
                        <a:lnTo>
                          <a:pt x="178" y="1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7" y="1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1" name="Freeform 70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71"/>
                  <p:cNvSpPr>
                    <a:spLocks/>
                  </p:cNvSpPr>
                  <p:nvPr/>
                </p:nvSpPr>
                <p:spPr bwMode="auto">
                  <a:xfrm>
                    <a:off x="3175" y="3722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1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2" y="140"/>
                      </a:cxn>
                      <a:cxn ang="0">
                        <a:pos x="85" y="143"/>
                      </a:cxn>
                      <a:cxn ang="0">
                        <a:pos x="109" y="144"/>
                      </a:cxn>
                      <a:cxn ang="0">
                        <a:pos x="135" y="141"/>
                      </a:cxn>
                      <a:cxn ang="0">
                        <a:pos x="159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4"/>
                      </a:cxn>
                      <a:cxn ang="0">
                        <a:pos x="200" y="7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2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2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5"/>
                        </a:lnTo>
                        <a:lnTo>
                          <a:pt x="39" y="31"/>
                        </a:lnTo>
                        <a:lnTo>
                          <a:pt x="31" y="37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0" y="94"/>
                        </a:lnTo>
                        <a:lnTo>
                          <a:pt x="1" y="98"/>
                        </a:lnTo>
                        <a:lnTo>
                          <a:pt x="4" y="104"/>
                        </a:lnTo>
                        <a:lnTo>
                          <a:pt x="8" y="111"/>
                        </a:lnTo>
                        <a:lnTo>
                          <a:pt x="13" y="116"/>
                        </a:lnTo>
                        <a:lnTo>
                          <a:pt x="19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09" y="144"/>
                        </a:lnTo>
                        <a:lnTo>
                          <a:pt x="121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59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3" y="125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2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1" y="67"/>
                        </a:lnTo>
                        <a:lnTo>
                          <a:pt x="252" y="65"/>
                        </a:lnTo>
                        <a:lnTo>
                          <a:pt x="252" y="60"/>
                        </a:lnTo>
                        <a:lnTo>
                          <a:pt x="252" y="58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3" y="23"/>
                        </a:lnTo>
                        <a:lnTo>
                          <a:pt x="225" y="19"/>
                        </a:lnTo>
                        <a:lnTo>
                          <a:pt x="218" y="14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5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2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72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73"/>
                  <p:cNvSpPr>
                    <a:spLocks/>
                  </p:cNvSpPr>
                  <p:nvPr/>
                </p:nvSpPr>
                <p:spPr bwMode="auto">
                  <a:xfrm>
                    <a:off x="3521" y="3671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4"/>
                      </a:cxn>
                      <a:cxn ang="0">
                        <a:pos x="82" y="11"/>
                      </a:cxn>
                      <a:cxn ang="0">
                        <a:pos x="60" y="19"/>
                      </a:cxn>
                      <a:cxn ang="0">
                        <a:pos x="41" y="30"/>
                      </a:cxn>
                      <a:cxn ang="0">
                        <a:pos x="25" y="41"/>
                      </a:cxn>
                      <a:cxn ang="0">
                        <a:pos x="12" y="54"/>
                      </a:cxn>
                      <a:cxn ang="0">
                        <a:pos x="4" y="68"/>
                      </a:cxn>
                      <a:cxn ang="0">
                        <a:pos x="2" y="79"/>
                      </a:cxn>
                      <a:cxn ang="0">
                        <a:pos x="0" y="86"/>
                      </a:cxn>
                      <a:cxn ang="0">
                        <a:pos x="2" y="93"/>
                      </a:cxn>
                      <a:cxn ang="0">
                        <a:pos x="5" y="103"/>
                      </a:cxn>
                      <a:cxn ang="0">
                        <a:pos x="14" y="115"/>
                      </a:cxn>
                      <a:cxn ang="0">
                        <a:pos x="27" y="125"/>
                      </a:cxn>
                      <a:cxn ang="0">
                        <a:pos x="44" y="133"/>
                      </a:cxn>
                      <a:cxn ang="0">
                        <a:pos x="64" y="139"/>
                      </a:cxn>
                      <a:cxn ang="0">
                        <a:pos x="86" y="142"/>
                      </a:cxn>
                      <a:cxn ang="0">
                        <a:pos x="110" y="143"/>
                      </a:cxn>
                      <a:cxn ang="0">
                        <a:pos x="135" y="140"/>
                      </a:cxn>
                      <a:cxn ang="0">
                        <a:pos x="161" y="135"/>
                      </a:cxn>
                      <a:cxn ang="0">
                        <a:pos x="184" y="128"/>
                      </a:cxn>
                      <a:cxn ang="0">
                        <a:pos x="205" y="118"/>
                      </a:cxn>
                      <a:cxn ang="0">
                        <a:pos x="223" y="107"/>
                      </a:cxn>
                      <a:cxn ang="0">
                        <a:pos x="237" y="94"/>
                      </a:cxn>
                      <a:cxn ang="0">
                        <a:pos x="247" y="80"/>
                      </a:cxn>
                      <a:cxn ang="0">
                        <a:pos x="252" y="66"/>
                      </a:cxn>
                      <a:cxn ang="0">
                        <a:pos x="254" y="60"/>
                      </a:cxn>
                      <a:cxn ang="0">
                        <a:pos x="254" y="53"/>
                      </a:cxn>
                      <a:cxn ang="0">
                        <a:pos x="252" y="46"/>
                      </a:cxn>
                      <a:cxn ang="0">
                        <a:pos x="245" y="33"/>
                      </a:cxn>
                      <a:cxn ang="0">
                        <a:pos x="235" y="22"/>
                      </a:cxn>
                      <a:cxn ang="0">
                        <a:pos x="219" y="13"/>
                      </a:cxn>
                      <a:cxn ang="0">
                        <a:pos x="202" y="6"/>
                      </a:cxn>
                      <a:cxn ang="0">
                        <a:pos x="180" y="1"/>
                      </a:cxn>
                      <a:cxn ang="0">
                        <a:pos x="157" y="0"/>
                      </a:cxn>
                      <a:cxn ang="0">
                        <a:pos x="132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2"/>
                        </a:moveTo>
                        <a:lnTo>
                          <a:pt x="106" y="4"/>
                        </a:lnTo>
                        <a:lnTo>
                          <a:pt x="93" y="6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60" y="19"/>
                        </a:lnTo>
                        <a:lnTo>
                          <a:pt x="50" y="25"/>
                        </a:lnTo>
                        <a:lnTo>
                          <a:pt x="41" y="30"/>
                        </a:lnTo>
                        <a:lnTo>
                          <a:pt x="32" y="36"/>
                        </a:lnTo>
                        <a:lnTo>
                          <a:pt x="25" y="41"/>
                        </a:lnTo>
                        <a:lnTo>
                          <a:pt x="18" y="48"/>
                        </a:lnTo>
                        <a:lnTo>
                          <a:pt x="12" y="54"/>
                        </a:lnTo>
                        <a:lnTo>
                          <a:pt x="8" y="61"/>
                        </a:lnTo>
                        <a:lnTo>
                          <a:pt x="4" y="68"/>
                        </a:lnTo>
                        <a:lnTo>
                          <a:pt x="2" y="75"/>
                        </a:lnTo>
                        <a:lnTo>
                          <a:pt x="2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2" y="90"/>
                        </a:lnTo>
                        <a:lnTo>
                          <a:pt x="2" y="93"/>
                        </a:lnTo>
                        <a:lnTo>
                          <a:pt x="3" y="97"/>
                        </a:lnTo>
                        <a:lnTo>
                          <a:pt x="5" y="103"/>
                        </a:lnTo>
                        <a:lnTo>
                          <a:pt x="9" y="110"/>
                        </a:lnTo>
                        <a:lnTo>
                          <a:pt x="14" y="115"/>
                        </a:lnTo>
                        <a:lnTo>
                          <a:pt x="21" y="121"/>
                        </a:lnTo>
                        <a:lnTo>
                          <a:pt x="27" y="125"/>
                        </a:lnTo>
                        <a:lnTo>
                          <a:pt x="35" y="129"/>
                        </a:lnTo>
                        <a:lnTo>
                          <a:pt x="44" y="133"/>
                        </a:lnTo>
                        <a:lnTo>
                          <a:pt x="54" y="136"/>
                        </a:lnTo>
                        <a:lnTo>
                          <a:pt x="64" y="139"/>
                        </a:lnTo>
                        <a:lnTo>
                          <a:pt x="74" y="140"/>
                        </a:lnTo>
                        <a:lnTo>
                          <a:pt x="86" y="142"/>
                        </a:lnTo>
                        <a:lnTo>
                          <a:pt x="98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0"/>
                        </a:lnTo>
                        <a:lnTo>
                          <a:pt x="148" y="138"/>
                        </a:lnTo>
                        <a:lnTo>
                          <a:pt x="161" y="135"/>
                        </a:lnTo>
                        <a:lnTo>
                          <a:pt x="174" y="132"/>
                        </a:lnTo>
                        <a:lnTo>
                          <a:pt x="184" y="128"/>
                        </a:lnTo>
                        <a:lnTo>
                          <a:pt x="195" y="124"/>
                        </a:lnTo>
                        <a:lnTo>
                          <a:pt x="205" y="118"/>
                        </a:lnTo>
                        <a:lnTo>
                          <a:pt x="214" y="113"/>
                        </a:lnTo>
                        <a:lnTo>
                          <a:pt x="223" y="107"/>
                        </a:lnTo>
                        <a:lnTo>
                          <a:pt x="230" y="101"/>
                        </a:lnTo>
                        <a:lnTo>
                          <a:pt x="237" y="94"/>
                        </a:lnTo>
                        <a:lnTo>
                          <a:pt x="242" y="87"/>
                        </a:lnTo>
                        <a:lnTo>
                          <a:pt x="247" y="80"/>
                        </a:lnTo>
                        <a:lnTo>
                          <a:pt x="250" y="73"/>
                        </a:lnTo>
                        <a:lnTo>
                          <a:pt x="252" y="66"/>
                        </a:lnTo>
                        <a:lnTo>
                          <a:pt x="254" y="64"/>
                        </a:lnTo>
                        <a:lnTo>
                          <a:pt x="254" y="60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48"/>
                        </a:lnTo>
                        <a:lnTo>
                          <a:pt x="252" y="46"/>
                        </a:lnTo>
                        <a:lnTo>
                          <a:pt x="250" y="39"/>
                        </a:lnTo>
                        <a:lnTo>
                          <a:pt x="245" y="33"/>
                        </a:lnTo>
                        <a:lnTo>
                          <a:pt x="240" y="27"/>
                        </a:lnTo>
                        <a:lnTo>
                          <a:pt x="235" y="22"/>
                        </a:lnTo>
                        <a:lnTo>
                          <a:pt x="227" y="18"/>
                        </a:lnTo>
                        <a:lnTo>
                          <a:pt x="219" y="13"/>
                        </a:lnTo>
                        <a:lnTo>
                          <a:pt x="210" y="9"/>
                        </a:lnTo>
                        <a:lnTo>
                          <a:pt x="202" y="6"/>
                        </a:lnTo>
                        <a:lnTo>
                          <a:pt x="191" y="4"/>
                        </a:lnTo>
                        <a:lnTo>
                          <a:pt x="180" y="1"/>
                        </a:lnTo>
                        <a:lnTo>
                          <a:pt x="168" y="1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2" y="1"/>
                        </a:lnTo>
                        <a:lnTo>
                          <a:pt x="119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74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Freeform 75"/>
                  <p:cNvSpPr>
                    <a:spLocks/>
                  </p:cNvSpPr>
                  <p:nvPr/>
                </p:nvSpPr>
                <p:spPr bwMode="auto">
                  <a:xfrm>
                    <a:off x="3868" y="3619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6" y="6"/>
                      </a:cxn>
                      <a:cxn ang="0">
                        <a:pos x="82" y="11"/>
                      </a:cxn>
                      <a:cxn ang="0">
                        <a:pos x="59" y="20"/>
                      </a:cxn>
                      <a:cxn ang="0">
                        <a:pos x="40" y="31"/>
                      </a:cxn>
                      <a:cxn ang="0">
                        <a:pos x="24" y="42"/>
                      </a:cxn>
                      <a:cxn ang="0">
                        <a:pos x="12" y="56"/>
                      </a:cxn>
                      <a:cxn ang="0">
                        <a:pos x="4" y="69"/>
                      </a:cxn>
                      <a:cxn ang="0">
                        <a:pos x="1" y="80"/>
                      </a:cxn>
                      <a:cxn ang="0">
                        <a:pos x="0" y="87"/>
                      </a:cxn>
                      <a:cxn ang="0">
                        <a:pos x="1" y="94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6"/>
                      </a:cxn>
                      <a:cxn ang="0">
                        <a:pos x="43" y="134"/>
                      </a:cxn>
                      <a:cxn ang="0">
                        <a:pos x="64" y="140"/>
                      </a:cxn>
                      <a:cxn ang="0">
                        <a:pos x="85" y="143"/>
                      </a:cxn>
                      <a:cxn ang="0">
                        <a:pos x="110" y="144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9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3" y="60"/>
                      </a:cxn>
                      <a:cxn ang="0">
                        <a:pos x="253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4" y="23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7" y="0"/>
                      </a:cxn>
                      <a:cxn ang="0">
                        <a:pos x="131" y="2"/>
                      </a:cxn>
                    </a:cxnLst>
                    <a:rect l="0" t="0" r="r" b="b"/>
                    <a:pathLst>
                      <a:path w="253" h="144">
                        <a:moveTo>
                          <a:pt x="118" y="3"/>
                        </a:moveTo>
                        <a:lnTo>
                          <a:pt x="106" y="6"/>
                        </a:lnTo>
                        <a:lnTo>
                          <a:pt x="93" y="9"/>
                        </a:lnTo>
                        <a:lnTo>
                          <a:pt x="82" y="11"/>
                        </a:lnTo>
                        <a:lnTo>
                          <a:pt x="70" y="16"/>
                        </a:lnTo>
                        <a:lnTo>
                          <a:pt x="59" y="20"/>
                        </a:lnTo>
                        <a:lnTo>
                          <a:pt x="50" y="25"/>
                        </a:lnTo>
                        <a:lnTo>
                          <a:pt x="40" y="31"/>
                        </a:lnTo>
                        <a:lnTo>
                          <a:pt x="32" y="37"/>
                        </a:lnTo>
                        <a:lnTo>
                          <a:pt x="24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8" y="62"/>
                        </a:lnTo>
                        <a:lnTo>
                          <a:pt x="4" y="69"/>
                        </a:lnTo>
                        <a:lnTo>
                          <a:pt x="1" y="77"/>
                        </a:lnTo>
                        <a:lnTo>
                          <a:pt x="1" y="80"/>
                        </a:lnTo>
                        <a:lnTo>
                          <a:pt x="0" y="84"/>
                        </a:lnTo>
                        <a:lnTo>
                          <a:pt x="0" y="87"/>
                        </a:lnTo>
                        <a:lnTo>
                          <a:pt x="0" y="91"/>
                        </a:lnTo>
                        <a:lnTo>
                          <a:pt x="1" y="94"/>
                        </a:lnTo>
                        <a:lnTo>
                          <a:pt x="3" y="98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20" y="122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4" y="137"/>
                        </a:lnTo>
                        <a:lnTo>
                          <a:pt x="64" y="140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4"/>
                        </a:lnTo>
                        <a:lnTo>
                          <a:pt x="110" y="144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3"/>
                        </a:lnTo>
                        <a:lnTo>
                          <a:pt x="183" y="129"/>
                        </a:lnTo>
                        <a:lnTo>
                          <a:pt x="195" y="124"/>
                        </a:lnTo>
                        <a:lnTo>
                          <a:pt x="204" y="119"/>
                        </a:lnTo>
                        <a:lnTo>
                          <a:pt x="214" y="113"/>
                        </a:lnTo>
                        <a:lnTo>
                          <a:pt x="222" y="108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3" y="64"/>
                        </a:lnTo>
                        <a:lnTo>
                          <a:pt x="253" y="60"/>
                        </a:lnTo>
                        <a:lnTo>
                          <a:pt x="253" y="57"/>
                        </a:lnTo>
                        <a:lnTo>
                          <a:pt x="253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8"/>
                        </a:lnTo>
                        <a:lnTo>
                          <a:pt x="234" y="23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2"/>
                        </a:lnTo>
                        <a:lnTo>
                          <a:pt x="157" y="0"/>
                        </a:lnTo>
                        <a:lnTo>
                          <a:pt x="144" y="0"/>
                        </a:lnTo>
                        <a:lnTo>
                          <a:pt x="131" y="2"/>
                        </a:lnTo>
                        <a:lnTo>
                          <a:pt x="118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76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77"/>
                  <p:cNvSpPr>
                    <a:spLocks/>
                  </p:cNvSpPr>
                  <p:nvPr/>
                </p:nvSpPr>
                <p:spPr bwMode="auto">
                  <a:xfrm>
                    <a:off x="4183" y="3572"/>
                    <a:ext cx="127" cy="72"/>
                  </a:xfrm>
                  <a:custGeom>
                    <a:avLst/>
                    <a:gdLst/>
                    <a:ahLst/>
                    <a:cxnLst>
                      <a:cxn ang="0">
                        <a:pos x="106" y="5"/>
                      </a:cxn>
                      <a:cxn ang="0">
                        <a:pos x="82" y="11"/>
                      </a:cxn>
                      <a:cxn ang="0">
                        <a:pos x="59" y="19"/>
                      </a:cxn>
                      <a:cxn ang="0">
                        <a:pos x="40" y="30"/>
                      </a:cxn>
                      <a:cxn ang="0">
                        <a:pos x="25" y="42"/>
                      </a:cxn>
                      <a:cxn ang="0">
                        <a:pos x="12" y="56"/>
                      </a:cxn>
                      <a:cxn ang="0">
                        <a:pos x="4" y="70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2" y="95"/>
                      </a:cxn>
                      <a:cxn ang="0">
                        <a:pos x="5" y="104"/>
                      </a:cxn>
                      <a:cxn ang="0">
                        <a:pos x="14" y="116"/>
                      </a:cxn>
                      <a:cxn ang="0">
                        <a:pos x="27" y="125"/>
                      </a:cxn>
                      <a:cxn ang="0">
                        <a:pos x="44" y="134"/>
                      </a:cxn>
                      <a:cxn ang="0">
                        <a:pos x="63" y="139"/>
                      </a:cxn>
                      <a:cxn ang="0">
                        <a:pos x="86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1" y="137"/>
                      </a:cxn>
                      <a:cxn ang="0">
                        <a:pos x="184" y="128"/>
                      </a:cxn>
                      <a:cxn ang="0">
                        <a:pos x="204" y="118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2"/>
                      </a:cxn>
                      <a:cxn ang="0">
                        <a:pos x="252" y="68"/>
                      </a:cxn>
                      <a:cxn ang="0">
                        <a:pos x="254" y="61"/>
                      </a:cxn>
                      <a:cxn ang="0">
                        <a:pos x="254" y="53"/>
                      </a:cxn>
                      <a:cxn ang="0">
                        <a:pos x="251" y="46"/>
                      </a:cxn>
                      <a:cxn ang="0">
                        <a:pos x="245" y="33"/>
                      </a:cxn>
                      <a:cxn ang="0">
                        <a:pos x="233" y="22"/>
                      </a:cxn>
                      <a:cxn ang="0">
                        <a:pos x="219" y="14"/>
                      </a:cxn>
                      <a:cxn ang="0">
                        <a:pos x="200" y="7"/>
                      </a:cxn>
                      <a:cxn ang="0">
                        <a:pos x="180" y="3"/>
                      </a:cxn>
                      <a:cxn ang="0">
                        <a:pos x="156" y="0"/>
                      </a:cxn>
                      <a:cxn ang="0">
                        <a:pos x="131" y="1"/>
                      </a:cxn>
                    </a:cxnLst>
                    <a:rect l="0" t="0" r="r" b="b"/>
                    <a:pathLst>
                      <a:path w="254" h="143">
                        <a:moveTo>
                          <a:pt x="119" y="3"/>
                        </a:moveTo>
                        <a:lnTo>
                          <a:pt x="106" y="5"/>
                        </a:lnTo>
                        <a:lnTo>
                          <a:pt x="93" y="8"/>
                        </a:lnTo>
                        <a:lnTo>
                          <a:pt x="82" y="11"/>
                        </a:lnTo>
                        <a:lnTo>
                          <a:pt x="70" y="15"/>
                        </a:lnTo>
                        <a:lnTo>
                          <a:pt x="59" y="19"/>
                        </a:lnTo>
                        <a:lnTo>
                          <a:pt x="49" y="25"/>
                        </a:lnTo>
                        <a:lnTo>
                          <a:pt x="40" y="30"/>
                        </a:lnTo>
                        <a:lnTo>
                          <a:pt x="32" y="36"/>
                        </a:lnTo>
                        <a:lnTo>
                          <a:pt x="25" y="42"/>
                        </a:lnTo>
                        <a:lnTo>
                          <a:pt x="18" y="49"/>
                        </a:lnTo>
                        <a:lnTo>
                          <a:pt x="12" y="56"/>
                        </a:lnTo>
                        <a:lnTo>
                          <a:pt x="7" y="63"/>
                        </a:lnTo>
                        <a:lnTo>
                          <a:pt x="4" y="70"/>
                        </a:lnTo>
                        <a:lnTo>
                          <a:pt x="2" y="77"/>
                        </a:lnTo>
                        <a:lnTo>
                          <a:pt x="0" y="79"/>
                        </a:lnTo>
                        <a:lnTo>
                          <a:pt x="0" y="83"/>
                        </a:lnTo>
                        <a:lnTo>
                          <a:pt x="0" y="86"/>
                        </a:lnTo>
                        <a:lnTo>
                          <a:pt x="0" y="90"/>
                        </a:lnTo>
                        <a:lnTo>
                          <a:pt x="2" y="95"/>
                        </a:lnTo>
                        <a:lnTo>
                          <a:pt x="2" y="97"/>
                        </a:lnTo>
                        <a:lnTo>
                          <a:pt x="5" y="104"/>
                        </a:lnTo>
                        <a:lnTo>
                          <a:pt x="9" y="110"/>
                        </a:lnTo>
                        <a:lnTo>
                          <a:pt x="14" y="116"/>
                        </a:lnTo>
                        <a:lnTo>
                          <a:pt x="19" y="121"/>
                        </a:lnTo>
                        <a:lnTo>
                          <a:pt x="27" y="125"/>
                        </a:lnTo>
                        <a:lnTo>
                          <a:pt x="35" y="131"/>
                        </a:lnTo>
                        <a:lnTo>
                          <a:pt x="44" y="134"/>
                        </a:lnTo>
                        <a:lnTo>
                          <a:pt x="53" y="137"/>
                        </a:lnTo>
                        <a:lnTo>
                          <a:pt x="63" y="139"/>
                        </a:lnTo>
                        <a:lnTo>
                          <a:pt x="74" y="142"/>
                        </a:lnTo>
                        <a:lnTo>
                          <a:pt x="86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3" y="142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1" y="137"/>
                        </a:lnTo>
                        <a:lnTo>
                          <a:pt x="172" y="132"/>
                        </a:lnTo>
                        <a:lnTo>
                          <a:pt x="184" y="128"/>
                        </a:lnTo>
                        <a:lnTo>
                          <a:pt x="194" y="124"/>
                        </a:lnTo>
                        <a:lnTo>
                          <a:pt x="204" y="118"/>
                        </a:lnTo>
                        <a:lnTo>
                          <a:pt x="214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2" y="89"/>
                        </a:lnTo>
                        <a:lnTo>
                          <a:pt x="246" y="82"/>
                        </a:lnTo>
                        <a:lnTo>
                          <a:pt x="250" y="75"/>
                        </a:lnTo>
                        <a:lnTo>
                          <a:pt x="252" y="68"/>
                        </a:lnTo>
                        <a:lnTo>
                          <a:pt x="252" y="64"/>
                        </a:lnTo>
                        <a:lnTo>
                          <a:pt x="254" y="61"/>
                        </a:lnTo>
                        <a:lnTo>
                          <a:pt x="254" y="57"/>
                        </a:lnTo>
                        <a:lnTo>
                          <a:pt x="254" y="53"/>
                        </a:lnTo>
                        <a:lnTo>
                          <a:pt x="252" y="50"/>
                        </a:lnTo>
                        <a:lnTo>
                          <a:pt x="251" y="46"/>
                        </a:lnTo>
                        <a:lnTo>
                          <a:pt x="249" y="40"/>
                        </a:lnTo>
                        <a:lnTo>
                          <a:pt x="245" y="33"/>
                        </a:lnTo>
                        <a:lnTo>
                          <a:pt x="240" y="28"/>
                        </a:lnTo>
                        <a:lnTo>
                          <a:pt x="233" y="22"/>
                        </a:lnTo>
                        <a:lnTo>
                          <a:pt x="227" y="18"/>
                        </a:lnTo>
                        <a:lnTo>
                          <a:pt x="219" y="14"/>
                        </a:lnTo>
                        <a:lnTo>
                          <a:pt x="210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80" y="3"/>
                        </a:lnTo>
                        <a:lnTo>
                          <a:pt x="168" y="1"/>
                        </a:lnTo>
                        <a:lnTo>
                          <a:pt x="156" y="0"/>
                        </a:lnTo>
                        <a:lnTo>
                          <a:pt x="144" y="0"/>
                        </a:lnTo>
                        <a:lnTo>
                          <a:pt x="131" y="1"/>
                        </a:lnTo>
                        <a:lnTo>
                          <a:pt x="119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78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79"/>
                  <p:cNvSpPr>
                    <a:spLocks/>
                  </p:cNvSpPr>
                  <p:nvPr/>
                </p:nvSpPr>
                <p:spPr bwMode="auto">
                  <a:xfrm>
                    <a:off x="4530" y="3522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20"/>
                      </a:cxn>
                      <a:cxn ang="0">
                        <a:pos x="40" y="30"/>
                      </a:cxn>
                      <a:cxn ang="0">
                        <a:pos x="24" y="42"/>
                      </a:cxn>
                      <a:cxn ang="0">
                        <a:pos x="12" y="55"/>
                      </a:cxn>
                      <a:cxn ang="0">
                        <a:pos x="4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5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8"/>
                      </a:cxn>
                      <a:cxn ang="0">
                        <a:pos x="85" y="143"/>
                      </a:cxn>
                      <a:cxn ang="0">
                        <a:pos x="110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2" y="108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2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80" y="2"/>
                      </a:cxn>
                      <a:cxn ang="0">
                        <a:pos x="155" y="0"/>
                      </a:cxn>
                      <a:cxn ang="0">
                        <a:pos x="131" y="0"/>
                      </a:cxn>
                    </a:cxnLst>
                    <a:rect l="0" t="0" r="r" b="b"/>
                    <a:pathLst>
                      <a:path w="252" h="143">
                        <a:moveTo>
                          <a:pt x="118" y="2"/>
                        </a:moveTo>
                        <a:lnTo>
                          <a:pt x="104" y="4"/>
                        </a:lnTo>
                        <a:lnTo>
                          <a:pt x="93" y="7"/>
                        </a:lnTo>
                        <a:lnTo>
                          <a:pt x="80" y="11"/>
                        </a:lnTo>
                        <a:lnTo>
                          <a:pt x="69" y="14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40" y="30"/>
                        </a:lnTo>
                        <a:lnTo>
                          <a:pt x="31" y="35"/>
                        </a:lnTo>
                        <a:lnTo>
                          <a:pt x="24" y="42"/>
                        </a:lnTo>
                        <a:lnTo>
                          <a:pt x="17" y="48"/>
                        </a:lnTo>
                        <a:lnTo>
                          <a:pt x="12" y="55"/>
                        </a:lnTo>
                        <a:lnTo>
                          <a:pt x="6" y="62"/>
                        </a:lnTo>
                        <a:lnTo>
                          <a:pt x="4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5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8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10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60" y="136"/>
                        </a:lnTo>
                        <a:lnTo>
                          <a:pt x="172" y="131"/>
                        </a:lnTo>
                        <a:lnTo>
                          <a:pt x="183" y="127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8"/>
                        </a:lnTo>
                        <a:lnTo>
                          <a:pt x="229" y="101"/>
                        </a:lnTo>
                        <a:lnTo>
                          <a:pt x="236" y="95"/>
                        </a:lnTo>
                        <a:lnTo>
                          <a:pt x="242" y="88"/>
                        </a:lnTo>
                        <a:lnTo>
                          <a:pt x="246" y="81"/>
                        </a:lnTo>
                        <a:lnTo>
                          <a:pt x="250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2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10" y="9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80" y="2"/>
                        </a:lnTo>
                        <a:lnTo>
                          <a:pt x="168" y="0"/>
                        </a:lnTo>
                        <a:lnTo>
                          <a:pt x="155" y="0"/>
                        </a:lnTo>
                        <a:lnTo>
                          <a:pt x="144" y="0"/>
                        </a:lnTo>
                        <a:lnTo>
                          <a:pt x="131" y="0"/>
                        </a:lnTo>
                        <a:lnTo>
                          <a:pt x="118" y="2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80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81"/>
                  <p:cNvSpPr>
                    <a:spLocks/>
                  </p:cNvSpPr>
                  <p:nvPr/>
                </p:nvSpPr>
                <p:spPr bwMode="auto">
                  <a:xfrm>
                    <a:off x="4878" y="3471"/>
                    <a:ext cx="126" cy="71"/>
                  </a:xfrm>
                  <a:custGeom>
                    <a:avLst/>
                    <a:gdLst/>
                    <a:ahLst/>
                    <a:cxnLst>
                      <a:cxn ang="0">
                        <a:pos x="104" y="5"/>
                      </a:cxn>
                      <a:cxn ang="0">
                        <a:pos x="80" y="12"/>
                      </a:cxn>
                      <a:cxn ang="0">
                        <a:pos x="59" y="20"/>
                      </a:cxn>
                      <a:cxn ang="0">
                        <a:pos x="39" y="30"/>
                      </a:cxn>
                      <a:cxn ang="0">
                        <a:pos x="23" y="42"/>
                      </a:cxn>
                      <a:cxn ang="0">
                        <a:pos x="11" y="55"/>
                      </a:cxn>
                      <a:cxn ang="0">
                        <a:pos x="3" y="69"/>
                      </a:cxn>
                      <a:cxn ang="0">
                        <a:pos x="0" y="80"/>
                      </a:cxn>
                      <a:cxn ang="0">
                        <a:pos x="0" y="87"/>
                      </a:cxn>
                      <a:cxn ang="0">
                        <a:pos x="0" y="94"/>
                      </a:cxn>
                      <a:cxn ang="0">
                        <a:pos x="4" y="104"/>
                      </a:cxn>
                      <a:cxn ang="0">
                        <a:pos x="13" y="116"/>
                      </a:cxn>
                      <a:cxn ang="0">
                        <a:pos x="27" y="126"/>
                      </a:cxn>
                      <a:cxn ang="0">
                        <a:pos x="43" y="133"/>
                      </a:cxn>
                      <a:cxn ang="0">
                        <a:pos x="62" y="139"/>
                      </a:cxn>
                      <a:cxn ang="0">
                        <a:pos x="85" y="143"/>
                      </a:cxn>
                      <a:cxn ang="0">
                        <a:pos x="109" y="143"/>
                      </a:cxn>
                      <a:cxn ang="0">
                        <a:pos x="135" y="141"/>
                      </a:cxn>
                      <a:cxn ang="0">
                        <a:pos x="160" y="136"/>
                      </a:cxn>
                      <a:cxn ang="0">
                        <a:pos x="183" y="127"/>
                      </a:cxn>
                      <a:cxn ang="0">
                        <a:pos x="204" y="119"/>
                      </a:cxn>
                      <a:cxn ang="0">
                        <a:pos x="221" y="108"/>
                      </a:cxn>
                      <a:cxn ang="0">
                        <a:pos x="235" y="95"/>
                      </a:cxn>
                      <a:cxn ang="0">
                        <a:pos x="246" y="81"/>
                      </a:cxn>
                      <a:cxn ang="0">
                        <a:pos x="252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4"/>
                      </a:cxn>
                      <a:cxn ang="0">
                        <a:pos x="233" y="23"/>
                      </a:cxn>
                      <a:cxn ang="0">
                        <a:pos x="218" y="13"/>
                      </a:cxn>
                      <a:cxn ang="0">
                        <a:pos x="200" y="6"/>
                      </a:cxn>
                      <a:cxn ang="0">
                        <a:pos x="178" y="2"/>
                      </a:cxn>
                      <a:cxn ang="0">
                        <a:pos x="155" y="0"/>
                      </a:cxn>
                      <a:cxn ang="0">
                        <a:pos x="130" y="0"/>
                      </a:cxn>
                    </a:cxnLst>
                    <a:rect l="0" t="0" r="r" b="b"/>
                    <a:pathLst>
                      <a:path w="252" h="143">
                        <a:moveTo>
                          <a:pt x="117" y="3"/>
                        </a:moveTo>
                        <a:lnTo>
                          <a:pt x="104" y="5"/>
                        </a:lnTo>
                        <a:lnTo>
                          <a:pt x="93" y="7"/>
                        </a:lnTo>
                        <a:lnTo>
                          <a:pt x="80" y="12"/>
                        </a:lnTo>
                        <a:lnTo>
                          <a:pt x="69" y="16"/>
                        </a:lnTo>
                        <a:lnTo>
                          <a:pt x="59" y="20"/>
                        </a:lnTo>
                        <a:lnTo>
                          <a:pt x="48" y="24"/>
                        </a:lnTo>
                        <a:lnTo>
                          <a:pt x="39" y="30"/>
                        </a:lnTo>
                        <a:lnTo>
                          <a:pt x="31" y="35"/>
                        </a:lnTo>
                        <a:lnTo>
                          <a:pt x="23" y="42"/>
                        </a:lnTo>
                        <a:lnTo>
                          <a:pt x="17" y="48"/>
                        </a:lnTo>
                        <a:lnTo>
                          <a:pt x="11" y="55"/>
                        </a:lnTo>
                        <a:lnTo>
                          <a:pt x="6" y="62"/>
                        </a:lnTo>
                        <a:lnTo>
                          <a:pt x="3" y="69"/>
                        </a:lnTo>
                        <a:lnTo>
                          <a:pt x="1" y="76"/>
                        </a:lnTo>
                        <a:lnTo>
                          <a:pt x="0" y="80"/>
                        </a:lnTo>
                        <a:lnTo>
                          <a:pt x="0" y="83"/>
                        </a:lnTo>
                        <a:lnTo>
                          <a:pt x="0" y="87"/>
                        </a:lnTo>
                        <a:lnTo>
                          <a:pt x="0" y="90"/>
                        </a:lnTo>
                        <a:lnTo>
                          <a:pt x="0" y="94"/>
                        </a:lnTo>
                        <a:lnTo>
                          <a:pt x="1" y="97"/>
                        </a:lnTo>
                        <a:lnTo>
                          <a:pt x="4" y="104"/>
                        </a:lnTo>
                        <a:lnTo>
                          <a:pt x="8" y="109"/>
                        </a:lnTo>
                        <a:lnTo>
                          <a:pt x="13" y="116"/>
                        </a:lnTo>
                        <a:lnTo>
                          <a:pt x="19" y="120"/>
                        </a:lnTo>
                        <a:lnTo>
                          <a:pt x="27" y="126"/>
                        </a:lnTo>
                        <a:lnTo>
                          <a:pt x="34" y="130"/>
                        </a:lnTo>
                        <a:lnTo>
                          <a:pt x="43" y="133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4" y="141"/>
                        </a:lnTo>
                        <a:lnTo>
                          <a:pt x="85" y="143"/>
                        </a:lnTo>
                        <a:lnTo>
                          <a:pt x="97" y="143"/>
                        </a:lnTo>
                        <a:lnTo>
                          <a:pt x="109" y="143"/>
                        </a:lnTo>
                        <a:lnTo>
                          <a:pt x="122" y="143"/>
                        </a:lnTo>
                        <a:lnTo>
                          <a:pt x="135" y="141"/>
                        </a:lnTo>
                        <a:lnTo>
                          <a:pt x="148" y="139"/>
                        </a:lnTo>
                        <a:lnTo>
                          <a:pt x="160" y="136"/>
                        </a:lnTo>
                        <a:lnTo>
                          <a:pt x="172" y="132"/>
                        </a:lnTo>
                        <a:lnTo>
                          <a:pt x="183" y="127"/>
                        </a:lnTo>
                        <a:lnTo>
                          <a:pt x="193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1" y="108"/>
                        </a:lnTo>
                        <a:lnTo>
                          <a:pt x="229" y="101"/>
                        </a:lnTo>
                        <a:lnTo>
                          <a:pt x="235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9" y="74"/>
                        </a:lnTo>
                        <a:lnTo>
                          <a:pt x="252" y="67"/>
                        </a:lnTo>
                        <a:lnTo>
                          <a:pt x="252" y="63"/>
                        </a:lnTo>
                        <a:lnTo>
                          <a:pt x="252" y="60"/>
                        </a:lnTo>
                        <a:lnTo>
                          <a:pt x="252" y="56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4"/>
                        </a:lnTo>
                        <a:lnTo>
                          <a:pt x="239" y="27"/>
                        </a:lnTo>
                        <a:lnTo>
                          <a:pt x="233" y="23"/>
                        </a:lnTo>
                        <a:lnTo>
                          <a:pt x="227" y="17"/>
                        </a:lnTo>
                        <a:lnTo>
                          <a:pt x="218" y="13"/>
                        </a:lnTo>
                        <a:lnTo>
                          <a:pt x="209" y="10"/>
                        </a:lnTo>
                        <a:lnTo>
                          <a:pt x="200" y="6"/>
                        </a:lnTo>
                        <a:lnTo>
                          <a:pt x="190" y="3"/>
                        </a:lnTo>
                        <a:lnTo>
                          <a:pt x="178" y="2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" name="Freeform 82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" name="Freeform 83"/>
                  <p:cNvSpPr>
                    <a:spLocks/>
                  </p:cNvSpPr>
                  <p:nvPr/>
                </p:nvSpPr>
                <p:spPr bwMode="auto">
                  <a:xfrm>
                    <a:off x="5193" y="3424"/>
                    <a:ext cx="126" cy="72"/>
                  </a:xfrm>
                  <a:custGeom>
                    <a:avLst/>
                    <a:gdLst/>
                    <a:ahLst/>
                    <a:cxnLst>
                      <a:cxn ang="0">
                        <a:pos x="104" y="4"/>
                      </a:cxn>
                      <a:cxn ang="0">
                        <a:pos x="80" y="11"/>
                      </a:cxn>
                      <a:cxn ang="0">
                        <a:pos x="59" y="19"/>
                      </a:cxn>
                      <a:cxn ang="0">
                        <a:pos x="40" y="31"/>
                      </a:cxn>
                      <a:cxn ang="0">
                        <a:pos x="23" y="42"/>
                      </a:cxn>
                      <a:cxn ang="0">
                        <a:pos x="12" y="54"/>
                      </a:cxn>
                      <a:cxn ang="0">
                        <a:pos x="3" y="68"/>
                      </a:cxn>
                      <a:cxn ang="0">
                        <a:pos x="0" y="79"/>
                      </a:cxn>
                      <a:cxn ang="0">
                        <a:pos x="0" y="86"/>
                      </a:cxn>
                      <a:cxn ang="0">
                        <a:pos x="0" y="93"/>
                      </a:cxn>
                      <a:cxn ang="0">
                        <a:pos x="4" y="103"/>
                      </a:cxn>
                      <a:cxn ang="0">
                        <a:pos x="13" y="116"/>
                      </a:cxn>
                      <a:cxn ang="0">
                        <a:pos x="26" y="126"/>
                      </a:cxn>
                      <a:cxn ang="0">
                        <a:pos x="43" y="134"/>
                      </a:cxn>
                      <a:cxn ang="0">
                        <a:pos x="62" y="139"/>
                      </a:cxn>
                      <a:cxn ang="0">
                        <a:pos x="84" y="142"/>
                      </a:cxn>
                      <a:cxn ang="0">
                        <a:pos x="108" y="142"/>
                      </a:cxn>
                      <a:cxn ang="0">
                        <a:pos x="135" y="141"/>
                      </a:cxn>
                      <a:cxn ang="0">
                        <a:pos x="159" y="135"/>
                      </a:cxn>
                      <a:cxn ang="0">
                        <a:pos x="183" y="128"/>
                      </a:cxn>
                      <a:cxn ang="0">
                        <a:pos x="204" y="119"/>
                      </a:cxn>
                      <a:cxn ang="0">
                        <a:pos x="222" y="107"/>
                      </a:cxn>
                      <a:cxn ang="0">
                        <a:pos x="236" y="95"/>
                      </a:cxn>
                      <a:cxn ang="0">
                        <a:pos x="246" y="81"/>
                      </a:cxn>
                      <a:cxn ang="0">
                        <a:pos x="251" y="67"/>
                      </a:cxn>
                      <a:cxn ang="0">
                        <a:pos x="252" y="60"/>
                      </a:cxn>
                      <a:cxn ang="0">
                        <a:pos x="252" y="53"/>
                      </a:cxn>
                      <a:cxn ang="0">
                        <a:pos x="251" y="46"/>
                      </a:cxn>
                      <a:cxn ang="0">
                        <a:pos x="244" y="33"/>
                      </a:cxn>
                      <a:cxn ang="0">
                        <a:pos x="233" y="22"/>
                      </a:cxn>
                      <a:cxn ang="0">
                        <a:pos x="218" y="12"/>
                      </a:cxn>
                      <a:cxn ang="0">
                        <a:pos x="200" y="7"/>
                      </a:cxn>
                      <a:cxn ang="0">
                        <a:pos x="178" y="1"/>
                      </a:cxn>
                      <a:cxn ang="0">
                        <a:pos x="155" y="0"/>
                      </a:cxn>
                      <a:cxn ang="0">
                        <a:pos x="130" y="1"/>
                      </a:cxn>
                    </a:cxnLst>
                    <a:rect l="0" t="0" r="r" b="b"/>
                    <a:pathLst>
                      <a:path w="252" h="144">
                        <a:moveTo>
                          <a:pt x="117" y="3"/>
                        </a:moveTo>
                        <a:lnTo>
                          <a:pt x="104" y="4"/>
                        </a:lnTo>
                        <a:lnTo>
                          <a:pt x="92" y="7"/>
                        </a:lnTo>
                        <a:lnTo>
                          <a:pt x="80" y="11"/>
                        </a:lnTo>
                        <a:lnTo>
                          <a:pt x="69" y="15"/>
                        </a:lnTo>
                        <a:lnTo>
                          <a:pt x="59" y="19"/>
                        </a:lnTo>
                        <a:lnTo>
                          <a:pt x="48" y="25"/>
                        </a:lnTo>
                        <a:lnTo>
                          <a:pt x="40" y="31"/>
                        </a:lnTo>
                        <a:lnTo>
                          <a:pt x="31" y="36"/>
                        </a:lnTo>
                        <a:lnTo>
                          <a:pt x="23" y="42"/>
                        </a:lnTo>
                        <a:lnTo>
                          <a:pt x="17" y="49"/>
                        </a:lnTo>
                        <a:lnTo>
                          <a:pt x="12" y="54"/>
                        </a:lnTo>
                        <a:lnTo>
                          <a:pt x="6" y="61"/>
                        </a:lnTo>
                        <a:lnTo>
                          <a:pt x="3" y="68"/>
                        </a:lnTo>
                        <a:lnTo>
                          <a:pt x="0" y="75"/>
                        </a:lnTo>
                        <a:lnTo>
                          <a:pt x="0" y="79"/>
                        </a:lnTo>
                        <a:lnTo>
                          <a:pt x="0" y="82"/>
                        </a:lnTo>
                        <a:lnTo>
                          <a:pt x="0" y="86"/>
                        </a:lnTo>
                        <a:lnTo>
                          <a:pt x="0" y="91"/>
                        </a:lnTo>
                        <a:lnTo>
                          <a:pt x="0" y="93"/>
                        </a:lnTo>
                        <a:lnTo>
                          <a:pt x="1" y="98"/>
                        </a:lnTo>
                        <a:lnTo>
                          <a:pt x="4" y="103"/>
                        </a:lnTo>
                        <a:lnTo>
                          <a:pt x="8" y="110"/>
                        </a:lnTo>
                        <a:lnTo>
                          <a:pt x="13" y="116"/>
                        </a:lnTo>
                        <a:lnTo>
                          <a:pt x="19" y="121"/>
                        </a:lnTo>
                        <a:lnTo>
                          <a:pt x="26" y="126"/>
                        </a:lnTo>
                        <a:lnTo>
                          <a:pt x="34" y="130"/>
                        </a:lnTo>
                        <a:lnTo>
                          <a:pt x="43" y="134"/>
                        </a:lnTo>
                        <a:lnTo>
                          <a:pt x="52" y="137"/>
                        </a:lnTo>
                        <a:lnTo>
                          <a:pt x="62" y="139"/>
                        </a:lnTo>
                        <a:lnTo>
                          <a:pt x="73" y="141"/>
                        </a:lnTo>
                        <a:lnTo>
                          <a:pt x="84" y="142"/>
                        </a:lnTo>
                        <a:lnTo>
                          <a:pt x="97" y="144"/>
                        </a:lnTo>
                        <a:lnTo>
                          <a:pt x="108" y="142"/>
                        </a:lnTo>
                        <a:lnTo>
                          <a:pt x="121" y="142"/>
                        </a:lnTo>
                        <a:lnTo>
                          <a:pt x="135" y="141"/>
                        </a:lnTo>
                        <a:lnTo>
                          <a:pt x="148" y="138"/>
                        </a:lnTo>
                        <a:lnTo>
                          <a:pt x="159" y="135"/>
                        </a:lnTo>
                        <a:lnTo>
                          <a:pt x="172" y="132"/>
                        </a:lnTo>
                        <a:lnTo>
                          <a:pt x="183" y="128"/>
                        </a:lnTo>
                        <a:lnTo>
                          <a:pt x="194" y="123"/>
                        </a:lnTo>
                        <a:lnTo>
                          <a:pt x="204" y="119"/>
                        </a:lnTo>
                        <a:lnTo>
                          <a:pt x="213" y="113"/>
                        </a:lnTo>
                        <a:lnTo>
                          <a:pt x="222" y="107"/>
                        </a:lnTo>
                        <a:lnTo>
                          <a:pt x="229" y="102"/>
                        </a:lnTo>
                        <a:lnTo>
                          <a:pt x="236" y="95"/>
                        </a:lnTo>
                        <a:lnTo>
                          <a:pt x="241" y="88"/>
                        </a:lnTo>
                        <a:lnTo>
                          <a:pt x="246" y="81"/>
                        </a:lnTo>
                        <a:lnTo>
                          <a:pt x="248" y="74"/>
                        </a:lnTo>
                        <a:lnTo>
                          <a:pt x="251" y="67"/>
                        </a:lnTo>
                        <a:lnTo>
                          <a:pt x="252" y="64"/>
                        </a:lnTo>
                        <a:lnTo>
                          <a:pt x="252" y="60"/>
                        </a:lnTo>
                        <a:lnTo>
                          <a:pt x="252" y="57"/>
                        </a:lnTo>
                        <a:lnTo>
                          <a:pt x="252" y="53"/>
                        </a:lnTo>
                        <a:lnTo>
                          <a:pt x="252" y="49"/>
                        </a:lnTo>
                        <a:lnTo>
                          <a:pt x="251" y="46"/>
                        </a:lnTo>
                        <a:lnTo>
                          <a:pt x="248" y="39"/>
                        </a:lnTo>
                        <a:lnTo>
                          <a:pt x="244" y="33"/>
                        </a:lnTo>
                        <a:lnTo>
                          <a:pt x="239" y="28"/>
                        </a:lnTo>
                        <a:lnTo>
                          <a:pt x="233" y="22"/>
                        </a:lnTo>
                        <a:lnTo>
                          <a:pt x="225" y="17"/>
                        </a:lnTo>
                        <a:lnTo>
                          <a:pt x="218" y="12"/>
                        </a:lnTo>
                        <a:lnTo>
                          <a:pt x="209" y="10"/>
                        </a:lnTo>
                        <a:lnTo>
                          <a:pt x="200" y="7"/>
                        </a:lnTo>
                        <a:lnTo>
                          <a:pt x="190" y="4"/>
                        </a:lnTo>
                        <a:lnTo>
                          <a:pt x="178" y="1"/>
                        </a:lnTo>
                        <a:lnTo>
                          <a:pt x="167" y="0"/>
                        </a:lnTo>
                        <a:lnTo>
                          <a:pt x="155" y="0"/>
                        </a:lnTo>
                        <a:lnTo>
                          <a:pt x="143" y="0"/>
                        </a:lnTo>
                        <a:lnTo>
                          <a:pt x="130" y="1"/>
                        </a:lnTo>
                        <a:lnTo>
                          <a:pt x="117" y="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5" name="Freeform 84"/>
                  <p:cNvSpPr>
                    <a:spLocks noEditPoints="1"/>
                  </p:cNvSpPr>
                  <p:nvPr/>
                </p:nvSpPr>
                <p:spPr bwMode="auto">
                  <a:xfrm>
                    <a:off x="2340" y="3397"/>
                    <a:ext cx="3209" cy="508"/>
                  </a:xfrm>
                  <a:custGeom>
                    <a:avLst/>
                    <a:gdLst/>
                    <a:ahLst/>
                    <a:cxnLst>
                      <a:cxn ang="0">
                        <a:pos x="0" y="1004"/>
                      </a:cxn>
                      <a:cxn ang="0">
                        <a:pos x="6408" y="30"/>
                      </a:cxn>
                      <a:cxn ang="0">
                        <a:pos x="6409" y="41"/>
                      </a:cxn>
                      <a:cxn ang="0">
                        <a:pos x="2" y="1015"/>
                      </a:cxn>
                      <a:cxn ang="0">
                        <a:pos x="0" y="1004"/>
                      </a:cxn>
                      <a:cxn ang="0">
                        <a:pos x="6341" y="0"/>
                      </a:cxn>
                      <a:cxn ang="0">
                        <a:pos x="6418" y="34"/>
                      </a:cxn>
                      <a:cxn ang="0">
                        <a:pos x="6353" y="90"/>
                      </a:cxn>
                      <a:cxn ang="0">
                        <a:pos x="6352" y="92"/>
                      </a:cxn>
                      <a:cxn ang="0">
                        <a:pos x="6349" y="92"/>
                      </a:cxn>
                      <a:cxn ang="0">
                        <a:pos x="6348" y="90"/>
                      </a:cxn>
                      <a:cxn ang="0">
                        <a:pos x="6345" y="89"/>
                      </a:cxn>
                      <a:cxn ang="0">
                        <a:pos x="6345" y="87"/>
                      </a:cxn>
                      <a:cxn ang="0">
                        <a:pos x="6345" y="85"/>
                      </a:cxn>
                      <a:cxn ang="0">
                        <a:pos x="6345" y="83"/>
                      </a:cxn>
                      <a:cxn ang="0">
                        <a:pos x="6347" y="82"/>
                      </a:cxn>
                      <a:cxn ang="0">
                        <a:pos x="6405" y="32"/>
                      </a:cxn>
                      <a:cxn ang="0">
                        <a:pos x="6406" y="41"/>
                      </a:cxn>
                      <a:cxn ang="0">
                        <a:pos x="6338" y="11"/>
                      </a:cxn>
                      <a:cxn ang="0">
                        <a:pos x="6336" y="9"/>
                      </a:cxn>
                      <a:cxn ang="0">
                        <a:pos x="6335" y="6"/>
                      </a:cxn>
                      <a:cxn ang="0">
                        <a:pos x="6334" y="5"/>
                      </a:cxn>
                      <a:cxn ang="0">
                        <a:pos x="6335" y="2"/>
                      </a:cxn>
                      <a:cxn ang="0">
                        <a:pos x="6336" y="1"/>
                      </a:cxn>
                      <a:cxn ang="0">
                        <a:pos x="6338" y="0"/>
                      </a:cxn>
                      <a:cxn ang="0">
                        <a:pos x="6340" y="0"/>
                      </a:cxn>
                      <a:cxn ang="0">
                        <a:pos x="6341" y="0"/>
                      </a:cxn>
                      <a:cxn ang="0">
                        <a:pos x="6341" y="0"/>
                      </a:cxn>
                    </a:cxnLst>
                    <a:rect l="0" t="0" r="r" b="b"/>
                    <a:pathLst>
                      <a:path w="6418" h="1015">
                        <a:moveTo>
                          <a:pt x="0" y="1004"/>
                        </a:moveTo>
                        <a:lnTo>
                          <a:pt x="6408" y="30"/>
                        </a:lnTo>
                        <a:lnTo>
                          <a:pt x="6409" y="41"/>
                        </a:lnTo>
                        <a:lnTo>
                          <a:pt x="2" y="1015"/>
                        </a:lnTo>
                        <a:lnTo>
                          <a:pt x="0" y="1004"/>
                        </a:lnTo>
                        <a:close/>
                        <a:moveTo>
                          <a:pt x="6341" y="0"/>
                        </a:moveTo>
                        <a:lnTo>
                          <a:pt x="6418" y="34"/>
                        </a:lnTo>
                        <a:lnTo>
                          <a:pt x="6353" y="90"/>
                        </a:lnTo>
                        <a:lnTo>
                          <a:pt x="6352" y="92"/>
                        </a:lnTo>
                        <a:lnTo>
                          <a:pt x="6349" y="92"/>
                        </a:lnTo>
                        <a:lnTo>
                          <a:pt x="6348" y="90"/>
                        </a:lnTo>
                        <a:lnTo>
                          <a:pt x="6345" y="89"/>
                        </a:lnTo>
                        <a:lnTo>
                          <a:pt x="6345" y="87"/>
                        </a:lnTo>
                        <a:lnTo>
                          <a:pt x="6345" y="85"/>
                        </a:lnTo>
                        <a:lnTo>
                          <a:pt x="6345" y="83"/>
                        </a:lnTo>
                        <a:lnTo>
                          <a:pt x="6347" y="82"/>
                        </a:lnTo>
                        <a:lnTo>
                          <a:pt x="6405" y="32"/>
                        </a:lnTo>
                        <a:lnTo>
                          <a:pt x="6406" y="41"/>
                        </a:lnTo>
                        <a:lnTo>
                          <a:pt x="6338" y="11"/>
                        </a:lnTo>
                        <a:lnTo>
                          <a:pt x="6336" y="9"/>
                        </a:lnTo>
                        <a:lnTo>
                          <a:pt x="6335" y="6"/>
                        </a:lnTo>
                        <a:lnTo>
                          <a:pt x="6334" y="5"/>
                        </a:lnTo>
                        <a:lnTo>
                          <a:pt x="6335" y="2"/>
                        </a:lnTo>
                        <a:lnTo>
                          <a:pt x="6336" y="1"/>
                        </a:lnTo>
                        <a:lnTo>
                          <a:pt x="6338" y="0"/>
                        </a:lnTo>
                        <a:lnTo>
                          <a:pt x="6340" y="0"/>
                        </a:lnTo>
                        <a:lnTo>
                          <a:pt x="6341" y="0"/>
                        </a:lnTo>
                        <a:lnTo>
                          <a:pt x="6341" y="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1588">
                    <a:solidFill>
                      <a:srgbClr val="0000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6" name="Freeform 85"/>
                  <p:cNvSpPr>
                    <a:spLocks noEditPoints="1"/>
                  </p:cNvSpPr>
                  <p:nvPr/>
                </p:nvSpPr>
                <p:spPr bwMode="auto">
                  <a:xfrm>
                    <a:off x="2314" y="3400"/>
                    <a:ext cx="3145" cy="508"/>
                  </a:xfrm>
                  <a:custGeom>
                    <a:avLst/>
                    <a:gdLst/>
                    <a:ahLst/>
                    <a:cxnLst>
                      <a:cxn ang="0">
                        <a:pos x="6289" y="1016"/>
                      </a:cxn>
                      <a:cxn ang="0">
                        <a:pos x="10" y="42"/>
                      </a:cxn>
                      <a:cxn ang="0">
                        <a:pos x="12" y="31"/>
                      </a:cxn>
                      <a:cxn ang="0">
                        <a:pos x="6290" y="1005"/>
                      </a:cxn>
                      <a:cxn ang="0">
                        <a:pos x="6289" y="1016"/>
                      </a:cxn>
                      <a:cxn ang="0">
                        <a:pos x="65" y="91"/>
                      </a:cxn>
                      <a:cxn ang="0">
                        <a:pos x="0" y="35"/>
                      </a:cxn>
                      <a:cxn ang="0">
                        <a:pos x="77" y="1"/>
                      </a:cxn>
                      <a:cxn ang="0">
                        <a:pos x="79" y="0"/>
                      </a:cxn>
                      <a:cxn ang="0">
                        <a:pos x="80" y="0"/>
                      </a:cxn>
                      <a:cxn ang="0">
                        <a:pos x="83" y="1"/>
                      </a:cxn>
                      <a:cxn ang="0">
                        <a:pos x="84" y="4"/>
                      </a:cxn>
                      <a:cxn ang="0">
                        <a:pos x="84" y="6"/>
                      </a:cxn>
                      <a:cxn ang="0">
                        <a:pos x="84" y="8"/>
                      </a:cxn>
                      <a:cxn ang="0">
                        <a:pos x="83" y="10"/>
                      </a:cxn>
                      <a:cxn ang="0">
                        <a:pos x="80" y="11"/>
                      </a:cxn>
                      <a:cxn ang="0">
                        <a:pos x="13" y="42"/>
                      </a:cxn>
                      <a:cxn ang="0">
                        <a:pos x="14" y="32"/>
                      </a:cxn>
                      <a:cxn ang="0">
                        <a:pos x="71" y="82"/>
                      </a:cxn>
                      <a:cxn ang="0">
                        <a:pos x="73" y="84"/>
                      </a:cxn>
                      <a:cxn ang="0">
                        <a:pos x="74" y="87"/>
                      </a:cxn>
                      <a:cxn ang="0">
                        <a:pos x="74" y="88"/>
                      </a:cxn>
                      <a:cxn ang="0">
                        <a:pos x="73" y="91"/>
                      </a:cxn>
                      <a:cxn ang="0">
                        <a:pos x="71" y="92"/>
                      </a:cxn>
                      <a:cxn ang="0">
                        <a:pos x="69" y="92"/>
                      </a:cxn>
                      <a:cxn ang="0">
                        <a:pos x="66" y="92"/>
                      </a:cxn>
                      <a:cxn ang="0">
                        <a:pos x="65" y="91"/>
                      </a:cxn>
                      <a:cxn ang="0">
                        <a:pos x="65" y="91"/>
                      </a:cxn>
                    </a:cxnLst>
                    <a:rect l="0" t="0" r="r" b="b"/>
                    <a:pathLst>
                      <a:path w="6290" h="1016">
                        <a:moveTo>
                          <a:pt x="6289" y="1016"/>
                        </a:moveTo>
                        <a:lnTo>
                          <a:pt x="10" y="42"/>
                        </a:lnTo>
                        <a:lnTo>
                          <a:pt x="12" y="31"/>
                        </a:lnTo>
                        <a:lnTo>
                          <a:pt x="6290" y="1005"/>
                        </a:lnTo>
                        <a:lnTo>
                          <a:pt x="6289" y="1016"/>
                        </a:lnTo>
                        <a:close/>
                        <a:moveTo>
                          <a:pt x="65" y="91"/>
                        </a:moveTo>
                        <a:lnTo>
                          <a:pt x="0" y="35"/>
                        </a:lnTo>
                        <a:lnTo>
                          <a:pt x="77" y="1"/>
                        </a:lnTo>
                        <a:lnTo>
                          <a:pt x="79" y="0"/>
                        </a:lnTo>
                        <a:lnTo>
                          <a:pt x="80" y="0"/>
                        </a:lnTo>
                        <a:lnTo>
                          <a:pt x="83" y="1"/>
                        </a:lnTo>
                        <a:lnTo>
                          <a:pt x="84" y="4"/>
                        </a:lnTo>
                        <a:lnTo>
                          <a:pt x="84" y="6"/>
                        </a:lnTo>
                        <a:lnTo>
                          <a:pt x="84" y="8"/>
                        </a:lnTo>
                        <a:lnTo>
                          <a:pt x="83" y="10"/>
                        </a:lnTo>
                        <a:lnTo>
                          <a:pt x="80" y="11"/>
                        </a:lnTo>
                        <a:lnTo>
                          <a:pt x="13" y="42"/>
                        </a:lnTo>
                        <a:lnTo>
                          <a:pt x="14" y="32"/>
                        </a:lnTo>
                        <a:lnTo>
                          <a:pt x="71" y="82"/>
                        </a:lnTo>
                        <a:lnTo>
                          <a:pt x="73" y="84"/>
                        </a:lnTo>
                        <a:lnTo>
                          <a:pt x="74" y="87"/>
                        </a:lnTo>
                        <a:lnTo>
                          <a:pt x="74" y="88"/>
                        </a:lnTo>
                        <a:lnTo>
                          <a:pt x="73" y="91"/>
                        </a:lnTo>
                        <a:lnTo>
                          <a:pt x="71" y="92"/>
                        </a:lnTo>
                        <a:lnTo>
                          <a:pt x="69" y="92"/>
                        </a:lnTo>
                        <a:lnTo>
                          <a:pt x="66" y="92"/>
                        </a:lnTo>
                        <a:lnTo>
                          <a:pt x="65" y="91"/>
                        </a:lnTo>
                        <a:lnTo>
                          <a:pt x="65" y="91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1588">
                    <a:solidFill>
                      <a:srgbClr val="FF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" name="Rectangle 3"/>
              <p:cNvSpPr/>
              <p:nvPr/>
            </p:nvSpPr>
            <p:spPr>
              <a:xfrm>
                <a:off x="152400" y="4648200"/>
                <a:ext cx="8814179" cy="166112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7533564" y="5611855"/>
              <a:ext cx="193344" cy="409433"/>
            </a:xfrm>
            <a:custGeom>
              <a:avLst/>
              <a:gdLst>
                <a:gd name="connsiteX0" fmla="*/ 0 w 193344"/>
                <a:gd name="connsiteY0" fmla="*/ 0 h 409433"/>
                <a:gd name="connsiteX1" fmla="*/ 191069 w 193344"/>
                <a:gd name="connsiteY1" fmla="*/ 177421 h 409433"/>
                <a:gd name="connsiteX2" fmla="*/ 13648 w 193344"/>
                <a:gd name="connsiteY2" fmla="*/ 409433 h 409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3344" h="409433">
                  <a:moveTo>
                    <a:pt x="0" y="0"/>
                  </a:moveTo>
                  <a:cubicBezTo>
                    <a:pt x="94397" y="54591"/>
                    <a:pt x="188794" y="109182"/>
                    <a:pt x="191069" y="177421"/>
                  </a:cubicBezTo>
                  <a:cubicBezTo>
                    <a:pt x="193344" y="245660"/>
                    <a:pt x="103496" y="327546"/>
                    <a:pt x="13648" y="4094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7740352" y="5589240"/>
              <a:ext cx="3786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>
                  <a:latin typeface="Arial" charset="0"/>
                </a:rPr>
                <a:t>Φ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Times New Roman Bold Italic" pitchFamily="-105" charset="0"/>
              </a:rPr>
              <a:t>The Main Ingredients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ea typeface="ＭＳ Ｐゴシック" pitchFamily="-105" charset="-128"/>
                <a:cs typeface="Times New Roman" pitchFamily="-105" charset="0"/>
              </a:rPr>
              <a:t>stronger focusing / larger aperture </a:t>
            </a:r>
            <a:r>
              <a:rPr lang="en-US" sz="2400" dirty="0" smtClean="0">
                <a:ea typeface="ＭＳ Ｐゴシック" pitchFamily="-105" charset="-128"/>
                <a:cs typeface="Times New Roman" pitchFamily="-105" charset="0"/>
              </a:rPr>
              <a:t>at the mini beta triplet </a:t>
            </a:r>
            <a:r>
              <a:rPr lang="en-US" sz="2400" dirty="0" err="1" smtClean="0">
                <a:ea typeface="ＭＳ Ｐゴシック" pitchFamily="-105" charset="-128"/>
                <a:cs typeface="Times New Roman" pitchFamily="-105" charset="0"/>
              </a:rPr>
              <a:t>quadrupoles</a:t>
            </a:r>
            <a:r>
              <a:rPr lang="en-US" sz="2400" dirty="0" smtClean="0">
                <a:ea typeface="ＭＳ Ｐゴシック" pitchFamily="-105" charset="-128"/>
                <a:cs typeface="Times New Roman" pitchFamily="-105" charset="0"/>
              </a:rPr>
              <a:t>.  Goal: </a:t>
            </a:r>
            <a:r>
              <a:rPr lang="en-US" sz="2400" dirty="0" smtClean="0"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</a:t>
            </a:r>
            <a:r>
              <a:rPr lang="en-US" sz="2400" baseline="30000" dirty="0" smtClean="0"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</a:t>
            </a:r>
            <a:r>
              <a:rPr lang="en-US" sz="2400" dirty="0" smtClean="0"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 as small as 22 cm with a </a:t>
            </a:r>
          </a:p>
          <a:p>
            <a:pPr lvl="5">
              <a:buNone/>
            </a:pPr>
            <a:r>
              <a:rPr lang="en-US" sz="2400" dirty="0" smtClean="0">
                <a:solidFill>
                  <a:srgbClr val="FFC000"/>
                </a:solidFill>
                <a:ea typeface="ＭＳ Ｐゴシック" pitchFamily="-105" charset="-128"/>
                <a:cs typeface="Times New Roman" pitchFamily="-105" charset="0"/>
                <a:sym typeface="Wingdings" pitchFamily="2" charset="2"/>
              </a:rPr>
              <a:t> </a:t>
            </a:r>
            <a:r>
              <a:rPr lang="en-US" sz="2400" dirty="0" smtClean="0">
                <a:solidFill>
                  <a:srgbClr val="FFC000"/>
                </a:solidFill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factor 2.5 </a:t>
            </a:r>
            <a:r>
              <a:rPr lang="en-US" sz="2400" dirty="0" smtClean="0"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in luminosity.</a:t>
            </a:r>
            <a:r>
              <a:rPr lang="en-US" sz="1200" dirty="0" smtClean="0"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		 High Gradient Quadruples, Nb</a:t>
            </a:r>
            <a:r>
              <a:rPr lang="en-US" sz="2400" baseline="-25000" dirty="0" smtClean="0">
                <a:solidFill>
                  <a:srgbClr val="0000FF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3 </a:t>
            </a:r>
            <a:r>
              <a:rPr lang="en-US" sz="2400" dirty="0" err="1" smtClean="0">
                <a:solidFill>
                  <a:srgbClr val="0000FF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Sn</a:t>
            </a:r>
            <a:r>
              <a:rPr lang="en-US" sz="2400" dirty="0" smtClean="0">
                <a:solidFill>
                  <a:srgbClr val="0000FF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 technology</a:t>
            </a:r>
            <a:endParaRPr lang="en-US" sz="2400" dirty="0" smtClean="0">
              <a:solidFill>
                <a:srgbClr val="FF0000"/>
              </a:solidFill>
              <a:ea typeface="ＭＳ Ｐゴシック" pitchFamily="-105" charset="-128"/>
              <a:cs typeface="Times New Roman" pitchFamily="-105" charset="0"/>
              <a:sym typeface="Symbol" pitchFamily="-105" charset="2"/>
            </a:endParaRPr>
          </a:p>
          <a:p>
            <a:endParaRPr lang="en-US" sz="2400" dirty="0" smtClean="0">
              <a:ea typeface="ＭＳ Ｐゴシック" pitchFamily="-105" charset="-128"/>
              <a:cs typeface="Times New Roman" pitchFamily="-105" charset="0"/>
              <a:sym typeface="Symbol" pitchFamily="-105" charset="2"/>
            </a:endParaRPr>
          </a:p>
          <a:p>
            <a:pPr>
              <a:buClrTx/>
            </a:pPr>
            <a:r>
              <a:rPr lang="en-US" sz="2400" dirty="0" smtClean="0"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combined with a mechanism to 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compensate the geometrical reduction</a:t>
            </a:r>
            <a:r>
              <a:rPr lang="en-US" sz="2400" dirty="0" smtClean="0">
                <a:solidFill>
                  <a:srgbClr val="FFC000"/>
                </a:solidFill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 </a:t>
            </a:r>
            <a:r>
              <a:rPr lang="en-US" sz="2400" dirty="0" smtClean="0">
                <a:ea typeface="ＭＳ Ｐゴシック" pitchFamily="-105" charset="-128"/>
                <a:cs typeface="Times New Roman" pitchFamily="-105" charset="0"/>
                <a:sym typeface="Symbol" pitchFamily="-105" charset="2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 Crab Cavities</a:t>
            </a:r>
          </a:p>
          <a:p>
            <a:endParaRPr lang="en-US" sz="2400" dirty="0" smtClean="0">
              <a:solidFill>
                <a:srgbClr val="0000FF"/>
              </a:solidFill>
              <a:ea typeface="ＭＳ Ｐゴシック" pitchFamily="-105" charset="-128"/>
              <a:cs typeface="Times New Roman" pitchFamily="-105" charset="0"/>
              <a:sym typeface="Wingdings" pitchFamily="-105" charset="2"/>
            </a:endParaRPr>
          </a:p>
          <a:p>
            <a:pPr>
              <a:buClrTx/>
            </a:pPr>
            <a:r>
              <a:rPr lang="en-US" sz="2400" dirty="0" smtClean="0"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combined with </a:t>
            </a:r>
            <a:r>
              <a:rPr lang="en-US" sz="2400" b="1" dirty="0" smtClean="0">
                <a:solidFill>
                  <a:schemeClr val="tx1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higher single bunch currents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		</a:t>
            </a:r>
            <a:endParaRPr lang="en-US" sz="1200" dirty="0" smtClean="0">
              <a:solidFill>
                <a:srgbClr val="FF0000"/>
              </a:solidFill>
              <a:ea typeface="ＭＳ Ｐゴシック" pitchFamily="-105" charset="-128"/>
              <a:cs typeface="Times New Roman" pitchFamily="-105" charset="0"/>
              <a:sym typeface="Symbol" pitchFamily="-105" charset="2"/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0000FF"/>
                </a:solidFill>
                <a:ea typeface="ＭＳ Ｐゴシック" pitchFamily="-105" charset="-128"/>
                <a:cs typeface="Times New Roman" pitchFamily="-105" charset="0"/>
                <a:sym typeface="Wingdings" pitchFamily="-105" charset="2"/>
              </a:rPr>
              <a:t>			 new Pre-Accelerator</a:t>
            </a:r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Journée HL LHC à Saclay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355160" cy="10668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Luminosity Upgrade:</a:t>
            </a:r>
            <a:b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Stronger Focusing &amp; Larger Aperture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1" descr="Atl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5531298" cy="35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27584" y="2636912"/>
          <a:ext cx="15367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2" name="Equation" r:id="rId4" imgW="952200" imgH="457200" progId="">
                  <p:embed/>
                </p:oleObj>
              </mc:Choice>
              <mc:Fallback>
                <p:oleObj name="Equation" r:id="rId4" imgW="95220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636912"/>
                        <a:ext cx="1536700" cy="7381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79438" y="4586286"/>
            <a:ext cx="1524000" cy="1524000"/>
          </a:xfrm>
          <a:prstGeom prst="rect">
            <a:avLst/>
          </a:prstGeom>
          <a:noFill/>
          <a:ln w="349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288" y="4829174"/>
            <a:ext cx="7124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163638" y="5543549"/>
            <a:ext cx="4508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i="0">
                <a:latin typeface="Arial" charset="0"/>
              </a:rPr>
              <a:t>IP1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 rot="-5400000">
            <a:off x="1461294" y="5482430"/>
            <a:ext cx="53975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 i="0">
                <a:latin typeface="Arial" charset="0"/>
              </a:rPr>
              <a:t>TAS*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803400" y="5257799"/>
            <a:ext cx="10906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i="0" dirty="0">
                <a:latin typeface="Arial" charset="0"/>
              </a:rPr>
              <a:t>Q1  Q2  Q3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2903538" y="5257799"/>
            <a:ext cx="584200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i="0">
                <a:latin typeface="Arial" charset="0"/>
              </a:rPr>
              <a:t>D1</a:t>
            </a:r>
          </a:p>
          <a:p>
            <a:r>
              <a:rPr lang="en-GB" sz="900" b="0" i="0">
                <a:latin typeface="Arial" charset="0"/>
              </a:rPr>
              <a:t>(1.38 T)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 rot="-5400000">
            <a:off x="4410075" y="5351461"/>
            <a:ext cx="5476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 i="0">
                <a:latin typeface="Arial" charset="0"/>
              </a:rPr>
              <a:t>TAN*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4760913" y="5257799"/>
            <a:ext cx="1251247" cy="507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0" i="0" dirty="0">
                <a:latin typeface="Arial" charset="0"/>
              </a:rPr>
              <a:t>D2   Q4</a:t>
            </a:r>
          </a:p>
          <a:p>
            <a:r>
              <a:rPr lang="en-GB" sz="900" b="0" i="0" dirty="0">
                <a:latin typeface="Arial" charset="0"/>
              </a:rPr>
              <a:t>(3.8 T)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832475" y="5257799"/>
            <a:ext cx="4206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i="0">
                <a:latin typeface="Arial" charset="0"/>
              </a:rPr>
              <a:t>Q5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480175" y="5257799"/>
            <a:ext cx="4206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i="0">
                <a:latin typeface="Arial" charset="0"/>
              </a:rPr>
              <a:t>Q6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7475538" y="5186361"/>
            <a:ext cx="4206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i="0">
                <a:latin typeface="Arial" charset="0"/>
              </a:rPr>
              <a:t>Q7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 rot="-5400000">
            <a:off x="4926806" y="6474618"/>
            <a:ext cx="506413" cy="2603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100" b="0" i="0">
                <a:latin typeface="Tahoma" pitchFamily="-105" charset="0"/>
              </a:rPr>
              <a:t>4.5 K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7404100" y="6329361"/>
            <a:ext cx="531813" cy="27463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0" i="0">
                <a:latin typeface="Tahoma" pitchFamily="-105" charset="0"/>
              </a:rPr>
              <a:t>1.9 K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2760663" y="6329361"/>
            <a:ext cx="650875" cy="27622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b="0" i="0">
                <a:latin typeface="Tahoma" pitchFamily="-105" charset="0"/>
              </a:rPr>
              <a:t>Warm</a:t>
            </a:r>
          </a:p>
        </p:txBody>
      </p:sp>
      <p:sp>
        <p:nvSpPr>
          <p:cNvPr id="20" name="Text Box 34"/>
          <p:cNvSpPr txBox="1">
            <a:spLocks noChangeArrowheads="1"/>
          </p:cNvSpPr>
          <p:nvPr/>
        </p:nvSpPr>
        <p:spPr bwMode="auto">
          <a:xfrm>
            <a:off x="2933392" y="4567567"/>
            <a:ext cx="237172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latin typeface="Tahoma" pitchFamily="-105" charset="0"/>
              </a:rPr>
              <a:t>Separation/ Recombination</a:t>
            </a:r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5519429" y="4567567"/>
            <a:ext cx="2300288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latin typeface="Tahoma" pitchFamily="-105" charset="0"/>
              </a:rPr>
              <a:t>Matching </a:t>
            </a:r>
            <a:r>
              <a:rPr lang="en-US" b="0" i="0" dirty="0" err="1">
                <a:latin typeface="Tahoma" pitchFamily="-105" charset="0"/>
              </a:rPr>
              <a:t>Quadrupoles</a:t>
            </a:r>
            <a:endParaRPr lang="en-US" b="0" i="0" dirty="0">
              <a:latin typeface="Tahoma" pitchFamily="-105" charset="0"/>
            </a:endParaRPr>
          </a:p>
        </p:txBody>
      </p:sp>
      <p:sp>
        <p:nvSpPr>
          <p:cNvPr id="22" name="Text Box 36"/>
          <p:cNvSpPr txBox="1">
            <a:spLocks noChangeArrowheads="1"/>
          </p:cNvSpPr>
          <p:nvPr/>
        </p:nvSpPr>
        <p:spPr bwMode="auto">
          <a:xfrm>
            <a:off x="1804679" y="4567567"/>
            <a:ext cx="117157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latin typeface="Tahoma" pitchFamily="-105" charset="0"/>
              </a:rPr>
              <a:t>Inner Triplet</a:t>
            </a:r>
          </a:p>
        </p:txBody>
      </p: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2046288" y="6329361"/>
            <a:ext cx="534987" cy="27622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i="0">
                <a:latin typeface="Tahoma" pitchFamily="-105" charset="0"/>
              </a:rPr>
              <a:t>1.9 K</a:t>
            </a:r>
          </a:p>
        </p:txBody>
      </p:sp>
      <p:sp>
        <p:nvSpPr>
          <p:cNvPr id="24" name="Left Brace 23"/>
          <p:cNvSpPr>
            <a:spLocks/>
          </p:cNvSpPr>
          <p:nvPr/>
        </p:nvSpPr>
        <p:spPr bwMode="auto">
          <a:xfrm rot="5400000">
            <a:off x="2253457" y="4715667"/>
            <a:ext cx="215900" cy="941387"/>
          </a:xfrm>
          <a:prstGeom prst="leftBrace">
            <a:avLst>
              <a:gd name="adj1" fmla="val 833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GB" sz="1800" b="0" i="0">
              <a:latin typeface="+mn-lt"/>
              <a:ea typeface="+mn-ea"/>
            </a:endParaRPr>
          </a:p>
        </p:txBody>
      </p:sp>
      <p:sp>
        <p:nvSpPr>
          <p:cNvPr id="25" name="Left Brace 24"/>
          <p:cNvSpPr>
            <a:spLocks/>
          </p:cNvSpPr>
          <p:nvPr/>
        </p:nvSpPr>
        <p:spPr bwMode="auto">
          <a:xfrm rot="5400000">
            <a:off x="3975100" y="4043361"/>
            <a:ext cx="285750" cy="2286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GB" sz="1800" b="0" i="0">
              <a:latin typeface="+mn-lt"/>
              <a:ea typeface="+mn-ea"/>
            </a:endParaRPr>
          </a:p>
        </p:txBody>
      </p:sp>
      <p:sp>
        <p:nvSpPr>
          <p:cNvPr id="26" name="Left Brace 25"/>
          <p:cNvSpPr>
            <a:spLocks/>
          </p:cNvSpPr>
          <p:nvPr/>
        </p:nvSpPr>
        <p:spPr bwMode="auto">
          <a:xfrm rot="5400000">
            <a:off x="6439694" y="3936205"/>
            <a:ext cx="285750" cy="2500312"/>
          </a:xfrm>
          <a:prstGeom prst="leftBrace">
            <a:avLst>
              <a:gd name="adj1" fmla="val 8345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n-GB" sz="1800" b="0" i="0">
              <a:latin typeface="+mn-lt"/>
              <a:ea typeface="+mn-ea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-5400000">
            <a:off x="5731668" y="6474618"/>
            <a:ext cx="506413" cy="2603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100" b="0" i="0">
                <a:latin typeface="Tahoma" pitchFamily="-105" charset="0"/>
              </a:rPr>
              <a:t>4.5 K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 rot="-5400000">
            <a:off x="6446043" y="6474618"/>
            <a:ext cx="506413" cy="26035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100" b="0" i="0">
                <a:latin typeface="Tahoma" pitchFamily="-105" charset="0"/>
              </a:rPr>
              <a:t>4.5 K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1046163" y="5972174"/>
            <a:ext cx="2143125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189288" y="5921374"/>
            <a:ext cx="1609725" cy="50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89288" y="5972174"/>
            <a:ext cx="1609725" cy="50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00600" y="5921374"/>
            <a:ext cx="314325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51388" y="6032499"/>
            <a:ext cx="314325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797426" y="5792786"/>
            <a:ext cx="214312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V="1">
            <a:off x="4797425" y="6149974"/>
            <a:ext cx="21431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4546600" y="6186486"/>
            <a:ext cx="823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 i="0">
                <a:latin typeface="Arial" charset="0"/>
              </a:rPr>
              <a:t>188 mm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832350" y="5972174"/>
            <a:ext cx="46038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0" i="0"/>
          </a:p>
        </p:txBody>
      </p:sp>
      <p:sp>
        <p:nvSpPr>
          <p:cNvPr id="38" name="Rectangle 37"/>
          <p:cNvSpPr/>
          <p:nvPr/>
        </p:nvSpPr>
        <p:spPr>
          <a:xfrm>
            <a:off x="4760913" y="5972174"/>
            <a:ext cx="46037" cy="14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0" i="0"/>
          </a:p>
        </p:txBody>
      </p:sp>
      <p:cxnSp>
        <p:nvCxnSpPr>
          <p:cNvPr id="39" name="Straight Arrow Connector 38"/>
          <p:cNvCxnSpPr>
            <a:endCxn id="38" idx="0"/>
          </p:cNvCxnSpPr>
          <p:nvPr/>
        </p:nvCxnSpPr>
        <p:spPr>
          <a:xfrm>
            <a:off x="4119563" y="5602286"/>
            <a:ext cx="665162" cy="3571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3347864" y="5157192"/>
            <a:ext cx="1313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200" b="0" i="0" dirty="0">
                <a:latin typeface="Arial" charset="0"/>
              </a:rPr>
              <a:t>Tertiary collimators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76200"/>
            <a:ext cx="7211144" cy="106680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Stronger Focusing &amp; Larger Aperture</a:t>
            </a:r>
            <a:endParaRPr lang="en-US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51520" y="1268760"/>
            <a:ext cx="5218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 smtClean="0">
                <a:latin typeface="+mn-lt"/>
                <a:ea typeface="+mn-ea"/>
              </a:rPr>
              <a:t>Stronger </a:t>
            </a:r>
            <a:r>
              <a:rPr lang="en-GB" sz="2000" dirty="0">
                <a:latin typeface="+mn-lt"/>
                <a:ea typeface="+mn-ea"/>
              </a:rPr>
              <a:t>focusing  </a:t>
            </a:r>
            <a:r>
              <a:rPr lang="en-US" sz="2000" dirty="0" err="1">
                <a:latin typeface="+mn-lt"/>
                <a:ea typeface="+mn-ea"/>
                <a:sym typeface="Wingdings"/>
              </a:rPr>
              <a:t></a:t>
            </a:r>
            <a:r>
              <a:rPr lang="en-US" sz="2000" dirty="0">
                <a:latin typeface="+mn-lt"/>
                <a:ea typeface="+mn-ea"/>
                <a:sym typeface="Wingdings"/>
              </a:rPr>
              <a:t> </a:t>
            </a:r>
            <a:r>
              <a:rPr lang="en-GB" sz="2000" dirty="0">
                <a:latin typeface="+mn-lt"/>
                <a:ea typeface="+mn-ea"/>
              </a:rPr>
              <a:t>smaller beam size at the IP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-225896" y="1700808"/>
            <a:ext cx="61660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sz="2000" dirty="0">
                <a:latin typeface="+mn-lt"/>
              </a:rPr>
              <a:t>High Gradient/Large Aperture Insertion </a:t>
            </a:r>
            <a:r>
              <a:rPr lang="en-US" sz="2000" dirty="0" err="1">
                <a:latin typeface="+mn-lt"/>
              </a:rPr>
              <a:t>Quadupole</a:t>
            </a:r>
            <a:r>
              <a:rPr lang="en-US" sz="2000" dirty="0">
                <a:latin typeface="+mn-lt"/>
              </a:rPr>
              <a:t> Magnets</a:t>
            </a:r>
          </a:p>
          <a:p>
            <a:pPr lvl="2"/>
            <a:r>
              <a:rPr lang="en-US" sz="2000" dirty="0">
                <a:latin typeface="+mn-lt"/>
              </a:rPr>
              <a:t>possibly: l = 8 m, G= 175 T/m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smtClean="0"/>
              <a:t>Φ</a:t>
            </a:r>
            <a:r>
              <a:rPr lang="en-US" sz="2000" dirty="0" smtClean="0">
                <a:latin typeface="+mn-lt"/>
              </a:rPr>
              <a:t>=120 mm</a:t>
            </a:r>
          </a:p>
          <a:p>
            <a:pPr lvl="2"/>
            <a:r>
              <a:rPr lang="en-US" sz="2000" dirty="0" smtClean="0">
                <a:latin typeface="+mn-lt"/>
              </a:rPr>
              <a:t>β* ≤ </a:t>
            </a:r>
            <a:r>
              <a:rPr lang="en-US" sz="2000" dirty="0">
                <a:latin typeface="+mn-lt"/>
              </a:rPr>
              <a:t>22 cm are possible with a factor </a:t>
            </a:r>
            <a:r>
              <a:rPr lang="en-US" sz="2000" dirty="0" smtClean="0">
                <a:latin typeface="+mn-lt"/>
              </a:rPr>
              <a:t>~ 2.5 </a:t>
            </a:r>
            <a:r>
              <a:rPr lang="en-US" sz="2000" dirty="0">
                <a:latin typeface="+mn-lt"/>
              </a:rPr>
              <a:t>in luminosity by </a:t>
            </a:r>
            <a:r>
              <a:rPr lang="en-US" sz="2000" dirty="0" smtClean="0">
                <a:latin typeface="+mn-lt"/>
              </a:rPr>
              <a:t>itself </a:t>
            </a:r>
            <a:endParaRPr lang="en-US" sz="2000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536" y="3244914"/>
            <a:ext cx="3799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  <a:latin typeface="+mn-lt"/>
              </a:rPr>
              <a:t>	new sc. technology Nb</a:t>
            </a:r>
            <a:r>
              <a:rPr lang="en-GB" sz="2000" baseline="-25000" dirty="0">
                <a:solidFill>
                  <a:srgbClr val="0000FF"/>
                </a:solidFill>
                <a:latin typeface="+mn-lt"/>
              </a:rPr>
              <a:t>3</a:t>
            </a:r>
            <a:r>
              <a:rPr lang="en-GB" sz="2000" dirty="0">
                <a:solidFill>
                  <a:srgbClr val="0000FF"/>
                </a:solidFill>
                <a:latin typeface="+mn-lt"/>
              </a:rPr>
              <a:t>Sn</a:t>
            </a:r>
            <a:endParaRPr lang="en-US" sz="2000" dirty="0">
              <a:solidFill>
                <a:srgbClr val="0000FF"/>
              </a:solidFill>
              <a:latin typeface="+mn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763" y="3657600"/>
            <a:ext cx="7081837" cy="3200400"/>
            <a:chOff x="4763" y="3657600"/>
            <a:chExt cx="7081837" cy="3200400"/>
          </a:xfrm>
        </p:grpSpPr>
        <p:pic>
          <p:nvPicPr>
            <p:cNvPr id="30" name="Content Placeholder 3" descr="beta-luminosity.jpeg"/>
            <p:cNvPicPr>
              <a:picLocks noChangeAspect="1"/>
            </p:cNvPicPr>
            <p:nvPr/>
          </p:nvPicPr>
          <p:blipFill>
            <a:blip r:embed="rId2" cstate="print"/>
            <a:srcRect l="12265" t="12627" b="15782"/>
            <a:stretch>
              <a:fillRect/>
            </a:stretch>
          </p:blipFill>
          <p:spPr bwMode="auto">
            <a:xfrm>
              <a:off x="4763" y="3657600"/>
              <a:ext cx="7081837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1528763" y="5903913"/>
              <a:ext cx="544512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0" i="0">
                  <a:latin typeface="Arial" charset="0"/>
                </a:rPr>
                <a:t>IR2</a:t>
              </a:r>
            </a:p>
          </p:txBody>
        </p:sp>
        <p:grpSp>
          <p:nvGrpSpPr>
            <p:cNvPr id="32" name="Group 14"/>
            <p:cNvGrpSpPr>
              <a:grpSpLocks/>
            </p:cNvGrpSpPr>
            <p:nvPr/>
          </p:nvGrpSpPr>
          <p:grpSpPr bwMode="auto">
            <a:xfrm>
              <a:off x="1122365" y="3973509"/>
              <a:ext cx="4186235" cy="2297109"/>
              <a:chOff x="2599501" y="3073630"/>
              <a:chExt cx="4187077" cy="2296338"/>
            </a:xfrm>
          </p:grpSpPr>
          <p:sp>
            <p:nvSpPr>
              <p:cNvPr id="36" name="TextBox 5"/>
              <p:cNvSpPr txBox="1">
                <a:spLocks noChangeArrowheads="1"/>
              </p:cNvSpPr>
              <p:nvPr/>
            </p:nvSpPr>
            <p:spPr bwMode="auto">
              <a:xfrm>
                <a:off x="2599501" y="3149816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0" i="0">
                    <a:latin typeface="Arial" charset="0"/>
                  </a:rPr>
                  <a:t>IR1</a:t>
                </a:r>
              </a:p>
            </p:txBody>
          </p:sp>
          <p:sp>
            <p:nvSpPr>
              <p:cNvPr id="37" name="TextBox 7"/>
              <p:cNvSpPr txBox="1">
                <a:spLocks noChangeArrowheads="1"/>
              </p:cNvSpPr>
              <p:nvPr/>
            </p:nvSpPr>
            <p:spPr bwMode="auto">
              <a:xfrm>
                <a:off x="3541019" y="5000636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0" i="0">
                    <a:latin typeface="Arial" charset="0"/>
                  </a:rPr>
                  <a:t>IR3</a:t>
                </a:r>
              </a:p>
            </p:txBody>
          </p:sp>
          <p:sp>
            <p:nvSpPr>
              <p:cNvPr id="38" name="TextBox 8"/>
              <p:cNvSpPr txBox="1">
                <a:spLocks noChangeArrowheads="1"/>
              </p:cNvSpPr>
              <p:nvPr/>
            </p:nvSpPr>
            <p:spPr bwMode="auto">
              <a:xfrm>
                <a:off x="4028261" y="5000636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0" i="0">
                    <a:latin typeface="Arial" charset="0"/>
                  </a:rPr>
                  <a:t>IR4</a:t>
                </a:r>
              </a:p>
            </p:txBody>
          </p:sp>
          <p:sp>
            <p:nvSpPr>
              <p:cNvPr id="39" name="TextBox 9"/>
              <p:cNvSpPr txBox="1">
                <a:spLocks noChangeArrowheads="1"/>
              </p:cNvSpPr>
              <p:nvPr/>
            </p:nvSpPr>
            <p:spPr bwMode="auto">
              <a:xfrm>
                <a:off x="4814079" y="3073630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0" i="0">
                    <a:latin typeface="Arial" charset="0"/>
                  </a:rPr>
                  <a:t>IR5</a:t>
                </a:r>
              </a:p>
            </p:txBody>
          </p:sp>
          <p:sp>
            <p:nvSpPr>
              <p:cNvPr id="40" name="TextBox 10"/>
              <p:cNvSpPr txBox="1">
                <a:spLocks noChangeArrowheads="1"/>
              </p:cNvSpPr>
              <p:nvPr/>
            </p:nvSpPr>
            <p:spPr bwMode="auto">
              <a:xfrm>
                <a:off x="5214942" y="5000636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0" i="0">
                    <a:latin typeface="Arial" charset="0"/>
                  </a:rPr>
                  <a:t>IR6</a:t>
                </a:r>
              </a:p>
            </p:txBody>
          </p:sp>
          <p:sp>
            <p:nvSpPr>
              <p:cNvPr id="41" name="TextBox 11"/>
              <p:cNvSpPr txBox="1">
                <a:spLocks noChangeArrowheads="1"/>
              </p:cNvSpPr>
              <p:nvPr/>
            </p:nvSpPr>
            <p:spPr bwMode="auto">
              <a:xfrm>
                <a:off x="5755597" y="5000636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0" i="0">
                    <a:latin typeface="Arial" charset="0"/>
                  </a:rPr>
                  <a:t>IR7</a:t>
                </a:r>
              </a:p>
            </p:txBody>
          </p:sp>
          <p:sp>
            <p:nvSpPr>
              <p:cNvPr id="42" name="TextBox 12"/>
              <p:cNvSpPr txBox="1">
                <a:spLocks noChangeArrowheads="1"/>
              </p:cNvSpPr>
              <p:nvPr/>
            </p:nvSpPr>
            <p:spPr bwMode="auto">
              <a:xfrm>
                <a:off x="6242839" y="5000636"/>
                <a:ext cx="5437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0" i="0">
                    <a:latin typeface="Arial" charset="0"/>
                  </a:rPr>
                  <a:t>IR8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505200" y="4572000"/>
              <a:ext cx="1213794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β</a:t>
              </a:r>
              <a:r>
                <a:rPr lang="en-US" dirty="0" smtClean="0"/>
                <a:t>* = 55 cm</a:t>
              </a:r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304800" y="39624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724128" y="1268760"/>
            <a:ext cx="3419873" cy="5436840"/>
            <a:chOff x="5724128" y="1268760"/>
            <a:chExt cx="3419873" cy="5436840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l="27724" t="17058" r="28929" b="17058"/>
            <a:stretch>
              <a:fillRect/>
            </a:stretch>
          </p:blipFill>
          <p:spPr bwMode="auto">
            <a:xfrm>
              <a:off x="5724129" y="1268760"/>
              <a:ext cx="3419872" cy="5436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44"/>
            <p:cNvSpPr/>
            <p:nvPr/>
          </p:nvSpPr>
          <p:spPr>
            <a:xfrm>
              <a:off x="7620000" y="1700808"/>
              <a:ext cx="1128464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ＭＳ Ｐゴシック" pitchFamily="-105" charset="-128"/>
                  <a:cs typeface="Arial" pitchFamily="34" charset="0"/>
                </a:rPr>
                <a:t>β</a:t>
              </a:r>
              <a:r>
                <a:rPr lang="en-US" baseline="30000" dirty="0">
                  <a:solidFill>
                    <a:schemeClr val="tx1"/>
                  </a:solidFill>
                  <a:latin typeface="Arial" pitchFamily="34" charset="0"/>
                  <a:ea typeface="ＭＳ Ｐゴシック" pitchFamily="-105" charset="-128"/>
                  <a:cs typeface="Arial" pitchFamily="34" charset="0"/>
                </a:rPr>
                <a:t>*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ea typeface="ＭＳ Ｐゴシック" pitchFamily="-105" charset="-128"/>
                  <a:cs typeface="Arial" pitchFamily="34" charset="0"/>
                </a:rPr>
                <a:t>=35cm</a:t>
              </a:r>
            </a:p>
          </p:txBody>
        </p:sp>
        <p:grpSp>
          <p:nvGrpSpPr>
            <p:cNvPr id="46" name="Group 25"/>
            <p:cNvGrpSpPr/>
            <p:nvPr/>
          </p:nvGrpSpPr>
          <p:grpSpPr>
            <a:xfrm>
              <a:off x="5724128" y="1772816"/>
              <a:ext cx="982964" cy="381000"/>
              <a:chOff x="5715000" y="457200"/>
              <a:chExt cx="982964" cy="381000"/>
            </a:xfrm>
          </p:grpSpPr>
          <p:sp>
            <p:nvSpPr>
              <p:cNvPr id="47" name="TextBox 17"/>
              <p:cNvSpPr txBox="1">
                <a:spLocks noChangeArrowheads="1"/>
              </p:cNvSpPr>
              <p:nvPr/>
            </p:nvSpPr>
            <p:spPr bwMode="auto">
              <a:xfrm>
                <a:off x="5767388" y="457200"/>
                <a:ext cx="93057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0" i="0" dirty="0" smtClean="0"/>
                  <a:t>~11 km</a:t>
                </a:r>
                <a:endParaRPr lang="en-US" b="0" i="0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715000" y="457200"/>
                <a:ext cx="914400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9" name="Straight Arrow Connector 48"/>
          <p:cNvCxnSpPr>
            <a:cxnSpLocks noChangeShapeType="1"/>
          </p:cNvCxnSpPr>
          <p:nvPr/>
        </p:nvCxnSpPr>
        <p:spPr bwMode="auto">
          <a:xfrm flipV="1">
            <a:off x="3429000" y="1988840"/>
            <a:ext cx="3951312" cy="220216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Times New Roman" pitchFamily="-105" charset="0"/>
              </a:rPr>
              <a:t>High Field Nb</a:t>
            </a:r>
            <a:r>
              <a:rPr lang="en-US" baseline="-25000" dirty="0" smtClean="0">
                <a:ea typeface="ＭＳ Ｐゴシック" pitchFamily="-105" charset="-128"/>
                <a:cs typeface="Times New Roman" pitchFamily="-105" charset="0"/>
              </a:rPr>
              <a:t>3 </a:t>
            </a:r>
            <a:r>
              <a:rPr lang="en-US" dirty="0" err="1" smtClean="0">
                <a:ea typeface="ＭＳ Ｐゴシック" pitchFamily="-105" charset="-128"/>
                <a:cs typeface="Times New Roman" pitchFamily="-105" charset="0"/>
              </a:rPr>
              <a:t>Sn</a:t>
            </a:r>
            <a:r>
              <a:rPr lang="en-US" dirty="0" smtClean="0">
                <a:ea typeface="ＭＳ Ｐゴシック" pitchFamily="-105" charset="-128"/>
                <a:cs typeface="Times New Roman" pitchFamily="-105" charset="0"/>
              </a:rPr>
              <a:t> Quad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496" y="2781672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Nb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3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Sn is becoming a reality (first LQ l = 3.6 m – </a:t>
            </a:r>
            <a:r>
              <a:rPr lang="en-US" sz="2000" dirty="0" smtClean="0"/>
              <a:t>Φ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pitchFamily="-105" charset="-128"/>
              </a:rPr>
              <a:t> =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90 mm)</a:t>
            </a: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This year we expect a second LQ: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l = 1 m long – </a:t>
            </a:r>
            <a:r>
              <a:rPr lang="en-US" sz="2000" dirty="0" smtClean="0"/>
              <a:t>Φ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=120 mm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In 3 years: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pitchFamily="-105" charset="-128"/>
              </a:rPr>
              <a:t>l =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4-6 m – </a:t>
            </a:r>
            <a:r>
              <a:rPr lang="en-US" sz="2000" dirty="0" smtClean="0"/>
              <a:t>Φ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= 120 mm </a:t>
            </a:r>
            <a:r>
              <a:rPr lang="en-US" sz="2000" kern="0" dirty="0" smtClean="0">
                <a:solidFill>
                  <a:srgbClr val="000000"/>
                </a:solidFill>
                <a:latin typeface="+mn-lt"/>
                <a:ea typeface="ＭＳ Ｐゴシック" pitchFamily="-105" charset="-128"/>
              </a:rPr>
              <a:t> -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G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= 180-200 T/m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3511" r="21873"/>
          <a:stretch>
            <a:fillRect/>
          </a:stretch>
        </p:blipFill>
        <p:spPr bwMode="auto">
          <a:xfrm>
            <a:off x="7145338" y="1981200"/>
            <a:ext cx="199866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83568" y="3855963"/>
            <a:ext cx="5112468" cy="2702917"/>
            <a:chOff x="0" y="332656"/>
            <a:chExt cx="8810625" cy="5616624"/>
          </a:xfrm>
        </p:grpSpPr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0" y="332656"/>
              <a:ext cx="8810625" cy="5616624"/>
              <a:chOff x="-107504" y="332656"/>
              <a:chExt cx="8810625" cy="5616624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364" b="8546"/>
              <a:stretch>
                <a:fillRect/>
              </a:stretch>
            </p:blipFill>
            <p:spPr bwMode="auto">
              <a:xfrm>
                <a:off x="-107504" y="332656"/>
                <a:ext cx="8810625" cy="5616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" name="Straight Connector 12"/>
              <p:cNvCxnSpPr/>
              <p:nvPr/>
            </p:nvCxnSpPr>
            <p:spPr>
              <a:xfrm>
                <a:off x="1763582" y="3068541"/>
                <a:ext cx="5256009" cy="0"/>
              </a:xfrm>
              <a:prstGeom prst="line">
                <a:avLst/>
              </a:prstGeom>
              <a:ln w="317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28"/>
              <p:cNvSpPr txBox="1">
                <a:spLocks noChangeArrowheads="1"/>
              </p:cNvSpPr>
              <p:nvPr/>
            </p:nvSpPr>
            <p:spPr bwMode="auto">
              <a:xfrm>
                <a:off x="5158517" y="2427499"/>
                <a:ext cx="3296583" cy="7674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fr-CH" dirty="0">
                    <a:solidFill>
                      <a:srgbClr val="FF0000"/>
                    </a:solidFill>
                  </a:rPr>
                  <a:t>G= 200 T/m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929628" y="4409122"/>
              <a:ext cx="4045342" cy="5621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CH" dirty="0">
                  <a:solidFill>
                    <a:srgbClr val="376092"/>
                  </a:solidFill>
                </a:rPr>
                <a:t>160 T/m </a:t>
              </a:r>
              <a:r>
                <a:rPr lang="fr-CH" dirty="0" err="1">
                  <a:solidFill>
                    <a:srgbClr val="376092"/>
                  </a:solidFill>
                </a:rPr>
                <a:t>G</a:t>
              </a:r>
              <a:r>
                <a:rPr lang="fr-CH" baseline="-25000" dirty="0" err="1">
                  <a:solidFill>
                    <a:srgbClr val="376092"/>
                  </a:solidFill>
                </a:rPr>
                <a:t>equiv</a:t>
              </a:r>
              <a:r>
                <a:rPr lang="fr-CH" dirty="0">
                  <a:solidFill>
                    <a:srgbClr val="376092"/>
                  </a:solidFill>
                </a:rPr>
                <a:t> LHC</a:t>
              </a:r>
              <a:endParaRPr lang="en-US" dirty="0">
                <a:solidFill>
                  <a:srgbClr val="376092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99636" y="5229679"/>
              <a:ext cx="3168343" cy="0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755576" y="1340768"/>
            <a:ext cx="79348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latin typeface="+mn-lt"/>
              </a:rPr>
              <a:t>reminder: LHC standard inner triplet </a:t>
            </a:r>
            <a:r>
              <a:rPr lang="en-US" sz="2000" b="0" dirty="0" err="1">
                <a:latin typeface="+mn-lt"/>
              </a:rPr>
              <a:t>NbTi</a:t>
            </a:r>
            <a:r>
              <a:rPr lang="en-US" sz="2000" b="0" dirty="0">
                <a:latin typeface="+mn-lt"/>
              </a:rPr>
              <a:t>: </a:t>
            </a:r>
            <a:r>
              <a:rPr lang="en-US" sz="2000" b="0" dirty="0" smtClean="0">
                <a:latin typeface="+mn-lt"/>
              </a:rPr>
              <a:t>G</a:t>
            </a:r>
            <a:r>
              <a:rPr lang="en-US" sz="1200" b="0" dirty="0" smtClean="0">
                <a:latin typeface="+mn-lt"/>
              </a:rPr>
              <a:t>LHC</a:t>
            </a:r>
            <a:r>
              <a:rPr lang="en-US" sz="2000" b="0" dirty="0" smtClean="0">
                <a:latin typeface="+mn-lt"/>
              </a:rPr>
              <a:t>=215 </a:t>
            </a:r>
            <a:r>
              <a:rPr lang="en-US" sz="2000" b="0" dirty="0">
                <a:latin typeface="+mn-lt"/>
              </a:rPr>
              <a:t>T/m, </a:t>
            </a:r>
            <a:r>
              <a:rPr lang="en-US" sz="2000" b="0" dirty="0" smtClean="0">
                <a:latin typeface="+mn-lt"/>
              </a:rPr>
              <a:t>Φ</a:t>
            </a:r>
            <a:r>
              <a:rPr lang="en-US" sz="1400" b="0" dirty="0" smtClean="0">
                <a:latin typeface="+mn-lt"/>
              </a:rPr>
              <a:t>LHC</a:t>
            </a:r>
            <a:r>
              <a:rPr lang="en-US" sz="2000" b="0" dirty="0" smtClean="0">
                <a:latin typeface="+mn-lt"/>
              </a:rPr>
              <a:t>=66 </a:t>
            </a:r>
            <a:r>
              <a:rPr lang="en-US" sz="2000" b="0" dirty="0">
                <a:latin typeface="+mn-lt"/>
              </a:rPr>
              <a:t>mm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20259"/>
            <a:ext cx="2895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mtClean="0">
                <a:ea typeface="ＭＳ Ｐゴシック" pitchFamily="-105" charset="-128"/>
              </a:rPr>
              <a:t>Journée HL LHC à Saclay</a:t>
            </a:r>
            <a:endParaRPr lang="en-US" dirty="0" smtClean="0">
              <a:ea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178501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G (for a given current) = f(1/ρ</a:t>
            </a:r>
            <a:r>
              <a:rPr lang="en-US" sz="2000" baseline="30000" dirty="0" smtClean="0">
                <a:latin typeface="+mn-lt"/>
              </a:rPr>
              <a:t>2</a:t>
            </a:r>
            <a:r>
              <a:rPr lang="en-US" sz="2000" dirty="0" smtClean="0">
                <a:latin typeface="+mn-lt"/>
              </a:rPr>
              <a:t>) (ρ is the aperture radius)</a:t>
            </a:r>
          </a:p>
          <a:p>
            <a:r>
              <a:rPr lang="en-US" sz="2000" dirty="0" smtClean="0">
                <a:latin typeface="+mn-lt"/>
              </a:rPr>
              <a:t>So for 2x</a:t>
            </a:r>
            <a:r>
              <a:rPr lang="en-US" sz="2000" dirty="0" smtClean="0"/>
              <a:t>Φ</a:t>
            </a:r>
            <a:r>
              <a:rPr lang="en-US" sz="1200" dirty="0" smtClean="0"/>
              <a:t>LHC  </a:t>
            </a:r>
            <a:r>
              <a:rPr lang="en-US" sz="2000" dirty="0" smtClean="0">
                <a:latin typeface="+mn-lt"/>
                <a:sym typeface="Wingdings" pitchFamily="2" charset="2"/>
              </a:rPr>
              <a:t> </a:t>
            </a:r>
            <a:r>
              <a:rPr lang="en-US" sz="2000" dirty="0" smtClean="0">
                <a:latin typeface="+mn-lt"/>
              </a:rPr>
              <a:t>G = ¼ x </a:t>
            </a:r>
            <a:r>
              <a:rPr lang="en-US" sz="2000" dirty="0" smtClean="0"/>
              <a:t>G</a:t>
            </a:r>
            <a:r>
              <a:rPr lang="en-US" sz="1200" dirty="0" smtClean="0"/>
              <a:t>LHC</a:t>
            </a:r>
            <a:r>
              <a:rPr lang="en-US" sz="2000" dirty="0" smtClean="0">
                <a:latin typeface="+mn-lt"/>
              </a:rPr>
              <a:t> if standard </a:t>
            </a:r>
            <a:r>
              <a:rPr lang="en-US" sz="2000" dirty="0" err="1" smtClean="0">
                <a:latin typeface="+mn-lt"/>
              </a:rPr>
              <a:t>NbTi</a:t>
            </a:r>
            <a:r>
              <a:rPr lang="en-US" sz="2000" dirty="0" smtClean="0">
                <a:latin typeface="+mn-lt"/>
              </a:rPr>
              <a:t> technology</a:t>
            </a:r>
          </a:p>
          <a:p>
            <a:r>
              <a:rPr lang="en-US" sz="2000" dirty="0" smtClean="0">
                <a:latin typeface="+mn-lt"/>
              </a:rPr>
              <a:t>	Clearly </a:t>
            </a:r>
            <a:r>
              <a:rPr lang="en-US" sz="2000" dirty="0" err="1" smtClean="0"/>
              <a:t>NbTi</a:t>
            </a:r>
            <a:r>
              <a:rPr lang="en-US" sz="2000" dirty="0" smtClean="0"/>
              <a:t> technology cannot be used</a:t>
            </a:r>
            <a:endParaRPr lang="en-GB" sz="2000" dirty="0">
              <a:latin typeface="+mn-lt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31.05.2011                        R. Alemany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Times New Roman" pitchFamily="-105" charset="0"/>
              </a:rPr>
              <a:t>Crab Cavities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0" descr="cavitydesigns.jpg"/>
          <p:cNvPicPr>
            <a:picLocks noChangeAspect="1"/>
          </p:cNvPicPr>
          <p:nvPr/>
        </p:nvPicPr>
        <p:blipFill>
          <a:blip r:embed="rId3" cstate="print"/>
          <a:srcRect r="26247"/>
          <a:stretch>
            <a:fillRect/>
          </a:stretch>
        </p:blipFill>
        <p:spPr bwMode="auto">
          <a:xfrm>
            <a:off x="5129213" y="3962400"/>
            <a:ext cx="393858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49" y="1385044"/>
            <a:ext cx="46767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0" y="4710043"/>
            <a:ext cx="55801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Elliptical 800 MHz  not far from being designed. </a:t>
            </a:r>
          </a:p>
          <a:p>
            <a:endParaRPr lang="en-US" sz="1800" dirty="0"/>
          </a:p>
          <a:p>
            <a:r>
              <a:rPr lang="en-US" sz="1800" dirty="0"/>
              <a:t>400 MHz small cavity  under conceptual study, they can (?) fit in 194 mm beam-beam. Required for final </a:t>
            </a:r>
            <a:r>
              <a:rPr lang="en-US" sz="1800" dirty="0" smtClean="0"/>
              <a:t>solution</a:t>
            </a:r>
            <a:endParaRPr lang="en-US" sz="1800" dirty="0"/>
          </a:p>
          <a:p>
            <a:r>
              <a:rPr lang="en-US" dirty="0" smtClean="0"/>
              <a:t>T</a:t>
            </a:r>
            <a:r>
              <a:rPr lang="en-US" sz="1800" dirty="0" smtClean="0"/>
              <a:t>echnical </a:t>
            </a:r>
            <a:r>
              <a:rPr lang="en-US" sz="1800" dirty="0"/>
              <a:t>challenge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FF0000"/>
                </a:solidFill>
              </a:rPr>
              <a:t>fast</a:t>
            </a:r>
            <a:r>
              <a:rPr lang="en-US" sz="1800" dirty="0">
                <a:solidFill>
                  <a:srgbClr val="FF0000"/>
                </a:solidFill>
              </a:rPr>
              <a:t>, precise, </a:t>
            </a:r>
            <a:r>
              <a:rPr lang="en-US" sz="1800" dirty="0" smtClean="0">
                <a:solidFill>
                  <a:srgbClr val="FF0000"/>
                </a:solidFill>
              </a:rPr>
              <a:t>compact</a:t>
            </a:r>
            <a:endParaRPr lang="en-US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954982" y="1911571"/>
          <a:ext cx="2366968" cy="946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8" name="Equation" r:id="rId5" imgW="1663700" imgH="660400" progId="Equation.3">
                  <p:embed/>
                </p:oleObj>
              </mc:Choice>
              <mc:Fallback>
                <p:oleObj name="Equation" r:id="rId5" imgW="1663700" imgH="66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982" y="1911571"/>
                        <a:ext cx="2366968" cy="946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26"/>
          <p:cNvSpPr>
            <a:spLocks noChangeAspect="1" noChangeArrowheads="1" noTextEdit="1"/>
          </p:cNvSpPr>
          <p:nvPr/>
        </p:nvSpPr>
        <p:spPr bwMode="auto">
          <a:xfrm>
            <a:off x="2915816" y="44624"/>
            <a:ext cx="5486400" cy="114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762999" y="4149080"/>
            <a:ext cx="299113" cy="10241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5334000" y="6550025"/>
            <a:ext cx="27590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court. F. Zimmermann, Ed Ciapala</a:t>
            </a:r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5508104" y="2939157"/>
          <a:ext cx="32607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39" name="Equation" r:id="rId7" imgW="1905000" imgH="457200" progId="Equation.3">
                  <p:embed/>
                </p:oleObj>
              </mc:Choice>
              <mc:Fallback>
                <p:oleObj name="Equation" r:id="rId7" imgW="19050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939157"/>
                        <a:ext cx="32607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3883724" y="786485"/>
            <a:ext cx="914400" cy="114284"/>
          </a:xfrm>
          <a:prstGeom prst="ellipse">
            <a:avLst/>
          </a:pr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0" i="0">
              <a:latin typeface="Arial" charset="0"/>
            </a:endParaRPr>
          </a:p>
        </p:txBody>
      </p:sp>
      <p:sp>
        <p:nvSpPr>
          <p:cNvPr id="37" name="Oval 22"/>
          <p:cNvSpPr>
            <a:spLocks noChangeArrowheads="1"/>
          </p:cNvSpPr>
          <p:nvPr/>
        </p:nvSpPr>
        <p:spPr bwMode="auto">
          <a:xfrm flipH="1">
            <a:off x="6048904" y="786485"/>
            <a:ext cx="914400" cy="114284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800" b="0" i="0">
              <a:latin typeface="Arial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990236" y="925909"/>
            <a:ext cx="1211580" cy="3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0" i="0" dirty="0">
                <a:latin typeface="Verdana" pitchFamily="-105" charset="0"/>
                <a:cs typeface="Times New Roman" pitchFamily="-105" charset="0"/>
              </a:rPr>
              <a:t>ρ</a:t>
            </a:r>
            <a:r>
              <a:rPr lang="en-US" sz="1000" b="0" i="0" baseline="-30000" dirty="0">
                <a:latin typeface="Verdana" pitchFamily="-105" charset="0"/>
                <a:cs typeface="Times New Roman" pitchFamily="-105" charset="0"/>
              </a:rPr>
              <a:t>1</a:t>
            </a:r>
            <a:r>
              <a:rPr lang="en-US" sz="1000" b="0" i="0" dirty="0">
                <a:latin typeface="Verdana" pitchFamily="-105" charset="0"/>
                <a:cs typeface="Times New Roman" pitchFamily="-105" charset="0"/>
              </a:rPr>
              <a:t>(x,y,s,-s</a:t>
            </a:r>
            <a:r>
              <a:rPr lang="en-US" sz="1000" b="0" i="0" baseline="-30000" dirty="0">
                <a:latin typeface="Verdana" pitchFamily="-105" charset="0"/>
                <a:cs typeface="Times New Roman" pitchFamily="-105" charset="0"/>
              </a:rPr>
              <a:t>0</a:t>
            </a:r>
            <a:r>
              <a:rPr lang="en-US" sz="1000" b="0" i="0" dirty="0">
                <a:latin typeface="Verdana" pitchFamily="-105" charset="0"/>
                <a:cs typeface="Times New Roman" pitchFamily="-105" charset="0"/>
              </a:rPr>
              <a:t>)</a:t>
            </a:r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5922992" y="925909"/>
            <a:ext cx="1097280" cy="3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0" i="0" dirty="0">
                <a:latin typeface="Verdana" pitchFamily="-105" charset="0"/>
                <a:cs typeface="Times New Roman" pitchFamily="-105" charset="0"/>
              </a:rPr>
              <a:t>ρ</a:t>
            </a:r>
            <a:r>
              <a:rPr lang="en-US" sz="1000" b="0" i="0" baseline="-30000" dirty="0">
                <a:latin typeface="Verdana" pitchFamily="-105" charset="0"/>
                <a:cs typeface="Times New Roman" pitchFamily="-105" charset="0"/>
              </a:rPr>
              <a:t>2</a:t>
            </a:r>
            <a:r>
              <a:rPr lang="en-US" sz="1000" b="0" i="0" dirty="0">
                <a:latin typeface="Verdana" pitchFamily="-105" charset="0"/>
                <a:cs typeface="Times New Roman" pitchFamily="-105" charset="0"/>
              </a:rPr>
              <a:t>(x,y,s,-s</a:t>
            </a:r>
            <a:r>
              <a:rPr lang="en-US" sz="1000" b="0" i="0" baseline="-30000" dirty="0">
                <a:latin typeface="Verdana" pitchFamily="-105" charset="0"/>
                <a:cs typeface="Times New Roman" pitchFamily="-105" charset="0"/>
              </a:rPr>
              <a:t>0</a:t>
            </a:r>
            <a:r>
              <a:rPr lang="en-US" sz="1000" b="0" i="0" dirty="0">
                <a:latin typeface="Verdana" pitchFamily="-105" charset="0"/>
                <a:cs typeface="Times New Roman" pitchFamily="-105" charset="0"/>
              </a:rPr>
              <a:t>)</a:t>
            </a:r>
            <a:endParaRPr lang="en-US" sz="1800" b="0" i="0" dirty="0">
              <a:latin typeface="Arial" charset="0"/>
              <a:cs typeface="Arial" charset="0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3258716" y="616043"/>
            <a:ext cx="4457700" cy="6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7487816" y="387475"/>
            <a:ext cx="342900" cy="3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0" i="0">
                <a:latin typeface="Verdana" pitchFamily="-105" charset="0"/>
                <a:cs typeface="Times New Roman" pitchFamily="-105" charset="0"/>
              </a:rPr>
              <a:t>s</a:t>
            </a:r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5358661" y="150019"/>
            <a:ext cx="635" cy="91427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316116" y="44624"/>
            <a:ext cx="342900" cy="34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000" b="0" i="0">
                <a:latin typeface="Verdana" pitchFamily="-105" charset="0"/>
                <a:cs typeface="Times New Roman" pitchFamily="-105" charset="0"/>
              </a:rPr>
              <a:t>x</a:t>
            </a:r>
            <a:endParaRPr lang="en-US" sz="1800" b="0" i="0">
              <a:latin typeface="Arial" charset="0"/>
              <a:cs typeface="Arial" charset="0"/>
            </a:endParaRPr>
          </a:p>
        </p:txBody>
      </p:sp>
      <p:sp>
        <p:nvSpPr>
          <p:cNvPr id="12" name="Line 25"/>
          <p:cNvSpPr>
            <a:spLocks noChangeShapeType="1"/>
          </p:cNvSpPr>
          <p:nvPr/>
        </p:nvSpPr>
        <p:spPr bwMode="auto">
          <a:xfrm flipV="1">
            <a:off x="3761636" y="273191"/>
            <a:ext cx="3200400" cy="6857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 flipV="1">
            <a:off x="3761636" y="273191"/>
            <a:ext cx="3200400" cy="68570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3189618" y="44624"/>
            <a:ext cx="4644008" cy="1224136"/>
            <a:chOff x="3779912" y="1196752"/>
            <a:chExt cx="4644008" cy="1224136"/>
          </a:xfrm>
        </p:grpSpPr>
        <p:sp>
          <p:nvSpPr>
            <p:cNvPr id="60" name="Rectangle 59"/>
            <p:cNvSpPr/>
            <p:nvPr/>
          </p:nvSpPr>
          <p:spPr>
            <a:xfrm>
              <a:off x="3779912" y="1268760"/>
              <a:ext cx="4536504" cy="1008112"/>
            </a:xfrm>
            <a:prstGeom prst="rect">
              <a:avLst/>
            </a:prstGeom>
            <a:solidFill>
              <a:srgbClr val="D1D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851920" y="1196752"/>
              <a:ext cx="4572000" cy="1224136"/>
              <a:chOff x="3258716" y="44624"/>
              <a:chExt cx="4572000" cy="1224136"/>
            </a:xfrm>
          </p:grpSpPr>
          <p:sp>
            <p:nvSpPr>
              <p:cNvPr id="45" name="Text Box 19"/>
              <p:cNvSpPr txBox="1">
                <a:spLocks noChangeArrowheads="1"/>
              </p:cNvSpPr>
              <p:nvPr/>
            </p:nvSpPr>
            <p:spPr bwMode="auto">
              <a:xfrm>
                <a:off x="3990236" y="925909"/>
                <a:ext cx="1211580" cy="34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0" i="0" dirty="0">
                    <a:latin typeface="Verdana" pitchFamily="-105" charset="0"/>
                    <a:cs typeface="Times New Roman" pitchFamily="-105" charset="0"/>
                  </a:rPr>
                  <a:t>ρ</a:t>
                </a:r>
                <a:r>
                  <a:rPr lang="en-US" sz="1000" b="0" i="0" baseline="-30000" dirty="0">
                    <a:latin typeface="Verdana" pitchFamily="-105" charset="0"/>
                    <a:cs typeface="Times New Roman" pitchFamily="-105" charset="0"/>
                  </a:rPr>
                  <a:t>1</a:t>
                </a:r>
                <a:r>
                  <a:rPr lang="en-US" sz="1000" b="0" i="0" dirty="0">
                    <a:latin typeface="Verdana" pitchFamily="-105" charset="0"/>
                    <a:cs typeface="Times New Roman" pitchFamily="-105" charset="0"/>
                  </a:rPr>
                  <a:t>(x,y,s,-s</a:t>
                </a:r>
                <a:r>
                  <a:rPr lang="en-US" sz="1000" b="0" i="0" baseline="-30000" dirty="0">
                    <a:latin typeface="Verdana" pitchFamily="-105" charset="0"/>
                    <a:cs typeface="Times New Roman" pitchFamily="-105" charset="0"/>
                  </a:rPr>
                  <a:t>0</a:t>
                </a:r>
                <a:r>
                  <a:rPr lang="en-US" sz="1000" b="0" i="0" dirty="0">
                    <a:latin typeface="Verdana" pitchFamily="-105" charset="0"/>
                    <a:cs typeface="Times New Roman" pitchFamily="-105" charset="0"/>
                  </a:rPr>
                  <a:t>)</a:t>
                </a:r>
                <a:endParaRPr lang="en-US" sz="1800" b="0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Text Box 18"/>
              <p:cNvSpPr txBox="1">
                <a:spLocks noChangeArrowheads="1"/>
              </p:cNvSpPr>
              <p:nvPr/>
            </p:nvSpPr>
            <p:spPr bwMode="auto">
              <a:xfrm>
                <a:off x="5922992" y="925909"/>
                <a:ext cx="1097280" cy="34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0" i="0" dirty="0">
                    <a:latin typeface="Verdana" pitchFamily="-105" charset="0"/>
                    <a:cs typeface="Times New Roman" pitchFamily="-105" charset="0"/>
                  </a:rPr>
                  <a:t>ρ</a:t>
                </a:r>
                <a:r>
                  <a:rPr lang="en-US" sz="1000" b="0" i="0" baseline="-30000" dirty="0">
                    <a:latin typeface="Verdana" pitchFamily="-105" charset="0"/>
                    <a:cs typeface="Times New Roman" pitchFamily="-105" charset="0"/>
                  </a:rPr>
                  <a:t>2</a:t>
                </a:r>
                <a:r>
                  <a:rPr lang="en-US" sz="1000" b="0" i="0" dirty="0">
                    <a:latin typeface="Verdana" pitchFamily="-105" charset="0"/>
                    <a:cs typeface="Times New Roman" pitchFamily="-105" charset="0"/>
                  </a:rPr>
                  <a:t>(x,y,s,-s</a:t>
                </a:r>
                <a:r>
                  <a:rPr lang="en-US" sz="1000" b="0" i="0" baseline="-30000" dirty="0">
                    <a:latin typeface="Verdana" pitchFamily="-105" charset="0"/>
                    <a:cs typeface="Times New Roman" pitchFamily="-105" charset="0"/>
                  </a:rPr>
                  <a:t>0</a:t>
                </a:r>
                <a:r>
                  <a:rPr lang="en-US" sz="1000" b="0" i="0" dirty="0">
                    <a:latin typeface="Verdana" pitchFamily="-105" charset="0"/>
                    <a:cs typeface="Times New Roman" pitchFamily="-105" charset="0"/>
                  </a:rPr>
                  <a:t>)</a:t>
                </a:r>
                <a:endParaRPr lang="en-US" sz="1800" b="0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Line 15"/>
              <p:cNvSpPr>
                <a:spLocks noChangeShapeType="1"/>
              </p:cNvSpPr>
              <p:nvPr/>
            </p:nvSpPr>
            <p:spPr bwMode="auto">
              <a:xfrm>
                <a:off x="3258716" y="616043"/>
                <a:ext cx="4457700" cy="6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 Box 14"/>
              <p:cNvSpPr txBox="1">
                <a:spLocks noChangeArrowheads="1"/>
              </p:cNvSpPr>
              <p:nvPr/>
            </p:nvSpPr>
            <p:spPr bwMode="auto">
              <a:xfrm>
                <a:off x="7487816" y="387475"/>
                <a:ext cx="342900" cy="34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0" i="0">
                    <a:latin typeface="Verdana" pitchFamily="-105" charset="0"/>
                    <a:cs typeface="Times New Roman" pitchFamily="-105" charset="0"/>
                  </a:rPr>
                  <a:t>s</a:t>
                </a:r>
                <a:endParaRPr lang="en-US" sz="1800" b="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Line 13"/>
              <p:cNvSpPr>
                <a:spLocks noChangeShapeType="1"/>
              </p:cNvSpPr>
              <p:nvPr/>
            </p:nvSpPr>
            <p:spPr bwMode="auto">
              <a:xfrm flipV="1">
                <a:off x="5358661" y="150019"/>
                <a:ext cx="635" cy="9142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12"/>
              <p:cNvSpPr txBox="1">
                <a:spLocks noChangeArrowheads="1"/>
              </p:cNvSpPr>
              <p:nvPr/>
            </p:nvSpPr>
            <p:spPr bwMode="auto">
              <a:xfrm>
                <a:off x="5316116" y="44624"/>
                <a:ext cx="342900" cy="342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00" b="0" i="0" dirty="0">
                    <a:latin typeface="Verdana" pitchFamily="-105" charset="0"/>
                    <a:cs typeface="Times New Roman" pitchFamily="-105" charset="0"/>
                  </a:rPr>
                  <a:t>x</a:t>
                </a:r>
                <a:endParaRPr lang="en-US" sz="1800" b="0" i="0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50"/>
              <p:cNvSpPr>
                <a:spLocks noChangeArrowheads="1"/>
              </p:cNvSpPr>
              <p:nvPr/>
            </p:nvSpPr>
            <p:spPr bwMode="auto">
              <a:xfrm>
                <a:off x="6967364" y="694060"/>
                <a:ext cx="179784" cy="286668"/>
              </a:xfrm>
              <a:custGeom>
                <a:avLst/>
                <a:gdLst>
                  <a:gd name="T0" fmla="*/ 50959 w 169333"/>
                  <a:gd name="T1" fmla="*/ 509588 h 510117"/>
                  <a:gd name="T2" fmla="*/ 165617 w 169333"/>
                  <a:gd name="T3" fmla="*/ 268538 h 510117"/>
                  <a:gd name="T4" fmla="*/ 25480 w 169333"/>
                  <a:gd name="T5" fmla="*/ 40175 h 510117"/>
                  <a:gd name="T6" fmla="*/ 12740 w 169333"/>
                  <a:gd name="T7" fmla="*/ 27488 h 510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33"/>
                  <a:gd name="T13" fmla="*/ 0 h 510117"/>
                  <a:gd name="T14" fmla="*/ 169333 w 169333"/>
                  <a:gd name="T15" fmla="*/ 510117 h 510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333" h="510117">
                    <a:moveTo>
                      <a:pt x="50800" y="510117"/>
                    </a:moveTo>
                    <a:cubicBezTo>
                      <a:pt x="110066" y="428625"/>
                      <a:pt x="169333" y="347134"/>
                      <a:pt x="165100" y="268817"/>
                    </a:cubicBezTo>
                    <a:cubicBezTo>
                      <a:pt x="160867" y="190500"/>
                      <a:pt x="50800" y="80434"/>
                      <a:pt x="25400" y="40217"/>
                    </a:cubicBezTo>
                    <a:cubicBezTo>
                      <a:pt x="0" y="0"/>
                      <a:pt x="12700" y="27517"/>
                      <a:pt x="12700" y="27517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miter lim="800000"/>
                <a:headEnd/>
                <a:tailEnd type="triangle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2" name="Freeform 51"/>
              <p:cNvSpPr>
                <a:spLocks noChangeArrowheads="1"/>
              </p:cNvSpPr>
              <p:nvPr/>
            </p:nvSpPr>
            <p:spPr bwMode="auto">
              <a:xfrm rot="10800000">
                <a:off x="5862464" y="669561"/>
                <a:ext cx="132556" cy="268635"/>
              </a:xfrm>
              <a:custGeom>
                <a:avLst/>
                <a:gdLst>
                  <a:gd name="T0" fmla="*/ 50959 w 169333"/>
                  <a:gd name="T1" fmla="*/ 511175 h 510117"/>
                  <a:gd name="T2" fmla="*/ 165617 w 169333"/>
                  <a:gd name="T3" fmla="*/ 269375 h 510117"/>
                  <a:gd name="T4" fmla="*/ 25480 w 169333"/>
                  <a:gd name="T5" fmla="*/ 40300 h 510117"/>
                  <a:gd name="T6" fmla="*/ 12740 w 169333"/>
                  <a:gd name="T7" fmla="*/ 27574 h 510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33"/>
                  <a:gd name="T13" fmla="*/ 0 h 510117"/>
                  <a:gd name="T14" fmla="*/ 169333 w 169333"/>
                  <a:gd name="T15" fmla="*/ 510117 h 510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333" h="510117">
                    <a:moveTo>
                      <a:pt x="50800" y="510117"/>
                    </a:moveTo>
                    <a:cubicBezTo>
                      <a:pt x="110066" y="428625"/>
                      <a:pt x="169333" y="347134"/>
                      <a:pt x="165100" y="268817"/>
                    </a:cubicBezTo>
                    <a:cubicBezTo>
                      <a:pt x="160867" y="190500"/>
                      <a:pt x="50800" y="80434"/>
                      <a:pt x="25400" y="40217"/>
                    </a:cubicBezTo>
                    <a:cubicBezTo>
                      <a:pt x="0" y="0"/>
                      <a:pt x="12700" y="27517"/>
                      <a:pt x="12700" y="27517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miter lim="800000"/>
                <a:headEnd/>
                <a:tailEnd type="triangle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3" name="Freeform 52"/>
              <p:cNvSpPr>
                <a:spLocks noChangeArrowheads="1"/>
              </p:cNvSpPr>
              <p:nvPr/>
            </p:nvSpPr>
            <p:spPr bwMode="auto">
              <a:xfrm>
                <a:off x="4833765" y="640085"/>
                <a:ext cx="153144" cy="268635"/>
              </a:xfrm>
              <a:custGeom>
                <a:avLst/>
                <a:gdLst>
                  <a:gd name="T0" fmla="*/ 50959 w 169333"/>
                  <a:gd name="T1" fmla="*/ 511175 h 510117"/>
                  <a:gd name="T2" fmla="*/ 165617 w 169333"/>
                  <a:gd name="T3" fmla="*/ 269375 h 510117"/>
                  <a:gd name="T4" fmla="*/ 25480 w 169333"/>
                  <a:gd name="T5" fmla="*/ 40300 h 510117"/>
                  <a:gd name="T6" fmla="*/ 12740 w 169333"/>
                  <a:gd name="T7" fmla="*/ 27574 h 510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33"/>
                  <a:gd name="T13" fmla="*/ 0 h 510117"/>
                  <a:gd name="T14" fmla="*/ 169333 w 169333"/>
                  <a:gd name="T15" fmla="*/ 510117 h 510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333" h="510117">
                    <a:moveTo>
                      <a:pt x="50800" y="510117"/>
                    </a:moveTo>
                    <a:cubicBezTo>
                      <a:pt x="110066" y="428625"/>
                      <a:pt x="169333" y="347134"/>
                      <a:pt x="165100" y="268817"/>
                    </a:cubicBezTo>
                    <a:cubicBezTo>
                      <a:pt x="160867" y="190500"/>
                      <a:pt x="50800" y="80434"/>
                      <a:pt x="25400" y="40217"/>
                    </a:cubicBezTo>
                    <a:cubicBezTo>
                      <a:pt x="0" y="0"/>
                      <a:pt x="12700" y="27517"/>
                      <a:pt x="12700" y="27517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miter lim="800000"/>
                <a:headEnd type="triangle" w="med" len="med"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53"/>
              <p:cNvSpPr>
                <a:spLocks noChangeArrowheads="1"/>
              </p:cNvSpPr>
              <p:nvPr/>
            </p:nvSpPr>
            <p:spPr bwMode="auto">
              <a:xfrm rot="10800000">
                <a:off x="3728863" y="620687"/>
                <a:ext cx="177924" cy="249014"/>
              </a:xfrm>
              <a:custGeom>
                <a:avLst/>
                <a:gdLst>
                  <a:gd name="T0" fmla="*/ 50959 w 169333"/>
                  <a:gd name="T1" fmla="*/ 509587 h 510117"/>
                  <a:gd name="T2" fmla="*/ 165617 w 169333"/>
                  <a:gd name="T3" fmla="*/ 268538 h 510117"/>
                  <a:gd name="T4" fmla="*/ 25480 w 169333"/>
                  <a:gd name="T5" fmla="*/ 40175 h 510117"/>
                  <a:gd name="T6" fmla="*/ 12740 w 169333"/>
                  <a:gd name="T7" fmla="*/ 27488 h 5101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33"/>
                  <a:gd name="T13" fmla="*/ 0 h 510117"/>
                  <a:gd name="T14" fmla="*/ 169333 w 169333"/>
                  <a:gd name="T15" fmla="*/ 510117 h 5101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333" h="510117">
                    <a:moveTo>
                      <a:pt x="50800" y="510117"/>
                    </a:moveTo>
                    <a:cubicBezTo>
                      <a:pt x="110066" y="428625"/>
                      <a:pt x="169333" y="347134"/>
                      <a:pt x="165100" y="268817"/>
                    </a:cubicBezTo>
                    <a:cubicBezTo>
                      <a:pt x="160867" y="190500"/>
                      <a:pt x="50800" y="80434"/>
                      <a:pt x="25400" y="40217"/>
                    </a:cubicBezTo>
                    <a:cubicBezTo>
                      <a:pt x="0" y="0"/>
                      <a:pt x="12700" y="27517"/>
                      <a:pt x="12700" y="27517"/>
                    </a:cubicBezTo>
                  </a:path>
                </a:pathLst>
              </a:custGeom>
              <a:noFill/>
              <a:ln w="25400">
                <a:solidFill>
                  <a:srgbClr val="008000"/>
                </a:solidFill>
                <a:miter lim="800000"/>
                <a:headEnd type="triangle" w="med" len="med"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Oval 23"/>
              <p:cNvSpPr>
                <a:spLocks noChangeArrowheads="1"/>
              </p:cNvSpPr>
              <p:nvPr/>
            </p:nvSpPr>
            <p:spPr bwMode="auto">
              <a:xfrm rot="20870289">
                <a:off x="3892191" y="786961"/>
                <a:ext cx="914400" cy="11428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 i="0">
                  <a:latin typeface="Arial" charset="0"/>
                </a:endParaRPr>
              </a:p>
            </p:txBody>
          </p:sp>
          <p:sp>
            <p:nvSpPr>
              <p:cNvPr id="56" name="Line 25"/>
              <p:cNvSpPr>
                <a:spLocks noChangeShapeType="1"/>
              </p:cNvSpPr>
              <p:nvPr/>
            </p:nvSpPr>
            <p:spPr bwMode="auto">
              <a:xfrm flipV="1">
                <a:off x="3761636" y="273191"/>
                <a:ext cx="3200400" cy="685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22"/>
              <p:cNvSpPr>
                <a:spLocks noChangeArrowheads="1"/>
              </p:cNvSpPr>
              <p:nvPr/>
            </p:nvSpPr>
            <p:spPr bwMode="auto">
              <a:xfrm rot="729711" flipH="1">
                <a:off x="6040016" y="803210"/>
                <a:ext cx="914400" cy="11428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800" b="0" i="0">
                  <a:latin typeface="Arial" charset="0"/>
                </a:endParaRPr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 flipH="1" flipV="1">
                <a:off x="3761636" y="273191"/>
                <a:ext cx="3200400" cy="6857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" name="Rectangle 61"/>
          <p:cNvSpPr/>
          <p:nvPr/>
        </p:nvSpPr>
        <p:spPr>
          <a:xfrm>
            <a:off x="5292080" y="1124744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+mj-lt"/>
              </a:rPr>
              <a:t>1</a:t>
            </a:r>
            <a:r>
              <a:rPr lang="en-US" baseline="30000" dirty="0" smtClean="0">
                <a:solidFill>
                  <a:prstClr val="black"/>
                </a:solidFill>
                <a:latin typeface="+mj-lt"/>
              </a:rPr>
              <a:t>st</a:t>
            </a:r>
            <a:r>
              <a:rPr lang="en-US" dirty="0" smtClean="0">
                <a:solidFill>
                  <a:prstClr val="black"/>
                </a:solidFill>
                <a:latin typeface="+mj-lt"/>
              </a:rPr>
              <a:t> proposed in 1988, in operation at KEKB since 2007 </a:t>
            </a:r>
            <a:endParaRPr lang="en-GB" dirty="0">
              <a:latin typeface="+mj-lt"/>
            </a:endParaRPr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1"/>
          </p:nvPr>
        </p:nvSpPr>
        <p:spPr>
          <a:xfrm>
            <a:off x="2555776" y="6625158"/>
            <a:ext cx="2895600" cy="476250"/>
          </a:xfrm>
        </p:spPr>
        <p:txBody>
          <a:bodyPr/>
          <a:lstStyle/>
          <a:p>
            <a:r>
              <a:rPr lang="fr-FR" dirty="0" smtClean="0"/>
              <a:t>Journée HL LHC à Saclay</a:t>
            </a:r>
            <a:endParaRPr lang="en-GB" dirty="0"/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>
          <a:xfrm>
            <a:off x="457200" y="6381328"/>
            <a:ext cx="2133600" cy="476250"/>
          </a:xfrm>
        </p:spPr>
        <p:txBody>
          <a:bodyPr/>
          <a:lstStyle/>
          <a:p>
            <a:r>
              <a:rPr lang="en-US" dirty="0" smtClean="0"/>
              <a:t>31.05.2011                        R. </a:t>
            </a:r>
            <a:r>
              <a:rPr lang="en-US" dirty="0" err="1" smtClean="0"/>
              <a:t>Alemany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1198 -0.032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16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2483 -0.03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Hispanic Heritage Month presentation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Hispanic Heritage Month presentation</Template>
  <TotalTime>29050</TotalTime>
  <Words>2107</Words>
  <Application>Microsoft Office PowerPoint</Application>
  <PresentationFormat>Affichage à l'écran (4:3)</PresentationFormat>
  <Paragraphs>680</Paragraphs>
  <Slides>26</Slides>
  <Notes>7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Hispanic Heritage Month presentation</vt:lpstr>
      <vt:lpstr>2_Custom Design</vt:lpstr>
      <vt:lpstr>Custom Design</vt:lpstr>
      <vt:lpstr>1_Custom Design</vt:lpstr>
      <vt:lpstr>Equation</vt:lpstr>
      <vt:lpstr>Photo Editor Photo</vt:lpstr>
      <vt:lpstr>Graph</vt:lpstr>
      <vt:lpstr>The High Luminosity  Large Hadron Collider </vt:lpstr>
      <vt:lpstr>Next Years</vt:lpstr>
      <vt:lpstr>The goal  5x1034 cm-2s-1</vt:lpstr>
      <vt:lpstr>How  There is no magic … but the golden formula</vt:lpstr>
      <vt:lpstr>The Main Ingredients </vt:lpstr>
      <vt:lpstr>Luminosity Upgrade: Stronger Focusing &amp; Larger Aperture</vt:lpstr>
      <vt:lpstr>Stronger Focusing &amp; Larger Aperture</vt:lpstr>
      <vt:lpstr>High Field Nb3 Sn Quad</vt:lpstr>
      <vt:lpstr>Crab Cavities</vt:lpstr>
      <vt:lpstr>Problem: Crab Cavities have to be fast Machine Protection &amp; Safety</vt:lpstr>
      <vt:lpstr>Single bunch intensity</vt:lpstr>
      <vt:lpstr>Space Charge problem</vt:lpstr>
      <vt:lpstr>LINAC4</vt:lpstr>
      <vt:lpstr>Présentation PowerPoint</vt:lpstr>
      <vt:lpstr>Présentation PowerPoint</vt:lpstr>
      <vt:lpstr>Are there any other challenges ?   ...  sure there are</vt:lpstr>
      <vt:lpstr>Problem: Collimation Efficiency</vt:lpstr>
      <vt:lpstr>Problem: Radiation Background</vt:lpstr>
      <vt:lpstr>How can we level?</vt:lpstr>
      <vt:lpstr>What happens to the pile-up?</vt:lpstr>
      <vt:lpstr> thank you for your attention! </vt:lpstr>
      <vt:lpstr>LHC Performance Estimates</vt:lpstr>
      <vt:lpstr>LHC Performance Estimates</vt:lpstr>
      <vt:lpstr>LHC Performance Estimates</vt:lpstr>
      <vt:lpstr>Beam parameters (nominal)</vt:lpstr>
      <vt:lpstr>approaches to boost LHC luminosity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Heritage Month Presentation</dc:title>
  <dc:creator>ralemany</dc:creator>
  <cp:lastModifiedBy>BERTHELOT</cp:lastModifiedBy>
  <cp:revision>449</cp:revision>
  <dcterms:created xsi:type="dcterms:W3CDTF">2008-11-24T09:18:16Z</dcterms:created>
  <dcterms:modified xsi:type="dcterms:W3CDTF">2011-05-31T13:02:39Z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TC102308681033</vt:lpwstr>
  </property>
</Properties>
</file>