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64" r:id="rId3"/>
    <p:sldId id="259" r:id="rId4"/>
    <p:sldId id="257" r:id="rId5"/>
    <p:sldId id="265" r:id="rId6"/>
    <p:sldId id="266" r:id="rId7"/>
    <p:sldId id="267" r:id="rId8"/>
    <p:sldId id="268" r:id="rId9"/>
    <p:sldId id="269" r:id="rId10"/>
    <p:sldId id="258" r:id="rId11"/>
    <p:sldId id="273" r:id="rId12"/>
    <p:sldId id="271" r:id="rId13"/>
    <p:sldId id="261" r:id="rId14"/>
    <p:sldId id="262" r:id="rId15"/>
    <p:sldId id="260" r:id="rId16"/>
    <p:sldId id="270" r:id="rId17"/>
    <p:sldId id="274"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432" y="-15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A9E172-93D5-47AA-81FF-964B010DFBEC}" type="datetimeFigureOut">
              <a:rPr lang="fr-FR" smtClean="0"/>
              <a:pPr/>
              <a:t>27/04/2011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CE6E77-4C83-4F85-B88E-0FEBB75BA455}"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0CE6E77-4C83-4F85-B88E-0FEBB75BA455}" type="slidenum">
              <a:rPr lang="fr-FR" smtClean="0"/>
              <a:pPr/>
              <a:t>17</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2A5474C-1086-4B28-ADB3-689997F088A7}" type="datetimeFigureOut">
              <a:rPr lang="fr-FR" smtClean="0"/>
              <a:pPr/>
              <a:t>27/04/2011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C948A35-7D3C-4DCA-BECD-69FC0E3547FF}"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2A5474C-1086-4B28-ADB3-689997F088A7}" type="datetimeFigureOut">
              <a:rPr lang="fr-FR" smtClean="0"/>
              <a:pPr/>
              <a:t>27/04/2011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C948A35-7D3C-4DCA-BECD-69FC0E3547F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2A5474C-1086-4B28-ADB3-689997F088A7}" type="datetimeFigureOut">
              <a:rPr lang="fr-FR" smtClean="0"/>
              <a:pPr/>
              <a:t>27/04/2011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C948A35-7D3C-4DCA-BECD-69FC0E3547F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2A5474C-1086-4B28-ADB3-689997F088A7}" type="datetimeFigureOut">
              <a:rPr lang="fr-FR" smtClean="0"/>
              <a:pPr/>
              <a:t>27/04/2011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C948A35-7D3C-4DCA-BECD-69FC0E3547FF}"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2A5474C-1086-4B28-ADB3-689997F088A7}" type="datetimeFigureOut">
              <a:rPr lang="fr-FR" smtClean="0"/>
              <a:pPr/>
              <a:t>27/04/2011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C948A35-7D3C-4DCA-BECD-69FC0E3547FF}"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2A5474C-1086-4B28-ADB3-689997F088A7}" type="datetimeFigureOut">
              <a:rPr lang="fr-FR" smtClean="0"/>
              <a:pPr/>
              <a:t>27/04/2011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C948A35-7D3C-4DCA-BECD-69FC0E3547FF}"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2A5474C-1086-4B28-ADB3-689997F088A7}" type="datetimeFigureOut">
              <a:rPr lang="fr-FR" smtClean="0"/>
              <a:pPr/>
              <a:t>27/04/2011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C948A35-7D3C-4DCA-BECD-69FC0E3547FF}"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2A5474C-1086-4B28-ADB3-689997F088A7}" type="datetimeFigureOut">
              <a:rPr lang="fr-FR" smtClean="0"/>
              <a:pPr/>
              <a:t>27/04/2011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C948A35-7D3C-4DCA-BECD-69FC0E3547F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2A5474C-1086-4B28-ADB3-689997F088A7}" type="datetimeFigureOut">
              <a:rPr lang="fr-FR" smtClean="0"/>
              <a:pPr/>
              <a:t>27/04/2011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C948A35-7D3C-4DCA-BECD-69FC0E3547F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2A5474C-1086-4B28-ADB3-689997F088A7}" type="datetimeFigureOut">
              <a:rPr lang="fr-FR" smtClean="0"/>
              <a:pPr/>
              <a:t>27/04/2011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C948A35-7D3C-4DCA-BECD-69FC0E3547FF}"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2A5474C-1086-4B28-ADB3-689997F088A7}" type="datetimeFigureOut">
              <a:rPr lang="fr-FR" smtClean="0"/>
              <a:pPr/>
              <a:t>27/04/2011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C948A35-7D3C-4DCA-BECD-69FC0E3547FF}"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A5474C-1086-4B28-ADB3-689997F088A7}" type="datetimeFigureOut">
              <a:rPr lang="fr-FR" smtClean="0"/>
              <a:pPr/>
              <a:t>27/04/2011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948A35-7D3C-4DCA-BECD-69FC0E3547FF}"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 Id="rId5" Type="http://schemas.openxmlformats.org/officeDocument/2006/relationships/image" Target="../media/image4.gif"/><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3" Type="http://schemas.openxmlformats.org/officeDocument/2006/relationships/image" Target="../media/image21.gif"/><Relationship Id="rId2" Type="http://schemas.openxmlformats.org/officeDocument/2006/relationships/image" Target="../media/image20.gif"/><Relationship Id="rId1" Type="http://schemas.openxmlformats.org/officeDocument/2006/relationships/slideLayout" Target="../slideLayouts/slideLayout2.xml"/><Relationship Id="rId4" Type="http://schemas.openxmlformats.org/officeDocument/2006/relationships/image" Target="../media/image22.gif"/></Relationships>
</file>

<file path=ppt/slides/_rels/slide11.xml.rels><?xml version="1.0" encoding="UTF-8" standalone="yes"?>
<Relationships xmlns="http://schemas.openxmlformats.org/package/2006/relationships"><Relationship Id="rId3" Type="http://schemas.openxmlformats.org/officeDocument/2006/relationships/image" Target="../media/image24.gif"/><Relationship Id="rId2" Type="http://schemas.openxmlformats.org/officeDocument/2006/relationships/image" Target="../media/image23.gif"/><Relationship Id="rId1" Type="http://schemas.openxmlformats.org/officeDocument/2006/relationships/slideLayout" Target="../slideLayouts/slideLayout2.xml"/><Relationship Id="rId4" Type="http://schemas.openxmlformats.org/officeDocument/2006/relationships/image" Target="../media/image25.gif"/></Relationships>
</file>

<file path=ppt/slides/_rels/slide12.xml.rels><?xml version="1.0" encoding="UTF-8" standalone="yes"?>
<Relationships xmlns="http://schemas.openxmlformats.org/package/2006/relationships"><Relationship Id="rId3" Type="http://schemas.openxmlformats.org/officeDocument/2006/relationships/image" Target="../media/image27.gif"/><Relationship Id="rId2" Type="http://schemas.openxmlformats.org/officeDocument/2006/relationships/image" Target="../media/image26.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9.gif"/><Relationship Id="rId2" Type="http://schemas.openxmlformats.org/officeDocument/2006/relationships/image" Target="../media/image28.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1.gif"/><Relationship Id="rId2" Type="http://schemas.openxmlformats.org/officeDocument/2006/relationships/image" Target="../media/image30.gif"/><Relationship Id="rId1" Type="http://schemas.openxmlformats.org/officeDocument/2006/relationships/slideLayout" Target="../slideLayouts/slideLayout2.xml"/><Relationship Id="rId4" Type="http://schemas.openxmlformats.org/officeDocument/2006/relationships/image" Target="../media/image32.gi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4.gif"/><Relationship Id="rId2" Type="http://schemas.openxmlformats.org/officeDocument/2006/relationships/image" Target="../media/image33.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5.gif"/><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8.gif"/><Relationship Id="rId5" Type="http://schemas.openxmlformats.org/officeDocument/2006/relationships/image" Target="../media/image37.gif"/><Relationship Id="rId4" Type="http://schemas.openxmlformats.org/officeDocument/2006/relationships/image" Target="../media/image36.gif"/></Relationships>
</file>

<file path=ppt/slides/_rels/slide2.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image" Target="../media/image10.gi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4.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7.gif"/><Relationship Id="rId2" Type="http://schemas.openxmlformats.org/officeDocument/2006/relationships/image" Target="../media/image16.gif"/><Relationship Id="rId1" Type="http://schemas.openxmlformats.org/officeDocument/2006/relationships/slideLayout" Target="../slideLayouts/slideLayout2.xml"/><Relationship Id="rId5" Type="http://schemas.openxmlformats.org/officeDocument/2006/relationships/image" Target="../media/image19.gif"/><Relationship Id="rId4" Type="http://schemas.openxmlformats.org/officeDocument/2006/relationships/image" Target="../media/image18.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5496" y="-27384"/>
            <a:ext cx="6804876" cy="523220"/>
          </a:xfrm>
          <a:prstGeom prst="rect">
            <a:avLst/>
          </a:prstGeom>
          <a:noFill/>
        </p:spPr>
        <p:txBody>
          <a:bodyPr wrap="none" rtlCol="0">
            <a:spAutoFit/>
          </a:bodyPr>
          <a:lstStyle/>
          <a:p>
            <a:r>
              <a:rPr lang="en-GB" sz="2800" dirty="0" err="1" smtClean="0">
                <a:solidFill>
                  <a:srgbClr val="0070C0"/>
                </a:solidFill>
              </a:rPr>
              <a:t>Pion</a:t>
            </a:r>
            <a:r>
              <a:rPr lang="en-GB" sz="2800" dirty="0" smtClean="0">
                <a:solidFill>
                  <a:srgbClr val="0070C0"/>
                </a:solidFill>
              </a:rPr>
              <a:t> test beam from KEK: momentum studies</a:t>
            </a:r>
            <a:endParaRPr lang="fr-FR" sz="2800" dirty="0">
              <a:solidFill>
                <a:srgbClr val="0070C0"/>
              </a:solidFill>
            </a:endParaRPr>
          </a:p>
        </p:txBody>
      </p:sp>
      <p:sp>
        <p:nvSpPr>
          <p:cNvPr id="5" name="ZoneTexte 4"/>
          <p:cNvSpPr txBox="1"/>
          <p:nvPr/>
        </p:nvSpPr>
        <p:spPr>
          <a:xfrm>
            <a:off x="35496" y="476672"/>
            <a:ext cx="5544616" cy="707886"/>
          </a:xfrm>
          <a:prstGeom prst="rect">
            <a:avLst/>
          </a:prstGeom>
          <a:noFill/>
        </p:spPr>
        <p:txBody>
          <a:bodyPr wrap="square" rtlCol="0">
            <a:spAutoFit/>
          </a:bodyPr>
          <a:lstStyle/>
          <a:p>
            <a:r>
              <a:rPr lang="en-GB" sz="2000" dirty="0" smtClean="0">
                <a:solidFill>
                  <a:srgbClr val="C00000"/>
                </a:solidFill>
              </a:rPr>
              <a:t>Data provided by Toho group: </a:t>
            </a:r>
          </a:p>
          <a:p>
            <a:r>
              <a:rPr lang="en-GB" sz="2000" dirty="0" smtClean="0">
                <a:solidFill>
                  <a:srgbClr val="C00000"/>
                </a:solidFill>
              </a:rPr>
              <a:t>2512 beam tracks</a:t>
            </a:r>
          </a:p>
        </p:txBody>
      </p:sp>
      <p:pic>
        <p:nvPicPr>
          <p:cNvPr id="7" name="Image 6" descr="tx.gif"/>
          <p:cNvPicPr>
            <a:picLocks noChangeAspect="1"/>
          </p:cNvPicPr>
          <p:nvPr/>
        </p:nvPicPr>
        <p:blipFill>
          <a:blip r:embed="rId2" cstate="print"/>
          <a:stretch>
            <a:fillRect/>
          </a:stretch>
        </p:blipFill>
        <p:spPr>
          <a:xfrm>
            <a:off x="467544" y="1196752"/>
            <a:ext cx="3646170" cy="2472690"/>
          </a:xfrm>
          <a:prstGeom prst="rect">
            <a:avLst/>
          </a:prstGeom>
        </p:spPr>
      </p:pic>
      <p:pic>
        <p:nvPicPr>
          <p:cNvPr id="8" name="Image 7" descr="ty.gif"/>
          <p:cNvPicPr>
            <a:picLocks noChangeAspect="1"/>
          </p:cNvPicPr>
          <p:nvPr/>
        </p:nvPicPr>
        <p:blipFill>
          <a:blip r:embed="rId3" cstate="print"/>
          <a:stretch>
            <a:fillRect/>
          </a:stretch>
        </p:blipFill>
        <p:spPr>
          <a:xfrm>
            <a:off x="4788024" y="980728"/>
            <a:ext cx="3646170" cy="2472690"/>
          </a:xfrm>
          <a:prstGeom prst="rect">
            <a:avLst/>
          </a:prstGeom>
        </p:spPr>
      </p:pic>
      <p:sp>
        <p:nvSpPr>
          <p:cNvPr id="9" name="ZoneTexte 8"/>
          <p:cNvSpPr txBox="1"/>
          <p:nvPr/>
        </p:nvSpPr>
        <p:spPr>
          <a:xfrm>
            <a:off x="3275856" y="6488668"/>
            <a:ext cx="3319718" cy="369332"/>
          </a:xfrm>
          <a:prstGeom prst="rect">
            <a:avLst/>
          </a:prstGeom>
          <a:noFill/>
        </p:spPr>
        <p:txBody>
          <a:bodyPr wrap="square" rtlCol="0">
            <a:spAutoFit/>
          </a:bodyPr>
          <a:lstStyle/>
          <a:p>
            <a:r>
              <a:rPr lang="en-GB" dirty="0" smtClean="0"/>
              <a:t>D. Duchesneau  April 27</a:t>
            </a:r>
            <a:r>
              <a:rPr lang="en-GB" baseline="30000" dirty="0" smtClean="0"/>
              <a:t>th</a:t>
            </a:r>
            <a:r>
              <a:rPr lang="en-GB" dirty="0" smtClean="0"/>
              <a:t> 2011</a:t>
            </a:r>
            <a:endParaRPr lang="fr-FR" dirty="0"/>
          </a:p>
        </p:txBody>
      </p:sp>
      <p:sp>
        <p:nvSpPr>
          <p:cNvPr id="10" name="ZoneTexte 9"/>
          <p:cNvSpPr txBox="1"/>
          <p:nvPr/>
        </p:nvSpPr>
        <p:spPr>
          <a:xfrm>
            <a:off x="1193087" y="1340768"/>
            <a:ext cx="858633" cy="338554"/>
          </a:xfrm>
          <a:prstGeom prst="rect">
            <a:avLst/>
          </a:prstGeom>
          <a:noFill/>
        </p:spPr>
        <p:txBody>
          <a:bodyPr wrap="none" rtlCol="0">
            <a:spAutoFit/>
          </a:bodyPr>
          <a:lstStyle/>
          <a:p>
            <a:r>
              <a:rPr lang="en-GB" sz="1600" dirty="0" smtClean="0"/>
              <a:t>Track </a:t>
            </a:r>
            <a:r>
              <a:rPr lang="en-GB" sz="1600" dirty="0" err="1" smtClean="0">
                <a:latin typeface="Symbol" pitchFamily="18" charset="2"/>
              </a:rPr>
              <a:t>q</a:t>
            </a:r>
            <a:r>
              <a:rPr lang="en-GB" sz="1600" dirty="0" err="1" smtClean="0"/>
              <a:t>x</a:t>
            </a:r>
            <a:endParaRPr lang="fr-FR" sz="1600" dirty="0"/>
          </a:p>
        </p:txBody>
      </p:sp>
      <p:sp>
        <p:nvSpPr>
          <p:cNvPr id="13" name="ZoneTexte 12"/>
          <p:cNvSpPr txBox="1"/>
          <p:nvPr/>
        </p:nvSpPr>
        <p:spPr>
          <a:xfrm>
            <a:off x="5436096" y="1052736"/>
            <a:ext cx="858633" cy="338554"/>
          </a:xfrm>
          <a:prstGeom prst="rect">
            <a:avLst/>
          </a:prstGeom>
          <a:noFill/>
        </p:spPr>
        <p:txBody>
          <a:bodyPr wrap="none" rtlCol="0">
            <a:spAutoFit/>
          </a:bodyPr>
          <a:lstStyle/>
          <a:p>
            <a:r>
              <a:rPr lang="en-GB" sz="1600" dirty="0" smtClean="0"/>
              <a:t>Track </a:t>
            </a:r>
            <a:r>
              <a:rPr lang="en-GB" sz="1600" dirty="0" err="1" smtClean="0">
                <a:latin typeface="Symbol" pitchFamily="18" charset="2"/>
              </a:rPr>
              <a:t>q</a:t>
            </a:r>
            <a:r>
              <a:rPr lang="en-GB" sz="1600" dirty="0" err="1" smtClean="0"/>
              <a:t>y</a:t>
            </a:r>
            <a:endParaRPr lang="fr-FR" sz="1600" dirty="0"/>
          </a:p>
        </p:txBody>
      </p:sp>
      <p:pic>
        <p:nvPicPr>
          <p:cNvPr id="11" name="Image 10" descr="btposx.gif"/>
          <p:cNvPicPr>
            <a:picLocks noChangeAspect="1"/>
          </p:cNvPicPr>
          <p:nvPr/>
        </p:nvPicPr>
        <p:blipFill>
          <a:blip r:embed="rId4" cstate="print"/>
          <a:stretch>
            <a:fillRect/>
          </a:stretch>
        </p:blipFill>
        <p:spPr>
          <a:xfrm>
            <a:off x="349002" y="3717032"/>
            <a:ext cx="3790950" cy="2724150"/>
          </a:xfrm>
          <a:prstGeom prst="rect">
            <a:avLst/>
          </a:prstGeom>
        </p:spPr>
      </p:pic>
      <p:sp>
        <p:nvSpPr>
          <p:cNvPr id="14" name="ZoneTexte 13"/>
          <p:cNvSpPr txBox="1"/>
          <p:nvPr/>
        </p:nvSpPr>
        <p:spPr>
          <a:xfrm>
            <a:off x="1259632" y="3933056"/>
            <a:ext cx="1636538" cy="307777"/>
          </a:xfrm>
          <a:prstGeom prst="rect">
            <a:avLst/>
          </a:prstGeom>
          <a:noFill/>
        </p:spPr>
        <p:txBody>
          <a:bodyPr wrap="none" rtlCol="0">
            <a:spAutoFit/>
          </a:bodyPr>
          <a:lstStyle/>
          <a:p>
            <a:r>
              <a:rPr lang="en-GB" sz="1400" dirty="0" smtClean="0"/>
              <a:t>Base track positions</a:t>
            </a:r>
            <a:endParaRPr lang="fr-FR" sz="1400" dirty="0"/>
          </a:p>
        </p:txBody>
      </p:sp>
      <p:sp>
        <p:nvSpPr>
          <p:cNvPr id="15" name="ZoneTexte 14"/>
          <p:cNvSpPr txBox="1"/>
          <p:nvPr/>
        </p:nvSpPr>
        <p:spPr>
          <a:xfrm rot="16200000">
            <a:off x="-92328" y="4787870"/>
            <a:ext cx="1665456" cy="369332"/>
          </a:xfrm>
          <a:prstGeom prst="rect">
            <a:avLst/>
          </a:prstGeom>
          <a:noFill/>
        </p:spPr>
        <p:txBody>
          <a:bodyPr wrap="none" rtlCol="0">
            <a:spAutoFit/>
          </a:bodyPr>
          <a:lstStyle/>
          <a:p>
            <a:r>
              <a:rPr lang="en-GB" dirty="0" smtClean="0"/>
              <a:t>Relative X (mm)</a:t>
            </a:r>
            <a:endParaRPr lang="fr-FR" dirty="0"/>
          </a:p>
        </p:txBody>
      </p:sp>
      <p:sp>
        <p:nvSpPr>
          <p:cNvPr id="16" name="ZoneTexte 15"/>
          <p:cNvSpPr txBox="1"/>
          <p:nvPr/>
        </p:nvSpPr>
        <p:spPr>
          <a:xfrm>
            <a:off x="2005186" y="6165304"/>
            <a:ext cx="1652632" cy="369332"/>
          </a:xfrm>
          <a:prstGeom prst="rect">
            <a:avLst/>
          </a:prstGeom>
          <a:noFill/>
        </p:spPr>
        <p:txBody>
          <a:bodyPr wrap="none" rtlCol="0">
            <a:spAutoFit/>
          </a:bodyPr>
          <a:lstStyle/>
          <a:p>
            <a:r>
              <a:rPr lang="en-GB" dirty="0" smtClean="0"/>
              <a:t>Relative Z (mm)</a:t>
            </a:r>
            <a:endParaRPr lang="fr-FR" dirty="0"/>
          </a:p>
        </p:txBody>
      </p:sp>
      <p:pic>
        <p:nvPicPr>
          <p:cNvPr id="17" name="Image 16" descr="btposy.gif"/>
          <p:cNvPicPr>
            <a:picLocks noChangeAspect="1"/>
          </p:cNvPicPr>
          <p:nvPr/>
        </p:nvPicPr>
        <p:blipFill>
          <a:blip r:embed="rId5" cstate="print"/>
          <a:stretch>
            <a:fillRect/>
          </a:stretch>
        </p:blipFill>
        <p:spPr>
          <a:xfrm>
            <a:off x="4860032" y="3573016"/>
            <a:ext cx="3790950" cy="2724150"/>
          </a:xfrm>
          <a:prstGeom prst="rect">
            <a:avLst/>
          </a:prstGeom>
        </p:spPr>
      </p:pic>
      <p:sp>
        <p:nvSpPr>
          <p:cNvPr id="18" name="ZoneTexte 17"/>
          <p:cNvSpPr txBox="1"/>
          <p:nvPr/>
        </p:nvSpPr>
        <p:spPr>
          <a:xfrm>
            <a:off x="6447760" y="6093296"/>
            <a:ext cx="1652632" cy="369332"/>
          </a:xfrm>
          <a:prstGeom prst="rect">
            <a:avLst/>
          </a:prstGeom>
          <a:noFill/>
        </p:spPr>
        <p:txBody>
          <a:bodyPr wrap="none" rtlCol="0">
            <a:spAutoFit/>
          </a:bodyPr>
          <a:lstStyle/>
          <a:p>
            <a:r>
              <a:rPr lang="en-GB" dirty="0" smtClean="0"/>
              <a:t>Relative Z (mm)</a:t>
            </a:r>
            <a:endParaRPr lang="fr-FR" dirty="0"/>
          </a:p>
        </p:txBody>
      </p:sp>
      <p:sp>
        <p:nvSpPr>
          <p:cNvPr id="19" name="ZoneTexte 18"/>
          <p:cNvSpPr txBox="1"/>
          <p:nvPr/>
        </p:nvSpPr>
        <p:spPr>
          <a:xfrm rot="16200000">
            <a:off x="4278693" y="4725135"/>
            <a:ext cx="1657441" cy="369332"/>
          </a:xfrm>
          <a:prstGeom prst="rect">
            <a:avLst/>
          </a:prstGeom>
          <a:noFill/>
        </p:spPr>
        <p:txBody>
          <a:bodyPr wrap="none" rtlCol="0">
            <a:spAutoFit/>
          </a:bodyPr>
          <a:lstStyle/>
          <a:p>
            <a:r>
              <a:rPr lang="en-GB" dirty="0" smtClean="0"/>
              <a:t>Relative Y (mm)</a:t>
            </a:r>
            <a:endParaRPr lang="fr-FR" dirty="0"/>
          </a:p>
        </p:txBody>
      </p:sp>
      <p:sp>
        <p:nvSpPr>
          <p:cNvPr id="20" name="ZoneTexte 19"/>
          <p:cNvSpPr txBox="1"/>
          <p:nvPr/>
        </p:nvSpPr>
        <p:spPr>
          <a:xfrm>
            <a:off x="5796136" y="3789040"/>
            <a:ext cx="1636538" cy="307777"/>
          </a:xfrm>
          <a:prstGeom prst="rect">
            <a:avLst/>
          </a:prstGeom>
          <a:noFill/>
        </p:spPr>
        <p:txBody>
          <a:bodyPr wrap="none" rtlCol="0">
            <a:spAutoFit/>
          </a:bodyPr>
          <a:lstStyle/>
          <a:p>
            <a:r>
              <a:rPr lang="en-GB" sz="1400" dirty="0" smtClean="0"/>
              <a:t>Base track positions</a:t>
            </a:r>
            <a:endParaRPr lang="fr-FR" sz="1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Image 25" descr="resol.gif"/>
          <p:cNvPicPr>
            <a:picLocks noChangeAspect="1"/>
          </p:cNvPicPr>
          <p:nvPr/>
        </p:nvPicPr>
        <p:blipFill>
          <a:blip r:embed="rId2" cstate="print"/>
          <a:stretch>
            <a:fillRect/>
          </a:stretch>
        </p:blipFill>
        <p:spPr>
          <a:xfrm>
            <a:off x="539552" y="4077072"/>
            <a:ext cx="3672408" cy="2638967"/>
          </a:xfrm>
          <a:prstGeom prst="rect">
            <a:avLst/>
          </a:prstGeom>
        </p:spPr>
      </p:pic>
      <p:pic>
        <p:nvPicPr>
          <p:cNvPr id="24" name="Image 23" descr="momentum.gif"/>
          <p:cNvPicPr>
            <a:picLocks noChangeAspect="1"/>
          </p:cNvPicPr>
          <p:nvPr/>
        </p:nvPicPr>
        <p:blipFill>
          <a:blip r:embed="rId3" cstate="print"/>
          <a:stretch>
            <a:fillRect/>
          </a:stretch>
        </p:blipFill>
        <p:spPr>
          <a:xfrm>
            <a:off x="755574" y="1340768"/>
            <a:ext cx="3639312" cy="2615184"/>
          </a:xfrm>
          <a:prstGeom prst="rect">
            <a:avLst/>
          </a:prstGeom>
        </p:spPr>
      </p:pic>
      <p:sp>
        <p:nvSpPr>
          <p:cNvPr id="12" name="Rectangle 11"/>
          <p:cNvSpPr/>
          <p:nvPr/>
        </p:nvSpPr>
        <p:spPr>
          <a:xfrm>
            <a:off x="179512" y="836712"/>
            <a:ext cx="6004080" cy="369332"/>
          </a:xfrm>
          <a:prstGeom prst="rect">
            <a:avLst/>
          </a:prstGeom>
          <a:ln>
            <a:solidFill>
              <a:srgbClr val="0070C0"/>
            </a:solidFill>
          </a:ln>
        </p:spPr>
        <p:txBody>
          <a:bodyPr wrap="none">
            <a:spAutoFit/>
          </a:bodyPr>
          <a:lstStyle/>
          <a:p>
            <a:r>
              <a:rPr lang="fr-FR" dirty="0" err="1" smtClean="0">
                <a:solidFill>
                  <a:srgbClr val="C00000"/>
                </a:solidFill>
              </a:rPr>
              <a:t>Momentum</a:t>
            </a:r>
            <a:r>
              <a:rPr lang="fr-FR" dirty="0" smtClean="0">
                <a:solidFill>
                  <a:srgbClr val="C00000"/>
                </a:solidFill>
              </a:rPr>
              <a:t> </a:t>
            </a:r>
            <a:r>
              <a:rPr lang="fr-FR" dirty="0" err="1" smtClean="0">
                <a:solidFill>
                  <a:srgbClr val="C00000"/>
                </a:solidFill>
              </a:rPr>
              <a:t>obtained</a:t>
            </a:r>
            <a:r>
              <a:rPr lang="fr-FR" dirty="0" smtClean="0">
                <a:solidFill>
                  <a:srgbClr val="C00000"/>
                </a:solidFill>
              </a:rPr>
              <a:t> </a:t>
            </a:r>
            <a:r>
              <a:rPr lang="fr-FR" dirty="0" err="1" smtClean="0">
                <a:solidFill>
                  <a:srgbClr val="C00000"/>
                </a:solidFill>
              </a:rPr>
              <a:t>from</a:t>
            </a:r>
            <a:r>
              <a:rPr lang="fr-FR" dirty="0" smtClean="0">
                <a:solidFill>
                  <a:srgbClr val="C00000"/>
                </a:solidFill>
              </a:rPr>
              <a:t> p and 1/p distribution =3.81 </a:t>
            </a:r>
            <a:r>
              <a:rPr lang="fr-FR" dirty="0" err="1" smtClean="0">
                <a:solidFill>
                  <a:srgbClr val="C00000"/>
                </a:solidFill>
              </a:rPr>
              <a:t>GeV</a:t>
            </a:r>
            <a:r>
              <a:rPr lang="fr-FR" dirty="0" smtClean="0">
                <a:solidFill>
                  <a:srgbClr val="C00000"/>
                </a:solidFill>
              </a:rPr>
              <a:t>/c</a:t>
            </a:r>
            <a:endParaRPr lang="fr-FR" dirty="0">
              <a:solidFill>
                <a:srgbClr val="C00000"/>
              </a:solidFill>
            </a:endParaRPr>
          </a:p>
        </p:txBody>
      </p:sp>
      <p:sp>
        <p:nvSpPr>
          <p:cNvPr id="13" name="Rectangle 12"/>
          <p:cNvSpPr/>
          <p:nvPr/>
        </p:nvSpPr>
        <p:spPr>
          <a:xfrm>
            <a:off x="4932040" y="4581128"/>
            <a:ext cx="3764941" cy="369332"/>
          </a:xfrm>
          <a:prstGeom prst="rect">
            <a:avLst/>
          </a:prstGeom>
          <a:ln>
            <a:solidFill>
              <a:srgbClr val="0070C0"/>
            </a:solidFill>
          </a:ln>
        </p:spPr>
        <p:txBody>
          <a:bodyPr wrap="none">
            <a:spAutoFit/>
          </a:bodyPr>
          <a:lstStyle/>
          <a:p>
            <a:r>
              <a:rPr lang="fr-FR" dirty="0" err="1" smtClean="0">
                <a:solidFill>
                  <a:srgbClr val="C00000"/>
                </a:solidFill>
              </a:rPr>
              <a:t>Resolution</a:t>
            </a:r>
            <a:r>
              <a:rPr lang="fr-FR" dirty="0" smtClean="0">
                <a:solidFill>
                  <a:srgbClr val="C00000"/>
                </a:solidFill>
              </a:rPr>
              <a:t> </a:t>
            </a:r>
            <a:r>
              <a:rPr lang="fr-FR" dirty="0" smtClean="0">
                <a:solidFill>
                  <a:srgbClr val="C00000"/>
                </a:solidFill>
                <a:latin typeface="Symbol" pitchFamily="18" charset="2"/>
              </a:rPr>
              <a:t>D</a:t>
            </a:r>
            <a:r>
              <a:rPr lang="fr-FR" dirty="0" smtClean="0">
                <a:solidFill>
                  <a:srgbClr val="C00000"/>
                </a:solidFill>
              </a:rPr>
              <a:t>(1/p)/(1/p)=[39.6+-6.1] %</a:t>
            </a:r>
            <a:endParaRPr lang="fr-FR" dirty="0">
              <a:solidFill>
                <a:srgbClr val="C00000"/>
              </a:solidFill>
            </a:endParaRPr>
          </a:p>
        </p:txBody>
      </p:sp>
      <p:sp>
        <p:nvSpPr>
          <p:cNvPr id="16" name="ZoneTexte 15"/>
          <p:cNvSpPr txBox="1"/>
          <p:nvPr/>
        </p:nvSpPr>
        <p:spPr>
          <a:xfrm>
            <a:off x="112963" y="395372"/>
            <a:ext cx="8923533" cy="369332"/>
          </a:xfrm>
          <a:prstGeom prst="rect">
            <a:avLst/>
          </a:prstGeom>
          <a:noFill/>
          <a:ln>
            <a:solidFill>
              <a:srgbClr val="C00000"/>
            </a:solidFill>
          </a:ln>
        </p:spPr>
        <p:txBody>
          <a:bodyPr wrap="none" rtlCol="0">
            <a:spAutoFit/>
          </a:bodyPr>
          <a:lstStyle/>
          <a:p>
            <a:r>
              <a:rPr lang="en-GB" dirty="0" smtClean="0"/>
              <a:t>Applying track by track the PMCS algorithm with the double base track resolution= 4.13 </a:t>
            </a:r>
            <a:r>
              <a:rPr lang="en-GB" dirty="0" err="1" smtClean="0"/>
              <a:t>mrad</a:t>
            </a:r>
            <a:endParaRPr lang="fr-FR" dirty="0"/>
          </a:p>
        </p:txBody>
      </p:sp>
      <p:sp>
        <p:nvSpPr>
          <p:cNvPr id="17" name="ZoneTexte 16"/>
          <p:cNvSpPr txBox="1"/>
          <p:nvPr/>
        </p:nvSpPr>
        <p:spPr>
          <a:xfrm>
            <a:off x="4630518" y="5301208"/>
            <a:ext cx="4513482" cy="1200329"/>
          </a:xfrm>
          <a:prstGeom prst="rect">
            <a:avLst/>
          </a:prstGeom>
          <a:noFill/>
        </p:spPr>
        <p:txBody>
          <a:bodyPr wrap="square" rtlCol="0">
            <a:spAutoFit/>
          </a:bodyPr>
          <a:lstStyle/>
          <a:p>
            <a:r>
              <a:rPr lang="en-GB" dirty="0" smtClean="0"/>
              <a:t>This resolution is less than expected (30%) from this algorithm but this is due to the double base track resolution of 4.1 </a:t>
            </a:r>
            <a:r>
              <a:rPr lang="en-GB" dirty="0" err="1" smtClean="0"/>
              <a:t>mrad</a:t>
            </a:r>
            <a:r>
              <a:rPr lang="en-GB" dirty="0" smtClean="0"/>
              <a:t> instead of 2.1 </a:t>
            </a:r>
            <a:r>
              <a:rPr lang="en-GB" dirty="0" err="1" smtClean="0"/>
              <a:t>mrad</a:t>
            </a:r>
            <a:r>
              <a:rPr lang="en-GB" dirty="0" smtClean="0"/>
              <a:t>.</a:t>
            </a:r>
            <a:endParaRPr lang="fr-FR" dirty="0"/>
          </a:p>
        </p:txBody>
      </p:sp>
      <p:sp>
        <p:nvSpPr>
          <p:cNvPr id="19" name="ZoneTexte 18"/>
          <p:cNvSpPr txBox="1"/>
          <p:nvPr/>
        </p:nvSpPr>
        <p:spPr>
          <a:xfrm>
            <a:off x="3275856" y="3645024"/>
            <a:ext cx="306494" cy="369332"/>
          </a:xfrm>
          <a:prstGeom prst="rect">
            <a:avLst/>
          </a:prstGeom>
          <a:noFill/>
        </p:spPr>
        <p:txBody>
          <a:bodyPr wrap="none" rtlCol="0">
            <a:spAutoFit/>
          </a:bodyPr>
          <a:lstStyle/>
          <a:p>
            <a:r>
              <a:rPr lang="en-GB" dirty="0" smtClean="0"/>
              <a:t>p</a:t>
            </a:r>
            <a:endParaRPr lang="fr-FR" dirty="0"/>
          </a:p>
        </p:txBody>
      </p:sp>
      <p:sp>
        <p:nvSpPr>
          <p:cNvPr id="20" name="ZoneTexte 19"/>
          <p:cNvSpPr txBox="1"/>
          <p:nvPr/>
        </p:nvSpPr>
        <p:spPr>
          <a:xfrm>
            <a:off x="7956376" y="3923764"/>
            <a:ext cx="513282" cy="369332"/>
          </a:xfrm>
          <a:prstGeom prst="rect">
            <a:avLst/>
          </a:prstGeom>
          <a:noFill/>
        </p:spPr>
        <p:txBody>
          <a:bodyPr wrap="none" rtlCol="0">
            <a:spAutoFit/>
          </a:bodyPr>
          <a:lstStyle/>
          <a:p>
            <a:r>
              <a:rPr lang="en-GB" dirty="0" smtClean="0"/>
              <a:t>1/p</a:t>
            </a:r>
            <a:endParaRPr lang="fr-FR" dirty="0"/>
          </a:p>
        </p:txBody>
      </p:sp>
      <p:sp>
        <p:nvSpPr>
          <p:cNvPr id="21" name="ZoneTexte 20"/>
          <p:cNvSpPr txBox="1"/>
          <p:nvPr/>
        </p:nvSpPr>
        <p:spPr>
          <a:xfrm>
            <a:off x="3428256" y="6525344"/>
            <a:ext cx="989373" cy="369332"/>
          </a:xfrm>
          <a:prstGeom prst="rect">
            <a:avLst/>
          </a:prstGeom>
          <a:noFill/>
        </p:spPr>
        <p:txBody>
          <a:bodyPr wrap="none" rtlCol="0">
            <a:spAutoFit/>
          </a:bodyPr>
          <a:lstStyle/>
          <a:p>
            <a:r>
              <a:rPr lang="en-GB" dirty="0" smtClean="0"/>
              <a:t>1- &lt;p&gt;/p</a:t>
            </a:r>
            <a:endParaRPr lang="fr-FR" dirty="0"/>
          </a:p>
        </p:txBody>
      </p:sp>
      <p:pic>
        <p:nvPicPr>
          <p:cNvPr id="25" name="Image 24" descr="invmomentum.gif"/>
          <p:cNvPicPr>
            <a:picLocks noChangeAspect="1"/>
          </p:cNvPicPr>
          <p:nvPr/>
        </p:nvPicPr>
        <p:blipFill>
          <a:blip r:embed="rId4" cstate="print"/>
          <a:stretch>
            <a:fillRect/>
          </a:stretch>
        </p:blipFill>
        <p:spPr>
          <a:xfrm>
            <a:off x="4899516" y="1340769"/>
            <a:ext cx="3607450" cy="2592288"/>
          </a:xfrm>
          <a:prstGeom prst="rect">
            <a:avLst/>
          </a:prstGeom>
        </p:spPr>
      </p:pic>
      <p:sp>
        <p:nvSpPr>
          <p:cNvPr id="27" name="ZoneTexte 26"/>
          <p:cNvSpPr txBox="1"/>
          <p:nvPr/>
        </p:nvSpPr>
        <p:spPr>
          <a:xfrm>
            <a:off x="3059832" y="2492896"/>
            <a:ext cx="620554" cy="369332"/>
          </a:xfrm>
          <a:prstGeom prst="rect">
            <a:avLst/>
          </a:prstGeom>
          <a:noFill/>
        </p:spPr>
        <p:txBody>
          <a:bodyPr wrap="none" rtlCol="0">
            <a:spAutoFit/>
          </a:bodyPr>
          <a:lstStyle/>
          <a:p>
            <a:r>
              <a:rPr lang="en-GB" dirty="0" smtClean="0"/>
              <a:t>Data</a:t>
            </a:r>
            <a:endParaRPr lang="fr-FR" dirty="0"/>
          </a:p>
        </p:txBody>
      </p:sp>
      <p:sp>
        <p:nvSpPr>
          <p:cNvPr id="28" name="ZoneTexte 27"/>
          <p:cNvSpPr txBox="1"/>
          <p:nvPr/>
        </p:nvSpPr>
        <p:spPr>
          <a:xfrm>
            <a:off x="7263814" y="2492896"/>
            <a:ext cx="620554" cy="369332"/>
          </a:xfrm>
          <a:prstGeom prst="rect">
            <a:avLst/>
          </a:prstGeom>
          <a:noFill/>
        </p:spPr>
        <p:txBody>
          <a:bodyPr wrap="none" rtlCol="0">
            <a:spAutoFit/>
          </a:bodyPr>
          <a:lstStyle/>
          <a:p>
            <a:r>
              <a:rPr lang="en-GB" dirty="0" smtClean="0"/>
              <a:t>Data</a:t>
            </a:r>
            <a:endParaRPr lang="fr-FR" dirty="0"/>
          </a:p>
        </p:txBody>
      </p:sp>
      <p:sp>
        <p:nvSpPr>
          <p:cNvPr id="29" name="ZoneTexte 28"/>
          <p:cNvSpPr txBox="1"/>
          <p:nvPr/>
        </p:nvSpPr>
        <p:spPr>
          <a:xfrm>
            <a:off x="3212232" y="5003884"/>
            <a:ext cx="620554" cy="369332"/>
          </a:xfrm>
          <a:prstGeom prst="rect">
            <a:avLst/>
          </a:prstGeom>
          <a:noFill/>
        </p:spPr>
        <p:txBody>
          <a:bodyPr wrap="none" rtlCol="0">
            <a:spAutoFit/>
          </a:bodyPr>
          <a:lstStyle/>
          <a:p>
            <a:r>
              <a:rPr lang="en-GB" dirty="0" smtClean="0"/>
              <a:t>Data</a:t>
            </a:r>
            <a:endParaRPr lang="fr-FR" dirty="0"/>
          </a:p>
        </p:txBody>
      </p:sp>
      <p:sp>
        <p:nvSpPr>
          <p:cNvPr id="30" name="ZoneTexte 29"/>
          <p:cNvSpPr txBox="1"/>
          <p:nvPr/>
        </p:nvSpPr>
        <p:spPr>
          <a:xfrm>
            <a:off x="0" y="0"/>
            <a:ext cx="2080378" cy="461665"/>
          </a:xfrm>
          <a:prstGeom prst="rect">
            <a:avLst/>
          </a:prstGeom>
          <a:noFill/>
        </p:spPr>
        <p:txBody>
          <a:bodyPr wrap="none" rtlCol="0">
            <a:spAutoFit/>
          </a:bodyPr>
          <a:lstStyle/>
          <a:p>
            <a:r>
              <a:rPr lang="en-GB" sz="2400" dirty="0" smtClean="0">
                <a:solidFill>
                  <a:srgbClr val="0070C0"/>
                </a:solidFill>
              </a:rPr>
              <a:t>Test beam data</a:t>
            </a:r>
            <a:endParaRPr lang="fr-FR" sz="2400" dirty="0">
              <a:solidFill>
                <a:srgbClr val="0070C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Image 14" descr="invmomentum.gif"/>
          <p:cNvPicPr>
            <a:picLocks noChangeAspect="1"/>
          </p:cNvPicPr>
          <p:nvPr/>
        </p:nvPicPr>
        <p:blipFill>
          <a:blip r:embed="rId2" cstate="print"/>
          <a:stretch>
            <a:fillRect/>
          </a:stretch>
        </p:blipFill>
        <p:spPr>
          <a:xfrm>
            <a:off x="4893128" y="1596612"/>
            <a:ext cx="3639312" cy="2615184"/>
          </a:xfrm>
          <a:prstGeom prst="rect">
            <a:avLst/>
          </a:prstGeom>
        </p:spPr>
      </p:pic>
      <p:pic>
        <p:nvPicPr>
          <p:cNvPr id="14" name="Image 13" descr="momentum.gif"/>
          <p:cNvPicPr>
            <a:picLocks noChangeAspect="1"/>
          </p:cNvPicPr>
          <p:nvPr/>
        </p:nvPicPr>
        <p:blipFill>
          <a:blip r:embed="rId3" cstate="print"/>
          <a:stretch>
            <a:fillRect/>
          </a:stretch>
        </p:blipFill>
        <p:spPr>
          <a:xfrm>
            <a:off x="611560" y="1403484"/>
            <a:ext cx="3639312" cy="2615184"/>
          </a:xfrm>
          <a:prstGeom prst="rect">
            <a:avLst/>
          </a:prstGeom>
        </p:spPr>
      </p:pic>
      <p:pic>
        <p:nvPicPr>
          <p:cNvPr id="18" name="Image 17" descr="resol.gif"/>
          <p:cNvPicPr>
            <a:picLocks noChangeAspect="1"/>
          </p:cNvPicPr>
          <p:nvPr/>
        </p:nvPicPr>
        <p:blipFill>
          <a:blip r:embed="rId4" cstate="print"/>
          <a:stretch>
            <a:fillRect/>
          </a:stretch>
        </p:blipFill>
        <p:spPr>
          <a:xfrm>
            <a:off x="611560" y="4139788"/>
            <a:ext cx="3639312" cy="2615184"/>
          </a:xfrm>
          <a:prstGeom prst="rect">
            <a:avLst/>
          </a:prstGeom>
        </p:spPr>
      </p:pic>
      <p:sp>
        <p:nvSpPr>
          <p:cNvPr id="12" name="Rectangle 11"/>
          <p:cNvSpPr/>
          <p:nvPr/>
        </p:nvSpPr>
        <p:spPr>
          <a:xfrm>
            <a:off x="179512" y="971436"/>
            <a:ext cx="6004080" cy="369332"/>
          </a:xfrm>
          <a:prstGeom prst="rect">
            <a:avLst/>
          </a:prstGeom>
          <a:ln>
            <a:solidFill>
              <a:srgbClr val="0070C0"/>
            </a:solidFill>
          </a:ln>
        </p:spPr>
        <p:txBody>
          <a:bodyPr wrap="none">
            <a:spAutoFit/>
          </a:bodyPr>
          <a:lstStyle/>
          <a:p>
            <a:r>
              <a:rPr lang="fr-FR" dirty="0" err="1" smtClean="0">
                <a:solidFill>
                  <a:srgbClr val="C00000"/>
                </a:solidFill>
              </a:rPr>
              <a:t>Momentum</a:t>
            </a:r>
            <a:r>
              <a:rPr lang="fr-FR" dirty="0" smtClean="0">
                <a:solidFill>
                  <a:srgbClr val="C00000"/>
                </a:solidFill>
              </a:rPr>
              <a:t> </a:t>
            </a:r>
            <a:r>
              <a:rPr lang="fr-FR" dirty="0" err="1" smtClean="0">
                <a:solidFill>
                  <a:srgbClr val="C00000"/>
                </a:solidFill>
              </a:rPr>
              <a:t>obtained</a:t>
            </a:r>
            <a:r>
              <a:rPr lang="fr-FR" dirty="0" smtClean="0">
                <a:solidFill>
                  <a:srgbClr val="C00000"/>
                </a:solidFill>
              </a:rPr>
              <a:t> </a:t>
            </a:r>
            <a:r>
              <a:rPr lang="fr-FR" dirty="0" err="1" smtClean="0">
                <a:solidFill>
                  <a:srgbClr val="C00000"/>
                </a:solidFill>
              </a:rPr>
              <a:t>from</a:t>
            </a:r>
            <a:r>
              <a:rPr lang="fr-FR" dirty="0" smtClean="0">
                <a:solidFill>
                  <a:srgbClr val="C00000"/>
                </a:solidFill>
              </a:rPr>
              <a:t> p and 1/p distribution =4.09 </a:t>
            </a:r>
            <a:r>
              <a:rPr lang="fr-FR" dirty="0" err="1" smtClean="0">
                <a:solidFill>
                  <a:srgbClr val="C00000"/>
                </a:solidFill>
              </a:rPr>
              <a:t>GeV</a:t>
            </a:r>
            <a:r>
              <a:rPr lang="fr-FR" dirty="0" smtClean="0">
                <a:solidFill>
                  <a:srgbClr val="C00000"/>
                </a:solidFill>
              </a:rPr>
              <a:t>/c</a:t>
            </a:r>
            <a:endParaRPr lang="fr-FR" dirty="0">
              <a:solidFill>
                <a:srgbClr val="C00000"/>
              </a:solidFill>
            </a:endParaRPr>
          </a:p>
        </p:txBody>
      </p:sp>
      <p:sp>
        <p:nvSpPr>
          <p:cNvPr id="13" name="Rectangle 12"/>
          <p:cNvSpPr/>
          <p:nvPr/>
        </p:nvSpPr>
        <p:spPr>
          <a:xfrm>
            <a:off x="4932040" y="4643844"/>
            <a:ext cx="3764941" cy="369332"/>
          </a:xfrm>
          <a:prstGeom prst="rect">
            <a:avLst/>
          </a:prstGeom>
          <a:ln>
            <a:solidFill>
              <a:srgbClr val="0070C0"/>
            </a:solidFill>
          </a:ln>
        </p:spPr>
        <p:txBody>
          <a:bodyPr wrap="none">
            <a:spAutoFit/>
          </a:bodyPr>
          <a:lstStyle/>
          <a:p>
            <a:r>
              <a:rPr lang="fr-FR" dirty="0" err="1" smtClean="0">
                <a:solidFill>
                  <a:srgbClr val="C00000"/>
                </a:solidFill>
              </a:rPr>
              <a:t>Resolution</a:t>
            </a:r>
            <a:r>
              <a:rPr lang="fr-FR" dirty="0" smtClean="0">
                <a:solidFill>
                  <a:srgbClr val="C00000"/>
                </a:solidFill>
              </a:rPr>
              <a:t> </a:t>
            </a:r>
            <a:r>
              <a:rPr lang="fr-FR" dirty="0" smtClean="0">
                <a:solidFill>
                  <a:srgbClr val="C00000"/>
                </a:solidFill>
                <a:latin typeface="Symbol" pitchFamily="18" charset="2"/>
              </a:rPr>
              <a:t>D</a:t>
            </a:r>
            <a:r>
              <a:rPr lang="fr-FR" dirty="0" smtClean="0">
                <a:solidFill>
                  <a:srgbClr val="C00000"/>
                </a:solidFill>
              </a:rPr>
              <a:t>(1/p)/(1/p)=[29.2+-2.6] %</a:t>
            </a:r>
            <a:endParaRPr lang="fr-FR" dirty="0">
              <a:solidFill>
                <a:srgbClr val="C00000"/>
              </a:solidFill>
            </a:endParaRPr>
          </a:p>
        </p:txBody>
      </p:sp>
      <p:sp>
        <p:nvSpPr>
          <p:cNvPr id="16" name="ZoneTexte 15"/>
          <p:cNvSpPr txBox="1"/>
          <p:nvPr/>
        </p:nvSpPr>
        <p:spPr>
          <a:xfrm>
            <a:off x="157975" y="476672"/>
            <a:ext cx="8806513" cy="369332"/>
          </a:xfrm>
          <a:prstGeom prst="rect">
            <a:avLst/>
          </a:prstGeom>
          <a:noFill/>
          <a:ln>
            <a:solidFill>
              <a:srgbClr val="C00000"/>
            </a:solidFill>
          </a:ln>
        </p:spPr>
        <p:txBody>
          <a:bodyPr wrap="none" rtlCol="0">
            <a:spAutoFit/>
          </a:bodyPr>
          <a:lstStyle/>
          <a:p>
            <a:r>
              <a:rPr lang="en-GB" dirty="0" smtClean="0"/>
              <a:t>Applying track by track the PMCS algorithm with the double base track resolution= 2.5 </a:t>
            </a:r>
            <a:r>
              <a:rPr lang="en-GB" dirty="0" err="1" smtClean="0"/>
              <a:t>mrad</a:t>
            </a:r>
            <a:endParaRPr lang="fr-FR" dirty="0"/>
          </a:p>
        </p:txBody>
      </p:sp>
      <p:sp>
        <p:nvSpPr>
          <p:cNvPr id="17" name="ZoneTexte 16"/>
          <p:cNvSpPr txBox="1"/>
          <p:nvPr/>
        </p:nvSpPr>
        <p:spPr>
          <a:xfrm>
            <a:off x="4630518" y="5363924"/>
            <a:ext cx="4513482" cy="1200329"/>
          </a:xfrm>
          <a:prstGeom prst="rect">
            <a:avLst/>
          </a:prstGeom>
          <a:noFill/>
        </p:spPr>
        <p:txBody>
          <a:bodyPr wrap="square" rtlCol="0">
            <a:spAutoFit/>
          </a:bodyPr>
          <a:lstStyle/>
          <a:p>
            <a:r>
              <a:rPr lang="en-GB" dirty="0" smtClean="0"/>
              <a:t>This resolution is less than expected (35%) from this algorithm but this is due to the double base track resolution of 4.1 </a:t>
            </a:r>
            <a:r>
              <a:rPr lang="en-GB" dirty="0" err="1" smtClean="0"/>
              <a:t>mrad</a:t>
            </a:r>
            <a:r>
              <a:rPr lang="en-GB" dirty="0" smtClean="0"/>
              <a:t> instead of 2.1 </a:t>
            </a:r>
            <a:r>
              <a:rPr lang="en-GB" dirty="0" err="1" smtClean="0"/>
              <a:t>mrad</a:t>
            </a:r>
            <a:r>
              <a:rPr lang="en-GB" dirty="0" smtClean="0"/>
              <a:t>.</a:t>
            </a:r>
            <a:endParaRPr lang="fr-FR" dirty="0"/>
          </a:p>
        </p:txBody>
      </p:sp>
      <p:sp>
        <p:nvSpPr>
          <p:cNvPr id="19" name="ZoneTexte 18"/>
          <p:cNvSpPr txBox="1"/>
          <p:nvPr/>
        </p:nvSpPr>
        <p:spPr>
          <a:xfrm>
            <a:off x="3275856" y="3707740"/>
            <a:ext cx="306494" cy="369332"/>
          </a:xfrm>
          <a:prstGeom prst="rect">
            <a:avLst/>
          </a:prstGeom>
          <a:noFill/>
        </p:spPr>
        <p:txBody>
          <a:bodyPr wrap="none" rtlCol="0">
            <a:spAutoFit/>
          </a:bodyPr>
          <a:lstStyle/>
          <a:p>
            <a:r>
              <a:rPr lang="en-GB" dirty="0" smtClean="0"/>
              <a:t>p</a:t>
            </a:r>
            <a:endParaRPr lang="fr-FR" dirty="0"/>
          </a:p>
        </p:txBody>
      </p:sp>
      <p:sp>
        <p:nvSpPr>
          <p:cNvPr id="20" name="ZoneTexte 19"/>
          <p:cNvSpPr txBox="1"/>
          <p:nvPr/>
        </p:nvSpPr>
        <p:spPr>
          <a:xfrm>
            <a:off x="7956376" y="3986480"/>
            <a:ext cx="513282" cy="369332"/>
          </a:xfrm>
          <a:prstGeom prst="rect">
            <a:avLst/>
          </a:prstGeom>
          <a:noFill/>
        </p:spPr>
        <p:txBody>
          <a:bodyPr wrap="none" rtlCol="0">
            <a:spAutoFit/>
          </a:bodyPr>
          <a:lstStyle/>
          <a:p>
            <a:r>
              <a:rPr lang="en-GB" dirty="0" smtClean="0"/>
              <a:t>1/p</a:t>
            </a:r>
            <a:endParaRPr lang="fr-FR" dirty="0"/>
          </a:p>
        </p:txBody>
      </p:sp>
      <p:sp>
        <p:nvSpPr>
          <p:cNvPr id="21" name="ZoneTexte 20"/>
          <p:cNvSpPr txBox="1"/>
          <p:nvPr/>
        </p:nvSpPr>
        <p:spPr>
          <a:xfrm>
            <a:off x="3428256" y="6588060"/>
            <a:ext cx="989373" cy="369332"/>
          </a:xfrm>
          <a:prstGeom prst="rect">
            <a:avLst/>
          </a:prstGeom>
          <a:noFill/>
        </p:spPr>
        <p:txBody>
          <a:bodyPr wrap="none" rtlCol="0">
            <a:spAutoFit/>
          </a:bodyPr>
          <a:lstStyle/>
          <a:p>
            <a:r>
              <a:rPr lang="en-GB" dirty="0" smtClean="0"/>
              <a:t>1- &lt;p&gt;/p</a:t>
            </a:r>
            <a:endParaRPr lang="fr-FR" dirty="0"/>
          </a:p>
        </p:txBody>
      </p:sp>
      <p:sp>
        <p:nvSpPr>
          <p:cNvPr id="22" name="ZoneTexte 21"/>
          <p:cNvSpPr txBox="1"/>
          <p:nvPr/>
        </p:nvSpPr>
        <p:spPr>
          <a:xfrm>
            <a:off x="3059832" y="2555612"/>
            <a:ext cx="505267" cy="369332"/>
          </a:xfrm>
          <a:prstGeom prst="rect">
            <a:avLst/>
          </a:prstGeom>
          <a:noFill/>
        </p:spPr>
        <p:txBody>
          <a:bodyPr wrap="none" rtlCol="0">
            <a:spAutoFit/>
          </a:bodyPr>
          <a:lstStyle/>
          <a:p>
            <a:r>
              <a:rPr lang="en-GB" dirty="0" smtClean="0"/>
              <a:t>MC</a:t>
            </a:r>
            <a:endParaRPr lang="fr-FR" dirty="0"/>
          </a:p>
        </p:txBody>
      </p:sp>
      <p:sp>
        <p:nvSpPr>
          <p:cNvPr id="23" name="ZoneTexte 22"/>
          <p:cNvSpPr txBox="1"/>
          <p:nvPr/>
        </p:nvSpPr>
        <p:spPr>
          <a:xfrm>
            <a:off x="7235085" y="2411596"/>
            <a:ext cx="505267" cy="369332"/>
          </a:xfrm>
          <a:prstGeom prst="rect">
            <a:avLst/>
          </a:prstGeom>
          <a:noFill/>
        </p:spPr>
        <p:txBody>
          <a:bodyPr wrap="none" rtlCol="0">
            <a:spAutoFit/>
          </a:bodyPr>
          <a:lstStyle/>
          <a:p>
            <a:r>
              <a:rPr lang="en-GB" dirty="0" smtClean="0"/>
              <a:t>MC</a:t>
            </a:r>
            <a:endParaRPr lang="fr-FR" dirty="0"/>
          </a:p>
        </p:txBody>
      </p:sp>
      <p:sp>
        <p:nvSpPr>
          <p:cNvPr id="27" name="ZoneTexte 26"/>
          <p:cNvSpPr txBox="1"/>
          <p:nvPr/>
        </p:nvSpPr>
        <p:spPr>
          <a:xfrm>
            <a:off x="3274645" y="5066600"/>
            <a:ext cx="505267" cy="369332"/>
          </a:xfrm>
          <a:prstGeom prst="rect">
            <a:avLst/>
          </a:prstGeom>
          <a:noFill/>
        </p:spPr>
        <p:txBody>
          <a:bodyPr wrap="none" rtlCol="0">
            <a:spAutoFit/>
          </a:bodyPr>
          <a:lstStyle/>
          <a:p>
            <a:r>
              <a:rPr lang="en-GB" dirty="0" smtClean="0"/>
              <a:t>MC</a:t>
            </a:r>
            <a:endParaRPr lang="fr-FR" dirty="0"/>
          </a:p>
        </p:txBody>
      </p:sp>
      <p:sp>
        <p:nvSpPr>
          <p:cNvPr id="28" name="ZoneTexte 27"/>
          <p:cNvSpPr txBox="1"/>
          <p:nvPr/>
        </p:nvSpPr>
        <p:spPr>
          <a:xfrm>
            <a:off x="0" y="0"/>
            <a:ext cx="2626873" cy="461665"/>
          </a:xfrm>
          <a:prstGeom prst="rect">
            <a:avLst/>
          </a:prstGeom>
          <a:noFill/>
        </p:spPr>
        <p:txBody>
          <a:bodyPr wrap="none" rtlCol="0">
            <a:spAutoFit/>
          </a:bodyPr>
          <a:lstStyle/>
          <a:p>
            <a:r>
              <a:rPr lang="en-GB" sz="2400" dirty="0" smtClean="0">
                <a:solidFill>
                  <a:srgbClr val="0070C0"/>
                </a:solidFill>
              </a:rPr>
              <a:t>Monte Carle events</a:t>
            </a:r>
            <a:endParaRPr lang="fr-FR" sz="2400" dirty="0">
              <a:solidFill>
                <a:srgbClr val="0070C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 13" descr="momentumy.gif"/>
          <p:cNvPicPr>
            <a:picLocks noChangeAspect="1"/>
          </p:cNvPicPr>
          <p:nvPr/>
        </p:nvPicPr>
        <p:blipFill>
          <a:blip r:embed="rId2" cstate="print"/>
          <a:stretch>
            <a:fillRect/>
          </a:stretch>
        </p:blipFill>
        <p:spPr>
          <a:xfrm>
            <a:off x="5292077" y="3789037"/>
            <a:ext cx="3790950" cy="2724150"/>
          </a:xfrm>
          <a:prstGeom prst="rect">
            <a:avLst/>
          </a:prstGeom>
        </p:spPr>
      </p:pic>
      <p:pic>
        <p:nvPicPr>
          <p:cNvPr id="13" name="Image 12" descr="momentumy.gif"/>
          <p:cNvPicPr>
            <a:picLocks noChangeAspect="1"/>
          </p:cNvPicPr>
          <p:nvPr/>
        </p:nvPicPr>
        <p:blipFill>
          <a:blip r:embed="rId3" cstate="print"/>
          <a:stretch>
            <a:fillRect/>
          </a:stretch>
        </p:blipFill>
        <p:spPr>
          <a:xfrm>
            <a:off x="5245546" y="620688"/>
            <a:ext cx="3790950" cy="2724150"/>
          </a:xfrm>
          <a:prstGeom prst="rect">
            <a:avLst/>
          </a:prstGeom>
        </p:spPr>
      </p:pic>
      <p:sp>
        <p:nvSpPr>
          <p:cNvPr id="9" name="Rectangle 8"/>
          <p:cNvSpPr/>
          <p:nvPr/>
        </p:nvSpPr>
        <p:spPr>
          <a:xfrm>
            <a:off x="35496" y="404664"/>
            <a:ext cx="7776864" cy="2585323"/>
          </a:xfrm>
          <a:prstGeom prst="rect">
            <a:avLst/>
          </a:prstGeom>
        </p:spPr>
        <p:txBody>
          <a:bodyPr wrap="square">
            <a:spAutoFit/>
          </a:bodyPr>
          <a:lstStyle/>
          <a:p>
            <a:r>
              <a:rPr lang="en-GB" dirty="0" smtClean="0"/>
              <a:t>KEK data</a:t>
            </a:r>
            <a:endParaRPr lang="fr-FR" dirty="0" smtClean="0"/>
          </a:p>
          <a:p>
            <a:endParaRPr lang="fr-FR" dirty="0" smtClean="0"/>
          </a:p>
          <a:p>
            <a:r>
              <a:rPr lang="fr-FR" dirty="0" smtClean="0"/>
              <a:t>P3D=3.81373[0.0347992] </a:t>
            </a:r>
            <a:r>
              <a:rPr lang="fr-FR" dirty="0" err="1" smtClean="0"/>
              <a:t>GeV</a:t>
            </a:r>
            <a:r>
              <a:rPr lang="fr-FR" dirty="0" smtClean="0"/>
              <a:t>  - DP/P=39.6496[6.07086] %</a:t>
            </a:r>
          </a:p>
          <a:p>
            <a:endParaRPr lang="en-GB" dirty="0" smtClean="0"/>
          </a:p>
          <a:p>
            <a:r>
              <a:rPr lang="fr-FR" dirty="0" smtClean="0"/>
              <a:t>PL=3.79157[0.0212307] </a:t>
            </a:r>
            <a:r>
              <a:rPr lang="fr-FR" dirty="0" err="1" smtClean="0"/>
              <a:t>GeV</a:t>
            </a:r>
            <a:r>
              <a:rPr lang="fr-FR" dirty="0" smtClean="0"/>
              <a:t>  -  DP/P=43.0014[5.00714] %</a:t>
            </a:r>
          </a:p>
          <a:p>
            <a:endParaRPr lang="fr-FR" dirty="0" smtClean="0"/>
          </a:p>
          <a:p>
            <a:r>
              <a:rPr lang="fr-FR" dirty="0" smtClean="0"/>
              <a:t>PT=3.85968[0.0366781] </a:t>
            </a:r>
            <a:r>
              <a:rPr lang="fr-FR" dirty="0" err="1" smtClean="0"/>
              <a:t>GeV</a:t>
            </a:r>
            <a:r>
              <a:rPr lang="fr-FR" dirty="0" smtClean="0"/>
              <a:t>  -  DP/P=43.6257[6.51717] %</a:t>
            </a:r>
          </a:p>
          <a:p>
            <a:endParaRPr lang="fr-FR" dirty="0" smtClean="0"/>
          </a:p>
          <a:p>
            <a:endParaRPr lang="fr-FR" dirty="0"/>
          </a:p>
        </p:txBody>
      </p:sp>
      <p:sp>
        <p:nvSpPr>
          <p:cNvPr id="12" name="Rectangle 11"/>
          <p:cNvSpPr/>
          <p:nvPr/>
        </p:nvSpPr>
        <p:spPr>
          <a:xfrm>
            <a:off x="35496" y="3356992"/>
            <a:ext cx="6318448" cy="2031325"/>
          </a:xfrm>
          <a:prstGeom prst="rect">
            <a:avLst/>
          </a:prstGeom>
        </p:spPr>
        <p:txBody>
          <a:bodyPr wrap="square">
            <a:spAutoFit/>
          </a:bodyPr>
          <a:lstStyle/>
          <a:p>
            <a:r>
              <a:rPr lang="en-GB" dirty="0" smtClean="0"/>
              <a:t>MC</a:t>
            </a:r>
            <a:endParaRPr lang="fr-FR" dirty="0" smtClean="0"/>
          </a:p>
          <a:p>
            <a:endParaRPr lang="fr-FR" dirty="0" smtClean="0"/>
          </a:p>
          <a:p>
            <a:r>
              <a:rPr lang="fr-FR" dirty="0" smtClean="0"/>
              <a:t>P3D=4.0879[0.00929236] </a:t>
            </a:r>
            <a:r>
              <a:rPr lang="fr-FR" dirty="0" err="1" smtClean="0"/>
              <a:t>GeV</a:t>
            </a:r>
            <a:r>
              <a:rPr lang="fr-FR" dirty="0" smtClean="0"/>
              <a:t>  -  DP/P=29.2465[2.65249] %</a:t>
            </a:r>
          </a:p>
          <a:p>
            <a:endParaRPr lang="fr-FR" dirty="0" smtClean="0"/>
          </a:p>
          <a:p>
            <a:r>
              <a:rPr lang="fr-FR" dirty="0" smtClean="0"/>
              <a:t>PL=4.08167[0.0168638] </a:t>
            </a:r>
            <a:r>
              <a:rPr lang="fr-FR" dirty="0" err="1" smtClean="0"/>
              <a:t>GeV</a:t>
            </a:r>
            <a:r>
              <a:rPr lang="fr-FR" dirty="0" smtClean="0"/>
              <a:t>  -  DP/P=34.1401[3.81461] %</a:t>
            </a:r>
          </a:p>
          <a:p>
            <a:endParaRPr lang="fr-FR" dirty="0" smtClean="0"/>
          </a:p>
          <a:p>
            <a:r>
              <a:rPr lang="fr-FR" dirty="0" smtClean="0"/>
              <a:t>PT=4.15084[0.0139606] </a:t>
            </a:r>
            <a:r>
              <a:rPr lang="fr-FR" dirty="0" err="1" smtClean="0"/>
              <a:t>GeV</a:t>
            </a:r>
            <a:r>
              <a:rPr lang="fr-FR" dirty="0" smtClean="0"/>
              <a:t>  -  DP/P=33.8707[3.4425] %</a:t>
            </a:r>
          </a:p>
        </p:txBody>
      </p:sp>
      <p:sp>
        <p:nvSpPr>
          <p:cNvPr id="15" name="ZoneTexte 14"/>
          <p:cNvSpPr txBox="1"/>
          <p:nvPr/>
        </p:nvSpPr>
        <p:spPr>
          <a:xfrm>
            <a:off x="7524328" y="1484784"/>
            <a:ext cx="1224136" cy="923330"/>
          </a:xfrm>
          <a:prstGeom prst="rect">
            <a:avLst/>
          </a:prstGeom>
          <a:noFill/>
        </p:spPr>
        <p:txBody>
          <a:bodyPr wrap="square" rtlCol="0">
            <a:spAutoFit/>
          </a:bodyPr>
          <a:lstStyle/>
          <a:p>
            <a:r>
              <a:rPr lang="en-GB" dirty="0" smtClean="0"/>
              <a:t>Data</a:t>
            </a:r>
          </a:p>
          <a:p>
            <a:r>
              <a:rPr lang="en-GB" dirty="0" smtClean="0"/>
              <a:t>Transverse </a:t>
            </a:r>
            <a:r>
              <a:rPr lang="en-GB" dirty="0" err="1" smtClean="0"/>
              <a:t>coord</a:t>
            </a:r>
            <a:r>
              <a:rPr lang="en-GB" dirty="0" smtClean="0"/>
              <a:t>.</a:t>
            </a:r>
            <a:endParaRPr lang="fr-FR" dirty="0"/>
          </a:p>
        </p:txBody>
      </p:sp>
      <p:sp>
        <p:nvSpPr>
          <p:cNvPr id="16" name="ZoneTexte 15"/>
          <p:cNvSpPr txBox="1"/>
          <p:nvPr/>
        </p:nvSpPr>
        <p:spPr>
          <a:xfrm>
            <a:off x="7596336" y="4653136"/>
            <a:ext cx="1224136" cy="923330"/>
          </a:xfrm>
          <a:prstGeom prst="rect">
            <a:avLst/>
          </a:prstGeom>
          <a:noFill/>
        </p:spPr>
        <p:txBody>
          <a:bodyPr wrap="square" rtlCol="0">
            <a:spAutoFit/>
          </a:bodyPr>
          <a:lstStyle/>
          <a:p>
            <a:r>
              <a:rPr lang="en-GB" dirty="0" smtClean="0"/>
              <a:t>MC</a:t>
            </a:r>
          </a:p>
          <a:p>
            <a:r>
              <a:rPr lang="en-GB" dirty="0" smtClean="0"/>
              <a:t>Transverse </a:t>
            </a:r>
            <a:r>
              <a:rPr lang="en-GB" dirty="0" err="1" smtClean="0"/>
              <a:t>coord</a:t>
            </a:r>
            <a:r>
              <a:rPr lang="en-GB" dirty="0" smtClean="0"/>
              <a:t>.</a:t>
            </a:r>
            <a:endParaRPr lang="fr-FR" dirty="0"/>
          </a:p>
        </p:txBody>
      </p:sp>
      <p:sp>
        <p:nvSpPr>
          <p:cNvPr id="17" name="ZoneTexte 16"/>
          <p:cNvSpPr txBox="1"/>
          <p:nvPr/>
        </p:nvSpPr>
        <p:spPr>
          <a:xfrm>
            <a:off x="7812360" y="3068960"/>
            <a:ext cx="1061444" cy="369332"/>
          </a:xfrm>
          <a:prstGeom prst="rect">
            <a:avLst/>
          </a:prstGeom>
          <a:noFill/>
        </p:spPr>
        <p:txBody>
          <a:bodyPr wrap="none" rtlCol="0">
            <a:spAutoFit/>
          </a:bodyPr>
          <a:lstStyle/>
          <a:p>
            <a:r>
              <a:rPr lang="en-GB" dirty="0" smtClean="0"/>
              <a:t>P (</a:t>
            </a:r>
            <a:r>
              <a:rPr lang="en-GB" dirty="0" err="1" smtClean="0"/>
              <a:t>GeV</a:t>
            </a:r>
            <a:r>
              <a:rPr lang="en-GB" dirty="0" smtClean="0"/>
              <a:t>/c)</a:t>
            </a:r>
            <a:endParaRPr lang="fr-FR" dirty="0"/>
          </a:p>
        </p:txBody>
      </p:sp>
      <p:sp>
        <p:nvSpPr>
          <p:cNvPr id="18" name="ZoneTexte 17"/>
          <p:cNvSpPr txBox="1"/>
          <p:nvPr/>
        </p:nvSpPr>
        <p:spPr>
          <a:xfrm>
            <a:off x="7812360" y="6228020"/>
            <a:ext cx="1061444" cy="369332"/>
          </a:xfrm>
          <a:prstGeom prst="rect">
            <a:avLst/>
          </a:prstGeom>
          <a:noFill/>
        </p:spPr>
        <p:txBody>
          <a:bodyPr wrap="none" rtlCol="0">
            <a:spAutoFit/>
          </a:bodyPr>
          <a:lstStyle/>
          <a:p>
            <a:r>
              <a:rPr lang="en-GB" dirty="0" smtClean="0"/>
              <a:t>P (</a:t>
            </a:r>
            <a:r>
              <a:rPr lang="en-GB" dirty="0" err="1" smtClean="0"/>
              <a:t>GeV</a:t>
            </a:r>
            <a:r>
              <a:rPr lang="en-GB" dirty="0" smtClean="0"/>
              <a:t>/c)</a:t>
            </a:r>
            <a:endParaRPr lang="fr-FR" dirty="0"/>
          </a:p>
        </p:txBody>
      </p:sp>
      <p:sp>
        <p:nvSpPr>
          <p:cNvPr id="10" name="ZoneTexte 9"/>
          <p:cNvSpPr txBox="1"/>
          <p:nvPr/>
        </p:nvSpPr>
        <p:spPr>
          <a:xfrm>
            <a:off x="1043608" y="116632"/>
            <a:ext cx="5956118" cy="369332"/>
          </a:xfrm>
          <a:prstGeom prst="rect">
            <a:avLst/>
          </a:prstGeom>
          <a:noFill/>
        </p:spPr>
        <p:txBody>
          <a:bodyPr wrap="none" rtlCol="0">
            <a:spAutoFit/>
          </a:bodyPr>
          <a:lstStyle/>
          <a:p>
            <a:r>
              <a:rPr lang="en-GB" dirty="0" smtClean="0">
                <a:solidFill>
                  <a:srgbClr val="0070C0"/>
                </a:solidFill>
              </a:rPr>
              <a:t>Summary in 3D and in transverse and longitudinal projections</a:t>
            </a:r>
            <a:endParaRPr lang="fr-FR" dirty="0">
              <a:solidFill>
                <a:srgbClr val="0070C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track1_Toho.gif"/>
          <p:cNvPicPr>
            <a:picLocks noChangeAspect="1"/>
          </p:cNvPicPr>
          <p:nvPr/>
        </p:nvPicPr>
        <p:blipFill>
          <a:blip r:embed="rId2" cstate="print"/>
          <a:srcRect l="50694"/>
          <a:stretch>
            <a:fillRect/>
          </a:stretch>
        </p:blipFill>
        <p:spPr>
          <a:xfrm>
            <a:off x="539552" y="1612354"/>
            <a:ext cx="3151313" cy="4552950"/>
          </a:xfrm>
          <a:prstGeom prst="rect">
            <a:avLst/>
          </a:prstGeom>
        </p:spPr>
      </p:pic>
      <p:pic>
        <p:nvPicPr>
          <p:cNvPr id="5" name="Image 4" descr="track5_Toho.gif"/>
          <p:cNvPicPr>
            <a:picLocks noChangeAspect="1"/>
          </p:cNvPicPr>
          <p:nvPr/>
        </p:nvPicPr>
        <p:blipFill>
          <a:blip r:embed="rId3" cstate="print"/>
          <a:srcRect l="50694"/>
          <a:stretch>
            <a:fillRect/>
          </a:stretch>
        </p:blipFill>
        <p:spPr>
          <a:xfrm>
            <a:off x="4644008" y="1540346"/>
            <a:ext cx="3151275" cy="4552950"/>
          </a:xfrm>
          <a:prstGeom prst="rect">
            <a:avLst/>
          </a:prstGeom>
        </p:spPr>
      </p:pic>
      <p:sp>
        <p:nvSpPr>
          <p:cNvPr id="6" name="ZoneTexte 5"/>
          <p:cNvSpPr txBox="1"/>
          <p:nvPr/>
        </p:nvSpPr>
        <p:spPr>
          <a:xfrm>
            <a:off x="179512" y="478413"/>
            <a:ext cx="8712968" cy="646331"/>
          </a:xfrm>
          <a:prstGeom prst="rect">
            <a:avLst/>
          </a:prstGeom>
          <a:noFill/>
        </p:spPr>
        <p:txBody>
          <a:bodyPr wrap="square" rtlCol="0">
            <a:spAutoFit/>
          </a:bodyPr>
          <a:lstStyle/>
          <a:p>
            <a:r>
              <a:rPr lang="en-GB" dirty="0" smtClean="0"/>
              <a:t>Some examples of a few tracks; </a:t>
            </a:r>
          </a:p>
          <a:p>
            <a:r>
              <a:rPr lang="en-GB" dirty="0" smtClean="0"/>
              <a:t>the blue line corresponds to a 4 </a:t>
            </a:r>
            <a:r>
              <a:rPr lang="en-GB" dirty="0" err="1" smtClean="0"/>
              <a:t>GeV</a:t>
            </a:r>
            <a:r>
              <a:rPr lang="en-GB" dirty="0" smtClean="0"/>
              <a:t>/c beam track and the black line is the MCS fit result:</a:t>
            </a:r>
            <a:endParaRPr lang="fr-FR" dirty="0"/>
          </a:p>
        </p:txBody>
      </p:sp>
      <p:sp>
        <p:nvSpPr>
          <p:cNvPr id="7" name="ZoneTexte 6"/>
          <p:cNvSpPr txBox="1"/>
          <p:nvPr/>
        </p:nvSpPr>
        <p:spPr>
          <a:xfrm>
            <a:off x="1187624" y="1993880"/>
            <a:ext cx="1633845" cy="338554"/>
          </a:xfrm>
          <a:prstGeom prst="rect">
            <a:avLst/>
          </a:prstGeom>
          <a:noFill/>
        </p:spPr>
        <p:txBody>
          <a:bodyPr wrap="none" rtlCol="0">
            <a:spAutoFit/>
          </a:bodyPr>
          <a:lstStyle/>
          <a:p>
            <a:r>
              <a:rPr lang="en-GB" sz="1600" dirty="0" err="1" smtClean="0"/>
              <a:t>Pmcs</a:t>
            </a:r>
            <a:r>
              <a:rPr lang="en-GB" sz="1600" dirty="0" smtClean="0"/>
              <a:t>=3.99 </a:t>
            </a:r>
            <a:r>
              <a:rPr lang="en-GB" sz="1600" dirty="0" err="1" smtClean="0"/>
              <a:t>GeV</a:t>
            </a:r>
            <a:r>
              <a:rPr lang="en-GB" sz="1600" dirty="0" smtClean="0"/>
              <a:t>/c</a:t>
            </a:r>
            <a:endParaRPr lang="fr-FR" sz="1600" dirty="0"/>
          </a:p>
        </p:txBody>
      </p:sp>
      <p:sp>
        <p:nvSpPr>
          <p:cNvPr id="8" name="ZoneTexte 7"/>
          <p:cNvSpPr txBox="1"/>
          <p:nvPr/>
        </p:nvSpPr>
        <p:spPr>
          <a:xfrm>
            <a:off x="5292080" y="1828378"/>
            <a:ext cx="1633845" cy="338554"/>
          </a:xfrm>
          <a:prstGeom prst="rect">
            <a:avLst/>
          </a:prstGeom>
          <a:noFill/>
        </p:spPr>
        <p:txBody>
          <a:bodyPr wrap="none" rtlCol="0">
            <a:spAutoFit/>
          </a:bodyPr>
          <a:lstStyle/>
          <a:p>
            <a:r>
              <a:rPr lang="en-GB" sz="1600" dirty="0" err="1" smtClean="0"/>
              <a:t>Pmcs</a:t>
            </a:r>
            <a:r>
              <a:rPr lang="en-GB" sz="1600" dirty="0" smtClean="0"/>
              <a:t>=3.38 </a:t>
            </a:r>
            <a:r>
              <a:rPr lang="en-GB" sz="1600" dirty="0" err="1" smtClean="0"/>
              <a:t>GeV</a:t>
            </a:r>
            <a:r>
              <a:rPr lang="en-GB" sz="1600" dirty="0" smtClean="0"/>
              <a:t>/c</a:t>
            </a:r>
            <a:endParaRPr lang="fr-FR" sz="1600" dirty="0"/>
          </a:p>
        </p:txBody>
      </p:sp>
      <p:sp>
        <p:nvSpPr>
          <p:cNvPr id="9" name="ZoneTexte 8"/>
          <p:cNvSpPr txBox="1"/>
          <p:nvPr/>
        </p:nvSpPr>
        <p:spPr>
          <a:xfrm>
            <a:off x="1787298" y="1187460"/>
            <a:ext cx="840486" cy="369332"/>
          </a:xfrm>
          <a:prstGeom prst="rect">
            <a:avLst/>
          </a:prstGeom>
          <a:noFill/>
        </p:spPr>
        <p:txBody>
          <a:bodyPr wrap="none" rtlCol="0">
            <a:spAutoFit/>
          </a:bodyPr>
          <a:lstStyle/>
          <a:p>
            <a:r>
              <a:rPr lang="en-GB" dirty="0" smtClean="0"/>
              <a:t>Track 1</a:t>
            </a:r>
            <a:endParaRPr lang="fr-FR" dirty="0"/>
          </a:p>
        </p:txBody>
      </p:sp>
      <p:sp>
        <p:nvSpPr>
          <p:cNvPr id="10" name="ZoneTexte 9"/>
          <p:cNvSpPr txBox="1"/>
          <p:nvPr/>
        </p:nvSpPr>
        <p:spPr>
          <a:xfrm>
            <a:off x="5963762" y="1175585"/>
            <a:ext cx="840486" cy="369332"/>
          </a:xfrm>
          <a:prstGeom prst="rect">
            <a:avLst/>
          </a:prstGeom>
          <a:noFill/>
        </p:spPr>
        <p:txBody>
          <a:bodyPr wrap="none" rtlCol="0">
            <a:spAutoFit/>
          </a:bodyPr>
          <a:lstStyle/>
          <a:p>
            <a:r>
              <a:rPr lang="en-GB" smtClean="0"/>
              <a:t>Track 5</a:t>
            </a:r>
            <a:endParaRPr lang="fr-FR" dirty="0"/>
          </a:p>
        </p:txBody>
      </p:sp>
      <p:sp>
        <p:nvSpPr>
          <p:cNvPr id="11" name="ZoneTexte 10"/>
          <p:cNvSpPr txBox="1"/>
          <p:nvPr/>
        </p:nvSpPr>
        <p:spPr>
          <a:xfrm>
            <a:off x="0" y="0"/>
            <a:ext cx="2080378" cy="461665"/>
          </a:xfrm>
          <a:prstGeom prst="rect">
            <a:avLst/>
          </a:prstGeom>
          <a:noFill/>
        </p:spPr>
        <p:txBody>
          <a:bodyPr wrap="none" rtlCol="0">
            <a:spAutoFit/>
          </a:bodyPr>
          <a:lstStyle/>
          <a:p>
            <a:r>
              <a:rPr lang="en-GB" sz="2400" dirty="0" smtClean="0">
                <a:solidFill>
                  <a:srgbClr val="0070C0"/>
                </a:solidFill>
              </a:rPr>
              <a:t>Test beam data</a:t>
            </a:r>
            <a:endParaRPr lang="fr-FR" sz="2400" dirty="0">
              <a:solidFill>
                <a:srgbClr val="0070C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track8_Toho.gif"/>
          <p:cNvPicPr>
            <a:picLocks noChangeAspect="1"/>
          </p:cNvPicPr>
          <p:nvPr/>
        </p:nvPicPr>
        <p:blipFill>
          <a:blip r:embed="rId2" cstate="print"/>
          <a:srcRect l="50694"/>
          <a:stretch>
            <a:fillRect/>
          </a:stretch>
        </p:blipFill>
        <p:spPr>
          <a:xfrm>
            <a:off x="539552" y="1196752"/>
            <a:ext cx="3151275" cy="4552950"/>
          </a:xfrm>
          <a:prstGeom prst="rect">
            <a:avLst/>
          </a:prstGeom>
        </p:spPr>
      </p:pic>
      <p:pic>
        <p:nvPicPr>
          <p:cNvPr id="6" name="Image 5" descr="track3_Toho.gif"/>
          <p:cNvPicPr>
            <a:picLocks noChangeAspect="1"/>
          </p:cNvPicPr>
          <p:nvPr/>
        </p:nvPicPr>
        <p:blipFill>
          <a:blip r:embed="rId3" cstate="print"/>
          <a:srcRect l="50694"/>
          <a:stretch>
            <a:fillRect/>
          </a:stretch>
        </p:blipFill>
        <p:spPr>
          <a:xfrm>
            <a:off x="4616362" y="1152525"/>
            <a:ext cx="3151275" cy="4552950"/>
          </a:xfrm>
          <a:prstGeom prst="rect">
            <a:avLst/>
          </a:prstGeom>
        </p:spPr>
      </p:pic>
      <p:pic>
        <p:nvPicPr>
          <p:cNvPr id="10" name="Image 9" descr="track7_Toho.gif"/>
          <p:cNvPicPr>
            <a:picLocks noChangeAspect="1"/>
          </p:cNvPicPr>
          <p:nvPr/>
        </p:nvPicPr>
        <p:blipFill>
          <a:blip r:embed="rId4" cstate="print"/>
          <a:srcRect l="50694"/>
          <a:stretch>
            <a:fillRect/>
          </a:stretch>
        </p:blipFill>
        <p:spPr>
          <a:xfrm>
            <a:off x="4616369" y="1152525"/>
            <a:ext cx="3151268" cy="4552950"/>
          </a:xfrm>
          <a:prstGeom prst="rect">
            <a:avLst/>
          </a:prstGeom>
        </p:spPr>
      </p:pic>
      <p:sp>
        <p:nvSpPr>
          <p:cNvPr id="11" name="ZoneTexte 10"/>
          <p:cNvSpPr txBox="1"/>
          <p:nvPr/>
        </p:nvSpPr>
        <p:spPr>
          <a:xfrm>
            <a:off x="5292080" y="1340768"/>
            <a:ext cx="1633845" cy="338554"/>
          </a:xfrm>
          <a:prstGeom prst="rect">
            <a:avLst/>
          </a:prstGeom>
          <a:noFill/>
        </p:spPr>
        <p:txBody>
          <a:bodyPr wrap="none" rtlCol="0">
            <a:spAutoFit/>
          </a:bodyPr>
          <a:lstStyle/>
          <a:p>
            <a:r>
              <a:rPr lang="en-GB" sz="1600" dirty="0" err="1" smtClean="0"/>
              <a:t>Pmcs</a:t>
            </a:r>
            <a:r>
              <a:rPr lang="en-GB" sz="1600" dirty="0" smtClean="0"/>
              <a:t>=5.44 </a:t>
            </a:r>
            <a:r>
              <a:rPr lang="en-GB" sz="1600" dirty="0" err="1" smtClean="0"/>
              <a:t>GeV</a:t>
            </a:r>
            <a:r>
              <a:rPr lang="en-GB" sz="1600" dirty="0" smtClean="0"/>
              <a:t>/c</a:t>
            </a:r>
            <a:endParaRPr lang="fr-FR" sz="1600" dirty="0"/>
          </a:p>
        </p:txBody>
      </p:sp>
      <p:sp>
        <p:nvSpPr>
          <p:cNvPr id="12" name="ZoneTexte 11"/>
          <p:cNvSpPr txBox="1"/>
          <p:nvPr/>
        </p:nvSpPr>
        <p:spPr>
          <a:xfrm>
            <a:off x="1187624" y="1493168"/>
            <a:ext cx="1633845" cy="338554"/>
          </a:xfrm>
          <a:prstGeom prst="rect">
            <a:avLst/>
          </a:prstGeom>
          <a:noFill/>
        </p:spPr>
        <p:txBody>
          <a:bodyPr wrap="none" rtlCol="0">
            <a:spAutoFit/>
          </a:bodyPr>
          <a:lstStyle/>
          <a:p>
            <a:r>
              <a:rPr lang="en-GB" sz="1600" dirty="0" err="1" smtClean="0"/>
              <a:t>Pmcs</a:t>
            </a:r>
            <a:r>
              <a:rPr lang="en-GB" sz="1600" dirty="0" smtClean="0"/>
              <a:t>=3.99 </a:t>
            </a:r>
            <a:r>
              <a:rPr lang="en-GB" sz="1600" dirty="0" err="1" smtClean="0"/>
              <a:t>GeV</a:t>
            </a:r>
            <a:r>
              <a:rPr lang="en-GB" sz="1600" dirty="0" smtClean="0"/>
              <a:t>/c</a:t>
            </a:r>
            <a:endParaRPr lang="fr-FR" sz="1600" dirty="0"/>
          </a:p>
        </p:txBody>
      </p:sp>
      <p:sp>
        <p:nvSpPr>
          <p:cNvPr id="13" name="ZoneTexte 12"/>
          <p:cNvSpPr txBox="1"/>
          <p:nvPr/>
        </p:nvSpPr>
        <p:spPr>
          <a:xfrm>
            <a:off x="1571274" y="764704"/>
            <a:ext cx="840486" cy="369332"/>
          </a:xfrm>
          <a:prstGeom prst="rect">
            <a:avLst/>
          </a:prstGeom>
          <a:noFill/>
        </p:spPr>
        <p:txBody>
          <a:bodyPr wrap="none" rtlCol="0">
            <a:spAutoFit/>
          </a:bodyPr>
          <a:lstStyle/>
          <a:p>
            <a:r>
              <a:rPr lang="en-GB" dirty="0" smtClean="0"/>
              <a:t>Track 8</a:t>
            </a:r>
            <a:endParaRPr lang="fr-FR" dirty="0"/>
          </a:p>
        </p:txBody>
      </p:sp>
      <p:sp>
        <p:nvSpPr>
          <p:cNvPr id="14" name="ZoneTexte 13"/>
          <p:cNvSpPr txBox="1"/>
          <p:nvPr/>
        </p:nvSpPr>
        <p:spPr>
          <a:xfrm>
            <a:off x="5819746" y="764704"/>
            <a:ext cx="840486" cy="369332"/>
          </a:xfrm>
          <a:prstGeom prst="rect">
            <a:avLst/>
          </a:prstGeom>
          <a:noFill/>
        </p:spPr>
        <p:txBody>
          <a:bodyPr wrap="none" rtlCol="0">
            <a:spAutoFit/>
          </a:bodyPr>
          <a:lstStyle/>
          <a:p>
            <a:r>
              <a:rPr lang="en-GB" dirty="0" smtClean="0"/>
              <a:t>Track 7</a:t>
            </a:r>
            <a:endParaRPr lang="fr-FR" dirty="0"/>
          </a:p>
        </p:txBody>
      </p:sp>
      <p:sp>
        <p:nvSpPr>
          <p:cNvPr id="9" name="ZoneTexte 8"/>
          <p:cNvSpPr txBox="1"/>
          <p:nvPr/>
        </p:nvSpPr>
        <p:spPr>
          <a:xfrm>
            <a:off x="43350" y="44624"/>
            <a:ext cx="2080378" cy="461665"/>
          </a:xfrm>
          <a:prstGeom prst="rect">
            <a:avLst/>
          </a:prstGeom>
          <a:noFill/>
        </p:spPr>
        <p:txBody>
          <a:bodyPr wrap="none" rtlCol="0">
            <a:spAutoFit/>
          </a:bodyPr>
          <a:lstStyle/>
          <a:p>
            <a:r>
              <a:rPr lang="en-GB" sz="2400" dirty="0" smtClean="0">
                <a:solidFill>
                  <a:srgbClr val="0070C0"/>
                </a:solidFill>
              </a:rPr>
              <a:t>Test beam data</a:t>
            </a:r>
            <a:endParaRPr lang="fr-FR" sz="2400" dirty="0">
              <a:solidFill>
                <a:srgbClr val="0070C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23528" y="332656"/>
            <a:ext cx="8568952" cy="6186309"/>
          </a:xfrm>
          <a:prstGeom prst="rect">
            <a:avLst/>
          </a:prstGeom>
          <a:noFill/>
        </p:spPr>
        <p:txBody>
          <a:bodyPr wrap="square" rtlCol="0">
            <a:spAutoFit/>
          </a:bodyPr>
          <a:lstStyle/>
          <a:p>
            <a:r>
              <a:rPr lang="en-GB" sz="2000" dirty="0" err="1" smtClean="0"/>
              <a:t>Conclusionw</a:t>
            </a:r>
            <a:r>
              <a:rPr lang="en-GB" sz="2000" dirty="0" smtClean="0"/>
              <a:t>:</a:t>
            </a:r>
            <a:endParaRPr lang="en-GB" sz="2000" dirty="0" smtClean="0"/>
          </a:p>
          <a:p>
            <a:endParaRPr lang="en-GB" dirty="0" smtClean="0"/>
          </a:p>
          <a:p>
            <a:r>
              <a:rPr lang="en-GB" dirty="0" smtClean="0"/>
              <a:t>The momentum measured with the test beam data provided by Toho and assuming the base track quantities have been  corrected for alignment  etc… is: </a:t>
            </a:r>
          </a:p>
          <a:p>
            <a:r>
              <a:rPr lang="en-GB" dirty="0" smtClean="0"/>
              <a:t>	</a:t>
            </a:r>
            <a:r>
              <a:rPr lang="en-GB" dirty="0" smtClean="0">
                <a:solidFill>
                  <a:srgbClr val="C00000"/>
                </a:solidFill>
              </a:rPr>
              <a:t>3.8 </a:t>
            </a:r>
            <a:r>
              <a:rPr lang="en-GB" dirty="0" err="1" smtClean="0">
                <a:solidFill>
                  <a:srgbClr val="C00000"/>
                </a:solidFill>
              </a:rPr>
              <a:t>GeV</a:t>
            </a:r>
            <a:r>
              <a:rPr lang="en-GB" dirty="0" smtClean="0">
                <a:solidFill>
                  <a:srgbClr val="C00000"/>
                </a:solidFill>
              </a:rPr>
              <a:t>/c with an uncertainty  on the absolute scale of  about 7%.</a:t>
            </a:r>
          </a:p>
          <a:p>
            <a:r>
              <a:rPr lang="en-GB" dirty="0" smtClean="0"/>
              <a:t>This uncertainty is mainly dominated by the angular resolution knowledge</a:t>
            </a:r>
          </a:p>
          <a:p>
            <a:r>
              <a:rPr lang="en-GB" dirty="0" smtClean="0">
                <a:solidFill>
                  <a:srgbClr val="C00000"/>
                </a:solidFill>
              </a:rPr>
              <a:t>The resolution is estimated to be 39% </a:t>
            </a:r>
            <a:r>
              <a:rPr lang="en-GB" dirty="0" smtClean="0"/>
              <a:t>when using both projections and 43% in the transverse projection only</a:t>
            </a:r>
          </a:p>
          <a:p>
            <a:endParaRPr lang="en-GB" dirty="0" smtClean="0"/>
          </a:p>
          <a:p>
            <a:endParaRPr lang="en-GB" dirty="0" smtClean="0"/>
          </a:p>
          <a:p>
            <a:r>
              <a:rPr lang="en-GB" dirty="0" smtClean="0"/>
              <a:t>MC studies of 4 </a:t>
            </a:r>
            <a:r>
              <a:rPr lang="en-GB" dirty="0" err="1" smtClean="0"/>
              <a:t>GeV</a:t>
            </a:r>
            <a:r>
              <a:rPr lang="en-GB" dirty="0" smtClean="0"/>
              <a:t>/c </a:t>
            </a:r>
            <a:r>
              <a:rPr lang="en-GB" dirty="0" err="1" smtClean="0"/>
              <a:t>pions</a:t>
            </a:r>
            <a:r>
              <a:rPr lang="en-GB" dirty="0" smtClean="0"/>
              <a:t> gives (with the same algorithm)  4.1 </a:t>
            </a:r>
            <a:r>
              <a:rPr lang="en-GB" dirty="0" err="1" smtClean="0"/>
              <a:t>GeV</a:t>
            </a:r>
            <a:r>
              <a:rPr lang="en-GB" dirty="0" smtClean="0"/>
              <a:t>/c with a systematic uncertainty of about 5% which has been estimated by changing the fit range, varying the angular resolution, changing the track length etc…</a:t>
            </a:r>
          </a:p>
          <a:p>
            <a:endParaRPr lang="en-GB" dirty="0" smtClean="0"/>
          </a:p>
          <a:p>
            <a:r>
              <a:rPr lang="en-GB" dirty="0" smtClean="0"/>
              <a:t>The global fit of the </a:t>
            </a:r>
            <a:r>
              <a:rPr lang="en-GB" dirty="0" err="1" smtClean="0"/>
              <a:t>Ncell</a:t>
            </a:r>
            <a:r>
              <a:rPr lang="en-GB" dirty="0" smtClean="0"/>
              <a:t> dependence of the RMS of the angle difference  is systematically giving a  reduced  momentum  of a few hundreds of </a:t>
            </a:r>
            <a:r>
              <a:rPr lang="en-GB" dirty="0" err="1" smtClean="0"/>
              <a:t>MeV</a:t>
            </a:r>
            <a:r>
              <a:rPr lang="en-GB" dirty="0" smtClean="0"/>
              <a:t> in both MC and data. Concerning this point see remark on next slide.</a:t>
            </a:r>
          </a:p>
          <a:p>
            <a:endParaRPr lang="en-GB" dirty="0" smtClean="0"/>
          </a:p>
          <a:p>
            <a:r>
              <a:rPr lang="en-GB" dirty="0" smtClean="0"/>
              <a:t>An observed angle variation along the tracks is seen in the XZ projection planes. (see the last slide) The origin should be clarified: is it  due to some misalignment, or systematic plate piling effects or unrelated field effect? </a:t>
            </a:r>
          </a:p>
          <a:p>
            <a:endParaRPr lang="en-GB"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44016" y="0"/>
            <a:ext cx="3995936" cy="3416320"/>
          </a:xfrm>
          <a:prstGeom prst="rect">
            <a:avLst/>
          </a:prstGeom>
          <a:noFill/>
        </p:spPr>
        <p:txBody>
          <a:bodyPr wrap="square" rtlCol="0">
            <a:spAutoFit/>
          </a:bodyPr>
          <a:lstStyle/>
          <a:p>
            <a:r>
              <a:rPr lang="en-GB" dirty="0" smtClean="0"/>
              <a:t>Remark:</a:t>
            </a:r>
          </a:p>
          <a:p>
            <a:endParaRPr lang="en-GB" dirty="0" smtClean="0"/>
          </a:p>
          <a:p>
            <a:r>
              <a:rPr lang="en-GB" dirty="0" smtClean="0"/>
              <a:t>The global momentum value  obtained at the same time as the BT resolution is usually biased towards a lower value due to the combination of all the tracks together. This assumes that the mean </a:t>
            </a:r>
            <a:r>
              <a:rPr lang="en-GB" dirty="0" err="1" smtClean="0">
                <a:latin typeface="Symbol" pitchFamily="18" charset="2"/>
              </a:rPr>
              <a:t>Dq</a:t>
            </a:r>
            <a:r>
              <a:rPr lang="en-GB" dirty="0" smtClean="0">
                <a:latin typeface="Symbol" pitchFamily="18" charset="2"/>
              </a:rPr>
              <a:t> </a:t>
            </a:r>
            <a:r>
              <a:rPr lang="en-GB" dirty="0" smtClean="0"/>
              <a:t>of each track is about 0. In fact there is large fluctuation from track to track which increases with the lead depth as can be seen in the figures for 1mm and 14 mm for the MC</a:t>
            </a:r>
            <a:endParaRPr lang="fr-FR" dirty="0"/>
          </a:p>
        </p:txBody>
      </p:sp>
      <p:pic>
        <p:nvPicPr>
          <p:cNvPr id="5" name="Image 4" descr="spread1mm.gif"/>
          <p:cNvPicPr>
            <a:picLocks noChangeAspect="1"/>
          </p:cNvPicPr>
          <p:nvPr/>
        </p:nvPicPr>
        <p:blipFill>
          <a:blip r:embed="rId2" cstate="print"/>
          <a:stretch>
            <a:fillRect/>
          </a:stretch>
        </p:blipFill>
        <p:spPr>
          <a:xfrm>
            <a:off x="4283968" y="260648"/>
            <a:ext cx="4709726" cy="3384376"/>
          </a:xfrm>
          <a:prstGeom prst="rect">
            <a:avLst/>
          </a:prstGeom>
        </p:spPr>
      </p:pic>
      <p:pic>
        <p:nvPicPr>
          <p:cNvPr id="6" name="Image 5" descr="spread14mm.gif"/>
          <p:cNvPicPr>
            <a:picLocks noChangeAspect="1"/>
          </p:cNvPicPr>
          <p:nvPr/>
        </p:nvPicPr>
        <p:blipFill>
          <a:blip r:embed="rId3" cstate="print"/>
          <a:stretch>
            <a:fillRect/>
          </a:stretch>
        </p:blipFill>
        <p:spPr>
          <a:xfrm>
            <a:off x="4355976" y="3571174"/>
            <a:ext cx="4573974" cy="3286826"/>
          </a:xfrm>
          <a:prstGeom prst="rect">
            <a:avLst/>
          </a:prstGeom>
        </p:spPr>
      </p:pic>
      <p:sp>
        <p:nvSpPr>
          <p:cNvPr id="7" name="ZoneTexte 6"/>
          <p:cNvSpPr txBox="1"/>
          <p:nvPr/>
        </p:nvSpPr>
        <p:spPr>
          <a:xfrm>
            <a:off x="323529" y="3861048"/>
            <a:ext cx="3960440" cy="1477328"/>
          </a:xfrm>
          <a:prstGeom prst="rect">
            <a:avLst/>
          </a:prstGeom>
          <a:noFill/>
        </p:spPr>
        <p:txBody>
          <a:bodyPr wrap="square" rtlCol="0">
            <a:spAutoFit/>
          </a:bodyPr>
          <a:lstStyle/>
          <a:p>
            <a:r>
              <a:rPr lang="en-GB" dirty="0" smtClean="0"/>
              <a:t>This smears the variance  which affects directly the  average momentum but without affecting the resolution which is constrained mostly by the values at small values of </a:t>
            </a:r>
            <a:r>
              <a:rPr lang="en-GB" dirty="0" err="1" smtClean="0"/>
              <a:t>Ncell</a:t>
            </a:r>
            <a:r>
              <a:rPr lang="en-GB" dirty="0" smtClean="0"/>
              <a:t>.</a:t>
            </a:r>
            <a:endParaRPr lang="fr-FR" dirty="0"/>
          </a:p>
        </p:txBody>
      </p:sp>
      <p:sp>
        <p:nvSpPr>
          <p:cNvPr id="11" name="ZoneTexte 10"/>
          <p:cNvSpPr txBox="1"/>
          <p:nvPr/>
        </p:nvSpPr>
        <p:spPr>
          <a:xfrm>
            <a:off x="7164288" y="1412776"/>
            <a:ext cx="670376" cy="369332"/>
          </a:xfrm>
          <a:prstGeom prst="rect">
            <a:avLst/>
          </a:prstGeom>
          <a:noFill/>
        </p:spPr>
        <p:txBody>
          <a:bodyPr wrap="none" rtlCol="0">
            <a:spAutoFit/>
          </a:bodyPr>
          <a:lstStyle/>
          <a:p>
            <a:r>
              <a:rPr lang="en-GB" dirty="0" smtClean="0"/>
              <a:t>1mm</a:t>
            </a:r>
            <a:endParaRPr lang="fr-FR" dirty="0">
              <a:latin typeface="Symbol" pitchFamily="18" charset="2"/>
            </a:endParaRPr>
          </a:p>
        </p:txBody>
      </p:sp>
      <p:sp>
        <p:nvSpPr>
          <p:cNvPr id="12" name="ZoneTexte 11"/>
          <p:cNvSpPr txBox="1"/>
          <p:nvPr/>
        </p:nvSpPr>
        <p:spPr>
          <a:xfrm>
            <a:off x="8100392" y="4581128"/>
            <a:ext cx="787395" cy="369332"/>
          </a:xfrm>
          <a:prstGeom prst="rect">
            <a:avLst/>
          </a:prstGeom>
          <a:noFill/>
        </p:spPr>
        <p:txBody>
          <a:bodyPr wrap="none" rtlCol="0">
            <a:spAutoFit/>
          </a:bodyPr>
          <a:lstStyle/>
          <a:p>
            <a:r>
              <a:rPr lang="en-GB" dirty="0" smtClean="0"/>
              <a:t>14mm</a:t>
            </a:r>
            <a:endParaRPr lang="fr-FR" dirty="0">
              <a:latin typeface="Symbol" pitchFamily="18" charset="2"/>
            </a:endParaRPr>
          </a:p>
        </p:txBody>
      </p:sp>
      <p:sp>
        <p:nvSpPr>
          <p:cNvPr id="15" name="ZoneTexte 14"/>
          <p:cNvSpPr txBox="1"/>
          <p:nvPr/>
        </p:nvSpPr>
        <p:spPr>
          <a:xfrm>
            <a:off x="5220072" y="4077072"/>
            <a:ext cx="1224136" cy="923330"/>
          </a:xfrm>
          <a:prstGeom prst="rect">
            <a:avLst/>
          </a:prstGeom>
          <a:noFill/>
        </p:spPr>
        <p:txBody>
          <a:bodyPr wrap="square" rtlCol="0">
            <a:spAutoFit/>
          </a:bodyPr>
          <a:lstStyle/>
          <a:p>
            <a:r>
              <a:rPr lang="en-GB" sz="1600" dirty="0" smtClean="0"/>
              <a:t>Variance</a:t>
            </a:r>
            <a:r>
              <a:rPr lang="en-GB" dirty="0" smtClean="0"/>
              <a:t> </a:t>
            </a:r>
            <a:r>
              <a:rPr lang="en-GB" sz="1600" dirty="0" smtClean="0"/>
              <a:t>of</a:t>
            </a:r>
            <a:r>
              <a:rPr lang="en-GB" dirty="0" smtClean="0"/>
              <a:t> </a:t>
            </a:r>
            <a:r>
              <a:rPr lang="en-GB" dirty="0" err="1" smtClean="0">
                <a:latin typeface="Symbol" pitchFamily="18" charset="2"/>
              </a:rPr>
              <a:t>Dq</a:t>
            </a:r>
            <a:r>
              <a:rPr lang="en-GB" dirty="0" smtClean="0">
                <a:latin typeface="Symbol" pitchFamily="18" charset="2"/>
              </a:rPr>
              <a:t> </a:t>
            </a:r>
            <a:r>
              <a:rPr lang="en-GB" dirty="0" smtClean="0"/>
              <a:t> </a:t>
            </a:r>
            <a:r>
              <a:rPr lang="en-GB" sz="1600" dirty="0" smtClean="0"/>
              <a:t>per track</a:t>
            </a:r>
            <a:endParaRPr lang="fr-FR" sz="1600" dirty="0">
              <a:latin typeface="Symbol" pitchFamily="18" charset="2"/>
            </a:endParaRPr>
          </a:p>
        </p:txBody>
      </p:sp>
      <p:sp>
        <p:nvSpPr>
          <p:cNvPr id="16" name="ZoneTexte 15"/>
          <p:cNvSpPr txBox="1"/>
          <p:nvPr/>
        </p:nvSpPr>
        <p:spPr>
          <a:xfrm>
            <a:off x="5508104" y="2636912"/>
            <a:ext cx="670376" cy="369332"/>
          </a:xfrm>
          <a:prstGeom prst="rect">
            <a:avLst/>
          </a:prstGeom>
          <a:noFill/>
        </p:spPr>
        <p:txBody>
          <a:bodyPr wrap="none" rtlCol="0">
            <a:spAutoFit/>
          </a:bodyPr>
          <a:lstStyle/>
          <a:p>
            <a:r>
              <a:rPr lang="en-GB" dirty="0" smtClean="0"/>
              <a:t>1mm</a:t>
            </a:r>
            <a:endParaRPr lang="fr-FR" dirty="0">
              <a:latin typeface="Symbol" pitchFamily="18" charset="2"/>
            </a:endParaRPr>
          </a:p>
        </p:txBody>
      </p:sp>
      <p:sp>
        <p:nvSpPr>
          <p:cNvPr id="17" name="ZoneTexte 16"/>
          <p:cNvSpPr txBox="1"/>
          <p:nvPr/>
        </p:nvSpPr>
        <p:spPr>
          <a:xfrm>
            <a:off x="5508104" y="5445224"/>
            <a:ext cx="787395" cy="369332"/>
          </a:xfrm>
          <a:prstGeom prst="rect">
            <a:avLst/>
          </a:prstGeom>
          <a:noFill/>
        </p:spPr>
        <p:txBody>
          <a:bodyPr wrap="none" rtlCol="0">
            <a:spAutoFit/>
          </a:bodyPr>
          <a:lstStyle/>
          <a:p>
            <a:r>
              <a:rPr lang="en-GB" dirty="0" smtClean="0"/>
              <a:t>14mm</a:t>
            </a:r>
            <a:endParaRPr lang="fr-FR" dirty="0">
              <a:latin typeface="Symbol" pitchFamily="18" charset="2"/>
            </a:endParaRPr>
          </a:p>
        </p:txBody>
      </p:sp>
      <p:sp>
        <p:nvSpPr>
          <p:cNvPr id="18" name="ZoneTexte 17"/>
          <p:cNvSpPr txBox="1"/>
          <p:nvPr/>
        </p:nvSpPr>
        <p:spPr>
          <a:xfrm>
            <a:off x="5076056" y="908720"/>
            <a:ext cx="1224136" cy="923330"/>
          </a:xfrm>
          <a:prstGeom prst="rect">
            <a:avLst/>
          </a:prstGeom>
          <a:noFill/>
        </p:spPr>
        <p:txBody>
          <a:bodyPr wrap="square" rtlCol="0">
            <a:spAutoFit/>
          </a:bodyPr>
          <a:lstStyle/>
          <a:p>
            <a:r>
              <a:rPr lang="en-GB" sz="1600" dirty="0" smtClean="0"/>
              <a:t>Variance</a:t>
            </a:r>
            <a:r>
              <a:rPr lang="en-GB" dirty="0" smtClean="0"/>
              <a:t> </a:t>
            </a:r>
            <a:r>
              <a:rPr lang="en-GB" sz="1600" dirty="0" smtClean="0"/>
              <a:t>of</a:t>
            </a:r>
            <a:r>
              <a:rPr lang="en-GB" dirty="0" smtClean="0"/>
              <a:t> </a:t>
            </a:r>
            <a:r>
              <a:rPr lang="en-GB" dirty="0" err="1" smtClean="0">
                <a:latin typeface="Symbol" pitchFamily="18" charset="2"/>
              </a:rPr>
              <a:t>Dq</a:t>
            </a:r>
            <a:r>
              <a:rPr lang="en-GB" dirty="0" smtClean="0">
                <a:latin typeface="Symbol" pitchFamily="18" charset="2"/>
              </a:rPr>
              <a:t> </a:t>
            </a:r>
            <a:r>
              <a:rPr lang="en-GB" dirty="0" smtClean="0"/>
              <a:t> </a:t>
            </a:r>
            <a:r>
              <a:rPr lang="en-GB" sz="1600" dirty="0" smtClean="0"/>
              <a:t>per track</a:t>
            </a:r>
            <a:endParaRPr lang="fr-FR" sz="1600" dirty="0">
              <a:latin typeface="Symbol" pitchFamily="18" charset="2"/>
            </a:endParaRPr>
          </a:p>
        </p:txBody>
      </p:sp>
      <p:sp>
        <p:nvSpPr>
          <p:cNvPr id="19" name="ZoneTexte 18"/>
          <p:cNvSpPr txBox="1"/>
          <p:nvPr/>
        </p:nvSpPr>
        <p:spPr>
          <a:xfrm>
            <a:off x="7164288" y="404664"/>
            <a:ext cx="1008112" cy="892552"/>
          </a:xfrm>
          <a:prstGeom prst="rect">
            <a:avLst/>
          </a:prstGeom>
          <a:noFill/>
        </p:spPr>
        <p:txBody>
          <a:bodyPr wrap="square" rtlCol="0">
            <a:spAutoFit/>
          </a:bodyPr>
          <a:lstStyle/>
          <a:p>
            <a:r>
              <a:rPr lang="en-GB" sz="1600" dirty="0" smtClean="0"/>
              <a:t>Mean</a:t>
            </a:r>
            <a:r>
              <a:rPr lang="en-GB" dirty="0" smtClean="0"/>
              <a:t> </a:t>
            </a:r>
            <a:r>
              <a:rPr lang="en-GB" sz="1600" dirty="0" smtClean="0"/>
              <a:t>of</a:t>
            </a:r>
            <a:r>
              <a:rPr lang="en-GB" dirty="0" smtClean="0"/>
              <a:t> </a:t>
            </a:r>
            <a:r>
              <a:rPr lang="en-GB" dirty="0" err="1" smtClean="0">
                <a:latin typeface="Symbol" pitchFamily="18" charset="2"/>
              </a:rPr>
              <a:t>Dq</a:t>
            </a:r>
            <a:r>
              <a:rPr lang="en-GB" dirty="0" smtClean="0">
                <a:latin typeface="Symbol" pitchFamily="18" charset="2"/>
              </a:rPr>
              <a:t> </a:t>
            </a:r>
            <a:r>
              <a:rPr lang="en-GB" dirty="0" smtClean="0"/>
              <a:t> </a:t>
            </a:r>
            <a:r>
              <a:rPr lang="en-GB" sz="1600" dirty="0" smtClean="0"/>
              <a:t>per track</a:t>
            </a:r>
            <a:endParaRPr lang="fr-FR" sz="1600" dirty="0">
              <a:latin typeface="Symbol" pitchFamily="18" charset="2"/>
            </a:endParaRPr>
          </a:p>
        </p:txBody>
      </p:sp>
      <p:sp>
        <p:nvSpPr>
          <p:cNvPr id="20" name="ZoneTexte 19"/>
          <p:cNvSpPr txBox="1"/>
          <p:nvPr/>
        </p:nvSpPr>
        <p:spPr>
          <a:xfrm>
            <a:off x="7092280" y="3789040"/>
            <a:ext cx="1008112" cy="892552"/>
          </a:xfrm>
          <a:prstGeom prst="rect">
            <a:avLst/>
          </a:prstGeom>
          <a:noFill/>
        </p:spPr>
        <p:txBody>
          <a:bodyPr wrap="square" rtlCol="0">
            <a:spAutoFit/>
          </a:bodyPr>
          <a:lstStyle/>
          <a:p>
            <a:r>
              <a:rPr lang="en-GB" sz="1600" dirty="0" smtClean="0"/>
              <a:t>Mean</a:t>
            </a:r>
            <a:r>
              <a:rPr lang="en-GB" dirty="0" smtClean="0"/>
              <a:t> </a:t>
            </a:r>
            <a:r>
              <a:rPr lang="en-GB" sz="1600" dirty="0" smtClean="0"/>
              <a:t>of</a:t>
            </a:r>
            <a:r>
              <a:rPr lang="en-GB" dirty="0" smtClean="0"/>
              <a:t> </a:t>
            </a:r>
            <a:r>
              <a:rPr lang="en-GB" dirty="0" err="1" smtClean="0">
                <a:latin typeface="Symbol" pitchFamily="18" charset="2"/>
              </a:rPr>
              <a:t>Dq</a:t>
            </a:r>
            <a:r>
              <a:rPr lang="en-GB" dirty="0" smtClean="0">
                <a:latin typeface="Symbol" pitchFamily="18" charset="2"/>
              </a:rPr>
              <a:t> </a:t>
            </a:r>
            <a:r>
              <a:rPr lang="en-GB" dirty="0" smtClean="0"/>
              <a:t> </a:t>
            </a:r>
            <a:r>
              <a:rPr lang="en-GB" sz="1600" dirty="0" smtClean="0"/>
              <a:t>per track</a:t>
            </a:r>
            <a:endParaRPr lang="fr-FR" sz="1600" dirty="0">
              <a:latin typeface="Symbol" pitchFamily="18" charset="2"/>
            </a:endParaRPr>
          </a:p>
        </p:txBody>
      </p:sp>
      <p:sp>
        <p:nvSpPr>
          <p:cNvPr id="21" name="ZoneTexte 20"/>
          <p:cNvSpPr txBox="1"/>
          <p:nvPr/>
        </p:nvSpPr>
        <p:spPr>
          <a:xfrm>
            <a:off x="7884368" y="107340"/>
            <a:ext cx="505267" cy="369332"/>
          </a:xfrm>
          <a:prstGeom prst="rect">
            <a:avLst/>
          </a:prstGeom>
          <a:noFill/>
        </p:spPr>
        <p:txBody>
          <a:bodyPr wrap="none" rtlCol="0">
            <a:spAutoFit/>
          </a:bodyPr>
          <a:lstStyle/>
          <a:p>
            <a:r>
              <a:rPr lang="en-GB" dirty="0" smtClean="0"/>
              <a:t>MC</a:t>
            </a: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descr="btextrapolx.gif"/>
          <p:cNvPicPr>
            <a:picLocks noChangeAspect="1"/>
          </p:cNvPicPr>
          <p:nvPr/>
        </p:nvPicPr>
        <p:blipFill>
          <a:blip r:embed="rId3" cstate="print"/>
          <a:stretch>
            <a:fillRect/>
          </a:stretch>
        </p:blipFill>
        <p:spPr>
          <a:xfrm>
            <a:off x="-36512" y="1424930"/>
            <a:ext cx="3790950" cy="2724150"/>
          </a:xfrm>
          <a:prstGeom prst="rect">
            <a:avLst/>
          </a:prstGeom>
        </p:spPr>
      </p:pic>
      <p:pic>
        <p:nvPicPr>
          <p:cNvPr id="7" name="Image 6" descr="btextrapoly.gif"/>
          <p:cNvPicPr>
            <a:picLocks noChangeAspect="1"/>
          </p:cNvPicPr>
          <p:nvPr/>
        </p:nvPicPr>
        <p:blipFill>
          <a:blip r:embed="rId4" cstate="print"/>
          <a:stretch>
            <a:fillRect/>
          </a:stretch>
        </p:blipFill>
        <p:spPr>
          <a:xfrm>
            <a:off x="5245546" y="1340768"/>
            <a:ext cx="3790950" cy="2724150"/>
          </a:xfrm>
          <a:prstGeom prst="rect">
            <a:avLst/>
          </a:prstGeom>
        </p:spPr>
      </p:pic>
      <p:pic>
        <p:nvPicPr>
          <p:cNvPr id="8" name="Image 7" descr="btprofposx.gif"/>
          <p:cNvPicPr>
            <a:picLocks noChangeAspect="1"/>
          </p:cNvPicPr>
          <p:nvPr/>
        </p:nvPicPr>
        <p:blipFill>
          <a:blip r:embed="rId5" cstate="print"/>
          <a:stretch>
            <a:fillRect/>
          </a:stretch>
        </p:blipFill>
        <p:spPr>
          <a:xfrm>
            <a:off x="10022" y="4084884"/>
            <a:ext cx="3796992" cy="2728492"/>
          </a:xfrm>
          <a:prstGeom prst="rect">
            <a:avLst/>
          </a:prstGeom>
        </p:spPr>
      </p:pic>
      <p:pic>
        <p:nvPicPr>
          <p:cNvPr id="9" name="Image 8" descr="btprofposy.gif"/>
          <p:cNvPicPr>
            <a:picLocks noChangeAspect="1"/>
          </p:cNvPicPr>
          <p:nvPr/>
        </p:nvPicPr>
        <p:blipFill>
          <a:blip r:embed="rId6" cstate="print"/>
          <a:stretch>
            <a:fillRect/>
          </a:stretch>
        </p:blipFill>
        <p:spPr>
          <a:xfrm>
            <a:off x="5389562" y="4133850"/>
            <a:ext cx="3790950" cy="2724150"/>
          </a:xfrm>
          <a:prstGeom prst="rect">
            <a:avLst/>
          </a:prstGeom>
        </p:spPr>
      </p:pic>
      <p:sp>
        <p:nvSpPr>
          <p:cNvPr id="10" name="ZoneTexte 9"/>
          <p:cNvSpPr txBox="1"/>
          <p:nvPr/>
        </p:nvSpPr>
        <p:spPr>
          <a:xfrm>
            <a:off x="0" y="0"/>
            <a:ext cx="2080378" cy="461665"/>
          </a:xfrm>
          <a:prstGeom prst="rect">
            <a:avLst/>
          </a:prstGeom>
          <a:noFill/>
        </p:spPr>
        <p:txBody>
          <a:bodyPr wrap="none" rtlCol="0">
            <a:spAutoFit/>
          </a:bodyPr>
          <a:lstStyle/>
          <a:p>
            <a:r>
              <a:rPr lang="en-GB" sz="2400" dirty="0" smtClean="0">
                <a:solidFill>
                  <a:srgbClr val="0070C0"/>
                </a:solidFill>
              </a:rPr>
              <a:t>Test beam data</a:t>
            </a:r>
            <a:endParaRPr lang="fr-FR" sz="2400" dirty="0">
              <a:solidFill>
                <a:srgbClr val="0070C0"/>
              </a:solidFill>
            </a:endParaRPr>
          </a:p>
        </p:txBody>
      </p:sp>
      <p:sp>
        <p:nvSpPr>
          <p:cNvPr id="11" name="ZoneTexte 10"/>
          <p:cNvSpPr txBox="1"/>
          <p:nvPr/>
        </p:nvSpPr>
        <p:spPr>
          <a:xfrm>
            <a:off x="2267744" y="116632"/>
            <a:ext cx="6698116" cy="369332"/>
          </a:xfrm>
          <a:prstGeom prst="rect">
            <a:avLst/>
          </a:prstGeom>
          <a:noFill/>
        </p:spPr>
        <p:txBody>
          <a:bodyPr wrap="none" rtlCol="0">
            <a:spAutoFit/>
          </a:bodyPr>
          <a:lstStyle/>
          <a:p>
            <a:r>
              <a:rPr lang="en-GB" dirty="0" smtClean="0"/>
              <a:t>First glance to the bias observed in the angle variation in the XZ plane</a:t>
            </a:r>
            <a:endParaRPr lang="fr-FR" dirty="0"/>
          </a:p>
        </p:txBody>
      </p:sp>
      <p:sp>
        <p:nvSpPr>
          <p:cNvPr id="12" name="ZoneTexte 11"/>
          <p:cNvSpPr txBox="1"/>
          <p:nvPr/>
        </p:nvSpPr>
        <p:spPr>
          <a:xfrm>
            <a:off x="35496" y="476672"/>
            <a:ext cx="9108504" cy="923330"/>
          </a:xfrm>
          <a:prstGeom prst="rect">
            <a:avLst/>
          </a:prstGeom>
          <a:noFill/>
        </p:spPr>
        <p:txBody>
          <a:bodyPr wrap="square" rtlCol="0">
            <a:spAutoFit/>
          </a:bodyPr>
          <a:lstStyle/>
          <a:p>
            <a:r>
              <a:rPr lang="en-GB" dirty="0" smtClean="0"/>
              <a:t>Scatter plots represents extrapolated  positions of base tracks by using the measured angles from the previous one and  starting from the first plate. This should remove effect from plate misalignment . The bottom plots are just profile histograms of the top ones</a:t>
            </a:r>
            <a:endParaRPr lang="fr-FR" dirty="0"/>
          </a:p>
        </p:txBody>
      </p:sp>
      <p:sp>
        <p:nvSpPr>
          <p:cNvPr id="13" name="ZoneTexte 12"/>
          <p:cNvSpPr txBox="1"/>
          <p:nvPr/>
        </p:nvSpPr>
        <p:spPr>
          <a:xfrm rot="16200000">
            <a:off x="-930395" y="2497210"/>
            <a:ext cx="2219390" cy="338554"/>
          </a:xfrm>
          <a:prstGeom prst="rect">
            <a:avLst/>
          </a:prstGeom>
          <a:noFill/>
        </p:spPr>
        <p:txBody>
          <a:bodyPr wrap="none" rtlCol="0">
            <a:spAutoFit/>
          </a:bodyPr>
          <a:lstStyle/>
          <a:p>
            <a:r>
              <a:rPr lang="en-GB" sz="1600" dirty="0" smtClean="0"/>
              <a:t>Relative X position (mm)</a:t>
            </a:r>
            <a:endParaRPr lang="fr-FR" sz="1600" dirty="0"/>
          </a:p>
        </p:txBody>
      </p:sp>
      <p:sp>
        <p:nvSpPr>
          <p:cNvPr id="14" name="ZoneTexte 13"/>
          <p:cNvSpPr txBox="1"/>
          <p:nvPr/>
        </p:nvSpPr>
        <p:spPr>
          <a:xfrm rot="16200000">
            <a:off x="-930396" y="4886332"/>
            <a:ext cx="2219390" cy="338554"/>
          </a:xfrm>
          <a:prstGeom prst="rect">
            <a:avLst/>
          </a:prstGeom>
          <a:noFill/>
        </p:spPr>
        <p:txBody>
          <a:bodyPr wrap="none" rtlCol="0">
            <a:spAutoFit/>
          </a:bodyPr>
          <a:lstStyle/>
          <a:p>
            <a:r>
              <a:rPr lang="en-GB" sz="1600" dirty="0" smtClean="0"/>
              <a:t>Relative X position (mm)</a:t>
            </a:r>
            <a:endParaRPr lang="fr-FR" sz="1600" dirty="0"/>
          </a:p>
        </p:txBody>
      </p:sp>
      <p:sp>
        <p:nvSpPr>
          <p:cNvPr id="15" name="ZoneTexte 14"/>
          <p:cNvSpPr txBox="1"/>
          <p:nvPr/>
        </p:nvSpPr>
        <p:spPr>
          <a:xfrm rot="16200000">
            <a:off x="4473836" y="2425202"/>
            <a:ext cx="2212978" cy="338554"/>
          </a:xfrm>
          <a:prstGeom prst="rect">
            <a:avLst/>
          </a:prstGeom>
          <a:noFill/>
        </p:spPr>
        <p:txBody>
          <a:bodyPr wrap="none" rtlCol="0">
            <a:spAutoFit/>
          </a:bodyPr>
          <a:lstStyle/>
          <a:p>
            <a:r>
              <a:rPr lang="en-GB" sz="1600" dirty="0" smtClean="0"/>
              <a:t>Relative Y position (mm)</a:t>
            </a:r>
            <a:endParaRPr lang="fr-FR" sz="1600" dirty="0"/>
          </a:p>
        </p:txBody>
      </p:sp>
      <p:sp>
        <p:nvSpPr>
          <p:cNvPr id="16" name="ZoneTexte 15"/>
          <p:cNvSpPr txBox="1"/>
          <p:nvPr/>
        </p:nvSpPr>
        <p:spPr>
          <a:xfrm rot="16200000">
            <a:off x="4554228" y="5105562"/>
            <a:ext cx="2212978" cy="338554"/>
          </a:xfrm>
          <a:prstGeom prst="rect">
            <a:avLst/>
          </a:prstGeom>
          <a:noFill/>
        </p:spPr>
        <p:txBody>
          <a:bodyPr wrap="none" rtlCol="0">
            <a:spAutoFit/>
          </a:bodyPr>
          <a:lstStyle/>
          <a:p>
            <a:r>
              <a:rPr lang="en-GB" sz="1600" dirty="0" smtClean="0"/>
              <a:t>Relative Y position (mm)</a:t>
            </a:r>
            <a:endParaRPr lang="fr-FR" sz="1600" dirty="0"/>
          </a:p>
        </p:txBody>
      </p:sp>
      <p:sp>
        <p:nvSpPr>
          <p:cNvPr id="17" name="ZoneTexte 16"/>
          <p:cNvSpPr txBox="1"/>
          <p:nvPr/>
        </p:nvSpPr>
        <p:spPr>
          <a:xfrm>
            <a:off x="1184626" y="3789040"/>
            <a:ext cx="2209772" cy="338554"/>
          </a:xfrm>
          <a:prstGeom prst="rect">
            <a:avLst/>
          </a:prstGeom>
          <a:noFill/>
        </p:spPr>
        <p:txBody>
          <a:bodyPr wrap="none" rtlCol="0">
            <a:spAutoFit/>
          </a:bodyPr>
          <a:lstStyle/>
          <a:p>
            <a:r>
              <a:rPr lang="en-GB" sz="1600" dirty="0" smtClean="0"/>
              <a:t>Relative Z position (mm)</a:t>
            </a:r>
            <a:endParaRPr lang="fr-FR" sz="1600" dirty="0"/>
          </a:p>
        </p:txBody>
      </p:sp>
      <p:sp>
        <p:nvSpPr>
          <p:cNvPr id="18" name="ZoneTexte 17"/>
          <p:cNvSpPr txBox="1"/>
          <p:nvPr/>
        </p:nvSpPr>
        <p:spPr>
          <a:xfrm>
            <a:off x="1162150" y="6463969"/>
            <a:ext cx="2209772" cy="338554"/>
          </a:xfrm>
          <a:prstGeom prst="rect">
            <a:avLst/>
          </a:prstGeom>
          <a:noFill/>
        </p:spPr>
        <p:txBody>
          <a:bodyPr wrap="none" rtlCol="0">
            <a:spAutoFit/>
          </a:bodyPr>
          <a:lstStyle/>
          <a:p>
            <a:r>
              <a:rPr lang="en-GB" sz="1600" dirty="0" smtClean="0"/>
              <a:t>Relative Z position (mm)</a:t>
            </a:r>
            <a:endParaRPr lang="fr-FR" sz="1600" dirty="0"/>
          </a:p>
        </p:txBody>
      </p:sp>
      <p:sp>
        <p:nvSpPr>
          <p:cNvPr id="19" name="ZoneTexte 18"/>
          <p:cNvSpPr txBox="1"/>
          <p:nvPr/>
        </p:nvSpPr>
        <p:spPr>
          <a:xfrm>
            <a:off x="6339932" y="3775984"/>
            <a:ext cx="2209772" cy="338554"/>
          </a:xfrm>
          <a:prstGeom prst="rect">
            <a:avLst/>
          </a:prstGeom>
          <a:noFill/>
        </p:spPr>
        <p:txBody>
          <a:bodyPr wrap="none" rtlCol="0">
            <a:spAutoFit/>
          </a:bodyPr>
          <a:lstStyle/>
          <a:p>
            <a:r>
              <a:rPr lang="en-GB" sz="1600" dirty="0" smtClean="0"/>
              <a:t>Relative Z position (mm)</a:t>
            </a:r>
            <a:endParaRPr lang="fr-FR" sz="1600" dirty="0"/>
          </a:p>
        </p:txBody>
      </p:sp>
      <p:sp>
        <p:nvSpPr>
          <p:cNvPr id="20" name="ZoneTexte 19"/>
          <p:cNvSpPr txBox="1"/>
          <p:nvPr/>
        </p:nvSpPr>
        <p:spPr>
          <a:xfrm>
            <a:off x="6420150" y="6546830"/>
            <a:ext cx="2209772" cy="338554"/>
          </a:xfrm>
          <a:prstGeom prst="rect">
            <a:avLst/>
          </a:prstGeom>
          <a:noFill/>
        </p:spPr>
        <p:txBody>
          <a:bodyPr wrap="none" rtlCol="0">
            <a:spAutoFit/>
          </a:bodyPr>
          <a:lstStyle/>
          <a:p>
            <a:r>
              <a:rPr lang="en-GB" sz="1600" dirty="0" smtClean="0"/>
              <a:t>Relative Z position (mm)</a:t>
            </a:r>
            <a:endParaRPr lang="fr-FR" sz="1600" dirty="0"/>
          </a:p>
        </p:txBody>
      </p:sp>
      <p:cxnSp>
        <p:nvCxnSpPr>
          <p:cNvPr id="22" name="Connecteur droit avec flèche 21"/>
          <p:cNvCxnSpPr/>
          <p:nvPr/>
        </p:nvCxnSpPr>
        <p:spPr>
          <a:xfrm rot="5400000">
            <a:off x="3390250" y="5649149"/>
            <a:ext cx="504056" cy="794"/>
          </a:xfrm>
          <a:prstGeom prst="straightConnector1">
            <a:avLst/>
          </a:prstGeom>
          <a:ln>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5" name="ZoneTexte 24"/>
          <p:cNvSpPr txBox="1"/>
          <p:nvPr/>
        </p:nvSpPr>
        <p:spPr>
          <a:xfrm>
            <a:off x="3779912" y="5157192"/>
            <a:ext cx="1584176" cy="1569660"/>
          </a:xfrm>
          <a:prstGeom prst="rect">
            <a:avLst/>
          </a:prstGeom>
          <a:noFill/>
          <a:ln>
            <a:solidFill>
              <a:srgbClr val="0070C0"/>
            </a:solidFill>
          </a:ln>
        </p:spPr>
        <p:txBody>
          <a:bodyPr wrap="square" rtlCol="0">
            <a:spAutoFit/>
          </a:bodyPr>
          <a:lstStyle/>
          <a:p>
            <a:r>
              <a:rPr lang="en-GB" sz="1600" dirty="0" smtClean="0"/>
              <a:t>Effect of about 30 </a:t>
            </a:r>
            <a:r>
              <a:rPr lang="en-GB" sz="1600" dirty="0" smtClean="0">
                <a:latin typeface="Symbol" pitchFamily="18" charset="2"/>
              </a:rPr>
              <a:t>m</a:t>
            </a:r>
            <a:r>
              <a:rPr lang="en-GB" sz="1600" dirty="0" smtClean="0"/>
              <a:t>m which is close to an angle change of 1 </a:t>
            </a:r>
            <a:r>
              <a:rPr lang="en-GB" sz="1600" dirty="0" err="1" smtClean="0"/>
              <a:t>mrad</a:t>
            </a:r>
            <a:r>
              <a:rPr lang="en-GB" sz="1600" dirty="0" smtClean="0"/>
              <a:t>/mm as already quoted ?</a:t>
            </a:r>
            <a:endParaRPr lang="fr-FR" sz="1600" dirty="0"/>
          </a:p>
        </p:txBody>
      </p:sp>
      <p:sp>
        <p:nvSpPr>
          <p:cNvPr id="26" name="ZoneTexte 25"/>
          <p:cNvSpPr txBox="1"/>
          <p:nvPr/>
        </p:nvSpPr>
        <p:spPr>
          <a:xfrm rot="2400000">
            <a:off x="2850729" y="2922848"/>
            <a:ext cx="3333285" cy="338554"/>
          </a:xfrm>
          <a:prstGeom prst="rect">
            <a:avLst/>
          </a:prstGeom>
          <a:solidFill>
            <a:schemeClr val="bg1"/>
          </a:solidFill>
        </p:spPr>
        <p:txBody>
          <a:bodyPr wrap="none" rtlCol="0">
            <a:spAutoFit/>
          </a:bodyPr>
          <a:lstStyle/>
          <a:p>
            <a:r>
              <a:rPr lang="en-GB" sz="1600" dirty="0" smtClean="0"/>
              <a:t>Corrected for the average beam angle</a:t>
            </a:r>
            <a:endParaRPr lang="fr-FR"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nseg.gif"/>
          <p:cNvPicPr>
            <a:picLocks noChangeAspect="1"/>
          </p:cNvPicPr>
          <p:nvPr/>
        </p:nvPicPr>
        <p:blipFill>
          <a:blip r:embed="rId2" cstate="print"/>
          <a:stretch>
            <a:fillRect/>
          </a:stretch>
        </p:blipFill>
        <p:spPr>
          <a:xfrm>
            <a:off x="4716016" y="2060848"/>
            <a:ext cx="4283968" cy="2905220"/>
          </a:xfrm>
          <a:prstGeom prst="rect">
            <a:avLst/>
          </a:prstGeom>
        </p:spPr>
      </p:pic>
      <p:sp>
        <p:nvSpPr>
          <p:cNvPr id="5" name="Rectangle 4"/>
          <p:cNvSpPr/>
          <p:nvPr/>
        </p:nvSpPr>
        <p:spPr>
          <a:xfrm>
            <a:off x="179512" y="260648"/>
            <a:ext cx="4572000" cy="646331"/>
          </a:xfrm>
          <a:prstGeom prst="rect">
            <a:avLst/>
          </a:prstGeom>
        </p:spPr>
        <p:txBody>
          <a:bodyPr>
            <a:spAutoFit/>
          </a:bodyPr>
          <a:lstStyle/>
          <a:p>
            <a:r>
              <a:rPr lang="en-GB" dirty="0" smtClean="0"/>
              <a:t>For the momentum measurement the number of segments per track  is chosen &gt; 15</a:t>
            </a:r>
            <a:endParaRPr lang="fr-FR" dirty="0"/>
          </a:p>
        </p:txBody>
      </p:sp>
      <p:sp>
        <p:nvSpPr>
          <p:cNvPr id="6" name="ZoneTexte 5"/>
          <p:cNvSpPr txBox="1"/>
          <p:nvPr/>
        </p:nvSpPr>
        <p:spPr>
          <a:xfrm>
            <a:off x="5796136" y="2276872"/>
            <a:ext cx="1512168" cy="584775"/>
          </a:xfrm>
          <a:prstGeom prst="rect">
            <a:avLst/>
          </a:prstGeom>
          <a:noFill/>
        </p:spPr>
        <p:txBody>
          <a:bodyPr wrap="square" rtlCol="0">
            <a:spAutoFit/>
          </a:bodyPr>
          <a:lstStyle/>
          <a:p>
            <a:r>
              <a:rPr lang="en-GB" sz="1600" dirty="0" smtClean="0"/>
              <a:t>Number of segments/track</a:t>
            </a:r>
            <a:endParaRPr lang="fr-FR" sz="1600" dirty="0"/>
          </a:p>
        </p:txBody>
      </p:sp>
      <p:pic>
        <p:nvPicPr>
          <p:cNvPr id="7" name="Image 6" descr="ang.gif"/>
          <p:cNvPicPr>
            <a:picLocks noChangeAspect="1"/>
          </p:cNvPicPr>
          <p:nvPr/>
        </p:nvPicPr>
        <p:blipFill>
          <a:blip r:embed="rId3" cstate="print"/>
          <a:stretch>
            <a:fillRect/>
          </a:stretch>
        </p:blipFill>
        <p:spPr>
          <a:xfrm>
            <a:off x="0" y="1988840"/>
            <a:ext cx="4695057" cy="3184004"/>
          </a:xfrm>
          <a:prstGeom prst="rect">
            <a:avLst/>
          </a:prstGeom>
        </p:spPr>
      </p:pic>
      <p:sp>
        <p:nvSpPr>
          <p:cNvPr id="8" name="ZoneTexte 7"/>
          <p:cNvSpPr txBox="1"/>
          <p:nvPr/>
        </p:nvSpPr>
        <p:spPr>
          <a:xfrm>
            <a:off x="1259632" y="2492896"/>
            <a:ext cx="1059906" cy="369332"/>
          </a:xfrm>
          <a:prstGeom prst="rect">
            <a:avLst/>
          </a:prstGeom>
          <a:noFill/>
        </p:spPr>
        <p:txBody>
          <a:bodyPr wrap="none" rtlCol="0">
            <a:spAutoFit/>
          </a:bodyPr>
          <a:lstStyle/>
          <a:p>
            <a:r>
              <a:rPr lang="en-GB" dirty="0" smtClean="0"/>
              <a:t>3 D angle</a:t>
            </a:r>
            <a:endParaRPr lang="fr-FR" dirty="0"/>
          </a:p>
        </p:txBody>
      </p:sp>
      <p:sp>
        <p:nvSpPr>
          <p:cNvPr id="9" name="ZoneTexte 8"/>
          <p:cNvSpPr txBox="1"/>
          <p:nvPr/>
        </p:nvSpPr>
        <p:spPr>
          <a:xfrm>
            <a:off x="2195736" y="5013176"/>
            <a:ext cx="1218667" cy="369332"/>
          </a:xfrm>
          <a:prstGeom prst="rect">
            <a:avLst/>
          </a:prstGeom>
          <a:noFill/>
        </p:spPr>
        <p:txBody>
          <a:bodyPr wrap="none" rtlCol="0">
            <a:spAutoFit/>
          </a:bodyPr>
          <a:lstStyle/>
          <a:p>
            <a:r>
              <a:rPr lang="en-GB" dirty="0" smtClean="0"/>
              <a:t>Angle (</a:t>
            </a:r>
            <a:r>
              <a:rPr lang="en-GB" dirty="0" err="1" smtClean="0"/>
              <a:t>rad</a:t>
            </a:r>
            <a:r>
              <a:rPr lang="en-GB" dirty="0" smtClean="0"/>
              <a:t>)</a:t>
            </a:r>
            <a:endParaRPr lang="fr-FR" dirty="0"/>
          </a:p>
        </p:txBody>
      </p:sp>
      <p:sp>
        <p:nvSpPr>
          <p:cNvPr id="10" name="ZoneTexte 9"/>
          <p:cNvSpPr txBox="1"/>
          <p:nvPr/>
        </p:nvSpPr>
        <p:spPr>
          <a:xfrm>
            <a:off x="323528" y="1196752"/>
            <a:ext cx="6778522" cy="369332"/>
          </a:xfrm>
          <a:prstGeom prst="rect">
            <a:avLst/>
          </a:prstGeom>
          <a:noFill/>
        </p:spPr>
        <p:txBody>
          <a:bodyPr wrap="none" rtlCol="0">
            <a:spAutoFit/>
          </a:bodyPr>
          <a:lstStyle/>
          <a:p>
            <a:r>
              <a:rPr lang="en-GB" dirty="0" smtClean="0">
                <a:solidFill>
                  <a:srgbClr val="C00000"/>
                </a:solidFill>
              </a:rPr>
              <a:t>Assumption: the base tracks are already corrected for plate alignment.</a:t>
            </a:r>
            <a:endParaRPr lang="fr-FR" dirty="0">
              <a:solidFill>
                <a:srgbClr val="C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dang_v1.gif"/>
          <p:cNvPicPr>
            <a:picLocks noChangeAspect="1"/>
          </p:cNvPicPr>
          <p:nvPr/>
        </p:nvPicPr>
        <p:blipFill>
          <a:blip r:embed="rId2" cstate="print"/>
          <a:stretch>
            <a:fillRect/>
          </a:stretch>
        </p:blipFill>
        <p:spPr>
          <a:xfrm>
            <a:off x="611560" y="836712"/>
            <a:ext cx="7560840" cy="5400600"/>
          </a:xfrm>
          <a:prstGeom prst="rect">
            <a:avLst/>
          </a:prstGeom>
        </p:spPr>
      </p:pic>
      <p:sp>
        <p:nvSpPr>
          <p:cNvPr id="6" name="ZoneTexte 5"/>
          <p:cNvSpPr txBox="1"/>
          <p:nvPr/>
        </p:nvSpPr>
        <p:spPr>
          <a:xfrm>
            <a:off x="611560" y="116632"/>
            <a:ext cx="8176634" cy="646331"/>
          </a:xfrm>
          <a:prstGeom prst="rect">
            <a:avLst/>
          </a:prstGeom>
          <a:noFill/>
        </p:spPr>
        <p:txBody>
          <a:bodyPr wrap="square" rtlCol="0">
            <a:spAutoFit/>
          </a:bodyPr>
          <a:lstStyle/>
          <a:p>
            <a:r>
              <a:rPr lang="en-GB" dirty="0" smtClean="0"/>
              <a:t>Difference of base track angle distributions for 4 different values of </a:t>
            </a:r>
            <a:r>
              <a:rPr lang="en-GB" dirty="0" err="1" smtClean="0"/>
              <a:t>Ncell</a:t>
            </a:r>
            <a:r>
              <a:rPr lang="en-GB" dirty="0" smtClean="0"/>
              <a:t> combining XZ and YZ projections</a:t>
            </a:r>
            <a:endParaRPr lang="fr-FR" dirty="0"/>
          </a:p>
        </p:txBody>
      </p:sp>
      <p:sp>
        <p:nvSpPr>
          <p:cNvPr id="7" name="ZoneTexte 6"/>
          <p:cNvSpPr txBox="1"/>
          <p:nvPr/>
        </p:nvSpPr>
        <p:spPr>
          <a:xfrm>
            <a:off x="1547664" y="1196752"/>
            <a:ext cx="990977" cy="369332"/>
          </a:xfrm>
          <a:prstGeom prst="rect">
            <a:avLst/>
          </a:prstGeom>
          <a:noFill/>
        </p:spPr>
        <p:txBody>
          <a:bodyPr wrap="none" rtlCol="0">
            <a:spAutoFit/>
          </a:bodyPr>
          <a:lstStyle/>
          <a:p>
            <a:r>
              <a:rPr lang="en-GB" dirty="0" err="1" smtClean="0"/>
              <a:t>Ncell</a:t>
            </a:r>
            <a:r>
              <a:rPr lang="en-GB" dirty="0" smtClean="0"/>
              <a:t> = 1</a:t>
            </a:r>
            <a:endParaRPr lang="fr-FR" dirty="0"/>
          </a:p>
        </p:txBody>
      </p:sp>
      <p:sp>
        <p:nvSpPr>
          <p:cNvPr id="8" name="ZoneTexte 7"/>
          <p:cNvSpPr txBox="1"/>
          <p:nvPr/>
        </p:nvSpPr>
        <p:spPr>
          <a:xfrm>
            <a:off x="5364088" y="1124744"/>
            <a:ext cx="990977" cy="369332"/>
          </a:xfrm>
          <a:prstGeom prst="rect">
            <a:avLst/>
          </a:prstGeom>
          <a:noFill/>
        </p:spPr>
        <p:txBody>
          <a:bodyPr wrap="none" rtlCol="0">
            <a:spAutoFit/>
          </a:bodyPr>
          <a:lstStyle/>
          <a:p>
            <a:r>
              <a:rPr lang="en-GB" dirty="0" err="1" smtClean="0"/>
              <a:t>Ncell</a:t>
            </a:r>
            <a:r>
              <a:rPr lang="en-GB" dirty="0" smtClean="0"/>
              <a:t> = 2</a:t>
            </a:r>
            <a:endParaRPr lang="fr-FR" dirty="0"/>
          </a:p>
        </p:txBody>
      </p:sp>
      <p:sp>
        <p:nvSpPr>
          <p:cNvPr id="9" name="ZoneTexte 8"/>
          <p:cNvSpPr txBox="1"/>
          <p:nvPr/>
        </p:nvSpPr>
        <p:spPr>
          <a:xfrm>
            <a:off x="1475656" y="3851756"/>
            <a:ext cx="990977" cy="369332"/>
          </a:xfrm>
          <a:prstGeom prst="rect">
            <a:avLst/>
          </a:prstGeom>
          <a:noFill/>
        </p:spPr>
        <p:txBody>
          <a:bodyPr wrap="none" rtlCol="0">
            <a:spAutoFit/>
          </a:bodyPr>
          <a:lstStyle/>
          <a:p>
            <a:r>
              <a:rPr lang="en-GB" dirty="0" err="1" smtClean="0"/>
              <a:t>Ncell</a:t>
            </a:r>
            <a:r>
              <a:rPr lang="en-GB" dirty="0" smtClean="0"/>
              <a:t> = 4</a:t>
            </a:r>
            <a:endParaRPr lang="fr-FR" dirty="0"/>
          </a:p>
        </p:txBody>
      </p:sp>
      <p:sp>
        <p:nvSpPr>
          <p:cNvPr id="10" name="ZoneTexte 9"/>
          <p:cNvSpPr txBox="1"/>
          <p:nvPr/>
        </p:nvSpPr>
        <p:spPr>
          <a:xfrm>
            <a:off x="5237207" y="3717032"/>
            <a:ext cx="1107996" cy="369332"/>
          </a:xfrm>
          <a:prstGeom prst="rect">
            <a:avLst/>
          </a:prstGeom>
          <a:noFill/>
        </p:spPr>
        <p:txBody>
          <a:bodyPr wrap="none" rtlCol="0">
            <a:spAutoFit/>
          </a:bodyPr>
          <a:lstStyle/>
          <a:p>
            <a:r>
              <a:rPr lang="en-GB" dirty="0" err="1" smtClean="0"/>
              <a:t>Ncell</a:t>
            </a:r>
            <a:r>
              <a:rPr lang="en-GB" dirty="0" smtClean="0"/>
              <a:t> = 14</a:t>
            </a:r>
            <a:endParaRPr lang="fr-FR" dirty="0"/>
          </a:p>
        </p:txBody>
      </p:sp>
      <p:sp>
        <p:nvSpPr>
          <p:cNvPr id="11" name="ZoneTexte 10"/>
          <p:cNvSpPr txBox="1"/>
          <p:nvPr/>
        </p:nvSpPr>
        <p:spPr>
          <a:xfrm>
            <a:off x="1475656" y="3212976"/>
            <a:ext cx="2984600" cy="369332"/>
          </a:xfrm>
          <a:prstGeom prst="rect">
            <a:avLst/>
          </a:prstGeom>
          <a:noFill/>
        </p:spPr>
        <p:txBody>
          <a:bodyPr wrap="none" rtlCol="0">
            <a:spAutoFit/>
          </a:bodyPr>
          <a:lstStyle/>
          <a:p>
            <a:r>
              <a:rPr lang="en-GB" dirty="0" smtClean="0">
                <a:latin typeface="Symbol" pitchFamily="18" charset="2"/>
              </a:rPr>
              <a:t>D</a:t>
            </a:r>
            <a:r>
              <a:rPr lang="en-GB" dirty="0" smtClean="0"/>
              <a:t>angle between 2 base tracks</a:t>
            </a:r>
            <a:endParaRPr lang="fr-FR" dirty="0"/>
          </a:p>
        </p:txBody>
      </p:sp>
      <p:sp>
        <p:nvSpPr>
          <p:cNvPr id="12" name="ZoneTexte 11"/>
          <p:cNvSpPr txBox="1"/>
          <p:nvPr/>
        </p:nvSpPr>
        <p:spPr>
          <a:xfrm>
            <a:off x="323528" y="6237312"/>
            <a:ext cx="8640960" cy="646331"/>
          </a:xfrm>
          <a:prstGeom prst="rect">
            <a:avLst/>
          </a:prstGeom>
          <a:noFill/>
        </p:spPr>
        <p:txBody>
          <a:bodyPr wrap="square" rtlCol="0">
            <a:spAutoFit/>
          </a:bodyPr>
          <a:lstStyle/>
          <a:p>
            <a:r>
              <a:rPr lang="en-GB" dirty="0" smtClean="0"/>
              <a:t>Observe a shift in the mean value of these distribution  as a function of lead thickness =&gt; to analyse because they should be </a:t>
            </a:r>
            <a:r>
              <a:rPr lang="en-GB" dirty="0" err="1" smtClean="0"/>
              <a:t>centered</a:t>
            </a:r>
            <a:r>
              <a:rPr lang="en-GB" dirty="0" smtClean="0"/>
              <a:t> around 0.</a:t>
            </a: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9512" y="921494"/>
            <a:ext cx="8784976" cy="923330"/>
          </a:xfrm>
          <a:prstGeom prst="rect">
            <a:avLst/>
          </a:prstGeom>
        </p:spPr>
        <p:txBody>
          <a:bodyPr wrap="square">
            <a:spAutoFit/>
          </a:bodyPr>
          <a:lstStyle/>
          <a:p>
            <a:r>
              <a:rPr lang="fr-FR" dirty="0" err="1" smtClean="0">
                <a:solidFill>
                  <a:srgbClr val="002060"/>
                </a:solidFill>
              </a:rPr>
              <a:t>calculating</a:t>
            </a:r>
            <a:r>
              <a:rPr lang="fr-FR" dirty="0" smtClean="0">
                <a:solidFill>
                  <a:srgbClr val="002060"/>
                </a:solidFill>
              </a:rPr>
              <a:t> BT </a:t>
            </a:r>
            <a:r>
              <a:rPr lang="fr-FR" dirty="0" err="1" smtClean="0">
                <a:solidFill>
                  <a:srgbClr val="002060"/>
                </a:solidFill>
              </a:rPr>
              <a:t>resolution</a:t>
            </a:r>
            <a:r>
              <a:rPr lang="fr-FR" dirty="0" smtClean="0">
                <a:solidFill>
                  <a:srgbClr val="002060"/>
                </a:solidFill>
              </a:rPr>
              <a:t> ... </a:t>
            </a:r>
          </a:p>
          <a:p>
            <a:r>
              <a:rPr lang="fr-FR" dirty="0" smtClean="0">
                <a:solidFill>
                  <a:srgbClr val="002060"/>
                </a:solidFill>
              </a:rPr>
              <a:t>P=3317 MeV/c  (</a:t>
            </a:r>
            <a:r>
              <a:rPr lang="fr-FR" dirty="0" err="1" smtClean="0">
                <a:solidFill>
                  <a:srgbClr val="002060"/>
                </a:solidFill>
              </a:rPr>
              <a:t>this</a:t>
            </a:r>
            <a:r>
              <a:rPr lang="fr-FR" dirty="0" smtClean="0">
                <a:solidFill>
                  <a:srgbClr val="002060"/>
                </a:solidFill>
              </a:rPr>
              <a:t> </a:t>
            </a:r>
            <a:r>
              <a:rPr lang="fr-FR" dirty="0" err="1" smtClean="0">
                <a:solidFill>
                  <a:srgbClr val="002060"/>
                </a:solidFill>
              </a:rPr>
              <a:t>momentum</a:t>
            </a:r>
            <a:r>
              <a:rPr lang="fr-FR" dirty="0" smtClean="0">
                <a:solidFill>
                  <a:srgbClr val="002060"/>
                </a:solidFill>
              </a:rPr>
              <a:t> </a:t>
            </a:r>
            <a:r>
              <a:rPr lang="fr-FR" dirty="0" err="1" smtClean="0">
                <a:solidFill>
                  <a:srgbClr val="002060"/>
                </a:solidFill>
              </a:rPr>
              <a:t>is</a:t>
            </a:r>
            <a:r>
              <a:rPr lang="fr-FR" dirty="0" smtClean="0">
                <a:solidFill>
                  <a:srgbClr val="002060"/>
                </a:solidFill>
              </a:rPr>
              <a:t> </a:t>
            </a:r>
            <a:r>
              <a:rPr lang="fr-FR" dirty="0" err="1" smtClean="0">
                <a:solidFill>
                  <a:srgbClr val="002060"/>
                </a:solidFill>
              </a:rPr>
              <a:t>lower</a:t>
            </a:r>
            <a:r>
              <a:rPr lang="fr-FR" dirty="0" smtClean="0">
                <a:solidFill>
                  <a:srgbClr val="002060"/>
                </a:solidFill>
              </a:rPr>
              <a:t> </a:t>
            </a:r>
            <a:r>
              <a:rPr lang="fr-FR" dirty="0" err="1" smtClean="0">
                <a:solidFill>
                  <a:srgbClr val="002060"/>
                </a:solidFill>
              </a:rPr>
              <a:t>than</a:t>
            </a:r>
            <a:r>
              <a:rPr lang="fr-FR" dirty="0" smtClean="0">
                <a:solidFill>
                  <a:srgbClr val="002060"/>
                </a:solidFill>
              </a:rPr>
              <a:t> </a:t>
            </a:r>
            <a:r>
              <a:rPr lang="fr-FR" dirty="0" err="1" smtClean="0">
                <a:solidFill>
                  <a:srgbClr val="002060"/>
                </a:solidFill>
              </a:rPr>
              <a:t>expected</a:t>
            </a:r>
            <a:r>
              <a:rPr lang="fr-FR" dirty="0" smtClean="0">
                <a:solidFill>
                  <a:srgbClr val="002060"/>
                </a:solidFill>
              </a:rPr>
              <a:t> for a 4 </a:t>
            </a:r>
            <a:r>
              <a:rPr lang="fr-FR" dirty="0" err="1" smtClean="0">
                <a:solidFill>
                  <a:srgbClr val="002060"/>
                </a:solidFill>
              </a:rPr>
              <a:t>GeV</a:t>
            </a:r>
            <a:r>
              <a:rPr lang="fr-FR" dirty="0" smtClean="0">
                <a:solidFill>
                  <a:srgbClr val="002060"/>
                </a:solidFill>
              </a:rPr>
              <a:t>/c pion </a:t>
            </a:r>
            <a:r>
              <a:rPr lang="fr-FR" dirty="0" err="1" smtClean="0">
                <a:solidFill>
                  <a:srgbClr val="002060"/>
                </a:solidFill>
              </a:rPr>
              <a:t>beam</a:t>
            </a:r>
            <a:r>
              <a:rPr lang="fr-FR" dirty="0" smtClean="0">
                <a:solidFill>
                  <a:srgbClr val="002060"/>
                </a:solidFill>
              </a:rPr>
              <a:t>)</a:t>
            </a:r>
          </a:p>
          <a:p>
            <a:r>
              <a:rPr lang="fr-FR" dirty="0" smtClean="0">
                <a:solidFill>
                  <a:srgbClr val="C00000"/>
                </a:solidFill>
              </a:rPr>
              <a:t>double base </a:t>
            </a:r>
            <a:r>
              <a:rPr lang="fr-FR" dirty="0" err="1" smtClean="0">
                <a:solidFill>
                  <a:srgbClr val="C00000"/>
                </a:solidFill>
              </a:rPr>
              <a:t>track</a:t>
            </a:r>
            <a:r>
              <a:rPr lang="fr-FR" dirty="0" smtClean="0">
                <a:solidFill>
                  <a:srgbClr val="C00000"/>
                </a:solidFill>
              </a:rPr>
              <a:t> </a:t>
            </a:r>
            <a:r>
              <a:rPr lang="fr-FR" dirty="0" err="1" smtClean="0">
                <a:solidFill>
                  <a:srgbClr val="C00000"/>
                </a:solidFill>
              </a:rPr>
              <a:t>resolution</a:t>
            </a:r>
            <a:r>
              <a:rPr lang="fr-FR" dirty="0" smtClean="0">
                <a:solidFill>
                  <a:srgbClr val="C00000"/>
                </a:solidFill>
              </a:rPr>
              <a:t>= 4.13 </a:t>
            </a:r>
            <a:r>
              <a:rPr lang="fr-FR" dirty="0" err="1" smtClean="0">
                <a:solidFill>
                  <a:srgbClr val="C00000"/>
                </a:solidFill>
              </a:rPr>
              <a:t>mrad</a:t>
            </a:r>
            <a:endParaRPr lang="fr-FR" dirty="0">
              <a:solidFill>
                <a:srgbClr val="C00000"/>
              </a:solidFill>
            </a:endParaRPr>
          </a:p>
        </p:txBody>
      </p:sp>
      <p:sp>
        <p:nvSpPr>
          <p:cNvPr id="7" name="ZoneTexte 6"/>
          <p:cNvSpPr txBox="1"/>
          <p:nvPr/>
        </p:nvSpPr>
        <p:spPr>
          <a:xfrm>
            <a:off x="251520" y="116632"/>
            <a:ext cx="8640960" cy="646331"/>
          </a:xfrm>
          <a:prstGeom prst="rect">
            <a:avLst/>
          </a:prstGeom>
          <a:noFill/>
        </p:spPr>
        <p:txBody>
          <a:bodyPr wrap="square" rtlCol="0">
            <a:spAutoFit/>
          </a:bodyPr>
          <a:lstStyle/>
          <a:p>
            <a:r>
              <a:rPr lang="en-GB" dirty="0" smtClean="0">
                <a:solidFill>
                  <a:srgbClr val="0070C0"/>
                </a:solidFill>
              </a:rPr>
              <a:t>From the sigma of the previous distribution we usually  fit the </a:t>
            </a:r>
            <a:r>
              <a:rPr lang="en-GB" dirty="0" err="1" smtClean="0">
                <a:solidFill>
                  <a:srgbClr val="0070C0"/>
                </a:solidFill>
              </a:rPr>
              <a:t>Ncell</a:t>
            </a:r>
            <a:r>
              <a:rPr lang="en-GB" dirty="0" smtClean="0">
                <a:solidFill>
                  <a:srgbClr val="0070C0"/>
                </a:solidFill>
              </a:rPr>
              <a:t> dependence with the MCS formula with  the base track resolution and the global momentum as free parameters</a:t>
            </a:r>
            <a:endParaRPr lang="fr-FR" dirty="0">
              <a:solidFill>
                <a:srgbClr val="0070C0"/>
              </a:solidFill>
            </a:endParaRPr>
          </a:p>
        </p:txBody>
      </p:sp>
      <p:pic>
        <p:nvPicPr>
          <p:cNvPr id="8" name="Image 7" descr="dangmeanvsncell.gif"/>
          <p:cNvPicPr>
            <a:picLocks noChangeAspect="1"/>
          </p:cNvPicPr>
          <p:nvPr/>
        </p:nvPicPr>
        <p:blipFill>
          <a:blip r:embed="rId2" cstate="print"/>
          <a:stretch>
            <a:fillRect/>
          </a:stretch>
        </p:blipFill>
        <p:spPr>
          <a:xfrm>
            <a:off x="1835696" y="2060848"/>
            <a:ext cx="5231110" cy="3759039"/>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51520" y="260648"/>
            <a:ext cx="8453542" cy="646331"/>
          </a:xfrm>
          <a:prstGeom prst="rect">
            <a:avLst/>
          </a:prstGeom>
          <a:noFill/>
        </p:spPr>
        <p:txBody>
          <a:bodyPr wrap="square" rtlCol="0">
            <a:spAutoFit/>
          </a:bodyPr>
          <a:lstStyle/>
          <a:p>
            <a:r>
              <a:rPr lang="en-GB" dirty="0" smtClean="0"/>
              <a:t>In order to understand the normal behaviour we should look into more details the difference of angle distributions of all tracks.</a:t>
            </a:r>
            <a:endParaRPr lang="fr-FR" dirty="0"/>
          </a:p>
        </p:txBody>
      </p:sp>
      <p:pic>
        <p:nvPicPr>
          <p:cNvPr id="5" name="Image 4" descr="meandang.gif"/>
          <p:cNvPicPr>
            <a:picLocks noChangeAspect="1"/>
          </p:cNvPicPr>
          <p:nvPr/>
        </p:nvPicPr>
        <p:blipFill>
          <a:blip r:embed="rId2" cstate="print"/>
          <a:stretch>
            <a:fillRect/>
          </a:stretch>
        </p:blipFill>
        <p:spPr>
          <a:xfrm>
            <a:off x="3851920" y="980728"/>
            <a:ext cx="4439022" cy="3189850"/>
          </a:xfrm>
          <a:prstGeom prst="rect">
            <a:avLst/>
          </a:prstGeom>
        </p:spPr>
      </p:pic>
      <p:sp>
        <p:nvSpPr>
          <p:cNvPr id="6" name="ZoneTexte 5"/>
          <p:cNvSpPr txBox="1"/>
          <p:nvPr/>
        </p:nvSpPr>
        <p:spPr>
          <a:xfrm>
            <a:off x="179512" y="1268760"/>
            <a:ext cx="2520280" cy="1200329"/>
          </a:xfrm>
          <a:prstGeom prst="rect">
            <a:avLst/>
          </a:prstGeom>
          <a:noFill/>
        </p:spPr>
        <p:txBody>
          <a:bodyPr wrap="square" rtlCol="0">
            <a:spAutoFit/>
          </a:bodyPr>
          <a:lstStyle/>
          <a:p>
            <a:r>
              <a:rPr lang="en-GB" dirty="0" smtClean="0"/>
              <a:t>First: the mean value of the previous </a:t>
            </a:r>
            <a:r>
              <a:rPr lang="en-GB" dirty="0" err="1" smtClean="0"/>
              <a:t>gaussian</a:t>
            </a:r>
            <a:r>
              <a:rPr lang="en-GB" dirty="0" smtClean="0"/>
              <a:t> distributions  as a function of </a:t>
            </a:r>
            <a:r>
              <a:rPr lang="en-GB" dirty="0" err="1" smtClean="0"/>
              <a:t>Ncell</a:t>
            </a:r>
            <a:r>
              <a:rPr lang="en-GB" dirty="0" smtClean="0"/>
              <a:t>.</a:t>
            </a:r>
            <a:endParaRPr lang="fr-FR" dirty="0"/>
          </a:p>
        </p:txBody>
      </p:sp>
      <p:sp>
        <p:nvSpPr>
          <p:cNvPr id="7" name="ZoneTexte 6"/>
          <p:cNvSpPr txBox="1"/>
          <p:nvPr/>
        </p:nvSpPr>
        <p:spPr>
          <a:xfrm>
            <a:off x="5004048" y="3212976"/>
            <a:ext cx="2454454" cy="369332"/>
          </a:xfrm>
          <a:prstGeom prst="rect">
            <a:avLst/>
          </a:prstGeom>
          <a:noFill/>
        </p:spPr>
        <p:txBody>
          <a:bodyPr wrap="none" rtlCol="0">
            <a:spAutoFit/>
          </a:bodyPr>
          <a:lstStyle/>
          <a:p>
            <a:r>
              <a:rPr lang="en-GB" dirty="0" smtClean="0"/>
              <a:t>Both XZ + YZ projections</a:t>
            </a:r>
            <a:endParaRPr lang="fr-FR" dirty="0"/>
          </a:p>
        </p:txBody>
      </p:sp>
      <p:sp>
        <p:nvSpPr>
          <p:cNvPr id="8" name="ZoneTexte 7"/>
          <p:cNvSpPr txBox="1"/>
          <p:nvPr/>
        </p:nvSpPr>
        <p:spPr>
          <a:xfrm>
            <a:off x="179513" y="2636912"/>
            <a:ext cx="3240360" cy="2862322"/>
          </a:xfrm>
          <a:prstGeom prst="rect">
            <a:avLst/>
          </a:prstGeom>
          <a:noFill/>
        </p:spPr>
        <p:txBody>
          <a:bodyPr wrap="square" rtlCol="0">
            <a:spAutoFit/>
          </a:bodyPr>
          <a:lstStyle/>
          <a:p>
            <a:r>
              <a:rPr lang="en-GB" dirty="0" smtClean="0"/>
              <a:t>There is a clear bias corresponding to an average constant angular deviation of  </a:t>
            </a:r>
          </a:p>
          <a:p>
            <a:r>
              <a:rPr lang="en-GB" dirty="0" smtClean="0"/>
              <a:t>0.053 </a:t>
            </a:r>
            <a:r>
              <a:rPr lang="en-GB" dirty="0" err="1" smtClean="0"/>
              <a:t>mrad</a:t>
            </a:r>
            <a:r>
              <a:rPr lang="en-GB" dirty="0" smtClean="0"/>
              <a:t> every mm</a:t>
            </a:r>
          </a:p>
          <a:p>
            <a:endParaRPr lang="en-GB" dirty="0" smtClean="0"/>
          </a:p>
          <a:p>
            <a:r>
              <a:rPr lang="en-GB" dirty="0" smtClean="0"/>
              <a:t>Reasons: for example could be a systematic piling  error of the plates which spoils the parallelism. This is a </a:t>
            </a:r>
            <a:r>
              <a:rPr lang="en-GB" dirty="0" err="1" smtClean="0"/>
              <a:t>alignement</a:t>
            </a:r>
            <a:r>
              <a:rPr lang="en-GB" dirty="0" smtClean="0"/>
              <a:t> correction if this is the case.</a:t>
            </a:r>
            <a:endParaRPr lang="fr-FR" dirty="0"/>
          </a:p>
        </p:txBody>
      </p:sp>
      <p:sp>
        <p:nvSpPr>
          <p:cNvPr id="9" name="ZoneTexte 8"/>
          <p:cNvSpPr txBox="1"/>
          <p:nvPr/>
        </p:nvSpPr>
        <p:spPr>
          <a:xfrm>
            <a:off x="251520" y="5589240"/>
            <a:ext cx="8529391" cy="923330"/>
          </a:xfrm>
          <a:prstGeom prst="rect">
            <a:avLst/>
          </a:prstGeom>
          <a:noFill/>
        </p:spPr>
        <p:txBody>
          <a:bodyPr wrap="square" rtlCol="0">
            <a:spAutoFit/>
          </a:bodyPr>
          <a:lstStyle/>
          <a:p>
            <a:r>
              <a:rPr lang="en-GB" dirty="0" smtClean="0">
                <a:solidFill>
                  <a:srgbClr val="C00000"/>
                </a:solidFill>
              </a:rPr>
              <a:t>However this is an effect which usually is  not impacting the variance of the distributions if the effect is identical for all angle measurements, especially between the 2 projection planes. And should not affect the momentum measurements but  criteria to verify.</a:t>
            </a:r>
            <a:endParaRPr lang="fr-FR" dirty="0">
              <a:solidFill>
                <a:srgbClr val="C00000"/>
              </a:solidFill>
            </a:endParaRPr>
          </a:p>
        </p:txBody>
      </p:sp>
      <p:sp>
        <p:nvSpPr>
          <p:cNvPr id="10" name="ZoneTexte 9"/>
          <p:cNvSpPr txBox="1"/>
          <p:nvPr/>
        </p:nvSpPr>
        <p:spPr>
          <a:xfrm>
            <a:off x="4860032" y="2915652"/>
            <a:ext cx="599716" cy="369332"/>
          </a:xfrm>
          <a:prstGeom prst="rect">
            <a:avLst/>
          </a:prstGeom>
          <a:noFill/>
        </p:spPr>
        <p:txBody>
          <a:bodyPr wrap="none" rtlCol="0">
            <a:spAutoFit/>
          </a:bodyPr>
          <a:lstStyle/>
          <a:p>
            <a:r>
              <a:rPr lang="en-GB" dirty="0" smtClean="0"/>
              <a:t>data</a:t>
            </a:r>
            <a:endParaRPr lang="fr-FR" dirty="0"/>
          </a:p>
        </p:txBody>
      </p:sp>
      <p:sp>
        <p:nvSpPr>
          <p:cNvPr id="11" name="Rectangle 10"/>
          <p:cNvSpPr/>
          <p:nvPr/>
        </p:nvSpPr>
        <p:spPr>
          <a:xfrm>
            <a:off x="4067944" y="1412776"/>
            <a:ext cx="216024" cy="1440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79512" y="0"/>
            <a:ext cx="6585136" cy="369332"/>
          </a:xfrm>
          <a:prstGeom prst="rect">
            <a:avLst/>
          </a:prstGeom>
          <a:noFill/>
        </p:spPr>
        <p:txBody>
          <a:bodyPr wrap="none" rtlCol="0">
            <a:spAutoFit/>
          </a:bodyPr>
          <a:lstStyle/>
          <a:p>
            <a:r>
              <a:rPr lang="en-GB" dirty="0" smtClean="0"/>
              <a:t>Analyse the bias independently for the 2 different projection planes:</a:t>
            </a:r>
          </a:p>
        </p:txBody>
      </p:sp>
      <p:pic>
        <p:nvPicPr>
          <p:cNvPr id="3" name="Image 2" descr="meandang.gif"/>
          <p:cNvPicPr>
            <a:picLocks noChangeAspect="1"/>
          </p:cNvPicPr>
          <p:nvPr/>
        </p:nvPicPr>
        <p:blipFill>
          <a:blip r:embed="rId2" cstate="print"/>
          <a:stretch>
            <a:fillRect/>
          </a:stretch>
        </p:blipFill>
        <p:spPr>
          <a:xfrm>
            <a:off x="323528" y="980728"/>
            <a:ext cx="3411855" cy="2451735"/>
          </a:xfrm>
          <a:prstGeom prst="rect">
            <a:avLst/>
          </a:prstGeom>
        </p:spPr>
      </p:pic>
      <p:pic>
        <p:nvPicPr>
          <p:cNvPr id="4" name="Image 3" descr="meandang.gif"/>
          <p:cNvPicPr>
            <a:picLocks noChangeAspect="1"/>
          </p:cNvPicPr>
          <p:nvPr/>
        </p:nvPicPr>
        <p:blipFill>
          <a:blip r:embed="rId3" cstate="print"/>
          <a:stretch>
            <a:fillRect/>
          </a:stretch>
        </p:blipFill>
        <p:spPr>
          <a:xfrm>
            <a:off x="467544" y="3933056"/>
            <a:ext cx="3411855" cy="2451735"/>
          </a:xfrm>
          <a:prstGeom prst="rect">
            <a:avLst/>
          </a:prstGeom>
        </p:spPr>
      </p:pic>
      <p:sp>
        <p:nvSpPr>
          <p:cNvPr id="5" name="ZoneTexte 4"/>
          <p:cNvSpPr txBox="1"/>
          <p:nvPr/>
        </p:nvSpPr>
        <p:spPr>
          <a:xfrm>
            <a:off x="251520" y="548680"/>
            <a:ext cx="8568951" cy="369332"/>
          </a:xfrm>
          <a:prstGeom prst="rect">
            <a:avLst/>
          </a:prstGeom>
          <a:noFill/>
        </p:spPr>
        <p:txBody>
          <a:bodyPr wrap="square" rtlCol="0">
            <a:spAutoFit/>
          </a:bodyPr>
          <a:lstStyle/>
          <a:p>
            <a:r>
              <a:rPr lang="en-GB" dirty="0" smtClean="0"/>
              <a:t>Using only the angle differences measured in XZ plane</a:t>
            </a:r>
            <a:endParaRPr lang="fr-FR" dirty="0"/>
          </a:p>
        </p:txBody>
      </p:sp>
      <p:sp>
        <p:nvSpPr>
          <p:cNvPr id="6" name="ZoneTexte 5"/>
          <p:cNvSpPr txBox="1"/>
          <p:nvPr/>
        </p:nvSpPr>
        <p:spPr>
          <a:xfrm>
            <a:off x="107504" y="3429000"/>
            <a:ext cx="8568951" cy="369332"/>
          </a:xfrm>
          <a:prstGeom prst="rect">
            <a:avLst/>
          </a:prstGeom>
          <a:noFill/>
        </p:spPr>
        <p:txBody>
          <a:bodyPr wrap="square" rtlCol="0">
            <a:spAutoFit/>
          </a:bodyPr>
          <a:lstStyle/>
          <a:p>
            <a:r>
              <a:rPr lang="en-GB" dirty="0" smtClean="0"/>
              <a:t>Using only the angle differences measured in YZ plane</a:t>
            </a:r>
            <a:endParaRPr lang="fr-FR" dirty="0"/>
          </a:p>
        </p:txBody>
      </p:sp>
      <p:sp>
        <p:nvSpPr>
          <p:cNvPr id="7" name="ZoneTexte 6"/>
          <p:cNvSpPr txBox="1"/>
          <p:nvPr/>
        </p:nvSpPr>
        <p:spPr>
          <a:xfrm>
            <a:off x="3851920" y="1196752"/>
            <a:ext cx="3844129" cy="369332"/>
          </a:xfrm>
          <a:prstGeom prst="rect">
            <a:avLst/>
          </a:prstGeom>
          <a:noFill/>
        </p:spPr>
        <p:txBody>
          <a:bodyPr wrap="none" rtlCol="0">
            <a:spAutoFit/>
          </a:bodyPr>
          <a:lstStyle/>
          <a:p>
            <a:r>
              <a:rPr lang="en-GB" dirty="0" smtClean="0">
                <a:solidFill>
                  <a:srgbClr val="C00000"/>
                </a:solidFill>
              </a:rPr>
              <a:t>Most of the bias comes from this plane</a:t>
            </a:r>
            <a:endParaRPr lang="fr-FR" dirty="0">
              <a:solidFill>
                <a:srgbClr val="C00000"/>
              </a:solidFill>
            </a:endParaRPr>
          </a:p>
        </p:txBody>
      </p:sp>
      <p:sp>
        <p:nvSpPr>
          <p:cNvPr id="8" name="Rectangle 7"/>
          <p:cNvSpPr/>
          <p:nvPr/>
        </p:nvSpPr>
        <p:spPr>
          <a:xfrm>
            <a:off x="3635896" y="1700808"/>
            <a:ext cx="4572000" cy="923330"/>
          </a:xfrm>
          <a:prstGeom prst="rect">
            <a:avLst/>
          </a:prstGeom>
        </p:spPr>
        <p:txBody>
          <a:bodyPr>
            <a:spAutoFit/>
          </a:bodyPr>
          <a:lstStyle/>
          <a:p>
            <a:r>
              <a:rPr lang="en-GB" dirty="0" smtClean="0"/>
              <a:t>corresponding to an average constant angular deviation of  </a:t>
            </a:r>
          </a:p>
          <a:p>
            <a:r>
              <a:rPr lang="en-GB" dirty="0" smtClean="0"/>
              <a:t>0.081 </a:t>
            </a:r>
            <a:r>
              <a:rPr lang="en-GB" dirty="0" err="1" smtClean="0"/>
              <a:t>mrad</a:t>
            </a:r>
            <a:r>
              <a:rPr lang="en-GB" dirty="0" smtClean="0"/>
              <a:t> every lead cell</a:t>
            </a:r>
          </a:p>
        </p:txBody>
      </p:sp>
      <p:sp>
        <p:nvSpPr>
          <p:cNvPr id="9" name="ZoneTexte 8"/>
          <p:cNvSpPr txBox="1"/>
          <p:nvPr/>
        </p:nvSpPr>
        <p:spPr>
          <a:xfrm>
            <a:off x="4004320" y="4170635"/>
            <a:ext cx="3414717" cy="369332"/>
          </a:xfrm>
          <a:prstGeom prst="rect">
            <a:avLst/>
          </a:prstGeom>
          <a:noFill/>
        </p:spPr>
        <p:txBody>
          <a:bodyPr wrap="none" rtlCol="0">
            <a:spAutoFit/>
          </a:bodyPr>
          <a:lstStyle/>
          <a:p>
            <a:r>
              <a:rPr lang="en-GB" dirty="0" smtClean="0">
                <a:solidFill>
                  <a:srgbClr val="C00000"/>
                </a:solidFill>
              </a:rPr>
              <a:t>No bias measurable for  </a:t>
            </a:r>
            <a:r>
              <a:rPr lang="en-GB" dirty="0" err="1" smtClean="0">
                <a:solidFill>
                  <a:srgbClr val="C00000"/>
                </a:solidFill>
              </a:rPr>
              <a:t>ncell</a:t>
            </a:r>
            <a:r>
              <a:rPr lang="en-GB" dirty="0" smtClean="0">
                <a:solidFill>
                  <a:srgbClr val="C00000"/>
                </a:solidFill>
              </a:rPr>
              <a:t>  &lt;15.</a:t>
            </a:r>
            <a:endParaRPr lang="fr-FR" dirty="0">
              <a:solidFill>
                <a:srgbClr val="C00000"/>
              </a:solidFill>
            </a:endParaRPr>
          </a:p>
        </p:txBody>
      </p:sp>
      <p:sp>
        <p:nvSpPr>
          <p:cNvPr id="10" name="ZoneTexte 9"/>
          <p:cNvSpPr txBox="1"/>
          <p:nvPr/>
        </p:nvSpPr>
        <p:spPr>
          <a:xfrm>
            <a:off x="4067944" y="5085184"/>
            <a:ext cx="4752528" cy="1477328"/>
          </a:xfrm>
          <a:prstGeom prst="rect">
            <a:avLst/>
          </a:prstGeom>
          <a:noFill/>
          <a:ln w="38100">
            <a:solidFill>
              <a:srgbClr val="C00000"/>
            </a:solidFill>
          </a:ln>
        </p:spPr>
        <p:txBody>
          <a:bodyPr wrap="square" rtlCol="0">
            <a:spAutoFit/>
          </a:bodyPr>
          <a:lstStyle/>
          <a:p>
            <a:r>
              <a:rPr lang="en-GB" dirty="0" smtClean="0"/>
              <a:t>This means that we cannot combine the XZ and YZ angular differences in the same distribution. This would increase artificially the variance and subsequently would pull the momentum of the fit shown in slide 4 to low values</a:t>
            </a:r>
            <a:endParaRPr lang="fr-FR" dirty="0"/>
          </a:p>
        </p:txBody>
      </p:sp>
      <p:sp>
        <p:nvSpPr>
          <p:cNvPr id="11" name="ZoneTexte 10"/>
          <p:cNvSpPr txBox="1"/>
          <p:nvPr/>
        </p:nvSpPr>
        <p:spPr>
          <a:xfrm>
            <a:off x="1115616" y="2627620"/>
            <a:ext cx="599716" cy="369332"/>
          </a:xfrm>
          <a:prstGeom prst="rect">
            <a:avLst/>
          </a:prstGeom>
          <a:noFill/>
        </p:spPr>
        <p:txBody>
          <a:bodyPr wrap="none" rtlCol="0">
            <a:spAutoFit/>
          </a:bodyPr>
          <a:lstStyle/>
          <a:p>
            <a:r>
              <a:rPr lang="en-GB" dirty="0" smtClean="0"/>
              <a:t>data</a:t>
            </a:r>
            <a:endParaRPr lang="fr-FR" dirty="0"/>
          </a:p>
        </p:txBody>
      </p:sp>
      <p:sp>
        <p:nvSpPr>
          <p:cNvPr id="12" name="ZoneTexte 11"/>
          <p:cNvSpPr txBox="1"/>
          <p:nvPr/>
        </p:nvSpPr>
        <p:spPr>
          <a:xfrm>
            <a:off x="1259632" y="5579948"/>
            <a:ext cx="599716" cy="369332"/>
          </a:xfrm>
          <a:prstGeom prst="rect">
            <a:avLst/>
          </a:prstGeom>
          <a:noFill/>
        </p:spPr>
        <p:txBody>
          <a:bodyPr wrap="none" rtlCol="0">
            <a:spAutoFit/>
          </a:bodyPr>
          <a:lstStyle/>
          <a:p>
            <a:r>
              <a:rPr lang="en-GB" dirty="0" smtClean="0"/>
              <a:t>data</a:t>
            </a:r>
            <a:endParaRPr lang="fr-FR" dirty="0"/>
          </a:p>
        </p:txBody>
      </p:sp>
      <p:sp>
        <p:nvSpPr>
          <p:cNvPr id="14" name="ZoneTexte 13"/>
          <p:cNvSpPr txBox="1"/>
          <p:nvPr/>
        </p:nvSpPr>
        <p:spPr>
          <a:xfrm rot="16200000">
            <a:off x="317345" y="1111181"/>
            <a:ext cx="424668" cy="307777"/>
          </a:xfrm>
          <a:prstGeom prst="rect">
            <a:avLst/>
          </a:prstGeom>
          <a:solidFill>
            <a:schemeClr val="bg1"/>
          </a:solidFill>
        </p:spPr>
        <p:txBody>
          <a:bodyPr wrap="none" rtlCol="0">
            <a:spAutoFit/>
          </a:bodyPr>
          <a:lstStyle/>
          <a:p>
            <a:r>
              <a:rPr lang="en-GB" sz="1400" dirty="0" err="1" smtClean="0"/>
              <a:t>rad</a:t>
            </a:r>
            <a:endParaRPr lang="fr-FR" sz="1400" dirty="0"/>
          </a:p>
        </p:txBody>
      </p:sp>
      <p:sp>
        <p:nvSpPr>
          <p:cNvPr id="15" name="ZoneTexte 14"/>
          <p:cNvSpPr txBox="1"/>
          <p:nvPr/>
        </p:nvSpPr>
        <p:spPr>
          <a:xfrm rot="16200000">
            <a:off x="469745" y="4070889"/>
            <a:ext cx="424668" cy="307777"/>
          </a:xfrm>
          <a:prstGeom prst="rect">
            <a:avLst/>
          </a:prstGeom>
          <a:solidFill>
            <a:schemeClr val="bg1"/>
          </a:solidFill>
        </p:spPr>
        <p:txBody>
          <a:bodyPr wrap="none" rtlCol="0">
            <a:spAutoFit/>
          </a:bodyPr>
          <a:lstStyle/>
          <a:p>
            <a:r>
              <a:rPr lang="en-GB" sz="1400" dirty="0" err="1" smtClean="0"/>
              <a:t>rad</a:t>
            </a:r>
            <a:endParaRPr lang="fr-FR"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520" y="1700808"/>
            <a:ext cx="4176464" cy="923330"/>
          </a:xfrm>
          <a:prstGeom prst="rect">
            <a:avLst/>
          </a:prstGeom>
        </p:spPr>
        <p:txBody>
          <a:bodyPr wrap="square">
            <a:spAutoFit/>
          </a:bodyPr>
          <a:lstStyle/>
          <a:p>
            <a:r>
              <a:rPr lang="fr-FR" dirty="0" err="1" smtClean="0">
                <a:solidFill>
                  <a:srgbClr val="002060"/>
                </a:solidFill>
              </a:rPr>
              <a:t>calculating</a:t>
            </a:r>
            <a:r>
              <a:rPr lang="fr-FR" dirty="0" smtClean="0">
                <a:solidFill>
                  <a:srgbClr val="002060"/>
                </a:solidFill>
              </a:rPr>
              <a:t> BT </a:t>
            </a:r>
            <a:r>
              <a:rPr lang="fr-FR" dirty="0" err="1" smtClean="0">
                <a:solidFill>
                  <a:srgbClr val="002060"/>
                </a:solidFill>
              </a:rPr>
              <a:t>resolution</a:t>
            </a:r>
            <a:r>
              <a:rPr lang="fr-FR" dirty="0" smtClean="0">
                <a:solidFill>
                  <a:srgbClr val="002060"/>
                </a:solidFill>
              </a:rPr>
              <a:t> ... </a:t>
            </a:r>
          </a:p>
          <a:p>
            <a:r>
              <a:rPr lang="fr-FR" dirty="0" smtClean="0">
                <a:solidFill>
                  <a:srgbClr val="002060"/>
                </a:solidFill>
              </a:rPr>
              <a:t>P(XZ)=3.5 </a:t>
            </a:r>
            <a:r>
              <a:rPr lang="fr-FR" dirty="0" err="1" smtClean="0">
                <a:solidFill>
                  <a:srgbClr val="002060"/>
                </a:solidFill>
              </a:rPr>
              <a:t>GeV</a:t>
            </a:r>
            <a:r>
              <a:rPr lang="fr-FR" dirty="0" smtClean="0">
                <a:solidFill>
                  <a:srgbClr val="002060"/>
                </a:solidFill>
              </a:rPr>
              <a:t>/c</a:t>
            </a:r>
          </a:p>
          <a:p>
            <a:r>
              <a:rPr lang="fr-FR" dirty="0" smtClean="0">
                <a:solidFill>
                  <a:srgbClr val="C00000"/>
                </a:solidFill>
              </a:rPr>
              <a:t>double base </a:t>
            </a:r>
            <a:r>
              <a:rPr lang="fr-FR" dirty="0" err="1" smtClean="0">
                <a:solidFill>
                  <a:srgbClr val="C00000"/>
                </a:solidFill>
              </a:rPr>
              <a:t>track</a:t>
            </a:r>
            <a:r>
              <a:rPr lang="fr-FR" dirty="0" smtClean="0">
                <a:solidFill>
                  <a:srgbClr val="C00000"/>
                </a:solidFill>
              </a:rPr>
              <a:t> </a:t>
            </a:r>
            <a:r>
              <a:rPr lang="fr-FR" dirty="0" err="1" smtClean="0">
                <a:solidFill>
                  <a:srgbClr val="C00000"/>
                </a:solidFill>
              </a:rPr>
              <a:t>resolution</a:t>
            </a:r>
            <a:r>
              <a:rPr lang="fr-FR" dirty="0" smtClean="0">
                <a:solidFill>
                  <a:srgbClr val="C00000"/>
                </a:solidFill>
              </a:rPr>
              <a:t>= 4.5 </a:t>
            </a:r>
            <a:r>
              <a:rPr lang="fr-FR" dirty="0" err="1" smtClean="0">
                <a:solidFill>
                  <a:srgbClr val="C00000"/>
                </a:solidFill>
              </a:rPr>
              <a:t>mrad</a:t>
            </a:r>
            <a:endParaRPr lang="fr-FR" dirty="0">
              <a:solidFill>
                <a:srgbClr val="C00000"/>
              </a:solidFill>
            </a:endParaRPr>
          </a:p>
        </p:txBody>
      </p:sp>
      <p:sp>
        <p:nvSpPr>
          <p:cNvPr id="7" name="ZoneTexte 6"/>
          <p:cNvSpPr txBox="1"/>
          <p:nvPr/>
        </p:nvSpPr>
        <p:spPr>
          <a:xfrm>
            <a:off x="107504" y="620688"/>
            <a:ext cx="3600400" cy="646331"/>
          </a:xfrm>
          <a:prstGeom prst="rect">
            <a:avLst/>
          </a:prstGeom>
          <a:noFill/>
        </p:spPr>
        <p:txBody>
          <a:bodyPr wrap="square" rtlCol="0">
            <a:spAutoFit/>
          </a:bodyPr>
          <a:lstStyle/>
          <a:p>
            <a:r>
              <a:rPr lang="en-GB" dirty="0" smtClean="0">
                <a:solidFill>
                  <a:srgbClr val="0070C0"/>
                </a:solidFill>
              </a:rPr>
              <a:t>From the mean variance of the difference of angle distributions</a:t>
            </a:r>
            <a:endParaRPr lang="fr-FR" dirty="0">
              <a:solidFill>
                <a:srgbClr val="0070C0"/>
              </a:solidFill>
            </a:endParaRPr>
          </a:p>
        </p:txBody>
      </p:sp>
      <p:sp>
        <p:nvSpPr>
          <p:cNvPr id="6" name="ZoneTexte 5"/>
          <p:cNvSpPr txBox="1"/>
          <p:nvPr/>
        </p:nvSpPr>
        <p:spPr>
          <a:xfrm>
            <a:off x="0" y="116632"/>
            <a:ext cx="5204053" cy="369332"/>
          </a:xfrm>
          <a:prstGeom prst="rect">
            <a:avLst/>
          </a:prstGeom>
          <a:noFill/>
        </p:spPr>
        <p:txBody>
          <a:bodyPr wrap="none" rtlCol="0">
            <a:spAutoFit/>
          </a:bodyPr>
          <a:lstStyle/>
          <a:p>
            <a:r>
              <a:rPr lang="en-GB" dirty="0" smtClean="0"/>
              <a:t>Analyse the angle differences in XZ and YZ separately:</a:t>
            </a:r>
            <a:endParaRPr lang="fr-FR" dirty="0"/>
          </a:p>
        </p:txBody>
      </p:sp>
      <p:pic>
        <p:nvPicPr>
          <p:cNvPr id="8" name="Image 7" descr="dangmeanvsncell.gif"/>
          <p:cNvPicPr>
            <a:picLocks noChangeAspect="1"/>
          </p:cNvPicPr>
          <p:nvPr/>
        </p:nvPicPr>
        <p:blipFill>
          <a:blip r:embed="rId2" cstate="print"/>
          <a:stretch>
            <a:fillRect/>
          </a:stretch>
        </p:blipFill>
        <p:spPr>
          <a:xfrm>
            <a:off x="4355976" y="404664"/>
            <a:ext cx="3790950" cy="2724150"/>
          </a:xfrm>
          <a:prstGeom prst="rect">
            <a:avLst/>
          </a:prstGeom>
        </p:spPr>
      </p:pic>
      <p:sp>
        <p:nvSpPr>
          <p:cNvPr id="9" name="Rectangle 8"/>
          <p:cNvSpPr/>
          <p:nvPr/>
        </p:nvSpPr>
        <p:spPr>
          <a:xfrm>
            <a:off x="5364088" y="620688"/>
            <a:ext cx="465192" cy="369332"/>
          </a:xfrm>
          <a:prstGeom prst="rect">
            <a:avLst/>
          </a:prstGeom>
        </p:spPr>
        <p:txBody>
          <a:bodyPr wrap="none">
            <a:spAutoFit/>
          </a:bodyPr>
          <a:lstStyle/>
          <a:p>
            <a:r>
              <a:rPr lang="en-GB" dirty="0" smtClean="0"/>
              <a:t>XZ </a:t>
            </a:r>
            <a:endParaRPr lang="fr-FR" dirty="0"/>
          </a:p>
        </p:txBody>
      </p:sp>
      <p:pic>
        <p:nvPicPr>
          <p:cNvPr id="10" name="Image 9" descr="dangmeanvsncell.gif"/>
          <p:cNvPicPr>
            <a:picLocks noChangeAspect="1"/>
          </p:cNvPicPr>
          <p:nvPr/>
        </p:nvPicPr>
        <p:blipFill>
          <a:blip r:embed="rId3" cstate="print"/>
          <a:stretch>
            <a:fillRect/>
          </a:stretch>
        </p:blipFill>
        <p:spPr>
          <a:xfrm>
            <a:off x="4283968" y="3369146"/>
            <a:ext cx="3790950" cy="2724150"/>
          </a:xfrm>
          <a:prstGeom prst="rect">
            <a:avLst/>
          </a:prstGeom>
        </p:spPr>
      </p:pic>
      <p:sp>
        <p:nvSpPr>
          <p:cNvPr id="11" name="Rectangle 10"/>
          <p:cNvSpPr/>
          <p:nvPr/>
        </p:nvSpPr>
        <p:spPr>
          <a:xfrm>
            <a:off x="251520" y="3645024"/>
            <a:ext cx="4176464" cy="923330"/>
          </a:xfrm>
          <a:prstGeom prst="rect">
            <a:avLst/>
          </a:prstGeom>
        </p:spPr>
        <p:txBody>
          <a:bodyPr wrap="square">
            <a:spAutoFit/>
          </a:bodyPr>
          <a:lstStyle/>
          <a:p>
            <a:r>
              <a:rPr lang="fr-FR" dirty="0" err="1" smtClean="0">
                <a:solidFill>
                  <a:srgbClr val="002060"/>
                </a:solidFill>
              </a:rPr>
              <a:t>calculating</a:t>
            </a:r>
            <a:r>
              <a:rPr lang="fr-FR" dirty="0" smtClean="0">
                <a:solidFill>
                  <a:srgbClr val="002060"/>
                </a:solidFill>
              </a:rPr>
              <a:t> BT </a:t>
            </a:r>
            <a:r>
              <a:rPr lang="fr-FR" dirty="0" err="1" smtClean="0">
                <a:solidFill>
                  <a:srgbClr val="002060"/>
                </a:solidFill>
              </a:rPr>
              <a:t>resolution</a:t>
            </a:r>
            <a:r>
              <a:rPr lang="fr-FR" dirty="0" smtClean="0">
                <a:solidFill>
                  <a:srgbClr val="002060"/>
                </a:solidFill>
              </a:rPr>
              <a:t> ... </a:t>
            </a:r>
          </a:p>
          <a:p>
            <a:r>
              <a:rPr lang="fr-FR" dirty="0" smtClean="0">
                <a:solidFill>
                  <a:srgbClr val="002060"/>
                </a:solidFill>
              </a:rPr>
              <a:t>P(XZ)=3.5 </a:t>
            </a:r>
            <a:r>
              <a:rPr lang="fr-FR" dirty="0" err="1" smtClean="0">
                <a:solidFill>
                  <a:srgbClr val="002060"/>
                </a:solidFill>
              </a:rPr>
              <a:t>GeV</a:t>
            </a:r>
            <a:r>
              <a:rPr lang="fr-FR" dirty="0" smtClean="0">
                <a:solidFill>
                  <a:srgbClr val="002060"/>
                </a:solidFill>
              </a:rPr>
              <a:t>/c</a:t>
            </a:r>
          </a:p>
          <a:p>
            <a:r>
              <a:rPr lang="fr-FR" dirty="0" smtClean="0">
                <a:solidFill>
                  <a:srgbClr val="C00000"/>
                </a:solidFill>
              </a:rPr>
              <a:t>double base </a:t>
            </a:r>
            <a:r>
              <a:rPr lang="fr-FR" dirty="0" err="1" smtClean="0">
                <a:solidFill>
                  <a:srgbClr val="C00000"/>
                </a:solidFill>
              </a:rPr>
              <a:t>track</a:t>
            </a:r>
            <a:r>
              <a:rPr lang="fr-FR" dirty="0" smtClean="0">
                <a:solidFill>
                  <a:srgbClr val="C00000"/>
                </a:solidFill>
              </a:rPr>
              <a:t> </a:t>
            </a:r>
            <a:r>
              <a:rPr lang="fr-FR" dirty="0" err="1" smtClean="0">
                <a:solidFill>
                  <a:srgbClr val="C00000"/>
                </a:solidFill>
              </a:rPr>
              <a:t>resolution</a:t>
            </a:r>
            <a:r>
              <a:rPr lang="fr-FR" dirty="0" smtClean="0">
                <a:solidFill>
                  <a:srgbClr val="C00000"/>
                </a:solidFill>
              </a:rPr>
              <a:t>= 3.8 </a:t>
            </a:r>
            <a:r>
              <a:rPr lang="fr-FR" dirty="0" err="1" smtClean="0">
                <a:solidFill>
                  <a:srgbClr val="C00000"/>
                </a:solidFill>
              </a:rPr>
              <a:t>mrad</a:t>
            </a:r>
            <a:endParaRPr lang="fr-FR" dirty="0">
              <a:solidFill>
                <a:srgbClr val="C00000"/>
              </a:solidFill>
            </a:endParaRPr>
          </a:p>
        </p:txBody>
      </p:sp>
      <p:sp>
        <p:nvSpPr>
          <p:cNvPr id="12" name="Rectangle 11"/>
          <p:cNvSpPr/>
          <p:nvPr/>
        </p:nvSpPr>
        <p:spPr>
          <a:xfrm>
            <a:off x="5436096" y="3789040"/>
            <a:ext cx="456022" cy="369332"/>
          </a:xfrm>
          <a:prstGeom prst="rect">
            <a:avLst/>
          </a:prstGeom>
        </p:spPr>
        <p:txBody>
          <a:bodyPr wrap="none">
            <a:spAutoFit/>
          </a:bodyPr>
          <a:lstStyle/>
          <a:p>
            <a:r>
              <a:rPr lang="en-GB" dirty="0" smtClean="0"/>
              <a:t>YZ </a:t>
            </a:r>
            <a:endParaRPr lang="fr-FR" dirty="0"/>
          </a:p>
        </p:txBody>
      </p:sp>
      <p:sp>
        <p:nvSpPr>
          <p:cNvPr id="13" name="ZoneTexte 12"/>
          <p:cNvSpPr txBox="1"/>
          <p:nvPr/>
        </p:nvSpPr>
        <p:spPr>
          <a:xfrm>
            <a:off x="107504" y="6167045"/>
            <a:ext cx="8110169" cy="646331"/>
          </a:xfrm>
          <a:prstGeom prst="rect">
            <a:avLst/>
          </a:prstGeom>
          <a:noFill/>
          <a:ln w="28575">
            <a:solidFill>
              <a:srgbClr val="C00000"/>
            </a:solidFill>
          </a:ln>
        </p:spPr>
        <p:txBody>
          <a:bodyPr wrap="none" rtlCol="0">
            <a:spAutoFit/>
          </a:bodyPr>
          <a:lstStyle/>
          <a:p>
            <a:r>
              <a:rPr lang="en-GB" dirty="0" smtClean="0"/>
              <a:t>Remarks: the global momentum fitted is now 3.5 </a:t>
            </a:r>
            <a:r>
              <a:rPr lang="en-GB" dirty="0" err="1" smtClean="0"/>
              <a:t>GeV</a:t>
            </a:r>
            <a:r>
              <a:rPr lang="en-GB" dirty="0" smtClean="0"/>
              <a:t>/c </a:t>
            </a:r>
          </a:p>
          <a:p>
            <a:r>
              <a:rPr lang="en-GB" dirty="0" smtClean="0"/>
              <a:t>The angular resolution is very different and relatively large  in both projection planes.</a:t>
            </a:r>
            <a:endParaRPr lang="fr-FR" dirty="0"/>
          </a:p>
        </p:txBody>
      </p:sp>
      <p:sp>
        <p:nvSpPr>
          <p:cNvPr id="14" name="ZoneTexte 13"/>
          <p:cNvSpPr txBox="1"/>
          <p:nvPr/>
        </p:nvSpPr>
        <p:spPr>
          <a:xfrm>
            <a:off x="6924612" y="2276872"/>
            <a:ext cx="599716" cy="369332"/>
          </a:xfrm>
          <a:prstGeom prst="rect">
            <a:avLst/>
          </a:prstGeom>
          <a:noFill/>
        </p:spPr>
        <p:txBody>
          <a:bodyPr wrap="none" rtlCol="0">
            <a:spAutoFit/>
          </a:bodyPr>
          <a:lstStyle/>
          <a:p>
            <a:r>
              <a:rPr lang="en-GB" dirty="0" smtClean="0"/>
              <a:t>data</a:t>
            </a:r>
            <a:endParaRPr lang="fr-FR" dirty="0"/>
          </a:p>
        </p:txBody>
      </p:sp>
      <p:sp>
        <p:nvSpPr>
          <p:cNvPr id="15" name="ZoneTexte 14"/>
          <p:cNvSpPr txBox="1"/>
          <p:nvPr/>
        </p:nvSpPr>
        <p:spPr>
          <a:xfrm>
            <a:off x="6948264" y="5147900"/>
            <a:ext cx="599716" cy="369332"/>
          </a:xfrm>
          <a:prstGeom prst="rect">
            <a:avLst/>
          </a:prstGeom>
          <a:noFill/>
        </p:spPr>
        <p:txBody>
          <a:bodyPr wrap="none" rtlCol="0">
            <a:spAutoFit/>
          </a:bodyPr>
          <a:lstStyle/>
          <a:p>
            <a:r>
              <a:rPr lang="en-GB" dirty="0" smtClean="0"/>
              <a:t>data</a:t>
            </a:r>
            <a:endParaRPr lang="fr-FR" dirty="0"/>
          </a:p>
        </p:txBody>
      </p:sp>
      <p:sp>
        <p:nvSpPr>
          <p:cNvPr id="16" name="ZoneTexte 15"/>
          <p:cNvSpPr txBox="1"/>
          <p:nvPr/>
        </p:nvSpPr>
        <p:spPr>
          <a:xfrm rot="16200000">
            <a:off x="4411168" y="582606"/>
            <a:ext cx="424668" cy="307777"/>
          </a:xfrm>
          <a:prstGeom prst="rect">
            <a:avLst/>
          </a:prstGeom>
          <a:solidFill>
            <a:schemeClr val="bg1"/>
          </a:solidFill>
        </p:spPr>
        <p:txBody>
          <a:bodyPr wrap="none" rtlCol="0">
            <a:spAutoFit/>
          </a:bodyPr>
          <a:lstStyle/>
          <a:p>
            <a:r>
              <a:rPr lang="en-GB" sz="1400" dirty="0" err="1" smtClean="0"/>
              <a:t>rad</a:t>
            </a:r>
            <a:endParaRPr lang="fr-FR" sz="1400" dirty="0"/>
          </a:p>
        </p:txBody>
      </p:sp>
      <p:sp>
        <p:nvSpPr>
          <p:cNvPr id="17" name="ZoneTexte 16"/>
          <p:cNvSpPr txBox="1"/>
          <p:nvPr/>
        </p:nvSpPr>
        <p:spPr>
          <a:xfrm rot="16200000">
            <a:off x="4309684" y="3559454"/>
            <a:ext cx="424668" cy="307777"/>
          </a:xfrm>
          <a:prstGeom prst="rect">
            <a:avLst/>
          </a:prstGeom>
          <a:solidFill>
            <a:schemeClr val="bg1"/>
          </a:solidFill>
        </p:spPr>
        <p:txBody>
          <a:bodyPr wrap="none" rtlCol="0">
            <a:spAutoFit/>
          </a:bodyPr>
          <a:lstStyle/>
          <a:p>
            <a:r>
              <a:rPr lang="en-GB" sz="1400" dirty="0" err="1" smtClean="0"/>
              <a:t>rad</a:t>
            </a:r>
            <a:endParaRPr lang="fr-FR" sz="1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23528" y="188640"/>
            <a:ext cx="2722412" cy="461665"/>
          </a:xfrm>
          <a:prstGeom prst="rect">
            <a:avLst/>
          </a:prstGeom>
          <a:noFill/>
        </p:spPr>
        <p:txBody>
          <a:bodyPr wrap="none" rtlCol="0">
            <a:spAutoFit/>
          </a:bodyPr>
          <a:lstStyle/>
          <a:p>
            <a:r>
              <a:rPr lang="en-GB" sz="2400" dirty="0" smtClean="0">
                <a:solidFill>
                  <a:srgbClr val="0070C0"/>
                </a:solidFill>
              </a:rPr>
              <a:t>Monte Carlo Studies</a:t>
            </a:r>
            <a:endParaRPr lang="fr-FR" sz="2400" dirty="0">
              <a:solidFill>
                <a:srgbClr val="0070C0"/>
              </a:solidFill>
            </a:endParaRPr>
          </a:p>
        </p:txBody>
      </p:sp>
      <p:sp>
        <p:nvSpPr>
          <p:cNvPr id="5" name="ZoneTexte 4"/>
          <p:cNvSpPr txBox="1"/>
          <p:nvPr/>
        </p:nvSpPr>
        <p:spPr>
          <a:xfrm>
            <a:off x="395536" y="1124744"/>
            <a:ext cx="5241884" cy="369332"/>
          </a:xfrm>
          <a:prstGeom prst="rect">
            <a:avLst/>
          </a:prstGeom>
          <a:noFill/>
        </p:spPr>
        <p:txBody>
          <a:bodyPr wrap="none" rtlCol="0">
            <a:spAutoFit/>
          </a:bodyPr>
          <a:lstStyle/>
          <a:p>
            <a:r>
              <a:rPr lang="en-GB" dirty="0" smtClean="0"/>
              <a:t>Use a sample of 4 </a:t>
            </a:r>
            <a:r>
              <a:rPr lang="en-GB" dirty="0" err="1" smtClean="0"/>
              <a:t>GeV</a:t>
            </a:r>
            <a:r>
              <a:rPr lang="en-GB" dirty="0" smtClean="0"/>
              <a:t> </a:t>
            </a:r>
            <a:r>
              <a:rPr lang="en-GB" dirty="0" err="1" smtClean="0"/>
              <a:t>pion</a:t>
            </a:r>
            <a:r>
              <a:rPr lang="en-GB" dirty="0" smtClean="0"/>
              <a:t> tracks simulated in a brick</a:t>
            </a:r>
            <a:endParaRPr lang="fr-FR" dirty="0"/>
          </a:p>
        </p:txBody>
      </p:sp>
      <p:pic>
        <p:nvPicPr>
          <p:cNvPr id="6" name="Image 5" descr="dangmeanvsncell.gif"/>
          <p:cNvPicPr>
            <a:picLocks noChangeAspect="1"/>
          </p:cNvPicPr>
          <p:nvPr/>
        </p:nvPicPr>
        <p:blipFill>
          <a:blip r:embed="rId2" cstate="print"/>
          <a:stretch>
            <a:fillRect/>
          </a:stretch>
        </p:blipFill>
        <p:spPr>
          <a:xfrm>
            <a:off x="395536" y="1628800"/>
            <a:ext cx="3384376" cy="2431988"/>
          </a:xfrm>
          <a:prstGeom prst="rect">
            <a:avLst/>
          </a:prstGeom>
        </p:spPr>
      </p:pic>
      <p:pic>
        <p:nvPicPr>
          <p:cNvPr id="7" name="Image 6" descr="meandang.gif"/>
          <p:cNvPicPr>
            <a:picLocks noChangeAspect="1"/>
          </p:cNvPicPr>
          <p:nvPr/>
        </p:nvPicPr>
        <p:blipFill>
          <a:blip r:embed="rId3" cstate="print"/>
          <a:stretch>
            <a:fillRect/>
          </a:stretch>
        </p:blipFill>
        <p:spPr>
          <a:xfrm>
            <a:off x="3995936" y="1628800"/>
            <a:ext cx="3407036" cy="2448272"/>
          </a:xfrm>
          <a:prstGeom prst="rect">
            <a:avLst/>
          </a:prstGeom>
        </p:spPr>
      </p:pic>
      <p:sp>
        <p:nvSpPr>
          <p:cNvPr id="8" name="ZoneTexte 7"/>
          <p:cNvSpPr txBox="1"/>
          <p:nvPr/>
        </p:nvSpPr>
        <p:spPr>
          <a:xfrm>
            <a:off x="1331640" y="2060848"/>
            <a:ext cx="851965" cy="369332"/>
          </a:xfrm>
          <a:prstGeom prst="rect">
            <a:avLst/>
          </a:prstGeom>
          <a:noFill/>
        </p:spPr>
        <p:txBody>
          <a:bodyPr wrap="none" rtlCol="0">
            <a:spAutoFit/>
          </a:bodyPr>
          <a:lstStyle/>
          <a:p>
            <a:r>
              <a:rPr lang="en-GB" dirty="0" smtClean="0"/>
              <a:t>XZ + YZ</a:t>
            </a:r>
            <a:endParaRPr lang="fr-FR" dirty="0"/>
          </a:p>
        </p:txBody>
      </p:sp>
      <p:sp>
        <p:nvSpPr>
          <p:cNvPr id="9" name="ZoneTexte 8"/>
          <p:cNvSpPr txBox="1"/>
          <p:nvPr/>
        </p:nvSpPr>
        <p:spPr>
          <a:xfrm>
            <a:off x="2627784" y="3068960"/>
            <a:ext cx="505267" cy="369332"/>
          </a:xfrm>
          <a:prstGeom prst="rect">
            <a:avLst/>
          </a:prstGeom>
          <a:noFill/>
        </p:spPr>
        <p:txBody>
          <a:bodyPr wrap="none" rtlCol="0">
            <a:spAutoFit/>
          </a:bodyPr>
          <a:lstStyle/>
          <a:p>
            <a:r>
              <a:rPr lang="en-GB" dirty="0" smtClean="0"/>
              <a:t>MC</a:t>
            </a:r>
            <a:endParaRPr lang="fr-FR" dirty="0"/>
          </a:p>
        </p:txBody>
      </p:sp>
      <p:sp>
        <p:nvSpPr>
          <p:cNvPr id="10" name="Rectangle 9"/>
          <p:cNvSpPr/>
          <p:nvPr/>
        </p:nvSpPr>
        <p:spPr>
          <a:xfrm>
            <a:off x="1043608" y="4149080"/>
            <a:ext cx="4176464" cy="923330"/>
          </a:xfrm>
          <a:prstGeom prst="rect">
            <a:avLst/>
          </a:prstGeom>
        </p:spPr>
        <p:txBody>
          <a:bodyPr wrap="square">
            <a:spAutoFit/>
          </a:bodyPr>
          <a:lstStyle/>
          <a:p>
            <a:r>
              <a:rPr lang="fr-FR" dirty="0" err="1" smtClean="0">
                <a:solidFill>
                  <a:srgbClr val="002060"/>
                </a:solidFill>
              </a:rPr>
              <a:t>calculating</a:t>
            </a:r>
            <a:r>
              <a:rPr lang="fr-FR" dirty="0" smtClean="0">
                <a:solidFill>
                  <a:srgbClr val="002060"/>
                </a:solidFill>
              </a:rPr>
              <a:t> BT </a:t>
            </a:r>
            <a:r>
              <a:rPr lang="fr-FR" dirty="0" err="1" smtClean="0">
                <a:solidFill>
                  <a:srgbClr val="002060"/>
                </a:solidFill>
              </a:rPr>
              <a:t>resolution</a:t>
            </a:r>
            <a:r>
              <a:rPr lang="fr-FR" dirty="0" smtClean="0">
                <a:solidFill>
                  <a:srgbClr val="002060"/>
                </a:solidFill>
              </a:rPr>
              <a:t> ... </a:t>
            </a:r>
          </a:p>
          <a:p>
            <a:r>
              <a:rPr lang="fr-FR" dirty="0" smtClean="0">
                <a:solidFill>
                  <a:srgbClr val="002060"/>
                </a:solidFill>
              </a:rPr>
              <a:t>P=3.8 </a:t>
            </a:r>
            <a:r>
              <a:rPr lang="fr-FR" dirty="0" err="1" smtClean="0">
                <a:solidFill>
                  <a:srgbClr val="002060"/>
                </a:solidFill>
              </a:rPr>
              <a:t>GeV</a:t>
            </a:r>
            <a:r>
              <a:rPr lang="fr-FR" dirty="0" smtClean="0">
                <a:solidFill>
                  <a:srgbClr val="002060"/>
                </a:solidFill>
              </a:rPr>
              <a:t>/c</a:t>
            </a:r>
          </a:p>
          <a:p>
            <a:r>
              <a:rPr lang="fr-FR" dirty="0" smtClean="0">
                <a:solidFill>
                  <a:srgbClr val="C00000"/>
                </a:solidFill>
              </a:rPr>
              <a:t>double base </a:t>
            </a:r>
            <a:r>
              <a:rPr lang="fr-FR" dirty="0" err="1" smtClean="0">
                <a:solidFill>
                  <a:srgbClr val="C00000"/>
                </a:solidFill>
              </a:rPr>
              <a:t>track</a:t>
            </a:r>
            <a:r>
              <a:rPr lang="fr-FR" dirty="0" smtClean="0">
                <a:solidFill>
                  <a:srgbClr val="C00000"/>
                </a:solidFill>
              </a:rPr>
              <a:t> </a:t>
            </a:r>
            <a:r>
              <a:rPr lang="fr-FR" dirty="0" err="1" smtClean="0">
                <a:solidFill>
                  <a:srgbClr val="C00000"/>
                </a:solidFill>
              </a:rPr>
              <a:t>resolution</a:t>
            </a:r>
            <a:r>
              <a:rPr lang="fr-FR" dirty="0" smtClean="0">
                <a:solidFill>
                  <a:srgbClr val="C00000"/>
                </a:solidFill>
              </a:rPr>
              <a:t>= 2.5 </a:t>
            </a:r>
            <a:r>
              <a:rPr lang="fr-FR" dirty="0" err="1" smtClean="0">
                <a:solidFill>
                  <a:srgbClr val="C00000"/>
                </a:solidFill>
              </a:rPr>
              <a:t>mrad</a:t>
            </a:r>
            <a:endParaRPr lang="fr-FR" dirty="0">
              <a:solidFill>
                <a:srgbClr val="C00000"/>
              </a:solidFill>
            </a:endParaRPr>
          </a:p>
        </p:txBody>
      </p:sp>
      <p:sp>
        <p:nvSpPr>
          <p:cNvPr id="11" name="Ellipse 10"/>
          <p:cNvSpPr/>
          <p:nvPr/>
        </p:nvSpPr>
        <p:spPr>
          <a:xfrm>
            <a:off x="4427984" y="1484784"/>
            <a:ext cx="648072" cy="5040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3" name="Connecteur droit avec flèche 12"/>
          <p:cNvCxnSpPr/>
          <p:nvPr/>
        </p:nvCxnSpPr>
        <p:spPr>
          <a:xfrm flipV="1">
            <a:off x="5076056" y="1340768"/>
            <a:ext cx="1368152"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ZoneTexte 13"/>
          <p:cNvSpPr txBox="1"/>
          <p:nvPr/>
        </p:nvSpPr>
        <p:spPr>
          <a:xfrm>
            <a:off x="6516216" y="1124744"/>
            <a:ext cx="2098523" cy="369332"/>
          </a:xfrm>
          <a:prstGeom prst="rect">
            <a:avLst/>
          </a:prstGeom>
          <a:noFill/>
        </p:spPr>
        <p:txBody>
          <a:bodyPr wrap="none" rtlCol="0">
            <a:spAutoFit/>
          </a:bodyPr>
          <a:lstStyle/>
          <a:p>
            <a:r>
              <a:rPr lang="en-GB" dirty="0" smtClean="0"/>
              <a:t>Note the Y axis scale</a:t>
            </a:r>
            <a:endParaRPr lang="fr-FR" dirty="0"/>
          </a:p>
        </p:txBody>
      </p:sp>
      <p:sp>
        <p:nvSpPr>
          <p:cNvPr id="15" name="ZoneTexte 14"/>
          <p:cNvSpPr txBox="1"/>
          <p:nvPr/>
        </p:nvSpPr>
        <p:spPr>
          <a:xfrm>
            <a:off x="467544" y="692696"/>
            <a:ext cx="8688341" cy="369332"/>
          </a:xfrm>
          <a:prstGeom prst="rect">
            <a:avLst/>
          </a:prstGeom>
          <a:noFill/>
        </p:spPr>
        <p:txBody>
          <a:bodyPr wrap="none" rtlCol="0">
            <a:spAutoFit/>
          </a:bodyPr>
          <a:lstStyle/>
          <a:p>
            <a:r>
              <a:rPr lang="en-GB" dirty="0" smtClean="0"/>
              <a:t>Choose only  portion of tracks to match the number of segments in the KEK data (about 20)</a:t>
            </a:r>
            <a:endParaRPr lang="fr-FR" dirty="0"/>
          </a:p>
        </p:txBody>
      </p:sp>
      <p:sp>
        <p:nvSpPr>
          <p:cNvPr id="18" name="ZoneTexte 17"/>
          <p:cNvSpPr txBox="1"/>
          <p:nvPr/>
        </p:nvSpPr>
        <p:spPr>
          <a:xfrm rot="16200000">
            <a:off x="409099" y="1759254"/>
            <a:ext cx="424668" cy="307777"/>
          </a:xfrm>
          <a:prstGeom prst="rect">
            <a:avLst/>
          </a:prstGeom>
          <a:solidFill>
            <a:schemeClr val="bg1"/>
          </a:solidFill>
        </p:spPr>
        <p:txBody>
          <a:bodyPr wrap="none" rtlCol="0">
            <a:spAutoFit/>
          </a:bodyPr>
          <a:lstStyle/>
          <a:p>
            <a:r>
              <a:rPr lang="en-GB" sz="1400" dirty="0" err="1" smtClean="0"/>
              <a:t>rad</a:t>
            </a:r>
            <a:endParaRPr lang="fr-FR" sz="1400" dirty="0"/>
          </a:p>
        </p:txBody>
      </p:sp>
      <p:sp>
        <p:nvSpPr>
          <p:cNvPr id="19" name="ZoneTexte 18"/>
          <p:cNvSpPr txBox="1"/>
          <p:nvPr/>
        </p:nvSpPr>
        <p:spPr>
          <a:xfrm rot="16200000">
            <a:off x="4020132" y="1759254"/>
            <a:ext cx="424668" cy="307777"/>
          </a:xfrm>
          <a:prstGeom prst="rect">
            <a:avLst/>
          </a:prstGeom>
          <a:solidFill>
            <a:schemeClr val="bg1"/>
          </a:solidFill>
        </p:spPr>
        <p:txBody>
          <a:bodyPr wrap="none" rtlCol="0">
            <a:spAutoFit/>
          </a:bodyPr>
          <a:lstStyle/>
          <a:p>
            <a:r>
              <a:rPr lang="en-GB" sz="1400" dirty="0" err="1" smtClean="0"/>
              <a:t>rad</a:t>
            </a:r>
            <a:endParaRPr lang="fr-FR"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meandang.gif"/>
          <p:cNvPicPr>
            <a:picLocks noChangeAspect="1"/>
          </p:cNvPicPr>
          <p:nvPr/>
        </p:nvPicPr>
        <p:blipFill>
          <a:blip r:embed="rId2" cstate="print"/>
          <a:stretch>
            <a:fillRect/>
          </a:stretch>
        </p:blipFill>
        <p:spPr>
          <a:xfrm>
            <a:off x="4283968" y="3717032"/>
            <a:ext cx="3411855" cy="2451735"/>
          </a:xfrm>
          <a:prstGeom prst="rect">
            <a:avLst/>
          </a:prstGeom>
        </p:spPr>
      </p:pic>
      <p:pic>
        <p:nvPicPr>
          <p:cNvPr id="5" name="Image 4" descr="dangmeanvsncell.gif"/>
          <p:cNvPicPr>
            <a:picLocks noChangeAspect="1"/>
          </p:cNvPicPr>
          <p:nvPr/>
        </p:nvPicPr>
        <p:blipFill>
          <a:blip r:embed="rId3" cstate="print"/>
          <a:stretch>
            <a:fillRect/>
          </a:stretch>
        </p:blipFill>
        <p:spPr>
          <a:xfrm>
            <a:off x="467544" y="3717032"/>
            <a:ext cx="3411855" cy="2451735"/>
          </a:xfrm>
          <a:prstGeom prst="rect">
            <a:avLst/>
          </a:prstGeom>
        </p:spPr>
      </p:pic>
      <p:pic>
        <p:nvPicPr>
          <p:cNvPr id="6" name="Image 5" descr="dangmeanvsncell.gif"/>
          <p:cNvPicPr>
            <a:picLocks noChangeAspect="1"/>
          </p:cNvPicPr>
          <p:nvPr/>
        </p:nvPicPr>
        <p:blipFill>
          <a:blip r:embed="rId4" cstate="print"/>
          <a:stretch>
            <a:fillRect/>
          </a:stretch>
        </p:blipFill>
        <p:spPr>
          <a:xfrm>
            <a:off x="467544" y="476672"/>
            <a:ext cx="3411855" cy="2451735"/>
          </a:xfrm>
          <a:prstGeom prst="rect">
            <a:avLst/>
          </a:prstGeom>
        </p:spPr>
      </p:pic>
      <p:pic>
        <p:nvPicPr>
          <p:cNvPr id="7" name="Image 6" descr="meandang.gif"/>
          <p:cNvPicPr>
            <a:picLocks noChangeAspect="1"/>
          </p:cNvPicPr>
          <p:nvPr/>
        </p:nvPicPr>
        <p:blipFill>
          <a:blip r:embed="rId5" cstate="print"/>
          <a:stretch>
            <a:fillRect/>
          </a:stretch>
        </p:blipFill>
        <p:spPr>
          <a:xfrm>
            <a:off x="4211960" y="404664"/>
            <a:ext cx="3411855" cy="2451735"/>
          </a:xfrm>
          <a:prstGeom prst="rect">
            <a:avLst/>
          </a:prstGeom>
        </p:spPr>
      </p:pic>
      <p:sp>
        <p:nvSpPr>
          <p:cNvPr id="8" name="ZoneTexte 7"/>
          <p:cNvSpPr txBox="1"/>
          <p:nvPr/>
        </p:nvSpPr>
        <p:spPr>
          <a:xfrm>
            <a:off x="0" y="0"/>
            <a:ext cx="4469685" cy="461665"/>
          </a:xfrm>
          <a:prstGeom prst="rect">
            <a:avLst/>
          </a:prstGeom>
          <a:noFill/>
        </p:spPr>
        <p:txBody>
          <a:bodyPr wrap="none" rtlCol="0">
            <a:spAutoFit/>
          </a:bodyPr>
          <a:lstStyle/>
          <a:p>
            <a:r>
              <a:rPr lang="en-GB" sz="2400" dirty="0" smtClean="0">
                <a:solidFill>
                  <a:srgbClr val="0070C0"/>
                </a:solidFill>
              </a:rPr>
              <a:t>Monte Carlo Studies (4 </a:t>
            </a:r>
            <a:r>
              <a:rPr lang="en-GB" sz="2400" dirty="0" err="1" smtClean="0">
                <a:solidFill>
                  <a:srgbClr val="0070C0"/>
                </a:solidFill>
              </a:rPr>
              <a:t>GeV</a:t>
            </a:r>
            <a:r>
              <a:rPr lang="en-GB" sz="2400" dirty="0" smtClean="0">
                <a:solidFill>
                  <a:srgbClr val="0070C0"/>
                </a:solidFill>
              </a:rPr>
              <a:t> </a:t>
            </a:r>
            <a:r>
              <a:rPr lang="en-GB" sz="2400" dirty="0" err="1" smtClean="0">
                <a:solidFill>
                  <a:srgbClr val="0070C0"/>
                </a:solidFill>
              </a:rPr>
              <a:t>pions</a:t>
            </a:r>
            <a:r>
              <a:rPr lang="en-GB" sz="2400" dirty="0" smtClean="0">
                <a:solidFill>
                  <a:srgbClr val="0070C0"/>
                </a:solidFill>
              </a:rPr>
              <a:t>)</a:t>
            </a:r>
            <a:endParaRPr lang="fr-FR" sz="2400" dirty="0">
              <a:solidFill>
                <a:srgbClr val="0070C0"/>
              </a:solidFill>
            </a:endParaRPr>
          </a:p>
        </p:txBody>
      </p:sp>
      <p:sp>
        <p:nvSpPr>
          <p:cNvPr id="9" name="Rectangle 8"/>
          <p:cNvSpPr/>
          <p:nvPr/>
        </p:nvSpPr>
        <p:spPr>
          <a:xfrm>
            <a:off x="755576" y="2708920"/>
            <a:ext cx="4176464" cy="923330"/>
          </a:xfrm>
          <a:prstGeom prst="rect">
            <a:avLst/>
          </a:prstGeom>
        </p:spPr>
        <p:txBody>
          <a:bodyPr wrap="square">
            <a:spAutoFit/>
          </a:bodyPr>
          <a:lstStyle/>
          <a:p>
            <a:r>
              <a:rPr lang="fr-FR" dirty="0" err="1" smtClean="0">
                <a:solidFill>
                  <a:srgbClr val="002060"/>
                </a:solidFill>
              </a:rPr>
              <a:t>calculating</a:t>
            </a:r>
            <a:r>
              <a:rPr lang="fr-FR" dirty="0" smtClean="0">
                <a:solidFill>
                  <a:srgbClr val="002060"/>
                </a:solidFill>
              </a:rPr>
              <a:t> BT </a:t>
            </a:r>
            <a:r>
              <a:rPr lang="fr-FR" dirty="0" err="1" smtClean="0">
                <a:solidFill>
                  <a:srgbClr val="002060"/>
                </a:solidFill>
              </a:rPr>
              <a:t>resolution</a:t>
            </a:r>
            <a:r>
              <a:rPr lang="fr-FR" dirty="0" smtClean="0">
                <a:solidFill>
                  <a:srgbClr val="002060"/>
                </a:solidFill>
              </a:rPr>
              <a:t> ... </a:t>
            </a:r>
          </a:p>
          <a:p>
            <a:r>
              <a:rPr lang="fr-FR" dirty="0" smtClean="0">
                <a:solidFill>
                  <a:srgbClr val="002060"/>
                </a:solidFill>
              </a:rPr>
              <a:t>P(XZ)=3.8 </a:t>
            </a:r>
            <a:r>
              <a:rPr lang="fr-FR" dirty="0" err="1" smtClean="0">
                <a:solidFill>
                  <a:srgbClr val="002060"/>
                </a:solidFill>
              </a:rPr>
              <a:t>GeV</a:t>
            </a:r>
            <a:r>
              <a:rPr lang="fr-FR" dirty="0" smtClean="0">
                <a:solidFill>
                  <a:srgbClr val="002060"/>
                </a:solidFill>
              </a:rPr>
              <a:t>/c</a:t>
            </a:r>
          </a:p>
          <a:p>
            <a:r>
              <a:rPr lang="fr-FR" dirty="0" smtClean="0">
                <a:solidFill>
                  <a:srgbClr val="C00000"/>
                </a:solidFill>
              </a:rPr>
              <a:t>double base </a:t>
            </a:r>
            <a:r>
              <a:rPr lang="fr-FR" dirty="0" err="1" smtClean="0">
                <a:solidFill>
                  <a:srgbClr val="C00000"/>
                </a:solidFill>
              </a:rPr>
              <a:t>track</a:t>
            </a:r>
            <a:r>
              <a:rPr lang="fr-FR" dirty="0" smtClean="0">
                <a:solidFill>
                  <a:srgbClr val="C00000"/>
                </a:solidFill>
              </a:rPr>
              <a:t> </a:t>
            </a:r>
            <a:r>
              <a:rPr lang="fr-FR" dirty="0" err="1" smtClean="0">
                <a:solidFill>
                  <a:srgbClr val="C00000"/>
                </a:solidFill>
              </a:rPr>
              <a:t>resolution</a:t>
            </a:r>
            <a:r>
              <a:rPr lang="fr-FR" dirty="0" smtClean="0">
                <a:solidFill>
                  <a:srgbClr val="C00000"/>
                </a:solidFill>
              </a:rPr>
              <a:t>= 2.5 </a:t>
            </a:r>
            <a:r>
              <a:rPr lang="fr-FR" dirty="0" err="1" smtClean="0">
                <a:solidFill>
                  <a:srgbClr val="C00000"/>
                </a:solidFill>
              </a:rPr>
              <a:t>mrad</a:t>
            </a:r>
            <a:endParaRPr lang="fr-FR" dirty="0">
              <a:solidFill>
                <a:srgbClr val="C00000"/>
              </a:solidFill>
            </a:endParaRPr>
          </a:p>
        </p:txBody>
      </p:sp>
      <p:sp>
        <p:nvSpPr>
          <p:cNvPr id="10" name="Rectangle 9"/>
          <p:cNvSpPr/>
          <p:nvPr/>
        </p:nvSpPr>
        <p:spPr>
          <a:xfrm>
            <a:off x="331912" y="5890046"/>
            <a:ext cx="4176464" cy="923330"/>
          </a:xfrm>
          <a:prstGeom prst="rect">
            <a:avLst/>
          </a:prstGeom>
        </p:spPr>
        <p:txBody>
          <a:bodyPr wrap="square">
            <a:spAutoFit/>
          </a:bodyPr>
          <a:lstStyle/>
          <a:p>
            <a:r>
              <a:rPr lang="fr-FR" dirty="0" err="1" smtClean="0">
                <a:solidFill>
                  <a:srgbClr val="002060"/>
                </a:solidFill>
              </a:rPr>
              <a:t>calculating</a:t>
            </a:r>
            <a:r>
              <a:rPr lang="fr-FR" dirty="0" smtClean="0">
                <a:solidFill>
                  <a:srgbClr val="002060"/>
                </a:solidFill>
              </a:rPr>
              <a:t> BT </a:t>
            </a:r>
            <a:r>
              <a:rPr lang="fr-FR" dirty="0" err="1" smtClean="0">
                <a:solidFill>
                  <a:srgbClr val="002060"/>
                </a:solidFill>
              </a:rPr>
              <a:t>resolution</a:t>
            </a:r>
            <a:r>
              <a:rPr lang="fr-FR" dirty="0" smtClean="0">
                <a:solidFill>
                  <a:srgbClr val="002060"/>
                </a:solidFill>
              </a:rPr>
              <a:t> ... </a:t>
            </a:r>
          </a:p>
          <a:p>
            <a:r>
              <a:rPr lang="fr-FR" dirty="0" smtClean="0">
                <a:solidFill>
                  <a:srgbClr val="002060"/>
                </a:solidFill>
              </a:rPr>
              <a:t>P(YZ)=3.8 </a:t>
            </a:r>
            <a:r>
              <a:rPr lang="fr-FR" dirty="0" err="1" smtClean="0">
                <a:solidFill>
                  <a:srgbClr val="002060"/>
                </a:solidFill>
              </a:rPr>
              <a:t>GeV</a:t>
            </a:r>
            <a:r>
              <a:rPr lang="fr-FR" dirty="0" smtClean="0">
                <a:solidFill>
                  <a:srgbClr val="002060"/>
                </a:solidFill>
              </a:rPr>
              <a:t>/c</a:t>
            </a:r>
          </a:p>
          <a:p>
            <a:r>
              <a:rPr lang="fr-FR" dirty="0" smtClean="0">
                <a:solidFill>
                  <a:srgbClr val="C00000"/>
                </a:solidFill>
              </a:rPr>
              <a:t>double base </a:t>
            </a:r>
            <a:r>
              <a:rPr lang="fr-FR" dirty="0" err="1" smtClean="0">
                <a:solidFill>
                  <a:srgbClr val="C00000"/>
                </a:solidFill>
              </a:rPr>
              <a:t>track</a:t>
            </a:r>
            <a:r>
              <a:rPr lang="fr-FR" dirty="0" smtClean="0">
                <a:solidFill>
                  <a:srgbClr val="C00000"/>
                </a:solidFill>
              </a:rPr>
              <a:t> </a:t>
            </a:r>
            <a:r>
              <a:rPr lang="fr-FR" dirty="0" err="1" smtClean="0">
                <a:solidFill>
                  <a:srgbClr val="C00000"/>
                </a:solidFill>
              </a:rPr>
              <a:t>resolution</a:t>
            </a:r>
            <a:r>
              <a:rPr lang="fr-FR" dirty="0" smtClean="0">
                <a:solidFill>
                  <a:srgbClr val="C00000"/>
                </a:solidFill>
              </a:rPr>
              <a:t>= 2.5 </a:t>
            </a:r>
            <a:r>
              <a:rPr lang="fr-FR" dirty="0" err="1" smtClean="0">
                <a:solidFill>
                  <a:srgbClr val="C00000"/>
                </a:solidFill>
              </a:rPr>
              <a:t>mrad</a:t>
            </a:r>
            <a:endParaRPr lang="fr-FR" dirty="0">
              <a:solidFill>
                <a:srgbClr val="C00000"/>
              </a:solidFill>
            </a:endParaRPr>
          </a:p>
        </p:txBody>
      </p:sp>
      <p:sp>
        <p:nvSpPr>
          <p:cNvPr id="11" name="ZoneTexte 10"/>
          <p:cNvSpPr txBox="1"/>
          <p:nvPr/>
        </p:nvSpPr>
        <p:spPr>
          <a:xfrm>
            <a:off x="1331640" y="620688"/>
            <a:ext cx="412292" cy="369332"/>
          </a:xfrm>
          <a:prstGeom prst="rect">
            <a:avLst/>
          </a:prstGeom>
          <a:noFill/>
        </p:spPr>
        <p:txBody>
          <a:bodyPr wrap="none" rtlCol="0">
            <a:spAutoFit/>
          </a:bodyPr>
          <a:lstStyle/>
          <a:p>
            <a:r>
              <a:rPr lang="en-GB" dirty="0" smtClean="0"/>
              <a:t>XZ</a:t>
            </a:r>
            <a:endParaRPr lang="fr-FR" dirty="0"/>
          </a:p>
        </p:txBody>
      </p:sp>
      <p:sp>
        <p:nvSpPr>
          <p:cNvPr id="12" name="ZoneTexte 11"/>
          <p:cNvSpPr txBox="1"/>
          <p:nvPr/>
        </p:nvSpPr>
        <p:spPr>
          <a:xfrm>
            <a:off x="1360564" y="3995772"/>
            <a:ext cx="403124" cy="369332"/>
          </a:xfrm>
          <a:prstGeom prst="rect">
            <a:avLst/>
          </a:prstGeom>
          <a:noFill/>
        </p:spPr>
        <p:txBody>
          <a:bodyPr wrap="none" rtlCol="0">
            <a:spAutoFit/>
          </a:bodyPr>
          <a:lstStyle/>
          <a:p>
            <a:r>
              <a:rPr lang="en-GB" dirty="0" smtClean="0"/>
              <a:t>YZ</a:t>
            </a:r>
            <a:endParaRPr lang="fr-FR" dirty="0"/>
          </a:p>
        </p:txBody>
      </p:sp>
      <p:sp>
        <p:nvSpPr>
          <p:cNvPr id="13" name="ZoneTexte 12"/>
          <p:cNvSpPr txBox="1"/>
          <p:nvPr/>
        </p:nvSpPr>
        <p:spPr>
          <a:xfrm>
            <a:off x="5023804" y="548680"/>
            <a:ext cx="412292" cy="369332"/>
          </a:xfrm>
          <a:prstGeom prst="rect">
            <a:avLst/>
          </a:prstGeom>
          <a:noFill/>
        </p:spPr>
        <p:txBody>
          <a:bodyPr wrap="none" rtlCol="0">
            <a:spAutoFit/>
          </a:bodyPr>
          <a:lstStyle/>
          <a:p>
            <a:r>
              <a:rPr lang="en-GB" dirty="0" smtClean="0"/>
              <a:t>XZ</a:t>
            </a:r>
            <a:endParaRPr lang="fr-FR" dirty="0"/>
          </a:p>
        </p:txBody>
      </p:sp>
      <p:sp>
        <p:nvSpPr>
          <p:cNvPr id="14" name="ZoneTexte 13"/>
          <p:cNvSpPr txBox="1"/>
          <p:nvPr/>
        </p:nvSpPr>
        <p:spPr>
          <a:xfrm>
            <a:off x="5104980" y="3923764"/>
            <a:ext cx="403124" cy="369332"/>
          </a:xfrm>
          <a:prstGeom prst="rect">
            <a:avLst/>
          </a:prstGeom>
          <a:noFill/>
        </p:spPr>
        <p:txBody>
          <a:bodyPr wrap="none" rtlCol="0">
            <a:spAutoFit/>
          </a:bodyPr>
          <a:lstStyle/>
          <a:p>
            <a:r>
              <a:rPr lang="en-GB" dirty="0" smtClean="0"/>
              <a:t>YZ</a:t>
            </a:r>
            <a:endParaRPr lang="fr-FR" dirty="0"/>
          </a:p>
        </p:txBody>
      </p:sp>
      <p:sp>
        <p:nvSpPr>
          <p:cNvPr id="16" name="ZoneTexte 15"/>
          <p:cNvSpPr txBox="1"/>
          <p:nvPr/>
        </p:nvSpPr>
        <p:spPr>
          <a:xfrm>
            <a:off x="2770589" y="2060848"/>
            <a:ext cx="505267" cy="369332"/>
          </a:xfrm>
          <a:prstGeom prst="rect">
            <a:avLst/>
          </a:prstGeom>
          <a:noFill/>
        </p:spPr>
        <p:txBody>
          <a:bodyPr wrap="none" rtlCol="0">
            <a:spAutoFit/>
          </a:bodyPr>
          <a:lstStyle/>
          <a:p>
            <a:r>
              <a:rPr lang="en-GB" dirty="0" smtClean="0"/>
              <a:t>MC</a:t>
            </a:r>
            <a:endParaRPr lang="fr-FR" dirty="0"/>
          </a:p>
        </p:txBody>
      </p:sp>
      <p:sp>
        <p:nvSpPr>
          <p:cNvPr id="17" name="ZoneTexte 16"/>
          <p:cNvSpPr txBox="1"/>
          <p:nvPr/>
        </p:nvSpPr>
        <p:spPr>
          <a:xfrm>
            <a:off x="5074845" y="1988840"/>
            <a:ext cx="505267" cy="369332"/>
          </a:xfrm>
          <a:prstGeom prst="rect">
            <a:avLst/>
          </a:prstGeom>
          <a:noFill/>
        </p:spPr>
        <p:txBody>
          <a:bodyPr wrap="none" rtlCol="0">
            <a:spAutoFit/>
          </a:bodyPr>
          <a:lstStyle/>
          <a:p>
            <a:r>
              <a:rPr lang="en-GB" dirty="0" smtClean="0"/>
              <a:t>MC</a:t>
            </a:r>
            <a:endParaRPr lang="fr-FR" dirty="0"/>
          </a:p>
        </p:txBody>
      </p:sp>
      <p:sp>
        <p:nvSpPr>
          <p:cNvPr id="18" name="ZoneTexte 17"/>
          <p:cNvSpPr txBox="1"/>
          <p:nvPr/>
        </p:nvSpPr>
        <p:spPr>
          <a:xfrm>
            <a:off x="2922989" y="5291916"/>
            <a:ext cx="505267" cy="369332"/>
          </a:xfrm>
          <a:prstGeom prst="rect">
            <a:avLst/>
          </a:prstGeom>
          <a:noFill/>
        </p:spPr>
        <p:txBody>
          <a:bodyPr wrap="none" rtlCol="0">
            <a:spAutoFit/>
          </a:bodyPr>
          <a:lstStyle/>
          <a:p>
            <a:r>
              <a:rPr lang="en-GB" dirty="0" smtClean="0"/>
              <a:t>MC</a:t>
            </a:r>
            <a:endParaRPr lang="fr-FR" dirty="0"/>
          </a:p>
        </p:txBody>
      </p:sp>
      <p:sp>
        <p:nvSpPr>
          <p:cNvPr id="19" name="ZoneTexte 18"/>
          <p:cNvSpPr txBox="1"/>
          <p:nvPr/>
        </p:nvSpPr>
        <p:spPr>
          <a:xfrm>
            <a:off x="5146853" y="5291916"/>
            <a:ext cx="505267" cy="369332"/>
          </a:xfrm>
          <a:prstGeom prst="rect">
            <a:avLst/>
          </a:prstGeom>
          <a:noFill/>
        </p:spPr>
        <p:txBody>
          <a:bodyPr wrap="none" rtlCol="0">
            <a:spAutoFit/>
          </a:bodyPr>
          <a:lstStyle/>
          <a:p>
            <a:r>
              <a:rPr lang="en-GB" dirty="0" smtClean="0"/>
              <a:t>MC</a:t>
            </a:r>
            <a:endParaRPr lang="fr-FR" dirty="0"/>
          </a:p>
        </p:txBody>
      </p:sp>
      <p:sp>
        <p:nvSpPr>
          <p:cNvPr id="20" name="ZoneTexte 19"/>
          <p:cNvSpPr txBox="1"/>
          <p:nvPr/>
        </p:nvSpPr>
        <p:spPr>
          <a:xfrm>
            <a:off x="4644008" y="6165304"/>
            <a:ext cx="4283968" cy="646331"/>
          </a:xfrm>
          <a:prstGeom prst="rect">
            <a:avLst/>
          </a:prstGeom>
          <a:noFill/>
          <a:ln w="28575">
            <a:solidFill>
              <a:srgbClr val="C00000"/>
            </a:solidFill>
          </a:ln>
        </p:spPr>
        <p:txBody>
          <a:bodyPr wrap="square" rtlCol="0">
            <a:spAutoFit/>
          </a:bodyPr>
          <a:lstStyle/>
          <a:p>
            <a:r>
              <a:rPr lang="en-GB" dirty="0" smtClean="0"/>
              <a:t>In the MC all the values are in full agreement between (XZ+YZ) and XZ and YZ</a:t>
            </a:r>
            <a:endParaRPr lang="fr-FR" dirty="0"/>
          </a:p>
        </p:txBody>
      </p:sp>
      <p:sp>
        <p:nvSpPr>
          <p:cNvPr id="21" name="ZoneTexte 20"/>
          <p:cNvSpPr txBox="1"/>
          <p:nvPr/>
        </p:nvSpPr>
        <p:spPr>
          <a:xfrm rot="16200000">
            <a:off x="469745" y="607126"/>
            <a:ext cx="424668" cy="307777"/>
          </a:xfrm>
          <a:prstGeom prst="rect">
            <a:avLst/>
          </a:prstGeom>
          <a:solidFill>
            <a:schemeClr val="bg1"/>
          </a:solidFill>
        </p:spPr>
        <p:txBody>
          <a:bodyPr wrap="none" rtlCol="0">
            <a:spAutoFit/>
          </a:bodyPr>
          <a:lstStyle/>
          <a:p>
            <a:r>
              <a:rPr lang="en-GB" sz="1400" dirty="0" err="1" smtClean="0"/>
              <a:t>rad</a:t>
            </a:r>
            <a:endParaRPr lang="fr-FR" sz="1400" dirty="0"/>
          </a:p>
        </p:txBody>
      </p:sp>
      <p:sp>
        <p:nvSpPr>
          <p:cNvPr id="22" name="ZoneTexte 21"/>
          <p:cNvSpPr txBox="1"/>
          <p:nvPr/>
        </p:nvSpPr>
        <p:spPr>
          <a:xfrm rot="16200000">
            <a:off x="469745" y="3854865"/>
            <a:ext cx="424668" cy="307777"/>
          </a:xfrm>
          <a:prstGeom prst="rect">
            <a:avLst/>
          </a:prstGeom>
          <a:solidFill>
            <a:schemeClr val="bg1"/>
          </a:solidFill>
        </p:spPr>
        <p:txBody>
          <a:bodyPr wrap="none" rtlCol="0">
            <a:spAutoFit/>
          </a:bodyPr>
          <a:lstStyle/>
          <a:p>
            <a:r>
              <a:rPr lang="en-GB" sz="1400" dirty="0" err="1" smtClean="0"/>
              <a:t>rad</a:t>
            </a:r>
            <a:endParaRPr lang="fr-FR" sz="1400" dirty="0"/>
          </a:p>
        </p:txBody>
      </p:sp>
      <p:sp>
        <p:nvSpPr>
          <p:cNvPr id="23" name="ZoneTexte 22"/>
          <p:cNvSpPr txBox="1"/>
          <p:nvPr/>
        </p:nvSpPr>
        <p:spPr>
          <a:xfrm rot="16200000">
            <a:off x="4277785" y="3847486"/>
            <a:ext cx="424668" cy="307777"/>
          </a:xfrm>
          <a:prstGeom prst="rect">
            <a:avLst/>
          </a:prstGeom>
          <a:solidFill>
            <a:schemeClr val="bg1"/>
          </a:solidFill>
        </p:spPr>
        <p:txBody>
          <a:bodyPr wrap="none" rtlCol="0">
            <a:spAutoFit/>
          </a:bodyPr>
          <a:lstStyle/>
          <a:p>
            <a:r>
              <a:rPr lang="en-GB" sz="1400" dirty="0" err="1" smtClean="0"/>
              <a:t>rad</a:t>
            </a:r>
            <a:endParaRPr lang="fr-FR" sz="1400" dirty="0"/>
          </a:p>
        </p:txBody>
      </p:sp>
      <p:sp>
        <p:nvSpPr>
          <p:cNvPr id="24" name="ZoneTexte 23"/>
          <p:cNvSpPr txBox="1"/>
          <p:nvPr/>
        </p:nvSpPr>
        <p:spPr>
          <a:xfrm rot="16200000">
            <a:off x="4248309" y="535118"/>
            <a:ext cx="424668" cy="307777"/>
          </a:xfrm>
          <a:prstGeom prst="rect">
            <a:avLst/>
          </a:prstGeom>
          <a:solidFill>
            <a:schemeClr val="bg1"/>
          </a:solidFill>
        </p:spPr>
        <p:txBody>
          <a:bodyPr wrap="none" rtlCol="0">
            <a:spAutoFit/>
          </a:bodyPr>
          <a:lstStyle/>
          <a:p>
            <a:r>
              <a:rPr lang="en-GB" sz="1400" dirty="0" err="1" smtClean="0"/>
              <a:t>rad</a:t>
            </a:r>
            <a:endParaRPr lang="fr-FR" sz="1400"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1377</TotalTime>
  <Words>1215</Words>
  <Application>Microsoft Office PowerPoint</Application>
  <PresentationFormat>Affichage à l'écran (4:3)</PresentationFormat>
  <Paragraphs>191</Paragraphs>
  <Slides>17</Slides>
  <Notes>1</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duchesneau</dc:creator>
  <cp:lastModifiedBy>duchesneau</cp:lastModifiedBy>
  <cp:revision>81</cp:revision>
  <dcterms:created xsi:type="dcterms:W3CDTF">2011-04-13T06:56:14Z</dcterms:created>
  <dcterms:modified xsi:type="dcterms:W3CDTF">2011-04-27T15:05:07Z</dcterms:modified>
</cp:coreProperties>
</file>