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65" r:id="rId4"/>
    <p:sldId id="259" r:id="rId5"/>
    <p:sldId id="264" r:id="rId6"/>
    <p:sldId id="266" r:id="rId7"/>
    <p:sldId id="268" r:id="rId8"/>
    <p:sldId id="308" r:id="rId9"/>
    <p:sldId id="304" r:id="rId10"/>
    <p:sldId id="305" r:id="rId11"/>
    <p:sldId id="300" r:id="rId12"/>
    <p:sldId id="269" r:id="rId13"/>
    <p:sldId id="302" r:id="rId14"/>
    <p:sldId id="303" r:id="rId15"/>
    <p:sldId id="270" r:id="rId16"/>
    <p:sldId id="271" r:id="rId17"/>
    <p:sldId id="291" r:id="rId18"/>
    <p:sldId id="292" r:id="rId19"/>
    <p:sldId id="306" r:id="rId20"/>
    <p:sldId id="299" r:id="rId21"/>
    <p:sldId id="294" r:id="rId22"/>
    <p:sldId id="261" r:id="rId23"/>
    <p:sldId id="277" r:id="rId24"/>
    <p:sldId id="278" r:id="rId25"/>
    <p:sldId id="279" r:id="rId26"/>
    <p:sldId id="280" r:id="rId27"/>
    <p:sldId id="282" r:id="rId28"/>
    <p:sldId id="283" r:id="rId29"/>
    <p:sldId id="284" r:id="rId30"/>
    <p:sldId id="285" r:id="rId31"/>
    <p:sldId id="286" r:id="rId32"/>
    <p:sldId id="287" r:id="rId33"/>
    <p:sldId id="296" r:id="rId34"/>
    <p:sldId id="307" r:id="rId35"/>
    <p:sldId id="309" r:id="rId36"/>
    <p:sldId id="297" r:id="rId37"/>
    <p:sldId id="310" r:id="rId38"/>
    <p:sldId id="312" r:id="rId39"/>
    <p:sldId id="288" r:id="rId40"/>
    <p:sldId id="289" r:id="rId41"/>
    <p:sldId id="290" r:id="rId42"/>
    <p:sldId id="314" r:id="rId43"/>
    <p:sldId id="295" r:id="rId44"/>
    <p:sldId id="311" r:id="rId45"/>
    <p:sldId id="31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CF14D-DE15-4E9F-94C0-49978D562D7E}" type="datetimeFigureOut">
              <a:rPr lang="en-GB" smtClean="0"/>
              <a:pPr/>
              <a:t>04/05/2011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87FC9-AB55-46BC-BE71-27869A79505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F14777-D0CD-4726-BEDB-7CEAA78A0D62}"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E7147-8A86-4BC6-8966-1FBA9D11942C}" type="slidenum">
              <a:rPr lang="en-GB" smtClean="0"/>
              <a:pPr fontAlgn="base">
                <a:spcBef>
                  <a:spcPct val="0"/>
                </a:spcBef>
                <a:spcAft>
                  <a:spcPct val="0"/>
                </a:spcAft>
                <a:defRPr/>
              </a:pPr>
              <a:t>17</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E1F653-D651-474E-960A-AA0550361EF4}" type="slidenum">
              <a:rPr lang="en-GB" smtClean="0"/>
              <a:pPr fontAlgn="base">
                <a:spcBef>
                  <a:spcPct val="0"/>
                </a:spcBef>
                <a:spcAft>
                  <a:spcPct val="0"/>
                </a:spcAft>
                <a:defRPr/>
              </a:pPr>
              <a:t>18</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96931-6BFF-4BF5-B4A7-7CDC403646C3}" type="slidenum">
              <a:rPr lang="en-GB" smtClean="0"/>
              <a:pPr fontAlgn="base">
                <a:spcBef>
                  <a:spcPct val="0"/>
                </a:spcBef>
                <a:spcAft>
                  <a:spcPct val="0"/>
                </a:spcAft>
                <a:defRPr/>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A93DD0-3DEB-49CF-8C72-2E78D7086AEA}" type="slidenum">
              <a:rPr lang="en-GB" smtClean="0">
                <a:ea typeface="ヒラギノ明朝 ProN W3"/>
                <a:cs typeface="ヒラギノ明朝 ProN W3"/>
              </a:rPr>
              <a:pPr fontAlgn="base">
                <a:spcBef>
                  <a:spcPct val="0"/>
                </a:spcBef>
                <a:spcAft>
                  <a:spcPct val="0"/>
                </a:spcAft>
                <a:defRPr/>
              </a:pPr>
              <a:t>23</a:t>
            </a:fld>
            <a:endParaRPr lang="en-GB" smtClean="0">
              <a:ea typeface="ヒラギノ明朝 ProN W3"/>
              <a:cs typeface="ヒラギノ明朝 ProN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030034-435F-470B-A91D-9D45A1DAD099}" type="slidenum">
              <a:rPr lang="en-GB" smtClean="0">
                <a:ea typeface="ヒラギノ明朝 ProN W3"/>
                <a:cs typeface="ヒラギノ明朝 ProN W3"/>
              </a:rPr>
              <a:pPr fontAlgn="base">
                <a:spcBef>
                  <a:spcPct val="0"/>
                </a:spcBef>
                <a:spcAft>
                  <a:spcPct val="0"/>
                </a:spcAft>
                <a:defRPr/>
              </a:pPr>
              <a:t>24</a:t>
            </a:fld>
            <a:endParaRPr lang="en-GB" smtClean="0">
              <a:ea typeface="ヒラギノ明朝 ProN W3"/>
              <a:cs typeface="ヒラギノ明朝 ProN W3"/>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C0CB3F-6B67-49EF-9455-AA0C38CE1433}" type="slidenum">
              <a:rPr lang="en-GB" smtClean="0">
                <a:ea typeface="ヒラギノ明朝 ProN W3"/>
                <a:cs typeface="ヒラギノ明朝 ProN W3"/>
              </a:rPr>
              <a:pPr fontAlgn="base">
                <a:spcBef>
                  <a:spcPct val="0"/>
                </a:spcBef>
                <a:spcAft>
                  <a:spcPct val="0"/>
                </a:spcAft>
                <a:defRPr/>
              </a:pPr>
              <a:t>25</a:t>
            </a:fld>
            <a:endParaRPr lang="en-GB" smtClean="0">
              <a:ea typeface="ヒラギノ明朝 ProN W3"/>
              <a:cs typeface="ヒラギノ明朝 ProN W3"/>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28138FE5-9B58-409B-A25B-882E6D6A86C4}" type="slidenum">
              <a:rPr lang="en-GB" smtClean="0"/>
              <a:pPr>
                <a:defRPr/>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7FD4D54A-3DE4-4291-ABE4-CB3E560138EA}" type="slidenum">
              <a:rPr lang="en-GB" smtClean="0"/>
              <a:pPr>
                <a:defRPr/>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350BA92-52F1-429B-BBF1-4EF79AE4D10E}" type="slidenum">
              <a:rPr lang="en-GB" smtClean="0"/>
              <a:pPr>
                <a:defRPr/>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5D99B9F-4452-47D8-A475-8E6B36A114B1}" type="slidenum">
              <a:rPr lang="en-GB" smtClean="0"/>
              <a:pPr>
                <a:defRPr/>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9793CF7E-3262-4FC3-B4B2-416A8F6947AA}" type="slidenum">
              <a:rPr lang="en-GB" smtClean="0"/>
              <a:pPr>
                <a:defRPr/>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1091A56F-6930-47E5-A5D8-9B80244BFC2E}" type="slidenum">
              <a:rPr lang="en-GB" smtClean="0"/>
              <a:pPr>
                <a:defRPr/>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88FF8E28-BB61-4ECD-B1EF-8837DBDA883B}" type="slidenum">
              <a:rPr lang="en-GB" smtClean="0"/>
              <a:pPr>
                <a:defRPr/>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987FC9-AB55-46BC-BE71-27869A79505E}"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8AB55-0172-44BF-AF52-CA4790AA1C14}" type="slidenum">
              <a:rPr lang="en-GB" smtClean="0">
                <a:ea typeface="ヒラギノ明朝 ProN W3"/>
                <a:cs typeface="ヒラギノ明朝 ProN W3"/>
              </a:rPr>
              <a:pPr fontAlgn="base">
                <a:spcBef>
                  <a:spcPct val="0"/>
                </a:spcBef>
                <a:spcAft>
                  <a:spcPct val="0"/>
                </a:spcAft>
                <a:defRPr/>
              </a:pPr>
              <a:t>39</a:t>
            </a:fld>
            <a:endParaRPr lang="en-GB" smtClean="0">
              <a:ea typeface="ヒラギノ明朝 ProN W3"/>
              <a:cs typeface="ヒラギノ明朝 ProN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F9691F-60E1-4D40-9113-7DCBF6B72FF4}" type="slidenum">
              <a:rPr lang="en-GB" smtClean="0">
                <a:ea typeface="ヒラギノ明朝 ProN W3"/>
                <a:cs typeface="ヒラギノ明朝 ProN W3"/>
              </a:rPr>
              <a:pPr fontAlgn="base">
                <a:spcBef>
                  <a:spcPct val="0"/>
                </a:spcBef>
                <a:spcAft>
                  <a:spcPct val="0"/>
                </a:spcAft>
                <a:defRPr/>
              </a:pPr>
              <a:t>40</a:t>
            </a:fld>
            <a:endParaRPr lang="en-GB" smtClean="0">
              <a:ea typeface="ヒラギノ明朝 ProN W3"/>
              <a:cs typeface="ヒラギノ明朝 ProN W3"/>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469A67-D465-4D26-8F23-DA6120C1361D}" type="slidenum">
              <a:rPr lang="en-GB" smtClean="0">
                <a:ea typeface="ヒラギノ明朝 ProN W3"/>
                <a:cs typeface="ヒラギノ明朝 ProN W3"/>
              </a:rPr>
              <a:pPr fontAlgn="base">
                <a:spcBef>
                  <a:spcPct val="0"/>
                </a:spcBef>
                <a:spcAft>
                  <a:spcPct val="0"/>
                </a:spcAft>
                <a:defRPr/>
              </a:pPr>
              <a:t>41</a:t>
            </a:fld>
            <a:endParaRPr lang="en-GB" smtClean="0">
              <a:ea typeface="ヒラギノ明朝 ProN W3"/>
              <a:cs typeface="ヒラギノ明朝 ProN W3"/>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5987FC9-AB55-46BC-BE71-27869A79505E}" type="slidenum">
              <a:rPr lang="en-GB" smtClean="0"/>
              <a:pPr/>
              <a:t>42</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E5313E1B-FC58-4AB7-AA24-EF6AA15B255E}" type="slidenum">
              <a:rPr lang="en-GB">
                <a:latin typeface="Arial" pitchFamily="34" charset="0"/>
              </a:rPr>
              <a:pPr/>
              <a:t>44</a:t>
            </a:fld>
            <a:endParaRPr lang="en-GB">
              <a:latin typeface="Arial" pitchFamily="34"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GB" smtClean="0">
              <a:latin typeface="Arial"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45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646DA6-3B0E-4BF0-9F71-7041F11A0091}"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5987FC9-AB55-46BC-BE71-27869A79505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Darensbury, 02/05/2011</a:t>
            </a:r>
            <a:endParaRPr lang="en-GB"/>
          </a:p>
        </p:txBody>
      </p:sp>
      <p:sp>
        <p:nvSpPr>
          <p:cNvPr id="6" name="Footer Placeholder 5"/>
          <p:cNvSpPr>
            <a:spLocks noGrp="1"/>
          </p:cNvSpPr>
          <p:nvPr>
            <p:ph type="ftr" sz="quarter" idx="11"/>
          </p:nvPr>
        </p:nvSpPr>
        <p:spPr/>
        <p:txBody>
          <a:bodyPr/>
          <a:lstStyle/>
          <a:p>
            <a:r>
              <a:rPr lang="en-GB" smtClean="0"/>
              <a:t>ECFA Review Panel </a:t>
            </a:r>
            <a:endParaRPr lang="en-GB"/>
          </a:p>
        </p:txBody>
      </p:sp>
      <p:sp>
        <p:nvSpPr>
          <p:cNvPr id="7" name="Slide Number Placeholder 6"/>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Darensbury, 02/05/2011</a:t>
            </a:r>
            <a:endParaRPr lang="en-GB"/>
          </a:p>
        </p:txBody>
      </p:sp>
      <p:sp>
        <p:nvSpPr>
          <p:cNvPr id="8" name="Footer Placeholder 7"/>
          <p:cNvSpPr>
            <a:spLocks noGrp="1"/>
          </p:cNvSpPr>
          <p:nvPr>
            <p:ph type="ftr" sz="quarter" idx="11"/>
          </p:nvPr>
        </p:nvSpPr>
        <p:spPr/>
        <p:txBody>
          <a:bodyPr/>
          <a:lstStyle/>
          <a:p>
            <a:r>
              <a:rPr lang="en-GB" smtClean="0"/>
              <a:t>ECFA Review Panel </a:t>
            </a:r>
            <a:endParaRPr lang="en-GB"/>
          </a:p>
        </p:txBody>
      </p:sp>
      <p:sp>
        <p:nvSpPr>
          <p:cNvPr id="9" name="Slide Number Placeholder 8"/>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Darensbury, 02/05/2011</a:t>
            </a:r>
            <a:endParaRPr lang="en-GB"/>
          </a:p>
        </p:txBody>
      </p:sp>
      <p:sp>
        <p:nvSpPr>
          <p:cNvPr id="4" name="Footer Placeholder 3"/>
          <p:cNvSpPr>
            <a:spLocks noGrp="1"/>
          </p:cNvSpPr>
          <p:nvPr>
            <p:ph type="ftr" sz="quarter" idx="11"/>
          </p:nvPr>
        </p:nvSpPr>
        <p:spPr/>
        <p:txBody>
          <a:bodyPr/>
          <a:lstStyle/>
          <a:p>
            <a:r>
              <a:rPr lang="en-GB" smtClean="0"/>
              <a:t>ECFA Review Panel </a:t>
            </a:r>
            <a:endParaRPr lang="en-GB"/>
          </a:p>
        </p:txBody>
      </p:sp>
      <p:sp>
        <p:nvSpPr>
          <p:cNvPr id="5" name="Slide Number Placeholder 4"/>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Darensbury, 02/05/2011</a:t>
            </a:r>
            <a:endParaRPr lang="en-GB"/>
          </a:p>
        </p:txBody>
      </p:sp>
      <p:sp>
        <p:nvSpPr>
          <p:cNvPr id="3" name="Footer Placeholder 2"/>
          <p:cNvSpPr>
            <a:spLocks noGrp="1"/>
          </p:cNvSpPr>
          <p:nvPr>
            <p:ph type="ftr" sz="quarter" idx="11"/>
          </p:nvPr>
        </p:nvSpPr>
        <p:spPr/>
        <p:txBody>
          <a:bodyPr/>
          <a:lstStyle/>
          <a:p>
            <a:r>
              <a:rPr lang="en-GB" smtClean="0"/>
              <a:t>ECFA Review Panel </a:t>
            </a:r>
            <a:endParaRPr lang="en-GB"/>
          </a:p>
        </p:txBody>
      </p:sp>
      <p:sp>
        <p:nvSpPr>
          <p:cNvPr id="4" name="Slide Number Placeholder 3"/>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Darensbury, 02/05/2011</a:t>
            </a:r>
            <a:endParaRPr lang="en-GB"/>
          </a:p>
        </p:txBody>
      </p:sp>
      <p:sp>
        <p:nvSpPr>
          <p:cNvPr id="6" name="Footer Placeholder 5"/>
          <p:cNvSpPr>
            <a:spLocks noGrp="1"/>
          </p:cNvSpPr>
          <p:nvPr>
            <p:ph type="ftr" sz="quarter" idx="11"/>
          </p:nvPr>
        </p:nvSpPr>
        <p:spPr/>
        <p:txBody>
          <a:bodyPr/>
          <a:lstStyle/>
          <a:p>
            <a:r>
              <a:rPr lang="en-GB" smtClean="0"/>
              <a:t>ECFA Review Panel </a:t>
            </a:r>
            <a:endParaRPr lang="en-GB"/>
          </a:p>
        </p:txBody>
      </p:sp>
      <p:sp>
        <p:nvSpPr>
          <p:cNvPr id="7" name="Slide Number Placeholder 6"/>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Darensbury, 02/05/2011</a:t>
            </a:r>
            <a:endParaRPr lang="en-GB"/>
          </a:p>
        </p:txBody>
      </p:sp>
      <p:sp>
        <p:nvSpPr>
          <p:cNvPr id="6" name="Footer Placeholder 5"/>
          <p:cNvSpPr>
            <a:spLocks noGrp="1"/>
          </p:cNvSpPr>
          <p:nvPr>
            <p:ph type="ftr" sz="quarter" idx="11"/>
          </p:nvPr>
        </p:nvSpPr>
        <p:spPr/>
        <p:txBody>
          <a:bodyPr/>
          <a:lstStyle/>
          <a:p>
            <a:r>
              <a:rPr lang="en-GB" smtClean="0"/>
              <a:t>ECFA Review Panel </a:t>
            </a:r>
            <a:endParaRPr lang="en-GB"/>
          </a:p>
        </p:txBody>
      </p:sp>
      <p:sp>
        <p:nvSpPr>
          <p:cNvPr id="7" name="Slide Number Placeholder 6"/>
          <p:cNvSpPr>
            <a:spLocks noGrp="1"/>
          </p:cNvSpPr>
          <p:nvPr>
            <p:ph type="sldNum" sz="quarter" idx="12"/>
          </p:nvPr>
        </p:nvSpPr>
        <p:spPr/>
        <p:txBody>
          <a:bodyPr/>
          <a:lstStyle/>
          <a:p>
            <a:fld id="{4451AC37-F46F-4D6E-8740-5377A2B4344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Darensbury, 02/05/2011</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ECFA Review Panel </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1AC37-F46F-4D6E-8740-5377A2B4344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hyperlink" Target="http://proj-cngs.web.cern.ch/proj-cng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EUROnu Target and Horn Studies</a:t>
            </a:r>
            <a:endParaRPr lang="en-GB" dirty="0"/>
          </a:p>
        </p:txBody>
      </p:sp>
      <p:sp>
        <p:nvSpPr>
          <p:cNvPr id="3" name="Subtitle 2"/>
          <p:cNvSpPr>
            <a:spLocks noGrp="1"/>
          </p:cNvSpPr>
          <p:nvPr>
            <p:ph type="subTitle" idx="1"/>
          </p:nvPr>
        </p:nvSpPr>
        <p:spPr/>
        <p:txBody>
          <a:bodyPr/>
          <a:lstStyle/>
          <a:p>
            <a:r>
              <a:rPr lang="en-GB" i="1" dirty="0" smtClean="0"/>
              <a:t>Nikolaos Vassilopoulos/IPHC-CNRS   on behalf of WP2</a:t>
            </a:r>
            <a:endParaRPr lang="en-GB" i="1" dirty="0"/>
          </a:p>
        </p:txBody>
      </p:sp>
      <p:pic>
        <p:nvPicPr>
          <p:cNvPr id="4" name="Picture 23" descr="euronu.JPG"/>
          <p:cNvPicPr>
            <a:picLocks noChangeAspect="1"/>
          </p:cNvPicPr>
          <p:nvPr/>
        </p:nvPicPr>
        <p:blipFill>
          <a:blip r:embed="rId3" cstate="print"/>
          <a:srcRect/>
          <a:stretch>
            <a:fillRect/>
          </a:stretch>
        </p:blipFill>
        <p:spPr bwMode="auto">
          <a:xfrm>
            <a:off x="304800" y="5638800"/>
            <a:ext cx="1219200" cy="781050"/>
          </a:xfrm>
          <a:prstGeom prst="rect">
            <a:avLst/>
          </a:prstGeom>
          <a:noFill/>
          <a:ln w="9525">
            <a:noFill/>
            <a:miter lim="800000"/>
            <a:headEnd/>
            <a:tailEnd/>
          </a:ln>
        </p:spPr>
      </p:pic>
      <p:pic>
        <p:nvPicPr>
          <p:cNvPr id="5" name="Picture 4" descr="iphc.PNG"/>
          <p:cNvPicPr>
            <a:picLocks noChangeAspect="1"/>
          </p:cNvPicPr>
          <p:nvPr/>
        </p:nvPicPr>
        <p:blipFill>
          <a:blip r:embed="rId4" cstate="print"/>
          <a:stretch>
            <a:fillRect/>
          </a:stretch>
        </p:blipFill>
        <p:spPr>
          <a:xfrm>
            <a:off x="7467600" y="5562600"/>
            <a:ext cx="1505160" cy="895475"/>
          </a:xfrm>
          <a:prstGeom prst="rect">
            <a:avLst/>
          </a:prstGeom>
        </p:spPr>
      </p:pic>
      <p:sp>
        <p:nvSpPr>
          <p:cNvPr id="6" name="Slide Number Placeholder 5"/>
          <p:cNvSpPr>
            <a:spLocks noGrp="1"/>
          </p:cNvSpPr>
          <p:nvPr>
            <p:ph type="sldNum" sz="quarter" idx="12"/>
          </p:nvPr>
        </p:nvSpPr>
        <p:spPr/>
        <p:txBody>
          <a:bodyPr/>
          <a:lstStyle/>
          <a:p>
            <a:fld id="{4451AC37-F46F-4D6E-8740-5377A2B43440}" type="slidenum">
              <a:rPr lang="en-GB" smtClean="0"/>
              <a:pPr/>
              <a:t>1</a:t>
            </a:fld>
            <a:endParaRPr lang="en-GB" dirty="0"/>
          </a:p>
        </p:txBody>
      </p:sp>
      <p:sp>
        <p:nvSpPr>
          <p:cNvPr id="7" name="Footer Placeholder 6"/>
          <p:cNvSpPr>
            <a:spLocks noGrp="1"/>
          </p:cNvSpPr>
          <p:nvPr>
            <p:ph type="ftr" sz="quarter" idx="11"/>
          </p:nvPr>
        </p:nvSpPr>
        <p:spPr/>
        <p:txBody>
          <a:bodyPr/>
          <a:lstStyle/>
          <a:p>
            <a:r>
              <a:rPr lang="en-GB" dirty="0" smtClean="0"/>
              <a:t>ECFA Review Panel </a:t>
            </a:r>
            <a:endParaRPr lang="en-GB" dirty="0"/>
          </a:p>
        </p:txBody>
      </p:sp>
      <p:pic>
        <p:nvPicPr>
          <p:cNvPr id="8" name="Picture 7" descr="ecfa.PNG"/>
          <p:cNvPicPr>
            <a:picLocks noChangeAspect="1"/>
          </p:cNvPicPr>
          <p:nvPr/>
        </p:nvPicPr>
        <p:blipFill>
          <a:blip r:embed="rId5" cstate="print"/>
          <a:stretch>
            <a:fillRect/>
          </a:stretch>
        </p:blipFill>
        <p:spPr>
          <a:xfrm>
            <a:off x="685800" y="381000"/>
            <a:ext cx="8058150" cy="819150"/>
          </a:xfrm>
          <a:prstGeom prst="rect">
            <a:avLst/>
          </a:prstGeom>
        </p:spPr>
      </p:pic>
      <p:sp>
        <p:nvSpPr>
          <p:cNvPr id="9" name="Date Placeholder 8"/>
          <p:cNvSpPr>
            <a:spLocks noGrp="1"/>
          </p:cNvSpPr>
          <p:nvPr>
            <p:ph type="dt" sz="half" idx="10"/>
          </p:nvPr>
        </p:nvSpPr>
        <p:spPr/>
        <p:txBody>
          <a:bodyPr/>
          <a:lstStyle/>
          <a:p>
            <a:r>
              <a:rPr lang="en-US" dirty="0" err="1" smtClean="0"/>
              <a:t>Darensbury</a:t>
            </a:r>
            <a:r>
              <a:rPr lang="en-US" smtClean="0"/>
              <a:t>, 02/05/2011</a:t>
            </a:r>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10</a:t>
            </a:fld>
            <a:endParaRPr lang="en-GB"/>
          </a:p>
        </p:txBody>
      </p:sp>
      <p:pic>
        <p:nvPicPr>
          <p:cNvPr id="8" name="Picture 7" descr="packed6.PNG"/>
          <p:cNvPicPr>
            <a:picLocks noChangeAspect="1"/>
          </p:cNvPicPr>
          <p:nvPr/>
        </p:nvPicPr>
        <p:blipFill>
          <a:blip r:embed="rId3" cstate="print"/>
          <a:stretch>
            <a:fillRect/>
          </a:stretch>
        </p:blipFill>
        <p:spPr>
          <a:xfrm>
            <a:off x="685800" y="304800"/>
            <a:ext cx="7920990" cy="59093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11</a:t>
            </a:fld>
            <a:endParaRPr lang="en-GB"/>
          </a:p>
        </p:txBody>
      </p:sp>
      <p:pic>
        <p:nvPicPr>
          <p:cNvPr id="9" name="Picture 8" descr="packed1.PNG"/>
          <p:cNvPicPr>
            <a:picLocks noChangeAspect="1"/>
          </p:cNvPicPr>
          <p:nvPr/>
        </p:nvPicPr>
        <p:blipFill>
          <a:blip r:embed="rId3" cstate="print"/>
          <a:stretch>
            <a:fillRect/>
          </a:stretch>
        </p:blipFill>
        <p:spPr>
          <a:xfrm>
            <a:off x="990600" y="533400"/>
            <a:ext cx="7320915" cy="5477828"/>
          </a:xfrm>
          <a:prstGeom prst="rect">
            <a:avLst/>
          </a:prstGeom>
          <a:ln>
            <a:solidFill>
              <a:schemeClr val="accent1">
                <a:shade val="50000"/>
              </a:schemeClr>
            </a:solidFill>
          </a:ln>
        </p:spPr>
      </p:pic>
      <p:sp>
        <p:nvSpPr>
          <p:cNvPr id="10" name="Oval 9"/>
          <p:cNvSpPr/>
          <p:nvPr/>
        </p:nvSpPr>
        <p:spPr>
          <a:xfrm>
            <a:off x="6400800" y="29718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391400" y="2971800"/>
            <a:ext cx="6858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629400" y="4876800"/>
            <a:ext cx="609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7543800" y="5181600"/>
            <a:ext cx="609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257800" y="2819400"/>
            <a:ext cx="990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Darensbury, 02/05/2011</a:t>
            </a:r>
            <a:endParaRPr lang="en-GB"/>
          </a:p>
        </p:txBody>
      </p:sp>
      <p:sp>
        <p:nvSpPr>
          <p:cNvPr id="5" name="Footer Placeholder 4"/>
          <p:cNvSpPr>
            <a:spLocks noGrp="1"/>
          </p:cNvSpPr>
          <p:nvPr>
            <p:ph type="ftr" sz="quarter" idx="11"/>
          </p:nvPr>
        </p:nvSpPr>
        <p:spPr/>
        <p:txBody>
          <a:bodyPr/>
          <a:lstStyle/>
          <a:p>
            <a:pPr>
              <a:defRPr/>
            </a:pPr>
            <a:r>
              <a:rPr lang="en-GB" smtClean="0"/>
              <a:t>ECFA Review Panel </a:t>
            </a:r>
            <a:endParaRPr lang="en-GB" dirty="0"/>
          </a:p>
        </p:txBody>
      </p:sp>
      <p:sp>
        <p:nvSpPr>
          <p:cNvPr id="8" name="Slide Number Placeholder 7"/>
          <p:cNvSpPr>
            <a:spLocks noGrp="1"/>
          </p:cNvSpPr>
          <p:nvPr>
            <p:ph type="sldNum" sz="quarter" idx="12"/>
          </p:nvPr>
        </p:nvSpPr>
        <p:spPr/>
        <p:txBody>
          <a:bodyPr/>
          <a:lstStyle/>
          <a:p>
            <a:fld id="{4451AC37-F46F-4D6E-8740-5377A2B43440}" type="slidenum">
              <a:rPr lang="en-GB" smtClean="0"/>
              <a:pPr/>
              <a:t>12</a:t>
            </a:fld>
            <a:endParaRPr lang="en-GB"/>
          </a:p>
        </p:txBody>
      </p:sp>
      <p:pic>
        <p:nvPicPr>
          <p:cNvPr id="6" name="Picture 5" descr="packed2.PNG"/>
          <p:cNvPicPr>
            <a:picLocks noChangeAspect="1"/>
          </p:cNvPicPr>
          <p:nvPr/>
        </p:nvPicPr>
        <p:blipFill>
          <a:blip r:embed="rId3" cstate="print"/>
          <a:stretch>
            <a:fillRect/>
          </a:stretch>
        </p:blipFill>
        <p:spPr>
          <a:xfrm>
            <a:off x="685800" y="609600"/>
            <a:ext cx="7816215" cy="5584508"/>
          </a:xfrm>
          <a:prstGeom prst="rect">
            <a:avLst/>
          </a:prstGeom>
          <a:ln>
            <a:solidFill>
              <a:schemeClr val="accent1">
                <a:shade val="50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13</a:t>
            </a:fld>
            <a:endParaRPr lang="en-GB"/>
          </a:p>
        </p:txBody>
      </p:sp>
      <p:pic>
        <p:nvPicPr>
          <p:cNvPr id="7" name="Picture 6" descr="packed4.PNG"/>
          <p:cNvPicPr>
            <a:picLocks noChangeAspect="1"/>
          </p:cNvPicPr>
          <p:nvPr/>
        </p:nvPicPr>
        <p:blipFill>
          <a:blip r:embed="rId3" cstate="print"/>
          <a:stretch>
            <a:fillRect/>
          </a:stretch>
        </p:blipFill>
        <p:spPr>
          <a:xfrm>
            <a:off x="838201" y="533402"/>
            <a:ext cx="7313295" cy="5469255"/>
          </a:xfrm>
          <a:prstGeom prst="rect">
            <a:avLst/>
          </a:prstGeom>
          <a:noFill/>
          <a:ln>
            <a:solidFill>
              <a:schemeClr val="accent1">
                <a:shade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14</a:t>
            </a:fld>
            <a:endParaRPr lang="en-GB"/>
          </a:p>
        </p:txBody>
      </p:sp>
      <p:pic>
        <p:nvPicPr>
          <p:cNvPr id="9" name="Picture 8" descr="packed5.PNG"/>
          <p:cNvPicPr>
            <a:picLocks noChangeAspect="1"/>
          </p:cNvPicPr>
          <p:nvPr/>
        </p:nvPicPr>
        <p:blipFill>
          <a:blip r:embed="rId3" cstate="print"/>
          <a:stretch>
            <a:fillRect/>
          </a:stretch>
        </p:blipFill>
        <p:spPr>
          <a:xfrm>
            <a:off x="1066800" y="762000"/>
            <a:ext cx="7428548" cy="55321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descr="physbed1.PNG"/>
          <p:cNvPicPr>
            <a:picLocks noChangeAspect="1"/>
          </p:cNvPicPr>
          <p:nvPr/>
        </p:nvPicPr>
        <p:blipFill>
          <a:blip r:embed="rId3" cstate="print"/>
          <a:stretch>
            <a:fillRect/>
          </a:stretch>
        </p:blipFill>
        <p:spPr>
          <a:xfrm>
            <a:off x="685800" y="1524000"/>
            <a:ext cx="5419725" cy="3695700"/>
          </a:xfrm>
          <a:prstGeom prst="rect">
            <a:avLst/>
          </a:prstGeom>
        </p:spPr>
      </p:pic>
      <p:sp>
        <p:nvSpPr>
          <p:cNvPr id="2" name="Title 1"/>
          <p:cNvSpPr>
            <a:spLocks noGrp="1"/>
          </p:cNvSpPr>
          <p:nvPr>
            <p:ph type="title"/>
          </p:nvPr>
        </p:nvSpPr>
        <p:spPr>
          <a:xfrm>
            <a:off x="533400" y="304800"/>
            <a:ext cx="8229600" cy="685800"/>
          </a:xfrm>
        </p:spPr>
        <p:txBody>
          <a:bodyPr>
            <a:normAutofit/>
          </a:bodyPr>
          <a:lstStyle/>
          <a:p>
            <a:r>
              <a:rPr lang="en-GB" sz="3200" i="1" u="sng" dirty="0" smtClean="0"/>
              <a:t>Physics Performance for different Targets I</a:t>
            </a:r>
            <a:endParaRPr lang="en-GB" sz="3200" i="1" u="sng" dirty="0"/>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15</a:t>
            </a:fld>
            <a:endParaRPr lang="en-GB"/>
          </a:p>
        </p:txBody>
      </p:sp>
      <p:sp>
        <p:nvSpPr>
          <p:cNvPr id="40" name="TextBox 39"/>
          <p:cNvSpPr txBox="1"/>
          <p:nvPr/>
        </p:nvSpPr>
        <p:spPr>
          <a:xfrm>
            <a:off x="6248400" y="1371601"/>
            <a:ext cx="2895600" cy="2954655"/>
          </a:xfrm>
          <a:prstGeom prst="rect">
            <a:avLst/>
          </a:prstGeom>
          <a:noFill/>
        </p:spPr>
        <p:txBody>
          <a:bodyPr wrap="square" rtlCol="0">
            <a:spAutoFit/>
          </a:bodyPr>
          <a:lstStyle/>
          <a:p>
            <a:pPr>
              <a:buFont typeface="Wingdings" pitchFamily="2" charset="2"/>
              <a:buChar char="Ø"/>
            </a:pPr>
            <a:r>
              <a:rPr lang="en-GB" dirty="0" smtClean="0">
                <a:solidFill>
                  <a:schemeClr val="accent1"/>
                </a:solidFill>
              </a:rPr>
              <a:t> Graphite Solid target, 2</a:t>
            </a:r>
            <a:r>
              <a:rPr lang="el-GR" dirty="0" smtClean="0">
                <a:solidFill>
                  <a:schemeClr val="accent1"/>
                </a:solidFill>
              </a:rPr>
              <a:t>λ</a:t>
            </a:r>
            <a:r>
              <a:rPr lang="en-GB" baseline="-25000" dirty="0" smtClean="0">
                <a:solidFill>
                  <a:schemeClr val="accent1"/>
                </a:solidFill>
              </a:rPr>
              <a:t>I</a:t>
            </a:r>
          </a:p>
          <a:p>
            <a:endParaRPr lang="en-GB" baseline="-25000" dirty="0" smtClean="0">
              <a:solidFill>
                <a:schemeClr val="accent1"/>
              </a:solidFill>
            </a:endParaRPr>
          </a:p>
          <a:p>
            <a:endParaRPr lang="en-GB" baseline="-25000" dirty="0" smtClean="0">
              <a:solidFill>
                <a:schemeClr val="accent1"/>
              </a:solidFill>
            </a:endParaRPr>
          </a:p>
          <a:p>
            <a:pPr>
              <a:buFont typeface="Wingdings" pitchFamily="2" charset="2"/>
              <a:buChar char="Ø"/>
            </a:pPr>
            <a:r>
              <a:rPr lang="en-GB" dirty="0" smtClean="0">
                <a:solidFill>
                  <a:srgbClr val="FF0000"/>
                </a:solidFill>
              </a:rPr>
              <a:t> Hg, 2</a:t>
            </a:r>
            <a:r>
              <a:rPr lang="el-GR" dirty="0" smtClean="0">
                <a:solidFill>
                  <a:srgbClr val="FF0000"/>
                </a:solidFill>
              </a:rPr>
              <a:t>λ</a:t>
            </a:r>
            <a:r>
              <a:rPr lang="en-GB" baseline="-25000" dirty="0" smtClean="0">
                <a:solidFill>
                  <a:srgbClr val="FF0000"/>
                </a:solidFill>
              </a:rPr>
              <a:t>I</a:t>
            </a:r>
            <a:endParaRPr lang="en-GB" dirty="0" smtClean="0">
              <a:solidFill>
                <a:srgbClr val="FF0000"/>
              </a:solidFill>
            </a:endParaRPr>
          </a:p>
          <a:p>
            <a:endParaRPr lang="en-GB" dirty="0" smtClean="0">
              <a:solidFill>
                <a:srgbClr val="FF0000"/>
              </a:solidFill>
            </a:endParaRPr>
          </a:p>
          <a:p>
            <a:pPr>
              <a:buFont typeface="Wingdings" pitchFamily="2" charset="2"/>
              <a:buChar char="Ø"/>
            </a:pPr>
            <a:r>
              <a:rPr lang="en-GB" dirty="0" smtClean="0">
                <a:solidFill>
                  <a:srgbClr val="CC3399"/>
                </a:solidFill>
              </a:rPr>
              <a:t>  Integrated target, 2</a:t>
            </a:r>
            <a:r>
              <a:rPr lang="el-GR" dirty="0" smtClean="0">
                <a:solidFill>
                  <a:srgbClr val="CC3399"/>
                </a:solidFill>
              </a:rPr>
              <a:t>λ</a:t>
            </a:r>
            <a:r>
              <a:rPr lang="en-GB" baseline="-25000" dirty="0" smtClean="0">
                <a:solidFill>
                  <a:srgbClr val="CC3399"/>
                </a:solidFill>
              </a:rPr>
              <a:t>I</a:t>
            </a:r>
            <a:endParaRPr lang="en-GB" dirty="0" smtClean="0">
              <a:solidFill>
                <a:srgbClr val="CC3399"/>
              </a:solidFill>
            </a:endParaRPr>
          </a:p>
          <a:p>
            <a:endParaRPr lang="en-GB" dirty="0" smtClean="0">
              <a:solidFill>
                <a:srgbClr val="FF0000"/>
              </a:solidFill>
            </a:endParaRPr>
          </a:p>
          <a:p>
            <a:pPr>
              <a:buFont typeface="Wingdings" pitchFamily="2" charset="2"/>
              <a:buChar char="Ø"/>
            </a:pPr>
            <a:r>
              <a:rPr lang="en-GB" dirty="0" smtClean="0"/>
              <a:t> excellent performance of  packed bed Ti, d= 74%d</a:t>
            </a:r>
            <a:r>
              <a:rPr lang="en-GB" baseline="-25000" dirty="0" smtClean="0"/>
              <a:t>Ti</a:t>
            </a:r>
            <a:endParaRPr lang="en-GB" dirty="0" smtClean="0"/>
          </a:p>
          <a:p>
            <a:endParaRPr lang="en-GB" dirty="0" smtClean="0"/>
          </a:p>
          <a:p>
            <a:endParaRPr lang="en-GB" dirty="0"/>
          </a:p>
        </p:txBody>
      </p:sp>
      <p:cxnSp>
        <p:nvCxnSpPr>
          <p:cNvPr id="68" name="Straight Arrow Connector 67"/>
          <p:cNvCxnSpPr/>
          <p:nvPr/>
        </p:nvCxnSpPr>
        <p:spPr>
          <a:xfrm rot="10800000" flipV="1">
            <a:off x="2438400" y="3429000"/>
            <a:ext cx="39624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10800000" flipV="1">
            <a:off x="4724400" y="3429000"/>
            <a:ext cx="16764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438400" y="2743200"/>
            <a:ext cx="3886200" cy="914400"/>
          </a:xfrm>
          <a:prstGeom prst="straightConnector1">
            <a:avLst/>
          </a:prstGeom>
          <a:ln>
            <a:solidFill>
              <a:srgbClr val="CC3399"/>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3962400" y="2209800"/>
            <a:ext cx="2362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flipV="1">
            <a:off x="2362200" y="1600200"/>
            <a:ext cx="3962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rot="20709751">
            <a:off x="4563089" y="4991703"/>
            <a:ext cx="4094163" cy="717550"/>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smtClean="0">
                <a:solidFill>
                  <a:schemeClr val="tx1"/>
                </a:solidFill>
              </a:rPr>
              <a:t>any density reduction of packed could be recuperated  increasing </a:t>
            </a:r>
            <a:r>
              <a:rPr lang="en-GB" sz="1400" dirty="0">
                <a:solidFill>
                  <a:schemeClr val="tx1"/>
                </a:solidFill>
              </a:rPr>
              <a:t>the horn current by 50, 100 kA </a:t>
            </a:r>
          </a:p>
        </p:txBody>
      </p:sp>
      <p:sp>
        <p:nvSpPr>
          <p:cNvPr id="15" name="Rectangle 14"/>
          <p:cNvSpPr/>
          <p:nvPr/>
        </p:nvSpPr>
        <p:spPr>
          <a:xfrm>
            <a:off x="1600200" y="4114800"/>
            <a:ext cx="2286000" cy="457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CERN to </a:t>
            </a:r>
            <a:r>
              <a:rPr lang="en-GB" sz="1200" dirty="0" smtClean="0">
                <a:solidFill>
                  <a:schemeClr val="tx1"/>
                </a:solidFill>
              </a:rPr>
              <a:t>Frejus/MEMPHYS </a:t>
            </a:r>
            <a:r>
              <a:rPr lang="en-GB" sz="1200" dirty="0" smtClean="0">
                <a:solidFill>
                  <a:schemeClr val="tx1"/>
                </a:solidFill>
              </a:rPr>
              <a:t>neutrino beam</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hysbed2.PNG"/>
          <p:cNvPicPr>
            <a:picLocks noChangeAspect="1"/>
          </p:cNvPicPr>
          <p:nvPr/>
        </p:nvPicPr>
        <p:blipFill>
          <a:blip r:embed="rId3" cstate="print"/>
          <a:stretch>
            <a:fillRect/>
          </a:stretch>
        </p:blipFill>
        <p:spPr>
          <a:xfrm>
            <a:off x="838200" y="1295400"/>
            <a:ext cx="5467350" cy="3667125"/>
          </a:xfrm>
          <a:prstGeom prst="rect">
            <a:avLst/>
          </a:prstGeom>
        </p:spPr>
      </p:pic>
      <p:sp>
        <p:nvSpPr>
          <p:cNvPr id="2" name="Title 1"/>
          <p:cNvSpPr>
            <a:spLocks noGrp="1"/>
          </p:cNvSpPr>
          <p:nvPr>
            <p:ph type="title"/>
          </p:nvPr>
        </p:nvSpPr>
        <p:spPr>
          <a:xfrm>
            <a:off x="533400" y="304800"/>
            <a:ext cx="8229600" cy="685800"/>
          </a:xfrm>
        </p:spPr>
        <p:txBody>
          <a:bodyPr>
            <a:normAutofit/>
          </a:bodyPr>
          <a:lstStyle/>
          <a:p>
            <a:r>
              <a:rPr lang="en-GB" sz="3200" i="1" u="sng" dirty="0" smtClean="0"/>
              <a:t>Physics Performance for different Targets II</a:t>
            </a:r>
            <a:endParaRPr lang="en-GB" sz="3200" i="1" u="sng" dirty="0"/>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16</a:t>
            </a:fld>
            <a:endParaRPr lang="en-GB"/>
          </a:p>
        </p:txBody>
      </p:sp>
      <p:sp>
        <p:nvSpPr>
          <p:cNvPr id="40" name="TextBox 39"/>
          <p:cNvSpPr txBox="1"/>
          <p:nvPr/>
        </p:nvSpPr>
        <p:spPr>
          <a:xfrm>
            <a:off x="6248400" y="1371601"/>
            <a:ext cx="2895600" cy="2954655"/>
          </a:xfrm>
          <a:prstGeom prst="rect">
            <a:avLst/>
          </a:prstGeom>
          <a:noFill/>
        </p:spPr>
        <p:txBody>
          <a:bodyPr wrap="square" rtlCol="0">
            <a:spAutoFit/>
          </a:bodyPr>
          <a:lstStyle/>
          <a:p>
            <a:pPr>
              <a:buFont typeface="Wingdings" pitchFamily="2" charset="2"/>
              <a:buChar char="Ø"/>
            </a:pPr>
            <a:r>
              <a:rPr lang="en-GB" dirty="0" smtClean="0">
                <a:solidFill>
                  <a:schemeClr val="accent1"/>
                </a:solidFill>
              </a:rPr>
              <a:t> Graphite Solid target, 2</a:t>
            </a:r>
            <a:r>
              <a:rPr lang="el-GR" dirty="0" smtClean="0">
                <a:solidFill>
                  <a:schemeClr val="accent1"/>
                </a:solidFill>
              </a:rPr>
              <a:t>λ</a:t>
            </a:r>
            <a:r>
              <a:rPr lang="en-GB" baseline="-25000" dirty="0" smtClean="0">
                <a:solidFill>
                  <a:schemeClr val="accent1"/>
                </a:solidFill>
              </a:rPr>
              <a:t>I</a:t>
            </a:r>
          </a:p>
          <a:p>
            <a:endParaRPr lang="en-GB" baseline="-25000" dirty="0" smtClean="0">
              <a:solidFill>
                <a:schemeClr val="accent1"/>
              </a:solidFill>
            </a:endParaRPr>
          </a:p>
          <a:p>
            <a:endParaRPr lang="en-GB" baseline="-25000" dirty="0" smtClean="0">
              <a:solidFill>
                <a:schemeClr val="accent1"/>
              </a:solidFill>
            </a:endParaRPr>
          </a:p>
          <a:p>
            <a:pPr>
              <a:buFont typeface="Wingdings" pitchFamily="2" charset="2"/>
              <a:buChar char="Ø"/>
            </a:pPr>
            <a:r>
              <a:rPr lang="en-GB" dirty="0" smtClean="0">
                <a:solidFill>
                  <a:srgbClr val="FF0000"/>
                </a:solidFill>
              </a:rPr>
              <a:t> Hg, 2</a:t>
            </a:r>
            <a:r>
              <a:rPr lang="el-GR" dirty="0" smtClean="0">
                <a:solidFill>
                  <a:srgbClr val="FF0000"/>
                </a:solidFill>
              </a:rPr>
              <a:t>λ</a:t>
            </a:r>
            <a:r>
              <a:rPr lang="en-GB" baseline="-25000" dirty="0" smtClean="0">
                <a:solidFill>
                  <a:srgbClr val="FF0000"/>
                </a:solidFill>
              </a:rPr>
              <a:t>I</a:t>
            </a:r>
            <a:endParaRPr lang="en-GB" dirty="0" smtClean="0">
              <a:solidFill>
                <a:srgbClr val="FF0000"/>
              </a:solidFill>
            </a:endParaRPr>
          </a:p>
          <a:p>
            <a:endParaRPr lang="en-GB" dirty="0" smtClean="0">
              <a:solidFill>
                <a:srgbClr val="FF0000"/>
              </a:solidFill>
            </a:endParaRPr>
          </a:p>
          <a:p>
            <a:pPr>
              <a:buFont typeface="Wingdings" pitchFamily="2" charset="2"/>
              <a:buChar char="Ø"/>
            </a:pPr>
            <a:r>
              <a:rPr lang="en-GB" dirty="0" smtClean="0">
                <a:solidFill>
                  <a:srgbClr val="CC3399"/>
                </a:solidFill>
              </a:rPr>
              <a:t>  Integrated target, 2</a:t>
            </a:r>
            <a:r>
              <a:rPr lang="el-GR" dirty="0" smtClean="0">
                <a:solidFill>
                  <a:srgbClr val="CC3399"/>
                </a:solidFill>
              </a:rPr>
              <a:t>λ</a:t>
            </a:r>
            <a:r>
              <a:rPr lang="en-GB" baseline="-25000" dirty="0" smtClean="0">
                <a:solidFill>
                  <a:srgbClr val="CC3399"/>
                </a:solidFill>
              </a:rPr>
              <a:t>I</a:t>
            </a:r>
            <a:endParaRPr lang="en-GB" dirty="0" smtClean="0">
              <a:solidFill>
                <a:srgbClr val="CC3399"/>
              </a:solidFill>
            </a:endParaRPr>
          </a:p>
          <a:p>
            <a:endParaRPr lang="en-GB" dirty="0" smtClean="0">
              <a:solidFill>
                <a:srgbClr val="FF0000"/>
              </a:solidFill>
            </a:endParaRPr>
          </a:p>
          <a:p>
            <a:pPr>
              <a:buFont typeface="Wingdings" pitchFamily="2" charset="2"/>
              <a:buChar char="Ø"/>
            </a:pPr>
            <a:r>
              <a:rPr lang="en-GB" dirty="0" smtClean="0"/>
              <a:t> excellent performance of  packed bed Ti, d= 77%d</a:t>
            </a:r>
            <a:r>
              <a:rPr lang="en-GB" baseline="-25000" dirty="0" smtClean="0"/>
              <a:t>Ti</a:t>
            </a:r>
            <a:endParaRPr lang="en-GB" dirty="0" smtClean="0"/>
          </a:p>
          <a:p>
            <a:endParaRPr lang="en-GB" dirty="0" smtClean="0"/>
          </a:p>
          <a:p>
            <a:endParaRPr lang="en-GB" dirty="0"/>
          </a:p>
        </p:txBody>
      </p:sp>
      <p:cxnSp>
        <p:nvCxnSpPr>
          <p:cNvPr id="68" name="Straight Arrow Connector 67"/>
          <p:cNvCxnSpPr/>
          <p:nvPr/>
        </p:nvCxnSpPr>
        <p:spPr>
          <a:xfrm rot="10800000" flipV="1">
            <a:off x="2667000" y="3276600"/>
            <a:ext cx="36576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rot="10800000" flipV="1">
            <a:off x="2667000" y="2743200"/>
            <a:ext cx="3657600" cy="1447800"/>
          </a:xfrm>
          <a:prstGeom prst="straightConnector1">
            <a:avLst/>
          </a:prstGeom>
          <a:ln>
            <a:solidFill>
              <a:srgbClr val="CC3399"/>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2514600" y="2209800"/>
            <a:ext cx="38100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rot="10800000" flipV="1">
            <a:off x="2514600" y="1524000"/>
            <a:ext cx="38100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rot="20337659">
            <a:off x="4563089" y="4991703"/>
            <a:ext cx="4094163" cy="717550"/>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400" dirty="0" smtClean="0">
                <a:solidFill>
                  <a:schemeClr val="tx1"/>
                </a:solidFill>
              </a:rPr>
              <a:t>any density reduction of packed could be recuperated  increasing </a:t>
            </a:r>
            <a:r>
              <a:rPr lang="en-GB" sz="1400" dirty="0">
                <a:solidFill>
                  <a:schemeClr val="tx1"/>
                </a:solidFill>
              </a:rPr>
              <a:t>the horn current by 50, 100 kA </a:t>
            </a:r>
          </a:p>
        </p:txBody>
      </p:sp>
      <p:sp>
        <p:nvSpPr>
          <p:cNvPr id="13" name="Rectangle 12"/>
          <p:cNvSpPr/>
          <p:nvPr/>
        </p:nvSpPr>
        <p:spPr>
          <a:xfrm>
            <a:off x="1676400" y="2057400"/>
            <a:ext cx="2286000" cy="381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CERN to </a:t>
            </a:r>
            <a:r>
              <a:rPr lang="en-GB" sz="1200" dirty="0" smtClean="0">
                <a:solidFill>
                  <a:schemeClr val="tx1"/>
                </a:solidFill>
              </a:rPr>
              <a:t>Frejus/MEMPHYS </a:t>
            </a:r>
            <a:r>
              <a:rPr lang="en-GB" sz="1200" dirty="0" smtClean="0">
                <a:solidFill>
                  <a:schemeClr val="tx1"/>
                </a:solidFill>
              </a:rPr>
              <a:t>neutrino beam</a:t>
            </a:r>
            <a:endParaRPr lang="en-GB" sz="12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encil2.PNG"/>
          <p:cNvPicPr>
            <a:picLocks noChangeAspect="1"/>
          </p:cNvPicPr>
          <p:nvPr/>
        </p:nvPicPr>
        <p:blipFill>
          <a:blip r:embed="rId3" cstate="print"/>
          <a:stretch>
            <a:fillRect/>
          </a:stretch>
        </p:blipFill>
        <p:spPr>
          <a:xfrm>
            <a:off x="914400" y="457200"/>
            <a:ext cx="7805738" cy="5815013"/>
          </a:xfrm>
          <a:prstGeom prst="rect">
            <a:avLst/>
          </a:prstGeom>
        </p:spPr>
      </p:pic>
      <p:sp>
        <p:nvSpPr>
          <p:cNvPr id="4" name="Date Placeholder 3"/>
          <p:cNvSpPr>
            <a:spLocks noGrp="1"/>
          </p:cNvSpPr>
          <p:nvPr>
            <p:ph type="dt" sz="quarter" idx="10"/>
          </p:nvPr>
        </p:nvSpPr>
        <p:spPr/>
        <p:txBody>
          <a:bodyPr/>
          <a:lstStyle/>
          <a:p>
            <a:pPr>
              <a:defRPr/>
            </a:pPr>
            <a:r>
              <a:rPr lang="en-US" smtClean="0"/>
              <a:t>Darensbury, 02/05/2011</a:t>
            </a:r>
            <a:endParaRPr lang="en-GB"/>
          </a:p>
        </p:txBody>
      </p:sp>
      <p:sp>
        <p:nvSpPr>
          <p:cNvPr id="5" name="Footer Placeholder 4"/>
          <p:cNvSpPr>
            <a:spLocks noGrp="1"/>
          </p:cNvSpPr>
          <p:nvPr>
            <p:ph type="ftr" sz="quarter" idx="11"/>
          </p:nvPr>
        </p:nvSpPr>
        <p:spPr/>
        <p:txBody>
          <a:bodyPr/>
          <a:lstStyle/>
          <a:p>
            <a:pPr>
              <a:defRPr/>
            </a:pPr>
            <a:r>
              <a:rPr lang="en-GB" dirty="0" smtClean="0"/>
              <a:t>ECFA Review Panel </a:t>
            </a:r>
            <a:endParaRPr lang="en-GB" dirty="0"/>
          </a:p>
        </p:txBody>
      </p:sp>
      <p:sp>
        <p:nvSpPr>
          <p:cNvPr id="12" name="Slide Number Placeholder 11"/>
          <p:cNvSpPr>
            <a:spLocks noGrp="1"/>
          </p:cNvSpPr>
          <p:nvPr>
            <p:ph type="sldNum" sz="quarter" idx="12"/>
          </p:nvPr>
        </p:nvSpPr>
        <p:spPr/>
        <p:txBody>
          <a:bodyPr/>
          <a:lstStyle/>
          <a:p>
            <a:fld id="{4451AC37-F46F-4D6E-8740-5377A2B43440}" type="slidenum">
              <a:rPr lang="en-GB" smtClean="0"/>
              <a:pPr/>
              <a:t>17</a:t>
            </a:fld>
            <a:endParaRPr lang="en-GB"/>
          </a:p>
        </p:txBody>
      </p:sp>
      <p:sp>
        <p:nvSpPr>
          <p:cNvPr id="15" name="Oval 14"/>
          <p:cNvSpPr/>
          <p:nvPr/>
        </p:nvSpPr>
        <p:spPr>
          <a:xfrm>
            <a:off x="990600" y="1371600"/>
            <a:ext cx="61722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0" y="0"/>
            <a:ext cx="8305800" cy="461665"/>
          </a:xfrm>
          <a:prstGeom prst="rect">
            <a:avLst/>
          </a:prstGeom>
          <a:noFill/>
        </p:spPr>
        <p:txBody>
          <a:bodyPr wrap="square" rtlCol="0">
            <a:spAutoFit/>
          </a:bodyPr>
          <a:lstStyle/>
          <a:p>
            <a:r>
              <a:rPr lang="en-GB" sz="2400" i="1" u="sng" dirty="0" smtClean="0"/>
              <a:t>alternative target solution:</a:t>
            </a:r>
            <a:endParaRPr lang="en-GB" sz="2400" i="1" u="sn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target7.JPG"/>
          <p:cNvPicPr>
            <a:picLocks noChangeAspect="1"/>
          </p:cNvPicPr>
          <p:nvPr/>
        </p:nvPicPr>
        <p:blipFill>
          <a:blip r:embed="rId3" cstate="print"/>
          <a:srcRect/>
          <a:stretch>
            <a:fillRect/>
          </a:stretch>
        </p:blipFill>
        <p:spPr bwMode="auto">
          <a:xfrm>
            <a:off x="4371499" y="1066800"/>
            <a:ext cx="4772501" cy="3525679"/>
          </a:xfrm>
          <a:prstGeom prst="rect">
            <a:avLst/>
          </a:prstGeom>
          <a:noFill/>
          <a:ln w="9525">
            <a:solidFill>
              <a:srgbClr val="002060"/>
            </a:solidFill>
            <a:miter lim="800000"/>
            <a:headEnd/>
            <a:tailEnd/>
          </a:ln>
        </p:spPr>
      </p:pic>
      <p:pic>
        <p:nvPicPr>
          <p:cNvPr id="9219" name="Content Placeholder 5" descr="coolpen6.JPG"/>
          <p:cNvPicPr>
            <a:picLocks noGrp="1" noChangeAspect="1"/>
          </p:cNvPicPr>
          <p:nvPr>
            <p:ph idx="1"/>
          </p:nvPr>
        </p:nvPicPr>
        <p:blipFill>
          <a:blip r:embed="rId4" cstate="print"/>
          <a:srcRect/>
          <a:stretch>
            <a:fillRect/>
          </a:stretch>
        </p:blipFill>
        <p:spPr>
          <a:xfrm>
            <a:off x="304800" y="685800"/>
            <a:ext cx="4491038" cy="2895600"/>
          </a:xfrm>
          <a:ln>
            <a:solidFill>
              <a:srgbClr val="002060"/>
            </a:solidFill>
          </a:ln>
        </p:spPr>
      </p:pic>
      <p:sp>
        <p:nvSpPr>
          <p:cNvPr id="9221" name="Title 1"/>
          <p:cNvSpPr>
            <a:spLocks noGrp="1"/>
          </p:cNvSpPr>
          <p:nvPr>
            <p:ph type="title"/>
          </p:nvPr>
        </p:nvSpPr>
        <p:spPr>
          <a:xfrm>
            <a:off x="457200" y="0"/>
            <a:ext cx="8229600" cy="715962"/>
          </a:xfrm>
        </p:spPr>
        <p:txBody>
          <a:bodyPr/>
          <a:lstStyle/>
          <a:p>
            <a:pPr eaLnBrk="1" hangingPunct="1"/>
            <a:r>
              <a:rPr lang="en-GB" sz="3600" i="1" u="sng" dirty="0" smtClean="0"/>
              <a:t>pen like target: cooling</a:t>
            </a:r>
          </a:p>
        </p:txBody>
      </p:sp>
      <p:sp>
        <p:nvSpPr>
          <p:cNvPr id="4" name="Date Placeholder 3"/>
          <p:cNvSpPr>
            <a:spLocks noGrp="1"/>
          </p:cNvSpPr>
          <p:nvPr>
            <p:ph type="dt" sz="quarter" idx="10"/>
          </p:nvPr>
        </p:nvSpPr>
        <p:spPr/>
        <p:txBody>
          <a:bodyPr/>
          <a:lstStyle/>
          <a:p>
            <a:pPr>
              <a:defRPr/>
            </a:pPr>
            <a:r>
              <a:rPr lang="en-US" smtClean="0"/>
              <a:t>Darensbury, 02/05/2011</a:t>
            </a:r>
            <a:endParaRPr lang="en-GB"/>
          </a:p>
        </p:txBody>
      </p:sp>
      <p:sp>
        <p:nvSpPr>
          <p:cNvPr id="5" name="Footer Placeholder 4"/>
          <p:cNvSpPr>
            <a:spLocks noGrp="1"/>
          </p:cNvSpPr>
          <p:nvPr>
            <p:ph type="ftr" sz="quarter" idx="11"/>
          </p:nvPr>
        </p:nvSpPr>
        <p:spPr/>
        <p:txBody>
          <a:bodyPr/>
          <a:lstStyle/>
          <a:p>
            <a:pPr>
              <a:defRPr/>
            </a:pPr>
            <a:r>
              <a:rPr lang="en-GB" smtClean="0"/>
              <a:t>ECFA Review Panel </a:t>
            </a:r>
            <a:endParaRPr lang="en-GB" dirty="0"/>
          </a:p>
        </p:txBody>
      </p:sp>
      <p:sp>
        <p:nvSpPr>
          <p:cNvPr id="17" name="Oval 16"/>
          <p:cNvSpPr/>
          <p:nvPr/>
        </p:nvSpPr>
        <p:spPr>
          <a:xfrm>
            <a:off x="5715000" y="4953000"/>
            <a:ext cx="3124200" cy="1066800"/>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solidFill>
              </a:rPr>
              <a:t>looks feasible </a:t>
            </a:r>
          </a:p>
        </p:txBody>
      </p:sp>
      <p:sp>
        <p:nvSpPr>
          <p:cNvPr id="12" name="Slide Number Placeholder 11"/>
          <p:cNvSpPr>
            <a:spLocks noGrp="1"/>
          </p:cNvSpPr>
          <p:nvPr>
            <p:ph type="sldNum" sz="quarter" idx="12"/>
          </p:nvPr>
        </p:nvSpPr>
        <p:spPr/>
        <p:txBody>
          <a:bodyPr/>
          <a:lstStyle/>
          <a:p>
            <a:fld id="{4451AC37-F46F-4D6E-8740-5377A2B43440}" type="slidenum">
              <a:rPr lang="en-GB" smtClean="0"/>
              <a:pPr/>
              <a:t>18</a:t>
            </a:fld>
            <a:endParaRPr lang="en-GB"/>
          </a:p>
        </p:txBody>
      </p:sp>
      <p:pic>
        <p:nvPicPr>
          <p:cNvPr id="9225" name="Picture 14" descr="coolpen2.JPG"/>
          <p:cNvPicPr>
            <a:picLocks noChangeAspect="1"/>
          </p:cNvPicPr>
          <p:nvPr/>
        </p:nvPicPr>
        <p:blipFill>
          <a:blip r:embed="rId5" cstate="print"/>
          <a:srcRect/>
          <a:stretch>
            <a:fillRect/>
          </a:stretch>
        </p:blipFill>
        <p:spPr bwMode="auto">
          <a:xfrm>
            <a:off x="228600" y="3352800"/>
            <a:ext cx="4877276" cy="3310890"/>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3657600" cy="563562"/>
          </a:xfrm>
        </p:spPr>
        <p:txBody>
          <a:bodyPr>
            <a:normAutofit fontScale="90000"/>
          </a:bodyPr>
          <a:lstStyle/>
          <a:p>
            <a:r>
              <a:rPr lang="en-GB" sz="3600" i="1" u="sng" dirty="0" smtClean="0"/>
              <a:t>considerations:</a:t>
            </a:r>
            <a:endParaRPr lang="en-GB" sz="3600" i="1" u="sng" dirty="0"/>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19</a:t>
            </a:fld>
            <a:endParaRPr lang="en-GB"/>
          </a:p>
        </p:txBody>
      </p:sp>
      <p:pic>
        <p:nvPicPr>
          <p:cNvPr id="7" name="Picture 6" descr="pencil5.PNG"/>
          <p:cNvPicPr>
            <a:picLocks noChangeAspect="1"/>
          </p:cNvPicPr>
          <p:nvPr/>
        </p:nvPicPr>
        <p:blipFill>
          <a:blip r:embed="rId3" cstate="print"/>
          <a:stretch>
            <a:fillRect/>
          </a:stretch>
        </p:blipFill>
        <p:spPr>
          <a:xfrm>
            <a:off x="1000125" y="814387"/>
            <a:ext cx="7143750" cy="52292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GB" sz="3600" dirty="0" smtClean="0"/>
              <a:t>Talk layout</a:t>
            </a:r>
            <a:endParaRPr lang="en-GB" sz="3600" dirty="0"/>
          </a:p>
        </p:txBody>
      </p:sp>
      <p:sp>
        <p:nvSpPr>
          <p:cNvPr id="3" name="Content Placeholder 2"/>
          <p:cNvSpPr>
            <a:spLocks noGrp="1"/>
          </p:cNvSpPr>
          <p:nvPr>
            <p:ph idx="1"/>
          </p:nvPr>
        </p:nvSpPr>
        <p:spPr>
          <a:xfrm>
            <a:off x="457200" y="1371600"/>
            <a:ext cx="8229600" cy="4525963"/>
          </a:xfrm>
        </p:spPr>
        <p:txBody>
          <a:bodyPr>
            <a:normAutofit/>
          </a:bodyPr>
          <a:lstStyle/>
          <a:p>
            <a:pPr>
              <a:buFont typeface="Wingdings" pitchFamily="2" charset="2"/>
              <a:buChar char="Ø"/>
            </a:pPr>
            <a:r>
              <a:rPr lang="en-GB" sz="2400" dirty="0" smtClean="0"/>
              <a:t>Horn/Physics </a:t>
            </a:r>
            <a:r>
              <a:rPr lang="en-GB" sz="2400" dirty="0" smtClean="0"/>
              <a:t>p</a:t>
            </a:r>
            <a:r>
              <a:rPr lang="en-GB" sz="2400" dirty="0" smtClean="0"/>
              <a:t>erformance optimization </a:t>
            </a:r>
          </a:p>
          <a:p>
            <a:pPr>
              <a:buNone/>
            </a:pPr>
            <a:endParaRPr lang="en-GB" sz="2400" dirty="0" smtClean="0"/>
          </a:p>
          <a:p>
            <a:pPr>
              <a:buFont typeface="Wingdings" pitchFamily="2" charset="2"/>
              <a:buChar char="Ø"/>
            </a:pPr>
            <a:r>
              <a:rPr lang="en-GB" sz="2400" dirty="0" smtClean="0"/>
              <a:t>Target Studies</a:t>
            </a:r>
            <a:endParaRPr lang="en-GB" sz="2400" dirty="0" smtClean="0"/>
          </a:p>
          <a:p>
            <a:pPr>
              <a:buNone/>
            </a:pPr>
            <a:endParaRPr lang="en-GB" sz="2400" dirty="0" smtClean="0"/>
          </a:p>
          <a:p>
            <a:pPr>
              <a:buFont typeface="Wingdings" pitchFamily="2" charset="2"/>
              <a:buChar char="Ø"/>
            </a:pPr>
            <a:r>
              <a:rPr lang="en-GB" sz="2400" dirty="0" smtClean="0"/>
              <a:t>Energy</a:t>
            </a:r>
            <a:r>
              <a:rPr lang="en-GB" sz="2400" dirty="0" smtClean="0"/>
              <a:t> </a:t>
            </a:r>
            <a:r>
              <a:rPr lang="en-GB" sz="2400" dirty="0" smtClean="0"/>
              <a:t>Deposition Studies for different elements of the Super Beam          </a:t>
            </a:r>
            <a:r>
              <a:rPr lang="en-GB" sz="2400" dirty="0" smtClean="0"/>
              <a:t>cooling</a:t>
            </a:r>
          </a:p>
          <a:p>
            <a:pPr>
              <a:buNone/>
            </a:pPr>
            <a:endParaRPr lang="en-GB" sz="2400" dirty="0" smtClean="0"/>
          </a:p>
          <a:p>
            <a:pPr>
              <a:buFont typeface="Wingdings" pitchFamily="2" charset="2"/>
              <a:buChar char="Ø"/>
            </a:pPr>
            <a:r>
              <a:rPr lang="en-GB" sz="2400" dirty="0" smtClean="0"/>
              <a:t>Horn Studies</a:t>
            </a:r>
            <a:endParaRPr lang="en-GB" sz="2400" dirty="0" smtClean="0"/>
          </a:p>
          <a:p>
            <a:pPr>
              <a:buFont typeface="Wingdings" pitchFamily="2" charset="2"/>
              <a:buChar char="Ø"/>
            </a:pPr>
            <a:endParaRPr lang="en-GB" sz="2400" dirty="0" smtClean="0"/>
          </a:p>
          <a:p>
            <a:pPr>
              <a:buFont typeface="Wingdings" pitchFamily="2" charset="2"/>
              <a:buChar char="Ø"/>
            </a:pPr>
            <a:r>
              <a:rPr lang="en-GB" sz="2400" dirty="0" smtClean="0"/>
              <a:t>Preliminary Radiation Studies </a:t>
            </a:r>
          </a:p>
          <a:p>
            <a:pPr>
              <a:buNone/>
            </a:pPr>
            <a:endParaRPr lang="en-GB" sz="2400" dirty="0" smtClean="0"/>
          </a:p>
          <a:p>
            <a:pPr>
              <a:buFont typeface="Wingdings" pitchFamily="2" charset="2"/>
              <a:buChar char="Ø"/>
            </a:pPr>
            <a:endParaRPr lang="en-GB" sz="2400" dirty="0"/>
          </a:p>
        </p:txBody>
      </p:sp>
      <p:sp>
        <p:nvSpPr>
          <p:cNvPr id="4" name="Right Arrow 3"/>
          <p:cNvSpPr>
            <a:spLocks noChangeAspect="1"/>
          </p:cNvSpPr>
          <p:nvPr/>
        </p:nvSpPr>
        <p:spPr>
          <a:xfrm flipV="1">
            <a:off x="1752600" y="3657600"/>
            <a:ext cx="450352" cy="197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4451AC37-F46F-4D6E-8740-5377A2B43440}" type="slidenum">
              <a:rPr lang="en-GB" smtClean="0"/>
              <a:pPr/>
              <a:t>2</a:t>
            </a:fld>
            <a:endParaRPr lang="en-GB"/>
          </a:p>
        </p:txBody>
      </p:sp>
      <p:sp>
        <p:nvSpPr>
          <p:cNvPr id="6" name="Footer Placeholder 5"/>
          <p:cNvSpPr>
            <a:spLocks noGrp="1"/>
          </p:cNvSpPr>
          <p:nvPr>
            <p:ph type="ftr" sz="quarter" idx="11"/>
          </p:nvPr>
        </p:nvSpPr>
        <p:spPr/>
        <p:txBody>
          <a:bodyPr/>
          <a:lstStyle/>
          <a:p>
            <a:r>
              <a:rPr lang="en-GB" smtClean="0"/>
              <a:t>ECFA Review Panel </a:t>
            </a:r>
            <a:endParaRPr lang="en-GB"/>
          </a:p>
        </p:txBody>
      </p:sp>
      <p:sp>
        <p:nvSpPr>
          <p:cNvPr id="7" name="Date Placeholder 6"/>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Comments on Packed-bed &amp; Pencil like Target</a:t>
            </a:r>
            <a:endParaRPr lang="en-GB" sz="3200" dirty="0"/>
          </a:p>
        </p:txBody>
      </p:sp>
      <p:sp>
        <p:nvSpPr>
          <p:cNvPr id="3" name="Content Placeholder 2"/>
          <p:cNvSpPr>
            <a:spLocks noGrp="1"/>
          </p:cNvSpPr>
          <p:nvPr>
            <p:ph idx="1"/>
          </p:nvPr>
        </p:nvSpPr>
        <p:spPr>
          <a:xfrm>
            <a:off x="685800" y="1295400"/>
            <a:ext cx="8229600" cy="4525963"/>
          </a:xfrm>
        </p:spPr>
        <p:txBody>
          <a:bodyPr>
            <a:normAutofit/>
          </a:bodyPr>
          <a:lstStyle/>
          <a:p>
            <a:pPr>
              <a:buFont typeface="Wingdings" pitchFamily="2" charset="2"/>
              <a:buChar char="Ø"/>
            </a:pPr>
            <a:r>
              <a:rPr lang="en-GB" sz="2000" dirty="0" smtClean="0"/>
              <a:t>Pencil like Geometry merits further investigation</a:t>
            </a:r>
          </a:p>
          <a:p>
            <a:pPr lvl="1">
              <a:buFont typeface="Wingdings" pitchFamily="2" charset="2"/>
              <a:buChar char="ü"/>
            </a:pPr>
            <a:r>
              <a:rPr lang="en-GB" sz="1600" dirty="0" smtClean="0"/>
              <a:t>Steady-state thermal stress within acceptable range</a:t>
            </a:r>
          </a:p>
          <a:p>
            <a:pPr lvl="1">
              <a:buFont typeface="Wingdings" pitchFamily="2" charset="2"/>
              <a:buChar char="ü"/>
            </a:pPr>
            <a:r>
              <a:rPr lang="en-GB" sz="1600" dirty="0" smtClean="0"/>
              <a:t>Pressurized helium cooling appears feasible</a:t>
            </a:r>
          </a:p>
          <a:p>
            <a:pPr lvl="1">
              <a:buFont typeface="Wingdings" pitchFamily="2" charset="2"/>
              <a:buChar char="ü"/>
            </a:pPr>
            <a:r>
              <a:rPr lang="en-GB" sz="1600" dirty="0" smtClean="0"/>
              <a:t>Off centre beam effects could be problematic?</a:t>
            </a:r>
          </a:p>
          <a:p>
            <a:pPr lvl="1">
              <a:buFont typeface="Wingdings" pitchFamily="2" charset="2"/>
              <a:buChar char="ü"/>
            </a:pPr>
            <a:r>
              <a:rPr lang="en-GB" sz="1600" dirty="0" smtClean="0"/>
              <a:t>Needs further thermo-mechanical studies</a:t>
            </a:r>
          </a:p>
          <a:p>
            <a:pPr lvl="1">
              <a:buFont typeface="Wingdings" pitchFamily="2" charset="2"/>
              <a:buChar char="ü"/>
            </a:pPr>
            <a:endParaRPr lang="en-GB" sz="1600" dirty="0" smtClean="0"/>
          </a:p>
          <a:p>
            <a:pPr>
              <a:buFont typeface="Wingdings" pitchFamily="2" charset="2"/>
              <a:buChar char="Ø"/>
            </a:pPr>
            <a:r>
              <a:rPr lang="en-GB" sz="2000" dirty="0" smtClean="0"/>
              <a:t>Packed-bed target:</a:t>
            </a:r>
          </a:p>
          <a:p>
            <a:pPr lvl="1">
              <a:buFont typeface="Wingdings" pitchFamily="2" charset="2"/>
              <a:buChar char="ü"/>
            </a:pPr>
            <a:r>
              <a:rPr lang="en-GB" sz="1600" dirty="0" smtClean="0"/>
              <a:t>Large surface area for heat transfer</a:t>
            </a:r>
          </a:p>
          <a:p>
            <a:pPr lvl="1">
              <a:buFont typeface="Wingdings" pitchFamily="2" charset="2"/>
              <a:buChar char="ü"/>
            </a:pPr>
            <a:r>
              <a:rPr lang="en-GB" sz="1600" dirty="0" smtClean="0"/>
              <a:t>Coolant able to access areas with highest energy deposition</a:t>
            </a:r>
          </a:p>
          <a:p>
            <a:pPr lvl="1">
              <a:buFont typeface="Wingdings" pitchFamily="2" charset="2"/>
              <a:buChar char="ü"/>
            </a:pPr>
            <a:r>
              <a:rPr lang="en-GB" sz="1600" dirty="0" smtClean="0"/>
              <a:t>Minimal stresses</a:t>
            </a:r>
          </a:p>
          <a:p>
            <a:pPr lvl="1">
              <a:buFont typeface="Wingdings" pitchFamily="2" charset="2"/>
              <a:buChar char="ü"/>
            </a:pPr>
            <a:r>
              <a:rPr lang="en-GB" sz="1600" dirty="0" smtClean="0"/>
              <a:t>Potential  heat removal rates at the hundreds of kiloWatt level</a:t>
            </a:r>
          </a:p>
          <a:p>
            <a:pPr lvl="1">
              <a:buFont typeface="Wingdings" pitchFamily="2" charset="2"/>
              <a:buChar char="ü"/>
            </a:pPr>
            <a:r>
              <a:rPr lang="en-GB" sz="1600" dirty="0" smtClean="0"/>
              <a:t>Pressurised cooling gas required at high power levels</a:t>
            </a:r>
          </a:p>
          <a:p>
            <a:pPr lvl="1">
              <a:buFont typeface="Wingdings" pitchFamily="2" charset="2"/>
              <a:buChar char="ü"/>
            </a:pPr>
            <a:r>
              <a:rPr lang="en-GB" sz="1600" dirty="0" smtClean="0"/>
              <a:t>Bulk density lower than solid density</a:t>
            </a:r>
          </a:p>
          <a:p>
            <a:pPr lvl="1">
              <a:buFont typeface="Wingdings" pitchFamily="2" charset="2"/>
              <a:buChar char="ü"/>
            </a:pPr>
            <a:r>
              <a:rPr lang="en-GB" sz="1600" dirty="0" smtClean="0"/>
              <a:t>From a thermal and engineering point of view seems a reasonable concept where stress levels in a traditional solid target design look concerningly high</a:t>
            </a:r>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Content Placeholder 5" descr="target6.JPG"/>
          <p:cNvPicPr>
            <a:picLocks noGrp="1" noChangeAspect="1"/>
          </p:cNvPicPr>
          <p:nvPr>
            <p:ph idx="1"/>
          </p:nvPr>
        </p:nvPicPr>
        <p:blipFill>
          <a:blip r:embed="rId3" cstate="print"/>
          <a:srcRect/>
          <a:stretch>
            <a:fillRect/>
          </a:stretch>
        </p:blipFill>
        <p:spPr>
          <a:xfrm>
            <a:off x="533400" y="228600"/>
            <a:ext cx="8169593" cy="5829300"/>
          </a:xfrm>
        </p:spPr>
      </p:pic>
      <p:sp>
        <p:nvSpPr>
          <p:cNvPr id="4" name="Date Placeholder 3"/>
          <p:cNvSpPr>
            <a:spLocks noGrp="1"/>
          </p:cNvSpPr>
          <p:nvPr>
            <p:ph type="dt" sz="quarter" idx="10"/>
          </p:nvPr>
        </p:nvSpPr>
        <p:spPr/>
        <p:txBody>
          <a:bodyPr/>
          <a:lstStyle/>
          <a:p>
            <a:pPr>
              <a:defRPr/>
            </a:pPr>
            <a:r>
              <a:rPr lang="en-US" smtClean="0"/>
              <a:t>Darensbury, 02/05/2011</a:t>
            </a:r>
            <a:endParaRPr lang="en-GB"/>
          </a:p>
        </p:txBody>
      </p:sp>
      <p:sp>
        <p:nvSpPr>
          <p:cNvPr id="5" name="Footer Placeholder 4"/>
          <p:cNvSpPr>
            <a:spLocks noGrp="1"/>
          </p:cNvSpPr>
          <p:nvPr>
            <p:ph type="ftr" sz="quarter" idx="11"/>
          </p:nvPr>
        </p:nvSpPr>
        <p:spPr/>
        <p:txBody>
          <a:bodyPr/>
          <a:lstStyle/>
          <a:p>
            <a:pPr>
              <a:defRPr/>
            </a:pPr>
            <a:r>
              <a:rPr lang="en-GB" smtClean="0"/>
              <a:t>ECFA Review Panel </a:t>
            </a:r>
            <a:endParaRPr lang="en-GB" dirty="0"/>
          </a:p>
        </p:txBody>
      </p:sp>
      <p:sp>
        <p:nvSpPr>
          <p:cNvPr id="8" name="Oval 7"/>
          <p:cNvSpPr/>
          <p:nvPr/>
        </p:nvSpPr>
        <p:spPr>
          <a:xfrm>
            <a:off x="914400" y="2590800"/>
            <a:ext cx="5257800" cy="134893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Slide Number Placeholder 12"/>
          <p:cNvSpPr>
            <a:spLocks noGrp="1"/>
          </p:cNvSpPr>
          <p:nvPr>
            <p:ph type="sldNum" sz="quarter" idx="12"/>
          </p:nvPr>
        </p:nvSpPr>
        <p:spPr/>
        <p:txBody>
          <a:bodyPr/>
          <a:lstStyle/>
          <a:p>
            <a:fld id="{4451AC37-F46F-4D6E-8740-5377A2B43440}" type="slidenum">
              <a:rPr lang="en-GB" smtClean="0"/>
              <a:pPr/>
              <a:t>21</a:t>
            </a:fld>
            <a:endParaRPr lang="en-GB"/>
          </a:p>
        </p:txBody>
      </p:sp>
      <p:sp>
        <p:nvSpPr>
          <p:cNvPr id="15" name="TextBox 14"/>
          <p:cNvSpPr txBox="1"/>
          <p:nvPr/>
        </p:nvSpPr>
        <p:spPr>
          <a:xfrm>
            <a:off x="2362200" y="2286000"/>
            <a:ext cx="2667000" cy="369332"/>
          </a:xfrm>
          <a:prstGeom prst="rect">
            <a:avLst/>
          </a:prstGeom>
          <a:noFill/>
        </p:spPr>
        <p:txBody>
          <a:bodyPr wrap="square" rtlCol="0">
            <a:spAutoFit/>
          </a:bodyPr>
          <a:lstStyle/>
          <a:p>
            <a:r>
              <a:rPr lang="en-GB" i="1" dirty="0" smtClean="0"/>
              <a:t>favourable method</a:t>
            </a:r>
            <a:endParaRPr lang="en-GB" i="1" dirty="0"/>
          </a:p>
        </p:txBody>
      </p:sp>
      <p:sp>
        <p:nvSpPr>
          <p:cNvPr id="16" name="Oval 15"/>
          <p:cNvSpPr>
            <a:spLocks noChangeAspect="1"/>
          </p:cNvSpPr>
          <p:nvPr/>
        </p:nvSpPr>
        <p:spPr>
          <a:xfrm>
            <a:off x="914400" y="4800600"/>
            <a:ext cx="5029200" cy="557965"/>
          </a:xfrm>
          <a:prstGeom prst="ellipse">
            <a:avLst/>
          </a:prstGeom>
          <a:noFill/>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gh.png"/>
          <p:cNvPicPr>
            <a:picLocks noChangeAspect="1"/>
          </p:cNvPicPr>
          <p:nvPr/>
        </p:nvPicPr>
        <p:blipFill>
          <a:blip r:embed="rId3" cstate="print"/>
          <a:stretch>
            <a:fillRect/>
          </a:stretch>
        </p:blipFill>
        <p:spPr>
          <a:xfrm>
            <a:off x="4648200" y="4419600"/>
            <a:ext cx="4307681" cy="1665637"/>
          </a:xfrm>
          <a:prstGeom prst="rect">
            <a:avLst/>
          </a:prstGeom>
        </p:spPr>
      </p:pic>
      <p:sp>
        <p:nvSpPr>
          <p:cNvPr id="2" name="Title 1"/>
          <p:cNvSpPr>
            <a:spLocks noGrp="1"/>
          </p:cNvSpPr>
          <p:nvPr>
            <p:ph type="title"/>
          </p:nvPr>
        </p:nvSpPr>
        <p:spPr/>
        <p:txBody>
          <a:bodyPr>
            <a:normAutofit/>
          </a:bodyPr>
          <a:lstStyle/>
          <a:p>
            <a:r>
              <a:rPr lang="en-GB" sz="2800" i="1" u="sng" dirty="0" smtClean="0"/>
              <a:t>Energy Deposition Studies in different elements of SuperBeam</a:t>
            </a:r>
            <a:endParaRPr lang="en-GB" sz="2800" i="1" u="sng" dirty="0"/>
          </a:p>
        </p:txBody>
      </p:sp>
      <p:sp>
        <p:nvSpPr>
          <p:cNvPr id="3" name="Content Placeholder 2"/>
          <p:cNvSpPr>
            <a:spLocks noGrp="1"/>
          </p:cNvSpPr>
          <p:nvPr>
            <p:ph idx="1"/>
          </p:nvPr>
        </p:nvSpPr>
        <p:spPr/>
        <p:txBody>
          <a:bodyPr>
            <a:normAutofit/>
          </a:bodyPr>
          <a:lstStyle/>
          <a:p>
            <a:pPr>
              <a:buNone/>
            </a:pPr>
            <a:r>
              <a:rPr lang="en-GB" sz="2400" dirty="0" smtClean="0"/>
              <a:t>aim safety:</a:t>
            </a:r>
          </a:p>
          <a:p>
            <a:pPr>
              <a:buFont typeface="Wingdings" pitchFamily="2" charset="2"/>
              <a:buChar char="Ø"/>
            </a:pPr>
            <a:r>
              <a:rPr lang="en-GB" sz="2400" dirty="0" smtClean="0"/>
              <a:t>use T2K as guideline as shielding designed for 4MW </a:t>
            </a:r>
            <a:endParaRPr lang="en-GB" sz="2400" dirty="0" smtClean="0"/>
          </a:p>
          <a:p>
            <a:pPr>
              <a:buFont typeface="Wingdings" pitchFamily="2" charset="2"/>
              <a:buChar char="Ø"/>
            </a:pPr>
            <a:r>
              <a:rPr lang="en-GB" sz="2400" dirty="0" smtClean="0"/>
              <a:t>design the shielding of the layout to confine all the </a:t>
            </a:r>
            <a:r>
              <a:rPr lang="en-GB" sz="2400" dirty="0" smtClean="0"/>
              <a:t>energy</a:t>
            </a:r>
            <a:endParaRPr lang="en-GB" sz="2400" dirty="0" smtClean="0"/>
          </a:p>
          <a:p>
            <a:pPr>
              <a:buFont typeface="Wingdings" pitchFamily="2" charset="2"/>
              <a:buChar char="Ø"/>
            </a:pPr>
            <a:r>
              <a:rPr lang="en-GB" sz="2400" dirty="0" smtClean="0"/>
              <a:t>calculate the energy deposition on Horn, Target , ..., Decay Tunnel Vessel, ..., Beam </a:t>
            </a:r>
            <a:r>
              <a:rPr lang="en-GB" sz="2400" dirty="0" smtClean="0"/>
              <a:t>Dump</a:t>
            </a:r>
            <a:endParaRPr lang="en-GB" sz="2400" dirty="0" smtClean="0"/>
          </a:p>
          <a:p>
            <a:pPr>
              <a:buFont typeface="Wingdings" pitchFamily="2" charset="2"/>
              <a:buChar char="Ø"/>
            </a:pPr>
            <a:r>
              <a:rPr lang="en-GB" sz="2400" dirty="0" smtClean="0"/>
              <a:t>define </a:t>
            </a:r>
          </a:p>
          <a:p>
            <a:pPr lvl="1">
              <a:buFont typeface="Wingdings" pitchFamily="2" charset="2"/>
              <a:buChar char="ü"/>
            </a:pPr>
            <a:r>
              <a:rPr lang="en-GB" sz="2000" dirty="0" smtClean="0"/>
              <a:t>any shielding to protect the equipment </a:t>
            </a:r>
          </a:p>
          <a:p>
            <a:pPr lvl="1">
              <a:buFont typeface="Wingdings" pitchFamily="2" charset="2"/>
              <a:buChar char="ü"/>
            </a:pPr>
            <a:r>
              <a:rPr lang="en-GB" sz="2000" dirty="0" smtClean="0"/>
              <a:t>the cooling methods </a:t>
            </a:r>
          </a:p>
          <a:p>
            <a:pPr>
              <a:buNone/>
            </a:pPr>
            <a:endParaRPr lang="en-GB" sz="2400" dirty="0" smtClean="0"/>
          </a:p>
        </p:txBody>
      </p:sp>
      <p:sp>
        <p:nvSpPr>
          <p:cNvPr id="4" name="Slide Number Placeholder 3"/>
          <p:cNvSpPr>
            <a:spLocks noGrp="1"/>
          </p:cNvSpPr>
          <p:nvPr>
            <p:ph type="sldNum" sz="quarter" idx="12"/>
          </p:nvPr>
        </p:nvSpPr>
        <p:spPr/>
        <p:txBody>
          <a:bodyPr/>
          <a:lstStyle/>
          <a:p>
            <a:fld id="{4451AC37-F46F-4D6E-8740-5377A2B43440}" type="slidenum">
              <a:rPr lang="en-GB" smtClean="0"/>
              <a:pPr/>
              <a:t>22</a:t>
            </a:fld>
            <a:endParaRPr lang="en-GB" dirty="0"/>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Date Placeholder 5"/>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eaLnBrk="1" fontAlgn="auto" hangingPunct="1">
              <a:spcAft>
                <a:spcPts val="0"/>
              </a:spcAft>
              <a:defRPr/>
            </a:pPr>
            <a:r>
              <a:rPr lang="en-GB" sz="3100" dirty="0" smtClean="0"/>
              <a:t>Power distribution  for 4horn System, </a:t>
            </a:r>
            <a:br>
              <a:rPr lang="en-GB" sz="3100" dirty="0" smtClean="0"/>
            </a:br>
            <a:r>
              <a:rPr lang="en-GB" sz="3100" dirty="0" smtClean="0"/>
              <a:t>350kA, 1.3MW, Ti packed bed target </a:t>
            </a:r>
            <a:r>
              <a:rPr lang="en-GB" sz="3600" dirty="0" smtClean="0"/>
              <a:t/>
            </a:r>
            <a:br>
              <a:rPr lang="en-GB" sz="3600" dirty="0" smtClean="0"/>
            </a:br>
            <a:r>
              <a:rPr lang="en-GB" sz="1100" dirty="0" smtClean="0"/>
              <a:t>studies done with flair 0.9.1 with geoviewer 0.9, fluka 2008.3d </a:t>
            </a:r>
            <a:endParaRPr lang="en-GB" sz="3600" dirty="0" smtClean="0"/>
          </a:p>
        </p:txBody>
      </p:sp>
      <p:sp>
        <p:nvSpPr>
          <p:cNvPr id="17411" name="Content Placeholder 2"/>
          <p:cNvSpPr>
            <a:spLocks noGrp="1"/>
          </p:cNvSpPr>
          <p:nvPr>
            <p:ph idx="1"/>
          </p:nvPr>
        </p:nvSpPr>
        <p:spPr>
          <a:xfrm>
            <a:off x="1295400" y="1371600"/>
            <a:ext cx="7391400" cy="4525963"/>
          </a:xfrm>
        </p:spPr>
        <p:txBody>
          <a:bodyPr/>
          <a:lstStyle/>
          <a:p>
            <a:pPr eaLnBrk="1" hangingPunct="1"/>
            <a:r>
              <a:rPr lang="en-GB" sz="2400" smtClean="0"/>
              <a:t>for 1horn, 1.3 MW beam, 350kA</a:t>
            </a:r>
          </a:p>
          <a:p>
            <a:pPr eaLnBrk="1" hangingPunct="1"/>
            <a:r>
              <a:rPr lang="en-GB" sz="2400" smtClean="0"/>
              <a:t>total power for different parts: </a:t>
            </a:r>
          </a:p>
          <a:p>
            <a:pPr eaLnBrk="1" hangingPunct="1">
              <a:buFont typeface="Arial" pitchFamily="34" charset="0"/>
              <a:buNone/>
            </a:pPr>
            <a:endParaRPr lang="en-GB" sz="2400" smtClean="0"/>
          </a:p>
          <a:p>
            <a:pPr eaLnBrk="1" hangingPunct="1">
              <a:buFont typeface="Arial" pitchFamily="34" charset="0"/>
              <a:buNone/>
            </a:pPr>
            <a:endParaRPr lang="en-GB" sz="2400" smtClean="0"/>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27" name="Slide Number Placeholder 26"/>
          <p:cNvSpPr>
            <a:spLocks noGrp="1"/>
          </p:cNvSpPr>
          <p:nvPr>
            <p:ph type="sldNum" sz="quarter" idx="12"/>
          </p:nvPr>
        </p:nvSpPr>
        <p:spPr/>
        <p:txBody>
          <a:bodyPr/>
          <a:lstStyle/>
          <a:p>
            <a:pPr>
              <a:defRPr/>
            </a:pPr>
            <a:fld id="{02213DF0-3A19-4089-A2BB-4B095BB4E798}" type="slidenum">
              <a:rPr lang="en-GB"/>
              <a:pPr>
                <a:defRPr/>
              </a:pPr>
              <a:t>23</a:t>
            </a:fld>
            <a:endParaRPr lang="en-GB" dirty="0"/>
          </a:p>
        </p:txBody>
      </p:sp>
      <p:pic>
        <p:nvPicPr>
          <p:cNvPr id="17414" name="Picture 6" descr="8horns.png"/>
          <p:cNvPicPr>
            <a:picLocks noChangeAspect="1"/>
          </p:cNvPicPr>
          <p:nvPr/>
        </p:nvPicPr>
        <p:blipFill>
          <a:blip r:embed="rId3" cstate="print"/>
          <a:srcRect/>
          <a:stretch>
            <a:fillRect/>
          </a:stretch>
        </p:blipFill>
        <p:spPr bwMode="auto">
          <a:xfrm>
            <a:off x="1143000" y="1219200"/>
            <a:ext cx="6296025" cy="5200650"/>
          </a:xfrm>
          <a:prstGeom prst="rect">
            <a:avLst/>
          </a:prstGeom>
          <a:noFill/>
          <a:ln w="9525">
            <a:noFill/>
            <a:miter lim="800000"/>
            <a:headEnd/>
            <a:tailEnd/>
          </a:ln>
        </p:spPr>
      </p:pic>
      <p:sp>
        <p:nvSpPr>
          <p:cNvPr id="17415" name="TextBox 7"/>
          <p:cNvSpPr txBox="1">
            <a:spLocks noChangeArrowheads="1"/>
          </p:cNvSpPr>
          <p:nvPr/>
        </p:nvSpPr>
        <p:spPr bwMode="auto">
          <a:xfrm>
            <a:off x="2590800" y="3429000"/>
            <a:ext cx="1219200" cy="369888"/>
          </a:xfrm>
          <a:prstGeom prst="rect">
            <a:avLst/>
          </a:prstGeom>
          <a:noFill/>
          <a:ln w="9525">
            <a:noFill/>
            <a:miter lim="800000"/>
            <a:headEnd/>
            <a:tailEnd/>
          </a:ln>
        </p:spPr>
        <p:txBody>
          <a:bodyPr>
            <a:spAutoFit/>
          </a:bodyPr>
          <a:lstStyle/>
          <a:p>
            <a:r>
              <a:rPr lang="en-GB">
                <a:latin typeface="Calibri" pitchFamily="34" charset="0"/>
              </a:rPr>
              <a:t>9.8 (6)kW</a:t>
            </a:r>
          </a:p>
        </p:txBody>
      </p:sp>
      <p:sp>
        <p:nvSpPr>
          <p:cNvPr id="17416" name="TextBox 8"/>
          <p:cNvSpPr txBox="1">
            <a:spLocks noChangeArrowheads="1"/>
          </p:cNvSpPr>
          <p:nvPr/>
        </p:nvSpPr>
        <p:spPr bwMode="auto">
          <a:xfrm rot="-1085126">
            <a:off x="3705225" y="2876550"/>
            <a:ext cx="1371600" cy="646113"/>
          </a:xfrm>
          <a:prstGeom prst="rect">
            <a:avLst/>
          </a:prstGeom>
          <a:noFill/>
          <a:ln w="9525">
            <a:noFill/>
            <a:miter lim="800000"/>
            <a:headEnd/>
            <a:tailEnd/>
          </a:ln>
        </p:spPr>
        <p:txBody>
          <a:bodyPr>
            <a:spAutoFit/>
          </a:bodyPr>
          <a:lstStyle/>
          <a:p>
            <a:r>
              <a:rPr lang="en-GB">
                <a:latin typeface="Calibri" pitchFamily="34" charset="0"/>
              </a:rPr>
              <a:t>    2.3</a:t>
            </a:r>
          </a:p>
          <a:p>
            <a:r>
              <a:rPr lang="en-GB">
                <a:latin typeface="Calibri" pitchFamily="34" charset="0"/>
              </a:rPr>
              <a:t>(1.9)kW</a:t>
            </a:r>
          </a:p>
        </p:txBody>
      </p:sp>
      <p:sp>
        <p:nvSpPr>
          <p:cNvPr id="17417" name="TextBox 10"/>
          <p:cNvSpPr txBox="1">
            <a:spLocks noChangeArrowheads="1"/>
          </p:cNvSpPr>
          <p:nvPr/>
        </p:nvSpPr>
        <p:spPr bwMode="auto">
          <a:xfrm>
            <a:off x="4724400" y="2819400"/>
            <a:ext cx="1066800" cy="646113"/>
          </a:xfrm>
          <a:prstGeom prst="rect">
            <a:avLst/>
          </a:prstGeom>
          <a:noFill/>
          <a:ln w="9525">
            <a:noFill/>
            <a:miter lim="800000"/>
            <a:headEnd/>
            <a:tailEnd/>
          </a:ln>
        </p:spPr>
        <p:txBody>
          <a:bodyPr>
            <a:spAutoFit/>
          </a:bodyPr>
          <a:lstStyle/>
          <a:p>
            <a:r>
              <a:rPr lang="en-GB">
                <a:latin typeface="Calibri" pitchFamily="34" charset="0"/>
              </a:rPr>
              <a:t>    1.7 (1.3)kW</a:t>
            </a:r>
          </a:p>
        </p:txBody>
      </p:sp>
      <p:sp>
        <p:nvSpPr>
          <p:cNvPr id="17418" name="TextBox 11"/>
          <p:cNvSpPr txBox="1">
            <a:spLocks noChangeArrowheads="1"/>
          </p:cNvSpPr>
          <p:nvPr/>
        </p:nvSpPr>
        <p:spPr bwMode="auto">
          <a:xfrm>
            <a:off x="1752600" y="2895600"/>
            <a:ext cx="990600" cy="646113"/>
          </a:xfrm>
          <a:prstGeom prst="rect">
            <a:avLst/>
          </a:prstGeom>
          <a:noFill/>
          <a:ln w="9525">
            <a:noFill/>
            <a:miter lim="800000"/>
            <a:headEnd/>
            <a:tailEnd/>
          </a:ln>
        </p:spPr>
        <p:txBody>
          <a:bodyPr>
            <a:spAutoFit/>
          </a:bodyPr>
          <a:lstStyle/>
          <a:p>
            <a:r>
              <a:rPr lang="en-GB">
                <a:latin typeface="Calibri" pitchFamily="34" charset="0"/>
              </a:rPr>
              <a:t>   1.28</a:t>
            </a:r>
          </a:p>
          <a:p>
            <a:r>
              <a:rPr lang="en-GB">
                <a:latin typeface="Calibri" pitchFamily="34" charset="0"/>
              </a:rPr>
              <a:t>(0.6)kW</a:t>
            </a:r>
          </a:p>
        </p:txBody>
      </p:sp>
      <p:cxnSp>
        <p:nvCxnSpPr>
          <p:cNvPr id="14" name="Straight Arrow Connector 13"/>
          <p:cNvCxnSpPr/>
          <p:nvPr/>
        </p:nvCxnSpPr>
        <p:spPr>
          <a:xfrm rot="5400000" flipH="1" flipV="1">
            <a:off x="2362200" y="3200400"/>
            <a:ext cx="76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20" name="TextBox 17"/>
          <p:cNvSpPr txBox="1">
            <a:spLocks noChangeArrowheads="1"/>
          </p:cNvSpPr>
          <p:nvPr/>
        </p:nvSpPr>
        <p:spPr bwMode="auto">
          <a:xfrm>
            <a:off x="1143000" y="3810000"/>
            <a:ext cx="2057400" cy="369888"/>
          </a:xfrm>
          <a:prstGeom prst="rect">
            <a:avLst/>
          </a:prstGeom>
          <a:noFill/>
          <a:ln w="9525">
            <a:noFill/>
            <a:miter lim="800000"/>
            <a:headEnd/>
            <a:tailEnd/>
          </a:ln>
        </p:spPr>
        <p:txBody>
          <a:bodyPr>
            <a:spAutoFit/>
          </a:bodyPr>
          <a:lstStyle/>
          <a:p>
            <a:r>
              <a:rPr lang="en-GB">
                <a:latin typeface="Calibri" pitchFamily="34" charset="0"/>
              </a:rPr>
              <a:t>P</a:t>
            </a:r>
            <a:r>
              <a:rPr lang="en-GB" baseline="-25000">
                <a:latin typeface="Calibri" pitchFamily="34" charset="0"/>
              </a:rPr>
              <a:t>t </a:t>
            </a:r>
            <a:r>
              <a:rPr lang="en-GB">
                <a:latin typeface="Calibri" pitchFamily="34" charset="0"/>
              </a:rPr>
              <a:t>=113 (64)kW</a:t>
            </a:r>
          </a:p>
        </p:txBody>
      </p:sp>
      <p:sp>
        <p:nvSpPr>
          <p:cNvPr id="17421" name="TextBox 18"/>
          <p:cNvSpPr txBox="1">
            <a:spLocks noChangeArrowheads="1"/>
          </p:cNvSpPr>
          <p:nvPr/>
        </p:nvSpPr>
        <p:spPr bwMode="auto">
          <a:xfrm rot="1430557">
            <a:off x="5810250" y="2879725"/>
            <a:ext cx="814388" cy="646113"/>
          </a:xfrm>
          <a:prstGeom prst="rect">
            <a:avLst/>
          </a:prstGeom>
          <a:noFill/>
          <a:ln w="9525">
            <a:noFill/>
            <a:miter lim="800000"/>
            <a:headEnd/>
            <a:tailEnd/>
          </a:ln>
        </p:spPr>
        <p:txBody>
          <a:bodyPr>
            <a:spAutoFit/>
          </a:bodyPr>
          <a:lstStyle/>
          <a:p>
            <a:r>
              <a:rPr lang="en-GB">
                <a:latin typeface="Calibri" pitchFamily="34" charset="0"/>
              </a:rPr>
              <a:t>    1.2 (1)kW</a:t>
            </a:r>
          </a:p>
        </p:txBody>
      </p:sp>
      <p:sp>
        <p:nvSpPr>
          <p:cNvPr id="17422" name="TextBox 20"/>
          <p:cNvSpPr txBox="1">
            <a:spLocks noChangeArrowheads="1"/>
          </p:cNvSpPr>
          <p:nvPr/>
        </p:nvSpPr>
        <p:spPr bwMode="auto">
          <a:xfrm>
            <a:off x="6477000" y="3124200"/>
            <a:ext cx="1066800" cy="646113"/>
          </a:xfrm>
          <a:prstGeom prst="rect">
            <a:avLst/>
          </a:prstGeom>
          <a:noFill/>
          <a:ln w="9525">
            <a:noFill/>
            <a:miter lim="800000"/>
            <a:headEnd/>
            <a:tailEnd/>
          </a:ln>
        </p:spPr>
        <p:txBody>
          <a:bodyPr>
            <a:spAutoFit/>
          </a:bodyPr>
          <a:lstStyle/>
          <a:p>
            <a:r>
              <a:rPr lang="en-GB">
                <a:latin typeface="Calibri" pitchFamily="34" charset="0"/>
              </a:rPr>
              <a:t>  0.38</a:t>
            </a:r>
          </a:p>
          <a:p>
            <a:r>
              <a:rPr lang="en-GB">
                <a:latin typeface="Calibri" pitchFamily="34" charset="0"/>
              </a:rPr>
              <a:t>(0.3)kW  </a:t>
            </a:r>
          </a:p>
        </p:txBody>
      </p:sp>
      <p:sp>
        <p:nvSpPr>
          <p:cNvPr id="17423" name="TextBox 22"/>
          <p:cNvSpPr txBox="1">
            <a:spLocks noChangeArrowheads="1"/>
          </p:cNvSpPr>
          <p:nvPr/>
        </p:nvSpPr>
        <p:spPr bwMode="auto">
          <a:xfrm>
            <a:off x="6781800" y="4038600"/>
            <a:ext cx="990600" cy="646113"/>
          </a:xfrm>
          <a:prstGeom prst="rect">
            <a:avLst/>
          </a:prstGeom>
          <a:noFill/>
          <a:ln w="9525">
            <a:noFill/>
            <a:miter lim="800000"/>
            <a:headEnd/>
            <a:tailEnd/>
          </a:ln>
        </p:spPr>
        <p:txBody>
          <a:bodyPr>
            <a:spAutoFit/>
          </a:bodyPr>
          <a:lstStyle/>
          <a:p>
            <a:r>
              <a:rPr lang="en-GB">
                <a:latin typeface="Calibri" pitchFamily="34" charset="0"/>
              </a:rPr>
              <a:t>  0.58</a:t>
            </a:r>
          </a:p>
          <a:p>
            <a:r>
              <a:rPr lang="en-GB">
                <a:latin typeface="Calibri" pitchFamily="34" charset="0"/>
              </a:rPr>
              <a:t>(0.5)kW</a:t>
            </a:r>
          </a:p>
        </p:txBody>
      </p:sp>
      <p:sp>
        <p:nvSpPr>
          <p:cNvPr id="17424" name="TextBox 23"/>
          <p:cNvSpPr txBox="1">
            <a:spLocks noChangeArrowheads="1"/>
          </p:cNvSpPr>
          <p:nvPr/>
        </p:nvSpPr>
        <p:spPr bwMode="auto">
          <a:xfrm>
            <a:off x="3962400" y="4876800"/>
            <a:ext cx="1295400" cy="369888"/>
          </a:xfrm>
          <a:prstGeom prst="rect">
            <a:avLst/>
          </a:prstGeom>
          <a:noFill/>
          <a:ln w="9525">
            <a:noFill/>
            <a:miter lim="800000"/>
            <a:headEnd/>
            <a:tailEnd/>
          </a:ln>
        </p:spPr>
        <p:txBody>
          <a:bodyPr>
            <a:spAutoFit/>
          </a:bodyPr>
          <a:lstStyle/>
          <a:p>
            <a:r>
              <a:rPr lang="en-GB">
                <a:latin typeface="Calibri" pitchFamily="34" charset="0"/>
              </a:rPr>
              <a:t>3.9 (2.6)kW</a:t>
            </a:r>
          </a:p>
        </p:txBody>
      </p:sp>
      <p:sp>
        <p:nvSpPr>
          <p:cNvPr id="17425" name="TextBox 24"/>
          <p:cNvSpPr txBox="1">
            <a:spLocks noChangeArrowheads="1"/>
          </p:cNvSpPr>
          <p:nvPr/>
        </p:nvSpPr>
        <p:spPr bwMode="auto">
          <a:xfrm>
            <a:off x="2590800" y="4419600"/>
            <a:ext cx="2209800" cy="369888"/>
          </a:xfrm>
          <a:prstGeom prst="rect">
            <a:avLst/>
          </a:prstGeom>
          <a:noFill/>
          <a:ln w="9525">
            <a:noFill/>
            <a:miter lim="800000"/>
            <a:headEnd/>
            <a:tailEnd/>
          </a:ln>
        </p:spPr>
        <p:txBody>
          <a:bodyPr>
            <a:spAutoFit/>
          </a:bodyPr>
          <a:lstStyle/>
          <a:p>
            <a:r>
              <a:rPr lang="en-GB">
                <a:latin typeface="Calibri" pitchFamily="34" charset="0"/>
              </a:rPr>
              <a:t>P</a:t>
            </a:r>
            <a:r>
              <a:rPr lang="en-GB" baseline="30000">
                <a:latin typeface="Calibri" pitchFamily="34" charset="0"/>
              </a:rPr>
              <a:t>tot</a:t>
            </a:r>
            <a:r>
              <a:rPr lang="en-GB" baseline="-25000">
                <a:latin typeface="Calibri" pitchFamily="34" charset="0"/>
              </a:rPr>
              <a:t>h</a:t>
            </a:r>
            <a:r>
              <a:rPr lang="en-GB">
                <a:latin typeface="Calibri" pitchFamily="34" charset="0"/>
              </a:rPr>
              <a:t>= 21.2 (14.4)kW</a:t>
            </a:r>
          </a:p>
        </p:txBody>
      </p:sp>
      <p:pic>
        <p:nvPicPr>
          <p:cNvPr id="17426" name="Picture 25" descr="horn.png"/>
          <p:cNvPicPr>
            <a:picLocks noChangeAspect="1"/>
          </p:cNvPicPr>
          <p:nvPr/>
        </p:nvPicPr>
        <p:blipFill>
          <a:blip r:embed="rId4" cstate="print"/>
          <a:srcRect/>
          <a:stretch>
            <a:fillRect/>
          </a:stretch>
        </p:blipFill>
        <p:spPr bwMode="auto">
          <a:xfrm>
            <a:off x="6248400" y="1295400"/>
            <a:ext cx="2214563" cy="1371600"/>
          </a:xfrm>
          <a:prstGeom prst="rect">
            <a:avLst/>
          </a:prstGeom>
          <a:noFill/>
          <a:ln w="3175">
            <a:solidFill>
              <a:schemeClr val="tx1"/>
            </a:solidFill>
            <a:miter lim="800000"/>
            <a:headEnd/>
            <a:tailEnd/>
          </a:ln>
        </p:spPr>
      </p:pic>
      <p:sp>
        <p:nvSpPr>
          <p:cNvPr id="17427" name="TextBox 19"/>
          <p:cNvSpPr txBox="1">
            <a:spLocks noChangeArrowheads="1"/>
          </p:cNvSpPr>
          <p:nvPr/>
        </p:nvSpPr>
        <p:spPr bwMode="auto">
          <a:xfrm>
            <a:off x="1295400" y="1447800"/>
            <a:ext cx="3810000" cy="646113"/>
          </a:xfrm>
          <a:prstGeom prst="rect">
            <a:avLst/>
          </a:prstGeom>
          <a:noFill/>
          <a:ln w="9525">
            <a:noFill/>
            <a:miter lim="800000"/>
            <a:headEnd/>
            <a:tailEnd/>
          </a:ln>
        </p:spPr>
        <p:txBody>
          <a:bodyPr>
            <a:spAutoFit/>
          </a:bodyPr>
          <a:lstStyle/>
          <a:p>
            <a:r>
              <a:rPr lang="en-GB" dirty="0"/>
              <a:t>d</a:t>
            </a:r>
            <a:r>
              <a:rPr lang="en-GB" baseline="-25000" dirty="0"/>
              <a:t>packed</a:t>
            </a:r>
            <a:r>
              <a:rPr lang="en-GB" dirty="0"/>
              <a:t> = 74% d</a:t>
            </a:r>
            <a:r>
              <a:rPr lang="en-GB" baseline="-25000" dirty="0"/>
              <a:t>Ti</a:t>
            </a:r>
            <a:endParaRPr lang="en-GB" dirty="0"/>
          </a:p>
          <a:p>
            <a:r>
              <a:rPr lang="en-GB" dirty="0" smtClean="0"/>
              <a:t>(Graphite </a:t>
            </a:r>
            <a:r>
              <a:rPr lang="en-GB" dirty="0"/>
              <a:t>target  in parenthesis)</a:t>
            </a:r>
          </a:p>
        </p:txBody>
      </p:sp>
      <p:sp>
        <p:nvSpPr>
          <p:cNvPr id="17428" name="TextBox 19"/>
          <p:cNvSpPr txBox="1">
            <a:spLocks noChangeArrowheads="1"/>
          </p:cNvSpPr>
          <p:nvPr/>
        </p:nvSpPr>
        <p:spPr bwMode="auto">
          <a:xfrm>
            <a:off x="4800600" y="5791200"/>
            <a:ext cx="1828800" cy="338138"/>
          </a:xfrm>
          <a:prstGeom prst="rect">
            <a:avLst/>
          </a:prstGeom>
          <a:noFill/>
          <a:ln w="9525">
            <a:noFill/>
            <a:miter lim="800000"/>
            <a:headEnd/>
            <a:tailEnd/>
          </a:ln>
        </p:spPr>
        <p:txBody>
          <a:bodyPr>
            <a:spAutoFit/>
          </a:bodyPr>
          <a:lstStyle/>
          <a:p>
            <a:r>
              <a:rPr lang="en-GB" sz="1600"/>
              <a:t>stats: 10</a:t>
            </a:r>
            <a:r>
              <a:rPr lang="en-GB" sz="1600" baseline="30000"/>
              <a:t>6</a:t>
            </a:r>
            <a:r>
              <a:rPr lang="en-GB" sz="1600"/>
              <a:t>  protons</a:t>
            </a:r>
          </a:p>
        </p:txBody>
      </p:sp>
      <p:pic>
        <p:nvPicPr>
          <p:cNvPr id="17429" name="Picture 20" descr="Edep_tgh.png"/>
          <p:cNvPicPr>
            <a:picLocks noChangeAspect="1"/>
          </p:cNvPicPr>
          <p:nvPr/>
        </p:nvPicPr>
        <p:blipFill>
          <a:blip r:embed="rId5" cstate="print"/>
          <a:srcRect/>
          <a:stretch>
            <a:fillRect/>
          </a:stretch>
        </p:blipFill>
        <p:spPr bwMode="auto">
          <a:xfrm>
            <a:off x="-228600" y="4514850"/>
            <a:ext cx="3124200" cy="2343150"/>
          </a:xfrm>
          <a:prstGeom prst="rect">
            <a:avLst/>
          </a:prstGeom>
          <a:noFill/>
          <a:ln w="9525">
            <a:noFill/>
            <a:miter lim="800000"/>
            <a:headEnd/>
            <a:tailEnd/>
          </a:ln>
        </p:spPr>
      </p:pic>
      <p:cxnSp>
        <p:nvCxnSpPr>
          <p:cNvPr id="23" name="Straight Arrow Connector 22"/>
          <p:cNvCxnSpPr/>
          <p:nvPr/>
        </p:nvCxnSpPr>
        <p:spPr>
          <a:xfrm>
            <a:off x="9829800" y="2057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Date Placeholder 23"/>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8" descr="Superbeam_edep_4horns_h14.png"/>
          <p:cNvPicPr>
            <a:picLocks noChangeAspect="1"/>
          </p:cNvPicPr>
          <p:nvPr/>
        </p:nvPicPr>
        <p:blipFill>
          <a:blip r:embed="rId3" cstate="print"/>
          <a:srcRect/>
          <a:stretch>
            <a:fillRect/>
          </a:stretch>
        </p:blipFill>
        <p:spPr bwMode="auto">
          <a:xfrm>
            <a:off x="2895600" y="685800"/>
            <a:ext cx="6096000" cy="4572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06C8E00D-C142-442C-8906-B517DB4D5C36}" type="slidenum">
              <a:rPr lang="en-GB"/>
              <a:pPr>
                <a:defRPr/>
              </a:pPr>
              <a:t>24</a:t>
            </a:fld>
            <a:endParaRPr lang="en-GB" dirty="0"/>
          </a:p>
        </p:txBody>
      </p:sp>
      <p:pic>
        <p:nvPicPr>
          <p:cNvPr id="18437" name="Picture 5" descr="5horns.png"/>
          <p:cNvPicPr>
            <a:picLocks noChangeAspect="1"/>
          </p:cNvPicPr>
          <p:nvPr/>
        </p:nvPicPr>
        <p:blipFill>
          <a:blip r:embed="rId4" cstate="print"/>
          <a:srcRect/>
          <a:stretch>
            <a:fillRect/>
          </a:stretch>
        </p:blipFill>
        <p:spPr bwMode="auto">
          <a:xfrm>
            <a:off x="228600" y="1219200"/>
            <a:ext cx="3287713" cy="2719388"/>
          </a:xfrm>
          <a:prstGeom prst="rect">
            <a:avLst/>
          </a:prstGeom>
          <a:noFill/>
          <a:ln w="9525">
            <a:noFill/>
            <a:miter lim="800000"/>
            <a:headEnd/>
            <a:tailEnd/>
          </a:ln>
        </p:spPr>
      </p:pic>
      <p:sp>
        <p:nvSpPr>
          <p:cNvPr id="18438" name="TextBox 6"/>
          <p:cNvSpPr txBox="1">
            <a:spLocks noChangeArrowheads="1"/>
          </p:cNvSpPr>
          <p:nvPr/>
        </p:nvSpPr>
        <p:spPr bwMode="auto">
          <a:xfrm>
            <a:off x="1752600" y="1905000"/>
            <a:ext cx="457200" cy="369888"/>
          </a:xfrm>
          <a:prstGeom prst="rect">
            <a:avLst/>
          </a:prstGeom>
          <a:noFill/>
          <a:ln w="9525">
            <a:noFill/>
            <a:miter lim="800000"/>
            <a:headEnd/>
            <a:tailEnd/>
          </a:ln>
        </p:spPr>
        <p:txBody>
          <a:bodyPr>
            <a:spAutoFit/>
          </a:bodyPr>
          <a:lstStyle/>
          <a:p>
            <a:r>
              <a:rPr lang="en-GB">
                <a:latin typeface="Calibri" pitchFamily="34" charset="0"/>
              </a:rPr>
              <a:t>1</a:t>
            </a:r>
            <a:r>
              <a:rPr lang="en-GB" baseline="30000">
                <a:latin typeface="Calibri" pitchFamily="34" charset="0"/>
              </a:rPr>
              <a:t>st</a:t>
            </a:r>
            <a:r>
              <a:rPr lang="en-GB">
                <a:latin typeface="Calibri" pitchFamily="34" charset="0"/>
              </a:rPr>
              <a:t> </a:t>
            </a:r>
          </a:p>
        </p:txBody>
      </p:sp>
      <p:sp>
        <p:nvSpPr>
          <p:cNvPr id="18439" name="TextBox 7"/>
          <p:cNvSpPr txBox="1">
            <a:spLocks noChangeArrowheads="1"/>
          </p:cNvSpPr>
          <p:nvPr/>
        </p:nvSpPr>
        <p:spPr bwMode="auto">
          <a:xfrm>
            <a:off x="1219200" y="1905000"/>
            <a:ext cx="609600" cy="369888"/>
          </a:xfrm>
          <a:prstGeom prst="rect">
            <a:avLst/>
          </a:prstGeom>
          <a:noFill/>
          <a:ln w="9525">
            <a:noFill/>
            <a:miter lim="800000"/>
            <a:headEnd/>
            <a:tailEnd/>
          </a:ln>
        </p:spPr>
        <p:txBody>
          <a:bodyPr>
            <a:spAutoFit/>
          </a:bodyPr>
          <a:lstStyle/>
          <a:p>
            <a:r>
              <a:rPr lang="en-GB">
                <a:latin typeface="Calibri" pitchFamily="34" charset="0"/>
              </a:rPr>
              <a:t>2</a:t>
            </a:r>
            <a:r>
              <a:rPr lang="en-GB" baseline="30000">
                <a:latin typeface="Calibri" pitchFamily="34" charset="0"/>
              </a:rPr>
              <a:t>nd</a:t>
            </a:r>
          </a:p>
        </p:txBody>
      </p:sp>
      <p:sp>
        <p:nvSpPr>
          <p:cNvPr id="18440" name="TextBox 8"/>
          <p:cNvSpPr txBox="1">
            <a:spLocks noChangeArrowheads="1"/>
          </p:cNvSpPr>
          <p:nvPr/>
        </p:nvSpPr>
        <p:spPr bwMode="auto">
          <a:xfrm>
            <a:off x="1219200" y="3124200"/>
            <a:ext cx="533400" cy="369888"/>
          </a:xfrm>
          <a:prstGeom prst="rect">
            <a:avLst/>
          </a:prstGeom>
          <a:noFill/>
          <a:ln w="9525">
            <a:noFill/>
            <a:miter lim="800000"/>
            <a:headEnd/>
            <a:tailEnd/>
          </a:ln>
        </p:spPr>
        <p:txBody>
          <a:bodyPr>
            <a:spAutoFit/>
          </a:bodyPr>
          <a:lstStyle/>
          <a:p>
            <a:r>
              <a:rPr lang="en-GB">
                <a:latin typeface="Calibri" pitchFamily="34" charset="0"/>
              </a:rPr>
              <a:t>3</a:t>
            </a:r>
            <a:r>
              <a:rPr lang="en-GB" baseline="30000">
                <a:latin typeface="Calibri" pitchFamily="34" charset="0"/>
              </a:rPr>
              <a:t>rd</a:t>
            </a:r>
          </a:p>
        </p:txBody>
      </p:sp>
      <p:sp>
        <p:nvSpPr>
          <p:cNvPr id="18441" name="TextBox 9"/>
          <p:cNvSpPr txBox="1">
            <a:spLocks noChangeArrowheads="1"/>
          </p:cNvSpPr>
          <p:nvPr/>
        </p:nvSpPr>
        <p:spPr bwMode="auto">
          <a:xfrm>
            <a:off x="1752600" y="3124200"/>
            <a:ext cx="457200" cy="369888"/>
          </a:xfrm>
          <a:prstGeom prst="rect">
            <a:avLst/>
          </a:prstGeom>
          <a:noFill/>
          <a:ln w="9525">
            <a:noFill/>
            <a:miter lim="800000"/>
            <a:headEnd/>
            <a:tailEnd/>
          </a:ln>
        </p:spPr>
        <p:txBody>
          <a:bodyPr>
            <a:spAutoFit/>
          </a:bodyPr>
          <a:lstStyle/>
          <a:p>
            <a:r>
              <a:rPr lang="en-GB">
                <a:latin typeface="Calibri" pitchFamily="34" charset="0"/>
              </a:rPr>
              <a:t>4</a:t>
            </a:r>
            <a:r>
              <a:rPr lang="en-GB" baseline="30000">
                <a:latin typeface="Calibri" pitchFamily="34" charset="0"/>
              </a:rPr>
              <a:t>th</a:t>
            </a:r>
            <a:r>
              <a:rPr lang="en-GB">
                <a:latin typeface="Calibri" pitchFamily="34" charset="0"/>
              </a:rPr>
              <a:t> </a:t>
            </a:r>
          </a:p>
        </p:txBody>
      </p:sp>
      <p:sp>
        <p:nvSpPr>
          <p:cNvPr id="18442" name="TextBox 10"/>
          <p:cNvSpPr txBox="1">
            <a:spLocks noChangeArrowheads="1"/>
          </p:cNvSpPr>
          <p:nvPr/>
        </p:nvSpPr>
        <p:spPr bwMode="auto">
          <a:xfrm>
            <a:off x="762000" y="1295400"/>
            <a:ext cx="2209800" cy="307975"/>
          </a:xfrm>
          <a:prstGeom prst="rect">
            <a:avLst/>
          </a:prstGeom>
          <a:noFill/>
          <a:ln w="9525">
            <a:noFill/>
            <a:miter lim="800000"/>
            <a:headEnd/>
            <a:tailEnd/>
          </a:ln>
        </p:spPr>
        <p:txBody>
          <a:bodyPr>
            <a:spAutoFit/>
          </a:bodyPr>
          <a:lstStyle/>
          <a:p>
            <a:r>
              <a:rPr lang="en-GB" sz="1400">
                <a:latin typeface="Calibri" pitchFamily="34" charset="0"/>
              </a:rPr>
              <a:t>shown upstream plates</a:t>
            </a:r>
          </a:p>
        </p:txBody>
      </p:sp>
      <p:sp>
        <p:nvSpPr>
          <p:cNvPr id="18443" name="TextBox 12"/>
          <p:cNvSpPr txBox="1">
            <a:spLocks noChangeArrowheads="1"/>
          </p:cNvSpPr>
          <p:nvPr/>
        </p:nvSpPr>
        <p:spPr bwMode="auto">
          <a:xfrm>
            <a:off x="6172200" y="2438400"/>
            <a:ext cx="609600" cy="369888"/>
          </a:xfrm>
          <a:prstGeom prst="rect">
            <a:avLst/>
          </a:prstGeom>
          <a:noFill/>
          <a:ln w="9525">
            <a:noFill/>
            <a:miter lim="800000"/>
            <a:headEnd/>
            <a:tailEnd/>
          </a:ln>
        </p:spPr>
        <p:txBody>
          <a:bodyPr>
            <a:spAutoFit/>
          </a:bodyPr>
          <a:lstStyle/>
          <a:p>
            <a:r>
              <a:rPr lang="en-GB">
                <a:latin typeface="Calibri" pitchFamily="34" charset="0"/>
              </a:rPr>
              <a:t>1</a:t>
            </a:r>
            <a:r>
              <a:rPr lang="en-GB" baseline="30000">
                <a:latin typeface="Calibri" pitchFamily="34" charset="0"/>
              </a:rPr>
              <a:t>st</a:t>
            </a:r>
            <a:r>
              <a:rPr lang="en-GB">
                <a:latin typeface="Calibri" pitchFamily="34" charset="0"/>
              </a:rPr>
              <a:t> </a:t>
            </a:r>
          </a:p>
        </p:txBody>
      </p:sp>
      <p:sp>
        <p:nvSpPr>
          <p:cNvPr id="18444" name="TextBox 13"/>
          <p:cNvSpPr txBox="1">
            <a:spLocks noChangeArrowheads="1"/>
          </p:cNvSpPr>
          <p:nvPr/>
        </p:nvSpPr>
        <p:spPr bwMode="auto">
          <a:xfrm>
            <a:off x="5715000" y="3810000"/>
            <a:ext cx="1143000" cy="369888"/>
          </a:xfrm>
          <a:prstGeom prst="rect">
            <a:avLst/>
          </a:prstGeom>
          <a:noFill/>
          <a:ln w="9525">
            <a:noFill/>
            <a:miter lim="800000"/>
            <a:headEnd/>
            <a:tailEnd/>
          </a:ln>
        </p:spPr>
        <p:txBody>
          <a:bodyPr>
            <a:spAutoFit/>
          </a:bodyPr>
          <a:lstStyle/>
          <a:p>
            <a:r>
              <a:rPr lang="en-GB">
                <a:latin typeface="Calibri" pitchFamily="34" charset="0"/>
              </a:rPr>
              <a:t>2</a:t>
            </a:r>
            <a:r>
              <a:rPr lang="en-GB" baseline="30000">
                <a:latin typeface="Calibri" pitchFamily="34" charset="0"/>
              </a:rPr>
              <a:t>nd</a:t>
            </a:r>
            <a:r>
              <a:rPr lang="en-GB">
                <a:latin typeface="Calibri" pitchFamily="34" charset="0"/>
              </a:rPr>
              <a:t> or 4</a:t>
            </a:r>
            <a:r>
              <a:rPr lang="en-GB" baseline="30000">
                <a:latin typeface="Calibri" pitchFamily="34" charset="0"/>
              </a:rPr>
              <a:t>th</a:t>
            </a:r>
            <a:r>
              <a:rPr lang="en-GB">
                <a:latin typeface="Calibri" pitchFamily="34" charset="0"/>
              </a:rPr>
              <a:t> </a:t>
            </a:r>
          </a:p>
        </p:txBody>
      </p:sp>
      <p:sp>
        <p:nvSpPr>
          <p:cNvPr id="18445" name="TextBox 22"/>
          <p:cNvSpPr txBox="1">
            <a:spLocks noChangeArrowheads="1"/>
          </p:cNvSpPr>
          <p:nvPr/>
        </p:nvSpPr>
        <p:spPr bwMode="auto">
          <a:xfrm>
            <a:off x="0" y="152400"/>
            <a:ext cx="8610600" cy="1138238"/>
          </a:xfrm>
          <a:prstGeom prst="rect">
            <a:avLst/>
          </a:prstGeom>
          <a:noFill/>
          <a:ln w="9525">
            <a:noFill/>
            <a:miter lim="800000"/>
            <a:headEnd/>
            <a:tailEnd/>
          </a:ln>
        </p:spPr>
        <p:txBody>
          <a:bodyPr>
            <a:spAutoFit/>
          </a:bodyPr>
          <a:lstStyle/>
          <a:p>
            <a:pPr lvl="1"/>
            <a:r>
              <a:rPr lang="en-GB" sz="2400">
                <a:latin typeface="Calibri" pitchFamily="34" charset="0"/>
              </a:rPr>
              <a:t>Power on horn # 2,4 (next to the active one)</a:t>
            </a:r>
          </a:p>
          <a:p>
            <a:pPr lvl="3">
              <a:buFont typeface="Arial" pitchFamily="34" charset="0"/>
              <a:buChar char="•"/>
            </a:pPr>
            <a:r>
              <a:rPr lang="en-GB" sz="2000">
                <a:latin typeface="Calibri" pitchFamily="34" charset="0"/>
              </a:rPr>
              <a:t> active horn is # 1, 1.3MW beam, 350kA, Gr target </a:t>
            </a:r>
          </a:p>
          <a:p>
            <a:pPr lvl="1"/>
            <a:endParaRPr lang="en-GB" sz="2400">
              <a:latin typeface="Calibri" pitchFamily="34" charset="0"/>
            </a:endParaRPr>
          </a:p>
        </p:txBody>
      </p:sp>
      <p:sp>
        <p:nvSpPr>
          <p:cNvPr id="18446" name="TextBox 23"/>
          <p:cNvSpPr txBox="1">
            <a:spLocks noChangeArrowheads="1"/>
          </p:cNvSpPr>
          <p:nvPr/>
        </p:nvSpPr>
        <p:spPr bwMode="auto">
          <a:xfrm>
            <a:off x="5181600" y="1752600"/>
            <a:ext cx="1676400" cy="369888"/>
          </a:xfrm>
          <a:prstGeom prst="rect">
            <a:avLst/>
          </a:prstGeom>
          <a:noFill/>
          <a:ln w="9525">
            <a:noFill/>
            <a:miter lim="800000"/>
            <a:headEnd/>
            <a:tailEnd/>
          </a:ln>
        </p:spPr>
        <p:txBody>
          <a:bodyPr>
            <a:spAutoFit/>
          </a:bodyPr>
          <a:lstStyle/>
          <a:p>
            <a:r>
              <a:rPr lang="en-GB">
                <a:latin typeface="Calibri" pitchFamily="34" charset="0"/>
              </a:rPr>
              <a:t>E</a:t>
            </a:r>
            <a:r>
              <a:rPr lang="en-GB" baseline="30000">
                <a:latin typeface="Calibri" pitchFamily="34" charset="0"/>
              </a:rPr>
              <a:t>tot</a:t>
            </a:r>
            <a:r>
              <a:rPr lang="en-GB" baseline="-25000">
                <a:latin typeface="Calibri" pitchFamily="34" charset="0"/>
              </a:rPr>
              <a:t>h</a:t>
            </a:r>
            <a:r>
              <a:rPr lang="en-GB">
                <a:latin typeface="Calibri" pitchFamily="34" charset="0"/>
              </a:rPr>
              <a:t>= 14.4kW</a:t>
            </a:r>
          </a:p>
        </p:txBody>
      </p:sp>
      <p:sp>
        <p:nvSpPr>
          <p:cNvPr id="18447" name="TextBox 24"/>
          <p:cNvSpPr txBox="1">
            <a:spLocks noChangeArrowheads="1"/>
          </p:cNvSpPr>
          <p:nvPr/>
        </p:nvSpPr>
        <p:spPr bwMode="auto">
          <a:xfrm>
            <a:off x="5105400" y="3124200"/>
            <a:ext cx="1676400" cy="369888"/>
          </a:xfrm>
          <a:prstGeom prst="rect">
            <a:avLst/>
          </a:prstGeom>
          <a:noFill/>
          <a:ln w="9525">
            <a:noFill/>
            <a:miter lim="800000"/>
            <a:headEnd/>
            <a:tailEnd/>
          </a:ln>
        </p:spPr>
        <p:txBody>
          <a:bodyPr>
            <a:spAutoFit/>
          </a:bodyPr>
          <a:lstStyle/>
          <a:p>
            <a:r>
              <a:rPr lang="en-GB">
                <a:latin typeface="Calibri" pitchFamily="34" charset="0"/>
              </a:rPr>
              <a:t>E</a:t>
            </a:r>
            <a:r>
              <a:rPr lang="en-GB" baseline="30000">
                <a:latin typeface="Calibri" pitchFamily="34" charset="0"/>
              </a:rPr>
              <a:t>tot</a:t>
            </a:r>
            <a:r>
              <a:rPr lang="en-GB" baseline="-25000">
                <a:latin typeface="Calibri" pitchFamily="34" charset="0"/>
              </a:rPr>
              <a:t>h</a:t>
            </a:r>
            <a:r>
              <a:rPr lang="en-GB">
                <a:latin typeface="Calibri" pitchFamily="34" charset="0"/>
              </a:rPr>
              <a:t>= 0.8kW</a:t>
            </a:r>
          </a:p>
        </p:txBody>
      </p:sp>
      <p:graphicFrame>
        <p:nvGraphicFramePr>
          <p:cNvPr id="27" name="Table 26"/>
          <p:cNvGraphicFramePr>
            <a:graphicFrameLocks noGrp="1"/>
          </p:cNvGraphicFramePr>
          <p:nvPr/>
        </p:nvGraphicFramePr>
        <p:xfrm>
          <a:off x="914400" y="4876800"/>
          <a:ext cx="6781798" cy="1519151"/>
        </p:xfrm>
        <a:graphic>
          <a:graphicData uri="http://schemas.openxmlformats.org/drawingml/2006/table">
            <a:tbl>
              <a:tblPr firstRow="1" firstCol="1">
                <a:tableStyleId>{2D5ABB26-0587-4C30-8999-92F81FD0307C}</a:tableStyleId>
              </a:tblPr>
              <a:tblGrid>
                <a:gridCol w="2133600"/>
                <a:gridCol w="833437"/>
                <a:gridCol w="2613819"/>
                <a:gridCol w="1200942"/>
              </a:tblGrid>
              <a:tr h="301336">
                <a:tc gridSpan="4">
                  <a:txBody>
                    <a:bodyPr/>
                    <a:lstStyle/>
                    <a:p>
                      <a:pPr algn="l"/>
                      <a:r>
                        <a:rPr lang="en-GB" sz="2400" b="0" dirty="0" smtClean="0">
                          <a:ln>
                            <a:solidFill>
                              <a:sysClr val="windowText" lastClr="000000"/>
                            </a:solidFill>
                          </a:ln>
                          <a:solidFill>
                            <a:sysClr val="windowText" lastClr="000000"/>
                          </a:solidFill>
                          <a:effectLst/>
                          <a:latin typeface="Arial" pitchFamily="34" charset="0"/>
                          <a:cs typeface="Arial" pitchFamily="34" charset="0"/>
                        </a:rPr>
                        <a:t>            </a:t>
                      </a:r>
                      <a:r>
                        <a:rPr lang="en-GB" sz="1800" baseline="0" dirty="0" smtClean="0"/>
                        <a:t>P</a:t>
                      </a:r>
                      <a:r>
                        <a:rPr lang="en-GB" sz="1800" dirty="0" smtClean="0"/>
                        <a:t>ower in kW for</a:t>
                      </a:r>
                      <a:r>
                        <a:rPr lang="en-GB" sz="1800" baseline="0" dirty="0" smtClean="0"/>
                        <a:t> the horn next to the active one</a:t>
                      </a:r>
                      <a:endParaRPr lang="en-GB"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r>
              <a:tr h="421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n>
                            <a:solidFill>
                              <a:sysClr val="windowText" lastClr="000000"/>
                            </a:solidFill>
                          </a:ln>
                          <a:solidFill>
                            <a:sysClr val="windowText" lastClr="000000"/>
                          </a:solidFill>
                          <a:effectLst/>
                        </a:rPr>
                        <a:t>   </a:t>
                      </a:r>
                      <a:r>
                        <a:rPr lang="en-GB" sz="1800" dirty="0" smtClean="0">
                          <a:ln>
                            <a:noFill/>
                          </a:ln>
                          <a:solidFill>
                            <a:schemeClr val="tx1"/>
                          </a:solidFill>
                          <a:effectLst/>
                        </a:rPr>
                        <a:t>total</a:t>
                      </a:r>
                      <a:endParaRPr lang="en-GB" sz="1800" dirty="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inner</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outer</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plates</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2673">
                <a:tc>
                  <a:txBody>
                    <a:bodyPr/>
                    <a:lstStyle/>
                    <a:p>
                      <a:pPr algn="ctr"/>
                      <a:r>
                        <a:rPr lang="en-GB" sz="1800" dirty="0" smtClean="0"/>
                        <a:t>   0.8 </a:t>
                      </a:r>
                    </a:p>
                    <a:p>
                      <a:pPr algn="ctr"/>
                      <a:r>
                        <a:rPr lang="en-GB" sz="1800" dirty="0" smtClean="0"/>
                        <a:t>(5.5% of active horn)</a:t>
                      </a:r>
                      <a:endParaRPr lang="en-GB" dirty="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0.1</a:t>
                      </a:r>
                      <a:endParaRPr lang="en-GB" dirty="0" smtClean="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n>
                            <a:noFill/>
                          </a:ln>
                          <a:solidFill>
                            <a:schemeClr val="tx1"/>
                          </a:solidFill>
                          <a:effectLst/>
                        </a:rPr>
                        <a:t>0.6</a:t>
                      </a:r>
                      <a:r>
                        <a:rPr lang="en-GB" sz="1800" baseline="0" dirty="0" smtClean="0">
                          <a:ln>
                            <a:noFill/>
                          </a:ln>
                          <a:solidFill>
                            <a:schemeClr val="tx1"/>
                          </a:solidFill>
                          <a:effectLst/>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(50% of outer next</a:t>
                      </a:r>
                      <a:r>
                        <a:rPr lang="en-GB" sz="1800" baseline="0" dirty="0" smtClean="0"/>
                        <a:t> to 1</a:t>
                      </a:r>
                      <a:r>
                        <a:rPr lang="en-GB" sz="1800" baseline="30000" dirty="0" smtClean="0"/>
                        <a:t>st</a:t>
                      </a:r>
                      <a:r>
                        <a:rPr lang="en-GB" sz="1800" baseline="0" dirty="0" smtClean="0"/>
                        <a:t>)</a:t>
                      </a:r>
                      <a:endParaRPr lang="en-GB" dirty="0" smtClean="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0.1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Date Placeholder 16"/>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7" descr="Superbeam_edep_4horns_h23.png"/>
          <p:cNvPicPr>
            <a:picLocks noChangeAspect="1"/>
          </p:cNvPicPr>
          <p:nvPr/>
        </p:nvPicPr>
        <p:blipFill>
          <a:blip r:embed="rId3" cstate="print"/>
          <a:srcRect/>
          <a:stretch>
            <a:fillRect/>
          </a:stretch>
        </p:blipFill>
        <p:spPr bwMode="auto">
          <a:xfrm>
            <a:off x="2895600" y="685800"/>
            <a:ext cx="6096000" cy="4572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4BF9AF3D-3F09-478E-893E-2D81F2C65D56}" type="slidenum">
              <a:rPr lang="en-GB"/>
              <a:pPr>
                <a:defRPr/>
              </a:pPr>
              <a:t>25</a:t>
            </a:fld>
            <a:endParaRPr lang="en-GB" dirty="0"/>
          </a:p>
        </p:txBody>
      </p:sp>
      <p:pic>
        <p:nvPicPr>
          <p:cNvPr id="19461" name="Picture 5" descr="5horns.png"/>
          <p:cNvPicPr>
            <a:picLocks noChangeAspect="1"/>
          </p:cNvPicPr>
          <p:nvPr/>
        </p:nvPicPr>
        <p:blipFill>
          <a:blip r:embed="rId4" cstate="print"/>
          <a:srcRect/>
          <a:stretch>
            <a:fillRect/>
          </a:stretch>
        </p:blipFill>
        <p:spPr bwMode="auto">
          <a:xfrm>
            <a:off x="228600" y="1219200"/>
            <a:ext cx="3287713" cy="2719388"/>
          </a:xfrm>
          <a:prstGeom prst="rect">
            <a:avLst/>
          </a:prstGeom>
          <a:noFill/>
          <a:ln w="9525">
            <a:noFill/>
            <a:miter lim="800000"/>
            <a:headEnd/>
            <a:tailEnd/>
          </a:ln>
        </p:spPr>
      </p:pic>
      <p:sp>
        <p:nvSpPr>
          <p:cNvPr id="19462" name="TextBox 6"/>
          <p:cNvSpPr txBox="1">
            <a:spLocks noChangeArrowheads="1"/>
          </p:cNvSpPr>
          <p:nvPr/>
        </p:nvSpPr>
        <p:spPr bwMode="auto">
          <a:xfrm>
            <a:off x="1752600" y="1905000"/>
            <a:ext cx="457200" cy="369888"/>
          </a:xfrm>
          <a:prstGeom prst="rect">
            <a:avLst/>
          </a:prstGeom>
          <a:noFill/>
          <a:ln w="9525">
            <a:noFill/>
            <a:miter lim="800000"/>
            <a:headEnd/>
            <a:tailEnd/>
          </a:ln>
        </p:spPr>
        <p:txBody>
          <a:bodyPr>
            <a:spAutoFit/>
          </a:bodyPr>
          <a:lstStyle/>
          <a:p>
            <a:r>
              <a:rPr lang="en-GB">
                <a:latin typeface="Calibri" pitchFamily="34" charset="0"/>
              </a:rPr>
              <a:t>1</a:t>
            </a:r>
            <a:r>
              <a:rPr lang="en-GB" baseline="30000">
                <a:latin typeface="Calibri" pitchFamily="34" charset="0"/>
              </a:rPr>
              <a:t>st</a:t>
            </a:r>
            <a:r>
              <a:rPr lang="en-GB">
                <a:latin typeface="Calibri" pitchFamily="34" charset="0"/>
              </a:rPr>
              <a:t> </a:t>
            </a:r>
          </a:p>
        </p:txBody>
      </p:sp>
      <p:sp>
        <p:nvSpPr>
          <p:cNvPr id="19463" name="TextBox 7"/>
          <p:cNvSpPr txBox="1">
            <a:spLocks noChangeArrowheads="1"/>
          </p:cNvSpPr>
          <p:nvPr/>
        </p:nvSpPr>
        <p:spPr bwMode="auto">
          <a:xfrm>
            <a:off x="1219200" y="1905000"/>
            <a:ext cx="609600" cy="369888"/>
          </a:xfrm>
          <a:prstGeom prst="rect">
            <a:avLst/>
          </a:prstGeom>
          <a:noFill/>
          <a:ln w="9525">
            <a:noFill/>
            <a:miter lim="800000"/>
            <a:headEnd/>
            <a:tailEnd/>
          </a:ln>
        </p:spPr>
        <p:txBody>
          <a:bodyPr>
            <a:spAutoFit/>
          </a:bodyPr>
          <a:lstStyle/>
          <a:p>
            <a:r>
              <a:rPr lang="en-GB">
                <a:latin typeface="Calibri" pitchFamily="34" charset="0"/>
              </a:rPr>
              <a:t>2</a:t>
            </a:r>
            <a:r>
              <a:rPr lang="en-GB" baseline="30000">
                <a:latin typeface="Calibri" pitchFamily="34" charset="0"/>
              </a:rPr>
              <a:t>nd</a:t>
            </a:r>
          </a:p>
        </p:txBody>
      </p:sp>
      <p:sp>
        <p:nvSpPr>
          <p:cNvPr id="19464" name="TextBox 8"/>
          <p:cNvSpPr txBox="1">
            <a:spLocks noChangeArrowheads="1"/>
          </p:cNvSpPr>
          <p:nvPr/>
        </p:nvSpPr>
        <p:spPr bwMode="auto">
          <a:xfrm>
            <a:off x="1219200" y="3124200"/>
            <a:ext cx="533400" cy="369888"/>
          </a:xfrm>
          <a:prstGeom prst="rect">
            <a:avLst/>
          </a:prstGeom>
          <a:noFill/>
          <a:ln w="9525">
            <a:noFill/>
            <a:miter lim="800000"/>
            <a:headEnd/>
            <a:tailEnd/>
          </a:ln>
        </p:spPr>
        <p:txBody>
          <a:bodyPr>
            <a:spAutoFit/>
          </a:bodyPr>
          <a:lstStyle/>
          <a:p>
            <a:r>
              <a:rPr lang="en-GB">
                <a:latin typeface="Calibri" pitchFamily="34" charset="0"/>
              </a:rPr>
              <a:t>3</a:t>
            </a:r>
            <a:r>
              <a:rPr lang="en-GB" baseline="30000">
                <a:latin typeface="Calibri" pitchFamily="34" charset="0"/>
              </a:rPr>
              <a:t>rd</a:t>
            </a:r>
          </a:p>
        </p:txBody>
      </p:sp>
      <p:sp>
        <p:nvSpPr>
          <p:cNvPr id="19465" name="TextBox 9"/>
          <p:cNvSpPr txBox="1">
            <a:spLocks noChangeArrowheads="1"/>
          </p:cNvSpPr>
          <p:nvPr/>
        </p:nvSpPr>
        <p:spPr bwMode="auto">
          <a:xfrm>
            <a:off x="1752600" y="3124200"/>
            <a:ext cx="457200" cy="369888"/>
          </a:xfrm>
          <a:prstGeom prst="rect">
            <a:avLst/>
          </a:prstGeom>
          <a:noFill/>
          <a:ln w="9525">
            <a:noFill/>
            <a:miter lim="800000"/>
            <a:headEnd/>
            <a:tailEnd/>
          </a:ln>
        </p:spPr>
        <p:txBody>
          <a:bodyPr>
            <a:spAutoFit/>
          </a:bodyPr>
          <a:lstStyle/>
          <a:p>
            <a:r>
              <a:rPr lang="en-GB">
                <a:latin typeface="Calibri" pitchFamily="34" charset="0"/>
              </a:rPr>
              <a:t>4</a:t>
            </a:r>
            <a:r>
              <a:rPr lang="en-GB" baseline="30000">
                <a:latin typeface="Calibri" pitchFamily="34" charset="0"/>
              </a:rPr>
              <a:t>th</a:t>
            </a:r>
            <a:r>
              <a:rPr lang="en-GB">
                <a:latin typeface="Calibri" pitchFamily="34" charset="0"/>
              </a:rPr>
              <a:t> </a:t>
            </a:r>
          </a:p>
        </p:txBody>
      </p:sp>
      <p:sp>
        <p:nvSpPr>
          <p:cNvPr id="19466" name="TextBox 10"/>
          <p:cNvSpPr txBox="1">
            <a:spLocks noChangeArrowheads="1"/>
          </p:cNvSpPr>
          <p:nvPr/>
        </p:nvSpPr>
        <p:spPr bwMode="auto">
          <a:xfrm>
            <a:off x="685800" y="1295400"/>
            <a:ext cx="2209800" cy="307975"/>
          </a:xfrm>
          <a:prstGeom prst="rect">
            <a:avLst/>
          </a:prstGeom>
          <a:noFill/>
          <a:ln w="9525">
            <a:noFill/>
            <a:miter lim="800000"/>
            <a:headEnd/>
            <a:tailEnd/>
          </a:ln>
        </p:spPr>
        <p:txBody>
          <a:bodyPr>
            <a:spAutoFit/>
          </a:bodyPr>
          <a:lstStyle/>
          <a:p>
            <a:r>
              <a:rPr lang="en-GB" sz="1400">
                <a:latin typeface="Calibri" pitchFamily="34" charset="0"/>
              </a:rPr>
              <a:t>shown upstream plates</a:t>
            </a:r>
          </a:p>
        </p:txBody>
      </p:sp>
      <p:sp>
        <p:nvSpPr>
          <p:cNvPr id="19467" name="TextBox 12"/>
          <p:cNvSpPr txBox="1">
            <a:spLocks noChangeArrowheads="1"/>
          </p:cNvSpPr>
          <p:nvPr/>
        </p:nvSpPr>
        <p:spPr bwMode="auto">
          <a:xfrm>
            <a:off x="5715000" y="2438400"/>
            <a:ext cx="1066800" cy="369888"/>
          </a:xfrm>
          <a:prstGeom prst="rect">
            <a:avLst/>
          </a:prstGeom>
          <a:noFill/>
          <a:ln w="9525">
            <a:noFill/>
            <a:miter lim="800000"/>
            <a:headEnd/>
            <a:tailEnd/>
          </a:ln>
        </p:spPr>
        <p:txBody>
          <a:bodyPr>
            <a:spAutoFit/>
          </a:bodyPr>
          <a:lstStyle/>
          <a:p>
            <a:r>
              <a:rPr lang="en-GB">
                <a:latin typeface="Calibri" pitchFamily="34" charset="0"/>
              </a:rPr>
              <a:t>2</a:t>
            </a:r>
            <a:r>
              <a:rPr lang="en-GB" baseline="30000">
                <a:latin typeface="Calibri" pitchFamily="34" charset="0"/>
              </a:rPr>
              <a:t>st</a:t>
            </a:r>
            <a:r>
              <a:rPr lang="en-GB">
                <a:latin typeface="Calibri" pitchFamily="34" charset="0"/>
              </a:rPr>
              <a:t> or 4</a:t>
            </a:r>
            <a:r>
              <a:rPr lang="en-GB" baseline="30000">
                <a:latin typeface="Calibri" pitchFamily="34" charset="0"/>
              </a:rPr>
              <a:t>th</a:t>
            </a:r>
            <a:r>
              <a:rPr lang="en-GB">
                <a:latin typeface="Calibri" pitchFamily="34" charset="0"/>
              </a:rPr>
              <a:t> </a:t>
            </a:r>
          </a:p>
        </p:txBody>
      </p:sp>
      <p:sp>
        <p:nvSpPr>
          <p:cNvPr id="19468" name="TextBox 13"/>
          <p:cNvSpPr txBox="1">
            <a:spLocks noChangeArrowheads="1"/>
          </p:cNvSpPr>
          <p:nvPr/>
        </p:nvSpPr>
        <p:spPr bwMode="auto">
          <a:xfrm>
            <a:off x="6248400" y="3810000"/>
            <a:ext cx="457200" cy="369888"/>
          </a:xfrm>
          <a:prstGeom prst="rect">
            <a:avLst/>
          </a:prstGeom>
          <a:noFill/>
          <a:ln w="9525">
            <a:noFill/>
            <a:miter lim="800000"/>
            <a:headEnd/>
            <a:tailEnd/>
          </a:ln>
        </p:spPr>
        <p:txBody>
          <a:bodyPr>
            <a:spAutoFit/>
          </a:bodyPr>
          <a:lstStyle/>
          <a:p>
            <a:r>
              <a:rPr lang="en-GB">
                <a:latin typeface="Calibri" pitchFamily="34" charset="0"/>
              </a:rPr>
              <a:t>3</a:t>
            </a:r>
            <a:r>
              <a:rPr lang="en-GB" baseline="30000">
                <a:latin typeface="Calibri" pitchFamily="34" charset="0"/>
              </a:rPr>
              <a:t>rd</a:t>
            </a:r>
            <a:r>
              <a:rPr lang="en-GB">
                <a:latin typeface="Calibri" pitchFamily="34" charset="0"/>
              </a:rPr>
              <a:t>  </a:t>
            </a:r>
          </a:p>
        </p:txBody>
      </p:sp>
      <p:sp>
        <p:nvSpPr>
          <p:cNvPr id="19469" name="TextBox 22"/>
          <p:cNvSpPr txBox="1">
            <a:spLocks noChangeArrowheads="1"/>
          </p:cNvSpPr>
          <p:nvPr/>
        </p:nvSpPr>
        <p:spPr bwMode="auto">
          <a:xfrm>
            <a:off x="0" y="152400"/>
            <a:ext cx="8610600" cy="1200150"/>
          </a:xfrm>
          <a:prstGeom prst="rect">
            <a:avLst/>
          </a:prstGeom>
          <a:noFill/>
          <a:ln w="9525">
            <a:noFill/>
            <a:miter lim="800000"/>
            <a:headEnd/>
            <a:tailEnd/>
          </a:ln>
        </p:spPr>
        <p:txBody>
          <a:bodyPr>
            <a:spAutoFit/>
          </a:bodyPr>
          <a:lstStyle/>
          <a:p>
            <a:pPr lvl="1"/>
            <a:r>
              <a:rPr lang="en-GB" sz="2400">
                <a:latin typeface="Calibri" pitchFamily="34" charset="0"/>
              </a:rPr>
              <a:t>Power on horn # 3 (diagonal to the active one)</a:t>
            </a:r>
          </a:p>
          <a:p>
            <a:pPr lvl="3">
              <a:buFont typeface="Arial" pitchFamily="34" charset="0"/>
              <a:buChar char="•"/>
            </a:pPr>
            <a:r>
              <a:rPr lang="en-GB" sz="2000">
                <a:latin typeface="Calibri" pitchFamily="34" charset="0"/>
              </a:rPr>
              <a:t> active horn is # 1, 1.3MW beam, 350kA, Gr target</a:t>
            </a:r>
          </a:p>
          <a:p>
            <a:pPr lvl="1"/>
            <a:endParaRPr lang="en-GB" sz="2800">
              <a:latin typeface="Calibri" pitchFamily="34" charset="0"/>
            </a:endParaRPr>
          </a:p>
        </p:txBody>
      </p:sp>
      <p:sp>
        <p:nvSpPr>
          <p:cNvPr id="19470" name="TextBox 23"/>
          <p:cNvSpPr txBox="1">
            <a:spLocks noChangeArrowheads="1"/>
          </p:cNvSpPr>
          <p:nvPr/>
        </p:nvSpPr>
        <p:spPr bwMode="auto">
          <a:xfrm>
            <a:off x="5105400" y="1676400"/>
            <a:ext cx="1752600" cy="369888"/>
          </a:xfrm>
          <a:prstGeom prst="rect">
            <a:avLst/>
          </a:prstGeom>
          <a:noFill/>
          <a:ln w="9525">
            <a:noFill/>
            <a:miter lim="800000"/>
            <a:headEnd/>
            <a:tailEnd/>
          </a:ln>
        </p:spPr>
        <p:txBody>
          <a:bodyPr>
            <a:spAutoFit/>
          </a:bodyPr>
          <a:lstStyle/>
          <a:p>
            <a:r>
              <a:rPr lang="en-GB">
                <a:latin typeface="Calibri" pitchFamily="34" charset="0"/>
              </a:rPr>
              <a:t>E</a:t>
            </a:r>
            <a:r>
              <a:rPr lang="en-GB" baseline="30000">
                <a:latin typeface="Calibri" pitchFamily="34" charset="0"/>
              </a:rPr>
              <a:t>tot</a:t>
            </a:r>
            <a:r>
              <a:rPr lang="en-GB" baseline="-25000">
                <a:latin typeface="Calibri" pitchFamily="34" charset="0"/>
              </a:rPr>
              <a:t>h</a:t>
            </a:r>
            <a:r>
              <a:rPr lang="en-GB">
                <a:latin typeface="Calibri" pitchFamily="34" charset="0"/>
              </a:rPr>
              <a:t>= 0.8kW</a:t>
            </a:r>
          </a:p>
        </p:txBody>
      </p:sp>
      <p:sp>
        <p:nvSpPr>
          <p:cNvPr id="19471" name="TextBox 24"/>
          <p:cNvSpPr txBox="1">
            <a:spLocks noChangeArrowheads="1"/>
          </p:cNvSpPr>
          <p:nvPr/>
        </p:nvSpPr>
        <p:spPr bwMode="auto">
          <a:xfrm>
            <a:off x="5105400" y="3124200"/>
            <a:ext cx="1676400" cy="369888"/>
          </a:xfrm>
          <a:prstGeom prst="rect">
            <a:avLst/>
          </a:prstGeom>
          <a:noFill/>
          <a:ln w="9525">
            <a:noFill/>
            <a:miter lim="800000"/>
            <a:headEnd/>
            <a:tailEnd/>
          </a:ln>
        </p:spPr>
        <p:txBody>
          <a:bodyPr>
            <a:spAutoFit/>
          </a:bodyPr>
          <a:lstStyle/>
          <a:p>
            <a:r>
              <a:rPr lang="en-GB">
                <a:latin typeface="Calibri" pitchFamily="34" charset="0"/>
              </a:rPr>
              <a:t>E</a:t>
            </a:r>
            <a:r>
              <a:rPr lang="en-GB" baseline="30000">
                <a:latin typeface="Calibri" pitchFamily="34" charset="0"/>
              </a:rPr>
              <a:t>tot</a:t>
            </a:r>
            <a:r>
              <a:rPr lang="en-GB" baseline="-25000">
                <a:latin typeface="Calibri" pitchFamily="34" charset="0"/>
              </a:rPr>
              <a:t>h</a:t>
            </a:r>
            <a:r>
              <a:rPr lang="en-GB">
                <a:latin typeface="Calibri" pitchFamily="34" charset="0"/>
              </a:rPr>
              <a:t>= 0.4kW</a:t>
            </a:r>
          </a:p>
        </p:txBody>
      </p:sp>
      <p:graphicFrame>
        <p:nvGraphicFramePr>
          <p:cNvPr id="27" name="Table 26"/>
          <p:cNvGraphicFramePr>
            <a:graphicFrameLocks noGrp="1"/>
          </p:cNvGraphicFramePr>
          <p:nvPr/>
        </p:nvGraphicFramePr>
        <p:xfrm>
          <a:off x="762000" y="4876800"/>
          <a:ext cx="6934198" cy="1519151"/>
        </p:xfrm>
        <a:graphic>
          <a:graphicData uri="http://schemas.openxmlformats.org/drawingml/2006/table">
            <a:tbl>
              <a:tblPr firstRow="1" firstCol="1">
                <a:tableStyleId>{2D5ABB26-0587-4C30-8999-92F81FD0307C}</a:tableStyleId>
              </a:tblPr>
              <a:tblGrid>
                <a:gridCol w="2133600"/>
                <a:gridCol w="900112"/>
                <a:gridCol w="2672556"/>
                <a:gridCol w="1227930"/>
              </a:tblGrid>
              <a:tr h="301336">
                <a:tc gridSpan="4">
                  <a:txBody>
                    <a:bodyPr/>
                    <a:lstStyle/>
                    <a:p>
                      <a:pPr algn="ctr"/>
                      <a:r>
                        <a:rPr lang="en-GB" sz="2400" b="0" dirty="0" smtClean="0">
                          <a:ln>
                            <a:solidFill>
                              <a:sysClr val="windowText" lastClr="000000"/>
                            </a:solidFill>
                          </a:ln>
                          <a:solidFill>
                            <a:sysClr val="windowText" lastClr="000000"/>
                          </a:solidFill>
                          <a:effectLst/>
                          <a:latin typeface="Arial" pitchFamily="34" charset="0"/>
                          <a:cs typeface="Arial" pitchFamily="34" charset="0"/>
                        </a:rPr>
                        <a:t>            </a:t>
                      </a:r>
                      <a:r>
                        <a:rPr lang="en-GB" sz="1800" baseline="0" dirty="0" smtClean="0"/>
                        <a:t>P</a:t>
                      </a:r>
                      <a:r>
                        <a:rPr lang="en-GB" sz="1800" dirty="0" smtClean="0"/>
                        <a:t>ower in kW for</a:t>
                      </a:r>
                      <a:r>
                        <a:rPr lang="en-GB" sz="1800" baseline="0" dirty="0" smtClean="0"/>
                        <a:t> the horn diagonal to the active one</a:t>
                      </a:r>
                      <a:endParaRPr lang="en-GB"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r>
              <a:tr h="421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n>
                            <a:solidFill>
                              <a:sysClr val="windowText" lastClr="000000"/>
                            </a:solidFill>
                          </a:ln>
                          <a:solidFill>
                            <a:sysClr val="windowText" lastClr="000000"/>
                          </a:solidFill>
                          <a:effectLst/>
                        </a:rPr>
                        <a:t>   </a:t>
                      </a:r>
                      <a:r>
                        <a:rPr lang="en-GB" sz="1800" dirty="0" smtClean="0">
                          <a:ln>
                            <a:noFill/>
                          </a:ln>
                          <a:solidFill>
                            <a:schemeClr val="tx1"/>
                          </a:solidFill>
                          <a:effectLst/>
                        </a:rPr>
                        <a:t>total</a:t>
                      </a:r>
                      <a:endParaRPr lang="en-GB" sz="1800" dirty="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inner</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outer</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plates</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2673">
                <a:tc>
                  <a:txBody>
                    <a:bodyPr/>
                    <a:lstStyle/>
                    <a:p>
                      <a:pPr algn="ctr"/>
                      <a:r>
                        <a:rPr lang="en-GB" sz="1800" dirty="0" smtClean="0"/>
                        <a:t>   0.4 </a:t>
                      </a:r>
                    </a:p>
                    <a:p>
                      <a:pPr algn="ctr"/>
                      <a:r>
                        <a:rPr lang="en-GB" sz="1800" dirty="0" smtClean="0"/>
                        <a:t>(2.8% of active horn)</a:t>
                      </a:r>
                      <a:endParaRPr lang="en-GB" dirty="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0.06</a:t>
                      </a:r>
                      <a:endParaRPr lang="en-GB" dirty="0" smtClean="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n>
                            <a:noFill/>
                          </a:ln>
                          <a:solidFill>
                            <a:schemeClr val="tx1"/>
                          </a:solidFill>
                          <a:effectLst/>
                        </a:rPr>
                        <a:t>0.28</a:t>
                      </a:r>
                      <a:r>
                        <a:rPr lang="en-GB" sz="1800" baseline="0" dirty="0" smtClean="0">
                          <a:ln>
                            <a:noFill/>
                          </a:ln>
                          <a:solidFill>
                            <a:schemeClr val="tx1"/>
                          </a:solidFill>
                          <a:effectLst/>
                        </a:rPr>
                        <a:t> </a:t>
                      </a:r>
                      <a:r>
                        <a:rPr lang="en-GB" sz="1800" dirty="0" smtClean="0"/>
                        <a:t>(50% next</a:t>
                      </a:r>
                      <a:r>
                        <a:rPr lang="en-GB" sz="1800" baseline="0" dirty="0" smtClean="0"/>
                        <a:t> to 1</a:t>
                      </a:r>
                      <a:r>
                        <a:rPr lang="en-GB" sz="1800" baseline="30000" dirty="0" smtClean="0"/>
                        <a:t>st</a:t>
                      </a:r>
                      <a:r>
                        <a:rPr lang="en-GB" sz="1800" baseline="0" dirty="0" smtClean="0"/>
                        <a:t>)</a:t>
                      </a:r>
                      <a:endParaRPr lang="en-GB" dirty="0" smtClean="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Date Placeholder 16"/>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2" descr="Sb_layout_edep.png"/>
          <p:cNvPicPr>
            <a:picLocks noChangeAspect="1"/>
          </p:cNvPicPr>
          <p:nvPr/>
        </p:nvPicPr>
        <p:blipFill>
          <a:blip r:embed="rId3" cstate="print"/>
          <a:srcRect/>
          <a:stretch>
            <a:fillRect/>
          </a:stretch>
        </p:blipFill>
        <p:spPr bwMode="auto">
          <a:xfrm>
            <a:off x="6045200" y="3505200"/>
            <a:ext cx="3098800" cy="2324100"/>
          </a:xfrm>
          <a:prstGeom prst="rect">
            <a:avLst/>
          </a:prstGeom>
          <a:noFill/>
          <a:ln w="9525">
            <a:noFill/>
            <a:miter lim="800000"/>
            <a:headEnd/>
            <a:tailEnd/>
          </a:ln>
        </p:spPr>
      </p:pic>
      <p:pic>
        <p:nvPicPr>
          <p:cNvPr id="20483" name="Picture 8" descr="sololayout.png"/>
          <p:cNvPicPr>
            <a:picLocks noChangeAspect="1"/>
          </p:cNvPicPr>
          <p:nvPr/>
        </p:nvPicPr>
        <p:blipFill>
          <a:blip r:embed="rId4" cstate="print"/>
          <a:srcRect/>
          <a:stretch>
            <a:fillRect/>
          </a:stretch>
        </p:blipFill>
        <p:spPr bwMode="auto">
          <a:xfrm>
            <a:off x="315913" y="1524000"/>
            <a:ext cx="5856287" cy="4822825"/>
          </a:xfrm>
          <a:prstGeom prst="rect">
            <a:avLst/>
          </a:prstGeom>
          <a:noFill/>
          <a:ln w="9525">
            <a:noFill/>
            <a:miter lim="800000"/>
            <a:headEnd/>
            <a:tailEnd/>
          </a:ln>
        </p:spPr>
      </p:pic>
      <p:sp>
        <p:nvSpPr>
          <p:cNvPr id="20484" name="Title 1"/>
          <p:cNvSpPr>
            <a:spLocks noGrp="1"/>
          </p:cNvSpPr>
          <p:nvPr>
            <p:ph type="title"/>
          </p:nvPr>
        </p:nvSpPr>
        <p:spPr>
          <a:xfrm>
            <a:off x="0" y="0"/>
            <a:ext cx="6858000" cy="1143000"/>
          </a:xfrm>
        </p:spPr>
        <p:txBody>
          <a:bodyPr/>
          <a:lstStyle/>
          <a:p>
            <a:r>
              <a:rPr lang="en-GB" sz="3200" smtClean="0"/>
              <a:t>Power for SB Layout, 4MW </a:t>
            </a:r>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77C70C56-2E36-442E-85A1-0D0D3A2E3369}" type="slidenum">
              <a:rPr lang="en-GB" smtClean="0"/>
              <a:pPr>
                <a:defRPr/>
              </a:pPr>
              <a:t>26</a:t>
            </a:fld>
            <a:endParaRPr lang="en-GB" dirty="0"/>
          </a:p>
        </p:txBody>
      </p:sp>
      <p:sp>
        <p:nvSpPr>
          <p:cNvPr id="20487" name="TextBox 5"/>
          <p:cNvSpPr txBox="1">
            <a:spLocks noChangeArrowheads="1"/>
          </p:cNvSpPr>
          <p:nvPr/>
        </p:nvSpPr>
        <p:spPr bwMode="auto">
          <a:xfrm>
            <a:off x="914400" y="5638800"/>
            <a:ext cx="5029200" cy="338138"/>
          </a:xfrm>
          <a:prstGeom prst="rect">
            <a:avLst/>
          </a:prstGeom>
          <a:noFill/>
          <a:ln w="9525">
            <a:noFill/>
            <a:miter lim="800000"/>
            <a:headEnd/>
            <a:tailEnd/>
          </a:ln>
        </p:spPr>
        <p:txBody>
          <a:bodyPr>
            <a:spAutoFit/>
          </a:bodyPr>
          <a:lstStyle/>
          <a:p>
            <a:r>
              <a:rPr lang="en-GB" sz="1600"/>
              <a:t>example model  based on info from T2K talks at NBIs</a:t>
            </a:r>
          </a:p>
        </p:txBody>
      </p:sp>
      <p:sp>
        <p:nvSpPr>
          <p:cNvPr id="20488" name="TextBox 7"/>
          <p:cNvSpPr txBox="1">
            <a:spLocks noChangeArrowheads="1"/>
          </p:cNvSpPr>
          <p:nvPr/>
        </p:nvSpPr>
        <p:spPr bwMode="auto">
          <a:xfrm>
            <a:off x="0" y="1143000"/>
            <a:ext cx="7162800" cy="369888"/>
          </a:xfrm>
          <a:prstGeom prst="rect">
            <a:avLst/>
          </a:prstGeom>
          <a:noFill/>
          <a:ln w="9525">
            <a:noFill/>
            <a:miter lim="800000"/>
            <a:headEnd/>
            <a:tailEnd/>
          </a:ln>
        </p:spPr>
        <p:txBody>
          <a:bodyPr>
            <a:spAutoFit/>
          </a:bodyPr>
          <a:lstStyle/>
          <a:p>
            <a:pPr>
              <a:buFont typeface="Wingdings" pitchFamily="2" charset="2"/>
              <a:buChar char="Ø"/>
            </a:pPr>
            <a:r>
              <a:rPr lang="en-GB"/>
              <a:t> FLUKA schematics for SB layout, service gallery not studied yet</a:t>
            </a:r>
          </a:p>
        </p:txBody>
      </p:sp>
      <p:pic>
        <p:nvPicPr>
          <p:cNvPr id="20489" name="Picture 9" descr="layout.png"/>
          <p:cNvPicPr>
            <a:picLocks noChangeAspect="1"/>
          </p:cNvPicPr>
          <p:nvPr/>
        </p:nvPicPr>
        <p:blipFill>
          <a:blip r:embed="rId5" cstate="print"/>
          <a:srcRect/>
          <a:stretch>
            <a:fillRect/>
          </a:stretch>
        </p:blipFill>
        <p:spPr bwMode="auto">
          <a:xfrm>
            <a:off x="7010400" y="228600"/>
            <a:ext cx="1876425" cy="1520825"/>
          </a:xfrm>
          <a:prstGeom prst="rect">
            <a:avLst/>
          </a:prstGeom>
          <a:noFill/>
          <a:ln w="9525">
            <a:noFill/>
            <a:miter lim="800000"/>
            <a:headEnd/>
            <a:tailEnd/>
          </a:ln>
        </p:spPr>
      </p:pic>
      <p:sp>
        <p:nvSpPr>
          <p:cNvPr id="11" name="TextBox 10"/>
          <p:cNvSpPr txBox="1"/>
          <p:nvPr/>
        </p:nvSpPr>
        <p:spPr>
          <a:xfrm>
            <a:off x="6781800" y="2438400"/>
            <a:ext cx="2362200" cy="369888"/>
          </a:xfrm>
          <a:prstGeom prst="rect">
            <a:avLst/>
          </a:prstGeom>
          <a:noFill/>
        </p:spPr>
        <p:txBody>
          <a:bodyPr>
            <a:spAutoFit/>
          </a:bodyPr>
          <a:lstStyle/>
          <a:p>
            <a:pPr>
              <a:defRPr/>
            </a:pPr>
            <a:r>
              <a:rPr lang="en-GB" dirty="0">
                <a:solidFill>
                  <a:srgbClr val="10E0E0"/>
                </a:solidFill>
              </a:rPr>
              <a:t>He, </a:t>
            </a:r>
            <a:r>
              <a:rPr lang="en-GB" dirty="0">
                <a:solidFill>
                  <a:srgbClr val="1BD53A"/>
                </a:solidFill>
              </a:rPr>
              <a:t>Fe, </a:t>
            </a:r>
            <a:r>
              <a:rPr lang="en-GB" dirty="0">
                <a:solidFill>
                  <a:srgbClr val="7F7F7F"/>
                </a:solidFill>
              </a:rPr>
              <a:t>Concrete,</a:t>
            </a:r>
            <a:r>
              <a:rPr lang="en-GB" dirty="0">
                <a:solidFill>
                  <a:srgbClr val="1BD53A"/>
                </a:solidFill>
              </a:rPr>
              <a:t> </a:t>
            </a:r>
            <a:r>
              <a:rPr lang="en-GB" dirty="0">
                <a:solidFill>
                  <a:schemeClr val="bg1">
                    <a:lumMod val="75000"/>
                  </a:schemeClr>
                </a:solidFill>
              </a:rPr>
              <a:t>Gr</a:t>
            </a:r>
          </a:p>
        </p:txBody>
      </p:sp>
      <p:cxnSp>
        <p:nvCxnSpPr>
          <p:cNvPr id="13" name="Straight Arrow Connector 12"/>
          <p:cNvCxnSpPr/>
          <p:nvPr/>
        </p:nvCxnSpPr>
        <p:spPr>
          <a:xfrm rot="10800000" flipV="1">
            <a:off x="2819400" y="2667000"/>
            <a:ext cx="3962400" cy="1524000"/>
          </a:xfrm>
          <a:prstGeom prst="straightConnector1">
            <a:avLst/>
          </a:prstGeom>
          <a:ln>
            <a:solidFill>
              <a:srgbClr val="10E0E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5905500" y="2781300"/>
            <a:ext cx="1524000" cy="1447800"/>
          </a:xfrm>
          <a:prstGeom prst="straightConnector1">
            <a:avLst/>
          </a:prstGeom>
          <a:ln>
            <a:solidFill>
              <a:srgbClr val="1BD53A"/>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1524000" y="2743200"/>
            <a:ext cx="5867400" cy="990600"/>
          </a:xfrm>
          <a:prstGeom prst="straightConnector1">
            <a:avLst/>
          </a:prstGeom>
          <a:ln>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4648200" y="2743200"/>
            <a:ext cx="3429000" cy="1143000"/>
          </a:xfrm>
          <a:prstGeom prst="straightConnector1">
            <a:avLst/>
          </a:prstGeom>
          <a:ln>
            <a:solidFill>
              <a:srgbClr val="7F7F7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0800000" flipV="1">
            <a:off x="5562600" y="2743200"/>
            <a:ext cx="3276600" cy="14478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981200" y="419100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97" name="TextBox 31"/>
          <p:cNvSpPr txBox="1">
            <a:spLocks noChangeArrowheads="1"/>
          </p:cNvSpPr>
          <p:nvPr/>
        </p:nvSpPr>
        <p:spPr bwMode="auto">
          <a:xfrm>
            <a:off x="2286000" y="4038600"/>
            <a:ext cx="1828800" cy="307975"/>
          </a:xfrm>
          <a:prstGeom prst="rect">
            <a:avLst/>
          </a:prstGeom>
          <a:noFill/>
          <a:ln w="9525">
            <a:noFill/>
            <a:miter lim="800000"/>
            <a:headEnd/>
            <a:tailEnd/>
          </a:ln>
        </p:spPr>
        <p:txBody>
          <a:bodyPr>
            <a:spAutoFit/>
          </a:bodyPr>
          <a:lstStyle/>
          <a:p>
            <a:r>
              <a:rPr lang="en-GB" sz="1400"/>
              <a:t>    to scale: D</a:t>
            </a:r>
            <a:r>
              <a:rPr lang="en-GB" sz="1400" baseline="-25000"/>
              <a:t>dt</a:t>
            </a:r>
            <a:r>
              <a:rPr lang="en-GB" sz="1400"/>
              <a:t>= 4m</a:t>
            </a:r>
          </a:p>
        </p:txBody>
      </p:sp>
      <p:sp>
        <p:nvSpPr>
          <p:cNvPr id="20498" name="TextBox 34"/>
          <p:cNvSpPr txBox="1">
            <a:spLocks noChangeArrowheads="1"/>
          </p:cNvSpPr>
          <p:nvPr/>
        </p:nvSpPr>
        <p:spPr bwMode="auto">
          <a:xfrm>
            <a:off x="6858000" y="4495800"/>
            <a:ext cx="1981200" cy="369888"/>
          </a:xfrm>
          <a:prstGeom prst="rect">
            <a:avLst/>
          </a:prstGeom>
          <a:noFill/>
          <a:ln w="9525">
            <a:noFill/>
            <a:miter lim="800000"/>
            <a:headEnd/>
            <a:tailEnd/>
          </a:ln>
        </p:spPr>
        <p:txBody>
          <a:bodyPr>
            <a:spAutoFit/>
          </a:bodyPr>
          <a:lstStyle/>
          <a:p>
            <a:r>
              <a:rPr lang="en-GB"/>
              <a:t>P</a:t>
            </a:r>
            <a:r>
              <a:rPr lang="en-GB" baseline="-25000"/>
              <a:t>tot</a:t>
            </a:r>
            <a:r>
              <a:rPr lang="en-GB"/>
              <a:t> = 3.25MW</a:t>
            </a:r>
          </a:p>
        </p:txBody>
      </p:sp>
      <p:cxnSp>
        <p:nvCxnSpPr>
          <p:cNvPr id="45" name="Straight Arrow Connector 44"/>
          <p:cNvCxnSpPr>
            <a:stCxn id="20497" idx="1"/>
          </p:cNvCxnSpPr>
          <p:nvPr/>
        </p:nvCxnSpPr>
        <p:spPr>
          <a:xfrm rot="10800000" flipH="1">
            <a:off x="2286000" y="41910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500" name="TextBox 19"/>
          <p:cNvSpPr txBox="1">
            <a:spLocks noChangeArrowheads="1"/>
          </p:cNvSpPr>
          <p:nvPr/>
        </p:nvSpPr>
        <p:spPr bwMode="auto">
          <a:xfrm>
            <a:off x="2362200" y="2057400"/>
            <a:ext cx="2133600" cy="338138"/>
          </a:xfrm>
          <a:prstGeom prst="rect">
            <a:avLst/>
          </a:prstGeom>
          <a:noFill/>
          <a:ln w="9525">
            <a:noFill/>
            <a:miter lim="800000"/>
            <a:headEnd/>
            <a:tailEnd/>
          </a:ln>
        </p:spPr>
        <p:txBody>
          <a:bodyPr>
            <a:spAutoFit/>
          </a:bodyPr>
          <a:lstStyle/>
          <a:p>
            <a:r>
              <a:rPr lang="en-GB" sz="1600"/>
              <a:t>stats: 4x10</a:t>
            </a:r>
            <a:r>
              <a:rPr lang="en-GB" sz="1600" baseline="30000"/>
              <a:t>5</a:t>
            </a:r>
            <a:r>
              <a:rPr lang="en-GB" sz="1600"/>
              <a:t> protons</a:t>
            </a:r>
          </a:p>
        </p:txBody>
      </p:sp>
      <p:sp>
        <p:nvSpPr>
          <p:cNvPr id="22" name="Date Placeholder 21"/>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6" descr="chrispitlayout.JPG"/>
          <p:cNvPicPr>
            <a:picLocks noChangeAspect="1"/>
          </p:cNvPicPr>
          <p:nvPr/>
        </p:nvPicPr>
        <p:blipFill>
          <a:blip r:embed="rId3" cstate="print"/>
          <a:srcRect/>
          <a:stretch>
            <a:fillRect/>
          </a:stretch>
        </p:blipFill>
        <p:spPr bwMode="auto">
          <a:xfrm>
            <a:off x="5105400" y="5286375"/>
            <a:ext cx="2895600" cy="1571625"/>
          </a:xfrm>
          <a:prstGeom prst="rect">
            <a:avLst/>
          </a:prstGeom>
          <a:noFill/>
          <a:ln w="9525">
            <a:noFill/>
            <a:miter lim="800000"/>
            <a:headEnd/>
            <a:tailEnd/>
          </a:ln>
        </p:spPr>
      </p:pic>
      <p:sp>
        <p:nvSpPr>
          <p:cNvPr id="22531" name="Title 1"/>
          <p:cNvSpPr>
            <a:spLocks noGrp="1"/>
          </p:cNvSpPr>
          <p:nvPr>
            <p:ph type="title"/>
          </p:nvPr>
        </p:nvSpPr>
        <p:spPr>
          <a:xfrm>
            <a:off x="-304800" y="533400"/>
            <a:ext cx="5943600" cy="868363"/>
          </a:xfrm>
        </p:spPr>
        <p:txBody>
          <a:bodyPr/>
          <a:lstStyle/>
          <a:p>
            <a:r>
              <a:rPr lang="en-GB" sz="2800" smtClean="0"/>
              <a:t>Power in Target Horn Station, 4MW</a:t>
            </a:r>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0F514582-78EC-4A3B-A130-0C6EF6D627C1}" type="slidenum">
              <a:rPr lang="en-GB" smtClean="0"/>
              <a:pPr>
                <a:defRPr/>
              </a:pPr>
              <a:t>27</a:t>
            </a:fld>
            <a:endParaRPr lang="en-GB" dirty="0"/>
          </a:p>
        </p:txBody>
      </p:sp>
      <p:pic>
        <p:nvPicPr>
          <p:cNvPr id="22534" name="Picture 5" descr="tgh_layout.png"/>
          <p:cNvPicPr>
            <a:picLocks noChangeAspect="1"/>
          </p:cNvPicPr>
          <p:nvPr/>
        </p:nvPicPr>
        <p:blipFill>
          <a:blip r:embed="rId4" cstate="print"/>
          <a:srcRect/>
          <a:stretch>
            <a:fillRect/>
          </a:stretch>
        </p:blipFill>
        <p:spPr bwMode="auto">
          <a:xfrm>
            <a:off x="152400" y="1676400"/>
            <a:ext cx="4781550" cy="3971925"/>
          </a:xfrm>
          <a:prstGeom prst="rect">
            <a:avLst/>
          </a:prstGeom>
          <a:noFill/>
          <a:ln w="9525">
            <a:noFill/>
            <a:miter lim="800000"/>
            <a:headEnd/>
            <a:tailEnd/>
          </a:ln>
        </p:spPr>
      </p:pic>
      <p:cxnSp>
        <p:nvCxnSpPr>
          <p:cNvPr id="8" name="Straight Connector 7"/>
          <p:cNvCxnSpPr/>
          <p:nvPr/>
        </p:nvCxnSpPr>
        <p:spPr>
          <a:xfrm rot="5400000">
            <a:off x="762000" y="3657600"/>
            <a:ext cx="396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43200" y="2667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743200" y="4648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34000" y="990600"/>
            <a:ext cx="4114800" cy="4524375"/>
          </a:xfrm>
          <a:prstGeom prst="rect">
            <a:avLst/>
          </a:prstGeom>
          <a:noFill/>
        </p:spPr>
        <p:txBody>
          <a:bodyPr>
            <a:spAutoFit/>
          </a:bodyPr>
          <a:lstStyle/>
          <a:p>
            <a:pPr>
              <a:defRPr/>
            </a:pPr>
            <a:r>
              <a:rPr lang="en-GB" dirty="0"/>
              <a:t>Power scoring parameters: </a:t>
            </a:r>
            <a:endParaRPr lang="en-GB" dirty="0">
              <a:solidFill>
                <a:schemeClr val="tx1">
                  <a:lumMod val="65000"/>
                  <a:lumOff val="35000"/>
                </a:schemeClr>
              </a:solidFill>
            </a:endParaRPr>
          </a:p>
          <a:p>
            <a:pPr>
              <a:defRPr/>
            </a:pPr>
            <a:r>
              <a:rPr lang="en-GB" dirty="0">
                <a:solidFill>
                  <a:schemeClr val="tx1">
                    <a:lumMod val="65000"/>
                    <a:lumOff val="35000"/>
                  </a:schemeClr>
                </a:solidFill>
              </a:rPr>
              <a:t>concrete:</a:t>
            </a:r>
          </a:p>
          <a:p>
            <a:pPr>
              <a:defRPr/>
            </a:pPr>
            <a:r>
              <a:rPr lang="en-GB" dirty="0">
                <a:solidFill>
                  <a:schemeClr val="tx1">
                    <a:lumMod val="65000"/>
                    <a:lumOff val="35000"/>
                  </a:schemeClr>
                </a:solidFill>
              </a:rPr>
              <a:t>	t  = 5.7m</a:t>
            </a:r>
          </a:p>
          <a:p>
            <a:pPr>
              <a:defRPr/>
            </a:pPr>
            <a:r>
              <a:rPr lang="en-GB" dirty="0">
                <a:solidFill>
                  <a:schemeClr val="tx1">
                    <a:lumMod val="65000"/>
                    <a:lumOff val="35000"/>
                  </a:schemeClr>
                </a:solidFill>
              </a:rPr>
              <a:t>	L = 4m </a:t>
            </a:r>
          </a:p>
          <a:p>
            <a:pPr>
              <a:defRPr/>
            </a:pPr>
            <a:r>
              <a:rPr lang="en-GB" dirty="0">
                <a:solidFill>
                  <a:schemeClr val="tx1">
                    <a:lumMod val="65000"/>
                    <a:lumOff val="35000"/>
                  </a:schemeClr>
                </a:solidFill>
              </a:rPr>
              <a:t>	P = 128kW</a:t>
            </a:r>
          </a:p>
          <a:p>
            <a:pPr>
              <a:defRPr/>
            </a:pPr>
            <a:endParaRPr lang="en-GB" dirty="0">
              <a:solidFill>
                <a:schemeClr val="tx1">
                  <a:lumMod val="65000"/>
                  <a:lumOff val="35000"/>
                </a:schemeClr>
              </a:solidFill>
            </a:endParaRPr>
          </a:p>
          <a:p>
            <a:pPr>
              <a:defRPr/>
            </a:pPr>
            <a:r>
              <a:rPr lang="en-GB" dirty="0">
                <a:solidFill>
                  <a:srgbClr val="008000"/>
                </a:solidFill>
              </a:rPr>
              <a:t>collimator, water cooled (in T2K):</a:t>
            </a:r>
          </a:p>
          <a:p>
            <a:pPr>
              <a:defRPr/>
            </a:pPr>
            <a:r>
              <a:rPr lang="en-GB" dirty="0">
                <a:solidFill>
                  <a:srgbClr val="008000"/>
                </a:solidFill>
              </a:rPr>
              <a:t>	t</a:t>
            </a:r>
            <a:r>
              <a:rPr lang="en-GB" baseline="-25000" dirty="0">
                <a:solidFill>
                  <a:srgbClr val="008000"/>
                </a:solidFill>
              </a:rPr>
              <a:t>Fe</a:t>
            </a:r>
            <a:r>
              <a:rPr lang="en-GB" dirty="0">
                <a:solidFill>
                  <a:srgbClr val="008000"/>
                </a:solidFill>
              </a:rPr>
              <a:t>  = 60cm</a:t>
            </a:r>
          </a:p>
          <a:p>
            <a:pPr>
              <a:defRPr/>
            </a:pPr>
            <a:r>
              <a:rPr lang="en-GB" dirty="0">
                <a:solidFill>
                  <a:srgbClr val="008000"/>
                </a:solidFill>
              </a:rPr>
              <a:t>	L</a:t>
            </a:r>
            <a:r>
              <a:rPr lang="en-GB" baseline="-25000" dirty="0">
                <a:solidFill>
                  <a:srgbClr val="008000"/>
                </a:solidFill>
              </a:rPr>
              <a:t>Fe  </a:t>
            </a:r>
            <a:r>
              <a:rPr lang="en-GB" dirty="0">
                <a:solidFill>
                  <a:srgbClr val="008000"/>
                </a:solidFill>
              </a:rPr>
              <a:t>=160cm </a:t>
            </a:r>
          </a:p>
          <a:p>
            <a:pPr>
              <a:defRPr/>
            </a:pPr>
            <a:r>
              <a:rPr lang="en-GB" dirty="0">
                <a:solidFill>
                  <a:srgbClr val="008000"/>
                </a:solidFill>
              </a:rPr>
              <a:t>	P</a:t>
            </a:r>
            <a:r>
              <a:rPr lang="en-GB" baseline="-25000" dirty="0">
                <a:solidFill>
                  <a:srgbClr val="008000"/>
                </a:solidFill>
              </a:rPr>
              <a:t>Fe</a:t>
            </a:r>
            <a:r>
              <a:rPr lang="en-GB" dirty="0">
                <a:solidFill>
                  <a:srgbClr val="008000"/>
                </a:solidFill>
              </a:rPr>
              <a:t> = 420kW</a:t>
            </a:r>
          </a:p>
          <a:p>
            <a:pPr>
              <a:defRPr/>
            </a:pPr>
            <a:endParaRPr lang="en-GB" dirty="0">
              <a:solidFill>
                <a:srgbClr val="008000"/>
              </a:solidFill>
            </a:endParaRPr>
          </a:p>
          <a:p>
            <a:pPr>
              <a:defRPr/>
            </a:pPr>
            <a:r>
              <a:rPr lang="en-GB" dirty="0">
                <a:solidFill>
                  <a:srgbClr val="008000"/>
                </a:solidFill>
              </a:rPr>
              <a:t>He vessel, water cooled:</a:t>
            </a:r>
          </a:p>
          <a:p>
            <a:pPr lvl="2">
              <a:defRPr/>
            </a:pPr>
            <a:r>
              <a:rPr lang="en-GB" dirty="0">
                <a:solidFill>
                  <a:srgbClr val="008000"/>
                </a:solidFill>
              </a:rPr>
              <a:t>t</a:t>
            </a:r>
            <a:r>
              <a:rPr lang="en-GB" baseline="-25000" dirty="0">
                <a:solidFill>
                  <a:srgbClr val="008000"/>
                </a:solidFill>
              </a:rPr>
              <a:t>Fe  </a:t>
            </a:r>
            <a:r>
              <a:rPr lang="en-GB" dirty="0">
                <a:solidFill>
                  <a:srgbClr val="008000"/>
                </a:solidFill>
              </a:rPr>
              <a:t>= 10cm</a:t>
            </a:r>
          </a:p>
          <a:p>
            <a:pPr lvl="2">
              <a:defRPr/>
            </a:pPr>
            <a:r>
              <a:rPr lang="en-GB" dirty="0">
                <a:solidFill>
                  <a:srgbClr val="008000"/>
                </a:solidFill>
              </a:rPr>
              <a:t>L</a:t>
            </a:r>
            <a:r>
              <a:rPr lang="en-GB" baseline="-25000" dirty="0">
                <a:solidFill>
                  <a:srgbClr val="008000"/>
                </a:solidFill>
              </a:rPr>
              <a:t>Fe</a:t>
            </a:r>
            <a:r>
              <a:rPr lang="en-GB" dirty="0">
                <a:solidFill>
                  <a:srgbClr val="008000"/>
                </a:solidFill>
              </a:rPr>
              <a:t>=  4m</a:t>
            </a:r>
          </a:p>
          <a:p>
            <a:pPr lvl="2">
              <a:defRPr/>
            </a:pPr>
            <a:r>
              <a:rPr lang="en-GB" dirty="0">
                <a:solidFill>
                  <a:srgbClr val="008000"/>
                </a:solidFill>
              </a:rPr>
              <a:t>P</a:t>
            </a:r>
            <a:r>
              <a:rPr lang="en-GB" baseline="-25000" dirty="0">
                <a:solidFill>
                  <a:srgbClr val="008000"/>
                </a:solidFill>
              </a:rPr>
              <a:t>Fe</a:t>
            </a:r>
            <a:r>
              <a:rPr lang="en-GB" dirty="0">
                <a:solidFill>
                  <a:srgbClr val="008000"/>
                </a:solidFill>
              </a:rPr>
              <a:t> = 243kW</a:t>
            </a:r>
          </a:p>
          <a:p>
            <a:pPr>
              <a:defRPr/>
            </a:pPr>
            <a:endParaRPr lang="en-GB" dirty="0">
              <a:solidFill>
                <a:schemeClr val="tx1">
                  <a:lumMod val="65000"/>
                  <a:lumOff val="35000"/>
                </a:schemeClr>
              </a:solidFill>
            </a:endParaRPr>
          </a:p>
        </p:txBody>
      </p:sp>
      <p:sp>
        <p:nvSpPr>
          <p:cNvPr id="22539" name="TextBox 17"/>
          <p:cNvSpPr txBox="1">
            <a:spLocks noChangeArrowheads="1"/>
          </p:cNvSpPr>
          <p:nvPr/>
        </p:nvSpPr>
        <p:spPr bwMode="auto">
          <a:xfrm>
            <a:off x="3200400" y="1676400"/>
            <a:ext cx="1295400" cy="523875"/>
          </a:xfrm>
          <a:prstGeom prst="rect">
            <a:avLst/>
          </a:prstGeom>
          <a:noFill/>
          <a:ln w="9525">
            <a:noFill/>
            <a:miter lim="800000"/>
            <a:headEnd/>
            <a:tailEnd/>
          </a:ln>
        </p:spPr>
        <p:txBody>
          <a:bodyPr>
            <a:spAutoFit/>
          </a:bodyPr>
          <a:lstStyle/>
          <a:p>
            <a:r>
              <a:rPr lang="en-GB" sz="1400"/>
              <a:t>L = 4m, </a:t>
            </a:r>
          </a:p>
          <a:p>
            <a:r>
              <a:rPr lang="en-GB" sz="1400"/>
              <a:t>to be shorten </a:t>
            </a:r>
          </a:p>
        </p:txBody>
      </p:sp>
      <p:cxnSp>
        <p:nvCxnSpPr>
          <p:cNvPr id="20" name="Straight Arrow Connector 19"/>
          <p:cNvCxnSpPr/>
          <p:nvPr/>
        </p:nvCxnSpPr>
        <p:spPr>
          <a:xfrm>
            <a:off x="4267200" y="1981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2743200" y="1981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4495800" y="2514600"/>
            <a:ext cx="838200" cy="2286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3200400" y="4267200"/>
            <a:ext cx="2209800" cy="7620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2544" name="TextBox 42"/>
          <p:cNvSpPr txBox="1">
            <a:spLocks noChangeArrowheads="1"/>
          </p:cNvSpPr>
          <p:nvPr/>
        </p:nvSpPr>
        <p:spPr bwMode="auto">
          <a:xfrm>
            <a:off x="228600" y="5715000"/>
            <a:ext cx="4876800" cy="615950"/>
          </a:xfrm>
          <a:prstGeom prst="rect">
            <a:avLst/>
          </a:prstGeom>
          <a:noFill/>
          <a:ln w="9525">
            <a:noFill/>
            <a:miter lim="800000"/>
            <a:headEnd/>
            <a:tailEnd/>
          </a:ln>
        </p:spPr>
        <p:txBody>
          <a:bodyPr>
            <a:spAutoFit/>
          </a:bodyPr>
          <a:lstStyle/>
          <a:p>
            <a:pPr>
              <a:buFont typeface="Arial" pitchFamily="34" charset="0"/>
              <a:buChar char="•"/>
            </a:pPr>
            <a:r>
              <a:rPr lang="en-GB"/>
              <a:t> </a:t>
            </a:r>
            <a:r>
              <a:rPr lang="en-GB" sz="1600"/>
              <a:t>shielding will be re-defined for the protection </a:t>
            </a:r>
          </a:p>
          <a:p>
            <a:r>
              <a:rPr lang="en-GB" sz="1600"/>
              <a:t>of the service gallery and equipment</a:t>
            </a:r>
          </a:p>
        </p:txBody>
      </p:sp>
      <p:cxnSp>
        <p:nvCxnSpPr>
          <p:cNvPr id="28" name="Straight Arrow Connector 27"/>
          <p:cNvCxnSpPr/>
          <p:nvPr/>
        </p:nvCxnSpPr>
        <p:spPr>
          <a:xfrm>
            <a:off x="3962400" y="6172200"/>
            <a:ext cx="1752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3" descr="Sb_tghcoll.png"/>
          <p:cNvPicPr>
            <a:picLocks noChangeAspect="1"/>
          </p:cNvPicPr>
          <p:nvPr/>
        </p:nvPicPr>
        <p:blipFill>
          <a:blip r:embed="rId3" cstate="print"/>
          <a:srcRect/>
          <a:stretch>
            <a:fillRect/>
          </a:stretch>
        </p:blipFill>
        <p:spPr bwMode="auto">
          <a:xfrm>
            <a:off x="533400" y="3429000"/>
            <a:ext cx="4572000" cy="3429000"/>
          </a:xfrm>
          <a:prstGeom prst="rect">
            <a:avLst/>
          </a:prstGeom>
          <a:noFill/>
          <a:ln w="9525">
            <a:noFill/>
            <a:miter lim="800000"/>
            <a:headEnd/>
            <a:tailEnd/>
          </a:ln>
        </p:spPr>
      </p:pic>
      <p:pic>
        <p:nvPicPr>
          <p:cNvPr id="23555" name="Picture 25" descr="Sb_tghFe.png"/>
          <p:cNvPicPr>
            <a:picLocks noChangeAspect="1"/>
          </p:cNvPicPr>
          <p:nvPr/>
        </p:nvPicPr>
        <p:blipFill>
          <a:blip r:embed="rId4" cstate="print"/>
          <a:srcRect/>
          <a:stretch>
            <a:fillRect/>
          </a:stretch>
        </p:blipFill>
        <p:spPr bwMode="auto">
          <a:xfrm>
            <a:off x="4775200" y="2057400"/>
            <a:ext cx="4368800" cy="3276600"/>
          </a:xfrm>
          <a:prstGeom prst="rect">
            <a:avLst/>
          </a:prstGeom>
          <a:noFill/>
          <a:ln w="9525">
            <a:noFill/>
            <a:miter lim="800000"/>
            <a:headEnd/>
            <a:tailEnd/>
          </a:ln>
        </p:spPr>
      </p:pic>
      <p:pic>
        <p:nvPicPr>
          <p:cNvPr id="23556" name="Picture 24" descr="Sb_tghconc.png"/>
          <p:cNvPicPr>
            <a:picLocks noChangeAspect="1"/>
          </p:cNvPicPr>
          <p:nvPr/>
        </p:nvPicPr>
        <p:blipFill>
          <a:blip r:embed="rId5" cstate="print"/>
          <a:srcRect/>
          <a:stretch>
            <a:fillRect/>
          </a:stretch>
        </p:blipFill>
        <p:spPr bwMode="auto">
          <a:xfrm>
            <a:off x="-228600" y="609600"/>
            <a:ext cx="4648200" cy="3486150"/>
          </a:xfrm>
          <a:prstGeom prst="rect">
            <a:avLst/>
          </a:prstGeom>
          <a:noFill/>
          <a:ln w="9525">
            <a:noFill/>
            <a:miter lim="800000"/>
            <a:headEnd/>
            <a:tailEnd/>
          </a:ln>
        </p:spPr>
      </p:pic>
      <p:sp>
        <p:nvSpPr>
          <p:cNvPr id="23557" name="Title 1"/>
          <p:cNvSpPr>
            <a:spLocks noGrp="1"/>
          </p:cNvSpPr>
          <p:nvPr>
            <p:ph type="title"/>
          </p:nvPr>
        </p:nvSpPr>
        <p:spPr>
          <a:xfrm>
            <a:off x="457200" y="152400"/>
            <a:ext cx="8229600" cy="1143000"/>
          </a:xfrm>
        </p:spPr>
        <p:txBody>
          <a:bodyPr/>
          <a:lstStyle/>
          <a:p>
            <a:r>
              <a:rPr lang="en-GB" sz="3600" smtClean="0"/>
              <a:t>Power in Target Horn Station, 4MW</a:t>
            </a:r>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A4D25A5A-90F5-41C6-BDA3-3B4F402DD26F}" type="slidenum">
              <a:rPr lang="en-GB" smtClean="0"/>
              <a:pPr>
                <a:defRPr/>
              </a:pPr>
              <a:t>28</a:t>
            </a:fld>
            <a:endParaRPr lang="en-GB" dirty="0"/>
          </a:p>
        </p:txBody>
      </p:sp>
      <p:sp>
        <p:nvSpPr>
          <p:cNvPr id="23560" name="TextBox 26"/>
          <p:cNvSpPr txBox="1">
            <a:spLocks noChangeArrowheads="1"/>
          </p:cNvSpPr>
          <p:nvPr/>
        </p:nvSpPr>
        <p:spPr bwMode="auto">
          <a:xfrm>
            <a:off x="4572000" y="1219200"/>
            <a:ext cx="2667000" cy="830263"/>
          </a:xfrm>
          <a:prstGeom prst="rect">
            <a:avLst/>
          </a:prstGeom>
          <a:noFill/>
          <a:ln w="9525">
            <a:noFill/>
            <a:miter lim="800000"/>
            <a:headEnd/>
            <a:tailEnd/>
          </a:ln>
        </p:spPr>
        <p:txBody>
          <a:bodyPr>
            <a:spAutoFit/>
          </a:bodyPr>
          <a:lstStyle/>
          <a:p>
            <a:pPr algn="ctr"/>
            <a:r>
              <a:rPr lang="en-GB" sz="1600" i="1"/>
              <a:t>R-Z</a:t>
            </a:r>
          </a:p>
          <a:p>
            <a:pPr algn="ctr"/>
            <a:r>
              <a:rPr lang="en-GB" sz="1600" i="1"/>
              <a:t>Power density distribution in kW/cm</a:t>
            </a:r>
            <a:r>
              <a:rPr lang="en-GB" sz="1600" i="1" baseline="30000"/>
              <a:t>3 </a:t>
            </a:r>
            <a:r>
              <a:rPr lang="en-GB" sz="1600" i="1"/>
              <a:t> </a:t>
            </a:r>
          </a:p>
        </p:txBody>
      </p:sp>
      <p:sp>
        <p:nvSpPr>
          <p:cNvPr id="23561" name="TextBox 27"/>
          <p:cNvSpPr txBox="1">
            <a:spLocks noChangeArrowheads="1"/>
          </p:cNvSpPr>
          <p:nvPr/>
        </p:nvSpPr>
        <p:spPr bwMode="auto">
          <a:xfrm>
            <a:off x="685800" y="2438400"/>
            <a:ext cx="2286000" cy="369888"/>
          </a:xfrm>
          <a:prstGeom prst="rect">
            <a:avLst/>
          </a:prstGeom>
          <a:noFill/>
          <a:ln w="9525">
            <a:noFill/>
            <a:miter lim="800000"/>
            <a:headEnd/>
            <a:tailEnd/>
          </a:ln>
        </p:spPr>
        <p:txBody>
          <a:bodyPr>
            <a:spAutoFit/>
          </a:bodyPr>
          <a:lstStyle/>
          <a:p>
            <a:r>
              <a:rPr lang="en-GB"/>
              <a:t>P concrete : 128kW</a:t>
            </a:r>
          </a:p>
        </p:txBody>
      </p:sp>
      <p:sp>
        <p:nvSpPr>
          <p:cNvPr id="23562" name="TextBox 28"/>
          <p:cNvSpPr txBox="1">
            <a:spLocks noChangeArrowheads="1"/>
          </p:cNvSpPr>
          <p:nvPr/>
        </p:nvSpPr>
        <p:spPr bwMode="auto">
          <a:xfrm>
            <a:off x="5638800" y="3505200"/>
            <a:ext cx="2514600" cy="369888"/>
          </a:xfrm>
          <a:prstGeom prst="rect">
            <a:avLst/>
          </a:prstGeom>
          <a:noFill/>
          <a:ln w="9525">
            <a:noFill/>
            <a:miter lim="800000"/>
            <a:headEnd/>
            <a:tailEnd/>
          </a:ln>
        </p:spPr>
        <p:txBody>
          <a:bodyPr>
            <a:spAutoFit/>
          </a:bodyPr>
          <a:lstStyle/>
          <a:p>
            <a:r>
              <a:rPr lang="en-GB"/>
              <a:t>P vessel = 243kW</a:t>
            </a:r>
          </a:p>
        </p:txBody>
      </p:sp>
      <p:sp>
        <p:nvSpPr>
          <p:cNvPr id="23563" name="TextBox 29"/>
          <p:cNvSpPr txBox="1">
            <a:spLocks noChangeArrowheads="1"/>
          </p:cNvSpPr>
          <p:nvPr/>
        </p:nvSpPr>
        <p:spPr bwMode="auto">
          <a:xfrm>
            <a:off x="1752600" y="5181600"/>
            <a:ext cx="2438400" cy="369888"/>
          </a:xfrm>
          <a:prstGeom prst="rect">
            <a:avLst/>
          </a:prstGeom>
          <a:noFill/>
          <a:ln w="9525">
            <a:noFill/>
            <a:miter lim="800000"/>
            <a:headEnd/>
            <a:tailEnd/>
          </a:ln>
        </p:spPr>
        <p:txBody>
          <a:bodyPr>
            <a:spAutoFit/>
          </a:bodyPr>
          <a:lstStyle/>
          <a:p>
            <a:r>
              <a:rPr lang="en-GB"/>
              <a:t>P collimator = 420kW</a:t>
            </a:r>
          </a:p>
        </p:txBody>
      </p:sp>
      <p:sp>
        <p:nvSpPr>
          <p:cNvPr id="12" name="Date Placeholder 11"/>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z="3600" smtClean="0"/>
              <a:t>Power in Decay tunnel </a:t>
            </a:r>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348AB59C-59C4-4B82-9864-ABA5C8040EF2}" type="slidenum">
              <a:rPr lang="en-GB" smtClean="0"/>
              <a:pPr>
                <a:defRPr/>
              </a:pPr>
              <a:t>29</a:t>
            </a:fld>
            <a:endParaRPr lang="en-GB" dirty="0"/>
          </a:p>
        </p:txBody>
      </p:sp>
      <p:pic>
        <p:nvPicPr>
          <p:cNvPr id="24581" name="Picture 5" descr="dt_layout.png"/>
          <p:cNvPicPr>
            <a:picLocks noChangeAspect="1"/>
          </p:cNvPicPr>
          <p:nvPr/>
        </p:nvPicPr>
        <p:blipFill>
          <a:blip r:embed="rId3" cstate="print"/>
          <a:srcRect/>
          <a:stretch>
            <a:fillRect/>
          </a:stretch>
        </p:blipFill>
        <p:spPr bwMode="auto">
          <a:xfrm>
            <a:off x="609600" y="1676400"/>
            <a:ext cx="4291013" cy="3570288"/>
          </a:xfrm>
          <a:prstGeom prst="rect">
            <a:avLst/>
          </a:prstGeom>
          <a:noFill/>
          <a:ln w="9525">
            <a:noFill/>
            <a:miter lim="800000"/>
            <a:headEnd/>
            <a:tailEnd/>
          </a:ln>
        </p:spPr>
      </p:pic>
      <p:pic>
        <p:nvPicPr>
          <p:cNvPr id="24582" name="Picture 7" descr="dt_layout2.png"/>
          <p:cNvPicPr>
            <a:picLocks noChangeAspect="1"/>
          </p:cNvPicPr>
          <p:nvPr/>
        </p:nvPicPr>
        <p:blipFill>
          <a:blip r:embed="rId4" cstate="print"/>
          <a:srcRect/>
          <a:stretch>
            <a:fillRect/>
          </a:stretch>
        </p:blipFill>
        <p:spPr bwMode="auto">
          <a:xfrm>
            <a:off x="1828800" y="4800600"/>
            <a:ext cx="1447800" cy="384175"/>
          </a:xfrm>
          <a:prstGeom prst="rect">
            <a:avLst/>
          </a:prstGeom>
          <a:noFill/>
          <a:ln w="9525">
            <a:noFill/>
            <a:miter lim="800000"/>
            <a:headEnd/>
            <a:tailEnd/>
          </a:ln>
        </p:spPr>
      </p:pic>
      <p:sp>
        <p:nvSpPr>
          <p:cNvPr id="9" name="TextBox 8"/>
          <p:cNvSpPr txBox="1"/>
          <p:nvPr/>
        </p:nvSpPr>
        <p:spPr>
          <a:xfrm>
            <a:off x="5029200" y="1219200"/>
            <a:ext cx="4114800" cy="5540375"/>
          </a:xfrm>
          <a:prstGeom prst="rect">
            <a:avLst/>
          </a:prstGeom>
          <a:noFill/>
        </p:spPr>
        <p:txBody>
          <a:bodyPr>
            <a:spAutoFit/>
          </a:bodyPr>
          <a:lstStyle/>
          <a:p>
            <a:pPr>
              <a:defRPr/>
            </a:pPr>
            <a:r>
              <a:rPr lang="en-GB" sz="1600" dirty="0"/>
              <a:t>Power scoring parameters: </a:t>
            </a:r>
            <a:endParaRPr lang="en-GB" sz="1600" dirty="0">
              <a:solidFill>
                <a:schemeClr val="tx1">
                  <a:lumMod val="65000"/>
                  <a:lumOff val="35000"/>
                </a:schemeClr>
              </a:solidFill>
            </a:endParaRPr>
          </a:p>
          <a:p>
            <a:pPr>
              <a:defRPr/>
            </a:pPr>
            <a:r>
              <a:rPr lang="en-GB" sz="1600" dirty="0">
                <a:solidFill>
                  <a:schemeClr val="tx1">
                    <a:lumMod val="65000"/>
                    <a:lumOff val="35000"/>
                  </a:schemeClr>
                </a:solidFill>
              </a:rPr>
              <a:t>concrete:</a:t>
            </a:r>
          </a:p>
          <a:p>
            <a:pPr>
              <a:defRPr/>
            </a:pPr>
            <a:r>
              <a:rPr lang="en-GB" sz="1600" dirty="0">
                <a:solidFill>
                  <a:schemeClr val="tx1">
                    <a:lumMod val="65000"/>
                    <a:lumOff val="35000"/>
                  </a:schemeClr>
                </a:solidFill>
              </a:rPr>
              <a:t>	t  = 6m</a:t>
            </a:r>
          </a:p>
          <a:p>
            <a:pPr>
              <a:defRPr/>
            </a:pPr>
            <a:r>
              <a:rPr lang="en-GB" sz="1600" dirty="0">
                <a:solidFill>
                  <a:schemeClr val="tx1">
                    <a:lumMod val="65000"/>
                    <a:lumOff val="35000"/>
                  </a:schemeClr>
                </a:solidFill>
              </a:rPr>
              <a:t>	L = 20m </a:t>
            </a:r>
          </a:p>
          <a:p>
            <a:pPr>
              <a:defRPr/>
            </a:pPr>
            <a:r>
              <a:rPr lang="en-GB" sz="1600" dirty="0">
                <a:solidFill>
                  <a:schemeClr val="tx1">
                    <a:lumMod val="65000"/>
                    <a:lumOff val="35000"/>
                  </a:schemeClr>
                </a:solidFill>
              </a:rPr>
              <a:t>	P = 452kW</a:t>
            </a:r>
          </a:p>
          <a:p>
            <a:pPr>
              <a:defRPr/>
            </a:pPr>
            <a:endParaRPr lang="en-GB" sz="1600" dirty="0">
              <a:solidFill>
                <a:schemeClr val="tx1">
                  <a:lumMod val="65000"/>
                  <a:lumOff val="35000"/>
                </a:schemeClr>
              </a:solidFill>
            </a:endParaRPr>
          </a:p>
          <a:p>
            <a:pPr>
              <a:defRPr/>
            </a:pPr>
            <a:r>
              <a:rPr lang="en-GB" sz="1600" dirty="0">
                <a:solidFill>
                  <a:srgbClr val="008000"/>
                </a:solidFill>
              </a:rPr>
              <a:t>upstream collimator </a:t>
            </a:r>
            <a:r>
              <a:rPr lang="en-GB" sz="1600" i="1" dirty="0">
                <a:solidFill>
                  <a:srgbClr val="008000"/>
                </a:solidFill>
              </a:rPr>
              <a:t>(will be re-defined accordingly) </a:t>
            </a:r>
            <a:r>
              <a:rPr lang="en-GB" sz="1600" dirty="0">
                <a:solidFill>
                  <a:srgbClr val="008000"/>
                </a:solidFill>
              </a:rPr>
              <a:t>:</a:t>
            </a:r>
          </a:p>
          <a:p>
            <a:pPr>
              <a:defRPr/>
            </a:pPr>
            <a:r>
              <a:rPr lang="en-GB" sz="1600" dirty="0">
                <a:solidFill>
                  <a:srgbClr val="008000"/>
                </a:solidFill>
              </a:rPr>
              <a:t>	t</a:t>
            </a:r>
            <a:r>
              <a:rPr lang="en-GB" sz="1600" baseline="-25000" dirty="0">
                <a:solidFill>
                  <a:srgbClr val="008000"/>
                </a:solidFill>
              </a:rPr>
              <a:t>Fe</a:t>
            </a:r>
            <a:r>
              <a:rPr lang="en-GB" sz="1600" dirty="0">
                <a:solidFill>
                  <a:srgbClr val="008000"/>
                </a:solidFill>
              </a:rPr>
              <a:t>  = 5m</a:t>
            </a:r>
          </a:p>
          <a:p>
            <a:pPr>
              <a:defRPr/>
            </a:pPr>
            <a:r>
              <a:rPr lang="en-GB" sz="1600" dirty="0">
                <a:solidFill>
                  <a:srgbClr val="008000"/>
                </a:solidFill>
              </a:rPr>
              <a:t>	L</a:t>
            </a:r>
            <a:r>
              <a:rPr lang="en-GB" sz="1600" baseline="-25000" dirty="0">
                <a:solidFill>
                  <a:srgbClr val="008000"/>
                </a:solidFill>
              </a:rPr>
              <a:t>Fe  </a:t>
            </a:r>
            <a:r>
              <a:rPr lang="en-GB" sz="1600" dirty="0">
                <a:solidFill>
                  <a:srgbClr val="008000"/>
                </a:solidFill>
              </a:rPr>
              <a:t>= 5m</a:t>
            </a:r>
          </a:p>
          <a:p>
            <a:pPr>
              <a:defRPr/>
            </a:pPr>
            <a:r>
              <a:rPr lang="en-GB" sz="1600" dirty="0">
                <a:solidFill>
                  <a:srgbClr val="008000"/>
                </a:solidFill>
              </a:rPr>
              <a:t>	P</a:t>
            </a:r>
            <a:r>
              <a:rPr lang="en-GB" sz="1600" baseline="-25000" dirty="0">
                <a:solidFill>
                  <a:srgbClr val="008000"/>
                </a:solidFill>
              </a:rPr>
              <a:t>Fe</a:t>
            </a:r>
            <a:r>
              <a:rPr lang="en-GB" sz="1600" dirty="0">
                <a:solidFill>
                  <a:srgbClr val="008000"/>
                </a:solidFill>
              </a:rPr>
              <a:t> = 420kW</a:t>
            </a:r>
          </a:p>
          <a:p>
            <a:pPr>
              <a:defRPr/>
            </a:pPr>
            <a:endParaRPr lang="en-GB" sz="1600" dirty="0">
              <a:solidFill>
                <a:srgbClr val="008000"/>
              </a:solidFill>
            </a:endParaRPr>
          </a:p>
          <a:p>
            <a:pPr>
              <a:defRPr/>
            </a:pPr>
            <a:r>
              <a:rPr lang="en-GB" sz="1600" dirty="0">
                <a:solidFill>
                  <a:srgbClr val="008000"/>
                </a:solidFill>
              </a:rPr>
              <a:t>He vessel, water cooled</a:t>
            </a:r>
          </a:p>
          <a:p>
            <a:pPr lvl="2">
              <a:defRPr/>
            </a:pPr>
            <a:r>
              <a:rPr lang="en-GB" sz="1600" dirty="0">
                <a:solidFill>
                  <a:srgbClr val="008000"/>
                </a:solidFill>
              </a:rPr>
              <a:t>t</a:t>
            </a:r>
            <a:r>
              <a:rPr lang="en-GB" sz="1600" baseline="-25000" dirty="0">
                <a:solidFill>
                  <a:srgbClr val="008000"/>
                </a:solidFill>
              </a:rPr>
              <a:t>Fe  </a:t>
            </a:r>
            <a:r>
              <a:rPr lang="en-GB" sz="1600" dirty="0">
                <a:solidFill>
                  <a:srgbClr val="008000"/>
                </a:solidFill>
              </a:rPr>
              <a:t>=  1.6cm</a:t>
            </a:r>
          </a:p>
          <a:p>
            <a:pPr lvl="2">
              <a:defRPr/>
            </a:pPr>
            <a:r>
              <a:rPr lang="en-GB" sz="1600" dirty="0">
                <a:solidFill>
                  <a:srgbClr val="008000"/>
                </a:solidFill>
              </a:rPr>
              <a:t>L</a:t>
            </a:r>
            <a:r>
              <a:rPr lang="en-GB" sz="1600" baseline="-25000" dirty="0">
                <a:solidFill>
                  <a:srgbClr val="008000"/>
                </a:solidFill>
              </a:rPr>
              <a:t>Fe</a:t>
            </a:r>
            <a:r>
              <a:rPr lang="en-GB" sz="1600" dirty="0">
                <a:solidFill>
                  <a:srgbClr val="008000"/>
                </a:solidFill>
              </a:rPr>
              <a:t>=   25m</a:t>
            </a:r>
          </a:p>
          <a:p>
            <a:pPr lvl="2">
              <a:defRPr/>
            </a:pPr>
            <a:r>
              <a:rPr lang="en-GB" sz="1600" dirty="0">
                <a:solidFill>
                  <a:srgbClr val="008000"/>
                </a:solidFill>
              </a:rPr>
              <a:t>P</a:t>
            </a:r>
            <a:r>
              <a:rPr lang="en-GB" sz="1600" baseline="-25000" dirty="0">
                <a:solidFill>
                  <a:srgbClr val="008000"/>
                </a:solidFill>
              </a:rPr>
              <a:t>Fe</a:t>
            </a:r>
            <a:r>
              <a:rPr lang="en-GB" sz="1600" dirty="0">
                <a:solidFill>
                  <a:srgbClr val="008000"/>
                </a:solidFill>
              </a:rPr>
              <a:t> = 362kW</a:t>
            </a:r>
          </a:p>
          <a:p>
            <a:pPr lvl="2">
              <a:defRPr/>
            </a:pPr>
            <a:endParaRPr lang="en-GB" sz="1600" dirty="0">
              <a:solidFill>
                <a:srgbClr val="10E0E0"/>
              </a:solidFill>
            </a:endParaRPr>
          </a:p>
          <a:p>
            <a:pPr>
              <a:defRPr/>
            </a:pPr>
            <a:r>
              <a:rPr lang="en-GB" sz="1600" dirty="0">
                <a:solidFill>
                  <a:srgbClr val="10E0E0"/>
                </a:solidFill>
              </a:rPr>
              <a:t>He decay tunnel:</a:t>
            </a:r>
          </a:p>
          <a:p>
            <a:pPr lvl="2">
              <a:defRPr/>
            </a:pPr>
            <a:r>
              <a:rPr lang="en-GB" sz="1600" dirty="0">
                <a:solidFill>
                  <a:srgbClr val="10E0E0"/>
                </a:solidFill>
              </a:rPr>
              <a:t>R =  2m</a:t>
            </a:r>
          </a:p>
          <a:p>
            <a:pPr lvl="2">
              <a:defRPr/>
            </a:pPr>
            <a:r>
              <a:rPr lang="en-GB" sz="1600" dirty="0">
                <a:solidFill>
                  <a:srgbClr val="10E0E0"/>
                </a:solidFill>
              </a:rPr>
              <a:t>L = 25m</a:t>
            </a:r>
          </a:p>
          <a:p>
            <a:pPr lvl="2">
              <a:defRPr/>
            </a:pPr>
            <a:r>
              <a:rPr lang="en-GB" sz="1600" dirty="0">
                <a:solidFill>
                  <a:srgbClr val="10E0E0"/>
                </a:solidFill>
              </a:rPr>
              <a:t>P</a:t>
            </a:r>
            <a:r>
              <a:rPr lang="en-GB" sz="1600" baseline="-25000" dirty="0">
                <a:solidFill>
                  <a:srgbClr val="10E0E0"/>
                </a:solidFill>
              </a:rPr>
              <a:t>He </a:t>
            </a:r>
            <a:r>
              <a:rPr lang="en-GB" sz="1600" dirty="0">
                <a:solidFill>
                  <a:srgbClr val="10E0E0"/>
                </a:solidFill>
              </a:rPr>
              <a:t>= 1.5kW</a:t>
            </a:r>
          </a:p>
          <a:p>
            <a:pPr>
              <a:defRPr/>
            </a:pPr>
            <a:endParaRPr lang="en-GB" dirty="0">
              <a:solidFill>
                <a:schemeClr val="tx1">
                  <a:lumMod val="65000"/>
                  <a:lumOff val="35000"/>
                </a:schemeClr>
              </a:solidFill>
            </a:endParaRPr>
          </a:p>
        </p:txBody>
      </p:sp>
      <p:cxnSp>
        <p:nvCxnSpPr>
          <p:cNvPr id="11" name="Straight Arrow Connector 10"/>
          <p:cNvCxnSpPr/>
          <p:nvPr/>
        </p:nvCxnSpPr>
        <p:spPr>
          <a:xfrm rot="10800000">
            <a:off x="2971800" y="5105400"/>
            <a:ext cx="2133600" cy="381000"/>
          </a:xfrm>
          <a:prstGeom prst="straightConnector1">
            <a:avLst/>
          </a:prstGeom>
          <a:ln>
            <a:solidFill>
              <a:srgbClr val="10E0E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2438400" y="4419600"/>
            <a:ext cx="3124200" cy="5334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a:off x="1219200" y="2819400"/>
            <a:ext cx="388620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4495800" y="1828800"/>
            <a:ext cx="838200" cy="53340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l.PNG"/>
          <p:cNvPicPr>
            <a:picLocks noChangeAspect="1"/>
          </p:cNvPicPr>
          <p:nvPr/>
        </p:nvPicPr>
        <p:blipFill>
          <a:blip r:embed="rId3" cstate="print"/>
          <a:stretch>
            <a:fillRect/>
          </a:stretch>
        </p:blipFill>
        <p:spPr>
          <a:xfrm>
            <a:off x="5562600" y="1447800"/>
            <a:ext cx="2948178" cy="2934272"/>
          </a:xfrm>
          <a:prstGeom prst="rect">
            <a:avLst/>
          </a:prstGeom>
        </p:spPr>
      </p:pic>
      <p:pic>
        <p:nvPicPr>
          <p:cNvPr id="32" name="Picture 31" descr="slayout.PNG"/>
          <p:cNvPicPr>
            <a:picLocks noChangeAspect="1"/>
          </p:cNvPicPr>
          <p:nvPr/>
        </p:nvPicPr>
        <p:blipFill>
          <a:blip r:embed="rId4" cstate="print"/>
          <a:stretch>
            <a:fillRect/>
          </a:stretch>
        </p:blipFill>
        <p:spPr>
          <a:xfrm>
            <a:off x="5181600" y="0"/>
            <a:ext cx="3962400" cy="1609725"/>
          </a:xfrm>
          <a:prstGeom prst="rect">
            <a:avLst/>
          </a:prstGeom>
        </p:spPr>
      </p:pic>
      <p:pic>
        <p:nvPicPr>
          <p:cNvPr id="20" name="Picture 19" descr="layout1.png"/>
          <p:cNvPicPr>
            <a:picLocks noChangeAspect="1"/>
          </p:cNvPicPr>
          <p:nvPr/>
        </p:nvPicPr>
        <p:blipFill>
          <a:blip r:embed="rId5" cstate="print"/>
          <a:stretch>
            <a:fillRect/>
          </a:stretch>
        </p:blipFill>
        <p:spPr>
          <a:xfrm>
            <a:off x="228600" y="1295400"/>
            <a:ext cx="5128260" cy="4251960"/>
          </a:xfrm>
          <a:prstGeom prst="rect">
            <a:avLst/>
          </a:prstGeom>
        </p:spPr>
      </p:pic>
      <p:sp>
        <p:nvSpPr>
          <p:cNvPr id="2" name="Title 1"/>
          <p:cNvSpPr>
            <a:spLocks noGrp="1"/>
          </p:cNvSpPr>
          <p:nvPr>
            <p:ph type="title"/>
          </p:nvPr>
        </p:nvSpPr>
        <p:spPr>
          <a:xfrm>
            <a:off x="0" y="152400"/>
            <a:ext cx="5257800" cy="1143000"/>
          </a:xfrm>
        </p:spPr>
        <p:txBody>
          <a:bodyPr>
            <a:normAutofit/>
          </a:bodyPr>
          <a:lstStyle/>
          <a:p>
            <a:r>
              <a:rPr lang="en-GB" sz="3600" i="1" u="sng" dirty="0" smtClean="0"/>
              <a:t>SuperBeam Layout</a:t>
            </a:r>
            <a:endParaRPr lang="en-GB" sz="3600" i="1" u="sng" dirty="0"/>
          </a:p>
        </p:txBody>
      </p:sp>
      <p:sp>
        <p:nvSpPr>
          <p:cNvPr id="4" name="Footer Placeholder 3"/>
          <p:cNvSpPr>
            <a:spLocks noGrp="1"/>
          </p:cNvSpPr>
          <p:nvPr>
            <p:ph type="ftr" sz="quarter" idx="11"/>
          </p:nvPr>
        </p:nvSpPr>
        <p:spPr/>
        <p:txBody>
          <a:bodyPr/>
          <a:lstStyle/>
          <a:p>
            <a:r>
              <a:rPr lang="en-GB" smtClean="0"/>
              <a:t>ECFA Review Panel </a:t>
            </a:r>
            <a:endParaRPr lang="en-GB"/>
          </a:p>
        </p:txBody>
      </p:sp>
      <p:sp>
        <p:nvSpPr>
          <p:cNvPr id="5" name="Slide Number Placeholder 4"/>
          <p:cNvSpPr>
            <a:spLocks noGrp="1"/>
          </p:cNvSpPr>
          <p:nvPr>
            <p:ph type="sldNum" sz="quarter" idx="12"/>
          </p:nvPr>
        </p:nvSpPr>
        <p:spPr/>
        <p:txBody>
          <a:bodyPr/>
          <a:lstStyle/>
          <a:p>
            <a:fld id="{4451AC37-F46F-4D6E-8740-5377A2B43440}" type="slidenum">
              <a:rPr lang="en-GB" smtClean="0"/>
              <a:pPr/>
              <a:t>3</a:t>
            </a:fld>
            <a:endParaRPr lang="en-GB"/>
          </a:p>
        </p:txBody>
      </p:sp>
      <p:sp>
        <p:nvSpPr>
          <p:cNvPr id="27" name="Date Placeholder 26"/>
          <p:cNvSpPr>
            <a:spLocks noGrp="1"/>
          </p:cNvSpPr>
          <p:nvPr>
            <p:ph type="dt" sz="half" idx="10"/>
          </p:nvPr>
        </p:nvSpPr>
        <p:spPr/>
        <p:txBody>
          <a:bodyPr/>
          <a:lstStyle/>
          <a:p>
            <a:r>
              <a:rPr lang="en-US" smtClean="0"/>
              <a:t>Darensbury, 02/05/2011</a:t>
            </a:r>
            <a:endParaRPr lang="en-GB"/>
          </a:p>
        </p:txBody>
      </p:sp>
      <p:sp>
        <p:nvSpPr>
          <p:cNvPr id="17" name="TextBox 16"/>
          <p:cNvSpPr txBox="1"/>
          <p:nvPr/>
        </p:nvSpPr>
        <p:spPr>
          <a:xfrm>
            <a:off x="3581400" y="4572000"/>
            <a:ext cx="1524000" cy="923330"/>
          </a:xfrm>
          <a:prstGeom prst="rect">
            <a:avLst/>
          </a:prstGeom>
          <a:noFill/>
        </p:spPr>
        <p:txBody>
          <a:bodyPr wrap="square" rtlCol="0">
            <a:spAutoFit/>
          </a:bodyPr>
          <a:lstStyle/>
          <a:p>
            <a:pPr>
              <a:buFont typeface="Wingdings" pitchFamily="2" charset="2"/>
              <a:buChar char="Ø"/>
            </a:pPr>
            <a:r>
              <a:rPr lang="en-GB" sz="1200" dirty="0" smtClean="0"/>
              <a:t>beam dump</a:t>
            </a:r>
          </a:p>
          <a:p>
            <a:r>
              <a:rPr lang="en-GB" sz="1200" dirty="0" smtClean="0"/>
              <a:t>       L=3.2</a:t>
            </a:r>
          </a:p>
          <a:p>
            <a:r>
              <a:rPr lang="en-GB" sz="1200" dirty="0" smtClean="0"/>
              <a:t>       H,W=4m</a:t>
            </a:r>
          </a:p>
          <a:p>
            <a:endParaRPr lang="en-GB" dirty="0"/>
          </a:p>
        </p:txBody>
      </p:sp>
      <p:sp>
        <p:nvSpPr>
          <p:cNvPr id="19" name="TextBox 18"/>
          <p:cNvSpPr txBox="1"/>
          <p:nvPr/>
        </p:nvSpPr>
        <p:spPr>
          <a:xfrm>
            <a:off x="1066800" y="2209800"/>
            <a:ext cx="1295400" cy="646331"/>
          </a:xfrm>
          <a:prstGeom prst="rect">
            <a:avLst/>
          </a:prstGeom>
          <a:noFill/>
        </p:spPr>
        <p:txBody>
          <a:bodyPr wrap="square" rtlCol="0">
            <a:spAutoFit/>
          </a:bodyPr>
          <a:lstStyle/>
          <a:p>
            <a:pPr>
              <a:buFont typeface="Wingdings" pitchFamily="2" charset="2"/>
              <a:buChar char="Ø"/>
            </a:pPr>
            <a:r>
              <a:rPr lang="en-GB" sz="1200" dirty="0" smtClean="0"/>
              <a:t> decay channel </a:t>
            </a:r>
          </a:p>
          <a:p>
            <a:r>
              <a:rPr lang="en-GB" sz="1200" dirty="0" smtClean="0"/>
              <a:t>     L=25m</a:t>
            </a:r>
          </a:p>
          <a:p>
            <a:r>
              <a:rPr lang="en-GB" sz="1200" dirty="0" smtClean="0"/>
              <a:t>     R=2m</a:t>
            </a:r>
            <a:endParaRPr lang="en-GB" dirty="0"/>
          </a:p>
        </p:txBody>
      </p:sp>
      <p:sp>
        <p:nvSpPr>
          <p:cNvPr id="21" name="Rectangle 20"/>
          <p:cNvSpPr/>
          <p:nvPr/>
        </p:nvSpPr>
        <p:spPr>
          <a:xfrm>
            <a:off x="304800" y="5257800"/>
            <a:ext cx="1473609" cy="276999"/>
          </a:xfrm>
          <a:prstGeom prst="rect">
            <a:avLst/>
          </a:prstGeom>
        </p:spPr>
        <p:txBody>
          <a:bodyPr wrap="none">
            <a:spAutoFit/>
          </a:bodyPr>
          <a:lstStyle/>
          <a:p>
            <a:pPr>
              <a:buFont typeface="Wingdings" pitchFamily="2" charset="2"/>
              <a:buChar char="Ø"/>
            </a:pPr>
            <a:r>
              <a:rPr lang="en-GB" sz="1200" dirty="0" smtClean="0"/>
              <a:t>target horn station</a:t>
            </a:r>
          </a:p>
        </p:txBody>
      </p:sp>
      <p:sp>
        <p:nvSpPr>
          <p:cNvPr id="22" name="Rectangle 21"/>
          <p:cNvSpPr/>
          <p:nvPr/>
        </p:nvSpPr>
        <p:spPr>
          <a:xfrm>
            <a:off x="3429000" y="2667000"/>
            <a:ext cx="1473609" cy="276999"/>
          </a:xfrm>
          <a:prstGeom prst="rect">
            <a:avLst/>
          </a:prstGeom>
        </p:spPr>
        <p:txBody>
          <a:bodyPr wrap="none">
            <a:spAutoFit/>
          </a:bodyPr>
          <a:lstStyle/>
          <a:p>
            <a:pPr>
              <a:buFont typeface="Wingdings" pitchFamily="2" charset="2"/>
              <a:buChar char="Ø"/>
            </a:pPr>
            <a:r>
              <a:rPr lang="en-GB" sz="1200" dirty="0" smtClean="0"/>
              <a:t>target horn station</a:t>
            </a:r>
          </a:p>
        </p:txBody>
      </p:sp>
      <p:sp>
        <p:nvSpPr>
          <p:cNvPr id="23" name="TextBox 22"/>
          <p:cNvSpPr txBox="1"/>
          <p:nvPr/>
        </p:nvSpPr>
        <p:spPr>
          <a:xfrm>
            <a:off x="5562600" y="4267200"/>
            <a:ext cx="3581400" cy="2308324"/>
          </a:xfrm>
          <a:prstGeom prst="rect">
            <a:avLst/>
          </a:prstGeom>
          <a:noFill/>
        </p:spPr>
        <p:txBody>
          <a:bodyPr wrap="square" rtlCol="0">
            <a:spAutoFit/>
          </a:bodyPr>
          <a:lstStyle/>
          <a:p>
            <a:r>
              <a:rPr lang="en-GB" dirty="0" smtClean="0"/>
              <a:t>use 4 horn system </a:t>
            </a:r>
          </a:p>
          <a:p>
            <a:endParaRPr lang="en-GB" dirty="0" smtClean="0"/>
          </a:p>
          <a:p>
            <a:r>
              <a:rPr lang="en-GB" dirty="0" smtClean="0"/>
              <a:t>split the 4MW beam power</a:t>
            </a:r>
          </a:p>
          <a:p>
            <a:endParaRPr lang="en-GB" dirty="0" smtClean="0"/>
          </a:p>
          <a:p>
            <a:r>
              <a:rPr lang="en-GB" dirty="0" smtClean="0"/>
              <a:t>increase reliability for the target and horn </a:t>
            </a:r>
          </a:p>
          <a:p>
            <a:endParaRPr lang="en-GB" dirty="0" smtClean="0"/>
          </a:p>
          <a:p>
            <a:r>
              <a:rPr lang="en-GB" dirty="0" smtClean="0"/>
              <a:t>achieve an adequate cooling</a:t>
            </a:r>
            <a:endParaRPr lang="en-GB" dirty="0"/>
          </a:p>
        </p:txBody>
      </p:sp>
      <p:sp>
        <p:nvSpPr>
          <p:cNvPr id="29" name="Right Arrow 28"/>
          <p:cNvSpPr>
            <a:spLocks noChangeAspect="1"/>
          </p:cNvSpPr>
          <p:nvPr/>
        </p:nvSpPr>
        <p:spPr>
          <a:xfrm rot="5400000">
            <a:off x="6314391" y="4658409"/>
            <a:ext cx="342438" cy="169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ight Arrow 29"/>
          <p:cNvSpPr>
            <a:spLocks noChangeAspect="1"/>
          </p:cNvSpPr>
          <p:nvPr/>
        </p:nvSpPr>
        <p:spPr>
          <a:xfrm rot="5400000">
            <a:off x="6314391" y="5191809"/>
            <a:ext cx="342438" cy="169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a:spLocks noChangeAspect="1"/>
          </p:cNvSpPr>
          <p:nvPr/>
        </p:nvSpPr>
        <p:spPr>
          <a:xfrm rot="5400000">
            <a:off x="6314391" y="5953809"/>
            <a:ext cx="342438" cy="169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Sb_dtHe.png"/>
          <p:cNvPicPr>
            <a:picLocks noChangeAspect="1"/>
          </p:cNvPicPr>
          <p:nvPr/>
        </p:nvPicPr>
        <p:blipFill>
          <a:blip r:embed="rId3" cstate="print"/>
          <a:srcRect/>
          <a:stretch>
            <a:fillRect/>
          </a:stretch>
        </p:blipFill>
        <p:spPr bwMode="auto">
          <a:xfrm>
            <a:off x="4724400" y="4267200"/>
            <a:ext cx="3048000" cy="2286000"/>
          </a:xfrm>
          <a:prstGeom prst="rect">
            <a:avLst/>
          </a:prstGeom>
          <a:noFill/>
          <a:ln w="9525">
            <a:noFill/>
            <a:miter lim="800000"/>
            <a:headEnd/>
            <a:tailEnd/>
          </a:ln>
        </p:spPr>
      </p:pic>
      <p:pic>
        <p:nvPicPr>
          <p:cNvPr id="25603" name="Picture 8" descr="Sb_dtFe.png"/>
          <p:cNvPicPr>
            <a:picLocks noChangeAspect="1"/>
          </p:cNvPicPr>
          <p:nvPr/>
        </p:nvPicPr>
        <p:blipFill>
          <a:blip r:embed="rId4" cstate="print"/>
          <a:srcRect/>
          <a:stretch>
            <a:fillRect/>
          </a:stretch>
        </p:blipFill>
        <p:spPr bwMode="auto">
          <a:xfrm>
            <a:off x="1295400" y="4191000"/>
            <a:ext cx="3200400" cy="2400300"/>
          </a:xfrm>
          <a:prstGeom prst="rect">
            <a:avLst/>
          </a:prstGeom>
          <a:noFill/>
          <a:ln w="9525">
            <a:noFill/>
            <a:miter lim="800000"/>
            <a:headEnd/>
            <a:tailEnd/>
          </a:ln>
        </p:spPr>
      </p:pic>
      <p:pic>
        <p:nvPicPr>
          <p:cNvPr id="25604" name="Picture 7" descr="Sb_dtconc.png"/>
          <p:cNvPicPr>
            <a:picLocks noChangeAspect="1"/>
          </p:cNvPicPr>
          <p:nvPr/>
        </p:nvPicPr>
        <p:blipFill>
          <a:blip r:embed="rId5" cstate="print"/>
          <a:srcRect/>
          <a:stretch>
            <a:fillRect/>
          </a:stretch>
        </p:blipFill>
        <p:spPr bwMode="auto">
          <a:xfrm>
            <a:off x="4546600" y="1219200"/>
            <a:ext cx="4597400" cy="3448050"/>
          </a:xfrm>
          <a:prstGeom prst="rect">
            <a:avLst/>
          </a:prstGeom>
          <a:noFill/>
          <a:ln w="9525">
            <a:noFill/>
            <a:miter lim="800000"/>
            <a:headEnd/>
            <a:tailEnd/>
          </a:ln>
        </p:spPr>
      </p:pic>
      <p:pic>
        <p:nvPicPr>
          <p:cNvPr id="25605" name="Picture 6" descr="Sb_dtcoll.png"/>
          <p:cNvPicPr>
            <a:picLocks noChangeAspect="1"/>
          </p:cNvPicPr>
          <p:nvPr/>
        </p:nvPicPr>
        <p:blipFill>
          <a:blip r:embed="rId6" cstate="print"/>
          <a:srcRect/>
          <a:stretch>
            <a:fillRect/>
          </a:stretch>
        </p:blipFill>
        <p:spPr bwMode="auto">
          <a:xfrm>
            <a:off x="0" y="990600"/>
            <a:ext cx="4572000" cy="3429000"/>
          </a:xfrm>
          <a:prstGeom prst="rect">
            <a:avLst/>
          </a:prstGeom>
          <a:noFill/>
          <a:ln w="9525">
            <a:noFill/>
            <a:miter lim="800000"/>
            <a:headEnd/>
            <a:tailEnd/>
          </a:ln>
        </p:spPr>
      </p:pic>
      <p:sp>
        <p:nvSpPr>
          <p:cNvPr id="25606" name="Title 1"/>
          <p:cNvSpPr>
            <a:spLocks noGrp="1"/>
          </p:cNvSpPr>
          <p:nvPr>
            <p:ph type="title"/>
          </p:nvPr>
        </p:nvSpPr>
        <p:spPr>
          <a:xfrm>
            <a:off x="457200" y="274638"/>
            <a:ext cx="8229600" cy="792162"/>
          </a:xfrm>
        </p:spPr>
        <p:txBody>
          <a:bodyPr/>
          <a:lstStyle/>
          <a:p>
            <a:r>
              <a:rPr lang="en-GB" sz="3200" smtClean="0"/>
              <a:t>Power in Decay Tunnel Elements</a:t>
            </a:r>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C40DE5D8-DB54-485D-B8E8-98ED057CBA1A}" type="slidenum">
              <a:rPr lang="en-GB" smtClean="0"/>
              <a:pPr>
                <a:defRPr/>
              </a:pPr>
              <a:t>30</a:t>
            </a:fld>
            <a:endParaRPr lang="en-GB" dirty="0"/>
          </a:p>
        </p:txBody>
      </p:sp>
      <p:sp>
        <p:nvSpPr>
          <p:cNvPr id="25609" name="TextBox 5"/>
          <p:cNvSpPr txBox="1">
            <a:spLocks noChangeArrowheads="1"/>
          </p:cNvSpPr>
          <p:nvPr/>
        </p:nvSpPr>
        <p:spPr bwMode="auto">
          <a:xfrm>
            <a:off x="3657600" y="838200"/>
            <a:ext cx="2362200" cy="738188"/>
          </a:xfrm>
          <a:prstGeom prst="rect">
            <a:avLst/>
          </a:prstGeom>
          <a:noFill/>
          <a:ln w="9525">
            <a:noFill/>
            <a:miter lim="800000"/>
            <a:headEnd/>
            <a:tailEnd/>
          </a:ln>
        </p:spPr>
        <p:txBody>
          <a:bodyPr>
            <a:spAutoFit/>
          </a:bodyPr>
          <a:lstStyle/>
          <a:p>
            <a:pPr algn="ctr"/>
            <a:r>
              <a:rPr lang="en-GB" sz="1400" i="1"/>
              <a:t>R-Z</a:t>
            </a:r>
          </a:p>
          <a:p>
            <a:pPr algn="ctr"/>
            <a:r>
              <a:rPr lang="en-GB" sz="1400" i="1"/>
              <a:t> Power density distribution in kW/cm</a:t>
            </a:r>
            <a:r>
              <a:rPr lang="en-GB" sz="1400" i="1" baseline="30000"/>
              <a:t>3 </a:t>
            </a:r>
            <a:r>
              <a:rPr lang="en-GB" sz="1400" i="1"/>
              <a:t> </a:t>
            </a:r>
          </a:p>
        </p:txBody>
      </p:sp>
      <p:sp>
        <p:nvSpPr>
          <p:cNvPr id="25610" name="TextBox 10"/>
          <p:cNvSpPr txBox="1">
            <a:spLocks noChangeArrowheads="1"/>
          </p:cNvSpPr>
          <p:nvPr/>
        </p:nvSpPr>
        <p:spPr bwMode="auto">
          <a:xfrm>
            <a:off x="5715000" y="3276600"/>
            <a:ext cx="2514600" cy="369888"/>
          </a:xfrm>
          <a:prstGeom prst="rect">
            <a:avLst/>
          </a:prstGeom>
          <a:noFill/>
          <a:ln w="9525">
            <a:noFill/>
            <a:miter lim="800000"/>
            <a:headEnd/>
            <a:tailEnd/>
          </a:ln>
        </p:spPr>
        <p:txBody>
          <a:bodyPr>
            <a:spAutoFit/>
          </a:bodyPr>
          <a:lstStyle/>
          <a:p>
            <a:r>
              <a:rPr lang="en-GB"/>
              <a:t>P concrete = 452kW</a:t>
            </a:r>
          </a:p>
        </p:txBody>
      </p:sp>
      <p:sp>
        <p:nvSpPr>
          <p:cNvPr id="25611" name="TextBox 11"/>
          <p:cNvSpPr txBox="1">
            <a:spLocks noChangeArrowheads="1"/>
          </p:cNvSpPr>
          <p:nvPr/>
        </p:nvSpPr>
        <p:spPr bwMode="auto">
          <a:xfrm>
            <a:off x="1143000" y="2971800"/>
            <a:ext cx="2667000" cy="369888"/>
          </a:xfrm>
          <a:prstGeom prst="rect">
            <a:avLst/>
          </a:prstGeom>
          <a:noFill/>
          <a:ln w="9525">
            <a:noFill/>
            <a:miter lim="800000"/>
            <a:headEnd/>
            <a:tailEnd/>
          </a:ln>
        </p:spPr>
        <p:txBody>
          <a:bodyPr>
            <a:spAutoFit/>
          </a:bodyPr>
          <a:lstStyle/>
          <a:p>
            <a:r>
              <a:rPr lang="en-GB"/>
              <a:t>P collimator = 420kW</a:t>
            </a:r>
          </a:p>
        </p:txBody>
      </p:sp>
      <p:sp>
        <p:nvSpPr>
          <p:cNvPr id="25612" name="TextBox 12"/>
          <p:cNvSpPr txBox="1">
            <a:spLocks noChangeArrowheads="1"/>
          </p:cNvSpPr>
          <p:nvPr/>
        </p:nvSpPr>
        <p:spPr bwMode="auto">
          <a:xfrm>
            <a:off x="1981200" y="5181600"/>
            <a:ext cx="2133600" cy="369888"/>
          </a:xfrm>
          <a:prstGeom prst="rect">
            <a:avLst/>
          </a:prstGeom>
          <a:noFill/>
          <a:ln w="9525">
            <a:noFill/>
            <a:miter lim="800000"/>
            <a:headEnd/>
            <a:tailEnd/>
          </a:ln>
        </p:spPr>
        <p:txBody>
          <a:bodyPr>
            <a:spAutoFit/>
          </a:bodyPr>
          <a:lstStyle/>
          <a:p>
            <a:r>
              <a:rPr lang="en-GB"/>
              <a:t>P vessel = 362 kW</a:t>
            </a:r>
          </a:p>
        </p:txBody>
      </p:sp>
      <p:sp>
        <p:nvSpPr>
          <p:cNvPr id="25613" name="TextBox 13"/>
          <p:cNvSpPr txBox="1">
            <a:spLocks noChangeArrowheads="1"/>
          </p:cNvSpPr>
          <p:nvPr/>
        </p:nvSpPr>
        <p:spPr bwMode="auto">
          <a:xfrm>
            <a:off x="5638800" y="5257800"/>
            <a:ext cx="1676400" cy="369888"/>
          </a:xfrm>
          <a:prstGeom prst="rect">
            <a:avLst/>
          </a:prstGeom>
          <a:noFill/>
          <a:ln w="9525">
            <a:noFill/>
            <a:miter lim="800000"/>
            <a:headEnd/>
            <a:tailEnd/>
          </a:ln>
        </p:spPr>
        <p:txBody>
          <a:bodyPr>
            <a:spAutoFit/>
          </a:bodyPr>
          <a:lstStyle/>
          <a:p>
            <a:r>
              <a:rPr lang="en-GB"/>
              <a:t>P He = 1.5kW</a:t>
            </a:r>
          </a:p>
        </p:txBody>
      </p:sp>
      <p:cxnSp>
        <p:nvCxnSpPr>
          <p:cNvPr id="24" name="Straight Arrow Connector 23"/>
          <p:cNvCxnSpPr/>
          <p:nvPr/>
        </p:nvCxnSpPr>
        <p:spPr>
          <a:xfrm rot="5400000" flipH="1" flipV="1">
            <a:off x="3886200" y="3810000"/>
            <a:ext cx="76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86200" y="3733800"/>
            <a:ext cx="1828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611" idx="3"/>
            <a:endCxn id="25610" idx="1"/>
          </p:cNvCxnSpPr>
          <p:nvPr/>
        </p:nvCxnSpPr>
        <p:spPr>
          <a:xfrm>
            <a:off x="3810000" y="3155950"/>
            <a:ext cx="1905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57800" y="2133600"/>
            <a:ext cx="320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18" name="TextBox 32"/>
          <p:cNvSpPr txBox="1">
            <a:spLocks noChangeArrowheads="1"/>
          </p:cNvSpPr>
          <p:nvPr/>
        </p:nvSpPr>
        <p:spPr bwMode="auto">
          <a:xfrm>
            <a:off x="6172200" y="1905000"/>
            <a:ext cx="1295400" cy="307975"/>
          </a:xfrm>
          <a:prstGeom prst="rect">
            <a:avLst/>
          </a:prstGeom>
          <a:noFill/>
          <a:ln w="9525">
            <a:noFill/>
            <a:miter lim="800000"/>
            <a:headEnd/>
            <a:tailEnd/>
          </a:ln>
        </p:spPr>
        <p:txBody>
          <a:bodyPr>
            <a:spAutoFit/>
          </a:bodyPr>
          <a:lstStyle/>
          <a:p>
            <a:r>
              <a:rPr lang="en-GB" sz="1400"/>
              <a:t>end tunnel</a:t>
            </a:r>
          </a:p>
        </p:txBody>
      </p:sp>
      <p:sp>
        <p:nvSpPr>
          <p:cNvPr id="19" name="Date Placeholder 18"/>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bd_layout.png"/>
          <p:cNvPicPr>
            <a:picLocks noChangeAspect="1"/>
          </p:cNvPicPr>
          <p:nvPr/>
        </p:nvPicPr>
        <p:blipFill>
          <a:blip r:embed="rId3" cstate="print"/>
          <a:srcRect/>
          <a:stretch>
            <a:fillRect/>
          </a:stretch>
        </p:blipFill>
        <p:spPr bwMode="auto">
          <a:xfrm>
            <a:off x="304800" y="1447800"/>
            <a:ext cx="4772025" cy="3962400"/>
          </a:xfrm>
          <a:prstGeom prst="rect">
            <a:avLst/>
          </a:prstGeom>
          <a:noFill/>
          <a:ln w="9525">
            <a:noFill/>
            <a:miter lim="800000"/>
            <a:headEnd/>
            <a:tailEnd/>
          </a:ln>
        </p:spPr>
      </p:pic>
      <p:sp>
        <p:nvSpPr>
          <p:cNvPr id="26627" name="Title 1"/>
          <p:cNvSpPr>
            <a:spLocks noGrp="1"/>
          </p:cNvSpPr>
          <p:nvPr>
            <p:ph type="title"/>
          </p:nvPr>
        </p:nvSpPr>
        <p:spPr>
          <a:xfrm>
            <a:off x="457200" y="274638"/>
            <a:ext cx="8229600" cy="563562"/>
          </a:xfrm>
        </p:spPr>
        <p:txBody>
          <a:bodyPr>
            <a:normAutofit fontScale="90000"/>
          </a:bodyPr>
          <a:lstStyle/>
          <a:p>
            <a:r>
              <a:rPr lang="en-GB" sz="3200" smtClean="0"/>
              <a:t>Power in Beam Dump </a:t>
            </a:r>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E29C1DA8-7952-442F-A0C2-E456BC3EA8A3}" type="slidenum">
              <a:rPr lang="en-GB" smtClean="0"/>
              <a:pPr>
                <a:defRPr/>
              </a:pPr>
              <a:t>31</a:t>
            </a:fld>
            <a:endParaRPr lang="en-GB" dirty="0"/>
          </a:p>
        </p:txBody>
      </p:sp>
      <p:sp>
        <p:nvSpPr>
          <p:cNvPr id="7" name="TextBox 6"/>
          <p:cNvSpPr txBox="1"/>
          <p:nvPr/>
        </p:nvSpPr>
        <p:spPr>
          <a:xfrm>
            <a:off x="5334000" y="838200"/>
            <a:ext cx="4114800" cy="6770688"/>
          </a:xfrm>
          <a:prstGeom prst="rect">
            <a:avLst/>
          </a:prstGeom>
          <a:noFill/>
        </p:spPr>
        <p:txBody>
          <a:bodyPr>
            <a:spAutoFit/>
          </a:bodyPr>
          <a:lstStyle/>
          <a:p>
            <a:pPr>
              <a:defRPr/>
            </a:pPr>
            <a:r>
              <a:rPr lang="en-GB" sz="1400" dirty="0"/>
              <a:t>Power scoring parameters: </a:t>
            </a:r>
            <a:endParaRPr lang="en-GB" sz="1400" dirty="0">
              <a:solidFill>
                <a:schemeClr val="tx1">
                  <a:lumMod val="65000"/>
                  <a:lumOff val="35000"/>
                </a:schemeClr>
              </a:solidFill>
            </a:endParaRPr>
          </a:p>
          <a:p>
            <a:pPr>
              <a:defRPr/>
            </a:pPr>
            <a:r>
              <a:rPr lang="en-GB" sz="1400" dirty="0">
                <a:solidFill>
                  <a:schemeClr val="tx1">
                    <a:lumMod val="65000"/>
                    <a:lumOff val="35000"/>
                  </a:schemeClr>
                </a:solidFill>
              </a:rPr>
              <a:t>concrete:</a:t>
            </a:r>
          </a:p>
          <a:p>
            <a:pPr>
              <a:defRPr/>
            </a:pPr>
            <a:r>
              <a:rPr lang="en-GB" sz="1400" dirty="0">
                <a:solidFill>
                  <a:schemeClr val="tx1">
                    <a:lumMod val="65000"/>
                    <a:lumOff val="35000"/>
                  </a:schemeClr>
                </a:solidFill>
              </a:rPr>
              <a:t>	t  </a:t>
            </a:r>
            <a:r>
              <a:rPr lang="en-GB" sz="1400">
                <a:solidFill>
                  <a:schemeClr val="tx1">
                    <a:lumMod val="65000"/>
                    <a:lumOff val="35000"/>
                  </a:schemeClr>
                </a:solidFill>
              </a:rPr>
              <a:t>= 5.6m</a:t>
            </a:r>
            <a:endParaRPr lang="en-GB" sz="1400" dirty="0">
              <a:solidFill>
                <a:schemeClr val="tx1">
                  <a:lumMod val="65000"/>
                  <a:lumOff val="35000"/>
                </a:schemeClr>
              </a:solidFill>
            </a:endParaRPr>
          </a:p>
          <a:p>
            <a:pPr>
              <a:defRPr/>
            </a:pPr>
            <a:r>
              <a:rPr lang="en-GB" sz="1400" dirty="0">
                <a:solidFill>
                  <a:schemeClr val="tx1">
                    <a:lumMod val="65000"/>
                    <a:lumOff val="35000"/>
                  </a:schemeClr>
                </a:solidFill>
              </a:rPr>
              <a:t>	L = 8.4m </a:t>
            </a:r>
          </a:p>
          <a:p>
            <a:pPr>
              <a:defRPr/>
            </a:pPr>
            <a:endParaRPr lang="en-GB" sz="1400" dirty="0">
              <a:solidFill>
                <a:schemeClr val="tx1">
                  <a:lumMod val="65000"/>
                  <a:lumOff val="35000"/>
                </a:schemeClr>
              </a:solidFill>
            </a:endParaRPr>
          </a:p>
          <a:p>
            <a:pPr>
              <a:defRPr/>
            </a:pPr>
            <a:r>
              <a:rPr lang="en-GB" sz="1400" dirty="0">
                <a:solidFill>
                  <a:srgbClr val="008000"/>
                </a:solidFill>
              </a:rPr>
              <a:t>He vessel + iron plates, water cooled</a:t>
            </a:r>
          </a:p>
          <a:p>
            <a:pPr lvl="2">
              <a:defRPr/>
            </a:pPr>
            <a:r>
              <a:rPr lang="en-GB" sz="1400" dirty="0">
                <a:solidFill>
                  <a:srgbClr val="008000"/>
                </a:solidFill>
              </a:rPr>
              <a:t>t</a:t>
            </a:r>
            <a:r>
              <a:rPr lang="en-GB" sz="1400" baseline="-25000" dirty="0">
                <a:solidFill>
                  <a:srgbClr val="008000"/>
                </a:solidFill>
              </a:rPr>
              <a:t>Fe  </a:t>
            </a:r>
            <a:r>
              <a:rPr lang="en-GB" sz="1400" dirty="0">
                <a:solidFill>
                  <a:srgbClr val="008000"/>
                </a:solidFill>
              </a:rPr>
              <a:t>= 10-40cm</a:t>
            </a:r>
          </a:p>
          <a:p>
            <a:pPr lvl="2">
              <a:defRPr/>
            </a:pPr>
            <a:r>
              <a:rPr lang="en-GB" sz="1400" dirty="0">
                <a:solidFill>
                  <a:srgbClr val="008000"/>
                </a:solidFill>
              </a:rPr>
              <a:t>L</a:t>
            </a:r>
            <a:r>
              <a:rPr lang="en-GB" sz="1400" baseline="-25000" dirty="0">
                <a:solidFill>
                  <a:srgbClr val="008000"/>
                </a:solidFill>
              </a:rPr>
              <a:t>Fe</a:t>
            </a:r>
            <a:r>
              <a:rPr lang="en-GB" sz="1400" dirty="0">
                <a:solidFill>
                  <a:srgbClr val="008000"/>
                </a:solidFill>
              </a:rPr>
              <a:t>=  4m</a:t>
            </a:r>
          </a:p>
          <a:p>
            <a:pPr>
              <a:defRPr/>
            </a:pPr>
            <a:endParaRPr lang="en-GB" sz="1400" dirty="0">
              <a:solidFill>
                <a:schemeClr val="tx1">
                  <a:lumMod val="65000"/>
                  <a:lumOff val="35000"/>
                </a:schemeClr>
              </a:solidFill>
            </a:endParaRPr>
          </a:p>
          <a:p>
            <a:pPr>
              <a:defRPr/>
            </a:pPr>
            <a:r>
              <a:rPr lang="en-GB" sz="1400" dirty="0">
                <a:solidFill>
                  <a:srgbClr val="008000"/>
                </a:solidFill>
              </a:rPr>
              <a:t>upstream shield (iron plates), water cooled </a:t>
            </a:r>
          </a:p>
          <a:p>
            <a:pPr>
              <a:defRPr/>
            </a:pPr>
            <a:r>
              <a:rPr lang="en-GB" sz="1400" dirty="0">
                <a:solidFill>
                  <a:srgbClr val="008000"/>
                </a:solidFill>
              </a:rPr>
              <a:t>	t</a:t>
            </a:r>
            <a:r>
              <a:rPr lang="en-GB" sz="1400" baseline="-25000" dirty="0">
                <a:solidFill>
                  <a:srgbClr val="008000"/>
                </a:solidFill>
              </a:rPr>
              <a:t>Fe</a:t>
            </a:r>
            <a:r>
              <a:rPr lang="en-GB" sz="1400" dirty="0">
                <a:solidFill>
                  <a:srgbClr val="008000"/>
                </a:solidFill>
              </a:rPr>
              <a:t>  = 40cm</a:t>
            </a:r>
          </a:p>
          <a:p>
            <a:pPr>
              <a:defRPr/>
            </a:pPr>
            <a:r>
              <a:rPr lang="en-GB" sz="1400" dirty="0">
                <a:solidFill>
                  <a:srgbClr val="008000"/>
                </a:solidFill>
              </a:rPr>
              <a:t>	L</a:t>
            </a:r>
            <a:r>
              <a:rPr lang="en-GB" sz="1400" baseline="-25000" dirty="0">
                <a:solidFill>
                  <a:srgbClr val="008000"/>
                </a:solidFill>
              </a:rPr>
              <a:t>Fe  </a:t>
            </a:r>
            <a:r>
              <a:rPr lang="en-GB" sz="1400" dirty="0">
                <a:solidFill>
                  <a:srgbClr val="008000"/>
                </a:solidFill>
              </a:rPr>
              <a:t>= 1m</a:t>
            </a:r>
          </a:p>
          <a:p>
            <a:pPr>
              <a:defRPr/>
            </a:pPr>
            <a:endParaRPr lang="en-GB" sz="1400" dirty="0">
              <a:solidFill>
                <a:srgbClr val="008000"/>
              </a:solidFill>
            </a:endParaRPr>
          </a:p>
          <a:p>
            <a:pPr>
              <a:defRPr/>
            </a:pPr>
            <a:r>
              <a:rPr lang="en-GB" sz="1400" dirty="0">
                <a:solidFill>
                  <a:schemeClr val="bg1">
                    <a:lumMod val="65000"/>
                  </a:schemeClr>
                </a:solidFill>
              </a:rPr>
              <a:t>Graphite beam dump:</a:t>
            </a:r>
          </a:p>
          <a:p>
            <a:pPr>
              <a:defRPr/>
            </a:pPr>
            <a:r>
              <a:rPr lang="en-GB" sz="1400" dirty="0">
                <a:solidFill>
                  <a:schemeClr val="bg1">
                    <a:lumMod val="65000"/>
                  </a:schemeClr>
                </a:solidFill>
              </a:rPr>
              <a:t>	L =  3.2m, W = 4m, H = 4m</a:t>
            </a:r>
          </a:p>
          <a:p>
            <a:pPr>
              <a:defRPr/>
            </a:pPr>
            <a:r>
              <a:rPr lang="en-GB" sz="1400" dirty="0">
                <a:solidFill>
                  <a:schemeClr val="bg1">
                    <a:lumMod val="65000"/>
                  </a:schemeClr>
                </a:solidFill>
              </a:rPr>
              <a:t>	P= 473kW  </a:t>
            </a:r>
          </a:p>
          <a:p>
            <a:pPr>
              <a:defRPr/>
            </a:pPr>
            <a:endParaRPr lang="en-GB" sz="1400" dirty="0">
              <a:solidFill>
                <a:srgbClr val="008000"/>
              </a:solidFill>
            </a:endParaRPr>
          </a:p>
          <a:p>
            <a:pPr>
              <a:defRPr/>
            </a:pPr>
            <a:r>
              <a:rPr lang="en-GB" sz="1400" dirty="0">
                <a:solidFill>
                  <a:srgbClr val="008000"/>
                </a:solidFill>
              </a:rPr>
              <a:t>downstream iron shield (iron plates), water cooled: </a:t>
            </a:r>
          </a:p>
          <a:p>
            <a:pPr>
              <a:defRPr/>
            </a:pPr>
            <a:r>
              <a:rPr lang="en-GB" sz="1400" dirty="0">
                <a:solidFill>
                  <a:srgbClr val="008000"/>
                </a:solidFill>
              </a:rPr>
              <a:t>	L</a:t>
            </a:r>
            <a:r>
              <a:rPr lang="en-GB" sz="1400" baseline="-25000" dirty="0">
                <a:solidFill>
                  <a:srgbClr val="008000"/>
                </a:solidFill>
              </a:rPr>
              <a:t>Fe</a:t>
            </a:r>
            <a:r>
              <a:rPr lang="en-GB" sz="1400" dirty="0">
                <a:solidFill>
                  <a:srgbClr val="008000"/>
                </a:solidFill>
              </a:rPr>
              <a:t> = 40cm, W</a:t>
            </a:r>
            <a:r>
              <a:rPr lang="en-GB" sz="1400" baseline="-25000" dirty="0">
                <a:solidFill>
                  <a:srgbClr val="008000"/>
                </a:solidFill>
              </a:rPr>
              <a:t>Fe</a:t>
            </a:r>
            <a:r>
              <a:rPr lang="en-GB" sz="1400" dirty="0">
                <a:solidFill>
                  <a:srgbClr val="008000"/>
                </a:solidFill>
              </a:rPr>
              <a:t> = 4m, H</a:t>
            </a:r>
            <a:r>
              <a:rPr lang="en-GB" sz="1400" baseline="-25000" dirty="0">
                <a:solidFill>
                  <a:srgbClr val="008000"/>
                </a:solidFill>
              </a:rPr>
              <a:t>Fe</a:t>
            </a:r>
            <a:r>
              <a:rPr lang="en-GB" sz="1400" dirty="0">
                <a:solidFill>
                  <a:srgbClr val="008000"/>
                </a:solidFill>
              </a:rPr>
              <a:t> = 4m</a:t>
            </a:r>
          </a:p>
          <a:p>
            <a:pPr>
              <a:defRPr/>
            </a:pPr>
            <a:r>
              <a:rPr lang="en-GB" sz="1400" dirty="0">
                <a:solidFill>
                  <a:srgbClr val="008000"/>
                </a:solidFill>
              </a:rPr>
              <a:t>	P</a:t>
            </a:r>
            <a:r>
              <a:rPr lang="en-GB" sz="1400" baseline="-25000" dirty="0">
                <a:solidFill>
                  <a:srgbClr val="008000"/>
                </a:solidFill>
              </a:rPr>
              <a:t>Fe</a:t>
            </a:r>
            <a:r>
              <a:rPr lang="en-GB" sz="1400" dirty="0">
                <a:solidFill>
                  <a:srgbClr val="008000"/>
                </a:solidFill>
              </a:rPr>
              <a:t> = 9.2kW</a:t>
            </a:r>
          </a:p>
          <a:p>
            <a:pPr>
              <a:defRPr/>
            </a:pPr>
            <a:endParaRPr lang="en-GB" sz="1400" dirty="0">
              <a:solidFill>
                <a:srgbClr val="008000"/>
              </a:solidFill>
            </a:endParaRPr>
          </a:p>
          <a:p>
            <a:pPr>
              <a:defRPr/>
            </a:pPr>
            <a:r>
              <a:rPr lang="en-GB" sz="1400" dirty="0">
                <a:solidFill>
                  <a:srgbClr val="008000"/>
                </a:solidFill>
              </a:rPr>
              <a:t>outer iron shields (iron plates), water cooled</a:t>
            </a:r>
          </a:p>
          <a:p>
            <a:pPr>
              <a:defRPr/>
            </a:pPr>
            <a:r>
              <a:rPr lang="en-GB" sz="1400" dirty="0">
                <a:solidFill>
                  <a:srgbClr val="008000"/>
                </a:solidFill>
              </a:rPr>
              <a:t>	L </a:t>
            </a:r>
            <a:r>
              <a:rPr lang="en-GB" sz="1400" baseline="-25000" dirty="0">
                <a:solidFill>
                  <a:srgbClr val="008000"/>
                </a:solidFill>
              </a:rPr>
              <a:t>Fe</a:t>
            </a:r>
            <a:r>
              <a:rPr lang="en-GB" sz="1400" dirty="0">
                <a:solidFill>
                  <a:srgbClr val="008000"/>
                </a:solidFill>
              </a:rPr>
              <a:t>= 2m, W</a:t>
            </a:r>
            <a:r>
              <a:rPr lang="en-GB" sz="1400" baseline="-25000" dirty="0">
                <a:solidFill>
                  <a:srgbClr val="008000"/>
                </a:solidFill>
              </a:rPr>
              <a:t>Fe</a:t>
            </a:r>
            <a:r>
              <a:rPr lang="en-GB" sz="1400" dirty="0">
                <a:solidFill>
                  <a:srgbClr val="008000"/>
                </a:solidFill>
              </a:rPr>
              <a:t> = 4.8m, H</a:t>
            </a:r>
            <a:r>
              <a:rPr lang="en-GB" sz="1400" baseline="-25000" dirty="0">
                <a:solidFill>
                  <a:srgbClr val="008000"/>
                </a:solidFill>
              </a:rPr>
              <a:t>Fe</a:t>
            </a:r>
            <a:r>
              <a:rPr lang="en-GB" sz="1400" dirty="0">
                <a:solidFill>
                  <a:srgbClr val="008000"/>
                </a:solidFill>
              </a:rPr>
              <a:t> = 4.8m</a:t>
            </a:r>
          </a:p>
          <a:p>
            <a:pPr>
              <a:defRPr/>
            </a:pPr>
            <a:r>
              <a:rPr lang="en-GB" sz="1400" dirty="0">
                <a:solidFill>
                  <a:srgbClr val="008000"/>
                </a:solidFill>
              </a:rPr>
              <a:t>                   P</a:t>
            </a:r>
            <a:r>
              <a:rPr lang="en-GB" sz="1400" baseline="-25000" dirty="0">
                <a:solidFill>
                  <a:srgbClr val="008000"/>
                </a:solidFill>
              </a:rPr>
              <a:t>Fe</a:t>
            </a:r>
            <a:r>
              <a:rPr lang="en-GB" sz="1400" dirty="0">
                <a:solidFill>
                  <a:srgbClr val="008000"/>
                </a:solidFill>
              </a:rPr>
              <a:t> = 1kW  </a:t>
            </a:r>
          </a:p>
          <a:p>
            <a:pPr>
              <a:defRPr/>
            </a:pPr>
            <a:r>
              <a:rPr lang="en-GB" sz="1400" dirty="0">
                <a:solidFill>
                  <a:srgbClr val="008000"/>
                </a:solidFill>
              </a:rPr>
              <a:t>                   </a:t>
            </a:r>
          </a:p>
          <a:p>
            <a:pPr>
              <a:defRPr/>
            </a:pPr>
            <a:endParaRPr lang="en-GB" sz="1200" dirty="0">
              <a:solidFill>
                <a:srgbClr val="008000"/>
              </a:solidFill>
            </a:endParaRPr>
          </a:p>
          <a:p>
            <a:pPr>
              <a:defRPr/>
            </a:pPr>
            <a:endParaRPr lang="en-GB" sz="1200" dirty="0">
              <a:solidFill>
                <a:schemeClr val="bg1">
                  <a:lumMod val="65000"/>
                </a:schemeClr>
              </a:solidFill>
            </a:endParaRPr>
          </a:p>
          <a:p>
            <a:pPr>
              <a:defRPr/>
            </a:pPr>
            <a:endParaRPr lang="en-GB" sz="1200" dirty="0">
              <a:solidFill>
                <a:srgbClr val="008000"/>
              </a:solidFill>
            </a:endParaRPr>
          </a:p>
          <a:p>
            <a:pPr>
              <a:defRPr/>
            </a:pPr>
            <a:endParaRPr lang="en-GB" sz="1600" dirty="0">
              <a:solidFill>
                <a:schemeClr val="tx1">
                  <a:lumMod val="65000"/>
                  <a:lumOff val="35000"/>
                </a:schemeClr>
              </a:solidFill>
            </a:endParaRPr>
          </a:p>
          <a:p>
            <a:pPr>
              <a:defRPr/>
            </a:pPr>
            <a:endParaRPr lang="en-GB" dirty="0">
              <a:solidFill>
                <a:schemeClr val="tx1">
                  <a:lumMod val="65000"/>
                  <a:lumOff val="35000"/>
                </a:schemeClr>
              </a:solidFill>
            </a:endParaRPr>
          </a:p>
        </p:txBody>
      </p:sp>
      <p:cxnSp>
        <p:nvCxnSpPr>
          <p:cNvPr id="9" name="Straight Arrow Connector 8"/>
          <p:cNvCxnSpPr/>
          <p:nvPr/>
        </p:nvCxnSpPr>
        <p:spPr>
          <a:xfrm rot="10800000">
            <a:off x="1066800" y="2438400"/>
            <a:ext cx="4267200" cy="4572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2133600" y="2057400"/>
            <a:ext cx="3200400" cy="1524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2590800" y="3581400"/>
            <a:ext cx="3429000" cy="3810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3505200" y="3657600"/>
            <a:ext cx="1828800" cy="9144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16200000" flipV="1">
            <a:off x="4267200" y="4267200"/>
            <a:ext cx="1295400" cy="129540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2" name="Date Placeholder 11"/>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Sb_grdump2.png"/>
          <p:cNvPicPr>
            <a:picLocks noChangeAspect="1"/>
          </p:cNvPicPr>
          <p:nvPr/>
        </p:nvPicPr>
        <p:blipFill>
          <a:blip r:embed="rId3" cstate="print"/>
          <a:srcRect/>
          <a:stretch>
            <a:fillRect/>
          </a:stretch>
        </p:blipFill>
        <p:spPr bwMode="auto">
          <a:xfrm>
            <a:off x="-1143000" y="914400"/>
            <a:ext cx="6461125" cy="4846638"/>
          </a:xfrm>
          <a:prstGeom prst="rect">
            <a:avLst/>
          </a:prstGeom>
          <a:noFill/>
          <a:ln w="9525">
            <a:noFill/>
            <a:miter lim="800000"/>
            <a:headEnd/>
            <a:tailEnd/>
          </a:ln>
        </p:spPr>
      </p:pic>
      <p:pic>
        <p:nvPicPr>
          <p:cNvPr id="27651" name="Picture 8" descr="Sb_bdcolld2.png"/>
          <p:cNvPicPr>
            <a:picLocks noChangeAspect="1"/>
          </p:cNvPicPr>
          <p:nvPr/>
        </p:nvPicPr>
        <p:blipFill>
          <a:blip r:embed="rId4" cstate="print"/>
          <a:srcRect/>
          <a:stretch>
            <a:fillRect/>
          </a:stretch>
        </p:blipFill>
        <p:spPr bwMode="auto">
          <a:xfrm>
            <a:off x="3987800" y="2362200"/>
            <a:ext cx="5156200" cy="3867150"/>
          </a:xfrm>
          <a:prstGeom prst="rect">
            <a:avLst/>
          </a:prstGeom>
          <a:noFill/>
          <a:ln w="9525">
            <a:noFill/>
            <a:miter lim="800000"/>
            <a:headEnd/>
            <a:tailEnd/>
          </a:ln>
        </p:spPr>
      </p:pic>
      <p:pic>
        <p:nvPicPr>
          <p:cNvPr id="27652" name="Picture 6" descr="Sb_grdump.png"/>
          <p:cNvPicPr>
            <a:picLocks noChangeAspect="1"/>
          </p:cNvPicPr>
          <p:nvPr/>
        </p:nvPicPr>
        <p:blipFill>
          <a:blip r:embed="rId5" cstate="print"/>
          <a:srcRect/>
          <a:stretch>
            <a:fillRect/>
          </a:stretch>
        </p:blipFill>
        <p:spPr bwMode="auto">
          <a:xfrm>
            <a:off x="5638800" y="228600"/>
            <a:ext cx="3505200" cy="2628900"/>
          </a:xfrm>
          <a:prstGeom prst="rect">
            <a:avLst/>
          </a:prstGeom>
          <a:noFill/>
          <a:ln w="9525">
            <a:noFill/>
            <a:miter lim="800000"/>
            <a:headEnd/>
            <a:tailEnd/>
          </a:ln>
        </p:spPr>
      </p:pic>
      <p:sp>
        <p:nvSpPr>
          <p:cNvPr id="27653" name="Title 1"/>
          <p:cNvSpPr>
            <a:spLocks noGrp="1"/>
          </p:cNvSpPr>
          <p:nvPr>
            <p:ph type="title"/>
          </p:nvPr>
        </p:nvSpPr>
        <p:spPr>
          <a:xfrm>
            <a:off x="381000" y="152400"/>
            <a:ext cx="6248400" cy="792163"/>
          </a:xfrm>
        </p:spPr>
        <p:txBody>
          <a:bodyPr/>
          <a:lstStyle/>
          <a:p>
            <a:r>
              <a:rPr lang="en-GB" sz="3600" smtClean="0"/>
              <a:t>Power in Beam Dump</a:t>
            </a:r>
          </a:p>
        </p:txBody>
      </p:sp>
      <p:sp>
        <p:nvSpPr>
          <p:cNvPr id="4" name="Footer Placeholder 3"/>
          <p:cNvSpPr>
            <a:spLocks noGrp="1"/>
          </p:cNvSpPr>
          <p:nvPr>
            <p:ph type="ftr" sz="quarter" idx="11"/>
          </p:nvPr>
        </p:nvSpPr>
        <p:spPr/>
        <p:txBody>
          <a:bodyPr/>
          <a:lstStyle/>
          <a:p>
            <a:pPr>
              <a:defRPr/>
            </a:pPr>
            <a:r>
              <a:rPr lang="en-GB" smtClean="0"/>
              <a:t>ECFA Review Panel </a:t>
            </a:r>
            <a:endParaRPr lang="en-GB" dirty="0"/>
          </a:p>
        </p:txBody>
      </p:sp>
      <p:sp>
        <p:nvSpPr>
          <p:cNvPr id="5" name="Slide Number Placeholder 4"/>
          <p:cNvSpPr>
            <a:spLocks noGrp="1"/>
          </p:cNvSpPr>
          <p:nvPr>
            <p:ph type="sldNum" sz="quarter" idx="12"/>
          </p:nvPr>
        </p:nvSpPr>
        <p:spPr/>
        <p:txBody>
          <a:bodyPr/>
          <a:lstStyle/>
          <a:p>
            <a:pPr>
              <a:defRPr/>
            </a:pPr>
            <a:fld id="{1F105F18-AA8C-4161-9EE6-63D0AB84A485}" type="slidenum">
              <a:rPr lang="en-GB" smtClean="0"/>
              <a:pPr>
                <a:defRPr/>
              </a:pPr>
              <a:t>32</a:t>
            </a:fld>
            <a:endParaRPr lang="en-GB" dirty="0"/>
          </a:p>
        </p:txBody>
      </p:sp>
      <p:sp>
        <p:nvSpPr>
          <p:cNvPr id="27656" name="TextBox 5"/>
          <p:cNvSpPr txBox="1">
            <a:spLocks noChangeArrowheads="1"/>
          </p:cNvSpPr>
          <p:nvPr/>
        </p:nvSpPr>
        <p:spPr bwMode="auto">
          <a:xfrm>
            <a:off x="3886200" y="1066800"/>
            <a:ext cx="2362200" cy="738188"/>
          </a:xfrm>
          <a:prstGeom prst="rect">
            <a:avLst/>
          </a:prstGeom>
          <a:noFill/>
          <a:ln w="9525">
            <a:noFill/>
            <a:miter lim="800000"/>
            <a:headEnd/>
            <a:tailEnd/>
          </a:ln>
        </p:spPr>
        <p:txBody>
          <a:bodyPr>
            <a:spAutoFit/>
          </a:bodyPr>
          <a:lstStyle/>
          <a:p>
            <a:pPr algn="ctr"/>
            <a:r>
              <a:rPr lang="en-GB" sz="1400" i="1"/>
              <a:t>R-Z</a:t>
            </a:r>
          </a:p>
          <a:p>
            <a:pPr algn="ctr"/>
            <a:r>
              <a:rPr lang="en-GB" sz="1400" i="1"/>
              <a:t> Power density distribution in kW/cm</a:t>
            </a:r>
            <a:r>
              <a:rPr lang="en-GB" sz="1400" i="1" baseline="30000"/>
              <a:t>3 </a:t>
            </a:r>
            <a:r>
              <a:rPr lang="en-GB" sz="1400" i="1"/>
              <a:t> </a:t>
            </a:r>
          </a:p>
        </p:txBody>
      </p:sp>
      <p:sp>
        <p:nvSpPr>
          <p:cNvPr id="27657" name="TextBox 10"/>
          <p:cNvSpPr txBox="1">
            <a:spLocks noChangeArrowheads="1"/>
          </p:cNvSpPr>
          <p:nvPr/>
        </p:nvSpPr>
        <p:spPr bwMode="auto">
          <a:xfrm>
            <a:off x="914400" y="2209800"/>
            <a:ext cx="2514600" cy="369888"/>
          </a:xfrm>
          <a:prstGeom prst="rect">
            <a:avLst/>
          </a:prstGeom>
          <a:noFill/>
          <a:ln w="9525">
            <a:noFill/>
            <a:miter lim="800000"/>
            <a:headEnd/>
            <a:tailEnd/>
          </a:ln>
        </p:spPr>
        <p:txBody>
          <a:bodyPr>
            <a:spAutoFit/>
          </a:bodyPr>
          <a:lstStyle/>
          <a:p>
            <a:r>
              <a:rPr lang="en-GB"/>
              <a:t>P graphite = 473kW</a:t>
            </a:r>
          </a:p>
        </p:txBody>
      </p:sp>
      <p:sp>
        <p:nvSpPr>
          <p:cNvPr id="27658" name="TextBox 12"/>
          <p:cNvSpPr txBox="1">
            <a:spLocks noChangeArrowheads="1"/>
          </p:cNvSpPr>
          <p:nvPr/>
        </p:nvSpPr>
        <p:spPr bwMode="auto">
          <a:xfrm>
            <a:off x="5410200" y="3352800"/>
            <a:ext cx="2286000" cy="369888"/>
          </a:xfrm>
          <a:prstGeom prst="rect">
            <a:avLst/>
          </a:prstGeom>
          <a:noFill/>
          <a:ln w="9525">
            <a:noFill/>
            <a:miter lim="800000"/>
            <a:headEnd/>
            <a:tailEnd/>
          </a:ln>
        </p:spPr>
        <p:txBody>
          <a:bodyPr>
            <a:spAutoFit/>
          </a:bodyPr>
          <a:lstStyle/>
          <a:p>
            <a:r>
              <a:rPr lang="en-GB"/>
              <a:t>P outer shield= 1kW</a:t>
            </a:r>
          </a:p>
        </p:txBody>
      </p:sp>
      <p:cxnSp>
        <p:nvCxnSpPr>
          <p:cNvPr id="15" name="Straight Connector 14"/>
          <p:cNvCxnSpPr/>
          <p:nvPr/>
        </p:nvCxnSpPr>
        <p:spPr>
          <a:xfrm rot="5400000">
            <a:off x="4114800" y="4267200"/>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6972300" y="43053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181600" y="5791200"/>
            <a:ext cx="35052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end of beam dump structure: </a:t>
            </a:r>
          </a:p>
          <a:p>
            <a:pPr algn="ctr">
              <a:defRPr/>
            </a:pPr>
            <a:r>
              <a:rPr lang="en-GB" sz="1200" dirty="0">
                <a:solidFill>
                  <a:schemeClr val="tx1"/>
                </a:solidFill>
              </a:rPr>
              <a:t>Power Density minimum along the direction of   secondary beam</a:t>
            </a:r>
          </a:p>
        </p:txBody>
      </p:sp>
      <p:sp>
        <p:nvSpPr>
          <p:cNvPr id="27" name="Oval 26"/>
          <p:cNvSpPr/>
          <p:nvPr/>
        </p:nvSpPr>
        <p:spPr>
          <a:xfrm>
            <a:off x="7543800" y="3048000"/>
            <a:ext cx="533400" cy="266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cxnSp>
        <p:nvCxnSpPr>
          <p:cNvPr id="31" name="Straight Arrow Connector 30"/>
          <p:cNvCxnSpPr>
            <a:stCxn id="20" idx="0"/>
            <a:endCxn id="27" idx="2"/>
          </p:cNvCxnSpPr>
          <p:nvPr/>
        </p:nvCxnSpPr>
        <p:spPr>
          <a:xfrm rot="5400000" flipH="1" flipV="1">
            <a:off x="6534150" y="4781550"/>
            <a:ext cx="1409700" cy="609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4" name="TextBox 15"/>
          <p:cNvSpPr txBox="1">
            <a:spLocks noChangeArrowheads="1"/>
          </p:cNvSpPr>
          <p:nvPr/>
        </p:nvSpPr>
        <p:spPr bwMode="auto">
          <a:xfrm>
            <a:off x="6629400" y="0"/>
            <a:ext cx="1524000" cy="600075"/>
          </a:xfrm>
          <a:prstGeom prst="rect">
            <a:avLst/>
          </a:prstGeom>
          <a:noFill/>
          <a:ln w="9525">
            <a:noFill/>
            <a:miter lim="800000"/>
            <a:headEnd/>
            <a:tailEnd/>
          </a:ln>
        </p:spPr>
        <p:txBody>
          <a:bodyPr>
            <a:spAutoFit/>
          </a:bodyPr>
          <a:lstStyle/>
          <a:p>
            <a:pPr algn="ctr"/>
            <a:r>
              <a:rPr lang="en-GB" sz="1100" i="1"/>
              <a:t>X-Y</a:t>
            </a:r>
          </a:p>
          <a:p>
            <a:pPr algn="ctr"/>
            <a:r>
              <a:rPr lang="en-GB" sz="1100" i="1"/>
              <a:t> Power density distribution in kW/cm</a:t>
            </a:r>
            <a:r>
              <a:rPr lang="en-GB" sz="1100" i="1" baseline="30000"/>
              <a:t>3 </a:t>
            </a:r>
            <a:r>
              <a:rPr lang="en-GB" sz="1100" i="1"/>
              <a:t> </a:t>
            </a:r>
          </a:p>
        </p:txBody>
      </p:sp>
      <p:cxnSp>
        <p:nvCxnSpPr>
          <p:cNvPr id="19" name="Straight Arrow Connector 18"/>
          <p:cNvCxnSpPr>
            <a:stCxn id="27656" idx="2"/>
          </p:cNvCxnSpPr>
          <p:nvPr/>
        </p:nvCxnSpPr>
        <p:spPr>
          <a:xfrm rot="5400000">
            <a:off x="3588544" y="1569244"/>
            <a:ext cx="1243012" cy="1714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7656" idx="2"/>
          </p:cNvCxnSpPr>
          <p:nvPr/>
        </p:nvCxnSpPr>
        <p:spPr>
          <a:xfrm rot="16200000" flipH="1">
            <a:off x="4426744" y="2445544"/>
            <a:ext cx="2462212" cy="1181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Date Placeholder 20"/>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pressure#.PNG"/>
          <p:cNvPicPr>
            <a:picLocks noChangeAspect="1"/>
          </p:cNvPicPr>
          <p:nvPr/>
        </p:nvPicPr>
        <p:blipFill>
          <a:blip r:embed="rId3" cstate="print"/>
          <a:stretch>
            <a:fillRect/>
          </a:stretch>
        </p:blipFill>
        <p:spPr>
          <a:xfrm>
            <a:off x="5029200" y="3124200"/>
            <a:ext cx="3552825" cy="1981200"/>
          </a:xfrm>
          <a:prstGeom prst="rect">
            <a:avLst/>
          </a:prstGeom>
          <a:ln>
            <a:solidFill>
              <a:schemeClr val="tx2"/>
            </a:solidFill>
          </a:ln>
        </p:spPr>
      </p:pic>
      <p:pic>
        <p:nvPicPr>
          <p:cNvPr id="26" name="Picture 25" descr="stress.PNG"/>
          <p:cNvPicPr>
            <a:picLocks noChangeAspect="1"/>
          </p:cNvPicPr>
          <p:nvPr/>
        </p:nvPicPr>
        <p:blipFill>
          <a:blip r:embed="rId4" cstate="print"/>
          <a:stretch>
            <a:fillRect/>
          </a:stretch>
        </p:blipFill>
        <p:spPr>
          <a:xfrm>
            <a:off x="381000" y="2514600"/>
            <a:ext cx="3648075" cy="2276475"/>
          </a:xfrm>
          <a:prstGeom prst="rect">
            <a:avLst/>
          </a:prstGeom>
          <a:ln>
            <a:solidFill>
              <a:schemeClr val="tx2"/>
            </a:solidFill>
          </a:ln>
        </p:spPr>
      </p:pic>
      <p:pic>
        <p:nvPicPr>
          <p:cNvPr id="13" name="Picture 12" descr="stress1.PNG"/>
          <p:cNvPicPr>
            <a:picLocks noChangeAspect="1"/>
          </p:cNvPicPr>
          <p:nvPr/>
        </p:nvPicPr>
        <p:blipFill>
          <a:blip r:embed="rId5" cstate="print"/>
          <a:stretch>
            <a:fillRect/>
          </a:stretch>
        </p:blipFill>
        <p:spPr>
          <a:xfrm>
            <a:off x="4876800" y="914400"/>
            <a:ext cx="3894296" cy="1862138"/>
          </a:xfrm>
          <a:prstGeom prst="rect">
            <a:avLst/>
          </a:prstGeom>
          <a:ln>
            <a:solidFill>
              <a:schemeClr val="accent1">
                <a:shade val="50000"/>
              </a:schemeClr>
            </a:solidFill>
          </a:ln>
        </p:spPr>
      </p:pic>
      <p:sp>
        <p:nvSpPr>
          <p:cNvPr id="2" name="Title 1"/>
          <p:cNvSpPr>
            <a:spLocks noGrp="1"/>
          </p:cNvSpPr>
          <p:nvPr>
            <p:ph type="title"/>
          </p:nvPr>
        </p:nvSpPr>
        <p:spPr>
          <a:xfrm>
            <a:off x="152400" y="228600"/>
            <a:ext cx="8991600" cy="715962"/>
          </a:xfrm>
        </p:spPr>
        <p:txBody>
          <a:bodyPr>
            <a:noAutofit/>
          </a:bodyPr>
          <a:lstStyle/>
          <a:p>
            <a:r>
              <a:rPr lang="en-GB" sz="2400" i="1" u="sng" dirty="0" smtClean="0"/>
              <a:t>Horn: Dynamic Stress Analyses due to Thermal and Magnetic pulses</a:t>
            </a:r>
            <a:endParaRPr lang="en-GB" sz="2400" i="1" u="sng" dirty="0"/>
          </a:p>
        </p:txBody>
      </p:sp>
      <p:sp>
        <p:nvSpPr>
          <p:cNvPr id="3" name="Content Placeholder 2"/>
          <p:cNvSpPr>
            <a:spLocks noGrp="1"/>
          </p:cNvSpPr>
          <p:nvPr>
            <p:ph idx="1"/>
          </p:nvPr>
        </p:nvSpPr>
        <p:spPr>
          <a:xfrm>
            <a:off x="457200" y="1066800"/>
            <a:ext cx="4191000" cy="1600200"/>
          </a:xfrm>
        </p:spPr>
        <p:txBody>
          <a:bodyPr>
            <a:normAutofit fontScale="85000" lnSpcReduction="10000"/>
          </a:bodyPr>
          <a:lstStyle/>
          <a:p>
            <a:pPr>
              <a:buNone/>
            </a:pPr>
            <a:r>
              <a:rPr lang="en-GB" sz="2000" dirty="0" smtClean="0"/>
              <a:t>Dynamic stresses are due to </a:t>
            </a:r>
          </a:p>
          <a:p>
            <a:pPr>
              <a:buFont typeface="Wingdings" pitchFamily="2" charset="2"/>
              <a:buChar char="Ø"/>
            </a:pPr>
            <a:r>
              <a:rPr lang="en-GB" sz="2000" dirty="0" smtClean="0"/>
              <a:t>Transient Joule heating </a:t>
            </a:r>
            <a:r>
              <a:rPr lang="en-GB" sz="2000" dirty="0" smtClean="0"/>
              <a:t>due to the current passing through the horn’s skin</a:t>
            </a:r>
            <a:endParaRPr lang="en-GB" sz="2000" dirty="0" smtClean="0"/>
          </a:p>
          <a:p>
            <a:pPr>
              <a:buFont typeface="Wingdings" pitchFamily="2" charset="2"/>
              <a:buChar char="Ø"/>
            </a:pPr>
            <a:r>
              <a:rPr lang="en-GB" sz="2000" dirty="0" smtClean="0"/>
              <a:t>Secondary Particles</a:t>
            </a:r>
          </a:p>
          <a:p>
            <a:pPr>
              <a:buFont typeface="Wingdings" pitchFamily="2" charset="2"/>
              <a:buChar char="Ø"/>
            </a:pPr>
            <a:r>
              <a:rPr lang="en-GB" sz="2000" dirty="0" smtClean="0"/>
              <a:t>Magnetic </a:t>
            </a:r>
            <a:r>
              <a:rPr lang="en-GB" sz="2000" dirty="0" smtClean="0"/>
              <a:t>Pulses/forces</a:t>
            </a:r>
            <a:endParaRPr lang="en-GB" sz="2000" dirty="0"/>
          </a:p>
          <a:p>
            <a:pPr>
              <a:buFont typeface="Wingdings" pitchFamily="2" charset="2"/>
              <a:buChar char="Ø"/>
            </a:pPr>
            <a:endParaRPr lang="en-GB" sz="2000" dirty="0" smtClean="0"/>
          </a:p>
          <a:p>
            <a:pPr>
              <a:buNone/>
            </a:pPr>
            <a:endParaRPr lang="en-GB" sz="2000" dirty="0" smtClean="0"/>
          </a:p>
        </p:txBody>
      </p:sp>
      <p:sp>
        <p:nvSpPr>
          <p:cNvPr id="4" name="Slide Number Placeholder 3"/>
          <p:cNvSpPr>
            <a:spLocks noGrp="1"/>
          </p:cNvSpPr>
          <p:nvPr>
            <p:ph type="sldNum" sz="quarter" idx="12"/>
          </p:nvPr>
        </p:nvSpPr>
        <p:spPr/>
        <p:txBody>
          <a:bodyPr/>
          <a:lstStyle/>
          <a:p>
            <a:fld id="{4451AC37-F46F-4D6E-8740-5377A2B43440}" type="slidenum">
              <a:rPr lang="en-GB" smtClean="0"/>
              <a:pPr/>
              <a:t>33</a:t>
            </a:fld>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Date Placeholder 5"/>
          <p:cNvSpPr>
            <a:spLocks noGrp="1"/>
          </p:cNvSpPr>
          <p:nvPr>
            <p:ph type="dt" sz="half" idx="10"/>
          </p:nvPr>
        </p:nvSpPr>
        <p:spPr/>
        <p:txBody>
          <a:bodyPr/>
          <a:lstStyle/>
          <a:p>
            <a:r>
              <a:rPr lang="en-US" smtClean="0"/>
              <a:t>Darensbury, 02/05/2011</a:t>
            </a:r>
            <a:endParaRPr lang="en-GB"/>
          </a:p>
        </p:txBody>
      </p:sp>
      <p:sp>
        <p:nvSpPr>
          <p:cNvPr id="7" name="Rectangle 6"/>
          <p:cNvSpPr/>
          <p:nvPr/>
        </p:nvSpPr>
        <p:spPr>
          <a:xfrm>
            <a:off x="6324600" y="2743200"/>
            <a:ext cx="16764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rgbClr val="000000"/>
                </a:solidFill>
              </a:rPr>
              <a:t>Pulse: 100</a:t>
            </a:r>
            <a:r>
              <a:rPr lang="el-GR" sz="1400" dirty="0" smtClean="0">
                <a:solidFill>
                  <a:srgbClr val="000000"/>
                </a:solidFill>
              </a:rPr>
              <a:t>μ</a:t>
            </a:r>
            <a:r>
              <a:rPr lang="en-GB" sz="1400" dirty="0" smtClean="0">
                <a:solidFill>
                  <a:srgbClr val="000000"/>
                </a:solidFill>
              </a:rPr>
              <a:t>s</a:t>
            </a:r>
          </a:p>
          <a:p>
            <a:pPr algn="ctr"/>
            <a:r>
              <a:rPr lang="en-GB" sz="1400" dirty="0" smtClean="0">
                <a:solidFill>
                  <a:srgbClr val="000000"/>
                </a:solidFill>
              </a:rPr>
              <a:t>T=1/50/4s=0.08s </a:t>
            </a:r>
            <a:endParaRPr lang="en-GB" sz="1400" dirty="0">
              <a:solidFill>
                <a:srgbClr val="000000"/>
              </a:solidFill>
            </a:endParaRPr>
          </a:p>
        </p:txBody>
      </p:sp>
      <p:pic>
        <p:nvPicPr>
          <p:cNvPr id="8" name="Picture 7" descr="stress2.PNG"/>
          <p:cNvPicPr>
            <a:picLocks noChangeAspect="1"/>
          </p:cNvPicPr>
          <p:nvPr/>
        </p:nvPicPr>
        <p:blipFill>
          <a:blip r:embed="rId6" cstate="print"/>
          <a:stretch>
            <a:fillRect/>
          </a:stretch>
        </p:blipFill>
        <p:spPr>
          <a:xfrm>
            <a:off x="457200" y="4953000"/>
            <a:ext cx="3562350" cy="1152525"/>
          </a:xfrm>
          <a:prstGeom prst="rect">
            <a:avLst/>
          </a:prstGeom>
        </p:spPr>
      </p:pic>
      <p:sp>
        <p:nvSpPr>
          <p:cNvPr id="17" name="TextBox 16"/>
          <p:cNvSpPr txBox="1"/>
          <p:nvPr/>
        </p:nvSpPr>
        <p:spPr>
          <a:xfrm>
            <a:off x="5181600" y="2133600"/>
            <a:ext cx="3200400" cy="307777"/>
          </a:xfrm>
          <a:prstGeom prst="rect">
            <a:avLst/>
          </a:prstGeom>
          <a:noFill/>
        </p:spPr>
        <p:txBody>
          <a:bodyPr wrap="square" rtlCol="0">
            <a:spAutoFit/>
          </a:bodyPr>
          <a:lstStyle/>
          <a:p>
            <a:r>
              <a:rPr lang="en-GB" sz="1400" dirty="0" smtClean="0"/>
              <a:t>von Mises stresses due to thermal loads</a:t>
            </a:r>
            <a:endParaRPr lang="en-GB" sz="1400" dirty="0"/>
          </a:p>
        </p:txBody>
      </p:sp>
      <p:sp>
        <p:nvSpPr>
          <p:cNvPr id="18" name="TextBox 17"/>
          <p:cNvSpPr txBox="1"/>
          <p:nvPr/>
        </p:nvSpPr>
        <p:spPr>
          <a:xfrm>
            <a:off x="7848600" y="1066800"/>
            <a:ext cx="1295400" cy="276999"/>
          </a:xfrm>
          <a:prstGeom prst="rect">
            <a:avLst/>
          </a:prstGeom>
          <a:noFill/>
        </p:spPr>
        <p:txBody>
          <a:bodyPr wrap="square" rtlCol="0">
            <a:spAutoFit/>
          </a:bodyPr>
          <a:lstStyle/>
          <a:p>
            <a:r>
              <a:rPr lang="en-GB" sz="1200" dirty="0" smtClean="0"/>
              <a:t>deformation</a:t>
            </a:r>
            <a:endParaRPr lang="en-GB" sz="1200" dirty="0"/>
          </a:p>
        </p:txBody>
      </p:sp>
      <p:cxnSp>
        <p:nvCxnSpPr>
          <p:cNvPr id="20" name="Straight Arrow Connector 19"/>
          <p:cNvCxnSpPr/>
          <p:nvPr/>
        </p:nvCxnSpPr>
        <p:spPr>
          <a:xfrm rot="5400000">
            <a:off x="7962904" y="1333502"/>
            <a:ext cx="304797" cy="2285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10200" y="4724400"/>
            <a:ext cx="2971800" cy="338554"/>
          </a:xfrm>
          <a:prstGeom prst="rect">
            <a:avLst/>
          </a:prstGeom>
          <a:noFill/>
        </p:spPr>
        <p:txBody>
          <a:bodyPr wrap="square" rtlCol="0">
            <a:spAutoFit/>
          </a:bodyPr>
          <a:lstStyle/>
          <a:p>
            <a:r>
              <a:rPr lang="en-GB" sz="1600" dirty="0" smtClean="0"/>
              <a:t>magnetic pressure on the horn </a:t>
            </a:r>
            <a:endParaRPr lang="en-GB" sz="1600" dirty="0"/>
          </a:p>
        </p:txBody>
      </p:sp>
      <p:sp>
        <p:nvSpPr>
          <p:cNvPr id="27" name="TextBox 26"/>
          <p:cNvSpPr txBox="1"/>
          <p:nvPr/>
        </p:nvSpPr>
        <p:spPr>
          <a:xfrm>
            <a:off x="609600" y="2514600"/>
            <a:ext cx="3352800" cy="338554"/>
          </a:xfrm>
          <a:prstGeom prst="rect">
            <a:avLst/>
          </a:prstGeom>
          <a:noFill/>
        </p:spPr>
        <p:txBody>
          <a:bodyPr wrap="square" rtlCol="0">
            <a:spAutoFit/>
          </a:bodyPr>
          <a:lstStyle/>
          <a:p>
            <a:r>
              <a:rPr lang="en-GB" sz="1600" dirty="0" smtClean="0"/>
              <a:t>stress vs time in the horn, 25pulses</a:t>
            </a:r>
            <a:endParaRPr lang="en-GB" sz="1600" dirty="0"/>
          </a:p>
        </p:txBody>
      </p:sp>
      <p:sp>
        <p:nvSpPr>
          <p:cNvPr id="31" name="TextBox 30"/>
          <p:cNvSpPr txBox="1"/>
          <p:nvPr/>
        </p:nvSpPr>
        <p:spPr>
          <a:xfrm>
            <a:off x="5334000" y="5791200"/>
            <a:ext cx="1828800" cy="369332"/>
          </a:xfrm>
          <a:prstGeom prst="rect">
            <a:avLst/>
          </a:prstGeom>
          <a:noFill/>
        </p:spPr>
        <p:txBody>
          <a:bodyPr wrap="square" rtlCol="0">
            <a:spAutoFit/>
          </a:bodyPr>
          <a:lstStyle/>
          <a:p>
            <a:r>
              <a:rPr lang="en-GB" dirty="0" smtClean="0"/>
              <a:t>static stress </a:t>
            </a:r>
            <a:endParaRPr lang="en-GB" dirty="0"/>
          </a:p>
        </p:txBody>
      </p:sp>
      <p:sp>
        <p:nvSpPr>
          <p:cNvPr id="32" name="Right Arrow 31"/>
          <p:cNvSpPr/>
          <p:nvPr/>
        </p:nvSpPr>
        <p:spPr>
          <a:xfrm>
            <a:off x="6705600" y="5867405"/>
            <a:ext cx="978408" cy="268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formation1.PNG"/>
          <p:cNvPicPr>
            <a:picLocks noChangeAspect="1"/>
          </p:cNvPicPr>
          <p:nvPr/>
        </p:nvPicPr>
        <p:blipFill>
          <a:blip r:embed="rId3" cstate="print"/>
          <a:stretch>
            <a:fillRect/>
          </a:stretch>
        </p:blipFill>
        <p:spPr>
          <a:xfrm>
            <a:off x="304800" y="2971800"/>
            <a:ext cx="6464808" cy="3408426"/>
          </a:xfrm>
          <a:prstGeom prst="rect">
            <a:avLst/>
          </a:prstGeom>
          <a:ln>
            <a:solidFill>
              <a:schemeClr val="tx2"/>
            </a:solidFill>
          </a:ln>
        </p:spPr>
      </p:pic>
      <p:sp>
        <p:nvSpPr>
          <p:cNvPr id="2" name="Title 1"/>
          <p:cNvSpPr>
            <a:spLocks noGrp="1"/>
          </p:cNvSpPr>
          <p:nvPr>
            <p:ph type="title"/>
          </p:nvPr>
        </p:nvSpPr>
        <p:spPr>
          <a:xfrm>
            <a:off x="457200" y="274638"/>
            <a:ext cx="8229600" cy="563562"/>
          </a:xfrm>
        </p:spPr>
        <p:txBody>
          <a:bodyPr>
            <a:normAutofit/>
          </a:bodyPr>
          <a:lstStyle/>
          <a:p>
            <a:r>
              <a:rPr lang="en-GB" sz="2800" i="1" u="sng" dirty="0" smtClean="0"/>
              <a:t>Horn: Static stress, deformation </a:t>
            </a:r>
            <a:endParaRPr lang="en-GB" sz="2800" i="1" u="sng" dirty="0"/>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34</a:t>
            </a:fld>
            <a:endParaRPr lang="en-GB"/>
          </a:p>
        </p:txBody>
      </p:sp>
      <p:sp>
        <p:nvSpPr>
          <p:cNvPr id="7" name="TextBox 6"/>
          <p:cNvSpPr txBox="1"/>
          <p:nvPr/>
        </p:nvSpPr>
        <p:spPr>
          <a:xfrm>
            <a:off x="228600" y="2286000"/>
            <a:ext cx="7848600" cy="646331"/>
          </a:xfrm>
          <a:prstGeom prst="rect">
            <a:avLst/>
          </a:prstGeom>
          <a:noFill/>
        </p:spPr>
        <p:txBody>
          <a:bodyPr wrap="square" rtlCol="0">
            <a:spAutoFit/>
          </a:bodyPr>
          <a:lstStyle/>
          <a:p>
            <a:pPr>
              <a:buFont typeface="Wingdings" pitchFamily="2" charset="2"/>
              <a:buChar char="Ø"/>
            </a:pPr>
            <a:r>
              <a:rPr lang="en-GB" dirty="0" smtClean="0"/>
              <a:t> </a:t>
            </a:r>
            <a:r>
              <a:rPr lang="en-GB" dirty="0" smtClean="0"/>
              <a:t> dynamic </a:t>
            </a:r>
            <a:r>
              <a:rPr lang="en-GB" dirty="0" smtClean="0"/>
              <a:t>stress superimposed on the quasi-static stress are the basis of the fatigue life time estimate of the </a:t>
            </a:r>
            <a:r>
              <a:rPr lang="en-GB" dirty="0" smtClean="0"/>
              <a:t>horn – work ongoing</a:t>
            </a:r>
            <a:endParaRPr lang="en-GB" dirty="0"/>
          </a:p>
        </p:txBody>
      </p:sp>
      <p:sp>
        <p:nvSpPr>
          <p:cNvPr id="9" name="TextBox 8"/>
          <p:cNvSpPr txBox="1"/>
          <p:nvPr/>
        </p:nvSpPr>
        <p:spPr>
          <a:xfrm>
            <a:off x="228600" y="1066800"/>
            <a:ext cx="8077200" cy="1200329"/>
          </a:xfrm>
          <a:prstGeom prst="rect">
            <a:avLst/>
          </a:prstGeom>
          <a:noFill/>
        </p:spPr>
        <p:txBody>
          <a:bodyPr wrap="square" rtlCol="0">
            <a:spAutoFit/>
          </a:bodyPr>
          <a:lstStyle/>
          <a:p>
            <a:pPr>
              <a:buFont typeface="Wingdings" pitchFamily="2" charset="2"/>
              <a:buChar char="Ø"/>
            </a:pPr>
            <a:r>
              <a:rPr lang="en-GB" dirty="0" smtClean="0"/>
              <a:t>  in order to assess the horn deformation and horn life time, the calculation of the stress inside the horn is necessary. The stress level in the structure should be low enough in comparison with the fatigue limit of the materials. Loads coming from the magnetic pressure and the thermal dilatation of the material</a:t>
            </a:r>
            <a:endParaRPr lang="en-GB" dirty="0"/>
          </a:p>
        </p:txBody>
      </p:sp>
      <p:sp>
        <p:nvSpPr>
          <p:cNvPr id="11" name="TextBox 10"/>
          <p:cNvSpPr txBox="1"/>
          <p:nvPr/>
        </p:nvSpPr>
        <p:spPr>
          <a:xfrm>
            <a:off x="2819400" y="6096000"/>
            <a:ext cx="990600" cy="307777"/>
          </a:xfrm>
          <a:prstGeom prst="rect">
            <a:avLst/>
          </a:prstGeom>
          <a:noFill/>
        </p:spPr>
        <p:txBody>
          <a:bodyPr wrap="square" rtlCol="0">
            <a:spAutoFit/>
          </a:bodyPr>
          <a:lstStyle/>
          <a:p>
            <a:r>
              <a:rPr lang="en-GB" sz="1400" dirty="0" smtClean="0">
                <a:solidFill>
                  <a:srgbClr val="00B050"/>
                </a:solidFill>
              </a:rPr>
              <a:t>9.9mm</a:t>
            </a:r>
            <a:endParaRPr lang="en-GB" sz="1400" dirty="0">
              <a:solidFill>
                <a:srgbClr val="00B050"/>
              </a:solidFill>
            </a:endParaRPr>
          </a:p>
        </p:txBody>
      </p:sp>
      <p:sp>
        <p:nvSpPr>
          <p:cNvPr id="12" name="TextBox 11"/>
          <p:cNvSpPr txBox="1"/>
          <p:nvPr/>
        </p:nvSpPr>
        <p:spPr>
          <a:xfrm>
            <a:off x="5867400" y="6096000"/>
            <a:ext cx="1066800" cy="307777"/>
          </a:xfrm>
          <a:prstGeom prst="rect">
            <a:avLst/>
          </a:prstGeom>
          <a:noFill/>
        </p:spPr>
        <p:txBody>
          <a:bodyPr wrap="square" rtlCol="0">
            <a:spAutoFit/>
          </a:bodyPr>
          <a:lstStyle/>
          <a:p>
            <a:r>
              <a:rPr lang="en-GB" sz="1400" dirty="0" smtClean="0">
                <a:solidFill>
                  <a:srgbClr val="00B050"/>
                </a:solidFill>
              </a:rPr>
              <a:t>10.5mm</a:t>
            </a:r>
            <a:endParaRPr lang="en-GB" sz="1400" dirty="0">
              <a:solidFill>
                <a:srgbClr val="00B050"/>
              </a:solidFill>
            </a:endParaRPr>
          </a:p>
        </p:txBody>
      </p:sp>
      <p:sp>
        <p:nvSpPr>
          <p:cNvPr id="13" name="TextBox 12"/>
          <p:cNvSpPr txBox="1"/>
          <p:nvPr/>
        </p:nvSpPr>
        <p:spPr>
          <a:xfrm>
            <a:off x="1981200" y="4038600"/>
            <a:ext cx="1143000" cy="600164"/>
          </a:xfrm>
          <a:prstGeom prst="rect">
            <a:avLst/>
          </a:prstGeom>
          <a:noFill/>
        </p:spPr>
        <p:txBody>
          <a:bodyPr wrap="square" rtlCol="0">
            <a:spAutoFit/>
          </a:bodyPr>
          <a:lstStyle/>
          <a:p>
            <a:r>
              <a:rPr lang="en-GB" sz="1100" dirty="0" smtClean="0"/>
              <a:t>displacement due to magnetic pressure</a:t>
            </a:r>
            <a:endParaRPr lang="en-GB" sz="1100" dirty="0"/>
          </a:p>
        </p:txBody>
      </p:sp>
      <p:sp>
        <p:nvSpPr>
          <p:cNvPr id="14" name="TextBox 13"/>
          <p:cNvSpPr txBox="1"/>
          <p:nvPr/>
        </p:nvSpPr>
        <p:spPr>
          <a:xfrm>
            <a:off x="3733800" y="3886200"/>
            <a:ext cx="1143000" cy="938719"/>
          </a:xfrm>
          <a:prstGeom prst="rect">
            <a:avLst/>
          </a:prstGeom>
          <a:noFill/>
        </p:spPr>
        <p:txBody>
          <a:bodyPr wrap="square" rtlCol="0">
            <a:spAutoFit/>
          </a:bodyPr>
          <a:lstStyle/>
          <a:p>
            <a:r>
              <a:rPr lang="en-GB" sz="1100" dirty="0" smtClean="0"/>
              <a:t>displacement due to magnetic pressure and thermal dilatation</a:t>
            </a:r>
            <a:endParaRPr lang="en-GB" sz="1100" dirty="0"/>
          </a:p>
        </p:txBody>
      </p:sp>
      <p:sp>
        <p:nvSpPr>
          <p:cNvPr id="15" name="Oval 14"/>
          <p:cNvSpPr/>
          <p:nvPr/>
        </p:nvSpPr>
        <p:spPr>
          <a:xfrm>
            <a:off x="2209800" y="5410200"/>
            <a:ext cx="1524000"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smtClean="0">
                <a:solidFill>
                  <a:schemeClr val="tx1"/>
                </a:solidFill>
              </a:rPr>
              <a:t>Horn without</a:t>
            </a:r>
            <a:r>
              <a:rPr lang="en-GB" sz="1050" dirty="0" smtClean="0">
                <a:solidFill>
                  <a:schemeClr val="tx1"/>
                </a:solidFill>
              </a:rPr>
              <a:t> integrated target</a:t>
            </a:r>
            <a:endParaRPr lang="en-GB" sz="1050" dirty="0">
              <a:solidFill>
                <a:schemeClr val="tx1"/>
              </a:solidFill>
            </a:endParaRPr>
          </a:p>
        </p:txBody>
      </p:sp>
      <p:cxnSp>
        <p:nvCxnSpPr>
          <p:cNvPr id="17" name="Straight Arrow Connector 16"/>
          <p:cNvCxnSpPr>
            <a:stCxn id="15" idx="6"/>
          </p:cNvCxnSpPr>
          <p:nvPr/>
        </p:nvCxnSpPr>
        <p:spPr>
          <a:xfrm>
            <a:off x="3733800" y="5676900"/>
            <a:ext cx="2209800" cy="4953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5" idx="4"/>
          </p:cNvCxnSpPr>
          <p:nvPr/>
        </p:nvCxnSpPr>
        <p:spPr>
          <a:xfrm rot="16200000" flipH="1">
            <a:off x="2895599" y="6019801"/>
            <a:ext cx="228602" cy="762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477000" y="2667000"/>
            <a:ext cx="2667000" cy="1676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horn with integrated target: highly stress domain exists on the inner conductor and  in the right angles connection domains + high energy deposition on the inner conductor</a:t>
            </a:r>
          </a:p>
        </p:txBody>
      </p:sp>
      <p:cxnSp>
        <p:nvCxnSpPr>
          <p:cNvPr id="36" name="Straight Arrow Connector 35"/>
          <p:cNvCxnSpPr/>
          <p:nvPr/>
        </p:nvCxnSpPr>
        <p:spPr>
          <a:xfrm rot="5400000">
            <a:off x="4381500" y="3619500"/>
            <a:ext cx="25908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flipV="1">
            <a:off x="4724400" y="3276600"/>
            <a:ext cx="1905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Down Arrow 47"/>
          <p:cNvSpPr>
            <a:spLocks noChangeAspect="1"/>
          </p:cNvSpPr>
          <p:nvPr/>
        </p:nvSpPr>
        <p:spPr>
          <a:xfrm>
            <a:off x="7772400" y="4419600"/>
            <a:ext cx="242317"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6477000" y="5029200"/>
            <a:ext cx="2667000" cy="838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Horn with separated target and rounded back-plate, corners</a:t>
            </a:r>
            <a:endParaRPr lang="en-GB" sz="1600" dirty="0">
              <a:solidFill>
                <a:schemeClr val="tx1"/>
              </a:solidFill>
            </a:endParaRPr>
          </a:p>
        </p:txBody>
      </p:sp>
      <p:sp>
        <p:nvSpPr>
          <p:cNvPr id="57" name="Right Arrow 56"/>
          <p:cNvSpPr>
            <a:spLocks/>
          </p:cNvSpPr>
          <p:nvPr/>
        </p:nvSpPr>
        <p:spPr>
          <a:xfrm>
            <a:off x="7467601" y="6019805"/>
            <a:ext cx="880569" cy="27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sz="3600" i="1" u="sng" dirty="0" smtClean="0"/>
              <a:t>baseline horn shape for EUROnu</a:t>
            </a:r>
            <a:endParaRPr lang="en-GB" sz="3600" i="1" u="sng" dirty="0"/>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35</a:t>
            </a:fld>
            <a:endParaRPr lang="en-GB"/>
          </a:p>
        </p:txBody>
      </p:sp>
      <p:pic>
        <p:nvPicPr>
          <p:cNvPr id="8" name="Picture 7" descr="corn4.PNG"/>
          <p:cNvPicPr>
            <a:picLocks noChangeAspect="1"/>
          </p:cNvPicPr>
          <p:nvPr/>
        </p:nvPicPr>
        <p:blipFill>
          <a:blip r:embed="rId3" cstate="print"/>
          <a:stretch>
            <a:fillRect/>
          </a:stretch>
        </p:blipFill>
        <p:spPr>
          <a:xfrm>
            <a:off x="1443037" y="1109662"/>
            <a:ext cx="6257925" cy="463867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rn3.PNG"/>
          <p:cNvPicPr>
            <a:picLocks noChangeAspect="1"/>
          </p:cNvPicPr>
          <p:nvPr/>
        </p:nvPicPr>
        <p:blipFill>
          <a:blip r:embed="rId3" cstate="print"/>
          <a:stretch>
            <a:fillRect/>
          </a:stretch>
        </p:blipFill>
        <p:spPr>
          <a:xfrm>
            <a:off x="3505200" y="1676400"/>
            <a:ext cx="5503164" cy="4267581"/>
          </a:xfrm>
          <a:prstGeom prst="rect">
            <a:avLst/>
          </a:prstGeom>
          <a:ln>
            <a:solidFill>
              <a:schemeClr val="accent1">
                <a:shade val="50000"/>
              </a:schemeClr>
            </a:solidFill>
          </a:ln>
        </p:spPr>
      </p:pic>
      <p:sp>
        <p:nvSpPr>
          <p:cNvPr id="2" name="Title 1"/>
          <p:cNvSpPr>
            <a:spLocks noGrp="1"/>
          </p:cNvSpPr>
          <p:nvPr>
            <p:ph type="title"/>
          </p:nvPr>
        </p:nvSpPr>
        <p:spPr>
          <a:xfrm>
            <a:off x="4114800" y="609600"/>
            <a:ext cx="4343400" cy="715962"/>
          </a:xfrm>
        </p:spPr>
        <p:txBody>
          <a:bodyPr>
            <a:noAutofit/>
          </a:bodyPr>
          <a:lstStyle/>
          <a:p>
            <a:r>
              <a:rPr lang="en-GB" sz="2800" dirty="0" smtClean="0"/>
              <a:t>Horn Drawings &amp; cooling scenario</a:t>
            </a:r>
            <a:endParaRPr lang="en-GB" sz="2800" dirty="0"/>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dirty="0" smtClean="0"/>
              <a:t>ECFA Review Panel </a:t>
            </a:r>
            <a:endParaRPr lang="en-GB" dirty="0"/>
          </a:p>
        </p:txBody>
      </p:sp>
      <p:sp>
        <p:nvSpPr>
          <p:cNvPr id="6" name="Slide Number Placeholder 5"/>
          <p:cNvSpPr>
            <a:spLocks noGrp="1"/>
          </p:cNvSpPr>
          <p:nvPr>
            <p:ph type="sldNum" sz="quarter" idx="12"/>
          </p:nvPr>
        </p:nvSpPr>
        <p:spPr/>
        <p:txBody>
          <a:bodyPr/>
          <a:lstStyle/>
          <a:p>
            <a:fld id="{4451AC37-F46F-4D6E-8740-5377A2B43440}" type="slidenum">
              <a:rPr lang="en-GB" smtClean="0"/>
              <a:pPr/>
              <a:t>36</a:t>
            </a:fld>
            <a:endParaRPr lang="en-GB"/>
          </a:p>
        </p:txBody>
      </p:sp>
      <p:pic>
        <p:nvPicPr>
          <p:cNvPr id="7" name="Picture 6" descr="corne1.PNG"/>
          <p:cNvPicPr>
            <a:picLocks noChangeAspect="1"/>
          </p:cNvPicPr>
          <p:nvPr/>
        </p:nvPicPr>
        <p:blipFill>
          <a:blip r:embed="rId4" cstate="print"/>
          <a:stretch>
            <a:fillRect/>
          </a:stretch>
        </p:blipFill>
        <p:spPr>
          <a:xfrm>
            <a:off x="152400" y="457200"/>
            <a:ext cx="3581400" cy="2703659"/>
          </a:xfrm>
          <a:prstGeom prst="rect">
            <a:avLst/>
          </a:prstGeom>
          <a:ln>
            <a:solidFill>
              <a:schemeClr val="accent1">
                <a:shade val="50000"/>
              </a:schemeClr>
            </a:solidFill>
          </a:ln>
        </p:spPr>
      </p:pic>
      <p:sp>
        <p:nvSpPr>
          <p:cNvPr id="16" name="Rectangle 15"/>
          <p:cNvSpPr/>
          <p:nvPr/>
        </p:nvSpPr>
        <p:spPr>
          <a:xfrm>
            <a:off x="228600" y="3505200"/>
            <a:ext cx="3200400" cy="25146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rgbClr val="000000"/>
                </a:solidFill>
              </a:rPr>
              <a:t>cooling (</a:t>
            </a:r>
            <a:r>
              <a:rPr lang="en-GB" sz="1200" dirty="0" smtClean="0">
                <a:solidFill>
                  <a:srgbClr val="000000"/>
                </a:solidFill>
              </a:rPr>
              <a:t>EUROnu WP2 Note 10-06)</a:t>
            </a:r>
            <a:endParaRPr lang="en-GB" sz="1600" dirty="0" smtClean="0">
              <a:solidFill>
                <a:srgbClr val="000000"/>
              </a:solidFill>
            </a:endParaRPr>
          </a:p>
          <a:p>
            <a:pPr marL="342900" indent="-342900">
              <a:buFont typeface="Wingdings" pitchFamily="2" charset="2"/>
              <a:buChar char="Ø"/>
            </a:pPr>
            <a:r>
              <a:rPr lang="en-GB" sz="1600" dirty="0" smtClean="0">
                <a:solidFill>
                  <a:srgbClr val="000000"/>
                </a:solidFill>
              </a:rPr>
              <a:t>power distribution due to Joule losses &amp; secondary particles</a:t>
            </a:r>
          </a:p>
          <a:p>
            <a:pPr marL="342900" indent="-342900">
              <a:buFont typeface="Wingdings" pitchFamily="2" charset="2"/>
              <a:buChar char="Ø"/>
            </a:pPr>
            <a:r>
              <a:rPr lang="en-GB" sz="1600" dirty="0" smtClean="0">
                <a:solidFill>
                  <a:srgbClr val="000000"/>
                </a:solidFill>
              </a:rPr>
              <a:t>energy balance, to maintain working temperature</a:t>
            </a:r>
          </a:p>
          <a:p>
            <a:pPr marL="342900" indent="-342900">
              <a:buFont typeface="Wingdings" pitchFamily="2" charset="2"/>
              <a:buChar char="Ø"/>
            </a:pPr>
            <a:r>
              <a:rPr lang="en-GB" sz="1600" dirty="0" smtClean="0">
                <a:solidFill>
                  <a:srgbClr val="000000"/>
                </a:solidFill>
              </a:rPr>
              <a:t>flow rate</a:t>
            </a:r>
          </a:p>
          <a:p>
            <a:pPr marL="342900" indent="-342900">
              <a:buFont typeface="Wingdings" pitchFamily="2" charset="2"/>
              <a:buChar char="Ø"/>
            </a:pPr>
            <a:r>
              <a:rPr lang="en-GB" sz="1600" dirty="0" smtClean="0">
                <a:solidFill>
                  <a:srgbClr val="000000"/>
                </a:solidFill>
              </a:rPr>
              <a:t>jet distribution along the outer conductor</a:t>
            </a:r>
          </a:p>
          <a:p>
            <a:pPr marL="342900" indent="-342900">
              <a:buFont typeface="Wingdings" pitchFamily="2" charset="2"/>
              <a:buChar char="Ø"/>
            </a:pPr>
            <a:r>
              <a:rPr lang="en-GB" sz="1600" dirty="0" smtClean="0">
                <a:solidFill>
                  <a:srgbClr val="000000"/>
                </a:solidFill>
              </a:rPr>
              <a:t>h correlation for jets’ geometry </a:t>
            </a:r>
          </a:p>
        </p:txBody>
      </p:sp>
      <p:pic>
        <p:nvPicPr>
          <p:cNvPr id="18" name="Picture 17" descr="cooling.PNG"/>
          <p:cNvPicPr>
            <a:picLocks noChangeAspect="1"/>
          </p:cNvPicPr>
          <p:nvPr/>
        </p:nvPicPr>
        <p:blipFill>
          <a:blip r:embed="rId5" cstate="print"/>
          <a:stretch>
            <a:fillRect/>
          </a:stretch>
        </p:blipFill>
        <p:spPr>
          <a:xfrm>
            <a:off x="7543800" y="1752600"/>
            <a:ext cx="1401394" cy="1060609"/>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i="1" u="sng" dirty="0" smtClean="0"/>
              <a:t>4-Horn System Drawings with strip Lines</a:t>
            </a:r>
            <a:endParaRPr lang="en-GB" sz="3200" i="1" u="sng" dirty="0"/>
          </a:p>
        </p:txBody>
      </p:sp>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37</a:t>
            </a:fld>
            <a:endParaRPr lang="en-GB"/>
          </a:p>
        </p:txBody>
      </p:sp>
      <p:pic>
        <p:nvPicPr>
          <p:cNvPr id="7" name="Picture 6" descr="corn4.PNG"/>
          <p:cNvPicPr>
            <a:picLocks noChangeAspect="1"/>
          </p:cNvPicPr>
          <p:nvPr/>
        </p:nvPicPr>
        <p:blipFill>
          <a:blip r:embed="rId3" cstate="print"/>
          <a:stretch>
            <a:fillRect/>
          </a:stretch>
        </p:blipFill>
        <p:spPr>
          <a:xfrm>
            <a:off x="1524000" y="1600200"/>
            <a:ext cx="6257925" cy="463867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s2.PNG"/>
          <p:cNvPicPr>
            <a:picLocks noChangeAspect="1"/>
          </p:cNvPicPr>
          <p:nvPr/>
        </p:nvPicPr>
        <p:blipFill>
          <a:blip r:embed="rId3" cstate="print"/>
          <a:stretch>
            <a:fillRect/>
          </a:stretch>
        </p:blipFill>
        <p:spPr>
          <a:xfrm>
            <a:off x="5181599" y="4038600"/>
            <a:ext cx="3816400" cy="2209800"/>
          </a:xfrm>
          <a:prstGeom prst="rect">
            <a:avLst/>
          </a:prstGeom>
          <a:ln>
            <a:solidFill>
              <a:schemeClr val="tx1"/>
            </a:solidFill>
          </a:ln>
        </p:spPr>
      </p:pic>
      <p:pic>
        <p:nvPicPr>
          <p:cNvPr id="8" name="Picture 7" descr="ps1.PNG"/>
          <p:cNvPicPr>
            <a:picLocks noChangeAspect="1"/>
          </p:cNvPicPr>
          <p:nvPr/>
        </p:nvPicPr>
        <p:blipFill>
          <a:blip r:embed="rId4" cstate="print"/>
          <a:stretch>
            <a:fillRect/>
          </a:stretch>
        </p:blipFill>
        <p:spPr>
          <a:xfrm>
            <a:off x="4876800" y="914400"/>
            <a:ext cx="3901440" cy="2465493"/>
          </a:xfrm>
          <a:prstGeom prst="rect">
            <a:avLst/>
          </a:prstGeom>
          <a:ln>
            <a:solidFill>
              <a:schemeClr val="tx1"/>
            </a:solidFill>
          </a:ln>
        </p:spPr>
      </p:pic>
      <p:sp>
        <p:nvSpPr>
          <p:cNvPr id="2" name="Title 1"/>
          <p:cNvSpPr>
            <a:spLocks noGrp="1"/>
          </p:cNvSpPr>
          <p:nvPr>
            <p:ph type="title"/>
          </p:nvPr>
        </p:nvSpPr>
        <p:spPr>
          <a:xfrm>
            <a:off x="457200" y="274638"/>
            <a:ext cx="8229600" cy="487362"/>
          </a:xfrm>
        </p:spPr>
        <p:txBody>
          <a:bodyPr>
            <a:normAutofit fontScale="90000"/>
          </a:bodyPr>
          <a:lstStyle/>
          <a:p>
            <a:r>
              <a:rPr lang="en-GB" sz="3200" i="1" u="sng" dirty="0" smtClean="0"/>
              <a:t>Horn: Power Supply Studies</a:t>
            </a:r>
            <a:endParaRPr lang="en-GB" sz="3200" i="1" u="sng" dirty="0"/>
          </a:p>
        </p:txBody>
      </p:sp>
      <p:sp>
        <p:nvSpPr>
          <p:cNvPr id="4" name="Slide Number Placeholder 3"/>
          <p:cNvSpPr>
            <a:spLocks noGrp="1"/>
          </p:cNvSpPr>
          <p:nvPr>
            <p:ph type="sldNum" sz="quarter" idx="12"/>
          </p:nvPr>
        </p:nvSpPr>
        <p:spPr/>
        <p:txBody>
          <a:bodyPr/>
          <a:lstStyle/>
          <a:p>
            <a:fld id="{4451AC37-F46F-4D6E-8740-5377A2B43440}" type="slidenum">
              <a:rPr lang="en-GB" smtClean="0"/>
              <a:pPr/>
              <a:t>38</a:t>
            </a:fld>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Date Placeholder 5"/>
          <p:cNvSpPr>
            <a:spLocks noGrp="1"/>
          </p:cNvSpPr>
          <p:nvPr>
            <p:ph type="dt" sz="half" idx="10"/>
          </p:nvPr>
        </p:nvSpPr>
        <p:spPr/>
        <p:txBody>
          <a:bodyPr/>
          <a:lstStyle/>
          <a:p>
            <a:r>
              <a:rPr lang="en-US" smtClean="0"/>
              <a:t>Darensbury, 02/05/2011</a:t>
            </a:r>
            <a:endParaRPr lang="en-GB"/>
          </a:p>
        </p:txBody>
      </p:sp>
      <p:sp>
        <p:nvSpPr>
          <p:cNvPr id="7" name="TextBox 6"/>
          <p:cNvSpPr txBox="1"/>
          <p:nvPr/>
        </p:nvSpPr>
        <p:spPr>
          <a:xfrm>
            <a:off x="228600" y="1447800"/>
            <a:ext cx="6019800" cy="4462760"/>
          </a:xfrm>
          <a:prstGeom prst="rect">
            <a:avLst/>
          </a:prstGeom>
          <a:noFill/>
        </p:spPr>
        <p:txBody>
          <a:bodyPr wrap="square" rtlCol="0">
            <a:spAutoFit/>
          </a:bodyPr>
          <a:lstStyle/>
          <a:p>
            <a:r>
              <a:rPr lang="en-GB" dirty="0" smtClean="0"/>
              <a:t>Requirements: 350kA, ½ sinusoid, 100</a:t>
            </a:r>
            <a:r>
              <a:rPr lang="el-GR" dirty="0" smtClean="0"/>
              <a:t>μ</a:t>
            </a:r>
            <a:r>
              <a:rPr lang="en-GB" dirty="0" smtClean="0"/>
              <a:t>s length, 50 pulses/s</a:t>
            </a:r>
          </a:p>
          <a:p>
            <a:endParaRPr lang="en-GB" dirty="0" smtClean="0"/>
          </a:p>
          <a:p>
            <a:pPr lvl="1">
              <a:buFont typeface="Wingdings" pitchFamily="2" charset="2"/>
              <a:buChar char="Ø"/>
            </a:pPr>
            <a:r>
              <a:rPr lang="en-GB" dirty="0" smtClean="0"/>
              <a:t> </a:t>
            </a:r>
            <a:r>
              <a:rPr lang="en-GB" dirty="0" smtClean="0"/>
              <a:t>critical lifetime 13x10</a:t>
            </a:r>
            <a:r>
              <a:rPr lang="en-GB" baseline="30000" dirty="0" smtClean="0"/>
              <a:t>9</a:t>
            </a:r>
            <a:r>
              <a:rPr lang="en-GB" dirty="0" smtClean="0"/>
              <a:t> pulses, 200d   </a:t>
            </a:r>
          </a:p>
          <a:p>
            <a:pPr lvl="1">
              <a:buFont typeface="Wingdings" pitchFamily="2" charset="2"/>
              <a:buChar char="Ø"/>
            </a:pPr>
            <a:r>
              <a:rPr lang="en-GB" dirty="0" smtClean="0"/>
              <a:t> </a:t>
            </a:r>
            <a:r>
              <a:rPr lang="en-GB" dirty="0" smtClean="0"/>
              <a:t>modularity</a:t>
            </a:r>
          </a:p>
          <a:p>
            <a:pPr lvl="1">
              <a:buFont typeface="Wingdings" pitchFamily="2" charset="2"/>
              <a:buChar char="Ø"/>
            </a:pPr>
            <a:endParaRPr lang="en-GB" dirty="0" smtClean="0"/>
          </a:p>
          <a:p>
            <a:r>
              <a:rPr lang="en-GB" dirty="0" smtClean="0"/>
              <a:t>Studied two solutions:</a:t>
            </a:r>
          </a:p>
          <a:p>
            <a:endParaRPr lang="en-GB" dirty="0" smtClean="0"/>
          </a:p>
          <a:p>
            <a:pPr lvl="1">
              <a:buFont typeface="Wingdings" pitchFamily="2" charset="2"/>
              <a:buChar char="Ø"/>
            </a:pPr>
            <a:r>
              <a:rPr lang="en-GB" dirty="0" smtClean="0"/>
              <a:t> </a:t>
            </a:r>
            <a:r>
              <a:rPr lang="en-GB" dirty="0" smtClean="0"/>
              <a:t>Energy recovery with a self (L4): good energy recuperation 60% but needs </a:t>
            </a:r>
            <a:r>
              <a:rPr lang="en-GB" dirty="0" smtClean="0"/>
              <a:t>to </a:t>
            </a:r>
            <a:r>
              <a:rPr lang="en-GB" dirty="0" smtClean="0"/>
              <a:t>further investigate the large  </a:t>
            </a:r>
            <a:r>
              <a:rPr lang="en-GB" dirty="0" smtClean="0"/>
              <a:t>constraints </a:t>
            </a:r>
            <a:r>
              <a:rPr lang="en-GB" dirty="0" smtClean="0"/>
              <a:t>on the switch  X2 and capacitor</a:t>
            </a:r>
          </a:p>
          <a:p>
            <a:pPr lvl="1">
              <a:buFont typeface="Wingdings" pitchFamily="2" charset="2"/>
              <a:buChar char="Ø"/>
            </a:pPr>
            <a:r>
              <a:rPr lang="en-GB" dirty="0" smtClean="0"/>
              <a:t> </a:t>
            </a:r>
            <a:r>
              <a:rPr lang="en-GB" dirty="0" smtClean="0"/>
              <a:t>Energy recovery with diode and resistor: less constraints on the capacitor but less energy recuperation</a:t>
            </a:r>
          </a:p>
          <a:p>
            <a:pPr lvl="1"/>
            <a:endParaRPr lang="en-GB" dirty="0" smtClean="0"/>
          </a:p>
          <a:p>
            <a:r>
              <a:rPr lang="en-GB" dirty="0" smtClean="0"/>
              <a:t>needs to estimate the cost for both cases</a:t>
            </a:r>
          </a:p>
          <a:p>
            <a:pPr lvl="1">
              <a:buFont typeface="Wingdings" pitchFamily="2" charset="2"/>
              <a:buChar char="Ø"/>
            </a:pPr>
            <a:endParaRPr lang="en-GB" sz="1600" dirty="0" smtClean="0"/>
          </a:p>
          <a:p>
            <a:endParaRPr lang="en-GB" sz="1600" dirty="0" smtClean="0"/>
          </a:p>
        </p:txBody>
      </p:sp>
      <p:sp>
        <p:nvSpPr>
          <p:cNvPr id="10" name="TextBox 9"/>
          <p:cNvSpPr txBox="1"/>
          <p:nvPr/>
        </p:nvSpPr>
        <p:spPr>
          <a:xfrm>
            <a:off x="2819400" y="5638800"/>
            <a:ext cx="1981200"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GB" sz="1600" dirty="0" smtClean="0"/>
              <a:t>horn focusing plateau</a:t>
            </a:r>
            <a:endParaRPr lang="en-GB" sz="1600" dirty="0"/>
          </a:p>
        </p:txBody>
      </p:sp>
      <p:cxnSp>
        <p:nvCxnSpPr>
          <p:cNvPr id="12" name="Straight Arrow Connector 11"/>
          <p:cNvCxnSpPr>
            <a:stCxn id="10" idx="3"/>
          </p:cNvCxnSpPr>
          <p:nvPr/>
        </p:nvCxnSpPr>
        <p:spPr>
          <a:xfrm flipV="1">
            <a:off x="4800600" y="4800600"/>
            <a:ext cx="1066800" cy="10074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962400" y="1600200"/>
            <a:ext cx="396240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00600" y="2819400"/>
            <a:ext cx="1524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GB" sz="3600" dirty="0" smtClean="0"/>
              <a:t>Radiation Studies</a:t>
            </a:r>
          </a:p>
        </p:txBody>
      </p:sp>
      <p:sp>
        <p:nvSpPr>
          <p:cNvPr id="28675" name="Content Placeholder 2"/>
          <p:cNvSpPr>
            <a:spLocks noGrp="1"/>
          </p:cNvSpPr>
          <p:nvPr>
            <p:ph idx="1"/>
          </p:nvPr>
        </p:nvSpPr>
        <p:spPr>
          <a:xfrm>
            <a:off x="457200" y="1600201"/>
            <a:ext cx="8229600" cy="4191000"/>
          </a:xfrm>
        </p:spPr>
        <p:txBody>
          <a:bodyPr/>
          <a:lstStyle/>
          <a:p>
            <a:pPr eaLnBrk="1" hangingPunct="1">
              <a:buFont typeface="Arial" pitchFamily="34" charset="0"/>
              <a:buNone/>
            </a:pPr>
            <a:r>
              <a:rPr lang="en-GB" sz="2000" dirty="0" smtClean="0"/>
              <a:t>for a given part of the SB layout e.g. target, horn, cable, tunnel ...</a:t>
            </a:r>
          </a:p>
          <a:p>
            <a:pPr eaLnBrk="1" hangingPunct="1">
              <a:buFont typeface="Arial" pitchFamily="34" charset="0"/>
              <a:buNone/>
            </a:pPr>
            <a:endParaRPr lang="en-GB" sz="2000" dirty="0" smtClean="0"/>
          </a:p>
          <a:p>
            <a:pPr eaLnBrk="1" hangingPunct="1">
              <a:buFont typeface="Wingdings" pitchFamily="2" charset="2"/>
              <a:buChar char="Ø"/>
            </a:pPr>
            <a:r>
              <a:rPr lang="en-GB" sz="2000" dirty="0" smtClean="0"/>
              <a:t>specify the level radioactivity and its synthesis after irradiation of 200days and different cooling times ... </a:t>
            </a:r>
          </a:p>
          <a:p>
            <a:pPr eaLnBrk="1" hangingPunct="1">
              <a:buFont typeface="Wingdings" pitchFamily="2" charset="2"/>
              <a:buChar char="Ø"/>
            </a:pPr>
            <a:endParaRPr lang="en-GB" sz="2000" dirty="0" smtClean="0"/>
          </a:p>
          <a:p>
            <a:pPr eaLnBrk="1" hangingPunct="1">
              <a:buFont typeface="Wingdings" pitchFamily="2" charset="2"/>
              <a:buChar char="Ø"/>
            </a:pPr>
            <a:r>
              <a:rPr lang="en-GB" sz="2000" dirty="0" smtClean="0"/>
              <a:t>calculate effective doses at the different distances from the radiated material</a:t>
            </a:r>
          </a:p>
          <a:p>
            <a:pPr eaLnBrk="1" hangingPunct="1">
              <a:buFont typeface="Wingdings" pitchFamily="2" charset="2"/>
              <a:buChar char="Ø"/>
            </a:pPr>
            <a:endParaRPr lang="en-GB" sz="2000" dirty="0" smtClean="0"/>
          </a:p>
          <a:p>
            <a:pPr eaLnBrk="1" hangingPunct="1">
              <a:buFont typeface="Wingdings" pitchFamily="2" charset="2"/>
              <a:buChar char="Ø"/>
            </a:pPr>
            <a:r>
              <a:rPr lang="en-GB" sz="2000" dirty="0" smtClean="0"/>
              <a:t>benchmark the results with CNGS studies:</a:t>
            </a:r>
          </a:p>
          <a:p>
            <a:pPr lvl="1" eaLnBrk="1" hangingPunct="1">
              <a:buFont typeface="Wingdings" pitchFamily="2" charset="2"/>
              <a:buChar char="Ø"/>
            </a:pPr>
            <a:r>
              <a:rPr lang="en-GB" sz="1600" dirty="0" smtClean="0"/>
              <a:t>CNGS </a:t>
            </a:r>
            <a:r>
              <a:rPr lang="en-GB" sz="1600" dirty="0" smtClean="0">
                <a:hlinkClick r:id="rId3"/>
              </a:rPr>
              <a:t>http://proj-cngs.web.cern.ch/proj-cngs/</a:t>
            </a:r>
            <a:endParaRPr lang="en-GB" sz="1600" dirty="0" smtClean="0"/>
          </a:p>
          <a:p>
            <a:pPr lvl="1" eaLnBrk="1" hangingPunct="1">
              <a:buFont typeface="Wingdings" pitchFamily="2" charset="2"/>
              <a:buChar char="Ø"/>
            </a:pPr>
            <a:endParaRPr lang="en-GB" sz="1600" dirty="0" smtClean="0"/>
          </a:p>
          <a:p>
            <a:pPr>
              <a:buFont typeface="Wingdings" pitchFamily="2" charset="2"/>
              <a:buChar char="Ø"/>
            </a:pPr>
            <a:r>
              <a:rPr lang="en-GB" sz="2000" dirty="0" smtClean="0"/>
              <a:t>Safety</a:t>
            </a:r>
            <a:endParaRPr lang="en-GB" sz="2000" dirty="0" smtClean="0"/>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C655E132-CE6D-457B-AE4D-5194F24192C8}" type="slidenum">
              <a:rPr lang="en-GB"/>
              <a:pPr>
                <a:defRPr/>
              </a:pPr>
              <a:t>39</a:t>
            </a:fld>
            <a:endParaRPr lang="en-GB" dirty="0"/>
          </a:p>
        </p:txBody>
      </p:sp>
      <p:sp>
        <p:nvSpPr>
          <p:cNvPr id="6" name="Date Placeholder 5"/>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792162"/>
          </a:xfrm>
        </p:spPr>
        <p:txBody>
          <a:bodyPr>
            <a:normAutofit/>
          </a:bodyPr>
          <a:lstStyle/>
          <a:p>
            <a:r>
              <a:rPr lang="en-GB" sz="4000" i="1" u="sng" dirty="0" smtClean="0"/>
              <a:t>Horn optimization</a:t>
            </a:r>
            <a:endParaRPr lang="en-GB" sz="4000" i="1" u="sng" dirty="0"/>
          </a:p>
        </p:txBody>
      </p:sp>
      <p:sp>
        <p:nvSpPr>
          <p:cNvPr id="3" name="Content Placeholder 2"/>
          <p:cNvSpPr>
            <a:spLocks noGrp="1"/>
          </p:cNvSpPr>
          <p:nvPr>
            <p:ph idx="1"/>
          </p:nvPr>
        </p:nvSpPr>
        <p:spPr/>
        <p:txBody>
          <a:bodyPr>
            <a:normAutofit lnSpcReduction="10000"/>
          </a:bodyPr>
          <a:lstStyle/>
          <a:p>
            <a:pPr>
              <a:buNone/>
            </a:pPr>
            <a:r>
              <a:rPr lang="en-GB" sz="2000" dirty="0" smtClean="0"/>
              <a:t>evolution of the horn shape after many studies:</a:t>
            </a:r>
          </a:p>
          <a:p>
            <a:pPr>
              <a:buNone/>
            </a:pPr>
            <a:endParaRPr lang="en-GB" sz="2000" dirty="0" smtClean="0"/>
          </a:p>
          <a:p>
            <a:pPr>
              <a:buFont typeface="Wingdings" pitchFamily="2" charset="2"/>
              <a:buChar char="Ø"/>
            </a:pPr>
            <a:r>
              <a:rPr lang="en-GB" sz="2000" dirty="0" smtClean="0"/>
              <a:t> triangle shape (van der Meer)  with target inside the horn : in general best configuration   for low energy beam </a:t>
            </a:r>
          </a:p>
          <a:p>
            <a:pPr>
              <a:buNone/>
            </a:pPr>
            <a:endParaRPr lang="en-GB" sz="2000" dirty="0" smtClean="0"/>
          </a:p>
          <a:p>
            <a:pPr>
              <a:buFont typeface="Wingdings" pitchFamily="2" charset="2"/>
              <a:buChar char="Ø"/>
            </a:pPr>
            <a:r>
              <a:rPr lang="en-GB" sz="2000" dirty="0" smtClean="0"/>
              <a:t>triangle with target integrated to the inner conductor : very good physics results </a:t>
            </a:r>
            <a:r>
              <a:rPr lang="en-GB" sz="2000" dirty="0" smtClean="0"/>
              <a:t>due </a:t>
            </a:r>
            <a:r>
              <a:rPr lang="en-GB" sz="2000" dirty="0" smtClean="0"/>
              <a:t>to high energy </a:t>
            </a:r>
            <a:r>
              <a:rPr lang="en-GB" sz="2000" dirty="0" smtClean="0"/>
              <a:t>deposition and </a:t>
            </a:r>
            <a:r>
              <a:rPr lang="en-GB" sz="2000" dirty="0" smtClean="0"/>
              <a:t>stresses </a:t>
            </a:r>
            <a:r>
              <a:rPr lang="en-GB" sz="2000" dirty="0" smtClean="0"/>
              <a:t>on the </a:t>
            </a:r>
            <a:r>
              <a:rPr lang="en-GB" sz="2000" dirty="0" smtClean="0"/>
              <a:t>conductors</a:t>
            </a:r>
            <a:endParaRPr lang="en-GB" sz="2000" dirty="0" smtClean="0"/>
          </a:p>
          <a:p>
            <a:pPr>
              <a:buFont typeface="Wingdings" pitchFamily="2" charset="2"/>
              <a:buChar char="Ø"/>
            </a:pPr>
            <a:endParaRPr lang="en-GB" sz="2000" dirty="0" smtClean="0"/>
          </a:p>
          <a:p>
            <a:pPr>
              <a:buFont typeface="Wingdings" pitchFamily="2" charset="2"/>
              <a:buChar char="Ø"/>
            </a:pPr>
            <a:r>
              <a:rPr lang="en-GB" sz="2000" dirty="0" smtClean="0"/>
              <a:t>miniboone shape with target integrated to the inner conductor : best physics results,  best rejection of wrong sign mesons  but high energy deposition </a:t>
            </a:r>
            <a:r>
              <a:rPr lang="en-GB" sz="2000" dirty="0" smtClean="0"/>
              <a:t>and stresses </a:t>
            </a:r>
            <a:endParaRPr lang="en-GB" sz="2000" dirty="0" smtClean="0"/>
          </a:p>
          <a:p>
            <a:pPr>
              <a:buNone/>
            </a:pPr>
            <a:endParaRPr lang="en-GB" sz="2000" dirty="0" smtClean="0"/>
          </a:p>
          <a:p>
            <a:pPr>
              <a:buFont typeface="Wingdings" pitchFamily="2" charset="2"/>
              <a:buChar char="Ø"/>
            </a:pPr>
            <a:r>
              <a:rPr lang="en-GB" sz="2000" dirty="0" smtClean="0"/>
              <a:t>miniboone shape with target around the horn: best compromise between physics and reliability</a:t>
            </a:r>
          </a:p>
          <a:p>
            <a:pPr>
              <a:buNone/>
            </a:pPr>
            <a:endParaRPr lang="en-GB" dirty="0" smtClean="0"/>
          </a:p>
          <a:p>
            <a:pPr>
              <a:buNone/>
            </a:pPr>
            <a:endParaRPr lang="en-GB" dirty="0"/>
          </a:p>
        </p:txBody>
      </p:sp>
      <p:sp>
        <p:nvSpPr>
          <p:cNvPr id="4" name="Slide Number Placeholder 3"/>
          <p:cNvSpPr>
            <a:spLocks noGrp="1"/>
          </p:cNvSpPr>
          <p:nvPr>
            <p:ph type="sldNum" sz="quarter" idx="12"/>
          </p:nvPr>
        </p:nvSpPr>
        <p:spPr/>
        <p:txBody>
          <a:bodyPr/>
          <a:lstStyle/>
          <a:p>
            <a:fld id="{4451AC37-F46F-4D6E-8740-5377A2B43440}" type="slidenum">
              <a:rPr lang="en-GB" smtClean="0"/>
              <a:pPr/>
              <a:t>4</a:t>
            </a:fld>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Date Placeholder 5"/>
          <p:cNvSpPr>
            <a:spLocks noGrp="1"/>
          </p:cNvSpPr>
          <p:nvPr>
            <p:ph type="dt" sz="half" idx="10"/>
          </p:nvPr>
        </p:nvSpPr>
        <p:spPr/>
        <p:txBody>
          <a:bodyPr/>
          <a:lstStyle/>
          <a:p>
            <a:r>
              <a:rPr lang="en-US" smtClean="0"/>
              <a:t>Darensbury, 02/05/2011</a:t>
            </a:r>
            <a:endParaRPr lang="en-GB"/>
          </a:p>
        </p:txBody>
      </p:sp>
      <p:sp>
        <p:nvSpPr>
          <p:cNvPr id="8" name="Right Arrow 7"/>
          <p:cNvSpPr>
            <a:spLocks noChangeAspect="1"/>
          </p:cNvSpPr>
          <p:nvPr/>
        </p:nvSpPr>
        <p:spPr>
          <a:xfrm rot="5400000">
            <a:off x="4123706" y="2962894"/>
            <a:ext cx="266681" cy="132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a:spLocks noChangeAspect="1"/>
          </p:cNvSpPr>
          <p:nvPr/>
        </p:nvSpPr>
        <p:spPr>
          <a:xfrm rot="5400000">
            <a:off x="4123706" y="3953494"/>
            <a:ext cx="266681" cy="132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a:spLocks noChangeAspect="1"/>
          </p:cNvSpPr>
          <p:nvPr/>
        </p:nvSpPr>
        <p:spPr>
          <a:xfrm rot="5400000">
            <a:off x="4123706" y="5096494"/>
            <a:ext cx="266681" cy="132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rot="21099800">
            <a:off x="5390019" y="1056512"/>
            <a:ext cx="3308266" cy="723219"/>
          </a:xfrm>
          <a:prstGeom prst="ellipse">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00"/>
                </a:solidFill>
              </a:rPr>
              <a:t>details in WP2 notes @ http://www.euronu.org/</a:t>
            </a:r>
            <a:endParaRPr lang="en-GB" sz="1600"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6" descr="9horns.png"/>
          <p:cNvPicPr>
            <a:picLocks noChangeAspect="1"/>
          </p:cNvPicPr>
          <p:nvPr/>
        </p:nvPicPr>
        <p:blipFill>
          <a:blip r:embed="rId3" cstate="print"/>
          <a:srcRect/>
          <a:stretch>
            <a:fillRect/>
          </a:stretch>
        </p:blipFill>
        <p:spPr bwMode="auto">
          <a:xfrm>
            <a:off x="381000" y="1117600"/>
            <a:ext cx="4194175" cy="3492500"/>
          </a:xfrm>
          <a:prstGeom prst="rect">
            <a:avLst/>
          </a:prstGeom>
          <a:noFill/>
          <a:ln w="9525">
            <a:noFill/>
            <a:miter lim="800000"/>
            <a:headEnd/>
            <a:tailEnd/>
          </a:ln>
        </p:spPr>
      </p:pic>
      <p:pic>
        <p:nvPicPr>
          <p:cNvPr id="29699" name="Picture 13" descr="sb_74Ti_4MW_activity_halfy.png"/>
          <p:cNvPicPr>
            <a:picLocks noChangeAspect="1"/>
          </p:cNvPicPr>
          <p:nvPr/>
        </p:nvPicPr>
        <p:blipFill>
          <a:blip r:embed="rId4" cstate="print"/>
          <a:srcRect/>
          <a:stretch>
            <a:fillRect/>
          </a:stretch>
        </p:blipFill>
        <p:spPr bwMode="auto">
          <a:xfrm>
            <a:off x="4724400" y="3352800"/>
            <a:ext cx="4419600" cy="3314700"/>
          </a:xfrm>
          <a:prstGeom prst="rect">
            <a:avLst/>
          </a:prstGeom>
          <a:noFill/>
          <a:ln w="9525">
            <a:noFill/>
            <a:miter lim="800000"/>
            <a:headEnd/>
            <a:tailEnd/>
          </a:ln>
        </p:spPr>
      </p:pic>
      <p:pic>
        <p:nvPicPr>
          <p:cNvPr id="29700" name="Picture 12" descr="sb_74Ti_4MW_activity_1d.png"/>
          <p:cNvPicPr>
            <a:picLocks noChangeAspect="1"/>
          </p:cNvPicPr>
          <p:nvPr/>
        </p:nvPicPr>
        <p:blipFill>
          <a:blip r:embed="rId5" cstate="print"/>
          <a:srcRect/>
          <a:stretch>
            <a:fillRect/>
          </a:stretch>
        </p:blipFill>
        <p:spPr bwMode="auto">
          <a:xfrm>
            <a:off x="4648200" y="685800"/>
            <a:ext cx="4495800" cy="3371850"/>
          </a:xfrm>
          <a:prstGeom prst="rect">
            <a:avLst/>
          </a:prstGeom>
          <a:noFill/>
          <a:ln w="9525">
            <a:noFill/>
            <a:miter lim="800000"/>
            <a:headEnd/>
            <a:tailEnd/>
          </a:ln>
        </p:spPr>
      </p:pic>
      <p:sp>
        <p:nvSpPr>
          <p:cNvPr id="29701" name="Title 1"/>
          <p:cNvSpPr>
            <a:spLocks noGrp="1"/>
          </p:cNvSpPr>
          <p:nvPr>
            <p:ph type="title"/>
          </p:nvPr>
        </p:nvSpPr>
        <p:spPr>
          <a:xfrm>
            <a:off x="457200" y="228600"/>
            <a:ext cx="8382000" cy="868363"/>
          </a:xfrm>
        </p:spPr>
        <p:txBody>
          <a:bodyPr>
            <a:normAutofit fontScale="90000"/>
          </a:bodyPr>
          <a:lstStyle/>
          <a:p>
            <a:pPr eaLnBrk="1" hangingPunct="1"/>
            <a:r>
              <a:rPr lang="en-GB" sz="2800" dirty="0" smtClean="0"/>
              <a:t>Ti packed target's radioactivity, 4MW : </a:t>
            </a:r>
            <a:br>
              <a:rPr lang="en-GB" sz="2800" dirty="0" smtClean="0"/>
            </a:br>
            <a:r>
              <a:rPr lang="en-GB" sz="2800" dirty="0" smtClean="0"/>
              <a:t>irradiation=200days,  cooling times= 1d, 10y</a:t>
            </a:r>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387240B3-29B9-4B2D-9AEC-EBB90570E5C4}" type="slidenum">
              <a:rPr lang="en-GB"/>
              <a:pPr>
                <a:defRPr/>
              </a:pPr>
              <a:t>40</a:t>
            </a:fld>
            <a:endParaRPr lang="en-GB" dirty="0"/>
          </a:p>
        </p:txBody>
      </p:sp>
      <p:graphicFrame>
        <p:nvGraphicFramePr>
          <p:cNvPr id="10" name="Table 9"/>
          <p:cNvGraphicFramePr>
            <a:graphicFrameLocks noGrp="1"/>
          </p:cNvGraphicFramePr>
          <p:nvPr/>
        </p:nvGraphicFramePr>
        <p:xfrm>
          <a:off x="381000" y="4724400"/>
          <a:ext cx="3505200" cy="1344626"/>
        </p:xfrm>
        <a:graphic>
          <a:graphicData uri="http://schemas.openxmlformats.org/drawingml/2006/table">
            <a:tbl>
              <a:tblPr firstRow="1" firstCol="1">
                <a:tableStyleId>{2D5ABB26-0587-4C30-8999-92F81FD0307C}</a:tableStyleId>
              </a:tblPr>
              <a:tblGrid>
                <a:gridCol w="1791547"/>
                <a:gridCol w="1713653"/>
              </a:tblGrid>
              <a:tr h="3810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mn-lt"/>
                          <a:ea typeface="+mn-ea"/>
                          <a:cs typeface="+mn-cs"/>
                        </a:rPr>
                        <a:t>target activity in Bq</a:t>
                      </a:r>
                      <a:endParaRPr lang="en-GB" sz="2400" b="0" dirty="0" smtClean="0">
                        <a:ln>
                          <a:solidFill>
                            <a:sysClr val="windowText" lastClr="000000"/>
                          </a:solidFill>
                        </a:ln>
                        <a:solidFill>
                          <a:sysClr val="windowText" lastClr="000000"/>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effectLst/>
                      </a:endParaRPr>
                    </a:p>
                  </a:txBody>
                  <a:tcPr>
                    <a:lnL>
                      <a:noFill/>
                    </a:lnL>
                    <a:lnR>
                      <a:noFill/>
                    </a:lnR>
                    <a:lnT w="12700" cap="flat" cmpd="sng" algn="ctr">
                      <a:noFill/>
                      <a:prstDash val="solid"/>
                      <a:round/>
                      <a:headEnd type="none" w="med" len="med"/>
                      <a:tailEnd type="none" w="med" len="med"/>
                    </a:lnT>
                    <a:lnB w="25400" cap="flat" cmpd="sng" algn="ctr">
                      <a:noFill/>
                      <a:prstDash val="solid"/>
                    </a:lnB>
                    <a:lnTlToBr w="12700" cmpd="sng">
                      <a:noFill/>
                      <a:prstDash val="solid"/>
                    </a:lnTlToBr>
                    <a:lnBlToTr w="12700" cmpd="sng">
                      <a:noFill/>
                      <a:prstDash val="solid"/>
                    </a:lnBlToTr>
                  </a:tcPr>
                </a:tc>
              </a:tr>
              <a:tr h="3905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1d</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10y</a:t>
                      </a:r>
                      <a:endParaRPr kumimoji="0" lang="en-GB" sz="1800" b="0" i="0" u="none" strike="noStrike" kern="1200" cap="none" spc="0" normalizeH="0" baseline="0" noProof="0" dirty="0" smtClean="0">
                        <a:ln>
                          <a:solidFill>
                            <a:sysClr val="windowText" lastClr="000000"/>
                          </a:solidFill>
                        </a:ln>
                        <a:solidFill>
                          <a:sysClr val="windowText" lastClr="000000"/>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78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1.7E15</a:t>
                      </a:r>
                      <a:endParaRPr lang="en-GB" dirty="0" smtClean="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3.9E13</a:t>
                      </a:r>
                      <a:endParaRPr lang="en-GB" dirty="0" smtClean="0">
                        <a:ln>
                          <a:solidFill>
                            <a:sysClr val="windowText" lastClr="000000"/>
                          </a:solidFill>
                        </a:ln>
                        <a:solidFill>
                          <a:sysClr val="windowText" lastClr="000000"/>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9" name="Straight Arrow Connector 18"/>
          <p:cNvCxnSpPr/>
          <p:nvPr/>
        </p:nvCxnSpPr>
        <p:spPr>
          <a:xfrm rot="5400000" flipH="1" flipV="1">
            <a:off x="914400" y="3505200"/>
            <a:ext cx="1828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06" name="TextBox 33"/>
          <p:cNvSpPr txBox="1">
            <a:spLocks noChangeArrowheads="1"/>
          </p:cNvSpPr>
          <p:nvPr/>
        </p:nvSpPr>
        <p:spPr bwMode="auto">
          <a:xfrm>
            <a:off x="6629400" y="1371600"/>
            <a:ext cx="1600200" cy="369888"/>
          </a:xfrm>
          <a:prstGeom prst="rect">
            <a:avLst/>
          </a:prstGeom>
          <a:noFill/>
          <a:ln w="9525">
            <a:noFill/>
            <a:miter lim="800000"/>
            <a:headEnd/>
            <a:tailEnd/>
          </a:ln>
        </p:spPr>
        <p:txBody>
          <a:bodyPr>
            <a:spAutoFit/>
          </a:bodyPr>
          <a:lstStyle/>
          <a:p>
            <a:r>
              <a:rPr lang="en-GB">
                <a:latin typeface="Calibri" pitchFamily="34" charset="0"/>
              </a:rPr>
              <a:t>cooling: 1d </a:t>
            </a:r>
          </a:p>
        </p:txBody>
      </p:sp>
      <p:sp>
        <p:nvSpPr>
          <p:cNvPr id="29707" name="TextBox 34"/>
          <p:cNvSpPr txBox="1">
            <a:spLocks noChangeArrowheads="1"/>
          </p:cNvSpPr>
          <p:nvPr/>
        </p:nvSpPr>
        <p:spPr bwMode="auto">
          <a:xfrm>
            <a:off x="6629400" y="4191000"/>
            <a:ext cx="1905000" cy="369888"/>
          </a:xfrm>
          <a:prstGeom prst="rect">
            <a:avLst/>
          </a:prstGeom>
          <a:noFill/>
          <a:ln w="9525">
            <a:noFill/>
            <a:miter lim="800000"/>
            <a:headEnd/>
            <a:tailEnd/>
          </a:ln>
        </p:spPr>
        <p:txBody>
          <a:bodyPr>
            <a:spAutoFit/>
          </a:bodyPr>
          <a:lstStyle/>
          <a:p>
            <a:r>
              <a:rPr lang="en-GB">
                <a:latin typeface="Calibri" pitchFamily="34" charset="0"/>
              </a:rPr>
              <a:t>cooling: 10y</a:t>
            </a:r>
          </a:p>
        </p:txBody>
      </p:sp>
      <p:sp>
        <p:nvSpPr>
          <p:cNvPr id="29708" name="TextBox 19"/>
          <p:cNvSpPr txBox="1">
            <a:spLocks noChangeArrowheads="1"/>
          </p:cNvSpPr>
          <p:nvPr/>
        </p:nvSpPr>
        <p:spPr bwMode="auto">
          <a:xfrm>
            <a:off x="1219200" y="1752600"/>
            <a:ext cx="1828800" cy="338138"/>
          </a:xfrm>
          <a:prstGeom prst="rect">
            <a:avLst/>
          </a:prstGeom>
          <a:noFill/>
          <a:ln w="9525">
            <a:noFill/>
            <a:miter lim="800000"/>
            <a:headEnd/>
            <a:tailEnd/>
          </a:ln>
        </p:spPr>
        <p:txBody>
          <a:bodyPr>
            <a:spAutoFit/>
          </a:bodyPr>
          <a:lstStyle/>
          <a:p>
            <a:r>
              <a:rPr lang="en-GB" sz="1600"/>
              <a:t>stats: 10</a:t>
            </a:r>
            <a:r>
              <a:rPr lang="en-GB" sz="1600" baseline="30000"/>
              <a:t>6</a:t>
            </a:r>
            <a:r>
              <a:rPr lang="en-GB" sz="1600"/>
              <a:t>  protons</a:t>
            </a:r>
          </a:p>
        </p:txBody>
      </p:sp>
      <p:sp>
        <p:nvSpPr>
          <p:cNvPr id="13" name="Date Placeholder 12"/>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228600"/>
            <a:ext cx="8382000" cy="868363"/>
          </a:xfrm>
        </p:spPr>
        <p:txBody>
          <a:bodyPr>
            <a:normAutofit fontScale="90000"/>
          </a:bodyPr>
          <a:lstStyle/>
          <a:p>
            <a:pPr eaLnBrk="1" hangingPunct="1"/>
            <a:r>
              <a:rPr lang="en-GB" sz="2400" dirty="0" smtClean="0"/>
              <a:t>Ti packed target's radioactivity, 4MW : </a:t>
            </a:r>
            <a:br>
              <a:rPr lang="en-GB" sz="2400" dirty="0" smtClean="0"/>
            </a:br>
            <a:r>
              <a:rPr lang="en-GB" sz="2400" dirty="0" smtClean="0"/>
              <a:t>irradiation=200days </a:t>
            </a:r>
            <a:br>
              <a:rPr lang="en-GB" sz="2400" dirty="0" smtClean="0"/>
            </a:br>
            <a:r>
              <a:rPr lang="en-GB" sz="2400" dirty="0" smtClean="0"/>
              <a:t>cooling times= 1d, 1m, 1/2y, 1y, 10y, 50y, 100y</a:t>
            </a:r>
          </a:p>
        </p:txBody>
      </p:sp>
      <p:sp>
        <p:nvSpPr>
          <p:cNvPr id="4" name="Footer Placeholder 3"/>
          <p:cNvSpPr>
            <a:spLocks noGrp="1"/>
          </p:cNvSpPr>
          <p:nvPr>
            <p:ph type="ftr" sz="quarter" idx="11"/>
          </p:nvPr>
        </p:nvSpPr>
        <p:spPr/>
        <p:txBody>
          <a:bodyPr/>
          <a:lstStyle/>
          <a:p>
            <a:pPr>
              <a:defRPr/>
            </a:pPr>
            <a:r>
              <a:rPr lang="en-GB" smtClean="0"/>
              <a:t>ECFA Review Panel </a:t>
            </a:r>
            <a:endParaRPr lang="en-GB"/>
          </a:p>
        </p:txBody>
      </p:sp>
      <p:sp>
        <p:nvSpPr>
          <p:cNvPr id="5" name="Slide Number Placeholder 4"/>
          <p:cNvSpPr>
            <a:spLocks noGrp="1"/>
          </p:cNvSpPr>
          <p:nvPr>
            <p:ph type="sldNum" sz="quarter" idx="12"/>
          </p:nvPr>
        </p:nvSpPr>
        <p:spPr/>
        <p:txBody>
          <a:bodyPr/>
          <a:lstStyle/>
          <a:p>
            <a:pPr>
              <a:defRPr/>
            </a:pPr>
            <a:fld id="{3A6F2717-3A98-429C-964C-94A27BB23F4F}" type="slidenum">
              <a:rPr lang="en-GB"/>
              <a:pPr>
                <a:defRPr/>
              </a:pPr>
              <a:t>41</a:t>
            </a:fld>
            <a:endParaRPr lang="en-GB" dirty="0"/>
          </a:p>
        </p:txBody>
      </p:sp>
      <p:pic>
        <p:nvPicPr>
          <p:cNvPr id="30725" name="Picture 5" descr="activity_Ti.png"/>
          <p:cNvPicPr>
            <a:picLocks noChangeAspect="1"/>
          </p:cNvPicPr>
          <p:nvPr/>
        </p:nvPicPr>
        <p:blipFill>
          <a:blip r:embed="rId3" cstate="print"/>
          <a:srcRect/>
          <a:stretch>
            <a:fillRect/>
          </a:stretch>
        </p:blipFill>
        <p:spPr bwMode="auto">
          <a:xfrm>
            <a:off x="457200" y="1447800"/>
            <a:ext cx="4724400" cy="4495800"/>
          </a:xfrm>
          <a:prstGeom prst="rect">
            <a:avLst/>
          </a:prstGeom>
          <a:noFill/>
          <a:ln w="9525">
            <a:noFill/>
            <a:miter lim="800000"/>
            <a:headEnd/>
            <a:tailEnd/>
          </a:ln>
        </p:spPr>
      </p:pic>
      <p:pic>
        <p:nvPicPr>
          <p:cNvPr id="30726" name="Picture 6" descr="sb_resnuc_hy.png"/>
          <p:cNvPicPr>
            <a:picLocks noChangeAspect="1"/>
          </p:cNvPicPr>
          <p:nvPr/>
        </p:nvPicPr>
        <p:blipFill>
          <a:blip r:embed="rId4" cstate="print"/>
          <a:srcRect/>
          <a:stretch>
            <a:fillRect/>
          </a:stretch>
        </p:blipFill>
        <p:spPr bwMode="auto">
          <a:xfrm>
            <a:off x="4343400" y="1752600"/>
            <a:ext cx="4800600" cy="3600450"/>
          </a:xfrm>
          <a:prstGeom prst="rect">
            <a:avLst/>
          </a:prstGeom>
          <a:noFill/>
          <a:ln w="9525">
            <a:noFill/>
            <a:miter lim="800000"/>
            <a:headEnd/>
            <a:tailEnd/>
          </a:ln>
        </p:spPr>
      </p:pic>
      <p:cxnSp>
        <p:nvCxnSpPr>
          <p:cNvPr id="9" name="Straight Arrow Connector 8"/>
          <p:cNvCxnSpPr/>
          <p:nvPr/>
        </p:nvCxnSpPr>
        <p:spPr>
          <a:xfrm flipV="1">
            <a:off x="2819400" y="2286000"/>
            <a:ext cx="2743200" cy="609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728" name="TextBox 10"/>
          <p:cNvSpPr txBox="1">
            <a:spLocks noChangeArrowheads="1"/>
          </p:cNvSpPr>
          <p:nvPr/>
        </p:nvSpPr>
        <p:spPr bwMode="auto">
          <a:xfrm>
            <a:off x="2667000" y="2590800"/>
            <a:ext cx="762000" cy="307975"/>
          </a:xfrm>
          <a:prstGeom prst="rect">
            <a:avLst/>
          </a:prstGeom>
          <a:noFill/>
          <a:ln w="9525">
            <a:noFill/>
            <a:miter lim="800000"/>
            <a:headEnd/>
            <a:tailEnd/>
          </a:ln>
        </p:spPr>
        <p:txBody>
          <a:bodyPr>
            <a:spAutoFit/>
          </a:bodyPr>
          <a:lstStyle/>
          <a:p>
            <a:r>
              <a:rPr lang="en-GB" sz="1400"/>
              <a:t>1/2y</a:t>
            </a:r>
          </a:p>
        </p:txBody>
      </p:sp>
      <p:sp>
        <p:nvSpPr>
          <p:cNvPr id="30729" name="TextBox 11"/>
          <p:cNvSpPr txBox="1">
            <a:spLocks noChangeArrowheads="1"/>
          </p:cNvSpPr>
          <p:nvPr/>
        </p:nvSpPr>
        <p:spPr bwMode="auto">
          <a:xfrm>
            <a:off x="1981200" y="2362200"/>
            <a:ext cx="533400" cy="307975"/>
          </a:xfrm>
          <a:prstGeom prst="rect">
            <a:avLst/>
          </a:prstGeom>
          <a:noFill/>
          <a:ln w="9525">
            <a:noFill/>
            <a:miter lim="800000"/>
            <a:headEnd/>
            <a:tailEnd/>
          </a:ln>
        </p:spPr>
        <p:txBody>
          <a:bodyPr>
            <a:spAutoFit/>
          </a:bodyPr>
          <a:lstStyle/>
          <a:p>
            <a:r>
              <a:rPr lang="en-GB" sz="1400"/>
              <a:t>1m</a:t>
            </a:r>
          </a:p>
        </p:txBody>
      </p:sp>
      <p:sp>
        <p:nvSpPr>
          <p:cNvPr id="30730" name="TextBox 12"/>
          <p:cNvSpPr txBox="1">
            <a:spLocks noChangeArrowheads="1"/>
          </p:cNvSpPr>
          <p:nvPr/>
        </p:nvSpPr>
        <p:spPr bwMode="auto">
          <a:xfrm>
            <a:off x="4267200" y="3505200"/>
            <a:ext cx="685800" cy="307975"/>
          </a:xfrm>
          <a:prstGeom prst="rect">
            <a:avLst/>
          </a:prstGeom>
          <a:noFill/>
          <a:ln w="9525">
            <a:noFill/>
            <a:miter lim="800000"/>
            <a:headEnd/>
            <a:tailEnd/>
          </a:ln>
        </p:spPr>
        <p:txBody>
          <a:bodyPr>
            <a:spAutoFit/>
          </a:bodyPr>
          <a:lstStyle/>
          <a:p>
            <a:r>
              <a:rPr lang="en-GB" sz="1400"/>
              <a:t>50y</a:t>
            </a:r>
          </a:p>
        </p:txBody>
      </p:sp>
      <p:sp>
        <p:nvSpPr>
          <p:cNvPr id="30731" name="TextBox 13"/>
          <p:cNvSpPr txBox="1">
            <a:spLocks noChangeArrowheads="1"/>
          </p:cNvSpPr>
          <p:nvPr/>
        </p:nvSpPr>
        <p:spPr bwMode="auto">
          <a:xfrm>
            <a:off x="3657600" y="3048000"/>
            <a:ext cx="533400" cy="307975"/>
          </a:xfrm>
          <a:prstGeom prst="rect">
            <a:avLst/>
          </a:prstGeom>
          <a:noFill/>
          <a:ln w="9525">
            <a:noFill/>
            <a:miter lim="800000"/>
            <a:headEnd/>
            <a:tailEnd/>
          </a:ln>
        </p:spPr>
        <p:txBody>
          <a:bodyPr>
            <a:spAutoFit/>
          </a:bodyPr>
          <a:lstStyle/>
          <a:p>
            <a:r>
              <a:rPr lang="en-GB" sz="1400"/>
              <a:t>10y</a:t>
            </a:r>
          </a:p>
        </p:txBody>
      </p:sp>
      <p:sp>
        <p:nvSpPr>
          <p:cNvPr id="30732" name="TextBox 14"/>
          <p:cNvSpPr txBox="1">
            <a:spLocks noChangeArrowheads="1"/>
          </p:cNvSpPr>
          <p:nvPr/>
        </p:nvSpPr>
        <p:spPr bwMode="auto">
          <a:xfrm>
            <a:off x="3048000" y="2895600"/>
            <a:ext cx="685800" cy="307975"/>
          </a:xfrm>
          <a:prstGeom prst="rect">
            <a:avLst/>
          </a:prstGeom>
          <a:noFill/>
          <a:ln w="9525">
            <a:noFill/>
            <a:miter lim="800000"/>
            <a:headEnd/>
            <a:tailEnd/>
          </a:ln>
        </p:spPr>
        <p:txBody>
          <a:bodyPr>
            <a:spAutoFit/>
          </a:bodyPr>
          <a:lstStyle/>
          <a:p>
            <a:r>
              <a:rPr lang="en-GB" sz="1400"/>
              <a:t>1y</a:t>
            </a:r>
          </a:p>
        </p:txBody>
      </p:sp>
      <p:sp>
        <p:nvSpPr>
          <p:cNvPr id="30733" name="TextBox 19"/>
          <p:cNvSpPr txBox="1">
            <a:spLocks noChangeArrowheads="1"/>
          </p:cNvSpPr>
          <p:nvPr/>
        </p:nvSpPr>
        <p:spPr bwMode="auto">
          <a:xfrm>
            <a:off x="1295400" y="4648200"/>
            <a:ext cx="1828800" cy="338138"/>
          </a:xfrm>
          <a:prstGeom prst="rect">
            <a:avLst/>
          </a:prstGeom>
          <a:noFill/>
          <a:ln w="9525">
            <a:noFill/>
            <a:miter lim="800000"/>
            <a:headEnd/>
            <a:tailEnd/>
          </a:ln>
        </p:spPr>
        <p:txBody>
          <a:bodyPr>
            <a:spAutoFit/>
          </a:bodyPr>
          <a:lstStyle/>
          <a:p>
            <a:r>
              <a:rPr lang="en-GB" sz="1600" dirty="0"/>
              <a:t>stats: 10</a:t>
            </a:r>
            <a:r>
              <a:rPr lang="en-GB" sz="1600" baseline="30000" dirty="0"/>
              <a:t>6</a:t>
            </a:r>
            <a:r>
              <a:rPr lang="en-GB" sz="1600" dirty="0"/>
              <a:t>  protons</a:t>
            </a:r>
          </a:p>
        </p:txBody>
      </p:sp>
      <p:sp>
        <p:nvSpPr>
          <p:cNvPr id="14" name="Date Placeholder 13"/>
          <p:cNvSpPr>
            <a:spLocks noGrp="1"/>
          </p:cNvSpPr>
          <p:nvPr>
            <p:ph type="dt" sz="half" idx="10"/>
          </p:nvPr>
        </p:nvSpPr>
        <p:spPr/>
        <p:txBody>
          <a:bodyPr/>
          <a:lstStyle/>
          <a:p>
            <a:r>
              <a:rPr lang="en-US" smtClean="0"/>
              <a:t>Darensbury, 02/05/2011</a:t>
            </a:r>
            <a:endParaRPr lang="en-GB"/>
          </a:p>
        </p:txBody>
      </p:sp>
      <p:sp>
        <p:nvSpPr>
          <p:cNvPr id="16" name="Rectangle 15"/>
          <p:cNvSpPr/>
          <p:nvPr/>
        </p:nvSpPr>
        <p:spPr>
          <a:xfrm>
            <a:off x="4876800" y="5105400"/>
            <a:ext cx="4114800" cy="1295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from </a:t>
            </a:r>
            <a:r>
              <a:rPr lang="en-GB" sz="1600" dirty="0" smtClean="0">
                <a:solidFill>
                  <a:schemeClr val="tx1"/>
                </a:solidFill>
              </a:rPr>
              <a:t>those calculations:</a:t>
            </a:r>
          </a:p>
          <a:p>
            <a:pPr>
              <a:buFont typeface="Wingdings" pitchFamily="2" charset="2"/>
              <a:buChar char="Ø"/>
            </a:pPr>
            <a:r>
              <a:rPr lang="en-GB" sz="1600" dirty="0" smtClean="0">
                <a:solidFill>
                  <a:schemeClr val="tx1"/>
                </a:solidFill>
              </a:rPr>
              <a:t>  </a:t>
            </a:r>
            <a:r>
              <a:rPr lang="en-GB" sz="1600" dirty="0" smtClean="0">
                <a:solidFill>
                  <a:schemeClr val="tx1"/>
                </a:solidFill>
              </a:rPr>
              <a:t>dose rates </a:t>
            </a:r>
            <a:r>
              <a:rPr lang="en-GB" sz="1600" dirty="0" smtClean="0">
                <a:solidFill>
                  <a:schemeClr val="tx1"/>
                </a:solidFill>
              </a:rPr>
              <a:t>for different locations and cooling </a:t>
            </a:r>
            <a:r>
              <a:rPr lang="en-GB" sz="1600" dirty="0" smtClean="0">
                <a:solidFill>
                  <a:schemeClr val="tx1"/>
                </a:solidFill>
              </a:rPr>
              <a:t>times to define accessibility </a:t>
            </a:r>
            <a:r>
              <a:rPr lang="en-GB" sz="1600" dirty="0" smtClean="0">
                <a:solidFill>
                  <a:schemeClr val="tx1"/>
                </a:solidFill>
              </a:rPr>
              <a:t>time-table</a:t>
            </a:r>
          </a:p>
          <a:p>
            <a:r>
              <a:rPr lang="en-GB" sz="1600" dirty="0" smtClean="0">
                <a:solidFill>
                  <a:schemeClr val="tx1"/>
                </a:solidFill>
              </a:rPr>
              <a:t>work ongoing</a:t>
            </a:r>
            <a:endParaRPr lang="en-GB" sz="16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42</a:t>
            </a:fld>
            <a:endParaRPr lang="en-GB"/>
          </a:p>
        </p:txBody>
      </p:sp>
      <p:pic>
        <p:nvPicPr>
          <p:cNvPr id="7" name="Picture 6" descr="radiation2.PNG"/>
          <p:cNvPicPr>
            <a:picLocks noChangeAspect="1"/>
          </p:cNvPicPr>
          <p:nvPr/>
        </p:nvPicPr>
        <p:blipFill>
          <a:blip r:embed="rId3" cstate="print"/>
          <a:stretch>
            <a:fillRect/>
          </a:stretch>
        </p:blipFill>
        <p:spPr>
          <a:xfrm>
            <a:off x="819150" y="938212"/>
            <a:ext cx="7505700" cy="4981575"/>
          </a:xfrm>
          <a:prstGeom prst="rect">
            <a:avLst/>
          </a:prstGeom>
        </p:spPr>
      </p:pic>
      <p:sp>
        <p:nvSpPr>
          <p:cNvPr id="8" name="TextBox 7"/>
          <p:cNvSpPr txBox="1"/>
          <p:nvPr/>
        </p:nvSpPr>
        <p:spPr>
          <a:xfrm>
            <a:off x="685800" y="304800"/>
            <a:ext cx="7162800" cy="461665"/>
          </a:xfrm>
          <a:prstGeom prst="rect">
            <a:avLst/>
          </a:prstGeom>
          <a:noFill/>
        </p:spPr>
        <p:txBody>
          <a:bodyPr wrap="square" rtlCol="0">
            <a:spAutoFit/>
          </a:bodyPr>
          <a:lstStyle/>
          <a:p>
            <a:r>
              <a:rPr lang="en-GB" sz="2400" i="1" u="sng" dirty="0" smtClean="0"/>
              <a:t>Towards the benchmarking:</a:t>
            </a:r>
            <a:endParaRPr lang="en-GB" sz="2400" i="1" u="sng" dirty="0"/>
          </a:p>
        </p:txBody>
      </p:sp>
      <p:sp>
        <p:nvSpPr>
          <p:cNvPr id="9" name="TextBox 8"/>
          <p:cNvSpPr txBox="1"/>
          <p:nvPr/>
        </p:nvSpPr>
        <p:spPr>
          <a:xfrm>
            <a:off x="2133600" y="3505200"/>
            <a:ext cx="5410200" cy="369332"/>
          </a:xfrm>
          <a:prstGeom prst="rect">
            <a:avLst/>
          </a:prstGeom>
          <a:noFill/>
        </p:spPr>
        <p:txBody>
          <a:bodyPr wrap="square" rtlCol="0">
            <a:spAutoFit/>
          </a:bodyPr>
          <a:lstStyle/>
          <a:p>
            <a:r>
              <a:rPr lang="en-GB" dirty="0" smtClean="0"/>
              <a:t>effective dose rates in mS/h for different cooling times </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err="1" smtClean="0"/>
              <a:t>Darensbury</a:t>
            </a:r>
            <a:r>
              <a:rPr lang="en-US" dirty="0" smtClean="0"/>
              <a:t>, 02/05/2011</a:t>
            </a:r>
            <a:endParaRPr lang="en-GB" dirty="0"/>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43</a:t>
            </a:fld>
            <a:endParaRPr lang="en-GB"/>
          </a:p>
        </p:txBody>
      </p:sp>
      <p:pic>
        <p:nvPicPr>
          <p:cNvPr id="8" name="Picture 7" descr="eric.PNG"/>
          <p:cNvPicPr>
            <a:picLocks noChangeAspect="1"/>
          </p:cNvPicPr>
          <p:nvPr/>
        </p:nvPicPr>
        <p:blipFill>
          <a:blip r:embed="rId3" cstate="print"/>
          <a:stretch>
            <a:fillRect/>
          </a:stretch>
        </p:blipFill>
        <p:spPr>
          <a:xfrm>
            <a:off x="762000" y="304800"/>
            <a:ext cx="7553325" cy="5753100"/>
          </a:xfrm>
          <a:prstGeom prst="rect">
            <a:avLst/>
          </a:prstGeom>
        </p:spPr>
      </p:pic>
      <p:sp>
        <p:nvSpPr>
          <p:cNvPr id="9" name="Rectangle 8"/>
          <p:cNvSpPr/>
          <p:nvPr/>
        </p:nvSpPr>
        <p:spPr>
          <a:xfrm>
            <a:off x="0" y="5791200"/>
            <a:ext cx="9144000" cy="533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0000"/>
                </a:solidFill>
              </a:rPr>
              <a:t>for Experimental Hall (Target/Horns, DT, Beam Dump), Safety Gallery, Maintenance Room, Waste Area  </a:t>
            </a:r>
            <a:endParaRPr lang="en-GB" sz="1600"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752600" y="0"/>
            <a:ext cx="6324600" cy="1143000"/>
          </a:xfrm>
        </p:spPr>
        <p:txBody>
          <a:bodyPr>
            <a:normAutofit/>
          </a:bodyPr>
          <a:lstStyle/>
          <a:p>
            <a:pPr eaLnBrk="1" hangingPunct="1"/>
            <a:r>
              <a:rPr lang="en-US" sz="3600" i="1" u="sng" dirty="0" smtClean="0">
                <a:latin typeface="+mn-lt"/>
                <a:ea typeface="ＭＳ Ｐゴシック" pitchFamily="34" charset="-128"/>
              </a:rPr>
              <a:t>Safety II</a:t>
            </a:r>
            <a:endParaRPr lang="en-US" sz="3600" i="1" u="sng" dirty="0" smtClean="0">
              <a:latin typeface="+mn-lt"/>
              <a:ea typeface="ＭＳ Ｐゴシック" pitchFamily="34" charset="-128"/>
            </a:endParaRPr>
          </a:p>
        </p:txBody>
      </p:sp>
      <p:sp>
        <p:nvSpPr>
          <p:cNvPr id="87042" name="Espace réservé de la date 3"/>
          <p:cNvSpPr>
            <a:spLocks noGrp="1"/>
          </p:cNvSpPr>
          <p:nvPr>
            <p:ph type="dt" sz="quarter" idx="10"/>
          </p:nvPr>
        </p:nvSpPr>
        <p:spPr>
          <a:noFill/>
        </p:spPr>
        <p:txBody>
          <a:bodyPr/>
          <a:lstStyle/>
          <a:p>
            <a:r>
              <a:rPr lang="en-US" smtClean="0">
                <a:ea typeface="ＭＳ Ｐゴシック" pitchFamily="34" charset="-128"/>
              </a:rPr>
              <a:t>Darensbury, 02/05/2011</a:t>
            </a:r>
            <a:endParaRPr lang="en-GB">
              <a:ea typeface="ＭＳ Ｐゴシック" pitchFamily="34" charset="-128"/>
            </a:endParaRPr>
          </a:p>
        </p:txBody>
      </p:sp>
      <p:sp>
        <p:nvSpPr>
          <p:cNvPr id="87043" name="Espace réservé du pied de page 4"/>
          <p:cNvSpPr>
            <a:spLocks noGrp="1"/>
          </p:cNvSpPr>
          <p:nvPr>
            <p:ph type="ftr" sz="quarter" idx="11"/>
          </p:nvPr>
        </p:nvSpPr>
        <p:spPr>
          <a:noFill/>
        </p:spPr>
        <p:txBody>
          <a:bodyPr/>
          <a:lstStyle/>
          <a:p>
            <a:r>
              <a:rPr lang="fr-FR" smtClean="0">
                <a:ea typeface="ＭＳ Ｐゴシック" pitchFamily="34" charset="-128"/>
              </a:rPr>
              <a:t>ECFA Review Panel </a:t>
            </a:r>
            <a:endParaRPr lang="en-GB" smtClean="0">
              <a:ea typeface="ＭＳ Ｐゴシック" pitchFamily="34" charset="-128"/>
            </a:endParaRPr>
          </a:p>
        </p:txBody>
      </p:sp>
      <p:sp>
        <p:nvSpPr>
          <p:cNvPr id="87044" name="Espace réservé du numéro de diapositive 5"/>
          <p:cNvSpPr>
            <a:spLocks noGrp="1"/>
          </p:cNvSpPr>
          <p:nvPr>
            <p:ph type="sldNum" sz="quarter" idx="12"/>
          </p:nvPr>
        </p:nvSpPr>
        <p:spPr>
          <a:xfrm>
            <a:off x="6553200" y="6248400"/>
            <a:ext cx="2133600" cy="365125"/>
          </a:xfrm>
          <a:noFill/>
        </p:spPr>
        <p:txBody>
          <a:bodyPr/>
          <a:lstStyle/>
          <a:p>
            <a:fld id="{20A2D401-CAAC-4640-9000-698EF9B21776}" type="slidenum">
              <a:rPr lang="en-GB"/>
              <a:pPr/>
              <a:t>44</a:t>
            </a:fld>
            <a:endParaRPr lang="en-GB" dirty="0"/>
          </a:p>
        </p:txBody>
      </p:sp>
      <p:sp>
        <p:nvSpPr>
          <p:cNvPr id="87045" name="ZoneTexte 11"/>
          <p:cNvSpPr txBox="1">
            <a:spLocks noChangeArrowheads="1"/>
          </p:cNvSpPr>
          <p:nvPr/>
        </p:nvSpPr>
        <p:spPr bwMode="auto">
          <a:xfrm>
            <a:off x="295275" y="1166813"/>
            <a:ext cx="3186129" cy="5016758"/>
          </a:xfrm>
          <a:prstGeom prst="rect">
            <a:avLst/>
          </a:prstGeom>
          <a:noFill/>
          <a:ln w="9525">
            <a:noFill/>
            <a:miter lim="800000"/>
            <a:headEnd/>
            <a:tailEnd/>
          </a:ln>
        </p:spPr>
        <p:txBody>
          <a:bodyPr wrap="none">
            <a:spAutoFit/>
          </a:bodyPr>
          <a:lstStyle/>
          <a:p>
            <a:pPr marL="180975" indent="-180975">
              <a:buFont typeface="Arial" pitchFamily="34" charset="0"/>
              <a:buChar char="•"/>
            </a:pPr>
            <a:r>
              <a:rPr lang="en-GB" sz="2000" dirty="0">
                <a:solidFill>
                  <a:srgbClr val="0000FF"/>
                </a:solidFill>
              </a:rPr>
              <a:t>Proton driver</a:t>
            </a:r>
          </a:p>
          <a:p>
            <a:pPr marL="638175" lvl="2" indent="-180975">
              <a:buFont typeface="Arial" pitchFamily="34" charset="0"/>
              <a:buChar char="•"/>
            </a:pPr>
            <a:r>
              <a:rPr lang="en-GB" sz="2000" b="0" dirty="0"/>
              <a:t>to be done by CERN</a:t>
            </a:r>
          </a:p>
          <a:p>
            <a:pPr marL="638175" lvl="2" indent="-180975">
              <a:buFont typeface="Arial" pitchFamily="34" charset="0"/>
              <a:buChar char="•"/>
            </a:pPr>
            <a:r>
              <a:rPr lang="en-GB" sz="2000" b="0" dirty="0"/>
              <a:t>beam lines by WP2</a:t>
            </a:r>
          </a:p>
          <a:p>
            <a:pPr marL="180975" indent="-180975">
              <a:buFont typeface="Arial" pitchFamily="34" charset="0"/>
              <a:buChar char="•"/>
            </a:pPr>
            <a:r>
              <a:rPr lang="en-GB" sz="2000" dirty="0">
                <a:solidFill>
                  <a:srgbClr val="0000FF"/>
                </a:solidFill>
              </a:rPr>
              <a:t>Target/horn station</a:t>
            </a:r>
          </a:p>
          <a:p>
            <a:pPr marL="638175" lvl="2" indent="-180975">
              <a:buFont typeface="Arial" pitchFamily="34" charset="0"/>
              <a:buChar char="•"/>
            </a:pPr>
            <a:r>
              <a:rPr lang="en-GB" sz="2000" b="0" dirty="0"/>
              <a:t>Shielding around</a:t>
            </a:r>
          </a:p>
          <a:p>
            <a:pPr marL="638175" lvl="2" indent="-180975">
              <a:buFont typeface="Arial" pitchFamily="34" charset="0"/>
              <a:buChar char="•"/>
            </a:pPr>
            <a:r>
              <a:rPr lang="en-GB" sz="2000" b="0" dirty="0"/>
              <a:t>Air recycling</a:t>
            </a:r>
          </a:p>
          <a:p>
            <a:pPr marL="638175" lvl="2" indent="-180975">
              <a:buFont typeface="Arial" pitchFamily="34" charset="0"/>
              <a:buChar char="•"/>
            </a:pPr>
            <a:r>
              <a:rPr lang="en-GB" sz="2000" b="0" dirty="0"/>
              <a:t>Cooling system</a:t>
            </a:r>
          </a:p>
          <a:p>
            <a:pPr marL="638175" lvl="2" indent="-180975">
              <a:buFont typeface="Arial" pitchFamily="34" charset="0"/>
              <a:buChar char="•"/>
            </a:pPr>
            <a:r>
              <a:rPr lang="en-GB" sz="2000" b="0" dirty="0"/>
              <a:t>Tritium production</a:t>
            </a:r>
          </a:p>
          <a:p>
            <a:pPr marL="638175" lvl="2" indent="-180975">
              <a:buFont typeface="Arial" pitchFamily="34" charset="0"/>
              <a:buChar char="•"/>
            </a:pPr>
            <a:r>
              <a:rPr lang="en-GB" sz="2000" b="0" dirty="0"/>
              <a:t>Lifetime</a:t>
            </a:r>
          </a:p>
          <a:p>
            <a:pPr marL="1095375" lvl="4" indent="-180975">
              <a:buFont typeface="Arial" pitchFamily="34" charset="0"/>
              <a:buChar char="•"/>
            </a:pPr>
            <a:r>
              <a:rPr lang="en-GB" sz="2000" b="0" dirty="0"/>
              <a:t>target</a:t>
            </a:r>
          </a:p>
          <a:p>
            <a:pPr marL="1095375" lvl="4" indent="-180975">
              <a:buFont typeface="Arial" pitchFamily="34" charset="0"/>
              <a:buChar char="•"/>
            </a:pPr>
            <a:r>
              <a:rPr lang="en-GB" sz="2000" b="0" dirty="0"/>
              <a:t>horn (+pulser)</a:t>
            </a:r>
          </a:p>
          <a:p>
            <a:pPr marL="180975" indent="-180975">
              <a:buFont typeface="Arial" pitchFamily="34" charset="0"/>
              <a:buChar char="•"/>
            </a:pPr>
            <a:r>
              <a:rPr lang="en-GB" sz="2000" dirty="0">
                <a:solidFill>
                  <a:srgbClr val="0000FF"/>
                </a:solidFill>
              </a:rPr>
              <a:t>Decay tunnel</a:t>
            </a:r>
          </a:p>
          <a:p>
            <a:pPr marL="638175" lvl="2" indent="-180975">
              <a:buFont typeface="Arial" pitchFamily="34" charset="0"/>
              <a:buChar char="•"/>
            </a:pPr>
            <a:r>
              <a:rPr lang="en-GB" sz="2000" b="0" dirty="0"/>
              <a:t>Shielding</a:t>
            </a:r>
          </a:p>
          <a:p>
            <a:pPr marL="638175" lvl="2" indent="-180975">
              <a:buFont typeface="Arial" pitchFamily="34" charset="0"/>
              <a:buChar char="•"/>
            </a:pPr>
            <a:r>
              <a:rPr lang="en-GB" sz="2000" b="0" dirty="0"/>
              <a:t>Cooling</a:t>
            </a:r>
          </a:p>
          <a:p>
            <a:pPr marL="180975" indent="-180975">
              <a:buFont typeface="Arial" pitchFamily="34" charset="0"/>
              <a:buChar char="•"/>
            </a:pPr>
            <a:r>
              <a:rPr lang="en-GB" sz="2000" dirty="0">
                <a:solidFill>
                  <a:srgbClr val="0000FF"/>
                </a:solidFill>
              </a:rPr>
              <a:t>System </a:t>
            </a:r>
            <a:r>
              <a:rPr lang="en-GB" sz="2000" dirty="0" smtClean="0">
                <a:solidFill>
                  <a:srgbClr val="0000FF"/>
                </a:solidFill>
              </a:rPr>
              <a:t>repairing/exchange</a:t>
            </a:r>
          </a:p>
          <a:p>
            <a:pPr marL="180975" indent="-180975">
              <a:buFont typeface="Arial" pitchFamily="34" charset="0"/>
              <a:buChar char="•"/>
            </a:pPr>
            <a:r>
              <a:rPr lang="en-GB" sz="2000" dirty="0" smtClean="0">
                <a:solidFill>
                  <a:srgbClr val="0000FF"/>
                </a:solidFill>
              </a:rPr>
              <a:t>Retreatment</a:t>
            </a:r>
            <a:endParaRPr lang="en-GB" sz="2000" dirty="0">
              <a:solidFill>
                <a:srgbClr val="0000FF"/>
              </a:solidFill>
            </a:endParaRPr>
          </a:p>
        </p:txBody>
      </p:sp>
      <p:sp>
        <p:nvSpPr>
          <p:cNvPr id="27" name="Down Arrow 21"/>
          <p:cNvSpPr/>
          <p:nvPr/>
        </p:nvSpPr>
        <p:spPr>
          <a:xfrm flipV="1">
            <a:off x="7318375" y="5686425"/>
            <a:ext cx="100013" cy="301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5476875" y="2976563"/>
            <a:ext cx="201613" cy="154146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26"/>
          <p:cNvGrpSpPr>
            <a:grpSpLocks/>
          </p:cNvGrpSpPr>
          <p:nvPr/>
        </p:nvGrpSpPr>
        <p:grpSpPr bwMode="auto">
          <a:xfrm>
            <a:off x="7137400" y="4968875"/>
            <a:ext cx="461963" cy="452438"/>
            <a:chOff x="4243384" y="5049206"/>
            <a:chExt cx="657231" cy="643605"/>
          </a:xfrm>
        </p:grpSpPr>
        <p:sp>
          <p:nvSpPr>
            <p:cNvPr id="126" name="Freeform 183"/>
            <p:cNvSpPr/>
            <p:nvPr/>
          </p:nvSpPr>
          <p:spPr>
            <a:xfrm>
              <a:off x="4864479" y="5144053"/>
              <a:ext cx="36136" cy="548758"/>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547695 h 547695"/>
                <a:gd name="connsiteX1" fmla="*/ 0 w 36512"/>
                <a:gd name="connsiteY1" fmla="*/ 547695 h 547695"/>
                <a:gd name="connsiteX2" fmla="*/ 0 w 36512"/>
                <a:gd name="connsiteY2" fmla="*/ 0 h 547695"/>
              </a:gdLst>
              <a:ahLst/>
              <a:cxnLst>
                <a:cxn ang="0">
                  <a:pos x="connsiteX0" y="connsiteY0"/>
                </a:cxn>
                <a:cxn ang="0">
                  <a:pos x="connsiteX1" y="connsiteY1"/>
                </a:cxn>
                <a:cxn ang="0">
                  <a:pos x="connsiteX2" y="connsiteY2"/>
                </a:cxn>
              </a:cxnLst>
              <a:rect l="l" t="t" r="r" b="b"/>
              <a:pathLst>
                <a:path w="36512" h="547695">
                  <a:moveTo>
                    <a:pt x="36512" y="547695"/>
                  </a:moveTo>
                  <a:lnTo>
                    <a:pt x="0" y="547695"/>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7" name="Freeform 184"/>
            <p:cNvSpPr/>
            <p:nvPr/>
          </p:nvSpPr>
          <p:spPr>
            <a:xfrm flipH="1">
              <a:off x="4243384" y="5049206"/>
              <a:ext cx="76790" cy="64360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76585 w 76585"/>
                <a:gd name="connsiteY0" fmla="*/ 607600 h 607600"/>
                <a:gd name="connsiteX1" fmla="*/ 40073 w 76585"/>
                <a:gd name="connsiteY1" fmla="*/ 607600 h 607600"/>
                <a:gd name="connsiteX2" fmla="*/ 40073 w 76585"/>
                <a:gd name="connsiteY2" fmla="*/ 59905 h 607600"/>
                <a:gd name="connsiteX3" fmla="*/ 0 w 76585"/>
                <a:gd name="connsiteY3" fmla="*/ 0 h 607600"/>
                <a:gd name="connsiteX0" fmla="*/ 76585 w 76585"/>
                <a:gd name="connsiteY0" fmla="*/ 643605 h 643605"/>
                <a:gd name="connsiteX1" fmla="*/ 40073 w 76585"/>
                <a:gd name="connsiteY1" fmla="*/ 643605 h 643605"/>
                <a:gd name="connsiteX2" fmla="*/ 36005 w 76585"/>
                <a:gd name="connsiteY2" fmla="*/ 0 h 643605"/>
                <a:gd name="connsiteX3" fmla="*/ 0 w 76585"/>
                <a:gd name="connsiteY3" fmla="*/ 36005 h 643605"/>
                <a:gd name="connsiteX0" fmla="*/ 76585 w 76585"/>
                <a:gd name="connsiteY0" fmla="*/ 643605 h 643605"/>
                <a:gd name="connsiteX1" fmla="*/ 40073 w 76585"/>
                <a:gd name="connsiteY1" fmla="*/ 643605 h 643605"/>
                <a:gd name="connsiteX2" fmla="*/ 36005 w 76585"/>
                <a:gd name="connsiteY2" fmla="*/ 0 h 643605"/>
                <a:gd name="connsiteX3" fmla="*/ 0 w 76585"/>
                <a:gd name="connsiteY3" fmla="*/ 0 h 643605"/>
              </a:gdLst>
              <a:ahLst/>
              <a:cxnLst>
                <a:cxn ang="0">
                  <a:pos x="connsiteX0" y="connsiteY0"/>
                </a:cxn>
                <a:cxn ang="0">
                  <a:pos x="connsiteX1" y="connsiteY1"/>
                </a:cxn>
                <a:cxn ang="0">
                  <a:pos x="connsiteX2" y="connsiteY2"/>
                </a:cxn>
                <a:cxn ang="0">
                  <a:pos x="connsiteX3" y="connsiteY3"/>
                </a:cxn>
              </a:cxnLst>
              <a:rect l="l" t="t" r="r" b="b"/>
              <a:pathLst>
                <a:path w="76585" h="643605">
                  <a:moveTo>
                    <a:pt x="76585" y="643605"/>
                  </a:moveTo>
                  <a:lnTo>
                    <a:pt x="40073" y="643605"/>
                  </a:lnTo>
                  <a:lnTo>
                    <a:pt x="36005"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8" name="Rectangle 127"/>
            <p:cNvSpPr/>
            <p:nvPr/>
          </p:nvSpPr>
          <p:spPr>
            <a:xfrm>
              <a:off x="4717674" y="5182444"/>
              <a:ext cx="110668" cy="474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9" name="Rectangle 128"/>
            <p:cNvSpPr/>
            <p:nvPr/>
          </p:nvSpPr>
          <p:spPr>
            <a:xfrm>
              <a:off x="4315657" y="5182444"/>
              <a:ext cx="110668" cy="474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Rectangle 129"/>
            <p:cNvSpPr/>
            <p:nvPr/>
          </p:nvSpPr>
          <p:spPr>
            <a:xfrm>
              <a:off x="4516666" y="5182444"/>
              <a:ext cx="108409" cy="474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Freeform 222"/>
          <p:cNvSpPr/>
          <p:nvPr/>
        </p:nvSpPr>
        <p:spPr>
          <a:xfrm>
            <a:off x="7572375" y="2268538"/>
            <a:ext cx="1588" cy="2779712"/>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2373345 h 2373345"/>
              <a:gd name="connsiteX1" fmla="*/ 0 w 36512"/>
              <a:gd name="connsiteY1" fmla="*/ 2373345 h 2373345"/>
              <a:gd name="connsiteX2" fmla="*/ 0 w 36512"/>
              <a:gd name="connsiteY2" fmla="*/ 1825650 h 2373345"/>
              <a:gd name="connsiteX3" fmla="*/ 0 w 36512"/>
              <a:gd name="connsiteY3" fmla="*/ 0 h 2373345"/>
              <a:gd name="connsiteX0" fmla="*/ 73025 w 73025"/>
              <a:gd name="connsiteY0" fmla="*/ 3286170 h 3286170"/>
              <a:gd name="connsiteX1" fmla="*/ 36513 w 73025"/>
              <a:gd name="connsiteY1" fmla="*/ 3286170 h 3286170"/>
              <a:gd name="connsiteX2" fmla="*/ 36513 w 73025"/>
              <a:gd name="connsiteY2" fmla="*/ 2738475 h 3286170"/>
              <a:gd name="connsiteX3" fmla="*/ 0 w 73025"/>
              <a:gd name="connsiteY3" fmla="*/ 0 h 3286170"/>
              <a:gd name="connsiteX0" fmla="*/ 36512 w 36512"/>
              <a:gd name="connsiteY0" fmla="*/ 3322683 h 3322683"/>
              <a:gd name="connsiteX1" fmla="*/ 0 w 36512"/>
              <a:gd name="connsiteY1" fmla="*/ 3322683 h 3322683"/>
              <a:gd name="connsiteX2" fmla="*/ 0 w 36512"/>
              <a:gd name="connsiteY2" fmla="*/ 2774988 h 3322683"/>
              <a:gd name="connsiteX3" fmla="*/ 1 w 36512"/>
              <a:gd name="connsiteY3" fmla="*/ 0 h 3322683"/>
              <a:gd name="connsiteX0" fmla="*/ 0 w 1"/>
              <a:gd name="connsiteY0" fmla="*/ 3322683 h 3322683"/>
              <a:gd name="connsiteX1" fmla="*/ 0 w 1"/>
              <a:gd name="connsiteY1" fmla="*/ 2774988 h 3322683"/>
              <a:gd name="connsiteX2" fmla="*/ 1 w 1"/>
              <a:gd name="connsiteY2" fmla="*/ 0 h 3322683"/>
              <a:gd name="connsiteX0" fmla="*/ 0 w 223"/>
              <a:gd name="connsiteY0" fmla="*/ 10000 h 10000"/>
              <a:gd name="connsiteX1" fmla="*/ 0 w 223"/>
              <a:gd name="connsiteY1" fmla="*/ 8352 h 10000"/>
              <a:gd name="connsiteX2" fmla="*/ 223 w 223"/>
              <a:gd name="connsiteY2" fmla="*/ 0 h 10000"/>
            </a:gdLst>
            <a:ahLst/>
            <a:cxnLst>
              <a:cxn ang="0">
                <a:pos x="connsiteX0" y="connsiteY0"/>
              </a:cxn>
              <a:cxn ang="0">
                <a:pos x="connsiteX1" y="connsiteY1"/>
              </a:cxn>
              <a:cxn ang="0">
                <a:pos x="connsiteX2" y="connsiteY2"/>
              </a:cxn>
            </a:cxnLst>
            <a:rect l="l" t="t" r="r" b="b"/>
            <a:pathLst>
              <a:path w="223" h="10000">
                <a:moveTo>
                  <a:pt x="0" y="10000"/>
                </a:moveTo>
                <a:lnTo>
                  <a:pt x="0" y="8352"/>
                </a:lnTo>
                <a:cubicBezTo>
                  <a:pt x="0" y="5568"/>
                  <a:pt x="223" y="2784"/>
                  <a:pt x="223"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3" name="Freeform 224"/>
          <p:cNvSpPr/>
          <p:nvPr/>
        </p:nvSpPr>
        <p:spPr>
          <a:xfrm>
            <a:off x="7494588" y="5473700"/>
            <a:ext cx="104775" cy="53657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182565"/>
              <a:gd name="connsiteY0" fmla="*/ 547695 h 547695"/>
              <a:gd name="connsiteX1" fmla="*/ 0 w 182565"/>
              <a:gd name="connsiteY1" fmla="*/ 547695 h 547695"/>
              <a:gd name="connsiteX2" fmla="*/ 0 w 182565"/>
              <a:gd name="connsiteY2" fmla="*/ 0 h 547695"/>
              <a:gd name="connsiteX3" fmla="*/ 182565 w 182565"/>
              <a:gd name="connsiteY3" fmla="*/ 0 h 547695"/>
              <a:gd name="connsiteX0" fmla="*/ 0 w 182565"/>
              <a:gd name="connsiteY0" fmla="*/ 803286 h 803286"/>
              <a:gd name="connsiteX1" fmla="*/ 0 w 182565"/>
              <a:gd name="connsiteY1" fmla="*/ 547695 h 803286"/>
              <a:gd name="connsiteX2" fmla="*/ 0 w 182565"/>
              <a:gd name="connsiteY2" fmla="*/ 0 h 803286"/>
              <a:gd name="connsiteX3" fmla="*/ 182565 w 182565"/>
              <a:gd name="connsiteY3" fmla="*/ 0 h 803286"/>
              <a:gd name="connsiteX0" fmla="*/ 0 w 182565"/>
              <a:gd name="connsiteY0" fmla="*/ 803286 h 803286"/>
              <a:gd name="connsiteX1" fmla="*/ 0 w 182565"/>
              <a:gd name="connsiteY1" fmla="*/ 547695 h 803286"/>
              <a:gd name="connsiteX2" fmla="*/ 0 w 182565"/>
              <a:gd name="connsiteY2" fmla="*/ 182564 h 803286"/>
              <a:gd name="connsiteX3" fmla="*/ 0 w 182565"/>
              <a:gd name="connsiteY3" fmla="*/ 0 h 803286"/>
              <a:gd name="connsiteX4" fmla="*/ 182565 w 182565"/>
              <a:gd name="connsiteY4" fmla="*/ 0 h 8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65" h="803286">
                <a:moveTo>
                  <a:pt x="0" y="803286"/>
                </a:moveTo>
                <a:lnTo>
                  <a:pt x="0" y="547695"/>
                </a:lnTo>
                <a:lnTo>
                  <a:pt x="0" y="182564"/>
                </a:lnTo>
                <a:lnTo>
                  <a:pt x="0" y="0"/>
                </a:lnTo>
                <a:lnTo>
                  <a:pt x="182565"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4" name="Freeform 225"/>
          <p:cNvSpPr/>
          <p:nvPr/>
        </p:nvSpPr>
        <p:spPr>
          <a:xfrm flipH="1">
            <a:off x="7137400" y="5473700"/>
            <a:ext cx="104775" cy="53657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182565"/>
              <a:gd name="connsiteY0" fmla="*/ 547695 h 547695"/>
              <a:gd name="connsiteX1" fmla="*/ 0 w 182565"/>
              <a:gd name="connsiteY1" fmla="*/ 547695 h 547695"/>
              <a:gd name="connsiteX2" fmla="*/ 0 w 182565"/>
              <a:gd name="connsiteY2" fmla="*/ 0 h 547695"/>
              <a:gd name="connsiteX3" fmla="*/ 182565 w 182565"/>
              <a:gd name="connsiteY3" fmla="*/ 0 h 547695"/>
              <a:gd name="connsiteX0" fmla="*/ 0 w 182565"/>
              <a:gd name="connsiteY0" fmla="*/ 803286 h 803286"/>
              <a:gd name="connsiteX1" fmla="*/ 0 w 182565"/>
              <a:gd name="connsiteY1" fmla="*/ 547695 h 803286"/>
              <a:gd name="connsiteX2" fmla="*/ 0 w 182565"/>
              <a:gd name="connsiteY2" fmla="*/ 0 h 803286"/>
              <a:gd name="connsiteX3" fmla="*/ 182565 w 182565"/>
              <a:gd name="connsiteY3" fmla="*/ 0 h 803286"/>
              <a:gd name="connsiteX0" fmla="*/ 0 w 182565"/>
              <a:gd name="connsiteY0" fmla="*/ 803286 h 803286"/>
              <a:gd name="connsiteX1" fmla="*/ 0 w 182565"/>
              <a:gd name="connsiteY1" fmla="*/ 547695 h 803286"/>
              <a:gd name="connsiteX2" fmla="*/ 0 w 182565"/>
              <a:gd name="connsiteY2" fmla="*/ 182564 h 803286"/>
              <a:gd name="connsiteX3" fmla="*/ 0 w 182565"/>
              <a:gd name="connsiteY3" fmla="*/ 0 h 803286"/>
              <a:gd name="connsiteX4" fmla="*/ 182565 w 182565"/>
              <a:gd name="connsiteY4" fmla="*/ 0 h 803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565" h="803286">
                <a:moveTo>
                  <a:pt x="0" y="803286"/>
                </a:moveTo>
                <a:lnTo>
                  <a:pt x="0" y="547695"/>
                </a:lnTo>
                <a:lnTo>
                  <a:pt x="0" y="182564"/>
                </a:lnTo>
                <a:lnTo>
                  <a:pt x="0" y="0"/>
                </a:lnTo>
                <a:lnTo>
                  <a:pt x="182565"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5" name="Rectangle 34"/>
          <p:cNvSpPr/>
          <p:nvPr/>
        </p:nvSpPr>
        <p:spPr>
          <a:xfrm>
            <a:off x="7624763" y="5087938"/>
            <a:ext cx="639762" cy="922337"/>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reeform 230"/>
          <p:cNvSpPr/>
          <p:nvPr/>
        </p:nvSpPr>
        <p:spPr>
          <a:xfrm flipH="1">
            <a:off x="7162800" y="2268538"/>
            <a:ext cx="28575" cy="239712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 name="connsiteX0" fmla="*/ 36512 w 36512"/>
              <a:gd name="connsiteY0" fmla="*/ 2373345 h 2373345"/>
              <a:gd name="connsiteX1" fmla="*/ 0 w 36512"/>
              <a:gd name="connsiteY1" fmla="*/ 2373345 h 2373345"/>
              <a:gd name="connsiteX2" fmla="*/ 0 w 36512"/>
              <a:gd name="connsiteY2" fmla="*/ 1825650 h 2373345"/>
              <a:gd name="connsiteX3" fmla="*/ 0 w 36512"/>
              <a:gd name="connsiteY3" fmla="*/ 0 h 2373345"/>
              <a:gd name="connsiteX0" fmla="*/ 73025 w 73025"/>
              <a:gd name="connsiteY0" fmla="*/ 3286170 h 3286170"/>
              <a:gd name="connsiteX1" fmla="*/ 36513 w 73025"/>
              <a:gd name="connsiteY1" fmla="*/ 3286170 h 3286170"/>
              <a:gd name="connsiteX2" fmla="*/ 36513 w 73025"/>
              <a:gd name="connsiteY2" fmla="*/ 2738475 h 3286170"/>
              <a:gd name="connsiteX3" fmla="*/ 0 w 73025"/>
              <a:gd name="connsiteY3" fmla="*/ 0 h 3286170"/>
              <a:gd name="connsiteX0" fmla="*/ 36512 w 36512"/>
              <a:gd name="connsiteY0" fmla="*/ 3322683 h 3322683"/>
              <a:gd name="connsiteX1" fmla="*/ 0 w 36512"/>
              <a:gd name="connsiteY1" fmla="*/ 3322683 h 3322683"/>
              <a:gd name="connsiteX2" fmla="*/ 0 w 36512"/>
              <a:gd name="connsiteY2" fmla="*/ 2774988 h 3322683"/>
              <a:gd name="connsiteX3" fmla="*/ 1 w 36512"/>
              <a:gd name="connsiteY3" fmla="*/ 0 h 3322683"/>
              <a:gd name="connsiteX0" fmla="*/ 0 w 40073"/>
              <a:gd name="connsiteY0" fmla="*/ 3379437 h 3379437"/>
              <a:gd name="connsiteX1" fmla="*/ 40072 w 40073"/>
              <a:gd name="connsiteY1" fmla="*/ 3322683 h 3379437"/>
              <a:gd name="connsiteX2" fmla="*/ 40072 w 40073"/>
              <a:gd name="connsiteY2" fmla="*/ 2774988 h 3379437"/>
              <a:gd name="connsiteX3" fmla="*/ 40073 w 40073"/>
              <a:gd name="connsiteY3" fmla="*/ 0 h 3379437"/>
              <a:gd name="connsiteX0" fmla="*/ 0 w 40073"/>
              <a:gd name="connsiteY0" fmla="*/ 3379437 h 3379437"/>
              <a:gd name="connsiteX1" fmla="*/ 36004 w 40073"/>
              <a:gd name="connsiteY1" fmla="*/ 3379436 h 3379437"/>
              <a:gd name="connsiteX2" fmla="*/ 40072 w 40073"/>
              <a:gd name="connsiteY2" fmla="*/ 2774988 h 3379437"/>
              <a:gd name="connsiteX3" fmla="*/ 40073 w 40073"/>
              <a:gd name="connsiteY3" fmla="*/ 0 h 3379437"/>
              <a:gd name="connsiteX0" fmla="*/ 0 w 40073"/>
              <a:gd name="connsiteY0" fmla="*/ 3379437 h 3415441"/>
              <a:gd name="connsiteX1" fmla="*/ 36004 w 40073"/>
              <a:gd name="connsiteY1" fmla="*/ 3415441 h 3415441"/>
              <a:gd name="connsiteX2" fmla="*/ 40072 w 40073"/>
              <a:gd name="connsiteY2" fmla="*/ 2774988 h 3415441"/>
              <a:gd name="connsiteX3" fmla="*/ 40073 w 40073"/>
              <a:gd name="connsiteY3" fmla="*/ 0 h 3415441"/>
              <a:gd name="connsiteX0" fmla="*/ 0 w 40073"/>
              <a:gd name="connsiteY0" fmla="*/ 3415441 h 3415441"/>
              <a:gd name="connsiteX1" fmla="*/ 36004 w 40073"/>
              <a:gd name="connsiteY1" fmla="*/ 3415441 h 3415441"/>
              <a:gd name="connsiteX2" fmla="*/ 40072 w 40073"/>
              <a:gd name="connsiteY2" fmla="*/ 2774988 h 3415441"/>
              <a:gd name="connsiteX3" fmla="*/ 40073 w 40073"/>
              <a:gd name="connsiteY3" fmla="*/ 0 h 3415441"/>
            </a:gdLst>
            <a:ahLst/>
            <a:cxnLst>
              <a:cxn ang="0">
                <a:pos x="connsiteX0" y="connsiteY0"/>
              </a:cxn>
              <a:cxn ang="0">
                <a:pos x="connsiteX1" y="connsiteY1"/>
              </a:cxn>
              <a:cxn ang="0">
                <a:pos x="connsiteX2" y="connsiteY2"/>
              </a:cxn>
              <a:cxn ang="0">
                <a:pos x="connsiteX3" y="connsiteY3"/>
              </a:cxn>
            </a:cxnLst>
            <a:rect l="l" t="t" r="r" b="b"/>
            <a:pathLst>
              <a:path w="40073" h="3415441">
                <a:moveTo>
                  <a:pt x="0" y="3415441"/>
                </a:moveTo>
                <a:lnTo>
                  <a:pt x="36004" y="3415441"/>
                </a:lnTo>
                <a:lnTo>
                  <a:pt x="40072" y="2774988"/>
                </a:lnTo>
                <a:cubicBezTo>
                  <a:pt x="40072" y="1849992"/>
                  <a:pt x="40073" y="924996"/>
                  <a:pt x="40073" y="0"/>
                </a:cubicBez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37" name="Rectangle 36"/>
          <p:cNvSpPr/>
          <p:nvPr/>
        </p:nvSpPr>
        <p:spPr>
          <a:xfrm>
            <a:off x="6470650" y="2319338"/>
            <a:ext cx="641350" cy="2205037"/>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7624763" y="2293938"/>
            <a:ext cx="639762" cy="27940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678488" y="3733800"/>
            <a:ext cx="303212" cy="22701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6234113" y="3733800"/>
            <a:ext cx="236537" cy="22701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6035675" y="3733800"/>
            <a:ext cx="153988" cy="2301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Freeform 290"/>
          <p:cNvSpPr/>
          <p:nvPr/>
        </p:nvSpPr>
        <p:spPr bwMode="auto">
          <a:xfrm flipH="1">
            <a:off x="5805488" y="3579813"/>
            <a:ext cx="215900" cy="549275"/>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3" name="Rectangle 42"/>
          <p:cNvSpPr/>
          <p:nvPr/>
        </p:nvSpPr>
        <p:spPr>
          <a:xfrm>
            <a:off x="6445250" y="5087938"/>
            <a:ext cx="666750" cy="69215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7112000" y="5499100"/>
            <a:ext cx="79375" cy="280988"/>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7519988" y="5499100"/>
            <a:ext cx="104775" cy="511175"/>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157"/>
          <p:cNvSpPr/>
          <p:nvPr/>
        </p:nvSpPr>
        <p:spPr bwMode="auto">
          <a:xfrm flipH="1">
            <a:off x="7140575" y="5422900"/>
            <a:ext cx="31750" cy="3333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158"/>
          <p:cNvSpPr/>
          <p:nvPr/>
        </p:nvSpPr>
        <p:spPr bwMode="auto">
          <a:xfrm flipH="1">
            <a:off x="7140575" y="5422900"/>
            <a:ext cx="31750" cy="3333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Freeform 196"/>
          <p:cNvSpPr/>
          <p:nvPr/>
        </p:nvSpPr>
        <p:spPr bwMode="auto">
          <a:xfrm flipH="1">
            <a:off x="7140575" y="5422900"/>
            <a:ext cx="455613" cy="25400"/>
          </a:xfrm>
          <a:custGeom>
            <a:avLst/>
            <a:gdLst>
              <a:gd name="connsiteX0" fmla="*/ 0 w 491320"/>
              <a:gd name="connsiteY0" fmla="*/ 54591 h 54591"/>
              <a:gd name="connsiteX1" fmla="*/ 61415 w 491320"/>
              <a:gd name="connsiteY1" fmla="*/ 54591 h 54591"/>
              <a:gd name="connsiteX2" fmla="*/ 54591 w 491320"/>
              <a:gd name="connsiteY2" fmla="*/ 0 h 54591"/>
              <a:gd name="connsiteX3" fmla="*/ 177421 w 491320"/>
              <a:gd name="connsiteY3" fmla="*/ 0 h 54591"/>
              <a:gd name="connsiteX4" fmla="*/ 170597 w 491320"/>
              <a:gd name="connsiteY4" fmla="*/ 47768 h 54591"/>
              <a:gd name="connsiteX5" fmla="*/ 300251 w 491320"/>
              <a:gd name="connsiteY5" fmla="*/ 47768 h 54591"/>
              <a:gd name="connsiteX6" fmla="*/ 293427 w 491320"/>
              <a:gd name="connsiteY6" fmla="*/ 0 h 54591"/>
              <a:gd name="connsiteX7" fmla="*/ 402609 w 491320"/>
              <a:gd name="connsiteY7" fmla="*/ 0 h 54591"/>
              <a:gd name="connsiteX8" fmla="*/ 395785 w 491320"/>
              <a:gd name="connsiteY8" fmla="*/ 40944 h 54591"/>
              <a:gd name="connsiteX9" fmla="*/ 491320 w 491320"/>
              <a:gd name="connsiteY9" fmla="*/ 47768 h 54591"/>
              <a:gd name="connsiteX0" fmla="*/ 0 w 491320"/>
              <a:gd name="connsiteY0" fmla="*/ 54591 h 63346"/>
              <a:gd name="connsiteX1" fmla="*/ 31346 w 491320"/>
              <a:gd name="connsiteY1" fmla="*/ 63346 h 63346"/>
              <a:gd name="connsiteX2" fmla="*/ 54591 w 491320"/>
              <a:gd name="connsiteY2" fmla="*/ 0 h 63346"/>
              <a:gd name="connsiteX3" fmla="*/ 177421 w 491320"/>
              <a:gd name="connsiteY3" fmla="*/ 0 h 63346"/>
              <a:gd name="connsiteX4" fmla="*/ 170597 w 491320"/>
              <a:gd name="connsiteY4" fmla="*/ 47768 h 63346"/>
              <a:gd name="connsiteX5" fmla="*/ 300251 w 491320"/>
              <a:gd name="connsiteY5" fmla="*/ 47768 h 63346"/>
              <a:gd name="connsiteX6" fmla="*/ 293427 w 491320"/>
              <a:gd name="connsiteY6" fmla="*/ 0 h 63346"/>
              <a:gd name="connsiteX7" fmla="*/ 402609 w 491320"/>
              <a:gd name="connsiteY7" fmla="*/ 0 h 63346"/>
              <a:gd name="connsiteX8" fmla="*/ 395785 w 491320"/>
              <a:gd name="connsiteY8" fmla="*/ 40944 h 63346"/>
              <a:gd name="connsiteX9" fmla="*/ 491320 w 491320"/>
              <a:gd name="connsiteY9" fmla="*/ 47768 h 63346"/>
              <a:gd name="connsiteX0" fmla="*/ 0 w 491320"/>
              <a:gd name="connsiteY0" fmla="*/ 54591 h 63345"/>
              <a:gd name="connsiteX1" fmla="*/ 31346 w 491320"/>
              <a:gd name="connsiteY1" fmla="*/ 63345 h 63345"/>
              <a:gd name="connsiteX2" fmla="*/ 54591 w 491320"/>
              <a:gd name="connsiteY2" fmla="*/ 0 h 63345"/>
              <a:gd name="connsiteX3" fmla="*/ 177421 w 491320"/>
              <a:gd name="connsiteY3" fmla="*/ 0 h 63345"/>
              <a:gd name="connsiteX4" fmla="*/ 170597 w 491320"/>
              <a:gd name="connsiteY4" fmla="*/ 47768 h 63345"/>
              <a:gd name="connsiteX5" fmla="*/ 300251 w 491320"/>
              <a:gd name="connsiteY5" fmla="*/ 47768 h 63345"/>
              <a:gd name="connsiteX6" fmla="*/ 293427 w 491320"/>
              <a:gd name="connsiteY6" fmla="*/ 0 h 63345"/>
              <a:gd name="connsiteX7" fmla="*/ 402609 w 491320"/>
              <a:gd name="connsiteY7" fmla="*/ 0 h 63345"/>
              <a:gd name="connsiteX8" fmla="*/ 395785 w 491320"/>
              <a:gd name="connsiteY8" fmla="*/ 40944 h 63345"/>
              <a:gd name="connsiteX9" fmla="*/ 491320 w 491320"/>
              <a:gd name="connsiteY9" fmla="*/ 47768 h 63345"/>
              <a:gd name="connsiteX0" fmla="*/ 0 w 491320"/>
              <a:gd name="connsiteY0" fmla="*/ 62683 h 71437"/>
              <a:gd name="connsiteX1" fmla="*/ 31346 w 491320"/>
              <a:gd name="connsiteY1" fmla="*/ 71437 h 71437"/>
              <a:gd name="connsiteX2" fmla="*/ 31346 w 491320"/>
              <a:gd name="connsiteY2" fmla="*/ 0 h 71437"/>
              <a:gd name="connsiteX3" fmla="*/ 177421 w 491320"/>
              <a:gd name="connsiteY3" fmla="*/ 8092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7"/>
              <a:gd name="connsiteX1" fmla="*/ 31346 w 491320"/>
              <a:gd name="connsiteY1" fmla="*/ 71437 h 71437"/>
              <a:gd name="connsiteX2" fmla="*/ 31346 w 491320"/>
              <a:gd name="connsiteY2" fmla="*/ 0 h 71437"/>
              <a:gd name="connsiteX3" fmla="*/ 174222 w 491320"/>
              <a:gd name="connsiteY3" fmla="*/ 0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7"/>
              <a:gd name="connsiteX1" fmla="*/ 31346 w 491320"/>
              <a:gd name="connsiteY1" fmla="*/ 71437 h 71437"/>
              <a:gd name="connsiteX2" fmla="*/ 31346 w 491320"/>
              <a:gd name="connsiteY2" fmla="*/ 0 h 71437"/>
              <a:gd name="connsiteX3" fmla="*/ 174222 w 491320"/>
              <a:gd name="connsiteY3" fmla="*/ 0 h 71437"/>
              <a:gd name="connsiteX4" fmla="*/ 170597 w 491320"/>
              <a:gd name="connsiteY4" fmla="*/ 55860 h 71437"/>
              <a:gd name="connsiteX5" fmla="*/ 300251 w 491320"/>
              <a:gd name="connsiteY5" fmla="*/ 55860 h 71437"/>
              <a:gd name="connsiteX6" fmla="*/ 293427 w 491320"/>
              <a:gd name="connsiteY6" fmla="*/ 8092 h 71437"/>
              <a:gd name="connsiteX7" fmla="*/ 402609 w 491320"/>
              <a:gd name="connsiteY7" fmla="*/ 8092 h 71437"/>
              <a:gd name="connsiteX8" fmla="*/ 395785 w 491320"/>
              <a:gd name="connsiteY8" fmla="*/ 49036 h 71437"/>
              <a:gd name="connsiteX9" fmla="*/ 491320 w 491320"/>
              <a:gd name="connsiteY9" fmla="*/ 55860 h 71437"/>
              <a:gd name="connsiteX0" fmla="*/ 0 w 491320"/>
              <a:gd name="connsiteY0" fmla="*/ 62683 h 71438"/>
              <a:gd name="connsiteX1" fmla="*/ 31346 w 491320"/>
              <a:gd name="connsiteY1" fmla="*/ 71437 h 71438"/>
              <a:gd name="connsiteX2" fmla="*/ 31346 w 491320"/>
              <a:gd name="connsiteY2" fmla="*/ 0 h 71438"/>
              <a:gd name="connsiteX3" fmla="*/ 174222 w 491320"/>
              <a:gd name="connsiteY3" fmla="*/ 0 h 71438"/>
              <a:gd name="connsiteX4" fmla="*/ 174222 w 491320"/>
              <a:gd name="connsiteY4" fmla="*/ 71438 h 71438"/>
              <a:gd name="connsiteX5" fmla="*/ 300251 w 491320"/>
              <a:gd name="connsiteY5" fmla="*/ 55860 h 71438"/>
              <a:gd name="connsiteX6" fmla="*/ 293427 w 491320"/>
              <a:gd name="connsiteY6" fmla="*/ 8092 h 71438"/>
              <a:gd name="connsiteX7" fmla="*/ 402609 w 491320"/>
              <a:gd name="connsiteY7" fmla="*/ 8092 h 71438"/>
              <a:gd name="connsiteX8" fmla="*/ 395785 w 491320"/>
              <a:gd name="connsiteY8" fmla="*/ 49036 h 71438"/>
              <a:gd name="connsiteX9" fmla="*/ 491320 w 491320"/>
              <a:gd name="connsiteY9" fmla="*/ 55860 h 71438"/>
              <a:gd name="connsiteX0" fmla="*/ 0 w 491320"/>
              <a:gd name="connsiteY0" fmla="*/ 62683 h 71438"/>
              <a:gd name="connsiteX1" fmla="*/ 31346 w 491320"/>
              <a:gd name="connsiteY1" fmla="*/ 71437 h 71438"/>
              <a:gd name="connsiteX2" fmla="*/ 31346 w 491320"/>
              <a:gd name="connsiteY2" fmla="*/ 0 h 71438"/>
              <a:gd name="connsiteX3" fmla="*/ 174222 w 491320"/>
              <a:gd name="connsiteY3" fmla="*/ 0 h 71438"/>
              <a:gd name="connsiteX4" fmla="*/ 174222 w 491320"/>
              <a:gd name="connsiteY4" fmla="*/ 71438 h 71438"/>
              <a:gd name="connsiteX5" fmla="*/ 317098 w 491320"/>
              <a:gd name="connsiteY5" fmla="*/ 71437 h 71438"/>
              <a:gd name="connsiteX6" fmla="*/ 293427 w 491320"/>
              <a:gd name="connsiteY6" fmla="*/ 8092 h 71438"/>
              <a:gd name="connsiteX7" fmla="*/ 402609 w 491320"/>
              <a:gd name="connsiteY7" fmla="*/ 8092 h 71438"/>
              <a:gd name="connsiteX8" fmla="*/ 395785 w 491320"/>
              <a:gd name="connsiteY8" fmla="*/ 49036 h 71438"/>
              <a:gd name="connsiteX9" fmla="*/ 491320 w 491320"/>
              <a:gd name="connsiteY9" fmla="*/ 55860 h 71438"/>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02609 w 491320"/>
              <a:gd name="connsiteY7" fmla="*/ 8093 h 71439"/>
              <a:gd name="connsiteX8" fmla="*/ 395785 w 491320"/>
              <a:gd name="connsiteY8" fmla="*/ 49037 h 71439"/>
              <a:gd name="connsiteX9" fmla="*/ 491320 w 491320"/>
              <a:gd name="connsiteY9" fmla="*/ 55861 h 71439"/>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59974 w 491320"/>
              <a:gd name="connsiteY7" fmla="*/ 1 h 71439"/>
              <a:gd name="connsiteX8" fmla="*/ 395785 w 491320"/>
              <a:gd name="connsiteY8" fmla="*/ 49037 h 71439"/>
              <a:gd name="connsiteX9" fmla="*/ 491320 w 491320"/>
              <a:gd name="connsiteY9" fmla="*/ 55861 h 71439"/>
              <a:gd name="connsiteX0" fmla="*/ 0 w 491320"/>
              <a:gd name="connsiteY0" fmla="*/ 62684 h 71439"/>
              <a:gd name="connsiteX1" fmla="*/ 31346 w 491320"/>
              <a:gd name="connsiteY1" fmla="*/ 71438 h 71439"/>
              <a:gd name="connsiteX2" fmla="*/ 31346 w 491320"/>
              <a:gd name="connsiteY2" fmla="*/ 1 h 71439"/>
              <a:gd name="connsiteX3" fmla="*/ 174222 w 491320"/>
              <a:gd name="connsiteY3" fmla="*/ 1 h 71439"/>
              <a:gd name="connsiteX4" fmla="*/ 174222 w 491320"/>
              <a:gd name="connsiteY4" fmla="*/ 71439 h 71439"/>
              <a:gd name="connsiteX5" fmla="*/ 317098 w 491320"/>
              <a:gd name="connsiteY5" fmla="*/ 71438 h 71439"/>
              <a:gd name="connsiteX6" fmla="*/ 317098 w 491320"/>
              <a:gd name="connsiteY6" fmla="*/ 0 h 71439"/>
              <a:gd name="connsiteX7" fmla="*/ 459974 w 491320"/>
              <a:gd name="connsiteY7" fmla="*/ 1 h 71439"/>
              <a:gd name="connsiteX8" fmla="*/ 459974 w 491320"/>
              <a:gd name="connsiteY8" fmla="*/ 71439 h 71439"/>
              <a:gd name="connsiteX9" fmla="*/ 491320 w 491320"/>
              <a:gd name="connsiteY9" fmla="*/ 55861 h 71439"/>
              <a:gd name="connsiteX0" fmla="*/ 0 w 491320"/>
              <a:gd name="connsiteY0" fmla="*/ 64260 h 73015"/>
              <a:gd name="connsiteX1" fmla="*/ 31346 w 491320"/>
              <a:gd name="connsiteY1" fmla="*/ 73014 h 73015"/>
              <a:gd name="connsiteX2" fmla="*/ 63095 w 491320"/>
              <a:gd name="connsiteY2" fmla="*/ 0 h 73015"/>
              <a:gd name="connsiteX3" fmla="*/ 174222 w 491320"/>
              <a:gd name="connsiteY3" fmla="*/ 1577 h 73015"/>
              <a:gd name="connsiteX4" fmla="*/ 174222 w 491320"/>
              <a:gd name="connsiteY4" fmla="*/ 73015 h 73015"/>
              <a:gd name="connsiteX5" fmla="*/ 317098 w 491320"/>
              <a:gd name="connsiteY5" fmla="*/ 73014 h 73015"/>
              <a:gd name="connsiteX6" fmla="*/ 317098 w 491320"/>
              <a:gd name="connsiteY6" fmla="*/ 1576 h 73015"/>
              <a:gd name="connsiteX7" fmla="*/ 459974 w 491320"/>
              <a:gd name="connsiteY7" fmla="*/ 1577 h 73015"/>
              <a:gd name="connsiteX8" fmla="*/ 459974 w 491320"/>
              <a:gd name="connsiteY8" fmla="*/ 73015 h 73015"/>
              <a:gd name="connsiteX9" fmla="*/ 491320 w 491320"/>
              <a:gd name="connsiteY9" fmla="*/ 57437 h 73015"/>
              <a:gd name="connsiteX0" fmla="*/ 0 w 491320"/>
              <a:gd name="connsiteY0" fmla="*/ 64260 h 73026"/>
              <a:gd name="connsiteX1" fmla="*/ 63095 w 491320"/>
              <a:gd name="connsiteY1" fmla="*/ 73026 h 73026"/>
              <a:gd name="connsiteX2" fmla="*/ 63095 w 491320"/>
              <a:gd name="connsiteY2" fmla="*/ 0 h 73026"/>
              <a:gd name="connsiteX3" fmla="*/ 174222 w 491320"/>
              <a:gd name="connsiteY3" fmla="*/ 1577 h 73026"/>
              <a:gd name="connsiteX4" fmla="*/ 174222 w 491320"/>
              <a:gd name="connsiteY4" fmla="*/ 73015 h 73026"/>
              <a:gd name="connsiteX5" fmla="*/ 317098 w 491320"/>
              <a:gd name="connsiteY5" fmla="*/ 73014 h 73026"/>
              <a:gd name="connsiteX6" fmla="*/ 317098 w 491320"/>
              <a:gd name="connsiteY6" fmla="*/ 1576 h 73026"/>
              <a:gd name="connsiteX7" fmla="*/ 459974 w 491320"/>
              <a:gd name="connsiteY7" fmla="*/ 1577 h 73026"/>
              <a:gd name="connsiteX8" fmla="*/ 459974 w 491320"/>
              <a:gd name="connsiteY8" fmla="*/ 73015 h 73026"/>
              <a:gd name="connsiteX9" fmla="*/ 491320 w 491320"/>
              <a:gd name="connsiteY9" fmla="*/ 57437 h 73026"/>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59974 w 491320"/>
              <a:gd name="connsiteY8" fmla="*/ 73016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73027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73027 h 73027"/>
              <a:gd name="connsiteX9" fmla="*/ 491320 w 491320"/>
              <a:gd name="connsiteY9" fmla="*/ 57438 h 73027"/>
              <a:gd name="connsiteX0" fmla="*/ 0 w 491320"/>
              <a:gd name="connsiteY0" fmla="*/ 64261 h 73027"/>
              <a:gd name="connsiteX1" fmla="*/ 63095 w 491320"/>
              <a:gd name="connsiteY1" fmla="*/ 73027 h 73027"/>
              <a:gd name="connsiteX2" fmla="*/ 63095 w 491320"/>
              <a:gd name="connsiteY2" fmla="*/ 1 h 73027"/>
              <a:gd name="connsiteX3" fmla="*/ 174222 w 491320"/>
              <a:gd name="connsiteY3" fmla="*/ 1578 h 73027"/>
              <a:gd name="connsiteX4" fmla="*/ 174222 w 491320"/>
              <a:gd name="connsiteY4" fmla="*/ 73016 h 73027"/>
              <a:gd name="connsiteX5" fmla="*/ 317098 w 491320"/>
              <a:gd name="connsiteY5" fmla="*/ 73015 h 73027"/>
              <a:gd name="connsiteX6" fmla="*/ 317098 w 491320"/>
              <a:gd name="connsiteY6" fmla="*/ 1577 h 73027"/>
              <a:gd name="connsiteX7" fmla="*/ 428225 w 491320"/>
              <a:gd name="connsiteY7" fmla="*/ 0 h 73027"/>
              <a:gd name="connsiteX8" fmla="*/ 428225 w 491320"/>
              <a:gd name="connsiteY8" fmla="*/ 36514 h 73027"/>
              <a:gd name="connsiteX9" fmla="*/ 491320 w 491320"/>
              <a:gd name="connsiteY9" fmla="*/ 57438 h 73027"/>
              <a:gd name="connsiteX0" fmla="*/ 0 w 464738"/>
              <a:gd name="connsiteY0" fmla="*/ 64261 h 73027"/>
              <a:gd name="connsiteX1" fmla="*/ 63095 w 464738"/>
              <a:gd name="connsiteY1" fmla="*/ 73027 h 73027"/>
              <a:gd name="connsiteX2" fmla="*/ 63095 w 464738"/>
              <a:gd name="connsiteY2" fmla="*/ 1 h 73027"/>
              <a:gd name="connsiteX3" fmla="*/ 174222 w 464738"/>
              <a:gd name="connsiteY3" fmla="*/ 1578 h 73027"/>
              <a:gd name="connsiteX4" fmla="*/ 174222 w 464738"/>
              <a:gd name="connsiteY4" fmla="*/ 73016 h 73027"/>
              <a:gd name="connsiteX5" fmla="*/ 317098 w 464738"/>
              <a:gd name="connsiteY5" fmla="*/ 73015 h 73027"/>
              <a:gd name="connsiteX6" fmla="*/ 317098 w 464738"/>
              <a:gd name="connsiteY6" fmla="*/ 1577 h 73027"/>
              <a:gd name="connsiteX7" fmla="*/ 428225 w 464738"/>
              <a:gd name="connsiteY7" fmla="*/ 0 h 73027"/>
              <a:gd name="connsiteX8" fmla="*/ 428225 w 464738"/>
              <a:gd name="connsiteY8" fmla="*/ 36514 h 73027"/>
              <a:gd name="connsiteX9" fmla="*/ 464738 w 464738"/>
              <a:gd name="connsiteY9" fmla="*/ 36514 h 73027"/>
              <a:gd name="connsiteX0" fmla="*/ 0 w 464738"/>
              <a:gd name="connsiteY0" fmla="*/ 64261 h 73016"/>
              <a:gd name="connsiteX1" fmla="*/ 63095 w 464738"/>
              <a:gd name="connsiteY1" fmla="*/ 36514 h 73016"/>
              <a:gd name="connsiteX2" fmla="*/ 63095 w 464738"/>
              <a:gd name="connsiteY2" fmla="*/ 1 h 73016"/>
              <a:gd name="connsiteX3" fmla="*/ 174222 w 464738"/>
              <a:gd name="connsiteY3" fmla="*/ 1578 h 73016"/>
              <a:gd name="connsiteX4" fmla="*/ 174222 w 464738"/>
              <a:gd name="connsiteY4" fmla="*/ 73016 h 73016"/>
              <a:gd name="connsiteX5" fmla="*/ 317098 w 464738"/>
              <a:gd name="connsiteY5" fmla="*/ 73015 h 73016"/>
              <a:gd name="connsiteX6" fmla="*/ 317098 w 464738"/>
              <a:gd name="connsiteY6" fmla="*/ 1577 h 73016"/>
              <a:gd name="connsiteX7" fmla="*/ 428225 w 464738"/>
              <a:gd name="connsiteY7" fmla="*/ 0 h 73016"/>
              <a:gd name="connsiteX8" fmla="*/ 428225 w 464738"/>
              <a:gd name="connsiteY8" fmla="*/ 36514 h 73016"/>
              <a:gd name="connsiteX9" fmla="*/ 464738 w 464738"/>
              <a:gd name="connsiteY9" fmla="*/ 36514 h 73016"/>
              <a:gd name="connsiteX0" fmla="*/ 0 w 474669"/>
              <a:gd name="connsiteY0" fmla="*/ 36514 h 73016"/>
              <a:gd name="connsiteX1" fmla="*/ 73026 w 474669"/>
              <a:gd name="connsiteY1" fmla="*/ 36514 h 73016"/>
              <a:gd name="connsiteX2" fmla="*/ 73026 w 474669"/>
              <a:gd name="connsiteY2" fmla="*/ 1 h 73016"/>
              <a:gd name="connsiteX3" fmla="*/ 184153 w 474669"/>
              <a:gd name="connsiteY3" fmla="*/ 1578 h 73016"/>
              <a:gd name="connsiteX4" fmla="*/ 184153 w 474669"/>
              <a:gd name="connsiteY4" fmla="*/ 73016 h 73016"/>
              <a:gd name="connsiteX5" fmla="*/ 327029 w 474669"/>
              <a:gd name="connsiteY5" fmla="*/ 73015 h 73016"/>
              <a:gd name="connsiteX6" fmla="*/ 327029 w 474669"/>
              <a:gd name="connsiteY6" fmla="*/ 1577 h 73016"/>
              <a:gd name="connsiteX7" fmla="*/ 438156 w 474669"/>
              <a:gd name="connsiteY7" fmla="*/ 0 h 73016"/>
              <a:gd name="connsiteX8" fmla="*/ 438156 w 474669"/>
              <a:gd name="connsiteY8" fmla="*/ 36514 h 73016"/>
              <a:gd name="connsiteX9" fmla="*/ 474669 w 474669"/>
              <a:gd name="connsiteY9" fmla="*/ 36514 h 73016"/>
              <a:gd name="connsiteX0" fmla="*/ 0 w 511183"/>
              <a:gd name="connsiteY0" fmla="*/ 36514 h 73016"/>
              <a:gd name="connsiteX1" fmla="*/ 73026 w 511183"/>
              <a:gd name="connsiteY1" fmla="*/ 36514 h 73016"/>
              <a:gd name="connsiteX2" fmla="*/ 73026 w 511183"/>
              <a:gd name="connsiteY2" fmla="*/ 1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73026 w 511183"/>
              <a:gd name="connsiteY1" fmla="*/ 36514 h 73016"/>
              <a:gd name="connsiteX2" fmla="*/ 73027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73027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38156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01644 w 511183"/>
              <a:gd name="connsiteY7" fmla="*/ 0 h 73016"/>
              <a:gd name="connsiteX8" fmla="*/ 438156 w 511183"/>
              <a:gd name="connsiteY8" fmla="*/ 36514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27029 w 511183"/>
              <a:gd name="connsiteY6" fmla="*/ 1577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27029 w 511183"/>
              <a:gd name="connsiteY5" fmla="*/ 73015 h 73016"/>
              <a:gd name="connsiteX6" fmla="*/ 312389 w 511183"/>
              <a:gd name="connsiteY6" fmla="*/ 0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71999 h 73016"/>
              <a:gd name="connsiteX6" fmla="*/ 312389 w 511183"/>
              <a:gd name="connsiteY6" fmla="*/ 0 h 73016"/>
              <a:gd name="connsiteX7" fmla="*/ 401644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71999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312389 w 511183"/>
              <a:gd name="connsiteY5" fmla="*/ 36000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73016"/>
              <a:gd name="connsiteX1" fmla="*/ 109540 w 511183"/>
              <a:gd name="connsiteY1" fmla="*/ 36513 h 73016"/>
              <a:gd name="connsiteX2" fmla="*/ 109540 w 511183"/>
              <a:gd name="connsiteY2" fmla="*/ 0 h 73016"/>
              <a:gd name="connsiteX3" fmla="*/ 184153 w 511183"/>
              <a:gd name="connsiteY3" fmla="*/ 1578 h 73016"/>
              <a:gd name="connsiteX4" fmla="*/ 184153 w 511183"/>
              <a:gd name="connsiteY4" fmla="*/ 73016 h 73016"/>
              <a:gd name="connsiteX5" fmla="*/ 283990 w 511183"/>
              <a:gd name="connsiteY5" fmla="*/ 36000 h 73016"/>
              <a:gd name="connsiteX6" fmla="*/ 312389 w 511183"/>
              <a:gd name="connsiteY6" fmla="*/ 0 h 73016"/>
              <a:gd name="connsiteX7" fmla="*/ 369188 w 511183"/>
              <a:gd name="connsiteY7" fmla="*/ 0 h 73016"/>
              <a:gd name="connsiteX8" fmla="*/ 401644 w 511183"/>
              <a:gd name="connsiteY8" fmla="*/ 36513 h 73016"/>
              <a:gd name="connsiteX9" fmla="*/ 511183 w 511183"/>
              <a:gd name="connsiteY9" fmla="*/ 36514 h 73016"/>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227192 w 511183"/>
              <a:gd name="connsiteY4" fmla="*/ 36000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09540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84153 w 511183"/>
              <a:gd name="connsiteY3" fmla="*/ 1578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98793 w 511183"/>
              <a:gd name="connsiteY3" fmla="*/ 0 h 36514"/>
              <a:gd name="connsiteX4" fmla="*/ 198793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 name="connsiteX0" fmla="*/ 0 w 511183"/>
              <a:gd name="connsiteY0" fmla="*/ 36514 h 36514"/>
              <a:gd name="connsiteX1" fmla="*/ 109540 w 511183"/>
              <a:gd name="connsiteY1" fmla="*/ 36513 h 36514"/>
              <a:gd name="connsiteX2" fmla="*/ 141995 w 511183"/>
              <a:gd name="connsiteY2" fmla="*/ 0 h 36514"/>
              <a:gd name="connsiteX3" fmla="*/ 198793 w 511183"/>
              <a:gd name="connsiteY3" fmla="*/ 0 h 36514"/>
              <a:gd name="connsiteX4" fmla="*/ 227192 w 511183"/>
              <a:gd name="connsiteY4" fmla="*/ 35999 h 36514"/>
              <a:gd name="connsiteX5" fmla="*/ 283990 w 511183"/>
              <a:gd name="connsiteY5" fmla="*/ 36000 h 36514"/>
              <a:gd name="connsiteX6" fmla="*/ 312389 w 511183"/>
              <a:gd name="connsiteY6" fmla="*/ 0 h 36514"/>
              <a:gd name="connsiteX7" fmla="*/ 369188 w 511183"/>
              <a:gd name="connsiteY7" fmla="*/ 0 h 36514"/>
              <a:gd name="connsiteX8" fmla="*/ 401644 w 511183"/>
              <a:gd name="connsiteY8" fmla="*/ 36513 h 36514"/>
              <a:gd name="connsiteX9" fmla="*/ 511183 w 511183"/>
              <a:gd name="connsiteY9" fmla="*/ 36514 h 3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183" h="36514">
                <a:moveTo>
                  <a:pt x="0" y="36514"/>
                </a:moveTo>
                <a:lnTo>
                  <a:pt x="109540" y="36513"/>
                </a:lnTo>
                <a:lnTo>
                  <a:pt x="141995" y="0"/>
                </a:lnTo>
                <a:lnTo>
                  <a:pt x="198793" y="0"/>
                </a:lnTo>
                <a:lnTo>
                  <a:pt x="227192" y="35999"/>
                </a:lnTo>
                <a:lnTo>
                  <a:pt x="283990" y="36000"/>
                </a:lnTo>
                <a:lnTo>
                  <a:pt x="312389" y="0"/>
                </a:lnTo>
                <a:lnTo>
                  <a:pt x="369188" y="0"/>
                </a:lnTo>
                <a:lnTo>
                  <a:pt x="401644" y="36513"/>
                </a:lnTo>
                <a:lnTo>
                  <a:pt x="511183" y="36514"/>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Oval 197"/>
          <p:cNvSpPr/>
          <p:nvPr/>
        </p:nvSpPr>
        <p:spPr bwMode="auto">
          <a:xfrm flipH="1">
            <a:off x="7570788" y="5422900"/>
            <a:ext cx="31750" cy="3333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198"/>
          <p:cNvSpPr/>
          <p:nvPr/>
        </p:nvSpPr>
        <p:spPr bwMode="auto">
          <a:xfrm flipH="1">
            <a:off x="7570788" y="5448300"/>
            <a:ext cx="31750" cy="3333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5678488" y="5780088"/>
            <a:ext cx="319087" cy="2286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Rectangle 51"/>
          <p:cNvSpPr/>
          <p:nvPr/>
        </p:nvSpPr>
        <p:spPr>
          <a:xfrm flipV="1">
            <a:off x="6261100" y="5780088"/>
            <a:ext cx="230188" cy="231775"/>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Rectangle 52"/>
          <p:cNvSpPr/>
          <p:nvPr/>
        </p:nvSpPr>
        <p:spPr>
          <a:xfrm flipV="1">
            <a:off x="6054725" y="5780088"/>
            <a:ext cx="153988" cy="23177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296"/>
          <p:cNvGrpSpPr>
            <a:grpSpLocks/>
          </p:cNvGrpSpPr>
          <p:nvPr/>
        </p:nvGrpSpPr>
        <p:grpSpPr bwMode="auto">
          <a:xfrm>
            <a:off x="5830888" y="4097338"/>
            <a:ext cx="422275" cy="385762"/>
            <a:chOff x="3153705" y="2983222"/>
            <a:chExt cx="601441" cy="549775"/>
          </a:xfrm>
        </p:grpSpPr>
        <p:sp>
          <p:nvSpPr>
            <p:cNvPr id="102" name="Freeform 212"/>
            <p:cNvSpPr/>
            <p:nvPr/>
          </p:nvSpPr>
          <p:spPr bwMode="auto">
            <a:xfrm flipH="1">
              <a:off x="3153705" y="2983222"/>
              <a:ext cx="36177" cy="547513"/>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Lst>
              <a:ahLst/>
              <a:cxnLst>
                <a:cxn ang="0">
                  <a:pos x="connsiteX0" y="connsiteY0"/>
                </a:cxn>
                <a:cxn ang="0">
                  <a:pos x="connsiteX1" y="connsiteY1"/>
                </a:cxn>
                <a:cxn ang="0">
                  <a:pos x="connsiteX2" y="connsiteY2"/>
                </a:cxn>
                <a:cxn ang="0">
                  <a:pos x="connsiteX3" y="connsiteY3"/>
                </a:cxn>
              </a:cxnLst>
              <a:rect l="l" t="t" r="r" b="b"/>
              <a:pathLst>
                <a:path w="36513" h="547695">
                  <a:moveTo>
                    <a:pt x="36512" y="547695"/>
                  </a:moveTo>
                  <a:lnTo>
                    <a:pt x="0" y="547695"/>
                  </a:lnTo>
                  <a:lnTo>
                    <a:pt x="0" y="0"/>
                  </a:lnTo>
                  <a:lnTo>
                    <a:pt x="36513"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3" name="Oval 213"/>
            <p:cNvSpPr/>
            <p:nvPr/>
          </p:nvSpPr>
          <p:spPr bwMode="auto">
            <a:xfrm flipH="1">
              <a:off x="3189882" y="2983222"/>
              <a:ext cx="45221" cy="45249"/>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Oval 214"/>
            <p:cNvSpPr/>
            <p:nvPr/>
          </p:nvSpPr>
          <p:spPr bwMode="auto">
            <a:xfrm flipH="1">
              <a:off x="3189882" y="3487748"/>
              <a:ext cx="45221" cy="45249"/>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5" name="Straight Connector 216"/>
            <p:cNvCxnSpPr/>
            <p:nvPr/>
          </p:nvCxnSpPr>
          <p:spPr bwMode="auto">
            <a:xfrm rot="10800000">
              <a:off x="3153705" y="3161955"/>
              <a:ext cx="1786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217"/>
            <p:cNvCxnSpPr/>
            <p:nvPr/>
          </p:nvCxnSpPr>
          <p:spPr bwMode="auto">
            <a:xfrm rot="10800000">
              <a:off x="3153705" y="3379150"/>
              <a:ext cx="17862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218"/>
            <p:cNvGrpSpPr>
              <a:grpSpLocks/>
            </p:cNvGrpSpPr>
            <p:nvPr/>
          </p:nvGrpSpPr>
          <p:grpSpPr bwMode="auto">
            <a:xfrm>
              <a:off x="3226508" y="3091227"/>
              <a:ext cx="528638" cy="365139"/>
              <a:chOff x="4298950" y="4584700"/>
              <a:chExt cx="528638" cy="365139"/>
            </a:xfrm>
          </p:grpSpPr>
          <p:grpSp>
            <p:nvGrpSpPr>
              <p:cNvPr id="5" name="Group 106"/>
              <p:cNvGrpSpPr>
                <a:grpSpLocks/>
              </p:cNvGrpSpPr>
              <p:nvPr/>
            </p:nvGrpSpPr>
            <p:grpSpPr bwMode="auto">
              <a:xfrm flipH="1">
                <a:off x="4518025" y="4584700"/>
                <a:ext cx="309563" cy="109538"/>
                <a:chOff x="4316409" y="5473721"/>
                <a:chExt cx="309566" cy="109540"/>
              </a:xfrm>
            </p:grpSpPr>
            <p:sp>
              <p:nvSpPr>
                <p:cNvPr id="124" name="Arc 123"/>
                <p:cNvSpPr/>
                <p:nvPr/>
              </p:nvSpPr>
              <p:spPr>
                <a:xfrm>
                  <a:off x="4316409" y="5474314"/>
                  <a:ext cx="108532"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5" name="Arc 124"/>
                <p:cNvSpPr/>
                <p:nvPr/>
              </p:nvSpPr>
              <p:spPr>
                <a:xfrm flipH="1">
                  <a:off x="4499557" y="5474314"/>
                  <a:ext cx="126620" cy="10859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6" name="Group 107"/>
              <p:cNvGrpSpPr>
                <a:grpSpLocks/>
              </p:cNvGrpSpPr>
              <p:nvPr/>
            </p:nvGrpSpPr>
            <p:grpSpPr bwMode="auto">
              <a:xfrm flipH="1" flipV="1">
                <a:off x="4518025" y="4840288"/>
                <a:ext cx="309563" cy="109537"/>
                <a:chOff x="4316409" y="5473732"/>
                <a:chExt cx="309566" cy="109539"/>
              </a:xfrm>
            </p:grpSpPr>
            <p:sp>
              <p:nvSpPr>
                <p:cNvPr id="122" name="Arc 121"/>
                <p:cNvSpPr/>
                <p:nvPr/>
              </p:nvSpPr>
              <p:spPr>
                <a:xfrm>
                  <a:off x="4316409" y="5474010"/>
                  <a:ext cx="108532"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3" name="Arc 122"/>
                <p:cNvSpPr/>
                <p:nvPr/>
              </p:nvSpPr>
              <p:spPr>
                <a:xfrm flipH="1">
                  <a:off x="4499557" y="5474010"/>
                  <a:ext cx="126620"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110" name="Straight Connector 236"/>
              <p:cNvCxnSpPr>
                <a:stCxn id="124" idx="2"/>
                <a:endCxn id="122" idx="2"/>
              </p:cNvCxnSpPr>
              <p:nvPr/>
            </p:nvCxnSpPr>
            <p:spPr bwMode="auto">
              <a:xfrm rot="16200000" flipH="1">
                <a:off x="4592360" y="4768551"/>
                <a:ext cx="2533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239"/>
              <p:cNvCxnSpPr>
                <a:stCxn id="125" idx="2"/>
                <a:endCxn id="123" idx="2"/>
              </p:cNvCxnSpPr>
              <p:nvPr/>
            </p:nvCxnSpPr>
            <p:spPr bwMode="auto">
              <a:xfrm rot="16200000" flipH="1">
                <a:off x="4517745" y="4768551"/>
                <a:ext cx="25339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240"/>
              <p:cNvGrpSpPr>
                <a:grpSpLocks/>
              </p:cNvGrpSpPr>
              <p:nvPr/>
            </p:nvGrpSpPr>
            <p:grpSpPr bwMode="auto">
              <a:xfrm flipH="1">
                <a:off x="4510088" y="4584713"/>
                <a:ext cx="109537" cy="365126"/>
                <a:chOff x="4524373" y="4597409"/>
                <a:chExt cx="109539" cy="365133"/>
              </a:xfrm>
            </p:grpSpPr>
            <p:sp>
              <p:nvSpPr>
                <p:cNvPr id="119" name="Arc 118"/>
                <p:cNvSpPr/>
                <p:nvPr/>
              </p:nvSpPr>
              <p:spPr>
                <a:xfrm>
                  <a:off x="4524427" y="4597989"/>
                  <a:ext cx="110794"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0" name="Arc 119"/>
                <p:cNvSpPr/>
                <p:nvPr/>
              </p:nvSpPr>
              <p:spPr>
                <a:xfrm flipV="1">
                  <a:off x="4524427" y="4853650"/>
                  <a:ext cx="110794"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21" name="Straight Connector 249"/>
                <p:cNvCxnSpPr>
                  <a:stCxn id="119" idx="2"/>
                  <a:endCxn id="120" idx="2"/>
                </p:cNvCxnSpPr>
                <p:nvPr/>
              </p:nvCxnSpPr>
              <p:spPr>
                <a:xfrm rot="5400000">
                  <a:off x="4508521" y="4781250"/>
                  <a:ext cx="253399"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Group 239"/>
              <p:cNvGrpSpPr>
                <a:grpSpLocks/>
              </p:cNvGrpSpPr>
              <p:nvPr/>
            </p:nvGrpSpPr>
            <p:grpSpPr bwMode="auto">
              <a:xfrm flipH="1">
                <a:off x="4298950" y="4584713"/>
                <a:ext cx="127000" cy="365126"/>
                <a:chOff x="4707332" y="4597409"/>
                <a:chExt cx="127002" cy="365133"/>
              </a:xfrm>
            </p:grpSpPr>
            <p:sp>
              <p:nvSpPr>
                <p:cNvPr id="116" name="Arc 115"/>
                <p:cNvSpPr/>
                <p:nvPr/>
              </p:nvSpPr>
              <p:spPr>
                <a:xfrm flipH="1">
                  <a:off x="4708161" y="4597989"/>
                  <a:ext cx="126622"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7" name="Arc 116"/>
                <p:cNvSpPr/>
                <p:nvPr/>
              </p:nvSpPr>
              <p:spPr>
                <a:xfrm flipH="1" flipV="1">
                  <a:off x="4708161" y="4853650"/>
                  <a:ext cx="126622" cy="108600"/>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18" name="Straight Connector 246"/>
                <p:cNvCxnSpPr>
                  <a:stCxn id="116" idx="2"/>
                  <a:endCxn id="117" idx="2"/>
                </p:cNvCxnSpPr>
                <p:nvPr/>
              </p:nvCxnSpPr>
              <p:spPr>
                <a:xfrm rot="5400000">
                  <a:off x="4581461" y="4781250"/>
                  <a:ext cx="25339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4" name="Straight Connector 242"/>
              <p:cNvCxnSpPr/>
              <p:nvPr/>
            </p:nvCxnSpPr>
            <p:spPr bwMode="auto">
              <a:xfrm rot="16200000" flipH="1">
                <a:off x="4534690" y="4767421"/>
                <a:ext cx="2918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Straight Connector 243"/>
              <p:cNvCxnSpPr/>
              <p:nvPr/>
            </p:nvCxnSpPr>
            <p:spPr bwMode="auto">
              <a:xfrm rot="16200000" flipH="1">
                <a:off x="4315369" y="4767421"/>
                <a:ext cx="291856"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55" name="Freeform 305"/>
          <p:cNvSpPr/>
          <p:nvPr/>
        </p:nvSpPr>
        <p:spPr bwMode="auto">
          <a:xfrm>
            <a:off x="6208713" y="3582988"/>
            <a:ext cx="215900" cy="547687"/>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Rectangle 55"/>
          <p:cNvSpPr/>
          <p:nvPr/>
        </p:nvSpPr>
        <p:spPr>
          <a:xfrm>
            <a:off x="4845050" y="4214813"/>
            <a:ext cx="631825" cy="25241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Rectangle 56"/>
          <p:cNvSpPr/>
          <p:nvPr/>
        </p:nvSpPr>
        <p:spPr>
          <a:xfrm>
            <a:off x="5476875" y="5124450"/>
            <a:ext cx="201613" cy="884238"/>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ectangle 57"/>
          <p:cNvSpPr/>
          <p:nvPr/>
        </p:nvSpPr>
        <p:spPr>
          <a:xfrm>
            <a:off x="4111625" y="5124450"/>
            <a:ext cx="1365250" cy="203200"/>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Rectangle 58"/>
          <p:cNvSpPr/>
          <p:nvPr/>
        </p:nvSpPr>
        <p:spPr>
          <a:xfrm>
            <a:off x="3910013" y="3835400"/>
            <a:ext cx="201612" cy="1490663"/>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59"/>
          <p:cNvSpPr/>
          <p:nvPr/>
        </p:nvSpPr>
        <p:spPr>
          <a:xfrm>
            <a:off x="3910013" y="3582988"/>
            <a:ext cx="1211262" cy="252412"/>
          </a:xfrm>
          <a:prstGeom prst="rect">
            <a:avLst/>
          </a:prstGeom>
          <a:pattFill prst="ltUpDiag">
            <a:fgClr>
              <a:schemeClr val="tx1">
                <a:lumMod val="75000"/>
                <a:lumOff val="25000"/>
              </a:schemeClr>
            </a:fgClr>
            <a:bgClr>
              <a:prstClr val="white"/>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Freeform 311"/>
          <p:cNvSpPr/>
          <p:nvPr/>
        </p:nvSpPr>
        <p:spPr bwMode="auto">
          <a:xfrm flipH="1" flipV="1">
            <a:off x="5805488" y="5629275"/>
            <a:ext cx="215900" cy="547688"/>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2" name="Freeform 312"/>
          <p:cNvSpPr/>
          <p:nvPr/>
        </p:nvSpPr>
        <p:spPr bwMode="auto">
          <a:xfrm flipV="1">
            <a:off x="6234113" y="5629275"/>
            <a:ext cx="217487" cy="547688"/>
          </a:xfrm>
          <a:custGeom>
            <a:avLst/>
            <a:gdLst>
              <a:gd name="connsiteX0" fmla="*/ 0 w 307818"/>
              <a:gd name="connsiteY0" fmla="*/ 1321806 h 1321806"/>
              <a:gd name="connsiteX1" fmla="*/ 262551 w 307818"/>
              <a:gd name="connsiteY1" fmla="*/ 968721 h 1321806"/>
              <a:gd name="connsiteX2" fmla="*/ 0 w 307818"/>
              <a:gd name="connsiteY2" fmla="*/ 588475 h 1321806"/>
              <a:gd name="connsiteX3" fmla="*/ 9054 w 307818"/>
              <a:gd name="connsiteY3" fmla="*/ 176542 h 1321806"/>
              <a:gd name="connsiteX4" fmla="*/ 307818 w 307818"/>
              <a:gd name="connsiteY4" fmla="*/ 72428 h 1321806"/>
              <a:gd name="connsiteX5" fmla="*/ 0 w 307818"/>
              <a:gd name="connsiteY5" fmla="*/ 40740 h 1321806"/>
              <a:gd name="connsiteX6" fmla="*/ 0 w 307818"/>
              <a:gd name="connsiteY6" fmla="*/ 0 h 1321806"/>
              <a:gd name="connsiteX0" fmla="*/ 0 w 376198"/>
              <a:gd name="connsiteY0" fmla="*/ 1392190 h 1392190"/>
              <a:gd name="connsiteX1" fmla="*/ 330931 w 376198"/>
              <a:gd name="connsiteY1" fmla="*/ 968721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0 w 376198"/>
              <a:gd name="connsiteY0" fmla="*/ 1392190 h 1392190"/>
              <a:gd name="connsiteX1" fmla="*/ 268098 w 376198"/>
              <a:gd name="connsiteY1" fmla="*/ 708360 h 1392190"/>
              <a:gd name="connsiteX2" fmla="*/ 68380 w 376198"/>
              <a:gd name="connsiteY2" fmla="*/ 588475 h 1392190"/>
              <a:gd name="connsiteX3" fmla="*/ 77434 w 376198"/>
              <a:gd name="connsiteY3" fmla="*/ 176542 h 1392190"/>
              <a:gd name="connsiteX4" fmla="*/ 376198 w 376198"/>
              <a:gd name="connsiteY4" fmla="*/ 72428 h 1392190"/>
              <a:gd name="connsiteX5" fmla="*/ 68380 w 376198"/>
              <a:gd name="connsiteY5" fmla="*/ 40740 h 1392190"/>
              <a:gd name="connsiteX6" fmla="*/ 68380 w 376198"/>
              <a:gd name="connsiteY6" fmla="*/ 0 h 1392190"/>
              <a:gd name="connsiteX0" fmla="*/ 19717 w 307818"/>
              <a:gd name="connsiteY0" fmla="*/ 780366 h 780366"/>
              <a:gd name="connsiteX1" fmla="*/ 199718 w 307818"/>
              <a:gd name="connsiteY1" fmla="*/ 708360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9718 w 307818"/>
              <a:gd name="connsiteY1" fmla="*/ 672358 h 780366"/>
              <a:gd name="connsiteX2" fmla="*/ 0 w 307818"/>
              <a:gd name="connsiteY2" fmla="*/ 588475 h 780366"/>
              <a:gd name="connsiteX3" fmla="*/ 9054 w 307818"/>
              <a:gd name="connsiteY3" fmla="*/ 176542 h 780366"/>
              <a:gd name="connsiteX4" fmla="*/ 307818 w 307818"/>
              <a:gd name="connsiteY4" fmla="*/ 72428 h 780366"/>
              <a:gd name="connsiteX5" fmla="*/ 0 w 307818"/>
              <a:gd name="connsiteY5" fmla="*/ 40740 h 780366"/>
              <a:gd name="connsiteX6" fmla="*/ 0 w 307818"/>
              <a:gd name="connsiteY6" fmla="*/ 0 h 780366"/>
              <a:gd name="connsiteX0" fmla="*/ 19717 w 307818"/>
              <a:gd name="connsiteY0" fmla="*/ 780366 h 780366"/>
              <a:gd name="connsiteX1" fmla="*/ 19717 w 307818"/>
              <a:gd name="connsiteY1" fmla="*/ 708359 h 780366"/>
              <a:gd name="connsiteX2" fmla="*/ 199718 w 307818"/>
              <a:gd name="connsiteY2" fmla="*/ 672358 h 780366"/>
              <a:gd name="connsiteX3" fmla="*/ 0 w 307818"/>
              <a:gd name="connsiteY3" fmla="*/ 588475 h 780366"/>
              <a:gd name="connsiteX4" fmla="*/ 9054 w 307818"/>
              <a:gd name="connsiteY4" fmla="*/ 176542 h 780366"/>
              <a:gd name="connsiteX5" fmla="*/ 307818 w 307818"/>
              <a:gd name="connsiteY5" fmla="*/ 72428 h 780366"/>
              <a:gd name="connsiteX6" fmla="*/ 0 w 307818"/>
              <a:gd name="connsiteY6" fmla="*/ 40740 h 780366"/>
              <a:gd name="connsiteX7" fmla="*/ 0 w 307818"/>
              <a:gd name="connsiteY7" fmla="*/ 0 h 78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818" h="780366">
                <a:moveTo>
                  <a:pt x="19717" y="780366"/>
                </a:moveTo>
                <a:lnTo>
                  <a:pt x="19717" y="708359"/>
                </a:lnTo>
                <a:lnTo>
                  <a:pt x="199718" y="672358"/>
                </a:lnTo>
                <a:lnTo>
                  <a:pt x="0" y="588475"/>
                </a:lnTo>
                <a:lnTo>
                  <a:pt x="9054" y="176542"/>
                </a:lnTo>
                <a:lnTo>
                  <a:pt x="307818" y="72428"/>
                </a:lnTo>
                <a:lnTo>
                  <a:pt x="0" y="40740"/>
                </a:lnTo>
                <a:lnTo>
                  <a:pt x="0" y="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 name="Grouper 62"/>
          <p:cNvGrpSpPr>
            <a:grpSpLocks/>
          </p:cNvGrpSpPr>
          <p:nvPr/>
        </p:nvGrpSpPr>
        <p:grpSpPr bwMode="auto">
          <a:xfrm>
            <a:off x="7126288" y="4614863"/>
            <a:ext cx="422275" cy="385762"/>
            <a:chOff x="4926422" y="3856038"/>
            <a:chExt cx="601662" cy="549275"/>
          </a:xfrm>
        </p:grpSpPr>
        <p:grpSp>
          <p:nvGrpSpPr>
            <p:cNvPr id="10" name="Grouper 76"/>
            <p:cNvGrpSpPr>
              <a:grpSpLocks/>
            </p:cNvGrpSpPr>
            <p:nvPr/>
          </p:nvGrpSpPr>
          <p:grpSpPr bwMode="auto">
            <a:xfrm>
              <a:off x="4926422" y="3964161"/>
              <a:ext cx="601662" cy="365122"/>
              <a:chOff x="4926422" y="3964161"/>
              <a:chExt cx="601662" cy="365122"/>
            </a:xfrm>
          </p:grpSpPr>
          <p:cxnSp>
            <p:nvCxnSpPr>
              <p:cNvPr id="81" name="Straight Connector 232"/>
              <p:cNvCxnSpPr/>
              <p:nvPr/>
            </p:nvCxnSpPr>
            <p:spPr bwMode="auto">
              <a:xfrm rot="10800000">
                <a:off x="4926422" y="4034608"/>
                <a:ext cx="1809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235"/>
              <p:cNvCxnSpPr/>
              <p:nvPr/>
            </p:nvCxnSpPr>
            <p:spPr bwMode="auto">
              <a:xfrm rot="10800000">
                <a:off x="4926422" y="4251607"/>
                <a:ext cx="18095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129"/>
              <p:cNvGrpSpPr>
                <a:grpSpLocks/>
              </p:cNvGrpSpPr>
              <p:nvPr/>
            </p:nvGrpSpPr>
            <p:grpSpPr bwMode="auto">
              <a:xfrm>
                <a:off x="4998681" y="3964161"/>
                <a:ext cx="529403" cy="365122"/>
                <a:chOff x="4298155" y="4584707"/>
                <a:chExt cx="529433" cy="365122"/>
              </a:xfrm>
            </p:grpSpPr>
            <p:grpSp>
              <p:nvGrpSpPr>
                <p:cNvPr id="12" name="Group 106"/>
                <p:cNvGrpSpPr>
                  <a:grpSpLocks/>
                </p:cNvGrpSpPr>
                <p:nvPr/>
              </p:nvGrpSpPr>
              <p:grpSpPr bwMode="auto">
                <a:xfrm flipH="1">
                  <a:off x="4517232" y="4584707"/>
                  <a:ext cx="310356" cy="109537"/>
                  <a:chOff x="4316409" y="5473728"/>
                  <a:chExt cx="310359" cy="109539"/>
                </a:xfrm>
              </p:grpSpPr>
              <p:sp>
                <p:nvSpPr>
                  <p:cNvPr id="100" name="Arc 99"/>
                  <p:cNvSpPr/>
                  <p:nvPr/>
                </p:nvSpPr>
                <p:spPr>
                  <a:xfrm>
                    <a:off x="4316409" y="5474104"/>
                    <a:ext cx="108578"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1" name="Arc 100"/>
                  <p:cNvSpPr/>
                  <p:nvPr/>
                </p:nvSpPr>
                <p:spPr>
                  <a:xfrm flipH="1">
                    <a:off x="4499635" y="5474104"/>
                    <a:ext cx="126674"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13" name="Group 107"/>
                <p:cNvGrpSpPr>
                  <a:grpSpLocks/>
                </p:cNvGrpSpPr>
                <p:nvPr/>
              </p:nvGrpSpPr>
              <p:grpSpPr bwMode="auto">
                <a:xfrm flipH="1" flipV="1">
                  <a:off x="4517232" y="4840292"/>
                  <a:ext cx="310356" cy="109537"/>
                  <a:chOff x="4316409" y="5473728"/>
                  <a:chExt cx="310359" cy="109539"/>
                </a:xfrm>
              </p:grpSpPr>
              <p:sp>
                <p:nvSpPr>
                  <p:cNvPr id="98" name="Arc 97"/>
                  <p:cNvSpPr/>
                  <p:nvPr/>
                </p:nvSpPr>
                <p:spPr>
                  <a:xfrm>
                    <a:off x="4316409" y="5474551"/>
                    <a:ext cx="108578"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9" name="Arc 98"/>
                  <p:cNvSpPr/>
                  <p:nvPr/>
                </p:nvSpPr>
                <p:spPr>
                  <a:xfrm flipH="1">
                    <a:off x="4499635" y="5474551"/>
                    <a:ext cx="126674"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cxnSp>
              <p:nvCxnSpPr>
                <p:cNvPr id="86" name="Straight Connector 111"/>
                <p:cNvCxnSpPr>
                  <a:stCxn id="100" idx="2"/>
                  <a:endCxn id="98" idx="2"/>
                </p:cNvCxnSpPr>
                <p:nvPr/>
              </p:nvCxnSpPr>
              <p:spPr bwMode="auto">
                <a:xfrm rot="16200000" flipH="1">
                  <a:off x="4591298" y="4767045"/>
                  <a:ext cx="2554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115"/>
                <p:cNvCxnSpPr>
                  <a:stCxn id="101" idx="2"/>
                  <a:endCxn id="99" idx="2"/>
                </p:cNvCxnSpPr>
                <p:nvPr/>
              </p:nvCxnSpPr>
              <p:spPr bwMode="auto">
                <a:xfrm rot="16200000" flipH="1">
                  <a:off x="4516651" y="4767045"/>
                  <a:ext cx="25542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240"/>
                <p:cNvGrpSpPr>
                  <a:grpSpLocks/>
                </p:cNvGrpSpPr>
                <p:nvPr/>
              </p:nvGrpSpPr>
              <p:grpSpPr bwMode="auto">
                <a:xfrm flipH="1">
                  <a:off x="4509691" y="4584707"/>
                  <a:ext cx="109537" cy="365122"/>
                  <a:chOff x="4524770" y="4597416"/>
                  <a:chExt cx="109539" cy="365130"/>
                </a:xfrm>
              </p:grpSpPr>
              <p:sp>
                <p:nvSpPr>
                  <p:cNvPr id="95" name="Arc 94"/>
                  <p:cNvSpPr/>
                  <p:nvPr/>
                </p:nvSpPr>
                <p:spPr>
                  <a:xfrm>
                    <a:off x="4524516" y="4597792"/>
                    <a:ext cx="110841"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6" name="Arc 95"/>
                  <p:cNvSpPr/>
                  <p:nvPr/>
                </p:nvSpPr>
                <p:spPr>
                  <a:xfrm flipV="1">
                    <a:off x="4524516" y="4853222"/>
                    <a:ext cx="110841"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7" name="Straight Connector 136"/>
                  <p:cNvCxnSpPr>
                    <a:stCxn id="95" idx="2"/>
                    <a:endCxn id="96" idx="2"/>
                  </p:cNvCxnSpPr>
                  <p:nvPr/>
                </p:nvCxnSpPr>
                <p:spPr>
                  <a:xfrm rot="5400000">
                    <a:off x="4508773" y="4778628"/>
                    <a:ext cx="25317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Group 239"/>
                <p:cNvGrpSpPr>
                  <a:grpSpLocks/>
                </p:cNvGrpSpPr>
                <p:nvPr/>
              </p:nvGrpSpPr>
              <p:grpSpPr bwMode="auto">
                <a:xfrm flipH="1">
                  <a:off x="4298155" y="4584707"/>
                  <a:ext cx="127793" cy="365122"/>
                  <a:chOff x="4707334" y="4597416"/>
                  <a:chExt cx="127795" cy="365130"/>
                </a:xfrm>
              </p:grpSpPr>
              <p:sp>
                <p:nvSpPr>
                  <p:cNvPr id="92" name="Arc 91"/>
                  <p:cNvSpPr/>
                  <p:nvPr/>
                </p:nvSpPr>
                <p:spPr>
                  <a:xfrm flipH="1">
                    <a:off x="4708333" y="4597792"/>
                    <a:ext cx="126675"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3" name="Arc 92"/>
                  <p:cNvSpPr/>
                  <p:nvPr/>
                </p:nvSpPr>
                <p:spPr>
                  <a:xfrm flipH="1" flipV="1">
                    <a:off x="4708333" y="4853222"/>
                    <a:ext cx="126675" cy="108501"/>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94" name="Straight Connector 137"/>
                  <p:cNvCxnSpPr>
                    <a:stCxn id="92" idx="2"/>
                    <a:endCxn id="93" idx="2"/>
                  </p:cNvCxnSpPr>
                  <p:nvPr/>
                </p:nvCxnSpPr>
                <p:spPr>
                  <a:xfrm rot="5400000">
                    <a:off x="4581748" y="4778628"/>
                    <a:ext cx="25317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90" name="Straight Connector 237"/>
                <p:cNvCxnSpPr/>
                <p:nvPr/>
              </p:nvCxnSpPr>
              <p:spPr bwMode="auto">
                <a:xfrm rot="16200000" flipH="1">
                  <a:off x="4534760" y="4767045"/>
                  <a:ext cx="2915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1" name="Straight Connector 238"/>
                <p:cNvCxnSpPr/>
                <p:nvPr/>
              </p:nvCxnSpPr>
              <p:spPr bwMode="auto">
                <a:xfrm rot="16200000" flipH="1">
                  <a:off x="4317607" y="4767045"/>
                  <a:ext cx="291590"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78" name="Freeform 68"/>
            <p:cNvSpPr/>
            <p:nvPr/>
          </p:nvSpPr>
          <p:spPr bwMode="auto">
            <a:xfrm flipH="1">
              <a:off x="4926422" y="3856038"/>
              <a:ext cx="36190" cy="547015"/>
            </a:xfrm>
            <a:custGeom>
              <a:avLst/>
              <a:gdLst>
                <a:gd name="connsiteX0" fmla="*/ 54591 w 81887"/>
                <a:gd name="connsiteY0" fmla="*/ 539087 h 539087"/>
                <a:gd name="connsiteX1" fmla="*/ 0 w 81887"/>
                <a:gd name="connsiteY1" fmla="*/ 539087 h 539087"/>
                <a:gd name="connsiteX2" fmla="*/ 0 w 81887"/>
                <a:gd name="connsiteY2" fmla="*/ 6824 h 539087"/>
                <a:gd name="connsiteX3" fmla="*/ 81887 w 81887"/>
                <a:gd name="connsiteY3" fmla="*/ 0 h 539087"/>
                <a:gd name="connsiteX0" fmla="*/ 54591 w 77411"/>
                <a:gd name="connsiteY0" fmla="*/ 532263 h 532263"/>
                <a:gd name="connsiteX1" fmla="*/ 0 w 77411"/>
                <a:gd name="connsiteY1" fmla="*/ 532263 h 532263"/>
                <a:gd name="connsiteX2" fmla="*/ 0 w 77411"/>
                <a:gd name="connsiteY2" fmla="*/ 0 h 532263"/>
                <a:gd name="connsiteX3" fmla="*/ 77411 w 77411"/>
                <a:gd name="connsiteY3" fmla="*/ 13656 h 532263"/>
                <a:gd name="connsiteX0" fmla="*/ 54591 w 77411"/>
                <a:gd name="connsiteY0" fmla="*/ 518607 h 518607"/>
                <a:gd name="connsiteX1" fmla="*/ 0 w 77411"/>
                <a:gd name="connsiteY1" fmla="*/ 518607 h 518607"/>
                <a:gd name="connsiteX2" fmla="*/ 5973 w 77411"/>
                <a:gd name="connsiteY2" fmla="*/ 0 h 518607"/>
                <a:gd name="connsiteX3" fmla="*/ 77411 w 77411"/>
                <a:gd name="connsiteY3" fmla="*/ 0 h 518607"/>
                <a:gd name="connsiteX0" fmla="*/ 54591 w 54591"/>
                <a:gd name="connsiteY0" fmla="*/ 529712 h 529712"/>
                <a:gd name="connsiteX1" fmla="*/ 0 w 54591"/>
                <a:gd name="connsiteY1" fmla="*/ 529712 h 529712"/>
                <a:gd name="connsiteX2" fmla="*/ 5973 w 54591"/>
                <a:gd name="connsiteY2" fmla="*/ 11105 h 529712"/>
                <a:gd name="connsiteX3" fmla="*/ 12325 w 54591"/>
                <a:gd name="connsiteY3" fmla="*/ 0 h 529712"/>
                <a:gd name="connsiteX0" fmla="*/ 54591 w 54591"/>
                <a:gd name="connsiteY0" fmla="*/ 529712 h 529712"/>
                <a:gd name="connsiteX1" fmla="*/ 0 w 54591"/>
                <a:gd name="connsiteY1" fmla="*/ 529712 h 529712"/>
                <a:gd name="connsiteX2" fmla="*/ 5973 w 54591"/>
                <a:gd name="connsiteY2" fmla="*/ 11105 h 529712"/>
                <a:gd name="connsiteX3" fmla="*/ 48838 w 54591"/>
                <a:gd name="connsiteY3" fmla="*/ 0 h 529712"/>
                <a:gd name="connsiteX0" fmla="*/ 54591 w 54591"/>
                <a:gd name="connsiteY0" fmla="*/ 529712 h 529712"/>
                <a:gd name="connsiteX1" fmla="*/ 0 w 54591"/>
                <a:gd name="connsiteY1" fmla="*/ 529712 h 529712"/>
                <a:gd name="connsiteX2" fmla="*/ 12325 w 54591"/>
                <a:gd name="connsiteY2" fmla="*/ 0 h 529712"/>
                <a:gd name="connsiteX3" fmla="*/ 48838 w 54591"/>
                <a:gd name="connsiteY3" fmla="*/ 0 h 529712"/>
                <a:gd name="connsiteX0" fmla="*/ 42266 w 42266"/>
                <a:gd name="connsiteY0" fmla="*/ 529712 h 547695"/>
                <a:gd name="connsiteX1" fmla="*/ 0 w 42266"/>
                <a:gd name="connsiteY1" fmla="*/ 547695 h 547695"/>
                <a:gd name="connsiteX2" fmla="*/ 0 w 42266"/>
                <a:gd name="connsiteY2" fmla="*/ 0 h 547695"/>
                <a:gd name="connsiteX3" fmla="*/ 36513 w 42266"/>
                <a:gd name="connsiteY3" fmla="*/ 0 h 547695"/>
                <a:gd name="connsiteX0" fmla="*/ 36512 w 36513"/>
                <a:gd name="connsiteY0" fmla="*/ 547695 h 547695"/>
                <a:gd name="connsiteX1" fmla="*/ 0 w 36513"/>
                <a:gd name="connsiteY1" fmla="*/ 547695 h 547695"/>
                <a:gd name="connsiteX2" fmla="*/ 0 w 36513"/>
                <a:gd name="connsiteY2" fmla="*/ 0 h 547695"/>
                <a:gd name="connsiteX3" fmla="*/ 36513 w 36513"/>
                <a:gd name="connsiteY3" fmla="*/ 0 h 547695"/>
              </a:gdLst>
              <a:ahLst/>
              <a:cxnLst>
                <a:cxn ang="0">
                  <a:pos x="connsiteX0" y="connsiteY0"/>
                </a:cxn>
                <a:cxn ang="0">
                  <a:pos x="connsiteX1" y="connsiteY1"/>
                </a:cxn>
                <a:cxn ang="0">
                  <a:pos x="connsiteX2" y="connsiteY2"/>
                </a:cxn>
                <a:cxn ang="0">
                  <a:pos x="connsiteX3" y="connsiteY3"/>
                </a:cxn>
              </a:cxnLst>
              <a:rect l="l" t="t" r="r" b="b"/>
              <a:pathLst>
                <a:path w="36513" h="547695">
                  <a:moveTo>
                    <a:pt x="36512" y="547695"/>
                  </a:moveTo>
                  <a:lnTo>
                    <a:pt x="0" y="547695"/>
                  </a:lnTo>
                  <a:lnTo>
                    <a:pt x="0" y="0"/>
                  </a:lnTo>
                  <a:lnTo>
                    <a:pt x="36513" y="0"/>
                  </a:lnTo>
                </a:path>
              </a:pathLst>
            </a:custGeom>
            <a:ln w="19050"/>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9" name="Oval 82"/>
            <p:cNvSpPr/>
            <p:nvPr/>
          </p:nvSpPr>
          <p:spPr bwMode="auto">
            <a:xfrm flipH="1">
              <a:off x="4962612" y="3856038"/>
              <a:ext cx="45238" cy="4520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83"/>
            <p:cNvSpPr/>
            <p:nvPr/>
          </p:nvSpPr>
          <p:spPr bwMode="auto">
            <a:xfrm flipH="1">
              <a:off x="4962612" y="4360105"/>
              <a:ext cx="45238" cy="45208"/>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6" name="Grouper 63"/>
          <p:cNvGrpSpPr>
            <a:grpSpLocks/>
          </p:cNvGrpSpPr>
          <p:nvPr/>
        </p:nvGrpSpPr>
        <p:grpSpPr bwMode="auto">
          <a:xfrm>
            <a:off x="5437188" y="4524375"/>
            <a:ext cx="1685925" cy="563563"/>
            <a:chOff x="2519772" y="3725863"/>
            <a:chExt cx="2401887" cy="803275"/>
          </a:xfrm>
        </p:grpSpPr>
        <p:sp>
          <p:nvSpPr>
            <p:cNvPr id="65" name="Rectangle 64"/>
            <p:cNvSpPr/>
            <p:nvPr/>
          </p:nvSpPr>
          <p:spPr bwMode="auto">
            <a:xfrm flipH="1">
              <a:off x="3863200" y="3834475"/>
              <a:ext cx="1058459" cy="586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Rectangle 65"/>
            <p:cNvSpPr/>
            <p:nvPr/>
          </p:nvSpPr>
          <p:spPr bwMode="auto">
            <a:xfrm flipH="1">
              <a:off x="3716191" y="3834475"/>
              <a:ext cx="147009" cy="586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ectangle 66"/>
            <p:cNvSpPr/>
            <p:nvPr/>
          </p:nvSpPr>
          <p:spPr bwMode="auto">
            <a:xfrm>
              <a:off x="3863200" y="3725863"/>
              <a:ext cx="766703"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p:nvPr/>
          </p:nvSpPr>
          <p:spPr bwMode="auto">
            <a:xfrm>
              <a:off x="3863200" y="4420526"/>
              <a:ext cx="766703"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Rectangle 68"/>
            <p:cNvSpPr/>
            <p:nvPr/>
          </p:nvSpPr>
          <p:spPr bwMode="auto">
            <a:xfrm>
              <a:off x="4629904" y="3725863"/>
              <a:ext cx="291755"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bwMode="auto">
            <a:xfrm>
              <a:off x="4629904" y="4420526"/>
              <a:ext cx="291755" cy="108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bwMode="auto">
            <a:xfrm>
              <a:off x="2592145" y="3934035"/>
              <a:ext cx="1117262" cy="395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bwMode="auto">
            <a:xfrm>
              <a:off x="2519772" y="3934035"/>
              <a:ext cx="72373" cy="395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127"/>
            <p:cNvSpPr/>
            <p:nvPr/>
          </p:nvSpPr>
          <p:spPr bwMode="auto">
            <a:xfrm>
              <a:off x="2519772" y="3967977"/>
              <a:ext cx="72373" cy="83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128"/>
            <p:cNvSpPr/>
            <p:nvPr/>
          </p:nvSpPr>
          <p:spPr bwMode="auto">
            <a:xfrm>
              <a:off x="2519772" y="4185201"/>
              <a:ext cx="72373" cy="814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129"/>
            <p:cNvSpPr/>
            <p:nvPr/>
          </p:nvSpPr>
          <p:spPr bwMode="auto">
            <a:xfrm>
              <a:off x="2519772" y="4076589"/>
              <a:ext cx="72373" cy="83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bwMode="auto">
            <a:xfrm>
              <a:off x="2628332" y="3753016"/>
              <a:ext cx="287231" cy="755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7082" name="ZoneTexte 21"/>
          <p:cNvSpPr txBox="1">
            <a:spLocks noChangeArrowheads="1"/>
          </p:cNvSpPr>
          <p:nvPr/>
        </p:nvSpPr>
        <p:spPr bwMode="auto">
          <a:xfrm rot="-5400000">
            <a:off x="6610186" y="2220089"/>
            <a:ext cx="1524328" cy="400110"/>
          </a:xfrm>
          <a:prstGeom prst="rect">
            <a:avLst/>
          </a:prstGeom>
          <a:noFill/>
          <a:ln w="9525">
            <a:noFill/>
            <a:miter lim="800000"/>
            <a:headEnd/>
            <a:tailEnd/>
          </a:ln>
        </p:spPr>
        <p:txBody>
          <a:bodyPr wrap="none">
            <a:spAutoFit/>
          </a:bodyPr>
          <a:lstStyle/>
          <a:p>
            <a:r>
              <a:rPr lang="en-GB" sz="2000" b="0" dirty="0"/>
              <a:t>decay tunnel</a:t>
            </a:r>
          </a:p>
        </p:txBody>
      </p:sp>
      <p:sp>
        <p:nvSpPr>
          <p:cNvPr id="87083" name="ZoneTexte 22"/>
          <p:cNvSpPr txBox="1">
            <a:spLocks noChangeArrowheads="1"/>
          </p:cNvSpPr>
          <p:nvPr/>
        </p:nvSpPr>
        <p:spPr bwMode="auto">
          <a:xfrm>
            <a:off x="4132263" y="2860675"/>
            <a:ext cx="1277529" cy="400110"/>
          </a:xfrm>
          <a:prstGeom prst="rect">
            <a:avLst/>
          </a:prstGeom>
          <a:noFill/>
          <a:ln w="9525">
            <a:noFill/>
            <a:miter lim="800000"/>
            <a:headEnd/>
            <a:tailEnd/>
          </a:ln>
        </p:spPr>
        <p:txBody>
          <a:bodyPr wrap="none">
            <a:spAutoFit/>
          </a:bodyPr>
          <a:lstStyle/>
          <a:p>
            <a:r>
              <a:rPr lang="en-GB" sz="2000" b="0"/>
              <a:t>spare area</a:t>
            </a:r>
          </a:p>
        </p:txBody>
      </p:sp>
      <p:sp>
        <p:nvSpPr>
          <p:cNvPr id="87084" name="ZoneTexte 21"/>
          <p:cNvSpPr txBox="1">
            <a:spLocks noChangeArrowheads="1"/>
          </p:cNvSpPr>
          <p:nvPr/>
        </p:nvSpPr>
        <p:spPr bwMode="auto">
          <a:xfrm rot="-5400000">
            <a:off x="7010245" y="6071186"/>
            <a:ext cx="655949" cy="338554"/>
          </a:xfrm>
          <a:prstGeom prst="rect">
            <a:avLst/>
          </a:prstGeom>
          <a:noFill/>
          <a:ln w="9525">
            <a:noFill/>
            <a:miter lim="800000"/>
            <a:headEnd/>
            <a:tailEnd/>
          </a:ln>
        </p:spPr>
        <p:txBody>
          <a:bodyPr wrap="none">
            <a:spAutoFit/>
          </a:bodyPr>
          <a:lstStyle/>
          <a:p>
            <a:r>
              <a:rPr lang="en-GB" sz="1600" b="0"/>
              <a:t>beam</a:t>
            </a:r>
          </a:p>
        </p:txBody>
      </p:sp>
      <p:cxnSp>
        <p:nvCxnSpPr>
          <p:cNvPr id="87085" name="Connecteur droit avec flèche 24"/>
          <p:cNvCxnSpPr>
            <a:cxnSpLocks noChangeShapeType="1"/>
          </p:cNvCxnSpPr>
          <p:nvPr/>
        </p:nvCxnSpPr>
        <p:spPr bwMode="auto">
          <a:xfrm rot="5400000">
            <a:off x="7520781" y="3675857"/>
            <a:ext cx="974725" cy="976312"/>
          </a:xfrm>
          <a:prstGeom prst="straightConnector1">
            <a:avLst/>
          </a:prstGeom>
          <a:noFill/>
          <a:ln w="9525">
            <a:solidFill>
              <a:schemeClr val="tx1"/>
            </a:solidFill>
            <a:round/>
            <a:headEnd/>
            <a:tailEnd type="arrow" w="med" len="med"/>
          </a:ln>
        </p:spPr>
      </p:cxnSp>
      <p:sp>
        <p:nvSpPr>
          <p:cNvPr id="87086" name="ZoneTexte 25"/>
          <p:cNvSpPr txBox="1">
            <a:spLocks noChangeArrowheads="1"/>
          </p:cNvSpPr>
          <p:nvPr/>
        </p:nvSpPr>
        <p:spPr bwMode="auto">
          <a:xfrm>
            <a:off x="7734300" y="2979738"/>
            <a:ext cx="1409700" cy="708025"/>
          </a:xfrm>
          <a:prstGeom prst="rect">
            <a:avLst/>
          </a:prstGeom>
          <a:noFill/>
          <a:ln w="9525">
            <a:noFill/>
            <a:miter lim="800000"/>
            <a:headEnd/>
            <a:tailEnd/>
          </a:ln>
        </p:spPr>
        <p:txBody>
          <a:bodyPr>
            <a:spAutoFit/>
          </a:bodyPr>
          <a:lstStyle/>
          <a:p>
            <a:pPr algn="ctr"/>
            <a:r>
              <a:rPr lang="en-GB" sz="2000" b="0"/>
              <a:t>target/horn station</a:t>
            </a:r>
          </a:p>
        </p:txBody>
      </p:sp>
      <p:cxnSp>
        <p:nvCxnSpPr>
          <p:cNvPr id="87087" name="Connecteur droit avec flèche 26"/>
          <p:cNvCxnSpPr>
            <a:cxnSpLocks noChangeShapeType="1"/>
          </p:cNvCxnSpPr>
          <p:nvPr/>
        </p:nvCxnSpPr>
        <p:spPr bwMode="auto">
          <a:xfrm>
            <a:off x="6238875" y="2154238"/>
            <a:ext cx="312738" cy="850900"/>
          </a:xfrm>
          <a:prstGeom prst="straightConnector1">
            <a:avLst/>
          </a:prstGeom>
          <a:noFill/>
          <a:ln w="9525">
            <a:solidFill>
              <a:schemeClr val="tx1"/>
            </a:solidFill>
            <a:round/>
            <a:headEnd/>
            <a:tailEnd type="arrow" w="med" len="med"/>
          </a:ln>
        </p:spPr>
      </p:cxnSp>
      <p:sp>
        <p:nvSpPr>
          <p:cNvPr id="87088" name="ZoneTexte 28"/>
          <p:cNvSpPr txBox="1">
            <a:spLocks noChangeArrowheads="1"/>
          </p:cNvSpPr>
          <p:nvPr/>
        </p:nvSpPr>
        <p:spPr bwMode="auto">
          <a:xfrm>
            <a:off x="5402263" y="1782763"/>
            <a:ext cx="1411287" cy="400050"/>
          </a:xfrm>
          <a:prstGeom prst="rect">
            <a:avLst/>
          </a:prstGeom>
          <a:noFill/>
          <a:ln w="9525">
            <a:noFill/>
            <a:miter lim="800000"/>
            <a:headEnd/>
            <a:tailEnd/>
          </a:ln>
        </p:spPr>
        <p:txBody>
          <a:bodyPr>
            <a:spAutoFit/>
          </a:bodyPr>
          <a:lstStyle/>
          <a:p>
            <a:r>
              <a:rPr lang="en-GB" sz="2000" b="0" dirty="0"/>
              <a:t>shielding</a:t>
            </a:r>
          </a:p>
        </p:txBody>
      </p:sp>
      <p:cxnSp>
        <p:nvCxnSpPr>
          <p:cNvPr id="87089" name="Connecteur droit avec flèche 26"/>
          <p:cNvCxnSpPr>
            <a:cxnSpLocks noChangeShapeType="1"/>
          </p:cNvCxnSpPr>
          <p:nvPr/>
        </p:nvCxnSpPr>
        <p:spPr bwMode="auto">
          <a:xfrm>
            <a:off x="5013325" y="3257550"/>
            <a:ext cx="787400" cy="841375"/>
          </a:xfrm>
          <a:prstGeom prst="straightConnector1">
            <a:avLst/>
          </a:prstGeom>
          <a:noFill/>
          <a:ln w="9525">
            <a:solidFill>
              <a:schemeClr val="tx1"/>
            </a:solidFill>
            <a:round/>
            <a:headEnd/>
            <a:tailEnd type="arrow" w="med" len="med"/>
          </a:ln>
        </p:spPr>
      </p:cxnSp>
      <p:sp>
        <p:nvSpPr>
          <p:cNvPr id="131" name="TextBox 130"/>
          <p:cNvSpPr txBox="1"/>
          <p:nvPr/>
        </p:nvSpPr>
        <p:spPr>
          <a:xfrm>
            <a:off x="7696200" y="5715000"/>
            <a:ext cx="1676400" cy="646331"/>
          </a:xfrm>
          <a:prstGeom prst="rect">
            <a:avLst/>
          </a:prstGeom>
          <a:noFill/>
        </p:spPr>
        <p:txBody>
          <a:bodyPr wrap="square" rtlCol="0">
            <a:spAutoFit/>
          </a:bodyPr>
          <a:lstStyle/>
          <a:p>
            <a:r>
              <a:rPr lang="en-GB" dirty="0" smtClean="0"/>
              <a:t>Power supply</a:t>
            </a:r>
          </a:p>
          <a:p>
            <a:r>
              <a:rPr lang="en-GB" dirty="0" smtClean="0"/>
              <a:t>gallery</a:t>
            </a:r>
            <a:endParaRPr lang="en-GB" dirty="0"/>
          </a:p>
        </p:txBody>
      </p:sp>
      <p:cxnSp>
        <p:nvCxnSpPr>
          <p:cNvPr id="133" name="Straight Arrow Connector 132"/>
          <p:cNvCxnSpPr/>
          <p:nvPr/>
        </p:nvCxnSpPr>
        <p:spPr>
          <a:xfrm rot="5400000" flipH="1" flipV="1">
            <a:off x="8077200" y="5181600"/>
            <a:ext cx="838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7962900" y="49911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3657600" y="5715000"/>
            <a:ext cx="1143000" cy="369332"/>
          </a:xfrm>
          <a:prstGeom prst="rect">
            <a:avLst/>
          </a:prstGeom>
          <a:noFill/>
        </p:spPr>
        <p:txBody>
          <a:bodyPr wrap="square" rtlCol="0">
            <a:spAutoFit/>
          </a:bodyPr>
          <a:lstStyle/>
          <a:p>
            <a:r>
              <a:rPr lang="en-GB" dirty="0" smtClean="0"/>
              <a:t>hot cell</a:t>
            </a:r>
            <a:endParaRPr lang="en-GB" dirty="0"/>
          </a:p>
        </p:txBody>
      </p:sp>
      <p:cxnSp>
        <p:nvCxnSpPr>
          <p:cNvPr id="143" name="Straight Arrow Connector 142"/>
          <p:cNvCxnSpPr/>
          <p:nvPr/>
        </p:nvCxnSpPr>
        <p:spPr>
          <a:xfrm flipV="1">
            <a:off x="4495800" y="5410200"/>
            <a:ext cx="144780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4115 0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4115 0 " pathEditMode="relative" ptsTypes="AA">
                                      <p:cBhvr>
                                        <p:cTn id="8" dur="2000" fill="hold"/>
                                        <p:tgtEl>
                                          <p:spTgt spid="9"/>
                                        </p:tgtEl>
                                        <p:attrNameLst>
                                          <p:attrName>ppt_x</p:attrName>
                                          <p:attrName>ppt_y</p:attrName>
                                        </p:attrNameLst>
                                      </p:cBhvr>
                                    </p:animMotion>
                                  </p:childTnLst>
                                </p:cTn>
                              </p:par>
                            </p:childTnLst>
                          </p:cTn>
                        </p:par>
                        <p:par>
                          <p:cTn id="9" fill="hold">
                            <p:stCondLst>
                              <p:cond delay="2000"/>
                            </p:stCondLst>
                            <p:childTnLst>
                              <p:par>
                                <p:cTn id="10" presetID="0" presetClass="path" presetSubtype="0" accel="50000" decel="50000" fill="hold" nodeType="afterEffect">
                                  <p:stCondLst>
                                    <p:cond delay="0"/>
                                  </p:stCondLst>
                                  <p:childTnLst>
                                    <p:animMotion origin="layout" path="M -5.83333E-6 -6.2963E-6 L -5.83333E-6 0.07245 " pathEditMode="relative" ptsTypes="AA">
                                      <p:cBhvr>
                                        <p:cTn id="11" dur="2000" fill="hold"/>
                                        <p:tgtEl>
                                          <p:spTgt spid="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14115 4.44444E-6 L -0.14115 0.08703 " pathEditMode="relative" ptsTypes="AA">
                                      <p:cBhvr>
                                        <p:cTn id="13" dur="2000" fill="hold"/>
                                        <p:tgtEl>
                                          <p:spTgt spid="9"/>
                                        </p:tgtEl>
                                        <p:attrNameLst>
                                          <p:attrName>ppt_x</p:attrName>
                                          <p:attrName>ppt_y</p:attrName>
                                        </p:attrNameLst>
                                      </p:cBhvr>
                                    </p:animMotion>
                                  </p:childTnLst>
                                </p:cTn>
                              </p:par>
                            </p:childTnLst>
                          </p:cTn>
                        </p:par>
                        <p:par>
                          <p:cTn id="14" fill="hold">
                            <p:stCondLst>
                              <p:cond delay="4000"/>
                            </p:stCondLst>
                            <p:childTnLst>
                              <p:par>
                                <p:cTn id="15" presetID="0" presetClass="path" presetSubtype="0" accel="50000" decel="50000" fill="hold" nodeType="afterEffect">
                                  <p:stCondLst>
                                    <p:cond delay="0"/>
                                  </p:stCondLst>
                                  <p:childTnLst>
                                    <p:animMotion origin="layout" path="M 0.0007 0.07569 L 0.14444 0.07569 " pathEditMode="relative" ptsTypes="AA">
                                      <p:cBhvr>
                                        <p:cTn id="16" dur="2000" fill="hold"/>
                                        <p:tgtEl>
                                          <p:spTgt spid="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14374 1.48148E-6 L 7.77778E-6 1.48148E-6 " pathEditMode="relative" ptsTypes="AA">
                                      <p:cBhvr>
                                        <p:cTn id="18"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609600"/>
          </a:xfrm>
        </p:spPr>
        <p:txBody>
          <a:bodyPr>
            <a:normAutofit fontScale="90000"/>
          </a:bodyPr>
          <a:lstStyle/>
          <a:p>
            <a:r>
              <a:rPr lang="en-GB" i="1" u="sng" dirty="0" smtClean="0"/>
              <a:t>Conclusions</a:t>
            </a:r>
            <a:endParaRPr lang="en-GB" i="1" u="sng" dirty="0"/>
          </a:p>
        </p:txBody>
      </p:sp>
      <p:sp>
        <p:nvSpPr>
          <p:cNvPr id="3" name="Date Placeholder 2"/>
          <p:cNvSpPr>
            <a:spLocks noGrp="1"/>
          </p:cNvSpPr>
          <p:nvPr>
            <p:ph type="dt" sz="half" idx="10"/>
          </p:nvPr>
        </p:nvSpPr>
        <p:spPr/>
        <p:txBody>
          <a:bodyPr/>
          <a:lstStyle/>
          <a:p>
            <a:r>
              <a:rPr lang="en-US" smtClean="0"/>
              <a:t>Darensbury, 02/05/2011</a:t>
            </a:r>
            <a:endParaRPr lang="en-GB"/>
          </a:p>
        </p:txBody>
      </p:sp>
      <p:sp>
        <p:nvSpPr>
          <p:cNvPr id="4" name="Footer Placeholder 3"/>
          <p:cNvSpPr>
            <a:spLocks noGrp="1"/>
          </p:cNvSpPr>
          <p:nvPr>
            <p:ph type="ftr" sz="quarter" idx="11"/>
          </p:nvPr>
        </p:nvSpPr>
        <p:spPr/>
        <p:txBody>
          <a:bodyPr/>
          <a:lstStyle/>
          <a:p>
            <a:r>
              <a:rPr lang="en-GB" smtClean="0"/>
              <a:t>ECFA Review Panel </a:t>
            </a:r>
            <a:endParaRPr lang="en-GB"/>
          </a:p>
        </p:txBody>
      </p:sp>
      <p:sp>
        <p:nvSpPr>
          <p:cNvPr id="5" name="Slide Number Placeholder 4"/>
          <p:cNvSpPr>
            <a:spLocks noGrp="1"/>
          </p:cNvSpPr>
          <p:nvPr>
            <p:ph type="sldNum" sz="quarter" idx="12"/>
          </p:nvPr>
        </p:nvSpPr>
        <p:spPr/>
        <p:txBody>
          <a:bodyPr/>
          <a:lstStyle/>
          <a:p>
            <a:fld id="{4451AC37-F46F-4D6E-8740-5377A2B43440}" type="slidenum">
              <a:rPr lang="en-GB" smtClean="0"/>
              <a:pPr/>
              <a:t>45</a:t>
            </a:fld>
            <a:endParaRPr lang="en-GB"/>
          </a:p>
        </p:txBody>
      </p:sp>
      <p:sp>
        <p:nvSpPr>
          <p:cNvPr id="8" name="TextBox 7"/>
          <p:cNvSpPr txBox="1"/>
          <p:nvPr/>
        </p:nvSpPr>
        <p:spPr>
          <a:xfrm>
            <a:off x="2133600" y="5334000"/>
            <a:ext cx="4648200" cy="707886"/>
          </a:xfrm>
          <a:prstGeom prst="rect">
            <a:avLst/>
          </a:prstGeom>
          <a:noFill/>
        </p:spPr>
        <p:txBody>
          <a:bodyPr wrap="square" rtlCol="0">
            <a:spAutoFit/>
          </a:bodyPr>
          <a:lstStyle/>
          <a:p>
            <a:pPr algn="ctr"/>
            <a:r>
              <a:rPr lang="en-GB" sz="4000" i="1" dirty="0" smtClean="0"/>
              <a:t>Thanks</a:t>
            </a:r>
            <a:endParaRPr lang="en-GB" sz="4000" dirty="0"/>
          </a:p>
        </p:txBody>
      </p:sp>
      <p:sp>
        <p:nvSpPr>
          <p:cNvPr id="9" name="TextBox 8"/>
          <p:cNvSpPr txBox="1"/>
          <p:nvPr/>
        </p:nvSpPr>
        <p:spPr>
          <a:xfrm>
            <a:off x="533400" y="838200"/>
            <a:ext cx="7848600" cy="5201424"/>
          </a:xfrm>
          <a:prstGeom prst="rect">
            <a:avLst/>
          </a:prstGeom>
          <a:noFill/>
        </p:spPr>
        <p:txBody>
          <a:bodyPr wrap="square" rtlCol="0">
            <a:spAutoFit/>
          </a:bodyPr>
          <a:lstStyle/>
          <a:p>
            <a:endParaRPr lang="en-GB" sz="2400" dirty="0" smtClean="0"/>
          </a:p>
          <a:p>
            <a:pPr>
              <a:buFont typeface="Wingdings" pitchFamily="2" charset="2"/>
              <a:buChar char="Ø"/>
            </a:pPr>
            <a:r>
              <a:rPr lang="en-GB" dirty="0" smtClean="0"/>
              <a:t> Horn with separated target baseline as result of dynamic and static stress analyses</a:t>
            </a:r>
          </a:p>
          <a:p>
            <a:endParaRPr lang="en-GB" dirty="0" smtClean="0"/>
          </a:p>
          <a:p>
            <a:pPr>
              <a:buFont typeface="Wingdings" pitchFamily="2" charset="2"/>
              <a:buChar char="Ø"/>
            </a:pPr>
            <a:r>
              <a:rPr lang="en-GB" dirty="0" smtClean="0"/>
              <a:t> 4-horn system to reduce the 4MW power effects</a:t>
            </a:r>
          </a:p>
          <a:p>
            <a:endParaRPr lang="en-GB" dirty="0" smtClean="0"/>
          </a:p>
          <a:p>
            <a:pPr>
              <a:buFont typeface="Wingdings" pitchFamily="2" charset="2"/>
              <a:buChar char="Ø"/>
            </a:pPr>
            <a:r>
              <a:rPr lang="en-GB" dirty="0" smtClean="0"/>
              <a:t> Horn </a:t>
            </a:r>
            <a:r>
              <a:rPr lang="en-GB" dirty="0" smtClean="0"/>
              <a:t>shape defined as miniboone-like due to best physics results and reliability issues </a:t>
            </a:r>
          </a:p>
          <a:p>
            <a:endParaRPr lang="en-GB" dirty="0" smtClean="0"/>
          </a:p>
          <a:p>
            <a:pPr>
              <a:buFont typeface="Wingdings" pitchFamily="2" charset="2"/>
              <a:buChar char="Ø"/>
            </a:pPr>
            <a:r>
              <a:rPr lang="en-GB" dirty="0" smtClean="0"/>
              <a:t> Horn cooling/power supply studies ongoing</a:t>
            </a:r>
          </a:p>
          <a:p>
            <a:endParaRPr lang="en-GB" dirty="0" smtClean="0"/>
          </a:p>
          <a:p>
            <a:pPr>
              <a:buFont typeface="Wingdings" pitchFamily="2" charset="2"/>
              <a:buChar char="Ø"/>
            </a:pPr>
            <a:r>
              <a:rPr lang="en-GB" dirty="0" smtClean="0"/>
              <a:t> </a:t>
            </a:r>
            <a:r>
              <a:rPr lang="en-GB" dirty="0" smtClean="0"/>
              <a:t>Packed-</a:t>
            </a:r>
            <a:r>
              <a:rPr lang="en-GB" dirty="0" smtClean="0"/>
              <a:t>b</a:t>
            </a:r>
            <a:r>
              <a:rPr lang="en-GB" dirty="0" smtClean="0"/>
              <a:t>ed Target is preferable in multi-Watt beam environment due to minimum stresses and high heat rate removal due to transverse cooling among others</a:t>
            </a:r>
          </a:p>
          <a:p>
            <a:endParaRPr lang="en-GB" dirty="0" smtClean="0"/>
          </a:p>
          <a:p>
            <a:pPr>
              <a:buFont typeface="Wingdings" pitchFamily="2" charset="2"/>
              <a:buChar char="Ø"/>
            </a:pPr>
            <a:r>
              <a:rPr lang="en-GB" dirty="0" smtClean="0"/>
              <a:t> Safety Studies ongoing for the design of the layout and radiation </a:t>
            </a:r>
          </a:p>
          <a:p>
            <a:endParaRPr lang="en-GB" dirty="0" smtClean="0"/>
          </a:p>
          <a:p>
            <a:endParaRPr lang="en-GB" sz="20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44562"/>
          </a:xfrm>
        </p:spPr>
        <p:txBody>
          <a:bodyPr>
            <a:normAutofit/>
          </a:bodyPr>
          <a:lstStyle/>
          <a:p>
            <a:r>
              <a:rPr lang="en-GB" sz="3600" i="1" u="sng" dirty="0" smtClean="0"/>
              <a:t>Horn’s Shape Optimization I</a:t>
            </a:r>
            <a:endParaRPr lang="en-GB" sz="3600" i="1" u="sng" dirty="0"/>
          </a:p>
        </p:txBody>
      </p:sp>
      <p:sp>
        <p:nvSpPr>
          <p:cNvPr id="4" name="Footer Placeholder 3"/>
          <p:cNvSpPr>
            <a:spLocks noGrp="1"/>
          </p:cNvSpPr>
          <p:nvPr>
            <p:ph type="ftr" sz="quarter" idx="11"/>
          </p:nvPr>
        </p:nvSpPr>
        <p:spPr/>
        <p:txBody>
          <a:bodyPr/>
          <a:lstStyle/>
          <a:p>
            <a:r>
              <a:rPr lang="en-GB" smtClean="0"/>
              <a:t>ECFA Review Panel </a:t>
            </a:r>
            <a:endParaRPr lang="en-GB"/>
          </a:p>
        </p:txBody>
      </p:sp>
      <p:sp>
        <p:nvSpPr>
          <p:cNvPr id="5" name="Slide Number Placeholder 4"/>
          <p:cNvSpPr>
            <a:spLocks noGrp="1"/>
          </p:cNvSpPr>
          <p:nvPr>
            <p:ph type="sldNum" sz="quarter" idx="12"/>
          </p:nvPr>
        </p:nvSpPr>
        <p:spPr/>
        <p:txBody>
          <a:bodyPr/>
          <a:lstStyle/>
          <a:p>
            <a:fld id="{4451AC37-F46F-4D6E-8740-5377A2B43440}" type="slidenum">
              <a:rPr lang="en-GB" smtClean="0"/>
              <a:pPr/>
              <a:t>5</a:t>
            </a:fld>
            <a:endParaRPr lang="en-GB"/>
          </a:p>
        </p:txBody>
      </p:sp>
      <p:pic>
        <p:nvPicPr>
          <p:cNvPr id="7" name="Content Placeholder 6" descr="andrea1.PNG"/>
          <p:cNvPicPr>
            <a:picLocks noGrp="1" noChangeAspect="1"/>
          </p:cNvPicPr>
          <p:nvPr>
            <p:ph idx="1"/>
          </p:nvPr>
        </p:nvPicPr>
        <p:blipFill>
          <a:blip r:embed="rId3" cstate="print"/>
          <a:stretch>
            <a:fillRect/>
          </a:stretch>
        </p:blipFill>
        <p:spPr>
          <a:xfrm>
            <a:off x="152400" y="685800"/>
            <a:ext cx="6031874" cy="4525963"/>
          </a:xfrm>
          <a:ln>
            <a:solidFill>
              <a:schemeClr val="tx2"/>
            </a:solidFill>
          </a:ln>
        </p:spPr>
      </p:pic>
      <p:pic>
        <p:nvPicPr>
          <p:cNvPr id="8" name="Picture 7" descr="andrea2.PNG"/>
          <p:cNvPicPr>
            <a:picLocks noChangeAspect="1"/>
          </p:cNvPicPr>
          <p:nvPr/>
        </p:nvPicPr>
        <p:blipFill>
          <a:blip r:embed="rId4" cstate="print"/>
          <a:stretch>
            <a:fillRect/>
          </a:stretch>
        </p:blipFill>
        <p:spPr>
          <a:xfrm>
            <a:off x="5486400" y="3733800"/>
            <a:ext cx="3490913" cy="2633663"/>
          </a:xfrm>
          <a:prstGeom prst="rect">
            <a:avLst/>
          </a:prstGeom>
          <a:ln>
            <a:solidFill>
              <a:schemeClr val="tx2"/>
            </a:solidFill>
          </a:ln>
        </p:spPr>
      </p:pic>
      <p:sp>
        <p:nvSpPr>
          <p:cNvPr id="9" name="Date Placeholder 8"/>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orntable.PNG"/>
          <p:cNvPicPr>
            <a:picLocks noChangeAspect="1"/>
          </p:cNvPicPr>
          <p:nvPr/>
        </p:nvPicPr>
        <p:blipFill>
          <a:blip r:embed="rId3" cstate="print"/>
          <a:stretch>
            <a:fillRect/>
          </a:stretch>
        </p:blipFill>
        <p:spPr>
          <a:xfrm>
            <a:off x="5219700" y="2362200"/>
            <a:ext cx="3924300" cy="2609850"/>
          </a:xfrm>
          <a:prstGeom prst="rect">
            <a:avLst/>
          </a:prstGeom>
        </p:spPr>
      </p:pic>
      <p:sp>
        <p:nvSpPr>
          <p:cNvPr id="2" name="Title 1"/>
          <p:cNvSpPr>
            <a:spLocks noGrp="1"/>
          </p:cNvSpPr>
          <p:nvPr>
            <p:ph type="title"/>
          </p:nvPr>
        </p:nvSpPr>
        <p:spPr>
          <a:xfrm>
            <a:off x="381000" y="152400"/>
            <a:ext cx="7924800" cy="838200"/>
          </a:xfrm>
        </p:spPr>
        <p:txBody>
          <a:bodyPr>
            <a:normAutofit/>
          </a:bodyPr>
          <a:lstStyle/>
          <a:p>
            <a:r>
              <a:rPr lang="en-GB" sz="3600" i="1" u="sng" dirty="0" smtClean="0"/>
              <a:t>Horn’s Shape Optimization II</a:t>
            </a:r>
            <a:endParaRPr lang="en-GB" sz="3600" i="1" u="sng" dirty="0"/>
          </a:p>
        </p:txBody>
      </p:sp>
      <p:sp>
        <p:nvSpPr>
          <p:cNvPr id="4" name="Footer Placeholder 3"/>
          <p:cNvSpPr>
            <a:spLocks noGrp="1"/>
          </p:cNvSpPr>
          <p:nvPr>
            <p:ph type="ftr" sz="quarter" idx="11"/>
          </p:nvPr>
        </p:nvSpPr>
        <p:spPr/>
        <p:txBody>
          <a:bodyPr/>
          <a:lstStyle/>
          <a:p>
            <a:r>
              <a:rPr lang="en-GB" smtClean="0"/>
              <a:t>ECFA Review Panel </a:t>
            </a:r>
            <a:endParaRPr lang="en-GB"/>
          </a:p>
        </p:txBody>
      </p:sp>
      <p:sp>
        <p:nvSpPr>
          <p:cNvPr id="5" name="Slide Number Placeholder 4"/>
          <p:cNvSpPr>
            <a:spLocks noGrp="1"/>
          </p:cNvSpPr>
          <p:nvPr>
            <p:ph type="sldNum" sz="quarter" idx="12"/>
          </p:nvPr>
        </p:nvSpPr>
        <p:spPr/>
        <p:txBody>
          <a:bodyPr/>
          <a:lstStyle/>
          <a:p>
            <a:fld id="{4451AC37-F46F-4D6E-8740-5377A2B43440}" type="slidenum">
              <a:rPr lang="en-GB" smtClean="0"/>
              <a:pPr/>
              <a:t>6</a:t>
            </a:fld>
            <a:endParaRPr lang="en-GB"/>
          </a:p>
        </p:txBody>
      </p:sp>
      <p:pic>
        <p:nvPicPr>
          <p:cNvPr id="6" name="Picture 5" descr="andrea3.PNG"/>
          <p:cNvPicPr>
            <a:picLocks noChangeAspect="1"/>
          </p:cNvPicPr>
          <p:nvPr/>
        </p:nvPicPr>
        <p:blipFill>
          <a:blip r:embed="rId4" cstate="print"/>
          <a:stretch>
            <a:fillRect/>
          </a:stretch>
        </p:blipFill>
        <p:spPr>
          <a:xfrm>
            <a:off x="228600" y="1143000"/>
            <a:ext cx="5040630" cy="3744468"/>
          </a:xfrm>
          <a:prstGeom prst="rect">
            <a:avLst/>
          </a:prstGeom>
          <a:ln>
            <a:solidFill>
              <a:schemeClr val="tx2"/>
            </a:solidFill>
          </a:ln>
        </p:spPr>
      </p:pic>
      <p:sp>
        <p:nvSpPr>
          <p:cNvPr id="7" name="Right Arrow 6"/>
          <p:cNvSpPr>
            <a:spLocks noChangeAspect="1"/>
          </p:cNvSpPr>
          <p:nvPr/>
        </p:nvSpPr>
        <p:spPr>
          <a:xfrm rot="5400000">
            <a:off x="6938466" y="1976934"/>
            <a:ext cx="587046" cy="290779"/>
          </a:xfrm>
          <a:prstGeom prst="rightArrow">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24600" y="1143000"/>
            <a:ext cx="2667000" cy="646331"/>
          </a:xfrm>
          <a:prstGeom prst="rect">
            <a:avLst/>
          </a:prstGeom>
          <a:noFill/>
        </p:spPr>
        <p:txBody>
          <a:bodyPr wrap="square" rtlCol="0">
            <a:spAutoFit/>
          </a:bodyPr>
          <a:lstStyle/>
          <a:p>
            <a:r>
              <a:rPr lang="en-GB" dirty="0" smtClean="0"/>
              <a:t>restrict &amp; re-iterate for  best horn parameters</a:t>
            </a:r>
            <a:endParaRPr lang="en-GB" dirty="0"/>
          </a:p>
        </p:txBody>
      </p:sp>
      <p:sp>
        <p:nvSpPr>
          <p:cNvPr id="10" name="Oval 9"/>
          <p:cNvSpPr>
            <a:spLocks noChangeAspect="1"/>
          </p:cNvSpPr>
          <p:nvPr/>
        </p:nvSpPr>
        <p:spPr>
          <a:xfrm rot="21057904">
            <a:off x="3317144" y="5353820"/>
            <a:ext cx="3224784" cy="771144"/>
          </a:xfrm>
          <a:prstGeom prst="ellipse">
            <a:avLst/>
          </a:prstGeom>
          <a:gradFill>
            <a:gsLst>
              <a:gs pos="0">
                <a:srgbClr val="5E9EFF"/>
              </a:gs>
              <a:gs pos="39999">
                <a:srgbClr val="85C2FF"/>
              </a:gs>
              <a:gs pos="70000">
                <a:srgbClr val="C4D6EB"/>
              </a:gs>
              <a:gs pos="100000">
                <a:srgbClr val="FFEBFA"/>
              </a:gs>
            </a:gsLst>
            <a:lin ang="5400000" scaled="0"/>
          </a:gradFill>
          <a:effectLst>
            <a:innerShdw blurRad="63500" dist="50800" dir="5400000">
              <a:prstClr val="black">
                <a:alpha val="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similar logic for Decay Tunnel dimensions</a:t>
            </a:r>
            <a:endParaRPr lang="en-GB" dirty="0"/>
          </a:p>
        </p:txBody>
      </p:sp>
      <p:sp>
        <p:nvSpPr>
          <p:cNvPr id="11" name="Right Arrow 10"/>
          <p:cNvSpPr>
            <a:spLocks noChangeAspect="1"/>
          </p:cNvSpPr>
          <p:nvPr/>
        </p:nvSpPr>
        <p:spPr>
          <a:xfrm>
            <a:off x="5638800" y="1371600"/>
            <a:ext cx="587046" cy="290779"/>
          </a:xfrm>
          <a:prstGeom prst="rightArrow">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ate Placeholder 11"/>
          <p:cNvSpPr>
            <a:spLocks noGrp="1"/>
          </p:cNvSpPr>
          <p:nvPr>
            <p:ph type="dt" sz="half" idx="10"/>
          </p:nvPr>
        </p:nvSpPr>
        <p:spPr/>
        <p:txBody>
          <a:bodyPr/>
          <a:lstStyle/>
          <a:p>
            <a:r>
              <a:rPr lang="en-US" smtClean="0"/>
              <a:t>Darensbury, 02/05/2011</a:t>
            </a: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9" descr="target5.JPG"/>
          <p:cNvPicPr>
            <a:picLocks noChangeAspect="1"/>
          </p:cNvPicPr>
          <p:nvPr/>
        </p:nvPicPr>
        <p:blipFill>
          <a:blip r:embed="rId3" cstate="print"/>
          <a:srcRect/>
          <a:stretch>
            <a:fillRect/>
          </a:stretch>
        </p:blipFill>
        <p:spPr bwMode="auto">
          <a:xfrm>
            <a:off x="1066800" y="914400"/>
            <a:ext cx="7020878" cy="4992624"/>
          </a:xfrm>
          <a:prstGeom prst="rect">
            <a:avLst/>
          </a:prstGeom>
          <a:noFill/>
          <a:ln w="9525">
            <a:solidFill>
              <a:schemeClr val="tx2"/>
            </a:solidFill>
            <a:miter lim="800000"/>
            <a:headEnd/>
            <a:tailEnd/>
          </a:ln>
        </p:spPr>
      </p:pic>
      <p:sp>
        <p:nvSpPr>
          <p:cNvPr id="13" name="Title 1"/>
          <p:cNvSpPr>
            <a:spLocks noGrp="1"/>
          </p:cNvSpPr>
          <p:nvPr>
            <p:ph type="title"/>
          </p:nvPr>
        </p:nvSpPr>
        <p:spPr>
          <a:xfrm>
            <a:off x="0" y="0"/>
            <a:ext cx="8610600" cy="762000"/>
          </a:xfrm>
        </p:spPr>
        <p:txBody>
          <a:bodyPr rtlCol="0">
            <a:noAutofit/>
          </a:bodyPr>
          <a:lstStyle/>
          <a:p>
            <a:pPr eaLnBrk="1" fontAlgn="auto" hangingPunct="1">
              <a:spcAft>
                <a:spcPts val="0"/>
              </a:spcAft>
              <a:defRPr/>
            </a:pPr>
            <a:r>
              <a:rPr lang="en-GB" sz="2800" i="1" u="sng" dirty="0" smtClean="0"/>
              <a:t>from Liquid Targets to Static Packed one</a:t>
            </a:r>
          </a:p>
        </p:txBody>
      </p:sp>
      <p:sp>
        <p:nvSpPr>
          <p:cNvPr id="5" name="Date Placeholder 4"/>
          <p:cNvSpPr>
            <a:spLocks noGrp="1"/>
          </p:cNvSpPr>
          <p:nvPr>
            <p:ph type="dt" sz="quarter" idx="10"/>
          </p:nvPr>
        </p:nvSpPr>
        <p:spPr/>
        <p:txBody>
          <a:bodyPr/>
          <a:lstStyle/>
          <a:p>
            <a:pPr>
              <a:defRPr/>
            </a:pPr>
            <a:r>
              <a:rPr lang="en-US" smtClean="0"/>
              <a:t>Darensbury, 02/05/2011</a:t>
            </a:r>
            <a:endParaRPr lang="en-GB"/>
          </a:p>
        </p:txBody>
      </p:sp>
      <p:sp>
        <p:nvSpPr>
          <p:cNvPr id="4" name="Footer Placeholder 3"/>
          <p:cNvSpPr>
            <a:spLocks noGrp="1"/>
          </p:cNvSpPr>
          <p:nvPr>
            <p:ph type="ftr" sz="quarter" idx="11"/>
          </p:nvPr>
        </p:nvSpPr>
        <p:spPr/>
        <p:txBody>
          <a:bodyPr/>
          <a:lstStyle/>
          <a:p>
            <a:pPr>
              <a:defRPr/>
            </a:pPr>
            <a:r>
              <a:rPr lang="en-GB" smtClean="0"/>
              <a:t>ECFA Review Panel </a:t>
            </a:r>
            <a:endParaRPr lang="en-GB" dirty="0"/>
          </a:p>
        </p:txBody>
      </p:sp>
      <p:sp>
        <p:nvSpPr>
          <p:cNvPr id="11" name="Oval 10"/>
          <p:cNvSpPr/>
          <p:nvPr/>
        </p:nvSpPr>
        <p:spPr>
          <a:xfrm rot="10800000" flipH="1" flipV="1">
            <a:off x="1219200" y="4953000"/>
            <a:ext cx="6096000" cy="455676"/>
          </a:xfrm>
          <a:prstGeom prst="ellipse">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Oval 24"/>
          <p:cNvSpPr/>
          <p:nvPr/>
        </p:nvSpPr>
        <p:spPr>
          <a:xfrm>
            <a:off x="6400800" y="3657600"/>
            <a:ext cx="2743200" cy="762000"/>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a:solidFill>
                  <a:schemeClr val="tx1"/>
                </a:solidFill>
              </a:rPr>
              <a:t>favourable baseline for WP2</a:t>
            </a:r>
          </a:p>
        </p:txBody>
      </p:sp>
      <p:sp>
        <p:nvSpPr>
          <p:cNvPr id="17" name="Slide Number Placeholder 16"/>
          <p:cNvSpPr>
            <a:spLocks noGrp="1"/>
          </p:cNvSpPr>
          <p:nvPr>
            <p:ph type="sldNum" sz="quarter" idx="12"/>
          </p:nvPr>
        </p:nvSpPr>
        <p:spPr/>
        <p:txBody>
          <a:bodyPr/>
          <a:lstStyle/>
          <a:p>
            <a:fld id="{4451AC37-F46F-4D6E-8740-5377A2B43440}" type="slidenum">
              <a:rPr lang="en-GB" smtClean="0"/>
              <a:pPr/>
              <a:t>7</a:t>
            </a:fld>
            <a:endParaRPr lang="en-GB"/>
          </a:p>
        </p:txBody>
      </p:sp>
      <p:sp>
        <p:nvSpPr>
          <p:cNvPr id="37" name="Oval 36"/>
          <p:cNvSpPr/>
          <p:nvPr/>
        </p:nvSpPr>
        <p:spPr>
          <a:xfrm rot="21151119">
            <a:off x="5758960" y="1301024"/>
            <a:ext cx="3657600" cy="914400"/>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solidFill>
                  <a:schemeClr val="tx1"/>
                </a:solidFill>
              </a:rPr>
              <a:t>goal:  to achieve reliable target operation with 4 MW beam</a:t>
            </a:r>
            <a:endParaRPr lang="en-GB" sz="1400" dirty="0">
              <a:solidFill>
                <a:schemeClr val="tx1"/>
              </a:solidFill>
            </a:endParaRPr>
          </a:p>
        </p:txBody>
      </p:sp>
      <p:cxnSp>
        <p:nvCxnSpPr>
          <p:cNvPr id="27" name="Straight Arrow Connector 26"/>
          <p:cNvCxnSpPr>
            <a:stCxn id="25" idx="4"/>
            <a:endCxn id="11" idx="0"/>
          </p:cNvCxnSpPr>
          <p:nvPr/>
        </p:nvCxnSpPr>
        <p:spPr>
          <a:xfrm rot="5400000">
            <a:off x="5753100" y="2933700"/>
            <a:ext cx="533400" cy="350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8</a:t>
            </a:fld>
            <a:endParaRPr lang="en-GB"/>
          </a:p>
        </p:txBody>
      </p:sp>
      <p:pic>
        <p:nvPicPr>
          <p:cNvPr id="7" name="Picture 6" descr="properties.PNG"/>
          <p:cNvPicPr>
            <a:picLocks noChangeAspect="1"/>
          </p:cNvPicPr>
          <p:nvPr/>
        </p:nvPicPr>
        <p:blipFill>
          <a:blip r:embed="rId3" cstate="print"/>
          <a:stretch>
            <a:fillRect/>
          </a:stretch>
        </p:blipFill>
        <p:spPr>
          <a:xfrm>
            <a:off x="762000" y="457200"/>
            <a:ext cx="7805738" cy="57311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Darensbury, 02/05/2011</a:t>
            </a:r>
            <a:endParaRPr lang="en-GB"/>
          </a:p>
        </p:txBody>
      </p:sp>
      <p:sp>
        <p:nvSpPr>
          <p:cNvPr id="5" name="Footer Placeholder 4"/>
          <p:cNvSpPr>
            <a:spLocks noGrp="1"/>
          </p:cNvSpPr>
          <p:nvPr>
            <p:ph type="ftr" sz="quarter" idx="11"/>
          </p:nvPr>
        </p:nvSpPr>
        <p:spPr/>
        <p:txBody>
          <a:bodyPr/>
          <a:lstStyle/>
          <a:p>
            <a:r>
              <a:rPr lang="en-GB" smtClean="0"/>
              <a:t>ECFA Review Panel </a:t>
            </a:r>
            <a:endParaRPr lang="en-GB"/>
          </a:p>
        </p:txBody>
      </p:sp>
      <p:sp>
        <p:nvSpPr>
          <p:cNvPr id="6" name="Slide Number Placeholder 5"/>
          <p:cNvSpPr>
            <a:spLocks noGrp="1"/>
          </p:cNvSpPr>
          <p:nvPr>
            <p:ph type="sldNum" sz="quarter" idx="12"/>
          </p:nvPr>
        </p:nvSpPr>
        <p:spPr/>
        <p:txBody>
          <a:bodyPr/>
          <a:lstStyle/>
          <a:p>
            <a:fld id="{4451AC37-F46F-4D6E-8740-5377A2B43440}" type="slidenum">
              <a:rPr lang="en-GB" smtClean="0"/>
              <a:pPr/>
              <a:t>9</a:t>
            </a:fld>
            <a:endParaRPr lang="en-GB"/>
          </a:p>
        </p:txBody>
      </p:sp>
      <p:pic>
        <p:nvPicPr>
          <p:cNvPr id="9" name="Picture 8" descr="cylinder.PNG"/>
          <p:cNvPicPr>
            <a:picLocks noChangeAspect="1"/>
          </p:cNvPicPr>
          <p:nvPr/>
        </p:nvPicPr>
        <p:blipFill>
          <a:blip r:embed="rId3" cstate="print"/>
          <a:stretch>
            <a:fillRect/>
          </a:stretch>
        </p:blipFill>
        <p:spPr>
          <a:xfrm>
            <a:off x="533400" y="381000"/>
            <a:ext cx="7753350" cy="581501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1943</Words>
  <Application>Microsoft Office PowerPoint</Application>
  <PresentationFormat>On-screen Show (4:3)</PresentationFormat>
  <Paragraphs>555</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EUROnu Target and Horn Studies</vt:lpstr>
      <vt:lpstr>Talk layout</vt:lpstr>
      <vt:lpstr>SuperBeam Layout</vt:lpstr>
      <vt:lpstr>Horn optimization</vt:lpstr>
      <vt:lpstr>Horn’s Shape Optimization I</vt:lpstr>
      <vt:lpstr>Horn’s Shape Optimization II</vt:lpstr>
      <vt:lpstr>from Liquid Targets to Static Packed one</vt:lpstr>
      <vt:lpstr>Slide 8</vt:lpstr>
      <vt:lpstr>Slide 9</vt:lpstr>
      <vt:lpstr>Slide 10</vt:lpstr>
      <vt:lpstr>Slide 11</vt:lpstr>
      <vt:lpstr>Slide 12</vt:lpstr>
      <vt:lpstr>Slide 13</vt:lpstr>
      <vt:lpstr>Slide 14</vt:lpstr>
      <vt:lpstr>Physics Performance for different Targets I</vt:lpstr>
      <vt:lpstr>Physics Performance for different Targets II</vt:lpstr>
      <vt:lpstr>Slide 17</vt:lpstr>
      <vt:lpstr>pen like target: cooling</vt:lpstr>
      <vt:lpstr>considerations:</vt:lpstr>
      <vt:lpstr>Comments on Packed-bed &amp; Pencil like Target</vt:lpstr>
      <vt:lpstr>Slide 21</vt:lpstr>
      <vt:lpstr>Energy Deposition Studies in different elements of SuperBeam</vt:lpstr>
      <vt:lpstr>Power distribution  for 4horn System,  350kA, 1.3MW, Ti packed bed target  studies done with flair 0.9.1 with geoviewer 0.9, fluka 2008.3d </vt:lpstr>
      <vt:lpstr>Slide 24</vt:lpstr>
      <vt:lpstr>Slide 25</vt:lpstr>
      <vt:lpstr>Power for SB Layout, 4MW </vt:lpstr>
      <vt:lpstr>Power in Target Horn Station, 4MW</vt:lpstr>
      <vt:lpstr>Power in Target Horn Station, 4MW</vt:lpstr>
      <vt:lpstr>Power in Decay tunnel </vt:lpstr>
      <vt:lpstr>Power in Decay Tunnel Elements</vt:lpstr>
      <vt:lpstr>Power in Beam Dump </vt:lpstr>
      <vt:lpstr>Power in Beam Dump</vt:lpstr>
      <vt:lpstr>Horn: Dynamic Stress Analyses due to Thermal and Magnetic pulses</vt:lpstr>
      <vt:lpstr>Horn: Static stress, deformation </vt:lpstr>
      <vt:lpstr>baseline horn shape for EUROnu</vt:lpstr>
      <vt:lpstr>Horn Drawings &amp; cooling scenario</vt:lpstr>
      <vt:lpstr>4-Horn System Drawings with strip Lines</vt:lpstr>
      <vt:lpstr>Horn: Power Supply Studies</vt:lpstr>
      <vt:lpstr>Radiation Studies</vt:lpstr>
      <vt:lpstr>Ti packed target's radioactivity, 4MW :  irradiation=200days,  cooling times= 1d, 10y</vt:lpstr>
      <vt:lpstr>Ti packed target's radioactivity, 4MW :  irradiation=200days  cooling times= 1d, 1m, 1/2y, 1y, 10y, 50y, 100y</vt:lpstr>
      <vt:lpstr>Slide 42</vt:lpstr>
      <vt:lpstr>Slide 43</vt:lpstr>
      <vt:lpstr>Safety II</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vassilo</dc:creator>
  <cp:lastModifiedBy>vassilo</cp:lastModifiedBy>
  <cp:revision>52</cp:revision>
  <dcterms:created xsi:type="dcterms:W3CDTF">2011-05-01T18:13:29Z</dcterms:created>
  <dcterms:modified xsi:type="dcterms:W3CDTF">2011-05-04T10:32:12Z</dcterms:modified>
</cp:coreProperties>
</file>