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3" r:id="rId7"/>
    <p:sldId id="276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4660"/>
  </p:normalViewPr>
  <p:slideViewPr>
    <p:cSldViewPr>
      <p:cViewPr varScale="1">
        <p:scale>
          <a:sx n="84" d="100"/>
          <a:sy n="84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36AEA-7B06-4DDA-A61F-8E24D7C79412}" type="datetimeFigureOut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5FF7-0109-4AFF-9B6B-A25052F74F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EB3-1F66-4DD7-818A-E294CFDD9496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4B66-8DAB-48D2-BEB9-ACA07D38CB6B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27F5-306B-4DA6-B0AC-B73371313933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1B1-1324-402D-86D5-A89F31D5FFCC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0EE2-8B6F-4EE6-A0AE-6AE095504007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84E-FD63-4E08-BEF4-A1D907DE01F0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CE8-EC6D-4CBE-9360-4FD573C03E06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6C-2D41-4726-96DA-F3262EE890BA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72DC-371E-4EE4-9326-DACC91F53BBD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DC12-A83A-4E95-BBBA-BD59AB34F9E8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47B-61E4-4AA4-9A46-71003D13BA04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3F5C-912C-404D-BFAB-402C73419824}" type="datetime1">
              <a:rPr lang="zh-CN" altLang="en-US" smtClean="0"/>
              <a:pPr/>
              <a:t>2011/5/9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60E6B-08C2-4F07-9B2C-60D56550A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BTagging Performance Study </a:t>
            </a:r>
            <a:r>
              <a:rPr lang="en-US" altLang="zh-CN" dirty="0" smtClean="0"/>
              <a:t>in </a:t>
            </a:r>
            <a:r>
              <a:rPr lang="en-US" altLang="zh-CN" dirty="0" smtClean="0"/>
              <a:t>ATLAS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Bai Yu</a:t>
            </a:r>
          </a:p>
          <a:p>
            <a:r>
              <a:rPr lang="en-US" altLang="zh-CN" dirty="0" smtClean="0"/>
              <a:t>Supervisor : Emmanuel </a:t>
            </a:r>
            <a:r>
              <a:rPr lang="en-US" altLang="zh-CN" dirty="0" err="1" smtClean="0"/>
              <a:t>Monnier</a:t>
            </a:r>
            <a:endParaRPr lang="en-US" altLang="zh-CN" dirty="0"/>
          </a:p>
          <a:p>
            <a:r>
              <a:rPr lang="en-US" altLang="zh-CN" dirty="0" smtClean="0"/>
              <a:t>         Laurent </a:t>
            </a:r>
            <a:r>
              <a:rPr lang="en-US" altLang="zh-CN" dirty="0" err="1" smtClean="0"/>
              <a:t>Vacavant</a:t>
            </a:r>
            <a:endParaRPr lang="en-US" altLang="zh-CN" dirty="0" smtClean="0"/>
          </a:p>
        </p:txBody>
      </p:sp>
      <p:pic>
        <p:nvPicPr>
          <p:cNvPr id="18433" name="Picture 1" descr="C:\Users\baiy\AppData\Roaming\Tencent\Users\362285307\QQ\WinTemp\RichOle\XYH16$ZT$U7O%7HGC1PF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725"/>
            <a:ext cx="2171700" cy="676275"/>
          </a:xfrm>
          <a:prstGeom prst="rect">
            <a:avLst/>
          </a:prstGeom>
          <a:noFill/>
        </p:spPr>
      </p:pic>
      <p:pic>
        <p:nvPicPr>
          <p:cNvPr id="18434" name="Picture 2" descr="C:\Users\baiy\AppData\Roaming\Tencent\Users\362285307\QQ\WinTemp\RichOle\AKQZ]Q9YSZA`)I_H15`B9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025" y="5362575"/>
            <a:ext cx="1323975" cy="1495425"/>
          </a:xfrm>
          <a:prstGeom prst="rect">
            <a:avLst/>
          </a:prstGeom>
          <a:noFill/>
        </p:spPr>
      </p:pic>
      <p:pic>
        <p:nvPicPr>
          <p:cNvPr id="6" name="Picture 3" descr="C:\Users\baiy\AppData\Roaming\Tencent\Users\362285307\QQ\WinTemp\RichOle\0$NU})ITU7Z$SYMT0KWNG5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192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dirty="0" smtClean="0"/>
              <a:t>Conclusion from SV Tuning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set of secondary vertex cut configuration (will be applied in future release)</a:t>
            </a:r>
          </a:p>
          <a:p>
            <a:pPr lvl="1"/>
            <a:r>
              <a:rPr lang="en-US" altLang="zh-CN" dirty="0" smtClean="0"/>
              <a:t> Moderate </a:t>
            </a:r>
            <a:r>
              <a:rPr lang="en-US" altLang="zh-CN" dirty="0" err="1" smtClean="0"/>
              <a:t>antifake</a:t>
            </a:r>
            <a:r>
              <a:rPr lang="en-US" altLang="zh-CN" dirty="0" smtClean="0"/>
              <a:t> 2trk vertex cut</a:t>
            </a:r>
          </a:p>
          <a:p>
            <a:pPr lvl="1"/>
            <a:r>
              <a:rPr lang="en-US" altLang="zh-CN" dirty="0" smtClean="0"/>
              <a:t>No Shared track rejection</a:t>
            </a:r>
          </a:p>
          <a:p>
            <a:pPr lvl="1"/>
            <a:r>
              <a:rPr lang="en-US" altLang="zh-CN" dirty="0" err="1" smtClean="0"/>
              <a:t>Tunned</a:t>
            </a:r>
            <a:r>
              <a:rPr lang="en-US" altLang="zh-CN" dirty="0" smtClean="0"/>
              <a:t> value of track significance and </a:t>
            </a:r>
            <a:r>
              <a:rPr lang="en-US" altLang="zh-CN" dirty="0" err="1" smtClean="0"/>
              <a:t>sv</a:t>
            </a:r>
            <a:r>
              <a:rPr lang="en-US" altLang="zh-CN" dirty="0" smtClean="0"/>
              <a:t> chi2 cut</a:t>
            </a:r>
          </a:p>
          <a:p>
            <a:pPr lvl="1"/>
            <a:r>
              <a:rPr lang="en-US" altLang="zh-CN" dirty="0" smtClean="0"/>
              <a:t>Beam pipe rejection doesn’t  have significant effect on the performance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ransition advTm="144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4000" dirty="0" smtClean="0"/>
              <a:t>Pileup Cuts Performance Study</a:t>
            </a:r>
            <a:br>
              <a:rPr lang="en-US" altLang="zh-CN" sz="4000" dirty="0" smtClean="0"/>
            </a:br>
            <a:r>
              <a:rPr lang="en-US" altLang="zh-CN" sz="4000" dirty="0" smtClean="0"/>
              <a:t>(in progressing)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More and more Pile-ups (6 currently, will up to 13 later this year)</a:t>
            </a:r>
          </a:p>
          <a:p>
            <a:r>
              <a:rPr lang="en-US" altLang="zh-CN" dirty="0" smtClean="0"/>
              <a:t>We want robust cuts against pile up </a:t>
            </a:r>
          </a:p>
          <a:p>
            <a:r>
              <a:rPr lang="en-US" altLang="zh-CN" dirty="0" smtClean="0"/>
              <a:t>So:</a:t>
            </a:r>
          </a:p>
          <a:p>
            <a:pPr lvl="1"/>
            <a:r>
              <a:rPr lang="en-US" altLang="zh-CN" dirty="0" smtClean="0"/>
              <a:t>Data Set: Pile up QCD </a:t>
            </a:r>
            <a:r>
              <a:rPr lang="en-US" altLang="zh-CN" dirty="0" err="1" smtClean="0"/>
              <a:t>dijet</a:t>
            </a:r>
            <a:r>
              <a:rPr lang="en-US" altLang="zh-CN" dirty="0" smtClean="0"/>
              <a:t> sample with bunch train</a:t>
            </a:r>
          </a:p>
          <a:p>
            <a:pPr lvl="1"/>
            <a:r>
              <a:rPr lang="en-US" altLang="zh-CN" dirty="0" smtClean="0"/>
              <a:t>Do the retagging (only IP2D are recalibrated now, un-recalibrated result was in back up) with different pile up cut configuration</a:t>
            </a:r>
          </a:p>
          <a:p>
            <a:pPr lvl="1"/>
            <a:r>
              <a:rPr lang="en-US" altLang="zh-CN" dirty="0" smtClean="0"/>
              <a:t>Compare the performance between different pile up cuts on track selection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ransition advTm="3672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To study the impact of pile up cuts on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performance</a:t>
            </a:r>
          </a:p>
          <a:p>
            <a:r>
              <a:rPr lang="en-US" altLang="zh-CN" dirty="0" smtClean="0"/>
              <a:t>Samples:</a:t>
            </a:r>
          </a:p>
          <a:p>
            <a:pPr lvl="1"/>
            <a:r>
              <a:rPr lang="en-US" altLang="zh-CN" dirty="0" smtClean="0"/>
              <a:t>mc_10a JX sample(mu=8)</a:t>
            </a:r>
          </a:p>
          <a:p>
            <a:r>
              <a:rPr lang="en-US" altLang="zh-CN" dirty="0" smtClean="0"/>
              <a:t>Method:</a:t>
            </a:r>
          </a:p>
          <a:p>
            <a:pPr lvl="1"/>
            <a:r>
              <a:rPr lang="en-US" altLang="zh-CN" dirty="0" smtClean="0"/>
              <a:t>Compare the performance switch on/off z0%d0 </a:t>
            </a:r>
            <a:r>
              <a:rPr lang="en-US" altLang="zh-CN" dirty="0" err="1" smtClean="0"/>
              <a:t>antipileup</a:t>
            </a:r>
            <a:r>
              <a:rPr lang="en-US" altLang="zh-CN" dirty="0" smtClean="0"/>
              <a:t> cut</a:t>
            </a:r>
          </a:p>
          <a:p>
            <a:pPr lvl="1"/>
            <a:r>
              <a:rPr lang="en-US" altLang="zh-CN" dirty="0" smtClean="0"/>
              <a:t>Classify the events by the primary vertex multiplicity</a:t>
            </a:r>
          </a:p>
          <a:p>
            <a:pPr lvl="2"/>
            <a:r>
              <a:rPr lang="en-US" altLang="zh-CN" dirty="0" smtClean="0"/>
              <a:t>Low (0-6 pile up)</a:t>
            </a:r>
          </a:p>
          <a:p>
            <a:pPr lvl="2"/>
            <a:r>
              <a:rPr lang="en-US" altLang="zh-CN" dirty="0" smtClean="0"/>
              <a:t>Medium(7-12)</a:t>
            </a:r>
          </a:p>
          <a:p>
            <a:pPr lvl="2"/>
            <a:r>
              <a:rPr lang="en-US" altLang="zh-CN" dirty="0" smtClean="0"/>
              <a:t>High(&gt;12)</a:t>
            </a:r>
          </a:p>
          <a:p>
            <a:pPr lvl="1"/>
            <a:r>
              <a:rPr lang="en-US" altLang="zh-CN" dirty="0" smtClean="0"/>
              <a:t>Classify the jets by their pt</a:t>
            </a:r>
          </a:p>
          <a:p>
            <a:pPr lvl="2"/>
            <a:r>
              <a:rPr lang="en-US" altLang="zh-CN" dirty="0" smtClean="0"/>
              <a:t>Low pt(30-50GeV)</a:t>
            </a:r>
          </a:p>
          <a:p>
            <a:pPr lvl="2"/>
            <a:r>
              <a:rPr lang="en-US" altLang="zh-CN" dirty="0" smtClean="0"/>
              <a:t>Medium(50-100GeV)</a:t>
            </a:r>
          </a:p>
          <a:p>
            <a:pPr lvl="2"/>
            <a:r>
              <a:rPr lang="en-US" altLang="zh-CN" dirty="0" err="1" smtClean="0"/>
              <a:t>Hight</a:t>
            </a:r>
            <a:r>
              <a:rPr lang="en-US" altLang="zh-CN" dirty="0" smtClean="0"/>
              <a:t>(&gt;100GeV)</a:t>
            </a:r>
          </a:p>
          <a:p>
            <a:r>
              <a:rPr lang="en-US" altLang="zh-CN" dirty="0" smtClean="0"/>
              <a:t>It is just a first look at that now. The study on going</a:t>
            </a:r>
          </a:p>
          <a:p>
            <a:pPr lvl="1"/>
            <a:r>
              <a:rPr lang="en-US" altLang="zh-CN" dirty="0" smtClean="0"/>
              <a:t>Currently Preliminary : </a:t>
            </a:r>
          </a:p>
          <a:p>
            <a:pPr lvl="2"/>
            <a:r>
              <a:rPr lang="en-US" altLang="zh-CN" dirty="0" smtClean="0"/>
              <a:t>Only IP2D IP3D and sv0 are studied now</a:t>
            </a:r>
          </a:p>
          <a:p>
            <a:pPr lvl="2"/>
            <a:r>
              <a:rPr lang="en-US" altLang="zh-CN" dirty="0" smtClean="0"/>
              <a:t>Without recalibration for IP2D and IP3D</a:t>
            </a:r>
          </a:p>
          <a:p>
            <a:pPr lvl="2"/>
            <a:r>
              <a:rPr lang="en-US" altLang="zh-CN" dirty="0" smtClean="0"/>
              <a:t>Only J3 sample considered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dirty="0" smtClean="0"/>
              <a:t>Cuts on Tracks against PU</a:t>
            </a:r>
            <a:endParaRPr lang="zh-CN" altLang="en-US" sz="40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59024" y="1772816"/>
            <a:ext cx="8784976" cy="1800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d0%z0 </a:t>
            </a:r>
            <a:r>
              <a:rPr lang="en-US" altLang="zh-CN" dirty="0" err="1" smtClean="0"/>
              <a:t>AntiPU</a:t>
            </a:r>
            <a:r>
              <a:rPr lang="en-US" altLang="zh-CN" dirty="0" smtClean="0"/>
              <a:t> Cuts (inspired from IBL Study by Laurent and Nicolas)</a:t>
            </a:r>
          </a:p>
          <a:p>
            <a:pPr lvl="1"/>
            <a:r>
              <a:rPr lang="en-US" altLang="zh-CN" dirty="0" smtClean="0"/>
              <a:t>If track D0Sig&lt;3.0 and trackZ0Sig&gt;3.8, reject this track</a:t>
            </a:r>
          </a:p>
        </p:txBody>
      </p:sp>
      <p:pic>
        <p:nvPicPr>
          <p:cNvPr id="6146" name="Picture 2" descr="C:\Users\baiy\AppData\Roaming\Tencent\Users\362285307\QQ\WinTemp\RichOle\5{LP(CRQ3()I)1][4Q%Z_U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2880320" cy="2865511"/>
          </a:xfrm>
          <a:prstGeom prst="rect">
            <a:avLst/>
          </a:prstGeom>
          <a:noFill/>
        </p:spPr>
      </p:pic>
      <p:pic>
        <p:nvPicPr>
          <p:cNvPr id="6147" name="Picture 3" descr="C:\Users\baiy\AppData\Roaming\Tencent\Users\362285307\QQ\WinTemp\RichOle\C~A$%`VSFN_FF07SU@C42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2880320" cy="2788395"/>
          </a:xfrm>
          <a:prstGeom prst="rect">
            <a:avLst/>
          </a:prstGeom>
          <a:noFill/>
        </p:spPr>
      </p:pic>
    </p:spTree>
  </p:cSld>
  <p:clrMapOvr>
    <a:masterClrMapping/>
  </p:clrMapOvr>
  <p:transition advTm="579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 of IP3D</a:t>
            </a:r>
            <a:br>
              <a:rPr lang="en-US" altLang="zh-CN" dirty="0" smtClean="0"/>
            </a:br>
            <a:r>
              <a:rPr lang="en-US" altLang="zh-CN" dirty="0" smtClean="0"/>
              <a:t>Performance</a:t>
            </a:r>
            <a:endParaRPr lang="zh-CN" altLang="en-US" dirty="0"/>
          </a:p>
        </p:txBody>
      </p:sp>
      <p:pic>
        <p:nvPicPr>
          <p:cNvPr id="1026" name="Picture 2" descr="C:\Users\baiy\AppData\Roaming\Tencent\QQ\Temp\RichOle\[S5W$II0HD@@_L_3W9O3W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304256" cy="1440160"/>
          </a:xfrm>
          <a:prstGeom prst="rect">
            <a:avLst/>
          </a:prstGeom>
          <a:noFill/>
        </p:spPr>
      </p:pic>
      <p:pic>
        <p:nvPicPr>
          <p:cNvPr id="1028" name="Picture 4" descr="C:\Users\baiy\AppData\Roaming\Tencent\QQ\Temp\RichOle\5VF)~`[J{KGIGYX_Y78B@J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637" y="1988840"/>
            <a:ext cx="2386547" cy="1440160"/>
          </a:xfrm>
          <a:prstGeom prst="rect">
            <a:avLst/>
          </a:prstGeom>
          <a:noFill/>
        </p:spPr>
      </p:pic>
      <p:pic>
        <p:nvPicPr>
          <p:cNvPr id="1030" name="Picture 6" descr="C:\Users\baiy\AppData\Roaming\Tencent\QQ\Temp\RichOle\0YYKP]MZU]ZM4)U$ATCYD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314539" cy="1440160"/>
          </a:xfrm>
          <a:prstGeom prst="rect">
            <a:avLst/>
          </a:prstGeom>
          <a:noFill/>
        </p:spPr>
      </p:pic>
      <p:pic>
        <p:nvPicPr>
          <p:cNvPr id="1032" name="Picture 8" descr="C:\Users\baiy\AppData\Roaming\Tencent\QQ\Temp\RichOle\6}JF`H6RRO_]ZJP$I[}~_`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01008"/>
            <a:ext cx="2304256" cy="1433762"/>
          </a:xfrm>
          <a:prstGeom prst="rect">
            <a:avLst/>
          </a:prstGeom>
          <a:noFill/>
        </p:spPr>
      </p:pic>
      <p:pic>
        <p:nvPicPr>
          <p:cNvPr id="1034" name="Picture 10" descr="C:\Users\baiy\AppData\Roaming\Tencent\QQ\Temp\RichOle\U4(0IY4(54LS[8U9Z(@D2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637" y="3501008"/>
            <a:ext cx="2386547" cy="1440160"/>
          </a:xfrm>
          <a:prstGeom prst="rect">
            <a:avLst/>
          </a:prstGeom>
          <a:noFill/>
        </p:spPr>
      </p:pic>
      <p:pic>
        <p:nvPicPr>
          <p:cNvPr id="1036" name="Picture 12" descr="C:\Users\baiy\AppData\Roaming\Tencent\QQ\Temp\RichOle\[I`B}DC6)CAKVKUM{D`~TZ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01008"/>
            <a:ext cx="2376264" cy="1440160"/>
          </a:xfrm>
          <a:prstGeom prst="rect">
            <a:avLst/>
          </a:prstGeom>
          <a:noFill/>
        </p:spPr>
      </p:pic>
      <p:pic>
        <p:nvPicPr>
          <p:cNvPr id="1038" name="Picture 14" descr="C:\Users\baiy\AppData\Roaming\Tencent\QQ\Temp\RichOle\(6{@B(YX1@88AEROBY0ALY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013176"/>
            <a:ext cx="2304256" cy="1433762"/>
          </a:xfrm>
          <a:prstGeom prst="rect">
            <a:avLst/>
          </a:prstGeom>
          <a:noFill/>
        </p:spPr>
      </p:pic>
      <p:pic>
        <p:nvPicPr>
          <p:cNvPr id="1040" name="Picture 16" descr="C:\Users\baiy\AppData\Roaming\Tencent\QQ\Temp\RichOle\NC%JWFI0U{[JM23K{}2VK}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13176"/>
            <a:ext cx="2376264" cy="147856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59632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Low pt                                    Medium pt                                   </a:t>
            </a:r>
            <a:r>
              <a:rPr lang="en-US" altLang="zh-CN" dirty="0" smtClean="0"/>
              <a:t>high pt</a:t>
            </a:r>
            <a:endParaRPr lang="zh-CN" altLang="en-US" dirty="0"/>
          </a:p>
        </p:txBody>
      </p:sp>
      <p:pic>
        <p:nvPicPr>
          <p:cNvPr id="1044" name="Picture 20" descr="C:\Users\baiy\AppData\Roaming\Tencent\QQ\Temp\RichOle\4RBK%89RDN0MH4B]F3MP{R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5013176"/>
            <a:ext cx="2401977" cy="1494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1943" y="1988840"/>
            <a:ext cx="461665" cy="4680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Low  PU                  Medium  PU           High PU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IP2D Results</a:t>
            </a:r>
            <a:br>
              <a:rPr lang="en-US" altLang="zh-CN" dirty="0" smtClean="0"/>
            </a:br>
            <a:r>
              <a:rPr lang="en-US" altLang="zh-CN" dirty="0" smtClean="0"/>
              <a:t>Performance</a:t>
            </a:r>
            <a:endParaRPr lang="zh-CN" altLang="en-US" dirty="0"/>
          </a:p>
        </p:txBody>
      </p:sp>
      <p:pic>
        <p:nvPicPr>
          <p:cNvPr id="15367" name="Picture 7" descr="C:\Users\baiy\AppData\Roaming\Tencent\Users\362285307\QQ\WinTemp\RichOle\ZN5[N3GJP1R3IIM`S)RJ$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537650" cy="1584176"/>
          </a:xfrm>
          <a:prstGeom prst="rect">
            <a:avLst/>
          </a:prstGeom>
          <a:noFill/>
        </p:spPr>
      </p:pic>
      <p:pic>
        <p:nvPicPr>
          <p:cNvPr id="15368" name="Picture 8" descr="C:\Users\baiy\AppData\Roaming\Tencent\Users\362285307\QQ\WinTemp\RichOle\U3%SKXM_)U%NE72Y$6@1J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2520280" cy="1584176"/>
          </a:xfrm>
          <a:prstGeom prst="rect">
            <a:avLst/>
          </a:prstGeom>
          <a:noFill/>
        </p:spPr>
      </p:pic>
      <p:pic>
        <p:nvPicPr>
          <p:cNvPr id="15369" name="Picture 9" descr="C:\Users\baiy\AppData\Roaming\Tencent\Users\362285307\QQ\WinTemp\RichOle\3M8Y6L[RCLDJN}%RU7((4(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44824"/>
            <a:ext cx="2543607" cy="1584176"/>
          </a:xfrm>
          <a:prstGeom prst="rect">
            <a:avLst/>
          </a:prstGeom>
          <a:noFill/>
        </p:spPr>
      </p:pic>
      <p:pic>
        <p:nvPicPr>
          <p:cNvPr id="15370" name="Picture 10" descr="C:\Users\baiy\AppData\Roaming\Tencent\Users\362285307\QQ\WinTemp\RichOle\%B8M$NMA_[_Z]VX}O]H[%{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2520280" cy="1584176"/>
          </a:xfrm>
          <a:prstGeom prst="rect">
            <a:avLst/>
          </a:prstGeom>
          <a:noFill/>
        </p:spPr>
      </p:pic>
      <p:pic>
        <p:nvPicPr>
          <p:cNvPr id="15371" name="Picture 11" descr="C:\Users\baiy\AppData\Roaming\Tencent\Users\362285307\QQ\WinTemp\RichOle\08]I2P{2DE88ZP]HE%W@(6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1" y="3501008"/>
            <a:ext cx="2533940" cy="1584176"/>
          </a:xfrm>
          <a:prstGeom prst="rect">
            <a:avLst/>
          </a:prstGeom>
          <a:noFill/>
        </p:spPr>
      </p:pic>
      <p:pic>
        <p:nvPicPr>
          <p:cNvPr id="15372" name="Picture 12" descr="C:\Users\baiy\AppData\Roaming\Tencent\Users\362285307\QQ\WinTemp\RichOle\P1)IG%9AU8J67TH0Z4}X1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01008"/>
            <a:ext cx="2531721" cy="1584176"/>
          </a:xfrm>
          <a:prstGeom prst="rect">
            <a:avLst/>
          </a:prstGeom>
          <a:noFill/>
        </p:spPr>
      </p:pic>
      <p:pic>
        <p:nvPicPr>
          <p:cNvPr id="15373" name="Picture 13" descr="C:\Users\baiy\AppData\Roaming\Tencent\Users\362285307\QQ\WinTemp\RichOle\]9V6[3CGCXXS[4OM)08~R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157192"/>
            <a:ext cx="2537650" cy="1584176"/>
          </a:xfrm>
          <a:prstGeom prst="rect">
            <a:avLst/>
          </a:prstGeom>
          <a:noFill/>
        </p:spPr>
      </p:pic>
      <p:pic>
        <p:nvPicPr>
          <p:cNvPr id="15374" name="Picture 14" descr="C:\Users\baiy\AppData\Roaming\Tencent\Users\362285307\QQ\WinTemp\RichOle\7DJ}%NVD9$JG2ZF0]{{I}Y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0751" y="5157192"/>
            <a:ext cx="2521449" cy="1584176"/>
          </a:xfrm>
          <a:prstGeom prst="rect">
            <a:avLst/>
          </a:prstGeom>
          <a:noFill/>
        </p:spPr>
      </p:pic>
      <p:pic>
        <p:nvPicPr>
          <p:cNvPr id="15375" name="Picture 15" descr="C:\Users\baiy\AppData\Roaming\Tencent\Users\362285307\QQ\WinTemp\RichOle\R5R4EDXONX2RS{8C46VV%A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5159726"/>
            <a:ext cx="2520280" cy="15816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59632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Low pt                                    Medium pt                                   </a:t>
            </a:r>
            <a:r>
              <a:rPr lang="en-US" altLang="zh-CN" dirty="0" err="1" smtClean="0"/>
              <a:t>highPt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5919" y="1988840"/>
            <a:ext cx="461665" cy="4680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Low  PU                  Medium  PU           High PU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SV Performance Curve</a:t>
            </a:r>
            <a:endParaRPr lang="zh-CN" altLang="en-US" dirty="0"/>
          </a:p>
        </p:txBody>
      </p:sp>
      <p:pic>
        <p:nvPicPr>
          <p:cNvPr id="18433" name="Picture 1" descr="C:\Users\baiy\AppData\Roaming\Tencent\Users\362285307\QQ\WinTemp\RichOle\)75N(K7J}G7K`KRNFPM_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2160240" cy="1351252"/>
          </a:xfrm>
          <a:prstGeom prst="rect">
            <a:avLst/>
          </a:prstGeom>
          <a:noFill/>
        </p:spPr>
      </p:pic>
      <p:pic>
        <p:nvPicPr>
          <p:cNvPr id="18434" name="Picture 2" descr="C:\Users\baiy\AppData\Roaming\Tencent\Users\362285307\QQ\WinTemp\RichOle\S2Q)G~5$9%@~R%(C~50G[`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2160240" cy="1368152"/>
          </a:xfrm>
          <a:prstGeom prst="rect">
            <a:avLst/>
          </a:prstGeom>
          <a:noFill/>
        </p:spPr>
      </p:pic>
      <p:pic>
        <p:nvPicPr>
          <p:cNvPr id="18435" name="Picture 3" descr="C:\Users\baiy\AppData\Roaming\Tencent\Users\362285307\QQ\WinTemp\RichOle\K6LF2%N2TM8$%QZF@FPI_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2160240" cy="1368152"/>
          </a:xfrm>
          <a:prstGeom prst="rect">
            <a:avLst/>
          </a:prstGeom>
          <a:noFill/>
        </p:spPr>
      </p:pic>
      <p:pic>
        <p:nvPicPr>
          <p:cNvPr id="18436" name="Picture 4" descr="C:\Users\baiy\AppData\Roaming\Tencent\Users\362285307\QQ\WinTemp\RichOle\MXF@OJ_MCVF4@Z2$66N08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88840"/>
            <a:ext cx="2160240" cy="1368152"/>
          </a:xfrm>
          <a:prstGeom prst="rect">
            <a:avLst/>
          </a:prstGeom>
          <a:noFill/>
        </p:spPr>
      </p:pic>
      <p:pic>
        <p:nvPicPr>
          <p:cNvPr id="18437" name="Picture 5" descr="C:\Users\baiy\AppData\Roaming\Tencent\Users\362285307\QQ\WinTemp\RichOle\Z4`J`M~1HOK@FT56_$MM$G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56992"/>
            <a:ext cx="2205613" cy="1368152"/>
          </a:xfrm>
          <a:prstGeom prst="rect">
            <a:avLst/>
          </a:prstGeom>
          <a:noFill/>
        </p:spPr>
      </p:pic>
      <p:pic>
        <p:nvPicPr>
          <p:cNvPr id="18438" name="Picture 6" descr="C:\Users\baiy\AppData\Roaming\Tencent\Users\362285307\QQ\WinTemp\RichOle\0C_[Z([ZO9GJJW_X)ZT`]6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797152"/>
            <a:ext cx="2160240" cy="1368152"/>
          </a:xfrm>
          <a:prstGeom prst="rect">
            <a:avLst/>
          </a:prstGeom>
          <a:noFill/>
        </p:spPr>
      </p:pic>
      <p:pic>
        <p:nvPicPr>
          <p:cNvPr id="18439" name="Picture 7" descr="C:\Users\baiy\AppData\Roaming\Tencent\Users\362285307\QQ\WinTemp\RichOle\EQFW15%9``{G}Y$Y4VV@3[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988840"/>
            <a:ext cx="2232248" cy="1309151"/>
          </a:xfrm>
          <a:prstGeom prst="rect">
            <a:avLst/>
          </a:prstGeom>
          <a:noFill/>
        </p:spPr>
      </p:pic>
      <p:pic>
        <p:nvPicPr>
          <p:cNvPr id="18440" name="Picture 8" descr="C:\Users\baiy\AppData\Roaming\Tencent\Users\362285307\QQ\WinTemp\RichOle\~M4D2UW5O_[`{}I7%{OFGL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356992"/>
            <a:ext cx="2232248" cy="1296144"/>
          </a:xfrm>
          <a:prstGeom prst="rect">
            <a:avLst/>
          </a:prstGeom>
          <a:noFill/>
        </p:spPr>
      </p:pic>
      <p:pic>
        <p:nvPicPr>
          <p:cNvPr id="18441" name="Picture 9" descr="C:\Users\baiy\AppData\Roaming\Tencent\Users\362285307\QQ\WinTemp\RichOle\71IPZHOMFM@[$3(@S7Q{(@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797152"/>
            <a:ext cx="2232248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</a:t>
            </a:r>
            <a:r>
              <a:rPr lang="en-US" altLang="zh-CN" dirty="0" smtClean="0"/>
              <a:t>           </a:t>
            </a:r>
            <a:r>
              <a:rPr lang="en-US" altLang="zh-CN" dirty="0" smtClean="0"/>
              <a:t>Low  </a:t>
            </a:r>
            <a:r>
              <a:rPr lang="en-US" altLang="zh-CN" dirty="0" smtClean="0"/>
              <a:t>Pt                            </a:t>
            </a:r>
            <a:r>
              <a:rPr lang="en-US" altLang="zh-CN" dirty="0" smtClean="0"/>
              <a:t>Medium </a:t>
            </a:r>
            <a:r>
              <a:rPr lang="en-US" altLang="zh-CN" dirty="0" smtClean="0"/>
              <a:t>Pt                           High Pt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0015" y="1628800"/>
            <a:ext cx="461665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          Low PU             Medium PU            High PU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Rejection in </a:t>
            </a:r>
            <a:r>
              <a:rPr lang="en-US" altLang="zh-CN" dirty="0" err="1" smtClean="0"/>
              <a:t>Eff</a:t>
            </a:r>
            <a:r>
              <a:rPr lang="en-US" altLang="zh-CN" dirty="0" smtClean="0"/>
              <a:t>=0.45 for SV0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849694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920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Low PU Level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Medium PU Level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 PU Level</a:t>
                      </a:r>
                      <a:endParaRPr lang="zh-CN" alt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Low Pt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96.1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95.0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81.6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84.4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62.2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74.9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Medium Pt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143.0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144.1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136.8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134.1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126.9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132.2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 Pt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132.4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138.8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160.4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155.6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121.3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107.3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Without PU Cut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With PU Cut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212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Low pt jets benefit from </a:t>
            </a:r>
            <a:r>
              <a:rPr lang="en-US" altLang="zh-CN" dirty="0" err="1" smtClean="0"/>
              <a:t>antipu</a:t>
            </a:r>
            <a:r>
              <a:rPr lang="en-US" altLang="zh-CN" dirty="0" smtClean="0"/>
              <a:t> cuts while high pt jets doesn’t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Conclusion from PU Cuts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48498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For IP2D </a:t>
            </a:r>
            <a:r>
              <a:rPr lang="en-US" altLang="zh-CN" dirty="0" err="1" smtClean="0"/>
              <a:t>antiPU</a:t>
            </a:r>
            <a:r>
              <a:rPr lang="en-US" altLang="zh-CN" dirty="0" smtClean="0"/>
              <a:t> improve the performance in some region</a:t>
            </a:r>
          </a:p>
          <a:p>
            <a:r>
              <a:rPr lang="en-US" altLang="zh-CN" dirty="0" smtClean="0"/>
              <a:t>For IP3D the performance decreased</a:t>
            </a:r>
          </a:p>
          <a:p>
            <a:r>
              <a:rPr lang="en-US" altLang="zh-CN" dirty="0" smtClean="0"/>
              <a:t>For SV0 the improvement of performance depend on </a:t>
            </a:r>
            <a:r>
              <a:rPr lang="en-US" altLang="zh-CN" dirty="0" err="1" smtClean="0"/>
              <a:t>Jetpt</a:t>
            </a:r>
            <a:endParaRPr lang="en-US" altLang="zh-CN" dirty="0" smtClean="0"/>
          </a:p>
          <a:p>
            <a:r>
              <a:rPr lang="en-US" altLang="zh-CN" dirty="0" smtClean="0"/>
              <a:t>These cuts have been put in </a:t>
            </a:r>
            <a:r>
              <a:rPr lang="en-US" altLang="zh-CN" dirty="0" err="1" smtClean="0"/>
              <a:t>rel</a:t>
            </a:r>
            <a:r>
              <a:rPr lang="en-US" altLang="zh-CN" dirty="0" smtClean="0"/>
              <a:t> 16.6.x.y but not applied in dataset production yet(determine whether or not apply it </a:t>
            </a:r>
            <a:r>
              <a:rPr lang="en-US" altLang="zh-CN" dirty="0" err="1" smtClean="0"/>
              <a:t>asap</a:t>
            </a:r>
            <a:r>
              <a:rPr lang="en-US" altLang="zh-CN" dirty="0" smtClean="0"/>
              <a:t>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Other Work In Doctor Stage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W </a:t>
            </a:r>
            <a:r>
              <a:rPr lang="en-US" altLang="zh-CN" dirty="0" err="1" smtClean="0"/>
              <a:t>higgs</a:t>
            </a:r>
            <a:r>
              <a:rPr lang="en-US" altLang="zh-CN" dirty="0" smtClean="0"/>
              <a:t>(H-&gt;WW) analysis with 3 leptons final state(with </a:t>
            </a:r>
            <a:r>
              <a:rPr lang="en-US" altLang="zh-CN" dirty="0" err="1" smtClean="0"/>
              <a:t>Lianyou</a:t>
            </a:r>
            <a:r>
              <a:rPr lang="en-US" altLang="zh-CN" dirty="0" smtClean="0"/>
              <a:t> Shan,  CSC note)</a:t>
            </a:r>
          </a:p>
          <a:p>
            <a:r>
              <a:rPr lang="en-US" altLang="zh-CN" dirty="0" smtClean="0"/>
              <a:t>SV0 positive negative asymmetry </a:t>
            </a:r>
            <a:r>
              <a:rPr lang="en-US" altLang="zh-CN" dirty="0" smtClean="0"/>
              <a:t>study </a:t>
            </a:r>
            <a:r>
              <a:rPr lang="en-US" altLang="zh-CN" dirty="0" smtClean="0"/>
              <a:t>(with Lorenzo </a:t>
            </a:r>
            <a:r>
              <a:rPr lang="en-US" altLang="zh-CN" dirty="0" err="1" smtClean="0"/>
              <a:t>Feligioni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Investigation on the impact of material double counting on taggers(2010 May reprocessing, with Laurent </a:t>
            </a:r>
            <a:r>
              <a:rPr lang="en-US" altLang="zh-CN" dirty="0" err="1" smtClean="0"/>
              <a:t>Vacavant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Participate in BTagging Commissioning work for 2010 Data(within CPPM BTagging group, Laurent Vacant, Nicolas </a:t>
            </a:r>
            <a:r>
              <a:rPr lang="en-US" altLang="zh-CN" dirty="0" err="1" smtClean="0"/>
              <a:t>Bousson</a:t>
            </a:r>
            <a:r>
              <a:rPr lang="en-US" altLang="zh-CN" dirty="0" smtClean="0"/>
              <a:t>, Nancy </a:t>
            </a:r>
            <a:r>
              <a:rPr lang="en-US" altLang="zh-CN" dirty="0" err="1" smtClean="0"/>
              <a:t>Tannoury</a:t>
            </a:r>
            <a:r>
              <a:rPr lang="en-US" altLang="zh-CN" dirty="0" smtClean="0"/>
              <a:t> and so on,)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pPr lvl="1"/>
            <a:r>
              <a:rPr lang="en-US" altLang="zh-CN" dirty="0" smtClean="0"/>
              <a:t>LHC</a:t>
            </a:r>
          </a:p>
          <a:p>
            <a:pPr lvl="1"/>
            <a:r>
              <a:rPr lang="en-US" altLang="zh-CN" dirty="0" smtClean="0"/>
              <a:t>ATLAS Experiment</a:t>
            </a:r>
          </a:p>
          <a:p>
            <a:pPr lvl="1"/>
            <a:r>
              <a:rPr lang="en-US" altLang="zh-CN" dirty="0" smtClean="0"/>
              <a:t>BTagging in ATLAS</a:t>
            </a:r>
          </a:p>
          <a:p>
            <a:r>
              <a:rPr lang="en-US" altLang="zh-CN" dirty="0" smtClean="0"/>
              <a:t>ATLAS BTagging Performance Study</a:t>
            </a:r>
          </a:p>
          <a:p>
            <a:pPr lvl="1"/>
            <a:r>
              <a:rPr lang="en-US" altLang="zh-CN" dirty="0" smtClean="0"/>
              <a:t>Tuning SV Finder</a:t>
            </a:r>
          </a:p>
          <a:p>
            <a:pPr lvl="1"/>
            <a:r>
              <a:rPr lang="en-US" altLang="zh-CN" dirty="0" smtClean="0"/>
              <a:t>Pileup Cuts Study </a:t>
            </a:r>
          </a:p>
          <a:p>
            <a:r>
              <a:rPr lang="en-US" altLang="zh-CN" dirty="0" smtClean="0"/>
              <a:t>Other work in Doctor Stage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dirty="0" smtClean="0"/>
              <a:t>Introduction</a:t>
            </a:r>
            <a:br>
              <a:rPr lang="en-US" altLang="zh-CN" dirty="0" smtClean="0"/>
            </a:br>
            <a:r>
              <a:rPr lang="en-US" altLang="zh-CN" dirty="0" smtClean="0"/>
              <a:t>LHC</a:t>
            </a:r>
            <a:endParaRPr lang="zh-CN" altLang="en-US" dirty="0"/>
          </a:p>
        </p:txBody>
      </p:sp>
      <p:pic>
        <p:nvPicPr>
          <p:cNvPr id="4" name="内容占位符 3" descr="lhc-s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5256584" cy="3816424"/>
          </a:xfrm>
        </p:spPr>
      </p:pic>
      <p:sp>
        <p:nvSpPr>
          <p:cNvPr id="5" name="TextBox 4"/>
          <p:cNvSpPr txBox="1"/>
          <p:nvPr/>
        </p:nvSpPr>
        <p:spPr>
          <a:xfrm>
            <a:off x="5868144" y="162880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fr-FR" altLang="zh-CN" dirty="0" smtClean="0"/>
              <a:t>  Size </a:t>
            </a:r>
            <a:r>
              <a:rPr lang="fr-FR" altLang="zh-CN" dirty="0" smtClean="0"/>
              <a:t>: 27km in circumference</a:t>
            </a:r>
          </a:p>
          <a:p>
            <a:pPr>
              <a:buFont typeface="Wingdings" pitchFamily="2" charset="2"/>
              <a:buChar char="p"/>
            </a:pPr>
            <a:r>
              <a:rPr lang="fr-FR" altLang="zh-CN" dirty="0" smtClean="0"/>
              <a:t>  Location</a:t>
            </a:r>
            <a:r>
              <a:rPr lang="fr-FR" altLang="zh-CN" dirty="0" smtClean="0"/>
              <a:t>: 175m beneth the ground, cross the boarder of France and Switzerland</a:t>
            </a:r>
          </a:p>
          <a:p>
            <a:pPr>
              <a:buFont typeface="Wingdings" pitchFamily="2" charset="2"/>
              <a:buChar char="p"/>
            </a:pPr>
            <a:r>
              <a:rPr lang="fr-FR" altLang="zh-CN" dirty="0" smtClean="0"/>
              <a:t>  Energy</a:t>
            </a:r>
            <a:r>
              <a:rPr lang="fr-FR" altLang="zh-CN" dirty="0" smtClean="0"/>
              <a:t>: proton beam to </a:t>
            </a:r>
            <a:r>
              <a:rPr lang="fr-FR" altLang="zh-CN" dirty="0" smtClean="0"/>
              <a:t>3.5TeV </a:t>
            </a:r>
            <a:r>
              <a:rPr lang="fr-FR" altLang="zh-CN" dirty="0" smtClean="0"/>
              <a:t>per nuclei(will upto </a:t>
            </a:r>
            <a:r>
              <a:rPr lang="fr-FR" altLang="zh-CN" dirty="0" smtClean="0"/>
              <a:t>7</a:t>
            </a:r>
            <a:r>
              <a:rPr lang="fr-FR" altLang="zh-CN" dirty="0" smtClean="0"/>
              <a:t>TeV </a:t>
            </a:r>
            <a:r>
              <a:rPr lang="fr-FR" altLang="zh-CN" dirty="0" smtClean="0"/>
              <a:t>finally)</a:t>
            </a:r>
          </a:p>
          <a:p>
            <a:pPr>
              <a:buFont typeface="Wingdings" pitchFamily="2" charset="2"/>
              <a:buChar char="p"/>
            </a:pPr>
            <a:r>
              <a:rPr lang="fr-FR" altLang="zh-CN" dirty="0" smtClean="0"/>
              <a:t>  Luminosity</a:t>
            </a:r>
            <a:r>
              <a:rPr lang="fr-FR" altLang="zh-CN" dirty="0" smtClean="0"/>
              <a:t>: can be up to 10</a:t>
            </a:r>
            <a:r>
              <a:rPr lang="fr-FR" altLang="zh-CN" baseline="30000" dirty="0" smtClean="0"/>
              <a:t>34</a:t>
            </a:r>
            <a:r>
              <a:rPr lang="fr-FR" altLang="zh-CN" dirty="0" smtClean="0"/>
              <a:t>cm</a:t>
            </a:r>
            <a:r>
              <a:rPr lang="fr-FR" altLang="zh-CN" baseline="30000" dirty="0" smtClean="0"/>
              <a:t>-2</a:t>
            </a:r>
            <a:r>
              <a:rPr lang="fr-FR" altLang="zh-CN" dirty="0" smtClean="0"/>
              <a:t>s</a:t>
            </a:r>
            <a:r>
              <a:rPr lang="fr-FR" altLang="zh-CN" baseline="30000" dirty="0" smtClean="0"/>
              <a:t>-1</a:t>
            </a:r>
            <a:endParaRPr lang="fr-FR" altLang="zh-CN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6316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To answer the basic questions in particle physics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Introduction </a:t>
            </a:r>
            <a:br>
              <a:rPr lang="en-US" altLang="zh-CN" dirty="0" smtClean="0"/>
            </a:br>
            <a:r>
              <a:rPr lang="en-US" altLang="zh-CN" dirty="0" smtClean="0"/>
              <a:t>ATLAS Experiment</a:t>
            </a:r>
            <a:endParaRPr lang="zh-CN" altLang="en-US" dirty="0"/>
          </a:p>
        </p:txBody>
      </p:sp>
      <p:pic>
        <p:nvPicPr>
          <p:cNvPr id="4" name="内容占位符 3" descr="atlasd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58192"/>
            <a:ext cx="4896544" cy="3426992"/>
          </a:xfrm>
        </p:spPr>
      </p:pic>
      <p:sp>
        <p:nvSpPr>
          <p:cNvPr id="5" name="TextBox 4"/>
          <p:cNvSpPr txBox="1"/>
          <p:nvPr/>
        </p:nvSpPr>
        <p:spPr>
          <a:xfrm>
            <a:off x="5580112" y="1901731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Search for Higgs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Search for super symmetry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Search for W’,Z’ or 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generation particles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Extra dimension?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30120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3000 collaborators from 38 countries and 174 university or laboratories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40770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Accumulated 313pb^-1</a:t>
            </a:r>
            <a:r>
              <a:rPr lang="zh-CN" altLang="en-US" dirty="0" smtClean="0"/>
              <a:t> </a:t>
            </a:r>
            <a:r>
              <a:rPr lang="en-US" altLang="zh-CN" dirty="0" smtClean="0"/>
              <a:t>3.5TeV+3.5TeV collision data so far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4000" dirty="0" smtClean="0"/>
              <a:t>Introduction</a:t>
            </a:r>
            <a:br>
              <a:rPr lang="en-US" altLang="zh-CN" sz="4000" dirty="0" smtClean="0"/>
            </a:br>
            <a:r>
              <a:rPr lang="en-US" altLang="zh-CN" sz="4000" dirty="0" err="1" smtClean="0"/>
              <a:t>BTag</a:t>
            </a:r>
            <a:r>
              <a:rPr lang="en-US" altLang="zh-CN" sz="4000" dirty="0" smtClean="0"/>
              <a:t> in ATLAS</a:t>
            </a:r>
            <a:endParaRPr lang="zh-CN" altLang="en-US" sz="40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515719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What is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:  to select b jet out from light(from </a:t>
            </a:r>
            <a:r>
              <a:rPr lang="en-US" altLang="zh-CN" dirty="0" err="1" smtClean="0"/>
              <a:t>u,d,s</a:t>
            </a:r>
            <a:r>
              <a:rPr lang="en-US" altLang="zh-CN" dirty="0" smtClean="0"/>
              <a:t> quark or gluon) or charm jet</a:t>
            </a:r>
          </a:p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: Important to a lot of physics analysis channels</a:t>
            </a:r>
          </a:p>
          <a:p>
            <a:pPr lvl="1"/>
            <a:r>
              <a:rPr lang="en-US" altLang="zh-CN" dirty="0" smtClean="0"/>
              <a:t>B jet as signal :  any channel include top production</a:t>
            </a:r>
          </a:p>
          <a:p>
            <a:pPr lvl="1"/>
            <a:r>
              <a:rPr lang="en-US" altLang="zh-CN" dirty="0" smtClean="0"/>
              <a:t>B jet as background : .</a:t>
            </a:r>
            <a:r>
              <a:rPr lang="en-US" altLang="zh-CN" dirty="0" err="1" smtClean="0"/>
              <a:t>i.e</a:t>
            </a:r>
            <a:r>
              <a:rPr lang="en-US" altLang="zh-CN" dirty="0" smtClean="0"/>
              <a:t> WH(H-&gt;WW)  need b veto</a:t>
            </a:r>
          </a:p>
          <a:p>
            <a:r>
              <a:rPr lang="en-US" altLang="zh-CN" dirty="0" smtClean="0"/>
              <a:t>How to do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: B quark is heavy(~5GeV) and decay slowly (c</a:t>
            </a:r>
            <a:r>
              <a:rPr lang="el-GR" altLang="zh-CN" dirty="0" smtClean="0"/>
              <a:t>τ</a:t>
            </a:r>
            <a:r>
              <a:rPr lang="en-US" altLang="zh-CN" dirty="0" smtClean="0"/>
              <a:t>~1mm), that </a:t>
            </a:r>
            <a:r>
              <a:rPr lang="en-US" altLang="zh-CN" dirty="0" smtClean="0"/>
              <a:t>allows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Btag</a:t>
            </a:r>
            <a:r>
              <a:rPr lang="en-US" altLang="zh-CN" dirty="0" smtClean="0"/>
              <a:t> via secondary vertex : SV0(decay length significance) ,</a:t>
            </a:r>
          </a:p>
          <a:p>
            <a:pPr lvl="1"/>
            <a:r>
              <a:rPr lang="en-US" altLang="zh-CN" dirty="0" smtClean="0"/>
              <a:t>Track </a:t>
            </a:r>
            <a:r>
              <a:rPr lang="en-US" altLang="zh-CN" dirty="0" err="1" smtClean="0"/>
              <a:t>Imapct</a:t>
            </a:r>
            <a:r>
              <a:rPr lang="en-US" altLang="zh-CN" dirty="0" smtClean="0"/>
              <a:t> parameter information : IP2D, </a:t>
            </a:r>
            <a:r>
              <a:rPr lang="en-US" altLang="zh-CN" dirty="0" err="1" smtClean="0"/>
              <a:t>TrackCounting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JetProb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Advanced Tagger, combination of jet variables: </a:t>
            </a:r>
            <a:r>
              <a:rPr lang="en-US" altLang="zh-CN" dirty="0" err="1" smtClean="0"/>
              <a:t>JetFitter</a:t>
            </a:r>
            <a:r>
              <a:rPr lang="en-US" altLang="zh-CN" dirty="0" smtClean="0"/>
              <a:t>(NN), SV1+IP3D…</a:t>
            </a:r>
          </a:p>
          <a:p>
            <a:pPr lvl="1"/>
            <a:endParaRPr lang="fr-FR" altLang="zh-CN" dirty="0" smtClean="0"/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en-US" altLang="zh-CN" sz="36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E6B-08C2-4F07-9B2C-60D56550A0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dirty="0" smtClean="0"/>
              <a:t>Performance Study:</a:t>
            </a:r>
            <a:br>
              <a:rPr lang="en-US" altLang="zh-CN" sz="4000" dirty="0" smtClean="0"/>
            </a:br>
            <a:r>
              <a:rPr lang="en-US" altLang="zh-CN" sz="4000" dirty="0" smtClean="0"/>
              <a:t>Secondary Vertex Reconstruction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26896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SV taggers performance are strongly depend on secondary vertex reconstruction </a:t>
            </a:r>
          </a:p>
          <a:p>
            <a:r>
              <a:rPr lang="en-US" altLang="zh-CN" dirty="0" smtClean="0"/>
              <a:t>To improve the </a:t>
            </a:r>
            <a:r>
              <a:rPr lang="en-US" altLang="zh-CN" dirty="0" err="1" smtClean="0"/>
              <a:t>sv</a:t>
            </a:r>
            <a:r>
              <a:rPr lang="en-US" altLang="zh-CN" dirty="0" smtClean="0"/>
              <a:t> tagger performance by tuning the secondary vertex finder</a:t>
            </a:r>
          </a:p>
          <a:p>
            <a:r>
              <a:rPr lang="en-US" altLang="zh-CN" dirty="0" smtClean="0"/>
              <a:t>The result may applied in </a:t>
            </a:r>
            <a:r>
              <a:rPr lang="en-US" altLang="zh-CN" dirty="0" smtClean="0"/>
              <a:t>next </a:t>
            </a:r>
            <a:r>
              <a:rPr lang="en-US" altLang="zh-CN" dirty="0" err="1" smtClean="0"/>
              <a:t>athena</a:t>
            </a:r>
            <a:r>
              <a:rPr lang="en-US" altLang="zh-CN" dirty="0" smtClean="0"/>
              <a:t> release</a:t>
            </a:r>
            <a:endParaRPr lang="en-US" altLang="zh-CN" dirty="0" smtClean="0"/>
          </a:p>
          <a:p>
            <a:r>
              <a:rPr lang="en-US" altLang="zh-CN" dirty="0" smtClean="0"/>
              <a:t>Many thanks to </a:t>
            </a:r>
            <a:r>
              <a:rPr lang="en-US" altLang="zh-CN" dirty="0" err="1" smtClean="0"/>
              <a:t>Vadim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Kostyukhin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ransition advTm="4221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1556792"/>
            <a:ext cx="5328592" cy="15121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dirty="0" smtClean="0"/>
              <a:t> Jet Pt&gt;20GeV, |</a:t>
            </a:r>
            <a:r>
              <a:rPr lang="el-GR" altLang="zh-CN" dirty="0" smtClean="0"/>
              <a:t>η</a:t>
            </a:r>
            <a:r>
              <a:rPr lang="en-US" altLang="zh-CN" dirty="0" smtClean="0"/>
              <a:t>|&lt;2.5,Quality&lt;4.0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</a:rPr>
              <a:t>Secondary Vertex Reconstruction</a:t>
            </a:r>
            <a:endParaRPr lang="zh-CN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23728" y="1916832"/>
            <a:ext cx="345638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Track : </a:t>
            </a:r>
            <a:r>
              <a:rPr lang="el-GR" altLang="zh-CN" dirty="0" smtClean="0">
                <a:solidFill>
                  <a:schemeClr val="tx1"/>
                </a:solidFill>
              </a:rPr>
              <a:t>Δ</a:t>
            </a:r>
            <a:r>
              <a:rPr lang="en-US" altLang="zh-CN" dirty="0" smtClean="0">
                <a:solidFill>
                  <a:schemeClr val="tx1"/>
                </a:solidFill>
              </a:rPr>
              <a:t>R&lt;0.4 .</a:t>
            </a:r>
            <a:r>
              <a:rPr lang="en-US" altLang="zh-CN" dirty="0" err="1" smtClean="0">
                <a:solidFill>
                  <a:schemeClr val="tx1"/>
                </a:solidFill>
              </a:rPr>
              <a:t>w.r.t</a:t>
            </a:r>
            <a:r>
              <a:rPr lang="en-US" altLang="zh-CN" dirty="0" smtClean="0">
                <a:solidFill>
                  <a:schemeClr val="tx1"/>
                </a:solidFill>
              </a:rPr>
              <a:t> Jet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5400000">
            <a:off x="3455874" y="2816931"/>
            <a:ext cx="792090" cy="43204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71800" y="3429000"/>
            <a:ext cx="2232248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Track for 2trk Vertex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635896" y="4149080"/>
            <a:ext cx="432048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699792" y="479715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2Trk Secondary Vertex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3068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 </a:t>
            </a:r>
            <a:r>
              <a:rPr lang="en-US" altLang="zh-CN" dirty="0" smtClean="0"/>
              <a:t> </a:t>
            </a:r>
            <a:r>
              <a:rPr lang="en-US" altLang="zh-CN" dirty="0" smtClean="0"/>
              <a:t>Cut, </a:t>
            </a:r>
            <a:r>
              <a:rPr lang="en-US" altLang="zh-CN" dirty="0" smtClean="0"/>
              <a:t>Chi2 </a:t>
            </a:r>
            <a:r>
              <a:rPr lang="en-US" altLang="zh-CN" dirty="0" smtClean="0"/>
              <a:t>Cut, ID Hit Cut, IP Cut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3635896" y="5517232"/>
            <a:ext cx="360040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627784" y="6165304"/>
            <a:ext cx="24482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Secondary Vertex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43558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Chi2 Cut, IP significance Cut, Material Region Removal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56612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Try to add more tracks</a:t>
            </a:r>
            <a:endParaRPr lang="zh-CN" altLang="en-US" dirty="0"/>
          </a:p>
        </p:txBody>
      </p:sp>
    </p:spTree>
  </p:cSld>
  <p:clrMapOvr>
    <a:masterClrMapping/>
  </p:clrMapOvr>
  <p:transition advTm="5057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5536" y="5229200"/>
            <a:ext cx="79928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Significantly Higher Rejection, but lower </a:t>
            </a:r>
            <a:r>
              <a:rPr lang="en-US" altLang="zh-CN" dirty="0" err="1" smtClean="0"/>
              <a:t>sv</a:t>
            </a:r>
            <a:r>
              <a:rPr lang="en-US" altLang="zh-CN" dirty="0" smtClean="0"/>
              <a:t> reconstruction efficiency(make performance worse in high efficiency region).   By tuning the cut in -00-01-42,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we improve the performance in high efficiency region</a:t>
            </a:r>
            <a:r>
              <a:rPr lang="en-US" altLang="zh-CN" dirty="0" smtClean="0"/>
              <a:t>. Meanwhile the AntiFake2TrkVrt cut may be too tight. 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4000" dirty="0" smtClean="0"/>
              <a:t>Secondary Vertex Reconstruction</a:t>
            </a:r>
            <a:br>
              <a:rPr lang="en-US" altLang="zh-CN" sz="4000" dirty="0" smtClean="0"/>
            </a:br>
            <a:r>
              <a:rPr lang="en-US" altLang="zh-CN" sz="4000" dirty="0" smtClean="0"/>
              <a:t>Performance Comparison(1)</a:t>
            </a:r>
            <a:endParaRPr lang="zh-CN" altLang="en-US" sz="4000" dirty="0"/>
          </a:p>
        </p:txBody>
      </p:sp>
      <p:pic>
        <p:nvPicPr>
          <p:cNvPr id="3074" name="Picture 2" descr="C:\Users\baiy\AppData\Roaming\Tencent\Users\362285307\QQ\WinTemp\RichOle\FRVXZ`2%7K(D7H4EKJVAB)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824536" cy="30963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4008" y="47878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SV0 Performance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513815"/>
            <a:ext cx="36004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</a:rPr>
              <a:t>  InDetVKalVxInJetTool-00-01-38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 As a benchmark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Default InDetVKalVxInJetTool-00-01-42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 Tight </a:t>
            </a:r>
            <a:r>
              <a:rPr lang="en-US" altLang="zh-CN" dirty="0" err="1" smtClean="0">
                <a:solidFill>
                  <a:srgbClr val="FF0000"/>
                </a:solidFill>
              </a:rPr>
              <a:t>AntiFake</a:t>
            </a:r>
            <a:r>
              <a:rPr lang="en-US" altLang="zh-CN" dirty="0" smtClean="0">
                <a:solidFill>
                  <a:srgbClr val="FF0000"/>
                </a:solidFill>
              </a:rPr>
              <a:t> 2TrkVertex Cut: reject </a:t>
            </a:r>
            <a:r>
              <a:rPr lang="en-US" altLang="zh-CN" dirty="0" err="1" smtClean="0">
                <a:solidFill>
                  <a:srgbClr val="FF0000"/>
                </a:solidFill>
              </a:rPr>
              <a:t>sv</a:t>
            </a:r>
            <a:r>
              <a:rPr lang="en-US" altLang="zh-CN" dirty="0" smtClean="0">
                <a:solidFill>
                  <a:srgbClr val="FF0000"/>
                </a:solidFill>
              </a:rPr>
              <a:t> far from impact point(tight)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FF00"/>
                </a:solidFill>
              </a:rPr>
              <a:t>   </a:t>
            </a:r>
            <a:r>
              <a:rPr lang="en-US" altLang="zh-CN" dirty="0" err="1" smtClean="0">
                <a:solidFill>
                  <a:srgbClr val="00FF00"/>
                </a:solidFill>
              </a:rPr>
              <a:t>Tunned</a:t>
            </a:r>
            <a:r>
              <a:rPr lang="en-US" altLang="zh-CN" dirty="0" smtClean="0">
                <a:solidFill>
                  <a:srgbClr val="00FF00"/>
                </a:solidFill>
              </a:rPr>
              <a:t> -00-01-42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FF00"/>
                </a:solidFill>
              </a:rPr>
              <a:t>  </a:t>
            </a:r>
            <a:r>
              <a:rPr lang="en-US" altLang="zh-CN" dirty="0" err="1" smtClean="0">
                <a:solidFill>
                  <a:srgbClr val="00FF00"/>
                </a:solidFill>
              </a:rPr>
              <a:t>tunning</a:t>
            </a:r>
            <a:r>
              <a:rPr lang="en-US" altLang="zh-CN" dirty="0" smtClean="0">
                <a:solidFill>
                  <a:srgbClr val="00FF00"/>
                </a:solidFill>
              </a:rPr>
              <a:t> on </a:t>
            </a:r>
            <a:r>
              <a:rPr lang="en-US" altLang="zh-CN" dirty="0" err="1" smtClean="0">
                <a:solidFill>
                  <a:srgbClr val="00FF00"/>
                </a:solidFill>
              </a:rPr>
              <a:t>trksig</a:t>
            </a:r>
            <a:r>
              <a:rPr lang="en-US" altLang="zh-CN" dirty="0" smtClean="0">
                <a:solidFill>
                  <a:srgbClr val="00FF00"/>
                </a:solidFill>
              </a:rPr>
              <a:t> cut, </a:t>
            </a:r>
            <a:r>
              <a:rPr lang="en-US" altLang="zh-CN" dirty="0" err="1" smtClean="0">
                <a:solidFill>
                  <a:srgbClr val="00FF00"/>
                </a:solidFill>
              </a:rPr>
              <a:t>sv</a:t>
            </a:r>
            <a:r>
              <a:rPr lang="en-US" altLang="zh-CN" dirty="0" smtClean="0">
                <a:solidFill>
                  <a:srgbClr val="00FF00"/>
                </a:solidFill>
              </a:rPr>
              <a:t> chi2 cut</a:t>
            </a:r>
          </a:p>
          <a:p>
            <a:pPr lvl="1">
              <a:buFont typeface="Arial" pitchFamily="34" charset="0"/>
              <a:buChar char="•"/>
            </a:pP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7380312" y="3140968"/>
            <a:ext cx="864096" cy="1224136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rot="16200000" flipH="1">
            <a:off x="7308304" y="4941168"/>
            <a:ext cx="1224136" cy="720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ransition advTm="1041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4000" dirty="0" smtClean="0"/>
              <a:t>Secondary Vertex Reconstruction</a:t>
            </a:r>
            <a:br>
              <a:rPr lang="en-US" altLang="zh-CN" sz="4000" dirty="0" smtClean="0"/>
            </a:br>
            <a:r>
              <a:rPr lang="en-US" altLang="zh-CN" sz="4000" dirty="0" smtClean="0"/>
              <a:t>Performance Comparison(2)</a:t>
            </a:r>
            <a:endParaRPr lang="zh-CN" altLang="en-US" sz="4000" dirty="0" smtClean="0"/>
          </a:p>
        </p:txBody>
      </p:sp>
      <p:pic>
        <p:nvPicPr>
          <p:cNvPr id="27649" name="Picture 1" descr="C:\Users\baiy\AppData\Roaming\Tencent\Users\362285307\QQ\WinTemp\RichOle\5`0UO8W`~AXT6C]O~8G_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4896543" cy="1656184"/>
          </a:xfrm>
          <a:prstGeom prst="rect">
            <a:avLst/>
          </a:prstGeom>
          <a:noFill/>
        </p:spPr>
      </p:pic>
      <p:pic>
        <p:nvPicPr>
          <p:cNvPr id="27650" name="Picture 2" descr="C:\Users\baiy\AppData\Roaming\Tencent\Users\362285307\QQ\WinTemp\RichOle\TUW{%P~ZX2UL1AL6}P15%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941168"/>
            <a:ext cx="4893207" cy="1656184"/>
          </a:xfrm>
          <a:prstGeom prst="rect">
            <a:avLst/>
          </a:prstGeom>
          <a:noFill/>
        </p:spPr>
      </p:pic>
      <p:pic>
        <p:nvPicPr>
          <p:cNvPr id="27651" name="Picture 3" descr="C:\Users\baiy\AppData\Roaming\Tencent\Users\362285307\QQ\WinTemp\RichOle\{GOZR0FNMT8`@WK{L$A33P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4896544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541691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InDetVKalVxInJetTool-00-01-38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 As a benchmark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InDetVKalVxInJetTool-00-01-46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Moderate anti fake 2trk vertex cut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Beam pipe rejection for </a:t>
            </a:r>
            <a:r>
              <a:rPr lang="en-US" altLang="zh-CN" dirty="0" err="1" smtClean="0"/>
              <a:t>sv</a:t>
            </a:r>
            <a:endParaRPr lang="en-US" altLang="zh-CN" dirty="0" smtClean="0"/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Shared track rejection</a:t>
            </a:r>
          </a:p>
          <a:p>
            <a:pPr lvl="1">
              <a:buFont typeface="Wingdings" pitchFamily="2" charset="2"/>
              <a:buChar char="p"/>
            </a:pP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rot="5400000">
            <a:off x="3815916" y="288894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636313"/>
            <a:ext cx="3923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Shared Hits Cut doesn’t help in high efficiency region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805264"/>
            <a:ext cx="3923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Beam pipe rejection doesn’t hurt performance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81128"/>
            <a:ext cx="388843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We cannot abandon antifake2trk vertex cut</a:t>
            </a:r>
            <a:endParaRPr lang="zh-CN" altLang="en-US" sz="1600" dirty="0"/>
          </a:p>
        </p:txBody>
      </p:sp>
      <p:cxnSp>
        <p:nvCxnSpPr>
          <p:cNvPr id="15" name="直接箭头连接符 14"/>
          <p:cNvCxnSpPr>
            <a:endCxn id="16" idx="3"/>
          </p:cNvCxnSpPr>
          <p:nvPr/>
        </p:nvCxnSpPr>
        <p:spPr>
          <a:xfrm rot="10800000" flipV="1">
            <a:off x="3923928" y="5877272"/>
            <a:ext cx="720080" cy="220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0800000" flipV="1">
            <a:off x="3851920" y="4293095"/>
            <a:ext cx="504056" cy="33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4362-4B33-41FA-8855-E277838FB1D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ransition advTm="7718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937</Words>
  <Application>Microsoft Office PowerPoint</Application>
  <PresentationFormat>全屏显示(4:3)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BTagging Performance Study in ATLAS</vt:lpstr>
      <vt:lpstr>Outline</vt:lpstr>
      <vt:lpstr>Introduction LHC</vt:lpstr>
      <vt:lpstr>Introduction  ATLAS Experiment</vt:lpstr>
      <vt:lpstr>Introduction BTag in ATLAS</vt:lpstr>
      <vt:lpstr>Performance Study: Secondary Vertex Reconstruction</vt:lpstr>
      <vt:lpstr>Secondary Vertex Reconstruction</vt:lpstr>
      <vt:lpstr>Secondary Vertex Reconstruction Performance Comparison(1)</vt:lpstr>
      <vt:lpstr>Secondary Vertex Reconstruction Performance Comparison(2)</vt:lpstr>
      <vt:lpstr>Conclusion from SV Tuning</vt:lpstr>
      <vt:lpstr>Pileup Cuts Performance Study (in progressing)</vt:lpstr>
      <vt:lpstr>Introduction</vt:lpstr>
      <vt:lpstr>Cuts on Tracks against PU</vt:lpstr>
      <vt:lpstr>Results of IP3D Performance</vt:lpstr>
      <vt:lpstr>IP2D Results Performance</vt:lpstr>
      <vt:lpstr>SV Performance Curve</vt:lpstr>
      <vt:lpstr>Rejection in Eff=0.45 for SV0</vt:lpstr>
      <vt:lpstr>Conclusion from PU Cuts Study</vt:lpstr>
      <vt:lpstr>Other Work In Doctor Stage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Btagging Work in ATLAS</dc:title>
  <dc:creator>baiy</dc:creator>
  <cp:lastModifiedBy>baiy</cp:lastModifiedBy>
  <cp:revision>91</cp:revision>
  <dcterms:created xsi:type="dcterms:W3CDTF">2011-05-08T02:03:44Z</dcterms:created>
  <dcterms:modified xsi:type="dcterms:W3CDTF">2011-05-09T12:24:11Z</dcterms:modified>
</cp:coreProperties>
</file>