
<file path=[Content_Types].xml><?xml version="1.0" encoding="utf-8"?>
<Types xmlns="http://schemas.openxmlformats.org/package/2006/content-types">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diagrams/colors1.xml" ContentType="application/vnd.openxmlformats-officedocument.drawingml.diagramColors+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diagrams/quickStyle1.xml" ContentType="application/vnd.openxmlformats-officedocument.drawingml.diagramStyle+xml"/>
  <Override PartName="/ppt/slideLayouts/slideLayout2.xml" ContentType="application/vnd.openxmlformats-officedocument.presentationml.slideLayout+xml"/>
  <Override PartName="/ppt/theme/theme3.xml" ContentType="application/vnd.openxmlformats-officedocument.theme+xml"/>
  <Override PartName="/ppt/diagrams/layout1.xml" ContentType="application/vnd.openxmlformats-officedocument.drawingml.diagramLayout+xml"/>
  <Default Extension="pdf" ContentType="application/pdf"/>
  <Override PartName="/ppt/notesSlides/notesSlide6.xml" ContentType="application/vnd.openxmlformats-officedocument.presentationml.notesSlide+xml"/>
  <Default Extension="gif" ContentType="image/gif"/>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commentAuthors.xml" ContentType="application/vnd.openxmlformats-officedocument.presentationml.commentAuthors+xml"/>
  <Override PartName="/ppt/slideLayouts/slideLayout3.xml" ContentType="application/vnd.openxmlformats-officedocument.presentationml.slideLayout+xml"/>
  <Default Extension="tiff" ContentType="image/tiff"/>
  <Override PartName="/ppt/notesSlides/notesSlide7.xml" ContentType="application/vnd.openxmlformats-officedocument.presentationml.notesSlide+xml"/>
  <Override PartName="/ppt/comments/comment1.xml" ContentType="application/vnd.openxmlformats-officedocument.presentationml.comments+xml"/>
  <Override PartName="/ppt/diagrams/drawing1.xml" ContentType="application/vnd.ms-office.drawingml.diagramDrawing+xml"/>
  <Override PartName="/ppt/notesSlides/notesSlide3.xml" ContentType="application/vnd.openxmlformats-officedocument.presentationml.notesSlide+xml"/>
  <Override PartName="/ppt/slides/slide8.xml" ContentType="application/vnd.openxmlformats-officedocument.presentationml.slide+xml"/>
  <Override PartName="/ppt/diagrams/data1.xml" ContentType="application/vnd.openxmlformats-officedocument.drawingml.diagramData+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Default Extension="wmf" ContentType="image/x-wmf"/>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7"/>
  </p:notesMasterIdLst>
  <p:handoutMasterIdLst>
    <p:handoutMasterId r:id="rId18"/>
  </p:handoutMasterIdLst>
  <p:sldIdLst>
    <p:sldId id="315" r:id="rId2"/>
    <p:sldId id="776" r:id="rId3"/>
    <p:sldId id="808" r:id="rId4"/>
    <p:sldId id="809" r:id="rId5"/>
    <p:sldId id="811" r:id="rId6"/>
    <p:sldId id="803" r:id="rId7"/>
    <p:sldId id="805" r:id="rId8"/>
    <p:sldId id="806" r:id="rId9"/>
    <p:sldId id="802" r:id="rId10"/>
    <p:sldId id="739" r:id="rId11"/>
    <p:sldId id="797" r:id="rId12"/>
    <p:sldId id="813" r:id="rId13"/>
    <p:sldId id="814" r:id="rId14"/>
    <p:sldId id="812" r:id="rId15"/>
    <p:sldId id="801" r:id="rId16"/>
  </p:sldIdLst>
  <p:sldSz cx="9144000" cy="6858000" type="screen4x3"/>
  <p:notesSz cx="6854825" cy="9750425"/>
  <p:defaultTextStyle>
    <a:defPPr>
      <a:defRPr lang="de-DE"/>
    </a:defPPr>
    <a:lvl1pPr algn="ctr" rtl="0" fontAlgn="base">
      <a:spcBef>
        <a:spcPct val="0"/>
      </a:spcBef>
      <a:spcAft>
        <a:spcPct val="0"/>
      </a:spcAft>
      <a:defRPr sz="2000" kern="1200">
        <a:solidFill>
          <a:schemeClr val="tx1"/>
        </a:solidFill>
        <a:latin typeface="Times New Roman" charset="0"/>
        <a:ea typeface="+mn-ea"/>
        <a:cs typeface="+mn-cs"/>
      </a:defRPr>
    </a:lvl1pPr>
    <a:lvl2pPr marL="457200" algn="ctr" rtl="0" fontAlgn="base">
      <a:spcBef>
        <a:spcPct val="0"/>
      </a:spcBef>
      <a:spcAft>
        <a:spcPct val="0"/>
      </a:spcAft>
      <a:defRPr sz="2000" kern="1200">
        <a:solidFill>
          <a:schemeClr val="tx1"/>
        </a:solidFill>
        <a:latin typeface="Times New Roman" charset="0"/>
        <a:ea typeface="+mn-ea"/>
        <a:cs typeface="+mn-cs"/>
      </a:defRPr>
    </a:lvl2pPr>
    <a:lvl3pPr marL="914400" algn="ctr" rtl="0" fontAlgn="base">
      <a:spcBef>
        <a:spcPct val="0"/>
      </a:spcBef>
      <a:spcAft>
        <a:spcPct val="0"/>
      </a:spcAft>
      <a:defRPr sz="2000" kern="1200">
        <a:solidFill>
          <a:schemeClr val="tx1"/>
        </a:solidFill>
        <a:latin typeface="Times New Roman" charset="0"/>
        <a:ea typeface="+mn-ea"/>
        <a:cs typeface="+mn-cs"/>
      </a:defRPr>
    </a:lvl3pPr>
    <a:lvl4pPr marL="1371600" algn="ctr" rtl="0" fontAlgn="base">
      <a:spcBef>
        <a:spcPct val="0"/>
      </a:spcBef>
      <a:spcAft>
        <a:spcPct val="0"/>
      </a:spcAft>
      <a:defRPr sz="2000" kern="1200">
        <a:solidFill>
          <a:schemeClr val="tx1"/>
        </a:solidFill>
        <a:latin typeface="Times New Roman" charset="0"/>
        <a:ea typeface="+mn-ea"/>
        <a:cs typeface="+mn-cs"/>
      </a:defRPr>
    </a:lvl4pPr>
    <a:lvl5pPr marL="1828800" algn="ctr" rtl="0" fontAlgn="base">
      <a:spcBef>
        <a:spcPct val="0"/>
      </a:spcBef>
      <a:spcAft>
        <a:spcPct val="0"/>
      </a:spcAft>
      <a:defRPr sz="2000" kern="1200">
        <a:solidFill>
          <a:schemeClr val="tx1"/>
        </a:solidFill>
        <a:latin typeface="Times New Roman" charset="0"/>
        <a:ea typeface="+mn-ea"/>
        <a:cs typeface="+mn-cs"/>
      </a:defRPr>
    </a:lvl5pPr>
    <a:lvl6pPr marL="2286000" algn="l" defTabSz="457200" rtl="0" eaLnBrk="1" latinLnBrk="0" hangingPunct="1">
      <a:defRPr sz="2000" kern="1200">
        <a:solidFill>
          <a:schemeClr val="tx1"/>
        </a:solidFill>
        <a:latin typeface="Times New Roman" charset="0"/>
        <a:ea typeface="+mn-ea"/>
        <a:cs typeface="+mn-cs"/>
      </a:defRPr>
    </a:lvl6pPr>
    <a:lvl7pPr marL="2743200" algn="l" defTabSz="457200" rtl="0" eaLnBrk="1" latinLnBrk="0" hangingPunct="1">
      <a:defRPr sz="2000" kern="1200">
        <a:solidFill>
          <a:schemeClr val="tx1"/>
        </a:solidFill>
        <a:latin typeface="Times New Roman" charset="0"/>
        <a:ea typeface="+mn-ea"/>
        <a:cs typeface="+mn-cs"/>
      </a:defRPr>
    </a:lvl7pPr>
    <a:lvl8pPr marL="3200400" algn="l" defTabSz="457200" rtl="0" eaLnBrk="1" latinLnBrk="0" hangingPunct="1">
      <a:defRPr sz="2000" kern="1200">
        <a:solidFill>
          <a:schemeClr val="tx1"/>
        </a:solidFill>
        <a:latin typeface="Times New Roman" charset="0"/>
        <a:ea typeface="+mn-ea"/>
        <a:cs typeface="+mn-cs"/>
      </a:defRPr>
    </a:lvl8pPr>
    <a:lvl9pPr marL="3657600" algn="l" defTabSz="457200" rtl="0" eaLnBrk="1" latinLnBrk="0" hangingPunct="1">
      <a:defRPr sz="2000" kern="1200">
        <a:solidFill>
          <a:schemeClr val="tx1"/>
        </a:solidFill>
        <a:latin typeface="Times New Roman"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Heiner Igel" initials="HI" lastIdx="2"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notes"/>
  <p:clrMru>
    <a:srgbClr val="66CCFF"/>
    <a:srgbClr val="CCECFF"/>
    <a:srgbClr val="CCCCFF"/>
    <a:srgbClr val="00CCFF"/>
    <a:srgbClr val="FF0000"/>
    <a:srgbClr val="98DBFC"/>
    <a:srgbClr val="CCFFFF"/>
    <a:srgbClr val="FFCC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84034" autoAdjust="0"/>
  </p:normalViewPr>
  <p:slideViewPr>
    <p:cSldViewPr snapToGrid="0">
      <p:cViewPr>
        <p:scale>
          <a:sx n="100" d="100"/>
          <a:sy n="100" d="100"/>
        </p:scale>
        <p:origin x="-1936" y="-6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18"/>
    </p:cViewPr>
  </p:sorterViewPr>
  <p:notesViewPr>
    <p:cSldViewPr snapToGrid="0">
      <p:cViewPr>
        <p:scale>
          <a:sx n="150" d="100"/>
          <a:sy n="150" d="100"/>
        </p:scale>
        <p:origin x="-156" y="792"/>
      </p:cViewPr>
      <p:guideLst>
        <p:guide orient="horz" pos="3071"/>
        <p:guide pos="2159"/>
      </p:guideLst>
    </p:cSldViewPr>
  </p:notes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 authorId="0" dt="2009-06-15T23:30:39.953" idx="1">
    <p:pos x="10" y="10"/>
    <p:text>As Computer power increases it is not sufficient to simply pump more grid points into the models to get better reslts
Particular in global wave propagation there are routes that have so far been unexplored 
Talk about new method that is particularly suited for highly complex models
And and application using a more simple solver based on spectral elements to seismic tomography
</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5DFB58-DA49-0640-AA49-8A36A72FDEA2}" type="doc">
      <dgm:prSet loTypeId="urn:microsoft.com/office/officeart/2005/8/layout/gear1" loCatId="relationship" qsTypeId="urn:microsoft.com/office/officeart/2005/8/quickstyle/simple4" qsCatId="simple" csTypeId="urn:microsoft.com/office/officeart/2005/8/colors/accent1_2" csCatId="accent1" phldr="1"/>
      <dgm:spPr/>
      <dgm:t>
        <a:bodyPr/>
        <a:lstStyle/>
        <a:p>
          <a:endParaRPr lang="en-US"/>
        </a:p>
      </dgm:t>
    </dgm:pt>
    <dgm:pt modelId="{E7032C0C-5D19-944F-9ADA-7325882E5B72}">
      <dgm:prSet phldrT="[Text]" custT="1"/>
      <dgm:spPr>
        <a:solidFill>
          <a:schemeClr val="bg2">
            <a:lumMod val="40000"/>
            <a:lumOff val="60000"/>
          </a:schemeClr>
        </a:solidFill>
      </dgm:spPr>
      <dgm:t>
        <a:bodyPr/>
        <a:lstStyle/>
        <a:p>
          <a:pPr algn="ctr"/>
          <a:r>
            <a:rPr lang="en-US" sz="2400" b="1" dirty="0" smtClean="0">
              <a:solidFill>
                <a:schemeClr val="tx1">
                  <a:lumMod val="95000"/>
                  <a:lumOff val="5000"/>
                </a:schemeClr>
              </a:solidFill>
            </a:rPr>
            <a:t>VERCE</a:t>
          </a:r>
        </a:p>
        <a:p>
          <a:pPr algn="l"/>
          <a:r>
            <a:rPr lang="en-US" sz="1600" b="0" i="1" dirty="0" err="1" smtClean="0">
              <a:solidFill>
                <a:schemeClr val="tx1">
                  <a:lumMod val="95000"/>
                  <a:lumOff val="5000"/>
                </a:schemeClr>
              </a:solidFill>
            </a:rPr>
            <a:t>e</a:t>
          </a:r>
          <a:r>
            <a:rPr lang="en-US" sz="1600" b="0" i="1" dirty="0" smtClean="0">
              <a:solidFill>
                <a:schemeClr val="tx1">
                  <a:lumMod val="95000"/>
                  <a:lumOff val="5000"/>
                </a:schemeClr>
              </a:solidFill>
            </a:rPr>
            <a:t>-Science environment for data intensive research based on an extensive service-oriented architecture </a:t>
          </a:r>
          <a:endParaRPr lang="en-US" sz="1600" b="0" i="1" dirty="0">
            <a:solidFill>
              <a:schemeClr val="tx1">
                <a:lumMod val="95000"/>
                <a:lumOff val="5000"/>
              </a:schemeClr>
            </a:solidFill>
          </a:endParaRPr>
        </a:p>
      </dgm:t>
    </dgm:pt>
    <dgm:pt modelId="{718AA07C-55CD-4A40-A52F-1E1EAA909342}" type="parTrans" cxnId="{A01E8BA4-6E63-754B-B9C0-E65E6012813D}">
      <dgm:prSet/>
      <dgm:spPr/>
      <dgm:t>
        <a:bodyPr/>
        <a:lstStyle/>
        <a:p>
          <a:endParaRPr lang="en-US"/>
        </a:p>
      </dgm:t>
    </dgm:pt>
    <dgm:pt modelId="{BAD098CA-2FC4-3B46-8B62-C4238B0BF0EF}" type="sibTrans" cxnId="{A01E8BA4-6E63-754B-B9C0-E65E6012813D}">
      <dgm:prSet/>
      <dgm:spPr>
        <a:solidFill>
          <a:schemeClr val="bg2">
            <a:lumMod val="40000"/>
            <a:lumOff val="60000"/>
          </a:schemeClr>
        </a:solidFill>
      </dgm:spPr>
      <dgm:t>
        <a:bodyPr/>
        <a:lstStyle/>
        <a:p>
          <a:endParaRPr lang="en-US"/>
        </a:p>
      </dgm:t>
    </dgm:pt>
    <dgm:pt modelId="{4D44F1AE-0CAC-AE48-B3AB-6C5437132238}" type="pres">
      <dgm:prSet presAssocID="{545DFB58-DA49-0640-AA49-8A36A72FDEA2}" presName="composite" presStyleCnt="0">
        <dgm:presLayoutVars>
          <dgm:chMax val="3"/>
          <dgm:animLvl val="lvl"/>
          <dgm:resizeHandles val="exact"/>
        </dgm:presLayoutVars>
      </dgm:prSet>
      <dgm:spPr/>
      <dgm:t>
        <a:bodyPr/>
        <a:lstStyle/>
        <a:p>
          <a:endParaRPr lang="en-US"/>
        </a:p>
      </dgm:t>
    </dgm:pt>
    <dgm:pt modelId="{C92B2FDB-5434-A946-807D-7993C6FE6FF9}" type="pres">
      <dgm:prSet presAssocID="{E7032C0C-5D19-944F-9ADA-7325882E5B72}" presName="gear1" presStyleLbl="node1" presStyleIdx="0" presStyleCnt="1" custScaleX="120917" custLinFactNeighborX="1509" custLinFactNeighborY="1769">
        <dgm:presLayoutVars>
          <dgm:chMax val="1"/>
          <dgm:bulletEnabled val="1"/>
        </dgm:presLayoutVars>
      </dgm:prSet>
      <dgm:spPr/>
      <dgm:t>
        <a:bodyPr/>
        <a:lstStyle/>
        <a:p>
          <a:endParaRPr lang="en-US"/>
        </a:p>
      </dgm:t>
    </dgm:pt>
    <dgm:pt modelId="{E7DB1DCC-C095-9F42-8671-9F25FE0D910A}" type="pres">
      <dgm:prSet presAssocID="{E7032C0C-5D19-944F-9ADA-7325882E5B72}" presName="gear1srcNode" presStyleLbl="node1" presStyleIdx="0" presStyleCnt="1"/>
      <dgm:spPr/>
      <dgm:t>
        <a:bodyPr/>
        <a:lstStyle/>
        <a:p>
          <a:endParaRPr lang="en-US"/>
        </a:p>
      </dgm:t>
    </dgm:pt>
    <dgm:pt modelId="{792E6194-AA9D-544B-8A74-1F80423A14DE}" type="pres">
      <dgm:prSet presAssocID="{E7032C0C-5D19-944F-9ADA-7325882E5B72}" presName="gear1dstNode" presStyleLbl="node1" presStyleIdx="0" presStyleCnt="1"/>
      <dgm:spPr/>
      <dgm:t>
        <a:bodyPr/>
        <a:lstStyle/>
        <a:p>
          <a:endParaRPr lang="en-US"/>
        </a:p>
      </dgm:t>
    </dgm:pt>
    <dgm:pt modelId="{FA991677-F644-8B46-B02D-C333FE5E3961}" type="pres">
      <dgm:prSet presAssocID="{BAD098CA-2FC4-3B46-8B62-C4238B0BF0EF}" presName="connector1" presStyleLbl="sibTrans2D1" presStyleIdx="0" presStyleCnt="1" custLinFactNeighborY="-409"/>
      <dgm:spPr/>
      <dgm:t>
        <a:bodyPr/>
        <a:lstStyle/>
        <a:p>
          <a:endParaRPr lang="en-US"/>
        </a:p>
      </dgm:t>
    </dgm:pt>
  </dgm:ptLst>
  <dgm:cxnLst>
    <dgm:cxn modelId="{6CC85A8F-0F04-7941-9A77-4AEE3AF5269B}" type="presOf" srcId="{E7032C0C-5D19-944F-9ADA-7325882E5B72}" destId="{E7DB1DCC-C095-9F42-8671-9F25FE0D910A}" srcOrd="1" destOrd="0" presId="urn:microsoft.com/office/officeart/2005/8/layout/gear1"/>
    <dgm:cxn modelId="{5B02FF03-CFBA-B749-861C-9A8A268BE4AA}" type="presOf" srcId="{545DFB58-DA49-0640-AA49-8A36A72FDEA2}" destId="{4D44F1AE-0CAC-AE48-B3AB-6C5437132238}" srcOrd="0" destOrd="0" presId="urn:microsoft.com/office/officeart/2005/8/layout/gear1"/>
    <dgm:cxn modelId="{D4DC779B-C76E-B34E-AD50-90CDD5473293}" type="presOf" srcId="{E7032C0C-5D19-944F-9ADA-7325882E5B72}" destId="{792E6194-AA9D-544B-8A74-1F80423A14DE}" srcOrd="2" destOrd="0" presId="urn:microsoft.com/office/officeart/2005/8/layout/gear1"/>
    <dgm:cxn modelId="{322DE9F3-935C-0A49-B703-846F2844DE9A}" type="presOf" srcId="{E7032C0C-5D19-944F-9ADA-7325882E5B72}" destId="{C92B2FDB-5434-A946-807D-7993C6FE6FF9}" srcOrd="0" destOrd="0" presId="urn:microsoft.com/office/officeart/2005/8/layout/gear1"/>
    <dgm:cxn modelId="{F67535A0-67E9-364E-A848-77129872856B}" type="presOf" srcId="{BAD098CA-2FC4-3B46-8B62-C4238B0BF0EF}" destId="{FA991677-F644-8B46-B02D-C333FE5E3961}" srcOrd="0" destOrd="0" presId="urn:microsoft.com/office/officeart/2005/8/layout/gear1"/>
    <dgm:cxn modelId="{A01E8BA4-6E63-754B-B9C0-E65E6012813D}" srcId="{545DFB58-DA49-0640-AA49-8A36A72FDEA2}" destId="{E7032C0C-5D19-944F-9ADA-7325882E5B72}" srcOrd="0" destOrd="0" parTransId="{718AA07C-55CD-4A40-A52F-1E1EAA909342}" sibTransId="{BAD098CA-2FC4-3B46-8B62-C4238B0BF0EF}"/>
    <dgm:cxn modelId="{F5076981-BBC1-8748-AC9C-2898D4079910}" type="presParOf" srcId="{4D44F1AE-0CAC-AE48-B3AB-6C5437132238}" destId="{C92B2FDB-5434-A946-807D-7993C6FE6FF9}" srcOrd="0" destOrd="0" presId="urn:microsoft.com/office/officeart/2005/8/layout/gear1"/>
    <dgm:cxn modelId="{A2777662-B00E-564F-BD68-171A6E8B2AA5}" type="presParOf" srcId="{4D44F1AE-0CAC-AE48-B3AB-6C5437132238}" destId="{E7DB1DCC-C095-9F42-8671-9F25FE0D910A}" srcOrd="1" destOrd="0" presId="urn:microsoft.com/office/officeart/2005/8/layout/gear1"/>
    <dgm:cxn modelId="{D633B65B-2234-9946-888D-C850110BF245}" type="presParOf" srcId="{4D44F1AE-0CAC-AE48-B3AB-6C5437132238}" destId="{792E6194-AA9D-544B-8A74-1F80423A14DE}" srcOrd="2" destOrd="0" presId="urn:microsoft.com/office/officeart/2005/8/layout/gear1"/>
    <dgm:cxn modelId="{99E61E72-6236-4243-AB95-17F91E8A4DEC}" type="presParOf" srcId="{4D44F1AE-0CAC-AE48-B3AB-6C5437132238}" destId="{FA991677-F644-8B46-B02D-C333FE5E3961}" srcOrd="3"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92B2FDB-5434-A946-807D-7993C6FE6FF9}">
      <dsp:nvSpPr>
        <dsp:cNvPr id="0" name=""/>
        <dsp:cNvSpPr/>
      </dsp:nvSpPr>
      <dsp:spPr>
        <a:xfrm>
          <a:off x="1955307" y="1192760"/>
          <a:ext cx="3054092" cy="2525776"/>
        </a:xfrm>
        <a:prstGeom prst="gear9">
          <a:avLst/>
        </a:prstGeom>
        <a:solidFill>
          <a:schemeClr val="bg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lumMod val="95000"/>
                  <a:lumOff val="5000"/>
                </a:schemeClr>
              </a:solidFill>
            </a:rPr>
            <a:t>VERCE</a:t>
          </a:r>
        </a:p>
        <a:p>
          <a:pPr lvl="0" algn="l" defTabSz="1066800">
            <a:lnSpc>
              <a:spcPct val="90000"/>
            </a:lnSpc>
            <a:spcBef>
              <a:spcPct val="0"/>
            </a:spcBef>
            <a:spcAft>
              <a:spcPct val="35000"/>
            </a:spcAft>
          </a:pPr>
          <a:r>
            <a:rPr lang="en-US" sz="1600" b="0" i="1" kern="1200" dirty="0" err="1" smtClean="0">
              <a:solidFill>
                <a:schemeClr val="tx1">
                  <a:lumMod val="95000"/>
                  <a:lumOff val="5000"/>
                </a:schemeClr>
              </a:solidFill>
            </a:rPr>
            <a:t>e</a:t>
          </a:r>
          <a:r>
            <a:rPr lang="en-US" sz="1600" b="0" i="1" kern="1200" dirty="0" smtClean="0">
              <a:solidFill>
                <a:schemeClr val="tx1">
                  <a:lumMod val="95000"/>
                  <a:lumOff val="5000"/>
                </a:schemeClr>
              </a:solidFill>
            </a:rPr>
            <a:t>-Science environment for data intensive research based on an extensive service-oriented architecture </a:t>
          </a:r>
          <a:endParaRPr lang="en-US" sz="1600" b="0" i="1" kern="1200" dirty="0">
            <a:solidFill>
              <a:schemeClr val="tx1">
                <a:lumMod val="95000"/>
                <a:lumOff val="5000"/>
              </a:schemeClr>
            </a:solidFill>
          </a:endParaRPr>
        </a:p>
      </dsp:txBody>
      <dsp:txXfrm>
        <a:off x="1955307" y="1192760"/>
        <a:ext cx="3054092" cy="2525776"/>
      </dsp:txXfrm>
    </dsp:sp>
    <dsp:sp modelId="{FA991677-F644-8B46-B02D-C333FE5E3961}">
      <dsp:nvSpPr>
        <dsp:cNvPr id="0" name=""/>
        <dsp:cNvSpPr/>
      </dsp:nvSpPr>
      <dsp:spPr>
        <a:xfrm>
          <a:off x="2309369" y="699099"/>
          <a:ext cx="3106704" cy="3106704"/>
        </a:xfrm>
        <a:prstGeom prst="circularArrow">
          <a:avLst>
            <a:gd name="adj1" fmla="val 4878"/>
            <a:gd name="adj2" fmla="val 312630"/>
            <a:gd name="adj3" fmla="val 3172014"/>
            <a:gd name="adj4" fmla="val 15181843"/>
            <a:gd name="adj5" fmla="val 5691"/>
          </a:avLst>
        </a:prstGeom>
        <a:solidFill>
          <a:schemeClr val="bg2">
            <a:lumMod val="40000"/>
            <a:lumOff val="6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970213" cy="487363"/>
          </a:xfrm>
          <a:prstGeom prst="rect">
            <a:avLst/>
          </a:prstGeom>
          <a:noFill/>
          <a:ln w="9525">
            <a:noFill/>
            <a:miter lim="800000"/>
            <a:headEnd/>
            <a:tailEnd/>
          </a:ln>
          <a:effectLst/>
        </p:spPr>
        <p:txBody>
          <a:bodyPr vert="horz" wrap="square" lIns="94334" tIns="47167" rIns="94334" bIns="47167" numCol="1" anchor="t" anchorCtr="0" compatLnSpc="1">
            <a:prstTxWarp prst="textNoShape">
              <a:avLst/>
            </a:prstTxWarp>
          </a:bodyPr>
          <a:lstStyle>
            <a:lvl1pPr algn="l" defTabSz="942975">
              <a:defRPr sz="1200"/>
            </a:lvl1pPr>
          </a:lstStyle>
          <a:p>
            <a:pPr>
              <a:defRPr/>
            </a:pPr>
            <a:endParaRPr lang="fr-FR"/>
          </a:p>
        </p:txBody>
      </p:sp>
      <p:sp>
        <p:nvSpPr>
          <p:cNvPr id="50179" name="Rectangle 3"/>
          <p:cNvSpPr>
            <a:spLocks noGrp="1" noChangeArrowheads="1"/>
          </p:cNvSpPr>
          <p:nvPr>
            <p:ph type="dt" sz="quarter" idx="1"/>
          </p:nvPr>
        </p:nvSpPr>
        <p:spPr bwMode="auto">
          <a:xfrm>
            <a:off x="3884613" y="0"/>
            <a:ext cx="2970212" cy="487363"/>
          </a:xfrm>
          <a:prstGeom prst="rect">
            <a:avLst/>
          </a:prstGeom>
          <a:noFill/>
          <a:ln w="9525">
            <a:noFill/>
            <a:miter lim="800000"/>
            <a:headEnd/>
            <a:tailEnd/>
          </a:ln>
          <a:effectLst/>
        </p:spPr>
        <p:txBody>
          <a:bodyPr vert="horz" wrap="square" lIns="94334" tIns="47167" rIns="94334" bIns="47167" numCol="1" anchor="t" anchorCtr="0" compatLnSpc="1">
            <a:prstTxWarp prst="textNoShape">
              <a:avLst/>
            </a:prstTxWarp>
          </a:bodyPr>
          <a:lstStyle>
            <a:lvl1pPr algn="r" defTabSz="942975">
              <a:defRPr sz="1200"/>
            </a:lvl1pPr>
          </a:lstStyle>
          <a:p>
            <a:pPr>
              <a:defRPr/>
            </a:pPr>
            <a:endParaRPr lang="fr-FR"/>
          </a:p>
        </p:txBody>
      </p:sp>
      <p:sp>
        <p:nvSpPr>
          <p:cNvPr id="50180" name="Rectangle 4"/>
          <p:cNvSpPr>
            <a:spLocks noGrp="1" noChangeArrowheads="1"/>
          </p:cNvSpPr>
          <p:nvPr>
            <p:ph type="ftr" sz="quarter" idx="2"/>
          </p:nvPr>
        </p:nvSpPr>
        <p:spPr bwMode="auto">
          <a:xfrm>
            <a:off x="0" y="9263063"/>
            <a:ext cx="2970213" cy="487362"/>
          </a:xfrm>
          <a:prstGeom prst="rect">
            <a:avLst/>
          </a:prstGeom>
          <a:noFill/>
          <a:ln w="9525">
            <a:noFill/>
            <a:miter lim="800000"/>
            <a:headEnd/>
            <a:tailEnd/>
          </a:ln>
          <a:effectLst/>
        </p:spPr>
        <p:txBody>
          <a:bodyPr vert="horz" wrap="square" lIns="94334" tIns="47167" rIns="94334" bIns="47167" numCol="1" anchor="b" anchorCtr="0" compatLnSpc="1">
            <a:prstTxWarp prst="textNoShape">
              <a:avLst/>
            </a:prstTxWarp>
          </a:bodyPr>
          <a:lstStyle>
            <a:lvl1pPr algn="l" defTabSz="942975">
              <a:defRPr sz="1200"/>
            </a:lvl1pPr>
          </a:lstStyle>
          <a:p>
            <a:pPr>
              <a:defRPr/>
            </a:pPr>
            <a:endParaRPr lang="fr-FR"/>
          </a:p>
        </p:txBody>
      </p:sp>
      <p:sp>
        <p:nvSpPr>
          <p:cNvPr id="50181" name="Rectangle 5"/>
          <p:cNvSpPr>
            <a:spLocks noGrp="1" noChangeArrowheads="1"/>
          </p:cNvSpPr>
          <p:nvPr>
            <p:ph type="sldNum" sz="quarter" idx="3"/>
          </p:nvPr>
        </p:nvSpPr>
        <p:spPr bwMode="auto">
          <a:xfrm>
            <a:off x="3884613" y="9263063"/>
            <a:ext cx="2970212" cy="487362"/>
          </a:xfrm>
          <a:prstGeom prst="rect">
            <a:avLst/>
          </a:prstGeom>
          <a:noFill/>
          <a:ln w="9525">
            <a:noFill/>
            <a:miter lim="800000"/>
            <a:headEnd/>
            <a:tailEnd/>
          </a:ln>
          <a:effectLst/>
        </p:spPr>
        <p:txBody>
          <a:bodyPr vert="horz" wrap="square" lIns="94334" tIns="47167" rIns="94334" bIns="47167" numCol="1" anchor="b" anchorCtr="0" compatLnSpc="1">
            <a:prstTxWarp prst="textNoShape">
              <a:avLst/>
            </a:prstTxWarp>
          </a:bodyPr>
          <a:lstStyle>
            <a:lvl1pPr algn="r" defTabSz="942975">
              <a:defRPr sz="1200"/>
            </a:lvl1pPr>
          </a:lstStyle>
          <a:p>
            <a:pPr>
              <a:defRPr/>
            </a:pPr>
            <a:fld id="{D6753971-B5FD-AB44-BB42-F881AC72073C}" type="slidenum">
              <a:rPr lang="de-DE"/>
              <a:pPr>
                <a:defRPr/>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0213" cy="487363"/>
          </a:xfrm>
          <a:prstGeom prst="rect">
            <a:avLst/>
          </a:prstGeom>
          <a:noFill/>
          <a:ln w="9525">
            <a:noFill/>
            <a:miter lim="800000"/>
            <a:headEnd/>
            <a:tailEnd/>
          </a:ln>
          <a:effectLst/>
        </p:spPr>
        <p:txBody>
          <a:bodyPr vert="horz" wrap="square" lIns="94334" tIns="47167" rIns="94334" bIns="47167" numCol="1" anchor="t" anchorCtr="0" compatLnSpc="1">
            <a:prstTxWarp prst="textNoShape">
              <a:avLst/>
            </a:prstTxWarp>
          </a:bodyPr>
          <a:lstStyle>
            <a:lvl1pPr algn="l" defTabSz="942975">
              <a:defRPr sz="1200"/>
            </a:lvl1pPr>
          </a:lstStyle>
          <a:p>
            <a:pPr>
              <a:defRPr/>
            </a:pPr>
            <a:endParaRPr lang="fr-FR"/>
          </a:p>
        </p:txBody>
      </p:sp>
      <p:sp>
        <p:nvSpPr>
          <p:cNvPr id="10243" name="Rectangle 3"/>
          <p:cNvSpPr>
            <a:spLocks noGrp="1" noChangeArrowheads="1"/>
          </p:cNvSpPr>
          <p:nvPr>
            <p:ph type="dt" idx="1"/>
          </p:nvPr>
        </p:nvSpPr>
        <p:spPr bwMode="auto">
          <a:xfrm>
            <a:off x="3884613" y="0"/>
            <a:ext cx="2970212" cy="487363"/>
          </a:xfrm>
          <a:prstGeom prst="rect">
            <a:avLst/>
          </a:prstGeom>
          <a:noFill/>
          <a:ln w="9525">
            <a:noFill/>
            <a:miter lim="800000"/>
            <a:headEnd/>
            <a:tailEnd/>
          </a:ln>
          <a:effectLst/>
        </p:spPr>
        <p:txBody>
          <a:bodyPr vert="horz" wrap="square" lIns="94334" tIns="47167" rIns="94334" bIns="47167" numCol="1" anchor="t" anchorCtr="0" compatLnSpc="1">
            <a:prstTxWarp prst="textNoShape">
              <a:avLst/>
            </a:prstTxWarp>
          </a:bodyPr>
          <a:lstStyle>
            <a:lvl1pPr algn="r" defTabSz="942975">
              <a:defRPr sz="1200"/>
            </a:lvl1pPr>
          </a:lstStyle>
          <a:p>
            <a:pPr>
              <a:defRPr/>
            </a:pPr>
            <a:endParaRPr lang="fr-FR"/>
          </a:p>
        </p:txBody>
      </p:sp>
      <p:sp>
        <p:nvSpPr>
          <p:cNvPr id="15364" name="Rectangle 4"/>
          <p:cNvSpPr>
            <a:spLocks noGrp="1" noRot="1" noChangeAspect="1" noChangeArrowheads="1" noTextEdit="1"/>
          </p:cNvSpPr>
          <p:nvPr>
            <p:ph type="sldImg" idx="2"/>
          </p:nvPr>
        </p:nvSpPr>
        <p:spPr bwMode="auto">
          <a:xfrm>
            <a:off x="989013" y="731838"/>
            <a:ext cx="4876800" cy="36576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914400" y="4630738"/>
            <a:ext cx="5026025" cy="4387850"/>
          </a:xfrm>
          <a:prstGeom prst="rect">
            <a:avLst/>
          </a:prstGeom>
          <a:noFill/>
          <a:ln w="9525">
            <a:noFill/>
            <a:miter lim="800000"/>
            <a:headEnd/>
            <a:tailEnd/>
          </a:ln>
          <a:effectLst/>
        </p:spPr>
        <p:txBody>
          <a:bodyPr vert="horz" wrap="square" lIns="94334" tIns="47167" rIns="94334" bIns="47167" numCol="1" anchor="t" anchorCtr="0" compatLnSpc="1">
            <a:prstTxWarp prst="textNoShape">
              <a:avLst/>
            </a:prstTxWarp>
          </a:bodyPr>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0246" name="Rectangle 6"/>
          <p:cNvSpPr>
            <a:spLocks noGrp="1" noChangeArrowheads="1"/>
          </p:cNvSpPr>
          <p:nvPr>
            <p:ph type="ftr" sz="quarter" idx="4"/>
          </p:nvPr>
        </p:nvSpPr>
        <p:spPr bwMode="auto">
          <a:xfrm>
            <a:off x="0" y="9263063"/>
            <a:ext cx="2970213" cy="487362"/>
          </a:xfrm>
          <a:prstGeom prst="rect">
            <a:avLst/>
          </a:prstGeom>
          <a:noFill/>
          <a:ln w="9525">
            <a:noFill/>
            <a:miter lim="800000"/>
            <a:headEnd/>
            <a:tailEnd/>
          </a:ln>
          <a:effectLst/>
        </p:spPr>
        <p:txBody>
          <a:bodyPr vert="horz" wrap="square" lIns="94334" tIns="47167" rIns="94334" bIns="47167" numCol="1" anchor="b" anchorCtr="0" compatLnSpc="1">
            <a:prstTxWarp prst="textNoShape">
              <a:avLst/>
            </a:prstTxWarp>
          </a:bodyPr>
          <a:lstStyle>
            <a:lvl1pPr algn="l" defTabSz="942975">
              <a:defRPr sz="1200"/>
            </a:lvl1pPr>
          </a:lstStyle>
          <a:p>
            <a:pPr>
              <a:defRPr/>
            </a:pPr>
            <a:endParaRPr lang="fr-FR"/>
          </a:p>
        </p:txBody>
      </p:sp>
      <p:sp>
        <p:nvSpPr>
          <p:cNvPr id="10247" name="Rectangle 7"/>
          <p:cNvSpPr>
            <a:spLocks noGrp="1" noChangeArrowheads="1"/>
          </p:cNvSpPr>
          <p:nvPr>
            <p:ph type="sldNum" sz="quarter" idx="5"/>
          </p:nvPr>
        </p:nvSpPr>
        <p:spPr bwMode="auto">
          <a:xfrm>
            <a:off x="3884613" y="9263063"/>
            <a:ext cx="2970212" cy="487362"/>
          </a:xfrm>
          <a:prstGeom prst="rect">
            <a:avLst/>
          </a:prstGeom>
          <a:noFill/>
          <a:ln w="9525">
            <a:noFill/>
            <a:miter lim="800000"/>
            <a:headEnd/>
            <a:tailEnd/>
          </a:ln>
          <a:effectLst/>
        </p:spPr>
        <p:txBody>
          <a:bodyPr vert="horz" wrap="square" lIns="94334" tIns="47167" rIns="94334" bIns="47167" numCol="1" anchor="b" anchorCtr="0" compatLnSpc="1">
            <a:prstTxWarp prst="textNoShape">
              <a:avLst/>
            </a:prstTxWarp>
          </a:bodyPr>
          <a:lstStyle>
            <a:lvl1pPr algn="r" defTabSz="942975">
              <a:defRPr sz="1200"/>
            </a:lvl1pPr>
          </a:lstStyle>
          <a:p>
            <a:pPr>
              <a:defRPr/>
            </a:pPr>
            <a:fld id="{228D4A13-3203-B944-9CC3-DD9C5B485143}"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C3B479E-9CAE-C64E-9A61-ED0E6FAB87F0}" type="slidenum">
              <a:rPr lang="de-DE"/>
              <a:pPr/>
              <a:t>1</a:t>
            </a:fld>
            <a:endParaRPr lang="de-DE"/>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000" dirty="0" smtClean="0"/>
              <a:t>The earthquake and seismology research is an intrinsically Global undertaking</a:t>
            </a:r>
            <a:r>
              <a:rPr lang="en-US" sz="1000" baseline="0" dirty="0" smtClean="0"/>
              <a:t> that addresses</a:t>
            </a:r>
            <a:r>
              <a:rPr lang="en-US" sz="1000" dirty="0" smtClean="0"/>
              <a:t> both fundamental understanding of the Earth’s interior structures and evolution, and augmented societal issues</a:t>
            </a:r>
            <a:r>
              <a:rPr lang="en-US" sz="1000" baseline="0" dirty="0" smtClean="0"/>
              <a:t> concerning natural hazards, energy resources, environmental changes and national security. This community is central in the European Plate Observatory System (EPOS), the ESFRI project of the solid earth community now in the preparatory phase.</a:t>
            </a:r>
            <a:endParaRPr lang="en-US" sz="1000" dirty="0" smtClean="0"/>
          </a:p>
          <a:p>
            <a:endParaRPr lang="en-US" sz="1000" baseline="0" dirty="0" smtClean="0"/>
          </a:p>
          <a:p>
            <a:r>
              <a:rPr lang="en-US" sz="1000" baseline="0" dirty="0" smtClean="0"/>
              <a:t>Global and regional monitoring networks are continuously transmitting wealth of digital continuous time data  from dense seismic arrays  to the European Integrated Data Archives (EIDA), part of the International Federation of Digital Seismograph Networks (FDSN) - an international </a:t>
            </a:r>
            <a:r>
              <a:rPr lang="en-US" sz="1000" baseline="0" dirty="0" err="1" smtClean="0"/>
              <a:t>consortum</a:t>
            </a:r>
            <a:r>
              <a:rPr lang="en-US" sz="1000" baseline="0" dirty="0" smtClean="0"/>
              <a:t> within GEOSS - with well established standards for data exchange formats and data center management systems.</a:t>
            </a:r>
          </a:p>
          <a:p>
            <a:endParaRPr lang="en-US" sz="1000" baseline="0" dirty="0" smtClean="0"/>
          </a:p>
          <a:p>
            <a:r>
              <a:rPr lang="en-US" sz="1000" baseline="0" dirty="0" smtClean="0"/>
              <a:t>The earthquake and seismology community is facing today a fundamental research paradigm shift:  from data and event driven research to data intensive research exploiting the wealth of information provided by dense arrays of continuously recording stations.</a:t>
            </a:r>
          </a:p>
          <a:p>
            <a:endParaRPr lang="en-US" sz="1000" baseline="0" dirty="0" smtClean="0"/>
          </a:p>
          <a:p>
            <a:r>
              <a:rPr lang="en-US" sz="1000" baseline="0" dirty="0" smtClean="0"/>
              <a:t>Today, innovative analysis methods extracting spatial and time coherent information using correlation-based and mining methods allow to exploit the whole waveform information even in what was previously disregarded as noise.</a:t>
            </a:r>
          </a:p>
          <a:p>
            <a:endParaRPr lang="en-US" sz="1000" baseline="0" dirty="0" smtClean="0"/>
          </a:p>
          <a:p>
            <a:r>
              <a:rPr lang="en-US" sz="1000" baseline="0" dirty="0" smtClean="0"/>
              <a:t>These new data analysis and inversion methods require seamless access to large volumes (~100 TB – 1 PB) of distributed multi-sets data and extensive computing and storage capabilities across the Grid and HPC infrastructures. Other critical issues are related to </a:t>
            </a:r>
            <a:r>
              <a:rPr lang="en-US" sz="1000" baseline="0" dirty="0" err="1" smtClean="0"/>
              <a:t>curation</a:t>
            </a:r>
            <a:r>
              <a:rPr lang="en-US" sz="1000" baseline="0" dirty="0" smtClean="0"/>
              <a:t>, sharing and re-use of processed and simulated data (publishing); collaborative sharing of data and methods, together with orchestrated workflows across multiple service components.</a:t>
            </a:r>
          </a:p>
          <a:p>
            <a:endParaRPr lang="en-US" sz="1000" baseline="0" dirty="0" smtClean="0"/>
          </a:p>
          <a:p>
            <a:r>
              <a:rPr lang="en-US" sz="1000" baseline="0" dirty="0" smtClean="0"/>
              <a:t>To exploit the full potential of the community data environment and of the emerging European </a:t>
            </a:r>
            <a:r>
              <a:rPr lang="en-US" sz="1000" baseline="0" dirty="0" err="1" smtClean="0"/>
              <a:t>e</a:t>
            </a:r>
            <a:r>
              <a:rPr lang="en-US" sz="1000" baseline="0" dirty="0" smtClean="0"/>
              <a:t>-infrastructures (Grid and HPC), VERCE aims to build, within the ESFRI-PP project EPOS, a data-intensive </a:t>
            </a:r>
            <a:r>
              <a:rPr lang="en-US" sz="1000" baseline="0" dirty="0" err="1" smtClean="0"/>
              <a:t>e</a:t>
            </a:r>
            <a:r>
              <a:rPr lang="en-US" sz="1000" baseline="0" dirty="0" smtClean="0"/>
              <a:t>-Science environment based upon a service-oriented architecture and a framework of services and tools integrating Data, HPC and Grid infrastructures.</a:t>
            </a:r>
          </a:p>
          <a:p>
            <a:endParaRPr lang="en-US" sz="1000" baseline="0" dirty="0" smtClean="0"/>
          </a:p>
          <a:p>
            <a:r>
              <a:rPr lang="en-US" sz="1000" baseline="0" dirty="0" smtClean="0"/>
              <a:t>VERCE will provide to the solid earth community in the EU: a scalable data, mining and modeling infrastructure, a entry point to access data, sharing  and knowledge-based dissemination tools  in the seismology community and beyond in the Earth Sciences community that will benefit to societal problems.</a:t>
            </a:r>
          </a:p>
          <a:p>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28D4A13-3203-B944-9CC3-DD9C5B485143}" type="slidenum">
              <a:rPr lang="de-DE" smtClean="0"/>
              <a:pPr>
                <a:defRPr/>
              </a:pPr>
              <a:t>2</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b="1" i="0" dirty="0" smtClean="0"/>
              <a:t>Technology</a:t>
            </a:r>
            <a:r>
              <a:rPr lang="en-US" sz="1000" b="1" i="0" baseline="0" dirty="0" smtClean="0"/>
              <a:t> Stack</a:t>
            </a:r>
          </a:p>
          <a:p>
            <a:r>
              <a:rPr lang="en-US" sz="1000" baseline="0" dirty="0" smtClean="0"/>
              <a:t>Web portal: </a:t>
            </a:r>
            <a:r>
              <a:rPr lang="en-US" sz="1000" baseline="0" dirty="0" err="1" smtClean="0"/>
              <a:t>Jetspeed</a:t>
            </a:r>
            <a:r>
              <a:rPr lang="en-US" sz="1000" baseline="0" dirty="0" smtClean="0"/>
              <a:t>, Rapid</a:t>
            </a:r>
          </a:p>
          <a:p>
            <a:r>
              <a:rPr lang="en-US" sz="1000" baseline="0" dirty="0" smtClean="0"/>
              <a:t>Workflow enactment: ADMIRE</a:t>
            </a:r>
          </a:p>
          <a:p>
            <a:r>
              <a:rPr lang="en-US" sz="1000" baseline="0" dirty="0" smtClean="0"/>
              <a:t>Coupling and execution environments: </a:t>
            </a:r>
            <a:r>
              <a:rPr lang="en-US" sz="1000" baseline="0" dirty="0" err="1" smtClean="0"/>
              <a:t>Kepler</a:t>
            </a:r>
            <a:r>
              <a:rPr lang="en-US" sz="1000" baseline="0" dirty="0" smtClean="0"/>
              <a:t>, MUSCLE, </a:t>
            </a:r>
            <a:r>
              <a:rPr lang="en-US" sz="1000" baseline="0" dirty="0" err="1" smtClean="0"/>
              <a:t>GridSpace</a:t>
            </a:r>
            <a:endParaRPr lang="en-US" sz="1000" baseline="0" dirty="0" smtClean="0"/>
          </a:p>
          <a:p>
            <a:r>
              <a:rPr lang="en-US" sz="1000" baseline="0" dirty="0" smtClean="0"/>
              <a:t>Service gateway and interoperability layer: OGSA-DAI, SAGA, DRMAA</a:t>
            </a:r>
          </a:p>
          <a:p>
            <a:r>
              <a:rPr lang="en-US" sz="1000" baseline="0" dirty="0" smtClean="0"/>
              <a:t>Data infrastructures: </a:t>
            </a:r>
            <a:r>
              <a:rPr lang="en-US" sz="1000" baseline="0" dirty="0" err="1" smtClean="0"/>
              <a:t>Arclink</a:t>
            </a:r>
            <a:r>
              <a:rPr lang="en-US" sz="1000" baseline="0" dirty="0" smtClean="0"/>
              <a:t>, </a:t>
            </a:r>
            <a:r>
              <a:rPr lang="en-US" sz="1000" baseline="0" dirty="0" err="1" smtClean="0"/>
              <a:t>NetCD</a:t>
            </a:r>
            <a:r>
              <a:rPr lang="en-US" sz="1000" baseline="0" dirty="0" smtClean="0"/>
              <a:t>, </a:t>
            </a:r>
            <a:r>
              <a:rPr lang="en-US" sz="1000" baseline="0" dirty="0" err="1" smtClean="0"/>
              <a:t>iRODS</a:t>
            </a:r>
            <a:endParaRPr lang="en-US" sz="1000" baseline="0" dirty="0" smtClean="0"/>
          </a:p>
          <a:p>
            <a:r>
              <a:rPr lang="en-US" sz="1000" baseline="0" dirty="0" smtClean="0"/>
              <a:t>Grid and HPC infrastructures: </a:t>
            </a:r>
            <a:r>
              <a:rPr lang="en-US" sz="1000" baseline="0" dirty="0" err="1" smtClean="0"/>
              <a:t>gLite</a:t>
            </a:r>
            <a:r>
              <a:rPr lang="en-US" sz="1000" baseline="0" dirty="0" smtClean="0"/>
              <a:t>, UMD, UNICORE, OMII-Europe</a:t>
            </a:r>
          </a:p>
          <a:p>
            <a:r>
              <a:rPr lang="en-US" sz="1000" baseline="0" dirty="0" smtClean="0"/>
              <a:t>Federated AAI, single sign-on: Shibboleth, SAML, SLCS, VOMS</a:t>
            </a:r>
          </a:p>
          <a:p>
            <a:endParaRPr lang="en-US" sz="1000" baseline="0" dirty="0" smtClean="0"/>
          </a:p>
          <a:p>
            <a:r>
              <a:rPr lang="en-US" sz="1000" b="1" baseline="0" dirty="0" smtClean="0"/>
              <a:t>Coordination and interaction with:</a:t>
            </a:r>
          </a:p>
          <a:p>
            <a:r>
              <a:rPr lang="en-US" sz="1000" baseline="0" dirty="0" smtClean="0"/>
              <a:t>European data integrated archive systems: GFZ, OGV, RESIF-FR, INGV</a:t>
            </a:r>
          </a:p>
          <a:p>
            <a:r>
              <a:rPr lang="en-US" sz="1000" baseline="0" dirty="0" smtClean="0"/>
              <a:t>International FDSN data infrastructures: IRIS-DMC, JAMSTEC</a:t>
            </a:r>
          </a:p>
          <a:p>
            <a:r>
              <a:rPr lang="en-US" sz="1000" baseline="0" dirty="0" smtClean="0"/>
              <a:t>Network infrastructures: GEANT, NRENS</a:t>
            </a:r>
          </a:p>
          <a:p>
            <a:r>
              <a:rPr lang="en-US" sz="1000" baseline="0" dirty="0" smtClean="0"/>
              <a:t>HPC infrastructures: PRACE, National HPC </a:t>
            </a:r>
            <a:r>
              <a:rPr lang="en-US" sz="1000" baseline="0" dirty="0" err="1" smtClean="0"/>
              <a:t>centres</a:t>
            </a:r>
            <a:endParaRPr lang="en-US" sz="1000" baseline="0" dirty="0" smtClean="0"/>
          </a:p>
          <a:p>
            <a:r>
              <a:rPr lang="en-US" sz="1000" baseline="0" dirty="0" smtClean="0"/>
              <a:t>Grid infrastructures: EGI, </a:t>
            </a:r>
            <a:r>
              <a:rPr lang="en-US" sz="1000" baseline="0" dirty="0" err="1" smtClean="0"/>
              <a:t>NGIs</a:t>
            </a:r>
            <a:endParaRPr lang="en-US" sz="1000" baseline="0" dirty="0" smtClean="0"/>
          </a:p>
          <a:p>
            <a:endParaRPr lang="en-US" sz="1000" dirty="0" smtClean="0"/>
          </a:p>
          <a:p>
            <a:r>
              <a:rPr lang="en-US" sz="1000" dirty="0" smtClean="0"/>
              <a:t>VERCE</a:t>
            </a:r>
            <a:r>
              <a:rPr lang="en-US" sz="1000" baseline="0" dirty="0" smtClean="0"/>
              <a:t> will work in close synergy with European initiatives such as EUDAT and ENVRI, together with EPOS, to insure that the technology stack remains in line with the evolving standards of the community and of the </a:t>
            </a:r>
            <a:r>
              <a:rPr lang="en-US" sz="1000" baseline="0" dirty="0" err="1" smtClean="0"/>
              <a:t>e</a:t>
            </a:r>
            <a:r>
              <a:rPr lang="en-US" sz="1000" baseline="0" dirty="0" smtClean="0"/>
              <a:t>-Science community.</a:t>
            </a:r>
          </a:p>
        </p:txBody>
      </p:sp>
      <p:sp>
        <p:nvSpPr>
          <p:cNvPr id="4" name="Slide Number Placeholder 3"/>
          <p:cNvSpPr>
            <a:spLocks noGrp="1"/>
          </p:cNvSpPr>
          <p:nvPr>
            <p:ph type="sldNum" sz="quarter" idx="10"/>
          </p:nvPr>
        </p:nvSpPr>
        <p:spPr/>
        <p:txBody>
          <a:bodyPr/>
          <a:lstStyle/>
          <a:p>
            <a:pPr>
              <a:defRPr/>
            </a:pPr>
            <a:fld id="{228D4A13-3203-B944-9CC3-DD9C5B485143}" type="slidenum">
              <a:rPr lang="de-DE" smtClean="0"/>
              <a:pPr>
                <a:defRPr/>
              </a:pPr>
              <a:t>10</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28D4A13-3203-B944-9CC3-DD9C5B485143}" type="slidenum">
              <a:rPr lang="de-DE" smtClean="0"/>
              <a:pPr>
                <a:defRPr/>
              </a:pPr>
              <a:t>11</a:t>
            </a:fld>
            <a:endParaRPr lang="de-DE"/>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sz="1000" b="0" dirty="0"/>
          </a:p>
        </p:txBody>
      </p:sp>
      <p:sp>
        <p:nvSpPr>
          <p:cNvPr id="4" name="Slide Number Placeholder 3"/>
          <p:cNvSpPr>
            <a:spLocks noGrp="1"/>
          </p:cNvSpPr>
          <p:nvPr>
            <p:ph type="sldNum" sz="quarter" idx="10"/>
          </p:nvPr>
        </p:nvSpPr>
        <p:spPr/>
        <p:txBody>
          <a:bodyPr/>
          <a:lstStyle/>
          <a:p>
            <a:pPr>
              <a:defRPr/>
            </a:pPr>
            <a:fld id="{228D4A13-3203-B944-9CC3-DD9C5B485143}" type="slidenum">
              <a:rPr lang="de-DE" smtClean="0"/>
              <a:pPr>
                <a:defRPr/>
              </a:pPr>
              <a:t>13</a:t>
            </a:fld>
            <a:endParaRPr lang="de-DE"/>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t>A joint team from KNMI, ULIV and UEDIN, built on the </a:t>
            </a:r>
            <a:r>
              <a:rPr lang="en-US" sz="1000" kern="1200" dirty="0" smtClean="0">
                <a:solidFill>
                  <a:schemeClr val="tx1"/>
                </a:solidFill>
                <a:latin typeface="Times New Roman" charset="0"/>
                <a:ea typeface="ＭＳ Ｐゴシック" charset="-128"/>
                <a:cs typeface="ＭＳ Ｐゴシック" charset="-128"/>
              </a:rPr>
              <a:t>NERIES project, to deliver a convenient portal for accessing and processing data from seismic archives supporting the FDSN standards.</a:t>
            </a:r>
            <a:endParaRPr lang="en-US" sz="1000" dirty="0" smtClean="0"/>
          </a:p>
          <a:p>
            <a:endParaRPr lang="en-US" sz="1000" dirty="0" smtClean="0"/>
          </a:p>
          <a:p>
            <a:r>
              <a:rPr lang="en-US" sz="1000" dirty="0" smtClean="0"/>
              <a:t>A joint team from KNMI &amp; UEDIN are working under the auspices of the ADMIRE project on a Seismic</a:t>
            </a:r>
            <a:r>
              <a:rPr lang="en-US" sz="1000" baseline="0" dirty="0" smtClean="0"/>
              <a:t> Noise Data Processing system drawing data from multiple European seismic archives, including the BGS and ORFEUS.</a:t>
            </a:r>
          </a:p>
          <a:p>
            <a:endParaRPr lang="en-US" sz="1000" dirty="0"/>
          </a:p>
        </p:txBody>
      </p:sp>
      <p:sp>
        <p:nvSpPr>
          <p:cNvPr id="4" name="Slide Number Placeholder 3"/>
          <p:cNvSpPr>
            <a:spLocks noGrp="1"/>
          </p:cNvSpPr>
          <p:nvPr>
            <p:ph type="sldNum" sz="quarter" idx="10"/>
          </p:nvPr>
        </p:nvSpPr>
        <p:spPr/>
        <p:txBody>
          <a:bodyPr/>
          <a:lstStyle/>
          <a:p>
            <a:pPr>
              <a:defRPr/>
            </a:pPr>
            <a:fld id="{228D4A13-3203-B944-9CC3-DD9C5B485143}" type="slidenum">
              <a:rPr lang="de-DE" smtClean="0"/>
              <a:pPr>
                <a:defRPr/>
              </a:pPr>
              <a:t>14</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28D4A13-3203-B944-9CC3-DD9C5B485143}" type="slidenum">
              <a:rPr lang="de-DE" smtClean="0"/>
              <a:pPr>
                <a:defRPr/>
              </a:pPr>
              <a:t>15</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fr-FR"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75375" y="688975"/>
            <a:ext cx="1581150" cy="5486400"/>
          </a:xfrm>
        </p:spPr>
        <p:txBody>
          <a:bodyPr vert="eaVert"/>
          <a:lstStyle/>
          <a:p>
            <a:r>
              <a:rPr lang="fr-FR" smtClean="0"/>
              <a:t>Click to edit Master title style</a:t>
            </a:r>
            <a:endParaRPr lang="en-US"/>
          </a:p>
        </p:txBody>
      </p:sp>
      <p:sp>
        <p:nvSpPr>
          <p:cNvPr id="3" name="Vertical Text Placeholder 2"/>
          <p:cNvSpPr>
            <a:spLocks noGrp="1"/>
          </p:cNvSpPr>
          <p:nvPr>
            <p:ph type="body" orient="vert" idx="1"/>
          </p:nvPr>
        </p:nvSpPr>
        <p:spPr>
          <a:xfrm>
            <a:off x="1431925" y="688975"/>
            <a:ext cx="4591050" cy="5486400"/>
          </a:xfrm>
        </p:spPr>
        <p:txBody>
          <a:bodyPr vert="eaVert"/>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31925" y="688975"/>
            <a:ext cx="6324600" cy="1143000"/>
          </a:xfrm>
        </p:spPr>
        <p:txBody>
          <a:bodyPr/>
          <a:lstStyle/>
          <a:p>
            <a:r>
              <a:rPr lang="fr-FR" smtClean="0"/>
              <a:t>Click to edit Master title style</a:t>
            </a:r>
            <a:endParaRPr lang="en-US"/>
          </a:p>
        </p:txBody>
      </p:sp>
      <p:sp>
        <p:nvSpPr>
          <p:cNvPr id="3" name="Content Placeholder 2"/>
          <p:cNvSpPr>
            <a:spLocks noGrp="1"/>
          </p:cNvSpPr>
          <p:nvPr>
            <p:ph sz="half" idx="1"/>
          </p:nvPr>
        </p:nvSpPr>
        <p:spPr>
          <a:xfrm>
            <a:off x="1508125" y="2060575"/>
            <a:ext cx="3048000" cy="41148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quarter" idx="2"/>
          </p:nvPr>
        </p:nvSpPr>
        <p:spPr>
          <a:xfrm>
            <a:off x="4708525" y="2060575"/>
            <a:ext cx="3048000" cy="19812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Content Placeholder 4"/>
          <p:cNvSpPr>
            <a:spLocks noGrp="1"/>
          </p:cNvSpPr>
          <p:nvPr>
            <p:ph sz="quarter" idx="3"/>
          </p:nvPr>
        </p:nvSpPr>
        <p:spPr>
          <a:xfrm>
            <a:off x="4708525" y="4194175"/>
            <a:ext cx="3048000" cy="1981200"/>
          </a:xfrm>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idx="1"/>
          </p:nvPr>
        </p:nvSpPr>
        <p:spPr/>
        <p:txBody>
          <a:body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fr-FR"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
        <p:nvSpPr>
          <p:cNvPr id="3" name="Content Placeholder 2"/>
          <p:cNvSpPr>
            <a:spLocks noGrp="1"/>
          </p:cNvSpPr>
          <p:nvPr>
            <p:ph sz="half" idx="1"/>
          </p:nvPr>
        </p:nvSpPr>
        <p:spPr>
          <a:xfrm>
            <a:off x="1508125" y="2060575"/>
            <a:ext cx="3048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Content Placeholder 3"/>
          <p:cNvSpPr>
            <a:spLocks noGrp="1"/>
          </p:cNvSpPr>
          <p:nvPr>
            <p:ph sz="half" idx="2"/>
          </p:nvPr>
        </p:nvSpPr>
        <p:spPr>
          <a:xfrm>
            <a:off x="4708525" y="2060575"/>
            <a:ext cx="3048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fr-FR"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Click to edit Master title style</a:t>
            </a:r>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fr-FR"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Click to edit Master text styles</a:t>
            </a:r>
          </a:p>
          <a:p>
            <a:pPr lvl="1"/>
            <a:r>
              <a:rPr lang="fr-FR" smtClean="0"/>
              <a:t>Second level</a:t>
            </a:r>
          </a:p>
          <a:p>
            <a:pPr lvl="2"/>
            <a:r>
              <a:rPr lang="fr-FR" smtClean="0"/>
              <a:t>Third level</a:t>
            </a:r>
          </a:p>
          <a:p>
            <a:pPr lvl="3"/>
            <a:r>
              <a:rPr lang="fr-FR" smtClean="0"/>
              <a:t>Fourth level</a:t>
            </a:r>
          </a:p>
          <a:p>
            <a:pPr lvl="4"/>
            <a:r>
              <a:rPr lang="fr-FR"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fr-FR"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31925" y="688975"/>
            <a:ext cx="6324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1027" name="Rectangle 3"/>
          <p:cNvSpPr>
            <a:spLocks noGrp="1" noChangeArrowheads="1"/>
          </p:cNvSpPr>
          <p:nvPr>
            <p:ph type="body" idx="1"/>
          </p:nvPr>
        </p:nvSpPr>
        <p:spPr bwMode="auto">
          <a:xfrm>
            <a:off x="1508125" y="2060575"/>
            <a:ext cx="6248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pic>
        <p:nvPicPr>
          <p:cNvPr id="1028" name="Picture 17" descr="europe18"/>
          <p:cNvPicPr>
            <a:picLocks noChangeAspect="1" noChangeArrowheads="1"/>
          </p:cNvPicPr>
          <p:nvPr userDrawn="1"/>
        </p:nvPicPr>
        <p:blipFill>
          <a:blip r:embed="rId14"/>
          <a:srcRect/>
          <a:stretch>
            <a:fillRect/>
          </a:stretch>
        </p:blipFill>
        <p:spPr bwMode="auto">
          <a:xfrm>
            <a:off x="0" y="6138863"/>
            <a:ext cx="9144000" cy="7191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Comic Sans MS"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Comic Sans MS" charset="0"/>
        </a:defRPr>
      </a:lvl6pPr>
      <a:lvl7pPr marL="914400" algn="ctr" rtl="0" fontAlgn="base">
        <a:spcBef>
          <a:spcPct val="0"/>
        </a:spcBef>
        <a:spcAft>
          <a:spcPct val="0"/>
        </a:spcAft>
        <a:defRPr sz="3600">
          <a:solidFill>
            <a:schemeClr val="tx2"/>
          </a:solidFill>
          <a:latin typeface="Comic Sans MS" charset="0"/>
        </a:defRPr>
      </a:lvl7pPr>
      <a:lvl8pPr marL="1371600" algn="ctr" rtl="0" fontAlgn="base">
        <a:spcBef>
          <a:spcPct val="0"/>
        </a:spcBef>
        <a:spcAft>
          <a:spcPct val="0"/>
        </a:spcAft>
        <a:defRPr sz="3600">
          <a:solidFill>
            <a:schemeClr val="tx2"/>
          </a:solidFill>
          <a:latin typeface="Comic Sans MS" charset="0"/>
        </a:defRPr>
      </a:lvl8pPr>
      <a:lvl9pPr marL="1828800" algn="ctr" rtl="0" fontAlgn="base">
        <a:spcBef>
          <a:spcPct val="0"/>
        </a:spcBef>
        <a:spcAft>
          <a:spcPct val="0"/>
        </a:spcAft>
        <a:defRPr sz="3600">
          <a:solidFill>
            <a:schemeClr val="tx2"/>
          </a:solidFill>
          <a:latin typeface="Comic Sans M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0.jpeg"/><Relationship Id="rId12" Type="http://schemas.openxmlformats.org/officeDocument/2006/relationships/image" Target="../media/image11.jpeg"/><Relationship Id="rId13" Type="http://schemas.openxmlformats.org/officeDocument/2006/relationships/image" Target="../media/image12.tiff"/><Relationship Id="rId14" Type="http://schemas.openxmlformats.org/officeDocument/2006/relationships/comments" Target="../comments/comment1.xml"/><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7" Type="http://schemas.openxmlformats.org/officeDocument/2006/relationships/image" Target="../media/image6.jpeg"/><Relationship Id="rId8" Type="http://schemas.openxmlformats.org/officeDocument/2006/relationships/image" Target="../media/image7.jpeg"/><Relationship Id="rId9" Type="http://schemas.openxmlformats.org/officeDocument/2006/relationships/image" Target="../media/image8.png"/><Relationship Id="rId10"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57.pdf"/><Relationship Id="rId4" Type="http://schemas.openxmlformats.org/officeDocument/2006/relationships/image" Target="../media/image58.png"/><Relationship Id="rId5" Type="http://schemas.openxmlformats.org/officeDocument/2006/relationships/image" Target="../media/image59.pdf"/><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61.pdf"/><Relationship Id="rId4" Type="http://schemas.openxmlformats.org/officeDocument/2006/relationships/image" Target="../media/image62.png"/><Relationship Id="rId5" Type="http://schemas.openxmlformats.org/officeDocument/2006/relationships/image" Target="../media/image63.pdf"/><Relationship Id="rId6" Type="http://schemas.openxmlformats.org/officeDocument/2006/relationships/image" Target="../media/image64.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df"/><Relationship Id="rId3"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7.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8.jpeg"/></Relationships>
</file>

<file path=ppt/slides/_rels/slide2.xml.rels><?xml version="1.0" encoding="UTF-8" standalone="yes"?>
<Relationships xmlns="http://schemas.openxmlformats.org/package/2006/relationships"><Relationship Id="rId11" Type="http://schemas.openxmlformats.org/officeDocument/2006/relationships/image" Target="../media/image16.png"/><Relationship Id="rId12" Type="http://schemas.openxmlformats.org/officeDocument/2006/relationships/image" Target="../media/image17.gif"/><Relationship Id="rId13" Type="http://schemas.openxmlformats.org/officeDocument/2006/relationships/image" Target="../media/image18.jpeg"/><Relationship Id="rId14" Type="http://schemas.openxmlformats.org/officeDocument/2006/relationships/image" Target="../media/image19.jpeg"/><Relationship Id="rId15" Type="http://schemas.openxmlformats.org/officeDocument/2006/relationships/image" Target="../media/image20.jpeg"/><Relationship Id="rId16" Type="http://schemas.openxmlformats.org/officeDocument/2006/relationships/image" Target="../media/image21.gif"/><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13.jpeg"/><Relationship Id="rId9" Type="http://schemas.openxmlformats.org/officeDocument/2006/relationships/image" Target="../media/image14.jpeg"/><Relationship Id="rId10"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1.gif"/><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22.pdf"/></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df"/><Relationship Id="rId5" Type="http://schemas.openxmlformats.org/officeDocument/2006/relationships/image" Target="../media/image27.png"/><Relationship Id="rId6" Type="http://schemas.openxmlformats.org/officeDocument/2006/relationships/image" Target="../media/image28.pdf"/><Relationship Id="rId7" Type="http://schemas.openxmlformats.org/officeDocument/2006/relationships/image" Target="../media/image29.png"/><Relationship Id="rId8" Type="http://schemas.openxmlformats.org/officeDocument/2006/relationships/image" Target="../media/image30.pdf"/><Relationship Id="rId9"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image" Target="../media/image24.pdf"/></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df"/><Relationship Id="rId5" Type="http://schemas.openxmlformats.org/officeDocument/2006/relationships/image" Target="../media/image35.png"/><Relationship Id="rId6" Type="http://schemas.openxmlformats.org/officeDocument/2006/relationships/image" Target="../media/image36.pdf"/><Relationship Id="rId7" Type="http://schemas.openxmlformats.org/officeDocument/2006/relationships/image" Target="../media/image37.png"/><Relationship Id="rId8" Type="http://schemas.openxmlformats.org/officeDocument/2006/relationships/image" Target="../media/image38.pdf"/><Relationship Id="rId9"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2.pdf"/></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6.xml"/><Relationship Id="rId2" Type="http://schemas.openxmlformats.org/officeDocument/2006/relationships/image" Target="../media/image40.pdf"/></Relationships>
</file>

<file path=ppt/slides/_rels/slide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9" Type="http://schemas.openxmlformats.org/officeDocument/2006/relationships/image" Target="../media/image50.jpeg"/><Relationship Id="rId10" Type="http://schemas.openxmlformats.org/officeDocument/2006/relationships/image" Target="../media/image51.jpeg"/><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pdf"/><Relationship Id="rId3"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1193800" y="2363788"/>
            <a:ext cx="6807200" cy="2940050"/>
          </a:xfrm>
          <a:prstGeom prst="rect">
            <a:avLst/>
          </a:prstGeom>
          <a:noFill/>
          <a:ln w="9525">
            <a:noFill/>
            <a:miter lim="800000"/>
            <a:headEnd/>
            <a:tailEnd/>
          </a:ln>
        </p:spPr>
        <p:txBody>
          <a:bodyPr>
            <a:prstTxWarp prst="textNoShape">
              <a:avLst/>
            </a:prstTxWarp>
            <a:spAutoFit/>
          </a:bodyPr>
          <a:lstStyle/>
          <a:p>
            <a:pPr>
              <a:spcAft>
                <a:spcPts val="600"/>
              </a:spcAft>
            </a:pPr>
            <a:r>
              <a:rPr lang="fr-FR" sz="1400" dirty="0">
                <a:latin typeface="Comic Sans MS" charset="0"/>
              </a:rPr>
              <a:t>Centre National de la Recherche Scientifique (CNRS-INSU), France</a:t>
            </a:r>
          </a:p>
          <a:p>
            <a:pPr>
              <a:spcAft>
                <a:spcPts val="600"/>
              </a:spcAft>
            </a:pPr>
            <a:r>
              <a:rPr lang="en-GB" sz="1400" dirty="0">
                <a:latin typeface="Comic Sans MS" charset="0"/>
              </a:rPr>
              <a:t>University of Edinburgh (UEDIN), United Kingdom</a:t>
            </a:r>
          </a:p>
          <a:p>
            <a:pPr>
              <a:spcAft>
                <a:spcPts val="600"/>
              </a:spcAft>
            </a:pPr>
            <a:r>
              <a:rPr lang="en-GB" sz="1400" dirty="0">
                <a:latin typeface="Comic Sans MS" charset="0"/>
              </a:rPr>
              <a:t>Royal Netherlands Meteorological  Institute (KNMI-ORFEUS), Netherlands</a:t>
            </a:r>
          </a:p>
          <a:p>
            <a:pPr>
              <a:spcAft>
                <a:spcPts val="600"/>
              </a:spcAft>
            </a:pPr>
            <a:r>
              <a:rPr lang="en-GB" sz="1400" dirty="0">
                <a:latin typeface="Comic Sans MS" charset="0"/>
              </a:rPr>
              <a:t>European-Mediterranean Seismological Centre (EMSC), France</a:t>
            </a:r>
          </a:p>
          <a:p>
            <a:pPr>
              <a:spcAft>
                <a:spcPts val="600"/>
              </a:spcAft>
            </a:pPr>
            <a:r>
              <a:rPr lang="it-IT" sz="1400" dirty="0">
                <a:latin typeface="Comic Sans MS" charset="0"/>
              </a:rPr>
              <a:t>Istituto Nazionale di Geofisica e Vulcanologia (INGV), Italy</a:t>
            </a:r>
          </a:p>
          <a:p>
            <a:pPr>
              <a:spcAft>
                <a:spcPts val="600"/>
              </a:spcAft>
            </a:pPr>
            <a:r>
              <a:rPr lang="de-DE" sz="1400" dirty="0">
                <a:latin typeface="Comic Sans MS" charset="0"/>
              </a:rPr>
              <a:t>Ludwig-Maximilians-Universität (LMU), Germany</a:t>
            </a:r>
          </a:p>
          <a:p>
            <a:pPr>
              <a:spcAft>
                <a:spcPts val="600"/>
              </a:spcAft>
            </a:pPr>
            <a:r>
              <a:rPr lang="en-GB" sz="1400" dirty="0">
                <a:latin typeface="Comic Sans MS" charset="0"/>
              </a:rPr>
              <a:t>University of Liverpool (ULIV), United Kingdom</a:t>
            </a:r>
          </a:p>
          <a:p>
            <a:pPr>
              <a:spcAft>
                <a:spcPts val="600"/>
              </a:spcAft>
            </a:pPr>
            <a:r>
              <a:rPr lang="de-DE" sz="1400" dirty="0">
                <a:latin typeface="Comic Sans MS" charset="0"/>
              </a:rPr>
              <a:t>Bayerische Akademie der </a:t>
            </a:r>
            <a:r>
              <a:rPr lang="de-DE" sz="1400" dirty="0" smtClean="0">
                <a:latin typeface="Comic Sans MS" charset="0"/>
              </a:rPr>
              <a:t>Wissenschaften </a:t>
            </a:r>
            <a:r>
              <a:rPr lang="de-DE" sz="1400" dirty="0">
                <a:latin typeface="Comic Sans MS" charset="0"/>
              </a:rPr>
              <a:t>(BADW-LRZ), Germany</a:t>
            </a:r>
          </a:p>
          <a:p>
            <a:pPr>
              <a:spcAft>
                <a:spcPts val="600"/>
              </a:spcAft>
            </a:pPr>
            <a:r>
              <a:rPr lang="de-DE" sz="1400" dirty="0">
                <a:latin typeface="Comic Sans MS" charset="0"/>
              </a:rPr>
              <a:t>Fraunhofer-Gesellschaft e.V. (SCAI), Germany</a:t>
            </a:r>
          </a:p>
          <a:p>
            <a:pPr>
              <a:spcAft>
                <a:spcPts val="600"/>
              </a:spcAft>
            </a:pPr>
            <a:r>
              <a:rPr lang="it-IT" sz="1400" dirty="0">
                <a:latin typeface="Comic Sans MS" charset="0"/>
              </a:rPr>
              <a:t>Centro di </a:t>
            </a:r>
            <a:r>
              <a:rPr lang="it-IT" sz="1400" dirty="0" smtClean="0">
                <a:latin typeface="Comic Sans MS" charset="0"/>
              </a:rPr>
              <a:t>Calcolo </a:t>
            </a:r>
            <a:r>
              <a:rPr lang="it-IT" sz="1400" dirty="0">
                <a:latin typeface="Comic Sans MS" charset="0"/>
              </a:rPr>
              <a:t>Interuniversitario (CINECA), Italy</a:t>
            </a:r>
          </a:p>
        </p:txBody>
      </p:sp>
      <p:sp>
        <p:nvSpPr>
          <p:cNvPr id="16388" name="TextBox 6"/>
          <p:cNvSpPr txBox="1">
            <a:spLocks noChangeArrowheads="1"/>
          </p:cNvSpPr>
          <p:nvPr/>
        </p:nvSpPr>
        <p:spPr bwMode="auto">
          <a:xfrm>
            <a:off x="0" y="5334000"/>
            <a:ext cx="9144000" cy="600164"/>
          </a:xfrm>
          <a:prstGeom prst="rect">
            <a:avLst/>
          </a:prstGeom>
          <a:noFill/>
          <a:ln w="9525">
            <a:noFill/>
            <a:miter lim="800000"/>
            <a:headEnd/>
            <a:tailEnd/>
          </a:ln>
        </p:spPr>
        <p:txBody>
          <a:bodyPr>
            <a:prstTxWarp prst="textNoShape">
              <a:avLst/>
            </a:prstTxWarp>
            <a:spAutoFit/>
          </a:bodyPr>
          <a:lstStyle/>
          <a:p>
            <a:pPr algn="l"/>
            <a:endParaRPr lang="en-US" sz="1100" dirty="0"/>
          </a:p>
          <a:p>
            <a:r>
              <a:rPr lang="en-US" sz="1100" dirty="0"/>
              <a:t>Jean-Pierre </a:t>
            </a:r>
            <a:r>
              <a:rPr lang="en-US" sz="1100" dirty="0" err="1"/>
              <a:t>Vilotte</a:t>
            </a:r>
            <a:r>
              <a:rPr lang="en-US" sz="1100" dirty="0"/>
              <a:t> </a:t>
            </a:r>
            <a:r>
              <a:rPr lang="en-US" sz="1100" dirty="0" smtClean="0"/>
              <a:t>(IPG Paris – CNRS UMR 7154)</a:t>
            </a:r>
          </a:p>
          <a:p>
            <a:r>
              <a:rPr lang="fr-FR" sz="1100" dirty="0" err="1" smtClean="0"/>
              <a:t>IdG</a:t>
            </a:r>
            <a:r>
              <a:rPr lang="fr-FR" sz="1100" dirty="0" smtClean="0"/>
              <a:t>, Comité de Pilotage, CNRS Paris (18 Avril 2011)</a:t>
            </a:r>
            <a:endParaRPr lang="fr-FR" sz="1100" dirty="0"/>
          </a:p>
        </p:txBody>
      </p:sp>
      <p:pic>
        <p:nvPicPr>
          <p:cNvPr id="16389" name="Picture 7" descr="logo-CNRS-INSU.jpg"/>
          <p:cNvPicPr>
            <a:picLocks noChangeAspect="1"/>
          </p:cNvPicPr>
          <p:nvPr/>
        </p:nvPicPr>
        <p:blipFill>
          <a:blip r:embed="rId3"/>
          <a:srcRect/>
          <a:stretch>
            <a:fillRect/>
          </a:stretch>
        </p:blipFill>
        <p:spPr bwMode="auto">
          <a:xfrm>
            <a:off x="211138" y="2160588"/>
            <a:ext cx="1274762" cy="561975"/>
          </a:xfrm>
          <a:prstGeom prst="rect">
            <a:avLst/>
          </a:prstGeom>
          <a:noFill/>
          <a:ln w="9525">
            <a:noFill/>
            <a:miter lim="800000"/>
            <a:headEnd/>
            <a:tailEnd/>
          </a:ln>
        </p:spPr>
      </p:pic>
      <p:pic>
        <p:nvPicPr>
          <p:cNvPr id="16390" name="Picture 8" descr="logo_uedin.jpg"/>
          <p:cNvPicPr>
            <a:picLocks noChangeAspect="1"/>
          </p:cNvPicPr>
          <p:nvPr/>
        </p:nvPicPr>
        <p:blipFill>
          <a:blip r:embed="rId4"/>
          <a:srcRect/>
          <a:stretch>
            <a:fillRect/>
          </a:stretch>
        </p:blipFill>
        <p:spPr bwMode="auto">
          <a:xfrm>
            <a:off x="8102600" y="2032000"/>
            <a:ext cx="825500" cy="835025"/>
          </a:xfrm>
          <a:prstGeom prst="rect">
            <a:avLst/>
          </a:prstGeom>
          <a:noFill/>
          <a:ln w="9525">
            <a:noFill/>
            <a:miter lim="800000"/>
            <a:headEnd/>
            <a:tailEnd/>
          </a:ln>
        </p:spPr>
      </p:pic>
      <p:pic>
        <p:nvPicPr>
          <p:cNvPr id="16391" name="Picture 7" descr="Orfeuslogo8"/>
          <p:cNvPicPr>
            <a:picLocks noChangeAspect="1" noChangeArrowheads="1"/>
          </p:cNvPicPr>
          <p:nvPr/>
        </p:nvPicPr>
        <p:blipFill>
          <a:blip r:embed="rId5"/>
          <a:srcRect/>
          <a:stretch>
            <a:fillRect/>
          </a:stretch>
        </p:blipFill>
        <p:spPr bwMode="auto">
          <a:xfrm>
            <a:off x="117475" y="2955925"/>
            <a:ext cx="1025525" cy="285750"/>
          </a:xfrm>
          <a:prstGeom prst="rect">
            <a:avLst/>
          </a:prstGeom>
          <a:noFill/>
          <a:ln w="9525">
            <a:noFill/>
            <a:miter lim="800000"/>
            <a:headEnd/>
            <a:tailEnd/>
          </a:ln>
        </p:spPr>
      </p:pic>
      <p:pic>
        <p:nvPicPr>
          <p:cNvPr id="16392" name="Picture 10" descr="emsc_logo.JPG"/>
          <p:cNvPicPr>
            <a:picLocks noChangeAspect="1"/>
          </p:cNvPicPr>
          <p:nvPr/>
        </p:nvPicPr>
        <p:blipFill>
          <a:blip r:embed="rId6"/>
          <a:srcRect/>
          <a:stretch>
            <a:fillRect/>
          </a:stretch>
        </p:blipFill>
        <p:spPr bwMode="auto">
          <a:xfrm>
            <a:off x="8159750" y="2930525"/>
            <a:ext cx="984250" cy="617538"/>
          </a:xfrm>
          <a:prstGeom prst="rect">
            <a:avLst/>
          </a:prstGeom>
          <a:noFill/>
          <a:ln w="9525">
            <a:noFill/>
            <a:miter lim="800000"/>
            <a:headEnd/>
            <a:tailEnd/>
          </a:ln>
        </p:spPr>
      </p:pic>
      <p:pic>
        <p:nvPicPr>
          <p:cNvPr id="16394" name="Picture 12" descr="LMU_logo.jpg"/>
          <p:cNvPicPr>
            <a:picLocks noChangeAspect="1"/>
          </p:cNvPicPr>
          <p:nvPr/>
        </p:nvPicPr>
        <p:blipFill>
          <a:blip r:embed="rId7"/>
          <a:srcRect/>
          <a:stretch>
            <a:fillRect/>
          </a:stretch>
        </p:blipFill>
        <p:spPr bwMode="auto">
          <a:xfrm>
            <a:off x="7442200" y="3611563"/>
            <a:ext cx="1016000" cy="511175"/>
          </a:xfrm>
          <a:prstGeom prst="rect">
            <a:avLst/>
          </a:prstGeom>
          <a:noFill/>
          <a:ln w="9525">
            <a:noFill/>
            <a:miter lim="800000"/>
            <a:headEnd/>
            <a:tailEnd/>
          </a:ln>
        </p:spPr>
      </p:pic>
      <p:pic>
        <p:nvPicPr>
          <p:cNvPr id="16395" name="Picture 13" descr="UniLiv_logo.jpg"/>
          <p:cNvPicPr>
            <a:picLocks noChangeAspect="1"/>
          </p:cNvPicPr>
          <p:nvPr/>
        </p:nvPicPr>
        <p:blipFill>
          <a:blip r:embed="rId8"/>
          <a:srcRect/>
          <a:stretch>
            <a:fillRect/>
          </a:stretch>
        </p:blipFill>
        <p:spPr bwMode="auto">
          <a:xfrm>
            <a:off x="88900" y="4203700"/>
            <a:ext cx="1295400" cy="298450"/>
          </a:xfrm>
          <a:prstGeom prst="rect">
            <a:avLst/>
          </a:prstGeom>
          <a:noFill/>
          <a:ln w="9525">
            <a:noFill/>
            <a:miter lim="800000"/>
            <a:headEnd/>
            <a:tailEnd/>
          </a:ln>
        </p:spPr>
      </p:pic>
      <p:pic>
        <p:nvPicPr>
          <p:cNvPr id="16396" name="Picture 14" descr="logo_lrz.gif"/>
          <p:cNvPicPr>
            <a:picLocks noChangeAspect="1"/>
          </p:cNvPicPr>
          <p:nvPr/>
        </p:nvPicPr>
        <p:blipFill>
          <a:blip r:embed="rId9"/>
          <a:srcRect/>
          <a:stretch>
            <a:fillRect/>
          </a:stretch>
        </p:blipFill>
        <p:spPr bwMode="auto">
          <a:xfrm>
            <a:off x="8089900" y="4227513"/>
            <a:ext cx="825500" cy="492125"/>
          </a:xfrm>
          <a:prstGeom prst="rect">
            <a:avLst/>
          </a:prstGeom>
          <a:noFill/>
          <a:ln w="9525">
            <a:noFill/>
            <a:miter lim="800000"/>
            <a:headEnd/>
            <a:tailEnd/>
          </a:ln>
        </p:spPr>
      </p:pic>
      <p:pic>
        <p:nvPicPr>
          <p:cNvPr id="16397" name="Picture 15" descr="FraunhoferSCAI.jpg"/>
          <p:cNvPicPr>
            <a:picLocks noChangeAspect="1"/>
          </p:cNvPicPr>
          <p:nvPr/>
        </p:nvPicPr>
        <p:blipFill>
          <a:blip r:embed="rId10"/>
          <a:srcRect/>
          <a:stretch>
            <a:fillRect/>
          </a:stretch>
        </p:blipFill>
        <p:spPr bwMode="auto">
          <a:xfrm>
            <a:off x="647700" y="4711700"/>
            <a:ext cx="1295400" cy="346075"/>
          </a:xfrm>
          <a:prstGeom prst="rect">
            <a:avLst/>
          </a:prstGeom>
          <a:noFill/>
          <a:ln w="9525">
            <a:noFill/>
            <a:miter lim="800000"/>
            <a:headEnd/>
            <a:tailEnd/>
          </a:ln>
        </p:spPr>
      </p:pic>
      <p:pic>
        <p:nvPicPr>
          <p:cNvPr id="16398" name="Picture 17" descr="CINECALOGO2008.jpg"/>
          <p:cNvPicPr>
            <a:picLocks noChangeAspect="1"/>
          </p:cNvPicPr>
          <p:nvPr/>
        </p:nvPicPr>
        <p:blipFill>
          <a:blip r:embed="rId11"/>
          <a:srcRect/>
          <a:stretch>
            <a:fillRect/>
          </a:stretch>
        </p:blipFill>
        <p:spPr bwMode="auto">
          <a:xfrm>
            <a:off x="7467600" y="4592638"/>
            <a:ext cx="584200" cy="633412"/>
          </a:xfrm>
          <a:prstGeom prst="rect">
            <a:avLst/>
          </a:prstGeom>
          <a:noFill/>
          <a:ln w="9525">
            <a:noFill/>
            <a:miter lim="800000"/>
            <a:headEnd/>
            <a:tailEnd/>
          </a:ln>
        </p:spPr>
      </p:pic>
      <p:pic>
        <p:nvPicPr>
          <p:cNvPr id="16399" name="Picture 14" descr="haiti_unm.jpg"/>
          <p:cNvPicPr>
            <a:picLocks noChangeAspect="1"/>
          </p:cNvPicPr>
          <p:nvPr/>
        </p:nvPicPr>
        <p:blipFill>
          <a:blip r:embed="rId12"/>
          <a:srcRect/>
          <a:stretch>
            <a:fillRect/>
          </a:stretch>
        </p:blipFill>
        <p:spPr bwMode="auto">
          <a:xfrm>
            <a:off x="887413" y="1176338"/>
            <a:ext cx="7318375" cy="1114425"/>
          </a:xfrm>
          <a:prstGeom prst="rect">
            <a:avLst/>
          </a:prstGeom>
          <a:noFill/>
          <a:ln w="9525">
            <a:noFill/>
            <a:miter lim="800000"/>
            <a:headEnd/>
            <a:tailEnd/>
          </a:ln>
        </p:spPr>
      </p:pic>
      <p:sp>
        <p:nvSpPr>
          <p:cNvPr id="16386" name="Rectangle 2"/>
          <p:cNvSpPr>
            <a:spLocks noGrp="1" noChangeArrowheads="1"/>
          </p:cNvSpPr>
          <p:nvPr>
            <p:ph type="title"/>
          </p:nvPr>
        </p:nvSpPr>
        <p:spPr>
          <a:xfrm>
            <a:off x="641350" y="-68263"/>
            <a:ext cx="7881938" cy="1681163"/>
          </a:xfrm>
        </p:spPr>
        <p:txBody>
          <a:bodyPr/>
          <a:lstStyle/>
          <a:p>
            <a:pPr eaLnBrk="1" hangingPunct="1"/>
            <a:r>
              <a:rPr lang="en-GB" sz="2800" dirty="0" smtClean="0">
                <a:solidFill>
                  <a:srgbClr val="FF0000"/>
                </a:solidFill>
              </a:rPr>
              <a:t>VERCE</a:t>
            </a:r>
            <a:r>
              <a:rPr lang="en-GB" sz="2800" dirty="0" smtClean="0">
                <a:solidFill>
                  <a:schemeClr val="accent2"/>
                </a:solidFill>
              </a:rPr>
              <a:t> </a:t>
            </a:r>
            <a:r>
              <a:rPr lang="en-GB" sz="2800" dirty="0" smtClean="0">
                <a:solidFill>
                  <a:srgbClr val="FF0000"/>
                </a:solidFill>
              </a:rPr>
              <a:t>:</a:t>
            </a:r>
            <a:r>
              <a:rPr lang="en-GB" sz="2800" dirty="0" smtClean="0">
                <a:solidFill>
                  <a:schemeClr val="accent2"/>
                </a:solidFill>
              </a:rPr>
              <a:t> </a:t>
            </a:r>
            <a:r>
              <a:rPr lang="en-GB" sz="2800" dirty="0" smtClean="0">
                <a:solidFill>
                  <a:srgbClr val="FF0000"/>
                </a:solidFill>
              </a:rPr>
              <a:t>V</a:t>
            </a:r>
            <a:r>
              <a:rPr lang="en-GB" sz="2800" dirty="0" smtClean="0">
                <a:solidFill>
                  <a:srgbClr val="606060"/>
                </a:solidFill>
              </a:rPr>
              <a:t>irtual</a:t>
            </a:r>
            <a:r>
              <a:rPr lang="en-GB" sz="2800" dirty="0" smtClean="0">
                <a:solidFill>
                  <a:schemeClr val="accent2"/>
                </a:solidFill>
              </a:rPr>
              <a:t> </a:t>
            </a:r>
            <a:r>
              <a:rPr lang="en-GB" sz="2800" dirty="0" smtClean="0">
                <a:solidFill>
                  <a:srgbClr val="FF0000"/>
                </a:solidFill>
              </a:rPr>
              <a:t>E</a:t>
            </a:r>
            <a:r>
              <a:rPr lang="en-GB" sz="2800" dirty="0" smtClean="0">
                <a:solidFill>
                  <a:srgbClr val="606060"/>
                </a:solidFill>
              </a:rPr>
              <a:t>arthquake</a:t>
            </a:r>
            <a:r>
              <a:rPr lang="en-GB" sz="2800" dirty="0" smtClean="0">
                <a:solidFill>
                  <a:schemeClr val="accent2"/>
                </a:solidFill>
              </a:rPr>
              <a:t> </a:t>
            </a:r>
            <a:r>
              <a:rPr lang="en-GB" sz="2800" dirty="0" smtClean="0">
                <a:solidFill>
                  <a:srgbClr val="606060"/>
                </a:solidFill>
              </a:rPr>
              <a:t>and Seismology </a:t>
            </a:r>
            <a:r>
              <a:rPr lang="en-GB" sz="2800" dirty="0" smtClean="0">
                <a:solidFill>
                  <a:srgbClr val="FF0000"/>
                </a:solidFill>
              </a:rPr>
              <a:t>R</a:t>
            </a:r>
            <a:r>
              <a:rPr lang="en-GB" sz="2800" dirty="0" smtClean="0">
                <a:solidFill>
                  <a:srgbClr val="606060"/>
                </a:solidFill>
              </a:rPr>
              <a:t>esearch</a:t>
            </a:r>
            <a:r>
              <a:rPr lang="en-GB" sz="2800" dirty="0" smtClean="0">
                <a:solidFill>
                  <a:schemeClr val="accent2"/>
                </a:solidFill>
              </a:rPr>
              <a:t> </a:t>
            </a:r>
            <a:r>
              <a:rPr lang="en-GB" sz="2800" dirty="0" smtClean="0">
                <a:solidFill>
                  <a:srgbClr val="FF0000"/>
                </a:solidFill>
              </a:rPr>
              <a:t>C</a:t>
            </a:r>
            <a:r>
              <a:rPr lang="en-GB" sz="2800" dirty="0" smtClean="0">
                <a:solidFill>
                  <a:srgbClr val="606060"/>
                </a:solidFill>
              </a:rPr>
              <a:t>o</a:t>
            </a:r>
            <a:r>
              <a:rPr lang="en-GB" sz="2800" dirty="0" smtClean="0">
                <a:solidFill>
                  <a:schemeClr val="tx1">
                    <a:lumMod val="65000"/>
                    <a:lumOff val="35000"/>
                  </a:schemeClr>
                </a:solidFill>
              </a:rPr>
              <a:t>mmunity</a:t>
            </a:r>
            <a:r>
              <a:rPr lang="en-GB" sz="2800" dirty="0" smtClean="0">
                <a:solidFill>
                  <a:schemeClr val="accent2"/>
                </a:solidFill>
              </a:rPr>
              <a:t> </a:t>
            </a:r>
            <a:r>
              <a:rPr lang="en-GB" sz="2800" dirty="0" smtClean="0">
                <a:solidFill>
                  <a:schemeClr val="tx1">
                    <a:lumMod val="65000"/>
                    <a:lumOff val="35000"/>
                  </a:schemeClr>
                </a:solidFill>
              </a:rPr>
              <a:t>in</a:t>
            </a:r>
            <a:r>
              <a:rPr lang="en-GB" sz="2800" dirty="0" smtClean="0">
                <a:solidFill>
                  <a:schemeClr val="accent2"/>
                </a:solidFill>
              </a:rPr>
              <a:t> </a:t>
            </a:r>
            <a:r>
              <a:rPr lang="en-GB" sz="2800" dirty="0" smtClean="0">
                <a:solidFill>
                  <a:srgbClr val="FF0000"/>
                </a:solidFill>
              </a:rPr>
              <a:t>E</a:t>
            </a:r>
            <a:r>
              <a:rPr lang="en-GB" sz="2800" dirty="0" smtClean="0">
                <a:solidFill>
                  <a:srgbClr val="606060"/>
                </a:solidFill>
              </a:rPr>
              <a:t>urope</a:t>
            </a:r>
            <a:r>
              <a:rPr lang="en-GB" sz="2800" dirty="0" smtClean="0">
                <a:solidFill>
                  <a:schemeClr val="accent2"/>
                </a:solidFill>
              </a:rPr>
              <a:t> </a:t>
            </a:r>
            <a:r>
              <a:rPr lang="en-GB" sz="2800" dirty="0" err="1" smtClean="0">
                <a:solidFill>
                  <a:schemeClr val="tx1">
                    <a:lumMod val="65000"/>
                    <a:lumOff val="35000"/>
                  </a:schemeClr>
                </a:solidFill>
              </a:rPr>
              <a:t>e</a:t>
            </a:r>
            <a:r>
              <a:rPr lang="en-GB" sz="2800" dirty="0" smtClean="0">
                <a:solidFill>
                  <a:schemeClr val="tx1">
                    <a:lumMod val="65000"/>
                    <a:lumOff val="35000"/>
                  </a:schemeClr>
                </a:solidFill>
              </a:rPr>
              <a:t>-science environment</a:t>
            </a:r>
            <a:endParaRPr lang="en-GB" sz="1800" dirty="0" smtClean="0">
              <a:solidFill>
                <a:schemeClr val="tx1">
                  <a:lumMod val="65000"/>
                  <a:lumOff val="35000"/>
                </a:schemeClr>
              </a:solidFill>
            </a:endParaRPr>
          </a:p>
        </p:txBody>
      </p:sp>
      <p:pic>
        <p:nvPicPr>
          <p:cNvPr id="16" name="Picture 15" descr="logo_ingv_scritta_abbr_2cm.tif"/>
          <p:cNvPicPr>
            <a:picLocks noChangeAspect="1"/>
          </p:cNvPicPr>
          <p:nvPr/>
        </p:nvPicPr>
        <p:blipFill>
          <a:blip r:embed="rId13"/>
          <a:stretch>
            <a:fillRect/>
          </a:stretch>
        </p:blipFill>
        <p:spPr>
          <a:xfrm>
            <a:off x="812800" y="3379485"/>
            <a:ext cx="550863" cy="694039"/>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003300" y="711200"/>
            <a:ext cx="5374640" cy="5398008"/>
          </a:xfrm>
          <a:prstGeom prst="rect">
            <a:avLst/>
          </a:prstGeom>
        </p:spPr>
      </p:pic>
      <p:pic>
        <p:nvPicPr>
          <p:cNvPr id="8" name="Picture 7"/>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7410437" y="63498"/>
            <a:ext cx="1635125" cy="6069584"/>
          </a:xfrm>
          <a:prstGeom prst="rect">
            <a:avLst/>
          </a:prstGeom>
        </p:spPr>
      </p:pic>
      <p:sp>
        <p:nvSpPr>
          <p:cNvPr id="10" name="Rectangle 9"/>
          <p:cNvSpPr/>
          <p:nvPr/>
        </p:nvSpPr>
        <p:spPr bwMode="auto">
          <a:xfrm>
            <a:off x="0" y="12700"/>
            <a:ext cx="4140200" cy="596900"/>
          </a:xfrm>
          <a:prstGeom prst="rect">
            <a:avLst/>
          </a:prstGeom>
          <a:solidFill>
            <a:schemeClr val="accent5">
              <a:alpha val="42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Comic Sans MS"/>
                <a:cs typeface="Comic Sans MS"/>
              </a:rPr>
              <a:t>A service oriented platform</a:t>
            </a:r>
            <a:endParaRPr kumimoji="0" lang="en-US" sz="2000" b="1" i="0" u="none" strike="noStrike" cap="none" normalizeH="0" baseline="0" dirty="0">
              <a:ln>
                <a:noFill/>
              </a:ln>
              <a:solidFill>
                <a:schemeClr val="tx1"/>
              </a:solidFill>
              <a:effectLst/>
              <a:latin typeface="Comic Sans MS"/>
              <a:cs typeface="Comic Sans MS"/>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VERCE-SAs-v3.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5366" y="635000"/>
            <a:ext cx="4526280" cy="5227320"/>
          </a:xfrm>
          <a:prstGeom prst="rect">
            <a:avLst/>
          </a:prstGeom>
        </p:spPr>
      </p:pic>
      <p:pic>
        <p:nvPicPr>
          <p:cNvPr id="7" name="Picture 6" descr="VERCE-SA3-gateway-crop.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629912" y="-31722"/>
            <a:ext cx="2659888" cy="2687828"/>
          </a:xfrm>
          <a:prstGeom prst="rect">
            <a:avLst/>
          </a:prstGeom>
        </p:spPr>
      </p:pic>
      <p:sp>
        <p:nvSpPr>
          <p:cNvPr id="5" name="Rectangle 4"/>
          <p:cNvSpPr/>
          <p:nvPr/>
        </p:nvSpPr>
        <p:spPr bwMode="auto">
          <a:xfrm>
            <a:off x="0" y="12700"/>
            <a:ext cx="4305300" cy="520700"/>
          </a:xfrm>
          <a:prstGeom prst="rect">
            <a:avLst/>
          </a:prstGeom>
          <a:solidFill>
            <a:schemeClr val="accent5">
              <a:alpha val="42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Comic Sans MS"/>
                <a:cs typeface="Comic Sans MS"/>
              </a:rPr>
              <a:t>VERCE implementation strategy</a:t>
            </a:r>
            <a:endParaRPr kumimoji="0" lang="en-US" sz="2000" b="1" i="0" u="none" strike="noStrike" cap="none" normalizeH="0" baseline="0" dirty="0">
              <a:ln>
                <a:noFill/>
              </a:ln>
              <a:solidFill>
                <a:schemeClr val="tx1"/>
              </a:solidFill>
              <a:effectLst/>
              <a:latin typeface="Comic Sans MS"/>
              <a:cs typeface="Comic Sans MS"/>
            </a:endParaRPr>
          </a:p>
        </p:txBody>
      </p:sp>
      <p:sp>
        <p:nvSpPr>
          <p:cNvPr id="6" name="TextBox 5"/>
          <p:cNvSpPr txBox="1"/>
          <p:nvPr/>
        </p:nvSpPr>
        <p:spPr>
          <a:xfrm>
            <a:off x="4711701" y="2679700"/>
            <a:ext cx="4521200" cy="3708708"/>
          </a:xfrm>
          <a:prstGeom prst="rect">
            <a:avLst/>
          </a:prstGeom>
          <a:noFill/>
        </p:spPr>
        <p:txBody>
          <a:bodyPr wrap="square" rtlCol="0">
            <a:spAutoFit/>
          </a:bodyPr>
          <a:lstStyle/>
          <a:p>
            <a:pPr algn="l">
              <a:spcAft>
                <a:spcPts val="600"/>
              </a:spcAft>
            </a:pPr>
            <a:r>
              <a:rPr lang="en-US" b="1" dirty="0" smtClean="0"/>
              <a:t>A tree layer architecture:</a:t>
            </a:r>
          </a:p>
          <a:p>
            <a:pPr marL="360000" indent="-187200" algn="l">
              <a:buFont typeface="Arial"/>
              <a:buChar char="•"/>
            </a:pPr>
            <a:r>
              <a:rPr lang="en-US" sz="1600" dirty="0" smtClean="0">
                <a:solidFill>
                  <a:schemeClr val="bg2">
                    <a:lumMod val="50000"/>
                  </a:schemeClr>
                </a:solidFill>
                <a:latin typeface="Calibri"/>
                <a:cs typeface="Calibri"/>
              </a:rPr>
              <a:t>Hide lower level </a:t>
            </a:r>
            <a:r>
              <a:rPr lang="en-US" sz="1600" dirty="0" smtClean="0">
                <a:solidFill>
                  <a:schemeClr val="bg2">
                    <a:lumMod val="50000"/>
                  </a:schemeClr>
                </a:solidFill>
                <a:latin typeface="Calibri"/>
                <a:cs typeface="Calibri"/>
              </a:rPr>
              <a:t>heterogeneity (resilience)</a:t>
            </a:r>
          </a:p>
          <a:p>
            <a:pPr marL="360000" indent="-187200" algn="l">
              <a:buFont typeface="Arial"/>
              <a:buChar char="•"/>
            </a:pPr>
            <a:r>
              <a:rPr lang="en-US" sz="1600" dirty="0" smtClean="0">
                <a:solidFill>
                  <a:schemeClr val="bg2">
                    <a:lumMod val="50000"/>
                  </a:schemeClr>
                </a:solidFill>
                <a:latin typeface="Calibri"/>
                <a:cs typeface="Calibri"/>
              </a:rPr>
              <a:t>Mapping </a:t>
            </a:r>
            <a:r>
              <a:rPr lang="en-US" sz="1600" dirty="0" smtClean="0">
                <a:solidFill>
                  <a:schemeClr val="bg2">
                    <a:lumMod val="50000"/>
                  </a:schemeClr>
                </a:solidFill>
                <a:latin typeface="Calibri"/>
                <a:cs typeface="Calibri"/>
              </a:rPr>
              <a:t>mechanisms and data-access adapters</a:t>
            </a:r>
            <a:endParaRPr lang="en-US" sz="1600" dirty="0" smtClean="0">
              <a:solidFill>
                <a:schemeClr val="bg2">
                  <a:lumMod val="50000"/>
                </a:schemeClr>
              </a:solidFill>
              <a:latin typeface="Calibri"/>
              <a:cs typeface="Calibri"/>
            </a:endParaRPr>
          </a:p>
          <a:p>
            <a:pPr marL="360000" indent="-187200" algn="l">
              <a:buFont typeface="Arial"/>
              <a:buChar char="•"/>
            </a:pPr>
            <a:r>
              <a:rPr lang="en-US" sz="1600" dirty="0" smtClean="0">
                <a:solidFill>
                  <a:schemeClr val="bg2">
                    <a:lumMod val="50000"/>
                  </a:schemeClr>
                </a:solidFill>
                <a:latin typeface="Calibri"/>
                <a:cs typeface="Calibri"/>
              </a:rPr>
              <a:t>M</a:t>
            </a:r>
            <a:r>
              <a:rPr lang="en-US" sz="1600" dirty="0" smtClean="0">
                <a:solidFill>
                  <a:schemeClr val="bg2">
                    <a:lumMod val="50000"/>
                  </a:schemeClr>
                </a:solidFill>
                <a:latin typeface="Calibri"/>
                <a:cs typeface="Calibri"/>
              </a:rPr>
              <a:t>apping </a:t>
            </a:r>
            <a:r>
              <a:rPr lang="en-US" sz="1600" dirty="0" smtClean="0">
                <a:solidFill>
                  <a:schemeClr val="bg2">
                    <a:lumMod val="50000"/>
                  </a:schemeClr>
                </a:solidFill>
                <a:latin typeface="Calibri"/>
                <a:cs typeface="Calibri"/>
              </a:rPr>
              <a:t>credentials and security protocols</a:t>
            </a:r>
          </a:p>
          <a:p>
            <a:pPr algn="l">
              <a:spcAft>
                <a:spcPts val="600"/>
              </a:spcAft>
            </a:pPr>
            <a:r>
              <a:rPr lang="en-US" b="1" dirty="0" smtClean="0"/>
              <a:t>A Platform of tools and services</a:t>
            </a:r>
          </a:p>
          <a:p>
            <a:pPr marL="270000" indent="-187200" algn="l">
              <a:buFont typeface="Arial"/>
              <a:buChar char="•"/>
            </a:pPr>
            <a:r>
              <a:rPr lang="en-US" sz="1600" dirty="0" smtClean="0">
                <a:solidFill>
                  <a:srgbClr val="404040"/>
                </a:solidFill>
                <a:latin typeface="Calibri"/>
                <a:cs typeface="Calibri"/>
              </a:rPr>
              <a:t>Production platform through release </a:t>
            </a:r>
            <a:r>
              <a:rPr lang="en-US" sz="1600" dirty="0" smtClean="0">
                <a:solidFill>
                  <a:srgbClr val="404040"/>
                </a:solidFill>
                <a:latin typeface="Calibri"/>
                <a:cs typeface="Calibri"/>
              </a:rPr>
              <a:t>cycles</a:t>
            </a:r>
          </a:p>
          <a:p>
            <a:pPr marL="270000" indent="-187200" algn="l">
              <a:buFont typeface="Arial"/>
              <a:buChar char="•"/>
            </a:pPr>
            <a:r>
              <a:rPr lang="en-US" sz="1600" dirty="0" smtClean="0">
                <a:solidFill>
                  <a:srgbClr val="404040"/>
                </a:solidFill>
                <a:latin typeface="Calibri"/>
                <a:cs typeface="Calibri"/>
              </a:rPr>
              <a:t>Support evolving </a:t>
            </a:r>
            <a:r>
              <a:rPr lang="en-US" sz="1600" dirty="0" smtClean="0">
                <a:solidFill>
                  <a:srgbClr val="404040"/>
                </a:solidFill>
                <a:latin typeface="Calibri"/>
                <a:cs typeface="Calibri"/>
              </a:rPr>
              <a:t>standards services </a:t>
            </a:r>
            <a:r>
              <a:rPr lang="en-US" sz="1600" dirty="0" smtClean="0">
                <a:solidFill>
                  <a:srgbClr val="404040"/>
                </a:solidFill>
                <a:latin typeface="Calibri"/>
                <a:cs typeface="Calibri"/>
              </a:rPr>
              <a:t>and interfaces</a:t>
            </a:r>
          </a:p>
          <a:p>
            <a:pPr algn="l">
              <a:spcAft>
                <a:spcPts val="600"/>
              </a:spcAft>
            </a:pPr>
            <a:r>
              <a:rPr lang="en-US" b="1" dirty="0" smtClean="0"/>
              <a:t>A collaborative environment: </a:t>
            </a:r>
          </a:p>
          <a:p>
            <a:pPr marL="360000" indent="-187200" algn="l">
              <a:buFont typeface="Arial"/>
              <a:buChar char="•"/>
            </a:pPr>
            <a:r>
              <a:rPr lang="en-US" sz="1600" dirty="0" smtClean="0">
                <a:solidFill>
                  <a:srgbClr val="404040"/>
                </a:solidFill>
                <a:latin typeface="Calibri"/>
                <a:cs typeface="Calibri"/>
              </a:rPr>
              <a:t>workbenches, workflow </a:t>
            </a:r>
            <a:r>
              <a:rPr lang="en-US" sz="1600" dirty="0" smtClean="0">
                <a:solidFill>
                  <a:srgbClr val="404040"/>
                </a:solidFill>
                <a:latin typeface="Calibri"/>
                <a:cs typeface="Calibri"/>
              </a:rPr>
              <a:t>tools</a:t>
            </a:r>
          </a:p>
          <a:p>
            <a:pPr marL="360000" indent="-187200" algn="l">
              <a:buFont typeface="Arial"/>
              <a:buChar char="•"/>
            </a:pPr>
            <a:r>
              <a:rPr lang="en-US" sz="1600" dirty="0" smtClean="0">
                <a:solidFill>
                  <a:srgbClr val="404040"/>
                </a:solidFill>
                <a:latin typeface="Calibri"/>
                <a:cs typeface="Calibri"/>
              </a:rPr>
              <a:t>reusable </a:t>
            </a:r>
            <a:r>
              <a:rPr lang="en-US" sz="1600" dirty="0" smtClean="0">
                <a:solidFill>
                  <a:srgbClr val="404040"/>
                </a:solidFill>
                <a:latin typeface="Calibri"/>
                <a:cs typeface="Calibri"/>
              </a:rPr>
              <a:t>libraries</a:t>
            </a:r>
          </a:p>
          <a:p>
            <a:pPr marL="360000" indent="-187200" algn="l">
              <a:buFont typeface="Arial"/>
              <a:buChar char="•"/>
            </a:pPr>
            <a:r>
              <a:rPr lang="en-US" sz="1600" dirty="0" smtClean="0">
                <a:solidFill>
                  <a:srgbClr val="404040"/>
                </a:solidFill>
                <a:latin typeface="Calibri"/>
                <a:cs typeface="Calibri"/>
              </a:rPr>
              <a:t>Provenance, multi-source, publication </a:t>
            </a:r>
            <a:endParaRPr lang="en-US" sz="1600" dirty="0" smtClean="0">
              <a:solidFill>
                <a:srgbClr val="404040"/>
              </a:solidFill>
              <a:latin typeface="Calibri"/>
              <a:cs typeface="Calibri"/>
            </a:endParaRPr>
          </a:p>
          <a:p>
            <a:pPr algn="l"/>
            <a:endParaRPr lang="en-US" sz="1600" dirty="0"/>
          </a:p>
        </p:txBody>
      </p:sp>
      <p:sp>
        <p:nvSpPr>
          <p:cNvPr id="8" name="TextBox 7"/>
          <p:cNvSpPr txBox="1"/>
          <p:nvPr/>
        </p:nvSpPr>
        <p:spPr>
          <a:xfrm>
            <a:off x="31067" y="5778500"/>
            <a:ext cx="4567552" cy="276999"/>
          </a:xfrm>
          <a:prstGeom prst="rect">
            <a:avLst/>
          </a:prstGeom>
          <a:noFill/>
        </p:spPr>
        <p:txBody>
          <a:bodyPr wrap="none" rtlCol="0">
            <a:spAutoFit/>
          </a:bodyPr>
          <a:lstStyle/>
          <a:p>
            <a:r>
              <a:rPr lang="en-US" sz="1200" dirty="0" smtClean="0">
                <a:solidFill>
                  <a:schemeClr val="accent2"/>
                </a:solidFill>
              </a:rPr>
              <a:t>OGSA-DAI, WS-DAI, SAGA, OGSA-DMI (</a:t>
            </a:r>
            <a:r>
              <a:rPr lang="en-US" sz="1200" dirty="0" err="1" smtClean="0">
                <a:solidFill>
                  <a:schemeClr val="accent2"/>
                </a:solidFill>
              </a:rPr>
              <a:t>GridFTP</a:t>
            </a:r>
            <a:r>
              <a:rPr lang="en-US" sz="1200" dirty="0" smtClean="0">
                <a:solidFill>
                  <a:schemeClr val="accent2"/>
                </a:solidFill>
              </a:rPr>
              <a:t>)</a:t>
            </a:r>
            <a:r>
              <a:rPr lang="en-US" sz="1200" dirty="0" smtClean="0">
                <a:solidFill>
                  <a:schemeClr val="accent2"/>
                </a:solidFill>
              </a:rPr>
              <a:t>, </a:t>
            </a:r>
            <a:r>
              <a:rPr lang="en-US" sz="1200" dirty="0" err="1" smtClean="0">
                <a:solidFill>
                  <a:schemeClr val="accent2"/>
                </a:solidFill>
              </a:rPr>
              <a:t>Globus</a:t>
            </a:r>
            <a:r>
              <a:rPr lang="en-US" sz="1200" dirty="0" smtClean="0">
                <a:solidFill>
                  <a:schemeClr val="accent2"/>
                </a:solidFill>
              </a:rPr>
              <a:t> Online</a:t>
            </a:r>
            <a:endParaRPr lang="en-US" sz="1200" dirty="0">
              <a:solidFill>
                <a:schemeClr val="accent2"/>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VERCE-WPs-v5.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218301" y="-12695"/>
            <a:ext cx="6638544" cy="6157976"/>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77" name="Text Box 33"/>
          <p:cNvSpPr txBox="1">
            <a:spLocks noChangeArrowheads="1"/>
          </p:cNvSpPr>
          <p:nvPr/>
        </p:nvSpPr>
        <p:spPr bwMode="auto">
          <a:xfrm>
            <a:off x="938212" y="2357438"/>
            <a:ext cx="6770688" cy="707886"/>
          </a:xfrm>
          <a:prstGeom prst="rect">
            <a:avLst/>
          </a:prstGeom>
          <a:solidFill>
            <a:srgbClr val="FF3300">
              <a:alpha val="50000"/>
            </a:srgbClr>
          </a:solidFill>
          <a:ln w="9525">
            <a:noFill/>
            <a:miter lim="800000"/>
            <a:headEnd/>
            <a:tailEnd/>
          </a:ln>
          <a:effectLst/>
        </p:spPr>
        <p:txBody>
          <a:bodyPr wrap="square">
            <a:prstTxWarp prst="textNoShape">
              <a:avLst/>
            </a:prstTxWarp>
            <a:spAutoFit/>
          </a:bodyPr>
          <a:lstStyle/>
          <a:p>
            <a:r>
              <a:rPr lang="en-GB" dirty="0" smtClean="0"/>
              <a:t> Infrastructure projects: NERA, SHARE…</a:t>
            </a:r>
          </a:p>
          <a:p>
            <a:r>
              <a:rPr lang="en-GB" dirty="0" smtClean="0"/>
              <a:t>ORFEUS, EMSC, FDSN</a:t>
            </a:r>
            <a:endParaRPr lang="en-GB" dirty="0"/>
          </a:p>
        </p:txBody>
      </p:sp>
      <p:sp>
        <p:nvSpPr>
          <p:cNvPr id="6151" name="Rectangle 7"/>
          <p:cNvSpPr>
            <a:spLocks noChangeArrowheads="1"/>
          </p:cNvSpPr>
          <p:nvPr/>
        </p:nvSpPr>
        <p:spPr bwMode="auto">
          <a:xfrm>
            <a:off x="7007225" y="927100"/>
            <a:ext cx="2124075" cy="5181600"/>
          </a:xfrm>
          <a:prstGeom prst="rect">
            <a:avLst/>
          </a:prstGeom>
          <a:solidFill>
            <a:srgbClr val="FF9933"/>
          </a:solidFill>
          <a:ln w="9525">
            <a:solidFill>
              <a:schemeClr val="tx1"/>
            </a:solidFill>
            <a:miter lim="800000"/>
            <a:headEnd/>
            <a:tailEnd/>
          </a:ln>
          <a:effectLst/>
        </p:spPr>
        <p:txBody>
          <a:bodyPr wrap="none" anchor="ctr">
            <a:prstTxWarp prst="textNoShape">
              <a:avLst/>
            </a:prstTxWarp>
          </a:bodyPr>
          <a:lstStyle/>
          <a:p>
            <a:endParaRPr lang="en-US"/>
          </a:p>
        </p:txBody>
      </p:sp>
      <p:sp>
        <p:nvSpPr>
          <p:cNvPr id="6178" name="Text Box 34"/>
          <p:cNvSpPr txBox="1">
            <a:spLocks noChangeArrowheads="1"/>
          </p:cNvSpPr>
          <p:nvPr/>
        </p:nvSpPr>
        <p:spPr bwMode="auto">
          <a:xfrm>
            <a:off x="622300" y="1651000"/>
            <a:ext cx="4667250" cy="774700"/>
          </a:xfrm>
          <a:prstGeom prst="rect">
            <a:avLst/>
          </a:prstGeom>
          <a:solidFill>
            <a:srgbClr val="FF9933">
              <a:alpha val="50000"/>
            </a:srgbClr>
          </a:solidFill>
          <a:ln w="9525">
            <a:solidFill>
              <a:schemeClr val="tx1"/>
            </a:solidFill>
            <a:miter lim="800000"/>
            <a:headEnd/>
            <a:tailEnd/>
          </a:ln>
          <a:effectLst/>
        </p:spPr>
        <p:txBody>
          <a:bodyPr>
            <a:prstTxWarp prst="textNoShape">
              <a:avLst/>
            </a:prstTxWarp>
          </a:bodyPr>
          <a:lstStyle/>
          <a:p>
            <a:pPr algn="l"/>
            <a:r>
              <a:rPr lang="en-GB" dirty="0"/>
              <a:t>Engineering </a:t>
            </a:r>
            <a:r>
              <a:rPr lang="en-GB" dirty="0" smtClean="0"/>
              <a:t>seismology: infrastructure</a:t>
            </a:r>
          </a:p>
          <a:p>
            <a:r>
              <a:rPr lang="en-GB" dirty="0"/>
              <a:t>EFAST</a:t>
            </a:r>
            <a:r>
              <a:rPr lang="en-GB" dirty="0" smtClean="0"/>
              <a:t> – SERIES</a:t>
            </a:r>
            <a:endParaRPr lang="en-GB" dirty="0"/>
          </a:p>
        </p:txBody>
      </p:sp>
      <p:sp>
        <p:nvSpPr>
          <p:cNvPr id="6183" name="Oval 39"/>
          <p:cNvSpPr>
            <a:spLocks noChangeAspect="1" noChangeArrowheads="1"/>
          </p:cNvSpPr>
          <p:nvPr/>
        </p:nvSpPr>
        <p:spPr bwMode="auto">
          <a:xfrm>
            <a:off x="4935536" y="2768597"/>
            <a:ext cx="3083957" cy="3083958"/>
          </a:xfrm>
          <a:prstGeom prst="ellipse">
            <a:avLst/>
          </a:prstGeom>
          <a:solidFill>
            <a:schemeClr val="accent2">
              <a:lumMod val="60000"/>
              <a:lumOff val="40000"/>
              <a:alpha val="51000"/>
            </a:schemeClr>
          </a:solidFill>
          <a:ln w="9525">
            <a:solidFill>
              <a:schemeClr val="tx1"/>
            </a:solidFill>
            <a:round/>
            <a:headEnd/>
            <a:tailEnd/>
          </a:ln>
          <a:effectLst/>
        </p:spPr>
        <p:txBody>
          <a:bodyPr wrap="none" anchor="ctr">
            <a:prstTxWarp prst="textNoShape">
              <a:avLst/>
            </a:prstTxWarp>
          </a:bodyPr>
          <a:lstStyle/>
          <a:p>
            <a:pPr algn="ctr"/>
            <a:r>
              <a:rPr lang="en-GB" sz="2800" b="1"/>
              <a:t>VERCE</a:t>
            </a:r>
          </a:p>
        </p:txBody>
      </p:sp>
      <p:sp>
        <p:nvSpPr>
          <p:cNvPr id="23" name="Text Box 38"/>
          <p:cNvSpPr txBox="1">
            <a:spLocks noChangeArrowheads="1"/>
          </p:cNvSpPr>
          <p:nvPr/>
        </p:nvSpPr>
        <p:spPr bwMode="auto">
          <a:xfrm>
            <a:off x="711200" y="4932363"/>
            <a:ext cx="6781800" cy="363537"/>
          </a:xfrm>
          <a:prstGeom prst="rect">
            <a:avLst/>
          </a:prstGeom>
          <a:solidFill>
            <a:srgbClr val="FF9933">
              <a:alpha val="50000"/>
            </a:srgbClr>
          </a:solidFill>
          <a:ln w="9525">
            <a:solidFill>
              <a:schemeClr val="tx1"/>
            </a:solidFill>
            <a:miter lim="800000"/>
            <a:headEnd/>
            <a:tailEnd/>
          </a:ln>
          <a:effectLst/>
        </p:spPr>
        <p:txBody>
          <a:bodyPr>
            <a:prstTxWarp prst="textNoShape">
              <a:avLst/>
            </a:prstTxWarp>
          </a:bodyPr>
          <a:lstStyle/>
          <a:p>
            <a:pPr algn="l"/>
            <a:r>
              <a:rPr lang="en-GB" dirty="0" smtClean="0"/>
              <a:t>E-Infrastructure Initiatives:  </a:t>
            </a:r>
            <a:r>
              <a:rPr lang="en-GB" dirty="0" smtClean="0"/>
              <a:t>EUDAT</a:t>
            </a:r>
            <a:r>
              <a:rPr lang="en-GB" dirty="0"/>
              <a:t>,</a:t>
            </a:r>
            <a:r>
              <a:rPr lang="en-GB" dirty="0" smtClean="0"/>
              <a:t> </a:t>
            </a:r>
            <a:r>
              <a:rPr lang="en-GB" dirty="0" err="1" smtClean="0"/>
              <a:t>EarthServer</a:t>
            </a:r>
            <a:r>
              <a:rPr lang="en-GB" dirty="0" smtClean="0"/>
              <a:t>…</a:t>
            </a:r>
            <a:endParaRPr lang="en-GB" dirty="0"/>
          </a:p>
        </p:txBody>
      </p:sp>
      <p:pic>
        <p:nvPicPr>
          <p:cNvPr id="6149" name="Picture 5"/>
          <p:cNvPicPr>
            <a:picLocks noChangeAspect="1" noChangeArrowheads="1"/>
          </p:cNvPicPr>
          <p:nvPr/>
        </p:nvPicPr>
        <p:blipFill>
          <a:blip r:embed="rId3"/>
          <a:srcRect/>
          <a:stretch>
            <a:fillRect/>
          </a:stretch>
        </p:blipFill>
        <p:spPr bwMode="auto">
          <a:xfrm>
            <a:off x="7016750" y="50800"/>
            <a:ext cx="2089150" cy="854075"/>
          </a:xfrm>
          <a:prstGeom prst="rect">
            <a:avLst/>
          </a:prstGeom>
          <a:noFill/>
          <a:ln w="9525">
            <a:noFill/>
            <a:miter lim="800000"/>
            <a:headEnd/>
            <a:tailEnd/>
          </a:ln>
          <a:effectLst/>
        </p:spPr>
      </p:pic>
      <p:sp>
        <p:nvSpPr>
          <p:cNvPr id="6152" name="Text Box 8"/>
          <p:cNvSpPr txBox="1">
            <a:spLocks noChangeArrowheads="1"/>
          </p:cNvSpPr>
          <p:nvPr/>
        </p:nvSpPr>
        <p:spPr bwMode="auto">
          <a:xfrm rot="5400000">
            <a:off x="6100760" y="2808359"/>
            <a:ext cx="5257803" cy="707886"/>
          </a:xfrm>
          <a:prstGeom prst="rect">
            <a:avLst/>
          </a:prstGeom>
          <a:noFill/>
          <a:ln w="9525">
            <a:noFill/>
            <a:miter lim="800000"/>
            <a:headEnd/>
            <a:tailEnd/>
          </a:ln>
          <a:effectLst/>
        </p:spPr>
        <p:txBody>
          <a:bodyPr wrap="square">
            <a:prstTxWarp prst="textNoShape">
              <a:avLst/>
            </a:prstTxWarp>
            <a:spAutoFit/>
          </a:bodyPr>
          <a:lstStyle/>
          <a:p>
            <a:r>
              <a:rPr lang="en-GB" sz="2000" dirty="0"/>
              <a:t>Earthquakes, Volcanoes, Earth dynamics, Tectonics</a:t>
            </a:r>
          </a:p>
        </p:txBody>
      </p:sp>
      <p:sp>
        <p:nvSpPr>
          <p:cNvPr id="6154" name="Rectangle 10"/>
          <p:cNvSpPr>
            <a:spLocks noChangeArrowheads="1"/>
          </p:cNvSpPr>
          <p:nvPr/>
        </p:nvSpPr>
        <p:spPr bwMode="auto">
          <a:xfrm>
            <a:off x="25400" y="3022600"/>
            <a:ext cx="9105900" cy="647700"/>
          </a:xfrm>
          <a:prstGeom prst="rect">
            <a:avLst/>
          </a:prstGeom>
          <a:solidFill>
            <a:srgbClr val="FF3300">
              <a:alpha val="30000"/>
            </a:srgbClr>
          </a:solidFill>
          <a:ln w="9525">
            <a:solidFill>
              <a:schemeClr val="tx1"/>
            </a:solidFill>
            <a:miter lim="800000"/>
            <a:headEnd/>
            <a:tailEnd/>
          </a:ln>
          <a:effectLst/>
        </p:spPr>
        <p:txBody>
          <a:bodyPr wrap="none" anchor="ctr">
            <a:prstTxWarp prst="textNoShape">
              <a:avLst/>
            </a:prstTxWarp>
          </a:bodyPr>
          <a:lstStyle/>
          <a:p>
            <a:pPr algn="l"/>
            <a:r>
              <a:rPr lang="en-US" dirty="0" smtClean="0"/>
              <a:t>Seismology Research and Training: </a:t>
            </a:r>
            <a:endParaRPr lang="en-US" dirty="0" smtClean="0"/>
          </a:p>
          <a:p>
            <a:r>
              <a:rPr lang="en-US" dirty="0" smtClean="0"/>
              <a:t>ITN project: QUEST… ; </a:t>
            </a:r>
            <a:r>
              <a:rPr lang="en-US" dirty="0" smtClean="0"/>
              <a:t>ERC project: WHISPER,…</a:t>
            </a:r>
            <a:endParaRPr lang="en-US" dirty="0"/>
          </a:p>
        </p:txBody>
      </p:sp>
      <p:sp>
        <p:nvSpPr>
          <p:cNvPr id="6155" name="Text Box 11"/>
          <p:cNvSpPr txBox="1">
            <a:spLocks noChangeArrowheads="1"/>
          </p:cNvSpPr>
          <p:nvPr/>
        </p:nvSpPr>
        <p:spPr bwMode="auto">
          <a:xfrm>
            <a:off x="419100" y="-792162"/>
            <a:ext cx="4730750" cy="366712"/>
          </a:xfrm>
          <a:prstGeom prst="rect">
            <a:avLst/>
          </a:prstGeom>
          <a:noFill/>
          <a:ln w="9525">
            <a:noFill/>
            <a:miter lim="800000"/>
            <a:headEnd/>
            <a:tailEnd/>
          </a:ln>
          <a:effectLst/>
        </p:spPr>
        <p:txBody>
          <a:bodyPr wrap="none">
            <a:prstTxWarp prst="textNoShape">
              <a:avLst/>
            </a:prstTxWarp>
            <a:spAutoFit/>
          </a:bodyPr>
          <a:lstStyle/>
          <a:p>
            <a:r>
              <a:rPr lang="en-GB" dirty="0"/>
              <a:t>Seismology: research and data infrastructure</a:t>
            </a:r>
          </a:p>
        </p:txBody>
      </p:sp>
      <p:sp>
        <p:nvSpPr>
          <p:cNvPr id="6157" name="Rectangle 13"/>
          <p:cNvSpPr>
            <a:spLocks noChangeArrowheads="1"/>
          </p:cNvSpPr>
          <p:nvPr/>
        </p:nvSpPr>
        <p:spPr bwMode="auto">
          <a:xfrm>
            <a:off x="-12700" y="5384800"/>
            <a:ext cx="8748713" cy="749300"/>
          </a:xfrm>
          <a:prstGeom prst="rect">
            <a:avLst/>
          </a:prstGeom>
          <a:solidFill>
            <a:srgbClr val="FFFF00">
              <a:alpha val="30000"/>
            </a:srgb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6158" name="Text Box 14"/>
          <p:cNvSpPr txBox="1">
            <a:spLocks noChangeArrowheads="1"/>
          </p:cNvSpPr>
          <p:nvPr/>
        </p:nvSpPr>
        <p:spPr bwMode="auto">
          <a:xfrm>
            <a:off x="2614613" y="5622925"/>
            <a:ext cx="5314950" cy="366713"/>
          </a:xfrm>
          <a:prstGeom prst="rect">
            <a:avLst/>
          </a:prstGeom>
          <a:noFill/>
          <a:ln w="9525">
            <a:noFill/>
            <a:miter lim="800000"/>
            <a:headEnd/>
            <a:tailEnd/>
          </a:ln>
          <a:effectLst/>
        </p:spPr>
        <p:txBody>
          <a:bodyPr wrap="none">
            <a:prstTxWarp prst="textNoShape">
              <a:avLst/>
            </a:prstTxWarp>
            <a:spAutoFit/>
          </a:bodyPr>
          <a:lstStyle/>
          <a:p>
            <a:r>
              <a:rPr lang="en-GB" dirty="0"/>
              <a:t>E-science ecosystems: research and infrastructure</a:t>
            </a:r>
          </a:p>
        </p:txBody>
      </p:sp>
      <p:sp>
        <p:nvSpPr>
          <p:cNvPr id="6176" name="Text Box 32"/>
          <p:cNvSpPr txBox="1">
            <a:spLocks noChangeArrowheads="1"/>
          </p:cNvSpPr>
          <p:nvPr/>
        </p:nvSpPr>
        <p:spPr bwMode="auto">
          <a:xfrm>
            <a:off x="-52379" y="5449888"/>
            <a:ext cx="1609711" cy="707886"/>
          </a:xfrm>
          <a:prstGeom prst="rect">
            <a:avLst/>
          </a:prstGeom>
          <a:noFill/>
          <a:ln w="9525">
            <a:noFill/>
            <a:miter lim="800000"/>
            <a:headEnd/>
            <a:tailEnd/>
          </a:ln>
          <a:effectLst/>
        </p:spPr>
        <p:txBody>
          <a:bodyPr wrap="none">
            <a:prstTxWarp prst="textNoShape">
              <a:avLst/>
            </a:prstTxWarp>
            <a:spAutoFit/>
          </a:bodyPr>
          <a:lstStyle/>
          <a:p>
            <a:r>
              <a:rPr lang="en-GB" b="1" dirty="0" smtClean="0"/>
              <a:t>EGI/PRACE</a:t>
            </a:r>
            <a:endParaRPr lang="en-GB" b="1" dirty="0" smtClean="0"/>
          </a:p>
          <a:p>
            <a:r>
              <a:rPr lang="en-GB" b="1" dirty="0" err="1" smtClean="0"/>
              <a:t>NGIs</a:t>
            </a:r>
            <a:endParaRPr lang="en-GB" b="1" dirty="0"/>
          </a:p>
        </p:txBody>
      </p:sp>
      <p:sp>
        <p:nvSpPr>
          <p:cNvPr id="6180" name="Text Box 36"/>
          <p:cNvSpPr txBox="1">
            <a:spLocks noChangeArrowheads="1"/>
          </p:cNvSpPr>
          <p:nvPr/>
        </p:nvSpPr>
        <p:spPr bwMode="auto">
          <a:xfrm rot="5400000">
            <a:off x="5617368" y="3140049"/>
            <a:ext cx="4876801" cy="400110"/>
          </a:xfrm>
          <a:prstGeom prst="rect">
            <a:avLst/>
          </a:prstGeom>
          <a:solidFill>
            <a:srgbClr val="FF3300">
              <a:alpha val="60001"/>
            </a:srgbClr>
          </a:solidFill>
          <a:ln w="9525" cap="rnd">
            <a:noFill/>
            <a:prstDash val="sysDot"/>
            <a:miter lim="800000"/>
            <a:headEnd/>
            <a:tailEnd/>
          </a:ln>
          <a:effectLst/>
        </p:spPr>
        <p:txBody>
          <a:bodyPr wrap="square">
            <a:prstTxWarp prst="textNoShape">
              <a:avLst/>
            </a:prstTxWarp>
            <a:spAutoFit/>
          </a:bodyPr>
          <a:lstStyle/>
          <a:p>
            <a:pPr algn="ctr"/>
            <a:r>
              <a:rPr lang="en-GB"/>
              <a:t>EPOS Preparatory Phase project</a:t>
            </a:r>
          </a:p>
        </p:txBody>
      </p:sp>
      <p:sp>
        <p:nvSpPr>
          <p:cNvPr id="6181" name="Text Box 37"/>
          <p:cNvSpPr txBox="1">
            <a:spLocks noChangeArrowheads="1"/>
          </p:cNvSpPr>
          <p:nvPr/>
        </p:nvSpPr>
        <p:spPr bwMode="auto">
          <a:xfrm>
            <a:off x="25400" y="3730625"/>
            <a:ext cx="9105900" cy="485775"/>
          </a:xfrm>
          <a:prstGeom prst="rect">
            <a:avLst/>
          </a:prstGeom>
          <a:solidFill>
            <a:srgbClr val="FF9933">
              <a:alpha val="50000"/>
            </a:srgbClr>
          </a:solidFill>
          <a:ln w="9525">
            <a:solidFill>
              <a:schemeClr val="tx1"/>
            </a:solidFill>
            <a:miter lim="800000"/>
            <a:headEnd/>
            <a:tailEnd/>
          </a:ln>
          <a:effectLst/>
        </p:spPr>
        <p:txBody>
          <a:bodyPr>
            <a:prstTxWarp prst="textNoShape">
              <a:avLst/>
            </a:prstTxWarp>
          </a:bodyPr>
          <a:lstStyle/>
          <a:p>
            <a:pPr algn="l"/>
            <a:r>
              <a:rPr lang="en-GB" dirty="0"/>
              <a:t>Earth </a:t>
            </a:r>
            <a:r>
              <a:rPr lang="en-GB" dirty="0" smtClean="0"/>
              <a:t>Observation: GEOSS</a:t>
            </a:r>
            <a:r>
              <a:rPr lang="en-GB" dirty="0"/>
              <a:t>, </a:t>
            </a:r>
            <a:r>
              <a:rPr lang="en-GB" dirty="0" smtClean="0"/>
              <a:t>ESA…</a:t>
            </a:r>
            <a:endParaRPr lang="en-GB" dirty="0"/>
          </a:p>
        </p:txBody>
      </p:sp>
      <p:sp>
        <p:nvSpPr>
          <p:cNvPr id="6182" name="Text Box 38"/>
          <p:cNvSpPr txBox="1">
            <a:spLocks noChangeArrowheads="1"/>
          </p:cNvSpPr>
          <p:nvPr/>
        </p:nvSpPr>
        <p:spPr bwMode="auto">
          <a:xfrm>
            <a:off x="241300" y="4356101"/>
            <a:ext cx="8890000" cy="444500"/>
          </a:xfrm>
          <a:prstGeom prst="rect">
            <a:avLst/>
          </a:prstGeom>
          <a:solidFill>
            <a:srgbClr val="FF9933">
              <a:alpha val="50000"/>
            </a:srgbClr>
          </a:solidFill>
          <a:ln w="9525">
            <a:solidFill>
              <a:schemeClr val="tx1"/>
            </a:solidFill>
            <a:miter lim="800000"/>
            <a:headEnd/>
            <a:tailEnd/>
          </a:ln>
          <a:effectLst/>
        </p:spPr>
        <p:txBody>
          <a:bodyPr>
            <a:prstTxWarp prst="textNoShape">
              <a:avLst/>
            </a:prstTxWarp>
          </a:bodyPr>
          <a:lstStyle/>
          <a:p>
            <a:pPr algn="l"/>
            <a:r>
              <a:rPr lang="en-GB" dirty="0" smtClean="0"/>
              <a:t>Environment </a:t>
            </a:r>
            <a:r>
              <a:rPr lang="en-GB" dirty="0" smtClean="0"/>
              <a:t>ESFRI initiatives:  ENVRI… </a:t>
            </a:r>
          </a:p>
        </p:txBody>
      </p:sp>
      <p:sp>
        <p:nvSpPr>
          <p:cNvPr id="6189" name="Oval 45"/>
          <p:cNvSpPr>
            <a:spLocks noChangeArrowheads="1"/>
          </p:cNvSpPr>
          <p:nvPr/>
        </p:nvSpPr>
        <p:spPr bwMode="auto">
          <a:xfrm>
            <a:off x="4562475" y="4335463"/>
            <a:ext cx="4176713" cy="1800225"/>
          </a:xfrm>
          <a:prstGeom prst="ellipse">
            <a:avLst/>
          </a:prstGeom>
          <a:solidFill>
            <a:schemeClr val="bg1">
              <a:lumMod val="85000"/>
              <a:alpha val="50000"/>
            </a:schemeClr>
          </a:solidFill>
          <a:ln w="9525">
            <a:solidFill>
              <a:schemeClr val="tx1"/>
            </a:solidFill>
            <a:round/>
            <a:headEnd/>
            <a:tailEnd/>
          </a:ln>
          <a:effectLst/>
        </p:spPr>
        <p:txBody>
          <a:bodyPr wrap="none" anchor="ctr">
            <a:prstTxWarp prst="textNoShape">
              <a:avLst/>
            </a:prstTxWarp>
          </a:bodyPr>
          <a:lstStyle/>
          <a:p>
            <a:pPr algn="ctr"/>
            <a:r>
              <a:rPr lang="en-GB" b="1" dirty="0">
                <a:solidFill>
                  <a:srgbClr val="CC0000"/>
                </a:solidFill>
              </a:rPr>
              <a:t>Technical developments</a:t>
            </a:r>
          </a:p>
        </p:txBody>
      </p:sp>
      <p:sp>
        <p:nvSpPr>
          <p:cNvPr id="24" name="Rectangle 23"/>
          <p:cNvSpPr/>
          <p:nvPr/>
        </p:nvSpPr>
        <p:spPr bwMode="auto">
          <a:xfrm>
            <a:off x="-12700" y="12700"/>
            <a:ext cx="5956300" cy="596900"/>
          </a:xfrm>
          <a:prstGeom prst="rect">
            <a:avLst/>
          </a:prstGeom>
          <a:solidFill>
            <a:schemeClr val="accent5">
              <a:alpha val="42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Comic Sans MS"/>
                <a:cs typeface="Comic Sans MS"/>
              </a:rPr>
              <a:t>VERCE ecosystem and interactions</a:t>
            </a:r>
            <a:endParaRPr kumimoji="0" lang="en-US" sz="2000" b="1" i="0" u="none" strike="noStrike" cap="none" normalizeH="0" baseline="0" dirty="0">
              <a:ln>
                <a:noFill/>
              </a:ln>
              <a:solidFill>
                <a:schemeClr val="tx1"/>
              </a:solidFill>
              <a:effectLst/>
              <a:latin typeface="Comic Sans MS"/>
              <a:cs typeface="Comic Sans MS"/>
            </a:endParaRPr>
          </a:p>
        </p:txBody>
      </p:sp>
      <p:sp>
        <p:nvSpPr>
          <p:cNvPr id="6188" name="Oval 44"/>
          <p:cNvSpPr>
            <a:spLocks noChangeArrowheads="1"/>
          </p:cNvSpPr>
          <p:nvPr/>
        </p:nvSpPr>
        <p:spPr bwMode="auto">
          <a:xfrm>
            <a:off x="4422775" y="1608138"/>
            <a:ext cx="4176713" cy="1368425"/>
          </a:xfrm>
          <a:prstGeom prst="ellipse">
            <a:avLst/>
          </a:prstGeom>
          <a:solidFill>
            <a:srgbClr val="C0C0C0">
              <a:alpha val="50000"/>
            </a:srgbClr>
          </a:solidFill>
          <a:ln w="9525">
            <a:solidFill>
              <a:schemeClr val="tx1"/>
            </a:solidFill>
            <a:round/>
            <a:headEnd/>
            <a:tailEnd/>
          </a:ln>
          <a:effectLst/>
        </p:spPr>
        <p:txBody>
          <a:bodyPr wrap="none" anchor="t" anchorCtr="0">
            <a:prstTxWarp prst="textNoShape">
              <a:avLst/>
            </a:prstTxWarp>
          </a:bodyPr>
          <a:lstStyle/>
          <a:p>
            <a:pPr algn="ctr"/>
            <a:r>
              <a:rPr lang="en-GB" b="1" dirty="0">
                <a:solidFill>
                  <a:srgbClr val="CC0000"/>
                </a:solidFill>
              </a:rPr>
              <a:t>Technical developments</a:t>
            </a:r>
          </a:p>
        </p:txBody>
      </p:sp>
      <p:sp>
        <p:nvSpPr>
          <p:cNvPr id="6179" name="Text Box 35"/>
          <p:cNvSpPr txBox="1">
            <a:spLocks noChangeArrowheads="1"/>
          </p:cNvSpPr>
          <p:nvPr/>
        </p:nvSpPr>
        <p:spPr bwMode="auto">
          <a:xfrm>
            <a:off x="3194050" y="676275"/>
            <a:ext cx="4102100" cy="915988"/>
          </a:xfrm>
          <a:prstGeom prst="rect">
            <a:avLst/>
          </a:prstGeom>
          <a:solidFill>
            <a:srgbClr val="FF9933">
              <a:alpha val="22000"/>
            </a:srgbClr>
          </a:solidFill>
          <a:ln w="9525">
            <a:solidFill>
              <a:schemeClr val="tx1"/>
            </a:solidFill>
            <a:miter lim="800000"/>
            <a:headEnd/>
            <a:tailEnd/>
          </a:ln>
          <a:effectLst/>
        </p:spPr>
        <p:txBody>
          <a:bodyPr>
            <a:prstTxWarp prst="textNoShape">
              <a:avLst/>
            </a:prstTxWarp>
          </a:bodyPr>
          <a:lstStyle/>
          <a:p>
            <a:pPr algn="l"/>
            <a:r>
              <a:rPr lang="en-GB" dirty="0"/>
              <a:t>Ocean and seafloor sciences</a:t>
            </a:r>
          </a:p>
          <a:p>
            <a:r>
              <a:rPr lang="en-GB" dirty="0" smtClean="0"/>
              <a:t>EMSO (ESFRI-PP) – ESONET </a:t>
            </a:r>
            <a:endParaRPr lang="en-GB" dirty="0"/>
          </a:p>
        </p:txBody>
      </p:sp>
      <p:sp>
        <p:nvSpPr>
          <p:cNvPr id="6163" name="AutoShape 19"/>
          <p:cNvSpPr>
            <a:spLocks noChangeAspect="1" noChangeArrowheads="1"/>
          </p:cNvSpPr>
          <p:nvPr/>
        </p:nvSpPr>
        <p:spPr bwMode="auto">
          <a:xfrm>
            <a:off x="3810000" y="1624009"/>
            <a:ext cx="5370195" cy="535876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bg1">
              <a:lumMod val="85000"/>
              <a:alpha val="42000"/>
            </a:schemeClr>
          </a:solidFill>
          <a:ln w="9525">
            <a:solidFill>
              <a:schemeClr val="tx1"/>
            </a:solidFill>
            <a:round/>
            <a:headEnd/>
            <a:tailEnd/>
          </a:ln>
          <a:effectLst/>
        </p:spPr>
        <p:txBody>
          <a:bodyPr wrap="none" anchor="ctr" anchorCtr="1">
            <a:prstTxWarp prst="textNoShape">
              <a:avLst/>
            </a:prstTxWarp>
          </a:bodyPr>
          <a:lstStyle/>
          <a:p>
            <a:pPr algn="ctr"/>
            <a:r>
              <a:rPr lang="en-GB" b="1" dirty="0">
                <a:solidFill>
                  <a:srgbClr val="CC0000"/>
                </a:solidFill>
              </a:rPr>
              <a:t>Outreach</a:t>
            </a:r>
            <a:endParaRPr lang="en-GB" b="1" dirty="0" smtClean="0">
              <a:solidFill>
                <a:srgbClr val="CC0000"/>
              </a:solidFill>
            </a:endParaRPr>
          </a:p>
          <a:p>
            <a:pPr algn="ctr"/>
            <a:endParaRPr lang="en-GB" b="1" dirty="0" smtClean="0">
              <a:solidFill>
                <a:srgbClr val="CC0000"/>
              </a:solidFill>
            </a:endParaRPr>
          </a:p>
          <a:p>
            <a:pPr algn="ctr"/>
            <a:endParaRPr lang="en-GB" b="1" dirty="0" smtClean="0">
              <a:solidFill>
                <a:srgbClr val="CC0000"/>
              </a:solidFill>
            </a:endParaRPr>
          </a:p>
          <a:p>
            <a:pPr algn="ctr"/>
            <a:r>
              <a:rPr lang="en-GB" b="1" dirty="0" smtClean="0">
                <a:solidFill>
                  <a:srgbClr val="CC0000"/>
                </a:solidFill>
              </a:rPr>
              <a:t>Community</a:t>
            </a:r>
            <a:r>
              <a:rPr lang="en-GB" dirty="0" smtClean="0">
                <a:solidFill>
                  <a:srgbClr val="CC0000"/>
                </a:solidFill>
              </a:rPr>
              <a:t> </a:t>
            </a:r>
            <a:r>
              <a:rPr lang="en-GB" b="1" dirty="0">
                <a:solidFill>
                  <a:srgbClr val="CC0000"/>
                </a:solidFill>
              </a:rPr>
              <a:t>interaction</a:t>
            </a:r>
          </a:p>
        </p:txBody>
      </p:sp>
      <p:sp>
        <p:nvSpPr>
          <p:cNvPr id="6186" name="Oval 42"/>
          <p:cNvSpPr>
            <a:spLocks noChangeArrowheads="1"/>
          </p:cNvSpPr>
          <p:nvPr/>
        </p:nvSpPr>
        <p:spPr bwMode="auto">
          <a:xfrm>
            <a:off x="4559300" y="4354512"/>
            <a:ext cx="4178300" cy="1779588"/>
          </a:xfrm>
          <a:prstGeom prst="ellipse">
            <a:avLst/>
          </a:prstGeom>
          <a:solidFill>
            <a:srgbClr val="C0C0C0">
              <a:alpha val="50000"/>
            </a:srgbClr>
          </a:solidFill>
          <a:ln w="9525">
            <a:solidFill>
              <a:schemeClr val="tx1"/>
            </a:solidFill>
            <a:round/>
            <a:headEnd/>
            <a:tailEnd/>
          </a:ln>
          <a:effectLst/>
        </p:spPr>
        <p:txBody>
          <a:bodyPr wrap="none" anchor="ctr" anchorCtr="0">
            <a:prstTxWarp prst="textNoShape">
              <a:avLst/>
            </a:prstTxWarp>
          </a:bodyPr>
          <a:lstStyle/>
          <a:p>
            <a:pPr algn="ctr"/>
            <a:r>
              <a:rPr lang="en-GB" sz="2000" b="1" dirty="0">
                <a:solidFill>
                  <a:srgbClr val="FF3300"/>
                </a:solidFill>
              </a:rPr>
              <a:t>Standards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63"/>
                                        </p:tgtEl>
                                        <p:attrNameLst>
                                          <p:attrName>style.visibility</p:attrName>
                                        </p:attrNameLst>
                                      </p:cBhvr>
                                      <p:to>
                                        <p:strVal val="visible"/>
                                      </p:to>
                                    </p:set>
                                    <p:anim calcmode="lin" valueType="num">
                                      <p:cBhvr additive="base">
                                        <p:cTn id="7" dur="500" fill="hold"/>
                                        <p:tgtEl>
                                          <p:spTgt spid="6163"/>
                                        </p:tgtEl>
                                        <p:attrNameLst>
                                          <p:attrName>ppt_x</p:attrName>
                                        </p:attrNameLst>
                                      </p:cBhvr>
                                      <p:tavLst>
                                        <p:tav tm="0">
                                          <p:val>
                                            <p:strVal val="#ppt_x"/>
                                          </p:val>
                                        </p:tav>
                                        <p:tav tm="100000">
                                          <p:val>
                                            <p:strVal val="#ppt_x"/>
                                          </p:val>
                                        </p:tav>
                                      </p:tavLst>
                                    </p:anim>
                                    <p:anim calcmode="lin" valueType="num">
                                      <p:cBhvr additive="base">
                                        <p:cTn id="8" dur="500" fill="hold"/>
                                        <p:tgtEl>
                                          <p:spTgt spid="61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6163"/>
                                        </p:tgtEl>
                                        <p:attrNameLst>
                                          <p:attrName>ppt_x</p:attrName>
                                        </p:attrNameLst>
                                      </p:cBhvr>
                                      <p:tavLst>
                                        <p:tav tm="0">
                                          <p:val>
                                            <p:strVal val="ppt_x"/>
                                          </p:val>
                                        </p:tav>
                                        <p:tav tm="100000">
                                          <p:val>
                                            <p:strVal val="ppt_x"/>
                                          </p:val>
                                        </p:tav>
                                      </p:tavLst>
                                    </p:anim>
                                    <p:anim calcmode="lin" valueType="num">
                                      <p:cBhvr additive="base">
                                        <p:cTn id="13" dur="500"/>
                                        <p:tgtEl>
                                          <p:spTgt spid="6163"/>
                                        </p:tgtEl>
                                        <p:attrNameLst>
                                          <p:attrName>ppt_y</p:attrName>
                                        </p:attrNameLst>
                                      </p:cBhvr>
                                      <p:tavLst>
                                        <p:tav tm="0">
                                          <p:val>
                                            <p:strVal val="ppt_y"/>
                                          </p:val>
                                        </p:tav>
                                        <p:tav tm="100000">
                                          <p:val>
                                            <p:strVal val="1+ppt_h/2"/>
                                          </p:val>
                                        </p:tav>
                                      </p:tavLst>
                                    </p:anim>
                                    <p:set>
                                      <p:cBhvr>
                                        <p:cTn id="14" dur="1" fill="hold">
                                          <p:stCondLst>
                                            <p:cond delay="499"/>
                                          </p:stCondLst>
                                        </p:cTn>
                                        <p:tgtEl>
                                          <p:spTgt spid="6163"/>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6186"/>
                                        </p:tgtEl>
                                        <p:attrNameLst>
                                          <p:attrName>style.visibility</p:attrName>
                                        </p:attrNameLst>
                                      </p:cBhvr>
                                      <p:to>
                                        <p:strVal val="visible"/>
                                      </p:to>
                                    </p:set>
                                    <p:anim calcmode="lin" valueType="num">
                                      <p:cBhvr additive="base">
                                        <p:cTn id="17" dur="500" fill="hold"/>
                                        <p:tgtEl>
                                          <p:spTgt spid="6186"/>
                                        </p:tgtEl>
                                        <p:attrNameLst>
                                          <p:attrName>ppt_x</p:attrName>
                                        </p:attrNameLst>
                                      </p:cBhvr>
                                      <p:tavLst>
                                        <p:tav tm="0">
                                          <p:val>
                                            <p:strVal val="#ppt_x"/>
                                          </p:val>
                                        </p:tav>
                                        <p:tav tm="100000">
                                          <p:val>
                                            <p:strVal val="#ppt_x"/>
                                          </p:val>
                                        </p:tav>
                                      </p:tavLst>
                                    </p:anim>
                                    <p:anim calcmode="lin" valueType="num">
                                      <p:cBhvr additive="base">
                                        <p:cTn id="18" dur="500" fill="hold"/>
                                        <p:tgtEl>
                                          <p:spTgt spid="618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grpId="1" nodeType="clickEffect">
                                  <p:stCondLst>
                                    <p:cond delay="0"/>
                                  </p:stCondLst>
                                  <p:childTnLst>
                                    <p:anim calcmode="lin" valueType="num">
                                      <p:cBhvr additive="base">
                                        <p:cTn id="22" dur="500"/>
                                        <p:tgtEl>
                                          <p:spTgt spid="6186"/>
                                        </p:tgtEl>
                                        <p:attrNameLst>
                                          <p:attrName>ppt_x</p:attrName>
                                        </p:attrNameLst>
                                      </p:cBhvr>
                                      <p:tavLst>
                                        <p:tav tm="0">
                                          <p:val>
                                            <p:strVal val="ppt_x"/>
                                          </p:val>
                                        </p:tav>
                                        <p:tav tm="100000">
                                          <p:val>
                                            <p:strVal val="ppt_x"/>
                                          </p:val>
                                        </p:tav>
                                      </p:tavLst>
                                    </p:anim>
                                    <p:anim calcmode="lin" valueType="num">
                                      <p:cBhvr additive="base">
                                        <p:cTn id="23" dur="500"/>
                                        <p:tgtEl>
                                          <p:spTgt spid="6186"/>
                                        </p:tgtEl>
                                        <p:attrNameLst>
                                          <p:attrName>ppt_y</p:attrName>
                                        </p:attrNameLst>
                                      </p:cBhvr>
                                      <p:tavLst>
                                        <p:tav tm="0">
                                          <p:val>
                                            <p:strVal val="ppt_y"/>
                                          </p:val>
                                        </p:tav>
                                        <p:tav tm="100000">
                                          <p:val>
                                            <p:strVal val="1+ppt_h/2"/>
                                          </p:val>
                                        </p:tav>
                                      </p:tavLst>
                                    </p:anim>
                                    <p:set>
                                      <p:cBhvr>
                                        <p:cTn id="24" dur="1" fill="hold">
                                          <p:stCondLst>
                                            <p:cond delay="499"/>
                                          </p:stCondLst>
                                        </p:cTn>
                                        <p:tgtEl>
                                          <p:spTgt spid="6186"/>
                                        </p:tgtEl>
                                        <p:attrNameLst>
                                          <p:attrName>style.visibility</p:attrName>
                                        </p:attrNameLst>
                                      </p:cBhvr>
                                      <p:to>
                                        <p:strVal val="hidden"/>
                                      </p:to>
                                    </p:set>
                                  </p:childTnLst>
                                </p:cTn>
                              </p:par>
                              <p:par>
                                <p:cTn id="25" presetID="2" presetClass="entr" presetSubtype="4" fill="hold" grpId="0" nodeType="withEffect">
                                  <p:stCondLst>
                                    <p:cond delay="0"/>
                                  </p:stCondLst>
                                  <p:childTnLst>
                                    <p:set>
                                      <p:cBhvr>
                                        <p:cTn id="26" dur="1" fill="hold">
                                          <p:stCondLst>
                                            <p:cond delay="0"/>
                                          </p:stCondLst>
                                        </p:cTn>
                                        <p:tgtEl>
                                          <p:spTgt spid="6189"/>
                                        </p:tgtEl>
                                        <p:attrNameLst>
                                          <p:attrName>style.visibility</p:attrName>
                                        </p:attrNameLst>
                                      </p:cBhvr>
                                      <p:to>
                                        <p:strVal val="visible"/>
                                      </p:to>
                                    </p:set>
                                    <p:anim calcmode="lin" valueType="num">
                                      <p:cBhvr additive="base">
                                        <p:cTn id="27" dur="500" fill="hold"/>
                                        <p:tgtEl>
                                          <p:spTgt spid="6189"/>
                                        </p:tgtEl>
                                        <p:attrNameLst>
                                          <p:attrName>ppt_x</p:attrName>
                                        </p:attrNameLst>
                                      </p:cBhvr>
                                      <p:tavLst>
                                        <p:tav tm="0">
                                          <p:val>
                                            <p:strVal val="#ppt_x"/>
                                          </p:val>
                                        </p:tav>
                                        <p:tav tm="100000">
                                          <p:val>
                                            <p:strVal val="#ppt_x"/>
                                          </p:val>
                                        </p:tav>
                                      </p:tavLst>
                                    </p:anim>
                                    <p:anim calcmode="lin" valueType="num">
                                      <p:cBhvr additive="base">
                                        <p:cTn id="28" dur="500" fill="hold"/>
                                        <p:tgtEl>
                                          <p:spTgt spid="618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188"/>
                                        </p:tgtEl>
                                        <p:attrNameLst>
                                          <p:attrName>style.visibility</p:attrName>
                                        </p:attrNameLst>
                                      </p:cBhvr>
                                      <p:to>
                                        <p:strVal val="visible"/>
                                      </p:to>
                                    </p:set>
                                    <p:anim calcmode="lin" valueType="num">
                                      <p:cBhvr additive="base">
                                        <p:cTn id="31" dur="500" fill="hold"/>
                                        <p:tgtEl>
                                          <p:spTgt spid="6188"/>
                                        </p:tgtEl>
                                        <p:attrNameLst>
                                          <p:attrName>ppt_x</p:attrName>
                                        </p:attrNameLst>
                                      </p:cBhvr>
                                      <p:tavLst>
                                        <p:tav tm="0">
                                          <p:val>
                                            <p:strVal val="#ppt_x"/>
                                          </p:val>
                                        </p:tav>
                                        <p:tav tm="100000">
                                          <p:val>
                                            <p:strVal val="#ppt_x"/>
                                          </p:val>
                                        </p:tav>
                                      </p:tavLst>
                                    </p:anim>
                                    <p:anim calcmode="lin" valueType="num">
                                      <p:cBhvr additive="base">
                                        <p:cTn id="32" dur="500" fill="hold"/>
                                        <p:tgtEl>
                                          <p:spTgt spid="618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6189"/>
                                        </p:tgtEl>
                                        <p:attrNameLst>
                                          <p:attrName>ppt_x</p:attrName>
                                        </p:attrNameLst>
                                      </p:cBhvr>
                                      <p:tavLst>
                                        <p:tav tm="0">
                                          <p:val>
                                            <p:strVal val="ppt_x"/>
                                          </p:val>
                                        </p:tav>
                                        <p:tav tm="100000">
                                          <p:val>
                                            <p:strVal val="ppt_x"/>
                                          </p:val>
                                        </p:tav>
                                      </p:tavLst>
                                    </p:anim>
                                    <p:anim calcmode="lin" valueType="num">
                                      <p:cBhvr additive="base">
                                        <p:cTn id="37" dur="500"/>
                                        <p:tgtEl>
                                          <p:spTgt spid="6189"/>
                                        </p:tgtEl>
                                        <p:attrNameLst>
                                          <p:attrName>ppt_y</p:attrName>
                                        </p:attrNameLst>
                                      </p:cBhvr>
                                      <p:tavLst>
                                        <p:tav tm="0">
                                          <p:val>
                                            <p:strVal val="ppt_y"/>
                                          </p:val>
                                        </p:tav>
                                        <p:tav tm="100000">
                                          <p:val>
                                            <p:strVal val="1+ppt_h/2"/>
                                          </p:val>
                                        </p:tav>
                                      </p:tavLst>
                                    </p:anim>
                                    <p:set>
                                      <p:cBhvr>
                                        <p:cTn id="38" dur="1" fill="hold">
                                          <p:stCondLst>
                                            <p:cond delay="499"/>
                                          </p:stCondLst>
                                        </p:cTn>
                                        <p:tgtEl>
                                          <p:spTgt spid="6189"/>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6188"/>
                                        </p:tgtEl>
                                        <p:attrNameLst>
                                          <p:attrName>ppt_x</p:attrName>
                                        </p:attrNameLst>
                                      </p:cBhvr>
                                      <p:tavLst>
                                        <p:tav tm="0">
                                          <p:val>
                                            <p:strVal val="ppt_x"/>
                                          </p:val>
                                        </p:tav>
                                        <p:tav tm="100000">
                                          <p:val>
                                            <p:strVal val="ppt_x"/>
                                          </p:val>
                                        </p:tav>
                                      </p:tavLst>
                                    </p:anim>
                                    <p:anim calcmode="lin" valueType="num">
                                      <p:cBhvr additive="base">
                                        <p:cTn id="41" dur="500"/>
                                        <p:tgtEl>
                                          <p:spTgt spid="6188"/>
                                        </p:tgtEl>
                                        <p:attrNameLst>
                                          <p:attrName>ppt_y</p:attrName>
                                        </p:attrNameLst>
                                      </p:cBhvr>
                                      <p:tavLst>
                                        <p:tav tm="0">
                                          <p:val>
                                            <p:strVal val="ppt_y"/>
                                          </p:val>
                                        </p:tav>
                                        <p:tav tm="100000">
                                          <p:val>
                                            <p:strVal val="1+ppt_h/2"/>
                                          </p:val>
                                        </p:tav>
                                      </p:tavLst>
                                    </p:anim>
                                    <p:set>
                                      <p:cBhvr>
                                        <p:cTn id="42" dur="1" fill="hold">
                                          <p:stCondLst>
                                            <p:cond delay="499"/>
                                          </p:stCondLst>
                                        </p:cTn>
                                        <p:tgtEl>
                                          <p:spTgt spid="6188"/>
                                        </p:tgtEl>
                                        <p:attrNameLst>
                                          <p:attrName>style.visibility</p:attrName>
                                        </p:attrNameLst>
                                      </p:cBhvr>
                                      <p:to>
                                        <p:strVal val="hidden"/>
                                      </p:to>
                                    </p:set>
                                  </p:childTnLst>
                                </p:cTn>
                              </p:par>
                              <p:par>
                                <p:cTn id="43" presetID="2" presetClass="entr" presetSubtype="4" fill="hold" grpId="2" nodeType="withEffect">
                                  <p:stCondLst>
                                    <p:cond delay="0"/>
                                  </p:stCondLst>
                                  <p:childTnLst>
                                    <p:set>
                                      <p:cBhvr>
                                        <p:cTn id="44" dur="1" fill="hold">
                                          <p:stCondLst>
                                            <p:cond delay="0"/>
                                          </p:stCondLst>
                                        </p:cTn>
                                        <p:tgtEl>
                                          <p:spTgt spid="6163"/>
                                        </p:tgtEl>
                                        <p:attrNameLst>
                                          <p:attrName>style.visibility</p:attrName>
                                        </p:attrNameLst>
                                      </p:cBhvr>
                                      <p:to>
                                        <p:strVal val="visible"/>
                                      </p:to>
                                    </p:set>
                                    <p:anim calcmode="lin" valueType="num">
                                      <p:cBhvr additive="base">
                                        <p:cTn id="45" dur="500" fill="hold"/>
                                        <p:tgtEl>
                                          <p:spTgt spid="6163"/>
                                        </p:tgtEl>
                                        <p:attrNameLst>
                                          <p:attrName>ppt_x</p:attrName>
                                        </p:attrNameLst>
                                      </p:cBhvr>
                                      <p:tavLst>
                                        <p:tav tm="0">
                                          <p:val>
                                            <p:strVal val="#ppt_x"/>
                                          </p:val>
                                        </p:tav>
                                        <p:tav tm="100000">
                                          <p:val>
                                            <p:strVal val="#ppt_x"/>
                                          </p:val>
                                        </p:tav>
                                      </p:tavLst>
                                    </p:anim>
                                    <p:anim calcmode="lin" valueType="num">
                                      <p:cBhvr additive="base">
                                        <p:cTn id="46" dur="500" fill="hold"/>
                                        <p:tgtEl>
                                          <p:spTgt spid="61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9" grpId="0" animBg="1"/>
      <p:bldP spid="6189" grpId="1" animBg="1"/>
      <p:bldP spid="6188" grpId="0" animBg="1"/>
      <p:bldP spid="6188" grpId="1" animBg="1"/>
      <p:bldP spid="6163" grpId="0" animBg="1"/>
      <p:bldP spid="6163" grpId="1" animBg="1"/>
      <p:bldP spid="6163" grpId="2" animBg="1"/>
      <p:bldP spid="6186" grpId="0" animBg="1"/>
      <p:bldP spid="6186" grpId="1" animBg="1"/>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25400"/>
            <a:ext cx="9131301" cy="461665"/>
          </a:xfrm>
          <a:prstGeom prst="rect">
            <a:avLst/>
          </a:prstGeom>
          <a:noFill/>
        </p:spPr>
        <p:txBody>
          <a:bodyPr wrap="square" rtlCol="0">
            <a:spAutoFit/>
          </a:bodyPr>
          <a:lstStyle/>
          <a:p>
            <a:r>
              <a:rPr lang="en-US" sz="2400" b="1" dirty="0" smtClean="0"/>
              <a:t>Towards an e-Science environment for seismology and EPOS</a:t>
            </a:r>
            <a:endParaRPr lang="en-US" sz="2400" b="1" dirty="0"/>
          </a:p>
        </p:txBody>
      </p:sp>
      <p:sp>
        <p:nvSpPr>
          <p:cNvPr id="5" name="TextBox 4"/>
          <p:cNvSpPr txBox="1"/>
          <p:nvPr/>
        </p:nvSpPr>
        <p:spPr>
          <a:xfrm>
            <a:off x="228600" y="520704"/>
            <a:ext cx="8420100" cy="2077492"/>
          </a:xfrm>
          <a:prstGeom prst="rect">
            <a:avLst/>
          </a:prstGeom>
          <a:solidFill>
            <a:schemeClr val="accent6">
              <a:lumMod val="20000"/>
              <a:lumOff val="80000"/>
              <a:alpha val="35000"/>
            </a:schemeClr>
          </a:solidFill>
        </p:spPr>
        <p:txBody>
          <a:bodyPr wrap="square" rtlCol="0">
            <a:spAutoFit/>
          </a:bodyPr>
          <a:lstStyle/>
          <a:p>
            <a:endParaRPr lang="en-US" b="1" dirty="0" smtClean="0">
              <a:solidFill>
                <a:schemeClr val="accent2"/>
              </a:solidFill>
            </a:endParaRPr>
          </a:p>
          <a:p>
            <a:pPr marL="270000" indent="187200" algn="l">
              <a:spcAft>
                <a:spcPts val="600"/>
              </a:spcAft>
              <a:buFont typeface="Arial"/>
              <a:buChar char="•"/>
            </a:pPr>
            <a:r>
              <a:rPr lang="en-US" sz="1600" b="1" dirty="0" smtClean="0">
                <a:solidFill>
                  <a:schemeClr val="accent2"/>
                </a:solidFill>
                <a:latin typeface="Calibri"/>
                <a:cs typeface="Calibri"/>
              </a:rPr>
              <a:t>Provide a data intensive service-oriented e-Science environment to the EPOS community</a:t>
            </a:r>
          </a:p>
          <a:p>
            <a:pPr marL="270000" indent="187200" algn="l">
              <a:spcAft>
                <a:spcPts val="600"/>
              </a:spcAft>
              <a:buFont typeface="Arial"/>
              <a:buChar char="•"/>
            </a:pPr>
            <a:r>
              <a:rPr lang="en-US" sz="1600" b="1" dirty="0" smtClean="0">
                <a:solidFill>
                  <a:schemeClr val="accent2"/>
                </a:solidFill>
                <a:latin typeface="Calibri"/>
                <a:cs typeface="Calibri"/>
              </a:rPr>
              <a:t>Lay the basis for transformative data-intensive research in the solid earth sciences</a:t>
            </a:r>
          </a:p>
          <a:p>
            <a:pPr marL="270000" indent="187200" algn="l">
              <a:spcAft>
                <a:spcPts val="600"/>
              </a:spcAft>
              <a:buFont typeface="Arial"/>
              <a:buChar char="•"/>
            </a:pPr>
            <a:r>
              <a:rPr lang="en-US" sz="1600" b="1" dirty="0" smtClean="0">
                <a:solidFill>
                  <a:schemeClr val="accent2"/>
                </a:solidFill>
                <a:latin typeface="Calibri"/>
                <a:cs typeface="Calibri"/>
              </a:rPr>
              <a:t>Build trust and collaborative models for sharing of data , methods and tools</a:t>
            </a:r>
          </a:p>
          <a:p>
            <a:pPr marL="270000" indent="187200" algn="l">
              <a:spcAft>
                <a:spcPts val="1200"/>
              </a:spcAft>
              <a:buFont typeface="Arial"/>
              <a:buChar char="•"/>
            </a:pPr>
            <a:r>
              <a:rPr lang="en-US" sz="1600" b="1" dirty="0" smtClean="0">
                <a:solidFill>
                  <a:schemeClr val="accent2"/>
                </a:solidFill>
                <a:latin typeface="Calibri"/>
                <a:cs typeface="Calibri"/>
              </a:rPr>
              <a:t>Engage a new generation of researchers and experts in solid earth data intensive research</a:t>
            </a:r>
          </a:p>
          <a:p>
            <a:endParaRPr lang="en-US" dirty="0"/>
          </a:p>
        </p:txBody>
      </p:sp>
      <p:sp>
        <p:nvSpPr>
          <p:cNvPr id="7" name="TextBox 6"/>
          <p:cNvSpPr txBox="1"/>
          <p:nvPr/>
        </p:nvSpPr>
        <p:spPr>
          <a:xfrm>
            <a:off x="41398" y="2387651"/>
            <a:ext cx="4695702" cy="2712742"/>
          </a:xfrm>
          <a:prstGeom prst="rect">
            <a:avLst/>
          </a:prstGeom>
          <a:solidFill>
            <a:schemeClr val="accent5">
              <a:lumMod val="60000"/>
              <a:lumOff val="40000"/>
              <a:alpha val="35000"/>
            </a:schemeClr>
          </a:solidFill>
        </p:spPr>
        <p:txBody>
          <a:bodyPr wrap="square" rtlCol="0">
            <a:spAutoFit/>
          </a:bodyPr>
          <a:lstStyle/>
          <a:p>
            <a:pPr algn="l">
              <a:spcAft>
                <a:spcPts val="1200"/>
              </a:spcAft>
            </a:pPr>
            <a:r>
              <a:rPr lang="en-US" sz="1800" b="1" dirty="0" smtClean="0">
                <a:latin typeface="Calibri"/>
                <a:cs typeface="Calibri"/>
              </a:rPr>
              <a:t>European and International domain context</a:t>
            </a:r>
          </a:p>
          <a:p>
            <a:pPr algn="l">
              <a:spcAft>
                <a:spcPts val="600"/>
              </a:spcAft>
            </a:pPr>
            <a:r>
              <a:rPr lang="en-US" sz="1400" dirty="0" smtClean="0">
                <a:latin typeface="Calibri"/>
                <a:cs typeface="Calibri"/>
              </a:rPr>
              <a:t>Integrated European distributed Data Archives (EIDA), part of the international FDSN</a:t>
            </a:r>
          </a:p>
          <a:p>
            <a:pPr algn="l">
              <a:spcAft>
                <a:spcPts val="600"/>
              </a:spcAft>
            </a:pPr>
            <a:r>
              <a:rPr lang="en-US" sz="1400" dirty="0" smtClean="0">
                <a:latin typeface="Calibri"/>
                <a:cs typeface="Calibri"/>
              </a:rPr>
              <a:t>A number of coordinated European projects in seismology: NERA, SHARE, GEM, ERC WHISPER, ITN QUEST…</a:t>
            </a:r>
          </a:p>
          <a:p>
            <a:pPr algn="l">
              <a:spcAft>
                <a:spcPts val="600"/>
              </a:spcAft>
            </a:pPr>
            <a:r>
              <a:rPr lang="en-US" sz="1400" dirty="0" smtClean="0">
                <a:latin typeface="Calibri"/>
                <a:cs typeface="Calibri"/>
              </a:rPr>
              <a:t>The European Plate Boundary Observation System (EPOS): the ESFRI-PP project</a:t>
            </a:r>
          </a:p>
          <a:p>
            <a:pPr algn="l">
              <a:spcAft>
                <a:spcPts val="600"/>
              </a:spcAft>
            </a:pPr>
            <a:r>
              <a:rPr lang="en-US" sz="1400" dirty="0" smtClean="0">
                <a:latin typeface="Calibri"/>
                <a:cs typeface="Calibri"/>
              </a:rPr>
              <a:t>Active collaborations within the FDSN with  US (IRIS-DMC), and Japan (JAMSTEX, NIED)</a:t>
            </a:r>
          </a:p>
          <a:p>
            <a:pPr algn="l"/>
            <a:endParaRPr lang="en-US" dirty="0" smtClean="0"/>
          </a:p>
          <a:p>
            <a:pPr algn="l"/>
            <a:endParaRPr lang="en-US" dirty="0" smtClean="0"/>
          </a:p>
          <a:p>
            <a:pPr algn="l"/>
            <a:endParaRPr lang="en-US" dirty="0"/>
          </a:p>
        </p:txBody>
      </p:sp>
      <p:sp>
        <p:nvSpPr>
          <p:cNvPr id="6" name="TextBox 5"/>
          <p:cNvSpPr txBox="1"/>
          <p:nvPr/>
        </p:nvSpPr>
        <p:spPr>
          <a:xfrm>
            <a:off x="4902200" y="2425703"/>
            <a:ext cx="4229101" cy="2846933"/>
          </a:xfrm>
          <a:prstGeom prst="rect">
            <a:avLst/>
          </a:prstGeom>
          <a:solidFill>
            <a:schemeClr val="bg2">
              <a:lumMod val="20000"/>
              <a:lumOff val="80000"/>
              <a:alpha val="35000"/>
            </a:schemeClr>
          </a:solidFill>
        </p:spPr>
        <p:txBody>
          <a:bodyPr wrap="square" rtlCol="0">
            <a:spAutoFit/>
          </a:bodyPr>
          <a:lstStyle/>
          <a:p>
            <a:pPr algn="l">
              <a:spcAft>
                <a:spcPts val="1200"/>
              </a:spcAft>
            </a:pPr>
            <a:r>
              <a:rPr lang="en-US" sz="1800" b="1" dirty="0" smtClean="0">
                <a:latin typeface="Calibri"/>
                <a:cs typeface="Calibri"/>
              </a:rPr>
              <a:t>European e-Science context</a:t>
            </a:r>
            <a:endParaRPr lang="en-US" sz="1600" dirty="0" smtClean="0">
              <a:latin typeface="Calibri"/>
              <a:cs typeface="Calibri"/>
            </a:endParaRPr>
          </a:p>
          <a:p>
            <a:pPr algn="l">
              <a:spcAft>
                <a:spcPts val="600"/>
              </a:spcAft>
            </a:pPr>
            <a:r>
              <a:rPr lang="en-US" sz="1400" dirty="0" smtClean="0">
                <a:latin typeface="Calibri"/>
                <a:cs typeface="Calibri"/>
              </a:rPr>
              <a:t>Fast evolution of seismology services and applications</a:t>
            </a:r>
          </a:p>
          <a:p>
            <a:pPr algn="l">
              <a:spcAft>
                <a:spcPts val="600"/>
              </a:spcAft>
            </a:pPr>
            <a:r>
              <a:rPr lang="en-US" sz="1400" dirty="0" err="1" smtClean="0">
                <a:latin typeface="Calibri"/>
                <a:cs typeface="Calibri"/>
              </a:rPr>
              <a:t>RapidSeis</a:t>
            </a:r>
            <a:r>
              <a:rPr lang="en-US" sz="1400" dirty="0" smtClean="0">
                <a:latin typeface="Calibri"/>
                <a:cs typeface="Calibri"/>
              </a:rPr>
              <a:t> Portal for Accessing &amp; Processing FDSN archives</a:t>
            </a:r>
          </a:p>
          <a:p>
            <a:pPr algn="l">
              <a:spcAft>
                <a:spcPts val="600"/>
              </a:spcAft>
            </a:pPr>
            <a:r>
              <a:rPr lang="en-US" sz="1400" dirty="0" smtClean="0">
                <a:latin typeface="Calibri"/>
                <a:cs typeface="Calibri"/>
              </a:rPr>
              <a:t>European initiatives: EPOS, ENVRI and EUDAT </a:t>
            </a:r>
          </a:p>
          <a:p>
            <a:pPr algn="l">
              <a:spcAft>
                <a:spcPts val="600"/>
              </a:spcAft>
            </a:pPr>
            <a:r>
              <a:rPr lang="en-US" sz="1400" dirty="0">
                <a:latin typeface="Calibri"/>
                <a:cs typeface="Calibri"/>
              </a:rPr>
              <a:t>C</a:t>
            </a:r>
            <a:r>
              <a:rPr lang="en-US" sz="1400" dirty="0" smtClean="0">
                <a:latin typeface="Calibri"/>
                <a:cs typeface="Calibri"/>
              </a:rPr>
              <a:t>onverging </a:t>
            </a:r>
            <a:r>
              <a:rPr lang="en-US" sz="1400" dirty="0">
                <a:latin typeface="Calibri"/>
                <a:cs typeface="Calibri"/>
              </a:rPr>
              <a:t>e-</a:t>
            </a:r>
            <a:r>
              <a:rPr lang="en-US" sz="1400" dirty="0" smtClean="0">
                <a:latin typeface="Calibri"/>
                <a:cs typeface="Calibri"/>
              </a:rPr>
              <a:t>Infrastructure </a:t>
            </a:r>
            <a:r>
              <a:rPr lang="en-US" sz="1400" dirty="0">
                <a:latin typeface="Calibri"/>
                <a:cs typeface="Calibri"/>
              </a:rPr>
              <a:t>ecosystem: EGI/NGIs, PRACE/NHPCs, </a:t>
            </a:r>
            <a:r>
              <a:rPr lang="en-US" sz="1400" dirty="0" smtClean="0">
                <a:latin typeface="Calibri"/>
                <a:cs typeface="Calibri"/>
              </a:rPr>
              <a:t>GÉANT</a:t>
            </a:r>
          </a:p>
          <a:p>
            <a:pPr algn="l">
              <a:spcAft>
                <a:spcPts val="600"/>
              </a:spcAft>
            </a:pPr>
            <a:r>
              <a:rPr lang="en-US" sz="1400" dirty="0" smtClean="0">
                <a:latin typeface="Calibri"/>
                <a:cs typeface="Calibri"/>
              </a:rPr>
              <a:t>Emerging new data base management system and data centric architecture</a:t>
            </a:r>
          </a:p>
          <a:p>
            <a:pPr algn="l">
              <a:spcAft>
                <a:spcPts val="600"/>
              </a:spcAft>
            </a:pPr>
            <a:r>
              <a:rPr lang="en-US" sz="1400" dirty="0">
                <a:latin typeface="Calibri"/>
                <a:cs typeface="Calibri"/>
              </a:rPr>
              <a:t>Emergent data access and single-sign on </a:t>
            </a:r>
            <a:r>
              <a:rPr lang="en-US" sz="1400" dirty="0" smtClean="0">
                <a:latin typeface="Calibri"/>
                <a:cs typeface="Calibri"/>
              </a:rPr>
              <a:t>protocols</a:t>
            </a:r>
            <a:endParaRPr lang="en-US" sz="1400" dirty="0">
              <a:latin typeface="Calibri"/>
              <a:cs typeface="Calibri"/>
            </a:endParaRPr>
          </a:p>
        </p:txBody>
      </p:sp>
      <p:sp>
        <p:nvSpPr>
          <p:cNvPr id="8" name="TextBox 7"/>
          <p:cNvSpPr txBox="1"/>
          <p:nvPr/>
        </p:nvSpPr>
        <p:spPr>
          <a:xfrm>
            <a:off x="120679" y="5499100"/>
            <a:ext cx="8656236" cy="861774"/>
          </a:xfrm>
          <a:prstGeom prst="rect">
            <a:avLst/>
          </a:prstGeom>
          <a:noFill/>
        </p:spPr>
        <p:txBody>
          <a:bodyPr wrap="square" rtlCol="0">
            <a:spAutoFit/>
          </a:bodyPr>
          <a:lstStyle/>
          <a:p>
            <a:r>
              <a:rPr lang="en-US" sz="1600" b="1" dirty="0" smtClean="0">
                <a:solidFill>
                  <a:srgbClr val="FF0000"/>
                </a:solidFill>
              </a:rPr>
              <a:t>A seismology architecture for data intensive applications: data analysis, mining and </a:t>
            </a:r>
            <a:r>
              <a:rPr lang="en-US" sz="1600" b="1" dirty="0" err="1" smtClean="0">
                <a:solidFill>
                  <a:srgbClr val="FF0000"/>
                </a:solidFill>
              </a:rPr>
              <a:t>modelization</a:t>
            </a:r>
            <a:endParaRPr lang="en-US" sz="1600" b="1" dirty="0" smtClean="0">
              <a:solidFill>
                <a:srgbClr val="FF0000"/>
              </a:solidFill>
            </a:endParaRPr>
          </a:p>
          <a:p>
            <a:r>
              <a:rPr lang="en-US" sz="1600" b="1" i="1" dirty="0" smtClean="0"/>
              <a:t>Sharing with other disciplines: Astronomy &amp; Astrophysics, Particle Physics, Biology</a:t>
            </a:r>
          </a:p>
          <a:p>
            <a:endParaRPr lang="en-US" sz="1800"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p>
        </p:txBody>
      </p:sp>
      <p:sp>
        <p:nvSpPr>
          <p:cNvPr id="30723" name="Rectangle 3"/>
          <p:cNvSpPr>
            <a:spLocks noGrp="1" noChangeArrowheads="1"/>
          </p:cNvSpPr>
          <p:nvPr>
            <p:ph type="body" idx="1"/>
          </p:nvPr>
        </p:nvSpPr>
        <p:spPr/>
        <p:txBody>
          <a:bodyPr/>
          <a:lstStyle/>
          <a:p>
            <a:pPr eaLnBrk="1" hangingPunct="1"/>
            <a:endParaRPr lang="en-US"/>
          </a:p>
        </p:txBody>
      </p:sp>
      <p:pic>
        <p:nvPicPr>
          <p:cNvPr id="30724" name="Picture 4" descr="europe14"/>
          <p:cNvPicPr>
            <a:picLocks noChangeAspect="1" noChangeArrowheads="1"/>
          </p:cNvPicPr>
          <p:nvPr/>
        </p:nvPicPr>
        <p:blipFill>
          <a:blip r:embed="rId3"/>
          <a:srcRect/>
          <a:stretch>
            <a:fillRect/>
          </a:stretch>
        </p:blipFill>
        <p:spPr bwMode="auto">
          <a:xfrm>
            <a:off x="-458788" y="-249238"/>
            <a:ext cx="11369676" cy="7107238"/>
          </a:xfrm>
          <a:prstGeom prst="rect">
            <a:avLst/>
          </a:prstGeom>
          <a:noFill/>
          <a:ln w="9525">
            <a:noFill/>
            <a:miter lim="800000"/>
            <a:headEnd/>
            <a:tailEnd/>
          </a:ln>
        </p:spPr>
      </p:pic>
      <p:sp>
        <p:nvSpPr>
          <p:cNvPr id="30725" name="Text Box 5"/>
          <p:cNvSpPr txBox="1">
            <a:spLocks noChangeArrowheads="1"/>
          </p:cNvSpPr>
          <p:nvPr/>
        </p:nvSpPr>
        <p:spPr bwMode="auto">
          <a:xfrm>
            <a:off x="560388" y="865188"/>
            <a:ext cx="2439987" cy="641350"/>
          </a:xfrm>
          <a:prstGeom prst="rect">
            <a:avLst/>
          </a:prstGeom>
          <a:noFill/>
          <a:ln w="9525">
            <a:noFill/>
            <a:miter lim="800000"/>
            <a:headEnd/>
            <a:tailEnd/>
          </a:ln>
        </p:spPr>
        <p:txBody>
          <a:bodyPr wrap="none">
            <a:prstTxWarp prst="textNoShape">
              <a:avLst/>
            </a:prstTxWarp>
            <a:spAutoFit/>
          </a:bodyPr>
          <a:lstStyle/>
          <a:p>
            <a:r>
              <a:rPr lang="de-DE" sz="3600">
                <a:solidFill>
                  <a:schemeClr val="bg1"/>
                </a:solidFill>
                <a:latin typeface="Comic Sans MS" charset="0"/>
              </a:rPr>
              <a:t>Thank you!</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3" name="Diagram 82"/>
          <p:cNvGraphicFramePr>
            <a:graphicFrameLocks noChangeAspect="1"/>
          </p:cNvGraphicFramePr>
          <p:nvPr/>
        </p:nvGraphicFramePr>
        <p:xfrm>
          <a:off x="1257300" y="1676400"/>
          <a:ext cx="6888480" cy="4592320"/>
        </p:xfrm>
        <a:graphic>
          <a:graphicData uri="http://schemas.openxmlformats.org/drawingml/2006/diagram">
            <a:relIds xmlns:dgm="http://schemas.openxmlformats.org/drawingml/2006/diagram" xmlns:r="http://schemas.openxmlformats.org/officeDocument/2006/relationships" r:dm="rId3" r:lo="rId4" r:qs="rId5" r:cs="rId6"/>
          </a:graphicData>
        </a:graphic>
      </p:graphicFrame>
      <p:grpSp>
        <p:nvGrpSpPr>
          <p:cNvPr id="33" name="Group 40"/>
          <p:cNvGrpSpPr>
            <a:grpSpLocks noChangeAspect="1"/>
          </p:cNvGrpSpPr>
          <p:nvPr/>
        </p:nvGrpSpPr>
        <p:grpSpPr bwMode="auto">
          <a:xfrm>
            <a:off x="10160000" y="0"/>
            <a:ext cx="2958598" cy="1473099"/>
            <a:chOff x="-1490416" y="621797"/>
            <a:chExt cx="2439485" cy="1288501"/>
          </a:xfrm>
        </p:grpSpPr>
        <p:pic>
          <p:nvPicPr>
            <p:cNvPr id="34" name="Picture 9" descr="image046.jpg"/>
            <p:cNvPicPr>
              <a:picLocks noChangeAspect="1"/>
            </p:cNvPicPr>
            <p:nvPr/>
          </p:nvPicPr>
          <p:blipFill>
            <a:blip r:embed="rId8"/>
            <a:srcRect/>
            <a:stretch>
              <a:fillRect/>
            </a:stretch>
          </p:blipFill>
          <p:spPr bwMode="auto">
            <a:xfrm>
              <a:off x="75705" y="709982"/>
              <a:ext cx="873364" cy="1200316"/>
            </a:xfrm>
            <a:prstGeom prst="rect">
              <a:avLst/>
            </a:prstGeom>
            <a:noFill/>
            <a:ln w="9525">
              <a:noFill/>
              <a:miter lim="800000"/>
              <a:headEnd/>
              <a:tailEnd/>
            </a:ln>
          </p:spPr>
        </p:pic>
        <p:pic>
          <p:nvPicPr>
            <p:cNvPr id="35" name="Picture 14" descr="rs2.jpg"/>
            <p:cNvPicPr>
              <a:picLocks noChangeAspect="1"/>
            </p:cNvPicPr>
            <p:nvPr/>
          </p:nvPicPr>
          <p:blipFill>
            <a:blip r:embed="rId9"/>
            <a:srcRect/>
            <a:stretch>
              <a:fillRect/>
            </a:stretch>
          </p:blipFill>
          <p:spPr bwMode="auto">
            <a:xfrm>
              <a:off x="-1490416" y="1042204"/>
              <a:ext cx="1392376" cy="743138"/>
            </a:xfrm>
            <a:prstGeom prst="rect">
              <a:avLst/>
            </a:prstGeom>
            <a:noFill/>
            <a:ln w="9525">
              <a:noFill/>
              <a:miter lim="800000"/>
              <a:headEnd/>
              <a:tailEnd/>
            </a:ln>
          </p:spPr>
        </p:pic>
        <p:sp>
          <p:nvSpPr>
            <p:cNvPr id="37" name="TextBox 36"/>
            <p:cNvSpPr txBox="1"/>
            <p:nvPr/>
          </p:nvSpPr>
          <p:spPr bwMode="auto">
            <a:xfrm>
              <a:off x="-1304645" y="621797"/>
              <a:ext cx="1258528" cy="189926"/>
            </a:xfrm>
            <a:prstGeom prst="rect">
              <a:avLst/>
            </a:prstGeom>
            <a:solidFill>
              <a:schemeClr val="bg1">
                <a:lumMod val="85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anchor="ctr" anchorCtr="0">
              <a:prstTxWarp prst="textNoShape">
                <a:avLst/>
              </a:prstTxWarp>
              <a:spAutoFit/>
            </a:bodyPr>
            <a:lstStyle/>
            <a:p>
              <a:pPr>
                <a:defRPr/>
              </a:pPr>
              <a:r>
                <a:rPr lang="en-US" sz="1100" b="1" dirty="0">
                  <a:solidFill>
                    <a:srgbClr val="0000FF"/>
                  </a:solidFill>
                  <a:ea typeface="ＭＳ Ｐゴシック" charset="-128"/>
                  <a:cs typeface="ＭＳ Ｐゴシック" charset="-128"/>
                </a:rPr>
                <a:t>SEISMIC RECORDS</a:t>
              </a:r>
            </a:p>
          </p:txBody>
        </p:sp>
      </p:grpSp>
      <p:pic>
        <p:nvPicPr>
          <p:cNvPr id="5" name="Picture 7" descr="vebsn.jpg"/>
          <p:cNvPicPr>
            <a:picLocks noChangeAspect="1"/>
          </p:cNvPicPr>
          <p:nvPr/>
        </p:nvPicPr>
        <p:blipFill>
          <a:blip r:embed="rId10"/>
          <a:srcRect/>
          <a:stretch>
            <a:fillRect/>
          </a:stretch>
        </p:blipFill>
        <p:spPr bwMode="auto">
          <a:xfrm>
            <a:off x="258624" y="1546688"/>
            <a:ext cx="1374983" cy="1483614"/>
          </a:xfrm>
          <a:prstGeom prst="rect">
            <a:avLst/>
          </a:prstGeom>
          <a:noFill/>
          <a:ln w="9525">
            <a:noFill/>
            <a:miter lim="800000"/>
            <a:headEnd/>
            <a:tailEnd/>
          </a:ln>
        </p:spPr>
      </p:pic>
      <p:pic>
        <p:nvPicPr>
          <p:cNvPr id="6" name="Picture 5" descr="earth-fig02.png"/>
          <p:cNvPicPr>
            <a:picLocks noChangeAspect="1"/>
          </p:cNvPicPr>
          <p:nvPr/>
        </p:nvPicPr>
        <p:blipFill>
          <a:blip r:embed="rId11"/>
          <a:stretch>
            <a:fillRect/>
          </a:stretch>
        </p:blipFill>
        <p:spPr>
          <a:xfrm>
            <a:off x="7772400" y="32856"/>
            <a:ext cx="1117600" cy="1273424"/>
          </a:xfrm>
          <a:prstGeom prst="rect">
            <a:avLst/>
          </a:prstGeom>
        </p:spPr>
      </p:pic>
      <p:sp>
        <p:nvSpPr>
          <p:cNvPr id="54" name="Rounded Rectangle 53"/>
          <p:cNvSpPr>
            <a:spLocks noChangeAspect="1"/>
          </p:cNvSpPr>
          <p:nvPr/>
        </p:nvSpPr>
        <p:spPr bwMode="auto">
          <a:xfrm>
            <a:off x="2247900" y="114300"/>
            <a:ext cx="4720336" cy="2313432"/>
          </a:xfrm>
          <a:prstGeom prst="roundRect">
            <a:avLst/>
          </a:prstGeom>
          <a:solidFill>
            <a:schemeClr val="accent2">
              <a:lumMod val="40000"/>
              <a:lumOff val="60000"/>
              <a:alpha val="21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charset="0"/>
            </a:endParaRPr>
          </a:p>
        </p:txBody>
      </p:sp>
      <p:grpSp>
        <p:nvGrpSpPr>
          <p:cNvPr id="43" name="Group 42"/>
          <p:cNvGrpSpPr>
            <a:grpSpLocks noChangeAspect="1"/>
          </p:cNvGrpSpPr>
          <p:nvPr/>
        </p:nvGrpSpPr>
        <p:grpSpPr>
          <a:xfrm>
            <a:off x="2273300" y="101599"/>
            <a:ext cx="4673599" cy="2307214"/>
            <a:chOff x="4103937" y="104417"/>
            <a:chExt cx="4942759" cy="2434795"/>
          </a:xfrm>
        </p:grpSpPr>
        <p:grpSp>
          <p:nvGrpSpPr>
            <p:cNvPr id="7" name="Group 6"/>
            <p:cNvGrpSpPr>
              <a:grpSpLocks noChangeAspect="1"/>
            </p:cNvGrpSpPr>
            <p:nvPr/>
          </p:nvGrpSpPr>
          <p:grpSpPr>
            <a:xfrm>
              <a:off x="4178300" y="557024"/>
              <a:ext cx="4610101" cy="1982188"/>
              <a:chOff x="562171" y="1733562"/>
              <a:chExt cx="6392960" cy="3551226"/>
            </a:xfrm>
          </p:grpSpPr>
          <p:grpSp>
            <p:nvGrpSpPr>
              <p:cNvPr id="8" name="Group 7"/>
              <p:cNvGrpSpPr>
                <a:grpSpLocks/>
              </p:cNvGrpSpPr>
              <p:nvPr/>
            </p:nvGrpSpPr>
            <p:grpSpPr bwMode="auto">
              <a:xfrm>
                <a:off x="2339814" y="2795590"/>
                <a:ext cx="2703660" cy="1387476"/>
                <a:chOff x="1785" y="2031"/>
                <a:chExt cx="1717" cy="874"/>
              </a:xfrm>
            </p:grpSpPr>
            <p:sp>
              <p:nvSpPr>
                <p:cNvPr id="32" name="Freeform 3"/>
                <p:cNvSpPr>
                  <a:spLocks noChangeArrowheads="1"/>
                </p:cNvSpPr>
                <p:nvPr/>
              </p:nvSpPr>
              <p:spPr bwMode="auto">
                <a:xfrm>
                  <a:off x="1785" y="2031"/>
                  <a:ext cx="1717" cy="874"/>
                </a:xfrm>
                <a:custGeom>
                  <a:avLst/>
                  <a:gdLst>
                    <a:gd name="T0" fmla="*/ 9720 w 10747"/>
                    <a:gd name="T1" fmla="*/ 3758 h 5667"/>
                    <a:gd name="T2" fmla="*/ 9866 w 10747"/>
                    <a:gd name="T3" fmla="*/ 4014 h 5667"/>
                    <a:gd name="T4" fmla="*/ 9720 w 10747"/>
                    <a:gd name="T5" fmla="*/ 4590 h 5667"/>
                    <a:gd name="T6" fmla="*/ 8998 w 10747"/>
                    <a:gd name="T7" fmla="*/ 5220 h 5667"/>
                    <a:gd name="T8" fmla="*/ 7764 w 10747"/>
                    <a:gd name="T9" fmla="*/ 5481 h 5667"/>
                    <a:gd name="T10" fmla="*/ 7037 w 10747"/>
                    <a:gd name="T11" fmla="*/ 5416 h 5667"/>
                    <a:gd name="T12" fmla="*/ 6456 w 10747"/>
                    <a:gd name="T13" fmla="*/ 5220 h 5667"/>
                    <a:gd name="T14" fmla="*/ 6090 w 10747"/>
                    <a:gd name="T15" fmla="*/ 5546 h 5667"/>
                    <a:gd name="T16" fmla="*/ 5589 w 10747"/>
                    <a:gd name="T17" fmla="*/ 5666 h 5667"/>
                    <a:gd name="T18" fmla="*/ 5081 w 10747"/>
                    <a:gd name="T19" fmla="*/ 5546 h 5667"/>
                    <a:gd name="T20" fmla="*/ 4788 w 10747"/>
                    <a:gd name="T21" fmla="*/ 5220 h 5667"/>
                    <a:gd name="T22" fmla="*/ 4275 w 10747"/>
                    <a:gd name="T23" fmla="*/ 5350 h 5667"/>
                    <a:gd name="T24" fmla="*/ 3768 w 10747"/>
                    <a:gd name="T25" fmla="*/ 5416 h 5667"/>
                    <a:gd name="T26" fmla="*/ 2687 w 10747"/>
                    <a:gd name="T27" fmla="*/ 5220 h 5667"/>
                    <a:gd name="T28" fmla="*/ 1954 w 10747"/>
                    <a:gd name="T29" fmla="*/ 4785 h 5667"/>
                    <a:gd name="T30" fmla="*/ 1661 w 10747"/>
                    <a:gd name="T31" fmla="*/ 4459 h 5667"/>
                    <a:gd name="T32" fmla="*/ 1661 w 10747"/>
                    <a:gd name="T33" fmla="*/ 4459 h 5667"/>
                    <a:gd name="T34" fmla="*/ 1093 w 10747"/>
                    <a:gd name="T35" fmla="*/ 4394 h 5667"/>
                    <a:gd name="T36" fmla="*/ 292 w 10747"/>
                    <a:gd name="T37" fmla="*/ 4014 h 5667"/>
                    <a:gd name="T38" fmla="*/ 0 w 10747"/>
                    <a:gd name="T39" fmla="*/ 3319 h 5667"/>
                    <a:gd name="T40" fmla="*/ 365 w 10747"/>
                    <a:gd name="T41" fmla="*/ 2606 h 5667"/>
                    <a:gd name="T42" fmla="*/ 1227 w 10747"/>
                    <a:gd name="T43" fmla="*/ 2161 h 5667"/>
                    <a:gd name="T44" fmla="*/ 1227 w 10747"/>
                    <a:gd name="T45" fmla="*/ 2161 h 5667"/>
                    <a:gd name="T46" fmla="*/ 1154 w 10747"/>
                    <a:gd name="T47" fmla="*/ 2036 h 5667"/>
                    <a:gd name="T48" fmla="*/ 951 w 10747"/>
                    <a:gd name="T49" fmla="*/ 1721 h 5667"/>
                    <a:gd name="T50" fmla="*/ 1024 w 10747"/>
                    <a:gd name="T51" fmla="*/ 1074 h 5667"/>
                    <a:gd name="T52" fmla="*/ 1807 w 10747"/>
                    <a:gd name="T53" fmla="*/ 509 h 5667"/>
                    <a:gd name="T54" fmla="*/ 2760 w 10747"/>
                    <a:gd name="T55" fmla="*/ 444 h 5667"/>
                    <a:gd name="T56" fmla="*/ 3341 w 10747"/>
                    <a:gd name="T57" fmla="*/ 635 h 5667"/>
                    <a:gd name="T58" fmla="*/ 3622 w 10747"/>
                    <a:gd name="T59" fmla="*/ 824 h 5667"/>
                    <a:gd name="T60" fmla="*/ 3695 w 10747"/>
                    <a:gd name="T61" fmla="*/ 824 h 5667"/>
                    <a:gd name="T62" fmla="*/ 3695 w 10747"/>
                    <a:gd name="T63" fmla="*/ 824 h 5667"/>
                    <a:gd name="T64" fmla="*/ 3768 w 10747"/>
                    <a:gd name="T65" fmla="*/ 824 h 5667"/>
                    <a:gd name="T66" fmla="*/ 4129 w 10747"/>
                    <a:gd name="T67" fmla="*/ 569 h 5667"/>
                    <a:gd name="T68" fmla="*/ 4642 w 10747"/>
                    <a:gd name="T69" fmla="*/ 444 h 5667"/>
                    <a:gd name="T70" fmla="*/ 4935 w 10747"/>
                    <a:gd name="T71" fmla="*/ 509 h 5667"/>
                    <a:gd name="T72" fmla="*/ 5228 w 10747"/>
                    <a:gd name="T73" fmla="*/ 569 h 5667"/>
                    <a:gd name="T74" fmla="*/ 5301 w 10747"/>
                    <a:gd name="T75" fmla="*/ 569 h 5667"/>
                    <a:gd name="T76" fmla="*/ 5301 w 10747"/>
                    <a:gd name="T77" fmla="*/ 509 h 5667"/>
                    <a:gd name="T78" fmla="*/ 6029 w 10747"/>
                    <a:gd name="T79" fmla="*/ 129 h 5667"/>
                    <a:gd name="T80" fmla="*/ 6963 w 10747"/>
                    <a:gd name="T81" fmla="*/ 0 h 5667"/>
                    <a:gd name="T82" fmla="*/ 8131 w 10747"/>
                    <a:gd name="T83" fmla="*/ 259 h 5667"/>
                    <a:gd name="T84" fmla="*/ 8778 w 10747"/>
                    <a:gd name="T85" fmla="*/ 824 h 5667"/>
                    <a:gd name="T86" fmla="*/ 8851 w 10747"/>
                    <a:gd name="T87" fmla="*/ 1270 h 5667"/>
                    <a:gd name="T88" fmla="*/ 8851 w 10747"/>
                    <a:gd name="T89" fmla="*/ 1335 h 5667"/>
                    <a:gd name="T90" fmla="*/ 8925 w 10747"/>
                    <a:gd name="T91" fmla="*/ 1400 h 5667"/>
                    <a:gd name="T92" fmla="*/ 9071 w 10747"/>
                    <a:gd name="T93" fmla="*/ 1400 h 5667"/>
                    <a:gd name="T94" fmla="*/ 9651 w 10747"/>
                    <a:gd name="T95" fmla="*/ 1465 h 5667"/>
                    <a:gd name="T96" fmla="*/ 10452 w 10747"/>
                    <a:gd name="T97" fmla="*/ 1841 h 5667"/>
                    <a:gd name="T98" fmla="*/ 10746 w 10747"/>
                    <a:gd name="T99" fmla="*/ 2552 h 5667"/>
                    <a:gd name="T100" fmla="*/ 10452 w 10747"/>
                    <a:gd name="T101" fmla="*/ 3188 h 5667"/>
                    <a:gd name="T102" fmla="*/ 9651 w 10747"/>
                    <a:gd name="T103" fmla="*/ 3628 h 56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47"/>
                    <a:gd name="T157" fmla="*/ 0 h 5667"/>
                    <a:gd name="T158" fmla="*/ 10747 w 10747"/>
                    <a:gd name="T159" fmla="*/ 5667 h 56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47" h="5667">
                      <a:moveTo>
                        <a:pt x="9651" y="3628"/>
                      </a:moveTo>
                      <a:lnTo>
                        <a:pt x="9720" y="3758"/>
                      </a:lnTo>
                      <a:lnTo>
                        <a:pt x="9793" y="3888"/>
                      </a:lnTo>
                      <a:lnTo>
                        <a:pt x="9866" y="4014"/>
                      </a:lnTo>
                      <a:lnTo>
                        <a:pt x="9866" y="4199"/>
                      </a:lnTo>
                      <a:lnTo>
                        <a:pt x="9720" y="4590"/>
                      </a:lnTo>
                      <a:lnTo>
                        <a:pt x="9432" y="4964"/>
                      </a:lnTo>
                      <a:lnTo>
                        <a:pt x="8998" y="5220"/>
                      </a:lnTo>
                      <a:lnTo>
                        <a:pt x="8424" y="5416"/>
                      </a:lnTo>
                      <a:lnTo>
                        <a:pt x="7764" y="5481"/>
                      </a:lnTo>
                      <a:lnTo>
                        <a:pt x="7403" y="5416"/>
                      </a:lnTo>
                      <a:lnTo>
                        <a:pt x="7037" y="5416"/>
                      </a:lnTo>
                      <a:lnTo>
                        <a:pt x="6744" y="5350"/>
                      </a:lnTo>
                      <a:lnTo>
                        <a:pt x="6456" y="5220"/>
                      </a:lnTo>
                      <a:lnTo>
                        <a:pt x="6310" y="5416"/>
                      </a:lnTo>
                      <a:lnTo>
                        <a:pt x="6090" y="5546"/>
                      </a:lnTo>
                      <a:lnTo>
                        <a:pt x="5882" y="5611"/>
                      </a:lnTo>
                      <a:lnTo>
                        <a:pt x="5589" y="5666"/>
                      </a:lnTo>
                      <a:lnTo>
                        <a:pt x="5373" y="5611"/>
                      </a:lnTo>
                      <a:lnTo>
                        <a:pt x="5081" y="5546"/>
                      </a:lnTo>
                      <a:lnTo>
                        <a:pt x="4935" y="5416"/>
                      </a:lnTo>
                      <a:lnTo>
                        <a:pt x="4788" y="5220"/>
                      </a:lnTo>
                      <a:lnTo>
                        <a:pt x="4568" y="5285"/>
                      </a:lnTo>
                      <a:lnTo>
                        <a:pt x="4275" y="5350"/>
                      </a:lnTo>
                      <a:lnTo>
                        <a:pt x="4056" y="5350"/>
                      </a:lnTo>
                      <a:lnTo>
                        <a:pt x="3768" y="5416"/>
                      </a:lnTo>
                      <a:lnTo>
                        <a:pt x="3199" y="5350"/>
                      </a:lnTo>
                      <a:lnTo>
                        <a:pt x="2687" y="5220"/>
                      </a:lnTo>
                      <a:lnTo>
                        <a:pt x="2247" y="5029"/>
                      </a:lnTo>
                      <a:lnTo>
                        <a:pt x="1954" y="4785"/>
                      </a:lnTo>
                      <a:lnTo>
                        <a:pt x="1734" y="4459"/>
                      </a:lnTo>
                      <a:lnTo>
                        <a:pt x="1661" y="4459"/>
                      </a:lnTo>
                      <a:lnTo>
                        <a:pt x="1587" y="4459"/>
                      </a:lnTo>
                      <a:lnTo>
                        <a:pt x="1093" y="4394"/>
                      </a:lnTo>
                      <a:lnTo>
                        <a:pt x="658" y="4199"/>
                      </a:lnTo>
                      <a:lnTo>
                        <a:pt x="292" y="4014"/>
                      </a:lnTo>
                      <a:lnTo>
                        <a:pt x="72" y="3693"/>
                      </a:lnTo>
                      <a:lnTo>
                        <a:pt x="0" y="3319"/>
                      </a:lnTo>
                      <a:lnTo>
                        <a:pt x="72" y="2927"/>
                      </a:lnTo>
                      <a:lnTo>
                        <a:pt x="365" y="2606"/>
                      </a:lnTo>
                      <a:lnTo>
                        <a:pt x="731" y="2356"/>
                      </a:lnTo>
                      <a:lnTo>
                        <a:pt x="1227" y="2161"/>
                      </a:lnTo>
                      <a:lnTo>
                        <a:pt x="1300" y="2161"/>
                      </a:lnTo>
                      <a:lnTo>
                        <a:pt x="1154" y="2036"/>
                      </a:lnTo>
                      <a:lnTo>
                        <a:pt x="1024" y="1906"/>
                      </a:lnTo>
                      <a:lnTo>
                        <a:pt x="951" y="1721"/>
                      </a:lnTo>
                      <a:lnTo>
                        <a:pt x="951" y="1531"/>
                      </a:lnTo>
                      <a:lnTo>
                        <a:pt x="1024" y="1074"/>
                      </a:lnTo>
                      <a:lnTo>
                        <a:pt x="1368" y="759"/>
                      </a:lnTo>
                      <a:lnTo>
                        <a:pt x="1807" y="509"/>
                      </a:lnTo>
                      <a:lnTo>
                        <a:pt x="2393" y="379"/>
                      </a:lnTo>
                      <a:lnTo>
                        <a:pt x="2760" y="444"/>
                      </a:lnTo>
                      <a:lnTo>
                        <a:pt x="3053" y="509"/>
                      </a:lnTo>
                      <a:lnTo>
                        <a:pt x="3341" y="635"/>
                      </a:lnTo>
                      <a:lnTo>
                        <a:pt x="3561" y="824"/>
                      </a:lnTo>
                      <a:lnTo>
                        <a:pt x="3622" y="824"/>
                      </a:lnTo>
                      <a:lnTo>
                        <a:pt x="3695" y="824"/>
                      </a:lnTo>
                      <a:lnTo>
                        <a:pt x="3768" y="824"/>
                      </a:lnTo>
                      <a:lnTo>
                        <a:pt x="3915" y="635"/>
                      </a:lnTo>
                      <a:lnTo>
                        <a:pt x="4129" y="569"/>
                      </a:lnTo>
                      <a:lnTo>
                        <a:pt x="4349" y="509"/>
                      </a:lnTo>
                      <a:lnTo>
                        <a:pt x="4642" y="444"/>
                      </a:lnTo>
                      <a:lnTo>
                        <a:pt x="4788" y="444"/>
                      </a:lnTo>
                      <a:lnTo>
                        <a:pt x="4935" y="509"/>
                      </a:lnTo>
                      <a:lnTo>
                        <a:pt x="5081" y="569"/>
                      </a:lnTo>
                      <a:lnTo>
                        <a:pt x="5228" y="569"/>
                      </a:lnTo>
                      <a:lnTo>
                        <a:pt x="5301" y="569"/>
                      </a:lnTo>
                      <a:lnTo>
                        <a:pt x="5301" y="509"/>
                      </a:lnTo>
                      <a:lnTo>
                        <a:pt x="5663" y="314"/>
                      </a:lnTo>
                      <a:lnTo>
                        <a:pt x="6029" y="129"/>
                      </a:lnTo>
                      <a:lnTo>
                        <a:pt x="6456" y="64"/>
                      </a:lnTo>
                      <a:lnTo>
                        <a:pt x="6963" y="0"/>
                      </a:lnTo>
                      <a:lnTo>
                        <a:pt x="7545" y="64"/>
                      </a:lnTo>
                      <a:lnTo>
                        <a:pt x="8131" y="259"/>
                      </a:lnTo>
                      <a:lnTo>
                        <a:pt x="8497" y="509"/>
                      </a:lnTo>
                      <a:lnTo>
                        <a:pt x="8778" y="824"/>
                      </a:lnTo>
                      <a:lnTo>
                        <a:pt x="8851" y="1205"/>
                      </a:lnTo>
                      <a:lnTo>
                        <a:pt x="8851" y="1270"/>
                      </a:lnTo>
                      <a:lnTo>
                        <a:pt x="8851" y="1335"/>
                      </a:lnTo>
                      <a:lnTo>
                        <a:pt x="8851" y="1400"/>
                      </a:lnTo>
                      <a:lnTo>
                        <a:pt x="8925" y="1400"/>
                      </a:lnTo>
                      <a:lnTo>
                        <a:pt x="8998" y="1400"/>
                      </a:lnTo>
                      <a:lnTo>
                        <a:pt x="9071" y="1400"/>
                      </a:lnTo>
                      <a:lnTo>
                        <a:pt x="9651" y="1465"/>
                      </a:lnTo>
                      <a:lnTo>
                        <a:pt x="10086" y="1596"/>
                      </a:lnTo>
                      <a:lnTo>
                        <a:pt x="10452" y="1841"/>
                      </a:lnTo>
                      <a:lnTo>
                        <a:pt x="10672" y="2161"/>
                      </a:lnTo>
                      <a:lnTo>
                        <a:pt x="10746" y="2552"/>
                      </a:lnTo>
                      <a:lnTo>
                        <a:pt x="10672" y="2927"/>
                      </a:lnTo>
                      <a:lnTo>
                        <a:pt x="10452" y="3188"/>
                      </a:lnTo>
                      <a:lnTo>
                        <a:pt x="10086" y="3438"/>
                      </a:lnTo>
                      <a:lnTo>
                        <a:pt x="9651" y="3628"/>
                      </a:lnTo>
                    </a:path>
                  </a:pathLst>
                </a:custGeom>
                <a:solidFill>
                  <a:srgbClr val="FFFFCC"/>
                </a:solidFill>
                <a:ln w="9360">
                  <a:solidFill>
                    <a:srgbClr val="000000"/>
                  </a:solidFill>
                  <a:round/>
                  <a:headEnd/>
                  <a:tailEnd/>
                </a:ln>
              </p:spPr>
              <p:txBody>
                <a:bodyPr wrap="none" anchor="ctr">
                  <a:prstTxWarp prst="textNoShape">
                    <a:avLst/>
                  </a:prstTxWarp>
                </a:bodyPr>
                <a:lstStyle/>
                <a:p>
                  <a:endParaRPr lang="en-US"/>
                </a:p>
              </p:txBody>
            </p:sp>
          </p:grpSp>
          <p:sp>
            <p:nvSpPr>
              <p:cNvPr id="9" name="AutoShape 5"/>
              <p:cNvSpPr>
                <a:spLocks noChangeArrowheads="1"/>
              </p:cNvSpPr>
              <p:nvPr/>
            </p:nvSpPr>
            <p:spPr bwMode="auto">
              <a:xfrm>
                <a:off x="4284129" y="1882378"/>
                <a:ext cx="1179512" cy="693737"/>
              </a:xfrm>
              <a:prstGeom prst="roundRect">
                <a:avLst>
                  <a:gd name="adj" fmla="val 16667"/>
                </a:avLst>
              </a:prstGeom>
              <a:solidFill>
                <a:srgbClr val="99CCFF"/>
              </a:solidFill>
              <a:ln w="9360">
                <a:solidFill>
                  <a:srgbClr val="000000"/>
                </a:solidFill>
                <a:round/>
                <a:headEnd/>
                <a:tailEnd/>
              </a:ln>
            </p:spPr>
            <p:txBody>
              <a:bodyPr wrap="none" lIns="81639" tIns="40820" rIns="81639" bIns="40820" anchor="ctr">
                <a:prstTxWarp prst="textNoShape">
                  <a:avLst/>
                </a:prstTxWarp>
              </a:bodyPr>
              <a:lstStyle/>
              <a:p>
                <a:pPr algn="ctr" defTabSz="414338" hangingPunct="0">
                  <a:lnSpc>
                    <a:spcPct val="93000"/>
                  </a:lnSpc>
                  <a:buClr>
                    <a:srgbClr val="000000"/>
                  </a:buClr>
                  <a:buSzPct val="45000"/>
                  <a:buFont typeface="Wingdings"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sz="1600" dirty="0">
                    <a:solidFill>
                      <a:srgbClr val="000000"/>
                    </a:solidFill>
                    <a:ea typeface="Arial" charset="0"/>
                    <a:cs typeface="Arial" charset="0"/>
                  </a:rPr>
                  <a:t>GFZ</a:t>
                </a:r>
              </a:p>
            </p:txBody>
          </p:sp>
          <p:sp>
            <p:nvSpPr>
              <p:cNvPr id="10" name="AutoShape 6"/>
              <p:cNvSpPr>
                <a:spLocks noChangeArrowheads="1"/>
              </p:cNvSpPr>
              <p:nvPr/>
            </p:nvSpPr>
            <p:spPr bwMode="auto">
              <a:xfrm>
                <a:off x="2292460" y="1859955"/>
                <a:ext cx="1179512" cy="693737"/>
              </a:xfrm>
              <a:prstGeom prst="roundRect">
                <a:avLst>
                  <a:gd name="adj" fmla="val 16667"/>
                </a:avLst>
              </a:prstGeom>
              <a:solidFill>
                <a:srgbClr val="FFCC66"/>
              </a:solidFill>
              <a:ln w="9360">
                <a:solidFill>
                  <a:srgbClr val="000000"/>
                </a:solidFill>
                <a:round/>
                <a:headEnd/>
                <a:tailEnd/>
              </a:ln>
            </p:spPr>
            <p:txBody>
              <a:bodyPr wrap="none" lIns="81639" tIns="40820" rIns="81639" bIns="40820" anchor="ctr">
                <a:prstTxWarp prst="textNoShape">
                  <a:avLst/>
                </a:prstTxWarp>
              </a:bodyPr>
              <a:lstStyle/>
              <a:p>
                <a:pPr algn="ctr" defTabSz="414338" hangingPunct="0">
                  <a:lnSpc>
                    <a:spcPct val="93000"/>
                  </a:lnSpc>
                  <a:buClr>
                    <a:srgbClr val="000000"/>
                  </a:buClr>
                  <a:buSzPct val="45000"/>
                  <a:buFont typeface="Wingdings"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sz="1600" dirty="0">
                    <a:solidFill>
                      <a:srgbClr val="000000"/>
                    </a:solidFill>
                    <a:ea typeface="Arial" charset="0"/>
                    <a:cs typeface="Arial" charset="0"/>
                  </a:rPr>
                  <a:t>ODC</a:t>
                </a:r>
              </a:p>
            </p:txBody>
          </p:sp>
          <p:sp>
            <p:nvSpPr>
              <p:cNvPr id="11" name="AutoShape 7"/>
              <p:cNvSpPr>
                <a:spLocks noChangeArrowheads="1"/>
              </p:cNvSpPr>
              <p:nvPr/>
            </p:nvSpPr>
            <p:spPr bwMode="auto">
              <a:xfrm>
                <a:off x="3240087" y="4591050"/>
                <a:ext cx="1179513" cy="693738"/>
              </a:xfrm>
              <a:prstGeom prst="roundRect">
                <a:avLst>
                  <a:gd name="adj" fmla="val 16667"/>
                </a:avLst>
              </a:prstGeom>
              <a:solidFill>
                <a:srgbClr val="FFCC66"/>
              </a:solidFill>
              <a:ln w="9360">
                <a:solidFill>
                  <a:srgbClr val="000000"/>
                </a:solidFill>
                <a:round/>
                <a:headEnd/>
                <a:tailEnd/>
              </a:ln>
            </p:spPr>
            <p:txBody>
              <a:bodyPr wrap="none" lIns="81639" tIns="40820" rIns="81639" bIns="40820" anchor="ctr">
                <a:prstTxWarp prst="textNoShape">
                  <a:avLst/>
                </a:prstTxWarp>
              </a:bodyPr>
              <a:lstStyle/>
              <a:p>
                <a:pPr algn="ctr" defTabSz="414338" hangingPunct="0">
                  <a:lnSpc>
                    <a:spcPct val="93000"/>
                  </a:lnSpc>
                  <a:buClr>
                    <a:srgbClr val="000000"/>
                  </a:buClr>
                  <a:buSzPct val="45000"/>
                  <a:buFont typeface="Wingdings"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sz="1600" dirty="0">
                    <a:solidFill>
                      <a:srgbClr val="000000"/>
                    </a:solidFill>
                    <a:ea typeface="Arial" charset="0"/>
                    <a:cs typeface="Arial" charset="0"/>
                  </a:rPr>
                  <a:t>INGV</a:t>
                </a:r>
              </a:p>
            </p:txBody>
          </p:sp>
          <p:sp>
            <p:nvSpPr>
              <p:cNvPr id="12" name="AutoShape 8"/>
              <p:cNvSpPr>
                <a:spLocks noChangeArrowheads="1"/>
              </p:cNvSpPr>
              <p:nvPr/>
            </p:nvSpPr>
            <p:spPr bwMode="auto">
              <a:xfrm>
                <a:off x="4572000" y="4603612"/>
                <a:ext cx="1484945" cy="654188"/>
              </a:xfrm>
              <a:prstGeom prst="roundRect">
                <a:avLst>
                  <a:gd name="adj" fmla="val 16667"/>
                </a:avLst>
              </a:prstGeom>
              <a:solidFill>
                <a:srgbClr val="FFCC66"/>
              </a:solidFill>
              <a:ln w="9360">
                <a:solidFill>
                  <a:srgbClr val="000000"/>
                </a:solidFill>
                <a:round/>
                <a:headEnd/>
                <a:tailEnd/>
              </a:ln>
            </p:spPr>
            <p:txBody>
              <a:bodyPr wrap="none" lIns="81639" tIns="40820" rIns="81639" bIns="40820" anchor="ctr">
                <a:prstTxWarp prst="textNoShape">
                  <a:avLst/>
                </a:prstTxWarp>
              </a:bodyPr>
              <a:lstStyle/>
              <a:p>
                <a:pPr algn="ctr" defTabSz="414338" hangingPunct="0">
                  <a:lnSpc>
                    <a:spcPct val="93000"/>
                  </a:lnSpc>
                  <a:buClr>
                    <a:srgbClr val="000000"/>
                  </a:buClr>
                  <a:buSzPct val="45000"/>
                  <a:buFont typeface="Wingdings"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sz="1600" dirty="0" smtClean="0">
                    <a:solidFill>
                      <a:srgbClr val="000000"/>
                    </a:solidFill>
                    <a:ea typeface="Arial" charset="0"/>
                    <a:cs typeface="Arial" charset="0"/>
                  </a:rPr>
                  <a:t>IPGP/RESIF</a:t>
                </a:r>
                <a:endParaRPr lang="en-GB" sz="1600" dirty="0">
                  <a:solidFill>
                    <a:srgbClr val="000000"/>
                  </a:solidFill>
                  <a:ea typeface="Arial" charset="0"/>
                  <a:cs typeface="Arial" charset="0"/>
                </a:endParaRPr>
              </a:p>
            </p:txBody>
          </p:sp>
          <p:sp>
            <p:nvSpPr>
              <p:cNvPr id="13" name="AutoShape 10"/>
              <p:cNvSpPr>
                <a:spLocks noChangeArrowheads="1"/>
              </p:cNvSpPr>
              <p:nvPr/>
            </p:nvSpPr>
            <p:spPr bwMode="auto">
              <a:xfrm>
                <a:off x="5562601" y="3124674"/>
                <a:ext cx="1392530" cy="737700"/>
              </a:xfrm>
              <a:prstGeom prst="roundRect">
                <a:avLst>
                  <a:gd name="adj" fmla="val 16667"/>
                </a:avLst>
              </a:prstGeom>
              <a:solidFill>
                <a:srgbClr val="E6E6E6"/>
              </a:solidFill>
              <a:ln w="9360">
                <a:solidFill>
                  <a:srgbClr val="000000"/>
                </a:solidFill>
                <a:round/>
                <a:headEnd/>
                <a:tailEnd/>
              </a:ln>
            </p:spPr>
            <p:txBody>
              <a:bodyPr wrap="none" lIns="81639" tIns="40820" rIns="81639" bIns="40820" anchor="ctr">
                <a:prstTxWarp prst="textNoShape">
                  <a:avLst/>
                </a:prstTxWarp>
              </a:bodyPr>
              <a:lstStyle/>
              <a:p>
                <a:pPr algn="ctr" defTabSz="414338" hangingPunct="0">
                  <a:lnSpc>
                    <a:spcPct val="93000"/>
                  </a:lnSpc>
                  <a:buClr>
                    <a:srgbClr val="000000"/>
                  </a:buClr>
                  <a:buSzPct val="45000"/>
                  <a:buFont typeface="Wingdings"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sz="1600" dirty="0">
                    <a:solidFill>
                      <a:srgbClr val="000000"/>
                    </a:solidFill>
                    <a:ea typeface="Arial" charset="0"/>
                    <a:cs typeface="Arial" charset="0"/>
                  </a:rPr>
                  <a:t>FDSN/IRIS</a:t>
                </a:r>
              </a:p>
            </p:txBody>
          </p:sp>
          <p:sp>
            <p:nvSpPr>
              <p:cNvPr id="14" name="Text Box 11"/>
              <p:cNvSpPr txBox="1">
                <a:spLocks noChangeArrowheads="1"/>
              </p:cNvSpPr>
              <p:nvPr/>
            </p:nvSpPr>
            <p:spPr bwMode="auto">
              <a:xfrm>
                <a:off x="2534324" y="3115005"/>
                <a:ext cx="2390776" cy="547687"/>
              </a:xfrm>
              <a:prstGeom prst="rect">
                <a:avLst/>
              </a:prstGeom>
              <a:noFill/>
              <a:ln w="9525">
                <a:noFill/>
                <a:round/>
                <a:headEnd/>
                <a:tailEnd/>
              </a:ln>
            </p:spPr>
            <p:txBody>
              <a:bodyPr lIns="81639" tIns="40820" rIns="81639" bIns="40820">
                <a:prstTxWarp prst="textNoShape">
                  <a:avLst/>
                </a:prstTxWarp>
              </a:bodyPr>
              <a:lstStyle/>
              <a:p>
                <a:pPr algn="ctr" defTabSz="414338" hangingPunct="0">
                  <a:lnSpc>
                    <a:spcPct val="93000"/>
                  </a:lnSpc>
                  <a:buClr>
                    <a:srgbClr val="000000"/>
                  </a:buClr>
                  <a:buSzPct val="45000"/>
                  <a:buFont typeface="Wingdings"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sz="1400" b="1" dirty="0" err="1">
                    <a:solidFill>
                      <a:srgbClr val="000000"/>
                    </a:solidFill>
                    <a:ea typeface="Arial" charset="0"/>
                    <a:cs typeface="Arial" charset="0"/>
                  </a:rPr>
                  <a:t>SeedLink/ArcLink</a:t>
                </a:r>
                <a:r>
                  <a:rPr lang="en-GB" sz="1400" b="1" dirty="0">
                    <a:solidFill>
                      <a:srgbClr val="000000"/>
                    </a:solidFill>
                    <a:ea typeface="Arial" charset="0"/>
                    <a:cs typeface="Arial" charset="0"/>
                  </a:rPr>
                  <a:t> Network</a:t>
                </a:r>
              </a:p>
            </p:txBody>
          </p:sp>
          <p:sp>
            <p:nvSpPr>
              <p:cNvPr id="15" name="Line 14"/>
              <p:cNvSpPr>
                <a:spLocks noChangeShapeType="1"/>
              </p:cNvSpPr>
              <p:nvPr/>
            </p:nvSpPr>
            <p:spPr bwMode="auto">
              <a:xfrm>
                <a:off x="3562350" y="2257425"/>
                <a:ext cx="628650" cy="1588"/>
              </a:xfrm>
              <a:prstGeom prst="line">
                <a:avLst/>
              </a:prstGeom>
              <a:noFill/>
              <a:ln w="36000">
                <a:solidFill>
                  <a:srgbClr val="DC2300"/>
                </a:solidFill>
                <a:round/>
                <a:headEnd type="triangle" w="med" len="med"/>
                <a:tailEnd type="triangle" w="med" len="med"/>
              </a:ln>
            </p:spPr>
            <p:txBody>
              <a:bodyPr>
                <a:prstTxWarp prst="textNoShape">
                  <a:avLst/>
                </a:prstTxWarp>
              </a:bodyPr>
              <a:lstStyle/>
              <a:p>
                <a:endParaRPr lang="en-US"/>
              </a:p>
            </p:txBody>
          </p:sp>
          <p:sp>
            <p:nvSpPr>
              <p:cNvPr id="18" name="Line 26"/>
              <p:cNvSpPr>
                <a:spLocks noChangeShapeType="1"/>
              </p:cNvSpPr>
              <p:nvPr/>
            </p:nvSpPr>
            <p:spPr bwMode="auto">
              <a:xfrm>
                <a:off x="2940051" y="2565002"/>
                <a:ext cx="184148" cy="358775"/>
              </a:xfrm>
              <a:prstGeom prst="line">
                <a:avLst/>
              </a:prstGeom>
              <a:noFill/>
              <a:ln w="36000">
                <a:solidFill>
                  <a:srgbClr val="0000FF"/>
                </a:solidFill>
                <a:round/>
                <a:headEnd type="triangle" w="med" len="med"/>
                <a:tailEnd type="triangle" w="med" len="med"/>
              </a:ln>
            </p:spPr>
            <p:txBody>
              <a:bodyPr>
                <a:prstTxWarp prst="textNoShape">
                  <a:avLst/>
                </a:prstTxWarp>
              </a:bodyPr>
              <a:lstStyle/>
              <a:p>
                <a:endParaRPr lang="en-US"/>
              </a:p>
            </p:txBody>
          </p:sp>
          <p:sp>
            <p:nvSpPr>
              <p:cNvPr id="19" name="Line 27"/>
              <p:cNvSpPr>
                <a:spLocks noChangeShapeType="1"/>
              </p:cNvSpPr>
              <p:nvPr/>
            </p:nvSpPr>
            <p:spPr bwMode="auto">
              <a:xfrm flipV="1">
                <a:off x="4572000" y="2616200"/>
                <a:ext cx="217488" cy="431800"/>
              </a:xfrm>
              <a:prstGeom prst="line">
                <a:avLst/>
              </a:prstGeom>
              <a:noFill/>
              <a:ln w="36000">
                <a:solidFill>
                  <a:srgbClr val="0000FF"/>
                </a:solidFill>
                <a:round/>
                <a:headEnd type="triangle" w="med" len="med"/>
                <a:tailEnd type="triangle" w="med" len="med"/>
              </a:ln>
            </p:spPr>
            <p:txBody>
              <a:bodyPr>
                <a:prstTxWarp prst="textNoShape">
                  <a:avLst/>
                </a:prstTxWarp>
              </a:bodyPr>
              <a:lstStyle/>
              <a:p>
                <a:endParaRPr lang="en-US"/>
              </a:p>
            </p:txBody>
          </p:sp>
          <p:sp>
            <p:nvSpPr>
              <p:cNvPr id="20" name="Line 28"/>
              <p:cNvSpPr>
                <a:spLocks noChangeShapeType="1"/>
              </p:cNvSpPr>
              <p:nvPr/>
            </p:nvSpPr>
            <p:spPr bwMode="auto">
              <a:xfrm>
                <a:off x="4702176" y="4086623"/>
                <a:ext cx="403225" cy="469901"/>
              </a:xfrm>
              <a:prstGeom prst="line">
                <a:avLst/>
              </a:prstGeom>
              <a:noFill/>
              <a:ln w="36000">
                <a:solidFill>
                  <a:srgbClr val="0000FF"/>
                </a:solidFill>
                <a:round/>
                <a:headEnd type="triangle" w="med" len="med"/>
                <a:tailEnd type="triangle" w="med" len="med"/>
              </a:ln>
            </p:spPr>
            <p:txBody>
              <a:bodyPr>
                <a:prstTxWarp prst="textNoShape">
                  <a:avLst/>
                </a:prstTxWarp>
              </a:bodyPr>
              <a:lstStyle/>
              <a:p>
                <a:endParaRPr lang="en-US"/>
              </a:p>
            </p:txBody>
          </p:sp>
          <p:sp>
            <p:nvSpPr>
              <p:cNvPr id="21" name="Line 29"/>
              <p:cNvSpPr>
                <a:spLocks noChangeAspect="1" noChangeShapeType="1"/>
              </p:cNvSpPr>
              <p:nvPr/>
            </p:nvSpPr>
            <p:spPr bwMode="auto">
              <a:xfrm flipH="1" flipV="1">
                <a:off x="3722698" y="4178315"/>
                <a:ext cx="9061" cy="445618"/>
              </a:xfrm>
              <a:prstGeom prst="line">
                <a:avLst/>
              </a:prstGeom>
              <a:noFill/>
              <a:ln w="36000">
                <a:solidFill>
                  <a:srgbClr val="0000FF"/>
                </a:solidFill>
                <a:round/>
                <a:headEnd type="triangle" w="med" len="med"/>
                <a:tailEnd type="triangle" w="med" len="med"/>
              </a:ln>
            </p:spPr>
            <p:txBody>
              <a:bodyPr>
                <a:prstTxWarp prst="textNoShape">
                  <a:avLst/>
                </a:prstTxWarp>
              </a:bodyPr>
              <a:lstStyle/>
              <a:p>
                <a:endParaRPr lang="en-US"/>
              </a:p>
            </p:txBody>
          </p:sp>
          <p:sp>
            <p:nvSpPr>
              <p:cNvPr id="22" name="Line 30"/>
              <p:cNvSpPr>
                <a:spLocks noChangeShapeType="1"/>
              </p:cNvSpPr>
              <p:nvPr/>
            </p:nvSpPr>
            <p:spPr bwMode="auto">
              <a:xfrm flipH="1">
                <a:off x="5064423" y="3504130"/>
                <a:ext cx="457200" cy="0"/>
              </a:xfrm>
              <a:prstGeom prst="line">
                <a:avLst/>
              </a:prstGeom>
              <a:noFill/>
              <a:ln w="36000">
                <a:solidFill>
                  <a:srgbClr val="0000FF"/>
                </a:solidFill>
                <a:round/>
                <a:headEnd type="triangle" w="med" len="med"/>
                <a:tailEnd type="triangle" w="med" len="med"/>
              </a:ln>
            </p:spPr>
            <p:txBody>
              <a:bodyPr>
                <a:prstTxWarp prst="textNoShape">
                  <a:avLst/>
                </a:prstTxWarp>
              </a:bodyPr>
              <a:lstStyle/>
              <a:p>
                <a:endParaRPr lang="en-US"/>
              </a:p>
            </p:txBody>
          </p:sp>
          <p:sp>
            <p:nvSpPr>
              <p:cNvPr id="27" name="Line 38"/>
              <p:cNvSpPr>
                <a:spLocks noChangeShapeType="1"/>
              </p:cNvSpPr>
              <p:nvPr/>
            </p:nvSpPr>
            <p:spPr bwMode="auto">
              <a:xfrm>
                <a:off x="2116672" y="3280767"/>
                <a:ext cx="457200" cy="0"/>
              </a:xfrm>
              <a:prstGeom prst="line">
                <a:avLst/>
              </a:prstGeom>
              <a:noFill/>
              <a:ln w="36000">
                <a:solidFill>
                  <a:srgbClr val="0000FF"/>
                </a:solidFill>
                <a:round/>
                <a:headEnd type="triangle" w="med" len="med"/>
                <a:tailEnd type="triangle" w="med" len="med"/>
              </a:ln>
            </p:spPr>
            <p:txBody>
              <a:bodyPr>
                <a:prstTxWarp prst="textNoShape">
                  <a:avLst/>
                </a:prstTxWarp>
              </a:bodyPr>
              <a:lstStyle/>
              <a:p>
                <a:endParaRPr lang="en-US"/>
              </a:p>
            </p:txBody>
          </p:sp>
          <p:sp>
            <p:nvSpPr>
              <p:cNvPr id="28" name="Text Box 40"/>
              <p:cNvSpPr txBox="1">
                <a:spLocks noChangeArrowheads="1"/>
              </p:cNvSpPr>
              <p:nvPr/>
            </p:nvSpPr>
            <p:spPr bwMode="auto">
              <a:xfrm>
                <a:off x="3465512" y="1733562"/>
                <a:ext cx="788986" cy="314325"/>
              </a:xfrm>
              <a:prstGeom prst="rect">
                <a:avLst/>
              </a:prstGeom>
              <a:noFill/>
              <a:ln w="9525">
                <a:noFill/>
                <a:round/>
                <a:headEnd/>
                <a:tailEnd/>
              </a:ln>
            </p:spPr>
            <p:txBody>
              <a:bodyPr lIns="81639" tIns="40820" rIns="81639" bIns="40820">
                <a:prstTxWarp prst="textNoShape">
                  <a:avLst/>
                </a:prstTxWarp>
              </a:bodyPr>
              <a:lstStyle/>
              <a:p>
                <a:pPr algn="ctr" defTabSz="414338" hangingPunct="0">
                  <a:lnSpc>
                    <a:spcPct val="93000"/>
                  </a:lnSpc>
                  <a:buClr>
                    <a:srgbClr val="000000"/>
                  </a:buClr>
                  <a:buSzPct val="45000"/>
                  <a:buFont typeface="Wingdings"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sz="1400" dirty="0">
                    <a:solidFill>
                      <a:srgbClr val="000000"/>
                    </a:solidFill>
                    <a:ea typeface="Arial" charset="0"/>
                    <a:cs typeface="Arial" charset="0"/>
                  </a:rPr>
                  <a:t>Sync</a:t>
                </a:r>
              </a:p>
            </p:txBody>
          </p:sp>
          <p:sp>
            <p:nvSpPr>
              <p:cNvPr id="29" name="AutoShape 41"/>
              <p:cNvSpPr>
                <a:spLocks noChangeArrowheads="1"/>
              </p:cNvSpPr>
              <p:nvPr/>
            </p:nvSpPr>
            <p:spPr bwMode="auto">
              <a:xfrm>
                <a:off x="1868487" y="4572000"/>
                <a:ext cx="1179513" cy="695325"/>
              </a:xfrm>
              <a:prstGeom prst="roundRect">
                <a:avLst>
                  <a:gd name="adj" fmla="val 16667"/>
                </a:avLst>
              </a:prstGeom>
              <a:solidFill>
                <a:srgbClr val="FFCC66"/>
              </a:solidFill>
              <a:ln w="9360">
                <a:solidFill>
                  <a:srgbClr val="000000"/>
                </a:solidFill>
                <a:round/>
                <a:headEnd/>
                <a:tailEnd/>
              </a:ln>
            </p:spPr>
            <p:txBody>
              <a:bodyPr wrap="none" lIns="81639" tIns="40820" rIns="81639" bIns="40820" anchor="ctr">
                <a:prstTxWarp prst="textNoShape">
                  <a:avLst/>
                </a:prstTxWarp>
              </a:bodyPr>
              <a:lstStyle/>
              <a:p>
                <a:pPr algn="ctr" defTabSz="414338" hangingPunct="0">
                  <a:lnSpc>
                    <a:spcPct val="93000"/>
                  </a:lnSpc>
                  <a:buClr>
                    <a:srgbClr val="000000"/>
                  </a:buClr>
                  <a:buSzPct val="45000"/>
                  <a:buFont typeface="Wingdings"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dirty="0">
                    <a:solidFill>
                      <a:srgbClr val="000000"/>
                    </a:solidFill>
                    <a:ea typeface="Arial" charset="0"/>
                    <a:cs typeface="Arial" charset="0"/>
                  </a:rPr>
                  <a:t>....</a:t>
                </a:r>
              </a:p>
            </p:txBody>
          </p:sp>
          <p:sp>
            <p:nvSpPr>
              <p:cNvPr id="30" name="AutoShape 10"/>
              <p:cNvSpPr>
                <a:spLocks noChangeArrowheads="1"/>
              </p:cNvSpPr>
              <p:nvPr/>
            </p:nvSpPr>
            <p:spPr bwMode="auto">
              <a:xfrm>
                <a:off x="562171" y="2919898"/>
                <a:ext cx="1531741" cy="745640"/>
              </a:xfrm>
              <a:prstGeom prst="roundRect">
                <a:avLst>
                  <a:gd name="adj" fmla="val 16667"/>
                </a:avLst>
              </a:prstGeom>
              <a:solidFill>
                <a:srgbClr val="E6E6E6"/>
              </a:solidFill>
              <a:ln w="9360">
                <a:solidFill>
                  <a:srgbClr val="000000"/>
                </a:solidFill>
                <a:round/>
                <a:headEnd/>
                <a:tailEnd/>
              </a:ln>
            </p:spPr>
            <p:txBody>
              <a:bodyPr wrap="none" lIns="81639" tIns="40820" rIns="81639" bIns="40820" anchor="ctr">
                <a:prstTxWarp prst="textNoShape">
                  <a:avLst/>
                </a:prstTxWarp>
              </a:bodyPr>
              <a:lstStyle/>
              <a:p>
                <a:pPr algn="ctr" defTabSz="414338" hangingPunct="0">
                  <a:lnSpc>
                    <a:spcPct val="93000"/>
                  </a:lnSpc>
                  <a:buClr>
                    <a:srgbClr val="000000"/>
                  </a:buClr>
                  <a:buSzPct val="45000"/>
                  <a:buFont typeface="Wingdings" charset="2"/>
                  <a:buNone/>
                  <a:tabLst>
                    <a:tab pos="0" algn="l"/>
                    <a:tab pos="414338" algn="l"/>
                    <a:tab pos="828675" algn="l"/>
                    <a:tab pos="1244600" algn="l"/>
                    <a:tab pos="1658938" algn="l"/>
                    <a:tab pos="2073275" algn="l"/>
                    <a:tab pos="2487613" algn="l"/>
                    <a:tab pos="2903538" algn="l"/>
                    <a:tab pos="3317875" algn="l"/>
                    <a:tab pos="3732213" algn="l"/>
                    <a:tab pos="4146550" algn="l"/>
                    <a:tab pos="4562475" algn="l"/>
                    <a:tab pos="4976813" algn="l"/>
                    <a:tab pos="5391150" algn="l"/>
                    <a:tab pos="5805488" algn="l"/>
                    <a:tab pos="6221413" algn="l"/>
                    <a:tab pos="6635750" algn="l"/>
                    <a:tab pos="7050088" algn="l"/>
                    <a:tab pos="7464425" algn="l"/>
                    <a:tab pos="7880350" algn="l"/>
                    <a:tab pos="8294688" algn="l"/>
                  </a:tabLst>
                </a:pPr>
                <a:r>
                  <a:rPr lang="en-GB" sz="1600" dirty="0">
                    <a:solidFill>
                      <a:srgbClr val="000000"/>
                    </a:solidFill>
                    <a:ea typeface="Arial" charset="0"/>
                    <a:cs typeface="Arial" charset="0"/>
                  </a:rPr>
                  <a:t>FDSN</a:t>
                </a:r>
                <a:r>
                  <a:rPr lang="en-GB" sz="1600" dirty="0" smtClean="0">
                    <a:solidFill>
                      <a:srgbClr val="000000"/>
                    </a:solidFill>
                    <a:ea typeface="Arial" charset="0"/>
                    <a:cs typeface="Arial" charset="0"/>
                  </a:rPr>
                  <a:t>/JMA</a:t>
                </a:r>
                <a:endParaRPr lang="en-GB" sz="1600" dirty="0">
                  <a:solidFill>
                    <a:srgbClr val="000000"/>
                  </a:solidFill>
                  <a:ea typeface="Arial" charset="0"/>
                  <a:cs typeface="Arial" charset="0"/>
                </a:endParaRPr>
              </a:p>
            </p:txBody>
          </p:sp>
        </p:grpSp>
        <p:sp>
          <p:nvSpPr>
            <p:cNvPr id="39" name="TextBox 38"/>
            <p:cNvSpPr txBox="1"/>
            <p:nvPr/>
          </p:nvSpPr>
          <p:spPr bwMode="auto">
            <a:xfrm>
              <a:off x="4103937" y="104417"/>
              <a:ext cx="4942759" cy="292316"/>
            </a:xfrm>
            <a:prstGeom prst="rect">
              <a:avLst/>
            </a:prstGeom>
            <a:solidFill>
              <a:schemeClr val="bg1">
                <a:lumMod val="85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a:prstTxWarp prst="textNoShape">
                <a:avLst/>
              </a:prstTxWarp>
              <a:spAutoFit/>
            </a:bodyPr>
            <a:lstStyle/>
            <a:p>
              <a:pPr>
                <a:defRPr/>
              </a:pPr>
              <a:r>
                <a:rPr lang="en-US" sz="1200" b="1" dirty="0" smtClean="0">
                  <a:solidFill>
                    <a:srgbClr val="0000FF"/>
                  </a:solidFill>
                  <a:ea typeface="ＭＳ Ｐゴシック" charset="-128"/>
                  <a:cs typeface="ＭＳ Ｐゴシック" charset="-128"/>
                </a:rPr>
                <a:t>EUROPEAN INTEGRATED DATA INFRASTRUCTURE (EIDA)</a:t>
              </a:r>
              <a:endParaRPr lang="en-US" sz="1200" b="1" dirty="0">
                <a:solidFill>
                  <a:srgbClr val="0000FF"/>
                </a:solidFill>
                <a:ea typeface="ＭＳ Ｐゴシック" charset="-128"/>
                <a:cs typeface="ＭＳ Ｐゴシック" charset="-128"/>
              </a:endParaRPr>
            </a:p>
          </p:txBody>
        </p:sp>
      </p:grpSp>
      <p:grpSp>
        <p:nvGrpSpPr>
          <p:cNvPr id="79" name="Group 78"/>
          <p:cNvGrpSpPr/>
          <p:nvPr/>
        </p:nvGrpSpPr>
        <p:grpSpPr>
          <a:xfrm>
            <a:off x="6705600" y="3162300"/>
            <a:ext cx="2324100" cy="2019300"/>
            <a:chOff x="5867400" y="3276600"/>
            <a:chExt cx="2324100" cy="2019300"/>
          </a:xfrm>
        </p:grpSpPr>
        <p:sp>
          <p:nvSpPr>
            <p:cNvPr id="77" name="Rounded Rectangle 76"/>
            <p:cNvSpPr/>
            <p:nvPr/>
          </p:nvSpPr>
          <p:spPr bwMode="auto">
            <a:xfrm>
              <a:off x="5867400" y="3302000"/>
              <a:ext cx="2324100" cy="1993900"/>
            </a:xfrm>
            <a:prstGeom prst="roundRect">
              <a:avLst/>
            </a:prstGeom>
            <a:solidFill>
              <a:schemeClr val="accent1">
                <a:alpha val="8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D0D0D"/>
                  </a:solidFill>
                  <a:effectLst/>
                  <a:latin typeface="Times New Roman" charset="0"/>
                </a:rPr>
                <a:t>HPC/GRID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bg2">
                      <a:lumMod val="75000"/>
                    </a:schemeClr>
                  </a:solidFill>
                  <a:effectLst/>
                  <a:latin typeface="Times New Roman" charset="0"/>
                </a:rPr>
                <a:t>Infrastructures</a:t>
              </a:r>
              <a:endParaRPr kumimoji="0" lang="en-US" sz="2000" b="1" i="0" u="none" strike="noStrike" cap="none" normalizeH="0" baseline="0" dirty="0">
                <a:ln>
                  <a:noFill/>
                </a:ln>
                <a:solidFill>
                  <a:schemeClr val="bg2">
                    <a:lumMod val="75000"/>
                  </a:schemeClr>
                </a:solidFill>
                <a:effectLst/>
                <a:latin typeface="Times New Roman" charset="0"/>
              </a:endParaRPr>
            </a:p>
          </p:txBody>
        </p:sp>
        <p:pic>
          <p:nvPicPr>
            <p:cNvPr id="48" name="Picture 47" descr="PRACE.gif"/>
            <p:cNvPicPr>
              <a:picLocks noChangeAspect="1"/>
            </p:cNvPicPr>
            <p:nvPr/>
          </p:nvPicPr>
          <p:blipFill>
            <a:blip r:embed="rId12"/>
            <a:stretch>
              <a:fillRect/>
            </a:stretch>
          </p:blipFill>
          <p:spPr>
            <a:xfrm>
              <a:off x="7200900" y="3276600"/>
              <a:ext cx="916432" cy="762329"/>
            </a:xfrm>
            <a:prstGeom prst="rect">
              <a:avLst/>
            </a:prstGeom>
          </p:spPr>
        </p:pic>
        <p:pic>
          <p:nvPicPr>
            <p:cNvPr id="49" name="Picture 48" descr="EGI-logo_sm.jpg_558270827.jpg"/>
            <p:cNvPicPr>
              <a:picLocks noChangeAspect="1"/>
            </p:cNvPicPr>
            <p:nvPr/>
          </p:nvPicPr>
          <p:blipFill>
            <a:blip r:embed="rId13"/>
            <a:stretch>
              <a:fillRect/>
            </a:stretch>
          </p:blipFill>
          <p:spPr>
            <a:xfrm>
              <a:off x="6013468" y="4608992"/>
              <a:ext cx="1048512" cy="635600"/>
            </a:xfrm>
            <a:prstGeom prst="rect">
              <a:avLst/>
            </a:prstGeom>
          </p:spPr>
        </p:pic>
      </p:grpSp>
      <p:pic>
        <p:nvPicPr>
          <p:cNvPr id="52" name="Picture 51" descr="EPOS_logo.jpg"/>
          <p:cNvPicPr>
            <a:picLocks noChangeAspect="1"/>
          </p:cNvPicPr>
          <p:nvPr/>
        </p:nvPicPr>
        <p:blipFill>
          <a:blip r:embed="rId14"/>
          <a:stretch>
            <a:fillRect/>
          </a:stretch>
        </p:blipFill>
        <p:spPr>
          <a:xfrm>
            <a:off x="10554208" y="4241292"/>
            <a:ext cx="2767584" cy="1194816"/>
          </a:xfrm>
          <a:prstGeom prst="rect">
            <a:avLst/>
          </a:prstGeom>
        </p:spPr>
      </p:pic>
      <p:sp>
        <p:nvSpPr>
          <p:cNvPr id="82" name="Rounded Rectangle 81"/>
          <p:cNvSpPr>
            <a:spLocks noChangeAspect="1"/>
          </p:cNvSpPr>
          <p:nvPr/>
        </p:nvSpPr>
        <p:spPr bwMode="auto">
          <a:xfrm>
            <a:off x="76200" y="3276600"/>
            <a:ext cx="3048000" cy="1728216"/>
          </a:xfrm>
          <a:prstGeom prst="roundRect">
            <a:avLst/>
          </a:prstGeom>
          <a:solidFill>
            <a:schemeClr val="accent6">
              <a:lumMod val="60000"/>
              <a:lumOff val="40000"/>
              <a:alpha val="23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charset="0"/>
              </a:rPr>
              <a:t>Data Intensive Research</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charset="0"/>
            </a:endParaRPr>
          </a:p>
          <a:p>
            <a:pPr marL="0" marR="0" indent="0" defTabSz="914400" rtl="0" eaLnBrk="1" fontAlgn="base" latinLnBrk="0" hangingPunct="1">
              <a:lnSpc>
                <a:spcPct val="100000"/>
              </a:lnSpc>
              <a:spcBef>
                <a:spcPct val="0"/>
              </a:spcBef>
              <a:spcAft>
                <a:spcPct val="0"/>
              </a:spcAft>
              <a:buClrTx/>
              <a:buSzTx/>
              <a:buFontTx/>
              <a:buNone/>
              <a:tabLst/>
            </a:pPr>
            <a:r>
              <a:rPr lang="en-US" sz="1600" dirty="0" smtClean="0"/>
              <a:t>Visualization</a:t>
            </a:r>
          </a:p>
          <a:p>
            <a:pPr marL="0" marR="0" indent="0"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charset="0"/>
              </a:rPr>
              <a:t>Data analysis</a:t>
            </a:r>
            <a:r>
              <a:rPr kumimoji="0" lang="en-US" sz="1600" b="0" i="0" u="none" strike="noStrike" cap="none" normalizeH="0" dirty="0" smtClean="0">
                <a:ln>
                  <a:noFill/>
                </a:ln>
                <a:solidFill>
                  <a:schemeClr val="tx1"/>
                </a:solidFill>
                <a:effectLst/>
                <a:latin typeface="Times New Roman" charset="0"/>
              </a:rPr>
              <a:t> /parallel data </a:t>
            </a:r>
            <a:r>
              <a:rPr kumimoji="0" lang="en-US" sz="1600" b="0" i="0" u="none" strike="noStrike" cap="none" normalizeH="0" baseline="0" dirty="0" smtClean="0">
                <a:ln>
                  <a:noFill/>
                </a:ln>
                <a:solidFill>
                  <a:schemeClr val="tx1"/>
                </a:solidFill>
                <a:effectLst/>
                <a:latin typeface="Times New Roman" charset="0"/>
              </a:rPr>
              <a:t>mining</a:t>
            </a:r>
          </a:p>
          <a:p>
            <a:pPr marL="0" marR="0" indent="0" defTabSz="914400" rtl="0" eaLnBrk="1" fontAlgn="base" latinLnBrk="0" hangingPunct="1">
              <a:lnSpc>
                <a:spcPct val="100000"/>
              </a:lnSpc>
              <a:spcBef>
                <a:spcPct val="0"/>
              </a:spcBef>
              <a:spcAft>
                <a:spcPct val="0"/>
              </a:spcAft>
              <a:buClrTx/>
              <a:buSzTx/>
              <a:buFontTx/>
              <a:buNone/>
              <a:tabLst/>
            </a:pPr>
            <a:r>
              <a:rPr lang="en-US" sz="1600" dirty="0" smtClean="0"/>
              <a:t>Simulation, inversion, HR imaging</a:t>
            </a:r>
            <a:endParaRPr kumimoji="0" lang="en-US" sz="1600" b="0" i="0" u="none" strike="noStrike" cap="none" normalizeH="0" baseline="0" dirty="0">
              <a:ln>
                <a:noFill/>
              </a:ln>
              <a:solidFill>
                <a:schemeClr val="tx1"/>
              </a:solidFill>
              <a:effectLst/>
              <a:latin typeface="Times New Roman" charset="0"/>
            </a:endParaRPr>
          </a:p>
        </p:txBody>
      </p:sp>
      <p:pic>
        <p:nvPicPr>
          <p:cNvPr id="3" name="Picture 2" descr="GSN+FDSN_5-2010_map.jpg"/>
          <p:cNvPicPr>
            <a:picLocks noChangeAspect="1"/>
          </p:cNvPicPr>
          <p:nvPr/>
        </p:nvPicPr>
        <p:blipFill>
          <a:blip r:embed="rId15"/>
          <a:srcRect l="11816" t="23889" r="12102" b="10741"/>
          <a:stretch>
            <a:fillRect/>
          </a:stretch>
        </p:blipFill>
        <p:spPr>
          <a:xfrm>
            <a:off x="0" y="50800"/>
            <a:ext cx="2144036" cy="1422629"/>
          </a:xfrm>
          <a:prstGeom prst="rect">
            <a:avLst/>
          </a:prstGeom>
        </p:spPr>
      </p:pic>
      <p:pic>
        <p:nvPicPr>
          <p:cNvPr id="4" name="Picture 3" descr="USArray-ByComp.gif"/>
          <p:cNvPicPr>
            <a:picLocks noChangeAspect="1"/>
          </p:cNvPicPr>
          <p:nvPr/>
        </p:nvPicPr>
        <p:blipFill>
          <a:blip r:embed="rId16"/>
          <a:stretch>
            <a:fillRect/>
          </a:stretch>
        </p:blipFill>
        <p:spPr>
          <a:xfrm>
            <a:off x="6997700" y="1394288"/>
            <a:ext cx="2133600" cy="1274826"/>
          </a:xfrm>
          <a:prstGeom prst="rect">
            <a:avLst/>
          </a:prstGeom>
        </p:spPr>
      </p:pic>
      <p:graphicFrame>
        <p:nvGraphicFramePr>
          <p:cNvPr id="85" name="Table 84"/>
          <p:cNvGraphicFramePr>
            <a:graphicFrameLocks noGrp="1" noChangeAspect="1"/>
          </p:cNvGraphicFramePr>
          <p:nvPr/>
        </p:nvGraphicFramePr>
        <p:xfrm>
          <a:off x="1295400" y="5432425"/>
          <a:ext cx="6959600" cy="587558"/>
        </p:xfrm>
        <a:graphic>
          <a:graphicData uri="http://schemas.openxmlformats.org/drawingml/2006/table">
            <a:tbl>
              <a:tblPr firstRow="1" bandRow="1">
                <a:tableStyleId>{5C22544A-7EE6-4342-B048-85BDC9FD1C3A}</a:tableStyleId>
              </a:tblPr>
              <a:tblGrid>
                <a:gridCol w="2062531"/>
                <a:gridCol w="2307238"/>
                <a:gridCol w="2589831"/>
              </a:tblGrid>
              <a:tr h="574675">
                <a:tc>
                  <a:txBody>
                    <a:bodyPr/>
                    <a:lstStyle/>
                    <a:p>
                      <a:r>
                        <a:rPr lang="en-US" sz="1200" b="1" dirty="0" smtClean="0">
                          <a:solidFill>
                            <a:schemeClr val="tx1"/>
                          </a:solidFill>
                        </a:rPr>
                        <a:t>Earth’s interior imaging</a:t>
                      </a:r>
                      <a:r>
                        <a:rPr lang="en-US" sz="1200" b="1" baseline="0" dirty="0" smtClean="0">
                          <a:solidFill>
                            <a:schemeClr val="tx1"/>
                          </a:solidFill>
                        </a:rPr>
                        <a:t> and dynamics: noise correlation, waveform analysis</a:t>
                      </a:r>
                      <a:endParaRPr lang="en-US" sz="1200" b="1" dirty="0">
                        <a:solidFill>
                          <a:schemeClr val="tx1"/>
                        </a:solidFill>
                      </a:endParaRPr>
                    </a:p>
                  </a:txBody>
                  <a:tcPr marL="38922" marR="38922" marT="19459" marB="19459">
                    <a:solidFill>
                      <a:srgbClr val="FFCC66"/>
                    </a:solidFill>
                  </a:tcPr>
                </a:tc>
                <a:tc>
                  <a:txBody>
                    <a:bodyPr/>
                    <a:lstStyle/>
                    <a:p>
                      <a:r>
                        <a:rPr lang="en-US" sz="1200" dirty="0" smtClean="0">
                          <a:solidFill>
                            <a:srgbClr val="000000"/>
                          </a:solidFill>
                        </a:rPr>
                        <a:t>Natural</a:t>
                      </a:r>
                      <a:r>
                        <a:rPr lang="en-US" sz="1200" baseline="0" dirty="0" smtClean="0">
                          <a:solidFill>
                            <a:srgbClr val="000000"/>
                          </a:solidFill>
                        </a:rPr>
                        <a:t> hazards: new tools for monitoring earthquakes, volcanoes, and tsunami</a:t>
                      </a:r>
                      <a:endParaRPr lang="en-US" sz="1200" dirty="0">
                        <a:solidFill>
                          <a:srgbClr val="000000"/>
                        </a:solidFill>
                      </a:endParaRPr>
                    </a:p>
                  </a:txBody>
                  <a:tcPr marL="38922" marR="38922" marT="19459" marB="19459">
                    <a:solidFill>
                      <a:srgbClr val="FFCC66"/>
                    </a:solidFill>
                  </a:tcPr>
                </a:tc>
                <a:tc>
                  <a:txBody>
                    <a:bodyPr/>
                    <a:lstStyle/>
                    <a:p>
                      <a:r>
                        <a:rPr lang="en-US" sz="1200" dirty="0" smtClean="0">
                          <a:solidFill>
                            <a:srgbClr val="000000"/>
                          </a:solidFill>
                        </a:rPr>
                        <a:t>Interaction of solid Earth with</a:t>
                      </a:r>
                      <a:r>
                        <a:rPr lang="en-US" sz="1200" baseline="0" dirty="0" smtClean="0">
                          <a:solidFill>
                            <a:srgbClr val="000000"/>
                          </a:solidFill>
                        </a:rPr>
                        <a:t> Ocean and Atmosphere: environment, climate changes</a:t>
                      </a:r>
                      <a:endParaRPr lang="en-US" sz="1200" dirty="0">
                        <a:solidFill>
                          <a:srgbClr val="000000"/>
                        </a:solidFill>
                      </a:endParaRPr>
                    </a:p>
                  </a:txBody>
                  <a:tcPr marL="38922" marR="38922" marT="19459" marB="19459">
                    <a:solidFill>
                      <a:srgbClr val="FFCC66"/>
                    </a:solidFill>
                  </a:tcPr>
                </a:tc>
              </a:tr>
            </a:tbl>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ContinuousData.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5400" y="1085864"/>
            <a:ext cx="5157216" cy="3831336"/>
          </a:xfrm>
          <a:prstGeom prst="rect">
            <a:avLst/>
          </a:prstGeom>
        </p:spPr>
      </p:pic>
      <p:pic>
        <p:nvPicPr>
          <p:cNvPr id="4" name="Picture 3" descr="USArray-ByComp.gif"/>
          <p:cNvPicPr>
            <a:picLocks noChangeAspect="1"/>
          </p:cNvPicPr>
          <p:nvPr/>
        </p:nvPicPr>
        <p:blipFill>
          <a:blip r:embed="rId4"/>
          <a:stretch>
            <a:fillRect/>
          </a:stretch>
        </p:blipFill>
        <p:spPr>
          <a:xfrm>
            <a:off x="5181600" y="0"/>
            <a:ext cx="3962400" cy="2367534"/>
          </a:xfrm>
          <a:prstGeom prst="rect">
            <a:avLst/>
          </a:prstGeom>
        </p:spPr>
      </p:pic>
      <p:pic>
        <p:nvPicPr>
          <p:cNvPr id="5" name="Picture 4" descr="earth-fig02.png"/>
          <p:cNvPicPr>
            <a:picLocks noChangeAspect="1"/>
          </p:cNvPicPr>
          <p:nvPr/>
        </p:nvPicPr>
        <p:blipFill>
          <a:blip r:embed="rId5"/>
          <a:stretch>
            <a:fillRect/>
          </a:stretch>
        </p:blipFill>
        <p:spPr>
          <a:xfrm>
            <a:off x="5943590" y="2572851"/>
            <a:ext cx="3036703" cy="3460103"/>
          </a:xfrm>
          <a:prstGeom prst="rect">
            <a:avLst/>
          </a:prstGeom>
        </p:spPr>
      </p:pic>
      <p:sp>
        <p:nvSpPr>
          <p:cNvPr id="6" name="Rectangle 5"/>
          <p:cNvSpPr/>
          <p:nvPr/>
        </p:nvSpPr>
        <p:spPr bwMode="auto">
          <a:xfrm>
            <a:off x="0" y="12700"/>
            <a:ext cx="2921000" cy="596900"/>
          </a:xfrm>
          <a:prstGeom prst="rect">
            <a:avLst/>
          </a:prstGeom>
          <a:solidFill>
            <a:schemeClr val="accent5">
              <a:alpha val="42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Comic Sans MS"/>
                <a:cs typeface="Comic Sans MS"/>
              </a:rPr>
              <a:t>A shift in paradigm</a:t>
            </a:r>
            <a:endParaRPr kumimoji="0" lang="en-US" sz="2000" b="1" i="0" u="none" strike="noStrike" cap="none" normalizeH="0" baseline="0" dirty="0">
              <a:ln>
                <a:noFill/>
              </a:ln>
              <a:solidFill>
                <a:schemeClr val="tx1"/>
              </a:solidFill>
              <a:effectLst/>
              <a:latin typeface="Comic Sans MS"/>
              <a:cs typeface="Comic Sans MS"/>
            </a:endParaRPr>
          </a:p>
        </p:txBody>
      </p:sp>
      <p:sp>
        <p:nvSpPr>
          <p:cNvPr id="7" name="TextBox 6"/>
          <p:cNvSpPr txBox="1"/>
          <p:nvPr/>
        </p:nvSpPr>
        <p:spPr>
          <a:xfrm>
            <a:off x="326897" y="5346700"/>
            <a:ext cx="4930903" cy="584776"/>
          </a:xfrm>
          <a:prstGeom prst="rect">
            <a:avLst/>
          </a:prstGeom>
          <a:noFill/>
        </p:spPr>
        <p:txBody>
          <a:bodyPr wrap="square" rtlCol="0">
            <a:spAutoFit/>
          </a:bodyPr>
          <a:lstStyle/>
          <a:p>
            <a:r>
              <a:rPr lang="en-US" sz="1600" b="1" dirty="0" smtClean="0">
                <a:solidFill>
                  <a:schemeClr val="accent2">
                    <a:lumMod val="75000"/>
                  </a:schemeClr>
                </a:solidFill>
              </a:rPr>
              <a:t>Exploiting the coherence in space and time from dense arrays of continuously recording stations</a:t>
            </a:r>
            <a:endParaRPr lang="en-US" sz="1600" b="1" dirty="0">
              <a:solidFill>
                <a:schemeClr val="accent2">
                  <a:lumMod val="75000"/>
                </a:schemeClr>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Landes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rot="5400000">
            <a:off x="1050290" y="-223516"/>
            <a:ext cx="2320290" cy="4293870"/>
          </a:xfrm>
          <a:prstGeom prst="rect">
            <a:avLst/>
          </a:prstGeom>
        </p:spPr>
      </p:pic>
      <p:pic>
        <p:nvPicPr>
          <p:cNvPr id="4" name="Picture 3" descr="Landes2.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5404" y="3098800"/>
            <a:ext cx="4305300" cy="3032760"/>
          </a:xfrm>
          <a:prstGeom prst="rect">
            <a:avLst/>
          </a:prstGeom>
        </p:spPr>
      </p:pic>
      <p:pic>
        <p:nvPicPr>
          <p:cNvPr id="5" name="Picture 4" descr="Landes3.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rot="5400000">
            <a:off x="5628833" y="-318316"/>
            <a:ext cx="2255393" cy="4292346"/>
          </a:xfrm>
          <a:prstGeom prst="rect">
            <a:avLst/>
          </a:prstGeom>
        </p:spPr>
      </p:pic>
      <p:pic>
        <p:nvPicPr>
          <p:cNvPr id="6" name="Picture 5" descr="Lanes4.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4794272" y="3155972"/>
            <a:ext cx="4160520" cy="2823464"/>
          </a:xfrm>
          <a:prstGeom prst="rect">
            <a:avLst/>
          </a:prstGeom>
        </p:spPr>
      </p:pic>
      <p:sp>
        <p:nvSpPr>
          <p:cNvPr id="8" name="Rectangle 7"/>
          <p:cNvSpPr/>
          <p:nvPr/>
        </p:nvSpPr>
        <p:spPr bwMode="auto">
          <a:xfrm>
            <a:off x="0" y="12700"/>
            <a:ext cx="6210300" cy="596900"/>
          </a:xfrm>
          <a:prstGeom prst="rect">
            <a:avLst/>
          </a:prstGeom>
          <a:solidFill>
            <a:schemeClr val="accent5">
              <a:alpha val="42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Comic Sans MS"/>
                <a:cs typeface="Comic Sans MS"/>
              </a:rPr>
              <a:t>Noise correlation: origin of deep ocean sources</a:t>
            </a:r>
            <a:endParaRPr kumimoji="0" lang="en-US" sz="2000" b="1" i="0" u="none" strike="noStrike" cap="none" normalizeH="0" baseline="0" dirty="0">
              <a:ln>
                <a:noFill/>
              </a:ln>
              <a:solidFill>
                <a:schemeClr val="tx1"/>
              </a:solidFill>
              <a:effectLst/>
              <a:latin typeface="Comic Sans MS"/>
              <a:cs typeface="Comic Sans MS"/>
            </a:endParaRPr>
          </a:p>
        </p:txBody>
      </p:sp>
      <p:sp>
        <p:nvSpPr>
          <p:cNvPr id="9" name="TextBox 8"/>
          <p:cNvSpPr txBox="1"/>
          <p:nvPr/>
        </p:nvSpPr>
        <p:spPr>
          <a:xfrm>
            <a:off x="3361749" y="5765800"/>
            <a:ext cx="1843173" cy="338554"/>
          </a:xfrm>
          <a:prstGeom prst="rect">
            <a:avLst/>
          </a:prstGeom>
          <a:noFill/>
        </p:spPr>
        <p:txBody>
          <a:bodyPr wrap="none" rtlCol="0">
            <a:spAutoFit/>
          </a:bodyPr>
          <a:lstStyle/>
          <a:p>
            <a:r>
              <a:rPr lang="en-US" sz="1600" b="1" dirty="0" err="1" smtClean="0"/>
              <a:t>Landes</a:t>
            </a:r>
            <a:r>
              <a:rPr lang="en-US" sz="1600" b="1" dirty="0" smtClean="0"/>
              <a:t> et al (2010)</a:t>
            </a:r>
            <a:endParaRPr lang="en-US" sz="1600" b="1"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Reunion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956300" y="1816100"/>
            <a:ext cx="2933700" cy="4331208"/>
          </a:xfrm>
          <a:prstGeom prst="rect">
            <a:avLst/>
          </a:prstGeom>
        </p:spPr>
      </p:pic>
      <p:pic>
        <p:nvPicPr>
          <p:cNvPr id="5" name="Picture 4" descr="ReunionStations.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6743700" y="-12700"/>
            <a:ext cx="2346960" cy="1844040"/>
          </a:xfrm>
          <a:prstGeom prst="rect">
            <a:avLst/>
          </a:prstGeom>
        </p:spPr>
      </p:pic>
      <p:pic>
        <p:nvPicPr>
          <p:cNvPr id="6" name="Picture 5" descr="FigureBrenguier1.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0" y="711230"/>
            <a:ext cx="2279904" cy="2385568"/>
          </a:xfrm>
          <a:prstGeom prst="rect">
            <a:avLst/>
          </a:prstGeom>
        </p:spPr>
      </p:pic>
      <p:pic>
        <p:nvPicPr>
          <p:cNvPr id="7" name="Picture 6" descr="perugia.pdf"/>
          <p:cNvPicPr>
            <a:picLocks noChangeAspect="1"/>
          </p:cNvPicPr>
          <p:nvPr/>
        </p:nvPicPr>
        <mc:AlternateContent>
          <mc:Choice xmlns:ma="http://schemas.microsoft.com/office/mac/drawingml/2008/main" Requires="ma">
            <p:blipFill>
              <a:blip r:embed="rId8"/>
              <a:stretch>
                <a:fillRect/>
              </a:stretch>
            </p:blipFill>
          </mc:Choice>
          <mc:Fallback>
            <p:blipFill>
              <a:blip r:embed="rId9"/>
              <a:stretch>
                <a:fillRect/>
              </a:stretch>
            </p:blipFill>
          </mc:Fallback>
        </mc:AlternateContent>
        <p:spPr>
          <a:xfrm>
            <a:off x="749300" y="2940068"/>
            <a:ext cx="4746752" cy="3178048"/>
          </a:xfrm>
          <a:prstGeom prst="rect">
            <a:avLst/>
          </a:prstGeom>
        </p:spPr>
      </p:pic>
      <p:sp>
        <p:nvSpPr>
          <p:cNvPr id="8" name="Rectangle 7"/>
          <p:cNvSpPr/>
          <p:nvPr/>
        </p:nvSpPr>
        <p:spPr bwMode="auto">
          <a:xfrm>
            <a:off x="0" y="12700"/>
            <a:ext cx="3797300" cy="596900"/>
          </a:xfrm>
          <a:prstGeom prst="rect">
            <a:avLst/>
          </a:prstGeom>
          <a:solidFill>
            <a:schemeClr val="accent5">
              <a:alpha val="42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Comic Sans MS"/>
                <a:cs typeface="Comic Sans MS"/>
              </a:rPr>
              <a:t>Monitoring physical changes</a:t>
            </a:r>
            <a:endParaRPr kumimoji="0" lang="en-US" sz="2000" b="1" i="0" u="none" strike="noStrike" cap="none" normalizeH="0" baseline="0" dirty="0">
              <a:ln>
                <a:noFill/>
              </a:ln>
              <a:solidFill>
                <a:schemeClr val="tx1"/>
              </a:solidFill>
              <a:effectLst/>
              <a:latin typeface="Comic Sans MS"/>
              <a:cs typeface="Comic Sans MS"/>
            </a:endParaRPr>
          </a:p>
        </p:txBody>
      </p:sp>
      <p:sp>
        <p:nvSpPr>
          <p:cNvPr id="9" name="TextBox 8"/>
          <p:cNvSpPr txBox="1"/>
          <p:nvPr/>
        </p:nvSpPr>
        <p:spPr>
          <a:xfrm>
            <a:off x="3951224" y="5816600"/>
            <a:ext cx="2137424" cy="338554"/>
          </a:xfrm>
          <a:prstGeom prst="rect">
            <a:avLst/>
          </a:prstGeom>
          <a:noFill/>
        </p:spPr>
        <p:txBody>
          <a:bodyPr wrap="none" rtlCol="0">
            <a:spAutoFit/>
          </a:bodyPr>
          <a:lstStyle/>
          <a:p>
            <a:r>
              <a:rPr lang="en-US" sz="1600" b="1" dirty="0" err="1" smtClean="0"/>
              <a:t>Brenguier</a:t>
            </a:r>
            <a:r>
              <a:rPr lang="en-US" sz="1600" b="1" dirty="0" smtClean="0"/>
              <a:t> et al. (2008)</a:t>
            </a:r>
            <a:endParaRPr lang="en-US" sz="1600" b="1" dirty="0"/>
          </a:p>
        </p:txBody>
      </p:sp>
      <p:sp>
        <p:nvSpPr>
          <p:cNvPr id="10" name="TextBox 9"/>
          <p:cNvSpPr txBox="1"/>
          <p:nvPr/>
        </p:nvSpPr>
        <p:spPr>
          <a:xfrm>
            <a:off x="2597385" y="622300"/>
            <a:ext cx="3612915" cy="2554545"/>
          </a:xfrm>
          <a:prstGeom prst="rect">
            <a:avLst/>
          </a:prstGeom>
          <a:noFill/>
        </p:spPr>
        <p:txBody>
          <a:bodyPr wrap="square" rtlCol="0">
            <a:spAutoFit/>
          </a:bodyPr>
          <a:lstStyle/>
          <a:p>
            <a:pPr algn="l"/>
            <a:r>
              <a:rPr lang="en-US" sz="1600" dirty="0" smtClean="0"/>
              <a:t>Frequency band: 0.1-0.9 Hz</a:t>
            </a:r>
          </a:p>
          <a:p>
            <a:pPr algn="l"/>
            <a:r>
              <a:rPr lang="en-US" sz="1600" dirty="0" smtClean="0"/>
              <a:t>Relative travel time shift -&gt; relative seismic velocity</a:t>
            </a:r>
          </a:p>
          <a:p>
            <a:pPr algn="l"/>
            <a:r>
              <a:rPr lang="en-US" sz="1600" b="1" dirty="0" err="1" smtClean="0"/>
              <a:t>Parkfield</a:t>
            </a:r>
            <a:endParaRPr lang="en-US" sz="1600" b="1" dirty="0" smtClean="0"/>
          </a:p>
          <a:p>
            <a:pPr marL="180000" indent="-187200" algn="l">
              <a:buFont typeface="Arial"/>
              <a:buChar char="•"/>
            </a:pPr>
            <a:r>
              <a:rPr lang="en-US" sz="1600" dirty="0" smtClean="0"/>
              <a:t>13 short period stations, 5 years, 1 day time window, 194, 740 cross correlations</a:t>
            </a:r>
          </a:p>
          <a:p>
            <a:pPr algn="l"/>
            <a:r>
              <a:rPr lang="en-US" sz="1600" b="1" dirty="0" err="1" smtClean="0"/>
              <a:t>Réunion</a:t>
            </a:r>
            <a:endParaRPr lang="en-US" sz="1600" b="1" dirty="0" smtClean="0"/>
          </a:p>
          <a:p>
            <a:pPr marL="180000" indent="-187200" algn="l">
              <a:buFont typeface="Arial"/>
              <a:buChar char="•"/>
            </a:pPr>
            <a:r>
              <a:rPr lang="en-US" sz="1600" dirty="0" smtClean="0"/>
              <a:t>21 short period stations, 18 months, 15 days time window,</a:t>
            </a:r>
            <a:endParaRPr lang="en-US" sz="1600"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correation_workflow-1.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18761" y="609608"/>
            <a:ext cx="4423029" cy="5494401"/>
          </a:xfrm>
          <a:prstGeom prst="rect">
            <a:avLst/>
          </a:prstGeom>
        </p:spPr>
      </p:pic>
      <p:sp>
        <p:nvSpPr>
          <p:cNvPr id="23" name="Rectangle 22"/>
          <p:cNvSpPr/>
          <p:nvPr/>
        </p:nvSpPr>
        <p:spPr bwMode="auto">
          <a:xfrm>
            <a:off x="0" y="12700"/>
            <a:ext cx="3454400" cy="596900"/>
          </a:xfrm>
          <a:prstGeom prst="rect">
            <a:avLst/>
          </a:prstGeom>
          <a:solidFill>
            <a:schemeClr val="accent5">
              <a:alpha val="42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Comic Sans MS"/>
                <a:cs typeface="Comic Sans MS"/>
              </a:rPr>
              <a:t>Data Intensive analysis</a:t>
            </a:r>
            <a:endParaRPr kumimoji="0" lang="en-US" sz="2000" b="1" i="0" u="none" strike="noStrike" cap="none" normalizeH="0" baseline="0" dirty="0">
              <a:ln>
                <a:noFill/>
              </a:ln>
              <a:solidFill>
                <a:schemeClr val="tx1"/>
              </a:solidFill>
              <a:effectLst/>
              <a:latin typeface="Comic Sans MS"/>
              <a:cs typeface="Comic Sans MS"/>
            </a:endParaRPr>
          </a:p>
        </p:txBody>
      </p:sp>
      <p:pic>
        <p:nvPicPr>
          <p:cNvPr id="19" name="Picture 18"/>
          <p:cNvPicPr>
            <a:picLocks noChangeAspect="1"/>
          </p:cNvPicPr>
          <p:nvPr/>
        </p:nvPicPr>
        <p:blipFill>
          <a:blip r:embed="rId4"/>
          <a:srcRect/>
          <a:stretch>
            <a:fillRect/>
          </a:stretch>
        </p:blipFill>
        <p:spPr bwMode="auto">
          <a:xfrm>
            <a:off x="4330700" y="25400"/>
            <a:ext cx="4815840" cy="944880"/>
          </a:xfrm>
          <a:prstGeom prst="rect">
            <a:avLst/>
          </a:prstGeom>
          <a:noFill/>
          <a:ln w="9525">
            <a:noFill/>
            <a:miter lim="800000"/>
            <a:headEnd/>
            <a:tailEnd/>
          </a:ln>
        </p:spPr>
      </p:pic>
      <p:sp>
        <p:nvSpPr>
          <p:cNvPr id="24" name="TextBox 23"/>
          <p:cNvSpPr txBox="1"/>
          <p:nvPr/>
        </p:nvSpPr>
        <p:spPr>
          <a:xfrm>
            <a:off x="4504942" y="1117601"/>
            <a:ext cx="4385058" cy="2646879"/>
          </a:xfrm>
          <a:prstGeom prst="rect">
            <a:avLst/>
          </a:prstGeom>
          <a:noFill/>
        </p:spPr>
        <p:txBody>
          <a:bodyPr wrap="square" rtlCol="0">
            <a:spAutoFit/>
          </a:bodyPr>
          <a:lstStyle/>
          <a:p>
            <a:pPr algn="l">
              <a:spcAft>
                <a:spcPts val="600"/>
              </a:spcAft>
            </a:pPr>
            <a:r>
              <a:rPr lang="en-US" sz="1800" b="1" dirty="0" smtClean="0"/>
              <a:t>Distributed Data Mining:</a:t>
            </a:r>
          </a:p>
          <a:p>
            <a:pPr marL="457200" indent="-277200" algn="l">
              <a:buFont typeface="+mj-lt"/>
              <a:buAutoNum type="arabicPeriod"/>
            </a:pPr>
            <a:r>
              <a:rPr lang="en-US" sz="1800" b="1" dirty="0" smtClean="0">
                <a:solidFill>
                  <a:schemeClr val="accent2"/>
                </a:solidFill>
              </a:rPr>
              <a:t>Distributed Mining </a:t>
            </a:r>
            <a:r>
              <a:rPr lang="en-US" sz="1800" dirty="0" smtClean="0"/>
              <a:t>of Data</a:t>
            </a:r>
          </a:p>
          <a:p>
            <a:pPr marL="457200" indent="-277200" algn="l">
              <a:spcAft>
                <a:spcPts val="1200"/>
              </a:spcAft>
              <a:buFont typeface="+mj-lt"/>
              <a:buAutoNum type="arabicPeriod"/>
            </a:pPr>
            <a:r>
              <a:rPr lang="en-US" sz="1800" dirty="0" smtClean="0"/>
              <a:t>Mining of </a:t>
            </a:r>
            <a:r>
              <a:rPr lang="en-US" sz="1800" b="1" dirty="0" smtClean="0">
                <a:solidFill>
                  <a:srgbClr val="3333CC"/>
                </a:solidFill>
              </a:rPr>
              <a:t>Distributed Data</a:t>
            </a:r>
            <a:endParaRPr lang="en-US" b="1" dirty="0" smtClean="0">
              <a:solidFill>
                <a:srgbClr val="3333CC"/>
              </a:solidFill>
            </a:endParaRPr>
          </a:p>
          <a:p>
            <a:pPr algn="l">
              <a:spcBef>
                <a:spcPts val="0"/>
              </a:spcBef>
              <a:spcAft>
                <a:spcPts val="600"/>
              </a:spcAft>
            </a:pPr>
            <a:r>
              <a:rPr lang="en-US" sz="1800" b="1" dirty="0" smtClean="0"/>
              <a:t>Data </a:t>
            </a:r>
            <a:r>
              <a:rPr lang="en-US" sz="1800" b="1" dirty="0" smtClean="0"/>
              <a:t>Architecture requirements:</a:t>
            </a:r>
            <a:endParaRPr lang="en-US" sz="1800" b="1" dirty="0" smtClean="0"/>
          </a:p>
          <a:p>
            <a:pPr marL="360000" indent="-187200" algn="l">
              <a:buFont typeface="Arial"/>
              <a:buChar char="•"/>
            </a:pPr>
            <a:r>
              <a:rPr lang="en-US" sz="1800" dirty="0" smtClean="0"/>
              <a:t>Archiving and </a:t>
            </a:r>
            <a:r>
              <a:rPr lang="en-US" sz="1800" dirty="0" smtClean="0"/>
              <a:t>distribution (data centers)</a:t>
            </a:r>
          </a:p>
          <a:p>
            <a:pPr marL="360000" indent="-187200" algn="l">
              <a:buFont typeface="Arial"/>
              <a:buChar char="•"/>
            </a:pPr>
            <a:r>
              <a:rPr lang="en-US" sz="1800" dirty="0" smtClean="0"/>
              <a:t>Mining</a:t>
            </a:r>
            <a:r>
              <a:rPr lang="en-US" sz="1800" dirty="0" smtClean="0"/>
              <a:t> </a:t>
            </a:r>
            <a:r>
              <a:rPr lang="en-US" sz="1800" dirty="0" smtClean="0"/>
              <a:t>large </a:t>
            </a:r>
            <a:r>
              <a:rPr lang="en-US" sz="1800" dirty="0" smtClean="0"/>
              <a:t>d</a:t>
            </a:r>
            <a:r>
              <a:rPr lang="en-US" sz="1800" dirty="0" smtClean="0"/>
              <a:t>ata volumes (distributed)</a:t>
            </a:r>
          </a:p>
          <a:p>
            <a:pPr marL="360000" indent="-187200" algn="l">
              <a:buFont typeface="Arial"/>
              <a:buChar char="•"/>
            </a:pPr>
            <a:r>
              <a:rPr lang="en-US" sz="1800" dirty="0" smtClean="0"/>
              <a:t>Mining multi-source data (heterogeneity)</a:t>
            </a:r>
            <a:endParaRPr lang="en-US" sz="1800" dirty="0" smtClean="0"/>
          </a:p>
          <a:p>
            <a:pPr algn="l"/>
            <a:endParaRPr lang="en-US" dirty="0"/>
          </a:p>
        </p:txBody>
      </p:sp>
      <p:sp>
        <p:nvSpPr>
          <p:cNvPr id="26" name="TextBox 25"/>
          <p:cNvSpPr txBox="1"/>
          <p:nvPr/>
        </p:nvSpPr>
        <p:spPr>
          <a:xfrm>
            <a:off x="4403887" y="3592255"/>
            <a:ext cx="4727413" cy="2523768"/>
          </a:xfrm>
          <a:prstGeom prst="rect">
            <a:avLst/>
          </a:prstGeom>
          <a:noFill/>
        </p:spPr>
        <p:txBody>
          <a:bodyPr wrap="square" rtlCol="0">
            <a:spAutoFit/>
          </a:bodyPr>
          <a:lstStyle/>
          <a:p>
            <a:pPr algn="l"/>
            <a:r>
              <a:rPr lang="en-US" sz="1800" b="1" dirty="0" smtClean="0"/>
              <a:t>Amdahl’s parallelism law</a:t>
            </a:r>
            <a:r>
              <a:rPr lang="en-US" sz="1800" dirty="0" smtClean="0"/>
              <a:t>: </a:t>
            </a:r>
            <a:r>
              <a:rPr lang="en-US" sz="1600" i="1" dirty="0" smtClean="0">
                <a:solidFill>
                  <a:schemeClr val="bg2">
                    <a:lumMod val="75000"/>
                  </a:schemeClr>
                </a:solidFill>
              </a:rPr>
              <a:t>If a computation has a serial part S and a parallel component P, then the maximum speedup is S/(S+P)</a:t>
            </a:r>
            <a:r>
              <a:rPr lang="en-US" sz="1800" i="1" dirty="0" smtClean="0"/>
              <a:t>.</a:t>
            </a:r>
          </a:p>
          <a:p>
            <a:pPr algn="l"/>
            <a:r>
              <a:rPr lang="en-US" sz="1800" b="1" dirty="0" smtClean="0"/>
              <a:t>Amdahl’s balanced system law</a:t>
            </a:r>
            <a:r>
              <a:rPr lang="en-US" sz="1800" dirty="0" smtClean="0">
                <a:solidFill>
                  <a:schemeClr val="bg2">
                    <a:lumMod val="75000"/>
                  </a:schemeClr>
                </a:solidFill>
              </a:rPr>
              <a:t>: </a:t>
            </a:r>
            <a:r>
              <a:rPr lang="en-US" sz="1600" i="1" dirty="0" smtClean="0">
                <a:solidFill>
                  <a:schemeClr val="bg2">
                    <a:lumMod val="75000"/>
                  </a:schemeClr>
                </a:solidFill>
              </a:rPr>
              <a:t>A system needs a bit of IO per second per instruction per second</a:t>
            </a:r>
            <a:r>
              <a:rPr lang="en-US" sz="1800" i="1" dirty="0" smtClean="0"/>
              <a:t>. </a:t>
            </a:r>
          </a:p>
          <a:p>
            <a:pPr algn="l"/>
            <a:r>
              <a:rPr lang="en-US" sz="1800" b="1" dirty="0" smtClean="0"/>
              <a:t>Amdahl’s memory law</a:t>
            </a:r>
            <a:r>
              <a:rPr lang="en-US" sz="1800" i="1" dirty="0" smtClean="0"/>
              <a:t>:</a:t>
            </a:r>
            <a:r>
              <a:rPr lang="en-US" sz="1800" i="1" dirty="0" smtClean="0"/>
              <a:t> </a:t>
            </a:r>
            <a:r>
              <a:rPr lang="en-US" sz="1600" i="1" dirty="0" smtClean="0">
                <a:solidFill>
                  <a:schemeClr val="bg2">
                    <a:lumMod val="75000"/>
                  </a:schemeClr>
                </a:solidFill>
              </a:rPr>
              <a:t> </a:t>
            </a:r>
            <a:r>
              <a:rPr lang="en-US" sz="1600" i="1" dirty="0" smtClean="0">
                <a:solidFill>
                  <a:schemeClr val="bg2">
                    <a:lumMod val="75000"/>
                  </a:schemeClr>
                </a:solidFill>
              </a:rPr>
              <a:t>T</a:t>
            </a:r>
            <a:r>
              <a:rPr lang="en-US" sz="1600" i="1" dirty="0" smtClean="0">
                <a:solidFill>
                  <a:schemeClr val="bg2">
                    <a:lumMod val="75000"/>
                  </a:schemeClr>
                </a:solidFill>
              </a:rPr>
              <a:t>he </a:t>
            </a:r>
            <a:r>
              <a:rPr lang="en-US" sz="1600" i="1" dirty="0" smtClean="0">
                <a:solidFill>
                  <a:schemeClr val="bg2">
                    <a:lumMod val="75000"/>
                  </a:schemeClr>
                </a:solidFill>
              </a:rPr>
              <a:t>MB/MIPS </a:t>
            </a:r>
            <a:r>
              <a:rPr lang="en-US" sz="1600" i="1" dirty="0" smtClean="0">
                <a:solidFill>
                  <a:schemeClr val="bg2">
                    <a:lumMod val="75000"/>
                  </a:schemeClr>
                </a:solidFill>
              </a:rPr>
              <a:t>ratio </a:t>
            </a:r>
            <a:r>
              <a:rPr lang="en-US" sz="1600" i="1" dirty="0" smtClean="0">
                <a:solidFill>
                  <a:schemeClr val="bg2">
                    <a:lumMod val="75000"/>
                  </a:schemeClr>
                </a:solidFill>
              </a:rPr>
              <a:t>in a balanced system is 1. </a:t>
            </a:r>
          </a:p>
          <a:p>
            <a:pPr algn="l"/>
            <a:r>
              <a:rPr lang="en-US" sz="1800" b="1" dirty="0" smtClean="0"/>
              <a:t>Amdahl’s IO law</a:t>
            </a:r>
            <a:r>
              <a:rPr lang="en-US" sz="1600" i="1" dirty="0" smtClean="0"/>
              <a:t>: </a:t>
            </a:r>
            <a:r>
              <a:rPr lang="en-US" sz="1600" i="1" dirty="0" smtClean="0">
                <a:solidFill>
                  <a:schemeClr val="bg2">
                    <a:lumMod val="75000"/>
                  </a:schemeClr>
                </a:solidFill>
              </a:rPr>
              <a:t>Programs do one IO per 50,000 instructions</a:t>
            </a:r>
            <a:endParaRPr lang="en-US" sz="1600" dirty="0">
              <a:solidFill>
                <a:schemeClr val="bg2">
                  <a:lumMod val="75000"/>
                </a:schemeClr>
              </a:solidFil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8"/>
          <p:cNvGrpSpPr/>
          <p:nvPr/>
        </p:nvGrpSpPr>
        <p:grpSpPr>
          <a:xfrm>
            <a:off x="76200" y="622300"/>
            <a:ext cx="5765800" cy="2032000"/>
            <a:chOff x="-50800" y="622300"/>
            <a:chExt cx="5765800" cy="2032000"/>
          </a:xfrm>
        </p:grpSpPr>
        <p:grpSp>
          <p:nvGrpSpPr>
            <p:cNvPr id="3" name="Group 2"/>
            <p:cNvGrpSpPr/>
            <p:nvPr/>
          </p:nvGrpSpPr>
          <p:grpSpPr>
            <a:xfrm>
              <a:off x="-50800" y="622300"/>
              <a:ext cx="5473700" cy="2032000"/>
              <a:chOff x="-50800" y="622300"/>
              <a:chExt cx="5473700" cy="2032000"/>
            </a:xfrm>
          </p:grpSpPr>
          <p:pic>
            <p:nvPicPr>
              <p:cNvPr id="4" name="Image 13" descr="image_movie_Sichuan_009000.jpg"/>
              <p:cNvPicPr>
                <a:picLocks noChangeAspect="1"/>
              </p:cNvPicPr>
              <p:nvPr/>
            </p:nvPicPr>
            <p:blipFill>
              <a:blip r:embed="rId2"/>
              <a:srcRect l="22125" t="8589" r="22125" b="8589"/>
              <a:stretch>
                <a:fillRect/>
              </a:stretch>
            </p:blipFill>
            <p:spPr bwMode="auto">
              <a:xfrm>
                <a:off x="20638" y="1189038"/>
                <a:ext cx="1668462" cy="1419225"/>
              </a:xfrm>
              <a:prstGeom prst="rect">
                <a:avLst/>
              </a:prstGeom>
              <a:noFill/>
              <a:ln w="9525">
                <a:noFill/>
                <a:miter lim="800000"/>
                <a:headEnd/>
                <a:tailEnd/>
              </a:ln>
            </p:spPr>
          </p:pic>
          <p:pic>
            <p:nvPicPr>
              <p:cNvPr id="5" name="Image 14" descr="science_cover_specfem3D_20may2005.gif"/>
              <p:cNvPicPr>
                <a:picLocks noChangeAspect="1"/>
              </p:cNvPicPr>
              <p:nvPr/>
            </p:nvPicPr>
            <p:blipFill>
              <a:blip r:embed="rId3"/>
              <a:srcRect/>
              <a:stretch>
                <a:fillRect/>
              </a:stretch>
            </p:blipFill>
            <p:spPr bwMode="auto">
              <a:xfrm>
                <a:off x="1993900" y="1131888"/>
                <a:ext cx="1130300" cy="1522412"/>
              </a:xfrm>
              <a:prstGeom prst="rect">
                <a:avLst/>
              </a:prstGeom>
              <a:noFill/>
              <a:ln w="9525">
                <a:noFill/>
                <a:miter lim="800000"/>
                <a:headEnd/>
                <a:tailEnd/>
              </a:ln>
            </p:spPr>
          </p:pic>
          <p:pic>
            <p:nvPicPr>
              <p:cNvPr id="6" name="Picture 15" descr="Specfem3DGlobe.gif"/>
              <p:cNvPicPr>
                <a:picLocks noChangeAspect="1"/>
              </p:cNvPicPr>
              <p:nvPr/>
            </p:nvPicPr>
            <p:blipFill>
              <a:blip r:embed="rId4"/>
              <a:srcRect/>
              <a:stretch>
                <a:fillRect/>
              </a:stretch>
            </p:blipFill>
            <p:spPr bwMode="auto">
              <a:xfrm>
                <a:off x="3486150" y="1309688"/>
                <a:ext cx="1936750" cy="969962"/>
              </a:xfrm>
              <a:prstGeom prst="rect">
                <a:avLst/>
              </a:prstGeom>
              <a:noFill/>
              <a:ln w="9525">
                <a:noFill/>
                <a:miter lim="800000"/>
                <a:headEnd/>
                <a:tailEnd/>
              </a:ln>
            </p:spPr>
          </p:pic>
          <p:sp>
            <p:nvSpPr>
              <p:cNvPr id="7" name="Text Box 49"/>
              <p:cNvSpPr txBox="1">
                <a:spLocks noChangeArrowheads="1"/>
              </p:cNvSpPr>
              <p:nvPr/>
            </p:nvSpPr>
            <p:spPr bwMode="auto">
              <a:xfrm>
                <a:off x="-50800" y="622300"/>
                <a:ext cx="4597400" cy="492125"/>
              </a:xfrm>
              <a:prstGeom prst="rect">
                <a:avLst/>
              </a:prstGeom>
              <a:noFill/>
              <a:ln w="9525">
                <a:noFill/>
                <a:miter lim="800000"/>
                <a:headEnd/>
                <a:tailEnd/>
              </a:ln>
            </p:spPr>
            <p:txBody>
              <a:bodyPr>
                <a:prstTxWarp prst="textNoShape">
                  <a:avLst/>
                </a:prstTxWarp>
                <a:spAutoFit/>
              </a:bodyPr>
              <a:lstStyle/>
              <a:p>
                <a:pPr algn="l">
                  <a:defRPr/>
                </a:pPr>
                <a:r>
                  <a:rPr lang="en-US" sz="1400" b="1" dirty="0">
                    <a:latin typeface="Calibri" charset="0"/>
                  </a:rPr>
                  <a:t>Large earthquake source radiation:  </a:t>
                </a:r>
                <a:r>
                  <a:rPr lang="en-US" sz="1200" b="1" dirty="0">
                    <a:solidFill>
                      <a:schemeClr val="bg1">
                        <a:lumMod val="65000"/>
                      </a:schemeClr>
                    </a:solidFill>
                    <a:latin typeface="Calibri" charset="0"/>
                  </a:rPr>
                  <a:t>Sichuan (Mw 7.9, 2009, China);  Sumatra-Andaman (Mw 9.2, 2004, Indonesia) </a:t>
                </a:r>
              </a:p>
            </p:txBody>
          </p:sp>
        </p:grpSp>
        <p:sp>
          <p:nvSpPr>
            <p:cNvPr id="8" name="Text Box 49"/>
            <p:cNvSpPr txBox="1">
              <a:spLocks noChangeArrowheads="1"/>
            </p:cNvSpPr>
            <p:nvPr/>
          </p:nvSpPr>
          <p:spPr bwMode="auto">
            <a:xfrm>
              <a:off x="3238500" y="2298700"/>
              <a:ext cx="2476500" cy="276225"/>
            </a:xfrm>
            <a:prstGeom prst="rect">
              <a:avLst/>
            </a:prstGeom>
            <a:noFill/>
            <a:ln w="9525">
              <a:noFill/>
              <a:miter lim="800000"/>
              <a:headEnd/>
              <a:tailEnd/>
            </a:ln>
          </p:spPr>
          <p:txBody>
            <a:bodyPr>
              <a:prstTxWarp prst="textNoShape">
                <a:avLst/>
              </a:prstTxWarp>
              <a:spAutoFit/>
            </a:bodyPr>
            <a:lstStyle/>
            <a:p>
              <a:r>
                <a:rPr lang="en-GB" sz="1200" b="1" i="1" dirty="0">
                  <a:latin typeface="Calibri" charset="0"/>
                </a:rPr>
                <a:t>Research groups using SPECFEM3D </a:t>
              </a:r>
            </a:p>
          </p:txBody>
        </p:sp>
      </p:grpSp>
      <p:grpSp>
        <p:nvGrpSpPr>
          <p:cNvPr id="9" name="Group 9"/>
          <p:cNvGrpSpPr/>
          <p:nvPr/>
        </p:nvGrpSpPr>
        <p:grpSpPr>
          <a:xfrm>
            <a:off x="3721100" y="2717800"/>
            <a:ext cx="5216523" cy="1457325"/>
            <a:chOff x="63500" y="2743200"/>
            <a:chExt cx="5216523" cy="1457325"/>
          </a:xfrm>
        </p:grpSpPr>
        <p:grpSp>
          <p:nvGrpSpPr>
            <p:cNvPr id="10" name="Group 14"/>
            <p:cNvGrpSpPr>
              <a:grpSpLocks/>
            </p:cNvGrpSpPr>
            <p:nvPr/>
          </p:nvGrpSpPr>
          <p:grpSpPr bwMode="auto">
            <a:xfrm>
              <a:off x="63500" y="3149600"/>
              <a:ext cx="5216523" cy="1050925"/>
              <a:chOff x="63500" y="3556000"/>
              <a:chExt cx="5215823" cy="1050751"/>
            </a:xfrm>
          </p:grpSpPr>
          <p:pic>
            <p:nvPicPr>
              <p:cNvPr id="13" name="Picture 5" descr="merapi.jpg"/>
              <p:cNvPicPr>
                <a:picLocks noChangeAspect="1"/>
              </p:cNvPicPr>
              <p:nvPr/>
            </p:nvPicPr>
            <p:blipFill>
              <a:blip r:embed="rId5"/>
              <a:srcRect/>
              <a:stretch>
                <a:fillRect/>
              </a:stretch>
            </p:blipFill>
            <p:spPr bwMode="auto">
              <a:xfrm>
                <a:off x="63500" y="3556000"/>
                <a:ext cx="1838574" cy="910361"/>
              </a:xfrm>
              <a:prstGeom prst="rect">
                <a:avLst/>
              </a:prstGeom>
              <a:noFill/>
              <a:ln w="9525">
                <a:noFill/>
                <a:miter lim="800000"/>
                <a:headEnd/>
                <a:tailEnd/>
              </a:ln>
            </p:spPr>
          </p:pic>
          <p:pic>
            <p:nvPicPr>
              <p:cNvPr id="14" name="Picture 6" descr="merapi_total_mesh.jpg"/>
              <p:cNvPicPr>
                <a:picLocks noChangeAspect="1"/>
              </p:cNvPicPr>
              <p:nvPr/>
            </p:nvPicPr>
            <p:blipFill>
              <a:blip r:embed="rId6"/>
              <a:srcRect l="2461" t="7500" r="2461" b="10500"/>
              <a:stretch>
                <a:fillRect/>
              </a:stretch>
            </p:blipFill>
            <p:spPr bwMode="auto">
              <a:xfrm>
                <a:off x="2113058" y="3574815"/>
                <a:ext cx="1519084" cy="1031936"/>
              </a:xfrm>
              <a:prstGeom prst="rect">
                <a:avLst/>
              </a:prstGeom>
              <a:noFill/>
              <a:ln w="9525">
                <a:noFill/>
                <a:miter lim="800000"/>
                <a:headEnd/>
                <a:tailEnd/>
              </a:ln>
            </p:spPr>
          </p:pic>
          <p:pic>
            <p:nvPicPr>
              <p:cNvPr id="15" name="Picture 7" descr="seismoacoustic2.jpg"/>
              <p:cNvPicPr>
                <a:picLocks noChangeAspect="1"/>
              </p:cNvPicPr>
              <p:nvPr/>
            </p:nvPicPr>
            <p:blipFill>
              <a:blip r:embed="rId7"/>
              <a:srcRect l="7088" t="18600" r="7088" b="17714"/>
              <a:stretch>
                <a:fillRect/>
              </a:stretch>
            </p:blipFill>
            <p:spPr bwMode="auto">
              <a:xfrm>
                <a:off x="3793394" y="3569025"/>
                <a:ext cx="1485929" cy="942203"/>
              </a:xfrm>
              <a:prstGeom prst="rect">
                <a:avLst/>
              </a:prstGeom>
              <a:noFill/>
              <a:ln w="9525">
                <a:noFill/>
                <a:miter lim="800000"/>
                <a:headEnd/>
                <a:tailEnd/>
              </a:ln>
            </p:spPr>
          </p:pic>
        </p:grpSp>
        <p:sp>
          <p:nvSpPr>
            <p:cNvPr id="12" name="Text Box 49"/>
            <p:cNvSpPr txBox="1">
              <a:spLocks noChangeArrowheads="1"/>
            </p:cNvSpPr>
            <p:nvPr/>
          </p:nvSpPr>
          <p:spPr bwMode="auto">
            <a:xfrm>
              <a:off x="165100" y="2743200"/>
              <a:ext cx="4838700" cy="307975"/>
            </a:xfrm>
            <a:prstGeom prst="rect">
              <a:avLst/>
            </a:prstGeom>
            <a:noFill/>
            <a:ln w="9525">
              <a:noFill/>
              <a:miter lim="800000"/>
              <a:headEnd/>
              <a:tailEnd/>
            </a:ln>
          </p:spPr>
          <p:txBody>
            <a:bodyPr>
              <a:prstTxWarp prst="textNoShape">
                <a:avLst/>
              </a:prstTxWarp>
              <a:spAutoFit/>
            </a:bodyPr>
            <a:lstStyle/>
            <a:p>
              <a:r>
                <a:rPr lang="en-US" sz="1400" b="1" dirty="0">
                  <a:latin typeface="Calibri" charset="0"/>
                </a:rPr>
                <a:t>Aero-acoustic wave simulation in a volcano </a:t>
              </a:r>
            </a:p>
          </p:txBody>
        </p:sp>
      </p:grpSp>
      <p:grpSp>
        <p:nvGrpSpPr>
          <p:cNvPr id="11" name="Group 15"/>
          <p:cNvGrpSpPr/>
          <p:nvPr/>
        </p:nvGrpSpPr>
        <p:grpSpPr>
          <a:xfrm>
            <a:off x="12700" y="4368800"/>
            <a:ext cx="5283200" cy="1612900"/>
            <a:chOff x="12700" y="4368800"/>
            <a:chExt cx="5283200" cy="1612900"/>
          </a:xfrm>
        </p:grpSpPr>
        <p:grpSp>
          <p:nvGrpSpPr>
            <p:cNvPr id="16" name="Group 13"/>
            <p:cNvGrpSpPr>
              <a:grpSpLocks/>
            </p:cNvGrpSpPr>
            <p:nvPr/>
          </p:nvGrpSpPr>
          <p:grpSpPr bwMode="auto">
            <a:xfrm>
              <a:off x="76200" y="4705344"/>
              <a:ext cx="5219700" cy="1276348"/>
              <a:chOff x="75556" y="4705168"/>
              <a:chExt cx="5220344" cy="1276532"/>
            </a:xfrm>
          </p:grpSpPr>
          <p:pic>
            <p:nvPicPr>
              <p:cNvPr id="19" name="Picture 2" descr="Grenoble_view.jpg"/>
              <p:cNvPicPr>
                <a:picLocks noChangeAspect="1"/>
              </p:cNvPicPr>
              <p:nvPr/>
            </p:nvPicPr>
            <p:blipFill>
              <a:blip r:embed="rId8"/>
              <a:srcRect/>
              <a:stretch>
                <a:fillRect/>
              </a:stretch>
            </p:blipFill>
            <p:spPr bwMode="auto">
              <a:xfrm>
                <a:off x="75556" y="4738456"/>
                <a:ext cx="1849123" cy="1238902"/>
              </a:xfrm>
              <a:prstGeom prst="rect">
                <a:avLst/>
              </a:prstGeom>
              <a:noFill/>
              <a:ln w="9525">
                <a:noFill/>
                <a:miter lim="800000"/>
                <a:headEnd/>
                <a:tailEnd/>
              </a:ln>
            </p:spPr>
          </p:pic>
          <p:pic>
            <p:nvPicPr>
              <p:cNvPr id="20" name="Picture 3" descr="Grenoble_mesh.jpg"/>
              <p:cNvPicPr>
                <a:picLocks noChangeAspect="1"/>
              </p:cNvPicPr>
              <p:nvPr/>
            </p:nvPicPr>
            <p:blipFill>
              <a:blip r:embed="rId9">
                <a:lum bright="8000" contrast="6000"/>
              </a:blip>
              <a:srcRect l="1654" t="9448" r="1181"/>
              <a:stretch>
                <a:fillRect/>
              </a:stretch>
            </p:blipFill>
            <p:spPr bwMode="auto">
              <a:xfrm>
                <a:off x="1964599" y="4705168"/>
                <a:ext cx="1776785" cy="1272189"/>
              </a:xfrm>
              <a:prstGeom prst="rect">
                <a:avLst/>
              </a:prstGeom>
              <a:noFill/>
              <a:ln w="9525">
                <a:noFill/>
                <a:miter lim="800000"/>
                <a:headEnd/>
                <a:tailEnd/>
              </a:ln>
            </p:spPr>
          </p:pic>
          <p:pic>
            <p:nvPicPr>
              <p:cNvPr id="21" name="Picture 4" descr="Grenoble_map.jpg"/>
              <p:cNvPicPr>
                <a:picLocks noChangeAspect="1"/>
              </p:cNvPicPr>
              <p:nvPr/>
            </p:nvPicPr>
            <p:blipFill>
              <a:blip r:embed="rId10"/>
              <a:srcRect l="2898" t="9865" r="8694" b="4933"/>
              <a:stretch>
                <a:fillRect/>
              </a:stretch>
            </p:blipFill>
            <p:spPr bwMode="auto">
              <a:xfrm>
                <a:off x="3796408" y="4758718"/>
                <a:ext cx="1499492" cy="1222982"/>
              </a:xfrm>
              <a:prstGeom prst="rect">
                <a:avLst/>
              </a:prstGeom>
              <a:noFill/>
              <a:ln w="9525">
                <a:noFill/>
                <a:miter lim="800000"/>
                <a:headEnd/>
                <a:tailEnd/>
              </a:ln>
            </p:spPr>
          </p:pic>
        </p:grpSp>
        <p:sp>
          <p:nvSpPr>
            <p:cNvPr id="18" name="Text Box 49"/>
            <p:cNvSpPr txBox="1">
              <a:spLocks noChangeArrowheads="1"/>
            </p:cNvSpPr>
            <p:nvPr/>
          </p:nvSpPr>
          <p:spPr bwMode="auto">
            <a:xfrm>
              <a:off x="12700" y="4368800"/>
              <a:ext cx="4838700" cy="307975"/>
            </a:xfrm>
            <a:prstGeom prst="rect">
              <a:avLst/>
            </a:prstGeom>
            <a:noFill/>
            <a:ln w="9525">
              <a:noFill/>
              <a:miter lim="800000"/>
              <a:headEnd/>
              <a:tailEnd/>
            </a:ln>
          </p:spPr>
          <p:txBody>
            <a:bodyPr>
              <a:prstTxWarp prst="textNoShape">
                <a:avLst/>
              </a:prstTxWarp>
              <a:spAutoFit/>
            </a:bodyPr>
            <a:lstStyle/>
            <a:p>
              <a:r>
                <a:rPr lang="en-US" sz="1400" b="1">
                  <a:latin typeface="Calibri" charset="0"/>
                </a:rPr>
                <a:t>Strong motion simulation:  Grenoble Valley </a:t>
              </a:r>
            </a:p>
          </p:txBody>
        </p:sp>
      </p:grpSp>
      <p:sp>
        <p:nvSpPr>
          <p:cNvPr id="23" name="Rectangle 22"/>
          <p:cNvSpPr/>
          <p:nvPr/>
        </p:nvSpPr>
        <p:spPr bwMode="auto">
          <a:xfrm>
            <a:off x="0" y="12700"/>
            <a:ext cx="5156200" cy="596900"/>
          </a:xfrm>
          <a:prstGeom prst="rect">
            <a:avLst/>
          </a:prstGeom>
          <a:solidFill>
            <a:schemeClr val="accent5">
              <a:alpha val="42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Comic Sans MS"/>
                <a:cs typeface="Comic Sans MS"/>
              </a:rPr>
              <a:t>CPU</a:t>
            </a:r>
            <a:r>
              <a:rPr lang="en-US" b="1" dirty="0" smtClean="0">
                <a:latin typeface="Comic Sans MS"/>
                <a:cs typeface="Comic Sans MS"/>
              </a:rPr>
              <a:t> </a:t>
            </a:r>
            <a:r>
              <a:rPr lang="en-US" b="1" dirty="0" smtClean="0">
                <a:latin typeface="Comic Sans MS"/>
                <a:cs typeface="Comic Sans MS"/>
              </a:rPr>
              <a:t>Intensive simulation and inversion</a:t>
            </a:r>
            <a:endParaRPr kumimoji="0" lang="en-US" sz="2000" b="1" i="0" u="none" strike="noStrike" cap="none" normalizeH="0" baseline="0" dirty="0">
              <a:ln>
                <a:noFill/>
              </a:ln>
              <a:solidFill>
                <a:schemeClr val="tx1"/>
              </a:solidFill>
              <a:effectLst/>
              <a:latin typeface="Comic Sans MS"/>
              <a:cs typeface="Comic Sans MS"/>
            </a:endParaRPr>
          </a:p>
        </p:txBody>
      </p:sp>
      <p:sp>
        <p:nvSpPr>
          <p:cNvPr id="22" name="TextBox 21"/>
          <p:cNvSpPr txBox="1"/>
          <p:nvPr/>
        </p:nvSpPr>
        <p:spPr>
          <a:xfrm>
            <a:off x="6072667" y="508000"/>
            <a:ext cx="2834190" cy="1508105"/>
          </a:xfrm>
          <a:prstGeom prst="rect">
            <a:avLst/>
          </a:prstGeom>
          <a:noFill/>
        </p:spPr>
        <p:txBody>
          <a:bodyPr wrap="none" rtlCol="0">
            <a:spAutoFit/>
          </a:bodyPr>
          <a:lstStyle/>
          <a:p>
            <a:pPr algn="l"/>
            <a:r>
              <a:rPr lang="en-US" b="1" dirty="0" smtClean="0"/>
              <a:t>Global scale</a:t>
            </a:r>
            <a:r>
              <a:rPr lang="en-US" dirty="0" smtClean="0"/>
              <a:t>:</a:t>
            </a:r>
          </a:p>
          <a:p>
            <a:pPr marL="360000" indent="-187200" algn="l">
              <a:buFont typeface="Arial"/>
              <a:buChar char="•"/>
            </a:pPr>
            <a:r>
              <a:rPr lang="en-US" sz="1800" dirty="0" smtClean="0">
                <a:solidFill>
                  <a:schemeClr val="bg2">
                    <a:lumMod val="50000"/>
                  </a:schemeClr>
                </a:solidFill>
              </a:rPr>
              <a:t>Synthetics</a:t>
            </a:r>
          </a:p>
          <a:p>
            <a:pPr marL="360000" indent="-187200" algn="l">
              <a:buFont typeface="Arial"/>
              <a:buChar char="•"/>
            </a:pPr>
            <a:r>
              <a:rPr lang="en-US" sz="1800" dirty="0" smtClean="0">
                <a:solidFill>
                  <a:schemeClr val="bg2">
                    <a:lumMod val="50000"/>
                  </a:schemeClr>
                </a:solidFill>
              </a:rPr>
              <a:t>Full waveform inversion</a:t>
            </a:r>
          </a:p>
          <a:p>
            <a:pPr marL="360000" indent="-187200" algn="l">
              <a:buFont typeface="Arial"/>
              <a:buChar char="•"/>
            </a:pPr>
            <a:r>
              <a:rPr lang="en-US" sz="1800" dirty="0" smtClean="0">
                <a:solidFill>
                  <a:schemeClr val="bg2">
                    <a:lumMod val="50000"/>
                  </a:schemeClr>
                </a:solidFill>
              </a:rPr>
              <a:t>Earthquake location</a:t>
            </a:r>
          </a:p>
          <a:p>
            <a:pPr marL="360000" indent="-187200" algn="l">
              <a:buFont typeface="Arial"/>
              <a:buChar char="•"/>
            </a:pPr>
            <a:r>
              <a:rPr lang="en-US" sz="1800" dirty="0" smtClean="0">
                <a:solidFill>
                  <a:schemeClr val="bg2">
                    <a:lumMod val="50000"/>
                  </a:schemeClr>
                </a:solidFill>
              </a:rPr>
              <a:t>Conforming mesh</a:t>
            </a:r>
            <a:endParaRPr lang="en-US" sz="1800" dirty="0">
              <a:solidFill>
                <a:schemeClr val="bg2">
                  <a:lumMod val="50000"/>
                </a:schemeClr>
              </a:solidFill>
            </a:endParaRPr>
          </a:p>
        </p:txBody>
      </p:sp>
      <p:sp>
        <p:nvSpPr>
          <p:cNvPr id="24" name="TextBox 23"/>
          <p:cNvSpPr txBox="1"/>
          <p:nvPr/>
        </p:nvSpPr>
        <p:spPr>
          <a:xfrm>
            <a:off x="203661" y="2819400"/>
            <a:ext cx="3012616" cy="1508105"/>
          </a:xfrm>
          <a:prstGeom prst="rect">
            <a:avLst/>
          </a:prstGeom>
          <a:noFill/>
        </p:spPr>
        <p:txBody>
          <a:bodyPr wrap="none" rtlCol="0">
            <a:spAutoFit/>
          </a:bodyPr>
          <a:lstStyle/>
          <a:p>
            <a:pPr algn="l"/>
            <a:r>
              <a:rPr lang="en-US" b="1" dirty="0" smtClean="0"/>
              <a:t>Regional scale:</a:t>
            </a:r>
          </a:p>
          <a:p>
            <a:pPr marL="270000" indent="-187200" algn="l">
              <a:buFont typeface="Arial"/>
              <a:buChar char="•"/>
            </a:pPr>
            <a:r>
              <a:rPr lang="en-US" sz="1800" dirty="0" smtClean="0">
                <a:solidFill>
                  <a:srgbClr val="404040"/>
                </a:solidFill>
              </a:rPr>
              <a:t>Complex wave </a:t>
            </a:r>
            <a:r>
              <a:rPr lang="en-US" sz="1800" dirty="0" smtClean="0">
                <a:solidFill>
                  <a:srgbClr val="404040"/>
                </a:solidFill>
              </a:rPr>
              <a:t>propagation</a:t>
            </a:r>
          </a:p>
          <a:p>
            <a:pPr marL="270000" indent="-187200" algn="l">
              <a:buFont typeface="Arial"/>
              <a:buChar char="•"/>
            </a:pPr>
            <a:r>
              <a:rPr lang="en-US" sz="1800" dirty="0" smtClean="0">
                <a:solidFill>
                  <a:srgbClr val="404040"/>
                </a:solidFill>
              </a:rPr>
              <a:t>Aero-acoustic coupling</a:t>
            </a:r>
          </a:p>
          <a:p>
            <a:pPr marL="270000" indent="-187200" algn="l">
              <a:buFont typeface="Arial"/>
              <a:buChar char="•"/>
            </a:pPr>
            <a:r>
              <a:rPr lang="en-US" sz="1800" dirty="0" smtClean="0">
                <a:solidFill>
                  <a:srgbClr val="404040"/>
                </a:solidFill>
              </a:rPr>
              <a:t>Non conforming </a:t>
            </a:r>
            <a:r>
              <a:rPr lang="en-US" sz="1800" dirty="0" smtClean="0">
                <a:solidFill>
                  <a:srgbClr val="404040"/>
                </a:solidFill>
              </a:rPr>
              <a:t>mesh</a:t>
            </a:r>
          </a:p>
          <a:p>
            <a:pPr marL="270000" indent="-187200" algn="l">
              <a:buFont typeface="Arial"/>
              <a:buChar char="•"/>
            </a:pPr>
            <a:r>
              <a:rPr lang="en-US" sz="1800" dirty="0" smtClean="0">
                <a:solidFill>
                  <a:srgbClr val="404040"/>
                </a:solidFill>
              </a:rPr>
              <a:t>Full waveform inversion</a:t>
            </a:r>
            <a:endParaRPr lang="en-US" sz="1800" dirty="0" smtClean="0">
              <a:solidFill>
                <a:srgbClr val="404040"/>
              </a:solidFill>
            </a:endParaRPr>
          </a:p>
        </p:txBody>
      </p:sp>
      <p:sp>
        <p:nvSpPr>
          <p:cNvPr id="25" name="TextBox 24"/>
          <p:cNvSpPr txBox="1"/>
          <p:nvPr/>
        </p:nvSpPr>
        <p:spPr>
          <a:xfrm>
            <a:off x="5428343" y="4508500"/>
            <a:ext cx="3852337" cy="1508105"/>
          </a:xfrm>
          <a:prstGeom prst="rect">
            <a:avLst/>
          </a:prstGeom>
          <a:noFill/>
        </p:spPr>
        <p:txBody>
          <a:bodyPr wrap="none" rtlCol="0">
            <a:spAutoFit/>
          </a:bodyPr>
          <a:lstStyle/>
          <a:p>
            <a:pPr algn="l"/>
            <a:r>
              <a:rPr lang="en-US" b="1" dirty="0" smtClean="0"/>
              <a:t>Strong motion prediction:</a:t>
            </a:r>
          </a:p>
          <a:p>
            <a:pPr marL="270000" indent="-187200" algn="l">
              <a:buFont typeface="Arial"/>
              <a:buChar char="•"/>
            </a:pPr>
            <a:r>
              <a:rPr lang="en-US" sz="1800" dirty="0" smtClean="0">
                <a:solidFill>
                  <a:srgbClr val="404040"/>
                </a:solidFill>
              </a:rPr>
              <a:t>Synthetics waveforms</a:t>
            </a:r>
          </a:p>
          <a:p>
            <a:pPr marL="270000" indent="-187200" algn="l">
              <a:buFont typeface="Arial"/>
              <a:buChar char="•"/>
            </a:pPr>
            <a:r>
              <a:rPr lang="en-US" sz="1800" dirty="0" smtClean="0">
                <a:solidFill>
                  <a:srgbClr val="404040"/>
                </a:solidFill>
              </a:rPr>
              <a:t>Geometry+ heterogeneity + sources</a:t>
            </a:r>
          </a:p>
          <a:p>
            <a:pPr marL="270000" indent="-187200" algn="l">
              <a:buFont typeface="Arial"/>
              <a:buChar char="•"/>
            </a:pPr>
            <a:r>
              <a:rPr lang="en-US" sz="1800" dirty="0" err="1" smtClean="0">
                <a:solidFill>
                  <a:srgbClr val="404040"/>
                </a:solidFill>
              </a:rPr>
              <a:t>Homogeneization</a:t>
            </a:r>
            <a:endParaRPr lang="en-US" sz="1800" dirty="0" smtClean="0">
              <a:solidFill>
                <a:srgbClr val="404040"/>
              </a:solidFill>
            </a:endParaRPr>
          </a:p>
          <a:p>
            <a:pPr marL="270000" indent="-187200" algn="l">
              <a:buFont typeface="Arial"/>
              <a:buChar char="•"/>
            </a:pPr>
            <a:r>
              <a:rPr lang="en-US" sz="1800" dirty="0" smtClean="0">
                <a:solidFill>
                  <a:srgbClr val="404040"/>
                </a:solidFill>
              </a:rPr>
              <a:t>Stochastic simulation</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6" name="Picture 3" descr="DAT_METS.tiff"/>
          <p:cNvPicPr>
            <a:picLocks noChangeAspect="1"/>
          </p:cNvPicPr>
          <p:nvPr/>
        </p:nvPicPr>
        <p:blipFill>
          <a:blip r:embed="rId2"/>
          <a:srcRect/>
          <a:stretch>
            <a:fillRect/>
          </a:stretch>
        </p:blipFill>
        <p:spPr bwMode="auto">
          <a:xfrm>
            <a:off x="0" y="4587875"/>
            <a:ext cx="1524000" cy="1152525"/>
          </a:xfrm>
          <a:prstGeom prst="rect">
            <a:avLst/>
          </a:prstGeom>
          <a:noFill/>
          <a:ln w="9525">
            <a:noFill/>
            <a:miter lim="800000"/>
            <a:headEnd/>
            <a:tailEnd/>
          </a:ln>
        </p:spPr>
      </p:pic>
      <p:pic>
        <p:nvPicPr>
          <p:cNvPr id="23557" name="Picture 4" descr="SFC_2level.tiff"/>
          <p:cNvPicPr>
            <a:picLocks noChangeAspect="1"/>
          </p:cNvPicPr>
          <p:nvPr/>
        </p:nvPicPr>
        <p:blipFill>
          <a:blip r:embed="rId3"/>
          <a:srcRect/>
          <a:stretch>
            <a:fillRect/>
          </a:stretch>
        </p:blipFill>
        <p:spPr bwMode="auto">
          <a:xfrm>
            <a:off x="1570038" y="4287838"/>
            <a:ext cx="1211262" cy="1122362"/>
          </a:xfrm>
          <a:prstGeom prst="rect">
            <a:avLst/>
          </a:prstGeom>
          <a:noFill/>
          <a:ln w="9525">
            <a:noFill/>
            <a:miter lim="800000"/>
            <a:headEnd/>
            <a:tailEnd/>
          </a:ln>
        </p:spPr>
      </p:pic>
      <p:pic>
        <p:nvPicPr>
          <p:cNvPr id="23558" name="Picture 5" descr="DAT_SFC.tiff"/>
          <p:cNvPicPr>
            <a:picLocks noChangeAspect="1"/>
          </p:cNvPicPr>
          <p:nvPr/>
        </p:nvPicPr>
        <p:blipFill>
          <a:blip r:embed="rId4"/>
          <a:srcRect/>
          <a:stretch>
            <a:fillRect/>
          </a:stretch>
        </p:blipFill>
        <p:spPr bwMode="auto">
          <a:xfrm>
            <a:off x="2832100" y="4521200"/>
            <a:ext cx="1549400" cy="1233488"/>
          </a:xfrm>
          <a:prstGeom prst="rect">
            <a:avLst/>
          </a:prstGeom>
          <a:noFill/>
          <a:ln w="9525">
            <a:noFill/>
            <a:miter lim="800000"/>
            <a:headEnd/>
            <a:tailEnd/>
          </a:ln>
        </p:spPr>
      </p:pic>
      <p:sp>
        <p:nvSpPr>
          <p:cNvPr id="23559" name="Text Box 49"/>
          <p:cNvSpPr txBox="1">
            <a:spLocks noChangeArrowheads="1"/>
          </p:cNvSpPr>
          <p:nvPr/>
        </p:nvSpPr>
        <p:spPr bwMode="auto">
          <a:xfrm>
            <a:off x="-139700" y="5664200"/>
            <a:ext cx="4559300" cy="461963"/>
          </a:xfrm>
          <a:prstGeom prst="rect">
            <a:avLst/>
          </a:prstGeom>
          <a:noFill/>
          <a:ln w="9525">
            <a:noFill/>
            <a:miter lim="800000"/>
            <a:headEnd/>
            <a:tailEnd/>
          </a:ln>
        </p:spPr>
        <p:txBody>
          <a:bodyPr>
            <a:prstTxWarp prst="textNoShape">
              <a:avLst/>
            </a:prstTxWarp>
            <a:spAutoFit/>
          </a:bodyPr>
          <a:lstStyle/>
          <a:p>
            <a:r>
              <a:rPr lang="en-US" sz="1200" b="1">
                <a:latin typeface="Calibri" charset="0"/>
              </a:rPr>
              <a:t>Domain decomposition by METIS (left) and SFC (right)</a:t>
            </a:r>
          </a:p>
          <a:p>
            <a:r>
              <a:rPr lang="en-US" sz="1200" b="1">
                <a:solidFill>
                  <a:srgbClr val="7F7F7F"/>
                </a:solidFill>
                <a:latin typeface="Calibri" charset="0"/>
              </a:rPr>
              <a:t>16 sub-domains, visible: 0-4 </a:t>
            </a:r>
          </a:p>
        </p:txBody>
      </p:sp>
      <p:sp>
        <p:nvSpPr>
          <p:cNvPr id="23560" name="Text Box 49"/>
          <p:cNvSpPr txBox="1">
            <a:spLocks noChangeArrowheads="1"/>
          </p:cNvSpPr>
          <p:nvPr/>
        </p:nvSpPr>
        <p:spPr bwMode="auto">
          <a:xfrm>
            <a:off x="469900" y="4064000"/>
            <a:ext cx="3175000" cy="276225"/>
          </a:xfrm>
          <a:prstGeom prst="rect">
            <a:avLst/>
          </a:prstGeom>
          <a:noFill/>
          <a:ln w="9525">
            <a:noFill/>
            <a:miter lim="800000"/>
            <a:headEnd/>
            <a:tailEnd/>
          </a:ln>
        </p:spPr>
        <p:txBody>
          <a:bodyPr>
            <a:prstTxWarp prst="textNoShape">
              <a:avLst/>
            </a:prstTxWarp>
            <a:spAutoFit/>
          </a:bodyPr>
          <a:lstStyle/>
          <a:p>
            <a:r>
              <a:rPr lang="en-US" sz="1200" b="1">
                <a:latin typeface="Calibri" charset="0"/>
              </a:rPr>
              <a:t>Hilbert SFC  of level 2 and 64 sub-cubes</a:t>
            </a:r>
          </a:p>
        </p:txBody>
      </p:sp>
      <p:sp>
        <p:nvSpPr>
          <p:cNvPr id="23565" name="TextBox 15"/>
          <p:cNvSpPr txBox="1">
            <a:spLocks noChangeArrowheads="1"/>
          </p:cNvSpPr>
          <p:nvPr/>
        </p:nvSpPr>
        <p:spPr bwMode="auto">
          <a:xfrm>
            <a:off x="4394200" y="609601"/>
            <a:ext cx="4699000" cy="6001643"/>
          </a:xfrm>
          <a:prstGeom prst="rect">
            <a:avLst/>
          </a:prstGeom>
          <a:noFill/>
          <a:ln w="9525">
            <a:noFill/>
            <a:miter lim="800000"/>
            <a:headEnd/>
            <a:tailEnd/>
          </a:ln>
        </p:spPr>
        <p:txBody>
          <a:bodyPr wrap="square">
            <a:prstTxWarp prst="textNoShape">
              <a:avLst/>
            </a:prstTxWarp>
            <a:spAutoFit/>
          </a:bodyPr>
          <a:lstStyle/>
          <a:p>
            <a:pPr algn="l">
              <a:spcAft>
                <a:spcPts val="600"/>
              </a:spcAft>
            </a:pPr>
            <a:r>
              <a:rPr lang="en-GB" sz="1800" b="1" dirty="0">
                <a:solidFill>
                  <a:schemeClr val="accent2"/>
                </a:solidFill>
              </a:rPr>
              <a:t>Scalability and Load balancing</a:t>
            </a:r>
          </a:p>
          <a:p>
            <a:pPr lvl="1" algn="l"/>
            <a:r>
              <a:rPr lang="en-GB" sz="1400" b="1" dirty="0">
                <a:solidFill>
                  <a:srgbClr val="7F7F7F"/>
                </a:solidFill>
              </a:rPr>
              <a:t>Communication fabrics</a:t>
            </a:r>
            <a:endParaRPr lang="en-GB" sz="1400" b="1" dirty="0" smtClean="0">
              <a:solidFill>
                <a:srgbClr val="7F7F7F"/>
              </a:solidFill>
            </a:endParaRPr>
          </a:p>
          <a:p>
            <a:pPr lvl="1" algn="l">
              <a:spcAft>
                <a:spcPts val="600"/>
              </a:spcAft>
            </a:pPr>
            <a:r>
              <a:rPr lang="en-GB" sz="1400" b="1" dirty="0" smtClean="0">
                <a:solidFill>
                  <a:srgbClr val="7F7F7F"/>
                </a:solidFill>
              </a:rPr>
              <a:t>Asynchronous </a:t>
            </a:r>
            <a:r>
              <a:rPr lang="en-GB" sz="1400" b="1" dirty="0">
                <a:solidFill>
                  <a:srgbClr val="7F7F7F"/>
                </a:solidFill>
              </a:rPr>
              <a:t>time integration (local time stepping)</a:t>
            </a:r>
            <a:endParaRPr lang="en-GB" sz="1400" b="1" dirty="0">
              <a:solidFill>
                <a:srgbClr val="000000"/>
              </a:solidFill>
            </a:endParaRPr>
          </a:p>
          <a:p>
            <a:pPr algn="l"/>
            <a:r>
              <a:rPr lang="en-GB" sz="1200" b="1" dirty="0">
                <a:solidFill>
                  <a:srgbClr val="000000"/>
                </a:solidFill>
              </a:rPr>
              <a:t>SPECFEM3D</a:t>
            </a:r>
            <a:r>
              <a:rPr lang="en-GB" sz="1200" b="1" i="1" dirty="0">
                <a:solidFill>
                  <a:srgbClr val="000000"/>
                </a:solidFill>
              </a:rPr>
              <a:t>: up to 149,784 cores on the CRAYXT5 (Jaguar) at ORNL (200 </a:t>
            </a:r>
            <a:r>
              <a:rPr lang="en-GB" sz="1200" b="1" i="1" dirty="0" err="1">
                <a:solidFill>
                  <a:srgbClr val="000000"/>
                </a:solidFill>
              </a:rPr>
              <a:t>Tflops</a:t>
            </a:r>
            <a:r>
              <a:rPr lang="en-GB" sz="1200" b="1" i="1" dirty="0">
                <a:solidFill>
                  <a:srgbClr val="000000"/>
                </a:solidFill>
              </a:rPr>
              <a:t> sustained) ; </a:t>
            </a:r>
            <a:r>
              <a:rPr lang="en-GB" sz="1200" b="1" dirty="0">
                <a:solidFill>
                  <a:srgbClr val="000000"/>
                </a:solidFill>
              </a:rPr>
              <a:t>DG3D-SEISOL</a:t>
            </a:r>
            <a:r>
              <a:rPr lang="en-GB" sz="1200" b="1" i="1" dirty="0">
                <a:solidFill>
                  <a:srgbClr val="000000"/>
                </a:solidFill>
              </a:rPr>
              <a:t>: up to 2040 processors</a:t>
            </a:r>
            <a:endParaRPr lang="en-GB" sz="1200" b="1" i="1" dirty="0" smtClean="0">
              <a:solidFill>
                <a:srgbClr val="000000"/>
              </a:solidFill>
            </a:endParaRPr>
          </a:p>
          <a:p>
            <a:pPr algn="l"/>
            <a:endParaRPr lang="en-GB" sz="1800" b="1" dirty="0" smtClean="0">
              <a:solidFill>
                <a:srgbClr val="3333CC"/>
              </a:solidFill>
            </a:endParaRPr>
          </a:p>
          <a:p>
            <a:pPr algn="l">
              <a:spcAft>
                <a:spcPts val="600"/>
              </a:spcAft>
            </a:pPr>
            <a:r>
              <a:rPr lang="en-GB" sz="1800" b="1" dirty="0" smtClean="0">
                <a:solidFill>
                  <a:srgbClr val="3333CC"/>
                </a:solidFill>
              </a:rPr>
              <a:t>Memory </a:t>
            </a:r>
            <a:r>
              <a:rPr lang="en-GB" sz="1800" b="1" dirty="0">
                <a:solidFill>
                  <a:srgbClr val="3333CC"/>
                </a:solidFill>
              </a:rPr>
              <a:t>complexity</a:t>
            </a:r>
          </a:p>
          <a:p>
            <a:pPr lvl="1" algn="l"/>
            <a:r>
              <a:rPr lang="en-GB" sz="1400" b="1" dirty="0">
                <a:solidFill>
                  <a:srgbClr val="7F7F7F"/>
                </a:solidFill>
              </a:rPr>
              <a:t>Memory hierarchy</a:t>
            </a:r>
          </a:p>
          <a:p>
            <a:pPr lvl="1" algn="l"/>
            <a:r>
              <a:rPr lang="en-GB" sz="1400" b="1" dirty="0">
                <a:solidFill>
                  <a:srgbClr val="7F7F7F"/>
                </a:solidFill>
              </a:rPr>
              <a:t>Advanced data-structure</a:t>
            </a:r>
            <a:endParaRPr lang="en-GB" sz="1400" b="1" dirty="0" smtClean="0">
              <a:solidFill>
                <a:srgbClr val="7F7F7F"/>
              </a:solidFill>
            </a:endParaRPr>
          </a:p>
          <a:p>
            <a:pPr algn="l"/>
            <a:endParaRPr lang="en-GB" sz="1800" b="1" dirty="0" smtClean="0">
              <a:solidFill>
                <a:srgbClr val="3333CC"/>
              </a:solidFill>
            </a:endParaRPr>
          </a:p>
          <a:p>
            <a:pPr algn="l">
              <a:spcAft>
                <a:spcPts val="600"/>
              </a:spcAft>
            </a:pPr>
            <a:r>
              <a:rPr lang="en-GB" sz="1800" b="1" dirty="0" err="1" smtClean="0">
                <a:solidFill>
                  <a:srgbClr val="3333CC"/>
                </a:solidFill>
              </a:rPr>
              <a:t>Multicore</a:t>
            </a:r>
            <a:r>
              <a:rPr lang="en-GB" sz="1800" b="1" dirty="0" smtClean="0">
                <a:solidFill>
                  <a:srgbClr val="3333CC"/>
                </a:solidFill>
              </a:rPr>
              <a:t> </a:t>
            </a:r>
            <a:r>
              <a:rPr lang="en-GB" sz="1800" b="1" dirty="0">
                <a:solidFill>
                  <a:srgbClr val="3333CC"/>
                </a:solidFill>
              </a:rPr>
              <a:t>architectures</a:t>
            </a:r>
          </a:p>
          <a:p>
            <a:pPr lvl="1" algn="l"/>
            <a:r>
              <a:rPr lang="en-GB" sz="1400" b="1" dirty="0">
                <a:solidFill>
                  <a:srgbClr val="7F7F7F"/>
                </a:solidFill>
              </a:rPr>
              <a:t>Mixed-hybrid parallel implementation</a:t>
            </a:r>
          </a:p>
          <a:p>
            <a:pPr lvl="1" algn="l"/>
            <a:r>
              <a:rPr lang="en-GB" sz="1400" b="1" dirty="0">
                <a:solidFill>
                  <a:srgbClr val="7F7F7F"/>
                </a:solidFill>
              </a:rPr>
              <a:t>Self-scheduling at thread </a:t>
            </a:r>
            <a:r>
              <a:rPr lang="en-GB" sz="1400" b="1" dirty="0" smtClean="0">
                <a:solidFill>
                  <a:srgbClr val="7F7F7F"/>
                </a:solidFill>
              </a:rPr>
              <a:t>level</a:t>
            </a:r>
          </a:p>
          <a:p>
            <a:pPr lvl="1" algn="l"/>
            <a:r>
              <a:rPr lang="en-GB" sz="1400" b="1" dirty="0" smtClean="0">
                <a:solidFill>
                  <a:srgbClr val="7F7F7F"/>
                </a:solidFill>
              </a:rPr>
              <a:t>Asynchronous </a:t>
            </a:r>
            <a:r>
              <a:rPr lang="en-GB" sz="1400" b="1" dirty="0">
                <a:solidFill>
                  <a:srgbClr val="7F7F7F"/>
                </a:solidFill>
              </a:rPr>
              <a:t>communications</a:t>
            </a:r>
            <a:endParaRPr lang="en-GB" sz="1800" b="1" dirty="0" smtClean="0">
              <a:solidFill>
                <a:srgbClr val="3333CC"/>
              </a:solidFill>
            </a:endParaRPr>
          </a:p>
          <a:p>
            <a:pPr algn="l"/>
            <a:endParaRPr lang="en-GB" sz="1800" b="1" dirty="0" smtClean="0">
              <a:solidFill>
                <a:srgbClr val="3333CC"/>
              </a:solidFill>
            </a:endParaRPr>
          </a:p>
          <a:p>
            <a:pPr algn="l">
              <a:spcAft>
                <a:spcPts val="600"/>
              </a:spcAft>
            </a:pPr>
            <a:r>
              <a:rPr lang="en-GB" sz="1800" b="1" dirty="0" smtClean="0">
                <a:solidFill>
                  <a:srgbClr val="3333CC"/>
                </a:solidFill>
              </a:rPr>
              <a:t>Orchestration </a:t>
            </a:r>
            <a:r>
              <a:rPr lang="en-GB" sz="1800" b="1" dirty="0">
                <a:solidFill>
                  <a:srgbClr val="3333CC"/>
                </a:solidFill>
              </a:rPr>
              <a:t>workflows and visualization</a:t>
            </a:r>
          </a:p>
          <a:p>
            <a:pPr lvl="1" algn="l"/>
            <a:r>
              <a:rPr lang="en-GB" sz="1400" b="1" dirty="0">
                <a:solidFill>
                  <a:schemeClr val="bg2"/>
                </a:solidFill>
              </a:rPr>
              <a:t>Mesh and domain decomposition</a:t>
            </a:r>
          </a:p>
          <a:p>
            <a:pPr lvl="1" algn="l">
              <a:spcAft>
                <a:spcPts val="600"/>
              </a:spcAft>
            </a:pPr>
            <a:r>
              <a:rPr lang="en-GB" sz="1400" b="1" dirty="0">
                <a:solidFill>
                  <a:schemeClr val="bg2"/>
                </a:solidFill>
              </a:rPr>
              <a:t>Data management</a:t>
            </a:r>
            <a:endParaRPr lang="en-GB" sz="1400" b="1" dirty="0" smtClean="0">
              <a:solidFill>
                <a:schemeClr val="bg2"/>
              </a:solidFill>
            </a:endParaRPr>
          </a:p>
          <a:p>
            <a:endParaRPr lang="en-GB" sz="1600" b="1" dirty="0" smtClean="0">
              <a:solidFill>
                <a:srgbClr val="FF6600"/>
              </a:solidFill>
            </a:endParaRPr>
          </a:p>
          <a:p>
            <a:r>
              <a:rPr lang="en-GB" sz="1800" b="1" dirty="0" smtClean="0">
                <a:solidFill>
                  <a:srgbClr val="FF6600"/>
                </a:solidFill>
              </a:rPr>
              <a:t>Community </a:t>
            </a:r>
            <a:r>
              <a:rPr lang="en-GB" sz="1800" b="1" dirty="0">
                <a:solidFill>
                  <a:srgbClr val="FF6600"/>
                </a:solidFill>
              </a:rPr>
              <a:t>building and software</a:t>
            </a:r>
            <a:r>
              <a:rPr lang="en-GB" sz="1800" b="1" dirty="0" smtClean="0">
                <a:solidFill>
                  <a:srgbClr val="FF6600"/>
                </a:solidFill>
              </a:rPr>
              <a:t> sharing</a:t>
            </a:r>
          </a:p>
          <a:p>
            <a:pPr algn="l"/>
            <a:endParaRPr lang="en-US" dirty="0"/>
          </a:p>
          <a:p>
            <a:pPr algn="l"/>
            <a:endParaRPr lang="en-US" dirty="0"/>
          </a:p>
        </p:txBody>
      </p:sp>
      <p:sp>
        <p:nvSpPr>
          <p:cNvPr id="17" name="Rectangle 16"/>
          <p:cNvSpPr/>
          <p:nvPr/>
        </p:nvSpPr>
        <p:spPr bwMode="auto">
          <a:xfrm>
            <a:off x="0" y="12700"/>
            <a:ext cx="5156200" cy="482600"/>
          </a:xfrm>
          <a:prstGeom prst="rect">
            <a:avLst/>
          </a:prstGeom>
          <a:solidFill>
            <a:schemeClr val="accent5">
              <a:alpha val="42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Comic Sans MS"/>
                <a:cs typeface="Comic Sans MS"/>
              </a:rPr>
              <a:t>Data intensive computing challenges</a:t>
            </a:r>
            <a:endParaRPr kumimoji="0" lang="en-US" sz="2000" b="1" i="0" u="none" strike="noStrike" cap="none" normalizeH="0" baseline="0" dirty="0">
              <a:ln>
                <a:noFill/>
              </a:ln>
              <a:solidFill>
                <a:schemeClr val="tx1"/>
              </a:solidFill>
              <a:effectLst/>
              <a:latin typeface="Comic Sans MS"/>
              <a:cs typeface="Comic Sans MS"/>
            </a:endParaRPr>
          </a:p>
        </p:txBody>
      </p:sp>
      <p:sp>
        <p:nvSpPr>
          <p:cNvPr id="18" name="TextBox 17"/>
          <p:cNvSpPr txBox="1"/>
          <p:nvPr/>
        </p:nvSpPr>
        <p:spPr>
          <a:xfrm>
            <a:off x="0" y="711200"/>
            <a:ext cx="4305300" cy="3170099"/>
          </a:xfrm>
          <a:prstGeom prst="rect">
            <a:avLst/>
          </a:prstGeom>
          <a:noFill/>
        </p:spPr>
        <p:txBody>
          <a:bodyPr wrap="square" rtlCol="0">
            <a:spAutoFit/>
          </a:bodyPr>
          <a:lstStyle/>
          <a:p>
            <a:pPr algn="l"/>
            <a:r>
              <a:rPr lang="en-US" b="1" dirty="0" smtClean="0"/>
              <a:t>Large scale 3D wave simulation</a:t>
            </a:r>
            <a:r>
              <a:rPr lang="en-US" dirty="0" smtClean="0"/>
              <a:t>: </a:t>
            </a:r>
          </a:p>
          <a:p>
            <a:pPr marL="450000" indent="-187200" algn="l">
              <a:buFont typeface="Arial"/>
              <a:buChar char="•"/>
            </a:pPr>
            <a:r>
              <a:rPr lang="en-US" dirty="0" smtClean="0"/>
              <a:t>synthetic seismograms </a:t>
            </a:r>
          </a:p>
          <a:p>
            <a:pPr marL="450000" indent="-187200" algn="l">
              <a:buFont typeface="Arial"/>
              <a:buChar char="•"/>
            </a:pPr>
            <a:r>
              <a:rPr lang="en-US" dirty="0" smtClean="0"/>
              <a:t>strong motion prediction</a:t>
            </a:r>
          </a:p>
          <a:p>
            <a:pPr algn="l"/>
            <a:endParaRPr lang="en-US" dirty="0" smtClean="0"/>
          </a:p>
          <a:p>
            <a:pPr algn="l"/>
            <a:r>
              <a:rPr lang="en-US" b="1" dirty="0" smtClean="0"/>
              <a:t>Full waveform inversion</a:t>
            </a:r>
            <a:r>
              <a:rPr lang="en-US" dirty="0" smtClean="0"/>
              <a:t>:</a:t>
            </a:r>
          </a:p>
          <a:p>
            <a:pPr marL="450000" indent="-187200" algn="l">
              <a:buFont typeface="Arial"/>
              <a:buChar char="•"/>
            </a:pPr>
            <a:r>
              <a:rPr lang="en-US" dirty="0" smtClean="0"/>
              <a:t>Adjoin methods</a:t>
            </a:r>
          </a:p>
          <a:p>
            <a:pPr marL="450000" indent="-187200" algn="l">
              <a:buFont typeface="Arial"/>
              <a:buChar char="•"/>
            </a:pPr>
            <a:r>
              <a:rPr lang="en-US" dirty="0" smtClean="0"/>
              <a:t>Non linear inversion</a:t>
            </a:r>
          </a:p>
          <a:p>
            <a:pPr algn="l"/>
            <a:endParaRPr lang="en-US" dirty="0" smtClean="0"/>
          </a:p>
          <a:p>
            <a:pPr algn="l"/>
            <a:r>
              <a:rPr lang="en-US" b="1" dirty="0" smtClean="0">
                <a:solidFill>
                  <a:srgbClr val="FF0000"/>
                </a:solidFill>
              </a:rPr>
              <a:t>Orchestrated data analysis and data simulation</a:t>
            </a:r>
            <a:endParaRPr lang="en-US" b="1" dirty="0">
              <a:solidFill>
                <a:srgbClr val="FF0000"/>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VERCE-hourglass2.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562100" y="895349"/>
            <a:ext cx="6192012" cy="5065014"/>
          </a:xfrm>
          <a:prstGeom prst="rect">
            <a:avLst/>
          </a:prstGeom>
        </p:spPr>
      </p:pic>
      <p:sp>
        <p:nvSpPr>
          <p:cNvPr id="4" name="TextBox 3"/>
          <p:cNvSpPr txBox="1"/>
          <p:nvPr/>
        </p:nvSpPr>
        <p:spPr>
          <a:xfrm>
            <a:off x="7543801" y="533400"/>
            <a:ext cx="184666" cy="400110"/>
          </a:xfrm>
          <a:prstGeom prst="rect">
            <a:avLst/>
          </a:prstGeom>
          <a:noFill/>
        </p:spPr>
        <p:txBody>
          <a:bodyPr wrap="none" rtlCol="0">
            <a:spAutoFit/>
          </a:bodyPr>
          <a:lstStyle/>
          <a:p>
            <a:r>
              <a:rPr lang="en-US" dirty="0" smtClean="0"/>
              <a:t> </a:t>
            </a:r>
          </a:p>
        </p:txBody>
      </p:sp>
      <p:sp>
        <p:nvSpPr>
          <p:cNvPr id="5" name="Rectangle 4"/>
          <p:cNvSpPr/>
          <p:nvPr/>
        </p:nvSpPr>
        <p:spPr bwMode="auto">
          <a:xfrm>
            <a:off x="0" y="12700"/>
            <a:ext cx="3771900" cy="596900"/>
          </a:xfrm>
          <a:prstGeom prst="rect">
            <a:avLst/>
          </a:prstGeom>
          <a:solidFill>
            <a:schemeClr val="accent5">
              <a:alpha val="42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b="1" dirty="0" smtClean="0">
                <a:latin typeface="Comic Sans MS"/>
                <a:cs typeface="Comic Sans MS"/>
              </a:rPr>
              <a:t>A three layer architecture</a:t>
            </a:r>
            <a:endParaRPr kumimoji="0" lang="en-US" sz="2000" b="1" i="0" u="none" strike="noStrike" cap="none" normalizeH="0" baseline="0" dirty="0">
              <a:ln>
                <a:noFill/>
              </a:ln>
              <a:solidFill>
                <a:schemeClr val="tx1"/>
              </a:solidFill>
              <a:effectLst/>
              <a:latin typeface="Comic Sans MS"/>
              <a:cs typeface="Comic Sans MS"/>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2000" b="0" i="0" u="none" strike="noStrike" cap="none" normalizeH="0" baseline="0">
            <a:ln>
              <a:noFill/>
            </a:ln>
            <a:solidFill>
              <a:schemeClr val="tx1"/>
            </a:solidFill>
            <a:effectLst/>
            <a:latin typeface="Times New Roman"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4749</TotalTime>
  <Words>1766</Words>
  <Application>Microsoft Macintosh PowerPoint</Application>
  <PresentationFormat>On-screen Show (4:3)</PresentationFormat>
  <Paragraphs>218</Paragraphs>
  <Slides>15</Slides>
  <Notes>7</Notes>
  <HiddenSlides>0</HiddenSlides>
  <MMClips>0</MMClips>
  <ScaleCrop>false</ScaleCrop>
  <HeadingPairs>
    <vt:vector size="4" baseType="variant">
      <vt:variant>
        <vt:lpstr>Design Template</vt:lpstr>
      </vt:variant>
      <vt:variant>
        <vt:i4>1</vt:i4>
      </vt:variant>
      <vt:variant>
        <vt:lpstr>Slide Titles</vt:lpstr>
      </vt:variant>
      <vt:variant>
        <vt:i4>15</vt:i4>
      </vt:variant>
    </vt:vector>
  </HeadingPairs>
  <TitlesOfParts>
    <vt:vector size="16" baseType="lpstr">
      <vt:lpstr>Standarddesign</vt:lpstr>
      <vt:lpstr>VERCE : Virtual Earthquake and Seismology Research Community in Europe e-science environment</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Institut für Geophysik, LMU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Internationales Qualitäts-Netz: Georisiken</dc:title>
  <dc:creator>Prof. Dr.  Heiner Igel</dc:creator>
  <cp:lastModifiedBy>Jean-Pierre Vilotte</cp:lastModifiedBy>
  <cp:revision>365</cp:revision>
  <cp:lastPrinted>2011-02-20T20:51:55Z</cp:lastPrinted>
  <dcterms:created xsi:type="dcterms:W3CDTF">2011-04-18T07:13:01Z</dcterms:created>
  <dcterms:modified xsi:type="dcterms:W3CDTF">2011-04-18T08:46:04Z</dcterms:modified>
</cp:coreProperties>
</file>