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82" r:id="rId3"/>
    <p:sldId id="283" r:id="rId4"/>
    <p:sldId id="284" r:id="rId5"/>
    <p:sldId id="285" r:id="rId6"/>
    <p:sldId id="296" r:id="rId7"/>
    <p:sldId id="295" r:id="rId8"/>
    <p:sldId id="287" r:id="rId9"/>
    <p:sldId id="297" r:id="rId10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316" autoAdjust="0"/>
    <p:restoredTop sz="94660"/>
  </p:normalViewPr>
  <p:slideViewPr>
    <p:cSldViewPr snapToObjects="1">
      <p:cViewPr>
        <p:scale>
          <a:sx n="75" d="100"/>
          <a:sy n="75" d="100"/>
        </p:scale>
        <p:origin x="-111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B471410-6E17-5F46-B95D-03D6E75A498A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80D2EBA-018C-2649-B57A-3A6ADE376F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2780928"/>
            <a:ext cx="8568952" cy="2592288"/>
          </a:xfrm>
        </p:spPr>
        <p:txBody>
          <a:bodyPr/>
          <a:lstStyle>
            <a:lvl1pPr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5445224"/>
            <a:ext cx="8568952" cy="936104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68B2A-7B52-DC47-8CDD-6D6AD9C3A2DF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96583-7DD6-C342-9D5B-02EDC0D97A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700808"/>
            <a:ext cx="2057400" cy="442535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700808"/>
            <a:ext cx="6019800" cy="442535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49718-4CF9-BE47-AB83-88B5073EEFAF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EC628-5728-B14B-A6AE-1C5A86D31E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DD808-2C2F-F344-A27E-1462C00C8EA7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FB16D-39D2-6E40-BB09-C02B536799D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FC6CE-D0F5-3749-8A66-B8C289622619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CE8ED-3A40-D64D-81DF-CCFF76140BC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2442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7CB79-F1B6-5A4F-86B9-6CD0ECBFA564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0E3EB-E503-0B49-93A0-43C5BFDC190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1520" y="1637110"/>
            <a:ext cx="424586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51520" y="2348879"/>
            <a:ext cx="4245868" cy="37772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37110"/>
            <a:ext cx="424745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48879"/>
            <a:ext cx="4247455" cy="37772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17098-D1A0-9142-9DA9-44035BA61B0E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658FA-B04C-EC4B-9925-1A97C9611F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EF241-8206-D14A-9001-799C898F6CA8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B978A-2F40-C245-BCDE-1D213A45C2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36135-23CA-324A-90FD-8ECEF12B7004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683D5-A792-7941-8E2C-156436DD23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1760" y="178718"/>
            <a:ext cx="626469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628800"/>
            <a:ext cx="5111750" cy="4497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43DEB-C3EE-1040-AA62-F564E4F2FDFE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3C1F0-0DBF-664B-91B4-5C3B8694BCC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500972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1628801"/>
            <a:ext cx="5486400" cy="331236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57646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228F2-0B6C-1D4B-BC6A-7B22B3E2B622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33FC9-9C7F-CB48-8C92-7A1EADD780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268538" y="188913"/>
            <a:ext cx="662463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23850" y="1600200"/>
            <a:ext cx="8569325" cy="46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7950" y="6540500"/>
            <a:ext cx="792163" cy="288925"/>
          </a:xfrm>
          <a:prstGeom prst="rect">
            <a:avLst/>
          </a:prstGeom>
          <a:noFill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640A81EB-7410-454A-9A80-506DE3C3FC4C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971550" y="6548438"/>
            <a:ext cx="2376488" cy="288925"/>
          </a:xfrm>
          <a:prstGeom prst="rect">
            <a:avLst/>
          </a:prstGeom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  <a:norm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415338" y="6265863"/>
            <a:ext cx="477837" cy="187325"/>
          </a:xfrm>
          <a:prstGeom prst="rect">
            <a:avLst/>
          </a:prstGeom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7F7F7F"/>
                </a:solidFill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0D9820F-6422-234C-8B93-9B57BF06238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2D050"/>
        </a:buClr>
        <a:buFont typeface="Wingdings" charset="2"/>
        <a:buChar char="Ø"/>
        <a:defRPr sz="3200" b="1" kern="1200">
          <a:solidFill>
            <a:srgbClr val="595959"/>
          </a:solidFill>
          <a:latin typeface="Helvetica" pitchFamily="34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58ED5"/>
        </a:buClr>
        <a:buFont typeface="Arial" charset="0"/>
        <a:buChar char="•"/>
        <a:defRPr sz="2800" kern="1200">
          <a:solidFill>
            <a:srgbClr val="7F7F7F"/>
          </a:solidFill>
          <a:latin typeface="Helvetica" pitchFamily="34" charset="0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1859C"/>
        </a:buClr>
        <a:buSzPct val="70000"/>
        <a:buFont typeface="Courier New" charset="0"/>
        <a:buChar char="o"/>
        <a:defRPr sz="2400" kern="1200">
          <a:solidFill>
            <a:srgbClr val="7F7F7F"/>
          </a:solidFill>
          <a:latin typeface="Helvetica" pitchFamily="34" charset="0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Ø"/>
        <a:defRPr sz="2000" kern="1200">
          <a:solidFill>
            <a:srgbClr val="7F7F7F"/>
          </a:solidFill>
          <a:latin typeface="Helvetica" pitchFamily="34" charset="0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7F7F7F"/>
          </a:solidFill>
          <a:latin typeface="Helvetica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francegrid.in2p3.fr/index.php?title=Comit%C3%A9_Technique_Ex%C3%A9cutif_Initia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ctrTitle"/>
          </p:nvPr>
        </p:nvSpPr>
        <p:spPr>
          <a:xfrm>
            <a:off x="323850" y="2781300"/>
            <a:ext cx="8569325" cy="2592388"/>
          </a:xfrm>
        </p:spPr>
        <p:txBody>
          <a:bodyPr/>
          <a:lstStyle/>
          <a:p>
            <a:pPr eaLnBrk="1" hangingPunct="1"/>
            <a:r>
              <a:rPr lang="fr-FR" dirty="0" smtClean="0"/>
              <a:t>Nouveau modèle d’opérations</a:t>
            </a:r>
            <a:endParaRPr lang="fr-FR" dirty="0" smtClean="0">
              <a:solidFill>
                <a:srgbClr val="404040"/>
              </a:solidFill>
              <a:latin typeface="Helvetica" charset="0"/>
            </a:endParaRPr>
          </a:p>
        </p:txBody>
      </p:sp>
      <p:sp>
        <p:nvSpPr>
          <p:cNvPr id="14339" name="Sous-titre 2"/>
          <p:cNvSpPr>
            <a:spLocks noGrp="1"/>
          </p:cNvSpPr>
          <p:nvPr>
            <p:ph type="subTitle" idx="1"/>
          </p:nvPr>
        </p:nvSpPr>
        <p:spPr>
          <a:xfrm>
            <a:off x="323850" y="5445125"/>
            <a:ext cx="8569325" cy="936625"/>
          </a:xfrm>
        </p:spPr>
        <p:txBody>
          <a:bodyPr/>
          <a:lstStyle/>
          <a:p>
            <a:pPr eaLnBrk="1" hangingPunct="1"/>
            <a:r>
              <a:rPr lang="fr-FR" sz="2000" dirty="0" smtClean="0">
                <a:solidFill>
                  <a:srgbClr val="898989"/>
                </a:solidFill>
                <a:latin typeface="Helvetica" charset="0"/>
              </a:rPr>
              <a:t>Gilles Mathieu – 10 mai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Rappels historiques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Motivations pour un nouveau modèle</a:t>
            </a:r>
          </a:p>
          <a:p>
            <a:pPr lvl="1"/>
            <a:r>
              <a:rPr lang="fr-FR" dirty="0" smtClean="0"/>
              <a:t>Pour mieux fonctionner</a:t>
            </a:r>
          </a:p>
          <a:p>
            <a:pPr lvl="1"/>
            <a:r>
              <a:rPr lang="fr-FR" dirty="0" smtClean="0"/>
              <a:t>Pour refléter la réalité du terrain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Points de départ</a:t>
            </a:r>
          </a:p>
          <a:p>
            <a:pPr lvl="1"/>
            <a:r>
              <a:rPr lang="fr-FR" dirty="0" smtClean="0"/>
              <a:t>Résultat du workshop opérations d’oct.2010</a:t>
            </a:r>
          </a:p>
          <a:p>
            <a:pPr lvl="1"/>
            <a:r>
              <a:rPr lang="fr-FR" dirty="0" smtClean="0"/>
              <a:t>Analyse des points forts et faibles</a:t>
            </a:r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Séparation entre :</a:t>
            </a:r>
          </a:p>
          <a:p>
            <a:pPr lvl="1"/>
            <a:r>
              <a:rPr lang="fr-FR" dirty="0" smtClean="0"/>
              <a:t>Les infrastructures de la NGI</a:t>
            </a:r>
          </a:p>
          <a:p>
            <a:pPr lvl="1"/>
            <a:r>
              <a:rPr lang="fr-FR" dirty="0" smtClean="0"/>
              <a:t>Les missions et tâches de la NGI</a:t>
            </a:r>
          </a:p>
          <a:p>
            <a:pPr lvl="1"/>
            <a:r>
              <a:rPr lang="fr-FR" dirty="0" smtClean="0"/>
              <a:t>Le partage du travail et des responsabilités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Formalisation des </a:t>
            </a:r>
            <a:r>
              <a:rPr lang="fr-FR" dirty="0" err="1" smtClean="0"/>
              <a:t>workflows</a:t>
            </a:r>
            <a:endParaRPr lang="fr-FR" dirty="0" smtClean="0"/>
          </a:p>
          <a:p>
            <a:pPr lvl="1"/>
            <a:r>
              <a:rPr lang="fr-FR" dirty="0" smtClean="0"/>
              <a:t>De décision</a:t>
            </a:r>
          </a:p>
          <a:p>
            <a:pPr lvl="1"/>
            <a:r>
              <a:rPr lang="fr-FR" dirty="0" smtClean="0"/>
              <a:t>De communication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Infrastructures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Ce sont les machines:</a:t>
            </a:r>
          </a:p>
          <a:p>
            <a:pPr lvl="1"/>
            <a:r>
              <a:rPr lang="fr-FR" dirty="0" smtClean="0"/>
              <a:t>Qui sont la base de la grille (fondation)</a:t>
            </a:r>
          </a:p>
          <a:p>
            <a:pPr lvl="1"/>
            <a:r>
              <a:rPr lang="fr-FR" dirty="0" smtClean="0"/>
              <a:t>Qui servent à opérer cette base (contrôle)</a:t>
            </a:r>
            <a:endParaRPr lang="fr-FR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268538" y="3573016"/>
            <a:ext cx="4443412" cy="2454275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NGI INFRASTRUCTURES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2536825" y="3942904"/>
            <a:ext cx="1647825" cy="1733550"/>
          </a:xfrm>
          <a:prstGeom prst="roundRect">
            <a:avLst>
              <a:gd name="adj" fmla="val 16667"/>
            </a:avLst>
          </a:prstGeom>
          <a:solidFill>
            <a:srgbClr val="D6E3BC"/>
          </a:solidFill>
          <a:ln w="9525">
            <a:solidFill>
              <a:srgbClr val="D6E3B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4184650" y="3876229"/>
            <a:ext cx="2286000" cy="1800225"/>
          </a:xfrm>
          <a:prstGeom prst="leftArrow">
            <a:avLst>
              <a:gd name="adj1" fmla="val 45750"/>
              <a:gd name="adj2" fmla="val 57143"/>
            </a:avLst>
          </a:prstGeom>
          <a:solidFill>
            <a:srgbClr val="D6E3BC"/>
          </a:solidFill>
          <a:ln w="9525">
            <a:solidFill>
              <a:srgbClr val="D6E3B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2687638" y="4120704"/>
            <a:ext cx="1379537" cy="295275"/>
          </a:xfrm>
          <a:prstGeom prst="roundRect">
            <a:avLst>
              <a:gd name="adj" fmla="val 26236"/>
            </a:avLst>
          </a:prstGeom>
          <a:solidFill>
            <a:srgbClr val="C6D9F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PRODUCTION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2687638" y="4473129"/>
            <a:ext cx="1379537" cy="295275"/>
          </a:xfrm>
          <a:prstGeom prst="roundRect">
            <a:avLst>
              <a:gd name="adj" fmla="val 26236"/>
            </a:avLst>
          </a:prstGeom>
          <a:solidFill>
            <a:srgbClr val="C6D9F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TEST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2687638" y="4825554"/>
            <a:ext cx="1379537" cy="295275"/>
          </a:xfrm>
          <a:prstGeom prst="roundRect">
            <a:avLst>
              <a:gd name="adj" fmla="val 26236"/>
            </a:avLst>
          </a:prstGeom>
          <a:solidFill>
            <a:srgbClr val="C6D9F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TRAINING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2687638" y="5187504"/>
            <a:ext cx="1379537" cy="295275"/>
          </a:xfrm>
          <a:prstGeom prst="roundRect">
            <a:avLst>
              <a:gd name="adj" fmla="val 26236"/>
            </a:avLst>
          </a:prstGeom>
          <a:solidFill>
            <a:srgbClr val="C6D9F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NETWORK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 rot="5400000">
            <a:off x="3982244" y="4645372"/>
            <a:ext cx="1379538" cy="295275"/>
          </a:xfrm>
          <a:prstGeom prst="roundRect">
            <a:avLst>
              <a:gd name="adj" fmla="val 26236"/>
            </a:avLst>
          </a:prstGeom>
          <a:solidFill>
            <a:srgbClr val="B6DDE8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MONITORING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 rot="5400000">
            <a:off x="4344194" y="4645372"/>
            <a:ext cx="1379538" cy="295275"/>
          </a:xfrm>
          <a:prstGeom prst="roundRect">
            <a:avLst>
              <a:gd name="adj" fmla="val 26236"/>
            </a:avLst>
          </a:prstGeom>
          <a:solidFill>
            <a:srgbClr val="B6DDE8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ACCOUNTING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 rot="5400000">
            <a:off x="4706144" y="4645372"/>
            <a:ext cx="1379538" cy="295275"/>
          </a:xfrm>
          <a:prstGeom prst="roundRect">
            <a:avLst>
              <a:gd name="adj" fmla="val 26236"/>
            </a:avLst>
          </a:prstGeom>
          <a:solidFill>
            <a:srgbClr val="B6DDE8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SECURITY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 rot="5400000">
            <a:off x="5077619" y="4645372"/>
            <a:ext cx="1379538" cy="295275"/>
          </a:xfrm>
          <a:prstGeom prst="roundRect">
            <a:avLst>
              <a:gd name="adj" fmla="val 26236"/>
            </a:avLst>
          </a:prstGeom>
          <a:solidFill>
            <a:srgbClr val="B6DDE8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TOOLS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 rot="5400000">
            <a:off x="5439569" y="4645372"/>
            <a:ext cx="1379538" cy="295275"/>
          </a:xfrm>
          <a:prstGeom prst="roundRect">
            <a:avLst>
              <a:gd name="adj" fmla="val 26236"/>
            </a:avLst>
          </a:prstGeom>
          <a:solidFill>
            <a:srgbClr val="B6DDE8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CA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2346325" y="5724079"/>
            <a:ext cx="21304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FOUNDATION INFRASTRUCTURES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4508500" y="5724079"/>
            <a:ext cx="21304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CONTROL INFRASTRUCTURES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Tâches et missions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Missions ponctuelles : approche projet</a:t>
            </a:r>
          </a:p>
          <a:p>
            <a:pPr lvl="1"/>
            <a:r>
              <a:rPr lang="fr-FR" dirty="0" smtClean="0"/>
              <a:t>Cycle en trois phases</a:t>
            </a:r>
          </a:p>
          <a:p>
            <a:pPr lvl="3"/>
            <a:endParaRPr lang="fr-FR" dirty="0" smtClean="0"/>
          </a:p>
          <a:p>
            <a:pPr lvl="3"/>
            <a:endParaRPr lang="fr-FR" dirty="0" smtClean="0"/>
          </a:p>
          <a:p>
            <a:pPr lvl="1"/>
            <a:r>
              <a:rPr lang="fr-FR" dirty="0" smtClean="0"/>
              <a:t>Décomposition récursive si nécessaire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5220072" y="2322513"/>
            <a:ext cx="1273175" cy="1106487"/>
            <a:chOff x="1687" y="2696"/>
            <a:chExt cx="2005" cy="1743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1687" y="2696"/>
              <a:ext cx="1102" cy="338"/>
            </a:xfrm>
            <a:prstGeom prst="rect">
              <a:avLst/>
            </a:prstGeom>
            <a:solidFill>
              <a:srgbClr val="C2D69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0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Definition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2590" y="4101"/>
              <a:ext cx="1102" cy="338"/>
            </a:xfrm>
            <a:prstGeom prst="rect">
              <a:avLst/>
            </a:prstGeom>
            <a:solidFill>
              <a:srgbClr val="C2D69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0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Execution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2067" y="3395"/>
              <a:ext cx="1102" cy="338"/>
            </a:xfrm>
            <a:prstGeom prst="rect">
              <a:avLst/>
            </a:prstGeom>
            <a:solidFill>
              <a:srgbClr val="C2D69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0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Planning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030" name="AutoShape 6"/>
            <p:cNvCxnSpPr>
              <a:cxnSpLocks noChangeShapeType="1"/>
              <a:stCxn id="1027" idx="2"/>
              <a:endCxn id="1029" idx="0"/>
            </p:cNvCxnSpPr>
            <p:nvPr/>
          </p:nvCxnSpPr>
          <p:spPr bwMode="auto">
            <a:xfrm rot="16200000" flipH="1">
              <a:off x="2247" y="3025"/>
              <a:ext cx="361" cy="380"/>
            </a:xfrm>
            <a:prstGeom prst="bentConnector3">
              <a:avLst>
                <a:gd name="adj1" fmla="val 49861"/>
              </a:avLst>
            </a:prstGeom>
            <a:noFill/>
            <a:ln w="28575">
              <a:solidFill>
                <a:srgbClr val="76923C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031" name="AutoShape 7"/>
            <p:cNvCxnSpPr>
              <a:cxnSpLocks noChangeShapeType="1"/>
              <a:stCxn id="1029" idx="2"/>
              <a:endCxn id="1028" idx="0"/>
            </p:cNvCxnSpPr>
            <p:nvPr/>
          </p:nvCxnSpPr>
          <p:spPr bwMode="auto">
            <a:xfrm rot="16200000" flipH="1">
              <a:off x="2696" y="3655"/>
              <a:ext cx="368" cy="52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76923C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032" name="AutoShape 8"/>
            <p:cNvCxnSpPr>
              <a:cxnSpLocks noChangeShapeType="1"/>
              <a:stCxn id="1028" idx="3"/>
              <a:endCxn id="1027" idx="3"/>
            </p:cNvCxnSpPr>
            <p:nvPr/>
          </p:nvCxnSpPr>
          <p:spPr bwMode="auto">
            <a:xfrm flipH="1" flipV="1">
              <a:off x="2789" y="2865"/>
              <a:ext cx="903" cy="1405"/>
            </a:xfrm>
            <a:prstGeom prst="bentConnector3">
              <a:avLst>
                <a:gd name="adj1" fmla="val -20824"/>
              </a:avLst>
            </a:prstGeom>
            <a:noFill/>
            <a:ln w="28575">
              <a:solidFill>
                <a:srgbClr val="76923C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1885280" y="4303737"/>
            <a:ext cx="5207000" cy="1933575"/>
            <a:chOff x="1692" y="1931"/>
            <a:chExt cx="8199" cy="3045"/>
          </a:xfrm>
        </p:grpSpPr>
        <p:grpSp>
          <p:nvGrpSpPr>
            <p:cNvPr id="1034" name="Group 10"/>
            <p:cNvGrpSpPr>
              <a:grpSpLocks/>
            </p:cNvGrpSpPr>
            <p:nvPr/>
          </p:nvGrpSpPr>
          <p:grpSpPr bwMode="auto">
            <a:xfrm>
              <a:off x="1692" y="1931"/>
              <a:ext cx="8199" cy="3045"/>
              <a:chOff x="1692" y="1931"/>
              <a:chExt cx="8199" cy="3045"/>
            </a:xfrm>
          </p:grpSpPr>
          <p:sp>
            <p:nvSpPr>
              <p:cNvPr id="1035" name="AutoShape 11"/>
              <p:cNvSpPr>
                <a:spLocks noChangeArrowheads="1"/>
              </p:cNvSpPr>
              <p:nvPr/>
            </p:nvSpPr>
            <p:spPr bwMode="auto">
              <a:xfrm flipH="1">
                <a:off x="1692" y="1931"/>
                <a:ext cx="3044" cy="2986"/>
              </a:xfrm>
              <a:prstGeom prst="parallelogram">
                <a:avLst>
                  <a:gd name="adj" fmla="val 30262"/>
                </a:avLst>
              </a:prstGeom>
              <a:solidFill>
                <a:srgbClr val="E5DFE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6" name="AutoShape 12"/>
              <p:cNvSpPr>
                <a:spLocks noChangeArrowheads="1"/>
              </p:cNvSpPr>
              <p:nvPr/>
            </p:nvSpPr>
            <p:spPr bwMode="auto">
              <a:xfrm>
                <a:off x="2918" y="3758"/>
                <a:ext cx="1124" cy="435"/>
              </a:xfrm>
              <a:prstGeom prst="roundRect">
                <a:avLst>
                  <a:gd name="adj" fmla="val 21343"/>
                </a:avLst>
              </a:prstGeom>
              <a:solidFill>
                <a:srgbClr val="D6E3BC"/>
              </a:solidFill>
              <a:ln w="9525">
                <a:solidFill>
                  <a:srgbClr val="4E6128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Execution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7" name="AutoShape 13"/>
              <p:cNvSpPr>
                <a:spLocks noChangeArrowheads="1"/>
              </p:cNvSpPr>
              <p:nvPr/>
            </p:nvSpPr>
            <p:spPr bwMode="auto">
              <a:xfrm>
                <a:off x="2544" y="2929"/>
                <a:ext cx="1124" cy="435"/>
              </a:xfrm>
              <a:prstGeom prst="roundRect">
                <a:avLst>
                  <a:gd name="adj" fmla="val 21343"/>
                </a:avLst>
              </a:prstGeom>
              <a:solidFill>
                <a:srgbClr val="D6E3BC"/>
              </a:solidFill>
              <a:ln w="9525">
                <a:solidFill>
                  <a:srgbClr val="4E6128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Planning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8" name="AutoShape 14"/>
              <p:cNvSpPr>
                <a:spLocks noChangeArrowheads="1"/>
              </p:cNvSpPr>
              <p:nvPr/>
            </p:nvSpPr>
            <p:spPr bwMode="auto">
              <a:xfrm>
                <a:off x="2107" y="2066"/>
                <a:ext cx="1124" cy="435"/>
              </a:xfrm>
              <a:prstGeom prst="roundRect">
                <a:avLst>
                  <a:gd name="adj" fmla="val 21343"/>
                </a:avLst>
              </a:prstGeom>
              <a:solidFill>
                <a:srgbClr val="D6E3BC"/>
              </a:solidFill>
              <a:ln w="9525">
                <a:solidFill>
                  <a:srgbClr val="4E6128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9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Definition</a:t>
                </a:r>
                <a:endParaRPr kumimoji="0" 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9" name="AutoShape 15"/>
              <p:cNvSpPr>
                <a:spLocks noChangeArrowheads="1"/>
              </p:cNvSpPr>
              <p:nvPr/>
            </p:nvSpPr>
            <p:spPr bwMode="auto">
              <a:xfrm flipH="1">
                <a:off x="4261" y="1933"/>
                <a:ext cx="3044" cy="2986"/>
              </a:xfrm>
              <a:prstGeom prst="parallelogram">
                <a:avLst>
                  <a:gd name="adj" fmla="val 30262"/>
                </a:avLst>
              </a:prstGeom>
              <a:solidFill>
                <a:srgbClr val="DAEE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0" name="AutoShape 16"/>
              <p:cNvSpPr>
                <a:spLocks noChangeArrowheads="1"/>
              </p:cNvSpPr>
              <p:nvPr/>
            </p:nvSpPr>
            <p:spPr bwMode="auto">
              <a:xfrm>
                <a:off x="5487" y="3760"/>
                <a:ext cx="1124" cy="435"/>
              </a:xfrm>
              <a:prstGeom prst="roundRect">
                <a:avLst>
                  <a:gd name="adj" fmla="val 21343"/>
                </a:avLst>
              </a:prstGeom>
              <a:solidFill>
                <a:srgbClr val="D6E3BC"/>
              </a:solidFill>
              <a:ln w="9525">
                <a:solidFill>
                  <a:srgbClr val="4E6128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Execution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1" name="AutoShape 17"/>
              <p:cNvSpPr>
                <a:spLocks noChangeArrowheads="1"/>
              </p:cNvSpPr>
              <p:nvPr/>
            </p:nvSpPr>
            <p:spPr bwMode="auto">
              <a:xfrm>
                <a:off x="5113" y="2931"/>
                <a:ext cx="1124" cy="435"/>
              </a:xfrm>
              <a:prstGeom prst="roundRect">
                <a:avLst>
                  <a:gd name="adj" fmla="val 21343"/>
                </a:avLst>
              </a:prstGeom>
              <a:solidFill>
                <a:srgbClr val="D6E3BC"/>
              </a:solidFill>
              <a:ln w="9525">
                <a:solidFill>
                  <a:srgbClr val="4E6128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Planning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2" name="AutoShape 18"/>
              <p:cNvSpPr>
                <a:spLocks noChangeArrowheads="1"/>
              </p:cNvSpPr>
              <p:nvPr/>
            </p:nvSpPr>
            <p:spPr bwMode="auto">
              <a:xfrm>
                <a:off x="4676" y="2068"/>
                <a:ext cx="1124" cy="435"/>
              </a:xfrm>
              <a:prstGeom prst="roundRect">
                <a:avLst>
                  <a:gd name="adj" fmla="val 21343"/>
                </a:avLst>
              </a:prstGeom>
              <a:solidFill>
                <a:srgbClr val="D6E3BC"/>
              </a:solidFill>
              <a:ln w="9525">
                <a:solidFill>
                  <a:srgbClr val="4E6128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Definition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3" name="AutoShape 19"/>
              <p:cNvSpPr>
                <a:spLocks noChangeArrowheads="1"/>
              </p:cNvSpPr>
              <p:nvPr/>
            </p:nvSpPr>
            <p:spPr bwMode="auto">
              <a:xfrm flipH="1">
                <a:off x="6847" y="1935"/>
                <a:ext cx="3044" cy="2986"/>
              </a:xfrm>
              <a:prstGeom prst="parallelogram">
                <a:avLst>
                  <a:gd name="adj" fmla="val 30262"/>
                </a:avLst>
              </a:prstGeom>
              <a:solidFill>
                <a:srgbClr val="FDE9D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4" name="AutoShape 20"/>
              <p:cNvSpPr>
                <a:spLocks noChangeArrowheads="1"/>
              </p:cNvSpPr>
              <p:nvPr/>
            </p:nvSpPr>
            <p:spPr bwMode="auto">
              <a:xfrm>
                <a:off x="8073" y="3762"/>
                <a:ext cx="1124" cy="435"/>
              </a:xfrm>
              <a:prstGeom prst="roundRect">
                <a:avLst>
                  <a:gd name="adj" fmla="val 21343"/>
                </a:avLst>
              </a:prstGeom>
              <a:solidFill>
                <a:srgbClr val="D6E3BC"/>
              </a:solidFill>
              <a:ln w="9525">
                <a:solidFill>
                  <a:srgbClr val="4E6128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Execution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5" name="AutoShape 21"/>
              <p:cNvSpPr>
                <a:spLocks noChangeArrowheads="1"/>
              </p:cNvSpPr>
              <p:nvPr/>
            </p:nvSpPr>
            <p:spPr bwMode="auto">
              <a:xfrm>
                <a:off x="7699" y="2933"/>
                <a:ext cx="1124" cy="435"/>
              </a:xfrm>
              <a:prstGeom prst="roundRect">
                <a:avLst>
                  <a:gd name="adj" fmla="val 21343"/>
                </a:avLst>
              </a:prstGeom>
              <a:solidFill>
                <a:srgbClr val="D6E3BC"/>
              </a:solidFill>
              <a:ln w="9525">
                <a:solidFill>
                  <a:srgbClr val="4E6128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Planning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6" name="AutoShape 22"/>
              <p:cNvSpPr>
                <a:spLocks noChangeArrowheads="1"/>
              </p:cNvSpPr>
              <p:nvPr/>
            </p:nvSpPr>
            <p:spPr bwMode="auto">
              <a:xfrm>
                <a:off x="7262" y="2070"/>
                <a:ext cx="1124" cy="435"/>
              </a:xfrm>
              <a:prstGeom prst="roundRect">
                <a:avLst>
                  <a:gd name="adj" fmla="val 21343"/>
                </a:avLst>
              </a:prstGeom>
              <a:solidFill>
                <a:srgbClr val="D6E3BC"/>
              </a:solidFill>
              <a:ln w="9525">
                <a:solidFill>
                  <a:srgbClr val="4E6128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Definition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047" name="AutoShape 23"/>
              <p:cNvCxnSpPr>
                <a:cxnSpLocks noChangeShapeType="1"/>
                <a:stCxn id="1040" idx="2"/>
                <a:endCxn id="1046" idx="0"/>
              </p:cNvCxnSpPr>
              <p:nvPr/>
            </p:nvCxnSpPr>
            <p:spPr bwMode="auto">
              <a:xfrm rot="5400000" flipH="1" flipV="1">
                <a:off x="5874" y="2245"/>
                <a:ext cx="2125" cy="1775"/>
              </a:xfrm>
              <a:prstGeom prst="bentConnector5">
                <a:avLst>
                  <a:gd name="adj1" fmla="val -7060"/>
                  <a:gd name="adj2" fmla="val 50028"/>
                  <a:gd name="adj3" fmla="val 116940"/>
                </a:avLst>
              </a:prstGeom>
              <a:noFill/>
              <a:ln w="38100">
                <a:solidFill>
                  <a:srgbClr val="76923C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1048" name="AutoShape 24"/>
              <p:cNvCxnSpPr>
                <a:cxnSpLocks noChangeShapeType="1"/>
                <a:stCxn id="1036" idx="2"/>
                <a:endCxn id="1042" idx="0"/>
              </p:cNvCxnSpPr>
              <p:nvPr/>
            </p:nvCxnSpPr>
            <p:spPr bwMode="auto">
              <a:xfrm rot="5400000" flipH="1" flipV="1">
                <a:off x="3296" y="2252"/>
                <a:ext cx="2125" cy="1758"/>
              </a:xfrm>
              <a:prstGeom prst="bentConnector5">
                <a:avLst>
                  <a:gd name="adj1" fmla="val -7014"/>
                  <a:gd name="adj2" fmla="val 50000"/>
                  <a:gd name="adj3" fmla="val 116940"/>
                </a:avLst>
              </a:prstGeom>
              <a:noFill/>
              <a:ln w="38100">
                <a:solidFill>
                  <a:srgbClr val="76923C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1049" name="AutoShape 25"/>
              <p:cNvCxnSpPr>
                <a:cxnSpLocks noChangeShapeType="1"/>
                <a:stCxn id="1044" idx="2"/>
                <a:endCxn id="1038" idx="0"/>
              </p:cNvCxnSpPr>
              <p:nvPr/>
            </p:nvCxnSpPr>
            <p:spPr bwMode="auto">
              <a:xfrm rot="16200000" flipV="1">
                <a:off x="4586" y="149"/>
                <a:ext cx="2131" cy="5966"/>
              </a:xfrm>
              <a:prstGeom prst="bentConnector5">
                <a:avLst>
                  <a:gd name="adj1" fmla="val -7042"/>
                  <a:gd name="adj2" fmla="val -13880"/>
                  <a:gd name="adj3" fmla="val 123884"/>
                </a:avLst>
              </a:prstGeom>
              <a:noFill/>
              <a:ln w="38100">
                <a:solidFill>
                  <a:srgbClr val="76923C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1050" name="AutoShape 26"/>
              <p:cNvCxnSpPr>
                <a:cxnSpLocks noChangeShapeType="1"/>
                <a:stCxn id="1038" idx="2"/>
                <a:endCxn id="1037" idx="0"/>
              </p:cNvCxnSpPr>
              <p:nvPr/>
            </p:nvCxnSpPr>
            <p:spPr bwMode="auto">
              <a:xfrm rot="16200000" flipH="1">
                <a:off x="2674" y="2496"/>
                <a:ext cx="428" cy="437"/>
              </a:xfrm>
              <a:prstGeom prst="bentConnector3">
                <a:avLst>
                  <a:gd name="adj1" fmla="val 35977"/>
                </a:avLst>
              </a:prstGeom>
              <a:noFill/>
              <a:ln w="38100">
                <a:solidFill>
                  <a:srgbClr val="76923C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1051" name="AutoShape 27"/>
              <p:cNvCxnSpPr>
                <a:cxnSpLocks noChangeShapeType="1"/>
                <a:stCxn id="1037" idx="2"/>
                <a:endCxn id="1036" idx="0"/>
              </p:cNvCxnSpPr>
              <p:nvPr/>
            </p:nvCxnSpPr>
            <p:spPr bwMode="auto">
              <a:xfrm rot="16200000" flipH="1">
                <a:off x="3096" y="3374"/>
                <a:ext cx="394" cy="374"/>
              </a:xfrm>
              <a:prstGeom prst="bentConnector3">
                <a:avLst>
                  <a:gd name="adj1" fmla="val 33755"/>
                </a:avLst>
              </a:prstGeom>
              <a:noFill/>
              <a:ln w="38100">
                <a:solidFill>
                  <a:srgbClr val="76923C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1052" name="AutoShape 28"/>
              <p:cNvCxnSpPr>
                <a:cxnSpLocks noChangeShapeType="1"/>
                <a:stCxn id="1042" idx="2"/>
                <a:endCxn id="1041" idx="0"/>
              </p:cNvCxnSpPr>
              <p:nvPr/>
            </p:nvCxnSpPr>
            <p:spPr bwMode="auto">
              <a:xfrm rot="16200000" flipH="1">
                <a:off x="5243" y="2498"/>
                <a:ext cx="428" cy="437"/>
              </a:xfrm>
              <a:prstGeom prst="bentConnector3">
                <a:avLst>
                  <a:gd name="adj1" fmla="val 35977"/>
                </a:avLst>
              </a:prstGeom>
              <a:noFill/>
              <a:ln w="38100">
                <a:solidFill>
                  <a:srgbClr val="76923C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1053" name="AutoShape 29"/>
              <p:cNvCxnSpPr>
                <a:cxnSpLocks noChangeShapeType="1"/>
                <a:stCxn id="1041" idx="2"/>
                <a:endCxn id="1040" idx="0"/>
              </p:cNvCxnSpPr>
              <p:nvPr/>
            </p:nvCxnSpPr>
            <p:spPr bwMode="auto">
              <a:xfrm rot="16200000" flipH="1">
                <a:off x="5665" y="3376"/>
                <a:ext cx="394" cy="374"/>
              </a:xfrm>
              <a:prstGeom prst="bentConnector3">
                <a:avLst>
                  <a:gd name="adj1" fmla="val 33755"/>
                </a:avLst>
              </a:prstGeom>
              <a:noFill/>
              <a:ln w="38100">
                <a:solidFill>
                  <a:srgbClr val="76923C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1054" name="AutoShape 30"/>
              <p:cNvCxnSpPr>
                <a:cxnSpLocks noChangeShapeType="1"/>
                <a:stCxn id="1046" idx="2"/>
                <a:endCxn id="1045" idx="0"/>
              </p:cNvCxnSpPr>
              <p:nvPr/>
            </p:nvCxnSpPr>
            <p:spPr bwMode="auto">
              <a:xfrm rot="16200000" flipH="1">
                <a:off x="7829" y="2500"/>
                <a:ext cx="428" cy="437"/>
              </a:xfrm>
              <a:prstGeom prst="bentConnector3">
                <a:avLst>
                  <a:gd name="adj1" fmla="val 35977"/>
                </a:avLst>
              </a:prstGeom>
              <a:noFill/>
              <a:ln w="38100">
                <a:solidFill>
                  <a:srgbClr val="76923C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1055" name="AutoShape 31"/>
              <p:cNvCxnSpPr>
                <a:cxnSpLocks noChangeShapeType="1"/>
                <a:stCxn id="1045" idx="2"/>
                <a:endCxn id="1044" idx="0"/>
              </p:cNvCxnSpPr>
              <p:nvPr/>
            </p:nvCxnSpPr>
            <p:spPr bwMode="auto">
              <a:xfrm rot="16200000" flipH="1">
                <a:off x="8251" y="3378"/>
                <a:ext cx="394" cy="374"/>
              </a:xfrm>
              <a:prstGeom prst="bentConnector3">
                <a:avLst>
                  <a:gd name="adj1" fmla="val 33755"/>
                </a:avLst>
              </a:prstGeom>
              <a:noFill/>
              <a:ln w="38100">
                <a:solidFill>
                  <a:srgbClr val="76923C"/>
                </a:solidFill>
                <a:miter lim="800000"/>
                <a:headEnd/>
                <a:tailEnd type="triangle" w="med" len="med"/>
              </a:ln>
            </p:spPr>
          </p:cxnSp>
          <p:sp>
            <p:nvSpPr>
              <p:cNvPr id="1056" name="Text Box 32"/>
              <p:cNvSpPr txBox="1">
                <a:spLocks noChangeArrowheads="1"/>
              </p:cNvSpPr>
              <p:nvPr/>
            </p:nvSpPr>
            <p:spPr bwMode="auto">
              <a:xfrm>
                <a:off x="2023" y="1996"/>
                <a:ext cx="279" cy="23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0800" rIns="54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1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57" name="Text Box 33"/>
              <p:cNvSpPr txBox="1">
                <a:spLocks noChangeArrowheads="1"/>
              </p:cNvSpPr>
              <p:nvPr/>
            </p:nvSpPr>
            <p:spPr bwMode="auto">
              <a:xfrm>
                <a:off x="2447" y="2845"/>
                <a:ext cx="279" cy="23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0800" rIns="54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2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58" name="Text Box 34"/>
              <p:cNvSpPr txBox="1">
                <a:spLocks noChangeArrowheads="1"/>
              </p:cNvSpPr>
              <p:nvPr/>
            </p:nvSpPr>
            <p:spPr bwMode="auto">
              <a:xfrm>
                <a:off x="2812" y="3666"/>
                <a:ext cx="279" cy="23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0800" rIns="54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3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59" name="Text Box 35"/>
              <p:cNvSpPr txBox="1">
                <a:spLocks noChangeArrowheads="1"/>
              </p:cNvSpPr>
              <p:nvPr/>
            </p:nvSpPr>
            <p:spPr bwMode="auto">
              <a:xfrm>
                <a:off x="4603" y="2002"/>
                <a:ext cx="279" cy="23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0800" rIns="54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4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60" name="Text Box 36"/>
              <p:cNvSpPr txBox="1">
                <a:spLocks noChangeArrowheads="1"/>
              </p:cNvSpPr>
              <p:nvPr/>
            </p:nvSpPr>
            <p:spPr bwMode="auto">
              <a:xfrm>
                <a:off x="5027" y="2851"/>
                <a:ext cx="279" cy="23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0800" rIns="54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5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61" name="Text Box 37"/>
              <p:cNvSpPr txBox="1">
                <a:spLocks noChangeArrowheads="1"/>
              </p:cNvSpPr>
              <p:nvPr/>
            </p:nvSpPr>
            <p:spPr bwMode="auto">
              <a:xfrm>
                <a:off x="5392" y="3672"/>
                <a:ext cx="279" cy="23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0800" rIns="54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6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62" name="Text Box 38"/>
              <p:cNvSpPr txBox="1">
                <a:spLocks noChangeArrowheads="1"/>
              </p:cNvSpPr>
              <p:nvPr/>
            </p:nvSpPr>
            <p:spPr bwMode="auto">
              <a:xfrm>
                <a:off x="7222" y="2008"/>
                <a:ext cx="279" cy="23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0800" rIns="54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7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63" name="Text Box 39"/>
              <p:cNvSpPr txBox="1">
                <a:spLocks noChangeArrowheads="1"/>
              </p:cNvSpPr>
              <p:nvPr/>
            </p:nvSpPr>
            <p:spPr bwMode="auto">
              <a:xfrm>
                <a:off x="7646" y="2857"/>
                <a:ext cx="279" cy="23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0800" rIns="54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8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64" name="Text Box 40"/>
              <p:cNvSpPr txBox="1">
                <a:spLocks noChangeArrowheads="1"/>
              </p:cNvSpPr>
              <p:nvPr/>
            </p:nvSpPr>
            <p:spPr bwMode="auto">
              <a:xfrm>
                <a:off x="8011" y="3678"/>
                <a:ext cx="279" cy="23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0800" rIns="54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9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65" name="Text Box 41"/>
              <p:cNvSpPr txBox="1">
                <a:spLocks noChangeArrowheads="1"/>
              </p:cNvSpPr>
              <p:nvPr/>
            </p:nvSpPr>
            <p:spPr bwMode="auto">
              <a:xfrm>
                <a:off x="2509" y="4437"/>
                <a:ext cx="2152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100" b="1" i="0" u="none" strike="noStrike" cap="none" normalizeH="0" baseline="0" smtClean="0">
                    <a:ln>
                      <a:noFill/>
                    </a:ln>
                    <a:solidFill>
                      <a:srgbClr val="5F497A"/>
                    </a:solidFill>
                    <a:effectLst/>
                    <a:latin typeface="Calibri" pitchFamily="34" charset="0"/>
                  </a:rPr>
                  <a:t>Needs analysis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66" name="Text Box 42"/>
              <p:cNvSpPr txBox="1">
                <a:spLocks noChangeArrowheads="1"/>
              </p:cNvSpPr>
              <p:nvPr/>
            </p:nvSpPr>
            <p:spPr bwMode="auto">
              <a:xfrm>
                <a:off x="5078" y="4439"/>
                <a:ext cx="2152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100" b="1" i="0" u="none" strike="noStrike" cap="none" normalizeH="0" baseline="0" smtClean="0">
                    <a:ln>
                      <a:noFill/>
                    </a:ln>
                    <a:solidFill>
                      <a:srgbClr val="365F91"/>
                    </a:solidFill>
                    <a:effectLst/>
                    <a:latin typeface="Calibri" pitchFamily="34" charset="0"/>
                  </a:rPr>
                  <a:t>Implem. study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67" name="Text Box 43"/>
              <p:cNvSpPr txBox="1">
                <a:spLocks noChangeArrowheads="1"/>
              </p:cNvSpPr>
              <p:nvPr/>
            </p:nvSpPr>
            <p:spPr bwMode="auto">
              <a:xfrm>
                <a:off x="7664" y="4441"/>
                <a:ext cx="2152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100" b="1" i="0" u="none" strike="noStrike" cap="none" normalizeH="0" baseline="0" smtClean="0">
                    <a:ln>
                      <a:noFill/>
                    </a:ln>
                    <a:solidFill>
                      <a:srgbClr val="984806"/>
                    </a:solidFill>
                    <a:effectLst/>
                    <a:latin typeface="Calibri" pitchFamily="34" charset="0"/>
                  </a:rPr>
                  <a:t>Setup &amp; realization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cxnSp>
          <p:nvCxnSpPr>
            <p:cNvPr id="1068" name="AutoShape 44"/>
            <p:cNvCxnSpPr>
              <a:cxnSpLocks noChangeShapeType="1"/>
              <a:stCxn id="1036" idx="3"/>
              <a:endCxn id="1038" idx="3"/>
            </p:cNvCxnSpPr>
            <p:nvPr/>
          </p:nvCxnSpPr>
          <p:spPr bwMode="auto">
            <a:xfrm flipH="1" flipV="1">
              <a:off x="3231" y="2284"/>
              <a:ext cx="811" cy="1692"/>
            </a:xfrm>
            <a:prstGeom prst="bentConnector3">
              <a:avLst>
                <a:gd name="adj1" fmla="val -25898"/>
              </a:avLst>
            </a:prstGeom>
            <a:noFill/>
            <a:ln w="28575">
              <a:solidFill>
                <a:srgbClr val="76923C"/>
              </a:solidFill>
              <a:prstDash val="sysDot"/>
              <a:miter lim="800000"/>
              <a:headEnd/>
              <a:tailEnd type="triangle" w="med" len="med"/>
            </a:ln>
          </p:spPr>
        </p:cxnSp>
        <p:cxnSp>
          <p:nvCxnSpPr>
            <p:cNvPr id="1069" name="AutoShape 45"/>
            <p:cNvCxnSpPr>
              <a:cxnSpLocks noChangeShapeType="1"/>
              <a:stCxn id="1040" idx="3"/>
              <a:endCxn id="1042" idx="3"/>
            </p:cNvCxnSpPr>
            <p:nvPr/>
          </p:nvCxnSpPr>
          <p:spPr bwMode="auto">
            <a:xfrm flipH="1" flipV="1">
              <a:off x="5800" y="2286"/>
              <a:ext cx="811" cy="1692"/>
            </a:xfrm>
            <a:prstGeom prst="bentConnector3">
              <a:avLst>
                <a:gd name="adj1" fmla="val -25898"/>
              </a:avLst>
            </a:prstGeom>
            <a:noFill/>
            <a:ln w="28575">
              <a:solidFill>
                <a:srgbClr val="76923C"/>
              </a:solidFill>
              <a:prstDash val="sysDot"/>
              <a:miter lim="800000"/>
              <a:headEnd/>
              <a:tailEnd type="triangle" w="med" len="med"/>
            </a:ln>
          </p:spPr>
        </p:cxnSp>
        <p:cxnSp>
          <p:nvCxnSpPr>
            <p:cNvPr id="1070" name="AutoShape 46"/>
            <p:cNvCxnSpPr>
              <a:cxnSpLocks noChangeShapeType="1"/>
              <a:stCxn id="1044" idx="3"/>
              <a:endCxn id="1046" idx="3"/>
            </p:cNvCxnSpPr>
            <p:nvPr/>
          </p:nvCxnSpPr>
          <p:spPr bwMode="auto">
            <a:xfrm flipH="1" flipV="1">
              <a:off x="8386" y="2288"/>
              <a:ext cx="811" cy="1692"/>
            </a:xfrm>
            <a:prstGeom prst="bentConnector3">
              <a:avLst>
                <a:gd name="adj1" fmla="val -18745"/>
              </a:avLst>
            </a:prstGeom>
            <a:noFill/>
            <a:ln w="28575">
              <a:solidFill>
                <a:srgbClr val="76923C"/>
              </a:solidFill>
              <a:prstDash val="sysDot"/>
              <a:miter lim="800000"/>
              <a:headEnd/>
              <a:tailEnd type="triangle" w="med" len="med"/>
            </a:ln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Tâches et missions (2)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Missions permanentes et régulières: approche fonctionnelle</a:t>
            </a:r>
          </a:p>
          <a:p>
            <a:pPr lvl="1"/>
            <a:r>
              <a:rPr lang="fr-FR" dirty="0" smtClean="0"/>
              <a:t>Mission de coordination</a:t>
            </a:r>
          </a:p>
          <a:p>
            <a:pPr lvl="2"/>
            <a:r>
              <a:rPr lang="fr-FR" dirty="0" smtClean="0"/>
              <a:t>Coordination stratégique</a:t>
            </a:r>
          </a:p>
          <a:p>
            <a:pPr lvl="2"/>
            <a:r>
              <a:rPr lang="fr-FR" dirty="0" smtClean="0"/>
              <a:t>Supervision technique</a:t>
            </a:r>
          </a:p>
          <a:p>
            <a:pPr lvl="1"/>
            <a:r>
              <a:rPr lang="fr-FR" dirty="0" smtClean="0"/>
              <a:t>Missions de réalisation</a:t>
            </a:r>
          </a:p>
          <a:p>
            <a:pPr lvl="2"/>
            <a:r>
              <a:rPr lang="fr-FR" dirty="0" smtClean="0"/>
              <a:t>Administration de services</a:t>
            </a:r>
          </a:p>
          <a:p>
            <a:pPr lvl="2"/>
            <a:r>
              <a:rPr lang="fr-FR" dirty="0" smtClean="0"/>
              <a:t>Hébergement de services</a:t>
            </a:r>
          </a:p>
          <a:p>
            <a:pPr lvl="2"/>
            <a:r>
              <a:rPr lang="fr-FR" dirty="0" smtClean="0"/>
              <a:t>Implémentation</a:t>
            </a:r>
          </a:p>
          <a:p>
            <a:pPr lvl="2"/>
            <a:r>
              <a:rPr lang="fr-FR" dirty="0" smtClean="0"/>
              <a:t>Support et suivi</a:t>
            </a:r>
          </a:p>
          <a:p>
            <a:endParaRPr lang="en-US" dirty="0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Tâches et missions (3)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Lien entre ponctuel et permanent</a:t>
            </a:r>
          </a:p>
          <a:p>
            <a:pPr lvl="1"/>
            <a:r>
              <a:rPr lang="fr-FR" dirty="0" smtClean="0"/>
              <a:t>Initialisation</a:t>
            </a:r>
          </a:p>
          <a:p>
            <a:pPr lvl="1"/>
            <a:r>
              <a:rPr lang="fr-FR" dirty="0" smtClean="0"/>
              <a:t>Cycle d’amélioration</a:t>
            </a:r>
            <a:endParaRPr lang="fr-FR" dirty="0"/>
          </a:p>
        </p:txBody>
      </p:sp>
      <p:grpSp>
        <p:nvGrpSpPr>
          <p:cNvPr id="72" name="Group 1"/>
          <p:cNvGrpSpPr>
            <a:grpSpLocks noChangeAspect="1"/>
          </p:cNvGrpSpPr>
          <p:nvPr/>
        </p:nvGrpSpPr>
        <p:grpSpPr bwMode="auto">
          <a:xfrm>
            <a:off x="898555" y="3356992"/>
            <a:ext cx="7273845" cy="3024336"/>
            <a:chOff x="1424" y="1768"/>
            <a:chExt cx="9187" cy="3821"/>
          </a:xfrm>
        </p:grpSpPr>
        <p:sp>
          <p:nvSpPr>
            <p:cNvPr id="73" name="AutoShape 19"/>
            <p:cNvSpPr>
              <a:spLocks noChangeAspect="1" noChangeArrowheads="1" noTextEdit="1"/>
            </p:cNvSpPr>
            <p:nvPr/>
          </p:nvSpPr>
          <p:spPr bwMode="auto">
            <a:xfrm>
              <a:off x="1424" y="1768"/>
              <a:ext cx="9187" cy="382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18"/>
            <p:cNvSpPr>
              <a:spLocks noChangeArrowheads="1"/>
            </p:cNvSpPr>
            <p:nvPr/>
          </p:nvSpPr>
          <p:spPr bwMode="auto">
            <a:xfrm>
              <a:off x="4046" y="2332"/>
              <a:ext cx="6074" cy="2953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95B3D7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Regular and continuous work</a:t>
              </a: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5" name="Rectangle 17"/>
            <p:cNvSpPr>
              <a:spLocks noChangeArrowheads="1"/>
            </p:cNvSpPr>
            <p:nvPr/>
          </p:nvSpPr>
          <p:spPr bwMode="auto">
            <a:xfrm>
              <a:off x="1581" y="2332"/>
              <a:ext cx="1945" cy="2950"/>
            </a:xfrm>
            <a:prstGeom prst="rect">
              <a:avLst/>
            </a:prstGeom>
            <a:solidFill>
              <a:srgbClr val="EAF1DD"/>
            </a:solidFill>
            <a:ln w="9525">
              <a:solidFill>
                <a:srgbClr val="C2D69B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Time-</a:t>
              </a:r>
              <a:r>
                <a:rPr kumimoji="0" lang="fr-FR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bound</a:t>
              </a:r>
              <a:r>
                <a:rPr kumimoji="0" lang="fr-FR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fr-FR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work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6" name="AutoShape 16"/>
            <p:cNvSpPr>
              <a:spLocks noChangeArrowheads="1"/>
            </p:cNvSpPr>
            <p:nvPr/>
          </p:nvSpPr>
          <p:spPr bwMode="auto">
            <a:xfrm>
              <a:off x="4109" y="2937"/>
              <a:ext cx="5899" cy="656"/>
            </a:xfrm>
            <a:prstGeom prst="roundRect">
              <a:avLst>
                <a:gd name="adj" fmla="val 16667"/>
              </a:avLst>
            </a:prstGeom>
            <a:solidFill>
              <a:srgbClr val="0070C0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Strategic coordination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7" name="AutoShape 15"/>
            <p:cNvSpPr>
              <a:spLocks noChangeArrowheads="1"/>
            </p:cNvSpPr>
            <p:nvPr/>
          </p:nvSpPr>
          <p:spPr bwMode="auto">
            <a:xfrm>
              <a:off x="7007" y="4453"/>
              <a:ext cx="1464" cy="656"/>
            </a:xfrm>
            <a:prstGeom prst="roundRect">
              <a:avLst>
                <a:gd name="adj" fmla="val 16667"/>
              </a:avLst>
            </a:prstGeom>
            <a:solidFill>
              <a:srgbClr val="0070C0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Implementa-tion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8" name="AutoShape 14"/>
            <p:cNvSpPr>
              <a:spLocks noChangeArrowheads="1"/>
            </p:cNvSpPr>
            <p:nvPr/>
          </p:nvSpPr>
          <p:spPr bwMode="auto">
            <a:xfrm>
              <a:off x="8544" y="4448"/>
              <a:ext cx="1464" cy="656"/>
            </a:xfrm>
            <a:prstGeom prst="roundRect">
              <a:avLst>
                <a:gd name="adj" fmla="val 16667"/>
              </a:avLst>
            </a:prstGeom>
            <a:solidFill>
              <a:srgbClr val="0070C0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Support &amp; follow-up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9" name="AutoShape 13"/>
            <p:cNvSpPr>
              <a:spLocks noChangeArrowheads="1"/>
            </p:cNvSpPr>
            <p:nvPr/>
          </p:nvSpPr>
          <p:spPr bwMode="auto">
            <a:xfrm>
              <a:off x="5549" y="4445"/>
              <a:ext cx="1383" cy="656"/>
            </a:xfrm>
            <a:prstGeom prst="roundRect">
              <a:avLst>
                <a:gd name="adj" fmla="val 18292"/>
              </a:avLst>
            </a:prstGeom>
            <a:solidFill>
              <a:srgbClr val="0070C0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Hosting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0" name="AutoShape 12"/>
            <p:cNvSpPr>
              <a:spLocks noChangeArrowheads="1"/>
            </p:cNvSpPr>
            <p:nvPr/>
          </p:nvSpPr>
          <p:spPr bwMode="auto">
            <a:xfrm>
              <a:off x="4097" y="4451"/>
              <a:ext cx="1383" cy="656"/>
            </a:xfrm>
            <a:prstGeom prst="roundRect">
              <a:avLst>
                <a:gd name="adj" fmla="val 18292"/>
              </a:avLst>
            </a:prstGeom>
            <a:solidFill>
              <a:srgbClr val="0070C0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Service admin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1" name="AutoShape 11"/>
            <p:cNvSpPr>
              <a:spLocks noChangeArrowheads="1"/>
            </p:cNvSpPr>
            <p:nvPr/>
          </p:nvSpPr>
          <p:spPr bwMode="auto">
            <a:xfrm>
              <a:off x="4109" y="3684"/>
              <a:ext cx="5899" cy="656"/>
            </a:xfrm>
            <a:prstGeom prst="roundRect">
              <a:avLst>
                <a:gd name="adj" fmla="val 20120"/>
              </a:avLst>
            </a:prstGeom>
            <a:solidFill>
              <a:srgbClr val="0070C0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Technical supervision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" name="AutoShape 10"/>
            <p:cNvSpPr>
              <a:spLocks noChangeArrowheads="1"/>
            </p:cNvSpPr>
            <p:nvPr/>
          </p:nvSpPr>
          <p:spPr bwMode="auto">
            <a:xfrm>
              <a:off x="2062" y="4521"/>
              <a:ext cx="1010" cy="442"/>
            </a:xfrm>
            <a:prstGeom prst="roundRect">
              <a:avLst>
                <a:gd name="adj" fmla="val 23833"/>
              </a:avLst>
            </a:prstGeom>
            <a:solidFill>
              <a:srgbClr val="D6E3BC"/>
            </a:solidFill>
            <a:ln w="9525">
              <a:solidFill>
                <a:srgbClr val="4E6128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05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Execution</a:t>
              </a: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3" name="AutoShape 9"/>
            <p:cNvSpPr>
              <a:spLocks noChangeArrowheads="1"/>
            </p:cNvSpPr>
            <p:nvPr/>
          </p:nvSpPr>
          <p:spPr bwMode="auto">
            <a:xfrm>
              <a:off x="2064" y="3760"/>
              <a:ext cx="1010" cy="442"/>
            </a:xfrm>
            <a:prstGeom prst="roundRect">
              <a:avLst>
                <a:gd name="adj" fmla="val 23833"/>
              </a:avLst>
            </a:prstGeom>
            <a:solidFill>
              <a:srgbClr val="D6E3BC"/>
            </a:solidFill>
            <a:ln w="9525">
              <a:solidFill>
                <a:srgbClr val="4E6128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05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Planning</a:t>
              </a: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" name="AutoShape 8"/>
            <p:cNvSpPr>
              <a:spLocks noChangeArrowheads="1"/>
            </p:cNvSpPr>
            <p:nvPr/>
          </p:nvSpPr>
          <p:spPr bwMode="auto">
            <a:xfrm>
              <a:off x="2070" y="2995"/>
              <a:ext cx="1010" cy="442"/>
            </a:xfrm>
            <a:prstGeom prst="roundRect">
              <a:avLst>
                <a:gd name="adj" fmla="val 23833"/>
              </a:avLst>
            </a:prstGeom>
            <a:solidFill>
              <a:srgbClr val="D6E3BC"/>
            </a:solidFill>
            <a:ln w="9525">
              <a:solidFill>
                <a:srgbClr val="4E6128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05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Definition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5" name="AutoShape 7"/>
            <p:cNvSpPr>
              <a:spLocks noChangeShapeType="1"/>
            </p:cNvSpPr>
            <p:nvPr/>
          </p:nvSpPr>
          <p:spPr bwMode="auto">
            <a:xfrm rot="10800000" flipH="1">
              <a:off x="2054" y="3244"/>
              <a:ext cx="8" cy="1526"/>
            </a:xfrm>
            <a:prstGeom prst="bentConnector3">
              <a:avLst>
                <a:gd name="adj1" fmla="val -2093938"/>
              </a:avLst>
            </a:prstGeom>
            <a:noFill/>
            <a:ln w="28575">
              <a:solidFill>
                <a:srgbClr val="76923C"/>
              </a:solidFill>
              <a:prstDash val="sysDot"/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AutoShape 6"/>
            <p:cNvSpPr>
              <a:spLocks noChangeShapeType="1"/>
            </p:cNvSpPr>
            <p:nvPr/>
          </p:nvSpPr>
          <p:spPr bwMode="auto">
            <a:xfrm>
              <a:off x="3526" y="3807"/>
              <a:ext cx="520" cy="2"/>
            </a:xfrm>
            <a:prstGeom prst="bentConnector3">
              <a:avLst>
                <a:gd name="adj1" fmla="val 49806"/>
              </a:avLst>
            </a:prstGeom>
            <a:noFill/>
            <a:ln w="38100">
              <a:solidFill>
                <a:srgbClr val="76923C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AutoShape 5"/>
            <p:cNvSpPr>
              <a:spLocks noChangeShapeType="1"/>
            </p:cNvSpPr>
            <p:nvPr/>
          </p:nvSpPr>
          <p:spPr bwMode="auto">
            <a:xfrm flipH="1" flipV="1">
              <a:off x="2554" y="2332"/>
              <a:ext cx="7566" cy="1477"/>
            </a:xfrm>
            <a:prstGeom prst="bentConnector4">
              <a:avLst>
                <a:gd name="adj1" fmla="val -4759"/>
                <a:gd name="adj2" fmla="val 124375"/>
              </a:avLst>
            </a:prstGeom>
            <a:noFill/>
            <a:ln w="38100">
              <a:solidFill>
                <a:srgbClr val="76923C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AutoShape 4"/>
            <p:cNvSpPr>
              <a:spLocks noChangeShapeType="1"/>
            </p:cNvSpPr>
            <p:nvPr/>
          </p:nvSpPr>
          <p:spPr bwMode="auto">
            <a:xfrm rot="5400000">
              <a:off x="2410" y="3596"/>
              <a:ext cx="323" cy="6"/>
            </a:xfrm>
            <a:prstGeom prst="bentConnector3">
              <a:avLst>
                <a:gd name="adj1" fmla="val 49847"/>
              </a:avLst>
            </a:prstGeom>
            <a:noFill/>
            <a:ln w="28575">
              <a:solidFill>
                <a:srgbClr val="76923C"/>
              </a:solidFill>
              <a:prstDash val="sysDot"/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AutoShape 3"/>
            <p:cNvSpPr>
              <a:spLocks noChangeShapeType="1"/>
            </p:cNvSpPr>
            <p:nvPr/>
          </p:nvSpPr>
          <p:spPr bwMode="auto">
            <a:xfrm rot="5400000">
              <a:off x="2408" y="4361"/>
              <a:ext cx="319" cy="2"/>
            </a:xfrm>
            <a:prstGeom prst="bentConnector3">
              <a:avLst>
                <a:gd name="adj1" fmla="val 49843"/>
              </a:avLst>
            </a:prstGeom>
            <a:noFill/>
            <a:ln w="28575">
              <a:solidFill>
                <a:srgbClr val="76923C"/>
              </a:solidFill>
              <a:prstDash val="sysDot"/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AutoShape 2"/>
            <p:cNvSpPr>
              <a:spLocks noChangeShapeType="1"/>
            </p:cNvSpPr>
            <p:nvPr/>
          </p:nvSpPr>
          <p:spPr bwMode="auto">
            <a:xfrm flipV="1">
              <a:off x="3072" y="3807"/>
              <a:ext cx="454" cy="935"/>
            </a:xfrm>
            <a:prstGeom prst="bentConnector3">
              <a:avLst>
                <a:gd name="adj1" fmla="val 42069"/>
              </a:avLst>
            </a:prstGeom>
            <a:noFill/>
            <a:ln w="28575">
              <a:solidFill>
                <a:srgbClr val="76923C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Répartition du travail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Répartition des missions</a:t>
            </a:r>
          </a:p>
          <a:p>
            <a:pPr lvl="1"/>
            <a:r>
              <a:rPr lang="fr-FR" dirty="0" smtClean="0"/>
              <a:t>Par groupe :</a:t>
            </a:r>
          </a:p>
          <a:p>
            <a:pPr lvl="2"/>
            <a:r>
              <a:rPr lang="fr-FR" dirty="0" smtClean="0"/>
              <a:t>de coordination (DT, CTE)</a:t>
            </a:r>
          </a:p>
          <a:p>
            <a:pPr lvl="2"/>
            <a:r>
              <a:rPr lang="fr-FR" dirty="0" smtClean="0"/>
              <a:t>d’expertise (exploitation/déploiement, développement, réseau, </a:t>
            </a:r>
            <a:r>
              <a:rPr lang="fr-FR" dirty="0" err="1" smtClean="0"/>
              <a:t>accounting</a:t>
            </a:r>
            <a:r>
              <a:rPr lang="fr-FR" dirty="0" smtClean="0"/>
              <a:t>, monitoring, sécurité, autorité de certification)</a:t>
            </a:r>
          </a:p>
          <a:p>
            <a:pPr lvl="1"/>
            <a:r>
              <a:rPr lang="fr-FR" dirty="0" smtClean="0"/>
              <a:t>Par individu</a:t>
            </a:r>
          </a:p>
          <a:p>
            <a:r>
              <a:rPr lang="fr-FR" dirty="0" smtClean="0"/>
              <a:t>Evaluation du travail</a:t>
            </a:r>
          </a:p>
          <a:p>
            <a:pPr lvl="1"/>
            <a:r>
              <a:rPr lang="fr-FR" dirty="0" smtClean="0"/>
              <a:t>Quantité de travail chiffrable</a:t>
            </a:r>
          </a:p>
          <a:p>
            <a:pPr lvl="1"/>
            <a:r>
              <a:rPr lang="fr-FR" dirty="0" smtClean="0"/>
              <a:t>Identification des besoins et manques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Description du modèle d’opérations</a:t>
            </a:r>
          </a:p>
          <a:p>
            <a:pPr lvl="1"/>
            <a:r>
              <a:rPr lang="fr-FR" dirty="0" smtClean="0">
                <a:hlinkClick r:id="rId2"/>
              </a:rPr>
              <a:t>https://francegrid.in2p3.fr/index.php?title=Comit%C3%A9_Technique_Ex%C3%A9cutif_Initial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Liste des missions permanentes et ponctuelles</a:t>
            </a:r>
          </a:p>
          <a:p>
            <a:pPr lvl="1"/>
            <a:r>
              <a:rPr lang="fr-FR" dirty="0" smtClean="0"/>
              <a:t>En cours d’élaboration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-PPT-FranceGrilles.2">
  <a:themeElements>
    <a:clrScheme name="Bris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Template-PPT-FranceGrilles.3.pot</Template>
  <TotalTime>1562</TotalTime>
  <Words>289</Words>
  <Application>Microsoft Office PowerPoint</Application>
  <PresentationFormat>Affichage à l'écran (4:3)</PresentationFormat>
  <Paragraphs>111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Template-PPT-FranceGrilles.2</vt:lpstr>
      <vt:lpstr>Nouveau modèle d’opérations</vt:lpstr>
      <vt:lpstr>Rappels historiques</vt:lpstr>
      <vt:lpstr>Principes</vt:lpstr>
      <vt:lpstr>Infrastructures</vt:lpstr>
      <vt:lpstr>Tâches et missions (1)</vt:lpstr>
      <vt:lpstr>Tâches et missions (2)</vt:lpstr>
      <vt:lpstr>Tâches et missions (3)</vt:lpstr>
      <vt:lpstr>Répartition du travail</vt:lpstr>
      <vt:lpstr>Documents</vt:lpstr>
    </vt:vector>
  </TitlesOfParts>
  <Company>CNRS-IN2P3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 Breton</dc:creator>
  <cp:lastModifiedBy>Helene CORDIER</cp:lastModifiedBy>
  <cp:revision>157</cp:revision>
  <dcterms:created xsi:type="dcterms:W3CDTF">2010-10-13T07:10:37Z</dcterms:created>
  <dcterms:modified xsi:type="dcterms:W3CDTF">2011-05-10T11:11:43Z</dcterms:modified>
</cp:coreProperties>
</file>