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2" r:id="rId3"/>
    <p:sldId id="283" r:id="rId4"/>
    <p:sldId id="284" r:id="rId5"/>
    <p:sldId id="285" r:id="rId6"/>
    <p:sldId id="296" r:id="rId7"/>
    <p:sldId id="295" r:id="rId8"/>
    <p:sldId id="287" r:id="rId9"/>
    <p:sldId id="297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111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10/05/2011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cegrid.in2p3.fr/index.php?title=Comit%C3%A9_Technique_Ex%C3%A9cutif_Initi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Nouveau modèle d’opérations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Gilles Mathieu – 10 mai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 historiques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Motivations pour un nouveau modèle</a:t>
            </a:r>
          </a:p>
          <a:p>
            <a:pPr lvl="1"/>
            <a:r>
              <a:rPr lang="fr-FR" dirty="0" smtClean="0"/>
              <a:t>Pour mieux fonctionner</a:t>
            </a:r>
          </a:p>
          <a:p>
            <a:pPr lvl="1"/>
            <a:r>
              <a:rPr lang="fr-FR" dirty="0" smtClean="0"/>
              <a:t>Pour refléter la réalité du terrain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Points de départ</a:t>
            </a:r>
          </a:p>
          <a:p>
            <a:pPr lvl="1"/>
            <a:r>
              <a:rPr lang="fr-FR" dirty="0" smtClean="0"/>
              <a:t>Résultat du workshop opérations d’oct.2010</a:t>
            </a:r>
          </a:p>
          <a:p>
            <a:pPr lvl="1"/>
            <a:r>
              <a:rPr lang="fr-FR" dirty="0" smtClean="0"/>
              <a:t>Analyse des points forts et faibles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Séparation entre :</a:t>
            </a:r>
          </a:p>
          <a:p>
            <a:pPr lvl="1"/>
            <a:r>
              <a:rPr lang="fr-FR" dirty="0" smtClean="0"/>
              <a:t>Les infrastructures de la NGI</a:t>
            </a:r>
          </a:p>
          <a:p>
            <a:pPr lvl="1"/>
            <a:r>
              <a:rPr lang="fr-FR" dirty="0" smtClean="0"/>
              <a:t>Les missions et tâches de la NGI</a:t>
            </a:r>
          </a:p>
          <a:p>
            <a:pPr lvl="1"/>
            <a:r>
              <a:rPr lang="fr-FR" dirty="0" smtClean="0"/>
              <a:t>Le partage du travail et des responsabilités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Formalisation des </a:t>
            </a:r>
            <a:r>
              <a:rPr lang="fr-FR" dirty="0" err="1" smtClean="0"/>
              <a:t>workflows</a:t>
            </a:r>
            <a:endParaRPr lang="fr-FR" dirty="0" smtClean="0"/>
          </a:p>
          <a:p>
            <a:pPr lvl="1"/>
            <a:r>
              <a:rPr lang="fr-FR" dirty="0" smtClean="0"/>
              <a:t>De décision</a:t>
            </a:r>
          </a:p>
          <a:p>
            <a:pPr lvl="1"/>
            <a:r>
              <a:rPr lang="fr-FR" dirty="0" smtClean="0"/>
              <a:t>De communication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Infrastructures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sont les machines:</a:t>
            </a:r>
          </a:p>
          <a:p>
            <a:pPr lvl="1"/>
            <a:r>
              <a:rPr lang="fr-FR" dirty="0" smtClean="0"/>
              <a:t>Qui sont la base de la grille (fondation)</a:t>
            </a:r>
          </a:p>
          <a:p>
            <a:pPr lvl="1"/>
            <a:r>
              <a:rPr lang="fr-FR" dirty="0" smtClean="0"/>
              <a:t>Qui servent à opérer cette base (contrôle)</a:t>
            </a:r>
            <a:endParaRPr lang="fr-FR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68538" y="3573016"/>
            <a:ext cx="4443412" cy="2454275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NGI INFRASTRUCTURES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536825" y="3942904"/>
            <a:ext cx="1647825" cy="1733550"/>
          </a:xfrm>
          <a:prstGeom prst="roundRect">
            <a:avLst>
              <a:gd name="adj" fmla="val 16667"/>
            </a:avLst>
          </a:prstGeom>
          <a:solidFill>
            <a:srgbClr val="D6E3BC"/>
          </a:solidFill>
          <a:ln w="9525">
            <a:solidFill>
              <a:srgbClr val="D6E3B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184650" y="3876229"/>
            <a:ext cx="2286000" cy="1800225"/>
          </a:xfrm>
          <a:prstGeom prst="leftArrow">
            <a:avLst>
              <a:gd name="adj1" fmla="val 45750"/>
              <a:gd name="adj2" fmla="val 57143"/>
            </a:avLst>
          </a:prstGeom>
          <a:solidFill>
            <a:srgbClr val="D6E3BC"/>
          </a:solidFill>
          <a:ln w="9525">
            <a:solidFill>
              <a:srgbClr val="D6E3B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687638" y="412070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PRODUCTION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2687638" y="4473129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TEST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2687638" y="482555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TRAINING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2687638" y="518750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NETWORK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5400000">
            <a:off x="398224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MONITORING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434419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ACCOUNTING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 rot="5400000">
            <a:off x="470614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SECURITY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 rot="5400000">
            <a:off x="5077619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TOOLS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5400000">
            <a:off x="5439569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CA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346325" y="5724079"/>
            <a:ext cx="2130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FOUNDATION INFRASTRUCTURES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4508500" y="5724079"/>
            <a:ext cx="2130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CONTROL INFRASTRUCTURES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 et missions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Missions ponctuelles : approche projet</a:t>
            </a:r>
          </a:p>
          <a:p>
            <a:pPr lvl="1"/>
            <a:r>
              <a:rPr lang="fr-FR" dirty="0" smtClean="0"/>
              <a:t>Cycle en trois phases</a:t>
            </a:r>
          </a:p>
          <a:p>
            <a:pPr lvl="3"/>
            <a:endParaRPr lang="fr-FR" dirty="0" smtClean="0"/>
          </a:p>
          <a:p>
            <a:pPr lvl="3"/>
            <a:endParaRPr lang="fr-FR" dirty="0" smtClean="0"/>
          </a:p>
          <a:p>
            <a:pPr lvl="1"/>
            <a:r>
              <a:rPr lang="fr-FR" dirty="0" smtClean="0"/>
              <a:t>Décomposition récursive si nécessaire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220072" y="2322513"/>
            <a:ext cx="1273175" cy="1106487"/>
            <a:chOff x="1687" y="2696"/>
            <a:chExt cx="2005" cy="1743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1687" y="2696"/>
              <a:ext cx="1102" cy="338"/>
            </a:xfrm>
            <a:prstGeom prst="rect">
              <a:avLst/>
            </a:prstGeom>
            <a:solidFill>
              <a:srgbClr val="C2D69B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Definition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590" y="4101"/>
              <a:ext cx="1102" cy="338"/>
            </a:xfrm>
            <a:prstGeom prst="rect">
              <a:avLst/>
            </a:prstGeom>
            <a:solidFill>
              <a:srgbClr val="C2D69B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Execution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2067" y="3395"/>
              <a:ext cx="1102" cy="338"/>
            </a:xfrm>
            <a:prstGeom prst="rect">
              <a:avLst/>
            </a:prstGeom>
            <a:solidFill>
              <a:srgbClr val="C2D69B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Planning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  <a:stCxn id="1027" idx="2"/>
              <a:endCxn id="1029" idx="0"/>
            </p:cNvCxnSpPr>
            <p:nvPr/>
          </p:nvCxnSpPr>
          <p:spPr bwMode="auto">
            <a:xfrm rot="16200000" flipH="1">
              <a:off x="2247" y="3025"/>
              <a:ext cx="361" cy="380"/>
            </a:xfrm>
            <a:prstGeom prst="bentConnector3">
              <a:avLst>
                <a:gd name="adj1" fmla="val 49861"/>
              </a:avLst>
            </a:prstGeom>
            <a:noFill/>
            <a:ln w="28575">
              <a:solidFill>
                <a:srgbClr val="76923C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31" name="AutoShape 7"/>
            <p:cNvCxnSpPr>
              <a:cxnSpLocks noChangeShapeType="1"/>
              <a:stCxn id="1029" idx="2"/>
              <a:endCxn id="1028" idx="0"/>
            </p:cNvCxnSpPr>
            <p:nvPr/>
          </p:nvCxnSpPr>
          <p:spPr bwMode="auto">
            <a:xfrm rot="16200000" flipH="1">
              <a:off x="2696" y="3655"/>
              <a:ext cx="368" cy="52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76923C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32" name="AutoShape 8"/>
            <p:cNvCxnSpPr>
              <a:cxnSpLocks noChangeShapeType="1"/>
              <a:stCxn id="1028" idx="3"/>
              <a:endCxn id="1027" idx="3"/>
            </p:cNvCxnSpPr>
            <p:nvPr/>
          </p:nvCxnSpPr>
          <p:spPr bwMode="auto">
            <a:xfrm flipH="1" flipV="1">
              <a:off x="2789" y="2865"/>
              <a:ext cx="903" cy="1405"/>
            </a:xfrm>
            <a:prstGeom prst="bentConnector3">
              <a:avLst>
                <a:gd name="adj1" fmla="val -20824"/>
              </a:avLst>
            </a:prstGeom>
            <a:noFill/>
            <a:ln w="28575">
              <a:solidFill>
                <a:srgbClr val="76923C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885280" y="4303737"/>
            <a:ext cx="5207000" cy="1933575"/>
            <a:chOff x="1692" y="1931"/>
            <a:chExt cx="8199" cy="3045"/>
          </a:xfrm>
        </p:grpSpPr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1692" y="1931"/>
              <a:ext cx="8199" cy="3045"/>
              <a:chOff x="1692" y="1931"/>
              <a:chExt cx="8199" cy="3045"/>
            </a:xfrm>
          </p:grpSpPr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 flipH="1">
                <a:off x="1692" y="1931"/>
                <a:ext cx="3044" cy="2986"/>
              </a:xfrm>
              <a:prstGeom prst="parallelogram">
                <a:avLst>
                  <a:gd name="adj" fmla="val 30262"/>
                </a:avLst>
              </a:prstGeom>
              <a:solidFill>
                <a:srgbClr val="E5DF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/>
            </p:nvSpPr>
            <p:spPr bwMode="auto">
              <a:xfrm>
                <a:off x="2918" y="3758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Execution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>
                <a:off x="2544" y="2929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Planning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>
                <a:off x="2107" y="2066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Definition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 flipH="1">
                <a:off x="4261" y="1933"/>
                <a:ext cx="3044" cy="2986"/>
              </a:xfrm>
              <a:prstGeom prst="parallelogram">
                <a:avLst>
                  <a:gd name="adj" fmla="val 30262"/>
                </a:avLst>
              </a:prstGeom>
              <a:solidFill>
                <a:srgbClr val="DAEEF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>
                <a:off x="5487" y="3760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Execution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>
                <a:off x="5113" y="2931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Planning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>
                <a:off x="4676" y="2068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Definition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3" name="AutoShape 19"/>
              <p:cNvSpPr>
                <a:spLocks noChangeArrowheads="1"/>
              </p:cNvSpPr>
              <p:nvPr/>
            </p:nvSpPr>
            <p:spPr bwMode="auto">
              <a:xfrm flipH="1">
                <a:off x="6847" y="1935"/>
                <a:ext cx="3044" cy="2986"/>
              </a:xfrm>
              <a:prstGeom prst="parallelogram">
                <a:avLst>
                  <a:gd name="adj" fmla="val 30262"/>
                </a:avLst>
              </a:prstGeom>
              <a:solidFill>
                <a:srgbClr val="FDE9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4" name="AutoShape 20"/>
              <p:cNvSpPr>
                <a:spLocks noChangeArrowheads="1"/>
              </p:cNvSpPr>
              <p:nvPr/>
            </p:nvSpPr>
            <p:spPr bwMode="auto">
              <a:xfrm>
                <a:off x="8073" y="3762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Execution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5" name="AutoShape 21"/>
              <p:cNvSpPr>
                <a:spLocks noChangeArrowheads="1"/>
              </p:cNvSpPr>
              <p:nvPr/>
            </p:nvSpPr>
            <p:spPr bwMode="auto">
              <a:xfrm>
                <a:off x="7699" y="2933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Planning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6" name="AutoShape 22"/>
              <p:cNvSpPr>
                <a:spLocks noChangeArrowheads="1"/>
              </p:cNvSpPr>
              <p:nvPr/>
            </p:nvSpPr>
            <p:spPr bwMode="auto">
              <a:xfrm>
                <a:off x="7262" y="2070"/>
                <a:ext cx="1124" cy="435"/>
              </a:xfrm>
              <a:prstGeom prst="roundRect">
                <a:avLst>
                  <a:gd name="adj" fmla="val 21343"/>
                </a:avLst>
              </a:prstGeom>
              <a:solidFill>
                <a:srgbClr val="D6E3BC"/>
              </a:solidFill>
              <a:ln w="9525">
                <a:solidFill>
                  <a:srgbClr val="4E6128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Definition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1047" name="AutoShape 23"/>
              <p:cNvCxnSpPr>
                <a:cxnSpLocks noChangeShapeType="1"/>
                <a:stCxn id="1040" idx="2"/>
                <a:endCxn id="1046" idx="0"/>
              </p:cNvCxnSpPr>
              <p:nvPr/>
            </p:nvCxnSpPr>
            <p:spPr bwMode="auto">
              <a:xfrm rot="5400000" flipH="1" flipV="1">
                <a:off x="5874" y="2245"/>
                <a:ext cx="2125" cy="1775"/>
              </a:xfrm>
              <a:prstGeom prst="bentConnector5">
                <a:avLst>
                  <a:gd name="adj1" fmla="val -7060"/>
                  <a:gd name="adj2" fmla="val 50028"/>
                  <a:gd name="adj3" fmla="val 116940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48" name="AutoShape 24"/>
              <p:cNvCxnSpPr>
                <a:cxnSpLocks noChangeShapeType="1"/>
                <a:stCxn id="1036" idx="2"/>
                <a:endCxn id="1042" idx="0"/>
              </p:cNvCxnSpPr>
              <p:nvPr/>
            </p:nvCxnSpPr>
            <p:spPr bwMode="auto">
              <a:xfrm rot="5400000" flipH="1" flipV="1">
                <a:off x="3296" y="2252"/>
                <a:ext cx="2125" cy="1758"/>
              </a:xfrm>
              <a:prstGeom prst="bentConnector5">
                <a:avLst>
                  <a:gd name="adj1" fmla="val -7014"/>
                  <a:gd name="adj2" fmla="val 50000"/>
                  <a:gd name="adj3" fmla="val 116940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49" name="AutoShape 25"/>
              <p:cNvCxnSpPr>
                <a:cxnSpLocks noChangeShapeType="1"/>
                <a:stCxn id="1044" idx="2"/>
                <a:endCxn id="1038" idx="0"/>
              </p:cNvCxnSpPr>
              <p:nvPr/>
            </p:nvCxnSpPr>
            <p:spPr bwMode="auto">
              <a:xfrm rot="16200000" flipV="1">
                <a:off x="4586" y="149"/>
                <a:ext cx="2131" cy="5966"/>
              </a:xfrm>
              <a:prstGeom prst="bentConnector5">
                <a:avLst>
                  <a:gd name="adj1" fmla="val -7042"/>
                  <a:gd name="adj2" fmla="val -13880"/>
                  <a:gd name="adj3" fmla="val 123884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0" name="AutoShape 26"/>
              <p:cNvCxnSpPr>
                <a:cxnSpLocks noChangeShapeType="1"/>
                <a:stCxn id="1038" idx="2"/>
                <a:endCxn id="1037" idx="0"/>
              </p:cNvCxnSpPr>
              <p:nvPr/>
            </p:nvCxnSpPr>
            <p:spPr bwMode="auto">
              <a:xfrm rot="16200000" flipH="1">
                <a:off x="2674" y="2496"/>
                <a:ext cx="428" cy="437"/>
              </a:xfrm>
              <a:prstGeom prst="bentConnector3">
                <a:avLst>
                  <a:gd name="adj1" fmla="val 35977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1" name="AutoShape 27"/>
              <p:cNvCxnSpPr>
                <a:cxnSpLocks noChangeShapeType="1"/>
                <a:stCxn id="1037" idx="2"/>
                <a:endCxn id="1036" idx="0"/>
              </p:cNvCxnSpPr>
              <p:nvPr/>
            </p:nvCxnSpPr>
            <p:spPr bwMode="auto">
              <a:xfrm rot="16200000" flipH="1">
                <a:off x="3096" y="3374"/>
                <a:ext cx="394" cy="374"/>
              </a:xfrm>
              <a:prstGeom prst="bentConnector3">
                <a:avLst>
                  <a:gd name="adj1" fmla="val 33755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2" name="AutoShape 28"/>
              <p:cNvCxnSpPr>
                <a:cxnSpLocks noChangeShapeType="1"/>
                <a:stCxn id="1042" idx="2"/>
                <a:endCxn id="1041" idx="0"/>
              </p:cNvCxnSpPr>
              <p:nvPr/>
            </p:nvCxnSpPr>
            <p:spPr bwMode="auto">
              <a:xfrm rot="16200000" flipH="1">
                <a:off x="5243" y="2498"/>
                <a:ext cx="428" cy="437"/>
              </a:xfrm>
              <a:prstGeom prst="bentConnector3">
                <a:avLst>
                  <a:gd name="adj1" fmla="val 35977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3" name="AutoShape 29"/>
              <p:cNvCxnSpPr>
                <a:cxnSpLocks noChangeShapeType="1"/>
                <a:stCxn id="1041" idx="2"/>
                <a:endCxn id="1040" idx="0"/>
              </p:cNvCxnSpPr>
              <p:nvPr/>
            </p:nvCxnSpPr>
            <p:spPr bwMode="auto">
              <a:xfrm rot="16200000" flipH="1">
                <a:off x="5665" y="3376"/>
                <a:ext cx="394" cy="374"/>
              </a:xfrm>
              <a:prstGeom prst="bentConnector3">
                <a:avLst>
                  <a:gd name="adj1" fmla="val 33755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4" name="AutoShape 30"/>
              <p:cNvCxnSpPr>
                <a:cxnSpLocks noChangeShapeType="1"/>
                <a:stCxn id="1046" idx="2"/>
                <a:endCxn id="1045" idx="0"/>
              </p:cNvCxnSpPr>
              <p:nvPr/>
            </p:nvCxnSpPr>
            <p:spPr bwMode="auto">
              <a:xfrm rot="16200000" flipH="1">
                <a:off x="7829" y="2500"/>
                <a:ext cx="428" cy="437"/>
              </a:xfrm>
              <a:prstGeom prst="bentConnector3">
                <a:avLst>
                  <a:gd name="adj1" fmla="val 35977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1055" name="AutoShape 31"/>
              <p:cNvCxnSpPr>
                <a:cxnSpLocks noChangeShapeType="1"/>
                <a:stCxn id="1045" idx="2"/>
                <a:endCxn id="1044" idx="0"/>
              </p:cNvCxnSpPr>
              <p:nvPr/>
            </p:nvCxnSpPr>
            <p:spPr bwMode="auto">
              <a:xfrm rot="16200000" flipH="1">
                <a:off x="8251" y="3378"/>
                <a:ext cx="394" cy="374"/>
              </a:xfrm>
              <a:prstGeom prst="bentConnector3">
                <a:avLst>
                  <a:gd name="adj1" fmla="val 33755"/>
                </a:avLst>
              </a:prstGeom>
              <a:noFill/>
              <a:ln w="38100">
                <a:solidFill>
                  <a:srgbClr val="76923C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1056" name="Text Box 32"/>
              <p:cNvSpPr txBox="1">
                <a:spLocks noChangeArrowheads="1"/>
              </p:cNvSpPr>
              <p:nvPr/>
            </p:nvSpPr>
            <p:spPr bwMode="auto">
              <a:xfrm>
                <a:off x="2023" y="1996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1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57" name="Text Box 33"/>
              <p:cNvSpPr txBox="1">
                <a:spLocks noChangeArrowheads="1"/>
              </p:cNvSpPr>
              <p:nvPr/>
            </p:nvSpPr>
            <p:spPr bwMode="auto">
              <a:xfrm>
                <a:off x="2447" y="2845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2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58" name="Text Box 34"/>
              <p:cNvSpPr txBox="1">
                <a:spLocks noChangeArrowheads="1"/>
              </p:cNvSpPr>
              <p:nvPr/>
            </p:nvSpPr>
            <p:spPr bwMode="auto">
              <a:xfrm>
                <a:off x="2812" y="3666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3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59" name="Text Box 35"/>
              <p:cNvSpPr txBox="1">
                <a:spLocks noChangeArrowheads="1"/>
              </p:cNvSpPr>
              <p:nvPr/>
            </p:nvSpPr>
            <p:spPr bwMode="auto">
              <a:xfrm>
                <a:off x="4603" y="2002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4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5027" y="2851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5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5392" y="3672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6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7222" y="2008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7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7646" y="2857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8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8011" y="3678"/>
                <a:ext cx="279" cy="2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18000" tIns="10800" rIns="5400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9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2509" y="4437"/>
                <a:ext cx="2152" cy="5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rgbClr val="5F497A"/>
                    </a:solidFill>
                    <a:effectLst/>
                    <a:latin typeface="Calibri" pitchFamily="34" charset="0"/>
                  </a:rPr>
                  <a:t>Needs analysis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/>
            </p:nvSpPr>
            <p:spPr bwMode="auto">
              <a:xfrm>
                <a:off x="5078" y="4439"/>
                <a:ext cx="2152" cy="5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rgbClr val="365F91"/>
                    </a:solidFill>
                    <a:effectLst/>
                    <a:latin typeface="Calibri" pitchFamily="34" charset="0"/>
                  </a:rPr>
                  <a:t>Implem. study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67" name="Text Box 43"/>
              <p:cNvSpPr txBox="1">
                <a:spLocks noChangeArrowheads="1"/>
              </p:cNvSpPr>
              <p:nvPr/>
            </p:nvSpPr>
            <p:spPr bwMode="auto">
              <a:xfrm>
                <a:off x="7664" y="4441"/>
                <a:ext cx="2152" cy="5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100" b="1" i="0" u="none" strike="noStrike" cap="none" normalizeH="0" baseline="0" smtClean="0">
                    <a:ln>
                      <a:noFill/>
                    </a:ln>
                    <a:solidFill>
                      <a:srgbClr val="984806"/>
                    </a:solidFill>
                    <a:effectLst/>
                    <a:latin typeface="Calibri" pitchFamily="34" charset="0"/>
                  </a:rPr>
                  <a:t>Setup &amp; realization</a:t>
                </a:r>
                <a:endParaRPr kumimoji="0" lang="fr-F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cxnSp>
          <p:nvCxnSpPr>
            <p:cNvPr id="1068" name="AutoShape 44"/>
            <p:cNvCxnSpPr>
              <a:cxnSpLocks noChangeShapeType="1"/>
              <a:stCxn id="1036" idx="3"/>
              <a:endCxn id="1038" idx="3"/>
            </p:cNvCxnSpPr>
            <p:nvPr/>
          </p:nvCxnSpPr>
          <p:spPr bwMode="auto">
            <a:xfrm flipH="1" flipV="1">
              <a:off x="3231" y="2284"/>
              <a:ext cx="811" cy="1692"/>
            </a:xfrm>
            <a:prstGeom prst="bentConnector3">
              <a:avLst>
                <a:gd name="adj1" fmla="val -25898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</p:cxnSp>
        <p:cxnSp>
          <p:nvCxnSpPr>
            <p:cNvPr id="1069" name="AutoShape 45"/>
            <p:cNvCxnSpPr>
              <a:cxnSpLocks noChangeShapeType="1"/>
              <a:stCxn id="1040" idx="3"/>
              <a:endCxn id="1042" idx="3"/>
            </p:cNvCxnSpPr>
            <p:nvPr/>
          </p:nvCxnSpPr>
          <p:spPr bwMode="auto">
            <a:xfrm flipH="1" flipV="1">
              <a:off x="5800" y="2286"/>
              <a:ext cx="811" cy="1692"/>
            </a:xfrm>
            <a:prstGeom prst="bentConnector3">
              <a:avLst>
                <a:gd name="adj1" fmla="val -25898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</p:cxnSp>
        <p:cxnSp>
          <p:nvCxnSpPr>
            <p:cNvPr id="1070" name="AutoShape 46"/>
            <p:cNvCxnSpPr>
              <a:cxnSpLocks noChangeShapeType="1"/>
              <a:stCxn id="1044" idx="3"/>
              <a:endCxn id="1046" idx="3"/>
            </p:cNvCxnSpPr>
            <p:nvPr/>
          </p:nvCxnSpPr>
          <p:spPr bwMode="auto">
            <a:xfrm flipH="1" flipV="1">
              <a:off x="8386" y="2288"/>
              <a:ext cx="811" cy="1692"/>
            </a:xfrm>
            <a:prstGeom prst="bentConnector3">
              <a:avLst>
                <a:gd name="adj1" fmla="val -18745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 et missions (2)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Missions permanentes et régulières: approche fonctionnelle</a:t>
            </a:r>
          </a:p>
          <a:p>
            <a:pPr lvl="1"/>
            <a:r>
              <a:rPr lang="fr-FR" dirty="0" smtClean="0"/>
              <a:t>Mission de coordination</a:t>
            </a:r>
          </a:p>
          <a:p>
            <a:pPr lvl="2"/>
            <a:r>
              <a:rPr lang="fr-FR" dirty="0" smtClean="0"/>
              <a:t>Coordination stratégique</a:t>
            </a:r>
          </a:p>
          <a:p>
            <a:pPr lvl="2"/>
            <a:r>
              <a:rPr lang="fr-FR" dirty="0" smtClean="0"/>
              <a:t>Supervision technique</a:t>
            </a:r>
          </a:p>
          <a:p>
            <a:pPr lvl="1"/>
            <a:r>
              <a:rPr lang="fr-FR" dirty="0" smtClean="0"/>
              <a:t>Missions de réalisation</a:t>
            </a:r>
          </a:p>
          <a:p>
            <a:pPr lvl="2"/>
            <a:r>
              <a:rPr lang="fr-FR" dirty="0" smtClean="0"/>
              <a:t>Administration de services</a:t>
            </a:r>
          </a:p>
          <a:p>
            <a:pPr lvl="2"/>
            <a:r>
              <a:rPr lang="fr-FR" dirty="0" smtClean="0"/>
              <a:t>Hébergement de services</a:t>
            </a:r>
          </a:p>
          <a:p>
            <a:pPr lvl="2"/>
            <a:r>
              <a:rPr lang="fr-FR" dirty="0" smtClean="0"/>
              <a:t>Implémentation</a:t>
            </a:r>
          </a:p>
          <a:p>
            <a:pPr lvl="2"/>
            <a:r>
              <a:rPr lang="fr-FR" dirty="0" smtClean="0"/>
              <a:t>Support et suivi</a:t>
            </a:r>
          </a:p>
          <a:p>
            <a:endParaRPr lang="en-US" dirty="0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 et missions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Lien entre ponctuel et permanent</a:t>
            </a:r>
          </a:p>
          <a:p>
            <a:pPr lvl="1"/>
            <a:r>
              <a:rPr lang="fr-FR" dirty="0" smtClean="0"/>
              <a:t>Initialisation</a:t>
            </a:r>
          </a:p>
          <a:p>
            <a:pPr lvl="1"/>
            <a:r>
              <a:rPr lang="fr-FR" dirty="0" smtClean="0"/>
              <a:t>Cycle d’amélioration</a:t>
            </a:r>
            <a:endParaRPr lang="fr-FR" dirty="0"/>
          </a:p>
        </p:txBody>
      </p:sp>
      <p:grpSp>
        <p:nvGrpSpPr>
          <p:cNvPr id="72" name="Group 1"/>
          <p:cNvGrpSpPr>
            <a:grpSpLocks noChangeAspect="1"/>
          </p:cNvGrpSpPr>
          <p:nvPr/>
        </p:nvGrpSpPr>
        <p:grpSpPr bwMode="auto">
          <a:xfrm>
            <a:off x="898555" y="3356992"/>
            <a:ext cx="7273845" cy="3024336"/>
            <a:chOff x="1424" y="1768"/>
            <a:chExt cx="9187" cy="3821"/>
          </a:xfrm>
        </p:grpSpPr>
        <p:sp>
          <p:nvSpPr>
            <p:cNvPr id="73" name="AutoShape 19"/>
            <p:cNvSpPr>
              <a:spLocks noChangeAspect="1" noChangeArrowheads="1" noTextEdit="1"/>
            </p:cNvSpPr>
            <p:nvPr/>
          </p:nvSpPr>
          <p:spPr bwMode="auto">
            <a:xfrm>
              <a:off x="1424" y="1768"/>
              <a:ext cx="9187" cy="382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18"/>
            <p:cNvSpPr>
              <a:spLocks noChangeArrowheads="1"/>
            </p:cNvSpPr>
            <p:nvPr/>
          </p:nvSpPr>
          <p:spPr bwMode="auto">
            <a:xfrm>
              <a:off x="4046" y="2332"/>
              <a:ext cx="6074" cy="2953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95B3D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Regular and continuous work</a:t>
              </a: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" name="Rectangle 17"/>
            <p:cNvSpPr>
              <a:spLocks noChangeArrowheads="1"/>
            </p:cNvSpPr>
            <p:nvPr/>
          </p:nvSpPr>
          <p:spPr bwMode="auto">
            <a:xfrm>
              <a:off x="1581" y="2332"/>
              <a:ext cx="1945" cy="2950"/>
            </a:xfrm>
            <a:prstGeom prst="rect">
              <a:avLst/>
            </a:prstGeom>
            <a:solidFill>
              <a:srgbClr val="EAF1DD"/>
            </a:solidFill>
            <a:ln w="9525">
              <a:solidFill>
                <a:srgbClr val="C2D69B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Time-</a:t>
              </a:r>
              <a:r>
                <a:rPr kumimoji="0" lang="fr-FR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bound</a:t>
              </a:r>
              <a:r>
                <a:rPr kumimoji="0" lang="fr-FR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fr-FR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work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AutoShape 16"/>
            <p:cNvSpPr>
              <a:spLocks noChangeArrowheads="1"/>
            </p:cNvSpPr>
            <p:nvPr/>
          </p:nvSpPr>
          <p:spPr bwMode="auto">
            <a:xfrm>
              <a:off x="4109" y="2937"/>
              <a:ext cx="5899" cy="656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Strategic coordination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" name="AutoShape 15"/>
            <p:cNvSpPr>
              <a:spLocks noChangeArrowheads="1"/>
            </p:cNvSpPr>
            <p:nvPr/>
          </p:nvSpPr>
          <p:spPr bwMode="auto">
            <a:xfrm>
              <a:off x="7007" y="4453"/>
              <a:ext cx="1464" cy="656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Implementa-tion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AutoShape 14"/>
            <p:cNvSpPr>
              <a:spLocks noChangeArrowheads="1"/>
            </p:cNvSpPr>
            <p:nvPr/>
          </p:nvSpPr>
          <p:spPr bwMode="auto">
            <a:xfrm>
              <a:off x="8544" y="4448"/>
              <a:ext cx="1464" cy="656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Support &amp; follow-up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AutoShape 13"/>
            <p:cNvSpPr>
              <a:spLocks noChangeArrowheads="1"/>
            </p:cNvSpPr>
            <p:nvPr/>
          </p:nvSpPr>
          <p:spPr bwMode="auto">
            <a:xfrm>
              <a:off x="5549" y="4445"/>
              <a:ext cx="1383" cy="656"/>
            </a:xfrm>
            <a:prstGeom prst="roundRect">
              <a:avLst>
                <a:gd name="adj" fmla="val 18292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Hosting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" name="AutoShape 12"/>
            <p:cNvSpPr>
              <a:spLocks noChangeArrowheads="1"/>
            </p:cNvSpPr>
            <p:nvPr/>
          </p:nvSpPr>
          <p:spPr bwMode="auto">
            <a:xfrm>
              <a:off x="4097" y="4451"/>
              <a:ext cx="1383" cy="656"/>
            </a:xfrm>
            <a:prstGeom prst="roundRect">
              <a:avLst>
                <a:gd name="adj" fmla="val 18292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Service admin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AutoShape 11"/>
            <p:cNvSpPr>
              <a:spLocks noChangeArrowheads="1"/>
            </p:cNvSpPr>
            <p:nvPr/>
          </p:nvSpPr>
          <p:spPr bwMode="auto">
            <a:xfrm>
              <a:off x="4109" y="3684"/>
              <a:ext cx="5899" cy="656"/>
            </a:xfrm>
            <a:prstGeom prst="roundRect">
              <a:avLst>
                <a:gd name="adj" fmla="val 20120"/>
              </a:avLst>
            </a:prstGeom>
            <a:solidFill>
              <a:srgbClr val="0070C0"/>
            </a:solidFill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Technical supervision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" name="AutoShape 10"/>
            <p:cNvSpPr>
              <a:spLocks noChangeArrowheads="1"/>
            </p:cNvSpPr>
            <p:nvPr/>
          </p:nvSpPr>
          <p:spPr bwMode="auto">
            <a:xfrm>
              <a:off x="2062" y="4521"/>
              <a:ext cx="1010" cy="442"/>
            </a:xfrm>
            <a:prstGeom prst="roundRect">
              <a:avLst>
                <a:gd name="adj" fmla="val 23833"/>
              </a:avLst>
            </a:prstGeom>
            <a:solidFill>
              <a:srgbClr val="D6E3BC"/>
            </a:solidFill>
            <a:ln w="9525">
              <a:solidFill>
                <a:srgbClr val="4E612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Execution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3" name="AutoShape 9"/>
            <p:cNvSpPr>
              <a:spLocks noChangeArrowheads="1"/>
            </p:cNvSpPr>
            <p:nvPr/>
          </p:nvSpPr>
          <p:spPr bwMode="auto">
            <a:xfrm>
              <a:off x="2064" y="3760"/>
              <a:ext cx="1010" cy="442"/>
            </a:xfrm>
            <a:prstGeom prst="roundRect">
              <a:avLst>
                <a:gd name="adj" fmla="val 23833"/>
              </a:avLst>
            </a:prstGeom>
            <a:solidFill>
              <a:srgbClr val="D6E3BC"/>
            </a:solidFill>
            <a:ln w="9525">
              <a:solidFill>
                <a:srgbClr val="4E612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Planning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AutoShape 8"/>
            <p:cNvSpPr>
              <a:spLocks noChangeArrowheads="1"/>
            </p:cNvSpPr>
            <p:nvPr/>
          </p:nvSpPr>
          <p:spPr bwMode="auto">
            <a:xfrm>
              <a:off x="2070" y="2995"/>
              <a:ext cx="1010" cy="442"/>
            </a:xfrm>
            <a:prstGeom prst="roundRect">
              <a:avLst>
                <a:gd name="adj" fmla="val 23833"/>
              </a:avLst>
            </a:prstGeom>
            <a:solidFill>
              <a:srgbClr val="D6E3BC"/>
            </a:solidFill>
            <a:ln w="9525">
              <a:solidFill>
                <a:srgbClr val="4E612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Definition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5" name="AutoShape 7"/>
            <p:cNvSpPr>
              <a:spLocks noChangeShapeType="1"/>
            </p:cNvSpPr>
            <p:nvPr/>
          </p:nvSpPr>
          <p:spPr bwMode="auto">
            <a:xfrm rot="10800000" flipH="1">
              <a:off x="2054" y="3244"/>
              <a:ext cx="8" cy="1526"/>
            </a:xfrm>
            <a:prstGeom prst="bentConnector3">
              <a:avLst>
                <a:gd name="adj1" fmla="val -2093938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AutoShape 6"/>
            <p:cNvSpPr>
              <a:spLocks noChangeShapeType="1"/>
            </p:cNvSpPr>
            <p:nvPr/>
          </p:nvSpPr>
          <p:spPr bwMode="auto">
            <a:xfrm>
              <a:off x="3526" y="3807"/>
              <a:ext cx="520" cy="2"/>
            </a:xfrm>
            <a:prstGeom prst="bentConnector3">
              <a:avLst>
                <a:gd name="adj1" fmla="val 49806"/>
              </a:avLst>
            </a:prstGeom>
            <a:noFill/>
            <a:ln w="38100">
              <a:solidFill>
                <a:srgbClr val="76923C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AutoShape 5"/>
            <p:cNvSpPr>
              <a:spLocks noChangeShapeType="1"/>
            </p:cNvSpPr>
            <p:nvPr/>
          </p:nvSpPr>
          <p:spPr bwMode="auto">
            <a:xfrm flipH="1" flipV="1">
              <a:off x="2554" y="2332"/>
              <a:ext cx="7566" cy="1477"/>
            </a:xfrm>
            <a:prstGeom prst="bentConnector4">
              <a:avLst>
                <a:gd name="adj1" fmla="val -4759"/>
                <a:gd name="adj2" fmla="val 124375"/>
              </a:avLst>
            </a:prstGeom>
            <a:noFill/>
            <a:ln w="38100">
              <a:solidFill>
                <a:srgbClr val="76923C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AutoShape 4"/>
            <p:cNvSpPr>
              <a:spLocks noChangeShapeType="1"/>
            </p:cNvSpPr>
            <p:nvPr/>
          </p:nvSpPr>
          <p:spPr bwMode="auto">
            <a:xfrm rot="5400000">
              <a:off x="2410" y="3596"/>
              <a:ext cx="323" cy="6"/>
            </a:xfrm>
            <a:prstGeom prst="bentConnector3">
              <a:avLst>
                <a:gd name="adj1" fmla="val 49847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AutoShape 3"/>
            <p:cNvSpPr>
              <a:spLocks noChangeShapeType="1"/>
            </p:cNvSpPr>
            <p:nvPr/>
          </p:nvSpPr>
          <p:spPr bwMode="auto">
            <a:xfrm rot="5400000">
              <a:off x="2408" y="4361"/>
              <a:ext cx="319" cy="2"/>
            </a:xfrm>
            <a:prstGeom prst="bentConnector3">
              <a:avLst>
                <a:gd name="adj1" fmla="val 49843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AutoShape 2"/>
            <p:cNvSpPr>
              <a:spLocks noChangeShapeType="1"/>
            </p:cNvSpPr>
            <p:nvPr/>
          </p:nvSpPr>
          <p:spPr bwMode="auto">
            <a:xfrm flipV="1">
              <a:off x="3072" y="3807"/>
              <a:ext cx="454" cy="935"/>
            </a:xfrm>
            <a:prstGeom prst="bentConnector3">
              <a:avLst>
                <a:gd name="adj1" fmla="val 42069"/>
              </a:avLst>
            </a:prstGeom>
            <a:noFill/>
            <a:ln w="28575">
              <a:solidFill>
                <a:srgbClr val="76923C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du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des missions</a:t>
            </a:r>
          </a:p>
          <a:p>
            <a:pPr lvl="1"/>
            <a:r>
              <a:rPr lang="fr-FR" dirty="0" smtClean="0"/>
              <a:t>Par groupe :</a:t>
            </a:r>
          </a:p>
          <a:p>
            <a:pPr lvl="2"/>
            <a:r>
              <a:rPr lang="fr-FR" dirty="0" smtClean="0"/>
              <a:t>de coordination (DT, CTE)</a:t>
            </a:r>
          </a:p>
          <a:p>
            <a:pPr lvl="2"/>
            <a:r>
              <a:rPr lang="fr-FR" dirty="0" smtClean="0"/>
              <a:t>d’expertise (exploitation/déploiement, développement, réseau, </a:t>
            </a:r>
            <a:r>
              <a:rPr lang="fr-FR" dirty="0" err="1" smtClean="0"/>
              <a:t>accounting</a:t>
            </a:r>
            <a:r>
              <a:rPr lang="fr-FR" dirty="0" smtClean="0"/>
              <a:t>, monitoring, sécurité, autorité de certification)</a:t>
            </a:r>
          </a:p>
          <a:p>
            <a:pPr lvl="1"/>
            <a:r>
              <a:rPr lang="fr-FR" dirty="0" smtClean="0"/>
              <a:t>Par individu</a:t>
            </a:r>
          </a:p>
          <a:p>
            <a:r>
              <a:rPr lang="fr-FR" dirty="0" smtClean="0"/>
              <a:t>Evaluation du travail</a:t>
            </a:r>
          </a:p>
          <a:p>
            <a:pPr lvl="1"/>
            <a:r>
              <a:rPr lang="fr-FR" dirty="0" smtClean="0"/>
              <a:t>Quantité de travail chiffrable</a:t>
            </a:r>
          </a:p>
          <a:p>
            <a:pPr lvl="1"/>
            <a:r>
              <a:rPr lang="fr-FR" dirty="0" smtClean="0"/>
              <a:t>Identification des besoins et manques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 du modèle d’opérations</a:t>
            </a:r>
          </a:p>
          <a:p>
            <a:pPr lvl="1"/>
            <a:r>
              <a:rPr lang="fr-FR" dirty="0" smtClean="0">
                <a:hlinkClick r:id="rId2"/>
              </a:rPr>
              <a:t>https://francegrid.in2p3.fr/index.php?title=Comit%C3%A9_Technique_Ex%C3%A9cutif_Initial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Liste des missions permanentes et ponctuelles</a:t>
            </a:r>
          </a:p>
          <a:p>
            <a:pPr lvl="1"/>
            <a:r>
              <a:rPr lang="fr-FR" dirty="0" smtClean="0"/>
              <a:t>En cours d’élaboration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1562</TotalTime>
  <Words>289</Words>
  <Application>Microsoft Office PowerPoint</Application>
  <PresentationFormat>Affichage à l'écran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Template-PPT-FranceGrilles.2</vt:lpstr>
      <vt:lpstr>Nouveau modèle d’opérations</vt:lpstr>
      <vt:lpstr>Rappels historiques</vt:lpstr>
      <vt:lpstr>Principes</vt:lpstr>
      <vt:lpstr>Infrastructures</vt:lpstr>
      <vt:lpstr>Tâches et missions (1)</vt:lpstr>
      <vt:lpstr>Tâches et missions (2)</vt:lpstr>
      <vt:lpstr>Tâches et missions (3)</vt:lpstr>
      <vt:lpstr>Répartition du travail</vt:lpstr>
      <vt:lpstr>Documents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Helene CORDIER</cp:lastModifiedBy>
  <cp:revision>157</cp:revision>
  <dcterms:created xsi:type="dcterms:W3CDTF">2010-10-13T07:10:37Z</dcterms:created>
  <dcterms:modified xsi:type="dcterms:W3CDTF">2011-05-10T11:11:43Z</dcterms:modified>
</cp:coreProperties>
</file>