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71" r:id="rId4"/>
    <p:sldId id="269" r:id="rId5"/>
    <p:sldId id="258" r:id="rId6"/>
    <p:sldId id="280" r:id="rId7"/>
    <p:sldId id="261" r:id="rId8"/>
    <p:sldId id="279" r:id="rId9"/>
    <p:sldId id="262" r:id="rId10"/>
    <p:sldId id="263" r:id="rId11"/>
    <p:sldId id="264" r:id="rId12"/>
    <p:sldId id="270" r:id="rId13"/>
    <p:sldId id="265" r:id="rId14"/>
    <p:sldId id="281" r:id="rId15"/>
    <p:sldId id="267" r:id="rId16"/>
    <p:sldId id="266" r:id="rId17"/>
    <p:sldId id="259" r:id="rId18"/>
    <p:sldId id="268" r:id="rId19"/>
    <p:sldId id="260" r:id="rId20"/>
    <p:sldId id="272" r:id="rId21"/>
    <p:sldId id="273" r:id="rId22"/>
    <p:sldId id="274" r:id="rId23"/>
    <p:sldId id="275" r:id="rId24"/>
    <p:sldId id="276" r:id="rId25"/>
    <p:sldId id="277" r:id="rId26"/>
    <p:sldId id="278"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60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02048C6-80E8-437F-AAB7-08ADAE2266B4}" type="datetimeFigureOut">
              <a:rPr lang="ru-RU" smtClean="0"/>
              <a:pPr/>
              <a:t>11.04.2011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2A1353C-8F5C-4A74-BCA0-8A2F4A298E4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048C6-80E8-437F-AAB7-08ADAE2266B4}" type="datetimeFigureOut">
              <a:rPr lang="ru-RU" smtClean="0"/>
              <a:pPr/>
              <a:t>11.04.2011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1353C-8F5C-4A74-BCA0-8A2F4A298E4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US" sz="2700" dirty="0" smtClean="0"/>
              <a:t>Age</a:t>
            </a:r>
            <a:r>
              <a:rPr lang="en-US" dirty="0" smtClean="0"/>
              <a:t> </a:t>
            </a:r>
            <a:r>
              <a:rPr lang="en-US" sz="2700" dirty="0" smtClean="0"/>
              <a:t>of</a:t>
            </a:r>
            <a:r>
              <a:rPr lang="en-US" dirty="0" smtClean="0"/>
              <a:t> </a:t>
            </a:r>
            <a:r>
              <a:rPr lang="en-US" sz="2700" dirty="0" smtClean="0"/>
              <a:t>Universe</a:t>
            </a:r>
            <a:r>
              <a:rPr lang="en-US" dirty="0" smtClean="0"/>
              <a:t> </a:t>
            </a:r>
            <a:r>
              <a:rPr lang="en-US" sz="2700" dirty="0" smtClean="0"/>
              <a:t>and </a:t>
            </a:r>
            <a:r>
              <a:rPr lang="en-US" dirty="0" smtClean="0"/>
              <a:t> </a:t>
            </a:r>
            <a:r>
              <a:rPr lang="en-US" sz="2700" dirty="0" smtClean="0"/>
              <a:t>cosmological constant</a:t>
            </a:r>
            <a:endParaRPr lang="ru-RU" sz="2700" dirty="0"/>
          </a:p>
        </p:txBody>
      </p:sp>
      <p:pic>
        <p:nvPicPr>
          <p:cNvPr id="4" name="Содержимое 3" descr="pag1.jpeg"/>
          <p:cNvPicPr>
            <a:picLocks noGrp="1" noChangeAspect="1"/>
          </p:cNvPicPr>
          <p:nvPr>
            <p:ph idx="1"/>
          </p:nvPr>
        </p:nvPicPr>
        <p:blipFill>
          <a:blip r:embed="rId2" cstate="print"/>
          <a:stretch>
            <a:fillRect/>
          </a:stretch>
        </p:blipFill>
        <p:spPr>
          <a:xfrm>
            <a:off x="971600" y="836712"/>
            <a:ext cx="6768752" cy="5688632"/>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3.jpeg"/>
          <p:cNvPicPr>
            <a:picLocks noChangeAspect="1"/>
          </p:cNvPicPr>
          <p:nvPr/>
        </p:nvPicPr>
        <p:blipFill>
          <a:blip r:embed="rId2" cstate="print"/>
          <a:stretch>
            <a:fillRect/>
          </a:stretch>
        </p:blipFill>
        <p:spPr>
          <a:xfrm>
            <a:off x="2078715" y="0"/>
            <a:ext cx="498657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4.jpeg"/>
          <p:cNvPicPr>
            <a:picLocks noChangeAspect="1"/>
          </p:cNvPicPr>
          <p:nvPr/>
        </p:nvPicPr>
        <p:blipFill>
          <a:blip r:embed="rId2" cstate="print"/>
          <a:stretch>
            <a:fillRect/>
          </a:stretch>
        </p:blipFill>
        <p:spPr>
          <a:xfrm>
            <a:off x="2078715" y="0"/>
            <a:ext cx="498657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12.jpeg"/>
          <p:cNvPicPr>
            <a:picLocks noGrp="1" noChangeAspect="1"/>
          </p:cNvPicPr>
          <p:nvPr>
            <p:ph idx="1"/>
          </p:nvPr>
        </p:nvPicPr>
        <p:blipFill>
          <a:blip r:embed="rId2" cstate="print"/>
          <a:stretch>
            <a:fillRect/>
          </a:stretch>
        </p:blipFill>
        <p:spPr>
          <a:xfrm>
            <a:off x="0" y="0"/>
            <a:ext cx="9328479" cy="6782897"/>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5.jpeg"/>
          <p:cNvPicPr>
            <a:picLocks noChangeAspect="1"/>
          </p:cNvPicPr>
          <p:nvPr/>
        </p:nvPicPr>
        <p:blipFill>
          <a:blip r:embed="rId2" cstate="print"/>
          <a:stretch>
            <a:fillRect/>
          </a:stretch>
        </p:blipFill>
        <p:spPr>
          <a:xfrm>
            <a:off x="0" y="104620"/>
            <a:ext cx="9144000" cy="66487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2483768" y="0"/>
          <a:ext cx="4869086" cy="7504430"/>
        </p:xfrm>
        <a:graphic>
          <a:graphicData uri="http://schemas.openxmlformats.org/presentationml/2006/ole">
            <p:oleObj spid="_x0000_s19458" name="Acrobat Document" r:id="rId3" imgW="4486072" imgH="6914889" progId="AcroExch.Document.7">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srcRect/>
          <a:stretch>
            <a:fillRect/>
          </a:stretch>
        </p:blipFill>
        <p:spPr bwMode="auto">
          <a:xfrm>
            <a:off x="467544" y="332656"/>
            <a:ext cx="8229600" cy="147676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83568" y="1988840"/>
            <a:ext cx="7440826" cy="446449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971601" y="116632"/>
            <a:ext cx="6912768" cy="1718253"/>
          </a:xfrm>
          <a:prstGeom prst="rect">
            <a:avLst/>
          </a:prstGeom>
          <a:noFill/>
          <a:ln w="9525">
            <a:noFill/>
            <a:miter lim="800000"/>
            <a:headEnd/>
            <a:tailEnd/>
          </a:ln>
        </p:spPr>
      </p:pic>
      <p:pic>
        <p:nvPicPr>
          <p:cNvPr id="1027" name="Picture 3"/>
          <p:cNvPicPr>
            <a:picLocks noGrp="1" noChangeAspect="1" noChangeArrowheads="1"/>
          </p:cNvPicPr>
          <p:nvPr>
            <p:ph idx="1"/>
          </p:nvPr>
        </p:nvPicPr>
        <p:blipFill>
          <a:blip r:embed="rId3" cstate="print"/>
          <a:srcRect/>
          <a:stretch>
            <a:fillRect/>
          </a:stretch>
        </p:blipFill>
        <p:spPr bwMode="auto">
          <a:xfrm>
            <a:off x="971600" y="2132856"/>
            <a:ext cx="6552249" cy="45259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08112"/>
          </a:xfrm>
        </p:spPr>
        <p:txBody>
          <a:bodyPr>
            <a:normAutofit fontScale="90000"/>
          </a:bodyPr>
          <a:lstStyle/>
          <a:p>
            <a:r>
              <a:rPr lang="en-US" sz="1800" dirty="0" smtClean="0"/>
              <a:t>Dependence of surface density from radius in model : </a:t>
            </a:r>
            <a:br>
              <a:rPr lang="en-US" sz="1800" dirty="0" smtClean="0"/>
            </a:br>
            <a:r>
              <a:rPr lang="en-US" sz="1800" dirty="0" smtClean="0"/>
              <a:t>1 initial distribution of total density, 2 final distribution of total density ,</a:t>
            </a:r>
            <a:br>
              <a:rPr lang="en-US" sz="1800" dirty="0" smtClean="0"/>
            </a:br>
            <a:r>
              <a:rPr lang="en-US" sz="1800" dirty="0" smtClean="0"/>
              <a:t>3 final distribution of leptons, 4 final distribution of baryons</a:t>
            </a:r>
            <a:br>
              <a:rPr lang="en-US" sz="1800" dirty="0" smtClean="0"/>
            </a:br>
            <a:r>
              <a:rPr lang="en-US" sz="1800" dirty="0" smtClean="0"/>
              <a:t> </a:t>
            </a:r>
            <a:endParaRPr lang="ru-RU" sz="1800" dirty="0"/>
          </a:p>
        </p:txBody>
      </p:sp>
      <p:pic>
        <p:nvPicPr>
          <p:cNvPr id="4" name="Содержимое 3" descr="4.jpeg"/>
          <p:cNvPicPr>
            <a:picLocks noGrp="1" noChangeAspect="1"/>
          </p:cNvPicPr>
          <p:nvPr>
            <p:ph idx="1"/>
          </p:nvPr>
        </p:nvPicPr>
        <p:blipFill>
          <a:blip r:embed="rId2" cstate="print"/>
          <a:stretch>
            <a:fillRect/>
          </a:stretch>
        </p:blipFill>
        <p:spPr>
          <a:xfrm>
            <a:off x="395536" y="1052736"/>
            <a:ext cx="7344816" cy="8554311"/>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тгсфиые.jpeg"/>
          <p:cNvPicPr>
            <a:picLocks noGrp="1" noChangeAspect="1"/>
          </p:cNvPicPr>
          <p:nvPr>
            <p:ph idx="1"/>
          </p:nvPr>
        </p:nvPicPr>
        <p:blipFill>
          <a:blip r:embed="rId2" cstate="print"/>
          <a:stretch>
            <a:fillRect/>
          </a:stretch>
        </p:blipFill>
        <p:spPr>
          <a:xfrm>
            <a:off x="1691680" y="-243408"/>
            <a:ext cx="4752528" cy="5688632"/>
          </a:xfrm>
        </p:spPr>
      </p:pic>
      <p:pic>
        <p:nvPicPr>
          <p:cNvPr id="1026" name="Picture 2" descr="C:\Users\Чечеткин\Desktop\тф1.jpeg"/>
          <p:cNvPicPr>
            <a:picLocks noChangeAspect="1" noChangeArrowheads="1"/>
          </p:cNvPicPr>
          <p:nvPr/>
        </p:nvPicPr>
        <p:blipFill>
          <a:blip r:embed="rId3" cstate="print"/>
          <a:srcRect/>
          <a:stretch>
            <a:fillRect/>
          </a:stretch>
        </p:blipFill>
        <p:spPr bwMode="auto">
          <a:xfrm>
            <a:off x="1979712" y="5085184"/>
            <a:ext cx="4608314" cy="177281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291264" cy="2376264"/>
          </a:xfrm>
        </p:spPr>
        <p:txBody>
          <a:bodyPr>
            <a:normAutofit fontScale="90000"/>
          </a:bodyPr>
          <a:lstStyle/>
          <a:p>
            <a:r>
              <a:rPr lang="en-US" sz="2200" b="1" dirty="0" smtClean="0"/>
              <a:t>Limits on the Mass of Dark Matter in the Sun</a:t>
            </a:r>
            <a:br>
              <a:rPr lang="en-US" sz="2200" b="1" dirty="0" smtClean="0"/>
            </a:br>
            <a:r>
              <a:rPr lang="en-US" sz="2200" b="1" dirty="0" smtClean="0"/>
              <a:t>from a Model for the Modern Sun and its, Previous Evolution</a:t>
            </a:r>
            <a:r>
              <a:rPr lang="en-US" sz="2700" b="1" dirty="0" smtClean="0"/>
              <a:t/>
            </a:r>
            <a:br>
              <a:rPr lang="en-US" sz="2700" b="1" dirty="0" smtClean="0"/>
            </a:br>
            <a:r>
              <a:rPr lang="en-US" sz="2200" b="1" dirty="0" smtClean="0"/>
              <a:t>N. S. Kardashev1A. V. Tutukov2, and A. V. Fedorova2</a:t>
            </a:r>
            <a:r>
              <a:rPr lang="en-US" b="1" dirty="0" smtClean="0"/>
              <a:t/>
            </a:r>
            <a:br>
              <a:rPr lang="en-US" b="1" dirty="0" smtClean="0"/>
            </a:br>
            <a:r>
              <a:rPr lang="en-US" sz="2000" i="1" dirty="0" smtClean="0"/>
              <a:t>1Astro Space Center, </a:t>
            </a:r>
            <a:r>
              <a:rPr lang="en-US" sz="2000" i="1" dirty="0" err="1" smtClean="0"/>
              <a:t>Lebedev</a:t>
            </a:r>
            <a:r>
              <a:rPr lang="en-US" sz="2000" i="1" dirty="0" smtClean="0"/>
              <a:t> Physical Institute, Moscow, Russia</a:t>
            </a:r>
            <a:br>
              <a:rPr lang="en-US" sz="2000" i="1" dirty="0" smtClean="0"/>
            </a:br>
            <a:r>
              <a:rPr lang="en-US" sz="2000" i="1" dirty="0" smtClean="0"/>
              <a:t>2Institute of </a:t>
            </a:r>
            <a:r>
              <a:rPr lang="en-US" sz="2000" i="1" dirty="0" err="1" smtClean="0"/>
              <a:t>Astronomy,Moscow</a:t>
            </a:r>
            <a:r>
              <a:rPr lang="en-US" sz="2000" i="1" dirty="0" smtClean="0"/>
              <a:t>, Russia</a:t>
            </a:r>
            <a:r>
              <a:rPr lang="en-US" i="1" dirty="0" smtClean="0"/>
              <a:t/>
            </a:r>
            <a:br>
              <a:rPr lang="en-US" i="1" dirty="0" smtClean="0"/>
            </a:br>
            <a:r>
              <a:rPr lang="en-US" sz="2000" dirty="0" smtClean="0"/>
              <a:t>Received May 20, 2004; in final form, May 27, 2004</a:t>
            </a:r>
            <a:r>
              <a:rPr lang="en-US" dirty="0" smtClean="0"/>
              <a:t/>
            </a:r>
            <a:br>
              <a:rPr lang="en-US" dirty="0" smtClean="0"/>
            </a:br>
            <a:endParaRPr lang="ru-RU" dirty="0"/>
          </a:p>
        </p:txBody>
      </p:sp>
      <p:sp>
        <p:nvSpPr>
          <p:cNvPr id="3" name="Содержимое 2"/>
          <p:cNvSpPr>
            <a:spLocks noGrp="1"/>
          </p:cNvSpPr>
          <p:nvPr>
            <p:ph idx="1"/>
          </p:nvPr>
        </p:nvSpPr>
        <p:spPr>
          <a:xfrm>
            <a:off x="457200" y="2420888"/>
            <a:ext cx="7643192" cy="4437112"/>
          </a:xfrm>
        </p:spPr>
        <p:txBody>
          <a:bodyPr>
            <a:normAutofit/>
          </a:bodyPr>
          <a:lstStyle/>
          <a:p>
            <a:r>
              <a:rPr lang="en-US" sz="2000" b="1" dirty="0" smtClean="0"/>
              <a:t>Abstract—The influence of dark gravitating matter on the present-day Sun and its evolution is studied.</a:t>
            </a:r>
            <a:r>
              <a:rPr lang="ru-RU" sz="2000" b="1" smtClean="0"/>
              <a:t> </a:t>
            </a:r>
            <a:r>
              <a:rPr lang="en-US" sz="2000" smtClean="0"/>
              <a:t>Numerical </a:t>
            </a:r>
            <a:r>
              <a:rPr lang="en-US" sz="2000" dirty="0" smtClean="0"/>
              <a:t>simulations show</a:t>
            </a:r>
            <a:r>
              <a:rPr lang="ru-RU" sz="2000" dirty="0" smtClean="0"/>
              <a:t> </a:t>
            </a:r>
            <a:r>
              <a:rPr lang="en-US" sz="2000" dirty="0" smtClean="0"/>
              <a:t>that substantial departures of </a:t>
            </a:r>
            <a:r>
              <a:rPr lang="en-US" sz="2000" dirty="0" err="1" smtClean="0"/>
              <a:t>themain</a:t>
            </a:r>
            <a:r>
              <a:rPr lang="ru-RU" sz="2000" dirty="0" smtClean="0"/>
              <a:t> </a:t>
            </a:r>
            <a:r>
              <a:rPr lang="en-US" sz="2000" dirty="0" smtClean="0"/>
              <a:t>model parameters (luminosity, effective</a:t>
            </a:r>
            <a:r>
              <a:rPr lang="ru-RU" sz="2000" dirty="0" smtClean="0"/>
              <a:t> </a:t>
            </a:r>
            <a:r>
              <a:rPr lang="en-US" sz="2000" dirty="0" smtClean="0"/>
              <a:t>temperature, neutrino flux, and age) from the modern solar parameters occur would if the relative mass</a:t>
            </a:r>
            <a:r>
              <a:rPr lang="ru-RU" sz="2000" dirty="0" smtClean="0"/>
              <a:t> </a:t>
            </a:r>
            <a:r>
              <a:rPr lang="en-US" sz="2000" dirty="0" smtClean="0"/>
              <a:t>of dark matter exceeds 2–5% of the solar gravitational mass.</a:t>
            </a:r>
            <a:r>
              <a:rPr lang="ru-RU" sz="2000" dirty="0" smtClean="0"/>
              <a:t> </a:t>
            </a:r>
            <a:r>
              <a:rPr lang="en-US" sz="2000" dirty="0" smtClean="0"/>
              <a:t>The flux of solar neutrinos is relatively</a:t>
            </a:r>
            <a:r>
              <a:rPr lang="ru-RU" sz="2000" dirty="0" smtClean="0"/>
              <a:t> </a:t>
            </a:r>
            <a:r>
              <a:rPr lang="en-US" sz="2000" dirty="0" smtClean="0"/>
              <a:t>insensitive to the presence of uniformly distributed dark matter.</a:t>
            </a:r>
            <a:r>
              <a:rPr lang="ru-RU" sz="2000" dirty="0" smtClean="0"/>
              <a:t> </a:t>
            </a:r>
            <a:r>
              <a:rPr lang="en-US" sz="2000" dirty="0" smtClean="0"/>
              <a:t>However, a strong concentration of dark</a:t>
            </a:r>
            <a:r>
              <a:rPr lang="ru-RU" sz="2000" dirty="0" smtClean="0"/>
              <a:t> </a:t>
            </a:r>
            <a:r>
              <a:rPr lang="en-US" sz="2000" dirty="0" smtClean="0"/>
              <a:t>matter toward the center of the Sun would increase the neutrino flux beyond the observational limits.</a:t>
            </a:r>
            <a:endParaRPr lang="ru-RU"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age2.jpeg"/>
          <p:cNvPicPr>
            <a:picLocks noChangeAspect="1"/>
          </p:cNvPicPr>
          <p:nvPr/>
        </p:nvPicPr>
        <p:blipFill>
          <a:blip r:embed="rId2" cstate="print"/>
          <a:stretch>
            <a:fillRect/>
          </a:stretch>
        </p:blipFill>
        <p:spPr>
          <a:xfrm rot="5400000">
            <a:off x="1678735" y="-806526"/>
            <a:ext cx="5687139" cy="78214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2.jpeg"/>
          <p:cNvPicPr>
            <a:picLocks noGrp="1" noChangeAspect="1"/>
          </p:cNvPicPr>
          <p:nvPr>
            <p:ph idx="1"/>
          </p:nvPr>
        </p:nvPicPr>
        <p:blipFill>
          <a:blip r:embed="rId2" cstate="print"/>
          <a:stretch>
            <a:fillRect/>
          </a:stretch>
        </p:blipFill>
        <p:spPr>
          <a:xfrm>
            <a:off x="2123728" y="188640"/>
            <a:ext cx="4755806" cy="654063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4.jpeg"/>
          <p:cNvPicPr>
            <a:picLocks noGrp="1" noChangeAspect="1"/>
          </p:cNvPicPr>
          <p:nvPr>
            <p:ph idx="1"/>
          </p:nvPr>
        </p:nvPicPr>
        <p:blipFill>
          <a:blip r:embed="rId2" cstate="print"/>
          <a:stretch>
            <a:fillRect/>
          </a:stretch>
        </p:blipFill>
        <p:spPr>
          <a:xfrm>
            <a:off x="2266684" y="182778"/>
            <a:ext cx="4507073" cy="619855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5.jpeg"/>
          <p:cNvPicPr>
            <a:picLocks noGrp="1" noChangeAspect="1"/>
          </p:cNvPicPr>
          <p:nvPr>
            <p:ph idx="1"/>
          </p:nvPr>
        </p:nvPicPr>
        <p:blipFill>
          <a:blip r:embed="rId2" cstate="print"/>
          <a:stretch>
            <a:fillRect/>
          </a:stretch>
        </p:blipFill>
        <p:spPr>
          <a:xfrm>
            <a:off x="2028792" y="155754"/>
            <a:ext cx="4847464" cy="6666686"/>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6.jpeg"/>
          <p:cNvPicPr>
            <a:picLocks noGrp="1" noChangeAspect="1"/>
          </p:cNvPicPr>
          <p:nvPr>
            <p:ph idx="1"/>
          </p:nvPr>
        </p:nvPicPr>
        <p:blipFill>
          <a:blip r:embed="rId2" cstate="print"/>
          <a:stretch>
            <a:fillRect/>
          </a:stretch>
        </p:blipFill>
        <p:spPr>
          <a:xfrm>
            <a:off x="2028792" y="-15286"/>
            <a:ext cx="4991480" cy="686475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5.jpeg"/>
          <p:cNvPicPr>
            <a:picLocks noGrp="1" noChangeAspect="1"/>
          </p:cNvPicPr>
          <p:nvPr>
            <p:ph idx="1"/>
          </p:nvPr>
        </p:nvPicPr>
        <p:blipFill>
          <a:blip r:embed="rId2" cstate="print"/>
          <a:stretch>
            <a:fillRect/>
          </a:stretch>
        </p:blipFill>
        <p:spPr>
          <a:xfrm>
            <a:off x="1976435" y="-87297"/>
            <a:ext cx="5115845" cy="703579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5.jpeg"/>
          <p:cNvPicPr>
            <a:picLocks noGrp="1" noChangeAspect="1"/>
          </p:cNvPicPr>
          <p:nvPr>
            <p:ph idx="1"/>
          </p:nvPr>
        </p:nvPicPr>
        <p:blipFill>
          <a:blip r:embed="rId2" cstate="print"/>
          <a:stretch>
            <a:fillRect/>
          </a:stretch>
        </p:blipFill>
        <p:spPr>
          <a:xfrm>
            <a:off x="2133510" y="-69337"/>
            <a:ext cx="5030778" cy="6918801"/>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9.jpeg"/>
          <p:cNvPicPr>
            <a:picLocks noGrp="1" noChangeAspect="1"/>
          </p:cNvPicPr>
          <p:nvPr>
            <p:ph idx="1"/>
          </p:nvPr>
        </p:nvPicPr>
        <p:blipFill>
          <a:blip r:embed="rId2" cstate="print"/>
          <a:stretch>
            <a:fillRect/>
          </a:stretch>
        </p:blipFill>
        <p:spPr>
          <a:xfrm>
            <a:off x="2193517" y="184234"/>
            <a:ext cx="4754747" cy="653917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111.jpeg"/>
          <p:cNvPicPr>
            <a:picLocks noGrp="1" noChangeAspect="1"/>
          </p:cNvPicPr>
          <p:nvPr>
            <p:ph idx="1"/>
          </p:nvPr>
        </p:nvPicPr>
        <p:blipFill>
          <a:blip r:embed="rId2" cstate="print"/>
          <a:stretch>
            <a:fillRect/>
          </a:stretch>
        </p:blipFill>
        <p:spPr>
          <a:xfrm>
            <a:off x="2411760" y="476672"/>
            <a:ext cx="4413197" cy="6069442"/>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11.jpeg"/>
          <p:cNvPicPr>
            <a:picLocks noGrp="1" noChangeAspect="1"/>
          </p:cNvPicPr>
          <p:nvPr>
            <p:ph idx="1"/>
          </p:nvPr>
        </p:nvPicPr>
        <p:blipFill>
          <a:blip r:embed="rId2" cstate="print"/>
          <a:stretch>
            <a:fillRect/>
          </a:stretch>
        </p:blipFill>
        <p:spPr>
          <a:xfrm>
            <a:off x="1763688" y="116632"/>
            <a:ext cx="5760640" cy="7200149"/>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jpeg"/>
          <p:cNvPicPr>
            <a:picLocks noChangeAspect="1"/>
          </p:cNvPicPr>
          <p:nvPr/>
        </p:nvPicPr>
        <p:blipFill>
          <a:blip r:embed="rId2" cstate="print"/>
          <a:stretch>
            <a:fillRect/>
          </a:stretch>
        </p:blipFill>
        <p:spPr>
          <a:xfrm>
            <a:off x="2078715" y="0"/>
            <a:ext cx="498657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26018" y="1340768"/>
          <a:ext cx="10250638" cy="4032448"/>
        </p:xfrm>
        <a:graphic>
          <a:graphicData uri="http://schemas.openxmlformats.org/presentationml/2006/ole">
            <p:oleObj spid="_x0000_s1026" name="Документ" r:id="rId3" imgW="5940803" imgH="2176638" progId="Word.Document.12">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1.jpeg"/>
          <p:cNvPicPr>
            <a:picLocks noChangeAspect="1"/>
          </p:cNvPicPr>
          <p:nvPr/>
        </p:nvPicPr>
        <p:blipFill>
          <a:blip r:embed="rId2" cstate="print"/>
          <a:stretch>
            <a:fillRect/>
          </a:stretch>
        </p:blipFill>
        <p:spPr>
          <a:xfrm>
            <a:off x="2078715" y="0"/>
            <a:ext cx="498657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chetv\Desktop\IMG_0005.bmp"/>
          <p:cNvPicPr>
            <a:picLocks noChangeAspect="1" noChangeArrowheads="1"/>
          </p:cNvPicPr>
          <p:nvPr/>
        </p:nvPicPr>
        <p:blipFill>
          <a:blip r:embed="rId2" cstate="print"/>
          <a:srcRect/>
          <a:stretch>
            <a:fillRect/>
          </a:stretch>
        </p:blipFill>
        <p:spPr bwMode="auto">
          <a:xfrm>
            <a:off x="1547664" y="-7516216"/>
            <a:ext cx="9019504" cy="1353750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н2.jpeg"/>
          <p:cNvPicPr>
            <a:picLocks noChangeAspect="1"/>
          </p:cNvPicPr>
          <p:nvPr/>
        </p:nvPicPr>
        <p:blipFill>
          <a:blip r:embed="rId2" cstate="print"/>
          <a:stretch>
            <a:fillRect/>
          </a:stretch>
        </p:blipFill>
        <p:spPr>
          <a:xfrm>
            <a:off x="2078715" y="0"/>
            <a:ext cx="4986570" cy="6858000"/>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127</Words>
  <Application>Microsoft Office PowerPoint</Application>
  <PresentationFormat>Экран (4:3)</PresentationFormat>
  <Paragraphs>4</Paragraphs>
  <Slides>26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26</vt:i4>
      </vt:variant>
    </vt:vector>
  </HeadingPairs>
  <TitlesOfParts>
    <vt:vector size="29" baseType="lpstr">
      <vt:lpstr>Тема Office</vt:lpstr>
      <vt:lpstr>Документ</vt:lpstr>
      <vt:lpstr>Adobe Acrobat Document</vt:lpstr>
      <vt:lpstr>Age of Universe and  cosmological constant</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Dependence of surface density from radius in model :  1 initial distribution of total density, 2 final distribution of total density , 3 final distribution of leptons, 4 final distribution of baryons  </vt:lpstr>
      <vt:lpstr>Слайд 18</vt:lpstr>
      <vt:lpstr>Limits on the Mass of Dark Matter in the Sun from a Model for the Modern Sun and its, Previous Evolution N. S. Kardashev1A. V. Tutukov2, and A. V. Fedorova2 1Astro Space Center, Lebedev Physical Institute, Moscow, Russia 2Institute of Astronomy,Moscow, Russia Received May 20, 2004; in final form, May 27, 2004 </vt:lpstr>
      <vt:lpstr>Слайд 20</vt:lpstr>
      <vt:lpstr>Слайд 21</vt:lpstr>
      <vt:lpstr>Слайд 22</vt:lpstr>
      <vt:lpstr>Слайд 23</vt:lpstr>
      <vt:lpstr>Слайд 24</vt:lpstr>
      <vt:lpstr>Слайд 25</vt:lpstr>
      <vt:lpstr>Слайд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Чечеткин</dc:creator>
  <cp:lastModifiedBy>chechetv</cp:lastModifiedBy>
  <cp:revision>28</cp:revision>
  <dcterms:created xsi:type="dcterms:W3CDTF">2011-03-14T13:38:18Z</dcterms:created>
  <dcterms:modified xsi:type="dcterms:W3CDTF">2011-04-11T13:20:24Z</dcterms:modified>
</cp:coreProperties>
</file>