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8" r:id="rId4"/>
    <p:sldId id="26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20762" autoAdjust="0"/>
    <p:restoredTop sz="90202" autoAdjust="0"/>
  </p:normalViewPr>
  <p:slideViewPr>
    <p:cSldViewPr snapToGrid="0" snapToObjects="1" showGuides="1">
      <p:cViewPr varScale="1">
        <p:scale>
          <a:sx n="107" d="100"/>
          <a:sy n="107" d="100"/>
        </p:scale>
        <p:origin x="-1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B70F5-5FCD-6F42-AD4C-3DA87ACEA07E}" type="datetimeFigureOut">
              <a:rPr lang="en-US" smtClean="0"/>
              <a:pPr/>
              <a:t>5/12/11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3D68A-BD87-ED4E-BD15-BEFAF09E1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B52B7-7624-6F46-87F2-2E74AE0AF8A8}" type="datetimeFigureOut">
              <a:rPr lang="en-US" smtClean="0"/>
              <a:pPr/>
              <a:t>5/12/11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B7E22-437D-7546-ACE8-CAF076CF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Barcelona 13/05/2011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DIRAC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Barcelona 13/05/2011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DIRAC meeting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C5528E-F96B-914F-9CCC-3B92A89F83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10" descr="DIRAC_log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69702" y="269628"/>
            <a:ext cx="1936732" cy="746369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454367" y="1143000"/>
            <a:ext cx="823548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r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Core &amp; WMS</a:t>
            </a:r>
            <a:br>
              <a:rPr lang="en-US" dirty="0" smtClean="0"/>
            </a:br>
            <a:r>
              <a:rPr lang="en-US" dirty="0" smtClean="0"/>
              <a:t>New and planned features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DIRAC Project</a:t>
            </a:r>
            <a:endParaRPr lang="en-US" dirty="0"/>
          </a:p>
        </p:txBody>
      </p:sp>
      <p:pic>
        <p:nvPicPr>
          <p:cNvPr id="4" name="Picture 3" descr="DIRAC_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365" y="1602865"/>
            <a:ext cx="5501750" cy="22833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Barcelona 13/05/2011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DIRAC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Problem: Several DIRAC installations serve more than one Virtual Organization (VO)</a:t>
            </a:r>
          </a:p>
          <a:p>
            <a:endParaRPr lang="en-US" dirty="0" smtClean="0"/>
          </a:p>
          <a:p>
            <a:r>
              <a:rPr lang="en-US" dirty="0" smtClean="0"/>
              <a:t>DIRAC was not designed to handle nicely that</a:t>
            </a:r>
          </a:p>
          <a:p>
            <a:pPr lvl="1"/>
            <a:r>
              <a:rPr lang="en-US" dirty="0" smtClean="0"/>
              <a:t>Currently it can be done using some nasty tricks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Main issue to solve is configuration data is not aware of multi-VO environments</a:t>
            </a:r>
          </a:p>
          <a:p>
            <a:pPr lvl="1"/>
            <a:r>
              <a:rPr lang="en-US" dirty="0" smtClean="0"/>
              <a:t>What entries under /Resources belong to each VO?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changes in the CS schema	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Barcelona 13/05/2011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/Resources will be reorganized a bit </a:t>
            </a:r>
          </a:p>
          <a:p>
            <a:pPr lvl="1"/>
            <a:r>
              <a:rPr lang="en-US" dirty="0" smtClean="0"/>
              <a:t>/Resources/Sites/&lt;</a:t>
            </a:r>
            <a:r>
              <a:rPr lang="en-US" dirty="0" err="1" smtClean="0"/>
              <a:t>vo</a:t>
            </a:r>
            <a:r>
              <a:rPr lang="en-US" dirty="0" smtClean="0"/>
              <a:t>&gt;/… will be introduced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/Registry (definition of users, groups, permissions…) will mostly stay the same</a:t>
            </a:r>
          </a:p>
          <a:p>
            <a:pPr lvl="1"/>
            <a:r>
              <a:rPr lang="en-US" dirty="0" smtClean="0"/>
              <a:t>Only a VO property will be added to the groups</a:t>
            </a:r>
          </a:p>
          <a:p>
            <a:pPr lvl="1"/>
            <a:r>
              <a:rPr lang="en-US" dirty="0" smtClean="0"/>
              <a:t>The VO a user belongs to is tied to the user he/she belongs to</a:t>
            </a:r>
          </a:p>
          <a:p>
            <a:endParaRPr lang="en-US" dirty="0" smtClean="0"/>
          </a:p>
          <a:p>
            <a:r>
              <a:rPr lang="en-US" dirty="0" smtClean="0"/>
              <a:t>Other sections will just have a </a:t>
            </a:r>
            <a:r>
              <a:rPr lang="en-US" dirty="0" err="1" smtClean="0"/>
              <a:t>vo</a:t>
            </a:r>
            <a:r>
              <a:rPr lang="en-US" dirty="0" smtClean="0"/>
              <a:t> level added if necessary</a:t>
            </a:r>
          </a:p>
          <a:p>
            <a:pPr lvl="1"/>
            <a:r>
              <a:rPr lang="en-US" dirty="0" smtClean="0"/>
              <a:t>For instance /Operations/</a:t>
            </a:r>
            <a:r>
              <a:rPr lang="en-US" dirty="0" err="1" smtClean="0"/>
              <a:t>vo</a:t>
            </a:r>
            <a:r>
              <a:rPr lang="en-US" dirty="0" smtClean="0"/>
              <a:t>/…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Minimize CS</a:t>
            </a:r>
            <a:br>
              <a:rPr lang="en-US" dirty="0" smtClean="0"/>
            </a:br>
            <a:r>
              <a:rPr lang="en-US" dirty="0" smtClean="0"/>
              <a:t>transition damage	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Barcelona 13/05/2011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Currently most DIRAC components are directly accessing the CS directly</a:t>
            </a:r>
          </a:p>
          <a:p>
            <a:endParaRPr lang="en-US" dirty="0" smtClean="0"/>
          </a:p>
          <a:p>
            <a:r>
              <a:rPr lang="en-US" dirty="0" smtClean="0"/>
              <a:t>CS helpers will be coded (some are already there) to access the CS</a:t>
            </a:r>
          </a:p>
          <a:p>
            <a:pPr lvl="1"/>
            <a:r>
              <a:rPr lang="en-US" dirty="0" smtClean="0"/>
              <a:t>Helpers will take care of accessing the proper path depending on the  VO</a:t>
            </a:r>
          </a:p>
          <a:p>
            <a:endParaRPr lang="en-US" dirty="0" smtClean="0"/>
          </a:p>
          <a:p>
            <a:r>
              <a:rPr lang="en-US" dirty="0" smtClean="0"/>
              <a:t>Single VO installations (</a:t>
            </a:r>
            <a:r>
              <a:rPr lang="en-US" dirty="0" err="1" smtClean="0"/>
              <a:t>LHCb</a:t>
            </a:r>
            <a:r>
              <a:rPr lang="en-US" dirty="0" smtClean="0"/>
              <a:t>, Belle, CTA…) will be able to skip all the &lt;</a:t>
            </a:r>
            <a:r>
              <a:rPr lang="en-US" dirty="0" err="1" smtClean="0"/>
              <a:t>vo</a:t>
            </a:r>
            <a:r>
              <a:rPr lang="en-US" dirty="0" smtClean="0"/>
              <a:t>&gt; levels by defining a special option in the CS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Barcelona 13/05/2011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DIRAC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Workload Management System</a:t>
            </a:r>
          </a:p>
          <a:p>
            <a:pPr lvl="1"/>
            <a:r>
              <a:rPr lang="en-US" dirty="0" smtClean="0"/>
              <a:t>Current status</a:t>
            </a:r>
          </a:p>
          <a:p>
            <a:pPr lvl="1"/>
            <a:r>
              <a:rPr lang="en-US" dirty="0" smtClean="0"/>
              <a:t>Some ideas of where to go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DISET</a:t>
            </a:r>
          </a:p>
          <a:p>
            <a:endParaRPr lang="en-US" dirty="0" smtClean="0"/>
          </a:p>
          <a:p>
            <a:r>
              <a:rPr lang="en-US" dirty="0" smtClean="0"/>
              <a:t>Multi-VO support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DIRAC’s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Workload Management System		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Barcelona 13/05/2011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LHCb</a:t>
            </a:r>
            <a:r>
              <a:rPr lang="en-US" dirty="0" smtClean="0"/>
              <a:t> WMS is handling on average 14k concurrently running jobs</a:t>
            </a:r>
          </a:p>
          <a:p>
            <a:pPr lvl="1"/>
            <a:r>
              <a:rPr lang="en-US" dirty="0" smtClean="0"/>
              <a:t>Production and user jobs</a:t>
            </a:r>
          </a:p>
          <a:p>
            <a:endParaRPr lang="en-US" dirty="0" smtClean="0"/>
          </a:p>
          <a:p>
            <a:r>
              <a:rPr lang="en-US" dirty="0" smtClean="0"/>
              <a:t>Currently we want the WMS to:</a:t>
            </a:r>
          </a:p>
          <a:p>
            <a:pPr lvl="1"/>
            <a:r>
              <a:rPr lang="en-US" dirty="0" smtClean="0"/>
              <a:t>Scale better (currently for </a:t>
            </a:r>
            <a:r>
              <a:rPr lang="en-US" dirty="0" err="1" smtClean="0"/>
              <a:t>LHCb</a:t>
            </a:r>
            <a:r>
              <a:rPr lang="en-US" dirty="0" smtClean="0"/>
              <a:t> we have on average 14k jobs running concurrently)</a:t>
            </a:r>
          </a:p>
          <a:p>
            <a:pPr lvl="1"/>
            <a:r>
              <a:rPr lang="en-US" dirty="0" smtClean="0"/>
              <a:t>Be multi-VO aware</a:t>
            </a:r>
          </a:p>
          <a:p>
            <a:pPr lvl="1"/>
            <a:r>
              <a:rPr lang="en-US" dirty="0" smtClean="0"/>
              <a:t>Have the notion of group of jobs/DAG and treat it as a single </a:t>
            </a:r>
            <a:r>
              <a:rPr lang="en-US" dirty="0" smtClean="0"/>
              <a:t>objects</a:t>
            </a:r>
          </a:p>
          <a:p>
            <a:pPr lvl="1"/>
            <a:r>
              <a:rPr lang="en-US" dirty="0" smtClean="0"/>
              <a:t>Handle </a:t>
            </a:r>
            <a:r>
              <a:rPr lang="en-US" dirty="0" err="1" smtClean="0"/>
              <a:t>VMs</a:t>
            </a:r>
            <a:r>
              <a:rPr lang="en-US" dirty="0" smtClean="0"/>
              <a:t> (currently is an extension)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DIRAC</a:t>
            </a:r>
            <a:br>
              <a:rPr lang="en-US" dirty="0" smtClean="0"/>
            </a:br>
            <a:r>
              <a:rPr lang="en-US" dirty="0" smtClean="0"/>
              <a:t>Last month running jobs for </a:t>
            </a:r>
            <a:r>
              <a:rPr lang="en-US" dirty="0" err="1" smtClean="0"/>
              <a:t>LHCb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Barcelona 13/05/2011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8525" y="1143000"/>
            <a:ext cx="6955003" cy="521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bottleneck to solve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Barcelona 13/05/2011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Current bottleneck is the job submission because of the WMS Optimizers</a:t>
            </a:r>
          </a:p>
          <a:p>
            <a:r>
              <a:rPr lang="en-US" dirty="0" smtClean="0"/>
              <a:t>They check that the job is OK before it enters “ready to run” status</a:t>
            </a:r>
          </a:p>
          <a:p>
            <a:r>
              <a:rPr lang="en-US" dirty="0" smtClean="0"/>
              <a:t>Currently optimizers poll the DB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610" y="3244850"/>
            <a:ext cx="6350000" cy="3111500"/>
          </a:xfrm>
          <a:prstGeom prst="rect">
            <a:avLst/>
          </a:prstGeom>
        </p:spPr>
      </p:pic>
      <p:cxnSp>
        <p:nvCxnSpPr>
          <p:cNvPr id="9" name="Curved Connector 8"/>
          <p:cNvCxnSpPr/>
          <p:nvPr/>
        </p:nvCxnSpPr>
        <p:spPr>
          <a:xfrm flipV="1">
            <a:off x="2377032" y="3751584"/>
            <a:ext cx="1969208" cy="477686"/>
          </a:xfrm>
          <a:prstGeom prst="curvedConnector3">
            <a:avLst>
              <a:gd name="adj1" fmla="val 4349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 flipV="1">
            <a:off x="2593848" y="4031204"/>
            <a:ext cx="1752392" cy="1130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285897" y="4229270"/>
            <a:ext cx="1060343" cy="9320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3862728" y="4503044"/>
            <a:ext cx="932069" cy="384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4171508" y="4578784"/>
            <a:ext cx="932070" cy="233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4608462" y="4526349"/>
            <a:ext cx="932070" cy="3379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V="1">
            <a:off x="4858984" y="4438957"/>
            <a:ext cx="932070" cy="5126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243453" y="4031204"/>
            <a:ext cx="1160395" cy="1130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6175674" y="4695305"/>
            <a:ext cx="9320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DISET	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Barcelona 13/05/2011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DISET: DIRAC Secure Transport</a:t>
            </a:r>
          </a:p>
          <a:p>
            <a:pPr lvl="1"/>
            <a:r>
              <a:rPr lang="en-US" dirty="0" smtClean="0"/>
              <a:t>Internal framework used to handle communications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Currently all queries in DIRAC are RPC</a:t>
            </a:r>
          </a:p>
          <a:p>
            <a:pPr lvl="1"/>
            <a:r>
              <a:rPr lang="en-US" dirty="0" smtClean="0"/>
              <a:t>Open a connection -&gt; SSL handshake -&gt; execute query -&gt; close connection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Lots of CPU &amp; network invested in SSL handshaking</a:t>
            </a:r>
          </a:p>
          <a:p>
            <a:endParaRPr lang="en-US" dirty="0" smtClean="0"/>
          </a:p>
          <a:p>
            <a:r>
              <a:rPr lang="en-US" dirty="0" smtClean="0"/>
              <a:t>No possibility of pushing data to client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Barcelona 13/05/2011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Idea! 1 connection -&gt; 1 </a:t>
            </a:r>
            <a:r>
              <a:rPr lang="en-US" dirty="0" err="1" smtClean="0"/>
              <a:t>ssl</a:t>
            </a:r>
            <a:r>
              <a:rPr lang="en-US" dirty="0" smtClean="0"/>
              <a:t> handshake -&gt; N queries c2s and s2c</a:t>
            </a:r>
          </a:p>
          <a:p>
            <a:endParaRPr lang="en-US" dirty="0" smtClean="0"/>
          </a:p>
          <a:p>
            <a:r>
              <a:rPr lang="en-US" dirty="0" smtClean="0"/>
              <a:t>Reduces CPU and data transfer</a:t>
            </a:r>
          </a:p>
          <a:p>
            <a:endParaRPr lang="en-US" dirty="0" smtClean="0"/>
          </a:p>
          <a:p>
            <a:r>
              <a:rPr lang="en-US" dirty="0" smtClean="0"/>
              <a:t>Push to client messages</a:t>
            </a:r>
          </a:p>
          <a:p>
            <a:endParaRPr lang="en-US" dirty="0" smtClean="0"/>
          </a:p>
          <a:p>
            <a:r>
              <a:rPr lang="en-US" dirty="0" smtClean="0"/>
              <a:t>Better client/server timeout control</a:t>
            </a:r>
          </a:p>
          <a:p>
            <a:endParaRPr lang="en-US" dirty="0" smtClean="0"/>
          </a:p>
          <a:p>
            <a:r>
              <a:rPr lang="en-US" dirty="0" smtClean="0"/>
              <a:t>Just make sure we don’t </a:t>
            </a:r>
            <a:r>
              <a:rPr lang="en-US" dirty="0" err="1" smtClean="0"/>
              <a:t>DDoS</a:t>
            </a:r>
            <a:r>
              <a:rPr lang="en-US" dirty="0" smtClean="0"/>
              <a:t> ourselves from the jobs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demand executors!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Barcelona 13/05/2011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Push the job optimization request when needed</a:t>
            </a:r>
          </a:p>
          <a:p>
            <a:r>
              <a:rPr lang="en-US" dirty="0" smtClean="0"/>
              <a:t>Much less load on the DB</a:t>
            </a:r>
          </a:p>
          <a:p>
            <a:r>
              <a:rPr lang="en-US" dirty="0" smtClean="0"/>
              <a:t>More than one instance of the same optimizer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2543313"/>
            <a:ext cx="6019800" cy="398780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rot="5400000" flipH="1" flipV="1">
            <a:off x="4742445" y="3588472"/>
            <a:ext cx="60584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546408" y="3611773"/>
            <a:ext cx="854392" cy="280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46408" y="4508891"/>
            <a:ext cx="1037039" cy="384479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148159" y="5048499"/>
            <a:ext cx="493036" cy="18277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3262594" y="4334922"/>
            <a:ext cx="1193889" cy="55844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 flipV="1">
            <a:off x="2898649" y="4136062"/>
            <a:ext cx="1557837" cy="198859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2898649" y="3075834"/>
            <a:ext cx="1557835" cy="817149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791102" y="4136062"/>
            <a:ext cx="2621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 once/write if needed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892099" y="3630336"/>
            <a:ext cx="14111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Optimization</a:t>
            </a:r>
          </a:p>
          <a:p>
            <a:r>
              <a:rPr lang="en-US" dirty="0" smtClean="0"/>
              <a:t>requests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Added benefits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Barcelona 13/05/2011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only for WMS but also Request management, Data management…</a:t>
            </a:r>
          </a:p>
          <a:p>
            <a:endParaRPr lang="en-US" dirty="0" smtClean="0"/>
          </a:p>
          <a:p>
            <a:r>
              <a:rPr lang="en-US" dirty="0" smtClean="0"/>
              <a:t>Connections are kept for a long time, so we now need a keep alive mechanism</a:t>
            </a:r>
          </a:p>
          <a:p>
            <a:endParaRPr lang="en-US" dirty="0" smtClean="0"/>
          </a:p>
          <a:p>
            <a:r>
              <a:rPr lang="en-US" dirty="0" smtClean="0"/>
              <a:t>Will solve the timeout problem.</a:t>
            </a:r>
          </a:p>
          <a:p>
            <a:pPr lvl="1"/>
            <a:r>
              <a:rPr lang="en-US" dirty="0" smtClean="0"/>
              <a:t>Currently RPC calls have a timeout as a protection against stalled services</a:t>
            </a:r>
          </a:p>
          <a:p>
            <a:pPr lvl="1"/>
            <a:r>
              <a:rPr lang="en-US" dirty="0" smtClean="0"/>
              <a:t>Same query with different arguments may wildly vary the execution time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5121</TotalTime>
  <Words>651</Words>
  <Application>Microsoft Macintosh PowerPoint</Application>
  <PresentationFormat>On-screen Show (4:3)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Core &amp; WMS New and planned features</vt:lpstr>
      <vt:lpstr>Overview</vt:lpstr>
      <vt:lpstr>DIRAC’s Workload Management System  </vt:lpstr>
      <vt:lpstr> DIRAC Last month running jobs for LHCb</vt:lpstr>
      <vt:lpstr>One bottleneck to solve</vt:lpstr>
      <vt:lpstr>DISET </vt:lpstr>
      <vt:lpstr>DISET</vt:lpstr>
      <vt:lpstr>On demand executors!</vt:lpstr>
      <vt:lpstr>Added benefits</vt:lpstr>
      <vt:lpstr>Multi-VO</vt:lpstr>
      <vt:lpstr>Main changes in the CS schema </vt:lpstr>
      <vt:lpstr>Minimize CS transition damage </vt:lpstr>
    </vt:vector>
  </TitlesOfParts>
  <Company>Universidad de Los Andes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Management</dc:title>
  <dc:creator>Vanessa Hamar</dc:creator>
  <cp:lastModifiedBy>Adrià Casajús</cp:lastModifiedBy>
  <cp:revision>55</cp:revision>
  <cp:lastPrinted>2010-12-07T15:46:17Z</cp:lastPrinted>
  <dcterms:created xsi:type="dcterms:W3CDTF">2011-05-12T15:56:23Z</dcterms:created>
  <dcterms:modified xsi:type="dcterms:W3CDTF">2011-05-12T16:02:10Z</dcterms:modified>
</cp:coreProperties>
</file>