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58" r:id="rId4"/>
    <p:sldId id="260" r:id="rId5"/>
    <p:sldId id="262" r:id="rId6"/>
    <p:sldId id="261" r:id="rId7"/>
    <p:sldId id="269" r:id="rId8"/>
    <p:sldId id="268" r:id="rId9"/>
    <p:sldId id="270" r:id="rId10"/>
    <p:sldId id="263" r:id="rId11"/>
    <p:sldId id="264" r:id="rId12"/>
    <p:sldId id="265" r:id="rId13"/>
    <p:sldId id="266" r:id="rId14"/>
    <p:sldId id="271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0762" autoAdjust="0"/>
    <p:restoredTop sz="90202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70F5-5FCD-6F42-AD4C-3DA87ACEA07E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8A-BD87-ED4E-BD15-BEFAF09E1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52B7-7624-6F46-87F2-2E74AE0AF8A8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7E22-437D-7546-ACE8-CAF076CF7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27/10/10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Formation utilisateurs DIRAC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Barcelona 13/05/2011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C5528E-F96B-914F-9CCC-3B92A89F83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DIRAC_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9702" y="269628"/>
            <a:ext cx="1936732" cy="74636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454367" y="1143000"/>
            <a:ext cx="823548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IRACGrid" TargetMode="Externa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Management</a:t>
            </a:r>
            <a:br>
              <a:rPr lang="en-US" dirty="0" smtClean="0"/>
            </a:br>
            <a:r>
              <a:rPr lang="en-US" dirty="0" smtClean="0"/>
              <a:t>Releases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DIRAC Project</a:t>
            </a:r>
            <a:endParaRPr lang="en-US" dirty="0"/>
          </a:p>
        </p:txBody>
      </p:sp>
      <p:pic>
        <p:nvPicPr>
          <p:cNvPr id="4" name="Picture 3" descr="DIRA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65" y="1602865"/>
            <a:ext cx="5501750" cy="228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decide on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60699" cy="238092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Mercurial</a:t>
            </a:r>
          </a:p>
          <a:p>
            <a:pPr lvl="1"/>
            <a:r>
              <a:rPr lang="en-US" dirty="0" smtClean="0"/>
              <a:t>Cannot delete branches</a:t>
            </a:r>
          </a:p>
          <a:p>
            <a:pPr lvl="1"/>
            <a:r>
              <a:rPr lang="en-US" dirty="0" smtClean="0"/>
              <a:t>“Cheap” branches are “cp” of the local </a:t>
            </a:r>
            <a:r>
              <a:rPr lang="en-US" dirty="0" smtClean="0"/>
              <a:t>repository</a:t>
            </a:r>
            <a:endParaRPr lang="en-US" dirty="0" smtClean="0"/>
          </a:p>
        </p:txBody>
      </p:sp>
      <p:pic>
        <p:nvPicPr>
          <p:cNvPr id="7" name="Picture 6" descr="6825.this_is_unaccep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99" y="1219200"/>
            <a:ext cx="3995929" cy="4937760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3600122"/>
            <a:ext cx="4360699" cy="27092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Bazaar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Tightly integrated with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launchpad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if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launchpad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stopped?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We’re migrating the code to </a:t>
            </a:r>
            <a:r>
              <a:rPr lang="en-US" dirty="0" err="1" smtClean="0"/>
              <a:t>Git</a:t>
            </a:r>
            <a:r>
              <a:rPr lang="en-US" dirty="0" smtClean="0"/>
              <a:t>	!</a:t>
            </a:r>
          </a:p>
          <a:p>
            <a:endParaRPr lang="en-US" dirty="0" smtClean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Branches cost essentially nothing to create and delete</a:t>
            </a:r>
          </a:p>
          <a:p>
            <a:pPr lvl="1"/>
            <a:r>
              <a:rPr lang="en-US" dirty="0" smtClean="0"/>
              <a:t>Fast (all ops are local)</a:t>
            </a:r>
          </a:p>
          <a:p>
            <a:pPr lvl="1"/>
            <a:r>
              <a:rPr lang="en-US" dirty="0" smtClean="0"/>
              <a:t>Merge is nearly omniscient (a conflict still is a conflict)</a:t>
            </a:r>
          </a:p>
          <a:p>
            <a:pPr lvl="1"/>
            <a:r>
              <a:rPr lang="en-US" dirty="0" smtClean="0"/>
              <a:t>Not tied to any repository provider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Steeper learning curve than the alternatives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Release repository will</a:t>
            </a:r>
            <a:r>
              <a:rPr lang="en-US" dirty="0" smtClean="0"/>
              <a:t> is hosted </a:t>
            </a:r>
            <a:r>
              <a:rPr lang="en-US" dirty="0" smtClean="0"/>
              <a:t>at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https://github.com/DIRACGrid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Github</a:t>
            </a:r>
            <a:r>
              <a:rPr lang="en-US" dirty="0" smtClean="0"/>
              <a:t> provides:</a:t>
            </a:r>
          </a:p>
          <a:p>
            <a:pPr lvl="1"/>
            <a:r>
              <a:rPr lang="en-US" dirty="0" smtClean="0"/>
              <a:t>Code hosting</a:t>
            </a:r>
          </a:p>
          <a:p>
            <a:pPr lvl="1"/>
            <a:r>
              <a:rPr lang="en-US" dirty="0" smtClean="0"/>
              <a:t>Issue tracking</a:t>
            </a:r>
          </a:p>
          <a:p>
            <a:pPr lvl="1"/>
            <a:r>
              <a:rPr lang="en-US" dirty="0" smtClean="0"/>
              <a:t>Pull request management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Since everyone can have a copy of the full history, if </a:t>
            </a:r>
            <a:r>
              <a:rPr lang="en-US" dirty="0" err="1" smtClean="0"/>
              <a:t>github</a:t>
            </a:r>
            <a:r>
              <a:rPr lang="en-US" dirty="0" smtClean="0"/>
              <a:t> closes doors, we can easily migrate somewhere else.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7335" y="1660984"/>
            <a:ext cx="127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management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How to decide what goes into the release?</a:t>
            </a:r>
          </a:p>
          <a:p>
            <a:endParaRPr lang="en-US" dirty="0" smtClean="0"/>
          </a:p>
          <a:p>
            <a:r>
              <a:rPr lang="en-US" dirty="0" smtClean="0"/>
              <a:t>Since branch/merge is easy in </a:t>
            </a:r>
            <a:r>
              <a:rPr lang="en-US" dirty="0" err="1" smtClean="0"/>
              <a:t>Git</a:t>
            </a:r>
            <a:r>
              <a:rPr lang="en-US" dirty="0" smtClean="0"/>
              <a:t>, everyone is invited to use branches!</a:t>
            </a:r>
          </a:p>
          <a:p>
            <a:endParaRPr lang="en-US" dirty="0" smtClean="0"/>
          </a:p>
          <a:p>
            <a:r>
              <a:rPr lang="en-US" dirty="0" smtClean="0"/>
              <a:t>Branch per fix, new feature… encouraged</a:t>
            </a:r>
          </a:p>
          <a:p>
            <a:endParaRPr lang="en-US" dirty="0" smtClean="0"/>
          </a:p>
          <a:p>
            <a:r>
              <a:rPr lang="en-US" dirty="0" smtClean="0"/>
              <a:t>Why not use the branches to propose what is to go into the next release?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but centralized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single repo is agreed to be the “release” repository (</a:t>
            </a:r>
            <a:r>
              <a:rPr lang="en-US" dirty="0" err="1" smtClean="0"/>
              <a:t>github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Everyone clones (copies) the repository </a:t>
            </a:r>
          </a:p>
          <a:p>
            <a:endParaRPr lang="en-US" dirty="0" smtClean="0"/>
          </a:p>
          <a:p>
            <a:r>
              <a:rPr lang="en-US" dirty="0" smtClean="0"/>
              <a:t>Developers commit changes to their local repositories</a:t>
            </a:r>
          </a:p>
          <a:p>
            <a:pPr lvl="1"/>
            <a:r>
              <a:rPr lang="en-US" dirty="0" smtClean="0"/>
              <a:t>Publish the changes to some public repo</a:t>
            </a:r>
          </a:p>
          <a:p>
            <a:endParaRPr lang="en-US" dirty="0" smtClean="0"/>
          </a:p>
          <a:p>
            <a:r>
              <a:rPr lang="en-US" dirty="0" smtClean="0"/>
              <a:t>Send a pull request to the release manager telling:</a:t>
            </a:r>
          </a:p>
          <a:p>
            <a:pPr lvl="1"/>
            <a:r>
              <a:rPr lang="en-US" dirty="0" smtClean="0"/>
              <a:t>Where to pull (retrieve) the changes from (repo and branch)</a:t>
            </a:r>
          </a:p>
          <a:p>
            <a:pPr lvl="1"/>
            <a:r>
              <a:rPr lang="en-US" dirty="0" smtClean="0"/>
              <a:t>What is in that branch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05-12 at 12.19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43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work with</a:t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and </a:t>
            </a:r>
            <a:r>
              <a:rPr lang="en-US" dirty="0" err="1" smtClean="0"/>
              <a:t>github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3028628">
            <a:off x="5114435" y="2239017"/>
            <a:ext cx="797695" cy="370202"/>
          </a:xfrm>
          <a:prstGeom prst="rightArrow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Screen shot 2011-05-12 at 12.20.44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80" b="-480"/>
          <a:stretch>
            <a:fillRect/>
          </a:stretch>
        </p:blipFill>
        <p:spPr>
          <a:xfrm>
            <a:off x="-154517" y="1143000"/>
            <a:ext cx="9298517" cy="5579110"/>
          </a:xfrm>
        </p:spPr>
      </p:pic>
      <p:sp>
        <p:nvSpPr>
          <p:cNvPr id="8" name="Right Arrow 7"/>
          <p:cNvSpPr/>
          <p:nvPr/>
        </p:nvSpPr>
        <p:spPr>
          <a:xfrm rot="3028628">
            <a:off x="2195000" y="3891101"/>
            <a:ext cx="797695" cy="370202"/>
          </a:xfrm>
          <a:prstGeom prst="rightArrow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Screen shot 2011-05-12 at 12.33.43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578" r="-3578"/>
          <a:stretch>
            <a:fillRect/>
          </a:stretch>
        </p:blipFill>
        <p:spPr>
          <a:xfrm>
            <a:off x="-269681" y="1007109"/>
            <a:ext cx="9751484" cy="5850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Screen shot 2011-05-12 at 12.37.35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80" b="-480"/>
          <a:stretch>
            <a:fillRect/>
          </a:stretch>
        </p:blipFill>
        <p:spPr>
          <a:xfrm>
            <a:off x="-254000" y="1066800"/>
            <a:ext cx="9652000" cy="5791200"/>
          </a:xfrm>
        </p:spPr>
      </p:pic>
      <p:sp>
        <p:nvSpPr>
          <p:cNvPr id="8" name="Right Arrow 7"/>
          <p:cNvSpPr/>
          <p:nvPr/>
        </p:nvSpPr>
        <p:spPr>
          <a:xfrm rot="3028628">
            <a:off x="6586153" y="2341701"/>
            <a:ext cx="797695" cy="370202"/>
          </a:xfrm>
          <a:prstGeom prst="rightArrow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Content Placeholder 8" descr="Screen shot 2011-05-12 at 12.44.07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717" r="-5717"/>
          <a:stretch>
            <a:fillRect/>
          </a:stretch>
        </p:blipFill>
        <p:spPr>
          <a:xfrm>
            <a:off x="-293983" y="1143000"/>
            <a:ext cx="9437983" cy="5662790"/>
          </a:xfrm>
        </p:spPr>
      </p:pic>
      <p:sp>
        <p:nvSpPr>
          <p:cNvPr id="10" name="Right Arrow 9"/>
          <p:cNvSpPr/>
          <p:nvPr/>
        </p:nvSpPr>
        <p:spPr>
          <a:xfrm rot="3028628">
            <a:off x="6586153" y="4681593"/>
            <a:ext cx="797695" cy="370202"/>
          </a:xfrm>
          <a:prstGeom prst="rightArrow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We’re moving!</a:t>
            </a:r>
          </a:p>
          <a:p>
            <a:pPr lvl="1"/>
            <a:r>
              <a:rPr lang="en-US" dirty="0" smtClean="0"/>
              <a:t>Code migration</a:t>
            </a:r>
          </a:p>
          <a:p>
            <a:pPr lvl="1"/>
            <a:r>
              <a:rPr lang="en-US" dirty="0" smtClean="0"/>
              <a:t>Where and why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Code management</a:t>
            </a:r>
          </a:p>
          <a:p>
            <a:pPr lvl="1"/>
            <a:r>
              <a:rPr lang="en-US" dirty="0" smtClean="0"/>
              <a:t>How to make the life of the release manager a bit easier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release and installation tools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Screen shot 2011-05-12 at 12.45.40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717" r="-5717"/>
          <a:stretch>
            <a:fillRect/>
          </a:stretch>
        </p:blipFill>
        <p:spPr>
          <a:xfrm>
            <a:off x="-189538" y="1067383"/>
            <a:ext cx="9651028" cy="5790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Screen shot 2011-05-12 at 12.47.49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717" r="-5717"/>
          <a:stretch>
            <a:fillRect/>
          </a:stretch>
        </p:blipFill>
        <p:spPr>
          <a:xfrm>
            <a:off x="-154263" y="1109715"/>
            <a:ext cx="9580475" cy="5748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Screen shot 2011-05-12 at 12.48.52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717" r="-5717"/>
          <a:stretch>
            <a:fillRect/>
          </a:stretch>
        </p:blipFill>
        <p:spPr>
          <a:xfrm>
            <a:off x="-154262" y="1030268"/>
            <a:ext cx="9486404" cy="5691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833" y="2140002"/>
            <a:ext cx="6148332" cy="24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 To create a release for an extension </a:t>
            </a:r>
            <a:r>
              <a:rPr lang="en-US" dirty="0" err="1" smtClean="0"/>
              <a:t>DIRAC’s</a:t>
            </a:r>
            <a:r>
              <a:rPr lang="en-US" dirty="0" smtClean="0"/>
              <a:t> </a:t>
            </a:r>
            <a:r>
              <a:rPr lang="en-US" dirty="0" err="1" smtClean="0"/>
              <a:t>releases.cfg</a:t>
            </a:r>
            <a:r>
              <a:rPr lang="en-US" dirty="0" smtClean="0"/>
              <a:t> had to be modified</a:t>
            </a:r>
          </a:p>
          <a:p>
            <a:endParaRPr lang="en-US" dirty="0" smtClean="0"/>
          </a:p>
          <a:p>
            <a:r>
              <a:rPr lang="en-US" dirty="0" smtClean="0"/>
              <a:t>We redesigned the release tools to each community can generate it’s own releases for it’s extensions</a:t>
            </a:r>
          </a:p>
          <a:p>
            <a:pPr lvl="1"/>
            <a:r>
              <a:rPr lang="en-US" dirty="0" smtClean="0"/>
              <a:t>For instance </a:t>
            </a:r>
            <a:r>
              <a:rPr lang="en-US" dirty="0" err="1" smtClean="0"/>
              <a:t>LHCb</a:t>
            </a:r>
            <a:r>
              <a:rPr lang="en-US" dirty="0" smtClean="0"/>
              <a:t> has </a:t>
            </a:r>
            <a:r>
              <a:rPr lang="en-US" dirty="0" err="1" smtClean="0"/>
              <a:t>LHCbDIRAC</a:t>
            </a:r>
            <a:r>
              <a:rPr lang="en-US" dirty="0" smtClean="0"/>
              <a:t> and </a:t>
            </a:r>
            <a:r>
              <a:rPr lang="en-US" dirty="0" err="1" smtClean="0"/>
              <a:t>LHCbWebDIRAC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community release can depend on a certain version of DIRAC. For </a:t>
            </a:r>
            <a:r>
              <a:rPr lang="en-US" dirty="0" err="1" smtClean="0"/>
              <a:t>intance</a:t>
            </a:r>
            <a:r>
              <a:rPr lang="en-US" dirty="0" smtClean="0"/>
              <a:t>, </a:t>
            </a:r>
            <a:r>
              <a:rPr lang="en-US" dirty="0" err="1" smtClean="0"/>
              <a:t>LHCb</a:t>
            </a:r>
            <a:r>
              <a:rPr lang="en-US" dirty="0" smtClean="0"/>
              <a:t> v2p3 requires DIRAC v5r2 to be installed.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 single project release </a:t>
            </a:r>
          </a:p>
          <a:p>
            <a:pPr lvl="1"/>
            <a:r>
              <a:rPr lang="en-US" dirty="0" smtClean="0"/>
              <a:t>Can group multiple </a:t>
            </a:r>
            <a:r>
              <a:rPr lang="en-US" dirty="0" smtClean="0"/>
              <a:t>extensions</a:t>
            </a:r>
          </a:p>
          <a:p>
            <a:pPr lvl="2">
              <a:buNone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LHCb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v3r5 contains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LHCbDIRAC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v3r2 and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LHCbWebDIRAC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v1r2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Depend on one version of </a:t>
            </a:r>
            <a:r>
              <a:rPr lang="en-US" dirty="0" smtClean="0"/>
              <a:t>DIRAC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creating the release, </a:t>
            </a:r>
            <a:r>
              <a:rPr lang="en-US" dirty="0" err="1" smtClean="0"/>
              <a:t>dirac</a:t>
            </a:r>
            <a:r>
              <a:rPr lang="en-US" dirty="0" smtClean="0"/>
              <a:t>-distribution will create all the required files</a:t>
            </a:r>
          </a:p>
          <a:p>
            <a:pPr lvl="1"/>
            <a:r>
              <a:rPr lang="en-US" dirty="0" smtClean="0"/>
              <a:t>Files have to be uploaded to somewhere accessible to </a:t>
            </a:r>
            <a:r>
              <a:rPr lang="en-US" dirty="0" err="1" smtClean="0"/>
              <a:t>dirac</a:t>
            </a:r>
            <a:r>
              <a:rPr lang="en-US" dirty="0" smtClean="0"/>
              <a:t>-install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installing a project release </a:t>
            </a:r>
            <a:r>
              <a:rPr lang="en-US" dirty="0" err="1" smtClean="0"/>
              <a:t>dirac</a:t>
            </a:r>
            <a:r>
              <a:rPr lang="en-US" dirty="0" smtClean="0"/>
              <a:t>-install will install the dependencies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</a:t>
            </a:r>
            <a:r>
              <a:rPr lang="en-US" dirty="0" err="1" smtClean="0"/>
              <a:t>releases.cfg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 descr="Screen shot 2011-05-12 at 1.04.49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8673" b="-86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full tutorial on how to create releases please check: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http://marwww.in2p3.fr/~atsareg/Docs/DIRAC/build/html/DeveloperGuide/ReleaseProcedure/index.html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moving!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the beginning… DIRAC and all the extensions were in a single code repo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We’ve got multiple extensions from different people</a:t>
            </a:r>
          </a:p>
          <a:p>
            <a:pPr lvl="1"/>
            <a:r>
              <a:rPr lang="en-US" dirty="0" smtClean="0"/>
              <a:t>Not practical to have a single repo for all</a:t>
            </a:r>
          </a:p>
          <a:p>
            <a:endParaRPr lang="en-US" dirty="0" smtClean="0"/>
          </a:p>
          <a:p>
            <a:r>
              <a:rPr lang="en-US" dirty="0" smtClean="0"/>
              <a:t>Each extension should be able to have it’s own repo</a:t>
            </a:r>
          </a:p>
          <a:p>
            <a:pPr lvl="1"/>
            <a:r>
              <a:rPr lang="en-US" dirty="0" smtClean="0"/>
              <a:t>DIRAC will have it’s own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move to?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just migrating the location of the repository but also the</a:t>
            </a:r>
            <a:r>
              <a:rPr lang="en-US" dirty="0" smtClean="0"/>
              <a:t> Source </a:t>
            </a:r>
            <a:r>
              <a:rPr lang="en-US" dirty="0" smtClean="0"/>
              <a:t>Code </a:t>
            </a:r>
            <a:r>
              <a:rPr lang="en-US" dirty="0" smtClean="0"/>
              <a:t>Management (SCM)</a:t>
            </a:r>
          </a:p>
          <a:p>
            <a:endParaRPr lang="en-US" dirty="0" smtClean="0"/>
          </a:p>
          <a:p>
            <a:r>
              <a:rPr lang="en-US" dirty="0" smtClean="0"/>
              <a:t>SCM Requirements</a:t>
            </a:r>
            <a:endParaRPr lang="en-US" dirty="0" smtClean="0"/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Allow anyone to </a:t>
            </a:r>
            <a:r>
              <a:rPr lang="en-US" dirty="0" smtClean="0"/>
              <a:t>contribute</a:t>
            </a:r>
          </a:p>
          <a:p>
            <a:pPr lvl="1"/>
            <a:r>
              <a:rPr lang="en-US" dirty="0" smtClean="0"/>
              <a:t>Fast operation of the SCM independently of location</a:t>
            </a:r>
          </a:p>
          <a:p>
            <a:pPr lvl="1"/>
            <a:r>
              <a:rPr lang="en-US" dirty="0" smtClean="0"/>
              <a:t>Branching has to be fast and easy, but merge has to be flawless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Merging is the key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support multiple releases</a:t>
            </a:r>
          </a:p>
          <a:p>
            <a:endParaRPr lang="en-US" dirty="0" smtClean="0"/>
          </a:p>
          <a:p>
            <a:r>
              <a:rPr lang="en-US" dirty="0" smtClean="0"/>
              <a:t>Branches are the easiest way to:</a:t>
            </a:r>
          </a:p>
          <a:p>
            <a:pPr lvl="1"/>
            <a:r>
              <a:rPr lang="en-US" dirty="0" smtClean="0"/>
              <a:t>Apply a fix to several releases</a:t>
            </a:r>
          </a:p>
          <a:p>
            <a:pPr lvl="1"/>
            <a:r>
              <a:rPr lang="en-US" dirty="0" smtClean="0"/>
              <a:t>Develop new features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Branching is usually not a problem, merging is the nightmare</a:t>
            </a:r>
            <a:endParaRPr lang="en-US" dirty="0"/>
          </a:p>
        </p:txBody>
      </p:sp>
      <p:pic>
        <p:nvPicPr>
          <p:cNvPr id="7" name="Picture 6" descr="Screen shot 2011-05-11 at 4.08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57" y="5086350"/>
            <a:ext cx="58420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Barcelona 13/05/2011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713603"/>
          </a:xfrm>
        </p:spPr>
        <p:txBody>
          <a:bodyPr/>
          <a:lstStyle/>
          <a:p>
            <a:r>
              <a:rPr lang="en-US" dirty="0" smtClean="0"/>
              <a:t>Has to be an open source VCS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71355" y="1932803"/>
            <a:ext cx="7168334" cy="936497"/>
            <a:chOff x="971355" y="1932803"/>
            <a:chExt cx="7168334" cy="936497"/>
          </a:xfrm>
        </p:grpSpPr>
        <p:pic>
          <p:nvPicPr>
            <p:cNvPr id="7" name="Picture 6" descr="Screen shot 2011-05-11 at 3.18.41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355" y="1932803"/>
              <a:ext cx="1168400" cy="876300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687315" y="2136818"/>
              <a:ext cx="822960" cy="49011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CVS</a:t>
              </a:r>
              <a:endParaRPr lang="en-US" dirty="0"/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90838" y="1932803"/>
              <a:ext cx="921018" cy="936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Screen shot 2011-05-11 at 3.26.19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1315" y="2123303"/>
              <a:ext cx="711200" cy="685800"/>
            </a:xfrm>
            <a:prstGeom prst="rect">
              <a:avLst/>
            </a:prstGeom>
          </p:spPr>
        </p:pic>
        <p:pic>
          <p:nvPicPr>
            <p:cNvPr id="13" name="Picture 12" descr="git-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3283" y="2217606"/>
              <a:ext cx="1146406" cy="591497"/>
            </a:xfrm>
            <a:prstGeom prst="rect">
              <a:avLst/>
            </a:prstGeom>
          </p:spPr>
        </p:pic>
      </p:grpSp>
      <p:sp>
        <p:nvSpPr>
          <p:cNvPr id="18" name="Content Placeholder 5"/>
          <p:cNvSpPr txBox="1">
            <a:spLocks/>
          </p:cNvSpPr>
          <p:nvPr/>
        </p:nvSpPr>
        <p:spPr>
          <a:xfrm>
            <a:off x="612648" y="3175320"/>
            <a:ext cx="8229600" cy="10167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anyone to contribute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operation of the VCS independently of location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2648" y="4406367"/>
            <a:ext cx="8229600" cy="1949983"/>
            <a:chOff x="612648" y="4406367"/>
            <a:chExt cx="8229600" cy="1949983"/>
          </a:xfrm>
        </p:grpSpPr>
        <p:grpSp>
          <p:nvGrpSpPr>
            <p:cNvPr id="22" name="Group 21"/>
            <p:cNvGrpSpPr/>
            <p:nvPr/>
          </p:nvGrpSpPr>
          <p:grpSpPr>
            <a:xfrm>
              <a:off x="4090838" y="4406367"/>
              <a:ext cx="4048851" cy="936497"/>
              <a:chOff x="4090838" y="4406367"/>
              <a:chExt cx="4048851" cy="93649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90838" y="4406367"/>
                <a:ext cx="921018" cy="936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14" descr="Screen shot 2011-05-11 at 3.26.19 PM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1315" y="4596867"/>
                <a:ext cx="711200" cy="685800"/>
              </a:xfrm>
              <a:prstGeom prst="rect">
                <a:avLst/>
              </a:prstGeom>
            </p:spPr>
          </p:pic>
          <p:pic>
            <p:nvPicPr>
              <p:cNvPr id="16" name="Picture 15" descr="git-logo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3283" y="4691170"/>
                <a:ext cx="1146406" cy="591497"/>
              </a:xfrm>
              <a:prstGeom prst="rect">
                <a:avLst/>
              </a:prstGeom>
            </p:spPr>
          </p:pic>
        </p:grpSp>
        <p:sp>
          <p:nvSpPr>
            <p:cNvPr id="19" name="Content Placeholder 5"/>
            <p:cNvSpPr txBox="1">
              <a:spLocks/>
            </p:cNvSpPr>
            <p:nvPr/>
          </p:nvSpPr>
          <p:spPr>
            <a:xfrm>
              <a:off x="612648" y="5795147"/>
              <a:ext cx="8229600" cy="56120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Only distributed SCM remain</a:t>
              </a:r>
            </a:p>
            <a:p>
              <a:pPr marL="548640" marR="0" lvl="1" indent="-27432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6000"/>
                <a:buFont typeface="Wingdings 3"/>
                <a:buChar char=""/>
                <a:tabLst/>
                <a:defRPr/>
              </a:pPr>
              <a:endPara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 SCM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1689100"/>
            <a:ext cx="66167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</a:t>
            </a:r>
            <a:r>
              <a:rPr lang="en-US" dirty="0" smtClean="0"/>
              <a:t>a distributed SCM?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Everyone has the full history instead of only one central repository</a:t>
            </a:r>
          </a:p>
          <a:p>
            <a:endParaRPr lang="en-US" dirty="0" smtClean="0"/>
          </a:p>
          <a:p>
            <a:r>
              <a:rPr lang="en-US" dirty="0" smtClean="0"/>
              <a:t>Network communication is only required when pushing (sending) or pulling (bringing) changes from another peer</a:t>
            </a:r>
          </a:p>
          <a:p>
            <a:endParaRPr lang="en-US" dirty="0" smtClean="0"/>
          </a:p>
          <a:p>
            <a:r>
              <a:rPr lang="en-US" dirty="0" smtClean="0"/>
              <a:t>Fast because all operations are local</a:t>
            </a:r>
          </a:p>
          <a:p>
            <a:endParaRPr lang="en-US" dirty="0" smtClean="0"/>
          </a:p>
          <a:p>
            <a:r>
              <a:rPr lang="en-US" dirty="0" smtClean="0"/>
              <a:t>Allows anyone to publish changes that can be integrated into the release repository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Barcelona 13/05/2011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409700"/>
            <a:ext cx="6045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5835</TotalTime>
  <Words>921</Words>
  <Application>Microsoft Macintosh PowerPoint</Application>
  <PresentationFormat>On-screen Show (4:3)</PresentationFormat>
  <Paragraphs>207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Code Management Releases</vt:lpstr>
      <vt:lpstr>Overview</vt:lpstr>
      <vt:lpstr>We’re moving!</vt:lpstr>
      <vt:lpstr>Where do we move to?</vt:lpstr>
      <vt:lpstr>Merging is the key</vt:lpstr>
      <vt:lpstr>Review of SCM</vt:lpstr>
      <vt:lpstr>Centralized  SCM</vt:lpstr>
      <vt:lpstr>What’s a distributed SCM?</vt:lpstr>
      <vt:lpstr>Distributed SCM</vt:lpstr>
      <vt:lpstr>We need to decide on one</vt:lpstr>
      <vt:lpstr>And the winner is… </vt:lpstr>
      <vt:lpstr>Slide 12</vt:lpstr>
      <vt:lpstr>Code management</vt:lpstr>
      <vt:lpstr>Distributed but centralized </vt:lpstr>
      <vt:lpstr>How to work with Git and github?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Overall picture</vt:lpstr>
      <vt:lpstr>Releases</vt:lpstr>
      <vt:lpstr>Slide 25</vt:lpstr>
      <vt:lpstr>Example of a releases.cfg</vt:lpstr>
      <vt:lpstr>Slide 27</vt:lpstr>
    </vt:vector>
  </TitlesOfParts>
  <Company>Universidad de Los Andes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Management</dc:title>
  <dc:creator>Vanessa Hamar</dc:creator>
  <cp:lastModifiedBy>Adrià Casajús</cp:lastModifiedBy>
  <cp:revision>49</cp:revision>
  <cp:lastPrinted>2011-05-12T16:22:24Z</cp:lastPrinted>
  <dcterms:created xsi:type="dcterms:W3CDTF">2011-05-12T15:06:31Z</dcterms:created>
  <dcterms:modified xsi:type="dcterms:W3CDTF">2011-05-13T06:46:58Z</dcterms:modified>
</cp:coreProperties>
</file>