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2" r:id="rId3"/>
    <p:sldId id="269" r:id="rId4"/>
    <p:sldId id="263" r:id="rId5"/>
    <p:sldId id="264" r:id="rId6"/>
    <p:sldId id="265" r:id="rId7"/>
    <p:sldId id="268" r:id="rId8"/>
    <p:sldId id="270" r:id="rId9"/>
    <p:sldId id="272" r:id="rId10"/>
    <p:sldId id="273" r:id="rId11"/>
    <p:sldId id="274" r:id="rId12"/>
    <p:sldId id="275" r:id="rId13"/>
    <p:sldId id="276" r:id="rId14"/>
    <p:sldId id="279" r:id="rId15"/>
    <p:sldId id="280" r:id="rId16"/>
    <p:sldId id="281" r:id="rId17"/>
    <p:sldId id="282" r:id="rId18"/>
    <p:sldId id="28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395" autoAdjust="0"/>
    <p:restoredTop sz="94660"/>
  </p:normalViewPr>
  <p:slideViewPr>
    <p:cSldViewPr snapToGrid="0" snapToObjects="1" showGuides="1">
      <p:cViewPr varScale="1">
        <p:scale>
          <a:sx n="128" d="100"/>
          <a:sy n="128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1" Type="http://schemas.openxmlformats.org/officeDocument/2006/relationships/handoutMaster" Target="handoutMasters/handout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B70F5-5FCD-6F42-AD4C-3DA87ACEA07E}" type="datetimeFigureOut">
              <a:rPr lang="en-US" smtClean="0"/>
              <a:pPr/>
              <a:t>4/7/11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3D68A-BD87-ED4E-BD15-BEFAF09E13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B52B7-7624-6F46-87F2-2E74AE0AF8A8}" type="datetimeFigureOut">
              <a:rPr lang="en-US" smtClean="0"/>
              <a:pPr/>
              <a:t>4/7/11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B7E22-437D-7546-ACE8-CAF076CF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4F8021-B108-C444-B3C4-79D227C45594}" type="slidenum">
              <a:rPr lang="en-US" smtClean="0">
                <a:latin typeface="Times New Roman" pitchFamily="-105" charset="0"/>
              </a:rPr>
              <a:pPr/>
              <a:t>9</a:t>
            </a:fld>
            <a:endParaRPr lang="en-US" smtClean="0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4F8021-B108-C444-B3C4-79D227C45594}" type="slidenum">
              <a:rPr lang="en-US" smtClean="0">
                <a:latin typeface="Times New Roman" pitchFamily="-105" charset="0"/>
              </a:rPr>
              <a:pPr/>
              <a:t>10</a:t>
            </a:fld>
            <a:endParaRPr lang="en-US" smtClean="0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4F8021-B108-C444-B3C4-79D227C45594}" type="slidenum">
              <a:rPr lang="en-US" smtClean="0">
                <a:latin typeface="Times New Roman" pitchFamily="-105" charset="0"/>
              </a:rPr>
              <a:pPr/>
              <a:t>11</a:t>
            </a:fld>
            <a:endParaRPr lang="en-US" smtClean="0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4F8021-B108-C444-B3C4-79D227C45594}" type="slidenum">
              <a:rPr lang="en-US" smtClean="0">
                <a:latin typeface="Times New Roman" pitchFamily="-105" charset="0"/>
              </a:rPr>
              <a:pPr/>
              <a:t>12</a:t>
            </a:fld>
            <a:endParaRPr lang="en-US" smtClean="0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pitchFamily="-105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4F8021-B108-C444-B3C4-79D227C45594}" type="slidenum">
              <a:rPr lang="en-US" smtClean="0">
                <a:latin typeface="Times New Roman" pitchFamily="-105" charset="0"/>
              </a:rPr>
              <a:pPr/>
              <a:t>13</a:t>
            </a:fld>
            <a:endParaRPr lang="en-US" smtClean="0">
              <a:latin typeface="Times New Roman" pitchFamily="-10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 algn="ctr"/>
            <a:r>
              <a:rPr lang="en-US" smtClean="0"/>
              <a:t>Formation utilisateurs DIRAC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Marseille 27/10/10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Formation utilisateurs DIRAC 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C5528E-F96B-914F-9CCC-3B92A89F83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10" descr="DIRAC_log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69702" y="269628"/>
            <a:ext cx="1936732" cy="746369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454367" y="1143000"/>
            <a:ext cx="823548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r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LHCb/DIRAC week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Arial"/>
                <a:cs typeface="Arial"/>
              </a:rPr>
              <a:t>A.Tsaregorodtsev</a:t>
            </a:r>
            <a:r>
              <a:rPr lang="en-US" dirty="0" smtClean="0">
                <a:latin typeface="Arial"/>
                <a:cs typeface="Arial"/>
              </a:rPr>
              <a:t>, CPPM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DIRAC_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365" y="1602865"/>
            <a:ext cx="5501750" cy="22833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00728" y="597031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DISET Framework</a:t>
            </a:r>
            <a:endParaRPr lang="fr-FR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026400" cy="493776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fr-FR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839877" y="1419030"/>
            <a:ext cx="7317942" cy="4937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DIRAC client/service framework is completely refurbished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Based on a large accumulated experience</a:t>
            </a:r>
          </a:p>
          <a:p>
            <a:pPr lvl="1"/>
            <a:r>
              <a:rPr lang="en-US" dirty="0" smtClean="0"/>
              <a:t>Increased reliability of connections</a:t>
            </a:r>
          </a:p>
          <a:p>
            <a:pPr lvl="1"/>
            <a:r>
              <a:rPr lang="en-US" dirty="0" smtClean="0"/>
              <a:t>Increased efficiency of connections</a:t>
            </a:r>
          </a:p>
          <a:p>
            <a:pPr lvl="1"/>
            <a:r>
              <a:rPr lang="en-US" dirty="0" smtClean="0"/>
              <a:t>Better treatment of errors</a:t>
            </a:r>
          </a:p>
          <a:p>
            <a:pPr lvl="1"/>
            <a:endParaRPr lang="en-US" i="1" dirty="0" smtClean="0"/>
          </a:p>
          <a:p>
            <a:r>
              <a:rPr lang="en-US" dirty="0" smtClean="0"/>
              <a:t>The client/service interface will be preserved</a:t>
            </a:r>
          </a:p>
          <a:p>
            <a:pPr lvl="1"/>
            <a:r>
              <a:rPr lang="en-US" dirty="0" smtClean="0"/>
              <a:t>Transparent for the services and clients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See </a:t>
            </a:r>
            <a:r>
              <a:rPr lang="en-US" i="1" dirty="0" err="1" smtClean="0"/>
              <a:t>Adria’s</a:t>
            </a:r>
            <a:r>
              <a:rPr lang="en-US" i="1" dirty="0" smtClean="0"/>
              <a:t> talk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update</a:t>
            </a:r>
            <a:endParaRPr lang="fr-FR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en-US" smtClean="0"/>
          </a:p>
          <a:p>
            <a:endParaRPr lang="fr-FR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839876" y="1447800"/>
            <a:ext cx="7846924" cy="4937760"/>
          </a:xfrm>
        </p:spPr>
        <p:txBody>
          <a:bodyPr/>
          <a:lstStyle/>
          <a:p>
            <a:r>
              <a:rPr lang="en-US" dirty="0" smtClean="0"/>
              <a:t>Several new features not yet exploited by LHCb</a:t>
            </a:r>
          </a:p>
          <a:p>
            <a:endParaRPr lang="en-US" dirty="0" smtClean="0"/>
          </a:p>
          <a:p>
            <a:r>
              <a:rPr lang="en-US" dirty="0" smtClean="0"/>
              <a:t>Parametric jobs</a:t>
            </a:r>
          </a:p>
          <a:p>
            <a:pPr lvl="1"/>
            <a:r>
              <a:rPr lang="en-US" dirty="0" smtClean="0"/>
              <a:t>Possibility to submit hundreds of similar jobs in 1-2 </a:t>
            </a:r>
            <a:r>
              <a:rPr lang="en-US" dirty="0" err="1" smtClean="0"/>
              <a:t>secs</a:t>
            </a:r>
            <a:endParaRPr lang="en-US" dirty="0" smtClean="0"/>
          </a:p>
          <a:p>
            <a:pPr lvl="1"/>
            <a:r>
              <a:rPr lang="en-US" dirty="0" smtClean="0"/>
              <a:t>Supported by putting special parameters in the job job JDL</a:t>
            </a:r>
          </a:p>
          <a:p>
            <a:pPr lvl="2"/>
            <a:r>
              <a:rPr lang="en-US" dirty="0" smtClean="0"/>
              <a:t>Specifying a vector of parameters each of which will result in a separate job</a:t>
            </a:r>
          </a:p>
          <a:p>
            <a:pPr lvl="1"/>
            <a:r>
              <a:rPr lang="en-US" dirty="0" smtClean="0"/>
              <a:t>Support in the DIRAC API is also provided</a:t>
            </a:r>
          </a:p>
          <a:p>
            <a:pPr lvl="2"/>
            <a:r>
              <a:rPr lang="en-US" i="1" dirty="0" err="1" smtClean="0"/>
              <a:t>S.Poss,ILC</a:t>
            </a:r>
            <a:endParaRPr lang="en-US" i="1" dirty="0" smtClean="0"/>
          </a:p>
          <a:p>
            <a:pPr lvl="1"/>
            <a:r>
              <a:rPr lang="en-US" dirty="0" err="1" smtClean="0"/>
              <a:t>Parameteric</a:t>
            </a:r>
            <a:r>
              <a:rPr lang="en-US" dirty="0" smtClean="0"/>
              <a:t> jobs can be convenient to </a:t>
            </a:r>
          </a:p>
          <a:p>
            <a:pPr lvl="2"/>
            <a:r>
              <a:rPr lang="en-US" dirty="0" smtClean="0"/>
              <a:t>submit bunches of Production jobs</a:t>
            </a:r>
          </a:p>
          <a:p>
            <a:pPr lvl="2"/>
            <a:r>
              <a:rPr lang="en-US" dirty="0" smtClean="0"/>
              <a:t>Submit bunches of </a:t>
            </a:r>
            <a:r>
              <a:rPr lang="en-US" dirty="0" err="1" smtClean="0"/>
              <a:t>subjobs</a:t>
            </a:r>
            <a:r>
              <a:rPr lang="en-US" dirty="0" smtClean="0"/>
              <a:t> in </a:t>
            </a:r>
            <a:r>
              <a:rPr lang="en-US" dirty="0" err="1" smtClean="0"/>
              <a:t>Ganga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update, cont’d</a:t>
            </a:r>
            <a:endParaRPr lang="fr-FR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smtClean="0"/>
          </a:p>
          <a:p>
            <a:endParaRPr lang="fr-FR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800354" y="1384300"/>
            <a:ext cx="7886446" cy="5156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Direct pilot submission to CREAM </a:t>
            </a:r>
            <a:r>
              <a:rPr lang="en-US" dirty="0" err="1" smtClean="0"/>
              <a:t>CEs</a:t>
            </a:r>
            <a:endParaRPr lang="en-US" dirty="0" smtClean="0"/>
          </a:p>
          <a:p>
            <a:pPr lvl="1"/>
            <a:r>
              <a:rPr lang="en-US" dirty="0" smtClean="0"/>
              <a:t>Available since v5r11</a:t>
            </a:r>
          </a:p>
          <a:p>
            <a:pPr lvl="1"/>
            <a:r>
              <a:rPr lang="en-US" dirty="0" smtClean="0"/>
              <a:t>Tested with few sites ( CNAF, NIKHEF )</a:t>
            </a:r>
          </a:p>
          <a:p>
            <a:r>
              <a:rPr lang="en-US" dirty="0" smtClean="0"/>
              <a:t>Pilot accounting by </a:t>
            </a:r>
            <a:r>
              <a:rPr lang="en-US" dirty="0" err="1" smtClean="0"/>
              <a:t>GridType</a:t>
            </a:r>
            <a:endParaRPr lang="en-US" dirty="0" smtClean="0"/>
          </a:p>
          <a:p>
            <a:pPr lvl="1"/>
            <a:r>
              <a:rPr lang="en-US" dirty="0" err="1" smtClean="0"/>
              <a:t>gLite</a:t>
            </a:r>
            <a:r>
              <a:rPr lang="en-US" dirty="0" smtClean="0"/>
              <a:t>, CREAM, …</a:t>
            </a:r>
          </a:p>
          <a:p>
            <a:pPr lvl="1"/>
            <a:r>
              <a:rPr lang="en-US" dirty="0" smtClean="0"/>
              <a:t>No job accounting by grid type</a:t>
            </a:r>
          </a:p>
          <a:p>
            <a:pPr lvl="2"/>
            <a:r>
              <a:rPr lang="en-US" dirty="0" smtClean="0"/>
              <a:t>Do we need it</a:t>
            </a:r>
          </a:p>
          <a:p>
            <a:r>
              <a:rPr lang="en-US" dirty="0" smtClean="0"/>
              <a:t>Uniform Site description for both </a:t>
            </a:r>
            <a:r>
              <a:rPr lang="en-US" dirty="0" err="1" smtClean="0"/>
              <a:t>gLite</a:t>
            </a:r>
            <a:r>
              <a:rPr lang="en-US" dirty="0" smtClean="0"/>
              <a:t> and direct submission</a:t>
            </a:r>
          </a:p>
          <a:p>
            <a:pPr lvl="1"/>
            <a:r>
              <a:rPr lang="en-US" dirty="0" err="1" smtClean="0"/>
              <a:t>SubmisionMode</a:t>
            </a:r>
            <a:r>
              <a:rPr lang="en-US" dirty="0" smtClean="0"/>
              <a:t> flag in the CE section determines the pilot submission mode</a:t>
            </a:r>
          </a:p>
          <a:p>
            <a:r>
              <a:rPr lang="en-US" dirty="0" smtClean="0"/>
              <a:t>Single </a:t>
            </a:r>
            <a:r>
              <a:rPr lang="en-US" dirty="0" err="1" smtClean="0"/>
              <a:t>SiteDirector</a:t>
            </a:r>
            <a:r>
              <a:rPr lang="en-US" dirty="0" smtClean="0"/>
              <a:t> can serve multiple sites</a:t>
            </a:r>
          </a:p>
          <a:p>
            <a:pPr lvl="1"/>
            <a:r>
              <a:rPr lang="en-US" dirty="0" smtClean="0"/>
              <a:t>E.g. per country</a:t>
            </a:r>
          </a:p>
          <a:p>
            <a:r>
              <a:rPr lang="en-US" dirty="0" smtClean="0"/>
              <a:t>Pilot output download local</a:t>
            </a:r>
          </a:p>
          <a:p>
            <a:pPr lvl="1"/>
            <a:r>
              <a:rPr lang="en-US" dirty="0" smtClean="0"/>
              <a:t>Will be kept on the CE and downloaded on demand</a:t>
            </a:r>
          </a:p>
          <a:p>
            <a:r>
              <a:rPr lang="en-US" dirty="0" smtClean="0"/>
              <a:t>LHCb policies for direct pilot submission are to be defined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DMS update</a:t>
            </a:r>
            <a:endParaRPr lang="fr-FR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smtClean="0"/>
          </a:p>
          <a:p>
            <a:endParaRPr lang="fr-FR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800354" y="1384300"/>
            <a:ext cx="7886446" cy="5156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DIRAC File Catalog</a:t>
            </a:r>
          </a:p>
          <a:p>
            <a:pPr lvl="1"/>
            <a:r>
              <a:rPr lang="en-US" dirty="0" smtClean="0"/>
              <a:t>Functionality similar to LFC and more</a:t>
            </a:r>
          </a:p>
          <a:p>
            <a:pPr lvl="1"/>
            <a:r>
              <a:rPr lang="en-US" dirty="0" smtClean="0"/>
              <a:t>Based on the practical LHCb experience</a:t>
            </a:r>
          </a:p>
          <a:p>
            <a:pPr lvl="1"/>
            <a:r>
              <a:rPr lang="en-US" dirty="0" smtClean="0"/>
              <a:t>Developed for ILC and other communities</a:t>
            </a:r>
          </a:p>
          <a:p>
            <a:pPr lvl="2"/>
            <a:r>
              <a:rPr lang="en-US" dirty="0" smtClean="0"/>
              <a:t>Intensively used by ILC since almost 1 year</a:t>
            </a:r>
            <a:endParaRPr lang="en-US" dirty="0" smtClean="0"/>
          </a:p>
          <a:p>
            <a:r>
              <a:rPr lang="en-US" dirty="0" smtClean="0"/>
              <a:t>Can be used in LHCb as well for various </a:t>
            </a:r>
            <a:r>
              <a:rPr lang="en-US" dirty="0" smtClean="0"/>
              <a:t>purposes</a:t>
            </a:r>
          </a:p>
          <a:p>
            <a:pPr lvl="1"/>
            <a:r>
              <a:rPr lang="en-US" dirty="0" smtClean="0"/>
              <a:t>As an additional catalog in parallel with LFC and other LHCb specific </a:t>
            </a:r>
            <a:r>
              <a:rPr lang="en-US" dirty="0" smtClean="0"/>
              <a:t>catalogs</a:t>
            </a:r>
          </a:p>
          <a:p>
            <a:pPr lvl="1"/>
            <a:r>
              <a:rPr lang="en-US" dirty="0" smtClean="0"/>
              <a:t>To track Storage Usage</a:t>
            </a:r>
          </a:p>
          <a:p>
            <a:pPr lvl="2"/>
            <a:r>
              <a:rPr lang="en-US" dirty="0" smtClean="0"/>
              <a:t>No need for a special system to collect storage usage summaries</a:t>
            </a:r>
          </a:p>
          <a:p>
            <a:pPr lvl="2"/>
            <a:r>
              <a:rPr lang="en-US" dirty="0" smtClean="0"/>
              <a:t>Immediate storage usage </a:t>
            </a:r>
            <a:r>
              <a:rPr lang="en-US" dirty="0" smtClean="0"/>
              <a:t>snapshots</a:t>
            </a:r>
          </a:p>
          <a:p>
            <a:pPr lvl="1"/>
            <a:r>
              <a:rPr lang="en-US" dirty="0" smtClean="0"/>
              <a:t>To provide users with a metadata catalog</a:t>
            </a:r>
          </a:p>
          <a:p>
            <a:pPr lvl="2"/>
            <a:r>
              <a:rPr lang="en-US" dirty="0" smtClean="0"/>
              <a:t>Per directory, per file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data placement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Needed to optimize the usage of the Storage resources</a:t>
            </a:r>
          </a:p>
          <a:p>
            <a:r>
              <a:rPr lang="en-US" dirty="0" smtClean="0"/>
              <a:t>Prerequisite – how to measure the popularity of datasets</a:t>
            </a:r>
          </a:p>
          <a:p>
            <a:pPr lvl="1"/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Info collection</a:t>
            </a:r>
          </a:p>
          <a:p>
            <a:r>
              <a:rPr lang="en-US" dirty="0" smtClean="0"/>
              <a:t>The ATLAS “Popularity” framework</a:t>
            </a:r>
          </a:p>
          <a:p>
            <a:pPr lvl="1"/>
            <a:r>
              <a:rPr lang="en-US" dirty="0" smtClean="0"/>
              <a:t>Data usage traces collected</a:t>
            </a:r>
          </a:p>
          <a:p>
            <a:pPr lvl="2"/>
            <a:r>
              <a:rPr lang="en-US" dirty="0" smtClean="0"/>
              <a:t>Up to 4M per day</a:t>
            </a:r>
          </a:p>
          <a:p>
            <a:pPr lvl="2"/>
            <a:r>
              <a:rPr lang="en-US" dirty="0" smtClean="0"/>
              <a:t>Non-SQL database</a:t>
            </a:r>
          </a:p>
          <a:p>
            <a:pPr lvl="1"/>
            <a:r>
              <a:rPr lang="en-US" dirty="0" smtClean="0"/>
              <a:t>Dataset popularity evaluation</a:t>
            </a:r>
          </a:p>
          <a:p>
            <a:pPr lvl="2"/>
            <a:r>
              <a:rPr lang="en-US" dirty="0" smtClean="0"/>
              <a:t>Automatic cleaning of  “no more popular” data</a:t>
            </a:r>
          </a:p>
          <a:p>
            <a:pPr lvl="2"/>
            <a:r>
              <a:rPr lang="en-US" dirty="0" smtClean="0"/>
              <a:t>No automatic replication yet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DMS 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Historical usage of Storage</a:t>
            </a:r>
          </a:p>
          <a:p>
            <a:r>
              <a:rPr lang="en-US" dirty="0" smtClean="0"/>
              <a:t>Consistency checks</a:t>
            </a:r>
          </a:p>
          <a:p>
            <a:pPr lvl="1"/>
            <a:r>
              <a:rPr lang="en-US" dirty="0" smtClean="0"/>
              <a:t>SE </a:t>
            </a:r>
            <a:r>
              <a:rPr lang="en-US" dirty="0" err="1" smtClean="0"/>
              <a:t>vs</a:t>
            </a:r>
            <a:r>
              <a:rPr lang="en-US" dirty="0" smtClean="0"/>
              <a:t> LFC,  Bookkeeping</a:t>
            </a:r>
          </a:p>
          <a:p>
            <a:pPr lvl="1"/>
            <a:r>
              <a:rPr lang="en-US" dirty="0" smtClean="0"/>
              <a:t>Detection, correction, feedback</a:t>
            </a:r>
          </a:p>
          <a:p>
            <a:r>
              <a:rPr lang="en-US" dirty="0" smtClean="0"/>
              <a:t>FTS, Staging</a:t>
            </a:r>
          </a:p>
          <a:p>
            <a:pPr lvl="1"/>
            <a:r>
              <a:rPr lang="en-US" dirty="0" smtClean="0"/>
              <a:t>Improve traceability, error handling</a:t>
            </a:r>
          </a:p>
          <a:p>
            <a:r>
              <a:rPr lang="en-US" dirty="0" smtClean="0"/>
              <a:t>Data removal</a:t>
            </a:r>
          </a:p>
          <a:p>
            <a:pPr lvl="1"/>
            <a:r>
              <a:rPr lang="en-US" dirty="0" smtClean="0"/>
              <a:t>Asynchronous operations for bulk operations</a:t>
            </a:r>
          </a:p>
          <a:p>
            <a:r>
              <a:rPr lang="en-US" dirty="0" smtClean="0"/>
              <a:t>Replications</a:t>
            </a:r>
          </a:p>
          <a:p>
            <a:pPr lvl="1"/>
            <a:r>
              <a:rPr lang="en-US" dirty="0" smtClean="0"/>
              <a:t>Prepare for the dynamic placement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Status System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Recources</a:t>
            </a:r>
            <a:r>
              <a:rPr lang="en-US" dirty="0" smtClean="0"/>
              <a:t> are described in the CS</a:t>
            </a:r>
          </a:p>
          <a:p>
            <a:pPr lvl="1"/>
            <a:r>
              <a:rPr lang="en-US" dirty="0" smtClean="0"/>
              <a:t>Properties, access points, status</a:t>
            </a:r>
          </a:p>
          <a:p>
            <a:pPr lvl="1"/>
            <a:r>
              <a:rPr lang="en-US" dirty="0" smtClean="0"/>
              <a:t>Mixing static and dynamic information</a:t>
            </a:r>
          </a:p>
          <a:p>
            <a:r>
              <a:rPr lang="en-US" dirty="0" smtClean="0"/>
              <a:t>Resource Status System is a framework for the dynamic resource status evaluation</a:t>
            </a:r>
          </a:p>
          <a:p>
            <a:pPr lvl="1"/>
            <a:r>
              <a:rPr lang="en-US" dirty="0" smtClean="0"/>
              <a:t>Should become the main source of the resource status information</a:t>
            </a:r>
          </a:p>
          <a:p>
            <a:pPr lvl="1"/>
            <a:r>
              <a:rPr lang="en-US" dirty="0" smtClean="0"/>
              <a:t>Will provide a dedicated service and database backend for this purpose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 and Release procedure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proposal of SVN based procedure with branches</a:t>
            </a:r>
          </a:p>
          <a:p>
            <a:pPr lvl="1"/>
            <a:r>
              <a:rPr lang="en-US" dirty="0" smtClean="0"/>
              <a:t>See Ricardo’s talk on the previous meeting</a:t>
            </a:r>
          </a:p>
          <a:p>
            <a:r>
              <a:rPr lang="en-US" dirty="0" smtClean="0"/>
              <a:t>Turns out to be hard to manage in real life with many SVN limitations</a:t>
            </a:r>
          </a:p>
          <a:p>
            <a:r>
              <a:rPr lang="en-US" dirty="0" smtClean="0"/>
              <a:t>The more adequate solution for code management is to use DVCS</a:t>
            </a:r>
          </a:p>
          <a:p>
            <a:pPr lvl="1"/>
            <a:r>
              <a:rPr lang="en-US" dirty="0" err="1" smtClean="0"/>
              <a:t>Git</a:t>
            </a:r>
            <a:r>
              <a:rPr lang="en-US" dirty="0" smtClean="0"/>
              <a:t>, Mercurial</a:t>
            </a:r>
          </a:p>
          <a:p>
            <a:r>
              <a:rPr lang="en-US" dirty="0" smtClean="0"/>
              <a:t>After a long discussion it was decided </a:t>
            </a:r>
            <a:endParaRPr lang="en-US" dirty="0" smtClean="0"/>
          </a:p>
          <a:p>
            <a:pPr lvl="1"/>
            <a:r>
              <a:rPr lang="en-US" dirty="0" smtClean="0"/>
              <a:t>DIRAC CMS should be based on DVCS</a:t>
            </a:r>
          </a:p>
          <a:p>
            <a:pPr lvl="1"/>
            <a:r>
              <a:rPr lang="en-US" dirty="0" err="1" smtClean="0"/>
              <a:t>Git</a:t>
            </a:r>
            <a:r>
              <a:rPr lang="en-US" dirty="0" smtClean="0"/>
              <a:t> will be evaluated first</a:t>
            </a:r>
          </a:p>
          <a:p>
            <a:pPr lvl="1"/>
            <a:r>
              <a:rPr lang="en-US" dirty="0" smtClean="0"/>
              <a:t>Adopt as soon as the technical details are ironed out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Certification, Documentation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LHCb is putting in place a Certification procedure</a:t>
            </a:r>
          </a:p>
          <a:p>
            <a:pPr lvl="1"/>
            <a:r>
              <a:rPr lang="en-US" dirty="0" smtClean="0"/>
              <a:t>Not yet finalized</a:t>
            </a:r>
          </a:p>
          <a:p>
            <a:pPr lvl="1"/>
            <a:r>
              <a:rPr lang="en-US" dirty="0" smtClean="0"/>
              <a:t>Special Certification installation</a:t>
            </a:r>
          </a:p>
          <a:p>
            <a:r>
              <a:rPr lang="en-US" dirty="0" smtClean="0"/>
              <a:t>Should include base testing framework</a:t>
            </a:r>
          </a:p>
          <a:p>
            <a:pPr lvl="1"/>
            <a:r>
              <a:rPr lang="en-US" dirty="0" err="1" smtClean="0"/>
              <a:t>Unittest</a:t>
            </a:r>
            <a:r>
              <a:rPr lang="en-US" dirty="0" smtClean="0"/>
              <a:t> based ?</a:t>
            </a:r>
          </a:p>
          <a:p>
            <a:pPr lvl="1"/>
            <a:r>
              <a:rPr lang="en-US" dirty="0" err="1" smtClean="0"/>
              <a:t>Krzystof</a:t>
            </a:r>
            <a:r>
              <a:rPr lang="en-US" dirty="0" smtClean="0"/>
              <a:t> to work on the proposal</a:t>
            </a:r>
          </a:p>
          <a:p>
            <a:r>
              <a:rPr lang="en-US" dirty="0" smtClean="0"/>
              <a:t>Documentation</a:t>
            </a:r>
          </a:p>
          <a:p>
            <a:pPr lvl="1"/>
            <a:r>
              <a:rPr lang="en-US" dirty="0" err="1" smtClean="0"/>
              <a:t>Sphynx</a:t>
            </a:r>
            <a:r>
              <a:rPr lang="en-US" dirty="0" smtClean="0"/>
              <a:t> based </a:t>
            </a:r>
            <a:r>
              <a:rPr lang="en-US" smtClean="0"/>
              <a:t>static documentation </a:t>
            </a:r>
            <a:r>
              <a:rPr lang="en-US" dirty="0" smtClean="0"/>
              <a:t>– Guides</a:t>
            </a:r>
          </a:p>
          <a:p>
            <a:pPr lvl="1"/>
            <a:r>
              <a:rPr lang="en-US" dirty="0" err="1" smtClean="0"/>
              <a:t>Epydoc</a:t>
            </a:r>
            <a:r>
              <a:rPr lang="en-US" dirty="0" smtClean="0"/>
              <a:t> based dynamic code documentation</a:t>
            </a:r>
          </a:p>
          <a:p>
            <a:pPr lvl="1"/>
            <a:r>
              <a:rPr lang="en-US" dirty="0" smtClean="0"/>
              <a:t>The same choice as for the DIRAC project proper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Agenda page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indico.cern.ch/conferenceDisplay.py?confId</a:t>
            </a:r>
            <a:r>
              <a:rPr lang="en-US" dirty="0" smtClean="0"/>
              <a:t>=131900</a:t>
            </a:r>
          </a:p>
          <a:p>
            <a:r>
              <a:rPr lang="en-US" dirty="0" smtClean="0"/>
              <a:t>DIRAC </a:t>
            </a:r>
            <a:r>
              <a:rPr lang="en-US" dirty="0" smtClean="0"/>
              <a:t>and LHCb relations</a:t>
            </a:r>
          </a:p>
          <a:p>
            <a:r>
              <a:rPr lang="en-US" dirty="0" smtClean="0"/>
              <a:t>DIRAC status</a:t>
            </a:r>
          </a:p>
          <a:p>
            <a:r>
              <a:rPr lang="en-US" dirty="0" smtClean="0"/>
              <a:t>Subsystem reports and </a:t>
            </a:r>
            <a:r>
              <a:rPr lang="en-US" dirty="0" err="1" smtClean="0"/>
              <a:t>dicussions</a:t>
            </a:r>
            <a:endParaRPr lang="en-US" dirty="0" smtClean="0"/>
          </a:p>
          <a:p>
            <a:pPr lvl="1"/>
            <a:r>
              <a:rPr lang="en-US" dirty="0" err="1" smtClean="0"/>
              <a:t>DataManagement</a:t>
            </a:r>
            <a:endParaRPr lang="en-US" dirty="0" smtClean="0"/>
          </a:p>
          <a:p>
            <a:pPr lvl="1"/>
            <a:r>
              <a:rPr lang="en-US" dirty="0" err="1" smtClean="0"/>
              <a:t>ResourceManagement</a:t>
            </a:r>
            <a:endParaRPr lang="en-US" dirty="0" smtClean="0"/>
          </a:p>
          <a:p>
            <a:pPr lvl="1"/>
            <a:r>
              <a:rPr lang="en-US" dirty="0" err="1" smtClean="0"/>
              <a:t>ProductionManagement</a:t>
            </a:r>
            <a:endParaRPr lang="en-US" dirty="0" smtClean="0"/>
          </a:p>
          <a:p>
            <a:r>
              <a:rPr lang="en-US" dirty="0" smtClean="0"/>
              <a:t>Release procedure</a:t>
            </a:r>
          </a:p>
          <a:p>
            <a:r>
              <a:rPr lang="en-US" dirty="0" smtClean="0"/>
              <a:t>Certification procedure</a:t>
            </a:r>
          </a:p>
          <a:p>
            <a:r>
              <a:rPr lang="en-US" dirty="0" smtClean="0"/>
              <a:t>Documentation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DIRAC Project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DIRAC was born and was developed as a project inside the LHCb Collaboration</a:t>
            </a:r>
          </a:p>
          <a:p>
            <a:pPr lvl="1"/>
            <a:r>
              <a:rPr lang="en-US" dirty="0" smtClean="0"/>
              <a:t>MC Production</a:t>
            </a:r>
          </a:p>
          <a:p>
            <a:pPr lvl="1"/>
            <a:r>
              <a:rPr lang="en-US" dirty="0" smtClean="0"/>
              <a:t>Data Reconstruction</a:t>
            </a:r>
          </a:p>
          <a:p>
            <a:pPr lvl="1"/>
            <a:r>
              <a:rPr lang="en-US" dirty="0" smtClean="0"/>
              <a:t>User Analysis</a:t>
            </a:r>
          </a:p>
          <a:p>
            <a:r>
              <a:rPr lang="en-US" dirty="0" smtClean="0"/>
              <a:t>DIRAC is successfully meeting the LHCb basic computing requirements</a:t>
            </a:r>
          </a:p>
          <a:p>
            <a:r>
              <a:rPr lang="en-US" dirty="0" smtClean="0"/>
              <a:t>The project has absorbed many years of practical experience with building and running a distributed grid computing system</a:t>
            </a:r>
          </a:p>
          <a:p>
            <a:r>
              <a:rPr lang="en-US" dirty="0" smtClean="0"/>
              <a:t>No surprise that other user communities are willing to benefit from this experience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DIRAC Project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Several communities are now actively using DIRAC as an important element of their computing systems</a:t>
            </a:r>
          </a:p>
          <a:p>
            <a:pPr lvl="1"/>
            <a:r>
              <a:rPr lang="en-US" dirty="0" smtClean="0"/>
              <a:t>ILC, CERN</a:t>
            </a:r>
          </a:p>
          <a:p>
            <a:pPr lvl="2"/>
            <a:r>
              <a:rPr lang="en-US" dirty="0" smtClean="0"/>
              <a:t>Data Production and User Analysis</a:t>
            </a:r>
          </a:p>
          <a:p>
            <a:pPr lvl="1"/>
            <a:r>
              <a:rPr lang="en-US" dirty="0" smtClean="0"/>
              <a:t>Belle, KEK</a:t>
            </a:r>
          </a:p>
          <a:p>
            <a:pPr lvl="2"/>
            <a:r>
              <a:rPr lang="en-US" dirty="0" smtClean="0"/>
              <a:t>MC Production using grid and cloud resources</a:t>
            </a:r>
          </a:p>
          <a:p>
            <a:pPr lvl="1"/>
            <a:r>
              <a:rPr lang="en-US" dirty="0" smtClean="0"/>
              <a:t>CREATIS, Lyon – VIP ( Virtual Imaging Platform ), biomed</a:t>
            </a:r>
          </a:p>
          <a:p>
            <a:pPr lvl="2"/>
            <a:r>
              <a:rPr lang="en-US" dirty="0" smtClean="0"/>
              <a:t>Using DIRAC as a backend for their Workflow engine “</a:t>
            </a:r>
            <a:r>
              <a:rPr lang="en-US" dirty="0" err="1" smtClean="0"/>
              <a:t>Moteur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CTA Collaboration</a:t>
            </a:r>
          </a:p>
          <a:p>
            <a:pPr lvl="2"/>
            <a:r>
              <a:rPr lang="en-US" dirty="0" smtClean="0"/>
              <a:t>Starting to evaluate for their data production</a:t>
            </a:r>
          </a:p>
          <a:p>
            <a:pPr lvl="1"/>
            <a:r>
              <a:rPr lang="en-US" dirty="0" smtClean="0"/>
              <a:t>GISELA – Latin American Grid</a:t>
            </a:r>
          </a:p>
          <a:p>
            <a:pPr lvl="2"/>
            <a:r>
              <a:rPr lang="en-US" dirty="0" smtClean="0"/>
              <a:t>Using DIRAC as part of the service infrastructure</a:t>
            </a:r>
          </a:p>
          <a:p>
            <a:pPr lvl="1"/>
            <a:r>
              <a:rPr lang="en-US" dirty="0" smtClean="0"/>
              <a:t>French NGI, CC, Lyon</a:t>
            </a:r>
          </a:p>
          <a:p>
            <a:pPr lvl="2"/>
            <a:r>
              <a:rPr lang="en-US" dirty="0" smtClean="0"/>
              <a:t>User training</a:t>
            </a:r>
          </a:p>
          <a:p>
            <a:pPr lvl="2"/>
            <a:r>
              <a:rPr lang="en-US" dirty="0" smtClean="0"/>
              <a:t>Support for multiple small user communities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DIRAC Project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projects are likely to start evaluation of DIRAC</a:t>
            </a:r>
          </a:p>
          <a:p>
            <a:pPr lvl="1"/>
            <a:r>
              <a:rPr lang="en-US" dirty="0" smtClean="0"/>
              <a:t>Collaborations</a:t>
            </a:r>
          </a:p>
          <a:p>
            <a:pPr lvl="1"/>
            <a:r>
              <a:rPr lang="en-US" dirty="0" smtClean="0"/>
              <a:t>Regional</a:t>
            </a:r>
          </a:p>
          <a:p>
            <a:r>
              <a:rPr lang="en-US" dirty="0" smtClean="0"/>
              <a:t>A series of successful Tutorials took place</a:t>
            </a:r>
          </a:p>
          <a:p>
            <a:pPr lvl="1"/>
            <a:r>
              <a:rPr lang="en-US" dirty="0" smtClean="0"/>
              <a:t>Total of more than 40 users from various scientific domains</a:t>
            </a:r>
          </a:p>
          <a:p>
            <a:r>
              <a:rPr lang="en-US" dirty="0" smtClean="0"/>
              <a:t>Several non-LHCb Developers started to contribute to DIRAC.  Among these developments are </a:t>
            </a:r>
          </a:p>
          <a:p>
            <a:pPr lvl="1"/>
            <a:r>
              <a:rPr lang="en-US" dirty="0" smtClean="0"/>
              <a:t>Cloud support</a:t>
            </a:r>
          </a:p>
          <a:p>
            <a:pPr lvl="1"/>
            <a:r>
              <a:rPr lang="en-US" dirty="0" smtClean="0"/>
              <a:t>MPI jobs support</a:t>
            </a:r>
          </a:p>
          <a:p>
            <a:pPr lvl="1"/>
            <a:r>
              <a:rPr lang="en-US" dirty="0" smtClean="0"/>
              <a:t>DIRAC File Catalog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DIRAC Project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support for the new user communities dictates a new structure for the DIRAC project</a:t>
            </a:r>
          </a:p>
          <a:p>
            <a:pPr lvl="1"/>
            <a:r>
              <a:rPr lang="en-US" dirty="0" smtClean="0"/>
              <a:t>Non-LHCb Project</a:t>
            </a:r>
          </a:p>
          <a:p>
            <a:pPr lvl="1"/>
            <a:r>
              <a:rPr lang="en-US" dirty="0" smtClean="0"/>
              <a:t>Project where non-LHCb developers can easily contribute</a:t>
            </a:r>
          </a:p>
          <a:p>
            <a:r>
              <a:rPr lang="en-US" dirty="0" smtClean="0"/>
              <a:t>LHCb is staying the main consumer of the DIRAC software</a:t>
            </a:r>
          </a:p>
          <a:p>
            <a:pPr lvl="1"/>
            <a:r>
              <a:rPr lang="en-US" dirty="0" smtClean="0"/>
              <a:t>The main DIRAC developers are still members of the LHCb Collaboration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DIRAC and LHCb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DIRAC project is being formed now</a:t>
            </a:r>
          </a:p>
          <a:p>
            <a:pPr lvl="1"/>
            <a:r>
              <a:rPr lang="en-US" dirty="0" smtClean="0"/>
              <a:t>We started regular DIRAC developer meetings</a:t>
            </a:r>
          </a:p>
          <a:p>
            <a:pPr lvl="2"/>
            <a:r>
              <a:rPr lang="en-US" dirty="0" smtClean="0"/>
              <a:t>Monthly for the moment</a:t>
            </a:r>
          </a:p>
          <a:p>
            <a:pPr lvl="1"/>
            <a:r>
              <a:rPr lang="en-US" dirty="0" smtClean="0"/>
              <a:t>We plan to have regular meetings of DIRAC developers and users</a:t>
            </a:r>
          </a:p>
          <a:p>
            <a:pPr lvl="2"/>
            <a:r>
              <a:rPr lang="en-US" dirty="0" smtClean="0"/>
              <a:t>Each 3-6 months</a:t>
            </a:r>
          </a:p>
          <a:p>
            <a:pPr lvl="2"/>
            <a:r>
              <a:rPr lang="en-US" dirty="0" smtClean="0"/>
              <a:t>The next on will take place in Barcelona in May</a:t>
            </a:r>
          </a:p>
          <a:p>
            <a:r>
              <a:rPr lang="en-US" dirty="0" smtClean="0"/>
              <a:t>The project will get its infrastructure</a:t>
            </a:r>
          </a:p>
          <a:p>
            <a:pPr lvl="1"/>
            <a:r>
              <a:rPr lang="en-US" dirty="0" smtClean="0"/>
              <a:t>Web Site</a:t>
            </a:r>
          </a:p>
          <a:p>
            <a:pPr lvl="1"/>
            <a:r>
              <a:rPr lang="en-US" dirty="0" smtClean="0"/>
              <a:t>Project management site</a:t>
            </a:r>
          </a:p>
          <a:p>
            <a:pPr lvl="1"/>
            <a:r>
              <a:rPr lang="en-US" dirty="0" smtClean="0"/>
              <a:t>Code repository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DIRAC Project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Marseille 27/10/10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Formation utilisateurs DIRAC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Separation of the DIRAC Core and LHCb extensions </a:t>
            </a:r>
          </a:p>
          <a:p>
            <a:r>
              <a:rPr lang="en-US" dirty="0" smtClean="0"/>
              <a:t>Updated release management</a:t>
            </a:r>
          </a:p>
          <a:p>
            <a:r>
              <a:rPr lang="en-US" dirty="0" smtClean="0"/>
              <a:t>Upgraded DISET framework</a:t>
            </a:r>
          </a:p>
          <a:p>
            <a:r>
              <a:rPr lang="en-US" dirty="0" smtClean="0"/>
              <a:t>WMS updates</a:t>
            </a:r>
          </a:p>
          <a:p>
            <a:r>
              <a:rPr lang="en-US" dirty="0" smtClean="0"/>
              <a:t>DMS updates</a:t>
            </a:r>
          </a:p>
          <a:p>
            <a:r>
              <a:rPr lang="en-US" dirty="0" smtClean="0"/>
              <a:t>v5r13 release</a:t>
            </a:r>
          </a:p>
          <a:p>
            <a:r>
              <a:rPr lang="en-US" dirty="0" smtClean="0"/>
              <a:t>v6r0 release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DIRAC and </a:t>
            </a:r>
            <a:r>
              <a:rPr lang="en-US" dirty="0" err="1" smtClean="0"/>
              <a:t>LHCbDIRAC</a:t>
            </a:r>
            <a:r>
              <a:rPr lang="en-US" dirty="0" smtClean="0"/>
              <a:t> separation</a:t>
            </a:r>
            <a:endParaRPr lang="fr-FR" dirty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mtClean="0"/>
          </a:p>
          <a:p>
            <a:endParaRPr lang="fr-FR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839877" y="1454645"/>
            <a:ext cx="7317942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The code was already designed with a clear separation of experiment specific </a:t>
            </a:r>
            <a:r>
              <a:rPr lang="en-US" dirty="0" smtClean="0"/>
              <a:t>extensions</a:t>
            </a:r>
          </a:p>
          <a:p>
            <a:r>
              <a:rPr lang="en-US" dirty="0" smtClean="0"/>
              <a:t>This is finalized </a:t>
            </a:r>
            <a:r>
              <a:rPr lang="en-US" dirty="0" smtClean="0"/>
              <a:t>now</a:t>
            </a:r>
          </a:p>
          <a:p>
            <a:r>
              <a:rPr lang="en-US" dirty="0" err="1" smtClean="0"/>
              <a:t>LHCbDIRAC</a:t>
            </a:r>
            <a:r>
              <a:rPr lang="en-US" dirty="0" smtClean="0"/>
              <a:t> </a:t>
            </a:r>
            <a:r>
              <a:rPr lang="en-US" dirty="0" smtClean="0"/>
              <a:t>code repository will go to the LHCb general software repository or to a dedicated </a:t>
            </a:r>
            <a:r>
              <a:rPr lang="en-US" dirty="0" smtClean="0"/>
              <a:t>one</a:t>
            </a:r>
          </a:p>
          <a:p>
            <a:r>
              <a:rPr lang="en-US" dirty="0" smtClean="0"/>
              <a:t>DIRAC SVN repository will be maintained to allow LHCb CMT based tools to </a:t>
            </a:r>
            <a:r>
              <a:rPr lang="en-US" dirty="0" smtClean="0"/>
              <a:t>work</a:t>
            </a:r>
          </a:p>
          <a:p>
            <a:r>
              <a:rPr lang="en-US" dirty="0" smtClean="0"/>
              <a:t>The DIRAC code repository will be migrated to the new (GIT) repository</a:t>
            </a:r>
          </a:p>
          <a:p>
            <a:pPr lvl="1"/>
            <a:r>
              <a:rPr lang="en-US" dirty="0" smtClean="0"/>
              <a:t>Keeping GIT-SVN gateway for LHCb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4755</TotalTime>
  <Words>1177</Words>
  <Application>Microsoft Macintosh PowerPoint</Application>
  <PresentationFormat>On-screen Show (4:3)</PresentationFormat>
  <Paragraphs>238</Paragraphs>
  <Slides>18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LHCb/DIRAC week </vt:lpstr>
      <vt:lpstr>Agenda</vt:lpstr>
      <vt:lpstr>DIRAC Project</vt:lpstr>
      <vt:lpstr>DIRAC Project</vt:lpstr>
      <vt:lpstr>DIRAC Project</vt:lpstr>
      <vt:lpstr>DIRAC Project</vt:lpstr>
      <vt:lpstr>DIRAC and LHCb</vt:lpstr>
      <vt:lpstr>DIRAC Project</vt:lpstr>
      <vt:lpstr>DIRAC and LHCbDIRAC separation</vt:lpstr>
      <vt:lpstr>New DISET Framework</vt:lpstr>
      <vt:lpstr>WMS update</vt:lpstr>
      <vt:lpstr>WMS update, cont’d</vt:lpstr>
      <vt:lpstr>DMS update</vt:lpstr>
      <vt:lpstr>Dynamic data placement</vt:lpstr>
      <vt:lpstr>Other DMS issues</vt:lpstr>
      <vt:lpstr>Resource Status System</vt:lpstr>
      <vt:lpstr>CM and Release procedure</vt:lpstr>
      <vt:lpstr>Certification, Documentation</vt:lpstr>
    </vt:vector>
  </TitlesOfParts>
  <Company>Universidad de Los Andes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Management</dc:title>
  <dc:creator>Vanessa Hamar</dc:creator>
  <cp:lastModifiedBy>Andrei Tsaregorodtsev</cp:lastModifiedBy>
  <cp:revision>36</cp:revision>
  <dcterms:created xsi:type="dcterms:W3CDTF">2011-04-07T07:15:57Z</dcterms:created>
  <dcterms:modified xsi:type="dcterms:W3CDTF">2011-04-07T07:54:59Z</dcterms:modified>
</cp:coreProperties>
</file>