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3"/>
  </p:notesMasterIdLst>
  <p:handoutMasterIdLst>
    <p:handoutMasterId r:id="rId14"/>
  </p:handoutMasterIdLst>
  <p:sldIdLst>
    <p:sldId id="577" r:id="rId2"/>
    <p:sldId id="862" r:id="rId3"/>
    <p:sldId id="877" r:id="rId4"/>
    <p:sldId id="864" r:id="rId5"/>
    <p:sldId id="875" r:id="rId6"/>
    <p:sldId id="866" r:id="rId7"/>
    <p:sldId id="873" r:id="rId8"/>
    <p:sldId id="867" r:id="rId9"/>
    <p:sldId id="874" r:id="rId10"/>
    <p:sldId id="876" r:id="rId11"/>
    <p:sldId id="863" r:id="rId1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84" y="336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2010, 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>
          <a:xfrm>
            <a:off x="838200" y="1676400"/>
            <a:ext cx="7772400" cy="1470025"/>
          </a:xfrm>
        </p:spPr>
        <p:txBody>
          <a:bodyPr/>
          <a:lstStyle/>
          <a:p>
            <a:r>
              <a:rPr lang="fr-FR" dirty="0" smtClean="0"/>
              <a:t>La technologie « </a:t>
            </a:r>
            <a:r>
              <a:rPr lang="fr-FR" dirty="0" err="1" smtClean="0"/>
              <a:t>cloud</a:t>
            </a:r>
            <a:r>
              <a:rPr lang="fr-FR" dirty="0" smtClean="0"/>
              <a:t> » </a:t>
            </a:r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M. Airaj, C. Loomis</a:t>
            </a:r>
          </a:p>
          <a:p>
            <a:r>
              <a:rPr lang="en-US" dirty="0" smtClean="0"/>
              <a:t> (LAL)</a:t>
            </a:r>
          </a:p>
          <a:p>
            <a:r>
              <a:rPr lang="fr-FR" dirty="0" smtClean="0"/>
              <a:t>Tutorial </a:t>
            </a:r>
            <a:r>
              <a:rPr lang="fr-FR" dirty="0" err="1" smtClean="0"/>
              <a:t>StratusLab</a:t>
            </a:r>
            <a:r>
              <a:rPr lang="fr-FR" dirty="0" smtClean="0"/>
              <a:t> (</a:t>
            </a:r>
            <a:r>
              <a:rPr lang="fr-FR" dirty="0" err="1" smtClean="0"/>
              <a:t>CC-Lyon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04-05 Avril </a:t>
            </a:r>
            <a:r>
              <a:rPr lang="fr-FR" dirty="0" smtClean="0"/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La technologie grille</a:t>
            </a:r>
          </a:p>
          <a:p>
            <a:pPr lvl="1"/>
            <a:r>
              <a:rPr lang="fr-FR" dirty="0" smtClean="0"/>
              <a:t>Fortement utilisée par les scientifiques en Europe</a:t>
            </a:r>
          </a:p>
          <a:p>
            <a:pPr lvl="1"/>
            <a:r>
              <a:rPr lang="fr-FR" dirty="0" smtClean="0"/>
              <a:t>Permet de partager les ressources et l’expertise entre utilisateurs</a:t>
            </a:r>
          </a:p>
          <a:p>
            <a:r>
              <a:rPr lang="fr-FR" dirty="0" smtClean="0"/>
              <a:t>La technologie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Très mature (voir Amazon)</a:t>
            </a:r>
          </a:p>
          <a:p>
            <a:pPr lvl="1"/>
            <a:r>
              <a:rPr lang="fr-FR" dirty="0" smtClean="0"/>
              <a:t>Donne des bénéfices concrets</a:t>
            </a:r>
          </a:p>
          <a:p>
            <a:pPr lvl="1"/>
            <a:r>
              <a:rPr lang="fr-FR" dirty="0" smtClean="0"/>
              <a:t>Pas encore standardisé  </a:t>
            </a:r>
          </a:p>
          <a:p>
            <a:pPr lvl="1"/>
            <a:r>
              <a:rPr lang="fr-FR" dirty="0" smtClean="0"/>
              <a:t>Supportée par l’industrie (potentiellement coûteuse)</a:t>
            </a:r>
          </a:p>
          <a:p>
            <a:endParaRPr lang="fr-FR" dirty="0" smtClean="0"/>
          </a:p>
          <a:p>
            <a:r>
              <a:rPr lang="fr-FR" dirty="0" smtClean="0"/>
              <a:t>Les deux technologies sont complémentaires</a:t>
            </a:r>
          </a:p>
          <a:p>
            <a:pPr lvl="1"/>
            <a:r>
              <a:rPr lang="fr-FR" dirty="0" smtClean="0"/>
              <a:t>Une infrastructure idéale les combinerait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Agenda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Les avantages et inconvénients de la grille</a:t>
            </a:r>
          </a:p>
          <a:p>
            <a:r>
              <a:rPr lang="fr-FR" dirty="0" smtClean="0"/>
              <a:t>La technologie « </a:t>
            </a:r>
            <a:r>
              <a:rPr lang="fr-FR" dirty="0" err="1" smtClean="0"/>
              <a:t>cloud</a:t>
            </a:r>
            <a:r>
              <a:rPr lang="fr-FR" dirty="0" smtClean="0"/>
              <a:t> » (nuage)</a:t>
            </a:r>
          </a:p>
          <a:p>
            <a:pPr lvl="1"/>
            <a:r>
              <a:rPr lang="fr-FR" dirty="0" smtClean="0"/>
              <a:t>Infrastructure as a Service (</a:t>
            </a:r>
            <a:r>
              <a:rPr lang="fr-FR" dirty="0" err="1" smtClean="0"/>
              <a:t>IaaS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Platform as a Service (</a:t>
            </a:r>
            <a:r>
              <a:rPr lang="fr-FR" dirty="0" err="1" smtClean="0"/>
              <a:t>PaaS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Software as a Service (</a:t>
            </a:r>
            <a:r>
              <a:rPr lang="fr-FR" dirty="0" err="1" smtClean="0"/>
              <a:t>SaaS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Les avantages et inconvénients</a:t>
            </a:r>
          </a:p>
          <a:p>
            <a:r>
              <a:rPr lang="fr-FR" dirty="0" smtClean="0"/>
              <a:t>Technologies complémentaires</a:t>
            </a:r>
          </a:p>
          <a:p>
            <a:r>
              <a:rPr lang="fr-FR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grille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CPU : conçu comme système de batch distribué</a:t>
            </a:r>
          </a:p>
          <a:p>
            <a:pPr lvl="1"/>
            <a:r>
              <a:rPr lang="fr-FR" dirty="0" smtClean="0"/>
              <a:t>Données : gestionnaire des fichiers</a:t>
            </a:r>
          </a:p>
          <a:p>
            <a:pPr lvl="1"/>
            <a:r>
              <a:rPr lang="fr-FR" dirty="0" smtClean="0"/>
              <a:t>Réseau : ?</a:t>
            </a:r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Un modèle de sécurité homogène </a:t>
            </a:r>
          </a:p>
          <a:p>
            <a:pPr lvl="1"/>
            <a:r>
              <a:rPr lang="fr-FR" dirty="0" smtClean="0"/>
              <a:t>Partage des ressources, des algorithmes, et des expériences via les organisations virtuelles </a:t>
            </a:r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Tendance vers la complexité  (APIs, services, etc.)</a:t>
            </a:r>
          </a:p>
          <a:p>
            <a:pPr lvl="1"/>
            <a:r>
              <a:rPr lang="fr-FR" dirty="0" smtClean="0"/>
              <a:t>Utilisation difficile pour les applications « </a:t>
            </a:r>
            <a:r>
              <a:rPr lang="fr-FR" dirty="0" err="1" smtClean="0"/>
              <a:t>non-batch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Environnement hétérogène qui réduit le taux de succès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 cloud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« </a:t>
            </a:r>
            <a:r>
              <a:rPr lang="fr-FR" dirty="0" err="1" smtClean="0"/>
              <a:t>cloud</a:t>
            </a:r>
            <a:r>
              <a:rPr lang="fr-FR" dirty="0" smtClean="0"/>
              <a:t> » est le nouveau « </a:t>
            </a:r>
            <a:r>
              <a:rPr lang="fr-FR" dirty="0" err="1" smtClean="0"/>
              <a:t>grid</a:t>
            </a:r>
            <a:r>
              <a:rPr lang="fr-FR" dirty="0" smtClean="0"/>
              <a:t> »</a:t>
            </a:r>
          </a:p>
          <a:p>
            <a:pPr lvl="1"/>
            <a:r>
              <a:rPr lang="fr-FR" dirty="0" smtClean="0"/>
              <a:t>Le mot a plusieurs définitions (incompatibles!)</a:t>
            </a:r>
          </a:p>
          <a:p>
            <a:pPr lvl="1"/>
            <a:r>
              <a:rPr lang="fr-FR" dirty="0" smtClean="0"/>
              <a:t>Une étiquette utilisée pour vendre des trucs existants</a:t>
            </a:r>
          </a:p>
          <a:p>
            <a:pPr lvl="1"/>
            <a:r>
              <a:rPr lang="fr-FR" dirty="0" smtClean="0"/>
              <a:t>Des idées intéressantes </a:t>
            </a:r>
          </a:p>
          <a:p>
            <a:endParaRPr lang="fr-FR" dirty="0" smtClean="0"/>
          </a:p>
          <a:p>
            <a:r>
              <a:rPr lang="fr-FR" dirty="0" smtClean="0"/>
              <a:t>Convergence de plusieurs idées </a:t>
            </a:r>
          </a:p>
          <a:p>
            <a:pPr lvl="1"/>
            <a:r>
              <a:rPr lang="fr-FR" dirty="0" smtClean="0"/>
              <a:t>Maturité de la technologie de </a:t>
            </a:r>
            <a:r>
              <a:rPr lang="fr-FR" dirty="0" err="1" smtClean="0"/>
              <a:t>virtualisation</a:t>
            </a:r>
            <a:endParaRPr lang="fr-FR" dirty="0" smtClean="0"/>
          </a:p>
          <a:p>
            <a:pPr lvl="1"/>
            <a:r>
              <a:rPr lang="fr-FR" dirty="0" smtClean="0"/>
              <a:t>APIs simplifiées (REST, XMLRPC, …) </a:t>
            </a:r>
          </a:p>
          <a:p>
            <a:pPr lvl="1"/>
            <a:r>
              <a:rPr lang="fr-FR" dirty="0" smtClean="0"/>
              <a:t>Capacité informatique très importante (commerciale) pour valorisation</a:t>
            </a:r>
          </a:p>
          <a:p>
            <a:r>
              <a:rPr lang="fr-FR" dirty="0" smtClean="0"/>
              <a:t>Les différents types de 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smtClean="0"/>
              <a:t>Infrastructure as a Service (</a:t>
            </a:r>
            <a:r>
              <a:rPr lang="fr-FR" dirty="0" err="1" smtClean="0"/>
              <a:t>IaaS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Platform as a Service (</a:t>
            </a:r>
            <a:r>
              <a:rPr lang="fr-FR" dirty="0" err="1" smtClean="0"/>
              <a:t>PaaS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Software as a Service (</a:t>
            </a:r>
            <a:r>
              <a:rPr lang="fr-FR" dirty="0" err="1" smtClean="0"/>
              <a:t>SaaS</a:t>
            </a:r>
            <a:r>
              <a:rPr lang="fr-F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Virtualisation ≠ Cloud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CPU</a:t>
            </a:r>
          </a:p>
          <a:p>
            <a:pPr lvl="1"/>
            <a:r>
              <a:rPr lang="fr-FR" dirty="0" smtClean="0"/>
              <a:t>Machines virtuelles créées par les utilisateurs</a:t>
            </a:r>
          </a:p>
          <a:p>
            <a:pPr lvl="1"/>
            <a:r>
              <a:rPr lang="fr-FR" dirty="0" smtClean="0"/>
              <a:t>Dépôt des images virtuelles</a:t>
            </a:r>
          </a:p>
          <a:p>
            <a:r>
              <a:rPr lang="fr-FR" dirty="0" smtClean="0"/>
              <a:t>Gestion des données</a:t>
            </a:r>
          </a:p>
          <a:p>
            <a:pPr lvl="1"/>
            <a:r>
              <a:rPr lang="fr-FR" dirty="0" smtClean="0"/>
              <a:t>Le « </a:t>
            </a:r>
            <a:r>
              <a:rPr lang="fr-FR" dirty="0" err="1" smtClean="0"/>
              <a:t>cloud</a:t>
            </a:r>
            <a:r>
              <a:rPr lang="fr-FR" dirty="0" smtClean="0"/>
              <a:t> » doit avoir les moyens pour gérer les données</a:t>
            </a:r>
          </a:p>
          <a:p>
            <a:pPr lvl="1"/>
            <a:r>
              <a:rPr lang="fr-FR" dirty="0" smtClean="0"/>
              <a:t>Gestion des fichiers, gestion des disques</a:t>
            </a:r>
          </a:p>
          <a:p>
            <a:r>
              <a:rPr lang="fr-FR" dirty="0" smtClean="0"/>
              <a:t>Réseau</a:t>
            </a:r>
          </a:p>
          <a:p>
            <a:pPr lvl="1"/>
            <a:r>
              <a:rPr lang="fr-FR" dirty="0" smtClean="0"/>
              <a:t>Gestion (dynamique) des ports entrants et sortants</a:t>
            </a:r>
          </a:p>
          <a:p>
            <a:pPr lvl="1"/>
            <a:r>
              <a:rPr lang="fr-FR" dirty="0" smtClean="0"/>
              <a:t>Existence d’une adresse IP publique (sur demande)</a:t>
            </a:r>
          </a:p>
          <a:p>
            <a:endParaRPr lang="fr-FR" dirty="0" smtClean="0"/>
          </a:p>
          <a:p>
            <a:r>
              <a:rPr lang="fr-FR" dirty="0" smtClean="0"/>
              <a:t>Logiciels (incomplets) existants :</a:t>
            </a:r>
          </a:p>
          <a:p>
            <a:pPr lvl="1"/>
            <a:r>
              <a:rPr lang="fr-FR" dirty="0" smtClean="0"/>
              <a:t>Nimbus, Eucalyptus, </a:t>
            </a:r>
            <a:r>
              <a:rPr lang="fr-FR" dirty="0" err="1" smtClean="0"/>
              <a:t>OpenNebula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Infrastructure as a Service (IaaS)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Fournir du « matériel » </a:t>
            </a:r>
            <a:r>
              <a:rPr lang="fr-FR" dirty="0" err="1" smtClean="0"/>
              <a:t>virtualisé</a:t>
            </a:r>
            <a:r>
              <a:rPr lang="fr-FR" dirty="0" smtClean="0"/>
              <a:t> à distance</a:t>
            </a:r>
          </a:p>
          <a:p>
            <a:pPr lvl="1"/>
            <a:r>
              <a:rPr lang="fr-FR" dirty="0" smtClean="0"/>
              <a:t>Apparaître comme machines physiques : CPU, disque, mémoire, … </a:t>
            </a:r>
          </a:p>
          <a:p>
            <a:pPr lvl="1"/>
            <a:r>
              <a:rPr lang="fr-FR" dirty="0" smtClean="0"/>
              <a:t>Au minimum doit gérer le CPU, les données et le réseau</a:t>
            </a:r>
          </a:p>
          <a:p>
            <a:pPr lvl="1"/>
            <a:r>
              <a:rPr lang="fr-FR" dirty="0" smtClean="0"/>
              <a:t>Ex. Amazon Web Services, </a:t>
            </a:r>
            <a:r>
              <a:rPr lang="fr-FR" dirty="0" err="1" smtClean="0"/>
              <a:t>GoGrid</a:t>
            </a:r>
            <a:r>
              <a:rPr lang="fr-FR" dirty="0" smtClean="0"/>
              <a:t>, </a:t>
            </a:r>
            <a:r>
              <a:rPr lang="fr-FR" dirty="0" err="1" smtClean="0"/>
              <a:t>FlexiScale</a:t>
            </a:r>
            <a:r>
              <a:rPr lang="fr-FR" dirty="0" smtClean="0"/>
              <a:t>, </a:t>
            </a:r>
            <a:r>
              <a:rPr lang="fr-FR" dirty="0" err="1" smtClean="0"/>
              <a:t>ElasticHosts</a:t>
            </a:r>
            <a:endParaRPr lang="fr-FR" dirty="0" smtClean="0"/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Environnement d’exécution personnalisé</a:t>
            </a:r>
          </a:p>
          <a:p>
            <a:pPr lvl="1"/>
            <a:r>
              <a:rPr lang="fr-FR" dirty="0" smtClean="0"/>
              <a:t>Accessible à tout moment avec une API simple</a:t>
            </a:r>
          </a:p>
          <a:p>
            <a:pPr lvl="1"/>
            <a:r>
              <a:rPr lang="fr-FR" dirty="0" smtClean="0"/>
              <a:t>Contrôle complet de la ressource </a:t>
            </a:r>
            <a:r>
              <a:rPr lang="fr-FR" dirty="0" err="1" smtClean="0"/>
              <a:t>virtualisée</a:t>
            </a:r>
            <a:endParaRPr lang="fr-FR" dirty="0" smtClean="0"/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Interfaces non standardisées </a:t>
            </a:r>
          </a:p>
          <a:p>
            <a:pPr lvl="1"/>
            <a:r>
              <a:rPr lang="fr-FR" dirty="0" smtClean="0"/>
              <a:t>La création des machines virtuelles est difficile</a:t>
            </a:r>
          </a:p>
        </p:txBody>
      </p:sp>
      <p:pic>
        <p:nvPicPr>
          <p:cNvPr id="6" name="Picture 39" descr="logo_a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581400"/>
            <a:ext cx="1676400" cy="61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Picture 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5901893"/>
            <a:ext cx="2362200" cy="49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 r="12303"/>
          <a:stretch>
            <a:fillRect/>
          </a:stretch>
        </p:blipFill>
        <p:spPr bwMode="auto">
          <a:xfrm>
            <a:off x="6629400" y="4419600"/>
            <a:ext cx="1981200" cy="4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4976519"/>
            <a:ext cx="1715097" cy="738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Platform as a Service (PaaS)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Plateforme pour le développement des applications web</a:t>
            </a:r>
          </a:p>
          <a:p>
            <a:pPr lvl="1"/>
            <a:r>
              <a:rPr lang="fr-FR" dirty="0" smtClean="0"/>
              <a:t>Aussi une infrastructure pour déployer et tourner ces applications</a:t>
            </a:r>
          </a:p>
          <a:p>
            <a:pPr lvl="1"/>
            <a:r>
              <a:rPr lang="fr-FR" dirty="0" smtClean="0"/>
              <a:t>Ex. Google </a:t>
            </a:r>
            <a:r>
              <a:rPr lang="fr-FR" dirty="0" err="1" smtClean="0"/>
              <a:t>App</a:t>
            </a:r>
            <a:r>
              <a:rPr lang="fr-FR" dirty="0" smtClean="0"/>
              <a:t> </a:t>
            </a:r>
            <a:r>
              <a:rPr lang="fr-FR" dirty="0" err="1" smtClean="0"/>
              <a:t>Engine</a:t>
            </a:r>
            <a:r>
              <a:rPr lang="fr-FR" dirty="0" smtClean="0"/>
              <a:t>, Azure</a:t>
            </a:r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Fonctionnalités comme répartition des charges, </a:t>
            </a:r>
            <a:br>
              <a:rPr lang="fr-FR" dirty="0" smtClean="0"/>
            </a:br>
            <a:r>
              <a:rPr lang="fr-FR" dirty="0" smtClean="0"/>
              <a:t>redondance des services, </a:t>
            </a:r>
            <a:r>
              <a:rPr lang="fr-FR" i="1" dirty="0" smtClean="0"/>
              <a:t>etc.</a:t>
            </a:r>
            <a:r>
              <a:rPr lang="fr-FR" dirty="0" smtClean="0"/>
              <a:t>  fournis par </a:t>
            </a:r>
            <a:br>
              <a:rPr lang="fr-FR" dirty="0" smtClean="0"/>
            </a:br>
            <a:r>
              <a:rPr lang="fr-FR" dirty="0" smtClean="0"/>
              <a:t>le système</a:t>
            </a:r>
          </a:p>
          <a:p>
            <a:pPr lvl="1"/>
            <a:r>
              <a:rPr lang="fr-FR" dirty="0" smtClean="0"/>
              <a:t>Développeurs peuvent éviter de faire la plomberie de bas niveau  </a:t>
            </a:r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La plateforme requiert un langage de programmation spécifique</a:t>
            </a:r>
          </a:p>
          <a:p>
            <a:pPr lvl="1"/>
            <a:r>
              <a:rPr lang="fr-FR" dirty="0" smtClean="0"/>
              <a:t>Les applications créées ne sont pas portables</a:t>
            </a:r>
          </a:p>
        </p:txBody>
      </p:sp>
      <p:pic>
        <p:nvPicPr>
          <p:cNvPr id="4" name="Picture 3" descr="windowsaz_h_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711926"/>
            <a:ext cx="2590800" cy="488474"/>
          </a:xfrm>
          <a:prstGeom prst="rect">
            <a:avLst/>
          </a:prstGeom>
        </p:spPr>
      </p:pic>
      <p:pic>
        <p:nvPicPr>
          <p:cNvPr id="5" name="Picture 4" descr="google-app-engine-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3276600"/>
            <a:ext cx="1384300" cy="127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Software as a Service (SaaS)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Architecture</a:t>
            </a:r>
          </a:p>
          <a:p>
            <a:pPr lvl="1"/>
            <a:r>
              <a:rPr lang="fr-FR" dirty="0" smtClean="0"/>
              <a:t>Une application accessible via le web</a:t>
            </a:r>
          </a:p>
          <a:p>
            <a:pPr lvl="1"/>
            <a:r>
              <a:rPr lang="fr-FR" dirty="0" smtClean="0"/>
              <a:t>Pas beaucoup plus qu’un « </a:t>
            </a:r>
            <a:r>
              <a:rPr lang="fr-FR" dirty="0" err="1" smtClean="0"/>
              <a:t>hosting</a:t>
            </a:r>
            <a:r>
              <a:rPr lang="fr-FR" dirty="0" smtClean="0"/>
              <a:t> » déguisé</a:t>
            </a:r>
          </a:p>
          <a:p>
            <a:pPr lvl="1"/>
            <a:r>
              <a:rPr lang="fr-FR" dirty="0" smtClean="0"/>
              <a:t>Ex. Google </a:t>
            </a:r>
            <a:r>
              <a:rPr lang="fr-FR" dirty="0" err="1" smtClean="0"/>
              <a:t>Apps</a:t>
            </a:r>
            <a:r>
              <a:rPr lang="fr-FR" dirty="0" smtClean="0"/>
              <a:t>, </a:t>
            </a:r>
            <a:r>
              <a:rPr lang="fr-FR" dirty="0" err="1" smtClean="0"/>
              <a:t>SalesForce</a:t>
            </a:r>
            <a:endParaRPr lang="fr-FR" dirty="0" smtClean="0"/>
          </a:p>
          <a:p>
            <a:r>
              <a:rPr lang="fr-FR" dirty="0" smtClean="0"/>
              <a:t>Avantages</a:t>
            </a:r>
          </a:p>
          <a:p>
            <a:pPr lvl="1"/>
            <a:r>
              <a:rPr lang="fr-FR" dirty="0" smtClean="0"/>
              <a:t>Utilisation très simple : aucun déploiement de logiciels, interface web</a:t>
            </a:r>
          </a:p>
          <a:p>
            <a:pPr lvl="1"/>
            <a:r>
              <a:rPr lang="fr-FR" dirty="0" smtClean="0"/>
              <a:t>Très accessible : portable, téléphone, …  </a:t>
            </a:r>
          </a:p>
          <a:p>
            <a:r>
              <a:rPr lang="fr-FR" dirty="0" smtClean="0"/>
              <a:t>Inconvénients</a:t>
            </a:r>
          </a:p>
          <a:p>
            <a:pPr lvl="1"/>
            <a:r>
              <a:rPr lang="fr-FR" dirty="0" smtClean="0"/>
              <a:t>Questions : accès aux informations, propriétaires des informations, pérennité des services, etc.</a:t>
            </a:r>
          </a:p>
          <a:p>
            <a:pPr lvl="1"/>
            <a:r>
              <a:rPr lang="fr-FR" dirty="0" smtClean="0"/>
              <a:t>Parfois difficile d’utiliser plusieurs services ensemble</a:t>
            </a:r>
          </a:p>
        </p:txBody>
      </p:sp>
      <p:pic>
        <p:nvPicPr>
          <p:cNvPr id="4" name="Picture 3" descr="salesforce_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5186" y="1295400"/>
            <a:ext cx="2466814" cy="606425"/>
          </a:xfrm>
          <a:prstGeom prst="rect">
            <a:avLst/>
          </a:prstGeom>
        </p:spPr>
      </p:pic>
      <p:pic>
        <p:nvPicPr>
          <p:cNvPr id="5" name="Picture 4" descr="google-app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2078657"/>
            <a:ext cx="1524000" cy="1502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technologies complémentaires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Grille : Fédérer les ressources distribuées vers des interfaces génériques</a:t>
            </a:r>
          </a:p>
          <a:p>
            <a:pPr lvl="1"/>
            <a:r>
              <a:rPr lang="fr-FR" dirty="0" smtClean="0"/>
              <a:t>Un modèle de sécurité homogène </a:t>
            </a:r>
          </a:p>
          <a:p>
            <a:pPr lvl="1"/>
            <a:r>
              <a:rPr lang="fr-FR" dirty="0" smtClean="0"/>
              <a:t>Partage des ressources via les organisations virtuelles</a:t>
            </a:r>
          </a:p>
          <a:p>
            <a:pPr lvl="1"/>
            <a:r>
              <a:rPr lang="fr-FR" dirty="0" smtClean="0"/>
              <a:t>Une architecture « système de batch »</a:t>
            </a:r>
          </a:p>
          <a:p>
            <a:pPr lvl="1"/>
            <a:r>
              <a:rPr lang="fr-FR" dirty="0" smtClean="0"/>
              <a:t>Gestion des fichiers</a:t>
            </a:r>
          </a:p>
          <a:p>
            <a:r>
              <a:rPr lang="fr-FR" dirty="0" smtClean="0"/>
              <a:t>Cloud : Déploiement ponctuelle des ressources personnalisées</a:t>
            </a:r>
          </a:p>
          <a:p>
            <a:pPr lvl="1"/>
            <a:r>
              <a:rPr lang="fr-FR" dirty="0" smtClean="0"/>
              <a:t>Environnement dynamique, élastique, et personnalisé</a:t>
            </a:r>
          </a:p>
          <a:p>
            <a:pPr lvl="1"/>
            <a:r>
              <a:rPr lang="fr-FR" dirty="0" smtClean="0"/>
              <a:t>Des abstractions à plusieurs niveaux (</a:t>
            </a:r>
            <a:r>
              <a:rPr lang="fr-FR" dirty="0" err="1" smtClean="0"/>
              <a:t>IaaS</a:t>
            </a:r>
            <a:r>
              <a:rPr lang="fr-FR" dirty="0" smtClean="0"/>
              <a:t>, </a:t>
            </a:r>
            <a:r>
              <a:rPr lang="fr-FR" dirty="0" err="1" smtClean="0"/>
              <a:t>PaaS</a:t>
            </a:r>
            <a:r>
              <a:rPr lang="fr-FR" dirty="0" smtClean="0"/>
              <a:t>, et </a:t>
            </a:r>
            <a:r>
              <a:rPr lang="fr-FR" dirty="0" err="1" smtClean="0"/>
              <a:t>SaaS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Basé sur les technologies de </a:t>
            </a:r>
            <a:r>
              <a:rPr lang="fr-FR" dirty="0" err="1" smtClean="0"/>
              <a:t>virtualisation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291</TotalTime>
  <Words>662</Words>
  <Application>Microsoft Macintosh PowerPoint</Application>
  <PresentationFormat>Présentation à l'écran (4:3)</PresentationFormat>
  <Paragraphs>111</Paragraphs>
  <Slides>11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stratuslab-presentation-template-v3</vt:lpstr>
      <vt:lpstr>La technologie « cloud » </vt:lpstr>
      <vt:lpstr>Agenda</vt:lpstr>
      <vt:lpstr>La grille</vt:lpstr>
      <vt:lpstr>Le cloud</vt:lpstr>
      <vt:lpstr>Virtualisation ≠ Cloud</vt:lpstr>
      <vt:lpstr>Infrastructure as a Service (IaaS)</vt:lpstr>
      <vt:lpstr>Platform as a Service (PaaS)</vt:lpstr>
      <vt:lpstr>Software as a Service (SaaS)</vt:lpstr>
      <vt:lpstr>Les technologies complémentaires</vt:lpstr>
      <vt:lpstr>Conclusions</vt:lpstr>
      <vt:lpstr>Diapositive 11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airaj</cp:lastModifiedBy>
  <cp:revision>111</cp:revision>
  <cp:lastPrinted>2010-03-23T08:08:48Z</cp:lastPrinted>
  <dcterms:created xsi:type="dcterms:W3CDTF">2011-04-03T22:07:58Z</dcterms:created>
  <dcterms:modified xsi:type="dcterms:W3CDTF">2011-04-03T22:08:31Z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