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docProps/custom.xml" ContentType="application/vnd.openxmlformats-officedocument.custom-properties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7"/>
  </p:notesMasterIdLst>
  <p:handoutMasterIdLst>
    <p:handoutMasterId r:id="rId8"/>
  </p:handoutMasterIdLst>
  <p:sldIdLst>
    <p:sldId id="577" r:id="rId2"/>
    <p:sldId id="877" r:id="rId3"/>
    <p:sldId id="864" r:id="rId4"/>
    <p:sldId id="875" r:id="rId5"/>
    <p:sldId id="863" r:id="rId6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schemeClr val="tx1"/>
    </p:penClr>
  </p:showPr>
  <p:clrMru>
    <a:srgbClr val="003300"/>
    <a:srgbClr val="9999FF"/>
    <a:srgbClr val="FF6600"/>
    <a:srgbClr val="132B66"/>
    <a:srgbClr val="3B89BA"/>
    <a:srgbClr val="6699FF"/>
    <a:srgbClr val="8291AE"/>
    <a:srgbClr val="142A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84" y="128"/>
      </p:cViewPr>
      <p:guideLst>
        <p:guide orient="horz" pos="25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-354" y="1512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C5C58B69-36A5-1E4A-9967-CF55128E5C1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9938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Haga clic para modificar el estilo de texto del patrón</a:t>
            </a:r>
          </a:p>
          <a:p>
            <a:pPr lvl="1"/>
            <a:r>
              <a:rPr lang="en-US" noProof="0"/>
              <a:t>Segundo nivel</a:t>
            </a:r>
          </a:p>
          <a:p>
            <a:pPr lvl="2"/>
            <a:r>
              <a:rPr lang="en-US" noProof="0"/>
              <a:t>Tercer nivel</a:t>
            </a:r>
          </a:p>
          <a:p>
            <a:pPr lvl="3"/>
            <a:r>
              <a:rPr lang="en-US" noProof="0"/>
              <a:t>Cuarto nivel</a:t>
            </a:r>
          </a:p>
          <a:p>
            <a:pPr lvl="4"/>
            <a:r>
              <a:rPr lang="en-US" noProof="0"/>
              <a:t>Quinto nivel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32060882-5BA9-7C41-A44F-FB7D86B529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6D5E6-7475-6245-8713-D623B8505560}" type="slidenum">
              <a:rPr lang="es-ES"/>
              <a:pPr/>
              <a:t>1</a:t>
            </a:fld>
            <a:endParaRPr lang="es-E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-457200" y="-228600"/>
            <a:ext cx="9982200" cy="4572000"/>
          </a:xfrm>
          <a:prstGeom prst="rect">
            <a:avLst/>
          </a:prstGeom>
          <a:gradFill flip="none" rotWithShape="1">
            <a:gsLst>
              <a:gs pos="19000">
                <a:schemeClr val="bg1"/>
              </a:gs>
              <a:gs pos="100000">
                <a:srgbClr val="6699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Cloud Callout 4"/>
          <p:cNvSpPr/>
          <p:nvPr userDrawn="1"/>
        </p:nvSpPr>
        <p:spPr bwMode="auto">
          <a:xfrm>
            <a:off x="-1371600" y="3124200"/>
            <a:ext cx="11430000" cy="4419600"/>
          </a:xfrm>
          <a:prstGeom prst="cloudCallout">
            <a:avLst/>
          </a:prstGeom>
          <a:solidFill>
            <a:schemeClr val="bg1"/>
          </a:solidFill>
          <a:ln w="2286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-457200" y="4495800"/>
            <a:ext cx="9982200" cy="3124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grpSp>
        <p:nvGrpSpPr>
          <p:cNvPr id="7" name="Group 17"/>
          <p:cNvGrpSpPr>
            <a:grpSpLocks/>
          </p:cNvGrpSpPr>
          <p:nvPr userDrawn="1"/>
        </p:nvGrpSpPr>
        <p:grpSpPr bwMode="auto">
          <a:xfrm>
            <a:off x="1981200" y="5562600"/>
            <a:ext cx="5410200" cy="846138"/>
            <a:chOff x="2038350" y="5943600"/>
            <a:chExt cx="5410200" cy="846889"/>
          </a:xfrm>
        </p:grpSpPr>
        <p:pic>
          <p:nvPicPr>
            <p:cNvPr id="8" name="Picture 9" descr="FP7-cap-CMYK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38350" y="5982368"/>
              <a:ext cx="990600" cy="808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 descr="eu-flag-blue-yellow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06954" y="6004075"/>
              <a:ext cx="1141596" cy="77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3209925" y="5943600"/>
              <a:ext cx="2819400" cy="83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200" dirty="0"/>
                <a:t>StratusLab is co-funded by the</a:t>
              </a:r>
            </a:p>
            <a:p>
              <a:pPr algn="ctr">
                <a:defRPr/>
              </a:pPr>
              <a:r>
                <a:rPr lang="en-US" sz="1200" dirty="0"/>
                <a:t>European Community’s  Seventh</a:t>
              </a:r>
            </a:p>
            <a:p>
              <a:pPr algn="ctr">
                <a:defRPr/>
              </a:pPr>
              <a:r>
                <a:rPr lang="en-US" sz="1200" dirty="0"/>
                <a:t>Framework </a:t>
              </a:r>
              <a:r>
                <a:rPr lang="en-US" sz="1200" dirty="0" err="1"/>
                <a:t>Programme</a:t>
              </a:r>
              <a:r>
                <a:rPr lang="en-US" sz="1200" dirty="0"/>
                <a:t> (Capacities)</a:t>
              </a:r>
            </a:p>
            <a:p>
              <a:pPr algn="ctr">
                <a:defRPr/>
              </a:pPr>
              <a:r>
                <a:rPr lang="en-US" sz="1200" dirty="0"/>
                <a:t>Grant Agreement </a:t>
              </a:r>
              <a:r>
                <a:rPr lang="en-US" sz="1200" dirty="0" smtClean="0"/>
                <a:t>INFSO</a:t>
              </a:r>
              <a:r>
                <a:rPr lang="en-US" sz="1200" dirty="0"/>
                <a:t>-RI-261552</a:t>
              </a:r>
            </a:p>
          </p:txBody>
        </p:sp>
      </p:grpSp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rgbClr val="132B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762000" y="3886200"/>
            <a:ext cx="7772400" cy="1371600"/>
          </a:xfrm>
          <a:prstGeom prst="rect">
            <a:avLst/>
          </a:prstGeom>
        </p:spPr>
        <p:txBody>
          <a:bodyPr wrap="none" anchor="ctr"/>
          <a:lstStyle>
            <a:lvl1pPr marL="0" indent="0" algn="ctr">
              <a:spcBef>
                <a:spcPts val="600"/>
              </a:spcBef>
              <a:defRPr sz="2000" b="0" i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6" descr="stratuslab-logo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66800" y="4176713"/>
            <a:ext cx="7239000" cy="1538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/>
              <a:t>Copyright © 2010, Members of the StratusLab collaboration: Centre </a:t>
            </a:r>
            <a:r>
              <a:rPr lang="en-US" sz="1400" dirty="0" smtClean="0"/>
              <a:t>National </a:t>
            </a:r>
            <a:r>
              <a:rPr lang="en-US" sz="1400" dirty="0"/>
              <a:t>de la </a:t>
            </a:r>
            <a:r>
              <a:rPr lang="en-US" sz="1400" dirty="0" err="1"/>
              <a:t>Recherche</a:t>
            </a:r>
            <a:r>
              <a:rPr lang="en-US" sz="1400" dirty="0"/>
              <a:t> </a:t>
            </a:r>
            <a:r>
              <a:rPr lang="en-US" sz="1400" dirty="0" err="1"/>
              <a:t>Scientifique</a:t>
            </a:r>
            <a:r>
              <a:rPr lang="en-US" sz="1400" dirty="0"/>
              <a:t>, Universidad </a:t>
            </a:r>
            <a:r>
              <a:rPr lang="en-US" sz="1400" dirty="0" err="1"/>
              <a:t>Complutense</a:t>
            </a:r>
            <a:r>
              <a:rPr lang="en-US" sz="1400" dirty="0"/>
              <a:t> de Madrid, Greek Research and Technology Network S.A., SixSq Sàrl, </a:t>
            </a:r>
            <a:r>
              <a:rPr lang="en-US" sz="1400" dirty="0" err="1"/>
              <a:t>Telefónica</a:t>
            </a:r>
            <a:r>
              <a:rPr lang="en-US" sz="1400" dirty="0"/>
              <a:t> </a:t>
            </a:r>
            <a:r>
              <a:rPr lang="en-US" sz="1400" dirty="0" err="1"/>
              <a:t>Investigación</a:t>
            </a:r>
            <a:r>
              <a:rPr lang="en-US" sz="1400" dirty="0"/>
              <a:t> </a:t>
            </a:r>
            <a:r>
              <a:rPr lang="en-US" sz="1400" dirty="0" err="1"/>
              <a:t>y</a:t>
            </a:r>
            <a:r>
              <a:rPr lang="en-US" sz="1400" dirty="0"/>
              <a:t> </a:t>
            </a:r>
            <a:r>
              <a:rPr lang="en-US" sz="1400" dirty="0" err="1"/>
              <a:t>Desarrollo</a:t>
            </a:r>
            <a:r>
              <a:rPr lang="en-US" sz="1400" dirty="0"/>
              <a:t> SA, and The Provost Fellows and Scholars of the College of the Holy and Undivided Trinity of Queen Elizabeth Near Dublin.</a:t>
            </a:r>
          </a:p>
          <a:p>
            <a:pPr algn="just">
              <a:defRPr/>
            </a:pP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66800" y="5419725"/>
            <a:ext cx="48768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/>
              <a:t>This work is licensed under the Creative Commons</a:t>
            </a:r>
          </a:p>
          <a:p>
            <a:pPr>
              <a:defRPr/>
            </a:pPr>
            <a:r>
              <a:rPr lang="en-US" sz="1400" dirty="0"/>
              <a:t>Attribution 3.0 </a:t>
            </a:r>
            <a:r>
              <a:rPr lang="en-US" sz="1400" dirty="0" err="1"/>
              <a:t>Unported</a:t>
            </a:r>
            <a:r>
              <a:rPr lang="en-US" sz="1400" dirty="0"/>
              <a:t> License</a:t>
            </a:r>
          </a:p>
          <a:p>
            <a:pPr>
              <a:defRPr/>
            </a:pPr>
            <a:r>
              <a:rPr lang="en-US" sz="1400" dirty="0"/>
              <a:t>http://creativecommons.org/licenses/by/3.0/</a:t>
            </a:r>
          </a:p>
        </p:txBody>
      </p:sp>
      <p:pic>
        <p:nvPicPr>
          <p:cNvPr id="4" name="Picture 10" descr="cc-by-88x3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537200"/>
            <a:ext cx="17668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173537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3008313" cy="518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1000" y="1219200"/>
            <a:ext cx="3048000" cy="51816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2" name="Text Box 12"/>
          <p:cNvSpPr txBox="1">
            <a:spLocks noChangeArrowheads="1"/>
          </p:cNvSpPr>
          <p:nvPr/>
        </p:nvSpPr>
        <p:spPr bwMode="auto">
          <a:xfrm>
            <a:off x="8491538" y="6604000"/>
            <a:ext cx="587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rgbClr val="32425D"/>
                </a:solidFill>
              </a:rPr>
              <a:pPr>
                <a:defRPr/>
              </a:pPr>
              <a:t>‹#›</a:t>
            </a:fld>
            <a:endParaRPr lang="en-US" sz="1200" dirty="0">
              <a:solidFill>
                <a:srgbClr val="32425D"/>
              </a:solidFill>
            </a:endParaRPr>
          </a:p>
        </p:txBody>
      </p:sp>
      <p:pic>
        <p:nvPicPr>
          <p:cNvPr id="1027" name="Picture 6" descr="stratuslab-logo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7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647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304800" y="1447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defRPr sz="2400" b="1">
          <a:solidFill>
            <a:srgbClr val="132B66"/>
          </a:solidFill>
          <a:latin typeface="+mn-lt"/>
          <a:ea typeface="ＭＳ Ｐゴシック" charset="-128"/>
          <a:cs typeface="ＭＳ Ｐゴシック" charset="-128"/>
        </a:defRPr>
      </a:lvl1pPr>
      <a:lvl2pPr marL="360363" indent="-180975" algn="l" rtl="0" eaLnBrk="0" fontAlgn="base" hangingPunct="0">
        <a:spcBef>
          <a:spcPts val="600"/>
        </a:spcBef>
        <a:spcAft>
          <a:spcPct val="0"/>
        </a:spcAft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01700" indent="-180975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73163" indent="-92075" algn="l" rtl="0" eaLnBrk="0" fontAlgn="base" hangingPunct="0"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79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336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794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708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7"/>
          <p:cNvSpPr>
            <a:spLocks noGrp="1"/>
          </p:cNvSpPr>
          <p:nvPr>
            <p:ph type="ctrTitle"/>
          </p:nvPr>
        </p:nvSpPr>
        <p:spPr>
          <a:xfrm>
            <a:off x="838200" y="1676400"/>
            <a:ext cx="7772400" cy="1470025"/>
          </a:xfrm>
        </p:spPr>
        <p:txBody>
          <a:bodyPr/>
          <a:lstStyle/>
          <a:p>
            <a:r>
              <a:rPr lang="fr-FR" dirty="0" smtClean="0"/>
              <a:t>Session </a:t>
            </a:r>
            <a:r>
              <a:rPr lang="fr-FR" dirty="0" smtClean="0"/>
              <a:t>I </a:t>
            </a:r>
            <a:r>
              <a:rPr lang="fr-FR" dirty="0" smtClean="0"/>
              <a:t>: Life cycle des machines virtuelles</a:t>
            </a:r>
          </a:p>
        </p:txBody>
      </p:sp>
      <p:sp>
        <p:nvSpPr>
          <p:cNvPr id="12291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M. Airaj, C. Loomis</a:t>
            </a:r>
          </a:p>
          <a:p>
            <a:r>
              <a:rPr lang="en-US" dirty="0" smtClean="0"/>
              <a:t> (LAL)</a:t>
            </a:r>
          </a:p>
          <a:p>
            <a:r>
              <a:rPr lang="fr-FR" dirty="0" smtClean="0"/>
              <a:t>Tutorial </a:t>
            </a:r>
            <a:r>
              <a:rPr lang="fr-FR" dirty="0" err="1" smtClean="0"/>
              <a:t>StratusLab</a:t>
            </a:r>
            <a:r>
              <a:rPr lang="fr-FR" dirty="0" smtClean="0"/>
              <a:t> (Clermont-Ferrand)</a:t>
            </a:r>
          </a:p>
          <a:p>
            <a:r>
              <a:rPr lang="fr-FR" dirty="0" smtClean="0"/>
              <a:t>30-31 Mars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Virtual machine </a:t>
            </a:r>
            <a:r>
              <a:rPr lang="fr-FR" dirty="0" err="1" smtClean="0"/>
              <a:t>lifecycle</a:t>
            </a:r>
            <a:endParaRPr lang="fr-FR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endParaRPr lang="fr-FR" dirty="0" smtClean="0"/>
          </a:p>
          <a:p>
            <a:pPr lvl="1"/>
            <a:r>
              <a:rPr lang="fr-FR" dirty="0" smtClean="0"/>
              <a:t>Le cycle de vie d’une machine comprend :</a:t>
            </a:r>
          </a:p>
          <a:p>
            <a:pPr lvl="2"/>
            <a:r>
              <a:rPr lang="fr-FR" dirty="0" smtClean="0"/>
              <a:t>L’instanciation</a:t>
            </a:r>
          </a:p>
          <a:p>
            <a:pPr lvl="2"/>
            <a:r>
              <a:rPr lang="fr-FR" dirty="0" smtClean="0"/>
              <a:t>L’interaction avec l’instance</a:t>
            </a:r>
          </a:p>
          <a:p>
            <a:pPr lvl="2"/>
            <a:r>
              <a:rPr lang="fr-FR" dirty="0" smtClean="0"/>
              <a:t>Arrêt de la machine</a:t>
            </a:r>
          </a:p>
          <a:p>
            <a:pPr lvl="1"/>
            <a:r>
              <a:rPr lang="fr-FR" dirty="0" smtClean="0"/>
              <a:t>Créer une instance de machine virtuelle :</a:t>
            </a:r>
          </a:p>
          <a:p>
            <a:pPr lvl="2"/>
            <a:r>
              <a:rPr lang="en-US" dirty="0" smtClean="0"/>
              <a:t>Pour la </a:t>
            </a:r>
            <a:r>
              <a:rPr lang="en-US" dirty="0" err="1" smtClean="0"/>
              <a:t>démonstration</a:t>
            </a:r>
            <a:r>
              <a:rPr lang="en-US" dirty="0" smtClean="0"/>
              <a:t> on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utiliser</a:t>
            </a:r>
            <a:r>
              <a:rPr lang="en-US" dirty="0" smtClean="0"/>
              <a:t> </a:t>
            </a:r>
            <a:r>
              <a:rPr lang="en-US" dirty="0" err="1" smtClean="0"/>
              <a:t>l’image</a:t>
            </a:r>
            <a:r>
              <a:rPr lang="en-US" dirty="0" smtClean="0"/>
              <a:t> </a:t>
            </a:r>
            <a:r>
              <a:rPr lang="en-US" dirty="0" err="1" smtClean="0"/>
              <a:t>ttylinux</a:t>
            </a:r>
            <a:endParaRPr lang="fr-FR" dirty="0" smtClean="0"/>
          </a:p>
          <a:p>
            <a:pPr lvl="1"/>
            <a:r>
              <a:rPr dirty="0" smtClean="0"/>
              <a:t>export TTYLINUX=http://appliances.stratuslab.org/images/base/ttylinux-9.5-i486-base/1.0/ttylinux-9.5-i486-base-1.0.img.gz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Vous pouvez utiliser des variables d’environnements</a:t>
            </a:r>
          </a:p>
          <a:p>
            <a:pPr lvl="1"/>
            <a:r>
              <a:rPr lang="fr-FR" dirty="0" err="1" smtClean="0"/>
              <a:t>aa</a:t>
            </a:r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 lvl="1"/>
            <a:endParaRPr lang="fr-FR" dirty="0" smtClean="0"/>
          </a:p>
        </p:txBody>
      </p:sp>
      <p:pic>
        <p:nvPicPr>
          <p:cNvPr id="5" name="Image 4" descr="Screen shot 2011-03-28 at 7.31.30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4724400"/>
            <a:ext cx="6934200" cy="1016000"/>
          </a:xfrm>
          <a:prstGeom prst="rect">
            <a:avLst/>
          </a:prstGeom>
        </p:spPr>
      </p:pic>
      <p:pic>
        <p:nvPicPr>
          <p:cNvPr id="6" name="Image 5" descr="Screen shot 2011-03-28 at 7.34.21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5969000"/>
            <a:ext cx="6819900" cy="88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Virtual machine </a:t>
            </a:r>
            <a:r>
              <a:rPr lang="fr-FR" dirty="0" err="1" smtClean="0"/>
              <a:t>lifecycle</a:t>
            </a:r>
            <a:endParaRPr lang="fr-FR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pPr lvl="1"/>
            <a:r>
              <a:rPr lang="en-US" dirty="0" smtClean="0"/>
              <a:t>Status de </a:t>
            </a:r>
            <a:r>
              <a:rPr lang="en-US" dirty="0" err="1" smtClean="0"/>
              <a:t>toutes</a:t>
            </a:r>
            <a:r>
              <a:rPr lang="en-US" dirty="0" smtClean="0"/>
              <a:t> les instances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.Status </a:t>
            </a:r>
            <a:r>
              <a:rPr lang="en-US" dirty="0" err="1" smtClean="0"/>
              <a:t>d’une</a:t>
            </a:r>
            <a:r>
              <a:rPr lang="en-US" dirty="0" smtClean="0"/>
              <a:t> instance </a:t>
            </a:r>
            <a:r>
              <a:rPr lang="en-US" dirty="0" err="1" smtClean="0"/>
              <a:t>donnée(vm</a:t>
            </a:r>
            <a:r>
              <a:rPr lang="en-US" dirty="0" smtClean="0"/>
              <a:t>-id)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fr-FR" dirty="0" smtClean="0"/>
          </a:p>
        </p:txBody>
      </p:sp>
      <p:pic>
        <p:nvPicPr>
          <p:cNvPr id="8" name="Image 7" descr="Screen shot 2011-03-28 at 7.38.50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819400"/>
            <a:ext cx="7226300" cy="1028700"/>
          </a:xfrm>
          <a:prstGeom prst="rect">
            <a:avLst/>
          </a:prstGeom>
        </p:spPr>
      </p:pic>
      <p:pic>
        <p:nvPicPr>
          <p:cNvPr id="9" name="Image 8" descr="Screen shot 2011-03-28 at 7.39.07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724400"/>
            <a:ext cx="7200900" cy="825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Autorisation &amp; Authentification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 </a:t>
            </a:r>
          </a:p>
          <a:p>
            <a:pPr lvl="1"/>
            <a:r>
              <a:rPr lang="fr-FR" sz="1400" dirty="0" smtClean="0"/>
              <a:t>Se connecter à l’instance</a:t>
            </a:r>
          </a:p>
          <a:p>
            <a:pPr lvl="1">
              <a:buNone/>
            </a:pPr>
            <a:endParaRPr lang="fr-FR" sz="2400" b="1" dirty="0" smtClean="0">
              <a:solidFill>
                <a:srgbClr val="132B66"/>
              </a:solidFill>
            </a:endParaRPr>
          </a:p>
          <a:p>
            <a:pPr lvl="1"/>
            <a:endParaRPr lang="fr-FR" sz="1400" dirty="0" smtClean="0"/>
          </a:p>
          <a:p>
            <a:pPr lvl="1"/>
            <a:endParaRPr lang="fr-FR" sz="1400" dirty="0" smtClean="0"/>
          </a:p>
          <a:p>
            <a:pPr lvl="1"/>
            <a:r>
              <a:rPr lang="en-US" sz="1400" dirty="0" err="1" smtClean="0"/>
              <a:t>Détruire</a:t>
            </a:r>
            <a:r>
              <a:rPr lang="en-US" sz="1400" dirty="0" smtClean="0"/>
              <a:t> </a:t>
            </a:r>
            <a:r>
              <a:rPr lang="en-US" sz="1400" dirty="0" err="1" smtClean="0"/>
              <a:t>l’instance</a:t>
            </a:r>
            <a:r>
              <a:rPr lang="en-US" sz="1400" dirty="0" smtClean="0"/>
              <a:t> </a:t>
            </a:r>
            <a:r>
              <a:rPr lang="en-US" sz="1400" dirty="0" err="1" smtClean="0"/>
              <a:t>depuis</a:t>
            </a:r>
            <a:r>
              <a:rPr lang="en-US" sz="1400" dirty="0" smtClean="0"/>
              <a:t> le client 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r>
              <a:rPr lang="en-US" sz="1400" dirty="0" err="1" smtClean="0"/>
              <a:t>Détruire</a:t>
            </a:r>
            <a:r>
              <a:rPr lang="en-US" sz="1400" dirty="0" smtClean="0"/>
              <a:t> </a:t>
            </a:r>
            <a:r>
              <a:rPr lang="en-US" sz="1400" dirty="0" err="1" smtClean="0"/>
              <a:t>l’instance</a:t>
            </a:r>
            <a:r>
              <a:rPr lang="en-US" sz="1400" dirty="0" smtClean="0"/>
              <a:t> </a:t>
            </a:r>
            <a:r>
              <a:rPr lang="en-US" sz="1400" dirty="0" err="1" smtClean="0"/>
              <a:t>depuis</a:t>
            </a:r>
            <a:r>
              <a:rPr lang="en-US" sz="1400" dirty="0" smtClean="0"/>
              <a:t>  </a:t>
            </a:r>
            <a:r>
              <a:rPr lang="en-US" sz="1400" dirty="0" err="1" smtClean="0"/>
              <a:t>l’instance</a:t>
            </a:r>
            <a:r>
              <a:rPr lang="en-US" sz="1400" dirty="0" smtClean="0"/>
              <a:t> 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</p:txBody>
      </p:sp>
      <p:pic>
        <p:nvPicPr>
          <p:cNvPr id="5" name="Image 4" descr="Screen shot 2011-03-28 at 7.39.19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362200"/>
            <a:ext cx="7264400" cy="635000"/>
          </a:xfrm>
          <a:prstGeom prst="rect">
            <a:avLst/>
          </a:prstGeom>
        </p:spPr>
      </p:pic>
      <p:pic>
        <p:nvPicPr>
          <p:cNvPr id="6" name="Image 5" descr="Screen shot 2011-03-28 at 7.39.29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5334000"/>
            <a:ext cx="7251700" cy="469900"/>
          </a:xfrm>
          <a:prstGeom prst="rect">
            <a:avLst/>
          </a:prstGeom>
        </p:spPr>
      </p:pic>
      <p:pic>
        <p:nvPicPr>
          <p:cNvPr id="8" name="Image 7" descr="Screen shot 2011-03-28 at 7.39.36 P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3657600"/>
            <a:ext cx="7302500" cy="50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uslab-presentation-template-v3">
  <a:themeElements>
    <a:clrScheme name="GridWay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lnDef>
  </a:objectDefaults>
  <a:extraClrSchemeLst>
    <a:extraClrScheme>
      <a:clrScheme name="GridWay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stratuslab-presentation-template-v3.potx</Template>
  <TotalTime>5423</TotalTime>
  <Words>142</Words>
  <Application>Microsoft Macintosh PowerPoint</Application>
  <PresentationFormat>Présentation à l'écran (4:3)</PresentationFormat>
  <Paragraphs>58</Paragraphs>
  <Slides>5</Slides>
  <Notes>1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stratuslab-presentation-template-v3</vt:lpstr>
      <vt:lpstr>Session I : Life cycle des machines virtuelles</vt:lpstr>
      <vt:lpstr>Virtual machine lifecycle</vt:lpstr>
      <vt:lpstr>Virtual machine lifecycle</vt:lpstr>
      <vt:lpstr>Autorisation &amp; Authentification</vt:lpstr>
      <vt:lpstr>Diapositive 5</vt:lpstr>
    </vt:vector>
  </TitlesOfParts>
  <Company>SixSq Sàrl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Considerations From Running Grid Services on Cloud Resources</dc:title>
  <dc:creator>Charles</dc:creator>
  <cp:lastModifiedBy>airaj</cp:lastModifiedBy>
  <cp:revision>292</cp:revision>
  <cp:lastPrinted>2010-03-23T08:08:48Z</cp:lastPrinted>
  <dcterms:created xsi:type="dcterms:W3CDTF">2011-03-30T06:45:26Z</dcterms:created>
  <dcterms:modified xsi:type="dcterms:W3CDTF">2011-03-30T06:47:56Z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