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6"/>
  </p:notesMasterIdLst>
  <p:handoutMasterIdLst>
    <p:handoutMasterId r:id="rId17"/>
  </p:handoutMasterIdLst>
  <p:sldIdLst>
    <p:sldId id="577" r:id="rId2"/>
    <p:sldId id="877" r:id="rId3"/>
    <p:sldId id="864" r:id="rId4"/>
    <p:sldId id="875" r:id="rId5"/>
    <p:sldId id="866" r:id="rId6"/>
    <p:sldId id="873" r:id="rId7"/>
    <p:sldId id="867" r:id="rId8"/>
    <p:sldId id="874" r:id="rId9"/>
    <p:sldId id="876" r:id="rId10"/>
    <p:sldId id="878" r:id="rId11"/>
    <p:sldId id="879" r:id="rId12"/>
    <p:sldId id="880" r:id="rId13"/>
    <p:sldId id="881" r:id="rId14"/>
    <p:sldId id="863" r:id="rId1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84" y="-232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2010, 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7772400" cy="1470025"/>
          </a:xfrm>
        </p:spPr>
        <p:txBody>
          <a:bodyPr/>
          <a:lstStyle/>
          <a:p>
            <a:r>
              <a:rPr lang="fr-FR" dirty="0" smtClean="0"/>
              <a:t>Session I : Installation et Configuration</a:t>
            </a:r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M. Airaj, C. Loomis</a:t>
            </a:r>
          </a:p>
          <a:p>
            <a:r>
              <a:rPr lang="en-US" dirty="0" smtClean="0"/>
              <a:t> (LAL)</a:t>
            </a:r>
          </a:p>
          <a:p>
            <a:r>
              <a:rPr lang="fr-FR" dirty="0" smtClean="0"/>
              <a:t>Tutorial </a:t>
            </a:r>
            <a:r>
              <a:rPr lang="fr-FR" dirty="0" err="1" smtClean="0"/>
              <a:t>StratusLab</a:t>
            </a:r>
            <a:r>
              <a:rPr lang="fr-FR" dirty="0" smtClean="0"/>
              <a:t> (Clermont-Ferrand)</a:t>
            </a:r>
          </a:p>
          <a:p>
            <a:r>
              <a:rPr lang="fr-FR" smtClean="0"/>
              <a:t>30-31 </a:t>
            </a:r>
            <a:r>
              <a:rPr lang="fr-FR" dirty="0" smtClean="0"/>
              <a:t>Mars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</a:t>
            </a:r>
            <a:r>
              <a:rPr lang="en-US" dirty="0" err="1" smtClean="0"/>
              <a:t>automatique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err="1" smtClean="0"/>
              <a:t>Post-configuration</a:t>
            </a:r>
            <a:endParaRPr lang="fr-FR" dirty="0" smtClean="0"/>
          </a:p>
          <a:p>
            <a:pPr lvl="1"/>
            <a:r>
              <a:rPr lang="fr-FR" dirty="0" smtClean="0"/>
              <a:t>Après l’installation, on doit compléter la configuration d’</a:t>
            </a:r>
            <a:r>
              <a:rPr lang="fr-FR" dirty="0" err="1" smtClean="0"/>
              <a:t>OpenNebula</a:t>
            </a:r>
            <a:r>
              <a:rPr lang="fr-FR" dirty="0" smtClean="0"/>
              <a:t> sur le </a:t>
            </a:r>
            <a:r>
              <a:rPr lang="fr-FR" dirty="0" err="1" smtClean="0"/>
              <a:t>frontend</a:t>
            </a:r>
            <a:endParaRPr lang="fr-FR" dirty="0" smtClean="0"/>
          </a:p>
          <a:p>
            <a:pPr lvl="1"/>
            <a:r>
              <a:rPr lang="fr-FR" dirty="0" smtClean="0"/>
              <a:t>Configuration du réseau</a:t>
            </a:r>
          </a:p>
          <a:p>
            <a:pPr lvl="1"/>
            <a:r>
              <a:rPr lang="fr-FR" dirty="0" smtClean="0"/>
              <a:t>Se connecter sur le </a:t>
            </a:r>
            <a:r>
              <a:rPr lang="fr-FR" dirty="0" err="1" smtClean="0"/>
              <a:t>frontend</a:t>
            </a:r>
            <a:r>
              <a:rPr lang="fr-FR" dirty="0" smtClean="0"/>
              <a:t> en tant que </a:t>
            </a:r>
            <a:r>
              <a:rPr lang="fr-FR" dirty="0" err="1" smtClean="0"/>
              <a:t>oneadmin</a:t>
            </a:r>
            <a:endParaRPr lang="fr-FR" dirty="0" smtClean="0"/>
          </a:p>
          <a:p>
            <a:pPr lvl="1"/>
            <a:r>
              <a:rPr lang="fr-FR" dirty="0" smtClean="0"/>
              <a:t>Créer les fichiers </a:t>
            </a:r>
            <a:r>
              <a:rPr lang="fr-FR" dirty="0" err="1" smtClean="0"/>
              <a:t>public.net</a:t>
            </a:r>
            <a:r>
              <a:rPr lang="fr-FR" dirty="0" smtClean="0"/>
              <a:t> et </a:t>
            </a:r>
            <a:r>
              <a:rPr lang="fr-FR" dirty="0" err="1" smtClean="0"/>
              <a:t>private.net</a:t>
            </a:r>
            <a:r>
              <a:rPr lang="fr-FR" dirty="0" smtClean="0"/>
              <a:t> correspondants à votre réseau local</a:t>
            </a:r>
          </a:p>
          <a:p>
            <a:pPr lvl="1"/>
            <a:r>
              <a:rPr lang="fr-FR" dirty="0" err="1" smtClean="0"/>
              <a:t>public.net</a:t>
            </a:r>
            <a:r>
              <a:rPr lang="fr-FR" dirty="0" smtClean="0"/>
              <a:t>:</a:t>
            </a:r>
          </a:p>
          <a:p>
            <a:pPr lvl="1">
              <a:buNone/>
            </a:pPr>
            <a:endParaRPr lang="fr-FR" dirty="0" smtClean="0"/>
          </a:p>
        </p:txBody>
      </p:sp>
      <p:pic>
        <p:nvPicPr>
          <p:cNvPr id="4" name="Image 3" descr="Screen shot 2011-03-28 at 5.58.05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19600"/>
            <a:ext cx="7708900" cy="217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</a:t>
            </a:r>
            <a:r>
              <a:rPr lang="en-US" dirty="0" err="1" smtClean="0"/>
              <a:t>automatique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err="1" smtClean="0"/>
              <a:t>Post-configuration</a:t>
            </a:r>
            <a:endParaRPr lang="fr-FR" dirty="0" smtClean="0"/>
          </a:p>
          <a:p>
            <a:pPr lvl="1"/>
            <a:r>
              <a:rPr lang="fr-FR" dirty="0" err="1" smtClean="0"/>
              <a:t>Private.net</a:t>
            </a: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lvl="1"/>
            <a:r>
              <a:rPr lang="fr-FR" dirty="0" smtClean="0"/>
              <a:t>Créer </a:t>
            </a:r>
            <a:r>
              <a:rPr lang="fr-FR" dirty="0" smtClean="0"/>
              <a:t>les réseaux virtuels correspondants dans </a:t>
            </a:r>
            <a:r>
              <a:rPr lang="fr-FR" dirty="0" err="1" smtClean="0"/>
              <a:t>OpenNebula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 smtClean="0"/>
          </a:p>
        </p:txBody>
      </p:sp>
      <p:pic>
        <p:nvPicPr>
          <p:cNvPr id="4" name="Image 3" descr="Screen shot 2011-03-28 at 5.58.1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0"/>
            <a:ext cx="7708900" cy="1333500"/>
          </a:xfrm>
          <a:prstGeom prst="rect">
            <a:avLst/>
          </a:prstGeom>
        </p:spPr>
      </p:pic>
      <p:pic>
        <p:nvPicPr>
          <p:cNvPr id="5" name="Image 4" descr="Screen shot 2011-03-28 at 6.02.51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800600"/>
            <a:ext cx="7874000" cy="67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</a:t>
            </a:r>
            <a:r>
              <a:rPr lang="en-US" dirty="0" err="1" smtClean="0"/>
              <a:t>automatique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Configuration des </a:t>
            </a:r>
            <a:r>
              <a:rPr lang="fr-FR" dirty="0" err="1" smtClean="0"/>
              <a:t>noeuds</a:t>
            </a:r>
            <a:endParaRPr lang="fr-FR" dirty="0" smtClean="0"/>
          </a:p>
          <a:p>
            <a:pPr lvl="1"/>
            <a:r>
              <a:rPr lang="fr-FR" dirty="0" smtClean="0"/>
              <a:t>Pour chaque nœud, lancer</a:t>
            </a:r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Configuration du </a:t>
            </a:r>
            <a:r>
              <a:rPr lang="fr-FR" dirty="0" err="1" smtClean="0"/>
              <a:t>WebMonitor</a:t>
            </a:r>
            <a:endParaRPr lang="fr-FR" dirty="0" smtClean="0"/>
          </a:p>
          <a:p>
            <a:pPr lvl="1"/>
            <a:r>
              <a:rPr lang="fr-FR" dirty="0" smtClean="0"/>
              <a:t>Remplacer </a:t>
            </a:r>
            <a:r>
              <a:rPr lang="fr-FR" dirty="0" err="1" smtClean="0"/>
              <a:t>one_password</a:t>
            </a:r>
            <a:r>
              <a:rPr lang="fr-FR" dirty="0" smtClean="0"/>
              <a:t> dans </a:t>
            </a:r>
            <a:r>
              <a:rPr dirty="0" smtClean="0"/>
              <a:t>/var/www/cgi-bin/conf/stratuslab.cfg</a:t>
            </a:r>
            <a:r>
              <a:rPr lang="en-US" dirty="0" smtClean="0"/>
              <a:t> par le password </a:t>
            </a:r>
            <a:r>
              <a:rPr lang="en-US" dirty="0" err="1" smtClean="0"/>
              <a:t>définit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dirty="0" smtClean="0"/>
              <a:t>~oneadmin/.one/one_auth</a:t>
            </a:r>
            <a:endParaRPr lang="fr-FR" dirty="0" smtClean="0"/>
          </a:p>
          <a:p>
            <a:r>
              <a:rPr lang="fr-FR" dirty="0" err="1" smtClean="0"/>
              <a:t>Ganglia</a:t>
            </a:r>
            <a:r>
              <a:rPr lang="fr-FR" dirty="0" smtClean="0"/>
              <a:t> sur les clients</a:t>
            </a:r>
          </a:p>
          <a:p>
            <a:pPr lvl="1"/>
            <a:r>
              <a:rPr lang="fr-FR" dirty="0" smtClean="0"/>
              <a:t>Sur chaque client en tant que </a:t>
            </a:r>
            <a:r>
              <a:rPr lang="fr-FR" dirty="0" err="1" smtClean="0"/>
              <a:t>root</a:t>
            </a:r>
            <a:r>
              <a:rPr lang="fr-FR" dirty="0" smtClean="0"/>
              <a:t>, lancer :</a:t>
            </a:r>
          </a:p>
          <a:p>
            <a:pPr lvl="1">
              <a:buNone/>
            </a:pPr>
            <a:endParaRPr lang="fr-FR" dirty="0" smtClean="0"/>
          </a:p>
        </p:txBody>
      </p:sp>
      <p:pic>
        <p:nvPicPr>
          <p:cNvPr id="4" name="Image 3" descr="Screen shot 2011-03-28 at 6.03.5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362200"/>
            <a:ext cx="7899400" cy="419100"/>
          </a:xfrm>
          <a:prstGeom prst="rect">
            <a:avLst/>
          </a:prstGeom>
        </p:spPr>
      </p:pic>
      <p:pic>
        <p:nvPicPr>
          <p:cNvPr id="5" name="Image 4" descr="Screen shot 2011-03-28 at 6.15.30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181600"/>
            <a:ext cx="7886700" cy="111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de </a:t>
            </a:r>
            <a:r>
              <a:rPr lang="en-US" dirty="0" err="1" smtClean="0"/>
              <a:t>StratusLab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Tester l’installation</a:t>
            </a:r>
          </a:p>
          <a:p>
            <a:pPr lvl="1"/>
            <a:r>
              <a:rPr lang="fr-FR" dirty="0" smtClean="0"/>
              <a:t>Lancer les commandes :</a:t>
            </a:r>
          </a:p>
          <a:p>
            <a:pPr lvl="2"/>
            <a:r>
              <a:rPr lang="fr-FR" dirty="0" smtClean="0"/>
              <a:t> $ service </a:t>
            </a:r>
            <a:r>
              <a:rPr lang="fr-FR" dirty="0" err="1" smtClean="0"/>
              <a:t>oned</a:t>
            </a:r>
            <a:r>
              <a:rPr lang="fr-FR" dirty="0" smtClean="0"/>
              <a:t> </a:t>
            </a:r>
            <a:r>
              <a:rPr lang="fr-FR" dirty="0" err="1" smtClean="0"/>
              <a:t>status</a:t>
            </a:r>
            <a:r>
              <a:rPr lang="fr-FR" dirty="0" smtClean="0"/>
              <a:t>  (</a:t>
            </a:r>
            <a:r>
              <a:rPr lang="fr-FR" dirty="0" err="1" smtClean="0"/>
              <a:t>oned</a:t>
            </a:r>
            <a:r>
              <a:rPr lang="fr-FR" dirty="0" smtClean="0"/>
              <a:t> et </a:t>
            </a:r>
            <a:r>
              <a:rPr lang="fr-FR" dirty="0" err="1" smtClean="0"/>
              <a:t>mm_sched</a:t>
            </a:r>
            <a:r>
              <a:rPr lang="fr-FR" dirty="0" smtClean="0"/>
              <a:t> doivent être running)</a:t>
            </a:r>
          </a:p>
          <a:p>
            <a:pPr lvl="2"/>
            <a:r>
              <a:rPr lang="fr-FR" dirty="0" smtClean="0"/>
              <a:t> $ </a:t>
            </a:r>
            <a:r>
              <a:rPr lang="fr-FR" dirty="0" err="1" smtClean="0"/>
              <a:t>onevm</a:t>
            </a:r>
            <a:r>
              <a:rPr lang="fr-FR" dirty="0" smtClean="0"/>
              <a:t> </a:t>
            </a:r>
            <a:r>
              <a:rPr lang="fr-FR" dirty="0" err="1" smtClean="0"/>
              <a:t>list</a:t>
            </a:r>
            <a:endParaRPr lang="fr-FR" dirty="0" smtClean="0"/>
          </a:p>
          <a:p>
            <a:pPr lvl="2"/>
            <a:r>
              <a:rPr lang="fr-FR" dirty="0" smtClean="0"/>
              <a:t> $ </a:t>
            </a:r>
            <a:r>
              <a:rPr lang="fr-FR" dirty="0" err="1" smtClean="0"/>
              <a:t>onevnet</a:t>
            </a:r>
            <a:r>
              <a:rPr lang="fr-FR" dirty="0" smtClean="0"/>
              <a:t> </a:t>
            </a:r>
            <a:r>
              <a:rPr lang="fr-FR" dirty="0" err="1" smtClean="0"/>
              <a:t>list</a:t>
            </a:r>
            <a:endParaRPr lang="fr-FR" dirty="0" smtClean="0"/>
          </a:p>
          <a:p>
            <a:pPr lvl="1"/>
            <a:r>
              <a:rPr lang="fr-FR" dirty="0" smtClean="0"/>
              <a:t>Monitoring</a:t>
            </a:r>
          </a:p>
          <a:p>
            <a:pPr lvl="2"/>
            <a:r>
              <a:rPr lang="fr-FR" dirty="0" err="1" smtClean="0"/>
              <a:t>WebMonitor</a:t>
            </a:r>
            <a:endParaRPr lang="fr-FR" dirty="0" smtClean="0"/>
          </a:p>
          <a:p>
            <a:pPr lvl="2">
              <a:buNone/>
            </a:pPr>
            <a:endParaRPr lang="fr-FR" dirty="0" smtClean="0"/>
          </a:p>
          <a:p>
            <a:pPr lvl="2"/>
            <a:r>
              <a:rPr lang="fr-FR" dirty="0" err="1" smtClean="0"/>
              <a:t>Ganglia</a:t>
            </a:r>
            <a:endParaRPr lang="fr-FR" dirty="0" smtClean="0"/>
          </a:p>
          <a:p>
            <a:pPr lvl="2">
              <a:buNone/>
            </a:pPr>
            <a:endParaRPr lang="fr-FR" dirty="0" smtClean="0"/>
          </a:p>
        </p:txBody>
      </p:sp>
      <p:pic>
        <p:nvPicPr>
          <p:cNvPr id="4" name="Image 3" descr="Screen shot 2011-03-28 at 6.21.44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038600"/>
            <a:ext cx="7899400" cy="457200"/>
          </a:xfrm>
          <a:prstGeom prst="rect">
            <a:avLst/>
          </a:prstGeom>
        </p:spPr>
      </p:pic>
      <p:pic>
        <p:nvPicPr>
          <p:cNvPr id="5" name="Image 4" descr="Screen shot 2011-03-28 at 6.21.51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4800600"/>
            <a:ext cx="7912100" cy="46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 manuelle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pPr lvl="1"/>
            <a:r>
              <a:rPr lang="fr-FR" dirty="0" err="1" smtClean="0"/>
              <a:t>Frondend</a:t>
            </a:r>
            <a:r>
              <a:rPr lang="fr-FR" dirty="0" smtClean="0"/>
              <a:t> : </a:t>
            </a:r>
            <a:r>
              <a:rPr lang="fr-FR" dirty="0" err="1" smtClean="0"/>
              <a:t>OpenNebula</a:t>
            </a:r>
            <a:endParaRPr lang="fr-FR" dirty="0" smtClean="0"/>
          </a:p>
          <a:p>
            <a:pPr lvl="1"/>
            <a:r>
              <a:rPr lang="fr-FR" dirty="0" smtClean="0"/>
              <a:t>Les </a:t>
            </a:r>
            <a:r>
              <a:rPr lang="fr-FR" dirty="0" err="1" smtClean="0"/>
              <a:t>nodes</a:t>
            </a:r>
            <a:r>
              <a:rPr lang="fr-FR" dirty="0" smtClean="0"/>
              <a:t> sur lesquelles les machines virtuelles vont être instanciées</a:t>
            </a:r>
          </a:p>
          <a:p>
            <a:pPr lvl="1"/>
            <a:r>
              <a:rPr lang="fr-FR" dirty="0" err="1" smtClean="0"/>
              <a:t>Web-Monitor</a:t>
            </a:r>
            <a:r>
              <a:rPr lang="fr-FR" dirty="0" smtClean="0"/>
              <a:t> pour le monitoring de l’infrastructure</a:t>
            </a:r>
          </a:p>
          <a:p>
            <a:pPr lvl="1"/>
            <a:r>
              <a:rPr lang="fr-FR" dirty="0" smtClean="0"/>
              <a:t>Appliance </a:t>
            </a:r>
            <a:r>
              <a:rPr lang="fr-FR" dirty="0" err="1" smtClean="0"/>
              <a:t>Repository</a:t>
            </a:r>
            <a:r>
              <a:rPr lang="fr-FR" dirty="0" smtClean="0"/>
              <a:t>  </a:t>
            </a:r>
          </a:p>
          <a:p>
            <a:endParaRPr lang="fr-FR" dirty="0" smtClean="0"/>
          </a:p>
          <a:p>
            <a:r>
              <a:rPr lang="fr-FR" dirty="0" err="1" smtClean="0"/>
              <a:t>Pré-requis</a:t>
            </a:r>
            <a:endParaRPr lang="fr-FR" dirty="0" smtClean="0"/>
          </a:p>
          <a:p>
            <a:pPr lvl="1"/>
            <a:r>
              <a:rPr lang="fr-FR" dirty="0" smtClean="0"/>
              <a:t>Le </a:t>
            </a:r>
            <a:r>
              <a:rPr lang="fr-FR" dirty="0" err="1" smtClean="0"/>
              <a:t>frontend</a:t>
            </a:r>
            <a:r>
              <a:rPr lang="fr-FR" dirty="0" smtClean="0"/>
              <a:t> doit être une machine </a:t>
            </a:r>
            <a:r>
              <a:rPr lang="fr-FR" dirty="0" err="1" smtClean="0"/>
              <a:t>CentOS</a:t>
            </a:r>
            <a:r>
              <a:rPr lang="fr-FR" dirty="0" smtClean="0"/>
              <a:t> ou une distribution compatible avec </a:t>
            </a:r>
            <a:r>
              <a:rPr lang="fr-FR" dirty="0" err="1" smtClean="0"/>
              <a:t>RedHat</a:t>
            </a:r>
            <a:r>
              <a:rPr lang="fr-FR" dirty="0" smtClean="0"/>
              <a:t>.  </a:t>
            </a:r>
          </a:p>
          <a:p>
            <a:pPr lvl="1"/>
            <a:r>
              <a:rPr lang="fr-FR" dirty="0" smtClean="0"/>
              <a:t>Les machines </a:t>
            </a:r>
            <a:r>
              <a:rPr lang="fr-FR" dirty="0" err="1" smtClean="0"/>
              <a:t>nodes</a:t>
            </a:r>
            <a:r>
              <a:rPr lang="fr-FR" dirty="0" smtClean="0"/>
              <a:t> doivent être des machines </a:t>
            </a:r>
            <a:r>
              <a:rPr lang="fr-FR" dirty="0" err="1" smtClean="0"/>
              <a:t>CentOS</a:t>
            </a:r>
            <a:r>
              <a:rPr lang="fr-FR" dirty="0" smtClean="0"/>
              <a:t> ou des distributions compatible avec </a:t>
            </a:r>
            <a:r>
              <a:rPr lang="fr-FR" dirty="0" err="1" smtClean="0"/>
              <a:t>RedHat</a:t>
            </a:r>
            <a:r>
              <a:rPr lang="fr-FR" dirty="0" smtClean="0"/>
              <a:t> ou </a:t>
            </a:r>
            <a:r>
              <a:rPr lang="fr-FR" dirty="0" err="1" smtClean="0"/>
              <a:t>ubuntu</a:t>
            </a:r>
            <a:r>
              <a:rPr lang="fr-FR" dirty="0" smtClean="0"/>
              <a:t>. </a:t>
            </a:r>
          </a:p>
          <a:p>
            <a:pPr lvl="1"/>
            <a:r>
              <a:rPr lang="fr-FR" dirty="0" smtClean="0"/>
              <a:t>Le compte </a:t>
            </a:r>
            <a:r>
              <a:rPr lang="fr-FR" dirty="0" err="1" smtClean="0"/>
              <a:t>root</a:t>
            </a:r>
            <a:r>
              <a:rPr lang="fr-FR" dirty="0" smtClean="0"/>
              <a:t> doit être capable de se connecter via </a:t>
            </a:r>
            <a:r>
              <a:rPr lang="fr-FR" dirty="0" err="1" smtClean="0"/>
              <a:t>ssh</a:t>
            </a:r>
            <a:r>
              <a:rPr lang="fr-FR" dirty="0" smtClean="0"/>
              <a:t> aux machines </a:t>
            </a:r>
            <a:r>
              <a:rPr lang="fr-FR" dirty="0" err="1" smtClean="0"/>
              <a:t>nodes</a:t>
            </a:r>
            <a:r>
              <a:rPr lang="fr-FR" dirty="0" smtClean="0"/>
              <a:t> sans </a:t>
            </a:r>
            <a:r>
              <a:rPr lang="fr-FR" dirty="0" err="1" smtClean="0"/>
              <a:t>passwd</a:t>
            </a:r>
            <a:endParaRPr lang="fr-FR" dirty="0" smtClean="0"/>
          </a:p>
          <a:p>
            <a:pPr lvl="1"/>
            <a:r>
              <a:rPr lang="fr-FR" dirty="0" smtClean="0"/>
              <a:t>Le serveur DHCP doit être configuré pour pouvoir assigner des adresses IP statiques correspondantes à des adresses MAC données.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 manuelle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FrontEnd</a:t>
            </a:r>
            <a:endParaRPr lang="fr-FR" dirty="0" smtClean="0"/>
          </a:p>
          <a:p>
            <a:pPr lvl="1"/>
            <a:r>
              <a:rPr lang="fr-FR" dirty="0" smtClean="0"/>
              <a:t>L’installation du </a:t>
            </a:r>
            <a:r>
              <a:rPr lang="fr-FR" dirty="0" err="1" smtClean="0"/>
              <a:t>frontend</a:t>
            </a:r>
            <a:r>
              <a:rPr lang="fr-FR" dirty="0" smtClean="0"/>
              <a:t>  comprend l’installation d’</a:t>
            </a:r>
            <a:r>
              <a:rPr lang="fr-FR" dirty="0" err="1" smtClean="0"/>
              <a:t>OpenNebula</a:t>
            </a:r>
            <a:r>
              <a:rPr lang="fr-FR" dirty="0" smtClean="0"/>
              <a:t> packagée et </a:t>
            </a:r>
            <a:r>
              <a:rPr lang="fr-FR" dirty="0" err="1" smtClean="0"/>
              <a:t>patchée</a:t>
            </a:r>
            <a:r>
              <a:rPr lang="fr-FR" dirty="0" smtClean="0"/>
              <a:t> dans le package </a:t>
            </a:r>
            <a:r>
              <a:rPr dirty="0" smtClean="0"/>
              <a:t>stratuslab-cli-sysadmin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/etc/</a:t>
            </a:r>
            <a:r>
              <a:rPr lang="en-US" dirty="0" err="1" smtClean="0"/>
              <a:t>yum.repos.d</a:t>
            </a:r>
            <a:r>
              <a:rPr lang="en-US" dirty="0" smtClean="0"/>
              <a:t>/ </a:t>
            </a:r>
            <a:r>
              <a:rPr lang="en-US" dirty="0" err="1" smtClean="0"/>
              <a:t>définir</a:t>
            </a:r>
            <a:r>
              <a:rPr lang="en-US" dirty="0" smtClean="0"/>
              <a:t> un </a:t>
            </a:r>
            <a:r>
              <a:rPr lang="en-US" dirty="0" err="1" smtClean="0"/>
              <a:t>fichier</a:t>
            </a:r>
            <a:r>
              <a:rPr lang="en-US" dirty="0" smtClean="0"/>
              <a:t> (</a:t>
            </a:r>
            <a:r>
              <a:rPr lang="en-US" dirty="0" err="1" smtClean="0"/>
              <a:t>stratuslab-releases.repo</a:t>
            </a:r>
            <a:r>
              <a:rPr lang="en-US" dirty="0" smtClean="0"/>
              <a:t>) </a:t>
            </a:r>
            <a:r>
              <a:rPr lang="en-US" dirty="0" err="1" smtClean="0"/>
              <a:t>contenant</a:t>
            </a:r>
            <a:r>
              <a:rPr lang="en-US" dirty="0" smtClean="0"/>
              <a:t> 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Lancer </a:t>
            </a:r>
            <a:r>
              <a:rPr lang="en-US" dirty="0" err="1" smtClean="0"/>
              <a:t>l’installation</a:t>
            </a:r>
            <a:r>
              <a:rPr lang="en-US" dirty="0" smtClean="0"/>
              <a:t> :</a:t>
            </a:r>
          </a:p>
          <a:p>
            <a:endParaRPr lang="fr-FR" dirty="0" smtClean="0"/>
          </a:p>
        </p:txBody>
      </p:sp>
      <p:pic>
        <p:nvPicPr>
          <p:cNvPr id="4" name="Image 3" descr="Screen shot 2011-03-25 at 4.10.14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429000"/>
            <a:ext cx="7683500" cy="1295400"/>
          </a:xfrm>
          <a:prstGeom prst="rect">
            <a:avLst/>
          </a:prstGeom>
        </p:spPr>
      </p:pic>
      <p:pic>
        <p:nvPicPr>
          <p:cNvPr id="5" name="Image 4" descr="Screen shot 2011-03-25 at 4.14.35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5410200"/>
            <a:ext cx="7658100" cy="43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 manuelle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Configuration</a:t>
            </a:r>
          </a:p>
          <a:p>
            <a:pPr lvl="1"/>
            <a:r>
              <a:rPr lang="fr-FR" sz="1400" dirty="0" smtClean="0"/>
              <a:t>L’installation de </a:t>
            </a:r>
            <a:r>
              <a:rPr lang="fr-FR" sz="1400" dirty="0" err="1" smtClean="0"/>
              <a:t>StratusLab</a:t>
            </a:r>
            <a:r>
              <a:rPr lang="fr-FR" sz="1400" dirty="0" smtClean="0"/>
              <a:t> a besoin d’un fichier de configuration </a:t>
            </a:r>
            <a:r>
              <a:rPr lang="fr-FR" sz="1400" dirty="0" err="1" smtClean="0"/>
              <a:t>stratuslab.cfg</a:t>
            </a:r>
            <a:r>
              <a:rPr lang="fr-FR" sz="1400" dirty="0" smtClean="0"/>
              <a:t>.</a:t>
            </a:r>
          </a:p>
          <a:p>
            <a:pPr lvl="1"/>
            <a:r>
              <a:rPr lang="fr-FR" sz="1400" dirty="0" smtClean="0"/>
              <a:t>Minimum d’informations qu’il faut paramétrer :</a:t>
            </a:r>
          </a:p>
          <a:p>
            <a:pPr lvl="1">
              <a:buNone/>
            </a:pPr>
            <a:endParaRPr lang="fr-FR" sz="1400" dirty="0" smtClean="0"/>
          </a:p>
          <a:p>
            <a:pPr lvl="1">
              <a:buNone/>
            </a:pPr>
            <a:endParaRPr lang="fr-FR" sz="1400" dirty="0" smtClean="0"/>
          </a:p>
          <a:p>
            <a:pPr lvl="1">
              <a:buNone/>
            </a:pPr>
            <a:endParaRPr lang="fr-FR" sz="1400" dirty="0" smtClean="0"/>
          </a:p>
          <a:p>
            <a:pPr lvl="1">
              <a:buNone/>
            </a:pPr>
            <a:endParaRPr lang="fr-FR" sz="1400" dirty="0" smtClean="0"/>
          </a:p>
          <a:p>
            <a:pPr lvl="1">
              <a:buNone/>
            </a:pPr>
            <a:endParaRPr lang="fr-FR" sz="1400" dirty="0" smtClean="0"/>
          </a:p>
          <a:p>
            <a:pPr lvl="1"/>
            <a:r>
              <a:rPr lang="fr-FR" sz="1400" dirty="0" smtClean="0"/>
              <a:t>Le fichier de configuration de </a:t>
            </a:r>
            <a:r>
              <a:rPr lang="fr-FR" sz="1400" dirty="0" err="1" smtClean="0"/>
              <a:t>StratusLab</a:t>
            </a:r>
            <a:r>
              <a:rPr lang="fr-FR" sz="1400" dirty="0" smtClean="0"/>
              <a:t> est généré à partir d’un fichier de référence     :    </a:t>
            </a:r>
            <a:r>
              <a:rPr sz="1400" dirty="0" smtClean="0"/>
              <a:t>/etc/stratuslab/stratuslab.cfg.ref</a:t>
            </a:r>
            <a:endParaRPr lang="en-US" sz="1400" dirty="0" smtClean="0"/>
          </a:p>
          <a:p>
            <a:pPr lvl="1"/>
            <a:r>
              <a:rPr lang="en-US" sz="1400" dirty="0" smtClean="0"/>
              <a:t>Pour </a:t>
            </a:r>
            <a:r>
              <a:rPr lang="en-US" sz="1400" dirty="0" err="1" smtClean="0"/>
              <a:t>générer</a:t>
            </a:r>
            <a:r>
              <a:rPr lang="en-US" sz="1400" dirty="0" smtClean="0"/>
              <a:t> le </a:t>
            </a:r>
            <a:r>
              <a:rPr lang="en-US" sz="1400" dirty="0" err="1" smtClean="0"/>
              <a:t>fichier</a:t>
            </a:r>
            <a:r>
              <a:rPr lang="en-US" sz="1400" dirty="0" smtClean="0"/>
              <a:t> de configuration, lancer la </a:t>
            </a:r>
            <a:r>
              <a:rPr lang="en-US" sz="1400" dirty="0" err="1" smtClean="0"/>
              <a:t>commande</a:t>
            </a:r>
            <a:r>
              <a:rPr lang="en-US" sz="1400" dirty="0" smtClean="0"/>
              <a:t> :</a:t>
            </a:r>
          </a:p>
          <a:p>
            <a:pPr lvl="1">
              <a:buNone/>
            </a:pPr>
            <a:r>
              <a:rPr lang="en-US" sz="1400" dirty="0" smtClean="0"/>
              <a:t> </a:t>
            </a:r>
          </a:p>
          <a:p>
            <a:pPr lvl="1"/>
            <a:endParaRPr lang="fr-FR" sz="1400" dirty="0" smtClean="0"/>
          </a:p>
          <a:p>
            <a:pPr lvl="1"/>
            <a:r>
              <a:rPr lang="fr-FR" sz="1400" dirty="0" smtClean="0"/>
              <a:t>Pour changer une valeur, spécifier la clé et sa nouvelle valeur, exemple :</a:t>
            </a:r>
          </a:p>
          <a:p>
            <a:pPr lvl="1">
              <a:buNone/>
            </a:pPr>
            <a:r>
              <a:rPr lang="fr-FR" dirty="0" smtClean="0"/>
              <a:t> </a:t>
            </a:r>
          </a:p>
        </p:txBody>
      </p:sp>
      <p:pic>
        <p:nvPicPr>
          <p:cNvPr id="4" name="Image 3" descr="Screen shot 2011-03-27 at 11.09.52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800600"/>
            <a:ext cx="7620000" cy="419100"/>
          </a:xfrm>
          <a:prstGeom prst="rect">
            <a:avLst/>
          </a:prstGeom>
        </p:spPr>
      </p:pic>
      <p:pic>
        <p:nvPicPr>
          <p:cNvPr id="5" name="Image 4" descr="Screen shot 2011-03-27 at 11.29.13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5715000"/>
            <a:ext cx="7670800" cy="444500"/>
          </a:xfrm>
          <a:prstGeom prst="rect">
            <a:avLst/>
          </a:prstGeom>
        </p:spPr>
      </p:pic>
      <p:pic>
        <p:nvPicPr>
          <p:cNvPr id="6" name="Image 5" descr="Screen shot 2011-03-27 at 11.30.38 A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2438400"/>
            <a:ext cx="7658100" cy="148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 manuelle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Installation</a:t>
            </a:r>
          </a:p>
          <a:p>
            <a:pPr lvl="1"/>
            <a:r>
              <a:rPr lang="fr-FR" dirty="0" err="1" smtClean="0"/>
              <a:t>StratusLab</a:t>
            </a:r>
            <a:r>
              <a:rPr lang="fr-FR" dirty="0" smtClean="0"/>
              <a:t> permet de configurer trois types de réseaux : public, local et </a:t>
            </a:r>
            <a:r>
              <a:rPr lang="fr-FR" dirty="0" err="1" smtClean="0"/>
              <a:t>private</a:t>
            </a:r>
            <a:r>
              <a:rPr lang="fr-FR" dirty="0" smtClean="0"/>
              <a:t>.</a:t>
            </a:r>
          </a:p>
          <a:p>
            <a:pPr lvl="2"/>
            <a:r>
              <a:rPr lang="fr-FR" dirty="0" smtClean="0"/>
              <a:t>Public : pour des machines accessibles depuis l’extérieur</a:t>
            </a:r>
          </a:p>
          <a:p>
            <a:pPr lvl="2"/>
            <a:r>
              <a:rPr lang="fr-FR" dirty="0" smtClean="0"/>
              <a:t>Local : pour des machines accessibles localement au site, non accessibles depuis l’extérieur et qui sont </a:t>
            </a:r>
            <a:r>
              <a:rPr lang="fr-FR" dirty="0" err="1" smtClean="0"/>
              <a:t>NATé</a:t>
            </a:r>
            <a:r>
              <a:rPr lang="fr-FR" dirty="0" smtClean="0"/>
              <a:t> pour communiquer avec l’extérieur</a:t>
            </a:r>
          </a:p>
          <a:p>
            <a:pPr lvl="2"/>
            <a:r>
              <a:rPr lang="fr-FR" dirty="0" err="1" smtClean="0"/>
              <a:t>Private</a:t>
            </a:r>
            <a:r>
              <a:rPr lang="fr-FR" dirty="0" smtClean="0"/>
              <a:t> : pour des machines inaccessibles, servent à initialiser les communications.</a:t>
            </a:r>
          </a:p>
          <a:p>
            <a:pPr lvl="1"/>
            <a:r>
              <a:rPr lang="fr-FR" dirty="0" smtClean="0"/>
              <a:t>Les réseaux public et local sont configurés en utilisant des IP/Mac statiques définis dans DHCP. </a:t>
            </a:r>
          </a:p>
          <a:p>
            <a:pPr lvl="1"/>
            <a:r>
              <a:rPr lang="fr-FR" dirty="0" smtClean="0"/>
              <a:t>Le </a:t>
            </a:r>
            <a:r>
              <a:rPr lang="fr-FR" dirty="0" err="1" smtClean="0"/>
              <a:t>frontend</a:t>
            </a:r>
            <a:r>
              <a:rPr lang="fr-FR" dirty="0" smtClean="0"/>
              <a:t> et les nœuds communiquent en utilisant une stratégie partagée</a:t>
            </a:r>
          </a:p>
          <a:p>
            <a:pPr lvl="2"/>
            <a:r>
              <a:rPr lang="fr-FR" dirty="0" smtClean="0"/>
              <a:t>Vous pouvez choisir entre NFS et SSH</a:t>
            </a:r>
          </a:p>
          <a:p>
            <a:pPr lvl="2"/>
            <a:r>
              <a:rPr lang="fr-FR" dirty="0" smtClean="0"/>
              <a:t>Par défaut, dans </a:t>
            </a:r>
            <a:r>
              <a:rPr lang="fr-FR" dirty="0" err="1" smtClean="0"/>
              <a:t>StratusLab</a:t>
            </a:r>
            <a:r>
              <a:rPr lang="fr-FR" dirty="0" smtClean="0"/>
              <a:t> NFS est configuré.</a:t>
            </a:r>
          </a:p>
          <a:p>
            <a:pPr lvl="1"/>
            <a:r>
              <a:rPr lang="fr-FR" dirty="0" smtClean="0"/>
              <a:t>Lancer l’installation :</a:t>
            </a:r>
          </a:p>
          <a:p>
            <a:pPr lvl="1">
              <a:buNone/>
            </a:pPr>
            <a:endParaRPr lang="fr-FR" dirty="0" smtClean="0"/>
          </a:p>
        </p:txBody>
      </p:sp>
      <p:pic>
        <p:nvPicPr>
          <p:cNvPr id="10" name="Image 9" descr="Screen shot 2011-03-27 at 11.57.23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388100"/>
            <a:ext cx="7696200" cy="46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 manuelle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Les </a:t>
            </a:r>
            <a:r>
              <a:rPr lang="fr-FR" dirty="0" err="1" smtClean="0"/>
              <a:t>noeuds</a:t>
            </a:r>
            <a:endParaRPr lang="fr-FR" dirty="0" smtClean="0"/>
          </a:p>
          <a:p>
            <a:pPr lvl="1"/>
            <a:r>
              <a:rPr lang="fr-FR" dirty="0" smtClean="0"/>
              <a:t>Pour installer un nœud, lancer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Pour enregistrer un nœud déjà configuré : </a:t>
            </a:r>
            <a:r>
              <a:rPr lang="fr-FR" dirty="0" err="1" smtClean="0"/>
              <a:t>stratus-register-node</a:t>
            </a:r>
            <a:endParaRPr lang="fr-FR" dirty="0" smtClean="0"/>
          </a:p>
          <a:p>
            <a:pPr lvl="1"/>
            <a:r>
              <a:rPr lang="fr-FR" dirty="0" smtClean="0"/>
              <a:t>Pour désactiver un nœud enregistré : </a:t>
            </a:r>
            <a:r>
              <a:rPr lang="fr-FR" dirty="0" err="1" smtClean="0"/>
              <a:t>stratus-deregister-node</a:t>
            </a:r>
            <a:endParaRPr lang="fr-FR" dirty="0" smtClean="0"/>
          </a:p>
          <a:p>
            <a:r>
              <a:rPr dirty="0" smtClean="0"/>
              <a:t>Web Monitor</a:t>
            </a:r>
            <a:endParaRPr lang="fr-FR" dirty="0" smtClean="0"/>
          </a:p>
          <a:p>
            <a:pPr lvl="1"/>
            <a:r>
              <a:rPr lang="fr-FR" dirty="0" smtClean="0"/>
              <a:t>Pour installer le </a:t>
            </a:r>
            <a:r>
              <a:rPr lang="fr-FR" dirty="0" err="1" smtClean="0"/>
              <a:t>WebMonitor</a:t>
            </a:r>
            <a:r>
              <a:rPr lang="fr-FR" dirty="0" smtClean="0"/>
              <a:t>, lancer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Si le </a:t>
            </a:r>
            <a:r>
              <a:rPr lang="fr-FR" dirty="0" err="1" smtClean="0"/>
              <a:t>WebMonitor</a:t>
            </a:r>
            <a:r>
              <a:rPr lang="fr-FR" dirty="0" smtClean="0"/>
              <a:t> est installé sur une machine autre que le </a:t>
            </a:r>
            <a:r>
              <a:rPr lang="fr-FR" dirty="0" err="1" smtClean="0"/>
              <a:t>frontend</a:t>
            </a:r>
            <a:r>
              <a:rPr lang="fr-FR" dirty="0" smtClean="0"/>
              <a:t>, changer le </a:t>
            </a:r>
            <a:r>
              <a:rPr lang="fr-FR" dirty="0" err="1" smtClean="0"/>
              <a:t>pramètre</a:t>
            </a:r>
            <a:r>
              <a:rPr lang="fr-FR" dirty="0" smtClean="0"/>
              <a:t> </a:t>
            </a:r>
            <a:r>
              <a:rPr dirty="0" smtClean="0"/>
              <a:t>frontend_ip</a:t>
            </a:r>
            <a:r>
              <a:rPr lang="en-US" dirty="0" smtClean="0"/>
              <a:t> </a:t>
            </a:r>
            <a:r>
              <a:rPr lang="fr-FR" dirty="0" smtClean="0"/>
              <a:t>dans le fichier de configuration du </a:t>
            </a:r>
            <a:r>
              <a:rPr lang="fr-FR" dirty="0" err="1" smtClean="0"/>
              <a:t>WebMonitor</a:t>
            </a:r>
            <a:r>
              <a:rPr lang="fr-FR" dirty="0" smtClean="0"/>
              <a:t>, localisé dans </a:t>
            </a:r>
            <a:r>
              <a:rPr dirty="0" smtClean="0"/>
              <a:t>/var/www/cgi-bin/conf</a:t>
            </a:r>
            <a:r>
              <a:rPr lang="en-US" dirty="0" smtClean="0"/>
              <a:t>, </a:t>
            </a:r>
            <a:r>
              <a:rPr lang="en-US" dirty="0" err="1" smtClean="0"/>
              <a:t>afin</a:t>
            </a:r>
            <a:r>
              <a:rPr lang="en-US" dirty="0" smtClean="0"/>
              <a:t> </a:t>
            </a:r>
            <a:r>
              <a:rPr lang="en-US" dirty="0" err="1" smtClean="0"/>
              <a:t>qu’il</a:t>
            </a:r>
            <a:r>
              <a:rPr lang="en-US" dirty="0" smtClean="0"/>
              <a:t> </a:t>
            </a:r>
            <a:r>
              <a:rPr lang="en-US" dirty="0" err="1" smtClean="0"/>
              <a:t>pointe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l’adresse</a:t>
            </a:r>
            <a:r>
              <a:rPr lang="en-US" dirty="0" smtClean="0"/>
              <a:t> </a:t>
            </a:r>
            <a:r>
              <a:rPr lang="en-US" dirty="0" err="1" smtClean="0"/>
              <a:t>ip</a:t>
            </a:r>
            <a:r>
              <a:rPr lang="en-US" dirty="0" smtClean="0"/>
              <a:t> de </a:t>
            </a:r>
            <a:r>
              <a:rPr lang="en-US" dirty="0" err="1" smtClean="0"/>
              <a:t>cette</a:t>
            </a:r>
            <a:r>
              <a:rPr lang="en-US" dirty="0" smtClean="0"/>
              <a:t> machine.</a:t>
            </a:r>
            <a:endParaRPr lang="fr-FR" dirty="0" smtClean="0"/>
          </a:p>
        </p:txBody>
      </p:sp>
      <p:pic>
        <p:nvPicPr>
          <p:cNvPr id="6" name="Image 5" descr="Screen shot 2011-03-27 at 12.01.1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86000"/>
            <a:ext cx="7696200" cy="444500"/>
          </a:xfrm>
          <a:prstGeom prst="rect">
            <a:avLst/>
          </a:prstGeom>
        </p:spPr>
      </p:pic>
      <p:pic>
        <p:nvPicPr>
          <p:cNvPr id="7" name="Image 6" descr="Screen shot 2011-03-27 at 12.08.40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343400"/>
            <a:ext cx="7708900" cy="46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 automatique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Architecture</a:t>
            </a:r>
          </a:p>
          <a:p>
            <a:pPr lvl="1"/>
            <a:r>
              <a:rPr lang="fr-FR" dirty="0" smtClean="0"/>
              <a:t>L’installation automatique utilise </a:t>
            </a:r>
            <a:r>
              <a:rPr lang="fr-FR" dirty="0" err="1" smtClean="0"/>
              <a:t>Quattor</a:t>
            </a:r>
            <a:r>
              <a:rPr lang="fr-FR" dirty="0" smtClean="0"/>
              <a:t> pour installer </a:t>
            </a:r>
            <a:r>
              <a:rPr lang="fr-FR" dirty="0" err="1" smtClean="0"/>
              <a:t>OpenNebula</a:t>
            </a:r>
            <a:r>
              <a:rPr lang="fr-FR" dirty="0" smtClean="0"/>
              <a:t> sur le </a:t>
            </a:r>
            <a:r>
              <a:rPr lang="fr-FR" dirty="0" err="1" smtClean="0"/>
              <a:t>fronend</a:t>
            </a:r>
            <a:r>
              <a:rPr lang="fr-FR" dirty="0" smtClean="0"/>
              <a:t> et sur les nœuds.</a:t>
            </a:r>
          </a:p>
          <a:p>
            <a:pPr lvl="1"/>
            <a:endParaRPr lang="fr-FR" dirty="0" smtClean="0"/>
          </a:p>
        </p:txBody>
      </p:sp>
      <p:pic>
        <p:nvPicPr>
          <p:cNvPr id="8" name="Image 7" descr="Screen shot 2011-03-27 at 7.47.1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514600"/>
            <a:ext cx="7797800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 automatique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StratusLab</a:t>
            </a:r>
            <a:r>
              <a:rPr lang="fr-FR" dirty="0" smtClean="0"/>
              <a:t> </a:t>
            </a:r>
            <a:r>
              <a:rPr lang="fr-FR" dirty="0" err="1" smtClean="0"/>
              <a:t>frontend</a:t>
            </a:r>
            <a:endParaRPr lang="fr-FR" dirty="0" smtClean="0"/>
          </a:p>
          <a:p>
            <a:pPr lvl="1"/>
            <a:r>
              <a:rPr lang="fr-FR" dirty="0" smtClean="0"/>
              <a:t>le </a:t>
            </a:r>
            <a:r>
              <a:rPr lang="fr-FR" dirty="0" err="1" smtClean="0"/>
              <a:t>frontend</a:t>
            </a:r>
            <a:r>
              <a:rPr lang="fr-FR" dirty="0" smtClean="0"/>
              <a:t> agit comme un serveur NFS, et partage avec les nœuds :</a:t>
            </a:r>
          </a:p>
          <a:p>
            <a:pPr lvl="2"/>
            <a:r>
              <a:rPr lang="fr-FR" dirty="0" smtClean="0"/>
              <a:t>La zone des images </a:t>
            </a:r>
            <a:r>
              <a:rPr dirty="0" smtClean="0"/>
              <a:t>(/var/lib/one/images)</a:t>
            </a:r>
            <a:endParaRPr lang="en-US" dirty="0" smtClean="0"/>
          </a:p>
          <a:p>
            <a:pPr lvl="2"/>
            <a:r>
              <a:rPr lang="en-US" dirty="0" smtClean="0"/>
              <a:t>La zone des machines </a:t>
            </a:r>
            <a:r>
              <a:rPr lang="en-US" dirty="0" err="1" smtClean="0"/>
              <a:t>virtuelles</a:t>
            </a:r>
            <a:r>
              <a:rPr lang="en-US" dirty="0" smtClean="0"/>
              <a:t> </a:t>
            </a:r>
            <a:r>
              <a:rPr dirty="0" smtClean="0"/>
              <a:t>(/var/lib/one/vms)</a:t>
            </a:r>
            <a:endParaRPr lang="en-US" dirty="0" smtClean="0"/>
          </a:p>
          <a:p>
            <a:pPr lvl="2"/>
            <a:r>
              <a:rPr lang="en-US" dirty="0" smtClean="0"/>
              <a:t>La zone home de </a:t>
            </a:r>
            <a:r>
              <a:rPr lang="en-US" dirty="0" err="1" smtClean="0"/>
              <a:t>oneadmin</a:t>
            </a:r>
            <a:r>
              <a:rPr lang="en-US" dirty="0" smtClean="0"/>
              <a:t> </a:t>
            </a:r>
            <a:r>
              <a:rPr dirty="0" smtClean="0"/>
              <a:t>(/home/oneadmin)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Configuration du </a:t>
            </a:r>
            <a:r>
              <a:rPr lang="fr-FR" dirty="0" err="1" smtClean="0"/>
              <a:t>frontend</a:t>
            </a:r>
            <a:r>
              <a:rPr lang="fr-FR" dirty="0" smtClean="0"/>
              <a:t> : créer un profil de machine comme suit :</a:t>
            </a:r>
          </a:p>
          <a:p>
            <a:pPr lvl="1">
              <a:buNone/>
            </a:pPr>
            <a:endParaRPr lang="fr-FR" dirty="0" smtClean="0"/>
          </a:p>
        </p:txBody>
      </p:sp>
      <p:pic>
        <p:nvPicPr>
          <p:cNvPr id="4" name="Image 3" descr="Screen shot 2011-03-28 at 5.20.36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86200"/>
            <a:ext cx="7683500" cy="210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</a:t>
            </a:r>
            <a:r>
              <a:rPr lang="en-US" dirty="0" err="1" smtClean="0"/>
              <a:t>automatique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Configuration des </a:t>
            </a:r>
            <a:r>
              <a:rPr lang="fr-FR" dirty="0" err="1" smtClean="0"/>
              <a:t>noeuds</a:t>
            </a:r>
            <a:endParaRPr lang="fr-FR" dirty="0" smtClean="0"/>
          </a:p>
          <a:p>
            <a:pPr lvl="1"/>
            <a:r>
              <a:rPr lang="fr-FR" dirty="0" smtClean="0"/>
              <a:t>Créer un profil de machine comme suit :</a:t>
            </a:r>
          </a:p>
          <a:p>
            <a:pPr lvl="1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pic>
        <p:nvPicPr>
          <p:cNvPr id="4" name="Image 3" descr="Screen shot 2011-03-28 at 5.26.5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19400"/>
            <a:ext cx="7734300" cy="218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4802</TotalTime>
  <Words>676</Words>
  <Application>Microsoft Macintosh PowerPoint</Application>
  <PresentationFormat>Présentation à l'écran (4:3)</PresentationFormat>
  <Paragraphs>111</Paragraphs>
  <Slides>14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stratuslab-presentation-template-v3</vt:lpstr>
      <vt:lpstr>Session I : Installation et Configuration</vt:lpstr>
      <vt:lpstr>Installation manuelle</vt:lpstr>
      <vt:lpstr>Installation manuelle</vt:lpstr>
      <vt:lpstr>Installation manuelle</vt:lpstr>
      <vt:lpstr>Installation manuelle</vt:lpstr>
      <vt:lpstr>Installation manuelle</vt:lpstr>
      <vt:lpstr>Installation automatique</vt:lpstr>
      <vt:lpstr>Installation automatique</vt:lpstr>
      <vt:lpstr>Installation automatique</vt:lpstr>
      <vt:lpstr>Installation automatique</vt:lpstr>
      <vt:lpstr>Installation automatique</vt:lpstr>
      <vt:lpstr>Installation automatique</vt:lpstr>
      <vt:lpstr>Installation de StratusLab</vt:lpstr>
      <vt:lpstr>Diapositive 14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airaj</cp:lastModifiedBy>
  <cp:revision>279</cp:revision>
  <cp:lastPrinted>2010-03-23T08:08:48Z</cp:lastPrinted>
  <dcterms:created xsi:type="dcterms:W3CDTF">2011-03-30T06:39:34Z</dcterms:created>
  <dcterms:modified xsi:type="dcterms:W3CDTF">2011-03-30T06:44:50Z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