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3"/>
  </p:notesMasterIdLst>
  <p:handoutMasterIdLst>
    <p:handoutMasterId r:id="rId14"/>
  </p:handoutMasterIdLst>
  <p:sldIdLst>
    <p:sldId id="577" r:id="rId2"/>
    <p:sldId id="862" r:id="rId3"/>
    <p:sldId id="877" r:id="rId4"/>
    <p:sldId id="864" r:id="rId5"/>
    <p:sldId id="875" r:id="rId6"/>
    <p:sldId id="866" r:id="rId7"/>
    <p:sldId id="873" r:id="rId8"/>
    <p:sldId id="867" r:id="rId9"/>
    <p:sldId id="874" r:id="rId10"/>
    <p:sldId id="876" r:id="rId11"/>
    <p:sldId id="863" r:id="rId12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chemeClr val="tx1"/>
    </p:penClr>
  </p:showPr>
  <p:clrMru>
    <a:srgbClr val="003300"/>
    <a:srgbClr val="9999FF"/>
    <a:srgbClr val="FF6600"/>
    <a:srgbClr val="132B66"/>
    <a:srgbClr val="3B89BA"/>
    <a:srgbClr val="6699FF"/>
    <a:srgbClr val="8291AE"/>
    <a:srgbClr val="142A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84" y="336"/>
      </p:cViewPr>
      <p:guideLst>
        <p:guide orient="horz" pos="25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354" y="1512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C5C58B69-36A5-1E4A-9967-CF55128E5C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9938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Haga clic para modificar el estilo de texto del patrón</a:t>
            </a:r>
          </a:p>
          <a:p>
            <a:pPr lvl="1"/>
            <a:r>
              <a:rPr lang="en-US" noProof="0"/>
              <a:t>Segundo nivel</a:t>
            </a:r>
          </a:p>
          <a:p>
            <a:pPr lvl="2"/>
            <a:r>
              <a:rPr lang="en-US" noProof="0"/>
              <a:t>Tercer nivel</a:t>
            </a:r>
          </a:p>
          <a:p>
            <a:pPr lvl="3"/>
            <a:r>
              <a:rPr lang="en-US" noProof="0"/>
              <a:t>Cuarto nivel</a:t>
            </a:r>
          </a:p>
          <a:p>
            <a:pPr lvl="4"/>
            <a:r>
              <a:rPr lang="en-US" noProof="0"/>
              <a:t>Quinto nivel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32060882-5BA9-7C41-A44F-FB7D86B529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6D5E6-7475-6245-8713-D623B8505560}" type="slidenum">
              <a:rPr lang="es-ES"/>
              <a:pPr/>
              <a:t>1</a:t>
            </a:fld>
            <a:endParaRPr lang="es-E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457200" y="-228600"/>
            <a:ext cx="9982200" cy="4572000"/>
          </a:xfrm>
          <a:prstGeom prst="rect">
            <a:avLst/>
          </a:prstGeom>
          <a:gradFill flip="none" rotWithShape="1">
            <a:gsLst>
              <a:gs pos="19000">
                <a:schemeClr val="bg1"/>
              </a:gs>
              <a:gs pos="100000">
                <a:srgbClr val="6699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Cloud Callout 4"/>
          <p:cNvSpPr/>
          <p:nvPr userDrawn="1"/>
        </p:nvSpPr>
        <p:spPr bwMode="auto">
          <a:xfrm>
            <a:off x="-1371600" y="3124200"/>
            <a:ext cx="11430000" cy="4419600"/>
          </a:xfrm>
          <a:prstGeom prst="cloudCallout">
            <a:avLst/>
          </a:prstGeom>
          <a:solidFill>
            <a:schemeClr val="bg1"/>
          </a:solidFill>
          <a:ln w="2286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-457200" y="4495800"/>
            <a:ext cx="9982200" cy="3124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grpSp>
        <p:nvGrpSpPr>
          <p:cNvPr id="7" name="Group 17"/>
          <p:cNvGrpSpPr>
            <a:grpSpLocks/>
          </p:cNvGrpSpPr>
          <p:nvPr userDrawn="1"/>
        </p:nvGrpSpPr>
        <p:grpSpPr bwMode="auto">
          <a:xfrm>
            <a:off x="1981200" y="5562600"/>
            <a:ext cx="5410200" cy="846138"/>
            <a:chOff x="2038350" y="5943600"/>
            <a:chExt cx="5410200" cy="846889"/>
          </a:xfrm>
        </p:grpSpPr>
        <p:pic>
          <p:nvPicPr>
            <p:cNvPr id="8" name="Picture 9" descr="FP7-cap-CMYK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38350" y="5982368"/>
              <a:ext cx="990600" cy="808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 descr="eu-flag-blue-yellow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06954" y="6004075"/>
              <a:ext cx="1141596" cy="77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3209925" y="5943600"/>
              <a:ext cx="2819400" cy="83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200" dirty="0"/>
                <a:t>StratusLab is co-funded by the</a:t>
              </a:r>
            </a:p>
            <a:p>
              <a:pPr algn="ctr">
                <a:defRPr/>
              </a:pPr>
              <a:r>
                <a:rPr lang="en-US" sz="1200" dirty="0"/>
                <a:t>European Community’s  Seventh</a:t>
              </a:r>
            </a:p>
            <a:p>
              <a:pPr algn="ctr">
                <a:defRPr/>
              </a:pPr>
              <a:r>
                <a:rPr lang="en-US" sz="1200" dirty="0"/>
                <a:t>Framework </a:t>
              </a:r>
              <a:r>
                <a:rPr lang="en-US" sz="1200" dirty="0" err="1"/>
                <a:t>Programme</a:t>
              </a:r>
              <a:r>
                <a:rPr lang="en-US" sz="1200" dirty="0"/>
                <a:t> (Capacities)</a:t>
              </a:r>
            </a:p>
            <a:p>
              <a:pPr algn="ctr">
                <a:defRPr/>
              </a:pPr>
              <a:r>
                <a:rPr lang="en-US" sz="1200" dirty="0"/>
                <a:t>Grant Agreement </a:t>
              </a:r>
              <a:r>
                <a:rPr lang="en-US" sz="1200" dirty="0" smtClean="0"/>
                <a:t>INFSO</a:t>
              </a:r>
              <a:r>
                <a:rPr lang="en-US" sz="1200" dirty="0"/>
                <a:t>-RI-261552</a:t>
              </a:r>
            </a:p>
          </p:txBody>
        </p:sp>
      </p:grpSp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rgbClr val="132B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762000" y="3886200"/>
            <a:ext cx="7772400" cy="1371600"/>
          </a:xfrm>
          <a:prstGeom prst="rect">
            <a:avLst/>
          </a:prstGeom>
        </p:spPr>
        <p:txBody>
          <a:bodyPr wrap="none" anchor="ctr"/>
          <a:lstStyle>
            <a:lvl1pPr marL="0" indent="0" algn="ctr">
              <a:spcBef>
                <a:spcPts val="600"/>
              </a:spcBef>
              <a:defRPr sz="2000" b="0" i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6" descr="stratuslab-logo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66800" y="4176713"/>
            <a:ext cx="7239000" cy="1538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/>
              <a:t>Copyright © 2010, Members of the StratusLab collaboration: Centre </a:t>
            </a:r>
            <a:r>
              <a:rPr lang="en-US" sz="1400" dirty="0" smtClean="0"/>
              <a:t>National </a:t>
            </a:r>
            <a:r>
              <a:rPr lang="en-US" sz="1400" dirty="0"/>
              <a:t>de la </a:t>
            </a:r>
            <a:r>
              <a:rPr lang="en-US" sz="1400" dirty="0" err="1"/>
              <a:t>Recherche</a:t>
            </a:r>
            <a:r>
              <a:rPr lang="en-US" sz="1400" dirty="0"/>
              <a:t> </a:t>
            </a:r>
            <a:r>
              <a:rPr lang="en-US" sz="1400" dirty="0" err="1"/>
              <a:t>Scientifique</a:t>
            </a:r>
            <a:r>
              <a:rPr lang="en-US" sz="1400" dirty="0"/>
              <a:t>, Universidad </a:t>
            </a:r>
            <a:r>
              <a:rPr lang="en-US" sz="1400" dirty="0" err="1"/>
              <a:t>Complutense</a:t>
            </a:r>
            <a:r>
              <a:rPr lang="en-US" sz="1400" dirty="0"/>
              <a:t> de Madrid, Greek Research and Technology Network S.A., SixSq Sàrl, </a:t>
            </a:r>
            <a:r>
              <a:rPr lang="en-US" sz="1400" dirty="0" err="1"/>
              <a:t>Telefónica</a:t>
            </a:r>
            <a:r>
              <a:rPr lang="en-US" sz="1400" dirty="0"/>
              <a:t> </a:t>
            </a:r>
            <a:r>
              <a:rPr lang="en-US" sz="1400" dirty="0" err="1"/>
              <a:t>Investigación</a:t>
            </a:r>
            <a:r>
              <a:rPr lang="en-US" sz="1400" dirty="0"/>
              <a:t> </a:t>
            </a:r>
            <a:r>
              <a:rPr lang="en-US" sz="1400" dirty="0" err="1"/>
              <a:t>y</a:t>
            </a:r>
            <a:r>
              <a:rPr lang="en-US" sz="1400" dirty="0"/>
              <a:t> </a:t>
            </a:r>
            <a:r>
              <a:rPr lang="en-US" sz="1400" dirty="0" err="1"/>
              <a:t>Desarrollo</a:t>
            </a:r>
            <a:r>
              <a:rPr lang="en-US" sz="1400" dirty="0"/>
              <a:t> SA, and The Provost Fellows and Scholars of the College of the Holy and Undivided Trinity of Queen Elizabeth Near Dublin.</a:t>
            </a:r>
          </a:p>
          <a:p>
            <a:pPr algn="just">
              <a:defRPr/>
            </a:pP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66800" y="5419725"/>
            <a:ext cx="48768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/>
              <a:t>This work is licensed under the Creative Commons</a:t>
            </a:r>
          </a:p>
          <a:p>
            <a:pPr>
              <a:defRPr/>
            </a:pPr>
            <a:r>
              <a:rPr lang="en-US" sz="1400" dirty="0"/>
              <a:t>Attribution 3.0 </a:t>
            </a:r>
            <a:r>
              <a:rPr lang="en-US" sz="1400" dirty="0" err="1"/>
              <a:t>Unported</a:t>
            </a:r>
            <a:r>
              <a:rPr lang="en-US" sz="1400" dirty="0"/>
              <a:t> License</a:t>
            </a:r>
          </a:p>
          <a:p>
            <a:pPr>
              <a:defRPr/>
            </a:pPr>
            <a:r>
              <a:rPr lang="en-US" sz="1400" dirty="0"/>
              <a:t>http://creativecommons.org/licenses/by/3.0/</a:t>
            </a:r>
          </a:p>
        </p:txBody>
      </p:sp>
      <p:pic>
        <p:nvPicPr>
          <p:cNvPr id="4" name="Picture 10" descr="cc-by-88x3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537200"/>
            <a:ext cx="17668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173537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518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1000" y="1219200"/>
            <a:ext cx="3048000" cy="5181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8491538" y="6604000"/>
            <a:ext cx="587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rgbClr val="32425D"/>
                </a:solidFill>
              </a:rPr>
              <a:pPr>
                <a:defRPr/>
              </a:pPr>
              <a:t>‹#›</a:t>
            </a:fld>
            <a:endParaRPr lang="en-US" sz="1200" dirty="0">
              <a:solidFill>
                <a:srgbClr val="32425D"/>
              </a:solidFill>
            </a:endParaRPr>
          </a:p>
        </p:txBody>
      </p:sp>
      <p:pic>
        <p:nvPicPr>
          <p:cNvPr id="1027" name="Picture 6" descr="stratuslab-logo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647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04800" y="1447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defRPr sz="2400" b="1">
          <a:solidFill>
            <a:srgbClr val="132B66"/>
          </a:solidFill>
          <a:latin typeface="+mn-lt"/>
          <a:ea typeface="ＭＳ Ｐゴシック" charset="-128"/>
          <a:cs typeface="ＭＳ Ｐゴシック" charset="-128"/>
        </a:defRPr>
      </a:lvl1pPr>
      <a:lvl2pPr marL="360363" indent="-180975" algn="l" rtl="0" eaLnBrk="0" fontAlgn="base" hangingPunct="0">
        <a:spcBef>
          <a:spcPts val="600"/>
        </a:spcBef>
        <a:spcAft>
          <a:spcPct val="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01700" indent="-180975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73163" indent="-92075" algn="l" rtl="0" eaLnBrk="0" fontAlgn="base" hangingPunct="0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79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336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794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708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jpeg"/><Relationship Id="rId3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jpeg"/><Relationship Id="rId3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7"/>
          <p:cNvSpPr>
            <a:spLocks noGrp="1"/>
          </p:cNvSpPr>
          <p:nvPr>
            <p:ph type="ctrTitle"/>
          </p:nvPr>
        </p:nvSpPr>
        <p:spPr>
          <a:xfrm>
            <a:off x="838200" y="1676400"/>
            <a:ext cx="7772400" cy="1470025"/>
          </a:xfrm>
        </p:spPr>
        <p:txBody>
          <a:bodyPr/>
          <a:lstStyle/>
          <a:p>
            <a:r>
              <a:rPr lang="fr-FR" dirty="0" smtClean="0"/>
              <a:t>La technologie « </a:t>
            </a:r>
            <a:r>
              <a:rPr lang="fr-FR" dirty="0" err="1" smtClean="0"/>
              <a:t>cloud</a:t>
            </a:r>
            <a:r>
              <a:rPr lang="fr-FR" dirty="0" smtClean="0"/>
              <a:t> » </a:t>
            </a:r>
          </a:p>
        </p:txBody>
      </p:sp>
      <p:sp>
        <p:nvSpPr>
          <p:cNvPr id="12291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M. Airaj, C. Loomis</a:t>
            </a:r>
          </a:p>
          <a:p>
            <a:r>
              <a:rPr lang="en-US" dirty="0" smtClean="0"/>
              <a:t> (LAL)</a:t>
            </a:r>
          </a:p>
          <a:p>
            <a:r>
              <a:rPr lang="fr-FR" dirty="0" smtClean="0"/>
              <a:t>Tutorial </a:t>
            </a:r>
            <a:r>
              <a:rPr lang="fr-FR" dirty="0" err="1" smtClean="0"/>
              <a:t>StratusLab</a:t>
            </a:r>
            <a:r>
              <a:rPr lang="fr-FR" dirty="0" smtClean="0"/>
              <a:t> (Clermont-Ferrand)</a:t>
            </a:r>
          </a:p>
          <a:p>
            <a:r>
              <a:rPr lang="fr-FR" smtClean="0"/>
              <a:t>30-31 </a:t>
            </a:r>
            <a:r>
              <a:rPr lang="fr-FR" dirty="0" smtClean="0"/>
              <a:t>Mars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La technologie grille</a:t>
            </a:r>
          </a:p>
          <a:p>
            <a:pPr lvl="1"/>
            <a:r>
              <a:rPr lang="fr-FR" dirty="0" smtClean="0"/>
              <a:t>Fortement utilisée par les scientifiques en Europe</a:t>
            </a:r>
          </a:p>
          <a:p>
            <a:pPr lvl="1"/>
            <a:r>
              <a:rPr lang="fr-FR" dirty="0" smtClean="0"/>
              <a:t>Permet de partager les ressources et l’expertise entre utilisateurs</a:t>
            </a:r>
          </a:p>
          <a:p>
            <a:r>
              <a:rPr lang="fr-FR" dirty="0" smtClean="0"/>
              <a:t>La technologie </a:t>
            </a:r>
            <a:r>
              <a:rPr lang="fr-FR" dirty="0" err="1" smtClean="0"/>
              <a:t>cloud</a:t>
            </a:r>
            <a:endParaRPr lang="fr-FR" dirty="0" smtClean="0"/>
          </a:p>
          <a:p>
            <a:pPr lvl="1"/>
            <a:r>
              <a:rPr lang="fr-FR" dirty="0" smtClean="0"/>
              <a:t>Très mature (voir Amazon)</a:t>
            </a:r>
          </a:p>
          <a:p>
            <a:pPr lvl="1"/>
            <a:r>
              <a:rPr lang="fr-FR" dirty="0" smtClean="0"/>
              <a:t>Donne des bénéfices concrets</a:t>
            </a:r>
          </a:p>
          <a:p>
            <a:pPr lvl="1"/>
            <a:r>
              <a:rPr lang="fr-FR" dirty="0" smtClean="0"/>
              <a:t>Pas encore standardisé  </a:t>
            </a:r>
          </a:p>
          <a:p>
            <a:pPr lvl="1"/>
            <a:r>
              <a:rPr lang="fr-FR" dirty="0" smtClean="0"/>
              <a:t>Supportée par l’industrie (potentiellement coûteuse)</a:t>
            </a:r>
          </a:p>
          <a:p>
            <a:endParaRPr lang="fr-FR" dirty="0" smtClean="0"/>
          </a:p>
          <a:p>
            <a:r>
              <a:rPr lang="fr-FR" dirty="0" smtClean="0"/>
              <a:t>Les deux technologies sont complémentaires</a:t>
            </a:r>
          </a:p>
          <a:p>
            <a:pPr lvl="1"/>
            <a:r>
              <a:rPr lang="fr-FR" dirty="0" smtClean="0"/>
              <a:t>Une infrastructure idéale les combinerait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Agenda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Les avantages et inconvénients de la grille</a:t>
            </a:r>
          </a:p>
          <a:p>
            <a:r>
              <a:rPr lang="fr-FR" dirty="0" smtClean="0"/>
              <a:t>La technologie « </a:t>
            </a:r>
            <a:r>
              <a:rPr lang="fr-FR" dirty="0" err="1" smtClean="0"/>
              <a:t>cloud</a:t>
            </a:r>
            <a:r>
              <a:rPr lang="fr-FR" dirty="0" smtClean="0"/>
              <a:t> » (nuage)</a:t>
            </a:r>
          </a:p>
          <a:p>
            <a:pPr lvl="1"/>
            <a:r>
              <a:rPr lang="fr-FR" dirty="0" smtClean="0"/>
              <a:t>Infrastructure as a Service (</a:t>
            </a:r>
            <a:r>
              <a:rPr lang="fr-FR" dirty="0" err="1" smtClean="0"/>
              <a:t>IaaS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Platform as a Service (</a:t>
            </a:r>
            <a:r>
              <a:rPr lang="fr-FR" dirty="0" err="1" smtClean="0"/>
              <a:t>PaaS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Software as a Service (</a:t>
            </a:r>
            <a:r>
              <a:rPr lang="fr-FR" dirty="0" err="1" smtClean="0"/>
              <a:t>SaaS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Les avantages et inconvénients</a:t>
            </a:r>
            <a:endParaRPr lang="fr-FR" dirty="0" smtClean="0"/>
          </a:p>
          <a:p>
            <a:r>
              <a:rPr lang="fr-FR" dirty="0" smtClean="0"/>
              <a:t>T</a:t>
            </a:r>
            <a:r>
              <a:rPr lang="fr-FR" dirty="0" smtClean="0"/>
              <a:t>echnologies </a:t>
            </a:r>
            <a:r>
              <a:rPr lang="fr-FR" dirty="0" smtClean="0"/>
              <a:t>complémentaires</a:t>
            </a:r>
          </a:p>
          <a:p>
            <a:r>
              <a:rPr lang="fr-FR" dirty="0" smtClean="0"/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grille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Architecture</a:t>
            </a:r>
          </a:p>
          <a:p>
            <a:pPr lvl="1"/>
            <a:r>
              <a:rPr lang="fr-FR" dirty="0" smtClean="0"/>
              <a:t>CPU : conçu comme système de batch distribué</a:t>
            </a:r>
          </a:p>
          <a:p>
            <a:pPr lvl="1"/>
            <a:r>
              <a:rPr lang="fr-FR" dirty="0" smtClean="0"/>
              <a:t>Données : gestionnaire des fichiers</a:t>
            </a:r>
          </a:p>
          <a:p>
            <a:pPr lvl="1"/>
            <a:r>
              <a:rPr lang="fr-FR" dirty="0" smtClean="0"/>
              <a:t>Réseau : ?</a:t>
            </a:r>
          </a:p>
          <a:p>
            <a:r>
              <a:rPr lang="fr-FR" dirty="0" smtClean="0"/>
              <a:t>Avantages</a:t>
            </a:r>
          </a:p>
          <a:p>
            <a:pPr lvl="1"/>
            <a:r>
              <a:rPr lang="fr-FR" dirty="0" smtClean="0"/>
              <a:t>Un modèle de sécurité homogène </a:t>
            </a:r>
          </a:p>
          <a:p>
            <a:pPr lvl="1"/>
            <a:r>
              <a:rPr lang="fr-FR" dirty="0" smtClean="0"/>
              <a:t>Partage des ressources, des algorithmes, et des expériences via les organisations virtuelles </a:t>
            </a:r>
          </a:p>
          <a:p>
            <a:r>
              <a:rPr lang="fr-FR" dirty="0" smtClean="0"/>
              <a:t>Inconvénients</a:t>
            </a:r>
          </a:p>
          <a:p>
            <a:pPr lvl="1"/>
            <a:r>
              <a:rPr lang="fr-FR" dirty="0" smtClean="0"/>
              <a:t>Tendance vers la complexité  (APIs, services, etc.)</a:t>
            </a:r>
          </a:p>
          <a:p>
            <a:pPr lvl="1"/>
            <a:r>
              <a:rPr lang="fr-FR" dirty="0" smtClean="0"/>
              <a:t>Utilisation difficile pour les applications « </a:t>
            </a:r>
            <a:r>
              <a:rPr lang="fr-FR" dirty="0" err="1" smtClean="0"/>
              <a:t>non-batch</a:t>
            </a:r>
            <a:r>
              <a:rPr lang="fr-FR" dirty="0" smtClean="0"/>
              <a:t> »</a:t>
            </a:r>
          </a:p>
          <a:p>
            <a:pPr lvl="1"/>
            <a:r>
              <a:rPr lang="fr-FR" dirty="0" smtClean="0"/>
              <a:t>Environnement hétérogène qui réduit le taux de succès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 cloud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Le « </a:t>
            </a:r>
            <a:r>
              <a:rPr lang="fr-FR" dirty="0" err="1" smtClean="0"/>
              <a:t>cloud</a:t>
            </a:r>
            <a:r>
              <a:rPr lang="fr-FR" dirty="0" smtClean="0"/>
              <a:t> » est le nouveau « </a:t>
            </a:r>
            <a:r>
              <a:rPr lang="fr-FR" dirty="0" err="1" smtClean="0"/>
              <a:t>grid</a:t>
            </a:r>
            <a:r>
              <a:rPr lang="fr-FR" dirty="0" smtClean="0"/>
              <a:t> »</a:t>
            </a:r>
          </a:p>
          <a:p>
            <a:pPr lvl="1"/>
            <a:r>
              <a:rPr lang="fr-FR" dirty="0" smtClean="0"/>
              <a:t>Le mot a plusieurs définitions (incompatibles!)</a:t>
            </a:r>
          </a:p>
          <a:p>
            <a:pPr lvl="1"/>
            <a:r>
              <a:rPr lang="fr-FR" dirty="0" smtClean="0"/>
              <a:t>Une étiquette utilisée pour vendre des trucs existants</a:t>
            </a:r>
          </a:p>
          <a:p>
            <a:pPr lvl="1"/>
            <a:r>
              <a:rPr lang="fr-FR" dirty="0" smtClean="0"/>
              <a:t>Des idées intéressantes </a:t>
            </a:r>
          </a:p>
          <a:p>
            <a:endParaRPr lang="fr-FR" dirty="0" smtClean="0"/>
          </a:p>
          <a:p>
            <a:r>
              <a:rPr lang="fr-FR" dirty="0" smtClean="0"/>
              <a:t>Convergence de plusieurs idées </a:t>
            </a:r>
          </a:p>
          <a:p>
            <a:pPr lvl="1"/>
            <a:r>
              <a:rPr lang="fr-FR" dirty="0" smtClean="0"/>
              <a:t>Maturité de la technologie de </a:t>
            </a:r>
            <a:r>
              <a:rPr lang="fr-FR" dirty="0" err="1" smtClean="0"/>
              <a:t>virtualisation</a:t>
            </a:r>
            <a:endParaRPr lang="fr-FR" dirty="0" smtClean="0"/>
          </a:p>
          <a:p>
            <a:pPr lvl="1"/>
            <a:r>
              <a:rPr lang="fr-FR" dirty="0" smtClean="0"/>
              <a:t>APIs simplifiées (REST, XMLRPC, …) </a:t>
            </a:r>
          </a:p>
          <a:p>
            <a:pPr lvl="1"/>
            <a:r>
              <a:rPr lang="fr-FR" dirty="0" smtClean="0"/>
              <a:t>Capacité informatique très importante (commerciale) pour valorisation</a:t>
            </a:r>
          </a:p>
          <a:p>
            <a:r>
              <a:rPr lang="fr-FR" dirty="0" smtClean="0"/>
              <a:t>Les différents types de </a:t>
            </a:r>
            <a:r>
              <a:rPr lang="fr-FR" dirty="0" err="1" smtClean="0"/>
              <a:t>cloud</a:t>
            </a:r>
            <a:endParaRPr lang="fr-FR" dirty="0" smtClean="0"/>
          </a:p>
          <a:p>
            <a:pPr lvl="1"/>
            <a:r>
              <a:rPr lang="fr-FR" dirty="0" smtClean="0"/>
              <a:t>Infrastructure as a Service (</a:t>
            </a:r>
            <a:r>
              <a:rPr lang="fr-FR" dirty="0" err="1" smtClean="0"/>
              <a:t>IaaS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Platform as a Service (</a:t>
            </a:r>
            <a:r>
              <a:rPr lang="fr-FR" dirty="0" err="1" smtClean="0"/>
              <a:t>PaaS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Software as a Service (</a:t>
            </a:r>
            <a:r>
              <a:rPr lang="fr-FR" dirty="0" err="1" smtClean="0"/>
              <a:t>SaaS</a:t>
            </a:r>
            <a:r>
              <a:rPr lang="fr-FR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Virtualisation ≠ Cloud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CPU</a:t>
            </a:r>
          </a:p>
          <a:p>
            <a:pPr lvl="1"/>
            <a:r>
              <a:rPr lang="fr-FR" dirty="0" smtClean="0"/>
              <a:t>Machines virtuelles créées par les utilisateurs</a:t>
            </a:r>
          </a:p>
          <a:p>
            <a:pPr lvl="1"/>
            <a:r>
              <a:rPr lang="fr-FR" dirty="0" smtClean="0"/>
              <a:t>Dépôt des images virtuelles</a:t>
            </a:r>
          </a:p>
          <a:p>
            <a:r>
              <a:rPr lang="fr-FR" dirty="0" smtClean="0"/>
              <a:t>Gestion des données</a:t>
            </a:r>
          </a:p>
          <a:p>
            <a:pPr lvl="1"/>
            <a:r>
              <a:rPr lang="fr-FR" dirty="0" smtClean="0"/>
              <a:t>Le « </a:t>
            </a:r>
            <a:r>
              <a:rPr lang="fr-FR" dirty="0" err="1" smtClean="0"/>
              <a:t>cloud</a:t>
            </a:r>
            <a:r>
              <a:rPr lang="fr-FR" dirty="0" smtClean="0"/>
              <a:t> » doit avoir les moyens pour gérer les données</a:t>
            </a:r>
          </a:p>
          <a:p>
            <a:pPr lvl="1"/>
            <a:r>
              <a:rPr lang="fr-FR" dirty="0" smtClean="0"/>
              <a:t>Gestion des fichiers, gestion des disques</a:t>
            </a:r>
          </a:p>
          <a:p>
            <a:r>
              <a:rPr lang="fr-FR" dirty="0" smtClean="0"/>
              <a:t>Réseau</a:t>
            </a:r>
          </a:p>
          <a:p>
            <a:pPr lvl="1"/>
            <a:r>
              <a:rPr lang="fr-FR" dirty="0" smtClean="0"/>
              <a:t>Gestion (dynamique) des ports entrants et sortants</a:t>
            </a:r>
          </a:p>
          <a:p>
            <a:pPr lvl="1"/>
            <a:r>
              <a:rPr lang="fr-FR" dirty="0" smtClean="0"/>
              <a:t>Existence d’une adresse IP publique (sur demande)</a:t>
            </a:r>
          </a:p>
          <a:p>
            <a:endParaRPr lang="fr-FR" dirty="0" smtClean="0"/>
          </a:p>
          <a:p>
            <a:r>
              <a:rPr lang="fr-FR" dirty="0" smtClean="0"/>
              <a:t>Logiciels (incomplets) existants :</a:t>
            </a:r>
          </a:p>
          <a:p>
            <a:pPr lvl="1"/>
            <a:r>
              <a:rPr lang="fr-FR" dirty="0" smtClean="0"/>
              <a:t>Nimbus, Eucalyptus, </a:t>
            </a:r>
            <a:r>
              <a:rPr lang="fr-FR" dirty="0" err="1" smtClean="0"/>
              <a:t>OpenNebula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Infrastructure as a Service (IaaS)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Architecture</a:t>
            </a:r>
          </a:p>
          <a:p>
            <a:pPr lvl="1"/>
            <a:r>
              <a:rPr lang="fr-FR" dirty="0" smtClean="0"/>
              <a:t>Fournir du « matériel » </a:t>
            </a:r>
            <a:r>
              <a:rPr lang="fr-FR" dirty="0" err="1" smtClean="0"/>
              <a:t>virtualisé</a:t>
            </a:r>
            <a:r>
              <a:rPr lang="fr-FR" dirty="0" smtClean="0"/>
              <a:t> à distance</a:t>
            </a:r>
          </a:p>
          <a:p>
            <a:pPr lvl="1"/>
            <a:r>
              <a:rPr lang="fr-FR" dirty="0" smtClean="0"/>
              <a:t>Apparaître comme machines physiques : CPU, disque, mémoire, … </a:t>
            </a:r>
          </a:p>
          <a:p>
            <a:pPr lvl="1"/>
            <a:r>
              <a:rPr lang="fr-FR" dirty="0" smtClean="0"/>
              <a:t>Au minimum doit gérer le CPU, les </a:t>
            </a:r>
            <a:r>
              <a:rPr lang="fr-FR" dirty="0" smtClean="0"/>
              <a:t>données </a:t>
            </a:r>
            <a:r>
              <a:rPr lang="fr-FR" dirty="0" smtClean="0"/>
              <a:t>et le réseau</a:t>
            </a:r>
          </a:p>
          <a:p>
            <a:pPr lvl="1"/>
            <a:r>
              <a:rPr lang="fr-FR" dirty="0" smtClean="0"/>
              <a:t>Ex. Amazon Web Services, </a:t>
            </a:r>
            <a:r>
              <a:rPr lang="fr-FR" dirty="0" err="1" smtClean="0"/>
              <a:t>GoGrid</a:t>
            </a:r>
            <a:r>
              <a:rPr lang="fr-FR" dirty="0" smtClean="0"/>
              <a:t>, </a:t>
            </a:r>
            <a:r>
              <a:rPr lang="fr-FR" dirty="0" err="1" smtClean="0"/>
              <a:t>FlexiScale</a:t>
            </a:r>
            <a:r>
              <a:rPr lang="fr-FR" dirty="0" smtClean="0"/>
              <a:t>, </a:t>
            </a:r>
            <a:r>
              <a:rPr lang="fr-FR" dirty="0" err="1" smtClean="0"/>
              <a:t>ElasticHosts</a:t>
            </a:r>
            <a:endParaRPr lang="fr-FR" dirty="0" smtClean="0"/>
          </a:p>
          <a:p>
            <a:r>
              <a:rPr lang="fr-FR" dirty="0" smtClean="0"/>
              <a:t>Avantages</a:t>
            </a:r>
          </a:p>
          <a:p>
            <a:pPr lvl="1"/>
            <a:r>
              <a:rPr lang="fr-FR" dirty="0" smtClean="0"/>
              <a:t>Environnement d’exécution personnalisé</a:t>
            </a:r>
          </a:p>
          <a:p>
            <a:pPr lvl="1"/>
            <a:r>
              <a:rPr lang="fr-FR" dirty="0" smtClean="0"/>
              <a:t>Accessible à tout moment avec une API simple</a:t>
            </a:r>
          </a:p>
          <a:p>
            <a:pPr lvl="1"/>
            <a:r>
              <a:rPr lang="fr-FR" dirty="0" smtClean="0"/>
              <a:t>Contrôle complet de la ressource </a:t>
            </a:r>
            <a:r>
              <a:rPr lang="fr-FR" dirty="0" err="1" smtClean="0"/>
              <a:t>virtualisée</a:t>
            </a:r>
            <a:endParaRPr lang="fr-FR" dirty="0" smtClean="0"/>
          </a:p>
          <a:p>
            <a:r>
              <a:rPr lang="fr-FR" dirty="0" smtClean="0"/>
              <a:t>Inconvénients</a:t>
            </a:r>
          </a:p>
          <a:p>
            <a:pPr lvl="1"/>
            <a:r>
              <a:rPr lang="fr-FR" dirty="0" smtClean="0"/>
              <a:t>Interfaces non standardisées </a:t>
            </a:r>
          </a:p>
          <a:p>
            <a:pPr lvl="1"/>
            <a:r>
              <a:rPr lang="fr-FR" dirty="0" smtClean="0"/>
              <a:t>La création des machines virtuelles est difficile</a:t>
            </a:r>
          </a:p>
        </p:txBody>
      </p:sp>
      <p:pic>
        <p:nvPicPr>
          <p:cNvPr id="6" name="Picture 39" descr="logo_aws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3581400"/>
            <a:ext cx="1676400" cy="612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1" descr="Picture 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5901893"/>
            <a:ext cx="2362200" cy="498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/>
          <a:srcRect r="12303"/>
          <a:stretch>
            <a:fillRect/>
          </a:stretch>
        </p:blipFill>
        <p:spPr bwMode="auto">
          <a:xfrm>
            <a:off x="6629400" y="4419600"/>
            <a:ext cx="1981200" cy="4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0" y="4976519"/>
            <a:ext cx="1715097" cy="738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Platform as a Service (PaaS)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Architecture</a:t>
            </a:r>
          </a:p>
          <a:p>
            <a:pPr lvl="1"/>
            <a:r>
              <a:rPr lang="fr-FR" dirty="0" smtClean="0"/>
              <a:t>Plateforme pour le développement des applications web</a:t>
            </a:r>
          </a:p>
          <a:p>
            <a:pPr lvl="1"/>
            <a:r>
              <a:rPr lang="fr-FR" dirty="0" smtClean="0"/>
              <a:t>Aussi une infrastructure pour déployer et tourner ces applications</a:t>
            </a:r>
          </a:p>
          <a:p>
            <a:pPr lvl="1"/>
            <a:r>
              <a:rPr lang="fr-FR" dirty="0" smtClean="0"/>
              <a:t>Ex. Google </a:t>
            </a:r>
            <a:r>
              <a:rPr lang="fr-FR" dirty="0" err="1" smtClean="0"/>
              <a:t>App</a:t>
            </a:r>
            <a:r>
              <a:rPr lang="fr-FR" dirty="0" smtClean="0"/>
              <a:t> </a:t>
            </a:r>
            <a:r>
              <a:rPr lang="fr-FR" dirty="0" err="1" smtClean="0"/>
              <a:t>Engine</a:t>
            </a:r>
            <a:r>
              <a:rPr lang="fr-FR" dirty="0" smtClean="0"/>
              <a:t>, Azure</a:t>
            </a:r>
          </a:p>
          <a:p>
            <a:r>
              <a:rPr lang="fr-FR" dirty="0" smtClean="0"/>
              <a:t>Avantages</a:t>
            </a:r>
          </a:p>
          <a:p>
            <a:pPr lvl="1"/>
            <a:r>
              <a:rPr lang="fr-FR" dirty="0" smtClean="0"/>
              <a:t>Fonctionnalités comme répartition des charges, </a:t>
            </a:r>
            <a:br>
              <a:rPr lang="fr-FR" dirty="0" smtClean="0"/>
            </a:br>
            <a:r>
              <a:rPr lang="fr-FR" dirty="0" smtClean="0"/>
              <a:t>redondance des services, </a:t>
            </a:r>
            <a:r>
              <a:rPr lang="fr-FR" i="1" dirty="0" smtClean="0"/>
              <a:t>etc.</a:t>
            </a:r>
            <a:r>
              <a:rPr lang="fr-FR" dirty="0" smtClean="0"/>
              <a:t>  fournis par </a:t>
            </a:r>
            <a:br>
              <a:rPr lang="fr-FR" dirty="0" smtClean="0"/>
            </a:br>
            <a:r>
              <a:rPr lang="fr-FR" dirty="0" smtClean="0"/>
              <a:t>le système</a:t>
            </a:r>
          </a:p>
          <a:p>
            <a:pPr lvl="1"/>
            <a:r>
              <a:rPr lang="fr-FR" dirty="0" smtClean="0"/>
              <a:t>Développeurs peuvent éviter de faire la plomberie de bas niveau  </a:t>
            </a:r>
          </a:p>
          <a:p>
            <a:r>
              <a:rPr lang="fr-FR" dirty="0" smtClean="0"/>
              <a:t>Inconvénients</a:t>
            </a:r>
          </a:p>
          <a:p>
            <a:pPr lvl="1"/>
            <a:r>
              <a:rPr lang="fr-FR" dirty="0" smtClean="0"/>
              <a:t>La plateforme requiert un langage de programmation spécifique</a:t>
            </a:r>
          </a:p>
          <a:p>
            <a:pPr lvl="1"/>
            <a:r>
              <a:rPr lang="fr-FR" dirty="0" smtClean="0"/>
              <a:t>Les applications créées ne sont pas portables</a:t>
            </a:r>
          </a:p>
        </p:txBody>
      </p:sp>
      <p:pic>
        <p:nvPicPr>
          <p:cNvPr id="4" name="Picture 3" descr="windowsaz_h_we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2711926"/>
            <a:ext cx="2590800" cy="488474"/>
          </a:xfrm>
          <a:prstGeom prst="rect">
            <a:avLst/>
          </a:prstGeom>
        </p:spPr>
      </p:pic>
      <p:pic>
        <p:nvPicPr>
          <p:cNvPr id="5" name="Picture 4" descr="google-app-engine-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00" y="3276600"/>
            <a:ext cx="1384300" cy="127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Software as a Service (SaaS)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Architecture</a:t>
            </a:r>
          </a:p>
          <a:p>
            <a:pPr lvl="1"/>
            <a:r>
              <a:rPr lang="fr-FR" dirty="0" smtClean="0"/>
              <a:t>Une application accessible via le web</a:t>
            </a:r>
          </a:p>
          <a:p>
            <a:pPr lvl="1"/>
            <a:r>
              <a:rPr lang="fr-FR" dirty="0" smtClean="0"/>
              <a:t>Pas beaucoup plus qu’un « </a:t>
            </a:r>
            <a:r>
              <a:rPr lang="fr-FR" dirty="0" err="1" smtClean="0"/>
              <a:t>hosting</a:t>
            </a:r>
            <a:r>
              <a:rPr lang="fr-FR" dirty="0" smtClean="0"/>
              <a:t> » déguisé</a:t>
            </a:r>
          </a:p>
          <a:p>
            <a:pPr lvl="1"/>
            <a:r>
              <a:rPr lang="fr-FR" dirty="0" smtClean="0"/>
              <a:t>Ex. Google </a:t>
            </a:r>
            <a:r>
              <a:rPr lang="fr-FR" dirty="0" err="1" smtClean="0"/>
              <a:t>Apps</a:t>
            </a:r>
            <a:r>
              <a:rPr lang="fr-FR" dirty="0" smtClean="0"/>
              <a:t>, </a:t>
            </a:r>
            <a:r>
              <a:rPr lang="fr-FR" dirty="0" err="1" smtClean="0"/>
              <a:t>SalesForce</a:t>
            </a:r>
            <a:endParaRPr lang="fr-FR" dirty="0" smtClean="0"/>
          </a:p>
          <a:p>
            <a:r>
              <a:rPr lang="fr-FR" dirty="0" smtClean="0"/>
              <a:t>Avantages</a:t>
            </a:r>
          </a:p>
          <a:p>
            <a:pPr lvl="1"/>
            <a:r>
              <a:rPr lang="fr-FR" dirty="0" smtClean="0"/>
              <a:t>Utilisation très simple : aucun déploiement de logiciels, interface web</a:t>
            </a:r>
          </a:p>
          <a:p>
            <a:pPr lvl="1"/>
            <a:r>
              <a:rPr lang="fr-FR" dirty="0" smtClean="0"/>
              <a:t>Très accessible : portable, téléphone, …  </a:t>
            </a:r>
          </a:p>
          <a:p>
            <a:r>
              <a:rPr lang="fr-FR" dirty="0" smtClean="0"/>
              <a:t>Inconvénients</a:t>
            </a:r>
          </a:p>
          <a:p>
            <a:pPr lvl="1"/>
            <a:r>
              <a:rPr lang="fr-FR" dirty="0" smtClean="0"/>
              <a:t>Questions : accès aux informations, propriétaires des informations, pérennité des services, etc.</a:t>
            </a:r>
          </a:p>
          <a:p>
            <a:pPr lvl="1"/>
            <a:r>
              <a:rPr lang="fr-FR" dirty="0" smtClean="0"/>
              <a:t>Parfois difficile d’utiliser plusieurs services ensemble</a:t>
            </a:r>
          </a:p>
        </p:txBody>
      </p:sp>
      <p:pic>
        <p:nvPicPr>
          <p:cNvPr id="4" name="Picture 3" descr="salesforce_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5186" y="1295400"/>
            <a:ext cx="2466814" cy="606425"/>
          </a:xfrm>
          <a:prstGeom prst="rect">
            <a:avLst/>
          </a:prstGeom>
        </p:spPr>
      </p:pic>
      <p:pic>
        <p:nvPicPr>
          <p:cNvPr id="5" name="Picture 4" descr="google-app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2078657"/>
            <a:ext cx="1524000" cy="15027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technologies complémentaires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Grille : Fédérer les ressources distribuées vers des interfaces génériques</a:t>
            </a:r>
          </a:p>
          <a:p>
            <a:pPr lvl="1"/>
            <a:r>
              <a:rPr lang="fr-FR" dirty="0" smtClean="0"/>
              <a:t>Un modèle de sécurité homogène </a:t>
            </a:r>
          </a:p>
          <a:p>
            <a:pPr lvl="1"/>
            <a:r>
              <a:rPr lang="fr-FR" dirty="0" smtClean="0"/>
              <a:t>Partage des ressources via les organisations virtuelles</a:t>
            </a:r>
          </a:p>
          <a:p>
            <a:pPr lvl="1"/>
            <a:r>
              <a:rPr lang="fr-FR" dirty="0" smtClean="0"/>
              <a:t>Une architecture « système de batch »</a:t>
            </a:r>
          </a:p>
          <a:p>
            <a:pPr lvl="1"/>
            <a:r>
              <a:rPr lang="fr-FR" dirty="0" smtClean="0"/>
              <a:t>Gestion des fichiers</a:t>
            </a:r>
          </a:p>
          <a:p>
            <a:r>
              <a:rPr lang="fr-FR" dirty="0" smtClean="0"/>
              <a:t>Cloud : Déploiement ponctuelle des ressources personnalisées</a:t>
            </a:r>
          </a:p>
          <a:p>
            <a:pPr lvl="1"/>
            <a:r>
              <a:rPr lang="fr-FR" dirty="0" smtClean="0"/>
              <a:t>Environnement dynamique, élastique, et </a:t>
            </a:r>
            <a:r>
              <a:rPr lang="fr-FR" dirty="0" smtClean="0"/>
              <a:t>personnalisé</a:t>
            </a:r>
          </a:p>
          <a:p>
            <a:pPr lvl="1"/>
            <a:r>
              <a:rPr lang="fr-FR" dirty="0" smtClean="0"/>
              <a:t>Des abstractions à plusieurs niveaux (</a:t>
            </a:r>
            <a:r>
              <a:rPr lang="fr-FR" dirty="0" err="1" smtClean="0"/>
              <a:t>IaaS</a:t>
            </a:r>
            <a:r>
              <a:rPr lang="fr-FR" dirty="0" smtClean="0"/>
              <a:t>, </a:t>
            </a:r>
            <a:r>
              <a:rPr lang="fr-FR" dirty="0" err="1" smtClean="0"/>
              <a:t>PaaS</a:t>
            </a:r>
            <a:r>
              <a:rPr lang="fr-FR" dirty="0" smtClean="0"/>
              <a:t>, et </a:t>
            </a:r>
            <a:r>
              <a:rPr lang="fr-FR" dirty="0" err="1" smtClean="0"/>
              <a:t>SaaS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Basé sur les technologies de </a:t>
            </a:r>
            <a:r>
              <a:rPr lang="fr-FR" dirty="0" err="1" smtClean="0"/>
              <a:t>virtualisation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uslab-presentation-template-v3">
  <a:themeElements>
    <a:clrScheme name="GridWay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lnDef>
  </a:objectDefaults>
  <a:extraClrSchemeLst>
    <a:extraClrScheme>
      <a:clrScheme name="GridWay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stratuslab-presentation-template-v3.potx</Template>
  <TotalTime>291</TotalTime>
  <Words>662</Words>
  <Application>Microsoft Macintosh PowerPoint</Application>
  <PresentationFormat>Présentation à l'écran (4:3)</PresentationFormat>
  <Paragraphs>111</Paragraphs>
  <Slides>11</Slides>
  <Notes>1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stratuslab-presentation-template-v3</vt:lpstr>
      <vt:lpstr>La technologie « cloud » </vt:lpstr>
      <vt:lpstr>Agenda</vt:lpstr>
      <vt:lpstr>La grille</vt:lpstr>
      <vt:lpstr>Le cloud</vt:lpstr>
      <vt:lpstr>Virtualisation ≠ Cloud</vt:lpstr>
      <vt:lpstr>Infrastructure as a Service (IaaS)</vt:lpstr>
      <vt:lpstr>Platform as a Service (PaaS)</vt:lpstr>
      <vt:lpstr>Software as a Service (SaaS)</vt:lpstr>
      <vt:lpstr>Les technologies complémentaires</vt:lpstr>
      <vt:lpstr>Conclusions</vt:lpstr>
      <vt:lpstr>Diapositive 11</vt:lpstr>
    </vt:vector>
  </TitlesOfParts>
  <Company>SixSq Sàrl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Considerations From Running Grid Services on Cloud Resources</dc:title>
  <dc:creator>Charles</dc:creator>
  <cp:lastModifiedBy>airaj</cp:lastModifiedBy>
  <cp:revision>110</cp:revision>
  <cp:lastPrinted>2010-03-23T08:08:48Z</cp:lastPrinted>
  <dcterms:created xsi:type="dcterms:W3CDTF">2011-03-30T07:59:28Z</dcterms:created>
  <dcterms:modified xsi:type="dcterms:W3CDTF">2011-03-30T08:06:23Z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