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7"/>
  </p:notesMasterIdLst>
  <p:handoutMasterIdLst>
    <p:handoutMasterId r:id="rId18"/>
  </p:handoutMasterIdLst>
  <p:sldIdLst>
    <p:sldId id="577" r:id="rId2"/>
    <p:sldId id="887" r:id="rId3"/>
    <p:sldId id="864" r:id="rId4"/>
    <p:sldId id="880" r:id="rId5"/>
    <p:sldId id="883" r:id="rId6"/>
    <p:sldId id="902" r:id="rId7"/>
    <p:sldId id="889" r:id="rId8"/>
    <p:sldId id="903" r:id="rId9"/>
    <p:sldId id="900" r:id="rId10"/>
    <p:sldId id="905" r:id="rId11"/>
    <p:sldId id="865" r:id="rId12"/>
    <p:sldId id="906" r:id="rId13"/>
    <p:sldId id="904" r:id="rId14"/>
    <p:sldId id="872" r:id="rId15"/>
    <p:sldId id="863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3635" autoAdjust="0"/>
  </p:normalViewPr>
  <p:slideViewPr>
    <p:cSldViewPr>
      <p:cViewPr>
        <p:scale>
          <a:sx n="100" d="100"/>
          <a:sy n="100" d="100"/>
        </p:scale>
        <p:origin x="-584" y="160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2010, 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support@stratuslab.eu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stratuslab.eu" TargetMode="External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6" Type="http://schemas.openxmlformats.org/officeDocument/2006/relationships/image" Target="../media/image7.jpe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hyperlink" Target="http://stratuslab.e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StratusLab" TargetMode="External"/><Relationship Id="rId4" Type="http://schemas.openxmlformats.org/officeDocument/2006/relationships/hyperlink" Target="http://www.youtube.com/watch?v=eR8OgKsuBoo" TargetMode="External"/><Relationship Id="rId5" Type="http://schemas.openxmlformats.org/officeDocument/2006/relationships/hyperlink" Target="https://loomis.web.cern.ch/loomis/stratuslab-user-tutorial/stratuslab-user-tutorial.mp4" TargetMode="External"/><Relationship Id="rId6" Type="http://schemas.openxmlformats.org/officeDocument/2006/relationships/hyperlink" Target="https://loomis.web.cern.ch/loomis/stratuslab-user-tutorial/stratuslab-user-tutorial-HD.mp4" TargetMode="Externa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StratusLab</a:t>
            </a:r>
            <a:r>
              <a:rPr lang="fr-FR" dirty="0" smtClean="0"/>
              <a:t> : Le projet et </a:t>
            </a:r>
            <a:br>
              <a:rPr lang="fr-FR" dirty="0" smtClean="0"/>
            </a:br>
            <a:r>
              <a:rPr lang="fr-FR" dirty="0" smtClean="0"/>
              <a:t>sa distribution </a:t>
            </a:r>
            <a:r>
              <a:rPr lang="fr-FR" dirty="0" err="1" smtClean="0"/>
              <a:t>cloud</a:t>
            </a:r>
            <a:endParaRPr lang="fr-FR" dirty="0" smtClean="0"/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M. Airaj C. </a:t>
            </a:r>
            <a:r>
              <a:rPr lang="fr-FR" dirty="0" err="1" smtClean="0"/>
              <a:t>Loomis</a:t>
            </a:r>
            <a:r>
              <a:rPr lang="fr-FR" dirty="0" smtClean="0"/>
              <a:t> (CNRS/LAL)</a:t>
            </a:r>
          </a:p>
          <a:p>
            <a:r>
              <a:rPr lang="fr-FR" dirty="0" smtClean="0"/>
              <a:t>Tutorial </a:t>
            </a:r>
            <a:r>
              <a:rPr lang="fr-FR" dirty="0" err="1" smtClean="0"/>
              <a:t>StratusLab</a:t>
            </a:r>
            <a:r>
              <a:rPr lang="fr-FR" dirty="0" smtClean="0"/>
              <a:t> (Clermont-Ferrand)</a:t>
            </a:r>
          </a:p>
          <a:p>
            <a:r>
              <a:rPr lang="fr-FR" dirty="0" smtClean="0"/>
              <a:t>30-31 Mars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Feuille de route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Gestion des données (disques) </a:t>
            </a:r>
          </a:p>
          <a:p>
            <a:pPr lvl="1"/>
            <a:r>
              <a:rPr lang="fr-FR" dirty="0" smtClean="0"/>
              <a:t>Images statiques : base de données fixes, données standards, …</a:t>
            </a:r>
          </a:p>
          <a:p>
            <a:pPr lvl="1"/>
            <a:r>
              <a:rPr lang="fr-FR" dirty="0" smtClean="0"/>
              <a:t>Images modifiables : état de services, logs, …</a:t>
            </a:r>
          </a:p>
          <a:p>
            <a:r>
              <a:rPr lang="fr-FR" dirty="0" smtClean="0"/>
              <a:t>Gestion des services</a:t>
            </a:r>
          </a:p>
          <a:p>
            <a:pPr lvl="1"/>
            <a:r>
              <a:rPr lang="fr-FR" dirty="0" smtClean="0"/>
              <a:t>Contrôler un ensemble de machines virtuelles</a:t>
            </a:r>
          </a:p>
          <a:p>
            <a:pPr lvl="1"/>
            <a:r>
              <a:rPr lang="fr-FR" dirty="0" smtClean="0"/>
              <a:t>Varier les ressources dynamiquement et automatiquement 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</a:t>
            </a:r>
            <a:r>
              <a:rPr lang="fr-FR" dirty="0" err="1" smtClean="0"/>
              <a:t>StratusLab</a:t>
            </a:r>
            <a:r>
              <a:rPr lang="fr-FR" dirty="0" smtClean="0"/>
              <a:t> </a:t>
            </a:r>
            <a:r>
              <a:rPr lang="fr-FR" dirty="0" smtClean="0"/>
              <a:t>v1.0</a:t>
            </a:r>
            <a:endParaRPr lang="fr-FR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228600" y="3276600"/>
            <a:ext cx="7315200" cy="3429000"/>
            <a:chOff x="381000" y="3276600"/>
            <a:chExt cx="7315200" cy="3429000"/>
          </a:xfrm>
        </p:grpSpPr>
        <p:sp>
          <p:nvSpPr>
            <p:cNvPr id="74" name="Rectangle 79"/>
            <p:cNvSpPr>
              <a:spLocks noChangeArrowheads="1"/>
            </p:cNvSpPr>
            <p:nvPr/>
          </p:nvSpPr>
          <p:spPr bwMode="auto">
            <a:xfrm>
              <a:off x="381000" y="3276600"/>
              <a:ext cx="7315200" cy="3429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fr-FR" sz="1800" dirty="0" err="1" smtClean="0"/>
                <a:t>IaaS</a:t>
              </a:r>
              <a:r>
                <a:rPr lang="fr-FR" sz="1800" dirty="0" smtClean="0"/>
                <a:t> Cloud</a:t>
              </a:r>
              <a:endParaRPr lang="fr-FR" sz="1800" dirty="0"/>
            </a:p>
          </p:txBody>
        </p:sp>
        <p:sp>
          <p:nvSpPr>
            <p:cNvPr id="49" name="AutoShape 19"/>
            <p:cNvSpPr>
              <a:spLocks noChangeArrowheads="1"/>
            </p:cNvSpPr>
            <p:nvPr/>
          </p:nvSpPr>
          <p:spPr bwMode="auto">
            <a:xfrm>
              <a:off x="457200" y="5181600"/>
              <a:ext cx="41910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Virtual Machine Manager (</a:t>
              </a:r>
              <a:r>
                <a:rPr lang="fr-FR" sz="1600" dirty="0" err="1" smtClean="0">
                  <a:solidFill>
                    <a:schemeClr val="bg1"/>
                  </a:solidFill>
                </a:rPr>
                <a:t>OpenNebula</a:t>
              </a:r>
              <a:r>
                <a:rPr lang="fr-FR" sz="1600" dirty="0" smtClean="0">
                  <a:solidFill>
                    <a:schemeClr val="bg1"/>
                  </a:solidFill>
                </a:rPr>
                <a:t>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50" name="AutoShape 19"/>
            <p:cNvSpPr>
              <a:spLocks noChangeArrowheads="1"/>
            </p:cNvSpPr>
            <p:nvPr/>
          </p:nvSpPr>
          <p:spPr bwMode="auto">
            <a:xfrm>
              <a:off x="457200" y="4724400"/>
              <a:ext cx="41910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OCCI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55" name="AutoShape 19"/>
            <p:cNvSpPr>
              <a:spLocks noChangeArrowheads="1"/>
            </p:cNvSpPr>
            <p:nvPr/>
          </p:nvSpPr>
          <p:spPr bwMode="auto">
            <a:xfrm>
              <a:off x="457200" y="6172200"/>
              <a:ext cx="4191000" cy="3762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rgbClr val="000000"/>
                  </a:solidFill>
                </a:rPr>
                <a:t>Physical</a:t>
              </a:r>
              <a:r>
                <a:rPr lang="fr-FR" sz="1600" dirty="0" smtClean="0">
                  <a:solidFill>
                    <a:srgbClr val="000000"/>
                  </a:solidFill>
                </a:rPr>
                <a:t> </a:t>
              </a:r>
              <a:r>
                <a:rPr lang="fr-FR" sz="1600" dirty="0" err="1" smtClean="0">
                  <a:solidFill>
                    <a:srgbClr val="000000"/>
                  </a:solidFill>
                </a:rPr>
                <a:t>Computing</a:t>
              </a:r>
              <a:r>
                <a:rPr lang="fr-FR" sz="1600" dirty="0" smtClean="0">
                  <a:solidFill>
                    <a:srgbClr val="000000"/>
                  </a:solidFill>
                </a:rPr>
                <a:t> </a:t>
              </a:r>
              <a:r>
                <a:rPr lang="fr-FR" sz="1600" dirty="0" err="1" smtClean="0">
                  <a:solidFill>
                    <a:srgbClr val="000000"/>
                  </a:solidFill>
                </a:rPr>
                <a:t>Resources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  <p:sp>
          <p:nvSpPr>
            <p:cNvPr id="58" name="AutoShape 19"/>
            <p:cNvSpPr>
              <a:spLocks noChangeArrowheads="1"/>
            </p:cNvSpPr>
            <p:nvPr/>
          </p:nvSpPr>
          <p:spPr bwMode="auto">
            <a:xfrm>
              <a:off x="25908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VMware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0" name="AutoShape 19"/>
            <p:cNvSpPr>
              <a:spLocks noChangeArrowheads="1"/>
            </p:cNvSpPr>
            <p:nvPr/>
          </p:nvSpPr>
          <p:spPr bwMode="auto">
            <a:xfrm>
              <a:off x="457200" y="4271962"/>
              <a:ext cx="30480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Service Manager (Claudia)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1" name="AutoShape 19"/>
            <p:cNvSpPr>
              <a:spLocks noChangeArrowheads="1"/>
            </p:cNvSpPr>
            <p:nvPr/>
          </p:nvSpPr>
          <p:spPr bwMode="auto">
            <a:xfrm>
              <a:off x="457200" y="3810000"/>
              <a:ext cx="30480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TCloud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2" name="AutoShape 19"/>
            <p:cNvSpPr>
              <a:spLocks noChangeArrowheads="1"/>
            </p:cNvSpPr>
            <p:nvPr/>
          </p:nvSpPr>
          <p:spPr bwMode="auto">
            <a:xfrm>
              <a:off x="4800600" y="5181600"/>
              <a:ext cx="28194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Storage Manager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3" name="AutoShape 19"/>
            <p:cNvSpPr>
              <a:spLocks noChangeArrowheads="1"/>
            </p:cNvSpPr>
            <p:nvPr/>
          </p:nvSpPr>
          <p:spPr bwMode="auto">
            <a:xfrm>
              <a:off x="4800600" y="4724400"/>
              <a:ext cx="28194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OCCI (?), CDMI (?)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4" name="AutoShape 19"/>
            <p:cNvSpPr>
              <a:spLocks noChangeArrowheads="1"/>
            </p:cNvSpPr>
            <p:nvPr/>
          </p:nvSpPr>
          <p:spPr bwMode="auto">
            <a:xfrm>
              <a:off x="4800600" y="5715000"/>
              <a:ext cx="1371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iSCSI</a:t>
              </a:r>
              <a:r>
                <a:rPr lang="fr-FR" sz="1600" dirty="0" smtClean="0">
                  <a:solidFill>
                    <a:schemeClr val="bg1"/>
                  </a:solidFill>
                </a:rPr>
                <a:t> (?)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5" name="AutoShape 19"/>
            <p:cNvSpPr>
              <a:spLocks noChangeArrowheads="1"/>
            </p:cNvSpPr>
            <p:nvPr/>
          </p:nvSpPr>
          <p:spPr bwMode="auto">
            <a:xfrm>
              <a:off x="4572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KVM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6" name="AutoShape 19"/>
            <p:cNvSpPr>
              <a:spLocks noChangeArrowheads="1"/>
            </p:cNvSpPr>
            <p:nvPr/>
          </p:nvSpPr>
          <p:spPr bwMode="auto">
            <a:xfrm>
              <a:off x="15240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Xen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7" name="AutoShape 19"/>
            <p:cNvSpPr>
              <a:spLocks noChangeArrowheads="1"/>
            </p:cNvSpPr>
            <p:nvPr/>
          </p:nvSpPr>
          <p:spPr bwMode="auto">
            <a:xfrm>
              <a:off x="3657600" y="57150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…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68" name="AutoShape 19"/>
            <p:cNvSpPr>
              <a:spLocks noChangeArrowheads="1"/>
            </p:cNvSpPr>
            <p:nvPr/>
          </p:nvSpPr>
          <p:spPr bwMode="auto">
            <a:xfrm>
              <a:off x="4800600" y="6172200"/>
              <a:ext cx="2819400" cy="3762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/>
                <a:t>Physical</a:t>
              </a:r>
              <a:r>
                <a:rPr lang="fr-FR" sz="1600" dirty="0" smtClean="0"/>
                <a:t> Storage </a:t>
              </a:r>
              <a:r>
                <a:rPr lang="fr-FR" sz="1600" dirty="0" err="1" smtClean="0"/>
                <a:t>Resources</a:t>
              </a:r>
              <a:endParaRPr lang="fr-FR" sz="1600" dirty="0"/>
            </a:p>
          </p:txBody>
        </p:sp>
        <p:sp>
          <p:nvSpPr>
            <p:cNvPr id="70" name="AutoShape 19"/>
            <p:cNvSpPr>
              <a:spLocks noChangeArrowheads="1"/>
            </p:cNvSpPr>
            <p:nvPr/>
          </p:nvSpPr>
          <p:spPr bwMode="auto">
            <a:xfrm>
              <a:off x="6248400" y="5715000"/>
              <a:ext cx="13716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…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876800" y="1371600"/>
            <a:ext cx="3962400" cy="2209800"/>
            <a:chOff x="4724400" y="1524000"/>
            <a:chExt cx="3962400" cy="2209800"/>
          </a:xfrm>
        </p:grpSpPr>
        <p:sp>
          <p:nvSpPr>
            <p:cNvPr id="98" name="Rectangle 79"/>
            <p:cNvSpPr>
              <a:spLocks noChangeArrowheads="1"/>
            </p:cNvSpPr>
            <p:nvPr/>
          </p:nvSpPr>
          <p:spPr bwMode="auto">
            <a:xfrm>
              <a:off x="4724400" y="1524000"/>
              <a:ext cx="3962400" cy="22098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r>
                <a:rPr lang="fr-FR" sz="1800" dirty="0" smtClean="0"/>
                <a:t>Appliance </a:t>
              </a:r>
              <a:r>
                <a:rPr lang="fr-FR" sz="1800" dirty="0" err="1" smtClean="0"/>
                <a:t>Repository</a:t>
              </a:r>
              <a:endParaRPr lang="fr-FR" sz="1800" dirty="0"/>
            </a:p>
          </p:txBody>
        </p:sp>
        <p:sp>
          <p:nvSpPr>
            <p:cNvPr id="71" name="AutoShape 19"/>
            <p:cNvSpPr>
              <a:spLocks noChangeArrowheads="1"/>
            </p:cNvSpPr>
            <p:nvPr/>
          </p:nvSpPr>
          <p:spPr bwMode="auto">
            <a:xfrm>
              <a:off x="5181600" y="2438400"/>
              <a:ext cx="3048000" cy="3762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err="1" smtClean="0">
                  <a:solidFill>
                    <a:schemeClr val="bg1"/>
                  </a:solidFill>
                </a:rPr>
                <a:t>MarketPlace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3" name="AutoShape 19"/>
            <p:cNvSpPr>
              <a:spLocks noChangeArrowheads="1"/>
            </p:cNvSpPr>
            <p:nvPr/>
          </p:nvSpPr>
          <p:spPr bwMode="auto">
            <a:xfrm>
              <a:off x="5181600" y="1981200"/>
              <a:ext cx="3048000" cy="381000"/>
            </a:xfrm>
            <a:prstGeom prst="roundRect">
              <a:avLst>
                <a:gd name="adj" fmla="val 16667"/>
              </a:avLst>
            </a:prstGeom>
            <a:solidFill>
              <a:srgbClr val="32425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chemeClr val="bg1"/>
                  </a:solidFill>
                </a:rPr>
                <a:t>HTTP(S) REST Interface</a:t>
              </a:r>
              <a:endParaRPr lang="fr-FR" sz="1600" dirty="0">
                <a:solidFill>
                  <a:schemeClr val="bg1"/>
                </a:solidFill>
              </a:endParaRPr>
            </a:p>
          </p:txBody>
        </p:sp>
        <p:sp>
          <p:nvSpPr>
            <p:cNvPr id="76" name="AutoShape 19"/>
            <p:cNvSpPr>
              <a:spLocks noChangeArrowheads="1"/>
            </p:cNvSpPr>
            <p:nvPr/>
          </p:nvSpPr>
          <p:spPr bwMode="auto">
            <a:xfrm>
              <a:off x="4838700" y="3281362"/>
              <a:ext cx="3733800" cy="37623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fr-FR" sz="1600" dirty="0" smtClean="0">
                  <a:solidFill>
                    <a:srgbClr val="000000"/>
                  </a:solidFill>
                </a:rPr>
                <a:t>Appliance Stores (Web, </a:t>
              </a:r>
              <a:r>
                <a:rPr lang="fr-FR" sz="1600" dirty="0" err="1" smtClean="0">
                  <a:solidFill>
                    <a:srgbClr val="000000"/>
                  </a:solidFill>
                </a:rPr>
                <a:t>Grid</a:t>
              </a:r>
              <a:r>
                <a:rPr lang="fr-FR" sz="1600" dirty="0" smtClean="0">
                  <a:solidFill>
                    <a:srgbClr val="000000"/>
                  </a:solidFill>
                </a:rPr>
                <a:t>, Cloud)</a:t>
              </a:r>
              <a:endParaRPr lang="fr-FR" sz="1600" dirty="0">
                <a:solidFill>
                  <a:srgbClr val="000000"/>
                </a:solidFill>
              </a:endParaRPr>
            </a:p>
          </p:txBody>
        </p:sp>
        <p:cxnSp>
          <p:nvCxnSpPr>
            <p:cNvPr id="80" name="Straight Arrow Connector 79"/>
            <p:cNvCxnSpPr>
              <a:stCxn id="71" idx="2"/>
              <a:endCxn id="76" idx="0"/>
            </p:cNvCxnSpPr>
            <p:nvPr/>
          </p:nvCxnSpPr>
          <p:spPr bwMode="auto">
            <a:xfrm rot="5400000">
              <a:off x="6472238" y="3048000"/>
              <a:ext cx="466724" cy="1588"/>
            </a:xfrm>
            <a:prstGeom prst="straightConnector1">
              <a:avLst/>
            </a:prstGeom>
            <a:gradFill rotWithShape="1">
              <a:gsLst>
                <a:gs pos="0">
                  <a:srgbClr val="003366"/>
                </a:gs>
                <a:gs pos="50000">
                  <a:srgbClr val="003366">
                    <a:gamma/>
                    <a:tint val="0"/>
                    <a:invGamma/>
                  </a:srgbClr>
                </a:gs>
                <a:gs pos="100000">
                  <a:srgbClr val="003366"/>
                </a:gs>
              </a:gsLst>
              <a:lin ang="5400000" scaled="1"/>
            </a:gradFill>
            <a:ln w="254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</p:grpSp>
      <p:sp>
        <p:nvSpPr>
          <p:cNvPr id="103" name="Oval 102"/>
          <p:cNvSpPr>
            <a:spLocks noChangeArrowheads="1"/>
          </p:cNvSpPr>
          <p:nvPr/>
        </p:nvSpPr>
        <p:spPr bwMode="auto">
          <a:xfrm>
            <a:off x="1143000" y="1524000"/>
            <a:ext cx="1905000" cy="914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800" dirty="0" err="1" smtClean="0">
                <a:solidFill>
                  <a:schemeClr val="bg1"/>
                </a:solidFill>
              </a:rPr>
              <a:t>users</a:t>
            </a:r>
            <a:endParaRPr lang="fr-FR" sz="1800" dirty="0">
              <a:solidFill>
                <a:schemeClr val="bg1"/>
              </a:solidFill>
            </a:endParaRPr>
          </a:p>
        </p:txBody>
      </p:sp>
      <p:cxnSp>
        <p:nvCxnSpPr>
          <p:cNvPr id="113" name="Straight Arrow Connector 112"/>
          <p:cNvCxnSpPr>
            <a:stCxn id="103" idx="6"/>
            <a:endCxn id="73" idx="1"/>
          </p:cNvCxnSpPr>
          <p:nvPr/>
        </p:nvCxnSpPr>
        <p:spPr bwMode="auto">
          <a:xfrm>
            <a:off x="3048000" y="1981200"/>
            <a:ext cx="2286000" cy="38100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4" name="Straight Arrow Connector 113"/>
          <p:cNvCxnSpPr>
            <a:stCxn id="103" idx="4"/>
            <a:endCxn id="61" idx="0"/>
          </p:cNvCxnSpPr>
          <p:nvPr/>
        </p:nvCxnSpPr>
        <p:spPr bwMode="auto">
          <a:xfrm rot="5400000">
            <a:off x="1276350" y="2990850"/>
            <a:ext cx="1371600" cy="266700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18" name="Straight Arrow Connector 117"/>
          <p:cNvCxnSpPr>
            <a:stCxn id="103" idx="5"/>
            <a:endCxn id="63" idx="0"/>
          </p:cNvCxnSpPr>
          <p:nvPr/>
        </p:nvCxnSpPr>
        <p:spPr bwMode="auto">
          <a:xfrm rot="16200000" flipH="1">
            <a:off x="3203504" y="1870003"/>
            <a:ext cx="2419911" cy="3288881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1" name="Straight Arrow Connector 120"/>
          <p:cNvCxnSpPr/>
          <p:nvPr/>
        </p:nvCxnSpPr>
        <p:spPr bwMode="auto">
          <a:xfrm rot="16200000" flipH="1">
            <a:off x="2171700" y="2705100"/>
            <a:ext cx="2286000" cy="1752600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fr-FR" dirty="0" smtClean="0"/>
              <a:t>Disponible</a:t>
            </a:r>
          </a:p>
          <a:p>
            <a:pPr lvl="1"/>
            <a:r>
              <a:rPr lang="fr-FR" dirty="0" smtClean="0"/>
              <a:t>Mars 2011</a:t>
            </a:r>
          </a:p>
          <a:p>
            <a:r>
              <a:rPr lang="fr-FR" dirty="0" smtClean="0"/>
              <a:t>Buts</a:t>
            </a:r>
          </a:p>
          <a:p>
            <a:pPr lvl="1"/>
            <a:r>
              <a:rPr lang="fr-FR" dirty="0" smtClean="0"/>
              <a:t>Fournir une distribution </a:t>
            </a:r>
            <a:r>
              <a:rPr lang="fr-FR" dirty="0" err="1" smtClean="0"/>
              <a:t>cloud</a:t>
            </a:r>
            <a:r>
              <a:rPr lang="fr-FR" dirty="0" smtClean="0"/>
              <a:t> de base</a:t>
            </a:r>
          </a:p>
          <a:p>
            <a:pPr lvl="1"/>
            <a:r>
              <a:rPr lang="fr-FR" dirty="0" smtClean="0"/>
              <a:t>Feedback </a:t>
            </a:r>
            <a:br>
              <a:rPr lang="fr-FR" dirty="0" smtClean="0"/>
            </a:br>
            <a:r>
              <a:rPr lang="fr-FR" dirty="0" smtClean="0"/>
              <a:t>des utilisateurs et administrateurs</a:t>
            </a:r>
          </a:p>
          <a:p>
            <a:r>
              <a:rPr lang="fr-FR" dirty="0" smtClean="0"/>
              <a:t>Avertissement </a:t>
            </a:r>
          </a:p>
          <a:p>
            <a:pPr lvl="1"/>
            <a:r>
              <a:rPr lang="fr-FR" dirty="0" smtClean="0"/>
              <a:t>Toutes les APIs, commandes, etc. peuvent changer 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 marL="0" indent="0"/>
            <a:r>
              <a:rPr lang="fr-FR" dirty="0" smtClean="0"/>
              <a:t>Documentation</a:t>
            </a:r>
          </a:p>
          <a:p>
            <a:pPr lvl="1"/>
            <a:r>
              <a:rPr lang="fr-FR" dirty="0" smtClean="0"/>
              <a:t>Tutoriel utilisateur (web et vidéo)</a:t>
            </a:r>
          </a:p>
          <a:p>
            <a:pPr lvl="1"/>
            <a:r>
              <a:rPr lang="fr-FR" dirty="0" smtClean="0"/>
              <a:t>Descriptif de la déploiement référence </a:t>
            </a:r>
          </a:p>
          <a:p>
            <a:pPr lvl="1"/>
            <a:r>
              <a:rPr lang="fr-FR" dirty="0" smtClean="0"/>
              <a:t>Guide d’installation</a:t>
            </a:r>
          </a:p>
          <a:p>
            <a:r>
              <a:rPr lang="fr-FR" dirty="0" smtClean="0"/>
              <a:t>Services</a:t>
            </a:r>
          </a:p>
          <a:p>
            <a:pPr lvl="1"/>
            <a:r>
              <a:rPr lang="fr-FR" dirty="0" smtClean="0"/>
              <a:t>« Appliance </a:t>
            </a:r>
            <a:r>
              <a:rPr lang="fr-FR" dirty="0" err="1" smtClean="0"/>
              <a:t>repository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Infrastructure </a:t>
            </a:r>
            <a:r>
              <a:rPr lang="fr-FR" dirty="0" err="1" smtClean="0"/>
              <a:t>cloud</a:t>
            </a:r>
            <a:r>
              <a:rPr lang="fr-FR" dirty="0" smtClean="0"/>
              <a:t> (GRNET)</a:t>
            </a:r>
          </a:p>
          <a:p>
            <a:pPr lvl="1"/>
            <a:r>
              <a:rPr lang="fr-FR" dirty="0" smtClean="0"/>
              <a:t>Supporte des utilisateurs et administrateurs (</a:t>
            </a:r>
            <a:r>
              <a:rPr lang="fr-FR" dirty="0" err="1" smtClean="0"/>
              <a:t>support@stratuslab.eu</a:t>
            </a:r>
            <a:r>
              <a:rPr lang="fr-FR" dirty="0" smtClean="0"/>
              <a:t>)</a:t>
            </a:r>
          </a:p>
          <a:p>
            <a:r>
              <a:rPr lang="fr-FR" dirty="0" smtClean="0"/>
              <a:t>Software</a:t>
            </a:r>
          </a:p>
          <a:p>
            <a:pPr lvl="1"/>
            <a:r>
              <a:rPr lang="fr-FR" dirty="0" err="1" smtClean="0"/>
              <a:t>OpenNebula</a:t>
            </a:r>
            <a:r>
              <a:rPr lang="fr-FR" dirty="0" smtClean="0"/>
              <a:t> (modifié, </a:t>
            </a:r>
            <a:r>
              <a:rPr lang="fr-FR" dirty="0" err="1" smtClean="0"/>
              <a:t>patché</a:t>
            </a:r>
            <a:r>
              <a:rPr lang="fr-FR" dirty="0" smtClean="0"/>
              <a:t>) </a:t>
            </a:r>
          </a:p>
          <a:p>
            <a:pPr lvl="1"/>
            <a:r>
              <a:rPr lang="fr-FR" dirty="0" smtClean="0"/>
              <a:t>Outils ligne de commande (utilisateur et administrateur)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Intégration des certificats grilles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Outils pour signer et valider les métadonnées pour une image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Support de </a:t>
            </a:r>
            <a:r>
              <a:rPr lang="fr-FR" dirty="0" err="1" smtClean="0">
                <a:solidFill>
                  <a:srgbClr val="FF0000"/>
                </a:solidFill>
              </a:rPr>
              <a:t>windows</a:t>
            </a:r>
            <a:endParaRPr lang="fr-FR" dirty="0" smtClean="0">
              <a:solidFill>
                <a:srgbClr val="FF0000"/>
              </a:solidFill>
            </a:endParaRP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Adresses IP : publiques, locales, et privées</a:t>
            </a:r>
          </a:p>
          <a:p>
            <a:pPr lvl="1"/>
            <a:r>
              <a:rPr lang="fr-FR" dirty="0" smtClean="0"/>
              <a:t>Images machines standards (</a:t>
            </a:r>
            <a:r>
              <a:rPr lang="fr-FR" dirty="0" err="1" smtClean="0"/>
              <a:t>ttylinux</a:t>
            </a:r>
            <a:r>
              <a:rPr lang="fr-FR" dirty="0" smtClean="0"/>
              <a:t> 9.5, </a:t>
            </a:r>
            <a:r>
              <a:rPr lang="fr-FR" dirty="0" err="1" smtClean="0"/>
              <a:t>Ubuntu</a:t>
            </a:r>
            <a:r>
              <a:rPr lang="fr-FR" dirty="0" smtClean="0"/>
              <a:t> 10.04, </a:t>
            </a:r>
            <a:r>
              <a:rPr lang="fr-FR" dirty="0" err="1" smtClean="0"/>
              <a:t>CentOS</a:t>
            </a:r>
            <a:r>
              <a:rPr lang="fr-FR" dirty="0" smtClean="0"/>
              <a:t> 5.5)</a:t>
            </a:r>
          </a:p>
          <a:p>
            <a:pPr lvl="1"/>
            <a:r>
              <a:rPr lang="fr-FR" dirty="0" smtClean="0"/>
              <a:t>Monitor web</a:t>
            </a:r>
          </a:p>
          <a:p>
            <a:pPr lvl="1"/>
            <a:r>
              <a:rPr lang="fr-FR" dirty="0" err="1" smtClean="0"/>
              <a:t>Ganglia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Installation manuelle et avec </a:t>
            </a:r>
            <a:r>
              <a:rPr lang="fr-FR" dirty="0" err="1" smtClean="0"/>
              <a:t>Quattor</a:t>
            </a:r>
            <a:endParaRPr lang="fr-FR" dirty="0" smtClean="0"/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Version 0.3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Défis et questions   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Comment donner l’illusion de ressources illimités avec des « petits » sites scientifique ?</a:t>
            </a:r>
          </a:p>
          <a:p>
            <a:r>
              <a:rPr lang="fr-FR" dirty="0" smtClean="0"/>
              <a:t>Comment rassurer les administrateurs qui sont réticents à exécuter des images crées par les utilisateurs ? </a:t>
            </a:r>
          </a:p>
          <a:p>
            <a:r>
              <a:rPr lang="fr-FR" dirty="0" smtClean="0"/>
              <a:t>Définir la politique pour renforcer la confiance entre les acteurs dans les </a:t>
            </a:r>
            <a:r>
              <a:rPr lang="fr-FR" dirty="0" err="1" smtClean="0"/>
              <a:t>e-Infrastructures</a:t>
            </a:r>
            <a:r>
              <a:rPr lang="fr-FR" dirty="0" smtClean="0"/>
              <a:t> en Europe.</a:t>
            </a:r>
          </a:p>
          <a:p>
            <a:r>
              <a:rPr lang="fr-FR" dirty="0" smtClean="0"/>
              <a:t>Comment traduire le « </a:t>
            </a:r>
            <a:r>
              <a:rPr lang="fr-FR" dirty="0" err="1" smtClean="0"/>
              <a:t>pay-as-you-go</a:t>
            </a:r>
            <a:r>
              <a:rPr lang="fr-FR" dirty="0" smtClean="0"/>
              <a:t> » du monde commercial dans le monde scientifique ?</a:t>
            </a:r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Conclusions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err="1" smtClean="0"/>
              <a:t>StratusLab</a:t>
            </a:r>
            <a:endParaRPr lang="fr-FR" dirty="0" smtClean="0"/>
          </a:p>
          <a:p>
            <a:pPr lvl="1"/>
            <a:r>
              <a:rPr lang="fr-FR" dirty="0" smtClean="0"/>
              <a:t>Petit projet (3 M€, 20 personnes) </a:t>
            </a: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intégration de services existants</a:t>
            </a:r>
            <a:endParaRPr lang="fr-FR" dirty="0" smtClean="0"/>
          </a:p>
          <a:p>
            <a:pPr lvl="1"/>
            <a:r>
              <a:rPr lang="fr-FR" dirty="0" err="1" smtClean="0"/>
              <a:t>StratusLab</a:t>
            </a:r>
            <a:r>
              <a:rPr lang="fr-FR" dirty="0" smtClean="0"/>
              <a:t> v0.1 disponible, v0.2 disponible, v0.3 ….</a:t>
            </a:r>
          </a:p>
          <a:p>
            <a:pPr lvl="1"/>
            <a:r>
              <a:rPr lang="fr-FR" dirty="0" smtClean="0">
                <a:sym typeface="Wingdings"/>
              </a:rPr>
              <a:t>Une infrastructure de référence est disponible</a:t>
            </a:r>
          </a:p>
          <a:p>
            <a:pPr lvl="1"/>
            <a:r>
              <a:rPr lang="fr-FR" dirty="0" smtClean="0">
                <a:sym typeface="Wingdings"/>
              </a:rPr>
              <a:t>Support : </a:t>
            </a:r>
            <a:r>
              <a:rPr lang="fr-FR" dirty="0" smtClean="0">
                <a:sym typeface="Wingdings"/>
                <a:hlinkClick r:id="rId2"/>
              </a:rPr>
              <a:t>support@stratuslab.eu</a:t>
            </a:r>
            <a:endParaRPr lang="fr-FR" dirty="0" smtClean="0"/>
          </a:p>
          <a:p>
            <a:r>
              <a:rPr lang="fr-FR" dirty="0" smtClean="0"/>
              <a:t>Défis</a:t>
            </a:r>
          </a:p>
          <a:p>
            <a:pPr lvl="1"/>
            <a:r>
              <a:rPr lang="fr-FR" dirty="0" smtClean="0"/>
              <a:t>Gestion des données</a:t>
            </a:r>
          </a:p>
          <a:p>
            <a:pPr lvl="1"/>
            <a:r>
              <a:rPr lang="fr-FR" dirty="0" smtClean="0"/>
              <a:t>Maintenir la sémantique du </a:t>
            </a:r>
            <a:r>
              <a:rPr lang="fr-FR" dirty="0" err="1" smtClean="0"/>
              <a:t>cloud</a:t>
            </a:r>
            <a:r>
              <a:rPr lang="fr-FR" dirty="0" smtClean="0"/>
              <a:t> face à des ressources limitées </a:t>
            </a:r>
          </a:p>
          <a:p>
            <a:pPr lvl="1"/>
            <a:r>
              <a:rPr lang="fr-FR" dirty="0" smtClean="0"/>
              <a:t>Augmenter la confiance entre les acteurs</a:t>
            </a:r>
          </a:p>
          <a:p>
            <a:pPr lvl="1"/>
            <a:r>
              <a:rPr lang="fr-FR" dirty="0" smtClean="0"/>
              <a:t>Distribution équitable des ressources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Agenda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fr-FR" dirty="0" smtClean="0"/>
              <a:t>Projet </a:t>
            </a:r>
            <a:r>
              <a:rPr lang="fr-FR" dirty="0" err="1" smtClean="0"/>
              <a:t>StratusLab</a:t>
            </a:r>
            <a:endParaRPr lang="fr-FR" dirty="0" smtClean="0"/>
          </a:p>
          <a:p>
            <a:pPr lvl="1"/>
            <a:r>
              <a:rPr lang="fr-FR" dirty="0" smtClean="0"/>
              <a:t>Informations</a:t>
            </a:r>
          </a:p>
          <a:p>
            <a:pPr lvl="1"/>
            <a:r>
              <a:rPr lang="fr-FR" dirty="0" smtClean="0"/>
              <a:t>Principes</a:t>
            </a:r>
          </a:p>
          <a:p>
            <a:r>
              <a:rPr lang="fr-FR" dirty="0" smtClean="0"/>
              <a:t>La distribution 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1"/>
            <a:r>
              <a:rPr lang="fr-FR" dirty="0" smtClean="0"/>
              <a:t>Intégration de la technologie </a:t>
            </a:r>
            <a:r>
              <a:rPr lang="fr-FR" dirty="0" err="1" smtClean="0"/>
              <a:t>cloud</a:t>
            </a:r>
            <a:r>
              <a:rPr lang="fr-FR" dirty="0" smtClean="0"/>
              <a:t> dans EGI</a:t>
            </a:r>
          </a:p>
          <a:p>
            <a:pPr lvl="1"/>
            <a:r>
              <a:rPr lang="fr-FR" dirty="0" smtClean="0"/>
              <a:t>La distribution actuelle (version 0.3)</a:t>
            </a:r>
          </a:p>
          <a:p>
            <a:pPr lvl="1"/>
            <a:r>
              <a:rPr lang="fr-FR" dirty="0" smtClean="0"/>
              <a:t>Fonctionnalités attendues</a:t>
            </a:r>
          </a:p>
          <a:p>
            <a:pPr lvl="1"/>
            <a:r>
              <a:rPr lang="fr-FR" dirty="0" smtClean="0"/>
              <a:t>Architecture de la version</a:t>
            </a:r>
            <a:r>
              <a:rPr lang="fr-FR" dirty="0" smtClean="0"/>
              <a:t> 1.0</a:t>
            </a:r>
            <a:endParaRPr lang="fr-FR" dirty="0" smtClean="0"/>
          </a:p>
          <a:p>
            <a:r>
              <a:rPr lang="fr-FR" dirty="0" smtClean="0"/>
              <a:t>Défis et questions</a:t>
            </a:r>
          </a:p>
          <a:p>
            <a:r>
              <a:rPr lang="fr-FR" dirty="0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Projet StratusLab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fr-FR" dirty="0" smtClean="0"/>
              <a:t>Informations</a:t>
            </a:r>
          </a:p>
          <a:p>
            <a:pPr lvl="1"/>
            <a:r>
              <a:rPr lang="fr-FR" dirty="0" smtClean="0"/>
              <a:t>1 juin 2010—31 mai 2012 (2 ans)</a:t>
            </a:r>
          </a:p>
          <a:p>
            <a:pPr lvl="1"/>
            <a:r>
              <a:rPr lang="fr-FR" dirty="0" smtClean="0"/>
              <a:t>6 partenaires venant de 5 pays </a:t>
            </a:r>
          </a:p>
          <a:p>
            <a:pPr lvl="1"/>
            <a:r>
              <a:rPr lang="fr-FR" dirty="0" smtClean="0"/>
              <a:t>Budget : 3.3 M€ (2.3 M€ EC)</a:t>
            </a:r>
          </a:p>
          <a:p>
            <a:r>
              <a:rPr lang="fr-FR" dirty="0" smtClean="0"/>
              <a:t>But</a:t>
            </a:r>
          </a:p>
          <a:p>
            <a:pPr lvl="1"/>
            <a:r>
              <a:rPr lang="fr-FR" dirty="0" smtClean="0"/>
              <a:t>Créer un logiciel « </a:t>
            </a:r>
            <a:r>
              <a:rPr lang="fr-FR" dirty="0" err="1" smtClean="0"/>
              <a:t>open-source</a:t>
            </a:r>
            <a:r>
              <a:rPr lang="fr-FR" dirty="0" smtClean="0"/>
              <a:t> »</a:t>
            </a:r>
            <a:br>
              <a:rPr lang="fr-FR" dirty="0" smtClean="0"/>
            </a:br>
            <a:r>
              <a:rPr lang="fr-FR" dirty="0" smtClean="0"/>
              <a:t>et complet pour un </a:t>
            </a:r>
            <a:r>
              <a:rPr lang="fr-FR" dirty="0" err="1" smtClean="0"/>
              <a:t>cloud</a:t>
            </a:r>
            <a:r>
              <a:rPr lang="fr-FR" dirty="0" smtClean="0"/>
              <a:t> privé</a:t>
            </a:r>
          </a:p>
          <a:p>
            <a:r>
              <a:rPr lang="fr-FR" dirty="0" smtClean="0"/>
              <a:t>Contacts</a:t>
            </a:r>
          </a:p>
          <a:p>
            <a:pPr lvl="1"/>
            <a:r>
              <a:rPr lang="fr-FR" dirty="0" smtClean="0"/>
              <a:t>Site web :  </a:t>
            </a:r>
            <a:r>
              <a:rPr lang="fr-FR" dirty="0" smtClean="0">
                <a:hlinkClick r:id="rId2"/>
              </a:rPr>
              <a:t>http://stratuslab.eu/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Twitter</a:t>
            </a:r>
            <a:r>
              <a:rPr lang="fr-FR" dirty="0" smtClean="0"/>
              <a:t> : @</a:t>
            </a:r>
            <a:r>
              <a:rPr lang="fr-FR" dirty="0" err="1" smtClean="0"/>
              <a:t>StratusLab</a:t>
            </a:r>
            <a:endParaRPr lang="fr-FR" dirty="0" smtClean="0"/>
          </a:p>
          <a:p>
            <a:pPr lvl="1"/>
            <a:r>
              <a:rPr lang="fr-FR" dirty="0" smtClean="0"/>
              <a:t>Support : </a:t>
            </a:r>
            <a:r>
              <a:rPr lang="fr-FR" dirty="0" smtClean="0">
                <a:hlinkClick r:id="rId3"/>
              </a:rPr>
              <a:t>support@stratuslab.eu</a:t>
            </a:r>
            <a:r>
              <a:rPr lang="fr-FR" dirty="0" smtClean="0"/>
              <a:t>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002212" y="1651000"/>
            <a:ext cx="3316288" cy="4402554"/>
            <a:chOff x="5002212" y="1651000"/>
            <a:chExt cx="3316288" cy="4402554"/>
          </a:xfrm>
        </p:grpSpPr>
        <p:grpSp>
          <p:nvGrpSpPr>
            <p:cNvPr id="5" name="Group 25"/>
            <p:cNvGrpSpPr/>
            <p:nvPr/>
          </p:nvGrpSpPr>
          <p:grpSpPr>
            <a:xfrm>
              <a:off x="5002212" y="3154362"/>
              <a:ext cx="2770188" cy="731838"/>
              <a:chOff x="5002212" y="3001962"/>
              <a:chExt cx="2770188" cy="731838"/>
            </a:xfrm>
          </p:grpSpPr>
          <p:pic>
            <p:nvPicPr>
              <p:cNvPr id="18" name="Picture 17" descr="grnet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002212" y="3001962"/>
                <a:ext cx="1855788" cy="731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18" descr="sixsq"/>
              <p:cNvPicPr>
                <a:picLocks noChangeAspect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086600" y="3024981"/>
                <a:ext cx="6858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Group 21"/>
            <p:cNvGrpSpPr/>
            <p:nvPr/>
          </p:nvGrpSpPr>
          <p:grpSpPr>
            <a:xfrm>
              <a:off x="5105400" y="1651000"/>
              <a:ext cx="2914650" cy="711200"/>
              <a:chOff x="5105400" y="1447800"/>
              <a:chExt cx="2914650" cy="711200"/>
            </a:xfrm>
          </p:grpSpPr>
          <p:pic>
            <p:nvPicPr>
              <p:cNvPr id="16" name="Picture 15" descr="cnrs.jpeg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105400" y="1447800"/>
                <a:ext cx="1143000" cy="711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Picture 16" descr="ucm.gif"/>
              <p:cNvPicPr>
                <a:picLocks noChangeAspect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6858000" y="1529557"/>
                <a:ext cx="1162050" cy="5476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Group 24"/>
            <p:cNvGrpSpPr/>
            <p:nvPr/>
          </p:nvGrpSpPr>
          <p:grpSpPr>
            <a:xfrm>
              <a:off x="5372101" y="4813300"/>
              <a:ext cx="2406649" cy="825500"/>
              <a:chOff x="5372101" y="4273550"/>
              <a:chExt cx="2406649" cy="825500"/>
            </a:xfrm>
          </p:grpSpPr>
          <p:pic>
            <p:nvPicPr>
              <p:cNvPr id="14" name="Picture 13" descr="TelefonicaID_1_300.png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72101" y="4273550"/>
                <a:ext cx="825500" cy="825500"/>
              </a:xfrm>
              <a:prstGeom prst="rect">
                <a:avLst/>
              </a:prstGeom>
            </p:spPr>
          </p:pic>
          <p:pic>
            <p:nvPicPr>
              <p:cNvPr id="15" name="Picture 14" descr="545px-Blazon_Trinity_College_Dublin.svg.png"/>
              <p:cNvPicPr>
                <a:picLocks noChangeAspect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7086600" y="4305300"/>
                <a:ext cx="692150" cy="7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" name="TextBox 7"/>
            <p:cNvSpPr txBox="1"/>
            <p:nvPr/>
          </p:nvSpPr>
          <p:spPr>
            <a:xfrm>
              <a:off x="5054600" y="243840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CNRS (FR)</a:t>
              </a:r>
              <a:endParaRPr lang="fr-FR" sz="1600" b="0" i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70700" y="243840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UCM (ES)</a:t>
              </a:r>
              <a:endParaRPr lang="fr-FR" sz="1600" b="0" i="1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67300" y="4038600"/>
              <a:ext cx="1600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GRNET (GR)</a:t>
              </a:r>
              <a:endParaRPr lang="fr-FR" sz="1600" b="0" i="1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70700" y="4038600"/>
              <a:ext cx="1447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SIXSQ (CH)</a:t>
              </a:r>
              <a:endParaRPr lang="fr-FR" sz="1600" b="0" i="1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70500" y="5715000"/>
              <a:ext cx="1219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TID (ES)</a:t>
              </a:r>
              <a:endParaRPr lang="fr-FR" sz="1600" b="0" i="1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2300" y="5715000"/>
              <a:ext cx="1143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0" i="1" smtClean="0"/>
                <a:t>TCD (IE)</a:t>
              </a:r>
              <a:endParaRPr lang="fr-FR" sz="1600" b="0" i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But</a:t>
            </a:r>
          </a:p>
          <a:p>
            <a:pPr lvl="1"/>
            <a:r>
              <a:rPr lang="fr-FR" dirty="0" smtClean="0"/>
              <a:t>Offrir une infrastructure informatique accessible</a:t>
            </a:r>
            <a:br>
              <a:rPr lang="fr-FR" dirty="0" smtClean="0"/>
            </a:br>
            <a:r>
              <a:rPr lang="fr-FR" dirty="0" smtClean="0"/>
              <a:t>à  distance</a:t>
            </a:r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Un environnement </a:t>
            </a:r>
            <a:br>
              <a:rPr lang="fr-FR" dirty="0" smtClean="0"/>
            </a:br>
            <a:r>
              <a:rPr lang="fr-FR" dirty="0" smtClean="0"/>
              <a:t>personnalisé</a:t>
            </a:r>
          </a:p>
          <a:p>
            <a:pPr lvl="1"/>
            <a:r>
              <a:rPr lang="fr-FR" dirty="0" smtClean="0"/>
              <a:t>Ressources  </a:t>
            </a:r>
            <a:br>
              <a:rPr lang="fr-FR" dirty="0" smtClean="0"/>
            </a:br>
            <a:r>
              <a:rPr lang="fr-FR" dirty="0" smtClean="0"/>
              <a:t>disponibles rapidement </a:t>
            </a:r>
            <a:br>
              <a:rPr lang="fr-FR" dirty="0" smtClean="0"/>
            </a:br>
            <a:r>
              <a:rPr lang="fr-FR" dirty="0" smtClean="0"/>
              <a:t>via une API simple</a:t>
            </a:r>
          </a:p>
          <a:p>
            <a:pPr lvl="1"/>
            <a:r>
              <a:rPr lang="fr-FR" dirty="0" smtClean="0"/>
              <a:t>Contrôle complet (accès</a:t>
            </a:r>
            <a:br>
              <a:rPr lang="fr-FR" dirty="0" smtClean="0"/>
            </a:br>
            <a:r>
              <a:rPr lang="fr-FR" dirty="0" err="1" smtClean="0"/>
              <a:t>root</a:t>
            </a:r>
            <a:r>
              <a:rPr lang="fr-FR" dirty="0" smtClean="0"/>
              <a:t>) avec un modèle </a:t>
            </a:r>
            <a:br>
              <a:rPr lang="fr-FR" dirty="0" smtClean="0"/>
            </a:br>
            <a:r>
              <a:rPr lang="fr-FR" dirty="0" smtClean="0"/>
              <a:t>« </a:t>
            </a:r>
            <a:r>
              <a:rPr lang="fr-FR" dirty="0" err="1" smtClean="0"/>
              <a:t>pay-as-you-go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Inconvénients </a:t>
            </a:r>
          </a:p>
          <a:p>
            <a:pPr lvl="1"/>
            <a:r>
              <a:rPr lang="fr-FR" dirty="0" smtClean="0"/>
              <a:t>Interfaces </a:t>
            </a:r>
            <a:r>
              <a:rPr lang="fr-FR" dirty="0" err="1" smtClean="0"/>
              <a:t>non-standardisées</a:t>
            </a:r>
            <a:r>
              <a:rPr lang="fr-FR" dirty="0" smtClean="0"/>
              <a:t>, </a:t>
            </a:r>
          </a:p>
          <a:p>
            <a:pPr lvl="1"/>
            <a:r>
              <a:rPr lang="fr-FR" dirty="0" smtClean="0"/>
              <a:t>La création des images est difficile</a:t>
            </a: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Infrastructure as a Service (IaaS)</a:t>
            </a:r>
          </a:p>
        </p:txBody>
      </p:sp>
      <p:pic>
        <p:nvPicPr>
          <p:cNvPr id="6" name="Picture 39" descr="logo_a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495800"/>
            <a:ext cx="1676400" cy="61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Picture 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5520893"/>
            <a:ext cx="2362200" cy="49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 r="12303"/>
          <a:stretch>
            <a:fillRect/>
          </a:stretch>
        </p:blipFill>
        <p:spPr bwMode="auto">
          <a:xfrm>
            <a:off x="6781800" y="4839837"/>
            <a:ext cx="1981200" cy="4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24103" y="5662319"/>
            <a:ext cx="1715097" cy="738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ed Rectangle 10"/>
          <p:cNvSpPr/>
          <p:nvPr/>
        </p:nvSpPr>
        <p:spPr bwMode="auto">
          <a:xfrm>
            <a:off x="4648200" y="3200400"/>
            <a:ext cx="4343400" cy="838200"/>
          </a:xfrm>
          <a:prstGeom prst="roundRect">
            <a:avLst>
              <a:gd name="adj" fmla="val 33334"/>
            </a:avLst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Infrastructure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 as a Service (IaaS)</a:t>
            </a: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648200" y="2209800"/>
            <a:ext cx="4343400" cy="838200"/>
          </a:xfrm>
          <a:prstGeom prst="roundRect">
            <a:avLst>
              <a:gd name="adj" fmla="val 33334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Platform 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as a Service (</a:t>
            </a:r>
            <a:r>
              <a:rPr lang="fr-FR" sz="1800" smtClean="0">
                <a:latin typeface="Arial" pitchFamily="-112" charset="0"/>
                <a:ea typeface="Arial" pitchFamily="-112" charset="0"/>
                <a:cs typeface="Arial" pitchFamily="-112" charset="0"/>
              </a:rPr>
              <a:t>P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aaS)</a:t>
            </a: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648200" y="1219200"/>
            <a:ext cx="4343400" cy="838200"/>
          </a:xfrm>
          <a:prstGeom prst="roundRect">
            <a:avLst>
              <a:gd name="adj" fmla="val 33334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Software 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as a Service (</a:t>
            </a:r>
            <a:r>
              <a:rPr lang="fr-FR" sz="1800" smtClean="0">
                <a:latin typeface="Arial" pitchFamily="-112" charset="0"/>
                <a:ea typeface="Arial" pitchFamily="-112" charset="0"/>
                <a:cs typeface="Arial" pitchFamily="-112" charset="0"/>
              </a:rPr>
              <a:t>S</a:t>
            </a:r>
            <a:r>
              <a:rPr kumimoji="0" lang="fr-FR" sz="18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rPr>
              <a:t>aaS)</a:t>
            </a: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>
            <a:off x="4038600" y="1143000"/>
            <a:ext cx="533400" cy="5410200"/>
          </a:xfrm>
          <a:prstGeom prst="rightBrace">
            <a:avLst>
              <a:gd name="adj1" fmla="val 8333"/>
              <a:gd name="adj2" fmla="val 45981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principes du projet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technologies grille et </a:t>
            </a:r>
            <a:r>
              <a:rPr lang="fr-FR" dirty="0" err="1" smtClean="0"/>
              <a:t>cloud</a:t>
            </a:r>
            <a:r>
              <a:rPr lang="fr-FR" dirty="0" smtClean="0"/>
              <a:t> sont complémentaires</a:t>
            </a:r>
          </a:p>
          <a:p>
            <a:pPr lvl="1"/>
            <a:r>
              <a:rPr lang="fr-FR" dirty="0" smtClean="0"/>
              <a:t>Modèle de sécurité uniforme (grille)</a:t>
            </a:r>
          </a:p>
          <a:p>
            <a:pPr lvl="1"/>
            <a:r>
              <a:rPr lang="fr-FR" dirty="0" smtClean="0"/>
              <a:t>Partage des ressources, algorithmes et expertise (grille)</a:t>
            </a:r>
          </a:p>
          <a:p>
            <a:pPr lvl="1"/>
            <a:r>
              <a:rPr lang="fr-FR" dirty="0" smtClean="0"/>
              <a:t>Allocation dynamique de ressources (</a:t>
            </a:r>
            <a:r>
              <a:rPr lang="fr-FR" dirty="0" err="1" smtClean="0"/>
              <a:t>cloud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Environnement personnalisé (</a:t>
            </a:r>
            <a:r>
              <a:rPr lang="fr-FR" dirty="0" err="1" smtClean="0"/>
              <a:t>cloud</a:t>
            </a:r>
            <a:r>
              <a:rPr lang="fr-FR" dirty="0" smtClean="0"/>
              <a:t>) </a:t>
            </a:r>
          </a:p>
          <a:p>
            <a:r>
              <a:rPr lang="fr-FR" dirty="0" smtClean="0"/>
              <a:t>Faire le développement uniquement si nécessaire </a:t>
            </a:r>
          </a:p>
          <a:p>
            <a:pPr lvl="1"/>
            <a:r>
              <a:rPr lang="fr-FR" dirty="0" smtClean="0"/>
              <a:t>Intégrer des solutions existantes si possible</a:t>
            </a:r>
          </a:p>
          <a:p>
            <a:pPr lvl="1"/>
            <a:r>
              <a:rPr lang="fr-FR" dirty="0" smtClean="0"/>
              <a:t>Développer d’une façon pragmatique</a:t>
            </a:r>
          </a:p>
          <a:p>
            <a:r>
              <a:rPr lang="fr-FR" dirty="0" smtClean="0"/>
              <a:t>Qualité production avec évolution rapide</a:t>
            </a:r>
          </a:p>
          <a:p>
            <a:pPr lvl="1"/>
            <a:r>
              <a:rPr lang="fr-FR" dirty="0" smtClean="0"/>
              <a:t>Utiliser les méthodologies « agile » et « </a:t>
            </a:r>
            <a:r>
              <a:rPr lang="fr-FR" dirty="0" err="1" smtClean="0"/>
              <a:t>scrum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Intégration itérative : maintenir toujours une distribution qui fonctionne </a:t>
            </a:r>
          </a:p>
          <a:p>
            <a:pPr lvl="1"/>
            <a:r>
              <a:rPr lang="fr-FR" dirty="0" smtClean="0"/>
              <a:t>Une release publique chaque 6 semaines environ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solution « grille sur </a:t>
            </a:r>
            <a:r>
              <a:rPr lang="fr-FR" dirty="0" err="1" smtClean="0"/>
              <a:t>cloud</a:t>
            </a:r>
            <a:r>
              <a:rPr lang="fr-FR" dirty="0" smtClean="0"/>
              <a:t> » </a:t>
            </a:r>
            <a:endParaRPr lang="fr-FR" dirty="0"/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57200" y="2776538"/>
            <a:ext cx="8153400" cy="2671762"/>
            <a:chOff x="457200" y="2205598"/>
            <a:chExt cx="8154142" cy="2671202"/>
          </a:xfrm>
        </p:grpSpPr>
        <p:pic>
          <p:nvPicPr>
            <p:cNvPr id="27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7200" y="2281798"/>
              <a:ext cx="3751146" cy="25950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8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80651" y="2205598"/>
              <a:ext cx="3861295" cy="26712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9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70345" y="2205598"/>
              <a:ext cx="3640997" cy="251880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1922463" y="3386138"/>
            <a:ext cx="5427662" cy="1447800"/>
            <a:chOff x="1591732" y="3962400"/>
            <a:chExt cx="5427136" cy="1447800"/>
          </a:xfrm>
        </p:grpSpPr>
        <p:grpSp>
          <p:nvGrpSpPr>
            <p:cNvPr id="5" name="Group 57"/>
            <p:cNvGrpSpPr>
              <a:grpSpLocks/>
            </p:cNvGrpSpPr>
            <p:nvPr/>
          </p:nvGrpSpPr>
          <p:grpSpPr bwMode="auto">
            <a:xfrm>
              <a:off x="1591732" y="3962400"/>
              <a:ext cx="1752600" cy="1447800"/>
              <a:chOff x="1141413" y="2362200"/>
              <a:chExt cx="1220787" cy="914400"/>
            </a:xfrm>
          </p:grpSpPr>
          <p:pic>
            <p:nvPicPr>
              <p:cNvPr id="38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414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10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Group 57"/>
            <p:cNvGrpSpPr>
              <a:grpSpLocks/>
            </p:cNvGrpSpPr>
            <p:nvPr/>
          </p:nvGrpSpPr>
          <p:grpSpPr bwMode="auto">
            <a:xfrm>
              <a:off x="3429000" y="3962400"/>
              <a:ext cx="1752600" cy="1447800"/>
              <a:chOff x="1141413" y="2362200"/>
              <a:chExt cx="1220787" cy="914400"/>
            </a:xfrm>
          </p:grpSpPr>
          <p:pic>
            <p:nvPicPr>
              <p:cNvPr id="36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414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10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Group 57"/>
            <p:cNvGrpSpPr>
              <a:grpSpLocks/>
            </p:cNvGrpSpPr>
            <p:nvPr/>
          </p:nvGrpSpPr>
          <p:grpSpPr bwMode="auto">
            <a:xfrm>
              <a:off x="5266268" y="3962400"/>
              <a:ext cx="1752600" cy="1447800"/>
              <a:chOff x="1141413" y="2362200"/>
              <a:chExt cx="1220787" cy="914400"/>
            </a:xfrm>
          </p:grpSpPr>
          <p:pic>
            <p:nvPicPr>
              <p:cNvPr id="34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1414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" name="Picture 9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751013" y="2362200"/>
                <a:ext cx="6111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0" name="Rectangle 79"/>
          <p:cNvSpPr>
            <a:spLocks noChangeArrowheads="1"/>
          </p:cNvSpPr>
          <p:nvPr/>
        </p:nvSpPr>
        <p:spPr bwMode="auto">
          <a:xfrm>
            <a:off x="228600" y="2095500"/>
            <a:ext cx="8534400" cy="32004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r>
              <a:rPr lang="fr-FR" sz="1800" smtClean="0"/>
              <a:t>Grid Resource Center</a:t>
            </a:r>
            <a:endParaRPr lang="fr-FR" sz="1800"/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auto">
          <a:xfrm>
            <a:off x="457200" y="3771900"/>
            <a:ext cx="1371600" cy="13668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StratusLab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Distribution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600" smtClean="0">
              <a:solidFill>
                <a:schemeClr val="bg1"/>
              </a:solidFill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Private</a:t>
            </a:r>
            <a:br>
              <a:rPr lang="fr-FR" sz="1600" smtClean="0">
                <a:solidFill>
                  <a:schemeClr val="bg1"/>
                </a:solidFill>
              </a:rPr>
            </a:br>
            <a:r>
              <a:rPr lang="fr-FR" sz="1600" smtClean="0">
                <a:solidFill>
                  <a:schemeClr val="bg1"/>
                </a:solidFill>
              </a:rPr>
              <a:t>Cloud</a:t>
            </a:r>
            <a:endParaRPr lang="fr-FR" sz="1600">
              <a:solidFill>
                <a:schemeClr val="bg1"/>
              </a:solidFill>
            </a:endParaRPr>
          </a:p>
        </p:txBody>
      </p: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5713413" y="5444115"/>
            <a:ext cx="1982787" cy="1337685"/>
            <a:chOff x="3352800" y="3544888"/>
            <a:chExt cx="3050228" cy="2057401"/>
          </a:xfrm>
        </p:grpSpPr>
        <p:pic>
          <p:nvPicPr>
            <p:cNvPr id="43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29000" y="3544888"/>
              <a:ext cx="2974028" cy="20574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4" name="Picture 39" descr="logo_aws.gi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52800" y="4646613"/>
              <a:ext cx="1364602" cy="498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21" descr="Picture 5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6561" y="4305299"/>
              <a:ext cx="1811839" cy="382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6"/>
            <a:srcRect r="12303"/>
            <a:stretch>
              <a:fillRect/>
            </a:stretch>
          </p:blipFill>
          <p:spPr bwMode="auto">
            <a:xfrm>
              <a:off x="4371210" y="3838574"/>
              <a:ext cx="1572390" cy="392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0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724400" y="4840288"/>
              <a:ext cx="1209562" cy="520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8" name="AutoShape 17"/>
          <p:cNvSpPr>
            <a:spLocks noChangeArrowheads="1"/>
          </p:cNvSpPr>
          <p:nvPr/>
        </p:nvSpPr>
        <p:spPr bwMode="auto">
          <a:xfrm rot="19634514">
            <a:off x="5174576" y="4475163"/>
            <a:ext cx="685800" cy="1354137"/>
          </a:xfrm>
          <a:prstGeom prst="downArrow">
            <a:avLst>
              <a:gd name="adj1" fmla="val 58657"/>
              <a:gd name="adj2" fmla="val 49519"/>
            </a:avLst>
          </a:prstGeom>
          <a:solidFill>
            <a:srgbClr val="004080">
              <a:alpha val="5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/>
          </a:p>
        </p:txBody>
      </p:sp>
      <p:sp>
        <p:nvSpPr>
          <p:cNvPr id="49" name="AutoShape 19"/>
          <p:cNvSpPr>
            <a:spLocks noChangeArrowheads="1"/>
          </p:cNvSpPr>
          <p:nvPr/>
        </p:nvSpPr>
        <p:spPr bwMode="auto">
          <a:xfrm>
            <a:off x="1938338" y="2933700"/>
            <a:ext cx="5410200" cy="376238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Cloud API</a:t>
            </a:r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50" name="AutoShape 19"/>
          <p:cNvSpPr>
            <a:spLocks noChangeArrowheads="1"/>
          </p:cNvSpPr>
          <p:nvPr/>
        </p:nvSpPr>
        <p:spPr bwMode="auto">
          <a:xfrm>
            <a:off x="1922463" y="2476500"/>
            <a:ext cx="3733800" cy="381000"/>
          </a:xfrm>
          <a:prstGeom prst="roundRect">
            <a:avLst>
              <a:gd name="adj" fmla="val 16667"/>
            </a:avLst>
          </a:prstGeom>
          <a:solidFill>
            <a:srgbClr val="32425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Grid Services</a:t>
            </a:r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51" name="AutoShape 19"/>
          <p:cNvSpPr>
            <a:spLocks noChangeArrowheads="1"/>
          </p:cNvSpPr>
          <p:nvPr/>
        </p:nvSpPr>
        <p:spPr bwMode="auto">
          <a:xfrm>
            <a:off x="4343400" y="5867400"/>
            <a:ext cx="1214438" cy="838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>
            <a:prstTxWarp prst="textNoShape">
              <a:avLst/>
            </a:prstTxWarp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smtClean="0">
                <a:solidFill>
                  <a:schemeClr val="bg1"/>
                </a:solidFill>
              </a:rPr>
              <a:t>Public</a:t>
            </a:r>
            <a:br>
              <a:rPr lang="fr-FR" sz="1600" smtClean="0">
                <a:solidFill>
                  <a:schemeClr val="bg1"/>
                </a:solidFill>
              </a:rPr>
            </a:br>
            <a:r>
              <a:rPr lang="fr-FR" sz="1600" smtClean="0">
                <a:solidFill>
                  <a:schemeClr val="bg1"/>
                </a:solidFill>
              </a:rPr>
              <a:t>Clouds</a:t>
            </a:r>
            <a:endParaRPr lang="fr-FR" sz="1600">
              <a:solidFill>
                <a:schemeClr val="bg1"/>
              </a:solidFill>
            </a:endParaRPr>
          </a:p>
        </p:txBody>
      </p:sp>
      <p:sp>
        <p:nvSpPr>
          <p:cNvPr id="52" name="AutoShape 17"/>
          <p:cNvSpPr>
            <a:spLocks noChangeArrowheads="1"/>
          </p:cNvSpPr>
          <p:nvPr/>
        </p:nvSpPr>
        <p:spPr bwMode="auto">
          <a:xfrm rot="4277228">
            <a:off x="5126038" y="1236662"/>
            <a:ext cx="685800" cy="1501775"/>
          </a:xfrm>
          <a:prstGeom prst="downArrow">
            <a:avLst>
              <a:gd name="adj1" fmla="val 58657"/>
              <a:gd name="adj2" fmla="val 49494"/>
            </a:avLst>
          </a:prstGeom>
          <a:solidFill>
            <a:srgbClr val="004080">
              <a:alpha val="5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/>
          </a:p>
        </p:txBody>
      </p:sp>
      <p:sp>
        <p:nvSpPr>
          <p:cNvPr id="53" name="AutoShape 17"/>
          <p:cNvSpPr>
            <a:spLocks noChangeArrowheads="1"/>
          </p:cNvSpPr>
          <p:nvPr/>
        </p:nvSpPr>
        <p:spPr bwMode="auto">
          <a:xfrm rot="1957035">
            <a:off x="6099175" y="2066925"/>
            <a:ext cx="685800" cy="777875"/>
          </a:xfrm>
          <a:prstGeom prst="downArrow">
            <a:avLst>
              <a:gd name="adj1" fmla="val 58657"/>
              <a:gd name="adj2" fmla="val 49414"/>
            </a:avLst>
          </a:prstGeom>
          <a:solidFill>
            <a:srgbClr val="004080">
              <a:alpha val="52940"/>
            </a:srgbClr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fr-FR"/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6324600" y="1104900"/>
            <a:ext cx="1905000" cy="914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800" dirty="0" err="1" smtClean="0">
                <a:solidFill>
                  <a:schemeClr val="bg1"/>
                </a:solidFill>
              </a:rPr>
              <a:t>users</a:t>
            </a:r>
            <a:endParaRPr lang="fr-F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fr-FR" dirty="0" smtClean="0"/>
              <a:t>Disponible</a:t>
            </a:r>
          </a:p>
          <a:p>
            <a:pPr lvl="1"/>
            <a:r>
              <a:rPr lang="fr-FR" dirty="0" smtClean="0"/>
              <a:t>Décembre 2010</a:t>
            </a:r>
          </a:p>
          <a:p>
            <a:r>
              <a:rPr lang="fr-FR" dirty="0" smtClean="0"/>
              <a:t>Buts</a:t>
            </a:r>
          </a:p>
          <a:p>
            <a:pPr lvl="1"/>
            <a:r>
              <a:rPr lang="fr-FR" dirty="0" smtClean="0"/>
              <a:t>Fournir une distribution </a:t>
            </a:r>
            <a:r>
              <a:rPr lang="fr-FR" dirty="0" err="1" smtClean="0"/>
              <a:t>cloud</a:t>
            </a:r>
            <a:r>
              <a:rPr lang="fr-FR" dirty="0" smtClean="0"/>
              <a:t> de base</a:t>
            </a:r>
          </a:p>
          <a:p>
            <a:pPr lvl="1"/>
            <a:r>
              <a:rPr lang="fr-FR" dirty="0" smtClean="0"/>
              <a:t> Feedback </a:t>
            </a:r>
            <a:br>
              <a:rPr lang="fr-FR" dirty="0" smtClean="0"/>
            </a:br>
            <a:r>
              <a:rPr lang="fr-FR" dirty="0" smtClean="0"/>
              <a:t>des utilisateurs et administrateurs</a:t>
            </a:r>
          </a:p>
          <a:p>
            <a:r>
              <a:rPr lang="fr-FR" dirty="0" smtClean="0"/>
              <a:t>Avertissement </a:t>
            </a:r>
          </a:p>
          <a:p>
            <a:pPr lvl="1"/>
            <a:r>
              <a:rPr lang="fr-FR" dirty="0" smtClean="0"/>
              <a:t>Toutes les APIs, commandes, etc. peuvent changer 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0"/>
            <a:r>
              <a:rPr lang="fr-FR" dirty="0" smtClean="0"/>
              <a:t>Documentation</a:t>
            </a:r>
          </a:p>
          <a:p>
            <a:pPr lvl="1"/>
            <a:r>
              <a:rPr lang="fr-FR" dirty="0" smtClean="0"/>
              <a:t>Tutorial utilisateur (web et vidéo)</a:t>
            </a:r>
          </a:p>
          <a:p>
            <a:pPr lvl="1"/>
            <a:r>
              <a:rPr lang="fr-FR" dirty="0" smtClean="0"/>
              <a:t>Descriptif du déploiement </a:t>
            </a:r>
            <a:br>
              <a:rPr lang="fr-FR" dirty="0" smtClean="0"/>
            </a:br>
            <a:r>
              <a:rPr lang="fr-FR" dirty="0" smtClean="0"/>
              <a:t>de référence </a:t>
            </a:r>
          </a:p>
          <a:p>
            <a:pPr lvl="1"/>
            <a:r>
              <a:rPr lang="fr-FR" dirty="0" smtClean="0"/>
              <a:t>Guide d’installation</a:t>
            </a:r>
          </a:p>
          <a:p>
            <a:r>
              <a:rPr lang="fr-FR" dirty="0" smtClean="0"/>
              <a:t>Services</a:t>
            </a:r>
          </a:p>
          <a:p>
            <a:pPr lvl="1"/>
            <a:r>
              <a:rPr lang="fr-FR" dirty="0" smtClean="0"/>
              <a:t>« Appliance </a:t>
            </a:r>
            <a:r>
              <a:rPr lang="fr-FR" dirty="0" err="1" smtClean="0"/>
              <a:t>repository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Infrastructure </a:t>
            </a:r>
            <a:r>
              <a:rPr lang="fr-FR" dirty="0" err="1" smtClean="0"/>
              <a:t>cloud</a:t>
            </a:r>
            <a:r>
              <a:rPr lang="fr-FR" dirty="0" smtClean="0"/>
              <a:t> de référence (GRNET)</a:t>
            </a:r>
          </a:p>
          <a:p>
            <a:pPr lvl="1"/>
            <a:r>
              <a:rPr lang="fr-FR" dirty="0" smtClean="0"/>
              <a:t>Support pour les utilisateurs et administrateurs (</a:t>
            </a:r>
            <a:r>
              <a:rPr lang="fr-FR" dirty="0" err="1" smtClean="0"/>
              <a:t>support@stratuslab.eu</a:t>
            </a:r>
            <a:r>
              <a:rPr lang="fr-FR" dirty="0" smtClean="0"/>
              <a:t>)</a:t>
            </a:r>
          </a:p>
          <a:p>
            <a:r>
              <a:rPr lang="fr-FR" dirty="0" smtClean="0"/>
              <a:t>Software</a:t>
            </a:r>
          </a:p>
          <a:p>
            <a:pPr lvl="1"/>
            <a:r>
              <a:rPr lang="fr-FR" dirty="0" err="1" smtClean="0"/>
              <a:t>OpenNebula</a:t>
            </a:r>
            <a:r>
              <a:rPr lang="fr-FR" dirty="0" smtClean="0"/>
              <a:t> (modifié, </a:t>
            </a:r>
            <a:r>
              <a:rPr lang="fr-FR" dirty="0" err="1" smtClean="0"/>
              <a:t>patché</a:t>
            </a:r>
            <a:r>
              <a:rPr lang="fr-FR" dirty="0" smtClean="0"/>
              <a:t>) </a:t>
            </a:r>
          </a:p>
          <a:p>
            <a:pPr lvl="1"/>
            <a:r>
              <a:rPr lang="fr-FR" dirty="0" smtClean="0"/>
              <a:t>Outils ligne de commande (utilisateur et administrateur)</a:t>
            </a:r>
          </a:p>
          <a:p>
            <a:pPr lvl="1"/>
            <a:r>
              <a:rPr lang="fr-FR" dirty="0" smtClean="0"/>
              <a:t>Images machines standards (</a:t>
            </a:r>
            <a:r>
              <a:rPr lang="fr-FR" dirty="0" err="1" smtClean="0"/>
              <a:t>ttylinux</a:t>
            </a:r>
            <a:r>
              <a:rPr lang="fr-FR" dirty="0" smtClean="0"/>
              <a:t> 9.5, </a:t>
            </a:r>
            <a:r>
              <a:rPr lang="fr-FR" dirty="0" err="1" smtClean="0"/>
              <a:t>Ubuntu</a:t>
            </a:r>
            <a:r>
              <a:rPr lang="fr-FR" dirty="0" smtClean="0"/>
              <a:t> 10.04, </a:t>
            </a:r>
            <a:r>
              <a:rPr lang="fr-FR" dirty="0" err="1" smtClean="0"/>
              <a:t>CentOS</a:t>
            </a:r>
            <a:r>
              <a:rPr lang="fr-FR" dirty="0" smtClean="0"/>
              <a:t> 5.5)</a:t>
            </a:r>
          </a:p>
          <a:p>
            <a:pPr lvl="1"/>
            <a:r>
              <a:rPr lang="fr-FR" dirty="0" smtClean="0"/>
              <a:t>Un monitor web</a:t>
            </a:r>
          </a:p>
          <a:p>
            <a:pPr lvl="1"/>
            <a:r>
              <a:rPr lang="fr-FR" dirty="0" err="1" smtClean="0"/>
              <a:t>Ganglia</a:t>
            </a:r>
            <a:endParaRPr lang="fr-FR" dirty="0" smtClean="0"/>
          </a:p>
          <a:p>
            <a:pPr lvl="1"/>
            <a:r>
              <a:rPr lang="fr-FR" dirty="0" smtClean="0"/>
              <a:t>Signature et Validation des images </a:t>
            </a:r>
          </a:p>
          <a:p>
            <a:pPr lvl="1"/>
            <a:r>
              <a:rPr lang="fr-FR" dirty="0" smtClean="0"/>
              <a:t>Installation manuelle et avec </a:t>
            </a:r>
            <a:r>
              <a:rPr lang="fr-FR" dirty="0" err="1" smtClean="0"/>
              <a:t>Quattor</a:t>
            </a:r>
            <a:endParaRPr lang="fr-FR" dirty="0" smtClean="0"/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Version 0.2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Démonstration…</a:t>
            </a:r>
            <a:endParaRPr lang="fr-FR" dirty="0"/>
          </a:p>
        </p:txBody>
      </p:sp>
      <p:pic>
        <p:nvPicPr>
          <p:cNvPr id="8" name="Picture 7" descr="stratuslab-user-tutor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117600"/>
            <a:ext cx="7018421" cy="4445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0" y="3429000"/>
          <a:ext cx="5825773" cy="31292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65533"/>
                <a:gridCol w="35602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YouTube</a:t>
                      </a:r>
                      <a:r>
                        <a:rPr lang="en-US" b="0" baseline="0" dirty="0" smtClean="0"/>
                        <a:t> (channel)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3"/>
                        </a:rPr>
                        <a:t>http://www.youtube.com/user/StratusLab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YouTube</a:t>
                      </a:r>
                      <a:r>
                        <a:rPr lang="en-US" b="0" baseline="0" dirty="0" smtClean="0"/>
                        <a:t> (video)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4"/>
                        </a:rPr>
                        <a:t>http://www.youtube.com/watch?v=eR8OgKsuBoo</a:t>
                      </a:r>
                      <a:r>
                        <a:rPr lang="en-US" b="0" dirty="0" smtClean="0"/>
                        <a:t> 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Video (MP4)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5"/>
                        </a:rPr>
                        <a:t>https://loomis.web.cern.ch/loomis/stratuslab-user-tutorial/stratuslab-user-tutorial.mp4</a:t>
                      </a:r>
                      <a:r>
                        <a:rPr lang="en-US" b="0" dirty="0" smtClean="0"/>
                        <a:t> 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Video (MP4-HD)</a:t>
                      </a:r>
                      <a:endParaRPr lang="en-US" b="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hlinkClick r:id="rId6"/>
                        </a:rPr>
                        <a:t>https://loomis.web.cern.ch/loomis/stratuslab-user-tutorial/stratuslab-user-tutorial-HD.mp4</a:t>
                      </a:r>
                      <a:r>
                        <a:rPr lang="en-US" b="0" dirty="0" smtClean="0"/>
                        <a:t> </a:t>
                      </a:r>
                      <a:endParaRPr lang="en-US" b="0" dirty="0"/>
                    </a:p>
                  </a:txBody>
                  <a:tcPr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Feuille de route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« Appliance </a:t>
            </a:r>
            <a:r>
              <a:rPr lang="fr-FR" dirty="0" err="1" smtClean="0"/>
              <a:t>Repository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« </a:t>
            </a:r>
            <a:r>
              <a:rPr lang="fr-FR" dirty="0" err="1" smtClean="0"/>
              <a:t>MarketPlace</a:t>
            </a:r>
            <a:r>
              <a:rPr lang="fr-FR" dirty="0" smtClean="0"/>
              <a:t> » et gestion de métadonnées </a:t>
            </a:r>
          </a:p>
          <a:p>
            <a:pPr lvl="1"/>
            <a:r>
              <a:rPr lang="fr-FR" dirty="0" smtClean="0"/>
              <a:t>Dépôt d’images</a:t>
            </a:r>
          </a:p>
          <a:p>
            <a:r>
              <a:rPr lang="fr-FR" dirty="0" smtClean="0"/>
              <a:t>« </a:t>
            </a:r>
            <a:r>
              <a:rPr lang="fr-FR" dirty="0" err="1" smtClean="0"/>
              <a:t>Appliances</a:t>
            </a:r>
            <a:r>
              <a:rPr lang="fr-FR" dirty="0" smtClean="0"/>
              <a:t> » </a:t>
            </a:r>
          </a:p>
          <a:p>
            <a:pPr lvl="1"/>
            <a:r>
              <a:rPr lang="fr-FR" dirty="0" smtClean="0"/>
              <a:t>Outils pour créer les images</a:t>
            </a:r>
          </a:p>
          <a:p>
            <a:pPr lvl="1"/>
            <a:r>
              <a:rPr lang="fr-FR" dirty="0" smtClean="0"/>
              <a:t>Images de base : </a:t>
            </a:r>
            <a:r>
              <a:rPr lang="fr-FR" dirty="0" err="1" smtClean="0"/>
              <a:t>CentOS</a:t>
            </a:r>
            <a:r>
              <a:rPr lang="fr-FR" dirty="0" smtClean="0"/>
              <a:t>, </a:t>
            </a:r>
            <a:r>
              <a:rPr lang="fr-FR" dirty="0" err="1" smtClean="0"/>
              <a:t>Ubuntu</a:t>
            </a:r>
            <a:r>
              <a:rPr lang="fr-FR" dirty="0" smtClean="0"/>
              <a:t>, </a:t>
            </a:r>
            <a:r>
              <a:rPr lang="fr-FR" dirty="0" err="1" smtClean="0"/>
              <a:t>ttylinux</a:t>
            </a:r>
            <a:endParaRPr lang="fr-FR" dirty="0" smtClean="0"/>
          </a:p>
          <a:p>
            <a:pPr lvl="1"/>
            <a:r>
              <a:rPr lang="fr-FR" dirty="0" smtClean="0"/>
              <a:t>Images pour les services grilles</a:t>
            </a:r>
          </a:p>
          <a:p>
            <a:pPr lvl="1"/>
            <a:r>
              <a:rPr lang="fr-FR" dirty="0" smtClean="0"/>
              <a:t>Images spécialisées : MATLAB, …</a:t>
            </a:r>
          </a:p>
          <a:p>
            <a:r>
              <a:rPr lang="fr-FR" dirty="0" err="1" smtClean="0"/>
              <a:t>Contextualisation</a:t>
            </a:r>
            <a:endParaRPr lang="fr-FR" dirty="0" smtClean="0"/>
          </a:p>
          <a:p>
            <a:pPr lvl="1"/>
            <a:r>
              <a:rPr lang="fr-FR" dirty="0" smtClean="0"/>
              <a:t>Configuration du réseau de la machine virtuelle</a:t>
            </a:r>
          </a:p>
          <a:p>
            <a:pPr lvl="1"/>
            <a:r>
              <a:rPr lang="fr-FR" dirty="0" smtClean="0"/>
              <a:t>Configuration des clés </a:t>
            </a:r>
            <a:r>
              <a:rPr lang="fr-FR" dirty="0" err="1" smtClean="0"/>
              <a:t>ssh</a:t>
            </a:r>
            <a:r>
              <a:rPr lang="fr-FR" dirty="0" smtClean="0"/>
              <a:t>, certificats grilles, etc.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2148</TotalTime>
  <Words>999</Words>
  <Application>Microsoft Macintosh PowerPoint</Application>
  <PresentationFormat>Présentation à l'écran (4:3)</PresentationFormat>
  <Paragraphs>185</Paragraphs>
  <Slides>15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stratuslab-presentation-template-v3</vt:lpstr>
      <vt:lpstr>StratusLab : Le projet et  sa distribution cloud</vt:lpstr>
      <vt:lpstr>Agenda</vt:lpstr>
      <vt:lpstr>Projet StratusLab</vt:lpstr>
      <vt:lpstr>Infrastructure as a Service (IaaS)</vt:lpstr>
      <vt:lpstr>Les principes du projet</vt:lpstr>
      <vt:lpstr>Une solution « grille sur cloud » </vt:lpstr>
      <vt:lpstr>Version 0.2</vt:lpstr>
      <vt:lpstr>Démonstration…</vt:lpstr>
      <vt:lpstr>Feuille de route</vt:lpstr>
      <vt:lpstr>Feuille de route</vt:lpstr>
      <vt:lpstr>Architecture StratusLab v1.0</vt:lpstr>
      <vt:lpstr>Version 0.3</vt:lpstr>
      <vt:lpstr>Défis et questions   </vt:lpstr>
      <vt:lpstr>Conclusions</vt:lpstr>
      <vt:lpstr>Diapositive 15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airaj</cp:lastModifiedBy>
  <cp:revision>200</cp:revision>
  <cp:lastPrinted>2010-03-23T08:08:48Z</cp:lastPrinted>
  <dcterms:created xsi:type="dcterms:W3CDTF">2011-03-30T08:20:26Z</dcterms:created>
  <dcterms:modified xsi:type="dcterms:W3CDTF">2011-03-30T08:21:21Z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