
<file path=[Content_Types].xml><?xml version="1.0" encoding="utf-8"?>
<Types xmlns="http://schemas.openxmlformats.org/package/2006/content-types"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docProps/core.xml" ContentType="application/vnd.openxmlformats-package.core-properties+xml"/>
  <Override PartName="/ppt/theme/themeOverride1.xml" ContentType="application/vnd.openxmlformats-officedocument.themeOverride+xml"/>
  <Override PartName="/ppt/theme/themeOverride3.xml" ContentType="application/vnd.openxmlformats-officedocument.themeOverr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4.xml" ContentType="application/vnd.openxmlformats-officedocument.presentationml.slide+xml"/>
  <Override PartName="/ppt/charts/chart2.xml" ContentType="application/vnd.openxmlformats-officedocument.drawingml.chart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Default Extension="xml" ContentType="application/xml"/>
  <Default Extension="jpeg" ContentType="image/jpeg"/>
  <Default Extension="rels" ContentType="application/vnd.openxmlformats-package.relationships+xml"/>
  <Override PartName="/ppt/viewProps.xml" ContentType="application/vnd.openxmlformats-officedocument.presentationml.viewProps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theme/themeOverride2.xml" ContentType="application/vnd.openxmlformats-officedocument.themeOverr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4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r:id="rId1"/>
  </p:sldMasterIdLst>
  <p:notesMasterIdLst>
    <p:notesMasterId r:id="rId9"/>
  </p:notesMasterIdLst>
  <p:sldIdLst>
    <p:sldId id="256" r:id="rId2"/>
    <p:sldId id="257" r:id="rId3"/>
    <p:sldId id="258" r:id="rId4"/>
    <p:sldId id="264" r:id="rId5"/>
    <p:sldId id="259" r:id="rId6"/>
    <p:sldId id="266" r:id="rId7"/>
    <p:sldId id="265" r:id="rId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446588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934" autoAdjust="0"/>
    <p:restoredTop sz="90169" autoAdjust="0"/>
  </p:normalViewPr>
  <p:slideViewPr>
    <p:cSldViewPr>
      <p:cViewPr varScale="1">
        <p:scale>
          <a:sx n="84" d="100"/>
          <a:sy n="84" d="100"/>
        </p:scale>
        <p:origin x="-608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isin:Desktop:COMMANDES%20LPNHE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isin\Desktop\Copie%20de%20COMMANDES%20LPNH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title>
      <c:layout/>
      <c:spPr>
        <a:ln>
          <a:solidFill>
            <a:srgbClr val="446588"/>
          </a:solidFill>
        </a:ln>
      </c:spPr>
      <c:txPr>
        <a:bodyPr/>
        <a:lstStyle/>
        <a:p>
          <a:pPr>
            <a:defRPr sz="1600" b="1" u="none">
              <a:solidFill>
                <a:srgbClr val="002060"/>
              </a:solidFill>
            </a:defRPr>
          </a:pPr>
          <a:endParaRPr lang="fr-FR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Feuil1!$B$2:$B$3</c:f>
              <c:strCache>
                <c:ptCount val="1"/>
                <c:pt idx="0">
                  <c:v>COMMANDES PAR NATURE ANNEE 2010</c:v>
                </c:pt>
              </c:strCache>
            </c:strRef>
          </c:tx>
          <c:explosion val="15"/>
          <c:dPt>
            <c:idx val="0"/>
            <c:explosion val="16"/>
          </c:dPt>
          <c:dPt>
            <c:idx val="2"/>
            <c:explosion val="17"/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Mission</a:t>
                    </a:r>
                    <a:r>
                      <a:rPr lang="en-US" baseline="0" smtClean="0"/>
                      <a:t> </a:t>
                    </a:r>
                    <a:r>
                      <a:rPr lang="en-US" smtClean="0"/>
                      <a:t>34</a:t>
                    </a:r>
                    <a:r>
                      <a:rPr lang="en-US" dirty="0"/>
                      <a:t>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Feuil1!$A$4:$A$7</c:f>
              <c:strCache>
                <c:ptCount val="4"/>
                <c:pt idx="0">
                  <c:v>Fonctionnement</c:v>
                </c:pt>
                <c:pt idx="1">
                  <c:v>Equipement</c:v>
                </c:pt>
                <c:pt idx="2">
                  <c:v>Missions</c:v>
                </c:pt>
                <c:pt idx="3">
                  <c:v>Vacation</c:v>
                </c:pt>
              </c:strCache>
            </c:strRef>
          </c:cat>
          <c:val>
            <c:numRef>
              <c:f>Feuil1!$B$4:$B$7</c:f>
              <c:numCache>
                <c:formatCode>General</c:formatCode>
                <c:ptCount val="4"/>
                <c:pt idx="0">
                  <c:v>1147.0</c:v>
                </c:pt>
                <c:pt idx="1">
                  <c:v>84.0</c:v>
                </c:pt>
                <c:pt idx="2">
                  <c:v>644.0</c:v>
                </c:pt>
                <c:pt idx="3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Feuil1!$C$2:$C$3</c:f>
              <c:strCache>
                <c:ptCount val="1"/>
                <c:pt idx="0">
                  <c:v>COMMANDES PAR NATURE ANNEE 2009</c:v>
                </c:pt>
              </c:strCache>
            </c:strRef>
          </c:tx>
          <c:explosion val="25"/>
          <c:dLbls>
            <c:showCatName val="1"/>
            <c:showPercent val="1"/>
          </c:dLbls>
          <c:cat>
            <c:strRef>
              <c:f>Feuil1!$A$4:$A$7</c:f>
              <c:strCache>
                <c:ptCount val="4"/>
                <c:pt idx="0">
                  <c:v>Fonctionnement</c:v>
                </c:pt>
                <c:pt idx="1">
                  <c:v>Equipement</c:v>
                </c:pt>
                <c:pt idx="2">
                  <c:v>Missions</c:v>
                </c:pt>
                <c:pt idx="3">
                  <c:v>Vacation</c:v>
                </c:pt>
              </c:strCache>
            </c:strRef>
          </c:cat>
          <c:val>
            <c:numRef>
              <c:f>Feuil1!$C$4:$C$7</c:f>
              <c:numCache>
                <c:formatCode>General</c:formatCode>
                <c:ptCount val="4"/>
                <c:pt idx="0">
                  <c:v>1178.0</c:v>
                </c:pt>
                <c:pt idx="1">
                  <c:v>67.0</c:v>
                </c:pt>
                <c:pt idx="2">
                  <c:v>692.0</c:v>
                </c:pt>
                <c:pt idx="3">
                  <c:v>33.0</c:v>
                </c:pt>
              </c:numCache>
            </c:numRef>
          </c:val>
        </c:ser>
        <c:dLbls>
          <c:showCatName val="1"/>
          <c:showPercent val="1"/>
        </c:dLbls>
      </c:pie3DChart>
      <c:spPr>
        <a:ln w="28575"/>
      </c:spPr>
    </c:plotArea>
    <c:plotVisOnly val="1"/>
    <c:dispBlanksAs val="zero"/>
  </c:chart>
  <c:spPr>
    <a:ln w="19050"/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 sz="1400"/>
      </a:pPr>
      <a:endParaRPr lang="fr-FR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"/>
  <c:chart>
    <c:title>
      <c:tx>
        <c:rich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r>
              <a:rPr lang="fr-FR" b="1" baseline="0" dirty="0" smtClean="0">
                <a:solidFill>
                  <a:srgbClr val="002060"/>
                </a:solidFill>
              </a:rPr>
              <a:t>VOLUME DE COMMANDES PAR AN</a:t>
            </a:r>
          </a:p>
        </c:rich>
      </c:tx>
      <c:layout/>
      <c:spPr>
        <a:ln>
          <a:solidFill>
            <a:srgbClr val="446588"/>
          </a:solidFill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Feuil1!$B$2:$B$3</c:f>
              <c:strCache>
                <c:ptCount val="1"/>
                <c:pt idx="0">
                  <c:v>COMMANDES PAR NATURE ANNEE 2010</c:v>
                </c:pt>
              </c:strCache>
            </c:strRef>
          </c:tx>
          <c:cat>
            <c:strRef>
              <c:f>Feuil1!$A$4:$A$8</c:f>
              <c:strCache>
                <c:ptCount val="5"/>
                <c:pt idx="0">
                  <c:v>Fonctionnement</c:v>
                </c:pt>
                <c:pt idx="1">
                  <c:v>Equipement</c:v>
                </c:pt>
                <c:pt idx="2">
                  <c:v>Missions</c:v>
                </c:pt>
                <c:pt idx="3">
                  <c:v>Vacation</c:v>
                </c:pt>
                <c:pt idx="4">
                  <c:v>TOTAL COMMANDES</c:v>
                </c:pt>
              </c:strCache>
            </c:strRef>
          </c:cat>
          <c:val>
            <c:numRef>
              <c:f>Feuil1!$B$4:$B$8</c:f>
              <c:numCache>
                <c:formatCode>General</c:formatCode>
                <c:ptCount val="5"/>
                <c:pt idx="0">
                  <c:v>1147.0</c:v>
                </c:pt>
                <c:pt idx="1">
                  <c:v>84.0</c:v>
                </c:pt>
                <c:pt idx="2">
                  <c:v>644.0</c:v>
                </c:pt>
                <c:pt idx="3">
                  <c:v>30.0</c:v>
                </c:pt>
                <c:pt idx="4">
                  <c:v>1905.0</c:v>
                </c:pt>
              </c:numCache>
            </c:numRef>
          </c:val>
        </c:ser>
        <c:ser>
          <c:idx val="1"/>
          <c:order val="1"/>
          <c:tx>
            <c:strRef>
              <c:f>Feuil1!$C$2:$C$3</c:f>
              <c:strCache>
                <c:ptCount val="1"/>
                <c:pt idx="0">
                  <c:v>COMMANDES PAR NATURE ANNEE 2009</c:v>
                </c:pt>
              </c:strCache>
            </c:strRef>
          </c:tx>
          <c:cat>
            <c:strRef>
              <c:f>Feuil1!$A$4:$A$8</c:f>
              <c:strCache>
                <c:ptCount val="5"/>
                <c:pt idx="0">
                  <c:v>Fonctionnement</c:v>
                </c:pt>
                <c:pt idx="1">
                  <c:v>Equipement</c:v>
                </c:pt>
                <c:pt idx="2">
                  <c:v>Missions</c:v>
                </c:pt>
                <c:pt idx="3">
                  <c:v>Vacation</c:v>
                </c:pt>
                <c:pt idx="4">
                  <c:v>TOTAL COMMANDES</c:v>
                </c:pt>
              </c:strCache>
            </c:strRef>
          </c:cat>
          <c:val>
            <c:numRef>
              <c:f>Feuil1!$C$4:$C$8</c:f>
              <c:numCache>
                <c:formatCode>General</c:formatCode>
                <c:ptCount val="5"/>
                <c:pt idx="0">
                  <c:v>1178.0</c:v>
                </c:pt>
                <c:pt idx="1">
                  <c:v>67.0</c:v>
                </c:pt>
                <c:pt idx="2">
                  <c:v>692.0</c:v>
                </c:pt>
                <c:pt idx="3">
                  <c:v>33.0</c:v>
                </c:pt>
                <c:pt idx="4">
                  <c:v>1970.0</c:v>
                </c:pt>
              </c:numCache>
            </c:numRef>
          </c:val>
        </c:ser>
        <c:gapWidth val="75"/>
        <c:overlap val="-25"/>
        <c:axId val="612330424"/>
        <c:axId val="628028520"/>
      </c:barChart>
      <c:catAx>
        <c:axId val="612330424"/>
        <c:scaling>
          <c:orientation val="minMax"/>
        </c:scaling>
        <c:axPos val="b"/>
        <c:majorTickMark val="none"/>
        <c:tickLblPos val="nextTo"/>
        <c:crossAx val="628028520"/>
        <c:crosses val="autoZero"/>
        <c:auto val="1"/>
        <c:lblAlgn val="ctr"/>
        <c:lblOffset val="100"/>
      </c:catAx>
      <c:valAx>
        <c:axId val="6280285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123304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/>
          </a:pPr>
          <a:endParaRPr lang="fr-FR"/>
        </a:p>
      </c:txPr>
    </c:legend>
    <c:plotVisOnly val="1"/>
  </c:chart>
  <c:txPr>
    <a:bodyPr/>
    <a:lstStyle/>
    <a:p>
      <a:pPr>
        <a:defRPr sz="14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43AF5C-F408-CB40-A473-513CCA77BD48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7AF59F-E67E-CC4E-BB46-90CA98BFABCC}">
      <dgm:prSet custT="1"/>
      <dgm:spPr/>
      <dgm:t>
        <a:bodyPr/>
        <a:lstStyle/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dirty="0" smtClean="0"/>
        </a:p>
        <a:p>
          <a:pPr algn="ctr" rtl="0"/>
          <a:endParaRPr lang="fr-FR" sz="1400" b="1" u="sng" dirty="0" smtClean="0"/>
        </a:p>
        <a:p>
          <a:pPr algn="ctr" rtl="0"/>
          <a:endParaRPr lang="fr-FR" sz="1400" b="1" u="sng" dirty="0" smtClean="0"/>
        </a:p>
        <a:p>
          <a:pPr algn="ctr" rtl="0"/>
          <a:endParaRPr lang="fr-FR" sz="1400" b="1" u="sng" dirty="0" smtClean="0"/>
        </a:p>
        <a:p>
          <a:pPr marL="36000" algn="ctr" rtl="0"/>
          <a:r>
            <a:rPr lang="fr-FR" sz="1600" b="1" u="sng" dirty="0" smtClean="0">
              <a:solidFill>
                <a:srgbClr val="7030A0"/>
              </a:solidFill>
            </a:rPr>
            <a:t>Bernard </a:t>
          </a:r>
          <a:r>
            <a:rPr lang="fr-FR" sz="1600" b="1" u="sng" dirty="0" smtClean="0">
              <a:solidFill>
                <a:srgbClr val="7030A0"/>
              </a:solidFill>
            </a:rPr>
            <a:t>CARACO</a:t>
          </a:r>
        </a:p>
        <a:p>
          <a:pPr marL="36000" algn="l" rtl="0"/>
          <a:endParaRPr lang="fr-FR" sz="1400" dirty="0" smtClean="0"/>
        </a:p>
        <a:p>
          <a:pPr marL="36000" algn="l" rtl="0"/>
          <a:r>
            <a:rPr lang="fr-FR" sz="1600" b="1" dirty="0" smtClean="0"/>
            <a:t>DO</a:t>
          </a:r>
        </a:p>
        <a:p>
          <a:pPr marL="36000" algn="l" rtl="0"/>
          <a:r>
            <a:rPr lang="fr-FR" sz="1600" b="1" dirty="0" smtClean="0"/>
            <a:t>HESS</a:t>
          </a:r>
        </a:p>
        <a:p>
          <a:pPr marL="36000" algn="l" rtl="0"/>
          <a:r>
            <a:rPr lang="fr-FR" sz="1600" b="1" dirty="0" smtClean="0"/>
            <a:t>LHCB</a:t>
          </a:r>
        </a:p>
        <a:p>
          <a:pPr marL="36000" algn="l" rtl="0"/>
          <a:r>
            <a:rPr lang="fr-FR" sz="1600" b="1" dirty="0" smtClean="0"/>
            <a:t>LLRF</a:t>
          </a:r>
        </a:p>
        <a:p>
          <a:pPr marL="36000" algn="l" rtl="0"/>
          <a:r>
            <a:rPr lang="fr-FR" sz="1600" b="1" dirty="0" smtClean="0"/>
            <a:t>T2K</a:t>
          </a:r>
        </a:p>
        <a:p>
          <a:pPr marL="36000" algn="l" rtl="0"/>
          <a:r>
            <a:rPr lang="fr-FR" sz="1600" b="1" dirty="0" smtClean="0"/>
            <a:t>ELECTRONIQUE</a:t>
          </a:r>
        </a:p>
        <a:p>
          <a:pPr marL="36000" algn="l" rtl="0"/>
          <a:r>
            <a:rPr lang="fr-FR" sz="1600" b="1" dirty="0" smtClean="0"/>
            <a:t>SERVICES GENERAUX </a:t>
          </a:r>
          <a:r>
            <a:rPr lang="fr-FR" sz="1200" b="0" dirty="0" smtClean="0"/>
            <a:t>(ENTRETIEN, VEHICULE, AMENAGEMENT</a:t>
          </a:r>
          <a:r>
            <a:rPr lang="fr-FR" sz="1600" b="1" dirty="0" smtClean="0"/>
            <a:t>)</a:t>
          </a:r>
        </a:p>
        <a:p>
          <a:pPr marL="36000" algn="l" rtl="0"/>
          <a:r>
            <a:rPr lang="fr-FR" sz="1600" b="1" dirty="0" smtClean="0"/>
            <a:t>HYGIENE &amp; SECURITE</a:t>
          </a:r>
        </a:p>
        <a:p>
          <a:pPr marL="36000" algn="l" rtl="0"/>
          <a:r>
            <a:rPr lang="fr-FR" sz="1600" b="1" dirty="0" smtClean="0"/>
            <a:t>ANR</a:t>
          </a:r>
        </a:p>
        <a:p>
          <a:pPr algn="ctr" rtl="0"/>
          <a:endParaRPr lang="fr-FR" sz="1200" dirty="0" smtClean="0"/>
        </a:p>
        <a:p>
          <a:pPr algn="ctr" rtl="0"/>
          <a:r>
            <a:rPr lang="fr-FR" sz="1400" b="1" i="1" dirty="0" smtClean="0">
              <a:solidFill>
                <a:srgbClr val="7030A0"/>
              </a:solidFill>
            </a:rPr>
            <a:t>Vol. de commandes et missions 2011 : 19 % </a:t>
          </a:r>
        </a:p>
        <a:p>
          <a:pPr algn="ctr" rtl="0"/>
          <a:endParaRPr lang="fr-FR" sz="1400" dirty="0"/>
        </a:p>
      </dgm:t>
    </dgm:pt>
    <dgm:pt modelId="{09938B2D-C6FE-E941-A3AE-1D874CFB76BA}" type="parTrans" cxnId="{914437C3-BCC0-8F46-A192-0F357BE03E46}">
      <dgm:prSet/>
      <dgm:spPr/>
      <dgm:t>
        <a:bodyPr/>
        <a:lstStyle/>
        <a:p>
          <a:endParaRPr lang="fr-FR"/>
        </a:p>
      </dgm:t>
    </dgm:pt>
    <dgm:pt modelId="{5E6ABCB5-F2EF-A641-B268-1670F32CB833}" type="sibTrans" cxnId="{914437C3-BCC0-8F46-A192-0F357BE03E46}">
      <dgm:prSet/>
      <dgm:spPr/>
      <dgm:t>
        <a:bodyPr/>
        <a:lstStyle/>
        <a:p>
          <a:endParaRPr lang="fr-FR"/>
        </a:p>
      </dgm:t>
    </dgm:pt>
    <dgm:pt modelId="{78968FB4-DF2B-B347-8523-FCF939B3A635}">
      <dgm:prSet custT="1"/>
      <dgm:spPr/>
      <dgm:t>
        <a:bodyPr/>
        <a:lstStyle/>
        <a:p>
          <a:pPr algn="ctr" rtl="0"/>
          <a:endParaRPr lang="fr-FR" sz="2000" dirty="0" smtClean="0"/>
        </a:p>
        <a:p>
          <a:pPr algn="ctr" rtl="0"/>
          <a:endParaRPr lang="fr-FR" sz="2000" dirty="0" smtClean="0"/>
        </a:p>
        <a:p>
          <a:pPr algn="ctr" rtl="0"/>
          <a:endParaRPr lang="fr-FR" sz="2000" dirty="0" smtClean="0"/>
        </a:p>
        <a:p>
          <a:pPr algn="ctr" rtl="0"/>
          <a:endParaRPr lang="fr-FR" sz="2000" dirty="0" smtClean="0"/>
        </a:p>
        <a:p>
          <a:pPr algn="ctr" rtl="0"/>
          <a:endParaRPr lang="fr-FR" sz="2000" dirty="0" smtClean="0"/>
        </a:p>
        <a:p>
          <a:pPr algn="ctr" rtl="0"/>
          <a:endParaRPr lang="fr-FR" sz="2000" dirty="0" smtClean="0"/>
        </a:p>
        <a:p>
          <a:pPr algn="ctr" rtl="0"/>
          <a:endParaRPr lang="fr-FR" sz="2000" dirty="0" smtClean="0"/>
        </a:p>
        <a:p>
          <a:pPr marL="36000" algn="l" rtl="0"/>
          <a:endParaRPr lang="fr-FR" sz="1400" b="1" u="sng" dirty="0" smtClean="0"/>
        </a:p>
        <a:p>
          <a:pPr marL="36000" algn="l" rtl="0"/>
          <a:endParaRPr lang="fr-FR" sz="1400" b="1" u="sng" dirty="0" smtClean="0"/>
        </a:p>
        <a:p>
          <a:pPr marL="36000" algn="l" rtl="0"/>
          <a:endParaRPr lang="fr-FR" sz="1400" b="1" u="sng" dirty="0" smtClean="0"/>
        </a:p>
        <a:p>
          <a:pPr marL="36000" algn="ctr" rtl="0"/>
          <a:r>
            <a:rPr lang="fr-FR" sz="1600" b="1" u="sng" dirty="0" smtClean="0">
              <a:solidFill>
                <a:srgbClr val="7030A0"/>
              </a:solidFill>
            </a:rPr>
            <a:t>Souad REY</a:t>
          </a:r>
        </a:p>
        <a:p>
          <a:pPr marL="36000" algn="l" rtl="0"/>
          <a:endParaRPr lang="fr-FR" sz="2000" dirty="0" smtClean="0"/>
        </a:p>
        <a:p>
          <a:pPr marL="36000" algn="l" rtl="0"/>
          <a:r>
            <a:rPr lang="fr-FR" sz="1600" b="1" dirty="0" smtClean="0"/>
            <a:t>ATLAS</a:t>
          </a:r>
        </a:p>
        <a:p>
          <a:pPr marL="36000" algn="l" rtl="0"/>
          <a:r>
            <a:rPr lang="fr-FR" sz="1600" b="1" dirty="0" smtClean="0"/>
            <a:t>AUGER</a:t>
          </a:r>
        </a:p>
        <a:p>
          <a:pPr marL="36000" algn="l" rtl="0"/>
          <a:r>
            <a:rPr lang="fr-FR" sz="1600" b="1" dirty="0" smtClean="0"/>
            <a:t>MECANIQUE</a:t>
          </a:r>
        </a:p>
        <a:p>
          <a:pPr marL="36000" algn="l" rtl="0"/>
          <a:r>
            <a:rPr lang="fr-FR" sz="1600" b="1" dirty="0" smtClean="0"/>
            <a:t>PHYSIQUE THEORIQUE</a:t>
          </a:r>
        </a:p>
        <a:p>
          <a:pPr marL="36000" algn="l" rtl="0"/>
          <a:endParaRPr lang="fr-FR" sz="1600" b="1" dirty="0" smtClean="0"/>
        </a:p>
        <a:p>
          <a:pPr marL="36000" algn="l" rtl="0"/>
          <a:r>
            <a:rPr lang="fr-FR" sz="1600" b="1" dirty="0" smtClean="0"/>
            <a:t>ANR, CONTRATS EUROPEENS…</a:t>
          </a:r>
        </a:p>
        <a:p>
          <a:pPr marL="36000" algn="l" rtl="0"/>
          <a:endParaRPr lang="fr-FR" sz="1600" dirty="0" smtClean="0"/>
        </a:p>
        <a:p>
          <a:pPr marL="36000" algn="l" rtl="0"/>
          <a:endParaRPr lang="fr-FR" sz="1600" dirty="0" smtClean="0"/>
        </a:p>
        <a:p>
          <a:pPr marL="36000" algn="ctr" rtl="0"/>
          <a:endParaRPr lang="fr-FR" sz="1400" b="1" i="1" dirty="0" smtClean="0">
            <a:solidFill>
              <a:srgbClr val="7030A0"/>
            </a:solidFill>
          </a:endParaRPr>
        </a:p>
        <a:p>
          <a:pPr marL="36000" algn="ctr" rtl="0"/>
          <a:r>
            <a:rPr lang="fr-FR" sz="1400" b="1" i="1" dirty="0" smtClean="0">
              <a:solidFill>
                <a:srgbClr val="7030A0"/>
              </a:solidFill>
            </a:rPr>
            <a:t>Vol. de commandes et missions  2011 : 32 %</a:t>
          </a:r>
          <a:endParaRPr lang="fr-FR" sz="1400" b="1" i="1" dirty="0">
            <a:solidFill>
              <a:srgbClr val="7030A0"/>
            </a:solidFill>
          </a:endParaRPr>
        </a:p>
      </dgm:t>
    </dgm:pt>
    <dgm:pt modelId="{07339C16-5673-594D-A0F6-F2F37C2B0149}" type="parTrans" cxnId="{F7365B67-E3C6-3B4A-A100-B08DABEE83CD}">
      <dgm:prSet/>
      <dgm:spPr/>
      <dgm:t>
        <a:bodyPr/>
        <a:lstStyle/>
        <a:p>
          <a:endParaRPr lang="fr-FR"/>
        </a:p>
      </dgm:t>
    </dgm:pt>
    <dgm:pt modelId="{1E690C18-E987-7A40-A78B-6788DA8DFC0A}" type="sibTrans" cxnId="{F7365B67-E3C6-3B4A-A100-B08DABEE83CD}">
      <dgm:prSet/>
      <dgm:spPr/>
      <dgm:t>
        <a:bodyPr/>
        <a:lstStyle/>
        <a:p>
          <a:endParaRPr lang="fr-FR"/>
        </a:p>
      </dgm:t>
    </dgm:pt>
    <dgm:pt modelId="{06777F5C-E829-5840-8B1A-5A8E696085B1}">
      <dgm:prSet custT="1"/>
      <dgm:spPr/>
      <dgm:t>
        <a:bodyPr/>
        <a:lstStyle/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algn="ctr"/>
          <a:endParaRPr lang="fr-FR" sz="2000" dirty="0" smtClean="0"/>
        </a:p>
        <a:p>
          <a:pPr marL="36000" algn="ctr" rtl="0"/>
          <a:endParaRPr lang="fr-FR" sz="1600" b="1" u="sng" dirty="0" smtClean="0">
            <a:solidFill>
              <a:srgbClr val="7030A0"/>
            </a:solidFill>
          </a:endParaRPr>
        </a:p>
        <a:p>
          <a:pPr marL="36000" algn="ctr" rtl="0"/>
          <a:endParaRPr lang="fr-FR" sz="1600" b="1" u="sng" smtClean="0">
            <a:solidFill>
              <a:srgbClr val="7030A0"/>
            </a:solidFill>
          </a:endParaRPr>
        </a:p>
        <a:p>
          <a:pPr marL="36000" algn="ctr" rtl="0"/>
          <a:r>
            <a:rPr lang="fr-FR" sz="1600" b="1" u="sng" smtClean="0">
              <a:solidFill>
                <a:srgbClr val="7030A0"/>
              </a:solidFill>
            </a:rPr>
            <a:t>Sylvie </a:t>
          </a:r>
          <a:r>
            <a:rPr lang="fr-FR" sz="1600" b="1" u="sng" dirty="0" smtClean="0">
              <a:solidFill>
                <a:srgbClr val="7030A0"/>
              </a:solidFill>
            </a:rPr>
            <a:t>SOULLARD</a:t>
          </a:r>
          <a:endParaRPr lang="fr-FR" sz="1600" b="1" dirty="0" smtClean="0"/>
        </a:p>
        <a:p>
          <a:pPr marL="36000" algn="l" rtl="0"/>
          <a:endParaRPr lang="fr-FR" sz="1600" b="1" dirty="0" smtClean="0"/>
        </a:p>
        <a:p>
          <a:pPr marL="36000" algn="l" rtl="0"/>
          <a:r>
            <a:rPr lang="fr-FR" sz="1600" b="1" dirty="0" smtClean="0"/>
            <a:t>BABAR</a:t>
          </a:r>
          <a:r>
            <a:rPr lang="fr-FR" sz="1600" b="1" dirty="0" smtClean="0"/>
            <a:t>/SUPER B</a:t>
          </a:r>
        </a:p>
        <a:p>
          <a:pPr marL="36000" algn="l" rtl="0"/>
          <a:r>
            <a:rPr lang="fr-FR" sz="1600" b="1" dirty="0" smtClean="0"/>
            <a:t>CDF      -      ILD</a:t>
          </a:r>
        </a:p>
        <a:p>
          <a:pPr marL="36000" algn="l" rtl="0"/>
          <a:r>
            <a:rPr lang="fr-FR" sz="1600" b="1" dirty="0" smtClean="0"/>
            <a:t>COMDOC </a:t>
          </a:r>
        </a:p>
        <a:p>
          <a:pPr marL="36000" algn="l" rtl="0"/>
          <a:r>
            <a:rPr lang="fr-FR" sz="1200" b="0" dirty="0" smtClean="0"/>
            <a:t>(BIBLIO, PIF, BIENNALE)</a:t>
          </a:r>
        </a:p>
        <a:p>
          <a:pPr marL="36000" algn="l" rtl="0"/>
          <a:r>
            <a:rPr lang="fr-FR" sz="1600" b="1" dirty="0" smtClean="0"/>
            <a:t>DIRECTION</a:t>
          </a:r>
        </a:p>
        <a:p>
          <a:pPr marL="36000" algn="l" rtl="0"/>
          <a:r>
            <a:rPr lang="fr-FR" sz="1200" b="0" dirty="0" smtClean="0"/>
            <a:t>(FOURNITURE, FORMATION)</a:t>
          </a:r>
        </a:p>
        <a:p>
          <a:pPr marL="36000" algn="l" rtl="0"/>
          <a:r>
            <a:rPr lang="fr-FR" sz="1600" b="1" dirty="0" smtClean="0"/>
            <a:t>DIRECT. TECHNIQUE</a:t>
          </a:r>
        </a:p>
        <a:p>
          <a:pPr marL="36000" algn="l" rtl="0"/>
          <a:r>
            <a:rPr lang="fr-FR" sz="1600" b="1" dirty="0" smtClean="0"/>
            <a:t>INFORMATIQUE</a:t>
          </a:r>
        </a:p>
        <a:p>
          <a:pPr marL="36000" algn="l" rtl="0"/>
          <a:r>
            <a:rPr lang="fr-FR" sz="1400" b="1" dirty="0" smtClean="0"/>
            <a:t>THEORIE COSMOLOGIE</a:t>
          </a:r>
        </a:p>
        <a:p>
          <a:pPr marL="36000" algn="l" rtl="0"/>
          <a:r>
            <a:rPr lang="fr-FR" sz="1400" b="1" dirty="0" smtClean="0"/>
            <a:t>AUTRES : </a:t>
          </a:r>
          <a:r>
            <a:rPr lang="fr-FR" sz="1100" b="1" dirty="0" smtClean="0"/>
            <a:t>LIACHINE,  </a:t>
          </a:r>
        </a:p>
        <a:p>
          <a:pPr marL="36000" algn="l" rtl="0"/>
          <a:r>
            <a:rPr lang="fr-FR" sz="1100" b="1" dirty="0" smtClean="0"/>
            <a:t> MORIOND, MASTER CLASSE, </a:t>
          </a:r>
        </a:p>
        <a:p>
          <a:pPr marL="36000" algn="l" rtl="0"/>
          <a:r>
            <a:rPr lang="fr-FR" sz="1100" b="1" dirty="0" smtClean="0"/>
            <a:t>FAPPS</a:t>
          </a:r>
          <a:endParaRPr lang="fr-FR" sz="1600" b="1" dirty="0" smtClean="0"/>
        </a:p>
        <a:p>
          <a:pPr marL="36000" algn="l" rtl="0"/>
          <a:r>
            <a:rPr lang="fr-FR" sz="1600" b="1" dirty="0" smtClean="0"/>
            <a:t>SECRETARIAT</a:t>
          </a:r>
          <a:endParaRPr lang="fr-FR" sz="1200" b="0" dirty="0" smtClean="0"/>
        </a:p>
        <a:p>
          <a:pPr marL="36000" algn="ctr" rtl="0"/>
          <a:r>
            <a:rPr lang="fr-FR" sz="1400" b="1" i="1" dirty="0" smtClean="0">
              <a:solidFill>
                <a:srgbClr val="7030A0"/>
              </a:solidFill>
            </a:rPr>
            <a:t>Vol. de commandes et missions  2011: 14 %</a:t>
          </a:r>
        </a:p>
        <a:p>
          <a:pPr marL="36000" algn="l" rtl="0"/>
          <a:endParaRPr lang="fr-FR" sz="1200" b="0" dirty="0" smtClean="0"/>
        </a:p>
        <a:p>
          <a:pPr algn="ctr"/>
          <a:endParaRPr lang="fr-FR" sz="2000" dirty="0"/>
        </a:p>
      </dgm:t>
    </dgm:pt>
    <dgm:pt modelId="{375AA026-8ED4-3844-B3AD-CE97CB7200C5}" type="parTrans" cxnId="{C20C4C70-E4F6-CE4D-812C-B55B4F839839}">
      <dgm:prSet/>
      <dgm:spPr/>
      <dgm:t>
        <a:bodyPr/>
        <a:lstStyle/>
        <a:p>
          <a:endParaRPr lang="fr-FR"/>
        </a:p>
      </dgm:t>
    </dgm:pt>
    <dgm:pt modelId="{83B70691-D517-A242-B5D2-E032B2CE48FA}" type="sibTrans" cxnId="{C20C4C70-E4F6-CE4D-812C-B55B4F839839}">
      <dgm:prSet/>
      <dgm:spPr/>
      <dgm:t>
        <a:bodyPr/>
        <a:lstStyle/>
        <a:p>
          <a:endParaRPr lang="fr-FR"/>
        </a:p>
      </dgm:t>
    </dgm:pt>
    <dgm:pt modelId="{A99AD143-0D4A-3740-ABC4-8FCB08287BC0}">
      <dgm:prSet custT="1"/>
      <dgm:spPr/>
      <dgm:t>
        <a:bodyPr/>
        <a:lstStyle/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algn="ctr"/>
          <a:endParaRPr lang="fr-FR" sz="1600" dirty="0" smtClean="0"/>
        </a:p>
        <a:p>
          <a:pPr marL="36000" algn="ctr" rtl="0"/>
          <a:r>
            <a:rPr lang="fr-FR" sz="1600" b="1" u="sng" dirty="0" smtClean="0">
              <a:solidFill>
                <a:srgbClr val="7030A0"/>
              </a:solidFill>
            </a:rPr>
            <a:t>Véronique </a:t>
          </a:r>
          <a:r>
            <a:rPr lang="fr-FR" sz="1600" b="1" u="sng" dirty="0" smtClean="0">
              <a:solidFill>
                <a:srgbClr val="7030A0"/>
              </a:solidFill>
            </a:rPr>
            <a:t>JOISIN</a:t>
          </a:r>
        </a:p>
        <a:p>
          <a:pPr marL="36000" algn="ctr" rtl="0"/>
          <a:endParaRPr lang="fr-FR" sz="1600" dirty="0" smtClean="0">
            <a:solidFill>
              <a:srgbClr val="7030A0"/>
            </a:solidFill>
          </a:endParaRPr>
        </a:p>
        <a:p>
          <a:pPr marL="36000" algn="l"/>
          <a:r>
            <a:rPr lang="fr-FR" sz="1600" b="1" dirty="0" smtClean="0"/>
            <a:t>MISE EN PLACE ET SUIVI  DU BUDGET, </a:t>
          </a:r>
        </a:p>
        <a:p>
          <a:pPr marL="36000" algn="l"/>
          <a:endParaRPr lang="fr-FR" sz="1600" b="1" dirty="0" smtClean="0"/>
        </a:p>
        <a:p>
          <a:pPr marL="36000" algn="l"/>
          <a:r>
            <a:rPr lang="fr-FR" sz="1600" b="1" dirty="0" smtClean="0"/>
            <a:t>SUPERNOVAE </a:t>
          </a:r>
        </a:p>
        <a:p>
          <a:pPr marL="36000" algn="l"/>
          <a:r>
            <a:rPr lang="fr-FR" sz="1200" b="0" dirty="0" smtClean="0"/>
            <a:t>(SN, EUCLID, SKYPP, SCP)</a:t>
          </a:r>
        </a:p>
        <a:p>
          <a:pPr marL="36000" algn="l"/>
          <a:r>
            <a:rPr lang="fr-FR" sz="1600" b="1" dirty="0" smtClean="0"/>
            <a:t>LSST</a:t>
          </a:r>
        </a:p>
        <a:p>
          <a:pPr marL="36000" algn="l"/>
          <a:r>
            <a:rPr lang="fr-FR" sz="1600" b="1" dirty="0" smtClean="0"/>
            <a:t>DIRECTION </a:t>
          </a:r>
          <a:r>
            <a:rPr lang="fr-FR" sz="1200" b="0" dirty="0" smtClean="0"/>
            <a:t>(CONGRES, Mutualisation Projets, Projets divers, </a:t>
          </a:r>
        </a:p>
        <a:p>
          <a:pPr marL="36000" algn="l"/>
          <a:r>
            <a:rPr lang="fr-FR" sz="1200" b="0" dirty="0" smtClean="0"/>
            <a:t>PTT, Affranchissement)</a:t>
          </a:r>
        </a:p>
        <a:p>
          <a:pPr marL="36000" algn="l"/>
          <a:endParaRPr lang="fr-FR" sz="1600" b="1" dirty="0" smtClean="0"/>
        </a:p>
        <a:p>
          <a:pPr marL="36000" algn="l"/>
          <a:r>
            <a:rPr lang="fr-FR" sz="1600" b="1" dirty="0" smtClean="0"/>
            <a:t>ANR, CONTRATS EUROPEENS…</a:t>
          </a:r>
          <a:endParaRPr lang="fr-FR" sz="1600" dirty="0" smtClean="0"/>
        </a:p>
        <a:p>
          <a:pPr marL="36000" algn="ctr" rtl="0"/>
          <a:r>
            <a:rPr lang="fr-FR" sz="1400" b="1" i="1" dirty="0" smtClean="0">
              <a:solidFill>
                <a:srgbClr val="7030A0"/>
              </a:solidFill>
            </a:rPr>
            <a:t>Vol. de commandes et missions  2011 : 35 %</a:t>
          </a:r>
        </a:p>
        <a:p>
          <a:pPr algn="ctr"/>
          <a:endParaRPr lang="fr-FR" sz="1600" dirty="0"/>
        </a:p>
      </dgm:t>
    </dgm:pt>
    <dgm:pt modelId="{597351B4-981D-954A-84A2-CE574D16F3C7}" type="parTrans" cxnId="{4D27B049-2151-684D-A67E-A7F1C8E9A25D}">
      <dgm:prSet/>
      <dgm:spPr/>
      <dgm:t>
        <a:bodyPr/>
        <a:lstStyle/>
        <a:p>
          <a:endParaRPr lang="fr-FR"/>
        </a:p>
      </dgm:t>
    </dgm:pt>
    <dgm:pt modelId="{5CBFB254-6037-8142-9120-059B964C0423}" type="sibTrans" cxnId="{4D27B049-2151-684D-A67E-A7F1C8E9A25D}">
      <dgm:prSet/>
      <dgm:spPr/>
      <dgm:t>
        <a:bodyPr/>
        <a:lstStyle/>
        <a:p>
          <a:endParaRPr lang="fr-FR"/>
        </a:p>
      </dgm:t>
    </dgm:pt>
    <dgm:pt modelId="{1209133E-FEF4-DA4E-975F-84BB058D5A7B}" type="pres">
      <dgm:prSet presAssocID="{2343AF5C-F408-CB40-A473-513CCA77BD4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5C43506-A4A4-B84D-BDDD-93A4209C2E3A}" type="pres">
      <dgm:prSet presAssocID="{407AF59F-E67E-CC4E-BB46-90CA98BFABCC}" presName="compNode" presStyleCnt="0"/>
      <dgm:spPr/>
    </dgm:pt>
    <dgm:pt modelId="{95D662FA-5679-C54A-91BD-30B6F754376D}" type="pres">
      <dgm:prSet presAssocID="{407AF59F-E67E-CC4E-BB46-90CA98BFABCC}" presName="aNode" presStyleLbl="bgShp" presStyleIdx="0" presStyleCnt="4"/>
      <dgm:spPr/>
      <dgm:t>
        <a:bodyPr/>
        <a:lstStyle/>
        <a:p>
          <a:endParaRPr lang="fr-FR"/>
        </a:p>
      </dgm:t>
    </dgm:pt>
    <dgm:pt modelId="{C31DF2A2-39A6-664D-B9DA-43A61E14BDF3}" type="pres">
      <dgm:prSet presAssocID="{407AF59F-E67E-CC4E-BB46-90CA98BFABCC}" presName="textNode" presStyleLbl="bgShp" presStyleIdx="0" presStyleCnt="4"/>
      <dgm:spPr/>
      <dgm:t>
        <a:bodyPr/>
        <a:lstStyle/>
        <a:p>
          <a:endParaRPr lang="fr-FR"/>
        </a:p>
      </dgm:t>
    </dgm:pt>
    <dgm:pt modelId="{3375AFE6-F822-F84D-B97E-3C358C53A203}" type="pres">
      <dgm:prSet presAssocID="{407AF59F-E67E-CC4E-BB46-90CA98BFABCC}" presName="compChildNode" presStyleCnt="0"/>
      <dgm:spPr/>
    </dgm:pt>
    <dgm:pt modelId="{79C6B907-2097-E64B-B7E2-3534B36960AB}" type="pres">
      <dgm:prSet presAssocID="{407AF59F-E67E-CC4E-BB46-90CA98BFABCC}" presName="theInnerList" presStyleCnt="0"/>
      <dgm:spPr/>
    </dgm:pt>
    <dgm:pt modelId="{47FBAEEB-8978-E542-B1FF-3BC97440B444}" type="pres">
      <dgm:prSet presAssocID="{407AF59F-E67E-CC4E-BB46-90CA98BFABCC}" presName="aSpace" presStyleCnt="0"/>
      <dgm:spPr/>
    </dgm:pt>
    <dgm:pt modelId="{803CAAE3-DBDA-5240-91D5-8D987A5A769B}" type="pres">
      <dgm:prSet presAssocID="{78968FB4-DF2B-B347-8523-FCF939B3A635}" presName="compNode" presStyleCnt="0"/>
      <dgm:spPr/>
    </dgm:pt>
    <dgm:pt modelId="{B303503D-355F-7546-8D84-06CBE68B7DF4}" type="pres">
      <dgm:prSet presAssocID="{78968FB4-DF2B-B347-8523-FCF939B3A635}" presName="aNode" presStyleLbl="bgShp" presStyleIdx="1" presStyleCnt="4" custLinFactNeighborX="-1038"/>
      <dgm:spPr/>
      <dgm:t>
        <a:bodyPr/>
        <a:lstStyle/>
        <a:p>
          <a:endParaRPr lang="fr-FR"/>
        </a:p>
      </dgm:t>
    </dgm:pt>
    <dgm:pt modelId="{C33E04F8-900B-9543-ADEC-16A2B9FDC198}" type="pres">
      <dgm:prSet presAssocID="{78968FB4-DF2B-B347-8523-FCF939B3A635}" presName="textNode" presStyleLbl="bgShp" presStyleIdx="1" presStyleCnt="4"/>
      <dgm:spPr/>
      <dgm:t>
        <a:bodyPr/>
        <a:lstStyle/>
        <a:p>
          <a:endParaRPr lang="fr-FR"/>
        </a:p>
      </dgm:t>
    </dgm:pt>
    <dgm:pt modelId="{3CDDA55D-39DB-1A4D-A966-770B1F171BD2}" type="pres">
      <dgm:prSet presAssocID="{78968FB4-DF2B-B347-8523-FCF939B3A635}" presName="compChildNode" presStyleCnt="0"/>
      <dgm:spPr/>
    </dgm:pt>
    <dgm:pt modelId="{F907B522-9B1D-9343-9010-BA480D0C09ED}" type="pres">
      <dgm:prSet presAssocID="{78968FB4-DF2B-B347-8523-FCF939B3A635}" presName="theInnerList" presStyleCnt="0"/>
      <dgm:spPr/>
    </dgm:pt>
    <dgm:pt modelId="{678F0C8E-A53C-6D4E-A84E-F105323B1902}" type="pres">
      <dgm:prSet presAssocID="{78968FB4-DF2B-B347-8523-FCF939B3A635}" presName="aSpace" presStyleCnt="0"/>
      <dgm:spPr/>
    </dgm:pt>
    <dgm:pt modelId="{9ADD931D-3659-8B4C-8BB0-8B7449985E3E}" type="pres">
      <dgm:prSet presAssocID="{06777F5C-E829-5840-8B1A-5A8E696085B1}" presName="compNode" presStyleCnt="0"/>
      <dgm:spPr/>
    </dgm:pt>
    <dgm:pt modelId="{9B17370A-4741-7848-816E-424DE9BE1774}" type="pres">
      <dgm:prSet presAssocID="{06777F5C-E829-5840-8B1A-5A8E696085B1}" presName="aNode" presStyleLbl="bgShp" presStyleIdx="2" presStyleCnt="4" custLinFactNeighborX="242" custLinFactNeighborY="-4411"/>
      <dgm:spPr/>
      <dgm:t>
        <a:bodyPr/>
        <a:lstStyle/>
        <a:p>
          <a:endParaRPr lang="fr-FR"/>
        </a:p>
      </dgm:t>
    </dgm:pt>
    <dgm:pt modelId="{A6BD5027-37D9-9049-A99B-5B2606E42746}" type="pres">
      <dgm:prSet presAssocID="{06777F5C-E829-5840-8B1A-5A8E696085B1}" presName="textNode" presStyleLbl="bgShp" presStyleIdx="2" presStyleCnt="4"/>
      <dgm:spPr/>
      <dgm:t>
        <a:bodyPr/>
        <a:lstStyle/>
        <a:p>
          <a:endParaRPr lang="fr-FR"/>
        </a:p>
      </dgm:t>
    </dgm:pt>
    <dgm:pt modelId="{4A316396-40F3-624F-BBDA-AF99E6DAC3B9}" type="pres">
      <dgm:prSet presAssocID="{06777F5C-E829-5840-8B1A-5A8E696085B1}" presName="compChildNode" presStyleCnt="0"/>
      <dgm:spPr/>
    </dgm:pt>
    <dgm:pt modelId="{0C7DFC01-7C33-4C47-A7CD-115A0F76E84B}" type="pres">
      <dgm:prSet presAssocID="{06777F5C-E829-5840-8B1A-5A8E696085B1}" presName="theInnerList" presStyleCnt="0"/>
      <dgm:spPr/>
    </dgm:pt>
    <dgm:pt modelId="{40E0687E-C479-874F-AE88-1D7B76D69C35}" type="pres">
      <dgm:prSet presAssocID="{06777F5C-E829-5840-8B1A-5A8E696085B1}" presName="aSpace" presStyleCnt="0"/>
      <dgm:spPr/>
    </dgm:pt>
    <dgm:pt modelId="{192628AE-C0C4-5045-8D13-97BF5CAE1C19}" type="pres">
      <dgm:prSet presAssocID="{A99AD143-0D4A-3740-ABC4-8FCB08287BC0}" presName="compNode" presStyleCnt="0"/>
      <dgm:spPr/>
    </dgm:pt>
    <dgm:pt modelId="{A53D1241-F5CC-424F-AF22-A71C8CF66B11}" type="pres">
      <dgm:prSet presAssocID="{A99AD143-0D4A-3740-ABC4-8FCB08287BC0}" presName="aNode" presStyleLbl="bgShp" presStyleIdx="3" presStyleCnt="4" custLinFactNeighborX="1471"/>
      <dgm:spPr/>
      <dgm:t>
        <a:bodyPr/>
        <a:lstStyle/>
        <a:p>
          <a:endParaRPr lang="fr-FR"/>
        </a:p>
      </dgm:t>
    </dgm:pt>
    <dgm:pt modelId="{3BE039B9-072C-464E-B50C-C355EB24F380}" type="pres">
      <dgm:prSet presAssocID="{A99AD143-0D4A-3740-ABC4-8FCB08287BC0}" presName="textNode" presStyleLbl="bgShp" presStyleIdx="3" presStyleCnt="4"/>
      <dgm:spPr/>
      <dgm:t>
        <a:bodyPr/>
        <a:lstStyle/>
        <a:p>
          <a:endParaRPr lang="fr-FR"/>
        </a:p>
      </dgm:t>
    </dgm:pt>
    <dgm:pt modelId="{6B1F2266-6A3C-DF49-9FAF-DC2C09FD0C29}" type="pres">
      <dgm:prSet presAssocID="{A99AD143-0D4A-3740-ABC4-8FCB08287BC0}" presName="compChildNode" presStyleCnt="0"/>
      <dgm:spPr/>
    </dgm:pt>
    <dgm:pt modelId="{A1F3D827-13C0-8B47-BF22-E003F261176C}" type="pres">
      <dgm:prSet presAssocID="{A99AD143-0D4A-3740-ABC4-8FCB08287BC0}" presName="theInnerList" presStyleCnt="0"/>
      <dgm:spPr/>
    </dgm:pt>
  </dgm:ptLst>
  <dgm:cxnLst>
    <dgm:cxn modelId="{EF45FC51-DFAF-5048-BB69-C917C7F23FAC}" type="presOf" srcId="{78968FB4-DF2B-B347-8523-FCF939B3A635}" destId="{C33E04F8-900B-9543-ADEC-16A2B9FDC198}" srcOrd="1" destOrd="0" presId="urn:microsoft.com/office/officeart/2005/8/layout/lProcess2"/>
    <dgm:cxn modelId="{BF7BCC9B-3678-0940-976D-C5FEC3458B11}" type="presOf" srcId="{78968FB4-DF2B-B347-8523-FCF939B3A635}" destId="{B303503D-355F-7546-8D84-06CBE68B7DF4}" srcOrd="0" destOrd="0" presId="urn:microsoft.com/office/officeart/2005/8/layout/lProcess2"/>
    <dgm:cxn modelId="{A0F94449-18FA-3746-B343-EA2C9104EB1A}" type="presOf" srcId="{407AF59F-E67E-CC4E-BB46-90CA98BFABCC}" destId="{95D662FA-5679-C54A-91BD-30B6F754376D}" srcOrd="0" destOrd="0" presId="urn:microsoft.com/office/officeart/2005/8/layout/lProcess2"/>
    <dgm:cxn modelId="{F0A60DDF-9B1D-EA4B-9EDE-990CF8D80D23}" type="presOf" srcId="{407AF59F-E67E-CC4E-BB46-90CA98BFABCC}" destId="{C31DF2A2-39A6-664D-B9DA-43A61E14BDF3}" srcOrd="1" destOrd="0" presId="urn:microsoft.com/office/officeart/2005/8/layout/lProcess2"/>
    <dgm:cxn modelId="{C20C4C70-E4F6-CE4D-812C-B55B4F839839}" srcId="{2343AF5C-F408-CB40-A473-513CCA77BD48}" destId="{06777F5C-E829-5840-8B1A-5A8E696085B1}" srcOrd="2" destOrd="0" parTransId="{375AA026-8ED4-3844-B3AD-CE97CB7200C5}" sibTransId="{83B70691-D517-A242-B5D2-E032B2CE48FA}"/>
    <dgm:cxn modelId="{0106D7ED-5C07-204A-88D1-8CCDD3252597}" type="presOf" srcId="{A99AD143-0D4A-3740-ABC4-8FCB08287BC0}" destId="{A53D1241-F5CC-424F-AF22-A71C8CF66B11}" srcOrd="0" destOrd="0" presId="urn:microsoft.com/office/officeart/2005/8/layout/lProcess2"/>
    <dgm:cxn modelId="{23B4DB83-F6F8-BE43-98E6-3FE22CC74F59}" type="presOf" srcId="{A99AD143-0D4A-3740-ABC4-8FCB08287BC0}" destId="{3BE039B9-072C-464E-B50C-C355EB24F380}" srcOrd="1" destOrd="0" presId="urn:microsoft.com/office/officeart/2005/8/layout/lProcess2"/>
    <dgm:cxn modelId="{073EDAAE-59EB-C346-8A9B-0507D9ABD9DE}" type="presOf" srcId="{06777F5C-E829-5840-8B1A-5A8E696085B1}" destId="{9B17370A-4741-7848-816E-424DE9BE1774}" srcOrd="0" destOrd="0" presId="urn:microsoft.com/office/officeart/2005/8/layout/lProcess2"/>
    <dgm:cxn modelId="{260931E8-AAC1-6149-8D05-788B17AAE40D}" type="presOf" srcId="{2343AF5C-F408-CB40-A473-513CCA77BD48}" destId="{1209133E-FEF4-DA4E-975F-84BB058D5A7B}" srcOrd="0" destOrd="0" presId="urn:microsoft.com/office/officeart/2005/8/layout/lProcess2"/>
    <dgm:cxn modelId="{914437C3-BCC0-8F46-A192-0F357BE03E46}" srcId="{2343AF5C-F408-CB40-A473-513CCA77BD48}" destId="{407AF59F-E67E-CC4E-BB46-90CA98BFABCC}" srcOrd="0" destOrd="0" parTransId="{09938B2D-C6FE-E941-A3AE-1D874CFB76BA}" sibTransId="{5E6ABCB5-F2EF-A641-B268-1670F32CB833}"/>
    <dgm:cxn modelId="{F7365B67-E3C6-3B4A-A100-B08DABEE83CD}" srcId="{2343AF5C-F408-CB40-A473-513CCA77BD48}" destId="{78968FB4-DF2B-B347-8523-FCF939B3A635}" srcOrd="1" destOrd="0" parTransId="{07339C16-5673-594D-A0F6-F2F37C2B0149}" sibTransId="{1E690C18-E987-7A40-A78B-6788DA8DFC0A}"/>
    <dgm:cxn modelId="{4D27B049-2151-684D-A67E-A7F1C8E9A25D}" srcId="{2343AF5C-F408-CB40-A473-513CCA77BD48}" destId="{A99AD143-0D4A-3740-ABC4-8FCB08287BC0}" srcOrd="3" destOrd="0" parTransId="{597351B4-981D-954A-84A2-CE574D16F3C7}" sibTransId="{5CBFB254-6037-8142-9120-059B964C0423}"/>
    <dgm:cxn modelId="{941D10BB-36B5-A24A-ACC9-8289475E7380}" type="presOf" srcId="{06777F5C-E829-5840-8B1A-5A8E696085B1}" destId="{A6BD5027-37D9-9049-A99B-5B2606E42746}" srcOrd="1" destOrd="0" presId="urn:microsoft.com/office/officeart/2005/8/layout/lProcess2"/>
    <dgm:cxn modelId="{7598A28C-203D-164A-8718-8ACACC9BDE60}" type="presParOf" srcId="{1209133E-FEF4-DA4E-975F-84BB058D5A7B}" destId="{45C43506-A4A4-B84D-BDDD-93A4209C2E3A}" srcOrd="0" destOrd="0" presId="urn:microsoft.com/office/officeart/2005/8/layout/lProcess2"/>
    <dgm:cxn modelId="{DBF53C33-2651-174E-8ECD-69C335B63354}" type="presParOf" srcId="{45C43506-A4A4-B84D-BDDD-93A4209C2E3A}" destId="{95D662FA-5679-C54A-91BD-30B6F754376D}" srcOrd="0" destOrd="0" presId="urn:microsoft.com/office/officeart/2005/8/layout/lProcess2"/>
    <dgm:cxn modelId="{0B3F975D-9E84-2043-9D2E-A82F1F4CB3DF}" type="presParOf" srcId="{45C43506-A4A4-B84D-BDDD-93A4209C2E3A}" destId="{C31DF2A2-39A6-664D-B9DA-43A61E14BDF3}" srcOrd="1" destOrd="0" presId="urn:microsoft.com/office/officeart/2005/8/layout/lProcess2"/>
    <dgm:cxn modelId="{4E6F3161-9515-964F-B0E8-322DD57D3A2A}" type="presParOf" srcId="{45C43506-A4A4-B84D-BDDD-93A4209C2E3A}" destId="{3375AFE6-F822-F84D-B97E-3C358C53A203}" srcOrd="2" destOrd="0" presId="urn:microsoft.com/office/officeart/2005/8/layout/lProcess2"/>
    <dgm:cxn modelId="{CFFCC6A7-CBB9-8C41-98DA-D3E6BAD01EFD}" type="presParOf" srcId="{3375AFE6-F822-F84D-B97E-3C358C53A203}" destId="{79C6B907-2097-E64B-B7E2-3534B36960AB}" srcOrd="0" destOrd="0" presId="urn:microsoft.com/office/officeart/2005/8/layout/lProcess2"/>
    <dgm:cxn modelId="{A2904532-E8BF-3B4C-80F9-C11110D4EF26}" type="presParOf" srcId="{1209133E-FEF4-DA4E-975F-84BB058D5A7B}" destId="{47FBAEEB-8978-E542-B1FF-3BC97440B444}" srcOrd="1" destOrd="0" presId="urn:microsoft.com/office/officeart/2005/8/layout/lProcess2"/>
    <dgm:cxn modelId="{EE529EE1-1618-3E4A-87CD-09923331206F}" type="presParOf" srcId="{1209133E-FEF4-DA4E-975F-84BB058D5A7B}" destId="{803CAAE3-DBDA-5240-91D5-8D987A5A769B}" srcOrd="2" destOrd="0" presId="urn:microsoft.com/office/officeart/2005/8/layout/lProcess2"/>
    <dgm:cxn modelId="{0C54ABE7-D60A-054F-8C4B-430FC24C602F}" type="presParOf" srcId="{803CAAE3-DBDA-5240-91D5-8D987A5A769B}" destId="{B303503D-355F-7546-8D84-06CBE68B7DF4}" srcOrd="0" destOrd="0" presId="urn:microsoft.com/office/officeart/2005/8/layout/lProcess2"/>
    <dgm:cxn modelId="{44B0312F-54E4-2045-8805-895405213011}" type="presParOf" srcId="{803CAAE3-DBDA-5240-91D5-8D987A5A769B}" destId="{C33E04F8-900B-9543-ADEC-16A2B9FDC198}" srcOrd="1" destOrd="0" presId="urn:microsoft.com/office/officeart/2005/8/layout/lProcess2"/>
    <dgm:cxn modelId="{43E94CD0-29BF-5142-8087-0E35EA8C29CE}" type="presParOf" srcId="{803CAAE3-DBDA-5240-91D5-8D987A5A769B}" destId="{3CDDA55D-39DB-1A4D-A966-770B1F171BD2}" srcOrd="2" destOrd="0" presId="urn:microsoft.com/office/officeart/2005/8/layout/lProcess2"/>
    <dgm:cxn modelId="{DC55436A-8767-6642-B42E-9886943D5AD9}" type="presParOf" srcId="{3CDDA55D-39DB-1A4D-A966-770B1F171BD2}" destId="{F907B522-9B1D-9343-9010-BA480D0C09ED}" srcOrd="0" destOrd="0" presId="urn:microsoft.com/office/officeart/2005/8/layout/lProcess2"/>
    <dgm:cxn modelId="{6A0E0AAB-3767-B244-9CF1-6A145AB28EBB}" type="presParOf" srcId="{1209133E-FEF4-DA4E-975F-84BB058D5A7B}" destId="{678F0C8E-A53C-6D4E-A84E-F105323B1902}" srcOrd="3" destOrd="0" presId="urn:microsoft.com/office/officeart/2005/8/layout/lProcess2"/>
    <dgm:cxn modelId="{B7BDB674-E41C-CF4D-9ECB-822EBDF1272B}" type="presParOf" srcId="{1209133E-FEF4-DA4E-975F-84BB058D5A7B}" destId="{9ADD931D-3659-8B4C-8BB0-8B7449985E3E}" srcOrd="4" destOrd="0" presId="urn:microsoft.com/office/officeart/2005/8/layout/lProcess2"/>
    <dgm:cxn modelId="{F0CB6EF8-39E9-C34D-981E-F60B42B94EDE}" type="presParOf" srcId="{9ADD931D-3659-8B4C-8BB0-8B7449985E3E}" destId="{9B17370A-4741-7848-816E-424DE9BE1774}" srcOrd="0" destOrd="0" presId="urn:microsoft.com/office/officeart/2005/8/layout/lProcess2"/>
    <dgm:cxn modelId="{19596FB5-833B-554B-88C2-3D63251CCB9E}" type="presParOf" srcId="{9ADD931D-3659-8B4C-8BB0-8B7449985E3E}" destId="{A6BD5027-37D9-9049-A99B-5B2606E42746}" srcOrd="1" destOrd="0" presId="urn:microsoft.com/office/officeart/2005/8/layout/lProcess2"/>
    <dgm:cxn modelId="{265C2B57-5306-0344-84E5-9493062A8C30}" type="presParOf" srcId="{9ADD931D-3659-8B4C-8BB0-8B7449985E3E}" destId="{4A316396-40F3-624F-BBDA-AF99E6DAC3B9}" srcOrd="2" destOrd="0" presId="urn:microsoft.com/office/officeart/2005/8/layout/lProcess2"/>
    <dgm:cxn modelId="{2E21C872-ACC9-9049-8B27-633E9ECCEBFB}" type="presParOf" srcId="{4A316396-40F3-624F-BBDA-AF99E6DAC3B9}" destId="{0C7DFC01-7C33-4C47-A7CD-115A0F76E84B}" srcOrd="0" destOrd="0" presId="urn:microsoft.com/office/officeart/2005/8/layout/lProcess2"/>
    <dgm:cxn modelId="{87705A9E-B64F-6B40-BB1A-8A528FA78979}" type="presParOf" srcId="{1209133E-FEF4-DA4E-975F-84BB058D5A7B}" destId="{40E0687E-C479-874F-AE88-1D7B76D69C35}" srcOrd="5" destOrd="0" presId="urn:microsoft.com/office/officeart/2005/8/layout/lProcess2"/>
    <dgm:cxn modelId="{8089E99D-FC18-F044-AA2A-4942625E759C}" type="presParOf" srcId="{1209133E-FEF4-DA4E-975F-84BB058D5A7B}" destId="{192628AE-C0C4-5045-8D13-97BF5CAE1C19}" srcOrd="6" destOrd="0" presId="urn:microsoft.com/office/officeart/2005/8/layout/lProcess2"/>
    <dgm:cxn modelId="{D9BECD85-EC29-1E47-BA25-283C6092ACB3}" type="presParOf" srcId="{192628AE-C0C4-5045-8D13-97BF5CAE1C19}" destId="{A53D1241-F5CC-424F-AF22-A71C8CF66B11}" srcOrd="0" destOrd="0" presId="urn:microsoft.com/office/officeart/2005/8/layout/lProcess2"/>
    <dgm:cxn modelId="{592E0043-30A6-944A-9091-FC5169DCBF0F}" type="presParOf" srcId="{192628AE-C0C4-5045-8D13-97BF5CAE1C19}" destId="{3BE039B9-072C-464E-B50C-C355EB24F380}" srcOrd="1" destOrd="0" presId="urn:microsoft.com/office/officeart/2005/8/layout/lProcess2"/>
    <dgm:cxn modelId="{81A6E5D8-5580-9F48-9905-2F40838C78DD}" type="presParOf" srcId="{192628AE-C0C4-5045-8D13-97BF5CAE1C19}" destId="{6B1F2266-6A3C-DF49-9FAF-DC2C09FD0C29}" srcOrd="2" destOrd="0" presId="urn:microsoft.com/office/officeart/2005/8/layout/lProcess2"/>
    <dgm:cxn modelId="{C83FDCAE-9230-784D-A38F-EF8C3D7CE9F5}" type="presParOf" srcId="{6B1F2266-6A3C-DF49-9FAF-DC2C09FD0C29}" destId="{A1F3D827-13C0-8B47-BF22-E003F261176C}" srcOrd="0" destOrd="0" presId="urn:microsoft.com/office/officeart/2005/8/layout/lProcess2"/>
  </dgm:cxnLst>
  <dgm:bg>
    <a:solidFill>
      <a:srgbClr val="7030A0"/>
    </a:solidFill>
  </dgm:bg>
  <dgm:whole/>
  <dgm:extLst>
    <a:ext uri="http://schemas.microsoft.com/office/drawing/2008/diagram">
      <dsp:dataModelExt xmlns:dsp="http://schemas.microsoft.com/office/drawing/2008/diagram" xmlns="" xmlns:a="http://schemas.openxmlformats.org/drawingml/2006/main" xmlns:dgm="http://schemas.openxmlformats.org/drawingml/2006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662FA-5679-C54A-91BD-30B6F754376D}">
      <dsp:nvSpPr>
        <dsp:cNvPr id="0" name=""/>
        <dsp:cNvSpPr/>
      </dsp:nvSpPr>
      <dsp:spPr>
        <a:xfrm>
          <a:off x="2065" y="0"/>
          <a:ext cx="2027176" cy="50405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u="sng" kern="1200" dirty="0" smtClean="0">
              <a:solidFill>
                <a:srgbClr val="000090"/>
              </a:solidFill>
            </a:rPr>
            <a:t>Bernard </a:t>
          </a:r>
          <a:r>
            <a:rPr lang="fr-FR" sz="1600" b="1" u="sng" kern="1200" dirty="0" smtClean="0">
              <a:solidFill>
                <a:srgbClr val="000090"/>
              </a:solidFill>
            </a:rPr>
            <a:t>CARACO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DO</a:t>
          </a:r>
          <a:endParaRPr lang="fr-FR" sz="1600" b="1" kern="1200" dirty="0" smtClean="0"/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HESS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LHCB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LLRF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T2K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ELECTRONIQUE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SERVICES GENERAUX </a:t>
          </a:r>
          <a:r>
            <a:rPr lang="fr-FR" sz="1200" b="0" kern="1200" dirty="0" smtClean="0"/>
            <a:t>(ENTRETIEN, VEHICULE, AMENAGEMENT</a:t>
          </a:r>
          <a:r>
            <a:rPr lang="fr-FR" sz="1600" b="1" kern="1200" dirty="0" smtClean="0"/>
            <a:t>)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HYGIENE &amp; SECURITE</a:t>
          </a:r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(ANR)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Vol. de commandes et missions : 19 %</a:t>
          </a:r>
          <a:endParaRPr lang="fr-FR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>
        <a:off x="2065" y="0"/>
        <a:ext cx="2027176" cy="1512168"/>
      </dsp:txXfrm>
    </dsp:sp>
    <dsp:sp modelId="{B303503D-355F-7546-8D84-06CBE68B7DF4}">
      <dsp:nvSpPr>
        <dsp:cNvPr id="0" name=""/>
        <dsp:cNvSpPr/>
      </dsp:nvSpPr>
      <dsp:spPr>
        <a:xfrm>
          <a:off x="2160238" y="0"/>
          <a:ext cx="2027176" cy="50405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u="sng" kern="1200" dirty="0" smtClean="0">
              <a:solidFill>
                <a:srgbClr val="000090"/>
              </a:solidFill>
            </a:rPr>
            <a:t>Souad </a:t>
          </a:r>
          <a:r>
            <a:rPr lang="fr-FR" sz="1600" b="1" u="sng" kern="1200" dirty="0" smtClean="0">
              <a:solidFill>
                <a:srgbClr val="000090"/>
              </a:solidFill>
            </a:rPr>
            <a:t>REY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ATLAS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AUGER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MECANIQUE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PHYSIQUE THEORIQUE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(</a:t>
          </a:r>
          <a:r>
            <a:rPr lang="fr-FR" sz="1600" b="1" kern="1200" dirty="0" smtClean="0"/>
            <a:t>ANR, CONTRATS EUROPEENS…</a:t>
          </a:r>
          <a:r>
            <a:rPr lang="fr-FR" sz="1600" b="1" kern="1200" dirty="0" smtClean="0"/>
            <a:t>)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Vol. de commandes et missions : 32 %</a:t>
          </a:r>
          <a:endParaRPr lang="fr-FR" sz="1600" b="1" kern="1200" dirty="0"/>
        </a:p>
      </dsp:txBody>
      <dsp:txXfrm>
        <a:off x="2160238" y="0"/>
        <a:ext cx="2027176" cy="1512168"/>
      </dsp:txXfrm>
    </dsp:sp>
    <dsp:sp modelId="{9B17370A-4741-7848-816E-424DE9BE1774}">
      <dsp:nvSpPr>
        <dsp:cNvPr id="0" name=""/>
        <dsp:cNvSpPr/>
      </dsp:nvSpPr>
      <dsp:spPr>
        <a:xfrm>
          <a:off x="4360495" y="0"/>
          <a:ext cx="2027176" cy="50405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u="sng" kern="1200" dirty="0" smtClean="0">
              <a:solidFill>
                <a:srgbClr val="000090"/>
              </a:solidFill>
            </a:rPr>
            <a:t>Sylvie </a:t>
          </a:r>
          <a:r>
            <a:rPr lang="fr-FR" sz="1600" b="1" u="sng" kern="1200" dirty="0" smtClean="0">
              <a:solidFill>
                <a:srgbClr val="000090"/>
              </a:solidFill>
            </a:rPr>
            <a:t>SOULLARD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BABAR (</a:t>
          </a:r>
          <a:r>
            <a:rPr lang="fr-FR" sz="1200" b="0" kern="1200" dirty="0" smtClean="0"/>
            <a:t>Super B</a:t>
          </a:r>
          <a:r>
            <a:rPr lang="fr-FR" sz="1600" b="1" kern="1200" dirty="0" smtClean="0"/>
            <a:t>)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CDF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ILD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COMDOC 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kern="1200" dirty="0" smtClean="0"/>
            <a:t>(BIBLIO, PIF, BIENNALE)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DIRECTION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kern="1200" dirty="0" smtClean="0"/>
            <a:t>(FOURNITURE, FORMATION)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DIRECT. TECHNIQUE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INFORMATIQUE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THEORIE COSMOLOGIE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AUTRES : 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/>
            <a:t>LIA CHINE, MORIOND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/>
            <a:t>MASTER </a:t>
          </a:r>
          <a:r>
            <a:rPr lang="fr-FR" sz="1100" b="0" kern="1200" dirty="0" smtClean="0"/>
            <a:t>CLASSE, FAPPS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0" kern="1200" dirty="0" smtClean="0"/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Vol. de commandes et missions : 14 %</a:t>
          </a:r>
        </a:p>
        <a:p>
          <a:pPr marL="3600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/>
        </a:p>
      </dsp:txBody>
      <dsp:txXfrm>
        <a:off x="4360495" y="0"/>
        <a:ext cx="2027176" cy="1512168"/>
      </dsp:txXfrm>
    </dsp:sp>
    <dsp:sp modelId="{A53D1241-F5CC-424F-AF22-A71C8CF66B11}">
      <dsp:nvSpPr>
        <dsp:cNvPr id="0" name=""/>
        <dsp:cNvSpPr/>
      </dsp:nvSpPr>
      <dsp:spPr>
        <a:xfrm>
          <a:off x="6541775" y="0"/>
          <a:ext cx="2027176" cy="50405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marL="36000"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u="sng" kern="1200" dirty="0" smtClean="0"/>
        </a:p>
        <a:p>
          <a:pPr marL="36000"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u="sng" kern="1200" dirty="0" smtClean="0">
              <a:solidFill>
                <a:srgbClr val="000090"/>
              </a:solidFill>
            </a:rPr>
            <a:t>Véronique </a:t>
          </a:r>
          <a:r>
            <a:rPr lang="fr-FR" sz="1600" b="1" u="sng" kern="1200" dirty="0" smtClean="0">
              <a:solidFill>
                <a:srgbClr val="000090"/>
              </a:solidFill>
            </a:rPr>
            <a:t>JOISIN</a:t>
          </a:r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BUDGET</a:t>
          </a:r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SUPERNOVAE </a:t>
          </a:r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kern="1200" dirty="0" smtClean="0"/>
            <a:t>(SN, EUCLID, SKYPP, SCP)</a:t>
          </a:r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LSST</a:t>
          </a:r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DIRECTION </a:t>
          </a:r>
          <a:r>
            <a:rPr lang="fr-FR" sz="1200" b="0" kern="1200" dirty="0" smtClean="0"/>
            <a:t>(</a:t>
          </a:r>
          <a:r>
            <a:rPr lang="fr-FR" sz="1200" b="0" kern="1200" dirty="0" smtClean="0"/>
            <a:t>CONGRES, Mutualisation </a:t>
          </a:r>
          <a:r>
            <a:rPr lang="fr-FR" sz="1200" b="0" kern="1200" dirty="0" smtClean="0"/>
            <a:t>Projets, Projets divers, PTT</a:t>
          </a:r>
          <a:r>
            <a:rPr lang="fr-FR" sz="1200" b="0" kern="1200" dirty="0" smtClean="0"/>
            <a:t>, Affranchissement</a:t>
          </a:r>
          <a:r>
            <a:rPr lang="fr-FR" sz="1200" b="0" kern="1200" dirty="0" smtClean="0"/>
            <a:t>)</a:t>
          </a:r>
          <a:endParaRPr lang="fr-FR" sz="1200" b="0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ANR</a:t>
          </a:r>
          <a:r>
            <a:rPr lang="fr-FR" sz="1600" b="1" kern="1200" dirty="0" smtClean="0"/>
            <a:t>, CONTRATS EUROPEENS…</a:t>
          </a:r>
          <a:r>
            <a:rPr lang="fr-FR" sz="1600" b="1" kern="1200" dirty="0" smtClean="0"/>
            <a:t>)</a:t>
          </a:r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  <a:p>
          <a:pPr marL="3600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Vol. de commandes et missions : 35 %</a:t>
          </a:r>
          <a:endParaRPr lang="fr-FR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</dsp:txBody>
      <dsp:txXfrm>
        <a:off x="6541775" y="0"/>
        <a:ext cx="2027176" cy="1512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0.79355</cdr:x>
      <cdr:y>0.70673</cdr:y>
    </cdr:from>
    <cdr:to>
      <cdr:x>1</cdr:x>
      <cdr:y>0.89135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929090" y="35004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58E6E7-1321-4F31-A034-FB46C5C27EA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0686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599EEE-0337-4207-8D3B-EF88441F220B}" type="slidenum">
              <a:rPr lang="fr-FR"/>
              <a:pPr/>
              <a:t>1</a:t>
            </a:fld>
            <a:endParaRPr lang="fr-FR"/>
          </a:p>
        </p:txBody>
      </p:sp>
      <p:sp>
        <p:nvSpPr>
          <p:cNvPr id="256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DFA911E-990C-4AE7-A653-DE6599686F8F}" type="slidenum">
              <a:rPr lang="fr-FR"/>
              <a:pPr/>
              <a:t>2</a:t>
            </a:fld>
            <a:endParaRPr lang="fr-FR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5C8BDB-C32C-46B8-AEC0-76E3B0B3F48F}" type="slidenum">
              <a:rPr lang="fr-FR"/>
              <a:pPr/>
              <a:t>3</a:t>
            </a:fld>
            <a:endParaRPr lang="fr-FR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5C8BDB-C32C-46B8-AEC0-76E3B0B3F48F}" type="slidenum">
              <a:rPr lang="fr-FR"/>
              <a:pPr/>
              <a:t>4</a:t>
            </a:fld>
            <a:endParaRPr lang="fr-FR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8E6E7-1321-4F31-A034-FB46C5C27EA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8E6E7-1321-4F31-A034-FB46C5C27EA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985546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F4334-C20D-46CF-B03E-38E7256875D6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C256B-45F2-4810-8AF8-900BD075C79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EC9F9-F694-4F3C-B336-A438E6A068CC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BE750-6D8D-4A81-B546-6814411B919D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9436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943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A6D2F-CBE4-4A1B-80CD-3AC06E242CBE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5E3A3-BB36-41F5-A2BF-799CE4B5B81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377B2-391A-42F9-87FC-EBC9CA392CB4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1EE02-FB18-4749-992F-0C8C37BC4B2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7E50D-F258-4B72-9D7B-E998ECD9CF76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E252C-7360-40AE-95A3-E9E5FBD8FAE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162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000500" y="2057400"/>
            <a:ext cx="3162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33797-9FE9-4BE3-8396-055BB4CD1C21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CCE75-943F-4F58-A1C0-EBC6FF5EEA8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7481A-3970-4432-A7E5-45642B216E90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19958-B578-4646-8446-83871DBC9007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F9F73-20BB-40D3-8FFF-42202BFBE6D0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CE26B-848D-4D8B-9918-82938EA44C8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68963-E2EF-4263-9270-278E9BDD705A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DF4C6-C2D7-480B-88AF-24E29E0D6B8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4A5EF-D456-428E-8FB2-30E4E1320C6E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03482-FDF9-4EC0-8070-A02323C5B1C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A3191-50FF-4BB7-A798-EFEF8ECF5843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3161E-C926-4124-9EF1-A721FD1EBDF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6477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46588"/>
                </a:solidFill>
                <a:latin typeface="Arial Narrow" pitchFamily="34" charset="0"/>
              </a:defRPr>
            </a:lvl1pPr>
          </a:lstStyle>
          <a:p>
            <a:fld id="{63A2CFED-BB45-416E-BA48-9885D72F7C9C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446588"/>
                </a:solidFill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fld id="{1AFCB4D4-5EA3-4120-9BFE-5C0CD79C0EDD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446588"/>
          </a:solidFill>
          <a:latin typeface="Arial Narrow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44658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46588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446588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446588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46588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46588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46588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46588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46588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Relationship Id="rId4" Type="http://schemas.openxmlformats.org/officeDocument/2006/relationships/hyperlink" Target="%5C%5Clocalhost%5C,%20'%203.%5CD%3EY453B35%3EU36%20.%3CV.%3CM=NV8B',%20" TargetMode="External"/><Relationship Id="rId5" Type="http://schemas.openxmlformats.org/officeDocument/2006/relationships/hyperlink" Target=",%20'F-BEMHh7%3CKHGBJN%3CevHBLBGdEIGA%3CeBGVIWe%3EK',%20" TargetMode="External"/><Relationship Id="rId6" Type="http://schemas.openxmlformats.org/officeDocument/2006/relationships/hyperlink" Target=",%20'%3E5_%3CFAaxAG58Xw9KW%3CB=-9X_=OBPX@D',%20" TargetMode="External"/><Relationship Id="rId7" Type="http://schemas.openxmlformats.org/officeDocument/2006/relationships/hyperlink" Target="%5C%5Clocalhost%5C,%20'E.ADLGg3QDNA%20d3GMDD.J%5CcDHF=%20dAFUHVd%3CJ',%2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5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3.jpe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4.xml"/><Relationship Id="rId3" Type="http://schemas.openxmlformats.org/officeDocument/2006/relationships/image" Target="../media/image3.jpeg"/><Relationship Id="rId4" Type="http://schemas.openxmlformats.org/officeDocument/2006/relationships/chart" Target="../charts/chart1.xml"/><Relationship Id="rId5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038600"/>
            <a:ext cx="7643192" cy="1066800"/>
          </a:xfrm>
        </p:spPr>
        <p:txBody>
          <a:bodyPr anchor="t"/>
          <a:lstStyle/>
          <a:p>
            <a:pPr algn="ctr" eaLnBrk="1" hangingPunct="1"/>
            <a:r>
              <a:rPr lang="fr-FR" dirty="0" smtClean="0"/>
              <a:t>	     PÔLE GESTION FINANCIERE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5143504" y="5857892"/>
            <a:ext cx="3833817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>
                <a:solidFill>
                  <a:schemeClr val="bg1"/>
                </a:solidFill>
                <a:latin typeface="Arial Narrow" pitchFamily="34" charset="0"/>
              </a:rPr>
              <a:t>Paris, le 19/09/2011 – Biennale 2011</a:t>
            </a:r>
            <a:endParaRPr lang="fr-F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fld id="{38A24EEE-9CD5-4122-BD51-CE255556AFD0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1638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85F9C9-6570-4C8D-9671-95DA796D19AF}" type="slidenum">
              <a:rPr lang="fr-FR"/>
              <a:pPr/>
              <a:t>2</a:t>
            </a:fld>
            <a:endParaRPr lang="fr-FR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1143000"/>
          </a:xfrm>
        </p:spPr>
        <p:txBody>
          <a:bodyPr/>
          <a:lstStyle/>
          <a:p>
            <a:pPr eaLnBrk="1" hangingPunct="1"/>
            <a:r>
              <a:rPr lang="fr-FR" sz="2000" dirty="0" smtClean="0"/>
              <a:t>Pôle Gestion financière </a:t>
            </a:r>
            <a:br>
              <a:rPr lang="fr-FR" sz="2000" dirty="0" smtClean="0"/>
            </a:br>
            <a:r>
              <a:rPr lang="fr-FR" sz="2000" dirty="0" smtClean="0"/>
              <a:t>Responsable : V. </a:t>
            </a:r>
            <a:r>
              <a:rPr lang="fr-FR" sz="2000" dirty="0" err="1" smtClean="0"/>
              <a:t>Joisin</a:t>
            </a:r>
            <a:endParaRPr lang="fr-FR" sz="2000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6765925" cy="4751387"/>
          </a:xfrm>
        </p:spPr>
        <p:txBody>
          <a:bodyPr/>
          <a:lstStyle/>
          <a:p>
            <a:r>
              <a:rPr lang="fr-FR" sz="1600" dirty="0" smtClean="0"/>
              <a:t>Le pôle se compose de 4 personnes </a:t>
            </a:r>
          </a:p>
          <a:p>
            <a:r>
              <a:rPr lang="da-DK" sz="1600" dirty="0" smtClean="0"/>
              <a:t>Mission : </a:t>
            </a:r>
            <a:r>
              <a:rPr lang="fr-FR" sz="1600" dirty="0" smtClean="0"/>
              <a:t> assure les actes de gestion  financière dans le respect des techniques, règles et procédures financières </a:t>
            </a:r>
          </a:p>
          <a:p>
            <a:pPr eaLnBrk="1" hangingPunct="1"/>
            <a:endParaRPr lang="fr-FR" sz="1600" dirty="0" smtClean="0"/>
          </a:p>
          <a:p>
            <a:pPr>
              <a:buFont typeface="Arial Narrow" pitchFamily="34" charset="0"/>
              <a:buAutoNum type="arabicPeriod"/>
            </a:pPr>
            <a:r>
              <a:rPr lang="pl-PL" sz="1600" b="1" dirty="0" smtClean="0"/>
              <a:t>Bernard  </a:t>
            </a:r>
            <a:r>
              <a:rPr lang="fr-FR" sz="1600" b="1" dirty="0" smtClean="0"/>
              <a:t>Caraco</a:t>
            </a:r>
            <a:r>
              <a:rPr lang="pl-PL" sz="1600" dirty="0" smtClean="0"/>
              <a:t>- </a:t>
            </a:r>
            <a:r>
              <a:rPr lang="fr-FR" sz="1600" dirty="0" smtClean="0"/>
              <a:t>Bureau :  1222-1-36 - Mèl : </a:t>
            </a:r>
            <a:r>
              <a:rPr lang="fr-FR" sz="1600" dirty="0" smtClean="0">
                <a:hlinkClick r:id="rId4" action="ppaction://hlinkfile"/>
              </a:rPr>
              <a:t>; bcaraco@admin.in2p3.fr</a:t>
            </a:r>
            <a:r>
              <a:rPr lang="fr-FR" sz="1600" dirty="0" smtClean="0"/>
              <a:t> Téléphone : +33 1 44 27 73 56 </a:t>
            </a:r>
          </a:p>
          <a:p>
            <a:pPr eaLnBrk="1" hangingPunct="1">
              <a:buFont typeface="Arial Narrow" pitchFamily="34" charset="0"/>
              <a:buAutoNum type="arabicPeriod"/>
            </a:pPr>
            <a:endParaRPr lang="pl-PL" sz="1600" dirty="0" smtClean="0"/>
          </a:p>
          <a:p>
            <a:pPr>
              <a:buFont typeface="Arial Narrow" pitchFamily="34" charset="0"/>
              <a:buAutoNum type="arabicPeriod"/>
            </a:pPr>
            <a:r>
              <a:rPr lang="fr-FR" sz="1600" b="1" dirty="0" smtClean="0"/>
              <a:t>Véronique </a:t>
            </a:r>
            <a:r>
              <a:rPr lang="fr-FR" sz="1600" b="1" dirty="0" err="1" smtClean="0"/>
              <a:t>Joisin</a:t>
            </a:r>
            <a:r>
              <a:rPr lang="fr-FR" sz="1600" dirty="0" smtClean="0"/>
              <a:t>  - Bureau 1222-1-38 - Mèl :  </a:t>
            </a:r>
            <a:r>
              <a:rPr lang="fr-FR" sz="1600" b="1" dirty="0" smtClean="0">
                <a:hlinkClick r:id="rId5" action="ppaction://hlinkfile"/>
              </a:rPr>
              <a:t>Veronique.Joisin@lpnhe.in2p3.fr</a:t>
            </a:r>
            <a:r>
              <a:rPr lang="fr-FR" sz="1600" b="1" dirty="0" smtClean="0"/>
              <a:t>  </a:t>
            </a:r>
            <a:r>
              <a:rPr lang="fr-FR" sz="1600" dirty="0" smtClean="0"/>
              <a:t>Téléphone : +33 1 44 27 73 56 </a:t>
            </a:r>
          </a:p>
          <a:p>
            <a:pPr>
              <a:buFont typeface="Arial Narrow" pitchFamily="34" charset="0"/>
              <a:buAutoNum type="arabicPeriod"/>
            </a:pPr>
            <a:endParaRPr lang="fr-FR" sz="1600" b="1" dirty="0" smtClean="0"/>
          </a:p>
          <a:p>
            <a:pPr>
              <a:buFont typeface="Arial Narrow" pitchFamily="34" charset="0"/>
              <a:buAutoNum type="arabicPeriod"/>
            </a:pPr>
            <a:r>
              <a:rPr lang="fr-FR" sz="1600" b="1" dirty="0" smtClean="0"/>
              <a:t>Souad Rey - </a:t>
            </a:r>
            <a:r>
              <a:rPr lang="pl-PL" sz="1600" dirty="0" smtClean="0"/>
              <a:t>Bureau :  1222-1-36 - Mèl :  </a:t>
            </a:r>
            <a:r>
              <a:rPr lang="pl-PL" sz="1600" dirty="0" smtClean="0">
                <a:hlinkClick r:id="rId6" action="ppaction://hlinkfile"/>
              </a:rPr>
              <a:t>Souad.Rey@lpnhe.in2p3.fr</a:t>
            </a:r>
            <a:r>
              <a:rPr lang="pl-PL" sz="1600" dirty="0" smtClean="0"/>
              <a:t>  - Téléphone : +33 1 44 27 62 75</a:t>
            </a:r>
          </a:p>
          <a:p>
            <a:pPr eaLnBrk="1" hangingPunct="1">
              <a:buFont typeface="Arial Narrow" pitchFamily="34" charset="0"/>
              <a:buAutoNum type="arabicPeriod"/>
            </a:pPr>
            <a:endParaRPr lang="fr-FR" sz="1600" b="1" dirty="0" smtClean="0"/>
          </a:p>
          <a:p>
            <a:pPr>
              <a:buFont typeface="Arial Narrow" pitchFamily="34" charset="0"/>
              <a:buAutoNum type="arabicPeriod"/>
            </a:pPr>
            <a:r>
              <a:rPr lang="fr-FR" sz="1600" b="1" dirty="0" smtClean="0"/>
              <a:t>Sylvie </a:t>
            </a:r>
            <a:r>
              <a:rPr lang="fr-FR" sz="1600" b="1" dirty="0" err="1" smtClean="0"/>
              <a:t>Soullard</a:t>
            </a:r>
            <a:r>
              <a:rPr lang="fr-FR" sz="1600" dirty="0" smtClean="0"/>
              <a:t>  - </a:t>
            </a:r>
            <a:r>
              <a:rPr lang="pl-PL" sz="1600" dirty="0" smtClean="0"/>
              <a:t>Bureau :  1222-1-34 - Mèl : </a:t>
            </a:r>
            <a:r>
              <a:rPr lang="pl-PL" sz="1600" dirty="0" smtClean="0">
                <a:hlinkClick r:id="rId7" action="ppaction://hlinkfile"/>
              </a:rPr>
              <a:t>Sylvie.Soullard@lpnhe.in2p3.fr</a:t>
            </a:r>
            <a:r>
              <a:rPr lang="pl-PL" sz="1600" dirty="0" smtClean="0"/>
              <a:t>   Téléphone : +33 1 44 27 41 96</a:t>
            </a:r>
          </a:p>
          <a:p>
            <a:pPr eaLnBrk="1" hangingPunct="1"/>
            <a:endParaRPr lang="fr-FR" sz="1600" dirty="0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5143505" y="5791200"/>
            <a:ext cx="3771896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Paris, le 19/09/2011 – Biennale 2011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fld id="{7AE7E805-6DFA-49D7-AF99-91CA6827D76B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1843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91432B-D07C-47CC-BAB7-1BC6F2F7129A}" type="slidenum">
              <a:rPr lang="fr-FR"/>
              <a:pPr/>
              <a:t>3</a:t>
            </a:fld>
            <a:endParaRPr lang="fr-FR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696200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LES ACTIVITES DU PÔLE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341438"/>
            <a:ext cx="7991475" cy="4470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fr-FR" sz="2000" b="1" dirty="0" smtClean="0"/>
              <a:t>En relation avec le Laboratoire</a:t>
            </a:r>
          </a:p>
          <a:p>
            <a:pPr marL="0" indent="0">
              <a:buFontTx/>
              <a:buNone/>
            </a:pPr>
            <a:r>
              <a:rPr lang="fr-FR" sz="1600" u="sng" dirty="0" smtClean="0"/>
              <a:t>Budget 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    Elaboration</a:t>
            </a:r>
            <a:r>
              <a:rPr lang="fr-FR" sz="1600" dirty="0" smtClean="0"/>
              <a:t> du budget en collaboration avec la direction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/>
              <a:t>    Répartition des crédits et mise en place les crédits dans XLAB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/>
              <a:t>    Suivi de tableaux de </a:t>
            </a:r>
            <a:r>
              <a:rPr lang="fr-FR" sz="1600" dirty="0" smtClean="0">
                <a:latin typeface="Arial Narrow" pitchFamily="34" charset="0"/>
              </a:rPr>
              <a:t>bords</a:t>
            </a:r>
          </a:p>
          <a:p>
            <a:pPr marL="0" indent="0">
              <a:buNone/>
            </a:pPr>
            <a:endParaRPr lang="fr-FR" sz="1600" dirty="0" smtClean="0">
              <a:latin typeface="Arial Narrow" pitchFamily="34" charset="0"/>
            </a:endParaRPr>
          </a:p>
          <a:p>
            <a:pPr marL="0" indent="0">
              <a:buFontTx/>
              <a:buNone/>
            </a:pPr>
            <a:r>
              <a:rPr lang="fr-FR" sz="1600" u="sng" dirty="0" smtClean="0"/>
              <a:t>Achats 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    Engagements commandes et suivi de la dépenses (Service fait)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    Vérification des factures reçues : contrôle budgétaire et réglementaire, imputation comptable,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    Liquidation des factures de fonctionnement et d'équipement,</a:t>
            </a:r>
          </a:p>
          <a:p>
            <a:pPr marL="0" indent="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    Enregistrement des opérations dans le système de gestion XLAB, rapprochement    commandes/factures </a:t>
            </a:r>
          </a:p>
          <a:p>
            <a:pPr marL="0" indent="0">
              <a:buFontTx/>
              <a:buNone/>
            </a:pPr>
            <a:endParaRPr lang="fr-FR" sz="1600" u="sng" dirty="0" smtClean="0"/>
          </a:p>
          <a:p>
            <a:pPr marL="0" indent="0">
              <a:buFontTx/>
              <a:buNone/>
            </a:pPr>
            <a:r>
              <a:rPr lang="fr-FR" sz="1600" u="sng" dirty="0" smtClean="0"/>
              <a:t>Carte achat CNRS </a:t>
            </a:r>
            <a:r>
              <a:rPr lang="fr-FR" sz="1600" dirty="0" smtClean="0"/>
              <a:t>(4) rapprochement transaction et commande dans ROP/contrôle sur plate-forme BNP Paribas/Conservation des pièces pour le contrôle a posteriori</a:t>
            </a:r>
          </a:p>
          <a:p>
            <a:pPr marL="0" indent="0">
              <a:buFontTx/>
              <a:buNone/>
            </a:pPr>
            <a:endParaRPr lang="fr-FR" sz="1600" dirty="0" smtClean="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214678" y="6000768"/>
            <a:ext cx="3762379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Paris, le 19/09/2011 – Biennale 2011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fld id="{7AE7E805-6DFA-49D7-AF99-91CA6827D76B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1843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91432B-D07C-47CC-BAB7-1BC6F2F7129A}" type="slidenum">
              <a:rPr lang="fr-FR"/>
              <a:pPr/>
              <a:t>4</a:t>
            </a:fld>
            <a:endParaRPr lang="fr-FR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696200" cy="864394"/>
          </a:xfrm>
        </p:spPr>
        <p:txBody>
          <a:bodyPr/>
          <a:lstStyle/>
          <a:p>
            <a:pPr eaLnBrk="1" hangingPunct="1"/>
            <a:r>
              <a:rPr lang="fr-FR" sz="3600" dirty="0" smtClean="0"/>
              <a:t>LES ACTIVITES DU PÔLE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000108"/>
            <a:ext cx="8103001" cy="524829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fr-FR" sz="1600" u="sng" dirty="0" smtClean="0">
                <a:latin typeface="Arial Narrow" pitchFamily="34" charset="0"/>
              </a:rPr>
              <a:t>Missions</a:t>
            </a:r>
            <a:endParaRPr lang="fr-FR" sz="1600" u="sng" dirty="0">
              <a:latin typeface="Arial Narrow" pitchFamily="34" charset="0"/>
            </a:endParaRPr>
          </a:p>
          <a:p>
            <a:r>
              <a:rPr lang="fr-FR" sz="1600" dirty="0">
                <a:latin typeface="Arial Narrow" pitchFamily="34" charset="0"/>
              </a:rPr>
              <a:t>Organiser les missions et les déplacements des personnels et des visiteurs étrangers (réservation billets à trajet complexe, billets de groupe, réservation de billets, chambre d'hôtel pour visiteurs étrangers, demande de visas...)</a:t>
            </a:r>
          </a:p>
          <a:p>
            <a:r>
              <a:rPr lang="fr-FR" sz="1600" dirty="0">
                <a:latin typeface="Arial Narrow" pitchFamily="34" charset="0"/>
              </a:rPr>
              <a:t>Gérer des frais de missions en France et à l'étranger des personnels  (Etablissement des ordres de missions et des états de frais) </a:t>
            </a:r>
          </a:p>
          <a:p>
            <a:r>
              <a:rPr lang="fr-FR" sz="1600" dirty="0">
                <a:latin typeface="Arial Narrow" pitchFamily="34" charset="0"/>
              </a:rPr>
              <a:t>Mise à jour et conservation des contrats de prestations (maintenance,  fournitures...)</a:t>
            </a:r>
          </a:p>
          <a:p>
            <a:r>
              <a:rPr lang="fr-FR" sz="1600" dirty="0">
                <a:latin typeface="Arial Narrow" pitchFamily="34" charset="0"/>
              </a:rPr>
              <a:t>Classement des pièces justificatives et données </a:t>
            </a:r>
            <a:r>
              <a:rPr lang="fr-FR" sz="1600" dirty="0" smtClean="0">
                <a:latin typeface="Arial Narrow" pitchFamily="34" charset="0"/>
              </a:rPr>
              <a:t>comptables</a:t>
            </a:r>
          </a:p>
          <a:p>
            <a:pPr eaLnBrk="1" hangingPunct="1">
              <a:buNone/>
            </a:pPr>
            <a:endParaRPr lang="fr-FR" sz="2000" b="1" dirty="0" smtClean="0">
              <a:latin typeface="Arial Narrow" pitchFamily="34" charset="0"/>
            </a:endParaRPr>
          </a:p>
          <a:p>
            <a:pPr eaLnBrk="1" hangingPunct="1">
              <a:buNone/>
            </a:pPr>
            <a:r>
              <a:rPr lang="fr-FR" sz="2000" b="1" dirty="0" smtClean="0">
                <a:latin typeface="Arial Narrow" pitchFamily="34" charset="0"/>
              </a:rPr>
              <a:t>En </a:t>
            </a:r>
            <a:r>
              <a:rPr lang="fr-FR" sz="2000" b="1" dirty="0">
                <a:latin typeface="Arial Narrow" pitchFamily="34" charset="0"/>
              </a:rPr>
              <a:t>relation avec les </a:t>
            </a:r>
            <a:r>
              <a:rPr lang="fr-FR" sz="2000" b="1" dirty="0" smtClean="0">
                <a:latin typeface="Arial Narrow" pitchFamily="34" charset="0"/>
              </a:rPr>
              <a:t>tutelles </a:t>
            </a:r>
            <a:endParaRPr lang="fr-FR" sz="2000" b="1" dirty="0">
              <a:latin typeface="Arial Narrow" pitchFamily="34" charset="0"/>
            </a:endParaRPr>
          </a:p>
          <a:p>
            <a:r>
              <a:rPr lang="fr-FR" sz="1600" dirty="0" smtClean="0">
                <a:latin typeface="Arial Narrow" pitchFamily="34" charset="0"/>
              </a:rPr>
              <a:t>Contrôle </a:t>
            </a:r>
            <a:r>
              <a:rPr lang="fr-FR" sz="1600" dirty="0">
                <a:latin typeface="Arial Narrow" pitchFamily="34" charset="0"/>
              </a:rPr>
              <a:t>de l'éligibilité des dépenses et envoi des justificatifs aux tutelles dans le respect des </a:t>
            </a:r>
            <a:r>
              <a:rPr lang="fr-FR" sz="1600" dirty="0" smtClean="0">
                <a:latin typeface="Arial Narrow" pitchFamily="34" charset="0"/>
              </a:rPr>
              <a:t>délais (contrats européens..)</a:t>
            </a:r>
            <a:endParaRPr lang="fr-FR" sz="1600" dirty="0">
              <a:latin typeface="Arial Narrow" pitchFamily="34" charset="0"/>
            </a:endParaRPr>
          </a:p>
          <a:p>
            <a:r>
              <a:rPr lang="fr-FR" sz="1600" dirty="0">
                <a:latin typeface="Arial Narrow" pitchFamily="34" charset="0"/>
              </a:rPr>
              <a:t>Suivi de l'inventaire </a:t>
            </a:r>
            <a:r>
              <a:rPr lang="fr-FR" sz="1600" dirty="0" smtClean="0">
                <a:latin typeface="Arial Narrow" pitchFamily="34" charset="0"/>
              </a:rPr>
              <a:t>comptable , pour l’inventaire physique  : </a:t>
            </a:r>
            <a:r>
              <a:rPr lang="fr-FR" sz="1000" i="1" dirty="0" smtClean="0">
                <a:solidFill>
                  <a:srgbClr val="7030A0"/>
                </a:solidFill>
                <a:latin typeface="Arial Narrow" pitchFamily="34" charset="0"/>
              </a:rPr>
              <a:t>Sollicitation des groupes et services pour l’inventaire physique</a:t>
            </a:r>
            <a:endParaRPr lang="fr-FR" sz="1000" dirty="0">
              <a:latin typeface="Arial Narrow" pitchFamily="34" charset="0"/>
            </a:endParaRPr>
          </a:p>
          <a:p>
            <a:r>
              <a:rPr lang="fr-FR" sz="1600" dirty="0">
                <a:latin typeface="Arial Narrow" pitchFamily="34" charset="0"/>
              </a:rPr>
              <a:t>Décision d'octroi visiteurs </a:t>
            </a:r>
            <a:r>
              <a:rPr lang="fr-FR" sz="1600" dirty="0" smtClean="0">
                <a:latin typeface="Arial Narrow" pitchFamily="34" charset="0"/>
              </a:rPr>
              <a:t>étrangers (paiement en caisse)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Organisation et alimentation de la base de données XLAB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Vérification base XLAB et BFC (ECCU mensuellement)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latin typeface="Arial Narrow" pitchFamily="34" charset="0"/>
              </a:rPr>
              <a:t>Gestion des situations de litige avec les interlocuteurs externes (gestionnaires des tutelles, fournisseurs…</a:t>
            </a:r>
            <a:endParaRPr lang="fr-FR" sz="1600" b="1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fr-FR" sz="1600" dirty="0" smtClean="0">
              <a:latin typeface="Arial Narrow" pitchFamily="34" charset="0"/>
            </a:endParaRPr>
          </a:p>
          <a:p>
            <a:endParaRPr lang="fr-FR" sz="16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sz="1600" dirty="0">
              <a:latin typeface="Arial Narrow" pitchFamily="34" charset="0"/>
            </a:endParaRPr>
          </a:p>
          <a:p>
            <a:pPr marL="0" indent="0">
              <a:buFontTx/>
              <a:buNone/>
            </a:pPr>
            <a:endParaRPr lang="fr-FR" sz="1600" dirty="0" smtClean="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357554" y="6248400"/>
            <a:ext cx="385765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Paris, </a:t>
            </a:r>
            <a:r>
              <a:rPr lang="fr-FR" sz="1400" dirty="0" smtClean="0">
                <a:solidFill>
                  <a:schemeClr val="bg1"/>
                </a:solidFill>
                <a:latin typeface="Arial Narrow" pitchFamily="34" charset="0"/>
              </a:rPr>
              <a:t>du 19 au  22/09/2011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– Biennale 2011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9067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ACTIVITES DU PÔLE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fld id="{FB9C1986-C708-4EFB-8B27-2C93FE75A5C6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2253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1603F1-CF45-4C3F-936F-D49A576653B2}" type="slidenum">
              <a:rPr lang="fr-FR"/>
              <a:pPr/>
              <a:t>5</a:t>
            </a:fld>
            <a:endParaRPr lang="fr-FR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323528" y="1340768"/>
            <a:ext cx="8425184" cy="5656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Justifications financières </a:t>
            </a:r>
            <a:r>
              <a:rPr lang="fr-FR" sz="1600" dirty="0">
                <a:solidFill>
                  <a:srgbClr val="446588"/>
                </a:solidFill>
                <a:latin typeface="Arial Narrow" pitchFamily="34" charset="0"/>
              </a:rPr>
              <a:t>auprès des tutelles et </a:t>
            </a: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l'IN2P3 (Accords de </a:t>
            </a: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coopération…)</a:t>
            </a: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Suivi de </a:t>
            </a:r>
            <a:r>
              <a:rPr lang="fr-FR" sz="1600" dirty="0">
                <a:solidFill>
                  <a:srgbClr val="446588"/>
                </a:solidFill>
                <a:latin typeface="Arial Narrow" pitchFamily="34" charset="0"/>
              </a:rPr>
              <a:t>l'évolution de la réglementation.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rgbClr val="446588"/>
                </a:solidFill>
                <a:latin typeface="Arial Narrow" pitchFamily="34" charset="0"/>
              </a:rPr>
              <a:t>Participation à la gestion financière des colloques (budget prévisionnel/Bilan </a:t>
            </a: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définitif, commandes et factures)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Archivage des pièces administratives, préparations des pièces en vue </a:t>
            </a:r>
            <a:r>
              <a:rPr lang="fr-FR" sz="1600" dirty="0">
                <a:solidFill>
                  <a:srgbClr val="446588"/>
                </a:solidFill>
                <a:latin typeface="Arial Narrow" pitchFamily="34" charset="0"/>
              </a:rPr>
              <a:t>des  </a:t>
            </a: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contrôles  </a:t>
            </a:r>
            <a:r>
              <a:rPr lang="fr-FR" sz="1600" dirty="0">
                <a:solidFill>
                  <a:srgbClr val="446588"/>
                </a:solidFill>
                <a:latin typeface="Arial Narrow" pitchFamily="34" charset="0"/>
              </a:rPr>
              <a:t>internes (</a:t>
            </a: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Audits : courant octobre 2011 ).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Opérations de douanes (TVA) </a:t>
            </a:r>
          </a:p>
          <a:p>
            <a:pPr marL="285750" indent="-285750"/>
            <a:r>
              <a:rPr lang="fr-FR" sz="1600" b="1" u="sng" dirty="0" smtClean="0">
                <a:solidFill>
                  <a:srgbClr val="446588"/>
                </a:solidFill>
                <a:latin typeface="Arial Narrow" pitchFamily="34" charset="0"/>
              </a:rPr>
              <a:t>Autres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Envoi et récupération d’objet sur site de collaboration. </a:t>
            </a:r>
          </a:p>
          <a:p>
            <a:pPr algn="ctr">
              <a:spcBef>
                <a:spcPct val="20000"/>
              </a:spcBef>
            </a:pPr>
            <a:r>
              <a:rPr lang="fr-FR" sz="1600" i="1" dirty="0" smtClean="0">
                <a:solidFill>
                  <a:srgbClr val="7030A0"/>
                </a:solidFill>
                <a:latin typeface="Arial Narrow" pitchFamily="34" charset="0"/>
              </a:rPr>
              <a:t>     </a:t>
            </a:r>
            <a:endParaRPr lang="fr-FR" sz="1600" dirty="0" smtClean="0">
              <a:solidFill>
                <a:srgbClr val="446588"/>
              </a:solidFill>
              <a:latin typeface="Arial Narrow" pitchFamily="34" charset="0"/>
            </a:endParaRPr>
          </a:p>
          <a:p>
            <a:r>
              <a:rPr lang="fr-FR" sz="1600" b="1" u="sng" dirty="0" smtClean="0">
                <a:solidFill>
                  <a:srgbClr val="446588"/>
                </a:solidFill>
                <a:latin typeface="Arial Narrow" pitchFamily="34" charset="0"/>
              </a:rPr>
              <a:t>Evolution</a:t>
            </a:r>
            <a:r>
              <a:rPr lang="fr-FR" sz="1600" b="1" dirty="0" smtClean="0">
                <a:solidFill>
                  <a:srgbClr val="446588"/>
                </a:solidFill>
                <a:latin typeface="Arial Narrow" pitchFamily="34" charset="0"/>
              </a:rPr>
              <a:t> : </a:t>
            </a:r>
          </a:p>
          <a:p>
            <a:pPr marL="285750" indent="-285750"/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Introduction </a:t>
            </a:r>
            <a:r>
              <a:rPr lang="fr-FR" sz="1600" dirty="0">
                <a:solidFill>
                  <a:srgbClr val="446588"/>
                </a:solidFill>
                <a:latin typeface="Arial Narrow" pitchFamily="34" charset="0"/>
              </a:rPr>
              <a:t>de nouveaux procédés de gestion financière et budgétaire issus de la mise en œuvre de la LOLF et de la  </a:t>
            </a: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LRU</a:t>
            </a: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Responsabilité accrue du Directeur du Laboratoire et des gestionnaires (chacun à son niveau)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Contrôle a posteriori (Audits)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Notion de Service fait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Développement de la CARTE ACHAT  et de la CARTE CORPORATE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446588"/>
                </a:solidFill>
                <a:latin typeface="Arial Narrow" pitchFamily="34" charset="0"/>
              </a:rPr>
              <a:t>INVENTAIRE (Prévoir dans la pré - commande : Destination finale  du matériel , date estimative du départ, matériel en construction ?)</a:t>
            </a:r>
          </a:p>
          <a:p>
            <a:pPr marL="285750" indent="-285750"/>
            <a:r>
              <a:rPr lang="fr-FR" sz="1600" i="1" dirty="0" smtClean="0">
                <a:solidFill>
                  <a:srgbClr val="7030A0"/>
                </a:solidFill>
                <a:latin typeface="Arial Narrow" pitchFamily="34" charset="0"/>
              </a:rPr>
              <a:t>	</a:t>
            </a:r>
            <a:endParaRPr lang="fr-FR" sz="1600" dirty="0" smtClean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786050" y="6143644"/>
            <a:ext cx="3843334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Paris, </a:t>
            </a:r>
            <a:r>
              <a:rPr lang="fr-FR" sz="1400" dirty="0" smtClean="0">
                <a:solidFill>
                  <a:schemeClr val="bg1"/>
                </a:solidFill>
                <a:latin typeface="Arial Narrow" pitchFamily="34" charset="0"/>
              </a:rPr>
              <a:t>du19 au 22/09/2011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– Biennale 2011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0" u="sng" dirty="0" smtClean="0"/>
              <a:t/>
            </a:r>
            <a:br>
              <a:rPr lang="fr-FR" sz="2400" b="0" u="sng" dirty="0" smtClean="0"/>
            </a:br>
            <a:r>
              <a:rPr lang="fr-FR" sz="2400" b="0" u="sng" dirty="0" smtClean="0"/>
              <a:t>REPARTITION DES GROUPES ET SERVICES</a:t>
            </a:r>
            <a:br>
              <a:rPr lang="fr-FR" sz="2400" b="0" u="sng" dirty="0" smtClean="0"/>
            </a:br>
            <a:r>
              <a:rPr lang="fr-FR" sz="2400" b="0" u="sng" dirty="0" smtClean="0"/>
              <a:t/>
            </a:r>
            <a:br>
              <a:rPr lang="fr-FR" sz="2400" b="0" u="sng" dirty="0" smtClean="0"/>
            </a:br>
            <a:endParaRPr lang="fr-FR" sz="2400" b="0" u="sng" dirty="0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fld id="{FB9C1986-C708-4EFB-8B27-2C93FE75A5C6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2253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1603F1-CF45-4C3F-936F-D49A576653B2}" type="slidenum">
              <a:rPr lang="fr-FR"/>
              <a:pPr/>
              <a:t>6</a:t>
            </a:fld>
            <a:endParaRPr lang="fr-FR" dirty="0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467544" y="1628800"/>
            <a:ext cx="8569200" cy="92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491880" y="6248400"/>
            <a:ext cx="3651888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Paris, </a:t>
            </a:r>
            <a:r>
              <a:rPr lang="fr-FR" sz="1400" dirty="0" smtClean="0">
                <a:solidFill>
                  <a:schemeClr val="bg1"/>
                </a:solidFill>
                <a:latin typeface="Arial Narrow" pitchFamily="34" charset="0"/>
              </a:rPr>
              <a:t>du19 au 22/09/2011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– Biennale 2011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57930" y="22521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12" name="Espace réservé du contenu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727112096"/>
              </p:ext>
            </p:extLst>
          </p:nvPr>
        </p:nvGraphicFramePr>
        <p:xfrm>
          <a:off x="357158" y="1357298"/>
          <a:ext cx="8572560" cy="485778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331813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101042" cy="1143000"/>
          </a:xfrm>
          <a:ln>
            <a:noFill/>
          </a:ln>
        </p:spPr>
        <p:txBody>
          <a:bodyPr/>
          <a:lstStyle/>
          <a:p>
            <a:r>
              <a:rPr lang="fr-FR" dirty="0" smtClean="0"/>
              <a:t>LES ACTIVITES DU PÔLE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fld id="{FB9C1986-C708-4EFB-8B27-2C93FE75A5C6}" type="datetime1">
              <a:rPr lang="fr-FR"/>
              <a:pPr/>
              <a:t>20/09/11</a:t>
            </a:fld>
            <a:endParaRPr lang="fr-FR"/>
          </a:p>
        </p:txBody>
      </p:sp>
      <p:sp>
        <p:nvSpPr>
          <p:cNvPr id="2253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1603F1-CF45-4C3F-936F-D49A576653B2}" type="slidenum">
              <a:rPr lang="fr-FR"/>
              <a:pPr/>
              <a:t>7</a:t>
            </a:fld>
            <a:endParaRPr lang="fr-FR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467544" y="1628800"/>
            <a:ext cx="8569200" cy="92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</a:pPr>
            <a:endParaRPr lang="fr-FR" sz="1600" dirty="0">
              <a:solidFill>
                <a:srgbClr val="446588"/>
              </a:solidFill>
              <a:latin typeface="Arial Narrow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071802" y="6072206"/>
            <a:ext cx="3690941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Véronique JOISIN</a:t>
            </a:r>
            <a:endParaRPr lang="fr-FR" altLang="ja-JP" sz="17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r-FR" sz="1700" dirty="0">
                <a:solidFill>
                  <a:schemeClr val="bg1"/>
                </a:solidFill>
                <a:latin typeface="Arial Narrow" pitchFamily="34" charset="0"/>
              </a:rPr>
              <a:t>LPNHE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Paris, </a:t>
            </a:r>
            <a:r>
              <a:rPr lang="fr-FR" sz="1400" dirty="0" smtClean="0">
                <a:solidFill>
                  <a:schemeClr val="bg1"/>
                </a:solidFill>
                <a:latin typeface="Arial Narrow" pitchFamily="34" charset="0"/>
              </a:rPr>
              <a:t> du 19 au 22/09/2011 </a:t>
            </a:r>
            <a:r>
              <a:rPr lang="fr-FR" sz="1400" dirty="0">
                <a:solidFill>
                  <a:schemeClr val="bg1"/>
                </a:solidFill>
                <a:latin typeface="Arial Narrow" pitchFamily="34" charset="0"/>
              </a:rPr>
              <a:t>– Biennale 2011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57930" y="22521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8" name="Espace réservé du contenu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185828983"/>
              </p:ext>
            </p:extLst>
          </p:nvPr>
        </p:nvGraphicFramePr>
        <p:xfrm>
          <a:off x="214282" y="1214422"/>
          <a:ext cx="4429156" cy="495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Espace réservé du contenu 11"/>
          <p:cNvGraphicFramePr>
            <a:graphicFrameLocks noGrp="1"/>
          </p:cNvGraphicFramePr>
          <p:nvPr>
            <p:ph sz="half" idx="2"/>
          </p:nvPr>
        </p:nvGraphicFramePr>
        <p:xfrm>
          <a:off x="4500562" y="1428736"/>
          <a:ext cx="435771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643459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 Narrow"/>
        <a:ea typeface="ＭＳ Ｐゴシック"/>
        <a:cs typeface="ＭＳ Ｐゴシック"/>
      </a:majorFont>
      <a:minorFont>
        <a:latin typeface="Arial Narrow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951</Words>
  <Application>Microsoft Macintosh PowerPoint</Application>
  <PresentationFormat>Présentation à l'écran (4:3)</PresentationFormat>
  <Paragraphs>196</Paragraphs>
  <Slides>7</Slides>
  <Notes>6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Nouvelle présentation</vt:lpstr>
      <vt:lpstr>      PÔLE GESTION FINANCIERE</vt:lpstr>
      <vt:lpstr>Pôle Gestion financière  Responsable : V. Joisin</vt:lpstr>
      <vt:lpstr>LES ACTIVITES DU PÔLE</vt:lpstr>
      <vt:lpstr>LES ACTIVITES DU PÔLE</vt:lpstr>
      <vt:lpstr>LES ACTIVITES DU PÔLE</vt:lpstr>
      <vt:lpstr> REPARTITION DES GROUPES ET SERVICES  </vt:lpstr>
      <vt:lpstr>LES ACTIVITES DU PÔLE</vt:lpstr>
    </vt:vector>
  </TitlesOfParts>
  <Company>Microsoft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Cliquez pour ajouter un titre</dc:title>
  <dc:creator>Microsoft Office</dc:creator>
  <cp:lastModifiedBy>Evelyne Mephane</cp:lastModifiedBy>
  <cp:revision>81</cp:revision>
  <cp:lastPrinted>2011-09-12T14:00:37Z</cp:lastPrinted>
  <dcterms:created xsi:type="dcterms:W3CDTF">2011-09-20T10:04:05Z</dcterms:created>
  <dcterms:modified xsi:type="dcterms:W3CDTF">2011-09-20T10:16:18Z</dcterms:modified>
</cp:coreProperties>
</file>