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33" r:id="rId3"/>
    <p:sldId id="328" r:id="rId4"/>
    <p:sldId id="316" r:id="rId5"/>
    <p:sldId id="327" r:id="rId6"/>
    <p:sldId id="294" r:id="rId7"/>
    <p:sldId id="319" r:id="rId8"/>
    <p:sldId id="320" r:id="rId9"/>
    <p:sldId id="321" r:id="rId10"/>
    <p:sldId id="334" r:id="rId11"/>
    <p:sldId id="339" r:id="rId12"/>
    <p:sldId id="307" r:id="rId13"/>
    <p:sldId id="336" r:id="rId14"/>
    <p:sldId id="296" r:id="rId15"/>
    <p:sldId id="337" r:id="rId16"/>
    <p:sldId id="338" r:id="rId17"/>
    <p:sldId id="330" r:id="rId18"/>
    <p:sldId id="288" r:id="rId19"/>
    <p:sldId id="289" r:id="rId20"/>
    <p:sldId id="331" r:id="rId21"/>
    <p:sldId id="332" r:id="rId22"/>
    <p:sldId id="335" r:id="rId23"/>
    <p:sldId id="313" r:id="rId24"/>
    <p:sldId id="314" r:id="rId25"/>
    <p:sldId id="340" r:id="rId26"/>
    <p:sldId id="329" r:id="rId27"/>
    <p:sldId id="315" r:id="rId28"/>
    <p:sldId id="317" r:id="rId29"/>
    <p:sldId id="322" r:id="rId30"/>
    <p:sldId id="323" r:id="rId31"/>
    <p:sldId id="324" r:id="rId32"/>
    <p:sldId id="325" r:id="rId33"/>
    <p:sldId id="326" r:id="rId34"/>
    <p:sldId id="318" r:id="rId3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pain:Desktop:recap%20projets%202010-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scatterChart>
        <c:scatterStyle val="lineMarker"/>
        <c:ser>
          <c:idx val="0"/>
          <c:order val="0"/>
          <c:tx>
            <c:strRef>
              <c:f>'projet HESS+CTA'!$A$2</c:f>
              <c:strCache>
                <c:ptCount val="1"/>
                <c:pt idx="0">
                  <c:v>GRIF</c:v>
                </c:pt>
              </c:strCache>
            </c:strRef>
          </c:tx>
          <c:marker>
            <c:symbol val="none"/>
          </c:marker>
          <c:xVal>
            <c:numRef>
              <c:f>'projet HESS+CTA'!$B$1:$F$1</c:f>
              <c:numCache>
                <c:formatCode>mmm\-yy</c:formatCode>
                <c:ptCount val="5"/>
                <c:pt idx="0">
                  <c:v>40179.0</c:v>
                </c:pt>
                <c:pt idx="1">
                  <c:v>40269.0</c:v>
                </c:pt>
                <c:pt idx="2">
                  <c:v>40360.0</c:v>
                </c:pt>
                <c:pt idx="3">
                  <c:v>40544.0</c:v>
                </c:pt>
                <c:pt idx="4">
                  <c:v>40725.0</c:v>
                </c:pt>
              </c:numCache>
            </c:numRef>
          </c:xVal>
          <c:yVal>
            <c:numRef>
              <c:f>'projet HESS+CTA'!$B$2:$F$2</c:f>
              <c:numCache>
                <c:formatCode>General</c:formatCode>
                <c:ptCount val="5"/>
                <c:pt idx="0">
                  <c:v>1.8</c:v>
                </c:pt>
                <c:pt idx="1">
                  <c:v>1.8</c:v>
                </c:pt>
                <c:pt idx="2">
                  <c:v>1.8</c:v>
                </c:pt>
                <c:pt idx="3">
                  <c:v>1.7</c:v>
                </c:pt>
                <c:pt idx="4">
                  <c:v>1.7</c:v>
                </c:pt>
              </c:numCache>
            </c:numRef>
          </c:yVal>
        </c:ser>
        <c:ser>
          <c:idx val="1"/>
          <c:order val="1"/>
          <c:tx>
            <c:strRef>
              <c:f>'projet HESS+CTA'!$A$3</c:f>
              <c:strCache>
                <c:ptCount val="1"/>
                <c:pt idx="0">
                  <c:v>HESS/CTA</c:v>
                </c:pt>
              </c:strCache>
            </c:strRef>
          </c:tx>
          <c:marker>
            <c:symbol val="none"/>
          </c:marker>
          <c:xVal>
            <c:numRef>
              <c:f>'projet HESS+CTA'!$B$1:$F$1</c:f>
              <c:numCache>
                <c:formatCode>mmm\-yy</c:formatCode>
                <c:ptCount val="5"/>
                <c:pt idx="0">
                  <c:v>40179.0</c:v>
                </c:pt>
                <c:pt idx="1">
                  <c:v>40269.0</c:v>
                </c:pt>
                <c:pt idx="2">
                  <c:v>40360.0</c:v>
                </c:pt>
                <c:pt idx="3">
                  <c:v>40544.0</c:v>
                </c:pt>
                <c:pt idx="4">
                  <c:v>40725.0</c:v>
                </c:pt>
              </c:numCache>
            </c:numRef>
          </c:xVal>
          <c:yVal>
            <c:numRef>
              <c:f>'projet HESS+CTA'!$B$3:$F$3</c:f>
              <c:numCache>
                <c:formatCode>General</c:formatCode>
                <c:ptCount val="5"/>
                <c:pt idx="0">
                  <c:v>3.9</c:v>
                </c:pt>
                <c:pt idx="1">
                  <c:v>3.9</c:v>
                </c:pt>
                <c:pt idx="2">
                  <c:v>3.8</c:v>
                </c:pt>
                <c:pt idx="3">
                  <c:v>5.4</c:v>
                </c:pt>
                <c:pt idx="4">
                  <c:v>4.7</c:v>
                </c:pt>
              </c:numCache>
            </c:numRef>
          </c:yVal>
        </c:ser>
        <c:ser>
          <c:idx val="2"/>
          <c:order val="2"/>
          <c:tx>
            <c:strRef>
              <c:f>'projet HESS+CTA'!$A$4</c:f>
              <c:strCache>
                <c:ptCount val="1"/>
                <c:pt idx="0">
                  <c:v>DICE</c:v>
                </c:pt>
              </c:strCache>
            </c:strRef>
          </c:tx>
          <c:marker>
            <c:symbol val="none"/>
          </c:marker>
          <c:xVal>
            <c:numRef>
              <c:f>'projet HESS+CTA'!$B$1:$F$1</c:f>
              <c:numCache>
                <c:formatCode>mmm\-yy</c:formatCode>
                <c:ptCount val="5"/>
                <c:pt idx="0">
                  <c:v>40179.0</c:v>
                </c:pt>
                <c:pt idx="1">
                  <c:v>40269.0</c:v>
                </c:pt>
                <c:pt idx="2">
                  <c:v>40360.0</c:v>
                </c:pt>
                <c:pt idx="3">
                  <c:v>40544.0</c:v>
                </c:pt>
                <c:pt idx="4">
                  <c:v>40725.0</c:v>
                </c:pt>
              </c:numCache>
            </c:numRef>
          </c:xVal>
          <c:yVal>
            <c:numRef>
              <c:f>'projet HESS+CTA'!$B$4:$F$4</c:f>
              <c:numCache>
                <c:formatCode>General</c:formatCode>
                <c:ptCount val="5"/>
                <c:pt idx="0">
                  <c:v>2.5</c:v>
                </c:pt>
                <c:pt idx="1">
                  <c:v>2.5</c:v>
                </c:pt>
                <c:pt idx="2">
                  <c:v>2.8</c:v>
                </c:pt>
                <c:pt idx="3">
                  <c:v>3.2</c:v>
                </c:pt>
                <c:pt idx="4">
                  <c:v>2.5</c:v>
                </c:pt>
              </c:numCache>
            </c:numRef>
          </c:yVal>
        </c:ser>
        <c:ser>
          <c:idx val="3"/>
          <c:order val="3"/>
          <c:tx>
            <c:strRef>
              <c:f>'projet HESS+CTA'!$A$5</c:f>
              <c:strCache>
                <c:ptCount val="1"/>
                <c:pt idx="0">
                  <c:v>T2K</c:v>
                </c:pt>
              </c:strCache>
            </c:strRef>
          </c:tx>
          <c:marker>
            <c:symbol val="none"/>
          </c:marker>
          <c:xVal>
            <c:numRef>
              <c:f>'projet HESS+CTA'!$B$1:$F$1</c:f>
              <c:numCache>
                <c:formatCode>mmm\-yy</c:formatCode>
                <c:ptCount val="5"/>
                <c:pt idx="0">
                  <c:v>40179.0</c:v>
                </c:pt>
                <c:pt idx="1">
                  <c:v>40269.0</c:v>
                </c:pt>
                <c:pt idx="2">
                  <c:v>40360.0</c:v>
                </c:pt>
                <c:pt idx="3">
                  <c:v>40544.0</c:v>
                </c:pt>
                <c:pt idx="4">
                  <c:v>40725.0</c:v>
                </c:pt>
              </c:numCache>
            </c:numRef>
          </c:xVal>
          <c:yVal>
            <c:numRef>
              <c:f>'projet HESS+CTA'!$B$5:$F$5</c:f>
              <c:numCache>
                <c:formatCode>General</c:formatCode>
                <c:ptCount val="5"/>
                <c:pt idx="0">
                  <c:v>0.8</c:v>
                </c:pt>
                <c:pt idx="1">
                  <c:v>0.8</c:v>
                </c:pt>
                <c:pt idx="2">
                  <c:v>0.7</c:v>
                </c:pt>
                <c:pt idx="3">
                  <c:v>0.0</c:v>
                </c:pt>
              </c:numCache>
            </c:numRef>
          </c:yVal>
        </c:ser>
        <c:ser>
          <c:idx val="4"/>
          <c:order val="4"/>
          <c:tx>
            <c:strRef>
              <c:f>'projet HESS+CTA'!$A$6</c:f>
              <c:strCache>
                <c:ptCount val="1"/>
                <c:pt idx="0">
                  <c:v>ILC/ILD</c:v>
                </c:pt>
              </c:strCache>
            </c:strRef>
          </c:tx>
          <c:marker>
            <c:symbol val="none"/>
          </c:marker>
          <c:xVal>
            <c:numRef>
              <c:f>'projet HESS+CTA'!$B$1:$F$1</c:f>
              <c:numCache>
                <c:formatCode>mmm\-yy</c:formatCode>
                <c:ptCount val="5"/>
                <c:pt idx="0">
                  <c:v>40179.0</c:v>
                </c:pt>
                <c:pt idx="1">
                  <c:v>40269.0</c:v>
                </c:pt>
                <c:pt idx="2">
                  <c:v>40360.0</c:v>
                </c:pt>
                <c:pt idx="3">
                  <c:v>40544.0</c:v>
                </c:pt>
                <c:pt idx="4">
                  <c:v>40725.0</c:v>
                </c:pt>
              </c:numCache>
            </c:numRef>
          </c:xVal>
          <c:yVal>
            <c:numRef>
              <c:f>'projet HESS+CTA'!$B$6:$F$6</c:f>
              <c:numCache>
                <c:formatCode>General</c:formatCode>
                <c:ptCount val="5"/>
                <c:pt idx="0">
                  <c:v>5.3</c:v>
                </c:pt>
                <c:pt idx="1">
                  <c:v>4.9</c:v>
                </c:pt>
                <c:pt idx="2">
                  <c:v>4.0</c:v>
                </c:pt>
                <c:pt idx="3">
                  <c:v>1.4</c:v>
                </c:pt>
                <c:pt idx="4">
                  <c:v>0.8</c:v>
                </c:pt>
              </c:numCache>
            </c:numRef>
          </c:yVal>
        </c:ser>
        <c:ser>
          <c:idx val="5"/>
          <c:order val="5"/>
          <c:tx>
            <c:strRef>
              <c:f>'projet HESS+CTA'!$A$7</c:f>
              <c:strCache>
                <c:ptCount val="1"/>
                <c:pt idx="0">
                  <c:v>LSST</c:v>
                </c:pt>
              </c:strCache>
            </c:strRef>
          </c:tx>
          <c:marker>
            <c:symbol val="none"/>
          </c:marker>
          <c:xVal>
            <c:numRef>
              <c:f>'projet HESS+CTA'!$B$1:$F$1</c:f>
              <c:numCache>
                <c:formatCode>mmm\-yy</c:formatCode>
                <c:ptCount val="5"/>
                <c:pt idx="0">
                  <c:v>40179.0</c:v>
                </c:pt>
                <c:pt idx="1">
                  <c:v>40269.0</c:v>
                </c:pt>
                <c:pt idx="2">
                  <c:v>40360.0</c:v>
                </c:pt>
                <c:pt idx="3">
                  <c:v>40544.0</c:v>
                </c:pt>
                <c:pt idx="4">
                  <c:v>40725.0</c:v>
                </c:pt>
              </c:numCache>
            </c:numRef>
          </c:xVal>
          <c:yVal>
            <c:numRef>
              <c:f>'projet HESS+CTA'!$B$7:$F$7</c:f>
              <c:numCache>
                <c:formatCode>General</c:formatCode>
                <c:ptCount val="5"/>
                <c:pt idx="0">
                  <c:v>7.0</c:v>
                </c:pt>
                <c:pt idx="1">
                  <c:v>7.2</c:v>
                </c:pt>
                <c:pt idx="2">
                  <c:v>6.5</c:v>
                </c:pt>
                <c:pt idx="3">
                  <c:v>7.8</c:v>
                </c:pt>
                <c:pt idx="4">
                  <c:v>8.9</c:v>
                </c:pt>
              </c:numCache>
            </c:numRef>
          </c:yVal>
        </c:ser>
        <c:ser>
          <c:idx val="6"/>
          <c:order val="6"/>
          <c:tx>
            <c:strRef>
              <c:f>'projet HESS+CTA'!$A$8</c:f>
              <c:strCache>
                <c:ptCount val="1"/>
                <c:pt idx="0">
                  <c:v>Projets en émergence (EASIER, SuperB)</c:v>
                </c:pt>
              </c:strCache>
            </c:strRef>
          </c:tx>
          <c:spPr>
            <a:ln>
              <a:solidFill>
                <a:srgbClr val="59F61A"/>
              </a:solidFill>
            </a:ln>
          </c:spPr>
          <c:marker>
            <c:symbol val="none"/>
          </c:marker>
          <c:xVal>
            <c:numRef>
              <c:f>'projet HESS+CTA'!$B$1:$F$1</c:f>
              <c:numCache>
                <c:formatCode>mmm\-yy</c:formatCode>
                <c:ptCount val="5"/>
                <c:pt idx="0">
                  <c:v>40179.0</c:v>
                </c:pt>
                <c:pt idx="1">
                  <c:v>40269.0</c:v>
                </c:pt>
                <c:pt idx="2">
                  <c:v>40360.0</c:v>
                </c:pt>
                <c:pt idx="3">
                  <c:v>40544.0</c:v>
                </c:pt>
                <c:pt idx="4">
                  <c:v>40725.0</c:v>
                </c:pt>
              </c:numCache>
            </c:numRef>
          </c:xVal>
          <c:yVal>
            <c:numRef>
              <c:f>'projet HESS+CTA'!$B$8:$F$8</c:f>
              <c:numCache>
                <c:formatCode>General</c:formatCode>
                <c:ptCount val="5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0.2</c:v>
                </c:pt>
                <c:pt idx="4">
                  <c:v>1.6</c:v>
                </c:pt>
              </c:numCache>
            </c:numRef>
          </c:yVal>
        </c:ser>
        <c:ser>
          <c:idx val="7"/>
          <c:order val="7"/>
          <c:tx>
            <c:strRef>
              <c:f>'projet HESS+CTA'!$A$9</c:f>
              <c:strCache>
                <c:ptCount val="1"/>
                <c:pt idx="0">
                  <c:v>LLRF</c:v>
                </c:pt>
              </c:strCache>
            </c:strRef>
          </c:tx>
          <c:marker>
            <c:symbol val="none"/>
          </c:marker>
          <c:xVal>
            <c:numRef>
              <c:f>'projet HESS+CTA'!$B$1:$F$1</c:f>
              <c:numCache>
                <c:formatCode>mmm\-yy</c:formatCode>
                <c:ptCount val="5"/>
                <c:pt idx="0">
                  <c:v>40179.0</c:v>
                </c:pt>
                <c:pt idx="1">
                  <c:v>40269.0</c:v>
                </c:pt>
                <c:pt idx="2">
                  <c:v>40360.0</c:v>
                </c:pt>
                <c:pt idx="3">
                  <c:v>40544.0</c:v>
                </c:pt>
                <c:pt idx="4">
                  <c:v>40725.0</c:v>
                </c:pt>
              </c:numCache>
            </c:numRef>
          </c:xVal>
          <c:yVal>
            <c:numRef>
              <c:f>'projet HESS+CTA'!$B$9:$F$9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0.4</c:v>
                </c:pt>
                <c:pt idx="3">
                  <c:v>0.2</c:v>
                </c:pt>
                <c:pt idx="4">
                  <c:v>0.2</c:v>
                </c:pt>
              </c:numCache>
            </c:numRef>
          </c:yVal>
        </c:ser>
        <c:ser>
          <c:idx val="8"/>
          <c:order val="8"/>
          <c:tx>
            <c:strRef>
              <c:f>'projet HESS+CTA'!$A$10</c:f>
              <c:strCache>
                <c:ptCount val="1"/>
                <c:pt idx="0">
                  <c:v>SLHC</c:v>
                </c:pt>
              </c:strCache>
            </c:strRef>
          </c:tx>
          <c:spPr>
            <a:ln>
              <a:solidFill>
                <a:srgbClr val="E03816"/>
              </a:solidFill>
            </a:ln>
          </c:spPr>
          <c:marker>
            <c:symbol val="none"/>
          </c:marker>
          <c:xVal>
            <c:numRef>
              <c:f>'projet HESS+CTA'!$B$1:$F$1</c:f>
              <c:numCache>
                <c:formatCode>mmm\-yy</c:formatCode>
                <c:ptCount val="5"/>
                <c:pt idx="0">
                  <c:v>40179.0</c:v>
                </c:pt>
                <c:pt idx="1">
                  <c:v>40269.0</c:v>
                </c:pt>
                <c:pt idx="2">
                  <c:v>40360.0</c:v>
                </c:pt>
                <c:pt idx="3">
                  <c:v>40544.0</c:v>
                </c:pt>
                <c:pt idx="4">
                  <c:v>40725.0</c:v>
                </c:pt>
              </c:numCache>
            </c:numRef>
          </c:xVal>
          <c:yVal>
            <c:numRef>
              <c:f>'projet HESS+CTA'!$B$10:$F$10</c:f>
              <c:numCache>
                <c:formatCode>General</c:formatCode>
                <c:ptCount val="5"/>
                <c:pt idx="0">
                  <c:v>2.3</c:v>
                </c:pt>
                <c:pt idx="1">
                  <c:v>2.0</c:v>
                </c:pt>
                <c:pt idx="2">
                  <c:v>1.8</c:v>
                </c:pt>
                <c:pt idx="3">
                  <c:v>3.0</c:v>
                </c:pt>
                <c:pt idx="4">
                  <c:v>3.0</c:v>
                </c:pt>
              </c:numCache>
            </c:numRef>
          </c:yVal>
        </c:ser>
        <c:axId val="465238216"/>
        <c:axId val="505573976"/>
      </c:scatterChart>
      <c:valAx>
        <c:axId val="465238216"/>
        <c:scaling>
          <c:orientation val="minMax"/>
        </c:scaling>
        <c:axPos val="b"/>
        <c:numFmt formatCode="mmm\-yy" sourceLinked="1"/>
        <c:tickLblPos val="nextTo"/>
        <c:crossAx val="505573976"/>
        <c:crosses val="autoZero"/>
        <c:crossBetween val="midCat"/>
      </c:valAx>
      <c:valAx>
        <c:axId val="505573976"/>
        <c:scaling>
          <c:orientation val="minMax"/>
        </c:scaling>
        <c:axPos val="l"/>
        <c:majorGridlines/>
        <c:numFmt formatCode="General" sourceLinked="1"/>
        <c:tickLblPos val="nextTo"/>
        <c:crossAx val="465238216"/>
        <c:crossesAt val="40100.0"/>
        <c:crossBetween val="midCat"/>
      </c:valAx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90F99-027F-B640-B00F-FF583C09EA48}" type="datetimeFigureOut">
              <a:rPr lang="fr-FR" smtClean="0"/>
              <a:pPr/>
              <a:t>22/09/11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0D6EF-E68A-A843-A858-95DDE7F8090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AD287-13B6-324F-80AA-175DD4937764}" type="datetimeFigureOut">
              <a:rPr lang="fr-FR" smtClean="0"/>
              <a:pPr/>
              <a:t>22/09/11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990E9-CF38-3A41-BE98-F587365B4F4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A1D04-30BA-C044-AEB8-F60DA258DAE7}" type="slidenum">
              <a:rPr lang="fr-FR"/>
              <a:pPr/>
              <a:t>2</a:t>
            </a:fld>
            <a:endParaRPr lang="fr-F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A1D04-30BA-C044-AEB8-F60DA258DAE7}" type="slidenum">
              <a:rPr lang="fr-FR"/>
              <a:pPr/>
              <a:t>24</a:t>
            </a:fld>
            <a:endParaRPr lang="fr-F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4CC09-A4EC-C14B-A2BC-6602E25EACC8}" type="slidenum">
              <a:rPr lang="fr-FR"/>
              <a:pPr/>
              <a:t>27</a:t>
            </a:fld>
            <a:endParaRPr 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97316-D005-2443-9DB3-2D0904E73F37}" type="slidenum">
              <a:rPr lang="fr-FR"/>
              <a:pPr/>
              <a:t>29</a:t>
            </a:fld>
            <a:endParaRPr lang="fr-F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1A611-05A4-E848-974D-81BA2502D5D9}" type="slidenum">
              <a:rPr lang="fr-FR"/>
              <a:pPr/>
              <a:t>31</a:t>
            </a:fld>
            <a:endParaRPr lang="fr-F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34E179-0512-4149-BBAA-8F9965CC39E3}" type="slidenum">
              <a:rPr lang="fr-FR"/>
              <a:pPr/>
              <a:t>32</a:t>
            </a:fld>
            <a:endParaRPr lang="fr-F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63128-36D8-FC42-B09A-33F2C5499B76}" type="slidenum">
              <a:rPr lang="fr-FR"/>
              <a:pPr/>
              <a:t>33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89CCC-79CB-FC4D-BD67-994C2B333F2B}" type="slidenum">
              <a:rPr lang="fr-FR"/>
              <a:pPr/>
              <a:t>5</a:t>
            </a:fld>
            <a:endParaRPr lang="fr-F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89CCC-79CB-FC4D-BD67-994C2B333F2B}" type="slidenum">
              <a:rPr lang="fr-FR"/>
              <a:pPr/>
              <a:t>6</a:t>
            </a:fld>
            <a:endParaRPr lang="fr-F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89CCC-79CB-FC4D-BD67-994C2B333F2B}" type="slidenum">
              <a:rPr lang="fr-FR"/>
              <a:pPr/>
              <a:t>7</a:t>
            </a:fld>
            <a:endParaRPr lang="fr-F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89CCC-79CB-FC4D-BD67-994C2B333F2B}" type="slidenum">
              <a:rPr lang="fr-FR"/>
              <a:pPr/>
              <a:t>8</a:t>
            </a:fld>
            <a:endParaRPr lang="fr-F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89CCC-79CB-FC4D-BD67-994C2B333F2B}" type="slidenum">
              <a:rPr lang="fr-FR"/>
              <a:pPr/>
              <a:t>9</a:t>
            </a:fld>
            <a:endParaRPr lang="fr-F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89CCC-79CB-FC4D-BD67-994C2B333F2B}" type="slidenum">
              <a:rPr lang="fr-FR"/>
              <a:pPr/>
              <a:t>10</a:t>
            </a:fld>
            <a:endParaRPr lang="fr-F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B77FE-3A29-244D-A521-CF2848C60C10}" type="slidenum">
              <a:rPr lang="fr-FR"/>
              <a:pPr/>
              <a:t>14</a:t>
            </a:fld>
            <a:endParaRPr lang="fr-FR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990E9-CF38-3A41-BE98-F587365B4F44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95BE-07CB-A345-B4F1-D348B136EB68}" type="datetime1">
              <a:rPr lang="fr-FR" smtClean="0"/>
              <a:pPr/>
              <a:t>22/09/11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F33-CC17-054A-9E42-15140ABEC92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184A-380C-C84E-B9EF-3E47164600C6}" type="datetime1">
              <a:rPr lang="fr-FR" smtClean="0"/>
              <a:pPr/>
              <a:t>22/09/11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F33-CC17-054A-9E42-15140ABEC92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E2AE-96FC-EF48-B520-C7A6176BA010}" type="datetime1">
              <a:rPr lang="fr-FR" smtClean="0"/>
              <a:pPr/>
              <a:t>22/09/11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F33-CC17-054A-9E42-15140ABEC92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7FE1-468C-7940-BA3E-6C3401BADE5E}" type="datetime1">
              <a:rPr lang="fr-FR" smtClean="0"/>
              <a:pPr/>
              <a:t>22/09/11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F33-CC17-054A-9E42-15140ABEC92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EEA9-9EF5-EF4F-ACFB-123574BF5DF4}" type="datetime1">
              <a:rPr lang="fr-FR" smtClean="0"/>
              <a:pPr/>
              <a:t>22/09/11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F33-CC17-054A-9E42-15140ABEC92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A46B-A33A-5643-A4CA-DDAF6615839A}" type="datetime1">
              <a:rPr lang="fr-FR" smtClean="0"/>
              <a:pPr/>
              <a:t>22/09/11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F33-CC17-054A-9E42-15140ABEC92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683D-1E34-3D48-AB61-3014B5C194AE}" type="datetime1">
              <a:rPr lang="fr-FR" smtClean="0"/>
              <a:pPr/>
              <a:t>22/09/11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F33-CC17-054A-9E42-15140ABEC92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F606-847B-AA47-879A-07BEA0BEC498}" type="datetime1">
              <a:rPr lang="fr-FR" smtClean="0"/>
              <a:pPr/>
              <a:t>22/09/11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F33-CC17-054A-9E42-15140ABEC92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F27A-240F-0642-ACBA-F2D1419563BA}" type="datetime1">
              <a:rPr lang="fr-FR" smtClean="0"/>
              <a:pPr/>
              <a:t>22/09/11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F33-CC17-054A-9E42-15140ABEC92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803DD-C615-A040-B69D-16EB9DF7F0EF}" type="datetime1">
              <a:rPr lang="fr-FR" smtClean="0"/>
              <a:pPr/>
              <a:t>22/09/11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F33-CC17-054A-9E42-15140ABEC92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F202-E8EF-A744-AD6E-1B06EA0861CC}" type="datetime1">
              <a:rPr lang="fr-FR" smtClean="0"/>
              <a:pPr/>
              <a:t>22/09/11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F33-CC17-054A-9E42-15140ABEC92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4411E-6CCB-2C4B-9826-AA182AD29300}" type="datetime1">
              <a:rPr lang="fr-FR" smtClean="0"/>
              <a:pPr/>
              <a:t>22/09/11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9EF33-CC17-054A-9E42-15140ABEC92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Biennale 2011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16025"/>
            <a:ext cx="8496300" cy="5260975"/>
          </a:xfrm>
          <a:noFill/>
          <a:ln w="381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sz="18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sz="18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 smtClean="0"/>
              <a:t>Le programme scientifique du laboratoire est :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 smtClean="0"/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 smtClean="0"/>
              <a:t>   Diversifié (particules, </a:t>
            </a:r>
            <a:r>
              <a:rPr lang="fr-FR" sz="1800" dirty="0" err="1" smtClean="0"/>
              <a:t>astroparticules</a:t>
            </a:r>
            <a:r>
              <a:rPr lang="fr-FR" sz="1800" dirty="0" smtClean="0"/>
              <a:t>, cosmologie)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 smtClean="0"/>
              <a:t>  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 smtClean="0"/>
              <a:t>   équilibré  (30, 30, 30)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sz="18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 smtClean="0"/>
              <a:t>   Dans chacun des 4 thèmes :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 smtClean="0"/>
              <a:t>  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 smtClean="0"/>
              <a:t>          - activités de R&amp;D ou construction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 smtClean="0"/>
              <a:t>          - collecte de nouvelles données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 smtClean="0"/>
              <a:t>          - analyse de données (publications)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sz="18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 smtClean="0"/>
              <a:t>   Chacun des thèmes a (au moins) un projet pour la prochaine décennie :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 smtClean="0"/>
              <a:t>  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 smtClean="0"/>
              <a:t>     Masses et interactions : ATLAS au SLHC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 smtClean="0"/>
              <a:t>     Asymétries M-A saveurs : </a:t>
            </a:r>
            <a:r>
              <a:rPr lang="fr-FR" sz="1800" dirty="0" err="1" smtClean="0"/>
              <a:t>SuperB</a:t>
            </a:r>
            <a:endParaRPr lang="fr-FR" sz="18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 smtClean="0"/>
              <a:t>     </a:t>
            </a:r>
            <a:r>
              <a:rPr lang="fr-FR" sz="1800" dirty="0" err="1" smtClean="0"/>
              <a:t>Astroparticules</a:t>
            </a:r>
            <a:r>
              <a:rPr lang="fr-FR" sz="1800" dirty="0" smtClean="0"/>
              <a:t> : CTA, </a:t>
            </a:r>
            <a:r>
              <a:rPr lang="fr-FR" sz="1800" dirty="0" err="1" smtClean="0"/>
              <a:t>SuperAuger</a:t>
            </a:r>
            <a:r>
              <a:rPr lang="fr-FR" sz="1800" dirty="0" smtClean="0"/>
              <a:t>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 smtClean="0"/>
              <a:t>     Cosmologie : LSST, EUCLID      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1093788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5D5DBE">
                  <a:alpha val="89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fr-FR" sz="2400" b="1" dirty="0">
                <a:solidFill>
                  <a:schemeClr val="bg1"/>
                </a:solidFill>
                <a:effectLst/>
              </a:rPr>
              <a:t>Laboratoire de Physique Nucléaire et de Hautes Energies</a:t>
            </a:r>
            <a:br>
              <a:rPr lang="fr-FR" sz="2400" b="1" dirty="0">
                <a:solidFill>
                  <a:schemeClr val="bg1"/>
                </a:solidFill>
                <a:effectLst/>
              </a:rPr>
            </a:br>
            <a:r>
              <a:rPr lang="fr-FR" sz="2400" b="1" dirty="0">
                <a:solidFill>
                  <a:schemeClr val="bg1"/>
                </a:solidFill>
                <a:effectLst/>
              </a:rPr>
              <a:t>UMR 7585 - CNRS/IN2P3 UPMC et UPD</a:t>
            </a:r>
          </a:p>
        </p:txBody>
      </p:sp>
      <p:pic>
        <p:nvPicPr>
          <p:cNvPr id="20487" name="Picture 6" descr="88inch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8538" y="1371600"/>
            <a:ext cx="13271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ermila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4412" y="2755900"/>
            <a:ext cx="13223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yrilonflav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0125" y="4457700"/>
            <a:ext cx="14128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« Ce que j’ai retenu »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2 - Concernant les services techniques et administratifs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Organig_LPNHE_2306_Sirhu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4276" t="4764" r="8484" b="3573"/>
              <a:stretch>
                <a:fillRect/>
              </a:stretch>
            </p:blipFill>
          </mc:Choice>
          <mc:Fallback>
            <p:blipFill>
              <a:blip r:embed="rId3"/>
              <a:srcRect l="4276" t="4764" r="8484" b="3573"/>
              <a:stretch>
                <a:fillRect/>
              </a:stretch>
            </p:blipFill>
          </mc:Fallback>
        </mc:AlternateContent>
        <p:spPr>
          <a:xfrm>
            <a:off x="76200" y="76200"/>
            <a:ext cx="8991601" cy="6675901"/>
          </a:xfr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95400" y="2862590"/>
            <a:ext cx="914400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fr-FR" sz="1200" b="0" i="1" dirty="0" smtClean="0">
                <a:solidFill>
                  <a:srgbClr val="FF0000"/>
                </a:solidFill>
              </a:rPr>
              <a:t>M. </a:t>
            </a:r>
            <a:r>
              <a:rPr lang="fr-FR" sz="1200" b="0" i="1" dirty="0" err="1" smtClean="0">
                <a:solidFill>
                  <a:srgbClr val="FF0000"/>
                </a:solidFill>
              </a:rPr>
              <a:t>Carlosse</a:t>
            </a:r>
            <a:endParaRPr lang="fr-FR" sz="1200" b="0" i="1" u="sng" dirty="0" smtClean="0">
              <a:solidFill>
                <a:srgbClr val="FF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724400" y="838200"/>
            <a:ext cx="914400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fr-FR" sz="1200" i="1" dirty="0" smtClean="0">
                <a:solidFill>
                  <a:srgbClr val="FF0000"/>
                </a:solidFill>
              </a:rPr>
              <a:t>S. </a:t>
            </a:r>
            <a:r>
              <a:rPr lang="fr-FR" sz="1200" i="1" dirty="0" err="1" smtClean="0">
                <a:solidFill>
                  <a:srgbClr val="FF0000"/>
                </a:solidFill>
              </a:rPr>
              <a:t>Trincaz</a:t>
            </a:r>
            <a:endParaRPr lang="fr-FR" sz="1200" b="0" i="1" u="sng" dirty="0" smtClean="0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72000" y="1186190"/>
            <a:ext cx="914400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fr-FR" sz="1200" b="0" i="1" dirty="0" smtClean="0">
                <a:solidFill>
                  <a:srgbClr val="FF0000"/>
                </a:solidFill>
              </a:rPr>
              <a:t>M. </a:t>
            </a:r>
            <a:r>
              <a:rPr lang="fr-FR" sz="1200" b="0" i="1" dirty="0" err="1" smtClean="0">
                <a:solidFill>
                  <a:srgbClr val="FF0000"/>
                </a:solidFill>
              </a:rPr>
              <a:t>Carlosse</a:t>
            </a:r>
            <a:endParaRPr lang="fr-FR" sz="1200" b="0" i="1" u="sng" dirty="0" smtClean="0">
              <a:solidFill>
                <a:srgbClr val="FF0000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781800" y="3548390"/>
            <a:ext cx="914400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fr-FR" sz="1200" i="1" dirty="0" smtClean="0">
                <a:solidFill>
                  <a:srgbClr val="FF0000"/>
                </a:solidFill>
              </a:rPr>
              <a:t>P. </a:t>
            </a:r>
            <a:r>
              <a:rPr lang="fr-FR" sz="1200" i="1" dirty="0" err="1" smtClean="0">
                <a:solidFill>
                  <a:srgbClr val="FF0000"/>
                </a:solidFill>
              </a:rPr>
              <a:t>Nayman</a:t>
            </a:r>
            <a:endParaRPr lang="fr-FR" sz="1200" b="0" i="1" u="sng" dirty="0" smtClean="0">
              <a:solidFill>
                <a:srgbClr val="FF00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572000" y="2862590"/>
            <a:ext cx="1143000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fr-FR" sz="1200" i="1" dirty="0" smtClean="0">
                <a:solidFill>
                  <a:srgbClr val="FF0000"/>
                </a:solidFill>
              </a:rPr>
              <a:t>E. </a:t>
            </a:r>
            <a:r>
              <a:rPr lang="fr-FR" sz="1200" i="1" dirty="0" err="1" smtClean="0">
                <a:solidFill>
                  <a:srgbClr val="FF0000"/>
                </a:solidFill>
              </a:rPr>
              <a:t>Ben-Haim</a:t>
            </a:r>
            <a:endParaRPr lang="fr-FR" sz="1200" b="0" i="1" u="sng" dirty="0" smtClean="0">
              <a:solidFill>
                <a:srgbClr val="FF00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334000" y="1490990"/>
            <a:ext cx="1143000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fr-FR" sz="1200" i="1" dirty="0" smtClean="0">
                <a:solidFill>
                  <a:srgbClr val="FF0000"/>
                </a:solidFill>
              </a:rPr>
              <a:t>L. </a:t>
            </a:r>
            <a:r>
              <a:rPr lang="fr-FR" sz="1200" i="1" dirty="0" err="1" smtClean="0">
                <a:solidFill>
                  <a:srgbClr val="FF0000"/>
                </a:solidFill>
              </a:rPr>
              <a:t>Lavergne</a:t>
            </a:r>
            <a:endParaRPr lang="fr-FR" sz="1200" b="0" i="1" u="sng" dirty="0" smtClean="0">
              <a:solidFill>
                <a:srgbClr val="FF0000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572000" y="3472190"/>
            <a:ext cx="1143000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fr-FR" sz="1200" i="1" dirty="0" smtClean="0">
                <a:solidFill>
                  <a:srgbClr val="FF0000"/>
                </a:solidFill>
              </a:rPr>
              <a:t>E. </a:t>
            </a:r>
            <a:r>
              <a:rPr lang="fr-FR" sz="1200" i="1" dirty="0" err="1" smtClean="0">
                <a:solidFill>
                  <a:srgbClr val="FF0000"/>
                </a:solidFill>
              </a:rPr>
              <a:t>Ben-Haim</a:t>
            </a:r>
            <a:endParaRPr lang="fr-FR" sz="1200" b="0" i="1" u="sng" dirty="0" smtClean="0">
              <a:solidFill>
                <a:srgbClr val="FF000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181600" y="4081790"/>
            <a:ext cx="1143000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fr-FR" sz="1200" i="1" dirty="0" smtClean="0">
                <a:solidFill>
                  <a:srgbClr val="FF0000"/>
                </a:solidFill>
              </a:rPr>
              <a:t>+ J-P </a:t>
            </a:r>
            <a:r>
              <a:rPr lang="fr-FR" sz="1200" i="1" dirty="0" err="1" smtClean="0">
                <a:solidFill>
                  <a:srgbClr val="FF0000"/>
                </a:solidFill>
              </a:rPr>
              <a:t>Tavernet</a:t>
            </a:r>
            <a:endParaRPr lang="fr-FR" sz="1200" b="0" i="1" u="sng" dirty="0" smtClean="0">
              <a:solidFill>
                <a:srgbClr val="FF0000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876800" y="3048000"/>
            <a:ext cx="1143000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fr-FR" sz="1200" i="1" dirty="0" smtClean="0">
                <a:solidFill>
                  <a:srgbClr val="FF0000"/>
                </a:solidFill>
              </a:rPr>
              <a:t>S. de </a:t>
            </a:r>
            <a:r>
              <a:rPr lang="fr-FR" sz="1200" i="1" dirty="0" err="1" smtClean="0">
                <a:solidFill>
                  <a:srgbClr val="FF0000"/>
                </a:solidFill>
              </a:rPr>
              <a:t>Cecco</a:t>
            </a:r>
            <a:endParaRPr lang="fr-FR" sz="1200" b="0" i="1" u="sng" dirty="0" smtClean="0">
              <a:solidFill>
                <a:srgbClr val="FF0000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334000" y="2190792"/>
            <a:ext cx="1143000" cy="70480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fr-FR" sz="1200" i="1" dirty="0" smtClean="0">
                <a:solidFill>
                  <a:srgbClr val="FF0000"/>
                </a:solidFill>
              </a:rPr>
              <a:t> + B. </a:t>
            </a:r>
            <a:r>
              <a:rPr lang="fr-FR" sz="1200" i="1" dirty="0" err="1" smtClean="0">
                <a:solidFill>
                  <a:srgbClr val="FF0000"/>
                </a:solidFill>
              </a:rPr>
              <a:t>Laforge</a:t>
            </a:r>
            <a:endParaRPr lang="fr-FR" sz="1200" i="1" dirty="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fr-FR" sz="1200" b="0" i="1" dirty="0" smtClean="0">
                <a:solidFill>
                  <a:srgbClr val="FF0000"/>
                </a:solidFill>
              </a:rPr>
              <a:t>D. Lacour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fr-FR" sz="1200" i="1" dirty="0" smtClean="0">
                <a:solidFill>
                  <a:srgbClr val="FF0000"/>
                </a:solidFill>
              </a:rPr>
              <a:t>G. </a:t>
            </a:r>
            <a:r>
              <a:rPr lang="fr-FR" sz="1200" i="1" dirty="0" err="1" smtClean="0">
                <a:solidFill>
                  <a:srgbClr val="FF0000"/>
                </a:solidFill>
              </a:rPr>
              <a:t>Calderini</a:t>
            </a:r>
            <a:endParaRPr lang="fr-FR" sz="1200" b="0" i="1" dirty="0" smtClean="0">
              <a:solidFill>
                <a:srgbClr val="FF0000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733800" y="5529590"/>
            <a:ext cx="1143000" cy="2616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endParaRPr lang="fr-FR" sz="1200" b="0" i="1" u="sng" dirty="0" smtClean="0">
              <a:solidFill>
                <a:srgbClr val="FF000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733800" y="5486400"/>
            <a:ext cx="1676400" cy="2616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fr-FR" sz="1200" i="1" dirty="0" smtClean="0">
                <a:solidFill>
                  <a:srgbClr val="FF0000"/>
                </a:solidFill>
              </a:rPr>
              <a:t>//////////////////////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652790"/>
            <a:ext cx="1676400" cy="2616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fr-FR" sz="1200" i="1" dirty="0" smtClean="0">
                <a:solidFill>
                  <a:srgbClr val="FF0000"/>
                </a:solidFill>
              </a:rPr>
              <a:t>15/6/2011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781800" y="5474393"/>
            <a:ext cx="1676400" cy="9264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fr-FR" sz="1200" i="1" dirty="0" smtClean="0">
                <a:solidFill>
                  <a:srgbClr val="FF0000"/>
                </a:solidFill>
              </a:rPr>
              <a:t>///////////////////////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fr-FR" sz="1200" i="1" dirty="0" smtClean="0">
                <a:solidFill>
                  <a:srgbClr val="FF0000"/>
                </a:solidFill>
              </a:rPr>
              <a:t>\\\\\\\\\\\\\\\\\\\\\\\\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fr-FR" sz="1200" i="1" dirty="0" smtClean="0">
                <a:solidFill>
                  <a:srgbClr val="FF0000"/>
                </a:solidFill>
              </a:rPr>
              <a:t>////////////////////////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fr-FR" sz="1200" i="1" dirty="0" smtClean="0">
                <a:solidFill>
                  <a:srgbClr val="FF0000"/>
                </a:solidFill>
              </a:rPr>
              <a:t>\\\\\\\\\\\\\\\\\\\\\\\\\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953000" y="3286780"/>
            <a:ext cx="1143000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fr-FR" sz="1200" i="1" dirty="0" smtClean="0">
                <a:solidFill>
                  <a:srgbClr val="FF0000"/>
                </a:solidFill>
              </a:rPr>
              <a:t>D. Lacour</a:t>
            </a:r>
            <a:endParaRPr lang="fr-FR" sz="1200" b="0" i="1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fr-FR" sz="3600" dirty="0" smtClean="0"/>
              <a:t>Faut-il faire évoluer nos structures?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29200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Administration organisée suivant 3 pôles -  Est-ce optimal ?</a:t>
            </a:r>
          </a:p>
          <a:p>
            <a:r>
              <a:rPr lang="fr-FR" sz="2400" dirty="0" smtClean="0"/>
              <a:t>Groupes et équipes scientifiques structurés selon les projets :    &gt; 15</a:t>
            </a:r>
          </a:p>
          <a:p>
            <a:r>
              <a:rPr lang="fr-FR" sz="2400" dirty="0" smtClean="0"/>
              <a:t>Faut-il créer des équipes scientifiques plus grosses ?</a:t>
            </a:r>
          </a:p>
          <a:p>
            <a:pPr>
              <a:buNone/>
            </a:pPr>
            <a:r>
              <a:rPr lang="fr-FR" sz="2400" dirty="0" smtClean="0"/>
              <a:t>      (préparation du prochain quadriennal)</a:t>
            </a:r>
          </a:p>
          <a:p>
            <a:r>
              <a:rPr lang="fr-FR" sz="2400" dirty="0" smtClean="0"/>
              <a:t>Faut-il développer les activités phénoménologie ? </a:t>
            </a:r>
          </a:p>
          <a:p>
            <a:r>
              <a:rPr lang="fr-FR" sz="2400" dirty="0" smtClean="0"/>
              <a:t>Nous avons une direction technique – Faut-il une « direction scientifique » ? </a:t>
            </a:r>
          </a:p>
          <a:p>
            <a:r>
              <a:rPr lang="fr-FR" sz="2400" dirty="0" smtClean="0"/>
              <a:t>L’organisation Direction Technique – Services Techniques est-elle optimale – faut-il faire des ajustements ?</a:t>
            </a:r>
          </a:p>
          <a:p>
            <a:r>
              <a:rPr lang="fr-FR" sz="2400" dirty="0" smtClean="0"/>
              <a:t>Nous avons fait le choix de développer les aspects instrumentation</a:t>
            </a:r>
            <a:r>
              <a:rPr lang="fr-FR" sz="2400" dirty="0" smtClean="0"/>
              <a:t> </a:t>
            </a:r>
            <a:r>
              <a:rPr lang="fr-FR" sz="2400" dirty="0" smtClean="0"/>
              <a:t>(</a:t>
            </a:r>
            <a:r>
              <a:rPr lang="fr-FR" sz="2400" dirty="0" smtClean="0"/>
              <a:t>silicium, PM</a:t>
            </a:r>
            <a:r>
              <a:rPr lang="fr-FR" sz="2400" smtClean="0"/>
              <a:t>, LED, ..) </a:t>
            </a:r>
            <a:r>
              <a:rPr lang="fr-FR" sz="2400" dirty="0" smtClean="0"/>
              <a:t>- </a:t>
            </a:r>
            <a:r>
              <a:rPr lang="fr-FR" sz="2400" dirty="0" smtClean="0"/>
              <a:t>faut-il un service d’instrumentation?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914400"/>
            <a:ext cx="3581400" cy="609600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sz="2800" b="0" dirty="0"/>
              <a:t>Services Techniques</a:t>
            </a:r>
            <a:endParaRPr lang="fr-FR" sz="2800" b="0" dirty="0">
              <a:solidFill>
                <a:srgbClr val="CC00FF"/>
              </a:solidFill>
            </a:endParaRP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338" y="1600200"/>
            <a:ext cx="4259262" cy="5257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fr-FR" sz="1800" i="1" dirty="0">
                <a:solidFill>
                  <a:srgbClr val="0000FF"/>
                </a:solidFill>
              </a:rPr>
              <a:t>MÉCANIQUE</a:t>
            </a:r>
            <a:r>
              <a:rPr lang="fr-FR" sz="1800" dirty="0">
                <a:solidFill>
                  <a:schemeClr val="tx2"/>
                </a:solidFill>
              </a:rPr>
              <a:t> </a:t>
            </a:r>
            <a:endParaRPr lang="fr-FR" sz="1800" u="sng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bureau d'étude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fabrication de prototype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métrologie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qualité</a:t>
            </a:r>
          </a:p>
          <a:p>
            <a:pPr eaLnBrk="1" hangingPunct="1">
              <a:lnSpc>
                <a:spcPct val="80000"/>
              </a:lnSpc>
            </a:pPr>
            <a:r>
              <a:rPr lang="fr-FR" sz="1800" i="1" dirty="0">
                <a:solidFill>
                  <a:srgbClr val="0000FF"/>
                </a:solidFill>
              </a:rPr>
              <a:t>ELECTRONIQUE</a:t>
            </a:r>
            <a:r>
              <a:rPr lang="fr-FR" sz="1800" dirty="0">
                <a:solidFill>
                  <a:schemeClr val="tx2"/>
                </a:solidFill>
              </a:rPr>
              <a:t> </a:t>
            </a:r>
            <a:endParaRPr lang="fr-FR" sz="1800" u="sng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analogique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numérique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traitement du signal</a:t>
            </a:r>
          </a:p>
          <a:p>
            <a:pPr eaLnBrk="1" hangingPunct="1">
              <a:lnSpc>
                <a:spcPct val="80000"/>
              </a:lnSpc>
            </a:pPr>
            <a:r>
              <a:rPr lang="fr-FR" sz="1800" i="1" dirty="0">
                <a:solidFill>
                  <a:srgbClr val="0000FF"/>
                </a:solidFill>
              </a:rPr>
              <a:t>INFORMATIQUE</a:t>
            </a:r>
            <a:endParaRPr lang="fr-FR" sz="1800" u="sng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acquisition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simulation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analyse des données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réseau local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grille de calcul</a:t>
            </a:r>
          </a:p>
          <a:p>
            <a:pPr eaLnBrk="1" hangingPunct="1">
              <a:lnSpc>
                <a:spcPct val="80000"/>
              </a:lnSpc>
            </a:pPr>
            <a:r>
              <a:rPr lang="fr-FR" sz="1800" i="1" dirty="0">
                <a:solidFill>
                  <a:srgbClr val="0000FF"/>
                </a:solidFill>
              </a:rPr>
              <a:t>SERVICES GENERAUX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Entretien, sécurité locaux</a:t>
            </a:r>
            <a:endParaRPr lang="fr-FR" sz="1800" dirty="0">
              <a:ea typeface="Arial" charset="0"/>
              <a:cs typeface="Arial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678613" y="4395788"/>
            <a:ext cx="2160587" cy="2233612"/>
            <a:chOff x="3243" y="1848"/>
            <a:chExt cx="2495" cy="2191"/>
          </a:xfrm>
        </p:grpSpPr>
        <p:pic>
          <p:nvPicPr>
            <p:cNvPr id="2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66" y="1848"/>
              <a:ext cx="2472" cy="1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0" name="Text Box 9"/>
            <p:cNvSpPr txBox="1">
              <a:spLocks noChangeArrowheads="1"/>
            </p:cNvSpPr>
            <p:nvPr/>
          </p:nvSpPr>
          <p:spPr bwMode="auto">
            <a:xfrm>
              <a:off x="3243" y="3707"/>
              <a:ext cx="2136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fr-FR" sz="1600"/>
                <a:t>Machine à pointes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886200" y="4114800"/>
            <a:ext cx="2535237" cy="1933575"/>
            <a:chOff x="4163" y="2188"/>
            <a:chExt cx="1597" cy="1218"/>
          </a:xfrm>
        </p:grpSpPr>
        <p:pic>
          <p:nvPicPr>
            <p:cNvPr id="24586" name="Picture 12"/>
            <p:cNvPicPr>
              <a:picLocks noChangeAspect="1" noChangeArrowheads="1"/>
            </p:cNvPicPr>
            <p:nvPr/>
          </p:nvPicPr>
          <p:blipFill>
            <a:blip r:embed="rId4"/>
            <a:srcRect l="6549" t="19128" r="5611" b="9564"/>
            <a:stretch>
              <a:fillRect/>
            </a:stretch>
          </p:blipFill>
          <p:spPr bwMode="auto">
            <a:xfrm>
              <a:off x="4163" y="2432"/>
              <a:ext cx="1597" cy="974"/>
            </a:xfrm>
            <a:prstGeom prst="rect">
              <a:avLst/>
            </a:prstGeom>
            <a:blipFill dpi="0" rotWithShape="0">
              <a:blip/>
              <a:srcRect l="6549" t="19128" r="5611" b="9564"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</p:pic>
        <p:sp>
          <p:nvSpPr>
            <p:cNvPr id="24588" name="Text Box 13"/>
            <p:cNvSpPr txBox="1">
              <a:spLocks noChangeArrowheads="1"/>
            </p:cNvSpPr>
            <p:nvPr/>
          </p:nvSpPr>
          <p:spPr bwMode="auto">
            <a:xfrm>
              <a:off x="4366" y="2188"/>
              <a:ext cx="124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fr-FR" sz="1600" dirty="0"/>
                <a:t>Modules détecteurs</a:t>
              </a:r>
            </a:p>
          </p:txBody>
        </p:sp>
      </p:grpSp>
      <p:pic>
        <p:nvPicPr>
          <p:cNvPr id="1095694" name="Picture 14" descr="bancinfrarou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6550" y="1219200"/>
            <a:ext cx="2228850" cy="29718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4585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1093788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5D5DBE">
                  <a:alpha val="89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fr-FR" sz="2400" b="1" dirty="0">
                <a:solidFill>
                  <a:schemeClr val="bg1"/>
                </a:solidFill>
                <a:effectLst/>
              </a:rPr>
              <a:t>Laboratoire de Physique Nucléaire et de Hautes Energies</a:t>
            </a:r>
            <a:br>
              <a:rPr lang="fr-FR" sz="2400" b="1" dirty="0">
                <a:solidFill>
                  <a:schemeClr val="bg1"/>
                </a:solidFill>
                <a:effectLst/>
              </a:rPr>
            </a:br>
            <a:r>
              <a:rPr lang="fr-FR" sz="2400" b="1" dirty="0">
                <a:solidFill>
                  <a:schemeClr val="bg1"/>
                </a:solidFill>
                <a:effectLst/>
              </a:rPr>
              <a:t>UMR 7585 - CNRS/IN2P3 UPMC et UPD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048000" y="1600200"/>
            <a:ext cx="3435350" cy="197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1800" b="0" dirty="0">
                <a:solidFill>
                  <a:srgbClr val="FF0000"/>
                </a:solidFill>
              </a:rPr>
              <a:t>CONSTRUCTION</a:t>
            </a:r>
            <a:r>
              <a:rPr lang="fr-FR" sz="1800" b="0" dirty="0">
                <a:solidFill>
                  <a:srgbClr val="FF0000"/>
                </a:solidFill>
              </a:rPr>
              <a:t> DE</a:t>
            </a:r>
            <a:r>
              <a:rPr lang="fr-FR" sz="1800" b="0" u="sng" dirty="0"/>
              <a:t>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fr-FR" sz="1800" b="0" dirty="0">
                <a:solidFill>
                  <a:schemeClr val="accent1"/>
                </a:solidFill>
              </a:rPr>
              <a:t>  </a:t>
            </a:r>
            <a:r>
              <a:rPr lang="fr-FR" sz="1800" b="0" dirty="0" smtClean="0">
                <a:solidFill>
                  <a:schemeClr val="accent1"/>
                </a:solidFill>
              </a:rPr>
              <a:t> </a:t>
            </a:r>
            <a:r>
              <a:rPr lang="fr-FR" sz="2400" dirty="0" smtClean="0">
                <a:solidFill>
                  <a:srgbClr val="0000FF"/>
                </a:solidFill>
              </a:rPr>
              <a:t>d</a:t>
            </a:r>
            <a:r>
              <a:rPr lang="fr-FR" sz="2400" b="0" dirty="0" smtClean="0">
                <a:solidFill>
                  <a:srgbClr val="0000FF"/>
                </a:solidFill>
              </a:rPr>
              <a:t>étecteur</a:t>
            </a:r>
            <a:r>
              <a:rPr lang="en-US" sz="2400" b="0" dirty="0" err="1" smtClean="0">
                <a:solidFill>
                  <a:srgbClr val="0000FF"/>
                </a:solidFill>
              </a:rPr>
              <a:t>s</a:t>
            </a:r>
            <a:r>
              <a:rPr lang="en-US" sz="2400" b="0" dirty="0" smtClean="0">
                <a:solidFill>
                  <a:srgbClr val="0000FF"/>
                </a:solidFill>
              </a:rPr>
              <a:t> et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400" b="0" dirty="0">
                <a:solidFill>
                  <a:srgbClr val="0000FF"/>
                </a:solidFill>
              </a:rPr>
              <a:t>instruments de</a:t>
            </a:r>
            <a:r>
              <a:rPr lang="en-US" sz="2400" b="0" dirty="0" smtClean="0">
                <a:solidFill>
                  <a:srgbClr val="0000FF"/>
                </a:solidFill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400" b="0" dirty="0" err="1" smtClean="0">
                <a:solidFill>
                  <a:srgbClr val="0000FF"/>
                </a:solidFill>
              </a:rPr>
              <a:t>mesure</a:t>
            </a:r>
            <a:endParaRPr lang="fr-FR" sz="2400" b="0" u="sng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-"/>
            </a:pPr>
            <a:r>
              <a:rPr lang="fr-FR" sz="1600" b="0" dirty="0" smtClean="0"/>
              <a:t> </a:t>
            </a:r>
            <a:endParaRPr lang="fr-FR" sz="14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fr-FR" dirty="0" smtClean="0"/>
              <a:t>Salles techniques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Salles Blanches  : 95 m2</a:t>
            </a:r>
          </a:p>
          <a:p>
            <a:endParaRPr lang="fr-FR" dirty="0" smtClean="0"/>
          </a:p>
          <a:p>
            <a:r>
              <a:rPr lang="fr-FR" dirty="0" smtClean="0"/>
              <a:t>Salles Serveurs : 136 m2</a:t>
            </a:r>
          </a:p>
          <a:p>
            <a:endParaRPr lang="fr-FR" dirty="0" smtClean="0"/>
          </a:p>
          <a:p>
            <a:r>
              <a:rPr lang="fr-FR" dirty="0" smtClean="0"/>
              <a:t>350 m2 de salles d’expériences : CTA (39m2), HESS (72m2), ATLAS (56m2), DICE (56m2), ILD (39m2), LSST (39m2), …</a:t>
            </a:r>
          </a:p>
          <a:p>
            <a:endParaRPr lang="fr-FR" dirty="0" smtClean="0"/>
          </a:p>
          <a:p>
            <a:r>
              <a:rPr lang="fr-FR" dirty="0" smtClean="0"/>
              <a:t>570 m2 de salles spécifiques aux services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Mouvements de personnels IT depuis la dernière biennale</a:t>
            </a:r>
            <a:endParaRPr lang="fr-FR" dirty="0"/>
          </a:p>
        </p:txBody>
      </p:sp>
      <p:pic>
        <p:nvPicPr>
          <p:cNvPr id="4" name="Espace réservé du contenu 3" descr="PersonnelT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048" r="-7048"/>
              <a:stretch>
                <a:fillRect/>
              </a:stretch>
            </p:blipFill>
          </mc:Choice>
          <mc:Fallback>
            <p:blipFill>
              <a:blip r:embed="rId3"/>
              <a:srcRect l="-7048" r="-7048"/>
              <a:stretch>
                <a:fillRect/>
              </a:stretch>
            </p:blipFill>
          </mc:Fallback>
        </mc:AlternateContent>
        <p:spPr>
          <a:xfrm>
            <a:off x="-152400" y="1447800"/>
            <a:ext cx="9518130" cy="52346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Affections des ressources humaines IT dans les projets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609600" y="1600200"/>
          <a:ext cx="7848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3 – sur les aspects vie du labo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417637"/>
            <a:ext cx="8991600" cy="45259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fr-FR" sz="6000" dirty="0" smtClean="0"/>
              <a:t>5 ateliers  : </a:t>
            </a:r>
          </a:p>
          <a:p>
            <a:pPr>
              <a:buNone/>
            </a:pPr>
            <a:r>
              <a:rPr lang="fr-FR" sz="4364" dirty="0" smtClean="0"/>
              <a:t>  </a:t>
            </a:r>
            <a:r>
              <a:rPr lang="fr-FR" sz="5053" dirty="0" smtClean="0"/>
              <a:t>- </a:t>
            </a:r>
            <a:r>
              <a:rPr lang="fr-FR" sz="6000" dirty="0" smtClean="0"/>
              <a:t>Comment améliorer la vie au laboratoire ?  : Bernard Canton</a:t>
            </a:r>
          </a:p>
          <a:p>
            <a:pPr>
              <a:buNone/>
            </a:pPr>
            <a:r>
              <a:rPr lang="fr-FR" sz="6000" dirty="0" smtClean="0"/>
              <a:t>  - L’ouverture du LPNHE sur le secteur </a:t>
            </a:r>
            <a:r>
              <a:rPr lang="fr-FR" sz="6000" smtClean="0"/>
              <a:t>OUEST : </a:t>
            </a:r>
            <a:r>
              <a:rPr lang="fr-FR" sz="6000" dirty="0" smtClean="0"/>
              <a:t>Jacques </a:t>
            </a:r>
            <a:r>
              <a:rPr lang="fr-FR" sz="6000" dirty="0" err="1" smtClean="0"/>
              <a:t>Dumarchez</a:t>
            </a:r>
            <a:endParaRPr lang="fr-FR" sz="6000" dirty="0" smtClean="0"/>
          </a:p>
          <a:p>
            <a:pPr>
              <a:buNone/>
            </a:pPr>
            <a:r>
              <a:rPr lang="fr-FR" sz="5053" dirty="0" smtClean="0"/>
              <a:t>  - </a:t>
            </a:r>
            <a:r>
              <a:rPr lang="fr-FR" sz="6000" dirty="0" smtClean="0"/>
              <a:t>Comment améliorer l'informatique des utilisateurs ? Patricia </a:t>
            </a:r>
            <a:r>
              <a:rPr lang="fr-FR" sz="6000" dirty="0" err="1" smtClean="0"/>
              <a:t>Warin-Charpentier</a:t>
            </a:r>
            <a:r>
              <a:rPr lang="fr-FR" sz="6000" dirty="0" smtClean="0"/>
              <a:t>, Philippe </a:t>
            </a:r>
            <a:r>
              <a:rPr lang="fr-FR" sz="6000" dirty="0" err="1" smtClean="0"/>
              <a:t>Gauron</a:t>
            </a:r>
            <a:r>
              <a:rPr lang="fr-FR" sz="6000" dirty="0" smtClean="0"/>
              <a:t>, Richard </a:t>
            </a:r>
            <a:r>
              <a:rPr lang="fr-FR" sz="6000" dirty="0" err="1" smtClean="0"/>
              <a:t>Randria</a:t>
            </a:r>
            <a:r>
              <a:rPr lang="fr-FR" sz="6000" dirty="0" smtClean="0"/>
              <a:t> </a:t>
            </a:r>
          </a:p>
          <a:p>
            <a:pPr>
              <a:buNone/>
            </a:pPr>
            <a:r>
              <a:rPr lang="fr-FR" sz="5053" dirty="0" smtClean="0"/>
              <a:t>  - </a:t>
            </a:r>
            <a:r>
              <a:rPr lang="fr-FR" sz="6000" dirty="0" smtClean="0"/>
              <a:t>Comment présenter nos activités au 13-18 ans ? : Isabelle </a:t>
            </a:r>
            <a:r>
              <a:rPr lang="fr-FR" sz="6000" dirty="0" err="1" smtClean="0"/>
              <a:t>Cossin</a:t>
            </a:r>
            <a:r>
              <a:rPr lang="fr-FR" sz="6000" dirty="0" smtClean="0"/>
              <a:t>  </a:t>
            </a:r>
          </a:p>
          <a:p>
            <a:pPr>
              <a:buNone/>
            </a:pPr>
            <a:r>
              <a:rPr lang="fr-FR" sz="5053" dirty="0" smtClean="0"/>
              <a:t>  - </a:t>
            </a:r>
            <a:r>
              <a:rPr lang="fr-FR" sz="6000" dirty="0" smtClean="0"/>
              <a:t>Quelle vie pour les doctorants au LPNHE ? Timothée </a:t>
            </a:r>
            <a:r>
              <a:rPr lang="fr-FR" sz="6000" dirty="0" err="1" smtClean="0"/>
              <a:t>Théveneaux-Pelzer</a:t>
            </a:r>
            <a:endParaRPr lang="fr-FR" sz="6000" dirty="0" smtClean="0"/>
          </a:p>
          <a:p>
            <a:pPr>
              <a:buNone/>
            </a:pPr>
            <a:endParaRPr lang="fr-FR" sz="4364" dirty="0" smtClean="0"/>
          </a:p>
          <a:p>
            <a:pPr>
              <a:buNone/>
            </a:pPr>
            <a:r>
              <a:rPr lang="fr-FR" sz="6000" dirty="0" smtClean="0"/>
              <a:t>1 présentation invitée :</a:t>
            </a:r>
          </a:p>
          <a:p>
            <a:pPr>
              <a:buNone/>
            </a:pPr>
            <a:r>
              <a:rPr lang="fr-FR" sz="4364" dirty="0" smtClean="0"/>
              <a:t>  </a:t>
            </a:r>
            <a:r>
              <a:rPr lang="fr-FR" sz="6000" dirty="0" smtClean="0"/>
              <a:t>- l'évaluation des performances dans les projets de recherche et développement » : René </a:t>
            </a:r>
            <a:r>
              <a:rPr lang="fr-FR" sz="6000" dirty="0" err="1" smtClean="0"/>
              <a:t>Ruppert</a:t>
            </a:r>
            <a:endParaRPr lang="fr-FR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fr-FR" dirty="0" smtClean="0"/>
              <a:t>Session Enseignements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La structure universitaire est complexe et changeante </a:t>
            </a:r>
          </a:p>
          <a:p>
            <a:r>
              <a:rPr lang="fr-FR" sz="2800" dirty="0" smtClean="0"/>
              <a:t>Les membres du laboratoire sont impliqués dans les (nombreuses) structures : comités, conseils, …</a:t>
            </a:r>
          </a:p>
          <a:p>
            <a:r>
              <a:rPr lang="fr-FR" sz="2800" dirty="0" smtClean="0"/>
              <a:t>Et dans les enseignements : </a:t>
            </a:r>
          </a:p>
          <a:p>
            <a:pPr>
              <a:buNone/>
            </a:pPr>
            <a:r>
              <a:rPr lang="fr-FR" sz="2800" dirty="0" smtClean="0"/>
              <a:t>         peut-être un peu éparpillés ?</a:t>
            </a:r>
          </a:p>
          <a:p>
            <a:pPr>
              <a:buNone/>
            </a:pPr>
            <a:r>
              <a:rPr lang="fr-FR" sz="2800" dirty="0" smtClean="0"/>
              <a:t>         Le laboratoire a des atouts, des spécialités (E-C, C, IT) peut-être sous-exploités ?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6781800" y="5616575"/>
            <a:ext cx="23622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5364" name="Rectangle 31"/>
          <p:cNvSpPr>
            <a:spLocks noChangeArrowheads="1"/>
          </p:cNvSpPr>
          <p:nvPr/>
        </p:nvSpPr>
        <p:spPr bwMode="auto">
          <a:xfrm>
            <a:off x="-76200" y="-26988"/>
            <a:ext cx="9296400" cy="1703388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5D5DBE">
                  <a:alpha val="89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fr-FR" sz="2400" b="1" dirty="0">
                <a:solidFill>
                  <a:schemeClr val="bg1"/>
                </a:solidFill>
                <a:effectLst/>
              </a:rPr>
              <a:t>Laboratoire de Physique Nucléaire et de Hautes Energies</a:t>
            </a:r>
            <a:br>
              <a:rPr lang="fr-FR" sz="2400" b="1" dirty="0">
                <a:solidFill>
                  <a:schemeClr val="bg1"/>
                </a:solidFill>
                <a:effectLst/>
              </a:rPr>
            </a:br>
            <a:r>
              <a:rPr lang="fr-FR" sz="2400" b="1" dirty="0">
                <a:solidFill>
                  <a:schemeClr val="bg1"/>
                </a:solidFill>
                <a:effectLst/>
              </a:rPr>
              <a:t>UMR 7585 - CNRS/IN2P3 UPMC et UPD</a:t>
            </a:r>
          </a:p>
        </p:txBody>
      </p:sp>
      <p:sp>
        <p:nvSpPr>
          <p:cNvPr id="15365" name="Text Box 28"/>
          <p:cNvSpPr txBox="1">
            <a:spLocks noChangeArrowheads="1"/>
          </p:cNvSpPr>
          <p:nvPr/>
        </p:nvSpPr>
        <p:spPr bwMode="auto">
          <a:xfrm>
            <a:off x="4495800" y="5876925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2000">
                <a:effectLst/>
              </a:rPr>
              <a:t>Total : 148 personnes + 28 stagiaires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2771775" y="6092825"/>
            <a:ext cx="40338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endParaRPr lang="fr-FR" sz="1600">
              <a:effectLst/>
            </a:endParaRPr>
          </a:p>
        </p:txBody>
      </p:sp>
      <p:pic>
        <p:nvPicPr>
          <p:cNvPr id="15368" name="Espace réservé du contenu 4" descr="Tour12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140" r="-1140"/>
          <a:stretch>
            <a:fillRect/>
          </a:stretch>
        </p:blipFill>
        <p:spPr bwMode="auto">
          <a:xfrm>
            <a:off x="-96838" y="1676400"/>
            <a:ext cx="9393238" cy="51816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Doctorants</a:t>
            </a:r>
            <a:endParaRPr lang="fr-FR" dirty="0"/>
          </a:p>
        </p:txBody>
      </p:sp>
      <p:pic>
        <p:nvPicPr>
          <p:cNvPr id="4" name="Espace réservé du contenu 3" descr="doctorant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6762" r="-16762"/>
              <a:stretch>
                <a:fillRect/>
              </a:stretch>
            </p:blipFill>
          </mc:Choice>
          <mc:Fallback>
            <p:blipFill>
              <a:blip r:embed="rId3"/>
              <a:srcRect l="-16762" r="-16762"/>
              <a:stretch>
                <a:fillRect/>
              </a:stretch>
            </p:blipFill>
          </mc:Fallback>
        </mc:AlternateContent>
        <p:spPr>
          <a:xfrm>
            <a:off x="270135" y="1371600"/>
            <a:ext cx="8645265" cy="4754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fr-FR" dirty="0" smtClean="0"/>
              <a:t>Intervention extérieure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Il y 2 ans – «  du bon usage de l’email »</a:t>
            </a:r>
          </a:p>
          <a:p>
            <a:r>
              <a:rPr lang="fr-FR" dirty="0" smtClean="0"/>
              <a:t>Cette année : « le facteur humain dans le management »</a:t>
            </a:r>
          </a:p>
          <a:p>
            <a:endParaRPr lang="fr-FR" dirty="0" smtClean="0"/>
          </a:p>
          <a:p>
            <a:r>
              <a:rPr lang="fr-FR" dirty="0" smtClean="0"/>
              <a:t>Exercice toujours risqué mais …</a:t>
            </a:r>
          </a:p>
          <a:p>
            <a:endParaRPr lang="fr-FR" dirty="0" smtClean="0"/>
          </a:p>
          <a:p>
            <a:r>
              <a:rPr lang="fr-FR" dirty="0" smtClean="0"/>
              <a:t>Ce que j’ai retenu : </a:t>
            </a:r>
          </a:p>
          <a:p>
            <a:pPr>
              <a:buNone/>
            </a:pPr>
            <a:r>
              <a:rPr lang="fr-FR" dirty="0" smtClean="0"/>
              <a:t>       «  (</a:t>
            </a:r>
            <a:r>
              <a:rPr lang="fr-FR" dirty="0" err="1" smtClean="0"/>
              <a:t>re</a:t>
            </a:r>
            <a:r>
              <a:rPr lang="fr-FR" dirty="0" smtClean="0"/>
              <a:t>)lisez vos classiques 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fr-FR" dirty="0" smtClean="0"/>
              <a:t>Une phrase par atelier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Vie au labo : « réactiver le trombinoscope »</a:t>
            </a:r>
          </a:p>
          <a:p>
            <a:r>
              <a:rPr lang="fr-FR" sz="2800" dirty="0" smtClean="0"/>
              <a:t>Secteur Ouest : « la réunion du vendredi, le séminaire et le </a:t>
            </a:r>
            <a:r>
              <a:rPr lang="fr-FR" sz="2800" dirty="0" err="1" smtClean="0"/>
              <a:t>colloquium</a:t>
            </a:r>
            <a:r>
              <a:rPr lang="fr-FR" sz="2800" dirty="0" smtClean="0"/>
              <a:t> sont obligatoires »</a:t>
            </a:r>
          </a:p>
          <a:p>
            <a:r>
              <a:rPr lang="fr-FR" sz="2800" dirty="0" smtClean="0"/>
              <a:t>Informatique : « réactiver les réunions utilisateurs  » </a:t>
            </a:r>
          </a:p>
          <a:p>
            <a:r>
              <a:rPr lang="fr-FR" sz="2800" dirty="0" smtClean="0"/>
              <a:t>Faut-il imposer le SLAM pour les discours de diner de conférence ? </a:t>
            </a:r>
          </a:p>
          <a:p>
            <a:r>
              <a:rPr lang="fr-FR" sz="2800" dirty="0" smtClean="0"/>
              <a:t>Vie des étudiants : « Les étudiants sont des chercheurs comme les autres »</a:t>
            </a:r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À Didier L., Isabelle C. et Sébastien B.</a:t>
            </a:r>
          </a:p>
          <a:p>
            <a:r>
              <a:rPr lang="fr-FR" dirty="0" smtClean="0"/>
              <a:t>Aux organisateurs des sessions thématiques et animateurs des ateliers</a:t>
            </a:r>
          </a:p>
          <a:p>
            <a:r>
              <a:rPr lang="fr-FR" dirty="0" smtClean="0"/>
              <a:t>A tous ceux qui ont accepté de faire les présentations </a:t>
            </a:r>
          </a:p>
          <a:p>
            <a:r>
              <a:rPr lang="fr-FR" dirty="0" smtClean="0"/>
              <a:t>A vous tous qui avez patiemment écouté, participé aux discussions, aux ateliers, …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4F9B-2D13-6849-85B7-8669D1E7EFFB}" type="datetime1">
              <a:rPr lang="fr-FR" smtClean="0"/>
              <a:pPr/>
              <a:t>22/09/11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F33-CC17-054A-9E42-15140ABEC92C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6781800" y="5616575"/>
            <a:ext cx="23622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5364" name="Rectangle 31"/>
          <p:cNvSpPr>
            <a:spLocks noChangeArrowheads="1"/>
          </p:cNvSpPr>
          <p:nvPr/>
        </p:nvSpPr>
        <p:spPr bwMode="auto">
          <a:xfrm>
            <a:off x="-76200" y="-26988"/>
            <a:ext cx="9296400" cy="1703388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5D5DBE">
                  <a:alpha val="89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fr-FR" sz="2400" b="1" dirty="0">
                <a:solidFill>
                  <a:schemeClr val="bg1"/>
                </a:solidFill>
                <a:effectLst/>
              </a:rPr>
              <a:t>Laboratoire de Physique Nucléaire et de Hautes Energies</a:t>
            </a:r>
            <a:br>
              <a:rPr lang="fr-FR" sz="2400" b="1" dirty="0">
                <a:solidFill>
                  <a:schemeClr val="bg1"/>
                </a:solidFill>
                <a:effectLst/>
              </a:rPr>
            </a:br>
            <a:r>
              <a:rPr lang="fr-FR" sz="2400" b="1" dirty="0">
                <a:solidFill>
                  <a:schemeClr val="bg1"/>
                </a:solidFill>
                <a:effectLst/>
              </a:rPr>
              <a:t>UMR 7585 - CNRS/IN2P3 UPMC et UPD</a:t>
            </a:r>
          </a:p>
        </p:txBody>
      </p:sp>
      <p:sp>
        <p:nvSpPr>
          <p:cNvPr id="15365" name="Text Box 28"/>
          <p:cNvSpPr txBox="1">
            <a:spLocks noChangeArrowheads="1"/>
          </p:cNvSpPr>
          <p:nvPr/>
        </p:nvSpPr>
        <p:spPr bwMode="auto">
          <a:xfrm>
            <a:off x="4495800" y="5876925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2000">
                <a:effectLst/>
              </a:rPr>
              <a:t>Total : 148 personnes + 28 stagiaires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2771775" y="6092825"/>
            <a:ext cx="40338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endParaRPr lang="fr-FR" sz="1600">
              <a:effectLst/>
            </a:endParaRPr>
          </a:p>
        </p:txBody>
      </p:sp>
      <p:pic>
        <p:nvPicPr>
          <p:cNvPr id="15368" name="Espace réservé du contenu 4" descr="Tour12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140" r="-1140"/>
          <a:stretch>
            <a:fillRect/>
          </a:stretch>
        </p:blipFill>
        <p:spPr bwMode="auto">
          <a:xfrm>
            <a:off x="-96838" y="1676400"/>
            <a:ext cx="9393238" cy="51816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fr-FR" dirty="0" smtClean="0"/>
              <a:t>Intro Biennale 2011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95103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 laboratoire aujourd’hui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Quelques faits marquants 2009-2011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Programme et objectifs de la biennale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1" descr="C:\Users\guillotau\Documents\Guillotau\Mes documents\Mes images\IN2P3FilairePastille-Q_DevV cop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22320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6781800" y="5616575"/>
            <a:ext cx="23622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7413" name="Rectangle 31"/>
          <p:cNvSpPr>
            <a:spLocks noChangeArrowheads="1"/>
          </p:cNvSpPr>
          <p:nvPr/>
        </p:nvSpPr>
        <p:spPr bwMode="auto">
          <a:xfrm>
            <a:off x="0" y="-26988"/>
            <a:ext cx="9144000" cy="1093788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5D5DBE">
                  <a:alpha val="89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fr-FR" sz="2400" b="1" dirty="0">
                <a:solidFill>
                  <a:schemeClr val="bg1"/>
                </a:solidFill>
                <a:effectLst/>
              </a:rPr>
              <a:t>Laboratoire de Physique Nucléaire et de Hautes Energies</a:t>
            </a:r>
            <a:br>
              <a:rPr lang="fr-FR" sz="2400" b="1" dirty="0">
                <a:solidFill>
                  <a:schemeClr val="bg1"/>
                </a:solidFill>
                <a:effectLst/>
              </a:rPr>
            </a:br>
            <a:r>
              <a:rPr lang="fr-FR" sz="2400" b="1" dirty="0">
                <a:solidFill>
                  <a:schemeClr val="bg1"/>
                </a:solidFill>
                <a:effectLst/>
              </a:rPr>
              <a:t>UMR 7585 - CNRS/IN2P3 UPMC et UPD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057400"/>
            <a:ext cx="8785225" cy="4648200"/>
          </a:xfrm>
          <a:noFill/>
          <a:ln w="381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sz="1800" dirty="0">
                <a:solidFill>
                  <a:srgbClr val="0000FF"/>
                </a:solidFill>
                <a:latin typeface="Times New Roman" charset="0"/>
              </a:rPr>
              <a:t>	</a:t>
            </a:r>
            <a:r>
              <a:rPr lang="fr-FR" sz="2000" dirty="0">
                <a:latin typeface="Times New Roman" charset="0"/>
              </a:rPr>
              <a:t>Thématique</a:t>
            </a:r>
            <a:r>
              <a:rPr lang="fr-FR" sz="2000" dirty="0">
                <a:solidFill>
                  <a:srgbClr val="0000FF"/>
                </a:solidFill>
                <a:latin typeface="Times New Roman" charset="0"/>
              </a:rPr>
              <a:t>: Physique des particules, </a:t>
            </a:r>
            <a:r>
              <a:rPr lang="fr-FR" sz="2000" dirty="0" err="1">
                <a:solidFill>
                  <a:srgbClr val="0000FF"/>
                </a:solidFill>
                <a:latin typeface="Times New Roman" charset="0"/>
              </a:rPr>
              <a:t>Astroparticules</a:t>
            </a:r>
            <a:r>
              <a:rPr lang="fr-FR" sz="2000" dirty="0">
                <a:solidFill>
                  <a:srgbClr val="0000FF"/>
                </a:solidFill>
                <a:latin typeface="Times New Roman" charset="0"/>
              </a:rPr>
              <a:t> et Cosmologie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fr-FR" sz="1600" dirty="0" smtClean="0">
              <a:solidFill>
                <a:srgbClr val="0000FF"/>
              </a:solidFill>
              <a:latin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1800" dirty="0" smtClean="0">
                <a:solidFill>
                  <a:srgbClr val="0000FF"/>
                </a:solidFill>
                <a:latin typeface="Times New Roman" charset="0"/>
              </a:rPr>
              <a:t>~15 équipes/groupe </a:t>
            </a:r>
            <a:r>
              <a:rPr lang="fr-FR" sz="1800" dirty="0">
                <a:solidFill>
                  <a:srgbClr val="0000FF"/>
                </a:solidFill>
                <a:latin typeface="Times New Roman" charset="0"/>
              </a:rPr>
              <a:t>de recherche ; 5 services techniques et administratifs</a:t>
            </a:r>
          </a:p>
          <a:p>
            <a:pPr eaLnBrk="1" hangingPunct="1">
              <a:lnSpc>
                <a:spcPct val="80000"/>
              </a:lnSpc>
            </a:pPr>
            <a:r>
              <a:rPr lang="fr-FR" sz="1800" dirty="0" smtClean="0">
                <a:solidFill>
                  <a:srgbClr val="0000FF"/>
                </a:solidFill>
                <a:latin typeface="Times New Roman" charset="0"/>
              </a:rPr>
              <a:t>98 </a:t>
            </a:r>
            <a:r>
              <a:rPr lang="fr-FR" sz="1800" dirty="0">
                <a:solidFill>
                  <a:srgbClr val="0000FF"/>
                </a:solidFill>
                <a:latin typeface="Times New Roman" charset="0"/>
              </a:rPr>
              <a:t>Chercheurs, </a:t>
            </a:r>
            <a:r>
              <a:rPr lang="fr-FR" sz="1800" dirty="0" err="1">
                <a:solidFill>
                  <a:srgbClr val="0000FF"/>
                </a:solidFill>
                <a:latin typeface="Times New Roman" charset="0"/>
              </a:rPr>
              <a:t>Enseignant-Chercheurs</a:t>
            </a:r>
            <a:r>
              <a:rPr lang="fr-FR" sz="1800" dirty="0">
                <a:solidFill>
                  <a:srgbClr val="0000FF"/>
                </a:solidFill>
                <a:latin typeface="Times New Roman" charset="0"/>
              </a:rPr>
              <a:t>, Doctorants : </a:t>
            </a:r>
            <a:r>
              <a:rPr lang="fr-FR" sz="1800" dirty="0" smtClean="0">
                <a:solidFill>
                  <a:srgbClr val="0000FF"/>
                </a:solidFill>
                <a:latin typeface="Times New Roman" charset="0"/>
              </a:rPr>
              <a:t>51 </a:t>
            </a:r>
            <a:r>
              <a:rPr lang="en-US" sz="1800" dirty="0" smtClean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fr-FR" sz="1800" dirty="0">
                <a:solidFill>
                  <a:srgbClr val="0000FF"/>
                </a:solidFill>
                <a:latin typeface="Times New Roman" charset="0"/>
              </a:rPr>
              <a:t>permanents  + </a:t>
            </a:r>
            <a:r>
              <a:rPr lang="en-US" sz="1800" dirty="0">
                <a:solidFill>
                  <a:srgbClr val="0000FF"/>
                </a:solidFill>
                <a:latin typeface="Times New Roman" charset="0"/>
              </a:rPr>
              <a:t>47  </a:t>
            </a:r>
            <a:r>
              <a:rPr lang="en-US" sz="1800" dirty="0" err="1">
                <a:solidFill>
                  <a:srgbClr val="0000FF"/>
                </a:solidFill>
                <a:latin typeface="Times New Roman" charset="0"/>
              </a:rPr>
              <a:t>temporaires</a:t>
            </a:r>
            <a:endParaRPr lang="en-US" sz="1800" dirty="0">
              <a:latin typeface="Times New Roman" charset="0"/>
            </a:endParaRPr>
          </a:p>
          <a:p>
            <a:pPr marL="819150" lvl="1" eaLnBrk="1" hangingPunct="1">
              <a:lnSpc>
                <a:spcPct val="80000"/>
              </a:lnSpc>
            </a:pPr>
            <a:r>
              <a:rPr lang="fr-FR" sz="1800" dirty="0">
                <a:latin typeface="Times New Roman" charset="0"/>
              </a:rPr>
              <a:t>Chercheurs CNRS : 25 </a:t>
            </a:r>
            <a:r>
              <a:rPr lang="fr-FR" sz="1400" dirty="0">
                <a:latin typeface="Times New Roman" charset="0"/>
              </a:rPr>
              <a:t>dont 13 DR</a:t>
            </a:r>
          </a:p>
          <a:p>
            <a:pPr marL="819150" lvl="1" eaLnBrk="1" hangingPunct="1">
              <a:lnSpc>
                <a:spcPct val="80000"/>
              </a:lnSpc>
            </a:pPr>
            <a:r>
              <a:rPr lang="fr-FR" sz="1800" dirty="0" err="1">
                <a:latin typeface="Times New Roman" charset="0"/>
              </a:rPr>
              <a:t>Enseignant-cherch</a:t>
            </a:r>
            <a:r>
              <a:rPr lang="en-US" sz="1800" dirty="0" err="1">
                <a:latin typeface="Times New Roman" charset="0"/>
              </a:rPr>
              <a:t>eurs</a:t>
            </a:r>
            <a:r>
              <a:rPr lang="en-US" sz="1800" dirty="0">
                <a:latin typeface="Times New Roman" charset="0"/>
              </a:rPr>
              <a:t> </a:t>
            </a:r>
            <a:r>
              <a:rPr lang="fr-FR" sz="1800" dirty="0">
                <a:latin typeface="Times New Roman" charset="0"/>
              </a:rPr>
              <a:t>:</a:t>
            </a:r>
            <a:r>
              <a:rPr lang="en-US" sz="1800" dirty="0">
                <a:latin typeface="Times New Roman" charset="0"/>
              </a:rPr>
              <a:t> </a:t>
            </a:r>
            <a:r>
              <a:rPr lang="en-US" sz="1800" dirty="0" smtClean="0">
                <a:latin typeface="Times New Roman" charset="0"/>
              </a:rPr>
              <a:t>26 </a:t>
            </a:r>
            <a:r>
              <a:rPr lang="en-US" sz="1800" dirty="0">
                <a:latin typeface="Times New Roman" charset="0"/>
              </a:rPr>
              <a:t>(UPMC: 15 </a:t>
            </a:r>
            <a:r>
              <a:rPr lang="en-US" sz="1400" dirty="0" err="1">
                <a:latin typeface="Times New Roman" charset="0"/>
              </a:rPr>
              <a:t>dont</a:t>
            </a:r>
            <a:r>
              <a:rPr lang="en-US" sz="1400" dirty="0">
                <a:latin typeface="Times New Roman" charset="0"/>
              </a:rPr>
              <a:t> 4 Profs</a:t>
            </a:r>
            <a:r>
              <a:rPr lang="en-US" sz="1800" dirty="0">
                <a:latin typeface="Times New Roman" charset="0"/>
              </a:rPr>
              <a:t>, </a:t>
            </a:r>
            <a:r>
              <a:rPr lang="en-US" sz="1800" dirty="0" smtClean="0">
                <a:latin typeface="Times New Roman" charset="0"/>
              </a:rPr>
              <a:t>UPD</a:t>
            </a:r>
            <a:r>
              <a:rPr lang="en-US" sz="1800" dirty="0">
                <a:latin typeface="Times New Roman" charset="0"/>
              </a:rPr>
              <a:t>: </a:t>
            </a:r>
            <a:r>
              <a:rPr lang="en-US" sz="1800" dirty="0" smtClean="0">
                <a:latin typeface="Times New Roman" charset="0"/>
              </a:rPr>
              <a:t>10 </a:t>
            </a:r>
            <a:r>
              <a:rPr lang="en-US" sz="1400" dirty="0" err="1">
                <a:latin typeface="Times New Roman" charset="0"/>
              </a:rPr>
              <a:t>dont</a:t>
            </a:r>
            <a:r>
              <a:rPr lang="en-US" sz="1400" dirty="0">
                <a:latin typeface="Times New Roman" charset="0"/>
              </a:rPr>
              <a:t> 3 Profs</a:t>
            </a:r>
            <a:r>
              <a:rPr lang="en-US" sz="1800" dirty="0">
                <a:latin typeface="Times New Roman" charset="0"/>
              </a:rPr>
              <a:t>,  P11: 1 )</a:t>
            </a:r>
            <a:endParaRPr lang="fr-FR" sz="1800" dirty="0" smtClean="0">
              <a:latin typeface="Times New Roman" charset="0"/>
            </a:endParaRPr>
          </a:p>
          <a:p>
            <a:pPr marL="819150" lvl="1" eaLnBrk="1" hangingPunct="1">
              <a:lnSpc>
                <a:spcPct val="80000"/>
              </a:lnSpc>
            </a:pPr>
            <a:r>
              <a:rPr lang="fr-FR" sz="1800" dirty="0" smtClean="0">
                <a:latin typeface="Times New Roman" charset="0"/>
              </a:rPr>
              <a:t>Émérites </a:t>
            </a:r>
            <a:r>
              <a:rPr lang="fr-FR" sz="1800" dirty="0">
                <a:latin typeface="Times New Roman" charset="0"/>
              </a:rPr>
              <a:t>et bénévoles  : 11 (4 CNRS+7 U.)</a:t>
            </a:r>
          </a:p>
          <a:p>
            <a:pPr marL="819150" lvl="1" eaLnBrk="1" hangingPunct="1">
              <a:lnSpc>
                <a:spcPct val="80000"/>
              </a:lnSpc>
            </a:pPr>
            <a:r>
              <a:rPr lang="fr-FR" sz="1800" dirty="0">
                <a:latin typeface="Times New Roman" charset="0"/>
              </a:rPr>
              <a:t>Chercheurs sous contrat, </a:t>
            </a:r>
            <a:r>
              <a:rPr lang="fr-FR" sz="1800" dirty="0" err="1">
                <a:latin typeface="Times New Roman" charset="0"/>
              </a:rPr>
              <a:t>Postdocs</a:t>
            </a:r>
            <a:r>
              <a:rPr lang="fr-FR" sz="1800" dirty="0">
                <a:latin typeface="Times New Roman" charset="0"/>
              </a:rPr>
              <a:t>, Visiteurs </a:t>
            </a:r>
            <a:r>
              <a:rPr lang="fr-FR" sz="1800" dirty="0" smtClean="0">
                <a:latin typeface="Times New Roman" charset="0"/>
              </a:rPr>
              <a:t>Etrangers </a:t>
            </a:r>
            <a:r>
              <a:rPr lang="fr-FR" sz="1800" dirty="0">
                <a:latin typeface="Times New Roman" charset="0"/>
              </a:rPr>
              <a:t>: 10</a:t>
            </a:r>
          </a:p>
          <a:p>
            <a:pPr marL="819150" lvl="1" eaLnBrk="1" hangingPunct="1">
              <a:lnSpc>
                <a:spcPct val="80000"/>
              </a:lnSpc>
            </a:pPr>
            <a:r>
              <a:rPr lang="fr-FR" sz="1800" dirty="0">
                <a:latin typeface="Times New Roman" charset="0"/>
              </a:rPr>
              <a:t>Doctorants : </a:t>
            </a:r>
            <a:r>
              <a:rPr lang="en-US" sz="1800" dirty="0">
                <a:latin typeface="Times New Roman" charset="0"/>
              </a:rPr>
              <a:t>26</a:t>
            </a:r>
            <a:endParaRPr lang="fr-FR" sz="1800" dirty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1800" dirty="0" smtClean="0">
                <a:solidFill>
                  <a:srgbClr val="0000FF"/>
                </a:solidFill>
                <a:latin typeface="Times New Roman" charset="0"/>
              </a:rPr>
              <a:t>51 </a:t>
            </a:r>
            <a:r>
              <a:rPr lang="fr-FR" sz="1800" dirty="0" err="1">
                <a:solidFill>
                  <a:srgbClr val="0000FF"/>
                </a:solidFill>
                <a:latin typeface="Times New Roman" charset="0"/>
              </a:rPr>
              <a:t>ITAs</a:t>
            </a:r>
            <a:r>
              <a:rPr lang="fr-FR" sz="1800" dirty="0">
                <a:solidFill>
                  <a:srgbClr val="0000FF"/>
                </a:solidFill>
                <a:latin typeface="Times New Roman" charset="0"/>
              </a:rPr>
              <a:t> (</a:t>
            </a:r>
            <a:r>
              <a:rPr lang="fr-FR" sz="1800" dirty="0" smtClean="0">
                <a:solidFill>
                  <a:srgbClr val="0000FF"/>
                </a:solidFill>
                <a:latin typeface="Times New Roman" charset="0"/>
              </a:rPr>
              <a:t>47 </a:t>
            </a:r>
            <a:r>
              <a:rPr lang="fr-FR" sz="1800" dirty="0">
                <a:solidFill>
                  <a:srgbClr val="0000FF"/>
                </a:solidFill>
                <a:latin typeface="Times New Roman" charset="0"/>
              </a:rPr>
              <a:t>CNRS, 1 UPMC,</a:t>
            </a:r>
            <a:r>
              <a:rPr lang="fr-FR" sz="1800" dirty="0" smtClean="0">
                <a:solidFill>
                  <a:srgbClr val="0000FF"/>
                </a:solidFill>
                <a:latin typeface="Times New Roman" charset="0"/>
              </a:rPr>
              <a:t> 3 </a:t>
            </a:r>
            <a:r>
              <a:rPr lang="fr-FR" sz="1800" dirty="0">
                <a:solidFill>
                  <a:srgbClr val="0000FF"/>
                </a:solidFill>
                <a:latin typeface="Times New Roman" charset="0"/>
              </a:rPr>
              <a:t>temporaires)</a:t>
            </a:r>
            <a:endParaRPr lang="fr-FR" sz="1800" u="sng" dirty="0">
              <a:solidFill>
                <a:srgbClr val="0000FF"/>
              </a:solidFill>
              <a:latin typeface="Times New Roman" charset="0"/>
            </a:endParaRPr>
          </a:p>
          <a:p>
            <a:pPr marL="819150" lvl="1" eaLnBrk="1" hangingPunct="1">
              <a:lnSpc>
                <a:spcPct val="80000"/>
              </a:lnSpc>
            </a:pPr>
            <a:r>
              <a:rPr lang="fr-FR" sz="1800" dirty="0">
                <a:latin typeface="Times New Roman" charset="0"/>
              </a:rPr>
              <a:t>Informatique : </a:t>
            </a:r>
            <a:r>
              <a:rPr lang="fr-FR" sz="1800" dirty="0" smtClean="0">
                <a:latin typeface="Times New Roman" charset="0"/>
              </a:rPr>
              <a:t>12</a:t>
            </a:r>
          </a:p>
          <a:p>
            <a:pPr marL="819150" lvl="1" eaLnBrk="1" hangingPunct="1">
              <a:lnSpc>
                <a:spcPct val="80000"/>
              </a:lnSpc>
            </a:pPr>
            <a:r>
              <a:rPr lang="fr-FR" sz="1800" dirty="0">
                <a:latin typeface="Times New Roman" charset="0"/>
              </a:rPr>
              <a:t>Electronique et </a:t>
            </a:r>
            <a:r>
              <a:rPr lang="fr-FR" sz="1800" dirty="0" smtClean="0">
                <a:latin typeface="Times New Roman" charset="0"/>
              </a:rPr>
              <a:t>Instrumentation : 19</a:t>
            </a:r>
          </a:p>
          <a:p>
            <a:pPr marL="819150" lvl="1" eaLnBrk="1" hangingPunct="1">
              <a:lnSpc>
                <a:spcPct val="80000"/>
              </a:lnSpc>
            </a:pPr>
            <a:r>
              <a:rPr lang="fr-FR" sz="1800" dirty="0">
                <a:latin typeface="Times New Roman" charset="0"/>
              </a:rPr>
              <a:t>Mécanique :</a:t>
            </a:r>
            <a:r>
              <a:rPr lang="fr-FR" sz="1800" dirty="0" smtClean="0">
                <a:latin typeface="Times New Roman" charset="0"/>
              </a:rPr>
              <a:t> 9</a:t>
            </a:r>
            <a:r>
              <a:rPr lang="en-US" sz="1800" dirty="0" smtClean="0">
                <a:latin typeface="Times New Roman" charset="0"/>
              </a:rPr>
              <a:t> </a:t>
            </a:r>
            <a:endParaRPr lang="en-US" sz="1800" dirty="0">
              <a:latin typeface="Times New Roman" charset="0"/>
            </a:endParaRPr>
          </a:p>
          <a:p>
            <a:pPr marL="819150" lvl="1" eaLnBrk="1" hangingPunct="1">
              <a:lnSpc>
                <a:spcPct val="80000"/>
              </a:lnSpc>
            </a:pPr>
            <a:r>
              <a:rPr lang="fr-FR" sz="1800" dirty="0">
                <a:latin typeface="Times New Roman" charset="0"/>
              </a:rPr>
              <a:t>Administration et Communication :</a:t>
            </a:r>
            <a:r>
              <a:rPr lang="en-US" sz="1800" dirty="0">
                <a:latin typeface="Times New Roman" charset="0"/>
              </a:rPr>
              <a:t> 10 </a:t>
            </a:r>
          </a:p>
          <a:p>
            <a:pPr marL="819150" lvl="1" eaLnBrk="1" hangingPunct="1">
              <a:lnSpc>
                <a:spcPct val="80000"/>
              </a:lnSpc>
            </a:pPr>
            <a:r>
              <a:rPr lang="fr-FR" sz="1800" dirty="0">
                <a:latin typeface="Times New Roman" charset="0"/>
              </a:rPr>
              <a:t>Services généraux :</a:t>
            </a:r>
            <a:r>
              <a:rPr lang="fr-FR" sz="1800" dirty="0" smtClean="0">
                <a:latin typeface="Times New Roman" charset="0"/>
              </a:rPr>
              <a:t> 3</a:t>
            </a:r>
            <a:endParaRPr lang="fr-FR" sz="1800" dirty="0">
              <a:latin typeface="Times New Roman" charset="0"/>
            </a:endParaRPr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2771775" y="6092825"/>
            <a:ext cx="40338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endParaRPr lang="fr-FR" sz="1600">
              <a:effectLst/>
            </a:endParaRPr>
          </a:p>
        </p:txBody>
      </p:sp>
      <p:pic>
        <p:nvPicPr>
          <p:cNvPr id="17417" name="Image 12" descr="ParisDiderot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187450"/>
            <a:ext cx="1714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28"/>
          <p:cNvSpPr txBox="1">
            <a:spLocks noChangeArrowheads="1"/>
          </p:cNvSpPr>
          <p:nvPr/>
        </p:nvSpPr>
        <p:spPr bwMode="auto">
          <a:xfrm>
            <a:off x="4495800" y="6076950"/>
            <a:ext cx="510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  <a:effectLst/>
              </a:rPr>
              <a:t>Total :</a:t>
            </a:r>
            <a:r>
              <a:rPr lang="fr-FR" sz="2000" dirty="0" smtClean="0">
                <a:solidFill>
                  <a:srgbClr val="FF0000"/>
                </a:solidFill>
                <a:effectLst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Times New Roman" charset="0"/>
              </a:rPr>
              <a:t>~</a:t>
            </a:r>
            <a:r>
              <a:rPr lang="fr-FR" sz="2000" dirty="0" smtClean="0">
                <a:solidFill>
                  <a:srgbClr val="FF0000"/>
                </a:solidFill>
                <a:effectLst/>
              </a:rPr>
              <a:t>150 </a:t>
            </a:r>
            <a:r>
              <a:rPr lang="fr-FR" sz="2000" dirty="0">
                <a:solidFill>
                  <a:srgbClr val="FF0000"/>
                </a:solidFill>
                <a:effectLst/>
              </a:rPr>
              <a:t>+</a:t>
            </a:r>
            <a:r>
              <a:rPr lang="fr-FR" sz="2000" dirty="0" smtClean="0">
                <a:solidFill>
                  <a:srgbClr val="FF0000"/>
                </a:solidFill>
                <a:effectLst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Times New Roman" charset="0"/>
              </a:rPr>
              <a:t>~</a:t>
            </a:r>
            <a:r>
              <a:rPr lang="fr-FR" sz="2000" dirty="0" smtClean="0">
                <a:solidFill>
                  <a:srgbClr val="FF0000"/>
                </a:solidFill>
                <a:effectLst/>
              </a:rPr>
              <a:t>50 visiteurs et stagiaires</a:t>
            </a:r>
            <a:r>
              <a:rPr lang="fr-FR" sz="2000" dirty="0">
                <a:solidFill>
                  <a:srgbClr val="FF0000"/>
                </a:solidFill>
                <a:effectLst/>
              </a:rPr>
              <a:t>/an</a:t>
            </a:r>
          </a:p>
        </p:txBody>
      </p:sp>
      <p:pic>
        <p:nvPicPr>
          <p:cNvPr id="17420" name="Image 12" descr="UPMC_cart-blanc-Q_7504-16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1371600"/>
            <a:ext cx="1447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1093788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5D5DBE">
                  <a:alpha val="89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fr-FR" sz="2400" b="1" dirty="0">
                <a:solidFill>
                  <a:schemeClr val="bg1"/>
                </a:solidFill>
                <a:effectLst/>
              </a:rPr>
              <a:t>Laboratoire de Physique Nucléaire et de Hautes Energies</a:t>
            </a:r>
            <a:br>
              <a:rPr lang="fr-FR" sz="2400" b="1" dirty="0">
                <a:solidFill>
                  <a:schemeClr val="bg1"/>
                </a:solidFill>
                <a:effectLst/>
              </a:rPr>
            </a:br>
            <a:r>
              <a:rPr lang="fr-FR" sz="2400" b="1" dirty="0">
                <a:solidFill>
                  <a:schemeClr val="bg1"/>
                </a:solidFill>
                <a:effectLst/>
              </a:rPr>
              <a:t>UMR 7585 - CNRS/IN2P3 UPMC et UPD</a:t>
            </a:r>
          </a:p>
        </p:txBody>
      </p:sp>
      <p:pic>
        <p:nvPicPr>
          <p:cNvPr id="13" name="Espace réservé du contenu 12" descr="07-11 Organigramme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4245" r="-14245"/>
              <a:stretch>
                <a:fillRect/>
              </a:stretch>
            </p:blipFill>
          </mc:Choice>
          <mc:Fallback>
            <p:blipFill>
              <a:blip r:embed="rId3"/>
              <a:srcRect l="-14245" r="-14245"/>
              <a:stretch>
                <a:fillRect/>
              </a:stretch>
            </p:blipFill>
          </mc:Fallback>
        </mc:AlternateContent>
        <p:spPr>
          <a:xfrm>
            <a:off x="-1066800" y="914400"/>
            <a:ext cx="11506200" cy="63279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" y="1143000"/>
            <a:ext cx="3698875" cy="504825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2800" b="0" dirty="0">
                <a:solidFill>
                  <a:srgbClr val="0000FF"/>
                </a:solidFill>
                <a:latin typeface="+mn-lt"/>
              </a:rPr>
              <a:t>Contexte expérimental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49425" y="2133600"/>
            <a:ext cx="5184775" cy="5105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800" dirty="0">
                <a:solidFill>
                  <a:srgbClr val="FF0000"/>
                </a:solidFill>
              </a:rPr>
              <a:t>INSTALLATIONS INTERNATIONALES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1"/>
                </a:solidFill>
              </a:rPr>
              <a:t>     </a:t>
            </a:r>
            <a:r>
              <a:rPr lang="en-US" sz="1800" dirty="0" smtClean="0">
                <a:solidFill>
                  <a:schemeClr val="accent1"/>
                </a:solidFill>
              </a:rPr>
              <a:t>   </a:t>
            </a:r>
            <a:r>
              <a:rPr lang="en-US" sz="2000" dirty="0" smtClean="0">
                <a:solidFill>
                  <a:srgbClr val="0000FF"/>
                </a:solidFill>
              </a:rPr>
              <a:t>GRANDS </a:t>
            </a:r>
            <a:r>
              <a:rPr lang="en-US" sz="2000" dirty="0">
                <a:solidFill>
                  <a:srgbClr val="0000FF"/>
                </a:solidFill>
              </a:rPr>
              <a:t>ACCÉLÉRATEURS</a:t>
            </a:r>
            <a:endParaRPr lang="fr-FR" sz="1800" u="sng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CERN/LHC </a:t>
            </a:r>
            <a:r>
              <a:rPr lang="en-US" sz="1800" dirty="0"/>
              <a:t>: ATLAS et </a:t>
            </a:r>
            <a:r>
              <a:rPr lang="en-US" sz="1800" dirty="0" err="1"/>
              <a:t>LHCb</a:t>
            </a:r>
            <a:endParaRPr lang="fr-FR" sz="1800" i="1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1800" dirty="0" smtClean="0"/>
              <a:t>SLAC et </a:t>
            </a:r>
            <a:r>
              <a:rPr lang="fr-FR" sz="1800" dirty="0" err="1" smtClean="0"/>
              <a:t>Fermilab</a:t>
            </a:r>
            <a:r>
              <a:rPr lang="fr-FR" sz="1800" dirty="0" smtClean="0"/>
              <a:t> </a:t>
            </a:r>
            <a:r>
              <a:rPr lang="en-US" sz="1800" dirty="0"/>
              <a:t>: </a:t>
            </a:r>
            <a:r>
              <a:rPr lang="en-US" sz="1800" dirty="0" err="1" smtClean="0"/>
              <a:t>BaBar</a:t>
            </a:r>
            <a:r>
              <a:rPr lang="fr-FR" sz="1800" dirty="0" smtClean="0"/>
              <a:t>, </a:t>
            </a:r>
            <a:r>
              <a:rPr lang="en-US" sz="1800" dirty="0" smtClean="0"/>
              <a:t> </a:t>
            </a:r>
            <a:r>
              <a:rPr lang="en-US" sz="1800" dirty="0"/>
              <a:t>D0 </a:t>
            </a:r>
            <a:r>
              <a:rPr lang="en-US" sz="1800" dirty="0">
                <a:ea typeface="Arial" charset="0"/>
                <a:cs typeface="Arial" charset="0"/>
              </a:rPr>
              <a:t>&amp; </a:t>
            </a:r>
            <a:r>
              <a:rPr lang="fr-FR" sz="1800" dirty="0"/>
              <a:t>CDF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dirty="0" smtClean="0"/>
              <a:t>TOKAI </a:t>
            </a:r>
            <a:r>
              <a:rPr lang="fr-FR" sz="1800" dirty="0"/>
              <a:t>: </a:t>
            </a:r>
            <a:r>
              <a:rPr lang="fr-FR" sz="1800" dirty="0" smtClean="0"/>
              <a:t>T2K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GRANDS </a:t>
            </a:r>
            <a:r>
              <a:rPr lang="en-US" sz="2000" dirty="0">
                <a:solidFill>
                  <a:srgbClr val="0000FF"/>
                </a:solidFill>
              </a:rPr>
              <a:t>OBSERVATOIRES</a:t>
            </a:r>
            <a:endParaRPr lang="fr-FR" sz="1800" u="sng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1800" dirty="0" smtClean="0"/>
              <a:t> Namibie : HESS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 </a:t>
            </a:r>
            <a:r>
              <a:rPr lang="fr-FR" sz="1800" dirty="0" smtClean="0"/>
              <a:t>Argentine : Auger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fr-FR" sz="1800" dirty="0" smtClean="0"/>
              <a:t> </a:t>
            </a:r>
            <a:r>
              <a:rPr lang="en-US" sz="1800" dirty="0" smtClean="0"/>
              <a:t>Hawaii, Chili, </a:t>
            </a:r>
            <a:r>
              <a:rPr lang="en-US" sz="1800" dirty="0" err="1" smtClean="0"/>
              <a:t>Australie</a:t>
            </a:r>
            <a:r>
              <a:rPr lang="en-US" sz="1800" dirty="0" smtClean="0"/>
              <a:t> : SN, LSST</a:t>
            </a:r>
            <a:endParaRPr lang="fr-FR" sz="18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fr-FR" sz="1800" dirty="0" smtClean="0"/>
              <a:t> </a:t>
            </a:r>
            <a:endParaRPr lang="fr-FR" sz="2000" u="sng" dirty="0">
              <a:solidFill>
                <a:srgbClr val="0000FF"/>
              </a:solidFill>
            </a:endParaRPr>
          </a:p>
        </p:txBody>
      </p:sp>
      <p:pic>
        <p:nvPicPr>
          <p:cNvPr id="2" name="Picture 5" descr="fermila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81943"/>
            <a:ext cx="1295400" cy="148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6" descr="cyrilonflav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191000"/>
            <a:ext cx="1371600" cy="18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7" descr="lh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5375" y="1673225"/>
            <a:ext cx="22066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8" descr="HESS-N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3444875"/>
            <a:ext cx="17526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9" descr="88inch_smal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54850" y="4752975"/>
            <a:ext cx="13271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1093788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5D5DBE">
                  <a:alpha val="89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fr-FR" sz="2400" b="1" dirty="0">
                <a:solidFill>
                  <a:schemeClr val="bg1"/>
                </a:solidFill>
                <a:effectLst/>
              </a:rPr>
              <a:t>Laboratoire de Physique Nucléaire et de Hautes Energies</a:t>
            </a:r>
            <a:br>
              <a:rPr lang="fr-FR" sz="2400" b="1" dirty="0">
                <a:solidFill>
                  <a:schemeClr val="bg1"/>
                </a:solidFill>
                <a:effectLst/>
              </a:rPr>
            </a:br>
            <a:r>
              <a:rPr lang="fr-FR" sz="2400" b="1" dirty="0">
                <a:solidFill>
                  <a:schemeClr val="bg1"/>
                </a:solidFill>
                <a:effectLst/>
              </a:rPr>
              <a:t>UMR 7585 - CNRS/IN2P3 UPMC et UPD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/>
              <a:t>Objectifs de cette biennale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 smtClean="0"/>
              <a:t>Faire un bilan « mi-parcours » : après les changements structurels (administration, services techniques, groupes scientifiques) mis en place depuis 2 ans</a:t>
            </a:r>
          </a:p>
          <a:p>
            <a:r>
              <a:rPr lang="fr-FR" sz="2400" dirty="0" smtClean="0"/>
              <a:t>« Mesurer » la vitalité du laboratoire (« faire parler les jeunes »)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Mais aussi</a:t>
            </a:r>
          </a:p>
          <a:p>
            <a:r>
              <a:rPr lang="fr-FR" sz="2400" dirty="0" smtClean="0"/>
              <a:t>Mieux connaître (l’activité de) son voisin de bureau (groupes scientifiques, techniques, administratif, ..</a:t>
            </a:r>
          </a:p>
          <a:p>
            <a:r>
              <a:rPr lang="fr-FR" sz="2400" dirty="0" smtClean="0"/>
              <a:t>Réfléchir ensemble aux orientations futures, scientifiques mais aussi structurelles  </a:t>
            </a:r>
          </a:p>
          <a:p>
            <a:pPr>
              <a:buNone/>
            </a:pPr>
            <a:r>
              <a:rPr lang="fr-FR" sz="2400" dirty="0" smtClean="0"/>
              <a:t>      - « et si on ne trouvait ni </a:t>
            </a:r>
            <a:r>
              <a:rPr lang="fr-FR" sz="2400" dirty="0" err="1" smtClean="0"/>
              <a:t>Higgs</a:t>
            </a:r>
            <a:r>
              <a:rPr lang="fr-FR" sz="2400" dirty="0" smtClean="0"/>
              <a:t> ni </a:t>
            </a:r>
            <a:r>
              <a:rPr lang="fr-FR" sz="2400" dirty="0" err="1" smtClean="0"/>
              <a:t>Susy</a:t>
            </a:r>
            <a:r>
              <a:rPr lang="fr-FR" sz="2400" dirty="0" smtClean="0"/>
              <a:t> ni Matière/Energie noire? »</a:t>
            </a:r>
          </a:p>
          <a:p>
            <a:pPr>
              <a:buNone/>
            </a:pPr>
            <a:r>
              <a:rPr lang="fr-FR" sz="2400" dirty="0" smtClean="0"/>
              <a:t>      - positionnement du laboratoire dans le nouveau paysage de la recherche      </a:t>
            </a:r>
          </a:p>
          <a:p>
            <a:r>
              <a:rPr lang="fr-FR" sz="2400" dirty="0" smtClean="0"/>
              <a:t>Lancer la préparation du prochain quadriennal (« 5 ans »)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3 – Faits marquants 2009-2011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400" dirty="0" smtClean="0"/>
          </a:p>
          <a:p>
            <a:pPr lvl="1"/>
            <a:r>
              <a:rPr lang="fr-FR" sz="3200" dirty="0" smtClean="0"/>
              <a:t>Scientifiques et techniques</a:t>
            </a:r>
          </a:p>
          <a:p>
            <a:pPr lvl="1"/>
            <a:endParaRPr lang="fr-FR" sz="3200" dirty="0" smtClean="0"/>
          </a:p>
          <a:p>
            <a:pPr lvl="1"/>
            <a:r>
              <a:rPr lang="fr-FR" sz="3200" dirty="0" smtClean="0"/>
              <a:t>Organisationnels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04775"/>
            <a:ext cx="8153400" cy="504825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normAutofit fontScale="90000"/>
          </a:bodyPr>
          <a:lstStyle/>
          <a:p>
            <a:pPr eaLnBrk="1" hangingPunct="1"/>
            <a:r>
              <a:rPr lang="fr-FR" b="0" dirty="0"/>
              <a:t>Faits marquants 2009</a:t>
            </a:r>
            <a:r>
              <a:rPr lang="fr-FR" b="0" dirty="0" smtClean="0"/>
              <a:t>-</a:t>
            </a:r>
            <a:r>
              <a:rPr lang="fr-FR" dirty="0" smtClean="0"/>
              <a:t>2011</a:t>
            </a:r>
            <a:endParaRPr lang="fr-FR" b="0" dirty="0"/>
          </a:p>
        </p:txBody>
      </p:sp>
      <p:sp>
        <p:nvSpPr>
          <p:cNvPr id="58374" name="Text Box 3"/>
          <p:cNvSpPr txBox="1">
            <a:spLocks noChangeArrowheads="1"/>
          </p:cNvSpPr>
          <p:nvPr/>
        </p:nvSpPr>
        <p:spPr bwMode="auto">
          <a:xfrm>
            <a:off x="152400" y="712787"/>
            <a:ext cx="89154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fr-FR" sz="2400" u="sng" dirty="0" smtClean="0">
                <a:solidFill>
                  <a:schemeClr val="accent2"/>
                </a:solidFill>
                <a:latin typeface="+mn-lt"/>
              </a:rPr>
              <a:t>Masses et Interactions Fondamentales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D0, CDF – analyses améliorées, meilleures contraintes le </a:t>
            </a:r>
            <a:r>
              <a:rPr lang="fr-FR" dirty="0" err="1" smtClean="0"/>
              <a:t>Higgs</a:t>
            </a:r>
            <a:r>
              <a:rPr lang="fr-FR" dirty="0" smtClean="0"/>
              <a:t>.  </a:t>
            </a:r>
          </a:p>
          <a:p>
            <a:pPr>
              <a:defRPr/>
            </a:pPr>
            <a:r>
              <a:rPr lang="fr-FR" dirty="0" smtClean="0"/>
              <a:t>CDF (A. </a:t>
            </a:r>
            <a:r>
              <a:rPr lang="fr-FR" dirty="0" err="1" smtClean="0"/>
              <a:t>Savoy-Navarro</a:t>
            </a:r>
            <a:r>
              <a:rPr lang="fr-FR" dirty="0" smtClean="0"/>
              <a:t> -&gt; S. De </a:t>
            </a:r>
            <a:r>
              <a:rPr lang="fr-FR" dirty="0" err="1" smtClean="0"/>
              <a:t>Cecco</a:t>
            </a:r>
            <a:r>
              <a:rPr lang="fr-FR" dirty="0" smtClean="0"/>
              <a:t>) </a:t>
            </a:r>
          </a:p>
          <a:p>
            <a:pPr>
              <a:defRPr/>
            </a:pPr>
            <a:r>
              <a:rPr lang="fr-FR" dirty="0" smtClean="0">
                <a:solidFill>
                  <a:srgbClr val="FF0000"/>
                </a:solidFill>
              </a:rPr>
              <a:t>Fin de la prise de données 30/09/2011</a:t>
            </a:r>
            <a:endParaRPr lang="fr-FR" dirty="0" smtClean="0"/>
          </a:p>
          <a:p>
            <a:pPr algn="l">
              <a:defRPr/>
            </a:pPr>
            <a:endParaRPr lang="fr-FR" sz="1800" u="sng" dirty="0" smtClean="0">
              <a:solidFill>
                <a:schemeClr val="accent2"/>
              </a:solidFill>
              <a:latin typeface="+mn-lt"/>
            </a:endParaRPr>
          </a:p>
          <a:p>
            <a:pPr algn="l">
              <a:defRPr/>
            </a:pPr>
            <a:r>
              <a:rPr lang="fr-FR" dirty="0" smtClean="0">
                <a:latin typeface="+mn-lt"/>
              </a:rPr>
              <a:t>Premières données et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premiers résultats </a:t>
            </a:r>
            <a:r>
              <a:rPr lang="fr-FR" dirty="0" smtClean="0">
                <a:latin typeface="+mn-lt"/>
              </a:rPr>
              <a:t>avec détecteur ATLAS </a:t>
            </a:r>
          </a:p>
          <a:p>
            <a:pPr algn="l">
              <a:defRPr/>
            </a:pPr>
            <a:r>
              <a:rPr lang="fr-FR" dirty="0" smtClean="0">
                <a:latin typeface="+mn-lt"/>
              </a:rPr>
              <a:t>- </a:t>
            </a:r>
            <a:r>
              <a:rPr lang="fr-FR" dirty="0" smtClean="0"/>
              <a:t>Analyses</a:t>
            </a:r>
            <a:r>
              <a:rPr lang="fr-FR" dirty="0" smtClean="0">
                <a:latin typeface="+mn-lt"/>
              </a:rPr>
              <a:t> Top (D. Lacour) et </a:t>
            </a:r>
            <a:r>
              <a:rPr lang="fr-FR" dirty="0" err="1" smtClean="0">
                <a:latin typeface="+mn-lt"/>
              </a:rPr>
              <a:t>Higgs</a:t>
            </a:r>
            <a:r>
              <a:rPr lang="fr-FR" dirty="0" smtClean="0">
                <a:latin typeface="+mn-lt"/>
              </a:rPr>
              <a:t> (B. </a:t>
            </a:r>
            <a:r>
              <a:rPr lang="fr-FR" dirty="0" err="1" smtClean="0">
                <a:latin typeface="+mn-lt"/>
              </a:rPr>
              <a:t>Laforge</a:t>
            </a:r>
            <a:r>
              <a:rPr lang="fr-FR" dirty="0" smtClean="0">
                <a:latin typeface="+mn-lt"/>
              </a:rPr>
              <a:t>)</a:t>
            </a:r>
          </a:p>
          <a:p>
            <a:pPr algn="l">
              <a:buFontTx/>
              <a:buChar char="-"/>
              <a:defRPr/>
            </a:pPr>
            <a:r>
              <a:rPr lang="fr-FR" dirty="0" smtClean="0">
                <a:latin typeface="+mn-lt"/>
              </a:rPr>
              <a:t> Montée en puissance de l’</a:t>
            </a:r>
            <a:r>
              <a:rPr lang="fr-FR" dirty="0" smtClean="0"/>
              <a:t>activité sur</a:t>
            </a:r>
            <a:r>
              <a:rPr lang="fr-FR" dirty="0" smtClean="0">
                <a:latin typeface="+mn-lt"/>
              </a:rPr>
              <a:t> IBL/SLHC (G. </a:t>
            </a:r>
            <a:r>
              <a:rPr lang="fr-FR" dirty="0" err="1" smtClean="0">
                <a:latin typeface="+mn-lt"/>
              </a:rPr>
              <a:t>Calderini</a:t>
            </a:r>
            <a:r>
              <a:rPr lang="fr-FR" dirty="0" smtClean="0">
                <a:latin typeface="+mn-lt"/>
              </a:rPr>
              <a:t>)  </a:t>
            </a:r>
          </a:p>
          <a:p>
            <a:pPr algn="l">
              <a:defRPr/>
            </a:pPr>
            <a:r>
              <a:rPr lang="fr-FR" dirty="0" smtClean="0">
                <a:solidFill>
                  <a:srgbClr val="FF0000"/>
                </a:solidFill>
              </a:rPr>
              <a:t>Revue activités ATLAS (Conseil Scientifique en 6/2011) </a:t>
            </a:r>
            <a:endParaRPr lang="fr-FR" dirty="0" smtClean="0">
              <a:solidFill>
                <a:srgbClr val="FF0000"/>
              </a:solidFill>
              <a:latin typeface="+mn-lt"/>
            </a:endParaRPr>
          </a:p>
          <a:p>
            <a:pPr algn="l">
              <a:defRPr/>
            </a:pPr>
            <a:r>
              <a:rPr lang="fr-FR" sz="1600" dirty="0" smtClean="0">
                <a:latin typeface="+mn-lt"/>
              </a:rPr>
              <a:t> </a:t>
            </a:r>
          </a:p>
          <a:p>
            <a:pPr algn="l">
              <a:defRPr/>
            </a:pPr>
            <a:r>
              <a:rPr lang="fr-FR" dirty="0" smtClean="0">
                <a:solidFill>
                  <a:srgbClr val="FF0000"/>
                </a:solidFill>
                <a:latin typeface="+mn-lt"/>
              </a:rPr>
              <a:t>Revue activités ILC (CS en 09/2010) </a:t>
            </a:r>
            <a:r>
              <a:rPr lang="fr-FR" dirty="0" smtClean="0">
                <a:latin typeface="+mn-lt"/>
              </a:rPr>
              <a:t>:  -&gt; D. Lacour</a:t>
            </a:r>
          </a:p>
          <a:p>
            <a:pPr algn="l">
              <a:defRPr/>
            </a:pPr>
            <a:endParaRPr lang="fr-FR" u="sng" dirty="0" smtClean="0">
              <a:solidFill>
                <a:schemeClr val="accent2"/>
              </a:solidFill>
              <a:latin typeface="+mn-lt"/>
            </a:endParaRPr>
          </a:p>
          <a:p>
            <a:pPr algn="l">
              <a:defRPr/>
            </a:pPr>
            <a:r>
              <a:rPr lang="fr-FR" sz="2400" u="sng" dirty="0" smtClean="0">
                <a:solidFill>
                  <a:schemeClr val="accent2"/>
                </a:solidFill>
                <a:latin typeface="+mn-lt"/>
              </a:rPr>
              <a:t>Asymétrie </a:t>
            </a:r>
            <a:r>
              <a:rPr lang="fr-FR" sz="2400" u="sng" dirty="0" err="1" smtClean="0">
                <a:solidFill>
                  <a:schemeClr val="accent2"/>
                </a:solidFill>
                <a:latin typeface="+mn-lt"/>
              </a:rPr>
              <a:t>matière-antimatière</a:t>
            </a:r>
            <a:r>
              <a:rPr lang="fr-FR" sz="2400" u="sng" dirty="0" smtClean="0">
                <a:solidFill>
                  <a:schemeClr val="accent2"/>
                </a:solidFill>
                <a:latin typeface="+mn-lt"/>
              </a:rPr>
              <a:t> et saveurs</a:t>
            </a:r>
          </a:p>
          <a:p>
            <a:pPr algn="l">
              <a:defRPr/>
            </a:pPr>
            <a:endParaRPr lang="fr-FR" sz="1800" u="sng" dirty="0" smtClean="0">
              <a:solidFill>
                <a:schemeClr val="accent2"/>
              </a:solidFill>
              <a:latin typeface="+mn-lt"/>
            </a:endParaRPr>
          </a:p>
          <a:p>
            <a:pPr algn="l">
              <a:defRPr/>
            </a:pPr>
            <a:r>
              <a:rPr lang="fr-FR" dirty="0" smtClean="0">
                <a:latin typeface="+mn-lt"/>
              </a:rPr>
              <a:t>Physique du B : premières données et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premiers résultats </a:t>
            </a:r>
            <a:r>
              <a:rPr lang="fr-FR" dirty="0" smtClean="0">
                <a:latin typeface="+mn-lt"/>
              </a:rPr>
              <a:t>dans </a:t>
            </a:r>
            <a:r>
              <a:rPr lang="fr-FR" dirty="0" err="1" smtClean="0">
                <a:latin typeface="+mn-lt"/>
              </a:rPr>
              <a:t>LHCb</a:t>
            </a:r>
            <a:endParaRPr lang="fr-FR" dirty="0" smtClean="0">
              <a:latin typeface="+mn-lt"/>
            </a:endParaRPr>
          </a:p>
          <a:p>
            <a:pPr algn="l">
              <a:defRPr/>
            </a:pPr>
            <a:r>
              <a:rPr lang="fr-FR" dirty="0" smtClean="0">
                <a:latin typeface="+mn-lt"/>
              </a:rPr>
              <a:t>Restructuration de l’équipe </a:t>
            </a:r>
            <a:r>
              <a:rPr lang="fr-FR" dirty="0" err="1" smtClean="0">
                <a:latin typeface="+mn-lt"/>
              </a:rPr>
              <a:t>LHCb</a:t>
            </a:r>
            <a:r>
              <a:rPr lang="fr-FR" dirty="0" smtClean="0">
                <a:latin typeface="+mn-lt"/>
              </a:rPr>
              <a:t> (CS fin 2009)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: un groupe unique Babar/</a:t>
            </a:r>
            <a:r>
              <a:rPr lang="fr-FR" dirty="0" err="1" smtClean="0">
                <a:solidFill>
                  <a:srgbClr val="FF0000"/>
                </a:solidFill>
                <a:latin typeface="+mn-lt"/>
              </a:rPr>
              <a:t>LHCb/SuperB</a:t>
            </a:r>
            <a:endParaRPr lang="fr-FR" dirty="0" smtClean="0">
              <a:solidFill>
                <a:srgbClr val="FF0000"/>
              </a:solidFill>
              <a:latin typeface="+mn-lt"/>
            </a:endParaRPr>
          </a:p>
          <a:p>
            <a:pPr algn="l">
              <a:defRPr/>
            </a:pPr>
            <a:r>
              <a:rPr lang="fr-FR" dirty="0" smtClean="0">
                <a:latin typeface="+mn-lt"/>
              </a:rPr>
              <a:t>Nouveau responsable du groupe : E. </a:t>
            </a:r>
            <a:r>
              <a:rPr lang="fr-FR" dirty="0" err="1" smtClean="0">
                <a:latin typeface="+mn-lt"/>
              </a:rPr>
              <a:t>Ben-Haim</a:t>
            </a:r>
            <a:endParaRPr lang="fr-FR" dirty="0" smtClean="0">
              <a:latin typeface="+mn-lt"/>
            </a:endParaRPr>
          </a:p>
          <a:p>
            <a:pPr algn="l">
              <a:defRPr/>
            </a:pPr>
            <a:endParaRPr lang="fr-FR" dirty="0" smtClean="0">
              <a:latin typeface="+mn-lt"/>
            </a:endParaRPr>
          </a:p>
          <a:p>
            <a:pPr algn="l">
              <a:defRPr/>
            </a:pPr>
            <a:r>
              <a:rPr lang="fr-FR" dirty="0" smtClean="0">
                <a:latin typeface="+mn-lt"/>
              </a:rPr>
              <a:t>Neutrinos : T2K début de la prise de données. Premiers événements/résultats puis </a:t>
            </a:r>
            <a:r>
              <a:rPr lang="fr-FR" dirty="0" smtClean="0">
                <a:solidFill>
                  <a:srgbClr val="FF0000"/>
                </a:solidFill>
              </a:rPr>
              <a:t>arrêt brutal</a:t>
            </a:r>
            <a:endParaRPr lang="fr-FR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7188"/>
            <a:ext cx="7391400" cy="404812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normAutofit fontScale="90000"/>
          </a:bodyPr>
          <a:lstStyle/>
          <a:p>
            <a:pPr eaLnBrk="1" hangingPunct="1"/>
            <a:r>
              <a:rPr lang="fr-FR" b="0" dirty="0" smtClean="0"/>
              <a:t>Faits marquants 2009-</a:t>
            </a:r>
            <a:r>
              <a:rPr lang="fr-FR" dirty="0" smtClean="0"/>
              <a:t>2011</a:t>
            </a:r>
            <a:r>
              <a:rPr lang="fr-FR" b="0" dirty="0" smtClean="0"/>
              <a:t>  </a:t>
            </a:r>
            <a:endParaRPr lang="fr-FR" b="0" dirty="0"/>
          </a:p>
        </p:txBody>
      </p:sp>
      <p:sp>
        <p:nvSpPr>
          <p:cNvPr id="60422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7848600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fr-FR" sz="2400" u="sng" dirty="0" smtClean="0">
                <a:solidFill>
                  <a:schemeClr val="accent2"/>
                </a:solidFill>
                <a:latin typeface="+mn-lt"/>
              </a:rPr>
              <a:t>Matière </a:t>
            </a:r>
            <a:r>
              <a:rPr lang="fr-FR" sz="2400" u="sng" dirty="0">
                <a:solidFill>
                  <a:schemeClr val="accent2"/>
                </a:solidFill>
                <a:latin typeface="+mn-lt"/>
              </a:rPr>
              <a:t>et Energie </a:t>
            </a:r>
            <a:r>
              <a:rPr lang="fr-FR" sz="2400" u="sng" dirty="0" smtClean="0">
                <a:solidFill>
                  <a:schemeClr val="accent2"/>
                </a:solidFill>
                <a:latin typeface="+mn-lt"/>
              </a:rPr>
              <a:t>Noire </a:t>
            </a:r>
          </a:p>
          <a:p>
            <a:pPr algn="l">
              <a:defRPr/>
            </a:pPr>
            <a:endParaRPr lang="fr-FR" sz="1600" dirty="0">
              <a:latin typeface="+mn-lt"/>
            </a:endParaRPr>
          </a:p>
          <a:p>
            <a:pPr algn="l">
              <a:buFontTx/>
              <a:buChar char="-"/>
              <a:defRPr/>
            </a:pPr>
            <a:r>
              <a:rPr lang="fr-FR" sz="1600" dirty="0">
                <a:latin typeface="+mn-lt"/>
                <a:ea typeface="Arial" charset="0"/>
                <a:cs typeface="Arial" charset="0"/>
              </a:rPr>
              <a:t> </a:t>
            </a:r>
            <a:r>
              <a:rPr lang="fr-FR" dirty="0" smtClean="0">
                <a:latin typeface="+mn-lt"/>
                <a:ea typeface="Arial" charset="0"/>
                <a:cs typeface="Arial" charset="0"/>
              </a:rPr>
              <a:t>Finalisation </a:t>
            </a:r>
            <a:r>
              <a:rPr lang="fr-FR" dirty="0">
                <a:latin typeface="+mn-lt"/>
                <a:ea typeface="Arial" charset="0"/>
                <a:cs typeface="Arial" charset="0"/>
              </a:rPr>
              <a:t>des analyses SNLS 3 </a:t>
            </a:r>
            <a:r>
              <a:rPr lang="fr-FR" dirty="0" smtClean="0">
                <a:latin typeface="+mn-lt"/>
                <a:ea typeface="Arial" charset="0"/>
                <a:cs typeface="Arial" charset="0"/>
              </a:rPr>
              <a:t>ans (J. Guy et al.) – Premiers papiers SNF</a:t>
            </a:r>
          </a:p>
          <a:p>
            <a:pPr>
              <a:buFontTx/>
              <a:buChar char="-"/>
              <a:defRPr/>
            </a:pPr>
            <a:r>
              <a:rPr lang="fr-FR" dirty="0">
                <a:latin typeface="+mn-lt"/>
                <a:ea typeface="Arial" charset="0"/>
                <a:cs typeface="Arial" charset="0"/>
              </a:rPr>
              <a:t> LSST </a:t>
            </a:r>
            <a:r>
              <a:rPr lang="fr-FR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recommandé #1 par US NAS,</a:t>
            </a:r>
            <a:r>
              <a:rPr lang="fr-FR" dirty="0" smtClean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fr-FR" dirty="0" smtClean="0">
                <a:latin typeface="+mn-lt"/>
                <a:ea typeface="Arial" charset="0"/>
                <a:cs typeface="Arial" charset="0"/>
              </a:rPr>
              <a:t>revues « design » NSF </a:t>
            </a:r>
            <a:r>
              <a:rPr lang="fr-FR" dirty="0" smtClean="0">
                <a:ea typeface="Arial" charset="0"/>
                <a:cs typeface="Arial" charset="0"/>
              </a:rPr>
              <a:t>et DOE  - </a:t>
            </a:r>
            <a:r>
              <a:rPr lang="fr-FR" dirty="0" smtClean="0">
                <a:latin typeface="+mn-lt"/>
                <a:ea typeface="Arial" charset="0"/>
                <a:cs typeface="Arial" charset="0"/>
              </a:rPr>
              <a:t>consolidation </a:t>
            </a:r>
            <a:r>
              <a:rPr lang="fr-FR" dirty="0">
                <a:latin typeface="+mn-lt"/>
                <a:ea typeface="Arial" charset="0"/>
                <a:cs typeface="Arial" charset="0"/>
              </a:rPr>
              <a:t>participation Française en </a:t>
            </a:r>
            <a:r>
              <a:rPr lang="fr-FR" dirty="0" smtClean="0">
                <a:ea typeface="Arial" charset="0"/>
                <a:cs typeface="Arial" charset="0"/>
              </a:rPr>
              <a:t>cours </a:t>
            </a:r>
          </a:p>
          <a:p>
            <a:pPr>
              <a:buFontTx/>
              <a:buChar char="-"/>
              <a:defRPr/>
            </a:pPr>
            <a:r>
              <a:rPr lang="fr-FR" dirty="0" smtClean="0">
                <a:ea typeface="Arial" charset="0"/>
                <a:cs typeface="Arial" charset="0"/>
              </a:rPr>
              <a:t> WFIRST/EUCLID : avenir toujours incertain</a:t>
            </a:r>
          </a:p>
          <a:p>
            <a:pPr algn="l">
              <a:defRPr/>
            </a:pPr>
            <a:endParaRPr lang="fr-FR" sz="1600" i="1" dirty="0" smtClean="0">
              <a:latin typeface="+mn-lt"/>
              <a:ea typeface="Arial" charset="0"/>
              <a:cs typeface="Arial" charset="0"/>
            </a:endParaRPr>
          </a:p>
          <a:p>
            <a:pPr algn="l">
              <a:defRPr/>
            </a:pPr>
            <a:r>
              <a:rPr lang="fr-FR" sz="2400" u="sng" dirty="0" smtClean="0">
                <a:solidFill>
                  <a:schemeClr val="accent2"/>
                </a:solidFill>
                <a:latin typeface="+mn-lt"/>
              </a:rPr>
              <a:t>Particules </a:t>
            </a:r>
            <a:r>
              <a:rPr lang="fr-FR" sz="2400" u="sng" dirty="0">
                <a:solidFill>
                  <a:schemeClr val="accent2"/>
                </a:solidFill>
                <a:latin typeface="+mn-lt"/>
              </a:rPr>
              <a:t>cosmiques de haute énergie</a:t>
            </a:r>
          </a:p>
          <a:p>
            <a:pPr algn="l">
              <a:lnSpc>
                <a:spcPct val="80000"/>
              </a:lnSpc>
              <a:defRPr/>
            </a:pPr>
            <a:endParaRPr lang="fr-FR" dirty="0">
              <a:solidFill>
                <a:schemeClr val="accent2"/>
              </a:solidFill>
              <a:latin typeface="+mn-lt"/>
            </a:endParaRPr>
          </a:p>
          <a:p>
            <a:pPr algn="l">
              <a:defRPr/>
            </a:pPr>
            <a:r>
              <a:rPr lang="fr-FR" altLang="ja-JP" dirty="0">
                <a:solidFill>
                  <a:srgbClr val="000000"/>
                </a:solidFill>
                <a:latin typeface="+mn-lt"/>
                <a:ea typeface="Times New Roman" charset="0"/>
                <a:cs typeface="Times New Roman" charset="0"/>
              </a:rPr>
              <a:t>Astronomie gamma au </a:t>
            </a:r>
            <a:r>
              <a:rPr lang="fr-FR" altLang="ja-JP" dirty="0" err="1">
                <a:solidFill>
                  <a:srgbClr val="000000"/>
                </a:solidFill>
                <a:latin typeface="+mn-lt"/>
                <a:ea typeface="Times New Roman" charset="0"/>
                <a:cs typeface="Times New Roman" charset="0"/>
              </a:rPr>
              <a:t>TeV</a:t>
            </a:r>
            <a:r>
              <a:rPr lang="fr-FR" altLang="ja-JP" dirty="0" smtClean="0">
                <a:solidFill>
                  <a:srgbClr val="000000"/>
                </a:solidFill>
                <a:latin typeface="+mn-lt"/>
                <a:ea typeface="Times New Roman" charset="0"/>
                <a:cs typeface="Times New Roman" charset="0"/>
              </a:rPr>
              <a:t> : </a:t>
            </a:r>
            <a:endParaRPr lang="fr-FR" altLang="ja-JP" dirty="0" smtClean="0">
              <a:latin typeface="+mn-lt"/>
            </a:endParaRPr>
          </a:p>
          <a:p>
            <a:pPr algn="l">
              <a:buFontTx/>
              <a:buChar char="-"/>
              <a:defRPr/>
            </a:pPr>
            <a:r>
              <a:rPr lang="fr-FR" altLang="ja-JP" dirty="0" smtClean="0">
                <a:latin typeface="+mn-lt"/>
              </a:rPr>
              <a:t> Caméra </a:t>
            </a:r>
            <a:r>
              <a:rPr lang="fr-FR" altLang="ja-JP" dirty="0">
                <a:latin typeface="+mn-lt"/>
              </a:rPr>
              <a:t>HESS 2 expédiée à </a:t>
            </a:r>
            <a:r>
              <a:rPr lang="fr-FR" altLang="ja-JP" dirty="0" err="1">
                <a:latin typeface="+mn-lt"/>
              </a:rPr>
              <a:t>l’X</a:t>
            </a:r>
            <a:r>
              <a:rPr lang="fr-FR" altLang="ja-JP" dirty="0">
                <a:latin typeface="+mn-lt"/>
              </a:rPr>
              <a:t>, de retour</a:t>
            </a:r>
            <a:r>
              <a:rPr lang="fr-FR" altLang="ja-JP" dirty="0" smtClean="0">
                <a:latin typeface="+mn-lt"/>
              </a:rPr>
              <a:t> </a:t>
            </a:r>
            <a:r>
              <a:rPr lang="fr-FR" altLang="ja-JP" dirty="0" smtClean="0"/>
              <a:t>au LPNHE</a:t>
            </a:r>
            <a:r>
              <a:rPr lang="fr-FR" altLang="ja-JP" dirty="0" smtClean="0">
                <a:latin typeface="+mn-lt"/>
              </a:rPr>
              <a:t> </a:t>
            </a:r>
            <a:r>
              <a:rPr lang="fr-FR" altLang="ja-JP" dirty="0">
                <a:latin typeface="+mn-lt"/>
              </a:rPr>
              <a:t>pour tests car délais ~1 an pour installation sur site.</a:t>
            </a:r>
            <a:r>
              <a:rPr lang="fr-FR" altLang="ja-JP" dirty="0" smtClean="0">
                <a:latin typeface="+mn-lt"/>
              </a:rPr>
              <a:t> Installation/</a:t>
            </a:r>
            <a:r>
              <a:rPr lang="fr-FR" altLang="ja-JP" dirty="0" smtClean="0">
                <a:solidFill>
                  <a:srgbClr val="FF0000"/>
                </a:solidFill>
                <a:latin typeface="+mn-lt"/>
              </a:rPr>
              <a:t>mise en route prévue mi-2012</a:t>
            </a:r>
          </a:p>
          <a:p>
            <a:pPr algn="l">
              <a:buFontTx/>
              <a:buChar char="-"/>
              <a:defRPr/>
            </a:pPr>
            <a:r>
              <a:rPr lang="fr-FR" altLang="ja-JP" dirty="0" smtClean="0"/>
              <a:t> Projet CTA </a:t>
            </a:r>
            <a:endParaRPr lang="fr-FR" altLang="ja-JP" i="1" dirty="0" smtClean="0">
              <a:latin typeface="+mn-lt"/>
            </a:endParaRPr>
          </a:p>
          <a:p>
            <a:pPr algn="l">
              <a:defRPr/>
            </a:pPr>
            <a:r>
              <a:rPr lang="fr-FR" altLang="ja-JP" dirty="0">
                <a:latin typeface="+mn-lt"/>
              </a:rPr>
              <a:t>Particules cosmiques d’ultra haute énergie</a:t>
            </a:r>
            <a:r>
              <a:rPr lang="fr-FR" altLang="ja-JP" dirty="0" smtClean="0">
                <a:latin typeface="+mn-lt"/>
              </a:rPr>
              <a:t> :</a:t>
            </a:r>
          </a:p>
          <a:p>
            <a:pPr algn="l">
              <a:defRPr/>
            </a:pPr>
            <a:r>
              <a:rPr lang="fr-FR" altLang="ja-JP" dirty="0" smtClean="0"/>
              <a:t>- Auger -&gt; 2015 </a:t>
            </a:r>
            <a:r>
              <a:rPr lang="fr-FR" altLang="ja-JP" dirty="0" smtClean="0">
                <a:latin typeface="+mn-lt"/>
              </a:rPr>
              <a:t>  </a:t>
            </a:r>
          </a:p>
          <a:p>
            <a:pPr algn="l">
              <a:defRPr/>
            </a:pPr>
            <a:r>
              <a:rPr lang="fr-FR" altLang="ja-JP" dirty="0">
                <a:latin typeface="+mn-lt"/>
              </a:rPr>
              <a:t>- Projet </a:t>
            </a:r>
            <a:r>
              <a:rPr lang="fr-FR" altLang="ja-JP" dirty="0" smtClean="0">
                <a:latin typeface="+mn-lt"/>
              </a:rPr>
              <a:t>EASIER (radio)  </a:t>
            </a:r>
            <a:endParaRPr lang="fr-F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391400" cy="404813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normAutofit fontScale="90000"/>
          </a:bodyPr>
          <a:lstStyle/>
          <a:p>
            <a:pPr eaLnBrk="1" hangingPunct="1"/>
            <a:r>
              <a:rPr lang="fr-FR" b="0" dirty="0"/>
              <a:t>Faits marquants 2009</a:t>
            </a:r>
            <a:r>
              <a:rPr lang="fr-FR" b="0" dirty="0" smtClean="0"/>
              <a:t>-</a:t>
            </a:r>
            <a:r>
              <a:rPr lang="fr-FR" dirty="0" smtClean="0"/>
              <a:t>2011</a:t>
            </a:r>
            <a:r>
              <a:rPr lang="fr-FR" b="0" dirty="0" smtClean="0"/>
              <a:t> </a:t>
            </a:r>
            <a:endParaRPr lang="fr-FR" b="0" dirty="0"/>
          </a:p>
        </p:txBody>
      </p:sp>
      <p:sp>
        <p:nvSpPr>
          <p:cNvPr id="60422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fr-FR" sz="2400" u="sng" dirty="0">
                <a:solidFill>
                  <a:schemeClr val="accent2"/>
                </a:solidFill>
                <a:latin typeface="Arial"/>
                <a:cs typeface="Arial"/>
              </a:rPr>
              <a:t>Equipes</a:t>
            </a:r>
            <a:r>
              <a:rPr lang="fr-FR" sz="2400" u="sng" dirty="0" smtClean="0">
                <a:solidFill>
                  <a:schemeClr val="accent2"/>
                </a:solidFill>
                <a:latin typeface="Arial"/>
                <a:cs typeface="Arial"/>
              </a:rPr>
              <a:t> Techniques</a:t>
            </a:r>
          </a:p>
          <a:p>
            <a:pPr algn="l">
              <a:defRPr/>
            </a:pPr>
            <a:endParaRPr lang="fr-FR" sz="1600" dirty="0" smtClean="0">
              <a:latin typeface="Arial"/>
              <a:cs typeface="Arial"/>
            </a:endParaRPr>
          </a:p>
          <a:p>
            <a:pPr>
              <a:defRPr/>
            </a:pPr>
            <a:r>
              <a:rPr lang="fr-FR" sz="1600" dirty="0" smtClean="0">
                <a:latin typeface="Arial"/>
                <a:ea typeface="Arial" charset="0"/>
                <a:cs typeface="Arial"/>
              </a:rPr>
              <a:t>- </a:t>
            </a:r>
            <a:r>
              <a:rPr lang="fr-FR" dirty="0" smtClean="0">
                <a:latin typeface="Arial"/>
                <a:ea typeface="Arial" charset="0"/>
                <a:cs typeface="Arial"/>
              </a:rPr>
              <a:t>Laurence </a:t>
            </a:r>
            <a:r>
              <a:rPr lang="fr-FR" dirty="0" err="1" smtClean="0">
                <a:latin typeface="Arial"/>
                <a:ea typeface="Arial" charset="0"/>
                <a:cs typeface="Arial"/>
              </a:rPr>
              <a:t>Lavergne</a:t>
            </a:r>
            <a:r>
              <a:rPr lang="fr-FR" dirty="0" smtClean="0">
                <a:latin typeface="Arial"/>
                <a:ea typeface="Arial" charset="0"/>
                <a:cs typeface="Arial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"/>
                <a:ea typeface="Arial" charset="0"/>
                <a:cs typeface="Arial"/>
              </a:rPr>
              <a:t>directrice technique </a:t>
            </a:r>
            <a:r>
              <a:rPr lang="fr-FR" dirty="0" smtClean="0">
                <a:latin typeface="Arial"/>
                <a:ea typeface="Arial" charset="0"/>
                <a:cs typeface="Arial"/>
              </a:rPr>
              <a:t>depuis le 1/5/2010 (après intérim 6 mois de D. Lacour)</a:t>
            </a:r>
            <a:endParaRPr lang="fr-FR" dirty="0" smtClean="0">
              <a:latin typeface="Arial"/>
              <a:cs typeface="Arial"/>
            </a:endParaRPr>
          </a:p>
          <a:p>
            <a:pPr>
              <a:buFontTx/>
              <a:buChar char="-"/>
              <a:defRPr/>
            </a:pPr>
            <a:r>
              <a:rPr lang="fr-FR" dirty="0" smtClean="0">
                <a:latin typeface="Arial"/>
                <a:ea typeface="Arial" charset="0"/>
                <a:cs typeface="Arial"/>
              </a:rPr>
              <a:t> explicitation des tâches et attributions des Directeur Technique, Chefs de service, et Responsables Techniques, …</a:t>
            </a:r>
          </a:p>
          <a:p>
            <a:pPr>
              <a:buFontTx/>
              <a:buChar char="-"/>
              <a:defRPr/>
            </a:pPr>
            <a:r>
              <a:rPr lang="fr-FR" dirty="0" smtClean="0">
                <a:latin typeface="Arial"/>
                <a:ea typeface="Arial" charset="0"/>
                <a:cs typeface="Arial"/>
              </a:rPr>
              <a:t> Suivi </a:t>
            </a:r>
            <a:r>
              <a:rPr lang="fr-FR" dirty="0" smtClean="0">
                <a:solidFill>
                  <a:srgbClr val="FF0000"/>
                </a:solidFill>
                <a:latin typeface="Arial"/>
                <a:ea typeface="Arial" charset="0"/>
                <a:cs typeface="Arial"/>
              </a:rPr>
              <a:t>semestriel</a:t>
            </a:r>
            <a:r>
              <a:rPr lang="fr-FR" dirty="0" smtClean="0">
                <a:latin typeface="Arial"/>
                <a:ea typeface="Arial" charset="0"/>
                <a:cs typeface="Arial"/>
              </a:rPr>
              <a:t> des </a:t>
            </a:r>
            <a:r>
              <a:rPr lang="fr-FR" dirty="0">
                <a:latin typeface="Arial"/>
                <a:ea typeface="Arial" charset="0"/>
                <a:cs typeface="Arial"/>
              </a:rPr>
              <a:t>affectations des ressources dans les projets</a:t>
            </a:r>
            <a:endParaRPr lang="fr-FR" dirty="0" smtClean="0">
              <a:latin typeface="Arial"/>
              <a:ea typeface="Arial" charset="0"/>
              <a:cs typeface="Arial"/>
            </a:endParaRPr>
          </a:p>
          <a:p>
            <a:pPr algn="l">
              <a:defRPr/>
            </a:pPr>
            <a:endParaRPr lang="fr-FR" dirty="0" smtClean="0">
              <a:latin typeface="Arial"/>
              <a:ea typeface="Arial" charset="0"/>
              <a:cs typeface="Arial"/>
            </a:endParaRPr>
          </a:p>
          <a:p>
            <a:pPr algn="l">
              <a:defRPr/>
            </a:pPr>
            <a:r>
              <a:rPr lang="fr-FR" dirty="0" smtClean="0">
                <a:latin typeface="Arial"/>
                <a:ea typeface="Arial" charset="0"/>
                <a:cs typeface="Arial"/>
              </a:rPr>
              <a:t>Autres </a:t>
            </a:r>
            <a:r>
              <a:rPr lang="fr-FR" dirty="0">
                <a:latin typeface="Arial"/>
                <a:ea typeface="Arial" charset="0"/>
                <a:cs typeface="Arial"/>
              </a:rPr>
              <a:t>changements </a:t>
            </a:r>
            <a:r>
              <a:rPr lang="fr-FR" dirty="0" smtClean="0">
                <a:latin typeface="Arial"/>
                <a:ea typeface="Arial" charset="0"/>
                <a:cs typeface="Arial"/>
              </a:rPr>
              <a:t>notables :</a:t>
            </a:r>
          </a:p>
          <a:p>
            <a:pPr>
              <a:defRPr/>
            </a:pPr>
            <a:r>
              <a:rPr lang="fr-FR" dirty="0">
                <a:latin typeface="Arial"/>
                <a:ea typeface="Arial" charset="0"/>
                <a:cs typeface="Arial"/>
              </a:rPr>
              <a:t>- Service </a:t>
            </a:r>
            <a:r>
              <a:rPr lang="fr-FR" dirty="0" smtClean="0">
                <a:latin typeface="Arial"/>
                <a:ea typeface="Arial" charset="0"/>
                <a:cs typeface="Arial"/>
              </a:rPr>
              <a:t>électronique : Patrick </a:t>
            </a:r>
            <a:r>
              <a:rPr lang="fr-FR" dirty="0" err="1" smtClean="0">
                <a:latin typeface="Arial"/>
                <a:ea typeface="Arial" charset="0"/>
                <a:cs typeface="Arial"/>
              </a:rPr>
              <a:t>Nayman</a:t>
            </a:r>
            <a:r>
              <a:rPr lang="fr-FR" dirty="0" smtClean="0">
                <a:latin typeface="Arial"/>
                <a:ea typeface="Arial" charset="0"/>
                <a:cs typeface="Arial"/>
              </a:rPr>
              <a:t> responsable depuis 1/10/2009 -     </a:t>
            </a:r>
            <a:r>
              <a:rPr lang="fr-FR" dirty="0" smtClean="0">
                <a:latin typeface="Arial"/>
                <a:cs typeface="Arial"/>
              </a:rPr>
              <a:t>formalisation de la relation avec le pôle OMEGA (</a:t>
            </a:r>
            <a:r>
              <a:rPr lang="fr-FR" dirty="0" err="1" smtClean="0">
                <a:latin typeface="Arial"/>
                <a:cs typeface="Arial"/>
              </a:rPr>
              <a:t>micro-electronique</a:t>
            </a:r>
            <a:r>
              <a:rPr lang="fr-FR" dirty="0" smtClean="0">
                <a:latin typeface="Arial"/>
                <a:cs typeface="Arial"/>
              </a:rPr>
              <a:t>)</a:t>
            </a:r>
            <a:endParaRPr lang="fr-FR" dirty="0" smtClean="0">
              <a:latin typeface="Arial"/>
              <a:ea typeface="Arial" charset="0"/>
              <a:cs typeface="Arial"/>
            </a:endParaRPr>
          </a:p>
          <a:p>
            <a:pPr algn="l">
              <a:buFontTx/>
              <a:buChar char="-"/>
              <a:defRPr/>
            </a:pPr>
            <a:r>
              <a:rPr lang="fr-FR" dirty="0">
                <a:latin typeface="Arial"/>
                <a:ea typeface="Arial" charset="0"/>
                <a:cs typeface="Arial"/>
              </a:rPr>
              <a:t> L. </a:t>
            </a:r>
            <a:r>
              <a:rPr lang="fr-FR" dirty="0" err="1">
                <a:latin typeface="Arial"/>
                <a:ea typeface="Arial" charset="0"/>
                <a:cs typeface="Arial"/>
              </a:rPr>
              <a:t>Lavergne</a:t>
            </a:r>
            <a:r>
              <a:rPr lang="fr-FR" dirty="0">
                <a:latin typeface="Arial"/>
                <a:ea typeface="Arial" charset="0"/>
                <a:cs typeface="Arial"/>
              </a:rPr>
              <a:t> </a:t>
            </a:r>
            <a:r>
              <a:rPr lang="fr-FR" dirty="0" smtClean="0">
                <a:latin typeface="Arial"/>
                <a:ea typeface="Arial" charset="0"/>
                <a:cs typeface="Arial"/>
              </a:rPr>
              <a:t>correspondante Valorisation - </a:t>
            </a:r>
            <a:r>
              <a:rPr lang="fr-FR" dirty="0" err="1" smtClean="0">
                <a:latin typeface="Arial"/>
                <a:ea typeface="Arial" charset="0"/>
                <a:cs typeface="Arial"/>
              </a:rPr>
              <a:t>J-Paul</a:t>
            </a:r>
            <a:r>
              <a:rPr lang="fr-FR" dirty="0" smtClean="0">
                <a:latin typeface="Arial"/>
                <a:ea typeface="Arial" charset="0"/>
                <a:cs typeface="Arial"/>
              </a:rPr>
              <a:t> </a:t>
            </a:r>
            <a:r>
              <a:rPr lang="fr-FR" dirty="0" err="1" smtClean="0">
                <a:latin typeface="Arial"/>
                <a:ea typeface="Arial" charset="0"/>
                <a:cs typeface="Arial"/>
              </a:rPr>
              <a:t>Tavernet</a:t>
            </a:r>
            <a:r>
              <a:rPr lang="fr-FR" dirty="0" smtClean="0">
                <a:latin typeface="Arial"/>
                <a:ea typeface="Arial" charset="0"/>
                <a:cs typeface="Arial"/>
              </a:rPr>
              <a:t> correspondant Formation </a:t>
            </a:r>
          </a:p>
          <a:p>
            <a:pPr algn="l">
              <a:buFontTx/>
              <a:buChar char="-"/>
              <a:defRPr/>
            </a:pPr>
            <a:r>
              <a:rPr lang="fr-FR" dirty="0" smtClean="0">
                <a:latin typeface="Arial"/>
                <a:ea typeface="Arial" charset="0"/>
                <a:cs typeface="Arial"/>
              </a:rPr>
              <a:t> Ressources Humaines : Magali </a:t>
            </a:r>
            <a:r>
              <a:rPr lang="fr-FR" dirty="0" err="1" smtClean="0">
                <a:latin typeface="Arial"/>
                <a:ea typeface="Arial" charset="0"/>
                <a:cs typeface="Arial"/>
              </a:rPr>
              <a:t>Carlosse</a:t>
            </a:r>
            <a:r>
              <a:rPr lang="fr-FR" dirty="0" smtClean="0">
                <a:latin typeface="Arial"/>
                <a:ea typeface="Arial" charset="0"/>
                <a:cs typeface="Arial"/>
              </a:rPr>
              <a:t> </a:t>
            </a:r>
          </a:p>
          <a:p>
            <a:pPr algn="l">
              <a:buFontTx/>
              <a:buChar char="-"/>
              <a:defRPr/>
            </a:pPr>
            <a:r>
              <a:rPr lang="fr-FR" dirty="0" smtClean="0">
                <a:latin typeface="Arial"/>
                <a:ea typeface="Arial" charset="0"/>
                <a:cs typeface="Arial"/>
              </a:rPr>
              <a:t> Direction adjointe : Sophie </a:t>
            </a:r>
            <a:r>
              <a:rPr lang="fr-FR" dirty="0" err="1" smtClean="0">
                <a:latin typeface="Arial"/>
                <a:ea typeface="Arial" charset="0"/>
                <a:cs typeface="Arial"/>
              </a:rPr>
              <a:t>Trincaz</a:t>
            </a:r>
            <a:r>
              <a:rPr lang="fr-FR" dirty="0" smtClean="0">
                <a:latin typeface="Arial"/>
                <a:ea typeface="Arial" charset="0"/>
                <a:cs typeface="Arial"/>
              </a:rPr>
              <a:t> depuis le 1</a:t>
            </a:r>
            <a:r>
              <a:rPr lang="fr-FR" baseline="30000" dirty="0" smtClean="0">
                <a:latin typeface="Arial"/>
                <a:ea typeface="Arial" charset="0"/>
                <a:cs typeface="Arial"/>
              </a:rPr>
              <a:t>er</a:t>
            </a:r>
            <a:r>
              <a:rPr lang="fr-FR" dirty="0" smtClean="0">
                <a:latin typeface="Arial"/>
                <a:ea typeface="Arial" charset="0"/>
                <a:cs typeface="Arial"/>
              </a:rPr>
              <a:t> Janvier </a:t>
            </a:r>
          </a:p>
          <a:p>
            <a:pPr>
              <a:defRPr/>
            </a:pPr>
            <a:endParaRPr lang="fr-FR" dirty="0" smtClean="0">
              <a:latin typeface="Arial"/>
              <a:ea typeface="Arial" charset="0"/>
              <a:cs typeface="Arial"/>
            </a:endParaRPr>
          </a:p>
          <a:p>
            <a:pPr>
              <a:defRPr/>
            </a:pP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Tous : </a:t>
            </a:r>
            <a:r>
              <a:rPr lang="fr-FR" dirty="0" smtClean="0">
                <a:solidFill>
                  <a:srgbClr val="FF0000"/>
                </a:solidFill>
                <a:latin typeface="Arial"/>
                <a:cs typeface="Arial"/>
              </a:rPr>
              <a:t>emménagement</a:t>
            </a: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 en 12-13-22 !</a:t>
            </a:r>
          </a:p>
          <a:p>
            <a:pPr algn="l">
              <a:buFontTx/>
              <a:buChar char="-"/>
              <a:defRPr/>
            </a:pPr>
            <a:endParaRPr lang="fr-FR" dirty="0" smtClean="0">
              <a:latin typeface="Arial"/>
              <a:ea typeface="Arial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3 - Programme de la Biennale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dirty="0" smtClean="0"/>
              <a:t>4 demi-journées (2h30 de présentations) thématiques :</a:t>
            </a:r>
          </a:p>
          <a:p>
            <a:pPr lvl="1"/>
            <a:r>
              <a:rPr lang="fr-FR" sz="2400" dirty="0" smtClean="0"/>
              <a:t>« Asymétrie </a:t>
            </a:r>
            <a:r>
              <a:rPr lang="fr-FR" sz="2400" dirty="0" err="1" smtClean="0"/>
              <a:t>matière-antimatière</a:t>
            </a:r>
            <a:r>
              <a:rPr lang="fr-FR" sz="2400" dirty="0" smtClean="0"/>
              <a:t> » : aujourd’hui</a:t>
            </a:r>
          </a:p>
          <a:p>
            <a:pPr lvl="1"/>
            <a:r>
              <a:rPr lang="fr-FR" sz="2400" dirty="0" smtClean="0"/>
              <a:t>« </a:t>
            </a:r>
            <a:r>
              <a:rPr lang="fr-FR" sz="2400" dirty="0" err="1" smtClean="0"/>
              <a:t>Astroparticules</a:t>
            </a:r>
            <a:r>
              <a:rPr lang="fr-FR" sz="2400" dirty="0" smtClean="0"/>
              <a:t> » : mardi matin</a:t>
            </a:r>
          </a:p>
          <a:p>
            <a:pPr lvl="1"/>
            <a:r>
              <a:rPr lang="fr-FR" sz="2400" dirty="0" smtClean="0"/>
              <a:t>« Interaction fondamentales » : mercredi matin</a:t>
            </a:r>
          </a:p>
          <a:p>
            <a:pPr lvl="1"/>
            <a:r>
              <a:rPr lang="fr-FR" sz="2400" dirty="0" smtClean="0"/>
              <a:t>« Matière et énergie noires » : Jeudi matin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  Format : « interventions courtes accessibles à tous …  faire parler les jeunes … »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800" dirty="0" smtClean="0"/>
              <a:t>+ </a:t>
            </a:r>
            <a:r>
              <a:rPr lang="fr-FR" sz="2400" dirty="0" smtClean="0"/>
              <a:t>interventions sur la vie/fonctionnement du laboratoire et des services, l’enseignement, ..</a:t>
            </a:r>
          </a:p>
          <a:p>
            <a:pPr>
              <a:buNone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fr-FR" dirty="0" smtClean="0"/>
              <a:t>Conclusion Biennale 2011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fr-FR" sz="2800" dirty="0" smtClean="0"/>
              <a:t>Ce que j’ai retenu :</a:t>
            </a:r>
          </a:p>
          <a:p>
            <a:pPr marL="514350" indent="-514350">
              <a:buNone/>
            </a:pP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Par thématique scientifique</a:t>
            </a:r>
          </a:p>
          <a:p>
            <a:pPr marL="514350" indent="-514350">
              <a:buFont typeface="+mj-lt"/>
              <a:buAutoNum type="arabicPeriod"/>
            </a:pP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Concernant les services techniques et administratifs      </a:t>
            </a:r>
          </a:p>
          <a:p>
            <a:pPr marL="514350" indent="-514350">
              <a:buNone/>
            </a:pP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sur les aspects « vie » du labo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16025"/>
            <a:ext cx="8496300" cy="5260975"/>
          </a:xfrm>
          <a:noFill/>
          <a:ln w="381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sz="2000" dirty="0">
                <a:solidFill>
                  <a:srgbClr val="0000FF"/>
                </a:solidFill>
                <a:latin typeface="Times New Roman" charset="0"/>
              </a:rPr>
              <a:t>Physique des particules, </a:t>
            </a:r>
            <a:r>
              <a:rPr lang="fr-FR" sz="2000" dirty="0" err="1">
                <a:solidFill>
                  <a:srgbClr val="0000FF"/>
                </a:solidFill>
                <a:latin typeface="Times New Roman" charset="0"/>
              </a:rPr>
              <a:t>Astroparticules</a:t>
            </a:r>
            <a:r>
              <a:rPr lang="fr-FR" sz="2000" dirty="0">
                <a:solidFill>
                  <a:srgbClr val="0000FF"/>
                </a:solidFill>
                <a:latin typeface="Times New Roman" charset="0"/>
              </a:rPr>
              <a:t> et Cosmologie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1600" dirty="0">
              <a:solidFill>
                <a:srgbClr val="0000FF"/>
              </a:solidFill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800" dirty="0">
                <a:solidFill>
                  <a:srgbClr val="0000FF"/>
                </a:solidFill>
                <a:latin typeface="Times New Roman" charset="0"/>
              </a:rPr>
              <a:t>Physique des particules :</a:t>
            </a:r>
            <a:r>
              <a:rPr lang="fr-FR" sz="1800" dirty="0" smtClean="0">
                <a:solidFill>
                  <a:srgbClr val="0000FF"/>
                </a:solidFill>
                <a:latin typeface="Times New Roman" charset="0"/>
              </a:rPr>
              <a:t> Masses et Interactions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dirty="0">
                <a:latin typeface="Times New Roman" charset="0"/>
              </a:rPr>
              <a:t>Physique au LHC : Atlas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dirty="0">
                <a:latin typeface="Times New Roman" charset="0"/>
              </a:rPr>
              <a:t>Physique au </a:t>
            </a:r>
            <a:r>
              <a:rPr lang="fr-FR" sz="1600" dirty="0" err="1">
                <a:latin typeface="Times New Roman" charset="0"/>
              </a:rPr>
              <a:t>TeVatron</a:t>
            </a:r>
            <a:r>
              <a:rPr lang="fr-FR" sz="1600" dirty="0">
                <a:latin typeface="Times New Roman" charset="0"/>
              </a:rPr>
              <a:t> : CDF et D0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dirty="0">
                <a:latin typeface="Times New Roman" charset="0"/>
              </a:rPr>
              <a:t>Etudes scientifiques et R&amp;D :</a:t>
            </a:r>
            <a:r>
              <a:rPr lang="fr-FR" sz="1600" dirty="0" smtClean="0">
                <a:latin typeface="Times New Roman" charset="0"/>
              </a:rPr>
              <a:t> IBL/SLHC, ILD </a:t>
            </a:r>
            <a:endParaRPr lang="fr-FR" sz="1600" dirty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1600" dirty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800" dirty="0">
                <a:solidFill>
                  <a:srgbClr val="0000FF"/>
                </a:solidFill>
                <a:latin typeface="Times New Roman" charset="0"/>
              </a:rPr>
              <a:t>Physique des particules :</a:t>
            </a:r>
            <a:r>
              <a:rPr lang="fr-FR" sz="1800" dirty="0" smtClean="0">
                <a:solidFill>
                  <a:srgbClr val="0000FF"/>
                </a:solidFill>
                <a:latin typeface="Times New Roman" charset="0"/>
              </a:rPr>
              <a:t> Asymétrie </a:t>
            </a:r>
            <a:r>
              <a:rPr lang="fr-FR" sz="1800" dirty="0" err="1">
                <a:solidFill>
                  <a:srgbClr val="0000FF"/>
                </a:solidFill>
                <a:latin typeface="Times New Roman" charset="0"/>
              </a:rPr>
              <a:t>matière-antimatière</a:t>
            </a:r>
            <a:r>
              <a:rPr lang="fr-FR" sz="1800" dirty="0">
                <a:solidFill>
                  <a:srgbClr val="0000FF"/>
                </a:solidFill>
                <a:latin typeface="Times New Roman" charset="0"/>
              </a:rPr>
              <a:t> et saveurs</a:t>
            </a:r>
            <a:endParaRPr lang="fr-FR" sz="1800" dirty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dirty="0">
                <a:latin typeface="Times New Roman" charset="0"/>
              </a:rPr>
              <a:t>Physique du B, Violation de CP : Babar, </a:t>
            </a:r>
            <a:r>
              <a:rPr lang="fr-FR" sz="1600" dirty="0" err="1">
                <a:latin typeface="Times New Roman" charset="0"/>
              </a:rPr>
              <a:t>LHCb</a:t>
            </a:r>
            <a:r>
              <a:rPr lang="fr-FR" sz="1600" dirty="0">
                <a:latin typeface="Times New Roman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dirty="0">
                <a:latin typeface="Times New Roman" charset="0"/>
              </a:rPr>
              <a:t>Etudes scientifiques et R&amp;D : </a:t>
            </a:r>
            <a:r>
              <a:rPr lang="fr-FR" sz="1600" dirty="0" err="1">
                <a:latin typeface="Times New Roman" charset="0"/>
              </a:rPr>
              <a:t>SuperB</a:t>
            </a:r>
            <a:endParaRPr lang="fr-FR" sz="1600" dirty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dirty="0">
                <a:latin typeface="Times New Roman" charset="0"/>
              </a:rPr>
              <a:t>Physique des neutrinos :</a:t>
            </a:r>
            <a:r>
              <a:rPr lang="fr-FR" sz="1600" dirty="0" smtClean="0">
                <a:latin typeface="Times New Roman" charset="0"/>
              </a:rPr>
              <a:t> NA61, T2K</a:t>
            </a:r>
            <a:endParaRPr lang="fr-FR" sz="1600" dirty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dirty="0">
                <a:latin typeface="Times New Roman" charset="0"/>
              </a:rPr>
              <a:t>Théorie : phénoménologie de la QCD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1600" dirty="0">
              <a:latin typeface="Times New Roman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>
                <a:solidFill>
                  <a:srgbClr val="0000FF"/>
                </a:solidFill>
                <a:latin typeface="Times New Roman" charset="0"/>
              </a:rPr>
              <a:t>Cosmologie : matière et énergie noire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600" dirty="0">
                <a:latin typeface="Times New Roman" charset="0"/>
              </a:rPr>
              <a:t>Energie noire et constante cosmologique : SNLS, SNF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600" dirty="0">
                <a:latin typeface="Times New Roman" charset="0"/>
              </a:rPr>
              <a:t>Etudes scientifiques et R&amp;D :</a:t>
            </a:r>
            <a:r>
              <a:rPr lang="fr-FR" sz="1600" dirty="0" smtClean="0">
                <a:latin typeface="Times New Roman" charset="0"/>
              </a:rPr>
              <a:t> LSST, EUCLID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600" dirty="0">
                <a:latin typeface="Times New Roman" charset="0"/>
              </a:rPr>
              <a:t>Théorie :</a:t>
            </a:r>
            <a:r>
              <a:rPr lang="fr-FR" sz="1600" dirty="0" smtClean="0">
                <a:latin typeface="Times New Roman" charset="0"/>
              </a:rPr>
              <a:t> Dynamique des Systèmes Autogravitants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sz="1600" dirty="0" smtClean="0">
              <a:latin typeface="Times New Roman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 err="1" smtClean="0">
                <a:solidFill>
                  <a:srgbClr val="0000FF"/>
                </a:solidFill>
                <a:latin typeface="Times New Roman" charset="0"/>
              </a:rPr>
              <a:t>Astroparticules</a:t>
            </a:r>
            <a:r>
              <a:rPr lang="fr-FR" sz="1800" dirty="0" smtClean="0">
                <a:solidFill>
                  <a:srgbClr val="0000FF"/>
                </a:solidFill>
                <a:latin typeface="Times New Roman" charset="0"/>
              </a:rPr>
              <a:t> : Rayons </a:t>
            </a:r>
            <a:r>
              <a:rPr lang="fr-FR" sz="1800" dirty="0">
                <a:solidFill>
                  <a:srgbClr val="0000FF"/>
                </a:solidFill>
                <a:latin typeface="Times New Roman" charset="0"/>
              </a:rPr>
              <a:t>cosmiques de haute énergie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dirty="0">
                <a:latin typeface="Times New Roman" charset="0"/>
              </a:rPr>
              <a:t>Astronomie </a:t>
            </a:r>
            <a:r>
              <a:rPr lang="el-GR" sz="1600" dirty="0"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fr-FR" sz="1600" dirty="0">
                <a:latin typeface="Times New Roman" charset="0"/>
                <a:ea typeface="Times New Roman" charset="0"/>
                <a:cs typeface="Times New Roman" charset="0"/>
              </a:rPr>
              <a:t> des très hautes énergies : HESS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dirty="0">
                <a:latin typeface="Times New Roman" charset="0"/>
                <a:ea typeface="Times New Roman" charset="0"/>
                <a:cs typeface="Times New Roman" charset="0"/>
              </a:rPr>
              <a:t>Rayons cosmiques d’énergies extrêmes :</a:t>
            </a:r>
            <a:r>
              <a:rPr lang="fr-FR" sz="1600" dirty="0" smtClean="0">
                <a:latin typeface="Times New Roman" charset="0"/>
                <a:ea typeface="Times New Roman" charset="0"/>
                <a:cs typeface="Times New Roman" charset="0"/>
              </a:rPr>
              <a:t> Auger</a:t>
            </a:r>
            <a:endParaRPr lang="fr-FR" sz="1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dirty="0">
                <a:latin typeface="Times New Roman" charset="0"/>
                <a:ea typeface="Times New Roman" charset="0"/>
                <a:cs typeface="Times New Roman" charset="0"/>
              </a:rPr>
              <a:t>Etudes scientifiques et R&amp;D : CTA, </a:t>
            </a:r>
            <a:r>
              <a:rPr lang="fr-FR" sz="1600" dirty="0" smtClean="0">
                <a:latin typeface="Times New Roman" charset="0"/>
                <a:ea typeface="Times New Roman" charset="0"/>
                <a:cs typeface="Times New Roman" charset="0"/>
              </a:rPr>
              <a:t>EASIER</a:t>
            </a:r>
            <a:endParaRPr lang="fr-FR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1093788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5D5DBE">
                  <a:alpha val="89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fr-FR" sz="2400" b="1" dirty="0">
                <a:solidFill>
                  <a:schemeClr val="bg1"/>
                </a:solidFill>
                <a:effectLst/>
              </a:rPr>
              <a:t>Laboratoire de Physique Nucléaire et de Hautes Energies</a:t>
            </a:r>
            <a:br>
              <a:rPr lang="fr-FR" sz="2400" b="1" dirty="0">
                <a:solidFill>
                  <a:schemeClr val="bg1"/>
                </a:solidFill>
                <a:effectLst/>
              </a:rPr>
            </a:br>
            <a:r>
              <a:rPr lang="fr-FR" sz="2400" b="1" dirty="0">
                <a:solidFill>
                  <a:schemeClr val="bg1"/>
                </a:solidFill>
                <a:effectLst/>
              </a:rPr>
              <a:t>UMR 7585 - CNRS/IN2P3 UPMC et UPD</a:t>
            </a:r>
          </a:p>
        </p:txBody>
      </p:sp>
      <p:pic>
        <p:nvPicPr>
          <p:cNvPr id="20485" name="Picture 4" descr="fermila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600200"/>
            <a:ext cx="13223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 descr="88inch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276600"/>
            <a:ext cx="13271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8" descr="cyrilonflav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0125" y="4572000"/>
            <a:ext cx="14128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6025"/>
            <a:ext cx="8142288" cy="5032375"/>
          </a:xfrm>
          <a:noFill/>
          <a:ln w="381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fr-FR" sz="1800" dirty="0" smtClean="0">
              <a:solidFill>
                <a:srgbClr val="0000FF"/>
              </a:solidFill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800" dirty="0" smtClean="0">
                <a:solidFill>
                  <a:srgbClr val="0000FF"/>
                </a:solidFill>
                <a:latin typeface="Times New Roman" charset="0"/>
              </a:rPr>
              <a:t>Physique des particules : Asymétrie </a:t>
            </a:r>
            <a:r>
              <a:rPr lang="fr-FR" sz="1800" dirty="0" err="1" smtClean="0">
                <a:solidFill>
                  <a:srgbClr val="0000FF"/>
                </a:solidFill>
                <a:latin typeface="Times New Roman" charset="0"/>
              </a:rPr>
              <a:t>matière-antimatière</a:t>
            </a:r>
            <a:r>
              <a:rPr lang="fr-FR" sz="1800" dirty="0" smtClean="0">
                <a:solidFill>
                  <a:srgbClr val="0000FF"/>
                </a:solidFill>
                <a:latin typeface="Times New Roman" charset="0"/>
              </a:rPr>
              <a:t> et saveurs</a:t>
            </a:r>
            <a:endParaRPr lang="fr-FR" sz="1800" dirty="0" smtClean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800" dirty="0" smtClean="0">
                <a:latin typeface="Times New Roman" charset="0"/>
              </a:rPr>
              <a:t>Physique du B, Violation de CP : Babar, </a:t>
            </a:r>
            <a:r>
              <a:rPr lang="fr-FR" sz="1800" dirty="0" err="1" smtClean="0">
                <a:latin typeface="Times New Roman" charset="0"/>
              </a:rPr>
              <a:t>LHCb</a:t>
            </a:r>
            <a:r>
              <a:rPr lang="fr-FR" sz="1800" dirty="0" smtClean="0">
                <a:latin typeface="Times New Roman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800" dirty="0" smtClean="0">
                <a:latin typeface="Times New Roman" charset="0"/>
              </a:rPr>
              <a:t>Etudes scientifiques et R&amp;D : </a:t>
            </a:r>
            <a:r>
              <a:rPr lang="fr-FR" sz="1800" dirty="0" err="1" smtClean="0">
                <a:latin typeface="Times New Roman" charset="0"/>
              </a:rPr>
              <a:t>SuperB</a:t>
            </a:r>
            <a:endParaRPr lang="fr-FR" sz="1800" dirty="0" smtClean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800" dirty="0" smtClean="0">
                <a:latin typeface="Times New Roman" charset="0"/>
              </a:rPr>
              <a:t>Physique des neutrinos : NA61, T2K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800" dirty="0" smtClean="0">
                <a:latin typeface="Times New Roman" charset="0"/>
              </a:rPr>
              <a:t>Phénoménologie de la QCD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1800" dirty="0" smtClean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800" dirty="0" smtClean="0">
                <a:latin typeface="Times New Roman" charset="0"/>
              </a:rPr>
              <a:t>MC : Eli</a:t>
            </a:r>
          </a:p>
          <a:p>
            <a:pPr>
              <a:lnSpc>
                <a:spcPct val="80000"/>
              </a:lnSpc>
              <a:buNone/>
            </a:pPr>
            <a:endParaRPr lang="fr-FR" sz="1800" dirty="0" smtClean="0"/>
          </a:p>
          <a:p>
            <a:pPr>
              <a:lnSpc>
                <a:spcPct val="80000"/>
              </a:lnSpc>
            </a:pPr>
            <a:r>
              <a:rPr lang="fr-FR" sz="1800" dirty="0" smtClean="0"/>
              <a:t>Babar: encore beaucoup de publications (travaillent leur indice h!)</a:t>
            </a:r>
          </a:p>
          <a:p>
            <a:pPr>
              <a:lnSpc>
                <a:spcPct val="80000"/>
              </a:lnSpc>
            </a:pPr>
            <a:r>
              <a:rPr lang="fr-FR" sz="1800" dirty="0" smtClean="0"/>
              <a:t>Parfaire l’intégration dans </a:t>
            </a:r>
            <a:r>
              <a:rPr lang="fr-FR" sz="1800" dirty="0" err="1" smtClean="0"/>
              <a:t>LHCb</a:t>
            </a:r>
            <a:endParaRPr lang="fr-FR" sz="1800" dirty="0" smtClean="0"/>
          </a:p>
          <a:p>
            <a:pPr>
              <a:lnSpc>
                <a:spcPct val="80000"/>
              </a:lnSpc>
            </a:pPr>
            <a:r>
              <a:rPr lang="fr-FR" sz="1800" dirty="0" smtClean="0"/>
              <a:t>Arrivée prochaine de F. </a:t>
            </a:r>
            <a:r>
              <a:rPr lang="fr-FR" sz="1800" dirty="0" err="1" smtClean="0"/>
              <a:t>Polci</a:t>
            </a:r>
            <a:r>
              <a:rPr lang="fr-FR" sz="1800" dirty="0" smtClean="0"/>
              <a:t> et A. Martens + </a:t>
            </a:r>
            <a:r>
              <a:rPr lang="fr-FR" sz="1800" dirty="0" err="1" smtClean="0"/>
              <a:t>Postdoc</a:t>
            </a:r>
            <a:r>
              <a:rPr lang="fr-FR" sz="1800" dirty="0" smtClean="0"/>
              <a:t> Emergence en 2012 </a:t>
            </a:r>
          </a:p>
          <a:p>
            <a:pPr>
              <a:lnSpc>
                <a:spcPct val="80000"/>
              </a:lnSpc>
            </a:pPr>
            <a:r>
              <a:rPr lang="fr-FR" sz="1800" dirty="0" smtClean="0"/>
              <a:t>Futur :  projet </a:t>
            </a:r>
            <a:r>
              <a:rPr lang="fr-FR" sz="1800" dirty="0" err="1" smtClean="0"/>
              <a:t>SuperB</a:t>
            </a:r>
            <a:r>
              <a:rPr lang="fr-FR" sz="1800" dirty="0" smtClean="0"/>
              <a:t>  - CS IN2P3 10/2011 </a:t>
            </a:r>
          </a:p>
          <a:p>
            <a:pPr>
              <a:lnSpc>
                <a:spcPct val="80000"/>
              </a:lnSpc>
            </a:pPr>
            <a:endParaRPr lang="fr-FR" sz="1800" dirty="0" smtClean="0">
              <a:latin typeface="Times New Roman" charset="0"/>
            </a:endParaRPr>
          </a:p>
          <a:p>
            <a:pPr>
              <a:lnSpc>
                <a:spcPct val="80000"/>
              </a:lnSpc>
            </a:pPr>
            <a:r>
              <a:rPr lang="fr-FR" sz="1800" dirty="0" smtClean="0"/>
              <a:t>T2K/NA61 :  premiers résultats et papiers   </a:t>
            </a:r>
          </a:p>
          <a:p>
            <a:pPr>
              <a:lnSpc>
                <a:spcPct val="80000"/>
              </a:lnSpc>
            </a:pPr>
            <a:r>
              <a:rPr lang="fr-FR" sz="1800" dirty="0" smtClean="0"/>
              <a:t>Arrivée prochaine de C. </a:t>
            </a:r>
            <a:r>
              <a:rPr lang="fr-FR" sz="1800" dirty="0" err="1" smtClean="0"/>
              <a:t>Giganti</a:t>
            </a:r>
            <a:r>
              <a:rPr lang="fr-FR" sz="1800" dirty="0" smtClean="0"/>
              <a:t>  </a:t>
            </a:r>
          </a:p>
          <a:p>
            <a:pPr>
              <a:lnSpc>
                <a:spcPct val="80000"/>
              </a:lnSpc>
            </a:pPr>
            <a:r>
              <a:rPr lang="fr-FR" sz="1800" dirty="0" smtClean="0"/>
              <a:t>Redémarrage JPARC en Décembre (-&gt; 4-5 ans)</a:t>
            </a:r>
          </a:p>
          <a:p>
            <a:pPr>
              <a:lnSpc>
                <a:spcPct val="80000"/>
              </a:lnSpc>
            </a:pPr>
            <a:r>
              <a:rPr lang="fr-FR" sz="1800" dirty="0" smtClean="0"/>
              <a:t>Futur : encore vague (CERN?)</a:t>
            </a:r>
          </a:p>
          <a:p>
            <a:pPr>
              <a:lnSpc>
                <a:spcPct val="80000"/>
              </a:lnSpc>
            </a:pPr>
            <a:endParaRPr lang="fr-FR" sz="1800" dirty="0" smtClean="0">
              <a:latin typeface="Times New Roman" charset="0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1093788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5D5DBE">
                  <a:alpha val="89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fr-FR" sz="2400" b="1" dirty="0">
                <a:solidFill>
                  <a:schemeClr val="bg1"/>
                </a:solidFill>
                <a:effectLst/>
              </a:rPr>
              <a:t>Laboratoire de Physique Nucléaire et de Hautes Energies</a:t>
            </a:r>
            <a:br>
              <a:rPr lang="fr-FR" sz="2400" b="1" dirty="0">
                <a:solidFill>
                  <a:schemeClr val="bg1"/>
                </a:solidFill>
                <a:effectLst/>
              </a:rPr>
            </a:br>
            <a:r>
              <a:rPr lang="fr-FR" sz="2400" b="1" dirty="0">
                <a:solidFill>
                  <a:schemeClr val="bg1"/>
                </a:solidFill>
                <a:effectLst/>
              </a:rPr>
              <a:t>UMR 7585 - CNRS/IN2P3 UPMC et UPD</a:t>
            </a:r>
          </a:p>
        </p:txBody>
      </p:sp>
      <p:pic>
        <p:nvPicPr>
          <p:cNvPr id="20485" name="Picture 4" descr="fermila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12900"/>
            <a:ext cx="13223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16025"/>
            <a:ext cx="8496300" cy="5260975"/>
          </a:xfrm>
          <a:noFill/>
          <a:ln w="381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 err="1" smtClean="0">
                <a:solidFill>
                  <a:srgbClr val="0000FF"/>
                </a:solidFill>
                <a:latin typeface="Times New Roman" charset="0"/>
              </a:rPr>
              <a:t>Astroparticules</a:t>
            </a:r>
            <a:r>
              <a:rPr lang="fr-FR" sz="1800" dirty="0" smtClean="0">
                <a:solidFill>
                  <a:srgbClr val="0000FF"/>
                </a:solidFill>
                <a:latin typeface="Times New Roman" charset="0"/>
              </a:rPr>
              <a:t> : Rayons </a:t>
            </a:r>
            <a:r>
              <a:rPr lang="fr-FR" sz="1800" dirty="0">
                <a:solidFill>
                  <a:srgbClr val="0000FF"/>
                </a:solidFill>
                <a:latin typeface="Times New Roman" charset="0"/>
              </a:rPr>
              <a:t>cosmiques de haute énergie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800" dirty="0">
                <a:latin typeface="Times New Roman" charset="0"/>
              </a:rPr>
              <a:t>Astronomie </a:t>
            </a:r>
            <a:r>
              <a:rPr lang="el-GR" sz="1800" dirty="0"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fr-FR" sz="1800" dirty="0">
                <a:latin typeface="Times New Roman" charset="0"/>
                <a:ea typeface="Times New Roman" charset="0"/>
                <a:cs typeface="Times New Roman" charset="0"/>
              </a:rPr>
              <a:t> des très hautes énergies : HESS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800" dirty="0">
                <a:latin typeface="Times New Roman" charset="0"/>
                <a:ea typeface="Times New Roman" charset="0"/>
                <a:cs typeface="Times New Roman" charset="0"/>
              </a:rPr>
              <a:t>Rayons cosmiques d’énergies extrêmes :</a:t>
            </a:r>
            <a:r>
              <a:rPr lang="fr-FR" sz="1800" dirty="0" smtClean="0">
                <a:latin typeface="Times New Roman" charset="0"/>
                <a:ea typeface="Times New Roman" charset="0"/>
                <a:cs typeface="Times New Roman" charset="0"/>
              </a:rPr>
              <a:t> Auger</a:t>
            </a:r>
            <a:endParaRPr lang="fr-FR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800" dirty="0">
                <a:latin typeface="Times New Roman" charset="0"/>
                <a:ea typeface="Times New Roman" charset="0"/>
                <a:cs typeface="Times New Roman" charset="0"/>
              </a:rPr>
              <a:t>Etudes scientifiques et R&amp;D : CTA, </a:t>
            </a:r>
            <a:r>
              <a:rPr lang="fr-FR" sz="1800" dirty="0" smtClean="0">
                <a:latin typeface="Times New Roman" charset="0"/>
                <a:ea typeface="Times New Roman" charset="0"/>
                <a:cs typeface="Times New Roman" charset="0"/>
              </a:rPr>
              <a:t>EASIER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80000"/>
              </a:lnSpc>
              <a:buNone/>
            </a:pPr>
            <a:r>
              <a:rPr lang="fr-FR" sz="1800" dirty="0" smtClean="0"/>
              <a:t>MC : </a:t>
            </a:r>
            <a:r>
              <a:rPr lang="fr-FR" sz="1800" dirty="0" err="1" smtClean="0"/>
              <a:t>Piera</a:t>
            </a:r>
            <a:r>
              <a:rPr lang="fr-FR" sz="1800" dirty="0" smtClean="0"/>
              <a:t>  </a:t>
            </a:r>
          </a:p>
          <a:p>
            <a:pPr>
              <a:lnSpc>
                <a:spcPct val="80000"/>
              </a:lnSpc>
              <a:buNone/>
            </a:pPr>
            <a:endParaRPr lang="fr-FR" sz="1800" dirty="0" smtClean="0"/>
          </a:p>
          <a:p>
            <a:pPr>
              <a:lnSpc>
                <a:spcPct val="80000"/>
              </a:lnSpc>
            </a:pPr>
            <a:r>
              <a:rPr lang="fr-FR" sz="1800" dirty="0" smtClean="0"/>
              <a:t>HESS-1 : « 10 ans déjà! » nombreux résultats - « rénovation » indispensable  </a:t>
            </a:r>
          </a:p>
          <a:p>
            <a:pPr>
              <a:lnSpc>
                <a:spcPct val="80000"/>
              </a:lnSpc>
            </a:pPr>
            <a:r>
              <a:rPr lang="fr-FR" sz="1800" dirty="0" smtClean="0"/>
              <a:t>HESS-2 : retard d’installation de la caméra (maintenant mi-2012)</a:t>
            </a:r>
          </a:p>
          <a:p>
            <a:pPr>
              <a:lnSpc>
                <a:spcPct val="80000"/>
              </a:lnSpc>
            </a:pPr>
            <a:r>
              <a:rPr lang="fr-FR" sz="1800" dirty="0" smtClean="0"/>
              <a:t>Problèmes/demandes de ressources humaines (départs, )  </a:t>
            </a:r>
          </a:p>
          <a:p>
            <a:pPr>
              <a:lnSpc>
                <a:spcPct val="80000"/>
              </a:lnSpc>
            </a:pPr>
            <a:r>
              <a:rPr lang="fr-FR" sz="1800" dirty="0" smtClean="0"/>
              <a:t>Futur : CTA</a:t>
            </a:r>
          </a:p>
          <a:p>
            <a:pPr>
              <a:lnSpc>
                <a:spcPct val="80000"/>
              </a:lnSpc>
              <a:buNone/>
            </a:pPr>
            <a:r>
              <a:rPr lang="fr-FR" sz="1800" dirty="0" smtClean="0"/>
              <a:t>         ANR Nectar -&gt; fin 2012</a:t>
            </a:r>
            <a:endParaRPr lang="fr-FR" sz="1400" dirty="0" smtClean="0"/>
          </a:p>
          <a:p>
            <a:pPr>
              <a:lnSpc>
                <a:spcPct val="80000"/>
              </a:lnSpc>
              <a:buNone/>
            </a:pPr>
            <a:r>
              <a:rPr lang="fr-FR" sz="1800" dirty="0" smtClean="0"/>
              <a:t>		GATE (financement régional ) : assemblage modules Nectar  -&gt; 2014 </a:t>
            </a:r>
          </a:p>
          <a:p>
            <a:pPr>
              <a:lnSpc>
                <a:spcPct val="80000"/>
              </a:lnSpc>
            </a:pPr>
            <a:endParaRPr lang="fr-FR" sz="1800" dirty="0" smtClean="0"/>
          </a:p>
          <a:p>
            <a:pPr>
              <a:lnSpc>
                <a:spcPct val="80000"/>
              </a:lnSpc>
            </a:pPr>
            <a:r>
              <a:rPr lang="fr-FR" sz="1800" dirty="0" smtClean="0"/>
              <a:t>Auger : accord financement jusqu’en 2015</a:t>
            </a:r>
          </a:p>
          <a:p>
            <a:pPr>
              <a:lnSpc>
                <a:spcPct val="80000"/>
              </a:lnSpc>
            </a:pPr>
            <a:r>
              <a:rPr lang="fr-FR" sz="1800" dirty="0" smtClean="0"/>
              <a:t>Futur plus incertain : </a:t>
            </a:r>
          </a:p>
          <a:p>
            <a:pPr>
              <a:lnSpc>
                <a:spcPct val="80000"/>
              </a:lnSpc>
              <a:buNone/>
            </a:pPr>
            <a:r>
              <a:rPr lang="fr-FR" sz="1800" dirty="0" smtClean="0"/>
              <a:t>         plutôt au sol (amélioration de la mesure – composition – projet EASIER)  </a:t>
            </a:r>
          </a:p>
          <a:p>
            <a:pPr lvl="1">
              <a:lnSpc>
                <a:spcPct val="80000"/>
              </a:lnSpc>
              <a:buNone/>
            </a:pPr>
            <a:r>
              <a:rPr lang="fr-FR" sz="1800" dirty="0" smtClean="0"/>
              <a:t>projet joindre les forces avec </a:t>
            </a:r>
            <a:r>
              <a:rPr lang="fr-FR" sz="1800" dirty="0" err="1" smtClean="0"/>
              <a:t>Collab</a:t>
            </a:r>
            <a:r>
              <a:rPr lang="fr-FR" sz="1800" dirty="0" smtClean="0"/>
              <a:t> (TA) pour un projet futur Nord</a:t>
            </a:r>
          </a:p>
          <a:p>
            <a:pPr>
              <a:lnSpc>
                <a:spcPct val="80000"/>
              </a:lnSpc>
              <a:buNone/>
            </a:pPr>
            <a:r>
              <a:rPr lang="fr-FR" sz="1800" dirty="0" smtClean="0"/>
              <a:t>         </a:t>
            </a:r>
            <a:endParaRPr lang="fr-FR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1093788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5D5DBE">
                  <a:alpha val="89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fr-FR" sz="2400" b="1" dirty="0">
                <a:solidFill>
                  <a:schemeClr val="bg1"/>
                </a:solidFill>
                <a:effectLst/>
              </a:rPr>
              <a:t>Laboratoire de Physique Nucléaire et de Hautes Energies</a:t>
            </a:r>
            <a:br>
              <a:rPr lang="fr-FR" sz="2400" b="1" dirty="0">
                <a:solidFill>
                  <a:schemeClr val="bg1"/>
                </a:solidFill>
                <a:effectLst/>
              </a:rPr>
            </a:br>
            <a:r>
              <a:rPr lang="fr-FR" sz="2400" b="1" dirty="0">
                <a:solidFill>
                  <a:schemeClr val="bg1"/>
                </a:solidFill>
                <a:effectLst/>
              </a:rPr>
              <a:t>UMR 7585 - CNRS/IN2P3 UPMC et UPD</a:t>
            </a:r>
          </a:p>
        </p:txBody>
      </p:sp>
      <p:pic>
        <p:nvPicPr>
          <p:cNvPr id="20489" name="Picture 8" descr="cyrilonflav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0125" y="1216025"/>
            <a:ext cx="14128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6025"/>
            <a:ext cx="8218488" cy="5260975"/>
          </a:xfrm>
          <a:noFill/>
          <a:ln w="381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800" dirty="0" smtClean="0">
                <a:solidFill>
                  <a:srgbClr val="0000FF"/>
                </a:solidFill>
                <a:latin typeface="Times New Roman" charset="0"/>
              </a:rPr>
              <a:t>Physique </a:t>
            </a:r>
            <a:r>
              <a:rPr lang="fr-FR" sz="1800" dirty="0">
                <a:solidFill>
                  <a:srgbClr val="0000FF"/>
                </a:solidFill>
                <a:latin typeface="Times New Roman" charset="0"/>
              </a:rPr>
              <a:t>des particules :</a:t>
            </a:r>
            <a:r>
              <a:rPr lang="fr-FR" sz="1800" dirty="0" smtClean="0">
                <a:solidFill>
                  <a:srgbClr val="0000FF"/>
                </a:solidFill>
                <a:latin typeface="Times New Roman" charset="0"/>
              </a:rPr>
              <a:t> Masses et Interactions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800" dirty="0">
                <a:latin typeface="Times New Roman" charset="0"/>
              </a:rPr>
              <a:t>Physique au LHC : Atlas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800" dirty="0">
                <a:latin typeface="Times New Roman" charset="0"/>
              </a:rPr>
              <a:t>Physique au </a:t>
            </a:r>
            <a:r>
              <a:rPr lang="fr-FR" sz="1800" dirty="0" err="1">
                <a:latin typeface="Times New Roman" charset="0"/>
              </a:rPr>
              <a:t>TeVatron</a:t>
            </a:r>
            <a:r>
              <a:rPr lang="fr-FR" sz="1800" dirty="0">
                <a:latin typeface="Times New Roman" charset="0"/>
              </a:rPr>
              <a:t> : CDF et D0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800" dirty="0">
                <a:latin typeface="Times New Roman" charset="0"/>
              </a:rPr>
              <a:t>Etudes scientifiques et R&amp;D :</a:t>
            </a:r>
            <a:r>
              <a:rPr lang="fr-FR" sz="1800" dirty="0" smtClean="0">
                <a:latin typeface="Times New Roman" charset="0"/>
              </a:rPr>
              <a:t> IBL/SLHC, ILD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1800" dirty="0" smtClean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800" dirty="0" smtClean="0">
                <a:latin typeface="Times New Roman" charset="0"/>
              </a:rPr>
              <a:t>MC: Didier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1800" dirty="0" smtClean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800" dirty="0" smtClean="0">
                <a:latin typeface="Times New Roman" charset="0"/>
              </a:rPr>
              <a:t>    </a:t>
            </a:r>
            <a:r>
              <a:rPr lang="fr-FR" sz="1800" dirty="0" smtClean="0"/>
              <a:t>Continuité DO+CDF, ATLAS, SLHC, ILD : R&amp;D, construction, analyses</a:t>
            </a:r>
          </a:p>
          <a:p>
            <a:pPr>
              <a:lnSpc>
                <a:spcPct val="80000"/>
              </a:lnSpc>
            </a:pPr>
            <a:endParaRPr lang="fr-FR" sz="1800" dirty="0" smtClean="0"/>
          </a:p>
          <a:p>
            <a:pPr>
              <a:lnSpc>
                <a:spcPct val="80000"/>
              </a:lnSpc>
            </a:pPr>
            <a:r>
              <a:rPr lang="fr-FR" sz="1800" dirty="0" smtClean="0"/>
              <a:t>Au laboratoire 20 permanents (40%) – beaucoup de doctorants</a:t>
            </a:r>
          </a:p>
          <a:p>
            <a:pPr>
              <a:lnSpc>
                <a:spcPct val="80000"/>
              </a:lnSpc>
            </a:pPr>
            <a:r>
              <a:rPr lang="fr-FR" sz="1800" dirty="0" smtClean="0"/>
              <a:t>Un chercheur du laboratoire est porte-parole d’une expérience majeure</a:t>
            </a:r>
          </a:p>
          <a:p>
            <a:pPr>
              <a:lnSpc>
                <a:spcPct val="80000"/>
              </a:lnSpc>
            </a:pPr>
            <a:r>
              <a:rPr lang="fr-FR" sz="1800" dirty="0" smtClean="0"/>
              <a:t>Intenses activités d’analyses (D0/CDF, ATLAS) (</a:t>
            </a:r>
            <a:r>
              <a:rPr lang="fr-FR" sz="1800" dirty="0" err="1" smtClean="0"/>
              <a:t>Higgs</a:t>
            </a:r>
            <a:r>
              <a:rPr lang="fr-FR" sz="1800" dirty="0" smtClean="0"/>
              <a:t> léger, top, photons, précisions)</a:t>
            </a:r>
          </a:p>
          <a:p>
            <a:pPr>
              <a:lnSpc>
                <a:spcPct val="80000"/>
              </a:lnSpc>
              <a:buNone/>
            </a:pPr>
            <a:r>
              <a:rPr lang="fr-FR" sz="1800" dirty="0" smtClean="0"/>
              <a:t>       </a:t>
            </a:r>
          </a:p>
          <a:p>
            <a:pPr>
              <a:lnSpc>
                <a:spcPct val="80000"/>
              </a:lnSpc>
              <a:buNone/>
            </a:pPr>
            <a:r>
              <a:rPr lang="fr-FR" sz="1800" dirty="0" smtClean="0"/>
              <a:t>      « dans 1 an, il n'est pas exclu que le </a:t>
            </a:r>
            <a:r>
              <a:rPr lang="fr-FR" sz="1800" dirty="0" err="1" smtClean="0"/>
              <a:t>Higgs</a:t>
            </a:r>
            <a:r>
              <a:rPr lang="fr-FR" sz="1800" dirty="0" smtClean="0"/>
              <a:t> standard soit exclu à 95% CL »</a:t>
            </a:r>
          </a:p>
          <a:p>
            <a:pPr>
              <a:lnSpc>
                <a:spcPct val="80000"/>
              </a:lnSpc>
            </a:pPr>
            <a:r>
              <a:rPr lang="fr-FR" sz="1800" dirty="0" smtClean="0"/>
              <a:t>Doit-on s’en inquiéter, s’en réjouir ?</a:t>
            </a:r>
          </a:p>
          <a:p>
            <a:pPr>
              <a:lnSpc>
                <a:spcPct val="80000"/>
              </a:lnSpc>
            </a:pPr>
            <a:r>
              <a:rPr lang="fr-FR" sz="1800" dirty="0" smtClean="0"/>
              <a:t>"trop tôt pour se demander que faire après le </a:t>
            </a:r>
            <a:r>
              <a:rPr lang="fr-FR" sz="1800" dirty="0" err="1" smtClean="0"/>
              <a:t>Higgs</a:t>
            </a:r>
            <a:r>
              <a:rPr lang="fr-FR" sz="1800" dirty="0" smtClean="0"/>
              <a:t> !"   (Ph S.)</a:t>
            </a:r>
          </a:p>
          <a:p>
            <a:pPr>
              <a:lnSpc>
                <a:spcPct val="80000"/>
              </a:lnSpc>
              <a:buNone/>
            </a:pPr>
            <a:endParaRPr lang="fr-FR" sz="1800" dirty="0" smtClean="0">
              <a:latin typeface="Times New Roman" charset="0"/>
            </a:endParaRPr>
          </a:p>
          <a:p>
            <a:pPr>
              <a:lnSpc>
                <a:spcPct val="80000"/>
              </a:lnSpc>
            </a:pPr>
            <a:r>
              <a:rPr lang="fr-FR" sz="1800" dirty="0" smtClean="0"/>
              <a:t>Activité instrumentale se développe - place pour thèses en instrumentation - </a:t>
            </a:r>
          </a:p>
          <a:p>
            <a:pPr>
              <a:lnSpc>
                <a:spcPct val="80000"/>
              </a:lnSpc>
            </a:pPr>
            <a:endParaRPr lang="fr-FR" sz="1800" dirty="0">
              <a:latin typeface="Times New Roman" charset="0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1093788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5D5DBE">
                  <a:alpha val="89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fr-FR" sz="2400" b="1" dirty="0">
                <a:solidFill>
                  <a:schemeClr val="bg1"/>
                </a:solidFill>
                <a:effectLst/>
              </a:rPr>
              <a:t>Laboratoire de Physique Nucléaire et de Hautes Energies</a:t>
            </a:r>
            <a:br>
              <a:rPr lang="fr-FR" sz="2400" b="1" dirty="0">
                <a:solidFill>
                  <a:schemeClr val="bg1"/>
                </a:solidFill>
                <a:effectLst/>
              </a:rPr>
            </a:br>
            <a:r>
              <a:rPr lang="fr-FR" sz="2400" b="1" dirty="0">
                <a:solidFill>
                  <a:schemeClr val="bg1"/>
                </a:solidFill>
                <a:effectLst/>
              </a:rPr>
              <a:t>UMR 7585 - CNRS/IN2P3 UPMC et UPD</a:t>
            </a:r>
          </a:p>
        </p:txBody>
      </p:sp>
      <p:pic>
        <p:nvPicPr>
          <p:cNvPr id="20485" name="Picture 4" descr="fermila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371600"/>
            <a:ext cx="13223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16025"/>
            <a:ext cx="8496300" cy="5260975"/>
          </a:xfrm>
          <a:noFill/>
          <a:ln w="381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 smtClean="0">
                <a:solidFill>
                  <a:srgbClr val="0000FF"/>
                </a:solidFill>
                <a:latin typeface="Times New Roman" charset="0"/>
              </a:rPr>
              <a:t>Cosmologie </a:t>
            </a:r>
            <a:r>
              <a:rPr lang="fr-FR" sz="1800" dirty="0">
                <a:solidFill>
                  <a:srgbClr val="0000FF"/>
                </a:solidFill>
                <a:latin typeface="Times New Roman" charset="0"/>
              </a:rPr>
              <a:t>: matière et énergie noire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>
                <a:latin typeface="Times New Roman" charset="0"/>
              </a:rPr>
              <a:t>Energie noire et constante cosmologique : SNLS, SNF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>
                <a:latin typeface="Times New Roman" charset="0"/>
              </a:rPr>
              <a:t>Etudes scientifiques et R&amp;D :</a:t>
            </a:r>
            <a:r>
              <a:rPr lang="fr-FR" sz="1800" dirty="0" smtClean="0">
                <a:latin typeface="Times New Roman" charset="0"/>
              </a:rPr>
              <a:t> LSST, EUCLID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>
                <a:latin typeface="Times New Roman" charset="0"/>
              </a:rPr>
              <a:t>Théorie :</a:t>
            </a:r>
            <a:r>
              <a:rPr lang="fr-FR" sz="1800" dirty="0" smtClean="0">
                <a:latin typeface="Times New Roman" charset="0"/>
              </a:rPr>
              <a:t> Dynamique des Systèmes Autogravitants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sz="1800" dirty="0" smtClean="0">
              <a:latin typeface="Times New Roman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 smtClean="0">
                <a:latin typeface="Times New Roman" charset="0"/>
              </a:rPr>
              <a:t>MC : Julien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sz="1800" dirty="0" smtClean="0">
              <a:latin typeface="Times New Roman" charset="0"/>
            </a:endParaRPr>
          </a:p>
          <a:p>
            <a:pPr>
              <a:buFontTx/>
              <a:buChar char="-"/>
              <a:defRPr/>
            </a:pPr>
            <a:r>
              <a:rPr lang="fr-FR" sz="1800" dirty="0" smtClean="0">
                <a:ea typeface="Arial" charset="0"/>
                <a:cs typeface="Arial" charset="0"/>
              </a:rPr>
              <a:t>Finalisation des analyses SNLS 3 ans – analyses 5 an en cours (avec  SDSS)  </a:t>
            </a:r>
          </a:p>
          <a:p>
            <a:pPr>
              <a:buFontTx/>
              <a:buChar char="-"/>
              <a:defRPr/>
            </a:pPr>
            <a:r>
              <a:rPr lang="fr-FR" sz="1800" dirty="0" smtClean="0">
                <a:ea typeface="Arial" charset="0"/>
                <a:cs typeface="Arial" charset="0"/>
              </a:rPr>
              <a:t>Premiers papiers SNF – premières données </a:t>
            </a:r>
            <a:r>
              <a:rPr lang="fr-FR" sz="1800" dirty="0" err="1" smtClean="0">
                <a:ea typeface="Arial" charset="0"/>
                <a:cs typeface="Arial" charset="0"/>
              </a:rPr>
              <a:t>SkyMapper</a:t>
            </a:r>
            <a:r>
              <a:rPr lang="fr-FR" sz="1800" dirty="0" smtClean="0">
                <a:ea typeface="Arial" charset="0"/>
                <a:cs typeface="Arial" charset="0"/>
              </a:rPr>
              <a:t> attendues à l’automne</a:t>
            </a:r>
          </a:p>
          <a:p>
            <a:pPr>
              <a:buFontTx/>
              <a:buChar char="-"/>
              <a:defRPr/>
            </a:pPr>
            <a:r>
              <a:rPr lang="fr-FR" sz="1800" dirty="0" smtClean="0">
                <a:ea typeface="Arial" charset="0"/>
                <a:cs typeface="Arial" charset="0"/>
              </a:rPr>
              <a:t>Développements instrumentaux SN/</a:t>
            </a:r>
            <a:r>
              <a:rPr lang="fr-FR" sz="1800" dirty="0" err="1" smtClean="0">
                <a:ea typeface="Arial" charset="0"/>
                <a:cs typeface="Arial" charset="0"/>
              </a:rPr>
              <a:t>Sky</a:t>
            </a:r>
            <a:r>
              <a:rPr lang="fr-FR" sz="1800" dirty="0" smtClean="0">
                <a:ea typeface="Arial" charset="0"/>
                <a:cs typeface="Arial" charset="0"/>
              </a:rPr>
              <a:t> DICE</a:t>
            </a:r>
          </a:p>
          <a:p>
            <a:pPr>
              <a:buFontTx/>
              <a:buChar char="-"/>
              <a:defRPr/>
            </a:pPr>
            <a:r>
              <a:rPr lang="fr-FR" sz="1800" dirty="0" smtClean="0">
                <a:ea typeface="Arial" charset="0"/>
                <a:cs typeface="Arial" charset="0"/>
              </a:rPr>
              <a:t>LSST classé priorité #1 par US NAS  - </a:t>
            </a:r>
          </a:p>
          <a:p>
            <a:pPr>
              <a:buNone/>
              <a:defRPr/>
            </a:pPr>
            <a:r>
              <a:rPr lang="fr-FR" sz="18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             </a:t>
            </a:r>
            <a:r>
              <a:rPr lang="fr-FR" sz="1800" dirty="0" smtClean="0">
                <a:ea typeface="Arial" charset="0"/>
                <a:cs typeface="Arial" charset="0"/>
              </a:rPr>
              <a:t>consolidation participation Française </a:t>
            </a:r>
          </a:p>
          <a:p>
            <a:pPr>
              <a:buNone/>
              <a:defRPr/>
            </a:pPr>
            <a:r>
              <a:rPr lang="fr-FR" sz="1800" dirty="0" smtClean="0">
                <a:ea typeface="Arial" charset="0"/>
                <a:cs typeface="Arial" charset="0"/>
              </a:rPr>
              <a:t>              Temps des revues de « design » (NSF et DOE) </a:t>
            </a:r>
          </a:p>
          <a:p>
            <a:pPr>
              <a:buNone/>
              <a:defRPr/>
            </a:pPr>
            <a:r>
              <a:rPr lang="fr-FR" sz="1800" dirty="0" smtClean="0">
                <a:ea typeface="Arial" charset="0"/>
                <a:cs typeface="Arial" charset="0"/>
              </a:rPr>
              <a:t>              Construction à partir de 2013-4 – premières données en 2019 </a:t>
            </a:r>
          </a:p>
          <a:p>
            <a:pPr>
              <a:buFontTx/>
              <a:buChar char="-"/>
              <a:defRPr/>
            </a:pPr>
            <a:endParaRPr lang="fr-FR" sz="1800" dirty="0" smtClean="0">
              <a:ea typeface="Arial" charset="0"/>
              <a:cs typeface="Arial" charset="0"/>
            </a:endParaRPr>
          </a:p>
          <a:p>
            <a:pPr>
              <a:buFontTx/>
              <a:buChar char="-"/>
              <a:defRPr/>
            </a:pPr>
            <a:r>
              <a:rPr lang="fr-FR" sz="1800" dirty="0" smtClean="0">
                <a:ea typeface="Arial" charset="0"/>
                <a:cs typeface="Arial" charset="0"/>
              </a:rPr>
              <a:t>WFIRST/EUCLID : avenir toujours incertain</a:t>
            </a:r>
          </a:p>
          <a:p>
            <a:pPr>
              <a:buFontTx/>
              <a:buChar char="-"/>
              <a:defRPr/>
            </a:pPr>
            <a:endParaRPr lang="fr-FR" sz="1800" dirty="0" smtClean="0"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 smtClean="0">
                <a:latin typeface="Times New Roman" charset="0"/>
              </a:rPr>
              <a:t>             mais dernière nouvelle : EUCLID sélectionné en M2 de « </a:t>
            </a:r>
            <a:r>
              <a:rPr lang="fr-FR" sz="1800" dirty="0" err="1" smtClean="0">
                <a:latin typeface="Times New Roman" charset="0"/>
              </a:rPr>
              <a:t>cosmic</a:t>
            </a:r>
            <a:r>
              <a:rPr lang="fr-FR" sz="1800" dirty="0" smtClean="0">
                <a:latin typeface="Times New Roman" charset="0"/>
              </a:rPr>
              <a:t> vision » 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sz="1800" dirty="0" smtClean="0">
                <a:latin typeface="Times New Roman" charset="0"/>
              </a:rPr>
              <a:t>             = &gt; Lancement en 2019 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1093788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5D5DBE">
                  <a:alpha val="89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fr-FR" sz="2400" b="1" dirty="0">
                <a:solidFill>
                  <a:schemeClr val="bg1"/>
                </a:solidFill>
                <a:effectLst/>
              </a:rPr>
              <a:t>Laboratoire de Physique Nucléaire et de Hautes Energies</a:t>
            </a:r>
            <a:br>
              <a:rPr lang="fr-FR" sz="2400" b="1" dirty="0">
                <a:solidFill>
                  <a:schemeClr val="bg1"/>
                </a:solidFill>
                <a:effectLst/>
              </a:rPr>
            </a:br>
            <a:r>
              <a:rPr lang="fr-FR" sz="2400" b="1" dirty="0">
                <a:solidFill>
                  <a:schemeClr val="bg1"/>
                </a:solidFill>
                <a:effectLst/>
              </a:rPr>
              <a:t>UMR 7585 - CNRS/IN2P3 UPMC et UPD</a:t>
            </a:r>
          </a:p>
        </p:txBody>
      </p:sp>
      <p:pic>
        <p:nvPicPr>
          <p:cNvPr id="20487" name="Picture 6" descr="88inch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8538" y="1371600"/>
            <a:ext cx="13271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2746</TotalTime>
  <Words>2715</Words>
  <Application>Microsoft Macintosh PowerPoint</Application>
  <PresentationFormat>Présentation à l'écran (4:3)</PresentationFormat>
  <Paragraphs>372</Paragraphs>
  <Slides>34</Slides>
  <Notes>15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Biennale 2011</vt:lpstr>
      <vt:lpstr>Diapositive 2</vt:lpstr>
      <vt:lpstr>Objectifs de cette biennale</vt:lpstr>
      <vt:lpstr>Conclusion Biennale 2011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Faut-il faire évoluer nos structures? </vt:lpstr>
      <vt:lpstr>Services Techniques</vt:lpstr>
      <vt:lpstr>Salles techniques</vt:lpstr>
      <vt:lpstr>Mouvements de personnels IT depuis la dernière biennale</vt:lpstr>
      <vt:lpstr>Affections des ressources humaines IT dans les projets</vt:lpstr>
      <vt:lpstr>3 – sur les aspects vie du labo</vt:lpstr>
      <vt:lpstr>Session Enseignements</vt:lpstr>
      <vt:lpstr>Doctorants</vt:lpstr>
      <vt:lpstr>Intervention extérieure</vt:lpstr>
      <vt:lpstr>Une phrase par atelier</vt:lpstr>
      <vt:lpstr>Merci</vt:lpstr>
      <vt:lpstr>Diapositive 24</vt:lpstr>
      <vt:lpstr>Diapositive 25</vt:lpstr>
      <vt:lpstr>Intro Biennale 2011</vt:lpstr>
      <vt:lpstr>Diapositive 27</vt:lpstr>
      <vt:lpstr>Diapositive 28</vt:lpstr>
      <vt:lpstr>Contexte expérimental</vt:lpstr>
      <vt:lpstr>3 – Faits marquants 2009-2011</vt:lpstr>
      <vt:lpstr>Faits marquants 2009-2011</vt:lpstr>
      <vt:lpstr>Faits marquants 2009-2011  </vt:lpstr>
      <vt:lpstr>Faits marquants 2009-2011 </vt:lpstr>
      <vt:lpstr>3 - Programme de la Biennale</vt:lpstr>
    </vt:vector>
  </TitlesOfParts>
  <Company>CNRS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Reynald Pain</dc:creator>
  <cp:lastModifiedBy>Reynald Pain</cp:lastModifiedBy>
  <cp:revision>359</cp:revision>
  <dcterms:created xsi:type="dcterms:W3CDTF">2011-09-22T07:36:36Z</dcterms:created>
  <dcterms:modified xsi:type="dcterms:W3CDTF">2011-09-22T07:38:43Z</dcterms:modified>
</cp:coreProperties>
</file>