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75" r:id="rId5"/>
    <p:sldId id="277" r:id="rId6"/>
    <p:sldId id="276" r:id="rId7"/>
    <p:sldId id="279" r:id="rId8"/>
    <p:sldId id="272" r:id="rId9"/>
    <p:sldId id="273" r:id="rId10"/>
    <p:sldId id="274" r:id="rId11"/>
    <p:sldId id="278" r:id="rId1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Feuil1!$A$1:$A$9</c:f>
              <c:strCache>
                <c:ptCount val="9"/>
                <c:pt idx="0">
                  <c:v>ATLAS</c:v>
                </c:pt>
                <c:pt idx="1">
                  <c:v>CMS</c:v>
                </c:pt>
                <c:pt idx="2">
                  <c:v>LHCb</c:v>
                </c:pt>
                <c:pt idx="3">
                  <c:v>vo.lal</c:v>
                </c:pt>
                <c:pt idx="4">
                  <c:v>D0</c:v>
                </c:pt>
                <c:pt idx="5">
                  <c:v>AUGER</c:v>
                </c:pt>
                <c:pt idx="6">
                  <c:v>vo.apc</c:v>
                </c:pt>
                <c:pt idx="7">
                  <c:v>ESR</c:v>
                </c:pt>
                <c:pt idx="8">
                  <c:v>vo.lpnhe</c:v>
                </c:pt>
              </c:strCache>
            </c:strRef>
          </c:cat>
          <c:val>
            <c:numRef>
              <c:f>Feuil1!$B$1:$B$9</c:f>
              <c:numCache>
                <c:formatCode>General</c:formatCode>
                <c:ptCount val="9"/>
                <c:pt idx="0">
                  <c:v>63.6</c:v>
                </c:pt>
                <c:pt idx="1">
                  <c:v>15.6</c:v>
                </c:pt>
                <c:pt idx="2">
                  <c:v>8.2000000000000011</c:v>
                </c:pt>
                <c:pt idx="3">
                  <c:v>7.2</c:v>
                </c:pt>
                <c:pt idx="4">
                  <c:v>3.1</c:v>
                </c:pt>
                <c:pt idx="5">
                  <c:v>1</c:v>
                </c:pt>
                <c:pt idx="6">
                  <c:v>0.5</c:v>
                </c:pt>
                <c:pt idx="7">
                  <c:v>0.4</c:v>
                </c:pt>
                <c:pt idx="8">
                  <c:v>0.30000000000000032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6" name="AutoShape 6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8" name="AutoShape 6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39" name="AutoShape 6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0" name="AutoShape 6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1" name="AutoShape 6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2" name="AutoShape 7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3" name="AutoShape 7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4" name="AutoShape 7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5" name="AutoShape 7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3150" name="Rectangle 7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372100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3884613" y="8866188"/>
            <a:ext cx="29718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algn="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A2D2F5C-E896-469C-BE0C-88199E9476F5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‹N°›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</a:endParaRPr>
          </a:p>
        </p:txBody>
      </p:sp>
      <p:sp>
        <p:nvSpPr>
          <p:cNvPr id="13394" name="Rectangle 8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459288" cy="331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ea typeface="DejaVu Sans" charset="0"/>
              <a:cs typeface="DejaVu Sans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08613" cy="4130675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8913" y="7938"/>
            <a:ext cx="2027237" cy="5438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938"/>
            <a:ext cx="5929313" cy="5438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78275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7875" y="1604963"/>
            <a:ext cx="397986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0500" y="273050"/>
            <a:ext cx="2027238" cy="5818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30900" cy="5818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60438"/>
            <a:ext cx="3978275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7875" y="960438"/>
            <a:ext cx="3978275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-4763" y="79375"/>
            <a:ext cx="9105901" cy="514350"/>
            <a:chOff x="-3" y="50"/>
            <a:chExt cx="5736" cy="324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-3" y="50"/>
              <a:ext cx="5736" cy="324"/>
            </a:xfrm>
            <a:prstGeom prst="roundRect">
              <a:avLst>
                <a:gd name="adj" fmla="val 287"/>
              </a:avLst>
            </a:prstGeom>
            <a:gradFill rotWithShape="0">
              <a:gsLst>
                <a:gs pos="0">
                  <a:srgbClr val="ACB5DA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fr-FR">
                <a:latin typeface="Times New Roman" pitchFamily="16" charset="0"/>
              </a:endParaRPr>
            </a:p>
          </p:txBody>
        </p:sp>
      </p:grp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33375" y="6475413"/>
            <a:ext cx="8810625" cy="67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ts val="2288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008080"/>
                </a:solidFill>
                <a:latin typeface="Arial" charset="0"/>
              </a:rPr>
              <a:t>Biennale du LPNHE 2011, 20/09/2011                                                                                                                          </a:t>
            </a:r>
            <a:fld id="{9E4A6006-0CC1-41CC-9056-811B149D8507}" type="slidenum">
              <a:rPr lang="en-US" sz="1200">
                <a:solidFill>
                  <a:srgbClr val="008080"/>
                </a:solidFill>
                <a:latin typeface="Arial" charset="0"/>
              </a:rPr>
              <a:pPr eaLnBrk="1" hangingPunct="1">
                <a:lnSpc>
                  <a:spcPts val="2288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‹N°›</a:t>
            </a:fld>
            <a:r>
              <a:rPr lang="en-US" sz="1200">
                <a:solidFill>
                  <a:srgbClr val="008080"/>
                </a:solidFill>
                <a:latin typeface="Arial" charset="0"/>
              </a:rPr>
              <a:t>     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938"/>
            <a:ext cx="810895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108950" cy="448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8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8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9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10538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10538" cy="448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23838" y="166688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Le projet GRIF-UPMC : évolution et utilisation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39750" y="2708275"/>
            <a:ext cx="2665413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Liliana Martin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Victor Mendoza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Frédéric Derue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4" name="Image 3" descr="mt_business_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8" y="836613"/>
            <a:ext cx="6257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2987675" y="2133600"/>
            <a:ext cx="28733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http://lpnhe-grif.in2p3.fr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6" name="Image 5" descr="grif_we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706688"/>
            <a:ext cx="489743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2"/>
          <p:cNvSpPr txBox="1">
            <a:spLocks noChangeArrowheads="1"/>
          </p:cNvSpPr>
          <p:nvPr/>
        </p:nvSpPr>
        <p:spPr bwMode="auto">
          <a:xfrm>
            <a:off x="215900" y="4052888"/>
            <a:ext cx="3563938" cy="225583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GRIF (Grille au service de la Recherche en Ile de France)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est une fédération de six sites, regroupant leurs capacités de calcul et de stockage pour les grilles de production WLCG et EGI 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Conclusion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950" y="620713"/>
            <a:ext cx="88566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Le projet GRIF-UPMC a six ans !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Il a connu trois salles machines !! Merci aux Services Généraux, Service Informatique et Direction Technique pour les efforts fournis pour la mise en place et l’amélioration des salles (la clim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etc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…), de leur sécurité … </a:t>
            </a:r>
          </a:p>
          <a:p>
            <a:pPr>
              <a:defRPr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Le budget obtenu jusqu’ici est de ~1 millions </a:t>
            </a:r>
            <a:r>
              <a:rPr lang="fr-FR" sz="2000" dirty="0" smtClean="0">
                <a:solidFill>
                  <a:schemeClr val="tx2"/>
                </a:solidFill>
                <a:latin typeface="+mn-lt"/>
              </a:rPr>
              <a:t>d’euros </a:t>
            </a:r>
            <a:r>
              <a:rPr lang="fr-FR" sz="2000" dirty="0" smtClean="0">
                <a:solidFill>
                  <a:schemeClr val="tx2"/>
                </a:solidFill>
                <a:latin typeface="+mn-lt"/>
                <a:sym typeface="Wingdings"/>
              </a:rPr>
              <a:t></a:t>
            </a: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L’UPMC en a fourni une grande part mais voudra une plus grande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ouverture vers d’autres laboratoires/disciplines</a:t>
            </a:r>
          </a:p>
          <a:p>
            <a:pPr>
              <a:defRPr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GRIF représente ~4% des besoins d’un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2 moyen pour ATLAS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GRIF-UPMC représente 25% de GRIF pour le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2 ATLAS, 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soit ~1% du total … soit 3,2 kSH06 de puissance de calcul (~44% du total) </a:t>
            </a:r>
            <a:br>
              <a:rPr lang="fr-FR" sz="2000" dirty="0">
                <a:solidFill>
                  <a:schemeClr val="tx2"/>
                </a:solidFill>
                <a:latin typeface="+mn-lt"/>
              </a:rPr>
            </a:br>
            <a:r>
              <a:rPr lang="fr-FR" sz="2000" dirty="0">
                <a:solidFill>
                  <a:schemeClr val="tx2"/>
                </a:solidFill>
                <a:latin typeface="+mn-lt"/>
              </a:rPr>
              <a:t>et 434 To (~2/3 du total) de stockage. </a:t>
            </a:r>
          </a:p>
          <a:p>
            <a:pPr>
              <a:defRPr/>
            </a:pPr>
            <a:endParaRPr lang="fr-FR" sz="2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Une meilleure utilisation des ressources peut/doit passer par un changement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du modèle de calcul d’ATLAS (pas assez de jobs, certains espaces disques sous utilisés)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Le projet doit </a:t>
            </a:r>
            <a:r>
              <a:rPr lang="fr-FR" sz="2000" dirty="0">
                <a:solidFill>
                  <a:schemeClr val="tx2"/>
                </a:solidFill>
                <a:latin typeface="+mn-lt"/>
                <a:cs typeface="Arial"/>
              </a:rPr>
              <a:t>ê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tre plus ouvert à d’autres labos de l’UPMC – c’est en cours</a:t>
            </a:r>
            <a:endParaRPr lang="fr-FR" sz="1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Les buts du projet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88" y="620713"/>
            <a:ext cx="79216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projet est inclus dans les projets WLCG (la grille pour le LHC), </a:t>
            </a:r>
            <a:br>
              <a:rPr lang="fr-FR" sz="2000" dirty="0">
                <a:solidFill>
                  <a:schemeClr val="tx1"/>
                </a:solidFill>
                <a:latin typeface="+mn-lt"/>
              </a:rPr>
            </a:br>
            <a:r>
              <a:rPr lang="fr-FR" sz="2000" dirty="0">
                <a:solidFill>
                  <a:schemeClr val="tx1"/>
                </a:solidFill>
                <a:latin typeface="+mn-lt"/>
              </a:rPr>
              <a:t>LCG-France et EGI (la grille européenne interdisciplinaire).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laboratoire est membre de l’IDG (Institut des Grilles) et à ce titre </a:t>
            </a:r>
            <a:br>
              <a:rPr lang="fr-FR" sz="2000" dirty="0">
                <a:solidFill>
                  <a:schemeClr val="tx1"/>
                </a:solidFill>
                <a:latin typeface="+mn-lt"/>
              </a:rPr>
            </a:br>
            <a:r>
              <a:rPr lang="fr-FR" sz="2000" dirty="0">
                <a:solidFill>
                  <a:schemeClr val="tx1"/>
                </a:solidFill>
                <a:latin typeface="+mn-lt"/>
              </a:rPr>
              <a:t>du Groupement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d'Intér</a:t>
            </a:r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ê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t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Scientifique France Grilles qui est la partie française de EGI.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2276475"/>
            <a:ext cx="82804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but initial du projet est d’assurer les besoins de calcul et de stockage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d’ATLAS  pour son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2 (simulation MC et analyse de données)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- ~25% du total de GRIF - et ses besoins locaux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3)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but est aussi d’assurer/faciliter l’accès à la grille pour d’autres groupes/collaborations auxquelles participe le LPNHE et d’avoir une ouverture interdisciplinaire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750" y="4292600"/>
            <a:ext cx="8064500" cy="16319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u="sng" dirty="0">
                <a:solidFill>
                  <a:schemeClr val="tx1"/>
                </a:solidFill>
                <a:latin typeface="+mn-lt"/>
              </a:rPr>
              <a:t>Les Organisations Virtuelles (VO) </a:t>
            </a:r>
            <a:r>
              <a:rPr lang="fr-FR" sz="2000" u="sng" dirty="0" err="1">
                <a:solidFill>
                  <a:schemeClr val="tx1"/>
                </a:solidFill>
                <a:latin typeface="+mn-lt"/>
              </a:rPr>
              <a:t>utliisant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 GRIF-UPMC :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ATLAS      D0                    ESR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siences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de la Terre)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CMS         AUGER             VO locales de chacun des labos</a:t>
            </a: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+mn-lt"/>
              </a:rPr>
              <a:t>LHCb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       CTA/HESS        (celle du LPNHE est utilisée par un groupe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                                             de génomique de l’UPMC)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313" y="5949950"/>
            <a:ext cx="8135937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Seul ATLAS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2) a un « 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pledge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» :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cpu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et disque déclaré à WLCG en avril avec assurance que ces ressources sont disponibles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Le site GRIF-UPMC en chiffres (1/3)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692150"/>
            <a:ext cx="86423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site GRIF-UPMC dispose à l'heure actuelle des ressources suivantes :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 - 93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serveurs de calcul avec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186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cpu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, 594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nœuds de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calcul, permettant de  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   traiter 800 tâches en même temps et équivalant à une puissance de 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   calcul de 7227 SPEC06 </a:t>
            </a:r>
          </a:p>
        </p:txBody>
      </p:sp>
      <p:pic>
        <p:nvPicPr>
          <p:cNvPr id="7172" name="Image 2" descr="graph_4953_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57400"/>
            <a:ext cx="7686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235700" y="1700213"/>
            <a:ext cx="27289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Groupe de génomique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de l’UPMC commence à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utiliser nos ressources !</a:t>
            </a:r>
          </a:p>
        </p:txBody>
      </p:sp>
      <p:cxnSp>
        <p:nvCxnSpPr>
          <p:cNvPr id="7174" name="Connecteur droit avec flèche 6"/>
          <p:cNvCxnSpPr>
            <a:cxnSpLocks noChangeShapeType="1"/>
          </p:cNvCxnSpPr>
          <p:nvPr/>
        </p:nvCxnSpPr>
        <p:spPr bwMode="auto">
          <a:xfrm rot="5400000">
            <a:off x="7057231" y="2672557"/>
            <a:ext cx="358775" cy="14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Rectangle 7"/>
          <p:cNvSpPr/>
          <p:nvPr/>
        </p:nvSpPr>
        <p:spPr>
          <a:xfrm>
            <a:off x="477838" y="2338388"/>
            <a:ext cx="4022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Installation de nouvelles machines</a:t>
            </a:r>
          </a:p>
        </p:txBody>
      </p:sp>
      <p:cxnSp>
        <p:nvCxnSpPr>
          <p:cNvPr id="7176" name="Connecteur droit avec flèche 9"/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2918618" y="2278857"/>
            <a:ext cx="576263" cy="1435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7" name="Connecteur droit avec flèche 11"/>
          <p:cNvCxnSpPr>
            <a:cxnSpLocks noChangeShapeType="1"/>
            <a:stCxn id="8" idx="2"/>
          </p:cNvCxnSpPr>
          <p:nvPr/>
        </p:nvCxnSpPr>
        <p:spPr bwMode="auto">
          <a:xfrm rot="5400000">
            <a:off x="1838325" y="3209925"/>
            <a:ext cx="1152525" cy="149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10"/>
          <p:cNvSpPr/>
          <p:nvPr/>
        </p:nvSpPr>
        <p:spPr>
          <a:xfrm>
            <a:off x="4716463" y="6372225"/>
            <a:ext cx="4024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AUGER a beaucoup calculé en aout !</a:t>
            </a:r>
          </a:p>
        </p:txBody>
      </p:sp>
      <p:cxnSp>
        <p:nvCxnSpPr>
          <p:cNvPr id="7179" name="Connecteur droit avec flèche 14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5834857" y="4898231"/>
            <a:ext cx="2366962" cy="581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Le site GRIF-UPMC en chiffres (2/3)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620713"/>
            <a:ext cx="86423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site GRIF-UPMC dispose à l'heure actuelle des ressources suivantes :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- 648 To utiles d'espace de stockage, essentiellement dédiés à ATLAS</a:t>
            </a:r>
          </a:p>
        </p:txBody>
      </p:sp>
      <p:pic>
        <p:nvPicPr>
          <p:cNvPr id="8196" name="Image 3" descr="graph_2443_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1438"/>
            <a:ext cx="7686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 4" descr="graph_2445_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3933825"/>
            <a:ext cx="7686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0825" y="3532188"/>
            <a:ext cx="8642350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L’espace disque « données » du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2 ATLAS se remplit régulièrement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825" y="6165850"/>
            <a:ext cx="8642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L’espace disque du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3 ATLAS se vide et se remplit suivant les besoins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Le site GRIF-UPMC en chiffres (3/3)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620713"/>
            <a:ext cx="86423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site GRIF-UPMC dispose à l'heure actuelle des ressources suivantes :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- des liens à 10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Gbit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/s vers les autres membres de GRIF et vers le Centre 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  de Calcul de Lyon à travers RENATER</a:t>
            </a:r>
          </a:p>
        </p:txBody>
      </p:sp>
      <p:pic>
        <p:nvPicPr>
          <p:cNvPr id="9220" name="Image 3" descr="graph_3374_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03750"/>
            <a:ext cx="7839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 4" descr="weathermap_id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8" y="1628775"/>
            <a:ext cx="3900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4392488" y="2396108"/>
            <a:ext cx="4572000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GRIF-UPMC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loin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d’utiliser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bande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passante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essentiellement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liée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aux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transferts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données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ATLAS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AccountingGR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32287"/>
            <a:ext cx="3333750" cy="2105025"/>
          </a:xfrm>
          <a:prstGeom prst="rect">
            <a:avLst/>
          </a:prstGeom>
        </p:spPr>
      </p:pic>
      <p:pic>
        <p:nvPicPr>
          <p:cNvPr id="11" name="Image 10" descr="ReliabilityGRIF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556792"/>
            <a:ext cx="3333750" cy="2171700"/>
          </a:xfrm>
          <a:prstGeom prst="rect">
            <a:avLst/>
          </a:prstGeom>
        </p:spPr>
      </p:pic>
      <p:pic>
        <p:nvPicPr>
          <p:cNvPr id="10" name="Image 9" descr="AvaibilityGR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3333750" cy="2124075"/>
          </a:xfrm>
          <a:prstGeom prst="rect">
            <a:avLst/>
          </a:prstGeom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err="1" smtClean="0">
                <a:solidFill>
                  <a:srgbClr val="008000"/>
                </a:solidFill>
                <a:latin typeface="Arial" charset="0"/>
              </a:rPr>
              <a:t>Métriques</a:t>
            </a:r>
            <a:r>
              <a:rPr lang="en-GB" sz="28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sz="2800" b="1" dirty="0" err="1" smtClean="0">
                <a:solidFill>
                  <a:srgbClr val="008000"/>
                </a:solidFill>
                <a:latin typeface="Arial" charset="0"/>
              </a:rPr>
              <a:t>suivies</a:t>
            </a:r>
            <a:r>
              <a:rPr lang="en-GB" sz="2800" b="1" dirty="0" smtClean="0">
                <a:solidFill>
                  <a:srgbClr val="008000"/>
                </a:solidFill>
                <a:latin typeface="Arial" charset="0"/>
              </a:rPr>
              <a:t> par WLCG</a:t>
            </a:r>
            <a:endParaRPr lang="en-GB" sz="28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438" y="549275"/>
            <a:ext cx="89646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GRIF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étant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une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fédération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vu de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l’extérieur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comme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un site unique.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En tant que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Tier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2 il doit répondre chaque mois à des normes de qualité pour le projet WLCG qui sont appelées </a:t>
            </a:r>
            <a:r>
              <a:rPr lang="fr-FR" sz="2000" i="1" dirty="0" err="1">
                <a:solidFill>
                  <a:schemeClr val="tx1"/>
                </a:solidFill>
                <a:latin typeface="+mn-lt"/>
              </a:rPr>
              <a:t>avaibility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FR" sz="2000" i="1" dirty="0" err="1">
                <a:solidFill>
                  <a:schemeClr val="tx1"/>
                </a:solidFill>
                <a:latin typeface="+mn-lt"/>
              </a:rPr>
              <a:t>reliability</a:t>
            </a:r>
            <a:r>
              <a:rPr lang="fr-FR" sz="2000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FR" sz="2000" i="1" dirty="0" err="1">
                <a:solidFill>
                  <a:schemeClr val="tx1"/>
                </a:solidFill>
                <a:latin typeface="+mn-lt"/>
              </a:rPr>
              <a:t>accounting</a:t>
            </a:r>
            <a:r>
              <a:rPr lang="fr-FR" sz="2000" i="1" dirty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131" y="3501008"/>
            <a:ext cx="2879725" cy="3698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1800" i="1" dirty="0" err="1">
                <a:solidFill>
                  <a:schemeClr val="tx1"/>
                </a:solidFill>
                <a:latin typeface="+mn-lt"/>
              </a:rPr>
              <a:t>avaibility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= T</a:t>
            </a:r>
            <a:r>
              <a:rPr lang="fr-FR" sz="1800" baseline="-25000" dirty="0">
                <a:solidFill>
                  <a:schemeClr val="tx1"/>
                </a:solidFill>
                <a:latin typeface="+mn-lt"/>
              </a:rPr>
              <a:t>accessible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/ T</a:t>
            </a:r>
            <a:r>
              <a:rPr lang="fr-FR" sz="1800" baseline="-25000" dirty="0">
                <a:solidFill>
                  <a:schemeClr val="tx1"/>
                </a:solidFill>
                <a:latin typeface="+mn-lt"/>
              </a:rPr>
              <a:t>total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4288" y="3501008"/>
            <a:ext cx="4140200" cy="3683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1800" i="1" dirty="0" err="1">
                <a:solidFill>
                  <a:schemeClr val="tx1"/>
                </a:solidFill>
                <a:latin typeface="+mn-lt"/>
              </a:rPr>
              <a:t>reliability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= T</a:t>
            </a:r>
            <a:r>
              <a:rPr lang="fr-FR" sz="1800" baseline="-25000" dirty="0">
                <a:solidFill>
                  <a:schemeClr val="tx1"/>
                </a:solidFill>
                <a:latin typeface="+mn-lt"/>
              </a:rPr>
              <a:t>accessible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/(T</a:t>
            </a:r>
            <a:r>
              <a:rPr lang="fr-FR" sz="1800" baseline="-25000" dirty="0">
                <a:solidFill>
                  <a:schemeClr val="tx1"/>
                </a:solidFill>
                <a:latin typeface="+mn-lt"/>
              </a:rPr>
              <a:t>total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-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fr-FR" sz="1800" baseline="-25000" dirty="0" err="1">
                <a:solidFill>
                  <a:schemeClr val="tx1"/>
                </a:solidFill>
                <a:latin typeface="+mn-lt"/>
              </a:rPr>
              <a:t>arr</a:t>
            </a:r>
            <a:r>
              <a:rPr lang="fr-FR" sz="1800" baseline="-25000" dirty="0" err="1">
                <a:solidFill>
                  <a:schemeClr val="tx1"/>
                </a:solidFill>
                <a:latin typeface="Arial"/>
                <a:cs typeface="Arial"/>
              </a:rPr>
              <a:t>ê</a:t>
            </a:r>
            <a:r>
              <a:rPr lang="fr-FR" sz="1800" baseline="-250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fr-FR" sz="1800" baseline="-25000" dirty="0">
                <a:solidFill>
                  <a:schemeClr val="tx1"/>
                </a:solidFill>
                <a:latin typeface="+mn-lt"/>
              </a:rPr>
              <a:t> programmé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) 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708400" y="2276475"/>
            <a:ext cx="576263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172450" y="2428875"/>
            <a:ext cx="576263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925" y="6092825"/>
            <a:ext cx="4105275" cy="3698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1800" i="1" dirty="0" err="1">
                <a:solidFill>
                  <a:schemeClr val="tx1"/>
                </a:solidFill>
                <a:latin typeface="+mn-lt"/>
              </a:rPr>
              <a:t>accounting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cpu</a:t>
            </a:r>
            <a:r>
              <a:rPr lang="fr-FR" sz="1800" baseline="-25000" dirty="0" err="1">
                <a:solidFill>
                  <a:schemeClr val="tx1"/>
                </a:solidFill>
                <a:latin typeface="+mn-lt"/>
              </a:rPr>
              <a:t>utilisé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/ (0.6</a:t>
            </a:r>
            <a:r>
              <a:rPr lang="fr-FR" sz="1800" dirty="0">
                <a:solidFill>
                  <a:schemeClr val="tx1"/>
                </a:solidFill>
                <a:latin typeface="+mn-lt"/>
                <a:sym typeface="Symbol"/>
              </a:rPr>
              <a:t>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cpu</a:t>
            </a:r>
            <a:r>
              <a:rPr lang="fr-FR" sz="1800" baseline="-25000" dirty="0" err="1">
                <a:solidFill>
                  <a:schemeClr val="tx1"/>
                </a:solidFill>
                <a:latin typeface="+mn-lt"/>
              </a:rPr>
              <a:t>promis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708400" y="4868863"/>
            <a:ext cx="576263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00563" y="4076700"/>
            <a:ext cx="425926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Les métriques sont mesurées par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Service Avaibility Monitoring (SAM)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qui effectue régulièrement une batterie de tests pour tous les sites</a:t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u="sng">
                <a:solidFill>
                  <a:srgbClr val="000000"/>
                </a:solidFill>
                <a:latin typeface="Arial" charset="0"/>
              </a:rPr>
              <a:t>Buts à atteindre 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reliability = 95% sur l’année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accounting = 100%</a:t>
            </a:r>
          </a:p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300" y="5373688"/>
            <a:ext cx="5094288" cy="3381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2"/>
                </a:solidFill>
                <a:latin typeface="+mn-lt"/>
              </a:rPr>
              <a:t>https://twiki.cern.ch/twiki/bin/view/LCG/SAMOverview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8000"/>
                </a:solidFill>
                <a:latin typeface="Arial" charset="0"/>
              </a:rPr>
              <a:t>Utilisation des sites en France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198688"/>
            <a:ext cx="4333875" cy="2166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388" y="4687888"/>
            <a:ext cx="4032250" cy="14779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Les expériences LHC sont les </a:t>
            </a:r>
          </a:p>
          <a:p>
            <a:pPr algn="ctr"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principales utilisatrices de la grille, </a:t>
            </a:r>
          </a:p>
          <a:p>
            <a:pPr algn="ctr"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avec ~83% (79% dans GRIF) du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ctr"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ATLAS utilise plus de 45% </a:t>
            </a:r>
            <a:br>
              <a:rPr lang="fr-FR" sz="1800" dirty="0">
                <a:solidFill>
                  <a:schemeClr val="tx2"/>
                </a:solidFill>
                <a:latin typeface="+mn-lt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</a:rPr>
              <a:t>(39% dans GRIF) des ressources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25" y="1196975"/>
            <a:ext cx="47529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Fraction du CPU utilisé sur les sites français par différentes VO de janvier 2010 à juin 2011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2198688"/>
            <a:ext cx="4333875" cy="2166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27538" y="1196975"/>
            <a:ext cx="47529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Fraction du CPU utilisé sur les sites français pour chaque site de janvier 2010 à juin 2011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0563" y="4687888"/>
            <a:ext cx="4572000" cy="14779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Le principal site est le Centre de Calcul de Lyon, qui à travers son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1 et son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2 représente 42% du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utilisé en France. GRIF représente ~27% du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, </a:t>
            </a:r>
            <a:br>
              <a:rPr lang="fr-FR" sz="1800" dirty="0">
                <a:solidFill>
                  <a:schemeClr val="tx2"/>
                </a:solidFill>
                <a:latin typeface="+mn-lt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</a:rPr>
              <a:t>soit presqu'autant que le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1 de Lyon.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23838" y="2141538"/>
          <a:ext cx="3987800" cy="2295525"/>
        </p:xfrm>
        <a:graphic>
          <a:graphicData uri="http://schemas.openxmlformats.org/presentationml/2006/ole">
            <p:oleObj spid="_x0000_s2050" r:id="rId4" imgW="4990680" imgH="286668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07950" y="620713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fraction de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utilisé dans GRIF provenant de chacun des sites membres de la fédération. Cette fraction a été estimée sur la période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de janvier 2010 à juin 2011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7788" y="4926013"/>
            <a:ext cx="5014912" cy="1477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GRIF-UPMC= 10,4% du </a:t>
            </a:r>
            <a:r>
              <a:rPr lang="fr-FR" sz="1800" dirty="0" err="1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 utilisé dans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GRIF. Pour ATLAS, GRIF=25% des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ressources </a:t>
            </a:r>
            <a:r>
              <a:rPr lang="fr-FR" sz="1800" dirty="0" err="1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Tier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 2 mais ~15% du </a:t>
            </a:r>
            <a:r>
              <a:rPr lang="fr-FR" sz="1800" dirty="0" err="1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 utilisé.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Il y a plus de </a:t>
            </a:r>
            <a:r>
              <a:rPr lang="fr-FR" sz="1800" dirty="0" err="1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 disponible dans GRIF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(T2/T3, hors LCG) qu’ATLAS n’arrive à utiliser !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40313" y="620713"/>
            <a:ext cx="37798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fraction de </a:t>
            </a:r>
            <a:r>
              <a:rPr lang="fr-FR" sz="20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2000" dirty="0">
                <a:solidFill>
                  <a:schemeClr val="tx2"/>
                </a:solidFill>
                <a:latin typeface="+mn-lt"/>
              </a:rPr>
              <a:t> utilisé dans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GRIF-UPMC par ses différents utilisateurs sur la période de </a:t>
            </a:r>
          </a:p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janvier 2010 à septembre 2011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29300" y="4565650"/>
            <a:ext cx="1998663" cy="203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ATLAS ~64%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CMS~16%</a:t>
            </a:r>
          </a:p>
          <a:p>
            <a:pPr>
              <a:defRPr/>
            </a:pPr>
            <a:r>
              <a:rPr lang="fr-FR" sz="1800" dirty="0" err="1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LHCb</a:t>
            </a: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~8%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hors LHC~12%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D0~3%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AUGER~1%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hors LPNHE ~8%</a:t>
            </a:r>
          </a:p>
        </p:txBody>
      </p:sp>
      <p:graphicFrame>
        <p:nvGraphicFramePr>
          <p:cNvPr id="13" name="Graphique 12"/>
          <p:cNvGraphicFramePr/>
          <p:nvPr/>
        </p:nvGraphicFramePr>
        <p:xfrm>
          <a:off x="4355976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8000"/>
                </a:solidFill>
                <a:latin typeface="Arial" charset="0"/>
              </a:rPr>
              <a:t>Utilisation </a:t>
            </a:r>
            <a:r>
              <a:rPr lang="en-GB" sz="2800" b="1" dirty="0" smtClean="0">
                <a:solidFill>
                  <a:srgbClr val="008000"/>
                </a:solidFill>
                <a:latin typeface="Arial" charset="0"/>
              </a:rPr>
              <a:t>de GRIF/GRIF-UPMC</a:t>
            </a:r>
            <a:endParaRPr lang="en-GB" sz="2800" b="1" dirty="0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4925" y="152400"/>
            <a:ext cx="91313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8000"/>
                </a:solidFill>
                <a:latin typeface="Arial" charset="0"/>
              </a:rPr>
              <a:t>Evolution de l’utilisation des sites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50" y="620713"/>
            <a:ext cx="88566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Les modèles de calcul des expériences LHC sont basés sur le modèle MONARC qui date de 10 ans : minimiser les transferts, le réseau est le maillon faible ….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grpSp>
        <p:nvGrpSpPr>
          <p:cNvPr id="11268" name="Group 1"/>
          <p:cNvGrpSpPr>
            <a:grpSpLocks noChangeAspect="1"/>
          </p:cNvGrpSpPr>
          <p:nvPr/>
        </p:nvGrpSpPr>
        <p:grpSpPr bwMode="auto">
          <a:xfrm>
            <a:off x="165100" y="1557338"/>
            <a:ext cx="3929063" cy="2098675"/>
            <a:chOff x="502055" y="3621366"/>
            <a:chExt cx="4911621" cy="2624159"/>
          </a:xfrm>
        </p:grpSpPr>
        <p:sp>
          <p:nvSpPr>
            <p:cNvPr id="38" name="Oval 8"/>
            <p:cNvSpPr/>
            <p:nvPr/>
          </p:nvSpPr>
          <p:spPr bwMode="auto">
            <a:xfrm>
              <a:off x="1085496" y="3621366"/>
              <a:ext cx="3607808" cy="126443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en-GB">
                <a:solidFill>
                  <a:schemeClr val="tx1"/>
                </a:solidFill>
                <a:latin typeface="Times" charset="0"/>
              </a:endParaRPr>
            </a:p>
          </p:txBody>
        </p:sp>
        <p:pic>
          <p:nvPicPr>
            <p:cNvPr id="112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055" y="3801053"/>
              <a:ext cx="4911621" cy="2444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581988" y="3931025"/>
              <a:ext cx="964464" cy="31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1572" tIns="50786" rIns="101572" bIns="50786">
              <a:spAutoFit/>
            </a:bodyPr>
            <a:lstStyle/>
            <a:p>
              <a:pPr>
                <a:spcBef>
                  <a:spcPct val="20000"/>
                </a:spcBef>
                <a:buClr>
                  <a:srgbClr val="B4D100"/>
                </a:buClr>
                <a:buSzPct val="80000"/>
                <a:defRPr/>
              </a:pPr>
              <a:r>
                <a:rPr lang="en-US" sz="1400" b="1" dirty="0">
                  <a:solidFill>
                    <a:srgbClr val="074359"/>
                  </a:solidFill>
                  <a:latin typeface="+mn-lt"/>
                </a:rPr>
                <a:t>LHCOPN</a:t>
              </a:r>
            </a:p>
          </p:txBody>
        </p:sp>
      </p:grpSp>
      <p:cxnSp>
        <p:nvCxnSpPr>
          <p:cNvPr id="11269" name="Straight Connector 61"/>
          <p:cNvCxnSpPr>
            <a:cxnSpLocks noChangeShapeType="1"/>
          </p:cNvCxnSpPr>
          <p:nvPr/>
        </p:nvCxnSpPr>
        <p:spPr bwMode="auto">
          <a:xfrm flipH="1">
            <a:off x="41276" y="5126038"/>
            <a:ext cx="2076450" cy="0"/>
          </a:xfrm>
          <a:prstGeom prst="line">
            <a:avLst/>
          </a:prstGeom>
          <a:noFill/>
          <a:ln w="63500" cmpd="dbl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270" name="Straight Connector 55"/>
          <p:cNvCxnSpPr>
            <a:cxnSpLocks noChangeShapeType="1"/>
          </p:cNvCxnSpPr>
          <p:nvPr/>
        </p:nvCxnSpPr>
        <p:spPr bwMode="auto">
          <a:xfrm flipH="1">
            <a:off x="7083426" y="5100638"/>
            <a:ext cx="2074862" cy="0"/>
          </a:xfrm>
          <a:prstGeom prst="line">
            <a:avLst/>
          </a:prstGeom>
          <a:noFill/>
          <a:ln w="63500" cmpd="dbl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1169988" y="4754563"/>
            <a:ext cx="6503988" cy="981075"/>
          </a:xfrm>
          <a:prstGeom prst="cloudCallout">
            <a:avLst>
              <a:gd name="adj1" fmla="val -44907"/>
              <a:gd name="adj2" fmla="val 2208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+mn-lt"/>
              </a:rPr>
              <a:t>LHCONE</a:t>
            </a:r>
          </a:p>
        </p:txBody>
      </p:sp>
      <p:grpSp>
        <p:nvGrpSpPr>
          <p:cNvPr id="11272" name="Group 3"/>
          <p:cNvGrpSpPr>
            <a:grpSpLocks/>
          </p:cNvGrpSpPr>
          <p:nvPr/>
        </p:nvGrpSpPr>
        <p:grpSpPr bwMode="auto">
          <a:xfrm>
            <a:off x="41276" y="5311775"/>
            <a:ext cx="2020887" cy="846138"/>
            <a:chOff x="1023646" y="5699511"/>
            <a:chExt cx="2021456" cy="846314"/>
          </a:xfrm>
        </p:grpSpPr>
        <p:sp>
          <p:nvSpPr>
            <p:cNvPr id="11293" name="AutoShape 9"/>
            <p:cNvSpPr>
              <a:spLocks noChangeArrowheads="1"/>
            </p:cNvSpPr>
            <p:nvPr/>
          </p:nvSpPr>
          <p:spPr bwMode="auto">
            <a:xfrm>
              <a:off x="1023646" y="5699511"/>
              <a:ext cx="2021456" cy="846314"/>
            </a:xfrm>
            <a:prstGeom prst="cloudCallout">
              <a:avLst>
                <a:gd name="adj1" fmla="val -44907"/>
                <a:gd name="adj2" fmla="val 2208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294" name="Oval 47"/>
            <p:cNvSpPr>
              <a:spLocks noChangeAspect="1" noChangeArrowheads="1"/>
            </p:cNvSpPr>
            <p:nvPr/>
          </p:nvSpPr>
          <p:spPr bwMode="auto">
            <a:xfrm>
              <a:off x="1315725" y="600418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95" name="Oval 47"/>
            <p:cNvSpPr>
              <a:spLocks noChangeAspect="1" noChangeArrowheads="1"/>
            </p:cNvSpPr>
            <p:nvPr/>
          </p:nvSpPr>
          <p:spPr bwMode="auto">
            <a:xfrm>
              <a:off x="1915859" y="6236779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96" name="Oval 47"/>
            <p:cNvSpPr>
              <a:spLocks noChangeAspect="1" noChangeArrowheads="1"/>
            </p:cNvSpPr>
            <p:nvPr/>
          </p:nvSpPr>
          <p:spPr bwMode="auto">
            <a:xfrm>
              <a:off x="2451537" y="576225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</p:grpSp>
      <p:grpSp>
        <p:nvGrpSpPr>
          <p:cNvPr id="11273" name="Group 34"/>
          <p:cNvGrpSpPr>
            <a:grpSpLocks/>
          </p:cNvGrpSpPr>
          <p:nvPr/>
        </p:nvGrpSpPr>
        <p:grpSpPr bwMode="auto">
          <a:xfrm>
            <a:off x="6662738" y="5214938"/>
            <a:ext cx="2020888" cy="846137"/>
            <a:chOff x="1023646" y="5699511"/>
            <a:chExt cx="2021456" cy="846314"/>
          </a:xfrm>
        </p:grpSpPr>
        <p:sp>
          <p:nvSpPr>
            <p:cNvPr id="11289" name="AutoShape 9"/>
            <p:cNvSpPr>
              <a:spLocks noChangeArrowheads="1"/>
            </p:cNvSpPr>
            <p:nvPr/>
          </p:nvSpPr>
          <p:spPr bwMode="auto">
            <a:xfrm>
              <a:off x="1023646" y="5699511"/>
              <a:ext cx="2021456" cy="846314"/>
            </a:xfrm>
            <a:prstGeom prst="cloudCallout">
              <a:avLst>
                <a:gd name="adj1" fmla="val -44907"/>
                <a:gd name="adj2" fmla="val 2208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290" name="Oval 47"/>
            <p:cNvSpPr>
              <a:spLocks noChangeAspect="1" noChangeArrowheads="1"/>
            </p:cNvSpPr>
            <p:nvPr/>
          </p:nvSpPr>
          <p:spPr bwMode="auto">
            <a:xfrm>
              <a:off x="1315725" y="600418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91" name="Oval 47"/>
            <p:cNvSpPr>
              <a:spLocks noChangeAspect="1" noChangeArrowheads="1"/>
            </p:cNvSpPr>
            <p:nvPr/>
          </p:nvSpPr>
          <p:spPr bwMode="auto">
            <a:xfrm>
              <a:off x="1915859" y="6236779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92" name="Oval 47"/>
            <p:cNvSpPr>
              <a:spLocks noChangeAspect="1" noChangeArrowheads="1"/>
            </p:cNvSpPr>
            <p:nvPr/>
          </p:nvSpPr>
          <p:spPr bwMode="auto">
            <a:xfrm>
              <a:off x="2451537" y="576225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</p:grpSp>
      <p:grpSp>
        <p:nvGrpSpPr>
          <p:cNvPr id="11274" name="Group 39"/>
          <p:cNvGrpSpPr>
            <a:grpSpLocks/>
          </p:cNvGrpSpPr>
          <p:nvPr/>
        </p:nvGrpSpPr>
        <p:grpSpPr bwMode="auto">
          <a:xfrm rot="21426739" flipV="1">
            <a:off x="2251076" y="5475288"/>
            <a:ext cx="2022475" cy="846137"/>
            <a:chOff x="1023646" y="5699511"/>
            <a:chExt cx="2021456" cy="846314"/>
          </a:xfrm>
        </p:grpSpPr>
        <p:sp>
          <p:nvSpPr>
            <p:cNvPr id="11285" name="AutoShape 9"/>
            <p:cNvSpPr>
              <a:spLocks noChangeArrowheads="1"/>
            </p:cNvSpPr>
            <p:nvPr/>
          </p:nvSpPr>
          <p:spPr bwMode="auto">
            <a:xfrm>
              <a:off x="1023646" y="5699511"/>
              <a:ext cx="2021456" cy="846314"/>
            </a:xfrm>
            <a:prstGeom prst="cloudCallout">
              <a:avLst>
                <a:gd name="adj1" fmla="val -44907"/>
                <a:gd name="adj2" fmla="val 2208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286" name="Oval 47"/>
            <p:cNvSpPr>
              <a:spLocks noChangeAspect="1" noChangeArrowheads="1"/>
            </p:cNvSpPr>
            <p:nvPr/>
          </p:nvSpPr>
          <p:spPr bwMode="auto">
            <a:xfrm>
              <a:off x="1315725" y="600418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87" name="Oval 47"/>
            <p:cNvSpPr>
              <a:spLocks noChangeAspect="1" noChangeArrowheads="1"/>
            </p:cNvSpPr>
            <p:nvPr/>
          </p:nvSpPr>
          <p:spPr bwMode="auto">
            <a:xfrm>
              <a:off x="1915859" y="6236779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88" name="Oval 47"/>
            <p:cNvSpPr>
              <a:spLocks noChangeAspect="1" noChangeArrowheads="1"/>
            </p:cNvSpPr>
            <p:nvPr/>
          </p:nvSpPr>
          <p:spPr bwMode="auto">
            <a:xfrm>
              <a:off x="2451537" y="576225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</p:grpSp>
      <p:grpSp>
        <p:nvGrpSpPr>
          <p:cNvPr id="11275" name="Group 44"/>
          <p:cNvGrpSpPr>
            <a:grpSpLocks/>
          </p:cNvGrpSpPr>
          <p:nvPr/>
        </p:nvGrpSpPr>
        <p:grpSpPr bwMode="auto">
          <a:xfrm flipH="1" flipV="1">
            <a:off x="4432301" y="5489575"/>
            <a:ext cx="2020887" cy="846138"/>
            <a:chOff x="1023646" y="5699511"/>
            <a:chExt cx="2021456" cy="846314"/>
          </a:xfrm>
        </p:grpSpPr>
        <p:sp>
          <p:nvSpPr>
            <p:cNvPr id="11281" name="AutoShape 9"/>
            <p:cNvSpPr>
              <a:spLocks noChangeArrowheads="1"/>
            </p:cNvSpPr>
            <p:nvPr/>
          </p:nvSpPr>
          <p:spPr bwMode="auto">
            <a:xfrm>
              <a:off x="1023646" y="5699511"/>
              <a:ext cx="2021456" cy="846314"/>
            </a:xfrm>
            <a:prstGeom prst="cloudCallout">
              <a:avLst>
                <a:gd name="adj1" fmla="val -44907"/>
                <a:gd name="adj2" fmla="val 2208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282" name="Oval 47"/>
            <p:cNvSpPr>
              <a:spLocks noChangeAspect="1" noChangeArrowheads="1"/>
            </p:cNvSpPr>
            <p:nvPr/>
          </p:nvSpPr>
          <p:spPr bwMode="auto">
            <a:xfrm>
              <a:off x="1315725" y="600418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83" name="Oval 47"/>
            <p:cNvSpPr>
              <a:spLocks noChangeAspect="1" noChangeArrowheads="1"/>
            </p:cNvSpPr>
            <p:nvPr/>
          </p:nvSpPr>
          <p:spPr bwMode="auto">
            <a:xfrm>
              <a:off x="1915859" y="6236779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  <p:sp>
          <p:nvSpPr>
            <p:cNvPr id="11284" name="Oval 47"/>
            <p:cNvSpPr>
              <a:spLocks noChangeAspect="1" noChangeArrowheads="1"/>
            </p:cNvSpPr>
            <p:nvPr/>
          </p:nvSpPr>
          <p:spPr bwMode="auto">
            <a:xfrm>
              <a:off x="2451537" y="5762254"/>
              <a:ext cx="237030" cy="23696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1572" tIns="50786" rIns="101572" bIns="50786" anchor="ctr"/>
            <a:lstStyle/>
            <a:p>
              <a:endParaRPr lang="fr-FR"/>
            </a:p>
          </p:txBody>
        </p:sp>
      </p:grpSp>
      <p:sp>
        <p:nvSpPr>
          <p:cNvPr id="66" name="TextBox 56"/>
          <p:cNvSpPr txBox="1"/>
          <p:nvPr/>
        </p:nvSpPr>
        <p:spPr>
          <a:xfrm>
            <a:off x="7523163" y="4584700"/>
            <a:ext cx="14287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Other regions</a:t>
            </a:r>
          </a:p>
        </p:txBody>
      </p:sp>
      <p:sp>
        <p:nvSpPr>
          <p:cNvPr id="67" name="TextBox 60"/>
          <p:cNvSpPr txBox="1"/>
          <p:nvPr/>
        </p:nvSpPr>
        <p:spPr>
          <a:xfrm>
            <a:off x="-36512" y="4637088"/>
            <a:ext cx="14287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Other regions</a:t>
            </a:r>
          </a:p>
        </p:txBody>
      </p:sp>
      <p:sp>
        <p:nvSpPr>
          <p:cNvPr id="68" name="TextBox 62"/>
          <p:cNvSpPr txBox="1"/>
          <p:nvPr/>
        </p:nvSpPr>
        <p:spPr>
          <a:xfrm>
            <a:off x="6959601" y="6115050"/>
            <a:ext cx="1644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T2s in a country</a:t>
            </a:r>
          </a:p>
        </p:txBody>
      </p:sp>
      <p:sp>
        <p:nvSpPr>
          <p:cNvPr id="11279" name="Flèche droite 68"/>
          <p:cNvSpPr>
            <a:spLocks noChangeArrowheads="1"/>
          </p:cNvSpPr>
          <p:nvPr/>
        </p:nvSpPr>
        <p:spPr bwMode="auto">
          <a:xfrm rot="5400000">
            <a:off x="1439863" y="3825875"/>
            <a:ext cx="1223962" cy="719138"/>
          </a:xfrm>
          <a:prstGeom prst="rightArrow">
            <a:avLst>
              <a:gd name="adj1" fmla="val 50000"/>
              <a:gd name="adj2" fmla="val 5005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4500563" y="1516063"/>
            <a:ext cx="446405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ATLAS est très hiérarchique, CMS moins</a:t>
            </a:r>
          </a:p>
          <a:p>
            <a:pPr>
              <a:buFontTx/>
              <a:buChar char="-"/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les réseaux sont rapides et fiables, </a:t>
            </a:r>
            <a:br>
              <a:rPr lang="fr-FR" sz="1800" dirty="0">
                <a:solidFill>
                  <a:schemeClr val="tx2"/>
                </a:solidFill>
                <a:latin typeface="+mn-lt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</a:rPr>
              <a:t>  m</a:t>
            </a:r>
            <a:r>
              <a:rPr lang="fr-FR" sz="1800" dirty="0">
                <a:solidFill>
                  <a:schemeClr val="tx2"/>
                </a:solidFill>
                <a:latin typeface="Arial"/>
                <a:cs typeface="Arial"/>
              </a:rPr>
              <a:t>ê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me au niveau des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Tier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2s </a:t>
            </a:r>
          </a:p>
          <a:p>
            <a:pPr>
              <a:buFontTx/>
              <a:buChar char="-"/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utilisation de caches de données et    </a:t>
            </a:r>
          </a:p>
          <a:p>
            <a:pPr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 transfert à la demande là où il y a du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cpu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préplacement de données près </a:t>
            </a:r>
            <a:br>
              <a:rPr lang="fr-FR" sz="1800" dirty="0">
                <a:solidFill>
                  <a:schemeClr val="tx2"/>
                </a:solidFill>
                <a:latin typeface="+mn-lt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</a:rPr>
              <a:t> des physicien(ne)s les analysant</a:t>
            </a:r>
          </a:p>
          <a:p>
            <a:pPr>
              <a:buFontTx/>
              <a:buChar char="-"/>
              <a:defRPr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analyse en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remote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tx2"/>
                </a:solidFill>
                <a:latin typeface="+mn-lt"/>
              </a:rPr>
              <a:t>access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, presque </a:t>
            </a:r>
            <a:br>
              <a:rPr lang="fr-FR" sz="1800" dirty="0">
                <a:solidFill>
                  <a:schemeClr val="tx2"/>
                </a:solidFill>
                <a:latin typeface="+mn-lt"/>
              </a:rPr>
            </a:br>
            <a:r>
              <a:rPr lang="fr-FR" sz="1800" dirty="0">
                <a:solidFill>
                  <a:schemeClr val="tx2"/>
                </a:solidFill>
                <a:latin typeface="+mn-lt"/>
              </a:rPr>
              <a:t>  en interactif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hème 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847</Words>
  <Application>Microsoft Office PowerPoint</Application>
  <PresentationFormat>Affichage à l'écran (4:3)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derue</dc:creator>
  <cp:lastModifiedBy>derue</cp:lastModifiedBy>
  <cp:revision>84</cp:revision>
  <cp:lastPrinted>2010-07-19T15:17:18Z</cp:lastPrinted>
  <dcterms:created xsi:type="dcterms:W3CDTF">1601-01-01T00:00:00Z</dcterms:created>
  <dcterms:modified xsi:type="dcterms:W3CDTF">2011-09-16T20:34:35Z</dcterms:modified>
</cp:coreProperties>
</file>