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71" r:id="rId2"/>
    <p:sldId id="257" r:id="rId3"/>
    <p:sldId id="258" r:id="rId4"/>
    <p:sldId id="256" r:id="rId5"/>
    <p:sldId id="265" r:id="rId6"/>
    <p:sldId id="259" r:id="rId7"/>
    <p:sldId id="260" r:id="rId8"/>
    <p:sldId id="261" r:id="rId9"/>
    <p:sldId id="262" r:id="rId10"/>
    <p:sldId id="263" r:id="rId11"/>
    <p:sldId id="266" r:id="rId12"/>
    <p:sldId id="264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-45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726836-3923-4BF4-9DD4-3BAA4D4F6D01}" type="datetimeFigureOut">
              <a:rPr lang="fr-FR" smtClean="0"/>
              <a:pPr/>
              <a:t>15/03/2011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58050B-8B3C-4946-8387-A1F4BB575FB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>
              <a:ea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21FF8-5CDF-4D8F-95FB-5380E3B4EF65}" type="datetimeFigureOut">
              <a:rPr lang="fr-FR" smtClean="0"/>
              <a:pPr/>
              <a:t>15/03/2011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4B273-8D4A-4DBC-8B7E-3EC22D2EC95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21FF8-5CDF-4D8F-95FB-5380E3B4EF65}" type="datetimeFigureOut">
              <a:rPr lang="fr-FR" smtClean="0"/>
              <a:pPr/>
              <a:t>15/03/2011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4B273-8D4A-4DBC-8B7E-3EC22D2EC95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21FF8-5CDF-4D8F-95FB-5380E3B4EF65}" type="datetimeFigureOut">
              <a:rPr lang="fr-FR" smtClean="0"/>
              <a:pPr/>
              <a:t>15/03/2011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4B273-8D4A-4DBC-8B7E-3EC22D2EC95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67934EB-A8A5-461F-ABD9-765D1C2A10A8}" type="slidenum">
              <a:rPr lang="en-US" altLang="ja-JP"/>
              <a:pPr/>
              <a:t>‹N°›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21FF8-5CDF-4D8F-95FB-5380E3B4EF65}" type="datetimeFigureOut">
              <a:rPr lang="fr-FR" smtClean="0"/>
              <a:pPr/>
              <a:t>15/03/2011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4B273-8D4A-4DBC-8B7E-3EC22D2EC95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21FF8-5CDF-4D8F-95FB-5380E3B4EF65}" type="datetimeFigureOut">
              <a:rPr lang="fr-FR" smtClean="0"/>
              <a:pPr/>
              <a:t>15/03/2011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4B273-8D4A-4DBC-8B7E-3EC22D2EC95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21FF8-5CDF-4D8F-95FB-5380E3B4EF65}" type="datetimeFigureOut">
              <a:rPr lang="fr-FR" smtClean="0"/>
              <a:pPr/>
              <a:t>15/03/2011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4B273-8D4A-4DBC-8B7E-3EC22D2EC95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21FF8-5CDF-4D8F-95FB-5380E3B4EF65}" type="datetimeFigureOut">
              <a:rPr lang="fr-FR" smtClean="0"/>
              <a:pPr/>
              <a:t>15/03/2011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4B273-8D4A-4DBC-8B7E-3EC22D2EC95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21FF8-5CDF-4D8F-95FB-5380E3B4EF65}" type="datetimeFigureOut">
              <a:rPr lang="fr-FR" smtClean="0"/>
              <a:pPr/>
              <a:t>15/03/2011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4B273-8D4A-4DBC-8B7E-3EC22D2EC95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21FF8-5CDF-4D8F-95FB-5380E3B4EF65}" type="datetimeFigureOut">
              <a:rPr lang="fr-FR" smtClean="0"/>
              <a:pPr/>
              <a:t>15/03/2011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4B273-8D4A-4DBC-8B7E-3EC22D2EC95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21FF8-5CDF-4D8F-95FB-5380E3B4EF65}" type="datetimeFigureOut">
              <a:rPr lang="fr-FR" smtClean="0"/>
              <a:pPr/>
              <a:t>15/03/2011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4B273-8D4A-4DBC-8B7E-3EC22D2EC95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21FF8-5CDF-4D8F-95FB-5380E3B4EF65}" type="datetimeFigureOut">
              <a:rPr lang="fr-FR" smtClean="0"/>
              <a:pPr/>
              <a:t>15/03/2011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4B273-8D4A-4DBC-8B7E-3EC22D2EC95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21FF8-5CDF-4D8F-95FB-5380E3B4EF65}" type="datetimeFigureOut">
              <a:rPr lang="fr-FR" smtClean="0"/>
              <a:pPr/>
              <a:t>15/03/2011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E4B273-8D4A-4DBC-8B7E-3EC22D2EC95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971600" y="980728"/>
            <a:ext cx="74888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/>
              <a:t>Non exhaustive summary of  highlights from OPERA collaboration meeting</a:t>
            </a:r>
            <a:endParaRPr lang="fr-FR" sz="3200" dirty="0"/>
          </a:p>
        </p:txBody>
      </p:sp>
      <p:sp>
        <p:nvSpPr>
          <p:cNvPr id="3" name="ZoneTexte 2"/>
          <p:cNvSpPr txBox="1"/>
          <p:nvPr/>
        </p:nvSpPr>
        <p:spPr>
          <a:xfrm>
            <a:off x="899592" y="2996952"/>
            <a:ext cx="46128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Slides are directly extracted from presentations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3851920" y="5805264"/>
            <a:ext cx="13003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D.D.</a:t>
            </a:r>
            <a:endParaRPr lang="en-GB" smtClean="0"/>
          </a:p>
          <a:p>
            <a:r>
              <a:rPr lang="en-GB" smtClean="0"/>
              <a:t>15/03/2011</a:t>
            </a:r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67544" y="692696"/>
            <a:ext cx="8229600" cy="2304256"/>
          </a:xfrm>
          <a:prstGeom prst="rect">
            <a:avLst/>
          </a:prstGeom>
          <a:ln w="25400">
            <a:solidFill>
              <a:srgbClr val="339966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altLang="ja-JP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Located till Jan10 sample processed, 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1252 (processed) /1474(Located)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  Corresponding  91.7% of 2008+2009</a:t>
            </a:r>
            <a:r>
              <a:rPr kumimoji="0" lang="en-US" altLang="ja-JP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altLang="ja-JP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located event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and 56.9% of 2010 located events 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r>
              <a:rPr kumimoji="0" lang="en-US" altLang="ja-JP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12(’08) + 10(’09) Charm candidates  and 2 kinks(’09) in NC 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One gamma off vertex NC event under study .  </a:t>
            </a:r>
            <a:endParaRPr kumimoji="0" lang="en-US" altLang="ja-JP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51520" y="188640"/>
            <a:ext cx="22958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Decay search in Japan: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323528" y="3068960"/>
            <a:ext cx="2426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Decay search in Europe:</a:t>
            </a:r>
            <a:endParaRPr lang="fr-FR" dirty="0"/>
          </a:p>
        </p:txBody>
      </p:sp>
      <p:graphicFrame>
        <p:nvGraphicFramePr>
          <p:cNvPr id="7" name="表 7"/>
          <p:cNvGraphicFramePr>
            <a:graphicFrameLocks noGrp="1"/>
          </p:cNvGraphicFramePr>
          <p:nvPr/>
        </p:nvGraphicFramePr>
        <p:xfrm>
          <a:off x="571500" y="4941888"/>
          <a:ext cx="7715250" cy="1788160"/>
        </p:xfrm>
        <a:graphic>
          <a:graphicData uri="http://schemas.openxmlformats.org/drawingml/2006/table">
            <a:tbl>
              <a:tblPr/>
              <a:tblGrid>
                <a:gridCol w="561975"/>
                <a:gridCol w="1081088"/>
                <a:gridCol w="1079500"/>
                <a:gridCol w="1277937"/>
                <a:gridCol w="1219200"/>
                <a:gridCol w="1312863"/>
                <a:gridCol w="1182687"/>
              </a:tblGrid>
              <a:tr h="3175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Run</a:t>
                      </a:r>
                      <a:endParaRPr kumimoji="1" lang="ja-JP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Received</a:t>
                      </a:r>
                      <a:endParaRPr kumimoji="1" lang="ja-JP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Started</a:t>
                      </a:r>
                      <a:endParaRPr kumimoji="1" lang="ja-JP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Located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in brick</a:t>
                      </a:r>
                      <a:endParaRPr kumimoji="1" lang="ja-JP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Dead material</a:t>
                      </a:r>
                      <a:endParaRPr kumimoji="1" lang="ja-JP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Passing through</a:t>
                      </a:r>
                      <a:endParaRPr kumimoji="1" lang="ja-JP" alt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Decay search</a:t>
                      </a:r>
                      <a:endParaRPr kumimoji="1" lang="ja-JP" altLang="en-US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2008</a:t>
                      </a:r>
                      <a:endParaRPr kumimoji="1" lang="ja-JP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244</a:t>
                      </a:r>
                      <a:endParaRPr kumimoji="1" lang="ja-JP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242</a:t>
                      </a:r>
                      <a:endParaRPr kumimoji="1" lang="ja-JP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172</a:t>
                      </a:r>
                      <a:endParaRPr kumimoji="1" lang="ja-JP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20</a:t>
                      </a:r>
                      <a:endParaRPr kumimoji="1" lang="ja-JP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5</a:t>
                      </a:r>
                      <a:endParaRPr kumimoji="1" lang="ja-JP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169 (98 %)</a:t>
                      </a:r>
                      <a:endParaRPr kumimoji="1" lang="ja-JP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2009</a:t>
                      </a:r>
                      <a:endParaRPr kumimoji="1" lang="ja-JP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437</a:t>
                      </a:r>
                      <a:endParaRPr kumimoji="1" lang="ja-JP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429</a:t>
                      </a:r>
                      <a:endParaRPr kumimoji="1" lang="ja-JP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290</a:t>
                      </a:r>
                      <a:endParaRPr kumimoji="1" lang="ja-JP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13</a:t>
                      </a:r>
                      <a:endParaRPr kumimoji="1" lang="ja-JP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27</a:t>
                      </a:r>
                      <a:endParaRPr kumimoji="1" lang="ja-JP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263 (91 %)</a:t>
                      </a:r>
                      <a:endParaRPr kumimoji="1" lang="ja-JP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2010</a:t>
                      </a:r>
                      <a:endParaRPr kumimoji="1" lang="ja-JP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183</a:t>
                      </a:r>
                      <a:endParaRPr kumimoji="1" lang="ja-JP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149</a:t>
                      </a:r>
                      <a:endParaRPr kumimoji="1" lang="ja-JP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111</a:t>
                      </a:r>
                      <a:endParaRPr kumimoji="1" lang="ja-JP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13</a:t>
                      </a:r>
                      <a:endParaRPr kumimoji="1" lang="ja-JP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105 (95 %)</a:t>
                      </a:r>
                      <a:endParaRPr kumimoji="1" lang="ja-JP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Total</a:t>
                      </a:r>
                      <a:endParaRPr kumimoji="1" lang="ja-JP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864</a:t>
                      </a:r>
                      <a:endParaRPr kumimoji="1" lang="ja-JP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820</a:t>
                      </a:r>
                      <a:endParaRPr kumimoji="1" lang="ja-JP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573</a:t>
                      </a:r>
                      <a:endParaRPr kumimoji="1" lang="ja-JP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34</a:t>
                      </a:r>
                      <a:endParaRPr kumimoji="1" lang="ja-JP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45</a:t>
                      </a:r>
                      <a:endParaRPr kumimoji="1" lang="ja-JP" alt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537 (94 %)</a:t>
                      </a:r>
                      <a:endParaRPr kumimoji="1" lang="ja-JP" alt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8" name="ZoneTexte 7"/>
          <p:cNvSpPr txBox="1"/>
          <p:nvPr/>
        </p:nvSpPr>
        <p:spPr>
          <a:xfrm>
            <a:off x="395536" y="4571836"/>
            <a:ext cx="21996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Decay search in Bern: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395536" y="3645024"/>
            <a:ext cx="60780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 decay search (2008) = 98% and (2009) = 70% of located events</a:t>
            </a:r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/>
          </a:bodyPr>
          <a:lstStyle/>
          <a:p>
            <a:r>
              <a:rPr lang="it-IT" dirty="0" err="1" smtClean="0"/>
              <a:t>Multiplicity</a:t>
            </a:r>
            <a:endParaRPr lang="it-IT" dirty="0"/>
          </a:p>
        </p:txBody>
      </p:sp>
      <p:pic>
        <p:nvPicPr>
          <p:cNvPr id="3074" name="Picture 2" descr="D:\Users\sirri\Desktop\meeting-nagoya\plots\hmult08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008" y="956356"/>
            <a:ext cx="4355976" cy="5901644"/>
          </a:xfrm>
          <a:prstGeom prst="rect">
            <a:avLst/>
          </a:prstGeom>
          <a:noFill/>
        </p:spPr>
      </p:pic>
      <p:pic>
        <p:nvPicPr>
          <p:cNvPr id="3075" name="Picture 3" descr="D:\Users\sirri\Desktop\meeting-nagoya\plots\hmult09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956356"/>
            <a:ext cx="4355976" cy="5901644"/>
          </a:xfrm>
          <a:prstGeom prst="rect">
            <a:avLst/>
          </a:prstGeom>
          <a:noFill/>
        </p:spPr>
      </p:pic>
      <p:sp>
        <p:nvSpPr>
          <p:cNvPr id="5" name="CasellaDiTesto 4"/>
          <p:cNvSpPr txBox="1"/>
          <p:nvPr/>
        </p:nvSpPr>
        <p:spPr>
          <a:xfrm>
            <a:off x="3275856" y="2073622"/>
            <a:ext cx="51969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ALL</a:t>
            </a:r>
            <a:r>
              <a:rPr lang="it-IT" b="1" dirty="0" smtClean="0">
                <a:solidFill>
                  <a:srgbClr val="FF0000"/>
                </a:solidFill>
              </a:rPr>
              <a:t/>
            </a:r>
            <a:br>
              <a:rPr lang="it-IT" b="1" dirty="0" smtClean="0">
                <a:solidFill>
                  <a:srgbClr val="FF0000"/>
                </a:solidFill>
              </a:rPr>
            </a:br>
            <a:r>
              <a:rPr lang="it-IT" b="1" dirty="0" smtClean="0">
                <a:solidFill>
                  <a:srgbClr val="FF0000"/>
                </a:solidFill>
              </a:rPr>
              <a:t>CC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</a:rPr>
              <a:t>NC</a:t>
            </a:r>
            <a:endParaRPr lang="it-IT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8028384" y="2060848"/>
            <a:ext cx="51969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ALL</a:t>
            </a:r>
            <a:r>
              <a:rPr lang="it-IT" b="1" dirty="0" smtClean="0">
                <a:solidFill>
                  <a:srgbClr val="FF0000"/>
                </a:solidFill>
              </a:rPr>
              <a:t/>
            </a:r>
            <a:br>
              <a:rPr lang="it-IT" b="1" dirty="0" smtClean="0">
                <a:solidFill>
                  <a:srgbClr val="FF0000"/>
                </a:solidFill>
              </a:rPr>
            </a:br>
            <a:r>
              <a:rPr lang="it-IT" b="1" dirty="0" smtClean="0">
                <a:solidFill>
                  <a:srgbClr val="FF0000"/>
                </a:solidFill>
              </a:rPr>
              <a:t>CC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</a:rPr>
              <a:t>NC</a:t>
            </a:r>
            <a:endParaRPr lang="it-IT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6732240" y="476672"/>
            <a:ext cx="81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G. Sirri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6156176" y="116632"/>
            <a:ext cx="1730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Europe scanning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755576" y="332656"/>
            <a:ext cx="20192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Different from Bern</a:t>
            </a:r>
            <a:endParaRPr lang="fr-F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4"/>
          <p:cNvSpPr>
            <a:spLocks noGrp="1" noChangeArrowheads="1"/>
          </p:cNvSpPr>
          <p:nvPr>
            <p:ph type="title"/>
          </p:nvPr>
        </p:nvSpPr>
        <p:spPr>
          <a:xfrm>
            <a:off x="457200" y="44450"/>
            <a:ext cx="8229600" cy="576263"/>
          </a:xfrm>
        </p:spPr>
        <p:txBody>
          <a:bodyPr>
            <a:normAutofit fontScale="90000"/>
          </a:bodyPr>
          <a:lstStyle/>
          <a:p>
            <a:r>
              <a:rPr lang="en-US" sz="3200" smtClean="0">
                <a:solidFill>
                  <a:schemeClr val="accent2"/>
                </a:solidFill>
                <a:latin typeface="Times New Roman" charset="0"/>
              </a:rPr>
              <a:t>Peculiar topologies </a:t>
            </a:r>
          </a:p>
        </p:txBody>
      </p:sp>
      <p:graphicFrame>
        <p:nvGraphicFramePr>
          <p:cNvPr id="30933" name="Group 213"/>
          <p:cNvGraphicFramePr>
            <a:graphicFrameLocks noGrp="1"/>
          </p:cNvGraphicFramePr>
          <p:nvPr>
            <p:ph sz="half" idx="1"/>
          </p:nvPr>
        </p:nvGraphicFramePr>
        <p:xfrm>
          <a:off x="34925" y="649288"/>
          <a:ext cx="7323157" cy="5937252"/>
        </p:xfrm>
        <a:graphic>
          <a:graphicData uri="http://schemas.openxmlformats.org/drawingml/2006/table">
            <a:tbl>
              <a:tblPr/>
              <a:tblGrid>
                <a:gridCol w="1216025"/>
                <a:gridCol w="1536700"/>
                <a:gridCol w="1536700"/>
                <a:gridCol w="1536700"/>
                <a:gridCol w="920750"/>
                <a:gridCol w="576282"/>
              </a:tblGrid>
              <a:tr h="647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Lab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Events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located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CC decay searched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Charm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candidates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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</a:t>
                      </a:r>
                      <a:r>
                        <a:rPr kumimoji="0" lang="en-US" sz="24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sym typeface="Symbol" pitchFamily="18" charset="2"/>
                        </a:rPr>
                        <a:t>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150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Bari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180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119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29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Bern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568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427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897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Bologna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165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110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91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Frascati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86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Napoli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336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216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957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Padova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100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Roma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7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Salerno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297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192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7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Europe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1657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1140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7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Nagoya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1451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987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387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Total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3108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2127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44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66"/>
                          </a:solidFill>
                          <a:effectLst/>
                          <a:latin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ZoneTexte 3"/>
          <p:cNvSpPr txBox="1"/>
          <p:nvPr/>
        </p:nvSpPr>
        <p:spPr>
          <a:xfrm>
            <a:off x="6588224" y="260648"/>
            <a:ext cx="1213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G. De Lellis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it-IT" sz="3600" dirty="0" err="1" smtClean="0"/>
              <a:t>Conclusions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it-IT" sz="2600" dirty="0" smtClean="0"/>
              <a:t>Some </a:t>
            </a:r>
            <a:r>
              <a:rPr lang="it-IT" sz="2600" dirty="0" err="1" smtClean="0"/>
              <a:t>bugs</a:t>
            </a:r>
            <a:r>
              <a:rPr lang="it-IT" sz="2600" dirty="0" smtClean="0"/>
              <a:t> </a:t>
            </a:r>
            <a:r>
              <a:rPr lang="it-IT" sz="2600" dirty="0" err="1" smtClean="0"/>
              <a:t>visible</a:t>
            </a:r>
            <a:r>
              <a:rPr lang="it-IT" sz="2600" dirty="0" smtClean="0"/>
              <a:t> </a:t>
            </a:r>
            <a:r>
              <a:rPr lang="it-IT" sz="2600" dirty="0" err="1" smtClean="0"/>
              <a:t>looking</a:t>
            </a:r>
            <a:r>
              <a:rPr lang="it-IT" sz="2600" dirty="0" smtClean="0"/>
              <a:t> </a:t>
            </a:r>
            <a:r>
              <a:rPr lang="it-IT" sz="2600" dirty="0" err="1" smtClean="0"/>
              <a:t>into</a:t>
            </a:r>
            <a:r>
              <a:rPr lang="it-IT" sz="2600" dirty="0" smtClean="0"/>
              <a:t> the </a:t>
            </a:r>
            <a:r>
              <a:rPr lang="it-IT" sz="2600" dirty="0" err="1" smtClean="0"/>
              <a:t>details</a:t>
            </a:r>
            <a:r>
              <a:rPr lang="it-IT" sz="2600" dirty="0" smtClean="0"/>
              <a:t> </a:t>
            </a:r>
            <a:r>
              <a:rPr lang="it-IT" sz="2600" dirty="0" err="1" smtClean="0"/>
              <a:t>of</a:t>
            </a:r>
            <a:r>
              <a:rPr lang="it-IT" sz="2600" dirty="0" smtClean="0"/>
              <a:t> first 100 </a:t>
            </a:r>
            <a:r>
              <a:rPr lang="it-IT" sz="2600" dirty="0" err="1" smtClean="0"/>
              <a:t>events</a:t>
            </a:r>
            <a:r>
              <a:rPr lang="it-IT" sz="2600" dirty="0" smtClean="0"/>
              <a:t> production </a:t>
            </a:r>
            <a:r>
              <a:rPr lang="it-IT" sz="2600" dirty="0" smtClean="0">
                <a:sym typeface="Wingdings" pitchFamily="2" charset="2"/>
              </a:rPr>
              <a:t> </a:t>
            </a:r>
            <a:r>
              <a:rPr lang="it-IT" sz="2600" dirty="0" err="1" smtClean="0">
                <a:sym typeface="Wingdings" pitchFamily="2" charset="2"/>
              </a:rPr>
              <a:t>fixed</a:t>
            </a:r>
            <a:endParaRPr lang="it-IT" sz="2600" dirty="0" smtClean="0">
              <a:sym typeface="Wingdings" pitchFamily="2" charset="2"/>
            </a:endParaRPr>
          </a:p>
          <a:p>
            <a:pPr>
              <a:defRPr/>
            </a:pPr>
            <a:r>
              <a:rPr lang="it-IT" sz="2600" dirty="0" err="1" smtClean="0">
                <a:sym typeface="Wingdings" pitchFamily="2" charset="2"/>
              </a:rPr>
              <a:t>All</a:t>
            </a:r>
            <a:r>
              <a:rPr lang="it-IT" sz="2600" dirty="0" smtClean="0">
                <a:sym typeface="Wingdings" pitchFamily="2" charset="2"/>
              </a:rPr>
              <a:t> the </a:t>
            </a:r>
            <a:r>
              <a:rPr lang="it-IT" sz="2600" dirty="0" err="1" smtClean="0">
                <a:sym typeface="Wingdings" pitchFamily="2" charset="2"/>
              </a:rPr>
              <a:t>chain</a:t>
            </a:r>
            <a:r>
              <a:rPr lang="it-IT" sz="2600" dirty="0" smtClean="0">
                <a:sym typeface="Wingdings" pitchFamily="2" charset="2"/>
              </a:rPr>
              <a:t> </a:t>
            </a:r>
            <a:r>
              <a:rPr lang="it-IT" sz="2600" dirty="0" err="1" smtClean="0">
                <a:sym typeface="Wingdings" pitchFamily="2" charset="2"/>
              </a:rPr>
              <a:t>from</a:t>
            </a:r>
            <a:r>
              <a:rPr lang="it-IT" sz="2600" dirty="0" smtClean="0">
                <a:sym typeface="Wingdings" pitchFamily="2" charset="2"/>
              </a:rPr>
              <a:t> CS up </a:t>
            </a:r>
            <a:r>
              <a:rPr lang="it-IT" sz="2600" dirty="0" err="1" smtClean="0">
                <a:sym typeface="Wingdings" pitchFamily="2" charset="2"/>
              </a:rPr>
              <a:t>to</a:t>
            </a:r>
            <a:r>
              <a:rPr lang="it-IT" sz="2600" dirty="0" smtClean="0">
                <a:sym typeface="Wingdings" pitchFamily="2" charset="2"/>
              </a:rPr>
              <a:t> </a:t>
            </a:r>
            <a:r>
              <a:rPr lang="it-IT" sz="2600" dirty="0" err="1" smtClean="0">
                <a:sym typeface="Wingdings" pitchFamily="2" charset="2"/>
              </a:rPr>
              <a:t>vertex</a:t>
            </a:r>
            <a:r>
              <a:rPr lang="it-IT" sz="2600" dirty="0" smtClean="0">
                <a:sym typeface="Wingdings" pitchFamily="2" charset="2"/>
              </a:rPr>
              <a:t> reco </a:t>
            </a:r>
            <a:r>
              <a:rPr lang="it-IT" sz="2600" dirty="0" err="1" smtClean="0">
                <a:sym typeface="Wingdings" pitchFamily="2" charset="2"/>
              </a:rPr>
              <a:t>fully</a:t>
            </a:r>
            <a:r>
              <a:rPr lang="it-IT" sz="2600" dirty="0" smtClean="0">
                <a:sym typeface="Wingdings" pitchFamily="2" charset="2"/>
              </a:rPr>
              <a:t> </a:t>
            </a:r>
            <a:r>
              <a:rPr lang="it-IT" sz="2600" dirty="0" err="1" smtClean="0">
                <a:sym typeface="Wingdings" pitchFamily="2" charset="2"/>
              </a:rPr>
              <a:t>working</a:t>
            </a:r>
            <a:r>
              <a:rPr lang="it-IT" sz="2600" dirty="0" smtClean="0">
                <a:sym typeface="Wingdings" pitchFamily="2" charset="2"/>
              </a:rPr>
              <a:t> (</a:t>
            </a:r>
            <a:r>
              <a:rPr lang="it-IT" sz="2600" dirty="0" err="1" smtClean="0">
                <a:sym typeface="Wingdings" pitchFamily="2" charset="2"/>
              </a:rPr>
              <a:t>now</a:t>
            </a:r>
            <a:r>
              <a:rPr lang="it-IT" sz="2600" dirty="0" smtClean="0">
                <a:sym typeface="Wingdings" pitchFamily="2" charset="2"/>
              </a:rPr>
              <a:t> copy </a:t>
            </a:r>
            <a:r>
              <a:rPr lang="it-IT" sz="2600" dirty="0" err="1" smtClean="0">
                <a:sym typeface="Wingdings" pitchFamily="2" charset="2"/>
              </a:rPr>
              <a:t>also</a:t>
            </a:r>
            <a:r>
              <a:rPr lang="it-IT" sz="2600" dirty="0" smtClean="0">
                <a:sym typeface="Wingdings" pitchFamily="2" charset="2"/>
              </a:rPr>
              <a:t> MC </a:t>
            </a:r>
            <a:r>
              <a:rPr lang="it-IT" sz="2600" dirty="0" err="1" smtClean="0">
                <a:sym typeface="Wingdings" pitchFamily="2" charset="2"/>
              </a:rPr>
              <a:t>TTree</a:t>
            </a:r>
            <a:r>
              <a:rPr lang="it-IT" sz="2600" dirty="0" smtClean="0">
                <a:sym typeface="Wingdings" pitchFamily="2" charset="2"/>
              </a:rPr>
              <a:t>)</a:t>
            </a:r>
          </a:p>
          <a:p>
            <a:pPr>
              <a:defRPr/>
            </a:pPr>
            <a:r>
              <a:rPr lang="it-IT" sz="2600" dirty="0" smtClean="0">
                <a:sym typeface="Wingdings" pitchFamily="2" charset="2"/>
              </a:rPr>
              <a:t>A </a:t>
            </a:r>
            <a:r>
              <a:rPr lang="it-IT" sz="2600" dirty="0" err="1" smtClean="0">
                <a:sym typeface="Wingdings" pitchFamily="2" charset="2"/>
              </a:rPr>
              <a:t>next</a:t>
            </a:r>
            <a:r>
              <a:rPr lang="it-IT" sz="2600" dirty="0" smtClean="0">
                <a:sym typeface="Wingdings" pitchFamily="2" charset="2"/>
              </a:rPr>
              <a:t> </a:t>
            </a:r>
            <a:r>
              <a:rPr lang="it-IT" sz="2600" dirty="0" err="1" smtClean="0">
                <a:sym typeface="Wingdings" pitchFamily="2" charset="2"/>
              </a:rPr>
              <a:t>small</a:t>
            </a:r>
            <a:r>
              <a:rPr lang="it-IT" sz="2600" dirty="0" smtClean="0">
                <a:sym typeface="Wingdings" pitchFamily="2" charset="2"/>
              </a:rPr>
              <a:t> production in progress (</a:t>
            </a:r>
            <a:r>
              <a:rPr lang="it-IT" sz="2600" dirty="0" err="1" smtClean="0">
                <a:sym typeface="Wingdings" pitchFamily="2" charset="2"/>
              </a:rPr>
              <a:t>thanks</a:t>
            </a:r>
            <a:r>
              <a:rPr lang="it-IT" sz="2600" dirty="0" smtClean="0">
                <a:sym typeface="Wingdings" pitchFamily="2" charset="2"/>
              </a:rPr>
              <a:t> </a:t>
            </a:r>
            <a:r>
              <a:rPr lang="it-IT" sz="2600" dirty="0" err="1" smtClean="0">
                <a:sym typeface="Wingdings" pitchFamily="2" charset="2"/>
              </a:rPr>
              <a:t>to</a:t>
            </a:r>
            <a:r>
              <a:rPr lang="it-IT" sz="2600" dirty="0" smtClean="0">
                <a:sym typeface="Wingdings" pitchFamily="2" charset="2"/>
              </a:rPr>
              <a:t> Elisabetta) </a:t>
            </a:r>
            <a:r>
              <a:rPr lang="it-IT" sz="2600" dirty="0" err="1" smtClean="0">
                <a:sym typeface="Wingdings" pitchFamily="2" charset="2"/>
              </a:rPr>
              <a:t>to</a:t>
            </a:r>
            <a:r>
              <a:rPr lang="it-IT" sz="2600" dirty="0" smtClean="0">
                <a:sym typeface="Wingdings" pitchFamily="2" charset="2"/>
              </a:rPr>
              <a:t> </a:t>
            </a:r>
            <a:r>
              <a:rPr lang="it-IT" sz="2600" dirty="0" err="1" smtClean="0">
                <a:sym typeface="Wingdings" pitchFamily="2" charset="2"/>
              </a:rPr>
              <a:t>check</a:t>
            </a:r>
            <a:r>
              <a:rPr lang="it-IT" sz="2600" dirty="0" smtClean="0">
                <a:sym typeface="Wingdings" pitchFamily="2" charset="2"/>
              </a:rPr>
              <a:t> </a:t>
            </a:r>
            <a:r>
              <a:rPr lang="it-IT" sz="2600" dirty="0" err="1" smtClean="0">
                <a:sym typeface="Wingdings" pitchFamily="2" charset="2"/>
              </a:rPr>
              <a:t>again</a:t>
            </a:r>
            <a:r>
              <a:rPr lang="it-IT" sz="2600" dirty="0" smtClean="0">
                <a:sym typeface="Wingdings" pitchFamily="2" charset="2"/>
              </a:rPr>
              <a:t> </a:t>
            </a:r>
            <a:r>
              <a:rPr lang="it-IT" sz="2600" dirty="0" err="1" smtClean="0">
                <a:sym typeface="Wingdings" pitchFamily="2" charset="2"/>
              </a:rPr>
              <a:t>that</a:t>
            </a:r>
            <a:r>
              <a:rPr lang="it-IT" sz="2600" dirty="0" smtClean="0">
                <a:sym typeface="Wingdings" pitchFamily="2" charset="2"/>
              </a:rPr>
              <a:t> </a:t>
            </a:r>
            <a:r>
              <a:rPr lang="it-IT" sz="2600" dirty="0" err="1" smtClean="0">
                <a:sym typeface="Wingdings" pitchFamily="2" charset="2"/>
              </a:rPr>
              <a:t>all</a:t>
            </a:r>
            <a:r>
              <a:rPr lang="it-IT" sz="2600" dirty="0" smtClean="0">
                <a:sym typeface="Wingdings" pitchFamily="2" charset="2"/>
              </a:rPr>
              <a:t> the “</a:t>
            </a:r>
            <a:r>
              <a:rPr lang="it-IT" sz="2600" dirty="0" err="1" smtClean="0">
                <a:sym typeface="Wingdings" pitchFamily="2" charset="2"/>
              </a:rPr>
              <a:t>new</a:t>
            </a:r>
            <a:r>
              <a:rPr lang="it-IT" sz="2600" dirty="0" smtClean="0">
                <a:sym typeface="Wingdings" pitchFamily="2" charset="2"/>
              </a:rPr>
              <a:t> fixing” are ok and </a:t>
            </a:r>
            <a:r>
              <a:rPr lang="it-IT" sz="2600" dirty="0" err="1" smtClean="0">
                <a:sym typeface="Wingdings" pitchFamily="2" charset="2"/>
              </a:rPr>
              <a:t>then</a:t>
            </a:r>
            <a:r>
              <a:rPr lang="it-IT" sz="2600" dirty="0" smtClean="0">
                <a:sym typeface="Wingdings" pitchFamily="2" charset="2"/>
              </a:rPr>
              <a:t>  </a:t>
            </a:r>
            <a:r>
              <a:rPr lang="it-IT" sz="2600" dirty="0" err="1" smtClean="0">
                <a:sym typeface="Wingdings" pitchFamily="2" charset="2"/>
              </a:rPr>
              <a:t>prodution</a:t>
            </a:r>
            <a:r>
              <a:rPr lang="it-IT" sz="2600" dirty="0" smtClean="0">
                <a:sym typeface="Wingdings" pitchFamily="2" charset="2"/>
              </a:rPr>
              <a:t> </a:t>
            </a:r>
            <a:r>
              <a:rPr lang="it-IT" sz="2600" dirty="0" err="1" smtClean="0">
                <a:sym typeface="Wingdings" pitchFamily="2" charset="2"/>
              </a:rPr>
              <a:t>of</a:t>
            </a:r>
            <a:r>
              <a:rPr lang="it-IT" sz="2600" dirty="0" smtClean="0">
                <a:sym typeface="Wingdings" pitchFamily="2" charset="2"/>
              </a:rPr>
              <a:t> 1000 </a:t>
            </a:r>
            <a:r>
              <a:rPr lang="it-IT" sz="2600" dirty="0" err="1" smtClean="0">
                <a:sym typeface="Wingdings" pitchFamily="2" charset="2"/>
              </a:rPr>
              <a:t>events</a:t>
            </a:r>
            <a:r>
              <a:rPr lang="it-IT" sz="2600" dirty="0" smtClean="0">
                <a:sym typeface="Wingdings" pitchFamily="2" charset="2"/>
              </a:rPr>
              <a:t> </a:t>
            </a:r>
            <a:r>
              <a:rPr lang="it-IT" sz="2600" dirty="0" err="1" smtClean="0">
                <a:sym typeface="Wingdings" pitchFamily="2" charset="2"/>
              </a:rPr>
              <a:t>to</a:t>
            </a:r>
            <a:r>
              <a:rPr lang="it-IT" sz="2600" dirty="0" smtClean="0">
                <a:sym typeface="Wingdings" pitchFamily="2" charset="2"/>
              </a:rPr>
              <a:t> “</a:t>
            </a:r>
            <a:r>
              <a:rPr lang="it-IT" sz="2600" dirty="0" err="1" smtClean="0">
                <a:sym typeface="Wingdings" pitchFamily="2" charset="2"/>
              </a:rPr>
              <a:t>make</a:t>
            </a:r>
            <a:r>
              <a:rPr lang="it-IT" sz="2600" dirty="0" smtClean="0">
                <a:sym typeface="Wingdings" pitchFamily="2" charset="2"/>
              </a:rPr>
              <a:t> </a:t>
            </a:r>
            <a:r>
              <a:rPr lang="it-IT" sz="2600" dirty="0" err="1" smtClean="0">
                <a:sym typeface="Wingdings" pitchFamily="2" charset="2"/>
              </a:rPr>
              <a:t>distributions</a:t>
            </a:r>
            <a:r>
              <a:rPr lang="it-IT" sz="2600" dirty="0" smtClean="0">
                <a:sym typeface="Wingdings" pitchFamily="2" charset="2"/>
              </a:rPr>
              <a:t>”.</a:t>
            </a:r>
          </a:p>
          <a:p>
            <a:pPr>
              <a:defRPr/>
            </a:pPr>
            <a:r>
              <a:rPr lang="en-US" sz="2600" dirty="0" err="1" smtClean="0"/>
              <a:t>OpEmuRec</a:t>
            </a:r>
            <a:r>
              <a:rPr lang="en-US" sz="2600" dirty="0" smtClean="0"/>
              <a:t> users can start using available event files: in order to find out all the bugs feedbacks from users are needed!</a:t>
            </a:r>
            <a:endParaRPr lang="it-IT" sz="2600" dirty="0" smtClean="0"/>
          </a:p>
        </p:txBody>
      </p:sp>
      <p:sp>
        <p:nvSpPr>
          <p:cNvPr id="13316" name="Segnaposto numero diapositiva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C573F679-9E25-47EA-81CE-7A445994E1CB}" type="slidenum">
              <a:rPr lang="it-IT" smtClean="0"/>
              <a:pPr/>
              <a:t>13</a:t>
            </a:fld>
            <a:endParaRPr lang="it-IT" smtClean="0"/>
          </a:p>
        </p:txBody>
      </p:sp>
      <p:sp>
        <p:nvSpPr>
          <p:cNvPr id="5" name="ZoneTexte 4"/>
          <p:cNvSpPr txBox="1"/>
          <p:nvPr/>
        </p:nvSpPr>
        <p:spPr>
          <a:xfrm>
            <a:off x="755576" y="332656"/>
            <a:ext cx="3041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err="1" smtClean="0"/>
              <a:t>OpEmuRec</a:t>
            </a:r>
            <a:r>
              <a:rPr lang="en-GB" dirty="0"/>
              <a:t> </a:t>
            </a:r>
            <a:r>
              <a:rPr lang="en-GB" dirty="0" smtClean="0"/>
              <a:t>Status (M. </a:t>
            </a:r>
            <a:r>
              <a:rPr lang="en-GB" dirty="0" err="1" smtClean="0"/>
              <a:t>Pozzato</a:t>
            </a:r>
            <a:r>
              <a:rPr lang="en-GB" dirty="0" smtClean="0"/>
              <a:t>)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908720"/>
            <a:ext cx="6896100" cy="524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oneTexte 4"/>
          <p:cNvSpPr txBox="1"/>
          <p:nvPr/>
        </p:nvSpPr>
        <p:spPr>
          <a:xfrm>
            <a:off x="5724128" y="404664"/>
            <a:ext cx="10547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T. Strauss</a:t>
            </a:r>
            <a:endParaRPr lang="fr-F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268760"/>
            <a:ext cx="5520306" cy="41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3888432" cy="1387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5379293"/>
            <a:ext cx="6724650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44208" y="3717032"/>
            <a:ext cx="2533650" cy="279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683568" y="908720"/>
            <a:ext cx="846043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Additional material of interest:</a:t>
            </a:r>
          </a:p>
          <a:p>
            <a:pPr lvl="1">
              <a:buFont typeface="Wingdings" pitchFamily="2" charset="2"/>
              <a:buChar char="Ø"/>
            </a:pPr>
            <a:r>
              <a:rPr lang="en-GB" sz="2800" dirty="0" smtClean="0"/>
              <a:t>Location bias studies (G. Sirri; K. Hamada)</a:t>
            </a:r>
          </a:p>
          <a:p>
            <a:pPr lvl="1">
              <a:buFont typeface="Wingdings" pitchFamily="2" charset="2"/>
              <a:buChar char="Ø"/>
            </a:pPr>
            <a:r>
              <a:rPr lang="en-GB" sz="2800" dirty="0" smtClean="0"/>
              <a:t>Vertex localization in tau-&gt;</a:t>
            </a:r>
            <a:r>
              <a:rPr lang="en-GB" sz="2800" dirty="0" err="1" smtClean="0"/>
              <a:t>nue</a:t>
            </a:r>
            <a:r>
              <a:rPr lang="en-GB" sz="2800" dirty="0" smtClean="0"/>
              <a:t> DIS and QE (Umut and Budimir)</a:t>
            </a:r>
          </a:p>
          <a:p>
            <a:pPr lvl="1">
              <a:buFont typeface="Wingdings" pitchFamily="2" charset="2"/>
              <a:buChar char="Ø"/>
            </a:pPr>
            <a:r>
              <a:rPr lang="en-GB" sz="2800" dirty="0" smtClean="0"/>
              <a:t>Brick finding MC/Data comparison using GEANT4 and </a:t>
            </a:r>
            <a:r>
              <a:rPr lang="en-GB" sz="2800" dirty="0" err="1" smtClean="0"/>
              <a:t>OpSim</a:t>
            </a:r>
            <a:r>
              <a:rPr lang="en-GB" sz="2800" dirty="0"/>
              <a:t> </a:t>
            </a:r>
            <a:r>
              <a:rPr lang="en-GB" sz="2800" dirty="0" smtClean="0"/>
              <a:t> (Artem)</a:t>
            </a:r>
          </a:p>
          <a:p>
            <a:pPr lvl="1">
              <a:buFont typeface="Wingdings" pitchFamily="2" charset="2"/>
              <a:buChar char="Ø"/>
            </a:pPr>
            <a:r>
              <a:rPr lang="en-GB" sz="2800" dirty="0" smtClean="0"/>
              <a:t>Charm summary (Thomas)</a:t>
            </a:r>
          </a:p>
          <a:p>
            <a:pPr lvl="1">
              <a:buFont typeface="Wingdings" pitchFamily="2" charset="2"/>
              <a:buChar char="Ø"/>
            </a:pPr>
            <a:r>
              <a:rPr lang="en-GB" sz="2800" dirty="0" err="1" smtClean="0"/>
              <a:t>Vertexing</a:t>
            </a:r>
            <a:r>
              <a:rPr lang="en-GB" sz="2800" dirty="0" smtClean="0"/>
              <a:t> with CS tracks (V. </a:t>
            </a:r>
            <a:r>
              <a:rPr lang="en-GB" sz="2800" dirty="0" err="1" smtClean="0"/>
              <a:t>Tioukov</a:t>
            </a:r>
            <a:r>
              <a:rPr lang="en-GB" sz="2800" dirty="0" smtClean="0"/>
              <a:t>)</a:t>
            </a:r>
            <a:endParaRPr lang="fr-FR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4"/>
          <p:cNvSpPr txBox="1">
            <a:spLocks noChangeArrowheads="1"/>
          </p:cNvSpPr>
          <p:nvPr/>
        </p:nvSpPr>
        <p:spPr bwMode="auto">
          <a:xfrm>
            <a:off x="152400" y="966788"/>
            <a:ext cx="8839200" cy="499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lnSpc>
                <a:spcPct val="110000"/>
              </a:lnSpc>
              <a:spcBef>
                <a:spcPct val="50000"/>
              </a:spcBef>
            </a:pPr>
            <a:r>
              <a:rPr lang="en-US" sz="1800">
                <a:solidFill>
                  <a:srgbClr val="FFFF00"/>
                </a:solidFill>
              </a:rPr>
              <a:t>4 April 2011: </a:t>
            </a:r>
            <a:r>
              <a:rPr lang="en-US" sz="1800">
                <a:solidFill>
                  <a:schemeClr val="bg1"/>
                </a:solidFill>
              </a:rPr>
              <a:t>meeting at CERN with the SPSC referees </a:t>
            </a:r>
            <a:endParaRPr lang="en-US" sz="1800">
              <a:solidFill>
                <a:srgbClr val="FFFF00"/>
              </a:solidFill>
            </a:endParaRPr>
          </a:p>
          <a:p>
            <a:pPr marL="457200" indent="-457200">
              <a:lnSpc>
                <a:spcPct val="110000"/>
              </a:lnSpc>
              <a:spcBef>
                <a:spcPct val="50000"/>
              </a:spcBef>
              <a:buFont typeface="Arial" charset="0"/>
              <a:buNone/>
            </a:pPr>
            <a:r>
              <a:rPr lang="en-US" sz="1800">
                <a:solidFill>
                  <a:srgbClr val="FFFF00"/>
                </a:solidFill>
              </a:rPr>
              <a:t>7-8 April 2011: </a:t>
            </a:r>
            <a:r>
              <a:rPr lang="en-US" sz="1800">
                <a:solidFill>
                  <a:schemeClr val="bg1"/>
                </a:solidFill>
              </a:rPr>
              <a:t>meeting at LNGS to finalize the 2</a:t>
            </a:r>
            <a:r>
              <a:rPr lang="en-US" sz="1800" baseline="30000">
                <a:solidFill>
                  <a:schemeClr val="bg1"/>
                </a:solidFill>
              </a:rPr>
              <a:t>nd</a:t>
            </a:r>
            <a:r>
              <a:rPr lang="en-US" sz="1800">
                <a:solidFill>
                  <a:schemeClr val="bg1"/>
                </a:solidFill>
              </a:rPr>
              <a:t>  oscillation paper CERN </a:t>
            </a:r>
          </a:p>
          <a:p>
            <a:pPr marL="457200" indent="-457200">
              <a:lnSpc>
                <a:spcPct val="110000"/>
              </a:lnSpc>
              <a:spcBef>
                <a:spcPct val="50000"/>
              </a:spcBef>
              <a:buFont typeface="Arial" charset="0"/>
              <a:buNone/>
            </a:pPr>
            <a:r>
              <a:rPr lang="en-US" sz="1800">
                <a:solidFill>
                  <a:srgbClr val="FFFF00"/>
                </a:solidFill>
              </a:rPr>
              <a:t>14-15 April: </a:t>
            </a:r>
            <a:r>
              <a:rPr lang="en-US" sz="1800">
                <a:solidFill>
                  <a:schemeClr val="bg1"/>
                </a:solidFill>
              </a:rPr>
              <a:t>LNGS-SC meeting, Pasquale M. to give the open presentation (a &lt;6 pages written report is due)</a:t>
            </a:r>
          </a:p>
          <a:p>
            <a:pPr marL="457200" indent="-457200">
              <a:lnSpc>
                <a:spcPct val="110000"/>
              </a:lnSpc>
              <a:spcBef>
                <a:spcPct val="50000"/>
              </a:spcBef>
              <a:buFont typeface="Arial" charset="0"/>
              <a:buNone/>
            </a:pPr>
            <a:r>
              <a:rPr lang="en-US" sz="1800">
                <a:solidFill>
                  <a:srgbClr val="FFFF00"/>
                </a:solidFill>
              </a:rPr>
              <a:t>14-17 June 2011</a:t>
            </a:r>
            <a:r>
              <a:rPr lang="en-US" sz="1800">
                <a:solidFill>
                  <a:schemeClr val="bg1"/>
                </a:solidFill>
              </a:rPr>
              <a:t>: Collaboration Meeting at LNGS </a:t>
            </a:r>
            <a:r>
              <a:rPr lang="en-US" sz="1800">
                <a:solidFill>
                  <a:srgbClr val="FF0000"/>
                </a:solidFill>
              </a:rPr>
              <a:t>(note the change of week)</a:t>
            </a:r>
          </a:p>
          <a:p>
            <a:pPr marL="457200" indent="-457200">
              <a:lnSpc>
                <a:spcPct val="110000"/>
              </a:lnSpc>
              <a:spcBef>
                <a:spcPct val="50000"/>
              </a:spcBef>
            </a:pPr>
            <a:r>
              <a:rPr lang="en-US" sz="1800">
                <a:solidFill>
                  <a:srgbClr val="FFFF00"/>
                </a:solidFill>
              </a:rPr>
              <a:t>27 June 2011: </a:t>
            </a:r>
            <a:r>
              <a:rPr lang="en-US" sz="1800">
                <a:solidFill>
                  <a:schemeClr val="bg1"/>
                </a:solidFill>
              </a:rPr>
              <a:t>meeting at CERN with the SPSC referees (annual review, a written report is due)</a:t>
            </a:r>
          </a:p>
          <a:p>
            <a:pPr marL="457200" indent="-457200">
              <a:lnSpc>
                <a:spcPct val="110000"/>
              </a:lnSpc>
              <a:spcBef>
                <a:spcPct val="50000"/>
              </a:spcBef>
            </a:pPr>
            <a:r>
              <a:rPr lang="en-US" sz="1800">
                <a:solidFill>
                  <a:srgbClr val="FFFF00"/>
                </a:solidFill>
              </a:rPr>
              <a:t>28 June 2011: </a:t>
            </a:r>
            <a:r>
              <a:rPr lang="en-US" sz="1800">
                <a:solidFill>
                  <a:schemeClr val="bg1"/>
                </a:solidFill>
              </a:rPr>
              <a:t>SPSC open presentation Giovanni D.L. to give the open presentation</a:t>
            </a:r>
          </a:p>
          <a:p>
            <a:pPr marL="457200" indent="-457200">
              <a:lnSpc>
                <a:spcPct val="110000"/>
              </a:lnSpc>
              <a:spcBef>
                <a:spcPct val="50000"/>
              </a:spcBef>
              <a:buFont typeface="Arial" charset="0"/>
              <a:buNone/>
            </a:pPr>
            <a:endParaRPr lang="en-US" sz="1800">
              <a:solidFill>
                <a:srgbClr val="FF0000"/>
              </a:solidFill>
            </a:endParaRPr>
          </a:p>
          <a:p>
            <a:pPr marL="457200" indent="-457200">
              <a:lnSpc>
                <a:spcPct val="110000"/>
              </a:lnSpc>
              <a:spcBef>
                <a:spcPct val="50000"/>
              </a:spcBef>
              <a:buFont typeface="Arial" charset="0"/>
              <a:buNone/>
            </a:pPr>
            <a:endParaRPr lang="en-US" sz="1800">
              <a:solidFill>
                <a:schemeClr val="bg1"/>
              </a:solidFill>
            </a:endParaRPr>
          </a:p>
          <a:p>
            <a:pPr marL="457200" indent="-457200">
              <a:lnSpc>
                <a:spcPct val="110000"/>
              </a:lnSpc>
              <a:spcBef>
                <a:spcPct val="50000"/>
              </a:spcBef>
              <a:buFont typeface="Arial" charset="0"/>
              <a:buNone/>
            </a:pPr>
            <a:endParaRPr lang="en-US" sz="1800">
              <a:solidFill>
                <a:srgbClr val="FFFF00"/>
              </a:solidFill>
            </a:endParaRPr>
          </a:p>
          <a:p>
            <a:pPr marL="457200" indent="-457200">
              <a:lnSpc>
                <a:spcPct val="110000"/>
              </a:lnSpc>
              <a:spcBef>
                <a:spcPct val="50000"/>
              </a:spcBef>
              <a:buFont typeface="Arial" charset="0"/>
              <a:buNone/>
            </a:pPr>
            <a:endParaRPr lang="en-US" sz="1800">
              <a:solidFill>
                <a:srgbClr val="FFFF00"/>
              </a:solidFill>
            </a:endParaRPr>
          </a:p>
        </p:txBody>
      </p:sp>
      <p:sp>
        <p:nvSpPr>
          <p:cNvPr id="26627" name="Rectangle 7"/>
          <p:cNvSpPr>
            <a:spLocks noChangeArrowheads="1"/>
          </p:cNvSpPr>
          <p:nvPr/>
        </p:nvSpPr>
        <p:spPr bwMode="auto">
          <a:xfrm>
            <a:off x="3662363" y="228600"/>
            <a:ext cx="182403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FFFF00"/>
                </a:solidFill>
              </a:rPr>
              <a:t>Next meetings</a:t>
            </a:r>
          </a:p>
        </p:txBody>
      </p:sp>
      <p:sp>
        <p:nvSpPr>
          <p:cNvPr id="26628" name="Date Placeholder 5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  <a:ea typeface="ＭＳ Ｐゴシック" charset="-128"/>
              </a:rPr>
              <a:t>AE - Nagoya - March 2010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ate Placeholder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charset="0"/>
                <a:ea typeface="ＭＳ Ｐゴシック" charset="-128"/>
              </a:rPr>
              <a:t>AE - Nagoya - March 2010</a:t>
            </a:r>
          </a:p>
        </p:txBody>
      </p:sp>
      <p:sp>
        <p:nvSpPr>
          <p:cNvPr id="22531" name="Rectangle 2"/>
          <p:cNvSpPr>
            <a:spLocks noChangeArrowheads="1"/>
          </p:cNvSpPr>
          <p:nvPr/>
        </p:nvSpPr>
        <p:spPr bwMode="auto">
          <a:xfrm>
            <a:off x="228600" y="533400"/>
            <a:ext cx="8686800" cy="575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Finalize 2</a:t>
            </a:r>
            <a:r>
              <a:rPr lang="en-US" baseline="30000" dirty="0">
                <a:solidFill>
                  <a:schemeClr val="bg1"/>
                </a:solidFill>
              </a:rPr>
              <a:t>nd</a:t>
            </a:r>
            <a:r>
              <a:rPr lang="en-US" dirty="0">
                <a:solidFill>
                  <a:schemeClr val="bg1"/>
                </a:solidFill>
              </a:rPr>
              <a:t> oscillation publication</a:t>
            </a:r>
            <a:endParaRPr lang="en-US" dirty="0">
              <a:solidFill>
                <a:srgbClr val="FFFF00"/>
              </a:solidFill>
            </a:endParaRPr>
          </a:p>
          <a:p>
            <a:endParaRPr lang="en-US" sz="2000" dirty="0">
              <a:solidFill>
                <a:srgbClr val="FFFF00"/>
              </a:solidFill>
            </a:endParaRPr>
          </a:p>
          <a:p>
            <a:endParaRPr lang="en-US" sz="2000" dirty="0">
              <a:solidFill>
                <a:srgbClr val="FFFF00"/>
              </a:solidFill>
            </a:endParaRPr>
          </a:p>
          <a:p>
            <a:pPr>
              <a:buFont typeface="Arial" charset="0"/>
              <a:buChar char="•"/>
            </a:pPr>
            <a:r>
              <a:rPr lang="en-US" sz="1600" dirty="0">
                <a:solidFill>
                  <a:srgbClr val="FFFF00"/>
                </a:solidFill>
              </a:rPr>
              <a:t> Goal to publish the final data sample 2008-2009 by spring </a:t>
            </a:r>
          </a:p>
          <a:p>
            <a:pPr>
              <a:buFont typeface="Arial" charset="0"/>
              <a:buChar char="•"/>
            </a:pPr>
            <a:endParaRPr lang="en-US" sz="1600" dirty="0">
              <a:solidFill>
                <a:srgbClr val="FFFF00"/>
              </a:solidFill>
            </a:endParaRPr>
          </a:p>
          <a:p>
            <a:pPr>
              <a:buFont typeface="Arial" charset="0"/>
              <a:buChar char="•"/>
            </a:pPr>
            <a:r>
              <a:rPr lang="en-US" sz="1600" dirty="0">
                <a:solidFill>
                  <a:srgbClr val="FFFF00"/>
                </a:solidFill>
              </a:rPr>
              <a:t> Successful Task Force meetings held in the last months (5 sessions)</a:t>
            </a:r>
          </a:p>
          <a:p>
            <a:pPr>
              <a:buFont typeface="Arial" charset="0"/>
              <a:buChar char="•"/>
            </a:pPr>
            <a:endParaRPr lang="en-US" sz="1600" dirty="0">
              <a:solidFill>
                <a:srgbClr val="FFFF00"/>
              </a:solidFill>
            </a:endParaRPr>
          </a:p>
          <a:p>
            <a:pPr>
              <a:buFont typeface="Arial" charset="0"/>
              <a:buChar char="•"/>
            </a:pPr>
            <a:r>
              <a:rPr lang="en-US" sz="1600" dirty="0">
                <a:solidFill>
                  <a:srgbClr val="FFFF00"/>
                </a:solidFill>
              </a:rPr>
              <a:t> This meeting: review all analyses and define a converging strategy (freeze by end of March)</a:t>
            </a:r>
          </a:p>
          <a:p>
            <a:pPr>
              <a:buFont typeface="Arial" charset="0"/>
              <a:buChar char="•"/>
            </a:pPr>
            <a:endParaRPr lang="en-US" sz="1600" dirty="0">
              <a:solidFill>
                <a:srgbClr val="FFFF00"/>
              </a:solidFill>
            </a:endParaRPr>
          </a:p>
          <a:p>
            <a:pPr>
              <a:buFont typeface="Arial" charset="0"/>
              <a:buChar char="•"/>
            </a:pPr>
            <a:r>
              <a:rPr lang="en-US" sz="1600" dirty="0">
                <a:solidFill>
                  <a:srgbClr val="FFFF00"/>
                </a:solidFill>
              </a:rPr>
              <a:t> Use the pre-booked dates of 7-8 April (and 9, if needed) for a meeting at LNGS to finalize the next oscillation publication. Redefine the timing if a new candidate will be found.</a:t>
            </a:r>
          </a:p>
          <a:p>
            <a:pPr>
              <a:buFont typeface="Arial" charset="0"/>
              <a:buChar char="•"/>
            </a:pPr>
            <a:endParaRPr lang="en-US" sz="1600" dirty="0">
              <a:solidFill>
                <a:srgbClr val="FFFF00"/>
              </a:solidFill>
            </a:endParaRPr>
          </a:p>
          <a:p>
            <a:pPr>
              <a:buFont typeface="Arial" charset="0"/>
              <a:buChar char="•"/>
            </a:pPr>
            <a:r>
              <a:rPr lang="en-US" sz="1600" dirty="0">
                <a:solidFill>
                  <a:srgbClr val="FFFF00"/>
                </a:solidFill>
              </a:rPr>
              <a:t> Editing Committee (follow the example of the 1</a:t>
            </a:r>
            <a:r>
              <a:rPr lang="en-US" sz="1600" baseline="30000" dirty="0">
                <a:solidFill>
                  <a:srgbClr val="FFFF00"/>
                </a:solidFill>
              </a:rPr>
              <a:t>st</a:t>
            </a:r>
            <a:r>
              <a:rPr lang="en-US" sz="1600" dirty="0">
                <a:solidFill>
                  <a:srgbClr val="FFFF00"/>
                </a:solidFill>
              </a:rPr>
              <a:t> oscillation paper) for “special” papers:</a:t>
            </a:r>
          </a:p>
          <a:p>
            <a:pPr>
              <a:buFont typeface="Arial" charset="0"/>
              <a:buChar char="•"/>
            </a:pPr>
            <a:endParaRPr lang="en-US" sz="1600" dirty="0">
              <a:solidFill>
                <a:srgbClr val="FFFF00"/>
              </a:solidFill>
            </a:endParaRPr>
          </a:p>
          <a:p>
            <a:r>
              <a:rPr lang="en-US" sz="1600" dirty="0">
                <a:solidFill>
                  <a:srgbClr val="FFFF00"/>
                </a:solidFill>
              </a:rPr>
              <a:t>Ex officio members:  </a:t>
            </a:r>
          </a:p>
          <a:p>
            <a:r>
              <a:rPr lang="en-US" sz="1600" dirty="0">
                <a:solidFill>
                  <a:schemeClr val="bg1"/>
                </a:solidFill>
              </a:rPr>
              <a:t>AE, Migliozzi, Terranova, De Lellis, Sato, Autiero, Dusini, Komatsu, Wilquet, Pessard, Spinetti</a:t>
            </a:r>
          </a:p>
          <a:p>
            <a:r>
              <a:rPr lang="en-US" sz="1600" dirty="0">
                <a:solidFill>
                  <a:srgbClr val="FFFF00"/>
                </a:solidFill>
              </a:rPr>
              <a:t>Co-opted members (tentative list): </a:t>
            </a:r>
          </a:p>
          <a:p>
            <a:r>
              <a:rPr lang="en-US" sz="1600" dirty="0">
                <a:solidFill>
                  <a:srgbClr val="FFFFFF"/>
                </a:solidFill>
              </a:rPr>
              <a:t>Ariga, Duchesneau, Shibuya</a:t>
            </a:r>
          </a:p>
          <a:p>
            <a:endParaRPr lang="en-US" sz="1600" dirty="0">
              <a:solidFill>
                <a:srgbClr val="FFFFFF"/>
              </a:solidFill>
            </a:endParaRPr>
          </a:p>
          <a:p>
            <a:r>
              <a:rPr lang="en-US" sz="1600" dirty="0">
                <a:solidFill>
                  <a:srgbClr val="FFFFFF"/>
                </a:solidFill>
              </a:rPr>
              <a:t>To report to the Collaboration for the final review and decision</a:t>
            </a:r>
          </a:p>
          <a:p>
            <a:endParaRPr lang="en-US" sz="1600" dirty="0">
              <a:solidFill>
                <a:srgbClr val="FFFFFF"/>
              </a:solidFill>
            </a:endParaRPr>
          </a:p>
          <a:p>
            <a:r>
              <a:rPr lang="en-US" sz="1600" dirty="0">
                <a:solidFill>
                  <a:srgbClr val="FFFFFF"/>
                </a:solidFill>
              </a:rPr>
              <a:t>Ask the CB to endorse the above proposal </a:t>
            </a:r>
            <a:endParaRPr lang="en-US" sz="1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2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25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253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253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253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253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2531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2531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323528" y="1484784"/>
            <a:ext cx="66033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Shifts 2010: LAPP : 89% de </a:t>
            </a:r>
            <a:r>
              <a:rPr lang="en-GB" dirty="0" err="1" smtClean="0"/>
              <a:t>ce</a:t>
            </a:r>
            <a:r>
              <a:rPr lang="en-GB" dirty="0" smtClean="0"/>
              <a:t> qui </a:t>
            </a:r>
            <a:r>
              <a:rPr lang="en-GB" dirty="0" err="1" smtClean="0"/>
              <a:t>etait</a:t>
            </a:r>
            <a:r>
              <a:rPr lang="en-GB" dirty="0" smtClean="0"/>
              <a:t> a faire= 61 local  + 225 remote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467544" y="2708920"/>
            <a:ext cx="8676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En 2011: le schema </a:t>
            </a:r>
            <a:r>
              <a:rPr lang="en-GB" dirty="0" err="1" smtClean="0"/>
              <a:t>suivant</a:t>
            </a:r>
            <a:r>
              <a:rPr lang="en-GB" dirty="0" smtClean="0"/>
              <a:t> </a:t>
            </a:r>
            <a:r>
              <a:rPr lang="en-GB" dirty="0" err="1" smtClean="0"/>
              <a:t>est</a:t>
            </a:r>
            <a:r>
              <a:rPr lang="en-GB" dirty="0" smtClean="0"/>
              <a:t> </a:t>
            </a:r>
            <a:r>
              <a:rPr lang="en-GB" dirty="0" err="1" smtClean="0"/>
              <a:t>prevu</a:t>
            </a:r>
            <a:r>
              <a:rPr lang="en-GB" dirty="0" smtClean="0"/>
              <a:t>:  a </a:t>
            </a:r>
            <a:r>
              <a:rPr lang="en-GB" dirty="0" err="1" smtClean="0"/>
              <a:t>partir</a:t>
            </a:r>
            <a:r>
              <a:rPr lang="en-GB" dirty="0" smtClean="0"/>
              <a:t> de </a:t>
            </a:r>
            <a:r>
              <a:rPr lang="en-GB" dirty="0" err="1" smtClean="0"/>
              <a:t>septembre</a:t>
            </a:r>
            <a:r>
              <a:rPr lang="en-GB" dirty="0" smtClean="0"/>
              <a:t> le 2eme shifter BMS sera le shifter ED de 16h00 a 24h00. 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395536" y="404664"/>
            <a:ext cx="20746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Shifts OPERA</a:t>
            </a:r>
            <a:endParaRPr lang="fr-FR" sz="2800" dirty="0"/>
          </a:p>
        </p:txBody>
      </p:sp>
      <p:sp>
        <p:nvSpPr>
          <p:cNvPr id="7" name="ZoneTexte 6"/>
          <p:cNvSpPr txBox="1"/>
          <p:nvPr/>
        </p:nvSpPr>
        <p:spPr>
          <a:xfrm>
            <a:off x="323528" y="1979548"/>
            <a:ext cx="86389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Shifts 2011: LAPP : 68% de </a:t>
            </a:r>
            <a:r>
              <a:rPr lang="en-GB" dirty="0" err="1" smtClean="0"/>
              <a:t>ce</a:t>
            </a:r>
            <a:r>
              <a:rPr lang="en-GB" dirty="0" smtClean="0"/>
              <a:t> qui </a:t>
            </a:r>
            <a:r>
              <a:rPr lang="en-GB" dirty="0" err="1" smtClean="0"/>
              <a:t>est</a:t>
            </a:r>
            <a:r>
              <a:rPr lang="en-GB" dirty="0" smtClean="0"/>
              <a:t> a faire </a:t>
            </a:r>
            <a:r>
              <a:rPr lang="en-GB" dirty="0" err="1" smtClean="0"/>
              <a:t>est</a:t>
            </a:r>
            <a:r>
              <a:rPr lang="en-GB" dirty="0" smtClean="0"/>
              <a:t> </a:t>
            </a:r>
            <a:r>
              <a:rPr lang="en-GB" dirty="0" err="1" smtClean="0"/>
              <a:t>deja</a:t>
            </a:r>
            <a:r>
              <a:rPr lang="en-GB" dirty="0" smtClean="0"/>
              <a:t> realise </a:t>
            </a:r>
            <a:r>
              <a:rPr lang="en-GB" dirty="0" err="1" smtClean="0"/>
              <a:t>ou</a:t>
            </a:r>
            <a:r>
              <a:rPr lang="en-GB" dirty="0" smtClean="0"/>
              <a:t> </a:t>
            </a:r>
            <a:r>
              <a:rPr lang="en-GB" dirty="0" err="1" smtClean="0"/>
              <a:t>prevu</a:t>
            </a:r>
            <a:r>
              <a:rPr lang="en-GB" dirty="0" smtClean="0"/>
              <a:t>: 42 local +225 remote</a:t>
            </a: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76200"/>
            <a:ext cx="8534400" cy="628650"/>
          </a:xfrm>
        </p:spPr>
        <p:txBody>
          <a:bodyPr/>
          <a:lstStyle/>
          <a:p>
            <a:pPr eaLnBrk="1" hangingPunct="1"/>
            <a:r>
              <a:rPr lang="en-US" sz="3400" dirty="0" smtClean="0"/>
              <a:t>2011 Shift organization</a:t>
            </a:r>
            <a:endParaRPr lang="en-US" dirty="0" smtClean="0"/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304800" y="798513"/>
            <a:ext cx="8458200" cy="534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200" u="sng" dirty="0">
                <a:solidFill>
                  <a:srgbClr val="002060"/>
                </a:solidFill>
                <a:latin typeface="+mj-lt"/>
              </a:rPr>
              <a:t>Structure similar as for 2010:</a:t>
            </a:r>
            <a:endParaRPr lang="en-US" sz="2200" dirty="0">
              <a:solidFill>
                <a:srgbClr val="002060"/>
              </a:solidFill>
              <a:latin typeface="+mj-lt"/>
            </a:endParaRPr>
          </a:p>
          <a:p>
            <a:pPr marL="449263" lvl="1" indent="7938" algn="just">
              <a:spcBef>
                <a:spcPct val="50000"/>
              </a:spcBef>
              <a:buFontTx/>
              <a:buChar char="•"/>
              <a:defRPr/>
            </a:pPr>
            <a:r>
              <a:rPr lang="en-US" sz="22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200" b="1" dirty="0">
                <a:solidFill>
                  <a:srgbClr val="002060"/>
                </a:solidFill>
                <a:latin typeface="+mj-lt"/>
              </a:rPr>
              <a:t>Electronic detectors</a:t>
            </a:r>
            <a:r>
              <a:rPr lang="en-US" sz="2200" dirty="0">
                <a:solidFill>
                  <a:srgbClr val="002060"/>
                </a:solidFill>
                <a:latin typeface="+mj-lt"/>
              </a:rPr>
              <a:t>: 1 on site shifter + 1 Run Coordinator. All expert on remote except for </a:t>
            </a:r>
            <a:r>
              <a:rPr lang="en-US" sz="2200" dirty="0" err="1">
                <a:solidFill>
                  <a:srgbClr val="002060"/>
                </a:solidFill>
                <a:latin typeface="+mj-lt"/>
              </a:rPr>
              <a:t>gas+magnet</a:t>
            </a:r>
            <a:r>
              <a:rPr lang="en-US" sz="2200" dirty="0">
                <a:solidFill>
                  <a:srgbClr val="002060"/>
                </a:solidFill>
                <a:latin typeface="+mj-lt"/>
              </a:rPr>
              <a:t> expert. </a:t>
            </a:r>
            <a:r>
              <a:rPr lang="en-US" sz="2200" u="sng" dirty="0">
                <a:solidFill>
                  <a:srgbClr val="002060"/>
                </a:solidFill>
                <a:latin typeface="+mj-lt"/>
              </a:rPr>
              <a:t>All in all 3 persons on site for all </a:t>
            </a:r>
            <a:r>
              <a:rPr lang="en-US" sz="2200" u="sng" dirty="0" err="1">
                <a:solidFill>
                  <a:srgbClr val="002060"/>
                </a:solidFill>
                <a:latin typeface="+mj-lt"/>
              </a:rPr>
              <a:t>subdetectors</a:t>
            </a:r>
            <a:endParaRPr lang="en-US" sz="2200" u="sng" dirty="0">
              <a:solidFill>
                <a:srgbClr val="002060"/>
              </a:solidFill>
              <a:latin typeface="+mj-lt"/>
            </a:endParaRPr>
          </a:p>
          <a:p>
            <a:pPr marL="449263" lvl="1" indent="7938" algn="just">
              <a:spcBef>
                <a:spcPct val="50000"/>
              </a:spcBef>
              <a:buFontTx/>
              <a:buChar char="•"/>
              <a:defRPr/>
            </a:pPr>
            <a:r>
              <a:rPr lang="en-US" sz="2200" b="1" dirty="0">
                <a:solidFill>
                  <a:srgbClr val="002060"/>
                </a:solidFill>
                <a:latin typeface="+mj-lt"/>
              </a:rPr>
              <a:t>Brick Handling:</a:t>
            </a:r>
            <a:r>
              <a:rPr lang="en-US" sz="2200" dirty="0">
                <a:solidFill>
                  <a:srgbClr val="002060"/>
                </a:solidFill>
                <a:latin typeface="+mj-lt"/>
              </a:rPr>
              <a:t> a team of three people working underground 8h/day. One of this gives assistance to BMS operator </a:t>
            </a:r>
            <a:r>
              <a:rPr lang="en-US" sz="2200" u="sng" dirty="0">
                <a:solidFill>
                  <a:srgbClr val="002060"/>
                </a:solidFill>
                <a:latin typeface="+mj-lt"/>
              </a:rPr>
              <a:t>(</a:t>
            </a:r>
            <a:r>
              <a:rPr lang="en-US" sz="2200" b="1" dirty="0">
                <a:solidFill>
                  <a:srgbClr val="002060"/>
                </a:solidFill>
                <a:latin typeface="+mj-lt"/>
              </a:rPr>
              <a:t>new in 2010)</a:t>
            </a:r>
          </a:p>
          <a:p>
            <a:pPr marL="449263" lvl="1" indent="7938" algn="just">
              <a:spcBef>
                <a:spcPct val="50000"/>
              </a:spcBef>
              <a:buFontTx/>
              <a:buChar char="•"/>
              <a:defRPr/>
            </a:pPr>
            <a:r>
              <a:rPr lang="en-US" sz="2200" b="1" dirty="0">
                <a:solidFill>
                  <a:srgbClr val="002060"/>
                </a:solidFill>
                <a:latin typeface="+mj-lt"/>
              </a:rPr>
              <a:t>BMS: </a:t>
            </a:r>
          </a:p>
          <a:p>
            <a:pPr marL="906463" lvl="2" indent="7938" algn="just">
              <a:spcBef>
                <a:spcPct val="50000"/>
              </a:spcBef>
              <a:buFontTx/>
              <a:buChar char="•"/>
              <a:defRPr/>
            </a:pPr>
            <a:r>
              <a:rPr lang="en-US" sz="2200" dirty="0">
                <a:solidFill>
                  <a:srgbClr val="002060"/>
                </a:solidFill>
                <a:latin typeface="+mj-lt"/>
              </a:rPr>
              <a:t>Jan-Aug: 1 operator from external firm (+ 1 person from BH for </a:t>
            </a:r>
            <a:r>
              <a:rPr lang="en-US" sz="2200" dirty="0" err="1">
                <a:solidFill>
                  <a:srgbClr val="002060"/>
                </a:solidFill>
                <a:latin typeface="+mj-lt"/>
              </a:rPr>
              <a:t>assistence</a:t>
            </a:r>
            <a:r>
              <a:rPr lang="en-US" sz="2200" dirty="0">
                <a:solidFill>
                  <a:srgbClr val="002060"/>
                </a:solidFill>
                <a:latin typeface="+mj-lt"/>
              </a:rPr>
              <a:t>). 1 remote expert + 1 local expert giving </a:t>
            </a:r>
            <a:r>
              <a:rPr lang="en-US" sz="2200" dirty="0" err="1">
                <a:solidFill>
                  <a:srgbClr val="002060"/>
                </a:solidFill>
                <a:latin typeface="+mj-lt"/>
              </a:rPr>
              <a:t>assistence</a:t>
            </a:r>
            <a:r>
              <a:rPr lang="en-US" sz="2200" dirty="0">
                <a:solidFill>
                  <a:srgbClr val="002060"/>
                </a:solidFill>
                <a:latin typeface="+mj-lt"/>
              </a:rPr>
              <a:t> also to BH facilities (</a:t>
            </a:r>
            <a:r>
              <a:rPr lang="en-US" sz="2200" dirty="0" err="1">
                <a:solidFill>
                  <a:srgbClr val="002060"/>
                </a:solidFill>
                <a:latin typeface="+mj-lt"/>
              </a:rPr>
              <a:t>D.Fracasso</a:t>
            </a:r>
            <a:r>
              <a:rPr lang="en-US" sz="2200" dirty="0">
                <a:solidFill>
                  <a:srgbClr val="002060"/>
                </a:solidFill>
                <a:latin typeface="+mj-lt"/>
              </a:rPr>
              <a:t>)</a:t>
            </a:r>
          </a:p>
          <a:p>
            <a:pPr marL="906463" lvl="2" indent="7938" algn="just">
              <a:spcBef>
                <a:spcPct val="50000"/>
              </a:spcBef>
              <a:buFontTx/>
              <a:buChar char="•"/>
              <a:defRPr/>
            </a:pPr>
            <a:r>
              <a:rPr lang="en-US" sz="2200" dirty="0">
                <a:solidFill>
                  <a:srgbClr val="002060"/>
                </a:solidFill>
                <a:latin typeface="+mj-lt"/>
              </a:rPr>
              <a:t>Sept-Nov: 2 shifts per day with 2 expert operators from external firm (+1 from BH in 8-16 </a:t>
            </a:r>
            <a:r>
              <a:rPr lang="en-US" sz="2200" b="1" dirty="0">
                <a:solidFill>
                  <a:srgbClr val="002060"/>
                </a:solidFill>
                <a:latin typeface="+mj-lt"/>
              </a:rPr>
              <a:t>+1 from </a:t>
            </a:r>
            <a:r>
              <a:rPr lang="en-US" sz="2200" b="1" dirty="0" err="1">
                <a:solidFill>
                  <a:srgbClr val="002060"/>
                </a:solidFill>
                <a:latin typeface="+mj-lt"/>
              </a:rPr>
              <a:t>eledet</a:t>
            </a:r>
            <a:r>
              <a:rPr lang="en-US" sz="2200" b="1" dirty="0">
                <a:solidFill>
                  <a:srgbClr val="002060"/>
                </a:solidFill>
                <a:latin typeface="+mj-lt"/>
              </a:rPr>
              <a:t> in 16-23.30</a:t>
            </a:r>
            <a:r>
              <a:rPr lang="en-US" sz="2200" dirty="0">
                <a:solidFill>
                  <a:srgbClr val="002060"/>
                </a:solidFill>
                <a:latin typeface="+mj-lt"/>
              </a:rPr>
              <a:t>) </a:t>
            </a:r>
            <a:r>
              <a:rPr lang="en-US" sz="2200" b="1" dirty="0">
                <a:solidFill>
                  <a:srgbClr val="002060"/>
                </a:solidFill>
                <a:latin typeface="+mj-lt"/>
              </a:rPr>
              <a:t>(done on voluntary basis in 2010; mandatory in 2011)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7092280" y="260648"/>
            <a:ext cx="13066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F. Terranova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" descr="C:\Users\Fabio\Desktop\xMeeting_Nagoya\offset_mu\sx_all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81075"/>
            <a:ext cx="4683125" cy="317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2" descr="C:\Users\Fabio\Desktop\xMeeting_Nagoya\offset_mu\sy_al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60875" y="3213100"/>
            <a:ext cx="4683125" cy="317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Text Box 5"/>
          <p:cNvSpPr txBox="1">
            <a:spLocks noChangeArrowheads="1"/>
          </p:cNvSpPr>
          <p:nvPr/>
        </p:nvSpPr>
        <p:spPr bwMode="auto">
          <a:xfrm>
            <a:off x="0" y="11588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2400" b="1">
                <a:solidFill>
                  <a:srgbClr val="FF0000"/>
                </a:solidFill>
                <a:latin typeface="Calibri" pitchFamily="34" charset="0"/>
              </a:rPr>
              <a:t>Muon slopes in CS</a:t>
            </a:r>
          </a:p>
        </p:txBody>
      </p:sp>
      <p:sp>
        <p:nvSpPr>
          <p:cNvPr id="3077" name="CasellaDiTesto 4"/>
          <p:cNvSpPr txBox="1">
            <a:spLocks noChangeArrowheads="1"/>
          </p:cNvSpPr>
          <p:nvPr/>
        </p:nvSpPr>
        <p:spPr bwMode="auto">
          <a:xfrm>
            <a:off x="1403350" y="5300663"/>
            <a:ext cx="25923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>
                <a:latin typeface="Calibri" pitchFamily="34" charset="0"/>
              </a:rPr>
              <a:t>Beam tilt well visible in Y</a:t>
            </a:r>
          </a:p>
        </p:txBody>
      </p:sp>
      <p:sp>
        <p:nvSpPr>
          <p:cNvPr id="3078" name="CasellaDiTesto 5"/>
          <p:cNvSpPr txBox="1">
            <a:spLocks noChangeArrowheads="1"/>
          </p:cNvSpPr>
          <p:nvPr/>
        </p:nvSpPr>
        <p:spPr bwMode="auto">
          <a:xfrm>
            <a:off x="5364163" y="1125538"/>
            <a:ext cx="29527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>
                <a:solidFill>
                  <a:srgbClr val="FF0000"/>
                </a:solidFill>
                <a:latin typeface="Calibri" pitchFamily="34" charset="0"/>
              </a:rPr>
              <a:t>Where this tilt comes from?</a:t>
            </a:r>
          </a:p>
        </p:txBody>
      </p:sp>
      <p:sp>
        <p:nvSpPr>
          <p:cNvPr id="7" name="Ovale 6"/>
          <p:cNvSpPr/>
          <p:nvPr/>
        </p:nvSpPr>
        <p:spPr>
          <a:xfrm>
            <a:off x="3563938" y="1196975"/>
            <a:ext cx="1152525" cy="2159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3080" name="CasellaDiTesto 7"/>
          <p:cNvSpPr txBox="1">
            <a:spLocks noChangeArrowheads="1"/>
          </p:cNvSpPr>
          <p:nvPr/>
        </p:nvSpPr>
        <p:spPr bwMode="auto">
          <a:xfrm>
            <a:off x="34925" y="549275"/>
            <a:ext cx="91090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>
                <a:latin typeface="Calibri" pitchFamily="34" charset="0"/>
              </a:rPr>
              <a:t>Slopes distribution of muons found in CS related to developed bricks</a:t>
            </a:r>
          </a:p>
        </p:txBody>
      </p:sp>
      <p:cxnSp>
        <p:nvCxnSpPr>
          <p:cNvPr id="10" name="Connettore 2 9"/>
          <p:cNvCxnSpPr>
            <a:stCxn id="3078" idx="1"/>
            <a:endCxn id="7" idx="6"/>
          </p:cNvCxnSpPr>
          <p:nvPr/>
        </p:nvCxnSpPr>
        <p:spPr>
          <a:xfrm rot="10800000">
            <a:off x="4716463" y="1304925"/>
            <a:ext cx="647700" cy="4763"/>
          </a:xfrm>
          <a:prstGeom prst="straightConnector1">
            <a:avLst/>
          </a:prstGeom>
          <a:ln w="158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2" name="CasellaDiTesto 10"/>
          <p:cNvSpPr txBox="1">
            <a:spLocks noChangeArrowheads="1"/>
          </p:cNvSpPr>
          <p:nvPr/>
        </p:nvSpPr>
        <p:spPr bwMode="auto">
          <a:xfrm>
            <a:off x="179388" y="6453188"/>
            <a:ext cx="84963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>
                <a:latin typeface="Calibri" pitchFamily="34" charset="0"/>
              </a:rPr>
              <a:t>Tilt in X direction visible also in Japanese data (thanks to Fukuda)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7740352" y="0"/>
            <a:ext cx="9532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F. Pupilli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5"/>
          <p:cNvSpPr txBox="1">
            <a:spLocks noChangeArrowheads="1"/>
          </p:cNvSpPr>
          <p:nvPr/>
        </p:nvSpPr>
        <p:spPr bwMode="auto">
          <a:xfrm>
            <a:off x="0" y="11588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2400" b="1">
                <a:solidFill>
                  <a:srgbClr val="FF0000"/>
                </a:solidFill>
                <a:latin typeface="Calibri" pitchFamily="34" charset="0"/>
              </a:rPr>
              <a:t>Muon slopes in bricks</a:t>
            </a:r>
          </a:p>
        </p:txBody>
      </p:sp>
      <p:pic>
        <p:nvPicPr>
          <p:cNvPr id="7171" name="Picture 2" descr="C:\Users\Fabio\Desktop\xMeeting_Nagoya\offset_mu\mu_SY_Brick_Napoli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9338" y="1341438"/>
            <a:ext cx="3771900" cy="354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Picture 3" descr="C:\Users\Fabio\Desktop\xMeeting_Nagoya\offset_mu\mu_SX_Brick_Napoli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313" y="1341438"/>
            <a:ext cx="3771900" cy="354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3" name="CasellaDiTesto 4"/>
          <p:cNvSpPr txBox="1">
            <a:spLocks noChangeArrowheads="1"/>
          </p:cNvSpPr>
          <p:nvPr/>
        </p:nvSpPr>
        <p:spPr bwMode="auto">
          <a:xfrm>
            <a:off x="34925" y="549275"/>
            <a:ext cx="910907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>
                <a:latin typeface="Calibri" pitchFamily="34" charset="0"/>
              </a:rPr>
              <a:t>Slopes distribution of muons found in located interactions in Napoli Lab (thanks to Antonia)</a:t>
            </a:r>
          </a:p>
        </p:txBody>
      </p:sp>
      <p:sp>
        <p:nvSpPr>
          <p:cNvPr id="7174" name="CasellaDiTesto 5"/>
          <p:cNvSpPr txBox="1">
            <a:spLocks noChangeArrowheads="1"/>
          </p:cNvSpPr>
          <p:nvPr/>
        </p:nvSpPr>
        <p:spPr bwMode="auto">
          <a:xfrm>
            <a:off x="179388" y="5732463"/>
            <a:ext cx="84963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>
                <a:latin typeface="Calibri" pitchFamily="34" charset="0"/>
              </a:rPr>
              <a:t>The same tilt is present in muons from CS and bricks; this means that there should be a rotation of at least the whole system CS-brick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7740352" y="0"/>
            <a:ext cx="9532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F. Pupilli</a:t>
            </a:r>
            <a:endParaRPr lang="fr-FR" dirty="0"/>
          </a:p>
        </p:txBody>
      </p:sp>
      <p:sp>
        <p:nvSpPr>
          <p:cNvPr id="8" name="ZoneTexte 7"/>
          <p:cNvSpPr txBox="1"/>
          <p:nvPr/>
        </p:nvSpPr>
        <p:spPr>
          <a:xfrm>
            <a:off x="2123728" y="6444044"/>
            <a:ext cx="6583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To investigate:  Hall orientation? Systematic brick </a:t>
            </a:r>
            <a:r>
              <a:rPr lang="en-GB" dirty="0" err="1" smtClean="0">
                <a:solidFill>
                  <a:srgbClr val="FF0000"/>
                </a:solidFill>
              </a:rPr>
              <a:t>positionning</a:t>
            </a:r>
            <a:r>
              <a:rPr lang="en-GB" dirty="0" smtClean="0">
                <a:solidFill>
                  <a:srgbClr val="FF0000"/>
                </a:solidFill>
              </a:rPr>
              <a:t> etc…?</a:t>
            </a:r>
            <a:endParaRPr lang="fr-F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Status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2060575"/>
            <a:ext cx="6753225" cy="1584325"/>
          </a:xfrm>
        </p:spPr>
        <p:txBody>
          <a:bodyPr/>
          <a:lstStyle/>
          <a:p>
            <a:pPr>
              <a:buFontTx/>
              <a:buNone/>
            </a:pPr>
            <a:r>
              <a:rPr lang="en-US" altLang="ja-JP" sz="2000"/>
              <a:t>5 S-UTS for CS scan and ECC volume scan</a:t>
            </a:r>
          </a:p>
          <a:p>
            <a:pPr>
              <a:buFontTx/>
              <a:buNone/>
            </a:pPr>
            <a:r>
              <a:rPr lang="en-US" altLang="ja-JP" sz="2000"/>
              <a:t>2 UTS with Plate Changer for Scanback Location</a:t>
            </a:r>
          </a:p>
          <a:p>
            <a:pPr>
              <a:buFontTx/>
              <a:buNone/>
            </a:pPr>
            <a:r>
              <a:rPr lang="en-US" altLang="ja-JP" sz="2000"/>
              <a:t>3 UTS for Manual Check (CS, Decay Search, …)</a:t>
            </a:r>
          </a:p>
        </p:txBody>
      </p:sp>
      <p:sp>
        <p:nvSpPr>
          <p:cNvPr id="55300" name="Rectangle 4"/>
          <p:cNvSpPr>
            <a:spLocks noChangeArrowheads="1"/>
          </p:cNvSpPr>
          <p:nvPr/>
        </p:nvSpPr>
        <p:spPr bwMode="auto">
          <a:xfrm>
            <a:off x="250825" y="1341438"/>
            <a:ext cx="85375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</a:pPr>
            <a:r>
              <a:rPr lang="en-US" altLang="ja-JP" sz="2800" dirty="0"/>
              <a:t>10 microscopes operative in TONO Scanning Station</a:t>
            </a:r>
          </a:p>
        </p:txBody>
      </p:sp>
      <p:pic>
        <p:nvPicPr>
          <p:cNvPr id="55301" name="Picture 5" descr="DSC04446"/>
          <p:cNvPicPr>
            <a:picLocks noChangeAspect="1" noChangeArrowheads="1"/>
          </p:cNvPicPr>
          <p:nvPr/>
        </p:nvPicPr>
        <p:blipFill>
          <a:blip r:embed="rId2" cstate="print">
            <a:lum bright="18000" contrast="16000"/>
          </a:blip>
          <a:srcRect/>
          <a:stretch>
            <a:fillRect/>
          </a:stretch>
        </p:blipFill>
        <p:spPr bwMode="auto">
          <a:xfrm>
            <a:off x="504825" y="3560763"/>
            <a:ext cx="4478338" cy="2979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313" name="Picture 17" descr="UTS_STG"/>
          <p:cNvPicPr>
            <a:picLocks noChangeAspect="1" noChangeArrowheads="1"/>
          </p:cNvPicPr>
          <p:nvPr/>
        </p:nvPicPr>
        <p:blipFill>
          <a:blip r:embed="rId3" cstate="print">
            <a:lum bright="8000" contrast="6000"/>
          </a:blip>
          <a:srcRect/>
          <a:stretch>
            <a:fillRect/>
          </a:stretch>
        </p:blipFill>
        <p:spPr bwMode="auto">
          <a:xfrm>
            <a:off x="7273925" y="5229225"/>
            <a:ext cx="1871663" cy="162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314" name="Picture 18" descr="IMG_0466"/>
          <p:cNvPicPr>
            <a:picLocks noChangeAspect="1" noChangeArrowheads="1"/>
          </p:cNvPicPr>
          <p:nvPr/>
        </p:nvPicPr>
        <p:blipFill>
          <a:blip r:embed="rId4" cstate="print">
            <a:lum bright="14000" contrast="12000"/>
          </a:blip>
          <a:srcRect/>
          <a:stretch>
            <a:fillRect/>
          </a:stretch>
        </p:blipFill>
        <p:spPr bwMode="auto">
          <a:xfrm>
            <a:off x="6983413" y="1916113"/>
            <a:ext cx="2160587" cy="161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315" name="Picture 19" descr="PLCH"/>
          <p:cNvPicPr>
            <a:picLocks noChangeAspect="1" noChangeArrowheads="1"/>
          </p:cNvPicPr>
          <p:nvPr/>
        </p:nvPicPr>
        <p:blipFill>
          <a:blip r:embed="rId5" cstate="print">
            <a:lum bright="8000" contrast="8000"/>
          </a:blip>
          <a:srcRect/>
          <a:stretch>
            <a:fillRect/>
          </a:stretch>
        </p:blipFill>
        <p:spPr bwMode="auto">
          <a:xfrm>
            <a:off x="5465763" y="3619500"/>
            <a:ext cx="2062162" cy="154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ZoneTexte 8"/>
          <p:cNvSpPr txBox="1"/>
          <p:nvPr/>
        </p:nvSpPr>
        <p:spPr>
          <a:xfrm>
            <a:off x="6156176" y="332656"/>
            <a:ext cx="14269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K. </a:t>
            </a:r>
            <a:r>
              <a:rPr lang="en-GB" dirty="0" err="1" smtClean="0"/>
              <a:t>Morishima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975"/>
            <a:ext cx="8229600" cy="1143000"/>
          </a:xfrm>
        </p:spPr>
        <p:txBody>
          <a:bodyPr/>
          <a:lstStyle/>
          <a:p>
            <a:r>
              <a:rPr lang="en-US" altLang="ja-JP" sz="4000"/>
              <a:t>Move plan of Scanning Station </a:t>
            </a:r>
            <a:br>
              <a:rPr lang="en-US" altLang="ja-JP" sz="4000"/>
            </a:br>
            <a:r>
              <a:rPr lang="en-US" altLang="ja-JP" sz="2800"/>
              <a:t>from TONO to NAGOYA</a:t>
            </a:r>
          </a:p>
        </p:txBody>
      </p:sp>
      <p:sp>
        <p:nvSpPr>
          <p:cNvPr id="65541" name="Text Box 5"/>
          <p:cNvSpPr txBox="1">
            <a:spLocks noChangeArrowheads="1"/>
          </p:cNvSpPr>
          <p:nvPr/>
        </p:nvSpPr>
        <p:spPr bwMode="auto">
          <a:xfrm>
            <a:off x="1892300" y="1622425"/>
            <a:ext cx="53435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/>
              <a:t>All scanning system usually operative until 2</a:t>
            </a:r>
            <a:r>
              <a:rPr lang="en-US" altLang="ja-JP" baseline="30000"/>
              <a:t>nd</a:t>
            </a:r>
            <a:r>
              <a:rPr lang="en-US" altLang="ja-JP"/>
              <a:t> April</a:t>
            </a:r>
          </a:p>
        </p:txBody>
      </p:sp>
      <p:sp>
        <p:nvSpPr>
          <p:cNvPr id="65565" name="Rectangle 29"/>
          <p:cNvSpPr>
            <a:spLocks noChangeArrowheads="1"/>
          </p:cNvSpPr>
          <p:nvPr/>
        </p:nvSpPr>
        <p:spPr bwMode="auto">
          <a:xfrm>
            <a:off x="577850" y="4652963"/>
            <a:ext cx="8170863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ja-JP"/>
              <a:t>In this plan, the number of CS and ECC that accumulates for the move period corresponds for 1 month</a:t>
            </a:r>
          </a:p>
          <a:p>
            <a:r>
              <a:rPr lang="en-US" altLang="ja-JP"/>
              <a:t>We need to recover the delay of 1 month</a:t>
            </a:r>
          </a:p>
          <a:p>
            <a:r>
              <a:rPr lang="en-US" altLang="ja-JP"/>
              <a:t>It is possible to recover the delay of 1 month by changing the shift organization (6 day/week -&gt; 7days/week) for 8 months*.</a:t>
            </a:r>
          </a:p>
        </p:txBody>
      </p:sp>
      <p:graphicFrame>
        <p:nvGraphicFramePr>
          <p:cNvPr id="65630" name="Group 94"/>
          <p:cNvGraphicFramePr>
            <a:graphicFrameLocks noGrp="1"/>
          </p:cNvGraphicFramePr>
          <p:nvPr>
            <p:ph idx="1"/>
          </p:nvPr>
        </p:nvGraphicFramePr>
        <p:xfrm>
          <a:off x="733425" y="1989138"/>
          <a:ext cx="7799388" cy="2523744"/>
        </p:xfrm>
        <a:graphic>
          <a:graphicData uri="http://schemas.openxmlformats.org/drawingml/2006/table">
            <a:tbl>
              <a:tblPr/>
              <a:tblGrid>
                <a:gridCol w="1822450"/>
                <a:gridCol w="5976938"/>
              </a:tblGrid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week1 in April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last normal operation before move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week2 in April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dismantlement, packing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week3 in April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move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construction of network, database, PC, vacuum system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week4 in April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S-UTS, UTS and PLCH assembling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week5 in April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S-UTS, UTS and PLCH assembling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week1 in May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restart normal operation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5625" name="Rectangle 89"/>
          <p:cNvSpPr>
            <a:spLocks noChangeArrowheads="1"/>
          </p:cNvSpPr>
          <p:nvPr/>
        </p:nvSpPr>
        <p:spPr bwMode="auto">
          <a:xfrm>
            <a:off x="322263" y="1196975"/>
            <a:ext cx="87137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ja-JP"/>
              <a:t>Because the TONO mine is shut down in this year, we must move scanning station</a:t>
            </a:r>
          </a:p>
        </p:txBody>
      </p:sp>
      <p:sp>
        <p:nvSpPr>
          <p:cNvPr id="65626" name="Text Box 90"/>
          <p:cNvSpPr txBox="1">
            <a:spLocks noChangeArrowheads="1"/>
          </p:cNvSpPr>
          <p:nvPr/>
        </p:nvSpPr>
        <p:spPr bwMode="auto">
          <a:xfrm>
            <a:off x="1095375" y="63023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fr-FR"/>
          </a:p>
        </p:txBody>
      </p:sp>
      <p:sp>
        <p:nvSpPr>
          <p:cNvPr id="65631" name="Rectangle 95"/>
          <p:cNvSpPr>
            <a:spLocks noChangeArrowheads="1"/>
          </p:cNvSpPr>
          <p:nvPr/>
        </p:nvSpPr>
        <p:spPr bwMode="auto">
          <a:xfrm>
            <a:off x="696913" y="6165850"/>
            <a:ext cx="78549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/>
              <a:t>*8months from</a:t>
            </a:r>
          </a:p>
          <a:p>
            <a:r>
              <a:rPr lang="en-US" altLang="ja-JP"/>
              <a:t>  ~ 80CSD/week -&gt; ~92CSD/week =&gt; +12CS/week -&gt; 1week recover ~1day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</TotalTime>
  <Words>1201</Words>
  <Application>Microsoft Office PowerPoint</Application>
  <PresentationFormat>Affichage à l'écran (4:3)</PresentationFormat>
  <Paragraphs>230</Paragraphs>
  <Slides>16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7" baseType="lpstr">
      <vt:lpstr>Thème Office</vt:lpstr>
      <vt:lpstr>Diapositive 1</vt:lpstr>
      <vt:lpstr>Diapositive 2</vt:lpstr>
      <vt:lpstr>Diapositive 3</vt:lpstr>
      <vt:lpstr>Diapositive 4</vt:lpstr>
      <vt:lpstr>2011 Shift organization</vt:lpstr>
      <vt:lpstr>Diapositive 6</vt:lpstr>
      <vt:lpstr>Diapositive 7</vt:lpstr>
      <vt:lpstr>Status</vt:lpstr>
      <vt:lpstr>Move plan of Scanning Station  from TONO to NAGOYA</vt:lpstr>
      <vt:lpstr>Diapositive 10</vt:lpstr>
      <vt:lpstr>Multiplicity</vt:lpstr>
      <vt:lpstr>Peculiar topologies </vt:lpstr>
      <vt:lpstr>Conclusions</vt:lpstr>
      <vt:lpstr>Diapositive 14</vt:lpstr>
      <vt:lpstr>Diapositive 15</vt:lpstr>
      <vt:lpstr>Diapositive 16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duchesneau</dc:creator>
  <cp:lastModifiedBy>duchesneau</cp:lastModifiedBy>
  <cp:revision>16</cp:revision>
  <dcterms:created xsi:type="dcterms:W3CDTF">2011-03-15T09:15:03Z</dcterms:created>
  <dcterms:modified xsi:type="dcterms:W3CDTF">2011-03-15T11:43:04Z</dcterms:modified>
</cp:coreProperties>
</file>