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67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528D6-0795-8D4C-880F-8C2D769A664A}" type="datetimeFigureOut">
              <a:rPr lang="en-US" smtClean="0"/>
              <a:pPr/>
              <a:t>3/10/11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2CA47-CE02-8246-A892-6FE88E1EE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D8F39-B920-7A4E-810F-DE098BB27CEA}" type="datetimeFigureOut">
              <a:rPr lang="en-US" smtClean="0"/>
              <a:pPr/>
              <a:t>3/10/11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09606-3FA6-634F-9762-24A2ED78D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ots-transp"/>
          <p:cNvPicPr>
            <a:picLocks noChangeArrowheads="1"/>
          </p:cNvPicPr>
          <p:nvPr/>
        </p:nvPicPr>
        <p:blipFill>
          <a:blip r:embed="rId3">
            <a:lum bright="80000" contrast="-90000"/>
          </a:blip>
          <a:srcRect r="27658"/>
          <a:stretch>
            <a:fillRect/>
          </a:stretch>
        </p:blipFill>
        <p:spPr bwMode="auto">
          <a:xfrm>
            <a:off x="3613150" y="2060575"/>
            <a:ext cx="54991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1"/>
          <p:cNvSpPr>
            <a:spLocks noChangeArrowheads="1"/>
          </p:cNvSpPr>
          <p:nvPr/>
        </p:nvSpPr>
        <p:spPr bwMode="auto">
          <a:xfrm rot="5400000">
            <a:off x="4139407" y="-1791494"/>
            <a:ext cx="1439862" cy="8569325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/>
          </a:p>
        </p:txBody>
      </p:sp>
      <p:pic>
        <p:nvPicPr>
          <p:cNvPr id="6" name="Picture 22" descr="oval"/>
          <p:cNvPicPr>
            <a:picLocks noChangeAspect="1" noChangeArrowheads="1"/>
          </p:cNvPicPr>
          <p:nvPr/>
        </p:nvPicPr>
        <p:blipFill>
          <a:blip r:embed="rId4"/>
          <a:srcRect t="49965" r="49992"/>
          <a:stretch>
            <a:fillRect/>
          </a:stretch>
        </p:blipFill>
        <p:spPr bwMode="auto">
          <a:xfrm>
            <a:off x="3883025" y="1773238"/>
            <a:ext cx="52609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35038" cy="6858000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rot="5400000">
            <a:off x="4889500" y="2606676"/>
            <a:ext cx="192087" cy="8316912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477500" y="5591175"/>
            <a:ext cx="55563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0035" tIns="10017" rIns="20035" bIns="10017">
            <a:prstTxWarp prst="textNoShape">
              <a:avLst/>
            </a:prstTxWarp>
            <a:spAutoFit/>
          </a:bodyPr>
          <a:lstStyle/>
          <a:p>
            <a:pPr defTabSz="200025" eaLnBrk="0" hangingPunct="0">
              <a:defRPr/>
            </a:pPr>
            <a:endParaRPr lang="en-GB" sz="500"/>
          </a:p>
        </p:txBody>
      </p:sp>
      <p:pic>
        <p:nvPicPr>
          <p:cNvPr id="10" name="Picture 5" descr="DIRAC-logo-motto-transp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700213"/>
            <a:ext cx="4125913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LHCb_logo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6838" y="6319838"/>
            <a:ext cx="733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374357" y="-2817019"/>
            <a:ext cx="1439862" cy="7451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 defTabSz="912813" eaLnBrk="0" hangingPunct="0">
              <a:defRPr/>
            </a:pPr>
            <a:endParaRPr lang="en-US">
              <a:latin typeface="VDub" charset="0"/>
            </a:endParaRP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4746625" y="1827213"/>
            <a:ext cx="4321175" cy="1296987"/>
          </a:xfrm>
        </p:spPr>
        <p:txBody>
          <a:bodyPr/>
          <a:lstStyle>
            <a:lvl1pPr defTabSz="200025">
              <a:defRPr sz="3200">
                <a:solidFill>
                  <a:srgbClr val="DBEBEF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 lang="en-GB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Zapf Dingbats" pitchFamily="-65" charset="2"/>
              <a:buNone/>
              <a:defRPr sz="2400" i="1"/>
            </a:lvl1pPr>
          </a:lstStyle>
          <a:p>
            <a:r>
              <a:rPr lang="es-ES_tradnl" smtClean="0"/>
              <a:t>Click to edit Master subtitle style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146050"/>
            <a:ext cx="1962150" cy="637857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013" y="146050"/>
            <a:ext cx="5734050" cy="637857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981075"/>
            <a:ext cx="3848100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981075"/>
            <a:ext cx="3848100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dots-transp"/>
          <p:cNvPicPr>
            <a:picLocks noChangeArrowheads="1"/>
          </p:cNvPicPr>
          <p:nvPr/>
        </p:nvPicPr>
        <p:blipFill>
          <a:blip r:embed="rId13">
            <a:lum bright="80000" contrast="-90000"/>
          </a:blip>
          <a:srcRect r="27658"/>
          <a:stretch>
            <a:fillRect/>
          </a:stretch>
        </p:blipFill>
        <p:spPr bwMode="auto">
          <a:xfrm>
            <a:off x="3613150" y="2060575"/>
            <a:ext cx="54991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 rot="5400000">
            <a:off x="4205287" y="-4205287"/>
            <a:ext cx="733425" cy="9144000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defTabSz="912813" eaLnBrk="0" hangingPunct="0">
              <a:defRPr/>
            </a:pPr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733425"/>
            <a:ext cx="935038" cy="6124575"/>
          </a:xfrm>
          <a:prstGeom prst="rect">
            <a:avLst/>
          </a:prstGeom>
          <a:solidFill>
            <a:srgbClr val="EAEE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/>
          </a:p>
        </p:txBody>
      </p:sp>
      <p:pic>
        <p:nvPicPr>
          <p:cNvPr id="1029" name="Picture 13" descr="LHCb_logo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96838" y="6319838"/>
            <a:ext cx="733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981075"/>
            <a:ext cx="78486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" dirty="0"/>
          </a:p>
        </p:txBody>
      </p:sp>
      <p:pic>
        <p:nvPicPr>
          <p:cNvPr id="1031" name="Picture 17" descr="D-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-69850" y="-171450"/>
            <a:ext cx="1112838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166813" y="146050"/>
            <a:ext cx="77978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_tradnl" smtClean="0"/>
              <a:t>Click to edit Master title style</a:t>
            </a:r>
            <a:endParaRPr lang="es-ES" dirty="0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613525"/>
            <a:ext cx="419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>
                <a:latin typeface="Comic Sans MS" charset="0"/>
              </a:defRPr>
            </a:lvl1pPr>
          </a:lstStyle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4738" y="6613525"/>
            <a:ext cx="449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1">
                <a:latin typeface="Comic Sans MS" charset="0"/>
              </a:defRPr>
            </a:lvl1pPr>
          </a:lstStyle>
          <a:p>
            <a:fld id="{B4E02C0F-4E89-2B43-B2AC-0906B9808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Comic Sans MS"/>
          <a:ea typeface="Comic Sans MS" pitchFamily="66" charset="0"/>
          <a:cs typeface="Comic Sans MS"/>
        </a:defRPr>
      </a:lvl1pPr>
      <a:lvl2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Comic Sans MS" pitchFamily="66" charset="0"/>
          <a:ea typeface="Comic Sans MS" pitchFamily="66" charset="0"/>
          <a:cs typeface="Comic Sans MS" pitchFamily="66" charset="0"/>
        </a:defRPr>
      </a:lvl2pPr>
      <a:lvl3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Comic Sans MS" pitchFamily="66" charset="0"/>
          <a:ea typeface="Comic Sans MS" pitchFamily="66" charset="0"/>
          <a:cs typeface="Comic Sans MS" pitchFamily="66" charset="0"/>
        </a:defRPr>
      </a:lvl3pPr>
      <a:lvl4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Comic Sans MS" pitchFamily="66" charset="0"/>
          <a:ea typeface="Comic Sans MS" pitchFamily="66" charset="0"/>
          <a:cs typeface="Comic Sans MS" pitchFamily="66" charset="0"/>
        </a:defRPr>
      </a:lvl4pPr>
      <a:lvl5pPr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Comic Sans MS" pitchFamily="66" charset="0"/>
          <a:ea typeface="Comic Sans MS" pitchFamily="66" charset="0"/>
          <a:cs typeface="Comic Sans MS" pitchFamily="66" charset="0"/>
        </a:defRPr>
      </a:lvl5pPr>
      <a:lvl6pPr marL="4572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6pPr>
      <a:lvl7pPr marL="9144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7pPr>
      <a:lvl8pPr marL="13716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8pPr>
      <a:lvl9pPr marL="1828800" algn="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b="1">
          <a:solidFill>
            <a:srgbClr val="FF0000"/>
          </a:solidFill>
          <a:latin typeface="Helvetica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Zapf Dingbats" charset="2"/>
        <a:buChar char="m"/>
        <a:defRPr sz="2800" b="1">
          <a:solidFill>
            <a:srgbClr val="004080"/>
          </a:solidFill>
          <a:latin typeface="Comic Sans MS"/>
          <a:ea typeface="Comic Sans MS" pitchFamily="66" charset="0"/>
          <a:cs typeface="Comic Sans M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55000"/>
        <a:buFont typeface="Zapf Dingbats" charset="2"/>
        <a:buChar char="o"/>
        <a:defRPr sz="2400" b="1">
          <a:solidFill>
            <a:srgbClr val="0000FF"/>
          </a:solidFill>
          <a:latin typeface="Comic Sans MS"/>
          <a:ea typeface="ＭＳ Ｐゴシック" pitchFamily="-65" charset="-128"/>
          <a:cs typeface="ＭＳ Ｐゴシック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99CC"/>
        </a:buClr>
        <a:buSzPct val="65000"/>
        <a:buFont typeface="Zapf Dingbats" charset="2"/>
        <a:buChar char="P"/>
        <a:defRPr sz="2000" b="1">
          <a:solidFill>
            <a:srgbClr val="008040"/>
          </a:solidFill>
          <a:latin typeface="Comic Sans MS"/>
          <a:ea typeface="ＭＳ Ｐゴシック" pitchFamily="-65" charset="-128"/>
          <a:cs typeface="ＭＳ Ｐゴシック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50E05A"/>
        </a:buClr>
        <a:buSzPct val="85000"/>
        <a:buFont typeface="Zapf Dingbats" charset="2"/>
        <a:buChar char="d"/>
        <a:defRPr sz="1800" b="1">
          <a:solidFill>
            <a:srgbClr val="4196D1"/>
          </a:solidFill>
          <a:latin typeface="Comic Sans MS"/>
          <a:ea typeface="ＭＳ Ｐゴシック" pitchFamily="-65" charset="-128"/>
          <a:cs typeface="ＭＳ Ｐゴシック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1600" b="1">
          <a:solidFill>
            <a:srgbClr val="4196D1"/>
          </a:solidFill>
          <a:latin typeface="Comic Sans MS"/>
          <a:ea typeface="ＭＳ Ｐゴシック" pitchFamily="-65" charset="-128"/>
          <a:cs typeface="ＭＳ Ｐゴシック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65" charset="2"/>
        <a:buChar char="§"/>
        <a:defRPr sz="1200" b="1">
          <a:solidFill>
            <a:srgbClr val="4196D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746625" y="2004808"/>
            <a:ext cx="4321175" cy="941796"/>
          </a:xfrm>
        </p:spPr>
        <p:txBody>
          <a:bodyPr/>
          <a:lstStyle/>
          <a:p>
            <a:r>
              <a:rPr lang="en-US" dirty="0" smtClean="0"/>
              <a:t>Data Management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R. Graciani</a:t>
            </a:r>
            <a:endParaRPr lang="en-US" dirty="0" smtClean="0"/>
          </a:p>
          <a:p>
            <a:r>
              <a:rPr lang="en-US" dirty="0" smtClean="0"/>
              <a:t>DIRAC Developer Meeting</a:t>
            </a:r>
          </a:p>
          <a:p>
            <a:r>
              <a:rPr lang="en-US" dirty="0" smtClean="0"/>
              <a:t>10 March 2011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Historical usage of Storage (LFC/SE</a:t>
            </a:r>
            <a:r>
              <a:rPr lang="en-US" dirty="0" smtClean="0"/>
              <a:t>) (Elisa)</a:t>
            </a:r>
          </a:p>
          <a:p>
            <a:pPr lvl="1"/>
            <a:r>
              <a:rPr lang="en-US" dirty="0" smtClean="0"/>
              <a:t>Ready for Users</a:t>
            </a:r>
          </a:p>
          <a:p>
            <a:pPr lvl="1"/>
            <a:r>
              <a:rPr lang="en-US" dirty="0" smtClean="0"/>
              <a:t>Almost ready for low level data categories</a:t>
            </a:r>
          </a:p>
          <a:p>
            <a:pPr lvl="2"/>
            <a:r>
              <a:rPr lang="en-US" dirty="0" smtClean="0"/>
              <a:t>Data, MC, users, test</a:t>
            </a:r>
          </a:p>
          <a:p>
            <a:pPr lvl="1"/>
            <a:r>
              <a:rPr lang="en-US" dirty="0" smtClean="0"/>
              <a:t>Working on high level data categories</a:t>
            </a:r>
          </a:p>
          <a:p>
            <a:pPr lvl="2"/>
            <a:r>
              <a:rPr lang="en-US" dirty="0" smtClean="0"/>
              <a:t>Run #, MC channel, </a:t>
            </a:r>
            <a:r>
              <a:rPr lang="en-US" dirty="0" err="1" smtClean="0"/>
              <a:t>Reco</a:t>
            </a:r>
            <a:r>
              <a:rPr lang="en-US" dirty="0" smtClean="0"/>
              <a:t> Pass,…</a:t>
            </a:r>
          </a:p>
          <a:p>
            <a:r>
              <a:rPr lang="en-US" dirty="0" smtClean="0"/>
              <a:t>Consistency (Elisa)</a:t>
            </a:r>
          </a:p>
          <a:p>
            <a:pPr lvl="1"/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Correction</a:t>
            </a:r>
          </a:p>
          <a:p>
            <a:pPr lvl="1"/>
            <a:r>
              <a:rPr lang="en-US" dirty="0" smtClean="0"/>
              <a:t>Feed back</a:t>
            </a:r>
          </a:p>
          <a:p>
            <a:r>
              <a:rPr lang="en-US" dirty="0" smtClean="0"/>
              <a:t>FTS </a:t>
            </a:r>
            <a:r>
              <a:rPr lang="en-US" dirty="0" smtClean="0"/>
              <a:t>(Krzysztof)</a:t>
            </a:r>
          </a:p>
          <a:p>
            <a:pPr lvl="1"/>
            <a:r>
              <a:rPr lang="en-US" dirty="0" smtClean="0"/>
              <a:t>Improve traceability, error handling,…</a:t>
            </a:r>
          </a:p>
          <a:p>
            <a:r>
              <a:rPr lang="en-US" dirty="0" smtClean="0"/>
              <a:t>Stager (Daniela)</a:t>
            </a:r>
          </a:p>
          <a:p>
            <a:pPr lvl="1"/>
            <a:r>
              <a:rPr lang="en-US" dirty="0" smtClean="0"/>
              <a:t>Improve traceability, error handling,…</a:t>
            </a:r>
          </a:p>
          <a:p>
            <a:r>
              <a:rPr lang="en-US" dirty="0" smtClean="0"/>
              <a:t>Removal </a:t>
            </a:r>
          </a:p>
          <a:p>
            <a:pPr lvl="1"/>
            <a:r>
              <a:rPr lang="en-US" dirty="0" smtClean="0"/>
              <a:t>Implement as asynchronous operations</a:t>
            </a:r>
          </a:p>
          <a:p>
            <a:r>
              <a:rPr lang="en-US" dirty="0" smtClean="0"/>
              <a:t>Replications </a:t>
            </a:r>
          </a:p>
          <a:p>
            <a:pPr lvl="1"/>
            <a:r>
              <a:rPr lang="en-US" dirty="0" smtClean="0"/>
              <a:t>Further development needed for dynamic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E02C0F-4E89-2B43-B2AC-0906B9808FC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data </a:t>
            </a:r>
            <a:r>
              <a:rPr lang="en-US" dirty="0" smtClean="0"/>
              <a:t>replication (Elisa/Daniela)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on usage</a:t>
            </a:r>
          </a:p>
          <a:p>
            <a:pPr lvl="1"/>
            <a:r>
              <a:rPr lang="en-US" dirty="0" smtClean="0"/>
              <a:t>All usage goes through DIRAC</a:t>
            </a:r>
          </a:p>
          <a:p>
            <a:pPr lvl="1"/>
            <a:r>
              <a:rPr lang="en-US" dirty="0" smtClean="0"/>
              <a:t>Need to implement metric</a:t>
            </a:r>
          </a:p>
          <a:p>
            <a:r>
              <a:rPr lang="en-US" dirty="0" smtClean="0"/>
              <a:t>Requires</a:t>
            </a:r>
          </a:p>
          <a:p>
            <a:pPr lvl="1"/>
            <a:r>
              <a:rPr lang="en-US" dirty="0" smtClean="0"/>
              <a:t>Replication policies</a:t>
            </a:r>
          </a:p>
          <a:p>
            <a:pPr lvl="1"/>
            <a:r>
              <a:rPr lang="en-US" dirty="0" smtClean="0"/>
              <a:t>Cleanup policies</a:t>
            </a:r>
          </a:p>
          <a:p>
            <a:pPr lvl="1"/>
            <a:r>
              <a:rPr lang="en-US" dirty="0" smtClean="0"/>
              <a:t>Proactive consistency of SE </a:t>
            </a:r>
            <a:r>
              <a:rPr lang="en-US" dirty="0" err="1" smtClean="0"/>
              <a:t>vs</a:t>
            </a:r>
            <a:r>
              <a:rPr lang="en-US" dirty="0" smtClean="0"/>
              <a:t> LFC check</a:t>
            </a:r>
          </a:p>
          <a:p>
            <a:r>
              <a:rPr lang="en-US" dirty="0" smtClean="0"/>
              <a:t>Hard to predict Data </a:t>
            </a:r>
            <a:r>
              <a:rPr lang="en-US" dirty="0" err="1" smtClean="0"/>
              <a:t>vs</a:t>
            </a:r>
            <a:r>
              <a:rPr lang="en-US" dirty="0" smtClean="0"/>
              <a:t> MC ratios</a:t>
            </a:r>
          </a:p>
          <a:p>
            <a:pPr lvl="1"/>
            <a:r>
              <a:rPr lang="en-US" dirty="0" smtClean="0"/>
              <a:t>Dynamic allocation of shares</a:t>
            </a:r>
          </a:p>
          <a:p>
            <a:pPr lvl="1"/>
            <a:r>
              <a:rPr lang="en-US" dirty="0" smtClean="0"/>
              <a:t>Single configuration point</a:t>
            </a:r>
          </a:p>
          <a:p>
            <a:pPr lvl="2"/>
            <a:r>
              <a:rPr lang="en-US" dirty="0" smtClean="0"/>
              <a:t>Reduce number of Space Tokens</a:t>
            </a:r>
          </a:p>
          <a:p>
            <a:pPr lvl="2"/>
            <a:r>
              <a:rPr lang="en-US" dirty="0" smtClean="0"/>
              <a:t>Make DIRAC handle the shares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LHCb-Tier1 Jamboree Lyon 7-8 March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E02C0F-4E89-2B43-B2AC-0906B9808F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RAC_presentation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Office Them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Office Them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3366"/>
    </a:dk1>
    <a:lt1>
      <a:srgbClr val="FFFFFF"/>
    </a:lt1>
    <a:dk2>
      <a:srgbClr val="003366"/>
    </a:dk2>
    <a:lt2>
      <a:srgbClr val="E3E2C7"/>
    </a:lt2>
    <a:accent1>
      <a:srgbClr val="CCCC99"/>
    </a:accent1>
    <a:accent2>
      <a:srgbClr val="003366"/>
    </a:accent2>
    <a:accent3>
      <a:srgbClr val="FFFFFF"/>
    </a:accent3>
    <a:accent4>
      <a:srgbClr val="002A56"/>
    </a:accent4>
    <a:accent5>
      <a:srgbClr val="E2E2CA"/>
    </a:accent5>
    <a:accent6>
      <a:srgbClr val="002D5C"/>
    </a:accent6>
    <a:hlink>
      <a:srgbClr val="003366"/>
    </a:hlink>
    <a:folHlink>
      <a:srgbClr val="8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LHCb_2011.potx</Template>
  <TotalTime>103</TotalTime>
  <Words>178</Words>
  <Application>Microsoft Macintosh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DIRAC_presentation</vt:lpstr>
      <vt:lpstr>Data Management issues</vt:lpstr>
      <vt:lpstr>Current work</vt:lpstr>
      <vt:lpstr>Dynamic data replication (Elisa/Daniela)</vt:lpstr>
    </vt:vector>
  </TitlesOfParts>
  <Company>Universidad de Barcelona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issues</dc:title>
  <dc:creator>Ricardo Graciani Diaz</dc:creator>
  <cp:lastModifiedBy>Ricardo Graciani Diaz</cp:lastModifiedBy>
  <cp:revision>2</cp:revision>
  <dcterms:created xsi:type="dcterms:W3CDTF">2011-03-10T08:05:45Z</dcterms:created>
  <dcterms:modified xsi:type="dcterms:W3CDTF">2011-03-10T08:09:56Z</dcterms:modified>
</cp:coreProperties>
</file>