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90" r:id="rId3"/>
    <p:sldId id="283" r:id="rId4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316" autoAdjust="0"/>
    <p:restoredTop sz="82000" autoAdjust="0"/>
  </p:normalViewPr>
  <p:slideViewPr>
    <p:cSldViewPr snapToObjects="1">
      <p:cViewPr varScale="1">
        <p:scale>
          <a:sx n="71" d="100"/>
          <a:sy n="71" d="100"/>
        </p:scale>
        <p:origin x="-130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B471410-6E17-5F46-B95D-03D6E75A498A}" type="datetime1">
              <a:rPr lang="fr-FR"/>
              <a:pPr>
                <a:defRPr/>
              </a:pPr>
              <a:t>08/03/2011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80D2EBA-018C-2649-B57A-3A6ADE376FE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Se donner les billes pour récompenser ceux qui font le boulot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0D2EBA-018C-2649-B57A-3A6ADE376FEC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8" y="2780928"/>
            <a:ext cx="8568952" cy="2592288"/>
          </a:xfrm>
        </p:spPr>
        <p:txBody>
          <a:bodyPr/>
          <a:lstStyle>
            <a:lvl1pPr>
              <a:defRPr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3528" y="5445224"/>
            <a:ext cx="8568952" cy="936104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68B2A-7B52-DC47-8CDD-6D6AD9C3A2DF}" type="datetime1">
              <a:rPr lang="fr-FR"/>
              <a:pPr>
                <a:defRPr/>
              </a:pPr>
              <a:t>08/03/2011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96583-7DD6-C342-9D5B-02EDC0D97AB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700808"/>
            <a:ext cx="2057400" cy="4425355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700808"/>
            <a:ext cx="6019800" cy="442535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49718-4CF9-BE47-AB83-88B5073EEFAF}" type="datetime1">
              <a:rPr lang="fr-FR"/>
              <a:pPr>
                <a:defRPr/>
              </a:pPr>
              <a:t>08/03/2011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EC628-5728-B14B-A6AE-1C5A86D31E1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DD808-2C2F-F344-A27E-1462C00C8EA7}" type="datetime1">
              <a:rPr lang="fr-FR"/>
              <a:pPr>
                <a:defRPr/>
              </a:pPr>
              <a:t>08/03/2011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FB16D-39D2-6E40-BB09-C02B536799D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FC6CE-D0F5-3749-8A66-B8C289622619}" type="datetime1">
              <a:rPr lang="fr-FR"/>
              <a:pPr>
                <a:defRPr/>
              </a:pPr>
              <a:t>08/03/2011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CE8ED-3A40-D64D-81DF-CCFF76140BC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1520" y="1600200"/>
            <a:ext cx="424428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4428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7CB79-F1B6-5A4F-86B9-6CD0ECBFA564}" type="datetime1">
              <a:rPr lang="fr-FR"/>
              <a:pPr>
                <a:defRPr/>
              </a:pPr>
              <a:t>08/03/2011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0E3EB-E503-0B49-93A0-43C5BFDC190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1520" y="1637110"/>
            <a:ext cx="424586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51520" y="2348879"/>
            <a:ext cx="4245868" cy="37772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637110"/>
            <a:ext cx="424745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48879"/>
            <a:ext cx="4247455" cy="37772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17098-D1A0-9142-9DA9-44035BA61B0E}" type="datetime1">
              <a:rPr lang="fr-FR"/>
              <a:pPr>
                <a:defRPr/>
              </a:pPr>
              <a:t>08/03/2011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658FA-B04C-EC4B-9925-1A97C9611F1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EF241-8206-D14A-9001-799C898F6CA8}" type="datetime1">
              <a:rPr lang="fr-FR"/>
              <a:pPr>
                <a:defRPr/>
              </a:pPr>
              <a:t>08/03/2011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B978A-2F40-C245-BCDE-1D213A45C29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36135-23CA-324A-90FD-8ECEF12B7004}" type="datetime1">
              <a:rPr lang="fr-FR"/>
              <a:pPr>
                <a:defRPr/>
              </a:pPr>
              <a:t>08/03/2011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683D5-A792-7941-8E2C-156436DD23C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11760" y="178718"/>
            <a:ext cx="626469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628800"/>
            <a:ext cx="5111750" cy="4497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628800"/>
            <a:ext cx="3008313" cy="4497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43DEB-C3EE-1040-AA62-F564E4F2FDFE}" type="datetime1">
              <a:rPr lang="fr-FR"/>
              <a:pPr>
                <a:defRPr/>
              </a:pPr>
              <a:t>08/03/2011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3C1F0-0DBF-664B-91B4-5C3B8694BCC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5009728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1628801"/>
            <a:ext cx="5486400" cy="331236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576466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228F2-0B6C-1D4B-BC6A-7B22B3E2B622}" type="datetime1">
              <a:rPr lang="fr-FR"/>
              <a:pPr>
                <a:defRPr/>
              </a:pPr>
              <a:t>08/03/2011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33FC9-9C7F-CB48-8C92-7A1EADD7805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2268538" y="188913"/>
            <a:ext cx="6624637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323850" y="1600200"/>
            <a:ext cx="8569325" cy="46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07950" y="6540500"/>
            <a:ext cx="792163" cy="288925"/>
          </a:xfrm>
          <a:prstGeom prst="rect">
            <a:avLst/>
          </a:prstGeom>
          <a:noFill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640A81EB-7410-454A-9A80-506DE3C3FC4C}" type="datetime1">
              <a:rPr lang="fr-FR"/>
              <a:pPr>
                <a:defRPr/>
              </a:pPr>
              <a:t>08/03/2011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971550" y="6548438"/>
            <a:ext cx="2376488" cy="288925"/>
          </a:xfrm>
          <a:prstGeom prst="rect">
            <a:avLst/>
          </a:prstGeom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  <a:norm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415338" y="6265863"/>
            <a:ext cx="477837" cy="187325"/>
          </a:xfrm>
          <a:prstGeom prst="rect">
            <a:avLst/>
          </a:prstGeom>
        </p:spPr>
        <p:txBody>
          <a:bodyPr vert="horz" wrap="square" lIns="91440" tIns="45720" rIns="0" bIns="45720" numCol="1" anchor="ctr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7F7F7F"/>
                </a:solidFill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10D9820F-6422-234C-8B93-9B57BF06238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Helvetica" pitchFamily="34" charset="0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34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34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34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34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2D050"/>
        </a:buClr>
        <a:buFont typeface="Wingdings" charset="2"/>
        <a:buChar char="Ø"/>
        <a:defRPr sz="3200" b="1" kern="1200">
          <a:solidFill>
            <a:srgbClr val="595959"/>
          </a:solidFill>
          <a:latin typeface="Helvetica" pitchFamily="34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58ED5"/>
        </a:buClr>
        <a:buFont typeface="Arial" charset="0"/>
        <a:buChar char="•"/>
        <a:defRPr sz="2800" kern="1200">
          <a:solidFill>
            <a:srgbClr val="7F7F7F"/>
          </a:solidFill>
          <a:latin typeface="Helvetica" pitchFamily="34" charset="0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1859C"/>
        </a:buClr>
        <a:buSzPct val="70000"/>
        <a:buFont typeface="Courier New" charset="0"/>
        <a:buChar char="o"/>
        <a:defRPr sz="2400" kern="1200">
          <a:solidFill>
            <a:srgbClr val="7F7F7F"/>
          </a:solidFill>
          <a:latin typeface="Helvetica" pitchFamily="34" charset="0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charset="2"/>
        <a:buChar char="Ø"/>
        <a:defRPr sz="2000" kern="1200">
          <a:solidFill>
            <a:srgbClr val="7F7F7F"/>
          </a:solidFill>
          <a:latin typeface="Helvetica" pitchFamily="34" charset="0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7F7F7F"/>
          </a:solidFill>
          <a:latin typeface="Helvetica" pitchFamily="34" charset="0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ctrTitle"/>
          </p:nvPr>
        </p:nvSpPr>
        <p:spPr>
          <a:xfrm>
            <a:off x="323850" y="2781300"/>
            <a:ext cx="8569325" cy="2592388"/>
          </a:xfrm>
        </p:spPr>
        <p:txBody>
          <a:bodyPr/>
          <a:lstStyle/>
          <a:p>
            <a:pPr eaLnBrk="1" hangingPunct="1"/>
            <a:r>
              <a:rPr lang="fr-FR" dirty="0" smtClean="0"/>
              <a:t>Le processus de décision - proposition</a:t>
            </a:r>
            <a:endParaRPr lang="fr-FR" dirty="0" smtClean="0">
              <a:solidFill>
                <a:srgbClr val="404040"/>
              </a:solidFill>
              <a:latin typeface="Helvetica" charset="0"/>
            </a:endParaRPr>
          </a:p>
        </p:txBody>
      </p:sp>
      <p:sp>
        <p:nvSpPr>
          <p:cNvPr id="14339" name="Sous-titre 2"/>
          <p:cNvSpPr>
            <a:spLocks noGrp="1"/>
          </p:cNvSpPr>
          <p:nvPr>
            <p:ph type="subTitle" idx="1"/>
          </p:nvPr>
        </p:nvSpPr>
        <p:spPr>
          <a:xfrm>
            <a:off x="323850" y="5445125"/>
            <a:ext cx="8569325" cy="936625"/>
          </a:xfrm>
        </p:spPr>
        <p:txBody>
          <a:bodyPr/>
          <a:lstStyle/>
          <a:p>
            <a:pPr eaLnBrk="1" hangingPunct="1"/>
            <a:r>
              <a:rPr lang="fr-FR" sz="2000" dirty="0" smtClean="0">
                <a:solidFill>
                  <a:srgbClr val="898989"/>
                </a:solidFill>
                <a:latin typeface="Helvetica" charset="0"/>
              </a:rPr>
              <a:t>Hélène Cordier</a:t>
            </a:r>
            <a:r>
              <a:rPr lang="fr-FR" sz="2000" dirty="0" smtClean="0">
                <a:solidFill>
                  <a:srgbClr val="898989"/>
                </a:solidFill>
                <a:latin typeface="Helvetica" charset="0"/>
              </a:rPr>
              <a:t>– </a:t>
            </a:r>
            <a:r>
              <a:rPr lang="fr-FR" sz="2000" dirty="0" smtClean="0">
                <a:solidFill>
                  <a:srgbClr val="898989"/>
                </a:solidFill>
                <a:latin typeface="Helvetica" charset="0"/>
              </a:rPr>
              <a:t>8 mars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Pourquoi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844848"/>
            <a:ext cx="8892480" cy="4680496"/>
          </a:xfrm>
        </p:spPr>
        <p:txBody>
          <a:bodyPr/>
          <a:lstStyle/>
          <a:p>
            <a:r>
              <a:rPr lang="fr-FR" sz="2400" dirty="0" smtClean="0"/>
              <a:t>Pour </a:t>
            </a:r>
            <a:r>
              <a:rPr lang="fr-FR" sz="2400" dirty="0" smtClean="0"/>
              <a:t>avoir un consensus sur l’organisation des opérations de la  NGI	</a:t>
            </a:r>
          </a:p>
          <a:p>
            <a:pPr lvl="1"/>
            <a:r>
              <a:rPr lang="fr-FR" sz="2400" dirty="0" smtClean="0"/>
              <a:t>Compléter </a:t>
            </a:r>
            <a:r>
              <a:rPr lang="fr-FR" sz="2400" dirty="0" smtClean="0"/>
              <a:t>la liste des </a:t>
            </a:r>
            <a:r>
              <a:rPr lang="fr-FR" sz="2400" dirty="0" smtClean="0"/>
              <a:t>taches identifiées par les groupes de </a:t>
            </a:r>
            <a:r>
              <a:rPr lang="fr-FR" sz="2400" dirty="0" smtClean="0"/>
              <a:t>travail</a:t>
            </a:r>
          </a:p>
          <a:p>
            <a:pPr lvl="1"/>
            <a:r>
              <a:rPr lang="fr-FR" sz="2400" dirty="0" smtClean="0"/>
              <a:t>Etablir </a:t>
            </a:r>
            <a:r>
              <a:rPr lang="fr-FR" sz="2400" dirty="0" smtClean="0"/>
              <a:t>une visibilité des responsabilités sur ces </a:t>
            </a:r>
            <a:r>
              <a:rPr lang="fr-FR" sz="2400" dirty="0" smtClean="0"/>
              <a:t>tâches</a:t>
            </a:r>
            <a:endParaRPr lang="fr-FR" sz="2400" dirty="0" smtClean="0"/>
          </a:p>
          <a:p>
            <a:pPr lvl="1"/>
            <a:r>
              <a:rPr lang="fr-FR" sz="2400" dirty="0" smtClean="0"/>
              <a:t>Clarifier </a:t>
            </a:r>
            <a:r>
              <a:rPr lang="fr-FR" sz="2400" dirty="0" smtClean="0"/>
              <a:t>les rôles de la direction technique et des personnes « terrain »</a:t>
            </a:r>
          </a:p>
          <a:p>
            <a:pPr lvl="1">
              <a:buNone/>
            </a:pPr>
            <a:endParaRPr lang="fr-FR" sz="2400" dirty="0" smtClean="0"/>
          </a:p>
          <a:p>
            <a:r>
              <a:rPr lang="fr-FR" sz="2400" dirty="0" smtClean="0"/>
              <a:t>Pour </a:t>
            </a:r>
            <a:r>
              <a:rPr lang="fr-FR" sz="2400" dirty="0" smtClean="0"/>
              <a:t>valider et mettre en place la </a:t>
            </a:r>
            <a:r>
              <a:rPr lang="fr-FR" sz="2400" dirty="0" err="1" smtClean="0"/>
              <a:t>roadmap</a:t>
            </a:r>
            <a:r>
              <a:rPr lang="fr-FR" sz="2400" dirty="0" smtClean="0"/>
              <a:t> de la </a:t>
            </a:r>
            <a:r>
              <a:rPr lang="fr-FR" sz="2400" dirty="0" smtClean="0"/>
              <a:t>NGI en incluant des personnes clefs des groupes de travail existants clairement identifiées</a:t>
            </a:r>
          </a:p>
          <a:p>
            <a:pPr lvl="1">
              <a:buNone/>
            </a:pPr>
            <a:endParaRPr lang="fr-FR" sz="2400" dirty="0" smtClean="0"/>
          </a:p>
          <a:p>
            <a:pPr lvl="1">
              <a:buNone/>
            </a:pPr>
            <a:endParaRPr lang="fr-FR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Principes - </a:t>
            </a:r>
            <a:r>
              <a:rPr lang="fr-FR" dirty="0" smtClean="0"/>
              <a:t>Proposition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845518"/>
            <a:ext cx="9144000" cy="4895850"/>
          </a:xfrm>
        </p:spPr>
        <p:txBody>
          <a:bodyPr/>
          <a:lstStyle/>
          <a:p>
            <a:r>
              <a:rPr lang="fr-FR" sz="2400" dirty="0" smtClean="0"/>
              <a:t>Un conseil restreint permettant une prise de décision avec les personnes clefs  (formalisme RACI)</a:t>
            </a:r>
          </a:p>
          <a:p>
            <a:pPr lvl="1"/>
            <a:r>
              <a:rPr lang="fr-FR" sz="2400" dirty="0" smtClean="0"/>
              <a:t>Mission initiale : Etablissement de la liste de tâches pour lequel le conseil restreint est (R) et la Direction Technique (A)</a:t>
            </a:r>
            <a:endParaRPr lang="fr-FR" sz="2400" dirty="0" smtClean="0"/>
          </a:p>
          <a:p>
            <a:pPr lvl="1"/>
            <a:r>
              <a:rPr lang="fr-FR" sz="2400" dirty="0" smtClean="0"/>
              <a:t>Composition : groupe d’experts issus des groupes de travail </a:t>
            </a:r>
          </a:p>
          <a:p>
            <a:pPr lvl="1"/>
            <a:r>
              <a:rPr lang="fr-FR" sz="2400" dirty="0" smtClean="0"/>
              <a:t>Proposition de 1</a:t>
            </a:r>
            <a:r>
              <a:rPr lang="fr-FR" sz="2400" baseline="30000" dirty="0" smtClean="0"/>
              <a:t>ère</a:t>
            </a:r>
            <a:r>
              <a:rPr lang="fr-FR" sz="2400" dirty="0" smtClean="0"/>
              <a:t> réunion : face-à face entre fin Mars et début  Avril, puis </a:t>
            </a:r>
            <a:r>
              <a:rPr lang="fr-FR" sz="2400" dirty="0" err="1" smtClean="0"/>
              <a:t>visios</a:t>
            </a:r>
            <a:r>
              <a:rPr lang="fr-FR" sz="2400" dirty="0" smtClean="0"/>
              <a:t> thématiques.</a:t>
            </a:r>
          </a:p>
          <a:p>
            <a:pPr lvl="1">
              <a:buNone/>
            </a:pPr>
            <a:r>
              <a:rPr lang="fr-FR" sz="2400" dirty="0" smtClean="0">
                <a:sym typeface="Wingdings" pitchFamily="2" charset="2"/>
              </a:rPr>
              <a:t></a:t>
            </a:r>
            <a:r>
              <a:rPr lang="fr-FR" sz="2400" dirty="0" smtClean="0"/>
              <a:t>Mission et composition finale à réévaluation lors d’un workshop à l’automne</a:t>
            </a:r>
          </a:p>
          <a:p>
            <a:pPr>
              <a:buNone/>
            </a:pPr>
            <a:endParaRPr lang="fr-FR" sz="2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-PPT-FranceGrilles.2">
  <a:themeElements>
    <a:clrScheme name="Bris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Template-PPT-FranceGrilles.3.pot</Template>
  <TotalTime>1255</TotalTime>
  <Words>120</Words>
  <Application>Microsoft Office PowerPoint</Application>
  <PresentationFormat>Affichage à l'écran (4:3)</PresentationFormat>
  <Paragraphs>17</Paragraphs>
  <Slides>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Template-PPT-FranceGrilles.2</vt:lpstr>
      <vt:lpstr>Le processus de décision - proposition</vt:lpstr>
      <vt:lpstr>Pourquoi ?</vt:lpstr>
      <vt:lpstr>Principes - Proposition</vt:lpstr>
    </vt:vector>
  </TitlesOfParts>
  <Company>CNRS-IN2P3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Vincent Breton</dc:creator>
  <cp:lastModifiedBy>Helene CORDIER</cp:lastModifiedBy>
  <cp:revision>137</cp:revision>
  <dcterms:created xsi:type="dcterms:W3CDTF">2010-10-13T07:10:37Z</dcterms:created>
  <dcterms:modified xsi:type="dcterms:W3CDTF">2011-03-08T12:22:43Z</dcterms:modified>
</cp:coreProperties>
</file>