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90" r:id="rId3"/>
    <p:sldId id="282" r:id="rId4"/>
    <p:sldId id="283" r:id="rId5"/>
    <p:sldId id="284" r:id="rId6"/>
    <p:sldId id="285" r:id="rId7"/>
    <p:sldId id="286" r:id="rId8"/>
    <p:sldId id="287" r:id="rId9"/>
    <p:sldId id="291" r:id="rId10"/>
    <p:sldId id="292" r:id="rId11"/>
    <p:sldId id="289" r:id="rId12"/>
    <p:sldId id="293" r:id="rId13"/>
    <p:sldId id="294" r:id="rId14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316" autoAdjust="0"/>
    <p:restoredTop sz="94660"/>
  </p:normalViewPr>
  <p:slideViewPr>
    <p:cSldViewPr snapToObjects="1">
      <p:cViewPr>
        <p:scale>
          <a:sx n="75" d="100"/>
          <a:sy n="75" d="100"/>
        </p:scale>
        <p:origin x="-2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B471410-6E17-5F46-B95D-03D6E75A498A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80D2EBA-018C-2649-B57A-3A6ADE376FE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2780928"/>
            <a:ext cx="8568952" cy="2592288"/>
          </a:xfrm>
        </p:spPr>
        <p:txBody>
          <a:bodyPr/>
          <a:lstStyle>
            <a:lvl1pPr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3528" y="5445224"/>
            <a:ext cx="8568952" cy="936104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68B2A-7B52-DC47-8CDD-6D6AD9C3A2DF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96583-7DD6-C342-9D5B-02EDC0D97AB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700808"/>
            <a:ext cx="2057400" cy="442535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700808"/>
            <a:ext cx="6019800" cy="442535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49718-4CF9-BE47-AB83-88B5073EEFAF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EC628-5728-B14B-A6AE-1C5A86D31E1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DD808-2C2F-F344-A27E-1462C00C8EA7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FB16D-39D2-6E40-BB09-C02B536799D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FC6CE-D0F5-3749-8A66-B8C289622619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CE8ED-3A40-D64D-81DF-CCFF76140BC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1520" y="1600200"/>
            <a:ext cx="42442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442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7CB79-F1B6-5A4F-86B9-6CD0ECBFA564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0E3EB-E503-0B49-93A0-43C5BFDC190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1520" y="1637110"/>
            <a:ext cx="424586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51520" y="2348879"/>
            <a:ext cx="4245868" cy="37772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637110"/>
            <a:ext cx="424745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48879"/>
            <a:ext cx="4247455" cy="37772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17098-D1A0-9142-9DA9-44035BA61B0E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658FA-B04C-EC4B-9925-1A97C9611F1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EF241-8206-D14A-9001-799C898F6CA8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978A-2F40-C245-BCDE-1D213A45C29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36135-23CA-324A-90FD-8ECEF12B7004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683D5-A792-7941-8E2C-156436DD23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11760" y="178718"/>
            <a:ext cx="626469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628800"/>
            <a:ext cx="5111750" cy="4497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628800"/>
            <a:ext cx="3008313" cy="4497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43DEB-C3EE-1040-AA62-F564E4F2FDFE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3C1F0-0DBF-664B-91B4-5C3B8694BCC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5009728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1628801"/>
            <a:ext cx="5486400" cy="331236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576466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228F2-0B6C-1D4B-BC6A-7B22B3E2B622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33FC9-9C7F-CB48-8C92-7A1EADD780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2268538" y="188913"/>
            <a:ext cx="6624637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323850" y="1600200"/>
            <a:ext cx="8569325" cy="46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7950" y="6540500"/>
            <a:ext cx="792163" cy="288925"/>
          </a:xfrm>
          <a:prstGeom prst="rect">
            <a:avLst/>
          </a:prstGeom>
          <a:noFill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640A81EB-7410-454A-9A80-506DE3C3FC4C}" type="datetime1">
              <a:rPr lang="fr-FR"/>
              <a:pPr>
                <a:defRPr/>
              </a:pPr>
              <a:t>08/03/2011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971550" y="6548438"/>
            <a:ext cx="2376488" cy="288925"/>
          </a:xfrm>
          <a:prstGeom prst="rect">
            <a:avLst/>
          </a:prstGeom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  <a:norm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415338" y="6265863"/>
            <a:ext cx="477837" cy="187325"/>
          </a:xfrm>
          <a:prstGeom prst="rect">
            <a:avLst/>
          </a:prstGeom>
        </p:spPr>
        <p:txBody>
          <a:bodyPr vert="horz" wrap="square" lIns="91440" tIns="45720" rIns="0" bIns="45720" numCol="1" anchor="ctr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7F7F7F"/>
                </a:solidFill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0D9820F-6422-234C-8B93-9B57BF06238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2D050"/>
        </a:buClr>
        <a:buFont typeface="Wingdings" charset="2"/>
        <a:buChar char="Ø"/>
        <a:defRPr sz="3200" b="1" kern="1200">
          <a:solidFill>
            <a:srgbClr val="595959"/>
          </a:solidFill>
          <a:latin typeface="Helvetica" pitchFamily="34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58ED5"/>
        </a:buClr>
        <a:buFont typeface="Arial" charset="0"/>
        <a:buChar char="•"/>
        <a:defRPr sz="2800" kern="1200">
          <a:solidFill>
            <a:srgbClr val="7F7F7F"/>
          </a:solidFill>
          <a:latin typeface="Helvetica" pitchFamily="34" charset="0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1859C"/>
        </a:buClr>
        <a:buSzPct val="70000"/>
        <a:buFont typeface="Courier New" charset="0"/>
        <a:buChar char="o"/>
        <a:defRPr sz="2400" kern="1200">
          <a:solidFill>
            <a:srgbClr val="7F7F7F"/>
          </a:solidFill>
          <a:latin typeface="Helvetica" pitchFamily="34" charset="0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charset="2"/>
        <a:buChar char="Ø"/>
        <a:defRPr sz="2000" kern="1200">
          <a:solidFill>
            <a:srgbClr val="7F7F7F"/>
          </a:solidFill>
          <a:latin typeface="Helvetica" pitchFamily="34" charset="0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7F7F7F"/>
          </a:solidFill>
          <a:latin typeface="Helvetica" pitchFamily="34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ctrTitle"/>
          </p:nvPr>
        </p:nvSpPr>
        <p:spPr>
          <a:xfrm>
            <a:off x="323850" y="2781300"/>
            <a:ext cx="8569325" cy="2592388"/>
          </a:xfrm>
        </p:spPr>
        <p:txBody>
          <a:bodyPr/>
          <a:lstStyle/>
          <a:p>
            <a:pPr eaLnBrk="1" hangingPunct="1"/>
            <a:r>
              <a:rPr lang="fr-FR" dirty="0" smtClean="0"/>
              <a:t>Proposition pour un nouveau modèle d’opérations</a:t>
            </a:r>
            <a:endParaRPr lang="fr-FR" dirty="0" smtClean="0">
              <a:solidFill>
                <a:srgbClr val="404040"/>
              </a:solidFill>
              <a:latin typeface="Helvetica" charset="0"/>
            </a:endParaRPr>
          </a:p>
        </p:txBody>
      </p:sp>
      <p:sp>
        <p:nvSpPr>
          <p:cNvPr id="14339" name="Sous-titre 2"/>
          <p:cNvSpPr>
            <a:spLocks noGrp="1"/>
          </p:cNvSpPr>
          <p:nvPr>
            <p:ph type="subTitle" idx="1"/>
          </p:nvPr>
        </p:nvSpPr>
        <p:spPr>
          <a:xfrm>
            <a:off x="323850" y="5445125"/>
            <a:ext cx="8569325" cy="936625"/>
          </a:xfrm>
        </p:spPr>
        <p:txBody>
          <a:bodyPr/>
          <a:lstStyle/>
          <a:p>
            <a:pPr eaLnBrk="1" hangingPunct="1"/>
            <a:r>
              <a:rPr lang="fr-FR" sz="2000" dirty="0" smtClean="0">
                <a:solidFill>
                  <a:srgbClr val="898989"/>
                </a:solidFill>
                <a:latin typeface="Helvetica" charset="0"/>
              </a:rPr>
              <a:t>Gilles Mathieu – 8 mars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Rôles et responsabilités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Exemple de RACI pour les taches "thématiques"</a:t>
            </a:r>
          </a:p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939800" y="3068960"/>
          <a:ext cx="7272806" cy="2458254"/>
        </p:xfrm>
        <a:graphic>
          <a:graphicData uri="http://schemas.openxmlformats.org/drawingml/2006/table">
            <a:tbl>
              <a:tblPr/>
              <a:tblGrid>
                <a:gridCol w="1834436"/>
                <a:gridCol w="1087674"/>
                <a:gridCol w="1087674"/>
                <a:gridCol w="1087674"/>
                <a:gridCol w="1087674"/>
                <a:gridCol w="1087674"/>
              </a:tblGrid>
              <a:tr h="39483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Task</a:t>
                      </a: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1100" b="1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Level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Roles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6926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strategic coordinator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technical supervisor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developer/</a:t>
                      </a:r>
                      <a:br>
                        <a:rPr lang="fr-FR" sz="1100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fr-FR" sz="1100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producer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Helper/</a:t>
                      </a:r>
                      <a:br>
                        <a:rPr lang="fr-FR" sz="1100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fr-FR" sz="1100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supporter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technical</a:t>
                      </a:r>
                      <a:br>
                        <a:rPr lang="fr-FR" sz="1100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fr-FR" sz="1100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expert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Strategic coordination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R, A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Technical supervision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C, I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Implementation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C, I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6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Support and followup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C, I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3384550" y="-36513"/>
            <a:ext cx="103188" cy="95251"/>
          </a:xfrm>
          <a:prstGeom prst="smileyFace">
            <a:avLst>
              <a:gd name="adj" fmla="val 4653"/>
            </a:avLst>
          </a:prstGeom>
          <a:solidFill>
            <a:srgbClr val="C4BC9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2568575" y="-36513"/>
            <a:ext cx="103188" cy="95251"/>
          </a:xfrm>
          <a:prstGeom prst="smileyFace">
            <a:avLst>
              <a:gd name="adj" fmla="val 4653"/>
            </a:avLst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1709738" y="-36513"/>
            <a:ext cx="103187" cy="95251"/>
          </a:xfrm>
          <a:prstGeom prst="smileyFace">
            <a:avLst>
              <a:gd name="adj" fmla="val 4653"/>
            </a:avLst>
          </a:prstGeom>
          <a:solidFill>
            <a:srgbClr val="00B0F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836613" y="-34925"/>
            <a:ext cx="103187" cy="9525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-11113" y="-41275"/>
            <a:ext cx="103188" cy="952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Pour transformer l’essai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rôle de coordination stratégique doit être partagé</a:t>
            </a:r>
          </a:p>
          <a:p>
            <a:pPr lvl="1"/>
            <a:r>
              <a:rPr lang="fr-FR" dirty="0" smtClean="0"/>
              <a:t>Nécessité d’un comité de validation</a:t>
            </a:r>
          </a:p>
          <a:p>
            <a:pPr lvl="1"/>
            <a:r>
              <a:rPr lang="fr-FR" dirty="0" smtClean="0"/>
              <a:t>Nécessité </a:t>
            </a:r>
            <a:r>
              <a:rPr lang="fr-FR" dirty="0" smtClean="0"/>
              <a:t>de procédés de décision </a:t>
            </a:r>
            <a:r>
              <a:rPr lang="fr-FR" dirty="0" smtClean="0"/>
              <a:t>efficaces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Transfert depuis l’organisation actuelle</a:t>
            </a:r>
          </a:p>
          <a:p>
            <a:pPr lvl="1"/>
            <a:r>
              <a:rPr lang="fr-FR" dirty="0" smtClean="0"/>
              <a:t>Correspondance avec les groupes de travail</a:t>
            </a:r>
          </a:p>
          <a:p>
            <a:pPr lvl="1"/>
            <a:r>
              <a:rPr lang="fr-FR" dirty="0" smtClean="0"/>
              <a:t>Qui prend quelle casquette</a:t>
            </a:r>
          </a:p>
          <a:p>
            <a:pPr lvl="1"/>
            <a:r>
              <a:rPr lang="fr-FR" dirty="0" smtClean="0"/>
              <a:t>Comment fait-on tourner ça au quotidien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Exemple: monitoring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Mandat du groupe de travail "monitoring"</a:t>
            </a:r>
          </a:p>
          <a:p>
            <a:pPr lvl="1"/>
            <a:r>
              <a:rPr lang="fr-FR" dirty="0" smtClean="0"/>
              <a:t>Rechercher et coordonner les acteurs</a:t>
            </a:r>
          </a:p>
          <a:p>
            <a:pPr lvl="1"/>
            <a:r>
              <a:rPr lang="fr-FR" dirty="0" smtClean="0"/>
              <a:t>Représenter les intérêts de la NGI</a:t>
            </a:r>
          </a:p>
          <a:p>
            <a:pPr lvl="1"/>
            <a:r>
              <a:rPr lang="fr-FR" dirty="0" smtClean="0"/>
              <a:t>Identifier les standards et les outils</a:t>
            </a:r>
          </a:p>
          <a:p>
            <a:pPr lvl="1"/>
            <a:r>
              <a:rPr lang="fr-FR" dirty="0" smtClean="0"/>
              <a:t>Proposer des améliorations techniques</a:t>
            </a:r>
          </a:p>
          <a:p>
            <a:pPr lvl="1"/>
            <a:r>
              <a:rPr lang="fr-FR" dirty="0" smtClean="0"/>
              <a:t>Gestion de 2 </a:t>
            </a:r>
            <a:r>
              <a:rPr lang="fr-FR" dirty="0" err="1" smtClean="0"/>
              <a:t>nagios</a:t>
            </a:r>
            <a:r>
              <a:rPr lang="fr-FR" dirty="0" smtClean="0"/>
              <a:t> box</a:t>
            </a:r>
          </a:p>
          <a:p>
            <a:pPr lvl="1"/>
            <a:r>
              <a:rPr lang="fr-FR" dirty="0" smtClean="0"/>
              <a:t>Développement d’un </a:t>
            </a:r>
            <a:r>
              <a:rPr lang="fr-FR" dirty="0" err="1" smtClean="0"/>
              <a:t>dashboard</a:t>
            </a:r>
            <a:r>
              <a:rPr lang="fr-FR" dirty="0" smtClean="0"/>
              <a:t> </a:t>
            </a:r>
            <a:r>
              <a:rPr lang="fr-FR" dirty="0" err="1" smtClean="0"/>
              <a:t>regional</a:t>
            </a:r>
            <a:endParaRPr lang="fr-FR" dirty="0" smtClean="0"/>
          </a:p>
          <a:p>
            <a:pPr lvl="1"/>
            <a:r>
              <a:rPr lang="fr-FR" dirty="0" smtClean="0"/>
              <a:t>Études stratégiques (opportunité d’un broker…)</a:t>
            </a:r>
          </a:p>
          <a:p>
            <a:pPr lvl="1"/>
            <a:r>
              <a:rPr lang="fr-FR" dirty="0" smtClean="0"/>
              <a:t>Fournir avis et </a:t>
            </a:r>
            <a:r>
              <a:rPr lang="fr-FR" dirty="0" err="1" smtClean="0"/>
              <a:t>recommendations</a:t>
            </a:r>
            <a:endParaRPr lang="fr-FR" dirty="0" smtClean="0"/>
          </a:p>
          <a:p>
            <a:pPr lvl="1"/>
            <a:r>
              <a:rPr lang="fr-FR" dirty="0" smtClean="0"/>
              <a:t>Etablir un plan pour la poursuite des travaux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Exemple: monitoring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Coordination stratégique</a:t>
            </a:r>
          </a:p>
          <a:p>
            <a:pPr lvl="1"/>
            <a:r>
              <a:rPr lang="fr-FR" dirty="0" smtClean="0"/>
              <a:t>Rechercher et coordonner les acteurs</a:t>
            </a:r>
          </a:p>
          <a:p>
            <a:pPr lvl="1"/>
            <a:r>
              <a:rPr lang="fr-FR" dirty="0" smtClean="0"/>
              <a:t>Représenter les intérêts de la NGI</a:t>
            </a:r>
          </a:p>
          <a:p>
            <a:pPr lvl="1"/>
            <a:r>
              <a:rPr lang="fr-FR" dirty="0" smtClean="0"/>
              <a:t>Études stratégiques (opportunité d’un broker</a:t>
            </a:r>
            <a:r>
              <a:rPr lang="fr-FR" dirty="0" smtClean="0"/>
              <a:t>…)</a:t>
            </a:r>
          </a:p>
          <a:p>
            <a:r>
              <a:rPr lang="fr-FR" dirty="0" smtClean="0"/>
              <a:t>Tâches thématiques, </a:t>
            </a:r>
            <a:r>
              <a:rPr lang="fr-FR" dirty="0" err="1" smtClean="0"/>
              <a:t>topic</a:t>
            </a:r>
            <a:r>
              <a:rPr lang="fr-FR" dirty="0" smtClean="0"/>
              <a:t> "monitoring"</a:t>
            </a:r>
          </a:p>
          <a:p>
            <a:pPr lvl="1"/>
            <a:r>
              <a:rPr lang="fr-FR" dirty="0" smtClean="0"/>
              <a:t>Supervision technique</a:t>
            </a:r>
          </a:p>
          <a:p>
            <a:pPr lvl="2"/>
            <a:r>
              <a:rPr lang="fr-FR" dirty="0" smtClean="0"/>
              <a:t>Identifier les standards et les outils</a:t>
            </a:r>
          </a:p>
          <a:p>
            <a:pPr lvl="2"/>
            <a:r>
              <a:rPr lang="fr-FR" dirty="0" smtClean="0"/>
              <a:t>Etablir </a:t>
            </a:r>
            <a:r>
              <a:rPr lang="fr-FR" dirty="0" smtClean="0"/>
              <a:t>un plan pour la poursuite des travaux</a:t>
            </a:r>
            <a:endParaRPr lang="fr-FR" dirty="0" smtClean="0"/>
          </a:p>
          <a:p>
            <a:pPr lvl="2"/>
            <a:r>
              <a:rPr lang="fr-FR" dirty="0" smtClean="0"/>
              <a:t>Proposer des améliorations techniques</a:t>
            </a:r>
          </a:p>
          <a:p>
            <a:pPr lvl="1"/>
            <a:r>
              <a:rPr lang="fr-FR" dirty="0" smtClean="0"/>
              <a:t>Mise en place</a:t>
            </a:r>
          </a:p>
          <a:p>
            <a:pPr lvl="2"/>
            <a:r>
              <a:rPr lang="fr-FR" dirty="0" smtClean="0"/>
              <a:t>Développement d’un </a:t>
            </a:r>
            <a:r>
              <a:rPr lang="fr-FR" dirty="0" err="1" smtClean="0"/>
              <a:t>dashboard</a:t>
            </a:r>
            <a:r>
              <a:rPr lang="fr-FR" dirty="0" smtClean="0"/>
              <a:t> </a:t>
            </a:r>
            <a:r>
              <a:rPr lang="fr-FR" dirty="0" err="1" smtClean="0"/>
              <a:t>regional</a:t>
            </a:r>
            <a:endParaRPr lang="fr-FR" dirty="0" smtClean="0"/>
          </a:p>
          <a:p>
            <a:pPr lvl="1"/>
            <a:r>
              <a:rPr lang="fr-FR" dirty="0" smtClean="0"/>
              <a:t>Support</a:t>
            </a:r>
          </a:p>
          <a:p>
            <a:pPr lvl="2"/>
            <a:r>
              <a:rPr lang="fr-FR" dirty="0" smtClean="0"/>
              <a:t>Fournir avis et </a:t>
            </a:r>
            <a:r>
              <a:rPr lang="fr-FR" dirty="0" smtClean="0"/>
              <a:t>recommandations</a:t>
            </a:r>
          </a:p>
          <a:p>
            <a:r>
              <a:rPr lang="fr-FR" dirty="0" smtClean="0"/>
              <a:t>Tâches d’infrastructure "monitoring"</a:t>
            </a:r>
          </a:p>
          <a:p>
            <a:pPr lvl="1"/>
            <a:r>
              <a:rPr lang="fr-FR" dirty="0" smtClean="0"/>
              <a:t>Gestion </a:t>
            </a:r>
            <a:r>
              <a:rPr lang="fr-FR" dirty="0" smtClean="0"/>
              <a:t>de 2 </a:t>
            </a:r>
            <a:r>
              <a:rPr lang="fr-FR" dirty="0" err="1" smtClean="0"/>
              <a:t>nagios</a:t>
            </a:r>
            <a:r>
              <a:rPr lang="fr-FR" dirty="0" smtClean="0"/>
              <a:t> </a:t>
            </a:r>
            <a:r>
              <a:rPr lang="fr-FR" dirty="0" smtClean="0"/>
              <a:t>box, </a:t>
            </a:r>
            <a:r>
              <a:rPr lang="fr-FR" dirty="0" smtClean="0">
                <a:solidFill>
                  <a:srgbClr val="FF0000"/>
                </a:solidFill>
              </a:rPr>
              <a:t>administration et hébergement</a:t>
            </a:r>
            <a:endParaRPr lang="fr-FR" dirty="0" smtClean="0">
              <a:solidFill>
                <a:srgbClr val="FF0000"/>
              </a:solidFill>
            </a:endParaRP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Pourquoi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Pour mieux fonctionner</a:t>
            </a:r>
          </a:p>
          <a:p>
            <a:pPr lvl="1"/>
            <a:r>
              <a:rPr lang="fr-FR" dirty="0" smtClean="0"/>
              <a:t>Définir clairement notre boulot </a:t>
            </a:r>
          </a:p>
          <a:p>
            <a:pPr lvl="1"/>
            <a:r>
              <a:rPr lang="fr-FR" dirty="0" smtClean="0"/>
              <a:t>Répartir les tâches et responsabilités</a:t>
            </a:r>
          </a:p>
          <a:p>
            <a:pPr lvl="1"/>
            <a:r>
              <a:rPr lang="fr-FR" dirty="0" smtClean="0"/>
              <a:t>Passer d’un mode "setup" à un mode pérenne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Pour refléter la réalité du terrain</a:t>
            </a:r>
          </a:p>
          <a:p>
            <a:pPr lvl="1"/>
            <a:r>
              <a:rPr lang="fr-FR" dirty="0" smtClean="0"/>
              <a:t>Eviter les coquilles vides</a:t>
            </a:r>
          </a:p>
          <a:p>
            <a:pPr lvl="1"/>
            <a:r>
              <a:rPr lang="fr-FR" dirty="0" smtClean="0"/>
              <a:t>Se donner les billes pour récompenser ceux qui font le boulot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D’où est-on partis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Résultat du workshop d’octobre</a:t>
            </a:r>
          </a:p>
          <a:p>
            <a:pPr lvl="1"/>
            <a:r>
              <a:rPr lang="fr-FR" dirty="0" smtClean="0"/>
              <a:t>Trop de groupes de travail</a:t>
            </a:r>
          </a:p>
          <a:p>
            <a:pPr lvl="1"/>
            <a:r>
              <a:rPr lang="fr-FR" dirty="0" smtClean="0"/>
              <a:t>Responsabilités mal délimitées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Analyse des points forts et faibles</a:t>
            </a:r>
          </a:p>
          <a:p>
            <a:pPr lvl="1"/>
            <a:r>
              <a:rPr lang="fr-FR" dirty="0" smtClean="0"/>
              <a:t>Dossiers efficaces </a:t>
            </a:r>
            <a:r>
              <a:rPr lang="fr-FR" i="1" dirty="0" smtClean="0"/>
              <a:t>versus</a:t>
            </a:r>
            <a:r>
              <a:rPr lang="fr-FR" dirty="0" smtClean="0"/>
              <a:t> coquilles vides</a:t>
            </a:r>
          </a:p>
          <a:p>
            <a:pPr lvl="1"/>
            <a:r>
              <a:rPr lang="fr-FR" dirty="0" smtClean="0"/>
              <a:t>Expertise dispo mais peu de réflexions de fond</a:t>
            </a:r>
          </a:p>
          <a:p>
            <a:pPr lvl="1"/>
            <a:r>
              <a:rPr lang="fr-FR" dirty="0" smtClean="0"/>
              <a:t>Mélange d’actions à plusieurs niveaux (stratégie, coordination, réalisation)</a:t>
            </a:r>
          </a:p>
          <a:p>
            <a:pPr lvl="1"/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Principes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Séparation des poires et des scoubidous</a:t>
            </a:r>
          </a:p>
          <a:p>
            <a:pPr lvl="1"/>
            <a:r>
              <a:rPr lang="fr-FR" dirty="0" smtClean="0"/>
              <a:t>Les infrastructures (les outils)</a:t>
            </a:r>
          </a:p>
          <a:p>
            <a:pPr lvl="1"/>
            <a:r>
              <a:rPr lang="fr-FR" dirty="0" smtClean="0"/>
              <a:t>Les tâches (ce qu’on fait avec)</a:t>
            </a:r>
          </a:p>
          <a:p>
            <a:pPr lvl="1"/>
            <a:r>
              <a:rPr lang="fr-FR" dirty="0" smtClean="0"/>
              <a:t>Les rôles et responsabilités (qui fait quoi)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Formalisation des </a:t>
            </a:r>
            <a:r>
              <a:rPr lang="fr-FR" dirty="0" err="1" smtClean="0"/>
              <a:t>workflows</a:t>
            </a:r>
            <a:endParaRPr lang="fr-FR" dirty="0" smtClean="0"/>
          </a:p>
          <a:p>
            <a:pPr lvl="1"/>
            <a:r>
              <a:rPr lang="fr-FR" dirty="0" smtClean="0"/>
              <a:t>De décision</a:t>
            </a:r>
          </a:p>
          <a:p>
            <a:pPr lvl="1"/>
            <a:r>
              <a:rPr lang="fr-FR" dirty="0" smtClean="0"/>
              <a:t>De communication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infrastructures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Ce sont les machines:</a:t>
            </a:r>
          </a:p>
          <a:p>
            <a:pPr lvl="1"/>
            <a:r>
              <a:rPr lang="fr-FR" dirty="0" smtClean="0"/>
              <a:t>Qui sont la base de la grille (fondation)</a:t>
            </a:r>
          </a:p>
          <a:p>
            <a:pPr lvl="1"/>
            <a:r>
              <a:rPr lang="fr-FR" dirty="0" smtClean="0"/>
              <a:t>Qui servent à opérer cette base (contrôle)</a:t>
            </a:r>
            <a:endParaRPr lang="fr-FR" dirty="0"/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2268538" y="3573016"/>
            <a:ext cx="4443412" cy="2454275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NGI INFRASTRUCTURES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2536825" y="3942904"/>
            <a:ext cx="1647825" cy="1733550"/>
          </a:xfrm>
          <a:prstGeom prst="roundRect">
            <a:avLst>
              <a:gd name="adj" fmla="val 16667"/>
            </a:avLst>
          </a:prstGeom>
          <a:solidFill>
            <a:srgbClr val="D6E3BC"/>
          </a:solidFill>
          <a:ln w="9525">
            <a:solidFill>
              <a:srgbClr val="D6E3B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4184650" y="3876229"/>
            <a:ext cx="2286000" cy="1800225"/>
          </a:xfrm>
          <a:prstGeom prst="leftArrow">
            <a:avLst>
              <a:gd name="adj1" fmla="val 45750"/>
              <a:gd name="adj2" fmla="val 57143"/>
            </a:avLst>
          </a:prstGeom>
          <a:solidFill>
            <a:srgbClr val="D6E3BC"/>
          </a:solidFill>
          <a:ln w="9525">
            <a:solidFill>
              <a:srgbClr val="D6E3B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2687638" y="4120704"/>
            <a:ext cx="1379537" cy="295275"/>
          </a:xfrm>
          <a:prstGeom prst="roundRect">
            <a:avLst>
              <a:gd name="adj" fmla="val 26236"/>
            </a:avLst>
          </a:prstGeom>
          <a:solidFill>
            <a:srgbClr val="C6D9F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PRODUCTION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2687638" y="4473129"/>
            <a:ext cx="1379537" cy="295275"/>
          </a:xfrm>
          <a:prstGeom prst="roundRect">
            <a:avLst>
              <a:gd name="adj" fmla="val 26236"/>
            </a:avLst>
          </a:prstGeom>
          <a:solidFill>
            <a:srgbClr val="C6D9F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TEST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2687638" y="4825554"/>
            <a:ext cx="1379537" cy="295275"/>
          </a:xfrm>
          <a:prstGeom prst="roundRect">
            <a:avLst>
              <a:gd name="adj" fmla="val 26236"/>
            </a:avLst>
          </a:prstGeom>
          <a:solidFill>
            <a:srgbClr val="C6D9F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TRAINING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2687638" y="5187504"/>
            <a:ext cx="1379537" cy="295275"/>
          </a:xfrm>
          <a:prstGeom prst="roundRect">
            <a:avLst>
              <a:gd name="adj" fmla="val 26236"/>
            </a:avLst>
          </a:prstGeom>
          <a:solidFill>
            <a:srgbClr val="C6D9F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NETWORK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3" name="AutoShape 9"/>
          <p:cNvSpPr>
            <a:spLocks noChangeArrowheads="1"/>
          </p:cNvSpPr>
          <p:nvPr/>
        </p:nvSpPr>
        <p:spPr bwMode="auto">
          <a:xfrm rot="5400000">
            <a:off x="3982244" y="4645372"/>
            <a:ext cx="1379538" cy="295275"/>
          </a:xfrm>
          <a:prstGeom prst="roundRect">
            <a:avLst>
              <a:gd name="adj" fmla="val 26236"/>
            </a:avLst>
          </a:prstGeom>
          <a:solidFill>
            <a:srgbClr val="B6DDE8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MONITORING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4" name="AutoShape 10"/>
          <p:cNvSpPr>
            <a:spLocks noChangeArrowheads="1"/>
          </p:cNvSpPr>
          <p:nvPr/>
        </p:nvSpPr>
        <p:spPr bwMode="auto">
          <a:xfrm rot="5400000">
            <a:off x="4344194" y="4645372"/>
            <a:ext cx="1379538" cy="295275"/>
          </a:xfrm>
          <a:prstGeom prst="roundRect">
            <a:avLst>
              <a:gd name="adj" fmla="val 26236"/>
            </a:avLst>
          </a:prstGeom>
          <a:solidFill>
            <a:srgbClr val="B6DDE8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ACCOUNTING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5" name="AutoShape 11"/>
          <p:cNvSpPr>
            <a:spLocks noChangeArrowheads="1"/>
          </p:cNvSpPr>
          <p:nvPr/>
        </p:nvSpPr>
        <p:spPr bwMode="auto">
          <a:xfrm rot="5400000">
            <a:off x="4706144" y="4645372"/>
            <a:ext cx="1379538" cy="295275"/>
          </a:xfrm>
          <a:prstGeom prst="roundRect">
            <a:avLst>
              <a:gd name="adj" fmla="val 26236"/>
            </a:avLst>
          </a:prstGeom>
          <a:solidFill>
            <a:srgbClr val="B6DDE8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SECURITY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6" name="AutoShape 12"/>
          <p:cNvSpPr>
            <a:spLocks noChangeArrowheads="1"/>
          </p:cNvSpPr>
          <p:nvPr/>
        </p:nvSpPr>
        <p:spPr bwMode="auto">
          <a:xfrm rot="5400000">
            <a:off x="5077619" y="4645372"/>
            <a:ext cx="1379538" cy="295275"/>
          </a:xfrm>
          <a:prstGeom prst="roundRect">
            <a:avLst>
              <a:gd name="adj" fmla="val 26236"/>
            </a:avLst>
          </a:prstGeom>
          <a:solidFill>
            <a:srgbClr val="B6DDE8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TOOLS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7" name="AutoShape 13"/>
          <p:cNvSpPr>
            <a:spLocks noChangeArrowheads="1"/>
          </p:cNvSpPr>
          <p:nvPr/>
        </p:nvSpPr>
        <p:spPr bwMode="auto">
          <a:xfrm rot="5400000">
            <a:off x="5439569" y="4645372"/>
            <a:ext cx="1379538" cy="295275"/>
          </a:xfrm>
          <a:prstGeom prst="roundRect">
            <a:avLst>
              <a:gd name="adj" fmla="val 26236"/>
            </a:avLst>
          </a:prstGeom>
          <a:solidFill>
            <a:srgbClr val="B6DDE8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CA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2346325" y="5724079"/>
            <a:ext cx="21304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FOUNDATION INFRASTRUCTURES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4508500" y="5724079"/>
            <a:ext cx="21304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CONTROL INFRASTRUCTURES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taches et niveaux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Une coordination stratégique</a:t>
            </a:r>
          </a:p>
          <a:p>
            <a:r>
              <a:rPr lang="fr-FR" dirty="0" smtClean="0"/>
              <a:t>Des taches d’infrastructure</a:t>
            </a:r>
          </a:p>
          <a:p>
            <a:pPr lvl="1"/>
            <a:r>
              <a:rPr lang="fr-FR" dirty="0" smtClean="0"/>
              <a:t>Supervision technique</a:t>
            </a:r>
          </a:p>
          <a:p>
            <a:pPr lvl="1"/>
            <a:r>
              <a:rPr lang="fr-FR" dirty="0" smtClean="0"/>
              <a:t>Hébergement</a:t>
            </a:r>
          </a:p>
          <a:p>
            <a:pPr lvl="1"/>
            <a:r>
              <a:rPr lang="fr-FR" dirty="0" smtClean="0"/>
              <a:t>Administration de service</a:t>
            </a:r>
          </a:p>
          <a:p>
            <a:r>
              <a:rPr lang="fr-FR" dirty="0" smtClean="0"/>
              <a:t>Des taches "thématiques"</a:t>
            </a:r>
          </a:p>
          <a:p>
            <a:pPr lvl="1"/>
            <a:r>
              <a:rPr lang="fr-FR" dirty="0" smtClean="0"/>
              <a:t>Supervision technique</a:t>
            </a:r>
          </a:p>
          <a:p>
            <a:pPr lvl="1"/>
            <a:r>
              <a:rPr lang="fr-FR" dirty="0" smtClean="0"/>
              <a:t>Mise en œuvre</a:t>
            </a:r>
          </a:p>
          <a:p>
            <a:pPr lvl="1"/>
            <a:r>
              <a:rPr lang="fr-FR" dirty="0" smtClean="0"/>
              <a:t>Support</a:t>
            </a:r>
          </a:p>
          <a:p>
            <a:pPr lvl="1"/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taches et niveaux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44008" y="3056381"/>
            <a:ext cx="3340273" cy="2604864"/>
          </a:xfrm>
          <a:prstGeom prst="roundRect">
            <a:avLst>
              <a:gd name="adj" fmla="val 6259"/>
            </a:avLst>
          </a:prstGeom>
          <a:solidFill>
            <a:srgbClr val="C6D9F1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lang="fr-FR" b="1" dirty="0" smtClean="0">
              <a:latin typeface="Calibri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Thematic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tasks</a:t>
            </a:r>
            <a:endParaRPr kumimoji="0" 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 rot="5400000">
            <a:off x="1615889" y="2772133"/>
            <a:ext cx="2604866" cy="3173364"/>
          </a:xfrm>
          <a:prstGeom prst="roundRect">
            <a:avLst>
              <a:gd name="adj" fmla="val 6130"/>
            </a:avLst>
          </a:prstGeom>
          <a:solidFill>
            <a:srgbClr val="C2D69B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vert270" wrap="square" lIns="18000" tIns="10800" rIns="18000" bIns="108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100" dirty="0" smtClean="0"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100" dirty="0" smtClean="0"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Infrastructures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tasks</a:t>
            </a:r>
            <a:endParaRPr kumimoji="0" 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1362337" y="2379398"/>
            <a:ext cx="6640904" cy="545543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Strategic coordination</a:t>
            </a:r>
            <a:endParaRPr kumimoji="0" lang="fr-F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4716016" y="3428997"/>
            <a:ext cx="3179622" cy="547624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Technical supervision</a:t>
            </a:r>
            <a:endParaRPr kumimoji="0" lang="fr-F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4716016" y="4251606"/>
            <a:ext cx="1516789" cy="545543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>
              <a:spcAft>
                <a:spcPts val="1000"/>
              </a:spcAft>
            </a:pPr>
            <a:r>
              <a:rPr lang="en-US" sz="1200" b="1" dirty="0" smtClean="0">
                <a:solidFill>
                  <a:srgbClr val="FFFFFF"/>
                </a:solidFill>
                <a:latin typeface="Calibri" pitchFamily="34" charset="0"/>
              </a:rPr>
              <a:t>Implementation</a:t>
            </a:r>
            <a:endParaRPr lang="fr-FR" sz="1200" b="1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6372200" y="4251606"/>
            <a:ext cx="1518875" cy="545543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latinLnBrk="0" hangingPunct="1">
              <a:lnSpc>
                <a:spcPct val="100000"/>
              </a:lnSpc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solidFill>
                  <a:srgbClr val="FFFFFF"/>
                </a:solidFill>
                <a:latin typeface="Calibri" pitchFamily="34" charset="0"/>
              </a:rPr>
              <a:t>Support/follow-up</a:t>
            </a:r>
            <a:endParaRPr lang="fr-FR" sz="1200" b="1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2992564" y="4251606"/>
            <a:ext cx="1435420" cy="545543"/>
          </a:xfrm>
          <a:prstGeom prst="roundRect">
            <a:avLst>
              <a:gd name="adj" fmla="val 18292"/>
            </a:avLst>
          </a:prstGeom>
          <a:solidFill>
            <a:srgbClr val="0070C0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>
              <a:spcAft>
                <a:spcPts val="1000"/>
              </a:spcAft>
            </a:pPr>
            <a:r>
              <a:rPr lang="en-US" sz="1200" b="1" dirty="0" smtClean="0">
                <a:solidFill>
                  <a:srgbClr val="FFFFFF"/>
                </a:solidFill>
                <a:latin typeface="Calibri" pitchFamily="34" charset="0"/>
              </a:rPr>
              <a:t>Hosting</a:t>
            </a:r>
            <a:endParaRPr lang="fr-FR" sz="1200" b="1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1412602" y="4251606"/>
            <a:ext cx="1433333" cy="545543"/>
          </a:xfrm>
          <a:prstGeom prst="roundRect">
            <a:avLst>
              <a:gd name="adj" fmla="val 18292"/>
            </a:avLst>
          </a:prstGeom>
          <a:solidFill>
            <a:srgbClr val="0070C0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Service admin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2300622" y="2780925"/>
            <a:ext cx="1335274" cy="545543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5847734" y="2809365"/>
            <a:ext cx="1172538" cy="547624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1399903" y="3457437"/>
            <a:ext cx="2975158" cy="547624"/>
          </a:xfrm>
          <a:prstGeom prst="roundRect">
            <a:avLst>
              <a:gd name="adj" fmla="val 20120"/>
            </a:avLst>
          </a:prstGeom>
          <a:solidFill>
            <a:srgbClr val="0070C0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Technical supervision</a:t>
            </a:r>
            <a:endParaRPr kumimoji="0" lang="fr-F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Rôles et responsabilités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Rôle = niveau de responsabilité pour un ensemble de tâches</a:t>
            </a:r>
          </a:p>
          <a:p>
            <a:pPr lvl="1"/>
            <a:r>
              <a:rPr lang="fr-FR" dirty="0" smtClean="0"/>
              <a:t>Une personne aura sans doute plusieurs rôles</a:t>
            </a:r>
          </a:p>
          <a:p>
            <a:pPr lvl="1"/>
            <a:r>
              <a:rPr lang="fr-FR" dirty="0" smtClean="0"/>
              <a:t>Un rôle peut être pris par plusieurs personnes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Assignement des responsabilités</a:t>
            </a:r>
          </a:p>
          <a:p>
            <a:pPr lvl="1"/>
            <a:r>
              <a:rPr lang="fr-FR" dirty="0" smtClean="0"/>
              <a:t>Formalisme: RACI</a:t>
            </a:r>
          </a:p>
          <a:p>
            <a:pPr lvl="1"/>
            <a:r>
              <a:rPr lang="fr-FR" dirty="0" smtClean="0"/>
              <a:t>Utilité: définir ou s’arrête le travail des uns et où commence celui des autres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Rôles et responsabilités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Proposition de liste de rôles</a:t>
            </a:r>
          </a:p>
          <a:p>
            <a:pPr lvl="1"/>
            <a:r>
              <a:rPr lang="fr-FR" dirty="0" smtClean="0"/>
              <a:t>Coordinateur stratégique</a:t>
            </a:r>
          </a:p>
          <a:p>
            <a:pPr lvl="1"/>
            <a:r>
              <a:rPr lang="fr-FR" dirty="0" smtClean="0"/>
              <a:t>Superviseur technique</a:t>
            </a:r>
          </a:p>
          <a:p>
            <a:pPr lvl="1"/>
            <a:r>
              <a:rPr lang="fr-FR" dirty="0" smtClean="0"/>
              <a:t>Développeur/Producteur</a:t>
            </a:r>
          </a:p>
          <a:p>
            <a:pPr lvl="1"/>
            <a:r>
              <a:rPr lang="fr-FR" dirty="0" smtClean="0"/>
              <a:t>Supporteur</a:t>
            </a:r>
          </a:p>
          <a:p>
            <a:pPr lvl="1"/>
            <a:r>
              <a:rPr lang="fr-FR" dirty="0" smtClean="0"/>
              <a:t>Administrateur de service</a:t>
            </a:r>
          </a:p>
          <a:p>
            <a:pPr lvl="1"/>
            <a:r>
              <a:rPr lang="fr-FR" dirty="0" smtClean="0"/>
              <a:t>Hébergeur/ Administrateur de système</a:t>
            </a:r>
          </a:p>
          <a:p>
            <a:pPr lvl="1"/>
            <a:r>
              <a:rPr lang="fr-FR" dirty="0" smtClean="0"/>
              <a:t>Expert technique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-PPT-FranceGrilles.2">
  <a:themeElements>
    <a:clrScheme name="Bris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Template-PPT-FranceGrilles.3.pot</Template>
  <TotalTime>1237</TotalTime>
  <Words>545</Words>
  <Application>Microsoft Office PowerPoint</Application>
  <PresentationFormat>Affichage à l'écran (4:3)</PresentationFormat>
  <Paragraphs>169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Template-PPT-FranceGrilles.2</vt:lpstr>
      <vt:lpstr>Proposition pour un nouveau modèle d’opérations</vt:lpstr>
      <vt:lpstr>Pourquoi ?</vt:lpstr>
      <vt:lpstr>D’où est-on partis ?</vt:lpstr>
      <vt:lpstr>Principes</vt:lpstr>
      <vt:lpstr>Les infrastructures</vt:lpstr>
      <vt:lpstr>Les taches et niveaux (1)</vt:lpstr>
      <vt:lpstr>Les taches et niveaux (2)</vt:lpstr>
      <vt:lpstr>Rôles et responsabilités</vt:lpstr>
      <vt:lpstr>Rôles et responsabilités</vt:lpstr>
      <vt:lpstr>Rôles et responsabilités</vt:lpstr>
      <vt:lpstr>Pour transformer l’essai</vt:lpstr>
      <vt:lpstr>Exemple: monitoring</vt:lpstr>
      <vt:lpstr>Exemple: monitoring</vt:lpstr>
    </vt:vector>
  </TitlesOfParts>
  <Company>CNRS-IN2P3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 Breton</dc:creator>
  <cp:lastModifiedBy>Gilles MATHIEU</cp:lastModifiedBy>
  <cp:revision>150</cp:revision>
  <dcterms:created xsi:type="dcterms:W3CDTF">2010-10-13T07:10:37Z</dcterms:created>
  <dcterms:modified xsi:type="dcterms:W3CDTF">2011-03-08T12:01:24Z</dcterms:modified>
</cp:coreProperties>
</file>