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40" r:id="rId3"/>
    <p:sldId id="257" r:id="rId4"/>
    <p:sldId id="341" r:id="rId5"/>
    <p:sldId id="342" r:id="rId6"/>
    <p:sldId id="343" r:id="rId7"/>
    <p:sldId id="321" r:id="rId8"/>
    <p:sldId id="381" r:id="rId9"/>
    <p:sldId id="344" r:id="rId10"/>
    <p:sldId id="351" r:id="rId11"/>
    <p:sldId id="354" r:id="rId12"/>
    <p:sldId id="355" r:id="rId13"/>
    <p:sldId id="333" r:id="rId14"/>
    <p:sldId id="356" r:id="rId15"/>
    <p:sldId id="349" r:id="rId16"/>
    <p:sldId id="357" r:id="rId17"/>
    <p:sldId id="352" r:id="rId18"/>
    <p:sldId id="358" r:id="rId19"/>
    <p:sldId id="282" r:id="rId20"/>
    <p:sldId id="365" r:id="rId21"/>
    <p:sldId id="364" r:id="rId22"/>
    <p:sldId id="366" r:id="rId23"/>
    <p:sldId id="361" r:id="rId24"/>
    <p:sldId id="331" r:id="rId25"/>
    <p:sldId id="312" r:id="rId26"/>
    <p:sldId id="314" r:id="rId27"/>
    <p:sldId id="316" r:id="rId28"/>
    <p:sldId id="336" r:id="rId29"/>
    <p:sldId id="374" r:id="rId30"/>
    <p:sldId id="337" r:id="rId31"/>
    <p:sldId id="315" r:id="rId32"/>
    <p:sldId id="302" r:id="rId33"/>
    <p:sldId id="376" r:id="rId34"/>
    <p:sldId id="379" r:id="rId35"/>
    <p:sldId id="307" r:id="rId36"/>
    <p:sldId id="335" r:id="rId37"/>
    <p:sldId id="368" r:id="rId38"/>
    <p:sldId id="317" r:id="rId39"/>
    <p:sldId id="308" r:id="rId40"/>
    <p:sldId id="369" r:id="rId41"/>
    <p:sldId id="339" r:id="rId42"/>
    <p:sldId id="371" r:id="rId43"/>
    <p:sldId id="267" r:id="rId44"/>
    <p:sldId id="375" r:id="rId45"/>
    <p:sldId id="359" r:id="rId46"/>
    <p:sldId id="330" r:id="rId47"/>
    <p:sldId id="298" r:id="rId48"/>
    <p:sldId id="380" r:id="rId49"/>
    <p:sldId id="367" r:id="rId50"/>
    <p:sldId id="372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33FC"/>
    <a:srgbClr val="1C1C54"/>
    <a:srgbClr val="333399"/>
    <a:srgbClr val="FF3300"/>
    <a:srgbClr val="FF3400"/>
    <a:srgbClr val="FF6600"/>
    <a:srgbClr val="3333F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0" autoAdjust="0"/>
    <p:restoredTop sz="91667" autoAdjust="0"/>
  </p:normalViewPr>
  <p:slideViewPr>
    <p:cSldViewPr>
      <p:cViewPr varScale="1">
        <p:scale>
          <a:sx n="73" d="100"/>
          <a:sy n="73" d="100"/>
        </p:scale>
        <p:origin x="-372" y="-90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6BBDF80-7C44-4188-8F37-418A7F3A5C7B}" type="datetimeFigureOut">
              <a:rPr lang="en-US"/>
              <a:pPr>
                <a:defRPr/>
              </a:pPr>
              <a:t>3/25/2011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C3DBCEE-0777-433D-B856-36D5765FDA1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presentazione</a:t>
            </a:r>
          </a:p>
          <a:p>
            <a:pPr>
              <a:spcBef>
                <a:spcPct val="0"/>
              </a:spcBef>
            </a:pPr>
            <a:r>
              <a:rPr lang="en-US" smtClean="0"/>
              <a:t>Cancellare 100 kHz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17640A-938E-4171-8EB7-E966702C96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Control and data network are separated in order to be able to control your system even if it is saturated by data. Back-up?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A0CF58-D828-4BC4-A5B4-79A6B2C995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Introdurre 1600 links dal rivelatore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C9AD9C-F3FD-46CF-8108-CA5D3196CA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ROBIN in the pic, they are custom made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6DF57B-1790-4A14-9CFC-C2BE52D095D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Cut pictures explanation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504E00-42AF-4673-8206-66875A7DA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Explain the picture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060596-5A7C-47C1-B37D-C9BEB136E5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06C332-26CE-4F1D-A96C-0C4D7007B2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82683A-B4B0-4928-B52E-17FFCC9D71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ACEF74-803D-4185-B589-25AA922AD5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91716F-833D-41CC-ACAE-BBADD2E7F9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5518EF-ADA8-4DC6-9C29-229013BFB2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ED03F7-C4CF-45EB-935B-F376687614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DEFF30-FFD4-4F3E-AF7B-166FBAFD1B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272511-43A9-48A3-91D0-FE84CFFAF2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643410-9686-446C-B470-7135AA0171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IGUI al posto dello start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26C475-ADA8-4F79-A1ED-BEC08A2915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not lumi weighted</a:t>
            </a: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611E9D-CADB-4FDA-B560-0B3930D9D1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change slide as suggested by  reiner?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422E03-EC76-4B3D-9F56-F7B265669A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shorter, backup?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2FA7F9-BF26-4788-BFA3-9D5ED59ED0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now: 28 pb -1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BF4B79-B6AE-474C-803E-75FE044708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BD8167-860F-4DB2-BD7F-D0A86CCDEA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Emphasis on the fact that we take data for calibration and physics at the same time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56AAC9-9CDE-4208-90CA-D2FE60EF601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Peak lumi goal was 2 10</a:t>
            </a:r>
            <a:r>
              <a:rPr lang="en-US" baseline="30000" smtClean="0"/>
              <a:t>32</a:t>
            </a:r>
          </a:p>
          <a:p>
            <a:pPr>
              <a:spcBef>
                <a:spcPct val="0"/>
              </a:spcBef>
            </a:pPr>
            <a:r>
              <a:rPr lang="en-US" smtClean="0"/>
              <a:t>Plot1. peak lumi increased exponentially with time</a:t>
            </a:r>
          </a:p>
          <a:p>
            <a:pPr>
              <a:spcBef>
                <a:spcPct val="0"/>
              </a:spcBef>
            </a:pPr>
            <a:r>
              <a:rPr lang="en-US" smtClean="0"/>
              <a:t>Plot 2. first collision seen by ATLAS </a:t>
            </a:r>
          </a:p>
          <a:p>
            <a:pPr>
              <a:spcBef>
                <a:spcPct val="0"/>
              </a:spcBef>
            </a:pPr>
            <a:r>
              <a:rPr lang="en-US" smtClean="0"/>
              <a:t>Move after 7?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DA107A-A10A-442C-A896-06D486D23A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Backup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BB2D98-A18E-4ADF-B598-E286FBE2B6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Simplify!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1D924D-5963-46B1-855B-D33AA1DDF9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F80341-2075-4E50-A064-522961A7C8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11C16A-BFA3-4DE5-8F72-4D0025F7F7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162425-1E12-48BE-B0B6-7ECB337DB5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Say where I am working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246061-F46E-4D67-AC08-1B76B560F0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Correlate more the left schema with the one on the right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38A704-8124-4818-BC55-03132E96F26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anchor="ctr">
            <a:normAutofit fontScale="6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81000" y="6400800"/>
            <a:ext cx="2971800" cy="381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686800" y="6629400"/>
            <a:ext cx="396875" cy="215900"/>
          </a:xfrm>
          <a:prstGeom prst="rect">
            <a:avLst/>
          </a:prstGeom>
        </p:spPr>
        <p:txBody>
          <a:bodyPr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E463133-AB27-45BB-B064-0A896D079C4E}" type="slidenum">
              <a:rPr lang="en-US" sz="1400">
                <a:solidFill>
                  <a:schemeClr val="bg1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629400"/>
            <a:ext cx="9144000" cy="215900"/>
          </a:xfrm>
          <a:prstGeom prst="rect">
            <a:avLst/>
          </a:prstGeom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  Nicoletta Garelli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629400"/>
            <a:ext cx="3276600" cy="215900"/>
          </a:xfrm>
          <a:prstGeom prst="rect">
            <a:avLst/>
          </a:prstGeom>
        </p:spPr>
        <p:txBody>
          <a:bodyPr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CPPM, 03/25/2011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emf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/>
          </p:cNvPicPr>
          <p:nvPr/>
        </p:nvPicPr>
        <p:blipFill>
          <a:blip r:embed="rId3">
            <a:lum bright="-30000" contrast="-18000"/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57200"/>
            <a:ext cx="9144000" cy="2895600"/>
          </a:xfrm>
          <a:prstGeom prst="roundRect">
            <a:avLst/>
          </a:prstGeom>
          <a:solidFill>
            <a:srgbClr val="1C1C54">
              <a:alpha val="28000"/>
            </a:srgbClr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Overview of the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ATLAS Data-Acquisition System </a:t>
            </a:r>
            <a:r>
              <a:rPr lang="en-US" sz="5400" dirty="0" smtClean="0">
                <a:solidFill>
                  <a:schemeClr val="bg1"/>
                </a:solidFill>
              </a:rPr>
              <a:t/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b="0" dirty="0" smtClean="0">
                <a:solidFill>
                  <a:schemeClr val="bg1"/>
                </a:solidFill>
              </a:rPr>
              <a:t>o</a:t>
            </a:r>
            <a:r>
              <a:rPr lang="en-US" sz="4000" b="0" dirty="0" smtClean="0">
                <a:solidFill>
                  <a:schemeClr val="bg1"/>
                </a:solidFill>
              </a:rPr>
              <a:t>perating with proton-proton collisions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343400"/>
            <a:ext cx="5638800" cy="2514600"/>
          </a:xfrm>
          <a:prstGeom prst="roundRect">
            <a:avLst>
              <a:gd name="adj" fmla="val 12029"/>
            </a:avLst>
          </a:prstGeom>
          <a:solidFill>
            <a:srgbClr val="1C1C54">
              <a:alpha val="44000"/>
            </a:srgb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Nicoletta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Garelli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(CERN)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CPPM, Marseille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Physics Seminar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March, 25</a:t>
            </a:r>
            <a:r>
              <a:rPr lang="en-US" sz="2400" baseline="30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35" descr="atlas_logo_small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7696200" y="5173663"/>
            <a:ext cx="12192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ern_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8" y="5148263"/>
            <a:ext cx="1262062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18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7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103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30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35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30736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38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30739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747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0748" name="AutoShape 2971"/>
          <p:cNvCxnSpPr>
            <a:cxnSpLocks noChangeShapeType="1"/>
            <a:stCxn id="83" idx="2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8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59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0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1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2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3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4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5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6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7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8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769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30784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30785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87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30814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30815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0789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305675" y="2798763"/>
            <a:ext cx="173196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(150)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188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796" name="Straight Arrow Connector 160"/>
          <p:cNvCxnSpPr>
            <a:cxnSpLocks noChangeShapeType="1"/>
            <a:stCxn id="88" idx="1"/>
            <a:endCxn id="83" idx="0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0797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799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0800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0801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806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3962400" y="1524000"/>
            <a:ext cx="4800600" cy="5334000"/>
          </a:xfrm>
          <a:prstGeom prst="roundRect">
            <a:avLst>
              <a:gd name="adj" fmla="val 267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72000" bIns="72000" rtlCol="0" anchor="ctr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800" b="1" dirty="0" smtClean="0"/>
              <a:t>3-level trigger architecture</a:t>
            </a:r>
            <a:r>
              <a:rPr lang="en-US" sz="2900" dirty="0" smtClean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900" dirty="0" smtClean="0"/>
              <a:t>to select interesting events</a:t>
            </a:r>
          </a:p>
          <a:p>
            <a:pPr marL="266700" indent="-14763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i="1" dirty="0" smtClean="0"/>
              <a:t>Level 1</a:t>
            </a:r>
          </a:p>
          <a:p>
            <a:pPr marL="622300" lvl="1" indent="-165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HW based: custom built electronics which analyze information from </a:t>
            </a:r>
            <a:r>
              <a:rPr lang="en-US" dirty="0" err="1" smtClean="0"/>
              <a:t>muon</a:t>
            </a:r>
            <a:r>
              <a:rPr lang="en-US" dirty="0" smtClean="0"/>
              <a:t> detectors &amp; calorimeters</a:t>
            </a:r>
          </a:p>
          <a:p>
            <a:pPr marL="622300" lvl="1" indent="-165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Coarse event selection</a:t>
            </a:r>
          </a:p>
          <a:p>
            <a:pPr marL="622300" lvl="1" indent="-165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Define geographical interesting areas, the Region of Interests (</a:t>
            </a:r>
            <a:r>
              <a:rPr lang="en-US" dirty="0" err="1" smtClean="0"/>
              <a:t>RoI</a:t>
            </a:r>
            <a:r>
              <a:rPr lang="en-US" dirty="0" smtClean="0"/>
              <a:t>) </a:t>
            </a:r>
          </a:p>
          <a:p>
            <a:pPr marL="266700" indent="-14763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i="1" dirty="0" smtClean="0"/>
              <a:t>Level 2</a:t>
            </a:r>
          </a:p>
          <a:p>
            <a:pPr marL="622300" lvl="1" indent="-165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SW based: refines LVL1 results with a local analysis inside </a:t>
            </a:r>
            <a:r>
              <a:rPr lang="en-US" dirty="0" err="1" smtClean="0"/>
              <a:t>RoI</a:t>
            </a:r>
            <a:endParaRPr lang="en-US" dirty="0" smtClean="0"/>
          </a:p>
          <a:p>
            <a:pPr marL="622300" lvl="1" indent="-165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Effective rejection mechanism with only 1-2% of the event</a:t>
            </a:r>
          </a:p>
          <a:p>
            <a:pPr marL="266700" indent="-14763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i="1" dirty="0" smtClean="0"/>
              <a:t>Event Filter</a:t>
            </a:r>
          </a:p>
          <a:p>
            <a:pPr marL="622300" lvl="1" indent="-165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SW based: access the fully assembled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7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81" grpId="0"/>
      <p:bldP spid="98" grpId="0"/>
      <p:bldP spid="103" grpId="0"/>
      <p:bldP spid="132" grpId="0"/>
      <p:bldP spid="136" grpId="0"/>
      <p:bldP spid="158" grpId="0"/>
      <p:bldP spid="190" grpId="0"/>
      <p:bldP spid="1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32770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3277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32776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8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83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32784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86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32787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795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2796" name="AutoShape 2971"/>
          <p:cNvCxnSpPr>
            <a:cxnSpLocks noChangeShapeType="1"/>
            <a:stCxn id="83" idx="2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806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07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08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09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0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1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2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3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4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5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6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817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828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32832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32833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835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32863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32864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2837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841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32843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844" name="Straight Arrow Connector 160"/>
          <p:cNvCxnSpPr>
            <a:cxnSpLocks noChangeShapeType="1"/>
            <a:stCxn id="88" idx="1"/>
            <a:endCxn id="83" idx="0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2845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847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2848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2849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854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76200" y="1905000"/>
            <a:ext cx="4572000" cy="3352800"/>
          </a:xfrm>
          <a:prstGeom prst="roundRect">
            <a:avLst>
              <a:gd name="adj" fmla="val 435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2500" lnSpcReduction="10000"/>
          </a:bodyPr>
          <a:lstStyle/>
          <a:p>
            <a:pPr marL="292100" indent="-292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Collection &amp; conveyance of event data from detector front-end electronics to the mass storage</a:t>
            </a:r>
          </a:p>
          <a:p>
            <a:pPr marL="292100" indent="-292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Farm of ~2000 PCs</a:t>
            </a:r>
          </a:p>
          <a:p>
            <a:pPr marL="292100" indent="-2921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Multi-threaded SW, mostly written in C++ and Java and running on a Linux OS</a:t>
            </a: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4775" y="4876800"/>
            <a:ext cx="962025" cy="1143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 Network Domains</a:t>
            </a:r>
            <a:endParaRPr lang="en-US" dirty="0"/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18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103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31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48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34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34835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AutoShape 2693"/>
          <p:cNvCxnSpPr>
            <a:cxnSpLocks noChangeShapeType="1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76" name="AutoShape 2971"/>
          <p:cNvCxnSpPr>
            <a:cxnSpLocks noChangeShapeType="1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1587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34880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34881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883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34913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34914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4885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188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161" name="Straight Arrow Connector 160"/>
          <p:cNvCxnSpPr>
            <a:cxnSpLocks noChangeShapeType="1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0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3" name="Straight Arrow Connector 162"/>
          <p:cNvCxnSpPr>
            <a:cxnSpLocks noChangeShapeType="1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5" name="Straight Arrow Connector 164"/>
          <p:cNvCxnSpPr>
            <a:cxnSpLocks noChangeShapeType="1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427223" y="1828800"/>
            <a:ext cx="4525777" cy="4572000"/>
            <a:chOff x="274823" y="1828800"/>
            <a:chExt cx="4525777" cy="4419600"/>
          </a:xfrm>
          <a:noFill/>
        </p:grpSpPr>
        <p:pic>
          <p:nvPicPr>
            <p:cNvPr id="97" name="Picture 96" descr="network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823" y="1828800"/>
              <a:ext cx="4525777" cy="4419600"/>
            </a:xfrm>
            <a:prstGeom prst="rect">
              <a:avLst/>
            </a:prstGeom>
            <a:grpFill/>
          </p:spPr>
        </p:pic>
        <p:sp>
          <p:nvSpPr>
            <p:cNvPr id="147" name="Text Box 69"/>
            <p:cNvSpPr txBox="1">
              <a:spLocks noChangeArrowheads="1"/>
            </p:cNvSpPr>
            <p:nvPr/>
          </p:nvSpPr>
          <p:spPr bwMode="auto">
            <a:xfrm>
              <a:off x="2514600" y="2057401"/>
              <a:ext cx="12192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2x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 Gb/s</a:t>
              </a:r>
            </a:p>
          </p:txBody>
        </p:sp>
        <p:sp>
          <p:nvSpPr>
            <p:cNvPr id="148" name="Text Box 69"/>
            <p:cNvSpPr txBox="1">
              <a:spLocks noChangeArrowheads="1"/>
            </p:cNvSpPr>
            <p:nvPr/>
          </p:nvSpPr>
          <p:spPr bwMode="auto">
            <a:xfrm>
              <a:off x="3276600" y="2514600"/>
              <a:ext cx="12192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Gb/s</a:t>
              </a:r>
            </a:p>
          </p:txBody>
        </p:sp>
        <p:sp>
          <p:nvSpPr>
            <p:cNvPr id="150" name="Text Box 69"/>
            <p:cNvSpPr txBox="1">
              <a:spLocks noChangeArrowheads="1"/>
            </p:cNvSpPr>
            <p:nvPr/>
          </p:nvSpPr>
          <p:spPr bwMode="auto">
            <a:xfrm>
              <a:off x="2514600" y="3048000"/>
              <a:ext cx="9144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Gb/s</a:t>
              </a:r>
            </a:p>
          </p:txBody>
        </p:sp>
        <p:sp>
          <p:nvSpPr>
            <p:cNvPr id="152" name="Text Box 69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9144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0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Gb/s</a:t>
              </a:r>
            </a:p>
          </p:txBody>
        </p:sp>
        <p:sp>
          <p:nvSpPr>
            <p:cNvPr id="153" name="Text Box 69"/>
            <p:cNvSpPr txBox="1">
              <a:spLocks noChangeArrowheads="1"/>
            </p:cNvSpPr>
            <p:nvPr/>
          </p:nvSpPr>
          <p:spPr bwMode="auto">
            <a:xfrm>
              <a:off x="2514600" y="4038600"/>
              <a:ext cx="9144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Gb/s</a:t>
              </a:r>
            </a:p>
          </p:txBody>
        </p:sp>
        <p:sp>
          <p:nvSpPr>
            <p:cNvPr id="154" name="Text Box 69"/>
            <p:cNvSpPr txBox="1">
              <a:spLocks noChangeArrowheads="1"/>
            </p:cNvSpPr>
            <p:nvPr/>
          </p:nvSpPr>
          <p:spPr bwMode="auto">
            <a:xfrm>
              <a:off x="838200" y="4495800"/>
              <a:ext cx="12192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2x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 Gb/s</a:t>
              </a:r>
            </a:p>
          </p:txBody>
        </p:sp>
        <p:sp>
          <p:nvSpPr>
            <p:cNvPr id="156" name="Text Box 69"/>
            <p:cNvSpPr txBox="1">
              <a:spLocks noChangeArrowheads="1"/>
            </p:cNvSpPr>
            <p:nvPr/>
          </p:nvSpPr>
          <p:spPr bwMode="auto">
            <a:xfrm>
              <a:off x="2438400" y="5029200"/>
              <a:ext cx="12192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2x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 Gb/s</a:t>
              </a:r>
            </a:p>
          </p:txBody>
        </p:sp>
        <p:sp>
          <p:nvSpPr>
            <p:cNvPr id="159" name="Text Box 69"/>
            <p:cNvSpPr txBox="1">
              <a:spLocks noChangeArrowheads="1"/>
            </p:cNvSpPr>
            <p:nvPr/>
          </p:nvSpPr>
          <p:spPr bwMode="auto">
            <a:xfrm>
              <a:off x="3200400" y="4495800"/>
              <a:ext cx="9144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0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Gb/s</a:t>
              </a:r>
            </a:p>
          </p:txBody>
        </p:sp>
        <p:sp>
          <p:nvSpPr>
            <p:cNvPr id="162" name="Text Box 69"/>
            <p:cNvSpPr txBox="1">
              <a:spLocks noChangeArrowheads="1"/>
            </p:cNvSpPr>
            <p:nvPr/>
          </p:nvSpPr>
          <p:spPr bwMode="auto">
            <a:xfrm>
              <a:off x="3200400" y="5486400"/>
              <a:ext cx="914400" cy="3810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0991" tIns="40496" rIns="80991" bIns="4049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1480" algn="l"/>
                  <a:tab pos="822960" algn="l"/>
                  <a:tab pos="1234440" algn="l"/>
                  <a:tab pos="1645920" algn="l"/>
                  <a:tab pos="2057400" algn="l"/>
                  <a:tab pos="2468880" algn="l"/>
                  <a:tab pos="2880360" algn="l"/>
                  <a:tab pos="3291840" algn="l"/>
                  <a:tab pos="3703320" algn="l"/>
                  <a:tab pos="4114800" algn="l"/>
                  <a:tab pos="4526280" algn="l"/>
                  <a:tab pos="4937760" algn="l"/>
                  <a:tab pos="5349240" algn="l"/>
                  <a:tab pos="5760720" algn="l"/>
                  <a:tab pos="6172200" algn="l"/>
                  <a:tab pos="6583680" algn="l"/>
                  <a:tab pos="6995160" algn="l"/>
                  <a:tab pos="7406640" algn="l"/>
                  <a:tab pos="7818120" algn="l"/>
                  <a:tab pos="8229600" algn="l"/>
                </a:tabLst>
                <a:defRPr/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0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Gb/s</a:t>
              </a:r>
            </a:p>
          </p:txBody>
        </p:sp>
      </p:grpSp>
      <p:cxnSp>
        <p:nvCxnSpPr>
          <p:cNvPr id="34910" name="Straight Arrow Connector 177"/>
          <p:cNvCxnSpPr>
            <a:cxnSpLocks noChangeShapeType="1"/>
          </p:cNvCxnSpPr>
          <p:nvPr/>
        </p:nvCxnSpPr>
        <p:spPr bwMode="auto">
          <a:xfrm>
            <a:off x="2895600" y="3048000"/>
            <a:ext cx="2286000" cy="1066800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34911" name="Straight Arrow Connector 179"/>
          <p:cNvCxnSpPr>
            <a:cxnSpLocks noChangeShapeType="1"/>
            <a:endCxn id="84" idx="2"/>
          </p:cNvCxnSpPr>
          <p:nvPr/>
        </p:nvCxnSpPr>
        <p:spPr bwMode="auto">
          <a:xfrm>
            <a:off x="2819400" y="5029200"/>
            <a:ext cx="2473325" cy="315913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99" name="TextBox 98"/>
          <p:cNvSpPr txBox="1"/>
          <p:nvPr/>
        </p:nvSpPr>
        <p:spPr>
          <a:xfrm>
            <a:off x="76200" y="990600"/>
            <a:ext cx="4800600" cy="8382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TDAQ networking infrastructure = two different networking 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6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2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8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4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0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5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4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7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0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6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9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4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7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0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3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6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9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2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8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81" grpId="0"/>
      <p:bldP spid="8" grpId="0" animBg="1"/>
      <p:bldP spid="8" grpId="1" animBg="1"/>
      <p:bldP spid="68" grpId="0" animBg="1"/>
      <p:bldP spid="98" grpId="0"/>
      <p:bldP spid="102" grpId="0"/>
      <p:bldP spid="103" grpId="0"/>
      <p:bldP spid="37" grpId="0"/>
      <p:bldP spid="38" grpId="0"/>
      <p:bldP spid="41" grpId="0"/>
      <p:bldP spid="42" grpId="0"/>
      <p:bldP spid="82" grpId="0" animBg="1"/>
      <p:bldP spid="82" grpId="1" animBg="1"/>
      <p:bldP spid="83" grpId="0" animBg="1"/>
      <p:bldP spid="100" grpId="0"/>
      <p:bldP spid="101" grpId="0"/>
      <p:bldP spid="10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9" grpId="0" animBg="1"/>
      <p:bldP spid="130" grpId="0" animBg="1"/>
      <p:bldP spid="131" grpId="0" animBg="1"/>
      <p:bldP spid="132" grpId="0"/>
      <p:bldP spid="158" grpId="0"/>
      <p:bldP spid="190" grpId="0"/>
      <p:bldP spid="146" grpId="0" animBg="1"/>
      <p:bldP spid="166" grpId="0"/>
      <p:bldP spid="123" grpId="0" animBg="1"/>
      <p:bldP spid="124" grpId="0" animBg="1"/>
      <p:bldP spid="125" grpId="0" animBg="1"/>
      <p:bldP spid="140" grpId="0" animBg="1"/>
      <p:bldP spid="141" grpId="0" animBg="1"/>
      <p:bldP spid="142" grpId="0" animBg="1"/>
      <p:bldP spid="151" grpId="0" animBg="1"/>
      <p:bldP spid="1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Network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990600"/>
            <a:ext cx="53340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0" y="990600"/>
            <a:ext cx="3810000" cy="2370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457200" indent="-404813"/>
            <a:r>
              <a:rPr lang="en-US" sz="2200">
                <a:latin typeface="Calibri" pitchFamily="34" charset="0"/>
              </a:rPr>
              <a:t>Three networks:</a:t>
            </a:r>
          </a:p>
          <a:p>
            <a:pPr marL="457200" indent="-404813">
              <a:buFont typeface="Calibri" pitchFamily="34" charset="0"/>
              <a:buAutoNum type="arabicPeriod"/>
            </a:pPr>
            <a:r>
              <a:rPr lang="en-US" sz="2200">
                <a:latin typeface="Calibri" pitchFamily="34" charset="0"/>
              </a:rPr>
              <a:t>High speed data collection network feeding 100 K event/s to ~600 PCs</a:t>
            </a:r>
          </a:p>
          <a:p>
            <a:pPr marL="457200" indent="-404813">
              <a:buFont typeface="Calibri" pitchFamily="34" charset="0"/>
              <a:buAutoNum type="arabicPeriod"/>
            </a:pPr>
            <a:r>
              <a:rPr lang="en-US" sz="2200">
                <a:latin typeface="Calibri" pitchFamily="34" charset="0"/>
              </a:rPr>
              <a:t>Back-end network feeding ~1600 PCs </a:t>
            </a:r>
          </a:p>
          <a:p>
            <a:pPr marL="457200" indent="-404813">
              <a:buFont typeface="Calibri" pitchFamily="34" charset="0"/>
              <a:buAutoNum type="arabicPeriod"/>
            </a:pPr>
            <a:r>
              <a:rPr lang="en-US" sz="2200">
                <a:latin typeface="Calibri" pitchFamily="34" charset="0"/>
              </a:rPr>
              <a:t>Control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3048000"/>
            <a:ext cx="1676400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tIns="0" rIns="4572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Data Collection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1676400"/>
            <a:ext cx="1057275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tIns="0" rIns="4572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Back-end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2286000"/>
            <a:ext cx="862013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tIns="0" rIns="4572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Control</a:t>
            </a: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4953000" y="4267200"/>
            <a:ext cx="4038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200 edge switches</a:t>
            </a:r>
          </a:p>
          <a:p>
            <a:r>
              <a:rPr lang="en-US" sz="2000">
                <a:latin typeface="Calibri" pitchFamily="34" charset="0"/>
              </a:rPr>
              <a:t>5 Core routers</a:t>
            </a:r>
          </a:p>
          <a:p>
            <a:r>
              <a:rPr lang="en-US" sz="2000">
                <a:latin typeface="Calibri" pitchFamily="34" charset="0"/>
              </a:rPr>
              <a:t>~8500 ports: </a:t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O(100) 10 Gb Ethernet + </a:t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O(8000) 1 Gb Ethernet </a:t>
            </a:r>
          </a:p>
        </p:txBody>
      </p:sp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228600" y="4724400"/>
            <a:ext cx="4267200" cy="135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290513" indent="-174625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Real time traffic display and fault analysis</a:t>
            </a:r>
          </a:p>
          <a:p>
            <a:pPr marL="290513" indent="-174625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Data archival for backwards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Read-Out System</a:t>
            </a:r>
            <a:endParaRPr lang="en-US" dirty="0"/>
          </a:p>
        </p:txBody>
      </p:sp>
      <p:sp>
        <p:nvSpPr>
          <p:cNvPr id="38914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38915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38920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22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923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38928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30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54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8940" name="AutoShape 2971"/>
          <p:cNvCxnSpPr>
            <a:cxnSpLocks noChangeShapeType="1"/>
            <a:stCxn id="83" idx="2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50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1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2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3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4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5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6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7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8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59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60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61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7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137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138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39006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39007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5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85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38987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8988" name="Straight Arrow Connector 160"/>
          <p:cNvCxnSpPr>
            <a:cxnSpLocks noChangeShapeType="1"/>
            <a:stCxn id="88" idx="1"/>
            <a:endCxn id="83" idx="0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8989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991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8992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38993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998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43400" y="4343400"/>
            <a:ext cx="3962400" cy="817563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connection between the detectors and the DAQ system</a:t>
            </a:r>
          </a:p>
        </p:txBody>
      </p:sp>
      <p:sp>
        <p:nvSpPr>
          <p:cNvPr id="150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8" grpId="0" animBg="1"/>
      <p:bldP spid="102" grpId="0"/>
      <p:bldP spid="9" grpId="0" animBg="1"/>
      <p:bldP spid="42" grpId="0"/>
      <p:bldP spid="45" grpId="0" animBg="1"/>
      <p:bldP spid="46" grpId="0"/>
      <p:bldP spid="49" grpId="0"/>
      <p:bldP spid="54" grpId="0"/>
      <p:bldP spid="63" grpId="0" animBg="1"/>
      <p:bldP spid="67" grpId="0" animBg="1"/>
      <p:bldP spid="71" grpId="0" animBg="1"/>
      <p:bldP spid="72" grpId="0"/>
      <p:bldP spid="82" grpId="0" animBg="1"/>
      <p:bldP spid="100" grpId="0"/>
      <p:bldP spid="101" grpId="0"/>
      <p:bldP spid="106" grpId="0" animBg="1"/>
      <p:bldP spid="122" grpId="0"/>
      <p:bldP spid="133" grpId="0"/>
      <p:bldP spid="137" grpId="0"/>
      <p:bldP spid="138" grpId="0"/>
      <p:bldP spid="145" grpId="0"/>
      <p:bldP spid="146" grpId="0" animBg="1"/>
      <p:bldP spid="166" grpId="0"/>
      <p:bldP spid="84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Read-Out System</a:t>
            </a:r>
            <a:endParaRPr lang="en-US" dirty="0"/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228600" y="1143000"/>
            <a:ext cx="5029200" cy="5410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Read-Out System (ROS) implemented with ~150 PCs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4 PCI custom cards with 3 Read-Out links each, per ROS: </a:t>
            </a:r>
            <a:br>
              <a:rPr lang="en-US" dirty="0" smtClean="0"/>
            </a:br>
            <a:r>
              <a:rPr lang="en-US" dirty="0" smtClean="0"/>
              <a:t>~1600 optical links</a:t>
            </a:r>
            <a:br>
              <a:rPr lang="en-US" dirty="0" smtClean="0"/>
            </a:br>
            <a:r>
              <a:rPr lang="en-US" dirty="0" smtClean="0"/>
              <a:t>Each card corresponds to a Read-Out Buffer (ROB)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Level 1 accepts cause the transfer of the event data to the ROS: </a:t>
            </a:r>
            <a:br>
              <a:rPr lang="en-US" dirty="0" smtClean="0"/>
            </a:br>
            <a:r>
              <a:rPr lang="en-US" dirty="0" smtClean="0"/>
              <a:t>Event Data </a:t>
            </a:r>
            <a:r>
              <a:rPr lang="en-US" b="1" dirty="0" smtClean="0"/>
              <a:t>pushed @ 75kHz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~1600  fragments of ~1 </a:t>
            </a:r>
            <a:r>
              <a:rPr lang="en-US" dirty="0" err="1" smtClean="0"/>
              <a:t>kB</a:t>
            </a:r>
            <a:r>
              <a:rPr lang="en-US" dirty="0" smtClean="0"/>
              <a:t> each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ROS provides data fragments to Level 2 &amp;  Event Builder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ROS buffers events during Level 2 decision time and event building</a:t>
            </a:r>
          </a:p>
        </p:txBody>
      </p:sp>
      <p:pic>
        <p:nvPicPr>
          <p:cNvPr id="40963" name="Picture 5" descr="DSCN08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5313" y="4419600"/>
            <a:ext cx="30114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81" descr="IMG_5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143000"/>
            <a:ext cx="2362200" cy="31511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Region of Interest</a:t>
            </a:r>
            <a:endParaRPr lang="en-US" dirty="0"/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18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103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48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54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76" name="AutoShape 2971"/>
          <p:cNvCxnSpPr>
            <a:cxnSpLocks noChangeShapeType="1"/>
            <a:stCxn id="83" idx="2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137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138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43102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43103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5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188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161" name="Straight Arrow Connector 160"/>
          <p:cNvCxnSpPr>
            <a:cxnSpLocks noChangeShapeType="1"/>
            <a:stCxn id="88" idx="1"/>
            <a:endCxn id="83" idx="0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76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0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3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5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743200"/>
            <a:ext cx="3200400" cy="387191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3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6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9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8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6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7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9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5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6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8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9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1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2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4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7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8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indefinit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indefinite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3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4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6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7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9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2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3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5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6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8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9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1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2" dur="indefinit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4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5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7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8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0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1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3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4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6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7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9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80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2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83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5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86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8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89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9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0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1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3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4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81" grpId="0"/>
      <p:bldP spid="8" grpId="0" animBg="1"/>
      <p:bldP spid="68" grpId="0" animBg="1"/>
      <p:bldP spid="98" grpId="0"/>
      <p:bldP spid="102" grpId="0"/>
      <p:bldP spid="103" grpId="0"/>
      <p:bldP spid="9" grpId="0" animBg="1"/>
      <p:bldP spid="37" grpId="0"/>
      <p:bldP spid="38" grpId="0"/>
      <p:bldP spid="41" grpId="0"/>
      <p:bldP spid="41" grpId="1"/>
      <p:bldP spid="42" grpId="0"/>
      <p:bldP spid="42" grpId="1"/>
      <p:bldP spid="45" grpId="0" animBg="1"/>
      <p:bldP spid="46" grpId="0"/>
      <p:bldP spid="49" grpId="0"/>
      <p:bldP spid="52" grpId="0"/>
      <p:bldP spid="54" grpId="0"/>
      <p:bldP spid="63" grpId="0" animBg="1"/>
      <p:bldP spid="67" grpId="0" animBg="1"/>
      <p:bldP spid="71" grpId="0" animBg="1"/>
      <p:bldP spid="71" grpId="1" animBg="1"/>
      <p:bldP spid="72" grpId="0"/>
      <p:bldP spid="82" grpId="0" animBg="1"/>
      <p:bldP spid="83" grpId="0" animBg="1"/>
      <p:bldP spid="100" grpId="0"/>
      <p:bldP spid="101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/>
      <p:bldP spid="129" grpId="0" animBg="1"/>
      <p:bldP spid="130" grpId="0" animBg="1"/>
      <p:bldP spid="131" grpId="0" animBg="1"/>
      <p:bldP spid="132" grpId="0"/>
      <p:bldP spid="133" grpId="0"/>
      <p:bldP spid="133" grpId="1"/>
      <p:bldP spid="135" grpId="0"/>
      <p:bldP spid="136" grpId="0"/>
      <p:bldP spid="137" grpId="0"/>
      <p:bldP spid="138" grpId="0"/>
      <p:bldP spid="145" grpId="0"/>
      <p:bldP spid="158" grpId="0"/>
      <p:bldP spid="190" grpId="0"/>
      <p:bldP spid="146" grpId="0" animBg="1"/>
      <p:bldP spid="166" grpId="0"/>
      <p:bldP spid="123" grpId="0" animBg="1"/>
      <p:bldP spid="124" grpId="0" animBg="1"/>
      <p:bldP spid="125" grpId="0" animBg="1"/>
      <p:bldP spid="140" grpId="0" animBg="1"/>
      <p:bldP spid="141" grpId="0" animBg="1"/>
      <p:bldP spid="142" grpId="0" animBg="1"/>
      <p:bldP spid="84" grpId="0" animBg="1"/>
      <p:bldP spid="151" grpId="0" animBg="1"/>
      <p:bldP spid="151" grpId="1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RoI</a:t>
            </a:r>
            <a:r>
              <a:rPr lang="en-US" dirty="0" smtClean="0"/>
              <a:t>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90600"/>
            <a:ext cx="3200400" cy="2971800"/>
          </a:xfrm>
        </p:spPr>
        <p:txBody>
          <a:bodyPr rtlCol="0">
            <a:normAutofit fontScale="70000" lnSpcReduction="20000"/>
          </a:bodyPr>
          <a:lstStyle/>
          <a:p>
            <a:pPr marL="225425" indent="-22542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Symbol" pitchFamily="18" charset="2"/>
              </a:rPr>
              <a:t>h-f</a:t>
            </a:r>
            <a:r>
              <a:rPr lang="en-US" dirty="0" smtClean="0"/>
              <a:t> regions identified by Level 1 selection</a:t>
            </a:r>
          </a:p>
          <a:p>
            <a:pPr marL="225425" indent="-22542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for each detector: correspondence between ROB and </a:t>
            </a:r>
            <a:r>
              <a:rPr lang="en-US" dirty="0" smtClean="0">
                <a:latin typeface="Symbol" pitchFamily="18" charset="2"/>
              </a:rPr>
              <a:t>h-f</a:t>
            </a:r>
            <a:r>
              <a:rPr lang="en-US" dirty="0" smtClean="0"/>
              <a:t> region</a:t>
            </a:r>
          </a:p>
          <a:p>
            <a:pPr marL="225425" indent="-22542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for each </a:t>
            </a:r>
            <a:r>
              <a:rPr lang="en-US" dirty="0" err="1" smtClean="0"/>
              <a:t>RoI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list of ROBs with corresponding data from each detector</a:t>
            </a:r>
          </a:p>
        </p:txBody>
      </p:sp>
      <p:pic>
        <p:nvPicPr>
          <p:cNvPr id="45059" name="Picture 4" descr="2jet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57150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76200" y="5308600"/>
            <a:ext cx="899160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292100" indent="-173038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powerful &amp; economic important rejection factor before event building</a:t>
            </a:r>
          </a:p>
          <a:p>
            <a:pPr marL="292100" indent="-173038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reduce requirements on ROS &amp; networking (bandwidth &amp; CPU power)</a:t>
            </a:r>
          </a:p>
          <a:p>
            <a:pPr marL="292100" indent="-173038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ROS designed to cope with a max request rate of ~25 kHz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797425"/>
            <a:ext cx="3352800" cy="341313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2 ROIs identified by 2 jets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Event Builder</a:t>
            </a:r>
            <a:endParaRPr lang="en-US" dirty="0"/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18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103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48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54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76" name="AutoShape 2971"/>
          <p:cNvCxnSpPr>
            <a:cxnSpLocks noChangeShapeType="1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137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138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47197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47198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5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188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161" name="Straight Arrow Connector 160"/>
          <p:cNvCxnSpPr>
            <a:cxnSpLocks noChangeShapeType="1"/>
            <a:stCxn id="88" idx="1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76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0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3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5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 Box 2142"/>
          <p:cNvSpPr txBox="1">
            <a:spLocks noChangeArrowheads="1"/>
          </p:cNvSpPr>
          <p:nvPr/>
        </p:nvSpPr>
        <p:spPr bwMode="auto">
          <a:xfrm>
            <a:off x="5045075" y="39624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2959"/>
          <p:cNvSpPr>
            <a:spLocks noChangeArrowheads="1"/>
          </p:cNvSpPr>
          <p:nvPr/>
        </p:nvSpPr>
        <p:spPr bwMode="auto">
          <a:xfrm>
            <a:off x="5219700" y="47371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172200" y="40259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6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9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8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6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7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9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indefinit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indefinite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5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6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8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9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1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2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4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7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8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indefinit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3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4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6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7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5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6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8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9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1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2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4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5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7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8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0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1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3" dur="indefinit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4" dur="indefinite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6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7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81" grpId="0"/>
      <p:bldP spid="8" grpId="0" animBg="1"/>
      <p:bldP spid="98" grpId="0"/>
      <p:bldP spid="102" grpId="0"/>
      <p:bldP spid="103" grpId="0"/>
      <p:bldP spid="9" grpId="0" animBg="1"/>
      <p:bldP spid="37" grpId="0"/>
      <p:bldP spid="38" grpId="0"/>
      <p:bldP spid="41" grpId="0"/>
      <p:bldP spid="42" grpId="0"/>
      <p:bldP spid="45" grpId="0" animBg="1"/>
      <p:bldP spid="46" grpId="0"/>
      <p:bldP spid="49" grpId="0"/>
      <p:bldP spid="52" grpId="0"/>
      <p:bldP spid="54" grpId="0"/>
      <p:bldP spid="63" grpId="0" animBg="1"/>
      <p:bldP spid="67" grpId="0" animBg="1"/>
      <p:bldP spid="71" grpId="0" animBg="1"/>
      <p:bldP spid="72" grpId="0"/>
      <p:bldP spid="82" grpId="0" animBg="1"/>
      <p:bldP spid="100" grpId="0"/>
      <p:bldP spid="101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/>
      <p:bldP spid="129" grpId="0" animBg="1"/>
      <p:bldP spid="130" grpId="0" animBg="1"/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45" grpId="0"/>
      <p:bldP spid="158" grpId="0"/>
      <p:bldP spid="190" grpId="0"/>
      <p:bldP spid="146" grpId="0" animBg="1"/>
      <p:bldP spid="123" grpId="0" animBg="1"/>
      <p:bldP spid="124" grpId="0" animBg="1"/>
      <p:bldP spid="125" grpId="0" animBg="1"/>
      <p:bldP spid="140" grpId="0" animBg="1"/>
      <p:bldP spid="141" grpId="0" animBg="1"/>
      <p:bldP spid="142" grpId="0" animBg="1"/>
      <p:bldP spid="84" grpId="0" animBg="1"/>
      <p:bldP spid="104" grpId="0" animBg="1"/>
      <p:bldP spid="147" grpId="0" animBg="1"/>
      <p:bldP spid="148" grpId="0"/>
      <p:bldP spid="151" grpId="0" animBg="1"/>
      <p:bldP spid="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Event Builder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" y="990600"/>
            <a:ext cx="4343400" cy="22463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collects Level 2 accepted events into single data structure @ a single place </a:t>
            </a:r>
            <a:br>
              <a:rPr lang="en-US" sz="2000" dirty="0"/>
            </a:br>
            <a:r>
              <a:rPr lang="en-US" sz="2000" b="1" dirty="0"/>
              <a:t>3 kHz </a:t>
            </a:r>
            <a:r>
              <a:rPr lang="en-US" sz="2000" dirty="0"/>
              <a:t>(L2 accept rate) </a:t>
            </a:r>
            <a:r>
              <a:rPr lang="en-US" sz="2000" b="1" dirty="0"/>
              <a:t>x 1.5 MB </a:t>
            </a:r>
            <a:r>
              <a:rPr lang="en-US" sz="2000" dirty="0"/>
              <a:t>(event size)</a:t>
            </a:r>
            <a:r>
              <a:rPr lang="en-US" sz="2000" b="1" dirty="0">
                <a:sym typeface="Wingdings"/>
              </a:rPr>
              <a:t> 4.</a:t>
            </a:r>
            <a:r>
              <a:rPr lang="en-US" sz="2000" b="1" dirty="0"/>
              <a:t>5GB/s </a:t>
            </a:r>
            <a:r>
              <a:rPr lang="en-US" sz="2000" dirty="0"/>
              <a:t>(EB input)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can handle a wide range of event size from </a:t>
            </a:r>
            <a:r>
              <a:rPr lang="en-US" sz="2000" b="1" i="1" dirty="0"/>
              <a:t>O</a:t>
            </a:r>
            <a:r>
              <a:rPr lang="en-US" sz="2000" b="1" dirty="0"/>
              <a:t>(100 </a:t>
            </a:r>
            <a:r>
              <a:rPr lang="en-US" sz="2000" b="1" dirty="0" err="1"/>
              <a:t>kB</a:t>
            </a:r>
            <a:r>
              <a:rPr lang="en-US" sz="2000" b="1" dirty="0"/>
              <a:t>) </a:t>
            </a:r>
            <a:r>
              <a:rPr lang="en-US" sz="2000" dirty="0"/>
              <a:t>to</a:t>
            </a:r>
            <a:r>
              <a:rPr lang="en-US" sz="2000" b="1" dirty="0"/>
              <a:t> </a:t>
            </a:r>
            <a:r>
              <a:rPr lang="en-US" sz="2000" b="1" i="1" dirty="0"/>
              <a:t>O</a:t>
            </a:r>
            <a:r>
              <a:rPr lang="en-US" sz="2000" b="1" dirty="0"/>
              <a:t>(10 MB)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sends built events to EF farm</a:t>
            </a:r>
          </a:p>
        </p:txBody>
      </p:sp>
      <p:grpSp>
        <p:nvGrpSpPr>
          <p:cNvPr id="49155" name="Group 24"/>
          <p:cNvGrpSpPr>
            <a:grpSpLocks/>
          </p:cNvGrpSpPr>
          <p:nvPr/>
        </p:nvGrpSpPr>
        <p:grpSpPr bwMode="auto">
          <a:xfrm>
            <a:off x="4648200" y="1066800"/>
            <a:ext cx="4495800" cy="3276600"/>
            <a:chOff x="5105400" y="1143000"/>
            <a:chExt cx="3962400" cy="2386931"/>
          </a:xfrm>
        </p:grpSpPr>
        <p:pic>
          <p:nvPicPr>
            <p:cNvPr id="49180" name="Picture 9" descr="L2outBw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05400" y="1143000"/>
              <a:ext cx="3962400" cy="2386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181" name="Straight Connector 14"/>
            <p:cNvCxnSpPr>
              <a:cxnSpLocks noChangeShapeType="1"/>
            </p:cNvCxnSpPr>
            <p:nvPr/>
          </p:nvCxnSpPr>
          <p:spPr bwMode="auto">
            <a:xfrm>
              <a:off x="5410200" y="1981200"/>
              <a:ext cx="3520440" cy="0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</p:cxnSp>
      </p:grpSp>
      <p:sp>
        <p:nvSpPr>
          <p:cNvPr id="49156" name="TextBox 15"/>
          <p:cNvSpPr txBox="1">
            <a:spLocks noChangeArrowheads="1"/>
          </p:cNvSpPr>
          <p:nvPr/>
        </p:nvSpPr>
        <p:spPr bwMode="auto">
          <a:xfrm>
            <a:off x="5486400" y="1322388"/>
            <a:ext cx="1371600" cy="430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27432" tIns="0" rIns="27432" bIns="0"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L2 commissioning = high acceptance </a:t>
            </a:r>
            <a:endParaRPr lang="en-US">
              <a:latin typeface="Calibri" pitchFamily="34" charset="0"/>
            </a:endParaRPr>
          </a:p>
        </p:txBody>
      </p:sp>
      <p:sp>
        <p:nvSpPr>
          <p:cNvPr id="49157" name="TextBox 19"/>
          <p:cNvSpPr txBox="1">
            <a:spLocks noChangeArrowheads="1"/>
          </p:cNvSpPr>
          <p:nvPr/>
        </p:nvSpPr>
        <p:spPr bwMode="auto">
          <a:xfrm>
            <a:off x="6213475" y="990600"/>
            <a:ext cx="1787525" cy="2460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EB Input Bandwidth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4094163"/>
            <a:ext cx="4267200" cy="6127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Dashed line = nominal working point</a:t>
            </a:r>
            <a:br>
              <a:rPr lang="en-US" b="1" dirty="0"/>
            </a:br>
            <a:r>
              <a:rPr lang="en-US" dirty="0"/>
              <a:t>design spec. for EB input ~4.5 GB/s</a:t>
            </a:r>
          </a:p>
        </p:txBody>
      </p:sp>
      <p:sp>
        <p:nvSpPr>
          <p:cNvPr id="49159" name="TextBox 33"/>
          <p:cNvSpPr txBox="1">
            <a:spLocks noChangeArrowheads="1"/>
          </p:cNvSpPr>
          <p:nvPr/>
        </p:nvSpPr>
        <p:spPr bwMode="auto">
          <a:xfrm>
            <a:off x="1981200" y="5322888"/>
            <a:ext cx="3276600" cy="1230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receives trigger from Level 2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assigns events to the SFI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sends clear messages to the ROS</a:t>
            </a:r>
          </a:p>
        </p:txBody>
      </p:sp>
      <p:sp>
        <p:nvSpPr>
          <p:cNvPr id="49160" name="TextBox 35"/>
          <p:cNvSpPr txBox="1">
            <a:spLocks noChangeArrowheads="1"/>
          </p:cNvSpPr>
          <p:nvPr/>
        </p:nvSpPr>
        <p:spPr bwMode="auto">
          <a:xfrm>
            <a:off x="2057400" y="4949825"/>
            <a:ext cx="290353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Data Flow Manager (</a:t>
            </a:r>
            <a:r>
              <a:rPr lang="en-US" sz="2000" b="1">
                <a:latin typeface="Calibri" pitchFamily="34" charset="0"/>
              </a:rPr>
              <a:t>DFM</a:t>
            </a:r>
            <a:r>
              <a:rPr lang="en-US" sz="2000">
                <a:latin typeface="Calibri" pitchFamily="34" charset="0"/>
              </a:rPr>
              <a:t>)</a:t>
            </a:r>
          </a:p>
        </p:txBody>
      </p:sp>
      <p:sp>
        <p:nvSpPr>
          <p:cNvPr id="49161" name="TextBox 37"/>
          <p:cNvSpPr txBox="1">
            <a:spLocks noChangeArrowheads="1"/>
          </p:cNvSpPr>
          <p:nvPr/>
        </p:nvSpPr>
        <p:spPr bwMode="auto">
          <a:xfrm>
            <a:off x="5486400" y="5334000"/>
            <a:ext cx="365760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asks all ROS for data fragments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builds a complete event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serves EF</a:t>
            </a:r>
          </a:p>
        </p:txBody>
      </p:sp>
      <p:sp>
        <p:nvSpPr>
          <p:cNvPr id="49162" name="TextBox 38"/>
          <p:cNvSpPr txBox="1">
            <a:spLocks noChangeArrowheads="1"/>
          </p:cNvSpPr>
          <p:nvPr/>
        </p:nvSpPr>
        <p:spPr bwMode="auto">
          <a:xfrm>
            <a:off x="5867400" y="4953000"/>
            <a:ext cx="221773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Sub-Farm Input (</a:t>
            </a:r>
            <a:r>
              <a:rPr lang="en-US" sz="2000" b="1">
                <a:latin typeface="Calibri" pitchFamily="34" charset="0"/>
              </a:rPr>
              <a:t>SFI</a:t>
            </a:r>
            <a:r>
              <a:rPr lang="en-US" sz="2000">
                <a:latin typeface="Calibri" pitchFamily="34" charset="0"/>
              </a:rPr>
              <a:t>)</a:t>
            </a:r>
          </a:p>
        </p:txBody>
      </p:sp>
      <p:grpSp>
        <p:nvGrpSpPr>
          <p:cNvPr id="49163" name="Group 51"/>
          <p:cNvGrpSpPr>
            <a:grpSpLocks/>
          </p:cNvGrpSpPr>
          <p:nvPr/>
        </p:nvGrpSpPr>
        <p:grpSpPr bwMode="auto">
          <a:xfrm>
            <a:off x="457200" y="3200400"/>
            <a:ext cx="1828800" cy="2667000"/>
            <a:chOff x="76200" y="3581400"/>
            <a:chExt cx="1828800" cy="2667000"/>
          </a:xfrm>
        </p:grpSpPr>
        <p:grpSp>
          <p:nvGrpSpPr>
            <p:cNvPr id="49164" name="Group 34"/>
            <p:cNvGrpSpPr>
              <a:grpSpLocks/>
            </p:cNvGrpSpPr>
            <p:nvPr/>
          </p:nvGrpSpPr>
          <p:grpSpPr bwMode="auto">
            <a:xfrm>
              <a:off x="76200" y="3581400"/>
              <a:ext cx="1828800" cy="2667000"/>
              <a:chOff x="228600" y="3581400"/>
              <a:chExt cx="1969476" cy="2743200"/>
            </a:xfrm>
          </p:grpSpPr>
          <p:sp>
            <p:nvSpPr>
              <p:cNvPr id="49169" name="TextBox 10"/>
              <p:cNvSpPr txBox="1">
                <a:spLocks noChangeArrowheads="1"/>
              </p:cNvSpPr>
              <p:nvPr/>
            </p:nvSpPr>
            <p:spPr bwMode="auto">
              <a:xfrm>
                <a:off x="228600" y="4343400"/>
                <a:ext cx="92398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endParaRPr lang="fr-FR" sz="2000">
                  <a:latin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5533" y="3886745"/>
                <a:ext cx="837711" cy="30697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45720" tIns="0" rIns="4572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/>
                  <a:t>ROS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5533" y="5712279"/>
                <a:ext cx="837711" cy="30697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45720" tIns="0" rIns="4572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/>
                  <a:t>SFI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524488" y="4846865"/>
                <a:ext cx="673588" cy="316774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45720" tIns="0" rIns="4572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/>
                  <a:t>DFM</a:t>
                </a:r>
              </a:p>
            </p:txBody>
          </p:sp>
          <p:pic>
            <p:nvPicPr>
              <p:cNvPr id="49173" name="Picture 16" descr="switch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9184" y="4736592"/>
                <a:ext cx="795528" cy="530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74" name="Text Box 351"/>
              <p:cNvSpPr txBox="1">
                <a:spLocks noChangeArrowheads="1"/>
              </p:cNvSpPr>
              <p:nvPr/>
            </p:nvSpPr>
            <p:spPr bwMode="auto">
              <a:xfrm>
                <a:off x="457200" y="3581400"/>
                <a:ext cx="76014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Calibri" pitchFamily="34" charset="0"/>
                  </a:rPr>
                  <a:t>[~150]</a:t>
                </a:r>
                <a:r>
                  <a:rPr lang="en-US" sz="12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49175" name="Text Box 351"/>
              <p:cNvSpPr txBox="1">
                <a:spLocks noChangeArrowheads="1"/>
              </p:cNvSpPr>
              <p:nvPr/>
            </p:nvSpPr>
            <p:spPr bwMode="auto">
              <a:xfrm>
                <a:off x="381000" y="5986046"/>
                <a:ext cx="76014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Calibri" pitchFamily="34" charset="0"/>
                  </a:rPr>
                  <a:t>[~100]</a:t>
                </a:r>
                <a:r>
                  <a:rPr lang="en-US" sz="12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49176" name="Text Box 351"/>
              <p:cNvSpPr txBox="1">
                <a:spLocks noChangeArrowheads="1"/>
              </p:cNvSpPr>
              <p:nvPr/>
            </p:nvSpPr>
            <p:spPr bwMode="auto">
              <a:xfrm>
                <a:off x="1676400" y="4538246"/>
                <a:ext cx="4491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Calibri" pitchFamily="34" charset="0"/>
                  </a:rPr>
                  <a:t>[1]</a:t>
                </a:r>
                <a:r>
                  <a:rPr lang="en-US" sz="12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</a:p>
            </p:txBody>
          </p:sp>
          <p:cxnSp>
            <p:nvCxnSpPr>
              <p:cNvPr id="49177" name="Straight Arrow Connector 25"/>
              <p:cNvCxnSpPr>
                <a:cxnSpLocks noChangeShapeType="1"/>
                <a:stCxn id="12" idx="2"/>
              </p:cNvCxnSpPr>
              <p:nvPr/>
            </p:nvCxnSpPr>
            <p:spPr bwMode="auto">
              <a:xfrm rot="16200000" flipH="1">
                <a:off x="454117" y="4463760"/>
                <a:ext cx="542615" cy="3048"/>
              </a:xfrm>
              <a:prstGeom prst="straightConnector1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arrow" w="med" len="med"/>
                <a:tailEnd type="arrow" w="med" len="med"/>
              </a:ln>
            </p:spPr>
          </p:cxnSp>
          <p:cxnSp>
            <p:nvCxnSpPr>
              <p:cNvPr id="49178" name="Straight Arrow Connector 30"/>
              <p:cNvCxnSpPr>
                <a:cxnSpLocks noChangeShapeType="1"/>
                <a:endCxn id="13" idx="0"/>
              </p:cNvCxnSpPr>
              <p:nvPr/>
            </p:nvCxnSpPr>
            <p:spPr bwMode="auto">
              <a:xfrm rot="5400000">
                <a:off x="502954" y="5488028"/>
                <a:ext cx="444941" cy="3048"/>
              </a:xfrm>
              <a:prstGeom prst="straightConnector1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arrow" w="med" len="med"/>
                <a:tailEnd type="arrow" w="med" len="med"/>
              </a:ln>
            </p:spPr>
          </p:cxnSp>
          <p:cxnSp>
            <p:nvCxnSpPr>
              <p:cNvPr id="49179" name="Straight Arrow Connector 32"/>
              <p:cNvCxnSpPr>
                <a:cxnSpLocks noChangeShapeType="1"/>
              </p:cNvCxnSpPr>
              <p:nvPr/>
            </p:nvCxnSpPr>
            <p:spPr bwMode="auto">
              <a:xfrm flipV="1">
                <a:off x="1066800" y="5000209"/>
                <a:ext cx="420624" cy="1628"/>
              </a:xfrm>
              <a:prstGeom prst="straightConnector1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arrow" w="med" len="med"/>
                <a:tailEnd type="arrow" w="med" len="med"/>
              </a:ln>
            </p:spPr>
          </p:cxnSp>
        </p:grpSp>
        <p:cxnSp>
          <p:nvCxnSpPr>
            <p:cNvPr id="49165" name="Straight Arrow Connector 26"/>
            <p:cNvCxnSpPr>
              <a:cxnSpLocks noChangeShapeType="1"/>
            </p:cNvCxnSpPr>
            <p:nvPr/>
          </p:nvCxnSpPr>
          <p:spPr bwMode="auto">
            <a:xfrm rot="16200000" flipH="1">
              <a:off x="423444" y="4453356"/>
              <a:ext cx="527542" cy="2830"/>
            </a:xfrm>
            <a:prstGeom prst="straightConnector1">
              <a:avLst/>
            </a:prstGeom>
            <a:noFill/>
            <a:ln w="25400" cap="sq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</p:spPr>
        </p:cxnSp>
        <p:cxnSp>
          <p:nvCxnSpPr>
            <p:cNvPr id="49166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118644" y="4453356"/>
              <a:ext cx="527542" cy="2830"/>
            </a:xfrm>
            <a:prstGeom prst="straightConnector1">
              <a:avLst/>
            </a:prstGeom>
            <a:noFill/>
            <a:ln w="25400" cap="sq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</p:spPr>
        </p:cxnSp>
        <p:cxnSp>
          <p:nvCxnSpPr>
            <p:cNvPr id="49167" name="Straight Arrow Connector 29"/>
            <p:cNvCxnSpPr>
              <a:cxnSpLocks noChangeShapeType="1"/>
            </p:cNvCxnSpPr>
            <p:nvPr/>
          </p:nvCxnSpPr>
          <p:spPr bwMode="auto">
            <a:xfrm rot="5400000">
              <a:off x="470924" y="5396476"/>
              <a:ext cx="432582" cy="2830"/>
            </a:xfrm>
            <a:prstGeom prst="straightConnector1">
              <a:avLst/>
            </a:prstGeom>
            <a:noFill/>
            <a:ln w="25400" cap="sq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</p:spPr>
        </p:cxnSp>
        <p:cxnSp>
          <p:nvCxnSpPr>
            <p:cNvPr id="49168" name="Straight Arrow Connector 31"/>
            <p:cNvCxnSpPr>
              <a:cxnSpLocks noChangeShapeType="1"/>
            </p:cNvCxnSpPr>
            <p:nvPr/>
          </p:nvCxnSpPr>
          <p:spPr bwMode="auto">
            <a:xfrm rot="5400000">
              <a:off x="166124" y="5396476"/>
              <a:ext cx="432582" cy="2830"/>
            </a:xfrm>
            <a:prstGeom prst="straightConnector1">
              <a:avLst/>
            </a:prstGeom>
            <a:noFill/>
            <a:ln w="25400" cap="sq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Introduction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Large </a:t>
            </a:r>
            <a:r>
              <a:rPr lang="en-US" dirty="0" err="1" smtClean="0"/>
              <a:t>Hadron</a:t>
            </a:r>
            <a:r>
              <a:rPr lang="en-US" dirty="0" smtClean="0"/>
              <a:t> Collider (LHC)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Physics at LHC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ATLAS experiment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ATLAS Trigger and Data Acquisition system (TDAQ)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Network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Read-Out System (ROS)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Region of Interest (</a:t>
            </a:r>
            <a:r>
              <a:rPr lang="en-US" dirty="0" err="1" smtClean="0"/>
              <a:t>RoI</a:t>
            </a:r>
            <a:r>
              <a:rPr lang="en-US" dirty="0" smtClean="0"/>
              <a:t>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Event Builder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High Level Trigger (HLT)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Local Mass Storage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2010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TDAQ working point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Beyond design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ATLAS Efficiency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Tools to predict and track the system working point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Network monitoring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HLT resource monitoring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TDAQ operational capabilities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2011-2012 Run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High Level Trigger (HLT)</a:t>
            </a:r>
            <a:endParaRPr lang="en-US" dirty="0"/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18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7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103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15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51216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18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51219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76" name="AutoShape 2971"/>
          <p:cNvCxnSpPr>
            <a:cxnSpLocks noChangeShapeType="1"/>
            <a:stCxn id="83" idx="2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51264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51265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51293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51294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1269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188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161" name="Straight Arrow Connector 160"/>
          <p:cNvCxnSpPr>
            <a:cxnSpLocks noChangeShapeType="1"/>
            <a:stCxn id="88" idx="1"/>
            <a:endCxn id="83" idx="0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76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0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3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5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6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9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3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6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9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indefinit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8" dur="indefinite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81" grpId="0"/>
      <p:bldP spid="8" grpId="0" animBg="1"/>
      <p:bldP spid="8" grpId="1" animBg="1"/>
      <p:bldP spid="68" grpId="0" animBg="1"/>
      <p:bldP spid="98" grpId="0"/>
      <p:bldP spid="103" grpId="0"/>
      <p:bldP spid="37" grpId="0"/>
      <p:bldP spid="38" grpId="0"/>
      <p:bldP spid="41" grpId="0"/>
      <p:bldP spid="82" grpId="0" animBg="1"/>
      <p:bldP spid="83" grpId="0" animBg="1"/>
      <p:bldP spid="100" grpId="0"/>
      <p:bldP spid="101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/>
      <p:bldP spid="129" grpId="0" animBg="1"/>
      <p:bldP spid="130" grpId="0" animBg="1"/>
      <p:bldP spid="131" grpId="0" animBg="1"/>
      <p:bldP spid="132" grpId="0"/>
      <p:bldP spid="135" grpId="0"/>
      <p:bldP spid="136" grpId="0"/>
      <p:bldP spid="158" grpId="0"/>
      <p:bldP spid="190" grpId="0"/>
      <p:bldP spid="146" grpId="0" animBg="1"/>
      <p:bldP spid="166" grpId="0"/>
      <p:bldP spid="123" grpId="0" animBg="1"/>
      <p:bldP spid="124" grpId="0" animBg="1"/>
      <p:bldP spid="125" grpId="0" animBg="1"/>
      <p:bldP spid="140" grpId="0" animBg="1"/>
      <p:bldP spid="141" grpId="0" animBg="1"/>
      <p:bldP spid="142" grpId="0" animBg="1"/>
      <p:bldP spid="84" grpId="0" animBg="1"/>
      <p:bldP spid="151" grpId="0" animBg="1"/>
      <p:bldP spid="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High Level Trigger (HLT)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181600" cy="5334000"/>
          </a:xfrm>
        </p:spPr>
        <p:txBody>
          <a:bodyPr rtlCol="0">
            <a:normAutofit/>
          </a:bodyPr>
          <a:lstStyle/>
          <a:p>
            <a:pPr marL="225425" indent="-22542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Same selection infrastructure:</a:t>
            </a:r>
          </a:p>
          <a:p>
            <a:pPr marL="463550" lvl="1" indent="-23812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Level 2: fast algorithms based on </a:t>
            </a:r>
            <a:r>
              <a:rPr lang="en-US" sz="2000" dirty="0" err="1" smtClean="0"/>
              <a:t>RoI</a:t>
            </a:r>
            <a:endParaRPr lang="en-US" sz="2000" dirty="0" smtClean="0"/>
          </a:p>
          <a:p>
            <a:pPr marL="463550" lvl="1" indent="-23812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EF: reconstruction algorithms adapted from offline </a:t>
            </a:r>
            <a:r>
              <a:rPr lang="en-US" sz="2000" dirty="0" err="1" smtClean="0"/>
              <a:t>sw</a:t>
            </a:r>
            <a:endParaRPr lang="en-US" sz="2000" dirty="0" smtClean="0"/>
          </a:p>
          <a:p>
            <a:pPr marL="225425" indent="-22542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ym typeface="Wingdings"/>
              </a:rPr>
              <a:t>Part of the farm in common: </a:t>
            </a:r>
            <a:br>
              <a:rPr lang="en-US" sz="2400" dirty="0" smtClean="0">
                <a:sym typeface="Wingdings"/>
              </a:rPr>
            </a:br>
            <a:r>
              <a:rPr lang="en-US" sz="2000" dirty="0" smtClean="0">
                <a:sym typeface="Wingdings"/>
              </a:rPr>
              <a:t>27 </a:t>
            </a:r>
            <a:r>
              <a:rPr lang="en-US" sz="2000" dirty="0" err="1" smtClean="0">
                <a:sym typeface="Wingdings"/>
              </a:rPr>
              <a:t>xpu</a:t>
            </a:r>
            <a:r>
              <a:rPr lang="en-US" sz="2000" dirty="0" smtClean="0">
                <a:sym typeface="Wingdings"/>
              </a:rPr>
              <a:t> racks ~800 </a:t>
            </a:r>
            <a:r>
              <a:rPr lang="en-US" sz="2000" dirty="0" err="1" smtClean="0">
                <a:sym typeface="Wingdings"/>
              </a:rPr>
              <a:t>xpu</a:t>
            </a:r>
            <a:r>
              <a:rPr lang="en-US" sz="2000" dirty="0" smtClean="0">
                <a:sym typeface="Wingdings"/>
              </a:rPr>
              <a:t> nodes, connected to Data Collection Network and Event Filter Network</a:t>
            </a:r>
            <a:endParaRPr lang="en-US" sz="2400" dirty="0" smtClean="0">
              <a:sym typeface="Wingdings"/>
            </a:endParaRPr>
          </a:p>
          <a:p>
            <a:pPr marL="225425" indent="-22542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i="1" dirty="0" smtClean="0">
                <a:sym typeface="Wingdings"/>
              </a:rPr>
              <a:t>XPU = </a:t>
            </a:r>
            <a:r>
              <a:rPr lang="en-US" sz="2400" b="1" dirty="0" smtClean="0">
                <a:sym typeface="Wingdings"/>
              </a:rPr>
              <a:t>L2 or EF Processing Unit </a:t>
            </a:r>
          </a:p>
          <a:p>
            <a:pPr marL="625475" lvl="1" indent="-22542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sym typeface="Wingdings"/>
              </a:rPr>
              <a:t>on a “run by run” basis can be configured to run either as Level 2 or EF</a:t>
            </a:r>
          </a:p>
          <a:p>
            <a:pPr marL="625475" lvl="1" indent="-22542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sym typeface="Wingdings"/>
              </a:rPr>
              <a:t>high flexibility to meet the trigger needs</a:t>
            </a:r>
          </a:p>
          <a:p>
            <a:pPr marL="625475" lvl="1" indent="-22542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sym typeface="Wingdings"/>
              </a:rPr>
              <a:t>very good for the early running phase while commissioning the trigger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066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5410200" y="4038600"/>
            <a:ext cx="3505200" cy="221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200" b="1">
                <a:latin typeface="Calibri" pitchFamily="34" charset="0"/>
              </a:rPr>
              <a:t>10  dedicated Event Filter racks </a:t>
            </a:r>
            <a:r>
              <a:rPr lang="en-US" sz="2000">
                <a:latin typeface="Calibri" pitchFamily="34" charset="0"/>
              </a:rPr>
              <a:t>(connected only to the Event Filter Network with a 10 Gb/s link)</a:t>
            </a:r>
            <a:r>
              <a:rPr lang="en-US" sz="2000" b="1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in use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 since September to accommodate the i</a:t>
            </a:r>
            <a:r>
              <a:rPr lang="en-US" sz="2000">
                <a:latin typeface="Calibri" pitchFamily="34" charset="0"/>
              </a:rPr>
              <a:t>ncrease of LHC luminosity (computing power &amp; bandwidth)</a:t>
            </a:r>
            <a:endParaRPr lang="en-US" sz="2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Local Mass Storage</a:t>
            </a:r>
            <a:endParaRPr lang="en-US" dirty="0"/>
          </a:p>
        </p:txBody>
      </p:sp>
      <p:sp>
        <p:nvSpPr>
          <p:cNvPr id="54274" name="TextBox 188"/>
          <p:cNvSpPr txBox="1">
            <a:spLocks noChangeArrowheads="1"/>
          </p:cNvSpPr>
          <p:nvPr/>
        </p:nvSpPr>
        <p:spPr bwMode="auto">
          <a:xfrm>
            <a:off x="7808913" y="152400"/>
            <a:ext cx="1019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ATLAS Data</a:t>
            </a:r>
            <a:endParaRPr lang="en-US" sz="1000" i="1">
              <a:latin typeface="Calibri" pitchFamily="34" charset="0"/>
            </a:endParaRPr>
          </a:p>
        </p:txBody>
      </p:sp>
      <p:sp>
        <p:nvSpPr>
          <p:cNvPr id="181" name="Text Box 2190"/>
          <p:cNvSpPr txBox="1">
            <a:spLocks noChangeArrowheads="1"/>
          </p:cNvSpPr>
          <p:nvPr/>
        </p:nvSpPr>
        <p:spPr bwMode="auto">
          <a:xfrm>
            <a:off x="4781550" y="912813"/>
            <a:ext cx="990600" cy="43021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Calo/Muon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8" name="Text Box 2141"/>
          <p:cNvSpPr txBox="1">
            <a:spLocks noChangeArrowheads="1"/>
          </p:cNvSpPr>
          <p:nvPr/>
        </p:nvSpPr>
        <p:spPr bwMode="auto">
          <a:xfrm>
            <a:off x="4960938" y="2913063"/>
            <a:ext cx="2259012" cy="3213100"/>
          </a:xfrm>
          <a:prstGeom prst="round2DiagRect">
            <a:avLst>
              <a:gd name="adj1" fmla="val 4877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ata-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low</a:t>
            </a:r>
            <a:endParaRPr kumimoji="1" lang="en-US" sz="12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142"/>
          <p:cNvSpPr txBox="1">
            <a:spLocks noChangeArrowheads="1"/>
          </p:cNvSpPr>
          <p:nvPr/>
        </p:nvSpPr>
        <p:spPr bwMode="auto">
          <a:xfrm>
            <a:off x="5045075" y="3886200"/>
            <a:ext cx="204152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870"/>
          <p:cNvSpPr txBox="1">
            <a:spLocks noChangeArrowheads="1"/>
          </p:cNvSpPr>
          <p:nvPr/>
        </p:nvSpPr>
        <p:spPr bwMode="auto">
          <a:xfrm>
            <a:off x="7296150" y="711200"/>
            <a:ext cx="1609725" cy="64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Event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1.5 MB/25 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 Box 2170"/>
          <p:cNvSpPr txBox="1">
            <a:spLocks noChangeArrowheads="1"/>
          </p:cNvSpPr>
          <p:nvPr/>
        </p:nvSpPr>
        <p:spPr bwMode="auto">
          <a:xfrm>
            <a:off x="2254250" y="596900"/>
            <a:ext cx="1054100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Trigger</a:t>
            </a:r>
            <a:endParaRPr kumimoji="1" lang="en-US" sz="2800" b="1">
              <a:cs typeface="Arial" charset="0"/>
            </a:endParaRPr>
          </a:p>
        </p:txBody>
      </p:sp>
      <p:sp>
        <p:nvSpPr>
          <p:cNvPr id="103" name="Text Box 2171"/>
          <p:cNvSpPr txBox="1">
            <a:spLocks noChangeArrowheads="1"/>
          </p:cNvSpPr>
          <p:nvPr/>
        </p:nvSpPr>
        <p:spPr bwMode="auto">
          <a:xfrm>
            <a:off x="5641975" y="596900"/>
            <a:ext cx="754063" cy="4000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2000" b="1">
                <a:cs typeface="Arial" charset="0"/>
              </a:rPr>
              <a:t>DAQ</a:t>
            </a:r>
          </a:p>
        </p:txBody>
      </p:sp>
      <p:sp>
        <p:nvSpPr>
          <p:cNvPr id="9" name="Text Box 2143"/>
          <p:cNvSpPr txBox="1">
            <a:spLocks noChangeArrowheads="1"/>
          </p:cNvSpPr>
          <p:nvPr/>
        </p:nvSpPr>
        <p:spPr bwMode="auto">
          <a:xfrm>
            <a:off x="1762125" y="2949575"/>
            <a:ext cx="2085975" cy="3243263"/>
          </a:xfrm>
          <a:prstGeom prst="round2DiagRect">
            <a:avLst>
              <a:gd name="adj1" fmla="val 4741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 anchor="b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evel </a:t>
            </a:r>
            <a:r>
              <a:rPr kumimoji="1" lang="en-US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en-US" sz="16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rigger</a:t>
            </a:r>
            <a:endParaRPr kumimoji="1"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191"/>
          <p:cNvSpPr>
            <a:spLocks noChangeArrowheads="1"/>
          </p:cNvSpPr>
          <p:nvPr/>
        </p:nvSpPr>
        <p:spPr bwMode="auto">
          <a:xfrm>
            <a:off x="5692775" y="4113213"/>
            <a:ext cx="3905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Rectangle 2192"/>
          <p:cNvSpPr>
            <a:spLocks noChangeArrowheads="1"/>
          </p:cNvSpPr>
          <p:nvPr/>
        </p:nvSpPr>
        <p:spPr bwMode="auto">
          <a:xfrm>
            <a:off x="5632450" y="4910138"/>
            <a:ext cx="3460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 Box 2204"/>
          <p:cNvSpPr txBox="1">
            <a:spLocks noChangeArrowheads="1"/>
          </p:cNvSpPr>
          <p:nvPr/>
        </p:nvSpPr>
        <p:spPr bwMode="auto">
          <a:xfrm>
            <a:off x="5129213" y="3581400"/>
            <a:ext cx="509587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data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1" 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2%)</a:t>
            </a:r>
          </a:p>
        </p:txBody>
      </p:sp>
      <p:sp>
        <p:nvSpPr>
          <p:cNvPr id="42" name="Text Box 2205"/>
          <p:cNvSpPr txBox="1">
            <a:spLocks noChangeArrowheads="1"/>
          </p:cNvSpPr>
          <p:nvPr/>
        </p:nvSpPr>
        <p:spPr bwMode="auto">
          <a:xfrm>
            <a:off x="4216400" y="3868738"/>
            <a:ext cx="838200" cy="4619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ROI Requests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2697"/>
          <p:cNvSpPr txBox="1">
            <a:spLocks noChangeArrowheads="1"/>
          </p:cNvSpPr>
          <p:nvPr/>
        </p:nvSpPr>
        <p:spPr bwMode="auto">
          <a:xfrm>
            <a:off x="1979613" y="4419600"/>
            <a:ext cx="1746250" cy="1282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2701"/>
          <p:cNvSpPr txBox="1">
            <a:spLocks noChangeArrowheads="1"/>
          </p:cNvSpPr>
          <p:nvPr/>
        </p:nvSpPr>
        <p:spPr bwMode="auto">
          <a:xfrm>
            <a:off x="3016250" y="4419600"/>
            <a:ext cx="717550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 sec</a:t>
            </a:r>
          </a:p>
        </p:txBody>
      </p:sp>
      <p:cxnSp>
        <p:nvCxnSpPr>
          <p:cNvPr id="54288" name="AutoShape 2703"/>
          <p:cNvCxnSpPr>
            <a:cxnSpLocks noChangeShapeType="1"/>
            <a:stCxn id="63" idx="3"/>
          </p:cNvCxnSpPr>
          <p:nvPr/>
        </p:nvCxnSpPr>
        <p:spPr bwMode="auto">
          <a:xfrm>
            <a:off x="3429000" y="5359400"/>
            <a:ext cx="1871663" cy="0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49" name="Text Box 2704"/>
          <p:cNvSpPr txBox="1">
            <a:spLocks noChangeArrowheads="1"/>
          </p:cNvSpPr>
          <p:nvPr/>
        </p:nvSpPr>
        <p:spPr bwMode="auto">
          <a:xfrm>
            <a:off x="3967163" y="5348288"/>
            <a:ext cx="890587" cy="4572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~200 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563"/>
          <p:cNvSpPr txBox="1">
            <a:spLocks noChangeArrowheads="1"/>
          </p:cNvSpPr>
          <p:nvPr/>
        </p:nvSpPr>
        <p:spPr bwMode="auto">
          <a:xfrm>
            <a:off x="361950" y="6007100"/>
            <a:ext cx="11144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200 Hz</a:t>
            </a:r>
          </a:p>
        </p:txBody>
      </p:sp>
      <p:sp>
        <p:nvSpPr>
          <p:cNvPr id="54" name="Text Box 562"/>
          <p:cNvSpPr txBox="1">
            <a:spLocks noChangeArrowheads="1"/>
          </p:cNvSpPr>
          <p:nvPr/>
        </p:nvSpPr>
        <p:spPr bwMode="auto">
          <a:xfrm>
            <a:off x="438150" y="4025900"/>
            <a:ext cx="97472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~ 3 kHz</a:t>
            </a:r>
          </a:p>
        </p:txBody>
      </p:sp>
      <p:sp>
        <p:nvSpPr>
          <p:cNvPr id="56" name="Line 858"/>
          <p:cNvSpPr>
            <a:spLocks noChangeShapeType="1"/>
          </p:cNvSpPr>
          <p:nvPr/>
        </p:nvSpPr>
        <p:spPr bwMode="auto">
          <a:xfrm>
            <a:off x="912813" y="3035300"/>
            <a:ext cx="0" cy="1000125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859"/>
          <p:cNvSpPr>
            <a:spLocks noChangeShapeType="1"/>
          </p:cNvSpPr>
          <p:nvPr/>
        </p:nvSpPr>
        <p:spPr bwMode="auto">
          <a:xfrm>
            <a:off x="912813" y="4645025"/>
            <a:ext cx="0" cy="1371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699"/>
          <p:cNvSpPr>
            <a:spLocks noChangeArrowheads="1"/>
          </p:cNvSpPr>
          <p:nvPr/>
        </p:nvSpPr>
        <p:spPr bwMode="auto">
          <a:xfrm>
            <a:off x="2114550" y="5105400"/>
            <a:ext cx="1314450" cy="5064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ilter</a:t>
            </a:r>
            <a:endParaRPr lang="de-DE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144"/>
          <p:cNvSpPr txBox="1">
            <a:spLocks noChangeArrowheads="1"/>
          </p:cNvSpPr>
          <p:nvPr/>
        </p:nvSpPr>
        <p:spPr bwMode="auto">
          <a:xfrm>
            <a:off x="1979613" y="3124200"/>
            <a:ext cx="1744662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endParaRPr kumimoji="1" lang="en-US" sz="1400" b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88"/>
          <p:cNvCxnSpPr>
            <a:cxnSpLocks noChangeShapeType="1"/>
          </p:cNvCxnSpPr>
          <p:nvPr/>
        </p:nvCxnSpPr>
        <p:spPr bwMode="auto">
          <a:xfrm rot="5400000">
            <a:off x="5417344" y="3712369"/>
            <a:ext cx="476250" cy="198438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Rectangle 2195"/>
          <p:cNvSpPr>
            <a:spLocks noChangeArrowheads="1"/>
          </p:cNvSpPr>
          <p:nvPr/>
        </p:nvSpPr>
        <p:spPr bwMode="auto">
          <a:xfrm>
            <a:off x="2097088" y="3505200"/>
            <a:ext cx="1331912" cy="354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36000" rIns="4572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de-D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evel 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e-DE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2206"/>
          <p:cNvSpPr txBox="1">
            <a:spLocks noChangeArrowheads="1"/>
          </p:cNvSpPr>
          <p:nvPr/>
        </p:nvSpPr>
        <p:spPr bwMode="auto">
          <a:xfrm>
            <a:off x="3943350" y="4330700"/>
            <a:ext cx="914400" cy="461963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~3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299" name="AutoShape 2693"/>
          <p:cNvCxnSpPr>
            <a:cxnSpLocks noChangeShapeType="1"/>
            <a:stCxn id="82" idx="2"/>
            <a:endCxn id="146" idx="2"/>
          </p:cNvCxnSpPr>
          <p:nvPr/>
        </p:nvCxnSpPr>
        <p:spPr bwMode="auto">
          <a:xfrm rot="16200000" flipH="1">
            <a:off x="6138069" y="5763419"/>
            <a:ext cx="519112" cy="1035050"/>
          </a:xfrm>
          <a:prstGeom prst="bentConnector2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54300" name="AutoShape 2971"/>
          <p:cNvCxnSpPr>
            <a:cxnSpLocks noChangeShapeType="1"/>
            <a:stCxn id="83" idx="2"/>
            <a:endCxn id="84" idx="3"/>
          </p:cNvCxnSpPr>
          <p:nvPr/>
        </p:nvCxnSpPr>
        <p:spPr bwMode="auto">
          <a:xfrm rot="16200000" flipH="1">
            <a:off x="5699125" y="5038725"/>
            <a:ext cx="174625" cy="317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81" name="AutoShape 2983"/>
          <p:cNvCxnSpPr>
            <a:cxnSpLocks noChangeShapeType="1"/>
            <a:stCxn id="71" idx="3"/>
          </p:cNvCxnSpPr>
          <p:nvPr/>
        </p:nvCxnSpPr>
        <p:spPr bwMode="auto">
          <a:xfrm>
            <a:off x="3429000" y="3683000"/>
            <a:ext cx="1731963" cy="647700"/>
          </a:xfrm>
          <a:prstGeom prst="bentConnector3">
            <a:avLst>
              <a:gd name="adj1" fmla="val 47781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Rectangle 2282"/>
          <p:cNvSpPr>
            <a:spLocks noChangeArrowheads="1"/>
          </p:cNvSpPr>
          <p:nvPr/>
        </p:nvSpPr>
        <p:spPr bwMode="auto">
          <a:xfrm>
            <a:off x="5130800" y="5715000"/>
            <a:ext cx="1498600" cy="3063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2959"/>
          <p:cNvSpPr>
            <a:spLocks noChangeArrowheads="1"/>
          </p:cNvSpPr>
          <p:nvPr/>
        </p:nvSpPr>
        <p:spPr bwMode="auto">
          <a:xfrm>
            <a:off x="5219700" y="4660900"/>
            <a:ext cx="1130300" cy="292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ub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</a:t>
            </a:r>
            <a:r>
              <a:rPr lang="de-DE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nput</a:t>
            </a:r>
            <a:endParaRPr lang="de-DE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Line 872"/>
          <p:cNvSpPr>
            <a:spLocks noChangeShapeType="1"/>
          </p:cNvSpPr>
          <p:nvPr/>
        </p:nvSpPr>
        <p:spPr bwMode="auto">
          <a:xfrm flipH="1">
            <a:off x="8056563" y="3389313"/>
            <a:ext cx="11112" cy="679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Line 873"/>
          <p:cNvSpPr>
            <a:spLocks noChangeShapeType="1"/>
          </p:cNvSpPr>
          <p:nvPr/>
        </p:nvSpPr>
        <p:spPr bwMode="auto">
          <a:xfrm flipH="1">
            <a:off x="8056563" y="4635500"/>
            <a:ext cx="0" cy="118745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66"/>
          <p:cNvSpPr txBox="1">
            <a:spLocks noChangeArrowheads="1"/>
          </p:cNvSpPr>
          <p:nvPr/>
        </p:nvSpPr>
        <p:spPr bwMode="auto">
          <a:xfrm>
            <a:off x="7469188" y="4037013"/>
            <a:ext cx="1217612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~4.5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GB/s</a:t>
            </a:r>
          </a:p>
        </p:txBody>
      </p:sp>
      <p:sp>
        <p:nvSpPr>
          <p:cNvPr id="101" name="Text Box 565"/>
          <p:cNvSpPr txBox="1">
            <a:spLocks noChangeArrowheads="1"/>
          </p:cNvSpPr>
          <p:nvPr/>
        </p:nvSpPr>
        <p:spPr bwMode="auto">
          <a:xfrm>
            <a:off x="7391400" y="5778500"/>
            <a:ext cx="1357313" cy="368300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</a:p>
        </p:txBody>
      </p:sp>
      <p:sp>
        <p:nvSpPr>
          <p:cNvPr id="105" name="Text Box 2148"/>
          <p:cNvSpPr txBox="1">
            <a:spLocks noChangeArrowheads="1"/>
          </p:cNvSpPr>
          <p:nvPr/>
        </p:nvSpPr>
        <p:spPr bwMode="auto">
          <a:xfrm>
            <a:off x="4968875" y="1511300"/>
            <a:ext cx="2251075" cy="1263650"/>
          </a:xfrm>
          <a:prstGeom prst="round2DiagRect">
            <a:avLst>
              <a:gd name="adj1" fmla="val 6875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18000" rIns="72000" bIns="0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Detector Read-Out</a:t>
            </a:r>
            <a:endParaRPr kumimoji="1" lang="en-US" sz="105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2146"/>
          <p:cNvSpPr txBox="1">
            <a:spLocks noChangeArrowheads="1"/>
          </p:cNvSpPr>
          <p:nvPr/>
        </p:nvSpPr>
        <p:spPr bwMode="auto">
          <a:xfrm>
            <a:off x="1801813" y="1092200"/>
            <a:ext cx="2027237" cy="1343025"/>
          </a:xfrm>
          <a:prstGeom prst="round2DiagRect">
            <a:avLst>
              <a:gd name="adj1" fmla="val 7438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72000" bIns="3600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Level 1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Line 2151"/>
          <p:cNvSpPr>
            <a:spLocks noChangeShapeType="1"/>
          </p:cNvSpPr>
          <p:nvPr/>
        </p:nvSpPr>
        <p:spPr bwMode="auto">
          <a:xfrm>
            <a:off x="51323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8" name="Line 2152"/>
          <p:cNvSpPr>
            <a:spLocks noChangeShapeType="1"/>
          </p:cNvSpPr>
          <p:nvPr/>
        </p:nvSpPr>
        <p:spPr bwMode="auto">
          <a:xfrm>
            <a:off x="54229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Line 2153"/>
          <p:cNvSpPr>
            <a:spLocks noChangeShapeType="1"/>
          </p:cNvSpPr>
          <p:nvPr/>
        </p:nvSpPr>
        <p:spPr bwMode="auto">
          <a:xfrm>
            <a:off x="52768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Line 2155"/>
          <p:cNvSpPr>
            <a:spLocks noChangeShapeType="1"/>
          </p:cNvSpPr>
          <p:nvPr/>
        </p:nvSpPr>
        <p:spPr bwMode="auto">
          <a:xfrm>
            <a:off x="5741988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1" name="Line 2156"/>
          <p:cNvSpPr>
            <a:spLocks noChangeShapeType="1"/>
          </p:cNvSpPr>
          <p:nvPr/>
        </p:nvSpPr>
        <p:spPr bwMode="auto">
          <a:xfrm>
            <a:off x="6016625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" name="Line 2157"/>
          <p:cNvSpPr>
            <a:spLocks noChangeShapeType="1"/>
          </p:cNvSpPr>
          <p:nvPr/>
        </p:nvSpPr>
        <p:spPr bwMode="auto">
          <a:xfrm>
            <a:off x="5878513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3" name="Line 2159"/>
          <p:cNvSpPr>
            <a:spLocks noChangeShapeType="1"/>
          </p:cNvSpPr>
          <p:nvPr/>
        </p:nvSpPr>
        <p:spPr bwMode="auto">
          <a:xfrm>
            <a:off x="63373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4" name="Line 2160"/>
          <p:cNvSpPr>
            <a:spLocks noChangeShapeType="1"/>
          </p:cNvSpPr>
          <p:nvPr/>
        </p:nvSpPr>
        <p:spPr bwMode="auto">
          <a:xfrm>
            <a:off x="6629400" y="1295400"/>
            <a:ext cx="0" cy="6556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5" name="Line 2161"/>
          <p:cNvSpPr>
            <a:spLocks noChangeShapeType="1"/>
          </p:cNvSpPr>
          <p:nvPr/>
        </p:nvSpPr>
        <p:spPr bwMode="auto">
          <a:xfrm>
            <a:off x="6483350" y="1295400"/>
            <a:ext cx="0" cy="657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Line 2163"/>
          <p:cNvSpPr>
            <a:spLocks noChangeShapeType="1"/>
          </p:cNvSpPr>
          <p:nvPr/>
        </p:nvSpPr>
        <p:spPr bwMode="auto">
          <a:xfrm>
            <a:off x="528955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7" name="Line 2164"/>
          <p:cNvSpPr>
            <a:spLocks noChangeShapeType="1"/>
          </p:cNvSpPr>
          <p:nvPr/>
        </p:nvSpPr>
        <p:spPr bwMode="auto">
          <a:xfrm>
            <a:off x="6489700" y="2049463"/>
            <a:ext cx="0" cy="571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" name="Line 2165"/>
          <p:cNvSpPr>
            <a:spLocks noChangeShapeType="1"/>
          </p:cNvSpPr>
          <p:nvPr/>
        </p:nvSpPr>
        <p:spPr bwMode="auto">
          <a:xfrm>
            <a:off x="5886450" y="2049463"/>
            <a:ext cx="0" cy="5730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" name="Rectangle 2167"/>
          <p:cNvSpPr>
            <a:spLocks noChangeArrowheads="1"/>
          </p:cNvSpPr>
          <p:nvPr/>
        </p:nvSpPr>
        <p:spPr bwMode="auto">
          <a:xfrm>
            <a:off x="5095875" y="1779588"/>
            <a:ext cx="3587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2168"/>
          <p:cNvSpPr>
            <a:spLocks noChangeArrowheads="1"/>
          </p:cNvSpPr>
          <p:nvPr/>
        </p:nvSpPr>
        <p:spPr bwMode="auto">
          <a:xfrm>
            <a:off x="5702300" y="1779588"/>
            <a:ext cx="35718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2169"/>
          <p:cNvSpPr>
            <a:spLocks noChangeArrowheads="1"/>
          </p:cNvSpPr>
          <p:nvPr/>
        </p:nvSpPr>
        <p:spPr bwMode="auto">
          <a:xfrm>
            <a:off x="6307138" y="1779588"/>
            <a:ext cx="357187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 Box 2172"/>
          <p:cNvSpPr txBox="1">
            <a:spLocks noChangeArrowheads="1"/>
          </p:cNvSpPr>
          <p:nvPr/>
        </p:nvSpPr>
        <p:spPr bwMode="auto">
          <a:xfrm>
            <a:off x="3162300" y="1085850"/>
            <a:ext cx="704850" cy="306388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&lt;2.5 </a:t>
            </a:r>
            <a:r>
              <a:rPr kumimoji="1"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endParaRPr kumimoji="1" lang="en-US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181"/>
          <p:cNvCxnSpPr>
            <a:cxnSpLocks noChangeShapeType="1"/>
            <a:endCxn id="129" idx="2"/>
          </p:cNvCxnSpPr>
          <p:nvPr/>
        </p:nvCxnSpPr>
        <p:spPr bwMode="auto">
          <a:xfrm>
            <a:off x="3840163" y="2306638"/>
            <a:ext cx="1412875" cy="3175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7" name="AutoShape 2182"/>
          <p:cNvCxnSpPr>
            <a:cxnSpLocks noChangeShapeType="1"/>
            <a:stCxn id="130" idx="6"/>
            <a:endCxn id="131" idx="2"/>
          </p:cNvCxnSpPr>
          <p:nvPr/>
        </p:nvCxnSpPr>
        <p:spPr bwMode="auto">
          <a:xfrm>
            <a:off x="5932488" y="2309813"/>
            <a:ext cx="509587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28" name="AutoShape 2183"/>
          <p:cNvCxnSpPr>
            <a:cxnSpLocks noChangeShapeType="1"/>
            <a:stCxn id="129" idx="6"/>
            <a:endCxn id="130" idx="2"/>
          </p:cNvCxnSpPr>
          <p:nvPr/>
        </p:nvCxnSpPr>
        <p:spPr bwMode="auto">
          <a:xfrm>
            <a:off x="5346700" y="2309813"/>
            <a:ext cx="492125" cy="0"/>
          </a:xfrm>
          <a:prstGeom prst="straightConnector1">
            <a:avLst/>
          </a:prstGeom>
          <a:noFill/>
          <a:ln w="3175" cap="sq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129" name="Oval 2185"/>
          <p:cNvSpPr>
            <a:spLocks noChangeArrowheads="1"/>
          </p:cNvSpPr>
          <p:nvPr/>
        </p:nvSpPr>
        <p:spPr bwMode="auto">
          <a:xfrm>
            <a:off x="5253038" y="2246313"/>
            <a:ext cx="93662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Oval 2186"/>
          <p:cNvSpPr>
            <a:spLocks noChangeArrowheads="1"/>
          </p:cNvSpPr>
          <p:nvPr/>
        </p:nvSpPr>
        <p:spPr bwMode="auto">
          <a:xfrm>
            <a:off x="583882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 2187"/>
          <p:cNvSpPr>
            <a:spLocks noChangeArrowheads="1"/>
          </p:cNvSpPr>
          <p:nvPr/>
        </p:nvSpPr>
        <p:spPr bwMode="auto">
          <a:xfrm>
            <a:off x="6442075" y="2246313"/>
            <a:ext cx="93663" cy="127000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 Box 2190"/>
          <p:cNvSpPr txBox="1">
            <a:spLocks noChangeArrowheads="1"/>
          </p:cNvSpPr>
          <p:nvPr/>
        </p:nvSpPr>
        <p:spPr bwMode="auto">
          <a:xfrm>
            <a:off x="5586413" y="1062038"/>
            <a:ext cx="1176337" cy="26035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100">
                <a:solidFill>
                  <a:srgbClr val="4B4B4B"/>
                </a:solidFill>
                <a:cs typeface="Arial" charset="0"/>
              </a:rPr>
              <a:t>Other Detectors</a:t>
            </a:r>
            <a:endParaRPr kumimoji="1" lang="en-US" sz="1100" u="sng">
              <a:solidFill>
                <a:srgbClr val="060275"/>
              </a:solidFill>
              <a:cs typeface="Arial" charset="0"/>
            </a:endParaRPr>
          </a:p>
        </p:txBody>
      </p:sp>
      <p:sp>
        <p:nvSpPr>
          <p:cNvPr id="133" name="Text Box 2202"/>
          <p:cNvSpPr txBox="1">
            <a:spLocks noChangeArrowheads="1"/>
          </p:cNvSpPr>
          <p:nvPr/>
        </p:nvSpPr>
        <p:spPr bwMode="auto">
          <a:xfrm>
            <a:off x="1905000" y="2582863"/>
            <a:ext cx="1981200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egions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kumimoji="1"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nterest         </a:t>
            </a:r>
            <a:endParaRPr kumimoji="1" lang="en-US" sz="12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 Box 2695"/>
          <p:cNvSpPr txBox="1">
            <a:spLocks noChangeArrowheads="1"/>
          </p:cNvSpPr>
          <p:nvPr/>
        </p:nvSpPr>
        <p:spPr bwMode="auto">
          <a:xfrm>
            <a:off x="3892550" y="1863725"/>
            <a:ext cx="1063625" cy="4603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L1 </a:t>
            </a: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 (100) kHz</a:t>
            </a:r>
            <a:endParaRPr kumimoji="1" lang="en-US" sz="1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 Box 2696"/>
          <p:cNvSpPr txBox="1">
            <a:spLocks noChangeArrowheads="1"/>
          </p:cNvSpPr>
          <p:nvPr/>
        </p:nvSpPr>
        <p:spPr bwMode="auto">
          <a:xfrm>
            <a:off x="4049713" y="1135063"/>
            <a:ext cx="714375" cy="27622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MHz</a:t>
            </a:r>
          </a:p>
        </p:txBody>
      </p:sp>
      <p:sp>
        <p:nvSpPr>
          <p:cNvPr id="137" name="Text Box 560"/>
          <p:cNvSpPr txBox="1">
            <a:spLocks noChangeArrowheads="1"/>
          </p:cNvSpPr>
          <p:nvPr/>
        </p:nvSpPr>
        <p:spPr bwMode="auto">
          <a:xfrm>
            <a:off x="438150" y="1282700"/>
            <a:ext cx="981075" cy="368300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40 MHz</a:t>
            </a:r>
          </a:p>
        </p:txBody>
      </p:sp>
      <p:sp>
        <p:nvSpPr>
          <p:cNvPr id="138" name="Text Box 561"/>
          <p:cNvSpPr txBox="1">
            <a:spLocks noChangeArrowheads="1"/>
          </p:cNvSpPr>
          <p:nvPr/>
        </p:nvSpPr>
        <p:spPr bwMode="auto">
          <a:xfrm>
            <a:off x="481013" y="2525713"/>
            <a:ext cx="966787" cy="369887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>
                <a:solidFill>
                  <a:srgbClr val="953735"/>
                </a:solidFill>
                <a:cs typeface="Arial" charset="0"/>
              </a:rPr>
              <a:t>75  kHz</a:t>
            </a:r>
          </a:p>
        </p:txBody>
      </p:sp>
      <p:sp>
        <p:nvSpPr>
          <p:cNvPr id="139" name="Line 857"/>
          <p:cNvSpPr>
            <a:spLocks noChangeShapeType="1"/>
          </p:cNvSpPr>
          <p:nvPr/>
        </p:nvSpPr>
        <p:spPr bwMode="auto">
          <a:xfrm>
            <a:off x="923925" y="1827213"/>
            <a:ext cx="0" cy="609600"/>
          </a:xfrm>
          <a:prstGeom prst="line">
            <a:avLst/>
          </a:prstGeom>
          <a:noFill/>
          <a:ln w="635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1920875" y="1663700"/>
            <a:ext cx="1782763" cy="684213"/>
            <a:chOff x="2168220" y="1600186"/>
            <a:chExt cx="1782791" cy="684000"/>
          </a:xfrm>
        </p:grpSpPr>
        <p:pic>
          <p:nvPicPr>
            <p:cNvPr id="54366" name="Picture 2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641" y="1600186"/>
              <a:ext cx="97237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  <p:pic>
          <p:nvPicPr>
            <p:cNvPr id="54367" name="Picture 22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8220" y="1600186"/>
              <a:ext cx="803580" cy="684000"/>
            </a:xfrm>
            <a:prstGeom prst="rect">
              <a:avLst/>
            </a:prstGeom>
            <a:noFill/>
            <a:ln w="9525">
              <a:solidFill>
                <a:schemeClr val="accent1">
                  <a:alpha val="79999"/>
                </a:schemeClr>
              </a:solidFill>
              <a:miter lim="800000"/>
              <a:headEnd/>
              <a:tailEnd/>
            </a:ln>
          </p:spPr>
        </p:pic>
      </p:grpSp>
      <p:cxnSp>
        <p:nvCxnSpPr>
          <p:cNvPr id="144" name="AutoShape 2175"/>
          <p:cNvCxnSpPr>
            <a:cxnSpLocks noChangeShapeType="1"/>
            <a:stCxn id="125" idx="3"/>
          </p:cNvCxnSpPr>
          <p:nvPr/>
        </p:nvCxnSpPr>
        <p:spPr bwMode="auto">
          <a:xfrm rot="5400000">
            <a:off x="3929857" y="246856"/>
            <a:ext cx="273050" cy="2640013"/>
          </a:xfrm>
          <a:prstGeom prst="bentConnector3">
            <a:avLst>
              <a:gd name="adj1" fmla="val -1106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5" name="Text Box 2173"/>
          <p:cNvSpPr txBox="1">
            <a:spLocks noChangeArrowheads="1"/>
          </p:cNvSpPr>
          <p:nvPr/>
        </p:nvSpPr>
        <p:spPr bwMode="auto">
          <a:xfrm>
            <a:off x="2952750" y="3121025"/>
            <a:ext cx="776288" cy="307975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kumimoji="1" lang="en-US" sz="1400">
                <a:solidFill>
                  <a:srgbClr val="984807"/>
                </a:solidFill>
                <a:cs typeface="Arial" charset="0"/>
              </a:rPr>
              <a:t>~40 ms</a:t>
            </a:r>
          </a:p>
        </p:txBody>
      </p:sp>
      <p:sp>
        <p:nvSpPr>
          <p:cNvPr id="149" name="Line 871"/>
          <p:cNvSpPr>
            <a:spLocks noChangeShapeType="1"/>
          </p:cNvSpPr>
          <p:nvPr/>
        </p:nvSpPr>
        <p:spPr bwMode="auto">
          <a:xfrm flipH="1">
            <a:off x="8058150" y="1587500"/>
            <a:ext cx="0" cy="121920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AutoShape 2201"/>
          <p:cNvCxnSpPr>
            <a:cxnSpLocks noChangeShapeType="1"/>
            <a:stCxn id="106" idx="1"/>
          </p:cNvCxnSpPr>
          <p:nvPr/>
        </p:nvCxnSpPr>
        <p:spPr bwMode="auto">
          <a:xfrm rot="5400000">
            <a:off x="2168525" y="2857500"/>
            <a:ext cx="1069975" cy="225425"/>
          </a:xfrm>
          <a:prstGeom prst="bentConnector3">
            <a:avLst>
              <a:gd name="adj1" fmla="val 54307"/>
            </a:avLst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8" name="Text Box 564"/>
          <p:cNvSpPr txBox="1">
            <a:spLocks noChangeArrowheads="1"/>
          </p:cNvSpPr>
          <p:nvPr/>
        </p:nvSpPr>
        <p:spPr bwMode="auto">
          <a:xfrm>
            <a:off x="7543800" y="2830513"/>
            <a:ext cx="1128713" cy="369887"/>
          </a:xfrm>
          <a:prstGeom prst="rect">
            <a:avLst/>
          </a:prstGeom>
          <a:noFill/>
          <a:ln w="3175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112 GB/s</a:t>
            </a:r>
            <a:endParaRPr kumimoji="1"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345" name="TextBox 189"/>
          <p:cNvSpPr txBox="1">
            <a:spLocks noChangeArrowheads="1"/>
          </p:cNvSpPr>
          <p:nvPr/>
        </p:nvSpPr>
        <p:spPr bwMode="auto">
          <a:xfrm>
            <a:off x="7807325" y="381000"/>
            <a:ext cx="102076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i="1">
                <a:latin typeface="Calibri" pitchFamily="34" charset="0"/>
              </a:rPr>
              <a:t>Trigger Info</a:t>
            </a:r>
            <a:endParaRPr lang="en-US" sz="1000" i="1">
              <a:latin typeface="Calibri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7961313" y="596900"/>
            <a:ext cx="685800" cy="0"/>
          </a:xfrm>
          <a:prstGeom prst="line">
            <a:avLst/>
          </a:prstGeom>
          <a:noFill/>
          <a:ln w="22225" cap="sq">
            <a:solidFill>
              <a:schemeClr val="accent2">
                <a:lumMod val="75000"/>
              </a:schemeClr>
            </a:solidFill>
            <a:miter lim="800000"/>
            <a:headEnd/>
            <a:tailEnd type="none" w="med" len="med"/>
          </a:ln>
          <a:effectLst/>
        </p:spPr>
      </p:cxnSp>
      <p:cxnSp>
        <p:nvCxnSpPr>
          <p:cNvPr id="54347" name="Straight Connector 187"/>
          <p:cNvCxnSpPr>
            <a:cxnSpLocks noChangeShapeType="1"/>
          </p:cNvCxnSpPr>
          <p:nvPr/>
        </p:nvCxnSpPr>
        <p:spPr bwMode="auto">
          <a:xfrm>
            <a:off x="7961313" y="368300"/>
            <a:ext cx="685800" cy="0"/>
          </a:xfrm>
          <a:prstGeom prst="line">
            <a:avLst/>
          </a:prstGeom>
          <a:noFill/>
          <a:ln w="22225" cap="sq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161" name="Straight Arrow Connector 160"/>
          <p:cNvCxnSpPr>
            <a:cxnSpLocks noChangeShapeType="1"/>
            <a:stCxn id="88" idx="1"/>
            <a:endCxn id="83" idx="0"/>
          </p:cNvCxnSpPr>
          <p:nvPr/>
        </p:nvCxnSpPr>
        <p:spPr bwMode="auto">
          <a:xfrm rot="16200000" flipH="1">
            <a:off x="5699919" y="4575969"/>
            <a:ext cx="165100" cy="4762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54349" name="Straight Arrow Connector 175"/>
          <p:cNvCxnSpPr>
            <a:cxnSpLocks noChangeShapeType="1"/>
            <a:stCxn id="84" idx="1"/>
          </p:cNvCxnSpPr>
          <p:nvPr/>
        </p:nvCxnSpPr>
        <p:spPr bwMode="auto">
          <a:xfrm rot="16200000" flipH="1">
            <a:off x="5711825" y="5638800"/>
            <a:ext cx="152400" cy="0"/>
          </a:xfrm>
          <a:prstGeom prst="straightConnector1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6" name="Can 145"/>
          <p:cNvSpPr/>
          <p:nvPr/>
        </p:nvSpPr>
        <p:spPr>
          <a:xfrm>
            <a:off x="6915150" y="62357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0" name="Straight Arrow Connector 159"/>
          <p:cNvCxnSpPr>
            <a:cxnSpLocks noChangeShapeType="1"/>
            <a:stCxn id="140" idx="2"/>
          </p:cNvCxnSpPr>
          <p:nvPr/>
        </p:nvCxnSpPr>
        <p:spPr bwMode="auto">
          <a:xfrm rot="16200000" flipH="1">
            <a:off x="5211763" y="2779713"/>
            <a:ext cx="407987" cy="255587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3" name="Straight Arrow Connector 162"/>
          <p:cNvCxnSpPr>
            <a:cxnSpLocks noChangeShapeType="1"/>
            <a:stCxn id="141" idx="2"/>
          </p:cNvCxnSpPr>
          <p:nvPr/>
        </p:nvCxnSpPr>
        <p:spPr bwMode="auto">
          <a:xfrm rot="16200000" flipH="1">
            <a:off x="5688807" y="2912269"/>
            <a:ext cx="417512" cy="0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cxnSp>
        <p:nvCxnSpPr>
          <p:cNvPr id="165" name="Straight Arrow Connector 164"/>
          <p:cNvCxnSpPr>
            <a:cxnSpLocks noChangeShapeType="1"/>
            <a:stCxn id="142" idx="2"/>
          </p:cNvCxnSpPr>
          <p:nvPr/>
        </p:nvCxnSpPr>
        <p:spPr bwMode="auto">
          <a:xfrm rot="5400000">
            <a:off x="6158706" y="2774157"/>
            <a:ext cx="407987" cy="266700"/>
          </a:xfrm>
          <a:prstGeom prst="bentConnector3">
            <a:avLst>
              <a:gd name="adj1" fmla="val 36815"/>
            </a:avLst>
          </a:prstGeom>
          <a:noFill/>
          <a:ln w="28575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66" name="TextBox 165"/>
          <p:cNvSpPr txBox="1"/>
          <p:nvPr/>
        </p:nvSpPr>
        <p:spPr>
          <a:xfrm>
            <a:off x="6172200" y="3949700"/>
            <a:ext cx="838200" cy="3937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vent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uilder</a:t>
            </a:r>
          </a:p>
        </p:txBody>
      </p:sp>
      <p:sp>
        <p:nvSpPr>
          <p:cNvPr id="123" name="Oval 2177"/>
          <p:cNvSpPr>
            <a:spLocks noChangeArrowheads="1"/>
          </p:cNvSpPr>
          <p:nvPr/>
        </p:nvSpPr>
        <p:spPr bwMode="auto">
          <a:xfrm>
            <a:off x="5076825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178"/>
          <p:cNvSpPr>
            <a:spLocks noChangeArrowheads="1"/>
          </p:cNvSpPr>
          <p:nvPr/>
        </p:nvSpPr>
        <p:spPr bwMode="auto">
          <a:xfrm>
            <a:off x="5232400" y="1341438"/>
            <a:ext cx="93663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Oval 2179"/>
          <p:cNvSpPr>
            <a:spLocks noChangeArrowheads="1"/>
          </p:cNvSpPr>
          <p:nvPr/>
        </p:nvSpPr>
        <p:spPr bwMode="auto">
          <a:xfrm>
            <a:off x="5373688" y="1341438"/>
            <a:ext cx="93662" cy="104775"/>
          </a:xfrm>
          <a:prstGeom prst="ellipse">
            <a:avLst/>
          </a:prstGeom>
          <a:solidFill>
            <a:srgbClr val="FFDE02"/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AutoShape 2964"/>
          <p:cNvCxnSpPr>
            <a:cxnSpLocks noChangeShapeType="1"/>
          </p:cNvCxnSpPr>
          <p:nvPr/>
        </p:nvCxnSpPr>
        <p:spPr bwMode="auto">
          <a:xfrm rot="5400000">
            <a:off x="5805487" y="3716338"/>
            <a:ext cx="468313" cy="198438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40" name="Rectangle 2781"/>
          <p:cNvSpPr>
            <a:spLocks noChangeArrowheads="1"/>
          </p:cNvSpPr>
          <p:nvPr/>
        </p:nvSpPr>
        <p:spPr bwMode="auto">
          <a:xfrm>
            <a:off x="50371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2858"/>
          <p:cNvSpPr>
            <a:spLocks noChangeArrowheads="1"/>
          </p:cNvSpPr>
          <p:nvPr/>
        </p:nvSpPr>
        <p:spPr bwMode="auto">
          <a:xfrm>
            <a:off x="5646738" y="2505075"/>
            <a:ext cx="503237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2935"/>
          <p:cNvSpPr>
            <a:spLocks noChangeArrowheads="1"/>
          </p:cNvSpPr>
          <p:nvPr/>
        </p:nvSpPr>
        <p:spPr bwMode="auto">
          <a:xfrm>
            <a:off x="6243638" y="2505075"/>
            <a:ext cx="504825" cy="1984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ROD</a:t>
            </a:r>
            <a:endParaRPr lang="de-DE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2969"/>
          <p:cNvSpPr>
            <a:spLocks noChangeArrowheads="1"/>
          </p:cNvSpPr>
          <p:nvPr/>
        </p:nvSpPr>
        <p:spPr bwMode="auto">
          <a:xfrm>
            <a:off x="5292725" y="5127625"/>
            <a:ext cx="990600" cy="434975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Event Filter Network</a:t>
            </a:r>
            <a:endParaRPr lang="de-DE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2949"/>
          <p:cNvSpPr>
            <a:spLocks noChangeArrowheads="1"/>
          </p:cNvSpPr>
          <p:nvPr/>
        </p:nvSpPr>
        <p:spPr bwMode="auto">
          <a:xfrm>
            <a:off x="5162550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val 2962"/>
          <p:cNvSpPr>
            <a:spLocks noChangeArrowheads="1"/>
          </p:cNvSpPr>
          <p:nvPr/>
        </p:nvSpPr>
        <p:spPr bwMode="auto">
          <a:xfrm>
            <a:off x="5160963" y="4038600"/>
            <a:ext cx="1239837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14800" y="2743200"/>
            <a:ext cx="4267200" cy="12255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Events selected by EF are saved on mass storage, the </a:t>
            </a:r>
            <a:r>
              <a:rPr lang="en-US" sz="2400" b="1" dirty="0"/>
              <a:t>Sub-Farm Output (SFO)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3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6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9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68" grpId="0" animBg="1"/>
      <p:bldP spid="102" grpId="0"/>
      <p:bldP spid="103" grpId="0"/>
      <p:bldP spid="9" grpId="0" animBg="1"/>
      <p:bldP spid="37" grpId="0"/>
      <p:bldP spid="38" grpId="0"/>
      <p:bldP spid="41" grpId="0"/>
      <p:bldP spid="42" grpId="0"/>
      <p:bldP spid="45" grpId="0" animBg="1"/>
      <p:bldP spid="46" grpId="0"/>
      <p:bldP spid="52" grpId="0"/>
      <p:bldP spid="54" grpId="0"/>
      <p:bldP spid="63" grpId="0" animBg="1"/>
      <p:bldP spid="67" grpId="0" animBg="1"/>
      <p:bldP spid="71" grpId="0" animBg="1"/>
      <p:bldP spid="72" grpId="0"/>
      <p:bldP spid="8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/>
      <p:bldP spid="129" grpId="0" animBg="1"/>
      <p:bldP spid="130" grpId="0" animBg="1"/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45" grpId="0"/>
      <p:bldP spid="166" grpId="0"/>
      <p:bldP spid="123" grpId="0" animBg="1"/>
      <p:bldP spid="124" grpId="0" animBg="1"/>
      <p:bldP spid="125" grpId="0" animBg="1"/>
      <p:bldP spid="140" grpId="0" animBg="1"/>
      <p:bldP spid="141" grpId="0" animBg="1"/>
      <p:bldP spid="142" grpId="0" animBg="1"/>
      <p:bldP spid="151" grpId="0" animBg="1"/>
      <p:bldP spid="8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Local Mass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486400" cy="5562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SFO farm: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6 disk storage server PCs (5 + 1 spare)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3 HW raid arrays &amp; 24 HD per node, RAID5 scheme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Events distributed into Data Files following </a:t>
            </a:r>
            <a:r>
              <a:rPr lang="en-US" b="1" dirty="0" smtClean="0"/>
              <a:t>data stream assignment done at HLT </a:t>
            </a:r>
            <a:r>
              <a:rPr lang="en-US" dirty="0" smtClean="0"/>
              <a:t>(express, physics, calibration, debug)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Data files asynchronously transferred to CERN Data Storage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52.5 TB total capacity </a:t>
            </a:r>
            <a:r>
              <a:rPr lang="en-US" dirty="0" smtClean="0"/>
              <a:t>= 1 day of disk buffer in case of mass storage failure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Scalability</a:t>
            </a:r>
            <a:endParaRPr lang="en-US" dirty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422400"/>
            <a:ext cx="35052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9" descr="SFOperf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22638"/>
            <a:ext cx="4876800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SFO Performance</a:t>
            </a:r>
            <a:endParaRPr lang="en-US" dirty="0"/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4572000" y="3657600"/>
            <a:ext cx="4419600" cy="2798763"/>
            <a:chOff x="5105400" y="4114800"/>
            <a:chExt cx="3886200" cy="2341028"/>
          </a:xfrm>
        </p:grpSpPr>
        <p:pic>
          <p:nvPicPr>
            <p:cNvPr id="57369" name="Picture 4" descr="SFOinput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05400" y="4114800"/>
              <a:ext cx="3886200" cy="234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7370" name="Straight Connector 5"/>
            <p:cNvCxnSpPr>
              <a:cxnSpLocks noChangeShapeType="1"/>
            </p:cNvCxnSpPr>
            <p:nvPr/>
          </p:nvCxnSpPr>
          <p:spPr bwMode="auto">
            <a:xfrm>
              <a:off x="5413248" y="5660136"/>
              <a:ext cx="3429000" cy="0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</p:cxnSp>
        <p:sp>
          <p:nvSpPr>
            <p:cNvPr id="57371" name="TextBox 6"/>
            <p:cNvSpPr txBox="1">
              <a:spLocks noChangeArrowheads="1"/>
            </p:cNvSpPr>
            <p:nvPr/>
          </p:nvSpPr>
          <p:spPr bwMode="auto">
            <a:xfrm>
              <a:off x="6172200" y="4114800"/>
              <a:ext cx="1922962" cy="2462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 algn="ctr"/>
              <a:r>
                <a:rPr lang="en-US" sz="1600" b="1">
                  <a:latin typeface="Calibri" pitchFamily="34" charset="0"/>
                </a:rPr>
                <a:t>EF Output Bandwidth</a:t>
              </a:r>
              <a:endParaRPr lang="en-US" sz="2000" b="1">
                <a:latin typeface="Calibri" pitchFamily="34" charset="0"/>
              </a:endParaRPr>
            </a:p>
          </p:txBody>
        </p:sp>
        <p:sp>
          <p:nvSpPr>
            <p:cNvPr id="57372" name="TextBox 7"/>
            <p:cNvSpPr txBox="1">
              <a:spLocks noChangeArrowheads="1"/>
            </p:cNvSpPr>
            <p:nvPr/>
          </p:nvSpPr>
          <p:spPr bwMode="auto">
            <a:xfrm>
              <a:off x="5486400" y="4419600"/>
              <a:ext cx="1371600" cy="4308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27432" tIns="0" rIns="27432" bIns="0"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EF commissioning = high acceptance </a:t>
              </a:r>
              <a:endParaRPr lang="en-US">
                <a:latin typeface="Calibri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00600" y="2968625"/>
            <a:ext cx="4038600" cy="6127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Dashed line = nominal working point</a:t>
            </a:r>
          </a:p>
          <a:p>
            <a:pPr marL="225425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design spec. for SFO input ~300 MB/s</a:t>
            </a:r>
          </a:p>
        </p:txBody>
      </p:sp>
      <p:sp>
        <p:nvSpPr>
          <p:cNvPr id="57349" name="TextBox 12"/>
          <p:cNvSpPr txBox="1">
            <a:spLocks noChangeArrowheads="1"/>
          </p:cNvSpPr>
          <p:nvPr/>
        </p:nvSpPr>
        <p:spPr bwMode="auto">
          <a:xfrm>
            <a:off x="304800" y="1655763"/>
            <a:ext cx="85725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725" y="1905000"/>
            <a:ext cx="777875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SFO</a:t>
            </a:r>
          </a:p>
        </p:txBody>
      </p:sp>
      <p:pic>
        <p:nvPicPr>
          <p:cNvPr id="57351" name="Picture 16" descr="switc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33400"/>
            <a:ext cx="73818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Text Box 351"/>
          <p:cNvSpPr txBox="1">
            <a:spLocks noChangeArrowheads="1"/>
          </p:cNvSpPr>
          <p:nvPr/>
        </p:nvSpPr>
        <p:spPr bwMode="auto">
          <a:xfrm>
            <a:off x="84138" y="1600200"/>
            <a:ext cx="4492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[6]</a:t>
            </a:r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57353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107157" y="1475581"/>
            <a:ext cx="855662" cy="3175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 type="arrow" w="med" len="med"/>
            <a:tailEnd type="arrow" w="med" len="med"/>
          </a:ln>
        </p:spPr>
      </p:cxnSp>
      <p:pic>
        <p:nvPicPr>
          <p:cNvPr id="57354" name="Picture 23" descr="switc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600200"/>
            <a:ext cx="9144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an 28"/>
          <p:cNvSpPr/>
          <p:nvPr/>
        </p:nvSpPr>
        <p:spPr>
          <a:xfrm>
            <a:off x="4648200" y="1371600"/>
            <a:ext cx="838200" cy="609600"/>
          </a:xfrm>
          <a:prstGeom prst="ca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Data Storage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356" name="Straight Arrow Connector 30"/>
          <p:cNvCxnSpPr>
            <a:cxnSpLocks noChangeShapeType="1"/>
            <a:stCxn id="15" idx="3"/>
          </p:cNvCxnSpPr>
          <p:nvPr/>
        </p:nvCxnSpPr>
        <p:spPr bwMode="auto">
          <a:xfrm flipV="1">
            <a:off x="990600" y="1919288"/>
            <a:ext cx="1447800" cy="139700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57357" name="Straight Arrow Connector 32"/>
          <p:cNvCxnSpPr>
            <a:cxnSpLocks noChangeShapeType="1"/>
            <a:endCxn id="29" idx="2"/>
          </p:cNvCxnSpPr>
          <p:nvPr/>
        </p:nvCxnSpPr>
        <p:spPr bwMode="auto">
          <a:xfrm flipV="1">
            <a:off x="3352800" y="1676400"/>
            <a:ext cx="1295400" cy="242888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57358" name="TextBox 36"/>
          <p:cNvSpPr txBox="1">
            <a:spLocks noChangeArrowheads="1"/>
          </p:cNvSpPr>
          <p:nvPr/>
        </p:nvSpPr>
        <p:spPr bwMode="auto">
          <a:xfrm>
            <a:off x="762000" y="990600"/>
            <a:ext cx="144780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2x 1 Gbit link</a:t>
            </a:r>
          </a:p>
        </p:txBody>
      </p:sp>
      <p:pic>
        <p:nvPicPr>
          <p:cNvPr id="573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75" y="914400"/>
            <a:ext cx="2955925" cy="15128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7360" name="TextBox 44"/>
          <p:cNvSpPr txBox="1">
            <a:spLocks noChangeArrowheads="1"/>
          </p:cNvSpPr>
          <p:nvPr/>
        </p:nvSpPr>
        <p:spPr bwMode="auto">
          <a:xfrm>
            <a:off x="914400" y="1673225"/>
            <a:ext cx="144780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2x 1 Gbit link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1000" y="2971800"/>
            <a:ext cx="4038600" cy="6127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SFO effective throughput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(240 MB/s per node): </a:t>
            </a:r>
            <a:r>
              <a:rPr lang="en-US" b="1" dirty="0"/>
              <a:t>1.2 GB/s</a:t>
            </a:r>
            <a:endParaRPr lang="en-US" dirty="0"/>
          </a:p>
        </p:txBody>
      </p:sp>
      <p:sp>
        <p:nvSpPr>
          <p:cNvPr id="57362" name="TextBox 46"/>
          <p:cNvSpPr txBox="1">
            <a:spLocks noChangeArrowheads="1"/>
          </p:cNvSpPr>
          <p:nvPr/>
        </p:nvSpPr>
        <p:spPr bwMode="auto">
          <a:xfrm>
            <a:off x="2971800" y="1295400"/>
            <a:ext cx="157797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2x 10 Gbit link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125" y="2057400"/>
            <a:ext cx="777875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SFO</a:t>
            </a:r>
          </a:p>
        </p:txBody>
      </p:sp>
      <p:cxnSp>
        <p:nvCxnSpPr>
          <p:cNvPr id="57364" name="Straight Arrow Connector 25"/>
          <p:cNvCxnSpPr>
            <a:cxnSpLocks noChangeShapeType="1"/>
            <a:stCxn id="25" idx="3"/>
          </p:cNvCxnSpPr>
          <p:nvPr/>
        </p:nvCxnSpPr>
        <p:spPr bwMode="auto">
          <a:xfrm flipV="1">
            <a:off x="1143000" y="2085975"/>
            <a:ext cx="1447800" cy="125413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27" name="TextBox 26"/>
          <p:cNvSpPr txBox="1"/>
          <p:nvPr/>
        </p:nvSpPr>
        <p:spPr>
          <a:xfrm>
            <a:off x="517525" y="2209800"/>
            <a:ext cx="777875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SFO</a:t>
            </a:r>
          </a:p>
        </p:txBody>
      </p:sp>
      <p:cxnSp>
        <p:nvCxnSpPr>
          <p:cNvPr id="57366" name="Straight Arrow Connector 27"/>
          <p:cNvCxnSpPr>
            <a:cxnSpLocks noChangeShapeType="1"/>
            <a:stCxn id="27" idx="3"/>
          </p:cNvCxnSpPr>
          <p:nvPr/>
        </p:nvCxnSpPr>
        <p:spPr bwMode="auto">
          <a:xfrm flipV="1">
            <a:off x="1295400" y="2238375"/>
            <a:ext cx="1447800" cy="125413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57367" name="Straight Arrow Connector 33"/>
          <p:cNvCxnSpPr>
            <a:cxnSpLocks noChangeShapeType="1"/>
          </p:cNvCxnSpPr>
          <p:nvPr/>
        </p:nvCxnSpPr>
        <p:spPr bwMode="auto">
          <a:xfrm rot="16200000" flipH="1">
            <a:off x="259557" y="1627981"/>
            <a:ext cx="855662" cy="3175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 type="arrow" w="med" len="med"/>
            <a:tailEnd type="arrow" w="med" len="med"/>
          </a:ln>
        </p:spPr>
      </p:cxnSp>
      <p:cxnSp>
        <p:nvCxnSpPr>
          <p:cNvPr id="57368" name="Straight Arrow Connector 34"/>
          <p:cNvCxnSpPr>
            <a:cxnSpLocks noChangeShapeType="1"/>
          </p:cNvCxnSpPr>
          <p:nvPr/>
        </p:nvCxnSpPr>
        <p:spPr bwMode="auto">
          <a:xfrm rot="16200000" flipH="1">
            <a:off x="411957" y="1780381"/>
            <a:ext cx="855662" cy="3175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1" descr="daq_design.png"/>
          <p:cNvPicPr>
            <a:picLocks noChangeAspect="1"/>
          </p:cNvPicPr>
          <p:nvPr/>
        </p:nvPicPr>
        <p:blipFill>
          <a:blip r:embed="rId3">
            <a:lum bright="40000" contrast="-60000"/>
          </a:blip>
          <a:srcRect/>
          <a:stretch>
            <a:fillRect/>
          </a:stretch>
        </p:blipFill>
        <p:spPr bwMode="auto">
          <a:xfrm>
            <a:off x="277813" y="92075"/>
            <a:ext cx="8637587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TDAQ</a:t>
            </a:r>
            <a:endParaRPr lang="en-US" dirty="0"/>
          </a:p>
        </p:txBody>
      </p:sp>
      <p:sp>
        <p:nvSpPr>
          <p:cNvPr id="168" name="Round Diagonal Corner Rectangle 167"/>
          <p:cNvSpPr/>
          <p:nvPr/>
        </p:nvSpPr>
        <p:spPr>
          <a:xfrm>
            <a:off x="1414463" y="4763"/>
            <a:ext cx="1047750" cy="592137"/>
          </a:xfrm>
          <a:prstGeom prst="round2DiagRect">
            <a:avLst>
              <a:gd name="adj1" fmla="val 12154"/>
              <a:gd name="adj2" fmla="val 0"/>
            </a:avLst>
          </a:prstGeom>
          <a:solidFill>
            <a:schemeClr val="tx1"/>
          </a:solidFill>
        </p:spPr>
        <p:txBody>
          <a:bodyPr wrap="none" lIns="36000" tIns="0" rIns="36000" bIns="0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2010</a:t>
            </a:r>
            <a:endParaRPr lang="de-DE" sz="3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8372" name="Group 22"/>
          <p:cNvGrpSpPr>
            <a:grpSpLocks/>
          </p:cNvGrpSpPr>
          <p:nvPr/>
        </p:nvGrpSpPr>
        <p:grpSpPr bwMode="auto">
          <a:xfrm>
            <a:off x="552450" y="1268413"/>
            <a:ext cx="8439150" cy="5360987"/>
            <a:chOff x="552600" y="1267658"/>
            <a:chExt cx="8438346" cy="5361742"/>
          </a:xfrm>
        </p:grpSpPr>
        <p:sp>
          <p:nvSpPr>
            <p:cNvPr id="98" name="Text Box 870"/>
            <p:cNvSpPr txBox="1">
              <a:spLocks noChangeArrowheads="1"/>
            </p:cNvSpPr>
            <p:nvPr/>
          </p:nvSpPr>
          <p:spPr bwMode="auto">
            <a:xfrm>
              <a:off x="7546459" y="1267658"/>
              <a:ext cx="1444487" cy="273088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1.5 MB/150 ns</a:t>
              </a:r>
              <a:endPara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 Box 2704"/>
            <p:cNvSpPr txBox="1">
              <a:spLocks noChangeArrowheads="1"/>
            </p:cNvSpPr>
            <p:nvPr/>
          </p:nvSpPr>
          <p:spPr bwMode="auto">
            <a:xfrm>
              <a:off x="4114611" y="5756152"/>
              <a:ext cx="704783" cy="203229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~350 Hz </a:t>
              </a:r>
              <a:endParaRPr kumimoji="1"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 Box 2206"/>
            <p:cNvSpPr txBox="1">
              <a:spLocks noChangeArrowheads="1"/>
            </p:cNvSpPr>
            <p:nvPr/>
          </p:nvSpPr>
          <p:spPr bwMode="auto">
            <a:xfrm>
              <a:off x="4190803" y="4747948"/>
              <a:ext cx="704783" cy="204816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~3.5 kHz</a:t>
              </a:r>
            </a:p>
          </p:txBody>
        </p:sp>
        <p:sp>
          <p:nvSpPr>
            <p:cNvPr id="135" name="Text Box 2695"/>
            <p:cNvSpPr txBox="1">
              <a:spLocks noChangeArrowheads="1"/>
            </p:cNvSpPr>
            <p:nvPr/>
          </p:nvSpPr>
          <p:spPr bwMode="auto">
            <a:xfrm>
              <a:off x="4266996" y="2361599"/>
              <a:ext cx="574620" cy="204817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 kHz</a:t>
              </a:r>
              <a:endParaRPr kumimoji="1"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Text Box 560"/>
            <p:cNvSpPr txBox="1">
              <a:spLocks noChangeArrowheads="1"/>
            </p:cNvSpPr>
            <p:nvPr/>
          </p:nvSpPr>
          <p:spPr bwMode="auto">
            <a:xfrm>
              <a:off x="638317" y="1570913"/>
              <a:ext cx="900027" cy="306431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~1 MHz</a:t>
              </a:r>
              <a:endPara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Text Box 561"/>
            <p:cNvSpPr txBox="1">
              <a:spLocks noChangeArrowheads="1"/>
            </p:cNvSpPr>
            <p:nvPr/>
          </p:nvSpPr>
          <p:spPr bwMode="auto">
            <a:xfrm>
              <a:off x="552600" y="2758530"/>
              <a:ext cx="965108" cy="306431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~20 </a:t>
              </a: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kHz</a:t>
              </a:r>
            </a:p>
          </p:txBody>
        </p:sp>
        <p:sp>
          <p:nvSpPr>
            <p:cNvPr id="148" name="Text Box 562"/>
            <p:cNvSpPr txBox="1">
              <a:spLocks noChangeArrowheads="1"/>
            </p:cNvSpPr>
            <p:nvPr/>
          </p:nvSpPr>
          <p:spPr bwMode="auto">
            <a:xfrm>
              <a:off x="644666" y="4343078"/>
              <a:ext cx="1031777" cy="306431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~3.5 </a:t>
              </a: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kHz</a:t>
              </a:r>
            </a:p>
          </p:txBody>
        </p:sp>
        <p:sp>
          <p:nvSpPr>
            <p:cNvPr id="152" name="Text Box 563"/>
            <p:cNvSpPr txBox="1">
              <a:spLocks noChangeArrowheads="1"/>
            </p:cNvSpPr>
            <p:nvPr/>
          </p:nvSpPr>
          <p:spPr bwMode="auto">
            <a:xfrm>
              <a:off x="562124" y="6322970"/>
              <a:ext cx="957172" cy="306430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28575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 </a:t>
              </a: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350 </a:t>
              </a: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Hz</a:t>
              </a:r>
            </a:p>
          </p:txBody>
        </p:sp>
        <p:sp>
          <p:nvSpPr>
            <p:cNvPr id="153" name="Text Box 2696"/>
            <p:cNvSpPr txBox="1">
              <a:spLocks noChangeArrowheads="1"/>
            </p:cNvSpPr>
            <p:nvPr/>
          </p:nvSpPr>
          <p:spPr bwMode="auto">
            <a:xfrm>
              <a:off x="4159056" y="1447070"/>
              <a:ext cx="623829" cy="204817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~1 MHz</a:t>
              </a:r>
              <a:endParaRPr kumimoji="1"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Text Box 564"/>
            <p:cNvSpPr txBox="1">
              <a:spLocks noChangeArrowheads="1"/>
            </p:cNvSpPr>
            <p:nvPr/>
          </p:nvSpPr>
          <p:spPr bwMode="auto">
            <a:xfrm>
              <a:off x="7771862" y="3123706"/>
              <a:ext cx="976220" cy="273088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~30 GB/s</a:t>
              </a:r>
              <a:endParaRPr kumimoji="1"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Text Box 565"/>
            <p:cNvSpPr txBox="1">
              <a:spLocks noChangeArrowheads="1"/>
            </p:cNvSpPr>
            <p:nvPr/>
          </p:nvSpPr>
          <p:spPr bwMode="auto">
            <a:xfrm>
              <a:off x="7849643" y="6095925"/>
              <a:ext cx="1103207" cy="273088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~550 </a:t>
              </a:r>
              <a:r>
                <a:rPr kumimoji="1"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MB/s</a:t>
              </a:r>
            </a:p>
          </p:txBody>
        </p:sp>
        <p:sp>
          <p:nvSpPr>
            <p:cNvPr id="167" name="Text Box 564"/>
            <p:cNvSpPr txBox="1">
              <a:spLocks noChangeArrowheads="1"/>
            </p:cNvSpPr>
            <p:nvPr/>
          </p:nvSpPr>
          <p:spPr bwMode="auto">
            <a:xfrm>
              <a:off x="7771862" y="4351017"/>
              <a:ext cx="1034951" cy="273088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~5.5 GB/s</a:t>
              </a:r>
              <a:endParaRPr kumimoji="1"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8388" name="Group 18"/>
            <p:cNvGrpSpPr>
              <a:grpSpLocks/>
            </p:cNvGrpSpPr>
            <p:nvPr/>
          </p:nvGrpSpPr>
          <p:grpSpPr bwMode="auto">
            <a:xfrm>
              <a:off x="2819400" y="3962400"/>
              <a:ext cx="807196" cy="1000363"/>
              <a:chOff x="2819400" y="3962400"/>
              <a:chExt cx="807196" cy="1000363"/>
            </a:xfrm>
          </p:grpSpPr>
          <p:sp>
            <p:nvSpPr>
              <p:cNvPr id="17" name="Text Box 561"/>
              <p:cNvSpPr txBox="1">
                <a:spLocks noChangeArrowheads="1"/>
              </p:cNvSpPr>
              <p:nvPr/>
            </p:nvSpPr>
            <p:spPr bwMode="auto">
              <a:xfrm>
                <a:off x="2895527" y="3962024"/>
                <a:ext cx="706371" cy="238159"/>
              </a:xfrm>
              <a:prstGeom prst="round2DiagRect">
                <a:avLst/>
              </a:prstGeom>
              <a:solidFill>
                <a:schemeClr val="accent2">
                  <a:lumMod val="75000"/>
                </a:schemeClr>
              </a:solidFill>
              <a:ln w="19050" cap="sq">
                <a:noFill/>
                <a:miter lim="800000"/>
                <a:headEnd/>
                <a:tailEnd/>
              </a:ln>
              <a:effectLst/>
            </p:spPr>
            <p:txBody>
              <a:bodyPr wrap="none" lIns="36000" tIns="0" rIns="36000" bIns="0" anchor="ctr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~40 ms</a:t>
                </a:r>
                <a:endParaRPr kumimoji="1" lang="en-US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561"/>
              <p:cNvSpPr txBox="1">
                <a:spLocks noChangeArrowheads="1"/>
              </p:cNvSpPr>
              <p:nvPr/>
            </p:nvSpPr>
            <p:spPr bwMode="auto">
              <a:xfrm>
                <a:off x="2819334" y="4724131"/>
                <a:ext cx="807961" cy="238159"/>
              </a:xfrm>
              <a:prstGeom prst="round2DiagRect">
                <a:avLst/>
              </a:prstGeom>
              <a:solidFill>
                <a:schemeClr val="accent2">
                  <a:lumMod val="75000"/>
                </a:schemeClr>
              </a:solidFill>
              <a:ln w="19050" cap="sq">
                <a:noFill/>
                <a:miter lim="800000"/>
                <a:headEnd/>
                <a:tailEnd/>
              </a:ln>
              <a:effectLst/>
            </p:spPr>
            <p:txBody>
              <a:bodyPr wrap="none" lIns="36000" tIns="0" rIns="36000" bIns="0" anchor="ctr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~300 ms</a:t>
                </a:r>
                <a:endParaRPr kumimoji="1" lang="en-US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8373" name="Group 23"/>
          <p:cNvGrpSpPr>
            <a:grpSpLocks/>
          </p:cNvGrpSpPr>
          <p:nvPr/>
        </p:nvGrpSpPr>
        <p:grpSpPr bwMode="auto">
          <a:xfrm>
            <a:off x="685800" y="3095625"/>
            <a:ext cx="965200" cy="795338"/>
            <a:chOff x="685800" y="3122533"/>
            <a:chExt cx="965549" cy="794867"/>
          </a:xfrm>
        </p:grpSpPr>
        <p:sp>
          <p:nvSpPr>
            <p:cNvPr id="21" name="Text Box 561"/>
            <p:cNvSpPr txBox="1">
              <a:spLocks noChangeArrowheads="1"/>
            </p:cNvSpPr>
            <p:nvPr/>
          </p:nvSpPr>
          <p:spPr bwMode="auto">
            <a:xfrm>
              <a:off x="685800" y="3384316"/>
              <a:ext cx="965549" cy="533084"/>
            </a:xfrm>
            <a:prstGeom prst="round2SameRect">
              <a:avLst>
                <a:gd name="adj1" fmla="val 0"/>
                <a:gd name="adj2" fmla="val 31199"/>
              </a:avLst>
            </a:prstGeom>
            <a:solidFill>
              <a:schemeClr val="accent4">
                <a:lumMod val="75000"/>
              </a:schemeClr>
            </a:solidFill>
            <a:ln>
              <a:noFill/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High Rate Test with Random Triggers</a:t>
              </a:r>
            </a:p>
          </p:txBody>
        </p:sp>
        <p:sp>
          <p:nvSpPr>
            <p:cNvPr id="20" name="Text Box 560"/>
            <p:cNvSpPr txBox="1">
              <a:spLocks noChangeArrowheads="1"/>
            </p:cNvSpPr>
            <p:nvPr/>
          </p:nvSpPr>
          <p:spPr bwMode="auto">
            <a:xfrm>
              <a:off x="685800" y="3122533"/>
              <a:ext cx="965549" cy="306207"/>
            </a:xfrm>
            <a:prstGeom prst="round2DiagRect">
              <a:avLst/>
            </a:prstGeom>
            <a:solidFill>
              <a:schemeClr val="accent4">
                <a:lumMod val="75000"/>
              </a:schemeClr>
            </a:solidFill>
            <a:ln w="19050" cap="sq">
              <a:noFill/>
              <a:miter lim="800000"/>
              <a:headEnd/>
              <a:tailEnd/>
            </a:ln>
            <a:effectLst/>
          </p:spPr>
          <p:txBody>
            <a:bodyPr wrap="none" lIns="36000" tIns="0" rIns="3600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~65 kHz</a:t>
              </a:r>
              <a:endPara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" descr="daq_design.png"/>
          <p:cNvPicPr>
            <a:picLocks noChangeAspect="1"/>
          </p:cNvPicPr>
          <p:nvPr/>
        </p:nvPicPr>
        <p:blipFill>
          <a:blip r:embed="rId3">
            <a:lum bright="40000" contrast="-60000"/>
          </a:blip>
          <a:srcRect/>
          <a:stretch>
            <a:fillRect/>
          </a:stretch>
        </p:blipFill>
        <p:spPr bwMode="auto">
          <a:xfrm>
            <a:off x="277813" y="92075"/>
            <a:ext cx="8637587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8" descr="daq_2010.png"/>
          <p:cNvPicPr>
            <a:picLocks noChangeAspect="1"/>
          </p:cNvPicPr>
          <p:nvPr/>
        </p:nvPicPr>
        <p:blipFill>
          <a:blip r:embed="rId4">
            <a:lum bright="40000" contrast="-60000"/>
          </a:blip>
          <a:srcRect/>
          <a:stretch>
            <a:fillRect/>
          </a:stretch>
        </p:blipFill>
        <p:spPr bwMode="auto">
          <a:xfrm>
            <a:off x="442913" y="1204913"/>
            <a:ext cx="8624887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                    </a:t>
            </a:r>
            <a:r>
              <a:rPr lang="en-US" sz="4900" dirty="0" smtClean="0"/>
              <a:t>Design</a:t>
            </a:r>
            <a:endParaRPr lang="en-US" dirty="0"/>
          </a:p>
        </p:txBody>
      </p:sp>
      <p:sp>
        <p:nvSpPr>
          <p:cNvPr id="168" name="Striped Right Arrow 167"/>
          <p:cNvSpPr/>
          <p:nvPr/>
        </p:nvSpPr>
        <p:spPr>
          <a:xfrm>
            <a:off x="26988" y="-330200"/>
            <a:ext cx="2252662" cy="1244600"/>
          </a:xfrm>
          <a:prstGeom prst="stripedRightArrow">
            <a:avLst/>
          </a:prstGeom>
          <a:solidFill>
            <a:schemeClr val="tx1"/>
          </a:solidFill>
        </p:spPr>
        <p:txBody>
          <a:bodyPr wrap="none" lIns="108000" tIns="36000" rIns="36000" bIns="36000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BEYOND</a:t>
            </a:r>
            <a:endParaRPr lang="de-DE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Box 561"/>
          <p:cNvSpPr txBox="1">
            <a:spLocks noChangeArrowheads="1"/>
          </p:cNvSpPr>
          <p:nvPr/>
        </p:nvSpPr>
        <p:spPr bwMode="auto">
          <a:xfrm>
            <a:off x="863600" y="4535488"/>
            <a:ext cx="1185863" cy="622300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 w="28575" cap="sq">
            <a:noFill/>
            <a:miter lim="800000"/>
            <a:headEnd/>
            <a:tailEnd/>
          </a:ln>
          <a:effectLst/>
        </p:spPr>
        <p:txBody>
          <a:bodyPr wrap="none" lIns="72000" tIns="18000" rIns="72000" bIns="180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4.5 </a:t>
            </a:r>
            <a:r>
              <a: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kHz</a:t>
            </a:r>
          </a:p>
        </p:txBody>
      </p:sp>
      <p:sp>
        <p:nvSpPr>
          <p:cNvPr id="30" name="Text Box 564"/>
          <p:cNvSpPr txBox="1">
            <a:spLocks noChangeArrowheads="1"/>
          </p:cNvSpPr>
          <p:nvPr/>
        </p:nvSpPr>
        <p:spPr bwMode="auto">
          <a:xfrm>
            <a:off x="8021638" y="4495800"/>
            <a:ext cx="1122362" cy="622300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 w="3175" cap="sq">
            <a:noFill/>
            <a:miter lim="800000"/>
            <a:headEnd/>
            <a:tailEnd/>
          </a:ln>
          <a:effectLst/>
        </p:spPr>
        <p:txBody>
          <a:bodyPr wrap="none" lIns="72000" tIns="18000" rIns="72000" bIns="180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GB/s</a:t>
            </a:r>
            <a:endParaRPr kumimoji="1"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561"/>
          <p:cNvSpPr txBox="1">
            <a:spLocks noChangeArrowheads="1"/>
          </p:cNvSpPr>
          <p:nvPr/>
        </p:nvSpPr>
        <p:spPr bwMode="auto">
          <a:xfrm>
            <a:off x="4343400" y="0"/>
            <a:ext cx="2819400" cy="539750"/>
          </a:xfrm>
          <a:prstGeom prst="round2SameRect">
            <a:avLst>
              <a:gd name="adj1" fmla="val 0"/>
              <a:gd name="adj2" fmla="val 31199"/>
            </a:avLst>
          </a:prstGeom>
          <a:solidFill>
            <a:schemeClr val="tx1">
              <a:lumMod val="50000"/>
              <a:lumOff val="50000"/>
            </a:schemeClr>
          </a:solidFill>
          <a:ln w="28575" cap="sq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Trigger Commissioning: Balancing L2 and 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3" descr="daq_design.png"/>
          <p:cNvPicPr>
            <a:picLocks noChangeAspect="1"/>
          </p:cNvPicPr>
          <p:nvPr/>
        </p:nvPicPr>
        <p:blipFill>
          <a:blip r:embed="rId3">
            <a:lum bright="40000" contrast="-60000"/>
          </a:blip>
          <a:srcRect/>
          <a:stretch>
            <a:fillRect/>
          </a:stretch>
        </p:blipFill>
        <p:spPr bwMode="auto">
          <a:xfrm>
            <a:off x="277813" y="92075"/>
            <a:ext cx="8637587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17" descr="daq_2010.png"/>
          <p:cNvPicPr>
            <a:picLocks noChangeAspect="1"/>
          </p:cNvPicPr>
          <p:nvPr/>
        </p:nvPicPr>
        <p:blipFill>
          <a:blip r:embed="rId4">
            <a:lum bright="40000" contrast="-60000"/>
          </a:blip>
          <a:srcRect/>
          <a:stretch>
            <a:fillRect/>
          </a:stretch>
        </p:blipFill>
        <p:spPr bwMode="auto">
          <a:xfrm>
            <a:off x="442913" y="1204913"/>
            <a:ext cx="8624887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                    </a:t>
            </a:r>
            <a:r>
              <a:rPr lang="en-US" sz="4900" dirty="0" smtClean="0"/>
              <a:t>Design</a:t>
            </a:r>
            <a:endParaRPr lang="en-US" dirty="0"/>
          </a:p>
        </p:txBody>
      </p:sp>
      <p:sp>
        <p:nvSpPr>
          <p:cNvPr id="168" name="Striped Right Arrow 167"/>
          <p:cNvSpPr/>
          <p:nvPr/>
        </p:nvSpPr>
        <p:spPr>
          <a:xfrm>
            <a:off x="26988" y="-330200"/>
            <a:ext cx="2252662" cy="1244600"/>
          </a:xfrm>
          <a:prstGeom prst="stripedRightArrow">
            <a:avLst/>
          </a:prstGeom>
          <a:solidFill>
            <a:schemeClr val="tx1"/>
          </a:solidFill>
        </p:spPr>
        <p:txBody>
          <a:bodyPr wrap="none" lIns="108000" tIns="36000" rIns="36000" bIns="36000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BEYOND</a:t>
            </a:r>
            <a:endParaRPr lang="de-DE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Box 561"/>
          <p:cNvSpPr txBox="1">
            <a:spLocks noChangeArrowheads="1"/>
          </p:cNvSpPr>
          <p:nvPr/>
        </p:nvSpPr>
        <p:spPr bwMode="auto">
          <a:xfrm>
            <a:off x="2819400" y="3276600"/>
            <a:ext cx="2438400" cy="1000125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 w="28575" cap="sq">
            <a:noFill/>
            <a:miter lim="800000"/>
            <a:headEnd/>
            <a:tailEnd/>
          </a:ln>
          <a:effectLst/>
        </p:spPr>
        <p:txBody>
          <a:bodyPr lIns="72000" tIns="36000" rIns="72000" bIns="360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Full Scan @20 kHz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(max ~25 kHz)</a:t>
            </a:r>
            <a:endParaRPr kumimoji="1"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561"/>
          <p:cNvSpPr txBox="1">
            <a:spLocks noChangeArrowheads="1"/>
          </p:cNvSpPr>
          <p:nvPr/>
        </p:nvSpPr>
        <p:spPr bwMode="auto">
          <a:xfrm>
            <a:off x="5029200" y="0"/>
            <a:ext cx="1752600" cy="539750"/>
          </a:xfrm>
          <a:prstGeom prst="round2SameRect">
            <a:avLst>
              <a:gd name="adj1" fmla="val 0"/>
              <a:gd name="adj2" fmla="val 31199"/>
            </a:avLst>
          </a:prstGeom>
          <a:solidFill>
            <a:schemeClr val="tx1">
              <a:lumMod val="50000"/>
              <a:lumOff val="50000"/>
            </a:schemeClr>
          </a:solidFill>
          <a:ln w="28575" cap="sq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Full Scan for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B-Physics</a:t>
            </a:r>
            <a:endParaRPr kumimoji="1" lang="nl-NL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AutoShape 2188"/>
          <p:cNvCxnSpPr>
            <a:cxnSpLocks noChangeShapeType="1"/>
          </p:cNvCxnSpPr>
          <p:nvPr/>
        </p:nvCxnSpPr>
        <p:spPr bwMode="auto">
          <a:xfrm rot="5400000">
            <a:off x="5362576" y="3711575"/>
            <a:ext cx="476250" cy="200025"/>
          </a:xfrm>
          <a:prstGeom prst="bentConnector3">
            <a:avLst>
              <a:gd name="adj1" fmla="val 50000"/>
            </a:avLst>
          </a:prstGeom>
          <a:noFill/>
          <a:ln w="28575" cap="sq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62472" name="AutoShape 2964"/>
          <p:cNvCxnSpPr>
            <a:cxnSpLocks noChangeShapeType="1"/>
          </p:cNvCxnSpPr>
          <p:nvPr/>
        </p:nvCxnSpPr>
        <p:spPr bwMode="auto">
          <a:xfrm rot="5400000">
            <a:off x="5750719" y="3715544"/>
            <a:ext cx="468313" cy="200025"/>
          </a:xfrm>
          <a:prstGeom prst="bentConnector3">
            <a:avLst>
              <a:gd name="adj1" fmla="val 50000"/>
            </a:avLst>
          </a:prstGeom>
          <a:noFill/>
          <a:ln w="38100" cap="sq">
            <a:solidFill>
              <a:schemeClr val="accent1"/>
            </a:solidFill>
            <a:miter lim="800000"/>
            <a:headEnd/>
            <a:tailEnd type="triangle" w="med" len="med"/>
          </a:ln>
        </p:spPr>
      </p:cxnSp>
      <p:sp>
        <p:nvSpPr>
          <p:cNvPr id="17" name="Rectangle 2949"/>
          <p:cNvSpPr>
            <a:spLocks noChangeArrowheads="1"/>
          </p:cNvSpPr>
          <p:nvPr/>
        </p:nvSpPr>
        <p:spPr bwMode="auto">
          <a:xfrm>
            <a:off x="5108575" y="3111500"/>
            <a:ext cx="1676400" cy="4572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ead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</a:t>
            </a:r>
            <a:endParaRPr lang="de-DE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962"/>
          <p:cNvSpPr>
            <a:spLocks noChangeArrowheads="1"/>
          </p:cNvSpPr>
          <p:nvPr/>
        </p:nvSpPr>
        <p:spPr bwMode="auto">
          <a:xfrm>
            <a:off x="5105400" y="4038600"/>
            <a:ext cx="1239838" cy="457200"/>
          </a:xfrm>
          <a:prstGeom prst="snip2Diag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Collection  Network</a:t>
            </a:r>
            <a:endParaRPr lang="de-DE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5257800" y="3505200"/>
            <a:ext cx="1219200" cy="609600"/>
          </a:xfrm>
          <a:prstGeom prst="roundRect">
            <a:avLst>
              <a:gd name="adj" fmla="val 38276"/>
            </a:avLst>
          </a:prstGeom>
          <a:solidFill>
            <a:schemeClr val="accent2">
              <a:lumMod val="75000"/>
              <a:alpha val="20000"/>
            </a:schemeClr>
          </a:solidFill>
          <a:ln w="44450">
            <a:solidFill>
              <a:schemeClr val="accent2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3" name="Group 26"/>
          <p:cNvGrpSpPr>
            <a:grpSpLocks/>
          </p:cNvGrpSpPr>
          <p:nvPr/>
        </p:nvGrpSpPr>
        <p:grpSpPr bwMode="auto">
          <a:xfrm>
            <a:off x="5410200" y="990600"/>
            <a:ext cx="3657600" cy="2192338"/>
            <a:chOff x="5799787" y="1007748"/>
            <a:chExt cx="3344212" cy="2014537"/>
          </a:xfrm>
        </p:grpSpPr>
        <p:pic>
          <p:nvPicPr>
            <p:cNvPr id="64524" name="Picture 8" descr="14_10_B03rat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99787" y="1007748"/>
              <a:ext cx="3344212" cy="2014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5943484" y="1193010"/>
              <a:ext cx="686550" cy="6097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526" name="TextBox 15"/>
            <p:cNvSpPr txBox="1">
              <a:spLocks noChangeArrowheads="1"/>
            </p:cNvSpPr>
            <p:nvPr/>
          </p:nvSpPr>
          <p:spPr bwMode="auto">
            <a:xfrm>
              <a:off x="6629400" y="1193485"/>
              <a:ext cx="990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20 kHz</a:t>
              </a:r>
            </a:p>
          </p:txBody>
        </p:sp>
      </p:grpSp>
      <p:grpSp>
        <p:nvGrpSpPr>
          <p:cNvPr id="64514" name="Group 24"/>
          <p:cNvGrpSpPr>
            <a:grpSpLocks/>
          </p:cNvGrpSpPr>
          <p:nvPr/>
        </p:nvGrpSpPr>
        <p:grpSpPr bwMode="auto">
          <a:xfrm>
            <a:off x="5486400" y="3175000"/>
            <a:ext cx="3581400" cy="2159000"/>
            <a:chOff x="5791200" y="2793685"/>
            <a:chExt cx="3352800" cy="1982671"/>
          </a:xfrm>
        </p:grpSpPr>
        <p:pic>
          <p:nvPicPr>
            <p:cNvPr id="64521" name="Picture 10" descr="14_10_B03load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1200" y="2793685"/>
              <a:ext cx="3352800" cy="1982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5791200" y="2793685"/>
              <a:ext cx="991276" cy="68518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523" name="TextBox 16"/>
            <p:cNvSpPr txBox="1">
              <a:spLocks noChangeArrowheads="1"/>
            </p:cNvSpPr>
            <p:nvPr/>
          </p:nvSpPr>
          <p:spPr bwMode="auto">
            <a:xfrm>
              <a:off x="6858000" y="2946085"/>
              <a:ext cx="990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100%</a:t>
              </a:r>
            </a:p>
          </p:txBody>
        </p:sp>
      </p:grpSp>
      <p:pic>
        <p:nvPicPr>
          <p:cNvPr id="64515" name="Picture 21" descr="PIXEL_BARREL_call_rob_tim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733800"/>
            <a:ext cx="41021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Pixel ROS Problem</a:t>
            </a:r>
            <a:endParaRPr lang="en-US" dirty="0"/>
          </a:p>
        </p:txBody>
      </p:sp>
      <p:sp>
        <p:nvSpPr>
          <p:cNvPr id="64517" name="TextBox 9"/>
          <p:cNvSpPr txBox="1">
            <a:spLocks noChangeArrowheads="1"/>
          </p:cNvSpPr>
          <p:nvPr/>
        </p:nvSpPr>
        <p:spPr bwMode="auto">
          <a:xfrm>
            <a:off x="76200" y="1044575"/>
            <a:ext cx="47244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During October physics run an </a:t>
            </a:r>
            <a:r>
              <a:rPr lang="en-US" sz="2400" b="1">
                <a:latin typeface="Calibri" pitchFamily="34" charset="0"/>
              </a:rPr>
              <a:t>unexpected saturation of the Pixel ROS </a:t>
            </a:r>
            <a:r>
              <a:rPr lang="en-US" sz="2400">
                <a:latin typeface="Calibri" pitchFamily="34" charset="0"/>
              </a:rPr>
              <a:t>was reached:</a:t>
            </a:r>
          </a:p>
          <a:p>
            <a:pPr marL="627063" lvl="1" indent="-285750"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ROS-PIX Request Rate = 20 kHz</a:t>
            </a:r>
          </a:p>
          <a:p>
            <a:pPr marL="627063" lvl="1" indent="-285750"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ROS-PIX Load = 100%</a:t>
            </a:r>
          </a:p>
          <a:p>
            <a:pPr marL="627063" lvl="1" indent="-285750"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ROS-PIX Request Time &gt; 20 ms </a:t>
            </a:r>
            <a:br>
              <a:rPr lang="en-US" sz="2400">
                <a:latin typeface="Calibri" pitchFamily="34" charset="0"/>
              </a:rPr>
            </a:br>
            <a:r>
              <a:rPr lang="en-US" sz="2400">
                <a:latin typeface="Calibri" pitchFamily="34" charset="0"/>
              </a:rPr>
              <a:t>(nominal: 1 ms) </a:t>
            </a:r>
          </a:p>
        </p:txBody>
      </p:sp>
      <p:cxnSp>
        <p:nvCxnSpPr>
          <p:cNvPr id="64518" name="Straight Arrow Connector 17"/>
          <p:cNvCxnSpPr>
            <a:cxnSpLocks noChangeShapeType="1"/>
            <a:endCxn id="13" idx="3"/>
          </p:cNvCxnSpPr>
          <p:nvPr/>
        </p:nvCxnSpPr>
        <p:spPr bwMode="auto">
          <a:xfrm flipV="1">
            <a:off x="4724400" y="1758950"/>
            <a:ext cx="952500" cy="603250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64519" name="Straight Arrow Connector 20"/>
          <p:cNvCxnSpPr>
            <a:cxnSpLocks noChangeShapeType="1"/>
            <a:endCxn id="14" idx="1"/>
          </p:cNvCxnSpPr>
          <p:nvPr/>
        </p:nvCxnSpPr>
        <p:spPr bwMode="auto">
          <a:xfrm>
            <a:off x="3581400" y="2743200"/>
            <a:ext cx="2060575" cy="541338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64520" name="TextBox 22"/>
          <p:cNvSpPr txBox="1">
            <a:spLocks noChangeArrowheads="1"/>
          </p:cNvSpPr>
          <p:nvPr/>
        </p:nvSpPr>
        <p:spPr bwMode="auto">
          <a:xfrm>
            <a:off x="4267200" y="5486400"/>
            <a:ext cx="471805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marL="341313" indent="-228600"/>
            <a:r>
              <a:rPr lang="en-US" sz="2200">
                <a:latin typeface="Calibri" pitchFamily="34" charset="0"/>
              </a:rPr>
              <a:t>Investigations showed</a:t>
            </a:r>
          </a:p>
          <a:p>
            <a:pPr marL="627063" lvl="1" indent="-285750">
              <a:buFont typeface="Wingdings" pitchFamily="2" charset="2"/>
              <a:buChar char="à"/>
            </a:pPr>
            <a:r>
              <a:rPr lang="en-US" sz="2200" b="1">
                <a:latin typeface="Calibri" pitchFamily="34" charset="0"/>
                <a:sym typeface="Wingdings" pitchFamily="2" charset="2"/>
              </a:rPr>
              <a:t>Sub-Optimal Trigger Configuration</a:t>
            </a:r>
          </a:p>
          <a:p>
            <a:pPr marL="627063" lvl="1" indent="-285750">
              <a:buFont typeface="Wingdings" pitchFamily="2" charset="2"/>
              <a:buChar char="à"/>
            </a:pPr>
            <a:r>
              <a:rPr lang="en-US" sz="2200" b="1">
                <a:latin typeface="Calibri" pitchFamily="34" charset="0"/>
                <a:sym typeface="Wingdings" pitchFamily="2" charset="2"/>
              </a:rPr>
              <a:t>Sub-Optimal Cabling of Pixel ROS</a:t>
            </a:r>
            <a:endParaRPr lang="en-US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Pixel ROS Re-cabling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295400"/>
          </a:xfrm>
        </p:spPr>
        <p:txBody>
          <a:bodyPr rtlCol="0">
            <a:normAutofit fontScale="92500" lnSpcReduction="20000"/>
          </a:bodyPr>
          <a:lstStyle/>
          <a:p>
            <a:pPr marL="112713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Pixel ROS connected to non-contiguous detector regions, fragmented in </a:t>
            </a:r>
            <a:r>
              <a:rPr lang="en-US" dirty="0" smtClean="0">
                <a:latin typeface="Symbol" pitchFamily="18" charset="2"/>
              </a:rPr>
              <a:t>h-f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different ROI belong to the same ROS  some ROS overloaded of requests</a:t>
            </a:r>
            <a:endParaRPr lang="en-US" b="1" dirty="0" smtClean="0">
              <a:sym typeface="Wingdings"/>
            </a:endParaRPr>
          </a:p>
        </p:txBody>
      </p:sp>
      <p:pic>
        <p:nvPicPr>
          <p:cNvPr id="65539" name="Picture 3" descr="Layer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895600"/>
            <a:ext cx="2797175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IMG_13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962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Layer1aft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8225" y="2962275"/>
            <a:ext cx="2797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2133600" y="2514600"/>
            <a:ext cx="556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Pixel Barrel – Layer 1, before and after re-cabling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41"/>
          <p:cNvGrpSpPr>
            <a:grpSpLocks/>
          </p:cNvGrpSpPr>
          <p:nvPr/>
        </p:nvGrpSpPr>
        <p:grpSpPr bwMode="auto">
          <a:xfrm>
            <a:off x="-76200" y="3429000"/>
            <a:ext cx="4038600" cy="3124200"/>
            <a:chOff x="76200" y="3352800"/>
            <a:chExt cx="4038600" cy="3124200"/>
          </a:xfrm>
        </p:grpSpPr>
        <p:pic>
          <p:nvPicPr>
            <p:cNvPr id="17447" name="Picture 2"/>
            <p:cNvPicPr>
              <a:picLocks noChangeAspect="1" noChangeArrowheads="1"/>
            </p:cNvPicPr>
            <p:nvPr/>
          </p:nvPicPr>
          <p:blipFill>
            <a:blip r:embed="rId3">
              <a:lum bright="54000" contrast="-36000"/>
            </a:blip>
            <a:srcRect/>
            <a:stretch>
              <a:fillRect/>
            </a:stretch>
          </p:blipFill>
          <p:spPr bwMode="auto">
            <a:xfrm>
              <a:off x="1031165" y="3739169"/>
              <a:ext cx="2855035" cy="1899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48" name="Group 45"/>
            <p:cNvGrpSpPr>
              <a:grpSpLocks/>
            </p:cNvGrpSpPr>
            <p:nvPr/>
          </p:nvGrpSpPr>
          <p:grpSpPr bwMode="auto">
            <a:xfrm>
              <a:off x="76200" y="3352800"/>
              <a:ext cx="4038600" cy="3124200"/>
              <a:chOff x="279132" y="1679721"/>
              <a:chExt cx="4739630" cy="3806679"/>
            </a:xfrm>
          </p:grpSpPr>
          <p:pic>
            <p:nvPicPr>
              <p:cNvPr id="17449" name="Picture 205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99815" y="4922393"/>
                <a:ext cx="712186" cy="56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50" name="Picture 205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2796" y="3164105"/>
                <a:ext cx="759176" cy="466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51" name="Picture 2057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2273" y="4102153"/>
                <a:ext cx="1487274" cy="1046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52" name="Arc 2060"/>
              <p:cNvSpPr>
                <a:spLocks/>
              </p:cNvSpPr>
              <p:nvPr/>
            </p:nvSpPr>
            <p:spPr bwMode="auto">
              <a:xfrm>
                <a:off x="2149459" y="4663215"/>
                <a:ext cx="190895" cy="42705"/>
              </a:xfrm>
              <a:custGeom>
                <a:avLst/>
                <a:gdLst>
                  <a:gd name="T0" fmla="*/ 1140 w 21766"/>
                  <a:gd name="T1" fmla="*/ 0 h 21600"/>
                  <a:gd name="T2" fmla="*/ 0 w 21766"/>
                  <a:gd name="T3" fmla="*/ 57 h 21600"/>
                  <a:gd name="T4" fmla="*/ 9 w 2176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66"/>
                  <a:gd name="T10" fmla="*/ 0 h 21600"/>
                  <a:gd name="T11" fmla="*/ 21766 w 2176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66" h="21600" fill="none" extrusionOk="0">
                    <a:moveTo>
                      <a:pt x="21766" y="0"/>
                    </a:moveTo>
                    <a:cubicBezTo>
                      <a:pt x="21766" y="11929"/>
                      <a:pt x="12095" y="21600"/>
                      <a:pt x="166" y="21600"/>
                    </a:cubicBezTo>
                    <a:cubicBezTo>
                      <a:pt x="110" y="21600"/>
                      <a:pt x="55" y="21599"/>
                      <a:pt x="-1" y="21599"/>
                    </a:cubicBezTo>
                  </a:path>
                  <a:path w="21766" h="21600" stroke="0" extrusionOk="0">
                    <a:moveTo>
                      <a:pt x="21766" y="0"/>
                    </a:moveTo>
                    <a:cubicBezTo>
                      <a:pt x="21766" y="11929"/>
                      <a:pt x="12095" y="21600"/>
                      <a:pt x="166" y="21600"/>
                    </a:cubicBezTo>
                    <a:cubicBezTo>
                      <a:pt x="110" y="21600"/>
                      <a:pt x="55" y="21599"/>
                      <a:pt x="-1" y="21599"/>
                    </a:cubicBezTo>
                    <a:lnTo>
                      <a:pt x="166" y="0"/>
                    </a:lnTo>
                    <a:close/>
                  </a:path>
                </a:pathLst>
              </a:custGeom>
              <a:noFill/>
              <a:ln w="23813">
                <a:solidFill>
                  <a:srgbClr val="15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53" name="Arc 2061"/>
              <p:cNvSpPr>
                <a:spLocks/>
              </p:cNvSpPr>
              <p:nvPr/>
            </p:nvSpPr>
            <p:spPr bwMode="auto">
              <a:xfrm>
                <a:off x="2657534" y="4716228"/>
                <a:ext cx="145374" cy="232671"/>
              </a:xfrm>
              <a:custGeom>
                <a:avLst/>
                <a:gdLst>
                  <a:gd name="T0" fmla="*/ 667 w 21591"/>
                  <a:gd name="T1" fmla="*/ 1702 h 21600"/>
                  <a:gd name="T2" fmla="*/ 0 w 21591"/>
                  <a:gd name="T3" fmla="*/ 54 h 21600"/>
                  <a:gd name="T4" fmla="*/ 667 w 2159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1"/>
                  <a:gd name="T10" fmla="*/ 0 h 21600"/>
                  <a:gd name="T11" fmla="*/ 21591 w 2159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1" h="21600" fill="none" extrusionOk="0">
                    <a:moveTo>
                      <a:pt x="21591" y="21600"/>
                    </a:moveTo>
                    <a:cubicBezTo>
                      <a:pt x="9903" y="21600"/>
                      <a:pt x="335" y="12303"/>
                      <a:pt x="-1" y="621"/>
                    </a:cubicBezTo>
                  </a:path>
                  <a:path w="21591" h="21600" stroke="0" extrusionOk="0">
                    <a:moveTo>
                      <a:pt x="21591" y="21600"/>
                    </a:moveTo>
                    <a:cubicBezTo>
                      <a:pt x="9903" y="21600"/>
                      <a:pt x="335" y="12303"/>
                      <a:pt x="-1" y="621"/>
                    </a:cubicBezTo>
                    <a:lnTo>
                      <a:pt x="21591" y="0"/>
                    </a:lnTo>
                    <a:close/>
                  </a:path>
                </a:pathLst>
              </a:custGeom>
              <a:noFill/>
              <a:ln w="23813">
                <a:solidFill>
                  <a:srgbClr val="15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54" name="Line 2062"/>
              <p:cNvSpPr>
                <a:spLocks noChangeShapeType="1"/>
              </p:cNvSpPr>
              <p:nvPr/>
            </p:nvSpPr>
            <p:spPr bwMode="auto">
              <a:xfrm flipV="1">
                <a:off x="2656066" y="4355441"/>
                <a:ext cx="101321" cy="371096"/>
              </a:xfrm>
              <a:prstGeom prst="line">
                <a:avLst/>
              </a:prstGeom>
              <a:noFill/>
              <a:ln w="23813">
                <a:solidFill>
                  <a:srgbClr val="15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55" name="Oval 2063"/>
              <p:cNvSpPr>
                <a:spLocks noChangeArrowheads="1"/>
              </p:cNvSpPr>
              <p:nvPr/>
            </p:nvSpPr>
            <p:spPr bwMode="auto">
              <a:xfrm>
                <a:off x="1400562" y="1679721"/>
                <a:ext cx="3262842" cy="3285378"/>
              </a:xfrm>
              <a:prstGeom prst="ellipse">
                <a:avLst/>
              </a:prstGeom>
              <a:noFill/>
              <a:ln w="47625">
                <a:solidFill>
                  <a:srgbClr val="71717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56" name="Oval 2064"/>
              <p:cNvSpPr>
                <a:spLocks noChangeArrowheads="1"/>
              </p:cNvSpPr>
              <p:nvPr/>
            </p:nvSpPr>
            <p:spPr bwMode="auto">
              <a:xfrm>
                <a:off x="1822000" y="3673626"/>
                <a:ext cx="975035" cy="991062"/>
              </a:xfrm>
              <a:prstGeom prst="ellips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57" name="Oval 2065"/>
              <p:cNvSpPr>
                <a:spLocks noChangeArrowheads="1"/>
              </p:cNvSpPr>
              <p:nvPr/>
            </p:nvSpPr>
            <p:spPr bwMode="auto">
              <a:xfrm>
                <a:off x="1971779" y="4860544"/>
                <a:ext cx="414096" cy="424110"/>
              </a:xfrm>
              <a:prstGeom prst="ellips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58" name="Line 2066"/>
              <p:cNvSpPr>
                <a:spLocks noChangeShapeType="1"/>
              </p:cNvSpPr>
              <p:nvPr/>
            </p:nvSpPr>
            <p:spPr bwMode="auto">
              <a:xfrm flipH="1" flipV="1">
                <a:off x="1822000" y="4208180"/>
                <a:ext cx="149779" cy="868836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59" name="Rectangle 2071"/>
              <p:cNvSpPr>
                <a:spLocks noChangeArrowheads="1"/>
              </p:cNvSpPr>
              <p:nvPr/>
            </p:nvSpPr>
            <p:spPr bwMode="auto">
              <a:xfrm>
                <a:off x="2007021" y="3990235"/>
                <a:ext cx="510862" cy="326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b="1">
                    <a:solidFill>
                      <a:srgbClr val="000000"/>
                    </a:solidFill>
                    <a:latin typeface="Helvetica"/>
                  </a:rPr>
                  <a:t>SPS</a:t>
                </a:r>
                <a:endParaRPr lang="en-GB">
                  <a:latin typeface="Helvetica"/>
                </a:endParaRPr>
              </a:p>
            </p:txBody>
          </p:sp>
          <p:sp>
            <p:nvSpPr>
              <p:cNvPr id="17460" name="Rectangle 2072"/>
              <p:cNvSpPr>
                <a:spLocks noChangeArrowheads="1"/>
              </p:cNvSpPr>
              <p:nvPr/>
            </p:nvSpPr>
            <p:spPr bwMode="auto">
              <a:xfrm>
                <a:off x="2092189" y="4999435"/>
                <a:ext cx="444188" cy="256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GB" sz="1100" b="1">
                    <a:solidFill>
                      <a:srgbClr val="000000"/>
                    </a:solidFill>
                    <a:latin typeface="Helvetica"/>
                  </a:rPr>
                  <a:t>PS</a:t>
                </a:r>
                <a:endParaRPr lang="en-GB" sz="2000">
                  <a:latin typeface="Helvetica"/>
                </a:endParaRPr>
              </a:p>
            </p:txBody>
          </p:sp>
          <p:sp>
            <p:nvSpPr>
              <p:cNvPr id="17461" name="Rectangle 2075"/>
              <p:cNvSpPr>
                <a:spLocks noChangeArrowheads="1"/>
              </p:cNvSpPr>
              <p:nvPr/>
            </p:nvSpPr>
            <p:spPr bwMode="auto">
              <a:xfrm>
                <a:off x="2929193" y="3162632"/>
                <a:ext cx="74890" cy="325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300" b="1">
                    <a:solidFill>
                      <a:srgbClr val="158000"/>
                    </a:solidFill>
                    <a:latin typeface="Helvetica"/>
                  </a:rPr>
                  <a:t> </a:t>
                </a:r>
                <a:endParaRPr lang="en-GB" sz="2800">
                  <a:latin typeface="Helvetica"/>
                </a:endParaRPr>
              </a:p>
            </p:txBody>
          </p:sp>
          <p:sp>
            <p:nvSpPr>
              <p:cNvPr id="17462" name="Rectangle 2077"/>
              <p:cNvSpPr>
                <a:spLocks noChangeArrowheads="1"/>
              </p:cNvSpPr>
              <p:nvPr/>
            </p:nvSpPr>
            <p:spPr bwMode="auto">
              <a:xfrm>
                <a:off x="1888818" y="2329642"/>
                <a:ext cx="2235675" cy="675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GB" b="1">
                    <a:solidFill>
                      <a:srgbClr val="AA0008"/>
                    </a:solidFill>
                    <a:latin typeface="Helvetica"/>
                  </a:rPr>
                  <a:t>Large Hadron Collider (LHC)</a:t>
                </a:r>
                <a:endParaRPr lang="en-GB">
                  <a:latin typeface="Helvetica"/>
                </a:endParaRPr>
              </a:p>
            </p:txBody>
          </p:sp>
          <p:sp>
            <p:nvSpPr>
              <p:cNvPr id="17463" name="Oval 2078"/>
              <p:cNvSpPr>
                <a:spLocks noChangeArrowheads="1"/>
              </p:cNvSpPr>
              <p:nvPr/>
            </p:nvSpPr>
            <p:spPr bwMode="auto">
              <a:xfrm>
                <a:off x="4194976" y="2184823"/>
                <a:ext cx="205580" cy="216473"/>
              </a:xfrm>
              <a:prstGeom prst="ellipse">
                <a:avLst/>
              </a:prstGeom>
              <a:solidFill>
                <a:srgbClr val="FF000C"/>
              </a:solidFill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64" name="Oval 2080"/>
              <p:cNvSpPr>
                <a:spLocks noChangeArrowheads="1"/>
              </p:cNvSpPr>
              <p:nvPr/>
            </p:nvSpPr>
            <p:spPr bwMode="auto">
              <a:xfrm>
                <a:off x="1905700" y="4465886"/>
                <a:ext cx="205580" cy="216473"/>
              </a:xfrm>
              <a:prstGeom prst="ellipse">
                <a:avLst/>
              </a:prstGeom>
              <a:solidFill>
                <a:srgbClr val="FF000C"/>
              </a:solidFill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65" name="Oval 2081"/>
              <p:cNvSpPr>
                <a:spLocks noChangeArrowheads="1"/>
              </p:cNvSpPr>
              <p:nvPr/>
            </p:nvSpPr>
            <p:spPr bwMode="auto">
              <a:xfrm>
                <a:off x="1313925" y="3415920"/>
                <a:ext cx="185022" cy="175240"/>
              </a:xfrm>
              <a:prstGeom prst="ellipse">
                <a:avLst/>
              </a:prstGeom>
              <a:solidFill>
                <a:srgbClr val="80DA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66" name="Oval 2082"/>
              <p:cNvSpPr>
                <a:spLocks noChangeArrowheads="1"/>
              </p:cNvSpPr>
              <p:nvPr/>
            </p:nvSpPr>
            <p:spPr bwMode="auto">
              <a:xfrm>
                <a:off x="3171483" y="4856126"/>
                <a:ext cx="182085" cy="173767"/>
              </a:xfrm>
              <a:prstGeom prst="ellipse">
                <a:avLst/>
              </a:prstGeom>
              <a:solidFill>
                <a:srgbClr val="80DA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467" name="Rectangle 2085"/>
              <p:cNvSpPr>
                <a:spLocks noChangeArrowheads="1"/>
              </p:cNvSpPr>
              <p:nvPr/>
            </p:nvSpPr>
            <p:spPr bwMode="auto">
              <a:xfrm>
                <a:off x="2860166" y="5140338"/>
                <a:ext cx="676608" cy="326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b="1">
                    <a:solidFill>
                      <a:srgbClr val="AA0008"/>
                    </a:solidFill>
                    <a:latin typeface="Helvetica"/>
                  </a:rPr>
                  <a:t>LHCb</a:t>
                </a:r>
                <a:endParaRPr lang="en-GB" sz="2000">
                  <a:latin typeface="Helvetica"/>
                </a:endParaRPr>
              </a:p>
            </p:txBody>
          </p:sp>
          <p:sp>
            <p:nvSpPr>
              <p:cNvPr id="17468" name="Rectangle 2086"/>
              <p:cNvSpPr>
                <a:spLocks noChangeArrowheads="1"/>
              </p:cNvSpPr>
              <p:nvPr/>
            </p:nvSpPr>
            <p:spPr bwMode="auto">
              <a:xfrm>
                <a:off x="377782" y="2833259"/>
                <a:ext cx="606223" cy="326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b="1">
                    <a:solidFill>
                      <a:srgbClr val="AA0008"/>
                    </a:solidFill>
                    <a:latin typeface="Helvetica"/>
                  </a:rPr>
                  <a:t>Alice</a:t>
                </a:r>
                <a:endParaRPr lang="en-GB" sz="1400">
                  <a:latin typeface="Helvetica"/>
                </a:endParaRPr>
              </a:p>
            </p:txBody>
          </p:sp>
          <p:sp>
            <p:nvSpPr>
              <p:cNvPr id="17469" name="Rectangle 2088"/>
              <p:cNvSpPr>
                <a:spLocks noChangeArrowheads="1"/>
              </p:cNvSpPr>
              <p:nvPr/>
            </p:nvSpPr>
            <p:spPr bwMode="auto">
              <a:xfrm>
                <a:off x="279132" y="4905124"/>
                <a:ext cx="1285877" cy="465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GB" sz="2000" b="1">
                    <a:solidFill>
                      <a:srgbClr val="FF0000"/>
                    </a:solidFill>
                    <a:latin typeface="Helvetica"/>
                  </a:rPr>
                  <a:t>ATLAS</a:t>
                </a:r>
                <a:endParaRPr lang="en-GB" sz="2000">
                  <a:solidFill>
                    <a:srgbClr val="FF0000"/>
                  </a:solidFill>
                  <a:latin typeface="Helvetica"/>
                </a:endParaRPr>
              </a:p>
            </p:txBody>
          </p:sp>
          <p:sp>
            <p:nvSpPr>
              <p:cNvPr id="17470" name="Oval 2089"/>
              <p:cNvSpPr>
                <a:spLocks noChangeArrowheads="1"/>
              </p:cNvSpPr>
              <p:nvPr/>
            </p:nvSpPr>
            <p:spPr bwMode="auto">
              <a:xfrm>
                <a:off x="1281619" y="3402666"/>
                <a:ext cx="205580" cy="216473"/>
              </a:xfrm>
              <a:prstGeom prst="ellipse">
                <a:avLst/>
              </a:prstGeom>
              <a:solidFill>
                <a:srgbClr val="FF000C"/>
              </a:solidFill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pic>
            <p:nvPicPr>
              <p:cNvPr id="17471" name="Picture 205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17002" y="2455782"/>
                <a:ext cx="801760" cy="575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72" name="Rectangle 2087"/>
              <p:cNvSpPr>
                <a:spLocks noChangeArrowheads="1"/>
              </p:cNvSpPr>
              <p:nvPr/>
            </p:nvSpPr>
            <p:spPr bwMode="auto">
              <a:xfrm>
                <a:off x="4410835" y="2097940"/>
                <a:ext cx="565354" cy="326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b="1">
                    <a:solidFill>
                      <a:srgbClr val="AA0008"/>
                    </a:solidFill>
                    <a:latin typeface="Helvetica"/>
                  </a:rPr>
                  <a:t>CMS</a:t>
                </a:r>
                <a:endParaRPr lang="en-GB" sz="1400">
                  <a:latin typeface="Helvetica"/>
                </a:endParaRPr>
              </a:p>
            </p:txBody>
          </p:sp>
          <p:sp>
            <p:nvSpPr>
              <p:cNvPr id="17473" name="Oval 2079"/>
              <p:cNvSpPr>
                <a:spLocks noChangeArrowheads="1"/>
              </p:cNvSpPr>
              <p:nvPr/>
            </p:nvSpPr>
            <p:spPr bwMode="auto">
              <a:xfrm>
                <a:off x="3161204" y="4834037"/>
                <a:ext cx="205580" cy="206164"/>
              </a:xfrm>
              <a:prstGeom prst="ellipse">
                <a:avLst/>
              </a:prstGeom>
              <a:solidFill>
                <a:srgbClr val="FF000C"/>
              </a:solidFill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pic>
            <p:nvPicPr>
              <p:cNvPr id="17474" name="Picture 209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57200" y="1752600"/>
                <a:ext cx="1082955" cy="808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4" name="Straight Connector 43"/>
              <p:cNvCxnSpPr>
                <a:stCxn id="41" idx="3"/>
                <a:endCxn id="17455" idx="1"/>
              </p:cNvCxnSpPr>
              <p:nvPr/>
            </p:nvCxnSpPr>
            <p:spPr>
              <a:xfrm>
                <a:off x="1540426" y="2157491"/>
                <a:ext cx="337214" cy="38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10" name="TextBox 49"/>
          <p:cNvSpPr txBox="1">
            <a:spLocks noChangeArrowheads="1"/>
          </p:cNvSpPr>
          <p:nvPr/>
        </p:nvSpPr>
        <p:spPr bwMode="auto">
          <a:xfrm>
            <a:off x="4114800" y="4383088"/>
            <a:ext cx="50292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2388"/>
            <a:r>
              <a:rPr lang="en-US" sz="2000">
                <a:latin typeface="Calibri" pitchFamily="34" charset="0"/>
              </a:rPr>
              <a:t>Particles travel in bunches at ~ speed of light</a:t>
            </a:r>
          </a:p>
          <a:p>
            <a:pPr marL="52388"/>
            <a:r>
              <a:rPr lang="en-US" sz="2000">
                <a:latin typeface="Calibri" pitchFamily="34" charset="0"/>
              </a:rPr>
              <a:t>Bunches</a:t>
            </a:r>
            <a:r>
              <a:rPr lang="en-US" sz="2000" b="1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of O(10</a:t>
            </a:r>
            <a:r>
              <a:rPr lang="en-US" sz="2000" baseline="30000">
                <a:latin typeface="Calibri" pitchFamily="34" charset="0"/>
              </a:rPr>
              <a:t>11</a:t>
            </a:r>
            <a:r>
              <a:rPr lang="en-US" sz="2000">
                <a:latin typeface="Calibri" pitchFamily="34" charset="0"/>
              </a:rPr>
              <a:t>) particles each</a:t>
            </a:r>
            <a:r>
              <a:rPr lang="en-US" sz="2000" b="1">
                <a:latin typeface="Calibri" pitchFamily="34" charset="0"/>
              </a:rPr>
              <a:t> </a:t>
            </a:r>
          </a:p>
          <a:p>
            <a:pPr marL="52388"/>
            <a:r>
              <a:rPr lang="en-US" sz="2000" b="1">
                <a:latin typeface="Calibri" pitchFamily="34" charset="0"/>
              </a:rPr>
              <a:t>Bunch Crossing frequency: 40 </a:t>
            </a:r>
            <a:r>
              <a:rPr lang="en-US" sz="2000" b="1" i="1">
                <a:latin typeface="Calibri" pitchFamily="34" charset="0"/>
              </a:rPr>
              <a:t>MHz </a:t>
            </a:r>
            <a:r>
              <a:rPr lang="en-US" sz="2000">
                <a:latin typeface="Calibri" pitchFamily="34" charset="0"/>
              </a:rPr>
              <a:t>(bunch cross every 25 </a:t>
            </a:r>
            <a:r>
              <a:rPr lang="en-US" sz="2000" i="1">
                <a:latin typeface="Calibri" pitchFamily="34" charset="0"/>
              </a:rPr>
              <a:t>ns)</a:t>
            </a:r>
            <a:endParaRPr lang="en-US" sz="2000">
              <a:latin typeface="Calibri" pitchFamily="34" charset="0"/>
            </a:endParaRPr>
          </a:p>
          <a:p>
            <a:pPr marL="52388"/>
            <a:r>
              <a:rPr lang="en-US" sz="2000">
                <a:latin typeface="Calibri" pitchFamily="34" charset="0"/>
              </a:rPr>
              <a:t>27 km/7.5 m ~3600 possible bunches, but only </a:t>
            </a:r>
            <a:r>
              <a:rPr lang="en-US" sz="2000" b="1">
                <a:latin typeface="Calibri" pitchFamily="34" charset="0"/>
              </a:rPr>
              <a:t>2835 filled </a:t>
            </a:r>
            <a:r>
              <a:rPr lang="en-US" sz="2000">
                <a:latin typeface="Calibri" pitchFamily="34" charset="0"/>
              </a:rPr>
              <a:t>(need abort gap to accommodate abort kicker rise time)</a:t>
            </a:r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LHC: a Discovery Machine</a:t>
            </a:r>
            <a:endParaRPr lang="en-US" dirty="0"/>
          </a:p>
        </p:txBody>
      </p:sp>
      <p:sp>
        <p:nvSpPr>
          <p:cNvPr id="17412" name="TextBox 42"/>
          <p:cNvSpPr txBox="1">
            <a:spLocks noChangeArrowheads="1"/>
          </p:cNvSpPr>
          <p:nvPr/>
        </p:nvSpPr>
        <p:spPr bwMode="auto">
          <a:xfrm>
            <a:off x="0" y="10668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latin typeface="Calibri" pitchFamily="34" charset="0"/>
              </a:rPr>
              <a:t>MOTIVATION</a:t>
            </a:r>
            <a:r>
              <a:rPr lang="en-US" sz="2200">
                <a:latin typeface="Calibri" pitchFamily="34" charset="0"/>
              </a:rPr>
              <a:t>: </a:t>
            </a:r>
            <a:r>
              <a:rPr lang="en-US" sz="2200" b="1">
                <a:latin typeface="Calibri" pitchFamily="34" charset="0"/>
              </a:rPr>
              <a:t>Explore TeV energy scale </a:t>
            </a:r>
            <a:r>
              <a:rPr lang="en-US" sz="2200">
                <a:latin typeface="Calibri" pitchFamily="34" charset="0"/>
              </a:rPr>
              <a:t>to find Higgs Boson &amp; New Physics beyond the Standard Model</a:t>
            </a:r>
          </a:p>
        </p:txBody>
      </p:sp>
      <p:graphicFrame>
        <p:nvGraphicFramePr>
          <p:cNvPr id="48" name="Content Placeholder 3"/>
          <p:cNvGraphicFramePr>
            <a:graphicFrameLocks noGrp="1"/>
          </p:cNvGraphicFramePr>
          <p:nvPr>
            <p:ph idx="1"/>
          </p:nvPr>
        </p:nvGraphicFramePr>
        <p:xfrm>
          <a:off x="4267200" y="1905000"/>
          <a:ext cx="4876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045"/>
                <a:gridCol w="1028381"/>
                <a:gridCol w="1022555"/>
                <a:gridCol w="1651819"/>
              </a:tblGrid>
              <a:tr h="536304">
                <a:tc>
                  <a:txBody>
                    <a:bodyPr/>
                    <a:lstStyle/>
                    <a:p>
                      <a:r>
                        <a:rPr lang="en-US" sz="1800" kern="600" dirty="0" smtClean="0"/>
                        <a:t>Machine</a:t>
                      </a:r>
                      <a:endParaRPr lang="en-US" sz="18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600" dirty="0" smtClean="0"/>
                        <a:t>Beams</a:t>
                      </a:r>
                      <a:endParaRPr lang="en-US" sz="18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√s </a:t>
                      </a:r>
                      <a:endParaRPr lang="en-US" sz="18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600" dirty="0" smtClean="0"/>
                        <a:t>Luminosity </a:t>
                      </a:r>
                      <a:endParaRPr lang="en-US" sz="1800" kern="600" dirty="0"/>
                    </a:p>
                  </a:txBody>
                  <a:tcPr marR="0"/>
                </a:tc>
              </a:tr>
              <a:tr h="344672"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LHC 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p</a:t>
                      </a:r>
                      <a:r>
                        <a:rPr lang="en-US" sz="1600" kern="600" baseline="0" dirty="0" smtClean="0"/>
                        <a:t> </a:t>
                      </a:r>
                      <a:r>
                        <a:rPr lang="en-US" sz="1600" kern="600" dirty="0" err="1" smtClean="0"/>
                        <a:t>p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14 </a:t>
                      </a:r>
                      <a:r>
                        <a:rPr lang="en-US" sz="1600" i="1" kern="600" dirty="0" err="1" smtClean="0"/>
                        <a:t>TeV</a:t>
                      </a:r>
                      <a:endParaRPr lang="en-US" sz="1600" i="1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10</a:t>
                      </a:r>
                      <a:r>
                        <a:rPr lang="en-US" sz="1600" kern="600" baseline="30000" dirty="0" smtClean="0"/>
                        <a:t>34 </a:t>
                      </a:r>
                      <a:r>
                        <a:rPr lang="en-US" sz="1600" i="1" kern="600" dirty="0" smtClean="0"/>
                        <a:t>cm</a:t>
                      </a:r>
                      <a:r>
                        <a:rPr lang="en-US" sz="1600" i="1" kern="600" baseline="30000" dirty="0" smtClean="0"/>
                        <a:t>-2</a:t>
                      </a:r>
                      <a:r>
                        <a:rPr lang="en-US" sz="1600" i="1" kern="600" dirty="0" smtClean="0"/>
                        <a:t>s</a:t>
                      </a:r>
                      <a:r>
                        <a:rPr lang="en-US" sz="1600" i="1" kern="600" baseline="30000" dirty="0" smtClean="0"/>
                        <a:t>-1</a:t>
                      </a:r>
                      <a:endParaRPr lang="en-US" sz="1600" i="1" kern="600" dirty="0"/>
                    </a:p>
                  </a:txBody>
                  <a:tcPr marR="0"/>
                </a:tc>
              </a:tr>
              <a:tr h="382208"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LHC 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err="1" smtClean="0"/>
                        <a:t>Pb</a:t>
                      </a:r>
                      <a:r>
                        <a:rPr lang="en-US" sz="1600" kern="600" baseline="0" dirty="0" smtClean="0"/>
                        <a:t> </a:t>
                      </a:r>
                      <a:r>
                        <a:rPr lang="en-US" sz="1600" kern="600" dirty="0" err="1" smtClean="0"/>
                        <a:t>Pb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5.5 </a:t>
                      </a:r>
                      <a:r>
                        <a:rPr lang="en-US" sz="1600" i="1" kern="600" dirty="0" err="1" smtClean="0"/>
                        <a:t>TeV</a:t>
                      </a:r>
                      <a:endParaRPr lang="en-US" sz="1600" i="1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10</a:t>
                      </a:r>
                      <a:r>
                        <a:rPr lang="en-US" sz="1600" kern="600" baseline="30000" dirty="0" smtClean="0"/>
                        <a:t>27 </a:t>
                      </a:r>
                      <a:r>
                        <a:rPr lang="en-US" sz="1600" i="1" kern="600" dirty="0" smtClean="0"/>
                        <a:t>cm</a:t>
                      </a:r>
                      <a:r>
                        <a:rPr lang="en-US" sz="1600" i="1" kern="600" baseline="30000" dirty="0" smtClean="0"/>
                        <a:t>-2</a:t>
                      </a:r>
                      <a:r>
                        <a:rPr lang="en-US" sz="1600" i="1" kern="600" dirty="0" smtClean="0"/>
                        <a:t>s</a:t>
                      </a:r>
                      <a:r>
                        <a:rPr lang="en-US" sz="1600" i="1" kern="600" baseline="30000" dirty="0" smtClean="0"/>
                        <a:t>-1</a:t>
                      </a:r>
                      <a:endParaRPr lang="en-US" sz="1600" i="1" kern="600" dirty="0"/>
                    </a:p>
                  </a:txBody>
                  <a:tcPr marR="0"/>
                </a:tc>
              </a:tr>
              <a:tr h="537587">
                <a:tc>
                  <a:txBody>
                    <a:bodyPr/>
                    <a:lstStyle/>
                    <a:p>
                      <a:r>
                        <a:rPr lang="en-US" sz="1600" kern="600" dirty="0" err="1" smtClean="0"/>
                        <a:t>Tevatron</a:t>
                      </a:r>
                      <a:r>
                        <a:rPr lang="en-US" sz="1600" kern="600" dirty="0" smtClean="0"/>
                        <a:t> 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p anti-p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2.0 </a:t>
                      </a:r>
                      <a:r>
                        <a:rPr lang="en-US" sz="1600" i="1" kern="600" dirty="0" err="1" smtClean="0"/>
                        <a:t>TeV</a:t>
                      </a:r>
                      <a:endParaRPr lang="en-US" sz="1600" i="1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600" dirty="0" smtClean="0"/>
                        <a:t>10</a:t>
                      </a:r>
                      <a:r>
                        <a:rPr lang="en-US" sz="1600" kern="600" baseline="30000" dirty="0" smtClean="0"/>
                        <a:t>32 </a:t>
                      </a:r>
                      <a:r>
                        <a:rPr lang="en-US" sz="1600" i="1" kern="600" dirty="0" smtClean="0"/>
                        <a:t>cm</a:t>
                      </a:r>
                      <a:r>
                        <a:rPr lang="en-US" sz="1600" i="1" kern="600" baseline="30000" dirty="0" smtClean="0"/>
                        <a:t>-2</a:t>
                      </a:r>
                      <a:r>
                        <a:rPr lang="en-US" sz="1600" i="1" kern="600" dirty="0" smtClean="0"/>
                        <a:t>s</a:t>
                      </a:r>
                      <a:r>
                        <a:rPr lang="en-US" sz="1600" i="1" kern="600" baseline="30000" dirty="0" smtClean="0"/>
                        <a:t>-1</a:t>
                      </a:r>
                    </a:p>
                  </a:txBody>
                  <a:tcPr marR="0"/>
                </a:tc>
              </a:tr>
              <a:tr h="485228"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LEP</a:t>
                      </a:r>
                      <a:endParaRPr lang="en-US" sz="1600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e</a:t>
                      </a:r>
                      <a:r>
                        <a:rPr lang="en-US" sz="1600" kern="600" baseline="30000" dirty="0" smtClean="0"/>
                        <a:t>+ </a:t>
                      </a:r>
                      <a:r>
                        <a:rPr lang="en-US" sz="1600" kern="600" dirty="0" smtClean="0"/>
                        <a:t>e</a:t>
                      </a:r>
                      <a:r>
                        <a:rPr lang="en-US" sz="1600" kern="600" baseline="30000" dirty="0" smtClean="0"/>
                        <a:t>-</a:t>
                      </a:r>
                      <a:endParaRPr lang="en-US" sz="1600" kern="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200 </a:t>
                      </a:r>
                      <a:r>
                        <a:rPr lang="en-US" sz="1600" i="1" kern="600" dirty="0" err="1" smtClean="0"/>
                        <a:t>GeV</a:t>
                      </a:r>
                      <a:endParaRPr lang="en-US" sz="1600" i="1" kern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600" dirty="0" smtClean="0"/>
                        <a:t>10</a:t>
                      </a:r>
                      <a:r>
                        <a:rPr lang="en-US" sz="1600" kern="600" baseline="30000" dirty="0" smtClean="0"/>
                        <a:t>32 </a:t>
                      </a:r>
                      <a:r>
                        <a:rPr lang="en-US" sz="1600" i="1" kern="600" dirty="0" smtClean="0"/>
                        <a:t>cm</a:t>
                      </a:r>
                      <a:r>
                        <a:rPr lang="en-US" sz="1600" i="1" kern="600" baseline="30000" dirty="0" smtClean="0"/>
                        <a:t>-2</a:t>
                      </a:r>
                      <a:r>
                        <a:rPr lang="en-US" sz="1600" i="1" kern="600" dirty="0" smtClean="0"/>
                        <a:t>s</a:t>
                      </a:r>
                      <a:r>
                        <a:rPr lang="en-US" sz="1600" i="1" kern="600" baseline="30000" dirty="0" smtClean="0"/>
                        <a:t>-1</a:t>
                      </a:r>
                      <a:endParaRPr lang="en-US" sz="1600" i="1" kern="600" baseline="30000" dirty="0"/>
                    </a:p>
                  </a:txBody>
                  <a:tcPr marR="0"/>
                </a:tc>
              </a:tr>
            </a:tbl>
          </a:graphicData>
        </a:graphic>
      </p:graphicFrame>
      <p:sp>
        <p:nvSpPr>
          <p:cNvPr id="17445" name="TextBox 52"/>
          <p:cNvSpPr txBox="1">
            <a:spLocks noChangeArrowheads="1"/>
          </p:cNvSpPr>
          <p:nvPr/>
        </p:nvSpPr>
        <p:spPr bwMode="auto">
          <a:xfrm>
            <a:off x="0" y="1952625"/>
            <a:ext cx="419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Built at CERN in a circular tunnel of 27 </a:t>
            </a:r>
            <a:r>
              <a:rPr lang="en-US" sz="2000" i="1">
                <a:latin typeface="Calibri" pitchFamily="34" charset="0"/>
              </a:rPr>
              <a:t>km</a:t>
            </a:r>
            <a:r>
              <a:rPr lang="en-US" sz="2000">
                <a:latin typeface="Calibri" pitchFamily="34" charset="0"/>
              </a:rPr>
              <a:t> circumference,</a:t>
            </a:r>
            <a:r>
              <a:rPr lang="en-US" sz="2000" b="1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~100 </a:t>
            </a:r>
            <a:r>
              <a:rPr lang="en-US" sz="2000" i="1">
                <a:latin typeface="Calibri" pitchFamily="34" charset="0"/>
              </a:rPr>
              <a:t>m</a:t>
            </a:r>
            <a:r>
              <a:rPr lang="en-US" sz="2000">
                <a:latin typeface="Calibri" pitchFamily="34" charset="0"/>
              </a:rPr>
              <a:t> underground</a:t>
            </a:r>
          </a:p>
          <a:p>
            <a:r>
              <a:rPr lang="en-US" sz="2000">
                <a:latin typeface="Calibri" pitchFamily="34" charset="0"/>
              </a:rPr>
              <a:t>4 interaction points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 4 big detectors</a:t>
            </a:r>
            <a:endParaRPr lang="en-US">
              <a:latin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43400" y="1524000"/>
            <a:ext cx="4800600" cy="330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/>
              <a:t>Hadron</a:t>
            </a:r>
            <a:r>
              <a:rPr lang="en-US" sz="2000" dirty="0"/>
              <a:t> collisions </a:t>
            </a:r>
            <a:r>
              <a:rPr lang="en-US" sz="2000" dirty="0">
                <a:sym typeface="Wingdings"/>
              </a:rPr>
              <a:t> large discovery range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New Pixel-ROS Cabling Performance</a:t>
            </a:r>
            <a:endParaRPr lang="en-US" dirty="0"/>
          </a:p>
        </p:txBody>
      </p:sp>
      <p:sp>
        <p:nvSpPr>
          <p:cNvPr id="66562" name="TextBox 11"/>
          <p:cNvSpPr txBox="1">
            <a:spLocks noChangeArrowheads="1"/>
          </p:cNvSpPr>
          <p:nvPr/>
        </p:nvSpPr>
        <p:spPr bwMode="auto">
          <a:xfrm>
            <a:off x="685800" y="5862638"/>
            <a:ext cx="830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latin typeface="Calibri" pitchFamily="34" charset="0"/>
              </a:rPr>
              <a:t>New Mapping</a:t>
            </a:r>
            <a:r>
              <a:rPr lang="en-US" sz="2400">
                <a:latin typeface="Calibri" pitchFamily="34" charset="0"/>
              </a:rPr>
              <a:t>: requests homogeneously spread over Pixel ROS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143000"/>
            <a:ext cx="6553200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Box 13"/>
          <p:cNvSpPr txBox="1">
            <a:spLocks noChangeArrowheads="1"/>
          </p:cNvSpPr>
          <p:nvPr/>
        </p:nvSpPr>
        <p:spPr bwMode="auto">
          <a:xfrm>
            <a:off x="76200" y="1676400"/>
            <a:ext cx="1752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Calibri" pitchFamily="34" charset="0"/>
              </a:rPr>
              <a:t>Fractional Rate </a:t>
            </a:r>
            <a:r>
              <a:rPr lang="en-US" sz="2000">
                <a:latin typeface="Calibri" pitchFamily="34" charset="0"/>
              </a:rPr>
              <a:t>= fraction of total RoI request rate seen by ROS </a:t>
            </a:r>
          </a:p>
        </p:txBody>
      </p:sp>
      <p:sp>
        <p:nvSpPr>
          <p:cNvPr id="66565" name="TextBox 9"/>
          <p:cNvSpPr txBox="1">
            <a:spLocks noChangeArrowheads="1"/>
          </p:cNvSpPr>
          <p:nvPr/>
        </p:nvSpPr>
        <p:spPr bwMode="auto">
          <a:xfrm>
            <a:off x="7467600" y="3124200"/>
            <a:ext cx="84613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BEFORE</a:t>
            </a:r>
          </a:p>
        </p:txBody>
      </p:sp>
      <p:sp>
        <p:nvSpPr>
          <p:cNvPr id="66566" name="TextBox 10"/>
          <p:cNvSpPr txBox="1">
            <a:spLocks noChangeArrowheads="1"/>
          </p:cNvSpPr>
          <p:nvPr/>
        </p:nvSpPr>
        <p:spPr bwMode="auto">
          <a:xfrm>
            <a:off x="7467600" y="3429000"/>
            <a:ext cx="720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AFTER</a:t>
            </a:r>
            <a:endParaRPr lang="en-US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0" descr="daq_design.png"/>
          <p:cNvPicPr>
            <a:picLocks noChangeAspect="1"/>
          </p:cNvPicPr>
          <p:nvPr/>
        </p:nvPicPr>
        <p:blipFill>
          <a:blip r:embed="rId3">
            <a:lum bright="40000" contrast="-60000"/>
          </a:blip>
          <a:srcRect/>
          <a:stretch>
            <a:fillRect/>
          </a:stretch>
        </p:blipFill>
        <p:spPr bwMode="auto">
          <a:xfrm>
            <a:off x="277813" y="92075"/>
            <a:ext cx="8637587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8" descr="daq_2010.png"/>
          <p:cNvPicPr>
            <a:picLocks noChangeAspect="1"/>
          </p:cNvPicPr>
          <p:nvPr/>
        </p:nvPicPr>
        <p:blipFill>
          <a:blip r:embed="rId4">
            <a:lum bright="40000" contrast="-60000"/>
          </a:blip>
          <a:srcRect/>
          <a:stretch>
            <a:fillRect/>
          </a:stretch>
        </p:blipFill>
        <p:spPr bwMode="auto">
          <a:xfrm>
            <a:off x="442913" y="1204913"/>
            <a:ext cx="8624887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                    </a:t>
            </a:r>
            <a:r>
              <a:rPr lang="en-US" sz="4900" dirty="0" smtClean="0"/>
              <a:t>Design</a:t>
            </a:r>
            <a:endParaRPr lang="en-US" dirty="0"/>
          </a:p>
        </p:txBody>
      </p:sp>
      <p:sp>
        <p:nvSpPr>
          <p:cNvPr id="168" name="Striped Right Arrow 167"/>
          <p:cNvSpPr/>
          <p:nvPr/>
        </p:nvSpPr>
        <p:spPr>
          <a:xfrm>
            <a:off x="26988" y="-330200"/>
            <a:ext cx="2252662" cy="1244600"/>
          </a:xfrm>
          <a:prstGeom prst="stripedRightArrow">
            <a:avLst/>
          </a:prstGeom>
          <a:solidFill>
            <a:schemeClr val="tx1"/>
          </a:solidFill>
        </p:spPr>
        <p:txBody>
          <a:bodyPr wrap="none" lIns="108000" tIns="36000" rIns="36000" bIns="36000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BEYOND</a:t>
            </a:r>
            <a:endParaRPr lang="de-DE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Box 561"/>
          <p:cNvSpPr txBox="1">
            <a:spLocks noChangeArrowheads="1"/>
          </p:cNvSpPr>
          <p:nvPr/>
        </p:nvSpPr>
        <p:spPr bwMode="auto">
          <a:xfrm>
            <a:off x="0" y="5562600"/>
            <a:ext cx="1706563" cy="622300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 w="28575" cap="sq">
            <a:noFill/>
            <a:miter lim="800000"/>
            <a:headEnd/>
            <a:tailEnd/>
          </a:ln>
          <a:effectLst/>
        </p:spPr>
        <p:txBody>
          <a:bodyPr wrap="none" lIns="72000" tIns="18000" rIns="72000" bIns="180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 to 1 </a:t>
            </a:r>
            <a:r>
              <a: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kHz</a:t>
            </a:r>
          </a:p>
        </p:txBody>
      </p:sp>
      <p:sp>
        <p:nvSpPr>
          <p:cNvPr id="30" name="Text Box 564"/>
          <p:cNvSpPr txBox="1">
            <a:spLocks noChangeArrowheads="1"/>
          </p:cNvSpPr>
          <p:nvPr/>
        </p:nvSpPr>
        <p:spPr bwMode="auto">
          <a:xfrm>
            <a:off x="7162800" y="5364163"/>
            <a:ext cx="1973263" cy="622300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 w="3175" cap="sq">
            <a:noFill/>
            <a:miter lim="800000"/>
            <a:headEnd/>
            <a:tailEnd/>
          </a:ln>
          <a:effectLst/>
        </p:spPr>
        <p:txBody>
          <a:bodyPr wrap="none" lIns="72000" tIns="18000" rIns="72000" bIns="180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 to 1.5 GB/s</a:t>
            </a:r>
            <a:endParaRPr kumimoji="1"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561"/>
          <p:cNvSpPr txBox="1">
            <a:spLocks noChangeArrowheads="1"/>
          </p:cNvSpPr>
          <p:nvPr/>
        </p:nvSpPr>
        <p:spPr bwMode="auto">
          <a:xfrm>
            <a:off x="4343400" y="0"/>
            <a:ext cx="2819400" cy="539750"/>
          </a:xfrm>
          <a:prstGeom prst="round2SameRect">
            <a:avLst>
              <a:gd name="adj1" fmla="val 0"/>
              <a:gd name="adj2" fmla="val 31199"/>
            </a:avLst>
          </a:prstGeom>
          <a:solidFill>
            <a:schemeClr val="tx1">
              <a:lumMod val="50000"/>
              <a:lumOff val="50000"/>
            </a:schemeClr>
          </a:solidFill>
          <a:ln w="28575" cap="sq">
            <a:noFill/>
            <a:miter lim="800000"/>
            <a:headEnd/>
            <a:tailEnd/>
          </a:ln>
          <a:effectLst/>
        </p:spPr>
        <p:txBody>
          <a:bodyPr tIns="0" bIns="0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LHC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Van-der-Meer Scans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SubFarm</a:t>
            </a:r>
            <a:r>
              <a:rPr lang="en-US" dirty="0" smtClean="0"/>
              <a:t> Output Beyond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324100"/>
            <a:ext cx="3962400" cy="1181100"/>
          </a:xfrm>
          <a:prstGeom prst="round1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tIns="36000" rIns="4572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LHC Tertiary Collimator Setup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SFO input rate ~1GB/s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Data transfer to mass storage ~950 MB/s for about 2 hours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1066800"/>
            <a:ext cx="3962400" cy="1181100"/>
          </a:xfrm>
          <a:prstGeom prst="round1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36000" rIns="4572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LHC Van-</a:t>
            </a:r>
            <a:r>
              <a:rPr lang="en-US" b="1" i="1" dirty="0" err="1"/>
              <a:t>der</a:t>
            </a:r>
            <a:r>
              <a:rPr lang="en-US" b="1" i="1" dirty="0"/>
              <a:t>-Meer scan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SFO input rate up to 1.3 GB/s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Data transfer to mass storage ~920 MB/s for about 1 hour </a:t>
            </a:r>
          </a:p>
        </p:txBody>
      </p:sp>
      <p:grpSp>
        <p:nvGrpSpPr>
          <p:cNvPr id="69636" name="Group 29"/>
          <p:cNvGrpSpPr>
            <a:grpSpLocks/>
          </p:cNvGrpSpPr>
          <p:nvPr/>
        </p:nvGrpSpPr>
        <p:grpSpPr bwMode="auto">
          <a:xfrm>
            <a:off x="152400" y="2514600"/>
            <a:ext cx="4953000" cy="2895600"/>
            <a:chOff x="251335" y="4191000"/>
            <a:chExt cx="4092065" cy="2133600"/>
          </a:xfrm>
        </p:grpSpPr>
        <p:pic>
          <p:nvPicPr>
            <p:cNvPr id="69641" name="Picture 7" descr="sfoinput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335" y="4267200"/>
              <a:ext cx="409206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2" name="TextBox 10"/>
            <p:cNvSpPr txBox="1">
              <a:spLocks noChangeArrowheads="1"/>
            </p:cNvSpPr>
            <p:nvPr/>
          </p:nvSpPr>
          <p:spPr bwMode="auto">
            <a:xfrm>
              <a:off x="1600200" y="4191000"/>
              <a:ext cx="1418402" cy="2462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TRAFFIC TO SFO</a:t>
              </a:r>
            </a:p>
          </p:txBody>
        </p:sp>
      </p:grpSp>
      <p:grpSp>
        <p:nvGrpSpPr>
          <p:cNvPr id="69637" name="Group 30"/>
          <p:cNvGrpSpPr>
            <a:grpSpLocks/>
          </p:cNvGrpSpPr>
          <p:nvPr/>
        </p:nvGrpSpPr>
        <p:grpSpPr bwMode="auto">
          <a:xfrm>
            <a:off x="3886200" y="3810000"/>
            <a:ext cx="5181600" cy="2819400"/>
            <a:chOff x="4800600" y="4191000"/>
            <a:chExt cx="4109103" cy="2133600"/>
          </a:xfrm>
        </p:grpSpPr>
        <p:pic>
          <p:nvPicPr>
            <p:cNvPr id="69639" name="Picture 8" descr="sfo2tier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4267200"/>
              <a:ext cx="4109103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0" name="TextBox 11"/>
            <p:cNvSpPr txBox="1">
              <a:spLocks noChangeArrowheads="1"/>
            </p:cNvSpPr>
            <p:nvPr/>
          </p:nvSpPr>
          <p:spPr bwMode="auto">
            <a:xfrm>
              <a:off x="5448522" y="4191000"/>
              <a:ext cx="2854371" cy="2462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TRAFFIC TO CERN DATA STORAGE</a:t>
              </a:r>
            </a:p>
          </p:txBody>
        </p:sp>
      </p:grpSp>
      <p:sp>
        <p:nvSpPr>
          <p:cNvPr id="69638" name="TextBox 12"/>
          <p:cNvSpPr txBox="1">
            <a:spLocks noChangeArrowheads="1"/>
          </p:cNvSpPr>
          <p:nvPr/>
        </p:nvSpPr>
        <p:spPr bwMode="auto">
          <a:xfrm>
            <a:off x="228600" y="1219200"/>
            <a:ext cx="45720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~1 GB/s input throughput sustained during special runs to allow low event rejection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On-line SW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144000" cy="30480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On top of Trigger and Data Flow: additional system allowing for operator control, configuration and monitoring of acquisition runs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Inter-process communication based on CORBA framework, which allows to send data, messages and commands through the whole system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Sub-detectors, trigger, and each data flow level are monitored via:</a:t>
            </a:r>
          </a:p>
          <a:p>
            <a:pPr marL="576263" lvl="1" indent="-29527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/>
              <a:t>operational monitoring </a:t>
            </a:r>
            <a:r>
              <a:rPr lang="en-US" dirty="0" smtClean="0"/>
              <a:t>(functional parameters)</a:t>
            </a:r>
          </a:p>
          <a:p>
            <a:pPr marL="576263" lvl="1" indent="-29527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/>
              <a:t>event content monitoring </a:t>
            </a:r>
            <a:r>
              <a:rPr lang="en-US" dirty="0" smtClean="0"/>
              <a:t>(sampled events to ensure good data quality)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62538"/>
            <a:ext cx="4379913" cy="157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114800"/>
            <a:ext cx="401637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986213"/>
            <a:ext cx="3429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100" y="3810000"/>
            <a:ext cx="3060700" cy="1830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 descr="DQMD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100513"/>
            <a:ext cx="365760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TDAQ Operator</a:t>
            </a:r>
            <a:endParaRPr lang="en-US" dirty="0"/>
          </a:p>
        </p:txBody>
      </p:sp>
      <p:pic>
        <p:nvPicPr>
          <p:cNvPr id="71683" name="Picture 3" descr="shift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14400"/>
            <a:ext cx="23622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7" descr="emu2btag_run160958_evt9038972_atlanti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066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12" descr="RC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8" y="3732213"/>
            <a:ext cx="385286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686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1331119" y="2951956"/>
            <a:ext cx="935038" cy="625475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71687" name="Curved Connector 17"/>
          <p:cNvCxnSpPr>
            <a:cxnSpLocks noChangeShapeType="1"/>
          </p:cNvCxnSpPr>
          <p:nvPr/>
        </p:nvCxnSpPr>
        <p:spPr bwMode="auto">
          <a:xfrm flipV="1">
            <a:off x="4038600" y="2667000"/>
            <a:ext cx="838200" cy="2438400"/>
          </a:xfrm>
          <a:prstGeom prst="curvedConnector3">
            <a:avLst>
              <a:gd name="adj1" fmla="val 50000"/>
            </a:avLst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71688" name="Curved Connector 20"/>
          <p:cNvCxnSpPr>
            <a:cxnSpLocks noChangeShapeType="1"/>
          </p:cNvCxnSpPr>
          <p:nvPr/>
        </p:nvCxnSpPr>
        <p:spPr bwMode="auto">
          <a:xfrm>
            <a:off x="4038600" y="5105400"/>
            <a:ext cx="1295400" cy="258763"/>
          </a:xfrm>
          <a:prstGeom prst="curvedConnector3">
            <a:avLst>
              <a:gd name="adj1" fmla="val 50000"/>
            </a:avLst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71689" name="TextBox 26"/>
          <p:cNvSpPr txBox="1">
            <a:spLocks noChangeArrowheads="1"/>
          </p:cNvSpPr>
          <p:nvPr/>
        </p:nvSpPr>
        <p:spPr bwMode="auto">
          <a:xfrm>
            <a:off x="2133600" y="3048000"/>
            <a:ext cx="1447800" cy="554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>
                <a:latin typeface="Calibri" pitchFamily="34" charset="0"/>
              </a:rPr>
              <a:t>Graphical User Interface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ATLAS Run Efficiency</a:t>
            </a:r>
            <a:endParaRPr lang="en-US" dirty="0"/>
          </a:p>
        </p:txBody>
      </p:sp>
      <p:sp>
        <p:nvSpPr>
          <p:cNvPr id="73730" name="TextBox 8"/>
          <p:cNvSpPr txBox="1">
            <a:spLocks noChangeArrowheads="1"/>
          </p:cNvSpPr>
          <p:nvPr/>
        </p:nvSpPr>
        <p:spPr bwMode="auto">
          <a:xfrm>
            <a:off x="4572000" y="990600"/>
            <a:ext cx="4343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r>
              <a:rPr lang="en-US" b="1">
                <a:latin typeface="Calibri" pitchFamily="34" charset="0"/>
              </a:rPr>
              <a:t>Run Efficiency </a:t>
            </a:r>
            <a:r>
              <a:rPr lang="en-US">
                <a:latin typeface="Calibri" pitchFamily="34" charset="0"/>
              </a:rPr>
              <a:t>96.5% (green): fraction of time in which ATLAS is recording data, while LHC is delivering stable beams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en-US" b="1">
                <a:latin typeface="Calibri" pitchFamily="34" charset="0"/>
                <a:sym typeface="Wingdings" pitchFamily="2" charset="2"/>
              </a:rPr>
              <a:t>Run Efficiency for Physics 93% </a:t>
            </a:r>
            <a:r>
              <a:rPr lang="en-US">
                <a:latin typeface="Calibri" pitchFamily="34" charset="0"/>
                <a:sym typeface="Wingdings" pitchFamily="2" charset="2"/>
              </a:rPr>
              <a:t>(grey): </a:t>
            </a:r>
            <a:r>
              <a:rPr lang="en-US">
                <a:latin typeface="Calibri" pitchFamily="34" charset="0"/>
              </a:rPr>
              <a:t>fraction of time in which ATLAS is recording </a:t>
            </a:r>
            <a:r>
              <a:rPr lang="en-US" i="1">
                <a:latin typeface="Calibri" pitchFamily="34" charset="0"/>
                <a:sym typeface="Wingdings" pitchFamily="2" charset="2"/>
              </a:rPr>
              <a:t>physics </a:t>
            </a:r>
            <a:r>
              <a:rPr lang="en-US">
                <a:latin typeface="Calibri" pitchFamily="34" charset="0"/>
                <a:sym typeface="Wingdings" pitchFamily="2" charset="2"/>
              </a:rPr>
              <a:t>data with i</a:t>
            </a:r>
            <a:r>
              <a:rPr lang="en-US">
                <a:latin typeface="Calibri" pitchFamily="34" charset="0"/>
              </a:rPr>
              <a:t>nnermost detectors at nominal voltages (safety aspect)</a:t>
            </a:r>
            <a:endParaRPr lang="en-US" b="1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3886200"/>
            <a:ext cx="4648200" cy="269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+mn-lt"/>
              </a:rPr>
              <a:t>Key functionality for maximizing efficiency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"/>
              <a:defRPr/>
            </a:pPr>
            <a:r>
              <a:rPr lang="en-US" dirty="0">
                <a:latin typeface="+mn-lt"/>
              </a:rPr>
              <a:t>Automatic start/stop of physics run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>
                <a:latin typeface="+mn-lt"/>
              </a:rPr>
              <a:t>Stop-less removal/recovery</a:t>
            </a:r>
            <a:r>
              <a:rPr lang="en-US" dirty="0">
                <a:latin typeface="+mn-lt"/>
              </a:rPr>
              <a:t>: automated removal/ recovery of channels which stopped the trigger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>
                <a:latin typeface="+mn-lt"/>
              </a:rPr>
              <a:t>Dynamic resynchronization</a:t>
            </a:r>
            <a:r>
              <a:rPr lang="en-US" dirty="0">
                <a:latin typeface="+mn-lt"/>
              </a:rPr>
              <a:t>: automated procedure to resynchronize channels which lost synchronization with LHC clock, w/o stopping the trigger</a:t>
            </a:r>
            <a:endParaRPr lang="en-US" dirty="0">
              <a:latin typeface="+mn-lt"/>
            </a:endParaRPr>
          </a:p>
        </p:txBody>
      </p:sp>
      <p:pic>
        <p:nvPicPr>
          <p:cNvPr id="73732" name="Picture 14" descr="weekl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14400"/>
            <a:ext cx="42068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6" descr="tim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538538"/>
            <a:ext cx="42672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0" y="4724400"/>
            <a:ext cx="2016125" cy="53816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0" rIns="45720" bIns="0" anchor="ctr">
            <a:normAutofit fontScale="850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1068.3 h of stable beams  </a:t>
            </a:r>
            <a:r>
              <a:rPr lang="en-US" sz="1600" dirty="0"/>
              <a:t>(</a:t>
            </a:r>
            <a:r>
              <a:rPr lang="en-US" sz="1600" i="1" dirty="0"/>
              <a:t>March, 30</a:t>
            </a:r>
            <a:r>
              <a:rPr lang="en-US" sz="1600" i="1" baseline="30000" dirty="0"/>
              <a:t>th</a:t>
            </a:r>
            <a:r>
              <a:rPr lang="en-US" sz="1600" i="1" dirty="0"/>
              <a:t> - Dec, 6</a:t>
            </a:r>
            <a:r>
              <a:rPr lang="en-US" sz="1600" i="1" baseline="30000" dirty="0"/>
              <a:t>th</a:t>
            </a:r>
            <a:r>
              <a:rPr lang="en-US" sz="1600" i="1" dirty="0"/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Automated Efficiency Analysis</a:t>
            </a:r>
            <a:endParaRPr lang="en-US" dirty="0"/>
          </a:p>
        </p:txBody>
      </p:sp>
      <p:sp>
        <p:nvSpPr>
          <p:cNvPr id="75778" name="TextBox 6"/>
          <p:cNvSpPr txBox="1">
            <a:spLocks noChangeArrowheads="1"/>
          </p:cNvSpPr>
          <p:nvPr/>
        </p:nvSpPr>
        <p:spPr bwMode="auto">
          <a:xfrm>
            <a:off x="152400" y="106680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Automated analysis </a:t>
            </a:r>
            <a:r>
              <a:rPr lang="en-US" sz="2400">
                <a:latin typeface="Calibri" pitchFamily="34" charset="0"/>
              </a:rPr>
              <a:t>of down-time causes for </a:t>
            </a:r>
            <a:r>
              <a:rPr lang="en-US" sz="2400" b="1">
                <a:latin typeface="Calibri" pitchFamily="34" charset="0"/>
              </a:rPr>
              <a:t>2011</a:t>
            </a:r>
            <a:r>
              <a:rPr lang="en-US" sz="2400">
                <a:latin typeface="Calibri" pitchFamily="34" charset="0"/>
              </a:rPr>
              <a:t> run </a:t>
            </a:r>
          </a:p>
          <a:p>
            <a:r>
              <a:rPr lang="en-US" sz="2400">
                <a:latin typeface="Calibri" pitchFamily="34" charset="0"/>
              </a:rPr>
              <a:t>Important backwards analysis to improve the system</a:t>
            </a:r>
          </a:p>
          <a:p>
            <a:r>
              <a:rPr lang="en-US" sz="2400">
                <a:latin typeface="Calibri" pitchFamily="34" charset="0"/>
              </a:rPr>
              <a:t>Analysis results with pie charts available on the web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75779" name="Picture 17" descr="IneffSourc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5146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16"/>
          <p:cNvSpPr txBox="1">
            <a:spLocks noChangeArrowheads="1"/>
          </p:cNvSpPr>
          <p:nvPr/>
        </p:nvSpPr>
        <p:spPr bwMode="auto">
          <a:xfrm>
            <a:off x="76200" y="2281238"/>
            <a:ext cx="739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75781" name="TextBox 25"/>
          <p:cNvSpPr txBox="1">
            <a:spLocks noChangeArrowheads="1"/>
          </p:cNvSpPr>
          <p:nvPr/>
        </p:nvSpPr>
        <p:spPr bwMode="auto">
          <a:xfrm>
            <a:off x="4114800" y="2514600"/>
            <a:ext cx="48768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latin typeface="Calibri" pitchFamily="34" charset="0"/>
              </a:rPr>
              <a:t>Dead-Time</a:t>
            </a:r>
            <a:r>
              <a:rPr lang="en-US" sz="2200">
                <a:latin typeface="Calibri" pitchFamily="34" charset="0"/>
              </a:rPr>
              <a:t> (</a:t>
            </a:r>
            <a:r>
              <a:rPr lang="en-US" sz="2200" i="1">
                <a:solidFill>
                  <a:srgbClr val="3333FC"/>
                </a:solidFill>
                <a:latin typeface="Calibri" pitchFamily="34" charset="0"/>
              </a:rPr>
              <a:t>blue</a:t>
            </a:r>
            <a:r>
              <a:rPr lang="en-US" sz="2200">
                <a:latin typeface="Calibri" pitchFamily="34" charset="0"/>
              </a:rPr>
              <a:t>): the trigger was on-hold, data could not flow</a:t>
            </a:r>
          </a:p>
          <a:p>
            <a:r>
              <a:rPr lang="en-US" sz="2200" b="1">
                <a:latin typeface="Calibri" pitchFamily="34" charset="0"/>
              </a:rPr>
              <a:t>Start Delay </a:t>
            </a:r>
            <a:r>
              <a:rPr lang="en-US" sz="2200">
                <a:latin typeface="Calibri" pitchFamily="34" charset="0"/>
              </a:rPr>
              <a:t>(</a:t>
            </a:r>
            <a:r>
              <a:rPr lang="en-US" sz="2200" i="1">
                <a:solidFill>
                  <a:srgbClr val="FF0000"/>
                </a:solidFill>
                <a:latin typeface="Calibri" pitchFamily="34" charset="0"/>
              </a:rPr>
              <a:t>red</a:t>
            </a:r>
            <a:r>
              <a:rPr lang="en-US" sz="2200">
                <a:latin typeface="Calibri" pitchFamily="34" charset="0"/>
              </a:rPr>
              <a:t>): the stable beam is delivered, but ATLAS was not yet recording physics data</a:t>
            </a:r>
          </a:p>
          <a:p>
            <a:r>
              <a:rPr lang="en-US" sz="2200" b="1">
                <a:latin typeface="Calibri" pitchFamily="34" charset="0"/>
              </a:rPr>
              <a:t>End Delay </a:t>
            </a:r>
            <a:r>
              <a:rPr lang="en-US" sz="2200">
                <a:latin typeface="Calibri" pitchFamily="34" charset="0"/>
              </a:rPr>
              <a:t>(</a:t>
            </a:r>
            <a:r>
              <a:rPr lang="en-US" sz="2200" i="1">
                <a:solidFill>
                  <a:srgbClr val="FFC000"/>
                </a:solidFill>
                <a:latin typeface="Calibri" pitchFamily="34" charset="0"/>
              </a:rPr>
              <a:t>orange</a:t>
            </a:r>
            <a:r>
              <a:rPr lang="en-US" sz="2200">
                <a:latin typeface="Calibri" pitchFamily="34" charset="0"/>
              </a:rPr>
              <a:t>): the ATLAS run stops too early, while LHC is still delivering stable beams</a:t>
            </a:r>
            <a:br>
              <a:rPr lang="en-US" sz="2200">
                <a:latin typeface="Calibri" pitchFamily="34" charset="0"/>
              </a:rPr>
            </a:br>
            <a:r>
              <a:rPr lang="en-US" sz="2200" b="1">
                <a:latin typeface="Calibri" pitchFamily="34" charset="0"/>
              </a:rPr>
              <a:t>Run Stopped </a:t>
            </a:r>
            <a:r>
              <a:rPr lang="en-US" sz="2200">
                <a:latin typeface="Calibri" pitchFamily="34" charset="0"/>
              </a:rPr>
              <a:t>(</a:t>
            </a:r>
            <a:r>
              <a:rPr lang="en-US" sz="2200" i="1">
                <a:solidFill>
                  <a:srgbClr val="00FF00"/>
                </a:solidFill>
                <a:latin typeface="Calibri" pitchFamily="34" charset="0"/>
              </a:rPr>
              <a:t>green</a:t>
            </a:r>
            <a:r>
              <a:rPr lang="en-US" sz="2200">
                <a:latin typeface="Calibri" pitchFamily="34" charset="0"/>
              </a:rPr>
              <a:t>): the run was stopped while LHC was delivering stable beams</a:t>
            </a:r>
          </a:p>
          <a:p>
            <a:endParaRPr lang="en-US" sz="2200">
              <a:latin typeface="Calibri" pitchFamily="34" charset="0"/>
            </a:endParaRPr>
          </a:p>
        </p:txBody>
      </p: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0" y="6096000"/>
            <a:ext cx="441960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75783" name="TextBox 8"/>
          <p:cNvSpPr txBox="1">
            <a:spLocks noChangeArrowheads="1"/>
          </p:cNvSpPr>
          <p:nvPr/>
        </p:nvSpPr>
        <p:spPr bwMode="auto">
          <a:xfrm>
            <a:off x="228600" y="5646738"/>
            <a:ext cx="3810000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>
                <a:latin typeface="Calibri" pitchFamily="34" charset="0"/>
              </a:rPr>
              <a:t>Each slice has associated a further detailed analysis (source &amp; type of problem)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Monitoring the Working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1816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Monitoring the TDAQ working point is mandatory to guarantee a successful and efficient data taking and to </a:t>
            </a:r>
            <a:r>
              <a:rPr lang="en-US" b="1" dirty="0" smtClean="0"/>
              <a:t>anticipate possible limits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Dynamically reconfigure the system in response to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changes of the detector conditions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beam position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LHC luminosity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Three tools developed:</a:t>
            </a:r>
          </a:p>
          <a:p>
            <a:pPr marL="971550" lvl="1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/>
              <a:t>Network Monitoring Tool</a:t>
            </a:r>
          </a:p>
          <a:p>
            <a:pPr marL="971550" lvl="1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/>
              <a:t>HLT Resources Monitoring Tool</a:t>
            </a:r>
          </a:p>
          <a:p>
            <a:pPr marL="971550" lvl="1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/>
              <a:t>TDAQ operational capabilities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7" descr="Net-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5240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1. Network Monitoring Tool</a:t>
            </a:r>
            <a:endParaRPr lang="en-US" sz="2200" b="0" dirty="0"/>
          </a:p>
        </p:txBody>
      </p:sp>
      <p:sp>
        <p:nvSpPr>
          <p:cNvPr id="78851" name="TextBox 7"/>
          <p:cNvSpPr txBox="1">
            <a:spLocks noChangeArrowheads="1"/>
          </p:cNvSpPr>
          <p:nvPr/>
        </p:nvSpPr>
        <p:spPr bwMode="auto">
          <a:xfrm>
            <a:off x="152400" y="990600"/>
            <a:ext cx="88392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7432" tIns="0" rIns="0" bIns="0"/>
          <a:lstStyle/>
          <a:p>
            <a:pPr>
              <a:spcAft>
                <a:spcPts val="600"/>
              </a:spcAft>
            </a:pPr>
            <a:r>
              <a:rPr lang="en-US" sz="2000" b="1">
                <a:latin typeface="Calibri" pitchFamily="34" charset="0"/>
              </a:rPr>
              <a:t>Scalable, flexible, integrated system for collection and display with same look&amp;feel:</a:t>
            </a:r>
          </a:p>
          <a:p>
            <a:pPr marL="268288" lvl="1" indent="-268288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Network Statistics</a:t>
            </a:r>
          </a:p>
          <a:p>
            <a:pPr marL="268288" lvl="1" indent="-268288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Computer Statistics </a:t>
            </a:r>
          </a:p>
          <a:p>
            <a:pPr marL="268288" lvl="1" indent="-268288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Environmental Conditions</a:t>
            </a:r>
          </a:p>
          <a:p>
            <a:pPr marL="268288" lvl="1" indent="-268288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Data Taking Parameters</a:t>
            </a:r>
          </a:p>
        </p:txBody>
      </p:sp>
      <p:sp>
        <p:nvSpPr>
          <p:cNvPr id="78852" name="TextBox 15"/>
          <p:cNvSpPr txBox="1">
            <a:spLocks noChangeArrowheads="1"/>
          </p:cNvSpPr>
          <p:nvPr/>
        </p:nvSpPr>
        <p:spPr bwMode="auto">
          <a:xfrm>
            <a:off x="152400" y="5257800"/>
            <a:ext cx="899160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292100" indent="-292100">
              <a:buFont typeface="Arial" charset="0"/>
              <a:buChar char="•"/>
            </a:pPr>
            <a:r>
              <a:rPr lang="en-US" sz="2200">
                <a:latin typeface="Calibri" pitchFamily="34" charset="0"/>
                <a:sym typeface="Wingdings" pitchFamily="2" charset="2"/>
              </a:rPr>
              <a:t>Correlate network utilization with TDAQ performance</a:t>
            </a:r>
          </a:p>
          <a:p>
            <a:pPr marL="292100" indent="-292100">
              <a:buFont typeface="Arial" charset="0"/>
              <a:buChar char="•"/>
            </a:pPr>
            <a:r>
              <a:rPr lang="en-US" sz="2200">
                <a:latin typeface="Calibri" pitchFamily="34" charset="0"/>
                <a:sym typeface="Wingdings" pitchFamily="2" charset="2"/>
              </a:rPr>
              <a:t>Constant monitoring of network performance, anticipation of possible limits</a:t>
            </a:r>
            <a:endParaRPr lang="en-US" sz="2200">
              <a:latin typeface="Calibri" pitchFamily="34" charset="0"/>
            </a:endParaRPr>
          </a:p>
        </p:txBody>
      </p:sp>
      <p:pic>
        <p:nvPicPr>
          <p:cNvPr id="78853" name="Picture 16" descr="Net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2743200"/>
            <a:ext cx="2786062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8" descr="Net-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3048000"/>
            <a:ext cx="28956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19" descr="Net-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276600"/>
            <a:ext cx="3138488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2. HLT Resources Monitoring Tool</a:t>
            </a:r>
            <a:endParaRPr lang="en-US" dirty="0"/>
          </a:p>
        </p:txBody>
      </p:sp>
      <p:sp>
        <p:nvSpPr>
          <p:cNvPr id="79874" name="TextBox 10"/>
          <p:cNvSpPr txBox="1">
            <a:spLocks noChangeArrowheads="1"/>
          </p:cNvSpPr>
          <p:nvPr/>
        </p:nvSpPr>
        <p:spPr bwMode="auto">
          <a:xfrm>
            <a:off x="152400" y="3886200"/>
            <a:ext cx="4343400" cy="270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225425" indent="-225425">
              <a:buFont typeface="Arial" charset="0"/>
              <a:buChar char="•"/>
            </a:pPr>
            <a:r>
              <a:rPr lang="en-US" sz="2200" b="1">
                <a:latin typeface="Calibri" pitchFamily="34" charset="0"/>
              </a:rPr>
              <a:t>Record online </a:t>
            </a:r>
            <a:r>
              <a:rPr lang="en-US" sz="2200">
                <a:latin typeface="Calibri" pitchFamily="34" charset="0"/>
              </a:rPr>
              <a:t>information about</a:t>
            </a:r>
            <a:r>
              <a:rPr lang="en-US" sz="2200" b="1">
                <a:latin typeface="Calibri" pitchFamily="34" charset="0"/>
              </a:rPr>
              <a:t> HLT performance </a:t>
            </a:r>
            <a:r>
              <a:rPr lang="en-US" sz="2200">
                <a:latin typeface="Calibri" pitchFamily="34" charset="0"/>
              </a:rPr>
              <a:t>(CPU consumption, decision time, rejection factor)</a:t>
            </a:r>
          </a:p>
          <a:p>
            <a:pPr marL="225425" indent="-225425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Information elaborated offline to report trigger rate, execution order, processing time, Level-2 access pattern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4038600"/>
            <a:ext cx="4191000" cy="2438400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/>
          <a:lstStyle/>
          <a:p>
            <a:pPr marL="292100" indent="-2921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i="1" dirty="0">
                <a:latin typeface="+mn-lt"/>
              </a:rPr>
              <a:t>Example: </a:t>
            </a:r>
            <a:r>
              <a:rPr lang="en-US" sz="2000" dirty="0">
                <a:latin typeface="+mn-lt"/>
              </a:rPr>
              <a:t>announced increase of </a:t>
            </a:r>
            <a:r>
              <a:rPr lang="en-US" sz="2000" dirty="0">
                <a:latin typeface="Viner Hand ITC"/>
              </a:rPr>
              <a:t>L </a:t>
            </a:r>
            <a:endParaRPr lang="en-US" sz="2000" dirty="0">
              <a:latin typeface="+mn-lt"/>
              <a:sym typeface="Wingdings"/>
            </a:endParaRPr>
          </a:p>
          <a:p>
            <a:pPr marL="344488" lvl="2" indent="-225425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en-US" sz="2000" dirty="0">
                <a:latin typeface="+mn-lt"/>
                <a:sym typeface="Wingdings"/>
              </a:rPr>
              <a:t>need for CPU power @ HLT (</a:t>
            </a:r>
            <a:r>
              <a:rPr lang="en-US" sz="2000" i="1" dirty="0">
                <a:latin typeface="+mn-lt"/>
              </a:rPr>
              <a:t>HLT Resources Monitoring Tool</a:t>
            </a:r>
            <a:r>
              <a:rPr lang="en-US" sz="2000" dirty="0">
                <a:latin typeface="+mn-lt"/>
                <a:sym typeface="Wingdings"/>
              </a:rPr>
              <a:t>) </a:t>
            </a:r>
          </a:p>
          <a:p>
            <a:pPr marL="344488" lvl="2" indent="-225425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en-US" sz="2000" dirty="0">
                <a:latin typeface="+mn-lt"/>
                <a:sym typeface="Wingdings"/>
              </a:rPr>
              <a:t>need for bandwidth @ EB output (</a:t>
            </a:r>
            <a:r>
              <a:rPr lang="en-US" sz="2000" i="1" dirty="0">
                <a:latin typeface="+mn-lt"/>
                <a:sym typeface="Wingdings"/>
              </a:rPr>
              <a:t>Network Monitoring Tool</a:t>
            </a:r>
            <a:r>
              <a:rPr lang="en-US" sz="2000" dirty="0">
                <a:latin typeface="+mn-lt"/>
                <a:sym typeface="Wingdings"/>
              </a:rPr>
              <a:t>)</a:t>
            </a: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sym typeface="Wingdings"/>
              </a:rPr>
              <a:t>10 EF dedicated racks: </a:t>
            </a:r>
            <a:r>
              <a:rPr lang="en-US" sz="2000" dirty="0">
                <a:latin typeface="+mn-lt"/>
              </a:rPr>
              <a:t>high computing performance &amp;</a:t>
            </a:r>
            <a:r>
              <a:rPr lang="en-US" sz="2000" dirty="0">
                <a:latin typeface="+mn-lt"/>
                <a:sym typeface="Wingdings"/>
              </a:rPr>
              <a:t> 10 </a:t>
            </a:r>
            <a:r>
              <a:rPr lang="en-US" sz="2000" dirty="0" err="1">
                <a:latin typeface="+mn-lt"/>
                <a:sym typeface="Wingdings"/>
              </a:rPr>
              <a:t>Gbps</a:t>
            </a:r>
            <a:r>
              <a:rPr lang="en-US" sz="2000" dirty="0">
                <a:latin typeface="+mn-lt"/>
                <a:sym typeface="Wingdings"/>
              </a:rPr>
              <a:t>/rack</a:t>
            </a:r>
          </a:p>
        </p:txBody>
      </p:sp>
      <p:pic>
        <p:nvPicPr>
          <p:cNvPr id="7987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016000"/>
            <a:ext cx="6553200" cy="2720975"/>
          </a:xfrm>
        </p:spPr>
      </p:pic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981075"/>
            <a:ext cx="38957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2010: the First Year of Operation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990600"/>
            <a:ext cx="8915400" cy="2235200"/>
          </a:xfrm>
        </p:spPr>
        <p:txBody>
          <a:bodyPr rtlCol="0">
            <a:spAutoFit/>
          </a:bodyPr>
          <a:lstStyle/>
          <a:p>
            <a:pPr marL="344488" indent="-3444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√s </a:t>
            </a:r>
            <a:r>
              <a:rPr lang="en-US" sz="2400" dirty="0" smtClean="0">
                <a:sym typeface="Wingdings"/>
              </a:rPr>
              <a:t>= 7 TeV (first collisions on March, 30</a:t>
            </a:r>
            <a:r>
              <a:rPr lang="en-US" sz="2400" baseline="30000" dirty="0" smtClean="0">
                <a:sym typeface="Wingdings"/>
              </a:rPr>
              <a:t>th </a:t>
            </a:r>
            <a:r>
              <a:rPr lang="en-US" sz="2400" dirty="0" smtClean="0">
                <a:sym typeface="Wingdings"/>
              </a:rPr>
              <a:t>2010) 		</a:t>
            </a:r>
            <a:r>
              <a:rPr lang="en-US" sz="2400" dirty="0" smtClean="0">
                <a:solidFill>
                  <a:srgbClr val="FF0000"/>
                </a:solidFill>
              </a:rPr>
              <a:t>√s</a:t>
            </a:r>
            <a:r>
              <a:rPr lang="en-US" sz="2400" i="1" dirty="0" smtClean="0">
                <a:solidFill>
                  <a:srgbClr val="FF0000"/>
                </a:solidFill>
                <a:sym typeface="Wingdings"/>
              </a:rPr>
              <a:t> = 14 TeV</a:t>
            </a:r>
          </a:p>
          <a:p>
            <a:pPr marL="344488" indent="-3444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Commissioning bunch train with 150 ns spacing   	</a:t>
            </a:r>
            <a:r>
              <a:rPr lang="en-US" sz="2400" i="1" dirty="0" smtClean="0">
                <a:solidFill>
                  <a:srgbClr val="FF0000"/>
                </a:solidFill>
              </a:rPr>
              <a:t>25 ns</a:t>
            </a:r>
          </a:p>
          <a:p>
            <a:pPr marL="344488" indent="-3444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Up to 348 </a:t>
            </a:r>
            <a:r>
              <a:rPr lang="en-US" sz="2400" dirty="0" smtClean="0">
                <a:sym typeface="Wingdings"/>
              </a:rPr>
              <a:t>colliding bunches  				</a:t>
            </a:r>
            <a:r>
              <a:rPr lang="en-US" sz="2400" i="1" dirty="0" smtClean="0">
                <a:solidFill>
                  <a:srgbClr val="FF0000"/>
                </a:solidFill>
                <a:sym typeface="Wingdings"/>
              </a:rPr>
              <a:t>2835</a:t>
            </a:r>
          </a:p>
          <a:p>
            <a:pPr marL="344488" indent="-3444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Max Peak Luminosity </a:t>
            </a:r>
            <a:r>
              <a:rPr lang="en-US" sz="2400" dirty="0" smtClean="0">
                <a:latin typeface="Viner Hand ITC"/>
              </a:rPr>
              <a:t>L</a:t>
            </a:r>
            <a:r>
              <a:rPr lang="en-US" sz="2400" dirty="0" smtClean="0"/>
              <a:t>= 2.1 1</a:t>
            </a:r>
            <a:r>
              <a:rPr lang="en-US" sz="2400" dirty="0" smtClean="0">
                <a:sym typeface="Wingdings"/>
              </a:rPr>
              <a:t>0</a:t>
            </a:r>
            <a:r>
              <a:rPr lang="en-US" sz="2400" baseline="30000" dirty="0" smtClean="0">
                <a:sym typeface="Wingdings"/>
              </a:rPr>
              <a:t>32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   			</a:t>
            </a:r>
            <a:r>
              <a:rPr lang="en-US" sz="2400" i="1" kern="600" dirty="0" smtClean="0">
                <a:solidFill>
                  <a:srgbClr val="FF0000"/>
                </a:solidFill>
              </a:rPr>
              <a:t>10</a:t>
            </a:r>
            <a:r>
              <a:rPr lang="en-US" sz="2400" i="1" kern="600" baseline="30000" dirty="0" smtClean="0">
                <a:solidFill>
                  <a:srgbClr val="FF0000"/>
                </a:solidFill>
              </a:rPr>
              <a:t>34 </a:t>
            </a:r>
            <a:r>
              <a:rPr lang="en-US" sz="2400" i="1" kern="600" dirty="0" smtClean="0">
                <a:solidFill>
                  <a:srgbClr val="FF0000"/>
                </a:solidFill>
              </a:rPr>
              <a:t>cm</a:t>
            </a:r>
            <a:r>
              <a:rPr lang="en-US" sz="2400" i="1" kern="6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i="1" kern="600" dirty="0" smtClean="0">
                <a:solidFill>
                  <a:srgbClr val="FF0000"/>
                </a:solidFill>
              </a:rPr>
              <a:t>s</a:t>
            </a:r>
            <a:r>
              <a:rPr lang="en-US" sz="2400" i="1" kern="600" baseline="30000" dirty="0" smtClean="0">
                <a:solidFill>
                  <a:srgbClr val="FF0000"/>
                </a:solidFill>
              </a:rPr>
              <a:t>-1</a:t>
            </a:r>
            <a:endParaRPr lang="en-US" sz="2400" i="1" dirty="0" smtClean="0">
              <a:solidFill>
                <a:srgbClr val="FF0000"/>
              </a:solidFill>
              <a:sym typeface="Wingdings"/>
            </a:endParaRPr>
          </a:p>
          <a:p>
            <a:pPr marL="344488" indent="-34448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LHC delivered ~49 pb</a:t>
            </a:r>
            <a:r>
              <a:rPr lang="en-US" sz="2400" baseline="30000" dirty="0" smtClean="0"/>
              <a:t>-1 </a:t>
            </a:r>
            <a:r>
              <a:rPr lang="en-US" sz="2400" dirty="0" smtClean="0"/>
              <a:t>integrated luminosity		</a:t>
            </a:r>
            <a:r>
              <a:rPr lang="en-US" sz="2400" i="1" dirty="0" smtClean="0">
                <a:solidFill>
                  <a:srgbClr val="FF0000"/>
                </a:solidFill>
              </a:rPr>
              <a:t>2012: 2fb</a:t>
            </a:r>
            <a:r>
              <a:rPr lang="en-US" sz="2400" i="1" baseline="30000" dirty="0" smtClean="0">
                <a:solidFill>
                  <a:srgbClr val="FF0000"/>
                </a:solidFill>
              </a:rPr>
              <a:t>-1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/>
          <a:srcRect t="2477" r="9834" b="8183"/>
          <a:stretch>
            <a:fillRect/>
          </a:stretch>
        </p:blipFill>
        <p:spPr bwMode="auto">
          <a:xfrm>
            <a:off x="0" y="3352800"/>
            <a:ext cx="4387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C:\Users\ngarelli\AppData\Roaming\Microsoft\Windows Photo Gallery\Windows Photo Gallery Wallpap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429000"/>
            <a:ext cx="4511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lvl="1" fontAlgn="auto">
              <a:spcAft>
                <a:spcPts val="0"/>
              </a:spcAft>
              <a:defRPr/>
            </a:pPr>
            <a:r>
              <a:rPr lang="en-US" sz="3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TDAQ Operational Capabilities Simulation</a:t>
            </a:r>
            <a:endParaRPr lang="en-US" sz="38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1281113"/>
            <a:ext cx="3733800" cy="4956175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marL="173038" indent="-1730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</a:rPr>
              <a:t>Variables:</a:t>
            </a:r>
          </a:p>
          <a:p>
            <a:pPr marL="511175" lvl="1" indent="-22860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000" dirty="0">
                <a:latin typeface="+mn-lt"/>
              </a:rPr>
              <a:t>XPU sharing (Level-2 &amp; EF)</a:t>
            </a:r>
          </a:p>
          <a:p>
            <a:pPr marL="511175" lvl="1" indent="-22860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000" dirty="0">
                <a:latin typeface="+mn-lt"/>
              </a:rPr>
              <a:t># of installed specific EF racks</a:t>
            </a:r>
          </a:p>
          <a:p>
            <a:pPr marL="511175" lvl="1" indent="-22860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000" dirty="0">
                <a:latin typeface="+mn-lt"/>
              </a:rPr>
              <a:t>proc. time </a:t>
            </a:r>
          </a:p>
          <a:p>
            <a:pPr marL="511175" lvl="1" indent="-228600" fontAlgn="auto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000" dirty="0">
                <a:latin typeface="+mn-lt"/>
              </a:rPr>
              <a:t>rejection factor</a:t>
            </a:r>
            <a:endParaRPr lang="en-US" sz="2200" dirty="0">
              <a:latin typeface="+mn-lt"/>
            </a:endParaRPr>
          </a:p>
          <a:p>
            <a:pPr marL="173038" indent="-1730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latin typeface="+mn-lt"/>
              </a:rPr>
              <a:t>How to read the plot</a:t>
            </a:r>
            <a:r>
              <a:rPr lang="en-US" sz="2200" dirty="0">
                <a:latin typeface="+mn-lt"/>
              </a:rPr>
              <a:t>: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to sustain EB rate of 3.5 kHz (green dashed line) </a:t>
            </a:r>
            <a:r>
              <a:rPr lang="en-US" sz="2200" dirty="0">
                <a:latin typeface="+mn-lt"/>
                <a:sym typeface="Wingdings"/>
              </a:rPr>
              <a:t> </a:t>
            </a:r>
            <a:r>
              <a:rPr lang="en-US" sz="2200" dirty="0">
                <a:latin typeface="+mn-lt"/>
              </a:rPr>
              <a:t>max EF proc. time = 1.8 s (with fair XPU sharing)</a:t>
            </a:r>
          </a:p>
          <a:p>
            <a:pPr marL="173038" indent="-1730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</a:rPr>
              <a:t>For a EF proc. time longer than 1.8 s (design: 4 s) </a:t>
            </a:r>
          </a:p>
          <a:p>
            <a:pPr marL="577850" lvl="1" indent="-295275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en-US" sz="2000" dirty="0">
                <a:latin typeface="+mn-lt"/>
              </a:rPr>
              <a:t>decrease EB rate or</a:t>
            </a:r>
          </a:p>
          <a:p>
            <a:pPr marL="577850" lvl="1" indent="-295275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en-US" sz="2000" dirty="0">
                <a:latin typeface="+mn-lt"/>
              </a:rPr>
              <a:t>install more EF computing power</a:t>
            </a:r>
          </a:p>
        </p:txBody>
      </p:sp>
      <p:sp>
        <p:nvSpPr>
          <p:cNvPr id="80899" name="TextBox 7"/>
          <p:cNvSpPr txBox="1">
            <a:spLocks noChangeArrowheads="1"/>
          </p:cNvSpPr>
          <p:nvPr/>
        </p:nvSpPr>
        <p:spPr bwMode="auto">
          <a:xfrm>
            <a:off x="152400" y="5257800"/>
            <a:ext cx="4724400" cy="123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 i="1">
                <a:latin typeface="Calibri" pitchFamily="34" charset="0"/>
              </a:rPr>
              <a:t>Vertical Dashed Lines </a:t>
            </a:r>
            <a:r>
              <a:rPr lang="en-US" sz="2000">
                <a:latin typeface="Calibri" pitchFamily="34" charset="0"/>
              </a:rPr>
              <a:t>= region operating with the indicated EB bandwidth &amp; EF rejection factor, needed to sustain an SFO throughput of 500MB/s</a:t>
            </a:r>
          </a:p>
        </p:txBody>
      </p:sp>
      <p:sp>
        <p:nvSpPr>
          <p:cNvPr id="80900" name="TextBox 8"/>
          <p:cNvSpPr txBox="1">
            <a:spLocks noChangeArrowheads="1"/>
          </p:cNvSpPr>
          <p:nvPr/>
        </p:nvSpPr>
        <p:spPr bwMode="auto">
          <a:xfrm>
            <a:off x="304800" y="990600"/>
            <a:ext cx="42672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 i="1">
                <a:latin typeface="Calibri" pitchFamily="34" charset="0"/>
              </a:rPr>
              <a:t>Curves </a:t>
            </a:r>
            <a:r>
              <a:rPr lang="en-US" sz="2000">
                <a:latin typeface="Calibri" pitchFamily="34" charset="0"/>
              </a:rPr>
              <a:t>= maximum EF processing time sustainable with racks used as EF</a:t>
            </a:r>
          </a:p>
        </p:txBody>
      </p:sp>
      <p:pic>
        <p:nvPicPr>
          <p:cNvPr id="809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60525"/>
            <a:ext cx="48006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Run 2011-2012</a:t>
            </a:r>
            <a:endParaRPr lang="en-US" dirty="0"/>
          </a:p>
        </p:txBody>
      </p:sp>
      <p:pic>
        <p:nvPicPr>
          <p:cNvPr id="82946" name="Picture 3" descr="LHC20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572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4343400"/>
            <a:ext cx="3810000" cy="11572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/>
              <a:t>Luminosity</a:t>
            </a:r>
            <a:r>
              <a:rPr lang="en-US" sz="2400" dirty="0">
                <a:latin typeface="Viner Hand ITC"/>
              </a:rPr>
              <a:t> </a:t>
            </a:r>
            <a:br>
              <a:rPr lang="en-US" sz="2400" dirty="0">
                <a:latin typeface="Viner Hand ITC"/>
              </a:rPr>
            </a:br>
            <a:r>
              <a:rPr lang="en-US" sz="2400" dirty="0">
                <a:latin typeface="Viner Hand ITC"/>
              </a:rPr>
              <a:t>L=</a:t>
            </a:r>
            <a:r>
              <a:rPr lang="en-US" sz="2400" dirty="0">
                <a:sym typeface="Wingdings"/>
              </a:rPr>
              <a:t> 2.5 10</a:t>
            </a:r>
            <a:r>
              <a:rPr lang="en-US" sz="2400" baseline="30000" dirty="0">
                <a:sym typeface="Wingdings"/>
              </a:rPr>
              <a:t>32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After 10 days of operations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113" y="1219200"/>
            <a:ext cx="8432800" cy="914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0" rIns="4572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LHC started delivering stable beams on Sunday, 13</a:t>
            </a:r>
            <a:r>
              <a:rPr lang="en-US" sz="2200" baseline="30000" dirty="0"/>
              <a:t>th</a:t>
            </a:r>
            <a:r>
              <a:rPr lang="en-US" sz="2200" dirty="0"/>
              <a:t> March 2011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After 10 days, LHC delivered </a:t>
            </a:r>
            <a:r>
              <a:rPr lang="de-DE" sz="2200" dirty="0"/>
              <a:t>~</a:t>
            </a:r>
            <a:r>
              <a:rPr lang="en-US" sz="2200" dirty="0"/>
              <a:t>28 pb</a:t>
            </a:r>
            <a:r>
              <a:rPr lang="en-US" sz="2200" baseline="30000" dirty="0"/>
              <a:t>‐1</a:t>
            </a:r>
            <a:r>
              <a:rPr lang="en-US" sz="2200" dirty="0"/>
              <a:t>. Took several months last year…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Beginning of 2011 Run</a:t>
            </a:r>
            <a:endParaRPr lang="en-US" dirty="0"/>
          </a:p>
        </p:txBody>
      </p:sp>
      <p:grpSp>
        <p:nvGrpSpPr>
          <p:cNvPr id="84994" name="Group 12"/>
          <p:cNvGrpSpPr>
            <a:grpSpLocks/>
          </p:cNvGrpSpPr>
          <p:nvPr/>
        </p:nvGrpSpPr>
        <p:grpSpPr bwMode="auto">
          <a:xfrm>
            <a:off x="76200" y="1066800"/>
            <a:ext cx="4572000" cy="2590800"/>
            <a:chOff x="0" y="1219200"/>
            <a:chExt cx="5195887" cy="3129977"/>
          </a:xfrm>
        </p:grpSpPr>
        <p:pic>
          <p:nvPicPr>
            <p:cNvPr id="85001" name="Picture 3" descr="L1rate_10d_201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219200"/>
              <a:ext cx="5195887" cy="312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163663" y="1447428"/>
              <a:ext cx="3057995" cy="41234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45720" tIns="0" rIns="4572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L1 rate already at 40 kHz</a:t>
              </a:r>
            </a:p>
          </p:txBody>
        </p:sp>
      </p:grpSp>
      <p:grpSp>
        <p:nvGrpSpPr>
          <p:cNvPr id="84995" name="Group 8"/>
          <p:cNvGrpSpPr>
            <a:grpSpLocks/>
          </p:cNvGrpSpPr>
          <p:nvPr/>
        </p:nvGrpSpPr>
        <p:grpSpPr bwMode="auto">
          <a:xfrm>
            <a:off x="4724400" y="3810000"/>
            <a:ext cx="4419600" cy="2819400"/>
            <a:chOff x="595312" y="1033462"/>
            <a:chExt cx="7953375" cy="4791075"/>
          </a:xfrm>
        </p:grpSpPr>
        <p:pic>
          <p:nvPicPr>
            <p:cNvPr id="84999" name="Picture 5" descr="EFout_10d_201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312" y="1033462"/>
              <a:ext cx="7953375" cy="479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5000" name="Straight Connector 7"/>
            <p:cNvCxnSpPr>
              <a:cxnSpLocks noChangeShapeType="1"/>
            </p:cNvCxnSpPr>
            <p:nvPr/>
          </p:nvCxnSpPr>
          <p:spPr bwMode="auto">
            <a:xfrm>
              <a:off x="1219200" y="3962400"/>
              <a:ext cx="7162800" cy="0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prstDash val="sysDash"/>
              <a:miter lim="800000"/>
              <a:headEnd/>
              <a:tailEnd/>
            </a:ln>
          </p:spPr>
        </p:cxnSp>
      </p:grpSp>
      <p:sp>
        <p:nvSpPr>
          <p:cNvPr id="10" name="TextBox 9"/>
          <p:cNvSpPr txBox="1"/>
          <p:nvPr/>
        </p:nvSpPr>
        <p:spPr>
          <a:xfrm>
            <a:off x="5334000" y="3962400"/>
            <a:ext cx="3657600" cy="3413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tIns="0" rIns="4572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EF Output Bandwidth &gt; 300 MB/s</a:t>
            </a:r>
            <a:endParaRPr lang="en-US" sz="2800" dirty="0"/>
          </a:p>
        </p:txBody>
      </p:sp>
      <p:sp>
        <p:nvSpPr>
          <p:cNvPr id="84997" name="TextBox 11"/>
          <p:cNvSpPr txBox="1">
            <a:spLocks noChangeArrowheads="1"/>
          </p:cNvSpPr>
          <p:nvPr/>
        </p:nvSpPr>
        <p:spPr bwMode="auto">
          <a:xfrm>
            <a:off x="4953000" y="1122363"/>
            <a:ext cx="4038600" cy="2154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LHC started very well</a:t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Delivered luminosity is rapidly increasing and more fills with respect to last year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ATLAS TDAQ: already same working point of the end of last year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Ready to operate in 2011-2012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3706813"/>
            <a:ext cx="4572000" cy="2770187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TDAQ challenges</a:t>
            </a:r>
          </a:p>
          <a:p>
            <a:pPr marL="168275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System ready, but we are </a:t>
            </a:r>
            <a:r>
              <a:rPr lang="en-US" sz="2000" b="1" dirty="0">
                <a:latin typeface="+mn-lt"/>
              </a:rPr>
              <a:t>exploring unknown</a:t>
            </a:r>
          </a:p>
          <a:p>
            <a:pPr marL="168275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Increase the trigger rejection factor will be mandatory </a:t>
            </a:r>
            <a:r>
              <a:rPr lang="en-US" sz="2000" dirty="0">
                <a:latin typeface="+mn-lt"/>
                <a:sym typeface="Wingdings"/>
              </a:rPr>
              <a:t> new commissioning phase with tight schedule</a:t>
            </a:r>
          </a:p>
          <a:p>
            <a:pPr marL="168275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sym typeface="Wingdings"/>
              </a:rPr>
              <a:t>Keep high efficiency</a:t>
            </a:r>
            <a:endParaRPr lang="en-US" sz="2000" dirty="0">
              <a:latin typeface="+mn-lt"/>
              <a:sym typeface="Wingdings"/>
            </a:endParaRPr>
          </a:p>
          <a:p>
            <a:pPr marL="168275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sym typeface="Wingdings"/>
              </a:rPr>
              <a:t>Automate</a:t>
            </a:r>
            <a:r>
              <a:rPr lang="en-US" sz="2000" dirty="0">
                <a:latin typeface="+mn-lt"/>
                <a:sym typeface="Wingdings"/>
              </a:rPr>
              <a:t> as much as possible to reduce the manpower </a:t>
            </a:r>
            <a:r>
              <a:rPr lang="en-US" sz="2000" dirty="0" err="1">
                <a:latin typeface="+mn-lt"/>
                <a:sym typeface="Wingdings"/>
              </a:rPr>
              <a:t>wrt</a:t>
            </a:r>
            <a:r>
              <a:rPr lang="en-US" sz="2000" dirty="0">
                <a:latin typeface="+mn-lt"/>
                <a:sym typeface="Wingdings"/>
              </a:rPr>
              <a:t> needs of 2010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410200"/>
          </a:xfrm>
        </p:spPr>
        <p:txBody>
          <a:bodyPr rtlCol="0">
            <a:normAutofit fontScale="70000" lnSpcReduction="20000"/>
          </a:bodyPr>
          <a:lstStyle/>
          <a:p>
            <a:pPr marL="360363" indent="-360363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b="1" dirty="0" smtClean="0"/>
              <a:t>ATLAS TDAQ system </a:t>
            </a:r>
          </a:p>
          <a:p>
            <a:pPr marL="631825" lvl="1" indent="-231775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900" dirty="0" smtClean="0"/>
              <a:t>three-level trigger architecture exploiting the Region of Interest mechanism </a:t>
            </a:r>
            <a:r>
              <a:rPr lang="en-US" sz="2900" dirty="0" smtClean="0">
                <a:sym typeface="Wingdings"/>
              </a:rPr>
              <a:t></a:t>
            </a:r>
            <a:r>
              <a:rPr lang="en-US" sz="2900" dirty="0" smtClean="0"/>
              <a:t> keep DAQ system requirements (and costs) down</a:t>
            </a:r>
          </a:p>
          <a:p>
            <a:pPr marL="631825" lvl="1" indent="-231775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900" dirty="0" smtClean="0"/>
              <a:t>computing power can be moved between the two High Level Trigger farms </a:t>
            </a:r>
            <a:r>
              <a:rPr lang="en-US" sz="2900" dirty="0" smtClean="0">
                <a:sym typeface="Wingdings"/>
              </a:rPr>
              <a:t> flexibility</a:t>
            </a:r>
          </a:p>
          <a:p>
            <a:pPr marL="631825" lvl="1" indent="-231775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Char char="−"/>
              <a:defRPr/>
            </a:pPr>
            <a:r>
              <a:rPr lang="en-US" sz="2900" dirty="0" smtClean="0">
                <a:sym typeface="Wingdings"/>
              </a:rPr>
              <a:t>scalable solution for local mass storage</a:t>
            </a:r>
            <a:endParaRPr lang="en-US" sz="2900" dirty="0" smtClean="0"/>
          </a:p>
          <a:p>
            <a:pPr marL="360363" indent="-360363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b="1" dirty="0" smtClean="0"/>
              <a:t>In 2010 ATLAS TDAQ system operated beyond design requirements </a:t>
            </a:r>
            <a:r>
              <a:rPr lang="en-US" sz="3100" dirty="0" smtClean="0"/>
              <a:t>to meet changing working conditions, trigger commissioning and understanding of detector, accelerator and physics performance</a:t>
            </a:r>
          </a:p>
          <a:p>
            <a:pPr marL="360363" indent="-360363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Tools in place to </a:t>
            </a:r>
            <a:r>
              <a:rPr lang="en-US" sz="3100" b="1" dirty="0" smtClean="0"/>
              <a:t>monitor and predict the working conditions</a:t>
            </a:r>
            <a:endParaRPr lang="en-US" sz="3100" dirty="0" smtClean="0"/>
          </a:p>
          <a:p>
            <a:pPr marL="360363" indent="-360363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b="1" dirty="0" smtClean="0"/>
              <a:t>High Run Efficiency for Physics of 93% in 2010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à"/>
              <a:defRPr/>
            </a:pPr>
            <a:r>
              <a:rPr lang="en-US" sz="3300" b="1" dirty="0" smtClean="0"/>
              <a:t>Ready for steady running in 2011-2012 with further increase of </a:t>
            </a:r>
            <a:r>
              <a:rPr lang="en-US" sz="3300" b="1" dirty="0" smtClean="0">
                <a:latin typeface="Viner Hand ITC"/>
              </a:rPr>
              <a:t>L</a:t>
            </a:r>
            <a:r>
              <a:rPr lang="en-US" sz="3300" b="1" dirty="0" smtClean="0">
                <a:sym typeface="Wingdings"/>
              </a:rPr>
              <a:t> </a:t>
            </a:r>
            <a:endParaRPr lang="en-US" sz="3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181600"/>
          </a:xfrm>
        </p:spPr>
        <p:txBody>
          <a:bodyPr/>
          <a:lstStyle/>
          <a:p>
            <a:r>
              <a:rPr lang="en-US" sz="2800" smtClean="0"/>
              <a:t>LHC and ATLAS life time is very long (20 years)</a:t>
            </a:r>
          </a:p>
          <a:p>
            <a:r>
              <a:rPr lang="en-US" sz="2800" smtClean="0"/>
              <a:t>ATLAS collaboration already studying the challenges imposed by the further increase of luminosity after the long shutdown</a:t>
            </a:r>
          </a:p>
          <a:p>
            <a:r>
              <a:rPr lang="en-US" sz="2800" smtClean="0"/>
              <a:t>TDAQ is evaluating: </a:t>
            </a:r>
          </a:p>
          <a:p>
            <a:pPr lvl="1"/>
            <a:r>
              <a:rPr lang="en-US" sz="2400" smtClean="0"/>
              <a:t>merge Level 2 &amp; EF, keeping ROI mechanism, adopting a sequential event rejection </a:t>
            </a:r>
            <a:r>
              <a:rPr lang="en-US" sz="2400" smtClean="0">
                <a:sym typeface="Wingdings" pitchFamily="2" charset="2"/>
              </a:rPr>
              <a:t> r</a:t>
            </a:r>
            <a:r>
              <a:rPr lang="en-US" sz="2400" smtClean="0"/>
              <a:t>educe ROS data request &amp; simplify SW framework</a:t>
            </a:r>
          </a:p>
          <a:p>
            <a:pPr lvl="1"/>
            <a:r>
              <a:rPr lang="en-US" sz="2400" smtClean="0"/>
              <a:t>add tracking trigger after Level-1, but before Level-2</a:t>
            </a:r>
          </a:p>
          <a:p>
            <a:r>
              <a:rPr lang="en-US" sz="2800" smtClean="0"/>
              <a:t>Keep HW and SW technologies up-to-date to guarantee smooth operation across decades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Event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029200" cy="5181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SFI feeding several EF racks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EF rack connected to multiple SFIs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each EF node, decoupling between data flow (EFD) and data processing functionalities (PT)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EFD manages events and makes them available (via read only shared memories) to event selection processes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PTs cannot corrupt the data</a:t>
            </a:r>
            <a:endParaRPr lang="en-US" dirty="0"/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905000"/>
            <a:ext cx="32575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Partial Event Building (PEB) &amp; Event Stripping</a:t>
            </a:r>
            <a:endParaRPr lang="en-US" sz="3600" dirty="0"/>
          </a:p>
        </p:txBody>
      </p:sp>
      <p:sp>
        <p:nvSpPr>
          <p:cNvPr id="91138" name="TextBox 6"/>
          <p:cNvSpPr txBox="1">
            <a:spLocks noChangeArrowheads="1"/>
          </p:cNvSpPr>
          <p:nvPr/>
        </p:nvSpPr>
        <p:spPr bwMode="auto">
          <a:xfrm>
            <a:off x="152400" y="973138"/>
            <a:ext cx="8991600" cy="184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r>
              <a:rPr lang="en-US" sz="2000">
                <a:latin typeface="Calibri" pitchFamily="34" charset="0"/>
              </a:rPr>
              <a:t>Calibration events require only part of the full event info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 event size ≤ </a:t>
            </a:r>
            <a:r>
              <a:rPr lang="en-US" sz="2000">
                <a:latin typeface="Calibri" pitchFamily="34" charset="0"/>
              </a:rPr>
              <a:t>500 kB 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en-US" sz="2000">
                <a:latin typeface="Calibri" pitchFamily="34" charset="0"/>
              </a:rPr>
              <a:t>Dedicated triggers for calibration + events selected for physics &amp; calibration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en-US" sz="2000" b="1" u="sng">
                <a:latin typeface="Calibri" pitchFamily="34" charset="0"/>
              </a:rPr>
              <a:t>PEB</a:t>
            </a:r>
            <a:r>
              <a:rPr lang="en-US" sz="2000">
                <a:latin typeface="Calibri" pitchFamily="34" charset="0"/>
              </a:rPr>
              <a:t>: calibration events are built based on a list of detector identifiers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en-US" sz="2000" b="1" u="sng">
                <a:latin typeface="Calibri" pitchFamily="34" charset="0"/>
              </a:rPr>
              <a:t>Event Stripping</a:t>
            </a:r>
            <a:r>
              <a:rPr lang="en-US" sz="2000">
                <a:latin typeface="Calibri" pitchFamily="34" charset="0"/>
              </a:rPr>
              <a:t>: events selected by Level 2 for physics and calibration are completely built. The subset of the event useful for the calibration is copied @ EF or SFO, depending on the EF result</a:t>
            </a:r>
          </a:p>
        </p:txBody>
      </p:sp>
      <p:pic>
        <p:nvPicPr>
          <p:cNvPr id="91139" name="Picture 10" descr="run162526_sfi_allbandwidt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173413"/>
            <a:ext cx="50292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" y="2971800"/>
            <a:ext cx="3657600" cy="3078163"/>
          </a:xfrm>
          <a:prstGeom prst="rect">
            <a:avLst/>
          </a:prstGeom>
          <a:noFill/>
          <a:ln w="12700">
            <a:noFill/>
          </a:ln>
        </p:spPr>
        <p:txBody>
          <a:bodyPr lIns="45720" tIns="0" rIns="45720" bIns="0">
            <a:spAutoFit/>
          </a:bodyPr>
          <a:lstStyle/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en-US" sz="2000" dirty="0">
                <a:latin typeface="+mn-lt"/>
              </a:rPr>
              <a:t>High rate, using few TDAQ resources for assembling, conveyance, and logging of calibration 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</a:endParaRP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latin typeface="+mn-lt"/>
              </a:rPr>
              <a:t>Beyond design feature, extensively used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latin typeface="+mn-lt"/>
              </a:rPr>
              <a:t>Continuous calibration complementary to dedicated calibration runs</a:t>
            </a:r>
          </a:p>
        </p:txBody>
      </p:sp>
      <p:sp>
        <p:nvSpPr>
          <p:cNvPr id="91141" name="TextBox 11"/>
          <p:cNvSpPr txBox="1">
            <a:spLocks noChangeArrowheads="1"/>
          </p:cNvSpPr>
          <p:nvPr/>
        </p:nvSpPr>
        <p:spPr bwMode="auto">
          <a:xfrm>
            <a:off x="4572000" y="2743200"/>
            <a:ext cx="4267200" cy="554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Output bandwidth @ EB: calibration bandwidth ~2.5% of physics bandwidth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Event Filter Racks </a:t>
            </a:r>
            <a:endParaRPr lang="en-US" dirty="0"/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2057400"/>
          </a:xfrm>
        </p:spPr>
        <p:txBody>
          <a:bodyPr/>
          <a:lstStyle/>
          <a:p>
            <a:pPr marL="174625" indent="-174625"/>
            <a:r>
              <a:rPr lang="en-US" sz="2400" smtClean="0"/>
              <a:t>Increase of LHC luminosity </a:t>
            </a:r>
            <a:r>
              <a:rPr lang="en-US" sz="2400" smtClean="0">
                <a:sym typeface="Wingdings" pitchFamily="2" charset="2"/>
              </a:rPr>
              <a:t> move towards final configuration</a:t>
            </a:r>
          </a:p>
          <a:p>
            <a:pPr marL="174625" indent="-174625"/>
            <a:r>
              <a:rPr lang="en-US" sz="2400" b="1" smtClean="0"/>
              <a:t>10  dedicated Event Filter racks </a:t>
            </a:r>
            <a:r>
              <a:rPr lang="en-US" sz="2400" smtClean="0"/>
              <a:t>installed and used</a:t>
            </a:r>
          </a:p>
          <a:p>
            <a:pPr marL="623888" lvl="1" indent="-223838"/>
            <a:r>
              <a:rPr lang="en-US" sz="2000" smtClean="0"/>
              <a:t>allows Event Builder rates well beyond 2 kHz (3 GB/s)</a:t>
            </a:r>
          </a:p>
          <a:p>
            <a:pPr marL="623888" lvl="1" indent="-223838"/>
            <a:r>
              <a:rPr lang="en-US" sz="2000" smtClean="0"/>
              <a:t>machines with high computing performance</a:t>
            </a:r>
          </a:p>
        </p:txBody>
      </p:sp>
      <p:grpSp>
        <p:nvGrpSpPr>
          <p:cNvPr id="93187" name="Group 15"/>
          <p:cNvGrpSpPr>
            <a:grpSpLocks/>
          </p:cNvGrpSpPr>
          <p:nvPr/>
        </p:nvGrpSpPr>
        <p:grpSpPr bwMode="auto">
          <a:xfrm>
            <a:off x="58738" y="3048000"/>
            <a:ext cx="6799262" cy="3581400"/>
            <a:chOff x="59410" y="3048000"/>
            <a:chExt cx="6798590" cy="3581400"/>
          </a:xfrm>
        </p:grpSpPr>
        <p:pic>
          <p:nvPicPr>
            <p:cNvPr id="93189" name="Picture 6" descr="EB_perf_comp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410" y="3048000"/>
              <a:ext cx="679859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0" name="TextBox 9"/>
            <p:cNvSpPr txBox="1">
              <a:spLocks noChangeArrowheads="1"/>
            </p:cNvSpPr>
            <p:nvPr/>
          </p:nvSpPr>
          <p:spPr bwMode="auto">
            <a:xfrm>
              <a:off x="741250" y="4995446"/>
              <a:ext cx="29925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Installed EF BW before Sept 2010</a:t>
              </a:r>
            </a:p>
          </p:txBody>
        </p:sp>
        <p:sp>
          <p:nvSpPr>
            <p:cNvPr id="93191" name="TextBox 10"/>
            <p:cNvSpPr txBox="1">
              <a:spLocks noChangeArrowheads="1"/>
            </p:cNvSpPr>
            <p:nvPr/>
          </p:nvSpPr>
          <p:spPr bwMode="auto">
            <a:xfrm>
              <a:off x="685800" y="3124200"/>
              <a:ext cx="284353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Installed EF BW after Sept 2010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00800" y="3471863"/>
            <a:ext cx="2438400" cy="19383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Event Builder operational capability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~8 GB/s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5.5 kHz@1.5MB</a:t>
            </a:r>
            <a:endParaRPr lang="en-US" sz="2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candidate Top Event at √s=7 TeV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648200" cy="5410200"/>
          </a:xfrm>
        </p:spPr>
        <p:txBody>
          <a:bodyPr rtlCol="0">
            <a:normAutofit fontScale="85000" lnSpcReduction="20000"/>
          </a:bodyPr>
          <a:lstStyle/>
          <a:p>
            <a:pPr marL="225425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Event display of a top pair e-mu </a:t>
            </a:r>
            <a:r>
              <a:rPr lang="en-US" dirty="0" err="1" smtClean="0"/>
              <a:t>dilepton</a:t>
            </a:r>
            <a:r>
              <a:rPr lang="en-US" dirty="0" smtClean="0"/>
              <a:t> candidate with two b-tagged jets. The electron is shown by the green track pointing to a calorimeter cluster, the </a:t>
            </a:r>
            <a:r>
              <a:rPr lang="en-US" dirty="0" err="1" smtClean="0"/>
              <a:t>muon</a:t>
            </a:r>
            <a:r>
              <a:rPr lang="en-US" dirty="0" smtClean="0"/>
              <a:t> by the long red track intersecting the </a:t>
            </a:r>
            <a:r>
              <a:rPr lang="en-US" dirty="0" err="1" smtClean="0"/>
              <a:t>muon</a:t>
            </a:r>
            <a:r>
              <a:rPr lang="en-US" dirty="0" smtClean="0"/>
              <a:t> chambers, and the missing ET direction by the dotted line on the XY view. The secondary vertices of the two b-tagged jets are indicated by the orange ellipses on the zoomed vertex region view. </a:t>
            </a:r>
            <a:endParaRPr lang="en-US" dirty="0"/>
          </a:p>
        </p:txBody>
      </p:sp>
      <p:pic>
        <p:nvPicPr>
          <p:cNvPr id="95235" name="Picture 3" descr="emu2btag_run160958_evt9038972_atlanti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5240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Content Placeholder 3" descr="cross-section.eps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14400"/>
            <a:ext cx="3810000" cy="57880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Interesting Physics at LHC</a:t>
            </a:r>
            <a:endParaRPr lang="en-US" dirty="0"/>
          </a:p>
        </p:txBody>
      </p:sp>
      <p:sp>
        <p:nvSpPr>
          <p:cNvPr id="1031" name="TextBox 4"/>
          <p:cNvSpPr txBox="1">
            <a:spLocks noChangeArrowheads="1"/>
          </p:cNvSpPr>
          <p:nvPr/>
        </p:nvSpPr>
        <p:spPr bwMode="auto">
          <a:xfrm>
            <a:off x="0" y="8382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Fluegge, G. 1994, Future Research in High Energy Physics, Tech. rep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67200" y="1905000"/>
          <a:ext cx="3251200" cy="936625"/>
        </p:xfrm>
        <a:graphic>
          <a:graphicData uri="http://schemas.openxmlformats.org/presentationml/2006/ole">
            <p:oleObj spid="_x0000_s1026" name="Equation" r:id="rId4" imgW="1638000" imgH="44424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352800" y="1066800"/>
          <a:ext cx="1436688" cy="417513"/>
        </p:xfrm>
        <a:graphic>
          <a:graphicData uri="http://schemas.openxmlformats.org/presentationml/2006/ole">
            <p:oleObj spid="_x0000_s1027" name="Equation" r:id="rId5" imgW="838080" imgH="228600" progId="Equation.3">
              <p:embed/>
            </p:oleObj>
          </a:graphicData>
        </a:graphic>
      </p:graphicFrame>
      <p:sp>
        <p:nvSpPr>
          <p:cNvPr id="1032" name="TextBox 8"/>
          <p:cNvSpPr txBox="1">
            <a:spLocks noChangeArrowheads="1"/>
          </p:cNvSpPr>
          <p:nvPr/>
        </p:nvSpPr>
        <p:spPr bwMode="auto">
          <a:xfrm>
            <a:off x="4953000" y="990600"/>
            <a:ext cx="41910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Total (elastic, diffractive, inelastic) cross-section of proton-proton collision </a:t>
            </a: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429000" y="5867400"/>
          <a:ext cx="1784350" cy="441325"/>
        </p:xfrm>
        <a:graphic>
          <a:graphicData uri="http://schemas.openxmlformats.org/presentationml/2006/ole">
            <p:oleObj spid="_x0000_s1028" name="Equation" r:id="rId6" imgW="1041120" imgH="241200" progId="Equation.3">
              <p:embed/>
            </p:oleObj>
          </a:graphicData>
        </a:graphic>
      </p:graphicFrame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3429000" y="6248400"/>
            <a:ext cx="510540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Cross-section of SM Higgs Boson 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2971800"/>
            <a:ext cx="4419600" cy="3698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Find a needle in the haystack!</a:t>
            </a:r>
          </a:p>
        </p:txBody>
      </p:sp>
      <p:cxnSp>
        <p:nvCxnSpPr>
          <p:cNvPr id="1035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2628900" y="5295900"/>
            <a:ext cx="914400" cy="685800"/>
          </a:xfrm>
          <a:prstGeom prst="straightConnector1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47688" y="3200400"/>
            <a:ext cx="5700712" cy="3352800"/>
            <a:chOff x="-1043427" y="2341010"/>
            <a:chExt cx="6696542" cy="3627114"/>
          </a:xfrm>
        </p:grpSpPr>
        <p:pic>
          <p:nvPicPr>
            <p:cNvPr id="1041" name="Picture 3" descr=" Picture 1                                                      00000002Macintosh HD                   B3585E45: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946123" y="2757038"/>
              <a:ext cx="6599238" cy="3211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2" name="Text Box 4"/>
            <p:cNvSpPr txBox="1">
              <a:spLocks noChangeArrowheads="1"/>
            </p:cNvSpPr>
            <p:nvPr/>
          </p:nvSpPr>
          <p:spPr bwMode="auto">
            <a:xfrm>
              <a:off x="-1043427" y="2341010"/>
              <a:ext cx="1848770" cy="369679"/>
            </a:xfrm>
            <a:prstGeom prst="rect">
              <a:avLst/>
            </a:prstGeom>
            <a:solidFill>
              <a:schemeClr val="bg1"/>
            </a:solidFill>
            <a:ln w="28575" cap="sq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600" b="1">
                  <a:solidFill>
                    <a:srgbClr val="02016B"/>
                  </a:solidFill>
                  <a:latin typeface="Comic Sans MS" pitchFamily="66" charset="0"/>
                </a:rPr>
                <a:t>Higgs -&gt;</a:t>
              </a:r>
              <a:r>
                <a:rPr lang="en-US" sz="1600" b="1">
                  <a:solidFill>
                    <a:srgbClr val="02016B"/>
                  </a:solidFill>
                  <a:latin typeface="Calibri" pitchFamily="34" charset="0"/>
                </a:rPr>
                <a:t> </a:t>
              </a:r>
              <a:r>
                <a:rPr lang="en-US" sz="1600" b="1">
                  <a:solidFill>
                    <a:srgbClr val="02016B"/>
                  </a:solidFill>
                  <a:latin typeface="Comic Sans MS" pitchFamily="66" charset="0"/>
                </a:rPr>
                <a:t>4</a:t>
              </a:r>
              <a:r>
                <a:rPr lang="en-US" sz="1600" b="1">
                  <a:solidFill>
                    <a:srgbClr val="02016B"/>
                  </a:solidFill>
                  <a:latin typeface="Symbol" pitchFamily="18" charset="2"/>
                </a:rPr>
                <a:t>m</a:t>
              </a:r>
              <a:endParaRPr lang="en-US" sz="1600" b="1">
                <a:solidFill>
                  <a:srgbClr val="02016B"/>
                </a:solidFill>
                <a:latin typeface="Calibri" pitchFamily="34" charset="0"/>
              </a:endParaRPr>
            </a:p>
          </p:txBody>
        </p: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09600" y="3209925"/>
            <a:ext cx="6248400" cy="3343275"/>
            <a:chOff x="484" y="913"/>
            <a:chExt cx="5342" cy="2928"/>
          </a:xfrm>
        </p:grpSpPr>
        <p:pic>
          <p:nvPicPr>
            <p:cNvPr id="1039" name="Picture 9" descr=" Picture 2                                                      00000002Macintosh HD                   B3585E45: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4" y="1238"/>
              <a:ext cx="5342" cy="2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0" name="Text Box 10"/>
            <p:cNvSpPr txBox="1">
              <a:spLocks noChangeArrowheads="1"/>
            </p:cNvSpPr>
            <p:nvPr/>
          </p:nvSpPr>
          <p:spPr bwMode="auto">
            <a:xfrm>
              <a:off x="484" y="913"/>
              <a:ext cx="1550" cy="297"/>
            </a:xfrm>
            <a:prstGeom prst="rect">
              <a:avLst/>
            </a:prstGeom>
            <a:solidFill>
              <a:schemeClr val="bg1"/>
            </a:solidFill>
            <a:ln w="28575" cap="sq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600" b="1">
                  <a:solidFill>
                    <a:srgbClr val="02016B"/>
                  </a:solidFill>
                  <a:latin typeface="Comic Sans MS" pitchFamily="66" charset="0"/>
                </a:rPr>
                <a:t>~22 MinBias</a:t>
              </a:r>
              <a:endParaRPr lang="en-US" sz="1600" b="1">
                <a:solidFill>
                  <a:srgbClr val="02016B"/>
                </a:solidFill>
                <a:latin typeface="Calibri" pitchFamily="34" charset="0"/>
              </a:endParaRPr>
            </a:p>
          </p:txBody>
        </p:sp>
      </p:grpSp>
      <p:cxnSp>
        <p:nvCxnSpPr>
          <p:cNvPr id="1038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2743200" y="1447800"/>
            <a:ext cx="685800" cy="533400"/>
          </a:xfrm>
          <a:prstGeom prst="straightConnector1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Meer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Technique to reduce the uncertainties on the width of the beams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Before starting collisions, the physical separation used to avoid collisions during injection and ramp has to be removed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residual separation can remain after the collapsing of the separation bumps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so-called Van </a:t>
            </a:r>
            <a:r>
              <a:rPr lang="en-US" dirty="0" err="1" smtClean="0"/>
              <a:t>Der</a:t>
            </a:r>
            <a:r>
              <a:rPr lang="en-US" dirty="0" smtClean="0"/>
              <a:t> Meer method allows for a minimization of this unwanted separation by </a:t>
            </a:r>
            <a:r>
              <a:rPr lang="en-US" b="1" dirty="0" smtClean="0"/>
              <a:t>transversally scanning one beam through the other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it-IT" i="1" dirty="0" smtClean="0"/>
              <a:t>HowTo</a:t>
            </a:r>
            <a:r>
              <a:rPr lang="it-IT" dirty="0" smtClean="0"/>
              <a:t>: scan of number of interactions seen by the detector vs the relative position of the 2 beams. The maximum of the curve is the perfect overlap and the width of the sigma.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beam sizes at the IP can also be determined by this method and used to give an absolute measurement of the luminosity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Impact on LHC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4419600" cy="58674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LHC experimental environment:</a:t>
            </a:r>
          </a:p>
          <a:p>
            <a:pPr marL="566738" lvl="1" indent="-219075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</a:t>
            </a:r>
            <a:r>
              <a:rPr lang="en-US" baseline="-25000" dirty="0" smtClean="0"/>
              <a:t>inelastic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 70 </a:t>
            </a:r>
            <a:r>
              <a:rPr lang="en-US" dirty="0" err="1" smtClean="0">
                <a:sym typeface="Symbol"/>
              </a:rPr>
              <a:t>mb</a:t>
            </a:r>
            <a:r>
              <a:rPr lang="en-US" dirty="0" smtClean="0">
                <a:sym typeface="Symbol"/>
              </a:rPr>
              <a:t>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Luminosity = 10</a:t>
            </a:r>
            <a:r>
              <a:rPr lang="en-US" baseline="30000" dirty="0" smtClean="0">
                <a:sym typeface="Symbol"/>
              </a:rPr>
              <a:t>34 </a:t>
            </a:r>
            <a:r>
              <a:rPr lang="en-US" dirty="0" smtClean="0">
                <a:sym typeface="Symbol"/>
              </a:rPr>
              <a:t>cm</a:t>
            </a:r>
            <a:r>
              <a:rPr lang="en-US" baseline="30000" dirty="0" smtClean="0">
                <a:sym typeface="Symbol"/>
              </a:rPr>
              <a:t>-2</a:t>
            </a:r>
            <a:r>
              <a:rPr lang="en-US" dirty="0" smtClean="0">
                <a:sym typeface="Symbol"/>
              </a:rPr>
              <a:t> s </a:t>
            </a:r>
            <a:r>
              <a:rPr lang="en-US" baseline="30000" dirty="0" smtClean="0">
                <a:sym typeface="Symbol"/>
              </a:rPr>
              <a:t>-1</a:t>
            </a:r>
            <a:br>
              <a:rPr lang="en-US" baseline="30000" dirty="0" smtClean="0">
                <a:sym typeface="Symbol"/>
              </a:rPr>
            </a:br>
            <a:r>
              <a:rPr lang="en-US" dirty="0" smtClean="0"/>
              <a:t>Event Rate = Luminosity x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</a:t>
            </a:r>
            <a:r>
              <a:rPr lang="en-US" baseline="-25000" dirty="0" smtClean="0"/>
              <a:t>inelastic</a:t>
            </a:r>
            <a:r>
              <a:rPr lang="en-US" dirty="0" smtClean="0"/>
              <a:t> = 7 10</a:t>
            </a:r>
            <a:r>
              <a:rPr lang="en-US" baseline="30000" dirty="0" smtClean="0"/>
              <a:t>8</a:t>
            </a:r>
            <a:r>
              <a:rPr lang="en-US" dirty="0" smtClean="0"/>
              <a:t> Hz</a:t>
            </a:r>
          </a:p>
          <a:p>
            <a:pPr marL="566738" lvl="1" indent="-219075" fontAlgn="auto">
              <a:spcAft>
                <a:spcPts val="0"/>
              </a:spcAft>
              <a:buFontTx/>
              <a:buChar char="−"/>
              <a:defRPr/>
            </a:pPr>
            <a:r>
              <a:rPr lang="en-US" dirty="0" smtClean="0">
                <a:sym typeface="Symbol"/>
              </a:rPr>
              <a:t>Bunch Cross every 25 ns</a:t>
            </a:r>
            <a:br>
              <a:rPr lang="en-US" dirty="0" smtClean="0">
                <a:sym typeface="Symbol"/>
              </a:rPr>
            </a:br>
            <a:r>
              <a:rPr lang="en-US" dirty="0" smtClean="0"/>
              <a:t> 7 10</a:t>
            </a:r>
            <a:r>
              <a:rPr lang="en-US" baseline="30000" dirty="0" smtClean="0"/>
              <a:t>8</a:t>
            </a:r>
            <a:r>
              <a:rPr lang="en-US" dirty="0" smtClean="0"/>
              <a:t> Hz / </a:t>
            </a:r>
            <a:r>
              <a:rPr lang="en-US" dirty="0" smtClean="0">
                <a:sym typeface="Symbol"/>
              </a:rPr>
              <a:t>25 ns =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17.5 interactions every bunch crossing</a:t>
            </a:r>
          </a:p>
          <a:p>
            <a:pPr marL="566738" lvl="1" indent="-219075" fontAlgn="auto">
              <a:spcAft>
                <a:spcPts val="0"/>
              </a:spcAft>
              <a:buFontTx/>
              <a:buChar char="−"/>
              <a:defRPr/>
            </a:pPr>
            <a:r>
              <a:rPr lang="en-US" dirty="0" smtClean="0">
                <a:sym typeface="Symbol"/>
              </a:rPr>
              <a:t>Not all bunch crossings are filled: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 17.5 x 3600 / 2835 ~ 22 interactions every “active” bunch crossing</a:t>
            </a:r>
          </a:p>
          <a:p>
            <a:pPr marL="566738" lvl="1" indent="-219075" fontAlgn="auto">
              <a:spcAft>
                <a:spcPts val="0"/>
              </a:spcAft>
              <a:buFontTx/>
              <a:buChar char="−"/>
              <a:defRPr/>
            </a:pPr>
            <a:r>
              <a:rPr lang="en-US" dirty="0" smtClean="0">
                <a:sym typeface="Symbol"/>
              </a:rPr>
              <a:t>1 interesting collision is rare and always hidden within ~22 “bad” (minimum bias) collisions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ym typeface="Symbol"/>
              </a:rPr>
              <a:t>Impact on the LHC detectors design</a:t>
            </a:r>
          </a:p>
          <a:p>
            <a:pPr marL="566738" lvl="1" indent="-219075" fontAlgn="auto">
              <a:spcAft>
                <a:spcPts val="0"/>
              </a:spcAft>
              <a:buFontTx/>
              <a:buChar char="−"/>
              <a:defRPr/>
            </a:pPr>
            <a:r>
              <a:rPr lang="en-US" dirty="0" smtClean="0">
                <a:sym typeface="Symbol"/>
              </a:rPr>
              <a:t>fast electronics response to resolve individual bunch crossings</a:t>
            </a:r>
          </a:p>
          <a:p>
            <a:pPr marL="566738" lvl="1" indent="-219075" fontAlgn="auto">
              <a:spcAft>
                <a:spcPts val="0"/>
              </a:spcAft>
              <a:buFontTx/>
              <a:buChar char="−"/>
              <a:defRPr/>
            </a:pPr>
            <a:r>
              <a:rPr lang="en-US" dirty="0" smtClean="0">
                <a:sym typeface="Symbol"/>
              </a:rPr>
              <a:t>high granularity (= many electronics channels) to avoid that a pile-up event goes in the same detector element as the interesting event</a:t>
            </a:r>
          </a:p>
          <a:p>
            <a:pPr marL="566738" lvl="1" indent="-219075" fontAlgn="auto">
              <a:spcAft>
                <a:spcPts val="0"/>
              </a:spcAft>
              <a:buFontTx/>
              <a:buChar char="−"/>
              <a:defRPr/>
            </a:pPr>
            <a:r>
              <a:rPr lang="en-US" dirty="0" smtClean="0">
                <a:sym typeface="Symbol"/>
              </a:rPr>
              <a:t>radiation resistant</a:t>
            </a:r>
            <a:endParaRPr lang="en-US" baseline="-25000" dirty="0">
              <a:latin typeface="Symbol" pitchFamily="18" charset="2"/>
            </a:endParaRPr>
          </a:p>
        </p:txBody>
      </p:sp>
      <p:pic>
        <p:nvPicPr>
          <p:cNvPr id="23555" name="Picture 4" descr="JiveXML_177531_183764-YX-RZ-EventInfo-RZ-2011-03-13-22-38-4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192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ATLAS (A </a:t>
            </a:r>
            <a:r>
              <a:rPr lang="en-US" dirty="0" err="1" smtClean="0"/>
              <a:t>Toroidal</a:t>
            </a:r>
            <a:r>
              <a:rPr lang="en-US" dirty="0" smtClean="0"/>
              <a:t> </a:t>
            </a:r>
            <a:r>
              <a:rPr lang="en-US" dirty="0" err="1" smtClean="0"/>
              <a:t>Lhc</a:t>
            </a:r>
            <a:r>
              <a:rPr lang="en-US" dirty="0" smtClean="0"/>
              <a:t> </a:t>
            </a:r>
            <a:r>
              <a:rPr lang="en-US" dirty="0" err="1" smtClean="0"/>
              <a:t>ApparatuS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5602" name="Picture 6" descr="AtlasDetectorLabel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7162800" y="1143000"/>
            <a:ext cx="198120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>
                <a:latin typeface="Calibri" pitchFamily="34" charset="0"/>
              </a:rPr>
              <a:t>width: 44 m</a:t>
            </a:r>
          </a:p>
          <a:p>
            <a:r>
              <a:rPr lang="en-US" sz="2000">
                <a:latin typeface="Calibri" pitchFamily="34" charset="0"/>
              </a:rPr>
              <a:t>diameter: 22 m</a:t>
            </a:r>
          </a:p>
          <a:p>
            <a:r>
              <a:rPr lang="en-US" sz="2000">
                <a:latin typeface="Calibri" pitchFamily="34" charset="0"/>
              </a:rPr>
              <a:t>weight: 7000 t</a:t>
            </a:r>
          </a:p>
        </p:txBody>
      </p: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152400" y="5861050"/>
            <a:ext cx="87630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r>
              <a:rPr lang="en-US" sz="2000" b="1">
                <a:latin typeface="Calibri" pitchFamily="34" charset="0"/>
              </a:rPr>
              <a:t>Event</a:t>
            </a:r>
            <a:r>
              <a:rPr lang="en-US" sz="2000">
                <a:latin typeface="Calibri" pitchFamily="34" charset="0"/>
              </a:rPr>
              <a:t> = snapshot of values of all front-end electronics elements containing particle signals from a single bunch crossing. </a:t>
            </a:r>
            <a:r>
              <a:rPr lang="en-US" sz="2000" b="1">
                <a:latin typeface="Calibri" pitchFamily="34" charset="0"/>
              </a:rPr>
              <a:t>ATLAS event = 1.5 MB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4267200" cy="1371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/>
          <a:p>
            <a:pPr marL="119063" indent="-119063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@ LHC nominal conditions, the ATLAS detector would produce:</a:t>
            </a:r>
            <a:br>
              <a:rPr lang="en-US" sz="2400" dirty="0" smtClean="0"/>
            </a:br>
            <a:r>
              <a:rPr lang="en-US" sz="2400" b="1" dirty="0" smtClean="0"/>
              <a:t>1.5 MB x 40 MHz = 60 TB/s</a:t>
            </a:r>
            <a:endParaRPr lang="en-US" sz="24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38400" y="2133600"/>
            <a:ext cx="4343400" cy="1752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normAutofit fontScale="6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TDAQ (Trigger &amp; Data Acquisition)</a:t>
            </a:r>
            <a:r>
              <a:rPr lang="en-US" sz="3200" dirty="0"/>
              <a:t>:  sophisticated system (electronics + </a:t>
            </a:r>
            <a:r>
              <a:rPr lang="en-US" sz="3200" dirty="0" err="1"/>
              <a:t>sw</a:t>
            </a:r>
            <a:r>
              <a:rPr lang="en-US" sz="3200" dirty="0"/>
              <a:t> + network) to process the signals generated in the detector storing the interesting information on a permanent storage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943600" y="4191000"/>
            <a:ext cx="3200400" cy="7143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~90M channels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~98% fully operational in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1" grpId="1" uiExpand="1" build="p" animBg="1"/>
      <p:bldP spid="9" grpId="1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25" name="Straight Connector 139"/>
          <p:cNvCxnSpPr>
            <a:cxnSpLocks noChangeShapeType="1"/>
          </p:cNvCxnSpPr>
          <p:nvPr/>
        </p:nvCxnSpPr>
        <p:spPr bwMode="auto">
          <a:xfrm>
            <a:off x="0" y="3810000"/>
            <a:ext cx="8763000" cy="0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26626" name="Text Box 313"/>
          <p:cNvSpPr txBox="1">
            <a:spLocks noChangeArrowheads="1"/>
          </p:cNvSpPr>
          <p:nvPr/>
        </p:nvSpPr>
        <p:spPr bwMode="auto">
          <a:xfrm rot="-5400000">
            <a:off x="2924175" y="3762375"/>
            <a:ext cx="182880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0" hangingPunct="0"/>
            <a:r>
              <a:rPr lang="en-US" sz="1000" i="1">
                <a:solidFill>
                  <a:srgbClr val="000000"/>
                </a:solidFill>
                <a:latin typeface="Calibri" pitchFamily="34" charset="0"/>
              </a:rPr>
              <a:t>Event data requests &amp; Delete commands  </a:t>
            </a:r>
          </a:p>
        </p:txBody>
      </p:sp>
      <p:sp>
        <p:nvSpPr>
          <p:cNvPr id="26627" name="Text Box 314"/>
          <p:cNvSpPr txBox="1">
            <a:spLocks noChangeArrowheads="1"/>
          </p:cNvSpPr>
          <p:nvPr/>
        </p:nvSpPr>
        <p:spPr bwMode="auto">
          <a:xfrm rot="-5400000">
            <a:off x="2595563" y="3917950"/>
            <a:ext cx="1422400" cy="260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Requested event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TDAQ System On-Site</a:t>
            </a:r>
            <a:endParaRPr lang="en-US" dirty="0"/>
          </a:p>
        </p:txBody>
      </p:sp>
      <p:pic>
        <p:nvPicPr>
          <p:cNvPr id="26629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876800"/>
            <a:ext cx="2438400" cy="162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30" name="Picture 251" descr="Image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522413"/>
            <a:ext cx="30480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253"/>
          <p:cNvSpPr txBox="1">
            <a:spLocks noChangeArrowheads="1"/>
          </p:cNvSpPr>
          <p:nvPr/>
        </p:nvSpPr>
        <p:spPr bwMode="auto">
          <a:xfrm>
            <a:off x="5715000" y="3810000"/>
            <a:ext cx="757238" cy="276225"/>
          </a:xfrm>
          <a:prstGeom prst="rect">
            <a:avLst/>
          </a:prstGeom>
          <a:solidFill>
            <a:srgbClr val="FFFFFF"/>
          </a:solidFill>
          <a:ln w="38100">
            <a:solidFill>
              <a:srgbClr val="800040"/>
            </a:solidFill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Verdana" pitchFamily="34" charset="0"/>
              </a:rPr>
              <a:t>USA15</a:t>
            </a:r>
          </a:p>
        </p:txBody>
      </p:sp>
      <p:sp>
        <p:nvSpPr>
          <p:cNvPr id="26632" name="Text Box 252"/>
          <p:cNvSpPr txBox="1">
            <a:spLocks noChangeArrowheads="1"/>
          </p:cNvSpPr>
          <p:nvPr/>
        </p:nvSpPr>
        <p:spPr bwMode="auto">
          <a:xfrm>
            <a:off x="6629400" y="1981200"/>
            <a:ext cx="647700" cy="276225"/>
          </a:xfrm>
          <a:prstGeom prst="rect">
            <a:avLst/>
          </a:prstGeom>
          <a:solidFill>
            <a:srgbClr val="FFFFFF"/>
          </a:solidFill>
          <a:ln w="38100">
            <a:solidFill>
              <a:srgbClr val="800040"/>
            </a:solidFill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Verdana" pitchFamily="34" charset="0"/>
              </a:rPr>
              <a:t>SDX1</a:t>
            </a:r>
          </a:p>
        </p:txBody>
      </p:sp>
      <p:sp>
        <p:nvSpPr>
          <p:cNvPr id="17" name="Rectangle 259"/>
          <p:cNvSpPr>
            <a:spLocks noChangeArrowheads="1"/>
          </p:cNvSpPr>
          <p:nvPr/>
        </p:nvSpPr>
        <p:spPr bwMode="auto">
          <a:xfrm>
            <a:off x="4425950" y="4860925"/>
            <a:ext cx="57785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+mn-lt"/>
              </a:rPr>
              <a:t>Read-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+mn-lt"/>
              </a:rPr>
              <a:t>Out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+mn-lt"/>
              </a:rPr>
              <a:t>Drivers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1200">
                <a:latin typeface="+mn-lt"/>
              </a:rPr>
              <a:t>ROD</a:t>
            </a:r>
            <a:r>
              <a:rPr lang="en-US" sz="1200">
                <a:solidFill>
                  <a:srgbClr val="000000"/>
                </a:solidFill>
                <a:latin typeface="+mn-lt"/>
              </a:rPr>
              <a:t>s</a:t>
            </a:r>
            <a:r>
              <a:rPr lang="en-US" sz="1000">
                <a:solidFill>
                  <a:srgbClr val="000000"/>
                </a:solidFill>
                <a:latin typeface="+mn-lt"/>
              </a:rPr>
              <a:t>)</a:t>
            </a:r>
            <a:endParaRPr lang="en-US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Rectangle 260"/>
          <p:cNvSpPr>
            <a:spLocks noChangeArrowheads="1"/>
          </p:cNvSpPr>
          <p:nvPr/>
        </p:nvSpPr>
        <p:spPr bwMode="auto">
          <a:xfrm>
            <a:off x="5181600" y="5470525"/>
            <a:ext cx="577850" cy="62547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Level 1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trigger</a:t>
            </a:r>
          </a:p>
        </p:txBody>
      </p:sp>
      <p:sp>
        <p:nvSpPr>
          <p:cNvPr id="26635" name="Line 261"/>
          <p:cNvSpPr>
            <a:spLocks noChangeShapeType="1"/>
          </p:cNvSpPr>
          <p:nvPr/>
        </p:nvSpPr>
        <p:spPr bwMode="auto">
          <a:xfrm flipH="1">
            <a:off x="5748338" y="5546725"/>
            <a:ext cx="576262" cy="0"/>
          </a:xfrm>
          <a:prstGeom prst="line">
            <a:avLst/>
          </a:prstGeom>
          <a:noFill/>
          <a:ln w="25400">
            <a:solidFill>
              <a:srgbClr val="3333FC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Rectangle 262"/>
          <p:cNvSpPr>
            <a:spLocks noChangeArrowheads="1"/>
          </p:cNvSpPr>
          <p:nvPr/>
        </p:nvSpPr>
        <p:spPr bwMode="auto">
          <a:xfrm>
            <a:off x="2895600" y="4953000"/>
            <a:ext cx="9144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45720" rIns="4572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Read-Out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Subsystems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(</a:t>
            </a:r>
            <a:r>
              <a:rPr lang="en-US" sz="1200" dirty="0" err="1">
                <a:latin typeface="+mn-lt"/>
              </a:rPr>
              <a:t>ROSe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s</a:t>
            </a:r>
            <a:r>
              <a:rPr lang="en-US" sz="1000" dirty="0">
                <a:solidFill>
                  <a:srgbClr val="000000"/>
                </a:solidFill>
                <a:latin typeface="+mn-lt"/>
              </a:rPr>
              <a:t>)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637" name="Line 267"/>
          <p:cNvSpPr>
            <a:spLocks noChangeShapeType="1"/>
          </p:cNvSpPr>
          <p:nvPr/>
        </p:nvSpPr>
        <p:spPr bwMode="auto">
          <a:xfrm rot="-5400000" flipH="1" flipV="1">
            <a:off x="5661025" y="4584701"/>
            <a:ext cx="9525" cy="1320800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38" name="Line 268"/>
          <p:cNvSpPr>
            <a:spLocks noChangeShapeType="1"/>
          </p:cNvSpPr>
          <p:nvPr/>
        </p:nvSpPr>
        <p:spPr bwMode="auto">
          <a:xfrm rot="-5400000" flipH="1" flipV="1">
            <a:off x="5659437" y="4510088"/>
            <a:ext cx="9525" cy="1320800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39" name="Line 269"/>
          <p:cNvSpPr>
            <a:spLocks noChangeShapeType="1"/>
          </p:cNvSpPr>
          <p:nvPr/>
        </p:nvSpPr>
        <p:spPr bwMode="auto">
          <a:xfrm rot="-5400000" flipH="1" flipV="1">
            <a:off x="5659437" y="4435476"/>
            <a:ext cx="11113" cy="1319212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40" name="Line 270"/>
          <p:cNvSpPr>
            <a:spLocks noChangeShapeType="1"/>
          </p:cNvSpPr>
          <p:nvPr/>
        </p:nvSpPr>
        <p:spPr bwMode="auto">
          <a:xfrm rot="16200000" flipV="1">
            <a:off x="4106863" y="5189537"/>
            <a:ext cx="0" cy="593725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41" name="Text Box 284"/>
          <p:cNvSpPr txBox="1">
            <a:spLocks noChangeArrowheads="1"/>
          </p:cNvSpPr>
          <p:nvPr/>
        </p:nvSpPr>
        <p:spPr bwMode="auto">
          <a:xfrm>
            <a:off x="2590800" y="5943600"/>
            <a:ext cx="1936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solidFill>
                  <a:srgbClr val="000000"/>
                </a:solidFill>
                <a:latin typeface="Calibri" pitchFamily="34" charset="0"/>
              </a:rPr>
              <a:t>Timing Trigger Control (TTC)</a:t>
            </a:r>
          </a:p>
        </p:txBody>
      </p:sp>
      <p:sp>
        <p:nvSpPr>
          <p:cNvPr id="26642" name="Text Box 285"/>
          <p:cNvSpPr txBox="1">
            <a:spLocks noChangeArrowheads="1"/>
          </p:cNvSpPr>
          <p:nvPr/>
        </p:nvSpPr>
        <p:spPr bwMode="auto">
          <a:xfrm>
            <a:off x="3757613" y="4754563"/>
            <a:ext cx="685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~1600</a:t>
            </a:r>
          </a:p>
          <a:p>
            <a:pPr algn="ctr" eaLnBrk="0" hangingPunct="0"/>
            <a:r>
              <a:rPr lang="en-US" sz="1000">
                <a:solidFill>
                  <a:srgbClr val="000000"/>
                </a:solidFill>
                <a:latin typeface="Calibri" pitchFamily="34" charset="0"/>
              </a:rPr>
              <a:t>Read-Out</a:t>
            </a:r>
          </a:p>
          <a:p>
            <a:pPr algn="ctr" eaLnBrk="0" hangingPunct="0"/>
            <a:r>
              <a:rPr lang="en-US" sz="1000">
                <a:solidFill>
                  <a:srgbClr val="000000"/>
                </a:solidFill>
                <a:latin typeface="Calibri" pitchFamily="34" charset="0"/>
              </a:rPr>
              <a:t>Links</a:t>
            </a:r>
          </a:p>
        </p:txBody>
      </p:sp>
      <p:sp>
        <p:nvSpPr>
          <p:cNvPr id="26643" name="Line 287"/>
          <p:cNvSpPr>
            <a:spLocks noChangeShapeType="1"/>
          </p:cNvSpPr>
          <p:nvPr/>
        </p:nvSpPr>
        <p:spPr bwMode="auto">
          <a:xfrm rot="-5400000" flipH="1" flipV="1">
            <a:off x="5658643" y="4358482"/>
            <a:ext cx="11113" cy="1320800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44" name="Line 288"/>
          <p:cNvSpPr>
            <a:spLocks noChangeShapeType="1"/>
          </p:cNvSpPr>
          <p:nvPr/>
        </p:nvSpPr>
        <p:spPr bwMode="auto">
          <a:xfrm rot="-5400000" flipH="1" flipV="1">
            <a:off x="5657850" y="4281488"/>
            <a:ext cx="11113" cy="1322387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297"/>
          <p:cNvSpPr>
            <a:spLocks noChangeArrowheads="1"/>
          </p:cNvSpPr>
          <p:nvPr/>
        </p:nvSpPr>
        <p:spPr bwMode="auto">
          <a:xfrm>
            <a:off x="1619250" y="5470525"/>
            <a:ext cx="577850" cy="4667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ROI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Builder</a:t>
            </a:r>
          </a:p>
        </p:txBody>
      </p:sp>
      <p:sp>
        <p:nvSpPr>
          <p:cNvPr id="26646" name="Line 300"/>
          <p:cNvSpPr>
            <a:spLocks noChangeShapeType="1"/>
          </p:cNvSpPr>
          <p:nvPr/>
        </p:nvSpPr>
        <p:spPr bwMode="auto">
          <a:xfrm flipH="1">
            <a:off x="2193925" y="5888038"/>
            <a:ext cx="2984500" cy="0"/>
          </a:xfrm>
          <a:prstGeom prst="line">
            <a:avLst/>
          </a:prstGeom>
          <a:noFill/>
          <a:ln w="19050">
            <a:solidFill>
              <a:srgbClr val="FF34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47" name="Text Box 308"/>
          <p:cNvSpPr txBox="1">
            <a:spLocks noChangeArrowheads="1"/>
          </p:cNvSpPr>
          <p:nvPr/>
        </p:nvSpPr>
        <p:spPr bwMode="auto">
          <a:xfrm>
            <a:off x="4425950" y="4606925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VME bus</a:t>
            </a:r>
          </a:p>
        </p:txBody>
      </p:sp>
      <p:sp>
        <p:nvSpPr>
          <p:cNvPr id="26648" name="Line 318"/>
          <p:cNvSpPr>
            <a:spLocks noChangeShapeType="1"/>
          </p:cNvSpPr>
          <p:nvPr/>
        </p:nvSpPr>
        <p:spPr bwMode="auto">
          <a:xfrm flipV="1">
            <a:off x="1905000" y="6172200"/>
            <a:ext cx="4038600" cy="0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49" name="Line 315"/>
          <p:cNvSpPr>
            <a:spLocks noChangeShapeType="1"/>
          </p:cNvSpPr>
          <p:nvPr/>
        </p:nvSpPr>
        <p:spPr bwMode="auto">
          <a:xfrm flipH="1">
            <a:off x="3429000" y="2971800"/>
            <a:ext cx="0" cy="1981200"/>
          </a:xfrm>
          <a:prstGeom prst="line">
            <a:avLst/>
          </a:prstGeom>
          <a:noFill/>
          <a:ln w="38100">
            <a:solidFill>
              <a:srgbClr val="3333FD"/>
            </a:solidFill>
            <a:round/>
            <a:headEnd type="stealth" w="med" len="med"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Rectangle 322"/>
          <p:cNvSpPr>
            <a:spLocks noChangeArrowheads="1"/>
          </p:cNvSpPr>
          <p:nvPr/>
        </p:nvSpPr>
        <p:spPr bwMode="auto">
          <a:xfrm>
            <a:off x="1695450" y="2643188"/>
            <a:ext cx="57785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Level 2</a:t>
            </a:r>
            <a:endParaRPr lang="en-US" sz="1000" dirty="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Super-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visors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651" name="Line 326"/>
          <p:cNvSpPr>
            <a:spLocks noChangeShapeType="1"/>
          </p:cNvSpPr>
          <p:nvPr/>
        </p:nvSpPr>
        <p:spPr bwMode="auto">
          <a:xfrm flipV="1">
            <a:off x="3181350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52" name="Line 327"/>
          <p:cNvSpPr>
            <a:spLocks noChangeShapeType="1"/>
          </p:cNvSpPr>
          <p:nvPr/>
        </p:nvSpPr>
        <p:spPr bwMode="auto">
          <a:xfrm flipV="1">
            <a:off x="2286000" y="2819400"/>
            <a:ext cx="914400" cy="0"/>
          </a:xfrm>
          <a:prstGeom prst="line">
            <a:avLst/>
          </a:prstGeom>
          <a:noFill/>
          <a:ln w="9525">
            <a:solidFill>
              <a:srgbClr val="FF3400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5" name="Rectangle 328"/>
          <p:cNvSpPr>
            <a:spLocks noChangeArrowheads="1"/>
          </p:cNvSpPr>
          <p:nvPr/>
        </p:nvSpPr>
        <p:spPr bwMode="auto">
          <a:xfrm>
            <a:off x="1365250" y="2049463"/>
            <a:ext cx="57785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err="1">
                <a:solidFill>
                  <a:srgbClr val="000000"/>
                </a:solidFill>
                <a:latin typeface="+mn-lt"/>
              </a:rPr>
              <a:t>DataFlow</a:t>
            </a:r>
            <a:endParaRPr lang="en-US" sz="900" dirty="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Manager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6" name="Rectangle 329"/>
          <p:cNvSpPr>
            <a:spLocks noChangeArrowheads="1"/>
          </p:cNvSpPr>
          <p:nvPr/>
        </p:nvSpPr>
        <p:spPr bwMode="auto">
          <a:xfrm>
            <a:off x="2273300" y="1211263"/>
            <a:ext cx="57785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Event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Filter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</a:rPr>
              <a:t>(EF</a:t>
            </a:r>
            <a:r>
              <a:rPr lang="en-US" sz="1000" dirty="0">
                <a:solidFill>
                  <a:srgbClr val="000000"/>
                </a:solidFill>
                <a:latin typeface="+mn-lt"/>
              </a:rPr>
              <a:t>) farm</a:t>
            </a:r>
            <a:endParaRPr lang="en-US" sz="1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655" name="Line 331"/>
          <p:cNvSpPr>
            <a:spLocks noChangeShapeType="1"/>
          </p:cNvSpPr>
          <p:nvPr/>
        </p:nvSpPr>
        <p:spPr bwMode="auto">
          <a:xfrm>
            <a:off x="1943100" y="2454275"/>
            <a:ext cx="1257300" cy="212725"/>
          </a:xfrm>
          <a:prstGeom prst="line">
            <a:avLst/>
          </a:prstGeom>
          <a:noFill/>
          <a:ln w="9525">
            <a:solidFill>
              <a:srgbClr val="FF3400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56" name="Line 332"/>
          <p:cNvSpPr>
            <a:spLocks noChangeShapeType="1"/>
          </p:cNvSpPr>
          <p:nvPr/>
        </p:nvSpPr>
        <p:spPr bwMode="auto">
          <a:xfrm flipV="1">
            <a:off x="3263900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57" name="Line 333"/>
          <p:cNvSpPr>
            <a:spLocks noChangeShapeType="1"/>
          </p:cNvSpPr>
          <p:nvPr/>
        </p:nvSpPr>
        <p:spPr bwMode="auto">
          <a:xfrm flipV="1">
            <a:off x="3346450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58" name="Line 334"/>
          <p:cNvSpPr>
            <a:spLocks noChangeShapeType="1"/>
          </p:cNvSpPr>
          <p:nvPr/>
        </p:nvSpPr>
        <p:spPr bwMode="auto">
          <a:xfrm flipV="1">
            <a:off x="3429000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59" name="Line 335"/>
          <p:cNvSpPr>
            <a:spLocks noChangeShapeType="1"/>
          </p:cNvSpPr>
          <p:nvPr/>
        </p:nvSpPr>
        <p:spPr bwMode="auto">
          <a:xfrm flipV="1">
            <a:off x="3711575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0" name="Line 336"/>
          <p:cNvSpPr>
            <a:spLocks noChangeShapeType="1"/>
          </p:cNvSpPr>
          <p:nvPr/>
        </p:nvSpPr>
        <p:spPr bwMode="auto">
          <a:xfrm flipV="1">
            <a:off x="3794125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1" name="Line 337"/>
          <p:cNvSpPr>
            <a:spLocks noChangeShapeType="1"/>
          </p:cNvSpPr>
          <p:nvPr/>
        </p:nvSpPr>
        <p:spPr bwMode="auto">
          <a:xfrm flipV="1">
            <a:off x="3876675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2" name="Line 338"/>
          <p:cNvSpPr>
            <a:spLocks noChangeShapeType="1"/>
          </p:cNvSpPr>
          <p:nvPr/>
        </p:nvSpPr>
        <p:spPr bwMode="auto">
          <a:xfrm flipV="1">
            <a:off x="3959225" y="1881188"/>
            <a:ext cx="0" cy="533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3" name="Line 339"/>
          <p:cNvSpPr>
            <a:spLocks noChangeShapeType="1"/>
          </p:cNvSpPr>
          <p:nvPr/>
        </p:nvSpPr>
        <p:spPr bwMode="auto">
          <a:xfrm flipV="1">
            <a:off x="2851150" y="1897063"/>
            <a:ext cx="165100" cy="304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4" name="Line 340"/>
          <p:cNvSpPr>
            <a:spLocks noChangeShapeType="1"/>
          </p:cNvSpPr>
          <p:nvPr/>
        </p:nvSpPr>
        <p:spPr bwMode="auto">
          <a:xfrm flipV="1">
            <a:off x="2851150" y="1820863"/>
            <a:ext cx="165100" cy="304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5" name="Line 341"/>
          <p:cNvSpPr>
            <a:spLocks noChangeShapeType="1"/>
          </p:cNvSpPr>
          <p:nvPr/>
        </p:nvSpPr>
        <p:spPr bwMode="auto">
          <a:xfrm flipV="1">
            <a:off x="2355850" y="1897063"/>
            <a:ext cx="0" cy="152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6" name="Line 342"/>
          <p:cNvSpPr>
            <a:spLocks noChangeShapeType="1"/>
          </p:cNvSpPr>
          <p:nvPr/>
        </p:nvSpPr>
        <p:spPr bwMode="auto">
          <a:xfrm>
            <a:off x="2108200" y="1820863"/>
            <a:ext cx="165100" cy="304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7" name="Line 343"/>
          <p:cNvSpPr>
            <a:spLocks noChangeShapeType="1"/>
          </p:cNvSpPr>
          <p:nvPr/>
        </p:nvSpPr>
        <p:spPr bwMode="auto">
          <a:xfrm>
            <a:off x="2108200" y="1897063"/>
            <a:ext cx="165100" cy="304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8" name="Line 344"/>
          <p:cNvSpPr>
            <a:spLocks noChangeShapeType="1"/>
          </p:cNvSpPr>
          <p:nvPr/>
        </p:nvSpPr>
        <p:spPr bwMode="auto">
          <a:xfrm>
            <a:off x="2108200" y="1744663"/>
            <a:ext cx="165100" cy="304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69" name="Text Box 347"/>
          <p:cNvSpPr txBox="1">
            <a:spLocks noChangeArrowheads="1"/>
          </p:cNvSpPr>
          <p:nvPr/>
        </p:nvSpPr>
        <p:spPr bwMode="auto">
          <a:xfrm>
            <a:off x="3651250" y="982663"/>
            <a:ext cx="625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[~ 500]</a:t>
            </a:r>
          </a:p>
        </p:txBody>
      </p:sp>
      <p:sp>
        <p:nvSpPr>
          <p:cNvPr id="26670" name="Text Box 348"/>
          <p:cNvSpPr txBox="1">
            <a:spLocks noChangeArrowheads="1"/>
          </p:cNvSpPr>
          <p:nvPr/>
        </p:nvSpPr>
        <p:spPr bwMode="auto">
          <a:xfrm>
            <a:off x="2190750" y="982663"/>
            <a:ext cx="668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[~1600]</a:t>
            </a:r>
          </a:p>
        </p:txBody>
      </p:sp>
      <p:sp>
        <p:nvSpPr>
          <p:cNvPr id="26671" name="Text Box 351"/>
          <p:cNvSpPr txBox="1">
            <a:spLocks noChangeArrowheads="1"/>
          </p:cNvSpPr>
          <p:nvPr/>
        </p:nvSpPr>
        <p:spPr bwMode="auto">
          <a:xfrm>
            <a:off x="2968625" y="982663"/>
            <a:ext cx="625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[~100] </a:t>
            </a:r>
          </a:p>
        </p:txBody>
      </p:sp>
      <p:sp>
        <p:nvSpPr>
          <p:cNvPr id="26672" name="Text Box 354"/>
          <p:cNvSpPr txBox="1">
            <a:spLocks noChangeArrowheads="1"/>
          </p:cNvSpPr>
          <p:nvPr/>
        </p:nvSpPr>
        <p:spPr bwMode="auto">
          <a:xfrm>
            <a:off x="1612900" y="982663"/>
            <a:ext cx="46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[~5 ]</a:t>
            </a:r>
          </a:p>
        </p:txBody>
      </p:sp>
      <p:sp>
        <p:nvSpPr>
          <p:cNvPr id="26673" name="Line 356"/>
          <p:cNvSpPr>
            <a:spLocks noChangeShapeType="1"/>
          </p:cNvSpPr>
          <p:nvPr/>
        </p:nvSpPr>
        <p:spPr bwMode="auto">
          <a:xfrm flipV="1">
            <a:off x="2438400" y="1897063"/>
            <a:ext cx="0" cy="152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4" name="Line 357"/>
          <p:cNvSpPr>
            <a:spLocks noChangeShapeType="1"/>
          </p:cNvSpPr>
          <p:nvPr/>
        </p:nvSpPr>
        <p:spPr bwMode="auto">
          <a:xfrm flipV="1">
            <a:off x="2520950" y="1897063"/>
            <a:ext cx="0" cy="152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5" name="Line 358"/>
          <p:cNvSpPr>
            <a:spLocks noChangeShapeType="1"/>
          </p:cNvSpPr>
          <p:nvPr/>
        </p:nvSpPr>
        <p:spPr bwMode="auto">
          <a:xfrm flipV="1">
            <a:off x="2603500" y="1897063"/>
            <a:ext cx="0" cy="152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6" name="Line 359"/>
          <p:cNvSpPr>
            <a:spLocks noChangeShapeType="1"/>
          </p:cNvSpPr>
          <p:nvPr/>
        </p:nvSpPr>
        <p:spPr bwMode="auto">
          <a:xfrm flipV="1">
            <a:off x="2686050" y="1897063"/>
            <a:ext cx="0" cy="152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7" name="Line 360"/>
          <p:cNvSpPr>
            <a:spLocks noChangeShapeType="1"/>
          </p:cNvSpPr>
          <p:nvPr/>
        </p:nvSpPr>
        <p:spPr bwMode="auto">
          <a:xfrm flipV="1">
            <a:off x="2768600" y="1897063"/>
            <a:ext cx="0" cy="1524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8" name="Line 361"/>
          <p:cNvSpPr>
            <a:spLocks noChangeShapeType="1"/>
          </p:cNvSpPr>
          <p:nvPr/>
        </p:nvSpPr>
        <p:spPr bwMode="auto">
          <a:xfrm flipV="1">
            <a:off x="2851150" y="1744663"/>
            <a:ext cx="165100" cy="304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79" name="Line 365"/>
          <p:cNvSpPr>
            <a:spLocks noChangeShapeType="1"/>
          </p:cNvSpPr>
          <p:nvPr/>
        </p:nvSpPr>
        <p:spPr bwMode="auto">
          <a:xfrm flipH="1">
            <a:off x="787400" y="1600200"/>
            <a:ext cx="74295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 type="triangle" w="sm" len="sm"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0" name="Rectangle 368"/>
          <p:cNvSpPr>
            <a:spLocks noChangeArrowheads="1"/>
          </p:cNvSpPr>
          <p:nvPr/>
        </p:nvSpPr>
        <p:spPr bwMode="auto">
          <a:xfrm>
            <a:off x="1530350" y="1211263"/>
            <a:ext cx="57785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Local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Storage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rgbClr val="000000"/>
                </a:solidFill>
                <a:latin typeface="+mn-lt"/>
              </a:rPr>
              <a:t>SubFarm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rgbClr val="000000"/>
                </a:solidFill>
                <a:latin typeface="+mn-lt"/>
              </a:rPr>
              <a:t>Outputs</a:t>
            </a:r>
            <a:endParaRPr lang="en-US" sz="100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900">
                <a:latin typeface="+mn-lt"/>
              </a:rPr>
              <a:t>SFO</a:t>
            </a:r>
            <a:r>
              <a:rPr lang="en-US" sz="900">
                <a:solidFill>
                  <a:srgbClr val="000000"/>
                </a:solidFill>
                <a:latin typeface="+mn-lt"/>
              </a:rPr>
              <a:t>s)</a:t>
            </a:r>
            <a:endParaRPr lang="en-US" sz="1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1" name="Rectangle 369"/>
          <p:cNvSpPr>
            <a:spLocks noChangeArrowheads="1"/>
          </p:cNvSpPr>
          <p:nvPr/>
        </p:nvSpPr>
        <p:spPr bwMode="auto">
          <a:xfrm>
            <a:off x="3676650" y="1211263"/>
            <a:ext cx="577850" cy="68421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Level 2 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farm</a:t>
            </a:r>
          </a:p>
        </p:txBody>
      </p:sp>
      <p:sp>
        <p:nvSpPr>
          <p:cNvPr id="113" name="Rectangle 371"/>
          <p:cNvSpPr>
            <a:spLocks noChangeArrowheads="1"/>
          </p:cNvSpPr>
          <p:nvPr/>
        </p:nvSpPr>
        <p:spPr bwMode="auto">
          <a:xfrm>
            <a:off x="3016250" y="1211263"/>
            <a:ext cx="577850" cy="6873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Event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Builder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rgbClr val="000000"/>
                </a:solidFill>
                <a:latin typeface="+mn-lt"/>
              </a:rPr>
              <a:t>SubFarm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rgbClr val="000000"/>
                </a:solidFill>
                <a:latin typeface="+mn-lt"/>
              </a:rPr>
              <a:t>Inputs</a:t>
            </a:r>
            <a:endParaRPr lang="en-US" sz="1000">
              <a:solidFill>
                <a:srgbClr val="000000"/>
              </a:solidFill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+mn-lt"/>
              </a:rPr>
              <a:t>(</a:t>
            </a:r>
            <a:r>
              <a:rPr lang="en-US" sz="900">
                <a:latin typeface="+mn-lt"/>
              </a:rPr>
              <a:t>SFI</a:t>
            </a:r>
            <a:r>
              <a:rPr lang="en-US" sz="900">
                <a:solidFill>
                  <a:srgbClr val="000000"/>
                </a:solidFill>
                <a:latin typeface="+mn-lt"/>
              </a:rPr>
              <a:t>s)</a:t>
            </a:r>
            <a:endParaRPr lang="en-US" sz="100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6683" name="Straight Connector 118"/>
          <p:cNvCxnSpPr>
            <a:cxnSpLocks noChangeShapeType="1"/>
          </p:cNvCxnSpPr>
          <p:nvPr/>
        </p:nvCxnSpPr>
        <p:spPr bwMode="auto">
          <a:xfrm rot="5400000">
            <a:off x="1790700" y="6057900"/>
            <a:ext cx="228600" cy="0"/>
          </a:xfrm>
          <a:prstGeom prst="line">
            <a:avLst/>
          </a:prstGeom>
          <a:noFill/>
          <a:ln w="15875" cap="sq">
            <a:solidFill>
              <a:srgbClr val="FF3300"/>
            </a:solidFill>
            <a:miter lim="800000"/>
            <a:headEnd/>
            <a:tailEnd/>
          </a:ln>
        </p:spPr>
      </p:cxnSp>
      <p:sp>
        <p:nvSpPr>
          <p:cNvPr id="26684" name="Line 301"/>
          <p:cNvSpPr>
            <a:spLocks noChangeShapeType="1"/>
          </p:cNvSpPr>
          <p:nvPr/>
        </p:nvSpPr>
        <p:spPr bwMode="auto">
          <a:xfrm flipH="1" flipV="1">
            <a:off x="1981200" y="3124200"/>
            <a:ext cx="6350" cy="2362200"/>
          </a:xfrm>
          <a:prstGeom prst="line">
            <a:avLst/>
          </a:prstGeom>
          <a:noFill/>
          <a:ln w="19050">
            <a:solidFill>
              <a:srgbClr val="FF34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85" name="Line 316"/>
          <p:cNvSpPr>
            <a:spLocks noChangeShapeType="1"/>
          </p:cNvSpPr>
          <p:nvPr/>
        </p:nvSpPr>
        <p:spPr bwMode="auto">
          <a:xfrm flipV="1">
            <a:off x="1905000" y="3124200"/>
            <a:ext cx="0" cy="2362200"/>
          </a:xfrm>
          <a:prstGeom prst="line">
            <a:avLst/>
          </a:prstGeom>
          <a:noFill/>
          <a:ln w="19050">
            <a:solidFill>
              <a:srgbClr val="FF34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86" name="Text Box 254"/>
          <p:cNvSpPr txBox="1">
            <a:spLocks noChangeArrowheads="1"/>
          </p:cNvSpPr>
          <p:nvPr/>
        </p:nvSpPr>
        <p:spPr bwMode="auto">
          <a:xfrm>
            <a:off x="8305800" y="4495800"/>
            <a:ext cx="644525" cy="276225"/>
          </a:xfrm>
          <a:prstGeom prst="rect">
            <a:avLst/>
          </a:prstGeom>
          <a:solidFill>
            <a:srgbClr val="FFFFFF"/>
          </a:solidFill>
          <a:ln w="38100">
            <a:solidFill>
              <a:srgbClr val="800040"/>
            </a:solidFill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Verdana" pitchFamily="34" charset="0"/>
              </a:rPr>
              <a:t>UX15</a:t>
            </a:r>
          </a:p>
        </p:txBody>
      </p:sp>
      <p:sp>
        <p:nvSpPr>
          <p:cNvPr id="26687" name="Text Box 325"/>
          <p:cNvSpPr txBox="1">
            <a:spLocks noChangeArrowheads="1"/>
          </p:cNvSpPr>
          <p:nvPr/>
        </p:nvSpPr>
        <p:spPr bwMode="auto">
          <a:xfrm>
            <a:off x="76200" y="822325"/>
            <a:ext cx="762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>
                <a:solidFill>
                  <a:srgbClr val="000000"/>
                </a:solidFill>
                <a:latin typeface="Calibri" pitchFamily="34" charset="0"/>
              </a:rPr>
              <a:t>CERN </a:t>
            </a:r>
          </a:p>
          <a:p>
            <a:pPr algn="ctr" eaLnBrk="0" hangingPunct="0"/>
            <a:r>
              <a:rPr lang="en-US" sz="1000">
                <a:solidFill>
                  <a:srgbClr val="000000"/>
                </a:solidFill>
                <a:latin typeface="Calibri" pitchFamily="34" charset="0"/>
              </a:rPr>
              <a:t>computer </a:t>
            </a:r>
          </a:p>
          <a:p>
            <a:pPr algn="ctr" eaLnBrk="0" hangingPunct="0"/>
            <a:r>
              <a:rPr lang="en-US" sz="1000">
                <a:solidFill>
                  <a:srgbClr val="000000"/>
                </a:solidFill>
                <a:latin typeface="Calibri" pitchFamily="34" charset="0"/>
              </a:rPr>
              <a:t>center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6200" y="1371600"/>
            <a:ext cx="6858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Data Storage</a:t>
            </a:r>
            <a:endParaRPr lang="en-US" dirty="0">
              <a:latin typeface="+mn-lt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572000" y="1230313"/>
            <a:ext cx="1066800" cy="369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lIns="45720" tIns="0" rIns="4572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Control+ Configuration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495800" y="1905000"/>
            <a:ext cx="990600" cy="1841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Monitoring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4572000" y="2559050"/>
            <a:ext cx="914400" cy="1841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lIns="45720" tIns="0" rIns="4572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File Servers</a:t>
            </a:r>
          </a:p>
        </p:txBody>
      </p:sp>
      <p:sp>
        <p:nvSpPr>
          <p:cNvPr id="26692" name="Line 316"/>
          <p:cNvSpPr>
            <a:spLocks noChangeShapeType="1"/>
          </p:cNvSpPr>
          <p:nvPr/>
        </p:nvSpPr>
        <p:spPr bwMode="auto">
          <a:xfrm flipV="1">
            <a:off x="2057400" y="3124200"/>
            <a:ext cx="0" cy="2362200"/>
          </a:xfrm>
          <a:prstGeom prst="line">
            <a:avLst/>
          </a:prstGeom>
          <a:noFill/>
          <a:ln w="19050">
            <a:solidFill>
              <a:srgbClr val="FF34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93" name="Line 316"/>
          <p:cNvSpPr>
            <a:spLocks noChangeShapeType="1"/>
          </p:cNvSpPr>
          <p:nvPr/>
        </p:nvSpPr>
        <p:spPr bwMode="auto">
          <a:xfrm flipV="1">
            <a:off x="1828800" y="3124200"/>
            <a:ext cx="0" cy="2362200"/>
          </a:xfrm>
          <a:prstGeom prst="line">
            <a:avLst/>
          </a:prstGeom>
          <a:noFill/>
          <a:ln w="19050">
            <a:solidFill>
              <a:srgbClr val="FF34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694" name="TextBox 134"/>
          <p:cNvSpPr txBox="1">
            <a:spLocks noChangeArrowheads="1"/>
          </p:cNvSpPr>
          <p:nvPr/>
        </p:nvSpPr>
        <p:spPr bwMode="auto">
          <a:xfrm>
            <a:off x="5146675" y="2362200"/>
            <a:ext cx="342900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[70]</a:t>
            </a:r>
          </a:p>
        </p:txBody>
      </p:sp>
      <p:sp>
        <p:nvSpPr>
          <p:cNvPr id="26695" name="TextBox 135"/>
          <p:cNvSpPr txBox="1">
            <a:spLocks noChangeArrowheads="1"/>
          </p:cNvSpPr>
          <p:nvPr/>
        </p:nvSpPr>
        <p:spPr bwMode="auto">
          <a:xfrm>
            <a:off x="5146675" y="1676400"/>
            <a:ext cx="342900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[48]</a:t>
            </a:r>
          </a:p>
        </p:txBody>
      </p:sp>
      <p:sp>
        <p:nvSpPr>
          <p:cNvPr id="26696" name="TextBox 141"/>
          <p:cNvSpPr txBox="1">
            <a:spLocks noChangeArrowheads="1"/>
          </p:cNvSpPr>
          <p:nvPr/>
        </p:nvSpPr>
        <p:spPr bwMode="auto">
          <a:xfrm>
            <a:off x="5178425" y="990600"/>
            <a:ext cx="342900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[26]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26697" name="TextBox 146"/>
          <p:cNvSpPr txBox="1">
            <a:spLocks noChangeArrowheads="1"/>
          </p:cNvSpPr>
          <p:nvPr/>
        </p:nvSpPr>
        <p:spPr bwMode="auto">
          <a:xfrm>
            <a:off x="2314575" y="2362200"/>
            <a:ext cx="1031875" cy="153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 sz="1000">
                <a:latin typeface="Calibri" pitchFamily="34" charset="0"/>
              </a:rPr>
              <a:t>Network Switches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26698" name="Line 312"/>
          <p:cNvSpPr>
            <a:spLocks noChangeShapeType="1"/>
          </p:cNvSpPr>
          <p:nvPr/>
        </p:nvSpPr>
        <p:spPr bwMode="auto">
          <a:xfrm flipH="1">
            <a:off x="3581400" y="3048000"/>
            <a:ext cx="0" cy="1905000"/>
          </a:xfrm>
          <a:prstGeom prst="line">
            <a:avLst/>
          </a:prstGeom>
          <a:noFill/>
          <a:ln w="38100">
            <a:solidFill>
              <a:srgbClr val="FF34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0" name="Text Box 347"/>
          <p:cNvSpPr txBox="1">
            <a:spLocks noChangeArrowheads="1"/>
          </p:cNvSpPr>
          <p:nvPr/>
        </p:nvSpPr>
        <p:spPr bwMode="auto">
          <a:xfrm>
            <a:off x="1981200" y="2438400"/>
            <a:ext cx="3365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+mn-lt"/>
              </a:rPr>
              <a:t>[4]</a:t>
            </a:r>
            <a:endParaRPr lang="en-US" sz="105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700" name="TextBox 121"/>
          <p:cNvSpPr txBox="1">
            <a:spLocks noChangeArrowheads="1"/>
          </p:cNvSpPr>
          <p:nvPr/>
        </p:nvSpPr>
        <p:spPr bwMode="auto">
          <a:xfrm>
            <a:off x="2209800" y="5659438"/>
            <a:ext cx="1331913" cy="155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20" tIns="0" rIns="45720" bIns="0">
            <a:spAutoFit/>
          </a:bodyPr>
          <a:lstStyle/>
          <a:p>
            <a:pPr algn="ctr"/>
            <a:r>
              <a:rPr lang="en-US" sz="1000">
                <a:latin typeface="Calibri" pitchFamily="34" charset="0"/>
              </a:rPr>
              <a:t>Region Of Interest (ROI)</a:t>
            </a:r>
          </a:p>
        </p:txBody>
      </p:sp>
      <p:sp>
        <p:nvSpPr>
          <p:cNvPr id="26701" name="Line 270"/>
          <p:cNvSpPr>
            <a:spLocks noChangeShapeType="1"/>
          </p:cNvSpPr>
          <p:nvPr/>
        </p:nvSpPr>
        <p:spPr bwMode="auto">
          <a:xfrm rot="16200000" flipV="1">
            <a:off x="4106863" y="5113337"/>
            <a:ext cx="0" cy="593725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702" name="Line 270"/>
          <p:cNvSpPr>
            <a:spLocks noChangeShapeType="1"/>
          </p:cNvSpPr>
          <p:nvPr/>
        </p:nvSpPr>
        <p:spPr bwMode="auto">
          <a:xfrm rot="16200000" flipV="1">
            <a:off x="4106863" y="5037137"/>
            <a:ext cx="0" cy="593725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703" name="Line 270"/>
          <p:cNvSpPr>
            <a:spLocks noChangeShapeType="1"/>
          </p:cNvSpPr>
          <p:nvPr/>
        </p:nvSpPr>
        <p:spPr bwMode="auto">
          <a:xfrm rot="16200000" flipV="1">
            <a:off x="4106863" y="4960937"/>
            <a:ext cx="0" cy="593725"/>
          </a:xfrm>
          <a:prstGeom prst="line">
            <a:avLst/>
          </a:prstGeom>
          <a:noFill/>
          <a:ln w="12700">
            <a:solidFill>
              <a:srgbClr val="3333F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704" name="TextBox 142"/>
          <p:cNvSpPr txBox="1">
            <a:spLocks noChangeArrowheads="1"/>
          </p:cNvSpPr>
          <p:nvPr/>
        </p:nvSpPr>
        <p:spPr bwMode="auto">
          <a:xfrm>
            <a:off x="39688" y="3457575"/>
            <a:ext cx="773112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surface</a:t>
            </a:r>
          </a:p>
        </p:txBody>
      </p:sp>
      <p:sp>
        <p:nvSpPr>
          <p:cNvPr id="26705" name="TextBox 148"/>
          <p:cNvSpPr txBox="1">
            <a:spLocks noChangeArrowheads="1"/>
          </p:cNvSpPr>
          <p:nvPr/>
        </p:nvSpPr>
        <p:spPr bwMode="auto">
          <a:xfrm>
            <a:off x="0" y="3810000"/>
            <a:ext cx="1322388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underground</a:t>
            </a:r>
          </a:p>
        </p:txBody>
      </p:sp>
      <p:sp>
        <p:nvSpPr>
          <p:cNvPr id="26706" name="Line 300"/>
          <p:cNvSpPr>
            <a:spLocks noChangeShapeType="1"/>
          </p:cNvSpPr>
          <p:nvPr/>
        </p:nvSpPr>
        <p:spPr bwMode="auto">
          <a:xfrm flipH="1">
            <a:off x="2197100" y="5834063"/>
            <a:ext cx="2984500" cy="0"/>
          </a:xfrm>
          <a:prstGeom prst="line">
            <a:avLst/>
          </a:prstGeom>
          <a:noFill/>
          <a:ln w="19050">
            <a:solidFill>
              <a:srgbClr val="FF34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cxnSp>
        <p:nvCxnSpPr>
          <p:cNvPr id="26707" name="Straight Connector 156"/>
          <p:cNvCxnSpPr>
            <a:cxnSpLocks noChangeShapeType="1"/>
            <a:endCxn id="17" idx="2"/>
          </p:cNvCxnSpPr>
          <p:nvPr/>
        </p:nvCxnSpPr>
        <p:spPr bwMode="auto">
          <a:xfrm rot="16200000" flipV="1">
            <a:off x="4478337" y="5935663"/>
            <a:ext cx="473075" cy="0"/>
          </a:xfrm>
          <a:prstGeom prst="line">
            <a:avLst/>
          </a:prstGeom>
          <a:noFill/>
          <a:ln w="15875" cap="sq">
            <a:solidFill>
              <a:srgbClr val="FF3300"/>
            </a:solidFill>
            <a:miter lim="800000"/>
            <a:headEnd/>
            <a:tailEnd type="triangle" w="med" len="med"/>
          </a:ln>
        </p:spPr>
      </p:cxnSp>
      <p:cxnSp>
        <p:nvCxnSpPr>
          <p:cNvPr id="26708" name="Straight Arrow Connector 158"/>
          <p:cNvCxnSpPr>
            <a:cxnSpLocks noChangeShapeType="1"/>
          </p:cNvCxnSpPr>
          <p:nvPr/>
        </p:nvCxnSpPr>
        <p:spPr bwMode="auto">
          <a:xfrm rot="10800000">
            <a:off x="4989513" y="5562600"/>
            <a:ext cx="192087" cy="1588"/>
          </a:xfrm>
          <a:prstGeom prst="straightConnector1">
            <a:avLst/>
          </a:prstGeom>
          <a:noFill/>
          <a:ln w="15875" cap="sq">
            <a:solidFill>
              <a:srgbClr val="3333FC"/>
            </a:solidFill>
            <a:miter lim="800000"/>
            <a:headEnd/>
            <a:tailEnd type="triangle" w="med" len="med"/>
          </a:ln>
        </p:spPr>
      </p:cxnSp>
      <p:sp>
        <p:nvSpPr>
          <p:cNvPr id="109" name="Text Box 347"/>
          <p:cNvSpPr txBox="1">
            <a:spLocks noChangeArrowheads="1"/>
          </p:cNvSpPr>
          <p:nvPr/>
        </p:nvSpPr>
        <p:spPr bwMode="auto">
          <a:xfrm>
            <a:off x="1676400" y="1879600"/>
            <a:ext cx="3365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+mn-lt"/>
              </a:rPr>
              <a:t>[1]</a:t>
            </a:r>
            <a:endParaRPr lang="en-US" sz="105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6710" name="Straight Arrow Connector 113"/>
          <p:cNvCxnSpPr>
            <a:cxnSpLocks noChangeShapeType="1"/>
            <a:stCxn id="26631" idx="3"/>
          </p:cNvCxnSpPr>
          <p:nvPr/>
        </p:nvCxnSpPr>
        <p:spPr bwMode="auto">
          <a:xfrm>
            <a:off x="6472238" y="3948113"/>
            <a:ext cx="309562" cy="242887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26711" name="Straight Arrow Connector 115"/>
          <p:cNvCxnSpPr>
            <a:cxnSpLocks noChangeShapeType="1"/>
            <a:stCxn id="26686" idx="0"/>
          </p:cNvCxnSpPr>
          <p:nvPr/>
        </p:nvCxnSpPr>
        <p:spPr bwMode="auto">
          <a:xfrm rot="16200000" flipV="1">
            <a:off x="8124032" y="3991768"/>
            <a:ext cx="533400" cy="474663"/>
          </a:xfrm>
          <a:prstGeom prst="straightConnector1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26712" name="Text Box 347"/>
          <p:cNvSpPr txBox="1">
            <a:spLocks noChangeArrowheads="1"/>
          </p:cNvSpPr>
          <p:nvPr/>
        </p:nvSpPr>
        <p:spPr bwMode="auto">
          <a:xfrm>
            <a:off x="2819400" y="4724400"/>
            <a:ext cx="625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[~ 150]</a:t>
            </a:r>
          </a:p>
        </p:txBody>
      </p:sp>
      <p:grpSp>
        <p:nvGrpSpPr>
          <p:cNvPr id="26713" name="Group 124"/>
          <p:cNvGrpSpPr>
            <a:grpSpLocks/>
          </p:cNvGrpSpPr>
          <p:nvPr/>
        </p:nvGrpSpPr>
        <p:grpSpPr bwMode="auto">
          <a:xfrm>
            <a:off x="-9525" y="4343400"/>
            <a:ext cx="1304925" cy="1981200"/>
            <a:chOff x="-8935" y="4343400"/>
            <a:chExt cx="1304335" cy="1981200"/>
          </a:xfrm>
        </p:grpSpPr>
        <p:grpSp>
          <p:nvGrpSpPr>
            <p:cNvPr id="26721" name="Group 117"/>
            <p:cNvGrpSpPr>
              <a:grpSpLocks/>
            </p:cNvGrpSpPr>
            <p:nvPr/>
          </p:nvGrpSpPr>
          <p:grpSpPr bwMode="auto">
            <a:xfrm>
              <a:off x="31934" y="4343400"/>
              <a:ext cx="1042465" cy="304800"/>
              <a:chOff x="31934" y="4572000"/>
              <a:chExt cx="1042465" cy="304800"/>
            </a:xfrm>
          </p:grpSpPr>
          <p:sp>
            <p:nvSpPr>
              <p:cNvPr id="26727" name="Line 261"/>
              <p:cNvSpPr>
                <a:spLocks noChangeShapeType="1"/>
              </p:cNvSpPr>
              <p:nvPr/>
            </p:nvSpPr>
            <p:spPr bwMode="auto">
              <a:xfrm flipH="1">
                <a:off x="33528" y="4876800"/>
                <a:ext cx="957072" cy="0"/>
              </a:xfrm>
              <a:prstGeom prst="line">
                <a:avLst/>
              </a:prstGeom>
              <a:noFill/>
              <a:ln w="38100">
                <a:solidFill>
                  <a:srgbClr val="3333F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728" name="TextBox 140"/>
              <p:cNvSpPr txBox="1">
                <a:spLocks noChangeArrowheads="1"/>
              </p:cNvSpPr>
              <p:nvPr/>
            </p:nvSpPr>
            <p:spPr bwMode="auto">
              <a:xfrm>
                <a:off x="31934" y="4572000"/>
                <a:ext cx="1042465" cy="2462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pPr algn="ctr"/>
                <a:r>
                  <a:rPr lang="en-US" sz="1600" i="1">
                    <a:latin typeface="Calibri" pitchFamily="34" charset="0"/>
                  </a:rPr>
                  <a:t>ATLAS Data</a:t>
                </a:r>
              </a:p>
            </p:txBody>
          </p:sp>
        </p:grpSp>
        <p:grpSp>
          <p:nvGrpSpPr>
            <p:cNvPr id="26722" name="Group 120"/>
            <p:cNvGrpSpPr>
              <a:grpSpLocks/>
            </p:cNvGrpSpPr>
            <p:nvPr/>
          </p:nvGrpSpPr>
          <p:grpSpPr bwMode="auto">
            <a:xfrm>
              <a:off x="-8935" y="4800600"/>
              <a:ext cx="1048236" cy="307777"/>
              <a:chOff x="-8935" y="5102423"/>
              <a:chExt cx="1048236" cy="307777"/>
            </a:xfrm>
          </p:grpSpPr>
          <p:cxnSp>
            <p:nvCxnSpPr>
              <p:cNvPr id="26725" name="Straight Connector 137"/>
              <p:cNvCxnSpPr>
                <a:cxnSpLocks noChangeShapeType="1"/>
              </p:cNvCxnSpPr>
              <p:nvPr/>
            </p:nvCxnSpPr>
            <p:spPr bwMode="auto">
              <a:xfrm>
                <a:off x="76200" y="5410200"/>
                <a:ext cx="914400" cy="0"/>
              </a:xfrm>
              <a:prstGeom prst="line">
                <a:avLst/>
              </a:prstGeom>
              <a:noFill/>
              <a:ln w="38100" cap="sq">
                <a:solidFill>
                  <a:srgbClr val="FF3300"/>
                </a:solidFill>
                <a:miter lim="800000"/>
                <a:headEnd/>
                <a:tailEnd/>
              </a:ln>
            </p:spPr>
          </p:cxnSp>
          <p:sp>
            <p:nvSpPr>
              <p:cNvPr id="26726" name="TextBox 149"/>
              <p:cNvSpPr txBox="1">
                <a:spLocks noChangeArrowheads="1"/>
              </p:cNvSpPr>
              <p:nvPr/>
            </p:nvSpPr>
            <p:spPr bwMode="auto">
              <a:xfrm>
                <a:off x="-8935" y="5102423"/>
                <a:ext cx="1048236" cy="2462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pPr algn="ctr"/>
                <a:r>
                  <a:rPr lang="en-US" sz="1600" i="1">
                    <a:latin typeface="Calibri" pitchFamily="34" charset="0"/>
                  </a:rPr>
                  <a:t>Trigger Info</a:t>
                </a:r>
                <a:endParaRPr lang="en-US" i="1">
                  <a:latin typeface="Calibri" pitchFamily="34" charset="0"/>
                </a:endParaRPr>
              </a:p>
            </p:txBody>
          </p:sp>
        </p:grpSp>
        <p:sp>
          <p:nvSpPr>
            <p:cNvPr id="26723" name="TextBox 111"/>
            <p:cNvSpPr txBox="1">
              <a:spLocks noChangeArrowheads="1"/>
            </p:cNvSpPr>
            <p:nvPr/>
          </p:nvSpPr>
          <p:spPr bwMode="auto">
            <a:xfrm>
              <a:off x="84570" y="5257800"/>
              <a:ext cx="677430" cy="1846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[# nodes]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26724" name="TextBox 114"/>
            <p:cNvSpPr txBox="1">
              <a:spLocks noChangeArrowheads="1"/>
            </p:cNvSpPr>
            <p:nvPr/>
          </p:nvSpPr>
          <p:spPr bwMode="auto">
            <a:xfrm>
              <a:off x="0" y="5647492"/>
              <a:ext cx="1295400" cy="6771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45720" tIns="0" rIns="45720" bIns="0">
              <a:spAutoFit/>
            </a:bodyPr>
            <a:lstStyle/>
            <a:p>
              <a:r>
                <a:rPr lang="en-US" sz="1100">
                  <a:latin typeface="Calibri" pitchFamily="34" charset="0"/>
                </a:rPr>
                <a:t>Control, Configuration  and Monitoring Network not shown</a:t>
              </a:r>
              <a:endParaRPr lang="en-US" sz="1600">
                <a:latin typeface="Calibri" pitchFamily="34" charset="0"/>
              </a:endParaRPr>
            </a:p>
          </p:txBody>
        </p:sp>
      </p:grpSp>
      <p:sp>
        <p:nvSpPr>
          <p:cNvPr id="26714" name="Rectangle 151"/>
          <p:cNvSpPr>
            <a:spLocks noChangeArrowheads="1"/>
          </p:cNvSpPr>
          <p:nvPr/>
        </p:nvSpPr>
        <p:spPr bwMode="auto">
          <a:xfrm>
            <a:off x="0" y="4267200"/>
            <a:ext cx="1295400" cy="21336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>
              <a:latin typeface="Calibri" pitchFamily="34" charset="0"/>
            </a:endParaRPr>
          </a:p>
        </p:txBody>
      </p:sp>
      <p:cxnSp>
        <p:nvCxnSpPr>
          <p:cNvPr id="26715" name="Straight Connector 155"/>
          <p:cNvCxnSpPr>
            <a:cxnSpLocks noChangeShapeType="1"/>
            <a:stCxn id="18" idx="3"/>
          </p:cNvCxnSpPr>
          <p:nvPr/>
        </p:nvCxnSpPr>
        <p:spPr bwMode="auto">
          <a:xfrm>
            <a:off x="5759450" y="5783263"/>
            <a:ext cx="336550" cy="0"/>
          </a:xfrm>
          <a:prstGeom prst="line">
            <a:avLst/>
          </a:prstGeom>
          <a:noFill/>
          <a:ln w="19050" cap="sq">
            <a:solidFill>
              <a:srgbClr val="FF3300"/>
            </a:solidFill>
            <a:miter lim="800000"/>
            <a:headEnd/>
            <a:tailEnd type="triangle" w="med" len="med"/>
          </a:ln>
        </p:spPr>
      </p:cxnSp>
      <p:cxnSp>
        <p:nvCxnSpPr>
          <p:cNvPr id="26716" name="Straight Connector 159"/>
          <p:cNvCxnSpPr>
            <a:cxnSpLocks noChangeShapeType="1"/>
          </p:cNvCxnSpPr>
          <p:nvPr/>
        </p:nvCxnSpPr>
        <p:spPr bwMode="auto">
          <a:xfrm>
            <a:off x="6096000" y="5778500"/>
            <a:ext cx="247650" cy="0"/>
          </a:xfrm>
          <a:prstGeom prst="line">
            <a:avLst/>
          </a:prstGeom>
          <a:noFill/>
          <a:ln w="19050" cap="sq">
            <a:solidFill>
              <a:srgbClr val="FF3300"/>
            </a:solidFill>
            <a:miter lim="800000"/>
            <a:headEnd/>
            <a:tailEnd/>
          </a:ln>
        </p:spPr>
      </p:cxnSp>
      <p:cxnSp>
        <p:nvCxnSpPr>
          <p:cNvPr id="26717" name="Straight Connector 161"/>
          <p:cNvCxnSpPr>
            <a:cxnSpLocks noChangeShapeType="1"/>
            <a:stCxn id="26648" idx="1"/>
          </p:cNvCxnSpPr>
          <p:nvPr/>
        </p:nvCxnSpPr>
        <p:spPr bwMode="auto">
          <a:xfrm rot="5400000" flipH="1">
            <a:off x="5753100" y="5981700"/>
            <a:ext cx="381000" cy="0"/>
          </a:xfrm>
          <a:prstGeom prst="line">
            <a:avLst/>
          </a:prstGeom>
          <a:noFill/>
          <a:ln w="19050" cap="sq">
            <a:solidFill>
              <a:srgbClr val="FF3300"/>
            </a:solidFill>
            <a:miter lim="800000"/>
            <a:headEnd/>
            <a:tailEnd/>
          </a:ln>
        </p:spPr>
      </p:cxnSp>
      <p:cxnSp>
        <p:nvCxnSpPr>
          <p:cNvPr id="26718" name="Straight Arrow Connector 163"/>
          <p:cNvCxnSpPr>
            <a:cxnSpLocks noChangeShapeType="1"/>
          </p:cNvCxnSpPr>
          <p:nvPr/>
        </p:nvCxnSpPr>
        <p:spPr bwMode="auto">
          <a:xfrm rot="10800000">
            <a:off x="4267200" y="6172200"/>
            <a:ext cx="152400" cy="1588"/>
          </a:xfrm>
          <a:prstGeom prst="straightConnector1">
            <a:avLst/>
          </a:prstGeom>
          <a:noFill/>
          <a:ln w="19050" cap="sq">
            <a:solidFill>
              <a:srgbClr val="FF3300"/>
            </a:solidFill>
            <a:miter lim="800000"/>
            <a:headEnd/>
            <a:tailEnd type="triangle" w="med" len="med"/>
          </a:ln>
        </p:spPr>
      </p:cxnSp>
      <p:pic>
        <p:nvPicPr>
          <p:cNvPr id="26719" name="Picture 164" descr="switc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2300" y="2438400"/>
            <a:ext cx="800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0" name="Picture 165" descr="switc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0574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609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TDAQ Design</a:t>
            </a:r>
            <a:endParaRPr lang="en-US" dirty="0"/>
          </a:p>
        </p:txBody>
      </p:sp>
      <p:grpSp>
        <p:nvGrpSpPr>
          <p:cNvPr id="28674" name="Group 177"/>
          <p:cNvGrpSpPr>
            <a:grpSpLocks/>
          </p:cNvGrpSpPr>
          <p:nvPr/>
        </p:nvGrpSpPr>
        <p:grpSpPr bwMode="auto">
          <a:xfrm>
            <a:off x="361950" y="152400"/>
            <a:ext cx="8543925" cy="6692900"/>
            <a:chOff x="457200" y="89356"/>
            <a:chExt cx="8543615" cy="6692444"/>
          </a:xfrm>
        </p:grpSpPr>
        <p:sp>
          <p:nvSpPr>
            <p:cNvPr id="28675" name="TextBox 188"/>
            <p:cNvSpPr txBox="1">
              <a:spLocks noChangeArrowheads="1"/>
            </p:cNvSpPr>
            <p:nvPr/>
          </p:nvSpPr>
          <p:spPr bwMode="auto">
            <a:xfrm>
              <a:off x="7903488" y="89356"/>
              <a:ext cx="1018677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ATLAS Data</a:t>
              </a:r>
              <a:endParaRPr lang="en-US" sz="1000" i="1">
                <a:latin typeface="Calibri" pitchFamily="34" charset="0"/>
              </a:endParaRPr>
            </a:p>
          </p:txBody>
        </p:sp>
        <p:sp>
          <p:nvSpPr>
            <p:cNvPr id="28676" name="Text Box 2190"/>
            <p:cNvSpPr txBox="1">
              <a:spLocks noChangeArrowheads="1"/>
            </p:cNvSpPr>
            <p:nvPr/>
          </p:nvSpPr>
          <p:spPr bwMode="auto">
            <a:xfrm>
              <a:off x="4876800" y="849124"/>
              <a:ext cx="990600" cy="430887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kumimoji="1" lang="en-US" sz="1100">
                  <a:solidFill>
                    <a:srgbClr val="4B4B4B"/>
                  </a:solidFill>
                  <a:cs typeface="Arial" charset="0"/>
                </a:rPr>
                <a:t>Calo/Muon Detectors</a:t>
              </a:r>
              <a:endParaRPr kumimoji="1" lang="en-US" sz="1100" u="sng">
                <a:solidFill>
                  <a:srgbClr val="060275"/>
                </a:solidFill>
                <a:cs typeface="Arial" charset="0"/>
              </a:endParaRPr>
            </a:p>
          </p:txBody>
        </p:sp>
        <p:sp>
          <p:nvSpPr>
            <p:cNvPr id="8" name="Text Box 2141"/>
            <p:cNvSpPr txBox="1">
              <a:spLocks noChangeArrowheads="1"/>
            </p:cNvSpPr>
            <p:nvPr/>
          </p:nvSpPr>
          <p:spPr bwMode="auto">
            <a:xfrm>
              <a:off x="5056021" y="2849831"/>
              <a:ext cx="2258930" cy="3212881"/>
            </a:xfrm>
            <a:prstGeom prst="round2DiagRect">
              <a:avLst>
                <a:gd name="adj1" fmla="val 4877"/>
                <a:gd name="adj2" fmla="val 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72000" tIns="36000" rIns="72000" bIns="36000" anchor="b"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400" b="1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kumimoji="1" lang="en-US" sz="1400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ata-</a:t>
              </a:r>
            </a:p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400" b="1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F</a:t>
              </a:r>
              <a:r>
                <a:rPr kumimoji="1" lang="en-US" sz="1400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low</a:t>
              </a:r>
              <a:endParaRPr kumimoji="1" lang="en-US" sz="12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 Box 2142"/>
            <p:cNvSpPr txBox="1">
              <a:spLocks noChangeArrowheads="1"/>
            </p:cNvSpPr>
            <p:nvPr/>
          </p:nvSpPr>
          <p:spPr bwMode="auto">
            <a:xfrm>
              <a:off x="5138568" y="3822902"/>
              <a:ext cx="2043038" cy="114292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anchor="b"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sz="1600" b="1" dirty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Text Box 870"/>
            <p:cNvSpPr txBox="1">
              <a:spLocks noChangeArrowheads="1"/>
            </p:cNvSpPr>
            <p:nvPr/>
          </p:nvSpPr>
          <p:spPr bwMode="auto">
            <a:xfrm>
              <a:off x="7391148" y="648118"/>
              <a:ext cx="1609667" cy="64765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ATLAS Event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1.5 MB/25 ns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0" name="Text Box 2170"/>
            <p:cNvSpPr txBox="1">
              <a:spLocks noChangeArrowheads="1"/>
            </p:cNvSpPr>
            <p:nvPr/>
          </p:nvSpPr>
          <p:spPr bwMode="auto">
            <a:xfrm>
              <a:off x="2348885" y="533400"/>
              <a:ext cx="1053750" cy="400110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 sz="2000" b="1">
                  <a:cs typeface="Arial" charset="0"/>
                </a:rPr>
                <a:t>Trigger</a:t>
              </a:r>
              <a:endParaRPr kumimoji="1" lang="en-US" sz="2800" b="1">
                <a:cs typeface="Arial" charset="0"/>
              </a:endParaRPr>
            </a:p>
          </p:txBody>
        </p:sp>
        <p:sp>
          <p:nvSpPr>
            <p:cNvPr id="28681" name="Text Box 2171"/>
            <p:cNvSpPr txBox="1">
              <a:spLocks noChangeArrowheads="1"/>
            </p:cNvSpPr>
            <p:nvPr/>
          </p:nvSpPr>
          <p:spPr bwMode="auto">
            <a:xfrm>
              <a:off x="5736092" y="533400"/>
              <a:ext cx="755335" cy="400110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 sz="2000" b="1">
                  <a:cs typeface="Arial" charset="0"/>
                </a:rPr>
                <a:t>DAQ</a:t>
              </a:r>
            </a:p>
          </p:txBody>
        </p:sp>
        <p:sp>
          <p:nvSpPr>
            <p:cNvPr id="9" name="Text Box 2143"/>
            <p:cNvSpPr txBox="1">
              <a:spLocks noChangeArrowheads="1"/>
            </p:cNvSpPr>
            <p:nvPr/>
          </p:nvSpPr>
          <p:spPr bwMode="auto">
            <a:xfrm>
              <a:off x="1857324" y="2886340"/>
              <a:ext cx="2085899" cy="3243042"/>
            </a:xfrm>
            <a:prstGeom prst="round2DiagRect">
              <a:avLst>
                <a:gd name="adj1" fmla="val 4741"/>
                <a:gd name="adj2" fmla="val 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72000" tIns="36000" rIns="72000" bIns="36000" anchor="b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kumimoji="1" lang="en-US" sz="1600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igh </a:t>
              </a:r>
              <a:r>
                <a:rPr kumimoji="1" lang="en-US" sz="1600" b="1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kumimoji="1" lang="en-US" sz="1600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evel </a:t>
              </a:r>
              <a:r>
                <a:rPr kumimoji="1" lang="en-US" sz="1600" b="1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kumimoji="1" lang="en-US" sz="1600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rigger</a:t>
              </a:r>
              <a:endParaRPr kumimoji="1"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3" name="Rectangle 2191"/>
            <p:cNvSpPr>
              <a:spLocks noChangeArrowheads="1"/>
            </p:cNvSpPr>
            <p:nvPr/>
          </p:nvSpPr>
          <p:spPr bwMode="auto">
            <a:xfrm>
              <a:off x="5786804" y="4049712"/>
              <a:ext cx="391258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684" name="Rectangle 2192"/>
            <p:cNvSpPr>
              <a:spLocks noChangeArrowheads="1"/>
            </p:cNvSpPr>
            <p:nvPr/>
          </p:nvSpPr>
          <p:spPr bwMode="auto">
            <a:xfrm>
              <a:off x="5726723" y="4846637"/>
              <a:ext cx="345831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" name="Text Box 2204"/>
            <p:cNvSpPr txBox="1">
              <a:spLocks noChangeArrowheads="1"/>
            </p:cNvSpPr>
            <p:nvPr/>
          </p:nvSpPr>
          <p:spPr bwMode="auto">
            <a:xfrm>
              <a:off x="5224290" y="3518122"/>
              <a:ext cx="509569" cy="307954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0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ROI data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0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(~</a:t>
              </a:r>
              <a:r>
                <a:rPr kumimoji="1" lang="en-US" sz="10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2%)</a:t>
              </a:r>
            </a:p>
          </p:txBody>
        </p:sp>
        <p:sp>
          <p:nvSpPr>
            <p:cNvPr id="42" name="Text Box 2205"/>
            <p:cNvSpPr txBox="1">
              <a:spLocks noChangeArrowheads="1"/>
            </p:cNvSpPr>
            <p:nvPr/>
          </p:nvSpPr>
          <p:spPr bwMode="auto">
            <a:xfrm>
              <a:off x="4311510" y="3805441"/>
              <a:ext cx="838170" cy="461931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ROI Requests</a:t>
              </a:r>
              <a:endPara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 Box 2697"/>
            <p:cNvSpPr txBox="1">
              <a:spLocks noChangeArrowheads="1"/>
            </p:cNvSpPr>
            <p:nvPr/>
          </p:nvSpPr>
          <p:spPr bwMode="auto">
            <a:xfrm>
              <a:off x="2074804" y="4356265"/>
              <a:ext cx="1746187" cy="128261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anchor="b"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sz="1400" b="1" dirty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8" name="Text Box 2701"/>
            <p:cNvSpPr txBox="1">
              <a:spLocks noChangeArrowheads="1"/>
            </p:cNvSpPr>
            <p:nvPr/>
          </p:nvSpPr>
          <p:spPr bwMode="auto">
            <a:xfrm>
              <a:off x="3111597" y="4356556"/>
              <a:ext cx="716863" cy="307777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 sz="1400">
                  <a:solidFill>
                    <a:srgbClr val="984807"/>
                  </a:solidFill>
                  <a:cs typeface="Arial" charset="0"/>
                </a:rPr>
                <a:t>~4 sec</a:t>
              </a:r>
            </a:p>
          </p:txBody>
        </p:sp>
        <p:cxnSp>
          <p:nvCxnSpPr>
            <p:cNvPr id="28689" name="AutoShape 2703"/>
            <p:cNvCxnSpPr>
              <a:cxnSpLocks noChangeShapeType="1"/>
              <a:stCxn id="63" idx="3"/>
            </p:cNvCxnSpPr>
            <p:nvPr/>
          </p:nvCxnSpPr>
          <p:spPr bwMode="auto">
            <a:xfrm>
              <a:off x="3523660" y="5295900"/>
              <a:ext cx="1872000" cy="1070"/>
            </a:xfrm>
            <a:prstGeom prst="bentConnector3">
              <a:avLst>
                <a:gd name="adj1" fmla="val 50000"/>
              </a:avLst>
            </a:prstGeom>
            <a:noFill/>
            <a:ln w="38100" cap="sq">
              <a:solidFill>
                <a:schemeClr val="accent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49" name="Text Box 2704"/>
            <p:cNvSpPr txBox="1">
              <a:spLocks noChangeArrowheads="1"/>
            </p:cNvSpPr>
            <p:nvPr/>
          </p:nvSpPr>
          <p:spPr bwMode="auto">
            <a:xfrm>
              <a:off x="4062282" y="5284890"/>
              <a:ext cx="890555" cy="457169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EF </a:t>
              </a: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Accept ~200 Hz</a:t>
              </a:r>
              <a:endPara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1" name="Text Box 563"/>
            <p:cNvSpPr txBox="1">
              <a:spLocks noChangeArrowheads="1"/>
            </p:cNvSpPr>
            <p:nvPr/>
          </p:nvSpPr>
          <p:spPr bwMode="auto">
            <a:xfrm>
              <a:off x="457200" y="5943600"/>
              <a:ext cx="1114408" cy="369332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>
                  <a:solidFill>
                    <a:srgbClr val="953735"/>
                  </a:solidFill>
                  <a:cs typeface="Arial" charset="0"/>
                </a:rPr>
                <a:t>~ 200 Hz</a:t>
              </a:r>
            </a:p>
          </p:txBody>
        </p:sp>
        <p:sp>
          <p:nvSpPr>
            <p:cNvPr id="28692" name="Text Box 562"/>
            <p:cNvSpPr txBox="1">
              <a:spLocks noChangeArrowheads="1"/>
            </p:cNvSpPr>
            <p:nvPr/>
          </p:nvSpPr>
          <p:spPr bwMode="auto">
            <a:xfrm>
              <a:off x="533400" y="3962400"/>
              <a:ext cx="973343" cy="369332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>
                  <a:solidFill>
                    <a:srgbClr val="953735"/>
                  </a:solidFill>
                  <a:cs typeface="Arial" charset="0"/>
                </a:rPr>
                <a:t>~ 3 kHz</a:t>
              </a:r>
            </a:p>
          </p:txBody>
        </p:sp>
        <p:sp>
          <p:nvSpPr>
            <p:cNvPr id="56" name="Line 858"/>
            <p:cNvSpPr>
              <a:spLocks noChangeShapeType="1"/>
            </p:cNvSpPr>
            <p:nvPr/>
          </p:nvSpPr>
          <p:spPr bwMode="auto">
            <a:xfrm>
              <a:off x="1008043" y="2972060"/>
              <a:ext cx="0" cy="1000057"/>
            </a:xfrm>
            <a:prstGeom prst="line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Line 859"/>
            <p:cNvSpPr>
              <a:spLocks noChangeShapeType="1"/>
            </p:cNvSpPr>
            <p:nvPr/>
          </p:nvSpPr>
          <p:spPr bwMode="auto">
            <a:xfrm>
              <a:off x="1006455" y="4581675"/>
              <a:ext cx="0" cy="1371507"/>
            </a:xfrm>
            <a:prstGeom prst="line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2699"/>
            <p:cNvSpPr>
              <a:spLocks noChangeArrowheads="1"/>
            </p:cNvSpPr>
            <p:nvPr/>
          </p:nvSpPr>
          <p:spPr bwMode="auto">
            <a:xfrm>
              <a:off x="2209736" y="5042019"/>
              <a:ext cx="1314402" cy="507965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36000" rIns="45720" bIns="3600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vent </a:t>
              </a: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</a:t>
              </a: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ilter</a:t>
              </a:r>
              <a:endParaRPr lang="de-DE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Text Box 2144"/>
            <p:cNvSpPr txBox="1">
              <a:spLocks noChangeArrowheads="1"/>
            </p:cNvSpPr>
            <p:nvPr/>
          </p:nvSpPr>
          <p:spPr bwMode="auto">
            <a:xfrm>
              <a:off x="2073216" y="3060954"/>
              <a:ext cx="1746187" cy="114292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anchor="b"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</a:t>
              </a:r>
              <a:endParaRPr kumimoji="1" lang="en-US" sz="1400" b="1" dirty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0" name="AutoShape 2188"/>
            <p:cNvCxnSpPr>
              <a:cxnSpLocks noChangeShapeType="1"/>
            </p:cNvCxnSpPr>
            <p:nvPr/>
          </p:nvCxnSpPr>
          <p:spPr bwMode="auto">
            <a:xfrm rot="5400000">
              <a:off x="5511625" y="3648285"/>
              <a:ext cx="476218" cy="200018"/>
            </a:xfrm>
            <a:prstGeom prst="bentConnector3">
              <a:avLst>
                <a:gd name="adj1" fmla="val 50000"/>
              </a:avLst>
            </a:prstGeom>
            <a:noFill/>
            <a:ln w="28575" cap="sq">
              <a:solidFill>
                <a:schemeClr val="accent2">
                  <a:lumMod val="75000"/>
                </a:schemeClr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71" name="Rectangle 2195"/>
            <p:cNvSpPr>
              <a:spLocks noChangeArrowheads="1"/>
            </p:cNvSpPr>
            <p:nvPr/>
          </p:nvSpPr>
          <p:spPr bwMode="auto">
            <a:xfrm>
              <a:off x="2190687" y="3441928"/>
              <a:ext cx="1333452" cy="355576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36000" rIns="45720" bIns="3600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</a:t>
              </a:r>
              <a:r>
                <a:rPr lang="de-D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evel </a:t>
              </a:r>
              <a:r>
                <a:rPr lang="de-DE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de-DE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 Box 2206"/>
            <p:cNvSpPr txBox="1">
              <a:spLocks noChangeArrowheads="1"/>
            </p:cNvSpPr>
            <p:nvPr/>
          </p:nvSpPr>
          <p:spPr bwMode="auto">
            <a:xfrm>
              <a:off x="4038470" y="4267371"/>
              <a:ext cx="914367" cy="461932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L2 </a:t>
              </a: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Accept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~3 kHz</a:t>
              </a:r>
              <a:endPara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700" name="AutoShape 2693"/>
            <p:cNvCxnSpPr>
              <a:cxnSpLocks noChangeShapeType="1"/>
              <a:stCxn id="82" idx="2"/>
              <a:endCxn id="146" idx="2"/>
            </p:cNvCxnSpPr>
            <p:nvPr/>
          </p:nvCxnSpPr>
          <p:spPr bwMode="auto">
            <a:xfrm rot="16200000" flipH="1">
              <a:off x="6233109" y="5699709"/>
              <a:ext cx="518982" cy="1035600"/>
            </a:xfrm>
            <a:prstGeom prst="bentConnector2">
              <a:avLst/>
            </a:prstGeom>
            <a:noFill/>
            <a:ln w="38100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8701" name="AutoShape 2971"/>
            <p:cNvCxnSpPr>
              <a:cxnSpLocks noChangeShapeType="1"/>
              <a:stCxn id="83" idx="2"/>
              <a:endCxn id="84" idx="3"/>
            </p:cNvCxnSpPr>
            <p:nvPr/>
          </p:nvCxnSpPr>
          <p:spPr bwMode="auto">
            <a:xfrm rot="16200000" flipH="1">
              <a:off x="5793182" y="4976424"/>
              <a:ext cx="175243" cy="2305"/>
            </a:xfrm>
            <a:prstGeom prst="bentConnector3">
              <a:avLst>
                <a:gd name="adj1" fmla="val 50000"/>
              </a:avLst>
            </a:prstGeom>
            <a:noFill/>
            <a:ln w="38100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1" name="AutoShape 2983"/>
            <p:cNvCxnSpPr>
              <a:cxnSpLocks noChangeShapeType="1"/>
              <a:stCxn id="71" idx="3"/>
            </p:cNvCxnSpPr>
            <p:nvPr/>
          </p:nvCxnSpPr>
          <p:spPr bwMode="auto">
            <a:xfrm>
              <a:off x="3524139" y="3619715"/>
              <a:ext cx="1730312" cy="647656"/>
            </a:xfrm>
            <a:prstGeom prst="bentConnector3">
              <a:avLst>
                <a:gd name="adj1" fmla="val 47781"/>
              </a:avLst>
            </a:prstGeom>
            <a:noFill/>
            <a:ln w="28575" cap="sq">
              <a:solidFill>
                <a:schemeClr val="accent2">
                  <a:lumMod val="75000"/>
                </a:schemeClr>
              </a:solidFill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82" name="Rectangle 2282"/>
            <p:cNvSpPr>
              <a:spLocks noChangeArrowheads="1"/>
            </p:cNvSpPr>
            <p:nvPr/>
          </p:nvSpPr>
          <p:spPr bwMode="auto">
            <a:xfrm>
              <a:off x="5225877" y="5651577"/>
              <a:ext cx="1498546" cy="306367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</a:t>
              </a:r>
              <a:r>
                <a:rPr lang="de-DE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ub</a:t>
              </a:r>
              <a:r>
                <a:rPr lang="de-DE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</a:t>
              </a:r>
              <a:r>
                <a:rPr lang="de-DE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arm</a:t>
              </a:r>
              <a:r>
                <a:rPr lang="de-DE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</a:t>
              </a:r>
              <a:r>
                <a:rPr lang="de-DE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utput</a:t>
              </a:r>
              <a:endPara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2959"/>
            <p:cNvSpPr>
              <a:spLocks noChangeArrowheads="1"/>
            </p:cNvSpPr>
            <p:nvPr/>
          </p:nvSpPr>
          <p:spPr bwMode="auto">
            <a:xfrm>
              <a:off x="5314774" y="4597549"/>
              <a:ext cx="1130259" cy="29208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</a:t>
              </a:r>
              <a:r>
                <a:rPr lang="de-DE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ub</a:t>
              </a:r>
              <a:r>
                <a:rPr lang="de-DE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</a:t>
              </a:r>
              <a:r>
                <a:rPr lang="de-DE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arm</a:t>
              </a:r>
              <a:r>
                <a:rPr lang="de-DE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</a:t>
              </a:r>
              <a:r>
                <a:rPr lang="de-DE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nput</a:t>
              </a:r>
              <a:endParaRPr lang="de-DE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872"/>
            <p:cNvSpPr>
              <a:spLocks noChangeShapeType="1"/>
            </p:cNvSpPr>
            <p:nvPr/>
          </p:nvSpPr>
          <p:spPr bwMode="auto">
            <a:xfrm flipH="1">
              <a:off x="8151534" y="3326048"/>
              <a:ext cx="11112" cy="679404"/>
            </a:xfrm>
            <a:prstGeom prst="line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Line 873"/>
            <p:cNvSpPr>
              <a:spLocks noChangeShapeType="1"/>
            </p:cNvSpPr>
            <p:nvPr/>
          </p:nvSpPr>
          <p:spPr bwMode="auto">
            <a:xfrm flipH="1">
              <a:off x="8151534" y="4572151"/>
              <a:ext cx="0" cy="1187369"/>
            </a:xfrm>
            <a:prstGeom prst="line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Text Box 566"/>
            <p:cNvSpPr txBox="1">
              <a:spLocks noChangeArrowheads="1"/>
            </p:cNvSpPr>
            <p:nvPr/>
          </p:nvSpPr>
          <p:spPr bwMode="auto">
            <a:xfrm>
              <a:off x="7564180" y="3973704"/>
              <a:ext cx="1217568" cy="369862"/>
            </a:xfrm>
            <a:prstGeom prst="rect">
              <a:avLst/>
            </a:prstGeom>
            <a:noFill/>
            <a:ln w="3175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~4.5 </a:t>
              </a:r>
              <a:r>
                <a:rPr kumimoji="1"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GB/s</a:t>
              </a:r>
            </a:p>
          </p:txBody>
        </p:sp>
        <p:sp>
          <p:nvSpPr>
            <p:cNvPr id="101" name="Text Box 565"/>
            <p:cNvSpPr txBox="1">
              <a:spLocks noChangeArrowheads="1"/>
            </p:cNvSpPr>
            <p:nvPr/>
          </p:nvSpPr>
          <p:spPr bwMode="auto">
            <a:xfrm>
              <a:off x="7486395" y="5715073"/>
              <a:ext cx="1357264" cy="369863"/>
            </a:xfrm>
            <a:prstGeom prst="rect">
              <a:avLst/>
            </a:prstGeom>
            <a:noFill/>
            <a:ln w="3175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~ </a:t>
              </a:r>
              <a:r>
                <a:rPr kumimoji="1"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300 </a:t>
              </a:r>
              <a:r>
                <a:rPr kumimoji="1"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MB/s</a:t>
              </a:r>
            </a:p>
          </p:txBody>
        </p:sp>
        <p:sp>
          <p:nvSpPr>
            <p:cNvPr id="105" name="Text Box 2148"/>
            <p:cNvSpPr txBox="1">
              <a:spLocks noChangeArrowheads="1"/>
            </p:cNvSpPr>
            <p:nvPr/>
          </p:nvSpPr>
          <p:spPr bwMode="auto">
            <a:xfrm>
              <a:off x="5062371" y="1448163"/>
              <a:ext cx="2252580" cy="1263564"/>
            </a:xfrm>
            <a:prstGeom prst="round2DiagRect">
              <a:avLst>
                <a:gd name="adj1" fmla="val 6875"/>
                <a:gd name="adj2" fmla="val 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72000" tIns="18000" rIns="72000" bIns="0"/>
            <a:lstStyle/>
            <a:p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Detector Read-Out</a:t>
              </a:r>
              <a:endParaRPr kumimoji="1" lang="en-US" sz="105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Text Box 2146"/>
            <p:cNvSpPr txBox="1">
              <a:spLocks noChangeArrowheads="1"/>
            </p:cNvSpPr>
            <p:nvPr/>
          </p:nvSpPr>
          <p:spPr bwMode="auto">
            <a:xfrm>
              <a:off x="1897011" y="1029092"/>
              <a:ext cx="2027163" cy="1342933"/>
            </a:xfrm>
            <a:prstGeom prst="round2DiagRect">
              <a:avLst>
                <a:gd name="adj1" fmla="val 7438"/>
                <a:gd name="adj2" fmla="val 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72000" tIns="36000" rIns="72000" bIns="36000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400" b="1" dirty="0">
                  <a:solidFill>
                    <a:srgbClr val="1F497D"/>
                  </a:solidFill>
                  <a:latin typeface="Arial" pitchFamily="34" charset="0"/>
                  <a:cs typeface="Arial" pitchFamily="34" charset="0"/>
                </a:rPr>
                <a:t>Level 1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11" name="Line 2151"/>
            <p:cNvSpPr>
              <a:spLocks noChangeShapeType="1"/>
            </p:cNvSpPr>
            <p:nvPr/>
          </p:nvSpPr>
          <p:spPr bwMode="auto">
            <a:xfrm>
              <a:off x="5226295" y="1231900"/>
              <a:ext cx="0" cy="65631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2" name="Line 2152"/>
            <p:cNvSpPr>
              <a:spLocks noChangeShapeType="1"/>
            </p:cNvSpPr>
            <p:nvPr/>
          </p:nvSpPr>
          <p:spPr bwMode="auto">
            <a:xfrm>
              <a:off x="5517906" y="1232354"/>
              <a:ext cx="0" cy="655863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3" name="Line 2153"/>
            <p:cNvSpPr>
              <a:spLocks noChangeShapeType="1"/>
            </p:cNvSpPr>
            <p:nvPr/>
          </p:nvSpPr>
          <p:spPr bwMode="auto">
            <a:xfrm>
              <a:off x="5371368" y="1231900"/>
              <a:ext cx="0" cy="657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4" name="Line 2155"/>
            <p:cNvSpPr>
              <a:spLocks noChangeShapeType="1"/>
            </p:cNvSpPr>
            <p:nvPr/>
          </p:nvSpPr>
          <p:spPr bwMode="auto">
            <a:xfrm>
              <a:off x="5836660" y="1231900"/>
              <a:ext cx="0" cy="65631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5" name="Line 2156"/>
            <p:cNvSpPr>
              <a:spLocks noChangeShapeType="1"/>
            </p:cNvSpPr>
            <p:nvPr/>
          </p:nvSpPr>
          <p:spPr bwMode="auto">
            <a:xfrm>
              <a:off x="6111387" y="1232354"/>
              <a:ext cx="0" cy="655863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6" name="Line 2157"/>
            <p:cNvSpPr>
              <a:spLocks noChangeShapeType="1"/>
            </p:cNvSpPr>
            <p:nvPr/>
          </p:nvSpPr>
          <p:spPr bwMode="auto">
            <a:xfrm>
              <a:off x="5973460" y="1231900"/>
              <a:ext cx="0" cy="657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7" name="Line 2159"/>
            <p:cNvSpPr>
              <a:spLocks noChangeShapeType="1"/>
            </p:cNvSpPr>
            <p:nvPr/>
          </p:nvSpPr>
          <p:spPr bwMode="auto">
            <a:xfrm>
              <a:off x="6432449" y="1231900"/>
              <a:ext cx="0" cy="65631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8" name="Line 2160"/>
            <p:cNvSpPr>
              <a:spLocks noChangeShapeType="1"/>
            </p:cNvSpPr>
            <p:nvPr/>
          </p:nvSpPr>
          <p:spPr bwMode="auto">
            <a:xfrm>
              <a:off x="6724060" y="1232354"/>
              <a:ext cx="0" cy="655863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19" name="Line 2161"/>
            <p:cNvSpPr>
              <a:spLocks noChangeShapeType="1"/>
            </p:cNvSpPr>
            <p:nvPr/>
          </p:nvSpPr>
          <p:spPr bwMode="auto">
            <a:xfrm>
              <a:off x="6577522" y="1231900"/>
              <a:ext cx="0" cy="657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20" name="Line 2163"/>
            <p:cNvSpPr>
              <a:spLocks noChangeShapeType="1"/>
            </p:cNvSpPr>
            <p:nvPr/>
          </p:nvSpPr>
          <p:spPr bwMode="auto">
            <a:xfrm>
              <a:off x="5384557" y="1985963"/>
              <a:ext cx="0" cy="5722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21" name="Line 2164"/>
            <p:cNvSpPr>
              <a:spLocks noChangeShapeType="1"/>
            </p:cNvSpPr>
            <p:nvPr/>
          </p:nvSpPr>
          <p:spPr bwMode="auto">
            <a:xfrm>
              <a:off x="6584707" y="1986359"/>
              <a:ext cx="0" cy="57190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22" name="Line 2165"/>
            <p:cNvSpPr>
              <a:spLocks noChangeShapeType="1"/>
            </p:cNvSpPr>
            <p:nvPr/>
          </p:nvSpPr>
          <p:spPr bwMode="auto">
            <a:xfrm>
              <a:off x="5981617" y="1985963"/>
              <a:ext cx="0" cy="5730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Rectangle 2167"/>
            <p:cNvSpPr>
              <a:spLocks noChangeArrowheads="1"/>
            </p:cNvSpPr>
            <p:nvPr/>
          </p:nvSpPr>
          <p:spPr bwMode="auto">
            <a:xfrm>
              <a:off x="5190953" y="1716433"/>
              <a:ext cx="357175" cy="36986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FE</a:t>
              </a:r>
              <a:endPara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2168"/>
            <p:cNvSpPr>
              <a:spLocks noChangeArrowheads="1"/>
            </p:cNvSpPr>
            <p:nvPr/>
          </p:nvSpPr>
          <p:spPr bwMode="auto">
            <a:xfrm>
              <a:off x="5797356" y="1716433"/>
              <a:ext cx="357175" cy="36986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FE</a:t>
              </a:r>
              <a:endPara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Rectangle 2169"/>
            <p:cNvSpPr>
              <a:spLocks noChangeArrowheads="1"/>
            </p:cNvSpPr>
            <p:nvPr/>
          </p:nvSpPr>
          <p:spPr bwMode="auto">
            <a:xfrm>
              <a:off x="6402172" y="1716433"/>
              <a:ext cx="357174" cy="36986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FE</a:t>
              </a:r>
              <a:endPara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 Box 2172"/>
            <p:cNvSpPr txBox="1">
              <a:spLocks noChangeArrowheads="1"/>
            </p:cNvSpPr>
            <p:nvPr/>
          </p:nvSpPr>
          <p:spPr bwMode="auto">
            <a:xfrm>
              <a:off x="3257448" y="1022742"/>
              <a:ext cx="704824" cy="306367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&lt;2.5 </a:t>
              </a:r>
              <a:r>
                <a:rPr kumimoji="1" lang="en-US" sz="14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kumimoji="1" lang="en-US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</a:t>
              </a:r>
              <a:endParaRPr kumimoji="1" lang="en-US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6" name="AutoShape 2181"/>
            <p:cNvCxnSpPr>
              <a:cxnSpLocks noChangeShapeType="1"/>
              <a:endCxn id="129" idx="2"/>
            </p:cNvCxnSpPr>
            <p:nvPr/>
          </p:nvCxnSpPr>
          <p:spPr bwMode="auto">
            <a:xfrm>
              <a:off x="3935287" y="2243447"/>
              <a:ext cx="1412824" cy="3175"/>
            </a:xfrm>
            <a:prstGeom prst="straightConnector1">
              <a:avLst/>
            </a:prstGeom>
            <a:noFill/>
            <a:ln w="3175" cap="sq">
              <a:solidFill>
                <a:schemeClr val="accent2">
                  <a:lumMod val="75000"/>
                </a:schemeClr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27" name="AutoShape 2182"/>
            <p:cNvCxnSpPr>
              <a:cxnSpLocks noChangeShapeType="1"/>
              <a:stCxn id="130" idx="6"/>
              <a:endCxn id="131" idx="2"/>
            </p:cNvCxnSpPr>
            <p:nvPr/>
          </p:nvCxnSpPr>
          <p:spPr bwMode="auto">
            <a:xfrm>
              <a:off x="6027536" y="2246622"/>
              <a:ext cx="509569" cy="0"/>
            </a:xfrm>
            <a:prstGeom prst="straightConnector1">
              <a:avLst/>
            </a:prstGeom>
            <a:noFill/>
            <a:ln w="3175" cap="sq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28" name="AutoShape 2183"/>
            <p:cNvCxnSpPr>
              <a:cxnSpLocks noChangeShapeType="1"/>
              <a:stCxn id="129" idx="6"/>
              <a:endCxn id="130" idx="2"/>
            </p:cNvCxnSpPr>
            <p:nvPr/>
          </p:nvCxnSpPr>
          <p:spPr bwMode="auto">
            <a:xfrm>
              <a:off x="5441769" y="2246622"/>
              <a:ext cx="492107" cy="0"/>
            </a:xfrm>
            <a:prstGeom prst="straightConnector1">
              <a:avLst/>
            </a:prstGeom>
            <a:noFill/>
            <a:ln w="3175" cap="sq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29" name="Oval 2185"/>
            <p:cNvSpPr>
              <a:spLocks noChangeArrowheads="1"/>
            </p:cNvSpPr>
            <p:nvPr/>
          </p:nvSpPr>
          <p:spPr bwMode="auto">
            <a:xfrm>
              <a:off x="5348111" y="2183126"/>
              <a:ext cx="93659" cy="126991"/>
            </a:xfrm>
            <a:prstGeom prst="ellipse">
              <a:avLst/>
            </a:prstGeom>
            <a:solidFill>
              <a:srgbClr val="FFDE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Oval 2186"/>
            <p:cNvSpPr>
              <a:spLocks noChangeArrowheads="1"/>
            </p:cNvSpPr>
            <p:nvPr/>
          </p:nvSpPr>
          <p:spPr bwMode="auto">
            <a:xfrm>
              <a:off x="5933876" y="2183126"/>
              <a:ext cx="93660" cy="126991"/>
            </a:xfrm>
            <a:prstGeom prst="ellipse">
              <a:avLst/>
            </a:prstGeom>
            <a:solidFill>
              <a:srgbClr val="FFDE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Oval 2187"/>
            <p:cNvSpPr>
              <a:spLocks noChangeArrowheads="1"/>
            </p:cNvSpPr>
            <p:nvPr/>
          </p:nvSpPr>
          <p:spPr bwMode="auto">
            <a:xfrm>
              <a:off x="6537104" y="2183126"/>
              <a:ext cx="93660" cy="126991"/>
            </a:xfrm>
            <a:prstGeom prst="ellipse">
              <a:avLst/>
            </a:prstGeom>
            <a:solidFill>
              <a:srgbClr val="FFDE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33" name="Text Box 2190"/>
            <p:cNvSpPr txBox="1">
              <a:spLocks noChangeArrowheads="1"/>
            </p:cNvSpPr>
            <p:nvPr/>
          </p:nvSpPr>
          <p:spPr bwMode="auto">
            <a:xfrm>
              <a:off x="5681075" y="998294"/>
              <a:ext cx="1176925" cy="261610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 sz="1100">
                  <a:solidFill>
                    <a:srgbClr val="4B4B4B"/>
                  </a:solidFill>
                  <a:cs typeface="Arial" charset="0"/>
                </a:rPr>
                <a:t>Other Detectors</a:t>
              </a:r>
              <a:endParaRPr kumimoji="1" lang="en-US" sz="1100" u="sng">
                <a:solidFill>
                  <a:srgbClr val="060275"/>
                </a:solidFill>
                <a:cs typeface="Arial" charset="0"/>
              </a:endParaRPr>
            </a:p>
          </p:txBody>
        </p:sp>
        <p:sp>
          <p:nvSpPr>
            <p:cNvPr id="133" name="Text Box 2202"/>
            <p:cNvSpPr txBox="1">
              <a:spLocks noChangeArrowheads="1"/>
            </p:cNvSpPr>
            <p:nvPr/>
          </p:nvSpPr>
          <p:spPr bwMode="auto">
            <a:xfrm>
              <a:off x="2000194" y="2519653"/>
              <a:ext cx="1979541" cy="277793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egions </a:t>
              </a:r>
              <a:r>
                <a:rPr kumimoji="1" lang="en-US" sz="1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 </a:t>
              </a:r>
              <a:r>
                <a:rPr kumimoji="1" lang="en-US" sz="1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I</a:t>
              </a: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nterest         </a:t>
              </a:r>
              <a:endParaRPr kumimoji="1" lang="en-US" sz="1200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Text Box 2695"/>
            <p:cNvSpPr txBox="1">
              <a:spLocks noChangeArrowheads="1"/>
            </p:cNvSpPr>
            <p:nvPr/>
          </p:nvSpPr>
          <p:spPr bwMode="auto">
            <a:xfrm>
              <a:off x="3987672" y="1800564"/>
              <a:ext cx="1063586" cy="460344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L1 </a:t>
              </a: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Accept </a:t>
              </a:r>
              <a:endPara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75 (100) kHz</a:t>
              </a:r>
              <a:endParaRPr kumimoji="1"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Text Box 2696"/>
            <p:cNvSpPr txBox="1">
              <a:spLocks noChangeArrowheads="1"/>
            </p:cNvSpPr>
            <p:nvPr/>
          </p:nvSpPr>
          <p:spPr bwMode="auto">
            <a:xfrm>
              <a:off x="4144829" y="1071952"/>
              <a:ext cx="714349" cy="277793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40 MHz</a:t>
              </a:r>
            </a:p>
          </p:txBody>
        </p:sp>
        <p:sp>
          <p:nvSpPr>
            <p:cNvPr id="28737" name="Text Box 560"/>
            <p:cNvSpPr txBox="1">
              <a:spLocks noChangeArrowheads="1"/>
            </p:cNvSpPr>
            <p:nvPr/>
          </p:nvSpPr>
          <p:spPr bwMode="auto">
            <a:xfrm>
              <a:off x="533400" y="1219200"/>
              <a:ext cx="979755" cy="369332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>
                  <a:solidFill>
                    <a:srgbClr val="953735"/>
                  </a:solidFill>
                  <a:cs typeface="Arial" charset="0"/>
                </a:rPr>
                <a:t>40 MHz</a:t>
              </a:r>
            </a:p>
          </p:txBody>
        </p:sp>
        <p:sp>
          <p:nvSpPr>
            <p:cNvPr id="28738" name="Text Box 561"/>
            <p:cNvSpPr txBox="1">
              <a:spLocks noChangeArrowheads="1"/>
            </p:cNvSpPr>
            <p:nvPr/>
          </p:nvSpPr>
          <p:spPr bwMode="auto">
            <a:xfrm>
              <a:off x="575529" y="2463224"/>
              <a:ext cx="966931" cy="369332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kumimoji="1" lang="en-US">
                  <a:solidFill>
                    <a:srgbClr val="953735"/>
                  </a:solidFill>
                  <a:cs typeface="Arial" charset="0"/>
                </a:rPr>
                <a:t>75  kHz</a:t>
              </a:r>
            </a:p>
          </p:txBody>
        </p:sp>
        <p:sp>
          <p:nvSpPr>
            <p:cNvPr id="139" name="Line 857"/>
            <p:cNvSpPr>
              <a:spLocks noChangeShapeType="1"/>
            </p:cNvSpPr>
            <p:nvPr/>
          </p:nvSpPr>
          <p:spPr bwMode="auto">
            <a:xfrm>
              <a:off x="1017568" y="1764055"/>
              <a:ext cx="0" cy="609558"/>
            </a:xfrm>
            <a:prstGeom prst="line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740" name="Group 174"/>
            <p:cNvGrpSpPr>
              <a:grpSpLocks/>
            </p:cNvGrpSpPr>
            <p:nvPr/>
          </p:nvGrpSpPr>
          <p:grpSpPr bwMode="auto">
            <a:xfrm>
              <a:off x="2015820" y="1600186"/>
              <a:ext cx="1782791" cy="684000"/>
              <a:chOff x="2168220" y="1600186"/>
              <a:chExt cx="1782791" cy="684000"/>
            </a:xfrm>
          </p:grpSpPr>
          <p:pic>
            <p:nvPicPr>
              <p:cNvPr id="28766" name="Picture 214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78641" y="1600186"/>
                <a:ext cx="972370" cy="684000"/>
              </a:xfrm>
              <a:prstGeom prst="rect">
                <a:avLst/>
              </a:prstGeom>
              <a:noFill/>
              <a:ln w="9525">
                <a:solidFill>
                  <a:schemeClr val="accent1">
                    <a:alpha val="79999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28767" name="Picture 220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68220" y="1600186"/>
                <a:ext cx="803580" cy="684000"/>
              </a:xfrm>
              <a:prstGeom prst="rect">
                <a:avLst/>
              </a:prstGeom>
              <a:noFill/>
              <a:ln w="9525">
                <a:solidFill>
                  <a:schemeClr val="accent1">
                    <a:alpha val="79999"/>
                  </a:schemeClr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144" name="AutoShape 2175"/>
            <p:cNvCxnSpPr>
              <a:cxnSpLocks noChangeShapeType="1"/>
              <a:stCxn id="125" idx="3"/>
            </p:cNvCxnSpPr>
            <p:nvPr/>
          </p:nvCxnSpPr>
          <p:spPr bwMode="auto">
            <a:xfrm rot="5400000">
              <a:off x="4024188" y="182971"/>
              <a:ext cx="273031" cy="2641504"/>
            </a:xfrm>
            <a:prstGeom prst="bentConnector3">
              <a:avLst>
                <a:gd name="adj1" fmla="val -11060"/>
              </a:avLst>
            </a:prstGeom>
            <a:noFill/>
            <a:ln w="28575" cap="sq">
              <a:solidFill>
                <a:schemeClr val="accent2">
                  <a:lumMod val="75000"/>
                </a:schemeClr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28742" name="Text Box 2173"/>
            <p:cNvSpPr txBox="1">
              <a:spLocks noChangeArrowheads="1"/>
            </p:cNvSpPr>
            <p:nvPr/>
          </p:nvSpPr>
          <p:spPr bwMode="auto">
            <a:xfrm>
              <a:off x="3048000" y="3058179"/>
              <a:ext cx="776175" cy="307777"/>
            </a:xfrm>
            <a:prstGeom prst="rect">
              <a:avLst/>
            </a:prstGeom>
            <a:noFill/>
            <a:ln w="28575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 eaLnBrk="0" hangingPunct="0"/>
              <a:r>
                <a:rPr kumimoji="1" lang="en-US" sz="1400">
                  <a:solidFill>
                    <a:srgbClr val="984807"/>
                  </a:solidFill>
                  <a:cs typeface="Arial" charset="0"/>
                </a:rPr>
                <a:t>~40 ms</a:t>
              </a:r>
            </a:p>
          </p:txBody>
        </p:sp>
        <p:sp>
          <p:nvSpPr>
            <p:cNvPr id="149" name="Line 871"/>
            <p:cNvSpPr>
              <a:spLocks noChangeShapeType="1"/>
            </p:cNvSpPr>
            <p:nvPr/>
          </p:nvSpPr>
          <p:spPr bwMode="auto">
            <a:xfrm flipH="1">
              <a:off x="8153121" y="1524358"/>
              <a:ext cx="0" cy="1219117"/>
            </a:xfrm>
            <a:prstGeom prst="line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7" name="AutoShape 2201"/>
            <p:cNvCxnSpPr>
              <a:cxnSpLocks noChangeShapeType="1"/>
              <a:stCxn id="106" idx="1"/>
            </p:cNvCxnSpPr>
            <p:nvPr/>
          </p:nvCxnSpPr>
          <p:spPr bwMode="auto">
            <a:xfrm rot="5400000">
              <a:off x="2262933" y="2795062"/>
              <a:ext cx="1069902" cy="223830"/>
            </a:xfrm>
            <a:prstGeom prst="bentConnector3">
              <a:avLst>
                <a:gd name="adj1" fmla="val 54307"/>
              </a:avLst>
            </a:prstGeom>
            <a:noFill/>
            <a:ln w="12700" cap="sq">
              <a:solidFill>
                <a:schemeClr val="accent2">
                  <a:lumMod val="75000"/>
                </a:schemeClr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58" name="Text Box 564"/>
            <p:cNvSpPr txBox="1">
              <a:spLocks noChangeArrowheads="1"/>
            </p:cNvSpPr>
            <p:nvPr/>
          </p:nvSpPr>
          <p:spPr bwMode="auto">
            <a:xfrm>
              <a:off x="7638789" y="2767287"/>
              <a:ext cx="1128672" cy="369862"/>
            </a:xfrm>
            <a:prstGeom prst="rect">
              <a:avLst/>
            </a:prstGeom>
            <a:noFill/>
            <a:ln w="3175" cap="sq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112 GB/s</a:t>
              </a:r>
              <a:endParaRPr kumimoji="1"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46" name="TextBox 189"/>
            <p:cNvSpPr txBox="1">
              <a:spLocks noChangeArrowheads="1"/>
            </p:cNvSpPr>
            <p:nvPr/>
          </p:nvSpPr>
          <p:spPr bwMode="auto">
            <a:xfrm>
              <a:off x="7901709" y="317956"/>
              <a:ext cx="1020280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Trigger Info</a:t>
              </a:r>
              <a:endParaRPr lang="en-US" sz="1000" i="1">
                <a:latin typeface="Calibri" pitchFamily="34" charset="0"/>
              </a:endParaRPr>
            </a:p>
          </p:txBody>
        </p:sp>
        <p:cxnSp>
          <p:nvCxnSpPr>
            <p:cNvPr id="187" name="Straight Connector 186"/>
            <p:cNvCxnSpPr/>
            <p:nvPr/>
          </p:nvCxnSpPr>
          <p:spPr bwMode="auto">
            <a:xfrm>
              <a:off x="8056287" y="533826"/>
              <a:ext cx="685775" cy="0"/>
            </a:xfrm>
            <a:prstGeom prst="line">
              <a:avLst/>
            </a:prstGeom>
            <a:noFill/>
            <a:ln w="22225" cap="sq">
              <a:solidFill>
                <a:schemeClr val="accent2">
                  <a:lumMod val="75000"/>
                </a:schemeClr>
              </a:solidFill>
              <a:miter lim="800000"/>
              <a:headEnd/>
              <a:tailEnd type="none" w="med" len="med"/>
            </a:ln>
            <a:effectLst/>
          </p:spPr>
        </p:cxnSp>
        <p:cxnSp>
          <p:nvCxnSpPr>
            <p:cNvPr id="28748" name="Straight Connector 187"/>
            <p:cNvCxnSpPr>
              <a:cxnSpLocks noChangeShapeType="1"/>
            </p:cNvCxnSpPr>
            <p:nvPr/>
          </p:nvCxnSpPr>
          <p:spPr bwMode="auto">
            <a:xfrm>
              <a:off x="8056728" y="304800"/>
              <a:ext cx="685800" cy="0"/>
            </a:xfrm>
            <a:prstGeom prst="line">
              <a:avLst/>
            </a:prstGeom>
            <a:noFill/>
            <a:ln w="22225" cap="sq">
              <a:solidFill>
                <a:schemeClr val="accent1"/>
              </a:solidFill>
              <a:miter lim="800000"/>
              <a:headEnd/>
              <a:tailEnd/>
            </a:ln>
          </p:spPr>
        </p:cxnSp>
        <p:cxnSp>
          <p:nvCxnSpPr>
            <p:cNvPr id="28749" name="Straight Arrow Connector 160"/>
            <p:cNvCxnSpPr>
              <a:cxnSpLocks noChangeShapeType="1"/>
              <a:stCxn id="88" idx="1"/>
              <a:endCxn id="83" idx="0"/>
            </p:cNvCxnSpPr>
            <p:nvPr/>
          </p:nvCxnSpPr>
          <p:spPr bwMode="auto">
            <a:xfrm rot="16200000" flipH="1">
              <a:off x="5794629" y="4513289"/>
              <a:ext cx="165557" cy="4487"/>
            </a:xfrm>
            <a:prstGeom prst="straightConnector1">
              <a:avLst/>
            </a:prstGeom>
            <a:noFill/>
            <a:ln w="38100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8750" name="Straight Arrow Connector 175"/>
            <p:cNvCxnSpPr>
              <a:cxnSpLocks noChangeShapeType="1"/>
              <a:stCxn id="84" idx="1"/>
            </p:cNvCxnSpPr>
            <p:nvPr/>
          </p:nvCxnSpPr>
          <p:spPr bwMode="auto">
            <a:xfrm rot="16200000" flipH="1">
              <a:off x="5805756" y="5575755"/>
              <a:ext cx="152400" cy="0"/>
            </a:xfrm>
            <a:prstGeom prst="straightConnector1">
              <a:avLst/>
            </a:prstGeom>
            <a:noFill/>
            <a:ln w="38100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6" name="Can 145"/>
            <p:cNvSpPr/>
            <p:nvPr/>
          </p:nvSpPr>
          <p:spPr>
            <a:xfrm>
              <a:off x="7010162" y="6172242"/>
              <a:ext cx="838170" cy="609558"/>
            </a:xfrm>
            <a:prstGeom prst="can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CERN Data Storage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8752" name="Straight Arrow Connector 159"/>
            <p:cNvCxnSpPr>
              <a:cxnSpLocks noChangeShapeType="1"/>
              <a:stCxn id="140" idx="2"/>
            </p:cNvCxnSpPr>
            <p:nvPr/>
          </p:nvCxnSpPr>
          <p:spPr bwMode="auto">
            <a:xfrm rot="16200000" flipH="1">
              <a:off x="5306952" y="2716151"/>
              <a:ext cx="407989" cy="255711"/>
            </a:xfrm>
            <a:prstGeom prst="bentConnector3">
              <a:avLst>
                <a:gd name="adj1" fmla="val 36815"/>
              </a:avLst>
            </a:prstGeom>
            <a:noFill/>
            <a:ln w="28575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8753" name="Straight Arrow Connector 162"/>
            <p:cNvCxnSpPr>
              <a:cxnSpLocks noChangeShapeType="1"/>
              <a:stCxn id="141" idx="2"/>
            </p:cNvCxnSpPr>
            <p:nvPr/>
          </p:nvCxnSpPr>
          <p:spPr bwMode="auto">
            <a:xfrm rot="16200000" flipH="1">
              <a:off x="5783575" y="2849129"/>
              <a:ext cx="418232" cy="0"/>
            </a:xfrm>
            <a:prstGeom prst="bentConnector3">
              <a:avLst>
                <a:gd name="adj1" fmla="val 50000"/>
              </a:avLst>
            </a:prstGeom>
            <a:noFill/>
            <a:ln w="28575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8754" name="Straight Arrow Connector 164"/>
            <p:cNvCxnSpPr>
              <a:cxnSpLocks noChangeShapeType="1"/>
              <a:stCxn id="142" idx="2"/>
            </p:cNvCxnSpPr>
            <p:nvPr/>
          </p:nvCxnSpPr>
          <p:spPr bwMode="auto">
            <a:xfrm rot="5400000">
              <a:off x="6253590" y="2711023"/>
              <a:ext cx="407989" cy="265968"/>
            </a:xfrm>
            <a:prstGeom prst="bentConnector3">
              <a:avLst>
                <a:gd name="adj1" fmla="val 36815"/>
              </a:avLst>
            </a:prstGeom>
            <a:noFill/>
            <a:ln w="28575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66" name="TextBox 165"/>
            <p:cNvSpPr txBox="1"/>
            <p:nvPr/>
          </p:nvSpPr>
          <p:spPr>
            <a:xfrm>
              <a:off x="6267239" y="3886397"/>
              <a:ext cx="838170" cy="393673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20" tIns="0" rIns="45720" bIns="0">
              <a:spAutoFit/>
            </a:bodyPr>
            <a:lstStyle/>
            <a:p>
              <a:pPr algn="r" fontAlgn="auto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vent </a:t>
              </a:r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uilder</a:t>
              </a:r>
            </a:p>
          </p:txBody>
        </p:sp>
        <p:sp>
          <p:nvSpPr>
            <p:cNvPr id="123" name="Oval 2177"/>
            <p:cNvSpPr>
              <a:spLocks noChangeArrowheads="1"/>
            </p:cNvSpPr>
            <p:nvPr/>
          </p:nvSpPr>
          <p:spPr bwMode="auto">
            <a:xfrm>
              <a:off x="5171904" y="1278313"/>
              <a:ext cx="93660" cy="104768"/>
            </a:xfrm>
            <a:prstGeom prst="ellipse">
              <a:avLst/>
            </a:prstGeom>
            <a:solidFill>
              <a:srgbClr val="FFDE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Oval 2178"/>
            <p:cNvSpPr>
              <a:spLocks noChangeArrowheads="1"/>
            </p:cNvSpPr>
            <p:nvPr/>
          </p:nvSpPr>
          <p:spPr bwMode="auto">
            <a:xfrm>
              <a:off x="5327473" y="1278313"/>
              <a:ext cx="93660" cy="104768"/>
            </a:xfrm>
            <a:prstGeom prst="ellipse">
              <a:avLst/>
            </a:prstGeom>
            <a:solidFill>
              <a:srgbClr val="FFDE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Oval 2179"/>
            <p:cNvSpPr>
              <a:spLocks noChangeArrowheads="1"/>
            </p:cNvSpPr>
            <p:nvPr/>
          </p:nvSpPr>
          <p:spPr bwMode="auto">
            <a:xfrm>
              <a:off x="5468756" y="1278313"/>
              <a:ext cx="93659" cy="104768"/>
            </a:xfrm>
            <a:prstGeom prst="ellipse">
              <a:avLst/>
            </a:prstGeom>
            <a:solidFill>
              <a:srgbClr val="FFDE02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759" name="AutoShape 2964"/>
            <p:cNvCxnSpPr>
              <a:cxnSpLocks noChangeShapeType="1"/>
            </p:cNvCxnSpPr>
            <p:nvPr/>
          </p:nvCxnSpPr>
          <p:spPr bwMode="auto">
            <a:xfrm rot="5400000">
              <a:off x="5899949" y="3652189"/>
              <a:ext cx="468725" cy="199784"/>
            </a:xfrm>
            <a:prstGeom prst="bentConnector3">
              <a:avLst>
                <a:gd name="adj1" fmla="val 50000"/>
              </a:avLst>
            </a:prstGeom>
            <a:noFill/>
            <a:ln w="38100" cap="sq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0" name="Rectangle 2781"/>
            <p:cNvSpPr>
              <a:spLocks noChangeArrowheads="1"/>
            </p:cNvSpPr>
            <p:nvPr/>
          </p:nvSpPr>
          <p:spPr bwMode="auto">
            <a:xfrm>
              <a:off x="5130630" y="2441871"/>
              <a:ext cx="504807" cy="1984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5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ROD</a:t>
              </a:r>
              <a:endPara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Rectangle 2858"/>
            <p:cNvSpPr>
              <a:spLocks noChangeArrowheads="1"/>
            </p:cNvSpPr>
            <p:nvPr/>
          </p:nvSpPr>
          <p:spPr bwMode="auto">
            <a:xfrm>
              <a:off x="5740208" y="2441871"/>
              <a:ext cx="504807" cy="1984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5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ROD</a:t>
              </a:r>
              <a:endPara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2935"/>
            <p:cNvSpPr>
              <a:spLocks noChangeArrowheads="1"/>
            </p:cNvSpPr>
            <p:nvPr/>
          </p:nvSpPr>
          <p:spPr bwMode="auto">
            <a:xfrm>
              <a:off x="6338675" y="2441871"/>
              <a:ext cx="503219" cy="1984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5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ROD</a:t>
              </a:r>
              <a:endParaRPr lang="de-DE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Oval 2969"/>
            <p:cNvSpPr>
              <a:spLocks noChangeArrowheads="1"/>
            </p:cNvSpPr>
            <p:nvPr/>
          </p:nvSpPr>
          <p:spPr bwMode="auto">
            <a:xfrm>
              <a:off x="5386209" y="5065830"/>
              <a:ext cx="990564" cy="433357"/>
            </a:xfrm>
            <a:prstGeom prst="snip2Diag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Event Filter Network</a:t>
              </a:r>
              <a:endParaRPr lang="de-DE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Rectangle 2949"/>
            <p:cNvSpPr>
              <a:spLocks noChangeArrowheads="1"/>
            </p:cNvSpPr>
            <p:nvPr/>
          </p:nvSpPr>
          <p:spPr bwMode="auto">
            <a:xfrm>
              <a:off x="5257626" y="3048254"/>
              <a:ext cx="1676339" cy="457169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</a:t>
              </a:r>
              <a:r>
                <a:rPr lang="de-DE" sz="1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ead</a:t>
              </a:r>
              <a:r>
                <a:rPr lang="de-DE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</a:t>
              </a:r>
              <a:r>
                <a:rPr lang="de-DE" sz="1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ut </a:t>
              </a:r>
              <a:r>
                <a:rPr lang="de-DE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</a:t>
              </a:r>
              <a:r>
                <a:rPr lang="de-DE" sz="1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ystem</a:t>
              </a:r>
              <a:endParaRPr lang="de-DE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Oval 2962"/>
            <p:cNvSpPr>
              <a:spLocks noChangeArrowheads="1"/>
            </p:cNvSpPr>
            <p:nvPr/>
          </p:nvSpPr>
          <p:spPr bwMode="auto">
            <a:xfrm>
              <a:off x="5254451" y="3975291"/>
              <a:ext cx="1241380" cy="457169"/>
            </a:xfrm>
            <a:prstGeom prst="snip2Diag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Data Collection  Network</a:t>
              </a:r>
              <a:endParaRPr lang="de-DE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chemeClr val="tx1"/>
          </a:solidFill>
        </a:ln>
      </a:spPr>
      <a:bodyPr wrap="square" rtlCol="0" anchor="ctr">
        <a:normAutofit/>
      </a:bodyPr>
      <a:lstStyle>
        <a:defPPr algn="ctr">
          <a:defRPr dirty="0" smtClean="0"/>
        </a:defPPr>
      </a:lstStyle>
    </a:spDef>
    <a:lnDef>
      <a:spPr bwMode="auto">
        <a:noFill/>
        <a:ln w="25400" cap="sq">
          <a:solidFill>
            <a:schemeClr val="tx1"/>
          </a:solidFill>
          <a:miter lim="800000"/>
          <a:headEnd type="none"/>
          <a:tailEnd type="arrow"/>
        </a:ln>
        <a:effectLst/>
      </a:spPr>
      <a:bodyPr/>
      <a:lstStyle/>
    </a:lnDef>
    <a:txDef>
      <a:spPr>
        <a:noFill/>
        <a:ln w="12700">
          <a:noFill/>
        </a:ln>
      </a:spPr>
      <a:bodyPr wrap="square" lIns="45720" tIns="0" rIns="45720" bIns="0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3698</Words>
  <Application>Microsoft Office PowerPoint</Application>
  <PresentationFormat>Affichage à l'écran (4:3)</PresentationFormat>
  <Paragraphs>969</Paragraphs>
  <Slides>50</Slides>
  <Notes>30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0" baseType="lpstr">
      <vt:lpstr>Calibri</vt:lpstr>
      <vt:lpstr>Arial</vt:lpstr>
      <vt:lpstr>Helvetica</vt:lpstr>
      <vt:lpstr>Wingdings</vt:lpstr>
      <vt:lpstr>Viner Hand ITC</vt:lpstr>
      <vt:lpstr>Comic Sans MS</vt:lpstr>
      <vt:lpstr>Symbol</vt:lpstr>
      <vt:lpstr>Verdana</vt:lpstr>
      <vt:lpstr>Office Theme</vt:lpstr>
      <vt:lpstr>Equation</vt:lpstr>
      <vt:lpstr>Overview of the  ATLAS Data-Acquisition System  operating with proton-proton collisions</vt:lpstr>
      <vt:lpstr>Outline</vt:lpstr>
      <vt:lpstr>LHC: a Discovery Machine</vt:lpstr>
      <vt:lpstr>2010: the First Year of Operation</vt:lpstr>
      <vt:lpstr>Interesting Physics at LHC</vt:lpstr>
      <vt:lpstr>Impact on LHC Detector Design</vt:lpstr>
      <vt:lpstr>ATLAS (A Toroidal Lhc ApparatuS)</vt:lpstr>
      <vt:lpstr>TDAQ System On-Site</vt:lpstr>
      <vt:lpstr>TDAQ Design</vt:lpstr>
      <vt:lpstr>Trigger</vt:lpstr>
      <vt:lpstr>Data Flow</vt:lpstr>
      <vt:lpstr>Two Network Domains</vt:lpstr>
      <vt:lpstr>Network</vt:lpstr>
      <vt:lpstr>Read-Out System</vt:lpstr>
      <vt:lpstr>Read-Out System</vt:lpstr>
      <vt:lpstr>Region of Interest</vt:lpstr>
      <vt:lpstr>RoI Mechanism</vt:lpstr>
      <vt:lpstr>Event Builder</vt:lpstr>
      <vt:lpstr>Event Builder</vt:lpstr>
      <vt:lpstr>High Level Trigger (HLT)</vt:lpstr>
      <vt:lpstr>High Level Trigger (HLT)</vt:lpstr>
      <vt:lpstr>Local Mass Storage</vt:lpstr>
      <vt:lpstr>Local Mass Storage</vt:lpstr>
      <vt:lpstr>SFO Performance</vt:lpstr>
      <vt:lpstr>TDAQ</vt:lpstr>
      <vt:lpstr>                    Design</vt:lpstr>
      <vt:lpstr>                    Design</vt:lpstr>
      <vt:lpstr>Pixel ROS Problem</vt:lpstr>
      <vt:lpstr>Pixel ROS Re-cabling</vt:lpstr>
      <vt:lpstr>New Pixel-ROS Cabling Performance</vt:lpstr>
      <vt:lpstr>                    Design</vt:lpstr>
      <vt:lpstr>SubFarm Output Beyond Design</vt:lpstr>
      <vt:lpstr>On-line SW</vt:lpstr>
      <vt:lpstr>TDAQ Operator</vt:lpstr>
      <vt:lpstr>ATLAS Run Efficiency</vt:lpstr>
      <vt:lpstr>Automated Efficiency Analysis</vt:lpstr>
      <vt:lpstr>Monitoring the Working Point</vt:lpstr>
      <vt:lpstr>1. Network Monitoring Tool</vt:lpstr>
      <vt:lpstr>2. HLT Resources Monitoring Tool</vt:lpstr>
      <vt:lpstr>3. TDAQ Operational Capabilities Simulation</vt:lpstr>
      <vt:lpstr>Run 2011-2012</vt:lpstr>
      <vt:lpstr>Beginning of 2011 Run</vt:lpstr>
      <vt:lpstr>Conclusions</vt:lpstr>
      <vt:lpstr>Outlook</vt:lpstr>
      <vt:lpstr>Back-up</vt:lpstr>
      <vt:lpstr>Event Filter</vt:lpstr>
      <vt:lpstr>Partial Event Building (PEB) &amp; Event Stripping</vt:lpstr>
      <vt:lpstr>Event Filter Racks </vt:lpstr>
      <vt:lpstr>A candidate Top Event at √s=7 TeV </vt:lpstr>
      <vt:lpstr>Van der Meer Scan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the ATLAS data-flow system with the first LHC collisions</dc:title>
  <dc:creator>Nicoletta Garelli</dc:creator>
  <cp:lastModifiedBy>Service Informatique</cp:lastModifiedBy>
  <cp:revision>825</cp:revision>
  <dcterms:created xsi:type="dcterms:W3CDTF">2006-08-16T00:00:00Z</dcterms:created>
  <dcterms:modified xsi:type="dcterms:W3CDTF">2011-03-25T12:58:27Z</dcterms:modified>
</cp:coreProperties>
</file>