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392" r:id="rId4"/>
    <p:sldId id="382" r:id="rId5"/>
    <p:sldId id="393" r:id="rId6"/>
    <p:sldId id="384" r:id="rId7"/>
    <p:sldId id="366" r:id="rId8"/>
    <p:sldId id="365" r:id="rId9"/>
    <p:sldId id="368" r:id="rId10"/>
    <p:sldId id="369" r:id="rId11"/>
    <p:sldId id="370" r:id="rId12"/>
    <p:sldId id="367" r:id="rId13"/>
    <p:sldId id="390" r:id="rId14"/>
    <p:sldId id="394" r:id="rId15"/>
    <p:sldId id="364" r:id="rId16"/>
    <p:sldId id="387" r:id="rId17"/>
    <p:sldId id="262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0" autoAdjust="0"/>
    <p:restoredTop sz="99498" autoAdjust="0"/>
  </p:normalViewPr>
  <p:slideViewPr>
    <p:cSldViewPr>
      <p:cViewPr varScale="1">
        <p:scale>
          <a:sx n="74" d="100"/>
          <a:sy n="74" d="100"/>
        </p:scale>
        <p:origin x="-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58EFB-7730-4A02-92F4-06124405B15A}" type="datetimeFigureOut">
              <a:rPr kumimoji="1" lang="ja-JP" altLang="en-US" smtClean="0"/>
              <a:pPr/>
              <a:t>2007/11/28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6396-39E2-40E9-8E59-26449E980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B6396-39E2-40E9-8E59-26449E9806A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B6396-39E2-40E9-8E59-26449E9806A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89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190CE3-616F-454C-8AD7-434AE881B43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30F2-D94B-4CE4-8E2D-6E0EB98CEF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B6396-39E2-40E9-8E59-26449E9806A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B6396-39E2-40E9-8E59-26449E9806A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B6396-39E2-40E9-8E59-26449E9806A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B6396-39E2-40E9-8E59-26449E9806A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07B58-DF5A-4E16-8EA0-D5146316F858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07B58-DF5A-4E16-8EA0-D5146316F858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07B58-DF5A-4E16-8EA0-D5146316F858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/>
        </p:nvSpPr>
        <p:spPr>
          <a:xfrm>
            <a:off x="0" y="5238763"/>
            <a:ext cx="9144000" cy="1619237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844" y="2476494"/>
            <a:ext cx="8786874" cy="2613033"/>
          </a:xfrm>
        </p:spPr>
        <p:txBody>
          <a:bodyPr>
            <a:normAutofit/>
          </a:bodyPr>
          <a:lstStyle>
            <a:lvl1pPr algn="r">
              <a:defRPr sz="4000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1406" y="5334013"/>
            <a:ext cx="2286016" cy="142876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2428860" y="5334013"/>
            <a:ext cx="6643734" cy="1428760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28860" y="5429263"/>
            <a:ext cx="6500858" cy="1333511"/>
          </a:xfrm>
          <a:noFill/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13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71472" y="1523987"/>
            <a:ext cx="8358246" cy="519116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142984"/>
            <a:ext cx="8482044" cy="28575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0" name="Rectangle 8"/>
          <p:cNvSpPr/>
          <p:nvPr/>
        </p:nvSpPr>
        <p:spPr>
          <a:xfrm>
            <a:off x="71406" y="1047733"/>
            <a:ext cx="785818" cy="2857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1" name="スライド番号プレースホルダ 5"/>
          <p:cNvSpPr txBox="1">
            <a:spLocks/>
          </p:cNvSpPr>
          <p:nvPr/>
        </p:nvSpPr>
        <p:spPr>
          <a:xfrm>
            <a:off x="71406" y="952483"/>
            <a:ext cx="785818" cy="28575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611779"/>
            <a:ext cx="38576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Koichi Murakami,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ッター プレースホルダ 17"/>
          <p:cNvSpPr>
            <a:spLocks noGrp="1"/>
          </p:cNvSpPr>
          <p:nvPr>
            <p:ph type="ftr" sz="quarter" idx="3"/>
          </p:nvPr>
        </p:nvSpPr>
        <p:spPr>
          <a:xfrm rot="5400000">
            <a:off x="5691187" y="2976583"/>
            <a:ext cx="6429396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13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00958" y="95227"/>
            <a:ext cx="1500198" cy="6667547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42844" y="95227"/>
            <a:ext cx="7286676" cy="666754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1" name="スライド番号プレースホルダ 5"/>
          <p:cNvSpPr txBox="1">
            <a:spLocks/>
          </p:cNvSpPr>
          <p:nvPr/>
        </p:nvSpPr>
        <p:spPr>
          <a:xfrm>
            <a:off x="0" y="6477021"/>
            <a:ext cx="785818" cy="380979"/>
          </a:xfrm>
          <a:prstGeom prst="rect">
            <a:avLst/>
          </a:prstGeom>
        </p:spPr>
        <p:txBody>
          <a:bodyPr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 Unicode MS" pitchFamily="50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Arial Unicode MS" pitchFamily="50" charset="-128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28 November 2007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Workshop KEK - CC-IN2P3: KEK new Grid system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E352BC-A464-4B04-A1C7-79F50CE86BE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タイトル、グラフ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28 November 2007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Workshop KEK - CC-IN2P3: KEK new Grid system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E4A1CA-E274-4B63-8612-8A3595044DF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13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14" name="テキスト ボックス 13"/>
          <p:cNvSpPr txBox="1"/>
          <p:nvPr userDrawn="1"/>
        </p:nvSpPr>
        <p:spPr>
          <a:xfrm>
            <a:off x="0" y="6611779"/>
            <a:ext cx="3000364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Koichi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Murakami</a:t>
            </a:r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1523987"/>
            <a:ext cx="8358246" cy="51911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142984"/>
            <a:ext cx="8482044" cy="28575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0" name="Rectangle 8"/>
          <p:cNvSpPr/>
          <p:nvPr/>
        </p:nvSpPr>
        <p:spPr>
          <a:xfrm>
            <a:off x="71406" y="1047733"/>
            <a:ext cx="785818" cy="2857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1" name="スライド番号プレースホルダ 5"/>
          <p:cNvSpPr txBox="1">
            <a:spLocks/>
          </p:cNvSpPr>
          <p:nvPr/>
        </p:nvSpPr>
        <p:spPr>
          <a:xfrm>
            <a:off x="71406" y="952483"/>
            <a:ext cx="785818" cy="28575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0" y="6611779"/>
            <a:ext cx="314324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Koichi Murakami,</a:t>
            </a:r>
            <a:r>
              <a:rPr kumimoji="1" lang="en-US" altLang="ja-JP" sz="1000" b="1" baseline="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日付プレースホルダ 16"/>
          <p:cNvSpPr>
            <a:spLocks noGrp="1"/>
          </p:cNvSpPr>
          <p:nvPr>
            <p:ph type="dt" sz="half" idx="11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18" name="図プレースホルダ 17"/>
          <p:cNvSpPr>
            <a:spLocks noGrp="1"/>
          </p:cNvSpPr>
          <p:nvPr>
            <p:ph type="pic" sz="quarter" idx="10"/>
          </p:nvPr>
        </p:nvSpPr>
        <p:spPr>
          <a:xfrm>
            <a:off x="1643042" y="0"/>
            <a:ext cx="7500958" cy="428625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4" name="Rectangle 8"/>
          <p:cNvSpPr/>
          <p:nvPr/>
        </p:nvSpPr>
        <p:spPr>
          <a:xfrm>
            <a:off x="0" y="4286256"/>
            <a:ext cx="9144000" cy="1238235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71406" y="4381507"/>
            <a:ext cx="1500198" cy="1047757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1643042" y="4381507"/>
            <a:ext cx="7429552" cy="1047757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3042" y="4381507"/>
            <a:ext cx="7286676" cy="1047757"/>
          </a:xfrm>
        </p:spPr>
        <p:txBody>
          <a:bodyPr anchor="ctr" anchorCtr="0">
            <a:normAutofit/>
          </a:bodyPr>
          <a:lstStyle>
            <a:lvl1pPr algn="l">
              <a:defRPr lang="ja-JP" altLang="en-US" baseline="0" dirty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643042" y="5572140"/>
            <a:ext cx="7286676" cy="1285860"/>
          </a:xfrm>
        </p:spPr>
        <p:txBody>
          <a:bodyPr anchor="t" anchorCtr="0"/>
          <a:lstStyle>
            <a:lvl1pPr marL="0" indent="0">
              <a:buNone/>
              <a:defRPr sz="2000" baseline="0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9" name="Rectangle 8"/>
          <p:cNvSpPr/>
          <p:nvPr/>
        </p:nvSpPr>
        <p:spPr>
          <a:xfrm flipH="1">
            <a:off x="1571604" y="0"/>
            <a:ext cx="71438" cy="685800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16" name="日付プレースホルダ 16"/>
          <p:cNvSpPr>
            <a:spLocks noGrp="1"/>
          </p:cNvSpPr>
          <p:nvPr>
            <p:ph type="dt" sz="half" idx="10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71472" y="1523987"/>
            <a:ext cx="4143404" cy="523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86314" y="1523987"/>
            <a:ext cx="4143600" cy="523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Rectangle 8"/>
          <p:cNvSpPr/>
          <p:nvPr/>
        </p:nvSpPr>
        <p:spPr>
          <a:xfrm>
            <a:off x="590550" y="1142984"/>
            <a:ext cx="8482044" cy="28575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1" name="Rectangle 8"/>
          <p:cNvSpPr/>
          <p:nvPr/>
        </p:nvSpPr>
        <p:spPr>
          <a:xfrm>
            <a:off x="71406" y="1047733"/>
            <a:ext cx="785818" cy="2857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2" name="スライド番号プレースホルダ 5"/>
          <p:cNvSpPr txBox="1">
            <a:spLocks/>
          </p:cNvSpPr>
          <p:nvPr/>
        </p:nvSpPr>
        <p:spPr>
          <a:xfrm>
            <a:off x="71406" y="952483"/>
            <a:ext cx="785818" cy="28575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6611779"/>
            <a:ext cx="38576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Koichi Murakami,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ッター プレースホルダ 17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16" name="日付プレースホルダ 16"/>
          <p:cNvSpPr>
            <a:spLocks noGrp="1"/>
          </p:cNvSpPr>
          <p:nvPr>
            <p:ph type="dt" sz="half" idx="11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57241" y="1523987"/>
            <a:ext cx="4071600" cy="6397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anchor="ctr" anchorCtr="1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57241" y="2285992"/>
            <a:ext cx="4071600" cy="44767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57752" y="1523987"/>
            <a:ext cx="4071966" cy="6397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1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57752" y="2285992"/>
            <a:ext cx="4071966" cy="44767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2" name="Rectangle 8"/>
          <p:cNvSpPr/>
          <p:nvPr/>
        </p:nvSpPr>
        <p:spPr>
          <a:xfrm>
            <a:off x="590550" y="1142984"/>
            <a:ext cx="8482044" cy="28575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3" name="Rectangle 8"/>
          <p:cNvSpPr/>
          <p:nvPr/>
        </p:nvSpPr>
        <p:spPr>
          <a:xfrm>
            <a:off x="71406" y="1047733"/>
            <a:ext cx="785818" cy="2857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4" name="スライド番号プレースホルダ 5"/>
          <p:cNvSpPr txBox="1">
            <a:spLocks/>
          </p:cNvSpPr>
          <p:nvPr/>
        </p:nvSpPr>
        <p:spPr>
          <a:xfrm>
            <a:off x="71406" y="952483"/>
            <a:ext cx="785818" cy="28575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6611779"/>
            <a:ext cx="38576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Koichi Murakami,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12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8" name="Rectangle 8"/>
          <p:cNvSpPr/>
          <p:nvPr/>
        </p:nvSpPr>
        <p:spPr>
          <a:xfrm>
            <a:off x="590550" y="1142984"/>
            <a:ext cx="8482044" cy="28575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9" name="Rectangle 8"/>
          <p:cNvSpPr/>
          <p:nvPr/>
        </p:nvSpPr>
        <p:spPr>
          <a:xfrm>
            <a:off x="71406" y="1047733"/>
            <a:ext cx="785818" cy="2857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0" name="スライド番号プレースホルダ 5"/>
          <p:cNvSpPr txBox="1">
            <a:spLocks/>
          </p:cNvSpPr>
          <p:nvPr/>
        </p:nvSpPr>
        <p:spPr>
          <a:xfrm>
            <a:off x="71406" y="952483"/>
            <a:ext cx="785818" cy="28575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6611779"/>
            <a:ext cx="38576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Koichi Murakami,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11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611779"/>
            <a:ext cx="38576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Koichi Murakami,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47622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14" name="日付プレースホルダ 16"/>
          <p:cNvSpPr>
            <a:spLocks noGrp="1"/>
          </p:cNvSpPr>
          <p:nvPr>
            <p:ph type="dt" sz="half" idx="10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8860" y="1523987"/>
            <a:ext cx="6500858" cy="495303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2910" y="1523987"/>
            <a:ext cx="1714512" cy="495303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tIns="72000" bIns="72000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" name="Rectangle 8"/>
          <p:cNvSpPr/>
          <p:nvPr/>
        </p:nvSpPr>
        <p:spPr>
          <a:xfrm>
            <a:off x="590550" y="1142984"/>
            <a:ext cx="8482044" cy="28575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1" name="Rectangle 8"/>
          <p:cNvSpPr/>
          <p:nvPr/>
        </p:nvSpPr>
        <p:spPr>
          <a:xfrm>
            <a:off x="71406" y="1047733"/>
            <a:ext cx="785818" cy="285752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2" name="スライド番号プレースホルダ 5"/>
          <p:cNvSpPr txBox="1">
            <a:spLocks/>
          </p:cNvSpPr>
          <p:nvPr/>
        </p:nvSpPr>
        <p:spPr>
          <a:xfrm>
            <a:off x="71406" y="952483"/>
            <a:ext cx="785818" cy="28575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611779"/>
            <a:ext cx="38576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Koichi Murakami,</a:t>
            </a:r>
            <a:r>
              <a:rPr kumimoji="1" lang="en-US" altLang="ja-JP" sz="1000" b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643042" y="-1"/>
            <a:ext cx="7500958" cy="4953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14" name="日付プレースホルダ 16"/>
          <p:cNvSpPr>
            <a:spLocks noGrp="1"/>
          </p:cNvSpPr>
          <p:nvPr>
            <p:ph type="dt" sz="half" idx="10"/>
          </p:nvPr>
        </p:nvSpPr>
        <p:spPr>
          <a:xfrm>
            <a:off x="6000760" y="6477021"/>
            <a:ext cx="3143240" cy="38097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20" name="Rectangle 8"/>
          <p:cNvSpPr/>
          <p:nvPr/>
        </p:nvSpPr>
        <p:spPr>
          <a:xfrm>
            <a:off x="0" y="4953011"/>
            <a:ext cx="9144000" cy="952483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1" name="Rectangle 8"/>
          <p:cNvSpPr/>
          <p:nvPr/>
        </p:nvSpPr>
        <p:spPr>
          <a:xfrm>
            <a:off x="71406" y="5048262"/>
            <a:ext cx="1500198" cy="762005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1643042" y="5048262"/>
            <a:ext cx="7429552" cy="762005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 anchorCtr="0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3" name="Rectangle 8"/>
          <p:cNvSpPr/>
          <p:nvPr/>
        </p:nvSpPr>
        <p:spPr>
          <a:xfrm flipH="1">
            <a:off x="1571604" y="0"/>
            <a:ext cx="71438" cy="685800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4" name="スライド番号プレースホルダ 5"/>
          <p:cNvSpPr txBox="1">
            <a:spLocks/>
          </p:cNvSpPr>
          <p:nvPr/>
        </p:nvSpPr>
        <p:spPr>
          <a:xfrm>
            <a:off x="71406" y="4667259"/>
            <a:ext cx="1500198" cy="762005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Typewriter" pitchFamily="49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Typewriter" pitchFamily="49" charset="0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3042" y="5929330"/>
            <a:ext cx="7358114" cy="92867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3042" y="5048261"/>
            <a:ext cx="7358114" cy="757240"/>
          </a:xfrm>
        </p:spPr>
        <p:txBody>
          <a:bodyPr anchor="ctr" anchorCtr="0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6611779"/>
            <a:ext cx="314324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Koichi Murakami,</a:t>
            </a:r>
            <a:r>
              <a:rPr kumimoji="1" lang="en-US" altLang="ja-JP" sz="1000" b="1" baseline="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KEK/CRC</a:t>
            </a:r>
            <a:endParaRPr kumimoji="1" lang="ja-JP" altLang="en-US" sz="1000" b="1" dirty="0" smtClean="0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71472" y="0"/>
            <a:ext cx="835824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71472" y="1403368"/>
            <a:ext cx="8358246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8" r:id="rId12"/>
    <p:sldLayoutId id="2147483679" r:id="rId13"/>
  </p:sldLayoutIdLst>
  <p:transition spd="med">
    <p:fade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kumimoji="1" sz="36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n"/>
        <a:defRPr kumimoji="1"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n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SzPct val="80000"/>
        <a:buFont typeface="Wingdings" pitchFamily="2" charset="2"/>
        <a:buChar char="n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Wingdings" pitchFamily="2" charset="2"/>
        <a:buChar char="n"/>
        <a:defRPr kumimoji="1"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80000"/>
        <a:buFont typeface="Wingdings" pitchFamily="2" charset="2"/>
        <a:buChar char="n"/>
        <a:defRPr kumimoji="1"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Workshop KEK - CC-IN2P3</a:t>
            </a:r>
            <a:endParaRPr kumimoji="1"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KEK new Grid system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844" y="142852"/>
            <a:ext cx="533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– 29 Oct. 2007 @ CC-IN2P3, Lyon, France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0694" y="14285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Day2 14:15 - 14:55 (40min)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8138" y="6429396"/>
            <a:ext cx="2197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Koichi Murakami, KEK/CRC</a:t>
            </a:r>
            <a:endParaRPr kumimoji="1"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571612"/>
            <a:ext cx="268429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71612"/>
            <a:ext cx="2075846" cy="265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786190"/>
            <a:ext cx="3143272" cy="279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日付プレースホルダ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28 November 2007</a:t>
            </a:r>
            <a:endParaRPr lang="en-US" altLang="ja-JP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Workshop KEK - CC-IN2P3: KEK new Grid system</a:t>
            </a:r>
            <a:endParaRPr lang="en-US" altLang="ja-JP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072494" cy="1143000"/>
          </a:xfrm>
        </p:spPr>
        <p:txBody>
          <a:bodyPr/>
          <a:lstStyle/>
          <a:p>
            <a:r>
              <a:rPr lang="en-US" altLang="ja-JP" dirty="0" smtClean="0"/>
              <a:t>Belle Storage System – disk -</a:t>
            </a:r>
            <a:endParaRPr lang="en-US" altLang="ja-JP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idx="1"/>
          </p:nvPr>
        </p:nvSpPr>
        <p:spPr>
          <a:xfrm>
            <a:off x="214282" y="4500568"/>
            <a:ext cx="5286412" cy="214314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effectLst/>
              </a:rPr>
              <a:t>1PB</a:t>
            </a:r>
            <a:r>
              <a:rPr lang="en-US" altLang="ja-JP" dirty="0" smtClean="0">
                <a:effectLst/>
              </a:rPr>
              <a:t>, </a:t>
            </a:r>
            <a:r>
              <a:rPr lang="en-US" altLang="ja-JP" dirty="0" smtClean="0">
                <a:effectLst/>
              </a:rPr>
              <a:t>on 42 File Servers</a:t>
            </a:r>
            <a:endParaRPr lang="en-US" altLang="ja-JP" dirty="0" smtClean="0">
              <a:effectLst/>
            </a:endParaRPr>
          </a:p>
          <a:p>
            <a:pPr lvl="1"/>
            <a:r>
              <a:rPr lang="en-US" altLang="ja-JP" dirty="0" err="1" smtClean="0">
                <a:effectLst/>
              </a:rPr>
              <a:t>Nexan</a:t>
            </a:r>
            <a:r>
              <a:rPr lang="en-US" altLang="ja-JP" dirty="0" smtClean="0">
                <a:effectLst/>
              </a:rPr>
              <a:t> + </a:t>
            </a:r>
            <a:r>
              <a:rPr lang="en-US" altLang="ja-JP" dirty="0" err="1" smtClean="0">
                <a:effectLst/>
              </a:rPr>
              <a:t>ADTeX</a:t>
            </a:r>
            <a:r>
              <a:rPr lang="en-US" altLang="ja-JP" dirty="0" smtClean="0">
                <a:effectLst/>
              </a:rPr>
              <a:t> + </a:t>
            </a:r>
            <a:r>
              <a:rPr lang="en-US" altLang="ja-JP" dirty="0" err="1" smtClean="0">
                <a:effectLst/>
              </a:rPr>
              <a:t>SystemWks</a:t>
            </a:r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SATAII 500G </a:t>
            </a:r>
            <a:r>
              <a:rPr lang="en-US" altLang="ja-JP" dirty="0" smtClean="0">
                <a:effectLst/>
              </a:rPr>
              <a:t>drive ×~</a:t>
            </a:r>
            <a:r>
              <a:rPr lang="en-US" altLang="ja-JP" dirty="0" smtClean="0">
                <a:effectLst/>
              </a:rPr>
              <a:t>2k</a:t>
            </a:r>
          </a:p>
          <a:p>
            <a:pPr lvl="1"/>
            <a:r>
              <a:rPr lang="en-US" altLang="ja-JP" dirty="0" smtClean="0">
                <a:effectLst/>
              </a:rPr>
              <a:t>~1.8 f/day</a:t>
            </a:r>
          </a:p>
          <a:p>
            <a:r>
              <a:rPr lang="en-US" altLang="ja-JP" dirty="0" smtClean="0">
                <a:effectLst/>
              </a:rPr>
              <a:t>HSM = 370TB</a:t>
            </a:r>
            <a:br>
              <a:rPr lang="en-US" altLang="ja-JP" dirty="0" smtClean="0">
                <a:effectLst/>
              </a:rPr>
            </a:br>
            <a:r>
              <a:rPr lang="en-US" altLang="ja-JP" dirty="0" smtClean="0">
                <a:effectLst/>
              </a:rPr>
              <a:t>non HSM (no </a:t>
            </a:r>
            <a:r>
              <a:rPr lang="en-US" altLang="ja-JP" dirty="0" smtClean="0">
                <a:effectLst/>
              </a:rPr>
              <a:t>b</a:t>
            </a:r>
            <a:r>
              <a:rPr lang="en-US" altLang="ja-JP" dirty="0" smtClean="0">
                <a:effectLst/>
              </a:rPr>
              <a:t>ackup) </a:t>
            </a:r>
            <a:r>
              <a:rPr lang="en-US" altLang="ja-JP" dirty="0" smtClean="0">
                <a:effectLst/>
              </a:rPr>
              <a:t>= </a:t>
            </a:r>
            <a:r>
              <a:rPr lang="en-US" altLang="ja-JP" dirty="0" smtClean="0">
                <a:effectLst/>
              </a:rPr>
              <a:t>630TB</a:t>
            </a:r>
            <a:endParaRPr lang="en-US" altLang="ja-JP" dirty="0" smtClean="0">
              <a:effectLst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797050"/>
            <a:ext cx="3167062" cy="156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テキスト ボックス 17"/>
          <p:cNvSpPr txBox="1"/>
          <p:nvPr/>
        </p:nvSpPr>
        <p:spPr>
          <a:xfrm>
            <a:off x="5786446" y="3500438"/>
            <a:ext cx="3026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SATABeast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42dr/4U/21TB</a:t>
            </a:r>
            <a:endParaRPr kumimoji="1" lang="ja-JP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15008" y="1511298"/>
            <a:ext cx="3138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 Master 15dr/3U/8TB</a:t>
            </a:r>
            <a:endParaRPr kumimoji="1" lang="ja-JP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643446"/>
            <a:ext cx="2857519" cy="176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日付プレースホルダ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28 November 2007</a:t>
            </a:r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Workshop KEK - CC-IN2P3: KEK new Grid system</a:t>
            </a:r>
            <a:endParaRPr lang="en-US" altLang="ja-JP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7929618" cy="1143000"/>
          </a:xfrm>
        </p:spPr>
        <p:txBody>
          <a:bodyPr/>
          <a:lstStyle/>
          <a:p>
            <a:r>
              <a:rPr lang="en-US" altLang="ja-JP" dirty="0" smtClean="0"/>
              <a:t>Bell Storage </a:t>
            </a:r>
            <a:r>
              <a:rPr lang="en-US" altLang="ja-JP" dirty="0" smtClean="0"/>
              <a:t>System </a:t>
            </a:r>
            <a:r>
              <a:rPr lang="en-US" altLang="ja-JP" dirty="0" smtClean="0"/>
              <a:t>– tape -</a:t>
            </a:r>
            <a:endParaRPr lang="en-US" altLang="ja-JP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idx="1"/>
          </p:nvPr>
        </p:nvSpPr>
        <p:spPr>
          <a:xfrm>
            <a:off x="571472" y="1523987"/>
            <a:ext cx="4857784" cy="5191163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effectLst/>
              </a:rPr>
              <a:t>Tape Library</a:t>
            </a:r>
            <a:endParaRPr lang="en-US" altLang="ja-JP" dirty="0" smtClean="0">
              <a:effectLst/>
            </a:endParaRPr>
          </a:p>
          <a:p>
            <a:pPr lvl="1"/>
            <a:r>
              <a:rPr lang="en-US" altLang="ja-JP" dirty="0" smtClean="0">
                <a:effectLst/>
              </a:rPr>
              <a:t>3.5PB + </a:t>
            </a:r>
            <a:r>
              <a:rPr lang="en-US" altLang="ja-JP" dirty="0" smtClean="0">
                <a:effectLst/>
              </a:rPr>
              <a:t>60 drives</a:t>
            </a:r>
            <a:br>
              <a:rPr lang="en-US" altLang="ja-JP" dirty="0" smtClean="0">
                <a:effectLst/>
              </a:rPr>
            </a:br>
            <a:r>
              <a:rPr lang="en-US" altLang="ja-JP" dirty="0" smtClean="0">
                <a:effectLst/>
              </a:rPr>
              <a:t> </a:t>
            </a:r>
            <a:r>
              <a:rPr lang="en-US" altLang="ja-JP" dirty="0" smtClean="0">
                <a:effectLst/>
              </a:rPr>
              <a:t>+ </a:t>
            </a:r>
            <a:r>
              <a:rPr lang="en-US" altLang="ja-JP" dirty="0" smtClean="0">
                <a:effectLst/>
              </a:rPr>
              <a:t>13 servers</a:t>
            </a:r>
            <a:endParaRPr lang="en-US" altLang="ja-JP" dirty="0" smtClean="0">
              <a:effectLst/>
            </a:endParaRPr>
          </a:p>
          <a:p>
            <a:pPr lvl="1"/>
            <a:r>
              <a:rPr lang="en-US" altLang="ja-JP" dirty="0" smtClean="0">
                <a:effectLst/>
              </a:rPr>
              <a:t>SAIT 500GB/volume </a:t>
            </a:r>
          </a:p>
          <a:p>
            <a:pPr lvl="1"/>
            <a:r>
              <a:rPr lang="en-US" altLang="ja-JP" dirty="0" smtClean="0">
                <a:effectLst/>
              </a:rPr>
              <a:t>30MB/s drive</a:t>
            </a:r>
          </a:p>
          <a:p>
            <a:pPr lvl="1"/>
            <a:r>
              <a:rPr lang="en-US" altLang="ja-JP" dirty="0" smtClean="0">
                <a:effectLst/>
              </a:rPr>
              <a:t>SONY SAIT-</a:t>
            </a:r>
            <a:r>
              <a:rPr lang="en-US" altLang="ja-JP" dirty="0" err="1" smtClean="0">
                <a:effectLst/>
              </a:rPr>
              <a:t>PetaSite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Work File Server </a:t>
            </a:r>
            <a:r>
              <a:rPr lang="en-US" altLang="ja-JP" dirty="0" smtClean="0">
                <a:effectLst/>
              </a:rPr>
              <a:t>B</a:t>
            </a:r>
            <a:r>
              <a:rPr lang="en-US" altLang="ja-JP" dirty="0" smtClean="0">
                <a:effectLst/>
              </a:rPr>
              <a:t>ackup</a:t>
            </a:r>
            <a:endParaRPr lang="en-US" altLang="ja-JP" dirty="0" smtClean="0">
              <a:effectLst/>
            </a:endParaRPr>
          </a:p>
          <a:p>
            <a:pPr lvl="1"/>
            <a:r>
              <a:rPr lang="en-US" altLang="ja-JP" dirty="0" smtClean="0">
                <a:effectLst/>
              </a:rPr>
              <a:t>90TB + </a:t>
            </a:r>
            <a:r>
              <a:rPr lang="en-US" altLang="ja-JP" dirty="0" smtClean="0">
                <a:effectLst/>
              </a:rPr>
              <a:t>12 drives</a:t>
            </a:r>
            <a:br>
              <a:rPr lang="en-US" altLang="ja-JP" dirty="0" smtClean="0">
                <a:effectLst/>
              </a:rPr>
            </a:br>
            <a:r>
              <a:rPr lang="en-US" altLang="ja-JP" dirty="0" smtClean="0">
                <a:effectLst/>
              </a:rPr>
              <a:t> </a:t>
            </a:r>
            <a:r>
              <a:rPr lang="en-US" altLang="ja-JP" dirty="0" smtClean="0">
                <a:effectLst/>
              </a:rPr>
              <a:t>+ </a:t>
            </a:r>
            <a:r>
              <a:rPr lang="en-US" altLang="ja-JP" dirty="0" smtClean="0">
                <a:effectLst/>
              </a:rPr>
              <a:t>3 servers</a:t>
            </a:r>
            <a:endParaRPr lang="en-US" altLang="ja-JP" dirty="0" smtClean="0">
              <a:effectLst/>
            </a:endParaRPr>
          </a:p>
          <a:p>
            <a:pPr lvl="1"/>
            <a:r>
              <a:rPr lang="en-US" altLang="ja-JP" dirty="0" smtClean="0">
                <a:effectLst/>
              </a:rPr>
              <a:t>LTO3 400GB/volume</a:t>
            </a:r>
          </a:p>
          <a:p>
            <a:pPr lvl="1"/>
            <a:r>
              <a:rPr lang="en-US" altLang="ja-JP" dirty="0" err="1" smtClean="0">
                <a:effectLst/>
              </a:rPr>
              <a:t>NetVault</a:t>
            </a:r>
            <a:endParaRPr lang="en-US" altLang="ja-JP" dirty="0" smtClean="0">
              <a:effectLst/>
            </a:endParaRPr>
          </a:p>
          <a:p>
            <a:endParaRPr lang="en-US" altLang="ja-JP" dirty="0" smtClean="0">
              <a:effectLst/>
            </a:endParaRPr>
          </a:p>
          <a:p>
            <a:endParaRPr lang="en-US" altLang="ja-JP" dirty="0" smtClean="0"/>
          </a:p>
          <a:p>
            <a:endParaRPr lang="en-US" altLang="ja-JP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571612"/>
            <a:ext cx="3719519" cy="255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28 November 2007</a:t>
            </a:r>
            <a:endParaRPr lang="ja-JP" altLang="en-US"/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Workshop KEK - CC-IN2P3: KEK new Grid system</a:t>
            </a:r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Upgrade plan for B Computer </a:t>
            </a:r>
            <a:r>
              <a:rPr lang="en-US" altLang="ja-JP" dirty="0" smtClean="0"/>
              <a:t>System</a:t>
            </a:r>
            <a:endParaRPr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571500" y="2048516"/>
          <a:ext cx="8358225" cy="44523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14555"/>
                <a:gridCol w="409578"/>
                <a:gridCol w="409578"/>
                <a:gridCol w="409578"/>
                <a:gridCol w="409578"/>
                <a:gridCol w="409578"/>
                <a:gridCol w="409578"/>
                <a:gridCol w="409578"/>
                <a:gridCol w="409578"/>
                <a:gridCol w="409578"/>
                <a:gridCol w="409578"/>
                <a:gridCol w="409578"/>
                <a:gridCol w="409578"/>
                <a:gridCol w="409578"/>
                <a:gridCol w="409578"/>
                <a:gridCol w="409578"/>
              </a:tblGrid>
              <a:tr h="938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JFY</a:t>
                      </a:r>
                    </a:p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April - March</a:t>
                      </a:r>
                    </a:p>
                  </a:txBody>
                  <a:tcPr marL="45720" marR="4572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1997</a:t>
                      </a:r>
                    </a:p>
                  </a:txBody>
                  <a:tcPr marL="45720" marR="45720" vert="vert"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1998</a:t>
                      </a:r>
                      <a:endParaRPr kumimoji="1" lang="en-US" altLang="ja-JP" sz="160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vert="vert"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1999</a:t>
                      </a:r>
                    </a:p>
                  </a:txBody>
                  <a:tcPr marL="45720" marR="45720" vert="vert"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2000</a:t>
                      </a:r>
                    </a:p>
                  </a:txBody>
                  <a:tcPr marL="45720" marR="45720" vert="vert"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2001</a:t>
                      </a:r>
                    </a:p>
                  </a:txBody>
                  <a:tcPr marL="45720" marR="45720" vert="vert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2002</a:t>
                      </a:r>
                    </a:p>
                  </a:txBody>
                  <a:tcPr marL="45720" marR="45720" vert="vert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2003</a:t>
                      </a:r>
                    </a:p>
                  </a:txBody>
                  <a:tcPr marL="45720" marR="45720" vert="vert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2004</a:t>
                      </a:r>
                    </a:p>
                  </a:txBody>
                  <a:tcPr marL="45720" marR="45720" vert="vert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2005</a:t>
                      </a:r>
                    </a:p>
                  </a:txBody>
                  <a:tcPr marL="45720" marR="45720" vert="vert" anchor="ctr" anchorCtr="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2006</a:t>
                      </a:r>
                    </a:p>
                  </a:txBody>
                  <a:tcPr marL="45720" marR="45720" vert="vert"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2007</a:t>
                      </a:r>
                    </a:p>
                  </a:txBody>
                  <a:tcPr marL="45720" marR="45720" vert="vert" anchor="ctr" anchorCtr="1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45720" marR="45720" vert="vert" anchor="ctr" anchorCtr="1"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45720" marR="45720" vert="vert" anchor="ctr" anchorCtr="1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45720" marR="45720" vert="vert" anchor="ctr" anchorCtr="1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45720" marR="45720" vert="vert" anchor="ctr" anchorCtr="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399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Computing Server</a:t>
                      </a:r>
                    </a:p>
                  </a:txBody>
                  <a:tcPr marL="45720" marR="45720" anchor="ctr" anchorCtr="1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WS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WS+PC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PC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?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329" marR="45329"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329" marR="45329"/>
                </a:tc>
              </a:tr>
              <a:tr h="399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Throughput</a:t>
                      </a:r>
                    </a:p>
                    <a:p>
                      <a:pPr algn="ctr"/>
                      <a:r>
                        <a:rPr kumimoji="1" lang="en-US" altLang="ja-JP" sz="1600" b="1" dirty="0" err="1" smtClean="0">
                          <a:effectLst/>
                          <a:latin typeface="+mn-lt"/>
                        </a:rPr>
                        <a:t>SPECint</a:t>
                      </a:r>
                      <a:r>
                        <a:rPr kumimoji="1" lang="en-US" altLang="ja-JP" sz="1600" b="1" baseline="0" dirty="0" smtClean="0">
                          <a:effectLst/>
                          <a:latin typeface="+mn-lt"/>
                        </a:rPr>
                        <a:t> rate2K</a:t>
                      </a:r>
                      <a:endParaRPr kumimoji="1" lang="ja-JP" altLang="en-US" sz="1600" b="1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100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1,250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42,500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68,000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99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Speed (kSI2K)</a:t>
                      </a:r>
                    </a:p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SPECint2K</a:t>
                      </a:r>
                      <a:r>
                        <a:rPr kumimoji="1" lang="en-US" altLang="ja-JP" sz="1600" b="1" baseline="0" dirty="0" smtClean="0">
                          <a:effectLst/>
                          <a:latin typeface="+mn-lt"/>
                        </a:rPr>
                        <a:t> base</a:t>
                      </a:r>
                      <a:endParaRPr kumimoji="1" lang="ja-JP" altLang="en-US" sz="1600" b="1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11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140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4,760</a:t>
                      </a:r>
                      <a:endParaRPr kumimoji="1" lang="ja-JP" altLang="en-US" sz="1600" b="1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7,600</a:t>
                      </a:r>
                      <a:endParaRPr kumimoji="1" lang="ja-JP" altLang="en-US" sz="1600" b="1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329" marR="45329"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329" marR="45329"/>
                </a:tc>
              </a:tr>
              <a:tr h="399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Disk</a:t>
                      </a:r>
                      <a:r>
                        <a:rPr kumimoji="1" lang="en-US" altLang="ja-JP" sz="1600" b="1" baseline="0" dirty="0" smtClean="0">
                          <a:effectLst/>
                          <a:latin typeface="+mn-lt"/>
                        </a:rPr>
                        <a:t> (TB)</a:t>
                      </a:r>
                      <a:endParaRPr kumimoji="1" lang="ja-JP" altLang="en-US" sz="1600" b="1" dirty="0">
                        <a:effectLst/>
                        <a:latin typeface="+mn-lt"/>
                      </a:endParaRPr>
                    </a:p>
                  </a:txBody>
                  <a:tcPr marL="45720" marR="45720" anchor="ctr" anchorCtr="1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4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9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1,000</a:t>
                      </a:r>
                      <a:endParaRPr kumimoji="1" lang="ja-JP" altLang="en-US" sz="1600" b="1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1,500</a:t>
                      </a:r>
                      <a:endParaRPr kumimoji="1" lang="ja-JP" altLang="en-US" sz="1600" b="1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329" marR="45329"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329" marR="45329"/>
                </a:tc>
              </a:tr>
              <a:tr h="399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Tape (TB)</a:t>
                      </a:r>
                      <a:endParaRPr kumimoji="1" lang="ja-JP" altLang="en-US" sz="1600" b="1" dirty="0">
                        <a:effectLst/>
                        <a:latin typeface="+mn-lt"/>
                      </a:endParaRPr>
                    </a:p>
                  </a:txBody>
                  <a:tcPr marL="45720" marR="45720" anchor="ctr" anchorCtr="1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160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620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3,500</a:t>
                      </a:r>
                      <a:endParaRPr kumimoji="1" lang="ja-JP" altLang="en-US" sz="1600" b="1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329" marR="45329"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329" marR="45329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Work Group Server</a:t>
                      </a:r>
                    </a:p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# of hosts</a:t>
                      </a:r>
                      <a:endParaRPr kumimoji="1" lang="ja-JP" altLang="en-US" sz="1600" b="1" dirty="0">
                        <a:effectLst/>
                        <a:latin typeface="+mn-lt"/>
                      </a:endParaRPr>
                    </a:p>
                  </a:txBody>
                  <a:tcPr marL="45720" marR="45720" anchor="ctr" anchorCtr="1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3+(9)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11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80+16FS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329" marR="45329"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329" marR="45329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User Workstation</a:t>
                      </a:r>
                    </a:p>
                    <a:p>
                      <a:pPr algn="ctr"/>
                      <a:r>
                        <a:rPr kumimoji="1" lang="en-US" altLang="ja-JP" sz="1600" b="1" dirty="0" smtClean="0">
                          <a:effectLst/>
                          <a:latin typeface="+mn-lt"/>
                        </a:rPr>
                        <a:t># of hosts</a:t>
                      </a:r>
                      <a:endParaRPr kumimoji="1" lang="ja-JP" altLang="en-US" sz="1600" b="1" dirty="0">
                        <a:effectLst/>
                        <a:latin typeface="+mn-lt"/>
                      </a:endParaRPr>
                    </a:p>
                  </a:txBody>
                  <a:tcPr marL="45720" marR="45720" anchor="ctr" anchorCtr="1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25WS+68X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23WS+100PC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effectLst/>
                          <a:latin typeface="+mn-lt"/>
                        </a:rPr>
                        <a:t>128PC</a:t>
                      </a:r>
                      <a:endParaRPr kumimoji="1" lang="ja-JP" altLang="en-US" sz="1600" dirty="0">
                        <a:effectLst/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720" marR="45720" anchor="ctr" anchorCtr="1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329" marR="45329"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45329" marR="45329"/>
                </a:tc>
              </a:tr>
            </a:tbl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5786446" y="1345156"/>
            <a:ext cx="31467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rental</a:t>
            </a:r>
            <a:r>
              <a:rPr lang="en-US" altLang="ja-JP" dirty="0" smtClean="0"/>
              <a:t> </a:t>
            </a:r>
            <a:r>
              <a:rPr lang="en-US" altLang="ja-JP" dirty="0" smtClean="0"/>
              <a:t>for 6 </a:t>
            </a:r>
            <a:r>
              <a:rPr lang="en-US" altLang="ja-JP" dirty="0" smtClean="0"/>
              <a:t>years duration</a:t>
            </a:r>
            <a:endParaRPr kumimoji="1" lang="ja-JP" altLang="en-US" dirty="0" smtClean="0"/>
          </a:p>
        </p:txBody>
      </p:sp>
      <p:sp>
        <p:nvSpPr>
          <p:cNvPr id="40" name="右中かっこ 39"/>
          <p:cNvSpPr/>
          <p:nvPr/>
        </p:nvSpPr>
        <p:spPr>
          <a:xfrm rot="16200000">
            <a:off x="7608115" y="643791"/>
            <a:ext cx="214314" cy="2428892"/>
          </a:xfrm>
          <a:prstGeom prst="rightBrace">
            <a:avLst>
              <a:gd name="adj1" fmla="val 38809"/>
              <a:gd name="adj2" fmla="val 4966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>
            <a:off x="7643834" y="3596326"/>
            <a:ext cx="192590" cy="127442"/>
          </a:xfrm>
          <a:prstGeom prst="rightArrow">
            <a:avLst>
              <a:gd name="adj1" fmla="val 55934"/>
              <a:gd name="adj2" fmla="val 5890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右矢印 49"/>
          <p:cNvSpPr/>
          <p:nvPr/>
        </p:nvSpPr>
        <p:spPr>
          <a:xfrm>
            <a:off x="7643834" y="4167830"/>
            <a:ext cx="192590" cy="127442"/>
          </a:xfrm>
          <a:prstGeom prst="rightArrow">
            <a:avLst>
              <a:gd name="adj1" fmla="val 55934"/>
              <a:gd name="adj2" fmla="val 5890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>
            <a:off x="7643834" y="4667896"/>
            <a:ext cx="192590" cy="127442"/>
          </a:xfrm>
          <a:prstGeom prst="rightArrow">
            <a:avLst>
              <a:gd name="adj1" fmla="val 55934"/>
              <a:gd name="adj2" fmla="val 5890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57224" y="0"/>
            <a:ext cx="8072494" cy="1143000"/>
          </a:xfrm>
        </p:spPr>
        <p:txBody>
          <a:bodyPr/>
          <a:lstStyle/>
          <a:p>
            <a:r>
              <a:rPr kumimoji="1" lang="en-US" altLang="ja-JP" dirty="0" smtClean="0"/>
              <a:t>Status of Grid Deployment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357158" y="1595423"/>
            <a:ext cx="8358246" cy="4762535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effectLst/>
              </a:rPr>
              <a:t>Current </a:t>
            </a:r>
            <a:r>
              <a:rPr lang="en-US" altLang="ja-JP" dirty="0" smtClean="0">
                <a:effectLst/>
              </a:rPr>
              <a:t>Grid </a:t>
            </a:r>
            <a:r>
              <a:rPr lang="en-US" altLang="ja-JP" dirty="0" smtClean="0">
                <a:effectLst/>
              </a:rPr>
              <a:t>environments are </a:t>
            </a:r>
            <a:r>
              <a:rPr lang="en-US" altLang="ja-JP" dirty="0" smtClean="0">
                <a:effectLst/>
              </a:rPr>
              <a:t>deployed</a:t>
            </a:r>
            <a:br>
              <a:rPr lang="en-US" altLang="ja-JP" dirty="0" smtClean="0">
                <a:effectLst/>
              </a:rPr>
            </a:br>
            <a:r>
              <a:rPr lang="en-US" altLang="ja-JP" dirty="0" smtClean="0">
                <a:effectLst/>
              </a:rPr>
              <a:t>as a “</a:t>
            </a:r>
            <a:r>
              <a:rPr lang="en-US" altLang="ja-JP" i="1" dirty="0" smtClean="0">
                <a:effectLst/>
              </a:rPr>
              <a:t>fragment”</a:t>
            </a:r>
            <a:r>
              <a:rPr lang="en-US" altLang="ja-JP" dirty="0" smtClean="0">
                <a:effectLst/>
              </a:rPr>
              <a:t> </a:t>
            </a:r>
            <a:r>
              <a:rPr lang="en-US" altLang="ja-JP" dirty="0" smtClean="0">
                <a:effectLst/>
              </a:rPr>
              <a:t>of </a:t>
            </a:r>
            <a:r>
              <a:rPr lang="en-US" altLang="ja-JP" dirty="0" smtClean="0">
                <a:effectLst/>
              </a:rPr>
              <a:t>these </a:t>
            </a:r>
            <a:r>
              <a:rPr lang="en-US" altLang="ja-JP" dirty="0" smtClean="0">
                <a:effectLst/>
              </a:rPr>
              <a:t>computer system</a:t>
            </a:r>
            <a:endParaRPr lang="en-US" altLang="ja-JP" dirty="0" smtClean="0">
              <a:effectLst/>
            </a:endParaRPr>
          </a:p>
          <a:p>
            <a:pPr lvl="1"/>
            <a:r>
              <a:rPr lang="en-US" altLang="ja-JP" dirty="0" smtClean="0">
                <a:effectLst/>
              </a:rPr>
              <a:t>R&amp;D </a:t>
            </a:r>
            <a:r>
              <a:rPr lang="en-US" altLang="ja-JP" dirty="0" smtClean="0">
                <a:effectLst/>
              </a:rPr>
              <a:t>for how to utilize Grid environment,</a:t>
            </a:r>
            <a:br>
              <a:rPr lang="en-US" altLang="ja-JP" dirty="0" smtClean="0">
                <a:effectLst/>
              </a:rPr>
            </a:br>
            <a:r>
              <a:rPr lang="en-US" altLang="ja-JP" dirty="0" smtClean="0">
                <a:effectLst/>
              </a:rPr>
              <a:t>trying</a:t>
            </a:r>
            <a:r>
              <a:rPr lang="en-US" altLang="ja-JP" dirty="0" smtClean="0">
                <a:effectLst/>
              </a:rPr>
              <a:t> </a:t>
            </a:r>
            <a:r>
              <a:rPr lang="en-US" altLang="ja-JP" dirty="0" smtClean="0">
                <a:effectLst/>
              </a:rPr>
              <a:t>distributed analysis using Grid technology</a:t>
            </a:r>
          </a:p>
          <a:p>
            <a:pPr lvl="1"/>
            <a:r>
              <a:rPr lang="en-US" altLang="ja-JP" dirty="0" smtClean="0">
                <a:effectLst/>
              </a:rPr>
              <a:t>mainly focused on applications other than </a:t>
            </a:r>
            <a:r>
              <a:rPr lang="en-US" altLang="ja-JP" dirty="0" smtClean="0">
                <a:effectLst/>
              </a:rPr>
              <a:t>LHC activities</a:t>
            </a:r>
          </a:p>
          <a:p>
            <a:pPr lvl="1"/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Gradual integration of Grid environment</a:t>
            </a:r>
          </a:p>
          <a:p>
            <a:pPr lvl="1"/>
            <a:r>
              <a:rPr lang="en-US" altLang="ja-JP" dirty="0" smtClean="0">
                <a:effectLst/>
              </a:rPr>
              <a:t>Co-operation with the current (non-Grid) system</a:t>
            </a:r>
            <a:br>
              <a:rPr lang="en-US" altLang="ja-JP" dirty="0" smtClean="0">
                <a:effectLst/>
              </a:rPr>
            </a:br>
            <a:r>
              <a:rPr lang="en-US" altLang="ja-JP" dirty="0" smtClean="0">
                <a:effectLst/>
              </a:rPr>
              <a:t>is mandatory. </a:t>
            </a:r>
          </a:p>
          <a:p>
            <a:pPr lvl="1"/>
            <a:r>
              <a:rPr lang="en-US" altLang="ja-JP" dirty="0" smtClean="0">
                <a:effectLst/>
              </a:rPr>
              <a:t>accumulating knowledge for Grid operation</a:t>
            </a:r>
            <a:endParaRPr kumimoji="1" lang="ja-JP" altLang="en-US" dirty="0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dirty="0" smtClean="0"/>
              <a:t>28 November 2007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14348" y="0"/>
            <a:ext cx="8215370" cy="1143000"/>
          </a:xfrm>
        </p:spPr>
        <p:txBody>
          <a:bodyPr/>
          <a:lstStyle/>
          <a:p>
            <a:r>
              <a:rPr lang="en-US" altLang="ja-JP" dirty="0" smtClean="0"/>
              <a:t>Concerns about Grid deployment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00660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>
                <a:effectLst/>
              </a:rPr>
              <a:t>S</a:t>
            </a:r>
            <a:r>
              <a:rPr lang="en-US" altLang="ja-JP" dirty="0" smtClean="0">
                <a:effectLst/>
              </a:rPr>
              <a:t>upport </a:t>
            </a:r>
            <a:r>
              <a:rPr lang="en-US" altLang="ja-JP" dirty="0" smtClean="0">
                <a:effectLst/>
              </a:rPr>
              <a:t>for both </a:t>
            </a:r>
            <a:r>
              <a:rPr lang="en-US" altLang="ja-JP" i="1" dirty="0" smtClean="0">
                <a:effectLst/>
              </a:rPr>
              <a:t>non-Grid</a:t>
            </a:r>
            <a:r>
              <a:rPr lang="en-US" altLang="ja-JP" dirty="0" smtClean="0">
                <a:effectLst/>
              </a:rPr>
              <a:t> and </a:t>
            </a:r>
            <a:r>
              <a:rPr lang="en-US" altLang="ja-JP" i="1" dirty="0" smtClean="0">
                <a:effectLst/>
              </a:rPr>
              <a:t>Grid</a:t>
            </a:r>
            <a:r>
              <a:rPr lang="en-US" altLang="ja-JP" dirty="0" smtClean="0">
                <a:effectLst/>
              </a:rPr>
              <a:t> </a:t>
            </a:r>
            <a:r>
              <a:rPr lang="en-US" altLang="ja-JP" dirty="0" smtClean="0">
                <a:effectLst/>
              </a:rPr>
              <a:t>users</a:t>
            </a:r>
          </a:p>
          <a:p>
            <a:pPr lvl="1"/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System configuration of such “</a:t>
            </a:r>
            <a:r>
              <a:rPr lang="en-US" altLang="ja-JP" i="1" dirty="0" smtClean="0">
                <a:effectLst/>
              </a:rPr>
              <a:t>hybrid</a:t>
            </a:r>
            <a:r>
              <a:rPr lang="en-US" altLang="ja-JP" dirty="0" smtClean="0">
                <a:effectLst/>
              </a:rPr>
              <a:t>” system is a key issue.</a:t>
            </a:r>
          </a:p>
          <a:p>
            <a:pPr lvl="1"/>
            <a:r>
              <a:rPr lang="en-US" altLang="ja-JP" dirty="0" smtClean="0">
                <a:effectLst/>
              </a:rPr>
              <a:t>resource management of batch servers</a:t>
            </a:r>
          </a:p>
          <a:p>
            <a:pPr lvl="2"/>
            <a:r>
              <a:rPr lang="en-US" altLang="ja-JP" dirty="0" smtClean="0">
                <a:effectLst/>
              </a:rPr>
              <a:t>job submission using LSF</a:t>
            </a:r>
          </a:p>
          <a:p>
            <a:pPr lvl="1"/>
            <a:r>
              <a:rPr lang="en-US" altLang="ja-JP" dirty="0" smtClean="0">
                <a:effectLst/>
              </a:rPr>
              <a:t>providing LFC access using SRB-DSI/HPSS-DSI with SE</a:t>
            </a:r>
          </a:p>
          <a:p>
            <a:pPr lvl="1"/>
            <a:r>
              <a:rPr lang="en-US" altLang="ja-JP" dirty="0" smtClean="0">
                <a:effectLst/>
              </a:rPr>
              <a:t>using virtualization technology (VM) for more robust and </a:t>
            </a:r>
            <a:r>
              <a:rPr lang="en-US" altLang="ja-JP" dirty="0" err="1" smtClean="0">
                <a:effectLst/>
              </a:rPr>
              <a:t>performant</a:t>
            </a:r>
            <a:r>
              <a:rPr lang="en-US" altLang="ja-JP" dirty="0" smtClean="0">
                <a:effectLst/>
              </a:rPr>
              <a:t> </a:t>
            </a:r>
            <a:r>
              <a:rPr lang="en-US" altLang="ja-JP" dirty="0" smtClean="0">
                <a:effectLst/>
              </a:rPr>
              <a:t>operation</a:t>
            </a:r>
          </a:p>
          <a:p>
            <a:pPr lvl="1"/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Interoperability between NAREGI and LCG</a:t>
            </a:r>
          </a:p>
          <a:p>
            <a:pPr lvl="1"/>
            <a:r>
              <a:rPr lang="en-US" altLang="ja-JP" dirty="0" smtClean="0">
                <a:effectLst/>
              </a:rPr>
              <a:t>choice of GRID middleware</a:t>
            </a:r>
          </a:p>
          <a:p>
            <a:pPr lvl="1"/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There might be one </a:t>
            </a:r>
            <a:r>
              <a:rPr lang="en-US" altLang="ja-JP" dirty="0" smtClean="0">
                <a:effectLst/>
              </a:rPr>
              <a:t>possibility of migrating two </a:t>
            </a:r>
            <a:r>
              <a:rPr lang="en-US" altLang="ja-JP" dirty="0" smtClean="0">
                <a:effectLst/>
              </a:rPr>
              <a:t>computer </a:t>
            </a:r>
            <a:r>
              <a:rPr lang="en-US" altLang="ja-JP" dirty="0" smtClean="0">
                <a:effectLst/>
              </a:rPr>
              <a:t>system in the next </a:t>
            </a:r>
            <a:r>
              <a:rPr lang="en-US" altLang="ja-JP" dirty="0" err="1" smtClean="0">
                <a:effectLst/>
              </a:rPr>
              <a:t>next</a:t>
            </a:r>
            <a:r>
              <a:rPr lang="en-US" altLang="ja-JP" dirty="0" smtClean="0">
                <a:effectLst/>
              </a:rPr>
              <a:t> system replacement (</a:t>
            </a:r>
            <a:r>
              <a:rPr lang="en-US" altLang="ja-JP" dirty="0" smtClean="0">
                <a:effectLst/>
              </a:rPr>
              <a:t>2012) as </a:t>
            </a:r>
            <a:r>
              <a:rPr lang="en-US" altLang="ja-JP" dirty="0" smtClean="0">
                <a:effectLst/>
              </a:rPr>
              <a:t>a further </a:t>
            </a:r>
            <a:r>
              <a:rPr lang="en-US" altLang="ja-JP" dirty="0" smtClean="0">
                <a:effectLst/>
              </a:rPr>
              <a:t>prospect?</a:t>
            </a:r>
          </a:p>
          <a:p>
            <a:pPr lvl="1"/>
            <a:r>
              <a:rPr lang="en-US" altLang="ja-JP" dirty="0" smtClean="0">
                <a:effectLst/>
              </a:rPr>
              <a:t>more efficient resource management in different aspects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28 November 2007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Workshop KEK - CC-IN2P3: KEK new Grid system</a:t>
            </a:r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9684" cy="928710"/>
          </a:xfrm>
        </p:spPr>
        <p:txBody>
          <a:bodyPr>
            <a:noAutofit/>
          </a:bodyPr>
          <a:lstStyle/>
          <a:p>
            <a:r>
              <a:rPr lang="en-US" altLang="ja-JP" sz="3000" dirty="0" smtClean="0"/>
              <a:t>Technical stuffs</a:t>
            </a:r>
            <a:r>
              <a:rPr lang="en-US" altLang="ja-JP" sz="3000" dirty="0" smtClean="0"/>
              <a:t> toward new Grid system</a:t>
            </a:r>
            <a:endParaRPr lang="ja-JP" altLang="en-US" sz="3000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285720" y="1666863"/>
            <a:ext cx="8358246" cy="4976847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>
                <a:effectLst/>
              </a:rPr>
              <a:t>Job submission via LSF on </a:t>
            </a:r>
            <a:r>
              <a:rPr lang="en-US" altLang="ja-JP" dirty="0" smtClean="0">
                <a:effectLst/>
              </a:rPr>
              <a:t>CE/WN</a:t>
            </a:r>
          </a:p>
          <a:p>
            <a:pPr lvl="1"/>
            <a:r>
              <a:rPr lang="en-US" altLang="ja-JP" dirty="0" smtClean="0">
                <a:effectLst/>
              </a:rPr>
              <a:t>s</a:t>
            </a:r>
            <a:r>
              <a:rPr lang="en-US" altLang="ja-JP" dirty="0" smtClean="0">
                <a:effectLst/>
              </a:rPr>
              <a:t>haring resources with locally submitted jobs and grid jobs</a:t>
            </a:r>
          </a:p>
          <a:p>
            <a:pPr lvl="1"/>
            <a:r>
              <a:rPr lang="en-US" altLang="ja-JP" dirty="0" smtClean="0">
                <a:effectLst/>
              </a:rPr>
              <a:t>optimization of setting parameters for practical operation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SE integration</a:t>
            </a:r>
          </a:p>
          <a:p>
            <a:pPr lvl="1"/>
            <a:r>
              <a:rPr lang="en-US" altLang="ja-JP" dirty="0" smtClean="0">
                <a:effectLst/>
              </a:rPr>
              <a:t>LFC </a:t>
            </a:r>
            <a:r>
              <a:rPr lang="en-US" altLang="ja-JP" dirty="0" smtClean="0">
                <a:effectLst/>
              </a:rPr>
              <a:t>accesses to </a:t>
            </a:r>
            <a:r>
              <a:rPr lang="en-US" altLang="ja-JP" dirty="0" smtClean="0">
                <a:effectLst/>
              </a:rPr>
              <a:t>a large scal</a:t>
            </a:r>
            <a:r>
              <a:rPr lang="en-US" altLang="ja-JP" dirty="0" smtClean="0">
                <a:effectLst/>
              </a:rPr>
              <a:t>e of storage system (SRB/HPSS)</a:t>
            </a:r>
            <a:endParaRPr lang="en-US" altLang="ja-JP" dirty="0" smtClean="0">
              <a:effectLst/>
            </a:endParaRPr>
          </a:p>
          <a:p>
            <a:pPr lvl="1"/>
            <a:r>
              <a:rPr lang="en-US" altLang="ja-JP" dirty="0" smtClean="0">
                <a:effectLst/>
              </a:rPr>
              <a:t>We can access to both SRB-DSI and HPSS-DSI via </a:t>
            </a:r>
            <a:r>
              <a:rPr lang="en-US" altLang="ja-JP" dirty="0" err="1" smtClean="0">
                <a:effectLst/>
              </a:rPr>
              <a:t>GridFTP</a:t>
            </a:r>
            <a:r>
              <a:rPr lang="en-US" altLang="ja-JP" dirty="0" smtClean="0">
                <a:effectLst/>
              </a:rPr>
              <a:t>,</a:t>
            </a:r>
            <a:br>
              <a:rPr lang="en-US" altLang="ja-JP" dirty="0" smtClean="0">
                <a:effectLst/>
              </a:rPr>
            </a:br>
            <a:r>
              <a:rPr lang="en-US" altLang="ja-JP" dirty="0" smtClean="0">
                <a:effectLst/>
              </a:rPr>
              <a:t> but not use LFC.</a:t>
            </a:r>
          </a:p>
          <a:p>
            <a:pPr lvl="1"/>
            <a:r>
              <a:rPr lang="en-US" altLang="ja-JP" dirty="0" smtClean="0">
                <a:effectLst/>
              </a:rPr>
              <a:t>HSM acces</a:t>
            </a:r>
            <a:r>
              <a:rPr lang="en-US" altLang="ja-JP" dirty="0" smtClean="0">
                <a:effectLst/>
              </a:rPr>
              <a:t>s </a:t>
            </a:r>
            <a:r>
              <a:rPr lang="en-US" altLang="ja-JP" dirty="0" smtClean="0">
                <a:effectLst/>
              </a:rPr>
              <a:t>by using SRB-DSI and HPSS-DSI </a:t>
            </a:r>
            <a:r>
              <a:rPr lang="en-US" altLang="ja-JP" dirty="0" smtClean="0">
                <a:effectLst/>
              </a:rPr>
              <a:t>on SRM</a:t>
            </a:r>
            <a:endParaRPr lang="en-US" altLang="ja-JP" dirty="0" smtClean="0">
              <a:effectLst/>
            </a:endParaRPr>
          </a:p>
          <a:p>
            <a:pPr lvl="1"/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More robust and flexible operation</a:t>
            </a:r>
          </a:p>
          <a:p>
            <a:pPr lvl="1"/>
            <a:r>
              <a:rPr lang="en-US" altLang="ja-JP" dirty="0" smtClean="0">
                <a:effectLst/>
              </a:rPr>
              <a:t>system configuration /</a:t>
            </a:r>
            <a:r>
              <a:rPr lang="en-US" altLang="ja-JP" dirty="0" smtClean="0">
                <a:effectLst/>
              </a:rPr>
              <a:t>operatio</a:t>
            </a:r>
            <a:r>
              <a:rPr lang="en-US" altLang="ja-JP" dirty="0" smtClean="0">
                <a:effectLst/>
              </a:rPr>
              <a:t>n </a:t>
            </a:r>
            <a:r>
              <a:rPr lang="en-US" altLang="ja-JP" dirty="0" smtClean="0">
                <a:effectLst/>
              </a:rPr>
              <a:t>u</a:t>
            </a:r>
            <a:r>
              <a:rPr lang="en-US" altLang="ja-JP" dirty="0" smtClean="0">
                <a:effectLst/>
              </a:rPr>
              <a:t>sing VMs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Networking/Security</a:t>
            </a:r>
          </a:p>
          <a:p>
            <a:pPr lvl="1"/>
            <a:r>
              <a:rPr lang="en-US" altLang="ja-JP" dirty="0" smtClean="0">
                <a:effectLst/>
              </a:rPr>
              <a:t>We were suffered from restrictions due to a domestic security policy!</a:t>
            </a:r>
          </a:p>
          <a:p>
            <a:pPr lvl="1"/>
            <a:r>
              <a:rPr lang="en-US" altLang="ja-JP" dirty="0" smtClean="0">
                <a:effectLst/>
              </a:rPr>
              <a:t>((need for </a:t>
            </a:r>
            <a:r>
              <a:rPr lang="en-US" altLang="ja-JP" i="1" dirty="0" smtClean="0">
                <a:effectLst/>
              </a:rPr>
              <a:t>bureaucratic?</a:t>
            </a:r>
            <a:r>
              <a:rPr lang="en-US" altLang="ja-JP" dirty="0" smtClean="0">
                <a:effectLst/>
              </a:rPr>
              <a:t> (not technical) global security assurance mechanism.)) </a:t>
            </a:r>
            <a:endParaRPr lang="en-US" altLang="ja-JP" dirty="0" smtClean="0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" name="直線コネクタ 348"/>
          <p:cNvCxnSpPr/>
          <p:nvPr/>
        </p:nvCxnSpPr>
        <p:spPr>
          <a:xfrm rot="5400000" flipH="1" flipV="1">
            <a:off x="5541175" y="2817015"/>
            <a:ext cx="348460" cy="79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785786" y="0"/>
            <a:ext cx="8143932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Integration of different components </a:t>
            </a:r>
            <a:endParaRPr lang="en-US" altLang="ja-JP" dirty="0" smtClean="0"/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6916865" y="2571744"/>
            <a:ext cx="94128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KEK-2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8" name="直線コネクタ 407"/>
          <p:cNvCxnSpPr/>
          <p:nvPr/>
        </p:nvCxnSpPr>
        <p:spPr>
          <a:xfrm>
            <a:off x="642910" y="4559866"/>
            <a:ext cx="2500312" cy="1588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7" name="直線コネクタ 276"/>
          <p:cNvCxnSpPr/>
          <p:nvPr/>
        </p:nvCxnSpPr>
        <p:spPr>
          <a:xfrm>
            <a:off x="6143654" y="2285992"/>
            <a:ext cx="2500312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8" name="直線コネクタ 277"/>
          <p:cNvCxnSpPr/>
          <p:nvPr/>
        </p:nvCxnSpPr>
        <p:spPr>
          <a:xfrm rot="5400000" flipH="1" flipV="1">
            <a:off x="7179487" y="2464587"/>
            <a:ext cx="35719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2" name="直線コネクタ 291"/>
          <p:cNvCxnSpPr/>
          <p:nvPr/>
        </p:nvCxnSpPr>
        <p:spPr>
          <a:xfrm rot="5400000" flipH="1" flipV="1">
            <a:off x="2255027" y="4733699"/>
            <a:ext cx="348460" cy="79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4" name="直線コネクタ 293"/>
          <p:cNvCxnSpPr/>
          <p:nvPr/>
        </p:nvCxnSpPr>
        <p:spPr>
          <a:xfrm rot="5400000" flipH="1" flipV="1">
            <a:off x="1099430" y="4733699"/>
            <a:ext cx="348460" cy="79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" name="グループ化 300"/>
          <p:cNvGrpSpPr/>
          <p:nvPr/>
        </p:nvGrpSpPr>
        <p:grpSpPr>
          <a:xfrm>
            <a:off x="3214696" y="4845618"/>
            <a:ext cx="2500312" cy="658496"/>
            <a:chOff x="4786314" y="6072206"/>
            <a:chExt cx="2500312" cy="658496"/>
          </a:xfrm>
        </p:grpSpPr>
        <p:cxnSp>
          <p:nvCxnSpPr>
            <p:cNvPr id="273" name="直線コネクタ 272"/>
            <p:cNvCxnSpPr/>
            <p:nvPr/>
          </p:nvCxnSpPr>
          <p:spPr>
            <a:xfrm>
              <a:off x="4786314" y="6072206"/>
              <a:ext cx="2500312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6" name="直線コネクタ 285"/>
            <p:cNvCxnSpPr/>
            <p:nvPr/>
          </p:nvCxnSpPr>
          <p:spPr>
            <a:xfrm rot="5400000" flipH="1" flipV="1">
              <a:off x="5326843" y="6258181"/>
              <a:ext cx="348460" cy="79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9" name="直線コネクタ 288"/>
            <p:cNvCxnSpPr/>
            <p:nvPr/>
          </p:nvCxnSpPr>
          <p:spPr>
            <a:xfrm rot="5400000" flipH="1" flipV="1">
              <a:off x="6449655" y="6246039"/>
              <a:ext cx="348460" cy="79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75" name="テキスト ボックス 274"/>
            <p:cNvSpPr txBox="1"/>
            <p:nvPr/>
          </p:nvSpPr>
          <p:spPr>
            <a:xfrm>
              <a:off x="5092280" y="6361370"/>
              <a:ext cx="837024" cy="369332"/>
            </a:xfrm>
            <a:prstGeom prst="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HPSS</a:t>
              </a:r>
              <a:endPara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>
              <a:off x="6192840" y="6357958"/>
              <a:ext cx="879472" cy="369332"/>
            </a:xfrm>
            <a:prstGeom prst="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Batch</a:t>
              </a:r>
              <a:endPara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グループ化 299"/>
          <p:cNvGrpSpPr/>
          <p:nvPr/>
        </p:nvGrpSpPr>
        <p:grpSpPr>
          <a:xfrm>
            <a:off x="6000778" y="5109345"/>
            <a:ext cx="2500312" cy="655084"/>
            <a:chOff x="6429388" y="5572140"/>
            <a:chExt cx="2500312" cy="655084"/>
          </a:xfrm>
        </p:grpSpPr>
        <p:cxnSp>
          <p:nvCxnSpPr>
            <p:cNvPr id="279" name="直線コネクタ 278"/>
            <p:cNvCxnSpPr/>
            <p:nvPr/>
          </p:nvCxnSpPr>
          <p:spPr>
            <a:xfrm>
              <a:off x="6429388" y="5572140"/>
              <a:ext cx="2500312" cy="158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8" name="直線コネクタ 297"/>
            <p:cNvCxnSpPr/>
            <p:nvPr/>
          </p:nvCxnSpPr>
          <p:spPr>
            <a:xfrm rot="5400000" flipH="1" flipV="1">
              <a:off x="7046246" y="5754703"/>
              <a:ext cx="348460" cy="794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9" name="直線コネクタ 298"/>
            <p:cNvCxnSpPr/>
            <p:nvPr/>
          </p:nvCxnSpPr>
          <p:spPr>
            <a:xfrm rot="5400000" flipH="1" flipV="1">
              <a:off x="7823583" y="5745973"/>
              <a:ext cx="348460" cy="794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80" name="テキスト ボックス 279"/>
            <p:cNvSpPr txBox="1"/>
            <p:nvPr/>
          </p:nvSpPr>
          <p:spPr>
            <a:xfrm>
              <a:off x="7008579" y="5857892"/>
              <a:ext cx="492379" cy="369332"/>
            </a:xfrm>
            <a:prstGeom prst="rect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SS</a:t>
              </a:r>
              <a:endPara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1" name="テキスト ボックス 280"/>
            <p:cNvSpPr txBox="1"/>
            <p:nvPr/>
          </p:nvSpPr>
          <p:spPr>
            <a:xfrm>
              <a:off x="7786710" y="5857892"/>
              <a:ext cx="497252" cy="369332"/>
            </a:xfrm>
            <a:prstGeom prst="rect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</a:t>
              </a:r>
              <a:endPara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1" name="テキスト ボックス 410"/>
          <p:cNvSpPr txBox="1"/>
          <p:nvPr/>
        </p:nvSpPr>
        <p:spPr>
          <a:xfrm>
            <a:off x="773197" y="4857760"/>
            <a:ext cx="94128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KEK-1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4" name="テキスト ボックス 413"/>
          <p:cNvSpPr txBox="1"/>
          <p:nvPr/>
        </p:nvSpPr>
        <p:spPr>
          <a:xfrm>
            <a:off x="1857356" y="4857760"/>
            <a:ext cx="11641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NAREGI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8" name="直線コネクタ 307"/>
          <p:cNvCxnSpPr/>
          <p:nvPr/>
        </p:nvCxnSpPr>
        <p:spPr>
          <a:xfrm rot="5400000" flipH="1" flipV="1">
            <a:off x="4858149" y="4071545"/>
            <a:ext cx="1571636" cy="79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0" name="直線コネクタ 309"/>
          <p:cNvCxnSpPr/>
          <p:nvPr/>
        </p:nvCxnSpPr>
        <p:spPr>
          <a:xfrm rot="5400000" flipH="1" flipV="1">
            <a:off x="2540779" y="4388651"/>
            <a:ext cx="348460" cy="79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1" name="直線コネクタ 310"/>
          <p:cNvCxnSpPr/>
          <p:nvPr/>
        </p:nvCxnSpPr>
        <p:spPr>
          <a:xfrm>
            <a:off x="2714612" y="4214818"/>
            <a:ext cx="2714644" cy="158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5" name="直線コネクタ 314"/>
          <p:cNvCxnSpPr/>
          <p:nvPr/>
        </p:nvCxnSpPr>
        <p:spPr>
          <a:xfrm rot="5400000" flipH="1" flipV="1">
            <a:off x="5000628" y="3786190"/>
            <a:ext cx="857256" cy="158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7" name="直線コネクタ 316"/>
          <p:cNvCxnSpPr/>
          <p:nvPr/>
        </p:nvCxnSpPr>
        <p:spPr>
          <a:xfrm rot="16200000" flipV="1">
            <a:off x="6785784" y="4785529"/>
            <a:ext cx="572297" cy="79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8" name="直線コネクタ 317"/>
          <p:cNvCxnSpPr/>
          <p:nvPr/>
        </p:nvCxnSpPr>
        <p:spPr>
          <a:xfrm rot="10800000">
            <a:off x="5929322" y="4500570"/>
            <a:ext cx="1143008" cy="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9" name="直線コネクタ 318"/>
          <p:cNvCxnSpPr/>
          <p:nvPr/>
        </p:nvCxnSpPr>
        <p:spPr>
          <a:xfrm rot="5400000" flipH="1" flipV="1">
            <a:off x="5357818" y="3929066"/>
            <a:ext cx="1143008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0" name="テキスト ボックス 319"/>
          <p:cNvSpPr txBox="1"/>
          <p:nvPr/>
        </p:nvSpPr>
        <p:spPr>
          <a:xfrm>
            <a:off x="3428992" y="5857892"/>
            <a:ext cx="2836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Information System</a:t>
            </a:r>
            <a:endParaRPr kumimoji="1" lang="ja-JP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1" name="テキスト ボックス 320"/>
          <p:cNvSpPr txBox="1"/>
          <p:nvPr/>
        </p:nvSpPr>
        <p:spPr>
          <a:xfrm>
            <a:off x="6143654" y="5835867"/>
            <a:ext cx="2197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B-Computing</a:t>
            </a:r>
            <a:r>
              <a:rPr kumimoji="1"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</a:t>
            </a:r>
            <a:endParaRPr kumimoji="1" lang="ja-JP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グループ化 190"/>
          <p:cNvGrpSpPr>
            <a:grpSpLocks/>
          </p:cNvGrpSpPr>
          <p:nvPr/>
        </p:nvGrpSpPr>
        <p:grpSpPr bwMode="auto">
          <a:xfrm>
            <a:off x="5214942" y="2928934"/>
            <a:ext cx="850765" cy="428937"/>
            <a:chOff x="1934531" y="2928940"/>
            <a:chExt cx="851519" cy="428628"/>
          </a:xfrm>
        </p:grpSpPr>
        <p:sp>
          <p:nvSpPr>
            <p:cNvPr id="293" name="Firewall"/>
            <p:cNvSpPr>
              <a:spLocks noEditPoints="1" noChangeArrowheads="1"/>
            </p:cNvSpPr>
            <p:nvPr/>
          </p:nvSpPr>
          <p:spPr bwMode="auto">
            <a:xfrm>
              <a:off x="2000232" y="2928940"/>
              <a:ext cx="785818" cy="42862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060 w 21600"/>
                <a:gd name="T7" fmla="*/ 10800 h 21600"/>
                <a:gd name="T8" fmla="*/ 21060 w 21600"/>
                <a:gd name="T9" fmla="*/ 21600 h 21600"/>
                <a:gd name="T10" fmla="*/ 10800 w 21600"/>
                <a:gd name="T11" fmla="*/ 21600 h 21600"/>
                <a:gd name="T12" fmla="*/ 540 w 21600"/>
                <a:gd name="T13" fmla="*/ 21600 h 21600"/>
                <a:gd name="T14" fmla="*/ 54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2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540" y="4628"/>
                  </a:moveTo>
                  <a:lnTo>
                    <a:pt x="0" y="462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4628"/>
                  </a:lnTo>
                  <a:lnTo>
                    <a:pt x="21060" y="4628"/>
                  </a:lnTo>
                  <a:lnTo>
                    <a:pt x="21060" y="21600"/>
                  </a:lnTo>
                  <a:lnTo>
                    <a:pt x="540" y="21600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540" y="4628"/>
                  </a:moveTo>
                  <a:lnTo>
                    <a:pt x="540" y="6171"/>
                  </a:lnTo>
                  <a:lnTo>
                    <a:pt x="2700" y="6171"/>
                  </a:lnTo>
                  <a:lnTo>
                    <a:pt x="2700" y="4628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2700" y="4628"/>
                  </a:moveTo>
                  <a:lnTo>
                    <a:pt x="2700" y="6171"/>
                  </a:lnTo>
                  <a:lnTo>
                    <a:pt x="4860" y="6171"/>
                  </a:lnTo>
                  <a:lnTo>
                    <a:pt x="4860" y="4628"/>
                  </a:lnTo>
                  <a:lnTo>
                    <a:pt x="2700" y="4628"/>
                  </a:lnTo>
                  <a:close/>
                </a:path>
                <a:path w="21600" h="21600" extrusionOk="0">
                  <a:moveTo>
                    <a:pt x="4860" y="4628"/>
                  </a:moveTo>
                  <a:lnTo>
                    <a:pt x="4860" y="6171"/>
                  </a:lnTo>
                  <a:lnTo>
                    <a:pt x="7020" y="6171"/>
                  </a:lnTo>
                  <a:lnTo>
                    <a:pt x="7020" y="4628"/>
                  </a:lnTo>
                  <a:lnTo>
                    <a:pt x="4860" y="4628"/>
                  </a:lnTo>
                  <a:close/>
                </a:path>
                <a:path w="21600" h="21600" extrusionOk="0">
                  <a:moveTo>
                    <a:pt x="7020" y="4628"/>
                  </a:moveTo>
                  <a:lnTo>
                    <a:pt x="7020" y="6171"/>
                  </a:lnTo>
                  <a:lnTo>
                    <a:pt x="9180" y="6171"/>
                  </a:lnTo>
                  <a:lnTo>
                    <a:pt x="9180" y="4628"/>
                  </a:lnTo>
                  <a:lnTo>
                    <a:pt x="7020" y="4628"/>
                  </a:lnTo>
                  <a:close/>
                </a:path>
                <a:path w="21600" h="21600" extrusionOk="0">
                  <a:moveTo>
                    <a:pt x="9180" y="4628"/>
                  </a:moveTo>
                  <a:lnTo>
                    <a:pt x="9180" y="6171"/>
                  </a:lnTo>
                  <a:lnTo>
                    <a:pt x="11340" y="6171"/>
                  </a:lnTo>
                  <a:lnTo>
                    <a:pt x="11340" y="4628"/>
                  </a:lnTo>
                  <a:lnTo>
                    <a:pt x="9180" y="4628"/>
                  </a:lnTo>
                  <a:close/>
                </a:path>
                <a:path w="21600" h="21600" extrusionOk="0">
                  <a:moveTo>
                    <a:pt x="11340" y="4628"/>
                  </a:moveTo>
                  <a:lnTo>
                    <a:pt x="11340" y="6171"/>
                  </a:lnTo>
                  <a:lnTo>
                    <a:pt x="13500" y="6171"/>
                  </a:lnTo>
                  <a:lnTo>
                    <a:pt x="13500" y="4628"/>
                  </a:lnTo>
                  <a:lnTo>
                    <a:pt x="11340" y="4628"/>
                  </a:lnTo>
                  <a:close/>
                </a:path>
                <a:path w="21600" h="21600" extrusionOk="0">
                  <a:moveTo>
                    <a:pt x="13500" y="4628"/>
                  </a:moveTo>
                  <a:lnTo>
                    <a:pt x="13500" y="6171"/>
                  </a:lnTo>
                  <a:lnTo>
                    <a:pt x="15660" y="6171"/>
                  </a:lnTo>
                  <a:lnTo>
                    <a:pt x="15660" y="4628"/>
                  </a:lnTo>
                  <a:lnTo>
                    <a:pt x="13500" y="4628"/>
                  </a:lnTo>
                  <a:close/>
                </a:path>
                <a:path w="21600" h="21600" extrusionOk="0">
                  <a:moveTo>
                    <a:pt x="15660" y="4628"/>
                  </a:moveTo>
                  <a:lnTo>
                    <a:pt x="15660" y="6171"/>
                  </a:lnTo>
                  <a:lnTo>
                    <a:pt x="17820" y="6171"/>
                  </a:lnTo>
                  <a:lnTo>
                    <a:pt x="17820" y="4628"/>
                  </a:lnTo>
                  <a:lnTo>
                    <a:pt x="15660" y="4628"/>
                  </a:lnTo>
                  <a:close/>
                </a:path>
                <a:path w="21600" h="21600" extrusionOk="0">
                  <a:moveTo>
                    <a:pt x="17820" y="4628"/>
                  </a:moveTo>
                  <a:lnTo>
                    <a:pt x="17820" y="6171"/>
                  </a:lnTo>
                  <a:lnTo>
                    <a:pt x="19980" y="6171"/>
                  </a:lnTo>
                  <a:lnTo>
                    <a:pt x="19980" y="4628"/>
                  </a:lnTo>
                  <a:lnTo>
                    <a:pt x="17820" y="4628"/>
                  </a:lnTo>
                  <a:close/>
                </a:path>
                <a:path w="21600" h="21600" extrusionOk="0">
                  <a:moveTo>
                    <a:pt x="1620" y="6171"/>
                  </a:moveTo>
                  <a:lnTo>
                    <a:pt x="1620" y="7714"/>
                  </a:lnTo>
                  <a:lnTo>
                    <a:pt x="3779" y="7714"/>
                  </a:lnTo>
                  <a:lnTo>
                    <a:pt x="3779" y="6171"/>
                  </a:lnTo>
                  <a:lnTo>
                    <a:pt x="1620" y="6171"/>
                  </a:lnTo>
                  <a:close/>
                </a:path>
                <a:path w="21600" h="21600" extrusionOk="0">
                  <a:moveTo>
                    <a:pt x="3779" y="6171"/>
                  </a:moveTo>
                  <a:lnTo>
                    <a:pt x="3779" y="7714"/>
                  </a:lnTo>
                  <a:lnTo>
                    <a:pt x="5940" y="7714"/>
                  </a:lnTo>
                  <a:lnTo>
                    <a:pt x="5940" y="6171"/>
                  </a:lnTo>
                  <a:lnTo>
                    <a:pt x="3779" y="6171"/>
                  </a:lnTo>
                  <a:close/>
                </a:path>
                <a:path w="21600" h="21600" extrusionOk="0">
                  <a:moveTo>
                    <a:pt x="5940" y="6171"/>
                  </a:moveTo>
                  <a:lnTo>
                    <a:pt x="5940" y="7714"/>
                  </a:lnTo>
                  <a:lnTo>
                    <a:pt x="8100" y="7714"/>
                  </a:lnTo>
                  <a:lnTo>
                    <a:pt x="8100" y="6171"/>
                  </a:lnTo>
                  <a:lnTo>
                    <a:pt x="5940" y="6171"/>
                  </a:lnTo>
                  <a:close/>
                </a:path>
                <a:path w="21600" h="21600" extrusionOk="0">
                  <a:moveTo>
                    <a:pt x="8100" y="6171"/>
                  </a:moveTo>
                  <a:lnTo>
                    <a:pt x="8100" y="7714"/>
                  </a:lnTo>
                  <a:lnTo>
                    <a:pt x="10260" y="7714"/>
                  </a:lnTo>
                  <a:lnTo>
                    <a:pt x="10260" y="6171"/>
                  </a:lnTo>
                  <a:lnTo>
                    <a:pt x="8100" y="6171"/>
                  </a:lnTo>
                  <a:close/>
                </a:path>
                <a:path w="21600" h="21600" extrusionOk="0">
                  <a:moveTo>
                    <a:pt x="10260" y="6171"/>
                  </a:moveTo>
                  <a:lnTo>
                    <a:pt x="10260" y="7714"/>
                  </a:lnTo>
                  <a:lnTo>
                    <a:pt x="12419" y="7714"/>
                  </a:lnTo>
                  <a:lnTo>
                    <a:pt x="12419" y="6171"/>
                  </a:lnTo>
                  <a:lnTo>
                    <a:pt x="10260" y="6171"/>
                  </a:lnTo>
                  <a:close/>
                </a:path>
                <a:path w="21600" h="21600" extrusionOk="0">
                  <a:moveTo>
                    <a:pt x="12419" y="6171"/>
                  </a:moveTo>
                  <a:lnTo>
                    <a:pt x="12419" y="7714"/>
                  </a:lnTo>
                  <a:lnTo>
                    <a:pt x="14580" y="7714"/>
                  </a:lnTo>
                  <a:lnTo>
                    <a:pt x="14580" y="6171"/>
                  </a:lnTo>
                  <a:lnTo>
                    <a:pt x="12419" y="6171"/>
                  </a:lnTo>
                  <a:close/>
                </a:path>
                <a:path w="21600" h="21600" extrusionOk="0">
                  <a:moveTo>
                    <a:pt x="14580" y="6171"/>
                  </a:moveTo>
                  <a:lnTo>
                    <a:pt x="14580" y="7714"/>
                  </a:lnTo>
                  <a:lnTo>
                    <a:pt x="16740" y="7714"/>
                  </a:lnTo>
                  <a:lnTo>
                    <a:pt x="16740" y="6171"/>
                  </a:lnTo>
                  <a:lnTo>
                    <a:pt x="14580" y="6171"/>
                  </a:lnTo>
                  <a:close/>
                </a:path>
                <a:path w="21600" h="21600" extrusionOk="0">
                  <a:moveTo>
                    <a:pt x="16740" y="6171"/>
                  </a:moveTo>
                  <a:lnTo>
                    <a:pt x="16740" y="7714"/>
                  </a:lnTo>
                  <a:lnTo>
                    <a:pt x="18900" y="7714"/>
                  </a:lnTo>
                  <a:lnTo>
                    <a:pt x="18900" y="6171"/>
                  </a:lnTo>
                  <a:lnTo>
                    <a:pt x="16740" y="6171"/>
                  </a:lnTo>
                  <a:close/>
                </a:path>
                <a:path w="21600" h="21600" extrusionOk="0">
                  <a:moveTo>
                    <a:pt x="18900" y="6171"/>
                  </a:moveTo>
                  <a:lnTo>
                    <a:pt x="18900" y="7714"/>
                  </a:lnTo>
                  <a:lnTo>
                    <a:pt x="21060" y="7714"/>
                  </a:lnTo>
                  <a:lnTo>
                    <a:pt x="21060" y="6171"/>
                  </a:lnTo>
                  <a:lnTo>
                    <a:pt x="18900" y="6171"/>
                  </a:lnTo>
                  <a:close/>
                </a:path>
                <a:path w="21600" h="21600" extrusionOk="0">
                  <a:moveTo>
                    <a:pt x="540" y="7714"/>
                  </a:moveTo>
                  <a:lnTo>
                    <a:pt x="540" y="9257"/>
                  </a:lnTo>
                  <a:lnTo>
                    <a:pt x="2700" y="9257"/>
                  </a:lnTo>
                  <a:lnTo>
                    <a:pt x="2700" y="7714"/>
                  </a:lnTo>
                  <a:lnTo>
                    <a:pt x="540" y="7714"/>
                  </a:lnTo>
                  <a:close/>
                </a:path>
                <a:path w="21600" h="21600" extrusionOk="0">
                  <a:moveTo>
                    <a:pt x="2700" y="7714"/>
                  </a:moveTo>
                  <a:lnTo>
                    <a:pt x="2700" y="9257"/>
                  </a:lnTo>
                  <a:lnTo>
                    <a:pt x="4860" y="9257"/>
                  </a:lnTo>
                  <a:lnTo>
                    <a:pt x="4860" y="7714"/>
                  </a:lnTo>
                  <a:lnTo>
                    <a:pt x="2700" y="7714"/>
                  </a:lnTo>
                  <a:close/>
                </a:path>
                <a:path w="21600" h="21600" extrusionOk="0">
                  <a:moveTo>
                    <a:pt x="4860" y="7714"/>
                  </a:moveTo>
                  <a:lnTo>
                    <a:pt x="4860" y="9257"/>
                  </a:lnTo>
                  <a:lnTo>
                    <a:pt x="7020" y="9257"/>
                  </a:lnTo>
                  <a:lnTo>
                    <a:pt x="7020" y="7714"/>
                  </a:lnTo>
                  <a:lnTo>
                    <a:pt x="4860" y="7714"/>
                  </a:lnTo>
                  <a:close/>
                </a:path>
                <a:path w="21600" h="21600" extrusionOk="0">
                  <a:moveTo>
                    <a:pt x="7020" y="7714"/>
                  </a:moveTo>
                  <a:lnTo>
                    <a:pt x="7020" y="9257"/>
                  </a:lnTo>
                  <a:lnTo>
                    <a:pt x="9180" y="9257"/>
                  </a:lnTo>
                  <a:lnTo>
                    <a:pt x="9180" y="7714"/>
                  </a:lnTo>
                  <a:lnTo>
                    <a:pt x="7020" y="7714"/>
                  </a:lnTo>
                  <a:close/>
                </a:path>
                <a:path w="21600" h="21600" extrusionOk="0">
                  <a:moveTo>
                    <a:pt x="9180" y="7714"/>
                  </a:moveTo>
                  <a:lnTo>
                    <a:pt x="9180" y="9257"/>
                  </a:lnTo>
                  <a:lnTo>
                    <a:pt x="11340" y="9257"/>
                  </a:lnTo>
                  <a:lnTo>
                    <a:pt x="11340" y="7714"/>
                  </a:lnTo>
                  <a:lnTo>
                    <a:pt x="9180" y="7714"/>
                  </a:lnTo>
                  <a:close/>
                </a:path>
                <a:path w="21600" h="21600" extrusionOk="0">
                  <a:moveTo>
                    <a:pt x="11340" y="7714"/>
                  </a:moveTo>
                  <a:lnTo>
                    <a:pt x="11340" y="9257"/>
                  </a:lnTo>
                  <a:lnTo>
                    <a:pt x="13500" y="9257"/>
                  </a:lnTo>
                  <a:lnTo>
                    <a:pt x="13500" y="7714"/>
                  </a:lnTo>
                  <a:lnTo>
                    <a:pt x="11340" y="7714"/>
                  </a:lnTo>
                  <a:close/>
                </a:path>
                <a:path w="21600" h="21600" extrusionOk="0">
                  <a:moveTo>
                    <a:pt x="13500" y="7714"/>
                  </a:moveTo>
                  <a:lnTo>
                    <a:pt x="13500" y="9257"/>
                  </a:lnTo>
                  <a:lnTo>
                    <a:pt x="15660" y="9257"/>
                  </a:lnTo>
                  <a:lnTo>
                    <a:pt x="15660" y="7714"/>
                  </a:lnTo>
                  <a:lnTo>
                    <a:pt x="13500" y="7714"/>
                  </a:lnTo>
                  <a:close/>
                </a:path>
                <a:path w="21600" h="21600" extrusionOk="0">
                  <a:moveTo>
                    <a:pt x="15660" y="7714"/>
                  </a:moveTo>
                  <a:lnTo>
                    <a:pt x="15660" y="9257"/>
                  </a:lnTo>
                  <a:lnTo>
                    <a:pt x="17820" y="9257"/>
                  </a:lnTo>
                  <a:lnTo>
                    <a:pt x="17820" y="7714"/>
                  </a:lnTo>
                  <a:lnTo>
                    <a:pt x="15660" y="7714"/>
                  </a:lnTo>
                  <a:close/>
                </a:path>
                <a:path w="21600" h="21600" extrusionOk="0">
                  <a:moveTo>
                    <a:pt x="17820" y="7714"/>
                  </a:moveTo>
                  <a:lnTo>
                    <a:pt x="17820" y="9257"/>
                  </a:lnTo>
                  <a:lnTo>
                    <a:pt x="19980" y="9257"/>
                  </a:lnTo>
                  <a:lnTo>
                    <a:pt x="19980" y="7714"/>
                  </a:lnTo>
                  <a:lnTo>
                    <a:pt x="17820" y="7714"/>
                  </a:lnTo>
                  <a:close/>
                </a:path>
                <a:path w="21600" h="21600" extrusionOk="0">
                  <a:moveTo>
                    <a:pt x="1620" y="9257"/>
                  </a:moveTo>
                  <a:lnTo>
                    <a:pt x="1620" y="10800"/>
                  </a:lnTo>
                  <a:lnTo>
                    <a:pt x="3779" y="10800"/>
                  </a:lnTo>
                  <a:lnTo>
                    <a:pt x="3779" y="9257"/>
                  </a:lnTo>
                  <a:lnTo>
                    <a:pt x="1620" y="9257"/>
                  </a:lnTo>
                  <a:close/>
                </a:path>
                <a:path w="21600" h="21600" extrusionOk="0">
                  <a:moveTo>
                    <a:pt x="3779" y="9257"/>
                  </a:moveTo>
                  <a:lnTo>
                    <a:pt x="3779" y="10800"/>
                  </a:lnTo>
                  <a:lnTo>
                    <a:pt x="5940" y="10800"/>
                  </a:lnTo>
                  <a:lnTo>
                    <a:pt x="5940" y="9257"/>
                  </a:lnTo>
                  <a:lnTo>
                    <a:pt x="3779" y="9257"/>
                  </a:lnTo>
                  <a:close/>
                </a:path>
                <a:path w="21600" h="21600" extrusionOk="0">
                  <a:moveTo>
                    <a:pt x="5940" y="9257"/>
                  </a:moveTo>
                  <a:lnTo>
                    <a:pt x="5940" y="10800"/>
                  </a:lnTo>
                  <a:lnTo>
                    <a:pt x="8100" y="10800"/>
                  </a:lnTo>
                  <a:lnTo>
                    <a:pt x="8100" y="9257"/>
                  </a:lnTo>
                  <a:lnTo>
                    <a:pt x="5940" y="9257"/>
                  </a:lnTo>
                  <a:close/>
                </a:path>
                <a:path w="21600" h="21600" extrusionOk="0">
                  <a:moveTo>
                    <a:pt x="8100" y="9257"/>
                  </a:moveTo>
                  <a:lnTo>
                    <a:pt x="8100" y="10800"/>
                  </a:lnTo>
                  <a:lnTo>
                    <a:pt x="10260" y="10800"/>
                  </a:lnTo>
                  <a:lnTo>
                    <a:pt x="10260" y="9257"/>
                  </a:lnTo>
                  <a:lnTo>
                    <a:pt x="8100" y="9257"/>
                  </a:lnTo>
                  <a:close/>
                </a:path>
                <a:path w="21600" h="21600" extrusionOk="0">
                  <a:moveTo>
                    <a:pt x="10260" y="9257"/>
                  </a:moveTo>
                  <a:lnTo>
                    <a:pt x="10260" y="10800"/>
                  </a:lnTo>
                  <a:lnTo>
                    <a:pt x="12419" y="10800"/>
                  </a:lnTo>
                  <a:lnTo>
                    <a:pt x="12419" y="9257"/>
                  </a:lnTo>
                  <a:lnTo>
                    <a:pt x="10260" y="9257"/>
                  </a:lnTo>
                  <a:close/>
                </a:path>
                <a:path w="21600" h="21600" extrusionOk="0">
                  <a:moveTo>
                    <a:pt x="12419" y="9257"/>
                  </a:moveTo>
                  <a:lnTo>
                    <a:pt x="12419" y="10800"/>
                  </a:lnTo>
                  <a:lnTo>
                    <a:pt x="14580" y="10800"/>
                  </a:lnTo>
                  <a:lnTo>
                    <a:pt x="14580" y="9257"/>
                  </a:lnTo>
                  <a:lnTo>
                    <a:pt x="12419" y="9257"/>
                  </a:lnTo>
                  <a:close/>
                </a:path>
                <a:path w="21600" h="21600" extrusionOk="0">
                  <a:moveTo>
                    <a:pt x="14580" y="9257"/>
                  </a:moveTo>
                  <a:lnTo>
                    <a:pt x="14580" y="10800"/>
                  </a:lnTo>
                  <a:lnTo>
                    <a:pt x="16740" y="10800"/>
                  </a:lnTo>
                  <a:lnTo>
                    <a:pt x="16740" y="9257"/>
                  </a:lnTo>
                  <a:lnTo>
                    <a:pt x="14580" y="9257"/>
                  </a:lnTo>
                  <a:close/>
                </a:path>
                <a:path w="21600" h="21600" extrusionOk="0">
                  <a:moveTo>
                    <a:pt x="16740" y="9257"/>
                  </a:moveTo>
                  <a:lnTo>
                    <a:pt x="16740" y="10800"/>
                  </a:lnTo>
                  <a:lnTo>
                    <a:pt x="18900" y="10800"/>
                  </a:lnTo>
                  <a:lnTo>
                    <a:pt x="18900" y="9257"/>
                  </a:lnTo>
                  <a:lnTo>
                    <a:pt x="16740" y="9257"/>
                  </a:lnTo>
                  <a:close/>
                </a:path>
                <a:path w="21600" h="21600" extrusionOk="0">
                  <a:moveTo>
                    <a:pt x="18900" y="9257"/>
                  </a:moveTo>
                  <a:lnTo>
                    <a:pt x="18900" y="10800"/>
                  </a:lnTo>
                  <a:lnTo>
                    <a:pt x="21060" y="10800"/>
                  </a:lnTo>
                  <a:lnTo>
                    <a:pt x="21060" y="9257"/>
                  </a:lnTo>
                  <a:lnTo>
                    <a:pt x="18900" y="9257"/>
                  </a:lnTo>
                  <a:close/>
                </a:path>
                <a:path w="21600" h="21600" extrusionOk="0">
                  <a:moveTo>
                    <a:pt x="540" y="10800"/>
                  </a:moveTo>
                  <a:lnTo>
                    <a:pt x="540" y="12342"/>
                  </a:lnTo>
                  <a:lnTo>
                    <a:pt x="2700" y="12342"/>
                  </a:lnTo>
                  <a:lnTo>
                    <a:pt x="2700" y="10800"/>
                  </a:lnTo>
                  <a:lnTo>
                    <a:pt x="540" y="10800"/>
                  </a:lnTo>
                  <a:close/>
                </a:path>
                <a:path w="21600" h="21600" extrusionOk="0">
                  <a:moveTo>
                    <a:pt x="2700" y="10800"/>
                  </a:moveTo>
                  <a:lnTo>
                    <a:pt x="2700" y="12342"/>
                  </a:lnTo>
                  <a:lnTo>
                    <a:pt x="4860" y="12342"/>
                  </a:lnTo>
                  <a:lnTo>
                    <a:pt x="4860" y="10800"/>
                  </a:lnTo>
                  <a:lnTo>
                    <a:pt x="2700" y="10800"/>
                  </a:lnTo>
                  <a:close/>
                </a:path>
                <a:path w="21600" h="21600" extrusionOk="0">
                  <a:moveTo>
                    <a:pt x="4860" y="10800"/>
                  </a:moveTo>
                  <a:lnTo>
                    <a:pt x="4860" y="12342"/>
                  </a:lnTo>
                  <a:lnTo>
                    <a:pt x="7020" y="12342"/>
                  </a:lnTo>
                  <a:lnTo>
                    <a:pt x="7020" y="10800"/>
                  </a:lnTo>
                  <a:lnTo>
                    <a:pt x="4860" y="10800"/>
                  </a:lnTo>
                  <a:close/>
                </a:path>
                <a:path w="21600" h="21600" extrusionOk="0">
                  <a:moveTo>
                    <a:pt x="7020" y="10800"/>
                  </a:moveTo>
                  <a:lnTo>
                    <a:pt x="7020" y="12342"/>
                  </a:lnTo>
                  <a:lnTo>
                    <a:pt x="9180" y="12342"/>
                  </a:lnTo>
                  <a:lnTo>
                    <a:pt x="9180" y="10800"/>
                  </a:lnTo>
                  <a:lnTo>
                    <a:pt x="7020" y="10800"/>
                  </a:lnTo>
                  <a:close/>
                </a:path>
                <a:path w="21600" h="21600" extrusionOk="0">
                  <a:moveTo>
                    <a:pt x="9180" y="10800"/>
                  </a:moveTo>
                  <a:lnTo>
                    <a:pt x="9180" y="12342"/>
                  </a:lnTo>
                  <a:lnTo>
                    <a:pt x="11340" y="12342"/>
                  </a:lnTo>
                  <a:lnTo>
                    <a:pt x="11340" y="10800"/>
                  </a:lnTo>
                  <a:lnTo>
                    <a:pt x="9180" y="10800"/>
                  </a:lnTo>
                  <a:close/>
                </a:path>
                <a:path w="21600" h="21600" extrusionOk="0">
                  <a:moveTo>
                    <a:pt x="11340" y="10800"/>
                  </a:moveTo>
                  <a:lnTo>
                    <a:pt x="11340" y="12342"/>
                  </a:lnTo>
                  <a:lnTo>
                    <a:pt x="13500" y="12342"/>
                  </a:lnTo>
                  <a:lnTo>
                    <a:pt x="13500" y="10800"/>
                  </a:lnTo>
                  <a:lnTo>
                    <a:pt x="11340" y="10800"/>
                  </a:lnTo>
                  <a:close/>
                </a:path>
                <a:path w="21600" h="21600" extrusionOk="0">
                  <a:moveTo>
                    <a:pt x="13500" y="10800"/>
                  </a:moveTo>
                  <a:lnTo>
                    <a:pt x="13500" y="12342"/>
                  </a:lnTo>
                  <a:lnTo>
                    <a:pt x="15660" y="12342"/>
                  </a:lnTo>
                  <a:lnTo>
                    <a:pt x="15660" y="10800"/>
                  </a:lnTo>
                  <a:lnTo>
                    <a:pt x="13500" y="10800"/>
                  </a:lnTo>
                  <a:close/>
                </a:path>
                <a:path w="21600" h="21600" extrusionOk="0">
                  <a:moveTo>
                    <a:pt x="15660" y="10800"/>
                  </a:moveTo>
                  <a:lnTo>
                    <a:pt x="15660" y="12342"/>
                  </a:lnTo>
                  <a:lnTo>
                    <a:pt x="17820" y="12342"/>
                  </a:lnTo>
                  <a:lnTo>
                    <a:pt x="17820" y="10800"/>
                  </a:lnTo>
                  <a:lnTo>
                    <a:pt x="15660" y="10800"/>
                  </a:lnTo>
                  <a:close/>
                </a:path>
                <a:path w="21600" h="21600" extrusionOk="0">
                  <a:moveTo>
                    <a:pt x="17820" y="10800"/>
                  </a:moveTo>
                  <a:lnTo>
                    <a:pt x="17820" y="12342"/>
                  </a:lnTo>
                  <a:lnTo>
                    <a:pt x="19980" y="12342"/>
                  </a:lnTo>
                  <a:lnTo>
                    <a:pt x="19980" y="10800"/>
                  </a:lnTo>
                  <a:lnTo>
                    <a:pt x="17820" y="10800"/>
                  </a:lnTo>
                  <a:close/>
                </a:path>
                <a:path w="21600" h="21600" extrusionOk="0">
                  <a:moveTo>
                    <a:pt x="1620" y="12342"/>
                  </a:moveTo>
                  <a:lnTo>
                    <a:pt x="1620" y="13885"/>
                  </a:lnTo>
                  <a:lnTo>
                    <a:pt x="3779" y="13885"/>
                  </a:lnTo>
                  <a:lnTo>
                    <a:pt x="3779" y="12342"/>
                  </a:lnTo>
                  <a:lnTo>
                    <a:pt x="1620" y="12342"/>
                  </a:lnTo>
                  <a:close/>
                </a:path>
                <a:path w="21600" h="21600" extrusionOk="0">
                  <a:moveTo>
                    <a:pt x="3779" y="12342"/>
                  </a:moveTo>
                  <a:lnTo>
                    <a:pt x="3779" y="13885"/>
                  </a:lnTo>
                  <a:lnTo>
                    <a:pt x="5940" y="13885"/>
                  </a:lnTo>
                  <a:lnTo>
                    <a:pt x="5940" y="12342"/>
                  </a:lnTo>
                  <a:lnTo>
                    <a:pt x="3779" y="12342"/>
                  </a:lnTo>
                  <a:close/>
                </a:path>
                <a:path w="21600" h="21600" extrusionOk="0">
                  <a:moveTo>
                    <a:pt x="5940" y="12342"/>
                  </a:moveTo>
                  <a:lnTo>
                    <a:pt x="5940" y="13885"/>
                  </a:lnTo>
                  <a:lnTo>
                    <a:pt x="8100" y="13885"/>
                  </a:lnTo>
                  <a:lnTo>
                    <a:pt x="8100" y="12342"/>
                  </a:lnTo>
                  <a:lnTo>
                    <a:pt x="5940" y="12342"/>
                  </a:lnTo>
                  <a:close/>
                </a:path>
                <a:path w="21600" h="21600" extrusionOk="0">
                  <a:moveTo>
                    <a:pt x="8100" y="12342"/>
                  </a:moveTo>
                  <a:lnTo>
                    <a:pt x="8100" y="13885"/>
                  </a:lnTo>
                  <a:lnTo>
                    <a:pt x="10260" y="13885"/>
                  </a:lnTo>
                  <a:lnTo>
                    <a:pt x="10260" y="12342"/>
                  </a:lnTo>
                  <a:lnTo>
                    <a:pt x="8100" y="12342"/>
                  </a:lnTo>
                  <a:close/>
                </a:path>
                <a:path w="21600" h="21600" extrusionOk="0">
                  <a:moveTo>
                    <a:pt x="10260" y="12342"/>
                  </a:moveTo>
                  <a:lnTo>
                    <a:pt x="10260" y="13885"/>
                  </a:lnTo>
                  <a:lnTo>
                    <a:pt x="12419" y="13885"/>
                  </a:lnTo>
                  <a:lnTo>
                    <a:pt x="12419" y="12342"/>
                  </a:lnTo>
                  <a:lnTo>
                    <a:pt x="10260" y="12342"/>
                  </a:lnTo>
                  <a:close/>
                </a:path>
                <a:path w="21600" h="21600" extrusionOk="0">
                  <a:moveTo>
                    <a:pt x="12419" y="12342"/>
                  </a:moveTo>
                  <a:lnTo>
                    <a:pt x="12419" y="13885"/>
                  </a:lnTo>
                  <a:lnTo>
                    <a:pt x="14580" y="13885"/>
                  </a:lnTo>
                  <a:lnTo>
                    <a:pt x="14580" y="12342"/>
                  </a:lnTo>
                  <a:lnTo>
                    <a:pt x="12419" y="12342"/>
                  </a:lnTo>
                  <a:close/>
                </a:path>
                <a:path w="21600" h="21600" extrusionOk="0">
                  <a:moveTo>
                    <a:pt x="14580" y="12342"/>
                  </a:moveTo>
                  <a:lnTo>
                    <a:pt x="14580" y="13885"/>
                  </a:lnTo>
                  <a:lnTo>
                    <a:pt x="16740" y="13885"/>
                  </a:lnTo>
                  <a:lnTo>
                    <a:pt x="16740" y="12342"/>
                  </a:lnTo>
                  <a:lnTo>
                    <a:pt x="14580" y="12342"/>
                  </a:lnTo>
                  <a:close/>
                </a:path>
                <a:path w="21600" h="21600" extrusionOk="0">
                  <a:moveTo>
                    <a:pt x="16740" y="12342"/>
                  </a:moveTo>
                  <a:lnTo>
                    <a:pt x="16740" y="13885"/>
                  </a:lnTo>
                  <a:lnTo>
                    <a:pt x="18900" y="13885"/>
                  </a:lnTo>
                  <a:lnTo>
                    <a:pt x="18900" y="12342"/>
                  </a:lnTo>
                  <a:lnTo>
                    <a:pt x="16740" y="12342"/>
                  </a:lnTo>
                  <a:close/>
                </a:path>
                <a:path w="21600" h="21600" extrusionOk="0">
                  <a:moveTo>
                    <a:pt x="18900" y="12342"/>
                  </a:moveTo>
                  <a:lnTo>
                    <a:pt x="18900" y="13885"/>
                  </a:lnTo>
                  <a:lnTo>
                    <a:pt x="21060" y="13885"/>
                  </a:lnTo>
                  <a:lnTo>
                    <a:pt x="21060" y="12342"/>
                  </a:lnTo>
                  <a:lnTo>
                    <a:pt x="18900" y="12342"/>
                  </a:lnTo>
                  <a:close/>
                </a:path>
                <a:path w="21600" h="21600" extrusionOk="0">
                  <a:moveTo>
                    <a:pt x="540" y="13885"/>
                  </a:moveTo>
                  <a:lnTo>
                    <a:pt x="540" y="15428"/>
                  </a:lnTo>
                  <a:lnTo>
                    <a:pt x="2700" y="15428"/>
                  </a:lnTo>
                  <a:lnTo>
                    <a:pt x="2700" y="13885"/>
                  </a:lnTo>
                  <a:lnTo>
                    <a:pt x="540" y="13885"/>
                  </a:lnTo>
                  <a:close/>
                </a:path>
                <a:path w="21600" h="21600" extrusionOk="0">
                  <a:moveTo>
                    <a:pt x="2700" y="13885"/>
                  </a:moveTo>
                  <a:lnTo>
                    <a:pt x="2700" y="15428"/>
                  </a:lnTo>
                  <a:lnTo>
                    <a:pt x="4860" y="15428"/>
                  </a:lnTo>
                  <a:lnTo>
                    <a:pt x="4860" y="13885"/>
                  </a:lnTo>
                  <a:lnTo>
                    <a:pt x="2700" y="13885"/>
                  </a:lnTo>
                  <a:close/>
                </a:path>
                <a:path w="21600" h="21600" extrusionOk="0">
                  <a:moveTo>
                    <a:pt x="4860" y="13885"/>
                  </a:moveTo>
                  <a:lnTo>
                    <a:pt x="4860" y="15428"/>
                  </a:lnTo>
                  <a:lnTo>
                    <a:pt x="7020" y="15428"/>
                  </a:lnTo>
                  <a:lnTo>
                    <a:pt x="7020" y="13885"/>
                  </a:lnTo>
                  <a:lnTo>
                    <a:pt x="4860" y="13885"/>
                  </a:lnTo>
                  <a:close/>
                </a:path>
                <a:path w="21600" h="21600" extrusionOk="0">
                  <a:moveTo>
                    <a:pt x="7020" y="13885"/>
                  </a:moveTo>
                  <a:lnTo>
                    <a:pt x="7020" y="15428"/>
                  </a:lnTo>
                  <a:lnTo>
                    <a:pt x="9180" y="15428"/>
                  </a:lnTo>
                  <a:lnTo>
                    <a:pt x="9180" y="13885"/>
                  </a:lnTo>
                  <a:lnTo>
                    <a:pt x="7020" y="13885"/>
                  </a:lnTo>
                  <a:close/>
                </a:path>
                <a:path w="21600" h="21600" extrusionOk="0">
                  <a:moveTo>
                    <a:pt x="9180" y="13885"/>
                  </a:moveTo>
                  <a:lnTo>
                    <a:pt x="9180" y="15428"/>
                  </a:lnTo>
                  <a:lnTo>
                    <a:pt x="11340" y="15428"/>
                  </a:lnTo>
                  <a:lnTo>
                    <a:pt x="11340" y="13885"/>
                  </a:lnTo>
                  <a:lnTo>
                    <a:pt x="9180" y="13885"/>
                  </a:lnTo>
                  <a:close/>
                </a:path>
                <a:path w="21600" h="21600" extrusionOk="0">
                  <a:moveTo>
                    <a:pt x="11340" y="13885"/>
                  </a:moveTo>
                  <a:lnTo>
                    <a:pt x="11340" y="15428"/>
                  </a:lnTo>
                  <a:lnTo>
                    <a:pt x="13500" y="15428"/>
                  </a:lnTo>
                  <a:lnTo>
                    <a:pt x="13500" y="13885"/>
                  </a:lnTo>
                  <a:lnTo>
                    <a:pt x="11340" y="13885"/>
                  </a:lnTo>
                  <a:close/>
                </a:path>
                <a:path w="21600" h="21600" extrusionOk="0">
                  <a:moveTo>
                    <a:pt x="13500" y="13885"/>
                  </a:moveTo>
                  <a:lnTo>
                    <a:pt x="13500" y="15428"/>
                  </a:lnTo>
                  <a:lnTo>
                    <a:pt x="15660" y="15428"/>
                  </a:lnTo>
                  <a:lnTo>
                    <a:pt x="15660" y="13885"/>
                  </a:lnTo>
                  <a:lnTo>
                    <a:pt x="13500" y="13885"/>
                  </a:lnTo>
                  <a:close/>
                </a:path>
                <a:path w="21600" h="21600" extrusionOk="0">
                  <a:moveTo>
                    <a:pt x="15660" y="13885"/>
                  </a:moveTo>
                  <a:lnTo>
                    <a:pt x="15660" y="15428"/>
                  </a:lnTo>
                  <a:lnTo>
                    <a:pt x="17820" y="15428"/>
                  </a:lnTo>
                  <a:lnTo>
                    <a:pt x="17820" y="13885"/>
                  </a:lnTo>
                  <a:lnTo>
                    <a:pt x="15660" y="13885"/>
                  </a:lnTo>
                  <a:close/>
                </a:path>
                <a:path w="21600" h="21600" extrusionOk="0">
                  <a:moveTo>
                    <a:pt x="17820" y="13885"/>
                  </a:moveTo>
                  <a:lnTo>
                    <a:pt x="17820" y="15428"/>
                  </a:lnTo>
                  <a:lnTo>
                    <a:pt x="19980" y="15428"/>
                  </a:lnTo>
                  <a:lnTo>
                    <a:pt x="19980" y="13885"/>
                  </a:lnTo>
                  <a:lnTo>
                    <a:pt x="17820" y="13885"/>
                  </a:lnTo>
                  <a:close/>
                </a:path>
                <a:path w="21600" h="21600" extrusionOk="0">
                  <a:moveTo>
                    <a:pt x="1620" y="15428"/>
                  </a:moveTo>
                  <a:lnTo>
                    <a:pt x="1620" y="16971"/>
                  </a:lnTo>
                  <a:lnTo>
                    <a:pt x="3779" y="16971"/>
                  </a:lnTo>
                  <a:lnTo>
                    <a:pt x="3779" y="15428"/>
                  </a:lnTo>
                  <a:lnTo>
                    <a:pt x="1620" y="15428"/>
                  </a:lnTo>
                  <a:close/>
                </a:path>
                <a:path w="21600" h="21600" extrusionOk="0">
                  <a:moveTo>
                    <a:pt x="3779" y="15428"/>
                  </a:moveTo>
                  <a:lnTo>
                    <a:pt x="3779" y="16971"/>
                  </a:lnTo>
                  <a:lnTo>
                    <a:pt x="5940" y="16971"/>
                  </a:lnTo>
                  <a:lnTo>
                    <a:pt x="5940" y="15428"/>
                  </a:lnTo>
                  <a:lnTo>
                    <a:pt x="3779" y="15428"/>
                  </a:lnTo>
                  <a:close/>
                </a:path>
                <a:path w="21600" h="21600" extrusionOk="0">
                  <a:moveTo>
                    <a:pt x="5940" y="15428"/>
                  </a:moveTo>
                  <a:lnTo>
                    <a:pt x="5940" y="16971"/>
                  </a:lnTo>
                  <a:lnTo>
                    <a:pt x="8100" y="16971"/>
                  </a:lnTo>
                  <a:lnTo>
                    <a:pt x="8100" y="15428"/>
                  </a:lnTo>
                  <a:lnTo>
                    <a:pt x="5940" y="15428"/>
                  </a:lnTo>
                  <a:close/>
                </a:path>
                <a:path w="21600" h="21600" extrusionOk="0">
                  <a:moveTo>
                    <a:pt x="8100" y="15428"/>
                  </a:moveTo>
                  <a:lnTo>
                    <a:pt x="8100" y="16971"/>
                  </a:lnTo>
                  <a:lnTo>
                    <a:pt x="10260" y="16971"/>
                  </a:lnTo>
                  <a:lnTo>
                    <a:pt x="10260" y="15428"/>
                  </a:lnTo>
                  <a:lnTo>
                    <a:pt x="8100" y="15428"/>
                  </a:lnTo>
                  <a:close/>
                </a:path>
                <a:path w="21600" h="21600" extrusionOk="0">
                  <a:moveTo>
                    <a:pt x="10260" y="15428"/>
                  </a:moveTo>
                  <a:lnTo>
                    <a:pt x="10260" y="16971"/>
                  </a:lnTo>
                  <a:lnTo>
                    <a:pt x="12419" y="16971"/>
                  </a:lnTo>
                  <a:lnTo>
                    <a:pt x="12419" y="15428"/>
                  </a:lnTo>
                  <a:lnTo>
                    <a:pt x="10260" y="15428"/>
                  </a:lnTo>
                  <a:close/>
                </a:path>
                <a:path w="21600" h="21600" extrusionOk="0">
                  <a:moveTo>
                    <a:pt x="12419" y="15428"/>
                  </a:moveTo>
                  <a:lnTo>
                    <a:pt x="12419" y="16971"/>
                  </a:lnTo>
                  <a:lnTo>
                    <a:pt x="14580" y="16971"/>
                  </a:lnTo>
                  <a:lnTo>
                    <a:pt x="14580" y="15428"/>
                  </a:lnTo>
                  <a:lnTo>
                    <a:pt x="12419" y="15428"/>
                  </a:lnTo>
                  <a:close/>
                </a:path>
                <a:path w="21600" h="21600" extrusionOk="0">
                  <a:moveTo>
                    <a:pt x="14580" y="15428"/>
                  </a:moveTo>
                  <a:lnTo>
                    <a:pt x="14580" y="16971"/>
                  </a:lnTo>
                  <a:lnTo>
                    <a:pt x="16740" y="16971"/>
                  </a:lnTo>
                  <a:lnTo>
                    <a:pt x="16740" y="15428"/>
                  </a:lnTo>
                  <a:lnTo>
                    <a:pt x="14580" y="15428"/>
                  </a:lnTo>
                  <a:close/>
                </a:path>
                <a:path w="21600" h="21600" extrusionOk="0">
                  <a:moveTo>
                    <a:pt x="16740" y="15428"/>
                  </a:moveTo>
                  <a:lnTo>
                    <a:pt x="16740" y="16971"/>
                  </a:lnTo>
                  <a:lnTo>
                    <a:pt x="18900" y="16971"/>
                  </a:lnTo>
                  <a:lnTo>
                    <a:pt x="18900" y="15428"/>
                  </a:lnTo>
                  <a:lnTo>
                    <a:pt x="16740" y="15428"/>
                  </a:lnTo>
                  <a:close/>
                </a:path>
                <a:path w="21600" h="21600" extrusionOk="0">
                  <a:moveTo>
                    <a:pt x="18900" y="15428"/>
                  </a:moveTo>
                  <a:lnTo>
                    <a:pt x="18900" y="16971"/>
                  </a:lnTo>
                  <a:lnTo>
                    <a:pt x="21060" y="16971"/>
                  </a:lnTo>
                  <a:lnTo>
                    <a:pt x="21060" y="15428"/>
                  </a:lnTo>
                  <a:lnTo>
                    <a:pt x="18900" y="15428"/>
                  </a:lnTo>
                  <a:close/>
                </a:path>
                <a:path w="21600" h="21600" extrusionOk="0">
                  <a:moveTo>
                    <a:pt x="540" y="16971"/>
                  </a:moveTo>
                  <a:lnTo>
                    <a:pt x="540" y="18514"/>
                  </a:lnTo>
                  <a:lnTo>
                    <a:pt x="2700" y="18514"/>
                  </a:lnTo>
                  <a:lnTo>
                    <a:pt x="2700" y="16971"/>
                  </a:lnTo>
                  <a:lnTo>
                    <a:pt x="540" y="16971"/>
                  </a:lnTo>
                  <a:close/>
                </a:path>
                <a:path w="21600" h="21600" extrusionOk="0">
                  <a:moveTo>
                    <a:pt x="2700" y="16971"/>
                  </a:moveTo>
                  <a:lnTo>
                    <a:pt x="2700" y="18514"/>
                  </a:lnTo>
                  <a:lnTo>
                    <a:pt x="4860" y="18514"/>
                  </a:lnTo>
                  <a:lnTo>
                    <a:pt x="4860" y="16971"/>
                  </a:lnTo>
                  <a:lnTo>
                    <a:pt x="2700" y="16971"/>
                  </a:lnTo>
                  <a:close/>
                </a:path>
                <a:path w="21600" h="21600" extrusionOk="0">
                  <a:moveTo>
                    <a:pt x="4860" y="16971"/>
                  </a:moveTo>
                  <a:lnTo>
                    <a:pt x="4860" y="18514"/>
                  </a:lnTo>
                  <a:lnTo>
                    <a:pt x="7020" y="18514"/>
                  </a:lnTo>
                  <a:lnTo>
                    <a:pt x="7020" y="16971"/>
                  </a:lnTo>
                  <a:lnTo>
                    <a:pt x="4860" y="16971"/>
                  </a:lnTo>
                  <a:close/>
                </a:path>
                <a:path w="21600" h="21600" extrusionOk="0">
                  <a:moveTo>
                    <a:pt x="7020" y="16971"/>
                  </a:moveTo>
                  <a:lnTo>
                    <a:pt x="7020" y="18514"/>
                  </a:lnTo>
                  <a:lnTo>
                    <a:pt x="9180" y="18514"/>
                  </a:lnTo>
                  <a:lnTo>
                    <a:pt x="9180" y="16971"/>
                  </a:lnTo>
                  <a:lnTo>
                    <a:pt x="7020" y="16971"/>
                  </a:lnTo>
                  <a:close/>
                </a:path>
                <a:path w="21600" h="21600" extrusionOk="0">
                  <a:moveTo>
                    <a:pt x="9180" y="16971"/>
                  </a:moveTo>
                  <a:lnTo>
                    <a:pt x="9180" y="18514"/>
                  </a:lnTo>
                  <a:lnTo>
                    <a:pt x="11340" y="18514"/>
                  </a:lnTo>
                  <a:lnTo>
                    <a:pt x="11340" y="16971"/>
                  </a:lnTo>
                  <a:lnTo>
                    <a:pt x="9180" y="16971"/>
                  </a:lnTo>
                  <a:close/>
                </a:path>
                <a:path w="21600" h="21600" extrusionOk="0">
                  <a:moveTo>
                    <a:pt x="11340" y="16971"/>
                  </a:moveTo>
                  <a:lnTo>
                    <a:pt x="11340" y="18514"/>
                  </a:lnTo>
                  <a:lnTo>
                    <a:pt x="13500" y="18514"/>
                  </a:lnTo>
                  <a:lnTo>
                    <a:pt x="13500" y="16971"/>
                  </a:lnTo>
                  <a:lnTo>
                    <a:pt x="11340" y="16971"/>
                  </a:lnTo>
                  <a:close/>
                </a:path>
                <a:path w="21600" h="21600" extrusionOk="0">
                  <a:moveTo>
                    <a:pt x="13500" y="16971"/>
                  </a:moveTo>
                  <a:lnTo>
                    <a:pt x="13500" y="18514"/>
                  </a:lnTo>
                  <a:lnTo>
                    <a:pt x="15660" y="18514"/>
                  </a:lnTo>
                  <a:lnTo>
                    <a:pt x="15660" y="16971"/>
                  </a:lnTo>
                  <a:lnTo>
                    <a:pt x="13500" y="16971"/>
                  </a:lnTo>
                  <a:close/>
                </a:path>
                <a:path w="21600" h="21600" extrusionOk="0">
                  <a:moveTo>
                    <a:pt x="15660" y="16971"/>
                  </a:moveTo>
                  <a:lnTo>
                    <a:pt x="15660" y="18514"/>
                  </a:lnTo>
                  <a:lnTo>
                    <a:pt x="17820" y="18514"/>
                  </a:lnTo>
                  <a:lnTo>
                    <a:pt x="17820" y="16971"/>
                  </a:lnTo>
                  <a:lnTo>
                    <a:pt x="15660" y="16971"/>
                  </a:lnTo>
                  <a:close/>
                </a:path>
                <a:path w="21600" h="21600" extrusionOk="0">
                  <a:moveTo>
                    <a:pt x="17820" y="16971"/>
                  </a:moveTo>
                  <a:lnTo>
                    <a:pt x="17820" y="18514"/>
                  </a:lnTo>
                  <a:lnTo>
                    <a:pt x="19980" y="18514"/>
                  </a:lnTo>
                  <a:lnTo>
                    <a:pt x="19980" y="16971"/>
                  </a:lnTo>
                  <a:lnTo>
                    <a:pt x="17820" y="16971"/>
                  </a:lnTo>
                  <a:close/>
                </a:path>
                <a:path w="21600" h="21600" extrusionOk="0">
                  <a:moveTo>
                    <a:pt x="1620" y="18514"/>
                  </a:moveTo>
                  <a:lnTo>
                    <a:pt x="1620" y="20057"/>
                  </a:lnTo>
                  <a:lnTo>
                    <a:pt x="3779" y="20057"/>
                  </a:lnTo>
                  <a:lnTo>
                    <a:pt x="3779" y="18514"/>
                  </a:lnTo>
                  <a:lnTo>
                    <a:pt x="1620" y="18514"/>
                  </a:lnTo>
                  <a:close/>
                </a:path>
                <a:path w="21600" h="21600" extrusionOk="0">
                  <a:moveTo>
                    <a:pt x="3779" y="18514"/>
                  </a:moveTo>
                  <a:lnTo>
                    <a:pt x="3779" y="20057"/>
                  </a:lnTo>
                  <a:lnTo>
                    <a:pt x="5940" y="20057"/>
                  </a:lnTo>
                  <a:lnTo>
                    <a:pt x="5940" y="18514"/>
                  </a:lnTo>
                  <a:lnTo>
                    <a:pt x="3779" y="18514"/>
                  </a:lnTo>
                  <a:close/>
                </a:path>
                <a:path w="21600" h="21600" extrusionOk="0">
                  <a:moveTo>
                    <a:pt x="5940" y="18514"/>
                  </a:moveTo>
                  <a:lnTo>
                    <a:pt x="5940" y="20057"/>
                  </a:lnTo>
                  <a:lnTo>
                    <a:pt x="8100" y="20057"/>
                  </a:lnTo>
                  <a:lnTo>
                    <a:pt x="8100" y="18514"/>
                  </a:lnTo>
                  <a:lnTo>
                    <a:pt x="5940" y="18514"/>
                  </a:lnTo>
                  <a:close/>
                </a:path>
                <a:path w="21600" h="21600" extrusionOk="0">
                  <a:moveTo>
                    <a:pt x="8100" y="18514"/>
                  </a:moveTo>
                  <a:lnTo>
                    <a:pt x="8100" y="20057"/>
                  </a:lnTo>
                  <a:lnTo>
                    <a:pt x="10260" y="20057"/>
                  </a:lnTo>
                  <a:lnTo>
                    <a:pt x="10260" y="18514"/>
                  </a:lnTo>
                  <a:lnTo>
                    <a:pt x="8100" y="18514"/>
                  </a:lnTo>
                  <a:close/>
                </a:path>
                <a:path w="21600" h="21600" extrusionOk="0">
                  <a:moveTo>
                    <a:pt x="10260" y="18514"/>
                  </a:moveTo>
                  <a:lnTo>
                    <a:pt x="10260" y="20057"/>
                  </a:lnTo>
                  <a:lnTo>
                    <a:pt x="12419" y="20057"/>
                  </a:lnTo>
                  <a:lnTo>
                    <a:pt x="12419" y="18514"/>
                  </a:lnTo>
                  <a:lnTo>
                    <a:pt x="10260" y="18514"/>
                  </a:lnTo>
                  <a:close/>
                </a:path>
                <a:path w="21600" h="21600" extrusionOk="0">
                  <a:moveTo>
                    <a:pt x="12419" y="18514"/>
                  </a:moveTo>
                  <a:lnTo>
                    <a:pt x="12419" y="20057"/>
                  </a:lnTo>
                  <a:lnTo>
                    <a:pt x="14580" y="20057"/>
                  </a:lnTo>
                  <a:lnTo>
                    <a:pt x="14580" y="18514"/>
                  </a:lnTo>
                  <a:lnTo>
                    <a:pt x="12419" y="18514"/>
                  </a:lnTo>
                  <a:close/>
                </a:path>
                <a:path w="21600" h="21600" extrusionOk="0">
                  <a:moveTo>
                    <a:pt x="14580" y="18514"/>
                  </a:moveTo>
                  <a:lnTo>
                    <a:pt x="14580" y="20057"/>
                  </a:lnTo>
                  <a:lnTo>
                    <a:pt x="16740" y="20057"/>
                  </a:lnTo>
                  <a:lnTo>
                    <a:pt x="16740" y="18514"/>
                  </a:lnTo>
                  <a:lnTo>
                    <a:pt x="14580" y="18514"/>
                  </a:lnTo>
                  <a:close/>
                </a:path>
                <a:path w="21600" h="21600" extrusionOk="0">
                  <a:moveTo>
                    <a:pt x="16740" y="18514"/>
                  </a:moveTo>
                  <a:lnTo>
                    <a:pt x="16740" y="20057"/>
                  </a:lnTo>
                  <a:lnTo>
                    <a:pt x="18900" y="20057"/>
                  </a:lnTo>
                  <a:lnTo>
                    <a:pt x="18900" y="18514"/>
                  </a:lnTo>
                  <a:lnTo>
                    <a:pt x="16740" y="18514"/>
                  </a:lnTo>
                  <a:close/>
                </a:path>
                <a:path w="21600" h="21600" extrusionOk="0">
                  <a:moveTo>
                    <a:pt x="18900" y="18514"/>
                  </a:moveTo>
                  <a:lnTo>
                    <a:pt x="18900" y="20057"/>
                  </a:lnTo>
                  <a:lnTo>
                    <a:pt x="21060" y="20057"/>
                  </a:lnTo>
                  <a:lnTo>
                    <a:pt x="21060" y="18514"/>
                  </a:lnTo>
                  <a:lnTo>
                    <a:pt x="18900" y="18514"/>
                  </a:lnTo>
                  <a:close/>
                </a:path>
                <a:path w="21600" h="21600" extrusionOk="0">
                  <a:moveTo>
                    <a:pt x="540" y="20057"/>
                  </a:moveTo>
                  <a:lnTo>
                    <a:pt x="540" y="21600"/>
                  </a:lnTo>
                  <a:lnTo>
                    <a:pt x="2700" y="21600"/>
                  </a:lnTo>
                  <a:lnTo>
                    <a:pt x="2700" y="20057"/>
                  </a:lnTo>
                  <a:lnTo>
                    <a:pt x="540" y="20057"/>
                  </a:lnTo>
                  <a:close/>
                </a:path>
                <a:path w="21600" h="21600" extrusionOk="0">
                  <a:moveTo>
                    <a:pt x="2700" y="20057"/>
                  </a:moveTo>
                  <a:lnTo>
                    <a:pt x="2700" y="21600"/>
                  </a:lnTo>
                  <a:lnTo>
                    <a:pt x="4860" y="21600"/>
                  </a:lnTo>
                  <a:lnTo>
                    <a:pt x="4860" y="20057"/>
                  </a:lnTo>
                  <a:lnTo>
                    <a:pt x="2700" y="20057"/>
                  </a:lnTo>
                  <a:close/>
                </a:path>
                <a:path w="21600" h="21600" extrusionOk="0">
                  <a:moveTo>
                    <a:pt x="4860" y="20057"/>
                  </a:moveTo>
                  <a:lnTo>
                    <a:pt x="4860" y="21600"/>
                  </a:lnTo>
                  <a:lnTo>
                    <a:pt x="7020" y="21600"/>
                  </a:lnTo>
                  <a:lnTo>
                    <a:pt x="7020" y="20057"/>
                  </a:lnTo>
                  <a:lnTo>
                    <a:pt x="4860" y="20057"/>
                  </a:lnTo>
                  <a:close/>
                </a:path>
                <a:path w="21600" h="21600" extrusionOk="0">
                  <a:moveTo>
                    <a:pt x="7020" y="20057"/>
                  </a:moveTo>
                  <a:lnTo>
                    <a:pt x="7020" y="21600"/>
                  </a:lnTo>
                  <a:lnTo>
                    <a:pt x="9180" y="21600"/>
                  </a:lnTo>
                  <a:lnTo>
                    <a:pt x="9180" y="20057"/>
                  </a:lnTo>
                  <a:lnTo>
                    <a:pt x="7020" y="20057"/>
                  </a:lnTo>
                  <a:close/>
                </a:path>
                <a:path w="21600" h="21600" extrusionOk="0">
                  <a:moveTo>
                    <a:pt x="9180" y="20057"/>
                  </a:moveTo>
                  <a:lnTo>
                    <a:pt x="9180" y="21600"/>
                  </a:lnTo>
                  <a:lnTo>
                    <a:pt x="11340" y="21600"/>
                  </a:lnTo>
                  <a:lnTo>
                    <a:pt x="11340" y="20057"/>
                  </a:lnTo>
                  <a:lnTo>
                    <a:pt x="9180" y="20057"/>
                  </a:lnTo>
                  <a:close/>
                </a:path>
                <a:path w="21600" h="21600" extrusionOk="0">
                  <a:moveTo>
                    <a:pt x="11340" y="20057"/>
                  </a:moveTo>
                  <a:lnTo>
                    <a:pt x="11340" y="21600"/>
                  </a:lnTo>
                  <a:lnTo>
                    <a:pt x="13500" y="21600"/>
                  </a:lnTo>
                  <a:lnTo>
                    <a:pt x="13500" y="20057"/>
                  </a:lnTo>
                  <a:lnTo>
                    <a:pt x="11340" y="20057"/>
                  </a:lnTo>
                  <a:close/>
                </a:path>
                <a:path w="21600" h="21600" extrusionOk="0">
                  <a:moveTo>
                    <a:pt x="13500" y="20057"/>
                  </a:moveTo>
                  <a:lnTo>
                    <a:pt x="13500" y="21600"/>
                  </a:lnTo>
                  <a:lnTo>
                    <a:pt x="15660" y="21600"/>
                  </a:lnTo>
                  <a:lnTo>
                    <a:pt x="15660" y="20057"/>
                  </a:lnTo>
                  <a:lnTo>
                    <a:pt x="13500" y="20057"/>
                  </a:lnTo>
                  <a:close/>
                </a:path>
                <a:path w="21600" h="21600" extrusionOk="0">
                  <a:moveTo>
                    <a:pt x="15660" y="20057"/>
                  </a:moveTo>
                  <a:lnTo>
                    <a:pt x="15660" y="21600"/>
                  </a:lnTo>
                  <a:lnTo>
                    <a:pt x="17820" y="21600"/>
                  </a:lnTo>
                  <a:lnTo>
                    <a:pt x="17820" y="20057"/>
                  </a:lnTo>
                  <a:lnTo>
                    <a:pt x="15660" y="20057"/>
                  </a:lnTo>
                  <a:close/>
                </a:path>
                <a:path w="21600" h="21600" extrusionOk="0">
                  <a:moveTo>
                    <a:pt x="17820" y="20057"/>
                  </a:moveTo>
                  <a:lnTo>
                    <a:pt x="17820" y="21600"/>
                  </a:lnTo>
                  <a:lnTo>
                    <a:pt x="19980" y="21600"/>
                  </a:lnTo>
                  <a:lnTo>
                    <a:pt x="19980" y="20057"/>
                  </a:lnTo>
                  <a:lnTo>
                    <a:pt x="17820" y="20057"/>
                  </a:lnTo>
                  <a:close/>
                </a:path>
                <a:path w="21600" h="21600" extrusionOk="0">
                  <a:moveTo>
                    <a:pt x="19980" y="4628"/>
                  </a:moveTo>
                  <a:lnTo>
                    <a:pt x="21060" y="4628"/>
                  </a:lnTo>
                  <a:lnTo>
                    <a:pt x="21060" y="6171"/>
                  </a:lnTo>
                  <a:lnTo>
                    <a:pt x="19980" y="6171"/>
                  </a:lnTo>
                  <a:lnTo>
                    <a:pt x="19980" y="46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+mn-lt"/>
                <a:ea typeface="+mn-ea"/>
              </a:endParaRPr>
            </a:p>
          </p:txBody>
        </p:sp>
        <p:sp>
          <p:nvSpPr>
            <p:cNvPr id="295" name="テキスト ボックス 294"/>
            <p:cNvSpPr txBox="1"/>
            <p:nvPr/>
          </p:nvSpPr>
          <p:spPr>
            <a:xfrm>
              <a:off x="1934531" y="3049920"/>
              <a:ext cx="816698" cy="3045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KEK FW</a:t>
              </a:r>
              <a:endParaRPr lang="ja-JP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32" name="雲 331"/>
          <p:cNvSpPr/>
          <p:nvPr/>
        </p:nvSpPr>
        <p:spPr>
          <a:xfrm>
            <a:off x="5143504" y="1714488"/>
            <a:ext cx="1143008" cy="9144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6" name="直線コネクタ 335"/>
          <p:cNvCxnSpPr/>
          <p:nvPr/>
        </p:nvCxnSpPr>
        <p:spPr>
          <a:xfrm>
            <a:off x="1571604" y="2786058"/>
            <a:ext cx="4143404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7" name="直線コネクタ 336"/>
          <p:cNvCxnSpPr/>
          <p:nvPr/>
        </p:nvCxnSpPr>
        <p:spPr>
          <a:xfrm rot="5400000" flipH="1" flipV="1">
            <a:off x="3754431" y="2935607"/>
            <a:ext cx="348460" cy="79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8" name="直線コネクタ 337"/>
          <p:cNvCxnSpPr/>
          <p:nvPr/>
        </p:nvCxnSpPr>
        <p:spPr>
          <a:xfrm rot="5400000" flipH="1" flipV="1">
            <a:off x="2200081" y="2935607"/>
            <a:ext cx="348460" cy="79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9" name="テキスト ボックス 338"/>
          <p:cNvSpPr txBox="1"/>
          <p:nvPr/>
        </p:nvSpPr>
        <p:spPr>
          <a:xfrm>
            <a:off x="1743561" y="3059668"/>
            <a:ext cx="1244251" cy="36933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SRB-DSI</a:t>
            </a:r>
            <a:endParaRPr lang="ja-JP" alt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0" name="テキスト ボックス 339"/>
          <p:cNvSpPr txBox="1"/>
          <p:nvPr/>
        </p:nvSpPr>
        <p:spPr>
          <a:xfrm>
            <a:off x="3243759" y="3059668"/>
            <a:ext cx="1399679" cy="36933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HPSS-DSI</a:t>
            </a:r>
            <a:endParaRPr lang="ja-JP" alt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0" name="テキスト ボックス 349"/>
          <p:cNvSpPr txBox="1"/>
          <p:nvPr/>
        </p:nvSpPr>
        <p:spPr>
          <a:xfrm>
            <a:off x="1643042" y="2571744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DMZ</a:t>
            </a:r>
            <a:endParaRPr kumimoji="1" lang="ja-JP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728642" y="5286388"/>
            <a:ext cx="414334" cy="41433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1285852" y="5286388"/>
            <a:ext cx="414334" cy="41433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2514592" y="5300682"/>
            <a:ext cx="414334" cy="41433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80587" y="5715016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Gfarm</a:t>
            </a:r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直線矢印コネクタ 49"/>
          <p:cNvCxnSpPr>
            <a:stCxn id="45" idx="7"/>
            <a:endCxn id="339" idx="2"/>
          </p:cNvCxnSpPr>
          <p:nvPr/>
        </p:nvCxnSpPr>
        <p:spPr>
          <a:xfrm rot="5400000" flipH="1" flipV="1">
            <a:off x="1043564" y="4024944"/>
            <a:ext cx="1918066" cy="726179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1248521" y="571501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node</a:t>
            </a:r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直線矢印コネクタ 51"/>
          <p:cNvCxnSpPr>
            <a:stCxn id="45" idx="6"/>
            <a:endCxn id="46" idx="2"/>
          </p:cNvCxnSpPr>
          <p:nvPr/>
        </p:nvCxnSpPr>
        <p:spPr>
          <a:xfrm>
            <a:off x="1700186" y="5493555"/>
            <a:ext cx="814406" cy="14294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stCxn id="339" idx="3"/>
          </p:cNvCxnSpPr>
          <p:nvPr/>
        </p:nvCxnSpPr>
        <p:spPr>
          <a:xfrm>
            <a:off x="2987812" y="3244334"/>
            <a:ext cx="3592157" cy="2335429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44" idx="4"/>
          </p:cNvCxnSpPr>
          <p:nvPr/>
        </p:nvCxnSpPr>
        <p:spPr>
          <a:xfrm rot="16200000" flipH="1">
            <a:off x="4239414" y="2397116"/>
            <a:ext cx="63707" cy="6670917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>
            <a:stCxn id="67" idx="2"/>
            <a:endCxn id="340" idx="3"/>
          </p:cNvCxnSpPr>
          <p:nvPr/>
        </p:nvCxnSpPr>
        <p:spPr>
          <a:xfrm rot="10800000" flipV="1">
            <a:off x="4643438" y="3207538"/>
            <a:ext cx="2800376" cy="36795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円/楕円 65"/>
          <p:cNvSpPr/>
          <p:nvPr/>
        </p:nvSpPr>
        <p:spPr>
          <a:xfrm>
            <a:off x="6886604" y="3000372"/>
            <a:ext cx="414334" cy="41433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7443814" y="3000372"/>
            <a:ext cx="414334" cy="41433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0" name="直線矢印コネクタ 69"/>
          <p:cNvCxnSpPr>
            <a:stCxn id="340" idx="2"/>
          </p:cNvCxnSpPr>
          <p:nvPr/>
        </p:nvCxnSpPr>
        <p:spPr>
          <a:xfrm rot="5400000">
            <a:off x="3088496" y="4279679"/>
            <a:ext cx="1705782" cy="4425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>
            <a:stCxn id="66" idx="3"/>
          </p:cNvCxnSpPr>
          <p:nvPr/>
        </p:nvCxnSpPr>
        <p:spPr>
          <a:xfrm rot="5400000">
            <a:off x="5115449" y="3299537"/>
            <a:ext cx="1777342" cy="1886324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日付プレースホルダ 5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59" name="フッター プレースホルダ 5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cxnSp>
        <p:nvCxnSpPr>
          <p:cNvPr id="61" name="直線矢印コネクタ 60"/>
          <p:cNvCxnSpPr/>
          <p:nvPr/>
        </p:nvCxnSpPr>
        <p:spPr>
          <a:xfrm rot="10800000">
            <a:off x="3000364" y="3140871"/>
            <a:ext cx="4595850" cy="237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28 November 2007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Workshop KEK - CC-IN2P3: KEK new Grid system</a:t>
            </a:r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00100" y="0"/>
            <a:ext cx="8358246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effectLst/>
              </a:rPr>
              <a:t>Computer system on KEK/CRC</a:t>
            </a:r>
          </a:p>
          <a:p>
            <a:pPr lvl="1"/>
            <a:r>
              <a:rPr lang="en-US" altLang="ja-JP" dirty="0" smtClean="0">
                <a:effectLst/>
              </a:rPr>
              <a:t>Central Information System</a:t>
            </a:r>
          </a:p>
          <a:p>
            <a:pPr lvl="1"/>
            <a:r>
              <a:rPr lang="en-US" altLang="ja-JP" dirty="0" smtClean="0">
                <a:effectLst/>
              </a:rPr>
              <a:t>Belle Computing </a:t>
            </a:r>
            <a:r>
              <a:rPr lang="en-US" altLang="ja-JP" dirty="0" smtClean="0">
                <a:effectLst/>
              </a:rPr>
              <a:t>System</a:t>
            </a:r>
          </a:p>
          <a:p>
            <a:pPr lvl="1"/>
            <a:r>
              <a:rPr lang="en-US" altLang="ja-JP" dirty="0" smtClean="0">
                <a:effectLst/>
              </a:rPr>
              <a:t>Grid </a:t>
            </a:r>
            <a:r>
              <a:rPr lang="en-US" altLang="ja-JP" dirty="0" smtClean="0">
                <a:effectLst/>
              </a:rPr>
              <a:t>environments </a:t>
            </a:r>
            <a:r>
              <a:rPr lang="en-US" altLang="ja-JP" smtClean="0">
                <a:effectLst/>
              </a:rPr>
              <a:t>are </a:t>
            </a:r>
            <a:r>
              <a:rPr lang="en-US" altLang="ja-JP" smtClean="0">
                <a:effectLst/>
              </a:rPr>
              <a:t>deployed as </a:t>
            </a:r>
            <a:br>
              <a:rPr lang="en-US" altLang="ja-JP" smtClean="0">
                <a:effectLst/>
              </a:rPr>
            </a:br>
            <a:r>
              <a:rPr lang="en-US" altLang="ja-JP" smtClean="0">
                <a:effectLst/>
              </a:rPr>
              <a:t>a </a:t>
            </a:r>
            <a:r>
              <a:rPr lang="en-US" altLang="ja-JP" dirty="0" smtClean="0">
                <a:effectLst/>
              </a:rPr>
              <a:t>“</a:t>
            </a:r>
            <a:r>
              <a:rPr lang="en-US" altLang="ja-JP" i="1" dirty="0" smtClean="0">
                <a:effectLst/>
              </a:rPr>
              <a:t>fragment”</a:t>
            </a:r>
            <a:r>
              <a:rPr lang="en-US" altLang="ja-JP" dirty="0" smtClean="0">
                <a:effectLst/>
              </a:rPr>
              <a:t> of these computer </a:t>
            </a:r>
            <a:r>
              <a:rPr lang="en-US" altLang="ja-JP" dirty="0" smtClean="0">
                <a:effectLst/>
              </a:rPr>
              <a:t>system</a:t>
            </a:r>
          </a:p>
          <a:p>
            <a:r>
              <a:rPr lang="en-US" altLang="ja-JP" dirty="0" smtClean="0">
                <a:effectLst/>
              </a:rPr>
              <a:t>Central Computing System will be replaced on 2009/Feb. </a:t>
            </a:r>
            <a:endParaRPr lang="en-US" altLang="ja-JP" dirty="0" smtClean="0">
              <a:effectLst/>
            </a:endParaRPr>
          </a:p>
          <a:p>
            <a:pPr lvl="1"/>
            <a:r>
              <a:rPr lang="en-US" altLang="ja-JP" dirty="0" smtClean="0">
                <a:effectLst/>
              </a:rPr>
              <a:t>M</a:t>
            </a:r>
            <a:r>
              <a:rPr lang="en-US" altLang="ja-JP" dirty="0" smtClean="0">
                <a:effectLst/>
              </a:rPr>
              <a:t>igration of Grid environment</a:t>
            </a:r>
          </a:p>
          <a:p>
            <a:pPr lvl="1"/>
            <a:r>
              <a:rPr lang="en-US" altLang="ja-JP" dirty="0" smtClean="0">
                <a:effectLst/>
              </a:rPr>
              <a:t>Support for both </a:t>
            </a:r>
            <a:r>
              <a:rPr lang="en-US" altLang="ja-JP" i="1" dirty="0" smtClean="0">
                <a:effectLst/>
              </a:rPr>
              <a:t>non-Grid</a:t>
            </a:r>
            <a:r>
              <a:rPr lang="en-US" altLang="ja-JP" dirty="0" smtClean="0">
                <a:effectLst/>
              </a:rPr>
              <a:t> and </a:t>
            </a:r>
            <a:r>
              <a:rPr lang="en-US" altLang="ja-JP" i="1" dirty="0" smtClean="0">
                <a:effectLst/>
              </a:rPr>
              <a:t>Grid</a:t>
            </a:r>
            <a:r>
              <a:rPr lang="en-US" altLang="ja-JP" dirty="0" smtClean="0">
                <a:effectLst/>
              </a:rPr>
              <a:t> </a:t>
            </a:r>
            <a:r>
              <a:rPr lang="en-US" altLang="ja-JP" dirty="0" smtClean="0">
                <a:effectLst/>
              </a:rPr>
              <a:t>access</a:t>
            </a:r>
          </a:p>
          <a:p>
            <a:r>
              <a:rPr lang="en-US" altLang="ja-JP" dirty="0" smtClean="0">
                <a:effectLst/>
              </a:rPr>
              <a:t>Technical items and plans towards new Grid system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28 November 2007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Workshop KEK - CC-IN2P3: KEK new Grid system</a:t>
            </a: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1538" y="0"/>
            <a:ext cx="7858180" cy="1143000"/>
          </a:xfrm>
        </p:spPr>
        <p:txBody>
          <a:bodyPr/>
          <a:lstStyle/>
          <a:p>
            <a:r>
              <a:rPr lang="en-US" altLang="ja-JP" dirty="0" smtClean="0"/>
              <a:t>Outline</a:t>
            </a:r>
            <a:endParaRPr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571472" y="1666863"/>
            <a:ext cx="8358246" cy="4262467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effectLst/>
              </a:rPr>
              <a:t>Computer </a:t>
            </a:r>
            <a:r>
              <a:rPr kumimoji="1" lang="en-US" altLang="ja-JP" dirty="0" smtClean="0">
                <a:effectLst/>
              </a:rPr>
              <a:t>system</a:t>
            </a:r>
            <a:r>
              <a:rPr lang="en-US" altLang="ja-JP" dirty="0" smtClean="0">
                <a:effectLst/>
              </a:rPr>
              <a:t> on </a:t>
            </a:r>
            <a:r>
              <a:rPr kumimoji="1" lang="en-US" altLang="ja-JP" dirty="0" smtClean="0">
                <a:effectLst/>
              </a:rPr>
              <a:t>KEK/CRC</a:t>
            </a:r>
          </a:p>
          <a:p>
            <a:pPr lvl="1"/>
            <a:r>
              <a:rPr lang="en-US" altLang="ja-JP" dirty="0" smtClean="0">
                <a:effectLst/>
              </a:rPr>
              <a:t>Central Information </a:t>
            </a:r>
            <a:r>
              <a:rPr lang="en-US" altLang="ja-JP" dirty="0" smtClean="0">
                <a:effectLst/>
              </a:rPr>
              <a:t>System</a:t>
            </a:r>
          </a:p>
          <a:p>
            <a:pPr lvl="1"/>
            <a:r>
              <a:rPr kumimoji="1" lang="en-US" altLang="ja-JP" dirty="0" smtClean="0">
                <a:effectLst/>
              </a:rPr>
              <a:t>Belle </a:t>
            </a:r>
            <a:r>
              <a:rPr kumimoji="1" lang="en-US" altLang="ja-JP" dirty="0" smtClean="0">
                <a:effectLst/>
              </a:rPr>
              <a:t>Computing System</a:t>
            </a:r>
            <a:endParaRPr lang="en-US" altLang="ja-JP" dirty="0" smtClean="0">
              <a:effectLst/>
            </a:endParaRPr>
          </a:p>
          <a:p>
            <a:pPr lvl="1"/>
            <a:r>
              <a:rPr kumimoji="1" lang="en-US" altLang="ja-JP" dirty="0" smtClean="0">
                <a:effectLst/>
              </a:rPr>
              <a:t>Upgrade plans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Strategy for the migration of Grid system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List of items to be configured towards</a:t>
            </a:r>
            <a:br>
              <a:rPr lang="en-US" altLang="ja-JP" dirty="0" smtClean="0">
                <a:effectLst/>
              </a:rPr>
            </a:br>
            <a:r>
              <a:rPr lang="en-US" altLang="ja-JP" dirty="0" smtClean="0">
                <a:effectLst/>
              </a:rPr>
              <a:t>the new Grid system</a:t>
            </a:r>
          </a:p>
          <a:p>
            <a:endParaRPr lang="en-US" altLang="ja-JP" dirty="0" smtClean="0">
              <a:effectLst/>
            </a:endParaRPr>
          </a:p>
          <a:p>
            <a:pPr>
              <a:buNone/>
            </a:pPr>
            <a:endParaRPr lang="en-US" altLang="ja-JP" dirty="0" smtClean="0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Computer System on KEK/CRC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214282" y="1595423"/>
            <a:ext cx="8358246" cy="5191163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effectLst/>
              </a:rPr>
              <a:t>“Central </a:t>
            </a:r>
            <a:r>
              <a:rPr lang="en-US" altLang="ja-JP" dirty="0" smtClean="0">
                <a:effectLst/>
              </a:rPr>
              <a:t>Computing </a:t>
            </a:r>
            <a:r>
              <a:rPr lang="en-US" altLang="ja-JP" dirty="0" smtClean="0">
                <a:effectLst/>
              </a:rPr>
              <a:t>System” as a part of</a:t>
            </a:r>
            <a:br>
              <a:rPr lang="en-US" altLang="ja-JP" dirty="0" smtClean="0">
                <a:effectLst/>
              </a:rPr>
            </a:br>
            <a:r>
              <a:rPr lang="en-US" altLang="ja-JP" dirty="0" smtClean="0">
                <a:effectLst/>
              </a:rPr>
              <a:t>“Central Information System”</a:t>
            </a:r>
          </a:p>
          <a:p>
            <a:pPr lvl="1"/>
            <a:r>
              <a:rPr lang="en-US" altLang="ja-JP" dirty="0" smtClean="0">
                <a:effectLst/>
              </a:rPr>
              <a:t>CIS provides general information services on KEK.</a:t>
            </a:r>
          </a:p>
          <a:p>
            <a:pPr lvl="2"/>
            <a:r>
              <a:rPr lang="en-US" altLang="ja-JP" dirty="0" smtClean="0">
                <a:effectLst/>
              </a:rPr>
              <a:t>mail system, web system, </a:t>
            </a:r>
            <a:r>
              <a:rPr lang="en-US" altLang="ja-JP" dirty="0" err="1" smtClean="0">
                <a:effectLst/>
              </a:rPr>
              <a:t>Indico</a:t>
            </a:r>
            <a:r>
              <a:rPr lang="en-US" altLang="ja-JP" dirty="0" smtClean="0">
                <a:effectLst/>
              </a:rPr>
              <a:t>, etc.</a:t>
            </a:r>
          </a:p>
          <a:p>
            <a:pPr lvl="1"/>
            <a:r>
              <a:rPr lang="en-US" altLang="ja-JP" dirty="0" smtClean="0">
                <a:effectLst/>
              </a:rPr>
              <a:t>CCS provides work servers, batch servers, and storage system.</a:t>
            </a:r>
          </a:p>
          <a:p>
            <a:pPr lvl="1"/>
            <a:r>
              <a:rPr lang="en-US" altLang="ja-JP" dirty="0" smtClean="0">
                <a:effectLst/>
              </a:rPr>
              <a:t>LCG system is operated. </a:t>
            </a:r>
          </a:p>
          <a:p>
            <a:pPr lvl="1"/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B Factory Computer System</a:t>
            </a:r>
          </a:p>
          <a:p>
            <a:pPr lvl="1"/>
            <a:r>
              <a:rPr kumimoji="1" lang="en-US" altLang="ja-JP" dirty="0" smtClean="0">
                <a:effectLst/>
              </a:rPr>
              <a:t>dedicated to analysis of the Belle experiment</a:t>
            </a:r>
          </a:p>
          <a:p>
            <a:pPr lvl="1"/>
            <a:r>
              <a:rPr lang="en-US" altLang="ja-JP" dirty="0" smtClean="0">
                <a:effectLst/>
              </a:rPr>
              <a:t>including Grid testing servers</a:t>
            </a:r>
            <a:endParaRPr kumimoji="1" lang="en-US" altLang="ja-JP" dirty="0" smtClean="0">
              <a:effectLst/>
            </a:endParaRPr>
          </a:p>
          <a:p>
            <a:endParaRPr kumimoji="1" lang="en-US" altLang="ja-JP" dirty="0" smtClean="0">
              <a:effectLst/>
            </a:endParaRPr>
          </a:p>
          <a:p>
            <a:r>
              <a:rPr kumimoji="1" lang="en-US" altLang="ja-JP" dirty="0" smtClean="0">
                <a:effectLst/>
              </a:rPr>
              <a:t>Supercomputer System</a:t>
            </a:r>
          </a:p>
          <a:p>
            <a:pPr lvl="1"/>
            <a:r>
              <a:rPr kumimoji="1" lang="en-US" altLang="ja-JP" dirty="0" smtClean="0">
                <a:effectLst/>
              </a:rPr>
              <a:t>Hybrid system of a vector machine </a:t>
            </a:r>
            <a:r>
              <a:rPr lang="en-US" altLang="ja-JP" dirty="0" smtClean="0">
                <a:effectLst/>
              </a:rPr>
              <a:t>(Hitachi </a:t>
            </a:r>
            <a:r>
              <a:rPr kumimoji="1" lang="en-US" altLang="ja-JP" dirty="0" smtClean="0">
                <a:effectLst/>
              </a:rPr>
              <a:t>SR11000) and a scalar system (IBM Blue Gene)</a:t>
            </a:r>
          </a:p>
          <a:p>
            <a:pPr lvl="1"/>
            <a:r>
              <a:rPr lang="en-US" altLang="ja-JP" dirty="0" smtClean="0">
                <a:effectLst/>
              </a:rPr>
              <a:t>There are also data grid activities on Lattice QCD </a:t>
            </a:r>
            <a:endParaRPr kumimoji="1" lang="en-US" altLang="ja-JP" dirty="0" smtClean="0">
              <a:effectLst/>
            </a:endParaRPr>
          </a:p>
          <a:p>
            <a:pPr lvl="1"/>
            <a:endParaRPr kumimoji="1" lang="ja-JP" altLang="en-US" dirty="0">
              <a:effectLst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999" y="1643050"/>
            <a:ext cx="1689719" cy="111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714752"/>
            <a:ext cx="1726286" cy="118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5224546"/>
            <a:ext cx="1428760" cy="120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956" y="1077455"/>
            <a:ext cx="8106448" cy="549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Central Information System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7158" y="6448032"/>
            <a:ext cx="6057107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KEK-2 is </a:t>
            </a:r>
            <a:r>
              <a:rPr kumimoji="1"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operated </a:t>
            </a:r>
            <a:r>
              <a:rPr kumimoji="1"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part of 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Information System</a:t>
            </a:r>
          </a:p>
        </p:txBody>
      </p:sp>
      <p:sp>
        <p:nvSpPr>
          <p:cNvPr id="32" name="日付プレースホルダ 3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34" name="フッター プレースホルダ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Workshop KEK - CC-IN2P3: KEK new Grid system</a:t>
            </a:r>
            <a:endParaRPr kumimoji="1" lang="ja-JP" altLang="en-US" dirty="0"/>
          </a:p>
        </p:txBody>
      </p:sp>
      <p:sp>
        <p:nvSpPr>
          <p:cNvPr id="35" name="角丸四角形 34"/>
          <p:cNvSpPr/>
          <p:nvPr/>
        </p:nvSpPr>
        <p:spPr>
          <a:xfrm>
            <a:off x="642910" y="4071942"/>
            <a:ext cx="1571636" cy="17859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14348" y="285712"/>
            <a:ext cx="8358246" cy="78583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Central Computing System (KEKCC)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142844" y="1500174"/>
            <a:ext cx="7500990" cy="5334013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effectLst/>
              </a:rPr>
              <a:t>Computing Servers</a:t>
            </a:r>
          </a:p>
          <a:p>
            <a:pPr lvl="1"/>
            <a:r>
              <a:rPr lang="en-US" altLang="ja-JP" dirty="0" smtClean="0">
                <a:effectLst/>
              </a:rPr>
              <a:t>Linux (</a:t>
            </a:r>
            <a:r>
              <a:rPr lang="en-US" altLang="ja-JP" dirty="0" err="1" smtClean="0">
                <a:effectLst/>
              </a:rPr>
              <a:t>RedHat</a:t>
            </a:r>
            <a:r>
              <a:rPr lang="en-US" altLang="ja-JP" dirty="0" smtClean="0">
                <a:effectLst/>
              </a:rPr>
              <a:t> ES4) cluster</a:t>
            </a:r>
          </a:p>
          <a:p>
            <a:pPr lvl="1"/>
            <a:r>
              <a:rPr lang="en-US" altLang="ja-JP" dirty="0" smtClean="0">
                <a:effectLst/>
              </a:rPr>
              <a:t>76 nodes (AMD </a:t>
            </a:r>
            <a:r>
              <a:rPr lang="en-US" altLang="ja-JP" dirty="0" err="1" smtClean="0">
                <a:effectLst/>
              </a:rPr>
              <a:t>Opteron</a:t>
            </a:r>
            <a:r>
              <a:rPr lang="en-US" altLang="ja-JP" dirty="0" smtClean="0">
                <a:effectLst/>
              </a:rPr>
              <a:t> 252 x 2),</a:t>
            </a:r>
            <a:br>
              <a:rPr lang="en-US" altLang="ja-JP" dirty="0" smtClean="0">
                <a:effectLst/>
              </a:rPr>
            </a:br>
            <a:r>
              <a:rPr kumimoji="1" lang="en-US" altLang="ja-JP" dirty="0" smtClean="0">
                <a:effectLst/>
              </a:rPr>
              <a:t>4GB memory/node</a:t>
            </a:r>
          </a:p>
          <a:p>
            <a:pPr lvl="1"/>
            <a:endParaRPr kumimoji="1" lang="en-US" altLang="ja-JP" dirty="0" smtClean="0">
              <a:effectLst/>
            </a:endParaRPr>
          </a:p>
          <a:p>
            <a:r>
              <a:rPr kumimoji="1" lang="en-US" altLang="ja-JP" dirty="0" smtClean="0">
                <a:effectLst/>
              </a:rPr>
              <a:t>Disk System</a:t>
            </a:r>
          </a:p>
          <a:p>
            <a:pPr lvl="1"/>
            <a:r>
              <a:rPr lang="en-US" altLang="ja-JP" dirty="0" smtClean="0">
                <a:effectLst/>
              </a:rPr>
              <a:t>45TB disk storage</a:t>
            </a:r>
          </a:p>
          <a:p>
            <a:pPr lvl="1"/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HPSS Data Storage</a:t>
            </a:r>
          </a:p>
          <a:p>
            <a:pPr lvl="1"/>
            <a:r>
              <a:rPr lang="en-US" altLang="ja-JP" dirty="0" smtClean="0">
                <a:effectLst/>
              </a:rPr>
              <a:t>HPSS tape library</a:t>
            </a:r>
          </a:p>
          <a:p>
            <a:pPr lvl="1"/>
            <a:r>
              <a:rPr lang="en-US" altLang="ja-JP" dirty="0" smtClean="0">
                <a:effectLst/>
              </a:rPr>
              <a:t>maximum capacity of 320TB</a:t>
            </a:r>
          </a:p>
          <a:p>
            <a:pPr lvl="1"/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Grid System</a:t>
            </a:r>
          </a:p>
          <a:p>
            <a:pPr lvl="1"/>
            <a:r>
              <a:rPr lang="en-US" altLang="ja-JP" dirty="0" smtClean="0">
                <a:effectLst/>
              </a:rPr>
              <a:t>LCG </a:t>
            </a:r>
            <a:r>
              <a:rPr lang="en-US" altLang="ja-JP" dirty="0" smtClean="0">
                <a:effectLst/>
              </a:rPr>
              <a:t>system</a:t>
            </a:r>
          </a:p>
          <a:p>
            <a:pPr lvl="2"/>
            <a:r>
              <a:rPr lang="en-US" altLang="ja-JP" dirty="0" smtClean="0">
                <a:effectLst/>
              </a:rPr>
              <a:t>KEK-2 is operated</a:t>
            </a:r>
          </a:p>
          <a:p>
            <a:pPr lvl="2"/>
            <a:r>
              <a:rPr lang="en-US" altLang="ja-JP" dirty="0" smtClean="0">
                <a:effectLst/>
              </a:rPr>
              <a:t>24 </a:t>
            </a:r>
            <a:r>
              <a:rPr lang="en-US" altLang="ja-JP" dirty="0" smtClean="0">
                <a:effectLst/>
              </a:rPr>
              <a:t>WNs, 2TB </a:t>
            </a:r>
            <a:r>
              <a:rPr lang="en-US" altLang="ja-JP" dirty="0" smtClean="0">
                <a:effectLst/>
              </a:rPr>
              <a:t>disk storage</a:t>
            </a:r>
          </a:p>
          <a:p>
            <a:pPr lvl="1"/>
            <a:r>
              <a:rPr lang="en-US" altLang="ja-JP" dirty="0" smtClean="0">
                <a:effectLst/>
              </a:rPr>
              <a:t>SRB system, AFS servers</a:t>
            </a:r>
            <a:endParaRPr lang="en-US" altLang="ja-JP" dirty="0" smtClean="0"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70255"/>
            <a:ext cx="1928826" cy="2358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84876"/>
            <a:ext cx="2447167" cy="164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00438"/>
            <a:ext cx="2478733" cy="166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657523"/>
            <a:ext cx="2143140" cy="204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dirty="0" smtClean="0"/>
              <a:t>Workshop KEK - CC-IN2P3: KEK new Grid system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858148" cy="71438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System Replacement of CI System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214282" y="1595425"/>
            <a:ext cx="8572560" cy="4976847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effectLst/>
              </a:rPr>
              <a:t>The current Central Information System is</a:t>
            </a:r>
            <a:br>
              <a:rPr kumimoji="1" lang="en-US" altLang="ja-JP" dirty="0" smtClean="0">
                <a:effectLst/>
              </a:rPr>
            </a:br>
            <a:r>
              <a:rPr kumimoji="1" lang="en-US" altLang="ja-JP" dirty="0" smtClean="0">
                <a:effectLst/>
              </a:rPr>
              <a:t>rental system of 3 years duration.</a:t>
            </a:r>
          </a:p>
          <a:p>
            <a:pPr lvl="1"/>
            <a:r>
              <a:rPr kumimoji="1" lang="en-US" altLang="ja-JP" dirty="0" smtClean="0">
                <a:effectLst/>
              </a:rPr>
              <a:t>2006/Feb. – 2009/Jan.</a:t>
            </a:r>
          </a:p>
          <a:p>
            <a:pPr lvl="1"/>
            <a:endParaRPr kumimoji="1" lang="en-US" altLang="ja-JP" dirty="0" smtClean="0">
              <a:effectLst/>
            </a:endParaRPr>
          </a:p>
          <a:p>
            <a:r>
              <a:rPr kumimoji="1" lang="en-US" altLang="ja-JP" dirty="0" smtClean="0">
                <a:effectLst/>
              </a:rPr>
              <a:t>System replacement (“</a:t>
            </a:r>
            <a:r>
              <a:rPr lang="en-US" altLang="ja-JP" i="1" dirty="0" smtClean="0">
                <a:effectLst/>
              </a:rPr>
              <a:t>u</a:t>
            </a:r>
            <a:r>
              <a:rPr kumimoji="1" lang="en-US" altLang="ja-JP" i="1" dirty="0" smtClean="0">
                <a:effectLst/>
              </a:rPr>
              <a:t>pgrade</a:t>
            </a:r>
            <a:r>
              <a:rPr kumimoji="1" lang="en-US" altLang="ja-JP" dirty="0" smtClean="0">
                <a:effectLst/>
              </a:rPr>
              <a:t>”) is scheduled</a:t>
            </a:r>
            <a:br>
              <a:rPr kumimoji="1" lang="en-US" altLang="ja-JP" dirty="0" smtClean="0">
                <a:effectLst/>
              </a:rPr>
            </a:br>
            <a:r>
              <a:rPr kumimoji="1" lang="en-US" altLang="ja-JP" dirty="0" smtClean="0">
                <a:effectLst/>
              </a:rPr>
              <a:t>on 2009/Feb.</a:t>
            </a:r>
            <a:endParaRPr kumimoji="1" lang="en-US" altLang="ja-JP" dirty="0" smtClean="0">
              <a:effectLst/>
            </a:endParaRPr>
          </a:p>
          <a:p>
            <a:pPr lvl="1"/>
            <a:r>
              <a:rPr lang="en-US" altLang="ja-JP" dirty="0" smtClean="0">
                <a:effectLst/>
              </a:rPr>
              <a:t>again, rental for 3 years</a:t>
            </a:r>
          </a:p>
          <a:p>
            <a:pPr lvl="1"/>
            <a:r>
              <a:rPr lang="en-US" altLang="ja-JP" dirty="0" smtClean="0">
                <a:effectLst/>
              </a:rPr>
              <a:t>We are </a:t>
            </a:r>
            <a:r>
              <a:rPr lang="en-US" altLang="ja-JP" dirty="0" smtClean="0">
                <a:effectLst/>
              </a:rPr>
              <a:t>collecting requirements for system specifications from experimental </a:t>
            </a:r>
            <a:r>
              <a:rPr lang="en-US" altLang="ja-JP" dirty="0" smtClean="0">
                <a:effectLst/>
              </a:rPr>
              <a:t>groups.</a:t>
            </a:r>
          </a:p>
          <a:p>
            <a:pPr lvl="2"/>
            <a:r>
              <a:rPr lang="en-US" altLang="ja-JP" dirty="0" smtClean="0">
                <a:effectLst/>
              </a:rPr>
              <a:t>HEP exp., Neutron </a:t>
            </a:r>
            <a:r>
              <a:rPr lang="en-US" altLang="ja-JP" dirty="0" smtClean="0">
                <a:effectLst/>
              </a:rPr>
              <a:t>exp. at J-PARC, </a:t>
            </a:r>
            <a:r>
              <a:rPr lang="en-US" altLang="ja-JP" dirty="0" smtClean="0">
                <a:effectLst/>
              </a:rPr>
              <a:t>ATLAS, ILC, Acc</a:t>
            </a:r>
            <a:r>
              <a:rPr lang="en-US" altLang="ja-JP" dirty="0" smtClean="0">
                <a:effectLst/>
              </a:rPr>
              <a:t>., </a:t>
            </a:r>
            <a:r>
              <a:rPr lang="en-US" altLang="ja-JP" dirty="0" smtClean="0">
                <a:effectLst/>
              </a:rPr>
              <a:t>Theory</a:t>
            </a:r>
          </a:p>
          <a:p>
            <a:pPr lvl="2"/>
            <a:endParaRPr kumimoji="1"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Estimated amount of computing </a:t>
            </a:r>
            <a:r>
              <a:rPr lang="en-US" altLang="ja-JP" dirty="0" smtClean="0">
                <a:effectLst/>
              </a:rPr>
              <a:t>resources</a:t>
            </a:r>
          </a:p>
          <a:p>
            <a:pPr lvl="1"/>
            <a:r>
              <a:rPr lang="en-US" altLang="ja-JP" dirty="0" smtClean="0">
                <a:effectLst/>
              </a:rPr>
              <a:t>~</a:t>
            </a:r>
            <a:r>
              <a:rPr lang="en-US" altLang="ja-JP" dirty="0" smtClean="0">
                <a:effectLst/>
              </a:rPr>
              <a:t>2,000</a:t>
            </a:r>
            <a:r>
              <a:rPr kumimoji="1" lang="en-US" altLang="ja-JP" dirty="0" smtClean="0">
                <a:effectLst/>
              </a:rPr>
              <a:t> </a:t>
            </a:r>
            <a:r>
              <a:rPr kumimoji="1" lang="en-US" altLang="ja-JP" dirty="0" smtClean="0">
                <a:effectLst/>
              </a:rPr>
              <a:t>cores </a:t>
            </a:r>
            <a:r>
              <a:rPr kumimoji="1" lang="en-US" altLang="ja-JP" dirty="0" smtClean="0">
                <a:effectLst/>
              </a:rPr>
              <a:t>of </a:t>
            </a:r>
            <a:r>
              <a:rPr lang="en-US" altLang="ja-JP" dirty="0" smtClean="0">
                <a:effectLst/>
              </a:rPr>
              <a:t>CPU</a:t>
            </a:r>
            <a:endParaRPr kumimoji="1" lang="en-US" altLang="ja-JP" dirty="0" smtClean="0">
              <a:effectLst/>
            </a:endParaRPr>
          </a:p>
          <a:p>
            <a:pPr lvl="2"/>
            <a:r>
              <a:rPr kumimoji="1" lang="en-US" altLang="ja-JP" dirty="0" smtClean="0">
                <a:effectLst/>
              </a:rPr>
              <a:t>LSF as </a:t>
            </a:r>
            <a:r>
              <a:rPr kumimoji="1" lang="en-US" altLang="ja-JP" dirty="0" smtClean="0">
                <a:effectLst/>
              </a:rPr>
              <a:t>batch system</a:t>
            </a:r>
          </a:p>
          <a:p>
            <a:pPr lvl="1"/>
            <a:r>
              <a:rPr lang="en-US" altLang="ja-JP" dirty="0" smtClean="0">
                <a:effectLst/>
              </a:rPr>
              <a:t>~</a:t>
            </a:r>
            <a:r>
              <a:rPr kumimoji="1" lang="en-US" altLang="ja-JP" dirty="0" smtClean="0">
                <a:effectLst/>
              </a:rPr>
              <a:t>4</a:t>
            </a:r>
            <a:r>
              <a:rPr kumimoji="1" lang="en-US" altLang="ja-JP" dirty="0" smtClean="0">
                <a:effectLst/>
              </a:rPr>
              <a:t>PB </a:t>
            </a:r>
            <a:r>
              <a:rPr kumimoji="1" lang="en-US" altLang="ja-JP" dirty="0" smtClean="0">
                <a:effectLst/>
              </a:rPr>
              <a:t>storage </a:t>
            </a:r>
            <a:r>
              <a:rPr kumimoji="1" lang="en-US" altLang="ja-JP" dirty="0" smtClean="0">
                <a:effectLst/>
              </a:rPr>
              <a:t>(~500TB </a:t>
            </a:r>
            <a:r>
              <a:rPr lang="en-US" altLang="ja-JP" dirty="0" smtClean="0">
                <a:effectLst/>
              </a:rPr>
              <a:t>as </a:t>
            </a:r>
            <a:r>
              <a:rPr kumimoji="1" lang="en-US" altLang="ja-JP" dirty="0" smtClean="0">
                <a:effectLst/>
              </a:rPr>
              <a:t>disk) </a:t>
            </a:r>
          </a:p>
          <a:p>
            <a:pPr lvl="2"/>
            <a:r>
              <a:rPr lang="en-US" altLang="ja-JP" dirty="0" smtClean="0">
                <a:effectLst/>
              </a:rPr>
              <a:t>HPSS or Storage </a:t>
            </a:r>
            <a:r>
              <a:rPr lang="en-US" altLang="ja-JP" dirty="0" err="1" smtClean="0">
                <a:effectLst/>
              </a:rPr>
              <a:t>Tek</a:t>
            </a:r>
            <a:endParaRPr kumimoji="1" lang="en-US" altLang="ja-JP" dirty="0" smtClean="0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71472" y="71414"/>
            <a:ext cx="8572560" cy="928710"/>
          </a:xfrm>
        </p:spPr>
        <p:txBody>
          <a:bodyPr>
            <a:normAutofit/>
          </a:bodyPr>
          <a:lstStyle/>
          <a:p>
            <a:r>
              <a:rPr kumimoji="1" lang="en-US" altLang="ja-JP" sz="3000" dirty="0" smtClean="0"/>
              <a:t>System </a:t>
            </a:r>
            <a:r>
              <a:rPr kumimoji="1" lang="en-US" altLang="ja-JP" sz="3000" dirty="0" smtClean="0"/>
              <a:t>Structure of B Computer System</a:t>
            </a:r>
            <a:endParaRPr kumimoji="1" lang="ja-JP" altLang="en-US" sz="3000" dirty="0"/>
          </a:p>
        </p:txBody>
      </p:sp>
      <p:pic>
        <p:nvPicPr>
          <p:cNvPr id="15" name="Picture 5" descr="A1パネル_計算システム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752" t="16456" r="9692" b="7595"/>
          <a:stretch>
            <a:fillRect/>
          </a:stretch>
        </p:blipFill>
        <p:spPr bwMode="auto">
          <a:xfrm>
            <a:off x="214282" y="1214422"/>
            <a:ext cx="8958285" cy="542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en-US" altLang="ja-JP" smtClean="0"/>
              <a:t>28 November 2007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Workshop KEK - CC-IN2P3: KEK new Grid system</a:t>
            </a:r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00100" y="0"/>
            <a:ext cx="7929618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Overview of B Computer </a:t>
            </a:r>
            <a:r>
              <a:rPr kumimoji="1" lang="en-US" altLang="ja-JP" dirty="0" err="1" smtClean="0"/>
              <a:t>Resouces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285720" y="2188542"/>
          <a:ext cx="8358188" cy="3312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89547"/>
                <a:gridCol w="2089547"/>
                <a:gridCol w="2089547"/>
                <a:gridCol w="208954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effectLst/>
                        </a:rPr>
                        <a:t>Capability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effectLst/>
                        </a:rPr>
                        <a:t># of racks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effectLst/>
                        </a:rPr>
                        <a:t>Electrical Power Consumption (kW)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effectLst/>
                        </a:rPr>
                        <a:t>Tape</a:t>
                      </a:r>
                      <a:endParaRPr kumimoji="1" lang="ja-JP" alt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3.5 PB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21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6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effectLst/>
                        </a:rPr>
                        <a:t>Disk</a:t>
                      </a:r>
                      <a:endParaRPr kumimoji="1" lang="ja-JP" alt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1 PB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13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60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effectLst/>
                        </a:rPr>
                        <a:t>CPU</a:t>
                      </a:r>
                      <a:endParaRPr kumimoji="1" lang="ja-JP" alt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2280 CPU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23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475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effectLst/>
                        </a:rPr>
                        <a:t>Login node</a:t>
                      </a:r>
                      <a:endParaRPr kumimoji="1" lang="ja-JP" alt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80 node</a:t>
                      </a:r>
                    </a:p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80 TB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8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70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effectLst/>
                        </a:rPr>
                        <a:t>DAQ</a:t>
                      </a:r>
                      <a:endParaRPr kumimoji="1" lang="ja-JP" alt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100</a:t>
                      </a:r>
                      <a:r>
                        <a:rPr kumimoji="1" lang="en-US" altLang="ja-JP" baseline="0" dirty="0" smtClean="0">
                          <a:effectLst/>
                        </a:rPr>
                        <a:t> TB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3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22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929454" y="563143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633 kW in total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214421"/>
            <a:ext cx="5156890" cy="353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日付プレースホルダ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28 November 2007</a:t>
            </a:r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Workshop KEK - CC-IN2P3: KEK new Grid system</a:t>
            </a: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Computing Server (CS)</a:t>
            </a:r>
            <a:endParaRPr lang="en-US" altLang="ja-JP"/>
          </a:p>
        </p:txBody>
      </p:sp>
      <p:sp>
        <p:nvSpPr>
          <p:cNvPr id="9225" name="Rectangle 9"/>
          <p:cNvSpPr>
            <a:spLocks noGrp="1" noChangeArrowheads="1"/>
          </p:cNvSpPr>
          <p:nvPr>
            <p:ph idx="1"/>
          </p:nvPr>
        </p:nvSpPr>
        <p:spPr>
          <a:xfrm>
            <a:off x="500034" y="4429132"/>
            <a:ext cx="8358246" cy="2143142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>
                <a:effectLst/>
              </a:rPr>
              <a:t>CS</a:t>
            </a:r>
            <a:r>
              <a:rPr lang="ja-JP" altLang="en-US" dirty="0" smtClean="0">
                <a:effectLst/>
              </a:rPr>
              <a:t>＋</a:t>
            </a:r>
            <a:r>
              <a:rPr lang="en-US" altLang="ja-JP" dirty="0" smtClean="0">
                <a:effectLst/>
              </a:rPr>
              <a:t>WG servers(80)</a:t>
            </a:r>
          </a:p>
          <a:p>
            <a:pPr>
              <a:buNone/>
            </a:pPr>
            <a:r>
              <a:rPr lang="en-US" altLang="ja-JP" dirty="0" smtClean="0">
                <a:effectLst/>
              </a:rPr>
              <a:t>		= 1208 nodes = 2416CPU</a:t>
            </a:r>
          </a:p>
          <a:p>
            <a:pPr>
              <a:buNone/>
            </a:pPr>
            <a:r>
              <a:rPr lang="en-US" altLang="ja-JP" dirty="0" smtClean="0">
                <a:effectLst/>
              </a:rPr>
              <a:t>		= 45,662 SPEC CINT 2k rate = </a:t>
            </a:r>
            <a:r>
              <a:rPr lang="en-US" altLang="ja-JP" b="1" dirty="0" smtClean="0">
                <a:effectLst/>
              </a:rPr>
              <a:t>5,114 kSI2K base</a:t>
            </a:r>
          </a:p>
          <a:p>
            <a:pPr>
              <a:buNone/>
            </a:pPr>
            <a:r>
              <a:rPr lang="en-US" altLang="ja-JP" dirty="0" smtClean="0">
                <a:effectLst/>
              </a:rPr>
              <a:t>		= 8.7THz</a:t>
            </a:r>
          </a:p>
          <a:p>
            <a:r>
              <a:rPr lang="en-US" altLang="ja-JP" dirty="0" smtClean="0">
                <a:effectLst/>
              </a:rPr>
              <a:t>DELL Power Edge 1855</a:t>
            </a:r>
          </a:p>
          <a:p>
            <a:pPr lvl="1"/>
            <a:r>
              <a:rPr lang="en-US" altLang="ja-JP" dirty="0" smtClean="0">
                <a:effectLst/>
              </a:rPr>
              <a:t>Xeon3.6GHz x2, memory 1GB</a:t>
            </a:r>
          </a:p>
          <a:p>
            <a:r>
              <a:rPr lang="en-US" altLang="ja-JP" dirty="0" smtClean="0">
                <a:effectLst/>
              </a:rPr>
              <a:t>Linux</a:t>
            </a:r>
          </a:p>
          <a:p>
            <a:pPr lvl="1"/>
            <a:r>
              <a:rPr lang="en-US" altLang="ja-JP" dirty="0" err="1" smtClean="0">
                <a:effectLst/>
              </a:rPr>
              <a:t>CentOS</a:t>
            </a:r>
            <a:r>
              <a:rPr lang="en-US" altLang="ja-JP" dirty="0" smtClean="0">
                <a:effectLst/>
              </a:rPr>
              <a:t>/CS, REL/WGS</a:t>
            </a:r>
            <a:endParaRPr lang="en-US" altLang="ja-JP" dirty="0">
              <a:effectLst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142844" y="2786058"/>
          <a:ext cx="4500593" cy="111252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500197"/>
                <a:gridCol w="412555"/>
                <a:gridCol w="2587841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1 Enclosure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effectLst/>
                        </a:rPr>
                        <a:t>=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effectLst/>
                        </a:rPr>
                        <a:t>10</a:t>
                      </a:r>
                      <a:r>
                        <a:rPr kumimoji="1" lang="en-US" altLang="ja-JP" baseline="0" dirty="0" smtClean="0">
                          <a:effectLst/>
                        </a:rPr>
                        <a:t> nodes, 7U space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1 rack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effectLst/>
                        </a:rPr>
                        <a:t>=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effectLst/>
                        </a:rPr>
                        <a:t>50 nodes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effectLst/>
                        </a:rPr>
                        <a:t>25 racks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effectLst/>
                        </a:rPr>
                        <a:t>=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effectLst/>
                        </a:rPr>
                        <a:t>4 arrays</a:t>
                      </a:r>
                      <a:endParaRPr kumimoji="1" lang="ja-JP" altLang="en-US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iryo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meiryo</Template>
  <TotalTime>2876</TotalTime>
  <Words>737</Words>
  <PresentationFormat>画面に合わせる (4:3)</PresentationFormat>
  <Paragraphs>295</Paragraphs>
  <Slides>17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meiryo</vt:lpstr>
      <vt:lpstr>Workshop KEK - CC-IN2P3</vt:lpstr>
      <vt:lpstr>Outline</vt:lpstr>
      <vt:lpstr>Computer System on KEK/CRC</vt:lpstr>
      <vt:lpstr>Central Information System</vt:lpstr>
      <vt:lpstr>Central Computing System (KEKCC)</vt:lpstr>
      <vt:lpstr>System Replacement of CI System</vt:lpstr>
      <vt:lpstr>System Structure of B Computer System</vt:lpstr>
      <vt:lpstr>Overview of B Computer Resouces</vt:lpstr>
      <vt:lpstr>Computing Server (CS)</vt:lpstr>
      <vt:lpstr>Belle Storage System – disk -</vt:lpstr>
      <vt:lpstr>Bell Storage System – tape -</vt:lpstr>
      <vt:lpstr>Upgrade plan for B Computer System</vt:lpstr>
      <vt:lpstr>Status of Grid Deployment</vt:lpstr>
      <vt:lpstr>Concerns about Grid deployment</vt:lpstr>
      <vt:lpstr>Technical stuffs toward new Grid system</vt:lpstr>
      <vt:lpstr>Integration of different components </vt:lpstr>
      <vt:lpstr>Summary</vt:lpstr>
    </vt:vector>
  </TitlesOfParts>
  <Manager>iwai</Manager>
  <Company>KEK/CRC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KEK - CC-IN2P3</dc:title>
  <dc:subject>KEK new Grid system</dc:subject>
  <dc:creator>Go Iwai</dc:creator>
  <cp:lastModifiedBy>Koichi Murakami </cp:lastModifiedBy>
  <cp:revision>625</cp:revision>
  <dcterms:created xsi:type="dcterms:W3CDTF">2007-11-22T00:48:10Z</dcterms:created>
  <dcterms:modified xsi:type="dcterms:W3CDTF">2007-11-28T13:30:11Z</dcterms:modified>
</cp:coreProperties>
</file>