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304" r:id="rId2"/>
    <p:sldId id="257" r:id="rId3"/>
    <p:sldId id="311" r:id="rId4"/>
    <p:sldId id="285" r:id="rId5"/>
    <p:sldId id="286" r:id="rId6"/>
    <p:sldId id="288" r:id="rId7"/>
    <p:sldId id="260" r:id="rId8"/>
    <p:sldId id="312" r:id="rId9"/>
    <p:sldId id="314" r:id="rId10"/>
    <p:sldId id="293" r:id="rId11"/>
    <p:sldId id="261" r:id="rId12"/>
    <p:sldId id="294" r:id="rId13"/>
    <p:sldId id="303" r:id="rId14"/>
    <p:sldId id="263" r:id="rId15"/>
    <p:sldId id="264" r:id="rId16"/>
    <p:sldId id="292" r:id="rId17"/>
    <p:sldId id="316" r:id="rId18"/>
    <p:sldId id="317" r:id="rId19"/>
    <p:sldId id="315" r:id="rId20"/>
    <p:sldId id="305" r:id="rId21"/>
    <p:sldId id="290" r:id="rId22"/>
    <p:sldId id="291" r:id="rId23"/>
    <p:sldId id="267" r:id="rId24"/>
    <p:sldId id="268" r:id="rId25"/>
    <p:sldId id="320" r:id="rId26"/>
    <p:sldId id="321" r:id="rId27"/>
    <p:sldId id="322" r:id="rId28"/>
    <p:sldId id="270" r:id="rId29"/>
    <p:sldId id="271" r:id="rId30"/>
    <p:sldId id="319" r:id="rId31"/>
    <p:sldId id="318" r:id="rId32"/>
    <p:sldId id="323" r:id="rId33"/>
    <p:sldId id="275" r:id="rId34"/>
    <p:sldId id="277" r:id="rId35"/>
    <p:sldId id="324" r:id="rId36"/>
    <p:sldId id="280" r:id="rId37"/>
    <p:sldId id="281" r:id="rId38"/>
    <p:sldId id="282" r:id="rId39"/>
    <p:sldId id="283" r:id="rId40"/>
    <p:sldId id="325" r:id="rId41"/>
    <p:sldId id="306" r:id="rId42"/>
    <p:sldId id="326" r:id="rId43"/>
    <p:sldId id="327" r:id="rId44"/>
    <p:sldId id="307" r:id="rId45"/>
    <p:sldId id="308" r:id="rId46"/>
    <p:sldId id="309" r:id="rId47"/>
    <p:sldId id="28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ee\Desktop\Weekend%20Work\jcprogfull-10-01311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0"/>
  <c:chart>
    <c:plotArea>
      <c:layout>
        <c:manualLayout>
          <c:layoutTarget val="inner"/>
          <c:xMode val="edge"/>
          <c:yMode val="edge"/>
          <c:x val="0.15172426566226743"/>
          <c:y val="4.7263796408087512E-2"/>
          <c:w val="0.81613692494794865"/>
          <c:h val="0.77114615192142744"/>
        </c:manualLayout>
      </c:layout>
      <c:scatterChart>
        <c:scatterStyle val="smoothMarker"/>
        <c:ser>
          <c:idx val="9"/>
          <c:order val="0"/>
          <c:tx>
            <c:v>YBCO: Parallel to tape plane, 4.2 K</c:v>
          </c:tx>
          <c:spPr>
            <a:ln>
              <a:solidFill>
                <a:schemeClr val="accent6"/>
              </a:solidFill>
            </a:ln>
          </c:spPr>
          <c:marker>
            <c:symbol val="diamond"/>
            <c:size val="8"/>
            <c:spPr>
              <a:solidFill>
                <a:srgbClr val="F79646">
                  <a:lumMod val="20000"/>
                  <a:lumOff val="80000"/>
                  <a:alpha val="50000"/>
                </a:srgbClr>
              </a:solidFill>
              <a:ln>
                <a:solidFill>
                  <a:srgbClr val="F79646"/>
                </a:solidFill>
              </a:ln>
            </c:spPr>
          </c:marker>
          <c:xVal>
            <c:numRef>
              <c:f>YBaCuO!$AD$210:$AD$215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xVal>
          <c:yVal>
            <c:numRef>
              <c:f>YBaCuO!$AH$210:$AH$215</c:f>
              <c:numCache>
                <c:formatCode>General</c:formatCode>
                <c:ptCount val="6"/>
                <c:pt idx="0">
                  <c:v>4144.6766351351353</c:v>
                </c:pt>
                <c:pt idx="1">
                  <c:v>3507.9375000000041</c:v>
                </c:pt>
                <c:pt idx="2">
                  <c:v>3148.3332162162237</c:v>
                </c:pt>
                <c:pt idx="3">
                  <c:v>2909.0554054054051</c:v>
                </c:pt>
                <c:pt idx="4">
                  <c:v>2090.4933243243272</c:v>
                </c:pt>
                <c:pt idx="5">
                  <c:v>1888.9952027027048</c:v>
                </c:pt>
              </c:numCache>
            </c:numRef>
          </c:yVal>
        </c:ser>
        <c:ser>
          <c:idx val="8"/>
          <c:order val="1"/>
          <c:tx>
            <c:v>YBCO: Perpendicular to tape plane, 4.2 K</c:v>
          </c:tx>
          <c:spPr>
            <a:ln w="47625" cap="sq">
              <a:solidFill>
                <a:schemeClr val="accent6">
                  <a:lumMod val="75000"/>
                </a:schemeClr>
              </a:solidFill>
              <a:prstDash val="dashDot"/>
              <a:bevel/>
            </a:ln>
          </c:spPr>
          <c:marker>
            <c:symbol val="square"/>
            <c:size val="8"/>
            <c:spPr>
              <a:solidFill>
                <a:srgbClr val="F79646">
                  <a:lumMod val="20000"/>
                  <a:lumOff val="80000"/>
                  <a:alpha val="50000"/>
                </a:srgbClr>
              </a:solidFill>
              <a:ln>
                <a:solidFill>
                  <a:srgbClr val="F79646">
                    <a:lumMod val="60000"/>
                    <a:lumOff val="40000"/>
                  </a:srgbClr>
                </a:solidFill>
              </a:ln>
            </c:spPr>
          </c:marker>
          <c:xVal>
            <c:numRef>
              <c:f>YBaCuO!$U$210:$U$226</c:f>
              <c:numCache>
                <c:formatCode>General</c:formatCode>
                <c:ptCount val="1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31</c:v>
                </c:pt>
              </c:numCache>
            </c:numRef>
          </c:xVal>
          <c:yVal>
            <c:numRef>
              <c:f>YBaCuO!$Y$210:$Y$226</c:f>
              <c:numCache>
                <c:formatCode>General</c:formatCode>
                <c:ptCount val="17"/>
                <c:pt idx="0">
                  <c:v>4144.6766351351353</c:v>
                </c:pt>
                <c:pt idx="1">
                  <c:v>1445.8385675675681</c:v>
                </c:pt>
                <c:pt idx="2">
                  <c:v>975.09972972972969</c:v>
                </c:pt>
                <c:pt idx="3">
                  <c:v>767.75083783783805</c:v>
                </c:pt>
                <c:pt idx="4">
                  <c:v>655.66872972972942</c:v>
                </c:pt>
                <c:pt idx="5">
                  <c:v>571.61144594594589</c:v>
                </c:pt>
                <c:pt idx="6">
                  <c:v>526.77774324324355</c:v>
                </c:pt>
                <c:pt idx="7">
                  <c:v>481.94404054054058</c:v>
                </c:pt>
                <c:pt idx="8">
                  <c:v>442.71831081081069</c:v>
                </c:pt>
                <c:pt idx="9">
                  <c:v>428.14617567567564</c:v>
                </c:pt>
                <c:pt idx="10">
                  <c:v>403.49043243243199</c:v>
                </c:pt>
                <c:pt idx="11">
                  <c:v>386.67725675675672</c:v>
                </c:pt>
                <c:pt idx="12">
                  <c:v>364.26255405405414</c:v>
                </c:pt>
                <c:pt idx="13">
                  <c:v>341.84570270270268</c:v>
                </c:pt>
                <c:pt idx="14">
                  <c:v>328.39516216216214</c:v>
                </c:pt>
                <c:pt idx="15">
                  <c:v>319.42885135135134</c:v>
                </c:pt>
                <c:pt idx="16">
                  <c:v>318.30725675675677</c:v>
                </c:pt>
              </c:numCache>
            </c:numRef>
          </c:yVal>
        </c:ser>
        <c:ser>
          <c:idx val="4"/>
          <c:order val="2"/>
          <c:tx>
            <c:v>2212: Round wire, 4.2 K</c:v>
          </c:tx>
          <c:xVal>
            <c:numRef>
              <c:f>'2212'!$C$196:$C$226</c:f>
              <c:numCache>
                <c:formatCode>General</c:formatCode>
                <c:ptCount val="31"/>
                <c:pt idx="0">
                  <c:v>1.0000000000000018E-3</c:v>
                </c:pt>
                <c:pt idx="1">
                  <c:v>8.5000000000000048E-2</c:v>
                </c:pt>
                <c:pt idx="2">
                  <c:v>0.1</c:v>
                </c:pt>
                <c:pt idx="3">
                  <c:v>0.2</c:v>
                </c:pt>
                <c:pt idx="4">
                  <c:v>0.30000000000000032</c:v>
                </c:pt>
                <c:pt idx="5">
                  <c:v>0.4</c:v>
                </c:pt>
                <c:pt idx="6">
                  <c:v>0.60000000000000064</c:v>
                </c:pt>
                <c:pt idx="7">
                  <c:v>0.8</c:v>
                </c:pt>
                <c:pt idx="8">
                  <c:v>1</c:v>
                </c:pt>
                <c:pt idx="9">
                  <c:v>1.5</c:v>
                </c:pt>
                <c:pt idx="10">
                  <c:v>2</c:v>
                </c:pt>
                <c:pt idx="11">
                  <c:v>3</c:v>
                </c:pt>
                <c:pt idx="12">
                  <c:v>5</c:v>
                </c:pt>
                <c:pt idx="13">
                  <c:v>7</c:v>
                </c:pt>
                <c:pt idx="14">
                  <c:v>10</c:v>
                </c:pt>
                <c:pt idx="15">
                  <c:v>11.49</c:v>
                </c:pt>
                <c:pt idx="16">
                  <c:v>12</c:v>
                </c:pt>
                <c:pt idx="17">
                  <c:v>14</c:v>
                </c:pt>
                <c:pt idx="18">
                  <c:v>16</c:v>
                </c:pt>
                <c:pt idx="19">
                  <c:v>18</c:v>
                </c:pt>
                <c:pt idx="20">
                  <c:v>20</c:v>
                </c:pt>
                <c:pt idx="21">
                  <c:v>22.5</c:v>
                </c:pt>
                <c:pt idx="22">
                  <c:v>25</c:v>
                </c:pt>
                <c:pt idx="23">
                  <c:v>27.5</c:v>
                </c:pt>
                <c:pt idx="24">
                  <c:v>30</c:v>
                </c:pt>
                <c:pt idx="25">
                  <c:v>32.5</c:v>
                </c:pt>
                <c:pt idx="26">
                  <c:v>35</c:v>
                </c:pt>
                <c:pt idx="27">
                  <c:v>37.5</c:v>
                </c:pt>
                <c:pt idx="28">
                  <c:v>40</c:v>
                </c:pt>
                <c:pt idx="29">
                  <c:v>42.5</c:v>
                </c:pt>
                <c:pt idx="30">
                  <c:v>45</c:v>
                </c:pt>
              </c:numCache>
            </c:numRef>
          </c:xVal>
          <c:yVal>
            <c:numRef>
              <c:f>'2212'!$E$196:$E$226</c:f>
              <c:numCache>
                <c:formatCode>General</c:formatCode>
                <c:ptCount val="31"/>
                <c:pt idx="0">
                  <c:v>1265.671641791045</c:v>
                </c:pt>
                <c:pt idx="1">
                  <c:v>1257.7114427860697</c:v>
                </c:pt>
                <c:pt idx="2">
                  <c:v>1257.7114427860697</c:v>
                </c:pt>
                <c:pt idx="3">
                  <c:v>1225.8706467661693</c:v>
                </c:pt>
                <c:pt idx="4">
                  <c:v>1181.0945273631851</c:v>
                </c:pt>
                <c:pt idx="5">
                  <c:v>1126.3681592039802</c:v>
                </c:pt>
                <c:pt idx="6">
                  <c:v>1040.7960199004981</c:v>
                </c:pt>
                <c:pt idx="7">
                  <c:v>973.13432835820902</c:v>
                </c:pt>
                <c:pt idx="8">
                  <c:v>929.3532338308454</c:v>
                </c:pt>
                <c:pt idx="9">
                  <c:v>835.82089552238813</c:v>
                </c:pt>
                <c:pt idx="10">
                  <c:v>780.09950248756252</c:v>
                </c:pt>
                <c:pt idx="11">
                  <c:v>704.4776119402984</c:v>
                </c:pt>
                <c:pt idx="12">
                  <c:v>623.88059701492546</c:v>
                </c:pt>
                <c:pt idx="13">
                  <c:v>577.71144278606971</c:v>
                </c:pt>
                <c:pt idx="14">
                  <c:v>529.3532338308454</c:v>
                </c:pt>
                <c:pt idx="15">
                  <c:v>513.43283582089543</c:v>
                </c:pt>
                <c:pt idx="16">
                  <c:v>509.45273631840803</c:v>
                </c:pt>
                <c:pt idx="17">
                  <c:v>489.55223880597021</c:v>
                </c:pt>
                <c:pt idx="18">
                  <c:v>469.65174129353238</c:v>
                </c:pt>
                <c:pt idx="19">
                  <c:v>453.73134328358162</c:v>
                </c:pt>
                <c:pt idx="20">
                  <c:v>435.82089552238818</c:v>
                </c:pt>
                <c:pt idx="21">
                  <c:v>416.91542288557213</c:v>
                </c:pt>
                <c:pt idx="22">
                  <c:v>398.0099502487563</c:v>
                </c:pt>
                <c:pt idx="23">
                  <c:v>380.09950248756223</c:v>
                </c:pt>
                <c:pt idx="24">
                  <c:v>364.17910447761199</c:v>
                </c:pt>
                <c:pt idx="25">
                  <c:v>347.26368159203986</c:v>
                </c:pt>
                <c:pt idx="26">
                  <c:v>330.34825870646767</c:v>
                </c:pt>
                <c:pt idx="27">
                  <c:v>315.42288557213925</c:v>
                </c:pt>
                <c:pt idx="28">
                  <c:v>298.50746268656775</c:v>
                </c:pt>
                <c:pt idx="29">
                  <c:v>282.58706467661705</c:v>
                </c:pt>
                <c:pt idx="30">
                  <c:v>265.47263681592045</c:v>
                </c:pt>
              </c:numCache>
            </c:numRef>
          </c:yVal>
        </c:ser>
        <c:ser>
          <c:idx val="5"/>
          <c:order val="3"/>
          <c:tx>
            <c:v>Nb3Sn: High Energy Physics, 4.2 K</c:v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rgbClr val="C0504D">
                  <a:lumMod val="20000"/>
                  <a:lumOff val="80000"/>
                  <a:alpha val="50000"/>
                </a:srgbClr>
              </a:solidFill>
            </c:spPr>
          </c:marker>
          <c:xVal>
            <c:numRef>
              <c:f>Nb3Sn!$K$390:$K$401</c:f>
              <c:numCache>
                <c:formatCode>General</c:formatCode>
                <c:ptCount val="12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14.5</c:v>
                </c:pt>
                <c:pt idx="4">
                  <c:v>15</c:v>
                </c:pt>
                <c:pt idx="5">
                  <c:v>15.5</c:v>
                </c:pt>
                <c:pt idx="6">
                  <c:v>16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</c:numCache>
            </c:numRef>
          </c:xVal>
          <c:yVal>
            <c:numRef>
              <c:f>Nb3Sn!$M$390:$M$401</c:f>
              <c:numCache>
                <c:formatCode>0</c:formatCode>
                <c:ptCount val="12"/>
                <c:pt idx="0">
                  <c:v>1754.8557096240311</c:v>
                </c:pt>
                <c:pt idx="1">
                  <c:v>1454.9349156155595</c:v>
                </c:pt>
                <c:pt idx="2">
                  <c:v>1190.981412184507</c:v>
                </c:pt>
                <c:pt idx="3">
                  <c:v>1072.637423833</c:v>
                </c:pt>
                <c:pt idx="4">
                  <c:v>957.77414102124851</c:v>
                </c:pt>
                <c:pt idx="5">
                  <c:v>855.09332759861854</c:v>
                </c:pt>
                <c:pt idx="6">
                  <c:v>757.63357248561431</c:v>
                </c:pt>
                <c:pt idx="7">
                  <c:v>268.01432656076139</c:v>
                </c:pt>
                <c:pt idx="8">
                  <c:v>190.85868709629978</c:v>
                </c:pt>
                <c:pt idx="9">
                  <c:v>118.92410594146322</c:v>
                </c:pt>
                <c:pt idx="10">
                  <c:v>65.553287665294363</c:v>
                </c:pt>
                <c:pt idx="11">
                  <c:v>28.30973838996778</c:v>
                </c:pt>
              </c:numCache>
            </c:numRef>
          </c:yVal>
        </c:ser>
        <c:ser>
          <c:idx val="7"/>
          <c:order val="4"/>
          <c:tx>
            <c:v>Nb-Ti (LHC) 1.9 K </c:v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9"/>
            <c:spPr>
              <a:solidFill>
                <a:schemeClr val="accent3"/>
              </a:solidFill>
              <a:ln>
                <a:solidFill>
                  <a:schemeClr val="tx1">
                    <a:alpha val="50000"/>
                  </a:schemeClr>
                </a:solidFill>
              </a:ln>
            </c:spPr>
          </c:marker>
          <c:xVal>
            <c:numRef>
              <c:f>'Nb-Ti'!$A$671:$A$675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</c:numCache>
            </c:numRef>
          </c:xVal>
          <c:yVal>
            <c:numRef>
              <c:f>'Nb-Ti'!$C$671:$C$675</c:f>
              <c:numCache>
                <c:formatCode>General</c:formatCode>
                <c:ptCount val="5"/>
                <c:pt idx="0">
                  <c:v>1430</c:v>
                </c:pt>
                <c:pt idx="1">
                  <c:v>1195.7692307692307</c:v>
                </c:pt>
                <c:pt idx="2">
                  <c:v>950.76923076923072</c:v>
                </c:pt>
                <c:pt idx="3">
                  <c:v>703.46153846153788</c:v>
                </c:pt>
                <c:pt idx="4">
                  <c:v>475.76923076923066</c:v>
                </c:pt>
              </c:numCache>
            </c:numRef>
          </c:yVal>
        </c:ser>
        <c:axId val="152946560"/>
        <c:axId val="153180416"/>
      </c:scatterChart>
      <c:valAx>
        <c:axId val="152946560"/>
        <c:scaling>
          <c:orientation val="minMax"/>
          <c:max val="45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Applied Field (T)</a:t>
                </a:r>
              </a:p>
            </c:rich>
          </c:tx>
          <c:layout>
            <c:manualLayout>
              <c:xMode val="edge"/>
              <c:yMode val="edge"/>
              <c:x val="0.40441290728949669"/>
              <c:y val="0.91091852430256359"/>
            </c:manualLayout>
          </c:layout>
        </c:title>
        <c:numFmt formatCode="General" sourceLinked="0"/>
        <c:minorTickMark val="in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3180416"/>
        <c:crosses val="autoZero"/>
        <c:crossBetween val="midCat"/>
        <c:majorUnit val="5"/>
        <c:minorUnit val="1"/>
      </c:valAx>
      <c:valAx>
        <c:axId val="153180416"/>
        <c:scaling>
          <c:logBase val="10"/>
          <c:orientation val="minMax"/>
          <c:min val="1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</a:t>
                </a:r>
                <a:r>
                  <a:rPr lang="en-US" baseline="-25000"/>
                  <a:t>E</a:t>
                </a:r>
                <a:r>
                  <a:rPr lang="en-US"/>
                  <a:t> (A/mm²) </a:t>
                </a:r>
              </a:p>
            </c:rich>
          </c:tx>
          <c:layout>
            <c:manualLayout>
              <c:xMode val="edge"/>
              <c:yMode val="edge"/>
              <c:x val="1.1620848882723423E-2"/>
              <c:y val="0.33524051120404308"/>
            </c:manualLayout>
          </c:layout>
        </c:title>
        <c:numFmt formatCode="#,##0;[Red]#,##0" sourceLinked="0"/>
        <c:minorTickMark val="in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2946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256201845737023"/>
          <c:y val="5.0314465408805104E-2"/>
          <c:w val="0.27031724012165981"/>
          <c:h val="0.3414333222860928"/>
        </c:manualLayout>
      </c:layout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4" Type="http://schemas.openxmlformats.org/officeDocument/2006/relationships/image" Target="../media/image59.jpe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0.53071</cdr:x>
      <cdr:y>0.05727</cdr:y>
    </cdr:from>
    <cdr:to>
      <cdr:x>0.67444</cdr:x>
      <cdr:y>0.1543</cdr:y>
    </cdr:to>
    <cdr:sp macro="" textlink="">
      <cdr:nvSpPr>
        <cdr:cNvPr id="102400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40149" y="222993"/>
          <a:ext cx="795421" cy="3724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0.51309</cdr:x>
      <cdr:y>0.07957</cdr:y>
    </cdr:from>
    <cdr:to>
      <cdr:x>0.68861</cdr:x>
      <cdr:y>0.10317</cdr:y>
    </cdr:to>
    <cdr:sp macro="" textlink="">
      <cdr:nvSpPr>
        <cdr:cNvPr id="102400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39086" y="475211"/>
          <a:ext cx="1347485" cy="14091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none" lIns="0" tIns="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1" i="0" strike="noStrike">
              <a:solidFill>
                <a:schemeClr val="accent6"/>
              </a:solidFill>
              <a:latin typeface="Arial"/>
              <a:cs typeface="Arial"/>
            </a:rPr>
            <a:t>YBCO B|| </a:t>
          </a:r>
          <a:r>
            <a:rPr lang="en-US" sz="1050" b="1" i="0" strike="noStrike">
              <a:solidFill>
                <a:schemeClr val="accent6"/>
              </a:solidFill>
              <a:latin typeface="Arial"/>
              <a:ea typeface="+mn-ea"/>
              <a:cs typeface="Arial"/>
            </a:rPr>
            <a:t>Tape</a:t>
          </a:r>
          <a:r>
            <a:rPr lang="en-US" sz="1050" b="1" i="0" strike="noStrike">
              <a:solidFill>
                <a:schemeClr val="accent6"/>
              </a:solidFill>
              <a:latin typeface="Arial"/>
              <a:cs typeface="Arial"/>
            </a:rPr>
            <a:t> Plane</a:t>
          </a:r>
        </a:p>
      </cdr:txBody>
    </cdr:sp>
  </cdr:relSizeAnchor>
  <cdr:relSizeAnchor xmlns:cdr="http://schemas.openxmlformats.org/drawingml/2006/chartDrawing">
    <cdr:from>
      <cdr:x>0.29144</cdr:x>
      <cdr:y>0.1954</cdr:y>
    </cdr:from>
    <cdr:to>
      <cdr:x>0.4718</cdr:x>
      <cdr:y>0.219</cdr:y>
    </cdr:to>
    <cdr:sp macro="" textlink="">
      <cdr:nvSpPr>
        <cdr:cNvPr id="102400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37429" y="1282356"/>
          <a:ext cx="1384674" cy="15485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none" lIns="0" tIns="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1" i="0" strike="noStrike">
              <a:solidFill>
                <a:schemeClr val="accent6"/>
              </a:solidFill>
              <a:latin typeface="Arial"/>
              <a:ea typeface="+mn-ea"/>
              <a:cs typeface="Arial"/>
            </a:rPr>
            <a:t>YBCO</a:t>
          </a:r>
          <a:r>
            <a:rPr lang="en-US" sz="1050" b="1" i="0" strike="noStrike">
              <a:solidFill>
                <a:schemeClr val="accent6"/>
              </a:solidFill>
              <a:latin typeface="Arial"/>
              <a:cs typeface="Arial"/>
            </a:rPr>
            <a:t> B|_ Tape Plane</a:t>
          </a:r>
        </a:p>
      </cdr:txBody>
    </cdr:sp>
  </cdr:relSizeAnchor>
  <cdr:relSizeAnchor xmlns:cdr="http://schemas.openxmlformats.org/drawingml/2006/chartDrawing">
    <cdr:from>
      <cdr:x>0.18996</cdr:x>
      <cdr:y>0.20893</cdr:y>
    </cdr:from>
    <cdr:to>
      <cdr:x>0.28784</cdr:x>
      <cdr:y>0.25928</cdr:y>
    </cdr:to>
    <cdr:sp macro="" textlink="">
      <cdr:nvSpPr>
        <cdr:cNvPr id="1024004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458333" y="1247776"/>
          <a:ext cx="751466" cy="30068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chemeClr val="accent6"/>
          </a:solidFill>
          <a:round/>
          <a:headEnd/>
          <a:tailEnd type="triangle" w="med" len="med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/>
          <a:endParaRPr lang="en-US" sz="110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0.83152</cdr:x>
      <cdr:y>0.53464</cdr:y>
    </cdr:from>
    <cdr:to>
      <cdr:x>0.87054</cdr:x>
      <cdr:y>0.55823</cdr:y>
    </cdr:to>
    <cdr:sp macro="" textlink="">
      <cdr:nvSpPr>
        <cdr:cNvPr id="102400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83675" y="3192934"/>
          <a:ext cx="299569" cy="1409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none" lIns="0" tIns="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1" i="0" strike="noStrike">
              <a:solidFill>
                <a:schemeClr val="accent5"/>
              </a:solidFill>
              <a:latin typeface="Arial"/>
              <a:cs typeface="Arial"/>
            </a:rPr>
            <a:t>2212</a:t>
          </a:r>
        </a:p>
      </cdr:txBody>
    </cdr:sp>
  </cdr:relSizeAnchor>
  <cdr:relSizeAnchor xmlns:cdr="http://schemas.openxmlformats.org/drawingml/2006/chartDrawing">
    <cdr:from>
      <cdr:x>0.6097</cdr:x>
      <cdr:y>0.53739</cdr:y>
    </cdr:from>
    <cdr:to>
      <cdr:x>0.70392</cdr:x>
      <cdr:y>0.56099</cdr:y>
    </cdr:to>
    <cdr:sp macro="" textlink="">
      <cdr:nvSpPr>
        <cdr:cNvPr id="102400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0759" y="3209413"/>
          <a:ext cx="723340" cy="14091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none" lIns="0" tIns="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1" i="0" strike="noStrike">
              <a:solidFill>
                <a:schemeClr val="accent2"/>
              </a:solidFill>
              <a:latin typeface="Arial"/>
              <a:cs typeface="Arial"/>
            </a:rPr>
            <a:t>RRP Nb</a:t>
          </a:r>
          <a:r>
            <a:rPr lang="en-US" sz="1050" b="1" i="0" strike="noStrike" baseline="-25000">
              <a:solidFill>
                <a:schemeClr val="accent2"/>
              </a:solidFill>
              <a:latin typeface="Arial"/>
              <a:cs typeface="Arial"/>
            </a:rPr>
            <a:t>3</a:t>
          </a:r>
          <a:r>
            <a:rPr lang="en-US" sz="1050" b="1" i="0" strike="noStrike">
              <a:solidFill>
                <a:schemeClr val="accent2"/>
              </a:solidFill>
              <a:latin typeface="Arial"/>
              <a:cs typeface="Arial"/>
            </a:rPr>
            <a:t>Sn</a:t>
          </a:r>
        </a:p>
      </cdr:txBody>
    </cdr:sp>
  </cdr:relSizeAnchor>
  <cdr:relSizeAnchor xmlns:cdr="http://schemas.openxmlformats.org/drawingml/2006/chartDrawing">
    <cdr:from>
      <cdr:x>0.31144</cdr:x>
      <cdr:y>0.53261</cdr:y>
    </cdr:from>
    <cdr:to>
      <cdr:x>0.40791</cdr:x>
      <cdr:y>0.55621</cdr:y>
    </cdr:to>
    <cdr:sp macro="" textlink="">
      <cdr:nvSpPr>
        <cdr:cNvPr id="102400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90999" y="3180838"/>
          <a:ext cx="740588" cy="14091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none" lIns="0" tIns="0" rIns="0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50" b="1" i="0" strike="noStrike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Nb-Ti, 1.9 </a:t>
          </a:r>
          <a:r>
            <a:rPr lang="en-US" sz="1050" b="1" i="0" strike="noStrike" baseline="0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K</a:t>
          </a:r>
          <a:endParaRPr lang="en-US" sz="1050" b="1" i="0" strike="noStrike">
            <a:solidFill>
              <a:schemeClr val="accent3">
                <a:lumMod val="75000"/>
              </a:schemeClr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0.50847</cdr:x>
      <cdr:y>0.11142</cdr:y>
    </cdr:from>
    <cdr:to>
      <cdr:x>0.54089</cdr:x>
      <cdr:y>0.16916</cdr:y>
    </cdr:to>
    <cdr:sp macro="" textlink="">
      <cdr:nvSpPr>
        <cdr:cNvPr id="11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903618" y="665425"/>
          <a:ext cx="248893" cy="34483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chemeClr val="accent6"/>
          </a:solidFill>
          <a:round/>
          <a:headEnd/>
          <a:tailEnd type="triangle" w="med" len="med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0.32754</cdr:x>
      <cdr:y>0.56388</cdr:y>
    </cdr:from>
    <cdr:to>
      <cdr:x>0.38028</cdr:x>
      <cdr:y>0.6358</cdr:y>
    </cdr:to>
    <cdr:pic>
      <cdr:nvPicPr>
        <cdr:cNvPr id="15" name="Picture 14" descr="160w-x90-bse11-10ovwstrand2-hr0148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14574" y="3367591"/>
          <a:ext cx="404893" cy="429519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  <cdr:relSizeAnchor xmlns:cdr="http://schemas.openxmlformats.org/drawingml/2006/chartDrawing">
    <cdr:from>
      <cdr:x>0.28847</cdr:x>
      <cdr:y>0.64169</cdr:y>
    </cdr:from>
    <cdr:to>
      <cdr:x>0.42444</cdr:x>
      <cdr:y>0.75498</cdr:y>
    </cdr:to>
    <cdr:sp macro="" textlink="">
      <cdr:nvSpPr>
        <cdr:cNvPr id="16" name="Rectangle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4620" y="3832286"/>
          <a:ext cx="1043862" cy="6765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50195"/>
          </a:schemeClr>
        </a:solidFill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bIns="0">
          <a:noAutofit/>
        </a:bodyPr>
        <a:lstStyle xmlns:a="http://schemas.openxmlformats.org/drawingml/2006/main">
          <a:defPPr>
            <a:defRPr lang="en-US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900" i="1" dirty="0">
              <a:solidFill>
                <a:schemeClr val="accent3">
                  <a:lumMod val="50000"/>
                </a:schemeClr>
              </a:solidFill>
            </a:rPr>
            <a:t>Maximal J</a:t>
          </a:r>
          <a:r>
            <a:rPr lang="en-US" sz="900" i="1" baseline="-25000" dirty="0">
              <a:solidFill>
                <a:schemeClr val="accent3">
                  <a:lumMod val="50000"/>
                </a:schemeClr>
              </a:solidFill>
            </a:rPr>
            <a:t>E</a:t>
          </a:r>
          <a:r>
            <a:rPr lang="en-US" sz="900" i="1" dirty="0">
              <a:solidFill>
                <a:schemeClr val="accent3">
                  <a:lumMod val="50000"/>
                </a:schemeClr>
              </a:solidFill>
            </a:rPr>
            <a:t> for entire LHC Nb­Ti strand production (</a:t>
          </a:r>
          <a:r>
            <a:rPr lang="en-US" sz="900" b="1" i="1" dirty="0">
              <a:solidFill>
                <a:schemeClr val="accent3">
                  <a:lumMod val="50000"/>
                </a:schemeClr>
              </a:solidFill>
            </a:rPr>
            <a:t>–) </a:t>
          </a:r>
          <a:r>
            <a:rPr lang="en-US" sz="900" i="1" dirty="0">
              <a:solidFill>
                <a:schemeClr val="accent3">
                  <a:lumMod val="50000"/>
                </a:schemeClr>
              </a:solidFill>
            </a:rPr>
            <a:t>CERN-T. </a:t>
          </a:r>
          <a:r>
            <a:rPr lang="en-US" sz="900" i="1" dirty="0" err="1">
              <a:solidFill>
                <a:schemeClr val="accent3">
                  <a:lumMod val="50000"/>
                </a:schemeClr>
              </a:solidFill>
            </a:rPr>
            <a:t>Boutboul</a:t>
          </a:r>
          <a:r>
            <a:rPr lang="en-US" sz="900" i="1" dirty="0">
              <a:solidFill>
                <a:schemeClr val="accent3">
                  <a:lumMod val="50000"/>
                </a:schemeClr>
              </a:solidFill>
            </a:rPr>
            <a:t> '07,  and (- -) &lt;5 T data from </a:t>
          </a:r>
          <a:r>
            <a:rPr lang="en-US" sz="900" i="1" dirty="0" err="1">
              <a:solidFill>
                <a:schemeClr val="accent3">
                  <a:lumMod val="50000"/>
                </a:schemeClr>
              </a:solidFill>
            </a:rPr>
            <a:t>Boutboul</a:t>
          </a:r>
          <a:r>
            <a:rPr lang="en-US" sz="900" i="1" dirty="0">
              <a:solidFill>
                <a:schemeClr val="accent3">
                  <a:lumMod val="50000"/>
                </a:schemeClr>
              </a:solidFill>
            </a:rPr>
            <a:t> et al. MT-19, IEEE-TASC’06)</a:t>
          </a:r>
        </a:p>
      </cdr:txBody>
    </cdr:sp>
  </cdr:relSizeAnchor>
  <cdr:relSizeAnchor xmlns:cdr="http://schemas.openxmlformats.org/drawingml/2006/chartDrawing">
    <cdr:from>
      <cdr:x>0.62306</cdr:x>
      <cdr:y>0.56853</cdr:y>
    </cdr:from>
    <cdr:to>
      <cdr:x>0.6758</cdr:x>
      <cdr:y>0.64071</cdr:y>
    </cdr:to>
    <cdr:pic>
      <cdr:nvPicPr>
        <cdr:cNvPr id="19" name="Picture 18" descr="160w-x90-rb12-8kV-strandovw-hr05279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783288" y="3395389"/>
          <a:ext cx="404893" cy="43107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  <cdr:relSizeAnchor xmlns:cdr="http://schemas.openxmlformats.org/drawingml/2006/chartDrawing">
    <cdr:from>
      <cdr:x>0.60548</cdr:x>
      <cdr:y>0.64647</cdr:y>
    </cdr:from>
    <cdr:to>
      <cdr:x>0.69338</cdr:x>
      <cdr:y>0.78561</cdr:y>
    </cdr:to>
    <cdr:sp macro="" textlink="">
      <cdr:nvSpPr>
        <cdr:cNvPr id="20" name="Rectangle 1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8361" y="3860832"/>
          <a:ext cx="674821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50000"/>
          </a:schemeClr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>
          <a:spAutoFit/>
        </a:bodyPr>
        <a:lstStyle xmlns:a="http://schemas.openxmlformats.org/drawingml/2006/main">
          <a:defPPr>
            <a:defRPr lang="en-US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defRPr/>
          </a:pPr>
          <a:r>
            <a:rPr lang="en-US" sz="9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Compiled </a:t>
          </a:r>
          <a:r>
            <a:rPr lang="en-US" sz="9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from ASC'02 and ICMC'03 papers (J. Parrell OI-ST)</a:t>
          </a:r>
        </a:p>
      </cdr:txBody>
    </cdr:sp>
  </cdr:relSizeAnchor>
  <cdr:relSizeAnchor xmlns:cdr="http://schemas.openxmlformats.org/drawingml/2006/chartDrawing">
    <cdr:from>
      <cdr:x>0.8216</cdr:x>
      <cdr:y>0.56553</cdr:y>
    </cdr:from>
    <cdr:to>
      <cdr:x>0.87434</cdr:x>
      <cdr:y>0.63821</cdr:y>
    </cdr:to>
    <cdr:pic>
      <cdr:nvPicPr>
        <cdr:cNvPr id="21" name="Picture 20" descr="2212cs-160w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07518" y="3377418"/>
          <a:ext cx="404893" cy="43405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  <cdr:relSizeAnchor xmlns:cdr="http://schemas.openxmlformats.org/drawingml/2006/chartDrawing">
    <cdr:from>
      <cdr:x>0.78643</cdr:x>
      <cdr:y>0.64372</cdr:y>
    </cdr:from>
    <cdr:to>
      <cdr:x>0.9095</cdr:x>
      <cdr:y>0.72458</cdr:y>
    </cdr:to>
    <cdr:sp macro="" textlink="">
      <cdr:nvSpPr>
        <cdr:cNvPr id="22" name="Text Box 5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37551" y="3844382"/>
          <a:ext cx="944827" cy="4829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50195"/>
          </a:schemeClr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0" tIns="0" rIns="0" bIns="0">
          <a:spAutoFit/>
        </a:bodyPr>
        <a:lstStyle xmlns:a="http://schemas.openxmlformats.org/drawingml/2006/main">
          <a:defPPr>
            <a:defRPr lang="en-US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900" b="1" i="1" dirty="0">
              <a:solidFill>
                <a:schemeClr val="accent5">
                  <a:lumMod val="75000"/>
                </a:schemeClr>
              </a:solidFill>
            </a:rPr>
            <a:t>427 filament OI-ST strand with Ag alloy outer sheath tested at NHMFL</a:t>
          </a:r>
        </a:p>
      </cdr:txBody>
    </cdr:sp>
  </cdr:relSizeAnchor>
  <cdr:relSizeAnchor xmlns:cdr="http://schemas.openxmlformats.org/drawingml/2006/chartDrawing">
    <cdr:from>
      <cdr:x>0.5569</cdr:x>
      <cdr:y>0.10489</cdr:y>
    </cdr:from>
    <cdr:to>
      <cdr:x>0.6448</cdr:x>
      <cdr:y>0.18575</cdr:y>
    </cdr:to>
    <cdr:sp macro="" textlink="">
      <cdr:nvSpPr>
        <cdr:cNvPr id="24" name="Text Box 56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75418" y="626427"/>
          <a:ext cx="674821" cy="4829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50000"/>
          </a:schemeClr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>
          <a:spAutoFit/>
        </a:bodyPr>
        <a:lstStyle xmlns:a="http://schemas.openxmlformats.org/drawingml/2006/main">
          <a:defPPr>
            <a:defRPr lang="en-US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defRPr/>
          </a:pPr>
          <a:r>
            <a:rPr lang="en-US" sz="9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SuperPower "Turbo" Double Layer Tape</a:t>
          </a:r>
        </a:p>
      </cdr:txBody>
    </cdr:sp>
  </cdr:relSizeAnchor>
  <cdr:relSizeAnchor xmlns:cdr="http://schemas.openxmlformats.org/drawingml/2006/chartDrawing">
    <cdr:from>
      <cdr:x>0.81739</cdr:x>
      <cdr:y>0.89665</cdr:y>
    </cdr:from>
    <cdr:to>
      <cdr:x>0.98473</cdr:x>
      <cdr:y>0.99033</cdr:y>
    </cdr:to>
    <cdr:pic>
      <cdr:nvPicPr>
        <cdr:cNvPr id="25" name="Picture 24" descr="ASC@NHMFL@FSU-Horizontal-perspembb-fog-512w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7085504" y="5640478"/>
          <a:ext cx="1450540" cy="5892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0.35488</cdr:x>
      <cdr:y>0.4032</cdr:y>
    </cdr:from>
    <cdr:to>
      <cdr:x>0.35806</cdr:x>
      <cdr:y>0.5164</cdr:y>
    </cdr:to>
    <cdr:sp macro="" textlink="">
      <cdr:nvSpPr>
        <cdr:cNvPr id="30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2724442" y="2407957"/>
          <a:ext cx="24425" cy="6760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chemeClr val="accent3">
              <a:lumMod val="75000"/>
            </a:schemeClr>
          </a:solidFill>
          <a:round/>
          <a:headEnd/>
          <a:tailEnd type="triangle" w="med" len="med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/>
          <a:endParaRPr lang="en-US" sz="110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0.84598</cdr:x>
      <cdr:y>0.45312</cdr:y>
    </cdr:from>
    <cdr:to>
      <cdr:x>0.84798</cdr:x>
      <cdr:y>0.52423</cdr:y>
    </cdr:to>
    <cdr:sp macro="" textlink="">
      <cdr:nvSpPr>
        <cdr:cNvPr id="31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6494696" y="2706093"/>
          <a:ext cx="15344" cy="42472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chemeClr val="accent5">
              <a:lumMod val="75000"/>
            </a:schemeClr>
          </a:solidFill>
          <a:round/>
          <a:headEnd/>
          <a:tailEnd type="triangle" w="med" len="med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/>
          <a:endParaRPr lang="en-US" sz="110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0.54834</cdr:x>
      <cdr:y>0.48723</cdr:y>
    </cdr:from>
    <cdr:to>
      <cdr:x>0.61727</cdr:x>
      <cdr:y>0.52787</cdr:y>
    </cdr:to>
    <cdr:sp macro="" textlink="">
      <cdr:nvSpPr>
        <cdr:cNvPr id="32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209718" y="2909838"/>
          <a:ext cx="529177" cy="2427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chemeClr val="accent2"/>
          </a:solidFill>
          <a:round/>
          <a:headEnd/>
          <a:tailEnd type="triangle" w="med" len="med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/>
          <a:endParaRPr lang="en-US" sz="1100">
            <a:latin typeface="+mn-lt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931F2-A360-42E9-8A22-C0E5BA74A800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04E95-8698-41EF-A4C2-8D0ABA6F2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1C63BF-B186-4394-8CB4-A2FFF474C0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10BDA-1F89-D54D-9D55-8E1A83C7E8AB}" type="slidenum">
              <a:rPr lang="en-US"/>
              <a:pPr/>
              <a:t>30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50ns beam option provides HL-LHC performance levels at ultimate total beam currents; only the ‘large beta*’ option reaches beam-beam limit; IBS growth rates are a concern!; low beta option has 50% higher performance potential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4D6B0-1F3A-A04F-8521-7EE8E7F6D3E7}" type="slidenum">
              <a:rPr lang="en-US"/>
              <a:pPr/>
              <a:t>31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50ns beam option provides HL-LHC performance levels at ultimate total beam currents; only the ‘large beta*’ option reaches beam-beam limit; IBS growth rates are a concern!; low beta option has 50% higher performance potential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41777B-4B90-480B-8520-B1A801BE01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 bwMode="auto">
          <a:xfrm>
            <a:off x="1371600" y="6400800"/>
            <a:ext cx="32766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LARP DOE review,   FNAL June 1-2, 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2B141-1547-4E22-9593-D94868C4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LHC Upgrade Options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Lucio Rossi</a:t>
            </a:r>
          </a:p>
          <a:p>
            <a:r>
              <a:rPr lang="fr-CH" dirty="0" smtClean="0"/>
              <a:t>CERN</a:t>
            </a:r>
          </a:p>
          <a:p>
            <a:r>
              <a:rPr lang="fr-CH" dirty="0" smtClean="0"/>
              <a:t>Grenoble 23 July 2011, HEP-EPS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Here</a:t>
            </a:r>
            <a:r>
              <a:rPr lang="fr-CH" dirty="0" smtClean="0"/>
              <a:t> the </a:t>
            </a:r>
            <a:r>
              <a:rPr lang="fr-CH" dirty="0" err="1" smtClean="0"/>
              <a:t>critical</a:t>
            </a:r>
            <a:r>
              <a:rPr lang="fr-CH" dirty="0" smtClean="0"/>
              <a:t> zone</a:t>
            </a:r>
            <a:br>
              <a:rPr lang="fr-CH" dirty="0" smtClean="0"/>
            </a:br>
            <a:r>
              <a:rPr lang="fr-CH" dirty="0" smtClean="0"/>
              <a:t>a lot of </a:t>
            </a:r>
            <a:r>
              <a:rPr lang="fr-CH" dirty="0" err="1" smtClean="0"/>
              <a:t>magnet</a:t>
            </a:r>
            <a:r>
              <a:rPr lang="fr-CH" dirty="0" smtClean="0"/>
              <a:t> change… but not </a:t>
            </a:r>
            <a:r>
              <a:rPr lang="fr-CH" dirty="0" err="1" smtClean="0"/>
              <a:t>only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2204864"/>
            <a:ext cx="9252520" cy="1108075"/>
            <a:chOff x="0" y="2204864"/>
            <a:chExt cx="9252520" cy="1108075"/>
          </a:xfrm>
        </p:grpSpPr>
        <p:pic>
          <p:nvPicPr>
            <p:cNvPr id="6" name="Picture 4" descr="layout_ir5_herv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204864"/>
              <a:ext cx="9144000" cy="1108075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8316416" y="2204864"/>
              <a:ext cx="936104" cy="3600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/>
                <a:t>ATLAS</a:t>
              </a:r>
              <a:endParaRPr lang="en-US" sz="14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3851920" y="2420888"/>
            <a:ext cx="2714600" cy="12241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44208" y="378904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1. </a:t>
            </a:r>
            <a:r>
              <a:rPr lang="fr-CH" dirty="0" err="1" smtClean="0"/>
              <a:t>Changing</a:t>
            </a:r>
            <a:r>
              <a:rPr lang="fr-CH" dirty="0" smtClean="0"/>
              <a:t> the interaction </a:t>
            </a:r>
            <a:r>
              <a:rPr lang="fr-CH" dirty="0" err="1" smtClean="0"/>
              <a:t>region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not </a:t>
            </a:r>
            <a:r>
              <a:rPr lang="fr-CH" dirty="0" err="1" smtClean="0"/>
              <a:t>enough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244680" y="2573288"/>
            <a:ext cx="1490464" cy="11304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7944" y="386104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2.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r>
              <a:rPr lang="fr-CH" dirty="0" smtClean="0"/>
              <a:t> to </a:t>
            </a:r>
            <a:r>
              <a:rPr lang="fr-CH" dirty="0" err="1" smtClean="0"/>
              <a:t>touch</a:t>
            </a:r>
            <a:r>
              <a:rPr lang="fr-CH" dirty="0" smtClean="0"/>
              <a:t> </a:t>
            </a:r>
            <a:r>
              <a:rPr lang="fr-CH" dirty="0" err="1" smtClean="0"/>
              <a:t>deeply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the </a:t>
            </a:r>
            <a:r>
              <a:rPr lang="fr-CH" dirty="0" err="1" smtClean="0"/>
              <a:t>matching</a:t>
            </a:r>
            <a:r>
              <a:rPr lang="fr-CH" dirty="0" smtClean="0"/>
              <a:t> section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403648" y="2564904"/>
            <a:ext cx="2714600" cy="12241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03648" y="400506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3. For collimation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like</a:t>
            </a:r>
            <a:r>
              <a:rPr lang="fr-CH" dirty="0" smtClean="0"/>
              <a:t> (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) to change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part, </a:t>
            </a:r>
            <a:r>
              <a:rPr lang="fr-CH" dirty="0" smtClean="0">
                <a:solidFill>
                  <a:srgbClr val="0070C0"/>
                </a:solidFill>
              </a:rPr>
              <a:t>DS in the </a:t>
            </a:r>
            <a:r>
              <a:rPr lang="fr-CH" dirty="0" err="1" smtClean="0">
                <a:solidFill>
                  <a:srgbClr val="0070C0"/>
                </a:solidFill>
              </a:rPr>
              <a:t>continous</a:t>
            </a:r>
            <a:r>
              <a:rPr lang="fr-CH" dirty="0" smtClean="0">
                <a:solidFill>
                  <a:srgbClr val="0070C0"/>
                </a:solidFill>
              </a:rPr>
              <a:t> cryostat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16416" y="3573016"/>
            <a:ext cx="936104" cy="3600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CMS</a:t>
            </a:r>
            <a:endParaRPr lang="en-US" sz="1400" dirty="0"/>
          </a:p>
        </p:txBody>
      </p:sp>
      <p:sp>
        <p:nvSpPr>
          <p:cNvPr id="17" name="Down Arrow Callout 16"/>
          <p:cNvSpPr/>
          <p:nvPr/>
        </p:nvSpPr>
        <p:spPr>
          <a:xfrm>
            <a:off x="5292080" y="1484784"/>
            <a:ext cx="914400" cy="1152128"/>
          </a:xfrm>
          <a:prstGeom prst="downArrowCallout">
            <a:avLst>
              <a:gd name="adj1" fmla="val 11969"/>
              <a:gd name="adj2" fmla="val 9058"/>
              <a:gd name="adj3" fmla="val 25000"/>
              <a:gd name="adj4" fmla="val 57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Crab</a:t>
            </a:r>
            <a:r>
              <a:rPr lang="fr-CH" dirty="0" smtClean="0"/>
              <a:t> </a:t>
            </a:r>
            <a:r>
              <a:rPr lang="fr-CH" dirty="0" err="1" smtClean="0"/>
              <a:t>cavities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path</a:t>
            </a:r>
            <a:r>
              <a:rPr lang="fr-CH" dirty="0" smtClean="0"/>
              <a:t> </a:t>
            </a:r>
            <a:r>
              <a:rPr lang="fr-CH" dirty="0" err="1" smtClean="0"/>
              <a:t>toward</a:t>
            </a:r>
            <a:r>
              <a:rPr lang="fr-CH" dirty="0" smtClean="0"/>
              <a:t> </a:t>
            </a:r>
            <a:r>
              <a:rPr lang="fr-CH" dirty="0" err="1" smtClean="0"/>
              <a:t>high</a:t>
            </a:r>
            <a:r>
              <a:rPr lang="fr-CH" dirty="0" smtClean="0"/>
              <a:t> </a:t>
            </a:r>
            <a:r>
              <a:rPr lang="fr-CH" dirty="0" err="1" smtClean="0"/>
              <a:t>lumi</a:t>
            </a:r>
            <a:endParaRPr lang="en-US" dirty="0"/>
          </a:p>
        </p:txBody>
      </p:sp>
      <p:pic>
        <p:nvPicPr>
          <p:cNvPr id="18435" name="Object 1"/>
          <p:cNvPicPr>
            <a:picLocks noChangeAspect="1" noChangeArrowheads="1"/>
          </p:cNvPicPr>
          <p:nvPr/>
        </p:nvPicPr>
        <p:blipFill>
          <a:blip r:embed="rId2" cstate="print"/>
          <a:srcRect b="180"/>
          <a:stretch>
            <a:fillRect/>
          </a:stretch>
        </p:blipFill>
        <p:spPr bwMode="auto">
          <a:xfrm>
            <a:off x="467544" y="1772815"/>
            <a:ext cx="4320480" cy="44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32040" y="1484784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solidFill>
                  <a:srgbClr val="0070C0"/>
                </a:solidFill>
              </a:rPr>
              <a:t>From</a:t>
            </a:r>
            <a:r>
              <a:rPr lang="fr-CH" dirty="0" smtClean="0">
                <a:solidFill>
                  <a:srgbClr val="0070C0"/>
                </a:solidFill>
              </a:rPr>
              <a:t> Chamonix 2011</a:t>
            </a:r>
            <a:r>
              <a:rPr lang="fr-CH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</a:t>
            </a:r>
            <a:r>
              <a:rPr lang="fr-CH" dirty="0" err="1" smtClean="0"/>
              <a:t>Integrate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LHCb</a:t>
            </a:r>
            <a:r>
              <a:rPr lang="fr-CH" dirty="0" smtClean="0"/>
              <a:t> and Alice in the upgrade </a:t>
            </a:r>
            <a:r>
              <a:rPr lang="fr-CH" dirty="0" err="1" smtClean="0"/>
              <a:t>picture</a:t>
            </a:r>
            <a:r>
              <a:rPr lang="fr-CH" dirty="0" smtClean="0"/>
              <a:t> (</a:t>
            </a:r>
            <a:r>
              <a:rPr lang="fr-CH" dirty="0" err="1" smtClean="0"/>
              <a:t>so</a:t>
            </a:r>
            <a:r>
              <a:rPr lang="fr-CH" dirty="0" smtClean="0"/>
              <a:t> far </a:t>
            </a:r>
            <a:r>
              <a:rPr lang="fr-CH" dirty="0" err="1" smtClean="0"/>
              <a:t>they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not)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The </a:t>
            </a:r>
            <a:r>
              <a:rPr lang="fr-CH" dirty="0" err="1" smtClean="0"/>
              <a:t>shutdown</a:t>
            </a:r>
            <a:r>
              <a:rPr lang="fr-CH" dirty="0" smtClean="0"/>
              <a:t> </a:t>
            </a:r>
            <a:r>
              <a:rPr lang="fr-CH" dirty="0" err="1" smtClean="0"/>
              <a:t>scheme</a:t>
            </a:r>
            <a:r>
              <a:rPr lang="fr-CH" dirty="0" smtClean="0"/>
              <a:t> has been </a:t>
            </a:r>
            <a:r>
              <a:rPr lang="fr-CH" dirty="0" err="1" smtClean="0"/>
              <a:t>shifted</a:t>
            </a:r>
            <a:r>
              <a:rPr lang="fr-CH" dirty="0" smtClean="0"/>
              <a:t> of one </a:t>
            </a:r>
            <a:r>
              <a:rPr lang="fr-CH" dirty="0" err="1" smtClean="0"/>
              <a:t>year</a:t>
            </a:r>
            <a:r>
              <a:rPr lang="fr-CH" dirty="0" smtClean="0"/>
              <a:t> : a </a:t>
            </a:r>
            <a:r>
              <a:rPr lang="fr-CH" dirty="0" err="1" smtClean="0"/>
              <a:t>resource</a:t>
            </a:r>
            <a:r>
              <a:rPr lang="fr-CH" dirty="0" smtClean="0"/>
              <a:t> </a:t>
            </a:r>
            <a:r>
              <a:rPr lang="fr-CH" dirty="0" err="1" smtClean="0"/>
              <a:t>loaded</a:t>
            </a:r>
            <a:r>
              <a:rPr lang="fr-CH" dirty="0" smtClean="0"/>
              <a:t> plan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preparation</a:t>
            </a:r>
            <a:r>
              <a:rPr lang="fr-CH" dirty="0" smtClean="0"/>
              <a:t>, the </a:t>
            </a:r>
            <a:r>
              <a:rPr lang="fr-CH" dirty="0" err="1" smtClean="0"/>
              <a:t>length</a:t>
            </a:r>
            <a:r>
              <a:rPr lang="fr-CH" dirty="0" smtClean="0"/>
              <a:t> of </a:t>
            </a:r>
            <a:r>
              <a:rPr lang="fr-CH" dirty="0" err="1" smtClean="0"/>
              <a:t>shutdown</a:t>
            </a:r>
            <a:r>
              <a:rPr lang="fr-CH" dirty="0" smtClean="0"/>
              <a:t>(s)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critical</a:t>
            </a:r>
            <a:endParaRPr lang="fr-CH" dirty="0" smtClean="0"/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the </a:t>
            </a:r>
            <a:r>
              <a:rPr lang="fr-CH" dirty="0" err="1" smtClean="0"/>
              <a:t>assessment</a:t>
            </a:r>
            <a:r>
              <a:rPr lang="fr-CH" dirty="0" smtClean="0"/>
              <a:t> of </a:t>
            </a:r>
            <a:r>
              <a:rPr lang="fr-CH" dirty="0" err="1" smtClean="0"/>
              <a:t>what</a:t>
            </a:r>
            <a:r>
              <a:rPr lang="fr-CH" dirty="0" smtClean="0"/>
              <a:t> are the LHC </a:t>
            </a:r>
            <a:r>
              <a:rPr lang="fr-CH" dirty="0" err="1" smtClean="0"/>
              <a:t>bottlenecks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critical</a:t>
            </a:r>
            <a:endParaRPr lang="fr-CH" dirty="0" smtClean="0"/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collimation 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e-</a:t>
            </a:r>
            <a:r>
              <a:rPr lang="fr-CH" dirty="0" err="1" smtClean="0"/>
              <a:t>clouds</a:t>
            </a:r>
            <a:endParaRPr lang="fr-CH" dirty="0" smtClean="0"/>
          </a:p>
          <a:p>
            <a:pPr lvl="1">
              <a:buFont typeface="Arial" pitchFamily="34" charset="0"/>
              <a:buChar char="•"/>
            </a:pPr>
            <a:r>
              <a:rPr lang="fr-CH" dirty="0" err="1" smtClean="0"/>
              <a:t>Beam</a:t>
            </a:r>
            <a:r>
              <a:rPr lang="fr-CH" dirty="0" smtClean="0"/>
              <a:t> tune shift due to collision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R2E real limitation</a:t>
            </a:r>
          </a:p>
          <a:p>
            <a:pPr lvl="1">
              <a:buFont typeface="Arial" pitchFamily="34" charset="0"/>
              <a:buChar char="•"/>
            </a:pPr>
            <a:r>
              <a:rPr lang="fr-CH" dirty="0" err="1" smtClean="0"/>
              <a:t>Heat</a:t>
            </a:r>
            <a:r>
              <a:rPr lang="fr-CH" dirty="0" smtClean="0"/>
              <a:t> </a:t>
            </a:r>
            <a:r>
              <a:rPr lang="fr-CH" dirty="0" err="1" smtClean="0"/>
              <a:t>deposition</a:t>
            </a:r>
            <a:r>
              <a:rPr lang="fr-CH" dirty="0" smtClean="0"/>
              <a:t> and </a:t>
            </a:r>
            <a:r>
              <a:rPr lang="fr-CH" dirty="0" err="1" smtClean="0"/>
              <a:t>cryogenic</a:t>
            </a:r>
            <a:r>
              <a:rPr lang="fr-CH" dirty="0" smtClean="0"/>
              <a:t> </a:t>
            </a:r>
            <a:r>
              <a:rPr lang="fr-CH" dirty="0" err="1" smtClean="0"/>
              <a:t>limits</a:t>
            </a:r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152400"/>
            <a:ext cx="8859705" cy="6324600"/>
          </a:xfrm>
          <a:prstGeom prst="rect">
            <a:avLst/>
          </a:prstGeom>
        </p:spPr>
      </p:pic>
      <p:sp>
        <p:nvSpPr>
          <p:cNvPr id="11" name="Octagon 10"/>
          <p:cNvSpPr/>
          <p:nvPr/>
        </p:nvSpPr>
        <p:spPr>
          <a:xfrm>
            <a:off x="762000" y="1143000"/>
            <a:ext cx="1424940" cy="1295400"/>
          </a:xfrm>
          <a:prstGeom prst="oc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≤ 50%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nom</a:t>
            </a:r>
            <a:r>
              <a:rPr lang="en-US" dirty="0" smtClean="0"/>
              <a:t> @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algn="ctr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≈ 2m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8" name="Octagon 7"/>
          <p:cNvSpPr/>
          <p:nvPr/>
        </p:nvSpPr>
        <p:spPr>
          <a:xfrm>
            <a:off x="3124200" y="2590800"/>
            <a:ext cx="1424940" cy="1295400"/>
          </a:xfrm>
          <a:prstGeom prst="oc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≤ 100%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nom</a:t>
            </a:r>
            <a:r>
              <a:rPr lang="en-US" dirty="0" smtClean="0"/>
              <a:t> @ 7.0 </a:t>
            </a:r>
            <a:r>
              <a:rPr lang="en-US" dirty="0" err="1" smtClean="0"/>
              <a:t>TeV</a:t>
            </a:r>
            <a:endParaRPr lang="en-US" dirty="0" smtClean="0"/>
          </a:p>
          <a:p>
            <a:pPr algn="ctr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≈ 1m</a:t>
            </a:r>
          </a:p>
        </p:txBody>
      </p:sp>
      <p:sp>
        <p:nvSpPr>
          <p:cNvPr id="10" name="Octagon 9"/>
          <p:cNvSpPr/>
          <p:nvPr/>
        </p:nvSpPr>
        <p:spPr>
          <a:xfrm>
            <a:off x="5791200" y="3962400"/>
            <a:ext cx="1592580" cy="1447800"/>
          </a:xfrm>
          <a:prstGeom prst="oc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≥ 160%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nom</a:t>
            </a:r>
            <a:r>
              <a:rPr lang="en-US" dirty="0" smtClean="0"/>
              <a:t> at </a:t>
            </a:r>
          </a:p>
          <a:p>
            <a:pPr algn="ctr"/>
            <a:r>
              <a:rPr lang="en-US" dirty="0" smtClean="0"/>
              <a:t>7.0 </a:t>
            </a:r>
            <a:r>
              <a:rPr lang="en-US" dirty="0" err="1" smtClean="0"/>
              <a:t>TeV</a:t>
            </a:r>
            <a:endParaRPr lang="en-US" dirty="0" smtClean="0"/>
          </a:p>
          <a:p>
            <a:pPr algn="ctr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≈ 55cm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7315200" y="3581400"/>
            <a:ext cx="1752600" cy="1752600"/>
          </a:xfrm>
          <a:prstGeom prst="irregularSeal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784285">
            <a:off x="6718880" y="1378047"/>
            <a:ext cx="2133600" cy="132343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HL-LHC WP5: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Upgrades as required for HL-LHC upgrade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20669496">
            <a:off x="7927056" y="2787040"/>
            <a:ext cx="381000" cy="762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5576" y="2564904"/>
            <a:ext cx="1728192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</a:rPr>
              <a:t>But </a:t>
            </a:r>
            <a:r>
              <a:rPr lang="fr-CH" sz="1600" dirty="0" err="1" smtClean="0">
                <a:solidFill>
                  <a:schemeClr val="tx1"/>
                </a:solidFill>
              </a:rPr>
              <a:t>today</a:t>
            </a:r>
            <a:r>
              <a:rPr lang="fr-CH" sz="1600" dirty="0" smtClean="0">
                <a:solidFill>
                  <a:schemeClr val="tx1"/>
                </a:solidFill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</a:rPr>
              <a:t>we</a:t>
            </a:r>
            <a:r>
              <a:rPr lang="fr-CH" sz="1600" dirty="0" smtClean="0">
                <a:solidFill>
                  <a:schemeClr val="tx1"/>
                </a:solidFill>
              </a:rPr>
              <a:t> are </a:t>
            </a:r>
            <a:r>
              <a:rPr lang="fr-CH" sz="1600" dirty="0" err="1" smtClean="0">
                <a:solidFill>
                  <a:schemeClr val="tx1"/>
                </a:solidFill>
              </a:rPr>
              <a:t>at</a:t>
            </a:r>
            <a:r>
              <a:rPr lang="fr-CH" sz="1600" dirty="0" smtClean="0">
                <a:solidFill>
                  <a:schemeClr val="tx1"/>
                </a:solidFill>
              </a:rPr>
              <a:t> 1.4 m</a:t>
            </a:r>
          </a:p>
          <a:p>
            <a:pPr algn="ctr"/>
            <a:r>
              <a:rPr lang="fr-CH" sz="1600" b="1" dirty="0" err="1" smtClean="0">
                <a:solidFill>
                  <a:schemeClr val="tx1"/>
                </a:solidFill>
              </a:rPr>
              <a:t>Going</a:t>
            </a:r>
            <a:r>
              <a:rPr lang="fr-CH" sz="1600" b="1" dirty="0" smtClean="0">
                <a:solidFill>
                  <a:schemeClr val="tx1"/>
                </a:solidFill>
              </a:rPr>
              <a:t> </a:t>
            </a:r>
            <a:r>
              <a:rPr lang="fr-CH" sz="1600" b="1" dirty="0" err="1" smtClean="0">
                <a:solidFill>
                  <a:schemeClr val="tx1"/>
                </a:solidFill>
              </a:rPr>
              <a:t>soon</a:t>
            </a:r>
            <a:r>
              <a:rPr lang="fr-CH" sz="1600" b="1" dirty="0" smtClean="0">
                <a:solidFill>
                  <a:schemeClr val="tx1"/>
                </a:solidFill>
              </a:rPr>
              <a:t> to 1 m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33265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solidFill>
                  <a:srgbClr val="0070C0"/>
                </a:solidFill>
              </a:rPr>
              <a:t>From</a:t>
            </a:r>
            <a:r>
              <a:rPr lang="fr-CH" sz="2000" dirty="0" smtClean="0">
                <a:solidFill>
                  <a:srgbClr val="0070C0"/>
                </a:solidFill>
              </a:rPr>
              <a:t> R. </a:t>
            </a:r>
            <a:r>
              <a:rPr lang="fr-CH" sz="2000" dirty="0" err="1" smtClean="0">
                <a:solidFill>
                  <a:srgbClr val="0070C0"/>
                </a:solidFill>
              </a:rPr>
              <a:t>Assman</a:t>
            </a:r>
            <a:r>
              <a:rPr lang="fr-CH" sz="2000" dirty="0" smtClean="0">
                <a:solidFill>
                  <a:srgbClr val="0070C0"/>
                </a:solidFill>
              </a:rPr>
              <a:t> in 2010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915816" y="1988840"/>
            <a:ext cx="1800200" cy="2016224"/>
          </a:xfrm>
          <a:prstGeom prst="wedgeRoundRectCallout">
            <a:avLst>
              <a:gd name="adj1" fmla="val 70068"/>
              <a:gd name="adj2" fmla="val 44541"/>
              <a:gd name="adj3" fmla="val 16667"/>
            </a:avLst>
          </a:prstGeom>
          <a:solidFill>
            <a:schemeClr val="accent1">
              <a:alpha val="21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Preparation</a:t>
            </a:r>
            <a:r>
              <a:rPr lang="fr-CH" dirty="0" smtClean="0"/>
              <a:t> for upgrade</a:t>
            </a:r>
            <a:br>
              <a:rPr lang="fr-CH" dirty="0" smtClean="0"/>
            </a:br>
            <a:r>
              <a:rPr lang="fr-CH" dirty="0" smtClean="0"/>
              <a:t>the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 smtClean="0"/>
              <a:t>In </a:t>
            </a:r>
            <a:r>
              <a:rPr lang="fr-CH" dirty="0" err="1" smtClean="0"/>
              <a:t>any</a:t>
            </a:r>
            <a:r>
              <a:rPr lang="fr-CH" dirty="0" smtClean="0"/>
              <a:t> case, how good or </a:t>
            </a:r>
            <a:r>
              <a:rPr lang="fr-CH" dirty="0" err="1" smtClean="0"/>
              <a:t>less</a:t>
            </a:r>
            <a:r>
              <a:rPr lang="fr-CH" dirty="0" smtClean="0"/>
              <a:t> good </a:t>
            </a:r>
            <a:r>
              <a:rPr lang="fr-CH" dirty="0" err="1" smtClean="0"/>
              <a:t>could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the performance, </a:t>
            </a:r>
            <a:r>
              <a:rPr lang="fr-CH" dirty="0" err="1" smtClean="0"/>
              <a:t>changing</a:t>
            </a:r>
            <a:r>
              <a:rPr lang="fr-CH" dirty="0" smtClean="0"/>
              <a:t> the machine to </a:t>
            </a:r>
            <a:r>
              <a:rPr lang="fr-CH" dirty="0" err="1" smtClean="0"/>
              <a:t>reach</a:t>
            </a:r>
            <a:r>
              <a:rPr lang="fr-CH" dirty="0" smtClean="0"/>
              <a:t> </a:t>
            </a:r>
            <a:r>
              <a:rPr lang="fr-CH" dirty="0" err="1" smtClean="0"/>
              <a:t>potentially</a:t>
            </a:r>
            <a:r>
              <a:rPr lang="fr-CH" dirty="0" smtClean="0"/>
              <a:t> 10</a:t>
            </a:r>
            <a:r>
              <a:rPr lang="fr-CH" baseline="30000" dirty="0" smtClean="0"/>
              <a:t>35</a:t>
            </a:r>
            <a:r>
              <a:rPr lang="fr-CH" dirty="0" smtClean="0"/>
              <a:t> and </a:t>
            </a:r>
            <a:r>
              <a:rPr lang="fr-CH" dirty="0" err="1" smtClean="0"/>
              <a:t>then</a:t>
            </a:r>
            <a:r>
              <a:rPr lang="fr-CH" dirty="0" smtClean="0"/>
              <a:t> </a:t>
            </a:r>
            <a:r>
              <a:rPr lang="fr-CH" dirty="0" err="1" smtClean="0"/>
              <a:t>levelling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5 10</a:t>
            </a:r>
            <a:r>
              <a:rPr lang="fr-CH" baseline="30000" dirty="0" smtClean="0"/>
              <a:t>34 </a:t>
            </a:r>
            <a:r>
              <a:rPr lang="fr-CH" dirty="0" err="1" smtClean="0"/>
              <a:t>takes</a:t>
            </a:r>
            <a:r>
              <a:rPr lang="fr-CH" dirty="0" smtClean="0"/>
              <a:t> a lot of time:</a:t>
            </a:r>
          </a:p>
          <a:p>
            <a:r>
              <a:rPr lang="fr-CH" dirty="0" smtClean="0"/>
              <a:t>10 </a:t>
            </a:r>
            <a:r>
              <a:rPr lang="fr-CH" dirty="0" err="1" smtClean="0"/>
              <a:t>years</a:t>
            </a:r>
            <a:r>
              <a:rPr lang="fr-CH" dirty="0" smtClean="0"/>
              <a:t> </a:t>
            </a:r>
            <a:r>
              <a:rPr lang="fr-CH" dirty="0" err="1" smtClean="0"/>
              <a:t>wotk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not a </a:t>
            </a:r>
            <a:r>
              <a:rPr lang="fr-CH" dirty="0" err="1" smtClean="0"/>
              <a:t>luxury</a:t>
            </a:r>
            <a:r>
              <a:rPr lang="fr-CH" dirty="0" smtClean="0"/>
              <a:t>: HL-LHC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jump</a:t>
            </a:r>
            <a:r>
              <a:rPr lang="fr-CH" dirty="0" smtClean="0"/>
              <a:t> in </a:t>
            </a:r>
            <a:r>
              <a:rPr lang="fr-CH" dirty="0" err="1" smtClean="0"/>
              <a:t>hadrton</a:t>
            </a:r>
            <a:r>
              <a:rPr lang="fr-CH" dirty="0" smtClean="0"/>
              <a:t> </a:t>
            </a:r>
            <a:r>
              <a:rPr lang="fr-CH" dirty="0" err="1" smtClean="0"/>
              <a:t>colider</a:t>
            </a:r>
            <a:r>
              <a:rPr lang="fr-CH" dirty="0" smtClean="0"/>
              <a:t> </a:t>
            </a:r>
            <a:r>
              <a:rPr lang="fr-CH" dirty="0" err="1" smtClean="0"/>
              <a:t>technology</a:t>
            </a:r>
            <a:endParaRPr lang="fr-CH" dirty="0" smtClean="0"/>
          </a:p>
          <a:p>
            <a:pPr lvl="1"/>
            <a:r>
              <a:rPr lang="fr-CH" dirty="0" smtClean="0"/>
              <a:t>High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magnets</a:t>
            </a:r>
            <a:endParaRPr lang="fr-CH" dirty="0" smtClean="0"/>
          </a:p>
          <a:p>
            <a:pPr lvl="1"/>
            <a:r>
              <a:rPr lang="fr-CH" dirty="0" err="1" smtClean="0"/>
              <a:t>Sc</a:t>
            </a:r>
            <a:r>
              <a:rPr lang="fr-CH" dirty="0" smtClean="0"/>
              <a:t> </a:t>
            </a:r>
            <a:r>
              <a:rPr lang="fr-CH" dirty="0" err="1" smtClean="0"/>
              <a:t>crab</a:t>
            </a:r>
            <a:r>
              <a:rPr lang="fr-CH" dirty="0" smtClean="0"/>
              <a:t> </a:t>
            </a:r>
            <a:r>
              <a:rPr lang="fr-CH" dirty="0" err="1" smtClean="0"/>
              <a:t>cavities</a:t>
            </a:r>
            <a:endParaRPr lang="fr-CH" dirty="0" smtClean="0"/>
          </a:p>
          <a:p>
            <a:pPr lvl="1"/>
            <a:r>
              <a:rPr lang="fr-CH" dirty="0" err="1" smtClean="0"/>
              <a:t>Extreme</a:t>
            </a:r>
            <a:r>
              <a:rPr lang="fr-CH" dirty="0" smtClean="0"/>
              <a:t> collimation in the collision points (and DS)</a:t>
            </a:r>
          </a:p>
          <a:p>
            <a:pPr lvl="1"/>
            <a:r>
              <a:rPr lang="fr-CH" dirty="0" err="1" smtClean="0"/>
              <a:t>Sc</a:t>
            </a:r>
            <a:r>
              <a:rPr lang="fr-CH" dirty="0" smtClean="0"/>
              <a:t> links to </a:t>
            </a:r>
            <a:r>
              <a:rPr lang="fr-CH" dirty="0" err="1" smtClean="0"/>
              <a:t>remove</a:t>
            </a:r>
            <a:r>
              <a:rPr lang="fr-CH" dirty="0" smtClean="0"/>
              <a:t> </a:t>
            </a:r>
            <a:r>
              <a:rPr lang="fr-CH" dirty="0" err="1" smtClean="0"/>
              <a:t>problem</a:t>
            </a:r>
            <a:r>
              <a:rPr lang="fr-CH" dirty="0" smtClean="0"/>
              <a:t> of R2E to power </a:t>
            </a:r>
            <a:r>
              <a:rPr lang="fr-CH" dirty="0" err="1" smtClean="0"/>
              <a:t>supply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Squeezing</a:t>
            </a:r>
            <a:r>
              <a:rPr lang="fr-CH" dirty="0" smtClean="0"/>
              <a:t> the </a:t>
            </a:r>
            <a:r>
              <a:rPr lang="fr-CH" dirty="0" err="1" smtClean="0"/>
              <a:t>beam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High Field SC </a:t>
            </a:r>
            <a:r>
              <a:rPr lang="fr-CH" dirty="0" err="1" smtClean="0"/>
              <a:t>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85000" lnSpcReduction="20000"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13 T, 150 mm</a:t>
            </a:r>
            <a:r>
              <a:rPr lang="fr-CH" dirty="0" smtClean="0"/>
              <a:t> aperture Quads for the </a:t>
            </a:r>
            <a:r>
              <a:rPr lang="fr-CH" dirty="0" err="1" smtClean="0"/>
              <a:t>inner</a:t>
            </a:r>
            <a:r>
              <a:rPr lang="fr-CH" dirty="0" smtClean="0"/>
              <a:t> triplet </a:t>
            </a:r>
          </a:p>
          <a:p>
            <a:pPr lvl="1"/>
            <a:r>
              <a:rPr lang="fr-CH" dirty="0" smtClean="0"/>
              <a:t>LHC: 8 T, 70 mm. </a:t>
            </a:r>
          </a:p>
          <a:p>
            <a:pPr lvl="1"/>
            <a:r>
              <a:rPr lang="fr-CH" dirty="0" err="1" smtClean="0"/>
              <a:t>sLHC</a:t>
            </a:r>
            <a:r>
              <a:rPr lang="fr-CH" dirty="0" smtClean="0"/>
              <a:t>-PP: 8.5 T 120 mm </a:t>
            </a:r>
          </a:p>
          <a:p>
            <a:r>
              <a:rPr lang="fr-CH" dirty="0" smtClean="0"/>
              <a:t>More focus </a:t>
            </a:r>
            <a:r>
              <a:rPr lang="fr-CH" dirty="0" err="1" smtClean="0"/>
              <a:t>strength</a:t>
            </a:r>
            <a:r>
              <a:rPr lang="fr-CH" dirty="0" smtClean="0"/>
              <a:t>, </a:t>
            </a:r>
            <a:r>
              <a:rPr lang="fr-CH" dirty="0" smtClean="0">
                <a:sym typeface="Symbol"/>
              </a:rPr>
              <a:t>* as </a:t>
            </a:r>
            <a:r>
              <a:rPr lang="fr-CH" dirty="0" err="1" smtClean="0">
                <a:sym typeface="Symbol"/>
              </a:rPr>
              <a:t>low</a:t>
            </a:r>
            <a:r>
              <a:rPr lang="fr-CH" dirty="0" smtClean="0">
                <a:sym typeface="Symbol"/>
              </a:rPr>
              <a:t> as 15 cm (55 cm in LHC). In </a:t>
            </a:r>
            <a:r>
              <a:rPr lang="fr-CH" dirty="0" err="1" smtClean="0">
                <a:sym typeface="Symbol"/>
              </a:rPr>
              <a:t>some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scheme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even</a:t>
            </a:r>
            <a:r>
              <a:rPr lang="fr-CH" dirty="0" smtClean="0">
                <a:sym typeface="Symbol"/>
              </a:rPr>
              <a:t> * down to 7.5 cm are </a:t>
            </a:r>
            <a:r>
              <a:rPr lang="fr-CH" dirty="0" err="1" smtClean="0">
                <a:sym typeface="Symbol"/>
              </a:rPr>
              <a:t>considered</a:t>
            </a:r>
            <a:endParaRPr lang="fr-CH" dirty="0" smtClean="0"/>
          </a:p>
          <a:p>
            <a:r>
              <a:rPr lang="fr-CH" dirty="0" err="1" smtClean="0"/>
              <a:t>Dipole</a:t>
            </a:r>
            <a:r>
              <a:rPr lang="fr-CH" dirty="0" smtClean="0"/>
              <a:t> </a:t>
            </a:r>
            <a:r>
              <a:rPr lang="fr-CH" dirty="0" err="1" smtClean="0"/>
              <a:t>separators</a:t>
            </a:r>
            <a:r>
              <a:rPr lang="fr-CH" dirty="0"/>
              <a:t> </a:t>
            </a:r>
            <a:r>
              <a:rPr lang="fr-CH" dirty="0" smtClean="0"/>
              <a:t>capable of 6-8 T </a:t>
            </a:r>
            <a:r>
              <a:rPr lang="fr-CH" dirty="0" err="1" smtClean="0"/>
              <a:t>with</a:t>
            </a:r>
            <a:r>
              <a:rPr lang="fr-CH" dirty="0" smtClean="0"/>
              <a:t> 150-180 mm aperture (LHC:  1.8 T, 70 mm)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755" y="2132856"/>
            <a:ext cx="5025245" cy="3013084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349250"/>
            <a:ext cx="487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403648" y="332656"/>
            <a:ext cx="6464205" cy="505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>
                <a:solidFill>
                  <a:srgbClr val="FF0000"/>
                </a:solidFill>
                <a:latin typeface="Bitstream Vera Serif"/>
              </a:rPr>
              <a:t>LARP </a:t>
            </a: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(US LHC program) Magnets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219200" y="990600"/>
            <a:ext cx="7391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2438" y="1138238"/>
            <a:ext cx="8224837" cy="5192712"/>
            <a:chOff x="453106" y="1138238"/>
            <a:chExt cx="8224169" cy="5192712"/>
          </a:xfrm>
        </p:grpSpPr>
        <p:pic>
          <p:nvPicPr>
            <p:cNvPr id="7174" name="Picture 21" descr="assembly"/>
            <p:cNvPicPr>
              <a:picLocks noChangeAspect="1" noChangeArrowheads="1"/>
            </p:cNvPicPr>
            <p:nvPr/>
          </p:nvPicPr>
          <p:blipFill>
            <a:blip r:embed="rId4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3406775" y="4335463"/>
              <a:ext cx="3014663" cy="199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3511" r="21873"/>
            <a:stretch>
              <a:fillRect/>
            </a:stretch>
          </p:blipFill>
          <p:spPr bwMode="auto">
            <a:xfrm>
              <a:off x="6553200" y="1143000"/>
              <a:ext cx="2124075" cy="51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t="8768"/>
            <a:stretch>
              <a:fillRect/>
            </a:stretch>
          </p:blipFill>
          <p:spPr bwMode="auto">
            <a:xfrm>
              <a:off x="468313" y="2881313"/>
              <a:ext cx="5965825" cy="13700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177" name="Picture 5" descr="Complete Assembly - NL"/>
            <p:cNvPicPr>
              <a:picLocks noChangeAspect="1" noChangeArrowheads="1"/>
            </p:cNvPicPr>
            <p:nvPr/>
          </p:nvPicPr>
          <p:blipFill>
            <a:blip r:embed="rId7" cstate="print">
              <a:lum bright="-6000"/>
            </a:blip>
            <a:srcRect l="17250" t="2875" r="12938" b="10063"/>
            <a:stretch>
              <a:fillRect/>
            </a:stretch>
          </p:blipFill>
          <p:spPr bwMode="auto">
            <a:xfrm>
              <a:off x="457200" y="1143000"/>
              <a:ext cx="1762125" cy="164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14800" y="1143000"/>
              <a:ext cx="2322513" cy="1646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179" name="Picture 9" descr="P0005119"/>
            <p:cNvPicPr>
              <a:picLocks noChangeAspect="1" noChangeArrowheads="1"/>
            </p:cNvPicPr>
            <p:nvPr/>
          </p:nvPicPr>
          <p:blipFill>
            <a:blip r:embed="rId9" cstate="print"/>
            <a:srcRect l="6639" r="3320"/>
            <a:stretch>
              <a:fillRect/>
            </a:stretch>
          </p:blipFill>
          <p:spPr bwMode="auto">
            <a:xfrm>
              <a:off x="2362200" y="1143000"/>
              <a:ext cx="1600200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Text Box 10"/>
            <p:cNvSpPr txBox="1">
              <a:spLocks noChangeArrowheads="1"/>
            </p:cNvSpPr>
            <p:nvPr/>
          </p:nvSpPr>
          <p:spPr bwMode="auto">
            <a:xfrm>
              <a:off x="2362200" y="1143920"/>
              <a:ext cx="271463" cy="244475"/>
            </a:xfrm>
            <a:prstGeom prst="rect">
              <a:avLst/>
            </a:prstGeom>
            <a:solidFill>
              <a:srgbClr val="CC99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SQ</a:t>
              </a:r>
            </a:p>
          </p:txBody>
        </p:sp>
        <p:sp>
          <p:nvSpPr>
            <p:cNvPr id="7181" name="Text Box 11"/>
            <p:cNvSpPr txBox="1">
              <a:spLocks noChangeArrowheads="1"/>
            </p:cNvSpPr>
            <p:nvPr/>
          </p:nvSpPr>
          <p:spPr bwMode="auto">
            <a:xfrm>
              <a:off x="453106" y="1147095"/>
              <a:ext cx="304800" cy="244475"/>
            </a:xfrm>
            <a:prstGeom prst="rect">
              <a:avLst/>
            </a:prstGeom>
            <a:solidFill>
              <a:srgbClr val="CC99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SM</a:t>
              </a:r>
            </a:p>
          </p:txBody>
        </p:sp>
        <p:sp>
          <p:nvSpPr>
            <p:cNvPr id="7182" name="Text Box 12"/>
            <p:cNvSpPr txBox="1">
              <a:spLocks noChangeArrowheads="1"/>
            </p:cNvSpPr>
            <p:nvPr/>
          </p:nvSpPr>
          <p:spPr bwMode="auto">
            <a:xfrm>
              <a:off x="4125913" y="1138238"/>
              <a:ext cx="411162" cy="246062"/>
            </a:xfrm>
            <a:prstGeom prst="rect">
              <a:avLst/>
            </a:prstGeom>
            <a:solidFill>
              <a:srgbClr val="CC99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TQS</a:t>
              </a:r>
            </a:p>
          </p:txBody>
        </p:sp>
        <p:sp>
          <p:nvSpPr>
            <p:cNvPr id="7183" name="Text Box 13"/>
            <p:cNvSpPr txBox="1">
              <a:spLocks noChangeArrowheads="1"/>
            </p:cNvSpPr>
            <p:nvPr/>
          </p:nvSpPr>
          <p:spPr bwMode="auto">
            <a:xfrm>
              <a:off x="468313" y="2873375"/>
              <a:ext cx="280987" cy="244475"/>
            </a:xfrm>
            <a:prstGeom prst="rect">
              <a:avLst/>
            </a:prstGeom>
            <a:solidFill>
              <a:srgbClr val="CC99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LR</a:t>
              </a:r>
            </a:p>
          </p:txBody>
        </p:sp>
        <p:sp>
          <p:nvSpPr>
            <p:cNvPr id="7184" name="Text Box 15"/>
            <p:cNvSpPr txBox="1">
              <a:spLocks noChangeArrowheads="1"/>
            </p:cNvSpPr>
            <p:nvPr/>
          </p:nvSpPr>
          <p:spPr bwMode="auto">
            <a:xfrm>
              <a:off x="6553200" y="1143000"/>
              <a:ext cx="754063" cy="246063"/>
            </a:xfrm>
            <a:prstGeom prst="rect">
              <a:avLst/>
            </a:prstGeom>
            <a:solidFill>
              <a:srgbClr val="CC99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LQS-4m</a:t>
              </a:r>
            </a:p>
          </p:txBody>
        </p:sp>
        <p:sp>
          <p:nvSpPr>
            <p:cNvPr id="7185" name="Text Box 16"/>
            <p:cNvSpPr txBox="1">
              <a:spLocks noChangeArrowheads="1"/>
            </p:cNvSpPr>
            <p:nvPr/>
          </p:nvSpPr>
          <p:spPr bwMode="auto">
            <a:xfrm>
              <a:off x="3417888" y="4332288"/>
              <a:ext cx="317500" cy="244475"/>
            </a:xfrm>
            <a:prstGeom prst="rect">
              <a:avLst/>
            </a:prstGeom>
            <a:solidFill>
              <a:srgbClr val="CC99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HQ</a:t>
              </a:r>
            </a:p>
          </p:txBody>
        </p:sp>
        <p:pic>
          <p:nvPicPr>
            <p:cNvPr id="7186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 l="12196" t="3133" r="12196" b="18550"/>
            <a:stretch>
              <a:fillRect/>
            </a:stretch>
          </p:blipFill>
          <p:spPr bwMode="auto">
            <a:xfrm>
              <a:off x="488950" y="4343400"/>
              <a:ext cx="2773363" cy="1981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187" name="Text Box 12"/>
            <p:cNvSpPr txBox="1">
              <a:spLocks noChangeArrowheads="1"/>
            </p:cNvSpPr>
            <p:nvPr/>
          </p:nvSpPr>
          <p:spPr bwMode="auto">
            <a:xfrm>
              <a:off x="490538" y="4337050"/>
              <a:ext cx="444500" cy="246063"/>
            </a:xfrm>
            <a:prstGeom prst="rect">
              <a:avLst/>
            </a:prstGeom>
            <a:solidFill>
              <a:srgbClr val="CC99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TQC</a:t>
              </a: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600" dirty="0" err="1" smtClean="0"/>
              <a:t>Results</a:t>
            </a:r>
            <a:r>
              <a:rPr lang="fr-CH" sz="3600" dirty="0" smtClean="0"/>
              <a:t> LARP LQ (90 mm vs 70 mm LHC)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128791" cy="515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907704" y="2996952"/>
            <a:ext cx="187220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3728" y="2708920"/>
            <a:ext cx="1988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>
                <a:solidFill>
                  <a:srgbClr val="FF0000"/>
                </a:solidFill>
              </a:rPr>
              <a:t>LHC </a:t>
            </a:r>
            <a:r>
              <a:rPr lang="fr-CH" sz="1600" b="1" dirty="0" err="1" smtClean="0">
                <a:solidFill>
                  <a:srgbClr val="FF0000"/>
                </a:solidFill>
              </a:rPr>
              <a:t>equivalent</a:t>
            </a:r>
            <a:r>
              <a:rPr lang="fr-CH" sz="1600" b="1" dirty="0" smtClean="0">
                <a:solidFill>
                  <a:srgbClr val="FF0000"/>
                </a:solidFill>
              </a:rPr>
              <a:t> </a:t>
            </a:r>
            <a:r>
              <a:rPr lang="fr-CH" sz="1600" b="1" dirty="0" err="1" smtClean="0">
                <a:solidFill>
                  <a:srgbClr val="FF0000"/>
                </a:solidFill>
              </a:rPr>
              <a:t>today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39000" cy="914400"/>
          </a:xfrm>
        </p:spPr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Coils Assembly and Alignment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A70AD7-3A29-4EA1-B281-969A208453BF}" type="slidenum">
              <a:rPr lang="en-US"/>
              <a:pPr/>
              <a:t>17</a:t>
            </a:fld>
            <a:endParaRPr lang="en-US"/>
          </a:p>
        </p:txBody>
      </p:sp>
      <p:pic>
        <p:nvPicPr>
          <p:cNvPr id="41988" name="Picture 2" descr="\\Thunder\Supercon\Collaborations\LARP_HQ\HQ Production Fabrication\Magnet Structures\Structural Hardware Pix\HQ-1_Coilpack\DSC07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32" t="3078"/>
          <a:stretch>
            <a:fillRect/>
          </a:stretch>
        </p:blipFill>
        <p:spPr>
          <a:xfrm>
            <a:off x="914400" y="1371600"/>
            <a:ext cx="5994400" cy="4800600"/>
          </a:xfrm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62400" y="1600200"/>
            <a:ext cx="5181600" cy="4514850"/>
            <a:chOff x="3962400" y="1600200"/>
            <a:chExt cx="5181600" cy="4514910"/>
          </a:xfrm>
        </p:grpSpPr>
        <p:sp>
          <p:nvSpPr>
            <p:cNvPr id="41993" name="TextBox 5"/>
            <p:cNvSpPr txBox="1">
              <a:spLocks noChangeArrowheads="1"/>
            </p:cNvSpPr>
            <p:nvPr/>
          </p:nvSpPr>
          <p:spPr bwMode="auto">
            <a:xfrm>
              <a:off x="6934200" y="1600200"/>
              <a:ext cx="2209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Alignment Keys</a:t>
              </a:r>
            </a:p>
          </p:txBody>
        </p:sp>
        <p:sp>
          <p:nvSpPr>
            <p:cNvPr id="41994" name="TextBox 6"/>
            <p:cNvSpPr txBox="1">
              <a:spLocks noChangeArrowheads="1"/>
            </p:cNvSpPr>
            <p:nvPr/>
          </p:nvSpPr>
          <p:spPr bwMode="auto">
            <a:xfrm>
              <a:off x="6477000" y="5715000"/>
              <a:ext cx="1371600" cy="400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Collars</a:t>
              </a:r>
            </a:p>
          </p:txBody>
        </p:sp>
        <p:cxnSp>
          <p:nvCxnSpPr>
            <p:cNvPr id="41995" name="Straight Arrow Connector 8"/>
            <p:cNvCxnSpPr>
              <a:cxnSpLocks noChangeShapeType="1"/>
              <a:stCxn id="41993" idx="2"/>
            </p:cNvCxnSpPr>
            <p:nvPr/>
          </p:nvCxnSpPr>
          <p:spPr bwMode="auto">
            <a:xfrm rot="5400000">
              <a:off x="6315105" y="333405"/>
              <a:ext cx="57090" cy="33909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41996" name="Straight Arrow Connector 10"/>
            <p:cNvCxnSpPr>
              <a:cxnSpLocks noChangeShapeType="1"/>
              <a:stCxn id="41993" idx="2"/>
            </p:cNvCxnSpPr>
            <p:nvPr/>
          </p:nvCxnSpPr>
          <p:spPr bwMode="auto">
            <a:xfrm rot="5400000">
              <a:off x="6086505" y="866805"/>
              <a:ext cx="819090" cy="30861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41997" name="Straight Arrow Connector 12"/>
            <p:cNvCxnSpPr>
              <a:cxnSpLocks noChangeShapeType="1"/>
              <a:stCxn id="41994" idx="1"/>
            </p:cNvCxnSpPr>
            <p:nvPr/>
          </p:nvCxnSpPr>
          <p:spPr bwMode="auto">
            <a:xfrm rot="10800000">
              <a:off x="4267200" y="4267201"/>
              <a:ext cx="2209800" cy="164785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41998" name="TextBox 13"/>
            <p:cNvSpPr txBox="1">
              <a:spLocks noChangeArrowheads="1"/>
            </p:cNvSpPr>
            <p:nvPr/>
          </p:nvSpPr>
          <p:spPr bwMode="auto">
            <a:xfrm>
              <a:off x="6934200" y="4114800"/>
              <a:ext cx="1981200" cy="400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Coil &amp; heater</a:t>
              </a:r>
            </a:p>
          </p:txBody>
        </p:sp>
        <p:cxnSp>
          <p:nvCxnSpPr>
            <p:cNvPr id="41999" name="Straight Arrow Connector 15"/>
            <p:cNvCxnSpPr>
              <a:cxnSpLocks noChangeShapeType="1"/>
              <a:stCxn id="41998" idx="1"/>
            </p:cNvCxnSpPr>
            <p:nvPr/>
          </p:nvCxnSpPr>
          <p:spPr bwMode="auto">
            <a:xfrm rot="10800000">
              <a:off x="3962400" y="3505201"/>
              <a:ext cx="2971800" cy="80965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</p:grpSp>
      <p:sp>
        <p:nvSpPr>
          <p:cNvPr id="41990" name="Footer Placeholder 7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400" b="0">
              <a:solidFill>
                <a:schemeClr val="tx1"/>
              </a:solidFill>
              <a:cs typeface="Helvetica" pitchFamily="-108" charset="0"/>
            </a:endParaRPr>
          </a:p>
        </p:txBody>
      </p:sp>
      <p:sp>
        <p:nvSpPr>
          <p:cNvPr id="41991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LARP DOE review,   FNAL June 1-2, 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 txBox="1">
            <a:spLocks/>
          </p:cNvSpPr>
          <p:nvPr/>
        </p:nvSpPr>
        <p:spPr bwMode="auto">
          <a:xfrm>
            <a:off x="1143000" y="152400"/>
            <a:ext cx="7613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306513" eaLnBrk="0" hangingPunct="0"/>
            <a:r>
              <a:rPr lang="en-GB" sz="3600" b="0">
                <a:solidFill>
                  <a:schemeClr val="tx1"/>
                </a:solidFill>
                <a:latin typeface="Bitstream Vera Serif" charset="0"/>
              </a:rPr>
              <a:t>ANSYS 3D Analysis</a:t>
            </a:r>
            <a:endParaRPr lang="en-US" sz="3400" b="0">
              <a:solidFill>
                <a:schemeClr val="bg1"/>
              </a:solidFill>
            </a:endParaRPr>
          </a:p>
        </p:txBody>
      </p:sp>
      <p:sp>
        <p:nvSpPr>
          <p:cNvPr id="35843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2514600" cy="14366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Axial pre-load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Azimuthal pre-load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Cool-down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Excitation</a:t>
            </a:r>
          </a:p>
        </p:txBody>
      </p:sp>
      <p:pic>
        <p:nvPicPr>
          <p:cNvPr id="35844" name="Picture 6" descr="C:\Documents and Settings\caspi\Desktop\Reviews-Talks-conference\LARP-meetings\CM-12-April-NAPA_2009\hq_struct_assembly_expld1-wht.jpg"/>
          <p:cNvPicPr>
            <a:picLocks noChangeAspect="1" noChangeArrowheads="1"/>
          </p:cNvPicPr>
          <p:nvPr/>
        </p:nvPicPr>
        <p:blipFill>
          <a:blip r:embed="rId2" cstate="print"/>
          <a:srcRect l="11302" t="2995" r="20912" b="31116"/>
          <a:stretch>
            <a:fillRect/>
          </a:stretch>
        </p:blipFill>
        <p:spPr bwMode="auto">
          <a:xfrm>
            <a:off x="0" y="28956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Full_length.jpg"/>
          <p:cNvPicPr>
            <a:picLocks noChangeAspect="1"/>
          </p:cNvPicPr>
          <p:nvPr/>
        </p:nvPicPr>
        <p:blipFill>
          <a:blip r:embed="rId3" cstate="print"/>
          <a:srcRect l="22182" t="42645" r="38943" b="11472"/>
          <a:stretch>
            <a:fillRect/>
          </a:stretch>
        </p:blipFill>
        <p:spPr bwMode="auto">
          <a:xfrm>
            <a:off x="4191000" y="1219200"/>
            <a:ext cx="48180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22"/>
          <p:cNvSpPr txBox="1">
            <a:spLocks noChangeArrowheads="1"/>
          </p:cNvSpPr>
          <p:nvPr/>
        </p:nvSpPr>
        <p:spPr bwMode="auto">
          <a:xfrm>
            <a:off x="4343400" y="5105400"/>
            <a:ext cx="449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Helvetica" pitchFamily="-108" charset="0"/>
              <a:buAutoNum type="arabicPeriod"/>
            </a:pPr>
            <a:r>
              <a:rPr lang="en-US" sz="1600" b="0">
                <a:solidFill>
                  <a:srgbClr val="0D0D0D"/>
                </a:solidFill>
              </a:rPr>
              <a:t>Low pre-stress during assembly</a:t>
            </a:r>
          </a:p>
          <a:p>
            <a:pPr marL="457200" indent="-457200" eaLnBrk="0" hangingPunct="0">
              <a:buFont typeface="Helvetica" pitchFamily="-108" charset="0"/>
              <a:buAutoNum type="arabicPeriod"/>
            </a:pPr>
            <a:r>
              <a:rPr lang="en-US" sz="1600" b="0">
                <a:solidFill>
                  <a:srgbClr val="0D0D0D"/>
                </a:solidFill>
              </a:rPr>
              <a:t>Cool-down and high pre-stress </a:t>
            </a:r>
          </a:p>
          <a:p>
            <a:pPr marL="457200" indent="-457200" eaLnBrk="0" hangingPunct="0">
              <a:buFont typeface="Helvetica" pitchFamily="-108" charset="0"/>
              <a:buAutoNum type="arabicPeriod"/>
            </a:pPr>
            <a:r>
              <a:rPr lang="en-US" sz="1600" b="0">
                <a:solidFill>
                  <a:srgbClr val="0D0D0D"/>
                </a:solidFill>
              </a:rPr>
              <a:t>No stress overshoot</a:t>
            </a:r>
          </a:p>
          <a:p>
            <a:pPr marL="457200" indent="-457200" eaLnBrk="0" hangingPunct="0">
              <a:buFont typeface="Helvetica" pitchFamily="-108" charset="0"/>
              <a:buAutoNum type="arabicPeriod"/>
            </a:pPr>
            <a:r>
              <a:rPr lang="en-US" sz="1600" b="0">
                <a:solidFill>
                  <a:srgbClr val="0D0D0D"/>
                </a:solidFill>
              </a:rPr>
              <a:t>Reusable structural components</a:t>
            </a:r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38138"/>
          </a:xfrm>
        </p:spPr>
        <p:txBody>
          <a:bodyPr>
            <a:spAutoFit/>
          </a:bodyPr>
          <a:lstStyle/>
          <a:p>
            <a:fld id="{6A14C401-6E17-4261-9E3A-888123FBD641}" type="slidenum">
              <a:rPr lang="en-US" sz="1600">
                <a:solidFill>
                  <a:schemeClr val="tx2"/>
                </a:solidFill>
                <a:latin typeface="French Script MT" pitchFamily="66" charset="0"/>
              </a:rPr>
              <a:pPr/>
              <a:t>18</a:t>
            </a:fld>
            <a:endParaRPr lang="en-US" sz="1600">
              <a:solidFill>
                <a:schemeClr val="tx2"/>
              </a:solidFill>
              <a:latin typeface="French Script MT" pitchFamily="66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LARP DOE review,   FNAL June 1-2, 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HQ01 Training (4.4K)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632460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F83319-F87E-44E7-94C3-E6FF9F3960E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8" name="Picture 2" descr="C:\Documents and Settings\caspi\Desktop\Magnets\LARP\HQ\120mm-bore\HQ01d\HQ01d-I\HQ01a-b-c-d-Training-4.4K20A-v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615" r="8462"/>
          <a:stretch>
            <a:fillRect/>
          </a:stretch>
        </p:blipFill>
        <p:spPr bwMode="auto">
          <a:xfrm>
            <a:off x="228600" y="1447800"/>
            <a:ext cx="58674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172200" y="1447800"/>
            <a:ext cx="31242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tx1"/>
                </a:solidFill>
              </a:rPr>
              <a:t>HQ01a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     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13683A (157T/m, 79% of 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1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coils 1,2,3,4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600" u="sng" dirty="0">
                <a:solidFill>
                  <a:schemeClr val="tx1"/>
                </a:solidFill>
              </a:rPr>
              <a:t>HQ01b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     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13308A (153T/m, 77% of 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1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coils 1,4,5,6</a:t>
            </a:r>
            <a:endParaRPr lang="en-U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u="sng" dirty="0" smtClean="0">
                <a:solidFill>
                  <a:schemeClr val="tx1"/>
                </a:solidFill>
              </a:rPr>
              <a:t>HQ01c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      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11953A (138T/m, 70% of </a:t>
            </a:r>
            <a:r>
              <a:rPr lang="en-US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1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coils 1,5,7,8</a:t>
            </a:r>
            <a:endParaRPr lang="en-U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u="sng" dirty="0" smtClean="0">
                <a:solidFill>
                  <a:schemeClr val="tx1"/>
                </a:solidFill>
              </a:rPr>
              <a:t>HQ01d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     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14983A (170T/m, 86% of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1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 coils 5,7,8,9</a:t>
            </a:r>
            <a:endParaRPr lang="en-U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32766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LARP DOE review,   FNAL June 1-2,  2011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25448" y="3391176"/>
            <a:ext cx="2626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FF0000"/>
                </a:solidFill>
              </a:rPr>
              <a:t>LHC </a:t>
            </a:r>
            <a:r>
              <a:rPr lang="fr-CH" sz="1400" b="1" dirty="0" err="1" smtClean="0">
                <a:solidFill>
                  <a:srgbClr val="FF0000"/>
                </a:solidFill>
              </a:rPr>
              <a:t>technology</a:t>
            </a:r>
            <a:r>
              <a:rPr lang="fr-CH" sz="1400" b="1" dirty="0" smtClean="0">
                <a:solidFill>
                  <a:srgbClr val="FF0000"/>
                </a:solidFill>
              </a:rPr>
              <a:t> 120 T/m - 8.5 T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59632" y="3429000"/>
            <a:ext cx="2304256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3608" y="220486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FF0000"/>
                </a:solidFill>
              </a:rPr>
              <a:t>HL-LHC </a:t>
            </a:r>
            <a:r>
              <a:rPr lang="fr-CH" sz="1400" b="1" dirty="0" err="1" smtClean="0">
                <a:solidFill>
                  <a:srgbClr val="FF0000"/>
                </a:solidFill>
              </a:rPr>
              <a:t>technology</a:t>
            </a:r>
            <a:r>
              <a:rPr lang="fr-CH" sz="1400" b="1" dirty="0" smtClean="0">
                <a:solidFill>
                  <a:srgbClr val="FF0000"/>
                </a:solidFill>
              </a:rPr>
              <a:t> 170 T/m – 13 T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15616" y="2492896"/>
            <a:ext cx="2448272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 err="1" smtClean="0"/>
              <a:t>Where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are for LHC ?</a:t>
            </a:r>
          </a:p>
          <a:p>
            <a:r>
              <a:rPr lang="fr-CH" dirty="0" smtClean="0"/>
              <a:t>Scope of HL-LHC</a:t>
            </a:r>
          </a:p>
          <a:p>
            <a:r>
              <a:rPr lang="fr-CH" dirty="0" smtClean="0"/>
              <a:t>Main technologies</a:t>
            </a:r>
          </a:p>
          <a:p>
            <a:r>
              <a:rPr lang="fr-CH" dirty="0" smtClean="0"/>
              <a:t>HL-LHC and the FP7 </a:t>
            </a:r>
            <a:r>
              <a:rPr lang="fr-CH" dirty="0" err="1" smtClean="0"/>
              <a:t>HiLumi</a:t>
            </a:r>
            <a:r>
              <a:rPr lang="fr-CH" dirty="0" smtClean="0"/>
              <a:t> LHC Design </a:t>
            </a:r>
            <a:r>
              <a:rPr lang="fr-CH" dirty="0" err="1" smtClean="0"/>
              <a:t>Study</a:t>
            </a:r>
            <a:endParaRPr lang="fr-CH" dirty="0" smtClean="0"/>
          </a:p>
          <a:p>
            <a:pPr lvl="1"/>
            <a:r>
              <a:rPr lang="fr-CH" dirty="0" smtClean="0"/>
              <a:t>The program</a:t>
            </a:r>
          </a:p>
          <a:p>
            <a:pPr lvl="1"/>
            <a:r>
              <a:rPr lang="fr-CH" dirty="0" smtClean="0"/>
              <a:t>A global collaboration</a:t>
            </a:r>
          </a:p>
          <a:p>
            <a:r>
              <a:rPr lang="fr-CH" dirty="0" smtClean="0"/>
              <a:t>HE-LHC</a:t>
            </a:r>
          </a:p>
          <a:p>
            <a:pPr lvl="1"/>
            <a:r>
              <a:rPr lang="fr-CH" dirty="0" smtClean="0"/>
              <a:t>The </a:t>
            </a:r>
            <a:r>
              <a:rPr lang="fr-CH" dirty="0" err="1" smtClean="0"/>
              <a:t>aim</a:t>
            </a:r>
            <a:endParaRPr lang="fr-CH" dirty="0" smtClean="0"/>
          </a:p>
          <a:p>
            <a:pPr lvl="1"/>
            <a:r>
              <a:rPr lang="fr-CH" dirty="0" smtClean="0"/>
              <a:t>The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CERN: </a:t>
            </a:r>
            <a:r>
              <a:rPr lang="fr-CH" dirty="0" err="1" smtClean="0"/>
              <a:t>recent</a:t>
            </a:r>
            <a:r>
              <a:rPr lang="fr-CH" dirty="0" smtClean="0"/>
              <a:t> </a:t>
            </a:r>
            <a:r>
              <a:rPr lang="fr-CH" dirty="0" err="1" smtClean="0"/>
              <a:t>achievement</a:t>
            </a:r>
            <a:r>
              <a:rPr lang="fr-CH" dirty="0" smtClean="0"/>
              <a:t> of </a:t>
            </a:r>
            <a:r>
              <a:rPr lang="fr-CH" b="1" dirty="0" smtClean="0">
                <a:solidFill>
                  <a:srgbClr val="FF0000"/>
                </a:solidFill>
              </a:rPr>
              <a:t>12.5 T </a:t>
            </a:r>
            <a:r>
              <a:rPr lang="fr-CH" b="1" dirty="0" smtClean="0">
                <a:solidFill>
                  <a:srgbClr val="FF0000"/>
                </a:solidFill>
              </a:rPr>
              <a:t/>
            </a:r>
            <a:br>
              <a:rPr lang="fr-CH" b="1" dirty="0" smtClean="0">
                <a:solidFill>
                  <a:srgbClr val="FF0000"/>
                </a:solidFill>
              </a:rPr>
            </a:b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smtClean="0"/>
              <a:t>4.2 K in </a:t>
            </a:r>
            <a:r>
              <a:rPr lang="fr-CH" dirty="0" smtClean="0"/>
              <a:t>a</a:t>
            </a:r>
            <a:r>
              <a:rPr lang="fr-CH" dirty="0" smtClean="0"/>
              <a:t> (first) </a:t>
            </a:r>
            <a:r>
              <a:rPr lang="fr-CH" dirty="0" smtClean="0"/>
              <a:t>400 mm Nb</a:t>
            </a:r>
            <a:r>
              <a:rPr lang="fr-CH" baseline="-25000" dirty="0" smtClean="0"/>
              <a:t>3</a:t>
            </a:r>
            <a:r>
              <a:rPr lang="fr-CH" dirty="0" smtClean="0"/>
              <a:t>Sn </a:t>
            </a:r>
            <a:r>
              <a:rPr lang="fr-CH" dirty="0" err="1" smtClean="0"/>
              <a:t>coil</a:t>
            </a:r>
            <a:r>
              <a:rPr lang="fr-CH" dirty="0" smtClean="0"/>
              <a:t>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23 July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036496" cy="433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2195736" y="2420888"/>
            <a:ext cx="1800200" cy="468632"/>
          </a:xfrm>
          <a:prstGeom prst="wedgeRoundRectCallout">
            <a:avLst>
              <a:gd name="adj1" fmla="val 46859"/>
              <a:gd name="adj2" fmla="val 984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12.5 tesla </a:t>
            </a:r>
            <a:r>
              <a:rPr lang="fr-CH" dirty="0" err="1" smtClean="0"/>
              <a:t>level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483768" y="4797152"/>
            <a:ext cx="1800200" cy="468632"/>
          </a:xfrm>
          <a:prstGeom prst="wedgeRoundRectCallout">
            <a:avLst>
              <a:gd name="adj1" fmla="val 47808"/>
              <a:gd name="adj2" fmla="val 1094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10 tesla </a:t>
            </a:r>
            <a:r>
              <a:rPr lang="fr-CH" dirty="0" err="1" smtClean="0"/>
              <a:t>level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11" name="Picture 10" descr="1104123_10-A5-at-72-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772816"/>
            <a:ext cx="6408133" cy="4260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71600" y="914400"/>
            <a:ext cx="5029200" cy="37338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81200" y="1066800"/>
            <a:ext cx="5638800" cy="35814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05400" y="1524000"/>
            <a:ext cx="990600" cy="7620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2590800" y="1066800"/>
            <a:ext cx="1143000" cy="685800"/>
          </a:xfrm>
          <a:prstGeom prst="straightConnector1">
            <a:avLst/>
          </a:prstGeom>
          <a:ln w="3492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238875" y="1177925"/>
            <a:ext cx="755650" cy="2638425"/>
          </a:xfrm>
          <a:custGeom>
            <a:avLst/>
            <a:gdLst>
              <a:gd name="connsiteX0" fmla="*/ 36945 w 755072"/>
              <a:gd name="connsiteY0" fmla="*/ 0 h 2639291"/>
              <a:gd name="connsiteX1" fmla="*/ 743527 w 755072"/>
              <a:gd name="connsiteY1" fmla="*/ 928255 h 2639291"/>
              <a:gd name="connsiteX2" fmla="*/ 106218 w 755072"/>
              <a:gd name="connsiteY2" fmla="*/ 2396837 h 2639291"/>
              <a:gd name="connsiteX3" fmla="*/ 106218 w 755072"/>
              <a:gd name="connsiteY3" fmla="*/ 2382982 h 26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072" h="2639291">
                <a:moveTo>
                  <a:pt x="36945" y="0"/>
                </a:moveTo>
                <a:cubicBezTo>
                  <a:pt x="384463" y="264391"/>
                  <a:pt x="731982" y="528782"/>
                  <a:pt x="743527" y="928255"/>
                </a:cubicBezTo>
                <a:cubicBezTo>
                  <a:pt x="755072" y="1327728"/>
                  <a:pt x="212436" y="2154383"/>
                  <a:pt x="106218" y="2396837"/>
                </a:cubicBezTo>
                <a:cubicBezTo>
                  <a:pt x="0" y="2639291"/>
                  <a:pt x="106218" y="2382982"/>
                  <a:pt x="106218" y="2382982"/>
                </a:cubicBezTo>
              </a:path>
            </a:pathLst>
          </a:custGeom>
          <a:ln w="3492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7239000" y="2209800"/>
            <a:ext cx="55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00B050"/>
                </a:solidFill>
                <a:latin typeface="Symbol" pitchFamily="18" charset="2"/>
              </a:rPr>
              <a:t>q</a:t>
            </a:r>
            <a:r>
              <a:rPr lang="en-US" sz="3600" b="1" i="1" baseline="-25000">
                <a:solidFill>
                  <a:srgbClr val="00B05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 rot="1796749">
            <a:off x="3713163" y="2474913"/>
            <a:ext cx="1447800" cy="3048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baseline="-25000" dirty="0"/>
              <a:t>z</a:t>
            </a:r>
            <a:endParaRPr lang="en-US" baseline="-25000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19185661">
            <a:off x="3355975" y="2489200"/>
            <a:ext cx="1447800" cy="304800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9422144">
            <a:off x="1625600" y="3751263"/>
            <a:ext cx="1447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983671">
            <a:off x="5829300" y="3808413"/>
            <a:ext cx="1447800" cy="3048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60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7970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crossing angle reduces the luminosity</a:t>
            </a:r>
          </a:p>
          <a:p>
            <a:endParaRPr lang="en-US" sz="4000"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 rot="19198207">
            <a:off x="5141913" y="1143000"/>
            <a:ext cx="1447800" cy="304800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1796749">
            <a:off x="1808163" y="1255713"/>
            <a:ext cx="1447800" cy="3048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63" name="TextBox 20"/>
          <p:cNvSpPr txBox="1">
            <a:spLocks noChangeArrowheads="1"/>
          </p:cNvSpPr>
          <p:nvPr/>
        </p:nvSpPr>
        <p:spPr bwMode="auto">
          <a:xfrm>
            <a:off x="0" y="491966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luminosity loss comes from imperfect geometric overlap</a:t>
            </a:r>
          </a:p>
          <a:p>
            <a:pPr marL="166688" indent="-166688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it becomes significant if </a:t>
            </a:r>
            <a:r>
              <a:rPr lang="en-US" sz="2400" b="1" dirty="0" err="1">
                <a:latin typeface="Symbol" pitchFamily="18" charset="2"/>
              </a:rPr>
              <a:t>s</a:t>
            </a:r>
            <a:r>
              <a:rPr lang="en-US" sz="2400" b="1" baseline="-25000" dirty="0" err="1">
                <a:latin typeface="Calibri" pitchFamily="34" charset="0"/>
              </a:rPr>
              <a:t>z</a:t>
            </a:r>
            <a:r>
              <a:rPr lang="en-US" sz="2400" b="1" dirty="0" err="1">
                <a:latin typeface="Symbol" pitchFamily="18" charset="2"/>
              </a:rPr>
              <a:t>q</a:t>
            </a:r>
            <a:r>
              <a:rPr lang="en-US" sz="2400" b="1" baseline="-25000" dirty="0" err="1">
                <a:latin typeface="Calibri" pitchFamily="34" charset="0"/>
              </a:rPr>
              <a:t>c</a:t>
            </a:r>
            <a:r>
              <a:rPr lang="en-US" sz="2400" b="1" dirty="0">
                <a:latin typeface="Calibri" pitchFamily="34" charset="0"/>
              </a:rPr>
              <a:t>/2&gt;</a:t>
            </a:r>
            <a:r>
              <a:rPr lang="en-US" sz="2400" b="1" dirty="0" err="1">
                <a:latin typeface="Symbol" pitchFamily="18" charset="2"/>
              </a:rPr>
              <a:t>s</a:t>
            </a:r>
            <a:r>
              <a:rPr lang="en-US" sz="2400" b="1" baseline="-25000" dirty="0" err="1">
                <a:latin typeface="Calibri" pitchFamily="34" charset="0"/>
              </a:rPr>
              <a:t>x</a:t>
            </a:r>
            <a:r>
              <a:rPr lang="en-US" sz="2400" b="1" baseline="30000" dirty="0">
                <a:latin typeface="Calibri" pitchFamily="34" charset="0"/>
              </a:rPr>
              <a:t>*</a:t>
            </a:r>
            <a:r>
              <a:rPr lang="en-US" sz="2400" b="1" dirty="0">
                <a:latin typeface="Calibri" pitchFamily="34" charset="0"/>
              </a:rPr>
              <a:t>  or </a:t>
            </a:r>
            <a:r>
              <a:rPr lang="en-US" sz="2400" b="1" dirty="0" err="1">
                <a:latin typeface="Symbol" pitchFamily="18" charset="2"/>
              </a:rPr>
              <a:t>f</a:t>
            </a:r>
            <a:r>
              <a:rPr lang="en-US" sz="2400" b="1" baseline="-25000" dirty="0" err="1">
                <a:latin typeface="Calibri" pitchFamily="34" charset="0"/>
              </a:rPr>
              <a:t>piw</a:t>
            </a:r>
            <a:r>
              <a:rPr lang="en-US" sz="2400" b="1" dirty="0">
                <a:latin typeface="Calibri" pitchFamily="34" charset="0"/>
              </a:rPr>
              <a:t>&gt;1 with </a:t>
            </a:r>
            <a:r>
              <a:rPr lang="en-US" sz="2400" b="1" dirty="0" err="1">
                <a:latin typeface="Symbol" pitchFamily="18" charset="2"/>
              </a:rPr>
              <a:t>f</a:t>
            </a:r>
            <a:r>
              <a:rPr lang="en-US" sz="2400" b="1" baseline="-25000" dirty="0" err="1">
                <a:latin typeface="Calibri" pitchFamily="34" charset="0"/>
              </a:rPr>
              <a:t>piw</a:t>
            </a:r>
            <a:r>
              <a:rPr lang="en-US" sz="2400" b="1" dirty="0">
                <a:latin typeface="Calibri" pitchFamily="34" charset="0"/>
              </a:rPr>
              <a:t>=</a:t>
            </a:r>
            <a:r>
              <a:rPr lang="en-US" sz="2400" b="1" dirty="0">
                <a:latin typeface="Symbol" pitchFamily="18" charset="2"/>
              </a:rPr>
              <a:t> </a:t>
            </a:r>
            <a:r>
              <a:rPr lang="en-US" sz="2400" b="1" dirty="0" err="1">
                <a:latin typeface="Symbol" pitchFamily="18" charset="2"/>
              </a:rPr>
              <a:t>s</a:t>
            </a:r>
            <a:r>
              <a:rPr lang="en-US" sz="2400" b="1" baseline="-25000" dirty="0" err="1">
                <a:latin typeface="Calibri" pitchFamily="34" charset="0"/>
              </a:rPr>
              <a:t>z</a:t>
            </a:r>
            <a:r>
              <a:rPr lang="en-US" sz="2400" b="1" dirty="0" err="1">
                <a:latin typeface="Symbol" pitchFamily="18" charset="2"/>
              </a:rPr>
              <a:t>q</a:t>
            </a:r>
            <a:r>
              <a:rPr lang="en-US" sz="2400" b="1" baseline="-25000" dirty="0" err="1">
                <a:latin typeface="Calibri" pitchFamily="34" charset="0"/>
              </a:rPr>
              <a:t>c</a:t>
            </a:r>
            <a:r>
              <a:rPr lang="en-US" sz="2400" b="1" dirty="0">
                <a:latin typeface="Calibri" pitchFamily="34" charset="0"/>
              </a:rPr>
              <a:t>/(2</a:t>
            </a:r>
            <a:r>
              <a:rPr lang="en-US" sz="2400" b="1" dirty="0">
                <a:latin typeface="Symbol" pitchFamily="18" charset="2"/>
              </a:rPr>
              <a:t>s</a:t>
            </a:r>
            <a:r>
              <a:rPr lang="en-US" sz="2400" b="1" baseline="-25000" dirty="0">
                <a:latin typeface="Calibri" pitchFamily="34" charset="0"/>
              </a:rPr>
              <a:t>x</a:t>
            </a:r>
            <a:r>
              <a:rPr lang="en-US" sz="2400" b="1" baseline="30000" dirty="0">
                <a:latin typeface="Calibri" pitchFamily="34" charset="0"/>
              </a:rPr>
              <a:t>*</a:t>
            </a:r>
            <a:r>
              <a:rPr lang="en-US" sz="2400" b="1" dirty="0">
                <a:latin typeface="Calibri" pitchFamily="34" charset="0"/>
              </a:rPr>
              <a:t>) the “</a:t>
            </a:r>
            <a:r>
              <a:rPr lang="en-US" sz="2400" b="1" dirty="0" err="1">
                <a:latin typeface="Calibri" pitchFamily="34" charset="0"/>
              </a:rPr>
              <a:t>Piwinski</a:t>
            </a:r>
            <a:r>
              <a:rPr lang="en-US" sz="2400" b="1" dirty="0">
                <a:latin typeface="Calibri" pitchFamily="34" charset="0"/>
              </a:rPr>
              <a:t> angle”</a:t>
            </a:r>
          </a:p>
          <a:p>
            <a:pPr marL="166688" indent="-166688">
              <a:buFont typeface="Arial" charset="0"/>
              <a:buChar char="•"/>
            </a:pPr>
            <a:endParaRPr lang="en-US" sz="2400" b="1" dirty="0">
              <a:latin typeface="Calibri" pitchFamily="34" charset="0"/>
            </a:endParaRPr>
          </a:p>
          <a:p>
            <a:pPr marL="166688" indent="-166688">
              <a:buFont typeface="Arial" charset="0"/>
              <a:buChar char="•"/>
            </a:pPr>
            <a:endParaRPr lang="en-US" sz="2400" b="1" i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2420888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F. Zimmermann &amp; R. Calaga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609600" y="0"/>
            <a:ext cx="7777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crab crossing restores bunch overlap</a:t>
            </a:r>
          </a:p>
          <a:p>
            <a:endParaRPr lang="en-US" sz="4000"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71600" y="914400"/>
            <a:ext cx="5029200" cy="37338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81200" y="1066800"/>
            <a:ext cx="5638800" cy="35814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105400" y="1524000"/>
            <a:ext cx="990600" cy="7620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2133600" y="1676400"/>
            <a:ext cx="1143000" cy="685800"/>
          </a:xfrm>
          <a:prstGeom prst="straightConnector1">
            <a:avLst/>
          </a:prstGeom>
          <a:ln w="3492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6238875" y="1177925"/>
            <a:ext cx="755650" cy="2638425"/>
          </a:xfrm>
          <a:custGeom>
            <a:avLst/>
            <a:gdLst>
              <a:gd name="connsiteX0" fmla="*/ 36945 w 755072"/>
              <a:gd name="connsiteY0" fmla="*/ 0 h 2639291"/>
              <a:gd name="connsiteX1" fmla="*/ 743527 w 755072"/>
              <a:gd name="connsiteY1" fmla="*/ 928255 h 2639291"/>
              <a:gd name="connsiteX2" fmla="*/ 106218 w 755072"/>
              <a:gd name="connsiteY2" fmla="*/ 2396837 h 2639291"/>
              <a:gd name="connsiteX3" fmla="*/ 106218 w 755072"/>
              <a:gd name="connsiteY3" fmla="*/ 2382982 h 26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072" h="2639291">
                <a:moveTo>
                  <a:pt x="36945" y="0"/>
                </a:moveTo>
                <a:cubicBezTo>
                  <a:pt x="384463" y="264391"/>
                  <a:pt x="731982" y="528782"/>
                  <a:pt x="743527" y="928255"/>
                </a:cubicBezTo>
                <a:cubicBezTo>
                  <a:pt x="755072" y="1327728"/>
                  <a:pt x="212436" y="2154383"/>
                  <a:pt x="106218" y="2396837"/>
                </a:cubicBezTo>
                <a:cubicBezTo>
                  <a:pt x="0" y="2639291"/>
                  <a:pt x="106218" y="2382982"/>
                  <a:pt x="106218" y="2382982"/>
                </a:cubicBezTo>
              </a:path>
            </a:pathLst>
          </a:custGeom>
          <a:ln w="3492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7239000" y="2209800"/>
            <a:ext cx="55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00B050"/>
                </a:solidFill>
                <a:latin typeface="Symbol" pitchFamily="18" charset="2"/>
              </a:rPr>
              <a:t>q</a:t>
            </a:r>
            <a:r>
              <a:rPr lang="en-US" sz="3600" b="1" i="1" baseline="-25000">
                <a:solidFill>
                  <a:srgbClr val="00B05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3733800" y="2590800"/>
            <a:ext cx="1447800" cy="3048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2590800"/>
            <a:ext cx="1447800" cy="304800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19422144">
            <a:off x="1625600" y="3751263"/>
            <a:ext cx="1447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983671">
            <a:off x="5829300" y="3808413"/>
            <a:ext cx="1447800" cy="3048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781301" y="4000500"/>
            <a:ext cx="381000" cy="3175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1485900" y="3924300"/>
            <a:ext cx="382588" cy="1588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974682" y="3921918"/>
            <a:ext cx="381000" cy="4763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677694" y="3999706"/>
            <a:ext cx="381000" cy="1588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4919663"/>
            <a:ext cx="91440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66688" indent="-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/>
              </a:rPr>
              <a:t>RF crab cavity deflects head and tail in opposite direction so that collision is effectively “head on” for luminosity and tune shift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/>
              </a:rPr>
              <a:t> bunch </a:t>
            </a:r>
            <a:r>
              <a:rPr lang="en-US" sz="2400" b="1" dirty="0" err="1">
                <a:latin typeface="Calibri"/>
              </a:rPr>
              <a:t>centroids</a:t>
            </a:r>
            <a:r>
              <a:rPr lang="en-US" sz="2400" b="1" dirty="0">
                <a:latin typeface="Calibri"/>
              </a:rPr>
              <a:t> still cross at an angle (easy separation)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/>
              </a:rPr>
              <a:t> 1</a:t>
            </a:r>
            <a:r>
              <a:rPr lang="en-US" sz="2400" b="1" baseline="30000" dirty="0">
                <a:latin typeface="Calibri"/>
              </a:rPr>
              <a:t>st</a:t>
            </a:r>
            <a:r>
              <a:rPr lang="en-US" sz="2400" b="1" dirty="0">
                <a:latin typeface="Calibri"/>
              </a:rPr>
              <a:t> proposed in 1988, in operation at KEKB since 2007 	</a:t>
            </a:r>
            <a:r>
              <a:rPr lang="en-US" sz="2400" dirty="0">
                <a:latin typeface="Calibri"/>
              </a:rPr>
              <a:t>					</a:t>
            </a:r>
            <a:r>
              <a:rPr lang="en-US" sz="2400" b="1" i="1" dirty="0">
                <a:latin typeface="Arial"/>
                <a:cs typeface="Arial"/>
              </a:rPr>
              <a:t>→</a:t>
            </a:r>
            <a:r>
              <a:rPr lang="en-US" sz="2400" b="1" i="1" dirty="0">
                <a:latin typeface="Calibri"/>
              </a:rPr>
              <a:t> world record luminosity!</a:t>
            </a:r>
          </a:p>
        </p:txBody>
      </p:sp>
      <p:sp>
        <p:nvSpPr>
          <p:cNvPr id="18" name="Oval 17"/>
          <p:cNvSpPr/>
          <p:nvPr/>
        </p:nvSpPr>
        <p:spPr>
          <a:xfrm rot="19652025">
            <a:off x="5226050" y="1127125"/>
            <a:ext cx="1447800" cy="304800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319838" y="1262062"/>
            <a:ext cx="381000" cy="3175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5100638" y="1414463"/>
            <a:ext cx="382587" cy="1587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1983671">
            <a:off x="1795463" y="1284288"/>
            <a:ext cx="1447800" cy="3048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2940844" y="1397794"/>
            <a:ext cx="381000" cy="4762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643857" y="1475581"/>
            <a:ext cx="381000" cy="1587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9512" y="2420888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F. Zimmermann &amp; R. Calaga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Improve</a:t>
            </a:r>
            <a:r>
              <a:rPr lang="fr-CH" dirty="0" smtClean="0"/>
              <a:t>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overlap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SC RF </a:t>
            </a:r>
            <a:r>
              <a:rPr lang="fr-CH" dirty="0" err="1" smtClean="0"/>
              <a:t>Crab</a:t>
            </a:r>
            <a:r>
              <a:rPr lang="fr-CH" dirty="0" smtClean="0"/>
              <a:t> </a:t>
            </a:r>
            <a:r>
              <a:rPr lang="fr-CH" dirty="0" err="1" smtClean="0"/>
              <a:t>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85000" lnSpcReduction="10000"/>
          </a:bodyPr>
          <a:lstStyle/>
          <a:p>
            <a:r>
              <a:rPr lang="fr-CH" dirty="0" err="1" smtClean="0"/>
              <a:t>Crab</a:t>
            </a:r>
            <a:r>
              <a:rPr lang="fr-CH" dirty="0" smtClean="0"/>
              <a:t> </a:t>
            </a:r>
            <a:r>
              <a:rPr lang="fr-CH" dirty="0" err="1" smtClean="0"/>
              <a:t>cavities</a:t>
            </a:r>
            <a:r>
              <a:rPr lang="fr-CH" dirty="0" smtClean="0"/>
              <a:t> to </a:t>
            </a:r>
            <a:r>
              <a:rPr lang="fr-CH" dirty="0" err="1" smtClean="0"/>
              <a:t>rotate</a:t>
            </a:r>
            <a:r>
              <a:rPr lang="fr-CH" dirty="0" smtClean="0"/>
              <a:t> the </a:t>
            </a:r>
            <a:r>
              <a:rPr lang="fr-CH" dirty="0" err="1" smtClean="0"/>
              <a:t>beam</a:t>
            </a:r>
            <a:r>
              <a:rPr lang="fr-CH" dirty="0"/>
              <a:t> </a:t>
            </a:r>
            <a:r>
              <a:rPr lang="fr-CH" dirty="0" smtClean="0"/>
              <a:t>and </a:t>
            </a:r>
            <a:r>
              <a:rPr lang="fr-CH" dirty="0" err="1" smtClean="0"/>
              <a:t>colliding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good </a:t>
            </a:r>
            <a:r>
              <a:rPr lang="fr-CH" dirty="0" err="1" smtClean="0"/>
              <a:t>overlap</a:t>
            </a:r>
            <a:endParaRPr lang="fr-CH" dirty="0" smtClean="0"/>
          </a:p>
          <a:p>
            <a:r>
              <a:rPr lang="fr-CH" dirty="0" err="1" smtClean="0"/>
              <a:t>Providing</a:t>
            </a:r>
            <a:r>
              <a:rPr lang="fr-CH" dirty="0" smtClean="0"/>
              <a:t> « </a:t>
            </a:r>
            <a:r>
              <a:rPr lang="fr-CH" dirty="0" err="1" smtClean="0"/>
              <a:t>easy</a:t>
            </a:r>
            <a:r>
              <a:rPr lang="fr-CH" dirty="0" smtClean="0"/>
              <a:t> » </a:t>
            </a:r>
            <a:r>
              <a:rPr lang="fr-CH" dirty="0" err="1" smtClean="0"/>
              <a:t>way</a:t>
            </a:r>
            <a:r>
              <a:rPr lang="fr-CH" dirty="0" smtClean="0"/>
              <a:t> for </a:t>
            </a:r>
            <a:r>
              <a:rPr lang="fr-CH" dirty="0" err="1" smtClean="0"/>
              <a:t>levelling</a:t>
            </a:r>
            <a:r>
              <a:rPr lang="fr-CH" dirty="0" smtClean="0"/>
              <a:t> </a:t>
            </a:r>
            <a:endParaRPr lang="fr-CH" dirty="0"/>
          </a:p>
          <a:p>
            <a:r>
              <a:rPr lang="fr-CH" dirty="0" err="1" smtClean="0"/>
              <a:t>Necessary</a:t>
            </a:r>
            <a:r>
              <a:rPr lang="fr-CH" dirty="0" smtClean="0"/>
              <a:t> to </a:t>
            </a:r>
            <a:r>
              <a:rPr lang="fr-CH" dirty="0" err="1" smtClean="0"/>
              <a:t>fully</a:t>
            </a:r>
            <a:r>
              <a:rPr lang="fr-CH" dirty="0" smtClean="0"/>
              <a:t> profit of the </a:t>
            </a: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smtClean="0">
                <a:sym typeface="Symbol"/>
              </a:rPr>
              <a:t>* </a:t>
            </a:r>
          </a:p>
          <a:p>
            <a:r>
              <a:rPr lang="fr-CH" dirty="0" err="1" smtClean="0">
                <a:sym typeface="Symbol"/>
              </a:rPr>
              <a:t>Very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demanding</a:t>
            </a:r>
            <a:r>
              <a:rPr lang="fr-CH" dirty="0" smtClean="0">
                <a:sym typeface="Symbol"/>
              </a:rPr>
              <a:t> phase control (</a:t>
            </a:r>
            <a:r>
              <a:rPr lang="fr-CH" dirty="0" err="1" smtClean="0">
                <a:sym typeface="Symbol"/>
              </a:rPr>
              <a:t>better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than</a:t>
            </a:r>
            <a:r>
              <a:rPr lang="fr-CH" dirty="0" smtClean="0">
                <a:sym typeface="Symbol"/>
              </a:rPr>
              <a:t> 0.001) and protection</a:t>
            </a:r>
          </a:p>
          <a:p>
            <a:r>
              <a:rPr lang="fr-CH" dirty="0" err="1" smtClean="0">
                <a:sym typeface="Symbol"/>
              </a:rPr>
              <a:t>Very</a:t>
            </a:r>
            <a:r>
              <a:rPr lang="fr-CH" dirty="0" smtClean="0">
                <a:sym typeface="Symbol"/>
              </a:rPr>
              <a:t> compact design</a:t>
            </a:r>
          </a:p>
          <a:p>
            <a:r>
              <a:rPr lang="fr-CH" dirty="0" smtClean="0">
                <a:sym typeface="Symbol"/>
              </a:rPr>
              <a:t>40-80 MV (16 MV in LHC)</a:t>
            </a:r>
            <a:endParaRPr lang="fr-CH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6247" y="2204864"/>
            <a:ext cx="4490786" cy="3013227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Compact 400 MHz </a:t>
            </a:r>
            <a:br>
              <a:rPr lang="fr-CH" dirty="0" smtClean="0"/>
            </a:br>
            <a:r>
              <a:rPr lang="fr-CH" dirty="0" err="1" smtClean="0"/>
              <a:t>Completely</a:t>
            </a:r>
            <a:r>
              <a:rPr lang="fr-CH" dirty="0" smtClean="0"/>
              <a:t> new </a:t>
            </a:r>
            <a:r>
              <a:rPr lang="fr-CH" dirty="0" err="1" smtClean="0"/>
              <a:t>domain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" name="Picture 11" descr="CRABCavityFinal3dTraspare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789040"/>
            <a:ext cx="3059832" cy="2502200"/>
          </a:xfrm>
          <a:prstGeom prst="rect">
            <a:avLst/>
          </a:prstGeom>
        </p:spPr>
      </p:pic>
      <p:cxnSp>
        <p:nvCxnSpPr>
          <p:cNvPr id="13" name="Connettore 2 26"/>
          <p:cNvCxnSpPr/>
          <p:nvPr/>
        </p:nvCxnSpPr>
        <p:spPr>
          <a:xfrm rot="5400000" flipH="1" flipV="1">
            <a:off x="4508239" y="5019801"/>
            <a:ext cx="77457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7"/>
            <a:ext cx="7308304" cy="231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CRABCavityFinal3DTRASVERSAL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3353544"/>
            <a:ext cx="1702574" cy="2810853"/>
          </a:xfrm>
          <a:prstGeom prst="rect">
            <a:avLst/>
          </a:prstGeom>
        </p:spPr>
      </p:pic>
      <p:sp>
        <p:nvSpPr>
          <p:cNvPr id="66" name="Oval 65"/>
          <p:cNvSpPr/>
          <p:nvPr/>
        </p:nvSpPr>
        <p:spPr>
          <a:xfrm>
            <a:off x="6858000" y="4572744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20000" y="4572744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7239000" y="6171356"/>
            <a:ext cx="5334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6248400" y="5715744"/>
            <a:ext cx="19812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781800" y="5715744"/>
            <a:ext cx="19812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10400" y="4725144"/>
            <a:ext cx="0" cy="19812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7010401" y="6401544"/>
            <a:ext cx="762005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601543" y="3926413"/>
            <a:ext cx="71365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LHC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pipe1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77943" y="4420344"/>
            <a:ext cx="71365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LHC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pipe2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72400" y="624914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194 mm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6134100" y="4153644"/>
            <a:ext cx="2057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6400800" y="3963144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315200" y="282014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Technical space for He tank, etc..</a:t>
            </a:r>
            <a:endParaRPr lang="en-US" b="1" dirty="0"/>
          </a:p>
        </p:txBody>
      </p:sp>
      <p:cxnSp>
        <p:nvCxnSpPr>
          <p:cNvPr id="79" name="Straight Arrow Connector 78"/>
          <p:cNvCxnSpPr/>
          <p:nvPr/>
        </p:nvCxnSpPr>
        <p:spPr>
          <a:xfrm rot="10800000">
            <a:off x="7086600" y="3048745"/>
            <a:ext cx="304800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87624" y="51571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New </a:t>
            </a:r>
            <a:r>
              <a:rPr lang="fr-CH" sz="1400" dirty="0" err="1" smtClean="0"/>
              <a:t>idea</a:t>
            </a:r>
            <a:r>
              <a:rPr lang="fr-CH" sz="1400" dirty="0" smtClean="0"/>
              <a:t> for a </a:t>
            </a:r>
            <a:r>
              <a:rPr lang="fr-CH" sz="1400" dirty="0" err="1" smtClean="0"/>
              <a:t>very</a:t>
            </a:r>
            <a:r>
              <a:rPr lang="fr-CH" sz="1400" dirty="0" smtClean="0"/>
              <a:t> compact </a:t>
            </a:r>
            <a:r>
              <a:rPr lang="fr-CH" sz="1400" dirty="0" err="1" smtClean="0"/>
              <a:t>elliptical</a:t>
            </a:r>
            <a:r>
              <a:rPr lang="fr-CH" sz="1400" dirty="0" smtClean="0"/>
              <a:t> 800 MHz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371703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solidFill>
                  <a:srgbClr val="FF0000"/>
                </a:solidFill>
              </a:rPr>
              <a:t>All </a:t>
            </a:r>
            <a:r>
              <a:rPr lang="fr-CH" sz="1600" b="1" dirty="0" err="1" smtClean="0">
                <a:solidFill>
                  <a:srgbClr val="FF0000"/>
                </a:solidFill>
              </a:rPr>
              <a:t>these</a:t>
            </a:r>
            <a:r>
              <a:rPr lang="fr-CH" sz="1600" b="1" dirty="0" smtClean="0">
                <a:solidFill>
                  <a:srgbClr val="FF0000"/>
                </a:solidFill>
              </a:rPr>
              <a:t> 400 MHz </a:t>
            </a:r>
            <a:r>
              <a:rPr lang="fr-CH" sz="1600" b="1" dirty="0" err="1" smtClean="0">
                <a:solidFill>
                  <a:srgbClr val="FF0000"/>
                </a:solidFill>
              </a:rPr>
              <a:t>can</a:t>
            </a:r>
            <a:r>
              <a:rPr lang="fr-CH" sz="1600" b="1" dirty="0" smtClean="0">
                <a:solidFill>
                  <a:srgbClr val="FF0000"/>
                </a:solidFill>
              </a:rPr>
              <a:t> fit </a:t>
            </a:r>
            <a:r>
              <a:rPr lang="fr-CH" sz="1600" b="1" dirty="0" err="1" smtClean="0">
                <a:solidFill>
                  <a:srgbClr val="FF0000"/>
                </a:solidFill>
              </a:rPr>
              <a:t>into</a:t>
            </a:r>
            <a:r>
              <a:rPr lang="fr-CH" sz="1600" b="1" dirty="0" smtClean="0">
                <a:solidFill>
                  <a:srgbClr val="FF0000"/>
                </a:solidFill>
              </a:rPr>
              <a:t> the standard 194 mm LHC </a:t>
            </a:r>
            <a:r>
              <a:rPr lang="fr-CH" sz="1600" b="1" dirty="0" err="1" smtClean="0">
                <a:solidFill>
                  <a:srgbClr val="FF0000"/>
                </a:solidFill>
              </a:rPr>
              <a:t>beam</a:t>
            </a:r>
            <a:r>
              <a:rPr lang="fr-CH" sz="1600" b="1" dirty="0" smtClean="0">
                <a:solidFill>
                  <a:srgbClr val="FF0000"/>
                </a:solidFill>
              </a:rPr>
              <a:t> </a:t>
            </a:r>
            <a:r>
              <a:rPr lang="fr-CH" sz="1600" b="1" dirty="0" err="1" smtClean="0">
                <a:solidFill>
                  <a:srgbClr val="FF0000"/>
                </a:solidFill>
              </a:rPr>
              <a:t>separation</a:t>
            </a:r>
            <a:r>
              <a:rPr lang="fr-CH" sz="1600" b="1" dirty="0" smtClean="0">
                <a:solidFill>
                  <a:srgbClr val="FF0000"/>
                </a:solidFill>
              </a:rPr>
              <a:t> </a:t>
            </a:r>
            <a:r>
              <a:rPr lang="fr-CH" sz="1600" b="1" dirty="0" err="1" smtClean="0">
                <a:solidFill>
                  <a:srgbClr val="FF0000"/>
                </a:solidFill>
              </a:rPr>
              <a:t>with</a:t>
            </a:r>
            <a:r>
              <a:rPr lang="fr-CH" sz="1600" b="1" dirty="0" smtClean="0">
                <a:solidFill>
                  <a:srgbClr val="FF0000"/>
                </a:solidFill>
              </a:rPr>
              <a:t> </a:t>
            </a:r>
            <a:r>
              <a:rPr lang="fr-CH" sz="1600" b="1" dirty="0" err="1" smtClean="0">
                <a:solidFill>
                  <a:srgbClr val="FF0000"/>
                </a:solidFill>
              </a:rPr>
              <a:t>cavities</a:t>
            </a:r>
            <a:r>
              <a:rPr lang="fr-CH" sz="1600" b="1" dirty="0" smtClean="0">
                <a:solidFill>
                  <a:srgbClr val="FF0000"/>
                </a:solidFill>
              </a:rPr>
              <a:t> in a </a:t>
            </a:r>
            <a:r>
              <a:rPr lang="fr-CH" sz="1600" b="1" dirty="0" err="1" smtClean="0">
                <a:solidFill>
                  <a:srgbClr val="FF0000"/>
                </a:solidFill>
              </a:rPr>
              <a:t>common</a:t>
            </a:r>
            <a:r>
              <a:rPr lang="fr-CH" sz="1600" b="1" dirty="0" smtClean="0">
                <a:solidFill>
                  <a:srgbClr val="FF0000"/>
                </a:solidFill>
              </a:rPr>
              <a:t> cryostat (but not </a:t>
            </a:r>
            <a:r>
              <a:rPr lang="fr-CH" sz="1600" b="1" dirty="0" err="1" smtClean="0">
                <a:solidFill>
                  <a:srgbClr val="FF0000"/>
                </a:solidFill>
              </a:rPr>
              <a:t>easy</a:t>
            </a:r>
            <a:r>
              <a:rPr lang="fr-CH" sz="1600" b="1" dirty="0" smtClean="0">
                <a:solidFill>
                  <a:srgbClr val="FF0000"/>
                </a:solidFill>
              </a:rPr>
              <a:t>…)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>
            <a:stCxn id="12" idx="0"/>
          </p:cNvCxnSpPr>
          <p:nvPr/>
        </p:nvCxnSpPr>
        <p:spPr>
          <a:xfrm rot="16200000" flipH="1">
            <a:off x="5660994" y="2933818"/>
            <a:ext cx="1944216" cy="36546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5004048" y="3429000"/>
            <a:ext cx="3456384" cy="26642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88" y="78228"/>
            <a:ext cx="8229600" cy="641944"/>
          </a:xfrm>
        </p:spPr>
        <p:txBody>
          <a:bodyPr>
            <a:noAutofit/>
          </a:bodyPr>
          <a:lstStyle/>
          <a:p>
            <a:r>
              <a:rPr lang="en-US" sz="2800" dirty="0" smtClean="0"/>
              <a:t>New Ridged waveguide deflector (Z. Li, SLAC)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89" y="1016000"/>
            <a:ext cx="2966192" cy="23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441" y="3508637"/>
            <a:ext cx="3033080" cy="235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26556" y="4437112"/>
            <a:ext cx="5517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</a:rPr>
              <a:t>Transverse dimension:   </a:t>
            </a:r>
            <a:r>
              <a:rPr lang="en-US" sz="2400" dirty="0">
                <a:solidFill>
                  <a:srgbClr val="C00000"/>
                </a:solidFill>
              </a:rPr>
              <a:t>250mmX270mm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</a:rPr>
              <a:t>Fit both H and V crabbing schemes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&amp; L. Ge     Crab Cavity     LARP CM16      May 16-18,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50356" y="1069622"/>
          <a:ext cx="5410200" cy="3169920"/>
        </p:xfrm>
        <a:graphic>
          <a:graphicData uri="http://schemas.openxmlformats.org/drawingml/2006/table">
            <a:tbl>
              <a:tblPr/>
              <a:tblGrid>
                <a:gridCol w="3618088"/>
                <a:gridCol w="1792112"/>
              </a:tblGrid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Operating mode Frequency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mbus Roman No9 L"/>
                          <a:ea typeface="Nimbus Sans L"/>
                          <a:cs typeface="Tahoma"/>
                        </a:rPr>
                        <a:t>400 MHz</a:t>
                      </a:r>
                      <a:endParaRPr lang="en-US" sz="16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Operating Mode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TE11</a:t>
                      </a:r>
                      <a:r>
                        <a:rPr lang="en-US" sz="1600" baseline="0" dirty="0" smtClean="0">
                          <a:latin typeface="Nimbus Roman No9 L"/>
                          <a:ea typeface="Nimbus Sans L"/>
                          <a:cs typeface="Tahoma"/>
                        </a:rPr>
                        <a:t> like</a:t>
                      </a: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 mode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Lowest</a:t>
                      </a:r>
                      <a:r>
                        <a:rPr lang="en-US" sz="1600" baseline="0" dirty="0" smtClean="0">
                          <a:latin typeface="Nimbus Roman No9 L"/>
                          <a:ea typeface="Nimbus Sans L"/>
                          <a:cs typeface="Tahoma"/>
                        </a:rPr>
                        <a:t> acc</a:t>
                      </a: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 </a:t>
                      </a: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m</a:t>
                      </a: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ode </a:t>
                      </a: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Frequency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671 </a:t>
                      </a: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MHz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Lowest vertical HOM Frequency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617 </a:t>
                      </a: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MHz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Lowest horizontal HOM Frequency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698 </a:t>
                      </a: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MHz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mbus Roman No9 L"/>
                          <a:ea typeface="Nimbus Sans L"/>
                          <a:cs typeface="Tahoma"/>
                        </a:rPr>
                        <a:t>Iris aperture (diameter)</a:t>
                      </a:r>
                      <a:endParaRPr lang="en-US" sz="16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mbus Roman No9 L"/>
                          <a:ea typeface="Nimbus Sans L"/>
                          <a:cs typeface="Tahoma"/>
                        </a:rPr>
                        <a:t>84 mm</a:t>
                      </a:r>
                      <a:endParaRPr lang="en-US" sz="16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mbus Roman No9 L"/>
                          <a:ea typeface="Nimbus Sans L"/>
                          <a:cs typeface="Tahoma"/>
                        </a:rPr>
                        <a:t>Transverse dimension</a:t>
                      </a:r>
                      <a:endParaRPr lang="en-US" sz="16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250 </a:t>
                      </a: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mm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mbus Roman No9 L"/>
                          <a:ea typeface="Nimbus Sans L"/>
                          <a:cs typeface="Tahoma"/>
                        </a:rPr>
                        <a:t>Vertical dimension</a:t>
                      </a:r>
                      <a:endParaRPr lang="en-US" sz="16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270 </a:t>
                      </a: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mm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mbus Roman No9 L"/>
                          <a:ea typeface="Nimbus Sans L"/>
                          <a:cs typeface="Tahoma"/>
                        </a:rPr>
                        <a:t>Longitudinal dimension</a:t>
                      </a:r>
                      <a:endParaRPr lang="en-US" sz="16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525 </a:t>
                      </a: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mm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mbus Roman No9 L"/>
                          <a:ea typeface="Nimbus Sans L"/>
                          <a:cs typeface="Tahoma"/>
                        </a:rPr>
                        <a:t>Transverse Shunt Impedance</a:t>
                      </a:r>
                      <a:endParaRPr lang="en-US" sz="16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330 </a:t>
                      </a: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ohm/cavity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mbus Roman No9 L"/>
                          <a:ea typeface="Nimbus Sans L"/>
                          <a:cs typeface="Tahoma"/>
                        </a:rPr>
                        <a:t>Required deflecting voltage per cavity</a:t>
                      </a:r>
                      <a:endParaRPr lang="en-US" sz="16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mbus Roman No9 L"/>
                          <a:ea typeface="Nimbus Sans L"/>
                          <a:cs typeface="Tahoma"/>
                        </a:rPr>
                        <a:t>5 MV</a:t>
                      </a:r>
                      <a:endParaRPr lang="en-US" sz="16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mbus Roman No9 L"/>
                          <a:ea typeface="Nimbus Sans L"/>
                          <a:cs typeface="Tahoma"/>
                        </a:rPr>
                        <a:t>Peak surface magnetic field</a:t>
                      </a:r>
                      <a:endParaRPr lang="en-US" sz="16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94 </a:t>
                      </a:r>
                      <a:r>
                        <a:rPr lang="en-US" sz="1600" dirty="0" err="1">
                          <a:latin typeface="Nimbus Roman No9 L"/>
                          <a:ea typeface="Nimbus Sans L"/>
                          <a:cs typeface="Tahoma"/>
                        </a:rPr>
                        <a:t>mT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Peak surface electric field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mbus Roman No9 L"/>
                          <a:ea typeface="Nimbus Sans L"/>
                          <a:cs typeface="Tahoma"/>
                        </a:rPr>
                        <a:t>45 </a:t>
                      </a:r>
                      <a:r>
                        <a:rPr lang="en-US" sz="1600" dirty="0">
                          <a:latin typeface="Nimbus Roman No9 L"/>
                          <a:ea typeface="Nimbus Sans L"/>
                          <a:cs typeface="Tahoma"/>
                        </a:rPr>
                        <a:t>MV/m</a:t>
                      </a:r>
                      <a:endParaRPr lang="en-US" sz="16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88" y="78228"/>
            <a:ext cx="8229600" cy="641944"/>
          </a:xfrm>
        </p:spPr>
        <p:txBody>
          <a:bodyPr>
            <a:noAutofit/>
          </a:bodyPr>
          <a:lstStyle/>
          <a:p>
            <a:r>
              <a:rPr lang="en-US" sz="2800" dirty="0" smtClean="0"/>
              <a:t>Evolution of the parallel bar design into a ridged deflector (J. </a:t>
            </a:r>
            <a:r>
              <a:rPr lang="en-US" sz="2800" dirty="0" err="1" smtClean="0"/>
              <a:t>Delayen</a:t>
            </a:r>
            <a:r>
              <a:rPr lang="en-US" sz="2800" dirty="0" smtClean="0"/>
              <a:t>, ODU)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3"/>
          <a:stretch>
            <a:fillRect/>
          </a:stretch>
        </p:blipFill>
        <p:spPr bwMode="auto">
          <a:xfrm>
            <a:off x="107504" y="908720"/>
            <a:ext cx="8561276" cy="557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News on Crab Cavities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two designs by </a:t>
            </a:r>
            <a:r>
              <a:rPr lang="en-GB" dirty="0" err="1" smtClean="0"/>
              <a:t>Zenghai</a:t>
            </a:r>
            <a:r>
              <a:rPr lang="en-GB" dirty="0" smtClean="0"/>
              <a:t> Li (SLAC) and Jean </a:t>
            </a:r>
            <a:r>
              <a:rPr lang="en-GB" dirty="0" err="1" smtClean="0"/>
              <a:t>Delayen</a:t>
            </a:r>
            <a:r>
              <a:rPr lang="en-GB" dirty="0" smtClean="0"/>
              <a:t> (ODU) are now similar and it was agreed in Montauk (US-LARP meeting, May ‘11) that they will join forces to work on a single design!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R2E: </a:t>
            </a:r>
            <a:r>
              <a:rPr lang="fr-CH" dirty="0" err="1" smtClean="0"/>
              <a:t>Removal</a:t>
            </a:r>
            <a:r>
              <a:rPr lang="fr-CH" dirty="0" smtClean="0"/>
              <a:t> </a:t>
            </a:r>
            <a:r>
              <a:rPr lang="fr-CH" dirty="0" smtClean="0"/>
              <a:t>of </a:t>
            </a:r>
            <a:r>
              <a:rPr lang="fr-CH" dirty="0" smtClean="0"/>
              <a:t>Power </a:t>
            </a:r>
            <a:r>
              <a:rPr lang="fr-CH" dirty="0" err="1" smtClean="0"/>
              <a:t>Converter</a:t>
            </a:r>
            <a:r>
              <a:rPr lang="fr-CH" dirty="0" smtClean="0"/>
              <a:t> (200kA-5 kV SC </a:t>
            </a:r>
            <a:r>
              <a:rPr lang="fr-CH" dirty="0" err="1" smtClean="0"/>
              <a:t>cable</a:t>
            </a:r>
            <a:r>
              <a:rPr lang="fr-CH" dirty="0" smtClean="0"/>
              <a:t>, 100 m </a:t>
            </a:r>
            <a:r>
              <a:rPr lang="fr-CH" dirty="0" err="1" smtClean="0"/>
              <a:t>height</a:t>
            </a:r>
            <a:r>
              <a:rPr lang="fr-CH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628800"/>
            <a:ext cx="3466800" cy="48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4824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139952" y="4365104"/>
            <a:ext cx="2304256" cy="397847"/>
            <a:chOff x="1219200" y="5105400"/>
            <a:chExt cx="2971800" cy="306388"/>
          </a:xfrm>
        </p:grpSpPr>
        <p:cxnSp>
          <p:nvCxnSpPr>
            <p:cNvPr id="9" name="AutoShape 4"/>
            <p:cNvCxnSpPr>
              <a:cxnSpLocks noChangeShapeType="1"/>
            </p:cNvCxnSpPr>
            <p:nvPr/>
          </p:nvCxnSpPr>
          <p:spPr bwMode="auto">
            <a:xfrm>
              <a:off x="1219200" y="5410200"/>
              <a:ext cx="29718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981199" y="5105400"/>
              <a:ext cx="1549401" cy="26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Φ = 62 mm</a:t>
              </a:r>
            </a:p>
          </p:txBody>
        </p:sp>
      </p:grpSp>
      <p:pic>
        <p:nvPicPr>
          <p:cNvPr id="11" name="Picture 10" descr="\\cern.ch\dfs\Users\b\ballarin\Desktop\Link_NIT\Foto\IMG_0006.JPG"/>
          <p:cNvPicPr>
            <a:picLocks noChangeAspect="1"/>
          </p:cNvPicPr>
          <p:nvPr/>
        </p:nvPicPr>
        <p:blipFill>
          <a:blip r:embed="rId4" cstate="print"/>
          <a:srcRect l="16036" r="21889" b="25043"/>
          <a:stretch>
            <a:fillRect/>
          </a:stretch>
        </p:blipFill>
        <p:spPr bwMode="auto">
          <a:xfrm>
            <a:off x="6588224" y="2060848"/>
            <a:ext cx="2265762" cy="205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432710" y="4941168"/>
            <a:ext cx="4711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7 × 14 kA, 7 × 3 kA and 8 × 0.6 kA cables – Itot</a:t>
            </a:r>
            <a:r>
              <a:rPr lang="en-US" sz="1400" dirty="0" smtClean="0">
                <a:sym typeface="Symbol"/>
              </a:rPr>
              <a:t>120 kA @ 30 K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43651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MgB2</a:t>
            </a:r>
          </a:p>
          <a:p>
            <a:r>
              <a:rPr lang="fr-CH" dirty="0" smtClean="0"/>
              <a:t>(or </a:t>
            </a:r>
            <a:r>
              <a:rPr lang="fr-CH" dirty="0" err="1" smtClean="0"/>
              <a:t>other</a:t>
            </a:r>
            <a:r>
              <a:rPr lang="fr-CH" dirty="0" smtClean="0"/>
              <a:t> HTS)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5373216"/>
            <a:ext cx="5076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 smtClean="0">
                <a:solidFill>
                  <a:srgbClr val="0070C0"/>
                </a:solidFill>
              </a:rPr>
              <a:t>Also</a:t>
            </a:r>
            <a:r>
              <a:rPr lang="fr-CH" sz="1600" dirty="0" smtClean="0">
                <a:solidFill>
                  <a:srgbClr val="0070C0"/>
                </a:solidFill>
              </a:rPr>
              <a:t> </a:t>
            </a:r>
            <a:r>
              <a:rPr lang="fr-CH" sz="1600" dirty="0" err="1" smtClean="0">
                <a:solidFill>
                  <a:srgbClr val="0070C0"/>
                </a:solidFill>
              </a:rPr>
              <a:t>DFBs</a:t>
            </a:r>
            <a:r>
              <a:rPr lang="fr-CH" sz="1600" dirty="0" smtClean="0">
                <a:solidFill>
                  <a:srgbClr val="0070C0"/>
                </a:solidFill>
              </a:rPr>
              <a:t> (</a:t>
            </a:r>
            <a:r>
              <a:rPr lang="fr-CH" sz="1600" dirty="0" err="1" smtClean="0">
                <a:solidFill>
                  <a:srgbClr val="0070C0"/>
                </a:solidFill>
              </a:rPr>
              <a:t>current</a:t>
            </a:r>
            <a:r>
              <a:rPr lang="fr-CH" sz="1600" dirty="0" smtClean="0">
                <a:solidFill>
                  <a:srgbClr val="0070C0"/>
                </a:solidFill>
              </a:rPr>
              <a:t> </a:t>
            </a:r>
            <a:r>
              <a:rPr lang="fr-CH" sz="1600" dirty="0" err="1" smtClean="0">
                <a:solidFill>
                  <a:srgbClr val="0070C0"/>
                </a:solidFill>
              </a:rPr>
              <a:t>lead</a:t>
            </a:r>
            <a:r>
              <a:rPr lang="fr-CH" sz="1600" dirty="0" smtClean="0">
                <a:solidFill>
                  <a:srgbClr val="0070C0"/>
                </a:solidFill>
              </a:rPr>
              <a:t> </a:t>
            </a:r>
            <a:r>
              <a:rPr lang="fr-CH" sz="1600" dirty="0" err="1" smtClean="0">
                <a:solidFill>
                  <a:srgbClr val="0070C0"/>
                </a:solidFill>
              </a:rPr>
              <a:t>boxses</a:t>
            </a:r>
            <a:r>
              <a:rPr lang="fr-CH" sz="1600" dirty="0" smtClean="0">
                <a:solidFill>
                  <a:srgbClr val="0070C0"/>
                </a:solidFill>
              </a:rPr>
              <a:t>) </a:t>
            </a:r>
            <a:r>
              <a:rPr lang="fr-CH" sz="1600" dirty="0" err="1" smtClean="0">
                <a:solidFill>
                  <a:srgbClr val="0070C0"/>
                </a:solidFill>
              </a:rPr>
              <a:t>removed</a:t>
            </a:r>
            <a:r>
              <a:rPr lang="fr-CH" sz="1600" dirty="0" smtClean="0">
                <a:solidFill>
                  <a:srgbClr val="0070C0"/>
                </a:solidFill>
              </a:rPr>
              <a:t> to surface </a:t>
            </a:r>
            <a:r>
              <a:rPr lang="fr-CH" sz="1600" dirty="0" smtClean="0"/>
              <a:t/>
            </a:r>
            <a:br>
              <a:rPr lang="fr-CH" sz="1600" dirty="0" smtClean="0"/>
            </a:br>
            <a:r>
              <a:rPr lang="fr-CH" sz="1600" dirty="0" err="1" smtClean="0">
                <a:solidFill>
                  <a:srgbClr val="FF0000"/>
                </a:solidFill>
              </a:rPr>
              <a:t>Definitive</a:t>
            </a:r>
            <a:r>
              <a:rPr lang="fr-CH" sz="1600" dirty="0" smtClean="0">
                <a:solidFill>
                  <a:srgbClr val="FF0000"/>
                </a:solidFill>
              </a:rPr>
              <a:t> solution to R2E </a:t>
            </a:r>
            <a:r>
              <a:rPr lang="fr-CH" sz="1600" dirty="0" err="1" smtClean="0">
                <a:solidFill>
                  <a:srgbClr val="FF0000"/>
                </a:solidFill>
              </a:rPr>
              <a:t>problem</a:t>
            </a:r>
            <a:r>
              <a:rPr lang="fr-CH" sz="1600" dirty="0" smtClean="0">
                <a:solidFill>
                  <a:srgbClr val="FF0000"/>
                </a:solidFill>
              </a:rPr>
              <a:t> – in </a:t>
            </a:r>
            <a:r>
              <a:rPr lang="fr-CH" sz="1600" dirty="0" err="1" smtClean="0">
                <a:solidFill>
                  <a:srgbClr val="FF0000"/>
                </a:solidFill>
              </a:rPr>
              <a:t>some</a:t>
            </a:r>
            <a:r>
              <a:rPr lang="fr-CH" sz="1600" dirty="0" smtClean="0">
                <a:solidFill>
                  <a:srgbClr val="FF0000"/>
                </a:solidFill>
              </a:rPr>
              <a:t> points</a:t>
            </a:r>
          </a:p>
          <a:p>
            <a:r>
              <a:rPr lang="fr-CH" sz="1600" dirty="0" err="1" smtClean="0">
                <a:solidFill>
                  <a:srgbClr val="0070C0"/>
                </a:solidFill>
              </a:rPr>
              <a:t>Make</a:t>
            </a:r>
            <a:r>
              <a:rPr lang="fr-CH" sz="1600" dirty="0" smtClean="0">
                <a:solidFill>
                  <a:srgbClr val="0070C0"/>
                </a:solidFill>
              </a:rPr>
              <a:t> room for </a:t>
            </a:r>
            <a:r>
              <a:rPr lang="fr-CH" sz="1600" dirty="0" err="1" smtClean="0">
                <a:solidFill>
                  <a:srgbClr val="0070C0"/>
                </a:solidFill>
              </a:rPr>
              <a:t>shielding</a:t>
            </a:r>
            <a:r>
              <a:rPr lang="fr-CH" sz="1600" dirty="0" smtClean="0">
                <a:solidFill>
                  <a:srgbClr val="0070C0"/>
                </a:solidFill>
              </a:rPr>
              <a:t> un-</a:t>
            </a:r>
            <a:r>
              <a:rPr lang="fr-CH" sz="1600" dirty="0" err="1" smtClean="0">
                <a:solidFill>
                  <a:srgbClr val="0070C0"/>
                </a:solidFill>
              </a:rPr>
              <a:t>movable</a:t>
            </a:r>
            <a:r>
              <a:rPr lang="fr-CH" sz="1600" dirty="0" smtClean="0">
                <a:solidFill>
                  <a:srgbClr val="0070C0"/>
                </a:solidFill>
              </a:rPr>
              <a:t> </a:t>
            </a:r>
            <a:r>
              <a:rPr lang="fr-CH" sz="1600" dirty="0" err="1" smtClean="0">
                <a:solidFill>
                  <a:srgbClr val="0070C0"/>
                </a:solidFill>
              </a:rPr>
              <a:t>electronics</a:t>
            </a:r>
            <a:endParaRPr lang="fr-CH" sz="1600" dirty="0" smtClean="0">
              <a:solidFill>
                <a:srgbClr val="0070C0"/>
              </a:solidFill>
            </a:endParaRPr>
          </a:p>
          <a:p>
            <a:r>
              <a:rPr lang="fr-CH" sz="1600" dirty="0" err="1" smtClean="0">
                <a:solidFill>
                  <a:srgbClr val="FF0000"/>
                </a:solidFill>
              </a:rPr>
              <a:t>Make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much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easier</a:t>
            </a:r>
            <a:r>
              <a:rPr lang="fr-CH" sz="1600" dirty="0" smtClean="0">
                <a:solidFill>
                  <a:srgbClr val="FF0000"/>
                </a:solidFill>
              </a:rPr>
              <a:t> maintenance  and application of ALARA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Technical </a:t>
            </a:r>
            <a:r>
              <a:rPr lang="fr-CH" dirty="0" err="1" smtClean="0"/>
              <a:t>reasons</a:t>
            </a:r>
            <a:r>
              <a:rPr lang="fr-CH" dirty="0" smtClean="0"/>
              <a:t> for the upgrade</a:t>
            </a:r>
            <a:br>
              <a:rPr lang="fr-CH" dirty="0" smtClean="0"/>
            </a:br>
            <a:r>
              <a:rPr lang="fr-CH" dirty="0" smtClean="0"/>
              <a:t>(or </a:t>
            </a:r>
            <a:r>
              <a:rPr lang="fr-CH" dirty="0" err="1" smtClean="0"/>
              <a:t>at</a:t>
            </a:r>
            <a:r>
              <a:rPr lang="fr-CH" dirty="0" smtClean="0"/>
              <a:t> least for important </a:t>
            </a:r>
            <a:r>
              <a:rPr lang="fr-CH" dirty="0" err="1" smtClean="0"/>
              <a:t>improve</a:t>
            </a:r>
            <a:r>
              <a:rPr lang="fr-CH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H" dirty="0" smtClean="0"/>
              <a:t>The zone of the triplets </a:t>
            </a:r>
            <a:r>
              <a:rPr lang="fr-CH" dirty="0" err="1" smtClean="0"/>
              <a:t>will</a:t>
            </a:r>
            <a:r>
              <a:rPr lang="fr-CH" dirty="0" smtClean="0"/>
              <a:t> wear out</a:t>
            </a:r>
          </a:p>
          <a:p>
            <a:pPr lvl="1"/>
            <a:r>
              <a:rPr lang="fr-CH" dirty="0" smtClean="0"/>
              <a:t>Radiation damage </a:t>
            </a:r>
            <a:r>
              <a:rPr lang="fr-CH" dirty="0" err="1" smtClean="0"/>
              <a:t>limit</a:t>
            </a:r>
            <a:r>
              <a:rPr lang="fr-CH" dirty="0" smtClean="0"/>
              <a:t> (300-400 fb</a:t>
            </a:r>
            <a:r>
              <a:rPr lang="fr-CH" baseline="30000" dirty="0" smtClean="0"/>
              <a:t>-1</a:t>
            </a:r>
            <a:r>
              <a:rPr lang="fr-CH" dirty="0" smtClean="0"/>
              <a:t> ? More?)</a:t>
            </a:r>
          </a:p>
          <a:p>
            <a:pPr lvl="1"/>
            <a:r>
              <a:rPr lang="fr-CH" dirty="0" smtClean="0"/>
              <a:t>Hardware and </a:t>
            </a:r>
            <a:r>
              <a:rPr lang="fr-CH" dirty="0" err="1" smtClean="0"/>
              <a:t>shielding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has not been </a:t>
            </a:r>
            <a:r>
              <a:rPr lang="fr-CH" dirty="0" err="1" smtClean="0"/>
              <a:t>really</a:t>
            </a:r>
            <a:r>
              <a:rPr lang="fr-CH" dirty="0" smtClean="0"/>
              <a:t> </a:t>
            </a:r>
            <a:r>
              <a:rPr lang="fr-CH" dirty="0" err="1" smtClean="0"/>
              <a:t>optimized</a:t>
            </a:r>
            <a:r>
              <a:rPr lang="fr-CH" dirty="0" smtClean="0"/>
              <a:t> for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high</a:t>
            </a:r>
            <a:r>
              <a:rPr lang="fr-CH" dirty="0" smtClean="0"/>
              <a:t> radiation</a:t>
            </a:r>
          </a:p>
          <a:p>
            <a:pPr lvl="2"/>
            <a:r>
              <a:rPr lang="fr-CH" dirty="0" err="1" smtClean="0"/>
              <a:t>Better</a:t>
            </a:r>
            <a:r>
              <a:rPr lang="fr-CH" dirty="0" smtClean="0"/>
              <a:t> and </a:t>
            </a:r>
            <a:r>
              <a:rPr lang="fr-CH" dirty="0" err="1" smtClean="0"/>
              <a:t>increased</a:t>
            </a:r>
            <a:r>
              <a:rPr lang="fr-CH" dirty="0" smtClean="0"/>
              <a:t> </a:t>
            </a:r>
            <a:r>
              <a:rPr lang="fr-CH" dirty="0" err="1" smtClean="0"/>
              <a:t>shielding</a:t>
            </a:r>
            <a:r>
              <a:rPr lang="fr-CH" dirty="0" smtClean="0"/>
              <a:t> of the triplet and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elements</a:t>
            </a:r>
            <a:endParaRPr lang="fr-CH" dirty="0" smtClean="0"/>
          </a:p>
          <a:p>
            <a:pPr lvl="2"/>
            <a:r>
              <a:rPr lang="fr-CH" dirty="0" err="1" smtClean="0"/>
              <a:t>Better</a:t>
            </a:r>
            <a:r>
              <a:rPr lang="fr-CH" dirty="0" smtClean="0"/>
              <a:t> design (</a:t>
            </a:r>
            <a:r>
              <a:rPr lang="fr-CH" dirty="0" err="1" smtClean="0"/>
              <a:t>absorbers</a:t>
            </a:r>
            <a:r>
              <a:rPr lang="fr-CH" dirty="0" smtClean="0"/>
              <a:t>, TAS) </a:t>
            </a:r>
            <a:r>
              <a:rPr lang="fr-CH" dirty="0" err="1" smtClean="0"/>
              <a:t>also</a:t>
            </a:r>
            <a:r>
              <a:rPr lang="fr-CH" dirty="0" smtClean="0"/>
              <a:t> for background</a:t>
            </a:r>
          </a:p>
          <a:p>
            <a:pPr lvl="2"/>
            <a:r>
              <a:rPr lang="fr-CH" dirty="0" err="1" smtClean="0"/>
              <a:t>Removing</a:t>
            </a:r>
            <a:r>
              <a:rPr lang="fr-CH" dirty="0" smtClean="0"/>
              <a:t> power </a:t>
            </a:r>
            <a:r>
              <a:rPr lang="fr-CH" dirty="0" err="1" smtClean="0"/>
              <a:t>supply</a:t>
            </a:r>
            <a:r>
              <a:rPr lang="fr-CH" dirty="0" smtClean="0"/>
              <a:t>, longer </a:t>
            </a:r>
            <a:r>
              <a:rPr lang="fr-CH" dirty="0" err="1" smtClean="0"/>
              <a:t>lines</a:t>
            </a:r>
            <a:r>
              <a:rPr lang="fr-CH" dirty="0" smtClean="0"/>
              <a:t>, </a:t>
            </a:r>
            <a:r>
              <a:rPr lang="fr-CH" dirty="0" err="1" smtClean="0"/>
              <a:t>necessity</a:t>
            </a:r>
            <a:r>
              <a:rPr lang="fr-CH" dirty="0" smtClean="0"/>
              <a:t> of a </a:t>
            </a:r>
            <a:r>
              <a:rPr lang="fr-CH" dirty="0" err="1" smtClean="0"/>
              <a:t>re</a:t>
            </a:r>
            <a:r>
              <a:rPr lang="fr-CH" dirty="0" smtClean="0"/>
              <a:t>-</a:t>
            </a:r>
            <a:r>
              <a:rPr lang="fr-CH" dirty="0" err="1" smtClean="0"/>
              <a:t>layout</a:t>
            </a:r>
            <a:endParaRPr lang="fr-CH" dirty="0" smtClean="0"/>
          </a:p>
          <a:p>
            <a:pPr lvl="1"/>
            <a:r>
              <a:rPr lang="fr-CH" dirty="0" err="1" smtClean="0"/>
              <a:t>Necessity</a:t>
            </a:r>
            <a:r>
              <a:rPr lang="fr-CH" dirty="0" smtClean="0"/>
              <a:t> to </a:t>
            </a:r>
            <a:r>
              <a:rPr lang="fr-CH" dirty="0" err="1" smtClean="0"/>
              <a:t>increase</a:t>
            </a:r>
            <a:r>
              <a:rPr lang="fr-CH" dirty="0" smtClean="0"/>
              <a:t> to </a:t>
            </a:r>
            <a:r>
              <a:rPr lang="fr-CH" dirty="0" err="1" smtClean="0"/>
              <a:t>heat</a:t>
            </a:r>
            <a:r>
              <a:rPr lang="fr-CH" dirty="0" smtClean="0"/>
              <a:t> </a:t>
            </a:r>
            <a:r>
              <a:rPr lang="fr-CH" dirty="0" err="1" smtClean="0"/>
              <a:t>removal</a:t>
            </a:r>
            <a:r>
              <a:rPr lang="fr-CH" dirty="0" smtClean="0"/>
              <a:t> </a:t>
            </a:r>
            <a:r>
              <a:rPr lang="fr-CH" dirty="0" err="1" smtClean="0"/>
              <a:t>capacity</a:t>
            </a:r>
            <a:endParaRPr lang="fr-CH" dirty="0" smtClean="0"/>
          </a:p>
          <a:p>
            <a:pPr lvl="2"/>
            <a:r>
              <a:rPr lang="fr-CH" dirty="0" err="1" smtClean="0"/>
              <a:t>Restoring</a:t>
            </a:r>
            <a:r>
              <a:rPr lang="fr-CH" dirty="0" smtClean="0"/>
              <a:t> </a:t>
            </a:r>
            <a:r>
              <a:rPr lang="fr-CH" dirty="0" err="1" smtClean="0"/>
              <a:t>cooling</a:t>
            </a:r>
            <a:r>
              <a:rPr lang="fr-CH" dirty="0" smtClean="0"/>
              <a:t> </a:t>
            </a:r>
            <a:r>
              <a:rPr lang="fr-CH" dirty="0" err="1" smtClean="0"/>
              <a:t>capacity</a:t>
            </a:r>
            <a:r>
              <a:rPr lang="fr-CH" dirty="0" smtClean="0"/>
              <a:t> in IR5 </a:t>
            </a:r>
            <a:r>
              <a:rPr lang="fr-CH" dirty="0" err="1" smtClean="0"/>
              <a:t>Left</a:t>
            </a:r>
            <a:r>
              <a:rPr lang="fr-CH" dirty="0" smtClean="0"/>
              <a:t> and </a:t>
            </a:r>
            <a:r>
              <a:rPr lang="fr-CH" dirty="0" err="1" smtClean="0"/>
              <a:t>decouple</a:t>
            </a:r>
            <a:r>
              <a:rPr lang="fr-CH" dirty="0" smtClean="0"/>
              <a:t> RF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Magnets</a:t>
            </a:r>
            <a:r>
              <a:rPr lang="fr-CH" dirty="0" smtClean="0"/>
              <a:t> in 2017</a:t>
            </a:r>
          </a:p>
          <a:p>
            <a:pPr lvl="2"/>
            <a:r>
              <a:rPr lang="fr-CH" dirty="0" smtClean="0"/>
              <a:t>Local </a:t>
            </a:r>
            <a:r>
              <a:rPr lang="fr-CH" dirty="0" err="1" smtClean="0"/>
              <a:t>removal</a:t>
            </a:r>
            <a:r>
              <a:rPr lang="fr-CH" dirty="0" smtClean="0"/>
              <a:t> (</a:t>
            </a:r>
            <a:r>
              <a:rPr lang="fr-CH" dirty="0" err="1" smtClean="0"/>
              <a:t>inside</a:t>
            </a:r>
            <a:r>
              <a:rPr lang="fr-CH" dirty="0" smtClean="0"/>
              <a:t> triplet) and transport </a:t>
            </a:r>
            <a:r>
              <a:rPr lang="fr-CH" dirty="0" err="1" smtClean="0"/>
              <a:t>away</a:t>
            </a:r>
            <a:endParaRPr lang="fr-CH" dirty="0" smtClean="0"/>
          </a:p>
          <a:p>
            <a:pPr lvl="2"/>
            <a:r>
              <a:rPr lang="fr-CH" dirty="0" err="1" smtClean="0"/>
              <a:t>Cooling</a:t>
            </a:r>
            <a:r>
              <a:rPr lang="fr-CH" dirty="0" smtClean="0"/>
              <a:t> </a:t>
            </a:r>
            <a:r>
              <a:rPr lang="fr-CH" dirty="0" err="1" smtClean="0"/>
              <a:t>capacity</a:t>
            </a:r>
            <a:endParaRPr lang="fr-CH" dirty="0" smtClean="0"/>
          </a:p>
          <a:p>
            <a:pPr lvl="2"/>
            <a:r>
              <a:rPr lang="fr-CH" dirty="0" err="1" smtClean="0"/>
              <a:t>Cooling</a:t>
            </a:r>
            <a:r>
              <a:rPr lang="fr-CH" dirty="0" smtClean="0"/>
              <a:t> </a:t>
            </a:r>
            <a:r>
              <a:rPr lang="fr-CH" dirty="0" err="1" smtClean="0"/>
              <a:t>sectorization</a:t>
            </a:r>
            <a:r>
              <a:rPr lang="fr-CH" dirty="0" smtClean="0"/>
              <a:t> (</a:t>
            </a:r>
            <a:r>
              <a:rPr lang="fr-CH" dirty="0" err="1" smtClean="0"/>
              <a:t>complete</a:t>
            </a:r>
            <a:r>
              <a:rPr lang="fr-CH" dirty="0" smtClean="0"/>
              <a:t> </a:t>
            </a:r>
            <a:r>
              <a:rPr lang="fr-CH" dirty="0" err="1" smtClean="0"/>
              <a:t>decoupling</a:t>
            </a:r>
            <a:r>
              <a:rPr lang="fr-CH" dirty="0" smtClean="0"/>
              <a:t> of </a:t>
            </a:r>
            <a:r>
              <a:rPr lang="fr-CH" dirty="0" err="1" smtClean="0"/>
              <a:t>IRs</a:t>
            </a:r>
            <a:r>
              <a:rPr lang="fr-CH" dirty="0" smtClean="0"/>
              <a:t> </a:t>
            </a:r>
            <a:r>
              <a:rPr lang="fr-CH" dirty="0" err="1" smtClean="0"/>
              <a:t>form</a:t>
            </a:r>
            <a:r>
              <a:rPr lang="fr-CH" dirty="0" smtClean="0"/>
              <a:t> Arcs: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allow</a:t>
            </a:r>
            <a:r>
              <a:rPr lang="fr-CH" dirty="0" smtClean="0"/>
              <a:t> more budget for e-</a:t>
            </a:r>
            <a:r>
              <a:rPr lang="fr-CH" dirty="0" err="1" smtClean="0"/>
              <a:t>clouds</a:t>
            </a:r>
            <a:r>
              <a:rPr lang="fr-CH" dirty="0" smtClean="0"/>
              <a:t>, 25 ns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re</a:t>
            </a:r>
            <a:r>
              <a:rPr lang="fr-CH" dirty="0" smtClean="0"/>
              <a:t>-</a:t>
            </a:r>
            <a:r>
              <a:rPr lang="fr-CH" dirty="0" err="1" smtClean="0"/>
              <a:t>favourite</a:t>
            </a:r>
            <a:r>
              <a:rPr lang="fr-CH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Lumi</a:t>
            </a:r>
            <a:r>
              <a:rPr lang="fr-CH" dirty="0" smtClean="0"/>
              <a:t> </a:t>
            </a:r>
            <a:r>
              <a:rPr lang="fr-CH" dirty="0" err="1" smtClean="0"/>
              <a:t>today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lui_days_liny_2011-07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5184576" cy="5184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2280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Peak</a:t>
            </a:r>
            <a:r>
              <a:rPr lang="fr-CH" dirty="0" smtClean="0"/>
              <a:t> </a:t>
            </a:r>
            <a:r>
              <a:rPr lang="fr-CH" dirty="0" err="1" smtClean="0"/>
              <a:t>lumi</a:t>
            </a:r>
            <a:r>
              <a:rPr lang="fr-CH" dirty="0" smtClean="0"/>
              <a:t>: </a:t>
            </a:r>
          </a:p>
          <a:p>
            <a:r>
              <a:rPr lang="fr-CH" dirty="0" smtClean="0"/>
              <a:t>50-70 </a:t>
            </a:r>
            <a:r>
              <a:rPr lang="fr-CH" dirty="0" err="1" smtClean="0"/>
              <a:t>pb</a:t>
            </a:r>
            <a:r>
              <a:rPr lang="fr-CH" baseline="30000" dirty="0" smtClean="0"/>
              <a:t>-1</a:t>
            </a:r>
            <a:r>
              <a:rPr lang="fr-CH" dirty="0" smtClean="0"/>
              <a:t>/</a:t>
            </a:r>
            <a:r>
              <a:rPr lang="fr-CH" dirty="0" err="1" smtClean="0"/>
              <a:t>fill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2400"/>
            <a:ext cx="8229600" cy="720725"/>
          </a:xfrm>
        </p:spPr>
        <p:txBody>
          <a:bodyPr/>
          <a:lstStyle/>
          <a:p>
            <a:pPr algn="ctr" eaLnBrk="1" hangingPunct="1"/>
            <a:r>
              <a:rPr lang="en-US" sz="3600" u="sng">
                <a:solidFill>
                  <a:srgbClr val="FF0000"/>
                </a:solidFill>
              </a:rPr>
              <a:t>HL-LHC Performance Estimates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5791200" y="6556375"/>
            <a:ext cx="3352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r" eaLnBrk="1" hangingPunct="1"/>
            <a:fld id="{B724A038-E453-B94D-96B3-37295ED8A713}" type="slidenum">
              <a:rPr lang="en-US" sz="1500">
                <a:solidFill>
                  <a:schemeClr val="tx2"/>
                </a:solidFill>
                <a:latin typeface="Comic Sans MS" charset="0"/>
              </a:rPr>
              <a:pPr algn="r" eaLnBrk="1" hangingPunct="1"/>
              <a:t>30</a:t>
            </a:fld>
            <a:endParaRPr lang="en-US" sz="1500" b="1">
              <a:solidFill>
                <a:schemeClr val="tx2"/>
              </a:solidFill>
              <a:latin typeface="Garamond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1485900"/>
          <a:ext cx="6019800" cy="4457703"/>
        </p:xfrm>
        <a:graphic>
          <a:graphicData uri="http://schemas.openxmlformats.org/drawingml/2006/table">
            <a:tbl>
              <a:tblPr/>
              <a:tblGrid>
                <a:gridCol w="1911350"/>
                <a:gridCol w="1193800"/>
                <a:gridCol w="1466850"/>
                <a:gridCol w="14478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Parameter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nominal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  25ns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50ns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1.15E+11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2.0E+11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3.3E+11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2808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2808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1404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beam current [A]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0.58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1.02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0.84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x-ing angle [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rad]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475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beam separation [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b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*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 [m]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0.55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0.15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0.15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 [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m]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3.75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 [eVs]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energy spread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bunch length [m]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IBS horizontal [h]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80 -&gt; 106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IBS longitudinal [h]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61 -&gt; 60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Piwinski parameter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0.68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geom. reduction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0.83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0.37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0.37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beam-beam / IP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3.10E-03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3.9E-03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5.0E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Peak Luminosity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7.4 10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8.4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69" name="Rectangle 4"/>
          <p:cNvSpPr>
            <a:spLocks noChangeArrowheads="1"/>
          </p:cNvSpPr>
          <p:nvPr/>
        </p:nvSpPr>
        <p:spPr bwMode="auto">
          <a:xfrm>
            <a:off x="3962400" y="1333500"/>
            <a:ext cx="2133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charset="0"/>
              </a:rPr>
              <a:t>minimum </a:t>
            </a:r>
            <a:r>
              <a:rPr lang="en-US" sz="1500">
                <a:solidFill>
                  <a:srgbClr val="000000"/>
                </a:solidFill>
                <a:latin typeface="Symbol" charset="2"/>
              </a:rPr>
              <a:t>b</a:t>
            </a:r>
            <a:r>
              <a:rPr lang="en-US" sz="1500">
                <a:solidFill>
                  <a:srgbClr val="000000"/>
                </a:solidFill>
                <a:latin typeface="Comic Sans MS" charset="0"/>
              </a:rPr>
              <a:t>*</a:t>
            </a:r>
          </a:p>
        </p:txBody>
      </p:sp>
      <p:sp>
        <p:nvSpPr>
          <p:cNvPr id="55370" name="Rectangle 4"/>
          <p:cNvSpPr>
            <a:spLocks noChangeArrowheads="1"/>
          </p:cNvSpPr>
          <p:nvPr/>
        </p:nvSpPr>
        <p:spPr bwMode="auto">
          <a:xfrm>
            <a:off x="6477000" y="5753100"/>
            <a:ext cx="24384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charset="0"/>
              </a:rPr>
              <a:t>(Leveled to 5 10</a:t>
            </a:r>
            <a:r>
              <a:rPr lang="en-US" sz="1500" baseline="30000">
                <a:solidFill>
                  <a:srgbClr val="000000"/>
                </a:solidFill>
                <a:latin typeface="Comic Sans MS" charset="0"/>
              </a:rPr>
              <a:t>34</a:t>
            </a:r>
            <a:r>
              <a:rPr lang="en-US" sz="1500">
                <a:solidFill>
                  <a:srgbClr val="000000"/>
                </a:solidFill>
                <a:latin typeface="Comic Sans MS" charset="0"/>
              </a:rPr>
              <a:t> cm</a:t>
            </a:r>
            <a:r>
              <a:rPr lang="en-US" sz="1500" baseline="30000">
                <a:solidFill>
                  <a:srgbClr val="000000"/>
                </a:solidFill>
                <a:latin typeface="Comic Sans MS" charset="0"/>
              </a:rPr>
              <a:t>-2</a:t>
            </a:r>
            <a:r>
              <a:rPr lang="en-US" sz="1500">
                <a:solidFill>
                  <a:srgbClr val="000000"/>
                </a:solidFill>
                <a:latin typeface="Comic Sans MS" charset="0"/>
              </a:rPr>
              <a:t> s</a:t>
            </a:r>
            <a:r>
              <a:rPr lang="en-US" sz="1500" baseline="30000">
                <a:solidFill>
                  <a:srgbClr val="000000"/>
                </a:solidFill>
                <a:latin typeface="Comic Sans MS" charset="0"/>
              </a:rPr>
              <a:t>-1</a:t>
            </a:r>
            <a:r>
              <a:rPr lang="en-US" sz="1500">
                <a:solidFill>
                  <a:srgbClr val="000000"/>
                </a:solidFill>
                <a:latin typeface="Comic Sans MS" charset="0"/>
              </a:rPr>
              <a:t>)</a:t>
            </a:r>
          </a:p>
        </p:txBody>
      </p:sp>
      <p:sp>
        <p:nvSpPr>
          <p:cNvPr id="55371" name="Rectangle 12"/>
          <p:cNvSpPr>
            <a:spLocks noChangeArrowheads="1"/>
          </p:cNvSpPr>
          <p:nvPr/>
        </p:nvSpPr>
        <p:spPr bwMode="auto">
          <a:xfrm>
            <a:off x="3352800" y="1295400"/>
            <a:ext cx="2895600" cy="48006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762000"/>
            <a:ext cx="9005898" cy="492125"/>
            <a:chOff x="288" y="2160"/>
            <a:chExt cx="5673" cy="310"/>
          </a:xfrm>
        </p:grpSpPr>
        <p:sp>
          <p:nvSpPr>
            <p:cNvPr id="55383" name="Rectangle 13"/>
            <p:cNvSpPr>
              <a:spLocks noChangeArrowheads="1"/>
            </p:cNvSpPr>
            <p:nvPr/>
          </p:nvSpPr>
          <p:spPr bwMode="auto">
            <a:xfrm>
              <a:off x="288" y="2256"/>
              <a:ext cx="337" cy="143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1369" tIns="45685" rIns="91369" bIns="45685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84" name="Text Box 14"/>
            <p:cNvSpPr txBox="1">
              <a:spLocks noChangeArrowheads="1"/>
            </p:cNvSpPr>
            <p:nvPr/>
          </p:nvSpPr>
          <p:spPr bwMode="auto">
            <a:xfrm>
              <a:off x="674" y="2160"/>
              <a:ext cx="528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9" tIns="45685" rIns="91369" bIns="45685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 sz="2600" dirty="0">
                  <a:solidFill>
                    <a:srgbClr val="3333CC"/>
                  </a:solidFill>
                </a:rPr>
                <a:t>nominal bunch length and minimum </a:t>
              </a:r>
              <a:r>
                <a:rPr lang="en-US" sz="2600" dirty="0" err="1">
                  <a:solidFill>
                    <a:srgbClr val="3333CC"/>
                  </a:solidFill>
                  <a:latin typeface="Symbol" charset="2"/>
                </a:rPr>
                <a:t>b</a:t>
              </a:r>
              <a:r>
                <a:rPr lang="en-US" sz="2600" dirty="0">
                  <a:solidFill>
                    <a:srgbClr val="3333CC"/>
                  </a:solidFill>
                </a:rPr>
                <a:t>*</a:t>
              </a:r>
              <a:r>
                <a:rPr lang="en-US" sz="2600" dirty="0" smtClean="0">
                  <a:solidFill>
                    <a:srgbClr val="3333CC"/>
                  </a:solidFill>
                </a:rPr>
                <a:t>: </a:t>
              </a:r>
              <a:r>
                <a:rPr lang="en-US" sz="2600" dirty="0" smtClean="0">
                  <a:solidFill>
                    <a:srgbClr val="27551F"/>
                  </a:solidFill>
                </a:rPr>
                <a:t>‘HL-</a:t>
              </a:r>
              <a:r>
                <a:rPr lang="en-US" sz="2600" dirty="0" err="1" smtClean="0">
                  <a:solidFill>
                    <a:srgbClr val="27551F"/>
                  </a:solidFill>
                </a:rPr>
                <a:t>LHC</a:t>
              </a:r>
              <a:r>
                <a:rPr lang="en-US" sz="2600" dirty="0" smtClean="0">
                  <a:solidFill>
                    <a:srgbClr val="27551F"/>
                  </a:solidFill>
                </a:rPr>
                <a:t> Kickoff+’</a:t>
              </a:r>
              <a:endParaRPr lang="en-US" dirty="0">
                <a:solidFill>
                  <a:srgbClr val="27551F"/>
                </a:solidFill>
                <a:sym typeface="Wingdings" charset="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" y="6172200"/>
          <a:ext cx="8839200" cy="230188"/>
        </p:xfrm>
        <a:graphic>
          <a:graphicData uri="http://schemas.openxmlformats.org/drawingml/2006/table">
            <a:tbl>
              <a:tblPr/>
              <a:tblGrid>
                <a:gridCol w="1911350"/>
                <a:gridCol w="1193800"/>
                <a:gridCol w="1466850"/>
                <a:gridCol w="1447800"/>
                <a:gridCol w="1371600"/>
                <a:gridCol w="14478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Events / crossing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  <a:endParaRPr kumimoji="0" lang="en-US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141</a:t>
                      </a:r>
                      <a:endParaRPr kumimoji="0" lang="en-US" sz="1400" b="1" i="0" u="none" strike="noStrike" cap="none" normalizeH="0" baseline="3000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257</a:t>
                      </a:r>
                      <a:endParaRPr kumimoji="0" lang="en-US" sz="1400" b="1" i="0" u="none" strike="noStrike" cap="none" normalizeH="0" baseline="3000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95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190</a:t>
                      </a:r>
                      <a:endParaRPr kumimoji="0" lang="en-US" sz="1400" b="1" i="0" u="none" strike="noStrike" cap="none" normalizeH="0" baseline="3000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80" name="Rectangle 4"/>
          <p:cNvSpPr>
            <a:spLocks noChangeArrowheads="1"/>
          </p:cNvSpPr>
          <p:nvPr/>
        </p:nvSpPr>
        <p:spPr bwMode="auto">
          <a:xfrm>
            <a:off x="6172200" y="6553200"/>
            <a:ext cx="2209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Oliver </a:t>
            </a:r>
            <a:r>
              <a:rPr lang="en-US" sz="1500" dirty="0" err="1">
                <a:solidFill>
                  <a:srgbClr val="006633"/>
                </a:solidFill>
                <a:latin typeface="Comic Sans MS" charset="0"/>
              </a:rPr>
              <a:t>Brüning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 BE-ABP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6556375"/>
            <a:ext cx="5562600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LIU-HL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-</a:t>
            </a:r>
            <a:r>
              <a:rPr lang="en-US" sz="1500" dirty="0" err="1">
                <a:solidFill>
                  <a:srgbClr val="006633"/>
                </a:solidFill>
                <a:latin typeface="Comic Sans MS" charset="0"/>
              </a:rPr>
              <a:t>LHC</a:t>
            </a:r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 Brainstorming 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meeting</a:t>
            </a:r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, CERN, 24 June 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2011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18147539">
            <a:off x="2534972" y="2641504"/>
            <a:ext cx="4435048" cy="18821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6633"/>
                </a:solidFill>
                <a:latin typeface="Comic Sans MS" charset="0"/>
              </a:rPr>
              <a:t>OK for HL goals (‘</a:t>
            </a:r>
            <a:r>
              <a:rPr lang="en-US" sz="2000" b="1" dirty="0" err="1" smtClean="0">
                <a:solidFill>
                  <a:srgbClr val="006633"/>
                </a:solidFill>
                <a:latin typeface="Comic Sans MS" charset="0"/>
              </a:rPr>
              <a:t>k</a:t>
            </a:r>
            <a:r>
              <a:rPr lang="en-US" sz="2000" b="1" dirty="0" smtClean="0">
                <a:solidFill>
                  <a:srgbClr val="006633"/>
                </a:solidFill>
                <a:latin typeface="Comic Sans MS" charset="0"/>
              </a:rPr>
              <a:t>’ = 4)</a:t>
            </a:r>
          </a:p>
          <a:p>
            <a:pPr eaLnBrk="1" hangingPunct="1"/>
            <a:endParaRPr lang="en-US" sz="2000" b="1" dirty="0" smtClean="0">
              <a:solidFill>
                <a:srgbClr val="006633"/>
              </a:solidFill>
              <a:latin typeface="Comic Sans MS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6633"/>
                </a:solidFill>
                <a:latin typeface="Comic Sans MS" charset="0"/>
              </a:rPr>
              <a:t>(Even better if </a:t>
            </a:r>
            <a:r>
              <a:rPr lang="en-US" sz="2000" b="1" dirty="0" err="1" smtClean="0">
                <a:solidFill>
                  <a:srgbClr val="006633"/>
                </a:solidFill>
                <a:latin typeface="Comic Sans MS" charset="0"/>
              </a:rPr>
              <a:t>emittances</a:t>
            </a:r>
            <a:r>
              <a:rPr lang="en-US" sz="2000" b="1" dirty="0" smtClean="0">
                <a:solidFill>
                  <a:srgbClr val="006633"/>
                </a:solidFill>
                <a:latin typeface="Comic Sans MS" charset="0"/>
              </a:rPr>
              <a:t> can be further reduced:</a:t>
            </a:r>
          </a:p>
          <a:p>
            <a:pPr eaLnBrk="1" hangingPunct="1"/>
            <a:r>
              <a:rPr lang="en-US" sz="2000" b="1" dirty="0" smtClean="0">
                <a:solidFill>
                  <a:srgbClr val="006633"/>
                </a:solidFill>
                <a:latin typeface="Comic Sans MS" charset="0"/>
              </a:rPr>
              <a:t>still a factor 1.2 to 2.5 </a:t>
            </a:r>
          </a:p>
          <a:p>
            <a:pPr eaLnBrk="1" hangingPunct="1"/>
            <a:r>
              <a:rPr lang="en-US" sz="2000" b="1" dirty="0" err="1" smtClean="0">
                <a:solidFill>
                  <a:srgbClr val="006633"/>
                </a:solidFill>
                <a:latin typeface="Comic Sans MS" charset="0"/>
              </a:rPr>
              <a:t>wrt</a:t>
            </a:r>
            <a:r>
              <a:rPr lang="en-US" sz="2000" b="1" dirty="0" smtClean="0">
                <a:solidFill>
                  <a:srgbClr val="006633"/>
                </a:solidFill>
                <a:latin typeface="Comic Sans MS" charset="0"/>
              </a:rPr>
              <a:t> beam-beam limit) </a:t>
            </a:r>
            <a:endParaRPr lang="en-US" sz="2000" b="1" dirty="0">
              <a:solidFill>
                <a:srgbClr val="006633"/>
              </a:solidFill>
              <a:latin typeface="Comic Sans M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3898" y="1371600"/>
            <a:ext cx="23391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5.6 10</a:t>
            </a:r>
            <a:r>
              <a:rPr lang="en-US" sz="1600" b="1" baseline="30000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14 </a:t>
            </a:r>
            <a:r>
              <a:rPr lang="en-US" sz="1600" b="1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and</a:t>
            </a:r>
            <a:r>
              <a:rPr lang="en-US" sz="1600" b="1" baseline="30000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4.6 10</a:t>
            </a:r>
            <a:r>
              <a:rPr lang="en-US" sz="1600" b="1" baseline="30000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14 </a:t>
            </a:r>
          </a:p>
          <a:p>
            <a:r>
              <a:rPr lang="en-US" sz="1600" b="1" dirty="0" err="1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p</a:t>
            </a:r>
            <a:r>
              <a:rPr lang="en-US" sz="1600" b="1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/beam</a:t>
            </a:r>
            <a:endParaRPr lang="de-DE" sz="16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248400" y="2057400"/>
            <a:ext cx="2895600" cy="3113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>
              <a:buFont typeface="Wingdings" charset="2"/>
              <a:buChar char="è"/>
            </a:pPr>
            <a:r>
              <a:rPr lang="en-US" sz="1500" dirty="0" smtClean="0">
                <a:solidFill>
                  <a:srgbClr val="27551F"/>
                </a:solidFill>
                <a:latin typeface="Comic Sans MS" charset="0"/>
                <a:sym typeface="Wingdings" charset="2"/>
              </a:rPr>
              <a:t> sufficient room for leveling</a:t>
            </a:r>
          </a:p>
          <a:p>
            <a:pPr algn="l" eaLnBrk="1" hangingPunct="1"/>
            <a:r>
              <a:rPr lang="en-US" sz="1500" dirty="0" smtClean="0">
                <a:solidFill>
                  <a:srgbClr val="27551F"/>
                </a:solidFill>
                <a:latin typeface="Comic Sans MS" charset="0"/>
                <a:sym typeface="Wingdings" charset="2"/>
              </a:rPr>
              <a:t>     (with Crab Cavities)</a:t>
            </a:r>
          </a:p>
          <a:p>
            <a:pPr algn="l" eaLnBrk="1" hangingPunct="1"/>
            <a:endParaRPr lang="en-US" sz="1500" dirty="0" smtClean="0">
              <a:solidFill>
                <a:srgbClr val="27551F"/>
              </a:solidFill>
              <a:latin typeface="Comic Sans MS" charset="0"/>
              <a:sym typeface="Wingdings" charset="2"/>
            </a:endParaRPr>
          </a:p>
          <a:p>
            <a:pPr algn="l" eaLnBrk="1" hangingPunct="1"/>
            <a:endParaRPr lang="en-US" sz="1500" dirty="0" smtClean="0">
              <a:solidFill>
                <a:schemeClr val="tx1"/>
              </a:solidFill>
              <a:latin typeface="Comic Sans MS" charset="0"/>
              <a:sym typeface="Wingdings" charset="2"/>
            </a:endParaRPr>
          </a:p>
          <a:p>
            <a:pPr algn="l" eaLnBrk="1" hangingPunct="1"/>
            <a:r>
              <a:rPr lang="en-US" sz="1500" dirty="0">
                <a:solidFill>
                  <a:schemeClr val="tx1"/>
                </a:solidFill>
                <a:latin typeface="Comic Sans MS" charset="0"/>
                <a:sym typeface="Wingdings" charset="2"/>
              </a:rPr>
              <a:t>Virtual luminosity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 (25ns) of</a:t>
            </a:r>
          </a:p>
          <a:p>
            <a:pPr algn="l" eaLnBrk="1" hangingPunct="1"/>
            <a:r>
              <a:rPr lang="en-US" sz="1500" dirty="0" err="1">
                <a:solidFill>
                  <a:schemeClr val="tx1"/>
                </a:solidFill>
                <a:latin typeface="Comic Sans MS" charset="0"/>
                <a:sym typeface="Wingdings" charset="2"/>
              </a:rPr>
              <a:t>L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  <a:sym typeface="Wingdings" charset="2"/>
              </a:rPr>
              <a:t> =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 7.4 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  <a:sym typeface="Wingdings" charset="2"/>
              </a:rPr>
              <a:t>/ 0.37 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10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34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 cm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-2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 s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-1</a:t>
            </a:r>
          </a:p>
          <a:p>
            <a:pPr algn="l" eaLnBrk="1" hangingPunct="1"/>
            <a:endParaRPr lang="en-US" sz="1500" baseline="30000" dirty="0">
              <a:solidFill>
                <a:schemeClr val="tx1"/>
              </a:solidFill>
              <a:latin typeface="Comic Sans MS" charset="0"/>
            </a:endParaRPr>
          </a:p>
          <a:p>
            <a:pPr algn="l" eaLnBrk="1" hangingPunct="1"/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    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  <a:sym typeface="Wingdings" charset="2"/>
              </a:rPr>
              <a:t>=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 20 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10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34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 cm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-2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 s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-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1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(‘</a:t>
            </a:r>
            <a:r>
              <a:rPr lang="en-US" sz="1500" dirty="0" err="1" smtClean="0">
                <a:solidFill>
                  <a:schemeClr val="tx1"/>
                </a:solidFill>
                <a:latin typeface="Comic Sans MS" charset="0"/>
              </a:rPr>
              <a:t>k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’ = 4)</a:t>
            </a:r>
          </a:p>
          <a:p>
            <a:pPr algn="l" eaLnBrk="1" hangingPunct="1"/>
            <a:endParaRPr lang="en-US" sz="1500" dirty="0" smtClean="0">
              <a:solidFill>
                <a:schemeClr val="tx1"/>
              </a:solidFill>
              <a:latin typeface="Comic Sans MS" charset="0"/>
              <a:sym typeface="Wingdings" charset="2"/>
            </a:endParaRPr>
          </a:p>
          <a:p>
            <a:pPr algn="l" eaLnBrk="1" hangingPunct="1"/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Virtual luminosity (25ns) of</a:t>
            </a:r>
          </a:p>
          <a:p>
            <a:pPr algn="l" eaLnBrk="1" hangingPunct="1"/>
            <a:r>
              <a:rPr lang="en-US" sz="1500" dirty="0" err="1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L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 = 8.4 / 0.37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10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34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 cm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-2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 s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-1</a:t>
            </a:r>
          </a:p>
          <a:p>
            <a:pPr algn="l" eaLnBrk="1" hangingPunct="1"/>
            <a:endParaRPr lang="en-US" sz="1500" baseline="30000" dirty="0" smtClean="0">
              <a:solidFill>
                <a:schemeClr val="tx1"/>
              </a:solidFill>
              <a:latin typeface="Comic Sans MS" charset="0"/>
            </a:endParaRPr>
          </a:p>
          <a:p>
            <a:pPr algn="l" eaLnBrk="1" hangingPunct="1"/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   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= 22.7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10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34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 cm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-2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 s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-1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(‘</a:t>
            </a:r>
            <a:r>
              <a:rPr lang="en-US" sz="1500" dirty="0" err="1" smtClean="0">
                <a:solidFill>
                  <a:schemeClr val="tx1"/>
                </a:solidFill>
                <a:latin typeface="Comic Sans MS" charset="0"/>
              </a:rPr>
              <a:t>k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’ = 4.5)</a:t>
            </a:r>
          </a:p>
          <a:p>
            <a:pPr algn="l" eaLnBrk="1" hangingPunct="1"/>
            <a:endParaRPr lang="en-US" sz="1500" dirty="0">
              <a:solidFill>
                <a:schemeClr val="tx1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2400"/>
            <a:ext cx="8229600" cy="720725"/>
          </a:xfrm>
        </p:spPr>
        <p:txBody>
          <a:bodyPr/>
          <a:lstStyle/>
          <a:p>
            <a:pPr algn="ctr" eaLnBrk="1" hangingPunct="1"/>
            <a:r>
              <a:rPr lang="en-US" sz="3600" u="sng">
                <a:solidFill>
                  <a:srgbClr val="FF0000"/>
                </a:solidFill>
              </a:rPr>
              <a:t>HL-LHC Performance Estimates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5791200" y="6556375"/>
            <a:ext cx="3352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r" eaLnBrk="1" hangingPunct="1"/>
            <a:fld id="{9F316B2C-7281-AD4B-AD61-0E68EAB21E7B}" type="slidenum">
              <a:rPr lang="en-US" sz="1500">
                <a:solidFill>
                  <a:schemeClr val="tx2"/>
                </a:solidFill>
                <a:latin typeface="Comic Sans MS" charset="0"/>
              </a:rPr>
              <a:pPr algn="r" eaLnBrk="1" hangingPunct="1"/>
              <a:t>31</a:t>
            </a:fld>
            <a:endParaRPr lang="en-US" sz="1500" b="1">
              <a:solidFill>
                <a:schemeClr val="tx2"/>
              </a:solidFill>
              <a:latin typeface="Garamond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1485900"/>
          <a:ext cx="6019800" cy="4554540"/>
        </p:xfrm>
        <a:graphic>
          <a:graphicData uri="http://schemas.openxmlformats.org/drawingml/2006/table">
            <a:tbl>
              <a:tblPr/>
              <a:tblGrid>
                <a:gridCol w="1911350"/>
                <a:gridCol w="1193800"/>
                <a:gridCol w="1466850"/>
                <a:gridCol w="14478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Parameter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nominal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  25ns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50ns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1.15E+11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1.7E+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2808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2808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1404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beam current [A]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0.58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0.86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7551F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0.64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7551F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x-ing angle [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rad]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480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430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beam separation [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b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*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 [m]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0.55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0.15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0.15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 [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m]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3.75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7551F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 [eVs]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energy spread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bunch length [m]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IBS horizontal [h]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80 -&gt; 106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IBS longitudinal [h]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61 -&gt; 60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7551F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Piwinski parameter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0.68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2.56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geom. reduction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0.83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0.37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0.36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7551F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beam-beam / IP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3.10E-03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3.0E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5.6E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Peak Luminosity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5.3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7.2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17" name="Rectangle 4"/>
          <p:cNvSpPr>
            <a:spLocks noChangeArrowheads="1"/>
          </p:cNvSpPr>
          <p:nvPr/>
        </p:nvSpPr>
        <p:spPr bwMode="auto">
          <a:xfrm>
            <a:off x="3962400" y="1333500"/>
            <a:ext cx="2133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charset="0"/>
              </a:rPr>
              <a:t>minimum </a:t>
            </a:r>
            <a:r>
              <a:rPr lang="en-US" sz="1500">
                <a:solidFill>
                  <a:srgbClr val="000000"/>
                </a:solidFill>
                <a:latin typeface="Symbol" charset="2"/>
              </a:rPr>
              <a:t>b</a:t>
            </a:r>
            <a:r>
              <a:rPr lang="en-US" sz="1500">
                <a:solidFill>
                  <a:srgbClr val="000000"/>
                </a:solidFill>
                <a:latin typeface="Comic Sans MS" charset="0"/>
              </a:rPr>
              <a:t>*</a:t>
            </a:r>
          </a:p>
        </p:txBody>
      </p:sp>
      <p:sp>
        <p:nvSpPr>
          <p:cNvPr id="57419" name="Rectangle 12"/>
          <p:cNvSpPr>
            <a:spLocks noChangeArrowheads="1"/>
          </p:cNvSpPr>
          <p:nvPr/>
        </p:nvSpPr>
        <p:spPr bwMode="auto">
          <a:xfrm>
            <a:off x="3352800" y="1295400"/>
            <a:ext cx="2895600" cy="48006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" y="6172200"/>
          <a:ext cx="8839200" cy="230188"/>
        </p:xfrm>
        <a:graphic>
          <a:graphicData uri="http://schemas.openxmlformats.org/drawingml/2006/table">
            <a:tbl>
              <a:tblPr/>
              <a:tblGrid>
                <a:gridCol w="1911350"/>
                <a:gridCol w="1193800"/>
                <a:gridCol w="1466850"/>
                <a:gridCol w="1447800"/>
                <a:gridCol w="1371600"/>
                <a:gridCol w="14478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Events / crossing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  <a:endParaRPr kumimoji="0" lang="en-US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101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274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95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190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28" name="Rectangle 4"/>
          <p:cNvSpPr>
            <a:spLocks noChangeArrowheads="1"/>
          </p:cNvSpPr>
          <p:nvPr/>
        </p:nvSpPr>
        <p:spPr bwMode="auto">
          <a:xfrm>
            <a:off x="6019800" y="6553200"/>
            <a:ext cx="2209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Oliver </a:t>
            </a:r>
            <a:r>
              <a:rPr lang="en-US" sz="1500" dirty="0" err="1">
                <a:solidFill>
                  <a:srgbClr val="006633"/>
                </a:solidFill>
                <a:latin typeface="Comic Sans MS" charset="0"/>
              </a:rPr>
              <a:t>Brüning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 BE-ABP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6556375"/>
            <a:ext cx="5562600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LIU-HL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-</a:t>
            </a:r>
            <a:r>
              <a:rPr lang="en-US" sz="1500" dirty="0" err="1">
                <a:solidFill>
                  <a:srgbClr val="006633"/>
                </a:solidFill>
                <a:latin typeface="Comic Sans MS" charset="0"/>
              </a:rPr>
              <a:t>LHC</a:t>
            </a:r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 Brainstorming 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meeting</a:t>
            </a:r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, CERN, 24 June 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2011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324600" y="2525529"/>
            <a:ext cx="2819400" cy="3113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>
              <a:buFont typeface="Wingdings" charset="2"/>
              <a:buChar char="è"/>
            </a:pPr>
            <a:r>
              <a:rPr lang="en-US" sz="1500" dirty="0" smtClean="0">
                <a:solidFill>
                  <a:srgbClr val="27551F"/>
                </a:solidFill>
                <a:latin typeface="Comic Sans MS" charset="0"/>
                <a:sym typeface="Wingdings" charset="2"/>
              </a:rPr>
              <a:t> intensity and leveling room</a:t>
            </a:r>
          </a:p>
          <a:p>
            <a:pPr algn="l" eaLnBrk="1" hangingPunct="1"/>
            <a:r>
              <a:rPr lang="en-US" sz="1500" dirty="0" smtClean="0">
                <a:solidFill>
                  <a:srgbClr val="27551F"/>
                </a:solidFill>
                <a:latin typeface="Comic Sans MS" charset="0"/>
                <a:sym typeface="Wingdings" charset="2"/>
              </a:rPr>
              <a:t>     marginal</a:t>
            </a:r>
          </a:p>
          <a:p>
            <a:pPr algn="l" eaLnBrk="1" hangingPunct="1"/>
            <a:endParaRPr lang="en-US" sz="1500" dirty="0" smtClean="0">
              <a:solidFill>
                <a:schemeClr val="tx1"/>
              </a:solidFill>
              <a:latin typeface="Comic Sans MS" charset="0"/>
              <a:sym typeface="Wingdings" charset="2"/>
            </a:endParaRPr>
          </a:p>
          <a:p>
            <a:pPr algn="l" eaLnBrk="1" hangingPunct="1"/>
            <a:r>
              <a:rPr lang="en-US" sz="1500" dirty="0">
                <a:solidFill>
                  <a:schemeClr val="tx1"/>
                </a:solidFill>
                <a:latin typeface="Comic Sans MS" charset="0"/>
                <a:sym typeface="Wingdings" charset="2"/>
              </a:rPr>
              <a:t>Virtual luminosity of</a:t>
            </a:r>
            <a:endParaRPr lang="en-US" sz="1500" dirty="0" smtClean="0">
              <a:solidFill>
                <a:schemeClr val="tx1"/>
              </a:solidFill>
              <a:latin typeface="Comic Sans MS" charset="0"/>
              <a:sym typeface="Wingdings" charset="2"/>
            </a:endParaRPr>
          </a:p>
          <a:p>
            <a:pPr algn="l" eaLnBrk="1" hangingPunct="1"/>
            <a:r>
              <a:rPr lang="en-US" sz="1500" dirty="0" err="1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L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 = 5.3 / 0.36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10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34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 cm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-2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 s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-1</a:t>
            </a:r>
          </a:p>
          <a:p>
            <a:pPr algn="l" eaLnBrk="1" hangingPunct="1"/>
            <a:endParaRPr lang="en-US" sz="1500" baseline="30000" dirty="0" smtClean="0">
              <a:solidFill>
                <a:schemeClr val="tx1"/>
              </a:solidFill>
              <a:latin typeface="Comic Sans MS" charset="0"/>
            </a:endParaRPr>
          </a:p>
          <a:p>
            <a:pPr algn="l" eaLnBrk="1" hangingPunct="1"/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   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= 14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10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34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 cm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-2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 s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-1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(‘</a:t>
            </a:r>
            <a:r>
              <a:rPr lang="en-US" sz="1500" dirty="0" err="1" smtClean="0">
                <a:solidFill>
                  <a:schemeClr val="tx1"/>
                </a:solidFill>
                <a:latin typeface="Comic Sans MS" charset="0"/>
              </a:rPr>
              <a:t>k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’ = 2.8)</a:t>
            </a:r>
          </a:p>
          <a:p>
            <a:pPr algn="l" eaLnBrk="1" hangingPunct="1"/>
            <a:endParaRPr lang="en-US" sz="1500" dirty="0" smtClean="0">
              <a:solidFill>
                <a:schemeClr val="tx1"/>
              </a:solidFill>
              <a:latin typeface="Comic Sans MS" charset="0"/>
              <a:sym typeface="Wingdings" charset="2"/>
            </a:endParaRPr>
          </a:p>
          <a:p>
            <a:pPr algn="l" eaLnBrk="1" hangingPunct="1"/>
            <a:r>
              <a:rPr lang="en-US" sz="1500" dirty="0" err="1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L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  <a:sym typeface="Wingdings" charset="2"/>
              </a:rPr>
              <a:t>=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7.2 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  <a:sym typeface="Wingdings" charset="2"/>
              </a:rPr>
              <a:t>/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0.36 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10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34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 cm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-2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 s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-1</a:t>
            </a:r>
          </a:p>
          <a:p>
            <a:pPr algn="l" eaLnBrk="1" hangingPunct="1"/>
            <a:endParaRPr lang="en-US" sz="1500" baseline="30000" dirty="0">
              <a:solidFill>
                <a:schemeClr val="tx1"/>
              </a:solidFill>
              <a:latin typeface="Comic Sans MS" charset="0"/>
            </a:endParaRPr>
          </a:p>
          <a:p>
            <a:pPr algn="l" eaLnBrk="1" hangingPunct="1"/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    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  <a:sym typeface="Wingdings" charset="2"/>
              </a:rPr>
              <a:t>=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  <a:sym typeface="Wingdings" charset="2"/>
              </a:rPr>
              <a:t> 20 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10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34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 cm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-2</a:t>
            </a:r>
            <a:r>
              <a:rPr lang="en-US" sz="1500" dirty="0">
                <a:solidFill>
                  <a:schemeClr val="tx1"/>
                </a:solidFill>
                <a:latin typeface="Comic Sans MS" charset="0"/>
              </a:rPr>
              <a:t> s</a:t>
            </a:r>
            <a:r>
              <a:rPr lang="en-US" sz="1500" baseline="30000" dirty="0">
                <a:solidFill>
                  <a:schemeClr val="tx1"/>
                </a:solidFill>
                <a:latin typeface="Comic Sans MS" charset="0"/>
              </a:rPr>
              <a:t>-</a:t>
            </a:r>
            <a:r>
              <a:rPr lang="en-US" sz="1500" baseline="30000" dirty="0" smtClean="0">
                <a:solidFill>
                  <a:schemeClr val="tx1"/>
                </a:solidFill>
                <a:latin typeface="Comic Sans MS" charset="0"/>
              </a:rPr>
              <a:t>1 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(‘</a:t>
            </a:r>
            <a:r>
              <a:rPr lang="en-US" sz="1500" dirty="0" err="1" smtClean="0">
                <a:solidFill>
                  <a:schemeClr val="tx1"/>
                </a:solidFill>
                <a:latin typeface="Comic Sans MS" charset="0"/>
              </a:rPr>
              <a:t>k</a:t>
            </a:r>
            <a:r>
              <a:rPr lang="en-US" sz="1500" dirty="0" smtClean="0">
                <a:solidFill>
                  <a:schemeClr val="tx1"/>
                </a:solidFill>
                <a:latin typeface="Comic Sans MS" charset="0"/>
              </a:rPr>
              <a:t>’ = 4)</a:t>
            </a:r>
          </a:p>
          <a:p>
            <a:pPr algn="l" eaLnBrk="1" hangingPunct="1"/>
            <a:endParaRPr lang="en-US" sz="1500" dirty="0" smtClean="0">
              <a:solidFill>
                <a:schemeClr val="tx1"/>
              </a:solidFill>
              <a:latin typeface="Comic Sans MS" charset="0"/>
            </a:endParaRPr>
          </a:p>
          <a:p>
            <a:pPr algn="l" eaLnBrk="1" hangingPunct="1"/>
            <a:r>
              <a:rPr lang="en-US" sz="1500" dirty="0" smtClean="0">
                <a:solidFill>
                  <a:srgbClr val="FF0000"/>
                </a:solidFill>
                <a:latin typeface="Comic Sans MS" charset="0"/>
              </a:rPr>
              <a:t>IBS growth rates need to be re-evaluated for </a:t>
            </a:r>
            <a:r>
              <a:rPr lang="en-US" sz="1500" dirty="0" err="1" smtClean="0">
                <a:solidFill>
                  <a:srgbClr val="FF0000"/>
                </a:solidFill>
                <a:latin typeface="Comic Sans MS" charset="0"/>
              </a:rPr>
              <a:t>ATS</a:t>
            </a:r>
            <a:r>
              <a:rPr lang="en-US" sz="1500" dirty="0" smtClean="0">
                <a:solidFill>
                  <a:srgbClr val="FF0000"/>
                </a:solidFill>
                <a:latin typeface="Comic Sans MS" charset="0"/>
              </a:rPr>
              <a:t> optics!</a:t>
            </a:r>
            <a:endParaRPr lang="en-US" sz="1500" dirty="0">
              <a:solidFill>
                <a:srgbClr val="FF0000"/>
              </a:solidFill>
              <a:latin typeface="Comic Sans MS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762000"/>
            <a:ext cx="9131306" cy="492125"/>
            <a:chOff x="288" y="2160"/>
            <a:chExt cx="5752" cy="310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88" y="2256"/>
              <a:ext cx="337" cy="143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1369" tIns="45685" rIns="91369" bIns="45685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674" y="2160"/>
              <a:ext cx="53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9" tIns="45685" rIns="91369" bIns="45685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 sz="2600" dirty="0">
                  <a:solidFill>
                    <a:srgbClr val="3333CC"/>
                  </a:solidFill>
                </a:rPr>
                <a:t>nominal bunch length and</a:t>
              </a:r>
              <a:r>
                <a:rPr lang="en-US" sz="2600" dirty="0" smtClean="0">
                  <a:solidFill>
                    <a:srgbClr val="3333CC"/>
                  </a:solidFill>
                </a:rPr>
                <a:t> LIU estimates for injector complex:</a:t>
              </a:r>
              <a:endParaRPr lang="en-US" dirty="0">
                <a:solidFill>
                  <a:srgbClr val="FF0000"/>
                </a:solidFill>
                <a:sym typeface="Wingdings" charset="2"/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 rot="18147539">
            <a:off x="1833460" y="2958303"/>
            <a:ext cx="5645582" cy="95883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000" b="1" dirty="0" smtClean="0">
                <a:solidFill>
                  <a:srgbClr val="800000"/>
                </a:solidFill>
                <a:latin typeface="Comic Sans MS" charset="0"/>
              </a:rPr>
              <a:t>25ns slightly short of HL goals (</a:t>
            </a:r>
            <a:r>
              <a:rPr lang="en-US" sz="2000" b="1" dirty="0" err="1" smtClean="0">
                <a:solidFill>
                  <a:srgbClr val="800000"/>
                </a:solidFill>
                <a:latin typeface="Comic Sans MS" charset="0"/>
              </a:rPr>
              <a:t>k</a:t>
            </a:r>
            <a:r>
              <a:rPr lang="en-US" sz="2000" b="1" dirty="0" smtClean="0">
                <a:solidFill>
                  <a:srgbClr val="800000"/>
                </a:solidFill>
                <a:latin typeface="Comic Sans MS" charset="0"/>
              </a:rPr>
              <a:t> &lt; 4)</a:t>
            </a:r>
          </a:p>
          <a:p>
            <a:pPr algn="l" eaLnBrk="1" hangingPunct="1"/>
            <a:endParaRPr lang="en-US" sz="2000" b="1" dirty="0" smtClean="0">
              <a:solidFill>
                <a:srgbClr val="800000"/>
              </a:solidFill>
              <a:latin typeface="Comic Sans MS" charset="0"/>
            </a:endParaRPr>
          </a:p>
          <a:p>
            <a:pPr algn="l" eaLnBrk="1" hangingPunct="1"/>
            <a:r>
              <a:rPr lang="en-US" sz="2000" b="1" dirty="0" smtClean="0">
                <a:solidFill>
                  <a:srgbClr val="FF0000"/>
                </a:solidFill>
                <a:latin typeface="Comic Sans MS" charset="0"/>
              </a:rPr>
              <a:t>50ns requires &gt; 80% machine efficiency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23898" y="1853624"/>
            <a:ext cx="23391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4.8 10</a:t>
            </a:r>
            <a:r>
              <a:rPr lang="en-US" sz="1600" b="1" baseline="30000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14 </a:t>
            </a:r>
            <a:r>
              <a:rPr lang="en-US" sz="1600" b="1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and</a:t>
            </a:r>
            <a:r>
              <a:rPr lang="en-US" sz="1600" b="1" baseline="30000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3.5 10</a:t>
            </a:r>
            <a:r>
              <a:rPr lang="en-US" sz="1600" b="1" baseline="30000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14 </a:t>
            </a:r>
          </a:p>
          <a:p>
            <a:r>
              <a:rPr lang="en-US" sz="1600" b="1" dirty="0" err="1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p</a:t>
            </a:r>
            <a:r>
              <a:rPr lang="en-US" sz="1600" b="1" dirty="0" smtClean="0">
                <a:solidFill>
                  <a:srgbClr val="800000"/>
                </a:solidFill>
                <a:latin typeface="Comic Sans MS"/>
                <a:cs typeface="Comic Sans MS"/>
                <a:sym typeface="Wingdings"/>
              </a:rPr>
              <a:t>/beam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90563" y="914400"/>
            <a:ext cx="5647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LIU 25ns goal</a:t>
            </a:r>
            <a:r>
              <a:rPr lang="en-US" sz="22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:  </a:t>
            </a:r>
            <a:r>
              <a:rPr lang="en-US" sz="2200" dirty="0" smtClean="0">
                <a:solidFill>
                  <a:srgbClr val="800000"/>
                </a:solidFill>
                <a:ea typeface="Times New Roman" charset="0"/>
                <a:cs typeface="Times New Roman" charset="0"/>
              </a:rPr>
              <a:t>25ns; </a:t>
            </a:r>
            <a:r>
              <a:rPr lang="en-US" sz="2200" dirty="0" smtClean="0">
                <a:solidFill>
                  <a:srgbClr val="800000"/>
                </a:solidFill>
                <a:sym typeface="Wingdings"/>
              </a:rPr>
              <a:t>4.8 10</a:t>
            </a:r>
            <a:r>
              <a:rPr lang="en-US" sz="2200" baseline="30000" dirty="0" smtClean="0">
                <a:solidFill>
                  <a:srgbClr val="800000"/>
                </a:solidFill>
                <a:sym typeface="Wingdings"/>
              </a:rPr>
              <a:t>14 </a:t>
            </a:r>
            <a:r>
              <a:rPr lang="en-US" sz="2200" dirty="0" err="1" smtClean="0">
                <a:solidFill>
                  <a:srgbClr val="800000"/>
                </a:solidFill>
                <a:sym typeface="Wingdings"/>
              </a:rPr>
              <a:t>p</a:t>
            </a:r>
            <a:r>
              <a:rPr lang="en-US" sz="2200" dirty="0" smtClean="0">
                <a:solidFill>
                  <a:srgbClr val="800000"/>
                </a:solidFill>
                <a:sym typeface="Wingdings"/>
              </a:rPr>
              <a:t>/beam </a:t>
            </a:r>
            <a:r>
              <a:rPr lang="en-US" sz="2200" dirty="0" err="1" smtClean="0">
                <a:solidFill>
                  <a:srgbClr val="800000"/>
                </a:solidFill>
                <a:sym typeface="Wingdings"/>
              </a:rPr>
              <a:t>k</a:t>
            </a:r>
            <a:r>
              <a:rPr lang="en-US" sz="2200" dirty="0" smtClean="0">
                <a:solidFill>
                  <a:srgbClr val="800000"/>
                </a:solidFill>
                <a:sym typeface="Wingdings"/>
              </a:rPr>
              <a:t> = 2.8</a:t>
            </a:r>
            <a:endParaRPr lang="en-US" sz="22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93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6868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u="sng" dirty="0">
                <a:solidFill>
                  <a:srgbClr val="FF0000"/>
                </a:solidFill>
              </a:rPr>
              <a:t>Upgrade Considerations:</a:t>
            </a:r>
            <a:r>
              <a:rPr lang="en-US" sz="3600" u="sng" dirty="0" smtClean="0">
                <a:solidFill>
                  <a:srgbClr val="FF0000"/>
                </a:solidFill>
              </a:rPr>
              <a:t> Integrated Luminosity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59400" name="Rectangle 3"/>
          <p:cNvSpPr>
            <a:spLocks noChangeArrowheads="1"/>
          </p:cNvSpPr>
          <p:nvPr/>
        </p:nvSpPr>
        <p:spPr bwMode="auto">
          <a:xfrm>
            <a:off x="76200" y="1027430"/>
            <a:ext cx="534988" cy="227013"/>
          </a:xfrm>
          <a:prstGeom prst="rect">
            <a:avLst/>
          </a:prstGeom>
          <a:solidFill>
            <a:srgbClr val="00CC00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369" tIns="45685" rIns="91369" bIns="45685" anchor="ctr">
            <a:prstTxWarp prst="textNoShape">
              <a:avLst/>
            </a:prstTxWarp>
          </a:bodyPr>
          <a:lstStyle/>
          <a:p>
            <a:pPr algn="l" eaLnBrk="1" hangingPunct="1"/>
            <a:endParaRPr lang="en-GB">
              <a:solidFill>
                <a:srgbClr val="000000"/>
              </a:solidFill>
            </a:endParaRPr>
          </a:p>
        </p:txBody>
      </p:sp>
      <p:sp>
        <p:nvSpPr>
          <p:cNvPr id="59402" name="TextBox 12"/>
          <p:cNvSpPr txBox="1">
            <a:spLocks noChangeArrowheads="1"/>
          </p:cNvSpPr>
          <p:nvPr/>
        </p:nvSpPr>
        <p:spPr bwMode="auto">
          <a:xfrm>
            <a:off x="0" y="1410831"/>
            <a:ext cx="91440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algn="l">
              <a:spcAft>
                <a:spcPts val="600"/>
              </a:spcAft>
              <a:buFont typeface="Wingdings" charset="2"/>
              <a:buChar char="è"/>
            </a:pP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ea typeface="Times New Roman" charset="0"/>
                <a:cs typeface="Symbol" charset="2"/>
                <a:sym typeface="Wingdings" charset="2"/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eff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= 13.3 </a:t>
            </a:r>
            <a:r>
              <a:rPr lang="en-US" dirty="0" err="1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and leveling time: 5.4 </a:t>
            </a:r>
            <a:r>
              <a:rPr lang="en-US" dirty="0" err="1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</a:t>
            </a:r>
          </a:p>
          <a:p>
            <a:pPr lvl="1" algn="l">
              <a:spcAft>
                <a:spcPts val="600"/>
              </a:spcAft>
              <a:buFont typeface="Wingdings" charset="2"/>
              <a:buChar char="è"/>
            </a:pP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Turnaround time: 5.4h + 3h + 5h = 13.4h </a:t>
            </a:r>
            <a:r>
              <a:rPr lang="en-US" dirty="0" err="1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 1.8 fills /day</a:t>
            </a:r>
            <a:endParaRPr lang="en-US" dirty="0" smtClean="0">
              <a:solidFill>
                <a:srgbClr val="000000"/>
              </a:solidFill>
              <a:ea typeface="Times New Roman" charset="0"/>
              <a:cs typeface="Times New Roman" charset="0"/>
              <a:sym typeface="Wingdings" charset="2"/>
            </a:endParaRPr>
          </a:p>
          <a:p>
            <a:pPr lvl="1" algn="l">
              <a:spcAft>
                <a:spcPts val="600"/>
              </a:spcAft>
              <a:buFont typeface="Wingdings" charset="2"/>
              <a:buChar char="è"/>
            </a:pP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L</a:t>
            </a:r>
            <a:r>
              <a:rPr lang="en-US" baseline="-25000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int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/ fill = 1 fb</a:t>
            </a:r>
            <a:r>
              <a:rPr lang="en-US" baseline="30000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-1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+ 0.4 fb</a:t>
            </a:r>
            <a:r>
              <a:rPr lang="en-US" baseline="30000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-1</a:t>
            </a:r>
          </a:p>
          <a:p>
            <a:pPr lvl="1" algn="l">
              <a:spcAft>
                <a:spcPts val="600"/>
              </a:spcAft>
              <a:buFont typeface="Wingdings" charset="2"/>
              <a:buChar char="è"/>
            </a:pPr>
            <a:r>
              <a:rPr lang="en-US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 60% efficiency on 150 days </a:t>
            </a:r>
            <a:r>
              <a:rPr lang="en-US" dirty="0" err="1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/>
              </a:rPr>
              <a:t></a:t>
            </a:r>
            <a:r>
              <a:rPr lang="en-US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/>
              </a:rPr>
              <a:t> 225 </a:t>
            </a:r>
            <a:r>
              <a:rPr lang="en-US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fb</a:t>
            </a:r>
            <a:r>
              <a:rPr lang="en-US" baseline="30000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-1</a:t>
            </a:r>
            <a:endParaRPr lang="en-US" dirty="0" smtClean="0">
              <a:solidFill>
                <a:srgbClr val="800000"/>
              </a:solidFill>
              <a:ea typeface="Times New Roman" charset="0"/>
              <a:cs typeface="Times New Roman" charset="0"/>
              <a:sym typeface="Wingdings"/>
            </a:endParaRPr>
          </a:p>
        </p:txBody>
      </p:sp>
      <p:sp>
        <p:nvSpPr>
          <p:cNvPr id="59404" name="Rectangle 4"/>
          <p:cNvSpPr>
            <a:spLocks noChangeArrowheads="1"/>
          </p:cNvSpPr>
          <p:nvPr/>
        </p:nvSpPr>
        <p:spPr bwMode="auto">
          <a:xfrm>
            <a:off x="5943600" y="6553200"/>
            <a:ext cx="2209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Oliver </a:t>
            </a:r>
            <a:r>
              <a:rPr lang="en-US" sz="1500" dirty="0" err="1">
                <a:solidFill>
                  <a:srgbClr val="006633"/>
                </a:solidFill>
                <a:latin typeface="Comic Sans MS" charset="0"/>
              </a:rPr>
              <a:t>Brüning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 BE-ABP</a:t>
            </a:r>
          </a:p>
        </p:txBody>
      </p:sp>
      <p:sp>
        <p:nvSpPr>
          <p:cNvPr id="59405" name="Rectangle 5"/>
          <p:cNvSpPr>
            <a:spLocks noChangeArrowheads="1"/>
          </p:cNvSpPr>
          <p:nvPr/>
        </p:nvSpPr>
        <p:spPr bwMode="auto">
          <a:xfrm>
            <a:off x="5791200" y="6556375"/>
            <a:ext cx="3352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r" eaLnBrk="1" hangingPunct="1"/>
            <a:fld id="{0790C296-C4CC-DF49-9369-83D0F1C7E76E}" type="slidenum">
              <a:rPr lang="en-US" sz="1500">
                <a:solidFill>
                  <a:srgbClr val="006633"/>
                </a:solidFill>
                <a:latin typeface="Comic Sans MS" charset="0"/>
              </a:rPr>
              <a:pPr algn="r" eaLnBrk="1" hangingPunct="1"/>
              <a:t>32</a:t>
            </a:fld>
            <a:endParaRPr lang="en-US" sz="1500" b="1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556375"/>
            <a:ext cx="5562600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LIU-HL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-</a:t>
            </a:r>
            <a:r>
              <a:rPr lang="en-US" sz="1500" dirty="0" err="1">
                <a:solidFill>
                  <a:srgbClr val="006633"/>
                </a:solidFill>
                <a:latin typeface="Comic Sans MS" charset="0"/>
              </a:rPr>
              <a:t>LHC</a:t>
            </a:r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 Brainstorming 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meeting</a:t>
            </a:r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, CERN, 24 June 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2011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90563" y="3722876"/>
            <a:ext cx="47539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LIU 50ns goal</a:t>
            </a:r>
            <a:r>
              <a:rPr lang="en-US" sz="22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:  </a:t>
            </a:r>
            <a:r>
              <a:rPr lang="en-US" sz="2200" dirty="0" smtClean="0">
                <a:solidFill>
                  <a:srgbClr val="800000"/>
                </a:solidFill>
                <a:ea typeface="Times New Roman" charset="0"/>
                <a:cs typeface="Times New Roman" charset="0"/>
              </a:rPr>
              <a:t>3.</a:t>
            </a:r>
            <a:r>
              <a:rPr lang="en-US" sz="2200" dirty="0" smtClean="0">
                <a:solidFill>
                  <a:srgbClr val="800000"/>
                </a:solidFill>
                <a:sym typeface="Wingdings"/>
              </a:rPr>
              <a:t>5 10</a:t>
            </a:r>
            <a:r>
              <a:rPr lang="en-US" sz="2200" baseline="30000" dirty="0" smtClean="0">
                <a:solidFill>
                  <a:srgbClr val="800000"/>
                </a:solidFill>
                <a:sym typeface="Wingdings"/>
              </a:rPr>
              <a:t>14 </a:t>
            </a:r>
            <a:r>
              <a:rPr lang="en-US" sz="2200" dirty="0" err="1" smtClean="0">
                <a:solidFill>
                  <a:srgbClr val="800000"/>
                </a:solidFill>
                <a:sym typeface="Wingdings"/>
              </a:rPr>
              <a:t>p</a:t>
            </a:r>
            <a:r>
              <a:rPr lang="en-US" sz="2200" dirty="0" smtClean="0">
                <a:solidFill>
                  <a:srgbClr val="800000"/>
                </a:solidFill>
                <a:sym typeface="Wingdings"/>
              </a:rPr>
              <a:t>/beam </a:t>
            </a:r>
            <a:r>
              <a:rPr lang="en-US" sz="2200" dirty="0" err="1" smtClean="0">
                <a:solidFill>
                  <a:srgbClr val="800000"/>
                </a:solidFill>
                <a:sym typeface="Wingdings"/>
              </a:rPr>
              <a:t>k</a:t>
            </a:r>
            <a:r>
              <a:rPr lang="en-US" sz="2200" dirty="0" smtClean="0">
                <a:solidFill>
                  <a:srgbClr val="800000"/>
                </a:solidFill>
                <a:sym typeface="Wingdings"/>
              </a:rPr>
              <a:t> = 4</a:t>
            </a:r>
            <a:endParaRPr lang="en-US" sz="22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200" y="3835906"/>
            <a:ext cx="534988" cy="227013"/>
          </a:xfrm>
          <a:prstGeom prst="rect">
            <a:avLst/>
          </a:prstGeom>
          <a:solidFill>
            <a:srgbClr val="00CC00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369" tIns="45685" rIns="91369" bIns="45685" anchor="ctr">
            <a:prstTxWarp prst="textNoShape">
              <a:avLst/>
            </a:prstTxWarp>
          </a:bodyPr>
          <a:lstStyle/>
          <a:p>
            <a:pPr algn="l" eaLnBrk="1" hangingPunct="1"/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0" y="4219307"/>
            <a:ext cx="91440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algn="l">
              <a:spcAft>
                <a:spcPts val="600"/>
              </a:spcAft>
              <a:buFont typeface="Wingdings" charset="2"/>
              <a:buChar char="è"/>
            </a:pP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ea typeface="Times New Roman" charset="0"/>
                <a:cs typeface="Symbol" charset="2"/>
                <a:sym typeface="Wingdings" charset="2"/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eff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= 9.7 </a:t>
            </a:r>
            <a:r>
              <a:rPr lang="en-US" dirty="0" err="1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and leveling time: 4.9 </a:t>
            </a:r>
            <a:r>
              <a:rPr lang="en-US" dirty="0" err="1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</a:t>
            </a:r>
          </a:p>
          <a:p>
            <a:pPr lvl="1" algn="l">
              <a:spcAft>
                <a:spcPts val="600"/>
              </a:spcAft>
              <a:buFont typeface="Wingdings" charset="2"/>
              <a:buChar char="è"/>
            </a:pP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Turnaround time: 4.9h + 3h + 5h = 12.9h </a:t>
            </a:r>
            <a:r>
              <a:rPr lang="en-US" dirty="0" err="1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 1.9 fills /day</a:t>
            </a:r>
            <a:endParaRPr lang="en-US" dirty="0" smtClean="0">
              <a:solidFill>
                <a:srgbClr val="000000"/>
              </a:solidFill>
              <a:ea typeface="Times New Roman" charset="0"/>
              <a:cs typeface="Times New Roman" charset="0"/>
              <a:sym typeface="Wingdings" charset="2"/>
            </a:endParaRPr>
          </a:p>
          <a:p>
            <a:pPr lvl="1" algn="l">
              <a:spcAft>
                <a:spcPts val="600"/>
              </a:spcAft>
              <a:buFont typeface="Wingdings" charset="2"/>
              <a:buChar char="è"/>
            </a:pP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L</a:t>
            </a:r>
            <a:r>
              <a:rPr lang="en-US" baseline="-25000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int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/ fill = 0.9 fb</a:t>
            </a:r>
            <a:r>
              <a:rPr lang="en-US" baseline="30000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-1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+ 0.4 fb</a:t>
            </a:r>
            <a:r>
              <a:rPr lang="en-US" baseline="30000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-1</a:t>
            </a:r>
          </a:p>
          <a:p>
            <a:pPr lvl="1" algn="l">
              <a:spcAft>
                <a:spcPts val="600"/>
              </a:spcAft>
              <a:buFont typeface="Wingdings" charset="2"/>
              <a:buChar char="è"/>
            </a:pPr>
            <a:r>
              <a:rPr lang="en-US" dirty="0" smtClean="0">
                <a:solidFill>
                  <a:srgbClr val="FF0000"/>
                </a:solidFill>
                <a:ea typeface="Times New Roman" charset="0"/>
                <a:cs typeface="Times New Roman" charset="0"/>
                <a:sym typeface="Wingdings" charset="2"/>
              </a:rPr>
              <a:t> 60% efficiency on 150 days </a:t>
            </a:r>
            <a:r>
              <a:rPr lang="en-US" dirty="0" err="1" smtClean="0">
                <a:solidFill>
                  <a:srgbClr val="FF0000"/>
                </a:solidFill>
                <a:ea typeface="Times New Roman" charset="0"/>
                <a:cs typeface="Times New Roman" charset="0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ea typeface="Times New Roman" charset="0"/>
                <a:cs typeface="Times New Roman" charset="0"/>
                <a:sym typeface="Wingdings"/>
              </a:rPr>
              <a:t> 115 </a:t>
            </a:r>
            <a:r>
              <a:rPr lang="en-US" dirty="0" smtClean="0">
                <a:solidFill>
                  <a:srgbClr val="FF0000"/>
                </a:solidFill>
                <a:ea typeface="Times New Roman" charset="0"/>
                <a:cs typeface="Times New Roman" charset="0"/>
                <a:sym typeface="Wingdings" charset="2"/>
              </a:rPr>
              <a:t>fb</a:t>
            </a:r>
            <a:r>
              <a:rPr lang="en-US" baseline="30000" dirty="0" smtClean="0">
                <a:solidFill>
                  <a:srgbClr val="FF0000"/>
                </a:solidFill>
                <a:ea typeface="Times New Roman" charset="0"/>
                <a:cs typeface="Times New Roman" charset="0"/>
                <a:sym typeface="Wingdings" charset="2"/>
              </a:rPr>
              <a:t>-1</a:t>
            </a:r>
            <a:endParaRPr lang="en-US" dirty="0" smtClean="0">
              <a:solidFill>
                <a:srgbClr val="FF0000"/>
              </a:solidFill>
              <a:ea typeface="Times New Roman" charset="0"/>
              <a:cs typeface="Times New Roman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23 July 2011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EFF0D-799A-4684-9C05-F6F3AC3EA2C6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588" y="548680"/>
            <a:ext cx="794741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5029200" y="4953000"/>
            <a:ext cx="9906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0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3286125" y="5715000"/>
            <a:ext cx="3343275" cy="3460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Times New Roman" pitchFamily="18" charset="0"/>
              </a:rPr>
              <a:t>Nominal 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 baseline="-25000">
                <a:latin typeface="Times New Roman" pitchFamily="18" charset="0"/>
              </a:rPr>
              <a:t>arc</a:t>
            </a:r>
            <a:r>
              <a:rPr lang="en-US" sz="1600">
                <a:latin typeface="Times New Roman" pitchFamily="18" charset="0"/>
              </a:rPr>
              <a:t> (180m)  in s45/56/81/12</a:t>
            </a:r>
          </a:p>
        </p:txBody>
      </p:sp>
      <p:sp>
        <p:nvSpPr>
          <p:cNvPr id="10248" name="Line 5"/>
          <p:cNvSpPr>
            <a:spLocks noChangeShapeType="1"/>
          </p:cNvSpPr>
          <p:nvPr/>
        </p:nvSpPr>
        <p:spPr bwMode="auto">
          <a:xfrm flipH="1" flipV="1">
            <a:off x="3733800" y="5181600"/>
            <a:ext cx="990600" cy="5334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 flipV="1">
            <a:off x="4724400" y="5181600"/>
            <a:ext cx="762000" cy="5334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1849438" y="0"/>
            <a:ext cx="5942012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0">
                <a:latin typeface="Times New Roman" pitchFamily="18" charset="0"/>
              </a:rPr>
              <a:t>Pre-squeezed optics: </a:t>
            </a:r>
            <a:r>
              <a:rPr lang="en-US" sz="2000" b="0">
                <a:latin typeface="Symbol" pitchFamily="18" charset="2"/>
              </a:rPr>
              <a:t>b</a:t>
            </a:r>
            <a:r>
              <a:rPr lang="en-US" sz="2000" b="0" baseline="30000">
                <a:latin typeface="Times New Roman" pitchFamily="18" charset="0"/>
              </a:rPr>
              <a:t>*</a:t>
            </a:r>
            <a:r>
              <a:rPr lang="en-US" sz="2000" b="0">
                <a:latin typeface="Times New Roman" pitchFamily="18" charset="0"/>
              </a:rPr>
              <a:t> = 60 cm in IR1 and IR5: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“1111”</a:t>
            </a:r>
          </a:p>
        </p:txBody>
      </p:sp>
      <p:sp>
        <p:nvSpPr>
          <p:cNvPr id="10251" name="Oval 8"/>
          <p:cNvSpPr>
            <a:spLocks noChangeArrowheads="1"/>
          </p:cNvSpPr>
          <p:nvPr/>
        </p:nvSpPr>
        <p:spPr bwMode="auto">
          <a:xfrm>
            <a:off x="3352800" y="4953000"/>
            <a:ext cx="9906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0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52" name="WordArt 9"/>
          <p:cNvSpPr>
            <a:spLocks noChangeArrowheads="1" noChangeShapeType="1" noTextEdit="1"/>
          </p:cNvSpPr>
          <p:nvPr/>
        </p:nvSpPr>
        <p:spPr bwMode="auto">
          <a:xfrm>
            <a:off x="2699792" y="3356992"/>
            <a:ext cx="5500464" cy="4404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Similar to the nominal LHC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789040"/>
            <a:ext cx="2987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b="1" dirty="0" smtClean="0">
                <a:solidFill>
                  <a:srgbClr val="FF0000"/>
                </a:solidFill>
              </a:rPr>
              <a:t>NEW </a:t>
            </a:r>
            <a:r>
              <a:rPr lang="fr-CH" b="1" dirty="0" err="1" smtClean="0">
                <a:solidFill>
                  <a:srgbClr val="FF0000"/>
                </a:solidFill>
              </a:rPr>
              <a:t>scheme</a:t>
            </a:r>
            <a:r>
              <a:rPr lang="fr-CH" b="1" dirty="0" smtClean="0">
                <a:solidFill>
                  <a:srgbClr val="FF0000"/>
                </a:solidFill>
              </a:rPr>
              <a:t> ATS:</a:t>
            </a:r>
          </a:p>
          <a:p>
            <a:pPr algn="r"/>
            <a:r>
              <a:rPr lang="fr-CH" b="1" dirty="0" smtClean="0">
                <a:solidFill>
                  <a:srgbClr val="FF0000"/>
                </a:solidFill>
              </a:rPr>
              <a:t>It </a:t>
            </a:r>
            <a:r>
              <a:rPr lang="fr-CH" b="1" dirty="0" err="1" smtClean="0">
                <a:solidFill>
                  <a:srgbClr val="FF0000"/>
                </a:solidFill>
              </a:rPr>
              <a:t>may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improve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present</a:t>
            </a:r>
            <a:r>
              <a:rPr lang="fr-CH" b="1" dirty="0" smtClean="0">
                <a:solidFill>
                  <a:srgbClr val="FF0000"/>
                </a:solidFill>
              </a:rPr>
              <a:t> LHC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r"/>
            <a:r>
              <a:rPr lang="en-US" b="1" dirty="0" smtClean="0"/>
              <a:t>S. Fartoukh, sLHC-PR0049 &amp; LMC 21/07/2010</a:t>
            </a:r>
          </a:p>
          <a:p>
            <a:pPr algn="r"/>
            <a:r>
              <a:rPr lang="en-US" b="1" dirty="0" smtClean="0"/>
              <a:t>R. D. Maria, S. Fartoukh, sLHC-PR0050</a:t>
            </a:r>
          </a:p>
          <a:p>
            <a:pPr algn="r"/>
            <a:r>
              <a:rPr lang="en-US" b="1" dirty="0" smtClean="0"/>
              <a:t>2011 MD: works excellently</a:t>
            </a: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S. </a:t>
            </a:r>
            <a:r>
              <a:rPr lang="en-US" b="1" dirty="0" err="1" smtClean="0">
                <a:solidFill>
                  <a:srgbClr val="0070C0"/>
                </a:solidFill>
              </a:rPr>
              <a:t>Fartouk</a:t>
            </a:r>
            <a:r>
              <a:rPr lang="en-US" b="1" dirty="0" smtClean="0">
                <a:solidFill>
                  <a:srgbClr val="0070C0"/>
                </a:solidFill>
              </a:rPr>
              <a:t> at IPAC2011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July 2011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E28A3-AC78-458C-A687-51B476ABF467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228600"/>
            <a:ext cx="8547100" cy="603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4" name="Oval 3"/>
          <p:cNvSpPr>
            <a:spLocks noChangeArrowheads="1"/>
          </p:cNvSpPr>
          <p:nvPr/>
        </p:nvSpPr>
        <p:spPr bwMode="auto">
          <a:xfrm>
            <a:off x="5029200" y="4953000"/>
            <a:ext cx="9906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0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2911475" y="5715000"/>
            <a:ext cx="4106863" cy="3460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Times New Roman" pitchFamily="18" charset="0"/>
              </a:rPr>
              <a:t> 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 baseline="-25000">
                <a:latin typeface="Times New Roman" pitchFamily="18" charset="0"/>
              </a:rPr>
              <a:t>arc </a:t>
            </a:r>
            <a:r>
              <a:rPr lang="en-US" sz="1600">
                <a:latin typeface="Times New Roman" pitchFamily="18" charset="0"/>
              </a:rPr>
              <a:t>increased by a factor of 4 in s45/56/81/12</a:t>
            </a:r>
          </a:p>
        </p:txBody>
      </p:sp>
      <p:sp>
        <p:nvSpPr>
          <p:cNvPr id="12296" name="Line 5"/>
          <p:cNvSpPr>
            <a:spLocks noChangeShapeType="1"/>
          </p:cNvSpPr>
          <p:nvPr/>
        </p:nvSpPr>
        <p:spPr bwMode="auto">
          <a:xfrm flipH="1" flipV="1">
            <a:off x="3733800" y="5181600"/>
            <a:ext cx="990600" cy="5334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 flipV="1">
            <a:off x="4724400" y="5181600"/>
            <a:ext cx="762000" cy="5334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3352800" y="4953000"/>
            <a:ext cx="9906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0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1628775" y="0"/>
            <a:ext cx="6502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0">
                <a:latin typeface="Times New Roman" pitchFamily="18" charset="0"/>
              </a:rPr>
              <a:t> Squeezed optics (round): </a:t>
            </a:r>
            <a:r>
              <a:rPr lang="en-US" sz="2000" b="0">
                <a:latin typeface="Symbol" pitchFamily="18" charset="2"/>
              </a:rPr>
              <a:t>b</a:t>
            </a:r>
            <a:r>
              <a:rPr lang="en-US" sz="2000" b="0" baseline="30000">
                <a:latin typeface="Times New Roman" pitchFamily="18" charset="0"/>
              </a:rPr>
              <a:t>*</a:t>
            </a:r>
            <a:r>
              <a:rPr lang="en-US" sz="2000" b="0">
                <a:latin typeface="Times New Roman" pitchFamily="18" charset="0"/>
              </a:rPr>
              <a:t> = 15 cm in IR1 and IR5: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“4444”</a:t>
            </a:r>
          </a:p>
        </p:txBody>
      </p:sp>
      <p:sp>
        <p:nvSpPr>
          <p:cNvPr id="12300" name="WordArt 13"/>
          <p:cNvSpPr>
            <a:spLocks noChangeArrowheads="1" noChangeShapeType="1" noTextEdit="1"/>
          </p:cNvSpPr>
          <p:nvPr/>
        </p:nvSpPr>
        <p:spPr bwMode="auto">
          <a:xfrm>
            <a:off x="1835696" y="1196752"/>
            <a:ext cx="5862637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HL-LHC with round optics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(preferable with crabs)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HL-LHC composition</a:t>
            </a:r>
            <a:endParaRPr lang="en-US" dirty="0"/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6840067" cy="407590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2339752" y="5301208"/>
            <a:ext cx="1102422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chemeClr val="tx1"/>
                </a:solidFill>
              </a:rPr>
              <a:t>Collimation</a:t>
            </a:r>
          </a:p>
          <a:p>
            <a:pPr algn="ctr"/>
            <a:r>
              <a:rPr lang="fr-CH" sz="1400" b="1" dirty="0" smtClean="0">
                <a:solidFill>
                  <a:schemeClr val="tx1"/>
                </a:solidFill>
              </a:rPr>
              <a:t>Project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52120" y="5085184"/>
            <a:ext cx="1584176" cy="43204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err="1" smtClean="0">
                <a:solidFill>
                  <a:schemeClr val="tx1"/>
                </a:solidFill>
              </a:rPr>
              <a:t>Matching</a:t>
            </a:r>
            <a:r>
              <a:rPr lang="fr-CH" sz="1100" dirty="0" smtClean="0">
                <a:solidFill>
                  <a:schemeClr val="tx1"/>
                </a:solidFill>
              </a:rPr>
              <a:t> section and correctors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652120" y="5661248"/>
            <a:ext cx="1584176" cy="2880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err="1" smtClean="0">
                <a:solidFill>
                  <a:schemeClr val="tx1"/>
                </a:solidFill>
              </a:rPr>
              <a:t>Beam</a:t>
            </a:r>
            <a:r>
              <a:rPr lang="fr-CH" sz="1100" dirty="0" smtClean="0">
                <a:solidFill>
                  <a:schemeClr val="tx1"/>
                </a:solidFill>
              </a:rPr>
              <a:t> Diagnostics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07904" y="5301208"/>
            <a:ext cx="1584176" cy="504056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</a:rPr>
              <a:t>High Field </a:t>
            </a:r>
            <a:r>
              <a:rPr lang="fr-CH" sz="1100" dirty="0" err="1" smtClean="0">
                <a:solidFill>
                  <a:schemeClr val="tx1"/>
                </a:solidFill>
              </a:rPr>
              <a:t>Magnets</a:t>
            </a:r>
            <a:r>
              <a:rPr lang="fr-CH" sz="1100" dirty="0" smtClean="0">
                <a:solidFill>
                  <a:schemeClr val="tx1"/>
                </a:solidFill>
              </a:rPr>
              <a:t> R&amp;D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07904" y="5877272"/>
            <a:ext cx="1584176" cy="504056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b="1" dirty="0" smtClean="0">
                <a:solidFill>
                  <a:schemeClr val="tx1"/>
                </a:solidFill>
              </a:rPr>
              <a:t>HE-LHC </a:t>
            </a:r>
            <a:r>
              <a:rPr lang="fr-CH" sz="1100" b="1" dirty="0" err="1" smtClean="0">
                <a:solidFill>
                  <a:schemeClr val="tx1"/>
                </a:solidFill>
              </a:rPr>
              <a:t>Studies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652120" y="6093296"/>
            <a:ext cx="1584176" cy="36004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</a:rPr>
              <a:t>Hardware </a:t>
            </a:r>
            <a:r>
              <a:rPr lang="fr-CH" sz="1100" dirty="0" err="1" smtClean="0">
                <a:solidFill>
                  <a:schemeClr val="tx1"/>
                </a:solidFill>
              </a:rPr>
              <a:t>Commissioning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2AC0-52E5-410B-B385-A72155E5C20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L.Rossi @ HL kick off internal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Large participation FP7 </a:t>
            </a:r>
            <a:r>
              <a:rPr lang="fr-CH" dirty="0" err="1" smtClean="0"/>
              <a:t>HiLumi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application 25 </a:t>
            </a:r>
            <a:r>
              <a:rPr lang="fr-CH" dirty="0" err="1" smtClean="0"/>
              <a:t>Nov</a:t>
            </a:r>
            <a:r>
              <a:rPr lang="fr-CH" dirty="0" smtClean="0"/>
              <a:t> 2010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b="30892"/>
          <a:stretch>
            <a:fillRect/>
          </a:stretch>
        </p:blipFill>
        <p:spPr bwMode="auto">
          <a:xfrm>
            <a:off x="1979712" y="1484784"/>
            <a:ext cx="4752528" cy="494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HiLumi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focal point of 20 </a:t>
            </a:r>
            <a:r>
              <a:rPr lang="fr-CH" dirty="0" err="1" smtClean="0"/>
              <a:t>years</a:t>
            </a:r>
            <a:r>
              <a:rPr lang="fr-CH" dirty="0" smtClean="0"/>
              <a:t> of </a:t>
            </a:r>
            <a:r>
              <a:rPr lang="fr-CH" dirty="0" err="1" smtClean="0"/>
              <a:t>converging</a:t>
            </a:r>
            <a:r>
              <a:rPr lang="fr-CH" dirty="0" smtClean="0"/>
              <a:t> International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70000" lnSpcReduction="20000"/>
          </a:bodyPr>
          <a:lstStyle/>
          <a:p>
            <a:r>
              <a:rPr lang="fr-CH" dirty="0" smtClean="0"/>
              <a:t>The collaboration </a:t>
            </a:r>
            <a:r>
              <a:rPr lang="fr-CH" dirty="0" err="1" smtClean="0"/>
              <a:t>wiht</a:t>
            </a:r>
            <a:r>
              <a:rPr lang="fr-CH" dirty="0" smtClean="0"/>
              <a:t> US on LHC upgrade </a:t>
            </a:r>
            <a:r>
              <a:rPr lang="fr-CH" dirty="0" err="1" smtClean="0"/>
              <a:t>started</a:t>
            </a:r>
            <a:r>
              <a:rPr lang="fr-CH" dirty="0" smtClean="0"/>
              <a:t> </a:t>
            </a:r>
            <a:r>
              <a:rPr lang="fr-CH" dirty="0" err="1" smtClean="0"/>
              <a:t>during</a:t>
            </a:r>
            <a:r>
              <a:rPr lang="fr-CH" dirty="0" smtClean="0"/>
              <a:t> the construction of LHC</a:t>
            </a:r>
          </a:p>
          <a:p>
            <a:r>
              <a:rPr lang="fr-CH" dirty="0" smtClean="0"/>
              <a:t>EU programs have been instrumental in </a:t>
            </a:r>
            <a:r>
              <a:rPr lang="fr-CH" dirty="0" err="1" smtClean="0"/>
              <a:t>federating</a:t>
            </a:r>
            <a:r>
              <a:rPr lang="fr-CH" dirty="0" smtClean="0"/>
              <a:t> all EU efforts</a:t>
            </a:r>
          </a:p>
          <a:p>
            <a:r>
              <a:rPr lang="fr-CH" dirty="0" err="1" smtClean="0"/>
              <a:t>With</a:t>
            </a:r>
            <a:r>
              <a:rPr lang="fr-CH" dirty="0" smtClean="0"/>
              <a:t> Hi-</a:t>
            </a:r>
            <a:r>
              <a:rPr lang="fr-CH" dirty="0" err="1" smtClean="0"/>
              <a:t>Lumi</a:t>
            </a:r>
            <a:r>
              <a:rPr lang="fr-CH" dirty="0" smtClean="0"/>
              <a:t> the coordination </a:t>
            </a:r>
            <a:r>
              <a:rPr lang="fr-CH" dirty="0" err="1" smtClean="0"/>
              <a:t>makes</a:t>
            </a:r>
            <a:r>
              <a:rPr lang="fr-CH" dirty="0" smtClean="0"/>
              <a:t> a </a:t>
            </a:r>
            <a:r>
              <a:rPr lang="fr-CH" dirty="0" err="1" smtClean="0"/>
              <a:t>step</a:t>
            </a:r>
            <a:r>
              <a:rPr lang="fr-CH" dirty="0" smtClean="0"/>
              <a:t> </a:t>
            </a:r>
            <a:r>
              <a:rPr lang="fr-CH" dirty="0" err="1" smtClean="0"/>
              <a:t>further</a:t>
            </a:r>
            <a:r>
              <a:rPr lang="fr-CH" dirty="0" smtClean="0"/>
              <a:t>: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coordinated</a:t>
            </a:r>
            <a:r>
              <a:rPr lang="fr-CH" dirty="0" smtClean="0"/>
              <a:t> R&amp;D to a </a:t>
            </a:r>
            <a:r>
              <a:rPr lang="fr-CH" dirty="0" err="1" smtClean="0"/>
              <a:t>common</a:t>
            </a:r>
            <a:r>
              <a:rPr lang="fr-CH" dirty="0" smtClean="0"/>
              <a:t> </a:t>
            </a:r>
            <a:r>
              <a:rPr lang="fr-CH" dirty="0" err="1" smtClean="0"/>
              <a:t>project</a:t>
            </a:r>
            <a:endParaRPr lang="fr-CH" dirty="0" smtClean="0"/>
          </a:p>
          <a:p>
            <a:r>
              <a:rPr lang="fr-CH" dirty="0" smtClean="0"/>
              <a:t>CERN </a:t>
            </a:r>
            <a:r>
              <a:rPr lang="fr-CH" dirty="0" err="1" smtClean="0"/>
              <a:t>is</a:t>
            </a:r>
            <a:r>
              <a:rPr lang="fr-CH" dirty="0" smtClean="0"/>
              <a:t> not </a:t>
            </a:r>
            <a:r>
              <a:rPr lang="fr-CH" dirty="0" err="1" smtClean="0"/>
              <a:t>anymore</a:t>
            </a:r>
            <a:r>
              <a:rPr lang="fr-CH" dirty="0" smtClean="0"/>
              <a:t> the unique </a:t>
            </a:r>
            <a:r>
              <a:rPr lang="fr-CH" dirty="0" err="1" smtClean="0"/>
              <a:t>owner</a:t>
            </a:r>
            <a:r>
              <a:rPr lang="fr-CH" dirty="0" smtClean="0"/>
              <a:t>, </a:t>
            </a:r>
            <a:r>
              <a:rPr lang="fr-CH" dirty="0" err="1" smtClean="0"/>
              <a:t>rather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</a:t>
            </a:r>
            <a:r>
              <a:rPr lang="fr-CH" dirty="0" err="1" smtClean="0"/>
              <a:t>motor</a:t>
            </a:r>
            <a:r>
              <a:rPr lang="fr-CH" dirty="0" smtClean="0"/>
              <a:t> and </a:t>
            </a:r>
            <a:r>
              <a:rPr lang="fr-CH" dirty="0" err="1" smtClean="0"/>
              <a:t>cathalizer</a:t>
            </a:r>
            <a:r>
              <a:rPr lang="fr-CH" dirty="0" smtClean="0"/>
              <a:t> of a </a:t>
            </a:r>
            <a:r>
              <a:rPr lang="fr-CH" dirty="0" err="1" smtClean="0"/>
              <a:t>wider</a:t>
            </a:r>
            <a:r>
              <a:rPr lang="fr-CH" dirty="0" smtClean="0"/>
              <a:t> effort.</a:t>
            </a:r>
          </a:p>
          <a:p>
            <a:r>
              <a:rPr lang="fr-CH" dirty="0" err="1" smtClean="0"/>
              <a:t>Managed</a:t>
            </a:r>
            <a:r>
              <a:rPr lang="fr-CH" dirty="0" smtClean="0"/>
              <a:t> </a:t>
            </a:r>
            <a:r>
              <a:rPr lang="fr-CH" dirty="0" err="1" smtClean="0"/>
              <a:t>like</a:t>
            </a:r>
            <a:r>
              <a:rPr lang="fr-CH" dirty="0" smtClean="0"/>
              <a:t> a large detector collaboration (</a:t>
            </a:r>
            <a:r>
              <a:rPr lang="fr-CH" dirty="0" err="1" smtClean="0"/>
              <a:t>with</a:t>
            </a:r>
            <a:r>
              <a:rPr lang="fr-CH" dirty="0" smtClean="0"/>
              <a:t> CERN in </a:t>
            </a:r>
            <a:r>
              <a:rPr lang="fr-CH" dirty="0" err="1" smtClean="0"/>
              <a:t>special</a:t>
            </a:r>
            <a:r>
              <a:rPr lang="fr-CH" dirty="0" smtClean="0"/>
              <a:t> position as </a:t>
            </a:r>
            <a:r>
              <a:rPr lang="fr-CH" dirty="0" err="1" smtClean="0"/>
              <a:t>operator</a:t>
            </a:r>
            <a:r>
              <a:rPr lang="fr-CH" dirty="0" smtClean="0"/>
              <a:t> of LHC)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80539"/>
            <a:ext cx="3384376" cy="4150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Budget FP7 </a:t>
            </a:r>
            <a:r>
              <a:rPr lang="fr-CH" dirty="0" err="1" smtClean="0"/>
              <a:t>HiLumi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5161"/>
            <a:ext cx="3888432" cy="25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65355"/>
            <a:ext cx="3528392" cy="249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1802" y="4005064"/>
            <a:ext cx="3712606" cy="238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rved Left Arrow 9"/>
          <p:cNvSpPr/>
          <p:nvPr/>
        </p:nvSpPr>
        <p:spPr>
          <a:xfrm>
            <a:off x="8172400" y="3501008"/>
            <a:ext cx="731520" cy="15121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b="1" dirty="0" err="1" smtClean="0">
                <a:solidFill>
                  <a:srgbClr val="FF0000"/>
                </a:solidFill>
              </a:rPr>
              <a:t>Waiving</a:t>
            </a:r>
            <a:r>
              <a:rPr lang="fr-CH" sz="1200" b="1" dirty="0" smtClean="0">
                <a:solidFill>
                  <a:srgbClr val="FF0000"/>
                </a:solidFill>
              </a:rPr>
              <a:t> </a:t>
            </a:r>
            <a:r>
              <a:rPr lang="fr-CH" sz="1200" b="1" dirty="0" err="1" smtClean="0">
                <a:solidFill>
                  <a:srgbClr val="FF0000"/>
                </a:solidFill>
              </a:rPr>
              <a:t>effect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4408" y="1484784"/>
            <a:ext cx="899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/>
              <a:t>CERN </a:t>
            </a:r>
            <a:r>
              <a:rPr lang="fr-CH" sz="1200" b="1" dirty="0" err="1" smtClean="0"/>
              <a:t>waives</a:t>
            </a:r>
            <a:r>
              <a:rPr lang="fr-CH" sz="1200" b="1" dirty="0" smtClean="0"/>
              <a:t> all </a:t>
            </a:r>
            <a:r>
              <a:rPr lang="fr-CH" sz="1200" b="1" dirty="0" err="1" smtClean="0"/>
              <a:t>technical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works</a:t>
            </a:r>
            <a:r>
              <a:rPr lang="fr-CH" sz="1200" b="1" dirty="0" smtClean="0"/>
              <a:t>: </a:t>
            </a:r>
            <a:br>
              <a:rPr lang="fr-CH" sz="1200" b="1" dirty="0" smtClean="0"/>
            </a:br>
            <a:r>
              <a:rPr lang="fr-CH" sz="1200" b="1" dirty="0" smtClean="0"/>
              <a:t>LHC </a:t>
            </a:r>
            <a:r>
              <a:rPr lang="fr-CH" sz="1200" b="1" dirty="0" err="1" smtClean="0"/>
              <a:t>is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core</a:t>
            </a:r>
            <a:r>
              <a:rPr lang="fr-CH" sz="1200" b="1" dirty="0" smtClean="0"/>
              <a:t> program.</a:t>
            </a:r>
          </a:p>
          <a:p>
            <a:r>
              <a:rPr lang="fr-CH" sz="1200" b="1" dirty="0" err="1" smtClean="0"/>
              <a:t>Only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kept</a:t>
            </a:r>
            <a:r>
              <a:rPr lang="fr-CH" sz="1200" b="1" dirty="0" smtClean="0"/>
              <a:t> the CERN </a:t>
            </a:r>
            <a:r>
              <a:rPr lang="fr-CH" sz="1200" b="1" dirty="0" err="1" smtClean="0"/>
              <a:t>cost</a:t>
            </a:r>
            <a:r>
              <a:rPr lang="fr-CH" sz="1200" b="1" dirty="0" smtClean="0"/>
              <a:t> for </a:t>
            </a:r>
            <a:r>
              <a:rPr lang="fr-CH" sz="1200" b="1" dirty="0" err="1" smtClean="0"/>
              <a:t>managem</a:t>
            </a:r>
            <a:r>
              <a:rPr lang="fr-CH" sz="1200" b="1" dirty="0" smtClean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4005064"/>
            <a:ext cx="39459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Left Arrow 13"/>
          <p:cNvSpPr/>
          <p:nvPr/>
        </p:nvSpPr>
        <p:spPr>
          <a:xfrm>
            <a:off x="3851920" y="486916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50%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928" y="53012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/>
              <a:t>85% of CERN </a:t>
            </a:r>
            <a:r>
              <a:rPr lang="fr-CH" sz="1200" b="1" dirty="0" err="1" smtClean="0"/>
              <a:t>gen</a:t>
            </a:r>
            <a:r>
              <a:rPr lang="fr-CH" sz="1200" b="1" dirty="0" smtClean="0"/>
              <a:t>. </a:t>
            </a:r>
            <a:r>
              <a:rPr lang="fr-CH" sz="1200" b="1" dirty="0" err="1" smtClean="0"/>
              <a:t>mngt</a:t>
            </a:r>
            <a:endParaRPr lang="en-US" sz="1200" b="1" dirty="0"/>
          </a:p>
        </p:txBody>
      </p:sp>
      <p:sp>
        <p:nvSpPr>
          <p:cNvPr id="16" name="Right Arrow 15"/>
          <p:cNvSpPr/>
          <p:nvPr/>
        </p:nvSpPr>
        <p:spPr>
          <a:xfrm>
            <a:off x="3707904" y="2420888"/>
            <a:ext cx="122413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err="1" smtClean="0"/>
              <a:t>Only</a:t>
            </a:r>
            <a:r>
              <a:rPr lang="fr-CH" sz="1100" dirty="0" smtClean="0"/>
              <a:t> EU </a:t>
            </a:r>
            <a:r>
              <a:rPr lang="fr-CH" sz="1100" dirty="0" err="1" smtClean="0"/>
              <a:t>research</a:t>
            </a:r>
            <a:r>
              <a:rPr lang="fr-CH" sz="1100" dirty="0" smtClean="0"/>
              <a:t> area</a:t>
            </a:r>
            <a:endParaRPr lang="en-US" sz="1100" dirty="0"/>
          </a:p>
        </p:txBody>
      </p:sp>
      <p:sp>
        <p:nvSpPr>
          <p:cNvPr id="17" name="Oval 16"/>
          <p:cNvSpPr/>
          <p:nvPr/>
        </p:nvSpPr>
        <p:spPr>
          <a:xfrm>
            <a:off x="3059832" y="3284984"/>
            <a:ext cx="269979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 err="1" smtClean="0"/>
              <a:t>Perfect</a:t>
            </a:r>
            <a:r>
              <a:rPr lang="fr-CH" sz="1600" b="1" dirty="0" smtClean="0"/>
              <a:t> score 15/15, 100% budget 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Budgetfor</a:t>
            </a:r>
            <a:r>
              <a:rPr lang="fr-CH" dirty="0" smtClean="0"/>
              <a:t> FP7 </a:t>
            </a:r>
            <a:r>
              <a:rPr lang="fr-CH" dirty="0" err="1" smtClean="0"/>
              <a:t>HiLumi</a:t>
            </a:r>
            <a:r>
              <a:rPr lang="fr-CH" dirty="0" smtClean="0"/>
              <a:t> Design </a:t>
            </a:r>
            <a:r>
              <a:rPr lang="fr-CH" dirty="0" err="1" smtClean="0"/>
              <a:t>Study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and for total HL-LHC </a:t>
            </a:r>
            <a:r>
              <a:rPr lang="fr-CH" dirty="0" err="1" smtClean="0"/>
              <a:t>project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3672408" cy="261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97152"/>
            <a:ext cx="61150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940152" y="1772816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Personnel for </a:t>
            </a:r>
            <a:r>
              <a:rPr lang="fr-CH" sz="1400" dirty="0" err="1" smtClean="0"/>
              <a:t>HiLumi</a:t>
            </a:r>
            <a:r>
              <a:rPr lang="fr-CH" sz="1400" dirty="0" smtClean="0"/>
              <a:t> by WP</a:t>
            </a:r>
          </a:p>
          <a:p>
            <a:pPr marL="342900" indent="-342900">
              <a:buAutoNum type="arabicPeriod"/>
            </a:pPr>
            <a:r>
              <a:rPr lang="fr-CH" sz="1400" dirty="0" err="1" smtClean="0"/>
              <a:t>Manag</a:t>
            </a:r>
            <a:r>
              <a:rPr lang="fr-CH" sz="1400" dirty="0" smtClean="0"/>
              <a:t> and Tech. </a:t>
            </a:r>
            <a:r>
              <a:rPr lang="fr-CH" sz="1400" dirty="0" err="1" smtClean="0"/>
              <a:t>Coord</a:t>
            </a:r>
            <a:r>
              <a:rPr lang="fr-CH" sz="1400" dirty="0" smtClean="0"/>
              <a:t>. (6%)</a:t>
            </a:r>
          </a:p>
          <a:p>
            <a:pPr marL="342900" indent="-342900">
              <a:buAutoNum type="arabicPeriod"/>
            </a:pPr>
            <a:r>
              <a:rPr lang="fr-CH" sz="1400" dirty="0" err="1" smtClean="0"/>
              <a:t>Acc</a:t>
            </a:r>
            <a:r>
              <a:rPr lang="fr-CH" sz="1400" dirty="0" smtClean="0"/>
              <a:t>. </a:t>
            </a:r>
            <a:r>
              <a:rPr lang="fr-CH" sz="1400" dirty="0" err="1" smtClean="0"/>
              <a:t>Physics</a:t>
            </a:r>
            <a:r>
              <a:rPr lang="fr-CH" sz="1400" dirty="0" smtClean="0"/>
              <a:t> and </a:t>
            </a:r>
            <a:r>
              <a:rPr lang="fr-CH" sz="1400" dirty="0" err="1" smtClean="0"/>
              <a:t>beam</a:t>
            </a:r>
            <a:endParaRPr lang="fr-CH" sz="1400" dirty="0" smtClean="0"/>
          </a:p>
          <a:p>
            <a:pPr marL="342900" indent="-342900">
              <a:buAutoNum type="arabicPeriod"/>
            </a:pPr>
            <a:r>
              <a:rPr lang="fr-CH" sz="1400" dirty="0" err="1" smtClean="0"/>
              <a:t>Magnets</a:t>
            </a:r>
            <a:r>
              <a:rPr lang="fr-CH" sz="1400" dirty="0" smtClean="0"/>
              <a:t> for IR</a:t>
            </a:r>
          </a:p>
          <a:p>
            <a:pPr marL="342900" indent="-342900">
              <a:buAutoNum type="arabicPeriod"/>
            </a:pPr>
            <a:r>
              <a:rPr lang="fr-CH" sz="1400" dirty="0" err="1" smtClean="0"/>
              <a:t>Crab</a:t>
            </a:r>
            <a:r>
              <a:rPr lang="fr-CH" sz="1400" dirty="0" smtClean="0"/>
              <a:t> </a:t>
            </a:r>
            <a:r>
              <a:rPr lang="fr-CH" sz="1400" dirty="0" err="1" smtClean="0"/>
              <a:t>Cavities</a:t>
            </a:r>
            <a:endParaRPr lang="fr-CH" sz="1400" dirty="0" smtClean="0"/>
          </a:p>
          <a:p>
            <a:pPr marL="342900" indent="-342900">
              <a:buAutoNum type="arabicPeriod"/>
            </a:pPr>
            <a:r>
              <a:rPr lang="fr-CH" sz="1400" dirty="0" err="1" smtClean="0"/>
              <a:t>Collimators</a:t>
            </a:r>
            <a:endParaRPr lang="fr-CH" sz="1400" dirty="0" smtClean="0"/>
          </a:p>
          <a:p>
            <a:pPr marL="342900" indent="-342900">
              <a:buAutoNum type="arabicPeriod"/>
            </a:pPr>
            <a:r>
              <a:rPr lang="fr-CH" sz="1400" dirty="0" err="1" smtClean="0"/>
              <a:t>Sc</a:t>
            </a:r>
            <a:r>
              <a:rPr lang="fr-CH" sz="1400" dirty="0" smtClean="0"/>
              <a:t> links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688" y="44371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Estimated</a:t>
            </a:r>
            <a:r>
              <a:rPr lang="fr-CH" dirty="0" smtClean="0"/>
              <a:t> </a:t>
            </a:r>
            <a:r>
              <a:rPr lang="fr-CH" dirty="0" err="1" smtClean="0"/>
              <a:t>cost</a:t>
            </a:r>
            <a:r>
              <a:rPr lang="fr-CH" dirty="0" smtClean="0"/>
              <a:t> for the </a:t>
            </a:r>
            <a:r>
              <a:rPr lang="fr-CH" dirty="0" err="1" smtClean="0"/>
              <a:t>the</a:t>
            </a:r>
            <a:r>
              <a:rPr lang="fr-CH" dirty="0" smtClean="0"/>
              <a:t> </a:t>
            </a:r>
            <a:r>
              <a:rPr lang="fr-CH" dirty="0" err="1" smtClean="0"/>
              <a:t>whole</a:t>
            </a:r>
            <a:r>
              <a:rPr lang="fr-CH" dirty="0" smtClean="0"/>
              <a:t> HL-LHC over 10 </a:t>
            </a:r>
            <a:r>
              <a:rPr lang="fr-CH" dirty="0" err="1" smtClean="0"/>
              <a:t>years</a:t>
            </a:r>
            <a:r>
              <a:rPr lang="fr-CH" dirty="0" smtClean="0"/>
              <a:t> in M€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How the </a:t>
            </a:r>
            <a:r>
              <a:rPr lang="fr-CH" dirty="0" err="1" smtClean="0"/>
              <a:t>luminosity</a:t>
            </a:r>
            <a:r>
              <a:rPr lang="fr-CH" dirty="0" smtClean="0"/>
              <a:t> </a:t>
            </a:r>
            <a:r>
              <a:rPr lang="fr-CH" dirty="0" err="1" smtClean="0"/>
              <a:t>might</a:t>
            </a:r>
            <a:r>
              <a:rPr lang="fr-CH" dirty="0" smtClean="0"/>
              <a:t> </a:t>
            </a:r>
            <a:r>
              <a:rPr lang="fr-CH" dirty="0" err="1" smtClean="0"/>
              <a:t>evolve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err="1" smtClean="0"/>
              <a:t>here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assume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saturate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nominal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5544616" cy="470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858000" y="5661248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/>
            </a:r>
            <a:br>
              <a:rPr lang="fr-CH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4725144"/>
            <a:ext cx="2011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Data </a:t>
            </a:r>
            <a:r>
              <a:rPr lang="fr-CH" sz="1600" dirty="0" err="1" smtClean="0"/>
              <a:t>from</a:t>
            </a:r>
            <a:r>
              <a:rPr lang="fr-CH" sz="1600" dirty="0" smtClean="0"/>
              <a:t> M. Lamont</a:t>
            </a:r>
          </a:p>
          <a:p>
            <a:r>
              <a:rPr lang="fr-CH" sz="1600" dirty="0" smtClean="0"/>
              <a:t>Not </a:t>
            </a:r>
            <a:r>
              <a:rPr lang="fr-CH" sz="1600" dirty="0" err="1" smtClean="0"/>
              <a:t>validated</a:t>
            </a:r>
            <a:r>
              <a:rPr lang="fr-CH" sz="1600" dirty="0" smtClean="0"/>
              <a:t> by LMC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HL-LHC management</a:t>
            </a:r>
            <a:endParaRPr lang="en-US" dirty="0"/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723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56" y="1647824"/>
            <a:ext cx="7772722" cy="451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val 35"/>
          <p:cNvSpPr/>
          <p:nvPr/>
        </p:nvSpPr>
        <p:spPr>
          <a:xfrm>
            <a:off x="2771800" y="3140968"/>
            <a:ext cx="3744416" cy="1152128"/>
          </a:xfrm>
          <a:prstGeom prst="ellipse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2AC0-52E5-410B-B385-A72155E5C20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L.Rossi @ HL kick off internal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Is </a:t>
            </a:r>
            <a:r>
              <a:rPr lang="fr-CH" dirty="0" err="1" smtClean="0"/>
              <a:t>there</a:t>
            </a:r>
            <a:r>
              <a:rPr lang="fr-CH" dirty="0" smtClean="0"/>
              <a:t> a </a:t>
            </a:r>
            <a:r>
              <a:rPr lang="fr-CH" dirty="0" err="1" smtClean="0"/>
              <a:t>further</a:t>
            </a:r>
            <a:r>
              <a:rPr lang="fr-CH" dirty="0" smtClean="0"/>
              <a:t> exploitation of the LHC tunnel and infrastructure?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6768752" cy="42601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80312" y="2708920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r>
              <a:rPr lang="fr-CH" dirty="0" smtClean="0"/>
              <a:t> to go </a:t>
            </a:r>
            <a:r>
              <a:rPr lang="fr-CH" dirty="0" err="1" smtClean="0"/>
              <a:t>faster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for LHC.</a:t>
            </a:r>
          </a:p>
          <a:p>
            <a:r>
              <a:rPr lang="fr-CH" dirty="0" smtClean="0"/>
              <a:t>But LHC « </a:t>
            </a:r>
            <a:r>
              <a:rPr lang="fr-CH" dirty="0" err="1" smtClean="0"/>
              <a:t>suffered</a:t>
            </a:r>
            <a:r>
              <a:rPr lang="fr-CH" dirty="0" smtClean="0"/>
              <a:t> » </a:t>
            </a:r>
            <a:r>
              <a:rPr lang="fr-CH" dirty="0" err="1" smtClean="0"/>
              <a:t>from</a:t>
            </a:r>
            <a:r>
              <a:rPr lang="fr-CH" dirty="0" smtClean="0"/>
              <a:t> LEP and LEP II </a:t>
            </a:r>
            <a:r>
              <a:rPr lang="fr-CH" dirty="0" err="1" smtClean="0"/>
              <a:t>endeavour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Evolution</a:t>
            </a:r>
            <a:r>
              <a:rPr lang="fr-CH" dirty="0" smtClean="0"/>
              <a:t> in </a:t>
            </a:r>
            <a:r>
              <a:rPr lang="fr-CH" dirty="0" err="1" smtClean="0"/>
              <a:t>magnet</a:t>
            </a:r>
            <a:r>
              <a:rPr lang="fr-CH" dirty="0" smtClean="0"/>
              <a:t> size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882" y="2060848"/>
            <a:ext cx="511911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5436096" y="4005064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572000" y="2924944"/>
            <a:ext cx="914400" cy="612648"/>
          </a:xfrm>
          <a:prstGeom prst="wedgeEllipseCallout">
            <a:avLst>
              <a:gd name="adj1" fmla="val 49047"/>
              <a:gd name="adj2" fmla="val 127237"/>
            </a:avLst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4008" y="306896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1980s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96136" y="3573016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076056" y="2348880"/>
            <a:ext cx="914400" cy="612648"/>
          </a:xfrm>
          <a:prstGeom prst="wedgeEllipseCallout">
            <a:avLst>
              <a:gd name="adj1" fmla="val 47842"/>
              <a:gd name="adj2" fmla="val 143421"/>
            </a:avLst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8064" y="263691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1990s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76256" y="2924944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6084168" y="1844824"/>
            <a:ext cx="914400" cy="612648"/>
          </a:xfrm>
          <a:prstGeom prst="wedgeEllipseCallout">
            <a:avLst>
              <a:gd name="adj1" fmla="val 49047"/>
              <a:gd name="adj2" fmla="val 109255"/>
            </a:avLst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56176" y="198884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2000s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28384" y="2204864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7164288" y="1412776"/>
            <a:ext cx="914400" cy="612648"/>
          </a:xfrm>
          <a:prstGeom prst="wedgeEllipseCallout">
            <a:avLst>
              <a:gd name="adj1" fmla="val 38204"/>
              <a:gd name="adj2" fmla="val 102062"/>
            </a:avLst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36296" y="148478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2010s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E5EA-1EA6-459D-A07B-64B91CECA65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LucioRossi@Esgard</a:t>
            </a:r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9512" y="1484784"/>
            <a:ext cx="3826768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coils in cos</a:t>
            </a:r>
            <a: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 shape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fr-CH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overall</a:t>
            </a:r>
            <a: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about the same </a:t>
            </a:r>
            <a:r>
              <a:rPr kumimoji="0" lang="fr-C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350 A/mm2 </a:t>
            </a:r>
            <a: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 low J, too big coil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high density </a:t>
            </a:r>
            <a:b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 low field (see later)</a:t>
            </a:r>
            <a:b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</a:br>
            <a: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 low copper for stabilization and protection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All good designs fall within </a:t>
            </a:r>
            <a:r>
              <a:rPr kumimoji="0" lang="fr-CH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± 10%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9832" y="5589240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dirty="0"/>
              <a:t>For a perfect dipole with current </a:t>
            </a:r>
            <a:r>
              <a:rPr lang="en-US" i="1" dirty="0"/>
              <a:t>J </a:t>
            </a:r>
            <a:r>
              <a:rPr lang="en-US" i="1" dirty="0" err="1"/>
              <a:t>cos</a:t>
            </a:r>
            <a:r>
              <a:rPr lang="en-US" i="1" dirty="0">
                <a:sym typeface="Symbol"/>
              </a:rPr>
              <a:t></a:t>
            </a:r>
            <a:r>
              <a:rPr lang="en-US" dirty="0"/>
              <a:t>, the field scales with the </a:t>
            </a:r>
            <a:r>
              <a:rPr lang="en-US" dirty="0" smtClean="0"/>
              <a:t>current density and coil thickness </a:t>
            </a:r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a </a:t>
            </a:r>
            <a:r>
              <a:rPr lang="en-US" dirty="0"/>
              <a:t>: </a:t>
            </a:r>
            <a:r>
              <a:rPr lang="en-US" b="1" dirty="0"/>
              <a:t>B </a:t>
            </a:r>
            <a:r>
              <a:rPr lang="en-US" b="1" dirty="0">
                <a:sym typeface="Symbol"/>
              </a:rPr>
              <a:t></a:t>
            </a:r>
            <a:r>
              <a:rPr lang="en-US" b="1" dirty="0"/>
              <a:t> J </a:t>
            </a:r>
            <a:r>
              <a:rPr lang="en-US" b="1" dirty="0">
                <a:sym typeface="Symbol"/>
              </a:rPr>
              <a:t></a:t>
            </a:r>
            <a:r>
              <a:rPr lang="en-US" b="1" dirty="0" smtClean="0"/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  <p:bldP spid="1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Superconductor</a:t>
            </a:r>
            <a:r>
              <a:rPr lang="fr-CH" dirty="0" smtClean="0"/>
              <a:t> « </a:t>
            </a:r>
            <a:r>
              <a:rPr lang="fr-CH" dirty="0" err="1" smtClean="0"/>
              <a:t>space</a:t>
            </a:r>
            <a:r>
              <a:rPr lang="fr-CH" dirty="0" smtClean="0"/>
              <a:t> »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10405927"/>
              </p:ext>
            </p:extLst>
          </p:nvPr>
        </p:nvGraphicFramePr>
        <p:xfrm>
          <a:off x="899592" y="1268760"/>
          <a:ext cx="7272808" cy="535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979712" y="2924944"/>
            <a:ext cx="1224136" cy="936104"/>
          </a:xfrm>
          <a:prstGeom prst="roundRect">
            <a:avLst/>
          </a:prstGeom>
          <a:solidFill>
            <a:schemeClr val="accent3">
              <a:lumMod val="75000"/>
              <a:alpha val="3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3">
                    <a:lumMod val="50000"/>
                  </a:schemeClr>
                </a:solidFill>
              </a:rPr>
              <a:t>Nb-Ti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3848" y="2924944"/>
            <a:ext cx="792088" cy="936104"/>
          </a:xfrm>
          <a:prstGeom prst="roundRect">
            <a:avLst/>
          </a:prstGeom>
          <a:solidFill>
            <a:schemeClr val="accent6">
              <a:lumMod val="75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CH" sz="1600" dirty="0" smtClean="0">
                <a:solidFill>
                  <a:schemeClr val="accent6">
                    <a:lumMod val="50000"/>
                  </a:schemeClr>
                </a:solidFill>
              </a:rPr>
              <a:t>Nb</a:t>
            </a:r>
            <a:r>
              <a:rPr lang="fr-CH" sz="1600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fr-CH" sz="1600" dirty="0" smtClean="0">
                <a:solidFill>
                  <a:schemeClr val="accent6">
                    <a:lumMod val="50000"/>
                  </a:schemeClr>
                </a:solidFill>
              </a:rPr>
              <a:t>Sn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95936" y="3429000"/>
            <a:ext cx="648072" cy="432048"/>
          </a:xfrm>
          <a:prstGeom prst="roundRect">
            <a:avLst/>
          </a:prstGeom>
          <a:solidFill>
            <a:schemeClr val="accent5">
              <a:lumMod val="75000"/>
              <a:alpha val="3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5">
                    <a:lumMod val="75000"/>
                  </a:schemeClr>
                </a:solidFill>
              </a:rPr>
              <a:t>HTS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back at LHC timeline </a:t>
            </a:r>
            <a:br>
              <a:rPr lang="en-US" dirty="0" smtClean="0"/>
            </a:br>
            <a:r>
              <a:rPr lang="en-US" dirty="0" smtClean="0"/>
              <a:t>(SC magnet dominated)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39552" y="2420888"/>
            <a:ext cx="8352928" cy="2808312"/>
            <a:chOff x="611560" y="4049688"/>
            <a:chExt cx="8352928" cy="2808312"/>
          </a:xfrm>
        </p:grpSpPr>
        <p:sp>
          <p:nvSpPr>
            <p:cNvPr id="33" name="Right Arrow 32"/>
            <p:cNvSpPr/>
            <p:nvPr/>
          </p:nvSpPr>
          <p:spPr>
            <a:xfrm>
              <a:off x="611560" y="4841776"/>
              <a:ext cx="8352928" cy="12047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bg1"/>
                  </a:solidFill>
                </a:rPr>
                <a:t>1985    1987       1990         1994                          2000                       2006             2010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ular Callout 33"/>
            <p:cNvSpPr/>
            <p:nvPr/>
          </p:nvSpPr>
          <p:spPr>
            <a:xfrm>
              <a:off x="827584" y="4049688"/>
              <a:ext cx="1080120" cy="828672"/>
            </a:xfrm>
            <a:prstGeom prst="wedgeRoundRectCallout">
              <a:avLst>
                <a:gd name="adj1" fmla="val 30532"/>
                <a:gd name="adj2" fmla="val 78618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bg1"/>
                  </a:solidFill>
                </a:rPr>
                <a:t>9 T - 1 m single bore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3131840" y="4049688"/>
              <a:ext cx="1152128" cy="900680"/>
            </a:xfrm>
            <a:prstGeom prst="wedgeRoundRectCallout">
              <a:avLst>
                <a:gd name="adj1" fmla="val -20833"/>
                <a:gd name="adj2" fmla="val 67063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bg1"/>
                  </a:solidFill>
                </a:rPr>
                <a:t>9 T -10 m long </a:t>
              </a:r>
              <a:r>
                <a:rPr lang="fr-CH" dirty="0" err="1" smtClean="0">
                  <a:solidFill>
                    <a:schemeClr val="bg1"/>
                  </a:solidFill>
                </a:rPr>
                <a:t>protoype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ular Callout 35"/>
            <p:cNvSpPr/>
            <p:nvPr/>
          </p:nvSpPr>
          <p:spPr>
            <a:xfrm>
              <a:off x="4932040" y="4049688"/>
              <a:ext cx="1152128" cy="900680"/>
            </a:xfrm>
            <a:prstGeom prst="wedgeRoundRectCallout">
              <a:avLst>
                <a:gd name="adj1" fmla="val -20833"/>
                <a:gd name="adj2" fmla="val 65922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bg1"/>
                  </a:solidFill>
                </a:rPr>
                <a:t>9 T-15 m final </a:t>
              </a:r>
              <a:r>
                <a:rPr lang="fr-CH" dirty="0" err="1" smtClean="0">
                  <a:solidFill>
                    <a:schemeClr val="bg1"/>
                  </a:solidFill>
                </a:rPr>
                <a:t>protoype</a:t>
              </a:r>
              <a:r>
                <a:rPr lang="fr-CH" dirty="0" smtClean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6660232" y="4049688"/>
              <a:ext cx="1152128" cy="900680"/>
            </a:xfrm>
            <a:prstGeom prst="wedgeRoundRectCallout">
              <a:avLst>
                <a:gd name="adj1" fmla="val -20833"/>
                <a:gd name="adj2" fmla="val 65922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bg1"/>
                  </a:solidFill>
                </a:rPr>
                <a:t>Last LHC </a:t>
              </a:r>
              <a:r>
                <a:rPr lang="fr-CH" dirty="0" err="1" smtClean="0">
                  <a:solidFill>
                    <a:schemeClr val="bg1"/>
                  </a:solidFill>
                </a:rPr>
                <a:t>dipole</a:t>
              </a:r>
              <a:r>
                <a:rPr lang="fr-CH" dirty="0" smtClean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Oval Callout 37"/>
            <p:cNvSpPr/>
            <p:nvPr/>
          </p:nvSpPr>
          <p:spPr>
            <a:xfrm>
              <a:off x="7164288" y="6065912"/>
              <a:ext cx="1368152" cy="720080"/>
            </a:xfrm>
            <a:prstGeom prst="wedgeEllipseCallout">
              <a:avLst>
                <a:gd name="adj1" fmla="val 5262"/>
                <a:gd name="adj2" fmla="val -922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LHC start-up</a:t>
              </a:r>
              <a:endParaRPr lang="en-US" dirty="0"/>
            </a:p>
          </p:txBody>
        </p:sp>
        <p:sp>
          <p:nvSpPr>
            <p:cNvPr id="39" name="Oval Callout 38"/>
            <p:cNvSpPr/>
            <p:nvPr/>
          </p:nvSpPr>
          <p:spPr>
            <a:xfrm>
              <a:off x="827584" y="6065912"/>
              <a:ext cx="1008112" cy="720080"/>
            </a:xfrm>
            <a:prstGeom prst="wedgeEllipseCallout">
              <a:avLst>
                <a:gd name="adj1" fmla="val -30471"/>
                <a:gd name="adj2" fmla="val -975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LHC </a:t>
              </a:r>
              <a:r>
                <a:rPr lang="fr-CH" dirty="0" err="1" smtClean="0"/>
                <a:t>study</a:t>
              </a:r>
              <a:endParaRPr lang="en-US" dirty="0"/>
            </a:p>
          </p:txBody>
        </p:sp>
        <p:sp>
          <p:nvSpPr>
            <p:cNvPr id="40" name="Oval Callout 39"/>
            <p:cNvSpPr/>
            <p:nvPr/>
          </p:nvSpPr>
          <p:spPr>
            <a:xfrm>
              <a:off x="1979712" y="6137920"/>
              <a:ext cx="1512168" cy="720080"/>
            </a:xfrm>
            <a:prstGeom prst="wedgeEllipseCallout">
              <a:avLst>
                <a:gd name="adj1" fmla="val -16203"/>
                <a:gd name="adj2" fmla="val -1018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err="1" smtClean="0">
                  <a:solidFill>
                    <a:srgbClr val="FFC000"/>
                  </a:solidFill>
                </a:rPr>
                <a:t>Decision</a:t>
              </a:r>
              <a:r>
                <a:rPr lang="fr-CH" b="1" dirty="0" smtClean="0">
                  <a:solidFill>
                    <a:srgbClr val="FFC000"/>
                  </a:solidFill>
                </a:rPr>
                <a:t> for Nb-Ti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41" name="Rounded Rectangular Callout 40"/>
            <p:cNvSpPr/>
            <p:nvPr/>
          </p:nvSpPr>
          <p:spPr>
            <a:xfrm>
              <a:off x="1979712" y="4049688"/>
              <a:ext cx="1080120" cy="828672"/>
            </a:xfrm>
            <a:prstGeom prst="wedgeRoundRectCallout">
              <a:avLst>
                <a:gd name="adj1" fmla="val -23686"/>
                <a:gd name="adj2" fmla="val 78618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smtClean="0">
                  <a:solidFill>
                    <a:srgbClr val="FFC000"/>
                  </a:solidFill>
                </a:rPr>
                <a:t>10 T-1m Nb3Sn </a:t>
              </a:r>
              <a:r>
                <a:rPr lang="fr-CH" b="1" dirty="0" err="1" smtClean="0">
                  <a:solidFill>
                    <a:srgbClr val="FFC000"/>
                  </a:solidFill>
                </a:rPr>
                <a:t>dipole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42" name="Oval Callout 41"/>
            <p:cNvSpPr/>
            <p:nvPr/>
          </p:nvSpPr>
          <p:spPr>
            <a:xfrm>
              <a:off x="4211960" y="6137920"/>
              <a:ext cx="2304256" cy="720080"/>
            </a:xfrm>
            <a:prstGeom prst="wedgeEllipseCallout">
              <a:avLst>
                <a:gd name="adj1" fmla="val -14420"/>
                <a:gd name="adj2" fmla="val -1003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err="1" smtClean="0">
                  <a:solidFill>
                    <a:srgbClr val="FFC000"/>
                  </a:solidFill>
                </a:rPr>
                <a:t>Industry</a:t>
              </a:r>
              <a:r>
                <a:rPr lang="fr-CH" b="1" dirty="0" smtClean="0">
                  <a:solidFill>
                    <a:srgbClr val="FFC000"/>
                  </a:solidFill>
                </a:rPr>
                <a:t> </a:t>
              </a:r>
              <a:r>
                <a:rPr lang="fr-CH" b="1" dirty="0" err="1" smtClean="0">
                  <a:solidFill>
                    <a:srgbClr val="FFC000"/>
                  </a:solidFill>
                </a:rPr>
                <a:t>contracts</a:t>
              </a:r>
              <a:r>
                <a:rPr lang="fr-CH" b="1" dirty="0" smtClean="0">
                  <a:solidFill>
                    <a:srgbClr val="FFC000"/>
                  </a:solidFill>
                </a:rPr>
                <a:t> Nb-Ti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possibile</a:t>
            </a:r>
            <a:r>
              <a:rPr lang="en-US" dirty="0" smtClean="0"/>
              <a:t> for HE-LHC?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51520" y="1700808"/>
            <a:ext cx="8748464" cy="3672408"/>
            <a:chOff x="179512" y="1124744"/>
            <a:chExt cx="8748464" cy="3672408"/>
          </a:xfrm>
        </p:grpSpPr>
        <p:sp>
          <p:nvSpPr>
            <p:cNvPr id="35" name="Right Arrow 34"/>
            <p:cNvSpPr/>
            <p:nvPr/>
          </p:nvSpPr>
          <p:spPr>
            <a:xfrm>
              <a:off x="575048" y="2780928"/>
              <a:ext cx="8352928" cy="12047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bg1"/>
                  </a:solidFill>
                </a:rPr>
                <a:t>2005              2010               2015               2020               2025               2030              2035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ular Callout 35"/>
            <p:cNvSpPr/>
            <p:nvPr/>
          </p:nvSpPr>
          <p:spPr>
            <a:xfrm>
              <a:off x="179512" y="1988840"/>
              <a:ext cx="792088" cy="828672"/>
            </a:xfrm>
            <a:prstGeom prst="wedgeRoundRectCallout">
              <a:avLst>
                <a:gd name="adj1" fmla="val 2205"/>
                <a:gd name="adj2" fmla="val 78619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US 16 T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small</a:t>
              </a:r>
              <a:r>
                <a:rPr lang="fr-CH" sz="1400" dirty="0" smtClean="0">
                  <a:solidFill>
                    <a:schemeClr val="bg1"/>
                  </a:solidFill>
                </a:rPr>
                <a:t>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dipole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2231232" y="1124744"/>
              <a:ext cx="1440160" cy="1764776"/>
            </a:xfrm>
            <a:prstGeom prst="wedgeRoundRectCallout">
              <a:avLst>
                <a:gd name="adj1" fmla="val -31220"/>
                <a:gd name="adj2" fmla="val 59668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smtClean="0">
                  <a:solidFill>
                    <a:srgbClr val="FFFF00"/>
                  </a:solidFill>
                </a:rPr>
                <a:t>EuCARD 13  T large </a:t>
              </a:r>
              <a:r>
                <a:rPr lang="fr-CH" sz="1400" b="1" dirty="0" err="1" smtClean="0">
                  <a:solidFill>
                    <a:srgbClr val="FFFF00"/>
                  </a:solidFill>
                </a:rPr>
                <a:t>dipole</a:t>
              </a:r>
              <a:r>
                <a:rPr lang="fr-CH" sz="1400" b="1" dirty="0" smtClean="0">
                  <a:solidFill>
                    <a:srgbClr val="FFFF00"/>
                  </a:solidFill>
                </a:rPr>
                <a:t>+ 18 T </a:t>
              </a:r>
              <a:r>
                <a:rPr lang="fr-CH" sz="1400" b="1" dirty="0" err="1" smtClean="0">
                  <a:solidFill>
                    <a:srgbClr val="FFFF00"/>
                  </a:solidFill>
                </a:rPr>
                <a:t>small</a:t>
              </a:r>
              <a:r>
                <a:rPr lang="fr-CH" sz="1400" b="1" dirty="0" smtClean="0">
                  <a:solidFill>
                    <a:srgbClr val="FFFF00"/>
                  </a:solidFill>
                </a:rPr>
                <a:t> insert</a:t>
              </a:r>
            </a:p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US 13 T Quads FP7-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HiLumi</a:t>
              </a:r>
              <a:endParaRPr lang="fr-CH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US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NbSn</a:t>
              </a:r>
              <a:r>
                <a:rPr lang="fr-CH" sz="1400" dirty="0" smtClean="0">
                  <a:solidFill>
                    <a:schemeClr val="bg1"/>
                  </a:solidFill>
                </a:rPr>
                <a:t>-HTS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development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ular Callout 37"/>
            <p:cNvSpPr/>
            <p:nvPr/>
          </p:nvSpPr>
          <p:spPr>
            <a:xfrm>
              <a:off x="5148064" y="1988840"/>
              <a:ext cx="1440160" cy="900680"/>
            </a:xfrm>
            <a:prstGeom prst="wedgeRoundRectCallout">
              <a:avLst>
                <a:gd name="adj1" fmla="val -27992"/>
                <a:gd name="adj2" fmla="val 67145"/>
                <a:gd name="adj3" fmla="val 16667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15-20 T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dip</a:t>
              </a:r>
              <a:r>
                <a:rPr lang="fr-CH" sz="1400" dirty="0" smtClean="0">
                  <a:solidFill>
                    <a:schemeClr val="bg1"/>
                  </a:solidFill>
                </a:rPr>
                <a:t> final proto &amp;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Industrialization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ular Callout 38"/>
            <p:cNvSpPr/>
            <p:nvPr/>
          </p:nvSpPr>
          <p:spPr>
            <a:xfrm>
              <a:off x="6623720" y="1988840"/>
              <a:ext cx="1152128" cy="900680"/>
            </a:xfrm>
            <a:prstGeom prst="wedgeRoundRectCallout">
              <a:avLst>
                <a:gd name="adj1" fmla="val 6060"/>
                <a:gd name="adj2" fmla="val 67600"/>
                <a:gd name="adj3" fmla="val 16667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Final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delivery</a:t>
              </a:r>
              <a:r>
                <a:rPr lang="fr-CH" sz="1400" dirty="0" smtClean="0">
                  <a:solidFill>
                    <a:schemeClr val="bg1"/>
                  </a:solidFill>
                </a:rPr>
                <a:t>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Magnets</a:t>
              </a:r>
              <a:r>
                <a:rPr lang="fr-CH" sz="1400" dirty="0" smtClean="0">
                  <a:solidFill>
                    <a:schemeClr val="bg1"/>
                  </a:solidFill>
                </a:rPr>
                <a:t> HE-LHC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Callout 39"/>
            <p:cNvSpPr/>
            <p:nvPr/>
          </p:nvSpPr>
          <p:spPr>
            <a:xfrm>
              <a:off x="7271792" y="4005064"/>
              <a:ext cx="1368152" cy="720080"/>
            </a:xfrm>
            <a:prstGeom prst="wedgeEllipseCallout">
              <a:avLst>
                <a:gd name="adj1" fmla="val -12966"/>
                <a:gd name="adj2" fmla="val -90174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smtClean="0"/>
                <a:t>HE-LHC start-up</a:t>
              </a:r>
              <a:endParaRPr lang="en-US" b="1" dirty="0"/>
            </a:p>
          </p:txBody>
        </p:sp>
        <p:sp>
          <p:nvSpPr>
            <p:cNvPr id="41" name="Oval Callout 40"/>
            <p:cNvSpPr/>
            <p:nvPr/>
          </p:nvSpPr>
          <p:spPr>
            <a:xfrm>
              <a:off x="1295128" y="4005064"/>
              <a:ext cx="1440160" cy="720080"/>
            </a:xfrm>
            <a:prstGeom prst="wedgeEllipseCallout">
              <a:avLst>
                <a:gd name="adj1" fmla="val 10397"/>
                <a:gd name="adj2" fmla="val -91816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/>
                <a:t>HE-LHC </a:t>
              </a:r>
              <a:r>
                <a:rPr lang="fr-CH" sz="1400" dirty="0" err="1" smtClean="0"/>
                <a:t>preliminary</a:t>
              </a:r>
              <a:r>
                <a:rPr lang="fr-CH" sz="1400" dirty="0" smtClean="0"/>
                <a:t> </a:t>
              </a:r>
              <a:r>
                <a:rPr lang="fr-CH" sz="1400" dirty="0" err="1" smtClean="0"/>
                <a:t>study</a:t>
              </a:r>
              <a:endParaRPr lang="en-US" sz="1400" dirty="0"/>
            </a:p>
          </p:txBody>
        </p:sp>
        <p:sp>
          <p:nvSpPr>
            <p:cNvPr id="42" name="Oval Callout 41"/>
            <p:cNvSpPr/>
            <p:nvPr/>
          </p:nvSpPr>
          <p:spPr>
            <a:xfrm>
              <a:off x="3743400" y="4077072"/>
              <a:ext cx="1224136" cy="720080"/>
            </a:xfrm>
            <a:prstGeom prst="wedgeEllipseCallout">
              <a:avLst>
                <a:gd name="adj1" fmla="val -48286"/>
                <a:gd name="adj2" fmla="val -101734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smtClean="0">
                  <a:solidFill>
                    <a:schemeClr val="tx1"/>
                  </a:solidFill>
                </a:rPr>
                <a:t>HTS for HE-LHC: yes.or.no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ular Callout 42"/>
            <p:cNvSpPr/>
            <p:nvPr/>
          </p:nvSpPr>
          <p:spPr>
            <a:xfrm>
              <a:off x="1151112" y="1988840"/>
              <a:ext cx="1152128" cy="828672"/>
            </a:xfrm>
            <a:prstGeom prst="wedgeRoundRectCallout">
              <a:avLst>
                <a:gd name="adj1" fmla="val 13039"/>
                <a:gd name="adj2" fmla="val 79948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smtClean="0">
                  <a:solidFill>
                    <a:schemeClr val="bg1"/>
                  </a:solidFill>
                </a:rPr>
                <a:t>LARP 11 T long quad</a:t>
              </a:r>
            </a:p>
            <a:p>
              <a:pPr algn="ctr"/>
              <a:r>
                <a:rPr lang="fr-CH" sz="1400" b="1" dirty="0" smtClean="0">
                  <a:solidFill>
                    <a:schemeClr val="bg1"/>
                  </a:solidFill>
                </a:rPr>
                <a:t>EuCARD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R&amp;D</a:t>
              </a:r>
              <a:endParaRPr lang="fr-CH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Oval Callout 43"/>
            <p:cNvSpPr/>
            <p:nvPr/>
          </p:nvSpPr>
          <p:spPr>
            <a:xfrm>
              <a:off x="4895528" y="4077072"/>
              <a:ext cx="2016224" cy="720080"/>
            </a:xfrm>
            <a:prstGeom prst="wedgeEllipseCallout">
              <a:avLst>
                <a:gd name="adj1" fmla="val -10264"/>
                <a:gd name="adj2" fmla="val -101839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err="1" smtClean="0">
                  <a:solidFill>
                    <a:schemeClr val="bg1"/>
                  </a:solidFill>
                </a:rPr>
                <a:t>Industry</a:t>
              </a:r>
              <a:r>
                <a:rPr lang="fr-CH" sz="1400" b="1" dirty="0" smtClean="0">
                  <a:solidFill>
                    <a:schemeClr val="bg1"/>
                  </a:solidFill>
                </a:rPr>
                <a:t> </a:t>
              </a:r>
              <a:r>
                <a:rPr lang="fr-CH" sz="1400" b="1" dirty="0" err="1" smtClean="0">
                  <a:solidFill>
                    <a:schemeClr val="bg1"/>
                  </a:solidFill>
                </a:rPr>
                <a:t>contracts</a:t>
              </a:r>
              <a:r>
                <a:rPr lang="fr-CH" sz="1400" b="1" dirty="0" smtClean="0">
                  <a:solidFill>
                    <a:schemeClr val="bg1"/>
                  </a:solidFill>
                </a:rPr>
                <a:t>, </a:t>
              </a:r>
              <a:r>
                <a:rPr lang="fr-CH" sz="1400" b="1" dirty="0" err="1" smtClean="0">
                  <a:solidFill>
                    <a:schemeClr val="bg1"/>
                  </a:solidFill>
                </a:rPr>
                <a:t>start</a:t>
              </a:r>
              <a:r>
                <a:rPr lang="fr-CH" sz="1400" b="1" dirty="0" smtClean="0">
                  <a:solidFill>
                    <a:schemeClr val="bg1"/>
                  </a:solidFill>
                </a:rPr>
                <a:t> </a:t>
              </a:r>
              <a:r>
                <a:rPr lang="fr-CH" sz="1400" b="1" dirty="0" err="1" smtClean="0">
                  <a:solidFill>
                    <a:schemeClr val="bg1"/>
                  </a:solidFill>
                </a:rPr>
                <a:t>constrution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ounded Rectangular Callout 44"/>
            <p:cNvSpPr/>
            <p:nvPr/>
          </p:nvSpPr>
          <p:spPr>
            <a:xfrm>
              <a:off x="503040" y="1124744"/>
              <a:ext cx="1584176" cy="828672"/>
            </a:xfrm>
            <a:prstGeom prst="wedgeRoundRectCallout">
              <a:avLst>
                <a:gd name="adj1" fmla="val -5751"/>
                <a:gd name="adj2" fmla="val 180493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US basic programs and LARP R&amp;D</a:t>
              </a:r>
            </a:p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EU FP6-CARE-NED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6" name="Striped Right Arrow 45"/>
            <p:cNvSpPr/>
            <p:nvPr/>
          </p:nvSpPr>
          <p:spPr>
            <a:xfrm>
              <a:off x="2663280" y="3789040"/>
              <a:ext cx="1224136" cy="1008112"/>
            </a:xfrm>
            <a:prstGeom prst="stripedRightArrow">
              <a:avLst>
                <a:gd name="adj1" fmla="val 82984"/>
                <a:gd name="adj2" fmla="val 22091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smtClean="0">
                  <a:solidFill>
                    <a:srgbClr val="FFFF00"/>
                  </a:solidFill>
                </a:rPr>
                <a:t>EuCARD2 full  bore </a:t>
              </a:r>
              <a:r>
                <a:rPr lang="fr-CH" sz="1400" b="1" dirty="0" err="1" smtClean="0">
                  <a:solidFill>
                    <a:srgbClr val="FFFF00"/>
                  </a:solidFill>
                </a:rPr>
                <a:t>dipole</a:t>
              </a:r>
              <a:r>
                <a:rPr lang="fr-CH" sz="1400" b="1" dirty="0" smtClean="0">
                  <a:solidFill>
                    <a:srgbClr val="FFFF00"/>
                  </a:solidFill>
                </a:rPr>
                <a:t> HTS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Rounded Rectangular Callout 46"/>
            <p:cNvSpPr/>
            <p:nvPr/>
          </p:nvSpPr>
          <p:spPr>
            <a:xfrm>
              <a:off x="3923928" y="1988840"/>
              <a:ext cx="1224136" cy="900680"/>
            </a:xfrm>
            <a:prstGeom prst="wedgeRoundRectCallout">
              <a:avLst>
                <a:gd name="adj1" fmla="val -27992"/>
                <a:gd name="adj2" fmla="val 67145"/>
                <a:gd name="adj3" fmla="val 16667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15-20 T R&amp;D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dipole</a:t>
              </a:r>
              <a:r>
                <a:rPr lang="fr-CH" sz="1400" dirty="0" smtClean="0">
                  <a:solidFill>
                    <a:schemeClr val="bg1"/>
                  </a:solidFill>
                </a:rPr>
                <a:t>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models</a:t>
              </a:r>
              <a:r>
                <a:rPr lang="fr-CH" sz="1400" dirty="0" smtClean="0">
                  <a:solidFill>
                    <a:schemeClr val="bg1"/>
                  </a:solidFill>
                </a:rPr>
                <a:t> and prototypes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Malta Workshop: HE-LHC @ 33 </a:t>
            </a:r>
            <a:r>
              <a:rPr lang="en-US" sz="3600" dirty="0" err="1" smtClean="0"/>
              <a:t>TeV</a:t>
            </a:r>
            <a:r>
              <a:rPr lang="en-US" sz="3600" dirty="0" smtClean="0"/>
              <a:t> </a:t>
            </a:r>
            <a:r>
              <a:rPr lang="en-US" sz="3600" dirty="0" err="1" smtClean="0"/>
              <a:t>c.o.m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 smtClean="0"/>
              <a:t>14-16 October 2010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79512" y="1628800"/>
            <a:ext cx="6266960" cy="3384375"/>
            <a:chOff x="1043608" y="692696"/>
            <a:chExt cx="7344817" cy="3966455"/>
          </a:xfrm>
        </p:grpSpPr>
        <p:pic>
          <p:nvPicPr>
            <p:cNvPr id="7" name="Picture 6" descr="20T_coil_v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3969" y="916649"/>
              <a:ext cx="4104456" cy="1471010"/>
            </a:xfrm>
            <a:prstGeom prst="rect">
              <a:avLst/>
            </a:prstGeom>
          </p:spPr>
        </p:pic>
        <p:pic>
          <p:nvPicPr>
            <p:cNvPr id="8" name="Picture 7" descr="20T_iron_v3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616" y="692696"/>
              <a:ext cx="3168352" cy="2365108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4" y="2420888"/>
              <a:ext cx="272970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3284984"/>
              <a:ext cx="5466228" cy="1374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6444208" y="1340768"/>
            <a:ext cx="2699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Magnet</a:t>
            </a:r>
            <a:r>
              <a:rPr lang="fr-CH" dirty="0" smtClean="0"/>
              <a:t> design: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challanging</a:t>
            </a:r>
            <a:r>
              <a:rPr lang="fr-CH" dirty="0" smtClean="0"/>
              <a:t> but not impossible. 300 mm </a:t>
            </a:r>
          </a:p>
          <a:p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multiple power </a:t>
            </a:r>
            <a:r>
              <a:rPr lang="fr-CH" dirty="0" err="1" smtClean="0"/>
              <a:t>supply</a:t>
            </a:r>
            <a:r>
              <a:rPr lang="fr-CH" dirty="0" smtClean="0"/>
              <a:t>.</a:t>
            </a:r>
          </a:p>
          <a:p>
            <a:r>
              <a:rPr lang="fr-CH" b="1" dirty="0" err="1" smtClean="0"/>
              <a:t>Work</a:t>
            </a:r>
            <a:r>
              <a:rPr lang="fr-CH" b="1" dirty="0" smtClean="0"/>
              <a:t>  for 4 </a:t>
            </a:r>
            <a:r>
              <a:rPr lang="fr-CH" b="1" dirty="0" err="1" smtClean="0"/>
              <a:t>years</a:t>
            </a:r>
            <a:r>
              <a:rPr lang="fr-CH" b="1" dirty="0" smtClean="0"/>
              <a:t> to </a:t>
            </a:r>
            <a:r>
              <a:rPr lang="fr-CH" b="1" dirty="0" err="1" smtClean="0"/>
              <a:t>assess</a:t>
            </a:r>
            <a:r>
              <a:rPr lang="fr-CH" b="1" dirty="0" smtClean="0"/>
              <a:t> HTS for 2X20T: to open the </a:t>
            </a:r>
            <a:r>
              <a:rPr lang="fr-CH" b="1" dirty="0" err="1" smtClean="0"/>
              <a:t>way</a:t>
            </a:r>
            <a:r>
              <a:rPr lang="fr-CH" b="1" dirty="0" smtClean="0"/>
              <a:t> to 16.5 T/</a:t>
            </a:r>
            <a:r>
              <a:rPr lang="fr-CH" b="1" dirty="0" err="1" smtClean="0"/>
              <a:t>beam</a:t>
            </a:r>
            <a:r>
              <a:rPr lang="fr-CH" b="1" dirty="0" smtClean="0"/>
              <a:t> .</a:t>
            </a:r>
            <a:endParaRPr lang="fr-CH" dirty="0" smtClean="0"/>
          </a:p>
          <a:p>
            <a:r>
              <a:rPr lang="fr-CH" dirty="0" err="1" smtClean="0"/>
              <a:t>Otherwise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to 15.5 T for 2x13 </a:t>
            </a:r>
            <a:r>
              <a:rPr lang="fr-CH" dirty="0" err="1" smtClean="0"/>
              <a:t>TeV</a:t>
            </a:r>
            <a:endParaRPr lang="fr-CH" dirty="0" smtClean="0"/>
          </a:p>
          <a:p>
            <a:r>
              <a:rPr lang="fr-CH" dirty="0" err="1" smtClean="0"/>
              <a:t>Higher</a:t>
            </a:r>
            <a:r>
              <a:rPr lang="fr-CH" dirty="0" smtClean="0"/>
              <a:t> INJ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desirable</a:t>
            </a:r>
            <a:r>
              <a:rPr lang="fr-CH" dirty="0" smtClean="0"/>
              <a:t> (2xSPS)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4797152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The synchrotron light </a:t>
            </a:r>
            <a:r>
              <a:rPr lang="fr-CH" dirty="0" err="1" smtClean="0"/>
              <a:t>emission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not a stopper: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deal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by operating the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screen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60 K</a:t>
            </a:r>
            <a:r>
              <a:rPr lang="en-GB" dirty="0" smtClean="0"/>
              <a:t>.</a:t>
            </a:r>
            <a:r>
              <a:rPr lang="fr-CH" dirty="0" smtClean="0"/>
              <a:t> </a:t>
            </a:r>
          </a:p>
          <a:p>
            <a:r>
              <a:rPr lang="fr-CH" dirty="0" smtClean="0"/>
              <a:t>The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physics</a:t>
            </a:r>
            <a:r>
              <a:rPr lang="fr-CH" dirty="0" smtClean="0"/>
              <a:t> </a:t>
            </a:r>
            <a:r>
              <a:rPr lang="fr-CH" dirty="0" err="1" smtClean="0"/>
              <a:t>may</a:t>
            </a:r>
            <a:r>
              <a:rPr lang="fr-CH" dirty="0" smtClean="0"/>
              <a:t>  </a:t>
            </a:r>
            <a:r>
              <a:rPr lang="fr-CH" dirty="0" err="1" smtClean="0"/>
              <a:t>appear</a:t>
            </a:r>
            <a:r>
              <a:rPr lang="fr-CH" dirty="0" smtClean="0"/>
              <a:t> </a:t>
            </a:r>
            <a:r>
              <a:rPr lang="fr-CH" dirty="0" err="1" smtClean="0"/>
              <a:t>even</a:t>
            </a:r>
            <a:r>
              <a:rPr lang="fr-CH" dirty="0" smtClean="0"/>
              <a:t> « </a:t>
            </a:r>
            <a:r>
              <a:rPr lang="fr-CH" dirty="0" err="1" smtClean="0"/>
              <a:t>easier</a:t>
            </a:r>
            <a:r>
              <a:rPr lang="fr-CH" dirty="0" smtClean="0"/>
              <a:t> » </a:t>
            </a:r>
            <a:r>
              <a:rPr lang="fr-CH" dirty="0" err="1" smtClean="0"/>
              <a:t>than</a:t>
            </a:r>
            <a:r>
              <a:rPr lang="fr-CH" dirty="0" smtClean="0"/>
              <a:t> LHC </a:t>
            </a:r>
            <a:r>
              <a:rPr lang="fr-CH" dirty="0" err="1" smtClean="0"/>
              <a:t>thanks</a:t>
            </a:r>
            <a:r>
              <a:rPr lang="fr-CH" dirty="0" smtClean="0"/>
              <a:t> to dumping time.</a:t>
            </a:r>
          </a:p>
          <a:p>
            <a:r>
              <a:rPr lang="fr-CH" dirty="0" smtClean="0"/>
              <a:t>Collimation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amny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not more </a:t>
            </a:r>
            <a:r>
              <a:rPr lang="fr-CH" dirty="0" err="1" smtClean="0"/>
              <a:t>difficutl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HL-LHC. </a:t>
            </a:r>
          </a:p>
          <a:p>
            <a:r>
              <a:rPr lang="fr-CH" dirty="0" smtClean="0"/>
              <a:t>The </a:t>
            </a:r>
            <a:r>
              <a:rPr lang="fr-CH" dirty="0" err="1" smtClean="0"/>
              <a:t>big</a:t>
            </a:r>
            <a:r>
              <a:rPr lang="fr-CH" dirty="0" smtClean="0"/>
              <a:t> </a:t>
            </a:r>
            <a:r>
              <a:rPr lang="fr-CH" dirty="0" err="1" smtClean="0"/>
              <a:t>problem</a:t>
            </a:r>
            <a:r>
              <a:rPr lang="fr-CH" dirty="0" smtClean="0"/>
              <a:t> </a:t>
            </a:r>
            <a:r>
              <a:rPr lang="fr-CH" dirty="0" err="1" smtClean="0"/>
              <a:t>apart</a:t>
            </a:r>
            <a:r>
              <a:rPr lang="fr-CH" dirty="0" smtClean="0"/>
              <a:t> </a:t>
            </a:r>
            <a:r>
              <a:rPr lang="fr-CH" dirty="0" err="1" smtClean="0"/>
              <a:t>magnet</a:t>
            </a:r>
            <a:r>
              <a:rPr lang="fr-CH" dirty="0" smtClean="0"/>
              <a:t> </a:t>
            </a:r>
            <a:r>
              <a:rPr lang="fr-CH" dirty="0" err="1" smtClean="0"/>
              <a:t>technology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handling</a:t>
            </a:r>
            <a:r>
              <a:rPr lang="fr-CH" dirty="0" smtClean="0"/>
              <a:t> for  INJ &amp; </a:t>
            </a:r>
            <a:r>
              <a:rPr lang="fr-CH" dirty="0" err="1" smtClean="0"/>
              <a:t>beam</a:t>
            </a:r>
            <a:r>
              <a:rPr lang="fr-CH" dirty="0" smtClean="0"/>
              <a:t> dump: new </a:t>
            </a:r>
            <a:r>
              <a:rPr lang="fr-CH" dirty="0" err="1" smtClean="0"/>
              <a:t>kicker</a:t>
            </a:r>
            <a:r>
              <a:rPr lang="fr-CH" dirty="0" smtClean="0"/>
              <a:t> </a:t>
            </a:r>
            <a:r>
              <a:rPr lang="fr-CH" dirty="0" err="1" smtClean="0"/>
              <a:t>technology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needed</a:t>
            </a:r>
            <a:r>
              <a:rPr lang="fr-CH" dirty="0" smtClean="0"/>
              <a:t>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HL-LHC project is starting, forming a large international collaboration</a:t>
            </a:r>
          </a:p>
          <a:p>
            <a:r>
              <a:rPr lang="en-US" dirty="0" smtClean="0"/>
              <a:t>HL-LHC has a flexible 10 year plan: however the development of the main hardware is –almost – traced</a:t>
            </a:r>
          </a:p>
          <a:p>
            <a:r>
              <a:rPr lang="en-US" dirty="0" smtClean="0"/>
              <a:t>HL-LHC </a:t>
            </a:r>
            <a:r>
              <a:rPr lang="en-US" dirty="0" err="1" smtClean="0"/>
              <a:t>builts</a:t>
            </a:r>
            <a:r>
              <a:rPr lang="en-US" dirty="0" smtClean="0"/>
              <a:t> on the strength and expertise of:</a:t>
            </a:r>
          </a:p>
          <a:p>
            <a:pPr lvl="1"/>
            <a:r>
              <a:rPr lang="en-US" dirty="0" smtClean="0"/>
              <a:t>CERN injectors (that will deliver the needed beam)</a:t>
            </a:r>
          </a:p>
          <a:p>
            <a:pPr lvl="1"/>
            <a:r>
              <a:rPr lang="en-US" dirty="0" smtClean="0"/>
              <a:t>LHC operation and MD  (for understanding the real limitation)</a:t>
            </a:r>
          </a:p>
          <a:p>
            <a:pPr lvl="1"/>
            <a:r>
              <a:rPr lang="en-US" dirty="0" smtClean="0">
                <a:sym typeface="Symbol"/>
              </a:rPr>
              <a:t>HL-LHC needs a long preparation, because it will use new hardware, beyond state-of-the-art and as such, in addition to the </a:t>
            </a:r>
            <a:r>
              <a:rPr lang="en-US" dirty="0" err="1" smtClean="0">
                <a:sym typeface="Symbol"/>
              </a:rPr>
              <a:t>pyhsics</a:t>
            </a:r>
            <a:r>
              <a:rPr lang="en-US" dirty="0" smtClean="0">
                <a:sym typeface="Symbol"/>
              </a:rPr>
              <a:t> goal</a:t>
            </a:r>
            <a:r>
              <a:rPr lang="en-US" b="1" dirty="0" smtClean="0">
                <a:sym typeface="Symbol"/>
              </a:rPr>
              <a:t>, it may pave the way toward a high energy LHC.</a:t>
            </a:r>
            <a:endParaRPr lang="en-US" b="1" dirty="0" smtClean="0"/>
          </a:p>
          <a:p>
            <a:r>
              <a:rPr lang="en-US" dirty="0" smtClean="0"/>
              <a:t>HE-LHC is may be the ultimate upgrade of the LHC: </a:t>
            </a:r>
            <a:r>
              <a:rPr lang="en-US" b="1" dirty="0" smtClean="0">
                <a:solidFill>
                  <a:srgbClr val="FF0000"/>
                </a:solidFill>
              </a:rPr>
              <a:t>26-33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c.o.m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All project relies on the Very High Field Magnet Development: 16-20 T!</a:t>
            </a:r>
          </a:p>
          <a:p>
            <a:pPr lvl="1"/>
            <a:r>
              <a:rPr lang="en-US" dirty="0" smtClean="0"/>
              <a:t>Injection, Beam Dump, Vacuum and Cryogenics, together with Collimation, are also a big challenge. Beam handling technology must be improved by a factor 1.5 to 2.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5978198" cy="49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64402" y="2708920"/>
            <a:ext cx="201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Data </a:t>
            </a:r>
            <a:r>
              <a:rPr lang="fr-CH" sz="1600" dirty="0" err="1" smtClean="0"/>
              <a:t>from</a:t>
            </a:r>
            <a:r>
              <a:rPr lang="fr-CH" sz="1600" dirty="0" smtClean="0"/>
              <a:t> M. Lamont</a:t>
            </a:r>
          </a:p>
          <a:p>
            <a:r>
              <a:rPr lang="fr-CH" sz="1600" dirty="0" smtClean="0"/>
              <a:t>NOT </a:t>
            </a:r>
            <a:r>
              <a:rPr lang="fr-CH" sz="1600" dirty="0" err="1" smtClean="0"/>
              <a:t>validated</a:t>
            </a:r>
            <a:r>
              <a:rPr lang="fr-CH" sz="1600" dirty="0" smtClean="0"/>
              <a:t> in LMC</a:t>
            </a:r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How the </a:t>
            </a:r>
            <a:r>
              <a:rPr lang="fr-CH" dirty="0" err="1" smtClean="0"/>
              <a:t>luminosity</a:t>
            </a:r>
            <a:r>
              <a:rPr lang="fr-CH" dirty="0" smtClean="0"/>
              <a:t> </a:t>
            </a:r>
            <a:r>
              <a:rPr lang="fr-CH" dirty="0" err="1" smtClean="0"/>
              <a:t>might</a:t>
            </a:r>
            <a:r>
              <a:rPr lang="fr-CH" dirty="0" smtClean="0"/>
              <a:t> </a:t>
            </a:r>
            <a:r>
              <a:rPr lang="fr-CH" dirty="0" err="1" smtClean="0"/>
              <a:t>evolve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err="1" smtClean="0"/>
              <a:t>cont</a:t>
            </a:r>
            <a:r>
              <a:rPr lang="fr-CH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4365104"/>
            <a:ext cx="146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220 </a:t>
            </a:r>
            <a:r>
              <a:rPr lang="fr-CH" b="1" dirty="0" err="1" smtClean="0"/>
              <a:t>inv</a:t>
            </a:r>
            <a:r>
              <a:rPr lang="fr-CH" b="1" dirty="0" smtClean="0"/>
              <a:t> fb by </a:t>
            </a:r>
          </a:p>
          <a:p>
            <a:r>
              <a:rPr lang="fr-CH" b="1" dirty="0" smtClean="0"/>
              <a:t>end of 2020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Lumi</a:t>
            </a:r>
            <a:r>
              <a:rPr lang="fr-CH" dirty="0" smtClean="0"/>
              <a:t> </a:t>
            </a:r>
            <a:r>
              <a:rPr lang="fr-CH" dirty="0" err="1" smtClean="0"/>
              <a:t>evolution</a:t>
            </a:r>
            <a:r>
              <a:rPr lang="fr-CH" dirty="0" smtClean="0"/>
              <a:t>: </a:t>
            </a:r>
            <a:r>
              <a:rPr lang="fr-CH" b="1" dirty="0" smtClean="0">
                <a:solidFill>
                  <a:srgbClr val="FF0000"/>
                </a:solidFill>
              </a:rPr>
              <a:t>more </a:t>
            </a:r>
            <a:r>
              <a:rPr lang="fr-CH" b="1" dirty="0" err="1" smtClean="0">
                <a:solidFill>
                  <a:srgbClr val="FF0000"/>
                </a:solidFill>
              </a:rPr>
              <a:t>otpimistic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(</a:t>
            </a:r>
            <a:r>
              <a:rPr lang="fr-CH" dirty="0" err="1" smtClean="0"/>
              <a:t>ultimate</a:t>
            </a:r>
            <a:r>
              <a:rPr lang="fr-CH" dirty="0" smtClean="0"/>
              <a:t>=2xnominal)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reached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51312"/>
            <a:ext cx="4038600" cy="342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7765"/>
            <a:ext cx="4038600" cy="331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5536" y="5733256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If LHC </a:t>
            </a:r>
            <a:r>
              <a:rPr lang="fr-CH" dirty="0" err="1" smtClean="0"/>
              <a:t>performs</a:t>
            </a:r>
            <a:r>
              <a:rPr lang="fr-CH" dirty="0" smtClean="0"/>
              <a:t> « nominal »: the upgrade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 by the saturation</a:t>
            </a:r>
          </a:p>
          <a:p>
            <a:r>
              <a:rPr lang="fr-CH" dirty="0" smtClean="0"/>
              <a:t>If LHC </a:t>
            </a:r>
            <a:r>
              <a:rPr lang="fr-CH" dirty="0" err="1" smtClean="0"/>
              <a:t>performs</a:t>
            </a:r>
            <a:r>
              <a:rPr lang="fr-CH" dirty="0" smtClean="0"/>
              <a:t> </a:t>
            </a:r>
            <a:r>
              <a:rPr lang="fr-CH" dirty="0" err="1" smtClean="0"/>
              <a:t>better</a:t>
            </a:r>
            <a:r>
              <a:rPr lang="fr-CH" dirty="0" smtClean="0"/>
              <a:t>, saturation </a:t>
            </a:r>
            <a:r>
              <a:rPr lang="fr-CH" dirty="0" err="1" smtClean="0"/>
              <a:t>is</a:t>
            </a:r>
            <a:r>
              <a:rPr lang="fr-CH" dirty="0" smtClean="0"/>
              <a:t> 2 </a:t>
            </a:r>
            <a:r>
              <a:rPr lang="fr-CH" dirty="0" err="1" smtClean="0"/>
              <a:t>years</a:t>
            </a:r>
            <a:r>
              <a:rPr lang="fr-CH" dirty="0" smtClean="0"/>
              <a:t> </a:t>
            </a:r>
            <a:r>
              <a:rPr lang="fr-CH" dirty="0" err="1" smtClean="0"/>
              <a:t>later</a:t>
            </a:r>
            <a:r>
              <a:rPr lang="fr-CH" dirty="0" smtClean="0"/>
              <a:t>, but radiation </a:t>
            </a:r>
            <a:r>
              <a:rPr lang="fr-CH" dirty="0" err="1" smtClean="0"/>
              <a:t>limits</a:t>
            </a:r>
            <a:r>
              <a:rPr lang="fr-CH" dirty="0" smtClean="0"/>
              <a:t> </a:t>
            </a:r>
            <a:r>
              <a:rPr lang="fr-CH" dirty="0" err="1" smtClean="0"/>
              <a:t>may</a:t>
            </a:r>
            <a:r>
              <a:rPr lang="fr-CH" dirty="0" smtClean="0"/>
              <a:t> come in </a:t>
            </a:r>
            <a:r>
              <a:rPr lang="fr-CH" dirty="0" err="1" smtClean="0"/>
              <a:t>earlier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556792"/>
            <a:ext cx="527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In </a:t>
            </a:r>
            <a:r>
              <a:rPr lang="fr-CH" dirty="0" err="1" smtClean="0"/>
              <a:t>such</a:t>
            </a:r>
            <a:r>
              <a:rPr lang="fr-CH" dirty="0" smtClean="0"/>
              <a:t> case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reach</a:t>
            </a:r>
            <a:r>
              <a:rPr lang="fr-CH" dirty="0" smtClean="0"/>
              <a:t> </a:t>
            </a:r>
            <a:r>
              <a:rPr lang="fr-CH" b="1" dirty="0" smtClean="0"/>
              <a:t>320 inv. fb for end of 2020.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1412776"/>
            <a:ext cx="2062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>
                <a:solidFill>
                  <a:srgbClr val="0070C0"/>
                </a:solidFill>
              </a:rPr>
              <a:t>Data </a:t>
            </a:r>
            <a:r>
              <a:rPr lang="fr-CH" sz="1600" b="1" dirty="0" err="1" smtClean="0">
                <a:solidFill>
                  <a:srgbClr val="0070C0"/>
                </a:solidFill>
              </a:rPr>
              <a:t>from</a:t>
            </a:r>
            <a:r>
              <a:rPr lang="fr-CH" sz="1600" b="1" dirty="0" smtClean="0">
                <a:solidFill>
                  <a:srgbClr val="0070C0"/>
                </a:solidFill>
              </a:rPr>
              <a:t> M. Lamont</a:t>
            </a:r>
          </a:p>
          <a:p>
            <a:r>
              <a:rPr lang="fr-CH" sz="1600" b="1" dirty="0" smtClean="0">
                <a:solidFill>
                  <a:srgbClr val="0070C0"/>
                </a:solidFill>
              </a:rPr>
              <a:t>NOT </a:t>
            </a:r>
            <a:r>
              <a:rPr lang="fr-CH" sz="1600" b="1" dirty="0" err="1" smtClean="0">
                <a:solidFill>
                  <a:srgbClr val="0070C0"/>
                </a:solidFill>
              </a:rPr>
              <a:t>validated</a:t>
            </a:r>
            <a:r>
              <a:rPr lang="fr-CH" sz="1600" b="1" dirty="0" smtClean="0">
                <a:solidFill>
                  <a:srgbClr val="0070C0"/>
                </a:solidFill>
              </a:rPr>
              <a:t> in LMC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The goal of HL-LHC</a:t>
            </a:r>
            <a:br>
              <a:rPr lang="fr-CH" dirty="0" smtClean="0"/>
            </a:br>
            <a:r>
              <a:rPr lang="fr-CH" dirty="0" smtClean="0"/>
              <a:t>(</a:t>
            </a:r>
            <a:r>
              <a:rPr lang="fr-CH" dirty="0" err="1" smtClean="0"/>
              <a:t>Installing</a:t>
            </a:r>
            <a:r>
              <a:rPr lang="fr-CH" dirty="0" smtClean="0"/>
              <a:t> hardware in 2021-22 in LS3)</a:t>
            </a:r>
            <a:endParaRPr 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67544" y="1844824"/>
            <a:ext cx="8280920" cy="11521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main objective of HL-LHC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to implement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hardware configuration and a set of beam parameters that will allow the LHC to reach the following targets:</a:t>
            </a: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peak luminosity of 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5×10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34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cm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levelling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allowing:</a:t>
            </a: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integrated luminosity of 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250 fb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 year, enabling the goal of 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3000 fb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twelve years after the upgrade. This luminosity is more than ten times the luminosity reach of the first 10 years of the LHC lifetime.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2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3780115" cy="2362572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36404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18A-0892-4E4B-89DE-538B32965B9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Upgrade - L.Rossi@HEP-EPS2011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71600" y="58052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1600" dirty="0" smtClean="0"/>
              <a:t> </a:t>
            </a:r>
            <a:r>
              <a:rPr lang="en-US" sz="1600" dirty="0" smtClean="0"/>
              <a:t>allow design for lower peak L, </a:t>
            </a:r>
            <a:r>
              <a:rPr lang="en-US" sz="1600" b="1" dirty="0" smtClean="0"/>
              <a:t>less pile up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/>
              <a:t>less peak heat deposition ( a factor 2 may be critical especially in the quad triplet)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766763" y="1184275"/>
            <a:ext cx="7464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For given luminosity </a:t>
            </a:r>
            <a:r>
              <a:rPr lang="en-US" sz="2600" dirty="0" err="1">
                <a:solidFill>
                  <a:srgbClr val="0000FF"/>
                </a:solidFill>
                <a:latin typeface="Symbol" charset="2"/>
              </a:rPr>
              <a:t>t</a:t>
            </a:r>
            <a:r>
              <a:rPr lang="en-US" sz="2600" baseline="-25000" dirty="0" err="1">
                <a:solidFill>
                  <a:srgbClr val="0000FF"/>
                </a:solidFill>
                <a:ea typeface="Times New Roman" charset="0"/>
                <a:cs typeface="Times New Roman" charset="0"/>
              </a:rPr>
              <a:t>eff</a:t>
            </a:r>
            <a:r>
              <a:rPr lang="en-US" sz="26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scales with total beam current 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381000" y="3765550"/>
          <a:ext cx="1828800" cy="882650"/>
        </p:xfrm>
        <a:graphic>
          <a:graphicData uri="http://schemas.openxmlformats.org/presentationml/2006/ole">
            <p:oleObj spid="_x0000_s61442" name="Equation" r:id="rId3" imgW="654077" imgH="654077" progId="Equation.3">
              <p:embed/>
            </p:oleObj>
          </a:graphicData>
        </a:graphic>
      </p:graphicFrame>
      <p:sp>
        <p:nvSpPr>
          <p:cNvPr id="59397" name="TextBox 6"/>
          <p:cNvSpPr txBox="1">
            <a:spLocks noChangeArrowheads="1"/>
          </p:cNvSpPr>
          <p:nvPr/>
        </p:nvSpPr>
        <p:spPr bwMode="auto">
          <a:xfrm>
            <a:off x="365125" y="4643437"/>
            <a:ext cx="207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(</a:t>
            </a:r>
            <a:r>
              <a:rPr lang="en-US" dirty="0" err="1">
                <a:latin typeface="Symbol" charset="2"/>
              </a:rPr>
              <a:t>s</a:t>
            </a:r>
            <a:r>
              <a:rPr lang="en-US" dirty="0"/>
              <a:t>=100 </a:t>
            </a:r>
            <a:r>
              <a:rPr lang="en-US" dirty="0" err="1"/>
              <a:t>mbarn</a:t>
            </a:r>
            <a:r>
              <a:rPr lang="en-US" dirty="0"/>
              <a:t>)</a:t>
            </a:r>
          </a:p>
        </p:txBody>
      </p:sp>
      <p:pic>
        <p:nvPicPr>
          <p:cNvPr id="9" name="Picture 8" descr="tauef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098675"/>
            <a:ext cx="62484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193675"/>
            <a:ext cx="8429625" cy="720725"/>
          </a:xfrm>
        </p:spPr>
        <p:txBody>
          <a:bodyPr/>
          <a:lstStyle/>
          <a:p>
            <a:pPr eaLnBrk="1" hangingPunct="1"/>
            <a:r>
              <a:rPr lang="en-US" sz="3600" u="sng">
                <a:solidFill>
                  <a:srgbClr val="FF0000"/>
                </a:solidFill>
              </a:rPr>
              <a:t>Upgrade Considerations: Beam Lifetime</a:t>
            </a:r>
          </a:p>
        </p:txBody>
      </p:sp>
      <p:sp>
        <p:nvSpPr>
          <p:cNvPr id="59400" name="Rectangle 3"/>
          <p:cNvSpPr>
            <a:spLocks noChangeArrowheads="1"/>
          </p:cNvSpPr>
          <p:nvPr/>
        </p:nvSpPr>
        <p:spPr bwMode="auto">
          <a:xfrm>
            <a:off x="152400" y="1336675"/>
            <a:ext cx="534988" cy="227013"/>
          </a:xfrm>
          <a:prstGeom prst="rect">
            <a:avLst/>
          </a:prstGeom>
          <a:solidFill>
            <a:srgbClr val="00CC00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369" tIns="45685" rIns="91369" bIns="45685" anchor="ctr">
            <a:prstTxWarp prst="textNoShape">
              <a:avLst/>
            </a:prstTxWarp>
          </a:bodyPr>
          <a:lstStyle/>
          <a:p>
            <a:pPr algn="l" eaLnBrk="1" hangingPunct="1"/>
            <a:endParaRPr lang="en-GB">
              <a:solidFill>
                <a:srgbClr val="000000"/>
              </a:solidFill>
            </a:endParaRPr>
          </a:p>
        </p:txBody>
      </p:sp>
      <p:sp>
        <p:nvSpPr>
          <p:cNvPr id="59401" name="TextBox 11"/>
          <p:cNvSpPr txBox="1">
            <a:spLocks noChangeArrowheads="1"/>
          </p:cNvSpPr>
          <p:nvPr/>
        </p:nvSpPr>
        <p:spPr bwMode="auto">
          <a:xfrm>
            <a:off x="5486400" y="849313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800000"/>
                </a:solidFill>
              </a:rPr>
              <a:t>F</a:t>
            </a:r>
            <a:r>
              <a:rPr lang="en-US" sz="1800" dirty="0">
                <a:solidFill>
                  <a:srgbClr val="800000"/>
                </a:solidFill>
              </a:rPr>
              <a:t>. Zimmermann, Chamonix 2011</a:t>
            </a:r>
          </a:p>
        </p:txBody>
      </p:sp>
      <p:sp>
        <p:nvSpPr>
          <p:cNvPr id="59402" name="TextBox 12"/>
          <p:cNvSpPr txBox="1">
            <a:spLocks noChangeArrowheads="1"/>
          </p:cNvSpPr>
          <p:nvPr/>
        </p:nvSpPr>
        <p:spPr bwMode="auto">
          <a:xfrm>
            <a:off x="512767" y="5257800"/>
            <a:ext cx="81740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 typeface="Wingdings" charset="2"/>
              <a:buChar char="è"/>
            </a:pPr>
            <a:r>
              <a:rPr lang="en-US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 argument </a:t>
            </a:r>
            <a:r>
              <a:rPr lang="en-US" dirty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for HL-</a:t>
            </a:r>
            <a:r>
              <a:rPr lang="en-US" dirty="0" err="1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LHC</a:t>
            </a:r>
            <a:r>
              <a:rPr lang="en-US" dirty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 scenarios with maximum beam </a:t>
            </a:r>
            <a:r>
              <a:rPr lang="en-US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current</a:t>
            </a:r>
          </a:p>
          <a:p>
            <a:pPr algn="l">
              <a:buFont typeface="Wingdings" charset="2"/>
              <a:buChar char="è"/>
            </a:pPr>
            <a:r>
              <a:rPr lang="en-US" dirty="0" smtClean="0">
                <a:solidFill>
                  <a:srgbClr val="000000"/>
                </a:solidFill>
                <a:latin typeface="Symbol" charset="2"/>
                <a:ea typeface="Times New Roman" charset="0"/>
                <a:cs typeface="Symbol" charset="2"/>
                <a:sym typeface="Wingdings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ea typeface="Times New Roman" charset="0"/>
                <a:cs typeface="Symbol" charset="2"/>
                <a:sym typeface="Wingdings" charset="2"/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eff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 charset="2"/>
              </a:rPr>
              <a:t> = 13.9 hours </a:t>
            </a:r>
            <a:r>
              <a:rPr lang="en-US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for 5 10</a:t>
            </a:r>
            <a:r>
              <a:rPr lang="en-US" baseline="30000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14</a:t>
            </a:r>
            <a:r>
              <a:rPr lang="en-US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p</a:t>
            </a:r>
            <a:r>
              <a:rPr lang="en-US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 charset="2"/>
              </a:rPr>
              <a:t>/beam</a:t>
            </a:r>
            <a:endParaRPr lang="en-US" dirty="0">
              <a:solidFill>
                <a:srgbClr val="800000"/>
              </a:solidFill>
              <a:ea typeface="Times New Roman" charset="0"/>
              <a:cs typeface="Times New Roman" charset="0"/>
              <a:sym typeface="Wingdings" charset="2"/>
            </a:endParaRPr>
          </a:p>
        </p:txBody>
      </p:sp>
      <p:sp>
        <p:nvSpPr>
          <p:cNvPr id="59404" name="Rectangle 4"/>
          <p:cNvSpPr>
            <a:spLocks noChangeArrowheads="1"/>
          </p:cNvSpPr>
          <p:nvPr/>
        </p:nvSpPr>
        <p:spPr bwMode="auto">
          <a:xfrm>
            <a:off x="5943600" y="6553200"/>
            <a:ext cx="2209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Oliver </a:t>
            </a:r>
            <a:r>
              <a:rPr lang="en-US" sz="1500" dirty="0" err="1">
                <a:solidFill>
                  <a:srgbClr val="006633"/>
                </a:solidFill>
                <a:latin typeface="Comic Sans MS" charset="0"/>
              </a:rPr>
              <a:t>Brüning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 BE-ABP</a:t>
            </a:r>
          </a:p>
        </p:txBody>
      </p:sp>
      <p:sp>
        <p:nvSpPr>
          <p:cNvPr id="59405" name="Rectangle 5"/>
          <p:cNvSpPr>
            <a:spLocks noChangeArrowheads="1"/>
          </p:cNvSpPr>
          <p:nvPr/>
        </p:nvSpPr>
        <p:spPr bwMode="auto">
          <a:xfrm>
            <a:off x="5791200" y="6556375"/>
            <a:ext cx="3352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r" eaLnBrk="1" hangingPunct="1"/>
            <a:fld id="{0790C296-C4CC-DF49-9369-83D0F1C7E76E}" type="slidenum">
              <a:rPr lang="en-US" sz="1500">
                <a:solidFill>
                  <a:srgbClr val="006633"/>
                </a:solidFill>
                <a:latin typeface="Comic Sans MS" charset="0"/>
              </a:rPr>
              <a:pPr algn="r" eaLnBrk="1" hangingPunct="1"/>
              <a:t>8</a:t>
            </a:fld>
            <a:endParaRPr lang="en-US" sz="1500" b="1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556375"/>
            <a:ext cx="5562600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LIU-HL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-</a:t>
            </a:r>
            <a:r>
              <a:rPr lang="en-US" sz="1500" dirty="0" err="1">
                <a:solidFill>
                  <a:srgbClr val="006633"/>
                </a:solidFill>
                <a:latin typeface="Comic Sans MS" charset="0"/>
              </a:rPr>
              <a:t>LHC</a:t>
            </a:r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 Brainstorming 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meeting</a:t>
            </a:r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, CERN, 24 June 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2011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2400" y="2114550"/>
          <a:ext cx="2819400" cy="781050"/>
        </p:xfrm>
        <a:graphic>
          <a:graphicData uri="http://schemas.openxmlformats.org/presentationml/2006/ole">
            <p:oleObj spid="_x0000_s61443" name="Equation" r:id="rId5" imgW="1009272" imgH="1009272" progId="Equation.3">
              <p:embed/>
            </p:oleObj>
          </a:graphicData>
        </a:graphic>
      </p:graphicFrame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52400" y="3048000"/>
            <a:ext cx="27406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dirty="0" err="1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N(t</a:t>
            </a:r>
            <a:r>
              <a:rPr lang="en-US" sz="26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) = (1-t/</a:t>
            </a:r>
            <a:r>
              <a:rPr lang="en-US" sz="2600" dirty="0" smtClean="0">
                <a:solidFill>
                  <a:srgbClr val="000000"/>
                </a:solidFill>
                <a:latin typeface="Symbol" charset="2"/>
                <a:ea typeface="Times New Roman" charset="0"/>
                <a:cs typeface="Symbol" charset="2"/>
              </a:rPr>
              <a:t>t</a:t>
            </a:r>
            <a:r>
              <a:rPr lang="en-US" sz="2600" baseline="-250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eff</a:t>
            </a:r>
            <a:r>
              <a:rPr lang="en-US" sz="26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) </a:t>
            </a:r>
            <a:r>
              <a:rPr lang="en-US" sz="2600" dirty="0" err="1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N</a:t>
            </a:r>
            <a:r>
              <a:rPr lang="en-US" sz="2600" baseline="-25000" dirty="0" err="1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tot</a:t>
            </a:r>
            <a:endParaRPr lang="en-US" sz="2600" baseline="-2500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90563" y="914400"/>
            <a:ext cx="68018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Integrated luminosity: </a:t>
            </a:r>
            <a:r>
              <a:rPr lang="en-US" sz="2600" dirty="0" smtClean="0">
                <a:solidFill>
                  <a:srgbClr val="800000"/>
                </a:solidFill>
                <a:ea typeface="Times New Roman" charset="0"/>
                <a:cs typeface="Times New Roman" charset="0"/>
              </a:rPr>
              <a:t> run with luminosity decay</a:t>
            </a:r>
            <a:r>
              <a:rPr lang="en-US" sz="26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                        </a:t>
            </a:r>
          </a:p>
        </p:txBody>
      </p:sp>
      <p:sp>
        <p:nvSpPr>
          <p:cNvPr id="593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7475"/>
            <a:ext cx="86868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u="sng" dirty="0">
                <a:solidFill>
                  <a:srgbClr val="FF0000"/>
                </a:solidFill>
              </a:rPr>
              <a:t>Upgrade Considerations:</a:t>
            </a:r>
            <a:r>
              <a:rPr lang="en-US" sz="3600" u="sng" dirty="0" smtClean="0">
                <a:solidFill>
                  <a:srgbClr val="FF0000"/>
                </a:solidFill>
              </a:rPr>
              <a:t> Integrated Luminosity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59400" name="Rectangle 3"/>
          <p:cNvSpPr>
            <a:spLocks noChangeArrowheads="1"/>
          </p:cNvSpPr>
          <p:nvPr/>
        </p:nvSpPr>
        <p:spPr bwMode="auto">
          <a:xfrm>
            <a:off x="76200" y="1066800"/>
            <a:ext cx="534988" cy="227013"/>
          </a:xfrm>
          <a:prstGeom prst="rect">
            <a:avLst/>
          </a:prstGeom>
          <a:solidFill>
            <a:srgbClr val="00CC00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369" tIns="45685" rIns="91369" bIns="45685" anchor="ctr">
            <a:prstTxWarp prst="textNoShape">
              <a:avLst/>
            </a:prstTxWarp>
          </a:bodyPr>
          <a:lstStyle/>
          <a:p>
            <a:pPr algn="l" eaLnBrk="1" hangingPunct="1"/>
            <a:endParaRPr lang="en-GB">
              <a:solidFill>
                <a:srgbClr val="000000"/>
              </a:solidFill>
            </a:endParaRPr>
          </a:p>
        </p:txBody>
      </p:sp>
      <p:sp>
        <p:nvSpPr>
          <p:cNvPr id="59402" name="TextBox 12"/>
          <p:cNvSpPr txBox="1">
            <a:spLocks noChangeArrowheads="1"/>
          </p:cNvSpPr>
          <p:nvPr/>
        </p:nvSpPr>
        <p:spPr bwMode="auto">
          <a:xfrm>
            <a:off x="152400" y="5122783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  <a:ea typeface="Times New Roman" charset="0"/>
              <a:cs typeface="Times New Roman" charset="0"/>
              <a:sym typeface="Wingdings"/>
            </a:endParaRPr>
          </a:p>
          <a:p>
            <a:pPr algn="l">
              <a:spcAft>
                <a:spcPts val="600"/>
              </a:spcAft>
              <a:buFont typeface="Wingdings" charset="2"/>
              <a:buChar char="è"/>
            </a:pP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 L</a:t>
            </a:r>
            <a:r>
              <a:rPr lang="en-US" baseline="-25000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int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 = ca 0.4 fb</a:t>
            </a:r>
            <a:r>
              <a:rPr lang="en-US" baseline="30000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-1 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over 3 </a:t>
            </a:r>
            <a:r>
              <a:rPr lang="en-US" dirty="0" err="1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h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 for a luminosity decay to 2.5 10</a:t>
            </a:r>
            <a:r>
              <a:rPr lang="en-US" baseline="30000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34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 cm</a:t>
            </a:r>
            <a:r>
              <a:rPr lang="en-US" baseline="30000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-2 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Wingdings"/>
              </a:rPr>
              <a:t>-1</a:t>
            </a:r>
          </a:p>
          <a:p>
            <a:pPr algn="l"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  <a:ea typeface="Times New Roman" charset="0"/>
              <a:cs typeface="Times New Roman" charset="0"/>
              <a:sym typeface="Wingdings"/>
            </a:endParaRPr>
          </a:p>
        </p:txBody>
      </p:sp>
      <p:sp>
        <p:nvSpPr>
          <p:cNvPr id="59404" name="Rectangle 4"/>
          <p:cNvSpPr>
            <a:spLocks noChangeArrowheads="1"/>
          </p:cNvSpPr>
          <p:nvPr/>
        </p:nvSpPr>
        <p:spPr bwMode="auto">
          <a:xfrm>
            <a:off x="5943600" y="6553200"/>
            <a:ext cx="2209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Oliver </a:t>
            </a:r>
            <a:r>
              <a:rPr lang="en-US" sz="1500" dirty="0" err="1">
                <a:solidFill>
                  <a:srgbClr val="006633"/>
                </a:solidFill>
                <a:latin typeface="Comic Sans MS" charset="0"/>
              </a:rPr>
              <a:t>Brüning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 BE-ABP</a:t>
            </a:r>
          </a:p>
        </p:txBody>
      </p:sp>
      <p:sp>
        <p:nvSpPr>
          <p:cNvPr id="59405" name="Rectangle 5"/>
          <p:cNvSpPr>
            <a:spLocks noChangeArrowheads="1"/>
          </p:cNvSpPr>
          <p:nvPr/>
        </p:nvSpPr>
        <p:spPr bwMode="auto">
          <a:xfrm>
            <a:off x="5791200" y="6556375"/>
            <a:ext cx="3352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r" eaLnBrk="1" hangingPunct="1"/>
            <a:fld id="{0790C296-C4CC-DF49-9369-83D0F1C7E76E}" type="slidenum">
              <a:rPr lang="en-US" sz="1500">
                <a:solidFill>
                  <a:srgbClr val="006633"/>
                </a:solidFill>
                <a:latin typeface="Comic Sans MS" charset="0"/>
              </a:rPr>
              <a:pPr algn="r" eaLnBrk="1" hangingPunct="1"/>
              <a:t>9</a:t>
            </a:fld>
            <a:endParaRPr lang="en-US" sz="1500" b="1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556375"/>
            <a:ext cx="5562600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LIU-HL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-</a:t>
            </a:r>
            <a:r>
              <a:rPr lang="en-US" sz="1500" dirty="0" err="1">
                <a:solidFill>
                  <a:srgbClr val="006633"/>
                </a:solidFill>
                <a:latin typeface="Comic Sans MS" charset="0"/>
              </a:rPr>
              <a:t>LHC</a:t>
            </a:r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 Brainstorming 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meeting</a:t>
            </a:r>
            <a:r>
              <a:rPr lang="en-US" sz="1500" dirty="0" smtClean="0">
                <a:solidFill>
                  <a:srgbClr val="006633"/>
                </a:solidFill>
                <a:latin typeface="Comic Sans MS" charset="0"/>
              </a:rPr>
              <a:t>, CERN, 24 June 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</a:rPr>
              <a:t>2011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89" y="1676400"/>
            <a:ext cx="3617211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657600" cy="358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86400" y="1382713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[</a:t>
            </a:r>
            <a:r>
              <a:rPr lang="en-US" sz="1800" dirty="0" err="1" smtClean="0">
                <a:solidFill>
                  <a:srgbClr val="800000"/>
                </a:solidFill>
              </a:rPr>
              <a:t>Stephane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err="1" smtClean="0">
                <a:solidFill>
                  <a:srgbClr val="800000"/>
                </a:solidFill>
              </a:rPr>
              <a:t>Fartoukh</a:t>
            </a:r>
            <a:r>
              <a:rPr lang="en-US" sz="1800" dirty="0" smtClean="0">
                <a:solidFill>
                  <a:srgbClr val="800000"/>
                </a:solidFill>
              </a:rPr>
              <a:t>]</a:t>
            </a: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 rot="20213531">
            <a:off x="1459780" y="2685830"/>
            <a:ext cx="6183902" cy="1512833"/>
          </a:xfrm>
          <a:prstGeom prst="rect">
            <a:avLst/>
          </a:prstGeom>
          <a:solidFill>
            <a:schemeClr val="bg1"/>
          </a:solidFill>
          <a:ln w="63500">
            <a:solidFill>
              <a:srgbClr val="008000"/>
            </a:solidFill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è"/>
            </a:pPr>
            <a:r>
              <a:rPr lang="en-US" b="1" dirty="0" smtClean="0">
                <a:solidFill>
                  <a:srgbClr val="800000"/>
                </a:solidFill>
                <a:latin typeface="Comic Sans MS" charset="0"/>
                <a:sym typeface="Wingdings"/>
              </a:rPr>
              <a:t>assuming no </a:t>
            </a:r>
            <a:r>
              <a:rPr lang="en-US" b="1" dirty="0" err="1" smtClean="0">
                <a:solidFill>
                  <a:srgbClr val="800000"/>
                </a:solidFill>
                <a:latin typeface="Comic Sans MS" charset="0"/>
                <a:sym typeface="Wingdings"/>
              </a:rPr>
              <a:t>emittance</a:t>
            </a:r>
            <a:r>
              <a:rPr lang="en-US" b="1" dirty="0" smtClean="0">
                <a:solidFill>
                  <a:srgbClr val="800000"/>
                </a:solidFill>
                <a:latin typeface="Comic Sans MS" charset="0"/>
                <a:sym typeface="Wingdings"/>
              </a:rPr>
              <a:t> growth over the fill </a:t>
            </a:r>
            <a:r>
              <a:rPr lang="en-US" b="1" dirty="0" err="1" smtClean="0">
                <a:solidFill>
                  <a:srgbClr val="800000"/>
                </a:solidFill>
                <a:latin typeface="Comic Sans MS" charset="0"/>
                <a:sym typeface="Wingdings"/>
              </a:rPr>
              <a:t></a:t>
            </a:r>
            <a:r>
              <a:rPr lang="en-US" b="1" dirty="0" smtClean="0">
                <a:solidFill>
                  <a:srgbClr val="800000"/>
                </a:solidFill>
                <a:latin typeface="Comic Sans MS" charset="0"/>
                <a:sym typeface="Wingdings"/>
              </a:rPr>
              <a:t> the </a:t>
            </a:r>
            <a:r>
              <a:rPr lang="en-US" b="1" dirty="0" err="1" smtClean="0">
                <a:solidFill>
                  <a:srgbClr val="800000"/>
                </a:solidFill>
                <a:latin typeface="Comic Sans MS" charset="0"/>
                <a:sym typeface="Wingdings"/>
              </a:rPr>
              <a:t>emittance</a:t>
            </a:r>
            <a:r>
              <a:rPr lang="en-US" b="1" dirty="0" smtClean="0">
                <a:solidFill>
                  <a:srgbClr val="800000"/>
                </a:solidFill>
                <a:latin typeface="Comic Sans MS" charset="0"/>
                <a:sym typeface="Wingdings"/>
              </a:rPr>
              <a:t> growth due to IBS and beam-beam is compensated by radiation damping </a:t>
            </a:r>
            <a:endParaRPr lang="en-US" sz="2000" b="1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3186</Words>
  <Application>Microsoft Office PowerPoint</Application>
  <PresentationFormat>On-screen Show (4:3)</PresentationFormat>
  <Paragraphs>677</Paragraphs>
  <Slides>47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LHC Upgrade Options</vt:lpstr>
      <vt:lpstr>Content</vt:lpstr>
      <vt:lpstr>Lumi today</vt:lpstr>
      <vt:lpstr>How the luminosity might evolve  here we assume we saturate at nominal</vt:lpstr>
      <vt:lpstr>How the luminosity might evolve  cont.</vt:lpstr>
      <vt:lpstr>Lumi evolution: more otpimistic (ultimate=2xnominal) is reached</vt:lpstr>
      <vt:lpstr>The goal of HL-LHC (Installing hardware in 2021-22 in LS3)</vt:lpstr>
      <vt:lpstr>Upgrade Considerations: Beam Lifetime</vt:lpstr>
      <vt:lpstr>Upgrade Considerations: Integrated Luminosity</vt:lpstr>
      <vt:lpstr>Here the critical zone a lot of magnet change… but not only</vt:lpstr>
      <vt:lpstr>The path toward high lumi</vt:lpstr>
      <vt:lpstr>Slide 12</vt:lpstr>
      <vt:lpstr>Preparation for upgrade the technologies</vt:lpstr>
      <vt:lpstr>Squeezing the beam  High Field SC Magnets</vt:lpstr>
      <vt:lpstr>Slide 15</vt:lpstr>
      <vt:lpstr>Results LARP LQ (90 mm vs 70 mm LHC)</vt:lpstr>
      <vt:lpstr>Coils Assembly and Alignment</vt:lpstr>
      <vt:lpstr>Slide 18</vt:lpstr>
      <vt:lpstr>HQ01 Training (4.4K)</vt:lpstr>
      <vt:lpstr>CERN: recent achievement of 12.5 T  at 4.2 K in a (first) 400 mm Nb3Sn coil!</vt:lpstr>
      <vt:lpstr>Slide 21</vt:lpstr>
      <vt:lpstr>Slide 22</vt:lpstr>
      <vt:lpstr>Improve beam overlap SC RF Crab cavities</vt:lpstr>
      <vt:lpstr>Compact 400 MHz  Completely new domain</vt:lpstr>
      <vt:lpstr>New Ridged waveguide deflector (Z. Li, SLAC)</vt:lpstr>
      <vt:lpstr>Evolution of the parallel bar design into a ridged deflector (J. Delayen, ODU)</vt:lpstr>
      <vt:lpstr>News on Crab Cavities</vt:lpstr>
      <vt:lpstr>R2E: Removal of Power Converter (200kA-5 kV SC cable, 100 m height)</vt:lpstr>
      <vt:lpstr>Technical reasons for the upgrade (or at least for important improve)</vt:lpstr>
      <vt:lpstr>HL-LHC Performance Estimates</vt:lpstr>
      <vt:lpstr>HL-LHC Performance Estimates</vt:lpstr>
      <vt:lpstr>Upgrade Considerations: Integrated Luminosity</vt:lpstr>
      <vt:lpstr>Slide 33</vt:lpstr>
      <vt:lpstr>Slide 34</vt:lpstr>
      <vt:lpstr>HL-LHC composition</vt:lpstr>
      <vt:lpstr>Large participation FP7 HiLumi application 25 Nov 2010</vt:lpstr>
      <vt:lpstr>HiLumi is the focal point of 20 years of converging International collaboration</vt:lpstr>
      <vt:lpstr>Budget FP7 HiLumi</vt:lpstr>
      <vt:lpstr>Budgetfor FP7 HiLumi Design Study and for total HL-LHC project</vt:lpstr>
      <vt:lpstr>HL-LHC management</vt:lpstr>
      <vt:lpstr>Is there a further exploitation of the LHC tunnel and infrastructure?</vt:lpstr>
      <vt:lpstr>Evolution in magnet size</vt:lpstr>
      <vt:lpstr>The Superconductor « space »</vt:lpstr>
      <vt:lpstr>Look back at LHC timeline  (SC magnet dominated)</vt:lpstr>
      <vt:lpstr>What is the possibile for HE-LHC?</vt:lpstr>
      <vt:lpstr>Malta Workshop: HE-LHC @ 33 TeV c.o.m. 14-16 October 2010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the LHC machine upgrade</dc:title>
  <dc:creator>rossiluc</dc:creator>
  <cp:lastModifiedBy>rossiluc</cp:lastModifiedBy>
  <cp:revision>14</cp:revision>
  <dcterms:created xsi:type="dcterms:W3CDTF">2011-03-28T06:27:24Z</dcterms:created>
  <dcterms:modified xsi:type="dcterms:W3CDTF">2011-07-23T06:38:29Z</dcterms:modified>
</cp:coreProperties>
</file>