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Default Extension="wmf" ContentType="image/x-wmf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652" r:id="rId2"/>
    <p:sldId id="426" r:id="rId3"/>
    <p:sldId id="562" r:id="rId4"/>
    <p:sldId id="636" r:id="rId5"/>
    <p:sldId id="648" r:id="rId6"/>
    <p:sldId id="649" r:id="rId7"/>
    <p:sldId id="647" r:id="rId8"/>
    <p:sldId id="631" r:id="rId9"/>
    <p:sldId id="643" r:id="rId10"/>
    <p:sldId id="650" r:id="rId11"/>
    <p:sldId id="628" r:id="rId12"/>
    <p:sldId id="654" r:id="rId13"/>
    <p:sldId id="639" r:id="rId14"/>
    <p:sldId id="640" r:id="rId15"/>
    <p:sldId id="573" r:id="rId16"/>
    <p:sldId id="645" r:id="rId17"/>
    <p:sldId id="644" r:id="rId18"/>
    <p:sldId id="557" r:id="rId19"/>
    <p:sldId id="656" r:id="rId20"/>
    <p:sldId id="657" r:id="rId21"/>
  </p:sldIdLst>
  <p:sldSz cx="9144000" cy="6858000" type="screen4x3"/>
  <p:notesSz cx="6858000" cy="91440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3D3D3"/>
    <a:srgbClr val="CD6889"/>
    <a:srgbClr val="FF0000"/>
    <a:srgbClr val="3333CC"/>
    <a:srgbClr val="FFFF66"/>
    <a:srgbClr val="FFCC00"/>
    <a:srgbClr val="1F497D"/>
    <a:srgbClr val="66FFCC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830" autoAdjust="0"/>
    <p:restoredTop sz="88849" autoAdjust="0"/>
  </p:normalViewPr>
  <p:slideViewPr>
    <p:cSldViewPr>
      <p:cViewPr varScale="1">
        <p:scale>
          <a:sx n="87" d="100"/>
          <a:sy n="8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54AD6-0A38-4983-A540-D4283AE52D53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D4E8C-AC15-4E53-840E-141900CA9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B7637-01EF-42D9-96B1-1B0C6B9973E1}" type="datetimeFigureOut">
              <a:rPr lang="en-US" smtClean="0"/>
              <a:pPr/>
              <a:t>7/20/11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96269-F0DB-477A-A443-138D167D9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image" Target="../media/image14.png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 err="1" smtClean="0"/>
              <a:t>exeriments</a:t>
            </a:r>
            <a:r>
              <a:rPr lang="en-US" dirty="0" smtClean="0"/>
              <a:t> CDF and D0,</a:t>
            </a:r>
            <a:r>
              <a:rPr lang="en-US" baseline="0" dirty="0" smtClean="0"/>
              <a:t> are marvels of technology, and human effort in terms of achieving and then maintaining  very high </a:t>
            </a:r>
            <a:r>
              <a:rPr lang="en-US" baseline="0" dirty="0" err="1" smtClean="0"/>
              <a:t>resolutoions</a:t>
            </a:r>
            <a:r>
              <a:rPr lang="en-US" baseline="0" dirty="0" smtClean="0"/>
              <a:t> for all physics objects. Both try to record as much of the precious data provided by the accelerator and their average efficiencies are 80-95%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635" lvl="1" indent="-285630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Only quark for which coupling to Higgs is significant</a:t>
            </a:r>
          </a:p>
          <a:p>
            <a:pPr marL="742635" lvl="1" indent="-285630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May shed light on EWSB mechanism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en-US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Search strategy similar to observation analysis:</a:t>
            </a:r>
          </a:p>
          <a:p>
            <a:pPr marL="800068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en-US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Combine variables with large discriminating power into </a:t>
            </a:r>
            <a:r>
              <a:rPr lang="en-US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discriminant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fcunctions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that separate signal from background</a:t>
            </a:r>
          </a:p>
          <a:p>
            <a:r>
              <a:rPr lang="en-US" dirty="0" smtClean="0"/>
              <a:t>Correlation between methods ~70%, gain by combining them into </a:t>
            </a:r>
            <a:r>
              <a:rPr lang="en-US" dirty="0" err="1" smtClean="0"/>
              <a:t>CombBNN</a:t>
            </a:r>
            <a:endParaRPr lang="en-US" dirty="0" smtClean="0"/>
          </a:p>
          <a:p>
            <a:r>
              <a:rPr lang="en-US" dirty="0" err="1" smtClean="0"/>
              <a:t>Check</a:t>
            </a:r>
            <a:r>
              <a:rPr lang="en-US" dirty="0" smtClean="0"/>
              <a:t> </a:t>
            </a:r>
            <a:r>
              <a:rPr lang="en-US" dirty="0" err="1" smtClean="0"/>
              <a:t>discriminant</a:t>
            </a:r>
            <a:r>
              <a:rPr lang="en-US" dirty="0" smtClean="0"/>
              <a:t> performance using data control samples</a:t>
            </a:r>
          </a:p>
          <a:p>
            <a:r>
              <a:rPr lang="en-US" dirty="0" err="1" smtClean="0"/>
              <a:t>Use</a:t>
            </a:r>
            <a:r>
              <a:rPr lang="en-US" dirty="0" smtClean="0"/>
              <a:t> ensembles of pseudo-data to test validity of </a:t>
            </a:r>
            <a:r>
              <a:rPr lang="en-US" dirty="0" err="1" smtClean="0"/>
              <a:t>x</a:t>
            </a:r>
            <a:r>
              <a:rPr lang="en-US" dirty="0" smtClean="0"/>
              <a:t>-sec extraction method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Δ/</a:t>
            </a:r>
            <a:r>
              <a:rPr lang="en-US" dirty="0" smtClean="0"/>
              <a:t>~ 7%, close to theoretical uncertainty</a:t>
            </a:r>
          </a:p>
          <a:p>
            <a:r>
              <a:rPr lang="en-US" dirty="0" err="1" smtClean="0"/>
              <a:t>Δm/m</a:t>
            </a:r>
            <a:r>
              <a:rPr lang="en-US" dirty="0" smtClean="0"/>
              <a:t>=0.6% and will improve: below 1 </a:t>
            </a:r>
            <a:r>
              <a:rPr lang="en-US" dirty="0" err="1" smtClean="0"/>
              <a:t>GeV</a:t>
            </a:r>
            <a:r>
              <a:rPr lang="en-US" dirty="0" smtClean="0"/>
              <a:t> with more data</a:t>
            </a:r>
          </a:p>
          <a:p>
            <a:r>
              <a:rPr lang="en-US" dirty="0" smtClean="0"/>
              <a:t>True legacy measurement: will be hard to surpass</a:t>
            </a:r>
          </a:p>
          <a:p>
            <a:r>
              <a:rPr lang="en-US" dirty="0" smtClean="0"/>
              <a:t>Many properties have been studied</a:t>
            </a:r>
          </a:p>
          <a:p>
            <a:r>
              <a:rPr lang="en-US" dirty="0" smtClean="0"/>
              <a:t>No significant deviation from SM so far</a:t>
            </a:r>
          </a:p>
          <a:p>
            <a:r>
              <a:rPr lang="en-US" dirty="0" smtClean="0"/>
              <a:t>Exciting discrepancy in color charge asymmetry: keep an eye on this</a:t>
            </a:r>
          </a:p>
          <a:p>
            <a:r>
              <a:rPr lang="en-US" dirty="0" smtClean="0"/>
              <a:t>Broad program of searches in top sector</a:t>
            </a:r>
          </a:p>
          <a:p>
            <a:r>
              <a:rPr lang="en-US" dirty="0" smtClean="0"/>
              <a:t>Will soon be improved by LHC reach</a:t>
            </a:r>
          </a:p>
          <a:p>
            <a:r>
              <a:rPr lang="en-US" dirty="0" smtClean="0"/>
              <a:t>Single top observed (</a:t>
            </a:r>
            <a:r>
              <a:rPr lang="en-US" dirty="0" err="1" smtClean="0"/>
              <a:t>s+t</a:t>
            </a:r>
            <a:r>
              <a:rPr lang="en-US" dirty="0" smtClean="0"/>
              <a:t> and </a:t>
            </a:r>
            <a:r>
              <a:rPr lang="en-US" dirty="0" err="1" smtClean="0"/>
              <a:t>t</a:t>
            </a:r>
            <a:r>
              <a:rPr lang="en-US" dirty="0" smtClean="0"/>
              <a:t>) and continues to be studied</a:t>
            </a:r>
          </a:p>
          <a:p>
            <a:r>
              <a:rPr lang="en-US" dirty="0" smtClean="0"/>
              <a:t>LHC at current </a:t>
            </a:r>
            <a:r>
              <a:rPr lang="en-US" dirty="0" err="1" smtClean="0"/>
              <a:t>lumis</a:t>
            </a:r>
            <a:r>
              <a:rPr lang="en-US" dirty="0" smtClean="0"/>
              <a:t> produces ten times more top quarks per</a:t>
            </a:r>
          </a:p>
          <a:p>
            <a:r>
              <a:rPr lang="en-US" dirty="0" smtClean="0"/>
              <a:t>minute than </a:t>
            </a:r>
            <a:r>
              <a:rPr lang="en-US" dirty="0" err="1" smtClean="0"/>
              <a:t>Tevatron</a:t>
            </a:r>
            <a:r>
              <a:rPr lang="en-US" dirty="0" smtClean="0"/>
              <a:t>!</a:t>
            </a:r>
          </a:p>
          <a:p>
            <a:r>
              <a:rPr lang="en-US" dirty="0" smtClean="0"/>
              <a:t>Will still work on complementary searches: boosted tops, </a:t>
            </a:r>
            <a:r>
              <a:rPr lang="en-US" dirty="0" err="1" smtClean="0"/>
              <a:t>Afb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s</a:t>
            </a:r>
            <a:r>
              <a:rPr lang="en-US" dirty="0" smtClean="0"/>
              <a:t>-channel, spin correlations...</a:t>
            </a:r>
          </a:p>
          <a:p>
            <a:r>
              <a:rPr lang="en-US" dirty="0" smtClean="0"/>
              <a:t>Now 10 fb-1 on tape: double the data presented here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4432" y="0"/>
            <a:ext cx="949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1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14800" cy="1981200"/>
          </a:xfrm>
          <a:noFill/>
        </p:spPr>
        <p:txBody>
          <a:bodyPr>
            <a:normAutofit/>
          </a:bodyPr>
          <a:lstStyle>
            <a:lvl1pPr>
              <a:buSzPct val="13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1" y="91440"/>
            <a:ext cx="719328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C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55518C-C894-4542-8E5F-9ED54E6A20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629401"/>
            <a:ext cx="9144000" cy="22859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00"/>
                </a:solidFill>
              </a:defRPr>
            </a:lvl1pPr>
          </a:lstStyle>
          <a:p>
            <a:fld id="{45287C3A-FE00-5843-8216-989CFA79E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4.png"/><Relationship Id="rId5" Type="http://schemas.openxmlformats.org/officeDocument/2006/relationships/image" Target="../media/image46.wmf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35.png"/><Relationship Id="rId6" Type="http://schemas.openxmlformats.org/officeDocument/2006/relationships/image" Target="../media/image64.png"/><Relationship Id="rId7" Type="http://schemas.openxmlformats.org/officeDocument/2006/relationships/image" Target="../media/image26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62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21.wm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5" Type="http://schemas.openxmlformats.org/officeDocument/2006/relationships/image" Target="../media/image41.wmf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2057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Measurements of single top production in </a:t>
            </a:r>
            <a:r>
              <a:rPr lang="en-US" sz="3600" b="1" dirty="0" err="1" smtClean="0"/>
              <a:t>p-pbar</a:t>
            </a:r>
            <a:r>
              <a:rPr lang="en-US" sz="3600" b="1" dirty="0" smtClean="0"/>
              <a:t> collisions at √</a:t>
            </a:r>
            <a:r>
              <a:rPr lang="en-US" sz="3600" b="1" dirty="0" err="1" smtClean="0"/>
              <a:t>s</a:t>
            </a:r>
            <a:r>
              <a:rPr lang="en-US" sz="3600" b="1" dirty="0" smtClean="0"/>
              <a:t>=1.96 </a:t>
            </a:r>
            <a:r>
              <a:rPr lang="en-US" sz="3600" b="1" dirty="0" err="1" smtClean="0"/>
              <a:t>TeV</a:t>
            </a:r>
            <a:r>
              <a:rPr lang="en-US" sz="3600" b="1" dirty="0" smtClean="0"/>
              <a:t> using data collected with the D0 detector at the </a:t>
            </a:r>
            <a:r>
              <a:rPr lang="en-US" sz="3600" b="1" dirty="0" err="1" smtClean="0"/>
              <a:t>Fermilab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Tevatron</a:t>
            </a:r>
            <a:r>
              <a:rPr lang="en-US" sz="3600" b="1" dirty="0" smtClean="0"/>
              <a:t> Collider</a:t>
            </a:r>
            <a:r>
              <a:rPr lang="en-US" sz="4000" dirty="0" smtClean="0">
                <a:sym typeface="Symbol"/>
              </a:rPr>
              <a:t>  </a:t>
            </a:r>
            <a:br>
              <a:rPr lang="en-US" sz="4000" dirty="0" smtClean="0">
                <a:sym typeface="Symbol"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2590800"/>
            <a:ext cx="4114800" cy="3200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Shabnam Jabeen</a:t>
            </a:r>
          </a:p>
          <a:p>
            <a:r>
              <a:rPr lang="en-US" sz="1800" dirty="0" smtClean="0"/>
              <a:t>Brown University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71600" y="5791200"/>
            <a:ext cx="6477000" cy="923324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International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Europhysics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Conference on High Energy Physics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b="1" dirty="0" smtClean="0">
                <a:latin typeface="Times New Roman"/>
                <a:cs typeface="Times New Roman"/>
              </a:rPr>
              <a:t>Grenoble, France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b="1" dirty="0" smtClean="0">
                <a:latin typeface="Times New Roman"/>
                <a:cs typeface="Times New Roman"/>
              </a:rPr>
              <a:t>21- 27 July 2011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83814"/>
            <a:ext cx="2743200" cy="3193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6200" y="4267200"/>
            <a:ext cx="4572000" cy="1015663"/>
          </a:xfrm>
          <a:prstGeom prst="rect">
            <a:avLst/>
          </a:prstGeom>
          <a:ln w="28575" cmpd="sng">
            <a:solidFill>
              <a:srgbClr val="D3D3D3"/>
            </a:solidFill>
          </a:ln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err="1" smtClean="0">
                <a:latin typeface="Times New Roman"/>
                <a:cs typeface="Times New Roman"/>
              </a:rPr>
              <a:t>s+t</a:t>
            </a:r>
            <a:r>
              <a:rPr lang="en-US" sz="2000" dirty="0" smtClean="0">
                <a:latin typeface="Times New Roman"/>
                <a:cs typeface="Times New Roman"/>
              </a:rPr>
              <a:t> channel Cross section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err="1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 channel cross section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Top quark decay width measurement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next?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7391400" y="2960688"/>
            <a:ext cx="1635125" cy="3524250"/>
          </a:xfrm>
          <a:prstGeom prst="rect">
            <a:avLst/>
          </a:prstGeom>
          <a:solidFill>
            <a:schemeClr val="bg1"/>
          </a:solidFill>
          <a:ln w="76200">
            <a:solidFill>
              <a:srgbClr val="D3D3D3">
                <a:alpha val="49001"/>
              </a:srgb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3200" y="2654300"/>
            <a:ext cx="6324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Motivation: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9" name="Picture 16" descr="feynman_tb_wprime_n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227513"/>
            <a:ext cx="1577975" cy="1030287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>
                <a:alpha val="50980"/>
              </a:srgbClr>
            </a:solidFill>
            <a:miter lim="800000"/>
            <a:headEnd/>
            <a:tailEnd/>
          </a:ln>
        </p:spPr>
      </p:pic>
      <p:pic>
        <p:nvPicPr>
          <p:cNvPr id="10" name="Picture 18" descr="feynman_tqb_bold_blue_W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960688"/>
            <a:ext cx="1577975" cy="1266825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>
                <a:alpha val="50195"/>
              </a:srgbClr>
            </a:solidFill>
            <a:miter lim="800000"/>
            <a:headEnd/>
            <a:tailEnd/>
          </a:ln>
        </p:spPr>
      </p:pic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0" y="3429000"/>
            <a:ext cx="73406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5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Study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Wtb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coupling in top production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Measure |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V</a:t>
            </a:r>
            <a:r>
              <a:rPr kumimoji="0" lang="en-US" sz="1800" i="1" u="none" strike="noStrike" kern="0" cap="none" spc="0" normalizeH="0" baseline="-1500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tb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| directly: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5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Cross sections sensitive to new physics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s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-channel: resonances (heavy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W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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boson, charged Higgs boson,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Kaluza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-Klein excited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W</a:t>
            </a:r>
            <a:r>
              <a:rPr kumimoji="0" lang="en-US" sz="1800" i="1" u="none" strike="noStrike" kern="0" cap="none" spc="0" normalizeH="0" baseline="-1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KK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,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technipion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, etc.)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,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-channel: flavor-changing neutral currents (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t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– Z /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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/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g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–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c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/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couplings), Fourth generation of quarks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5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Top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properties: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Polarized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top quarks – spin correlations measurable in decay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product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Measure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top quark partial decay width and lifetime, CP violation (same rate for top and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antitop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?)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5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Similar  search  for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WH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 associated Higgs production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 charset="2"/>
            </a:endParaRPr>
          </a:p>
        </p:txBody>
      </p:sp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2903538" y="3789363"/>
          <a:ext cx="682625" cy="269875"/>
        </p:xfrm>
        <a:graphic>
          <a:graphicData uri="http://schemas.openxmlformats.org/presentationml/2006/ole">
            <p:oleObj spid="_x0000_s183298" name="Equation" r:id="rId6" imgW="609480" imgH="241200" progId="Equation.3">
              <p:embed/>
            </p:oleObj>
          </a:graphicData>
        </a:graphic>
      </p:graphicFrame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143000" y="762000"/>
            <a:ext cx="6781800" cy="1833562"/>
          </a:xfrm>
          <a:prstGeom prst="rect">
            <a:avLst/>
          </a:prstGeom>
          <a:solidFill>
            <a:srgbClr val="D3D3D3">
              <a:alpha val="25000"/>
            </a:srgbClr>
          </a:solidFill>
          <a:ln w="9525">
            <a:solidFill>
              <a:srgbClr val="D3D3D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905000" y="2362200"/>
            <a:ext cx="8837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effectLst/>
                <a:sym typeface="Symbol" charset="2"/>
              </a:rPr>
              <a:t></a:t>
            </a:r>
            <a:r>
              <a:rPr lang="en-US" sz="1200" b="1" dirty="0">
                <a:effectLst/>
                <a:sym typeface="Symbol" charset="2"/>
              </a:rPr>
              <a:t> ~1</a:t>
            </a:r>
            <a:r>
              <a:rPr lang="en-US" sz="1200" b="1" dirty="0">
                <a:effectLst/>
              </a:rPr>
              <a:t> </a:t>
            </a:r>
            <a:r>
              <a:rPr lang="en-US" sz="1200" b="1" dirty="0" err="1">
                <a:effectLst/>
              </a:rPr>
              <a:t>pb</a:t>
            </a:r>
            <a:endParaRPr lang="en-US" sz="1200" b="1" dirty="0">
              <a:effectLst/>
            </a:endParaRPr>
          </a:p>
        </p:txBody>
      </p:sp>
      <p:pic>
        <p:nvPicPr>
          <p:cNvPr id="16" name="Picture 23" descr="feynman_tb_bold_lt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1066800"/>
            <a:ext cx="1784350" cy="1362075"/>
          </a:xfrm>
          <a:prstGeom prst="rect">
            <a:avLst/>
          </a:prstGeom>
          <a:noFill/>
          <a:ln w="19050">
            <a:solidFill>
              <a:srgbClr val="D3D3D3">
                <a:alpha val="54117"/>
              </a:srgbClr>
            </a:solidFill>
            <a:miter lim="800000"/>
            <a:headEnd/>
            <a:tailEnd/>
          </a:ln>
        </p:spPr>
      </p:pic>
      <p:pic>
        <p:nvPicPr>
          <p:cNvPr id="17" name="Picture 24" descr="feynman_tqb_bold_dkblu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1066800"/>
            <a:ext cx="1851025" cy="1382713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>
                <a:alpha val="45882"/>
              </a:srgbClr>
            </a:solidFill>
            <a:miter lim="800000"/>
            <a:headEnd/>
            <a:tailEnd/>
          </a:ln>
        </p:spPr>
      </p:pic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962400" y="2362200"/>
            <a:ext cx="1655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effectLst/>
                <a:sym typeface="Symbol" charset="2"/>
              </a:rPr>
              <a:t></a:t>
            </a:r>
            <a:r>
              <a:rPr lang="en-US" sz="1200" b="1" dirty="0">
                <a:effectLst/>
                <a:sym typeface="Symbol" charset="2"/>
              </a:rPr>
              <a:t> ~ 2</a:t>
            </a:r>
            <a:r>
              <a:rPr lang="en-US" sz="1200" b="1" dirty="0">
                <a:effectLst/>
              </a:rPr>
              <a:t>pb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400801" y="2362200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effectLst/>
                <a:sym typeface="Symbol" charset="2"/>
              </a:rPr>
              <a:t></a:t>
            </a:r>
            <a:r>
              <a:rPr lang="en-US" sz="1200" b="1" baseline="-15000" dirty="0">
                <a:effectLst/>
              </a:rPr>
              <a:t> </a:t>
            </a:r>
            <a:r>
              <a:rPr lang="en-US" sz="1200" b="1" dirty="0">
                <a:effectLst/>
                <a:sym typeface="Symbol" charset="2"/>
              </a:rPr>
              <a:t> ~</a:t>
            </a:r>
            <a:r>
              <a:rPr lang="en-US" sz="1200" b="1" dirty="0">
                <a:effectLst/>
              </a:rPr>
              <a:t>0.25 </a:t>
            </a:r>
            <a:r>
              <a:rPr lang="en-US" sz="1200" b="1" dirty="0" err="1">
                <a:effectLst/>
              </a:rPr>
              <a:t>pb</a:t>
            </a:r>
            <a:endParaRPr lang="en-US" sz="1200" b="1" dirty="0">
              <a:effectLst/>
            </a:endParaRPr>
          </a:p>
        </p:txBody>
      </p:sp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1066800"/>
            <a:ext cx="1803400" cy="1338262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>
                <a:alpha val="47058"/>
              </a:srgbClr>
            </a:solidFill>
            <a:miter lim="800000"/>
            <a:headEnd/>
            <a:tailEnd/>
          </a:ln>
        </p:spPr>
      </p:pic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371600" y="762000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effectLst/>
                <a:latin typeface="Times New Roman" charset="0"/>
              </a:rPr>
              <a:t>  </a:t>
            </a:r>
            <a:r>
              <a:rPr lang="en-US" sz="1600" b="1" dirty="0" err="1">
                <a:effectLst/>
                <a:latin typeface="Arial Narrow" charset="0"/>
              </a:rPr>
              <a:t>s-channel(“</a:t>
            </a:r>
            <a:r>
              <a:rPr lang="en-US" sz="1600" b="1" i="1" dirty="0" err="1">
                <a:effectLst/>
                <a:latin typeface="Arial Narrow" charset="0"/>
              </a:rPr>
              <a:t>tb</a:t>
            </a:r>
            <a:r>
              <a:rPr lang="en-US" sz="1600" b="1" dirty="0">
                <a:effectLst/>
                <a:latin typeface="Arial Narrow" charset="0"/>
              </a:rPr>
              <a:t>”)</a:t>
            </a: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3886200" y="762000"/>
            <a:ext cx="157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ffectLst/>
                <a:latin typeface="Times New Roman" charset="0"/>
              </a:rPr>
              <a:t>  </a:t>
            </a:r>
            <a:r>
              <a:rPr lang="en-US" sz="1600" b="1" dirty="0" err="1">
                <a:effectLst/>
                <a:latin typeface="Arial Narrow" charset="0"/>
              </a:rPr>
              <a:t>t-channel(“</a:t>
            </a:r>
            <a:r>
              <a:rPr lang="en-US" sz="1600" b="1" i="1" dirty="0" err="1">
                <a:effectLst/>
                <a:latin typeface="Arial Narrow" charset="0"/>
              </a:rPr>
              <a:t>tqb</a:t>
            </a:r>
            <a:r>
              <a:rPr lang="en-US" sz="1600" b="1" dirty="0">
                <a:effectLst/>
                <a:latin typeface="Arial Narrow" charset="0"/>
              </a:rPr>
              <a:t>”)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6248400" y="762000"/>
            <a:ext cx="1440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ffectLst/>
                <a:latin typeface="Times New Roman" charset="0"/>
              </a:rPr>
              <a:t>  </a:t>
            </a:r>
            <a:r>
              <a:rPr lang="en-US" sz="1600" b="1" dirty="0" err="1">
                <a:effectLst/>
                <a:latin typeface="Arial Narrow" charset="0"/>
              </a:rPr>
              <a:t>tW</a:t>
            </a:r>
            <a:r>
              <a:rPr lang="en-US" sz="1600" b="1" dirty="0">
                <a:effectLst/>
                <a:latin typeface="Arial Narrow" charset="0"/>
              </a:rPr>
              <a:t> production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599" y="5334000"/>
            <a:ext cx="150546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23" y="3657600"/>
            <a:ext cx="3104877" cy="2486280"/>
          </a:xfrm>
          <a:prstGeom prst="rect">
            <a:avLst/>
          </a:prstGeom>
          <a:ln w="12700" cmpd="sng">
            <a:solidFill>
              <a:srgbClr val="D3D3D3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4896124" y="3810000"/>
            <a:ext cx="1371600" cy="11049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72324" y="5105400"/>
            <a:ext cx="1295400" cy="1143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48524" y="5486400"/>
            <a:ext cx="990600" cy="5715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91124" y="3962400"/>
            <a:ext cx="762000" cy="6096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>
            <a:off x="3327950" y="4762500"/>
            <a:ext cx="653774" cy="1905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933974" y="5200650"/>
            <a:ext cx="800100" cy="5334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Search Strategy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0" y="2286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endParaRPr lang="en-US" sz="200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</a:pPr>
            <a:r>
              <a:rPr lang="en-US" sz="2000" smtClean="0">
                <a:solidFill>
                  <a:srgbClr val="FF0000"/>
                </a:solidFill>
                <a:latin typeface="Times New Roman"/>
                <a:cs typeface="Times New Roman"/>
              </a:rPr>
              <a:t>Optimize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-channel production (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tb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treated as background)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</a:pPr>
            <a:r>
              <a:rPr lang="en-US" sz="2000" dirty="0" smtClean="0">
                <a:latin typeface="Times New Roman"/>
                <a:cs typeface="Times New Roman"/>
              </a:rPr>
              <a:t>Combine three multivariate methods and combine their final </a:t>
            </a:r>
            <a:r>
              <a:rPr lang="en-US" sz="2000" dirty="0" err="1" smtClean="0">
                <a:latin typeface="Times New Roman"/>
                <a:cs typeface="Times New Roman"/>
              </a:rPr>
              <a:t>decriminanats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Boosted Decision Trees (BDT), Bayesian Neural Networks (BNN),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Neuroevolution</a:t>
            </a: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of Augmented Topologies (NEAT)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4"/>
              </a:buBlip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Check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discriminant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performance using data control samples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4"/>
              </a:buBlip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Use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discriminant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output to measure cross section and significance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143000"/>
            <a:ext cx="1761330" cy="1219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D3D3D3">
                <a:alpha val="46001"/>
              </a:srgb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6420124" y="60198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/>
              </a:rPr>
              <a:t>Event Discriminant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24" y="3581400"/>
            <a:ext cx="2914576" cy="2591854"/>
          </a:xfrm>
          <a:prstGeom prst="rect">
            <a:avLst/>
          </a:prstGeom>
          <a:ln w="76200" cmpd="sng">
            <a:solidFill>
              <a:srgbClr val="D3D3D3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724" y="3429000"/>
            <a:ext cx="1143000" cy="888521"/>
          </a:xfrm>
          <a:prstGeom prst="rect">
            <a:avLst/>
          </a:prstGeom>
          <a:ln w="76200" cmpd="sng">
            <a:solidFill>
              <a:srgbClr val="D3D3D3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1724" y="4495800"/>
            <a:ext cx="1183862" cy="914400"/>
          </a:xfrm>
          <a:prstGeom prst="rect">
            <a:avLst/>
          </a:prstGeom>
          <a:ln w="76200" cmpd="sng">
            <a:solidFill>
              <a:srgbClr val="D3D3D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1724" y="5638801"/>
            <a:ext cx="1179321" cy="914400"/>
          </a:xfrm>
          <a:prstGeom prst="rect">
            <a:avLst/>
          </a:prstGeom>
          <a:ln w="76200" cmpd="sng">
            <a:solidFill>
              <a:srgbClr val="D3D3D3"/>
            </a:solidFill>
          </a:ln>
        </p:spPr>
      </p:pic>
      <p:cxnSp>
        <p:nvCxnSpPr>
          <p:cNvPr id="38" name="Straight Connector 37"/>
          <p:cNvCxnSpPr>
            <a:stCxn id="12" idx="0"/>
            <a:endCxn id="12" idx="2"/>
          </p:cNvCxnSpPr>
          <p:nvPr/>
        </p:nvCxnSpPr>
        <p:spPr>
          <a:xfrm rot="16200000" flipH="1">
            <a:off x="485485" y="4877327"/>
            <a:ext cx="2591854" cy="1588"/>
          </a:xfrm>
          <a:prstGeom prst="line">
            <a:avLst/>
          </a:prstGeom>
          <a:ln w="76200" cmpd="sng">
            <a:solidFill>
              <a:srgbClr val="D3D3D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324124" y="5257800"/>
            <a:ext cx="2895600" cy="1588"/>
          </a:xfrm>
          <a:prstGeom prst="line">
            <a:avLst/>
          </a:prstGeom>
          <a:ln w="76200" cmpd="sng">
            <a:solidFill>
              <a:srgbClr val="D3D3D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4124" y="4495800"/>
            <a:ext cx="2895600" cy="1588"/>
          </a:xfrm>
          <a:prstGeom prst="line">
            <a:avLst/>
          </a:prstGeom>
          <a:ln w="76200" cmpd="sng">
            <a:solidFill>
              <a:srgbClr val="D3D3D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44958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Combine three </a:t>
            </a:r>
            <a:r>
              <a:rPr lang="en-US" b="1" dirty="0" err="1" smtClean="0">
                <a:solidFill>
                  <a:srgbClr val="FF0000"/>
                </a:solidFill>
              </a:rPr>
              <a:t>discriminants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Main systematic </a:t>
            </a:r>
            <a:r>
              <a:rPr lang="en-US" sz="2000" dirty="0" smtClean="0">
                <a:solidFill>
                  <a:srgbClr val="0000FF"/>
                </a:solidFill>
              </a:rPr>
              <a:t>uncertainties arise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from jet energy scale and resolution,       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-jet identification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</a:t>
            </a:r>
            <a:r>
              <a:rPr lang="en-US" dirty="0" err="1" smtClean="0"/>
              <a:t>+t</a:t>
            </a:r>
            <a:r>
              <a:rPr lang="en-US" dirty="0" smtClean="0"/>
              <a:t>-channel Cross Section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72" y="838200"/>
            <a:ext cx="4567428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19200"/>
            <a:ext cx="4426177" cy="495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400"/>
            <a:ext cx="44196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5334000"/>
            <a:ext cx="2590800" cy="429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5867400"/>
            <a:ext cx="1600200" cy="386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819400"/>
            <a:ext cx="2514600" cy="2065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43400"/>
            <a:ext cx="5334000" cy="223308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2514600"/>
            <a:ext cx="4419600" cy="304800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62600" y="5257800"/>
            <a:ext cx="3124200" cy="9906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5029200" cy="3505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t-channel Cross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3787913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0"/>
            <a:ext cx="4876800" cy="17509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0" y="45720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Uncertainty ~ 20%, 11% </a:t>
            </a:r>
            <a:r>
              <a:rPr lang="en-US" b="1" dirty="0" err="1" smtClean="0">
                <a:latin typeface="Times New Roman"/>
                <a:cs typeface="Times New Roman"/>
              </a:rPr>
              <a:t>systematics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ctr"/>
            <a:r>
              <a:rPr lang="en-US" b="1" dirty="0" smtClean="0">
                <a:latin typeface="Times New Roman"/>
                <a:cs typeface="Times New Roman"/>
              </a:rPr>
              <a:t>Dominant </a:t>
            </a:r>
            <a:r>
              <a:rPr lang="en-US" b="1" dirty="0" err="1" smtClean="0">
                <a:latin typeface="Times New Roman"/>
                <a:cs typeface="Times New Roman"/>
              </a:rPr>
              <a:t>systematics</a:t>
            </a:r>
            <a:r>
              <a:rPr lang="en-US" dirty="0" smtClean="0">
                <a:latin typeface="Times New Roman"/>
                <a:cs typeface="Times New Roman"/>
              </a:rPr>
              <a:t>: JES, JER, </a:t>
            </a:r>
            <a:r>
              <a:rPr lang="en-US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-tagging efficiency and W + heavy jets normalization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5334000"/>
            <a:ext cx="1828800" cy="9144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57800" y="5791200"/>
            <a:ext cx="3886200" cy="5334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41733" y="5791200"/>
            <a:ext cx="400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Observed significance &gt; 5 SD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459" y="838200"/>
            <a:ext cx="402954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it really </a:t>
            </a:r>
            <a:r>
              <a:rPr lang="en-US" dirty="0" err="1" smtClean="0"/>
              <a:t>t</a:t>
            </a:r>
            <a:r>
              <a:rPr lang="en-US" dirty="0" smtClean="0"/>
              <a:t>-channel production?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3733800" cy="2890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55010"/>
            <a:ext cx="3355750" cy="25981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762000"/>
            <a:ext cx="2362200" cy="1913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990600"/>
            <a:ext cx="2070274" cy="1360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886200"/>
            <a:ext cx="1816100" cy="203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4419600"/>
            <a:ext cx="920521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2514600"/>
            <a:ext cx="2911526" cy="2254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4191000"/>
            <a:ext cx="1816100" cy="20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2362200"/>
            <a:ext cx="1816100" cy="20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4411169"/>
            <a:ext cx="2971799" cy="214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008" y="1066800"/>
            <a:ext cx="3556992" cy="3158068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0" y="1295400"/>
            <a:ext cx="6324600" cy="914400"/>
          </a:xfrm>
          <a:prstGeom prst="rect">
            <a:avLst/>
          </a:prstGeom>
          <a:noFill/>
        </p:spPr>
        <p:txBody>
          <a:bodyPr vert="horz" lIns="91401" tIns="45701" rIns="91401" bIns="45701" rtlCol="0">
            <a:noAutofit/>
          </a:bodyPr>
          <a:lstStyle/>
          <a:p>
            <a:pPr marL="337994" indent="-318953" defTabSz="457008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130000"/>
              <a:tabLst>
                <a:tab pos="907666" algn="l"/>
                <a:tab pos="1820095" algn="l"/>
                <a:tab pos="2734111" algn="l"/>
                <a:tab pos="3648122" algn="l"/>
                <a:tab pos="4560552" algn="l"/>
                <a:tab pos="5476153" algn="l"/>
                <a:tab pos="6390166" algn="l"/>
                <a:tab pos="7304179" algn="l"/>
                <a:tab pos="8218195" algn="l"/>
                <a:tab pos="9132211" algn="l"/>
                <a:tab pos="10046226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CDF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  <a:sym typeface="Symbol" pitchFamily="-107" charset="2"/>
              </a:rPr>
              <a:t>Template based top width measurement</a:t>
            </a:r>
            <a:endParaRPr lang="en-GB" sz="2400" b="1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  <a:sym typeface="Symbol" pitchFamily="-107" charset="2"/>
            </a:endParaRPr>
          </a:p>
          <a:p>
            <a:pPr marL="0" lvl="1" defTabSz="457008">
              <a:buClr>
                <a:srgbClr val="000000"/>
              </a:buClr>
              <a:buSzPct val="130000"/>
              <a:tabLst>
                <a:tab pos="907666" algn="l"/>
                <a:tab pos="1820095" algn="l"/>
                <a:tab pos="2734111" algn="l"/>
                <a:tab pos="3648122" algn="l"/>
                <a:tab pos="4560552" algn="l"/>
                <a:tab pos="5476153" algn="l"/>
                <a:tab pos="6390166" algn="l"/>
                <a:tab pos="7304179" algn="l"/>
                <a:tab pos="8218195" algn="l"/>
                <a:tab pos="9132211" algn="l"/>
                <a:tab pos="10046226" algn="l"/>
              </a:tabLst>
            </a:pPr>
            <a:r>
              <a:rPr lang="en-GB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  <a:sym typeface="Symbol" pitchFamily="-107" charset="2"/>
              </a:rPr>
              <a:t>   limit placed on top width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defTabSz="457008">
              <a:buClr>
                <a:srgbClr val="000000"/>
              </a:buClr>
              <a:buSzPct val="130000"/>
              <a:tabLst>
                <a:tab pos="907666" algn="l"/>
                <a:tab pos="1820095" algn="l"/>
                <a:tab pos="2734111" algn="l"/>
                <a:tab pos="3648122" algn="l"/>
                <a:tab pos="4560552" algn="l"/>
                <a:tab pos="5476153" algn="l"/>
                <a:tab pos="6390166" algn="l"/>
                <a:tab pos="7304179" algn="l"/>
                <a:tab pos="8218195" algn="l"/>
                <a:tab pos="9132211" algn="l"/>
                <a:tab pos="10046226" algn="l"/>
              </a:tabLst>
            </a:pPr>
            <a:endParaRPr lang="en-GB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  <a:sym typeface="Symbol" pitchFamily="-107" charset="2"/>
            </a:endParaRPr>
          </a:p>
          <a:p>
            <a:pPr marL="0" lvl="1" defTabSz="457008">
              <a:buClr>
                <a:srgbClr val="000000"/>
              </a:buClr>
              <a:buSzPct val="130000"/>
              <a:buBlip>
                <a:blip r:embed="rId3"/>
              </a:buBlip>
              <a:tabLst>
                <a:tab pos="907666" algn="l"/>
                <a:tab pos="1820095" algn="l"/>
                <a:tab pos="2734111" algn="l"/>
                <a:tab pos="3648122" algn="l"/>
                <a:tab pos="4560552" algn="l"/>
                <a:tab pos="5476153" algn="l"/>
                <a:tab pos="6390166" algn="l"/>
                <a:tab pos="7304179" algn="l"/>
                <a:tab pos="8218195" algn="l"/>
                <a:tab pos="9132211" algn="l"/>
                <a:tab pos="10046226" algn="l"/>
              </a:tabLst>
            </a:pPr>
            <a:endParaRPr lang="en-GB" sz="2400" dirty="0" smtClean="0">
              <a:solidFill>
                <a:srgbClr val="000090"/>
              </a:solidFill>
              <a:latin typeface="Times New Roman" pitchFamily="18" charset="0"/>
              <a:cs typeface="Times New Roman" pitchFamily="18" charset="0"/>
              <a:sym typeface="Symbol" pitchFamily="-107" charset="2"/>
            </a:endParaRPr>
          </a:p>
          <a:p>
            <a:pPr defTabSz="914016">
              <a:buSzPct val="130000"/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01" tIns="45701" rIns="91401" bIns="45701" rtlCol="0" anchor="ctr">
            <a:normAutofit fontScale="82500" lnSpcReduction="20000"/>
          </a:bodyPr>
          <a:lstStyle/>
          <a:p>
            <a:pPr algn="ctr" defTabSz="914016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Top Quark Width 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228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5800" y="2743200"/>
            <a:ext cx="4953000" cy="83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01" tIns="45701" rIns="91401" bIns="45701">
            <a:spAutoFit/>
          </a:bodyPr>
          <a:lstStyle/>
          <a:p>
            <a:r>
              <a:rPr lang="nl-NL" sz="2400" dirty="0" smtClean="0">
                <a:latin typeface="Times New Roman"/>
                <a:cs typeface="Times New Roman"/>
              </a:rPr>
              <a:t>0.4 GeV &lt; Γ</a:t>
            </a:r>
            <a:r>
              <a:rPr lang="nl-NL" sz="2400" baseline="-25000" dirty="0" smtClean="0">
                <a:latin typeface="Times New Roman"/>
                <a:cs typeface="Times New Roman"/>
              </a:rPr>
              <a:t>top</a:t>
            </a:r>
            <a:r>
              <a:rPr lang="nl-NL" sz="2400" dirty="0" smtClean="0">
                <a:latin typeface="Times New Roman"/>
                <a:cs typeface="Times New Roman"/>
              </a:rPr>
              <a:t>&lt; 4.4 GeV @ 68% CL</a:t>
            </a:r>
          </a:p>
          <a:p>
            <a:r>
              <a:rPr lang="nl-NL" sz="2400" dirty="0" smtClean="0">
                <a:latin typeface="Times New Roman"/>
                <a:cs typeface="Times New Roman"/>
              </a:rPr>
              <a:t>                  Γ</a:t>
            </a:r>
            <a:r>
              <a:rPr lang="nl-NL" sz="2400" baseline="-25000" dirty="0" smtClean="0">
                <a:latin typeface="Times New Roman"/>
                <a:cs typeface="Times New Roman"/>
              </a:rPr>
              <a:t>top</a:t>
            </a:r>
            <a:r>
              <a:rPr lang="nl-NL" sz="2400" dirty="0" smtClean="0">
                <a:latin typeface="Times New Roman"/>
                <a:cs typeface="Times New Roman"/>
              </a:rPr>
              <a:t>&lt; 7.5 GeV @ 95% CL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0" y="990600"/>
            <a:ext cx="2453792" cy="338548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bg1"/>
            </a:solidFill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GB" sz="1600" b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Symbol" pitchFamily="-107" charset="2"/>
              </a:rPr>
              <a:t>Lepton+Jets</a:t>
            </a:r>
            <a:r>
              <a:rPr lang="en-GB" sz="1600" b="1" dirty="0" smtClean="0">
                <a:solidFill>
                  <a:srgbClr val="000090"/>
                </a:solidFill>
                <a:latin typeface="Times New Roman"/>
                <a:cs typeface="Times New Roman"/>
                <a:sym typeface="Symbol" pitchFamily="-107" charset="2"/>
              </a:rPr>
              <a:t> with 4.3fb</a:t>
            </a:r>
            <a:r>
              <a:rPr lang="en-GB" sz="1600" b="1" baseline="30000" dirty="0" smtClean="0">
                <a:solidFill>
                  <a:srgbClr val="000090"/>
                </a:solidFill>
                <a:latin typeface="Times New Roman"/>
                <a:cs typeface="Times New Roman"/>
                <a:sym typeface="Symbol" pitchFamily="-107" charset="2"/>
              </a:rPr>
              <a:t>-1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" y="2743200"/>
            <a:ext cx="4953000" cy="9144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33400" y="609600"/>
            <a:ext cx="521008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7994" indent="-318953" defTabSz="457008">
              <a:lnSpc>
                <a:spcPct val="125000"/>
              </a:lnSpc>
              <a:spcBef>
                <a:spcPts val="500"/>
              </a:spcBef>
              <a:buClr>
                <a:srgbClr val="000000"/>
              </a:buClr>
              <a:buSzPct val="130000"/>
              <a:tabLst>
                <a:tab pos="907666" algn="l"/>
                <a:tab pos="1820095" algn="l"/>
                <a:tab pos="2734111" algn="l"/>
                <a:tab pos="3648122" algn="l"/>
                <a:tab pos="4560552" algn="l"/>
                <a:tab pos="5476153" algn="l"/>
                <a:tab pos="6390166" algn="l"/>
                <a:tab pos="7304179" algn="l"/>
                <a:tab pos="8218195" algn="l"/>
                <a:tab pos="9132211" algn="l"/>
                <a:tab pos="10046226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 predicts ~1.5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(Mt = 175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37338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model independent but not really sensitive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19600"/>
            <a:ext cx="7905764" cy="210809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38200" y="6019800"/>
            <a:ext cx="518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Width is proportional to coupling in SM  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0455518C-C894-4542-8E5F-9ED54E6A207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</p:spPr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6172200" cy="3352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T-channel top quark production: fusion of real W and 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 quark</a:t>
            </a:r>
          </a:p>
          <a:p>
            <a:r>
              <a:rPr lang="en-US" sz="2000" dirty="0" smtClean="0"/>
              <a:t>Treat W boson as </a:t>
            </a:r>
            <a:r>
              <a:rPr lang="en-US" sz="2000" dirty="0" err="1" smtClean="0"/>
              <a:t>parton</a:t>
            </a:r>
            <a:r>
              <a:rPr lang="en-US" sz="2000" dirty="0" smtClean="0"/>
              <a:t> inside proton</a:t>
            </a:r>
          </a:p>
          <a:p>
            <a:pPr lvl="1"/>
            <a:r>
              <a:rPr lang="en-US" sz="2000" dirty="0" smtClean="0"/>
              <a:t>W boson and top and </a:t>
            </a:r>
            <a:r>
              <a:rPr lang="en-US" sz="2000" dirty="0" err="1" smtClean="0"/>
              <a:t>b</a:t>
            </a:r>
            <a:r>
              <a:rPr lang="en-US" sz="2000" dirty="0" smtClean="0"/>
              <a:t> are on shell</a:t>
            </a:r>
          </a:p>
          <a:p>
            <a:pPr lvl="1"/>
            <a:r>
              <a:rPr lang="en-US" sz="2000" dirty="0" smtClean="0"/>
              <a:t> Same kinematics and </a:t>
            </a:r>
            <a:r>
              <a:rPr lang="en-US" sz="2000" dirty="0" err="1" smtClean="0"/>
              <a:t>virtuality</a:t>
            </a:r>
            <a:r>
              <a:rPr lang="en-US" sz="2000" dirty="0" smtClean="0"/>
              <a:t> as top decay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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Width is proportional to cross section for any coupling, including new physics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quark width and </a:t>
            </a:r>
            <a:r>
              <a:rPr lang="en-US" dirty="0" err="1" smtClean="0"/>
              <a:t>t</a:t>
            </a:r>
            <a:r>
              <a:rPr lang="en-US" dirty="0" smtClean="0"/>
              <a:t>-channel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38" y="762000"/>
            <a:ext cx="2783562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52800"/>
            <a:ext cx="5562600" cy="9156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3429001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T. M. P. </a:t>
            </a:r>
            <a:r>
              <a:rPr lang="en-US" dirty="0" err="1" smtClean="0">
                <a:latin typeface="Times New Roman"/>
                <a:cs typeface="Times New Roman"/>
              </a:rPr>
              <a:t>Tait</a:t>
            </a:r>
            <a:r>
              <a:rPr lang="en-US" dirty="0" smtClean="0">
                <a:latin typeface="Times New Roman"/>
                <a:cs typeface="Times New Roman"/>
              </a:rPr>
              <a:t> and C. P. Yuan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arXiv:hep-ph/9710372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3434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Combine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-channel cross section measurement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top quark decay ratio measurement to get total width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334000"/>
            <a:ext cx="4254500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4" y="2590800"/>
            <a:ext cx="5044966" cy="3810000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01" tIns="45701" rIns="91401" bIns="45701" rtlCol="0" anchor="ctr">
            <a:normAutofit fontScale="82500" lnSpcReduction="20000"/>
          </a:bodyPr>
          <a:lstStyle/>
          <a:p>
            <a:pPr algn="ctr" defTabSz="914016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Top Quark Width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52600"/>
            <a:ext cx="3739123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197945" cy="609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72000" y="5410200"/>
            <a:ext cx="1905000" cy="4572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76200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Assumptions: </a:t>
            </a:r>
            <a:r>
              <a:rPr lang="en-US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-channel production and decay kinematics as in SM, Decay is 100% </a:t>
            </a:r>
            <a:r>
              <a:rPr lang="en-US" dirty="0" err="1" smtClean="0">
                <a:latin typeface="Times New Roman"/>
                <a:cs typeface="Times New Roman"/>
              </a:rPr>
              <a:t>t→Wb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Measured value of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-channel  Cross section with 2.3 fb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-1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data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branching fraction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38862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Phys. Rev. </a:t>
            </a:r>
            <a:r>
              <a:rPr lang="en-US" dirty="0" err="1" smtClean="0">
                <a:latin typeface="Times New Roman"/>
                <a:cs typeface="Times New Roman"/>
              </a:rPr>
              <a:t>Lett</a:t>
            </a:r>
            <a:r>
              <a:rPr lang="en-US" dirty="0" smtClean="0">
                <a:latin typeface="Times New Roman"/>
                <a:cs typeface="Times New Roman"/>
              </a:rPr>
              <a:t>. 100,192003 (2008)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3000" y="1828800"/>
            <a:ext cx="292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Phys. </a:t>
            </a:r>
            <a:r>
              <a:rPr lang="en-US" dirty="0" err="1" smtClean="0">
                <a:latin typeface="Times New Roman"/>
                <a:cs typeface="Times New Roman"/>
              </a:rPr>
              <a:t>Lett</a:t>
            </a:r>
            <a:r>
              <a:rPr lang="en-US" dirty="0" smtClean="0">
                <a:latin typeface="Times New Roman"/>
                <a:cs typeface="Times New Roman"/>
              </a:rPr>
              <a:t>. B 682, 363 (2010)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876800"/>
            <a:ext cx="3962400" cy="1323439"/>
          </a:xfrm>
          <a:prstGeom prst="rect">
            <a:avLst/>
          </a:prstGeom>
          <a:noFill/>
          <a:ln w="38100" cmpd="sng">
            <a:solidFill>
              <a:srgbClr val="D3D3D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analysis will be soon updated with the latest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-channel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measurement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the new branching ratio measurement</a:t>
            </a:r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0455518C-C894-4542-8E5F-9ED54E6A20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</p:spPr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77000" y="6248400"/>
            <a:ext cx="240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PRL 106, 022001 (2011)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62000"/>
            <a:ext cx="3200400" cy="3154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630" y="3962400"/>
            <a:ext cx="314937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4343400"/>
            <a:ext cx="920521" cy="121920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762000"/>
            <a:ext cx="5791200" cy="579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Search for single top quark production at the </a:t>
            </a:r>
            <a:r>
              <a:rPr lang="en-US" sz="2400" dirty="0" err="1" smtClean="0">
                <a:latin typeface="Times New Roman"/>
                <a:cs typeface="Times New Roman"/>
              </a:rPr>
              <a:t>Tevatron</a:t>
            </a:r>
            <a:r>
              <a:rPr lang="en-US" sz="2400" dirty="0" smtClean="0">
                <a:latin typeface="Times New Roman"/>
                <a:cs typeface="Times New Roman"/>
              </a:rPr>
              <a:t> is very </a:t>
            </a:r>
            <a:r>
              <a:rPr lang="en-US" sz="2400" dirty="0" smtClean="0">
                <a:latin typeface="Times New Roman"/>
                <a:cs typeface="Times New Roman"/>
              </a:rPr>
              <a:t>challenging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D0 has observed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s+t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channel production and has measured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-channel production cross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section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Single top production provides a very unique place to look for new physics effects or </a:t>
            </a:r>
            <a:r>
              <a:rPr lang="en-US" sz="2400" dirty="0" smtClean="0">
                <a:latin typeface="Times New Roman"/>
                <a:cs typeface="Times New Roman"/>
              </a:rPr>
              <a:t>measuring </a:t>
            </a:r>
            <a:r>
              <a:rPr lang="en-US" sz="2400" dirty="0" smtClean="0">
                <a:latin typeface="Times New Roman"/>
                <a:cs typeface="Times New Roman"/>
              </a:rPr>
              <a:t>top quark properties, </a:t>
            </a:r>
            <a:r>
              <a:rPr lang="en-US" sz="2400" dirty="0" err="1" smtClean="0">
                <a:latin typeface="Times New Roman"/>
                <a:cs typeface="Times New Roman"/>
              </a:rPr>
              <a:t>e.g</a:t>
            </a:r>
            <a:r>
              <a:rPr lang="en-US" sz="2400" dirty="0" smtClean="0">
                <a:latin typeface="Times New Roman"/>
                <a:cs typeface="Times New Roman"/>
              </a:rPr>
              <a:t> top width, cp violation, </a:t>
            </a:r>
            <a:r>
              <a:rPr lang="en-US" sz="2400" dirty="0" err="1" smtClean="0">
                <a:latin typeface="Times New Roman"/>
                <a:cs typeface="Times New Roman"/>
              </a:rPr>
              <a:t>Wtb</a:t>
            </a:r>
            <a:r>
              <a:rPr lang="en-US" sz="2400" dirty="0" smtClean="0">
                <a:latin typeface="Times New Roman"/>
                <a:cs typeface="Times New Roman"/>
              </a:rPr>
              <a:t> couplings, etc.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double the data available per experiment, there is lot of room for surprises -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are not yet done exploring this very interesting mode of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the most interesting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quark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0455518C-C894-4542-8E5F-9ED54E6A20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</p:spPr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5878285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09800"/>
            <a:ext cx="5562600" cy="1419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7600"/>
            <a:ext cx="5867400" cy="149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5105400"/>
            <a:ext cx="6019800" cy="154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Tevatron</a:t>
            </a:r>
            <a:r>
              <a:rPr lang="en-US" dirty="0" smtClean="0"/>
              <a:t> and D0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3505200" cy="272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4038600" cy="282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732" y="762000"/>
            <a:ext cx="3742267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2000"/>
            <a:ext cx="5396164" cy="2971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1752600"/>
            <a:ext cx="236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Data delivered ~11fb-1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28956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Place where top quarks were first observed and studied</a:t>
            </a: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00"/>
                </a:solidFill>
              </a:defRPr>
            </a:lvl1pPr>
          </a:lstStyle>
          <a:p>
            <a:fld id="{45287C3A-FE00-5843-8216-989CFA79EEA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1000" y="2590800"/>
            <a:ext cx="3429000" cy="1588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38200" y="274320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Today’s analyses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8534400" cy="4644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01" tIns="45701" rIns="91401" bIns="45701" rtlCol="0" anchor="ctr">
            <a:normAutofit fontScale="90000" lnSpcReduction="10000"/>
          </a:bodyPr>
          <a:lstStyle/>
          <a:p>
            <a:pPr algn="ctr" defTabSz="914016">
              <a:spcBef>
                <a:spcPct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The Beloved Top Quark</a:t>
            </a:r>
            <a:endParaRPr lang="en-US" sz="44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9906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  <a:noAutofit/>
          </a:bodyPr>
          <a:lstStyle/>
          <a:p>
            <a:pPr marL="342755" indent="-342755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SzPct val="130000"/>
              <a:buFont typeface="Arial" charset="0"/>
              <a:buChar char="•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The heaviest known fundamental particle</a:t>
            </a:r>
          </a:p>
          <a:p>
            <a:pPr marL="742635" lvl="1" indent="-285630" fontAlgn="base">
              <a:lnSpc>
                <a:spcPts val="1999"/>
              </a:lnSpc>
              <a:spcBef>
                <a:spcPts val="450"/>
              </a:spcBef>
              <a:spcAft>
                <a:spcPct val="0"/>
              </a:spcAft>
              <a:buFont typeface="Arial" charset="0"/>
              <a:buChar char="–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GB" baseline="-25000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GB" baseline="-25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173.3 </a:t>
            </a: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±1.1 </a:t>
            </a:r>
            <a:r>
              <a:rPr lang="en-GB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GeV</a:t>
            </a: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(&lt;1% precision</a:t>
            </a:r>
          </a:p>
          <a:p>
            <a:pPr marL="342755" indent="-342755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Verdana" charset="0"/>
              <a:buChar char="•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dirty="0" smtClean="0">
                <a:solidFill>
                  <a:srgbClr val="0000FF"/>
                </a:solidFill>
                <a:latin typeface="Symbol" charset="2"/>
                <a:ea typeface="Arial" charset="0"/>
                <a:cs typeface="Arial" charset="0"/>
              </a:rPr>
              <a:t>       </a:t>
            </a:r>
            <a:r>
              <a:rPr lang="en-GB" dirty="0" err="1" smtClean="0">
                <a:solidFill>
                  <a:srgbClr val="0000FF"/>
                </a:solidFill>
                <a:latin typeface="Symbol" charset="2"/>
                <a:ea typeface="Arial" charset="0"/>
                <a:cs typeface="Arial" charset="0"/>
              </a:rPr>
              <a:t></a:t>
            </a: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= 5×10</a:t>
            </a:r>
            <a:r>
              <a:rPr lang="en-GB" baseline="30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-25</a:t>
            </a: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&lt;&lt;</a:t>
            </a:r>
            <a:r>
              <a:rPr lang="en-GB" dirty="0" smtClean="0">
                <a:solidFill>
                  <a:srgbClr val="0000FF"/>
                </a:solidFill>
                <a:latin typeface="Symbol" charset="2"/>
                <a:ea typeface="Arial" charset="0"/>
                <a:cs typeface="Arial" charset="0"/>
              </a:rPr>
              <a:t></a:t>
            </a:r>
            <a:r>
              <a:rPr lang="en-GB" baseline="-25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QCD</a:t>
            </a:r>
            <a:r>
              <a:rPr lang="en-GB" baseline="30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-1</a:t>
            </a:r>
            <a:r>
              <a:rPr lang="en-GB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755" indent="-342755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Verdana" charset="0"/>
              <a:buChar char="•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Decays before </a:t>
            </a:r>
            <a:r>
              <a:rPr lang="en-GB" dirty="0" err="1" smtClean="0">
                <a:latin typeface="Arial" charset="0"/>
                <a:ea typeface="Arial" charset="0"/>
                <a:cs typeface="Arial" charset="0"/>
              </a:rPr>
              <a:t>hadronization</a:t>
            </a: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pPr marL="342755" indent="-342755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SzPct val="130000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   - </a:t>
            </a:r>
            <a:r>
              <a:rPr lang="en-GB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Mass close to scale of electroweak symmetry breaking </a:t>
            </a:r>
          </a:p>
          <a:p>
            <a:pPr marL="342755" indent="-342755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SzPct val="130000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 Plays special role in many of the new physics models</a:t>
            </a:r>
          </a:p>
          <a:p>
            <a:pPr marL="742635" lvl="1" indent="-285630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742635" lvl="1" indent="-285630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342755" indent="-342755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SzPct val="130000"/>
              <a:buFont typeface="Arial" charset="0"/>
              <a:buChar char="•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US" sz="2400" b="1" dirty="0" smtClean="0">
                <a:latin typeface="Times New Roman"/>
                <a:ea typeface="Arial" charset="0"/>
                <a:cs typeface="Times New Roman"/>
              </a:rPr>
              <a:t>Production at </a:t>
            </a:r>
            <a:r>
              <a:rPr lang="en-US" sz="2400" b="1" dirty="0" err="1" smtClean="0">
                <a:latin typeface="Times New Roman"/>
                <a:ea typeface="Arial" charset="0"/>
                <a:cs typeface="Times New Roman"/>
              </a:rPr>
              <a:t>Tevatron</a:t>
            </a:r>
            <a:r>
              <a:rPr lang="en-US" sz="2400" b="1" dirty="0" smtClean="0">
                <a:latin typeface="Times New Roman"/>
                <a:ea typeface="Arial" charset="0"/>
                <a:cs typeface="Times New Roman"/>
              </a:rPr>
              <a:t> </a:t>
            </a:r>
          </a:p>
          <a:p>
            <a:r>
              <a:rPr lang="en-US" dirty="0" smtClean="0"/>
              <a:t>     Mainly produced in pairs via the strong          interaction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dirty="0" err="1" smtClean="0">
                <a:solidFill>
                  <a:srgbClr val="FF0000"/>
                </a:solidFill>
              </a:rPr>
              <a:t>σtt</a:t>
            </a:r>
            <a:r>
              <a:rPr lang="en-US" dirty="0" smtClean="0">
                <a:solidFill>
                  <a:srgbClr val="FF0000"/>
                </a:solidFill>
              </a:rPr>
              <a:t>= 7.46 + 0.48 -0.67 </a:t>
            </a:r>
            <a:r>
              <a:rPr lang="en-US" dirty="0" err="1" smtClean="0">
                <a:solidFill>
                  <a:srgbClr val="FF0000"/>
                </a:solidFill>
              </a:rPr>
              <a:t>pb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(Calculated for top mass = 172.5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742635" lvl="1" indent="-285630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endParaRPr lang="en-GB" dirty="0" smtClean="0">
              <a:solidFill>
                <a:srgbClr val="FFFF99"/>
              </a:solidFill>
              <a:latin typeface="Arial" charset="0"/>
              <a:ea typeface="Arial" charset="0"/>
              <a:cs typeface="Arial" charset="0"/>
            </a:endParaRPr>
          </a:p>
          <a:p>
            <a:pPr marL="742635" lvl="1" indent="-285630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endParaRPr lang="en-GB" dirty="0" smtClean="0">
              <a:solidFill>
                <a:srgbClr val="FFFF99"/>
              </a:solidFill>
              <a:latin typeface="Arial" charset="0"/>
              <a:ea typeface="Arial" charset="0"/>
              <a:cs typeface="Arial" charset="0"/>
            </a:endParaRPr>
          </a:p>
          <a:p>
            <a:pPr marL="742635" lvl="1" indent="-285630" fontAlgn="base">
              <a:lnSpc>
                <a:spcPts val="1999"/>
              </a:lnSpc>
              <a:spcBef>
                <a:spcPts val="450"/>
              </a:spcBef>
              <a:spcAft>
                <a:spcPct val="0"/>
              </a:spcAft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endParaRPr lang="en-GB" dirty="0" smtClean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pPr marL="742635" lvl="1" indent="-285630" fontAlgn="base">
              <a:lnSpc>
                <a:spcPts val="1999"/>
              </a:lnSpc>
              <a:spcBef>
                <a:spcPts val="450"/>
              </a:spcBef>
              <a:spcAft>
                <a:spcPct val="0"/>
              </a:spcAft>
              <a:buFont typeface="Arial" charset="0"/>
              <a:buChar char="–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endParaRPr lang="en-GB" dirty="0" smtClean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755" indent="-342755" fontAlgn="base">
              <a:spcBef>
                <a:spcPct val="20000"/>
              </a:spcBef>
              <a:spcAft>
                <a:spcPct val="0"/>
              </a:spcAft>
              <a:buSzPct val="130000"/>
              <a:buFont typeface="Arial" charset="0"/>
              <a:buChar char="•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43000"/>
            <a:ext cx="5105400" cy="3657600"/>
          </a:xfrm>
          <a:prstGeom prst="rect">
            <a:avLst/>
          </a:prstGeom>
          <a:ln>
            <a:solidFill>
              <a:srgbClr val="D3D3D3"/>
            </a:solidFill>
          </a:ln>
        </p:spPr>
      </p:pic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00"/>
                </a:solidFill>
              </a:defRPr>
            </a:lvl1pPr>
          </a:lstStyle>
          <a:p>
            <a:fld id="{45287C3A-FE00-5843-8216-989CFA79EEA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953000"/>
            <a:ext cx="1905000" cy="11227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29400" y="685800"/>
            <a:ext cx="2514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876800"/>
            <a:ext cx="2362200" cy="11811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72000" y="762000"/>
            <a:ext cx="3657600" cy="35223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342755" indent="-342755" fontAlgn="base">
              <a:lnSpc>
                <a:spcPts val="1999"/>
              </a:lnSpc>
              <a:spcBef>
                <a:spcPts val="500"/>
              </a:spcBef>
              <a:spcAft>
                <a:spcPct val="0"/>
              </a:spcAft>
              <a:buSzPct val="130000"/>
              <a:tabLst>
                <a:tab pos="910840" algn="l"/>
                <a:tab pos="1824857" algn="l"/>
                <a:tab pos="2738870" algn="l"/>
                <a:tab pos="3652883" algn="l"/>
                <a:tab pos="4566899" algn="l"/>
                <a:tab pos="5480911" algn="l"/>
                <a:tab pos="6394927" algn="l"/>
                <a:tab pos="7308941" algn="l"/>
                <a:tab pos="8222956" algn="l"/>
                <a:tab pos="9136973" algn="l"/>
                <a:tab pos="10050985" algn="l"/>
              </a:tabLst>
              <a:defRPr/>
            </a:pPr>
            <a:r>
              <a:rPr lang="en-GB" b="1" dirty="0" smtClean="0">
                <a:solidFill>
                  <a:srgbClr val="FFFFFF"/>
                </a:solidFill>
                <a:latin typeface="Times New Roman"/>
                <a:ea typeface="Arial" charset="0"/>
                <a:cs typeface="Times New Roman"/>
              </a:rPr>
              <a:t>Was discovered at </a:t>
            </a:r>
            <a:r>
              <a:rPr lang="en-GB" b="1" dirty="0" err="1" smtClean="0">
                <a:solidFill>
                  <a:srgbClr val="FFFFFF"/>
                </a:solidFill>
                <a:latin typeface="Times New Roman"/>
                <a:ea typeface="Arial" charset="0"/>
                <a:cs typeface="Times New Roman"/>
              </a:rPr>
              <a:t>Tevatron</a:t>
            </a:r>
            <a:r>
              <a:rPr lang="en-GB" b="1" dirty="0" smtClean="0">
                <a:solidFill>
                  <a:srgbClr val="FFFFFF"/>
                </a:solidFill>
                <a:latin typeface="Times New Roman"/>
                <a:ea typeface="Arial" charset="0"/>
                <a:cs typeface="Times New Roman"/>
              </a:rPr>
              <a:t> in 1995</a:t>
            </a:r>
            <a:endParaRPr lang="en-GB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Single Top Quark Production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7391400" y="2960688"/>
            <a:ext cx="1635125" cy="3524250"/>
          </a:xfrm>
          <a:prstGeom prst="rect">
            <a:avLst/>
          </a:prstGeom>
          <a:solidFill>
            <a:schemeClr val="bg1"/>
          </a:solidFill>
          <a:ln w="76200">
            <a:solidFill>
              <a:srgbClr val="D3D3D3">
                <a:alpha val="49001"/>
              </a:srgb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3200" y="2654300"/>
            <a:ext cx="6324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Motivation: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9" name="Picture 16" descr="feynman_tb_wprime_n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227513"/>
            <a:ext cx="1577975" cy="1030287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>
                <a:alpha val="50980"/>
              </a:srgbClr>
            </a:solidFill>
            <a:miter lim="800000"/>
            <a:headEnd/>
            <a:tailEnd/>
          </a:ln>
        </p:spPr>
      </p:pic>
      <p:pic>
        <p:nvPicPr>
          <p:cNvPr id="10" name="Picture 18" descr="feynman_tqb_bold_blue_W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960688"/>
            <a:ext cx="1577975" cy="1266825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>
                <a:alpha val="50195"/>
              </a:srgbClr>
            </a:solidFill>
            <a:miter lim="800000"/>
            <a:headEnd/>
            <a:tailEnd/>
          </a:ln>
        </p:spPr>
      </p:pic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0" y="3429000"/>
            <a:ext cx="73406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5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Study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Wtb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coupling in top production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Measure |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V</a:t>
            </a:r>
            <a:r>
              <a:rPr kumimoji="0" lang="en-US" sz="1800" i="1" u="none" strike="noStrike" kern="0" cap="none" spc="0" normalizeH="0" baseline="-1500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tb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| directly: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5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Cross sections sensitive to new physics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s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-channel: resonances (heavy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W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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boson, charged Higgs boson,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Kaluza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-Klein excited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W</a:t>
            </a:r>
            <a:r>
              <a:rPr kumimoji="0" lang="en-US" sz="1800" i="1" u="none" strike="noStrike" kern="0" cap="none" spc="0" normalizeH="0" baseline="-15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KK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,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technipion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, etc.),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t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-channel: flavor-changing neutral currents (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t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– Z /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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/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g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–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c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/ </a:t>
            </a:r>
            <a:r>
              <a:rPr kumimoji="0" lang="en-US" sz="18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u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 couplings), Fourth generation of quarks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5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Top properties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Polarized top quarks – spin correlations measurable in decay products, Measure top quark partial decay width and lifetime, CP violation (same rate for top and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antitop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?)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5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Similar  search  for </a:t>
            </a:r>
            <a:r>
              <a:rPr kumimoji="0" 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WH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  <a:sym typeface="Symbol" charset="2"/>
              </a:rPr>
              <a:t>associated Higgs production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  <a:sym typeface="Symbol" charset="2"/>
            </a:endParaRPr>
          </a:p>
        </p:txBody>
      </p:sp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2903538" y="3789363"/>
          <a:ext cx="682625" cy="269875"/>
        </p:xfrm>
        <a:graphic>
          <a:graphicData uri="http://schemas.openxmlformats.org/presentationml/2006/ole">
            <p:oleObj spid="_x0000_s163842" name="Equation" r:id="rId6" imgW="609480" imgH="241200" progId="Equation.3">
              <p:embed/>
            </p:oleObj>
          </a:graphicData>
        </a:graphic>
      </p:graphicFrame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143000" y="762000"/>
            <a:ext cx="6781800" cy="1833562"/>
          </a:xfrm>
          <a:prstGeom prst="rect">
            <a:avLst/>
          </a:prstGeom>
          <a:solidFill>
            <a:srgbClr val="D3D3D3">
              <a:alpha val="25000"/>
            </a:srgbClr>
          </a:solidFill>
          <a:ln w="9525">
            <a:solidFill>
              <a:srgbClr val="D3D3D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905000" y="2362200"/>
            <a:ext cx="8837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effectLst/>
                <a:sym typeface="Symbol" charset="2"/>
              </a:rPr>
              <a:t></a:t>
            </a:r>
            <a:r>
              <a:rPr lang="en-US" sz="1200" b="1" dirty="0">
                <a:effectLst/>
                <a:sym typeface="Symbol" charset="2"/>
              </a:rPr>
              <a:t> ~1</a:t>
            </a:r>
            <a:r>
              <a:rPr lang="en-US" sz="1200" b="1" dirty="0">
                <a:effectLst/>
              </a:rPr>
              <a:t> </a:t>
            </a:r>
            <a:r>
              <a:rPr lang="en-US" sz="1200" b="1" dirty="0" err="1">
                <a:effectLst/>
              </a:rPr>
              <a:t>pb</a:t>
            </a:r>
            <a:endParaRPr lang="en-US" sz="1200" b="1" dirty="0">
              <a:effectLst/>
            </a:endParaRPr>
          </a:p>
        </p:txBody>
      </p:sp>
      <p:pic>
        <p:nvPicPr>
          <p:cNvPr id="16" name="Picture 23" descr="feynman_tb_bold_lt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1066800"/>
            <a:ext cx="1784350" cy="1362075"/>
          </a:xfrm>
          <a:prstGeom prst="rect">
            <a:avLst/>
          </a:prstGeom>
          <a:noFill/>
          <a:ln w="19050">
            <a:solidFill>
              <a:srgbClr val="D3D3D3">
                <a:alpha val="54117"/>
              </a:srgbClr>
            </a:solidFill>
            <a:miter lim="800000"/>
            <a:headEnd/>
            <a:tailEnd/>
          </a:ln>
        </p:spPr>
      </p:pic>
      <p:pic>
        <p:nvPicPr>
          <p:cNvPr id="17" name="Picture 24" descr="feynman_tqb_bold_dkblu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1066800"/>
            <a:ext cx="1851025" cy="1382713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>
                <a:alpha val="45882"/>
              </a:srgbClr>
            </a:solidFill>
            <a:miter lim="800000"/>
            <a:headEnd/>
            <a:tailEnd/>
          </a:ln>
        </p:spPr>
      </p:pic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962400" y="2362200"/>
            <a:ext cx="1655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effectLst/>
                <a:sym typeface="Symbol" charset="2"/>
              </a:rPr>
              <a:t></a:t>
            </a:r>
            <a:r>
              <a:rPr lang="en-US" sz="1200" b="1" dirty="0">
                <a:effectLst/>
                <a:sym typeface="Symbol" charset="2"/>
              </a:rPr>
              <a:t> ~ 2</a:t>
            </a:r>
            <a:r>
              <a:rPr lang="en-US" sz="1200" b="1" dirty="0">
                <a:effectLst/>
              </a:rPr>
              <a:t>pb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400801" y="2362200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effectLst/>
                <a:sym typeface="Symbol" charset="2"/>
              </a:rPr>
              <a:t></a:t>
            </a:r>
            <a:r>
              <a:rPr lang="en-US" sz="1200" b="1" baseline="-15000" dirty="0">
                <a:effectLst/>
              </a:rPr>
              <a:t> </a:t>
            </a:r>
            <a:r>
              <a:rPr lang="en-US" sz="1200" b="1" dirty="0">
                <a:effectLst/>
                <a:sym typeface="Symbol" charset="2"/>
              </a:rPr>
              <a:t> ~</a:t>
            </a:r>
            <a:r>
              <a:rPr lang="en-US" sz="1200" b="1" dirty="0">
                <a:effectLst/>
              </a:rPr>
              <a:t>0.25 </a:t>
            </a:r>
            <a:r>
              <a:rPr lang="en-US" sz="1200" b="1" dirty="0" err="1">
                <a:effectLst/>
              </a:rPr>
              <a:t>pb</a:t>
            </a:r>
            <a:endParaRPr lang="en-US" sz="1200" b="1" dirty="0">
              <a:effectLst/>
            </a:endParaRPr>
          </a:p>
        </p:txBody>
      </p:sp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1066800"/>
            <a:ext cx="1803400" cy="1338262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>
                <a:alpha val="47058"/>
              </a:srgbClr>
            </a:solidFill>
            <a:miter lim="800000"/>
            <a:headEnd/>
            <a:tailEnd/>
          </a:ln>
        </p:spPr>
      </p:pic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371600" y="762000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effectLst/>
                <a:latin typeface="Times New Roman" charset="0"/>
              </a:rPr>
              <a:t>  </a:t>
            </a:r>
            <a:r>
              <a:rPr lang="en-US" sz="1600" b="1" dirty="0" err="1">
                <a:effectLst/>
                <a:latin typeface="Arial Narrow" charset="0"/>
              </a:rPr>
              <a:t>s-channel(“</a:t>
            </a:r>
            <a:r>
              <a:rPr lang="en-US" sz="1600" b="1" i="1" dirty="0" err="1">
                <a:effectLst/>
                <a:latin typeface="Arial Narrow" charset="0"/>
              </a:rPr>
              <a:t>tb</a:t>
            </a:r>
            <a:r>
              <a:rPr lang="en-US" sz="1600" b="1" dirty="0">
                <a:effectLst/>
                <a:latin typeface="Arial Narrow" charset="0"/>
              </a:rPr>
              <a:t>”)</a:t>
            </a: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3886200" y="762000"/>
            <a:ext cx="157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ffectLst/>
                <a:latin typeface="Times New Roman" charset="0"/>
              </a:rPr>
              <a:t>  </a:t>
            </a:r>
            <a:r>
              <a:rPr lang="en-US" sz="1600" b="1" dirty="0" err="1">
                <a:effectLst/>
                <a:latin typeface="Arial Narrow" charset="0"/>
              </a:rPr>
              <a:t>t-channel(“</a:t>
            </a:r>
            <a:r>
              <a:rPr lang="en-US" sz="1600" b="1" i="1" dirty="0" err="1">
                <a:effectLst/>
                <a:latin typeface="Arial Narrow" charset="0"/>
              </a:rPr>
              <a:t>tqb</a:t>
            </a:r>
            <a:r>
              <a:rPr lang="en-US" sz="1600" b="1" dirty="0">
                <a:effectLst/>
                <a:latin typeface="Arial Narrow" charset="0"/>
              </a:rPr>
              <a:t>”)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6248400" y="762000"/>
            <a:ext cx="1440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ffectLst/>
                <a:latin typeface="Times New Roman" charset="0"/>
              </a:rPr>
              <a:t>  </a:t>
            </a:r>
            <a:r>
              <a:rPr lang="en-US" sz="1600" b="1" dirty="0" err="1">
                <a:effectLst/>
                <a:latin typeface="Arial Narrow" charset="0"/>
              </a:rPr>
              <a:t>tW</a:t>
            </a:r>
            <a:r>
              <a:rPr lang="en-US" sz="1600" b="1" dirty="0">
                <a:effectLst/>
                <a:latin typeface="Arial Narrow" charset="0"/>
              </a:rPr>
              <a:t> production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599" y="5334000"/>
            <a:ext cx="150546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4495800" cy="3400958"/>
          </a:xfrm>
          <a:prstGeom prst="rect">
            <a:avLst/>
          </a:prstGeom>
          <a:ln w="28575" cmpd="sng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Signatures and Selection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186238" y="731838"/>
            <a:ext cx="4840287" cy="1828800"/>
          </a:xfrm>
          <a:prstGeom prst="rect">
            <a:avLst/>
          </a:prstGeom>
          <a:solidFill>
            <a:schemeClr val="bg1"/>
          </a:solidFill>
          <a:ln w="76200">
            <a:solidFill>
              <a:srgbClr val="D3D3D3">
                <a:alpha val="49001"/>
              </a:srgb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838200"/>
            <a:ext cx="388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3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One isolated electron or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muon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3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High missing </a:t>
            </a:r>
            <a:r>
              <a:rPr lang="en-US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ransverse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energy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3"/>
              </a:buBlip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 least two or more jets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 at least one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jet identified as a </a:t>
            </a:r>
            <a:r>
              <a:rPr lang="en-US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-jet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0" name="Picture 21" descr="feynman_tqb_munubb_n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7663" y="828675"/>
            <a:ext cx="22494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5791200"/>
            <a:ext cx="5242140" cy="684803"/>
          </a:xfrm>
          <a:prstGeom prst="rect">
            <a:avLst/>
          </a:prstGeom>
          <a:noFill/>
          <a:ln w="28575" cmpd="sng" algn="ctr">
            <a:solidFill>
              <a:srgbClr val="D3D3D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Top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pairs,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W+jets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, and 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Multijets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are the main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   processes that can mimic these signatures</a:t>
            </a:r>
          </a:p>
        </p:txBody>
      </p:sp>
      <p:pic>
        <p:nvPicPr>
          <p:cNvPr id="15" name="Picture 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2851150"/>
            <a:ext cx="3517900" cy="3652838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D3D3D3">
                <a:alpha val="48000"/>
              </a:srgb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9" name="Picture 20" descr="feynman_tb_enubb_ni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500" y="827088"/>
            <a:ext cx="23034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55518C-C894-4542-8E5F-9ED54E6A20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5302250" y="1052513"/>
            <a:ext cx="3724275" cy="1443037"/>
          </a:xfrm>
          <a:prstGeom prst="rect">
            <a:avLst/>
          </a:prstGeom>
          <a:solidFill>
            <a:schemeClr val="bg1"/>
          </a:solidFill>
          <a:ln w="76200">
            <a:solidFill>
              <a:srgbClr val="D3D3D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4953001" y="2819400"/>
            <a:ext cx="4191000" cy="3428999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D3D3D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0" y="914400"/>
            <a:ext cx="52578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2"/>
              </a:buBlip>
              <a:tabLst/>
              <a:defRPr/>
            </a:pP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W+jets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background</a:t>
            </a:r>
          </a:p>
          <a:p>
            <a:pPr marL="628650" marR="0" lvl="1" indent="-227013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ea typeface="ＭＳ Ｐゴシック" charset="-128"/>
                <a:cs typeface="Times New Roman"/>
              </a:rPr>
              <a:t>-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Event kinematics and flavor composition modeled using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Alpgen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generator</a:t>
            </a:r>
          </a:p>
          <a:p>
            <a:pPr marL="628650" marR="0" lvl="1" indent="-227013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- Normalized to data before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b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tagging and after subtracting other backgrounds</a:t>
            </a:r>
          </a:p>
          <a:p>
            <a:pPr marL="628650" marR="0" lvl="1" indent="-227013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-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Additional scale factor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  <a:sym typeface="Symbol" charset="2"/>
              </a:rPr>
              <a:t>~1.5 for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Wbb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and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Wcc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628650" marR="0" lvl="1" indent="-227013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-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Multijet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background</a:t>
            </a:r>
          </a:p>
          <a:p>
            <a:pPr marL="628650" marR="0" lvl="1" indent="-227013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-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Modeled using data with a non-isolated lepton and jets</a:t>
            </a:r>
          </a:p>
          <a:p>
            <a:pPr marL="628650" marR="0" lvl="1" indent="-227013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-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Blip>
                <a:blip r:embed="rId2"/>
              </a:buBlip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Top pair backgrounds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modeled using ALPGEN</a:t>
            </a:r>
          </a:p>
          <a:p>
            <a:pPr marL="744506" lvl="1" indent="-287338" defTabSz="9144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Char char="-"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Normalized to NNLO theoretical prediction</a:t>
            </a:r>
          </a:p>
          <a:p>
            <a:pPr marL="628650" marR="0" lvl="1" indent="-227013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pic>
        <p:nvPicPr>
          <p:cNvPr id="10" name="Picture 59" descr="feynman_ttbar_WWbb_green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1068388"/>
            <a:ext cx="1739900" cy="1427162"/>
          </a:xfrm>
          <a:prstGeom prst="rect">
            <a:avLst/>
          </a:prstGeom>
          <a:noFill/>
          <a:ln w="76200">
            <a:solidFill>
              <a:srgbClr val="D3D3D3"/>
            </a:solidFill>
            <a:miter lim="800000"/>
            <a:headEnd/>
            <a:tailEnd/>
          </a:ln>
        </p:spPr>
      </p:pic>
      <p:pic>
        <p:nvPicPr>
          <p:cNvPr id="11" name="Picture 67" descr="feynman_Wbb_ljets_g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263" y="1068388"/>
            <a:ext cx="1811337" cy="1427162"/>
          </a:xfrm>
          <a:prstGeom prst="rect">
            <a:avLst/>
          </a:prstGeom>
          <a:noFill/>
          <a:ln w="76200">
            <a:solidFill>
              <a:srgbClr val="D3D3D3"/>
            </a:solidFill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895600"/>
            <a:ext cx="4114800" cy="3248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3429000"/>
            <a:ext cx="920521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2874211" cy="2286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01" tIns="45701" rIns="91401" bIns="45701" rtlCol="0" anchor="ctr">
            <a:normAutofit fontScale="90000" lnSpcReduction="10000"/>
          </a:bodyPr>
          <a:lstStyle/>
          <a:p>
            <a:pPr algn="ctr" defTabSz="914016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Single Top Observation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0" y="3962400"/>
            <a:ext cx="4526280" cy="2113280"/>
          </a:xfrm>
          <a:prstGeom prst="rect">
            <a:avLst/>
          </a:prstGeom>
          <a:noFill/>
        </p:spPr>
        <p:txBody>
          <a:bodyPr vert="horz" lIns="99241" tIns="49621" rIns="99241" bIns="49621" rtlCol="0">
            <a:normAutofit/>
          </a:bodyPr>
          <a:lstStyle/>
          <a:p>
            <a:pPr marL="372157" indent="-372157" defTabSz="992414">
              <a:spcBef>
                <a:spcPct val="20000"/>
              </a:spcBef>
              <a:buSzPct val="130000"/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553200" y="1066800"/>
            <a:ext cx="2590800" cy="2209800"/>
          </a:xfrm>
          <a:prstGeom prst="rect">
            <a:avLst/>
          </a:prstGeom>
          <a:noFill/>
          <a:ln w="76200" cmpd="sng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latin typeface="Times New Roman"/>
                <a:cs typeface="Times New Roman"/>
              </a:rPr>
              <a:t>After the top quark discovery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Times New Roman"/>
                <a:ea typeface="+mj-ea"/>
                <a:cs typeface="Times New Roman"/>
              </a:rPr>
              <a:t>i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took more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than a decade to find single top quarks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0"/>
            <a:ext cx="2378097" cy="19833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524000"/>
            <a:ext cx="2819400" cy="23812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253" y="4114800"/>
            <a:ext cx="2936748" cy="242993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2895600" y="2819400"/>
            <a:ext cx="630989" cy="7620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5143500" y="3771900"/>
            <a:ext cx="1219200" cy="9906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1000" y="4876800"/>
            <a:ext cx="5334000" cy="1569660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Analysis is challenging at the </a:t>
            </a:r>
            <a:r>
              <a:rPr lang="en-US" sz="2400" b="1" dirty="0" err="1" smtClean="0">
                <a:latin typeface="Times New Roman"/>
                <a:cs typeface="Times New Roman"/>
              </a:rPr>
              <a:t>Tevatron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- requires lot of effort and use of many sophisticated analysis tools and techniques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7400" y="26670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0455518C-C894-4542-8E5F-9ED54E6A20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</p:spPr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685800"/>
            <a:ext cx="1600200" cy="12192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638800" y="1905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01" tIns="45701" rIns="91401" bIns="45701" rtlCol="0" anchor="ctr">
            <a:normAutofit fontScale="90000" lnSpcReduction="10000"/>
          </a:bodyPr>
          <a:lstStyle/>
          <a:p>
            <a:pPr algn="ctr" defTabSz="914016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Single Top Observation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5758772" cy="3581400"/>
          </a:xfrm>
          <a:prstGeom prst="rect">
            <a:avLst/>
          </a:prstGeom>
        </p:spPr>
      </p:pic>
      <p:sp>
        <p:nvSpPr>
          <p:cNvPr id="12" name="Up Ribbon 11"/>
          <p:cNvSpPr/>
          <p:nvPr/>
        </p:nvSpPr>
        <p:spPr>
          <a:xfrm>
            <a:off x="2667000" y="762000"/>
            <a:ext cx="3200400" cy="685800"/>
          </a:xfrm>
          <a:prstGeom prst="ribbon2">
            <a:avLst>
              <a:gd name="adj1" fmla="val 1599"/>
              <a:gd name="adj2" fmla="val 65182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Observation in 2009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81400"/>
            <a:ext cx="4343400" cy="30886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800"/>
            <a:ext cx="4737410" cy="1761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133600"/>
            <a:ext cx="2514600" cy="1447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762000"/>
            <a:ext cx="2286000" cy="1295400"/>
          </a:xfrm>
          <a:prstGeom prst="rect">
            <a:avLst/>
          </a:prstGeom>
        </p:spPr>
      </p:pic>
      <p:sp>
        <p:nvSpPr>
          <p:cNvPr id="3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0455518C-C894-4542-8E5F-9ED54E6A20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</p:spPr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  <p:sp>
        <p:nvSpPr>
          <p:cNvPr id="39" name="Plus 38"/>
          <p:cNvSpPr/>
          <p:nvPr/>
        </p:nvSpPr>
        <p:spPr>
          <a:xfrm>
            <a:off x="7086600" y="1828800"/>
            <a:ext cx="533400" cy="381000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of  </a:t>
            </a:r>
            <a:r>
              <a:rPr lang="en-US" dirty="0" err="1" smtClean="0"/>
              <a:t>Vtb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48400" y="2133600"/>
            <a:ext cx="2895600" cy="1146176"/>
          </a:xfrm>
          <a:prstGeom prst="rect">
            <a:avLst/>
          </a:prstGeom>
          <a:solidFill>
            <a:schemeClr val="bg1"/>
          </a:solidFill>
          <a:ln w="19050">
            <a:solidFill>
              <a:srgbClr val="D3D3D3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5" descr="Wtb_coupling_eq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6163056" cy="551586"/>
          </a:xfrm>
          <a:prstGeom prst="rect">
            <a:avLst/>
          </a:prstGeom>
          <a:noFill/>
          <a:ln w="9525">
            <a:solidFill>
              <a:srgbClr val="D3D3D3"/>
            </a:solidFill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1475" y="1295400"/>
            <a:ext cx="5343525" cy="504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1000" y="2286000"/>
            <a:ext cx="488791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7338" indent="-287338" algn="l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Blip>
                <a:blip r:embed="rId4"/>
              </a:buBlip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3-generation and unitary CKM matrix </a:t>
            </a:r>
          </a:p>
          <a:p>
            <a:pPr marL="287338" indent="-287338" algn="l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Blip>
                <a:blip r:embed="rId4"/>
              </a:buBlip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CP conserving pure V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cs typeface="Times New Roman"/>
                <a:sym typeface="Symbol" charset="2"/>
              </a:rPr>
              <a:t>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 interaction: 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398588" y="1295400"/>
            <a:ext cx="315912" cy="4762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1389" y="2209800"/>
            <a:ext cx="2842611" cy="993775"/>
          </a:xfrm>
          <a:prstGeom prst="rect">
            <a:avLst/>
          </a:prstGeom>
          <a:noFill/>
          <a:ln w="9525">
            <a:solidFill>
              <a:srgbClr val="D3D3D3"/>
            </a:solidFill>
            <a:miter lim="800000"/>
            <a:headEnd/>
            <a:tailEnd/>
          </a:ln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71475" y="727075"/>
            <a:ext cx="29276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Most general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tbW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vertex</a:t>
            </a:r>
            <a:endParaRPr lang="en-US" b="1" dirty="0"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1905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Within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SM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:</a:t>
            </a:r>
          </a:p>
          <a:p>
            <a:pPr algn="l"/>
            <a:r>
              <a:rPr lang="en-US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     </a:t>
            </a:r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4676775" y="2190750"/>
          <a:ext cx="533400" cy="279400"/>
        </p:xfrm>
        <a:graphic>
          <a:graphicData uri="http://schemas.openxmlformats.org/presentationml/2006/ole">
            <p:oleObj spid="_x0000_s173058" name="Equation" r:id="rId6" imgW="533160" imgH="279360" progId="Equation.3">
              <p:embed/>
            </p:oleObj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4572000" y="2670175"/>
          <a:ext cx="2108200" cy="292100"/>
        </p:xfrm>
        <a:graphic>
          <a:graphicData uri="http://schemas.openxmlformats.org/presentationml/2006/ole">
            <p:oleObj spid="_x0000_s173059" name="Equation" r:id="rId7" imgW="2108160" imgH="291960" progId="Equation.3">
              <p:embed/>
            </p:oleObj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81000" y="3276600"/>
            <a:ext cx="7731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7338" indent="-287338" algn="l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Blip>
                <a:blip r:embed="rId4"/>
              </a:buBlip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No constraint on number of generation and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unitarity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of CKM matrix</a:t>
            </a:r>
          </a:p>
          <a:p>
            <a:pPr marL="287338" indent="-287338" algn="l" eaLnBrk="1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Blip>
                <a:blip r:embed="rId4"/>
              </a:buBlip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CP conserving pure V-A interaction, but not necessarily of SM strength 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2971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Measure    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    assuming</a:t>
            </a:r>
            <a:r>
              <a:rPr lang="en-US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:</a:t>
            </a:r>
          </a:p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     </a:t>
            </a:r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990600" y="3048000"/>
          <a:ext cx="322341" cy="304800"/>
        </p:xfrm>
        <a:graphic>
          <a:graphicData uri="http://schemas.openxmlformats.org/presentationml/2006/ole">
            <p:oleObj spid="_x0000_s173060" name="Equation" r:id="rId8" imgW="190500" imgH="177800" progId="Equation.3">
              <p:embed/>
            </p:oleObj>
          </a:graphicData>
        </a:graphic>
      </p:graphicFrame>
      <p:pic>
        <p:nvPicPr>
          <p:cNvPr id="28" name="Picture 23" descr="feynman_t_ljetsqq_blu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4175" y="736600"/>
            <a:ext cx="2179638" cy="1203325"/>
          </a:xfrm>
          <a:prstGeom prst="rect">
            <a:avLst/>
          </a:prstGeom>
          <a:noFill/>
          <a:ln w="19050">
            <a:solidFill>
              <a:srgbClr val="D3D3D3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267200"/>
            <a:ext cx="3124200" cy="22994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4343400"/>
            <a:ext cx="3048000" cy="224332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477000" y="46482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CDF, D0 combined:</a:t>
            </a: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|</a:t>
            </a:r>
            <a:r>
              <a:rPr lang="en-US" b="1" dirty="0" err="1" smtClean="0">
                <a:latin typeface="Times New Roman"/>
                <a:cs typeface="Times New Roman"/>
              </a:rPr>
              <a:t>Vtb</a:t>
            </a:r>
            <a:r>
              <a:rPr lang="en-US" b="1" dirty="0" smtClean="0">
                <a:latin typeface="Times New Roman"/>
                <a:cs typeface="Times New Roman"/>
              </a:rPr>
              <a:t>| = 0.88 ± 0.07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|</a:t>
            </a:r>
            <a:r>
              <a:rPr lang="en-US" b="1" dirty="0" err="1" smtClean="0">
                <a:latin typeface="Times New Roman"/>
                <a:cs typeface="Times New Roman"/>
              </a:rPr>
              <a:t>Vtb</a:t>
            </a:r>
            <a:r>
              <a:rPr lang="en-US" b="1" dirty="0" smtClean="0">
                <a:latin typeface="Times New Roman"/>
                <a:cs typeface="Times New Roman"/>
              </a:rPr>
              <a:t>| &gt; 0.77@95%C.L.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0455518C-C894-4542-8E5F-9ED54E6A20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6324600" cy="228600"/>
          </a:xfrm>
        </p:spPr>
        <p:txBody>
          <a:bodyPr/>
          <a:lstStyle/>
          <a:p>
            <a:pPr algn="l"/>
            <a:r>
              <a:rPr lang="en-US" smtClean="0"/>
              <a:t>Shabnam Jabeen (Brown University, USA)              EPS HEP 2011, Grenoble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28673</TotalTime>
  <Words>1726</Words>
  <Application>Microsoft Macintosh PowerPoint</Application>
  <PresentationFormat>On-screen Show (4:3)</PresentationFormat>
  <Paragraphs>228</Paragraphs>
  <Slides>20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Theme</vt:lpstr>
      <vt:lpstr>Equation</vt:lpstr>
      <vt:lpstr>Measurements of single top production in p-pbar collisions at √s=1.96 TeV using data collected with the D0 detector at the Fermilab Tevatron Collider   </vt:lpstr>
      <vt:lpstr>Tevatron and D0</vt:lpstr>
      <vt:lpstr>Slide 3</vt:lpstr>
      <vt:lpstr>Single Top Quark Production</vt:lpstr>
      <vt:lpstr>Signatures and Selection</vt:lpstr>
      <vt:lpstr>Background Modeling</vt:lpstr>
      <vt:lpstr>Slide 7</vt:lpstr>
      <vt:lpstr>Slide 8</vt:lpstr>
      <vt:lpstr>Measurement of  Vtb</vt:lpstr>
      <vt:lpstr>What is next?</vt:lpstr>
      <vt:lpstr>Search Strategy</vt:lpstr>
      <vt:lpstr>s+t-channel Cross Section </vt:lpstr>
      <vt:lpstr>t-channel Cross Section</vt:lpstr>
      <vt:lpstr>Is it really t-channel production?</vt:lpstr>
      <vt:lpstr>Slide 15</vt:lpstr>
      <vt:lpstr>Top quark width and t-channel</vt:lpstr>
      <vt:lpstr>Slide 17</vt:lpstr>
      <vt:lpstr>Summary</vt:lpstr>
      <vt:lpstr>Input Variables</vt:lpstr>
      <vt:lpstr>Cross Check</vt:lpstr>
    </vt:vector>
  </TitlesOfParts>
  <Manager/>
  <Company>Boston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Model Physics at the Tevatron </dc:title>
  <dc:subject/>
  <dc:creator>jabeen</dc:creator>
  <cp:keywords/>
  <dc:description/>
  <cp:lastModifiedBy>Shabnam Jabeen</cp:lastModifiedBy>
  <cp:revision>437</cp:revision>
  <dcterms:created xsi:type="dcterms:W3CDTF">2011-07-20T12:06:28Z</dcterms:created>
  <dcterms:modified xsi:type="dcterms:W3CDTF">2011-07-20T22:03:39Z</dcterms:modified>
  <cp:category/>
</cp:coreProperties>
</file>