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7.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9.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0.xml" ContentType="application/vnd.openxmlformats-officedocument.theme+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theme/theme32.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4.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6.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7.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8.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40.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41.xml" ContentType="application/vnd.openxmlformats-officedocument.theme+xml"/>
  <Override PartName="/ppt/slideLayouts/slideLayout391.xml" ContentType="application/vnd.openxmlformats-officedocument.presentationml.slideLayout+xml"/>
  <Override PartName="/ppt/theme/theme42.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4.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5.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7.xml" ContentType="application/vnd.openxmlformats-officedocument.presentationml.notesSlide+xml"/>
  <Override PartName="/ppt/charts/chart2.xml" ContentType="application/vnd.openxmlformats-officedocument.drawingml.chart+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6.xml" ContentType="application/vnd.openxmlformats-officedocument.presentationml.tags+xml"/>
  <Override PartName="/ppt/notesSlides/notesSlide152.xml" ContentType="application/vnd.openxmlformats-officedocument.presentationml.notesSlide+xml"/>
  <Override PartName="/ppt/tags/tag7.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722" r:id="rId7"/>
    <p:sldMasterId id="2147483737" r:id="rId8"/>
    <p:sldMasterId id="2147483740" r:id="rId9"/>
    <p:sldMasterId id="2147483753" r:id="rId10"/>
    <p:sldMasterId id="2147483757" r:id="rId11"/>
    <p:sldMasterId id="2147483762" r:id="rId12"/>
    <p:sldMasterId id="2147483766" r:id="rId13"/>
    <p:sldMasterId id="2147483780" r:id="rId14"/>
    <p:sldMasterId id="2147483806" r:id="rId15"/>
    <p:sldMasterId id="2147483811" r:id="rId16"/>
    <p:sldMasterId id="2147483825" r:id="rId17"/>
    <p:sldMasterId id="2147483837" r:id="rId18"/>
    <p:sldMasterId id="2147483839" r:id="rId19"/>
    <p:sldMasterId id="2147483851" r:id="rId20"/>
    <p:sldMasterId id="2147483865" r:id="rId21"/>
    <p:sldMasterId id="2147483928" r:id="rId22"/>
    <p:sldMasterId id="2147483942" r:id="rId23"/>
    <p:sldMasterId id="2147483956" r:id="rId24"/>
    <p:sldMasterId id="2147483995" r:id="rId25"/>
    <p:sldMasterId id="2147484009" r:id="rId26"/>
    <p:sldMasterId id="2147484023" r:id="rId27"/>
    <p:sldMasterId id="2147484037" r:id="rId28"/>
    <p:sldMasterId id="2147484065" r:id="rId29"/>
    <p:sldMasterId id="2147484077" r:id="rId30"/>
    <p:sldMasterId id="2147484089" r:id="rId31"/>
    <p:sldMasterId id="2147484128" r:id="rId32"/>
    <p:sldMasterId id="2147484162" r:id="rId33"/>
    <p:sldMasterId id="2147484167" r:id="rId34"/>
    <p:sldMasterId id="2147484183" r:id="rId35"/>
    <p:sldMasterId id="2147484185" r:id="rId36"/>
    <p:sldMasterId id="2147484198" r:id="rId37"/>
    <p:sldMasterId id="2147484212" r:id="rId38"/>
    <p:sldMasterId id="2147484225" r:id="rId39"/>
    <p:sldMasterId id="2147484238" r:id="rId40"/>
    <p:sldMasterId id="2147484250" r:id="rId41"/>
    <p:sldMasterId id="2147484255" r:id="rId42"/>
    <p:sldMasterId id="2147484267" r:id="rId43"/>
    <p:sldMasterId id="2147484279" r:id="rId44"/>
    <p:sldMasterId id="2147484295" r:id="rId45"/>
    <p:sldMasterId id="2147484297" r:id="rId46"/>
    <p:sldMasterId id="2147484302" r:id="rId47"/>
  </p:sldMasterIdLst>
  <p:notesMasterIdLst>
    <p:notesMasterId r:id="rId253"/>
  </p:notesMasterIdLst>
  <p:sldIdLst>
    <p:sldId id="373" r:id="rId48"/>
    <p:sldId id="257" r:id="rId49"/>
    <p:sldId id="361" r:id="rId50"/>
    <p:sldId id="258" r:id="rId51"/>
    <p:sldId id="277" r:id="rId52"/>
    <p:sldId id="276" r:id="rId53"/>
    <p:sldId id="268" r:id="rId54"/>
    <p:sldId id="267" r:id="rId55"/>
    <p:sldId id="278" r:id="rId56"/>
    <p:sldId id="259" r:id="rId57"/>
    <p:sldId id="342" r:id="rId58"/>
    <p:sldId id="343" r:id="rId59"/>
    <p:sldId id="376" r:id="rId60"/>
    <p:sldId id="260" r:id="rId61"/>
    <p:sldId id="443" r:id="rId62"/>
    <p:sldId id="671" r:id="rId63"/>
    <p:sldId id="444" r:id="rId64"/>
    <p:sldId id="382" r:id="rId65"/>
    <p:sldId id="445" r:id="rId66"/>
    <p:sldId id="388" r:id="rId67"/>
    <p:sldId id="389" r:id="rId68"/>
    <p:sldId id="381" r:id="rId69"/>
    <p:sldId id="669" r:id="rId70"/>
    <p:sldId id="261" r:id="rId71"/>
    <p:sldId id="301" r:id="rId72"/>
    <p:sldId id="302" r:id="rId73"/>
    <p:sldId id="303" r:id="rId74"/>
    <p:sldId id="262" r:id="rId75"/>
    <p:sldId id="288" r:id="rId76"/>
    <p:sldId id="290" r:id="rId77"/>
    <p:sldId id="291" r:id="rId78"/>
    <p:sldId id="292" r:id="rId79"/>
    <p:sldId id="613" r:id="rId80"/>
    <p:sldId id="295" r:id="rId81"/>
    <p:sldId id="263" r:id="rId82"/>
    <p:sldId id="319" r:id="rId83"/>
    <p:sldId id="505" r:id="rId84"/>
    <p:sldId id="516" r:id="rId85"/>
    <p:sldId id="514" r:id="rId86"/>
    <p:sldId id="509" r:id="rId87"/>
    <p:sldId id="512" r:id="rId88"/>
    <p:sldId id="513" r:id="rId89"/>
    <p:sldId id="614" r:id="rId90"/>
    <p:sldId id="615" r:id="rId91"/>
    <p:sldId id="616" r:id="rId92"/>
    <p:sldId id="515" r:id="rId93"/>
    <p:sldId id="495" r:id="rId94"/>
    <p:sldId id="498" r:id="rId95"/>
    <p:sldId id="499" r:id="rId96"/>
    <p:sldId id="501" r:id="rId97"/>
    <p:sldId id="500" r:id="rId98"/>
    <p:sldId id="502" r:id="rId99"/>
    <p:sldId id="311" r:id="rId100"/>
    <p:sldId id="264" r:id="rId101"/>
    <p:sldId id="377" r:id="rId102"/>
    <p:sldId id="378" r:id="rId103"/>
    <p:sldId id="676" r:id="rId104"/>
    <p:sldId id="657" r:id="rId105"/>
    <p:sldId id="658" r:id="rId106"/>
    <p:sldId id="659" r:id="rId107"/>
    <p:sldId id="532" r:id="rId108"/>
    <p:sldId id="308" r:id="rId109"/>
    <p:sldId id="265" r:id="rId110"/>
    <p:sldId id="666" r:id="rId111"/>
    <p:sldId id="556" r:id="rId112"/>
    <p:sldId id="557" r:id="rId113"/>
    <p:sldId id="534" r:id="rId114"/>
    <p:sldId id="375" r:id="rId115"/>
    <p:sldId id="593" r:id="rId116"/>
    <p:sldId id="592" r:id="rId117"/>
    <p:sldId id="541" r:id="rId118"/>
    <p:sldId id="266" r:id="rId119"/>
    <p:sldId id="315" r:id="rId120"/>
    <p:sldId id="274" r:id="rId121"/>
    <p:sldId id="271" r:id="rId122"/>
    <p:sldId id="272" r:id="rId123"/>
    <p:sldId id="446" r:id="rId124"/>
    <p:sldId id="538" r:id="rId125"/>
    <p:sldId id="539" r:id="rId126"/>
    <p:sldId id="680" r:id="rId127"/>
    <p:sldId id="372" r:id="rId128"/>
    <p:sldId id="675" r:id="rId129"/>
    <p:sldId id="674" r:id="rId130"/>
    <p:sldId id="362" r:id="rId131"/>
    <p:sldId id="363" r:id="rId132"/>
    <p:sldId id="364" r:id="rId133"/>
    <p:sldId id="365" r:id="rId134"/>
    <p:sldId id="366"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367" r:id="rId150"/>
    <p:sldId id="609" r:id="rId151"/>
    <p:sldId id="610" r:id="rId152"/>
    <p:sldId id="536" r:id="rId153"/>
    <p:sldId id="447" r:id="rId154"/>
    <p:sldId id="448" r:id="rId155"/>
    <p:sldId id="449" r:id="rId156"/>
    <p:sldId id="450" r:id="rId157"/>
    <p:sldId id="451" r:id="rId158"/>
    <p:sldId id="452" r:id="rId159"/>
    <p:sldId id="453" r:id="rId160"/>
    <p:sldId id="617" r:id="rId161"/>
    <p:sldId id="618" r:id="rId162"/>
    <p:sldId id="678" r:id="rId163"/>
    <p:sldId id="619" r:id="rId164"/>
    <p:sldId id="620" r:id="rId165"/>
    <p:sldId id="621" r:id="rId166"/>
    <p:sldId id="622" r:id="rId167"/>
    <p:sldId id="623" r:id="rId168"/>
    <p:sldId id="624" r:id="rId169"/>
    <p:sldId id="625" r:id="rId170"/>
    <p:sldId id="626" r:id="rId171"/>
    <p:sldId id="627" r:id="rId172"/>
    <p:sldId id="628" r:id="rId173"/>
    <p:sldId id="629" r:id="rId174"/>
    <p:sldId id="630" r:id="rId175"/>
    <p:sldId id="631" r:id="rId176"/>
    <p:sldId id="632" r:id="rId177"/>
    <p:sldId id="633" r:id="rId178"/>
    <p:sldId id="634" r:id="rId179"/>
    <p:sldId id="635" r:id="rId180"/>
    <p:sldId id="636" r:id="rId181"/>
    <p:sldId id="681" r:id="rId182"/>
    <p:sldId id="679" r:id="rId183"/>
    <p:sldId id="677" r:id="rId184"/>
    <p:sldId id="637" r:id="rId185"/>
    <p:sldId id="638" r:id="rId186"/>
    <p:sldId id="639" r:id="rId187"/>
    <p:sldId id="640" r:id="rId188"/>
    <p:sldId id="641" r:id="rId189"/>
    <p:sldId id="642" r:id="rId190"/>
    <p:sldId id="643" r:id="rId191"/>
    <p:sldId id="644" r:id="rId192"/>
    <p:sldId id="645" r:id="rId193"/>
    <p:sldId id="646" r:id="rId194"/>
    <p:sldId id="647" r:id="rId195"/>
    <p:sldId id="648" r:id="rId196"/>
    <p:sldId id="649" r:id="rId197"/>
    <p:sldId id="650" r:id="rId198"/>
    <p:sldId id="651" r:id="rId199"/>
    <p:sldId id="652" r:id="rId200"/>
    <p:sldId id="653" r:id="rId201"/>
    <p:sldId id="654" r:id="rId202"/>
    <p:sldId id="655" r:id="rId203"/>
    <p:sldId id="369" r:id="rId204"/>
    <p:sldId id="663" r:id="rId205"/>
    <p:sldId id="664" r:id="rId206"/>
    <p:sldId id="665" r:id="rId207"/>
    <p:sldId id="660" r:id="rId208"/>
    <p:sldId id="661" r:id="rId209"/>
    <p:sldId id="662" r:id="rId210"/>
    <p:sldId id="581" r:id="rId211"/>
    <p:sldId id="582" r:id="rId212"/>
    <p:sldId id="583" r:id="rId213"/>
    <p:sldId id="584" r:id="rId214"/>
    <p:sldId id="586" r:id="rId215"/>
    <p:sldId id="587" r:id="rId216"/>
    <p:sldId id="588" r:id="rId217"/>
    <p:sldId id="589" r:id="rId218"/>
    <p:sldId id="522" r:id="rId219"/>
    <p:sldId id="523" r:id="rId220"/>
    <p:sldId id="524" r:id="rId221"/>
    <p:sldId id="520" r:id="rId222"/>
    <p:sldId id="521" r:id="rId223"/>
    <p:sldId id="518" r:id="rId224"/>
    <p:sldId id="519" r:id="rId225"/>
    <p:sldId id="370" r:id="rId226"/>
    <p:sldId id="555" r:id="rId227"/>
    <p:sldId id="682" r:id="rId228"/>
    <p:sldId id="683" r:id="rId229"/>
    <p:sldId id="603" r:id="rId230"/>
    <p:sldId id="604" r:id="rId231"/>
    <p:sldId id="594" r:id="rId232"/>
    <p:sldId id="595" r:id="rId233"/>
    <p:sldId id="596" r:id="rId234"/>
    <p:sldId id="597" r:id="rId235"/>
    <p:sldId id="598" r:id="rId236"/>
    <p:sldId id="599" r:id="rId237"/>
    <p:sldId id="600" r:id="rId238"/>
    <p:sldId id="601" r:id="rId239"/>
    <p:sldId id="602" r:id="rId240"/>
    <p:sldId id="371" r:id="rId241"/>
    <p:sldId id="667" r:id="rId242"/>
    <p:sldId id="605" r:id="rId243"/>
    <p:sldId id="606" r:id="rId244"/>
    <p:sldId id="607" r:id="rId245"/>
    <p:sldId id="608" r:id="rId246"/>
    <p:sldId id="526" r:id="rId247"/>
    <p:sldId id="527" r:id="rId248"/>
    <p:sldId id="528" r:id="rId249"/>
    <p:sldId id="529" r:id="rId250"/>
    <p:sldId id="530" r:id="rId251"/>
    <p:sldId id="531" r:id="rId252"/>
  </p:sldIdLst>
  <p:sldSz cx="9144000" cy="6858000" type="screen4x3"/>
  <p:notesSz cx="6670675"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8" d="100"/>
          <a:sy n="138" d="100"/>
        </p:scale>
        <p:origin x="-840" y="-102"/>
      </p:cViewPr>
      <p:guideLst>
        <p:guide orient="horz" pos="2160"/>
        <p:guide pos="2880"/>
      </p:guideLst>
    </p:cSldViewPr>
  </p:slideViewPr>
  <p:notesTextViewPr>
    <p:cViewPr>
      <p:scale>
        <a:sx n="1" d="1"/>
        <a:sy n="1" d="1"/>
      </p:scale>
      <p:origin x="0" y="0"/>
    </p:cViewPr>
  </p:notesTextViewPr>
  <p:sorterViewPr>
    <p:cViewPr>
      <p:scale>
        <a:sx n="76" d="100"/>
        <a:sy n="76" d="100"/>
      </p:scale>
      <p:origin x="0" y="60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slide" Target="slides/slide158.xml"/><Relationship Id="rId226" Type="http://schemas.openxmlformats.org/officeDocument/2006/relationships/slide" Target="slides/slide179.xml"/><Relationship Id="rId247" Type="http://schemas.openxmlformats.org/officeDocument/2006/relationships/slide" Target="slides/slide200.xml"/><Relationship Id="rId107" Type="http://schemas.openxmlformats.org/officeDocument/2006/relationships/slide" Target="slides/slide60.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2.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2" Type="http://schemas.openxmlformats.org/officeDocument/2006/relationships/slideMaster" Target="slideMasters/slideMaster19.xml"/><Relationship Id="rId43" Type="http://schemas.openxmlformats.org/officeDocument/2006/relationships/slideMaster" Target="slideMasters/slideMaster40.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12" Type="http://schemas.openxmlformats.org/officeDocument/2006/relationships/slideMaster" Target="slideMasters/slideMaster9.xml"/><Relationship Id="rId33" Type="http://schemas.openxmlformats.org/officeDocument/2006/relationships/slideMaster" Target="slideMasters/slideMaster30.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slide" Target="slides/slide114.xml"/><Relationship Id="rId166" Type="http://schemas.openxmlformats.org/officeDocument/2006/relationships/slide" Target="slides/slide119.xml"/><Relationship Id="rId182" Type="http://schemas.openxmlformats.org/officeDocument/2006/relationships/slide" Target="slides/slide135.xml"/><Relationship Id="rId187" Type="http://schemas.openxmlformats.org/officeDocument/2006/relationships/slide" Target="slides/slide140.xml"/><Relationship Id="rId217" Type="http://schemas.openxmlformats.org/officeDocument/2006/relationships/slide" Target="slides/slide170.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65.xml"/><Relationship Id="rId233" Type="http://schemas.openxmlformats.org/officeDocument/2006/relationships/slide" Target="slides/slide186.xml"/><Relationship Id="rId238" Type="http://schemas.openxmlformats.org/officeDocument/2006/relationships/slide" Target="slides/slide191.xml"/><Relationship Id="rId254" Type="http://schemas.openxmlformats.org/officeDocument/2006/relationships/presProps" Target="presProps.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1.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172" Type="http://schemas.openxmlformats.org/officeDocument/2006/relationships/slide" Target="slides/slide125.xml"/><Relationship Id="rId193" Type="http://schemas.openxmlformats.org/officeDocument/2006/relationships/slide" Target="slides/slide146.xml"/><Relationship Id="rId202" Type="http://schemas.openxmlformats.org/officeDocument/2006/relationships/slide" Target="slides/slide155.xml"/><Relationship Id="rId207" Type="http://schemas.openxmlformats.org/officeDocument/2006/relationships/slide" Target="slides/slide160.xml"/><Relationship Id="rId223" Type="http://schemas.openxmlformats.org/officeDocument/2006/relationships/slide" Target="slides/slide176.xml"/><Relationship Id="rId228" Type="http://schemas.openxmlformats.org/officeDocument/2006/relationships/slide" Target="slides/slide181.xml"/><Relationship Id="rId244" Type="http://schemas.openxmlformats.org/officeDocument/2006/relationships/slide" Target="slides/slide197.xml"/><Relationship Id="rId249" Type="http://schemas.openxmlformats.org/officeDocument/2006/relationships/slide" Target="slides/slide202.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62.xml"/><Relationship Id="rId34" Type="http://schemas.openxmlformats.org/officeDocument/2006/relationships/slideMaster" Target="slideMasters/slideMaster31.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 Type="http://schemas.openxmlformats.org/officeDocument/2006/relationships/slideMaster" Target="slideMasters/slideMaster4.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183" Type="http://schemas.openxmlformats.org/officeDocument/2006/relationships/slide" Target="slides/slide136.xml"/><Relationship Id="rId213" Type="http://schemas.openxmlformats.org/officeDocument/2006/relationships/slide" Target="slides/slide166.xml"/><Relationship Id="rId218" Type="http://schemas.openxmlformats.org/officeDocument/2006/relationships/slide" Target="slides/slide171.xml"/><Relationship Id="rId234" Type="http://schemas.openxmlformats.org/officeDocument/2006/relationships/slide" Target="slides/slide187.xml"/><Relationship Id="rId239" Type="http://schemas.openxmlformats.org/officeDocument/2006/relationships/slide" Target="slides/slide192.xml"/><Relationship Id="rId2" Type="http://schemas.openxmlformats.org/officeDocument/2006/relationships/customXml" Target="../customXml/item2.xml"/><Relationship Id="rId29" Type="http://schemas.openxmlformats.org/officeDocument/2006/relationships/slideMaster" Target="slideMasters/slideMaster26.xml"/><Relationship Id="rId250" Type="http://schemas.openxmlformats.org/officeDocument/2006/relationships/slide" Target="slides/slide203.xml"/><Relationship Id="rId255" Type="http://schemas.openxmlformats.org/officeDocument/2006/relationships/viewProps" Target="viewProps.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Master" Target="slideMasters/slideMaster42.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199" Type="http://schemas.openxmlformats.org/officeDocument/2006/relationships/slide" Target="slides/slide152.xml"/><Relationship Id="rId203" Type="http://schemas.openxmlformats.org/officeDocument/2006/relationships/slide" Target="slides/slide156.xml"/><Relationship Id="rId208" Type="http://schemas.openxmlformats.org/officeDocument/2006/relationships/slide" Target="slides/slide161.xml"/><Relationship Id="rId229" Type="http://schemas.openxmlformats.org/officeDocument/2006/relationships/slide" Target="slides/slide182.xml"/><Relationship Id="rId19" Type="http://schemas.openxmlformats.org/officeDocument/2006/relationships/slideMaster" Target="slideMasters/slideMaster16.xml"/><Relationship Id="rId224" Type="http://schemas.openxmlformats.org/officeDocument/2006/relationships/slide" Target="slides/slide177.xml"/><Relationship Id="rId240" Type="http://schemas.openxmlformats.org/officeDocument/2006/relationships/slide" Target="slides/slide193.xml"/><Relationship Id="rId245" Type="http://schemas.openxmlformats.org/officeDocument/2006/relationships/slide" Target="slides/slide198.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5.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189" Type="http://schemas.openxmlformats.org/officeDocument/2006/relationships/slide" Target="slides/slide142.xml"/><Relationship Id="rId219" Type="http://schemas.openxmlformats.org/officeDocument/2006/relationships/slide" Target="slides/slide172.xml"/><Relationship Id="rId3" Type="http://schemas.openxmlformats.org/officeDocument/2006/relationships/customXml" Target="../customXml/item3.xml"/><Relationship Id="rId214" Type="http://schemas.openxmlformats.org/officeDocument/2006/relationships/slide" Target="slides/slide167.xml"/><Relationship Id="rId230" Type="http://schemas.openxmlformats.org/officeDocument/2006/relationships/slide" Target="slides/slide183.xml"/><Relationship Id="rId235" Type="http://schemas.openxmlformats.org/officeDocument/2006/relationships/slide" Target="slides/slide188.xml"/><Relationship Id="rId251" Type="http://schemas.openxmlformats.org/officeDocument/2006/relationships/slide" Target="slides/slide204.xml"/><Relationship Id="rId256" Type="http://schemas.openxmlformats.org/officeDocument/2006/relationships/theme" Target="theme/theme1.xml"/><Relationship Id="rId25" Type="http://schemas.openxmlformats.org/officeDocument/2006/relationships/slideMaster" Target="slideMasters/slideMaster22.xml"/><Relationship Id="rId46" Type="http://schemas.openxmlformats.org/officeDocument/2006/relationships/slideMaster" Target="slideMasters/slideMaster43.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slide" Target="slides/slide148.xml"/><Relationship Id="rId209" Type="http://schemas.openxmlformats.org/officeDocument/2006/relationships/slide" Target="slides/slide162.xml"/><Relationship Id="rId190" Type="http://schemas.openxmlformats.org/officeDocument/2006/relationships/slide" Target="slides/slide143.xml"/><Relationship Id="rId204" Type="http://schemas.openxmlformats.org/officeDocument/2006/relationships/slide" Target="slides/slide157.xml"/><Relationship Id="rId220" Type="http://schemas.openxmlformats.org/officeDocument/2006/relationships/slide" Target="slides/slide173.xml"/><Relationship Id="rId225" Type="http://schemas.openxmlformats.org/officeDocument/2006/relationships/slide" Target="slides/slide178.xml"/><Relationship Id="rId241" Type="http://schemas.openxmlformats.org/officeDocument/2006/relationships/slide" Target="slides/slide194.xml"/><Relationship Id="rId246" Type="http://schemas.openxmlformats.org/officeDocument/2006/relationships/slide" Target="slides/slide199.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33.xml"/><Relationship Id="rId210" Type="http://schemas.openxmlformats.org/officeDocument/2006/relationships/slide" Target="slides/slide16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tableStyles" Target="tableStyles.xml"/><Relationship Id="rId26" Type="http://schemas.openxmlformats.org/officeDocument/2006/relationships/slideMaster" Target="slideMasters/slideMaster23.xml"/><Relationship Id="rId231" Type="http://schemas.openxmlformats.org/officeDocument/2006/relationships/slide" Target="slides/slide184.xml"/><Relationship Id="rId252" Type="http://schemas.openxmlformats.org/officeDocument/2006/relationships/slide" Target="slides/slide205.xml"/><Relationship Id="rId47" Type="http://schemas.openxmlformats.org/officeDocument/2006/relationships/slideMaster" Target="slideMasters/slideMaster44.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3.xml"/><Relationship Id="rId221" Type="http://schemas.openxmlformats.org/officeDocument/2006/relationships/slide" Target="slides/slide174.xml"/><Relationship Id="rId242" Type="http://schemas.openxmlformats.org/officeDocument/2006/relationships/slide" Target="slides/slide195.xml"/><Relationship Id="rId37" Type="http://schemas.openxmlformats.org/officeDocument/2006/relationships/slideMaster" Target="slideMasters/slideMaster34.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notesMaster" Target="notesMasters/notesMaster1.xml"/><Relationship Id="rId27" Type="http://schemas.openxmlformats.org/officeDocument/2006/relationships/slideMaster" Target="slideMasters/slideMaster24.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s>
</file>

<file path=ppt/charts/_rels/chart1.xml.rels><?xml version="1.0" encoding="UTF-8" standalone="yes"?>
<Relationships xmlns="http://schemas.openxmlformats.org/package/2006/relationships"><Relationship Id="rId2" Type="http://schemas.openxmlformats.org/officeDocument/2006/relationships/oleObject" Target="file:///\\cern.ch\dfs\Users\w\wuenschw\Documents\MyDocs\Calculations%20and%20experiments\gradient%20summary\gradient%20summary%20data%202011-3-1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ern.ch\dfs\Users\w\wuenschw\Documents\MyDocs\Calculations%20and%20experiments\gradient%20summary\gradient%20summary%20data%202011-3-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FFC000"/>
            </a:solidFill>
          </c:spPr>
          <c:invertIfNegative val="0"/>
          <c:val>
            <c:numRef>
              <c:f>Sheet1!$N$2:$N$10</c:f>
              <c:numCache>
                <c:formatCode>General</c:formatCode>
                <c:ptCount val="9"/>
                <c:pt idx="0">
                  <c:v>-2</c:v>
                </c:pt>
                <c:pt idx="1">
                  <c:v>-7.8275501913992436</c:v>
                </c:pt>
                <c:pt idx="2">
                  <c:v>-4.4086011299228502</c:v>
                </c:pt>
                <c:pt idx="3">
                  <c:v>-5.8339171238085621</c:v>
                </c:pt>
                <c:pt idx="4">
                  <c:v>-4.6514630622906434</c:v>
                </c:pt>
                <c:pt idx="5">
                  <c:v>-5.0913660760050146</c:v>
                </c:pt>
                <c:pt idx="6">
                  <c:v>-5.84617379898748</c:v>
                </c:pt>
                <c:pt idx="7">
                  <c:v>-7.0769551724948574</c:v>
                </c:pt>
                <c:pt idx="8">
                  <c:v>-6.9443461298216134</c:v>
                </c:pt>
              </c:numCache>
            </c:numRef>
          </c:val>
        </c:ser>
        <c:dLbls>
          <c:showLegendKey val="0"/>
          <c:showVal val="0"/>
          <c:showCatName val="0"/>
          <c:showSerName val="0"/>
          <c:showPercent val="0"/>
          <c:showBubbleSize val="0"/>
        </c:dLbls>
        <c:gapWidth val="150"/>
        <c:axId val="151926656"/>
        <c:axId val="151928192"/>
      </c:barChart>
      <c:catAx>
        <c:axId val="151926656"/>
        <c:scaling>
          <c:orientation val="minMax"/>
        </c:scaling>
        <c:delete val="0"/>
        <c:axPos val="b"/>
        <c:majorTickMark val="out"/>
        <c:minorTickMark val="none"/>
        <c:tickLblPos val="none"/>
        <c:crossAx val="151928192"/>
        <c:crosses val="autoZero"/>
        <c:auto val="1"/>
        <c:lblAlgn val="ctr"/>
        <c:lblOffset val="100"/>
        <c:noMultiLvlLbl val="0"/>
      </c:catAx>
      <c:valAx>
        <c:axId val="151928192"/>
        <c:scaling>
          <c:orientation val="minMax"/>
          <c:min val="-8"/>
        </c:scaling>
        <c:delete val="0"/>
        <c:axPos val="l"/>
        <c:majorGridlines/>
        <c:numFmt formatCode="General" sourceLinked="1"/>
        <c:majorTickMark val="out"/>
        <c:minorTickMark val="none"/>
        <c:tickLblPos val="nextTo"/>
        <c:crossAx val="15192665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val>
            <c:numRef>
              <c:f>Sheet1!$M$3:$M$10</c:f>
              <c:numCache>
                <c:formatCode>0</c:formatCode>
                <c:ptCount val="8"/>
                <c:pt idx="0">
                  <c:v>121.2667495990368</c:v>
                </c:pt>
                <c:pt idx="1">
                  <c:v>85.26882832080976</c:v>
                </c:pt>
                <c:pt idx="2">
                  <c:v>87.050548372720669</c:v>
                </c:pt>
                <c:pt idx="3">
                  <c:v>83.239349788816597</c:v>
                </c:pt>
                <c:pt idx="4">
                  <c:v>90.018944047743133</c:v>
                </c:pt>
                <c:pt idx="5">
                  <c:v>95.578842500452197</c:v>
                </c:pt>
                <c:pt idx="6">
                  <c:v>105.33543660326301</c:v>
                </c:pt>
                <c:pt idx="7">
                  <c:v>104.28690484843951</c:v>
                </c:pt>
              </c:numCache>
            </c:numRef>
          </c:val>
        </c:ser>
        <c:dLbls>
          <c:showLegendKey val="0"/>
          <c:showVal val="0"/>
          <c:showCatName val="0"/>
          <c:showSerName val="0"/>
          <c:showPercent val="0"/>
          <c:showBubbleSize val="0"/>
        </c:dLbls>
        <c:gapWidth val="150"/>
        <c:axId val="152528768"/>
        <c:axId val="152530304"/>
      </c:barChart>
      <c:catAx>
        <c:axId val="152528768"/>
        <c:scaling>
          <c:orientation val="minMax"/>
        </c:scaling>
        <c:delete val="1"/>
        <c:axPos val="l"/>
        <c:majorTickMark val="out"/>
        <c:minorTickMark val="none"/>
        <c:tickLblPos val="none"/>
        <c:crossAx val="152530304"/>
        <c:crosses val="autoZero"/>
        <c:auto val="1"/>
        <c:lblAlgn val="ctr"/>
        <c:lblOffset val="100"/>
        <c:noMultiLvlLbl val="0"/>
      </c:catAx>
      <c:valAx>
        <c:axId val="152530304"/>
        <c:scaling>
          <c:orientation val="minMax"/>
          <c:max val="130"/>
          <c:min val="60"/>
        </c:scaling>
        <c:delete val="0"/>
        <c:axPos val="b"/>
        <c:majorGridlines/>
        <c:numFmt formatCode="0" sourceLinked="1"/>
        <c:majorTickMark val="out"/>
        <c:minorTickMark val="none"/>
        <c:tickLblPos val="nextTo"/>
        <c:crossAx val="152528768"/>
        <c:crosses val="autoZero"/>
        <c:crossBetween val="between"/>
        <c:majorUnit val="10"/>
      </c:valAx>
      <c:spPr>
        <a:ln>
          <a:solidFill>
            <a:schemeClr val="tx1"/>
          </a:solid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373BF-BE13-4047-AC4B-67AE12A41055}" type="doc">
      <dgm:prSet loTypeId="urn:microsoft.com/office/officeart/2005/8/layout/arrow2" loCatId="" qsTypeId="urn:microsoft.com/office/officeart/2005/8/quickstyle/simple1" qsCatId="simple" csTypeId="urn:microsoft.com/office/officeart/2005/8/colors/colorful2" csCatId="colorful" phldr="1"/>
      <dgm:spPr/>
      <dgm:t>
        <a:bodyPr/>
        <a:lstStyle/>
        <a:p>
          <a:endParaRPr lang="en-US"/>
        </a:p>
      </dgm:t>
    </dgm:pt>
    <dgm:pt modelId="{35E5ECB0-FF31-F045-B9B0-B2AD3DFE796C}">
      <dgm:prSet phldrT="[Text]" custT="1"/>
      <dgm:spPr/>
      <dgm:t>
        <a:bodyPr/>
        <a:lstStyle/>
        <a:p>
          <a:r>
            <a:rPr lang="en-US" sz="2400" b="1" dirty="0" smtClean="0"/>
            <a:t>Intensity upgrades – Long(Very-Long)-baseline beams</a:t>
          </a:r>
          <a:endParaRPr lang="en-US" sz="2400" b="1" dirty="0"/>
        </a:p>
      </dgm:t>
    </dgm:pt>
    <dgm:pt modelId="{70EB92D6-E3DC-534C-B85A-7F1270382D41}" type="parTrans" cxnId="{415A2C48-D16C-7349-B217-5F111C768DCC}">
      <dgm:prSet/>
      <dgm:spPr/>
      <dgm:t>
        <a:bodyPr/>
        <a:lstStyle/>
        <a:p>
          <a:endParaRPr lang="en-US"/>
        </a:p>
      </dgm:t>
    </dgm:pt>
    <dgm:pt modelId="{8835932A-560E-7449-9004-1654C7B518BA}" type="sibTrans" cxnId="{415A2C48-D16C-7349-B217-5F111C768DCC}">
      <dgm:prSet/>
      <dgm:spPr/>
      <dgm:t>
        <a:bodyPr/>
        <a:lstStyle/>
        <a:p>
          <a:endParaRPr lang="en-US"/>
        </a:p>
      </dgm:t>
    </dgm:pt>
    <dgm:pt modelId="{C26B34DC-6B3E-7744-BBCB-A4936A893276}">
      <dgm:prSet custT="1"/>
      <dgm:spPr/>
      <dgm:t>
        <a:bodyPr/>
        <a:lstStyle/>
        <a:p>
          <a:r>
            <a:rPr lang="en-US" sz="2400" b="1" dirty="0" smtClean="0"/>
            <a:t>Facilities for precision measurements</a:t>
          </a:r>
          <a:endParaRPr lang="en-US" sz="2400" b="1" dirty="0"/>
        </a:p>
      </dgm:t>
    </dgm:pt>
    <dgm:pt modelId="{02D8FF5B-3F10-6343-BCE1-816E307E828A}" type="parTrans" cxnId="{9A3C9C92-6958-B14A-922A-D4BF7813BA9F}">
      <dgm:prSet/>
      <dgm:spPr/>
      <dgm:t>
        <a:bodyPr/>
        <a:lstStyle/>
        <a:p>
          <a:endParaRPr lang="en-US"/>
        </a:p>
      </dgm:t>
    </dgm:pt>
    <dgm:pt modelId="{8012538C-8893-5D45-A78F-7C55A5D7B485}" type="sibTrans" cxnId="{9A3C9C92-6958-B14A-922A-D4BF7813BA9F}">
      <dgm:prSet/>
      <dgm:spPr/>
      <dgm:t>
        <a:bodyPr/>
        <a:lstStyle/>
        <a:p>
          <a:endParaRPr lang="en-US"/>
        </a:p>
      </dgm:t>
    </dgm:pt>
    <dgm:pt modelId="{BFDFF0DD-D574-2D47-A897-119F1CDA6C2A}">
      <dgm:prSet custT="1"/>
      <dgm:spPr/>
      <dgm:t>
        <a:bodyPr/>
        <a:lstStyle/>
        <a:p>
          <a:r>
            <a:rPr lang="en-US" sz="2000" dirty="0" smtClean="0">
              <a:solidFill>
                <a:srgbClr val="2F5897"/>
              </a:solidFill>
            </a:rPr>
            <a:t>Super-beam (</a:t>
          </a:r>
          <a:r>
            <a:rPr lang="en-US" sz="2000" dirty="0" err="1" smtClean="0">
              <a:solidFill>
                <a:srgbClr val="2F5897"/>
              </a:solidFill>
            </a:rPr>
            <a:t>Frejus</a:t>
          </a:r>
          <a:r>
            <a:rPr lang="en-US" sz="2000" dirty="0" smtClean="0">
              <a:solidFill>
                <a:srgbClr val="2F5897"/>
              </a:solidFill>
            </a:rPr>
            <a:t>) </a:t>
          </a:r>
          <a:endParaRPr lang="en-US" sz="2000" dirty="0">
            <a:solidFill>
              <a:srgbClr val="2F5897"/>
            </a:solidFill>
          </a:endParaRPr>
        </a:p>
      </dgm:t>
    </dgm:pt>
    <dgm:pt modelId="{5D114B58-F8DF-124D-8335-A43D4D73F2F5}" type="parTrans" cxnId="{5B93A013-847B-9F4C-9E23-FD45A1C1D499}">
      <dgm:prSet/>
      <dgm:spPr/>
      <dgm:t>
        <a:bodyPr/>
        <a:lstStyle/>
        <a:p>
          <a:endParaRPr lang="en-US"/>
        </a:p>
      </dgm:t>
    </dgm:pt>
    <dgm:pt modelId="{7169D380-AD90-D04A-94A8-63744F6ABD9D}" type="sibTrans" cxnId="{5B93A013-847B-9F4C-9E23-FD45A1C1D499}">
      <dgm:prSet/>
      <dgm:spPr/>
      <dgm:t>
        <a:bodyPr/>
        <a:lstStyle/>
        <a:p>
          <a:endParaRPr lang="en-US"/>
        </a:p>
      </dgm:t>
    </dgm:pt>
    <dgm:pt modelId="{6B49A6FB-4B7A-1148-AC0F-CC62A44AFB2D}">
      <dgm:prSet custT="1"/>
      <dgm:spPr/>
      <dgm:t>
        <a:bodyPr/>
        <a:lstStyle/>
        <a:p>
          <a:r>
            <a:rPr lang="en-US" sz="2000" dirty="0" smtClean="0">
              <a:solidFill>
                <a:srgbClr val="2F5897"/>
              </a:solidFill>
            </a:rPr>
            <a:t>Neutrino Factory</a:t>
          </a:r>
          <a:endParaRPr lang="en-US" sz="2000" dirty="0">
            <a:solidFill>
              <a:srgbClr val="2F5897"/>
            </a:solidFill>
          </a:endParaRPr>
        </a:p>
      </dgm:t>
    </dgm:pt>
    <dgm:pt modelId="{67BE9BF3-4187-F940-BCFC-7ABB1C600139}" type="parTrans" cxnId="{E0F248EF-6F22-8945-9C1C-F1F367CAE350}">
      <dgm:prSet/>
      <dgm:spPr/>
      <dgm:t>
        <a:bodyPr/>
        <a:lstStyle/>
        <a:p>
          <a:endParaRPr lang="en-US"/>
        </a:p>
      </dgm:t>
    </dgm:pt>
    <dgm:pt modelId="{29DE6B68-FE90-2F40-A977-AAC8A38565FC}" type="sibTrans" cxnId="{E0F248EF-6F22-8945-9C1C-F1F367CAE350}">
      <dgm:prSet/>
      <dgm:spPr/>
      <dgm:t>
        <a:bodyPr/>
        <a:lstStyle/>
        <a:p>
          <a:endParaRPr lang="en-US"/>
        </a:p>
      </dgm:t>
    </dgm:pt>
    <dgm:pt modelId="{A2DC413F-B19A-B245-9A55-15687AD57AB3}">
      <dgm:prSet phldrT="[Text]" custT="1"/>
      <dgm:spPr/>
      <dgm:t>
        <a:bodyPr/>
        <a:lstStyle/>
        <a:p>
          <a:r>
            <a:rPr lang="en-US" sz="2400" b="1" dirty="0" smtClean="0"/>
            <a:t>Present generation</a:t>
          </a:r>
          <a:endParaRPr lang="en-US" sz="2400" b="1" dirty="0"/>
        </a:p>
      </dgm:t>
    </dgm:pt>
    <dgm:pt modelId="{CAE5996A-F2A6-D049-96CD-ED37E785870D}" type="parTrans" cxnId="{0AC05797-1A3E-6543-A8A2-E8CA1F049B42}">
      <dgm:prSet/>
      <dgm:spPr/>
      <dgm:t>
        <a:bodyPr/>
        <a:lstStyle/>
        <a:p>
          <a:endParaRPr lang="en-US"/>
        </a:p>
      </dgm:t>
    </dgm:pt>
    <dgm:pt modelId="{B41B9197-D145-1B47-BF8F-54CC6DF69143}" type="sibTrans" cxnId="{0AC05797-1A3E-6543-A8A2-E8CA1F049B42}">
      <dgm:prSet/>
      <dgm:spPr/>
      <dgm:t>
        <a:bodyPr/>
        <a:lstStyle/>
        <a:p>
          <a:endParaRPr lang="en-US"/>
        </a:p>
      </dgm:t>
    </dgm:pt>
    <dgm:pt modelId="{E757E7EB-9D13-394E-BDF7-3A4F277DDB75}">
      <dgm:prSet custT="1"/>
      <dgm:spPr/>
      <dgm:t>
        <a:bodyPr/>
        <a:lstStyle/>
        <a:p>
          <a:r>
            <a:rPr lang="en-US" sz="2000" dirty="0" smtClean="0">
              <a:solidFill>
                <a:srgbClr val="2F5897"/>
              </a:solidFill>
            </a:rPr>
            <a:t>Beta-beams</a:t>
          </a:r>
          <a:endParaRPr lang="en-US" sz="2000" dirty="0">
            <a:solidFill>
              <a:srgbClr val="2F5897"/>
            </a:solidFill>
          </a:endParaRPr>
        </a:p>
      </dgm:t>
    </dgm:pt>
    <dgm:pt modelId="{6816B839-775F-1C4D-B724-3E7B03C4776A}" type="parTrans" cxnId="{7D0AE2E6-AFD8-E24B-BE2C-32C802B4E245}">
      <dgm:prSet/>
      <dgm:spPr/>
      <dgm:t>
        <a:bodyPr/>
        <a:lstStyle/>
        <a:p>
          <a:endParaRPr lang="en-US"/>
        </a:p>
      </dgm:t>
    </dgm:pt>
    <dgm:pt modelId="{A1D0873D-BE59-F14E-A0CB-C505BFFF5CEB}" type="sibTrans" cxnId="{7D0AE2E6-AFD8-E24B-BE2C-32C802B4E245}">
      <dgm:prSet/>
      <dgm:spPr/>
      <dgm:t>
        <a:bodyPr/>
        <a:lstStyle/>
        <a:p>
          <a:endParaRPr lang="en-US"/>
        </a:p>
      </dgm:t>
    </dgm:pt>
    <dgm:pt modelId="{DA63559A-24B7-094A-A71F-A1CD19BEC85D}">
      <dgm:prSet phldrT="[Text]" custT="1"/>
      <dgm:spPr/>
      <dgm:t>
        <a:bodyPr/>
        <a:lstStyle/>
        <a:p>
          <a:r>
            <a:rPr lang="en-US" sz="2000" dirty="0" smtClean="0">
              <a:solidFill>
                <a:schemeClr val="tx2"/>
              </a:solidFill>
            </a:rPr>
            <a:t>NO</a:t>
          </a:r>
          <a:r>
            <a:rPr lang="el-GR" sz="2000" dirty="0" smtClean="0">
              <a:solidFill>
                <a:schemeClr val="tx2"/>
              </a:solidFill>
            </a:rPr>
            <a:t>ν</a:t>
          </a:r>
          <a:r>
            <a:rPr lang="en-US" sz="2000" dirty="0" smtClean="0">
              <a:solidFill>
                <a:schemeClr val="tx2"/>
              </a:solidFill>
            </a:rPr>
            <a:t>A – LBNE</a:t>
          </a:r>
          <a:endParaRPr lang="en-US" sz="2000" dirty="0">
            <a:solidFill>
              <a:schemeClr val="tx2"/>
            </a:solidFill>
          </a:endParaRPr>
        </a:p>
      </dgm:t>
    </dgm:pt>
    <dgm:pt modelId="{54CE3ABA-76A8-E040-BF81-58D65A81F85F}" type="sibTrans" cxnId="{E092E64A-598A-CC45-AE55-84B4AA47C8FA}">
      <dgm:prSet/>
      <dgm:spPr/>
      <dgm:t>
        <a:bodyPr/>
        <a:lstStyle/>
        <a:p>
          <a:endParaRPr lang="en-US"/>
        </a:p>
      </dgm:t>
    </dgm:pt>
    <dgm:pt modelId="{37C599F0-EA2C-2A48-8939-716394E39208}" type="parTrans" cxnId="{E092E64A-598A-CC45-AE55-84B4AA47C8FA}">
      <dgm:prSet/>
      <dgm:spPr/>
      <dgm:t>
        <a:bodyPr/>
        <a:lstStyle/>
        <a:p>
          <a:endParaRPr lang="en-US"/>
        </a:p>
      </dgm:t>
    </dgm:pt>
    <dgm:pt modelId="{23941926-6ED8-0E44-95BC-675C7BEDDAD4}">
      <dgm:prSet phldrT="[Text]" custT="1"/>
      <dgm:spPr/>
      <dgm:t>
        <a:bodyPr/>
        <a:lstStyle/>
        <a:p>
          <a:r>
            <a:rPr lang="en-US" sz="2000" dirty="0" smtClean="0">
              <a:solidFill>
                <a:schemeClr val="tx2"/>
              </a:solidFill>
            </a:rPr>
            <a:t>T2K (1.6MW)</a:t>
          </a:r>
          <a:endParaRPr lang="en-US" sz="2000" dirty="0">
            <a:solidFill>
              <a:schemeClr val="tx2"/>
            </a:solidFill>
          </a:endParaRPr>
        </a:p>
      </dgm:t>
    </dgm:pt>
    <dgm:pt modelId="{40C3E409-0C72-B747-BD8A-C2B77E05A6A8}" type="sibTrans" cxnId="{3E73C882-194C-8449-9F14-DFA70F27F431}">
      <dgm:prSet/>
      <dgm:spPr/>
      <dgm:t>
        <a:bodyPr/>
        <a:lstStyle/>
        <a:p>
          <a:endParaRPr lang="en-US"/>
        </a:p>
      </dgm:t>
    </dgm:pt>
    <dgm:pt modelId="{48D8C12D-25DD-944E-8072-CD9229A4708C}" type="parTrans" cxnId="{3E73C882-194C-8449-9F14-DFA70F27F431}">
      <dgm:prSet/>
      <dgm:spPr/>
      <dgm:t>
        <a:bodyPr/>
        <a:lstStyle/>
        <a:p>
          <a:endParaRPr lang="en-US"/>
        </a:p>
      </dgm:t>
    </dgm:pt>
    <dgm:pt modelId="{CE463480-A975-C343-B187-B9D50A19E85E}">
      <dgm:prSet phldrT="[Text]" custT="1"/>
      <dgm:spPr/>
      <dgm:t>
        <a:bodyPr/>
        <a:lstStyle/>
        <a:p>
          <a:r>
            <a:rPr lang="en-US" sz="2000" dirty="0" smtClean="0">
              <a:solidFill>
                <a:schemeClr val="tx2"/>
              </a:solidFill>
            </a:rPr>
            <a:t>CN2PY (</a:t>
          </a:r>
          <a:r>
            <a:rPr lang="en-US" sz="2000" dirty="0" err="1" smtClean="0">
              <a:solidFill>
                <a:schemeClr val="tx2"/>
              </a:solidFill>
            </a:rPr>
            <a:t>Pyhasalmi</a:t>
          </a:r>
          <a:r>
            <a:rPr lang="en-US" sz="2000" dirty="0" smtClean="0">
              <a:solidFill>
                <a:schemeClr val="tx2"/>
              </a:solidFill>
            </a:rPr>
            <a:t>-FI)</a:t>
          </a:r>
          <a:endParaRPr lang="en-US" sz="2000" dirty="0">
            <a:solidFill>
              <a:schemeClr val="tx2"/>
            </a:solidFill>
          </a:endParaRPr>
        </a:p>
      </dgm:t>
    </dgm:pt>
    <dgm:pt modelId="{9415BD8B-B026-9B4F-B6CB-4BAA9D5BA877}" type="sibTrans" cxnId="{98748A7C-DBBE-A147-B753-7254CA334E7F}">
      <dgm:prSet/>
      <dgm:spPr/>
      <dgm:t>
        <a:bodyPr/>
        <a:lstStyle/>
        <a:p>
          <a:endParaRPr lang="en-US"/>
        </a:p>
      </dgm:t>
    </dgm:pt>
    <dgm:pt modelId="{E5BB8B50-B614-E141-BF60-6C9F6E055CB7}" type="parTrans" cxnId="{98748A7C-DBBE-A147-B753-7254CA334E7F}">
      <dgm:prSet/>
      <dgm:spPr/>
      <dgm:t>
        <a:bodyPr/>
        <a:lstStyle/>
        <a:p>
          <a:endParaRPr lang="en-US"/>
        </a:p>
      </dgm:t>
    </dgm:pt>
    <dgm:pt modelId="{47989B4C-5546-9448-8760-9B6CDF3626D6}">
      <dgm:prSet phldrT="[Text]" custT="1"/>
      <dgm:spPr/>
      <dgm:t>
        <a:bodyPr/>
        <a:lstStyle/>
        <a:p>
          <a:endParaRPr lang="en-US" sz="2000" dirty="0"/>
        </a:p>
      </dgm:t>
    </dgm:pt>
    <dgm:pt modelId="{2CFF03B6-CCD2-D44E-883B-042EB0F5BE3A}" type="parTrans" cxnId="{F4C826C5-1B5D-EE44-80B1-5BBEB32C1371}">
      <dgm:prSet/>
      <dgm:spPr/>
      <dgm:t>
        <a:bodyPr/>
        <a:lstStyle/>
        <a:p>
          <a:endParaRPr lang="en-US"/>
        </a:p>
      </dgm:t>
    </dgm:pt>
    <dgm:pt modelId="{A642F14D-EA87-414E-8AE4-63E705CAB074}" type="sibTrans" cxnId="{F4C826C5-1B5D-EE44-80B1-5BBEB32C1371}">
      <dgm:prSet/>
      <dgm:spPr/>
      <dgm:t>
        <a:bodyPr/>
        <a:lstStyle/>
        <a:p>
          <a:endParaRPr lang="en-US"/>
        </a:p>
      </dgm:t>
    </dgm:pt>
    <dgm:pt modelId="{934E4489-E43D-394A-B7B3-D9662E9ED560}">
      <dgm:prSet custT="1"/>
      <dgm:spPr/>
      <dgm:t>
        <a:bodyPr/>
        <a:lstStyle/>
        <a:p>
          <a:r>
            <a:rPr lang="el-GR" sz="1600" b="0" i="1" dirty="0" smtClean="0">
              <a:solidFill>
                <a:srgbClr val="FF0000"/>
              </a:solidFill>
            </a:rPr>
            <a:t>θ</a:t>
          </a:r>
          <a:r>
            <a:rPr lang="en-US" sz="1600" b="0" i="1" baseline="-25000" dirty="0" smtClean="0">
              <a:solidFill>
                <a:srgbClr val="FF0000"/>
              </a:solidFill>
            </a:rPr>
            <a:t>13</a:t>
          </a:r>
          <a:r>
            <a:rPr lang="en-US" sz="1600" b="0" i="1" dirty="0" smtClean="0">
              <a:solidFill>
                <a:srgbClr val="FF0000"/>
              </a:solidFill>
            </a:rPr>
            <a:t> measurement</a:t>
          </a:r>
          <a:endParaRPr lang="en-US" sz="1600" b="0" i="1" dirty="0">
            <a:solidFill>
              <a:srgbClr val="FF0000"/>
            </a:solidFill>
          </a:endParaRPr>
        </a:p>
      </dgm:t>
    </dgm:pt>
    <dgm:pt modelId="{E75B6271-D7F4-794C-BE7D-DDCFD780DB77}" type="parTrans" cxnId="{8B27C5B2-5869-5742-8AA5-ED2321EB5D22}">
      <dgm:prSet/>
      <dgm:spPr/>
      <dgm:t>
        <a:bodyPr/>
        <a:lstStyle/>
        <a:p>
          <a:endParaRPr lang="en-US"/>
        </a:p>
      </dgm:t>
    </dgm:pt>
    <dgm:pt modelId="{F025CD82-E4F9-FE44-B4F4-5539E2435B55}" type="sibTrans" cxnId="{8B27C5B2-5869-5742-8AA5-ED2321EB5D22}">
      <dgm:prSet/>
      <dgm:spPr/>
      <dgm:t>
        <a:bodyPr/>
        <a:lstStyle/>
        <a:p>
          <a:endParaRPr lang="en-US"/>
        </a:p>
      </dgm:t>
    </dgm:pt>
    <dgm:pt modelId="{B5E9EF6F-F8CC-C942-9EDD-92E4F54B12FD}">
      <dgm:prSet custT="1"/>
      <dgm:spPr/>
      <dgm:t>
        <a:bodyPr/>
        <a:lstStyle/>
        <a:p>
          <a:r>
            <a:rPr lang="el-GR" sz="1600" b="0" i="1" dirty="0" smtClean="0">
              <a:solidFill>
                <a:srgbClr val="FF0000"/>
              </a:solidFill>
            </a:rPr>
            <a:t>θ</a:t>
          </a:r>
          <a:r>
            <a:rPr lang="en-US" sz="1600" b="0" i="1" baseline="-25000" dirty="0" smtClean="0">
              <a:solidFill>
                <a:srgbClr val="FF0000"/>
              </a:solidFill>
            </a:rPr>
            <a:t>13</a:t>
          </a:r>
          <a:r>
            <a:rPr lang="en-US" sz="1600" b="0" i="1" dirty="0" smtClean="0">
              <a:solidFill>
                <a:srgbClr val="FF0000"/>
              </a:solidFill>
            </a:rPr>
            <a:t> measurement, CP violation, mass hierarchy</a:t>
          </a:r>
          <a:endParaRPr lang="en-US" sz="1600" b="1" dirty="0"/>
        </a:p>
      </dgm:t>
    </dgm:pt>
    <dgm:pt modelId="{7EA8FFC7-B076-464F-8039-7891695AB589}" type="parTrans" cxnId="{0F2FBC8D-C0F3-F245-8E23-8089365A3C2D}">
      <dgm:prSet/>
      <dgm:spPr/>
      <dgm:t>
        <a:bodyPr/>
        <a:lstStyle/>
        <a:p>
          <a:endParaRPr lang="en-US"/>
        </a:p>
      </dgm:t>
    </dgm:pt>
    <dgm:pt modelId="{DFB12AAB-2613-A644-BD81-0B49801EFE83}" type="sibTrans" cxnId="{0F2FBC8D-C0F3-F245-8E23-8089365A3C2D}">
      <dgm:prSet/>
      <dgm:spPr/>
      <dgm:t>
        <a:bodyPr/>
        <a:lstStyle/>
        <a:p>
          <a:endParaRPr lang="en-US"/>
        </a:p>
      </dgm:t>
    </dgm:pt>
    <dgm:pt modelId="{06C353A3-B0EB-654B-994B-01CC5746D38D}" type="pres">
      <dgm:prSet presAssocID="{CB1373BF-BE13-4047-AC4B-67AE12A41055}" presName="arrowDiagram" presStyleCnt="0">
        <dgm:presLayoutVars>
          <dgm:chMax val="5"/>
          <dgm:dir/>
          <dgm:resizeHandles val="exact"/>
        </dgm:presLayoutVars>
      </dgm:prSet>
      <dgm:spPr/>
      <dgm:t>
        <a:bodyPr/>
        <a:lstStyle/>
        <a:p>
          <a:endParaRPr lang="en-US"/>
        </a:p>
      </dgm:t>
    </dgm:pt>
    <dgm:pt modelId="{E3975DC7-6D52-4D4A-B822-18CFE34C2D81}" type="pres">
      <dgm:prSet presAssocID="{CB1373BF-BE13-4047-AC4B-67AE12A41055}" presName="arrow" presStyleLbl="bgShp" presStyleIdx="0" presStyleCnt="1" custScaleX="115997" custLinFactNeighborY="-2000"/>
      <dgm:spPr/>
    </dgm:pt>
    <dgm:pt modelId="{CE1C6D86-2F0E-CA46-9076-FB39945ED10C}" type="pres">
      <dgm:prSet presAssocID="{CB1373BF-BE13-4047-AC4B-67AE12A41055}" presName="arrowDiagram3" presStyleCnt="0"/>
      <dgm:spPr/>
    </dgm:pt>
    <dgm:pt modelId="{81D54C16-6232-FD41-ACF6-903ABC198782}" type="pres">
      <dgm:prSet presAssocID="{A2DC413F-B19A-B245-9A55-15687AD57AB3}" presName="bullet3a" presStyleLbl="node1" presStyleIdx="0" presStyleCnt="3" custLinFactX="-100000" custLinFactNeighborX="-199062" custLinFactNeighborY="67789"/>
      <dgm:spPr/>
    </dgm:pt>
    <dgm:pt modelId="{ACA5261C-7E8F-5B45-AEF1-C1756307AB11}" type="pres">
      <dgm:prSet presAssocID="{A2DC413F-B19A-B245-9A55-15687AD57AB3}" presName="textBox3a" presStyleLbl="revTx" presStyleIdx="0" presStyleCnt="3" custScaleX="120245" custScaleY="82513" custLinFactNeighborX="-39407" custLinFactNeighborY="8743">
        <dgm:presLayoutVars>
          <dgm:bulletEnabled val="1"/>
        </dgm:presLayoutVars>
      </dgm:prSet>
      <dgm:spPr/>
      <dgm:t>
        <a:bodyPr/>
        <a:lstStyle/>
        <a:p>
          <a:endParaRPr lang="en-US"/>
        </a:p>
      </dgm:t>
    </dgm:pt>
    <dgm:pt modelId="{1663EC24-F803-CF47-BF11-FD2C6A090453}" type="pres">
      <dgm:prSet presAssocID="{35E5ECB0-FF31-F045-B9B0-B2AD3DFE796C}" presName="bullet3b" presStyleLbl="node1" presStyleIdx="1" presStyleCnt="3" custLinFactX="-100000" custLinFactNeighborX="-148335" custLinFactNeighborY="98282"/>
      <dgm:spPr/>
    </dgm:pt>
    <dgm:pt modelId="{1CD84BCB-309F-6C45-A411-E4F5D04661F3}" type="pres">
      <dgm:prSet presAssocID="{35E5ECB0-FF31-F045-B9B0-B2AD3DFE796C}" presName="textBox3b" presStyleLbl="revTx" presStyleIdx="1" presStyleCnt="3" custScaleX="163256" custScaleY="99168" custLinFactNeighborX="-10212" custLinFactNeighborY="-2412">
        <dgm:presLayoutVars>
          <dgm:bulletEnabled val="1"/>
        </dgm:presLayoutVars>
      </dgm:prSet>
      <dgm:spPr/>
      <dgm:t>
        <a:bodyPr/>
        <a:lstStyle/>
        <a:p>
          <a:endParaRPr lang="en-US"/>
        </a:p>
      </dgm:t>
    </dgm:pt>
    <dgm:pt modelId="{41BFB98A-7D6D-5B47-A663-0DCFA4B6A941}" type="pres">
      <dgm:prSet presAssocID="{C26B34DC-6B3E-7744-BBCB-A4936A893276}" presName="bullet3c" presStyleLbl="node1" presStyleIdx="2" presStyleCnt="3" custLinFactNeighborX="-14122" custLinFactNeighborY="8210"/>
      <dgm:spPr/>
    </dgm:pt>
    <dgm:pt modelId="{BCD77FA9-127A-F747-A1B9-AAECC5A3029A}" type="pres">
      <dgm:prSet presAssocID="{C26B34DC-6B3E-7744-BBCB-A4936A893276}" presName="textBox3c" presStyleLbl="revTx" presStyleIdx="2" presStyleCnt="3" custScaleX="175137" custScaleY="72379" custLinFactNeighborX="72668" custLinFactNeighborY="-3456">
        <dgm:presLayoutVars>
          <dgm:bulletEnabled val="1"/>
        </dgm:presLayoutVars>
      </dgm:prSet>
      <dgm:spPr/>
      <dgm:t>
        <a:bodyPr/>
        <a:lstStyle/>
        <a:p>
          <a:endParaRPr lang="en-US"/>
        </a:p>
      </dgm:t>
    </dgm:pt>
  </dgm:ptLst>
  <dgm:cxnLst>
    <dgm:cxn modelId="{F4C826C5-1B5D-EE44-80B1-5BBEB32C1371}" srcId="{35E5ECB0-FF31-F045-B9B0-B2AD3DFE796C}" destId="{47989B4C-5546-9448-8760-9B6CDF3626D6}" srcOrd="4" destOrd="0" parTransId="{2CFF03B6-CCD2-D44E-883B-042EB0F5BE3A}" sibTransId="{A642F14D-EA87-414E-8AE4-63E705CAB074}"/>
    <dgm:cxn modelId="{5FE30BDC-F885-41F8-AC33-1AEC6236E8AF}" type="presOf" srcId="{35E5ECB0-FF31-F045-B9B0-B2AD3DFE796C}" destId="{1CD84BCB-309F-6C45-A411-E4F5D04661F3}" srcOrd="0" destOrd="0" presId="urn:microsoft.com/office/officeart/2005/8/layout/arrow2"/>
    <dgm:cxn modelId="{E0F248EF-6F22-8945-9C1C-F1F367CAE350}" srcId="{C26B34DC-6B3E-7744-BBCB-A4936A893276}" destId="{6B49A6FB-4B7A-1148-AC0F-CC62A44AFB2D}" srcOrd="2" destOrd="0" parTransId="{67BE9BF3-4187-F940-BCFC-7ABB1C600139}" sibTransId="{29DE6B68-FE90-2F40-A977-AAC8A38565FC}"/>
    <dgm:cxn modelId="{9A3C9C92-6958-B14A-922A-D4BF7813BA9F}" srcId="{CB1373BF-BE13-4047-AC4B-67AE12A41055}" destId="{C26B34DC-6B3E-7744-BBCB-A4936A893276}" srcOrd="2" destOrd="0" parTransId="{02D8FF5B-3F10-6343-BCE1-816E307E828A}" sibTransId="{8012538C-8893-5D45-A78F-7C55A5D7B485}"/>
    <dgm:cxn modelId="{0F2FBC8D-C0F3-F245-8E23-8089365A3C2D}" srcId="{35E5ECB0-FF31-F045-B9B0-B2AD3DFE796C}" destId="{B5E9EF6F-F8CC-C942-9EDD-92E4F54B12FD}" srcOrd="0" destOrd="0" parTransId="{7EA8FFC7-B076-464F-8039-7891695AB589}" sibTransId="{DFB12AAB-2613-A644-BD81-0B49801EFE83}"/>
    <dgm:cxn modelId="{2798D489-DA5C-495A-ADA0-CBED19A4AEEE}" type="presOf" srcId="{CE463480-A975-C343-B187-B9D50A19E85E}" destId="{1CD84BCB-309F-6C45-A411-E4F5D04661F3}" srcOrd="0" destOrd="2" presId="urn:microsoft.com/office/officeart/2005/8/layout/arrow2"/>
    <dgm:cxn modelId="{32DFBE47-38D8-4045-826E-A5B189366497}" type="presOf" srcId="{23941926-6ED8-0E44-95BC-675C7BEDDAD4}" destId="{1CD84BCB-309F-6C45-A411-E4F5D04661F3}" srcOrd="0" destOrd="3" presId="urn:microsoft.com/office/officeart/2005/8/layout/arrow2"/>
    <dgm:cxn modelId="{7A582ED4-B63F-437F-9F67-14861C97A2E4}" type="presOf" srcId="{BFDFF0DD-D574-2D47-A897-119F1CDA6C2A}" destId="{BCD77FA9-127A-F747-A1B9-AAECC5A3029A}" srcOrd="0" destOrd="1" presId="urn:microsoft.com/office/officeart/2005/8/layout/arrow2"/>
    <dgm:cxn modelId="{8F127447-77E4-4B97-9EE5-A2AD3434D61C}" type="presOf" srcId="{CB1373BF-BE13-4047-AC4B-67AE12A41055}" destId="{06C353A3-B0EB-654B-994B-01CC5746D38D}" srcOrd="0" destOrd="0" presId="urn:microsoft.com/office/officeart/2005/8/layout/arrow2"/>
    <dgm:cxn modelId="{3808EB29-5BFE-44D1-A2FC-B200D7EAFCDA}" type="presOf" srcId="{6B49A6FB-4B7A-1148-AC0F-CC62A44AFB2D}" destId="{BCD77FA9-127A-F747-A1B9-AAECC5A3029A}" srcOrd="0" destOrd="3" presId="urn:microsoft.com/office/officeart/2005/8/layout/arrow2"/>
    <dgm:cxn modelId="{0AC05797-1A3E-6543-A8A2-E8CA1F049B42}" srcId="{CB1373BF-BE13-4047-AC4B-67AE12A41055}" destId="{A2DC413F-B19A-B245-9A55-15687AD57AB3}" srcOrd="0" destOrd="0" parTransId="{CAE5996A-F2A6-D049-96CD-ED37E785870D}" sibTransId="{B41B9197-D145-1B47-BF8F-54CC6DF69143}"/>
    <dgm:cxn modelId="{978F1460-5EE3-4096-BAC7-CDA38EDF6365}" type="presOf" srcId="{934E4489-E43D-394A-B7B3-D9662E9ED560}" destId="{ACA5261C-7E8F-5B45-AEF1-C1756307AB11}" srcOrd="0" destOrd="1" presId="urn:microsoft.com/office/officeart/2005/8/layout/arrow2"/>
    <dgm:cxn modelId="{7D0AE2E6-AFD8-E24B-BE2C-32C802B4E245}" srcId="{C26B34DC-6B3E-7744-BBCB-A4936A893276}" destId="{E757E7EB-9D13-394E-BDF7-3A4F277DDB75}" srcOrd="1" destOrd="0" parTransId="{6816B839-775F-1C4D-B724-3E7B03C4776A}" sibTransId="{A1D0873D-BE59-F14E-A0CB-C505BFFF5CEB}"/>
    <dgm:cxn modelId="{BE6F80C1-CDB4-4437-B414-590469D4FD94}" type="presOf" srcId="{C26B34DC-6B3E-7744-BBCB-A4936A893276}" destId="{BCD77FA9-127A-F747-A1B9-AAECC5A3029A}" srcOrd="0" destOrd="0" presId="urn:microsoft.com/office/officeart/2005/8/layout/arrow2"/>
    <dgm:cxn modelId="{7452505F-EF9C-4EDC-990D-A397AA0A74C9}" type="presOf" srcId="{B5E9EF6F-F8CC-C942-9EDD-92E4F54B12FD}" destId="{1CD84BCB-309F-6C45-A411-E4F5D04661F3}" srcOrd="0" destOrd="1" presId="urn:microsoft.com/office/officeart/2005/8/layout/arrow2"/>
    <dgm:cxn modelId="{D8D3219C-DA2E-448E-BD89-087117D06EE1}" type="presOf" srcId="{DA63559A-24B7-094A-A71F-A1CD19BEC85D}" destId="{1CD84BCB-309F-6C45-A411-E4F5D04661F3}" srcOrd="0" destOrd="4" presId="urn:microsoft.com/office/officeart/2005/8/layout/arrow2"/>
    <dgm:cxn modelId="{73DD6661-A9CA-449C-971E-29C51675F1EB}" type="presOf" srcId="{E757E7EB-9D13-394E-BDF7-3A4F277DDB75}" destId="{BCD77FA9-127A-F747-A1B9-AAECC5A3029A}" srcOrd="0" destOrd="2" presId="urn:microsoft.com/office/officeart/2005/8/layout/arrow2"/>
    <dgm:cxn modelId="{5B93A013-847B-9F4C-9E23-FD45A1C1D499}" srcId="{C26B34DC-6B3E-7744-BBCB-A4936A893276}" destId="{BFDFF0DD-D574-2D47-A897-119F1CDA6C2A}" srcOrd="0" destOrd="0" parTransId="{5D114B58-F8DF-124D-8335-A43D4D73F2F5}" sibTransId="{7169D380-AD90-D04A-94A8-63744F6ABD9D}"/>
    <dgm:cxn modelId="{8B27C5B2-5869-5742-8AA5-ED2321EB5D22}" srcId="{A2DC413F-B19A-B245-9A55-15687AD57AB3}" destId="{934E4489-E43D-394A-B7B3-D9662E9ED560}" srcOrd="0" destOrd="0" parTransId="{E75B6271-D7F4-794C-BE7D-DDCFD780DB77}" sibTransId="{F025CD82-E4F9-FE44-B4F4-5539E2435B55}"/>
    <dgm:cxn modelId="{0EC2CD26-19F1-47F8-AE7A-F068BBD69641}" type="presOf" srcId="{A2DC413F-B19A-B245-9A55-15687AD57AB3}" destId="{ACA5261C-7E8F-5B45-AEF1-C1756307AB11}" srcOrd="0" destOrd="0" presId="urn:microsoft.com/office/officeart/2005/8/layout/arrow2"/>
    <dgm:cxn modelId="{3E73C882-194C-8449-9F14-DFA70F27F431}" srcId="{35E5ECB0-FF31-F045-B9B0-B2AD3DFE796C}" destId="{23941926-6ED8-0E44-95BC-675C7BEDDAD4}" srcOrd="2" destOrd="0" parTransId="{48D8C12D-25DD-944E-8072-CD9229A4708C}" sibTransId="{40C3E409-0C72-B747-BD8A-C2B77E05A6A8}"/>
    <dgm:cxn modelId="{415A2C48-D16C-7349-B217-5F111C768DCC}" srcId="{CB1373BF-BE13-4047-AC4B-67AE12A41055}" destId="{35E5ECB0-FF31-F045-B9B0-B2AD3DFE796C}" srcOrd="1" destOrd="0" parTransId="{70EB92D6-E3DC-534C-B85A-7F1270382D41}" sibTransId="{8835932A-560E-7449-9004-1654C7B518BA}"/>
    <dgm:cxn modelId="{E092E64A-598A-CC45-AE55-84B4AA47C8FA}" srcId="{35E5ECB0-FF31-F045-B9B0-B2AD3DFE796C}" destId="{DA63559A-24B7-094A-A71F-A1CD19BEC85D}" srcOrd="3" destOrd="0" parTransId="{37C599F0-EA2C-2A48-8939-716394E39208}" sibTransId="{54CE3ABA-76A8-E040-BF81-58D65A81F85F}"/>
    <dgm:cxn modelId="{B461A6B2-79ED-4F67-A528-6528B66518C3}" type="presOf" srcId="{47989B4C-5546-9448-8760-9B6CDF3626D6}" destId="{1CD84BCB-309F-6C45-A411-E4F5D04661F3}" srcOrd="0" destOrd="5" presId="urn:microsoft.com/office/officeart/2005/8/layout/arrow2"/>
    <dgm:cxn modelId="{98748A7C-DBBE-A147-B753-7254CA334E7F}" srcId="{35E5ECB0-FF31-F045-B9B0-B2AD3DFE796C}" destId="{CE463480-A975-C343-B187-B9D50A19E85E}" srcOrd="1" destOrd="0" parTransId="{E5BB8B50-B614-E141-BF60-6C9F6E055CB7}" sibTransId="{9415BD8B-B026-9B4F-B6CB-4BAA9D5BA877}"/>
    <dgm:cxn modelId="{57C37265-F516-4711-8DC5-A7ED506E68E6}" type="presParOf" srcId="{06C353A3-B0EB-654B-994B-01CC5746D38D}" destId="{E3975DC7-6D52-4D4A-B822-18CFE34C2D81}" srcOrd="0" destOrd="0" presId="urn:microsoft.com/office/officeart/2005/8/layout/arrow2"/>
    <dgm:cxn modelId="{0780B9EF-C8C0-40FA-AC3C-9399693AFBDB}" type="presParOf" srcId="{06C353A3-B0EB-654B-994B-01CC5746D38D}" destId="{CE1C6D86-2F0E-CA46-9076-FB39945ED10C}" srcOrd="1" destOrd="0" presId="urn:microsoft.com/office/officeart/2005/8/layout/arrow2"/>
    <dgm:cxn modelId="{92206252-A35A-4655-905A-179803421FB6}" type="presParOf" srcId="{CE1C6D86-2F0E-CA46-9076-FB39945ED10C}" destId="{81D54C16-6232-FD41-ACF6-903ABC198782}" srcOrd="0" destOrd="0" presId="urn:microsoft.com/office/officeart/2005/8/layout/arrow2"/>
    <dgm:cxn modelId="{C6A940F1-982B-42AC-AC52-1B953D7FE472}" type="presParOf" srcId="{CE1C6D86-2F0E-CA46-9076-FB39945ED10C}" destId="{ACA5261C-7E8F-5B45-AEF1-C1756307AB11}" srcOrd="1" destOrd="0" presId="urn:microsoft.com/office/officeart/2005/8/layout/arrow2"/>
    <dgm:cxn modelId="{361EEA9D-9F0F-4726-887E-2FFCAF0FC2DF}" type="presParOf" srcId="{CE1C6D86-2F0E-CA46-9076-FB39945ED10C}" destId="{1663EC24-F803-CF47-BF11-FD2C6A090453}" srcOrd="2" destOrd="0" presId="urn:microsoft.com/office/officeart/2005/8/layout/arrow2"/>
    <dgm:cxn modelId="{D7FE7181-B8DF-4F36-9B20-0664CC95CE81}" type="presParOf" srcId="{CE1C6D86-2F0E-CA46-9076-FB39945ED10C}" destId="{1CD84BCB-309F-6C45-A411-E4F5D04661F3}" srcOrd="3" destOrd="0" presId="urn:microsoft.com/office/officeart/2005/8/layout/arrow2"/>
    <dgm:cxn modelId="{C0F24C38-E47E-4B43-ADFB-B8214CF673E7}" type="presParOf" srcId="{CE1C6D86-2F0E-CA46-9076-FB39945ED10C}" destId="{41BFB98A-7D6D-5B47-A663-0DCFA4B6A941}" srcOrd="4" destOrd="0" presId="urn:microsoft.com/office/officeart/2005/8/layout/arrow2"/>
    <dgm:cxn modelId="{A33CA46B-0925-4561-BB90-6117D7534094}" type="presParOf" srcId="{CE1C6D86-2F0E-CA46-9076-FB39945ED10C}" destId="{BCD77FA9-127A-F747-A1B9-AAECC5A3029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B5ED9-0AE4-E14D-BC83-95E47EA8A5F4}" type="doc">
      <dgm:prSet loTypeId="urn:microsoft.com/office/officeart/2005/8/layout/radial4" loCatId="relationship" qsTypeId="urn:microsoft.com/office/officeart/2005/8/quickstyle/simple4" qsCatId="simple" csTypeId="urn:microsoft.com/office/officeart/2005/8/colors/accent2_4" csCatId="accent2" phldr="1"/>
      <dgm:spPr/>
      <dgm:t>
        <a:bodyPr/>
        <a:lstStyle/>
        <a:p>
          <a:endParaRPr lang="en-US"/>
        </a:p>
      </dgm:t>
    </dgm:pt>
    <dgm:pt modelId="{16C24282-B23F-914D-A610-B736F081D02C}">
      <dgm:prSet phldrT="[Text]"/>
      <dgm:spPr/>
      <dgm:t>
        <a:bodyPr/>
        <a:lstStyle/>
        <a:p>
          <a:r>
            <a:rPr lang="en-US" dirty="0" smtClean="0"/>
            <a:t>Full</a:t>
          </a:r>
          <a:r>
            <a:rPr lang="en-US" baseline="0" dirty="0" smtClean="0"/>
            <a:t> systems integration testing</a:t>
          </a:r>
          <a:endParaRPr lang="en-US" dirty="0"/>
        </a:p>
      </dgm:t>
    </dgm:pt>
    <dgm:pt modelId="{BC3B54A1-A795-6149-B2B2-19BCDD93BDF4}" type="parTrans" cxnId="{027FC181-A476-B944-B497-BEFEE6CF0C55}">
      <dgm:prSet/>
      <dgm:spPr/>
      <dgm:t>
        <a:bodyPr/>
        <a:lstStyle/>
        <a:p>
          <a:endParaRPr lang="en-US"/>
        </a:p>
      </dgm:t>
    </dgm:pt>
    <dgm:pt modelId="{D9F85FDD-741A-704C-8BF0-CC7A295D6960}" type="sibTrans" cxnId="{027FC181-A476-B944-B497-BEFEE6CF0C55}">
      <dgm:prSet/>
      <dgm:spPr/>
      <dgm:t>
        <a:bodyPr/>
        <a:lstStyle/>
        <a:p>
          <a:endParaRPr lang="en-US"/>
        </a:p>
      </dgm:t>
    </dgm:pt>
    <dgm:pt modelId="{DC9137F9-7490-5246-B342-580E0798BADA}">
      <dgm:prSet phldrT="[Text]"/>
      <dgm:spPr/>
      <dgm:t>
        <a:bodyPr/>
        <a:lstStyle/>
        <a:p>
          <a:r>
            <a:rPr lang="en-US" dirty="0" smtClean="0"/>
            <a:t>FLASH (DESY)</a:t>
          </a:r>
          <a:endParaRPr lang="en-US" dirty="0"/>
        </a:p>
      </dgm:t>
    </dgm:pt>
    <dgm:pt modelId="{086B3F81-2889-D24E-9B70-A08DF84041F3}" type="parTrans" cxnId="{6CFD02B0-C81F-AE4E-8A69-FB95E61C197D}">
      <dgm:prSet/>
      <dgm:spPr/>
      <dgm:t>
        <a:bodyPr/>
        <a:lstStyle/>
        <a:p>
          <a:endParaRPr lang="en-US"/>
        </a:p>
      </dgm:t>
    </dgm:pt>
    <dgm:pt modelId="{84007EE9-D30B-104F-AB7F-1A252B12F8B7}" type="sibTrans" cxnId="{6CFD02B0-C81F-AE4E-8A69-FB95E61C197D}">
      <dgm:prSet/>
      <dgm:spPr/>
      <dgm:t>
        <a:bodyPr/>
        <a:lstStyle/>
        <a:p>
          <a:endParaRPr lang="en-US"/>
        </a:p>
      </dgm:t>
    </dgm:pt>
    <dgm:pt modelId="{28BE78ED-35C0-3649-8B6C-90B51B8AB742}">
      <dgm:prSet phldrT="[Text]"/>
      <dgm:spPr/>
      <dgm:t>
        <a:bodyPr/>
        <a:lstStyle/>
        <a:p>
          <a:r>
            <a:rPr lang="en-US" dirty="0" smtClean="0"/>
            <a:t>NML (FNAL)</a:t>
          </a:r>
          <a:endParaRPr lang="en-US" dirty="0"/>
        </a:p>
      </dgm:t>
    </dgm:pt>
    <dgm:pt modelId="{A587C9D1-D86A-1741-B73F-59104FF47260}" type="parTrans" cxnId="{9353ADA0-16A4-4946-9C1D-2A5BAB16D0C4}">
      <dgm:prSet/>
      <dgm:spPr/>
      <dgm:t>
        <a:bodyPr/>
        <a:lstStyle/>
        <a:p>
          <a:endParaRPr lang="en-US"/>
        </a:p>
      </dgm:t>
    </dgm:pt>
    <dgm:pt modelId="{244D5028-394C-BF4C-ABCB-8C0A04F1A834}" type="sibTrans" cxnId="{9353ADA0-16A4-4946-9C1D-2A5BAB16D0C4}">
      <dgm:prSet/>
      <dgm:spPr/>
      <dgm:t>
        <a:bodyPr/>
        <a:lstStyle/>
        <a:p>
          <a:endParaRPr lang="en-US"/>
        </a:p>
      </dgm:t>
    </dgm:pt>
    <dgm:pt modelId="{E4FA0DBD-584E-8D47-A750-A074BA8B2256}">
      <dgm:prSet phldrT="[Text]"/>
      <dgm:spPr/>
      <dgm:t>
        <a:bodyPr/>
        <a:lstStyle/>
        <a:p>
          <a:r>
            <a:rPr lang="en-US" dirty="0" smtClean="0"/>
            <a:t>STF (KEK)</a:t>
          </a:r>
          <a:endParaRPr lang="en-US" dirty="0"/>
        </a:p>
      </dgm:t>
    </dgm:pt>
    <dgm:pt modelId="{78910A94-9FB9-C245-8F8F-5EEA80B95E55}" type="parTrans" cxnId="{FBCCC692-A82F-9146-8446-3AFF5C0DA105}">
      <dgm:prSet/>
      <dgm:spPr/>
      <dgm:t>
        <a:bodyPr/>
        <a:lstStyle/>
        <a:p>
          <a:endParaRPr lang="en-US"/>
        </a:p>
      </dgm:t>
    </dgm:pt>
    <dgm:pt modelId="{158307B8-6DA1-944C-BBC7-37688926A605}" type="sibTrans" cxnId="{FBCCC692-A82F-9146-8446-3AFF5C0DA105}">
      <dgm:prSet/>
      <dgm:spPr/>
      <dgm:t>
        <a:bodyPr/>
        <a:lstStyle/>
        <a:p>
          <a:endParaRPr lang="en-US"/>
        </a:p>
      </dgm:t>
    </dgm:pt>
    <dgm:pt modelId="{8D4BDD7B-BBB4-A745-974C-F5D0A35286E8}">
      <dgm:prSet phldrT="[Text]"/>
      <dgm:spPr/>
      <dgm:t>
        <a:bodyPr/>
        <a:lstStyle/>
        <a:p>
          <a:r>
            <a:rPr lang="en-US" dirty="0" smtClean="0"/>
            <a:t>TDP focus</a:t>
          </a:r>
          <a:endParaRPr lang="en-US" dirty="0"/>
        </a:p>
      </dgm:t>
    </dgm:pt>
    <dgm:pt modelId="{04B624F2-B8A4-954A-9AC8-6342F07E2098}" type="parTrans" cxnId="{D02EE1A0-4BB6-F645-A4D4-3467C031AF3C}">
      <dgm:prSet/>
      <dgm:spPr/>
      <dgm:t>
        <a:bodyPr/>
        <a:lstStyle/>
        <a:p>
          <a:endParaRPr lang="en-US"/>
        </a:p>
      </dgm:t>
    </dgm:pt>
    <dgm:pt modelId="{D0E56FE3-D336-EF44-B884-3609282D66E3}" type="sibTrans" cxnId="{D02EE1A0-4BB6-F645-A4D4-3467C031AF3C}">
      <dgm:prSet/>
      <dgm:spPr/>
      <dgm:t>
        <a:bodyPr/>
        <a:lstStyle/>
        <a:p>
          <a:endParaRPr lang="en-US"/>
        </a:p>
      </dgm:t>
    </dgm:pt>
    <dgm:pt modelId="{445DBFBE-B29B-F74A-ABF0-485BDB1EB250}">
      <dgm:prSet phldrT="[Text]"/>
      <dgm:spPr/>
      <dgm:t>
        <a:bodyPr/>
        <a:lstStyle/>
        <a:p>
          <a:r>
            <a:rPr lang="en-US" dirty="0" smtClean="0"/>
            <a:t>Under construction</a:t>
          </a:r>
          <a:endParaRPr lang="en-US" dirty="0"/>
        </a:p>
      </dgm:t>
    </dgm:pt>
    <dgm:pt modelId="{4CFAC067-2FE1-3D43-8AB5-47FEFE706146}" type="parTrans" cxnId="{8D03D31E-0711-5344-9D95-E9963A915344}">
      <dgm:prSet/>
      <dgm:spPr/>
      <dgm:t>
        <a:bodyPr/>
        <a:lstStyle/>
        <a:p>
          <a:endParaRPr lang="en-US"/>
        </a:p>
      </dgm:t>
    </dgm:pt>
    <dgm:pt modelId="{3032CAC5-0637-4746-806C-698A678B7097}" type="sibTrans" cxnId="{8D03D31E-0711-5344-9D95-E9963A915344}">
      <dgm:prSet/>
      <dgm:spPr/>
      <dgm:t>
        <a:bodyPr/>
        <a:lstStyle/>
        <a:p>
          <a:endParaRPr lang="en-US"/>
        </a:p>
      </dgm:t>
    </dgm:pt>
    <dgm:pt modelId="{781A4545-9F12-7D42-9926-9401566246AB}">
      <dgm:prSet phldrT="[Text]"/>
      <dgm:spPr/>
      <dgm:t>
        <a:bodyPr/>
        <a:lstStyle/>
        <a:p>
          <a:r>
            <a:rPr lang="en-US" dirty="0" smtClean="0"/>
            <a:t>Up to 6 cryomodules</a:t>
          </a:r>
          <a:endParaRPr lang="en-US" dirty="0"/>
        </a:p>
      </dgm:t>
    </dgm:pt>
    <dgm:pt modelId="{68FC3194-837C-E649-AF9B-283DBA1C1105}" type="parTrans" cxnId="{A24B7EC7-AB40-8A43-8DAF-DD6782C63C09}">
      <dgm:prSet/>
      <dgm:spPr/>
      <dgm:t>
        <a:bodyPr/>
        <a:lstStyle/>
        <a:p>
          <a:endParaRPr lang="en-US"/>
        </a:p>
      </dgm:t>
    </dgm:pt>
    <dgm:pt modelId="{E2CC5D43-0A03-804B-983E-4E29379877BD}" type="sibTrans" cxnId="{A24B7EC7-AB40-8A43-8DAF-DD6782C63C09}">
      <dgm:prSet/>
      <dgm:spPr/>
      <dgm:t>
        <a:bodyPr/>
        <a:lstStyle/>
        <a:p>
          <a:endParaRPr lang="en-US"/>
        </a:p>
      </dgm:t>
    </dgm:pt>
    <dgm:pt modelId="{D98DFF83-77F8-8744-98D1-8490B10794C3}">
      <dgm:prSet phldrT="[Text]"/>
      <dgm:spPr/>
      <dgm:t>
        <a:bodyPr/>
        <a:lstStyle/>
        <a:p>
          <a:r>
            <a:rPr lang="en-US" dirty="0" smtClean="0"/>
            <a:t>Operation: end 2012</a:t>
          </a:r>
          <a:endParaRPr lang="en-US" dirty="0"/>
        </a:p>
      </dgm:t>
    </dgm:pt>
    <dgm:pt modelId="{CC6DAC79-C4FE-6947-A023-C9F434CCCC92}" type="parTrans" cxnId="{DCE82C67-D6EF-6D4B-9B43-EF6EC4DBC9C5}">
      <dgm:prSet/>
      <dgm:spPr/>
      <dgm:t>
        <a:bodyPr/>
        <a:lstStyle/>
        <a:p>
          <a:endParaRPr lang="en-US"/>
        </a:p>
      </dgm:t>
    </dgm:pt>
    <dgm:pt modelId="{A315C9E1-650D-8C46-8554-CBCC078F49BD}" type="sibTrans" cxnId="{DCE82C67-D6EF-6D4B-9B43-EF6EC4DBC9C5}">
      <dgm:prSet/>
      <dgm:spPr/>
      <dgm:t>
        <a:bodyPr/>
        <a:lstStyle/>
        <a:p>
          <a:endParaRPr lang="en-US"/>
        </a:p>
      </dgm:t>
    </dgm:pt>
    <dgm:pt modelId="{C824A3D2-E579-EB44-91B0-C562B98D499A}">
      <dgm:prSet phldrT="[Text]"/>
      <dgm:spPr/>
      <dgm:t>
        <a:bodyPr/>
        <a:lstStyle/>
        <a:p>
          <a:r>
            <a:rPr lang="en-US" dirty="0" smtClean="0"/>
            <a:t>“Quantum Beam” experiment 2011</a:t>
          </a:r>
          <a:endParaRPr lang="en-US" dirty="0"/>
        </a:p>
      </dgm:t>
    </dgm:pt>
    <dgm:pt modelId="{A23AD029-EA72-A64F-823F-3D385EB1F935}" type="parTrans" cxnId="{9257C4E2-66BC-5C44-BA2C-566E1EDA2E08}">
      <dgm:prSet/>
      <dgm:spPr/>
      <dgm:t>
        <a:bodyPr/>
        <a:lstStyle/>
        <a:p>
          <a:endParaRPr lang="en-US"/>
        </a:p>
      </dgm:t>
    </dgm:pt>
    <dgm:pt modelId="{FF45E3B1-8E6E-0A46-9E40-094DECE38394}" type="sibTrans" cxnId="{9257C4E2-66BC-5C44-BA2C-566E1EDA2E08}">
      <dgm:prSet/>
      <dgm:spPr/>
      <dgm:t>
        <a:bodyPr/>
        <a:lstStyle/>
        <a:p>
          <a:endParaRPr lang="en-US"/>
        </a:p>
      </dgm:t>
    </dgm:pt>
    <dgm:pt modelId="{A85B58C9-B5D4-D346-88FD-A49630B69690}">
      <dgm:prSet phldrT="[Text]"/>
      <dgm:spPr/>
      <dgm:t>
        <a:bodyPr/>
        <a:lstStyle/>
        <a:p>
          <a:r>
            <a:rPr lang="en-US" dirty="0" smtClean="0"/>
            <a:t>1 CM with beam 2013</a:t>
          </a:r>
          <a:endParaRPr lang="en-US" dirty="0"/>
        </a:p>
      </dgm:t>
    </dgm:pt>
    <dgm:pt modelId="{022E71E8-1D19-CC48-B191-1DAF159180D3}" type="parTrans" cxnId="{EB73509E-4BEB-A047-872A-577AE80352A5}">
      <dgm:prSet/>
      <dgm:spPr/>
      <dgm:t>
        <a:bodyPr/>
        <a:lstStyle/>
        <a:p>
          <a:endParaRPr lang="en-US"/>
        </a:p>
      </dgm:t>
    </dgm:pt>
    <dgm:pt modelId="{342C8B4B-1E49-834F-AB0E-DD212B7B5631}" type="sibTrans" cxnId="{EB73509E-4BEB-A047-872A-577AE80352A5}">
      <dgm:prSet/>
      <dgm:spPr/>
      <dgm:t>
        <a:bodyPr/>
        <a:lstStyle/>
        <a:p>
          <a:endParaRPr lang="en-US"/>
        </a:p>
      </dgm:t>
    </dgm:pt>
    <dgm:pt modelId="{D5CF3739-29ED-4941-A5B7-A17342A6BCDA}">
      <dgm:prSet phldrT="[Text]"/>
      <dgm:spPr/>
      <dgm:t>
        <a:bodyPr/>
        <a:lstStyle/>
        <a:p>
          <a:r>
            <a:rPr lang="en-US" dirty="0" smtClean="0"/>
            <a:t>7 CM → 1.2 </a:t>
          </a:r>
          <a:r>
            <a:rPr lang="en-US" dirty="0" err="1" smtClean="0"/>
            <a:t>GeV</a:t>
          </a:r>
          <a:r>
            <a:rPr lang="en-US" dirty="0" smtClean="0"/>
            <a:t> beam</a:t>
          </a:r>
          <a:endParaRPr lang="en-US" dirty="0"/>
        </a:p>
      </dgm:t>
    </dgm:pt>
    <dgm:pt modelId="{7A6257D1-892A-0D49-897A-42B448E61AD5}" type="parTrans" cxnId="{6EA638EB-BF17-B049-8DA2-B3DC9645647B}">
      <dgm:prSet/>
      <dgm:spPr/>
      <dgm:t>
        <a:bodyPr/>
        <a:lstStyle/>
        <a:p>
          <a:endParaRPr lang="en-US"/>
        </a:p>
      </dgm:t>
    </dgm:pt>
    <dgm:pt modelId="{E7A27175-37FE-1E41-8F94-39872839E8B3}" type="sibTrans" cxnId="{6EA638EB-BF17-B049-8DA2-B3DC9645647B}">
      <dgm:prSet/>
      <dgm:spPr/>
      <dgm:t>
        <a:bodyPr/>
        <a:lstStyle/>
        <a:p>
          <a:endParaRPr lang="en-US"/>
        </a:p>
      </dgm:t>
    </dgm:pt>
    <dgm:pt modelId="{086180B2-98FE-5B41-B563-CFD9364C8056}">
      <dgm:prSet phldrT="[Text]"/>
      <dgm:spPr/>
      <dgm:t>
        <a:bodyPr/>
        <a:lstStyle/>
        <a:p>
          <a:r>
            <a:rPr lang="en-US" dirty="0" smtClean="0"/>
            <a:t>photon user facility</a:t>
          </a:r>
          <a:endParaRPr lang="en-US" dirty="0"/>
        </a:p>
      </dgm:t>
    </dgm:pt>
    <dgm:pt modelId="{0762521F-3437-7043-B59B-8A619AAA71D3}" type="parTrans" cxnId="{490F82CC-29A5-EC4E-8B92-87996444690B}">
      <dgm:prSet/>
      <dgm:spPr/>
      <dgm:t>
        <a:bodyPr/>
        <a:lstStyle/>
        <a:p>
          <a:endParaRPr lang="en-US"/>
        </a:p>
      </dgm:t>
    </dgm:pt>
    <dgm:pt modelId="{DB287BD4-306D-E24B-9849-A9D6ABC6C452}" type="sibTrans" cxnId="{490F82CC-29A5-EC4E-8B92-87996444690B}">
      <dgm:prSet/>
      <dgm:spPr/>
      <dgm:t>
        <a:bodyPr/>
        <a:lstStyle/>
        <a:p>
          <a:endParaRPr lang="en-US"/>
        </a:p>
      </dgm:t>
    </dgm:pt>
    <dgm:pt modelId="{D8C11015-9DA1-2E4B-8249-7307A632FAA4}">
      <dgm:prSet phldrT="[Text]"/>
      <dgm:spPr/>
      <dgm:t>
        <a:bodyPr/>
        <a:lstStyle/>
        <a:p>
          <a:r>
            <a:rPr lang="en-US" dirty="0" smtClean="0"/>
            <a:t>(2 CM 2015)</a:t>
          </a:r>
          <a:endParaRPr lang="en-US" dirty="0"/>
        </a:p>
      </dgm:t>
    </dgm:pt>
    <dgm:pt modelId="{C71137EA-8B31-9E4B-8B01-C26F3E21CD74}" type="parTrans" cxnId="{76B7F518-2C68-E841-AFB1-B38167F10F82}">
      <dgm:prSet/>
      <dgm:spPr/>
      <dgm:t>
        <a:bodyPr/>
        <a:lstStyle/>
        <a:p>
          <a:endParaRPr lang="en-US"/>
        </a:p>
      </dgm:t>
    </dgm:pt>
    <dgm:pt modelId="{6DB27CE7-E672-8649-B9C0-5671192B8DAD}" type="sibTrans" cxnId="{76B7F518-2C68-E841-AFB1-B38167F10F82}">
      <dgm:prSet/>
      <dgm:spPr/>
      <dgm:t>
        <a:bodyPr/>
        <a:lstStyle/>
        <a:p>
          <a:endParaRPr lang="en-US"/>
        </a:p>
      </dgm:t>
    </dgm:pt>
    <dgm:pt modelId="{ED578198-A068-D244-808A-7CC2674CC1F6}">
      <dgm:prSet phldrT="[Text]"/>
      <dgm:spPr/>
      <dgm:t>
        <a:bodyPr/>
        <a:lstStyle/>
        <a:p>
          <a:r>
            <a:rPr lang="en-US" dirty="0" smtClean="0"/>
            <a:t>(3 CM)</a:t>
          </a:r>
          <a:endParaRPr lang="en-US" dirty="0"/>
        </a:p>
      </dgm:t>
    </dgm:pt>
    <dgm:pt modelId="{65C2F39C-E0C1-084F-B78F-976AF091CE70}" type="parTrans" cxnId="{DD416C11-0EE7-3E46-BB78-5CB32D190B11}">
      <dgm:prSet/>
      <dgm:spPr/>
      <dgm:t>
        <a:bodyPr/>
        <a:lstStyle/>
        <a:p>
          <a:endParaRPr lang="en-US"/>
        </a:p>
      </dgm:t>
    </dgm:pt>
    <dgm:pt modelId="{74888A7C-FDD6-1F4F-92C9-AB715D82E99C}" type="sibTrans" cxnId="{DD416C11-0EE7-3E46-BB78-5CB32D190B11}">
      <dgm:prSet/>
      <dgm:spPr/>
      <dgm:t>
        <a:bodyPr/>
        <a:lstStyle/>
        <a:p>
          <a:endParaRPr lang="en-US"/>
        </a:p>
      </dgm:t>
    </dgm:pt>
    <dgm:pt modelId="{9AFAE79D-9F43-B548-9DB4-6BAAD643D027}" type="pres">
      <dgm:prSet presAssocID="{416B5ED9-0AE4-E14D-BC83-95E47EA8A5F4}" presName="cycle" presStyleCnt="0">
        <dgm:presLayoutVars>
          <dgm:chMax val="1"/>
          <dgm:dir/>
          <dgm:animLvl val="ctr"/>
          <dgm:resizeHandles val="exact"/>
        </dgm:presLayoutVars>
      </dgm:prSet>
      <dgm:spPr/>
      <dgm:t>
        <a:bodyPr/>
        <a:lstStyle/>
        <a:p>
          <a:endParaRPr lang="en-US"/>
        </a:p>
      </dgm:t>
    </dgm:pt>
    <dgm:pt modelId="{A4D58E9F-AC4C-2349-9DBC-5F48C52469A8}" type="pres">
      <dgm:prSet presAssocID="{16C24282-B23F-914D-A610-B736F081D02C}" presName="centerShape" presStyleLbl="node0" presStyleIdx="0" presStyleCnt="1"/>
      <dgm:spPr/>
      <dgm:t>
        <a:bodyPr/>
        <a:lstStyle/>
        <a:p>
          <a:endParaRPr lang="en-US"/>
        </a:p>
      </dgm:t>
    </dgm:pt>
    <dgm:pt modelId="{8B65363F-9498-9544-8C7B-F908C771B374}" type="pres">
      <dgm:prSet presAssocID="{086B3F81-2889-D24E-9B70-A08DF84041F3}" presName="parTrans" presStyleLbl="bgSibTrans2D1" presStyleIdx="0" presStyleCnt="3"/>
      <dgm:spPr/>
      <dgm:t>
        <a:bodyPr/>
        <a:lstStyle/>
        <a:p>
          <a:endParaRPr lang="en-US"/>
        </a:p>
      </dgm:t>
    </dgm:pt>
    <dgm:pt modelId="{22F2D8E8-ED35-6349-95C7-082DBB9D5DDF}" type="pres">
      <dgm:prSet presAssocID="{DC9137F9-7490-5246-B342-580E0798BADA}" presName="node" presStyleLbl="node1" presStyleIdx="0" presStyleCnt="3" custScaleX="117623" custRadScaleRad="114661" custRadScaleInc="-13677">
        <dgm:presLayoutVars>
          <dgm:bulletEnabled val="1"/>
        </dgm:presLayoutVars>
      </dgm:prSet>
      <dgm:spPr/>
      <dgm:t>
        <a:bodyPr/>
        <a:lstStyle/>
        <a:p>
          <a:endParaRPr lang="en-US"/>
        </a:p>
      </dgm:t>
    </dgm:pt>
    <dgm:pt modelId="{1504EEAA-D4BE-9645-8FAE-E09CF5160600}" type="pres">
      <dgm:prSet presAssocID="{A587C9D1-D86A-1741-B73F-59104FF47260}" presName="parTrans" presStyleLbl="bgSibTrans2D1" presStyleIdx="1" presStyleCnt="3"/>
      <dgm:spPr/>
      <dgm:t>
        <a:bodyPr/>
        <a:lstStyle/>
        <a:p>
          <a:endParaRPr lang="en-US"/>
        </a:p>
      </dgm:t>
    </dgm:pt>
    <dgm:pt modelId="{5B0B84A9-7803-EE48-BF88-FA70D2D907EA}" type="pres">
      <dgm:prSet presAssocID="{28BE78ED-35C0-3649-8B6C-90B51B8AB742}" presName="node" presStyleLbl="node1" presStyleIdx="1" presStyleCnt="3" custRadScaleRad="100836" custRadScaleInc="12184">
        <dgm:presLayoutVars>
          <dgm:bulletEnabled val="1"/>
        </dgm:presLayoutVars>
      </dgm:prSet>
      <dgm:spPr/>
      <dgm:t>
        <a:bodyPr/>
        <a:lstStyle/>
        <a:p>
          <a:endParaRPr lang="en-US"/>
        </a:p>
      </dgm:t>
    </dgm:pt>
    <dgm:pt modelId="{49FB0926-22F4-5C4B-ADBC-C257B84E72FB}" type="pres">
      <dgm:prSet presAssocID="{78910A94-9FB9-C245-8F8F-5EEA80B95E55}" presName="parTrans" presStyleLbl="bgSibTrans2D1" presStyleIdx="2" presStyleCnt="3"/>
      <dgm:spPr/>
      <dgm:t>
        <a:bodyPr/>
        <a:lstStyle/>
        <a:p>
          <a:endParaRPr lang="en-US"/>
        </a:p>
      </dgm:t>
    </dgm:pt>
    <dgm:pt modelId="{C23C4142-EC50-BB44-A521-509D6EEC557B}" type="pres">
      <dgm:prSet presAssocID="{E4FA0DBD-584E-8D47-A750-A074BA8B2256}" presName="node" presStyleLbl="node1" presStyleIdx="2" presStyleCnt="3" custScaleX="102648" custRadScaleRad="110934" custRadScaleInc="26636">
        <dgm:presLayoutVars>
          <dgm:bulletEnabled val="1"/>
        </dgm:presLayoutVars>
      </dgm:prSet>
      <dgm:spPr/>
      <dgm:t>
        <a:bodyPr/>
        <a:lstStyle/>
        <a:p>
          <a:endParaRPr lang="en-US"/>
        </a:p>
      </dgm:t>
    </dgm:pt>
  </dgm:ptLst>
  <dgm:cxnLst>
    <dgm:cxn modelId="{6072C409-3A6D-4157-AC57-3FC06A306D97}" type="presOf" srcId="{8D4BDD7B-BBB4-A745-974C-F5D0A35286E8}" destId="{22F2D8E8-ED35-6349-95C7-082DBB9D5DDF}" srcOrd="0" destOrd="1" presId="urn:microsoft.com/office/officeart/2005/8/layout/radial4"/>
    <dgm:cxn modelId="{6EA638EB-BF17-B049-8DA2-B3DC9645647B}" srcId="{DC9137F9-7490-5246-B342-580E0798BADA}" destId="{D5CF3739-29ED-4941-A5B7-A17342A6BCDA}" srcOrd="1" destOrd="0" parTransId="{7A6257D1-892A-0D49-897A-42B448E61AD5}" sibTransId="{E7A27175-37FE-1E41-8F94-39872839E8B3}"/>
    <dgm:cxn modelId="{5815E7F4-EBDF-4FD3-A8E2-1146FC545A6E}" type="presOf" srcId="{28BE78ED-35C0-3649-8B6C-90B51B8AB742}" destId="{5B0B84A9-7803-EE48-BF88-FA70D2D907EA}" srcOrd="0" destOrd="0" presId="urn:microsoft.com/office/officeart/2005/8/layout/radial4"/>
    <dgm:cxn modelId="{4A4A5A95-E107-4C68-A62C-67923D26955C}" type="presOf" srcId="{D8C11015-9DA1-2E4B-8249-7307A632FAA4}" destId="{C23C4142-EC50-BB44-A521-509D6EEC557B}" srcOrd="0" destOrd="3" presId="urn:microsoft.com/office/officeart/2005/8/layout/radial4"/>
    <dgm:cxn modelId="{695B4D02-F587-4B3C-82BF-0A4A3838867C}" type="presOf" srcId="{A85B58C9-B5D4-D346-88FD-A49630B69690}" destId="{C23C4142-EC50-BB44-A521-509D6EEC557B}" srcOrd="0" destOrd="2" presId="urn:microsoft.com/office/officeart/2005/8/layout/radial4"/>
    <dgm:cxn modelId="{0D7D317B-6EE8-4C79-9378-B87013384E61}" type="presOf" srcId="{781A4545-9F12-7D42-9926-9401566246AB}" destId="{5B0B84A9-7803-EE48-BF88-FA70D2D907EA}" srcOrd="0" destOrd="2" presId="urn:microsoft.com/office/officeart/2005/8/layout/radial4"/>
    <dgm:cxn modelId="{D02EE1A0-4BB6-F645-A4D4-3467C031AF3C}" srcId="{DC9137F9-7490-5246-B342-580E0798BADA}" destId="{8D4BDD7B-BBB4-A745-974C-F5D0A35286E8}" srcOrd="0" destOrd="0" parTransId="{04B624F2-B8A4-954A-9AC8-6342F07E2098}" sibTransId="{D0E56FE3-D336-EF44-B884-3609282D66E3}"/>
    <dgm:cxn modelId="{389B5601-52FF-4C45-BAFF-4217E45283E5}" type="presOf" srcId="{086180B2-98FE-5B41-B563-CFD9364C8056}" destId="{22F2D8E8-ED35-6349-95C7-082DBB9D5DDF}" srcOrd="0" destOrd="3" presId="urn:microsoft.com/office/officeart/2005/8/layout/radial4"/>
    <dgm:cxn modelId="{8AC8C9B0-E54A-4591-BC60-7C72B19B63FD}" type="presOf" srcId="{16C24282-B23F-914D-A610-B736F081D02C}" destId="{A4D58E9F-AC4C-2349-9DBC-5F48C52469A8}" srcOrd="0" destOrd="0" presId="urn:microsoft.com/office/officeart/2005/8/layout/radial4"/>
    <dgm:cxn modelId="{DFD79D94-7958-43A0-9505-A94C1646EE3D}" type="presOf" srcId="{A587C9D1-D86A-1741-B73F-59104FF47260}" destId="{1504EEAA-D4BE-9645-8FAE-E09CF5160600}" srcOrd="0" destOrd="0" presId="urn:microsoft.com/office/officeart/2005/8/layout/radial4"/>
    <dgm:cxn modelId="{EB73509E-4BEB-A047-872A-577AE80352A5}" srcId="{E4FA0DBD-584E-8D47-A750-A074BA8B2256}" destId="{A85B58C9-B5D4-D346-88FD-A49630B69690}" srcOrd="1" destOrd="0" parTransId="{022E71E8-1D19-CC48-B191-1DAF159180D3}" sibTransId="{342C8B4B-1E49-834F-AB0E-DD212B7B5631}"/>
    <dgm:cxn modelId="{8D03D31E-0711-5344-9D95-E9963A915344}" srcId="{28BE78ED-35C0-3649-8B6C-90B51B8AB742}" destId="{445DBFBE-B29B-F74A-ABF0-485BDB1EB250}" srcOrd="0" destOrd="0" parTransId="{4CFAC067-2FE1-3D43-8AB5-47FEFE706146}" sibTransId="{3032CAC5-0637-4746-806C-698A678B7097}"/>
    <dgm:cxn modelId="{1C6C793C-65A4-4DD3-934C-51DEC7B7A3E4}" type="presOf" srcId="{E4FA0DBD-584E-8D47-A750-A074BA8B2256}" destId="{C23C4142-EC50-BB44-A521-509D6EEC557B}" srcOrd="0" destOrd="0" presId="urn:microsoft.com/office/officeart/2005/8/layout/radial4"/>
    <dgm:cxn modelId="{6CFD02B0-C81F-AE4E-8A69-FB95E61C197D}" srcId="{16C24282-B23F-914D-A610-B736F081D02C}" destId="{DC9137F9-7490-5246-B342-580E0798BADA}" srcOrd="0" destOrd="0" parTransId="{086B3F81-2889-D24E-9B70-A08DF84041F3}" sibTransId="{84007EE9-D30B-104F-AB7F-1A252B12F8B7}"/>
    <dgm:cxn modelId="{DCE82C67-D6EF-6D4B-9B43-EF6EC4DBC9C5}" srcId="{28BE78ED-35C0-3649-8B6C-90B51B8AB742}" destId="{D98DFF83-77F8-8744-98D1-8490B10794C3}" srcOrd="2" destOrd="0" parTransId="{CC6DAC79-C4FE-6947-A023-C9F434CCCC92}" sibTransId="{A315C9E1-650D-8C46-8554-CBCC078F49BD}"/>
    <dgm:cxn modelId="{A24B7EC7-AB40-8A43-8DAF-DD6782C63C09}" srcId="{28BE78ED-35C0-3649-8B6C-90B51B8AB742}" destId="{781A4545-9F12-7D42-9926-9401566246AB}" srcOrd="1" destOrd="0" parTransId="{68FC3194-837C-E649-AF9B-283DBA1C1105}" sibTransId="{E2CC5D43-0A03-804B-983E-4E29379877BD}"/>
    <dgm:cxn modelId="{9353ADA0-16A4-4946-9C1D-2A5BAB16D0C4}" srcId="{16C24282-B23F-914D-A610-B736F081D02C}" destId="{28BE78ED-35C0-3649-8B6C-90B51B8AB742}" srcOrd="1" destOrd="0" parTransId="{A587C9D1-D86A-1741-B73F-59104FF47260}" sibTransId="{244D5028-394C-BF4C-ABCB-8C0A04F1A834}"/>
    <dgm:cxn modelId="{FBCCC692-A82F-9146-8446-3AFF5C0DA105}" srcId="{16C24282-B23F-914D-A610-B736F081D02C}" destId="{E4FA0DBD-584E-8D47-A750-A074BA8B2256}" srcOrd="2" destOrd="0" parTransId="{78910A94-9FB9-C245-8F8F-5EEA80B95E55}" sibTransId="{158307B8-6DA1-944C-BBC7-37688926A605}"/>
    <dgm:cxn modelId="{EE222402-FA9B-4E62-B4D1-B7A8F655031B}" type="presOf" srcId="{D98DFF83-77F8-8744-98D1-8490B10794C3}" destId="{5B0B84A9-7803-EE48-BF88-FA70D2D907EA}" srcOrd="0" destOrd="3" presId="urn:microsoft.com/office/officeart/2005/8/layout/radial4"/>
    <dgm:cxn modelId="{1356842B-F25D-4620-B7B7-D0B4C374B19C}" type="presOf" srcId="{ED578198-A068-D244-808A-7CC2674CC1F6}" destId="{5B0B84A9-7803-EE48-BF88-FA70D2D907EA}" srcOrd="0" destOrd="4" presId="urn:microsoft.com/office/officeart/2005/8/layout/radial4"/>
    <dgm:cxn modelId="{027FC181-A476-B944-B497-BEFEE6CF0C55}" srcId="{416B5ED9-0AE4-E14D-BC83-95E47EA8A5F4}" destId="{16C24282-B23F-914D-A610-B736F081D02C}" srcOrd="0" destOrd="0" parTransId="{BC3B54A1-A795-6149-B2B2-19BCDD93BDF4}" sibTransId="{D9F85FDD-741A-704C-8BF0-CC7A295D6960}"/>
    <dgm:cxn modelId="{2D5C5265-3387-475B-A003-D1E3A5D59D93}" type="presOf" srcId="{445DBFBE-B29B-F74A-ABF0-485BDB1EB250}" destId="{5B0B84A9-7803-EE48-BF88-FA70D2D907EA}" srcOrd="0" destOrd="1" presId="urn:microsoft.com/office/officeart/2005/8/layout/radial4"/>
    <dgm:cxn modelId="{4A6767B6-0434-4FA7-9AE3-59135D149A33}" type="presOf" srcId="{78910A94-9FB9-C245-8F8F-5EEA80B95E55}" destId="{49FB0926-22F4-5C4B-ADBC-C257B84E72FB}" srcOrd="0" destOrd="0" presId="urn:microsoft.com/office/officeart/2005/8/layout/radial4"/>
    <dgm:cxn modelId="{51936BB6-2502-49B9-9C92-6FE3E98EAC81}" type="presOf" srcId="{DC9137F9-7490-5246-B342-580E0798BADA}" destId="{22F2D8E8-ED35-6349-95C7-082DBB9D5DDF}" srcOrd="0" destOrd="0" presId="urn:microsoft.com/office/officeart/2005/8/layout/radial4"/>
    <dgm:cxn modelId="{9F88D5DE-F2F8-4A6A-BA49-BCE869CACAFA}" type="presOf" srcId="{C824A3D2-E579-EB44-91B0-C562B98D499A}" destId="{C23C4142-EC50-BB44-A521-509D6EEC557B}" srcOrd="0" destOrd="1" presId="urn:microsoft.com/office/officeart/2005/8/layout/radial4"/>
    <dgm:cxn modelId="{B4B8A1B1-944A-42BE-8545-83B16A22BB97}" type="presOf" srcId="{D5CF3739-29ED-4941-A5B7-A17342A6BCDA}" destId="{22F2D8E8-ED35-6349-95C7-082DBB9D5DDF}" srcOrd="0" destOrd="2" presId="urn:microsoft.com/office/officeart/2005/8/layout/radial4"/>
    <dgm:cxn modelId="{9257C4E2-66BC-5C44-BA2C-566E1EDA2E08}" srcId="{E4FA0DBD-584E-8D47-A750-A074BA8B2256}" destId="{C824A3D2-E579-EB44-91B0-C562B98D499A}" srcOrd="0" destOrd="0" parTransId="{A23AD029-EA72-A64F-823F-3D385EB1F935}" sibTransId="{FF45E3B1-8E6E-0A46-9E40-094DECE38394}"/>
    <dgm:cxn modelId="{76B7F518-2C68-E841-AFB1-B38167F10F82}" srcId="{E4FA0DBD-584E-8D47-A750-A074BA8B2256}" destId="{D8C11015-9DA1-2E4B-8249-7307A632FAA4}" srcOrd="2" destOrd="0" parTransId="{C71137EA-8B31-9E4B-8B01-C26F3E21CD74}" sibTransId="{6DB27CE7-E672-8649-B9C0-5671192B8DAD}"/>
    <dgm:cxn modelId="{490F82CC-29A5-EC4E-8B92-87996444690B}" srcId="{DC9137F9-7490-5246-B342-580E0798BADA}" destId="{086180B2-98FE-5B41-B563-CFD9364C8056}" srcOrd="2" destOrd="0" parTransId="{0762521F-3437-7043-B59B-8A619AAA71D3}" sibTransId="{DB287BD4-306D-E24B-9849-A9D6ABC6C452}"/>
    <dgm:cxn modelId="{DD416C11-0EE7-3E46-BB78-5CB32D190B11}" srcId="{D98DFF83-77F8-8744-98D1-8490B10794C3}" destId="{ED578198-A068-D244-808A-7CC2674CC1F6}" srcOrd="0" destOrd="0" parTransId="{65C2F39C-E0C1-084F-B78F-976AF091CE70}" sibTransId="{74888A7C-FDD6-1F4F-92C9-AB715D82E99C}"/>
    <dgm:cxn modelId="{A971BD2D-8875-46D5-84C0-5CF3C99C957A}" type="presOf" srcId="{086B3F81-2889-D24E-9B70-A08DF84041F3}" destId="{8B65363F-9498-9544-8C7B-F908C771B374}" srcOrd="0" destOrd="0" presId="urn:microsoft.com/office/officeart/2005/8/layout/radial4"/>
    <dgm:cxn modelId="{ECD22041-7866-41F0-9C0D-99616627A4ED}" type="presOf" srcId="{416B5ED9-0AE4-E14D-BC83-95E47EA8A5F4}" destId="{9AFAE79D-9F43-B548-9DB4-6BAAD643D027}" srcOrd="0" destOrd="0" presId="urn:microsoft.com/office/officeart/2005/8/layout/radial4"/>
    <dgm:cxn modelId="{18B0DE9E-66B1-496B-8520-DC2C6E205FE7}" type="presParOf" srcId="{9AFAE79D-9F43-B548-9DB4-6BAAD643D027}" destId="{A4D58E9F-AC4C-2349-9DBC-5F48C52469A8}" srcOrd="0" destOrd="0" presId="urn:microsoft.com/office/officeart/2005/8/layout/radial4"/>
    <dgm:cxn modelId="{75335AE5-11BF-482E-B294-566C1D3E4AE8}" type="presParOf" srcId="{9AFAE79D-9F43-B548-9DB4-6BAAD643D027}" destId="{8B65363F-9498-9544-8C7B-F908C771B374}" srcOrd="1" destOrd="0" presId="urn:microsoft.com/office/officeart/2005/8/layout/radial4"/>
    <dgm:cxn modelId="{FBBB20AD-DEE1-4AF5-967A-AF55661E9D4E}" type="presParOf" srcId="{9AFAE79D-9F43-B548-9DB4-6BAAD643D027}" destId="{22F2D8E8-ED35-6349-95C7-082DBB9D5DDF}" srcOrd="2" destOrd="0" presId="urn:microsoft.com/office/officeart/2005/8/layout/radial4"/>
    <dgm:cxn modelId="{F206E629-4954-4990-AFA1-7C594B63BF79}" type="presParOf" srcId="{9AFAE79D-9F43-B548-9DB4-6BAAD643D027}" destId="{1504EEAA-D4BE-9645-8FAE-E09CF5160600}" srcOrd="3" destOrd="0" presId="urn:microsoft.com/office/officeart/2005/8/layout/radial4"/>
    <dgm:cxn modelId="{051DC606-BB41-409B-8EB0-D4A8E8E0008B}" type="presParOf" srcId="{9AFAE79D-9F43-B548-9DB4-6BAAD643D027}" destId="{5B0B84A9-7803-EE48-BF88-FA70D2D907EA}" srcOrd="4" destOrd="0" presId="urn:microsoft.com/office/officeart/2005/8/layout/radial4"/>
    <dgm:cxn modelId="{88AF76CB-7115-47A5-BE5A-0CEE37A1AD68}" type="presParOf" srcId="{9AFAE79D-9F43-B548-9DB4-6BAAD643D027}" destId="{49FB0926-22F4-5C4B-ADBC-C257B84E72FB}" srcOrd="5" destOrd="0" presId="urn:microsoft.com/office/officeart/2005/8/layout/radial4"/>
    <dgm:cxn modelId="{8E3952AA-2029-4355-8C53-26880F2B1CCA}" type="presParOf" srcId="{9AFAE79D-9F43-B548-9DB4-6BAAD643D027}" destId="{C23C4142-EC50-BB44-A521-509D6EEC557B}"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373BF-BE13-4047-AC4B-67AE12A41055}" type="doc">
      <dgm:prSet loTypeId="urn:microsoft.com/office/officeart/2005/8/layout/arrow2" loCatId="" qsTypeId="urn:microsoft.com/office/officeart/2005/8/quickstyle/simple1" qsCatId="simple" csTypeId="urn:microsoft.com/office/officeart/2005/8/colors/colorful2" csCatId="colorful" phldr="1"/>
      <dgm:spPr/>
      <dgm:t>
        <a:bodyPr/>
        <a:lstStyle/>
        <a:p>
          <a:endParaRPr lang="en-US"/>
        </a:p>
      </dgm:t>
    </dgm:pt>
    <dgm:pt modelId="{35E5ECB0-FF31-F045-B9B0-B2AD3DFE796C}">
      <dgm:prSet phldrT="[Text]" custT="1"/>
      <dgm:spPr/>
      <dgm:t>
        <a:bodyPr/>
        <a:lstStyle/>
        <a:p>
          <a:r>
            <a:rPr lang="en-US" sz="2400" b="1" dirty="0" smtClean="0"/>
            <a:t>Intensity upgrades </a:t>
          </a:r>
          <a:endParaRPr lang="en-US" sz="2400" b="1" dirty="0"/>
        </a:p>
      </dgm:t>
    </dgm:pt>
    <dgm:pt modelId="{70EB92D6-E3DC-534C-B85A-7F1270382D41}" type="parTrans" cxnId="{415A2C48-D16C-7349-B217-5F111C768DCC}">
      <dgm:prSet/>
      <dgm:spPr/>
      <dgm:t>
        <a:bodyPr/>
        <a:lstStyle/>
        <a:p>
          <a:endParaRPr lang="en-US"/>
        </a:p>
      </dgm:t>
    </dgm:pt>
    <dgm:pt modelId="{8835932A-560E-7449-9004-1654C7B518BA}" type="sibTrans" cxnId="{415A2C48-D16C-7349-B217-5F111C768DCC}">
      <dgm:prSet/>
      <dgm:spPr/>
      <dgm:t>
        <a:bodyPr/>
        <a:lstStyle/>
        <a:p>
          <a:endParaRPr lang="en-US"/>
        </a:p>
      </dgm:t>
    </dgm:pt>
    <dgm:pt modelId="{C26B34DC-6B3E-7744-BBCB-A4936A893276}">
      <dgm:prSet custT="1"/>
      <dgm:spPr/>
      <dgm:t>
        <a:bodyPr/>
        <a:lstStyle/>
        <a:p>
          <a:r>
            <a:rPr lang="en-US" sz="2400" b="1" dirty="0" smtClean="0"/>
            <a:t>Facilities for precision measurements</a:t>
          </a:r>
          <a:endParaRPr lang="en-US" sz="2400" b="1" dirty="0"/>
        </a:p>
      </dgm:t>
    </dgm:pt>
    <dgm:pt modelId="{02D8FF5B-3F10-6343-BCE1-816E307E828A}" type="parTrans" cxnId="{9A3C9C92-6958-B14A-922A-D4BF7813BA9F}">
      <dgm:prSet/>
      <dgm:spPr/>
      <dgm:t>
        <a:bodyPr/>
        <a:lstStyle/>
        <a:p>
          <a:endParaRPr lang="en-US"/>
        </a:p>
      </dgm:t>
    </dgm:pt>
    <dgm:pt modelId="{8012538C-8893-5D45-A78F-7C55A5D7B485}" type="sibTrans" cxnId="{9A3C9C92-6958-B14A-922A-D4BF7813BA9F}">
      <dgm:prSet/>
      <dgm:spPr/>
      <dgm:t>
        <a:bodyPr/>
        <a:lstStyle/>
        <a:p>
          <a:endParaRPr lang="en-US"/>
        </a:p>
      </dgm:t>
    </dgm:pt>
    <dgm:pt modelId="{BFDFF0DD-D574-2D47-A897-119F1CDA6C2A}">
      <dgm:prSet custT="1"/>
      <dgm:spPr/>
      <dgm:t>
        <a:bodyPr/>
        <a:lstStyle/>
        <a:p>
          <a:r>
            <a:rPr lang="en-US" sz="2000" dirty="0" smtClean="0"/>
            <a:t>Super-beam (</a:t>
          </a:r>
          <a:r>
            <a:rPr lang="en-US" sz="2000" dirty="0" err="1" smtClean="0"/>
            <a:t>Frejus</a:t>
          </a:r>
          <a:r>
            <a:rPr lang="en-US" sz="2000" dirty="0" smtClean="0"/>
            <a:t>) </a:t>
          </a:r>
          <a:endParaRPr lang="en-US" sz="2000" dirty="0"/>
        </a:p>
      </dgm:t>
    </dgm:pt>
    <dgm:pt modelId="{5D114B58-F8DF-124D-8335-A43D4D73F2F5}" type="parTrans" cxnId="{5B93A013-847B-9F4C-9E23-FD45A1C1D499}">
      <dgm:prSet/>
      <dgm:spPr/>
      <dgm:t>
        <a:bodyPr/>
        <a:lstStyle/>
        <a:p>
          <a:endParaRPr lang="en-US"/>
        </a:p>
      </dgm:t>
    </dgm:pt>
    <dgm:pt modelId="{7169D380-AD90-D04A-94A8-63744F6ABD9D}" type="sibTrans" cxnId="{5B93A013-847B-9F4C-9E23-FD45A1C1D499}">
      <dgm:prSet/>
      <dgm:spPr/>
      <dgm:t>
        <a:bodyPr/>
        <a:lstStyle/>
        <a:p>
          <a:endParaRPr lang="en-US"/>
        </a:p>
      </dgm:t>
    </dgm:pt>
    <dgm:pt modelId="{6B49A6FB-4B7A-1148-AC0F-CC62A44AFB2D}">
      <dgm:prSet custT="1"/>
      <dgm:spPr/>
      <dgm:t>
        <a:bodyPr/>
        <a:lstStyle/>
        <a:p>
          <a:r>
            <a:rPr lang="en-US" sz="2000" dirty="0" smtClean="0"/>
            <a:t>Neutrino Factory</a:t>
          </a:r>
          <a:endParaRPr lang="en-US" sz="2000" dirty="0"/>
        </a:p>
      </dgm:t>
    </dgm:pt>
    <dgm:pt modelId="{67BE9BF3-4187-F940-BCFC-7ABB1C600139}" type="parTrans" cxnId="{E0F248EF-6F22-8945-9C1C-F1F367CAE350}">
      <dgm:prSet/>
      <dgm:spPr/>
      <dgm:t>
        <a:bodyPr/>
        <a:lstStyle/>
        <a:p>
          <a:endParaRPr lang="en-US"/>
        </a:p>
      </dgm:t>
    </dgm:pt>
    <dgm:pt modelId="{29DE6B68-FE90-2F40-A977-AAC8A38565FC}" type="sibTrans" cxnId="{E0F248EF-6F22-8945-9C1C-F1F367CAE350}">
      <dgm:prSet/>
      <dgm:spPr/>
      <dgm:t>
        <a:bodyPr/>
        <a:lstStyle/>
        <a:p>
          <a:endParaRPr lang="en-US"/>
        </a:p>
      </dgm:t>
    </dgm:pt>
    <dgm:pt modelId="{A2DC413F-B19A-B245-9A55-15687AD57AB3}">
      <dgm:prSet phldrT="[Text]" custT="1"/>
      <dgm:spPr/>
      <dgm:t>
        <a:bodyPr/>
        <a:lstStyle/>
        <a:p>
          <a:r>
            <a:rPr lang="en-US" sz="2400" b="1" dirty="0" smtClean="0"/>
            <a:t>Present generation</a:t>
          </a:r>
          <a:endParaRPr lang="en-US" sz="2400" b="1" dirty="0"/>
        </a:p>
      </dgm:t>
    </dgm:pt>
    <dgm:pt modelId="{CAE5996A-F2A6-D049-96CD-ED37E785870D}" type="parTrans" cxnId="{0AC05797-1A3E-6543-A8A2-E8CA1F049B42}">
      <dgm:prSet/>
      <dgm:spPr/>
      <dgm:t>
        <a:bodyPr/>
        <a:lstStyle/>
        <a:p>
          <a:endParaRPr lang="en-US"/>
        </a:p>
      </dgm:t>
    </dgm:pt>
    <dgm:pt modelId="{B41B9197-D145-1B47-BF8F-54CC6DF69143}" type="sibTrans" cxnId="{0AC05797-1A3E-6543-A8A2-E8CA1F049B42}">
      <dgm:prSet/>
      <dgm:spPr/>
      <dgm:t>
        <a:bodyPr/>
        <a:lstStyle/>
        <a:p>
          <a:endParaRPr lang="en-US"/>
        </a:p>
      </dgm:t>
    </dgm:pt>
    <dgm:pt modelId="{E757E7EB-9D13-394E-BDF7-3A4F277DDB75}">
      <dgm:prSet custT="1"/>
      <dgm:spPr/>
      <dgm:t>
        <a:bodyPr/>
        <a:lstStyle/>
        <a:p>
          <a:r>
            <a:rPr lang="en-US" sz="2000" dirty="0" smtClean="0"/>
            <a:t>Beta-beams</a:t>
          </a:r>
          <a:endParaRPr lang="en-US" sz="2000" dirty="0"/>
        </a:p>
      </dgm:t>
    </dgm:pt>
    <dgm:pt modelId="{6816B839-775F-1C4D-B724-3E7B03C4776A}" type="parTrans" cxnId="{7D0AE2E6-AFD8-E24B-BE2C-32C802B4E245}">
      <dgm:prSet/>
      <dgm:spPr/>
      <dgm:t>
        <a:bodyPr/>
        <a:lstStyle/>
        <a:p>
          <a:endParaRPr lang="en-US"/>
        </a:p>
      </dgm:t>
    </dgm:pt>
    <dgm:pt modelId="{A1D0873D-BE59-F14E-A0CB-C505BFFF5CEB}" type="sibTrans" cxnId="{7D0AE2E6-AFD8-E24B-BE2C-32C802B4E245}">
      <dgm:prSet/>
      <dgm:spPr/>
      <dgm:t>
        <a:bodyPr/>
        <a:lstStyle/>
        <a:p>
          <a:endParaRPr lang="en-US"/>
        </a:p>
      </dgm:t>
    </dgm:pt>
    <dgm:pt modelId="{DA63559A-24B7-094A-A71F-A1CD19BEC85D}">
      <dgm:prSet phldrT="[Text]" custT="1"/>
      <dgm:spPr/>
      <dgm:t>
        <a:bodyPr/>
        <a:lstStyle/>
        <a:p>
          <a:r>
            <a:rPr lang="en-US" sz="2000" dirty="0" smtClean="0"/>
            <a:t>NO</a:t>
          </a:r>
          <a:r>
            <a:rPr lang="el-GR" sz="2000" dirty="0" smtClean="0"/>
            <a:t>ν</a:t>
          </a:r>
          <a:r>
            <a:rPr lang="en-US" sz="2000" dirty="0" smtClean="0"/>
            <a:t>A – LBNE</a:t>
          </a:r>
          <a:endParaRPr lang="en-US" sz="2000" dirty="0"/>
        </a:p>
      </dgm:t>
    </dgm:pt>
    <dgm:pt modelId="{54CE3ABA-76A8-E040-BF81-58D65A81F85F}" type="sibTrans" cxnId="{E092E64A-598A-CC45-AE55-84B4AA47C8FA}">
      <dgm:prSet/>
      <dgm:spPr/>
      <dgm:t>
        <a:bodyPr/>
        <a:lstStyle/>
        <a:p>
          <a:endParaRPr lang="en-US"/>
        </a:p>
      </dgm:t>
    </dgm:pt>
    <dgm:pt modelId="{37C599F0-EA2C-2A48-8939-716394E39208}" type="parTrans" cxnId="{E092E64A-598A-CC45-AE55-84B4AA47C8FA}">
      <dgm:prSet/>
      <dgm:spPr/>
      <dgm:t>
        <a:bodyPr/>
        <a:lstStyle/>
        <a:p>
          <a:endParaRPr lang="en-US"/>
        </a:p>
      </dgm:t>
    </dgm:pt>
    <dgm:pt modelId="{23941926-6ED8-0E44-95BC-675C7BEDDAD4}">
      <dgm:prSet phldrT="[Text]" custT="1"/>
      <dgm:spPr/>
      <dgm:t>
        <a:bodyPr/>
        <a:lstStyle/>
        <a:p>
          <a:r>
            <a:rPr lang="en-US" sz="2000" dirty="0" smtClean="0"/>
            <a:t>T2K (1.6MW)</a:t>
          </a:r>
          <a:endParaRPr lang="en-US" sz="2000" dirty="0"/>
        </a:p>
      </dgm:t>
    </dgm:pt>
    <dgm:pt modelId="{40C3E409-0C72-B747-BD8A-C2B77E05A6A8}" type="sibTrans" cxnId="{3E73C882-194C-8449-9F14-DFA70F27F431}">
      <dgm:prSet/>
      <dgm:spPr/>
      <dgm:t>
        <a:bodyPr/>
        <a:lstStyle/>
        <a:p>
          <a:endParaRPr lang="en-US"/>
        </a:p>
      </dgm:t>
    </dgm:pt>
    <dgm:pt modelId="{48D8C12D-25DD-944E-8072-CD9229A4708C}" type="parTrans" cxnId="{3E73C882-194C-8449-9F14-DFA70F27F431}">
      <dgm:prSet/>
      <dgm:spPr/>
      <dgm:t>
        <a:bodyPr/>
        <a:lstStyle/>
        <a:p>
          <a:endParaRPr lang="en-US"/>
        </a:p>
      </dgm:t>
    </dgm:pt>
    <dgm:pt modelId="{CE463480-A975-C343-B187-B9D50A19E85E}">
      <dgm:prSet phldrT="[Text]" custT="1"/>
      <dgm:spPr/>
      <dgm:t>
        <a:bodyPr/>
        <a:lstStyle/>
        <a:p>
          <a:r>
            <a:rPr lang="en-US" sz="2000" dirty="0" smtClean="0"/>
            <a:t>CN2PY (</a:t>
          </a:r>
          <a:r>
            <a:rPr lang="en-US" sz="2000" dirty="0" err="1" smtClean="0"/>
            <a:t>Pyhasalmi</a:t>
          </a:r>
          <a:r>
            <a:rPr lang="en-US" sz="2000" dirty="0" smtClean="0"/>
            <a:t>-FI)</a:t>
          </a:r>
          <a:endParaRPr lang="en-US" sz="2000" dirty="0"/>
        </a:p>
      </dgm:t>
    </dgm:pt>
    <dgm:pt modelId="{9415BD8B-B026-9B4F-B6CB-4BAA9D5BA877}" type="sibTrans" cxnId="{98748A7C-DBBE-A147-B753-7254CA334E7F}">
      <dgm:prSet/>
      <dgm:spPr/>
      <dgm:t>
        <a:bodyPr/>
        <a:lstStyle/>
        <a:p>
          <a:endParaRPr lang="en-US"/>
        </a:p>
      </dgm:t>
    </dgm:pt>
    <dgm:pt modelId="{E5BB8B50-B614-E141-BF60-6C9F6E055CB7}" type="parTrans" cxnId="{98748A7C-DBBE-A147-B753-7254CA334E7F}">
      <dgm:prSet/>
      <dgm:spPr/>
      <dgm:t>
        <a:bodyPr/>
        <a:lstStyle/>
        <a:p>
          <a:endParaRPr lang="en-US"/>
        </a:p>
      </dgm:t>
    </dgm:pt>
    <dgm:pt modelId="{06C353A3-B0EB-654B-994B-01CC5746D38D}" type="pres">
      <dgm:prSet presAssocID="{CB1373BF-BE13-4047-AC4B-67AE12A41055}" presName="arrowDiagram" presStyleCnt="0">
        <dgm:presLayoutVars>
          <dgm:chMax val="5"/>
          <dgm:dir/>
          <dgm:resizeHandles val="exact"/>
        </dgm:presLayoutVars>
      </dgm:prSet>
      <dgm:spPr/>
      <dgm:t>
        <a:bodyPr/>
        <a:lstStyle/>
        <a:p>
          <a:endParaRPr lang="en-US"/>
        </a:p>
      </dgm:t>
    </dgm:pt>
    <dgm:pt modelId="{E3975DC7-6D52-4D4A-B822-18CFE34C2D81}" type="pres">
      <dgm:prSet presAssocID="{CB1373BF-BE13-4047-AC4B-67AE12A41055}" presName="arrow" presStyleLbl="bgShp" presStyleIdx="0" presStyleCnt="1" custScaleX="142859" custLinFactNeighborY="-2000"/>
      <dgm:spPr/>
    </dgm:pt>
    <dgm:pt modelId="{CE1C6D86-2F0E-CA46-9076-FB39945ED10C}" type="pres">
      <dgm:prSet presAssocID="{CB1373BF-BE13-4047-AC4B-67AE12A41055}" presName="arrowDiagram3" presStyleCnt="0"/>
      <dgm:spPr/>
    </dgm:pt>
    <dgm:pt modelId="{81D54C16-6232-FD41-ACF6-903ABC198782}" type="pres">
      <dgm:prSet presAssocID="{A2DC413F-B19A-B245-9A55-15687AD57AB3}" presName="bullet3a" presStyleLbl="node1" presStyleIdx="0" presStyleCnt="3" custLinFactX="-300000" custLinFactNeighborX="-380769" custLinFactNeighborY="67789"/>
      <dgm:spPr/>
    </dgm:pt>
    <dgm:pt modelId="{ACA5261C-7E8F-5B45-AEF1-C1756307AB11}" type="pres">
      <dgm:prSet presAssocID="{A2DC413F-B19A-B245-9A55-15687AD57AB3}" presName="textBox3a" presStyleLbl="revTx" presStyleIdx="0" presStyleCnt="3" custScaleX="120245" custScaleY="66542" custLinFactNeighborX="-79007" custLinFactNeighborY="2888">
        <dgm:presLayoutVars>
          <dgm:bulletEnabled val="1"/>
        </dgm:presLayoutVars>
      </dgm:prSet>
      <dgm:spPr/>
      <dgm:t>
        <a:bodyPr/>
        <a:lstStyle/>
        <a:p>
          <a:endParaRPr lang="en-US"/>
        </a:p>
      </dgm:t>
    </dgm:pt>
    <dgm:pt modelId="{1663EC24-F803-CF47-BF11-FD2C6A090453}" type="pres">
      <dgm:prSet presAssocID="{35E5ECB0-FF31-F045-B9B0-B2AD3DFE796C}" presName="bullet3b" presStyleLbl="node1" presStyleIdx="1" presStyleCnt="3" custLinFactX="-137623" custLinFactNeighborX="-200000" custLinFactNeighborY="81915"/>
      <dgm:spPr/>
    </dgm:pt>
    <dgm:pt modelId="{1CD84BCB-309F-6C45-A411-E4F5D04661F3}" type="pres">
      <dgm:prSet presAssocID="{35E5ECB0-FF31-F045-B9B0-B2AD3DFE796C}" presName="textBox3b" presStyleLbl="revTx" presStyleIdx="1" presStyleCnt="3" custScaleX="200760" custScaleY="80765" custLinFactNeighborX="-25530" custLinFactNeighborY="5941">
        <dgm:presLayoutVars>
          <dgm:bulletEnabled val="1"/>
        </dgm:presLayoutVars>
      </dgm:prSet>
      <dgm:spPr/>
      <dgm:t>
        <a:bodyPr/>
        <a:lstStyle/>
        <a:p>
          <a:endParaRPr lang="en-US"/>
        </a:p>
      </dgm:t>
    </dgm:pt>
    <dgm:pt modelId="{41BFB98A-7D6D-5B47-A663-0DCFA4B6A941}" type="pres">
      <dgm:prSet presAssocID="{C26B34DC-6B3E-7744-BBCB-A4936A893276}" presName="bullet3c" presStyleLbl="node1" presStyleIdx="2" presStyleCnt="3" custLinFactNeighborX="80770" custLinFactNeighborY="11757"/>
      <dgm:spPr/>
    </dgm:pt>
    <dgm:pt modelId="{BCD77FA9-127A-F747-A1B9-AAECC5A3029A}" type="pres">
      <dgm:prSet presAssocID="{C26B34DC-6B3E-7744-BBCB-A4936A893276}" presName="textBox3c" presStyleLbl="revTx" presStyleIdx="2" presStyleCnt="3" custScaleX="245479" custScaleY="72379" custLinFactNeighborX="72668" custLinFactNeighborY="-3456">
        <dgm:presLayoutVars>
          <dgm:bulletEnabled val="1"/>
        </dgm:presLayoutVars>
      </dgm:prSet>
      <dgm:spPr/>
      <dgm:t>
        <a:bodyPr/>
        <a:lstStyle/>
        <a:p>
          <a:endParaRPr lang="en-US"/>
        </a:p>
      </dgm:t>
    </dgm:pt>
  </dgm:ptLst>
  <dgm:cxnLst>
    <dgm:cxn modelId="{E0F248EF-6F22-8945-9C1C-F1F367CAE350}" srcId="{C26B34DC-6B3E-7744-BBCB-A4936A893276}" destId="{6B49A6FB-4B7A-1148-AC0F-CC62A44AFB2D}" srcOrd="2" destOrd="0" parTransId="{67BE9BF3-4187-F940-BCFC-7ABB1C600139}" sibTransId="{29DE6B68-FE90-2F40-A977-AAC8A38565FC}"/>
    <dgm:cxn modelId="{9A3C9C92-6958-B14A-922A-D4BF7813BA9F}" srcId="{CB1373BF-BE13-4047-AC4B-67AE12A41055}" destId="{C26B34DC-6B3E-7744-BBCB-A4936A893276}" srcOrd="2" destOrd="0" parTransId="{02D8FF5B-3F10-6343-BCE1-816E307E828A}" sibTransId="{8012538C-8893-5D45-A78F-7C55A5D7B485}"/>
    <dgm:cxn modelId="{506D5E38-2824-4FD6-B8BA-514CDEE8F125}" type="presOf" srcId="{DA63559A-24B7-094A-A71F-A1CD19BEC85D}" destId="{1CD84BCB-309F-6C45-A411-E4F5D04661F3}" srcOrd="0" destOrd="3" presId="urn:microsoft.com/office/officeart/2005/8/layout/arrow2"/>
    <dgm:cxn modelId="{38D355AF-9E7C-477A-9DC5-AC0D16CCF7A3}" type="presOf" srcId="{BFDFF0DD-D574-2D47-A897-119F1CDA6C2A}" destId="{BCD77FA9-127A-F747-A1B9-AAECC5A3029A}" srcOrd="0" destOrd="1" presId="urn:microsoft.com/office/officeart/2005/8/layout/arrow2"/>
    <dgm:cxn modelId="{0AC05797-1A3E-6543-A8A2-E8CA1F049B42}" srcId="{CB1373BF-BE13-4047-AC4B-67AE12A41055}" destId="{A2DC413F-B19A-B245-9A55-15687AD57AB3}" srcOrd="0" destOrd="0" parTransId="{CAE5996A-F2A6-D049-96CD-ED37E785870D}" sibTransId="{B41B9197-D145-1B47-BF8F-54CC6DF69143}"/>
    <dgm:cxn modelId="{BD439D75-A88D-4A9A-99CF-0770558084B8}" type="presOf" srcId="{6B49A6FB-4B7A-1148-AC0F-CC62A44AFB2D}" destId="{BCD77FA9-127A-F747-A1B9-AAECC5A3029A}" srcOrd="0" destOrd="3" presId="urn:microsoft.com/office/officeart/2005/8/layout/arrow2"/>
    <dgm:cxn modelId="{7D0AE2E6-AFD8-E24B-BE2C-32C802B4E245}" srcId="{C26B34DC-6B3E-7744-BBCB-A4936A893276}" destId="{E757E7EB-9D13-394E-BDF7-3A4F277DDB75}" srcOrd="1" destOrd="0" parTransId="{6816B839-775F-1C4D-B724-3E7B03C4776A}" sibTransId="{A1D0873D-BE59-F14E-A0CB-C505BFFF5CEB}"/>
    <dgm:cxn modelId="{5B53D7A3-8184-4C10-A9E9-EEAC8597A6A9}" type="presOf" srcId="{CE463480-A975-C343-B187-B9D50A19E85E}" destId="{1CD84BCB-309F-6C45-A411-E4F5D04661F3}" srcOrd="0" destOrd="1" presId="urn:microsoft.com/office/officeart/2005/8/layout/arrow2"/>
    <dgm:cxn modelId="{B53634C9-90D5-48A3-A7FF-79F6E60809A3}" type="presOf" srcId="{C26B34DC-6B3E-7744-BBCB-A4936A893276}" destId="{BCD77FA9-127A-F747-A1B9-AAECC5A3029A}" srcOrd="0" destOrd="0" presId="urn:microsoft.com/office/officeart/2005/8/layout/arrow2"/>
    <dgm:cxn modelId="{48BE6630-E938-4AB4-BD1D-8BCFA0BF46C7}" type="presOf" srcId="{A2DC413F-B19A-B245-9A55-15687AD57AB3}" destId="{ACA5261C-7E8F-5B45-AEF1-C1756307AB11}" srcOrd="0" destOrd="0" presId="urn:microsoft.com/office/officeart/2005/8/layout/arrow2"/>
    <dgm:cxn modelId="{059EC706-8C60-428A-B938-5D837A9B2346}" type="presOf" srcId="{E757E7EB-9D13-394E-BDF7-3A4F277DDB75}" destId="{BCD77FA9-127A-F747-A1B9-AAECC5A3029A}" srcOrd="0" destOrd="2" presId="urn:microsoft.com/office/officeart/2005/8/layout/arrow2"/>
    <dgm:cxn modelId="{60CD273A-029B-4EF8-8464-11E7ACEDDC3F}" type="presOf" srcId="{CB1373BF-BE13-4047-AC4B-67AE12A41055}" destId="{06C353A3-B0EB-654B-994B-01CC5746D38D}" srcOrd="0" destOrd="0" presId="urn:microsoft.com/office/officeart/2005/8/layout/arrow2"/>
    <dgm:cxn modelId="{5B93A013-847B-9F4C-9E23-FD45A1C1D499}" srcId="{C26B34DC-6B3E-7744-BBCB-A4936A893276}" destId="{BFDFF0DD-D574-2D47-A897-119F1CDA6C2A}" srcOrd="0" destOrd="0" parTransId="{5D114B58-F8DF-124D-8335-A43D4D73F2F5}" sibTransId="{7169D380-AD90-D04A-94A8-63744F6ABD9D}"/>
    <dgm:cxn modelId="{4B67AF10-7F1C-42EC-831D-4CE528BC7A74}" type="presOf" srcId="{23941926-6ED8-0E44-95BC-675C7BEDDAD4}" destId="{1CD84BCB-309F-6C45-A411-E4F5D04661F3}" srcOrd="0" destOrd="2" presId="urn:microsoft.com/office/officeart/2005/8/layout/arrow2"/>
    <dgm:cxn modelId="{3E73C882-194C-8449-9F14-DFA70F27F431}" srcId="{35E5ECB0-FF31-F045-B9B0-B2AD3DFE796C}" destId="{23941926-6ED8-0E44-95BC-675C7BEDDAD4}" srcOrd="1" destOrd="0" parTransId="{48D8C12D-25DD-944E-8072-CD9229A4708C}" sibTransId="{40C3E409-0C72-B747-BD8A-C2B77E05A6A8}"/>
    <dgm:cxn modelId="{415A2C48-D16C-7349-B217-5F111C768DCC}" srcId="{CB1373BF-BE13-4047-AC4B-67AE12A41055}" destId="{35E5ECB0-FF31-F045-B9B0-B2AD3DFE796C}" srcOrd="1" destOrd="0" parTransId="{70EB92D6-E3DC-534C-B85A-7F1270382D41}" sibTransId="{8835932A-560E-7449-9004-1654C7B518BA}"/>
    <dgm:cxn modelId="{2DD4A35C-34DE-4D09-AED5-401B035A0042}" type="presOf" srcId="{35E5ECB0-FF31-F045-B9B0-B2AD3DFE796C}" destId="{1CD84BCB-309F-6C45-A411-E4F5D04661F3}" srcOrd="0" destOrd="0" presId="urn:microsoft.com/office/officeart/2005/8/layout/arrow2"/>
    <dgm:cxn modelId="{E092E64A-598A-CC45-AE55-84B4AA47C8FA}" srcId="{35E5ECB0-FF31-F045-B9B0-B2AD3DFE796C}" destId="{DA63559A-24B7-094A-A71F-A1CD19BEC85D}" srcOrd="2" destOrd="0" parTransId="{37C599F0-EA2C-2A48-8939-716394E39208}" sibTransId="{54CE3ABA-76A8-E040-BF81-58D65A81F85F}"/>
    <dgm:cxn modelId="{98748A7C-DBBE-A147-B753-7254CA334E7F}" srcId="{35E5ECB0-FF31-F045-B9B0-B2AD3DFE796C}" destId="{CE463480-A975-C343-B187-B9D50A19E85E}" srcOrd="0" destOrd="0" parTransId="{E5BB8B50-B614-E141-BF60-6C9F6E055CB7}" sibTransId="{9415BD8B-B026-9B4F-B6CB-4BAA9D5BA877}"/>
    <dgm:cxn modelId="{CA7F9BBD-9022-4EE5-AAFA-047892C4F8EC}" type="presParOf" srcId="{06C353A3-B0EB-654B-994B-01CC5746D38D}" destId="{E3975DC7-6D52-4D4A-B822-18CFE34C2D81}" srcOrd="0" destOrd="0" presId="urn:microsoft.com/office/officeart/2005/8/layout/arrow2"/>
    <dgm:cxn modelId="{EB353151-032C-47DB-9D36-D66D7976871E}" type="presParOf" srcId="{06C353A3-B0EB-654B-994B-01CC5746D38D}" destId="{CE1C6D86-2F0E-CA46-9076-FB39945ED10C}" srcOrd="1" destOrd="0" presId="urn:microsoft.com/office/officeart/2005/8/layout/arrow2"/>
    <dgm:cxn modelId="{843AED87-3581-4758-AE2B-80A41CC74B8E}" type="presParOf" srcId="{CE1C6D86-2F0E-CA46-9076-FB39945ED10C}" destId="{81D54C16-6232-FD41-ACF6-903ABC198782}" srcOrd="0" destOrd="0" presId="urn:microsoft.com/office/officeart/2005/8/layout/arrow2"/>
    <dgm:cxn modelId="{87C65D0E-A720-463C-B82B-4E33A8907A90}" type="presParOf" srcId="{CE1C6D86-2F0E-CA46-9076-FB39945ED10C}" destId="{ACA5261C-7E8F-5B45-AEF1-C1756307AB11}" srcOrd="1" destOrd="0" presId="urn:microsoft.com/office/officeart/2005/8/layout/arrow2"/>
    <dgm:cxn modelId="{525CDB49-A837-44AD-858D-B6B4C6BDA86B}" type="presParOf" srcId="{CE1C6D86-2F0E-CA46-9076-FB39945ED10C}" destId="{1663EC24-F803-CF47-BF11-FD2C6A090453}" srcOrd="2" destOrd="0" presId="urn:microsoft.com/office/officeart/2005/8/layout/arrow2"/>
    <dgm:cxn modelId="{76B20744-098B-498C-BE7F-977CB6A6B27C}" type="presParOf" srcId="{CE1C6D86-2F0E-CA46-9076-FB39945ED10C}" destId="{1CD84BCB-309F-6C45-A411-E4F5D04661F3}" srcOrd="3" destOrd="0" presId="urn:microsoft.com/office/officeart/2005/8/layout/arrow2"/>
    <dgm:cxn modelId="{69755E75-FC4E-45EE-B3BB-533F5F60F25B}" type="presParOf" srcId="{CE1C6D86-2F0E-CA46-9076-FB39945ED10C}" destId="{41BFB98A-7D6D-5B47-A663-0DCFA4B6A941}" srcOrd="4" destOrd="0" presId="urn:microsoft.com/office/officeart/2005/8/layout/arrow2"/>
    <dgm:cxn modelId="{1F130A8C-BD27-44B7-9FEB-F810E7CBF27F}" type="presParOf" srcId="{CE1C6D86-2F0E-CA46-9076-FB39945ED10C}" destId="{BCD77FA9-127A-F747-A1B9-AAECC5A3029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75DC7-6D52-4D4A-B822-18CFE34C2D81}">
      <dsp:nvSpPr>
        <dsp:cNvPr id="0" name=""/>
        <dsp:cNvSpPr/>
      </dsp:nvSpPr>
      <dsp:spPr>
        <a:xfrm>
          <a:off x="-10" y="0"/>
          <a:ext cx="8686820" cy="468052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54C16-6232-FD41-ACF6-903ABC198782}">
      <dsp:nvSpPr>
        <dsp:cNvPr id="0" name=""/>
        <dsp:cNvSpPr/>
      </dsp:nvSpPr>
      <dsp:spPr>
        <a:xfrm>
          <a:off x="967763" y="3362486"/>
          <a:ext cx="194709" cy="19470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A5261C-7E8F-5B45-AEF1-C1756307AB11}">
      <dsp:nvSpPr>
        <dsp:cNvPr id="0" name=""/>
        <dsp:cNvSpPr/>
      </dsp:nvSpPr>
      <dsp:spPr>
        <a:xfrm>
          <a:off x="783181" y="3564384"/>
          <a:ext cx="2098152" cy="1116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73" tIns="0" rIns="0" bIns="0" numCol="1" spcCol="1270" anchor="t" anchorCtr="0">
          <a:noAutofit/>
        </a:bodyPr>
        <a:lstStyle/>
        <a:p>
          <a:pPr lvl="0" algn="l" defTabSz="1066800">
            <a:lnSpc>
              <a:spcPct val="90000"/>
            </a:lnSpc>
            <a:spcBef>
              <a:spcPct val="0"/>
            </a:spcBef>
            <a:spcAft>
              <a:spcPct val="35000"/>
            </a:spcAft>
          </a:pPr>
          <a:r>
            <a:rPr lang="en-US" sz="2400" b="1" kern="1200" dirty="0" smtClean="0"/>
            <a:t>Present generation</a:t>
          </a:r>
          <a:endParaRPr lang="en-US" sz="2400" b="1" kern="1200" dirty="0"/>
        </a:p>
        <a:p>
          <a:pPr marL="171450" lvl="1" indent="-171450" algn="l" defTabSz="711200">
            <a:lnSpc>
              <a:spcPct val="90000"/>
            </a:lnSpc>
            <a:spcBef>
              <a:spcPct val="0"/>
            </a:spcBef>
            <a:spcAft>
              <a:spcPct val="15000"/>
            </a:spcAft>
            <a:buChar char="••"/>
          </a:pPr>
          <a:r>
            <a:rPr lang="el-GR" sz="1600" b="0" i="1" kern="1200" dirty="0" smtClean="0">
              <a:solidFill>
                <a:srgbClr val="FF0000"/>
              </a:solidFill>
            </a:rPr>
            <a:t>θ</a:t>
          </a:r>
          <a:r>
            <a:rPr lang="en-US" sz="1600" b="0" i="1" kern="1200" baseline="-25000" dirty="0" smtClean="0">
              <a:solidFill>
                <a:srgbClr val="FF0000"/>
              </a:solidFill>
            </a:rPr>
            <a:t>13</a:t>
          </a:r>
          <a:r>
            <a:rPr lang="en-US" sz="1600" b="0" i="1" kern="1200" dirty="0" smtClean="0">
              <a:solidFill>
                <a:srgbClr val="FF0000"/>
              </a:solidFill>
            </a:rPr>
            <a:t> measurement</a:t>
          </a:r>
          <a:endParaRPr lang="en-US" sz="1600" b="0" i="1" kern="1200" dirty="0">
            <a:solidFill>
              <a:srgbClr val="FF0000"/>
            </a:solidFill>
          </a:endParaRPr>
        </a:p>
      </dsp:txBody>
      <dsp:txXfrm>
        <a:off x="783181" y="3564384"/>
        <a:ext cx="2098152" cy="1116128"/>
      </dsp:txXfrm>
    </dsp:sp>
    <dsp:sp modelId="{1663EC24-F803-CF47-BF11-FD2C6A090453}">
      <dsp:nvSpPr>
        <dsp:cNvPr id="0" name=""/>
        <dsp:cNvSpPr/>
      </dsp:nvSpPr>
      <dsp:spPr>
        <a:xfrm>
          <a:off x="2394675" y="2304257"/>
          <a:ext cx="351975" cy="351975"/>
        </a:xfrm>
        <a:prstGeom prst="ellipse">
          <a:avLst/>
        </a:prstGeom>
        <a:solidFill>
          <a:schemeClr val="accent2">
            <a:hueOff val="899978"/>
            <a:satOff val="24292"/>
            <a:lumOff val="25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84BCB-309F-6C45-A411-E4F5D04661F3}">
      <dsp:nvSpPr>
        <dsp:cNvPr id="0" name=""/>
        <dsp:cNvSpPr/>
      </dsp:nvSpPr>
      <dsp:spPr>
        <a:xfrm>
          <a:off x="2692741" y="2083494"/>
          <a:ext cx="2934232" cy="2525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04" tIns="0" rIns="0" bIns="0" numCol="1" spcCol="1270" anchor="t" anchorCtr="0">
          <a:noAutofit/>
        </a:bodyPr>
        <a:lstStyle/>
        <a:p>
          <a:pPr lvl="0" algn="l" defTabSz="1066800">
            <a:lnSpc>
              <a:spcPct val="90000"/>
            </a:lnSpc>
            <a:spcBef>
              <a:spcPct val="0"/>
            </a:spcBef>
            <a:spcAft>
              <a:spcPct val="35000"/>
            </a:spcAft>
          </a:pPr>
          <a:r>
            <a:rPr lang="en-US" sz="2400" b="1" kern="1200" dirty="0" smtClean="0"/>
            <a:t>Intensity upgrades – Long(Very-Long)-baseline beams</a:t>
          </a:r>
          <a:endParaRPr lang="en-US" sz="2400" b="1" kern="1200" dirty="0"/>
        </a:p>
        <a:p>
          <a:pPr marL="171450" lvl="1" indent="-171450" algn="l" defTabSz="711200">
            <a:lnSpc>
              <a:spcPct val="90000"/>
            </a:lnSpc>
            <a:spcBef>
              <a:spcPct val="0"/>
            </a:spcBef>
            <a:spcAft>
              <a:spcPct val="15000"/>
            </a:spcAft>
            <a:buChar char="••"/>
          </a:pPr>
          <a:r>
            <a:rPr lang="el-GR" sz="1600" b="0" i="1" kern="1200" dirty="0" smtClean="0">
              <a:solidFill>
                <a:srgbClr val="FF0000"/>
              </a:solidFill>
            </a:rPr>
            <a:t>θ</a:t>
          </a:r>
          <a:r>
            <a:rPr lang="en-US" sz="1600" b="0" i="1" kern="1200" baseline="-25000" dirty="0" smtClean="0">
              <a:solidFill>
                <a:srgbClr val="FF0000"/>
              </a:solidFill>
            </a:rPr>
            <a:t>13</a:t>
          </a:r>
          <a:r>
            <a:rPr lang="en-US" sz="1600" b="0" i="1" kern="1200" dirty="0" smtClean="0">
              <a:solidFill>
                <a:srgbClr val="FF0000"/>
              </a:solidFill>
            </a:rPr>
            <a:t> measurement, CP violation, mass hierarchy</a:t>
          </a:r>
          <a:endParaRPr lang="en-US" sz="1600" b="1" kern="1200" dirty="0"/>
        </a:p>
        <a:p>
          <a:pPr marL="228600" lvl="1" indent="-228600" algn="l" defTabSz="889000">
            <a:lnSpc>
              <a:spcPct val="90000"/>
            </a:lnSpc>
            <a:spcBef>
              <a:spcPct val="0"/>
            </a:spcBef>
            <a:spcAft>
              <a:spcPct val="15000"/>
            </a:spcAft>
            <a:buChar char="••"/>
          </a:pPr>
          <a:r>
            <a:rPr lang="en-US" sz="2000" kern="1200" dirty="0" smtClean="0">
              <a:solidFill>
                <a:schemeClr val="tx2"/>
              </a:solidFill>
            </a:rPr>
            <a:t>CN2PY (</a:t>
          </a:r>
          <a:r>
            <a:rPr lang="en-US" sz="2000" kern="1200" dirty="0" err="1" smtClean="0">
              <a:solidFill>
                <a:schemeClr val="tx2"/>
              </a:solidFill>
            </a:rPr>
            <a:t>Pyhasalmi</a:t>
          </a:r>
          <a:r>
            <a:rPr lang="en-US" sz="2000" kern="1200" dirty="0" smtClean="0">
              <a:solidFill>
                <a:schemeClr val="tx2"/>
              </a:solidFill>
            </a:rPr>
            <a:t>-FI)</a:t>
          </a:r>
          <a:endParaRPr lang="en-US" sz="2000" kern="1200" dirty="0">
            <a:solidFill>
              <a:schemeClr val="tx2"/>
            </a:solidFill>
          </a:endParaRPr>
        </a:p>
        <a:p>
          <a:pPr marL="228600" lvl="1" indent="-228600" algn="l" defTabSz="889000">
            <a:lnSpc>
              <a:spcPct val="90000"/>
            </a:lnSpc>
            <a:spcBef>
              <a:spcPct val="0"/>
            </a:spcBef>
            <a:spcAft>
              <a:spcPct val="15000"/>
            </a:spcAft>
            <a:buChar char="••"/>
          </a:pPr>
          <a:r>
            <a:rPr lang="en-US" sz="2000" kern="1200" dirty="0" smtClean="0">
              <a:solidFill>
                <a:schemeClr val="tx2"/>
              </a:solidFill>
            </a:rPr>
            <a:t>T2K (1.6MW)</a:t>
          </a:r>
          <a:endParaRPr lang="en-US" sz="2000" kern="1200" dirty="0">
            <a:solidFill>
              <a:schemeClr val="tx2"/>
            </a:solidFill>
          </a:endParaRPr>
        </a:p>
        <a:p>
          <a:pPr marL="228600" lvl="1" indent="-228600" algn="l" defTabSz="889000">
            <a:lnSpc>
              <a:spcPct val="90000"/>
            </a:lnSpc>
            <a:spcBef>
              <a:spcPct val="0"/>
            </a:spcBef>
            <a:spcAft>
              <a:spcPct val="15000"/>
            </a:spcAft>
            <a:buChar char="••"/>
          </a:pPr>
          <a:r>
            <a:rPr lang="en-US" sz="2000" kern="1200" dirty="0" smtClean="0">
              <a:solidFill>
                <a:schemeClr val="tx2"/>
              </a:solidFill>
            </a:rPr>
            <a:t>NO</a:t>
          </a:r>
          <a:r>
            <a:rPr lang="el-GR" sz="2000" kern="1200" dirty="0" smtClean="0">
              <a:solidFill>
                <a:schemeClr val="tx2"/>
              </a:solidFill>
            </a:rPr>
            <a:t>ν</a:t>
          </a:r>
          <a:r>
            <a:rPr lang="en-US" sz="2000" kern="1200" dirty="0" smtClean="0">
              <a:solidFill>
                <a:schemeClr val="tx2"/>
              </a:solidFill>
            </a:rPr>
            <a:t>A – LBNE</a:t>
          </a:r>
          <a:endParaRPr lang="en-US" sz="2000" kern="1200" dirty="0">
            <a:solidFill>
              <a:schemeClr val="tx2"/>
            </a:solidFill>
          </a:endParaRPr>
        </a:p>
        <a:p>
          <a:pPr marL="228600" lvl="1" indent="-228600" algn="l" defTabSz="889000">
            <a:lnSpc>
              <a:spcPct val="90000"/>
            </a:lnSpc>
            <a:spcBef>
              <a:spcPct val="0"/>
            </a:spcBef>
            <a:spcAft>
              <a:spcPct val="15000"/>
            </a:spcAft>
            <a:buChar char="••"/>
          </a:pPr>
          <a:endParaRPr lang="en-US" sz="2000" kern="1200" dirty="0"/>
        </a:p>
      </dsp:txBody>
      <dsp:txXfrm>
        <a:off x="2692741" y="2083494"/>
        <a:ext cx="2934232" cy="2525018"/>
      </dsp:txXfrm>
    </dsp:sp>
    <dsp:sp modelId="{41BFB98A-7D6D-5B47-A663-0DCFA4B6A941}">
      <dsp:nvSpPr>
        <dsp:cNvPr id="0" name=""/>
        <dsp:cNvSpPr/>
      </dsp:nvSpPr>
      <dsp:spPr>
        <a:xfrm>
          <a:off x="5266928" y="1224135"/>
          <a:ext cx="486774" cy="486774"/>
        </a:xfrm>
        <a:prstGeom prst="ellipse">
          <a:avLst/>
        </a:prstGeom>
        <a:solidFill>
          <a:schemeClr val="accent2">
            <a:hueOff val="1799955"/>
            <a:satOff val="48584"/>
            <a:lumOff val="50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77FA9-127A-F747-A1B9-AAECC5A3029A}">
      <dsp:nvSpPr>
        <dsp:cNvPr id="0" name=""/>
        <dsp:cNvSpPr/>
      </dsp:nvSpPr>
      <dsp:spPr>
        <a:xfrm>
          <a:off x="5539028" y="1764386"/>
          <a:ext cx="3147771" cy="235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31" tIns="0" rIns="0" bIns="0" numCol="1" spcCol="1270" anchor="t" anchorCtr="0">
          <a:noAutofit/>
        </a:bodyPr>
        <a:lstStyle/>
        <a:p>
          <a:pPr lvl="0" algn="l" defTabSz="1066800">
            <a:lnSpc>
              <a:spcPct val="90000"/>
            </a:lnSpc>
            <a:spcBef>
              <a:spcPct val="0"/>
            </a:spcBef>
            <a:spcAft>
              <a:spcPct val="35000"/>
            </a:spcAft>
          </a:pPr>
          <a:r>
            <a:rPr lang="en-US" sz="2400" b="1" kern="1200" dirty="0" smtClean="0"/>
            <a:t>Facilities for precision measurements</a:t>
          </a:r>
          <a:endParaRPr lang="en-US" sz="2400" b="1" kern="1200" dirty="0"/>
        </a:p>
        <a:p>
          <a:pPr marL="228600" lvl="1" indent="-228600" algn="l" defTabSz="889000">
            <a:lnSpc>
              <a:spcPct val="90000"/>
            </a:lnSpc>
            <a:spcBef>
              <a:spcPct val="0"/>
            </a:spcBef>
            <a:spcAft>
              <a:spcPct val="15000"/>
            </a:spcAft>
            <a:buChar char="••"/>
          </a:pPr>
          <a:r>
            <a:rPr lang="en-US" sz="2000" kern="1200" dirty="0" smtClean="0">
              <a:solidFill>
                <a:srgbClr val="2F5897"/>
              </a:solidFill>
            </a:rPr>
            <a:t>Super-beam (</a:t>
          </a:r>
          <a:r>
            <a:rPr lang="en-US" sz="2000" kern="1200" dirty="0" err="1" smtClean="0">
              <a:solidFill>
                <a:srgbClr val="2F5897"/>
              </a:solidFill>
            </a:rPr>
            <a:t>Frejus</a:t>
          </a:r>
          <a:r>
            <a:rPr lang="en-US" sz="2000" kern="1200" dirty="0" smtClean="0">
              <a:solidFill>
                <a:srgbClr val="2F5897"/>
              </a:solidFill>
            </a:rPr>
            <a:t>) </a:t>
          </a:r>
          <a:endParaRPr lang="en-US" sz="2000" kern="1200" dirty="0">
            <a:solidFill>
              <a:srgbClr val="2F5897"/>
            </a:solidFill>
          </a:endParaRPr>
        </a:p>
        <a:p>
          <a:pPr marL="228600" lvl="1" indent="-228600" algn="l" defTabSz="889000">
            <a:lnSpc>
              <a:spcPct val="90000"/>
            </a:lnSpc>
            <a:spcBef>
              <a:spcPct val="0"/>
            </a:spcBef>
            <a:spcAft>
              <a:spcPct val="15000"/>
            </a:spcAft>
            <a:buChar char="••"/>
          </a:pPr>
          <a:r>
            <a:rPr lang="en-US" sz="2000" kern="1200" dirty="0" smtClean="0">
              <a:solidFill>
                <a:srgbClr val="2F5897"/>
              </a:solidFill>
            </a:rPr>
            <a:t>Beta-beams</a:t>
          </a:r>
          <a:endParaRPr lang="en-US" sz="2000" kern="1200" dirty="0">
            <a:solidFill>
              <a:srgbClr val="2F5897"/>
            </a:solidFill>
          </a:endParaRPr>
        </a:p>
        <a:p>
          <a:pPr marL="228600" lvl="1" indent="-228600" algn="l" defTabSz="889000">
            <a:lnSpc>
              <a:spcPct val="90000"/>
            </a:lnSpc>
            <a:spcBef>
              <a:spcPct val="0"/>
            </a:spcBef>
            <a:spcAft>
              <a:spcPct val="15000"/>
            </a:spcAft>
            <a:buChar char="••"/>
          </a:pPr>
          <a:r>
            <a:rPr lang="en-US" sz="2000" kern="1200" dirty="0" smtClean="0">
              <a:solidFill>
                <a:srgbClr val="2F5897"/>
              </a:solidFill>
            </a:rPr>
            <a:t>Neutrino Factory</a:t>
          </a:r>
          <a:endParaRPr lang="en-US" sz="2000" kern="1200" dirty="0">
            <a:solidFill>
              <a:srgbClr val="2F5897"/>
            </a:solidFill>
          </a:endParaRPr>
        </a:p>
      </dsp:txBody>
      <dsp:txXfrm>
        <a:off x="5539028" y="1764386"/>
        <a:ext cx="3147771" cy="2354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58E9F-AC4C-2349-9DBC-5F48C52469A8}">
      <dsp:nvSpPr>
        <dsp:cNvPr id="0" name=""/>
        <dsp:cNvSpPr/>
      </dsp:nvSpPr>
      <dsp:spPr>
        <a:xfrm>
          <a:off x="3255397" y="2609924"/>
          <a:ext cx="2189992" cy="2189992"/>
        </a:xfrm>
        <a:prstGeom prst="ellipse">
          <a:avLst/>
        </a:prstGeom>
        <a:gradFill rotWithShape="0">
          <a:gsLst>
            <a:gs pos="0">
              <a:schemeClr val="accent2">
                <a:shade val="60000"/>
                <a:hueOff val="0"/>
                <a:satOff val="0"/>
                <a:lumOff val="0"/>
                <a:alphaOff val="0"/>
                <a:shade val="51000"/>
                <a:satMod val="130000"/>
              </a:schemeClr>
            </a:gs>
            <a:gs pos="80000">
              <a:schemeClr val="accent2">
                <a:shade val="60000"/>
                <a:hueOff val="0"/>
                <a:satOff val="0"/>
                <a:lumOff val="0"/>
                <a:alphaOff val="0"/>
                <a:shade val="93000"/>
                <a:satMod val="130000"/>
              </a:schemeClr>
            </a:gs>
            <a:gs pos="100000">
              <a:schemeClr val="accent2">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Full</a:t>
          </a:r>
          <a:r>
            <a:rPr lang="en-US" sz="2500" kern="1200" baseline="0" dirty="0" smtClean="0"/>
            <a:t> systems integration testing</a:t>
          </a:r>
          <a:endParaRPr lang="en-US" sz="2500" kern="1200" dirty="0"/>
        </a:p>
      </dsp:txBody>
      <dsp:txXfrm>
        <a:off x="3576114" y="2930641"/>
        <a:ext cx="1548558" cy="1548558"/>
      </dsp:txXfrm>
    </dsp:sp>
    <dsp:sp modelId="{8B65363F-9498-9544-8C7B-F908C771B374}">
      <dsp:nvSpPr>
        <dsp:cNvPr id="0" name=""/>
        <dsp:cNvSpPr/>
      </dsp:nvSpPr>
      <dsp:spPr>
        <a:xfrm rot="12407628">
          <a:off x="1299338" y="2376560"/>
          <a:ext cx="2077217" cy="624147"/>
        </a:xfrm>
        <a:prstGeom prst="lef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F2D8E8-ED35-6349-95C7-082DBB9D5DDF}">
      <dsp:nvSpPr>
        <dsp:cNvPr id="0" name=""/>
        <dsp:cNvSpPr/>
      </dsp:nvSpPr>
      <dsp:spPr>
        <a:xfrm>
          <a:off x="187279" y="1388252"/>
          <a:ext cx="2447138" cy="1664394"/>
        </a:xfrm>
        <a:prstGeom prst="roundRect">
          <a:avLst>
            <a:gd name="adj" fmla="val 10000"/>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n-US" sz="1900" kern="1200" dirty="0" smtClean="0"/>
            <a:t>FLASH (DESY)</a:t>
          </a:r>
          <a:endParaRPr lang="en-US" sz="1900" kern="1200" dirty="0"/>
        </a:p>
        <a:p>
          <a:pPr marL="114300" lvl="1" indent="-114300" algn="l" defTabSz="666750">
            <a:lnSpc>
              <a:spcPct val="90000"/>
            </a:lnSpc>
            <a:spcBef>
              <a:spcPct val="0"/>
            </a:spcBef>
            <a:spcAft>
              <a:spcPct val="15000"/>
            </a:spcAft>
            <a:buChar char="••"/>
          </a:pPr>
          <a:r>
            <a:rPr lang="en-US" sz="1500" kern="1200" dirty="0" smtClean="0"/>
            <a:t>TDP focus</a:t>
          </a:r>
          <a:endParaRPr lang="en-US" sz="1500" kern="1200" dirty="0"/>
        </a:p>
        <a:p>
          <a:pPr marL="114300" lvl="1" indent="-114300" algn="l" defTabSz="666750">
            <a:lnSpc>
              <a:spcPct val="90000"/>
            </a:lnSpc>
            <a:spcBef>
              <a:spcPct val="0"/>
            </a:spcBef>
            <a:spcAft>
              <a:spcPct val="15000"/>
            </a:spcAft>
            <a:buChar char="••"/>
          </a:pPr>
          <a:r>
            <a:rPr lang="en-US" sz="1500" kern="1200" dirty="0" smtClean="0"/>
            <a:t>7 CM → 1.2 </a:t>
          </a:r>
          <a:r>
            <a:rPr lang="en-US" sz="1500" kern="1200" dirty="0" err="1" smtClean="0"/>
            <a:t>GeV</a:t>
          </a:r>
          <a:r>
            <a:rPr lang="en-US" sz="1500" kern="1200" dirty="0" smtClean="0"/>
            <a:t> beam</a:t>
          </a:r>
          <a:endParaRPr lang="en-US" sz="1500" kern="1200" dirty="0"/>
        </a:p>
        <a:p>
          <a:pPr marL="114300" lvl="1" indent="-114300" algn="l" defTabSz="666750">
            <a:lnSpc>
              <a:spcPct val="90000"/>
            </a:lnSpc>
            <a:spcBef>
              <a:spcPct val="0"/>
            </a:spcBef>
            <a:spcAft>
              <a:spcPct val="15000"/>
            </a:spcAft>
            <a:buChar char="••"/>
          </a:pPr>
          <a:r>
            <a:rPr lang="en-US" sz="1500" kern="1200" dirty="0" smtClean="0"/>
            <a:t>photon user facility</a:t>
          </a:r>
          <a:endParaRPr lang="en-US" sz="1500" kern="1200" dirty="0"/>
        </a:p>
      </dsp:txBody>
      <dsp:txXfrm>
        <a:off x="236027" y="1437000"/>
        <a:ext cx="2349642" cy="1566898"/>
      </dsp:txXfrm>
    </dsp:sp>
    <dsp:sp modelId="{1504EEAA-D4BE-9645-8FAE-E09CF5160600}">
      <dsp:nvSpPr>
        <dsp:cNvPr id="0" name=""/>
        <dsp:cNvSpPr/>
      </dsp:nvSpPr>
      <dsp:spPr>
        <a:xfrm rot="16638624">
          <a:off x="3759617" y="1364417"/>
          <a:ext cx="1701996" cy="624147"/>
        </a:xfrm>
        <a:prstGeom prst="leftArrow">
          <a:avLst>
            <a:gd name="adj1" fmla="val 60000"/>
            <a:gd name="adj2" fmla="val 50000"/>
          </a:avLst>
        </a:prstGeom>
        <a:gradFill rotWithShape="0">
          <a:gsLst>
            <a:gs pos="0">
              <a:schemeClr val="accent2">
                <a:shade val="90000"/>
                <a:hueOff val="0"/>
                <a:satOff val="-19999"/>
                <a:lumOff val="27237"/>
                <a:alphaOff val="0"/>
                <a:shade val="51000"/>
                <a:satMod val="130000"/>
              </a:schemeClr>
            </a:gs>
            <a:gs pos="80000">
              <a:schemeClr val="accent2">
                <a:shade val="90000"/>
                <a:hueOff val="0"/>
                <a:satOff val="-19999"/>
                <a:lumOff val="27237"/>
                <a:alphaOff val="0"/>
                <a:shade val="93000"/>
                <a:satMod val="130000"/>
              </a:schemeClr>
            </a:gs>
            <a:gs pos="100000">
              <a:schemeClr val="accent2">
                <a:shade val="90000"/>
                <a:hueOff val="0"/>
                <a:satOff val="-19999"/>
                <a:lumOff val="272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0B84A9-7803-EE48-BF88-FA70D2D907EA}">
      <dsp:nvSpPr>
        <dsp:cNvPr id="0" name=""/>
        <dsp:cNvSpPr/>
      </dsp:nvSpPr>
      <dsp:spPr>
        <a:xfrm>
          <a:off x="3678653" y="213"/>
          <a:ext cx="2080492" cy="1664394"/>
        </a:xfrm>
        <a:prstGeom prst="roundRect">
          <a:avLst>
            <a:gd name="adj" fmla="val 10000"/>
          </a:avLst>
        </a:prstGeom>
        <a:gradFill rotWithShape="0">
          <a:gsLst>
            <a:gs pos="0">
              <a:schemeClr val="accent2">
                <a:shade val="50000"/>
                <a:hueOff val="0"/>
                <a:satOff val="-21688"/>
                <a:lumOff val="35185"/>
                <a:alphaOff val="0"/>
                <a:shade val="51000"/>
                <a:satMod val="130000"/>
              </a:schemeClr>
            </a:gs>
            <a:gs pos="80000">
              <a:schemeClr val="accent2">
                <a:shade val="50000"/>
                <a:hueOff val="0"/>
                <a:satOff val="-21688"/>
                <a:lumOff val="35185"/>
                <a:alphaOff val="0"/>
                <a:shade val="93000"/>
                <a:satMod val="130000"/>
              </a:schemeClr>
            </a:gs>
            <a:gs pos="100000">
              <a:schemeClr val="accent2">
                <a:shade val="50000"/>
                <a:hueOff val="0"/>
                <a:satOff val="-21688"/>
                <a:lumOff val="351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n-US" sz="1900" kern="1200" dirty="0" smtClean="0"/>
            <a:t>NML (FNAL)</a:t>
          </a:r>
          <a:endParaRPr lang="en-US" sz="1900" kern="1200" dirty="0"/>
        </a:p>
        <a:p>
          <a:pPr marL="114300" lvl="1" indent="-114300" algn="l" defTabSz="666750">
            <a:lnSpc>
              <a:spcPct val="90000"/>
            </a:lnSpc>
            <a:spcBef>
              <a:spcPct val="0"/>
            </a:spcBef>
            <a:spcAft>
              <a:spcPct val="15000"/>
            </a:spcAft>
            <a:buChar char="••"/>
          </a:pPr>
          <a:r>
            <a:rPr lang="en-US" sz="1500" kern="1200" dirty="0" smtClean="0"/>
            <a:t>Under construction</a:t>
          </a:r>
          <a:endParaRPr lang="en-US" sz="1500" kern="1200" dirty="0"/>
        </a:p>
        <a:p>
          <a:pPr marL="114300" lvl="1" indent="-114300" algn="l" defTabSz="666750">
            <a:lnSpc>
              <a:spcPct val="90000"/>
            </a:lnSpc>
            <a:spcBef>
              <a:spcPct val="0"/>
            </a:spcBef>
            <a:spcAft>
              <a:spcPct val="15000"/>
            </a:spcAft>
            <a:buChar char="••"/>
          </a:pPr>
          <a:r>
            <a:rPr lang="en-US" sz="1500" kern="1200" dirty="0" smtClean="0"/>
            <a:t>Up to 6 cryomodules</a:t>
          </a:r>
          <a:endParaRPr lang="en-US" sz="1500" kern="1200" dirty="0"/>
        </a:p>
        <a:p>
          <a:pPr marL="114300" lvl="1" indent="-114300" algn="l" defTabSz="666750">
            <a:lnSpc>
              <a:spcPct val="90000"/>
            </a:lnSpc>
            <a:spcBef>
              <a:spcPct val="0"/>
            </a:spcBef>
            <a:spcAft>
              <a:spcPct val="15000"/>
            </a:spcAft>
            <a:buChar char="••"/>
          </a:pPr>
          <a:r>
            <a:rPr lang="en-US" sz="1500" kern="1200" dirty="0" smtClean="0"/>
            <a:t>Operation: end 2012</a:t>
          </a:r>
          <a:endParaRPr lang="en-US" sz="1500" kern="1200" dirty="0"/>
        </a:p>
        <a:p>
          <a:pPr marL="228600" lvl="2" indent="-114300" algn="l" defTabSz="666750">
            <a:lnSpc>
              <a:spcPct val="90000"/>
            </a:lnSpc>
            <a:spcBef>
              <a:spcPct val="0"/>
            </a:spcBef>
            <a:spcAft>
              <a:spcPct val="15000"/>
            </a:spcAft>
            <a:buChar char="••"/>
          </a:pPr>
          <a:r>
            <a:rPr lang="en-US" sz="1500" kern="1200" dirty="0" smtClean="0"/>
            <a:t>(3 CM)</a:t>
          </a:r>
          <a:endParaRPr lang="en-US" sz="1500" kern="1200" dirty="0"/>
        </a:p>
      </dsp:txBody>
      <dsp:txXfrm>
        <a:off x="3727401" y="48961"/>
        <a:ext cx="1982996" cy="1566898"/>
      </dsp:txXfrm>
    </dsp:sp>
    <dsp:sp modelId="{49FB0926-22F4-5C4B-ADBC-C257B84E72FB}">
      <dsp:nvSpPr>
        <dsp:cNvPr id="0" name=""/>
        <dsp:cNvSpPr/>
      </dsp:nvSpPr>
      <dsp:spPr>
        <a:xfrm rot="20458896">
          <a:off x="5440416" y="2676568"/>
          <a:ext cx="1976064" cy="624147"/>
        </a:xfrm>
        <a:prstGeom prst="leftArrow">
          <a:avLst>
            <a:gd name="adj1" fmla="val 60000"/>
            <a:gd name="adj2" fmla="val 50000"/>
          </a:avLst>
        </a:prstGeom>
        <a:gradFill rotWithShape="0">
          <a:gsLst>
            <a:gs pos="0">
              <a:schemeClr val="accent2">
                <a:shade val="90000"/>
                <a:hueOff val="0"/>
                <a:satOff val="-19999"/>
                <a:lumOff val="27237"/>
                <a:alphaOff val="0"/>
                <a:shade val="51000"/>
                <a:satMod val="130000"/>
              </a:schemeClr>
            </a:gs>
            <a:gs pos="80000">
              <a:schemeClr val="accent2">
                <a:shade val="90000"/>
                <a:hueOff val="0"/>
                <a:satOff val="-19999"/>
                <a:lumOff val="27237"/>
                <a:alphaOff val="0"/>
                <a:shade val="93000"/>
                <a:satMod val="130000"/>
              </a:schemeClr>
            </a:gs>
            <a:gs pos="100000">
              <a:schemeClr val="accent2">
                <a:shade val="90000"/>
                <a:hueOff val="0"/>
                <a:satOff val="-19999"/>
                <a:lumOff val="272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3C4142-EC50-BB44-A521-509D6EEC557B}">
      <dsp:nvSpPr>
        <dsp:cNvPr id="0" name=""/>
        <dsp:cNvSpPr/>
      </dsp:nvSpPr>
      <dsp:spPr>
        <a:xfrm>
          <a:off x="6294755" y="1834473"/>
          <a:ext cx="2135584" cy="1664394"/>
        </a:xfrm>
        <a:prstGeom prst="roundRect">
          <a:avLst>
            <a:gd name="adj" fmla="val 10000"/>
          </a:avLst>
        </a:prstGeom>
        <a:gradFill rotWithShape="0">
          <a:gsLst>
            <a:gs pos="0">
              <a:schemeClr val="accent2">
                <a:shade val="50000"/>
                <a:hueOff val="0"/>
                <a:satOff val="-21688"/>
                <a:lumOff val="35185"/>
                <a:alphaOff val="0"/>
                <a:shade val="51000"/>
                <a:satMod val="130000"/>
              </a:schemeClr>
            </a:gs>
            <a:gs pos="80000">
              <a:schemeClr val="accent2">
                <a:shade val="50000"/>
                <a:hueOff val="0"/>
                <a:satOff val="-21688"/>
                <a:lumOff val="35185"/>
                <a:alphaOff val="0"/>
                <a:shade val="93000"/>
                <a:satMod val="130000"/>
              </a:schemeClr>
            </a:gs>
            <a:gs pos="100000">
              <a:schemeClr val="accent2">
                <a:shade val="50000"/>
                <a:hueOff val="0"/>
                <a:satOff val="-21688"/>
                <a:lumOff val="3518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t" anchorCtr="0">
          <a:noAutofit/>
        </a:bodyPr>
        <a:lstStyle/>
        <a:p>
          <a:pPr lvl="0" algn="l" defTabSz="844550">
            <a:lnSpc>
              <a:spcPct val="90000"/>
            </a:lnSpc>
            <a:spcBef>
              <a:spcPct val="0"/>
            </a:spcBef>
            <a:spcAft>
              <a:spcPct val="35000"/>
            </a:spcAft>
          </a:pPr>
          <a:r>
            <a:rPr lang="en-US" sz="1900" kern="1200" dirty="0" smtClean="0"/>
            <a:t>STF (KEK)</a:t>
          </a:r>
          <a:endParaRPr lang="en-US" sz="1900" kern="1200" dirty="0"/>
        </a:p>
        <a:p>
          <a:pPr marL="114300" lvl="1" indent="-114300" algn="l" defTabSz="666750">
            <a:lnSpc>
              <a:spcPct val="90000"/>
            </a:lnSpc>
            <a:spcBef>
              <a:spcPct val="0"/>
            </a:spcBef>
            <a:spcAft>
              <a:spcPct val="15000"/>
            </a:spcAft>
            <a:buChar char="••"/>
          </a:pPr>
          <a:r>
            <a:rPr lang="en-US" sz="1500" kern="1200" dirty="0" smtClean="0"/>
            <a:t>“Quantum Beam” experiment 2011</a:t>
          </a:r>
          <a:endParaRPr lang="en-US" sz="1500" kern="1200" dirty="0"/>
        </a:p>
        <a:p>
          <a:pPr marL="114300" lvl="1" indent="-114300" algn="l" defTabSz="666750">
            <a:lnSpc>
              <a:spcPct val="90000"/>
            </a:lnSpc>
            <a:spcBef>
              <a:spcPct val="0"/>
            </a:spcBef>
            <a:spcAft>
              <a:spcPct val="15000"/>
            </a:spcAft>
            <a:buChar char="••"/>
          </a:pPr>
          <a:r>
            <a:rPr lang="en-US" sz="1500" kern="1200" dirty="0" smtClean="0"/>
            <a:t>1 CM with beam 2013</a:t>
          </a:r>
          <a:endParaRPr lang="en-US" sz="1500" kern="1200" dirty="0"/>
        </a:p>
        <a:p>
          <a:pPr marL="114300" lvl="1" indent="-114300" algn="l" defTabSz="666750">
            <a:lnSpc>
              <a:spcPct val="90000"/>
            </a:lnSpc>
            <a:spcBef>
              <a:spcPct val="0"/>
            </a:spcBef>
            <a:spcAft>
              <a:spcPct val="15000"/>
            </a:spcAft>
            <a:buChar char="••"/>
          </a:pPr>
          <a:r>
            <a:rPr lang="en-US" sz="1500" kern="1200" dirty="0" smtClean="0"/>
            <a:t>(2 CM 2015)</a:t>
          </a:r>
          <a:endParaRPr lang="en-US" sz="1500" kern="1200" dirty="0"/>
        </a:p>
      </dsp:txBody>
      <dsp:txXfrm>
        <a:off x="6343503" y="1883221"/>
        <a:ext cx="2038088" cy="1566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75DC7-6D52-4D4A-B822-18CFE34C2D81}">
      <dsp:nvSpPr>
        <dsp:cNvPr id="0" name=""/>
        <dsp:cNvSpPr/>
      </dsp:nvSpPr>
      <dsp:spPr>
        <a:xfrm>
          <a:off x="228603" y="0"/>
          <a:ext cx="8229592" cy="36004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54C16-6232-FD41-ACF6-903ABC198782}">
      <dsp:nvSpPr>
        <dsp:cNvPr id="0" name=""/>
        <dsp:cNvSpPr/>
      </dsp:nvSpPr>
      <dsp:spPr>
        <a:xfrm>
          <a:off x="1175048" y="2586528"/>
          <a:ext cx="149776" cy="14977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A5261C-7E8F-5B45-AEF1-C1756307AB11}">
      <dsp:nvSpPr>
        <dsp:cNvPr id="0" name=""/>
        <dsp:cNvSpPr/>
      </dsp:nvSpPr>
      <dsp:spPr>
        <a:xfrm>
          <a:off x="1073247" y="2764002"/>
          <a:ext cx="1613963" cy="69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64" tIns="0" rIns="0" bIns="0" numCol="1" spcCol="1270" anchor="t" anchorCtr="0">
          <a:noAutofit/>
        </a:bodyPr>
        <a:lstStyle/>
        <a:p>
          <a:pPr lvl="0" algn="l" defTabSz="1066800">
            <a:lnSpc>
              <a:spcPct val="90000"/>
            </a:lnSpc>
            <a:spcBef>
              <a:spcPct val="0"/>
            </a:spcBef>
            <a:spcAft>
              <a:spcPct val="35000"/>
            </a:spcAft>
          </a:pPr>
          <a:r>
            <a:rPr lang="en-US" sz="2400" b="1" kern="1200" dirty="0" smtClean="0"/>
            <a:t>Present generation</a:t>
          </a:r>
          <a:endParaRPr lang="en-US" sz="2400" b="1" kern="1200" dirty="0"/>
        </a:p>
      </dsp:txBody>
      <dsp:txXfrm>
        <a:off x="1073247" y="2764002"/>
        <a:ext cx="1613963" cy="692379"/>
      </dsp:txXfrm>
    </dsp:sp>
    <dsp:sp modelId="{1663EC24-F803-CF47-BF11-FD2C6A090453}">
      <dsp:nvSpPr>
        <dsp:cNvPr id="0" name=""/>
        <dsp:cNvSpPr/>
      </dsp:nvSpPr>
      <dsp:spPr>
        <a:xfrm>
          <a:off x="2602633" y="1728192"/>
          <a:ext cx="270750" cy="270750"/>
        </a:xfrm>
        <a:prstGeom prst="ellipse">
          <a:avLst/>
        </a:prstGeom>
        <a:solidFill>
          <a:schemeClr val="accent2">
            <a:hueOff val="899978"/>
            <a:satOff val="24292"/>
            <a:lumOff val="255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84BCB-309F-6C45-A411-E4F5D04661F3}">
      <dsp:nvSpPr>
        <dsp:cNvPr id="0" name=""/>
        <dsp:cNvSpPr/>
      </dsp:nvSpPr>
      <dsp:spPr>
        <a:xfrm>
          <a:off x="2602626" y="1946513"/>
          <a:ext cx="2775614" cy="1581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465" tIns="0" rIns="0" bIns="0" numCol="1" spcCol="1270" anchor="t" anchorCtr="0">
          <a:noAutofit/>
        </a:bodyPr>
        <a:lstStyle/>
        <a:p>
          <a:pPr lvl="0" algn="l" defTabSz="1066800">
            <a:lnSpc>
              <a:spcPct val="90000"/>
            </a:lnSpc>
            <a:spcBef>
              <a:spcPct val="0"/>
            </a:spcBef>
            <a:spcAft>
              <a:spcPct val="35000"/>
            </a:spcAft>
          </a:pPr>
          <a:r>
            <a:rPr lang="en-US" sz="2400" b="1" kern="1200" dirty="0" smtClean="0"/>
            <a:t>Intensity upgrades </a:t>
          </a:r>
          <a:endParaRPr lang="en-US" sz="2400" b="1" kern="1200" dirty="0"/>
        </a:p>
        <a:p>
          <a:pPr marL="228600" lvl="1" indent="-228600" algn="l" defTabSz="889000">
            <a:lnSpc>
              <a:spcPct val="90000"/>
            </a:lnSpc>
            <a:spcBef>
              <a:spcPct val="0"/>
            </a:spcBef>
            <a:spcAft>
              <a:spcPct val="15000"/>
            </a:spcAft>
            <a:buChar char="••"/>
          </a:pPr>
          <a:r>
            <a:rPr lang="en-US" sz="2000" kern="1200" dirty="0" smtClean="0"/>
            <a:t>CN2PY (</a:t>
          </a:r>
          <a:r>
            <a:rPr lang="en-US" sz="2000" kern="1200" dirty="0" err="1" smtClean="0"/>
            <a:t>Pyhasalmi</a:t>
          </a:r>
          <a:r>
            <a:rPr lang="en-US" sz="2000" kern="1200" dirty="0" smtClean="0"/>
            <a:t>-FI)</a:t>
          </a:r>
          <a:endParaRPr lang="en-US" sz="2000" kern="1200" dirty="0"/>
        </a:p>
        <a:p>
          <a:pPr marL="228600" lvl="1" indent="-228600" algn="l" defTabSz="889000">
            <a:lnSpc>
              <a:spcPct val="90000"/>
            </a:lnSpc>
            <a:spcBef>
              <a:spcPct val="0"/>
            </a:spcBef>
            <a:spcAft>
              <a:spcPct val="15000"/>
            </a:spcAft>
            <a:buChar char="••"/>
          </a:pPr>
          <a:r>
            <a:rPr lang="en-US" sz="2000" kern="1200" dirty="0" smtClean="0"/>
            <a:t>T2K (1.6MW)</a:t>
          </a:r>
          <a:endParaRPr lang="en-US" sz="2000" kern="1200" dirty="0"/>
        </a:p>
        <a:p>
          <a:pPr marL="228600" lvl="1" indent="-228600" algn="l" defTabSz="889000">
            <a:lnSpc>
              <a:spcPct val="90000"/>
            </a:lnSpc>
            <a:spcBef>
              <a:spcPct val="0"/>
            </a:spcBef>
            <a:spcAft>
              <a:spcPct val="15000"/>
            </a:spcAft>
            <a:buChar char="••"/>
          </a:pPr>
          <a:r>
            <a:rPr lang="en-US" sz="2000" kern="1200" dirty="0" smtClean="0"/>
            <a:t>NO</a:t>
          </a:r>
          <a:r>
            <a:rPr lang="el-GR" sz="2000" kern="1200" dirty="0" smtClean="0"/>
            <a:t>ν</a:t>
          </a:r>
          <a:r>
            <a:rPr lang="en-US" sz="2000" kern="1200" dirty="0" smtClean="0"/>
            <a:t>A – LBNE</a:t>
          </a:r>
          <a:endParaRPr lang="en-US" sz="2000" kern="1200" dirty="0"/>
        </a:p>
      </dsp:txBody>
      <dsp:txXfrm>
        <a:off x="2602626" y="1946513"/>
        <a:ext cx="2775614" cy="1581877"/>
      </dsp:txXfrm>
    </dsp:sp>
    <dsp:sp modelId="{41BFB98A-7D6D-5B47-A663-0DCFA4B6A941}">
      <dsp:nvSpPr>
        <dsp:cNvPr id="0" name=""/>
        <dsp:cNvSpPr/>
      </dsp:nvSpPr>
      <dsp:spPr>
        <a:xfrm>
          <a:off x="5409121" y="954924"/>
          <a:ext cx="374441" cy="374441"/>
        </a:xfrm>
        <a:prstGeom prst="ellipse">
          <a:avLst/>
        </a:prstGeom>
        <a:solidFill>
          <a:schemeClr val="accent2">
            <a:hueOff val="1799955"/>
            <a:satOff val="48584"/>
            <a:lumOff val="50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D77FA9-127A-F747-A1B9-AAECC5A3029A}">
      <dsp:nvSpPr>
        <dsp:cNvPr id="0" name=""/>
        <dsp:cNvSpPr/>
      </dsp:nvSpPr>
      <dsp:spPr>
        <a:xfrm>
          <a:off x="5292917" y="1357220"/>
          <a:ext cx="3393878" cy="1811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409" tIns="0" rIns="0" bIns="0" numCol="1" spcCol="1270" anchor="t" anchorCtr="0">
          <a:noAutofit/>
        </a:bodyPr>
        <a:lstStyle/>
        <a:p>
          <a:pPr lvl="0" algn="l" defTabSz="1066800">
            <a:lnSpc>
              <a:spcPct val="90000"/>
            </a:lnSpc>
            <a:spcBef>
              <a:spcPct val="0"/>
            </a:spcBef>
            <a:spcAft>
              <a:spcPct val="35000"/>
            </a:spcAft>
          </a:pPr>
          <a:r>
            <a:rPr lang="en-US" sz="2400" b="1" kern="1200" dirty="0" smtClean="0"/>
            <a:t>Facilities for precision measurements</a:t>
          </a:r>
          <a:endParaRPr lang="en-US" sz="2400" b="1" kern="1200" dirty="0"/>
        </a:p>
        <a:p>
          <a:pPr marL="228600" lvl="1" indent="-228600" algn="l" defTabSz="889000">
            <a:lnSpc>
              <a:spcPct val="90000"/>
            </a:lnSpc>
            <a:spcBef>
              <a:spcPct val="0"/>
            </a:spcBef>
            <a:spcAft>
              <a:spcPct val="15000"/>
            </a:spcAft>
            <a:buChar char="••"/>
          </a:pPr>
          <a:r>
            <a:rPr lang="en-US" sz="2000" kern="1200" dirty="0" smtClean="0"/>
            <a:t>Super-beam (</a:t>
          </a:r>
          <a:r>
            <a:rPr lang="en-US" sz="2000" kern="1200" dirty="0" err="1" smtClean="0"/>
            <a:t>Frejus</a:t>
          </a:r>
          <a:r>
            <a:rPr lang="en-US" sz="2000" kern="1200" dirty="0" smtClean="0"/>
            <a:t>) </a:t>
          </a:r>
          <a:endParaRPr lang="en-US" sz="2000" kern="1200" dirty="0"/>
        </a:p>
        <a:p>
          <a:pPr marL="228600" lvl="1" indent="-228600" algn="l" defTabSz="889000">
            <a:lnSpc>
              <a:spcPct val="90000"/>
            </a:lnSpc>
            <a:spcBef>
              <a:spcPct val="0"/>
            </a:spcBef>
            <a:spcAft>
              <a:spcPct val="15000"/>
            </a:spcAft>
            <a:buChar char="••"/>
          </a:pPr>
          <a:r>
            <a:rPr lang="en-US" sz="2000" kern="1200" dirty="0" smtClean="0"/>
            <a:t>Beta-beams</a:t>
          </a:r>
          <a:endParaRPr lang="en-US" sz="2000" kern="1200" dirty="0"/>
        </a:p>
        <a:p>
          <a:pPr marL="228600" lvl="1" indent="-228600" algn="l" defTabSz="889000">
            <a:lnSpc>
              <a:spcPct val="90000"/>
            </a:lnSpc>
            <a:spcBef>
              <a:spcPct val="0"/>
            </a:spcBef>
            <a:spcAft>
              <a:spcPct val="15000"/>
            </a:spcAft>
            <a:buChar char="••"/>
          </a:pPr>
          <a:r>
            <a:rPr lang="en-US" sz="2000" kern="1200" dirty="0" smtClean="0"/>
            <a:t>Neutrino Factory</a:t>
          </a:r>
          <a:endParaRPr lang="en-US" sz="2000" kern="1200" dirty="0"/>
        </a:p>
      </dsp:txBody>
      <dsp:txXfrm>
        <a:off x="5292917" y="1357220"/>
        <a:ext cx="3393878" cy="181112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image" Target="../media/image2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379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8505" y="0"/>
            <a:ext cx="2890626" cy="493792"/>
          </a:xfrm>
          <a:prstGeom prst="rect">
            <a:avLst/>
          </a:prstGeom>
        </p:spPr>
        <p:txBody>
          <a:bodyPr vert="horz" lIns="91440" tIns="45720" rIns="91440" bIns="45720" rtlCol="0"/>
          <a:lstStyle>
            <a:lvl1pPr algn="r">
              <a:defRPr sz="1200"/>
            </a:lvl1pPr>
          </a:lstStyle>
          <a:p>
            <a:fld id="{27141BB2-0AB9-44D0-810E-C2F1305E013D}" type="datetimeFigureOut">
              <a:rPr lang="en-GB" smtClean="0"/>
              <a:t>23/07/2011</a:t>
            </a:fld>
            <a:endParaRPr lang="en-GB"/>
          </a:p>
        </p:txBody>
      </p:sp>
      <p:sp>
        <p:nvSpPr>
          <p:cNvPr id="4" name="Slide Image Placeholder 3"/>
          <p:cNvSpPr>
            <a:spLocks noGrp="1" noRot="1" noChangeAspect="1"/>
          </p:cNvSpPr>
          <p:nvPr>
            <p:ph type="sldImg" idx="2"/>
          </p:nvPr>
        </p:nvSpPr>
        <p:spPr>
          <a:xfrm>
            <a:off x="868363" y="741363"/>
            <a:ext cx="4933950"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7068" y="4691023"/>
            <a:ext cx="5336540" cy="444412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80332"/>
            <a:ext cx="2890626" cy="4937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8505" y="9380332"/>
            <a:ext cx="2890626" cy="493792"/>
          </a:xfrm>
          <a:prstGeom prst="rect">
            <a:avLst/>
          </a:prstGeom>
        </p:spPr>
        <p:txBody>
          <a:bodyPr vert="horz" lIns="91440" tIns="45720" rIns="91440" bIns="45720" rtlCol="0" anchor="b"/>
          <a:lstStyle>
            <a:lvl1pPr algn="r">
              <a:defRPr sz="1200"/>
            </a:lvl1pPr>
          </a:lstStyle>
          <a:p>
            <a:fld id="{5E043AA9-A32C-441E-8638-8740F8CD1F23}" type="slidenum">
              <a:rPr lang="en-GB" smtClean="0"/>
              <a:t>‹#›</a:t>
            </a:fld>
            <a:endParaRPr lang="en-GB"/>
          </a:p>
        </p:txBody>
      </p:sp>
    </p:spTree>
    <p:extLst>
      <p:ext uri="{BB962C8B-B14F-4D97-AF65-F5344CB8AC3E}">
        <p14:creationId xmlns:p14="http://schemas.microsoft.com/office/powerpoint/2010/main" val="398268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B3D6F5-32AC-4460-A57A-B5A933BD48D0}" type="slidenum">
              <a:rPr lang="en-GB" smtClean="0">
                <a:solidFill>
                  <a:prstClr val="black"/>
                </a:solidFill>
              </a:rPr>
              <a:pPr>
                <a:defRPr/>
              </a:pPr>
              <a:t>1</a:t>
            </a:fld>
            <a:endParaRPr lang="en-GB" dirty="0"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10</a:t>
            </a:fld>
            <a:endParaRPr lang="en-GB"/>
          </a:p>
        </p:txBody>
      </p:sp>
    </p:spTree>
    <p:extLst>
      <p:ext uri="{BB962C8B-B14F-4D97-AF65-F5344CB8AC3E}">
        <p14:creationId xmlns:p14="http://schemas.microsoft.com/office/powerpoint/2010/main" val="41104690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100</a:t>
            </a:fld>
            <a:endParaRPr lang="en-GB">
              <a:solidFill>
                <a:prstClr val="black"/>
              </a:solidFill>
            </a:endParaRPr>
          </a:p>
        </p:txBody>
      </p:sp>
    </p:spTree>
    <p:extLst>
      <p:ext uri="{BB962C8B-B14F-4D97-AF65-F5344CB8AC3E}">
        <p14:creationId xmlns:p14="http://schemas.microsoft.com/office/powerpoint/2010/main" val="26584406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101</a:t>
            </a:fld>
            <a:endParaRPr lang="en-GB">
              <a:solidFill>
                <a:prstClr val="black"/>
              </a:solidFill>
            </a:endParaRPr>
          </a:p>
        </p:txBody>
      </p:sp>
    </p:spTree>
    <p:extLst>
      <p:ext uri="{BB962C8B-B14F-4D97-AF65-F5344CB8AC3E}">
        <p14:creationId xmlns:p14="http://schemas.microsoft.com/office/powerpoint/2010/main" val="20364868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102</a:t>
            </a:fld>
            <a:endParaRPr lang="en-GB">
              <a:solidFill>
                <a:prstClr val="black"/>
              </a:solidFill>
            </a:endParaRPr>
          </a:p>
        </p:txBody>
      </p:sp>
    </p:spTree>
    <p:extLst>
      <p:ext uri="{BB962C8B-B14F-4D97-AF65-F5344CB8AC3E}">
        <p14:creationId xmlns:p14="http://schemas.microsoft.com/office/powerpoint/2010/main" val="37652636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103</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p:spPr>
        <p:txBody>
          <a:bodyPr/>
          <a:lstStyle/>
          <a:p>
            <a:fld id="{D10E9E38-9C48-474D-948C-5E91189EA5DB}" type="slidenum">
              <a:rPr lang="en-US">
                <a:solidFill>
                  <a:srgbClr val="C0504D"/>
                </a:solidFill>
              </a:rPr>
              <a:pPr/>
              <a:t>104</a:t>
            </a:fld>
            <a:endParaRPr lang="en-US">
              <a:solidFill>
                <a:srgbClr val="C0504D"/>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p>
            <a:fld id="{DCCF71CC-C929-5E43-81E4-0EC781571D3A}" type="slidenum">
              <a:rPr lang="en-US">
                <a:solidFill>
                  <a:srgbClr val="C0504D"/>
                </a:solidFill>
              </a:rPr>
              <a:pPr/>
              <a:t>105</a:t>
            </a:fld>
            <a:endParaRPr lang="en-US">
              <a:solidFill>
                <a:srgbClr val="C0504D"/>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90AC06E-31BE-4A6C-8527-ED161F9F75F4}" type="slidenum">
              <a:rPr lang="en-GB" smtClean="0">
                <a:solidFill>
                  <a:prstClr val="black"/>
                </a:solidFill>
              </a:rPr>
              <a:pPr/>
              <a:t>106</a:t>
            </a:fld>
            <a:endParaRPr lang="en-GB">
              <a:solidFill>
                <a:prstClr val="black"/>
              </a:solidFill>
            </a:endParaRPr>
          </a:p>
        </p:txBody>
      </p:sp>
    </p:spTree>
    <p:extLst>
      <p:ext uri="{BB962C8B-B14F-4D97-AF65-F5344CB8AC3E}">
        <p14:creationId xmlns:p14="http://schemas.microsoft.com/office/powerpoint/2010/main" val="10398371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107</a:t>
            </a:fld>
            <a:endParaRPr lang="en-GB">
              <a:solidFill>
                <a:prstClr val="black"/>
              </a:solidFill>
            </a:endParaRPr>
          </a:p>
        </p:txBody>
      </p:sp>
    </p:spTree>
    <p:extLst>
      <p:ext uri="{BB962C8B-B14F-4D97-AF65-F5344CB8AC3E}">
        <p14:creationId xmlns:p14="http://schemas.microsoft.com/office/powerpoint/2010/main" val="4248906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108</a:t>
            </a:fld>
            <a:endParaRPr lang="en-GB">
              <a:solidFill>
                <a:prstClr val="black"/>
              </a:solidFill>
            </a:endParaRPr>
          </a:p>
        </p:txBody>
      </p:sp>
    </p:spTree>
    <p:extLst>
      <p:ext uri="{BB962C8B-B14F-4D97-AF65-F5344CB8AC3E}">
        <p14:creationId xmlns:p14="http://schemas.microsoft.com/office/powerpoint/2010/main" val="14618526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109</a:t>
            </a:fld>
            <a:endParaRPr lang="en-GB">
              <a:solidFill>
                <a:prstClr val="black"/>
              </a:solidFill>
            </a:endParaRPr>
          </a:p>
        </p:txBody>
      </p:sp>
    </p:spTree>
    <p:extLst>
      <p:ext uri="{BB962C8B-B14F-4D97-AF65-F5344CB8AC3E}">
        <p14:creationId xmlns:p14="http://schemas.microsoft.com/office/powerpoint/2010/main" val="226382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92EC583-98B1-3545-BB35-1A2B7DE7FB36}" type="slidenum">
              <a:rPr lang="en-US">
                <a:solidFill>
                  <a:prstClr val="black"/>
                </a:solidFill>
                <a:latin typeface="Times New Roman" pitchFamily="30" charset="0"/>
                <a:ea typeface="ＭＳ Ｐゴシック" pitchFamily="30" charset="-128"/>
                <a:cs typeface="ＭＳ Ｐゴシック" pitchFamily="30" charset="-128"/>
              </a:rPr>
              <a:pPr/>
              <a:t>11</a:t>
            </a:fld>
            <a:endParaRPr lang="en-US">
              <a:solidFill>
                <a:prstClr val="black"/>
              </a:solidFill>
              <a:latin typeface="Times New Roman" pitchFamily="30" charset="0"/>
              <a:ea typeface="ＭＳ Ｐゴシック" pitchFamily="30" charset="-128"/>
              <a:cs typeface="ＭＳ Ｐゴシック" pitchFamily="30" charset="-128"/>
            </a:endParaRPr>
          </a:p>
        </p:txBody>
      </p:sp>
      <p:sp>
        <p:nvSpPr>
          <p:cNvPr id="19459" name="Rectangle 2"/>
          <p:cNvSpPr>
            <a:spLocks noGrp="1" noRot="1" noChangeAspect="1" noChangeArrowheads="1" noTextEdit="1"/>
          </p:cNvSpPr>
          <p:nvPr>
            <p:ph type="sldImg"/>
          </p:nvPr>
        </p:nvSpPr>
        <p:spPr>
          <a:xfrm>
            <a:off x="873125" y="741363"/>
            <a:ext cx="4933950" cy="3702050"/>
          </a:xfrm>
          <a:ln/>
        </p:spPr>
      </p:sp>
      <p:sp>
        <p:nvSpPr>
          <p:cNvPr id="19460" name="Rectangle 3"/>
          <p:cNvSpPr>
            <a:spLocks noGrp="1" noChangeArrowheads="1"/>
          </p:cNvSpPr>
          <p:nvPr>
            <p:ph type="body" idx="1"/>
          </p:nvPr>
        </p:nvSpPr>
        <p:spPr>
          <a:xfrm>
            <a:off x="889827" y="4692715"/>
            <a:ext cx="4891021" cy="4442435"/>
          </a:xfrm>
          <a:noFill/>
          <a:ln/>
        </p:spPr>
        <p:txBody>
          <a:bodyPr lIns="92939" tIns="46471" rIns="92939" bIns="46471"/>
          <a:lstStyle/>
          <a:p>
            <a:pPr eaLnBrk="1" hangingPunct="1"/>
            <a:endParaRPr lang="en-US">
              <a:latin typeface="Times New Roman" pitchFamily="30" charset="0"/>
              <a:ea typeface="ＭＳ Ｐゴシック" pitchFamily="30" charset="-128"/>
              <a:cs typeface="ＭＳ Ｐゴシック" pitchFamily="30"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110</a:t>
            </a:fld>
            <a:endParaRPr lang="en-GB">
              <a:solidFill>
                <a:prstClr val="black"/>
              </a:solidFill>
            </a:endParaRPr>
          </a:p>
        </p:txBody>
      </p:sp>
    </p:spTree>
    <p:extLst>
      <p:ext uri="{BB962C8B-B14F-4D97-AF65-F5344CB8AC3E}">
        <p14:creationId xmlns:p14="http://schemas.microsoft.com/office/powerpoint/2010/main" val="21722310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111</a:t>
            </a:fld>
            <a:endParaRPr lang="en-GB">
              <a:solidFill>
                <a:prstClr val="black"/>
              </a:solidFill>
            </a:endParaRPr>
          </a:p>
        </p:txBody>
      </p:sp>
    </p:spTree>
    <p:extLst>
      <p:ext uri="{BB962C8B-B14F-4D97-AF65-F5344CB8AC3E}">
        <p14:creationId xmlns:p14="http://schemas.microsoft.com/office/powerpoint/2010/main" val="5987420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112</a:t>
            </a:fld>
            <a:endParaRPr lang="en-GB">
              <a:solidFill>
                <a:prstClr val="black"/>
              </a:solidFill>
            </a:endParaRPr>
          </a:p>
        </p:txBody>
      </p:sp>
    </p:spTree>
    <p:extLst>
      <p:ext uri="{BB962C8B-B14F-4D97-AF65-F5344CB8AC3E}">
        <p14:creationId xmlns:p14="http://schemas.microsoft.com/office/powerpoint/2010/main" val="30582816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113</a:t>
            </a:fld>
            <a:endParaRPr lang="en-GB">
              <a:solidFill>
                <a:prstClr val="black"/>
              </a:solidFill>
            </a:endParaRPr>
          </a:p>
        </p:txBody>
      </p:sp>
    </p:spTree>
    <p:extLst>
      <p:ext uri="{BB962C8B-B14F-4D97-AF65-F5344CB8AC3E}">
        <p14:creationId xmlns:p14="http://schemas.microsoft.com/office/powerpoint/2010/main" val="26463874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114</a:t>
            </a:fld>
            <a:endParaRPr lang="en-GB">
              <a:solidFill>
                <a:prstClr val="black"/>
              </a:solidFill>
            </a:endParaRPr>
          </a:p>
        </p:txBody>
      </p:sp>
    </p:spTree>
    <p:extLst>
      <p:ext uri="{BB962C8B-B14F-4D97-AF65-F5344CB8AC3E}">
        <p14:creationId xmlns:p14="http://schemas.microsoft.com/office/powerpoint/2010/main" val="28979011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115</a:t>
            </a:fld>
            <a:endParaRPr lang="en-GB">
              <a:solidFill>
                <a:prstClr val="black"/>
              </a:solidFill>
            </a:endParaRPr>
          </a:p>
        </p:txBody>
      </p:sp>
    </p:spTree>
    <p:extLst>
      <p:ext uri="{BB962C8B-B14F-4D97-AF65-F5344CB8AC3E}">
        <p14:creationId xmlns:p14="http://schemas.microsoft.com/office/powerpoint/2010/main" val="28979011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2300">
                <a:solidFill>
                  <a:schemeClr val="tx1"/>
                </a:solidFill>
                <a:latin typeface="Arial" charset="0"/>
                <a:ea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ctr"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ctr"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ctr"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ctr" hangingPunct="0">
              <a:spcBef>
                <a:spcPct val="0"/>
              </a:spcBef>
              <a:spcAft>
                <a:spcPct val="0"/>
              </a:spcAft>
              <a:defRPr sz="2300">
                <a:solidFill>
                  <a:schemeClr val="tx1"/>
                </a:solidFill>
                <a:latin typeface="Arial" charset="0"/>
                <a:ea typeface="ＭＳ Ｐゴシック" charset="0"/>
              </a:defRPr>
            </a:lvl9pPr>
          </a:lstStyle>
          <a:p>
            <a:pPr>
              <a:defRPr/>
            </a:pPr>
            <a:fld id="{C9D1C241-6DEA-D246-8CFB-6BB2BDB6DD80}" type="slidenum">
              <a:rPr lang="en-US" sz="1200">
                <a:solidFill>
                  <a:srgbClr val="000000"/>
                </a:solidFill>
              </a:rPr>
              <a:pPr>
                <a:defRPr/>
              </a:pPr>
              <a:t>116</a:t>
            </a:fld>
            <a:endParaRPr lang="en-US" sz="1200">
              <a:solidFill>
                <a:srgbClr val="000000"/>
              </a:solidFill>
            </a:endParaRPr>
          </a:p>
        </p:txBody>
      </p:sp>
      <p:sp>
        <p:nvSpPr>
          <p:cNvPr id="24578" name="Rectangle 7"/>
          <p:cNvSpPr txBox="1">
            <a:spLocks noGrp="1" noChangeArrowheads="1"/>
          </p:cNvSpPr>
          <p:nvPr/>
        </p:nvSpPr>
        <p:spPr bwMode="auto">
          <a:xfrm>
            <a:off x="3778312" y="9381068"/>
            <a:ext cx="2890916" cy="49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ctr"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ctr"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ctr"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ctr"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9DB62C13-94EB-A747-BD97-A04FA19C60B9}" type="slidenum">
              <a:rPr lang="en-US" sz="1100">
                <a:solidFill>
                  <a:srgbClr val="000000"/>
                </a:solidFill>
              </a:rPr>
              <a:pPr algn="r" eaLnBrk="0" fontAlgn="base" hangingPunct="0">
                <a:spcBef>
                  <a:spcPct val="0"/>
                </a:spcBef>
                <a:spcAft>
                  <a:spcPct val="0"/>
                </a:spcAft>
              </a:pPr>
              <a:t>116</a:t>
            </a:fld>
            <a:endParaRPr lang="en-US" sz="1100">
              <a:solidFill>
                <a:srgbClr val="000000"/>
              </a:solidFill>
            </a:endParaRPr>
          </a:p>
        </p:txBody>
      </p:sp>
      <p:sp>
        <p:nvSpPr>
          <p:cNvPr id="57348" name="Rectangle 2"/>
          <p:cNvSpPr>
            <a:spLocks noGrp="1" noRot="1" noChangeAspect="1" noChangeArrowheads="1" noTextEdit="1"/>
          </p:cNvSpPr>
          <p:nvPr>
            <p:ph type="sldImg"/>
          </p:nvPr>
        </p:nvSpPr>
        <p:spPr>
          <a:xfrm>
            <a:off x="868363" y="741363"/>
            <a:ext cx="4935537" cy="3702050"/>
          </a:xfrm>
          <a:ln/>
        </p:spPr>
      </p:sp>
      <p:sp>
        <p:nvSpPr>
          <p:cNvPr id="5734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5" rIns="91430" bIns="45715"/>
          <a:lstStyle/>
          <a:p>
            <a:pPr eaLnBrk="1" hangingPunct="1">
              <a:defRPr/>
            </a:pPr>
            <a:endParaRPr lang="en-US">
              <a:latin typeface="Arial" charset="0"/>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3019689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スライド イメージ プレースホルダ 1"/>
          <p:cNvSpPr>
            <a:spLocks noGrp="1" noRot="1" noChangeAspect="1"/>
          </p:cNvSpPr>
          <p:nvPr>
            <p:ph type="sldImg"/>
          </p:nvPr>
        </p:nvSpPr>
        <p:spPr>
          <a:ln/>
        </p:spPr>
      </p:sp>
      <p:sp>
        <p:nvSpPr>
          <p:cNvPr id="30722"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cs typeface="ＭＳ Ｐゴシック" charset="0"/>
            </a:endParaRPr>
          </a:p>
        </p:txBody>
      </p:sp>
      <p:sp>
        <p:nvSpPr>
          <p:cNvPr id="30723"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a:solidFill>
                  <a:schemeClr val="tx1"/>
                </a:solidFill>
                <a:latin typeface="Arial" charset="0"/>
                <a:ea typeface="ＭＳ Ｐゴシック" charset="0"/>
                <a:cs typeface="Arial Unicode MS" charset="0"/>
              </a:defRPr>
            </a:lvl1pPr>
            <a:lvl2pPr marL="742950" indent="-285750">
              <a:defRPr kumimoji="1" sz="3600">
                <a:solidFill>
                  <a:schemeClr val="tx1"/>
                </a:solidFill>
                <a:latin typeface="Arial" charset="0"/>
                <a:ea typeface="Arial Unicode MS" charset="0"/>
                <a:cs typeface="Arial Unicode MS" charset="0"/>
              </a:defRPr>
            </a:lvl2pPr>
            <a:lvl3pPr marL="1143000" indent="-228600">
              <a:defRPr kumimoji="1" sz="3600">
                <a:solidFill>
                  <a:schemeClr val="tx1"/>
                </a:solidFill>
                <a:latin typeface="Arial" charset="0"/>
                <a:ea typeface="Arial Unicode MS" charset="0"/>
                <a:cs typeface="Arial Unicode MS" charset="0"/>
              </a:defRPr>
            </a:lvl3pPr>
            <a:lvl4pPr marL="1600200" indent="-228600">
              <a:defRPr kumimoji="1" sz="3600">
                <a:solidFill>
                  <a:schemeClr val="tx1"/>
                </a:solidFill>
                <a:latin typeface="Arial" charset="0"/>
                <a:ea typeface="Arial Unicode MS" charset="0"/>
                <a:cs typeface="Arial Unicode MS" charset="0"/>
              </a:defRPr>
            </a:lvl4pPr>
            <a:lvl5pPr marL="2057400" indent="-228600">
              <a:defRPr kumimoji="1" sz="3600">
                <a:solidFill>
                  <a:schemeClr val="tx1"/>
                </a:solidFill>
                <a:latin typeface="Arial" charset="0"/>
                <a:ea typeface="Arial Unicode MS" charset="0"/>
                <a:cs typeface="Arial Unicode MS" charset="0"/>
              </a:defRPr>
            </a:lvl5pPr>
            <a:lvl6pPr marL="25146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29718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34290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38862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fld id="{70A48719-D061-9344-8BA6-09D8F1846EBB}" type="slidenum">
              <a:rPr kumimoji="0" lang="en-US" altLang="ja-JP" sz="1200">
                <a:solidFill>
                  <a:prstClr val="black"/>
                </a:solidFill>
                <a:cs typeface="ＭＳ Ｐゴシック" charset="0"/>
              </a:rPr>
              <a:pPr/>
              <a:t>118</a:t>
            </a:fld>
            <a:endParaRPr kumimoji="0" lang="en-US" altLang="ja-JP" sz="1200">
              <a:solidFill>
                <a:prstClr val="black"/>
              </a:solidFill>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07A236-A489-4046-BA88-D9131B59603F}"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263163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D93B9C5-0977-B64F-9022-ACF51B978558}" type="slidenum">
              <a:rPr lang="en-US">
                <a:solidFill>
                  <a:prstClr val="black"/>
                </a:solidFill>
                <a:latin typeface="Times New Roman" pitchFamily="30" charset="0"/>
                <a:ea typeface="ＭＳ Ｐゴシック" pitchFamily="30" charset="-128"/>
                <a:cs typeface="ＭＳ Ｐゴシック" pitchFamily="30" charset="-128"/>
              </a:rPr>
              <a:pPr/>
              <a:t>12</a:t>
            </a:fld>
            <a:endParaRPr lang="en-US">
              <a:solidFill>
                <a:prstClr val="black"/>
              </a:solidFill>
              <a:latin typeface="Times New Roman" pitchFamily="30" charset="0"/>
              <a:ea typeface="ＭＳ Ｐゴシック" pitchFamily="30" charset="-128"/>
              <a:cs typeface="ＭＳ Ｐゴシック" pitchFamily="30" charset="-128"/>
            </a:endParaRPr>
          </a:p>
        </p:txBody>
      </p:sp>
      <p:sp>
        <p:nvSpPr>
          <p:cNvPr id="21507" name="Rectangle 2"/>
          <p:cNvSpPr>
            <a:spLocks noGrp="1" noRot="1" noChangeAspect="1" noChangeArrowheads="1" noTextEdit="1"/>
          </p:cNvSpPr>
          <p:nvPr>
            <p:ph type="sldImg"/>
          </p:nvPr>
        </p:nvSpPr>
        <p:spPr>
          <a:xfrm>
            <a:off x="873125" y="741363"/>
            <a:ext cx="4933950" cy="3702050"/>
          </a:xfrm>
          <a:ln/>
        </p:spPr>
      </p:sp>
      <p:sp>
        <p:nvSpPr>
          <p:cNvPr id="21508" name="Rectangle 3"/>
          <p:cNvSpPr>
            <a:spLocks noGrp="1" noChangeArrowheads="1"/>
          </p:cNvSpPr>
          <p:nvPr>
            <p:ph type="body" idx="1"/>
          </p:nvPr>
        </p:nvSpPr>
        <p:spPr>
          <a:xfrm>
            <a:off x="889827" y="4691023"/>
            <a:ext cx="4891021" cy="4444127"/>
          </a:xfrm>
          <a:noFill/>
          <a:ln/>
        </p:spPr>
        <p:txBody>
          <a:bodyPr lIns="92938" tIns="46468" rIns="92938" bIns="46468"/>
          <a:lstStyle/>
          <a:p>
            <a:pPr eaLnBrk="1" hangingPunct="1"/>
            <a:r>
              <a:rPr lang="en-US" dirty="0" smtClean="0">
                <a:latin typeface="Times New Roman" pitchFamily="30" charset="0"/>
                <a:ea typeface="ＭＳ Ｐゴシック" pitchFamily="30" charset="-128"/>
                <a:cs typeface="ＭＳ Ｐゴシック" pitchFamily="30" charset="-128"/>
              </a:rPr>
              <a:t>updated</a:t>
            </a:r>
            <a:endParaRPr lang="en-US" dirty="0">
              <a:latin typeface="Times New Roman" pitchFamily="30" charset="0"/>
              <a:ea typeface="ＭＳ Ｐゴシック" pitchFamily="30" charset="-128"/>
              <a:cs typeface="ＭＳ Ｐゴシック" pitchFamily="30"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E2B9E-D459-8845-AEBB-C616530BE85B}" type="slidenum">
              <a:rPr lang="en-US">
                <a:solidFill>
                  <a:prstClr val="black"/>
                </a:solidFill>
              </a:rPr>
              <a:pPr/>
              <a:t>120</a:t>
            </a:fld>
            <a:endParaRPr lang="en-US">
              <a:solidFill>
                <a:prstClr val="black"/>
              </a:solidFill>
            </a:endParaRPr>
          </a:p>
        </p:txBody>
      </p:sp>
      <p:sp>
        <p:nvSpPr>
          <p:cNvPr id="1994754" name="Rectangle 2"/>
          <p:cNvSpPr>
            <a:spLocks noGrp="1" noRot="1" noChangeAspect="1" noChangeArrowheads="1" noTextEdit="1"/>
          </p:cNvSpPr>
          <p:nvPr>
            <p:ph type="sldImg"/>
          </p:nvPr>
        </p:nvSpPr>
        <p:spPr>
          <a:xfrm>
            <a:off x="868363" y="741363"/>
            <a:ext cx="4935537" cy="3702050"/>
          </a:xfrm>
          <a:ln/>
        </p:spPr>
      </p:sp>
      <p:sp>
        <p:nvSpPr>
          <p:cNvPr id="199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22041516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25512675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9498830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6065183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23932545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48389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8343137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2300">
                <a:solidFill>
                  <a:schemeClr val="tx1"/>
                </a:solidFill>
                <a:latin typeface="Arial" charset="0"/>
                <a:ea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ctr"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ctr"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ctr"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ctr" hangingPunct="0">
              <a:spcBef>
                <a:spcPct val="0"/>
              </a:spcBef>
              <a:spcAft>
                <a:spcPct val="0"/>
              </a:spcAft>
              <a:defRPr sz="2300">
                <a:solidFill>
                  <a:schemeClr val="tx1"/>
                </a:solidFill>
                <a:latin typeface="Arial" charset="0"/>
                <a:ea typeface="ＭＳ Ｐゴシック" charset="0"/>
              </a:defRPr>
            </a:lvl9pPr>
          </a:lstStyle>
          <a:p>
            <a:pPr>
              <a:defRPr/>
            </a:pPr>
            <a:fld id="{D7BE9B04-7AC7-E041-B03F-ED1B3BC8C34A}" type="slidenum">
              <a:rPr lang="en-US" sz="1200">
                <a:solidFill>
                  <a:prstClr val="black"/>
                </a:solidFill>
              </a:rPr>
              <a:pPr>
                <a:defRPr/>
              </a:pPr>
              <a:t>128</a:t>
            </a:fld>
            <a:endParaRPr lang="en-US" sz="1200">
              <a:solidFill>
                <a:prstClr val="black"/>
              </a:solidFill>
            </a:endParaRPr>
          </a:p>
        </p:txBody>
      </p:sp>
      <p:sp>
        <p:nvSpPr>
          <p:cNvPr id="60419" name="Rectangle 2"/>
          <p:cNvSpPr>
            <a:spLocks noGrp="1" noRot="1" noChangeAspect="1" noChangeArrowheads="1" noTextEdit="1"/>
          </p:cNvSpPr>
          <p:nvPr>
            <p:ph type="sldImg"/>
          </p:nvPr>
        </p:nvSpPr>
        <p:spPr>
          <a:xfrm>
            <a:off x="868363" y="741363"/>
            <a:ext cx="4935537" cy="3702050"/>
          </a:xfrm>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229740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8360766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9463769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15156122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32849605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868363" y="741363"/>
            <a:ext cx="4933950" cy="3702050"/>
          </a:xfrm>
          <a:ln/>
        </p:spPr>
      </p:sp>
      <p:sp>
        <p:nvSpPr>
          <p:cNvPr id="614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Arial" charset="0"/>
              <a:cs typeface="Arial Unicode MS" charset="0"/>
            </a:endParaRPr>
          </a:p>
        </p:txBody>
      </p:sp>
      <p:sp>
        <p:nvSpPr>
          <p:cNvPr id="61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2300">
                <a:solidFill>
                  <a:schemeClr val="tx1"/>
                </a:solidFill>
                <a:latin typeface="Arial" charset="0"/>
                <a:ea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ctr"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ctr"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ctr"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ctr" hangingPunct="0">
              <a:spcBef>
                <a:spcPct val="0"/>
              </a:spcBef>
              <a:spcAft>
                <a:spcPct val="0"/>
              </a:spcAft>
              <a:defRPr sz="2300">
                <a:solidFill>
                  <a:schemeClr val="tx1"/>
                </a:solidFill>
                <a:latin typeface="Arial" charset="0"/>
                <a:ea typeface="ＭＳ Ｐゴシック" charset="0"/>
              </a:defRPr>
            </a:lvl9pPr>
          </a:lstStyle>
          <a:p>
            <a:pPr>
              <a:defRPr/>
            </a:pPr>
            <a:fld id="{A6861428-4531-E34F-B5C6-791490BD4EFC}" type="slidenum">
              <a:rPr lang="ja-JP" altLang="en-US" sz="1200">
                <a:solidFill>
                  <a:prstClr val="black"/>
                </a:solidFill>
                <a:cs typeface="ＭＳ Ｐゴシック" charset="0"/>
              </a:rPr>
              <a:pPr>
                <a:defRPr/>
              </a:pPr>
              <a:t>133</a:t>
            </a:fld>
            <a:endParaRPr lang="en-US" altLang="ja-JP" sz="1200">
              <a:solidFill>
                <a:prstClr val="black"/>
              </a:solidFill>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134</a:t>
            </a:fld>
            <a:endParaRPr lang="en-GB">
              <a:solidFill>
                <a:prstClr val="black"/>
              </a:solidFill>
            </a:endParaRPr>
          </a:p>
        </p:txBody>
      </p:sp>
    </p:spTree>
    <p:extLst>
      <p:ext uri="{BB962C8B-B14F-4D97-AF65-F5344CB8AC3E}">
        <p14:creationId xmlns:p14="http://schemas.microsoft.com/office/powerpoint/2010/main" val="28979011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868363" y="741363"/>
            <a:ext cx="4935537" cy="3702050"/>
          </a:xfrm>
          <a:ln/>
        </p:spPr>
      </p:sp>
      <p:sp>
        <p:nvSpPr>
          <p:cNvPr id="35842"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769483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137</a:t>
            </a:fld>
            <a:endParaRPr lang="en-GB">
              <a:solidFill>
                <a:prstClr val="black"/>
              </a:solidFill>
            </a:endParaRPr>
          </a:p>
        </p:txBody>
      </p:sp>
    </p:spTree>
    <p:extLst>
      <p:ext uri="{BB962C8B-B14F-4D97-AF65-F5344CB8AC3E}">
        <p14:creationId xmlns:p14="http://schemas.microsoft.com/office/powerpoint/2010/main" val="10945554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139</a:t>
            </a:fld>
            <a:endParaRPr lang="en-GB">
              <a:solidFill>
                <a:prstClr val="black"/>
              </a:solidFill>
            </a:endParaRPr>
          </a:p>
        </p:txBody>
      </p:sp>
    </p:spTree>
    <p:extLst>
      <p:ext uri="{BB962C8B-B14F-4D97-AF65-F5344CB8AC3E}">
        <p14:creationId xmlns:p14="http://schemas.microsoft.com/office/powerpoint/2010/main" val="194386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14</a:t>
            </a:fld>
            <a:endParaRPr lang="en-GB"/>
          </a:p>
        </p:txBody>
      </p:sp>
    </p:spTree>
    <p:extLst>
      <p:ext uri="{BB962C8B-B14F-4D97-AF65-F5344CB8AC3E}">
        <p14:creationId xmlns:p14="http://schemas.microsoft.com/office/powerpoint/2010/main" val="395656018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140</a:t>
            </a:fld>
            <a:endParaRPr lang="en-GB">
              <a:solidFill>
                <a:prstClr val="black"/>
              </a:solidFill>
            </a:endParaRPr>
          </a:p>
        </p:txBody>
      </p:sp>
    </p:spTree>
    <p:extLst>
      <p:ext uri="{BB962C8B-B14F-4D97-AF65-F5344CB8AC3E}">
        <p14:creationId xmlns:p14="http://schemas.microsoft.com/office/powerpoint/2010/main" val="39719503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dirty="0" smtClean="0"/>
              <a:t>Spare</a:t>
            </a:r>
            <a:r>
              <a:rPr lang="en-US" baseline="0" dirty="0" smtClean="0"/>
              <a:t> slide ?</a:t>
            </a:r>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376651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1C7C2D-F447-1C4C-A715-C1923AE57AA2}"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18129903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p:txBody>
          <a:bodyPr/>
          <a:lstStyle/>
          <a:p>
            <a:pPr>
              <a:spcBef>
                <a:spcPct val="0"/>
              </a:spcBef>
            </a:pPr>
            <a:endParaRPr lang="en-US" dirty="0"/>
          </a:p>
        </p:txBody>
      </p:sp>
      <p:sp>
        <p:nvSpPr>
          <p:cNvPr id="16388" name="Slide Number Placeholder 3"/>
          <p:cNvSpPr txBox="1">
            <a:spLocks noGrp="1"/>
          </p:cNvSpPr>
          <p:nvPr/>
        </p:nvSpPr>
        <p:spPr bwMode="auto">
          <a:xfrm>
            <a:off x="3778264" y="9379502"/>
            <a:ext cx="2890836" cy="494747"/>
          </a:xfrm>
          <a:prstGeom prst="rect">
            <a:avLst/>
          </a:prstGeom>
          <a:noFill/>
          <a:ln w="9525">
            <a:noFill/>
            <a:miter lim="800000"/>
            <a:headEnd/>
            <a:tailEnd/>
          </a:ln>
        </p:spPr>
        <p:txBody>
          <a:bodyPr lIns="91211" tIns="45606" rIns="91211" bIns="45606" anchor="b"/>
          <a:lstStyle/>
          <a:p>
            <a:pPr algn="r" defTabSz="912813" eaLnBrk="0" hangingPunct="0"/>
            <a:fld id="{1313DA72-E7B0-40F6-83C2-8AD6CC76D20E}" type="slidenum">
              <a:rPr lang="en-US" sz="1200">
                <a:solidFill>
                  <a:prstClr val="black"/>
                </a:solidFill>
                <a:ea typeface="ＭＳ Ｐゴシック"/>
                <a:cs typeface="ＭＳ Ｐゴシック"/>
              </a:rPr>
              <a:pPr algn="r" defTabSz="912813" eaLnBrk="0" hangingPunct="0"/>
              <a:t>144</a:t>
            </a:fld>
            <a:endParaRPr lang="en-US" sz="1200">
              <a:solidFill>
                <a:prstClr val="black"/>
              </a:solidFill>
              <a:ea typeface="ＭＳ Ｐゴシック"/>
              <a:cs typeface="ＭＳ Ｐゴシック"/>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10328549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combination</a:t>
            </a:r>
            <a:r>
              <a:rPr lang="en-US" baseline="0" dirty="0" smtClean="0"/>
              <a:t> of high gradient, low break-down rate and the correct </a:t>
            </a:r>
            <a:r>
              <a:rPr lang="en-US" baseline="0" dirty="0" err="1" smtClean="0"/>
              <a:t>pulselenght</a:t>
            </a:r>
            <a:r>
              <a:rPr lang="en-US" baseline="0" dirty="0" smtClean="0"/>
              <a:t> </a:t>
            </a:r>
          </a:p>
          <a:p>
            <a:r>
              <a:rPr lang="en-US" baseline="0" dirty="0" smtClean="0"/>
              <a:t>Maybe next is better </a:t>
            </a:r>
            <a:endParaRPr lang="en-US" dirty="0"/>
          </a:p>
        </p:txBody>
      </p:sp>
      <p:sp>
        <p:nvSpPr>
          <p:cNvPr id="4" name="Slide Number Placeholder 3"/>
          <p:cNvSpPr>
            <a:spLocks noGrp="1"/>
          </p:cNvSpPr>
          <p:nvPr>
            <p:ph type="sldNum" sz="quarter" idx="10"/>
          </p:nvPr>
        </p:nvSpPr>
        <p:spPr/>
        <p:txBody>
          <a:bodyPr/>
          <a:lstStyle/>
          <a:p>
            <a:fld id="{885EE2B2-09D2-4711-8EE7-85072034926F}" type="slidenum">
              <a:rPr lang="en-US" smtClean="0">
                <a:solidFill>
                  <a:prstClr val="black"/>
                </a:solidFill>
              </a:rPr>
              <a:pPr/>
              <a:t>146</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this one is better </a:t>
            </a:r>
            <a:endParaRPr lang="en-US" dirty="0"/>
          </a:p>
        </p:txBody>
      </p:sp>
      <p:sp>
        <p:nvSpPr>
          <p:cNvPr id="4" name="Slide Number Placeholder 3"/>
          <p:cNvSpPr>
            <a:spLocks noGrp="1"/>
          </p:cNvSpPr>
          <p:nvPr>
            <p:ph type="sldNum" sz="quarter" idx="10"/>
          </p:nvPr>
        </p:nvSpPr>
        <p:spPr/>
        <p:txBody>
          <a:bodyPr/>
          <a:lstStyle/>
          <a:p>
            <a:fld id="{885EE2B2-09D2-4711-8EE7-85072034926F}" type="slidenum">
              <a:rPr lang="en-US" smtClean="0">
                <a:solidFill>
                  <a:prstClr val="black"/>
                </a:solidFill>
              </a:rPr>
              <a:pPr/>
              <a:t>147</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21827711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324792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6A09998C-2697-4999-8874-1817DB49E6D9}" type="slidenum">
              <a:rPr lang="en-US" smtClean="0">
                <a:solidFill>
                  <a:srgbClr val="EEECE1"/>
                </a:solidFill>
              </a:rPr>
              <a:pPr>
                <a:defRPr/>
              </a:pPr>
              <a:t>15</a:t>
            </a:fld>
            <a:endParaRPr lang="en-US">
              <a:solidFill>
                <a:srgbClr val="EEECE1"/>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 better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23924736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r>
              <a:rPr lang="en-US" dirty="0" smtClean="0"/>
              <a:t>Need to be cleaned up but has to info</a:t>
            </a:r>
            <a:r>
              <a:rPr lang="en-US" baseline="0" dirty="0" smtClean="0"/>
              <a:t> needed to discuss initial </a:t>
            </a:r>
            <a:r>
              <a:rPr lang="en-US" baseline="0" dirty="0" err="1" smtClean="0"/>
              <a:t>emittance</a:t>
            </a:r>
            <a:r>
              <a:rPr lang="en-US" baseline="0" dirty="0" smtClean="0"/>
              <a:t> and conservation </a:t>
            </a:r>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Spare ?</a:t>
            </a:r>
            <a:endParaRPr lang="en-US" dirty="0"/>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223578517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siting </a:t>
            </a:r>
            <a:endParaRPr lang="en-US" dirty="0"/>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6352180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741363"/>
            <a:ext cx="4935537" cy="3702050"/>
          </a:xfrm>
        </p:spPr>
      </p:sp>
      <p:sp>
        <p:nvSpPr>
          <p:cNvPr id="3" name="Notes Placeholder 2"/>
          <p:cNvSpPr>
            <a:spLocks noGrp="1"/>
          </p:cNvSpPr>
          <p:nvPr>
            <p:ph type="body" idx="1"/>
          </p:nvPr>
        </p:nvSpPr>
        <p:spPr/>
        <p:txBody>
          <a:bodyPr/>
          <a:lstStyle/>
          <a:p>
            <a:r>
              <a:rPr lang="en-US" dirty="0" smtClean="0"/>
              <a:t>Pictures illustrate various parts of the activities in this period:</a:t>
            </a:r>
            <a:r>
              <a:rPr lang="en-US" baseline="0" dirty="0" smtClean="0"/>
              <a:t> </a:t>
            </a:r>
            <a:r>
              <a:rPr lang="en-US" baseline="0" dirty="0" err="1" smtClean="0"/>
              <a:t>rebasellning</a:t>
            </a:r>
            <a:r>
              <a:rPr lang="en-US" baseline="0" dirty="0" smtClean="0"/>
              <a:t> and staging taking into account physics results, ctf3 and other system tests of key parts of the machine, further site studies, further work on RF components, complete modules and start of </a:t>
            </a:r>
            <a:r>
              <a:rPr lang="en-US" baseline="0" dirty="0" err="1" smtClean="0"/>
              <a:t>industralization</a:t>
            </a:r>
            <a:r>
              <a:rPr lang="en-US" baseline="0" dirty="0" smtClean="0"/>
              <a:t> of components, a significant build up of testing capacity of RF components (at CERN and with collaborators) </a:t>
            </a:r>
            <a:endParaRPr lang="en-US" dirty="0"/>
          </a:p>
        </p:txBody>
      </p:sp>
      <p:sp>
        <p:nvSpPr>
          <p:cNvPr id="4" name="Slide Number Placeholder 3"/>
          <p:cNvSpPr>
            <a:spLocks noGrp="1"/>
          </p:cNvSpPr>
          <p:nvPr>
            <p:ph type="sldNum" sz="quarter" idx="10"/>
          </p:nvPr>
        </p:nvSpPr>
        <p:spPr/>
        <p:txBody>
          <a:bodyPr/>
          <a:lstStyle/>
          <a:p>
            <a:pPr>
              <a:defRPr/>
            </a:pPr>
            <a:fld id="{5CC02BFD-13CD-4A83-AD29-30E7168836B2}" type="slidenum">
              <a:rPr lang="en-US" smtClean="0">
                <a:solidFill>
                  <a:srgbClr val="000000"/>
                </a:solidFill>
              </a:rPr>
              <a:pPr>
                <a:defRPr/>
              </a:pPr>
              <a:t>154</a:t>
            </a:fld>
            <a:endParaRPr lang="en-US">
              <a:solidFill>
                <a:srgbClr val="000000"/>
              </a:solidFill>
            </a:endParaRPr>
          </a:p>
        </p:txBody>
      </p:sp>
    </p:spTree>
    <p:extLst>
      <p:ext uri="{BB962C8B-B14F-4D97-AF65-F5344CB8AC3E}">
        <p14:creationId xmlns:p14="http://schemas.microsoft.com/office/powerpoint/2010/main" val="427186748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173581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146758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157</a:t>
            </a:fld>
            <a:endParaRPr lang="en-GB">
              <a:solidFill>
                <a:prstClr val="black"/>
              </a:solidFill>
            </a:endParaRPr>
          </a:p>
        </p:txBody>
      </p:sp>
    </p:spTree>
    <p:extLst>
      <p:ext uri="{BB962C8B-B14F-4D97-AF65-F5344CB8AC3E}">
        <p14:creationId xmlns:p14="http://schemas.microsoft.com/office/powerpoint/2010/main" val="25307519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158</a:t>
            </a:fld>
            <a:endParaRPr lang="en-GB">
              <a:solidFill>
                <a:prstClr val="black"/>
              </a:solidFill>
            </a:endParaRPr>
          </a:p>
        </p:txBody>
      </p:sp>
    </p:spTree>
    <p:extLst>
      <p:ext uri="{BB962C8B-B14F-4D97-AF65-F5344CB8AC3E}">
        <p14:creationId xmlns:p14="http://schemas.microsoft.com/office/powerpoint/2010/main" val="352287746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1FCDA-FB0F-604C-B400-EEE74C13110C}" type="slidenum">
              <a:rPr lang="en-US">
                <a:solidFill>
                  <a:prstClr val="black"/>
                </a:solidFill>
              </a:rPr>
              <a:pPr/>
              <a:t>159</a:t>
            </a:fld>
            <a:endParaRPr lang="en-US">
              <a:solidFill>
                <a:prstClr val="black"/>
              </a:solidFill>
            </a:endParaRPr>
          </a:p>
        </p:txBody>
      </p:sp>
      <p:sp>
        <p:nvSpPr>
          <p:cNvPr id="40962" name="Rectangle 2"/>
          <p:cNvSpPr>
            <a:spLocks noGrp="1" noRot="1" noChangeAspect="1" noChangeArrowheads="1"/>
          </p:cNvSpPr>
          <p:nvPr>
            <p:ph type="sldImg"/>
          </p:nvPr>
        </p:nvSpPr>
        <p:spPr bwMode="auto">
          <a:xfrm>
            <a:off x="868363" y="741363"/>
            <a:ext cx="4933950" cy="370205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889424" y="4691023"/>
            <a:ext cx="4891828" cy="44441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4072437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10696507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7627747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42405372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25575482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164</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165</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166</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13565520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168</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169</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AE255FA6-796C-49D3-8DD2-66BBAD5775A5}"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pPr>
              <a:defRPr/>
            </a:pPr>
            <a:fld id="{1A574AB2-3CE7-6849-A5AE-E481110191FA}" type="slidenum">
              <a:rPr lang="en-US" smtClean="0">
                <a:solidFill>
                  <a:srgbClr val="C0504D"/>
                </a:solidFill>
              </a:rPr>
              <a:pPr>
                <a:defRPr/>
              </a:pPr>
              <a:t>170</a:t>
            </a:fld>
            <a:endParaRPr lang="en-US">
              <a:solidFill>
                <a:srgbClr val="C0504D"/>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171</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11104933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14179028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144986083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55964898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21743445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419947431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304406574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179</a:t>
            </a:fld>
            <a:endParaRPr lang="en-GB">
              <a:solidFill>
                <a:prstClr val="black"/>
              </a:solidFill>
            </a:endParaRPr>
          </a:p>
        </p:txBody>
      </p:sp>
    </p:spTree>
    <p:extLst>
      <p:ext uri="{BB962C8B-B14F-4D97-AF65-F5344CB8AC3E}">
        <p14:creationId xmlns:p14="http://schemas.microsoft.com/office/powerpoint/2010/main" val="2867786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E54DDDD-DCD9-4076-A2B9-F46C9BF0F609}"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180</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181</a:t>
            </a:fld>
            <a:endParaRPr lang="en-GB">
              <a:solidFill>
                <a:prstClr val="black"/>
              </a:solidFill>
            </a:endParaRPr>
          </a:p>
        </p:txBody>
      </p:sp>
    </p:spTree>
    <p:extLst>
      <p:ext uri="{BB962C8B-B14F-4D97-AF65-F5344CB8AC3E}">
        <p14:creationId xmlns:p14="http://schemas.microsoft.com/office/powerpoint/2010/main" val="325373278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182</a:t>
            </a:fld>
            <a:endParaRPr lang="en-GB">
              <a:solidFill>
                <a:prstClr val="black"/>
              </a:solidFill>
            </a:endParaRPr>
          </a:p>
        </p:txBody>
      </p:sp>
    </p:spTree>
    <p:extLst>
      <p:ext uri="{BB962C8B-B14F-4D97-AF65-F5344CB8AC3E}">
        <p14:creationId xmlns:p14="http://schemas.microsoft.com/office/powerpoint/2010/main" val="37318143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186F2C-9EA7-4EFF-896B-85318C391483}" type="slidenum">
              <a:rPr lang="en-GB" smtClean="0">
                <a:solidFill>
                  <a:prstClr val="black"/>
                </a:solidFill>
              </a:rPr>
              <a:pPr/>
              <a:t>183</a:t>
            </a:fld>
            <a:endParaRPr lang="en-GB">
              <a:solidFill>
                <a:prstClr val="black"/>
              </a:solidFill>
            </a:endParaRPr>
          </a:p>
        </p:txBody>
      </p:sp>
    </p:spTree>
    <p:extLst>
      <p:ext uri="{BB962C8B-B14F-4D97-AF65-F5344CB8AC3E}">
        <p14:creationId xmlns:p14="http://schemas.microsoft.com/office/powerpoint/2010/main" val="312666090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184</a:t>
            </a:fld>
            <a:endParaRPr lang="en-GB">
              <a:solidFill>
                <a:prstClr val="black"/>
              </a:solidFill>
            </a:endParaRPr>
          </a:p>
        </p:txBody>
      </p:sp>
    </p:spTree>
    <p:extLst>
      <p:ext uri="{BB962C8B-B14F-4D97-AF65-F5344CB8AC3E}">
        <p14:creationId xmlns:p14="http://schemas.microsoft.com/office/powerpoint/2010/main" val="85895053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185</a:t>
            </a:fld>
            <a:endParaRPr lang="en-GB">
              <a:solidFill>
                <a:prstClr val="black"/>
              </a:solidFill>
            </a:endParaRPr>
          </a:p>
        </p:txBody>
      </p:sp>
    </p:spTree>
    <p:extLst>
      <p:ext uri="{BB962C8B-B14F-4D97-AF65-F5344CB8AC3E}">
        <p14:creationId xmlns:p14="http://schemas.microsoft.com/office/powerpoint/2010/main" val="14852197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186</a:t>
            </a:fld>
            <a:endParaRPr lang="en-GB">
              <a:solidFill>
                <a:prstClr val="black"/>
              </a:solidFill>
            </a:endParaRPr>
          </a:p>
        </p:txBody>
      </p:sp>
    </p:spTree>
    <p:extLst>
      <p:ext uri="{BB962C8B-B14F-4D97-AF65-F5344CB8AC3E}">
        <p14:creationId xmlns:p14="http://schemas.microsoft.com/office/powerpoint/2010/main" val="96131524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187</a:t>
            </a:fld>
            <a:endParaRPr lang="en-GB">
              <a:solidFill>
                <a:prstClr val="black"/>
              </a:solidFill>
            </a:endParaRPr>
          </a:p>
        </p:txBody>
      </p:sp>
    </p:spTree>
    <p:extLst>
      <p:ext uri="{BB962C8B-B14F-4D97-AF65-F5344CB8AC3E}">
        <p14:creationId xmlns:p14="http://schemas.microsoft.com/office/powerpoint/2010/main" val="16096692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188</a:t>
            </a:fld>
            <a:endParaRPr lang="en-GB">
              <a:solidFill>
                <a:prstClr val="black"/>
              </a:solidFill>
            </a:endParaRPr>
          </a:p>
        </p:txBody>
      </p:sp>
    </p:spTree>
    <p:extLst>
      <p:ext uri="{BB962C8B-B14F-4D97-AF65-F5344CB8AC3E}">
        <p14:creationId xmlns:p14="http://schemas.microsoft.com/office/powerpoint/2010/main" val="381381979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189</a:t>
            </a:fld>
            <a:endParaRPr lang="en-GB">
              <a:solidFill>
                <a:prstClr val="black"/>
              </a:solidFill>
            </a:endParaRPr>
          </a:p>
        </p:txBody>
      </p:sp>
    </p:spTree>
    <p:extLst>
      <p:ext uri="{BB962C8B-B14F-4D97-AF65-F5344CB8AC3E}">
        <p14:creationId xmlns:p14="http://schemas.microsoft.com/office/powerpoint/2010/main" val="240411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C0C74B1-33E9-4A83-A84C-4A33812D04C3}" type="slidenum">
              <a:rPr lang="en-GB" smtClean="0">
                <a:solidFill>
                  <a:prstClr val="black"/>
                </a:solidFill>
              </a:rPr>
              <a:pPr>
                <a:defRPr/>
              </a:pPr>
              <a:t>19</a:t>
            </a:fld>
            <a:endParaRPr lang="en-GB">
              <a:solidFill>
                <a:prstClr val="black"/>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190</a:t>
            </a:fld>
            <a:endParaRPr lang="en-GB">
              <a:solidFill>
                <a:prstClr val="black"/>
              </a:solidFill>
            </a:endParaRPr>
          </a:p>
        </p:txBody>
      </p:sp>
    </p:spTree>
    <p:extLst>
      <p:ext uri="{BB962C8B-B14F-4D97-AF65-F5344CB8AC3E}">
        <p14:creationId xmlns:p14="http://schemas.microsoft.com/office/powerpoint/2010/main" val="354933037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191</a:t>
            </a:fld>
            <a:endParaRPr lang="en-GB">
              <a:solidFill>
                <a:prstClr val="black"/>
              </a:solidFill>
            </a:endParaRPr>
          </a:p>
        </p:txBody>
      </p:sp>
    </p:spTree>
    <p:extLst>
      <p:ext uri="{BB962C8B-B14F-4D97-AF65-F5344CB8AC3E}">
        <p14:creationId xmlns:p14="http://schemas.microsoft.com/office/powerpoint/2010/main" val="6851708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192</a:t>
            </a:fld>
            <a:endParaRPr lang="en-GB">
              <a:solidFill>
                <a:prstClr val="black"/>
              </a:solidFill>
            </a:endParaRPr>
          </a:p>
        </p:txBody>
      </p:sp>
    </p:spTree>
    <p:extLst>
      <p:ext uri="{BB962C8B-B14F-4D97-AF65-F5344CB8AC3E}">
        <p14:creationId xmlns:p14="http://schemas.microsoft.com/office/powerpoint/2010/main" val="117557031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193</a:t>
            </a:fld>
            <a:endParaRPr lang="en-GB">
              <a:solidFill>
                <a:prstClr val="black"/>
              </a:solidFill>
            </a:endParaRPr>
          </a:p>
        </p:txBody>
      </p:sp>
    </p:spTree>
    <p:extLst>
      <p:ext uri="{BB962C8B-B14F-4D97-AF65-F5344CB8AC3E}">
        <p14:creationId xmlns:p14="http://schemas.microsoft.com/office/powerpoint/2010/main" val="405822265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194</a:t>
            </a:fld>
            <a:endParaRPr lang="en-GB">
              <a:solidFill>
                <a:prstClr val="black"/>
              </a:solidFill>
            </a:endParaRPr>
          </a:p>
        </p:txBody>
      </p:sp>
    </p:spTree>
    <p:extLst>
      <p:ext uri="{BB962C8B-B14F-4D97-AF65-F5344CB8AC3E}">
        <p14:creationId xmlns:p14="http://schemas.microsoft.com/office/powerpoint/2010/main" val="211906305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195</a:t>
            </a:fld>
            <a:endParaRPr lang="en-GB">
              <a:solidFill>
                <a:prstClr val="black"/>
              </a:solidFill>
            </a:endParaRPr>
          </a:p>
        </p:txBody>
      </p:sp>
    </p:spTree>
    <p:extLst>
      <p:ext uri="{BB962C8B-B14F-4D97-AF65-F5344CB8AC3E}">
        <p14:creationId xmlns:p14="http://schemas.microsoft.com/office/powerpoint/2010/main" val="409483039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196</a:t>
            </a:fld>
            <a:endParaRPr lang="en-GB">
              <a:solidFill>
                <a:prstClr val="black"/>
              </a:solidFill>
            </a:endParaRPr>
          </a:p>
        </p:txBody>
      </p:sp>
    </p:spTree>
    <p:extLst>
      <p:ext uri="{BB962C8B-B14F-4D97-AF65-F5344CB8AC3E}">
        <p14:creationId xmlns:p14="http://schemas.microsoft.com/office/powerpoint/2010/main" val="67707257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197</a:t>
            </a:fld>
            <a:endParaRPr lang="en-GB">
              <a:solidFill>
                <a:prstClr val="black"/>
              </a:solidFill>
            </a:endParaRPr>
          </a:p>
        </p:txBody>
      </p:sp>
    </p:spTree>
    <p:extLst>
      <p:ext uri="{BB962C8B-B14F-4D97-AF65-F5344CB8AC3E}">
        <p14:creationId xmlns:p14="http://schemas.microsoft.com/office/powerpoint/2010/main" val="416504728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198</a:t>
            </a:fld>
            <a:endParaRPr lang="en-GB">
              <a:solidFill>
                <a:prstClr val="black"/>
              </a:solidFill>
            </a:endParaRPr>
          </a:p>
        </p:txBody>
      </p:sp>
    </p:spTree>
    <p:extLst>
      <p:ext uri="{BB962C8B-B14F-4D97-AF65-F5344CB8AC3E}">
        <p14:creationId xmlns:p14="http://schemas.microsoft.com/office/powerpoint/2010/main" val="212304790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199</a:t>
            </a:fld>
            <a:endParaRPr lang="en-GB">
              <a:solidFill>
                <a:prstClr val="black"/>
              </a:solidFill>
            </a:endParaRPr>
          </a:p>
        </p:txBody>
      </p:sp>
    </p:spTree>
    <p:extLst>
      <p:ext uri="{BB962C8B-B14F-4D97-AF65-F5344CB8AC3E}">
        <p14:creationId xmlns:p14="http://schemas.microsoft.com/office/powerpoint/2010/main" val="14116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a:t>
            </a:fld>
            <a:endParaRPr lang="en-GB"/>
          </a:p>
        </p:txBody>
      </p:sp>
    </p:spTree>
    <p:extLst>
      <p:ext uri="{BB962C8B-B14F-4D97-AF65-F5344CB8AC3E}">
        <p14:creationId xmlns:p14="http://schemas.microsoft.com/office/powerpoint/2010/main" val="958847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99A39E08-2044-4330-B545-D3FC78E542A4}" type="slidenum">
              <a:rPr lang="en-GB" smtClean="0">
                <a:solidFill>
                  <a:prstClr val="black"/>
                </a:solidFill>
              </a:rPr>
              <a:pPr>
                <a:defRPr/>
              </a:pPr>
              <a:t>20</a:t>
            </a:fld>
            <a:endParaRPr lang="en-GB">
              <a:solidFill>
                <a:prstClr val="black"/>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200</a:t>
            </a:fld>
            <a:endParaRPr lang="en-GB">
              <a:solidFill>
                <a:prstClr val="black"/>
              </a:solidFill>
            </a:endParaRPr>
          </a:p>
        </p:txBody>
      </p:sp>
    </p:spTree>
    <p:extLst>
      <p:ext uri="{BB962C8B-B14F-4D97-AF65-F5344CB8AC3E}">
        <p14:creationId xmlns:p14="http://schemas.microsoft.com/office/powerpoint/2010/main" val="1009049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201</a:t>
            </a:fld>
            <a:endParaRPr lang="en-GB">
              <a:solidFill>
                <a:prstClr val="black"/>
              </a:solidFill>
            </a:endParaRPr>
          </a:p>
        </p:txBody>
      </p:sp>
    </p:spTree>
    <p:extLst>
      <p:ext uri="{BB962C8B-B14F-4D97-AF65-F5344CB8AC3E}">
        <p14:creationId xmlns:p14="http://schemas.microsoft.com/office/powerpoint/2010/main" val="10009584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202</a:t>
            </a:fld>
            <a:endParaRPr lang="en-GB">
              <a:solidFill>
                <a:prstClr val="black"/>
              </a:solidFill>
            </a:endParaRPr>
          </a:p>
        </p:txBody>
      </p:sp>
    </p:spTree>
    <p:extLst>
      <p:ext uri="{BB962C8B-B14F-4D97-AF65-F5344CB8AC3E}">
        <p14:creationId xmlns:p14="http://schemas.microsoft.com/office/powerpoint/2010/main" val="29642156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203</a:t>
            </a:fld>
            <a:endParaRPr lang="en-GB">
              <a:solidFill>
                <a:prstClr val="black"/>
              </a:solidFill>
            </a:endParaRPr>
          </a:p>
        </p:txBody>
      </p:sp>
    </p:spTree>
    <p:extLst>
      <p:ext uri="{BB962C8B-B14F-4D97-AF65-F5344CB8AC3E}">
        <p14:creationId xmlns:p14="http://schemas.microsoft.com/office/powerpoint/2010/main" val="675015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204</a:t>
            </a:fld>
            <a:endParaRPr lang="en-GB">
              <a:solidFill>
                <a:prstClr val="black"/>
              </a:solidFill>
            </a:endParaRPr>
          </a:p>
        </p:txBody>
      </p:sp>
    </p:spTree>
    <p:extLst>
      <p:ext uri="{BB962C8B-B14F-4D97-AF65-F5344CB8AC3E}">
        <p14:creationId xmlns:p14="http://schemas.microsoft.com/office/powerpoint/2010/main" val="160685026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205</a:t>
            </a:fld>
            <a:endParaRPr lang="en-GB">
              <a:solidFill>
                <a:prstClr val="black"/>
              </a:solidFill>
            </a:endParaRPr>
          </a:p>
        </p:txBody>
      </p:sp>
    </p:spTree>
    <p:extLst>
      <p:ext uri="{BB962C8B-B14F-4D97-AF65-F5344CB8AC3E}">
        <p14:creationId xmlns:p14="http://schemas.microsoft.com/office/powerpoint/2010/main" val="908056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B96F907-EE7E-4EE1-B85E-4C41FFF91178}" type="slidenum">
              <a:rPr lang="en-GB" smtClean="0">
                <a:solidFill>
                  <a:prstClr val="black"/>
                </a:solidFill>
              </a:rPr>
              <a:pPr>
                <a:defRPr/>
              </a:pPr>
              <a:t>21</a:t>
            </a:fld>
            <a:endParaRPr lang="en-GB">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86C82D06-94CD-463D-9930-56F75F8AC089}"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407243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24</a:t>
            </a:fld>
            <a:endParaRPr lang="en-GB"/>
          </a:p>
        </p:txBody>
      </p:sp>
    </p:spTree>
    <p:extLst>
      <p:ext uri="{BB962C8B-B14F-4D97-AF65-F5344CB8AC3E}">
        <p14:creationId xmlns:p14="http://schemas.microsoft.com/office/powerpoint/2010/main" val="869211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25</a:t>
            </a:fld>
            <a:endParaRPr lang="en-GB"/>
          </a:p>
        </p:txBody>
      </p:sp>
    </p:spTree>
    <p:extLst>
      <p:ext uri="{BB962C8B-B14F-4D97-AF65-F5344CB8AC3E}">
        <p14:creationId xmlns:p14="http://schemas.microsoft.com/office/powerpoint/2010/main" val="1690669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26</a:t>
            </a:fld>
            <a:endParaRPr lang="en-GB"/>
          </a:p>
        </p:txBody>
      </p:sp>
    </p:spTree>
    <p:extLst>
      <p:ext uri="{BB962C8B-B14F-4D97-AF65-F5344CB8AC3E}">
        <p14:creationId xmlns:p14="http://schemas.microsoft.com/office/powerpoint/2010/main" val="2469464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27</a:t>
            </a:fld>
            <a:endParaRPr lang="en-GB"/>
          </a:p>
        </p:txBody>
      </p:sp>
    </p:spTree>
    <p:extLst>
      <p:ext uri="{BB962C8B-B14F-4D97-AF65-F5344CB8AC3E}">
        <p14:creationId xmlns:p14="http://schemas.microsoft.com/office/powerpoint/2010/main" val="397553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28</a:t>
            </a:fld>
            <a:endParaRPr lang="en-GB"/>
          </a:p>
        </p:txBody>
      </p:sp>
    </p:spTree>
    <p:extLst>
      <p:ext uri="{BB962C8B-B14F-4D97-AF65-F5344CB8AC3E}">
        <p14:creationId xmlns:p14="http://schemas.microsoft.com/office/powerpoint/2010/main" val="1945606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29</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3</a:t>
            </a:fld>
            <a:endParaRPr lang="en-GB"/>
          </a:p>
        </p:txBody>
      </p:sp>
    </p:spTree>
    <p:extLst>
      <p:ext uri="{BB962C8B-B14F-4D97-AF65-F5344CB8AC3E}">
        <p14:creationId xmlns:p14="http://schemas.microsoft.com/office/powerpoint/2010/main" val="4110469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a:noFill/>
        </p:spPr>
        <p:txBody>
          <a:bodyPr/>
          <a:lstStyle/>
          <a:p>
            <a:fld id="{C45AEB5D-74F3-1141-82E2-59C5A6E254E2}" type="slidenum">
              <a:rPr lang="en-US">
                <a:solidFill>
                  <a:srgbClr val="C0504D"/>
                </a:solidFill>
              </a:rPr>
              <a:pPr/>
              <a:t>30</a:t>
            </a:fld>
            <a:endParaRPr lang="en-US">
              <a:solidFill>
                <a:srgbClr val="C0504D"/>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p:spPr>
        <p:txBody>
          <a:bodyPr/>
          <a:lstStyle/>
          <a:p>
            <a:fld id="{640ABBCC-FF85-944E-BD04-DCE261F958DD}" type="slidenum">
              <a:rPr lang="en-US">
                <a:solidFill>
                  <a:srgbClr val="C0504D"/>
                </a:solidFill>
              </a:rPr>
              <a:pPr/>
              <a:t>31</a:t>
            </a:fld>
            <a:endParaRPr lang="en-US">
              <a:solidFill>
                <a:srgbClr val="C0504D"/>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p>
            <a:fld id="{A0F04FBD-CB3E-2B4D-8B80-B6B044995B5B}" type="slidenum">
              <a:rPr lang="en-US">
                <a:solidFill>
                  <a:srgbClr val="C0504D"/>
                </a:solidFill>
              </a:rPr>
              <a:pPr/>
              <a:t>32</a:t>
            </a:fld>
            <a:endParaRPr lang="en-US">
              <a:solidFill>
                <a:srgbClr val="C0504D"/>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pPr>
              <a:defRPr/>
            </a:pPr>
            <a:fld id="{1A574AB2-3CE7-6849-A5AE-E481110191FA}" type="slidenum">
              <a:rPr lang="en-US" smtClean="0">
                <a:solidFill>
                  <a:srgbClr val="C0504D"/>
                </a:solidFill>
              </a:rPr>
              <a:pPr>
                <a:defRPr/>
              </a:pPr>
              <a:t>33</a:t>
            </a:fld>
            <a:endParaRPr lang="en-US">
              <a:solidFill>
                <a:srgbClr val="C0504D"/>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p:spPr>
        <p:txBody>
          <a:bodyPr/>
          <a:lstStyle/>
          <a:p>
            <a:fld id="{09110BDA-1F89-D54D-9D55-8E1A83C7E8AB}" type="slidenum">
              <a:rPr lang="en-US">
                <a:solidFill>
                  <a:srgbClr val="C0504D"/>
                </a:solidFill>
              </a:rPr>
              <a:pPr/>
              <a:t>34</a:t>
            </a:fld>
            <a:endParaRPr lang="en-US">
              <a:solidFill>
                <a:srgbClr val="C0504D"/>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GB">
                <a:latin typeface="Arial" charset="0"/>
              </a:rPr>
              <a:t>50ns beam option provides HL-LHC performance levels at ultimate total beam currents; only the ‘large beta*’ option reaches beam-beam limit; IBS growth rates are a concern!; low beta option has 50% higher performance potential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35</a:t>
            </a:fld>
            <a:endParaRPr lang="en-GB"/>
          </a:p>
        </p:txBody>
      </p:sp>
    </p:spTree>
    <p:extLst>
      <p:ext uri="{BB962C8B-B14F-4D97-AF65-F5344CB8AC3E}">
        <p14:creationId xmlns:p14="http://schemas.microsoft.com/office/powerpoint/2010/main" val="2897901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516838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094555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89790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4</a:t>
            </a:fld>
            <a:endParaRPr lang="en-GB"/>
          </a:p>
        </p:txBody>
      </p:sp>
    </p:spTree>
    <p:extLst>
      <p:ext uri="{BB962C8B-B14F-4D97-AF65-F5344CB8AC3E}">
        <p14:creationId xmlns:p14="http://schemas.microsoft.com/office/powerpoint/2010/main" val="1261258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8508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07872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2300">
                <a:solidFill>
                  <a:schemeClr val="tx1"/>
                </a:solidFill>
                <a:latin typeface="Arial" charset="0"/>
                <a:ea typeface="ＭＳ Ｐゴシック" charset="0"/>
              </a:defRPr>
            </a:lvl1pPr>
            <a:lvl2pPr marL="702756" indent="-270291" defTabSz="914485">
              <a:defRPr sz="2300">
                <a:solidFill>
                  <a:schemeClr val="tx1"/>
                </a:solidFill>
                <a:latin typeface="Arial" charset="0"/>
                <a:ea typeface="ＭＳ Ｐゴシック" charset="0"/>
              </a:defRPr>
            </a:lvl2pPr>
            <a:lvl3pPr marL="1081164" indent="-216233" defTabSz="914485">
              <a:defRPr sz="2300">
                <a:solidFill>
                  <a:schemeClr val="tx1"/>
                </a:solidFill>
                <a:latin typeface="Arial" charset="0"/>
                <a:ea typeface="ＭＳ Ｐゴシック" charset="0"/>
              </a:defRPr>
            </a:lvl3pPr>
            <a:lvl4pPr marL="1513629" indent="-216233" defTabSz="914485">
              <a:defRPr sz="2300">
                <a:solidFill>
                  <a:schemeClr val="tx1"/>
                </a:solidFill>
                <a:latin typeface="Arial" charset="0"/>
                <a:ea typeface="ＭＳ Ｐゴシック" charset="0"/>
              </a:defRPr>
            </a:lvl4pPr>
            <a:lvl5pPr marL="1946095" indent="-216233" defTabSz="914485">
              <a:defRPr sz="2300">
                <a:solidFill>
                  <a:schemeClr val="tx1"/>
                </a:solidFill>
                <a:latin typeface="Arial" charset="0"/>
                <a:ea typeface="ＭＳ Ｐゴシック" charset="0"/>
              </a:defRPr>
            </a:lvl5pPr>
            <a:lvl6pPr marL="2378560" indent="-216233" defTabSz="914485" eaLnBrk="0" fontAlgn="ctr"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ctr"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ctr"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ctr" hangingPunct="0">
              <a:spcBef>
                <a:spcPct val="0"/>
              </a:spcBef>
              <a:spcAft>
                <a:spcPct val="0"/>
              </a:spcAft>
              <a:defRPr sz="2300">
                <a:solidFill>
                  <a:schemeClr val="tx1"/>
                </a:solidFill>
                <a:latin typeface="Arial" charset="0"/>
                <a:ea typeface="ＭＳ Ｐゴシック" charset="0"/>
              </a:defRPr>
            </a:lvl9pPr>
          </a:lstStyle>
          <a:p>
            <a:pPr>
              <a:defRPr/>
            </a:pPr>
            <a:fld id="{D03EC7DC-5070-C545-B1A6-DE93F0867E6B}" type="slidenum">
              <a:rPr lang="en-US" sz="1200">
                <a:solidFill>
                  <a:srgbClr val="000000"/>
                </a:solidFill>
              </a:rPr>
              <a:pPr>
                <a:defRPr/>
              </a:pPr>
              <a:t>42</a:t>
            </a:fld>
            <a:endParaRPr lang="en-US" sz="1200">
              <a:solidFill>
                <a:srgbClr val="000000"/>
              </a:solidFill>
            </a:endParaRPr>
          </a:p>
        </p:txBody>
      </p:sp>
      <p:sp>
        <p:nvSpPr>
          <p:cNvPr id="58371" name="Rectangle 2"/>
          <p:cNvSpPr>
            <a:spLocks noGrp="1" noRot="1" noChangeAspect="1" noChangeArrowheads="1" noTextEdit="1"/>
          </p:cNvSpPr>
          <p:nvPr>
            <p:ph type="sldImg"/>
          </p:nvPr>
        </p:nvSpPr>
        <p:spPr>
          <a:xfrm>
            <a:off x="868363" y="741363"/>
            <a:ext cx="4933950" cy="3702050"/>
          </a:xfrm>
          <a:ln/>
        </p:spPr>
      </p:sp>
      <p:sp>
        <p:nvSpPr>
          <p:cNvPr id="583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latin typeface="Arial"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192C0A8-A073-4C4E-B5AE-C39213BA23F6}" type="slidenum">
              <a:rPr lang="en-US" altLang="ja-JP">
                <a:solidFill>
                  <a:prstClr val="black"/>
                </a:solidFill>
                <a:cs typeface="ＭＳ Ｐゴシック" pitchFamily="-112" charset="-128"/>
              </a:rPr>
              <a:pPr/>
              <a:t>43</a:t>
            </a:fld>
            <a:endParaRPr lang="en-US" altLang="ja-JP">
              <a:solidFill>
                <a:prstClr val="black"/>
              </a:solidFill>
              <a:cs typeface="ＭＳ Ｐゴシック" pitchFamily="-112" charset="-128"/>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07A236-A489-4046-BA88-D9131B59603F}"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201123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endParaRPr lang="en-US">
              <a:latin typeface="Arial" pitchFamily="-112" charset="0"/>
              <a:ea typeface="Arial Unicode MS" pitchFamily="-112" charset="0"/>
              <a:cs typeface="Arial Unicode MS" pitchFamily="-112" charset="0"/>
            </a:endParaRPr>
          </a:p>
        </p:txBody>
      </p:sp>
      <p:sp>
        <p:nvSpPr>
          <p:cNvPr id="39940" name="Slide Number Placeholder 3"/>
          <p:cNvSpPr>
            <a:spLocks noGrp="1"/>
          </p:cNvSpPr>
          <p:nvPr>
            <p:ph type="sldNum" sz="quarter" idx="5"/>
          </p:nvPr>
        </p:nvSpPr>
        <p:spPr>
          <a:noFill/>
        </p:spPr>
        <p:txBody>
          <a:bodyPr/>
          <a:lstStyle/>
          <a:p>
            <a:fld id="{486CFAE0-FDAF-DD4A-9568-8CC73F4D8228}" type="slidenum">
              <a:rPr lang="en-US" altLang="ja-JP" smtClean="0">
                <a:solidFill>
                  <a:prstClr val="black"/>
                </a:solidFill>
                <a:latin typeface="Arial" pitchFamily="-112" charset="0"/>
                <a:ea typeface="Arial Unicode MS" pitchFamily="-112" charset="0"/>
                <a:cs typeface="Arial Unicode MS" pitchFamily="-112" charset="0"/>
              </a:rPr>
              <a:pPr/>
              <a:t>45</a:t>
            </a:fld>
            <a:endParaRPr lang="en-US" altLang="ja-JP" smtClean="0">
              <a:solidFill>
                <a:prstClr val="black"/>
              </a:solidFill>
              <a:latin typeface="Arial" pitchFamily="-112" charset="0"/>
              <a:ea typeface="Arial Unicode MS" pitchFamily="-112" charset="0"/>
              <a:cs typeface="Arial Unicode MS" pitchFamily="-112"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2897901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868363" y="741363"/>
            <a:ext cx="4935537" cy="3702050"/>
          </a:xfrm>
          <a:ln/>
        </p:spPr>
      </p:sp>
      <p:sp>
        <p:nvSpPr>
          <p:cNvPr id="33794"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of CTF3 because it remains a key testing ground for the two beam concept </a:t>
            </a:r>
          </a:p>
          <a:p>
            <a:r>
              <a:rPr lang="en-US" baseline="0" dirty="0" smtClean="0"/>
              <a:t>For information: Two options for the costing, 500 </a:t>
            </a:r>
            <a:r>
              <a:rPr lang="en-US" baseline="0" dirty="0" err="1" smtClean="0"/>
              <a:t>GeV</a:t>
            </a:r>
            <a:r>
              <a:rPr lang="en-US" baseline="0" dirty="0" smtClean="0"/>
              <a:t> and 1000 </a:t>
            </a:r>
            <a:r>
              <a:rPr lang="en-US" baseline="0" dirty="0" err="1" smtClean="0"/>
              <a:t>GeV</a:t>
            </a:r>
            <a:r>
              <a:rPr lang="en-US" baseline="0" dirty="0" smtClean="0"/>
              <a:t> (to be in line with ILC), or 500 </a:t>
            </a:r>
            <a:r>
              <a:rPr lang="en-US" baseline="0" dirty="0" err="1" smtClean="0"/>
              <a:t>GeV</a:t>
            </a:r>
            <a:r>
              <a:rPr lang="en-US" baseline="0" dirty="0" smtClean="0"/>
              <a:t> and discuss cost-drivers for the next stages. The value of 500 </a:t>
            </a:r>
            <a:r>
              <a:rPr lang="en-US" baseline="0" dirty="0" err="1" smtClean="0"/>
              <a:t>GeV</a:t>
            </a:r>
            <a:r>
              <a:rPr lang="en-US" baseline="0" dirty="0" smtClean="0"/>
              <a:t> is chosen to provide comparison to ILC </a:t>
            </a:r>
            <a:endParaRPr lang="en-US" dirty="0"/>
          </a:p>
        </p:txBody>
      </p:sp>
      <p:sp>
        <p:nvSpPr>
          <p:cNvPr id="4" name="Slide Number Placeholder 3"/>
          <p:cNvSpPr>
            <a:spLocks noGrp="1"/>
          </p:cNvSpPr>
          <p:nvPr>
            <p:ph type="sldNum" sz="quarter" idx="10"/>
          </p:nvPr>
        </p:nvSpPr>
        <p:spPr/>
        <p:txBody>
          <a:bodyPr/>
          <a:lstStyle/>
          <a:p>
            <a:pPr>
              <a:defRPr/>
            </a:pPr>
            <a:fld id="{5CC02BFD-13CD-4A83-AD29-30E7168836B2}"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541035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03977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5</a:t>
            </a:fld>
            <a:endParaRPr lang="en-GB"/>
          </a:p>
        </p:txBody>
      </p:sp>
    </p:spTree>
    <p:extLst>
      <p:ext uri="{BB962C8B-B14F-4D97-AF65-F5344CB8AC3E}">
        <p14:creationId xmlns:p14="http://schemas.microsoft.com/office/powerpoint/2010/main" val="4064714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48782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9124B83-6DBD-014C-844E-8BD18F37FD4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755874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868363" y="741363"/>
            <a:ext cx="4933950" cy="3702050"/>
          </a:xfrm>
          <a:ln/>
        </p:spPr>
      </p:sp>
      <p:sp>
        <p:nvSpPr>
          <p:cNvPr id="491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53</a:t>
            </a:fld>
            <a:endParaRPr lang="en-GB"/>
          </a:p>
        </p:txBody>
      </p:sp>
    </p:spTree>
    <p:extLst>
      <p:ext uri="{BB962C8B-B14F-4D97-AF65-F5344CB8AC3E}">
        <p14:creationId xmlns:p14="http://schemas.microsoft.com/office/powerpoint/2010/main" val="1690991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54</a:t>
            </a:fld>
            <a:endParaRPr lang="en-GB"/>
          </a:p>
        </p:txBody>
      </p:sp>
    </p:spTree>
    <p:extLst>
      <p:ext uri="{BB962C8B-B14F-4D97-AF65-F5344CB8AC3E}">
        <p14:creationId xmlns:p14="http://schemas.microsoft.com/office/powerpoint/2010/main" val="2530751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a:p>
        </p:txBody>
      </p:sp>
      <p:sp>
        <p:nvSpPr>
          <p:cNvPr id="33795" name="Slide Number Placeholder 3"/>
          <p:cNvSpPr>
            <a:spLocks noGrp="1"/>
          </p:cNvSpPr>
          <p:nvPr>
            <p:ph type="sldNum" sz="quarter" idx="5"/>
          </p:nvPr>
        </p:nvSpPr>
        <p:spPr>
          <a:noFill/>
        </p:spPr>
        <p:txBody>
          <a:bodyPr/>
          <a:lstStyle/>
          <a:p>
            <a:fld id="{AC64A31C-B370-3249-BA56-0AA7DBF86DF6}" type="slidenum">
              <a:rPr lang="en-US">
                <a:solidFill>
                  <a:prstClr val="black"/>
                </a:solidFill>
              </a:rPr>
              <a:pPr/>
              <a:t>55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4009104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endParaRPr lang="en-US" smtClean="0">
              <a:ea typeface="ＭＳ Ｐゴシック"/>
            </a:endParaRPr>
          </a:p>
        </p:txBody>
      </p:sp>
      <p:sp>
        <p:nvSpPr>
          <p:cNvPr id="21507" name="Slide Number Placeholder 3"/>
          <p:cNvSpPr txBox="1">
            <a:spLocks noGrp="1"/>
          </p:cNvSpPr>
          <p:nvPr/>
        </p:nvSpPr>
        <p:spPr bwMode="auto">
          <a:xfrm>
            <a:off x="3780049" y="9382046"/>
            <a:ext cx="2890626" cy="493792"/>
          </a:xfrm>
          <a:prstGeom prst="rect">
            <a:avLst/>
          </a:prstGeom>
          <a:noFill/>
          <a:ln w="9525">
            <a:noFill/>
            <a:miter lim="800000"/>
            <a:headEnd/>
            <a:tailEnd/>
          </a:ln>
        </p:spPr>
        <p:txBody>
          <a:bodyPr anchor="b"/>
          <a:lstStyle/>
          <a:p>
            <a:pPr algn="r" defTabSz="915988" eaLnBrk="0" hangingPunct="0"/>
            <a:fld id="{1E9D9F00-D042-4C58-BD79-FE8B2680837A}" type="slidenum">
              <a:rPr lang="en-US" sz="1200">
                <a:solidFill>
                  <a:srgbClr val="000000"/>
                </a:solidFill>
              </a:rPr>
              <a:pPr algn="r" defTabSz="915988" eaLnBrk="0" hangingPunct="0"/>
              <a:t>57</a:t>
            </a:fld>
            <a:endParaRPr 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876160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76996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6</a:t>
            </a:fld>
            <a:endParaRPr lang="en-GB"/>
          </a:p>
        </p:txBody>
      </p:sp>
    </p:spTree>
    <p:extLst>
      <p:ext uri="{BB962C8B-B14F-4D97-AF65-F5344CB8AC3E}">
        <p14:creationId xmlns:p14="http://schemas.microsoft.com/office/powerpoint/2010/main" val="993319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6567A2E-FA6F-0341-8570-996F48668AA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255125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043AA9-A32C-441E-8638-8740F8CD1F23}" type="slidenum">
              <a:rPr lang="en-GB" smtClean="0"/>
              <a:t>61</a:t>
            </a:fld>
            <a:endParaRPr lang="en-GB"/>
          </a:p>
        </p:txBody>
      </p:sp>
    </p:spTree>
    <p:extLst>
      <p:ext uri="{BB962C8B-B14F-4D97-AF65-F5344CB8AC3E}">
        <p14:creationId xmlns:p14="http://schemas.microsoft.com/office/powerpoint/2010/main" val="2637116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62</a:t>
            </a:fld>
            <a:endParaRPr lang="en-GB"/>
          </a:p>
        </p:txBody>
      </p:sp>
    </p:spTree>
    <p:extLst>
      <p:ext uri="{BB962C8B-B14F-4D97-AF65-F5344CB8AC3E}">
        <p14:creationId xmlns:p14="http://schemas.microsoft.com/office/powerpoint/2010/main" val="3647618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63</a:t>
            </a:fld>
            <a:endParaRPr lang="en-GB"/>
          </a:p>
        </p:txBody>
      </p:sp>
    </p:spTree>
    <p:extLst>
      <p:ext uri="{BB962C8B-B14F-4D97-AF65-F5344CB8AC3E}">
        <p14:creationId xmlns:p14="http://schemas.microsoft.com/office/powerpoint/2010/main" val="2867786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969263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spcBef>
                <a:spcPct val="0"/>
              </a:spcBef>
            </a:pPr>
            <a:endParaRPr lang="en-GB" smtClean="0"/>
          </a:p>
        </p:txBody>
      </p:sp>
      <p:sp>
        <p:nvSpPr>
          <p:cNvPr id="192516" name="Slide Number Placeholder 3"/>
          <p:cNvSpPr>
            <a:spLocks noGrp="1"/>
          </p:cNvSpPr>
          <p:nvPr>
            <p:ph type="sldNum" sz="quarter" idx="5"/>
          </p:nvPr>
        </p:nvSpPr>
        <p:spPr>
          <a:noFill/>
        </p:spPr>
        <p:txBody>
          <a:bodyPr/>
          <a:lstStyle/>
          <a:p>
            <a:fld id="{7C2DA425-9860-42E3-B37D-7170E70E2569}" type="slidenum">
              <a:rPr lang="en-GB" smtClean="0">
                <a:latin typeface="Arial" charset="0"/>
              </a:rPr>
              <a:pPr/>
              <a:t>65</a:t>
            </a:fld>
            <a:endParaRPr lang="en-GB" smtClean="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pPr eaLnBrk="1" hangingPunct="1">
              <a:spcBef>
                <a:spcPct val="0"/>
              </a:spcBef>
            </a:pPr>
            <a:endParaRPr lang="en-GB" smtClean="0"/>
          </a:p>
        </p:txBody>
      </p:sp>
      <p:sp>
        <p:nvSpPr>
          <p:cNvPr id="193540" name="Slide Number Placeholder 3"/>
          <p:cNvSpPr>
            <a:spLocks noGrp="1"/>
          </p:cNvSpPr>
          <p:nvPr>
            <p:ph type="sldNum" sz="quarter" idx="5"/>
          </p:nvPr>
        </p:nvSpPr>
        <p:spPr>
          <a:noFill/>
        </p:spPr>
        <p:txBody>
          <a:bodyPr/>
          <a:lstStyle/>
          <a:p>
            <a:fld id="{0786A35B-75CE-42D6-9B46-B3F2559D83F9}" type="slidenum">
              <a:rPr lang="en-GB" smtClean="0">
                <a:latin typeface="Arial" charset="0"/>
              </a:rPr>
              <a:pPr/>
              <a:t>66</a:t>
            </a:fld>
            <a:endParaRPr lang="en-GB" smtClean="0">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67</a:t>
            </a:fld>
            <a:endParaRPr lang="en-GB"/>
          </a:p>
        </p:txBody>
      </p:sp>
    </p:spTree>
    <p:extLst>
      <p:ext uri="{BB962C8B-B14F-4D97-AF65-F5344CB8AC3E}">
        <p14:creationId xmlns:p14="http://schemas.microsoft.com/office/powerpoint/2010/main" val="3779514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2144FA-1093-4D22-9BC9-5890D381875D}"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352183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a:t>
            </a:fld>
            <a:endParaRPr lang="en-GB"/>
          </a:p>
        </p:txBody>
      </p:sp>
    </p:spTree>
    <p:extLst>
      <p:ext uri="{BB962C8B-B14F-4D97-AF65-F5344CB8AC3E}">
        <p14:creationId xmlns:p14="http://schemas.microsoft.com/office/powerpoint/2010/main" val="1440311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2144FA-1093-4D22-9BC9-5890D381875D}"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9015875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71</a:t>
            </a:fld>
            <a:endParaRPr lang="en-GB"/>
          </a:p>
        </p:txBody>
      </p:sp>
    </p:spTree>
    <p:extLst>
      <p:ext uri="{BB962C8B-B14F-4D97-AF65-F5344CB8AC3E}">
        <p14:creationId xmlns:p14="http://schemas.microsoft.com/office/powerpoint/2010/main" val="14728909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72</a:t>
            </a:fld>
            <a:endParaRPr lang="en-GB"/>
          </a:p>
        </p:txBody>
      </p:sp>
    </p:spTree>
    <p:extLst>
      <p:ext uri="{BB962C8B-B14F-4D97-AF65-F5344CB8AC3E}">
        <p14:creationId xmlns:p14="http://schemas.microsoft.com/office/powerpoint/2010/main" val="2119063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73</a:t>
            </a:fld>
            <a:endParaRPr lang="en-GB"/>
          </a:p>
        </p:txBody>
      </p:sp>
    </p:spTree>
    <p:extLst>
      <p:ext uri="{BB962C8B-B14F-4D97-AF65-F5344CB8AC3E}">
        <p14:creationId xmlns:p14="http://schemas.microsoft.com/office/powerpoint/2010/main" val="39038913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74</a:t>
            </a:fld>
            <a:endParaRPr lang="en-GB"/>
          </a:p>
        </p:txBody>
      </p:sp>
    </p:spTree>
    <p:extLst>
      <p:ext uri="{BB962C8B-B14F-4D97-AF65-F5344CB8AC3E}">
        <p14:creationId xmlns:p14="http://schemas.microsoft.com/office/powerpoint/2010/main" val="31254656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75</a:t>
            </a:fld>
            <a:endParaRPr lang="en-GB"/>
          </a:p>
        </p:txBody>
      </p:sp>
    </p:spTree>
    <p:extLst>
      <p:ext uri="{BB962C8B-B14F-4D97-AF65-F5344CB8AC3E}">
        <p14:creationId xmlns:p14="http://schemas.microsoft.com/office/powerpoint/2010/main" val="2184610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76</a:t>
            </a:fld>
            <a:endParaRPr lang="en-GB"/>
          </a:p>
        </p:txBody>
      </p:sp>
    </p:spTree>
    <p:extLst>
      <p:ext uri="{BB962C8B-B14F-4D97-AF65-F5344CB8AC3E}">
        <p14:creationId xmlns:p14="http://schemas.microsoft.com/office/powerpoint/2010/main" val="1939776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958847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78</a:t>
            </a:fld>
            <a:endParaRPr lang="en-GB"/>
          </a:p>
        </p:txBody>
      </p:sp>
    </p:spTree>
    <p:extLst>
      <p:ext uri="{BB962C8B-B14F-4D97-AF65-F5344CB8AC3E}">
        <p14:creationId xmlns:p14="http://schemas.microsoft.com/office/powerpoint/2010/main" val="1699211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79</a:t>
            </a:fld>
            <a:endParaRPr lang="en-GB">
              <a:solidFill>
                <a:prstClr val="black"/>
              </a:solidFill>
            </a:endParaRPr>
          </a:p>
        </p:txBody>
      </p:sp>
    </p:spTree>
    <p:extLst>
      <p:ext uri="{BB962C8B-B14F-4D97-AF65-F5344CB8AC3E}">
        <p14:creationId xmlns:p14="http://schemas.microsoft.com/office/powerpoint/2010/main" val="169921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8</a:t>
            </a:fld>
            <a:endParaRPr lang="en-GB"/>
          </a:p>
        </p:txBody>
      </p:sp>
    </p:spTree>
    <p:extLst>
      <p:ext uri="{BB962C8B-B14F-4D97-AF65-F5344CB8AC3E}">
        <p14:creationId xmlns:p14="http://schemas.microsoft.com/office/powerpoint/2010/main" val="3871259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80</a:t>
            </a:fld>
            <a:endParaRPr lang="en-GB">
              <a:solidFill>
                <a:prstClr val="black"/>
              </a:solidFill>
            </a:endParaRPr>
          </a:p>
        </p:txBody>
      </p:sp>
    </p:spTree>
    <p:extLst>
      <p:ext uri="{BB962C8B-B14F-4D97-AF65-F5344CB8AC3E}">
        <p14:creationId xmlns:p14="http://schemas.microsoft.com/office/powerpoint/2010/main" val="2119063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81</a:t>
            </a:fld>
            <a:endParaRPr lang="en-GB">
              <a:solidFill>
                <a:prstClr val="black"/>
              </a:solidFill>
            </a:endParaRPr>
          </a:p>
        </p:txBody>
      </p:sp>
    </p:spTree>
    <p:extLst>
      <p:ext uri="{BB962C8B-B14F-4D97-AF65-F5344CB8AC3E}">
        <p14:creationId xmlns:p14="http://schemas.microsoft.com/office/powerpoint/2010/main" val="4110469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82</a:t>
            </a:fld>
            <a:endParaRPr lang="en-GB">
              <a:solidFill>
                <a:prstClr val="black"/>
              </a:solidFill>
            </a:endParaRPr>
          </a:p>
        </p:txBody>
      </p:sp>
    </p:spTree>
    <p:extLst>
      <p:ext uri="{BB962C8B-B14F-4D97-AF65-F5344CB8AC3E}">
        <p14:creationId xmlns:p14="http://schemas.microsoft.com/office/powerpoint/2010/main" val="3517165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FA0BEE5-2BDF-40EC-B046-9A2CFE05F012}" type="slidenum">
              <a:rPr lang="en-US" smtClean="0">
                <a:solidFill>
                  <a:srgbClr val="EEECE1"/>
                </a:solidFill>
              </a:rPr>
              <a:pPr>
                <a:defRPr/>
              </a:pPr>
              <a:t>83</a:t>
            </a:fld>
            <a:endParaRPr lang="en-US">
              <a:solidFill>
                <a:srgbClr val="EEECE1"/>
              </a:solidFill>
            </a:endParaRPr>
          </a:p>
        </p:txBody>
      </p:sp>
    </p:spTree>
    <p:extLst>
      <p:ext uri="{BB962C8B-B14F-4D97-AF65-F5344CB8AC3E}">
        <p14:creationId xmlns:p14="http://schemas.microsoft.com/office/powerpoint/2010/main" val="16112571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4110469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4110469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39565601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8692111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88</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89</a:t>
            </a:fld>
            <a:endParaRPr lang="en-GB">
              <a:solidFill>
                <a:prstClr val="black"/>
              </a:solidFill>
            </a:endParaRPr>
          </a:p>
        </p:txBody>
      </p:sp>
    </p:spTree>
    <p:extLst>
      <p:ext uri="{BB962C8B-B14F-4D97-AF65-F5344CB8AC3E}">
        <p14:creationId xmlns:p14="http://schemas.microsoft.com/office/powerpoint/2010/main" val="194560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t>9</a:t>
            </a:fld>
            <a:endParaRPr lang="en-GB"/>
          </a:p>
        </p:txBody>
      </p:sp>
    </p:spTree>
    <p:extLst>
      <p:ext uri="{BB962C8B-B14F-4D97-AF65-F5344CB8AC3E}">
        <p14:creationId xmlns:p14="http://schemas.microsoft.com/office/powerpoint/2010/main" val="8810907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90</a:t>
            </a:fld>
            <a:endParaRPr lang="en-GB">
              <a:solidFill>
                <a:prstClr val="black"/>
              </a:solidFill>
            </a:endParaRPr>
          </a:p>
        </p:txBody>
      </p:sp>
    </p:spTree>
    <p:extLst>
      <p:ext uri="{BB962C8B-B14F-4D97-AF65-F5344CB8AC3E}">
        <p14:creationId xmlns:p14="http://schemas.microsoft.com/office/powerpoint/2010/main" val="259594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91</a:t>
            </a:fld>
            <a:endParaRPr lang="en-GB">
              <a:solidFill>
                <a:prstClr val="black"/>
              </a:solidFill>
            </a:endParaRPr>
          </a:p>
        </p:txBody>
      </p:sp>
    </p:spTree>
    <p:extLst>
      <p:ext uri="{BB962C8B-B14F-4D97-AF65-F5344CB8AC3E}">
        <p14:creationId xmlns:p14="http://schemas.microsoft.com/office/powerpoint/2010/main" val="17419494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92</a:t>
            </a:fld>
            <a:endParaRPr lang="en-GB">
              <a:solidFill>
                <a:prstClr val="black"/>
              </a:solidFill>
            </a:endParaRPr>
          </a:p>
        </p:txBody>
      </p:sp>
    </p:spTree>
    <p:extLst>
      <p:ext uri="{BB962C8B-B14F-4D97-AF65-F5344CB8AC3E}">
        <p14:creationId xmlns:p14="http://schemas.microsoft.com/office/powerpoint/2010/main" val="11715224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93</a:t>
            </a:fld>
            <a:endParaRPr lang="en-GB">
              <a:solidFill>
                <a:prstClr val="black"/>
              </a:solidFill>
            </a:endParaRPr>
          </a:p>
        </p:txBody>
      </p:sp>
    </p:spTree>
    <p:extLst>
      <p:ext uri="{BB962C8B-B14F-4D97-AF65-F5344CB8AC3E}">
        <p14:creationId xmlns:p14="http://schemas.microsoft.com/office/powerpoint/2010/main" val="1063758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94</a:t>
            </a:fld>
            <a:endParaRPr lang="en-GB">
              <a:solidFill>
                <a:prstClr val="black"/>
              </a:solidFill>
            </a:endParaRPr>
          </a:p>
        </p:txBody>
      </p:sp>
    </p:spTree>
    <p:extLst>
      <p:ext uri="{BB962C8B-B14F-4D97-AF65-F5344CB8AC3E}">
        <p14:creationId xmlns:p14="http://schemas.microsoft.com/office/powerpoint/2010/main" val="771064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95</a:t>
            </a:fld>
            <a:endParaRPr lang="en-GB">
              <a:solidFill>
                <a:prstClr val="black"/>
              </a:solidFill>
            </a:endParaRPr>
          </a:p>
        </p:txBody>
      </p:sp>
    </p:spTree>
    <p:extLst>
      <p:ext uri="{BB962C8B-B14F-4D97-AF65-F5344CB8AC3E}">
        <p14:creationId xmlns:p14="http://schemas.microsoft.com/office/powerpoint/2010/main" val="19154144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96</a:t>
            </a:fld>
            <a:endParaRPr lang="en-GB">
              <a:solidFill>
                <a:prstClr val="black"/>
              </a:solidFill>
            </a:endParaRPr>
          </a:p>
        </p:txBody>
      </p:sp>
    </p:spTree>
    <p:extLst>
      <p:ext uri="{BB962C8B-B14F-4D97-AF65-F5344CB8AC3E}">
        <p14:creationId xmlns:p14="http://schemas.microsoft.com/office/powerpoint/2010/main" val="6742141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97</a:t>
            </a:fld>
            <a:endParaRPr lang="en-GB">
              <a:solidFill>
                <a:prstClr val="black"/>
              </a:solidFill>
            </a:endParaRPr>
          </a:p>
        </p:txBody>
      </p:sp>
    </p:spTree>
    <p:extLst>
      <p:ext uri="{BB962C8B-B14F-4D97-AF65-F5344CB8AC3E}">
        <p14:creationId xmlns:p14="http://schemas.microsoft.com/office/powerpoint/2010/main" val="19092544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98</a:t>
            </a:fld>
            <a:endParaRPr lang="en-GB">
              <a:solidFill>
                <a:prstClr val="black"/>
              </a:solidFill>
            </a:endParaRPr>
          </a:p>
        </p:txBody>
      </p:sp>
    </p:spTree>
    <p:extLst>
      <p:ext uri="{BB962C8B-B14F-4D97-AF65-F5344CB8AC3E}">
        <p14:creationId xmlns:p14="http://schemas.microsoft.com/office/powerpoint/2010/main" val="14138167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E043AA9-A32C-441E-8638-8740F8CD1F23}" type="slidenum">
              <a:rPr lang="en-GB" smtClean="0">
                <a:solidFill>
                  <a:prstClr val="black"/>
                </a:solidFill>
              </a:rPr>
              <a:pPr/>
              <a:t>99</a:t>
            </a:fld>
            <a:endParaRPr lang="en-GB">
              <a:solidFill>
                <a:prstClr val="black"/>
              </a:solidFill>
            </a:endParaRPr>
          </a:p>
        </p:txBody>
      </p:sp>
    </p:spTree>
    <p:extLst>
      <p:ext uri="{BB962C8B-B14F-4D97-AF65-F5344CB8AC3E}">
        <p14:creationId xmlns:p14="http://schemas.microsoft.com/office/powerpoint/2010/main" val="290398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png"/><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3" Type="http://schemas.openxmlformats.org/officeDocument/2006/relationships/oleObject" Target="../embeddings/Microsoft_Word_97_-_2003_Document3.doc"/><Relationship Id="rId2" Type="http://schemas.openxmlformats.org/officeDocument/2006/relationships/slideMaster" Target="../slideMasters/slideMaster43.xml"/><Relationship Id="rId1" Type="http://schemas.openxmlformats.org/officeDocument/2006/relationships/vmlDrawing" Target="../drawings/vmlDrawing3.vml"/><Relationship Id="rId4" Type="http://schemas.openxmlformats.org/officeDocument/2006/relationships/image" Target="../media/image5.wmf"/></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Master" Target="../slideMasters/slideMaster8.xml"/><Relationship Id="rId1" Type="http://schemas.openxmlformats.org/officeDocument/2006/relationships/vmlDrawing" Target="../drawings/vmlDrawing1.vml"/><Relationship Id="rId4" Type="http://schemas.openxmlformats.org/officeDocument/2006/relationships/image" Target="../media/image5.w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Master" Target="../slideMasters/slideMaster12.xml"/><Relationship Id="rId1" Type="http://schemas.openxmlformats.org/officeDocument/2006/relationships/vmlDrawing" Target="../drawings/vmlDrawing2.vml"/><Relationship Id="rId4" Type="http://schemas.openxmlformats.org/officeDocument/2006/relationships/image" Target="../media/image5.w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266374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3534471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41180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1427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7372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275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7276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01932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6367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0698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BD97A5-38F7-4512-B4E5-411A6B3E35D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78937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BAEF98-3B70-4C72-9D98-1B204C03AE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58105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31514794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AEB795-5FC4-4A31-AC11-E349D166C9A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1751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B62A84-27F1-4325-9601-69A088A699E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59797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E9540D4-5CD7-47F8-9C86-1CCB2524A1A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214850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B500C7-93A6-4CC9-9777-3A3F997B2E6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373374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1A3971-ABF2-4D0E-B9C4-8BA7AD4CFE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964780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123C0C-0AC6-45E7-8A5F-3EDC779D79F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89797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9FE516-BD93-4406-8C7D-9BE2953E813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215626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D2410B-E1B8-4F51-A2B7-25AE5532712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8279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A69D0C-145A-47BD-9100-141D0A81EC7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1464523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p:txBody>
          <a:bodyPr/>
          <a:lstStyle>
            <a:lvl1pPr>
              <a:defRPr>
                <a:ea typeface="+mn-ea"/>
                <a:cs typeface="Arial" charset="0"/>
              </a:defRPr>
            </a:lvl1pPr>
          </a:lstStyle>
          <a:p>
            <a:pPr>
              <a:defRPr/>
            </a:pPr>
            <a:r>
              <a:rPr lang="en-US" smtClean="0"/>
              <a:t>July 23, 2011</a:t>
            </a:r>
            <a:endParaRPr lang="fr-FR" sz="1200"/>
          </a:p>
        </p:txBody>
      </p:sp>
      <p:sp>
        <p:nvSpPr>
          <p:cNvPr id="4" name="Rectangle 15"/>
          <p:cNvSpPr>
            <a:spLocks noGrp="1" noChangeArrowheads="1"/>
          </p:cNvSpPr>
          <p:nvPr>
            <p:ph type="ftr" sz="quarter" idx="11"/>
          </p:nvPr>
        </p:nvSpPr>
        <p:spPr/>
        <p:txBody>
          <a:bodyPr/>
          <a:lstStyle>
            <a:lvl1pPr>
              <a:defRPr>
                <a:ea typeface="+mn-ea"/>
                <a:cs typeface="Arial" charset="0"/>
              </a:defRPr>
            </a:lvl1pPr>
          </a:lstStyle>
          <a:p>
            <a:pPr>
              <a:defRPr/>
            </a:pPr>
            <a:r>
              <a:rPr lang="en-US" smtClean="0"/>
              <a:t>S. Myers                   ECFA-EPS, Grenoble</a:t>
            </a:r>
            <a:endParaRPr lang="fr-FR">
              <a:solidFill>
                <a:srgbClr val="000000"/>
              </a:solidFill>
            </a:endParaRPr>
          </a:p>
        </p:txBody>
      </p:sp>
      <p:sp>
        <p:nvSpPr>
          <p:cNvPr id="5" name="Rectangle 16"/>
          <p:cNvSpPr>
            <a:spLocks noGrp="1" noChangeArrowheads="1"/>
          </p:cNvSpPr>
          <p:nvPr>
            <p:ph type="sldNum" sz="quarter" idx="12"/>
          </p:nvPr>
        </p:nvSpPr>
        <p:spPr/>
        <p:txBody>
          <a:bodyPr/>
          <a:lstStyle>
            <a:lvl1pPr>
              <a:defRPr>
                <a:ea typeface="+mn-ea"/>
                <a:cs typeface="Arial" charset="0"/>
              </a:defRPr>
            </a:lvl1pPr>
          </a:lstStyle>
          <a:p>
            <a:pPr>
              <a:defRPr/>
            </a:pPr>
            <a:fld id="{1BE2F757-46A2-4049-9C9D-041A5FB20A1E}" type="slidenum">
              <a:rPr lang="fr-FR"/>
              <a:pPr>
                <a:defRPr/>
              </a:pPr>
              <a:t>‹#›</a:t>
            </a:fld>
            <a:endParaRPr lang="fr-FR" sz="1400">
              <a:solidFill>
                <a:srgbClr val="000000"/>
              </a:solidFill>
            </a:endParaRPr>
          </a:p>
        </p:txBody>
      </p:sp>
    </p:spTree>
    <p:extLst>
      <p:ext uri="{BB962C8B-B14F-4D97-AF65-F5344CB8AC3E}">
        <p14:creationId xmlns:p14="http://schemas.microsoft.com/office/powerpoint/2010/main" val="1754114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7590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BD97A5-38F7-4512-B4E5-411A6B3E35D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75400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BAEF98-3B70-4C72-9D98-1B204C03AE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160570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AEB795-5FC4-4A31-AC11-E349D166C9A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8041315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B62A84-27F1-4325-9601-69A088A699E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47352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E9540D4-5CD7-47F8-9C86-1CCB2524A1A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8452929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B500C7-93A6-4CC9-9777-3A3F997B2E6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009502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1A3971-ABF2-4D0E-B9C4-8BA7AD4CFE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244357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123C0C-0AC6-45E7-8A5F-3EDC779D79F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7659079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9FE516-BD93-4406-8C7D-9BE2953E813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08419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D2410B-E1B8-4F51-A2B7-25AE5532712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803494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0846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A69D0C-145A-47BD-9100-141D0A81EC7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24853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2912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5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065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29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229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485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281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4036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13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61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5897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3001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97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42877"/>
            <a:ext cx="2152650" cy="60293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2877"/>
            <a:ext cx="6305550" cy="60293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24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00121" y="0"/>
            <a:ext cx="8243887" cy="83661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08054"/>
            <a:ext cx="7772400" cy="276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4213" y="3829053"/>
            <a:ext cx="7772400" cy="276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85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437227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48186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14543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4"/>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59606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29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2291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3464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5912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604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0735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7978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36467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48320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0952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42875"/>
            <a:ext cx="2152650" cy="60293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2875"/>
            <a:ext cx="6305550" cy="60293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790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7239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91186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28418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4726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671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378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86259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90013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0296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68455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4144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5089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06118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19666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02403" name="Rectangle 3"/>
          <p:cNvSpPr>
            <a:spLocks noGrp="1" noChangeArrowheads="1"/>
          </p:cNvSpPr>
          <p:nvPr>
            <p:ph type="dt" sz="half" idx="2"/>
          </p:nvPr>
        </p:nvSpPr>
        <p:spPr>
          <a:xfrm>
            <a:off x="685800" y="6248400"/>
            <a:ext cx="2362200" cy="457200"/>
          </a:xfrm>
        </p:spPr>
        <p:txBody>
          <a:bodyPr/>
          <a:lstStyle>
            <a:lvl1pPr>
              <a:defRPr/>
            </a:lvl1pPr>
          </a:lstStyle>
          <a:p>
            <a:r>
              <a:rPr lang="en-US" smtClean="0">
                <a:solidFill>
                  <a:srgbClr val="000000"/>
                </a:solidFill>
              </a:rPr>
              <a:t>July 23, 2011</a:t>
            </a:r>
            <a:endParaRPr lang="en-US">
              <a:solidFill>
                <a:srgbClr val="000000"/>
              </a:solidFill>
            </a:endParaRPr>
          </a:p>
        </p:txBody>
      </p:sp>
      <p:sp>
        <p:nvSpPr>
          <p:cNvPr id="102404" name="Rectangle 4"/>
          <p:cNvSpPr>
            <a:spLocks noGrp="1" noChangeArrowheads="1"/>
          </p:cNvSpPr>
          <p:nvPr>
            <p:ph type="ftr" sz="quarter" idx="3"/>
          </p:nvPr>
        </p:nvSpPr>
        <p:spPr>
          <a:xfrm>
            <a:off x="3124200" y="6248400"/>
            <a:ext cx="2895600" cy="457200"/>
          </a:xfrm>
        </p:spPr>
        <p:txBody>
          <a:bodyPr/>
          <a:lstStyle>
            <a:lvl1pPr>
              <a:defRPr/>
            </a:lvl1pPr>
          </a:lstStyle>
          <a:p>
            <a:r>
              <a:rPr lang="en-US" smtClean="0"/>
              <a:t>S. Myers                   ECFA-EPS, Grenoble</a:t>
            </a:r>
            <a:endParaRPr lang="en-US"/>
          </a:p>
        </p:txBody>
      </p:sp>
      <p:sp>
        <p:nvSpPr>
          <p:cNvPr id="102405" name="Rectangle 5"/>
          <p:cNvSpPr>
            <a:spLocks noGrp="1" noChangeArrowheads="1"/>
          </p:cNvSpPr>
          <p:nvPr>
            <p:ph type="sldNum" sz="quarter" idx="4"/>
          </p:nvPr>
        </p:nvSpPr>
        <p:spPr>
          <a:xfrm>
            <a:off x="6553200" y="6248400"/>
            <a:ext cx="1905000" cy="457200"/>
          </a:xfrm>
        </p:spPr>
        <p:txBody>
          <a:bodyPr/>
          <a:lstStyle>
            <a:lvl1pPr>
              <a:defRPr/>
            </a:lvl1pPr>
          </a:lstStyle>
          <a:p>
            <a:fld id="{F1A695B5-2041-A140-8766-FB84D6BC7C3B}" type="slidenum">
              <a:rPr lang="en-US">
                <a:solidFill>
                  <a:srgbClr val="000000"/>
                </a:solidFill>
              </a:rPr>
              <a:pPr/>
              <a:t>‹#›</a:t>
            </a:fld>
            <a:endParaRPr lang="en-US">
              <a:solidFill>
                <a:srgbClr val="000000"/>
              </a:solidFill>
            </a:endParaRPr>
          </a:p>
        </p:txBody>
      </p:sp>
      <p:pic>
        <p:nvPicPr>
          <p:cNvPr id="102407" name="Picture 7" descr="ilccolor"/>
          <p:cNvPicPr>
            <a:picLocks noChangeAspect="1" noChangeArrowheads="1"/>
          </p:cNvPicPr>
          <p:nvPr/>
        </p:nvPicPr>
        <p:blipFill>
          <a:blip r:embed="rId2"/>
          <a:srcRect/>
          <a:stretch>
            <a:fillRect/>
          </a:stretch>
        </p:blipFill>
        <p:spPr bwMode="auto">
          <a:xfrm>
            <a:off x="0" y="1"/>
            <a:ext cx="1219200" cy="796925"/>
          </a:xfrm>
          <a:prstGeom prst="rect">
            <a:avLst/>
          </a:prstGeom>
          <a:noFill/>
        </p:spPr>
      </p:pic>
      <p:pic>
        <p:nvPicPr>
          <p:cNvPr id="102408" name="Picture 8" descr="1024_greendot_divider"/>
          <p:cNvPicPr>
            <a:picLocks noChangeAspect="1" noChangeArrowheads="1"/>
          </p:cNvPicPr>
          <p:nvPr/>
        </p:nvPicPr>
        <p:blipFill>
          <a:blip r:embed="rId3"/>
          <a:srcRect/>
          <a:stretch>
            <a:fillRect/>
          </a:stretch>
        </p:blipFill>
        <p:spPr bwMode="auto">
          <a:xfrm>
            <a:off x="1295400" y="685800"/>
            <a:ext cx="7848600" cy="153988"/>
          </a:xfrm>
          <a:prstGeom prst="rect">
            <a:avLst/>
          </a:prstGeom>
          <a:noFill/>
        </p:spPr>
      </p:pic>
      <p:sp>
        <p:nvSpPr>
          <p:cNvPr id="102409" name="Text Box 9"/>
          <p:cNvSpPr txBox="1">
            <a:spLocks noChangeArrowheads="1"/>
          </p:cNvSpPr>
          <p:nvPr/>
        </p:nvSpPr>
        <p:spPr bwMode="auto">
          <a:xfrm>
            <a:off x="1295400" y="0"/>
            <a:ext cx="76200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2410" name="Text Box 10"/>
          <p:cNvSpPr txBox="1">
            <a:spLocks noChangeArrowheads="1"/>
          </p:cNvSpPr>
          <p:nvPr/>
        </p:nvSpPr>
        <p:spPr bwMode="auto">
          <a:xfrm>
            <a:off x="1828800" y="0"/>
            <a:ext cx="66294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2411" name="Rectangle 11"/>
          <p:cNvSpPr>
            <a:spLocks noGrp="1" noChangeArrowheads="1"/>
          </p:cNvSpPr>
          <p:nvPr>
            <p:ph type="ctrTitle"/>
          </p:nvPr>
        </p:nvSpPr>
        <p:spPr>
          <a:xfrm>
            <a:off x="762000" y="2286000"/>
            <a:ext cx="7772400" cy="1143000"/>
          </a:xfrm>
        </p:spPr>
        <p:txBody>
          <a:bodyPr/>
          <a:lstStyle>
            <a:lvl1pPr>
              <a:defRPr sz="4400"/>
            </a:lvl1pPr>
          </a:lstStyle>
          <a:p>
            <a:r>
              <a:rPr lang="en-US"/>
              <a:t>Click to edit Master title style</a:t>
            </a:r>
          </a:p>
        </p:txBody>
      </p:sp>
      <p:pic>
        <p:nvPicPr>
          <p:cNvPr id="102412" name="Picture 12" descr="1024_greendot_divider"/>
          <p:cNvPicPr>
            <a:picLocks noChangeAspect="1" noChangeArrowheads="1"/>
          </p:cNvPicPr>
          <p:nvPr/>
        </p:nvPicPr>
        <p:blipFill>
          <a:blip r:embed="rId3"/>
          <a:srcRect/>
          <a:stretch>
            <a:fillRect/>
          </a:stretch>
        </p:blipFill>
        <p:spPr bwMode="auto">
          <a:xfrm>
            <a:off x="0" y="6096000"/>
            <a:ext cx="9144000" cy="179388"/>
          </a:xfrm>
          <a:prstGeom prst="rect">
            <a:avLst/>
          </a:prstGeom>
          <a:noFill/>
        </p:spPr>
      </p:pic>
    </p:spTree>
    <p:extLst>
      <p:ext uri="{BB962C8B-B14F-4D97-AF65-F5344CB8AC3E}">
        <p14:creationId xmlns:p14="http://schemas.microsoft.com/office/powerpoint/2010/main" val="15121875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2A4BF896-24BF-084F-809B-AF87003A2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780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054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CDA80AFD-E704-6B4D-98BB-1AFC846740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095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7942E163-BE37-1241-87C5-8589A5E2A3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2789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smtClean="0"/>
              <a:t>S. Myers                   ECFA-EPS, Grenoble</a:t>
            </a:r>
            <a:endParaRPr lang="en-US"/>
          </a:p>
        </p:txBody>
      </p:sp>
      <p:sp>
        <p:nvSpPr>
          <p:cNvPr id="9" name="Slide Number Placeholder 8"/>
          <p:cNvSpPr>
            <a:spLocks noGrp="1"/>
          </p:cNvSpPr>
          <p:nvPr>
            <p:ph type="sldNum" sz="quarter" idx="12"/>
          </p:nvPr>
        </p:nvSpPr>
        <p:spPr/>
        <p:txBody>
          <a:bodyPr/>
          <a:lstStyle>
            <a:lvl1pPr>
              <a:defRPr smtClean="0"/>
            </a:lvl1pPr>
          </a:lstStyle>
          <a:p>
            <a:fld id="{65D5BBDC-466E-4245-B0E8-83AE708AF9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5129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smtClean="0"/>
              <a:t>S. Myers                   ECFA-EPS, Grenoble</a:t>
            </a:r>
            <a:endParaRPr lang="en-US"/>
          </a:p>
        </p:txBody>
      </p:sp>
      <p:sp>
        <p:nvSpPr>
          <p:cNvPr id="5" name="Slide Number Placeholder 4"/>
          <p:cNvSpPr>
            <a:spLocks noGrp="1"/>
          </p:cNvSpPr>
          <p:nvPr>
            <p:ph type="sldNum" sz="quarter" idx="12"/>
          </p:nvPr>
        </p:nvSpPr>
        <p:spPr/>
        <p:txBody>
          <a:bodyPr/>
          <a:lstStyle>
            <a:lvl1pPr>
              <a:defRPr smtClean="0"/>
            </a:lvl1pPr>
          </a:lstStyle>
          <a:p>
            <a:fld id="{78C0536F-0C53-E94E-A35F-A26EC15D96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07991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smtClean="0"/>
              <a:t>S. Myers                   ECFA-EPS, Grenoble</a:t>
            </a:r>
            <a:endParaRPr lang="en-US"/>
          </a:p>
        </p:txBody>
      </p:sp>
      <p:sp>
        <p:nvSpPr>
          <p:cNvPr id="4" name="Slide Number Placeholder 3"/>
          <p:cNvSpPr>
            <a:spLocks noGrp="1"/>
          </p:cNvSpPr>
          <p:nvPr>
            <p:ph type="sldNum" sz="quarter" idx="12"/>
          </p:nvPr>
        </p:nvSpPr>
        <p:spPr/>
        <p:txBody>
          <a:bodyPr/>
          <a:lstStyle>
            <a:lvl1pPr>
              <a:defRPr smtClean="0"/>
            </a:lvl1pPr>
          </a:lstStyle>
          <a:p>
            <a:fld id="{F3E7FF4B-34D2-0B44-B1E5-9AD5F043B6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4529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F5654E13-349D-9844-86F6-A3D1A3A3C1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47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FC1470F3-8F1A-774C-B926-D39EB498C1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6473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A4EF72F5-5206-B94F-8B51-50C3DA851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5924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7053CBFB-DA06-B045-A1EB-4D0D86454E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74335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086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1000" y="6400800"/>
            <a:ext cx="2438400" cy="457200"/>
          </a:xfrm>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smtClean="0"/>
            </a:lvl1pPr>
          </a:lstStyle>
          <a:p>
            <a:fld id="{ACDC412F-8A3B-514E-8450-CF89F9CA2A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241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0099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086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990600"/>
            <a:ext cx="7772400" cy="5334000"/>
          </a:xfrm>
        </p:spPr>
        <p:txBody>
          <a:bodyPr/>
          <a:lstStyle/>
          <a:p>
            <a:endParaRPr lang="en-US"/>
          </a:p>
        </p:txBody>
      </p:sp>
      <p:sp>
        <p:nvSpPr>
          <p:cNvPr id="4" name="Date Placeholder 3"/>
          <p:cNvSpPr>
            <a:spLocks noGrp="1"/>
          </p:cNvSpPr>
          <p:nvPr>
            <p:ph type="dt" sz="half" idx="10"/>
          </p:nvPr>
        </p:nvSpPr>
        <p:spPr>
          <a:xfrm>
            <a:off x="381000" y="6400800"/>
            <a:ext cx="2438400" cy="457200"/>
          </a:xfrm>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a:xfrm>
            <a:off x="3124200" y="6400800"/>
            <a:ext cx="2895600" cy="457200"/>
          </a:xfrm>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a:xfrm>
            <a:off x="6553200" y="6400800"/>
            <a:ext cx="1905000" cy="457200"/>
          </a:xfrm>
        </p:spPr>
        <p:txBody>
          <a:bodyPr/>
          <a:lstStyle>
            <a:lvl1pPr>
              <a:defRPr smtClean="0"/>
            </a:lvl1pPr>
          </a:lstStyle>
          <a:p>
            <a:fld id="{B9A79630-26E6-974C-BC24-E1BE9D961E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88930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ilc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024_greendot_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5800"/>
            <a:ext cx="784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295400" y="2"/>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ctr" hangingPunct="0">
              <a:spcBef>
                <a:spcPct val="0"/>
              </a:spcBef>
              <a:spcAft>
                <a:spcPct val="0"/>
              </a:spcAft>
              <a:defRPr sz="2400">
                <a:solidFill>
                  <a:schemeClr val="tx1"/>
                </a:solidFill>
                <a:latin typeface="Arial" pitchFamily="34" charset="0"/>
              </a:defRPr>
            </a:lvl6pPr>
            <a:lvl7pPr marL="2971800" indent="-228600" eaLnBrk="0" fontAlgn="ctr" hangingPunct="0">
              <a:spcBef>
                <a:spcPct val="0"/>
              </a:spcBef>
              <a:spcAft>
                <a:spcPct val="0"/>
              </a:spcAft>
              <a:defRPr sz="2400">
                <a:solidFill>
                  <a:schemeClr val="tx1"/>
                </a:solidFill>
                <a:latin typeface="Arial" pitchFamily="34" charset="0"/>
              </a:defRPr>
            </a:lvl7pPr>
            <a:lvl8pPr marL="3429000" indent="-228600" eaLnBrk="0" fontAlgn="ctr" hangingPunct="0">
              <a:spcBef>
                <a:spcPct val="0"/>
              </a:spcBef>
              <a:spcAft>
                <a:spcPct val="0"/>
              </a:spcAft>
              <a:defRPr sz="2400">
                <a:solidFill>
                  <a:schemeClr val="tx1"/>
                </a:solidFill>
                <a:latin typeface="Arial" pitchFamily="34" charset="0"/>
              </a:defRPr>
            </a:lvl8pPr>
            <a:lvl9pPr marL="3886200" indent="-228600" eaLnBrk="0" fontAlgn="ctr" hangingPunct="0">
              <a:spcBef>
                <a:spcPct val="0"/>
              </a:spcBef>
              <a:spcAft>
                <a:spcPct val="0"/>
              </a:spcAft>
              <a:defRPr sz="2400">
                <a:solidFill>
                  <a:schemeClr val="tx1"/>
                </a:solidFill>
                <a:latin typeface="Arial" pitchFamily="34" charset="0"/>
              </a:defRPr>
            </a:lvl9pPr>
          </a:lstStyle>
          <a:p>
            <a:pPr eaLnBrk="0" fontAlgn="ctr" hangingPunct="0">
              <a:spcBef>
                <a:spcPct val="50000"/>
              </a:spcBef>
              <a:spcAft>
                <a:spcPct val="0"/>
              </a:spcAft>
              <a:defRPr/>
            </a:pPr>
            <a:endParaRPr lang="en-US" smtClean="0">
              <a:solidFill>
                <a:srgbClr val="000000"/>
              </a:solidFill>
              <a:ea typeface="ＭＳ Ｐゴシック" charset="0"/>
              <a:cs typeface="ＭＳ Ｐゴシック" charset="0"/>
            </a:endParaRPr>
          </a:p>
        </p:txBody>
      </p:sp>
      <p:sp>
        <p:nvSpPr>
          <p:cNvPr id="7" name="Text Box 10"/>
          <p:cNvSpPr txBox="1">
            <a:spLocks noChangeArrowheads="1"/>
          </p:cNvSpPr>
          <p:nvPr/>
        </p:nvSpPr>
        <p:spPr bwMode="auto">
          <a:xfrm>
            <a:off x="1828800" y="2"/>
            <a:ext cx="6629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ctr" hangingPunct="0">
              <a:spcBef>
                <a:spcPct val="0"/>
              </a:spcBef>
              <a:spcAft>
                <a:spcPct val="0"/>
              </a:spcAft>
              <a:defRPr sz="2400">
                <a:solidFill>
                  <a:schemeClr val="tx1"/>
                </a:solidFill>
                <a:latin typeface="Arial" pitchFamily="34" charset="0"/>
              </a:defRPr>
            </a:lvl6pPr>
            <a:lvl7pPr marL="2971800" indent="-228600" eaLnBrk="0" fontAlgn="ctr" hangingPunct="0">
              <a:spcBef>
                <a:spcPct val="0"/>
              </a:spcBef>
              <a:spcAft>
                <a:spcPct val="0"/>
              </a:spcAft>
              <a:defRPr sz="2400">
                <a:solidFill>
                  <a:schemeClr val="tx1"/>
                </a:solidFill>
                <a:latin typeface="Arial" pitchFamily="34" charset="0"/>
              </a:defRPr>
            </a:lvl7pPr>
            <a:lvl8pPr marL="3429000" indent="-228600" eaLnBrk="0" fontAlgn="ctr" hangingPunct="0">
              <a:spcBef>
                <a:spcPct val="0"/>
              </a:spcBef>
              <a:spcAft>
                <a:spcPct val="0"/>
              </a:spcAft>
              <a:defRPr sz="2400">
                <a:solidFill>
                  <a:schemeClr val="tx1"/>
                </a:solidFill>
                <a:latin typeface="Arial" pitchFamily="34" charset="0"/>
              </a:defRPr>
            </a:lvl8pPr>
            <a:lvl9pPr marL="3886200" indent="-228600" eaLnBrk="0" fontAlgn="ctr" hangingPunct="0">
              <a:spcBef>
                <a:spcPct val="0"/>
              </a:spcBef>
              <a:spcAft>
                <a:spcPct val="0"/>
              </a:spcAft>
              <a:defRPr sz="2400">
                <a:solidFill>
                  <a:schemeClr val="tx1"/>
                </a:solidFill>
                <a:latin typeface="Arial" pitchFamily="34" charset="0"/>
              </a:defRPr>
            </a:lvl9pPr>
          </a:lstStyle>
          <a:p>
            <a:pPr eaLnBrk="0" fontAlgn="ctr" hangingPunct="0">
              <a:spcBef>
                <a:spcPct val="50000"/>
              </a:spcBef>
              <a:spcAft>
                <a:spcPct val="0"/>
              </a:spcAft>
              <a:defRPr/>
            </a:pPr>
            <a:endParaRPr lang="en-US" smtClean="0">
              <a:solidFill>
                <a:srgbClr val="000000"/>
              </a:solidFill>
              <a:ea typeface="ＭＳ Ｐゴシック" charset="0"/>
              <a:cs typeface="ＭＳ Ｐゴシック" charset="0"/>
            </a:endParaRPr>
          </a:p>
        </p:txBody>
      </p:sp>
      <p:pic>
        <p:nvPicPr>
          <p:cNvPr id="8" name="Picture 12" descr="1024_greendot_divi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0"/>
            <a:ext cx="9144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02411" name="Rectangle 11"/>
          <p:cNvSpPr>
            <a:spLocks noGrp="1" noChangeArrowheads="1"/>
          </p:cNvSpPr>
          <p:nvPr>
            <p:ph type="ctrTitle"/>
          </p:nvPr>
        </p:nvSpPr>
        <p:spPr>
          <a:xfrm>
            <a:off x="762000" y="2286000"/>
            <a:ext cx="7772400" cy="1143000"/>
          </a:xfrm>
        </p:spPr>
        <p:txBody>
          <a:bodyPr/>
          <a:lstStyle>
            <a:lvl1pPr>
              <a:defRPr sz="4400"/>
            </a:lvl1pPr>
          </a:lstStyle>
          <a:p>
            <a:pPr lvl="0"/>
            <a:r>
              <a:rPr lang="en-US" noProof="0" smtClean="0"/>
              <a:t>Click to edit Master title style</a:t>
            </a:r>
          </a:p>
        </p:txBody>
      </p:sp>
      <p:sp>
        <p:nvSpPr>
          <p:cNvPr id="9" name="Rectangle 3"/>
          <p:cNvSpPr>
            <a:spLocks noGrp="1" noChangeArrowheads="1"/>
          </p:cNvSpPr>
          <p:nvPr>
            <p:ph type="dt" sz="half" idx="10"/>
          </p:nvPr>
        </p:nvSpPr>
        <p:spPr>
          <a:xfrm>
            <a:off x="685800" y="6248400"/>
            <a:ext cx="2362200" cy="457200"/>
          </a:xfrm>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pPr>
              <a:defRPr/>
            </a:pPr>
            <a:r>
              <a:rPr lang="en-US" smtClean="0"/>
              <a:t>S. Myers                   ECFA-EPS, Grenoble</a:t>
            </a:r>
            <a:endParaRPr lang="en-US"/>
          </a:p>
        </p:txBody>
      </p:sp>
      <p:sp>
        <p:nvSpPr>
          <p:cNvPr id="11" name="Rectangle 5"/>
          <p:cNvSpPr>
            <a:spLocks noGrp="1" noChangeArrowheads="1"/>
          </p:cNvSpPr>
          <p:nvPr>
            <p:ph type="sldNum" sz="quarter" idx="12"/>
          </p:nvPr>
        </p:nvSpPr>
        <p:spPr>
          <a:xfrm>
            <a:off x="6553200" y="6248400"/>
            <a:ext cx="1905000" cy="457200"/>
          </a:xfrm>
        </p:spPr>
        <p:txBody>
          <a:bodyPr/>
          <a:lstStyle>
            <a:lvl1pPr>
              <a:defRPr smtClean="0"/>
            </a:lvl1pPr>
          </a:lstStyle>
          <a:p>
            <a:pPr>
              <a:defRPr/>
            </a:pPr>
            <a:fld id="{FF723F03-7698-B144-A94F-1F67788DDB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95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CA3F9-79BD-0C43-B4DC-AD452BD7B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911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E11992-5838-2340-9DBE-79123A281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2057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3AF3DE-93DF-0A48-91E1-DC103A683F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1064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C8928C-CA56-0744-9777-8E875A478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694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5BA6D-E8A8-2249-807C-20B0F0BF15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446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B9888B-A2EA-2B46-B1EC-1A2C3E960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849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C672AE-CF4A-CF44-8F68-19194ADB06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1207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AAC74A-27B0-B14B-9434-F2533CB7D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94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5019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FD958-092D-7F42-8725-968530310F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96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EDEE2-9BCF-D94A-8BAF-0ACDB663BA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1063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09977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5800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39122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10495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57638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01003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7492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428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136954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6464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7449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65588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59698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74087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16136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50525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40017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57695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78129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013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5919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76080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01567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06645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43528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2822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74322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883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67495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50313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3863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7601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24166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67768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87337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41414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82368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45949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49311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434358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0563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177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855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9091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13187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0954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65126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32341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0833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66850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77331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80682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7262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4496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74951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77640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82324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40049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8515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781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0618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2469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288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838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6165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363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836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29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991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9522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solidFill>
                  <a:srgbClr val="2F5897"/>
                </a:solidFill>
              </a:rPr>
              <a:t>July 23, 2011</a:t>
            </a:r>
            <a:endParaRPr lang="en-US">
              <a:solidFill>
                <a:srgbClr val="2F5897"/>
              </a:solidFill>
            </a:endParaRPr>
          </a:p>
        </p:txBody>
      </p:sp>
      <p:sp>
        <p:nvSpPr>
          <p:cNvPr id="17" name="Footer Placeholder 16"/>
          <p:cNvSpPr>
            <a:spLocks noGrp="1"/>
          </p:cNvSpPr>
          <p:nvPr>
            <p:ph type="ftr" sz="quarter" idx="11"/>
          </p:nvPr>
        </p:nvSpPr>
        <p:spPr>
          <a:xfrm>
            <a:off x="2898648" y="6355080"/>
            <a:ext cx="3474720" cy="365760"/>
          </a:xfrm>
        </p:spPr>
        <p:txBody>
          <a:bodyPr/>
          <a:lstStyle/>
          <a:p>
            <a:r>
              <a:rPr lang="en-US" smtClean="0">
                <a:solidFill>
                  <a:srgbClr val="2F5897"/>
                </a:solidFill>
              </a:rPr>
              <a:t>S. Myers                   ECFA-EPS, Grenoble</a:t>
            </a:r>
            <a:endParaRPr lang="en-US">
              <a:solidFill>
                <a:srgbClr val="2F5897"/>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42070092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5" name="Footer Placeholder 4"/>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6" name="Slide Number Placeholder 5"/>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8" name="Content Placeholder 7"/>
          <p:cNvSpPr>
            <a:spLocks noGrp="1"/>
          </p:cNvSpPr>
          <p:nvPr>
            <p:ph sz="quarter" idx="1"/>
          </p:nvPr>
        </p:nvSpPr>
        <p:spPr>
          <a:xfrm>
            <a:off x="457200" y="990600"/>
            <a:ext cx="8229600" cy="5334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065601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solidFill>
                  <a:srgbClr val="E4E9EF"/>
                </a:solidFill>
              </a:rPr>
              <a:t>July 23, 2011</a:t>
            </a:r>
            <a:endParaRPr lang="en-US">
              <a:solidFill>
                <a:srgbClr val="E4E9EF"/>
              </a:solidFill>
            </a:endParaRPr>
          </a:p>
        </p:txBody>
      </p:sp>
      <p:sp>
        <p:nvSpPr>
          <p:cNvPr id="5" name="Footer Placeholder 4"/>
          <p:cNvSpPr>
            <a:spLocks noGrp="1"/>
          </p:cNvSpPr>
          <p:nvPr>
            <p:ph type="ftr" sz="quarter" idx="11"/>
          </p:nvPr>
        </p:nvSpPr>
        <p:spPr>
          <a:xfrm>
            <a:off x="2898648" y="6355080"/>
            <a:ext cx="3474720" cy="365760"/>
          </a:xfrm>
        </p:spPr>
        <p:txBody>
          <a:bodyPr/>
          <a:lstStyle/>
          <a:p>
            <a:r>
              <a:rPr lang="en-US" smtClean="0">
                <a:solidFill>
                  <a:srgbClr val="E4E9EF"/>
                </a:solidFill>
              </a:rPr>
              <a:t>S. Myers                   ECFA-EPS, Grenoble</a:t>
            </a:r>
            <a:endParaRPr lang="en-US">
              <a:solidFill>
                <a:srgbClr val="E4E9EF"/>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04F9EA92-FCC2-5147-9FE6-93E5E16967E5}" type="slidenum">
              <a:rPr lang="en-US" smtClean="0">
                <a:solidFill>
                  <a:srgbClr val="E4E9EF"/>
                </a:solidFill>
              </a:rPr>
              <a:pPr/>
              <a:t>‹#›</a:t>
            </a:fld>
            <a:endParaRPr lang="en-US">
              <a:solidFill>
                <a:srgbClr val="E4E9EF"/>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4205730308"/>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6" name="Footer Placeholder 5"/>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7" name="Slide Number Placeholder 6"/>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9" name="Content Placeholder 8"/>
          <p:cNvSpPr>
            <a:spLocks noGrp="1"/>
          </p:cNvSpPr>
          <p:nvPr>
            <p:ph sz="quarter" idx="1"/>
          </p:nvPr>
        </p:nvSpPr>
        <p:spPr>
          <a:xfrm>
            <a:off x="457200" y="914400"/>
            <a:ext cx="4041648"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914400"/>
            <a:ext cx="4041648"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862381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914401"/>
            <a:ext cx="4040188" cy="447675"/>
          </a:xfrm>
          <a:noFill/>
          <a:ln>
            <a:noFill/>
          </a:ln>
        </p:spPr>
        <p:txBody>
          <a:bodyPr lIns="91440" anchor="b" anchorCtr="0">
            <a:noAutofit/>
          </a:bodyPr>
          <a:lstStyle>
            <a:lvl1pPr marL="0" indent="0">
              <a:buNone/>
              <a:defRPr sz="20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8200" y="914400"/>
            <a:ext cx="4041775" cy="457201"/>
          </a:xfrm>
          <a:noFill/>
          <a:ln>
            <a:noFill/>
          </a:ln>
        </p:spPr>
        <p:txBody>
          <a:bodyPr lIns="91440" anchor="b" anchorCtr="0">
            <a:normAutofit/>
          </a:bodyPr>
          <a:lstStyle>
            <a:lvl1pPr marL="0" indent="0">
              <a:buNone/>
              <a:defRPr sz="20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7" name="Date Placeholder 6"/>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8" name="Footer Placeholder 7"/>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9" name="Slide Number Placeholder 8"/>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11" name="Content Placeholder 10"/>
          <p:cNvSpPr>
            <a:spLocks noGrp="1"/>
          </p:cNvSpPr>
          <p:nvPr>
            <p:ph sz="quarter" idx="2"/>
          </p:nvPr>
        </p:nvSpPr>
        <p:spPr>
          <a:xfrm>
            <a:off x="457200" y="1524000"/>
            <a:ext cx="4038600" cy="4800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1524000"/>
            <a:ext cx="4038600" cy="4800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90286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4346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4" name="Footer Placeholder 3"/>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30539017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4" name="Slide Number Placeholder 3"/>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8840748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5029200"/>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5" name="Date Placeholder 4"/>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6" name="Footer Placeholder 5"/>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7" name="Slide Number Placeholder 6"/>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2" name="Content Placeholder 11"/>
          <p:cNvSpPr>
            <a:spLocks noGrp="1"/>
          </p:cNvSpPr>
          <p:nvPr>
            <p:ph sz="quarter" idx="1"/>
          </p:nvPr>
        </p:nvSpPr>
        <p:spPr>
          <a:xfrm>
            <a:off x="304800" y="304800"/>
            <a:ext cx="5715000" cy="5943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12508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solidFill>
                  <a:srgbClr val="E4E9EF"/>
                </a:solidFill>
              </a:rPr>
              <a:t>July 23, 2011</a:t>
            </a:r>
            <a:endParaRPr lang="en-US">
              <a:solidFill>
                <a:srgbClr val="E4E9EF"/>
              </a:solidFill>
            </a:endParaRPr>
          </a:p>
        </p:txBody>
      </p:sp>
      <p:sp>
        <p:nvSpPr>
          <p:cNvPr id="6" name="Footer Placeholder 5"/>
          <p:cNvSpPr>
            <a:spLocks noGrp="1"/>
          </p:cNvSpPr>
          <p:nvPr>
            <p:ph type="ftr" sz="quarter" idx="11"/>
          </p:nvPr>
        </p:nvSpPr>
        <p:spPr/>
        <p:txBody>
          <a:bodyPr/>
          <a:lstStyle/>
          <a:p>
            <a:r>
              <a:rPr lang="en-US" smtClean="0">
                <a:solidFill>
                  <a:srgbClr val="E4E9EF"/>
                </a:solidFill>
              </a:rPr>
              <a:t>S. Myers                   ECFA-EPS, Grenoble</a:t>
            </a:r>
            <a:endParaRPr lang="en-US">
              <a:solidFill>
                <a:srgbClr val="E4E9EF"/>
              </a:solidFill>
            </a:endParaRPr>
          </a:p>
        </p:txBody>
      </p:sp>
      <p:sp>
        <p:nvSpPr>
          <p:cNvPr id="7" name="Slide Number Placeholder 6"/>
          <p:cNvSpPr>
            <a:spLocks noGrp="1"/>
          </p:cNvSpPr>
          <p:nvPr>
            <p:ph type="sldNum" sz="quarter" idx="12"/>
          </p:nvPr>
        </p:nvSpPr>
        <p:spPr/>
        <p:txBody>
          <a:bodyPr/>
          <a:lstStyle/>
          <a:p>
            <a:fld id="{04F9EA92-FCC2-5147-9FE6-93E5E16967E5}" type="slidenum">
              <a:rPr lang="en-US" smtClean="0">
                <a:solidFill>
                  <a:srgbClr val="E4E9EF"/>
                </a:solidFill>
              </a:rPr>
              <a:pPr/>
              <a:t>‹#›</a:t>
            </a:fld>
            <a:endParaRPr lang="en-US">
              <a:solidFill>
                <a:srgbClr val="E4E9EF"/>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3232485473"/>
      </p:ext>
    </p:extLst>
  </p:cSld>
  <p:clrMapOvr>
    <a:overrideClrMapping bg1="dk1" tx1="lt1" bg2="dk2" tx2="lt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5" name="Footer Placeholder 4"/>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6" name="Slide Number Placeholder 5"/>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Tree>
    <p:extLst>
      <p:ext uri="{BB962C8B-B14F-4D97-AF65-F5344CB8AC3E}">
        <p14:creationId xmlns:p14="http://schemas.microsoft.com/office/powerpoint/2010/main" val="29694837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5" name="Footer Placeholder 4"/>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6" name="Slide Number Placeholder 5"/>
          <p:cNvSpPr>
            <a:spLocks noGrp="1"/>
          </p:cNvSpPr>
          <p:nvPr>
            <p:ph type="sldNum" sz="quarter" idx="12"/>
          </p:nvPr>
        </p:nvSpPr>
        <p:spPr/>
        <p:txBody>
          <a:bodyPr/>
          <a:lstStyle/>
          <a:p>
            <a:fld id="{04F9EA92-FCC2-5147-9FE6-93E5E16967E5}" type="slidenum">
              <a:rPr lang="en-US" smtClean="0">
                <a:solidFill>
                  <a:srgbClr val="2F5897"/>
                </a:solidFill>
              </a:rPr>
              <a:pPr/>
              <a:t>‹#›</a:t>
            </a:fld>
            <a:endParaRPr lang="en-US">
              <a:solidFill>
                <a:srgbClr val="2F5897"/>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Tree>
    <p:extLst>
      <p:ext uri="{BB962C8B-B14F-4D97-AF65-F5344CB8AC3E}">
        <p14:creationId xmlns:p14="http://schemas.microsoft.com/office/powerpoint/2010/main" val="27980620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xfrm>
            <a:off x="457200" y="6553200"/>
            <a:ext cx="990600" cy="168275"/>
          </a:xfrm>
        </p:spPr>
        <p:txBody>
          <a:bodyPr/>
          <a:lstStyle>
            <a:lvl1pPr>
              <a:defRPr sz="700">
                <a:solidFill>
                  <a:srgbClr val="0066FF"/>
                </a:solidFill>
                <a:effectLst/>
              </a:defRPr>
            </a:lvl1pPr>
          </a:lstStyle>
          <a:p>
            <a:pPr>
              <a:defRPr/>
            </a:pPr>
            <a:r>
              <a:rPr lang="en-US" smtClean="0"/>
              <a:t>July 23, 2011</a:t>
            </a:r>
            <a:endParaRPr lang="en-US"/>
          </a:p>
        </p:txBody>
      </p:sp>
      <p:sp>
        <p:nvSpPr>
          <p:cNvPr id="5" name="Rectangle 5"/>
          <p:cNvSpPr>
            <a:spLocks noGrp="1" noChangeArrowheads="1"/>
          </p:cNvSpPr>
          <p:nvPr>
            <p:ph type="ftr" sz="quarter" idx="11"/>
          </p:nvPr>
        </p:nvSpPr>
        <p:spPr>
          <a:xfrm>
            <a:off x="2895600" y="6477000"/>
            <a:ext cx="2209800" cy="244475"/>
          </a:xfrm>
        </p:spPr>
        <p:txBody>
          <a:bodyPr/>
          <a:lstStyle>
            <a:lvl1pPr>
              <a:defRPr sz="1000">
                <a:solidFill>
                  <a:schemeClr val="bg2">
                    <a:lumMod val="60000"/>
                    <a:lumOff val="40000"/>
                  </a:schemeClr>
                </a:solidFill>
                <a:effectLst/>
              </a:defRPr>
            </a:lvl1pPr>
          </a:lstStyle>
          <a:p>
            <a:pPr>
              <a:defRPr/>
            </a:pPr>
            <a:r>
              <a:rPr lang="en-GB" smtClean="0">
                <a:solidFill>
                  <a:srgbClr val="003366">
                    <a:lumMod val="60000"/>
                    <a:lumOff val="40000"/>
                  </a:srgbClr>
                </a:solidFill>
              </a:rPr>
              <a:t>S. Myers                   ECFA-EPS, Grenoble</a:t>
            </a:r>
            <a:endParaRPr lang="en-US">
              <a:solidFill>
                <a:srgbClr val="003366">
                  <a:lumMod val="60000"/>
                  <a:lumOff val="40000"/>
                </a:srgbClr>
              </a:solidFill>
            </a:endParaRPr>
          </a:p>
        </p:txBody>
      </p:sp>
      <p:sp>
        <p:nvSpPr>
          <p:cNvPr id="6" name="Rectangle 6"/>
          <p:cNvSpPr>
            <a:spLocks noGrp="1" noChangeArrowheads="1"/>
          </p:cNvSpPr>
          <p:nvPr>
            <p:ph type="sldNum" sz="quarter" idx="12"/>
          </p:nvPr>
        </p:nvSpPr>
        <p:spPr>
          <a:xfrm>
            <a:off x="7696200" y="6477000"/>
            <a:ext cx="990600" cy="244475"/>
          </a:xfrm>
        </p:spPr>
        <p:txBody>
          <a:bodyPr/>
          <a:lstStyle>
            <a:lvl1pPr algn="ctr" rtl="0" fontAlgn="base">
              <a:spcBef>
                <a:spcPct val="0"/>
              </a:spcBef>
              <a:spcAft>
                <a:spcPct val="0"/>
              </a:spcAft>
              <a:defRPr lang="en-US" sz="1000" kern="1200">
                <a:solidFill>
                  <a:schemeClr val="bg2">
                    <a:lumMod val="60000"/>
                    <a:lumOff val="40000"/>
                  </a:schemeClr>
                </a:solidFill>
                <a:effectLst/>
                <a:latin typeface="Arial" charset="0"/>
                <a:ea typeface="+mn-ea"/>
                <a:cs typeface="+mn-cs"/>
              </a:defRPr>
            </a:lvl1pPr>
          </a:lstStyle>
          <a:p>
            <a:pPr>
              <a:defRPr/>
            </a:pPr>
            <a:fld id="{05C274A9-A709-4562-A497-23A8B18656FB}" type="slidenum">
              <a:rPr lang="en-GB">
                <a:solidFill>
                  <a:srgbClr val="003366">
                    <a:lumMod val="60000"/>
                    <a:lumOff val="40000"/>
                  </a:srgbClr>
                </a:solidFill>
              </a:rPr>
              <a:pPr>
                <a:defRPr/>
              </a:pPr>
              <a:t>‹#›</a:t>
            </a:fld>
            <a:endParaRPr lang="en-GB" dirty="0">
              <a:solidFill>
                <a:srgbClr val="003366">
                  <a:lumMod val="60000"/>
                  <a:lumOff val="40000"/>
                </a:srgbClr>
              </a:solidFill>
            </a:endParaRPr>
          </a:p>
        </p:txBody>
      </p:sp>
    </p:spTree>
    <p:extLst>
      <p:ext uri="{BB962C8B-B14F-4D97-AF65-F5344CB8AC3E}">
        <p14:creationId xmlns:p14="http://schemas.microsoft.com/office/powerpoint/2010/main" val="23589432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7B194E-2F50-42E7-A420-1238FBE62A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06370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E8ADF8-41A0-47E2-B2DE-F2700CA2F9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9085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9113D3-60F5-437E-B094-2975BDD592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943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568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998B84-0895-4248-9DCF-DD31B2276F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46789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9180A4-5B11-4F79-81C1-DA8CB4947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94986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03E913-F0C8-4360-908A-24D26F005B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4833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49143A-D4BC-4C22-A4A8-FD1B856781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85533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1588CB-233C-4E35-8DB7-310766E2F5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8636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19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76200"/>
            <a:ext cx="6019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1F6EE0-88EA-44A1-8937-A9C2306ABC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89894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4B4890-3B80-42A8-818E-4A1A637E8D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17056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29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FFFFFF"/>
                </a:solidFill>
              </a:rPr>
              <a:t>July 23, 2011</a:t>
            </a: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FFFFFF"/>
                </a:solidFill>
              </a:rPr>
              <a:t>S. Myers                   ECFA-EPS, Grenoble</a:t>
            </a: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E7956-76DD-4629-AC71-82C8F14502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01230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fontAlgn="auto">
              <a:spcBef>
                <a:spcPts val="0"/>
              </a:spcBef>
              <a:spcAft>
                <a:spcPts val="0"/>
              </a:spcAft>
              <a:defRPr>
                <a:solidFill>
                  <a:schemeClr val="tx1"/>
                </a:solidFill>
                <a:latin typeface="Arial" pitchFamily="-108" charset="0"/>
                <a:ea typeface="Arial Unicode MS" pitchFamily="-108" charset="0"/>
                <a:cs typeface="Arial Unicode MS" pitchFamily="-108" charset="0"/>
              </a:defRPr>
            </a:lvl1pPr>
          </a:lstStyle>
          <a:p>
            <a:pPr>
              <a:defRPr/>
            </a:pPr>
            <a:r>
              <a:rPr lang="en-US" altLang="ja-JP" smtClean="0">
                <a:solidFill>
                  <a:srgbClr val="000000"/>
                </a:solidFill>
              </a:rPr>
              <a:t>July 23, 2011</a:t>
            </a:r>
            <a:endParaRPr lang="ja-JP" altLang="en-US">
              <a:solidFill>
                <a:srgbClr val="000000"/>
              </a:solidFill>
            </a:endParaRPr>
          </a:p>
        </p:txBody>
      </p:sp>
      <p:sp>
        <p:nvSpPr>
          <p:cNvPr id="3" name="フッター プレースホルダ 4"/>
          <p:cNvSpPr>
            <a:spLocks noGrp="1"/>
          </p:cNvSpPr>
          <p:nvPr>
            <p:ph type="ftr" sz="quarter" idx="11"/>
          </p:nvPr>
        </p:nvSpPr>
        <p:spPr/>
        <p:txBody>
          <a:bodyPr/>
          <a:lstStyle>
            <a:lvl1pPr fontAlgn="auto">
              <a:spcBef>
                <a:spcPts val="0"/>
              </a:spcBef>
              <a:spcAft>
                <a:spcPts val="0"/>
              </a:spcAft>
              <a:defRPr>
                <a:latin typeface="Arial" pitchFamily="-108" charset="0"/>
                <a:ea typeface="Arial Unicode MS" pitchFamily="-108" charset="0"/>
                <a:cs typeface="Arial Unicode MS" pitchFamily="-108" charset="0"/>
              </a:defRPr>
            </a:lvl1pPr>
          </a:lstStyle>
          <a:p>
            <a:pPr>
              <a:defRPr/>
            </a:pPr>
            <a:r>
              <a:rPr lang="en-US" altLang="ja-JP" smtClean="0"/>
              <a:t>S. Myers                   ECFA-EPS, Grenoble</a:t>
            </a:r>
            <a:endParaRPr lang="ja-JP" altLang="en-US"/>
          </a:p>
        </p:txBody>
      </p:sp>
      <p:sp>
        <p:nvSpPr>
          <p:cNvPr id="4" name="スライド番号プレースホルダ 5"/>
          <p:cNvSpPr>
            <a:spLocks noGrp="1"/>
          </p:cNvSpPr>
          <p:nvPr>
            <p:ph type="sldNum" sz="quarter" idx="12"/>
          </p:nvPr>
        </p:nvSpPr>
        <p:spPr/>
        <p:txBody>
          <a:bodyPr/>
          <a:lstStyle>
            <a:lvl1pPr fontAlgn="auto">
              <a:spcBef>
                <a:spcPts val="0"/>
              </a:spcBef>
              <a:spcAft>
                <a:spcPts val="0"/>
              </a:spcAft>
              <a:defRPr>
                <a:solidFill>
                  <a:schemeClr val="tx1"/>
                </a:solidFill>
                <a:latin typeface="Arial" pitchFamily="-108" charset="0"/>
                <a:ea typeface="Arial Unicode MS" pitchFamily="-108" charset="0"/>
                <a:cs typeface="Arial Unicode MS" pitchFamily="-108" charset="0"/>
              </a:defRPr>
            </a:lvl1pPr>
          </a:lstStyle>
          <a:p>
            <a:pPr>
              <a:defRPr/>
            </a:pPr>
            <a:fld id="{A2F267D5-7514-9B42-9270-9856DE80ED31}" type="slidenum">
              <a:rPr lang="ja-JP" altLang="en-US">
                <a:solidFill>
                  <a:srgbClr val="000000"/>
                </a:solidFill>
              </a:rPr>
              <a:pPr>
                <a:defRPr/>
              </a:pPr>
              <a:t>‹#›</a:t>
            </a:fld>
            <a:endParaRPr lang="ja-JP" altLang="en-US">
              <a:solidFill>
                <a:srgbClr val="000000"/>
              </a:solidFill>
            </a:endParaRPr>
          </a:p>
        </p:txBody>
      </p:sp>
    </p:spTree>
    <p:extLst>
      <p:ext uri="{BB962C8B-B14F-4D97-AF65-F5344CB8AC3E}">
        <p14:creationId xmlns:p14="http://schemas.microsoft.com/office/powerpoint/2010/main" val="10994403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smtClean="0"/>
              <a:t>July 23, 2011</a:t>
            </a: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F69C48C-D733-1745-8254-B98F368A1390}" type="slidenum">
              <a:rPr lang="en-US" altLang="ja-JP"/>
              <a:pPr>
                <a:defRPr/>
              </a:pPr>
              <a:t>‹#›</a:t>
            </a:fld>
            <a:endParaRPr lang="en-US" altLang="ja-JP"/>
          </a:p>
        </p:txBody>
      </p:sp>
    </p:spTree>
    <p:extLst>
      <p:ext uri="{BB962C8B-B14F-4D97-AF65-F5344CB8AC3E}">
        <p14:creationId xmlns:p14="http://schemas.microsoft.com/office/powerpoint/2010/main" val="400277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7459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t>July 23, 2011</a:t>
            </a: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8326359-397B-D146-B043-A13A549AFB6A}" type="slidenum">
              <a:rPr lang="en-US" altLang="ja-JP"/>
              <a:pPr>
                <a:defRPr/>
              </a:pPr>
              <a:t>‹#›</a:t>
            </a:fld>
            <a:endParaRPr lang="en-US" altLang="ja-JP"/>
          </a:p>
        </p:txBody>
      </p:sp>
    </p:spTree>
    <p:extLst>
      <p:ext uri="{BB962C8B-B14F-4D97-AF65-F5344CB8AC3E}">
        <p14:creationId xmlns:p14="http://schemas.microsoft.com/office/powerpoint/2010/main" val="28243001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smtClean="0"/>
              <a:t>July 23, 2011</a:t>
            </a: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EB85ABE-900B-5F41-A7E2-B293305521C4}" type="slidenum">
              <a:rPr lang="en-US" altLang="ja-JP"/>
              <a:pPr>
                <a:defRPr/>
              </a:pPr>
              <a:t>‹#›</a:t>
            </a:fld>
            <a:endParaRPr lang="en-US" altLang="ja-JP"/>
          </a:p>
        </p:txBody>
      </p:sp>
    </p:spTree>
    <p:extLst>
      <p:ext uri="{BB962C8B-B14F-4D97-AF65-F5344CB8AC3E}">
        <p14:creationId xmlns:p14="http://schemas.microsoft.com/office/powerpoint/2010/main" val="336423918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8975"/>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t>July 23, 2011</a:t>
            </a: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CE37E2-33CB-034B-AFDB-6541EBF5F31A}" type="slidenum">
              <a:rPr lang="en-US" altLang="ja-JP"/>
              <a:pPr>
                <a:defRPr/>
              </a:pPr>
              <a:t>‹#›</a:t>
            </a:fld>
            <a:endParaRPr lang="en-US" altLang="ja-JP"/>
          </a:p>
        </p:txBody>
      </p:sp>
    </p:spTree>
    <p:extLst>
      <p:ext uri="{BB962C8B-B14F-4D97-AF65-F5344CB8AC3E}">
        <p14:creationId xmlns:p14="http://schemas.microsoft.com/office/powerpoint/2010/main" val="16418824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r>
              <a:rPr lang="en-US" altLang="ja-JP" smtClean="0"/>
              <a:t>July 23, 2011</a:t>
            </a:r>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r>
              <a:rPr lang="en-US" altLang="ja-JP" smtClean="0"/>
              <a:t>S. Myers                   ECFA-EPS, Grenoble</a:t>
            </a: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smtClean="0"/>
            </a:lvl1pPr>
          </a:lstStyle>
          <a:p>
            <a:fld id="{D03CBBF2-5021-DF49-A7D4-24EFE37080ED}" type="slidenum">
              <a:rPr lang="en-US" altLang="ja-JP"/>
              <a:pPr/>
              <a:t>‹#›</a:t>
            </a:fld>
            <a:endParaRPr lang="en-US" altLang="ja-JP"/>
          </a:p>
        </p:txBody>
      </p:sp>
    </p:spTree>
    <p:extLst>
      <p:ext uri="{BB962C8B-B14F-4D97-AF65-F5344CB8AC3E}">
        <p14:creationId xmlns:p14="http://schemas.microsoft.com/office/powerpoint/2010/main" val="33548315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t>July 23, 2011</a:t>
            </a: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8030828-FE26-3E4D-A039-A91FF753D8C0}" type="slidenum">
              <a:rPr lang="en-US" altLang="ja-JP"/>
              <a:pPr>
                <a:defRPr/>
              </a:pPr>
              <a:t>‹#›</a:t>
            </a:fld>
            <a:endParaRPr lang="en-US" altLang="ja-JP"/>
          </a:p>
        </p:txBody>
      </p:sp>
    </p:spTree>
    <p:extLst>
      <p:ext uri="{BB962C8B-B14F-4D97-AF65-F5344CB8AC3E}">
        <p14:creationId xmlns:p14="http://schemas.microsoft.com/office/powerpoint/2010/main" val="6713221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415987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S. Myers                   ECFA-EPS, Grenoble</a:t>
            </a:r>
            <a:endParaRPr lang="en-US">
              <a:solidFill>
                <a:srgbClr val="000000"/>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2914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401256-EA06-D142-99DB-0F74414E6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5561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charset="0"/>
              </a:defRPr>
            </a:lvl1pPr>
          </a:lstStyle>
          <a:p>
            <a:pPr>
              <a:defRPr/>
            </a:pPr>
            <a:r>
              <a:rPr lang="en-US" smtClean="0"/>
              <a:t>July 23, 2011</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charset="0"/>
              </a:defRPr>
            </a:lvl1pPr>
          </a:lstStyle>
          <a:p>
            <a:pPr>
              <a:defRPr/>
            </a:pPr>
            <a:r>
              <a:rPr lang="en-US" smtClean="0"/>
              <a:t>S. Myers                   ECFA-EPS, Grenoble</a:t>
            </a: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charset="0"/>
              </a:defRPr>
            </a:lvl1pPr>
          </a:lstStyle>
          <a:p>
            <a:pPr>
              <a:defRPr/>
            </a:pPr>
            <a:fld id="{98748F9D-E3B2-B24B-A14C-998687E73833}" type="slidenum">
              <a:rPr lang="en-US"/>
              <a:pPr>
                <a:defRPr/>
              </a:pPr>
              <a:t>‹#›</a:t>
            </a:fld>
            <a:endParaRPr lang="en-US"/>
          </a:p>
        </p:txBody>
      </p:sp>
    </p:spTree>
    <p:extLst>
      <p:ext uri="{BB962C8B-B14F-4D97-AF65-F5344CB8AC3E}">
        <p14:creationId xmlns:p14="http://schemas.microsoft.com/office/powerpoint/2010/main" val="36940475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charset="0"/>
              </a:defRPr>
            </a:lvl1pPr>
          </a:lstStyle>
          <a:p>
            <a:pPr>
              <a:defRPr/>
            </a:pPr>
            <a:r>
              <a:rPr lang="en-US" smtClean="0"/>
              <a:t>July 23, 2011</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charset="0"/>
              </a:defRPr>
            </a:lvl1pPr>
          </a:lstStyle>
          <a:p>
            <a:pPr>
              <a:defRPr/>
            </a:pPr>
            <a:r>
              <a:rPr lang="en-US" smtClean="0"/>
              <a:t>S. Myers                   ECFA-EPS, Grenoble</a:t>
            </a: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charset="0"/>
              </a:defRPr>
            </a:lvl1pPr>
          </a:lstStyle>
          <a:p>
            <a:pPr>
              <a:defRPr/>
            </a:pPr>
            <a:fld id="{98748F9D-E3B2-B24B-A14C-998687E73833}" type="slidenum">
              <a:rPr lang="en-US"/>
              <a:pPr>
                <a:defRPr/>
              </a:pPr>
              <a:t>‹#›</a:t>
            </a:fld>
            <a:endParaRPr lang="en-US"/>
          </a:p>
        </p:txBody>
      </p:sp>
    </p:spTree>
    <p:extLst>
      <p:ext uri="{BB962C8B-B14F-4D97-AF65-F5344CB8AC3E}">
        <p14:creationId xmlns:p14="http://schemas.microsoft.com/office/powerpoint/2010/main" val="2820917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3061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N:\Fermi\ILCRedesign\ilccolor.tif"/>
          <p:cNvPicPr>
            <a:picLocks noChangeAspect="1" noChangeArrowheads="1"/>
          </p:cNvPicPr>
          <p:nvPr/>
        </p:nvPicPr>
        <p:blipFill>
          <a:blip r:embed="rId2"/>
          <a:srcRect/>
          <a:stretch>
            <a:fillRect/>
          </a:stretch>
        </p:blipFill>
        <p:spPr bwMode="auto">
          <a:xfrm>
            <a:off x="0" y="0"/>
            <a:ext cx="1219200" cy="796925"/>
          </a:xfrm>
          <a:prstGeom prst="rect">
            <a:avLst/>
          </a:prstGeom>
          <a:noFill/>
          <a:ln w="9525">
            <a:noFill/>
            <a:miter lim="800000"/>
            <a:headEnd/>
            <a:tailEnd/>
          </a:ln>
        </p:spPr>
      </p:pic>
      <p:pic>
        <p:nvPicPr>
          <p:cNvPr id="5" name="Picture 8" descr="C:\Documents and Settings\kevin\My Documents\1024_greendot_divider.jpg"/>
          <p:cNvPicPr>
            <a:picLocks noChangeAspect="1" noChangeArrowheads="1"/>
          </p:cNvPicPr>
          <p:nvPr/>
        </p:nvPicPr>
        <p:blipFill>
          <a:blip r:embed="rId3"/>
          <a:srcRect/>
          <a:stretch>
            <a:fillRect/>
          </a:stretch>
        </p:blipFill>
        <p:spPr bwMode="auto">
          <a:xfrm>
            <a:off x="1295400" y="685800"/>
            <a:ext cx="7848600" cy="153988"/>
          </a:xfrm>
          <a:prstGeom prst="rect">
            <a:avLst/>
          </a:prstGeom>
          <a:noFill/>
          <a:ln w="9525">
            <a:noFill/>
            <a:miter lim="800000"/>
            <a:headEnd/>
            <a:tailEnd/>
          </a:ln>
        </p:spPr>
      </p:pic>
      <p:sp>
        <p:nvSpPr>
          <p:cNvPr id="6" name="Text Box 9"/>
          <p:cNvSpPr txBox="1">
            <a:spLocks noChangeArrowheads="1"/>
          </p:cNvSpPr>
          <p:nvPr/>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sp>
        <p:nvSpPr>
          <p:cNvPr id="7" name="Text Box 10"/>
          <p:cNvSpPr txBox="1">
            <a:spLocks noChangeArrowheads="1"/>
          </p:cNvSpPr>
          <p:nvPr/>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pic>
        <p:nvPicPr>
          <p:cNvPr id="8" name="Picture 12" descr="C:\Documents and Settings\kevin\My Documents\1024_greendot_divider.jpg"/>
          <p:cNvPicPr>
            <a:picLocks noChangeAspect="1" noChangeArrowheads="1"/>
          </p:cNvPicPr>
          <p:nvPr/>
        </p:nvPicPr>
        <p:blipFill>
          <a:blip r:embed="rId3"/>
          <a:srcRect/>
          <a:stretch>
            <a:fillRect/>
          </a:stretch>
        </p:blipFill>
        <p:spPr bwMode="auto">
          <a:xfrm>
            <a:off x="0" y="6096000"/>
            <a:ext cx="9144000" cy="179388"/>
          </a:xfrm>
          <a:prstGeom prst="rect">
            <a:avLst/>
          </a:prstGeom>
          <a:noFill/>
          <a:ln w="9525">
            <a:noFill/>
            <a:miter lim="800000"/>
            <a:headEnd/>
            <a:tailEnd/>
          </a:ln>
        </p:spPr>
      </p:pic>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ltLang="ja-JP"/>
              <a:t>Click to edit Master subtitle style</a:t>
            </a:r>
          </a:p>
        </p:txBody>
      </p:sp>
      <p:sp>
        <p:nvSpPr>
          <p:cNvPr id="102411" name="Rectangle 11"/>
          <p:cNvSpPr>
            <a:spLocks noGrp="1" noChangeArrowheads="1"/>
          </p:cNvSpPr>
          <p:nvPr>
            <p:ph type="ctrTitle"/>
          </p:nvPr>
        </p:nvSpPr>
        <p:spPr>
          <a:xfrm>
            <a:off x="762000" y="2286000"/>
            <a:ext cx="7772400" cy="1143000"/>
          </a:xfrm>
        </p:spPr>
        <p:txBody>
          <a:bodyPr/>
          <a:lstStyle>
            <a:lvl1pPr>
              <a:defRPr sz="4800"/>
            </a:lvl1pPr>
          </a:lstStyle>
          <a:p>
            <a:r>
              <a:rPr lang="en-US" altLang="ja-JP"/>
              <a:t>Click to edit Master title style</a:t>
            </a:r>
          </a:p>
        </p:txBody>
      </p:sp>
      <p:sp>
        <p:nvSpPr>
          <p:cNvPr id="9" name="Rectangle 3"/>
          <p:cNvSpPr>
            <a:spLocks noGrp="1" noChangeArrowheads="1"/>
          </p:cNvSpPr>
          <p:nvPr>
            <p:ph type="dt" sz="half" idx="10"/>
          </p:nvPr>
        </p:nvSpPr>
        <p:spPr>
          <a:xfrm>
            <a:off x="685800" y="6248400"/>
            <a:ext cx="1905000" cy="457200"/>
          </a:xfrm>
        </p:spPr>
        <p:txBody>
          <a:bodyPr/>
          <a:lstStyle>
            <a:lvl1pPr>
              <a:defRPr smtClean="0"/>
            </a:lvl1pPr>
          </a:lstStyle>
          <a:p>
            <a:pPr>
              <a:defRPr/>
            </a:pPr>
            <a:r>
              <a:rPr lang="en-US" altLang="ja-JP" smtClean="0">
                <a:solidFill>
                  <a:srgbClr val="000000"/>
                </a:solidFill>
              </a:rPr>
              <a:t>July 23, 2011</a:t>
            </a:r>
            <a:endParaRPr lang="en-US" altLang="ja-JP">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smtClean="0"/>
            </a:lvl1pPr>
          </a:lstStyle>
          <a:p>
            <a:pPr>
              <a:defRPr/>
            </a:pPr>
            <a:r>
              <a:rPr lang="en-US" altLang="ja-JP" smtClean="0"/>
              <a:t>S. Myers                   ECFA-EPS, Grenoble</a:t>
            </a:r>
            <a:endParaRPr lang="en-US" altLang="ja-JP"/>
          </a:p>
        </p:txBody>
      </p:sp>
      <p:sp>
        <p:nvSpPr>
          <p:cNvPr id="11"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9B60DB8F-0001-5C46-9B7E-15D6BDE5FA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52948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8326359-397B-D146-B043-A13A549AFB6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28164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5D95036-1A1C-4A4A-8673-AB541CE0D3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941557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8030828-FE26-3E4D-A039-A91FF753D8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4982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29A28FC8-884F-DD40-9AF6-6E45D58FE43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316763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EB85ABE-900B-5F41-A7E2-B29330552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87659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97EA7B2-B0D3-964E-8D12-43DB6521D9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36733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1B198F7-269C-1142-8DD1-48A495307C9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128608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C50458F-FBC9-504F-92D1-2383D34D570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41407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D18BA3C-3F3E-EA4A-A6F1-5248A383E7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590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714028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2186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1943100" cy="6324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0"/>
            <a:ext cx="5676900" cy="6324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01CDA4-C9CE-8E44-A687-C18CA580143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58055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8975"/>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solidFill>
                  <a:srgbClr val="000000"/>
                </a:solidFill>
              </a:rPr>
              <a:t>July 23, 2011</a:t>
            </a: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S. Myers                   ECFA-EPS, Grenoble</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CE37E2-33CB-034B-AFDB-6541EBF5F3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849699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79338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51457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36865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45886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130628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56351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107056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2493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608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85776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88817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3235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7836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9774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lccolor"/>
          <p:cNvPicPr>
            <a:picLocks noChangeAspect="1" noChangeArrowheads="1"/>
          </p:cNvPicPr>
          <p:nvPr/>
        </p:nvPicPr>
        <p:blipFill>
          <a:blip r:embed="rId2"/>
          <a:srcRect/>
          <a:stretch>
            <a:fillRect/>
          </a:stretch>
        </p:blipFill>
        <p:spPr bwMode="auto">
          <a:xfrm>
            <a:off x="0" y="152401"/>
            <a:ext cx="1219200" cy="796925"/>
          </a:xfrm>
          <a:prstGeom prst="rect">
            <a:avLst/>
          </a:prstGeom>
          <a:noFill/>
          <a:ln w="9525">
            <a:noFill/>
            <a:miter lim="800000"/>
            <a:headEnd/>
            <a:tailEnd/>
          </a:ln>
        </p:spPr>
      </p:pic>
      <p:pic>
        <p:nvPicPr>
          <p:cNvPr id="5" name="Picture 7" descr="1024_greendot_divider"/>
          <p:cNvPicPr>
            <a:picLocks noChangeAspect="1" noChangeArrowheads="1"/>
          </p:cNvPicPr>
          <p:nvPr/>
        </p:nvPicPr>
        <p:blipFill>
          <a:blip r:embed="rId3"/>
          <a:srcRect/>
          <a:stretch>
            <a:fillRect/>
          </a:stretch>
        </p:blipFill>
        <p:spPr bwMode="auto">
          <a:xfrm>
            <a:off x="1295400" y="838200"/>
            <a:ext cx="7848600" cy="153988"/>
          </a:xfrm>
          <a:prstGeom prst="rect">
            <a:avLst/>
          </a:prstGeom>
          <a:noFill/>
          <a:ln w="9525">
            <a:noFill/>
            <a:miter lim="800000"/>
            <a:headEnd/>
            <a:tailEnd/>
          </a:ln>
        </p:spPr>
      </p:pic>
      <p:sp>
        <p:nvSpPr>
          <p:cNvPr id="6" name="Text Box 8"/>
          <p:cNvSpPr txBox="1">
            <a:spLocks noChangeArrowheads="1"/>
          </p:cNvSpPr>
          <p:nvPr/>
        </p:nvSpPr>
        <p:spPr bwMode="auto">
          <a:xfrm>
            <a:off x="1295400" y="2"/>
            <a:ext cx="7620000" cy="461665"/>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7" name="Text Box 9"/>
          <p:cNvSpPr txBox="1">
            <a:spLocks noChangeArrowheads="1"/>
          </p:cNvSpPr>
          <p:nvPr/>
        </p:nvSpPr>
        <p:spPr bwMode="auto">
          <a:xfrm>
            <a:off x="1828800" y="2"/>
            <a:ext cx="6629400" cy="461665"/>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pic>
        <p:nvPicPr>
          <p:cNvPr id="8" name="Picture 11" descr="1024_greendot_divider"/>
          <p:cNvPicPr>
            <a:picLocks noChangeAspect="1" noChangeArrowheads="1"/>
          </p:cNvPicPr>
          <p:nvPr/>
        </p:nvPicPr>
        <p:blipFill>
          <a:blip r:embed="rId3"/>
          <a:srcRect/>
          <a:stretch>
            <a:fillRect/>
          </a:stretch>
        </p:blipFill>
        <p:spPr bwMode="auto">
          <a:xfrm>
            <a:off x="0" y="6096000"/>
            <a:ext cx="9144000" cy="179388"/>
          </a:xfrm>
          <a:prstGeom prst="rect">
            <a:avLst/>
          </a:prstGeom>
          <a:noFill/>
          <a:ln w="9525">
            <a:noFill/>
            <a:miter lim="800000"/>
            <a:headEnd/>
            <a:tailEnd/>
          </a:ln>
        </p:spPr>
      </p:pic>
      <p:sp>
        <p:nvSpPr>
          <p:cNvPr id="512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GB"/>
          </a:p>
        </p:txBody>
      </p:sp>
      <p:sp>
        <p:nvSpPr>
          <p:cNvPr id="5130" name="Rectangle 10"/>
          <p:cNvSpPr>
            <a:spLocks noGrp="1" noChangeArrowheads="1"/>
          </p:cNvSpPr>
          <p:nvPr>
            <p:ph type="ctrTitle"/>
          </p:nvPr>
        </p:nvSpPr>
        <p:spPr>
          <a:xfrm>
            <a:off x="762000" y="2286000"/>
            <a:ext cx="7772400" cy="1143000"/>
          </a:xfrm>
        </p:spPr>
        <p:txBody>
          <a:bodyPr/>
          <a:lstStyle>
            <a:lvl1pPr>
              <a:defRPr sz="4800"/>
            </a:lvl1pPr>
          </a:lstStyle>
          <a:p>
            <a:r>
              <a:rPr lang="en-US" smtClean="0"/>
              <a:t>Click to edit Master title style</a:t>
            </a:r>
            <a:endParaRPr lang="en-GB"/>
          </a:p>
        </p:txBody>
      </p:sp>
      <p:sp>
        <p:nvSpPr>
          <p:cNvPr id="9" name="Rectangle 3"/>
          <p:cNvSpPr>
            <a:spLocks noGrp="1" noChangeArrowheads="1"/>
          </p:cNvSpPr>
          <p:nvPr>
            <p:ph type="dt" sz="half" idx="10"/>
          </p:nvPr>
        </p:nvSpPr>
        <p:spPr>
          <a:xfrm>
            <a:off x="0" y="6248400"/>
            <a:ext cx="3124200" cy="457200"/>
          </a:xfrm>
        </p:spPr>
        <p:txBody>
          <a:bodyPr/>
          <a:lstStyle>
            <a:lvl1pPr>
              <a:defRPr/>
            </a:lvl1pPr>
          </a:lstStyle>
          <a:p>
            <a:r>
              <a:rPr lang="en-US" smtClean="0">
                <a:solidFill>
                  <a:srgbClr val="000000"/>
                </a:solidFill>
              </a:rPr>
              <a:t>July 23, 2011</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r>
              <a:rPr lang="en-US" smtClean="0"/>
              <a:t>S. Myers                   ECFA-EPS, Grenoble</a:t>
            </a:r>
            <a:endParaRPr lang="en-US"/>
          </a:p>
        </p:txBody>
      </p:sp>
      <p:sp>
        <p:nvSpPr>
          <p:cNvPr id="11" name="Rectangle 5"/>
          <p:cNvSpPr>
            <a:spLocks noGrp="1" noChangeArrowheads="1"/>
          </p:cNvSpPr>
          <p:nvPr>
            <p:ph type="sldNum" sz="quarter" idx="12"/>
          </p:nvPr>
        </p:nvSpPr>
        <p:spPr>
          <a:xfrm>
            <a:off x="6553200" y="6248400"/>
            <a:ext cx="2362200" cy="457200"/>
          </a:xfrm>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2740082"/>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a:defRPr b="1"/>
            </a:lvl1pPr>
            <a:lvl2pPr>
              <a:defRPr b="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4614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65200"/>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21708"/>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9"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73234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1361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5"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170551"/>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4"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322357"/>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778218"/>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7"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416930"/>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159699"/>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dt" sz="half" idx="10"/>
          </p:nvPr>
        </p:nvSpPr>
        <p:spPr>
          <a:ln/>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r>
              <a:rPr lang="en-US" smtClean="0"/>
              <a:t>S. Myers                   ECFA-EPS, Grenoble</a:t>
            </a:r>
            <a:endParaRPr lang="en-US"/>
          </a:p>
        </p:txBody>
      </p:sp>
      <p:sp>
        <p:nvSpPr>
          <p:cNvPr id="6" name="Rectangle 5"/>
          <p:cNvSpPr>
            <a:spLocks noGrp="1" noChangeArrowheads="1"/>
          </p:cNvSpPr>
          <p:nvPr>
            <p:ph type="sldNum" sz="quarter" idx="12"/>
          </p:nvPr>
        </p:nvSpPr>
        <p:spPr>
          <a:ln/>
        </p:spPr>
        <p:txBody>
          <a:bodyPr/>
          <a:lstStyle>
            <a:lvl1pPr>
              <a:defRPr/>
            </a:lvl1pPr>
          </a:lstStyle>
          <a:p>
            <a:fld id="{AAB6FA28-7AEC-3F43-9C2D-3DB969CFEC6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73197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2"/>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90"/>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r>
              <a:rPr lang="en-US" altLang="ja-JP" smtClean="0">
                <a:solidFill>
                  <a:srgbClr val="000000"/>
                </a:solidFill>
              </a:rPr>
              <a:t>July 23, 2011</a:t>
            </a:r>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r>
              <a:rPr lang="en-US" altLang="ja-JP" smtClean="0"/>
              <a:t>S. Myers                   ECFA-EPS, Grenoble</a:t>
            </a: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smtClean="0"/>
            </a:lvl1pPr>
          </a:lstStyle>
          <a:p>
            <a:fld id="{D03CBBF2-5021-DF49-A7D4-24EFE37080E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4603358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Fermi\ILCRedesign\ilccolo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Documents and Settings\kevin\My Documents\1024_greendot_div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85800"/>
            <a:ext cx="784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pPr eaLnBrk="0" fontAlgn="ctr" hangingPunct="0">
              <a:spcBef>
                <a:spcPct val="50000"/>
              </a:spcBef>
              <a:spcAft>
                <a:spcPct val="0"/>
              </a:spcAft>
              <a:defRPr/>
            </a:pPr>
            <a:endParaRPr kumimoji="0" lang="ja-JP" altLang="en-US" sz="2400" smtClean="0">
              <a:solidFill>
                <a:srgbClr val="000000"/>
              </a:solidFill>
            </a:endParaRPr>
          </a:p>
        </p:txBody>
      </p:sp>
      <p:sp>
        <p:nvSpPr>
          <p:cNvPr id="7" name="Text Box 10"/>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pPr eaLnBrk="0" fontAlgn="ctr" hangingPunct="0">
              <a:spcBef>
                <a:spcPct val="50000"/>
              </a:spcBef>
              <a:spcAft>
                <a:spcPct val="0"/>
              </a:spcAft>
              <a:defRPr/>
            </a:pPr>
            <a:endParaRPr kumimoji="0" lang="ja-JP" altLang="en-US" sz="2400" smtClean="0">
              <a:solidFill>
                <a:srgbClr val="000000"/>
              </a:solidFill>
            </a:endParaRPr>
          </a:p>
        </p:txBody>
      </p:sp>
      <p:pic>
        <p:nvPicPr>
          <p:cNvPr id="8" name="Picture 12" descr="C:\Documents and Settings\kevin\My Documents\1024_greendot_div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0"/>
            <a:ext cx="9144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02411" name="Rectangle 11"/>
          <p:cNvSpPr>
            <a:spLocks noGrp="1" noChangeArrowheads="1"/>
          </p:cNvSpPr>
          <p:nvPr>
            <p:ph type="ctrTitle"/>
          </p:nvPr>
        </p:nvSpPr>
        <p:spPr>
          <a:xfrm>
            <a:off x="762000" y="2286000"/>
            <a:ext cx="7772400" cy="1143000"/>
          </a:xfrm>
        </p:spPr>
        <p:txBody>
          <a:bodyPr/>
          <a:lstStyle>
            <a:lvl1pPr>
              <a:defRPr sz="4800"/>
            </a:lvl1pPr>
          </a:lstStyle>
          <a:p>
            <a:r>
              <a:rPr lang="en-US"/>
              <a:t>Click to edit Master title style</a:t>
            </a:r>
          </a:p>
        </p:txBody>
      </p:sp>
      <p:sp>
        <p:nvSpPr>
          <p:cNvPr id="9" name="Rectangle 3"/>
          <p:cNvSpPr>
            <a:spLocks noGrp="1" noChangeArrowheads="1"/>
          </p:cNvSpPr>
          <p:nvPr>
            <p:ph type="dt" sz="half" idx="10"/>
          </p:nvPr>
        </p:nvSpPr>
        <p:spPr>
          <a:xfrm>
            <a:off x="685800" y="6248400"/>
            <a:ext cx="1905000" cy="457200"/>
          </a:xfrm>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10" name="Rectangle 4"/>
          <p:cNvSpPr>
            <a:spLocks noGrp="1" noChangeArrowheads="1"/>
          </p:cNvSpPr>
          <p:nvPr>
            <p:ph type="ftr" sz="quarter" idx="11"/>
          </p:nvPr>
        </p:nvSpPr>
        <p:spPr>
          <a:xfrm>
            <a:off x="3124200" y="6248400"/>
            <a:ext cx="2895600" cy="457200"/>
          </a:xfrm>
        </p:spPr>
        <p:txBody>
          <a:bodyPr/>
          <a:lstStyle>
            <a:lvl1pPr>
              <a:defRPr/>
            </a:lvl1pPr>
          </a:lstStyle>
          <a:p>
            <a:pPr>
              <a:defRPr/>
            </a:pPr>
            <a:r>
              <a:rPr lang="en-US" smtClean="0"/>
              <a:t>S. Myers                   ECFA-EPS, Grenoble</a:t>
            </a:r>
            <a:endParaRPr lang="en-US"/>
          </a:p>
        </p:txBody>
      </p:sp>
      <p:sp>
        <p:nvSpPr>
          <p:cNvPr id="11" name="Rectangle 5"/>
          <p:cNvSpPr>
            <a:spLocks noGrp="1" noChangeArrowheads="1"/>
          </p:cNvSpPr>
          <p:nvPr>
            <p:ph type="sldNum" sz="quarter" idx="12"/>
          </p:nvPr>
        </p:nvSpPr>
        <p:spPr>
          <a:xfrm>
            <a:off x="6553200" y="6248400"/>
            <a:ext cx="1905000" cy="457200"/>
          </a:xfrm>
        </p:spPr>
        <p:txBody>
          <a:bodyPr/>
          <a:lstStyle>
            <a:lvl1pPr>
              <a:defRPr smtClean="0"/>
            </a:lvl1pPr>
          </a:lstStyle>
          <a:p>
            <a:pPr>
              <a:defRPr/>
            </a:pPr>
            <a:fld id="{33EF81EE-B05F-464D-9D0D-DA31F2FAFB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85362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821E21-F7BE-F643-9028-BB4B3D56C6A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84455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6BAFA9-6093-8540-89BB-E31D8E3E669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824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6591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6438AC-EC3C-1C48-84A9-61F1CB6059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8842646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BA5906-283E-084E-A8F2-6ED8E5989B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76501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883D6A-2B9E-0342-BBFA-1A0C7ED6501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40381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D8FC1F-57C9-9445-AFF2-1F352D1E9C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15857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8B7331-045F-AE46-A058-73994F43D8A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2793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F66BFC-6201-C54E-926E-717B690E4F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642580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6E3014-07C7-264E-BC12-EF9FB1C296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727570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Myers                   ECFA-EPS, Grenoble</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241EEC-1C29-4843-B9B1-EFEEC0D4554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26183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smtClean="0"/>
            </a:lvl1pPr>
          </a:lstStyle>
          <a:p>
            <a:pPr>
              <a:defRPr/>
            </a:pPr>
            <a:r>
              <a:rPr lang="en-US" altLang="ja-JP" smtClean="0">
                <a:solidFill>
                  <a:srgbClr val="000000"/>
                </a:solidFill>
              </a:rPr>
              <a:t>July 23, 2011</a:t>
            </a:r>
            <a:endParaRPr lang="en-US" altLang="ja-JP">
              <a:solidFill>
                <a:srgbClr val="000000"/>
              </a:solidFill>
            </a:endParaRPr>
          </a:p>
        </p:txBody>
      </p:sp>
      <p:sp>
        <p:nvSpPr>
          <p:cNvPr id="8" name="Rectangle 5"/>
          <p:cNvSpPr>
            <a:spLocks noGrp="1" noChangeArrowheads="1"/>
          </p:cNvSpPr>
          <p:nvPr>
            <p:ph type="ftr" sz="quarter" idx="11"/>
          </p:nvPr>
        </p:nvSpPr>
        <p:spPr/>
        <p:txBody>
          <a:bodyPr/>
          <a:lstStyle>
            <a:lvl1pPr>
              <a:defRPr smtClean="0"/>
            </a:lvl1pPr>
          </a:lstStyle>
          <a:p>
            <a:pPr>
              <a:defRPr/>
            </a:pPr>
            <a:r>
              <a:rPr lang="en-US" altLang="ja-JP" smtClean="0"/>
              <a:t>S. Myers                   ECFA-EPS, Grenoble</a:t>
            </a:r>
            <a:endParaRPr lang="en-US" altLang="ja-JP"/>
          </a:p>
        </p:txBody>
      </p:sp>
      <p:sp>
        <p:nvSpPr>
          <p:cNvPr id="9" name="Rectangle 6"/>
          <p:cNvSpPr>
            <a:spLocks noGrp="1" noChangeArrowheads="1"/>
          </p:cNvSpPr>
          <p:nvPr>
            <p:ph type="sldNum" sz="quarter" idx="12"/>
          </p:nvPr>
        </p:nvSpPr>
        <p:spPr/>
        <p:txBody>
          <a:bodyPr/>
          <a:lstStyle>
            <a:lvl1pPr>
              <a:defRPr/>
            </a:lvl1pPr>
          </a:lstStyle>
          <a:p>
            <a:pPr>
              <a:defRPr/>
            </a:pPr>
            <a:fld id="{1EF16260-CB43-F349-8920-B64B7572A9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44537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02403" name="Rectangle 3"/>
          <p:cNvSpPr>
            <a:spLocks noGrp="1" noChangeArrowheads="1"/>
          </p:cNvSpPr>
          <p:nvPr>
            <p:ph type="dt" sz="half" idx="2"/>
          </p:nvPr>
        </p:nvSpPr>
        <p:spPr>
          <a:xfrm>
            <a:off x="685800" y="6248400"/>
            <a:ext cx="2362200" cy="457200"/>
          </a:xfrm>
        </p:spPr>
        <p:txBody>
          <a:bodyPr/>
          <a:lstStyle>
            <a:lvl1pPr>
              <a:defRPr/>
            </a:lvl1pPr>
          </a:lstStyle>
          <a:p>
            <a:r>
              <a:rPr lang="en-US" smtClean="0">
                <a:solidFill>
                  <a:srgbClr val="000000"/>
                </a:solidFill>
              </a:rPr>
              <a:t>July 23, 2011</a:t>
            </a:r>
            <a:endParaRPr lang="en-US">
              <a:solidFill>
                <a:srgbClr val="000000"/>
              </a:solidFill>
            </a:endParaRPr>
          </a:p>
        </p:txBody>
      </p:sp>
      <p:sp>
        <p:nvSpPr>
          <p:cNvPr id="102404" name="Rectangle 4"/>
          <p:cNvSpPr>
            <a:spLocks noGrp="1" noChangeArrowheads="1"/>
          </p:cNvSpPr>
          <p:nvPr>
            <p:ph type="ftr" sz="quarter" idx="3"/>
          </p:nvPr>
        </p:nvSpPr>
        <p:spPr>
          <a:xfrm>
            <a:off x="3124200" y="6248400"/>
            <a:ext cx="2895600" cy="457200"/>
          </a:xfrm>
        </p:spPr>
        <p:txBody>
          <a:bodyPr/>
          <a:lstStyle>
            <a:lvl1pPr>
              <a:defRPr/>
            </a:lvl1pPr>
          </a:lstStyle>
          <a:p>
            <a:r>
              <a:rPr lang="en-US" smtClean="0"/>
              <a:t>S. Myers                   ECFA-EPS, Grenoble</a:t>
            </a:r>
            <a:endParaRPr lang="en-US"/>
          </a:p>
        </p:txBody>
      </p:sp>
      <p:sp>
        <p:nvSpPr>
          <p:cNvPr id="102405" name="Rectangle 5"/>
          <p:cNvSpPr>
            <a:spLocks noGrp="1" noChangeArrowheads="1"/>
          </p:cNvSpPr>
          <p:nvPr>
            <p:ph type="sldNum" sz="quarter" idx="4"/>
          </p:nvPr>
        </p:nvSpPr>
        <p:spPr>
          <a:xfrm>
            <a:off x="6553200" y="6248400"/>
            <a:ext cx="1905000" cy="457200"/>
          </a:xfrm>
        </p:spPr>
        <p:txBody>
          <a:bodyPr/>
          <a:lstStyle>
            <a:lvl1pPr>
              <a:defRPr/>
            </a:lvl1pPr>
          </a:lstStyle>
          <a:p>
            <a:fld id="{35FFF86A-6AB1-C046-BFC2-33B8A212F29D}" type="slidenum">
              <a:rPr lang="en-US">
                <a:solidFill>
                  <a:srgbClr val="000000"/>
                </a:solidFill>
              </a:rPr>
              <a:pPr/>
              <a:t>‹#›</a:t>
            </a:fld>
            <a:endParaRPr lang="en-US">
              <a:solidFill>
                <a:srgbClr val="000000"/>
              </a:solidFill>
            </a:endParaRPr>
          </a:p>
        </p:txBody>
      </p:sp>
      <p:pic>
        <p:nvPicPr>
          <p:cNvPr id="102407" name="Picture 7" descr="ilccolor"/>
          <p:cNvPicPr>
            <a:picLocks noChangeAspect="1" noChangeArrowheads="1"/>
          </p:cNvPicPr>
          <p:nvPr/>
        </p:nvPicPr>
        <p:blipFill>
          <a:blip r:embed="rId2"/>
          <a:srcRect/>
          <a:stretch>
            <a:fillRect/>
          </a:stretch>
        </p:blipFill>
        <p:spPr bwMode="auto">
          <a:xfrm>
            <a:off x="0" y="1"/>
            <a:ext cx="1219200" cy="796925"/>
          </a:xfrm>
          <a:prstGeom prst="rect">
            <a:avLst/>
          </a:prstGeom>
          <a:noFill/>
        </p:spPr>
      </p:pic>
      <p:pic>
        <p:nvPicPr>
          <p:cNvPr id="102408" name="Picture 8" descr="1024_greendot_divider"/>
          <p:cNvPicPr>
            <a:picLocks noChangeAspect="1" noChangeArrowheads="1"/>
          </p:cNvPicPr>
          <p:nvPr/>
        </p:nvPicPr>
        <p:blipFill>
          <a:blip r:embed="rId3"/>
          <a:srcRect/>
          <a:stretch>
            <a:fillRect/>
          </a:stretch>
        </p:blipFill>
        <p:spPr bwMode="auto">
          <a:xfrm>
            <a:off x="1295400" y="685800"/>
            <a:ext cx="7848600" cy="153988"/>
          </a:xfrm>
          <a:prstGeom prst="rect">
            <a:avLst/>
          </a:prstGeom>
          <a:noFill/>
        </p:spPr>
      </p:pic>
      <p:sp>
        <p:nvSpPr>
          <p:cNvPr id="102409" name="Text Box 9"/>
          <p:cNvSpPr txBox="1">
            <a:spLocks noChangeArrowheads="1"/>
          </p:cNvSpPr>
          <p:nvPr/>
        </p:nvSpPr>
        <p:spPr bwMode="auto">
          <a:xfrm>
            <a:off x="1295400" y="0"/>
            <a:ext cx="76200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2410" name="Text Box 10"/>
          <p:cNvSpPr txBox="1">
            <a:spLocks noChangeArrowheads="1"/>
          </p:cNvSpPr>
          <p:nvPr/>
        </p:nvSpPr>
        <p:spPr bwMode="auto">
          <a:xfrm>
            <a:off x="1828800" y="0"/>
            <a:ext cx="66294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2411" name="Rectangle 11"/>
          <p:cNvSpPr>
            <a:spLocks noGrp="1" noChangeArrowheads="1"/>
          </p:cNvSpPr>
          <p:nvPr>
            <p:ph type="ctrTitle"/>
          </p:nvPr>
        </p:nvSpPr>
        <p:spPr>
          <a:xfrm>
            <a:off x="762000" y="2286000"/>
            <a:ext cx="7772400" cy="1143000"/>
          </a:xfrm>
        </p:spPr>
        <p:txBody>
          <a:bodyPr/>
          <a:lstStyle>
            <a:lvl1pPr>
              <a:defRPr sz="4400"/>
            </a:lvl1pPr>
          </a:lstStyle>
          <a:p>
            <a:r>
              <a:rPr lang="en-US"/>
              <a:t>Click to edit Master title style</a:t>
            </a:r>
          </a:p>
        </p:txBody>
      </p:sp>
      <p:pic>
        <p:nvPicPr>
          <p:cNvPr id="102412" name="Picture 12" descr="1024_greendot_divider"/>
          <p:cNvPicPr>
            <a:picLocks noChangeAspect="1" noChangeArrowheads="1"/>
          </p:cNvPicPr>
          <p:nvPr/>
        </p:nvPicPr>
        <p:blipFill>
          <a:blip r:embed="rId3"/>
          <a:srcRect/>
          <a:stretch>
            <a:fillRect/>
          </a:stretch>
        </p:blipFill>
        <p:spPr bwMode="auto">
          <a:xfrm>
            <a:off x="0" y="6096000"/>
            <a:ext cx="9144000" cy="179388"/>
          </a:xfrm>
          <a:prstGeom prst="rect">
            <a:avLst/>
          </a:prstGeom>
          <a:noFill/>
        </p:spPr>
      </p:pic>
    </p:spTree>
    <p:extLst>
      <p:ext uri="{BB962C8B-B14F-4D97-AF65-F5344CB8AC3E}">
        <p14:creationId xmlns:p14="http://schemas.microsoft.com/office/powerpoint/2010/main" val="3461601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1211394" name="Rectangle 2"/>
          <p:cNvSpPr>
            <a:spLocks noGrp="1" noChangeArrowheads="1"/>
          </p:cNvSpPr>
          <p:nvPr>
            <p:ph type="ctrTitle"/>
          </p:nvPr>
        </p:nvSpPr>
        <p:spPr>
          <a:xfrm>
            <a:off x="914400" y="1524000"/>
            <a:ext cx="7623175" cy="1752600"/>
          </a:xfrm>
        </p:spPr>
        <p:txBody>
          <a:bodyPr/>
          <a:lstStyle>
            <a:lvl1pPr>
              <a:defRPr sz="5000"/>
            </a:lvl1pPr>
          </a:lstStyle>
          <a:p>
            <a:r>
              <a:rPr lang="en-GB"/>
              <a:t>Click to edit Master title style</a:t>
            </a:r>
          </a:p>
        </p:txBody>
      </p:sp>
      <p:sp>
        <p:nvSpPr>
          <p:cNvPr id="1211395" name="Rectangle 3"/>
          <p:cNvSpPr>
            <a:spLocks noGrp="1" noChangeArrowheads="1"/>
          </p:cNvSpPr>
          <p:nvPr>
            <p:ph type="subTitle" idx="1"/>
          </p:nvPr>
        </p:nvSpPr>
        <p:spPr>
          <a:xfrm>
            <a:off x="1981200" y="3962400"/>
            <a:ext cx="6553200" cy="1752600"/>
          </a:xfrm>
        </p:spPr>
        <p:txBody>
          <a:bodyPr/>
          <a:lstStyle>
            <a:lvl1pPr marL="0" indent="0">
              <a:buFont typeface="Wingdings" pitchFamily="-110" charset="2"/>
              <a:buNone/>
              <a:defRPr sz="2800"/>
            </a:lvl1pPr>
          </a:lstStyle>
          <a:p>
            <a:r>
              <a:rPr lang="en-GB"/>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CC8A9D9F-89FB-2344-ABAA-6289B54CA23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3865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2111C1CD-9A3C-9C44-959B-B886AA6C37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01340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98940DC6-815E-2347-A0D9-976208DF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24097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113055DE-44D5-D049-A6BE-8D6A349422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5560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smtClean="0"/>
              <a:t>S. Myers                   ECFA-EPS, Grenoble</a:t>
            </a:r>
            <a:endParaRPr lang="en-US"/>
          </a:p>
        </p:txBody>
      </p:sp>
      <p:sp>
        <p:nvSpPr>
          <p:cNvPr id="9" name="Slide Number Placeholder 8"/>
          <p:cNvSpPr>
            <a:spLocks noGrp="1"/>
          </p:cNvSpPr>
          <p:nvPr>
            <p:ph type="sldNum" sz="quarter" idx="12"/>
          </p:nvPr>
        </p:nvSpPr>
        <p:spPr/>
        <p:txBody>
          <a:bodyPr/>
          <a:lstStyle>
            <a:lvl1pPr>
              <a:defRPr smtClean="0"/>
            </a:lvl1pPr>
          </a:lstStyle>
          <a:p>
            <a:fld id="{587BD742-B202-4641-8F39-4C2A32C25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36939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smtClean="0"/>
              <a:t>S. Myers                   ECFA-EPS, Grenoble</a:t>
            </a:r>
            <a:endParaRPr lang="en-US"/>
          </a:p>
        </p:txBody>
      </p:sp>
      <p:sp>
        <p:nvSpPr>
          <p:cNvPr id="5" name="Slide Number Placeholder 4"/>
          <p:cNvSpPr>
            <a:spLocks noGrp="1"/>
          </p:cNvSpPr>
          <p:nvPr>
            <p:ph type="sldNum" sz="quarter" idx="12"/>
          </p:nvPr>
        </p:nvSpPr>
        <p:spPr/>
        <p:txBody>
          <a:bodyPr/>
          <a:lstStyle>
            <a:lvl1pPr>
              <a:defRPr smtClean="0"/>
            </a:lvl1pPr>
          </a:lstStyle>
          <a:p>
            <a:fld id="{F0C1168F-CB86-9D4E-825D-1E17AA51D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7978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smtClean="0"/>
              <a:t>S. Myers                   ECFA-EPS, Grenoble</a:t>
            </a:r>
            <a:endParaRPr lang="en-US"/>
          </a:p>
        </p:txBody>
      </p:sp>
      <p:sp>
        <p:nvSpPr>
          <p:cNvPr id="4" name="Slide Number Placeholder 3"/>
          <p:cNvSpPr>
            <a:spLocks noGrp="1"/>
          </p:cNvSpPr>
          <p:nvPr>
            <p:ph type="sldNum" sz="quarter" idx="12"/>
          </p:nvPr>
        </p:nvSpPr>
        <p:spPr/>
        <p:txBody>
          <a:bodyPr/>
          <a:lstStyle>
            <a:lvl1pPr>
              <a:defRPr smtClean="0"/>
            </a:lvl1pPr>
          </a:lstStyle>
          <a:p>
            <a:fld id="{F9983084-A8A3-1049-B0B5-4274EFC744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222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5DC95909-5518-A747-B711-330B074030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17137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smtClean="0"/>
              <a:t>S. Myers                   ECFA-EPS, Grenoble</a:t>
            </a:r>
            <a:endParaRPr lang="en-US"/>
          </a:p>
        </p:txBody>
      </p:sp>
      <p:sp>
        <p:nvSpPr>
          <p:cNvPr id="7" name="Slide Number Placeholder 6"/>
          <p:cNvSpPr>
            <a:spLocks noGrp="1"/>
          </p:cNvSpPr>
          <p:nvPr>
            <p:ph type="sldNum" sz="quarter" idx="12"/>
          </p:nvPr>
        </p:nvSpPr>
        <p:spPr/>
        <p:txBody>
          <a:bodyPr/>
          <a:lstStyle>
            <a:lvl1pPr>
              <a:defRPr smtClean="0"/>
            </a:lvl1pPr>
          </a:lstStyle>
          <a:p>
            <a:fld id="{D6FBA55B-11E7-B14D-B53B-5BE1CEE14B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5284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E779DA9D-28FC-4C4A-9BEE-30AB26E6A3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8075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smtClean="0"/>
            </a:lvl1pPr>
          </a:lstStyle>
          <a:p>
            <a:fld id="{81DD7656-D57A-634C-99D7-315280992B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4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564198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81371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S. Myers                   ECFA-EPS, Grenoble</a:t>
            </a:r>
            <a:endParaRPr lang="en-US">
              <a:solidFill>
                <a:srgbClr val="000000"/>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4669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401256-EA06-D142-99DB-0F74414E6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16192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srgbClr val="000000"/>
                </a:solidFill>
              </a:rPr>
              <a:t>July 23, 2011</a:t>
            </a: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F23A99-BCD3-6446-ABA8-A3DA17EA4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609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0" indent="0" algn="ctr">
              <a:buNone/>
              <a:defRPr>
                <a:solidFill>
                  <a:schemeClr val="tx1">
                    <a:tint val="75000"/>
                  </a:schemeClr>
                </a:solidFill>
              </a:defRPr>
            </a:lvl2pPr>
            <a:lvl3pPr marL="914298" indent="0" algn="ctr">
              <a:buNone/>
              <a:defRPr>
                <a:solidFill>
                  <a:schemeClr val="tx1">
                    <a:tint val="75000"/>
                  </a:schemeClr>
                </a:solidFill>
              </a:defRPr>
            </a:lvl3pPr>
            <a:lvl4pPr marL="1371448" indent="0" algn="ctr">
              <a:buNone/>
              <a:defRPr>
                <a:solidFill>
                  <a:schemeClr val="tx1">
                    <a:tint val="75000"/>
                  </a:schemeClr>
                </a:solidFill>
              </a:defRPr>
            </a:lvl4pPr>
            <a:lvl5pPr marL="1828598" indent="0" algn="ctr">
              <a:buNone/>
              <a:defRPr>
                <a:solidFill>
                  <a:schemeClr val="tx1">
                    <a:tint val="75000"/>
                  </a:schemeClr>
                </a:solidFill>
              </a:defRPr>
            </a:lvl5pPr>
            <a:lvl6pPr marL="2285747" indent="0" algn="ctr">
              <a:buNone/>
              <a:defRPr>
                <a:solidFill>
                  <a:schemeClr val="tx1">
                    <a:tint val="75000"/>
                  </a:schemeClr>
                </a:solidFill>
              </a:defRPr>
            </a:lvl6pPr>
            <a:lvl7pPr marL="2742896" indent="0" algn="ctr">
              <a:buNone/>
              <a:defRPr>
                <a:solidFill>
                  <a:schemeClr val="tx1">
                    <a:tint val="75000"/>
                  </a:schemeClr>
                </a:solidFill>
              </a:defRPr>
            </a:lvl7pPr>
            <a:lvl8pPr marL="3200046" indent="0" algn="ctr">
              <a:buNone/>
              <a:defRPr>
                <a:solidFill>
                  <a:schemeClr val="tx1">
                    <a:tint val="75000"/>
                  </a:schemeClr>
                </a:solidFill>
              </a:defRPr>
            </a:lvl8pPr>
            <a:lvl9pPr marL="36571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201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8445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0" indent="0">
              <a:buNone/>
              <a:defRPr sz="1800">
                <a:solidFill>
                  <a:schemeClr val="tx1">
                    <a:tint val="75000"/>
                  </a:schemeClr>
                </a:solidFill>
              </a:defRPr>
            </a:lvl2pPr>
            <a:lvl3pPr marL="914298" indent="0">
              <a:buNone/>
              <a:defRPr sz="1600">
                <a:solidFill>
                  <a:schemeClr val="tx1">
                    <a:tint val="75000"/>
                  </a:schemeClr>
                </a:solidFill>
              </a:defRPr>
            </a:lvl3pPr>
            <a:lvl4pPr marL="1371448" indent="0">
              <a:buNone/>
              <a:defRPr sz="1400">
                <a:solidFill>
                  <a:schemeClr val="tx1">
                    <a:tint val="75000"/>
                  </a:schemeClr>
                </a:solidFill>
              </a:defRPr>
            </a:lvl4pPr>
            <a:lvl5pPr marL="1828598" indent="0">
              <a:buNone/>
              <a:defRPr sz="1400">
                <a:solidFill>
                  <a:schemeClr val="tx1">
                    <a:tint val="75000"/>
                  </a:schemeClr>
                </a:solidFill>
              </a:defRPr>
            </a:lvl5pPr>
            <a:lvl6pPr marL="2285747" indent="0">
              <a:buNone/>
              <a:defRPr sz="1400">
                <a:solidFill>
                  <a:schemeClr val="tx1">
                    <a:tint val="75000"/>
                  </a:schemeClr>
                </a:solidFill>
              </a:defRPr>
            </a:lvl6pPr>
            <a:lvl7pPr marL="2742896" indent="0">
              <a:buNone/>
              <a:defRPr sz="1400">
                <a:solidFill>
                  <a:schemeClr val="tx1">
                    <a:tint val="75000"/>
                  </a:schemeClr>
                </a:solidFill>
              </a:defRPr>
            </a:lvl7pPr>
            <a:lvl8pPr marL="3200046" indent="0">
              <a:buNone/>
              <a:defRPr sz="1400">
                <a:solidFill>
                  <a:schemeClr val="tx1">
                    <a:tint val="75000"/>
                  </a:schemeClr>
                </a:solidFill>
              </a:defRPr>
            </a:lvl8pPr>
            <a:lvl9pPr marL="36571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32565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9157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298" indent="0">
              <a:buNone/>
              <a:defRPr sz="1800" b="1"/>
            </a:lvl3pPr>
            <a:lvl4pPr marL="1371448" indent="0">
              <a:buNone/>
              <a:defRPr sz="1600" b="1"/>
            </a:lvl4pPr>
            <a:lvl5pPr marL="1828598" indent="0">
              <a:buNone/>
              <a:defRPr sz="1600" b="1"/>
            </a:lvl5pPr>
            <a:lvl6pPr marL="2285747" indent="0">
              <a:buNone/>
              <a:defRPr sz="1600" b="1"/>
            </a:lvl6pPr>
            <a:lvl7pPr marL="2742896" indent="0">
              <a:buNone/>
              <a:defRPr sz="1600" b="1"/>
            </a:lvl7pPr>
            <a:lvl8pPr marL="3200046" indent="0">
              <a:buNone/>
              <a:defRPr sz="1600" b="1"/>
            </a:lvl8pPr>
            <a:lvl9pPr marL="36571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50" indent="0">
              <a:buNone/>
              <a:defRPr sz="2000" b="1"/>
            </a:lvl2pPr>
            <a:lvl3pPr marL="914298" indent="0">
              <a:buNone/>
              <a:defRPr sz="1800" b="1"/>
            </a:lvl3pPr>
            <a:lvl4pPr marL="1371448" indent="0">
              <a:buNone/>
              <a:defRPr sz="1600" b="1"/>
            </a:lvl4pPr>
            <a:lvl5pPr marL="1828598" indent="0">
              <a:buNone/>
              <a:defRPr sz="1600" b="1"/>
            </a:lvl5pPr>
            <a:lvl6pPr marL="2285747" indent="0">
              <a:buNone/>
              <a:defRPr sz="1600" b="1"/>
            </a:lvl6pPr>
            <a:lvl7pPr marL="2742896" indent="0">
              <a:buNone/>
              <a:defRPr sz="1600" b="1"/>
            </a:lvl7pPr>
            <a:lvl8pPr marL="3200046" indent="0">
              <a:buNone/>
              <a:defRPr sz="1600" b="1"/>
            </a:lvl8pPr>
            <a:lvl9pPr marL="36571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560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949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7D0961-810A-3F48-9FCF-1F15CE4792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1247938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0836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150" indent="0">
              <a:buNone/>
              <a:defRPr sz="1200"/>
            </a:lvl2pPr>
            <a:lvl3pPr marL="914298" indent="0">
              <a:buNone/>
              <a:defRPr sz="1000"/>
            </a:lvl3pPr>
            <a:lvl4pPr marL="1371448" indent="0">
              <a:buNone/>
              <a:defRPr sz="900"/>
            </a:lvl4pPr>
            <a:lvl5pPr marL="1828598" indent="0">
              <a:buNone/>
              <a:defRPr sz="900"/>
            </a:lvl5pPr>
            <a:lvl6pPr marL="2285747" indent="0">
              <a:buNone/>
              <a:defRPr sz="900"/>
            </a:lvl6pPr>
            <a:lvl7pPr marL="2742896" indent="0">
              <a:buNone/>
              <a:defRPr sz="900"/>
            </a:lvl7pPr>
            <a:lvl8pPr marL="3200046" indent="0">
              <a:buNone/>
              <a:defRPr sz="900"/>
            </a:lvl8pPr>
            <a:lvl9pPr marL="3657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4599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298" indent="0">
              <a:buNone/>
              <a:defRPr sz="2400"/>
            </a:lvl3pPr>
            <a:lvl4pPr marL="1371448" indent="0">
              <a:buNone/>
              <a:defRPr sz="2000"/>
            </a:lvl4pPr>
            <a:lvl5pPr marL="1828598" indent="0">
              <a:buNone/>
              <a:defRPr sz="2000"/>
            </a:lvl5pPr>
            <a:lvl6pPr marL="2285747" indent="0">
              <a:buNone/>
              <a:defRPr sz="2000"/>
            </a:lvl6pPr>
            <a:lvl7pPr marL="2742896" indent="0">
              <a:buNone/>
              <a:defRPr sz="2000"/>
            </a:lvl7pPr>
            <a:lvl8pPr marL="3200046" indent="0">
              <a:buNone/>
              <a:defRPr sz="2000"/>
            </a:lvl8pPr>
            <a:lvl9pPr marL="365719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298" indent="0">
              <a:buNone/>
              <a:defRPr sz="1000"/>
            </a:lvl3pPr>
            <a:lvl4pPr marL="1371448" indent="0">
              <a:buNone/>
              <a:defRPr sz="900"/>
            </a:lvl4pPr>
            <a:lvl5pPr marL="1828598" indent="0">
              <a:buNone/>
              <a:defRPr sz="900"/>
            </a:lvl5pPr>
            <a:lvl6pPr marL="2285747" indent="0">
              <a:buNone/>
              <a:defRPr sz="900"/>
            </a:lvl6pPr>
            <a:lvl7pPr marL="2742896" indent="0">
              <a:buNone/>
              <a:defRPr sz="900"/>
            </a:lvl7pPr>
            <a:lvl8pPr marL="3200046" indent="0">
              <a:buNone/>
              <a:defRPr sz="900"/>
            </a:lvl8pPr>
            <a:lvl9pPr marL="36571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7864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4430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D4041F-07D4-3747-95BF-6430096983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1224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83828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61424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34567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00482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240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DF135-2BD8-384A-B92E-6F977476A0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106119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63877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29224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489624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08715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80910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26250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en-US" sz="2400" dirty="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en-US" sz="2400" dirty="0">
                  <a:solidFill>
                    <a:srgbClr val="000000"/>
                  </a:solidFill>
                  <a:latin typeface="Times New Roman" pitchFamily="18" charset="0"/>
                </a:endParaRPr>
              </a:p>
            </p:txBody>
          </p:sp>
        </p:grpSp>
      </p:grpSp>
      <p:sp>
        <p:nvSpPr>
          <p:cNvPr id="25619" name="Rectangle 19"/>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en-US"/>
              <a:t>Click to edit Master title style</a:t>
            </a:r>
          </a:p>
        </p:txBody>
      </p:sp>
      <p:sp>
        <p:nvSpPr>
          <p:cNvPr id="2562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dirty="0">
                <a:solidFill>
                  <a:schemeClr val="tx1"/>
                </a:solidFill>
              </a:defRPr>
            </a:lvl1pPr>
          </a:lstStyle>
          <a:p>
            <a:pPr>
              <a:defRPr/>
            </a:pPr>
            <a:r>
              <a:rPr lang="en-US" smtClean="0">
                <a:solidFill>
                  <a:srgbClr val="000000"/>
                </a:solidFill>
              </a:rPr>
              <a:t>15-7-2011</a:t>
            </a:r>
            <a:endParaRPr lang="en-US">
              <a:solidFill>
                <a:srgbClr val="000000"/>
              </a:solidFill>
            </a:endParaRPr>
          </a:p>
        </p:txBody>
      </p:sp>
      <p:sp>
        <p:nvSpPr>
          <p:cNvPr id="19" name="Rectangle 17"/>
          <p:cNvSpPr>
            <a:spLocks noGrp="1" noChangeArrowheads="1"/>
          </p:cNvSpPr>
          <p:nvPr>
            <p:ph type="ftr" sz="quarter" idx="11"/>
          </p:nvPr>
        </p:nvSpPr>
        <p:spPr>
          <a:xfrm>
            <a:off x="3124200" y="6248400"/>
            <a:ext cx="2895600" cy="457200"/>
          </a:xfrm>
        </p:spPr>
        <p:txBody>
          <a:bodyPr/>
          <a:lstStyle>
            <a:lvl1pPr>
              <a:defRPr dirty="0">
                <a:solidFill>
                  <a:schemeClr val="tx1"/>
                </a:solidFill>
              </a:defRPr>
            </a:lvl1pPr>
          </a:lstStyle>
          <a:p>
            <a:pPr>
              <a:defRPr/>
            </a:pPr>
            <a:r>
              <a:rPr lang="en-US" smtClean="0">
                <a:solidFill>
                  <a:srgbClr val="000000"/>
                </a:solidFill>
              </a:rPr>
              <a:t>Mini-Chamonix Introduction</a:t>
            </a:r>
            <a:endParaRPr lang="en-US">
              <a:solidFill>
                <a:srgbClr val="000000"/>
              </a:solidFill>
            </a:endParaRPr>
          </a:p>
        </p:txBody>
      </p:sp>
      <p:sp>
        <p:nvSpPr>
          <p:cNvPr id="20" name="Rectangle 18"/>
          <p:cNvSpPr>
            <a:spLocks noGrp="1" noChangeArrowheads="1"/>
          </p:cNvSpPr>
          <p:nvPr>
            <p:ph type="sldNum" sz="quarter" idx="12"/>
          </p:nvPr>
        </p:nvSpPr>
        <p:spPr>
          <a:xfrm>
            <a:off x="6553200" y="6248400"/>
            <a:ext cx="2133600" cy="457200"/>
          </a:xfrm>
        </p:spPr>
        <p:txBody>
          <a:bodyPr/>
          <a:lstStyle>
            <a:lvl1pPr>
              <a:defRPr sz="1200">
                <a:solidFill>
                  <a:schemeClr val="tx1"/>
                </a:solidFill>
                <a:latin typeface="Arial Black" pitchFamily="34" charset="0"/>
              </a:defRPr>
            </a:lvl1pPr>
          </a:lstStyle>
          <a:p>
            <a:pPr>
              <a:defRPr/>
            </a:pPr>
            <a:fld id="{26E3E824-1D33-4083-932F-B12D7D09EB3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33081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00108"/>
            <a:ext cx="8229600" cy="5111750"/>
          </a:xfrm>
        </p:spPr>
        <p:txBody>
          <a:bodyPr/>
          <a:lstStyle>
            <a:lvl3pPr>
              <a:defRPr>
                <a:solidFill>
                  <a:schemeClr val="bg2">
                    <a:lumMod val="40000"/>
                    <a:lumOff val="60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7" name="Date Placeholder 16"/>
          <p:cNvSpPr>
            <a:spLocks noGrp="1"/>
          </p:cNvSpPr>
          <p:nvPr>
            <p:ph type="dt" sz="half" idx="10"/>
          </p:nvPr>
        </p:nvSpPr>
        <p:spPr/>
        <p:txBody>
          <a:bodyPr/>
          <a:lstStyle/>
          <a:p>
            <a:pPr>
              <a:defRPr/>
            </a:pPr>
            <a:r>
              <a:rPr lang="en-US" smtClean="0">
                <a:solidFill>
                  <a:srgbClr val="00007D"/>
                </a:solidFill>
              </a:rPr>
              <a:t>15-7-2011</a:t>
            </a:r>
            <a:endParaRPr lang="en-US">
              <a:solidFill>
                <a:srgbClr val="00007D"/>
              </a:solidFill>
            </a:endParaRPr>
          </a:p>
        </p:txBody>
      </p:sp>
      <p:sp>
        <p:nvSpPr>
          <p:cNvPr id="18" name="Slide Number Placeholder 17"/>
          <p:cNvSpPr>
            <a:spLocks noGrp="1"/>
          </p:cNvSpPr>
          <p:nvPr>
            <p:ph type="sldNum" sz="quarter" idx="11"/>
          </p:nvPr>
        </p:nvSpPr>
        <p:spPr/>
        <p:txBody>
          <a:bodyPr/>
          <a:lstStyle/>
          <a:p>
            <a:pPr>
              <a:defRPr/>
            </a:pPr>
            <a:fld id="{69CF8F24-2345-4359-A23A-40838D5E6DC1}" type="slidenum">
              <a:rPr lang="en-US" smtClean="0">
                <a:solidFill>
                  <a:srgbClr val="00007D"/>
                </a:solidFill>
              </a:rPr>
              <a:pPr>
                <a:defRPr/>
              </a:pPr>
              <a:t>‹#›</a:t>
            </a:fld>
            <a:endParaRPr lang="en-US" dirty="0">
              <a:solidFill>
                <a:srgbClr val="00007D"/>
              </a:solidFill>
            </a:endParaRPr>
          </a:p>
        </p:txBody>
      </p:sp>
      <p:sp>
        <p:nvSpPr>
          <p:cNvPr id="19" name="Footer Placeholder 18"/>
          <p:cNvSpPr>
            <a:spLocks noGrp="1"/>
          </p:cNvSpPr>
          <p:nvPr>
            <p:ph type="ftr" sz="quarter" idx="12"/>
          </p:nvPr>
        </p:nvSpPr>
        <p:spPr/>
        <p:txBody>
          <a:bodyPr/>
          <a:lstStyle/>
          <a:p>
            <a:pPr>
              <a:defRPr/>
            </a:pPr>
            <a:r>
              <a:rPr lang="en-US" smtClean="0">
                <a:solidFill>
                  <a:srgbClr val="00007D"/>
                </a:solidFill>
              </a:rPr>
              <a:t>Mini-Chamonix Introduction</a:t>
            </a:r>
            <a:endParaRPr lang="en-US">
              <a:solidFill>
                <a:srgbClr val="00007D"/>
              </a:solidFill>
            </a:endParaRPr>
          </a:p>
        </p:txBody>
      </p:sp>
    </p:spTree>
    <p:extLst>
      <p:ext uri="{BB962C8B-B14F-4D97-AF65-F5344CB8AC3E}">
        <p14:creationId xmlns:p14="http://schemas.microsoft.com/office/powerpoint/2010/main" val="30130091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A1C38A6-77F0-4FCF-B06D-A581D0D4EF24}" type="slidenum">
              <a:rPr lang="en-US">
                <a:solidFill>
                  <a:srgbClr val="00007D"/>
                </a:solidFill>
              </a:rPr>
              <a:pPr>
                <a:defRPr/>
              </a:pPr>
              <a:t>‹#›</a:t>
            </a:fld>
            <a:endParaRPr lang="en-US" dirty="0">
              <a:solidFill>
                <a:srgbClr val="00007D"/>
              </a:solidFill>
            </a:endParaRPr>
          </a:p>
        </p:txBody>
      </p:sp>
      <p:sp>
        <p:nvSpPr>
          <p:cNvPr id="6"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43632898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0531215-DB5D-475E-B8AB-8117DA16C71B}" type="slidenum">
              <a:rPr lang="en-US">
                <a:solidFill>
                  <a:srgbClr val="00007D"/>
                </a:solidFill>
              </a:rPr>
              <a:pPr>
                <a:defRPr/>
              </a:pPr>
              <a:t>‹#›</a:t>
            </a:fld>
            <a:endParaRPr lang="en-US" dirty="0">
              <a:solidFill>
                <a:srgbClr val="00007D"/>
              </a:solidFill>
            </a:endParaRPr>
          </a:p>
        </p:txBody>
      </p:sp>
      <p:sp>
        <p:nvSpPr>
          <p:cNvPr id="7"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4190757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7DE454-BF56-6942-9B91-32255BBD5A2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09005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0FF503C1-DF11-4A20-A24B-2DE152F8D07C}" type="slidenum">
              <a:rPr lang="en-US">
                <a:solidFill>
                  <a:srgbClr val="00007D"/>
                </a:solidFill>
              </a:rPr>
              <a:pPr>
                <a:defRPr/>
              </a:pPr>
              <a:t>‹#›</a:t>
            </a:fld>
            <a:endParaRPr lang="en-US" dirty="0">
              <a:solidFill>
                <a:srgbClr val="00007D"/>
              </a:solidFill>
            </a:endParaRPr>
          </a:p>
        </p:txBody>
      </p:sp>
      <p:sp>
        <p:nvSpPr>
          <p:cNvPr id="9"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22689267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E9A8FA0-5CB1-47CC-8E14-97CA62F167CF}" type="slidenum">
              <a:rPr lang="en-US">
                <a:solidFill>
                  <a:srgbClr val="00007D"/>
                </a:solidFill>
              </a:rPr>
              <a:pPr>
                <a:defRPr/>
              </a:pPr>
              <a:t>‹#›</a:t>
            </a:fld>
            <a:endParaRPr lang="en-US" dirty="0">
              <a:solidFill>
                <a:srgbClr val="00007D"/>
              </a:solidFill>
            </a:endParaRPr>
          </a:p>
        </p:txBody>
      </p:sp>
      <p:sp>
        <p:nvSpPr>
          <p:cNvPr id="5"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309422404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15DAADED-51EB-4F42-B5F1-2ACE1DF1E144}" type="slidenum">
              <a:rPr lang="en-US">
                <a:solidFill>
                  <a:srgbClr val="00007D"/>
                </a:solidFill>
              </a:rPr>
              <a:pPr>
                <a:defRPr/>
              </a:pPr>
              <a:t>‹#›</a:t>
            </a:fld>
            <a:endParaRPr lang="en-US" dirty="0">
              <a:solidFill>
                <a:srgbClr val="00007D"/>
              </a:solidFill>
            </a:endParaRPr>
          </a:p>
        </p:txBody>
      </p:sp>
      <p:sp>
        <p:nvSpPr>
          <p:cNvPr id="4"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50617415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084457D-55E5-4A3A-B391-7D7C2479BC6E}" type="slidenum">
              <a:rPr lang="en-US">
                <a:solidFill>
                  <a:srgbClr val="00007D"/>
                </a:solidFill>
              </a:rPr>
              <a:pPr>
                <a:defRPr/>
              </a:pPr>
              <a:t>‹#›</a:t>
            </a:fld>
            <a:endParaRPr lang="en-US" dirty="0">
              <a:solidFill>
                <a:srgbClr val="00007D"/>
              </a:solidFill>
            </a:endParaRPr>
          </a:p>
        </p:txBody>
      </p:sp>
      <p:sp>
        <p:nvSpPr>
          <p:cNvPr id="7"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69603864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EA2502F-1A98-441D-8A55-88868DC7B226}" type="slidenum">
              <a:rPr lang="en-US">
                <a:solidFill>
                  <a:srgbClr val="00007D"/>
                </a:solidFill>
              </a:rPr>
              <a:pPr>
                <a:defRPr/>
              </a:pPr>
              <a:t>‹#›</a:t>
            </a:fld>
            <a:endParaRPr lang="en-US" dirty="0">
              <a:solidFill>
                <a:srgbClr val="00007D"/>
              </a:solidFill>
            </a:endParaRPr>
          </a:p>
        </p:txBody>
      </p:sp>
      <p:sp>
        <p:nvSpPr>
          <p:cNvPr id="7"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35795629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C907FC7-9701-4F56-BA21-47F785F44AEB}" type="slidenum">
              <a:rPr lang="en-US">
                <a:solidFill>
                  <a:srgbClr val="00007D"/>
                </a:solidFill>
              </a:rPr>
              <a:pPr>
                <a:defRPr/>
              </a:pPr>
              <a:t>‹#›</a:t>
            </a:fld>
            <a:endParaRPr lang="en-US" dirty="0">
              <a:solidFill>
                <a:srgbClr val="00007D"/>
              </a:solidFill>
            </a:endParaRPr>
          </a:p>
        </p:txBody>
      </p:sp>
      <p:sp>
        <p:nvSpPr>
          <p:cNvPr id="6"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32959469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5400"/>
            <a:ext cx="2112963" cy="6283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5400"/>
            <a:ext cx="6191250" cy="6283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16FE21-7D5A-4944-9B4F-14EE2A8435CA}" type="slidenum">
              <a:rPr lang="en-US">
                <a:solidFill>
                  <a:srgbClr val="00007D"/>
                </a:solidFill>
              </a:rPr>
              <a:pPr>
                <a:defRPr/>
              </a:pPr>
              <a:t>‹#›</a:t>
            </a:fld>
            <a:endParaRPr lang="en-US" dirty="0">
              <a:solidFill>
                <a:srgbClr val="00007D"/>
              </a:solidFill>
            </a:endParaRPr>
          </a:p>
        </p:txBody>
      </p:sp>
      <p:sp>
        <p:nvSpPr>
          <p:cNvPr id="6"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283689999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96975"/>
            <a:ext cx="8229600" cy="5111750"/>
          </a:xfrm>
        </p:spPr>
        <p:txBody>
          <a:bodyPr/>
          <a:lstStyle/>
          <a:p>
            <a:pPr lvl="0"/>
            <a:endParaRPr lang="en-US" noProof="0" dirty="0" smtClean="0"/>
          </a:p>
        </p:txBody>
      </p:sp>
      <p:sp>
        <p:nvSpPr>
          <p:cNvPr id="4"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4143100-3704-4E7F-9742-368FE9AA1696}" type="slidenum">
              <a:rPr lang="en-US">
                <a:solidFill>
                  <a:srgbClr val="00007D"/>
                </a:solidFill>
              </a:rPr>
              <a:pPr>
                <a:defRPr/>
              </a:pPr>
              <a:t>‹#›</a:t>
            </a:fld>
            <a:endParaRPr lang="en-US" dirty="0">
              <a:solidFill>
                <a:srgbClr val="00007D"/>
              </a:solidFill>
            </a:endParaRPr>
          </a:p>
        </p:txBody>
      </p:sp>
      <p:sp>
        <p:nvSpPr>
          <p:cNvPr id="6"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402529505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403860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96975"/>
            <a:ext cx="403860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8AF8F70-BBF6-4832-98A0-56CA85B1B772}" type="slidenum">
              <a:rPr lang="en-US">
                <a:solidFill>
                  <a:srgbClr val="00007D"/>
                </a:solidFill>
              </a:rPr>
              <a:pPr>
                <a:defRPr/>
              </a:pPr>
              <a:t>‹#›</a:t>
            </a:fld>
            <a:endParaRPr lang="en-US" dirty="0">
              <a:solidFill>
                <a:srgbClr val="00007D"/>
              </a:solidFill>
            </a:endParaRPr>
          </a:p>
        </p:txBody>
      </p:sp>
      <p:sp>
        <p:nvSpPr>
          <p:cNvPr id="7"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27258142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25400"/>
            <a:ext cx="8229600" cy="523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96975"/>
            <a:ext cx="403860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96975"/>
            <a:ext cx="4038600"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29050"/>
            <a:ext cx="4038600" cy="2479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r>
              <a:rPr lang="en-US" smtClean="0">
                <a:solidFill>
                  <a:srgbClr val="00007D"/>
                </a:solidFill>
              </a:rPr>
              <a:t>Mini-Chamonix Introduction</a:t>
            </a:r>
            <a:endParaRPr lang="en-US" dirty="0">
              <a:solidFill>
                <a:srgbClr val="00007D"/>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D9A8A3B-17E3-4A11-B239-2716609288BA}" type="slidenum">
              <a:rPr lang="en-US">
                <a:solidFill>
                  <a:srgbClr val="00007D"/>
                </a:solidFill>
              </a:rPr>
              <a:pPr>
                <a:defRPr/>
              </a:pPr>
              <a:t>‹#›</a:t>
            </a:fld>
            <a:endParaRPr lang="en-US" dirty="0">
              <a:solidFill>
                <a:srgbClr val="00007D"/>
              </a:solidFill>
            </a:endParaRPr>
          </a:p>
        </p:txBody>
      </p:sp>
      <p:sp>
        <p:nvSpPr>
          <p:cNvPr id="8" name="Rectangle 16"/>
          <p:cNvSpPr>
            <a:spLocks noGrp="1" noChangeArrowheads="1"/>
          </p:cNvSpPr>
          <p:nvPr>
            <p:ph type="dt" sz="half" idx="12"/>
          </p:nvPr>
        </p:nvSpPr>
        <p:spPr>
          <a:ln/>
        </p:spPr>
        <p:txBody>
          <a:bodyPr/>
          <a:lstStyle>
            <a:lvl1pPr>
              <a:defRPr/>
            </a:lvl1pPr>
          </a:lstStyle>
          <a:p>
            <a:pPr>
              <a:defRPr/>
            </a:pPr>
            <a:r>
              <a:rPr lang="en-US" smtClean="0">
                <a:solidFill>
                  <a:srgbClr val="00007D"/>
                </a:solidFill>
              </a:rPr>
              <a:t>15-7-2011</a:t>
            </a:r>
            <a:endParaRPr lang="en-US" dirty="0">
              <a:solidFill>
                <a:srgbClr val="00007D"/>
              </a:solidFill>
            </a:endParaRPr>
          </a:p>
        </p:txBody>
      </p:sp>
    </p:spTree>
    <p:extLst>
      <p:ext uri="{BB962C8B-B14F-4D97-AF65-F5344CB8AC3E}">
        <p14:creationId xmlns:p14="http://schemas.microsoft.com/office/powerpoint/2010/main" val="1967066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137D8A-120C-0541-BBC9-E517478752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630350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
        <p:nvSpPr>
          <p:cNvPr id="5" name="Text Placeholder 4"/>
          <p:cNvSpPr>
            <a:spLocks noGrp="1"/>
          </p:cNvSpPr>
          <p:nvPr>
            <p:ph type="body" sz="half" idx="3"/>
          </p:nvPr>
        </p:nvSpPr>
        <p:spPr>
          <a:xfrm>
            <a:off x="46482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8"/>
          <p:cNvSpPr>
            <a:spLocks noGrp="1"/>
          </p:cNvSpPr>
          <p:nvPr>
            <p:ph type="title"/>
          </p:nvPr>
        </p:nvSpPr>
        <p:spPr/>
        <p:txBody>
          <a:bodyPr/>
          <a:lstStyle/>
          <a:p>
            <a:r>
              <a:rPr lang="en-US" smtClean="0"/>
              <a:t>Click to edit Master title style</a:t>
            </a:r>
            <a:endParaRPr lang="en-GB"/>
          </a:p>
        </p:txBody>
      </p:sp>
      <p:sp>
        <p:nvSpPr>
          <p:cNvPr id="6" name="Text Placeholder 4"/>
          <p:cNvSpPr>
            <a:spLocks noGrp="1"/>
          </p:cNvSpPr>
          <p:nvPr>
            <p:ph type="body" sz="half" idx="10"/>
          </p:nvPr>
        </p:nvSpPr>
        <p:spPr>
          <a:xfrm>
            <a:off x="152400" y="9906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3377307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latin typeface="Times New Roman" charset="0"/>
              </a:defRPr>
            </a:lvl1pPr>
          </a:lstStyle>
          <a:p>
            <a:pPr>
              <a:defRPr/>
            </a:pPr>
            <a:r>
              <a:rPr lang="en-US" smtClean="0"/>
              <a:t>July 23, 2011</a:t>
            </a:r>
            <a:endParaRPr lang="en-US"/>
          </a:p>
        </p:txBody>
      </p:sp>
      <p:sp>
        <p:nvSpPr>
          <p:cNvPr id="5" name="Footer Placeholder 4"/>
          <p:cNvSpPr>
            <a:spLocks noGrp="1"/>
          </p:cNvSpPr>
          <p:nvPr>
            <p:ph type="ftr" sz="quarter" idx="11"/>
          </p:nvPr>
        </p:nvSpPr>
        <p:spPr/>
        <p:txBody>
          <a:bodyPr/>
          <a:lstStyle>
            <a:lvl1pPr algn="ctr">
              <a:defRPr>
                <a:solidFill>
                  <a:srgbClr val="000000"/>
                </a:solidFill>
                <a:latin typeface="Times New Roman" charset="0"/>
              </a:defRPr>
            </a:lvl1pPr>
          </a:lstStyle>
          <a:p>
            <a:pPr>
              <a:defRPr/>
            </a:pPr>
            <a:r>
              <a:rPr lang="en-US" smtClean="0"/>
              <a:t>S. Myers                   ECFA-EPS, Grenoble</a:t>
            </a:r>
            <a:endParaRPr lang="en-US"/>
          </a:p>
        </p:txBody>
      </p:sp>
      <p:sp>
        <p:nvSpPr>
          <p:cNvPr id="6" name="Slide Number Placeholder 5"/>
          <p:cNvSpPr>
            <a:spLocks noGrp="1"/>
          </p:cNvSpPr>
          <p:nvPr>
            <p:ph type="sldNum" sz="quarter" idx="12"/>
          </p:nvPr>
        </p:nvSpPr>
        <p:spPr/>
        <p:txBody>
          <a:bodyPr/>
          <a:lstStyle>
            <a:lvl1pPr>
              <a:defRPr>
                <a:solidFill>
                  <a:srgbClr val="000000"/>
                </a:solidFill>
                <a:latin typeface="Times New Roman" charset="0"/>
              </a:defRPr>
            </a:lvl1pPr>
          </a:lstStyle>
          <a:p>
            <a:pPr>
              <a:defRPr/>
            </a:pPr>
            <a:fld id="{C059143A-821F-7740-BDE8-6B2720D15787}" type="slidenum">
              <a:rPr lang="en-US"/>
              <a:pPr>
                <a:defRPr/>
              </a:pPr>
              <a:t>‹#›</a:t>
            </a:fld>
            <a:endParaRPr lang="en-US"/>
          </a:p>
        </p:txBody>
      </p:sp>
    </p:spTree>
    <p:extLst>
      <p:ext uri="{BB962C8B-B14F-4D97-AF65-F5344CB8AC3E}">
        <p14:creationId xmlns:p14="http://schemas.microsoft.com/office/powerpoint/2010/main" val="22636150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lvl1pPr>
              <a:defRPr sz="3200"/>
            </a:lvl1pPr>
          </a:lstStyle>
          <a:p>
            <a:r>
              <a:rPr lang="en-US" smtClean="0"/>
              <a:t>Click to edit Master title style</a:t>
            </a:r>
            <a:endParaRPr lang="en-US" dirty="0"/>
          </a:p>
        </p:txBody>
      </p:sp>
      <p:sp>
        <p:nvSpPr>
          <p:cNvPr id="5" name="Content Placeholder 2"/>
          <p:cNvSpPr>
            <a:spLocks noGrp="1"/>
          </p:cNvSpPr>
          <p:nvPr>
            <p:ph idx="1"/>
          </p:nvPr>
        </p:nvSpPr>
        <p:spPr>
          <a:xfrm>
            <a:off x="304800" y="2286000"/>
            <a:ext cx="8534399" cy="31051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5"/>
          <p:cNvSpPr txBox="1">
            <a:spLocks noChangeArrowheads="1"/>
          </p:cNvSpPr>
          <p:nvPr/>
        </p:nvSpPr>
        <p:spPr bwMode="auto">
          <a:xfrm>
            <a:off x="4343400" y="5943600"/>
            <a:ext cx="4495800" cy="738188"/>
          </a:xfrm>
          <a:prstGeom prst="rect">
            <a:avLst/>
          </a:prstGeom>
          <a:noFill/>
          <a:ln w="9525">
            <a:noFill/>
            <a:miter lim="800000"/>
            <a:headEnd/>
            <a:tailEnd/>
          </a:ln>
          <a:effectLst/>
        </p:spPr>
        <p:txBody>
          <a:bodyPr>
            <a:prstTxWarp prst="textNoShape">
              <a:avLst/>
            </a:prstTxWarp>
            <a:spAutoFit/>
          </a:bodyPr>
          <a:lstStyle/>
          <a:p>
            <a:pPr algn="r" defTabSz="457200" eaLnBrk="0" hangingPunct="0">
              <a:spcBef>
                <a:spcPct val="50000"/>
              </a:spcBef>
              <a:defRPr/>
            </a:pPr>
            <a:r>
              <a:rPr lang="en-US" sz="1400" dirty="0">
                <a:solidFill>
                  <a:srgbClr val="000000"/>
                </a:solidFill>
              </a:rPr>
              <a:t>Thomas Roser</a:t>
            </a:r>
            <a:r>
              <a:rPr lang="en-US" sz="1400" dirty="0" smtClean="0">
                <a:solidFill>
                  <a:srgbClr val="000000"/>
                </a:solidFill>
              </a:rPr>
              <a:t/>
            </a:r>
            <a:br>
              <a:rPr lang="en-US" sz="1400" dirty="0" smtClean="0">
                <a:solidFill>
                  <a:srgbClr val="000000"/>
                </a:solidFill>
              </a:rPr>
            </a:br>
            <a:r>
              <a:rPr lang="en-US" sz="1400" dirty="0" smtClean="0">
                <a:solidFill>
                  <a:srgbClr val="000000"/>
                </a:solidFill>
              </a:rPr>
              <a:t>DOE S&amp;T review</a:t>
            </a:r>
            <a:br>
              <a:rPr lang="en-US" sz="1400" dirty="0" smtClean="0">
                <a:solidFill>
                  <a:srgbClr val="000000"/>
                </a:solidFill>
              </a:rPr>
            </a:br>
            <a:r>
              <a:rPr lang="en-US" sz="1400" dirty="0" smtClean="0">
                <a:solidFill>
                  <a:srgbClr val="000000"/>
                </a:solidFill>
              </a:rPr>
              <a:t>June 27, 2011</a:t>
            </a:r>
            <a:endParaRPr lang="en-US" sz="1400" dirty="0">
              <a:solidFill>
                <a:srgbClr val="000000"/>
              </a:solidFill>
            </a:endParaRPr>
          </a:p>
        </p:txBody>
      </p:sp>
      <p:graphicFrame>
        <p:nvGraphicFramePr>
          <p:cNvPr id="272386" name="Object 2"/>
          <p:cNvGraphicFramePr>
            <a:graphicFrameLocks noChangeAspect="1"/>
          </p:cNvGraphicFramePr>
          <p:nvPr/>
        </p:nvGraphicFramePr>
        <p:xfrm>
          <a:off x="304800" y="5943600"/>
          <a:ext cx="1943100" cy="722313"/>
        </p:xfrm>
        <a:graphic>
          <a:graphicData uri="http://schemas.openxmlformats.org/presentationml/2006/ole">
            <mc:AlternateContent xmlns:mc="http://schemas.openxmlformats.org/markup-compatibility/2006">
              <mc:Choice xmlns:v="urn:schemas-microsoft-com:vml" Requires="v">
                <p:oleObj spid="_x0000_s30729" name="Document" r:id="rId3" imgW="1943640" imgH="723600" progId="Word.Document.8">
                  <p:embed/>
                </p:oleObj>
              </mc:Choice>
              <mc:Fallback>
                <p:oleObj name="Document" r:id="rId3" imgW="1943640" imgH="723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943600"/>
                        <a:ext cx="19431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32002925"/>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8"/>
          <p:cNvSpPr txBox="1">
            <a:spLocks noChangeArrowheads="1"/>
          </p:cNvSpPr>
          <p:nvPr/>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defTabSz="457200" eaLnBrk="0" hangingPunct="0">
              <a:defRPr/>
            </a:pPr>
            <a:fld id="{DEED390B-6320-9F4B-9993-88168A4B8EC1}" type="slidenum">
              <a:rPr lang="en-US" sz="1400">
                <a:solidFill>
                  <a:srgbClr val="000000"/>
                </a:solidFill>
                <a:latin typeface="Times New Roman" pitchFamily="-107" charset="0"/>
                <a:ea typeface="ＭＳ Ｐゴシック" pitchFamily="-107" charset="-128"/>
                <a:cs typeface="ＭＳ Ｐゴシック" pitchFamily="-107" charset="-128"/>
              </a:rPr>
              <a:pPr algn="ctr" defTabSz="457200" eaLnBrk="0" hangingPunct="0">
                <a:defRPr/>
              </a:pPr>
              <a:t>‹#›</a:t>
            </a:fld>
            <a:endParaRPr lang="en-US" sz="1400" dirty="0">
              <a:solidFill>
                <a:srgbClr val="000000"/>
              </a:solidFill>
              <a:latin typeface="Times New Roman"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67776117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969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4982970"/>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7951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085641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73010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62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t>July 23, 2011</a:t>
            </a:r>
            <a:endParaRPr lang="en-GB"/>
          </a:p>
        </p:txBody>
      </p:sp>
      <p:sp>
        <p:nvSpPr>
          <p:cNvPr id="6" name="Footer Placeholder 5"/>
          <p:cNvSpPr>
            <a:spLocks noGrp="1"/>
          </p:cNvSpPr>
          <p:nvPr>
            <p:ph type="ftr" sz="quarter" idx="11"/>
          </p:nvPr>
        </p:nvSpPr>
        <p:spPr/>
        <p:txBody>
          <a:bodyPr/>
          <a:lstStyle/>
          <a:p>
            <a:r>
              <a:rPr lang="en-GB" smtClean="0"/>
              <a:t>S. Myers                   ECFA-EPS, Grenoble</a:t>
            </a:r>
            <a:endParaRPr lang="en-GB"/>
          </a:p>
        </p:txBody>
      </p:sp>
      <p:sp>
        <p:nvSpPr>
          <p:cNvPr id="7" name="Slide Number Placeholder 6"/>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1976123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F4F34A-9A6B-9C4A-9CDA-52FFD91001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561885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47670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80066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09648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686125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101927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07954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041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BAACAF-CFFF-B745-AA7F-FB122EFF41C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96844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24793B-042E-894F-8A80-A57549F7B7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81473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30958E-E8E4-974C-8E21-7A81003CF0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33793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6C0285-1A7E-0E4F-B49D-B901088D7B8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6211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ADAADF6-14BB-344C-B5EC-0C054F5D8CB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65474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23, 2011</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ECFA-EPS, Grenoble</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C81BE0E-55DA-7641-934A-20DAFCB84BCC}" type="slidenum">
              <a:rPr lang="en-GB"/>
              <a:pPr>
                <a:defRPr/>
              </a:pPr>
              <a:t>‹#›</a:t>
            </a:fld>
            <a:endParaRPr lang="en-GB"/>
          </a:p>
        </p:txBody>
      </p:sp>
    </p:spTree>
    <p:extLst>
      <p:ext uri="{BB962C8B-B14F-4D97-AF65-F5344CB8AC3E}">
        <p14:creationId xmlns:p14="http://schemas.microsoft.com/office/powerpoint/2010/main" val="1415943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a typeface="ＭＳ Ｐゴシック" charset="-128"/>
                <a:cs typeface="ＭＳ Ｐゴシック" charset="-128"/>
              </a:defRPr>
            </a:lvl1pPr>
          </a:lstStyle>
          <a:p>
            <a:pPr>
              <a:defRPr/>
            </a:pPr>
            <a:r>
              <a:rPr lang="en-US" smtClean="0"/>
              <a:t>July 23, 2011</a:t>
            </a:r>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S. Myers                   ECFA-EPS, Grenoble</a:t>
            </a:r>
            <a:endParaRPr lang="en-US"/>
          </a:p>
        </p:txBody>
      </p:sp>
      <p:sp>
        <p:nvSpPr>
          <p:cNvPr id="5" name="Slide Number Placeholder 4"/>
          <p:cNvSpPr>
            <a:spLocks noGrp="1"/>
          </p:cNvSpPr>
          <p:nvPr>
            <p:ph type="sldNum" sz="quarter" idx="12"/>
          </p:nvPr>
        </p:nvSpPr>
        <p:spPr/>
        <p:txBody>
          <a:bodyPr/>
          <a:lstStyle>
            <a:lvl1pPr>
              <a:defRPr/>
            </a:lvl1pPr>
          </a:lstStyle>
          <a:p>
            <a:pPr>
              <a:defRPr/>
            </a:pPr>
            <a:fld id="{B4443C5F-3F9C-B94F-A6CF-D89A1F9BA8DB}" type="slidenum">
              <a:rPr lang="en-US"/>
              <a:pPr>
                <a:defRPr/>
              </a:pPr>
              <a:t>‹#›</a:t>
            </a:fld>
            <a:endParaRPr lang="en-US"/>
          </a:p>
        </p:txBody>
      </p:sp>
    </p:spTree>
    <p:extLst>
      <p:ext uri="{BB962C8B-B14F-4D97-AF65-F5344CB8AC3E}">
        <p14:creationId xmlns:p14="http://schemas.microsoft.com/office/powerpoint/2010/main" val="2388793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1211394" name="Rectangle 2"/>
          <p:cNvSpPr>
            <a:spLocks noGrp="1" noChangeArrowheads="1"/>
          </p:cNvSpPr>
          <p:nvPr>
            <p:ph type="ctrTitle"/>
          </p:nvPr>
        </p:nvSpPr>
        <p:spPr>
          <a:xfrm>
            <a:off x="914400" y="1524000"/>
            <a:ext cx="7623175" cy="1752600"/>
          </a:xfrm>
        </p:spPr>
        <p:txBody>
          <a:bodyPr/>
          <a:lstStyle>
            <a:lvl1pPr>
              <a:defRPr sz="5000"/>
            </a:lvl1pPr>
          </a:lstStyle>
          <a:p>
            <a:r>
              <a:rPr lang="en-GB"/>
              <a:t>Click to edit Master title style</a:t>
            </a:r>
          </a:p>
        </p:txBody>
      </p:sp>
      <p:sp>
        <p:nvSpPr>
          <p:cNvPr id="1211395" name="Rectangle 3"/>
          <p:cNvSpPr>
            <a:spLocks noGrp="1" noChangeArrowheads="1"/>
          </p:cNvSpPr>
          <p:nvPr>
            <p:ph type="subTitle" idx="1"/>
          </p:nvPr>
        </p:nvSpPr>
        <p:spPr>
          <a:xfrm>
            <a:off x="1981200" y="3962400"/>
            <a:ext cx="6553200" cy="1752600"/>
          </a:xfrm>
        </p:spPr>
        <p:txBody>
          <a:bodyPr/>
          <a:lstStyle>
            <a:lvl1pPr marL="0" indent="0">
              <a:buFont typeface="Wingdings" pitchFamily="-110" charset="2"/>
              <a:buNone/>
              <a:defRPr sz="2800"/>
            </a:lvl1pPr>
          </a:lstStyle>
          <a:p>
            <a:r>
              <a:rPr lang="en-GB"/>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CC8A9D9F-89FB-2344-ABAA-6289B54CA23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611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338F9-E562-0540-9F53-0EE006FAA13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8327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t>July 23, 2011</a:t>
            </a:r>
            <a:endParaRPr lang="en-GB"/>
          </a:p>
        </p:txBody>
      </p:sp>
      <p:sp>
        <p:nvSpPr>
          <p:cNvPr id="8" name="Footer Placeholder 7"/>
          <p:cNvSpPr>
            <a:spLocks noGrp="1"/>
          </p:cNvSpPr>
          <p:nvPr>
            <p:ph type="ftr" sz="quarter" idx="11"/>
          </p:nvPr>
        </p:nvSpPr>
        <p:spPr/>
        <p:txBody>
          <a:bodyPr/>
          <a:lstStyle/>
          <a:p>
            <a:r>
              <a:rPr lang="en-GB" smtClean="0"/>
              <a:t>S. Myers                   ECFA-EPS, Grenoble</a:t>
            </a:r>
            <a:endParaRPr lang="en-GB"/>
          </a:p>
        </p:txBody>
      </p:sp>
      <p:sp>
        <p:nvSpPr>
          <p:cNvPr id="9" name="Slide Number Placeholder 8"/>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2390786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7D0961-810A-3F48-9FCF-1F15CE4792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50092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DF135-2BD8-384A-B92E-6F977476A0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07517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7DE454-BF56-6942-9B91-32255BBD5A2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63106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137D8A-120C-0541-BBC9-E517478752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5547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F4F34A-9A6B-9C4A-9CDA-52FFD91001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92547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BAACAF-CFFF-B745-AA7F-FB122EFF41C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3141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24793B-042E-894F-8A80-A57549F7B7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71771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30958E-E8E4-974C-8E21-7A81003CF0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43781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6C0285-1A7E-0E4F-B49D-B901088D7B8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601531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solidFill>
                  <a:srgbClr val="000000"/>
                </a:solidFill>
              </a:rPr>
              <a:t>July 23, 2011</a:t>
            </a: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S. Myers                   ECFA-EPS, Grenoble</a:t>
            </a: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ADAADF6-14BB-344C-B5EC-0C054F5D8CB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0695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t>July 23, 2011</a:t>
            </a:r>
            <a:endParaRPr lang="en-GB"/>
          </a:p>
        </p:txBody>
      </p:sp>
      <p:sp>
        <p:nvSpPr>
          <p:cNvPr id="4" name="Footer Placeholder 3"/>
          <p:cNvSpPr>
            <a:spLocks noGrp="1"/>
          </p:cNvSpPr>
          <p:nvPr>
            <p:ph type="ftr" sz="quarter" idx="11"/>
          </p:nvPr>
        </p:nvSpPr>
        <p:spPr/>
        <p:txBody>
          <a:bodyPr/>
          <a:lstStyle/>
          <a:p>
            <a:r>
              <a:rPr lang="en-GB" smtClean="0"/>
              <a:t>S. Myers                   ECFA-EPS, Grenoble</a:t>
            </a:r>
            <a:endParaRPr lang="en-GB"/>
          </a:p>
        </p:txBody>
      </p:sp>
      <p:sp>
        <p:nvSpPr>
          <p:cNvPr id="5" name="Slide Number Placeholder 4"/>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3017643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July 23, 2011</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S. Myers                   ECFA-EPS, Grenoble</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C81BE0E-55DA-7641-934A-20DAFCB84BCC}" type="slidenum">
              <a:rPr lang="en-GB"/>
              <a:pPr>
                <a:defRPr/>
              </a:pPr>
              <a:t>‹#›</a:t>
            </a:fld>
            <a:endParaRPr lang="en-GB"/>
          </a:p>
        </p:txBody>
      </p:sp>
    </p:spTree>
    <p:extLst>
      <p:ext uri="{BB962C8B-B14F-4D97-AF65-F5344CB8AC3E}">
        <p14:creationId xmlns:p14="http://schemas.microsoft.com/office/powerpoint/2010/main" val="209944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lvl1pPr>
              <a:defRPr sz="3200"/>
            </a:lvl1pPr>
          </a:lstStyle>
          <a:p>
            <a:r>
              <a:rPr lang="en-US" smtClean="0"/>
              <a:t>Click to edit Master title style</a:t>
            </a:r>
            <a:endParaRPr lang="en-US" dirty="0"/>
          </a:p>
        </p:txBody>
      </p:sp>
      <p:sp>
        <p:nvSpPr>
          <p:cNvPr id="5" name="Content Placeholder 2"/>
          <p:cNvSpPr>
            <a:spLocks noGrp="1"/>
          </p:cNvSpPr>
          <p:nvPr>
            <p:ph idx="1"/>
          </p:nvPr>
        </p:nvSpPr>
        <p:spPr>
          <a:xfrm>
            <a:off x="304800" y="2286000"/>
            <a:ext cx="8534399" cy="31051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5"/>
          <p:cNvSpPr txBox="1">
            <a:spLocks noChangeArrowheads="1"/>
          </p:cNvSpPr>
          <p:nvPr/>
        </p:nvSpPr>
        <p:spPr bwMode="auto">
          <a:xfrm>
            <a:off x="4343400" y="5943600"/>
            <a:ext cx="4495800" cy="738188"/>
          </a:xfrm>
          <a:prstGeom prst="rect">
            <a:avLst/>
          </a:prstGeom>
          <a:noFill/>
          <a:ln w="9525">
            <a:noFill/>
            <a:miter lim="800000"/>
            <a:headEnd/>
            <a:tailEnd/>
          </a:ln>
          <a:effectLst/>
        </p:spPr>
        <p:txBody>
          <a:bodyPr>
            <a:prstTxWarp prst="textNoShape">
              <a:avLst/>
            </a:prstTxWarp>
            <a:spAutoFit/>
          </a:bodyPr>
          <a:lstStyle/>
          <a:p>
            <a:pPr algn="r" eaLnBrk="0" fontAlgn="base" hangingPunct="0">
              <a:spcBef>
                <a:spcPct val="50000"/>
              </a:spcBef>
              <a:spcAft>
                <a:spcPct val="0"/>
              </a:spcAft>
              <a:defRPr/>
            </a:pPr>
            <a:r>
              <a:rPr lang="en-US" sz="1400" dirty="0">
                <a:solidFill>
                  <a:srgbClr val="000000"/>
                </a:solidFill>
                <a:latin typeface="Times New Roman" pitchFamily="29" charset="0"/>
                <a:ea typeface="ＭＳ Ｐゴシック" pitchFamily="29" charset="-128"/>
              </a:rPr>
              <a:t>Thomas Roser</a:t>
            </a:r>
            <a:r>
              <a:rPr lang="en-US" sz="1400" dirty="0" smtClean="0">
                <a:solidFill>
                  <a:srgbClr val="000000"/>
                </a:solidFill>
                <a:latin typeface="Times New Roman" pitchFamily="29" charset="0"/>
                <a:ea typeface="ＭＳ Ｐゴシック" pitchFamily="29" charset="-128"/>
              </a:rPr>
              <a:t/>
            </a:r>
            <a:br>
              <a:rPr lang="en-US" sz="1400" dirty="0" smtClean="0">
                <a:solidFill>
                  <a:srgbClr val="000000"/>
                </a:solidFill>
                <a:latin typeface="Times New Roman" pitchFamily="29" charset="0"/>
                <a:ea typeface="ＭＳ Ｐゴシック" pitchFamily="29" charset="-128"/>
              </a:rPr>
            </a:br>
            <a:r>
              <a:rPr lang="en-US" sz="1400" dirty="0" smtClean="0">
                <a:solidFill>
                  <a:srgbClr val="000000"/>
                </a:solidFill>
                <a:latin typeface="Times New Roman" pitchFamily="29" charset="0"/>
                <a:ea typeface="ＭＳ Ｐゴシック" pitchFamily="29" charset="-128"/>
              </a:rPr>
              <a:t>DOE S&amp;T review</a:t>
            </a:r>
            <a:br>
              <a:rPr lang="en-US" sz="1400" dirty="0" smtClean="0">
                <a:solidFill>
                  <a:srgbClr val="000000"/>
                </a:solidFill>
                <a:latin typeface="Times New Roman" pitchFamily="29" charset="0"/>
                <a:ea typeface="ＭＳ Ｐゴシック" pitchFamily="29" charset="-128"/>
              </a:rPr>
            </a:br>
            <a:r>
              <a:rPr lang="en-US" sz="1400" dirty="0" smtClean="0">
                <a:solidFill>
                  <a:srgbClr val="000000"/>
                </a:solidFill>
                <a:latin typeface="Times New Roman" pitchFamily="29" charset="0"/>
                <a:ea typeface="ＭＳ Ｐゴシック" pitchFamily="29" charset="-128"/>
              </a:rPr>
              <a:t>June 27, 2011</a:t>
            </a:r>
            <a:endParaRPr lang="en-US" sz="1400" dirty="0">
              <a:solidFill>
                <a:srgbClr val="000000"/>
              </a:solidFill>
              <a:latin typeface="Times New Roman" pitchFamily="29" charset="0"/>
              <a:ea typeface="ＭＳ Ｐゴシック" pitchFamily="29" charset="-128"/>
            </a:endParaRPr>
          </a:p>
        </p:txBody>
      </p:sp>
      <p:graphicFrame>
        <p:nvGraphicFramePr>
          <p:cNvPr id="272386" name="Object 2"/>
          <p:cNvGraphicFramePr>
            <a:graphicFrameLocks noChangeAspect="1"/>
          </p:cNvGraphicFramePr>
          <p:nvPr/>
        </p:nvGraphicFramePr>
        <p:xfrm>
          <a:off x="304800" y="5943600"/>
          <a:ext cx="1943100" cy="722313"/>
        </p:xfrm>
        <a:graphic>
          <a:graphicData uri="http://schemas.openxmlformats.org/presentationml/2006/ole">
            <mc:AlternateContent xmlns:mc="http://schemas.openxmlformats.org/markup-compatibility/2006">
              <mc:Choice xmlns:v="urn:schemas-microsoft-com:vml" Requires="v">
                <p:oleObj spid="_x0000_s12328" name="Document" r:id="rId3" imgW="1943640" imgH="723600" progId="Word.Document.8">
                  <p:embed/>
                </p:oleObj>
              </mc:Choice>
              <mc:Fallback>
                <p:oleObj name="Document" r:id="rId3" imgW="1943640" imgH="723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943600"/>
                        <a:ext cx="19431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497372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8"/>
          <p:cNvSpPr txBox="1">
            <a:spLocks noChangeArrowheads="1"/>
          </p:cNvSpPr>
          <p:nvPr/>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eaLnBrk="0" fontAlgn="base" hangingPunct="0">
              <a:spcBef>
                <a:spcPct val="0"/>
              </a:spcBef>
              <a:spcAft>
                <a:spcPct val="0"/>
              </a:spcAft>
              <a:defRPr/>
            </a:pPr>
            <a:fld id="{DEED390B-6320-9F4B-9993-88168A4B8EC1}" type="slidenum">
              <a:rPr lang="en-US" sz="1400">
                <a:solidFill>
                  <a:srgbClr val="000000"/>
                </a:solidFill>
                <a:latin typeface="Times New Roman" pitchFamily="-107" charset="0"/>
                <a:ea typeface="ＭＳ Ｐゴシック" pitchFamily="-107" charset="-128"/>
                <a:cs typeface="ＭＳ Ｐゴシック" pitchFamily="-107" charset="-128"/>
              </a:rPr>
              <a:pPr algn="ctr" eaLnBrk="0" fontAlgn="base" hangingPunct="0">
                <a:spcBef>
                  <a:spcPct val="0"/>
                </a:spcBef>
                <a:spcAft>
                  <a:spcPct val="0"/>
                </a:spcAft>
                <a:defRPr/>
              </a:pPr>
              <a:t>‹#›</a:t>
            </a:fld>
            <a:endParaRPr lang="en-US" sz="1400" dirty="0">
              <a:solidFill>
                <a:srgbClr val="000000"/>
              </a:solidFill>
              <a:latin typeface="Times New Roman"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99353825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95054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6477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4202262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0" y="6550025"/>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de-CH" sz="1400" b="1" smtClean="0">
                <a:solidFill>
                  <a:prstClr val="black"/>
                </a:solidFill>
              </a:rPr>
              <a:t>R. G.</a:t>
            </a:r>
            <a:endParaRPr lang="en-US" sz="1400" b="1" smtClean="0">
              <a:solidFill>
                <a:prstClr val="black"/>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6477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4097338" y="6559550"/>
            <a:ext cx="403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fld id="{DBD76EEC-A2A5-42DD-AAD0-60F7A33A2C41}" type="slidenum">
              <a:rPr lang="en-US" sz="1400" b="1" smtClean="0">
                <a:solidFill>
                  <a:prstClr val="black"/>
                </a:solidFill>
              </a:rPr>
              <a:pPr eaLnBrk="1" fontAlgn="base" hangingPunct="1">
                <a:spcBef>
                  <a:spcPct val="0"/>
                </a:spcBef>
                <a:spcAft>
                  <a:spcPct val="0"/>
                </a:spcAft>
                <a:defRPr/>
              </a:pPr>
              <a:t>‹#›</a:t>
            </a:fld>
            <a:endParaRPr lang="en-US" sz="1400" b="1" smtClean="0">
              <a:solidFill>
                <a:prstClr val="black"/>
              </a:solidFill>
            </a:endParaRPr>
          </a:p>
        </p:txBody>
      </p:sp>
      <p:sp>
        <p:nvSpPr>
          <p:cNvPr id="7" name="TextBox 130"/>
          <p:cNvSpPr txBox="1">
            <a:spLocks noChangeArrowheads="1"/>
          </p:cNvSpPr>
          <p:nvPr userDrawn="1"/>
        </p:nvSpPr>
        <p:spPr bwMode="auto">
          <a:xfrm>
            <a:off x="7940675" y="6527800"/>
            <a:ext cx="120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sz="1600" b="1" dirty="0" smtClean="0">
                <a:solidFill>
                  <a:prstClr val="black"/>
                </a:solidFill>
              </a:rPr>
              <a:t>15/07/2011</a:t>
            </a:r>
          </a:p>
        </p:txBody>
      </p:sp>
      <p:sp>
        <p:nvSpPr>
          <p:cNvPr id="2" name="Title 1"/>
          <p:cNvSpPr>
            <a:spLocks noGrp="1"/>
          </p:cNvSpPr>
          <p:nvPr>
            <p:ph type="title"/>
          </p:nvPr>
        </p:nvSpPr>
        <p:spPr>
          <a:xfrm>
            <a:off x="632517" y="6514"/>
            <a:ext cx="6799562" cy="777258"/>
          </a:xfrm>
        </p:spPr>
        <p:txBody>
          <a:bodyPr/>
          <a:lstStyle>
            <a:lvl1pPr>
              <a:defRPr sz="40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880024"/>
            <a:ext cx="8229600" cy="5246140"/>
          </a:xfrm>
        </p:spPr>
        <p:txBody>
          <a:bodyPr/>
          <a:lstStyle>
            <a:lvl1pPr>
              <a:defRPr sz="28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959677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0" y="6492875"/>
            <a:ext cx="2133600" cy="365125"/>
          </a:xfrm>
          <a:prstGeom prst="rect">
            <a:avLst/>
          </a:prstGeom>
        </p:spPr>
        <p:txBody>
          <a:bodyPr/>
          <a:lstStyle>
            <a:lvl1pPr>
              <a:defRPr/>
            </a:lvl1pPr>
          </a:lstStyle>
          <a:p>
            <a:pPr fontAlgn="base">
              <a:spcBef>
                <a:spcPct val="0"/>
              </a:spcBef>
              <a:spcAft>
                <a:spcPct val="0"/>
              </a:spcAft>
              <a:defRPr/>
            </a:pPr>
            <a:r>
              <a:rPr lang="en-US" smtClean="0">
                <a:solidFill>
                  <a:prstClr val="black"/>
                </a:solidFill>
                <a:latin typeface="Arial" pitchFamily="34" charset="0"/>
              </a:rPr>
              <a:t>July 23, 2011</a:t>
            </a:r>
            <a:endParaRPr lang="en-US">
              <a:solidFill>
                <a:prstClr val="black"/>
              </a:solidFill>
              <a:latin typeface="Arial" pitchFamily="34" charset="0"/>
            </a:endParaRPr>
          </a:p>
        </p:txBody>
      </p:sp>
      <p:sp>
        <p:nvSpPr>
          <p:cNvPr id="4" name="Slide Number Placeholder 5"/>
          <p:cNvSpPr>
            <a:spLocks noGrp="1"/>
          </p:cNvSpPr>
          <p:nvPr>
            <p:ph type="sldNum" sz="quarter" idx="11"/>
          </p:nvPr>
        </p:nvSpPr>
        <p:spPr>
          <a:xfrm>
            <a:off x="6262688" y="6356350"/>
            <a:ext cx="2424112" cy="365125"/>
          </a:xfrm>
          <a:prstGeom prst="rect">
            <a:avLst/>
          </a:prstGeom>
        </p:spPr>
        <p:txBody>
          <a:bodyPr/>
          <a:lstStyle>
            <a:lvl1pPr>
              <a:defRPr/>
            </a:lvl1pPr>
          </a:lstStyle>
          <a:p>
            <a:pPr fontAlgn="base">
              <a:spcBef>
                <a:spcPct val="0"/>
              </a:spcBef>
              <a:spcAft>
                <a:spcPct val="0"/>
              </a:spcAft>
              <a:defRPr/>
            </a:pPr>
            <a:fld id="{A0005A5F-D466-4C2B-ACA2-C3A96E060A11}" type="slidenum">
              <a:rPr lang="en-US">
                <a:solidFill>
                  <a:prstClr val="black"/>
                </a:solidFill>
                <a:latin typeface="Arial" pitchFamily="34" charset="0"/>
              </a:rPr>
              <a:pPr fontAlgn="base">
                <a:spcBef>
                  <a:spcPct val="0"/>
                </a:spcBef>
                <a:spcAft>
                  <a:spcPct val="0"/>
                </a:spcAft>
                <a:defRPr/>
              </a:pPr>
              <a:t>‹#›</a:t>
            </a:fld>
            <a:endParaRPr lang="en-US">
              <a:solidFill>
                <a:prstClr val="black"/>
              </a:solidFill>
              <a:latin typeface="Arial" pitchFamily="34" charset="0"/>
            </a:endParaRPr>
          </a:p>
        </p:txBody>
      </p:sp>
    </p:spTree>
    <p:extLst>
      <p:ext uri="{BB962C8B-B14F-4D97-AF65-F5344CB8AC3E}">
        <p14:creationId xmlns:p14="http://schemas.microsoft.com/office/powerpoint/2010/main" val="199716042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5964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838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138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23, 2011</a:t>
            </a:r>
            <a:endParaRPr lang="en-GB"/>
          </a:p>
        </p:txBody>
      </p:sp>
      <p:sp>
        <p:nvSpPr>
          <p:cNvPr id="3" name="Footer Placeholder 2"/>
          <p:cNvSpPr>
            <a:spLocks noGrp="1"/>
          </p:cNvSpPr>
          <p:nvPr>
            <p:ph type="ftr" sz="quarter" idx="11"/>
          </p:nvPr>
        </p:nvSpPr>
        <p:spPr/>
        <p:txBody>
          <a:bodyPr/>
          <a:lstStyle/>
          <a:p>
            <a:r>
              <a:rPr lang="en-GB" smtClean="0"/>
              <a:t>S. Myers                   ECFA-EPS, Grenoble</a:t>
            </a:r>
            <a:endParaRPr lang="en-GB"/>
          </a:p>
        </p:txBody>
      </p:sp>
      <p:sp>
        <p:nvSpPr>
          <p:cNvPr id="4" name="Slide Number Placeholder 3"/>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3456037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2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8252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8081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2308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2533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892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33225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5962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6373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50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July 23, 2011</a:t>
            </a:r>
            <a:endParaRPr lang="en-GB"/>
          </a:p>
        </p:txBody>
      </p:sp>
      <p:sp>
        <p:nvSpPr>
          <p:cNvPr id="6" name="Footer Placeholder 5"/>
          <p:cNvSpPr>
            <a:spLocks noGrp="1"/>
          </p:cNvSpPr>
          <p:nvPr>
            <p:ph type="ftr" sz="quarter" idx="11"/>
          </p:nvPr>
        </p:nvSpPr>
        <p:spPr/>
        <p:txBody>
          <a:bodyPr/>
          <a:lstStyle/>
          <a:p>
            <a:r>
              <a:rPr lang="en-GB" smtClean="0"/>
              <a:t>S. Myers                   ECFA-EPS, Grenoble</a:t>
            </a:r>
            <a:endParaRPr lang="en-GB"/>
          </a:p>
        </p:txBody>
      </p:sp>
      <p:sp>
        <p:nvSpPr>
          <p:cNvPr id="7" name="Slide Number Placeholder 6"/>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3278057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BD97A5-38F7-4512-B4E5-411A6B3E35D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24284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BAEF98-3B70-4C72-9D98-1B204C03AE9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44689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AEB795-5FC4-4A31-AC11-E349D166C9A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11617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B62A84-27F1-4325-9601-69A088A699E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51104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E9540D4-5CD7-47F8-9C86-1CCB2524A1A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8864176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B500C7-93A6-4CC9-9777-3A3F997B2E6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586319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1A3971-ABF2-4D0E-B9C4-8BA7AD4CFE0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50442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123C0C-0AC6-45E7-8A5F-3EDC779D79F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39480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9FE516-BD93-4406-8C7D-9BE2953E813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682465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D2410B-E1B8-4F51-A2B7-25AE5532712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47583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July 23, 2011</a:t>
            </a:r>
            <a:endParaRPr lang="en-GB"/>
          </a:p>
        </p:txBody>
      </p:sp>
      <p:sp>
        <p:nvSpPr>
          <p:cNvPr id="6" name="Footer Placeholder 5"/>
          <p:cNvSpPr>
            <a:spLocks noGrp="1"/>
          </p:cNvSpPr>
          <p:nvPr>
            <p:ph type="ftr" sz="quarter" idx="11"/>
          </p:nvPr>
        </p:nvSpPr>
        <p:spPr/>
        <p:txBody>
          <a:bodyPr/>
          <a:lstStyle/>
          <a:p>
            <a:r>
              <a:rPr lang="en-GB" smtClean="0"/>
              <a:t>S. Myers                   ECFA-EPS, Grenoble</a:t>
            </a:r>
            <a:endParaRPr lang="en-GB"/>
          </a:p>
        </p:txBody>
      </p:sp>
      <p:sp>
        <p:nvSpPr>
          <p:cNvPr id="7" name="Slide Number Placeholder 6"/>
          <p:cNvSpPr>
            <a:spLocks noGrp="1"/>
          </p:cNvSpPr>
          <p:nvPr>
            <p:ph type="sldNum" sz="quarter" idx="12"/>
          </p:nvPr>
        </p:nvSpPr>
        <p:spPr/>
        <p:txBody>
          <a:bodyPr/>
          <a:lstStyle/>
          <a:p>
            <a:fld id="{58B7A561-5F06-4CAE-982D-0E9039C16A5D}" type="slidenum">
              <a:rPr lang="en-GB" smtClean="0"/>
              <a:t>‹#›</a:t>
            </a:fld>
            <a:endParaRPr lang="en-GB"/>
          </a:p>
        </p:txBody>
      </p:sp>
    </p:spTree>
    <p:extLst>
      <p:ext uri="{BB962C8B-B14F-4D97-AF65-F5344CB8AC3E}">
        <p14:creationId xmlns:p14="http://schemas.microsoft.com/office/powerpoint/2010/main" val="15820302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A69D0C-145A-47BD-9100-141D0A81EC7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531366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lvl1pPr>
              <a:defRPr sz="3200"/>
            </a:lvl1pPr>
          </a:lstStyle>
          <a:p>
            <a:r>
              <a:rPr lang="en-US" smtClean="0"/>
              <a:t>Click to edit Master title style</a:t>
            </a:r>
            <a:endParaRPr lang="en-US" dirty="0"/>
          </a:p>
        </p:txBody>
      </p:sp>
      <p:sp>
        <p:nvSpPr>
          <p:cNvPr id="5" name="Content Placeholder 2"/>
          <p:cNvSpPr>
            <a:spLocks noGrp="1"/>
          </p:cNvSpPr>
          <p:nvPr>
            <p:ph idx="1"/>
          </p:nvPr>
        </p:nvSpPr>
        <p:spPr>
          <a:xfrm>
            <a:off x="304800" y="2286000"/>
            <a:ext cx="8534399" cy="31051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5"/>
          <p:cNvSpPr txBox="1">
            <a:spLocks noChangeArrowheads="1"/>
          </p:cNvSpPr>
          <p:nvPr/>
        </p:nvSpPr>
        <p:spPr bwMode="auto">
          <a:xfrm>
            <a:off x="4343400" y="5943600"/>
            <a:ext cx="4495800" cy="738188"/>
          </a:xfrm>
          <a:prstGeom prst="rect">
            <a:avLst/>
          </a:prstGeom>
          <a:noFill/>
          <a:ln w="9525">
            <a:noFill/>
            <a:miter lim="800000"/>
            <a:headEnd/>
            <a:tailEnd/>
          </a:ln>
          <a:effectLst/>
        </p:spPr>
        <p:txBody>
          <a:bodyPr>
            <a:prstTxWarp prst="textNoShape">
              <a:avLst/>
            </a:prstTxWarp>
            <a:spAutoFit/>
          </a:bodyPr>
          <a:lstStyle/>
          <a:p>
            <a:pPr algn="r" eaLnBrk="0" fontAlgn="base" hangingPunct="0">
              <a:spcBef>
                <a:spcPct val="50000"/>
              </a:spcBef>
              <a:spcAft>
                <a:spcPct val="0"/>
              </a:spcAft>
              <a:defRPr/>
            </a:pPr>
            <a:r>
              <a:rPr lang="en-US" sz="1400" dirty="0">
                <a:solidFill>
                  <a:srgbClr val="000000"/>
                </a:solidFill>
                <a:latin typeface="Times New Roman" pitchFamily="29" charset="0"/>
                <a:ea typeface="ＭＳ Ｐゴシック" pitchFamily="29" charset="-128"/>
              </a:rPr>
              <a:t>Thomas Roser</a:t>
            </a:r>
            <a:r>
              <a:rPr lang="en-US" sz="1400" dirty="0" smtClean="0">
                <a:solidFill>
                  <a:srgbClr val="000000"/>
                </a:solidFill>
                <a:latin typeface="Times New Roman" pitchFamily="29" charset="0"/>
                <a:ea typeface="ＭＳ Ｐゴシック" pitchFamily="29" charset="-128"/>
              </a:rPr>
              <a:t/>
            </a:r>
            <a:br>
              <a:rPr lang="en-US" sz="1400" dirty="0" smtClean="0">
                <a:solidFill>
                  <a:srgbClr val="000000"/>
                </a:solidFill>
                <a:latin typeface="Times New Roman" pitchFamily="29" charset="0"/>
                <a:ea typeface="ＭＳ Ｐゴシック" pitchFamily="29" charset="-128"/>
              </a:rPr>
            </a:br>
            <a:r>
              <a:rPr lang="en-US" sz="1400" dirty="0" smtClean="0">
                <a:solidFill>
                  <a:srgbClr val="000000"/>
                </a:solidFill>
                <a:latin typeface="Times New Roman" pitchFamily="29" charset="0"/>
                <a:ea typeface="ＭＳ Ｐゴシック" pitchFamily="29" charset="-128"/>
              </a:rPr>
              <a:t>DOE S&amp;T review</a:t>
            </a:r>
            <a:br>
              <a:rPr lang="en-US" sz="1400" dirty="0" smtClean="0">
                <a:solidFill>
                  <a:srgbClr val="000000"/>
                </a:solidFill>
                <a:latin typeface="Times New Roman" pitchFamily="29" charset="0"/>
                <a:ea typeface="ＭＳ Ｐゴシック" pitchFamily="29" charset="-128"/>
              </a:rPr>
            </a:br>
            <a:r>
              <a:rPr lang="en-US" sz="1400" dirty="0" smtClean="0">
                <a:solidFill>
                  <a:srgbClr val="000000"/>
                </a:solidFill>
                <a:latin typeface="Times New Roman" pitchFamily="29" charset="0"/>
                <a:ea typeface="ＭＳ Ｐゴシック" pitchFamily="29" charset="-128"/>
              </a:rPr>
              <a:t>June 27, 2011</a:t>
            </a:r>
            <a:endParaRPr lang="en-US" sz="1400" dirty="0">
              <a:solidFill>
                <a:srgbClr val="000000"/>
              </a:solidFill>
              <a:latin typeface="Times New Roman" pitchFamily="29" charset="0"/>
              <a:ea typeface="ＭＳ Ｐゴシック" pitchFamily="29" charset="-128"/>
            </a:endParaRPr>
          </a:p>
        </p:txBody>
      </p:sp>
      <p:graphicFrame>
        <p:nvGraphicFramePr>
          <p:cNvPr id="272386" name="Object 2"/>
          <p:cNvGraphicFramePr>
            <a:graphicFrameLocks noChangeAspect="1"/>
          </p:cNvGraphicFramePr>
          <p:nvPr/>
        </p:nvGraphicFramePr>
        <p:xfrm>
          <a:off x="304800" y="5943600"/>
          <a:ext cx="1943100" cy="722313"/>
        </p:xfrm>
        <a:graphic>
          <a:graphicData uri="http://schemas.openxmlformats.org/presentationml/2006/ole">
            <mc:AlternateContent xmlns:mc="http://schemas.openxmlformats.org/markup-compatibility/2006">
              <mc:Choice xmlns:v="urn:schemas-microsoft-com:vml" Requires="v">
                <p:oleObj spid="_x0000_s13352" name="Document" r:id="rId3" imgW="1943640" imgH="723600" progId="Word.Document.8">
                  <p:embed/>
                </p:oleObj>
              </mc:Choice>
              <mc:Fallback>
                <p:oleObj name="Document" r:id="rId3" imgW="1943640" imgH="7236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943600"/>
                        <a:ext cx="19431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16651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Box 8"/>
          <p:cNvSpPr txBox="1">
            <a:spLocks noChangeArrowheads="1"/>
          </p:cNvSpPr>
          <p:nvPr/>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eaLnBrk="0" fontAlgn="base" hangingPunct="0">
              <a:spcBef>
                <a:spcPct val="0"/>
              </a:spcBef>
              <a:spcAft>
                <a:spcPct val="0"/>
              </a:spcAft>
              <a:defRPr/>
            </a:pPr>
            <a:fld id="{DEED390B-6320-9F4B-9993-88168A4B8EC1}" type="slidenum">
              <a:rPr lang="en-US" sz="1400">
                <a:solidFill>
                  <a:srgbClr val="000000"/>
                </a:solidFill>
                <a:latin typeface="Times New Roman" pitchFamily="-107" charset="0"/>
                <a:ea typeface="ＭＳ Ｐゴシック" pitchFamily="-107" charset="-128"/>
                <a:cs typeface="ＭＳ Ｐゴシック" pitchFamily="-107" charset="-128"/>
              </a:rPr>
              <a:pPr algn="ctr" eaLnBrk="0" fontAlgn="base" hangingPunct="0">
                <a:spcBef>
                  <a:spcPct val="0"/>
                </a:spcBef>
                <a:spcAft>
                  <a:spcPct val="0"/>
                </a:spcAft>
                <a:defRPr/>
              </a:pPr>
              <a:t>‹#›</a:t>
            </a:fld>
            <a:endParaRPr lang="en-US" sz="1400" dirty="0">
              <a:solidFill>
                <a:srgbClr val="000000"/>
              </a:solidFill>
              <a:latin typeface="Times New Roman"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422852479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5090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255082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6948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0739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2188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91833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65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3.xml"/><Relationship Id="rId7" Type="http://schemas.openxmlformats.org/officeDocument/2006/relationships/image" Target="../media/image2.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1.png"/><Relationship Id="rId5" Type="http://schemas.openxmlformats.org/officeDocument/2006/relationships/theme" Target="../theme/theme12.xml"/><Relationship Id="rId4" Type="http://schemas.openxmlformats.org/officeDocument/2006/relationships/slideLayout" Target="../slideLayouts/slideLayout94.xml"/><Relationship Id="rId9"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5.xml"/><Relationship Id="rId1" Type="http://schemas.openxmlformats.org/officeDocument/2006/relationships/slideLayout" Target="../slideLayouts/slideLayout119.xml"/><Relationship Id="rId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10.jpe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9.jpe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6" Type="http://schemas.openxmlformats.org/officeDocument/2006/relationships/image" Target="../media/image12.jpe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11.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1.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1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6.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7.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theme" Target="../theme/theme2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image" Target="../media/image15.png"/><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image" Target="../media/image14.png"/></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5" Type="http://schemas.openxmlformats.org/officeDocument/2006/relationships/slideLayout" Target="../slideLayouts/slideLayout282.xml"/><Relationship Id="rId10" Type="http://schemas.openxmlformats.org/officeDocument/2006/relationships/image" Target="../media/image12.jpeg"/><Relationship Id="rId4" Type="http://schemas.openxmlformats.org/officeDocument/2006/relationships/slideLayout" Target="../slideLayouts/slideLayout281.xml"/><Relationship Id="rId9"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8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theme" Target="../theme/theme33.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12.jpe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11.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5.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6" Type="http://schemas.openxmlformats.org/officeDocument/2006/relationships/image" Target="../media/image17.jpeg"/><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image" Target="../media/image16.png"/><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image" Target="../media/image12.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36.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image" Target="../media/image12.jpeg"/><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image" Target="../media/image11.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image" Target="../media/image11.png"/><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7.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image" Target="../media/image12.jpeg"/></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5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5" Type="http://schemas.openxmlformats.org/officeDocument/2006/relationships/theme" Target="../theme/theme38.xml"/><Relationship Id="rId4" Type="http://schemas.openxmlformats.org/officeDocument/2006/relationships/slideLayout" Target="../slideLayouts/slideLayout35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9.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40.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image" Target="../media/image18.png"/><Relationship Id="rId2" Type="http://schemas.openxmlformats.org/officeDocument/2006/relationships/slideLayout" Target="../slideLayouts/slideLayout377.xml"/><Relationship Id="rId16" Type="http://schemas.openxmlformats.org/officeDocument/2006/relationships/theme" Target="../theme/theme41.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42.xml"/><Relationship Id="rId1" Type="http://schemas.openxmlformats.org/officeDocument/2006/relationships/slideLayout" Target="../slideLayouts/slideLayout391.xml"/></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94.xml"/><Relationship Id="rId7" Type="http://schemas.openxmlformats.org/officeDocument/2006/relationships/image" Target="../media/image2.png"/><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image" Target="../media/image1.png"/><Relationship Id="rId5" Type="http://schemas.openxmlformats.org/officeDocument/2006/relationships/theme" Target="../theme/theme43.xml"/><Relationship Id="rId4" Type="http://schemas.openxmlformats.org/officeDocument/2006/relationships/slideLayout" Target="../slideLayouts/slideLayout395.xml"/><Relationship Id="rId9" Type="http://schemas.openxmlformats.org/officeDocument/2006/relationships/image" Target="../media/image4.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4.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image" Target="../media/image3.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July 23, 2011</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S. Myers                   ECFA-EPS, Grenoble</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t>‹#›</a:t>
            </a:fld>
            <a:endParaRPr lang="en-GB"/>
          </a:p>
        </p:txBody>
      </p:sp>
    </p:spTree>
    <p:extLst>
      <p:ext uri="{BB962C8B-B14F-4D97-AF65-F5344CB8AC3E}">
        <p14:creationId xmlns:p14="http://schemas.microsoft.com/office/powerpoint/2010/main" val="1314124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408718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C35807-FC53-4D70-978D-24337374989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1933193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8995" name="Rectangle 3"/>
          <p:cNvSpPr>
            <a:spLocks noGrp="1" noChangeArrowheads="1"/>
          </p:cNvSpPr>
          <p:nvPr>
            <p:ph type="title"/>
          </p:nvPr>
        </p:nvSpPr>
        <p:spPr bwMode="auto">
          <a:xfrm>
            <a:off x="759669" y="96838"/>
            <a:ext cx="7678738" cy="719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68996" name="Rectangle 4"/>
          <p:cNvSpPr>
            <a:spLocks noGrp="1" noChangeArrowheads="1"/>
          </p:cNvSpPr>
          <p:nvPr>
            <p:ph type="body" idx="1"/>
          </p:nvPr>
        </p:nvSpPr>
        <p:spPr bwMode="auto">
          <a:xfrm>
            <a:off x="266700" y="816352"/>
            <a:ext cx="8677275" cy="6041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Box 8"/>
          <p:cNvSpPr txBox="1">
            <a:spLocks noChangeArrowheads="1"/>
          </p:cNvSpPr>
          <p:nvPr userDrawn="1"/>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eaLnBrk="0" fontAlgn="base" hangingPunct="0">
              <a:spcBef>
                <a:spcPct val="0"/>
              </a:spcBef>
              <a:spcAft>
                <a:spcPct val="0"/>
              </a:spcAft>
              <a:defRPr/>
            </a:pPr>
            <a:fld id="{A0E5E808-2CAD-544B-929C-FEC62BBD61B1}" type="slidenum">
              <a:rPr lang="en-US" sz="1400">
                <a:solidFill>
                  <a:srgbClr val="000000"/>
                </a:solidFill>
                <a:latin typeface="Times New Roman" pitchFamily="29" charset="0"/>
                <a:ea typeface="ＭＳ Ｐゴシック" pitchFamily="29" charset="-128"/>
              </a:rPr>
              <a:pPr algn="ctr" eaLnBrk="0" fontAlgn="base" hangingPunct="0">
                <a:spcBef>
                  <a:spcPct val="0"/>
                </a:spcBef>
                <a:spcAft>
                  <a:spcPct val="0"/>
                </a:spcAft>
                <a:defRPr/>
              </a:pPr>
              <a:t>‹#›</a:t>
            </a:fld>
            <a:endParaRPr lang="en-US" sz="1400">
              <a:solidFill>
                <a:srgbClr val="000000"/>
              </a:solidFill>
              <a:latin typeface="Times New Roman" pitchFamily="29" charset="0"/>
              <a:ea typeface="ＭＳ Ｐゴシック" pitchFamily="29" charset="-128"/>
            </a:endParaRPr>
          </a:p>
        </p:txBody>
      </p:sp>
    </p:spTree>
    <p:extLst>
      <p:ext uri="{BB962C8B-B14F-4D97-AF65-F5344CB8AC3E}">
        <p14:creationId xmlns:p14="http://schemas.microsoft.com/office/powerpoint/2010/main" val="30233955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transition/>
  <p:timing>
    <p:tnLst>
      <p:par>
        <p:cTn id="1" dur="indefinite" restart="never" nodeType="tmRoot"/>
      </p:par>
    </p:tnLst>
  </p:timing>
  <p:hf hdr="0"/>
  <p:txStyles>
    <p:titleStyle>
      <a:lvl1pPr algn="ctr" rtl="0" eaLnBrk="1" fontAlgn="base" hangingPunct="1">
        <a:spcBef>
          <a:spcPct val="0"/>
        </a:spcBef>
        <a:spcAft>
          <a:spcPct val="0"/>
        </a:spcAft>
        <a:defRPr kumimoji="1" lang="en-US" sz="2400" b="1" dirty="0" smtClean="0">
          <a:solidFill>
            <a:srgbClr val="FF0000"/>
          </a:solidFill>
          <a:latin typeface="Times New Roman"/>
          <a:ea typeface="ＭＳ Ｐゴシック" pitchFamily="-65" charset="-128"/>
          <a:cs typeface="Times New Roman"/>
        </a:defRPr>
      </a:lvl1pPr>
      <a:lvl2pPr algn="ctr" rtl="0" eaLnBrk="1" fontAlgn="base" hangingPunct="1">
        <a:spcBef>
          <a:spcPct val="0"/>
        </a:spcBef>
        <a:spcAft>
          <a:spcPct val="0"/>
        </a:spcAft>
        <a:defRPr sz="2600">
          <a:solidFill>
            <a:srgbClr val="FFFFFF"/>
          </a:solidFill>
          <a:latin typeface="Felix Titling" pitchFamily="82" charset="0"/>
        </a:defRPr>
      </a:lvl2pPr>
      <a:lvl3pPr algn="ctr" rtl="0" eaLnBrk="1" fontAlgn="base" hangingPunct="1">
        <a:spcBef>
          <a:spcPct val="0"/>
        </a:spcBef>
        <a:spcAft>
          <a:spcPct val="0"/>
        </a:spcAft>
        <a:defRPr sz="2600">
          <a:solidFill>
            <a:srgbClr val="FFFFFF"/>
          </a:solidFill>
          <a:latin typeface="Felix Titling" pitchFamily="82" charset="0"/>
        </a:defRPr>
      </a:lvl3pPr>
      <a:lvl4pPr algn="ctr" rtl="0" eaLnBrk="1" fontAlgn="base" hangingPunct="1">
        <a:spcBef>
          <a:spcPct val="0"/>
        </a:spcBef>
        <a:spcAft>
          <a:spcPct val="0"/>
        </a:spcAft>
        <a:defRPr sz="2600">
          <a:solidFill>
            <a:srgbClr val="FFFFFF"/>
          </a:solidFill>
          <a:latin typeface="Felix Titling" pitchFamily="82" charset="0"/>
        </a:defRPr>
      </a:lvl4pPr>
      <a:lvl5pPr algn="ctr" rtl="0" eaLnBrk="1" fontAlgn="base" hangingPunct="1">
        <a:spcBef>
          <a:spcPct val="0"/>
        </a:spcBef>
        <a:spcAft>
          <a:spcPct val="0"/>
        </a:spcAft>
        <a:defRPr sz="2600">
          <a:solidFill>
            <a:srgbClr val="FFFFFF"/>
          </a:solidFill>
          <a:latin typeface="Felix Titling" pitchFamily="82"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1" fontAlgn="base" hangingPunct="1">
        <a:spcBef>
          <a:spcPct val="20000"/>
        </a:spcBef>
        <a:spcAft>
          <a:spcPct val="0"/>
        </a:spcAft>
        <a:buSzPct val="65000"/>
        <a:buBlip>
          <a:blip r:embed="rId6"/>
        </a:buBlip>
        <a:defRPr sz="2000">
          <a:solidFill>
            <a:srgbClr val="0000FF"/>
          </a:solidFill>
          <a:latin typeface="+mn-lt"/>
          <a:ea typeface="+mn-ea"/>
          <a:cs typeface="+mn-cs"/>
        </a:defRPr>
      </a:lvl1pPr>
      <a:lvl2pPr marL="401638" indent="-223838" algn="l" rtl="0" eaLnBrk="1" fontAlgn="base" hangingPunct="1">
        <a:spcBef>
          <a:spcPct val="20000"/>
        </a:spcBef>
        <a:spcAft>
          <a:spcPct val="0"/>
        </a:spcAft>
        <a:buSzPct val="65000"/>
        <a:buBlip>
          <a:blip r:embed="rId7"/>
        </a:buBlip>
        <a:defRPr sz="1800">
          <a:solidFill>
            <a:schemeClr val="tx1"/>
          </a:solidFill>
          <a:latin typeface="+mn-lt"/>
        </a:defRPr>
      </a:lvl2pPr>
      <a:lvl3pPr marL="687388" indent="-230188" algn="l" rtl="0" eaLnBrk="1" fontAlgn="base" hangingPunct="1">
        <a:spcBef>
          <a:spcPct val="20000"/>
        </a:spcBef>
        <a:spcAft>
          <a:spcPct val="0"/>
        </a:spcAft>
        <a:buSzPct val="65000"/>
        <a:buBlip>
          <a:blip r:embed="rId8"/>
        </a:buBlip>
        <a:defRPr sz="1600">
          <a:solidFill>
            <a:schemeClr val="tx1"/>
          </a:solidFill>
          <a:latin typeface="+mn-lt"/>
        </a:defRPr>
      </a:lvl3pPr>
      <a:lvl4pPr marL="971550" indent="-222250" algn="l" rtl="0" eaLnBrk="1" fontAlgn="base" hangingPunct="1">
        <a:spcBef>
          <a:spcPct val="20000"/>
        </a:spcBef>
        <a:spcAft>
          <a:spcPct val="0"/>
        </a:spcAft>
        <a:buSzPct val="65000"/>
        <a:buBlip>
          <a:blip r:embed="rId9"/>
        </a:buBlip>
        <a:defRPr sz="1400">
          <a:solidFill>
            <a:schemeClr val="tx1"/>
          </a:solidFill>
          <a:latin typeface="+mn-lt"/>
        </a:defRPr>
      </a:lvl4pPr>
      <a:lvl5pPr marL="12573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548191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C35807-FC53-4D70-978D-24337374989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8230383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bwMode="auto">
          <a:xfrm>
            <a:off x="609600" y="152400"/>
            <a:ext cx="8001000" cy="457200"/>
          </a:xfrm>
          <a:prstGeom prst="rect">
            <a:avLst/>
          </a:prstGeom>
          <a:solidFill>
            <a:srgbClr val="F9D625"/>
          </a:solidFill>
          <a:ln w="9525">
            <a:noFill/>
            <a:miter lim="800000"/>
            <a:headEnd/>
            <a:tailEnd/>
          </a:ln>
          <a:effectLst>
            <a:outerShdw dist="107763" dir="2700000" algn="ctr" rotWithShape="0">
              <a:schemeClr val="bg2"/>
            </a:outerShdw>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44038" name="Rectangle 6"/>
          <p:cNvSpPr>
            <a:spLocks noGrp="1" noChangeArrowheads="1"/>
          </p:cNvSpPr>
          <p:nvPr>
            <p:ph type="body" idx="1"/>
          </p:nvPr>
        </p:nvSpPr>
        <p:spPr bwMode="auto">
          <a:xfrm>
            <a:off x="304800" y="762000"/>
            <a:ext cx="8610600" cy="56959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3"/>
            <a:r>
              <a:rPr lang="en-US" dirty="0" smtClean="0"/>
              <a:t>Third level</a:t>
            </a:r>
          </a:p>
          <a:p>
            <a:pPr lvl="4"/>
            <a:r>
              <a:rPr lang="en-US" dirty="0" smtClean="0"/>
              <a:t>Forth Level</a:t>
            </a:r>
          </a:p>
        </p:txBody>
      </p:sp>
      <p:sp>
        <p:nvSpPr>
          <p:cNvPr id="44046" name="Rectangle 14"/>
          <p:cNvSpPr>
            <a:spLocks noGrp="1" noChangeArrowheads="1"/>
          </p:cNvSpPr>
          <p:nvPr>
            <p:ph type="dt" sz="half" idx="2"/>
          </p:nvPr>
        </p:nvSpPr>
        <p:spPr bwMode="auto">
          <a:xfrm>
            <a:off x="1219200" y="6629400"/>
            <a:ext cx="9144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fontAlgn="auto">
              <a:lnSpc>
                <a:spcPct val="100000"/>
              </a:lnSpc>
              <a:spcBef>
                <a:spcPts val="0"/>
              </a:spcBef>
              <a:spcAft>
                <a:spcPts val="0"/>
              </a:spcAft>
              <a:defRPr sz="1000">
                <a:solidFill>
                  <a:srgbClr val="919191"/>
                </a:solidFill>
                <a:latin typeface="+mn-lt"/>
                <a:ea typeface="ＭＳ Ｐゴシック" charset="-128"/>
                <a:cs typeface="ＭＳ Ｐゴシック" charset="-128"/>
              </a:defRPr>
            </a:lvl1pPr>
          </a:lstStyle>
          <a:p>
            <a:pPr>
              <a:defRPr/>
            </a:pPr>
            <a:r>
              <a:rPr lang="en-US" smtClean="0"/>
              <a:t>July 23, 2011</a:t>
            </a:r>
            <a:endParaRPr lang="fr-FR" sz="1200"/>
          </a:p>
        </p:txBody>
      </p:sp>
      <p:sp>
        <p:nvSpPr>
          <p:cNvPr id="44047" name="Rectangle 15"/>
          <p:cNvSpPr>
            <a:spLocks noGrp="1" noChangeArrowheads="1"/>
          </p:cNvSpPr>
          <p:nvPr>
            <p:ph type="ftr" sz="quarter" idx="3"/>
          </p:nvPr>
        </p:nvSpPr>
        <p:spPr bwMode="auto">
          <a:xfrm>
            <a:off x="3276600" y="6629400"/>
            <a:ext cx="25146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fontAlgn="auto">
              <a:lnSpc>
                <a:spcPct val="100000"/>
              </a:lnSpc>
              <a:spcBef>
                <a:spcPts val="0"/>
              </a:spcBef>
              <a:spcAft>
                <a:spcPts val="0"/>
              </a:spcAft>
              <a:defRPr sz="1000">
                <a:solidFill>
                  <a:srgbClr val="919191"/>
                </a:solidFill>
                <a:latin typeface="+mn-lt"/>
                <a:ea typeface="ＭＳ Ｐゴシック" charset="-128"/>
                <a:cs typeface="ＭＳ Ｐゴシック" charset="-128"/>
              </a:defRPr>
            </a:lvl1pPr>
          </a:lstStyle>
          <a:p>
            <a:pPr>
              <a:defRPr/>
            </a:pPr>
            <a:r>
              <a:rPr lang="en-US" smtClean="0"/>
              <a:t>S. Myers                   ECFA-EPS, Grenoble</a:t>
            </a:r>
            <a:endParaRPr lang="fr-FR">
              <a:solidFill>
                <a:srgbClr val="000000"/>
              </a:solidFill>
            </a:endParaRPr>
          </a:p>
        </p:txBody>
      </p:sp>
      <p:sp>
        <p:nvSpPr>
          <p:cNvPr id="44048" name="Rectangle 16"/>
          <p:cNvSpPr>
            <a:spLocks noGrp="1" noChangeArrowheads="1"/>
          </p:cNvSpPr>
          <p:nvPr>
            <p:ph type="sldNum" sz="quarter" idx="4"/>
          </p:nvPr>
        </p:nvSpPr>
        <p:spPr bwMode="auto">
          <a:xfrm>
            <a:off x="8153400" y="6629400"/>
            <a:ext cx="457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fontAlgn="auto">
              <a:lnSpc>
                <a:spcPct val="100000"/>
              </a:lnSpc>
              <a:spcBef>
                <a:spcPts val="0"/>
              </a:spcBef>
              <a:spcAft>
                <a:spcPts val="0"/>
              </a:spcAft>
              <a:defRPr sz="1000">
                <a:solidFill>
                  <a:srgbClr val="919191"/>
                </a:solidFill>
                <a:latin typeface="+mn-lt"/>
                <a:ea typeface="ＭＳ Ｐゴシック" charset="-128"/>
                <a:cs typeface="ＭＳ Ｐゴシック" charset="-128"/>
              </a:defRPr>
            </a:lvl1pPr>
          </a:lstStyle>
          <a:p>
            <a:pPr>
              <a:defRPr/>
            </a:pPr>
            <a:fld id="{EA3B0953-9DD5-4BFA-9B71-69CF253B6E4B}" type="slidenum">
              <a:rPr lang="fr-FR"/>
              <a:pPr>
                <a:defRPr/>
              </a:pPr>
              <a:t>‹#›</a:t>
            </a:fld>
            <a:endParaRPr lang="fr-FR" sz="1400">
              <a:solidFill>
                <a:srgbClr val="000000"/>
              </a:solidFill>
            </a:endParaRPr>
          </a:p>
        </p:txBody>
      </p:sp>
      <p:pic>
        <p:nvPicPr>
          <p:cNvPr id="7175" name="Picture 17" descr="LH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45250"/>
            <a:ext cx="571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Line 18"/>
          <p:cNvSpPr>
            <a:spLocks noChangeShapeType="1"/>
          </p:cNvSpPr>
          <p:nvPr/>
        </p:nvSpPr>
        <p:spPr bwMode="auto">
          <a:xfrm>
            <a:off x="1066800" y="6623050"/>
            <a:ext cx="6477000" cy="6350"/>
          </a:xfrm>
          <a:prstGeom prst="line">
            <a:avLst/>
          </a:prstGeom>
          <a:noFill/>
          <a:ln w="28575">
            <a:solidFill>
              <a:srgbClr val="0234B0"/>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GB">
              <a:solidFill>
                <a:srgbClr val="000000"/>
              </a:solidFill>
              <a:cs typeface="Arial" charset="0"/>
            </a:endParaRPr>
          </a:p>
        </p:txBody>
      </p:sp>
      <p:sp>
        <p:nvSpPr>
          <p:cNvPr id="7177" name="Rectangle 19"/>
          <p:cNvSpPr>
            <a:spLocks noChangeArrowheads="1"/>
          </p:cNvSpPr>
          <p:nvPr/>
        </p:nvSpPr>
        <p:spPr bwMode="auto">
          <a:xfrm>
            <a:off x="6477000" y="6629400"/>
            <a:ext cx="1066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r" fontAlgn="base">
              <a:spcBef>
                <a:spcPct val="0"/>
              </a:spcBef>
              <a:spcAft>
                <a:spcPct val="0"/>
              </a:spcAft>
            </a:pPr>
            <a:r>
              <a:rPr lang="fr-FR" sz="1000">
                <a:solidFill>
                  <a:srgbClr val="919191"/>
                </a:solidFill>
                <a:ea typeface="ＭＳ Ｐゴシック" pitchFamily="34" charset="-128"/>
                <a:cs typeface="Arial" charset="0"/>
              </a:rPr>
              <a:t> Andreas Schopper</a:t>
            </a:r>
            <a:endParaRPr lang="fr-FR" sz="1400">
              <a:solidFill>
                <a:srgbClr val="000000"/>
              </a:solidFill>
              <a:ea typeface="ＭＳ Ｐゴシック" pitchFamily="34" charset="-128"/>
              <a:cs typeface="Arial" charset="0"/>
            </a:endParaRPr>
          </a:p>
        </p:txBody>
      </p:sp>
      <p:sp>
        <p:nvSpPr>
          <p:cNvPr id="7178" name="Line 21"/>
          <p:cNvSpPr>
            <a:spLocks noChangeShapeType="1"/>
          </p:cNvSpPr>
          <p:nvPr/>
        </p:nvSpPr>
        <p:spPr bwMode="auto">
          <a:xfrm>
            <a:off x="8077200" y="6629400"/>
            <a:ext cx="533400" cy="0"/>
          </a:xfrm>
          <a:prstGeom prst="line">
            <a:avLst/>
          </a:prstGeom>
          <a:noFill/>
          <a:ln w="28575">
            <a:solidFill>
              <a:srgbClr val="0234B0"/>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GB">
              <a:solidFill>
                <a:srgbClr val="000000"/>
              </a:solidFill>
              <a:cs typeface="Arial" charset="0"/>
            </a:endParaRPr>
          </a:p>
        </p:txBody>
      </p:sp>
      <p:pic>
        <p:nvPicPr>
          <p:cNvPr id="7179" name="Picture 20" descr="C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6477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221376"/>
      </p:ext>
    </p:extLst>
  </p:cSld>
  <p:clrMap bg1="lt1" tx1="dk1" bg2="lt2" tx2="dk2" accent1="accent1" accent2="accent2" accent3="accent3" accent4="accent4" accent5="accent5" accent6="accent6" hlink="hlink" folHlink="folHlink"/>
  <p:sldLayoutIdLst>
    <p:sldLayoutId id="2147483838" r:id="rId1"/>
  </p:sldLayoutIdLst>
  <p:hf hdr="0"/>
  <p:txStyles>
    <p:titleStyle>
      <a:lvl1pPr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2pPr>
      <a:lvl3pPr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3pPr>
      <a:lvl4pPr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4pPr>
      <a:lvl5pPr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5pPr>
      <a:lvl6pPr marL="457200"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6pPr>
      <a:lvl7pPr marL="914400"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7pPr>
      <a:lvl8pPr marL="1371600"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8pPr>
      <a:lvl9pPr marL="1828800" algn="ctr" rtl="0" eaLnBrk="0" fontAlgn="base" hangingPunct="0">
        <a:lnSpc>
          <a:spcPct val="90000"/>
        </a:lnSpc>
        <a:spcBef>
          <a:spcPct val="0"/>
        </a:spcBef>
        <a:spcAft>
          <a:spcPct val="0"/>
        </a:spcAft>
        <a:defRPr sz="2800" b="1">
          <a:solidFill>
            <a:srgbClr val="0234B0"/>
          </a:solidFill>
          <a:effectLst>
            <a:outerShdw blurRad="38100" dist="38100" dir="2700000" algn="tl">
              <a:srgbClr val="000000"/>
            </a:outerShdw>
          </a:effectLst>
          <a:latin typeface="Arial" charset="0"/>
        </a:defRPr>
      </a:lvl9pPr>
    </p:titleStyle>
    <p:bodyStyle>
      <a:lvl1pPr marL="287338" indent="-287338" algn="l" rtl="0" eaLnBrk="0" fontAlgn="base" hangingPunct="0">
        <a:lnSpc>
          <a:spcPct val="90000"/>
        </a:lnSpc>
        <a:spcBef>
          <a:spcPct val="30000"/>
        </a:spcBef>
        <a:spcAft>
          <a:spcPct val="0"/>
        </a:spcAft>
        <a:buClr>
          <a:srgbClr val="996600"/>
        </a:buClr>
        <a:buSzPct val="70000"/>
        <a:buFont typeface="Wingdings" pitchFamily="2" charset="2"/>
        <a:buChar char="•"/>
        <a:defRPr sz="2400" b="1">
          <a:solidFill>
            <a:srgbClr val="0234B0"/>
          </a:solidFill>
          <a:effectLst>
            <a:outerShdw blurRad="38100" dist="38100" dir="2700000" algn="tl">
              <a:srgbClr val="C0C0C0"/>
            </a:outerShdw>
          </a:effectLst>
          <a:latin typeface="+mn-lt"/>
          <a:ea typeface="+mn-ea"/>
          <a:cs typeface="+mn-cs"/>
        </a:defRPr>
      </a:lvl1pPr>
      <a:lvl2pPr marL="665163" indent="-187325" algn="l" rtl="0" eaLnBrk="0" fontAlgn="base" hangingPunct="0">
        <a:lnSpc>
          <a:spcPct val="90000"/>
        </a:lnSpc>
        <a:spcBef>
          <a:spcPct val="30000"/>
        </a:spcBef>
        <a:spcAft>
          <a:spcPct val="0"/>
        </a:spcAft>
        <a:buClr>
          <a:schemeClr val="accent2"/>
        </a:buClr>
        <a:buSzPct val="70000"/>
        <a:buFont typeface="Wingdings" pitchFamily="2" charset="2"/>
        <a:buChar char="n"/>
        <a:defRPr sz="2800" b="1">
          <a:solidFill>
            <a:srgbClr val="0234B0"/>
          </a:solidFill>
          <a:latin typeface="+mn-lt"/>
        </a:defRPr>
      </a:lvl2pPr>
      <a:lvl3pPr marL="1044575" indent="-188913" algn="l" rtl="0" eaLnBrk="0" fontAlgn="base" hangingPunct="0">
        <a:lnSpc>
          <a:spcPct val="90000"/>
        </a:lnSpc>
        <a:spcBef>
          <a:spcPct val="30000"/>
        </a:spcBef>
        <a:spcAft>
          <a:spcPct val="0"/>
        </a:spcAft>
        <a:buClr>
          <a:schemeClr val="tx1"/>
        </a:buClr>
        <a:buSzPct val="80000"/>
        <a:buFont typeface="Wingdings" pitchFamily="2" charset="2"/>
        <a:buChar char="l"/>
        <a:defRPr sz="1600">
          <a:solidFill>
            <a:srgbClr val="0234B0"/>
          </a:solidFill>
          <a:latin typeface="+mn-lt"/>
        </a:defRPr>
      </a:lvl3pPr>
      <a:lvl4pPr marL="1435100" indent="-200025" algn="l" rtl="0" eaLnBrk="0" fontAlgn="base" hangingPunct="0">
        <a:lnSpc>
          <a:spcPct val="90000"/>
        </a:lnSpc>
        <a:spcBef>
          <a:spcPct val="30000"/>
        </a:spcBef>
        <a:spcAft>
          <a:spcPct val="0"/>
        </a:spcAft>
        <a:buClr>
          <a:schemeClr val="tx1"/>
        </a:buClr>
        <a:buSzPct val="100000"/>
        <a:buFont typeface="Wingdings 3" pitchFamily="18" charset="2"/>
        <a:buChar char="´"/>
        <a:defRPr sz="1400" b="1">
          <a:solidFill>
            <a:srgbClr val="0234B0"/>
          </a:solidFill>
          <a:latin typeface="+mn-lt"/>
        </a:defRPr>
      </a:lvl4pPr>
      <a:lvl5pPr marL="2286000" indent="-171450" algn="l" rtl="0" eaLnBrk="0" fontAlgn="base" hangingPunct="0">
        <a:lnSpc>
          <a:spcPct val="90000"/>
        </a:lnSpc>
        <a:spcBef>
          <a:spcPct val="30000"/>
        </a:spcBef>
        <a:spcAft>
          <a:spcPct val="0"/>
        </a:spcAft>
        <a:buChar char="»"/>
        <a:defRPr sz="1400" b="1">
          <a:solidFill>
            <a:schemeClr val="tx2"/>
          </a:solidFill>
          <a:latin typeface="+mn-lt"/>
        </a:defRPr>
      </a:lvl5pPr>
      <a:lvl6pPr marL="2743200" indent="-171450" algn="l" rtl="0" eaLnBrk="0" fontAlgn="base" hangingPunct="0">
        <a:lnSpc>
          <a:spcPct val="90000"/>
        </a:lnSpc>
        <a:spcBef>
          <a:spcPct val="30000"/>
        </a:spcBef>
        <a:spcAft>
          <a:spcPct val="0"/>
        </a:spcAft>
        <a:defRPr sz="1400" b="1">
          <a:solidFill>
            <a:schemeClr val="tx2"/>
          </a:solidFill>
          <a:latin typeface="+mn-lt"/>
        </a:defRPr>
      </a:lvl6pPr>
      <a:lvl7pPr marL="3200400" indent="-171450" algn="l" rtl="0" eaLnBrk="0" fontAlgn="base" hangingPunct="0">
        <a:lnSpc>
          <a:spcPct val="90000"/>
        </a:lnSpc>
        <a:spcBef>
          <a:spcPct val="30000"/>
        </a:spcBef>
        <a:spcAft>
          <a:spcPct val="0"/>
        </a:spcAft>
        <a:defRPr sz="1400" b="1">
          <a:solidFill>
            <a:schemeClr val="tx2"/>
          </a:solidFill>
          <a:latin typeface="+mn-lt"/>
        </a:defRPr>
      </a:lvl7pPr>
      <a:lvl8pPr marL="3657600" indent="-171450" algn="l" rtl="0" eaLnBrk="0" fontAlgn="base" hangingPunct="0">
        <a:lnSpc>
          <a:spcPct val="90000"/>
        </a:lnSpc>
        <a:spcBef>
          <a:spcPct val="30000"/>
        </a:spcBef>
        <a:spcAft>
          <a:spcPct val="0"/>
        </a:spcAft>
        <a:defRPr sz="1400" b="1">
          <a:solidFill>
            <a:schemeClr val="tx2"/>
          </a:solidFill>
          <a:latin typeface="+mn-lt"/>
        </a:defRPr>
      </a:lvl8pPr>
      <a:lvl9pPr marL="4114800" indent="-171450" algn="l" rtl="0" eaLnBrk="0" fontAlgn="base" hangingPunct="0">
        <a:lnSpc>
          <a:spcPct val="90000"/>
        </a:lnSpc>
        <a:spcBef>
          <a:spcPct val="30000"/>
        </a:spcBef>
        <a:spcAft>
          <a:spcPct val="0"/>
        </a:spcAft>
        <a:defRPr sz="1400" b="1">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C35807-FC53-4D70-978D-24337374989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46434141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90114" name="Title Placeholder 1"/>
          <p:cNvSpPr>
            <a:spLocks noGrp="1"/>
          </p:cNvSpPr>
          <p:nvPr>
            <p:ph type="title"/>
          </p:nvPr>
        </p:nvSpPr>
        <p:spPr bwMode="auto">
          <a:xfrm>
            <a:off x="1785938" y="142879"/>
            <a:ext cx="6286500"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15" name="Text Placeholder 2"/>
          <p:cNvSpPr>
            <a:spLocks noGrp="1"/>
          </p:cNvSpPr>
          <p:nvPr>
            <p:ph type="body" idx="1"/>
          </p:nvPr>
        </p:nvSpPr>
        <p:spPr bwMode="auto">
          <a:xfrm>
            <a:off x="228600" y="1447800"/>
            <a:ext cx="8610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 name="Picture 2" descr="\\CERN\dfs\Workspaces\w\Wuensch\Photographs, logo\artwork\CLIC logos\CLIC-Logo-Color-BB.jpg"/>
          <p:cNvPicPr>
            <a:picLocks noChangeAspect="1" noChangeArrowheads="1"/>
          </p:cNvPicPr>
          <p:nvPr/>
        </p:nvPicPr>
        <p:blipFill>
          <a:blip r:embed="rId16" cstate="print">
            <a:clrChange>
              <a:clrFrom>
                <a:srgbClr val="000000"/>
              </a:clrFrom>
              <a:clrTo>
                <a:srgbClr val="000000">
                  <a:alpha val="0"/>
                </a:srgbClr>
              </a:clrTo>
            </a:clrChange>
          </a:blip>
          <a:srcRect l="14577" t="12706" r="12437" b="14308"/>
          <a:stretch>
            <a:fillRect/>
          </a:stretch>
        </p:blipFill>
        <p:spPr bwMode="auto">
          <a:xfrm>
            <a:off x="0" y="0"/>
            <a:ext cx="908050" cy="908051"/>
          </a:xfrm>
          <a:prstGeom prst="rect">
            <a:avLst/>
          </a:prstGeom>
          <a:noFill/>
          <a:ln w="9525">
            <a:noFill/>
            <a:miter lim="800000"/>
            <a:headEnd/>
            <a:tailEnd/>
          </a:ln>
        </p:spPr>
      </p:pic>
    </p:spTree>
    <p:extLst>
      <p:ext uri="{BB962C8B-B14F-4D97-AF65-F5344CB8AC3E}">
        <p14:creationId xmlns:p14="http://schemas.microsoft.com/office/powerpoint/2010/main" val="180374069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p:txStyles>
    <p:titleStyle>
      <a:lvl1pPr algn="ctr" rtl="0" fontAlgn="base">
        <a:spcBef>
          <a:spcPct val="0"/>
        </a:spcBef>
        <a:spcAft>
          <a:spcPct val="0"/>
        </a:spcAft>
        <a:defRPr sz="3200">
          <a:solidFill>
            <a:srgbClr val="000099"/>
          </a:solidFill>
          <a:latin typeface="+mj-lt"/>
          <a:ea typeface="+mj-ea"/>
          <a:cs typeface="+mj-cs"/>
        </a:defRPr>
      </a:lvl1pPr>
      <a:lvl2pPr algn="ctr" rtl="0" fontAlgn="base">
        <a:spcBef>
          <a:spcPct val="0"/>
        </a:spcBef>
        <a:spcAft>
          <a:spcPct val="0"/>
        </a:spcAft>
        <a:defRPr sz="3200">
          <a:solidFill>
            <a:srgbClr val="000099"/>
          </a:solidFill>
          <a:latin typeface="Arial Narrow" pitchFamily="34" charset="0"/>
        </a:defRPr>
      </a:lvl2pPr>
      <a:lvl3pPr algn="ctr" rtl="0" fontAlgn="base">
        <a:spcBef>
          <a:spcPct val="0"/>
        </a:spcBef>
        <a:spcAft>
          <a:spcPct val="0"/>
        </a:spcAft>
        <a:defRPr sz="3200">
          <a:solidFill>
            <a:srgbClr val="000099"/>
          </a:solidFill>
          <a:latin typeface="Arial Narrow" pitchFamily="34" charset="0"/>
        </a:defRPr>
      </a:lvl3pPr>
      <a:lvl4pPr algn="ctr" rtl="0" fontAlgn="base">
        <a:spcBef>
          <a:spcPct val="0"/>
        </a:spcBef>
        <a:spcAft>
          <a:spcPct val="0"/>
        </a:spcAft>
        <a:defRPr sz="3200">
          <a:solidFill>
            <a:srgbClr val="000099"/>
          </a:solidFill>
          <a:latin typeface="Arial Narrow" pitchFamily="34" charset="0"/>
        </a:defRPr>
      </a:lvl4pPr>
      <a:lvl5pPr algn="ctr" rtl="0" fontAlgn="base">
        <a:spcBef>
          <a:spcPct val="0"/>
        </a:spcBef>
        <a:spcAft>
          <a:spcPct val="0"/>
        </a:spcAft>
        <a:defRPr sz="3200">
          <a:solidFill>
            <a:srgbClr val="000099"/>
          </a:solidFill>
          <a:latin typeface="Arial Narrow" pitchFamily="34" charset="0"/>
        </a:defRPr>
      </a:lvl5pPr>
      <a:lvl6pPr marL="457200" algn="ctr" rtl="0" fontAlgn="base">
        <a:spcBef>
          <a:spcPct val="0"/>
        </a:spcBef>
        <a:spcAft>
          <a:spcPct val="0"/>
        </a:spcAft>
        <a:defRPr sz="3200">
          <a:solidFill>
            <a:srgbClr val="000099"/>
          </a:solidFill>
          <a:latin typeface="Arial Narrow" pitchFamily="34" charset="0"/>
        </a:defRPr>
      </a:lvl6pPr>
      <a:lvl7pPr marL="914400" algn="ctr" rtl="0" fontAlgn="base">
        <a:spcBef>
          <a:spcPct val="0"/>
        </a:spcBef>
        <a:spcAft>
          <a:spcPct val="0"/>
        </a:spcAft>
        <a:defRPr sz="3200">
          <a:solidFill>
            <a:srgbClr val="000099"/>
          </a:solidFill>
          <a:latin typeface="Arial Narrow" pitchFamily="34" charset="0"/>
        </a:defRPr>
      </a:lvl7pPr>
      <a:lvl8pPr marL="1371600" algn="ctr" rtl="0" fontAlgn="base">
        <a:spcBef>
          <a:spcPct val="0"/>
        </a:spcBef>
        <a:spcAft>
          <a:spcPct val="0"/>
        </a:spcAft>
        <a:defRPr sz="3200">
          <a:solidFill>
            <a:srgbClr val="000099"/>
          </a:solidFill>
          <a:latin typeface="Arial Narrow" pitchFamily="34" charset="0"/>
        </a:defRPr>
      </a:lvl8pPr>
      <a:lvl9pPr marL="1828800" algn="ctr" rtl="0" fontAlgn="base">
        <a:spcBef>
          <a:spcPct val="0"/>
        </a:spcBef>
        <a:spcAft>
          <a:spcPct val="0"/>
        </a:spcAft>
        <a:defRPr sz="3200">
          <a:solidFill>
            <a:srgbClr val="000099"/>
          </a:solidFill>
          <a:latin typeface="Arial Narrow" pitchFamily="34" charset="0"/>
        </a:defRPr>
      </a:lvl9pPr>
    </p:titleStyle>
    <p:bodyStyle>
      <a:lvl1pPr marL="342900" indent="-342900" algn="l" rtl="0" fontAlgn="base">
        <a:spcBef>
          <a:spcPct val="20000"/>
        </a:spcBef>
        <a:spcAft>
          <a:spcPct val="0"/>
        </a:spcAft>
        <a:buFont typeface="Arial" charset="0"/>
        <a:buChar char="•"/>
        <a:defRPr sz="3200">
          <a:solidFill>
            <a:srgbClr val="000099"/>
          </a:solidFill>
          <a:latin typeface="+mn-lt"/>
          <a:ea typeface="+mn-ea"/>
          <a:cs typeface="+mn-cs"/>
        </a:defRPr>
      </a:lvl1pPr>
      <a:lvl2pPr marL="742950" indent="-285750" algn="l" rtl="0" fontAlgn="base">
        <a:spcBef>
          <a:spcPct val="20000"/>
        </a:spcBef>
        <a:spcAft>
          <a:spcPct val="0"/>
        </a:spcAft>
        <a:buFont typeface="Arial" charset="0"/>
        <a:buChar char="•"/>
        <a:defRPr sz="2800">
          <a:solidFill>
            <a:srgbClr val="000099"/>
          </a:solidFill>
          <a:latin typeface="+mn-lt"/>
        </a:defRPr>
      </a:lvl2pPr>
      <a:lvl3pPr marL="1143000" indent="-228600" algn="l" rtl="0" fontAlgn="base">
        <a:spcBef>
          <a:spcPct val="20000"/>
        </a:spcBef>
        <a:spcAft>
          <a:spcPct val="0"/>
        </a:spcAft>
        <a:buFont typeface="Arial" charset="0"/>
        <a:buChar char="•"/>
        <a:defRPr sz="2400">
          <a:solidFill>
            <a:srgbClr val="000099"/>
          </a:solidFill>
          <a:latin typeface="+mn-lt"/>
        </a:defRPr>
      </a:lvl3pPr>
      <a:lvl4pPr marL="1600200" indent="-228600" algn="l" rtl="0" fontAlgn="base">
        <a:spcBef>
          <a:spcPct val="20000"/>
        </a:spcBef>
        <a:spcAft>
          <a:spcPct val="0"/>
        </a:spcAft>
        <a:buFont typeface="Arial" charset="0"/>
        <a:buChar char="–"/>
        <a:defRPr sz="2000">
          <a:solidFill>
            <a:srgbClr val="000099"/>
          </a:solidFill>
          <a:latin typeface="+mn-lt"/>
        </a:defRPr>
      </a:lvl4pPr>
      <a:lvl5pPr marL="2057400" indent="-228600" algn="l" rtl="0" fontAlgn="base">
        <a:spcBef>
          <a:spcPct val="20000"/>
        </a:spcBef>
        <a:spcAft>
          <a:spcPct val="0"/>
        </a:spcAft>
        <a:buFont typeface="Arial" charset="0"/>
        <a:buChar char="»"/>
        <a:defRPr sz="2000">
          <a:solidFill>
            <a:srgbClr val="000099"/>
          </a:solidFill>
          <a:latin typeface="+mn-lt"/>
        </a:defRPr>
      </a:lvl5pPr>
      <a:lvl6pPr marL="2514600" indent="-228600" algn="l" rtl="0" fontAlgn="base">
        <a:spcBef>
          <a:spcPct val="20000"/>
        </a:spcBef>
        <a:spcAft>
          <a:spcPct val="0"/>
        </a:spcAft>
        <a:buFont typeface="Arial" charset="0"/>
        <a:buChar char="»"/>
        <a:defRPr sz="2000">
          <a:solidFill>
            <a:srgbClr val="000099"/>
          </a:solidFill>
          <a:latin typeface="+mn-lt"/>
        </a:defRPr>
      </a:lvl6pPr>
      <a:lvl7pPr marL="2971800" indent="-228600" algn="l" rtl="0" fontAlgn="base">
        <a:spcBef>
          <a:spcPct val="20000"/>
        </a:spcBef>
        <a:spcAft>
          <a:spcPct val="0"/>
        </a:spcAft>
        <a:buFont typeface="Arial" charset="0"/>
        <a:buChar char="»"/>
        <a:defRPr sz="2000">
          <a:solidFill>
            <a:srgbClr val="000099"/>
          </a:solidFill>
          <a:latin typeface="+mn-lt"/>
        </a:defRPr>
      </a:lvl7pPr>
      <a:lvl8pPr marL="3429000" indent="-228600" algn="l" rtl="0" fontAlgn="base">
        <a:spcBef>
          <a:spcPct val="20000"/>
        </a:spcBef>
        <a:spcAft>
          <a:spcPct val="0"/>
        </a:spcAft>
        <a:buFont typeface="Arial" charset="0"/>
        <a:buChar char="»"/>
        <a:defRPr sz="2000">
          <a:solidFill>
            <a:srgbClr val="000099"/>
          </a:solidFill>
          <a:latin typeface="+mn-lt"/>
        </a:defRPr>
      </a:lvl8pPr>
      <a:lvl9pPr marL="3886200" indent="-228600" algn="l" rtl="0" fontAlgn="base">
        <a:spcBef>
          <a:spcPct val="20000"/>
        </a:spcBef>
        <a:spcAft>
          <a:spcPct val="0"/>
        </a:spcAft>
        <a:buFont typeface="Arial" charset="0"/>
        <a:buChar char="»"/>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90114" name="Title Placeholder 1"/>
          <p:cNvSpPr>
            <a:spLocks noGrp="1"/>
          </p:cNvSpPr>
          <p:nvPr>
            <p:ph type="title"/>
          </p:nvPr>
        </p:nvSpPr>
        <p:spPr bwMode="auto">
          <a:xfrm>
            <a:off x="1135921" y="142878"/>
            <a:ext cx="6286500"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0115" name="Text Placeholder 2"/>
          <p:cNvSpPr>
            <a:spLocks noGrp="1"/>
          </p:cNvSpPr>
          <p:nvPr>
            <p:ph type="body" idx="1"/>
          </p:nvPr>
        </p:nvSpPr>
        <p:spPr bwMode="auto">
          <a:xfrm>
            <a:off x="228600" y="1447800"/>
            <a:ext cx="8610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6629149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p:txStyles>
    <p:titleStyle>
      <a:lvl1pPr algn="ctr" rtl="0" fontAlgn="base">
        <a:spcBef>
          <a:spcPct val="0"/>
        </a:spcBef>
        <a:spcAft>
          <a:spcPct val="0"/>
        </a:spcAft>
        <a:defRPr sz="3200">
          <a:solidFill>
            <a:srgbClr val="000099"/>
          </a:solidFill>
          <a:latin typeface="+mj-lt"/>
          <a:ea typeface="+mj-ea"/>
          <a:cs typeface="+mj-cs"/>
        </a:defRPr>
      </a:lvl1pPr>
      <a:lvl2pPr algn="ctr" rtl="0" fontAlgn="base">
        <a:spcBef>
          <a:spcPct val="0"/>
        </a:spcBef>
        <a:spcAft>
          <a:spcPct val="0"/>
        </a:spcAft>
        <a:defRPr sz="3200">
          <a:solidFill>
            <a:srgbClr val="000099"/>
          </a:solidFill>
          <a:latin typeface="Arial Narrow" pitchFamily="34" charset="0"/>
        </a:defRPr>
      </a:lvl2pPr>
      <a:lvl3pPr algn="ctr" rtl="0" fontAlgn="base">
        <a:spcBef>
          <a:spcPct val="0"/>
        </a:spcBef>
        <a:spcAft>
          <a:spcPct val="0"/>
        </a:spcAft>
        <a:defRPr sz="3200">
          <a:solidFill>
            <a:srgbClr val="000099"/>
          </a:solidFill>
          <a:latin typeface="Arial Narrow" pitchFamily="34" charset="0"/>
        </a:defRPr>
      </a:lvl3pPr>
      <a:lvl4pPr algn="ctr" rtl="0" fontAlgn="base">
        <a:spcBef>
          <a:spcPct val="0"/>
        </a:spcBef>
        <a:spcAft>
          <a:spcPct val="0"/>
        </a:spcAft>
        <a:defRPr sz="3200">
          <a:solidFill>
            <a:srgbClr val="000099"/>
          </a:solidFill>
          <a:latin typeface="Arial Narrow" pitchFamily="34" charset="0"/>
        </a:defRPr>
      </a:lvl4pPr>
      <a:lvl5pPr algn="ctr" rtl="0" fontAlgn="base">
        <a:spcBef>
          <a:spcPct val="0"/>
        </a:spcBef>
        <a:spcAft>
          <a:spcPct val="0"/>
        </a:spcAft>
        <a:defRPr sz="3200">
          <a:solidFill>
            <a:srgbClr val="000099"/>
          </a:solidFill>
          <a:latin typeface="Arial Narrow" pitchFamily="34" charset="0"/>
        </a:defRPr>
      </a:lvl5pPr>
      <a:lvl6pPr marL="457200" algn="ctr" rtl="0" fontAlgn="base">
        <a:spcBef>
          <a:spcPct val="0"/>
        </a:spcBef>
        <a:spcAft>
          <a:spcPct val="0"/>
        </a:spcAft>
        <a:defRPr sz="3200">
          <a:solidFill>
            <a:srgbClr val="000099"/>
          </a:solidFill>
          <a:latin typeface="Arial Narrow" pitchFamily="34" charset="0"/>
        </a:defRPr>
      </a:lvl6pPr>
      <a:lvl7pPr marL="914400" algn="ctr" rtl="0" fontAlgn="base">
        <a:spcBef>
          <a:spcPct val="0"/>
        </a:spcBef>
        <a:spcAft>
          <a:spcPct val="0"/>
        </a:spcAft>
        <a:defRPr sz="3200">
          <a:solidFill>
            <a:srgbClr val="000099"/>
          </a:solidFill>
          <a:latin typeface="Arial Narrow" pitchFamily="34" charset="0"/>
        </a:defRPr>
      </a:lvl7pPr>
      <a:lvl8pPr marL="1371600" algn="ctr" rtl="0" fontAlgn="base">
        <a:spcBef>
          <a:spcPct val="0"/>
        </a:spcBef>
        <a:spcAft>
          <a:spcPct val="0"/>
        </a:spcAft>
        <a:defRPr sz="3200">
          <a:solidFill>
            <a:srgbClr val="000099"/>
          </a:solidFill>
          <a:latin typeface="Arial Narrow" pitchFamily="34" charset="0"/>
        </a:defRPr>
      </a:lvl8pPr>
      <a:lvl9pPr marL="1828800" algn="ctr" rtl="0" fontAlgn="base">
        <a:spcBef>
          <a:spcPct val="0"/>
        </a:spcBef>
        <a:spcAft>
          <a:spcPct val="0"/>
        </a:spcAft>
        <a:defRPr sz="3200">
          <a:solidFill>
            <a:srgbClr val="000099"/>
          </a:solidFill>
          <a:latin typeface="Arial Narrow" pitchFamily="34" charset="0"/>
        </a:defRPr>
      </a:lvl9pPr>
    </p:titleStyle>
    <p:bodyStyle>
      <a:lvl1pPr marL="342900" indent="-342900" algn="l" rtl="0" fontAlgn="base">
        <a:spcBef>
          <a:spcPct val="20000"/>
        </a:spcBef>
        <a:spcAft>
          <a:spcPct val="0"/>
        </a:spcAft>
        <a:buFont typeface="Arial" charset="0"/>
        <a:buChar char="•"/>
        <a:defRPr sz="3200">
          <a:solidFill>
            <a:srgbClr val="000099"/>
          </a:solidFill>
          <a:latin typeface="+mn-lt"/>
          <a:ea typeface="+mn-ea"/>
          <a:cs typeface="+mn-cs"/>
        </a:defRPr>
      </a:lvl1pPr>
      <a:lvl2pPr marL="742950" indent="-285750" algn="l" rtl="0" fontAlgn="base">
        <a:spcBef>
          <a:spcPct val="20000"/>
        </a:spcBef>
        <a:spcAft>
          <a:spcPct val="0"/>
        </a:spcAft>
        <a:buFont typeface="Arial" charset="0"/>
        <a:buChar char="•"/>
        <a:defRPr sz="2800">
          <a:solidFill>
            <a:srgbClr val="000099"/>
          </a:solidFill>
          <a:latin typeface="+mn-lt"/>
        </a:defRPr>
      </a:lvl2pPr>
      <a:lvl3pPr marL="1143000" indent="-228600" algn="l" rtl="0" fontAlgn="base">
        <a:spcBef>
          <a:spcPct val="20000"/>
        </a:spcBef>
        <a:spcAft>
          <a:spcPct val="0"/>
        </a:spcAft>
        <a:buFont typeface="Arial" charset="0"/>
        <a:buChar char="•"/>
        <a:defRPr sz="2400">
          <a:solidFill>
            <a:srgbClr val="000099"/>
          </a:solidFill>
          <a:latin typeface="+mn-lt"/>
        </a:defRPr>
      </a:lvl3pPr>
      <a:lvl4pPr marL="1600200" indent="-228600" algn="l" rtl="0" fontAlgn="base">
        <a:spcBef>
          <a:spcPct val="20000"/>
        </a:spcBef>
        <a:spcAft>
          <a:spcPct val="0"/>
        </a:spcAft>
        <a:buFont typeface="Arial" charset="0"/>
        <a:buChar char="–"/>
        <a:defRPr sz="2000">
          <a:solidFill>
            <a:srgbClr val="000099"/>
          </a:solidFill>
          <a:latin typeface="+mn-lt"/>
        </a:defRPr>
      </a:lvl4pPr>
      <a:lvl5pPr marL="2057400" indent="-228600" algn="l" rtl="0" fontAlgn="base">
        <a:spcBef>
          <a:spcPct val="20000"/>
        </a:spcBef>
        <a:spcAft>
          <a:spcPct val="0"/>
        </a:spcAft>
        <a:buFont typeface="Arial" charset="0"/>
        <a:buChar char="»"/>
        <a:defRPr sz="2000">
          <a:solidFill>
            <a:srgbClr val="000099"/>
          </a:solidFill>
          <a:latin typeface="+mn-lt"/>
        </a:defRPr>
      </a:lvl5pPr>
      <a:lvl6pPr marL="2514600" indent="-228600" algn="l" rtl="0" fontAlgn="base">
        <a:spcBef>
          <a:spcPct val="20000"/>
        </a:spcBef>
        <a:spcAft>
          <a:spcPct val="0"/>
        </a:spcAft>
        <a:buFont typeface="Arial" charset="0"/>
        <a:buChar char="»"/>
        <a:defRPr sz="2000">
          <a:solidFill>
            <a:srgbClr val="000099"/>
          </a:solidFill>
          <a:latin typeface="+mn-lt"/>
        </a:defRPr>
      </a:lvl6pPr>
      <a:lvl7pPr marL="2971800" indent="-228600" algn="l" rtl="0" fontAlgn="base">
        <a:spcBef>
          <a:spcPct val="20000"/>
        </a:spcBef>
        <a:spcAft>
          <a:spcPct val="0"/>
        </a:spcAft>
        <a:buFont typeface="Arial" charset="0"/>
        <a:buChar char="»"/>
        <a:defRPr sz="2000">
          <a:solidFill>
            <a:srgbClr val="000099"/>
          </a:solidFill>
          <a:latin typeface="+mn-lt"/>
        </a:defRPr>
      </a:lvl7pPr>
      <a:lvl8pPr marL="3429000" indent="-228600" algn="l" rtl="0" fontAlgn="base">
        <a:spcBef>
          <a:spcPct val="20000"/>
        </a:spcBef>
        <a:spcAft>
          <a:spcPct val="0"/>
        </a:spcAft>
        <a:buFont typeface="Arial" charset="0"/>
        <a:buChar char="»"/>
        <a:defRPr sz="2000">
          <a:solidFill>
            <a:srgbClr val="000099"/>
          </a:solidFill>
          <a:latin typeface="+mn-lt"/>
        </a:defRPr>
      </a:lvl8pPr>
      <a:lvl9pPr marL="3886200" indent="-228600" algn="l" rtl="0" fontAlgn="base">
        <a:spcBef>
          <a:spcPct val="20000"/>
        </a:spcBef>
        <a:spcAft>
          <a:spcPct val="0"/>
        </a:spcAft>
        <a:buFont typeface="Arial" charset="0"/>
        <a:buChar char="»"/>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100782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447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base">
              <a:defRPr sz="1200"/>
            </a:lvl1pPr>
          </a:lstStyle>
          <a:p>
            <a:pPr defTabSz="457200"/>
            <a:r>
              <a:rPr lang="en-US" smtClean="0">
                <a:solidFill>
                  <a:srgbClr val="000000"/>
                </a:solidFill>
              </a:rPr>
              <a:t>July 23, 2011</a:t>
            </a:r>
            <a:endParaRPr lang="en-US">
              <a:solidFill>
                <a:srgbClr val="000000"/>
              </a:solidFill>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defRPr sz="1600" b="1">
                <a:solidFill>
                  <a:srgbClr val="23346C"/>
                </a:solidFill>
              </a:defRPr>
            </a:lvl1pPr>
          </a:lstStyle>
          <a:p>
            <a:pPr defTabSz="457200"/>
            <a:r>
              <a:rPr lang="en-US" smtClean="0"/>
              <a:t>S. Myers                   ECFA-EPS, Grenoble</a:t>
            </a:r>
            <a:endParaRPr lang="en-US"/>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base">
              <a:defRPr sz="1400"/>
            </a:lvl1pPr>
          </a:lstStyle>
          <a:p>
            <a:pPr defTabSz="457200"/>
            <a:fld id="{19C6BA8D-6E70-EE4E-98DE-EC9904210200}" type="slidenum">
              <a:rPr lang="en-US">
                <a:solidFill>
                  <a:srgbClr val="000000"/>
                </a:solidFill>
              </a:rPr>
              <a:pPr defTabSz="457200"/>
              <a:t>‹#›</a:t>
            </a:fld>
            <a:endParaRPr lang="en-US">
              <a:solidFill>
                <a:srgbClr val="000000"/>
              </a:solidFill>
            </a:endParaRPr>
          </a:p>
        </p:txBody>
      </p:sp>
      <p:pic>
        <p:nvPicPr>
          <p:cNvPr id="1039" name="Picture 15" descr="ilccolor"/>
          <p:cNvPicPr>
            <a:picLocks noChangeAspect="1" noChangeArrowheads="1"/>
          </p:cNvPicPr>
          <p:nvPr/>
        </p:nvPicPr>
        <p:blipFill>
          <a:blip r:embed="rId15"/>
          <a:srcRect/>
          <a:stretch>
            <a:fillRect/>
          </a:stretch>
        </p:blipFill>
        <p:spPr bwMode="auto">
          <a:xfrm>
            <a:off x="0" y="1"/>
            <a:ext cx="1219200" cy="796925"/>
          </a:xfrm>
          <a:prstGeom prst="rect">
            <a:avLst/>
          </a:prstGeom>
          <a:noFill/>
        </p:spPr>
      </p:pic>
      <p:pic>
        <p:nvPicPr>
          <p:cNvPr id="1040" name="Picture 16" descr="1024_greendot_divider"/>
          <p:cNvPicPr>
            <a:picLocks noChangeAspect="1" noChangeArrowheads="1"/>
          </p:cNvPicPr>
          <p:nvPr/>
        </p:nvPicPr>
        <p:blipFill>
          <a:blip r:embed="rId16"/>
          <a:srcRect/>
          <a:stretch>
            <a:fillRect/>
          </a:stretch>
        </p:blipFill>
        <p:spPr bwMode="auto">
          <a:xfrm>
            <a:off x="1295400" y="685800"/>
            <a:ext cx="7848600" cy="153988"/>
          </a:xfrm>
          <a:prstGeom prst="rect">
            <a:avLst/>
          </a:prstGeom>
          <a:noFill/>
        </p:spPr>
      </p:pic>
      <p:sp>
        <p:nvSpPr>
          <p:cNvPr id="1041" name="Text Box 17"/>
          <p:cNvSpPr txBox="1">
            <a:spLocks noChangeArrowheads="1"/>
          </p:cNvSpPr>
          <p:nvPr/>
        </p:nvSpPr>
        <p:spPr bwMode="auto">
          <a:xfrm>
            <a:off x="1295400" y="0"/>
            <a:ext cx="76200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42" name="Text Box 18"/>
          <p:cNvSpPr txBox="1">
            <a:spLocks noChangeArrowheads="1"/>
          </p:cNvSpPr>
          <p:nvPr/>
        </p:nvSpPr>
        <p:spPr bwMode="auto">
          <a:xfrm>
            <a:off x="1828800" y="0"/>
            <a:ext cx="66294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44" name="Rectangle 20"/>
          <p:cNvSpPr>
            <a:spLocks noGrp="1" noChangeArrowheads="1"/>
          </p:cNvSpPr>
          <p:nvPr>
            <p:ph type="title"/>
          </p:nvPr>
        </p:nvSpPr>
        <p:spPr bwMode="auto">
          <a:xfrm>
            <a:off x="1295400" y="0"/>
            <a:ext cx="7086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5" name="Picture 21" descr="1024_greendot_divider"/>
          <p:cNvPicPr>
            <a:picLocks noChangeAspect="1" noChangeArrowheads="1"/>
          </p:cNvPicPr>
          <p:nvPr/>
        </p:nvPicPr>
        <p:blipFill>
          <a:blip r:embed="rId16"/>
          <a:srcRect/>
          <a:stretch>
            <a:fillRect/>
          </a:stretch>
        </p:blipFill>
        <p:spPr bwMode="auto">
          <a:xfrm>
            <a:off x="0" y="6248400"/>
            <a:ext cx="9144000" cy="179388"/>
          </a:xfrm>
          <a:prstGeom prst="rect">
            <a:avLst/>
          </a:prstGeom>
          <a:noFill/>
        </p:spPr>
      </p:pic>
    </p:spTree>
    <p:extLst>
      <p:ext uri="{BB962C8B-B14F-4D97-AF65-F5344CB8AC3E}">
        <p14:creationId xmlns:p14="http://schemas.microsoft.com/office/powerpoint/2010/main" val="87855376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hf hdr="0"/>
  <p:txStyles>
    <p:titleStyle>
      <a:lvl1pPr algn="ctr" rtl="0" fontAlgn="base">
        <a:spcBef>
          <a:spcPct val="0"/>
        </a:spcBef>
        <a:spcAft>
          <a:spcPct val="0"/>
        </a:spcAft>
        <a:defRPr sz="3200" b="1">
          <a:solidFill>
            <a:schemeClr val="tx1"/>
          </a:solidFill>
          <a:latin typeface="+mj-lt"/>
          <a:ea typeface="+mj-ea"/>
          <a:cs typeface="+mj-cs"/>
        </a:defRPr>
      </a:lvl1pPr>
      <a:lvl2pPr algn="ctr" rtl="0" fontAlgn="base">
        <a:spcBef>
          <a:spcPct val="0"/>
        </a:spcBef>
        <a:spcAft>
          <a:spcPct val="0"/>
        </a:spcAft>
        <a:defRPr sz="3200" b="1">
          <a:solidFill>
            <a:schemeClr val="tx1"/>
          </a:solidFill>
          <a:latin typeface="Arial" charset="0"/>
        </a:defRPr>
      </a:lvl2pPr>
      <a:lvl3pPr algn="ctr" rtl="0" fontAlgn="base">
        <a:spcBef>
          <a:spcPct val="0"/>
        </a:spcBef>
        <a:spcAft>
          <a:spcPct val="0"/>
        </a:spcAft>
        <a:defRPr sz="3200" b="1">
          <a:solidFill>
            <a:schemeClr val="tx1"/>
          </a:solidFill>
          <a:latin typeface="Arial" charset="0"/>
        </a:defRPr>
      </a:lvl3pPr>
      <a:lvl4pPr algn="ctr" rtl="0" fontAlgn="base">
        <a:spcBef>
          <a:spcPct val="0"/>
        </a:spcBef>
        <a:spcAft>
          <a:spcPct val="0"/>
        </a:spcAft>
        <a:defRPr sz="3200" b="1">
          <a:solidFill>
            <a:schemeClr val="tx1"/>
          </a:solidFill>
          <a:latin typeface="Arial" charset="0"/>
        </a:defRPr>
      </a:lvl4pPr>
      <a:lvl5pPr algn="ctr" rtl="0" fontAlgn="base">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42900" indent="-342900" algn="l" rtl="0" fontAlgn="base">
        <a:spcBef>
          <a:spcPct val="20000"/>
        </a:spcBef>
        <a:spcAft>
          <a:spcPct val="0"/>
        </a:spcAft>
        <a:buChar char="•"/>
        <a:defRPr sz="2800">
          <a:solidFill>
            <a:srgbClr val="23346C"/>
          </a:solidFill>
          <a:latin typeface="+mn-lt"/>
          <a:ea typeface="+mn-ea"/>
          <a:cs typeface="+mn-cs"/>
        </a:defRPr>
      </a:lvl1pPr>
      <a:lvl2pPr marL="742950" indent="-285750" algn="l" rtl="0" fontAlgn="base">
        <a:spcBef>
          <a:spcPct val="20000"/>
        </a:spcBef>
        <a:spcAft>
          <a:spcPct val="0"/>
        </a:spcAft>
        <a:buChar char="–"/>
        <a:defRPr sz="2400" b="1">
          <a:solidFill>
            <a:schemeClr val="folHlink"/>
          </a:solidFill>
          <a:latin typeface="+mn-lt"/>
          <a:ea typeface="ＭＳ Ｐゴシック" charset="-128"/>
        </a:defRPr>
      </a:lvl2pPr>
      <a:lvl3pPr marL="1143000" indent="-228600" algn="l" rtl="0" fontAlgn="base">
        <a:spcBef>
          <a:spcPct val="20000"/>
        </a:spcBef>
        <a:spcAft>
          <a:spcPct val="0"/>
        </a:spcAft>
        <a:buChar char="•"/>
        <a:defRPr sz="20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990600"/>
            <a:ext cx="7772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defRPr sz="1200">
                <a:latin typeface="Arial" pitchFamily="34" charset="0"/>
                <a:ea typeface="+mn-ea"/>
                <a:cs typeface="+mn-cs"/>
              </a:defRPr>
            </a:lvl1pPr>
          </a:lstStyle>
          <a:p>
            <a:pPr eaLnBrk="0" hangingPunct="0">
              <a:spcBef>
                <a:spcPct val="0"/>
              </a:spcBef>
              <a:spcAft>
                <a:spcPct val="0"/>
              </a:spcAft>
              <a:defRPr/>
            </a:pPr>
            <a:r>
              <a:rPr lang="en-US" smtClean="0">
                <a:solidFill>
                  <a:srgbClr val="000000"/>
                </a:solidFill>
              </a:rPr>
              <a:t>July 23, 2011</a:t>
            </a:r>
            <a:endParaRPr lang="en-US">
              <a:solidFill>
                <a:srgbClr val="000000"/>
              </a:solidFill>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fontAlgn="base">
              <a:defRPr sz="1600" b="1">
                <a:solidFill>
                  <a:srgbClr val="23346C"/>
                </a:solidFill>
                <a:latin typeface="Arial" pitchFamily="34" charset="0"/>
                <a:ea typeface="+mn-ea"/>
                <a:cs typeface="+mn-cs"/>
              </a:defRPr>
            </a:lvl1pPr>
          </a:lstStyle>
          <a:p>
            <a:pPr eaLnBrk="0" hangingPunct="0">
              <a:spcBef>
                <a:spcPct val="0"/>
              </a:spcBef>
              <a:spcAft>
                <a:spcPct val="0"/>
              </a:spcAft>
              <a:defRPr/>
            </a:pPr>
            <a:r>
              <a:rPr lang="en-US" smtClean="0"/>
              <a:t>S. Myers                   ECFA-EPS, Grenoble</a:t>
            </a:r>
            <a:endParaRPr lang="en-US"/>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fontAlgn="base">
              <a:defRPr sz="1400" smtClean="0">
                <a:cs typeface="+mn-cs"/>
              </a:defRPr>
            </a:lvl1pPr>
          </a:lstStyle>
          <a:p>
            <a:pPr eaLnBrk="0" hangingPunct="0">
              <a:spcBef>
                <a:spcPct val="0"/>
              </a:spcBef>
              <a:spcAft>
                <a:spcPct val="0"/>
              </a:spcAft>
              <a:defRPr/>
            </a:pPr>
            <a:fld id="{07CB886A-39CC-9B49-9CDA-040F291BD388}" type="slidenum">
              <a:rPr lang="en-US">
                <a:solidFill>
                  <a:srgbClr val="000000"/>
                </a:solidFill>
                <a:ea typeface="ＭＳ Ｐゴシック" charset="0"/>
              </a:rPr>
              <a:pPr eaLnBrk="0" hangingPunct="0">
                <a:spcBef>
                  <a:spcPct val="0"/>
                </a:spcBef>
                <a:spcAft>
                  <a:spcPct val="0"/>
                </a:spcAft>
                <a:defRPr/>
              </a:pPr>
              <a:t>‹#›</a:t>
            </a:fld>
            <a:endParaRPr lang="en-US">
              <a:solidFill>
                <a:srgbClr val="000000"/>
              </a:solidFill>
              <a:ea typeface="ＭＳ Ｐゴシック" charset="0"/>
            </a:endParaRPr>
          </a:p>
        </p:txBody>
      </p:sp>
      <p:pic>
        <p:nvPicPr>
          <p:cNvPr id="2" name="Picture 15" descr="ilccol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6" descr="1024_greendot_divid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685800"/>
            <a:ext cx="784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7"/>
          <p:cNvSpPr txBox="1">
            <a:spLocks noChangeArrowheads="1"/>
          </p:cNvSpPr>
          <p:nvPr/>
        </p:nvSpPr>
        <p:spPr bwMode="auto">
          <a:xfrm>
            <a:off x="1295400" y="2"/>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ctr" hangingPunct="0">
              <a:spcBef>
                <a:spcPct val="0"/>
              </a:spcBef>
              <a:spcAft>
                <a:spcPct val="0"/>
              </a:spcAft>
              <a:defRPr sz="2400">
                <a:solidFill>
                  <a:schemeClr val="tx1"/>
                </a:solidFill>
                <a:latin typeface="Arial" pitchFamily="34" charset="0"/>
              </a:defRPr>
            </a:lvl6pPr>
            <a:lvl7pPr marL="2971800" indent="-228600" eaLnBrk="0" fontAlgn="ctr" hangingPunct="0">
              <a:spcBef>
                <a:spcPct val="0"/>
              </a:spcBef>
              <a:spcAft>
                <a:spcPct val="0"/>
              </a:spcAft>
              <a:defRPr sz="2400">
                <a:solidFill>
                  <a:schemeClr val="tx1"/>
                </a:solidFill>
                <a:latin typeface="Arial" pitchFamily="34" charset="0"/>
              </a:defRPr>
            </a:lvl7pPr>
            <a:lvl8pPr marL="3429000" indent="-228600" eaLnBrk="0" fontAlgn="ctr" hangingPunct="0">
              <a:spcBef>
                <a:spcPct val="0"/>
              </a:spcBef>
              <a:spcAft>
                <a:spcPct val="0"/>
              </a:spcAft>
              <a:defRPr sz="2400">
                <a:solidFill>
                  <a:schemeClr val="tx1"/>
                </a:solidFill>
                <a:latin typeface="Arial" pitchFamily="34" charset="0"/>
              </a:defRPr>
            </a:lvl8pPr>
            <a:lvl9pPr marL="3886200" indent="-228600" eaLnBrk="0" fontAlgn="ctr" hangingPunct="0">
              <a:spcBef>
                <a:spcPct val="0"/>
              </a:spcBef>
              <a:spcAft>
                <a:spcPct val="0"/>
              </a:spcAft>
              <a:defRPr sz="2400">
                <a:solidFill>
                  <a:schemeClr val="tx1"/>
                </a:solidFill>
                <a:latin typeface="Arial" pitchFamily="34" charset="0"/>
              </a:defRPr>
            </a:lvl9pPr>
          </a:lstStyle>
          <a:p>
            <a:pPr eaLnBrk="0" fontAlgn="ctr" hangingPunct="0">
              <a:spcBef>
                <a:spcPct val="50000"/>
              </a:spcBef>
              <a:spcAft>
                <a:spcPct val="0"/>
              </a:spcAft>
              <a:defRPr/>
            </a:pPr>
            <a:endParaRPr lang="en-US" smtClean="0">
              <a:solidFill>
                <a:srgbClr val="000000"/>
              </a:solidFill>
              <a:ea typeface="ＭＳ Ｐゴシック" charset="0"/>
              <a:cs typeface="ＭＳ Ｐゴシック" charset="0"/>
            </a:endParaRPr>
          </a:p>
        </p:txBody>
      </p:sp>
      <p:sp>
        <p:nvSpPr>
          <p:cNvPr id="1033" name="Text Box 18"/>
          <p:cNvSpPr txBox="1">
            <a:spLocks noChangeArrowheads="1"/>
          </p:cNvSpPr>
          <p:nvPr/>
        </p:nvSpPr>
        <p:spPr bwMode="auto">
          <a:xfrm>
            <a:off x="1828800" y="2"/>
            <a:ext cx="6629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ctr" hangingPunct="0">
              <a:spcBef>
                <a:spcPct val="0"/>
              </a:spcBef>
              <a:spcAft>
                <a:spcPct val="0"/>
              </a:spcAft>
              <a:defRPr sz="2400">
                <a:solidFill>
                  <a:schemeClr val="tx1"/>
                </a:solidFill>
                <a:latin typeface="Arial" pitchFamily="34" charset="0"/>
              </a:defRPr>
            </a:lvl6pPr>
            <a:lvl7pPr marL="2971800" indent="-228600" eaLnBrk="0" fontAlgn="ctr" hangingPunct="0">
              <a:spcBef>
                <a:spcPct val="0"/>
              </a:spcBef>
              <a:spcAft>
                <a:spcPct val="0"/>
              </a:spcAft>
              <a:defRPr sz="2400">
                <a:solidFill>
                  <a:schemeClr val="tx1"/>
                </a:solidFill>
                <a:latin typeface="Arial" pitchFamily="34" charset="0"/>
              </a:defRPr>
            </a:lvl7pPr>
            <a:lvl8pPr marL="3429000" indent="-228600" eaLnBrk="0" fontAlgn="ctr" hangingPunct="0">
              <a:spcBef>
                <a:spcPct val="0"/>
              </a:spcBef>
              <a:spcAft>
                <a:spcPct val="0"/>
              </a:spcAft>
              <a:defRPr sz="2400">
                <a:solidFill>
                  <a:schemeClr val="tx1"/>
                </a:solidFill>
                <a:latin typeface="Arial" pitchFamily="34" charset="0"/>
              </a:defRPr>
            </a:lvl8pPr>
            <a:lvl9pPr marL="3886200" indent="-228600" eaLnBrk="0" fontAlgn="ctr" hangingPunct="0">
              <a:spcBef>
                <a:spcPct val="0"/>
              </a:spcBef>
              <a:spcAft>
                <a:spcPct val="0"/>
              </a:spcAft>
              <a:defRPr sz="2400">
                <a:solidFill>
                  <a:schemeClr val="tx1"/>
                </a:solidFill>
                <a:latin typeface="Arial" pitchFamily="34" charset="0"/>
              </a:defRPr>
            </a:lvl9pPr>
          </a:lstStyle>
          <a:p>
            <a:pPr eaLnBrk="0" fontAlgn="ctr" hangingPunct="0">
              <a:spcBef>
                <a:spcPct val="50000"/>
              </a:spcBef>
              <a:spcAft>
                <a:spcPct val="0"/>
              </a:spcAft>
              <a:defRPr/>
            </a:pPr>
            <a:endParaRPr lang="en-US" smtClean="0">
              <a:solidFill>
                <a:srgbClr val="000000"/>
              </a:solidFill>
              <a:ea typeface="ＭＳ Ｐゴシック" charset="0"/>
              <a:cs typeface="ＭＳ Ｐゴシック" charset="0"/>
            </a:endParaRPr>
          </a:p>
        </p:txBody>
      </p:sp>
      <p:sp>
        <p:nvSpPr>
          <p:cNvPr id="1034" name="Rectangle 20"/>
          <p:cNvSpPr>
            <a:spLocks noGrp="1" noChangeArrowheads="1"/>
          </p:cNvSpPr>
          <p:nvPr>
            <p:ph type="title"/>
          </p:nvPr>
        </p:nvSpPr>
        <p:spPr bwMode="auto">
          <a:xfrm>
            <a:off x="1295400" y="0"/>
            <a:ext cx="708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5" name="Picture 21" descr="1024_greendot_divid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48400"/>
            <a:ext cx="9144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45836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hdr="0"/>
  <p:txStyles>
    <p:titleStyle>
      <a:lvl1pPr algn="ctr" rtl="0" eaLnBrk="0" fontAlgn="base" hangingPunct="0">
        <a:spcBef>
          <a:spcPct val="0"/>
        </a:spcBef>
        <a:spcAft>
          <a:spcPct val="0"/>
        </a:spcAft>
        <a:defRPr sz="3200" b="1">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3200" b="1">
          <a:solidFill>
            <a:schemeClr val="tx1"/>
          </a:solidFill>
          <a:latin typeface="Arial" pitchFamily="34" charset="0"/>
          <a:ea typeface="ＭＳ Ｐゴシック" charset="0"/>
          <a:cs typeface="ＭＳ Ｐゴシック" charset="0"/>
        </a:defRPr>
      </a:lvl5pPr>
      <a:lvl6pPr marL="457200" algn="ctr" rtl="0" fontAlgn="base">
        <a:spcBef>
          <a:spcPct val="0"/>
        </a:spcBef>
        <a:spcAft>
          <a:spcPct val="0"/>
        </a:spcAft>
        <a:defRPr sz="3200" b="1">
          <a:solidFill>
            <a:schemeClr val="tx1"/>
          </a:solidFill>
          <a:latin typeface="Arial" pitchFamily="34" charset="0"/>
        </a:defRPr>
      </a:lvl6pPr>
      <a:lvl7pPr marL="914400" algn="ctr" rtl="0" fontAlgn="base">
        <a:spcBef>
          <a:spcPct val="0"/>
        </a:spcBef>
        <a:spcAft>
          <a:spcPct val="0"/>
        </a:spcAft>
        <a:defRPr sz="3200" b="1">
          <a:solidFill>
            <a:schemeClr val="tx1"/>
          </a:solidFill>
          <a:latin typeface="Arial" pitchFamily="34" charset="0"/>
        </a:defRPr>
      </a:lvl7pPr>
      <a:lvl8pPr marL="1371600" algn="ctr" rtl="0" fontAlgn="base">
        <a:spcBef>
          <a:spcPct val="0"/>
        </a:spcBef>
        <a:spcAft>
          <a:spcPct val="0"/>
        </a:spcAft>
        <a:defRPr sz="3200" b="1">
          <a:solidFill>
            <a:schemeClr val="tx1"/>
          </a:solidFill>
          <a:latin typeface="Arial" pitchFamily="34" charset="0"/>
        </a:defRPr>
      </a:lvl8pPr>
      <a:lvl9pPr marL="1828800" algn="ctr" rtl="0" fontAlgn="base">
        <a:spcBef>
          <a:spcPct val="0"/>
        </a:spcBef>
        <a:spcAft>
          <a:spcPct val="0"/>
        </a:spcAft>
        <a:defRPr sz="32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2800">
          <a:solidFill>
            <a:srgbClr val="23346C"/>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b="1">
          <a:solidFill>
            <a:schemeClr val="folHlink"/>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237115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136476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476066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9463809"/>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EE404-7511-4D48-9F44-05E9428C5A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24596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609600"/>
          </a:xfrm>
          <a:prstGeom prst="rect">
            <a:avLst/>
          </a:prstGeom>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990600"/>
            <a:ext cx="8229600" cy="5334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432206"/>
            <a:ext cx="2289048" cy="289904"/>
          </a:xfrm>
          <a:prstGeom prst="rect">
            <a:avLst/>
          </a:prstGeom>
        </p:spPr>
        <p:txBody>
          <a:bodyPr vert="horz"/>
          <a:lstStyle>
            <a:lvl1pPr algn="l" eaLnBrk="1" latinLnBrk="0" hangingPunct="1">
              <a:defRPr kumimoji="0" sz="1200">
                <a:solidFill>
                  <a:schemeClr val="tx2"/>
                </a:solidFill>
              </a:defRPr>
            </a:lvl1pPr>
          </a:lstStyle>
          <a:p>
            <a:pPr defTabSz="457200"/>
            <a:r>
              <a:rPr lang="en-US" smtClean="0">
                <a:solidFill>
                  <a:srgbClr val="2F5897"/>
                </a:solidFill>
              </a:rPr>
              <a:t>July 23, 2011</a:t>
            </a:r>
            <a:endParaRPr lang="en-US" dirty="0">
              <a:solidFill>
                <a:srgbClr val="2F5897"/>
              </a:solidFill>
            </a:endParaRPr>
          </a:p>
        </p:txBody>
      </p:sp>
      <p:sp>
        <p:nvSpPr>
          <p:cNvPr id="3" name="Footer Placeholder 2"/>
          <p:cNvSpPr>
            <a:spLocks noGrp="1"/>
          </p:cNvSpPr>
          <p:nvPr>
            <p:ph type="ftr" sz="quarter" idx="3"/>
          </p:nvPr>
        </p:nvSpPr>
        <p:spPr>
          <a:xfrm>
            <a:off x="2898648" y="6432206"/>
            <a:ext cx="3505200" cy="289904"/>
          </a:xfrm>
          <a:prstGeom prst="rect">
            <a:avLst/>
          </a:prstGeom>
        </p:spPr>
        <p:txBody>
          <a:bodyPr vert="horz"/>
          <a:lstStyle>
            <a:lvl1pPr algn="r" eaLnBrk="1" latinLnBrk="0" hangingPunct="1">
              <a:defRPr kumimoji="0" sz="1200">
                <a:solidFill>
                  <a:schemeClr val="tx2"/>
                </a:solidFill>
              </a:defRPr>
            </a:lvl1pPr>
          </a:lstStyle>
          <a:p>
            <a:pPr defTabSz="457200"/>
            <a:r>
              <a:rPr lang="en-US" smtClean="0">
                <a:solidFill>
                  <a:srgbClr val="2F5897"/>
                </a:solidFill>
              </a:rPr>
              <a:t>S. Myers                   ECFA-EPS, Grenoble</a:t>
            </a:r>
            <a:endParaRPr lang="en-US" dirty="0">
              <a:solidFill>
                <a:srgbClr val="2F5897"/>
              </a:solidFill>
            </a:endParaRPr>
          </a:p>
        </p:txBody>
      </p:sp>
      <p:sp>
        <p:nvSpPr>
          <p:cNvPr id="23" name="Slide Number Placeholder 22"/>
          <p:cNvSpPr>
            <a:spLocks noGrp="1"/>
          </p:cNvSpPr>
          <p:nvPr>
            <p:ph type="sldNum" sz="quarter" idx="4"/>
          </p:nvPr>
        </p:nvSpPr>
        <p:spPr>
          <a:xfrm>
            <a:off x="612648" y="6432206"/>
            <a:ext cx="1981200" cy="289903"/>
          </a:xfrm>
          <a:prstGeom prst="rect">
            <a:avLst/>
          </a:prstGeom>
        </p:spPr>
        <p:txBody>
          <a:bodyPr vert="horz"/>
          <a:lstStyle>
            <a:lvl1pPr algn="l" eaLnBrk="1" latinLnBrk="0" hangingPunct="1">
              <a:defRPr kumimoji="0" sz="1200">
                <a:solidFill>
                  <a:schemeClr val="tx2"/>
                </a:solidFill>
              </a:defRPr>
            </a:lvl1pPr>
          </a:lstStyle>
          <a:p>
            <a:pPr defTabSz="457200"/>
            <a:fld id="{04F9EA92-FCC2-5147-9FE6-93E5E16967E5}" type="slidenum">
              <a:rPr lang="en-US" smtClean="0">
                <a:solidFill>
                  <a:srgbClr val="2F5897"/>
                </a:solidFill>
              </a:rPr>
              <a:pPr defTabSz="457200"/>
              <a:t>‹#›</a:t>
            </a:fld>
            <a:endParaRPr lang="en-US" dirty="0">
              <a:solidFill>
                <a:srgbClr val="2F5897"/>
              </a:solidFill>
            </a:endParaRPr>
          </a:p>
        </p:txBody>
      </p:sp>
      <p:sp>
        <p:nvSpPr>
          <p:cNvPr id="28" name="Straight Connector 27"/>
          <p:cNvSpPr>
            <a:spLocks noChangeShapeType="1"/>
          </p:cNvSpPr>
          <p:nvPr/>
        </p:nvSpPr>
        <p:spPr bwMode="auto">
          <a:xfrm>
            <a:off x="457200" y="6425743"/>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29" name="Straight Connector 28"/>
          <p:cNvSpPr>
            <a:spLocks noChangeShapeType="1"/>
          </p:cNvSpPr>
          <p:nvPr/>
        </p:nvSpPr>
        <p:spPr bwMode="auto">
          <a:xfrm>
            <a:off x="457200" y="8382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0" name="Isosceles Triangle 9"/>
          <p:cNvSpPr>
            <a:spLocks noChangeAspect="1"/>
          </p:cNvSpPr>
          <p:nvPr/>
        </p:nvSpPr>
        <p:spPr>
          <a:xfrm rot="5400000">
            <a:off x="419100" y="650829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Tree>
    <p:extLst>
      <p:ext uri="{BB962C8B-B14F-4D97-AF65-F5344CB8AC3E}">
        <p14:creationId xmlns:p14="http://schemas.microsoft.com/office/powerpoint/2010/main" val="12542947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p:txStyles>
    <p:titleStyle>
      <a:lvl1pPr algn="l" rtl="0" eaLnBrk="1" latinLnBrk="0" hangingPunct="1">
        <a:spcBef>
          <a:spcPct val="0"/>
        </a:spcBef>
        <a:buNone/>
        <a:defRPr kumimoji="0" sz="28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5E"/>
            </a:gs>
            <a:gs pos="5000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bwMode="auto">
          <a:xfrm>
            <a:off x="914400" y="762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5651" name="Rectangle 3"/>
          <p:cNvSpPr>
            <a:spLocks noGrp="1" noChangeArrowheads="1"/>
          </p:cNvSpPr>
          <p:nvPr>
            <p:ph type="body" idx="1"/>
          </p:nvPr>
        </p:nvSpPr>
        <p:spPr bwMode="auto">
          <a:xfrm>
            <a:off x="457200" y="1066800"/>
            <a:ext cx="82296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effectLst>
                  <a:outerShdw blurRad="38100" dist="38100" dir="2700000" algn="tl">
                    <a:srgbClr val="000000"/>
                  </a:outerShdw>
                </a:effectLst>
                <a:latin typeface="Arial" charset="0"/>
              </a:defRPr>
            </a:lvl1pPr>
          </a:lstStyle>
          <a:p>
            <a:pPr fontAlgn="base">
              <a:spcBef>
                <a:spcPct val="0"/>
              </a:spcBef>
              <a:spcAft>
                <a:spcPct val="0"/>
              </a:spcAft>
              <a:defRPr/>
            </a:pPr>
            <a:r>
              <a:rPr lang="en-US" smtClean="0">
                <a:solidFill>
                  <a:srgbClr val="FFFFFF"/>
                </a:solidFill>
              </a:rPr>
              <a:t>July 23, 2011</a:t>
            </a:r>
            <a:endParaRPr lang="en-US">
              <a:solidFill>
                <a:srgbClr val="FFFFFF"/>
              </a:solidFill>
            </a:endParaRPr>
          </a:p>
        </p:txBody>
      </p:sp>
      <p:sp>
        <p:nvSpPr>
          <p:cNvPr id="795653" name="Rectangle 5"/>
          <p:cNvSpPr>
            <a:spLocks noGrp="1" noChangeArrowheads="1"/>
          </p:cNvSpPr>
          <p:nvPr>
            <p:ph type="ftr" sz="quarter" idx="3"/>
          </p:nvPr>
        </p:nvSpPr>
        <p:spPr bwMode="auto">
          <a:xfrm>
            <a:off x="2895600" y="6245225"/>
            <a:ext cx="3429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00"/>
                  </a:outerShdw>
                </a:effectLst>
                <a:latin typeface="Arial" charset="0"/>
              </a:defRPr>
            </a:lvl1pPr>
          </a:lstStyle>
          <a:p>
            <a:pPr algn="ctr" fontAlgn="base">
              <a:spcBef>
                <a:spcPct val="0"/>
              </a:spcBef>
              <a:spcAft>
                <a:spcPct val="0"/>
              </a:spcAft>
              <a:defRPr/>
            </a:pPr>
            <a:r>
              <a:rPr lang="en-GB" smtClean="0">
                <a:solidFill>
                  <a:srgbClr val="FFFFFF"/>
                </a:solidFill>
              </a:rPr>
              <a:t>S. Myers                   ECFA-EPS, Grenoble</a:t>
            </a:r>
            <a:endParaRPr lang="en-US">
              <a:solidFill>
                <a:srgbClr val="FFFFFF"/>
              </a:solidFill>
            </a:endParaRPr>
          </a:p>
        </p:txBody>
      </p:sp>
      <p:sp>
        <p:nvSpPr>
          <p:cNvPr id="79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ffectLst>
                  <a:outerShdw blurRad="38100" dist="38100" dir="2700000" algn="tl">
                    <a:srgbClr val="000000"/>
                  </a:outerShdw>
                </a:effectLst>
                <a:latin typeface="+mn-lt"/>
              </a:defRPr>
            </a:lvl1pPr>
          </a:lstStyle>
          <a:p>
            <a:pPr fontAlgn="base">
              <a:spcBef>
                <a:spcPct val="0"/>
              </a:spcBef>
              <a:spcAft>
                <a:spcPct val="0"/>
              </a:spcAft>
              <a:defRPr/>
            </a:pPr>
            <a:fld id="{76898FE8-F074-487A-83C9-03BD90900EAF}"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2055" name="Picture 7"/>
          <p:cNvPicPr>
            <a:picLocks noChangeAspect="1" noChangeArrowheads="1"/>
          </p:cNvPicPr>
          <p:nvPr/>
        </p:nvPicPr>
        <p:blipFill>
          <a:blip r:embed="rId14" cstate="print"/>
          <a:srcRect/>
          <a:stretch>
            <a:fillRect/>
          </a:stretch>
        </p:blipFill>
        <p:spPr bwMode="auto">
          <a:xfrm>
            <a:off x="8313738" y="0"/>
            <a:ext cx="830262" cy="838200"/>
          </a:xfrm>
          <a:prstGeom prst="rect">
            <a:avLst/>
          </a:prstGeom>
          <a:noFill/>
          <a:ln w="12700">
            <a:noFill/>
            <a:miter lim="800000"/>
            <a:headEnd type="none" w="sm" len="sm"/>
            <a:tailEnd type="none" w="sm" len="sm"/>
          </a:ln>
        </p:spPr>
      </p:pic>
      <p:pic>
        <p:nvPicPr>
          <p:cNvPr id="2056" name="Picture 9"/>
          <p:cNvPicPr>
            <a:picLocks noChangeAspect="1"/>
          </p:cNvPicPr>
          <p:nvPr/>
        </p:nvPicPr>
        <p:blipFill>
          <a:blip r:embed="rId15" cstate="print"/>
          <a:srcRect/>
          <a:stretch>
            <a:fillRect/>
          </a:stretch>
        </p:blipFill>
        <p:spPr bwMode="auto">
          <a:xfrm>
            <a:off x="0" y="0"/>
            <a:ext cx="914400" cy="914400"/>
          </a:xfrm>
          <a:prstGeom prst="rect">
            <a:avLst/>
          </a:prstGeom>
          <a:noFill/>
          <a:ln w="9525">
            <a:noFill/>
            <a:miter lim="800000"/>
            <a:headEnd/>
            <a:tailEnd/>
          </a:ln>
        </p:spPr>
      </p:pic>
    </p:spTree>
    <p:extLst>
      <p:ext uri="{BB962C8B-B14F-4D97-AF65-F5344CB8AC3E}">
        <p14:creationId xmlns:p14="http://schemas.microsoft.com/office/powerpoint/2010/main" val="2189981887"/>
      </p:ext>
    </p:extLst>
  </p:cSld>
  <p:clrMap bg1="dk2" tx1="lt1" bg2="dk1"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transition/>
  <p:hf hdr="0"/>
  <p:txStyles>
    <p:titleStyle>
      <a:lvl1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Arial" charset="0"/>
        </a:defRPr>
      </a:lvl5pPr>
      <a:lvl6pPr marL="4572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6pPr>
      <a:lvl7pPr marL="9144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7pPr>
      <a:lvl8pPr marL="13716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8pPr>
      <a:lvl9pPr marL="1828800" algn="l" rtl="0" fontAlgn="base">
        <a:spcBef>
          <a:spcPct val="0"/>
        </a:spcBef>
        <a:spcAft>
          <a:spcPct val="0"/>
        </a:spcAft>
        <a:defRPr sz="2400" b="1">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50000"/>
        </a:spcBef>
        <a:spcAft>
          <a:spcPct val="0"/>
        </a:spcAft>
        <a:buClr>
          <a:schemeClr val="hlink"/>
        </a:buClr>
        <a:buSzPct val="65000"/>
        <a:buFont typeface="Wingdings" pitchFamily="2" charset="2"/>
        <a:buChar char="n"/>
        <a:defRPr sz="2000" b="1">
          <a:solidFill>
            <a:schemeClr val="folHlink"/>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b="1">
          <a:solidFill>
            <a:schemeClr val="folHlink"/>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1600" b="1">
          <a:solidFill>
            <a:schemeClr val="folHlink"/>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1400" b="1">
          <a:solidFill>
            <a:schemeClr val="folHlink"/>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200">
                <a:solidFill>
                  <a:srgbClr val="000000"/>
                </a:solidFill>
                <a:latin typeface="Arial" charset="0"/>
                <a:ea typeface="Arial Unicode MS" charset="0"/>
                <a:cs typeface="Arial Unicode MS" charset="0"/>
              </a:defRPr>
            </a:lvl1pPr>
          </a:lstStyle>
          <a:p>
            <a:pPr defTabSz="457200" fontAlgn="base">
              <a:spcBef>
                <a:spcPct val="0"/>
              </a:spcBef>
              <a:spcAft>
                <a:spcPct val="0"/>
              </a:spcAft>
              <a:defRPr/>
            </a:pPr>
            <a:r>
              <a:rPr lang="en-US" altLang="ja-JP" smtClean="0"/>
              <a:t>July 23, 2011</a:t>
            </a:r>
            <a:endParaRPr lang="en-US" altLang="ja-JP"/>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600" b="1">
                <a:solidFill>
                  <a:srgbClr val="23346C"/>
                </a:solidFill>
                <a:latin typeface="Arial" charset="0"/>
                <a:ea typeface="Arial Unicode MS" charset="0"/>
                <a:cs typeface="Arial Unicode MS" charset="0"/>
              </a:defRPr>
            </a:lvl1pPr>
          </a:lstStyle>
          <a:p>
            <a:pPr defTabSz="457200" fontAlgn="base">
              <a:spcBef>
                <a:spcPct val="0"/>
              </a:spcBef>
              <a:spcAft>
                <a:spcPct val="0"/>
              </a:spcAft>
              <a:defRPr/>
            </a:pPr>
            <a:r>
              <a:rPr lang="en-US" altLang="ja-JP" smtClean="0"/>
              <a:t>S. Myers                   ECFA-EPS, Grenoble</a:t>
            </a:r>
            <a:endParaRPr lang="en-US" altLang="ja-JP"/>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solidFill>
                  <a:srgbClr val="000000"/>
                </a:solidFill>
                <a:latin typeface="Arial" charset="0"/>
                <a:ea typeface="Arial Unicode MS" charset="0"/>
                <a:cs typeface="Arial Unicode MS" charset="0"/>
              </a:defRPr>
            </a:lvl1pPr>
          </a:lstStyle>
          <a:p>
            <a:pPr defTabSz="457200" fontAlgn="base">
              <a:spcBef>
                <a:spcPct val="0"/>
              </a:spcBef>
              <a:spcAft>
                <a:spcPct val="0"/>
              </a:spcAft>
              <a:defRPr/>
            </a:pPr>
            <a:fld id="{F0D84EBB-4EBF-1E49-B658-9E00AD20FE67}" type="slidenum">
              <a:rPr lang="en-US" altLang="ja-JP"/>
              <a:pPr defTabSz="457200" fontAlgn="base">
                <a:spcBef>
                  <a:spcPct val="0"/>
                </a:spcBef>
                <a:spcAft>
                  <a:spcPct val="0"/>
                </a:spcAft>
                <a:defRPr/>
              </a:pPr>
              <a:t>‹#›</a:t>
            </a:fld>
            <a:endParaRPr lang="en-US" altLang="ja-JP"/>
          </a:p>
        </p:txBody>
      </p:sp>
      <p:pic>
        <p:nvPicPr>
          <p:cNvPr id="7174" name="Picture 15" descr="N:\Fermi\ILCRedesign\ilccolor.tif"/>
          <p:cNvPicPr>
            <a:picLocks noChangeAspect="1" noChangeArrowheads="1"/>
          </p:cNvPicPr>
          <p:nvPr/>
        </p:nvPicPr>
        <p:blipFill>
          <a:blip r:embed="rId9"/>
          <a:srcRect/>
          <a:stretch>
            <a:fillRect/>
          </a:stretch>
        </p:blipFill>
        <p:spPr bwMode="auto">
          <a:xfrm>
            <a:off x="0" y="0"/>
            <a:ext cx="1219200" cy="796925"/>
          </a:xfrm>
          <a:prstGeom prst="rect">
            <a:avLst/>
          </a:prstGeom>
          <a:noFill/>
          <a:ln w="9525">
            <a:noFill/>
            <a:miter lim="800000"/>
            <a:headEnd/>
            <a:tailEnd/>
          </a:ln>
        </p:spPr>
      </p:pic>
      <p:pic>
        <p:nvPicPr>
          <p:cNvPr id="7175" name="Picture 16" descr="C:\Documents and Settings\kevin\My Documents\1024_greendot_divider.jpg"/>
          <p:cNvPicPr>
            <a:picLocks noChangeAspect="1" noChangeArrowheads="1"/>
          </p:cNvPicPr>
          <p:nvPr/>
        </p:nvPicPr>
        <p:blipFill>
          <a:blip r:embed="rId10"/>
          <a:srcRect/>
          <a:stretch>
            <a:fillRect/>
          </a:stretch>
        </p:blipFill>
        <p:spPr bwMode="auto">
          <a:xfrm>
            <a:off x="1295400" y="685800"/>
            <a:ext cx="7848600" cy="153988"/>
          </a:xfrm>
          <a:prstGeom prst="rect">
            <a:avLst/>
          </a:prstGeom>
          <a:noFill/>
          <a:ln w="9525">
            <a:noFill/>
            <a:miter lim="800000"/>
            <a:headEnd/>
            <a:tailEnd/>
          </a:ln>
        </p:spPr>
      </p:pic>
      <p:sp>
        <p:nvSpPr>
          <p:cNvPr id="1041" name="Text Box 17"/>
          <p:cNvSpPr txBox="1">
            <a:spLocks noChangeArrowheads="1"/>
          </p:cNvSpPr>
          <p:nvPr/>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sp>
        <p:nvSpPr>
          <p:cNvPr id="1042" name="Text Box 18"/>
          <p:cNvSpPr txBox="1">
            <a:spLocks noChangeArrowheads="1"/>
          </p:cNvSpPr>
          <p:nvPr/>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sp>
        <p:nvSpPr>
          <p:cNvPr id="7178" name="Rectangle 20"/>
          <p:cNvSpPr>
            <a:spLocks noGrp="1" noChangeArrowheads="1"/>
          </p:cNvSpPr>
          <p:nvPr>
            <p:ph type="title"/>
          </p:nvPr>
        </p:nvSpPr>
        <p:spPr bwMode="auto">
          <a:xfrm>
            <a:off x="1295400" y="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pic>
        <p:nvPicPr>
          <p:cNvPr id="7179" name="Picture 21" descr="C:\Documents and Settings\kevin\My Documents\1024_greendot_divider.jpg"/>
          <p:cNvPicPr>
            <a:picLocks noChangeAspect="1" noChangeArrowheads="1"/>
          </p:cNvPicPr>
          <p:nvPr/>
        </p:nvPicPr>
        <p:blipFill>
          <a:blip r:embed="rId10"/>
          <a:srcRect/>
          <a:stretch>
            <a:fillRect/>
          </a:stretch>
        </p:blipFill>
        <p:spPr bwMode="auto">
          <a:xfrm>
            <a:off x="0" y="6248400"/>
            <a:ext cx="9144000" cy="179388"/>
          </a:xfrm>
          <a:prstGeom prst="rect">
            <a:avLst/>
          </a:prstGeom>
          <a:noFill/>
          <a:ln w="9525">
            <a:noFill/>
            <a:miter lim="800000"/>
            <a:headEnd/>
            <a:tailEnd/>
          </a:ln>
        </p:spPr>
      </p:pic>
    </p:spTree>
    <p:extLst>
      <p:ext uri="{BB962C8B-B14F-4D97-AF65-F5344CB8AC3E}">
        <p14:creationId xmlns:p14="http://schemas.microsoft.com/office/powerpoint/2010/main" val="321635586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p:hf hdr="0"/>
  <p:txStyles>
    <p:titleStyle>
      <a:lvl1pPr algn="ctr" rtl="0" fontAlgn="base">
        <a:spcBef>
          <a:spcPct val="0"/>
        </a:spcBef>
        <a:spcAft>
          <a:spcPct val="0"/>
        </a:spcAft>
        <a:defRPr kumimoji="1" sz="3600">
          <a:solidFill>
            <a:srgbClr val="23346C"/>
          </a:solidFill>
          <a:latin typeface="+mj-lt"/>
          <a:ea typeface="+mj-ea"/>
          <a:cs typeface="+mj-cs"/>
        </a:defRPr>
      </a:lvl1pPr>
      <a:lvl2pPr algn="ctr" rtl="0" fontAlgn="base">
        <a:spcBef>
          <a:spcPct val="0"/>
        </a:spcBef>
        <a:spcAft>
          <a:spcPct val="0"/>
        </a:spcAft>
        <a:defRPr kumimoji="1" sz="3600">
          <a:solidFill>
            <a:srgbClr val="23346C"/>
          </a:solidFill>
          <a:latin typeface="Arial" charset="0"/>
          <a:ea typeface="Arial Unicode MS" charset="0"/>
          <a:cs typeface="Arial Unicode MS" charset="0"/>
        </a:defRPr>
      </a:lvl2pPr>
      <a:lvl3pPr algn="ctr" rtl="0" fontAlgn="base">
        <a:spcBef>
          <a:spcPct val="0"/>
        </a:spcBef>
        <a:spcAft>
          <a:spcPct val="0"/>
        </a:spcAft>
        <a:defRPr kumimoji="1" sz="3600">
          <a:solidFill>
            <a:srgbClr val="23346C"/>
          </a:solidFill>
          <a:latin typeface="Arial" charset="0"/>
          <a:ea typeface="Arial Unicode MS" charset="0"/>
          <a:cs typeface="Arial Unicode MS" charset="0"/>
        </a:defRPr>
      </a:lvl3pPr>
      <a:lvl4pPr algn="ctr" rtl="0" fontAlgn="base">
        <a:spcBef>
          <a:spcPct val="0"/>
        </a:spcBef>
        <a:spcAft>
          <a:spcPct val="0"/>
        </a:spcAft>
        <a:defRPr kumimoji="1" sz="3600">
          <a:solidFill>
            <a:srgbClr val="23346C"/>
          </a:solidFill>
          <a:latin typeface="Arial" charset="0"/>
          <a:ea typeface="Arial Unicode MS" charset="0"/>
          <a:cs typeface="Arial Unicode MS" charset="0"/>
        </a:defRPr>
      </a:lvl4pPr>
      <a:lvl5pPr algn="ctr" rtl="0" fontAlgn="base">
        <a:spcBef>
          <a:spcPct val="0"/>
        </a:spcBef>
        <a:spcAft>
          <a:spcPct val="0"/>
        </a:spcAft>
        <a:defRPr kumimoji="1" sz="3600">
          <a:solidFill>
            <a:srgbClr val="23346C"/>
          </a:solidFill>
          <a:latin typeface="Arial" charset="0"/>
          <a:ea typeface="Arial Unicode MS" charset="0"/>
          <a:cs typeface="Arial Unicode MS" charset="0"/>
        </a:defRPr>
      </a:lvl5pPr>
      <a:lvl6pPr marL="457200" algn="ctr" rtl="0" fontAlgn="base">
        <a:spcBef>
          <a:spcPct val="0"/>
        </a:spcBef>
        <a:spcAft>
          <a:spcPct val="0"/>
        </a:spcAft>
        <a:defRPr sz="3600">
          <a:solidFill>
            <a:srgbClr val="23346C"/>
          </a:solidFill>
          <a:latin typeface="Arial" charset="0"/>
          <a:ea typeface="Arial Unicode MS" charset="0"/>
          <a:cs typeface="Arial Unicode MS" charset="0"/>
        </a:defRPr>
      </a:lvl6pPr>
      <a:lvl7pPr marL="914400" algn="ctr" rtl="0" fontAlgn="base">
        <a:spcBef>
          <a:spcPct val="0"/>
        </a:spcBef>
        <a:spcAft>
          <a:spcPct val="0"/>
        </a:spcAft>
        <a:defRPr sz="3600">
          <a:solidFill>
            <a:srgbClr val="23346C"/>
          </a:solidFill>
          <a:latin typeface="Arial" charset="0"/>
          <a:ea typeface="Arial Unicode MS" charset="0"/>
          <a:cs typeface="Arial Unicode MS" charset="0"/>
        </a:defRPr>
      </a:lvl7pPr>
      <a:lvl8pPr marL="1371600" algn="ctr" rtl="0" fontAlgn="base">
        <a:spcBef>
          <a:spcPct val="0"/>
        </a:spcBef>
        <a:spcAft>
          <a:spcPct val="0"/>
        </a:spcAft>
        <a:defRPr sz="3600">
          <a:solidFill>
            <a:srgbClr val="23346C"/>
          </a:solidFill>
          <a:latin typeface="Arial" charset="0"/>
          <a:ea typeface="Arial Unicode MS" charset="0"/>
          <a:cs typeface="Arial Unicode MS" charset="0"/>
        </a:defRPr>
      </a:lvl8pPr>
      <a:lvl9pPr marL="1828800" algn="ctr" rtl="0" fontAlgn="base">
        <a:spcBef>
          <a:spcPct val="0"/>
        </a:spcBef>
        <a:spcAft>
          <a:spcPct val="0"/>
        </a:spcAft>
        <a:defRPr sz="3600">
          <a:solidFill>
            <a:srgbClr val="23346C"/>
          </a:solidFill>
          <a:latin typeface="Arial" charset="0"/>
          <a:ea typeface="Arial Unicode MS" charset="0"/>
          <a:cs typeface="Arial Unicode MS" charset="0"/>
        </a:defRPr>
      </a:lvl9pPr>
    </p:titleStyle>
    <p:bodyStyle>
      <a:lvl1pPr marL="342900" indent="-342900" algn="l" rtl="0" fontAlgn="base">
        <a:spcBef>
          <a:spcPct val="20000"/>
        </a:spcBef>
        <a:spcAft>
          <a:spcPct val="0"/>
        </a:spcAft>
        <a:buChar char="•"/>
        <a:defRPr kumimoji="1" sz="2800">
          <a:solidFill>
            <a:srgbClr val="23346C"/>
          </a:solidFill>
          <a:latin typeface="+mn-lt"/>
          <a:ea typeface="+mn-ea"/>
          <a:cs typeface="+mn-cs"/>
        </a:defRPr>
      </a:lvl1pPr>
      <a:lvl2pPr marL="742950" indent="-285750" algn="l" rtl="0" fontAlgn="base">
        <a:spcBef>
          <a:spcPct val="20000"/>
        </a:spcBef>
        <a:spcAft>
          <a:spcPct val="0"/>
        </a:spcAft>
        <a:buChar char="–"/>
        <a:defRPr sz="2400" b="1">
          <a:solidFill>
            <a:srgbClr val="23346C"/>
          </a:solidFill>
          <a:latin typeface="+mn-lt"/>
          <a:ea typeface="+mn-ea"/>
          <a:cs typeface="+mn-cs"/>
        </a:defRPr>
      </a:lvl2pPr>
      <a:lvl3pPr marL="1143000" indent="-228600" algn="l" rtl="0" fontAlgn="base">
        <a:spcBef>
          <a:spcPct val="20000"/>
        </a:spcBef>
        <a:spcAft>
          <a:spcPct val="0"/>
        </a:spcAft>
        <a:buChar char="•"/>
        <a:defRPr kumimoji="1" sz="2000">
          <a:solidFill>
            <a:schemeClr val="tx1"/>
          </a:solidFill>
          <a:latin typeface="+mn-lt"/>
          <a:ea typeface="+mn-ea"/>
          <a:cs typeface="+mn-cs"/>
        </a:defRPr>
      </a:lvl3pPr>
      <a:lvl4pPr marL="1600200" indent="-228600" algn="l" rtl="0" fontAlgn="base">
        <a:spcBef>
          <a:spcPct val="20000"/>
        </a:spcBef>
        <a:spcAft>
          <a:spcPct val="0"/>
        </a:spcAft>
        <a:buChar char="–"/>
        <a:defRPr kumimoji="1" sz="2000">
          <a:solidFill>
            <a:schemeClr val="tx1"/>
          </a:solidFill>
          <a:latin typeface="+mn-lt"/>
          <a:ea typeface="+mn-ea"/>
          <a:cs typeface="+mn-cs"/>
        </a:defRPr>
      </a:lvl4pPr>
      <a:lvl5pPr marL="2057400" indent="-228600" algn="l" rtl="0" fontAlgn="base">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3BF4E-2249-4235-A346-70A05B9F1C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895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fontAlgn="base">
              <a:spcBef>
                <a:spcPct val="0"/>
              </a:spcBef>
              <a:spcAft>
                <a:spcPct val="0"/>
              </a:spcAft>
              <a:defRPr/>
            </a:pPr>
            <a:r>
              <a:rPr lang="en-US" smtClean="0">
                <a:solidFill>
                  <a:srgbClr val="000000"/>
                </a:solidFill>
              </a:rPr>
              <a:t>July 23, 2011</a:t>
            </a: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fontAlgn="base">
              <a:spcBef>
                <a:spcPct val="0"/>
              </a:spcBef>
              <a:spcAft>
                <a:spcPct val="0"/>
              </a:spcAft>
              <a:defRPr/>
            </a:pPr>
            <a:r>
              <a:rPr lang="en-GB" smtClean="0">
                <a:solidFill>
                  <a:srgbClr val="000000"/>
                </a:solidFill>
              </a:rPr>
              <a:t>S. Myers                   ECFA-EPS, Grenoble</a:t>
            </a: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fontAlgn="base">
              <a:spcBef>
                <a:spcPct val="0"/>
              </a:spcBef>
              <a:spcAft>
                <a:spcPct val="0"/>
              </a:spcAft>
              <a:defRPr/>
            </a:pPr>
            <a:fld id="{39DFAD98-DBF9-A247-98FB-5D13906027AD}" type="slidenum">
              <a:rPr lang="en-GB">
                <a:solidFill>
                  <a:srgbClr val="000000"/>
                </a:solidFill>
                <a:ea typeface="ＭＳ Ｐゴシック" charset="-128"/>
                <a:cs typeface="ＭＳ Ｐゴシック" charset="-128"/>
              </a:rPr>
              <a:pPr fontAlgn="base">
                <a:spcBef>
                  <a:spcPct val="0"/>
                </a:spcBef>
                <a:spcAft>
                  <a:spcPct val="0"/>
                </a:spcAft>
                <a:defRPr/>
              </a:pPr>
              <a:t>‹#›</a:t>
            </a:fld>
            <a:endParaRPr lang="en-GB">
              <a:solidFill>
                <a:srgbClr val="000000"/>
              </a:solidFill>
              <a:ea typeface="ＭＳ Ｐゴシック" charset="-128"/>
              <a:cs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283504640"/>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cs typeface="ＭＳ Ｐゴシック" charset="-128"/>
              </a:rPr>
              <a:t>July 23, 2011</a:t>
            </a:r>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cs typeface="ＭＳ Ｐゴシック" charset="-128"/>
              </a:rPr>
              <a:t>S. Myers                   ECFA-EPS, Grenoble</a:t>
            </a: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78F55B3-D50B-ED42-BC11-F246407F4CF1}"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193220872"/>
      </p:ext>
    </p:extLst>
  </p:cSld>
  <p:clrMap bg1="lt1" tx1="dk1" bg2="lt2" tx2="dk2" accent1="accent1" accent2="accent2" accent3="accent3" accent4="accent4" accent5="accent5" accent6="accent6" hlink="hlink" folHlink="folHlink"/>
  <p:sldLayoutIdLst>
    <p:sldLayoutId id="2147484168" r:id="rId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rPr>
              <a:t>July 23, 2011</a:t>
            </a:r>
            <a:endParaRPr lang="en-US">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r>
              <a:rPr lang="en-US" smtClean="0">
                <a:ea typeface="ＭＳ Ｐゴシック" charset="-128"/>
              </a:rPr>
              <a:t>S. Myers                   ECFA-EPS, Grenoble</a:t>
            </a:r>
            <a:endParaRPr lang="en-US">
              <a:ea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78F55B3-D50B-ED42-BC11-F246407F4CF1}" type="slidenum">
              <a:rPr lang="en-US">
                <a:ea typeface="ＭＳ Ｐゴシック" charset="-128"/>
              </a:rPr>
              <a:pPr>
                <a:defRPr/>
              </a:pPr>
              <a:t>‹#›</a:t>
            </a:fld>
            <a:endParaRPr lang="en-US">
              <a:ea typeface="ＭＳ Ｐゴシック" charset="-128"/>
            </a:endParaRPr>
          </a:p>
        </p:txBody>
      </p:sp>
    </p:spTree>
    <p:extLst>
      <p:ext uri="{BB962C8B-B14F-4D97-AF65-F5344CB8AC3E}">
        <p14:creationId xmlns:p14="http://schemas.microsoft.com/office/powerpoint/2010/main" val="3314950069"/>
      </p:ext>
    </p:extLst>
  </p:cSld>
  <p:clrMap bg1="lt1" tx1="dk1" bg2="lt2" tx2="dk2" accent1="accent1" accent2="accent2" accent3="accent3" accent4="accent4" accent5="accent5" accent6="accent6" hlink="hlink" folHlink="folHlink"/>
  <p:sldLayoutIdLst>
    <p:sldLayoutId id="2147484184" r:id="rId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200" smtClean="0">
                <a:latin typeface="Arial" pitchFamily="-108" charset="0"/>
                <a:ea typeface="Arial Unicode MS" pitchFamily="-108" charset="0"/>
                <a:cs typeface="Arial Unicode MS" pitchFamily="-108" charset="0"/>
              </a:defRPr>
            </a:lvl1pPr>
          </a:lstStyle>
          <a:p>
            <a:pPr fontAlgn="base">
              <a:spcBef>
                <a:spcPct val="0"/>
              </a:spcBef>
              <a:spcAft>
                <a:spcPct val="0"/>
              </a:spcAft>
              <a:defRPr/>
            </a:pPr>
            <a:r>
              <a:rPr lang="en-US" altLang="ja-JP" smtClean="0">
                <a:solidFill>
                  <a:srgbClr val="000000"/>
                </a:solidFill>
              </a:rPr>
              <a:t>July 23, 2011</a:t>
            </a: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600" b="1" smtClean="0">
                <a:solidFill>
                  <a:srgbClr val="23346C"/>
                </a:solidFill>
                <a:latin typeface="Arial" pitchFamily="-108" charset="0"/>
                <a:ea typeface="Arial Unicode MS" pitchFamily="-108" charset="0"/>
                <a:cs typeface="Arial Unicode MS" pitchFamily="-108" charset="0"/>
              </a:defRPr>
            </a:lvl1pPr>
          </a:lstStyle>
          <a:p>
            <a:pPr fontAlgn="base">
              <a:spcBef>
                <a:spcPct val="0"/>
              </a:spcBef>
              <a:spcAft>
                <a:spcPct val="0"/>
              </a:spcAft>
              <a:defRPr/>
            </a:pPr>
            <a:r>
              <a:rPr lang="en-US" altLang="ja-JP" smtClean="0"/>
              <a:t>S. Myers                   ECFA-EPS, Grenoble</a:t>
            </a:r>
            <a:endParaRPr lang="en-US" altLang="ja-JP"/>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latin typeface="Arial" pitchFamily="-108" charset="0"/>
                <a:ea typeface="Arial Unicode MS" pitchFamily="-108" charset="0"/>
                <a:cs typeface="Arial Unicode MS" pitchFamily="-108" charset="0"/>
              </a:defRPr>
            </a:lvl1pPr>
          </a:lstStyle>
          <a:p>
            <a:pPr fontAlgn="base">
              <a:spcBef>
                <a:spcPct val="0"/>
              </a:spcBef>
              <a:spcAft>
                <a:spcPct val="0"/>
              </a:spcAft>
              <a:defRPr/>
            </a:pPr>
            <a:fld id="{62730111-C028-914C-BD05-A8B3E5644BFD}"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pic>
        <p:nvPicPr>
          <p:cNvPr id="2" name="Picture 15" descr="N:\Fermi\ILCRedesign\ilccolor.tif"/>
          <p:cNvPicPr>
            <a:picLocks noChangeAspect="1" noChangeArrowheads="1"/>
          </p:cNvPicPr>
          <p:nvPr/>
        </p:nvPicPr>
        <p:blipFill>
          <a:blip r:embed="rId14"/>
          <a:srcRect/>
          <a:stretch>
            <a:fillRect/>
          </a:stretch>
        </p:blipFill>
        <p:spPr bwMode="auto">
          <a:xfrm>
            <a:off x="0" y="0"/>
            <a:ext cx="1219200" cy="796925"/>
          </a:xfrm>
          <a:prstGeom prst="rect">
            <a:avLst/>
          </a:prstGeom>
          <a:noFill/>
          <a:ln w="9525">
            <a:noFill/>
            <a:miter lim="800000"/>
            <a:headEnd/>
            <a:tailEnd/>
          </a:ln>
        </p:spPr>
      </p:pic>
      <p:pic>
        <p:nvPicPr>
          <p:cNvPr id="1031" name="Picture 16" descr="C:\Documents and Settings\kevin\My Documents\1024_greendot_divider.jpg"/>
          <p:cNvPicPr>
            <a:picLocks noChangeAspect="1" noChangeArrowheads="1"/>
          </p:cNvPicPr>
          <p:nvPr/>
        </p:nvPicPr>
        <p:blipFill>
          <a:blip r:embed="rId15"/>
          <a:srcRect/>
          <a:stretch>
            <a:fillRect/>
          </a:stretch>
        </p:blipFill>
        <p:spPr bwMode="auto">
          <a:xfrm>
            <a:off x="1295400" y="685800"/>
            <a:ext cx="7848600" cy="153988"/>
          </a:xfrm>
          <a:prstGeom prst="rect">
            <a:avLst/>
          </a:prstGeom>
          <a:noFill/>
          <a:ln w="9525">
            <a:noFill/>
            <a:miter lim="800000"/>
            <a:headEnd/>
            <a:tailEnd/>
          </a:ln>
        </p:spPr>
      </p:pic>
      <p:sp>
        <p:nvSpPr>
          <p:cNvPr id="1041" name="Text Box 17"/>
          <p:cNvSpPr txBox="1">
            <a:spLocks noChangeArrowheads="1"/>
          </p:cNvSpPr>
          <p:nvPr/>
        </p:nvSpPr>
        <p:spPr bwMode="auto">
          <a:xfrm>
            <a:off x="1295400" y="0"/>
            <a:ext cx="76200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sp>
        <p:nvSpPr>
          <p:cNvPr id="1042" name="Text Box 18"/>
          <p:cNvSpPr txBox="1">
            <a:spLocks noChangeArrowheads="1"/>
          </p:cNvSpPr>
          <p:nvPr/>
        </p:nvSpPr>
        <p:spPr bwMode="auto">
          <a:xfrm>
            <a:off x="1828800" y="0"/>
            <a:ext cx="6629400" cy="457200"/>
          </a:xfrm>
          <a:prstGeom prst="rect">
            <a:avLst/>
          </a:prstGeom>
          <a:noFill/>
          <a:ln w="9525">
            <a:noFill/>
            <a:miter lim="800000"/>
            <a:headEnd/>
            <a:tailEnd/>
          </a:ln>
          <a:effectLst/>
        </p:spPr>
        <p:txBody>
          <a:bodyPr>
            <a:prstTxWarp prst="textNoShape">
              <a:avLst/>
            </a:prstTxWarp>
            <a:spAutoFit/>
          </a:bodyPr>
          <a:lstStyle/>
          <a:p>
            <a:pPr eaLnBrk="0" fontAlgn="ctr" hangingPunct="0">
              <a:spcBef>
                <a:spcPct val="50000"/>
              </a:spcBef>
              <a:spcAft>
                <a:spcPct val="0"/>
              </a:spcAft>
              <a:defRPr/>
            </a:pPr>
            <a:endParaRPr lang="ja-JP" altLang="en-US" sz="2400">
              <a:solidFill>
                <a:srgbClr val="000000"/>
              </a:solidFill>
            </a:endParaRPr>
          </a:p>
        </p:txBody>
      </p:sp>
      <p:sp>
        <p:nvSpPr>
          <p:cNvPr id="1034" name="Rectangle 20"/>
          <p:cNvSpPr>
            <a:spLocks noGrp="1" noChangeArrowheads="1"/>
          </p:cNvSpPr>
          <p:nvPr>
            <p:ph type="title"/>
          </p:nvPr>
        </p:nvSpPr>
        <p:spPr bwMode="auto">
          <a:xfrm>
            <a:off x="1295400" y="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pic>
        <p:nvPicPr>
          <p:cNvPr id="1035" name="Picture 21" descr="C:\Documents and Settings\kevin\My Documents\1024_greendot_divider.jpg"/>
          <p:cNvPicPr>
            <a:picLocks noChangeAspect="1" noChangeArrowheads="1"/>
          </p:cNvPicPr>
          <p:nvPr/>
        </p:nvPicPr>
        <p:blipFill>
          <a:blip r:embed="rId15"/>
          <a:srcRect/>
          <a:stretch>
            <a:fillRect/>
          </a:stretch>
        </p:blipFill>
        <p:spPr bwMode="auto">
          <a:xfrm>
            <a:off x="0" y="6248400"/>
            <a:ext cx="9144000" cy="179388"/>
          </a:xfrm>
          <a:prstGeom prst="rect">
            <a:avLst/>
          </a:prstGeom>
          <a:noFill/>
          <a:ln w="9525">
            <a:noFill/>
            <a:miter lim="800000"/>
            <a:headEnd/>
            <a:tailEnd/>
          </a:ln>
        </p:spPr>
      </p:pic>
    </p:spTree>
    <p:extLst>
      <p:ext uri="{BB962C8B-B14F-4D97-AF65-F5344CB8AC3E}">
        <p14:creationId xmlns:p14="http://schemas.microsoft.com/office/powerpoint/2010/main" val="736681635"/>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hf hdr="0"/>
  <p:txStyles>
    <p:titleStyle>
      <a:lvl1pPr algn="ctr" rtl="0" fontAlgn="base">
        <a:spcBef>
          <a:spcPct val="0"/>
        </a:spcBef>
        <a:spcAft>
          <a:spcPct val="0"/>
        </a:spcAft>
        <a:defRPr kumimoji="1" sz="3600">
          <a:solidFill>
            <a:srgbClr val="23346C"/>
          </a:solidFill>
          <a:latin typeface="+mj-lt"/>
          <a:ea typeface="+mj-ea"/>
          <a:cs typeface="+mj-cs"/>
        </a:defRPr>
      </a:lvl1pPr>
      <a:lvl2pPr algn="ctr" rtl="0" fontAlgn="base">
        <a:spcBef>
          <a:spcPct val="0"/>
        </a:spcBef>
        <a:spcAft>
          <a:spcPct val="0"/>
        </a:spcAft>
        <a:defRPr kumimoji="1" sz="3600">
          <a:solidFill>
            <a:srgbClr val="23346C"/>
          </a:solidFill>
          <a:latin typeface="Arial" charset="0"/>
          <a:ea typeface="Arial Unicode MS" charset="0"/>
          <a:cs typeface="Arial Unicode MS" charset="0"/>
        </a:defRPr>
      </a:lvl2pPr>
      <a:lvl3pPr algn="ctr" rtl="0" fontAlgn="base">
        <a:spcBef>
          <a:spcPct val="0"/>
        </a:spcBef>
        <a:spcAft>
          <a:spcPct val="0"/>
        </a:spcAft>
        <a:defRPr kumimoji="1" sz="3600">
          <a:solidFill>
            <a:srgbClr val="23346C"/>
          </a:solidFill>
          <a:latin typeface="Arial" charset="0"/>
          <a:ea typeface="Arial Unicode MS" charset="0"/>
          <a:cs typeface="Arial Unicode MS" charset="0"/>
        </a:defRPr>
      </a:lvl3pPr>
      <a:lvl4pPr algn="ctr" rtl="0" fontAlgn="base">
        <a:spcBef>
          <a:spcPct val="0"/>
        </a:spcBef>
        <a:spcAft>
          <a:spcPct val="0"/>
        </a:spcAft>
        <a:defRPr kumimoji="1" sz="3600">
          <a:solidFill>
            <a:srgbClr val="23346C"/>
          </a:solidFill>
          <a:latin typeface="Arial" charset="0"/>
          <a:ea typeface="Arial Unicode MS" charset="0"/>
          <a:cs typeface="Arial Unicode MS" charset="0"/>
        </a:defRPr>
      </a:lvl4pPr>
      <a:lvl5pPr algn="ctr" rtl="0" fontAlgn="base">
        <a:spcBef>
          <a:spcPct val="0"/>
        </a:spcBef>
        <a:spcAft>
          <a:spcPct val="0"/>
        </a:spcAft>
        <a:defRPr kumimoji="1" sz="3600">
          <a:solidFill>
            <a:srgbClr val="23346C"/>
          </a:solidFill>
          <a:latin typeface="Arial" charset="0"/>
          <a:ea typeface="Arial Unicode MS" charset="0"/>
          <a:cs typeface="Arial Unicode MS" charset="0"/>
        </a:defRPr>
      </a:lvl5pPr>
      <a:lvl6pPr marL="457200" algn="ctr" rtl="0" fontAlgn="base">
        <a:spcBef>
          <a:spcPct val="0"/>
        </a:spcBef>
        <a:spcAft>
          <a:spcPct val="0"/>
        </a:spcAft>
        <a:defRPr sz="3600">
          <a:solidFill>
            <a:srgbClr val="23346C"/>
          </a:solidFill>
          <a:latin typeface="Arial" charset="0"/>
          <a:ea typeface="Arial Unicode MS" charset="0"/>
          <a:cs typeface="Arial Unicode MS" charset="0"/>
        </a:defRPr>
      </a:lvl6pPr>
      <a:lvl7pPr marL="914400" algn="ctr" rtl="0" fontAlgn="base">
        <a:spcBef>
          <a:spcPct val="0"/>
        </a:spcBef>
        <a:spcAft>
          <a:spcPct val="0"/>
        </a:spcAft>
        <a:defRPr sz="3600">
          <a:solidFill>
            <a:srgbClr val="23346C"/>
          </a:solidFill>
          <a:latin typeface="Arial" charset="0"/>
          <a:ea typeface="Arial Unicode MS" charset="0"/>
          <a:cs typeface="Arial Unicode MS" charset="0"/>
        </a:defRPr>
      </a:lvl7pPr>
      <a:lvl8pPr marL="1371600" algn="ctr" rtl="0" fontAlgn="base">
        <a:spcBef>
          <a:spcPct val="0"/>
        </a:spcBef>
        <a:spcAft>
          <a:spcPct val="0"/>
        </a:spcAft>
        <a:defRPr sz="3600">
          <a:solidFill>
            <a:srgbClr val="23346C"/>
          </a:solidFill>
          <a:latin typeface="Arial" charset="0"/>
          <a:ea typeface="Arial Unicode MS" charset="0"/>
          <a:cs typeface="Arial Unicode MS" charset="0"/>
        </a:defRPr>
      </a:lvl8pPr>
      <a:lvl9pPr marL="1828800" algn="ctr" rtl="0" fontAlgn="base">
        <a:spcBef>
          <a:spcPct val="0"/>
        </a:spcBef>
        <a:spcAft>
          <a:spcPct val="0"/>
        </a:spcAft>
        <a:defRPr sz="3600">
          <a:solidFill>
            <a:srgbClr val="23346C"/>
          </a:solidFill>
          <a:latin typeface="Arial" charset="0"/>
          <a:ea typeface="Arial Unicode MS" charset="0"/>
          <a:cs typeface="Arial Unicode MS" charset="0"/>
        </a:defRPr>
      </a:lvl9pPr>
    </p:titleStyle>
    <p:bodyStyle>
      <a:lvl1pPr marL="342900" indent="-342900" algn="l" rtl="0" fontAlgn="base">
        <a:spcBef>
          <a:spcPct val="20000"/>
        </a:spcBef>
        <a:spcAft>
          <a:spcPct val="0"/>
        </a:spcAft>
        <a:buChar char="•"/>
        <a:defRPr kumimoji="1" sz="2800">
          <a:solidFill>
            <a:srgbClr val="23346C"/>
          </a:solidFill>
          <a:latin typeface="+mn-lt"/>
          <a:ea typeface="+mn-ea"/>
          <a:cs typeface="+mn-cs"/>
        </a:defRPr>
      </a:lvl1pPr>
      <a:lvl2pPr marL="742950" indent="-285750" algn="l" rtl="0" fontAlgn="base">
        <a:spcBef>
          <a:spcPct val="20000"/>
        </a:spcBef>
        <a:spcAft>
          <a:spcPct val="0"/>
        </a:spcAft>
        <a:buChar char="–"/>
        <a:defRPr sz="2400" b="1">
          <a:solidFill>
            <a:srgbClr val="23346C"/>
          </a:solidFill>
          <a:latin typeface="+mn-lt"/>
          <a:ea typeface="+mn-ea"/>
          <a:cs typeface="+mn-cs"/>
        </a:defRPr>
      </a:lvl2pPr>
      <a:lvl3pPr marL="1143000" indent="-228600" algn="l" rtl="0" fontAlgn="base">
        <a:spcBef>
          <a:spcPct val="20000"/>
        </a:spcBef>
        <a:spcAft>
          <a:spcPct val="0"/>
        </a:spcAft>
        <a:buChar char="•"/>
        <a:defRPr kumimoji="1" sz="2000">
          <a:solidFill>
            <a:schemeClr val="tx1"/>
          </a:solidFill>
          <a:latin typeface="+mn-lt"/>
          <a:ea typeface="+mn-ea"/>
          <a:cs typeface="+mn-cs"/>
        </a:defRPr>
      </a:lvl3pPr>
      <a:lvl4pPr marL="1600200" indent="-228600" algn="l" rtl="0" fontAlgn="base">
        <a:spcBef>
          <a:spcPct val="20000"/>
        </a:spcBef>
        <a:spcAft>
          <a:spcPct val="0"/>
        </a:spcAft>
        <a:buChar char="–"/>
        <a:defRPr kumimoji="1" sz="2000">
          <a:solidFill>
            <a:schemeClr val="tx1"/>
          </a:solidFill>
          <a:latin typeface="+mn-lt"/>
          <a:ea typeface="+mn-ea"/>
          <a:cs typeface="+mn-cs"/>
        </a:defRPr>
      </a:lvl4pPr>
      <a:lvl5pPr marL="2057400" indent="-228600" algn="l" rtl="0" fontAlgn="base">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832307"/>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4099" name="Rectangle 3"/>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defTabSz="457200"/>
            <a:r>
              <a:rPr lang="en-US" smtClean="0">
                <a:solidFill>
                  <a:srgbClr val="000000"/>
                </a:solidFill>
              </a:rPr>
              <a:t>July 23, 2011</a:t>
            </a:r>
            <a:endParaRPr lang="en-US">
              <a:solidFill>
                <a:srgbClr val="000000"/>
              </a:solidFill>
            </a:endParaRPr>
          </a:p>
        </p:txBody>
      </p:sp>
      <p:sp>
        <p:nvSpPr>
          <p:cNvPr id="4100"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spcBef>
                <a:spcPts val="0"/>
              </a:spcBef>
              <a:spcAft>
                <a:spcPts val="0"/>
              </a:spcAft>
              <a:defRPr sz="1600" b="1">
                <a:solidFill>
                  <a:srgbClr val="23346C"/>
                </a:solidFill>
                <a:latin typeface="+mn-lt"/>
                <a:ea typeface="+mn-ea"/>
                <a:cs typeface="+mn-cs"/>
              </a:defRPr>
            </a:lvl1pPr>
          </a:lstStyle>
          <a:p>
            <a:pPr defTabSz="457200"/>
            <a:r>
              <a:rPr lang="en-US" smtClean="0"/>
              <a:t>S. Myers                   ECFA-EPS, Grenoble</a:t>
            </a:r>
            <a:endParaRPr lang="en-US"/>
          </a:p>
        </p:txBody>
      </p:sp>
      <p:sp>
        <p:nvSpPr>
          <p:cNvPr id="4101" name="Rectangle 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AAB6FA28-7AEC-3F43-9C2D-3DB969CFEC6A}" type="slidenum">
              <a:rPr lang="en-US" smtClean="0">
                <a:solidFill>
                  <a:srgbClr val="000000"/>
                </a:solidFill>
              </a:rPr>
              <a:pPr defTabSz="457200"/>
              <a:t>‹#›</a:t>
            </a:fld>
            <a:endParaRPr lang="en-US">
              <a:solidFill>
                <a:srgbClr val="000000"/>
              </a:solidFill>
            </a:endParaRPr>
          </a:p>
        </p:txBody>
      </p:sp>
      <p:sp>
        <p:nvSpPr>
          <p:cNvPr id="4102" name="Text Box 6"/>
          <p:cNvSpPr txBox="1">
            <a:spLocks noChangeArrowheads="1"/>
          </p:cNvSpPr>
          <p:nvPr/>
        </p:nvSpPr>
        <p:spPr bwMode="auto">
          <a:xfrm>
            <a:off x="1295400" y="2"/>
            <a:ext cx="7620000" cy="461665"/>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4103" name="Text Box 7"/>
          <p:cNvSpPr txBox="1">
            <a:spLocks noChangeArrowheads="1"/>
          </p:cNvSpPr>
          <p:nvPr/>
        </p:nvSpPr>
        <p:spPr bwMode="auto">
          <a:xfrm>
            <a:off x="1828800" y="2"/>
            <a:ext cx="6629400" cy="461665"/>
          </a:xfrm>
          <a:prstGeom prst="rect">
            <a:avLst/>
          </a:prstGeom>
          <a:noFill/>
          <a:ln w="9525">
            <a:noFill/>
            <a:miter lim="800000"/>
            <a:headEnd/>
            <a:tailEnd/>
          </a:ln>
          <a:effectLst/>
        </p:spPr>
        <p:txBody>
          <a:bodyPr>
            <a:spAutoFit/>
          </a:bodyPr>
          <a:lstStyle/>
          <a:p>
            <a:pPr defTabSz="457200">
              <a:spcBef>
                <a:spcPct val="50000"/>
              </a:spcBef>
              <a:defRPr/>
            </a:pPr>
            <a:endParaRPr lang="en-US" sz="2400">
              <a:solidFill>
                <a:srgbClr val="000000"/>
              </a:solidFill>
            </a:endParaRPr>
          </a:p>
        </p:txBody>
      </p:sp>
      <p:sp>
        <p:nvSpPr>
          <p:cNvPr id="2056" name="Rectangle 8"/>
          <p:cNvSpPr>
            <a:spLocks noGrp="1" noChangeArrowheads="1"/>
          </p:cNvSpPr>
          <p:nvPr>
            <p:ph type="title"/>
          </p:nvPr>
        </p:nvSpPr>
        <p:spPr bwMode="auto">
          <a:xfrm>
            <a:off x="1295400" y="76200"/>
            <a:ext cx="7086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pic>
        <p:nvPicPr>
          <p:cNvPr id="2057" name="Picture 9" descr="1024_greendot_divider"/>
          <p:cNvPicPr>
            <a:picLocks noChangeAspect="1" noChangeArrowheads="1"/>
          </p:cNvPicPr>
          <p:nvPr/>
        </p:nvPicPr>
        <p:blipFill>
          <a:blip r:embed="rId14"/>
          <a:srcRect/>
          <a:stretch>
            <a:fillRect/>
          </a:stretch>
        </p:blipFill>
        <p:spPr bwMode="auto">
          <a:xfrm>
            <a:off x="0" y="6248400"/>
            <a:ext cx="9144000" cy="179388"/>
          </a:xfrm>
          <a:prstGeom prst="rect">
            <a:avLst/>
          </a:prstGeom>
          <a:noFill/>
          <a:ln w="9525">
            <a:noFill/>
            <a:miter lim="800000"/>
            <a:headEnd/>
            <a:tailEnd/>
          </a:ln>
        </p:spPr>
      </p:pic>
      <p:pic>
        <p:nvPicPr>
          <p:cNvPr id="2058" name="Picture 10" descr="ilccolor"/>
          <p:cNvPicPr>
            <a:picLocks noChangeAspect="1" noChangeArrowheads="1"/>
          </p:cNvPicPr>
          <p:nvPr/>
        </p:nvPicPr>
        <p:blipFill>
          <a:blip r:embed="rId15"/>
          <a:srcRect/>
          <a:stretch>
            <a:fillRect/>
          </a:stretch>
        </p:blipFill>
        <p:spPr bwMode="auto">
          <a:xfrm>
            <a:off x="0" y="152401"/>
            <a:ext cx="1219200" cy="796925"/>
          </a:xfrm>
          <a:prstGeom prst="rect">
            <a:avLst/>
          </a:prstGeom>
          <a:noFill/>
          <a:ln w="9525">
            <a:noFill/>
            <a:miter lim="800000"/>
            <a:headEnd/>
            <a:tailEnd/>
          </a:ln>
        </p:spPr>
      </p:pic>
      <p:pic>
        <p:nvPicPr>
          <p:cNvPr id="2059" name="Picture 11" descr="1024_greendot_divider"/>
          <p:cNvPicPr>
            <a:picLocks noChangeAspect="1" noChangeArrowheads="1"/>
          </p:cNvPicPr>
          <p:nvPr/>
        </p:nvPicPr>
        <p:blipFill>
          <a:blip r:embed="rId14"/>
          <a:srcRect/>
          <a:stretch>
            <a:fillRect/>
          </a:stretch>
        </p:blipFill>
        <p:spPr bwMode="auto">
          <a:xfrm>
            <a:off x="1295400" y="838200"/>
            <a:ext cx="7848600" cy="153988"/>
          </a:xfrm>
          <a:prstGeom prst="rect">
            <a:avLst/>
          </a:prstGeom>
          <a:noFill/>
          <a:ln w="9525">
            <a:noFill/>
            <a:miter lim="800000"/>
            <a:headEnd/>
            <a:tailEnd/>
          </a:ln>
        </p:spPr>
      </p:pic>
      <p:pic>
        <p:nvPicPr>
          <p:cNvPr id="12" name="Picture 11" descr="MP900410081.JPG"/>
          <p:cNvPicPr>
            <a:picLocks noChangeAspect="1"/>
          </p:cNvPicPr>
          <p:nvPr/>
        </p:nvPicPr>
        <p:blipFill>
          <a:blip r:embed="rId16">
            <a:alphaModFix amt="20000"/>
          </a:blip>
          <a:srcRect t="17504" b="34558"/>
          <a:stretch>
            <a:fillRect/>
          </a:stretch>
        </p:blipFill>
        <p:spPr>
          <a:xfrm>
            <a:off x="165221" y="990600"/>
            <a:ext cx="8772394" cy="5181600"/>
          </a:xfrm>
          <a:prstGeom prst="rect">
            <a:avLst/>
          </a:prstGeom>
        </p:spPr>
      </p:pic>
    </p:spTree>
    <p:extLst>
      <p:ext uri="{BB962C8B-B14F-4D97-AF65-F5344CB8AC3E}">
        <p14:creationId xmlns:p14="http://schemas.microsoft.com/office/powerpoint/2010/main" val="333475124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ransition>
    <p:fade/>
  </p:transition>
  <p:hf hdr="0"/>
  <p:txStyles>
    <p:titleStyle>
      <a:lvl1pPr algn="ctr" rtl="0" eaLnBrk="1" fontAlgn="base" hangingPunct="1">
        <a:spcBef>
          <a:spcPct val="0"/>
        </a:spcBef>
        <a:spcAft>
          <a:spcPct val="0"/>
        </a:spcAft>
        <a:defRPr sz="3600">
          <a:solidFill>
            <a:srgbClr val="23346C"/>
          </a:solidFill>
          <a:latin typeface="+mj-lt"/>
          <a:ea typeface="+mj-ea"/>
          <a:cs typeface="+mj-cs"/>
        </a:defRPr>
      </a:lvl1pPr>
      <a:lvl2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1" fontAlgn="base" hangingPunct="1">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1" fontAlgn="base" hangingPunct="1">
        <a:spcBef>
          <a:spcPct val="20000"/>
        </a:spcBef>
        <a:spcAft>
          <a:spcPct val="0"/>
        </a:spcAft>
        <a:buChar char="•"/>
        <a:defRPr sz="2800">
          <a:solidFill>
            <a:srgbClr val="23346C"/>
          </a:solidFill>
          <a:latin typeface="+mn-lt"/>
          <a:ea typeface="+mn-ea"/>
          <a:cs typeface="+mn-cs"/>
        </a:defRPr>
      </a:lvl1pPr>
      <a:lvl2pPr marL="742950" indent="-285750" algn="l" rtl="0" eaLnBrk="1" fontAlgn="base" hangingPunct="1">
        <a:spcBef>
          <a:spcPct val="20000"/>
        </a:spcBef>
        <a:spcAft>
          <a:spcPct val="0"/>
        </a:spcAft>
        <a:buChar char="–"/>
        <a:defRPr sz="2400" b="1">
          <a:solidFill>
            <a:srgbClr val="23346C"/>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9906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base">
              <a:defRPr sz="1200">
                <a:latin typeface="Arial" charset="0"/>
                <a:ea typeface="Arial Unicode MS" pitchFamily="34" charset="-128"/>
                <a:cs typeface="Arial Unicode MS" pitchFamily="34" charset="-128"/>
              </a:defRPr>
            </a:lvl1pPr>
          </a:lstStyle>
          <a:p>
            <a:pPr eaLnBrk="0" hangingPunct="0">
              <a:spcBef>
                <a:spcPct val="0"/>
              </a:spcBef>
              <a:spcAft>
                <a:spcPct val="0"/>
              </a:spcAft>
              <a:defRPr/>
            </a:pPr>
            <a:r>
              <a:rPr lang="en-US" smtClean="0">
                <a:solidFill>
                  <a:srgbClr val="000000"/>
                </a:solidFill>
              </a:rPr>
              <a:t>July 23, 2011</a:t>
            </a:r>
            <a:endParaRPr lang="en-US">
              <a:solidFill>
                <a:srgbClr val="000000"/>
              </a:solidFill>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defRPr sz="1600" b="1">
                <a:solidFill>
                  <a:srgbClr val="23346C"/>
                </a:solidFill>
                <a:latin typeface="Arial" charset="0"/>
                <a:ea typeface="Arial Unicode MS" pitchFamily="34" charset="-128"/>
                <a:cs typeface="Arial Unicode MS" pitchFamily="34" charset="-128"/>
              </a:defRPr>
            </a:lvl1pPr>
          </a:lstStyle>
          <a:p>
            <a:pPr eaLnBrk="0" hangingPunct="0">
              <a:spcBef>
                <a:spcPct val="0"/>
              </a:spcBef>
              <a:spcAft>
                <a:spcPct val="0"/>
              </a:spcAft>
              <a:defRPr/>
            </a:pPr>
            <a:r>
              <a:rPr lang="en-US" smtClean="0"/>
              <a:t>S. Myers                   ECFA-EPS, Grenoble</a:t>
            </a:r>
            <a:endParaRPr lang="en-US"/>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base">
              <a:defRPr sz="1400" smtClean="0"/>
            </a:lvl1pPr>
          </a:lstStyle>
          <a:p>
            <a:pPr eaLnBrk="0" hangingPunct="0">
              <a:spcBef>
                <a:spcPct val="0"/>
              </a:spcBef>
              <a:spcAft>
                <a:spcPct val="0"/>
              </a:spcAft>
              <a:defRPr/>
            </a:pPr>
            <a:fld id="{84847CCE-56C7-9545-B631-3B8A3D2588EB}" type="slidenum">
              <a:rPr lang="en-US" altLang="ja-JP">
                <a:solidFill>
                  <a:srgbClr val="000000"/>
                </a:solidFill>
                <a:ea typeface="ＭＳ Ｐゴシック" charset="0"/>
              </a:rPr>
              <a:pPr eaLnBrk="0" hangingPunct="0">
                <a:spcBef>
                  <a:spcPct val="0"/>
                </a:spcBef>
                <a:spcAft>
                  <a:spcPct val="0"/>
                </a:spcAft>
                <a:defRPr/>
              </a:pPr>
              <a:t>‹#›</a:t>
            </a:fld>
            <a:endParaRPr lang="en-US" altLang="ja-JP">
              <a:solidFill>
                <a:srgbClr val="000000"/>
              </a:solidFill>
              <a:ea typeface="ＭＳ Ｐゴシック" charset="0"/>
            </a:endParaRPr>
          </a:p>
        </p:txBody>
      </p:sp>
      <p:pic>
        <p:nvPicPr>
          <p:cNvPr id="2" name="Picture 15" descr="N:\Fermi\ILCRedesign\ilccolor.t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6" descr="C:\Documents and Settings\kevin\My Documents\1024_greendot_divid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5400" y="685800"/>
            <a:ext cx="7848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Text Box 17"/>
          <p:cNvSpPr txBox="1">
            <a:spLocks noChangeArrowheads="1"/>
          </p:cNvSpPr>
          <p:nvPr/>
        </p:nvSpPr>
        <p:spPr bwMode="auto">
          <a:xfrm>
            <a:off x="1295400" y="0"/>
            <a:ext cx="7620000" cy="457200"/>
          </a:xfrm>
          <a:prstGeom prst="rect">
            <a:avLst/>
          </a:prstGeom>
          <a:noFill/>
          <a:ln w="9525">
            <a:noFill/>
            <a:miter lim="800000"/>
            <a:headEnd/>
            <a:tailEnd/>
          </a:ln>
          <a:effectLst/>
        </p:spPr>
        <p:txBody>
          <a:bodyPr>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pPr eaLnBrk="0" fontAlgn="ctr" hangingPunct="0">
              <a:spcBef>
                <a:spcPct val="50000"/>
              </a:spcBef>
              <a:spcAft>
                <a:spcPct val="0"/>
              </a:spcAft>
              <a:defRPr/>
            </a:pPr>
            <a:endParaRPr kumimoji="0" lang="ja-JP" altLang="en-US" sz="2400" smtClean="0">
              <a:solidFill>
                <a:srgbClr val="000000"/>
              </a:solidFill>
            </a:endParaRPr>
          </a:p>
        </p:txBody>
      </p:sp>
      <p:sp>
        <p:nvSpPr>
          <p:cNvPr id="1042" name="Text Box 18"/>
          <p:cNvSpPr txBox="1">
            <a:spLocks noChangeArrowheads="1"/>
          </p:cNvSpPr>
          <p:nvPr/>
        </p:nvSpPr>
        <p:spPr bwMode="auto">
          <a:xfrm>
            <a:off x="1828800" y="0"/>
            <a:ext cx="6629400" cy="457200"/>
          </a:xfrm>
          <a:prstGeom prst="rect">
            <a:avLst/>
          </a:prstGeom>
          <a:noFill/>
          <a:ln w="9525">
            <a:noFill/>
            <a:miter lim="800000"/>
            <a:headEnd/>
            <a:tailEnd/>
          </a:ln>
          <a:effectLst/>
        </p:spPr>
        <p:txBody>
          <a:bodyPr>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9144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1371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18288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pPr eaLnBrk="0" fontAlgn="ctr" hangingPunct="0">
              <a:spcBef>
                <a:spcPct val="50000"/>
              </a:spcBef>
              <a:spcAft>
                <a:spcPct val="0"/>
              </a:spcAft>
              <a:defRPr/>
            </a:pPr>
            <a:endParaRPr kumimoji="0" lang="ja-JP" altLang="en-US" sz="2400" smtClean="0">
              <a:solidFill>
                <a:srgbClr val="000000"/>
              </a:solidFill>
            </a:endParaRPr>
          </a:p>
        </p:txBody>
      </p:sp>
      <p:sp>
        <p:nvSpPr>
          <p:cNvPr id="1034" name="Rectangle 20"/>
          <p:cNvSpPr>
            <a:spLocks noGrp="1" noChangeArrowheads="1"/>
          </p:cNvSpPr>
          <p:nvPr>
            <p:ph type="title"/>
          </p:nvPr>
        </p:nvSpPr>
        <p:spPr bwMode="auto">
          <a:xfrm>
            <a:off x="1295400" y="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pic>
        <p:nvPicPr>
          <p:cNvPr id="1035" name="Picture 21" descr="C:\Documents and Settings\kevin\My Documents\1024_greendot_divid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248400"/>
            <a:ext cx="9144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93512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Lst>
  <p:hf hdr="0"/>
  <p:txStyles>
    <p:titleStyle>
      <a:lvl1pPr algn="ctr" rtl="0" eaLnBrk="0" fontAlgn="base" hangingPunct="0">
        <a:spcBef>
          <a:spcPct val="0"/>
        </a:spcBef>
        <a:spcAft>
          <a:spcPct val="0"/>
        </a:spcAft>
        <a:defRPr kumimoji="1" sz="3600">
          <a:solidFill>
            <a:srgbClr val="23346C"/>
          </a:solidFill>
          <a:latin typeface="+mj-lt"/>
          <a:ea typeface="ＭＳ Ｐゴシック" charset="0"/>
          <a:cs typeface="+mj-cs"/>
        </a:defRPr>
      </a:lvl1pPr>
      <a:lvl2pPr algn="ctr" rtl="0" eaLnBrk="0" fontAlgn="base" hangingPunct="0">
        <a:spcBef>
          <a:spcPct val="0"/>
        </a:spcBef>
        <a:spcAft>
          <a:spcPct val="0"/>
        </a:spcAft>
        <a:defRPr kumimoji="1" sz="3600">
          <a:solidFill>
            <a:srgbClr val="23346C"/>
          </a:solidFill>
          <a:latin typeface="Arial" charset="0"/>
          <a:ea typeface="ＭＳ Ｐゴシック" charset="0"/>
          <a:cs typeface="Arial Unicode MS" pitchFamily="34" charset="-128"/>
        </a:defRPr>
      </a:lvl2pPr>
      <a:lvl3pPr algn="ctr" rtl="0" eaLnBrk="0" fontAlgn="base" hangingPunct="0">
        <a:spcBef>
          <a:spcPct val="0"/>
        </a:spcBef>
        <a:spcAft>
          <a:spcPct val="0"/>
        </a:spcAft>
        <a:defRPr kumimoji="1" sz="3600">
          <a:solidFill>
            <a:srgbClr val="23346C"/>
          </a:solidFill>
          <a:latin typeface="Arial" charset="0"/>
          <a:ea typeface="ＭＳ Ｐゴシック" charset="0"/>
          <a:cs typeface="Arial Unicode MS" pitchFamily="34" charset="-128"/>
        </a:defRPr>
      </a:lvl3pPr>
      <a:lvl4pPr algn="ctr" rtl="0" eaLnBrk="0" fontAlgn="base" hangingPunct="0">
        <a:spcBef>
          <a:spcPct val="0"/>
        </a:spcBef>
        <a:spcAft>
          <a:spcPct val="0"/>
        </a:spcAft>
        <a:defRPr kumimoji="1" sz="3600">
          <a:solidFill>
            <a:srgbClr val="23346C"/>
          </a:solidFill>
          <a:latin typeface="Arial" charset="0"/>
          <a:ea typeface="ＭＳ Ｐゴシック" charset="0"/>
          <a:cs typeface="Arial Unicode MS" pitchFamily="34" charset="-128"/>
        </a:defRPr>
      </a:lvl4pPr>
      <a:lvl5pPr algn="ctr" rtl="0" eaLnBrk="0" fontAlgn="base" hangingPunct="0">
        <a:spcBef>
          <a:spcPct val="0"/>
        </a:spcBef>
        <a:spcAft>
          <a:spcPct val="0"/>
        </a:spcAft>
        <a:defRPr kumimoji="1" sz="3600">
          <a:solidFill>
            <a:srgbClr val="23346C"/>
          </a:solidFill>
          <a:latin typeface="Arial" charset="0"/>
          <a:ea typeface="ＭＳ Ｐゴシック" charset="0"/>
          <a:cs typeface="Arial Unicode MS" pitchFamily="34" charset="-128"/>
        </a:defRPr>
      </a:lvl5pPr>
      <a:lvl6pPr marL="4572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kumimoji="1" sz="2800">
          <a:solidFill>
            <a:srgbClr val="23346C"/>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kumimoji="1"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9906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28" name="Rectangle 4"/>
          <p:cNvSpPr>
            <a:spLocks noGrp="1" noChangeArrowheads="1"/>
          </p:cNvSpPr>
          <p:nvPr>
            <p:ph type="dt" sz="half" idx="2"/>
          </p:nvPr>
        </p:nvSpPr>
        <p:spPr bwMode="auto">
          <a:xfrm>
            <a:off x="381000" y="6400800"/>
            <a:ext cx="2438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base">
              <a:defRPr sz="1200"/>
            </a:lvl1pPr>
          </a:lstStyle>
          <a:p>
            <a:pPr defTabSz="457200"/>
            <a:r>
              <a:rPr lang="en-US" smtClean="0">
                <a:solidFill>
                  <a:srgbClr val="000000"/>
                </a:solidFill>
              </a:rPr>
              <a:t>July 23, 2011</a:t>
            </a:r>
            <a:endParaRPr lang="en-US">
              <a:solidFill>
                <a:srgbClr val="000000"/>
              </a:solidFill>
            </a:endParaRP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base">
              <a:defRPr sz="1600" b="1">
                <a:solidFill>
                  <a:srgbClr val="23346C"/>
                </a:solidFill>
              </a:defRPr>
            </a:lvl1pPr>
          </a:lstStyle>
          <a:p>
            <a:pPr defTabSz="457200"/>
            <a:r>
              <a:rPr lang="en-US" smtClean="0"/>
              <a:t>S. Myers                   ECFA-EPS, Grenoble</a:t>
            </a:r>
            <a:endParaRPr lang="en-US"/>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base">
              <a:defRPr sz="1400"/>
            </a:lvl1pPr>
          </a:lstStyle>
          <a:p>
            <a:pPr defTabSz="457200"/>
            <a:fld id="{C6591778-A212-C24E-A878-30F2B05EF7B5}" type="slidenum">
              <a:rPr lang="en-US">
                <a:solidFill>
                  <a:srgbClr val="000000"/>
                </a:solidFill>
              </a:rPr>
              <a:pPr defTabSz="457200"/>
              <a:t>‹#›</a:t>
            </a:fld>
            <a:endParaRPr lang="en-US">
              <a:solidFill>
                <a:srgbClr val="000000"/>
              </a:solidFill>
            </a:endParaRPr>
          </a:p>
        </p:txBody>
      </p:sp>
      <p:pic>
        <p:nvPicPr>
          <p:cNvPr id="1039" name="Picture 15" descr="ilccolor"/>
          <p:cNvPicPr>
            <a:picLocks noChangeAspect="1" noChangeArrowheads="1"/>
          </p:cNvPicPr>
          <p:nvPr/>
        </p:nvPicPr>
        <p:blipFill>
          <a:blip r:embed="rId13"/>
          <a:srcRect/>
          <a:stretch>
            <a:fillRect/>
          </a:stretch>
        </p:blipFill>
        <p:spPr bwMode="auto">
          <a:xfrm>
            <a:off x="0" y="1"/>
            <a:ext cx="1219200" cy="796925"/>
          </a:xfrm>
          <a:prstGeom prst="rect">
            <a:avLst/>
          </a:prstGeom>
          <a:noFill/>
        </p:spPr>
      </p:pic>
      <p:pic>
        <p:nvPicPr>
          <p:cNvPr id="1040" name="Picture 16" descr="1024_greendot_divider"/>
          <p:cNvPicPr>
            <a:picLocks noChangeAspect="1" noChangeArrowheads="1"/>
          </p:cNvPicPr>
          <p:nvPr/>
        </p:nvPicPr>
        <p:blipFill>
          <a:blip r:embed="rId14"/>
          <a:srcRect/>
          <a:stretch>
            <a:fillRect/>
          </a:stretch>
        </p:blipFill>
        <p:spPr bwMode="auto">
          <a:xfrm>
            <a:off x="1295400" y="685800"/>
            <a:ext cx="7848600" cy="153988"/>
          </a:xfrm>
          <a:prstGeom prst="rect">
            <a:avLst/>
          </a:prstGeom>
          <a:noFill/>
        </p:spPr>
      </p:pic>
      <p:sp>
        <p:nvSpPr>
          <p:cNvPr id="1041" name="Text Box 17"/>
          <p:cNvSpPr txBox="1">
            <a:spLocks noChangeArrowheads="1"/>
          </p:cNvSpPr>
          <p:nvPr/>
        </p:nvSpPr>
        <p:spPr bwMode="auto">
          <a:xfrm>
            <a:off x="1295400" y="0"/>
            <a:ext cx="76200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42" name="Text Box 18"/>
          <p:cNvSpPr txBox="1">
            <a:spLocks noChangeArrowheads="1"/>
          </p:cNvSpPr>
          <p:nvPr/>
        </p:nvSpPr>
        <p:spPr bwMode="auto">
          <a:xfrm>
            <a:off x="1828800" y="0"/>
            <a:ext cx="6629400" cy="369332"/>
          </a:xfrm>
          <a:prstGeom prst="rect">
            <a:avLst/>
          </a:prstGeom>
          <a:noFill/>
          <a:ln w="9525">
            <a:noFill/>
            <a:miter lim="800000"/>
            <a:headEnd/>
            <a:tailEnd/>
          </a:ln>
          <a:effectLst/>
        </p:spPr>
        <p:txBody>
          <a:bodyPr>
            <a:prstTxWarp prst="textNoShape">
              <a:avLst/>
            </a:prstTxWarp>
            <a:spAutoFit/>
          </a:bodyPr>
          <a:lstStyle/>
          <a:p>
            <a:pPr defTabSz="457200">
              <a:spcBef>
                <a:spcPct val="50000"/>
              </a:spcBef>
            </a:pPr>
            <a:endParaRPr lang="en-US">
              <a:solidFill>
                <a:srgbClr val="000000"/>
              </a:solidFill>
            </a:endParaRPr>
          </a:p>
        </p:txBody>
      </p:sp>
      <p:sp>
        <p:nvSpPr>
          <p:cNvPr id="1044" name="Rectangle 20"/>
          <p:cNvSpPr>
            <a:spLocks noGrp="1" noChangeArrowheads="1"/>
          </p:cNvSpPr>
          <p:nvPr>
            <p:ph type="title"/>
          </p:nvPr>
        </p:nvSpPr>
        <p:spPr bwMode="auto">
          <a:xfrm>
            <a:off x="1295400" y="0"/>
            <a:ext cx="7086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45" name="Picture 21" descr="1024_greendot_divider"/>
          <p:cNvPicPr>
            <a:picLocks noChangeAspect="1" noChangeArrowheads="1"/>
          </p:cNvPicPr>
          <p:nvPr/>
        </p:nvPicPr>
        <p:blipFill>
          <a:blip r:embed="rId14"/>
          <a:srcRect/>
          <a:stretch>
            <a:fillRect/>
          </a:stretch>
        </p:blipFill>
        <p:spPr bwMode="auto">
          <a:xfrm>
            <a:off x="0" y="6248400"/>
            <a:ext cx="9144000" cy="179388"/>
          </a:xfrm>
          <a:prstGeom prst="rect">
            <a:avLst/>
          </a:prstGeom>
          <a:noFill/>
        </p:spPr>
      </p:pic>
    </p:spTree>
    <p:extLst>
      <p:ext uri="{BB962C8B-B14F-4D97-AF65-F5344CB8AC3E}">
        <p14:creationId xmlns:p14="http://schemas.microsoft.com/office/powerpoint/2010/main" val="2488724242"/>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hf hdr="0"/>
  <p:txStyles>
    <p:titleStyle>
      <a:lvl1pPr algn="ctr" rtl="0" fontAlgn="base">
        <a:spcBef>
          <a:spcPct val="0"/>
        </a:spcBef>
        <a:spcAft>
          <a:spcPct val="0"/>
        </a:spcAft>
        <a:defRPr sz="3200" b="1">
          <a:solidFill>
            <a:schemeClr val="tx1"/>
          </a:solidFill>
          <a:latin typeface="+mj-lt"/>
          <a:ea typeface="+mj-ea"/>
          <a:cs typeface="+mj-cs"/>
        </a:defRPr>
      </a:lvl1pPr>
      <a:lvl2pPr algn="ctr" rtl="0" fontAlgn="base">
        <a:spcBef>
          <a:spcPct val="0"/>
        </a:spcBef>
        <a:spcAft>
          <a:spcPct val="0"/>
        </a:spcAft>
        <a:defRPr sz="3200" b="1">
          <a:solidFill>
            <a:schemeClr val="tx1"/>
          </a:solidFill>
          <a:latin typeface="Arial" charset="0"/>
        </a:defRPr>
      </a:lvl2pPr>
      <a:lvl3pPr algn="ctr" rtl="0" fontAlgn="base">
        <a:spcBef>
          <a:spcPct val="0"/>
        </a:spcBef>
        <a:spcAft>
          <a:spcPct val="0"/>
        </a:spcAft>
        <a:defRPr sz="3200" b="1">
          <a:solidFill>
            <a:schemeClr val="tx1"/>
          </a:solidFill>
          <a:latin typeface="Arial" charset="0"/>
        </a:defRPr>
      </a:lvl3pPr>
      <a:lvl4pPr algn="ctr" rtl="0" fontAlgn="base">
        <a:spcBef>
          <a:spcPct val="0"/>
        </a:spcBef>
        <a:spcAft>
          <a:spcPct val="0"/>
        </a:spcAft>
        <a:defRPr sz="3200" b="1">
          <a:solidFill>
            <a:schemeClr val="tx1"/>
          </a:solidFill>
          <a:latin typeface="Arial" charset="0"/>
        </a:defRPr>
      </a:lvl4pPr>
      <a:lvl5pPr algn="ctr" rtl="0" fontAlgn="base">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42900" indent="-342900" algn="l" rtl="0" fontAlgn="base">
        <a:spcBef>
          <a:spcPct val="20000"/>
        </a:spcBef>
        <a:spcAft>
          <a:spcPct val="0"/>
        </a:spcAft>
        <a:buChar char="•"/>
        <a:defRPr sz="2800">
          <a:solidFill>
            <a:srgbClr val="23346C"/>
          </a:solidFill>
          <a:latin typeface="+mn-lt"/>
          <a:ea typeface="+mn-ea"/>
          <a:cs typeface="+mn-cs"/>
        </a:defRPr>
      </a:lvl1pPr>
      <a:lvl2pPr marL="742950" indent="-285750" algn="l" rtl="0" fontAlgn="base">
        <a:spcBef>
          <a:spcPct val="20000"/>
        </a:spcBef>
        <a:spcAft>
          <a:spcPct val="0"/>
        </a:spcAft>
        <a:buChar char="–"/>
        <a:defRPr sz="2400" b="1">
          <a:solidFill>
            <a:schemeClr val="folHlink"/>
          </a:solidFill>
          <a:latin typeface="+mn-lt"/>
          <a:ea typeface="ＭＳ Ｐゴシック" charset="-128"/>
        </a:defRPr>
      </a:lvl2pPr>
      <a:lvl3pPr marL="1143000" indent="-228600" algn="l" rtl="0" fontAlgn="base">
        <a:spcBef>
          <a:spcPct val="20000"/>
        </a:spcBef>
        <a:spcAft>
          <a:spcPct val="0"/>
        </a:spcAft>
        <a:buChar char="•"/>
        <a:defRPr sz="20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fontAlgn="base">
              <a:spcBef>
                <a:spcPct val="0"/>
              </a:spcBef>
              <a:spcAft>
                <a:spcPct val="0"/>
              </a:spcAft>
              <a:defRPr/>
            </a:pPr>
            <a:r>
              <a:rPr lang="en-US" smtClean="0">
                <a:solidFill>
                  <a:srgbClr val="000000"/>
                </a:solidFill>
              </a:rPr>
              <a:t>July 23, 2011</a:t>
            </a: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fontAlgn="base">
              <a:spcBef>
                <a:spcPct val="0"/>
              </a:spcBef>
              <a:spcAft>
                <a:spcPct val="0"/>
              </a:spcAft>
              <a:defRPr/>
            </a:pPr>
            <a:r>
              <a:rPr lang="en-GB" smtClean="0">
                <a:solidFill>
                  <a:srgbClr val="000000"/>
                </a:solidFill>
              </a:rPr>
              <a:t>S. Myers                   ECFA-EPS, Grenoble</a:t>
            </a: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fontAlgn="base">
              <a:spcBef>
                <a:spcPct val="0"/>
              </a:spcBef>
              <a:spcAft>
                <a:spcPct val="0"/>
              </a:spcAft>
              <a:defRPr/>
            </a:pPr>
            <a:fld id="{39DFAD98-DBF9-A247-98FB-5D13906027AD}" type="slidenum">
              <a:rPr lang="en-GB">
                <a:solidFill>
                  <a:srgbClr val="000000"/>
                </a:solidFill>
                <a:ea typeface="ＭＳ Ｐゴシック" charset="-128"/>
                <a:cs typeface="ＭＳ Ｐゴシック" charset="-128"/>
              </a:rPr>
              <a:pPr fontAlgn="base">
                <a:spcBef>
                  <a:spcPct val="0"/>
                </a:spcBef>
                <a:spcAft>
                  <a:spcPct val="0"/>
                </a:spcAft>
                <a:defRPr/>
              </a:pPr>
              <a:t>‹#›</a:t>
            </a:fld>
            <a:endParaRPr lang="en-GB">
              <a:solidFill>
                <a:srgbClr val="000000"/>
              </a:solidFill>
              <a:ea typeface="ＭＳ Ｐゴシック" charset="-128"/>
              <a:cs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146381123"/>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457150"/>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457150"/>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0"/>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457150"/>
            <a:fld id="{46D4041F-07D4-3747-95BF-643009698320}" type="slidenum">
              <a:rPr lang="en-US" smtClean="0">
                <a:solidFill>
                  <a:prstClr val="black">
                    <a:tint val="75000"/>
                  </a:prstClr>
                </a:solidFill>
              </a:rPr>
              <a:pPr defTabSz="457150"/>
              <a:t>‹#›</a:t>
            </a:fld>
            <a:endParaRPr lang="en-US">
              <a:solidFill>
                <a:prstClr val="black">
                  <a:tint val="75000"/>
                </a:prstClr>
              </a:solidFill>
            </a:endParaRPr>
          </a:p>
        </p:txBody>
      </p:sp>
    </p:spTree>
    <p:extLst>
      <p:ext uri="{BB962C8B-B14F-4D97-AF65-F5344CB8AC3E}">
        <p14:creationId xmlns:p14="http://schemas.microsoft.com/office/powerpoint/2010/main" val="1615759745"/>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Lst>
  <p:hf hdr="0"/>
  <p:txStyles>
    <p:titleStyle>
      <a:lvl1pPr algn="ctr" defTabSz="457150" rtl="0" eaLnBrk="1" latinLnBrk="0" hangingPunct="1">
        <a:spcBef>
          <a:spcPct val="0"/>
        </a:spcBef>
        <a:buNone/>
        <a:defRPr sz="4400" kern="1200">
          <a:solidFill>
            <a:schemeClr val="tx1"/>
          </a:solidFill>
          <a:latin typeface="+mj-lt"/>
          <a:ea typeface="+mj-ea"/>
          <a:cs typeface="+mj-cs"/>
        </a:defRPr>
      </a:lvl1pPr>
    </p:titleStyle>
    <p:bodyStyle>
      <a:lvl1pPr marL="342862" indent="-342862" algn="l" defTabSz="457150" rtl="0" eaLnBrk="1" latinLnBrk="0" hangingPunct="1">
        <a:spcBef>
          <a:spcPct val="20000"/>
        </a:spcBef>
        <a:buFont typeface="Arial"/>
        <a:buChar char="•"/>
        <a:defRPr sz="3200" kern="1200">
          <a:solidFill>
            <a:schemeClr val="tx1"/>
          </a:solidFill>
          <a:latin typeface="+mn-lt"/>
          <a:ea typeface="+mn-ea"/>
          <a:cs typeface="+mn-cs"/>
        </a:defRPr>
      </a:lvl1pPr>
      <a:lvl2pPr marL="742868" indent="-285718" algn="l" defTabSz="457150" rtl="0" eaLnBrk="1" latinLnBrk="0" hangingPunct="1">
        <a:spcBef>
          <a:spcPct val="20000"/>
        </a:spcBef>
        <a:buFont typeface="Arial"/>
        <a:buChar char="–"/>
        <a:defRPr sz="2800" kern="1200">
          <a:solidFill>
            <a:schemeClr val="tx1"/>
          </a:solidFill>
          <a:latin typeface="+mn-lt"/>
          <a:ea typeface="+mn-ea"/>
          <a:cs typeface="+mn-cs"/>
        </a:defRPr>
      </a:lvl2pPr>
      <a:lvl3pPr marL="1142874" indent="-228574" algn="l" defTabSz="457150" rtl="0" eaLnBrk="1" latinLnBrk="0" hangingPunct="1">
        <a:spcBef>
          <a:spcPct val="20000"/>
        </a:spcBef>
        <a:buFont typeface="Arial"/>
        <a:buChar char="•"/>
        <a:defRPr sz="2400" kern="1200">
          <a:solidFill>
            <a:schemeClr val="tx1"/>
          </a:solidFill>
          <a:latin typeface="+mn-lt"/>
          <a:ea typeface="+mn-ea"/>
          <a:cs typeface="+mn-cs"/>
        </a:defRPr>
      </a:lvl3pPr>
      <a:lvl4pPr marL="1600023" indent="-228574" algn="l" defTabSz="457150" rtl="0" eaLnBrk="1" latinLnBrk="0" hangingPunct="1">
        <a:spcBef>
          <a:spcPct val="20000"/>
        </a:spcBef>
        <a:buFont typeface="Arial"/>
        <a:buChar char="–"/>
        <a:defRPr sz="2000" kern="1200">
          <a:solidFill>
            <a:schemeClr val="tx1"/>
          </a:solidFill>
          <a:latin typeface="+mn-lt"/>
          <a:ea typeface="+mn-ea"/>
          <a:cs typeface="+mn-cs"/>
        </a:defRPr>
      </a:lvl4pPr>
      <a:lvl5pPr marL="2057172" indent="-228574" algn="l" defTabSz="457150" rtl="0" eaLnBrk="1" latinLnBrk="0" hangingPunct="1">
        <a:spcBef>
          <a:spcPct val="20000"/>
        </a:spcBef>
        <a:buFont typeface="Arial"/>
        <a:buChar char="»"/>
        <a:defRPr sz="2000" kern="1200">
          <a:solidFill>
            <a:schemeClr val="tx1"/>
          </a:solidFill>
          <a:latin typeface="+mn-lt"/>
          <a:ea typeface="+mn-ea"/>
          <a:cs typeface="+mn-cs"/>
        </a:defRPr>
      </a:lvl5pPr>
      <a:lvl6pPr marL="2514322" indent="-228574" algn="l" defTabSz="457150" rtl="0" eaLnBrk="1" latinLnBrk="0" hangingPunct="1">
        <a:spcBef>
          <a:spcPct val="20000"/>
        </a:spcBef>
        <a:buFont typeface="Arial"/>
        <a:buChar char="•"/>
        <a:defRPr sz="2000" kern="1200">
          <a:solidFill>
            <a:schemeClr val="tx1"/>
          </a:solidFill>
          <a:latin typeface="+mn-lt"/>
          <a:ea typeface="+mn-ea"/>
          <a:cs typeface="+mn-cs"/>
        </a:defRPr>
      </a:lvl6pPr>
      <a:lvl7pPr marL="2971471" indent="-228574" algn="l" defTabSz="457150" rtl="0" eaLnBrk="1" latinLnBrk="0" hangingPunct="1">
        <a:spcBef>
          <a:spcPct val="20000"/>
        </a:spcBef>
        <a:buFont typeface="Arial"/>
        <a:buChar char="•"/>
        <a:defRPr sz="2000" kern="1200">
          <a:solidFill>
            <a:schemeClr val="tx1"/>
          </a:solidFill>
          <a:latin typeface="+mn-lt"/>
          <a:ea typeface="+mn-ea"/>
          <a:cs typeface="+mn-cs"/>
        </a:defRPr>
      </a:lvl7pPr>
      <a:lvl8pPr marL="3428620" indent="-228574" algn="l" defTabSz="457150" rtl="0" eaLnBrk="1" latinLnBrk="0" hangingPunct="1">
        <a:spcBef>
          <a:spcPct val="20000"/>
        </a:spcBef>
        <a:buFont typeface="Arial"/>
        <a:buChar char="•"/>
        <a:defRPr sz="2000" kern="1200">
          <a:solidFill>
            <a:schemeClr val="tx1"/>
          </a:solidFill>
          <a:latin typeface="+mn-lt"/>
          <a:ea typeface="+mn-ea"/>
          <a:cs typeface="+mn-cs"/>
        </a:defRPr>
      </a:lvl8pPr>
      <a:lvl9pPr marL="3885770" indent="-228574" algn="l" defTabSz="4571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298" algn="l" defTabSz="457150" rtl="0" eaLnBrk="1" latinLnBrk="0" hangingPunct="1">
        <a:defRPr sz="1800" kern="1200">
          <a:solidFill>
            <a:schemeClr val="tx1"/>
          </a:solidFill>
          <a:latin typeface="+mn-lt"/>
          <a:ea typeface="+mn-ea"/>
          <a:cs typeface="+mn-cs"/>
        </a:defRPr>
      </a:lvl3pPr>
      <a:lvl4pPr marL="1371448" algn="l" defTabSz="457150" rtl="0" eaLnBrk="1" latinLnBrk="0" hangingPunct="1">
        <a:defRPr sz="1800" kern="1200">
          <a:solidFill>
            <a:schemeClr val="tx1"/>
          </a:solidFill>
          <a:latin typeface="+mn-lt"/>
          <a:ea typeface="+mn-ea"/>
          <a:cs typeface="+mn-cs"/>
        </a:defRPr>
      </a:lvl4pPr>
      <a:lvl5pPr marL="1828598" algn="l" defTabSz="457150" rtl="0" eaLnBrk="1" latinLnBrk="0" hangingPunct="1">
        <a:defRPr sz="1800" kern="1200">
          <a:solidFill>
            <a:schemeClr val="tx1"/>
          </a:solidFill>
          <a:latin typeface="+mn-lt"/>
          <a:ea typeface="+mn-ea"/>
          <a:cs typeface="+mn-cs"/>
        </a:defRPr>
      </a:lvl5pPr>
      <a:lvl6pPr marL="2285747" algn="l" defTabSz="457150" rtl="0" eaLnBrk="1" latinLnBrk="0" hangingPunct="1">
        <a:defRPr sz="1800" kern="1200">
          <a:solidFill>
            <a:schemeClr val="tx1"/>
          </a:solidFill>
          <a:latin typeface="+mn-lt"/>
          <a:ea typeface="+mn-ea"/>
          <a:cs typeface="+mn-cs"/>
        </a:defRPr>
      </a:lvl6pPr>
      <a:lvl7pPr marL="2742896" algn="l" defTabSz="457150" rtl="0" eaLnBrk="1" latinLnBrk="0" hangingPunct="1">
        <a:defRPr sz="1800" kern="1200">
          <a:solidFill>
            <a:schemeClr val="tx1"/>
          </a:solidFill>
          <a:latin typeface="+mn-lt"/>
          <a:ea typeface="+mn-ea"/>
          <a:cs typeface="+mn-cs"/>
        </a:defRPr>
      </a:lvl7pPr>
      <a:lvl8pPr marL="3200046" algn="l" defTabSz="457150" rtl="0" eaLnBrk="1" latinLnBrk="0" hangingPunct="1">
        <a:defRPr sz="1800" kern="1200">
          <a:solidFill>
            <a:schemeClr val="tx1"/>
          </a:solidFill>
          <a:latin typeface="+mn-lt"/>
          <a:ea typeface="+mn-ea"/>
          <a:cs typeface="+mn-cs"/>
        </a:defRPr>
      </a:lvl8pPr>
      <a:lvl9pPr marL="3657196"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fontAlgn="base">
              <a:spcBef>
                <a:spcPct val="0"/>
              </a:spcBef>
              <a:spcAft>
                <a:spcPct val="0"/>
              </a:spcAft>
              <a:defRPr/>
            </a:pPr>
            <a:r>
              <a:rPr lang="en-US" smtClean="0">
                <a:solidFill>
                  <a:srgbClr val="000000"/>
                </a:solidFill>
              </a:rPr>
              <a:t>July 23, 2011</a:t>
            </a: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fontAlgn="base">
              <a:spcBef>
                <a:spcPct val="0"/>
              </a:spcBef>
              <a:spcAft>
                <a:spcPct val="0"/>
              </a:spcAft>
              <a:defRPr/>
            </a:pPr>
            <a:r>
              <a:rPr lang="en-GB" smtClean="0">
                <a:solidFill>
                  <a:srgbClr val="000000"/>
                </a:solidFill>
              </a:rPr>
              <a:t>S. Myers                   ECFA-EPS, Grenoble</a:t>
            </a: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fontAlgn="base">
              <a:spcBef>
                <a:spcPct val="0"/>
              </a:spcBef>
              <a:spcAft>
                <a:spcPct val="0"/>
              </a:spcAft>
              <a:defRPr/>
            </a:pPr>
            <a:fld id="{39DFAD98-DBF9-A247-98FB-5D13906027AD}" type="slidenum">
              <a:rPr lang="en-GB">
                <a:solidFill>
                  <a:srgbClr val="000000"/>
                </a:solidFill>
                <a:ea typeface="ＭＳ Ｐゴシック" charset="-128"/>
              </a:rPr>
              <a:pPr fontAlgn="base">
                <a:spcBef>
                  <a:spcPct val="0"/>
                </a:spcBef>
                <a:spcAft>
                  <a:spcPct val="0"/>
                </a:spcAft>
                <a:defRPr/>
              </a:pPr>
              <a:t>‹#›</a:t>
            </a:fld>
            <a:endParaRPr lang="en-GB">
              <a:solidFill>
                <a:srgbClr val="000000"/>
              </a:solidFill>
              <a:ea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274928390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640521"/>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632575"/>
            <a:ext cx="2895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dirty="0"/>
            </a:lvl1pPr>
          </a:lstStyle>
          <a:p>
            <a:pPr algn="ctr" fontAlgn="base">
              <a:spcAft>
                <a:spcPct val="0"/>
              </a:spcAft>
              <a:defRPr/>
            </a:pPr>
            <a:r>
              <a:rPr lang="en-US" smtClean="0">
                <a:solidFill>
                  <a:srgbClr val="00007D"/>
                </a:solidFill>
              </a:rPr>
              <a:t>Mini-Chamonix Introduction</a:t>
            </a:r>
            <a:endParaRPr lang="en-US">
              <a:solidFill>
                <a:srgbClr val="00007D"/>
              </a:solidFill>
            </a:endParaRPr>
          </a:p>
        </p:txBody>
      </p:sp>
      <p:sp>
        <p:nvSpPr>
          <p:cNvPr id="24579" name="Rectangle 3"/>
          <p:cNvSpPr>
            <a:spLocks noGrp="1" noChangeArrowheads="1"/>
          </p:cNvSpPr>
          <p:nvPr>
            <p:ph type="sldNum" sz="quarter" idx="4"/>
          </p:nvPr>
        </p:nvSpPr>
        <p:spPr bwMode="auto">
          <a:xfrm>
            <a:off x="6902450" y="6632575"/>
            <a:ext cx="2133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000"/>
            </a:lvl1pPr>
          </a:lstStyle>
          <a:p>
            <a:pPr fontAlgn="base">
              <a:spcAft>
                <a:spcPct val="0"/>
              </a:spcAft>
              <a:defRPr/>
            </a:pPr>
            <a:fld id="{69CF8F24-2345-4359-A23A-40838D5E6DC1}" type="slidenum">
              <a:rPr lang="en-US">
                <a:solidFill>
                  <a:srgbClr val="00007D"/>
                </a:solidFill>
              </a:rPr>
              <a:pPr fontAlgn="base">
                <a:spcAft>
                  <a:spcPct val="0"/>
                </a:spcAft>
                <a:defRPr/>
              </a:pPr>
              <a:t>‹#›</a:t>
            </a:fld>
            <a:endParaRPr lang="en-US" dirty="0">
              <a:solidFill>
                <a:srgbClr val="00007D"/>
              </a:solidFill>
            </a:endParaRPr>
          </a:p>
        </p:txBody>
      </p:sp>
      <p:sp>
        <p:nvSpPr>
          <p:cNvPr id="9220" name="Rectangle 14"/>
          <p:cNvSpPr>
            <a:spLocks noGrp="1" noChangeArrowheads="1"/>
          </p:cNvSpPr>
          <p:nvPr>
            <p:ph type="title"/>
          </p:nvPr>
        </p:nvSpPr>
        <p:spPr bwMode="auto">
          <a:xfrm>
            <a:off x="684213" y="25400"/>
            <a:ext cx="82296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1" name="Rectangle 15"/>
          <p:cNvSpPr>
            <a:spLocks noGrp="1" noChangeArrowheads="1"/>
          </p:cNvSpPr>
          <p:nvPr>
            <p:ph type="body" idx="1"/>
          </p:nvPr>
        </p:nvSpPr>
        <p:spPr bwMode="auto">
          <a:xfrm>
            <a:off x="457200" y="1196975"/>
            <a:ext cx="8229600"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92" name="Rectangle 16"/>
          <p:cNvSpPr>
            <a:spLocks noGrp="1" noChangeArrowheads="1"/>
          </p:cNvSpPr>
          <p:nvPr>
            <p:ph type="dt" sz="half" idx="2"/>
          </p:nvPr>
        </p:nvSpPr>
        <p:spPr bwMode="auto">
          <a:xfrm>
            <a:off x="34925" y="6616700"/>
            <a:ext cx="2133600" cy="2682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dirty="0"/>
            </a:lvl1pPr>
          </a:lstStyle>
          <a:p>
            <a:pPr fontAlgn="base">
              <a:spcAft>
                <a:spcPct val="0"/>
              </a:spcAft>
              <a:defRPr/>
            </a:pPr>
            <a:r>
              <a:rPr lang="en-US" smtClean="0">
                <a:solidFill>
                  <a:srgbClr val="00007D"/>
                </a:solidFill>
              </a:rPr>
              <a:t>15-7-2011</a:t>
            </a:r>
            <a:endParaRPr lang="en-US">
              <a:solidFill>
                <a:srgbClr val="00007D"/>
              </a:solidFill>
            </a:endParaRPr>
          </a:p>
        </p:txBody>
      </p:sp>
      <p:sp>
        <p:nvSpPr>
          <p:cNvPr id="24593" name="Line 17"/>
          <p:cNvSpPr>
            <a:spLocks noChangeShapeType="1"/>
          </p:cNvSpPr>
          <p:nvPr userDrawn="1"/>
        </p:nvSpPr>
        <p:spPr bwMode="auto">
          <a:xfrm>
            <a:off x="684213" y="620713"/>
            <a:ext cx="8280400" cy="0"/>
          </a:xfrm>
          <a:prstGeom prst="line">
            <a:avLst/>
          </a:prstGeom>
          <a:noFill/>
          <a:ln w="25400" cap="sq">
            <a:solidFill>
              <a:schemeClr val="bg2"/>
            </a:solidFill>
            <a:round/>
            <a:headEnd/>
            <a:tailEnd type="none" w="lg" len="lg"/>
          </a:ln>
          <a:effectLst/>
        </p:spPr>
        <p:txBody>
          <a:bodyPr wrap="none" anchor="ctr"/>
          <a:lstStyle/>
          <a:p>
            <a:pPr algn="ctr" eaLnBrk="0" fontAlgn="base" hangingPunct="0">
              <a:spcBef>
                <a:spcPct val="50000"/>
              </a:spcBef>
              <a:spcAft>
                <a:spcPct val="0"/>
              </a:spcAft>
              <a:defRPr/>
            </a:pPr>
            <a:endParaRPr lang="en-US" sz="2000" dirty="0">
              <a:solidFill>
                <a:srgbClr val="00007D"/>
              </a:solidFill>
            </a:endParaRPr>
          </a:p>
        </p:txBody>
      </p:sp>
      <p:pic>
        <p:nvPicPr>
          <p:cNvPr id="9224" name="Picture 18"/>
          <p:cNvPicPr>
            <a:picLocks noChangeAspect="1" noChangeArrowheads="1"/>
          </p:cNvPicPr>
          <p:nvPr userDrawn="1"/>
        </p:nvPicPr>
        <p:blipFill>
          <a:blip r:embed="rId17" cstate="print"/>
          <a:srcRect/>
          <a:stretch>
            <a:fillRect/>
          </a:stretch>
        </p:blipFill>
        <p:spPr bwMode="auto">
          <a:xfrm>
            <a:off x="0" y="0"/>
            <a:ext cx="654050" cy="623888"/>
          </a:xfrm>
          <a:prstGeom prst="rect">
            <a:avLst/>
          </a:prstGeom>
          <a:noFill/>
          <a:ln w="12700" cap="sq" algn="ctr">
            <a:noFill/>
            <a:miter lim="800000"/>
            <a:headEnd/>
            <a:tailEnd type="none" w="lg" len="lg"/>
          </a:ln>
        </p:spPr>
      </p:pic>
    </p:spTree>
    <p:extLst>
      <p:ext uri="{BB962C8B-B14F-4D97-AF65-F5344CB8AC3E}">
        <p14:creationId xmlns:p14="http://schemas.microsoft.com/office/powerpoint/2010/main" val="1023997819"/>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Lst>
  <p:hf hdr="0"/>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fontAlgn="base">
        <a:spcBef>
          <a:spcPct val="0"/>
        </a:spcBef>
        <a:spcAft>
          <a:spcPct val="0"/>
        </a:spcAft>
        <a:defRPr sz="3200">
          <a:solidFill>
            <a:schemeClr val="bg2"/>
          </a:solidFill>
          <a:latin typeface="Arial" charset="0"/>
        </a:defRPr>
      </a:lvl6pPr>
      <a:lvl7pPr marL="914400" algn="l" rtl="0" fontAlgn="base">
        <a:spcBef>
          <a:spcPct val="0"/>
        </a:spcBef>
        <a:spcAft>
          <a:spcPct val="0"/>
        </a:spcAft>
        <a:defRPr sz="3200">
          <a:solidFill>
            <a:schemeClr val="bg2"/>
          </a:solidFill>
          <a:latin typeface="Arial" charset="0"/>
        </a:defRPr>
      </a:lvl7pPr>
      <a:lvl8pPr marL="1371600" algn="l" rtl="0" fontAlgn="base">
        <a:spcBef>
          <a:spcPct val="0"/>
        </a:spcBef>
        <a:spcAft>
          <a:spcPct val="0"/>
        </a:spcAft>
        <a:defRPr sz="3200">
          <a:solidFill>
            <a:schemeClr val="bg2"/>
          </a:solidFill>
          <a:latin typeface="Arial" charset="0"/>
        </a:defRPr>
      </a:lvl8pPr>
      <a:lvl9pPr marL="1828800" algn="l" rtl="0" fontAlgn="base">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rgbClr val="0000FF"/>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a:solidFill>
            <a:schemeClr val="accent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632575"/>
            <a:ext cx="2895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000" i="1">
                <a:solidFill>
                  <a:srgbClr val="00007D"/>
                </a:solidFill>
                <a:latin typeface="Arial"/>
                <a:ea typeface="+mn-ea"/>
                <a:cs typeface="+mn-cs"/>
              </a:defRPr>
            </a:lvl1pPr>
          </a:lstStyle>
          <a:p>
            <a:pPr fontAlgn="base">
              <a:spcAft>
                <a:spcPct val="0"/>
              </a:spcAft>
              <a:defRPr/>
            </a:pPr>
            <a:r>
              <a:rPr lang="en-US" smtClean="0"/>
              <a:t>S. Myers                   ECFA-EPS, Grenoble</a:t>
            </a:r>
            <a:endParaRPr lang="en-US" dirty="0"/>
          </a:p>
        </p:txBody>
      </p:sp>
      <p:sp>
        <p:nvSpPr>
          <p:cNvPr id="24579" name="Rectangle 3"/>
          <p:cNvSpPr>
            <a:spLocks noGrp="1" noChangeArrowheads="1"/>
          </p:cNvSpPr>
          <p:nvPr>
            <p:ph type="sldNum" sz="quarter" idx="4"/>
          </p:nvPr>
        </p:nvSpPr>
        <p:spPr bwMode="auto">
          <a:xfrm>
            <a:off x="6902450" y="6632575"/>
            <a:ext cx="2133600" cy="2524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00007D"/>
                </a:solidFill>
                <a:latin typeface="Arial" charset="0"/>
              </a:defRPr>
            </a:lvl1pPr>
          </a:lstStyle>
          <a:p>
            <a:pPr fontAlgn="base">
              <a:spcBef>
                <a:spcPct val="0"/>
              </a:spcBef>
              <a:spcAft>
                <a:spcPct val="0"/>
              </a:spcAft>
              <a:defRPr/>
            </a:pPr>
            <a:fld id="{12BE39D4-101B-B944-A772-02BB7BC4EB64}" type="slidenum">
              <a:rPr lang="en-US">
                <a:ea typeface="ＭＳ Ｐゴシック" charset="-128"/>
              </a:rPr>
              <a:pPr fontAlgn="base">
                <a:spcBef>
                  <a:spcPct val="0"/>
                </a:spcBef>
                <a:spcAft>
                  <a:spcPct val="0"/>
                </a:spcAft>
                <a:defRPr/>
              </a:pPr>
              <a:t>‹#›</a:t>
            </a:fld>
            <a:endParaRPr lang="en-US">
              <a:ea typeface="ＭＳ Ｐゴシック" charset="-128"/>
            </a:endParaRPr>
          </a:p>
        </p:txBody>
      </p:sp>
      <p:sp>
        <p:nvSpPr>
          <p:cNvPr id="26628" name="Rectangle 14"/>
          <p:cNvSpPr>
            <a:spLocks noGrp="1" noChangeArrowheads="1"/>
          </p:cNvSpPr>
          <p:nvPr>
            <p:ph type="title"/>
          </p:nvPr>
        </p:nvSpPr>
        <p:spPr bwMode="auto">
          <a:xfrm>
            <a:off x="684213" y="25400"/>
            <a:ext cx="8229600" cy="523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9" name="Rectangle 15"/>
          <p:cNvSpPr>
            <a:spLocks noGrp="1" noChangeArrowheads="1"/>
          </p:cNvSpPr>
          <p:nvPr>
            <p:ph type="body" idx="1"/>
          </p:nvPr>
        </p:nvSpPr>
        <p:spPr bwMode="auto">
          <a:xfrm>
            <a:off x="457200" y="1196975"/>
            <a:ext cx="8229600"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92" name="Rectangle 16"/>
          <p:cNvSpPr>
            <a:spLocks noGrp="1" noChangeArrowheads="1"/>
          </p:cNvSpPr>
          <p:nvPr>
            <p:ph type="dt" sz="half" idx="2"/>
          </p:nvPr>
        </p:nvSpPr>
        <p:spPr bwMode="auto">
          <a:xfrm>
            <a:off x="34925" y="6616700"/>
            <a:ext cx="2133600" cy="2682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00007D"/>
                </a:solidFill>
                <a:latin typeface="Arial" charset="0"/>
              </a:defRPr>
            </a:lvl1pPr>
          </a:lstStyle>
          <a:p>
            <a:pPr fontAlgn="base">
              <a:spcBef>
                <a:spcPct val="0"/>
              </a:spcBef>
              <a:spcAft>
                <a:spcPct val="0"/>
              </a:spcAft>
              <a:defRPr/>
            </a:pPr>
            <a:r>
              <a:rPr lang="en-US" smtClean="0">
                <a:ea typeface="ＭＳ Ｐゴシック" charset="-128"/>
              </a:rPr>
              <a:t>July 23, 2011</a:t>
            </a:r>
            <a:endParaRPr lang="en-US">
              <a:ea typeface="ＭＳ Ｐゴシック" charset="-128"/>
            </a:endParaRPr>
          </a:p>
        </p:txBody>
      </p:sp>
      <p:sp>
        <p:nvSpPr>
          <p:cNvPr id="3079" name="Line 17"/>
          <p:cNvSpPr>
            <a:spLocks noChangeShapeType="1"/>
          </p:cNvSpPr>
          <p:nvPr/>
        </p:nvSpPr>
        <p:spPr bwMode="auto">
          <a:xfrm>
            <a:off x="684213" y="620713"/>
            <a:ext cx="8280400" cy="0"/>
          </a:xfrm>
          <a:prstGeom prst="line">
            <a:avLst/>
          </a:prstGeom>
          <a:noFill/>
          <a:ln w="25400" cap="sq">
            <a:solidFill>
              <a:schemeClr val="bg2"/>
            </a:solidFill>
            <a:round/>
            <a:headEnd/>
            <a:tailEnd type="none" w="lg" len="lg"/>
          </a:ln>
        </p:spPr>
        <p:txBody>
          <a:bodyPr wrap="none" anchor="ctr">
            <a:prstTxWarp prst="textNoShape">
              <a:avLst/>
            </a:prstTxWarp>
          </a:bodyPr>
          <a:lstStyle/>
          <a:p>
            <a:pPr algn="ctr" eaLnBrk="0" fontAlgn="base" hangingPunct="0">
              <a:spcBef>
                <a:spcPct val="0"/>
              </a:spcBef>
              <a:spcAft>
                <a:spcPct val="0"/>
              </a:spcAft>
              <a:defRPr/>
            </a:pPr>
            <a:endParaRPr lang="de-DE" sz="2400">
              <a:solidFill>
                <a:srgbClr val="9999CC"/>
              </a:solidFill>
              <a:latin typeface="Times New Roman" charset="0"/>
              <a:ea typeface="ＭＳ Ｐゴシック" charset="-128"/>
            </a:endParaRPr>
          </a:p>
        </p:txBody>
      </p:sp>
      <p:pic>
        <p:nvPicPr>
          <p:cNvPr id="26632" name="Picture 18"/>
          <p:cNvPicPr>
            <a:picLocks noChangeAspect="1" noChangeArrowheads="1"/>
          </p:cNvPicPr>
          <p:nvPr/>
        </p:nvPicPr>
        <p:blipFill>
          <a:blip r:embed="rId3"/>
          <a:srcRect/>
          <a:stretch>
            <a:fillRect/>
          </a:stretch>
        </p:blipFill>
        <p:spPr bwMode="auto">
          <a:xfrm>
            <a:off x="0" y="0"/>
            <a:ext cx="654050" cy="623888"/>
          </a:xfrm>
          <a:prstGeom prst="rect">
            <a:avLst/>
          </a:prstGeom>
          <a:noFill/>
          <a:ln w="12700" cap="sq">
            <a:noFill/>
            <a:miter lim="800000"/>
            <a:headEnd/>
            <a:tailEnd type="none" w="lg" len="lg"/>
          </a:ln>
        </p:spPr>
      </p:pic>
    </p:spTree>
    <p:extLst>
      <p:ext uri="{BB962C8B-B14F-4D97-AF65-F5344CB8AC3E}">
        <p14:creationId xmlns:p14="http://schemas.microsoft.com/office/powerpoint/2010/main" val="1881980428"/>
      </p:ext>
    </p:extLst>
  </p:cSld>
  <p:clrMap bg1="lt1" tx1="dk1" bg2="lt2" tx2="dk2" accent1="accent1" accent2="accent2" accent3="accent3" accent4="accent4" accent5="accent5" accent6="accent6" hlink="hlink" folHlink="folHlink"/>
  <p:sldLayoutIdLst>
    <p:sldLayoutId id="2147484296" r:id="rId1"/>
  </p:sldLayoutIdLst>
  <p:hf hdr="0"/>
  <p:txStyles>
    <p:titleStyle>
      <a:lvl1pPr algn="l" rtl="0" eaLnBrk="0" fontAlgn="base" hangingPunct="0">
        <a:spcBef>
          <a:spcPct val="0"/>
        </a:spcBef>
        <a:spcAft>
          <a:spcPct val="0"/>
        </a:spcAft>
        <a:defRPr sz="3200">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bg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a:solidFill>
            <a:schemeClr val="bg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a:solidFill>
            <a:schemeClr val="bg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a:solidFill>
            <a:schemeClr val="bg2"/>
          </a:solidFill>
          <a:latin typeface="Arial" charset="0"/>
          <a:ea typeface="ＭＳ Ｐゴシック" charset="-128"/>
          <a:cs typeface="ＭＳ Ｐゴシック" charset="-128"/>
        </a:defRPr>
      </a:lvl5pPr>
      <a:lvl6pPr marL="457200" algn="l" rtl="0" fontAlgn="base">
        <a:spcBef>
          <a:spcPct val="0"/>
        </a:spcBef>
        <a:spcAft>
          <a:spcPct val="0"/>
        </a:spcAft>
        <a:defRPr sz="3200">
          <a:solidFill>
            <a:schemeClr val="bg2"/>
          </a:solidFill>
          <a:latin typeface="Arial" charset="0"/>
        </a:defRPr>
      </a:lvl6pPr>
      <a:lvl7pPr marL="914400" algn="l" rtl="0" fontAlgn="base">
        <a:spcBef>
          <a:spcPct val="0"/>
        </a:spcBef>
        <a:spcAft>
          <a:spcPct val="0"/>
        </a:spcAft>
        <a:defRPr sz="3200">
          <a:solidFill>
            <a:schemeClr val="bg2"/>
          </a:solidFill>
          <a:latin typeface="Arial" charset="0"/>
        </a:defRPr>
      </a:lvl7pPr>
      <a:lvl8pPr marL="1371600" algn="l" rtl="0" fontAlgn="base">
        <a:spcBef>
          <a:spcPct val="0"/>
        </a:spcBef>
        <a:spcAft>
          <a:spcPct val="0"/>
        </a:spcAft>
        <a:defRPr sz="3200">
          <a:solidFill>
            <a:schemeClr val="bg2"/>
          </a:solidFill>
          <a:latin typeface="Arial" charset="0"/>
        </a:defRPr>
      </a:lvl8pPr>
      <a:lvl9pPr marL="1828800" algn="l" rtl="0" fontAlgn="base">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charset="2"/>
        <a:buChar char="n"/>
        <a:defRPr sz="2400">
          <a:solidFill>
            <a:schemeClr val="bg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charset="2"/>
        <a:buChar char="¨"/>
        <a:defRPr sz="2000">
          <a:solidFill>
            <a:srgbClr val="0000FF"/>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2"/>
        <a:buChar char="n"/>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2"/>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Font typeface="Wingdings" charset="2"/>
        <a:buChar char="§"/>
        <a:defRPr sz="16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8995" name="Rectangle 3"/>
          <p:cNvSpPr>
            <a:spLocks noGrp="1" noChangeArrowheads="1"/>
          </p:cNvSpPr>
          <p:nvPr>
            <p:ph type="title"/>
          </p:nvPr>
        </p:nvSpPr>
        <p:spPr bwMode="auto">
          <a:xfrm>
            <a:off x="759669" y="96838"/>
            <a:ext cx="7678738" cy="719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68996" name="Rectangle 4"/>
          <p:cNvSpPr>
            <a:spLocks noGrp="1" noChangeArrowheads="1"/>
          </p:cNvSpPr>
          <p:nvPr>
            <p:ph type="body" idx="1"/>
          </p:nvPr>
        </p:nvSpPr>
        <p:spPr bwMode="auto">
          <a:xfrm>
            <a:off x="266700" y="816352"/>
            <a:ext cx="8677275" cy="6041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Box 8"/>
          <p:cNvSpPr txBox="1">
            <a:spLocks noChangeArrowheads="1"/>
          </p:cNvSpPr>
          <p:nvPr/>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defTabSz="457200" eaLnBrk="0" hangingPunct="0">
              <a:defRPr/>
            </a:pPr>
            <a:fld id="{A0E5E808-2CAD-544B-929C-FEC62BBD61B1}" type="slidenum">
              <a:rPr lang="en-US" sz="1400">
                <a:solidFill>
                  <a:srgbClr val="000000"/>
                </a:solidFill>
              </a:rPr>
              <a:pPr algn="ctr" defTabSz="457200" eaLnBrk="0" hangingPunct="0">
                <a:defRPr/>
              </a:pPr>
              <a:t>‹#›</a:t>
            </a:fld>
            <a:endParaRPr lang="en-US" sz="1400">
              <a:solidFill>
                <a:srgbClr val="000000"/>
              </a:solidFill>
            </a:endParaRPr>
          </a:p>
        </p:txBody>
      </p:sp>
    </p:spTree>
    <p:extLst>
      <p:ext uri="{BB962C8B-B14F-4D97-AF65-F5344CB8AC3E}">
        <p14:creationId xmlns:p14="http://schemas.microsoft.com/office/powerpoint/2010/main" val="2176112431"/>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Lst>
  <p:transition/>
  <p:timing>
    <p:tnLst>
      <p:par>
        <p:cTn id="1" dur="indefinite" restart="never" nodeType="tmRoot"/>
      </p:par>
    </p:tnLst>
  </p:timing>
  <p:txStyles>
    <p:titleStyle>
      <a:lvl1pPr algn="ctr" rtl="0" eaLnBrk="1" fontAlgn="base" hangingPunct="1">
        <a:spcBef>
          <a:spcPct val="0"/>
        </a:spcBef>
        <a:spcAft>
          <a:spcPct val="0"/>
        </a:spcAft>
        <a:defRPr kumimoji="1" lang="en-US" sz="2400" b="1" dirty="0" smtClean="0">
          <a:solidFill>
            <a:srgbClr val="FF0000"/>
          </a:solidFill>
          <a:latin typeface="Times New Roman"/>
          <a:ea typeface="ＭＳ Ｐゴシック" pitchFamily="-65" charset="-128"/>
          <a:cs typeface="Times New Roman"/>
        </a:defRPr>
      </a:lvl1pPr>
      <a:lvl2pPr algn="ctr" rtl="0" eaLnBrk="1" fontAlgn="base" hangingPunct="1">
        <a:spcBef>
          <a:spcPct val="0"/>
        </a:spcBef>
        <a:spcAft>
          <a:spcPct val="0"/>
        </a:spcAft>
        <a:defRPr sz="2600">
          <a:solidFill>
            <a:srgbClr val="FFFFFF"/>
          </a:solidFill>
          <a:latin typeface="Felix Titling" pitchFamily="82" charset="0"/>
        </a:defRPr>
      </a:lvl2pPr>
      <a:lvl3pPr algn="ctr" rtl="0" eaLnBrk="1" fontAlgn="base" hangingPunct="1">
        <a:spcBef>
          <a:spcPct val="0"/>
        </a:spcBef>
        <a:spcAft>
          <a:spcPct val="0"/>
        </a:spcAft>
        <a:defRPr sz="2600">
          <a:solidFill>
            <a:srgbClr val="FFFFFF"/>
          </a:solidFill>
          <a:latin typeface="Felix Titling" pitchFamily="82" charset="0"/>
        </a:defRPr>
      </a:lvl3pPr>
      <a:lvl4pPr algn="ctr" rtl="0" eaLnBrk="1" fontAlgn="base" hangingPunct="1">
        <a:spcBef>
          <a:spcPct val="0"/>
        </a:spcBef>
        <a:spcAft>
          <a:spcPct val="0"/>
        </a:spcAft>
        <a:defRPr sz="2600">
          <a:solidFill>
            <a:srgbClr val="FFFFFF"/>
          </a:solidFill>
          <a:latin typeface="Felix Titling" pitchFamily="82" charset="0"/>
        </a:defRPr>
      </a:lvl4pPr>
      <a:lvl5pPr algn="ctr" rtl="0" eaLnBrk="1" fontAlgn="base" hangingPunct="1">
        <a:spcBef>
          <a:spcPct val="0"/>
        </a:spcBef>
        <a:spcAft>
          <a:spcPct val="0"/>
        </a:spcAft>
        <a:defRPr sz="2600">
          <a:solidFill>
            <a:srgbClr val="FFFFFF"/>
          </a:solidFill>
          <a:latin typeface="Felix Titling" pitchFamily="82"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1" fontAlgn="base" hangingPunct="1">
        <a:spcBef>
          <a:spcPct val="20000"/>
        </a:spcBef>
        <a:spcAft>
          <a:spcPct val="0"/>
        </a:spcAft>
        <a:buSzPct val="65000"/>
        <a:buBlip>
          <a:blip r:embed="rId6"/>
        </a:buBlip>
        <a:defRPr sz="2000">
          <a:solidFill>
            <a:srgbClr val="0000FF"/>
          </a:solidFill>
          <a:latin typeface="Times New Roman"/>
          <a:ea typeface="+mn-ea"/>
          <a:cs typeface="Times New Roman"/>
        </a:defRPr>
      </a:lvl1pPr>
      <a:lvl2pPr marL="401638" indent="-223838" algn="l" rtl="0" eaLnBrk="1" fontAlgn="base" hangingPunct="1">
        <a:spcBef>
          <a:spcPct val="20000"/>
        </a:spcBef>
        <a:spcAft>
          <a:spcPct val="0"/>
        </a:spcAft>
        <a:buSzPct val="65000"/>
        <a:buBlip>
          <a:blip r:embed="rId7"/>
        </a:buBlip>
        <a:defRPr sz="1800">
          <a:solidFill>
            <a:schemeClr val="tx1"/>
          </a:solidFill>
          <a:latin typeface="Times New Roman"/>
          <a:cs typeface="Times New Roman"/>
        </a:defRPr>
      </a:lvl2pPr>
      <a:lvl3pPr marL="687388" indent="-230188" algn="l" rtl="0" eaLnBrk="1" fontAlgn="base" hangingPunct="1">
        <a:spcBef>
          <a:spcPct val="20000"/>
        </a:spcBef>
        <a:spcAft>
          <a:spcPct val="0"/>
        </a:spcAft>
        <a:buSzPct val="65000"/>
        <a:buBlip>
          <a:blip r:embed="rId8"/>
        </a:buBlip>
        <a:defRPr sz="1600">
          <a:solidFill>
            <a:schemeClr val="tx1"/>
          </a:solidFill>
          <a:latin typeface="Times New Roman"/>
          <a:cs typeface="Times New Roman"/>
        </a:defRPr>
      </a:lvl3pPr>
      <a:lvl4pPr marL="971550" indent="-222250" algn="l" rtl="0" eaLnBrk="1" fontAlgn="base" hangingPunct="1">
        <a:spcBef>
          <a:spcPct val="20000"/>
        </a:spcBef>
        <a:spcAft>
          <a:spcPct val="0"/>
        </a:spcAft>
        <a:buSzPct val="65000"/>
        <a:buBlip>
          <a:blip r:embed="rId9"/>
        </a:buBlip>
        <a:defRPr sz="1400">
          <a:solidFill>
            <a:schemeClr val="tx1"/>
          </a:solidFill>
          <a:latin typeface="Times New Roman"/>
          <a:cs typeface="Times New Roman"/>
        </a:defRPr>
      </a:lvl4pPr>
      <a:lvl5pPr marL="1257300" indent="-228600" algn="l" rtl="0" eaLnBrk="1" fontAlgn="base" hangingPunct="1">
        <a:spcBef>
          <a:spcPct val="20000"/>
        </a:spcBef>
        <a:spcAft>
          <a:spcPct val="0"/>
        </a:spcAft>
        <a:buChar char="»"/>
        <a:defRPr sz="1400">
          <a:solidFill>
            <a:schemeClr val="tx1"/>
          </a:solidFill>
          <a:latin typeface="Times New Roman"/>
          <a:cs typeface="Times New Roman"/>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7A561-5F06-4CAE-982D-0E9039C16A5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2036779"/>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000000"/>
                </a:solidFill>
                <a:latin typeface="Garamond" charset="0"/>
                <a:ea typeface="+mn-ea"/>
                <a:cs typeface="+mn-cs"/>
              </a:defRPr>
            </a:lvl1pPr>
          </a:lstStyle>
          <a:p>
            <a:pPr fontAlgn="base">
              <a:spcBef>
                <a:spcPct val="0"/>
              </a:spcBef>
              <a:spcAft>
                <a:spcPct val="0"/>
              </a:spcAft>
              <a:defRPr/>
            </a:pPr>
            <a:r>
              <a:rPr lang="en-US" smtClean="0"/>
              <a:t>July 23, 2011</a:t>
            </a:r>
            <a:endParaRPr lang="en-GB"/>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mn-ea"/>
                <a:cs typeface="+mn-cs"/>
              </a:defRPr>
            </a:lvl1pPr>
          </a:lstStyle>
          <a:p>
            <a:pPr algn="ctr" fontAlgn="base">
              <a:spcBef>
                <a:spcPct val="0"/>
              </a:spcBef>
              <a:spcAft>
                <a:spcPct val="0"/>
              </a:spcAft>
              <a:defRPr/>
            </a:pPr>
            <a:r>
              <a:rPr lang="en-GB" smtClean="0"/>
              <a:t>S. Myers                   ECFA-EPS, Grenoble</a:t>
            </a:r>
            <a:endParaRPr lang="en-GB"/>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charset="0"/>
              </a:defRPr>
            </a:lvl1pPr>
          </a:lstStyle>
          <a:p>
            <a:pPr fontAlgn="base">
              <a:spcBef>
                <a:spcPct val="0"/>
              </a:spcBef>
              <a:spcAft>
                <a:spcPct val="0"/>
              </a:spcAft>
              <a:defRPr/>
            </a:pPr>
            <a:fld id="{E606F761-BC97-6541-B35A-17F278904834}" type="slidenum">
              <a:rPr lang="en-GB">
                <a:ea typeface="ＭＳ Ｐゴシック" charset="-128"/>
              </a:rPr>
              <a:pPr fontAlgn="base">
                <a:spcBef>
                  <a:spcPct val="0"/>
                </a:spcBef>
                <a:spcAft>
                  <a:spcPct val="0"/>
                </a:spcAft>
                <a:defRPr/>
              </a:pPr>
              <a:t>‹#›</a:t>
            </a:fld>
            <a:endParaRPr lang="en-GB">
              <a:ea typeface="ＭＳ Ｐゴシック" charset="-128"/>
            </a:endParaRPr>
          </a:p>
        </p:txBody>
      </p:sp>
      <p:sp>
        <p:nvSpPr>
          <p:cNvPr id="4103"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3230868112"/>
      </p:ext>
    </p:extLst>
  </p:cSld>
  <p:clrMap bg1="lt1" tx1="dk1" bg2="lt2" tx2="dk2" accent1="accent1" accent2="accent2" accent3="accent3" accent4="accent4" accent5="accent5" accent6="accent6" hlink="hlink" folHlink="folHlink"/>
  <p:sldLayoutIdLst>
    <p:sldLayoutId id="2147483738" r:id="rId1"/>
    <p:sldLayoutId id="2147483739" r:id="rId2"/>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Garamond" charset="0"/>
                <a:ea typeface="+mn-ea"/>
                <a:cs typeface="+mn-cs"/>
              </a:defRPr>
            </a:lvl1pPr>
          </a:lstStyle>
          <a:p>
            <a:pPr fontAlgn="base">
              <a:spcBef>
                <a:spcPct val="0"/>
              </a:spcBef>
              <a:spcAft>
                <a:spcPct val="0"/>
              </a:spcAft>
              <a:defRPr/>
            </a:pPr>
            <a:r>
              <a:rPr lang="en-US" smtClean="0">
                <a:solidFill>
                  <a:srgbClr val="000000"/>
                </a:solidFill>
              </a:rPr>
              <a:t>July 23, 2011</a:t>
            </a:r>
            <a:endParaRPr lang="en-GB">
              <a:solidFill>
                <a:srgbClr val="000000"/>
              </a:solidFill>
            </a:endParaRPr>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mn-ea"/>
                <a:cs typeface="+mn-cs"/>
              </a:defRPr>
            </a:lvl1pPr>
          </a:lstStyle>
          <a:p>
            <a:pPr algn="ctr" fontAlgn="base">
              <a:spcBef>
                <a:spcPct val="0"/>
              </a:spcBef>
              <a:spcAft>
                <a:spcPct val="0"/>
              </a:spcAft>
              <a:defRPr/>
            </a:pPr>
            <a:r>
              <a:rPr lang="en-GB" smtClean="0">
                <a:solidFill>
                  <a:srgbClr val="000000"/>
                </a:solidFill>
              </a:rPr>
              <a:t>S. Myers                   ECFA-EPS, Grenoble</a:t>
            </a:r>
            <a:endParaRPr lang="en-GB">
              <a:solidFill>
                <a:srgbClr val="000000"/>
              </a:solidFill>
            </a:endParaRPr>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charset="0"/>
              </a:defRPr>
            </a:lvl1pPr>
          </a:lstStyle>
          <a:p>
            <a:pPr fontAlgn="base">
              <a:spcBef>
                <a:spcPct val="0"/>
              </a:spcBef>
              <a:spcAft>
                <a:spcPct val="0"/>
              </a:spcAft>
              <a:defRPr/>
            </a:pPr>
            <a:fld id="{39DFAD98-DBF9-A247-98FB-5D13906027AD}" type="slidenum">
              <a:rPr lang="en-GB">
                <a:solidFill>
                  <a:srgbClr val="000000"/>
                </a:solidFill>
                <a:ea typeface="ＭＳ Ｐゴシック" charset="-128"/>
              </a:rPr>
              <a:pPr fontAlgn="base">
                <a:spcBef>
                  <a:spcPct val="0"/>
                </a:spcBef>
                <a:spcAft>
                  <a:spcPct val="0"/>
                </a:spcAft>
                <a:defRPr/>
              </a:pPr>
              <a:t>‹#›</a:t>
            </a:fld>
            <a:endParaRPr lang="en-GB">
              <a:solidFill>
                <a:srgbClr val="000000"/>
              </a:solidFill>
              <a:ea typeface="ＭＳ Ｐゴシック" charset="-128"/>
            </a:endParaRPr>
          </a:p>
        </p:txBody>
      </p:sp>
      <p:sp>
        <p:nvSpPr>
          <p:cNvPr id="2055"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289602371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103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000000"/>
                </a:solidFill>
                <a:latin typeface="Garamond" charset="0"/>
                <a:ea typeface="+mn-ea"/>
                <a:cs typeface="+mn-cs"/>
              </a:defRPr>
            </a:lvl1pPr>
          </a:lstStyle>
          <a:p>
            <a:pPr fontAlgn="base">
              <a:spcBef>
                <a:spcPct val="0"/>
              </a:spcBef>
              <a:spcAft>
                <a:spcPct val="0"/>
              </a:spcAft>
              <a:defRPr/>
            </a:pPr>
            <a:r>
              <a:rPr lang="en-US" smtClean="0"/>
              <a:t>July 23, 2011</a:t>
            </a:r>
            <a:endParaRPr lang="en-GB"/>
          </a:p>
        </p:txBody>
      </p:sp>
      <p:sp>
        <p:nvSpPr>
          <p:cNvPr id="121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charset="0"/>
                <a:ea typeface="+mn-ea"/>
                <a:cs typeface="+mn-cs"/>
              </a:defRPr>
            </a:lvl1pPr>
          </a:lstStyle>
          <a:p>
            <a:pPr algn="ctr" fontAlgn="base">
              <a:spcBef>
                <a:spcPct val="0"/>
              </a:spcBef>
              <a:spcAft>
                <a:spcPct val="0"/>
              </a:spcAft>
              <a:defRPr/>
            </a:pPr>
            <a:r>
              <a:rPr lang="en-GB" smtClean="0"/>
              <a:t>S. Myers                   ECFA-EPS, Grenoble</a:t>
            </a:r>
            <a:endParaRPr lang="en-GB"/>
          </a:p>
        </p:txBody>
      </p:sp>
      <p:sp>
        <p:nvSpPr>
          <p:cNvPr id="12103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charset="0"/>
              </a:defRPr>
            </a:lvl1pPr>
          </a:lstStyle>
          <a:p>
            <a:pPr fontAlgn="base">
              <a:spcBef>
                <a:spcPct val="0"/>
              </a:spcBef>
              <a:spcAft>
                <a:spcPct val="0"/>
              </a:spcAft>
              <a:defRPr/>
            </a:pPr>
            <a:fld id="{E606F761-BC97-6541-B35A-17F278904834}" type="slidenum">
              <a:rPr lang="en-GB">
                <a:ea typeface="ＭＳ Ｐゴシック" charset="-128"/>
              </a:rPr>
              <a:pPr fontAlgn="base">
                <a:spcBef>
                  <a:spcPct val="0"/>
                </a:spcBef>
                <a:spcAft>
                  <a:spcPct val="0"/>
                </a:spcAft>
                <a:defRPr/>
              </a:pPr>
              <a:t>‹#›</a:t>
            </a:fld>
            <a:endParaRPr lang="en-GB">
              <a:ea typeface="ＭＳ Ｐゴシック" charset="-128"/>
            </a:endParaRPr>
          </a:p>
        </p:txBody>
      </p:sp>
      <p:sp>
        <p:nvSpPr>
          <p:cNvPr id="4103"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p:spPr>
        <p:txBody>
          <a:bodyPr>
            <a:prstTxWarp prst="textNoShape">
              <a:avLst/>
            </a:prstTxWarp>
          </a:bodyPr>
          <a:lstStyle/>
          <a:p>
            <a:pPr algn="ctr" eaLnBrk="0" fontAlgn="base" hangingPunct="0">
              <a:spcBef>
                <a:spcPct val="0"/>
              </a:spcBef>
              <a:spcAft>
                <a:spcPct val="0"/>
              </a:spcAft>
              <a:defRPr/>
            </a:pPr>
            <a:endParaRPr lang="de-DE" sz="2400">
              <a:solidFill>
                <a:srgbClr val="3B812F"/>
              </a:solidFill>
              <a:latin typeface="Times New Roman" charset="0"/>
              <a:ea typeface="ＭＳ Ｐゴシック" charset="-128"/>
            </a:endParaRPr>
          </a:p>
        </p:txBody>
      </p:sp>
    </p:spTree>
    <p:extLst>
      <p:ext uri="{BB962C8B-B14F-4D97-AF65-F5344CB8AC3E}">
        <p14:creationId xmlns:p14="http://schemas.microsoft.com/office/powerpoint/2010/main" val="3757632260"/>
      </p:ext>
    </p:extLst>
  </p:cSld>
  <p:clrMap bg1="lt1" tx1="dk1" bg2="lt2" tx2="dk2" accent1="accent1" accent2="accent2" accent3="accent3" accent4="accent4" accent5="accent5" accent6="accent6" hlink="hlink" folHlink="folHlink"/>
  <p:sldLayoutIdLst>
    <p:sldLayoutId id="2147483754" r:id="rId1"/>
  </p:sldLayoutIdLst>
  <p:timing>
    <p:tnLst>
      <p:par>
        <p:cTn id="1" dur="indefinite" restart="never" nodeType="tmRoot"/>
      </p:par>
    </p:tnLst>
  </p:timing>
  <p:hf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pitchFamily="-110"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pitchFamily="-110" charset="0"/>
        </a:defRPr>
      </a:lvl6pPr>
      <a:lvl7pPr marL="914400" algn="l" rtl="0" fontAlgn="base">
        <a:spcBef>
          <a:spcPct val="0"/>
        </a:spcBef>
        <a:spcAft>
          <a:spcPct val="0"/>
        </a:spcAft>
        <a:defRPr sz="4200">
          <a:solidFill>
            <a:schemeClr val="tx2"/>
          </a:solidFill>
          <a:latin typeface="Garamond" pitchFamily="-110" charset="0"/>
        </a:defRPr>
      </a:lvl7pPr>
      <a:lvl8pPr marL="1371600" algn="l" rtl="0" fontAlgn="base">
        <a:spcBef>
          <a:spcPct val="0"/>
        </a:spcBef>
        <a:spcAft>
          <a:spcPct val="0"/>
        </a:spcAft>
        <a:defRPr sz="4200">
          <a:solidFill>
            <a:schemeClr val="tx2"/>
          </a:solidFill>
          <a:latin typeface="Garamond" pitchFamily="-110" charset="0"/>
        </a:defRPr>
      </a:lvl8pPr>
      <a:lvl9pPr marL="1828800" algn="l" rtl="0" fontAlgn="base">
        <a:spcBef>
          <a:spcPct val="0"/>
        </a:spcBef>
        <a:spcAft>
          <a:spcPct val="0"/>
        </a:spcAft>
        <a:defRPr sz="4200">
          <a:solidFill>
            <a:schemeClr val="tx2"/>
          </a:solidFill>
          <a:latin typeface="Garamond" pitchFamily="-110"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charset="2"/>
        <a:buChar char="q"/>
        <a:defRPr sz="2600">
          <a:solidFill>
            <a:schemeClr val="tx1"/>
          </a:solidFill>
          <a:latin typeface="+mn-lt"/>
          <a:ea typeface="ＭＳ Ｐゴシック" pitchFamily="-110"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200">
          <a:solidFill>
            <a:schemeClr val="tx1"/>
          </a:solidFill>
          <a:latin typeface="+mn-lt"/>
          <a:ea typeface="ＭＳ Ｐゴシック" pitchFamily="-110"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sz="2000">
          <a:solidFill>
            <a:schemeClr val="tx1"/>
          </a:solidFill>
          <a:latin typeface="+mn-lt"/>
          <a:ea typeface="ＭＳ Ｐゴシック" pitchFamily="-110"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2000">
          <a:solidFill>
            <a:schemeClr val="tx1"/>
          </a:solidFill>
          <a:latin typeface="+mn-lt"/>
          <a:ea typeface="ＭＳ Ｐゴシック" pitchFamily="-110" charset="-128"/>
        </a:defRPr>
      </a:lvl5pPr>
      <a:lvl6pPr marL="21383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6pPr>
      <a:lvl7pPr marL="25955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7pPr>
      <a:lvl8pPr marL="30527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8pPr>
      <a:lvl9pPr marL="3509963" indent="-339725" algn="l" rtl="0" fontAlgn="base">
        <a:spcBef>
          <a:spcPct val="20000"/>
        </a:spcBef>
        <a:spcAft>
          <a:spcPct val="0"/>
        </a:spcAft>
        <a:buClr>
          <a:schemeClr val="accent1"/>
        </a:buClr>
        <a:buSzPct val="75000"/>
        <a:buFont typeface="Wingdings" pitchFamily="-110" charset="2"/>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8995" name="Rectangle 3"/>
          <p:cNvSpPr>
            <a:spLocks noGrp="1" noChangeArrowheads="1"/>
          </p:cNvSpPr>
          <p:nvPr>
            <p:ph type="title"/>
          </p:nvPr>
        </p:nvSpPr>
        <p:spPr bwMode="auto">
          <a:xfrm>
            <a:off x="759669" y="96838"/>
            <a:ext cx="7678738" cy="719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468996" name="Rectangle 4"/>
          <p:cNvSpPr>
            <a:spLocks noGrp="1" noChangeArrowheads="1"/>
          </p:cNvSpPr>
          <p:nvPr>
            <p:ph type="body" idx="1"/>
          </p:nvPr>
        </p:nvSpPr>
        <p:spPr bwMode="auto">
          <a:xfrm>
            <a:off x="266700" y="816352"/>
            <a:ext cx="8677275" cy="6041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Box 8"/>
          <p:cNvSpPr txBox="1">
            <a:spLocks noChangeArrowheads="1"/>
          </p:cNvSpPr>
          <p:nvPr userDrawn="1"/>
        </p:nvSpPr>
        <p:spPr bwMode="auto">
          <a:xfrm>
            <a:off x="8753475" y="0"/>
            <a:ext cx="390525" cy="304800"/>
          </a:xfrm>
          <a:prstGeom prst="rect">
            <a:avLst/>
          </a:prstGeom>
          <a:noFill/>
          <a:ln w="9525">
            <a:noFill/>
            <a:miter lim="800000"/>
            <a:headEnd/>
            <a:tailEnd/>
          </a:ln>
          <a:effectLst/>
        </p:spPr>
        <p:txBody>
          <a:bodyPr wrap="none">
            <a:prstTxWarp prst="textNoShape">
              <a:avLst/>
            </a:prstTxWarp>
            <a:spAutoFit/>
          </a:bodyPr>
          <a:lstStyle/>
          <a:p>
            <a:pPr algn="ctr" eaLnBrk="0" fontAlgn="base" hangingPunct="0">
              <a:spcBef>
                <a:spcPct val="0"/>
              </a:spcBef>
              <a:spcAft>
                <a:spcPct val="0"/>
              </a:spcAft>
              <a:defRPr/>
            </a:pPr>
            <a:fld id="{A0E5E808-2CAD-544B-929C-FEC62BBD61B1}" type="slidenum">
              <a:rPr lang="en-US" sz="1400">
                <a:solidFill>
                  <a:srgbClr val="000000"/>
                </a:solidFill>
                <a:latin typeface="Times New Roman" pitchFamily="29" charset="0"/>
                <a:ea typeface="ＭＳ Ｐゴシック" pitchFamily="29" charset="-128"/>
              </a:rPr>
              <a:pPr algn="ctr" eaLnBrk="0" fontAlgn="base" hangingPunct="0">
                <a:spcBef>
                  <a:spcPct val="0"/>
                </a:spcBef>
                <a:spcAft>
                  <a:spcPct val="0"/>
                </a:spcAft>
                <a:defRPr/>
              </a:pPr>
              <a:t>‹#›</a:t>
            </a:fld>
            <a:endParaRPr lang="en-US" sz="1400">
              <a:solidFill>
                <a:srgbClr val="000000"/>
              </a:solidFill>
              <a:latin typeface="Times New Roman" pitchFamily="29" charset="0"/>
              <a:ea typeface="ＭＳ Ｐゴシック" pitchFamily="29" charset="-128"/>
            </a:endParaRPr>
          </a:p>
        </p:txBody>
      </p:sp>
    </p:spTree>
    <p:extLst>
      <p:ext uri="{BB962C8B-B14F-4D97-AF65-F5344CB8AC3E}">
        <p14:creationId xmlns:p14="http://schemas.microsoft.com/office/powerpoint/2010/main" val="58711846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ransition/>
  <p:timing>
    <p:tnLst>
      <p:par>
        <p:cTn id="1" dur="indefinite" restart="never" nodeType="tmRoot"/>
      </p:par>
    </p:tnLst>
  </p:timing>
  <p:hf hdr="0"/>
  <p:txStyles>
    <p:titleStyle>
      <a:lvl1pPr algn="ctr" rtl="0" eaLnBrk="1" fontAlgn="base" hangingPunct="1">
        <a:spcBef>
          <a:spcPct val="0"/>
        </a:spcBef>
        <a:spcAft>
          <a:spcPct val="0"/>
        </a:spcAft>
        <a:defRPr kumimoji="1" lang="en-US" sz="2400" b="1" dirty="0" smtClean="0">
          <a:solidFill>
            <a:srgbClr val="FF0000"/>
          </a:solidFill>
          <a:latin typeface="Times New Roman"/>
          <a:ea typeface="ＭＳ Ｐゴシック" pitchFamily="-65" charset="-128"/>
          <a:cs typeface="Times New Roman"/>
        </a:defRPr>
      </a:lvl1pPr>
      <a:lvl2pPr algn="ctr" rtl="0" eaLnBrk="1" fontAlgn="base" hangingPunct="1">
        <a:spcBef>
          <a:spcPct val="0"/>
        </a:spcBef>
        <a:spcAft>
          <a:spcPct val="0"/>
        </a:spcAft>
        <a:defRPr sz="2600">
          <a:solidFill>
            <a:srgbClr val="FFFFFF"/>
          </a:solidFill>
          <a:latin typeface="Felix Titling" pitchFamily="82" charset="0"/>
        </a:defRPr>
      </a:lvl2pPr>
      <a:lvl3pPr algn="ctr" rtl="0" eaLnBrk="1" fontAlgn="base" hangingPunct="1">
        <a:spcBef>
          <a:spcPct val="0"/>
        </a:spcBef>
        <a:spcAft>
          <a:spcPct val="0"/>
        </a:spcAft>
        <a:defRPr sz="2600">
          <a:solidFill>
            <a:srgbClr val="FFFFFF"/>
          </a:solidFill>
          <a:latin typeface="Felix Titling" pitchFamily="82" charset="0"/>
        </a:defRPr>
      </a:lvl3pPr>
      <a:lvl4pPr algn="ctr" rtl="0" eaLnBrk="1" fontAlgn="base" hangingPunct="1">
        <a:spcBef>
          <a:spcPct val="0"/>
        </a:spcBef>
        <a:spcAft>
          <a:spcPct val="0"/>
        </a:spcAft>
        <a:defRPr sz="2600">
          <a:solidFill>
            <a:srgbClr val="FFFFFF"/>
          </a:solidFill>
          <a:latin typeface="Felix Titling" pitchFamily="82" charset="0"/>
        </a:defRPr>
      </a:lvl4pPr>
      <a:lvl5pPr algn="ctr" rtl="0" eaLnBrk="1" fontAlgn="base" hangingPunct="1">
        <a:spcBef>
          <a:spcPct val="0"/>
        </a:spcBef>
        <a:spcAft>
          <a:spcPct val="0"/>
        </a:spcAft>
        <a:defRPr sz="2600">
          <a:solidFill>
            <a:srgbClr val="FFFFFF"/>
          </a:solidFill>
          <a:latin typeface="Felix Titling" pitchFamily="82" charset="0"/>
        </a:defRPr>
      </a:lvl5pPr>
      <a:lvl6pPr marL="457200" algn="ctr" rtl="0" eaLnBrk="1" fontAlgn="base" hangingPunct="1">
        <a:spcBef>
          <a:spcPct val="0"/>
        </a:spcBef>
        <a:spcAft>
          <a:spcPct val="0"/>
        </a:spcAft>
        <a:defRPr sz="2600">
          <a:solidFill>
            <a:srgbClr val="FFFFFF"/>
          </a:solidFill>
          <a:latin typeface="Felix Titling" pitchFamily="82" charset="0"/>
        </a:defRPr>
      </a:lvl6pPr>
      <a:lvl7pPr marL="914400" algn="ctr" rtl="0" eaLnBrk="1" fontAlgn="base" hangingPunct="1">
        <a:spcBef>
          <a:spcPct val="0"/>
        </a:spcBef>
        <a:spcAft>
          <a:spcPct val="0"/>
        </a:spcAft>
        <a:defRPr sz="2600">
          <a:solidFill>
            <a:srgbClr val="FFFFFF"/>
          </a:solidFill>
          <a:latin typeface="Felix Titling" pitchFamily="82" charset="0"/>
        </a:defRPr>
      </a:lvl7pPr>
      <a:lvl8pPr marL="1371600" algn="ctr" rtl="0" eaLnBrk="1" fontAlgn="base" hangingPunct="1">
        <a:spcBef>
          <a:spcPct val="0"/>
        </a:spcBef>
        <a:spcAft>
          <a:spcPct val="0"/>
        </a:spcAft>
        <a:defRPr sz="2600">
          <a:solidFill>
            <a:srgbClr val="FFFFFF"/>
          </a:solidFill>
          <a:latin typeface="Felix Titling" pitchFamily="82" charset="0"/>
        </a:defRPr>
      </a:lvl8pPr>
      <a:lvl9pPr marL="1828800" algn="ctr" rtl="0" eaLnBrk="1" fontAlgn="base" hangingPunct="1">
        <a:spcBef>
          <a:spcPct val="0"/>
        </a:spcBef>
        <a:spcAft>
          <a:spcPct val="0"/>
        </a:spcAft>
        <a:defRPr sz="2600">
          <a:solidFill>
            <a:srgbClr val="FFFFFF"/>
          </a:solidFill>
          <a:latin typeface="Felix Titling" pitchFamily="82" charset="0"/>
        </a:defRPr>
      </a:lvl9pPr>
    </p:titleStyle>
    <p:bodyStyle>
      <a:lvl1pPr marL="233363" indent="-233363" algn="l" rtl="0" eaLnBrk="1" fontAlgn="base" hangingPunct="1">
        <a:spcBef>
          <a:spcPct val="20000"/>
        </a:spcBef>
        <a:spcAft>
          <a:spcPct val="0"/>
        </a:spcAft>
        <a:buSzPct val="65000"/>
        <a:buBlip>
          <a:blip r:embed="rId5"/>
        </a:buBlip>
        <a:defRPr sz="2000">
          <a:solidFill>
            <a:srgbClr val="0000FF"/>
          </a:solidFill>
          <a:latin typeface="+mn-lt"/>
          <a:ea typeface="+mn-ea"/>
          <a:cs typeface="+mn-cs"/>
        </a:defRPr>
      </a:lvl1pPr>
      <a:lvl2pPr marL="401638" indent="-223838" algn="l" rtl="0" eaLnBrk="1" fontAlgn="base" hangingPunct="1">
        <a:spcBef>
          <a:spcPct val="20000"/>
        </a:spcBef>
        <a:spcAft>
          <a:spcPct val="0"/>
        </a:spcAft>
        <a:buSzPct val="65000"/>
        <a:buBlip>
          <a:blip r:embed="rId6"/>
        </a:buBlip>
        <a:defRPr sz="1800">
          <a:solidFill>
            <a:schemeClr val="tx1"/>
          </a:solidFill>
          <a:latin typeface="+mn-lt"/>
        </a:defRPr>
      </a:lvl2pPr>
      <a:lvl3pPr marL="687388" indent="-230188" algn="l" rtl="0" eaLnBrk="1" fontAlgn="base" hangingPunct="1">
        <a:spcBef>
          <a:spcPct val="20000"/>
        </a:spcBef>
        <a:spcAft>
          <a:spcPct val="0"/>
        </a:spcAft>
        <a:buSzPct val="65000"/>
        <a:buBlip>
          <a:blip r:embed="rId7"/>
        </a:buBlip>
        <a:defRPr sz="1600">
          <a:solidFill>
            <a:schemeClr val="tx1"/>
          </a:solidFill>
          <a:latin typeface="+mn-lt"/>
        </a:defRPr>
      </a:lvl3pPr>
      <a:lvl4pPr marL="971550" indent="-222250" algn="l" rtl="0" eaLnBrk="1" fontAlgn="base" hangingPunct="1">
        <a:spcBef>
          <a:spcPct val="20000"/>
        </a:spcBef>
        <a:spcAft>
          <a:spcPct val="0"/>
        </a:spcAft>
        <a:buSzPct val="65000"/>
        <a:buBlip>
          <a:blip r:embed="rId8"/>
        </a:buBlip>
        <a:defRPr sz="1400">
          <a:solidFill>
            <a:schemeClr val="tx1"/>
          </a:solidFill>
          <a:latin typeface="+mn-lt"/>
        </a:defRPr>
      </a:lvl4pPr>
      <a:lvl5pPr marL="12573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A32DE">
            <a:alpha val="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360694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transition>
    <p:fade/>
  </p:transition>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24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7.xml"/><Relationship Id="rId1" Type="http://schemas.openxmlformats.org/officeDocument/2006/relationships/slideLayout" Target="../slideLayouts/slideLayout17.xml"/><Relationship Id="rId4" Type="http://schemas.openxmlformats.org/officeDocument/2006/relationships/image" Target="../media/image109.em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0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0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87.xml"/><Relationship Id="rId1" Type="http://schemas.openxmlformats.org/officeDocument/2006/relationships/tags" Target="../tags/tag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7.xml"/><Relationship Id="rId1" Type="http://schemas.openxmlformats.org/officeDocument/2006/relationships/slideLayout" Target="../slideLayouts/slideLayout316.xml"/><Relationship Id="rId5" Type="http://schemas.openxmlformats.org/officeDocument/2006/relationships/image" Target="../media/image113.wmf"/><Relationship Id="rId4" Type="http://schemas.openxmlformats.org/officeDocument/2006/relationships/image" Target="../media/image11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328.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9.xml"/><Relationship Id="rId1" Type="http://schemas.openxmlformats.org/officeDocument/2006/relationships/slideLayout" Target="../slideLayouts/slideLayout280.xml"/><Relationship Id="rId6" Type="http://schemas.openxmlformats.org/officeDocument/2006/relationships/image" Target="../media/image64.png"/><Relationship Id="rId5" Type="http://schemas.openxmlformats.org/officeDocument/2006/relationships/image" Target="../media/image117.emf"/><Relationship Id="rId4" Type="http://schemas.openxmlformats.org/officeDocument/2006/relationships/image" Target="../media/image116.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80.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1.xml"/><Relationship Id="rId1" Type="http://schemas.openxmlformats.org/officeDocument/2006/relationships/slideLayout" Target="../slideLayouts/slideLayout187.xml"/><Relationship Id="rId4" Type="http://schemas.openxmlformats.org/officeDocument/2006/relationships/image" Target="../media/image119.png"/></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18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187.xml"/></Relationships>
</file>

<file path=ppt/slides/_rels/slide12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26.jpeg"/><Relationship Id="rId2" Type="http://schemas.openxmlformats.org/officeDocument/2006/relationships/notesSlide" Target="../notesSlides/notesSlide124.xml"/><Relationship Id="rId1" Type="http://schemas.openxmlformats.org/officeDocument/2006/relationships/slideLayout" Target="../slideLayouts/slideLayout316.xml"/><Relationship Id="rId6" Type="http://schemas.openxmlformats.org/officeDocument/2006/relationships/diagramColors" Target="../diagrams/colors2.xml"/><Relationship Id="rId11" Type="http://schemas.openxmlformats.org/officeDocument/2006/relationships/image" Target="../media/image125.jpeg"/><Relationship Id="rId5" Type="http://schemas.openxmlformats.org/officeDocument/2006/relationships/diagramQuickStyle" Target="../diagrams/quickStyle2.xml"/><Relationship Id="rId10" Type="http://schemas.openxmlformats.org/officeDocument/2006/relationships/image" Target="../media/image124.png"/><Relationship Id="rId4" Type="http://schemas.openxmlformats.org/officeDocument/2006/relationships/diagramLayout" Target="../diagrams/layout2.xml"/><Relationship Id="rId9" Type="http://schemas.openxmlformats.org/officeDocument/2006/relationships/image" Target="../media/image12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316.xml"/><Relationship Id="rId4" Type="http://schemas.openxmlformats.org/officeDocument/2006/relationships/image" Target="../media/image128.png"/></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18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7.xml"/><Relationship Id="rId1" Type="http://schemas.openxmlformats.org/officeDocument/2006/relationships/slideLayout" Target="../slideLayouts/slideLayout316.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8.xml"/><Relationship Id="rId1" Type="http://schemas.openxmlformats.org/officeDocument/2006/relationships/slideLayout" Target="../slideLayouts/slideLayout18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9.xml"/><Relationship Id="rId1" Type="http://schemas.openxmlformats.org/officeDocument/2006/relationships/slideLayout" Target="../slideLayouts/slideLayout34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316.xml"/><Relationship Id="rId5" Type="http://schemas.openxmlformats.org/officeDocument/2006/relationships/image" Target="../media/image138.png"/><Relationship Id="rId4" Type="http://schemas.openxmlformats.org/officeDocument/2006/relationships/image" Target="../media/image137.png"/></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2.xml"/><Relationship Id="rId1" Type="http://schemas.openxmlformats.org/officeDocument/2006/relationships/slideLayout" Target="../slideLayouts/slideLayout340.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3.xml"/><Relationship Id="rId1" Type="http://schemas.openxmlformats.org/officeDocument/2006/relationships/slideLayout" Target="../slideLayouts/slideLayout182.xml"/><Relationship Id="rId4" Type="http://schemas.openxmlformats.org/officeDocument/2006/relationships/image" Target="../media/image141.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35.xml"/><Relationship Id="rId1" Type="http://schemas.openxmlformats.org/officeDocument/2006/relationships/slideLayout" Target="../slideLayouts/slideLayout13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8.xml.rels><?xml version="1.0" encoding="UTF-8" standalone="yes"?>
<Relationships xmlns="http://schemas.openxmlformats.org/package/2006/relationships"><Relationship Id="rId3" Type="http://schemas.openxmlformats.org/officeDocument/2006/relationships/hyperlink" Target="http://cdsweb.cern.ch/record/1132079?ln=fr" TargetMode="External"/><Relationship Id="rId2" Type="http://schemas.openxmlformats.org/officeDocument/2006/relationships/notesSlide" Target="../notesSlides/notesSlide138.xml"/><Relationship Id="rId1" Type="http://schemas.openxmlformats.org/officeDocument/2006/relationships/slideLayout" Target="../slideLayouts/slideLayout308.xml"/><Relationship Id="rId5" Type="http://schemas.openxmlformats.org/officeDocument/2006/relationships/image" Target="../media/image144.png"/><Relationship Id="rId4" Type="http://schemas.openxmlformats.org/officeDocument/2006/relationships/hyperlink" Target="http://clic-meeting.web.cern.ch/clic-meeting/clictable2007.html"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39.xml"/><Relationship Id="rId1" Type="http://schemas.openxmlformats.org/officeDocument/2006/relationships/slideLayout" Target="../slideLayouts/slideLayout30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40.xml"/><Relationship Id="rId1" Type="http://schemas.openxmlformats.org/officeDocument/2006/relationships/slideLayout" Target="../slideLayouts/slideLayout30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03.xml"/><Relationship Id="rId1" Type="http://schemas.openxmlformats.org/officeDocument/2006/relationships/vmlDrawing" Target="../drawings/vmlDrawing8.vml"/><Relationship Id="rId5" Type="http://schemas.openxmlformats.org/officeDocument/2006/relationships/image" Target="../media/image147.emf"/><Relationship Id="rId4" Type="http://schemas.openxmlformats.org/officeDocument/2006/relationships/package" Target="../embeddings/Microsoft_Excel_Worksheet2.xlsx"/></Relationships>
</file>

<file path=ppt/slides/_rels/slide143.xml.rels><?xml version="1.0" encoding="UTF-8" standalone="yes"?>
<Relationships xmlns="http://schemas.openxmlformats.org/package/2006/relationships"><Relationship Id="rId3" Type="http://schemas.openxmlformats.org/officeDocument/2006/relationships/image" Target="../media/image124.pdf"/><Relationship Id="rId7"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307.xml"/><Relationship Id="rId6" Type="http://schemas.openxmlformats.org/officeDocument/2006/relationships/image" Target="../media/image29.pdf"/><Relationship Id="rId5" Type="http://schemas.openxmlformats.org/officeDocument/2006/relationships/image" Target="../media/image149.png"/><Relationship Id="rId4" Type="http://schemas.openxmlformats.org/officeDocument/2006/relationships/image" Target="../media/image148.png"/></Relationships>
</file>

<file path=ppt/slides/_rels/slide14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gif"/><Relationship Id="rId26" Type="http://schemas.openxmlformats.org/officeDocument/2006/relationships/image" Target="../media/image174.jpeg"/><Relationship Id="rId3" Type="http://schemas.openxmlformats.org/officeDocument/2006/relationships/image" Target="../media/image151.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gif"/><Relationship Id="rId17" Type="http://schemas.openxmlformats.org/officeDocument/2006/relationships/image" Target="../media/image165.png"/><Relationship Id="rId25" Type="http://schemas.openxmlformats.org/officeDocument/2006/relationships/image" Target="../media/image173.jpeg"/><Relationship Id="rId2" Type="http://schemas.openxmlformats.org/officeDocument/2006/relationships/notesSlide" Target="../notesSlides/notesSlide144.xml"/><Relationship Id="rId16" Type="http://schemas.openxmlformats.org/officeDocument/2006/relationships/image" Target="../media/image164.png"/><Relationship Id="rId20" Type="http://schemas.openxmlformats.org/officeDocument/2006/relationships/image" Target="../media/image168.gif"/><Relationship Id="rId1" Type="http://schemas.openxmlformats.org/officeDocument/2006/relationships/slideLayout" Target="../slideLayouts/slideLayout137.xml"/><Relationship Id="rId6" Type="http://schemas.openxmlformats.org/officeDocument/2006/relationships/image" Target="../media/image154.png"/><Relationship Id="rId11" Type="http://schemas.openxmlformats.org/officeDocument/2006/relationships/image" Target="../media/image159.png"/><Relationship Id="rId24" Type="http://schemas.openxmlformats.org/officeDocument/2006/relationships/image" Target="../media/image172.png"/><Relationship Id="rId5" Type="http://schemas.openxmlformats.org/officeDocument/2006/relationships/image" Target="../media/image153.png"/><Relationship Id="rId15" Type="http://schemas.openxmlformats.org/officeDocument/2006/relationships/image" Target="../media/image163.gif"/><Relationship Id="rId23" Type="http://schemas.openxmlformats.org/officeDocument/2006/relationships/image" Target="../media/image171.png"/><Relationship Id="rId28" Type="http://schemas.openxmlformats.org/officeDocument/2006/relationships/image" Target="../media/image176.jpeg"/><Relationship Id="rId10" Type="http://schemas.openxmlformats.org/officeDocument/2006/relationships/image" Target="../media/image158.png"/><Relationship Id="rId19" Type="http://schemas.openxmlformats.org/officeDocument/2006/relationships/image" Target="../media/image167.gif"/><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gif"/><Relationship Id="rId22" Type="http://schemas.openxmlformats.org/officeDocument/2006/relationships/image" Target="../media/image170.png"/><Relationship Id="rId27" Type="http://schemas.openxmlformats.org/officeDocument/2006/relationships/image" Target="../media/image175.jpeg"/></Relationships>
</file>

<file path=ppt/slides/_rels/slide14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45.xml"/><Relationship Id="rId1" Type="http://schemas.openxmlformats.org/officeDocument/2006/relationships/slideLayout" Target="../slideLayouts/slideLayout13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14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chart" Target="../charts/chart1.xml"/><Relationship Id="rId7" Type="http://schemas.openxmlformats.org/officeDocument/2006/relationships/image" Target="../media/image185.png"/><Relationship Id="rId2" Type="http://schemas.openxmlformats.org/officeDocument/2006/relationships/notesSlide" Target="../notesSlides/notesSlide146.xml"/><Relationship Id="rId1" Type="http://schemas.openxmlformats.org/officeDocument/2006/relationships/slideLayout" Target="../slideLayouts/slideLayout137.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jpeg"/></Relationships>
</file>

<file path=ppt/slides/_rels/slide1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7.xml"/><Relationship Id="rId1" Type="http://schemas.openxmlformats.org/officeDocument/2006/relationships/slideLayout" Target="../slideLayouts/slideLayout137.xml"/></Relationships>
</file>

<file path=ppt/slides/_rels/slide14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8.xml"/><Relationship Id="rId1" Type="http://schemas.openxmlformats.org/officeDocument/2006/relationships/slideLayout" Target="../slideLayouts/slideLayout13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9.xml"/><Relationship Id="rId1" Type="http://schemas.openxmlformats.org/officeDocument/2006/relationships/slideLayout" Target="../slideLayouts/slideLayout132.xml"/><Relationship Id="rId5" Type="http://schemas.openxmlformats.org/officeDocument/2006/relationships/image" Target="../media/image190.png"/><Relationship Id="rId4" Type="http://schemas.openxmlformats.org/officeDocument/2006/relationships/image" Target="../media/image18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0.xml"/><Relationship Id="rId1" Type="http://schemas.openxmlformats.org/officeDocument/2006/relationships/slideLayout" Target="../slideLayouts/slideLayout13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5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1.xml"/><Relationship Id="rId1" Type="http://schemas.openxmlformats.org/officeDocument/2006/relationships/slideLayout" Target="../slideLayouts/slideLayout13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32.xml"/><Relationship Id="rId1" Type="http://schemas.openxmlformats.org/officeDocument/2006/relationships/tags" Target="../tags/tag6.xml"/><Relationship Id="rId5" Type="http://schemas.openxmlformats.org/officeDocument/2006/relationships/image" Target="../media/image200.png"/><Relationship Id="rId4" Type="http://schemas.openxmlformats.org/officeDocument/2006/relationships/image" Target="../media/image199.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7" Type="http://schemas.openxmlformats.org/officeDocument/2006/relationships/image" Target="../media/image204.png"/><Relationship Id="rId2" Type="http://schemas.openxmlformats.org/officeDocument/2006/relationships/slideLayout" Target="../slideLayouts/slideLayout132.xml"/><Relationship Id="rId1" Type="http://schemas.openxmlformats.org/officeDocument/2006/relationships/tags" Target="../tags/tag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_rels/slide154.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5.emf"/><Relationship Id="rId7" Type="http://schemas.openxmlformats.org/officeDocument/2006/relationships/image" Target="../media/image208.png"/><Relationship Id="rId2" Type="http://schemas.openxmlformats.org/officeDocument/2006/relationships/notesSlide" Target="../notesSlides/notesSlide154.xml"/><Relationship Id="rId1" Type="http://schemas.openxmlformats.org/officeDocument/2006/relationships/slideLayout" Target="../slideLayouts/slideLayout145.xml"/><Relationship Id="rId6" Type="http://schemas.openxmlformats.org/officeDocument/2006/relationships/image" Target="../media/image207.png"/><Relationship Id="rId5" Type="http://schemas.openxmlformats.org/officeDocument/2006/relationships/image" Target="../media/image66.png"/><Relationship Id="rId4" Type="http://schemas.openxmlformats.org/officeDocument/2006/relationships/image" Target="../media/image206.png"/><Relationship Id="rId9" Type="http://schemas.openxmlformats.org/officeDocument/2006/relationships/image" Target="../media/image210.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8.xml"/></Relationships>
</file>

<file path=ppt/slides/_rels/slide158.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158.xml"/><Relationship Id="rId1" Type="http://schemas.openxmlformats.org/officeDocument/2006/relationships/slideLayout" Target="../slideLayouts/slideLayout68.xml"/></Relationships>
</file>

<file path=ppt/slides/_rels/slide15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9.xml"/><Relationship Id="rId1" Type="http://schemas.openxmlformats.org/officeDocument/2006/relationships/slideLayout" Target="../slideLayouts/slideLayout6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60.xml.rels><?xml version="1.0" encoding="UTF-8" standalone="yes"?>
<Relationships xmlns="http://schemas.openxmlformats.org/package/2006/relationships"><Relationship Id="rId8" Type="http://schemas.openxmlformats.org/officeDocument/2006/relationships/image" Target="../media/image219.jpeg"/><Relationship Id="rId13" Type="http://schemas.openxmlformats.org/officeDocument/2006/relationships/image" Target="../media/image224.jpeg"/><Relationship Id="rId18" Type="http://schemas.openxmlformats.org/officeDocument/2006/relationships/image" Target="../media/image229.jpeg"/><Relationship Id="rId26" Type="http://schemas.openxmlformats.org/officeDocument/2006/relationships/image" Target="../media/image79.png"/><Relationship Id="rId3" Type="http://schemas.openxmlformats.org/officeDocument/2006/relationships/notesSlide" Target="../notesSlides/notesSlide160.xml"/><Relationship Id="rId21" Type="http://schemas.openxmlformats.org/officeDocument/2006/relationships/image" Target="../media/image232.png"/><Relationship Id="rId7" Type="http://schemas.openxmlformats.org/officeDocument/2006/relationships/image" Target="../media/image218.jpeg"/><Relationship Id="rId12" Type="http://schemas.openxmlformats.org/officeDocument/2006/relationships/image" Target="../media/image223.jpeg"/><Relationship Id="rId17" Type="http://schemas.openxmlformats.org/officeDocument/2006/relationships/image" Target="../media/image228.png"/><Relationship Id="rId25" Type="http://schemas.openxmlformats.org/officeDocument/2006/relationships/image" Target="../media/image214.png"/><Relationship Id="rId2" Type="http://schemas.openxmlformats.org/officeDocument/2006/relationships/slideLayout" Target="../slideLayouts/slideLayout68.xml"/><Relationship Id="rId16" Type="http://schemas.openxmlformats.org/officeDocument/2006/relationships/image" Target="../media/image227.jpeg"/><Relationship Id="rId20" Type="http://schemas.openxmlformats.org/officeDocument/2006/relationships/image" Target="../media/image231.jpeg"/><Relationship Id="rId1" Type="http://schemas.openxmlformats.org/officeDocument/2006/relationships/vmlDrawing" Target="../drawings/vmlDrawing9.vml"/><Relationship Id="rId6" Type="http://schemas.openxmlformats.org/officeDocument/2006/relationships/image" Target="../media/image217.jpeg"/><Relationship Id="rId11" Type="http://schemas.openxmlformats.org/officeDocument/2006/relationships/image" Target="../media/image222.png"/><Relationship Id="rId24" Type="http://schemas.openxmlformats.org/officeDocument/2006/relationships/image" Target="../media/image213.png"/><Relationship Id="rId5" Type="http://schemas.openxmlformats.org/officeDocument/2006/relationships/image" Target="../media/image216.jpeg"/><Relationship Id="rId15" Type="http://schemas.openxmlformats.org/officeDocument/2006/relationships/image" Target="../media/image226.png"/><Relationship Id="rId23" Type="http://schemas.openxmlformats.org/officeDocument/2006/relationships/oleObject" Target="???" TargetMode="External"/><Relationship Id="rId10" Type="http://schemas.openxmlformats.org/officeDocument/2006/relationships/image" Target="../media/image221.png"/><Relationship Id="rId19" Type="http://schemas.openxmlformats.org/officeDocument/2006/relationships/image" Target="../media/image230.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jpeg"/><Relationship Id="rId22" Type="http://schemas.openxmlformats.org/officeDocument/2006/relationships/image" Target="../media/image233.png"/></Relationships>
</file>

<file path=ppt/slides/_rels/slide16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61.xml"/><Relationship Id="rId1" Type="http://schemas.openxmlformats.org/officeDocument/2006/relationships/slideLayout" Target="../slideLayouts/slideLayout365.xml"/><Relationship Id="rId5" Type="http://schemas.openxmlformats.org/officeDocument/2006/relationships/image" Target="../media/image79.png"/><Relationship Id="rId4" Type="http://schemas.openxmlformats.org/officeDocument/2006/relationships/image" Target="../media/image235.png"/></Relationships>
</file>

<file path=ppt/slides/_rels/slide16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62.xml"/><Relationship Id="rId1" Type="http://schemas.openxmlformats.org/officeDocument/2006/relationships/slideLayout" Target="../slideLayouts/slideLayout366.xml"/><Relationship Id="rId5" Type="http://schemas.openxmlformats.org/officeDocument/2006/relationships/image" Target="../media/image79.png"/><Relationship Id="rId4" Type="http://schemas.openxmlformats.org/officeDocument/2006/relationships/image" Target="../media/image237.png"/></Relationships>
</file>

<file path=ppt/slides/_rels/slide16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63.xml"/><Relationship Id="rId1" Type="http://schemas.openxmlformats.org/officeDocument/2006/relationships/slideLayout" Target="../slideLayouts/slideLayout366.xml"/><Relationship Id="rId4" Type="http://schemas.openxmlformats.org/officeDocument/2006/relationships/image" Target="../media/image79.png"/></Relationships>
</file>

<file path=ppt/slides/_rels/slide1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4.xml"/><Relationship Id="rId1" Type="http://schemas.openxmlformats.org/officeDocument/2006/relationships/slideLayout" Target="../slideLayouts/slideLayout285.xml"/><Relationship Id="rId4" Type="http://schemas.openxmlformats.org/officeDocument/2006/relationships/image" Target="../media/image239.png"/></Relationships>
</file>

<file path=ppt/slides/_rels/slide1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5.xml"/><Relationship Id="rId1" Type="http://schemas.openxmlformats.org/officeDocument/2006/relationships/slideLayout" Target="../slideLayouts/slideLayout285.xml"/><Relationship Id="rId5" Type="http://schemas.openxmlformats.org/officeDocument/2006/relationships/image" Target="../media/image241.png"/><Relationship Id="rId4" Type="http://schemas.openxmlformats.org/officeDocument/2006/relationships/image" Target="../media/image240.png"/></Relationships>
</file>

<file path=ppt/slides/_rels/slide1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6.xml"/><Relationship Id="rId1" Type="http://schemas.openxmlformats.org/officeDocument/2006/relationships/slideLayout" Target="../slideLayouts/slideLayout285.xml"/><Relationship Id="rId4" Type="http://schemas.openxmlformats.org/officeDocument/2006/relationships/image" Target="../media/image242.png"/></Relationships>
</file>

<file path=ppt/slides/_rels/slide1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7.xml"/><Relationship Id="rId1" Type="http://schemas.openxmlformats.org/officeDocument/2006/relationships/slideLayout" Target="../slideLayouts/slideLayout287.xml"/></Relationships>
</file>

<file path=ppt/slides/_rels/slide1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8.xml"/><Relationship Id="rId1" Type="http://schemas.openxmlformats.org/officeDocument/2006/relationships/slideLayout" Target="../slideLayouts/slideLayout285.xml"/></Relationships>
</file>

<file path=ppt/slides/_rels/slide1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9.xml"/><Relationship Id="rId1" Type="http://schemas.openxmlformats.org/officeDocument/2006/relationships/slideLayout" Target="../slideLayouts/slideLayout28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3.xml"/></Relationships>
</file>

<file path=ppt/slides/_rels/slide1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0.xml"/><Relationship Id="rId1" Type="http://schemas.openxmlformats.org/officeDocument/2006/relationships/slideLayout" Target="../slideLayouts/slideLayout288.xml"/></Relationships>
</file>

<file path=ppt/slides/_rels/slide1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1.xml"/><Relationship Id="rId1" Type="http://schemas.openxmlformats.org/officeDocument/2006/relationships/slideLayout" Target="../slideLayouts/slideLayout285.xml"/></Relationships>
</file>

<file path=ppt/slides/_rels/slide172.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notesSlide" Target="../notesSlides/notesSlide172.xml"/><Relationship Id="rId7" Type="http://schemas.openxmlformats.org/officeDocument/2006/relationships/image" Target="../media/image245.png"/><Relationship Id="rId2" Type="http://schemas.openxmlformats.org/officeDocument/2006/relationships/slideLayout" Target="../slideLayouts/slideLayout231.xml"/><Relationship Id="rId1" Type="http://schemas.openxmlformats.org/officeDocument/2006/relationships/vmlDrawing" Target="../drawings/vmlDrawing10.v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oleObject" Target="???" TargetMode="External"/><Relationship Id="rId9" Type="http://schemas.openxmlformats.org/officeDocument/2006/relationships/image" Target="../media/image79.png"/></Relationships>
</file>

<file path=ppt/slides/_rels/slide17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notesSlide" Target="../notesSlides/notesSlide173.xml"/><Relationship Id="rId1" Type="http://schemas.openxmlformats.org/officeDocument/2006/relationships/slideLayout" Target="../slideLayouts/slideLayout231.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17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notesSlide" Target="../notesSlides/notesSlide174.xml"/><Relationship Id="rId1" Type="http://schemas.openxmlformats.org/officeDocument/2006/relationships/slideLayout" Target="../slideLayouts/slideLayout231.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5.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79.png"/><Relationship Id="rId2" Type="http://schemas.openxmlformats.org/officeDocument/2006/relationships/notesSlide" Target="../notesSlides/notesSlide175.xml"/><Relationship Id="rId1" Type="http://schemas.openxmlformats.org/officeDocument/2006/relationships/slideLayout" Target="../slideLayouts/slideLayout218.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17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76.xml"/><Relationship Id="rId1" Type="http://schemas.openxmlformats.org/officeDocument/2006/relationships/slideLayout" Target="../slideLayouts/slideLayout219.xml"/><Relationship Id="rId5" Type="http://schemas.openxmlformats.org/officeDocument/2006/relationships/image" Target="../media/image79.png"/><Relationship Id="rId4" Type="http://schemas.openxmlformats.org/officeDocument/2006/relationships/image" Target="../media/image262.png"/></Relationships>
</file>

<file path=ppt/slides/_rels/slide17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7.xml"/><Relationship Id="rId1" Type="http://schemas.openxmlformats.org/officeDocument/2006/relationships/slideLayout" Target="../slideLayouts/slideLayout206.xml"/><Relationship Id="rId4" Type="http://schemas.openxmlformats.org/officeDocument/2006/relationships/image" Target="../media/image79.png"/></Relationships>
</file>

<file path=ppt/slides/_rels/slide178.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79.png"/><Relationship Id="rId2" Type="http://schemas.openxmlformats.org/officeDocument/2006/relationships/notesSlide" Target="../notesSlides/notesSlide178.xml"/><Relationship Id="rId1" Type="http://schemas.openxmlformats.org/officeDocument/2006/relationships/slideLayout" Target="../slideLayouts/slideLayout205.xml"/><Relationship Id="rId6" Type="http://schemas.openxmlformats.org/officeDocument/2006/relationships/image" Target="../media/image266.png"/><Relationship Id="rId5" Type="http://schemas.openxmlformats.org/officeDocument/2006/relationships/image" Target="../media/image265.jpeg"/><Relationship Id="rId4" Type="http://schemas.openxmlformats.org/officeDocument/2006/relationships/image" Target="../media/image264.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96.xml"/></Relationships>
</file>

<file path=ppt/slides/_rels/slide18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1.xml"/><Relationship Id="rId1" Type="http://schemas.openxmlformats.org/officeDocument/2006/relationships/slideLayout" Target="../slideLayouts/slideLayout258.xml"/></Relationships>
</file>

<file path=ppt/slides/_rels/slide18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82.xml"/><Relationship Id="rId1" Type="http://schemas.openxmlformats.org/officeDocument/2006/relationships/slideLayout" Target="../slideLayouts/slideLayout258.xml"/></Relationships>
</file>

<file path=ppt/slides/_rels/slide183.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183.xml"/><Relationship Id="rId1" Type="http://schemas.openxmlformats.org/officeDocument/2006/relationships/slideLayout" Target="../slideLayouts/slideLayout258.xml"/><Relationship Id="rId4" Type="http://schemas.openxmlformats.org/officeDocument/2006/relationships/image" Target="../media/image270.emf"/></Relationships>
</file>

<file path=ppt/slides/_rels/slide18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84.xml"/><Relationship Id="rId1" Type="http://schemas.openxmlformats.org/officeDocument/2006/relationships/slideLayout" Target="../slideLayouts/slideLayout258.xml"/><Relationship Id="rId5" Type="http://schemas.openxmlformats.org/officeDocument/2006/relationships/image" Target="../media/image273.emf"/><Relationship Id="rId4" Type="http://schemas.openxmlformats.org/officeDocument/2006/relationships/image" Target="../media/image272.png"/></Relationships>
</file>

<file path=ppt/slides/_rels/slide18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5.xml"/><Relationship Id="rId1" Type="http://schemas.openxmlformats.org/officeDocument/2006/relationships/slideLayout" Target="../slideLayouts/slideLayout2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86.xml"/><Relationship Id="rId1" Type="http://schemas.openxmlformats.org/officeDocument/2006/relationships/slideLayout" Target="../slideLayouts/slideLayout258.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2.png"/></Relationships>
</file>

<file path=ppt/slides/_rels/slide18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87.xml"/><Relationship Id="rId1" Type="http://schemas.openxmlformats.org/officeDocument/2006/relationships/slideLayout" Target="../slideLayouts/slideLayout258.xml"/></Relationships>
</file>

<file path=ppt/slides/_rels/slide188.xml.rels><?xml version="1.0" encoding="UTF-8" standalone="yes"?>
<Relationships xmlns="http://schemas.openxmlformats.org/package/2006/relationships"><Relationship Id="rId3" Type="http://schemas.openxmlformats.org/officeDocument/2006/relationships/image" Target="../media/image277.emf"/><Relationship Id="rId2" Type="http://schemas.openxmlformats.org/officeDocument/2006/relationships/notesSlide" Target="../notesSlides/notesSlide188.xml"/><Relationship Id="rId1" Type="http://schemas.openxmlformats.org/officeDocument/2006/relationships/slideLayout" Target="../slideLayouts/slideLayout258.xml"/></Relationships>
</file>

<file path=ppt/slides/_rels/slide18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89.xml"/><Relationship Id="rId1" Type="http://schemas.openxmlformats.org/officeDocument/2006/relationships/slideLayout" Target="../slideLayouts/slideLayout256.xml"/><Relationship Id="rId5" Type="http://schemas.openxmlformats.org/officeDocument/2006/relationships/image" Target="../media/image280.jpeg"/><Relationship Id="rId4" Type="http://schemas.openxmlformats.org/officeDocument/2006/relationships/image" Target="../media/image279.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19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90.xml"/><Relationship Id="rId1" Type="http://schemas.openxmlformats.org/officeDocument/2006/relationships/slideLayout" Target="../slideLayouts/slideLayout255.xml"/><Relationship Id="rId5" Type="http://schemas.openxmlformats.org/officeDocument/2006/relationships/image" Target="../media/image283.png"/><Relationship Id="rId4" Type="http://schemas.openxmlformats.org/officeDocument/2006/relationships/image" Target="../media/image282.png"/></Relationships>
</file>

<file path=ppt/slides/_rels/slide19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91.xml"/><Relationship Id="rId1" Type="http://schemas.openxmlformats.org/officeDocument/2006/relationships/slideLayout" Target="../slideLayouts/slideLayout255.xml"/><Relationship Id="rId4" Type="http://schemas.openxmlformats.org/officeDocument/2006/relationships/image" Target="../media/image285.jpeg"/></Relationships>
</file>

<file path=ppt/slides/_rels/slide192.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notesSlide" Target="../notesSlides/notesSlide192.xml"/><Relationship Id="rId1" Type="http://schemas.openxmlformats.org/officeDocument/2006/relationships/slideLayout" Target="../slideLayouts/slideLayout255.xml"/></Relationships>
</file>

<file path=ppt/slides/_rels/slide19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93.xml"/><Relationship Id="rId1" Type="http://schemas.openxmlformats.org/officeDocument/2006/relationships/slideLayout" Target="../slideLayouts/slideLayout255.xml"/><Relationship Id="rId5" Type="http://schemas.openxmlformats.org/officeDocument/2006/relationships/image" Target="../media/image289.jpeg"/><Relationship Id="rId4" Type="http://schemas.openxmlformats.org/officeDocument/2006/relationships/image" Target="../media/image288.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8.xml"/></Relationships>
</file>

<file path=ppt/slides/_rels/slide195.xml.rels><?xml version="1.0" encoding="UTF-8" standalone="yes"?>
<Relationships xmlns="http://schemas.openxmlformats.org/package/2006/relationships"><Relationship Id="rId3" Type="http://schemas.openxmlformats.org/officeDocument/2006/relationships/image" Target="../media/image290.emf"/><Relationship Id="rId2" Type="http://schemas.openxmlformats.org/officeDocument/2006/relationships/notesSlide" Target="../notesSlides/notesSlide195.xml"/><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notesSlide" Target="../notesSlides/notesSlide198.xml"/><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3" Type="http://schemas.openxmlformats.org/officeDocument/2006/relationships/image" Target="../media/image293.emf"/><Relationship Id="rId2" Type="http://schemas.openxmlformats.org/officeDocument/2006/relationships/notesSlide" Target="../notesSlides/notesSlide19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0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295.emf"/><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02.xml"/><Relationship Id="rId1" Type="http://schemas.openxmlformats.org/officeDocument/2006/relationships/slideLayout" Target="../slideLayouts/slideLayout15.xml"/><Relationship Id="rId4" Type="http://schemas.openxmlformats.org/officeDocument/2006/relationships/image" Target="../media/image297.png"/></Relationships>
</file>

<file path=ppt/slides/_rels/slide20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03.xml"/><Relationship Id="rId1" Type="http://schemas.openxmlformats.org/officeDocument/2006/relationships/slideLayout" Target="../slideLayouts/slideLayout17.xml"/><Relationship Id="rId4" Type="http://schemas.openxmlformats.org/officeDocument/2006/relationships/image" Target="../media/image299.jpeg"/></Relationships>
</file>

<file path=ppt/slides/_rels/slide204.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notesSlide" Target="../notesSlides/notesSlide204.xml"/><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20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3.xml"/><Relationship Id="rId1" Type="http://schemas.openxmlformats.org/officeDocument/2006/relationships/vmlDrawing" Target="../drawings/vmlDrawing4.vml"/><Relationship Id="rId5" Type="http://schemas.openxmlformats.org/officeDocument/2006/relationships/image" Target="../media/image39.emf"/><Relationship Id="rId4" Type="http://schemas.openxmlformats.org/officeDocument/2006/relationships/oleObject" Target="../embeddings/Microsoft_Excel_97-2003_Worksheet4.xls"/></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6.xml"/><Relationship Id="rId1" Type="http://schemas.openxmlformats.org/officeDocument/2006/relationships/vmlDrawing" Target="../drawings/vmlDrawing5.v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31.xml"/><Relationship Id="rId7" Type="http://schemas.openxmlformats.org/officeDocument/2006/relationships/oleObject" Target="../embeddings/oleObject3.bin"/><Relationship Id="rId2" Type="http://schemas.openxmlformats.org/officeDocument/2006/relationships/slideLayout" Target="../slideLayouts/slideLayout46.xml"/><Relationship Id="rId1" Type="http://schemas.openxmlformats.org/officeDocument/2006/relationships/vmlDrawing" Target="../drawings/vmlDrawing6.vml"/><Relationship Id="rId6" Type="http://schemas.openxmlformats.org/officeDocument/2006/relationships/image" Target="../media/image45.wmf"/><Relationship Id="rId11" Type="http://schemas.openxmlformats.org/officeDocument/2006/relationships/image" Target="../media/image49.png"/><Relationship Id="rId5" Type="http://schemas.openxmlformats.org/officeDocument/2006/relationships/oleObject" Target="../embeddings/oleObject2.bin"/><Relationship Id="rId10" Type="http://schemas.openxmlformats.org/officeDocument/2006/relationships/image" Target="../media/image47.wmf"/><Relationship Id="rId4" Type="http://schemas.openxmlformats.org/officeDocument/2006/relationships/image" Target="../media/image48.png"/><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69.xml"/></Relationships>
</file>

<file path=ppt/slides/_rels/slide4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42.xml"/><Relationship Id="rId1" Type="http://schemas.openxmlformats.org/officeDocument/2006/relationships/slideLayout" Target="../slideLayouts/slideLayout18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80.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80.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3.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7.xml"/><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3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32.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13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tags" Target="../tags/tag1.xml"/><Relationship Id="rId1" Type="http://schemas.openxmlformats.org/officeDocument/2006/relationships/vmlDrawing" Target="../drawings/vmlDrawing7.vml"/><Relationship Id="rId6" Type="http://schemas.openxmlformats.org/officeDocument/2006/relationships/image" Target="../media/image73.emf"/><Relationship Id="rId5" Type="http://schemas.openxmlformats.org/officeDocument/2006/relationships/package" Target="../embeddings/Microsoft_Excel_Worksheet1.xlsx"/><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77.wmf"/><Relationship Id="rId2" Type="http://schemas.openxmlformats.org/officeDocument/2006/relationships/slideLayout" Target="../slideLayouts/slideLayout94.xml"/><Relationship Id="rId1" Type="http://schemas.openxmlformats.org/officeDocument/2006/relationships/tags" Target="../tags/tag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5.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353.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353.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354.xml"/><Relationship Id="rId5" Type="http://schemas.openxmlformats.org/officeDocument/2006/relationships/image" Target="../media/image79.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1.xml"/><Relationship Id="rId1" Type="http://schemas.openxmlformats.org/officeDocument/2006/relationships/slideLayout" Target="../slideLayouts/slideLayout9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24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70.xml"/><Relationship Id="rId1" Type="http://schemas.openxmlformats.org/officeDocument/2006/relationships/tags" Target="../tags/tag3.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0.xml"/></Relationships>
</file>

<file path=ppt/slides/_rels/slide6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7.xml"/><Relationship Id="rId1" Type="http://schemas.openxmlformats.org/officeDocument/2006/relationships/slideLayout" Target="../slideLayouts/slideLayout24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8.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1.xml"/><Relationship Id="rId1" Type="http://schemas.openxmlformats.org/officeDocument/2006/relationships/slideLayout" Target="../slideLayouts/slideLayout2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9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391.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38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65.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65.xml"/><Relationship Id="rId4" Type="http://schemas.openxmlformats.org/officeDocument/2006/relationships/image" Target="../media/image101.jpeg"/></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ctrTitle"/>
          </p:nvPr>
        </p:nvSpPr>
        <p:spPr>
          <a:xfrm>
            <a:off x="685800" y="2130425"/>
            <a:ext cx="7772400" cy="1658615"/>
          </a:xfrm>
        </p:spPr>
        <p:txBody>
          <a:bodyPr/>
          <a:lstStyle/>
          <a:p>
            <a:r>
              <a:rPr lang="en-GB" sz="4000" dirty="0" smtClean="0"/>
              <a:t>High Energy Accelerators: recent </a:t>
            </a:r>
            <a:r>
              <a:rPr lang="en-GB" sz="4000" dirty="0"/>
              <a:t>progress and future directions</a:t>
            </a:r>
            <a:endParaRPr lang="en-GB" sz="4000" dirty="0" smtClean="0"/>
          </a:p>
        </p:txBody>
      </p:sp>
      <p:sp>
        <p:nvSpPr>
          <p:cNvPr id="3" name="Subtitle 2"/>
          <p:cNvSpPr>
            <a:spLocks noGrp="1"/>
          </p:cNvSpPr>
          <p:nvPr>
            <p:ph type="subTitle" idx="1"/>
          </p:nvPr>
        </p:nvSpPr>
        <p:spPr>
          <a:xfrm>
            <a:off x="1187624" y="3933056"/>
            <a:ext cx="6400800" cy="2304256"/>
          </a:xfrm>
        </p:spPr>
        <p:txBody>
          <a:bodyPr rtlCol="0">
            <a:noAutofit/>
          </a:bodyPr>
          <a:lstStyle/>
          <a:p>
            <a:pPr eaLnBrk="1" fontAlgn="auto" hangingPunct="1">
              <a:spcAft>
                <a:spcPts val="0"/>
              </a:spcAft>
              <a:buFont typeface="Arial" pitchFamily="34" charset="0"/>
              <a:buNone/>
              <a:defRPr/>
            </a:pPr>
            <a:r>
              <a:rPr lang="en-GB" sz="2000" dirty="0" smtClean="0">
                <a:solidFill>
                  <a:schemeClr val="tx1"/>
                </a:solidFill>
              </a:rPr>
              <a:t>EPS-HEP Conference, </a:t>
            </a:r>
          </a:p>
          <a:p>
            <a:pPr eaLnBrk="1" fontAlgn="auto" hangingPunct="1">
              <a:spcAft>
                <a:spcPts val="0"/>
              </a:spcAft>
              <a:buFont typeface="Arial" pitchFamily="34" charset="0"/>
              <a:buNone/>
              <a:defRPr/>
            </a:pPr>
            <a:r>
              <a:rPr lang="en-GB" sz="2000" dirty="0" smtClean="0">
                <a:solidFill>
                  <a:schemeClr val="tx1"/>
                </a:solidFill>
              </a:rPr>
              <a:t>ECFA-EPS session,</a:t>
            </a:r>
          </a:p>
          <a:p>
            <a:pPr eaLnBrk="1" fontAlgn="auto" hangingPunct="1">
              <a:spcAft>
                <a:spcPts val="0"/>
              </a:spcAft>
              <a:buFont typeface="Arial" pitchFamily="34" charset="0"/>
              <a:buNone/>
              <a:defRPr/>
            </a:pPr>
            <a:r>
              <a:rPr lang="en-GB" sz="2000" dirty="0" smtClean="0">
                <a:solidFill>
                  <a:schemeClr val="tx1"/>
                </a:solidFill>
              </a:rPr>
              <a:t>Grenoble, France</a:t>
            </a:r>
          </a:p>
          <a:p>
            <a:pPr eaLnBrk="1" fontAlgn="auto" hangingPunct="1">
              <a:spcAft>
                <a:spcPts val="0"/>
              </a:spcAft>
              <a:buFont typeface="Arial" pitchFamily="34" charset="0"/>
              <a:buNone/>
              <a:defRPr/>
            </a:pPr>
            <a:r>
              <a:rPr lang="en-GB" sz="1200" dirty="0" smtClean="0"/>
              <a:t>SATURDAY 23</a:t>
            </a:r>
            <a:r>
              <a:rPr lang="en-GB" sz="1200" baseline="30000" dirty="0" smtClean="0"/>
              <a:t>rd</a:t>
            </a:r>
            <a:r>
              <a:rPr lang="en-GB" sz="1200" dirty="0" smtClean="0"/>
              <a:t> July 2011</a:t>
            </a:r>
          </a:p>
          <a:p>
            <a:pPr eaLnBrk="1" fontAlgn="auto" hangingPunct="1">
              <a:spcAft>
                <a:spcPts val="0"/>
              </a:spcAft>
              <a:buFont typeface="Arial" pitchFamily="34" charset="0"/>
              <a:buNone/>
              <a:defRPr/>
            </a:pPr>
            <a:endParaRPr lang="en-GB" sz="1200" dirty="0"/>
          </a:p>
          <a:p>
            <a:pPr eaLnBrk="1" fontAlgn="auto" hangingPunct="1">
              <a:spcAft>
                <a:spcPts val="0"/>
              </a:spcAft>
              <a:buFont typeface="Arial" pitchFamily="34" charset="0"/>
              <a:buNone/>
              <a:defRPr/>
            </a:pPr>
            <a:r>
              <a:rPr lang="en-GB" sz="1100" dirty="0" smtClean="0"/>
              <a:t>Steve Myers with help (slides) from</a:t>
            </a:r>
          </a:p>
          <a:p>
            <a:pPr eaLnBrk="1" fontAlgn="auto" hangingPunct="1">
              <a:spcAft>
                <a:spcPts val="0"/>
              </a:spcAft>
              <a:defRPr/>
            </a:pPr>
            <a:r>
              <a:rPr lang="en-GB" sz="1100" dirty="0" smtClean="0"/>
              <a:t>O. Bruning, R. Calaga, J-P</a:t>
            </a:r>
            <a:r>
              <a:rPr lang="en-GB" sz="1100" dirty="0"/>
              <a:t>. </a:t>
            </a:r>
            <a:r>
              <a:rPr lang="en-GB" sz="1100" dirty="0" smtClean="0"/>
              <a:t>Delahaye, I. </a:t>
            </a:r>
            <a:r>
              <a:rPr lang="en-GB" sz="1100" dirty="0" err="1" smtClean="0"/>
              <a:t>Efthmiopoulos</a:t>
            </a:r>
            <a:r>
              <a:rPr lang="en-GB" sz="1100" dirty="0" smtClean="0"/>
              <a:t>, R. Garoby, M. Klein,  R. Palmer, </a:t>
            </a:r>
            <a:r>
              <a:rPr lang="en-GB" sz="1100" dirty="0" err="1" smtClean="0"/>
              <a:t>T.Roser</a:t>
            </a:r>
            <a:r>
              <a:rPr lang="en-GB" sz="1100" dirty="0" smtClean="0"/>
              <a:t>, L. Rossi, S. Stapnes, V. </a:t>
            </a:r>
            <a:r>
              <a:rPr lang="en-GB" sz="1100" dirty="0" err="1" smtClean="0"/>
              <a:t>Schiltsev</a:t>
            </a:r>
            <a:r>
              <a:rPr lang="en-GB" sz="1100" dirty="0" smtClean="0"/>
              <a:t>, D. </a:t>
            </a:r>
            <a:r>
              <a:rPr lang="en-GB" sz="1100" dirty="0"/>
              <a:t>S</a:t>
            </a:r>
            <a:r>
              <a:rPr lang="en-GB" sz="1100" dirty="0" smtClean="0"/>
              <a:t>chulte, M. </a:t>
            </a:r>
            <a:r>
              <a:rPr lang="en-GB" sz="1100" dirty="0" err="1" smtClean="0"/>
              <a:t>Zisman</a:t>
            </a:r>
            <a:r>
              <a:rPr lang="en-GB" sz="1100" dirty="0" smtClean="0"/>
              <a:t>,</a:t>
            </a:r>
          </a:p>
          <a:p>
            <a:pPr eaLnBrk="1" fontAlgn="auto" hangingPunct="1">
              <a:spcAft>
                <a:spcPts val="0"/>
              </a:spcAft>
              <a:buFont typeface="Arial" pitchFamily="34" charset="0"/>
              <a:buNone/>
              <a:defRPr/>
            </a:pPr>
            <a:endParaRPr lang="en-GB" sz="1100" dirty="0" smtClean="0"/>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0757DF0-FD25-4BBA-895A-74723C4A68BE}" type="slidenum">
              <a:rPr lang="en-GB" smtClean="0">
                <a:solidFill>
                  <a:prstClr val="black">
                    <a:tint val="75000"/>
                  </a:prstClr>
                </a:solidFill>
              </a:rPr>
              <a:pPr>
                <a:defRPr/>
              </a:pPr>
              <a:t>1</a:t>
            </a:fld>
            <a:endParaRPr lang="en-GB" dirty="0">
              <a:solidFill>
                <a:prstClr val="black">
                  <a:tint val="75000"/>
                </a:prstClr>
              </a:solidFill>
            </a:endParaRPr>
          </a:p>
        </p:txBody>
      </p:sp>
    </p:spTree>
    <p:extLst>
      <p:ext uri="{BB962C8B-B14F-4D97-AF65-F5344CB8AC3E}">
        <p14:creationId xmlns:p14="http://schemas.microsoft.com/office/powerpoint/2010/main" val="4269259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04864"/>
            <a:ext cx="8229600" cy="1944216"/>
          </a:xfrm>
        </p:spPr>
        <p:txBody>
          <a:bodyPr>
            <a:noAutofit/>
          </a:bodyPr>
          <a:lstStyle/>
          <a:p>
            <a:r>
              <a:rPr lang="en-US" sz="7200" dirty="0" smtClean="0"/>
              <a:t>RHIC</a:t>
            </a:r>
            <a:endParaRPr lang="en-US" sz="72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10</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57200" y="6350"/>
            <a:ext cx="8847138" cy="890588"/>
          </a:xfrm>
        </p:spPr>
        <p:txBody>
          <a:bodyPr/>
          <a:lstStyle/>
          <a:p>
            <a:pPr>
              <a:defRPr/>
            </a:pPr>
            <a:r>
              <a:rPr lang="de-CH" dirty="0" smtClean="0"/>
              <a:t>Linac (SPL)-based Proton Driver (2/4)</a:t>
            </a:r>
            <a:endParaRPr lang="en-US" dirty="0"/>
          </a:p>
        </p:txBody>
      </p:sp>
      <p:sp>
        <p:nvSpPr>
          <p:cNvPr id="24" name="Rounded Rectangle 23"/>
          <p:cNvSpPr/>
          <p:nvPr/>
        </p:nvSpPr>
        <p:spPr>
          <a:xfrm>
            <a:off x="1557338" y="2203450"/>
            <a:ext cx="987425"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a:solidFill>
                  <a:prstClr val="white"/>
                </a:solidFill>
              </a:rPr>
              <a:t>Medium </a:t>
            </a:r>
            <a:r>
              <a:rPr lang="en-US" sz="1200" dirty="0">
                <a:solidFill>
                  <a:prstClr val="white"/>
                </a:solidFill>
                <a:latin typeface="Symbol" pitchFamily="18" charset="2"/>
              </a:rPr>
              <a:t>b</a:t>
            </a:r>
            <a:r>
              <a:rPr lang="en-US" sz="1200" dirty="0">
                <a:solidFill>
                  <a:prstClr val="white"/>
                </a:solidFill>
              </a:rPr>
              <a:t> cryomodule</a:t>
            </a:r>
          </a:p>
        </p:txBody>
      </p:sp>
      <p:sp>
        <p:nvSpPr>
          <p:cNvPr id="26" name="Rounded Rectangle 25"/>
          <p:cNvSpPr/>
          <p:nvPr/>
        </p:nvSpPr>
        <p:spPr>
          <a:xfrm>
            <a:off x="5573713" y="2203450"/>
            <a:ext cx="1077912"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a:solidFill>
                  <a:prstClr val="white"/>
                </a:solidFill>
              </a:rPr>
              <a:t>High </a:t>
            </a:r>
            <a:r>
              <a:rPr lang="en-US" sz="1200" dirty="0">
                <a:solidFill>
                  <a:prstClr val="white"/>
                </a:solidFill>
                <a:latin typeface="Symbol" pitchFamily="18" charset="2"/>
              </a:rPr>
              <a:t>b</a:t>
            </a:r>
            <a:r>
              <a:rPr lang="en-US" sz="1200" dirty="0">
                <a:solidFill>
                  <a:prstClr val="white"/>
                </a:solidFill>
              </a:rPr>
              <a:t> cryomodules</a:t>
            </a:r>
          </a:p>
        </p:txBody>
      </p:sp>
      <p:cxnSp>
        <p:nvCxnSpPr>
          <p:cNvPr id="30" name="Straight Arrow Connector 29"/>
          <p:cNvCxnSpPr>
            <a:endCxn id="46" idx="1"/>
          </p:cNvCxnSpPr>
          <p:nvPr/>
        </p:nvCxnSpPr>
        <p:spPr>
          <a:xfrm>
            <a:off x="6651625" y="2439988"/>
            <a:ext cx="395288" cy="158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047038" y="2439988"/>
            <a:ext cx="231775"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rot="16200000">
            <a:off x="4511676" y="2282825"/>
            <a:ext cx="792162" cy="31273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prstClr val="black"/>
                </a:solidFill>
              </a:rPr>
              <a:t>Ejection</a:t>
            </a:r>
          </a:p>
        </p:txBody>
      </p:sp>
      <p:grpSp>
        <p:nvGrpSpPr>
          <p:cNvPr id="15368" name="Group 106"/>
          <p:cNvGrpSpPr>
            <a:grpSpLocks/>
          </p:cNvGrpSpPr>
          <p:nvPr/>
        </p:nvGrpSpPr>
        <p:grpSpPr bwMode="auto">
          <a:xfrm>
            <a:off x="1223963" y="2730500"/>
            <a:ext cx="1639887" cy="914400"/>
            <a:chOff x="1398588" y="3043698"/>
            <a:chExt cx="1639889" cy="913388"/>
          </a:xfrm>
        </p:grpSpPr>
        <p:sp>
          <p:nvSpPr>
            <p:cNvPr id="34" name="Left Brace 33"/>
            <p:cNvSpPr/>
            <p:nvPr/>
          </p:nvSpPr>
          <p:spPr>
            <a:xfrm rot="16200000">
              <a:off x="2062337" y="2379949"/>
              <a:ext cx="312392" cy="163988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35" name="TextBox 34"/>
            <p:cNvSpPr txBox="1"/>
            <p:nvPr/>
          </p:nvSpPr>
          <p:spPr>
            <a:xfrm>
              <a:off x="1514475" y="3371947"/>
              <a:ext cx="1427165" cy="58513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fontAlgn="base">
                <a:spcBef>
                  <a:spcPct val="0"/>
                </a:spcBef>
                <a:spcAft>
                  <a:spcPct val="0"/>
                </a:spcAft>
                <a:defRPr/>
              </a:pPr>
              <a:r>
                <a:rPr lang="en-US" sz="1600" dirty="0">
                  <a:solidFill>
                    <a:prstClr val="black"/>
                  </a:solidFill>
                </a:rPr>
                <a:t>9 x 6</a:t>
              </a:r>
            </a:p>
            <a:p>
              <a:pPr algn="ctr" fontAlgn="base">
                <a:spcBef>
                  <a:spcPct val="0"/>
                </a:spcBef>
                <a:spcAft>
                  <a:spcPct val="0"/>
                </a:spcAft>
                <a:defRPr/>
              </a:pPr>
              <a:r>
                <a:rPr lang="en-US" sz="1600" dirty="0">
                  <a:solidFill>
                    <a:prstClr val="black"/>
                  </a:solidFill>
                  <a:latin typeface="Symbol" pitchFamily="18" charset="2"/>
                </a:rPr>
                <a:t>b</a:t>
              </a:r>
              <a:r>
                <a:rPr lang="en-US" sz="1600" dirty="0">
                  <a:solidFill>
                    <a:prstClr val="black"/>
                  </a:solidFill>
                </a:rPr>
                <a:t>=0.65 cavities</a:t>
              </a:r>
            </a:p>
          </p:txBody>
        </p:sp>
      </p:grpSp>
      <p:grpSp>
        <p:nvGrpSpPr>
          <p:cNvPr id="15369" name="Group 107"/>
          <p:cNvGrpSpPr>
            <a:grpSpLocks/>
          </p:cNvGrpSpPr>
          <p:nvPr/>
        </p:nvGrpSpPr>
        <p:grpSpPr bwMode="auto">
          <a:xfrm>
            <a:off x="2971800" y="2740025"/>
            <a:ext cx="1539875" cy="904875"/>
            <a:chOff x="3279294" y="3091325"/>
            <a:chExt cx="1540355" cy="903861"/>
          </a:xfrm>
        </p:grpSpPr>
        <p:sp>
          <p:nvSpPr>
            <p:cNvPr id="37" name="Left Brace 36"/>
            <p:cNvSpPr/>
            <p:nvPr/>
          </p:nvSpPr>
          <p:spPr>
            <a:xfrm rot="16200000">
              <a:off x="3893278" y="2477341"/>
              <a:ext cx="312388" cy="154035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38" name="TextBox 37"/>
            <p:cNvSpPr txBox="1"/>
            <p:nvPr/>
          </p:nvSpPr>
          <p:spPr>
            <a:xfrm>
              <a:off x="3457149" y="3410055"/>
              <a:ext cx="1190996" cy="5851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1600" dirty="0">
                  <a:solidFill>
                    <a:prstClr val="black"/>
                  </a:solidFill>
                </a:rPr>
                <a:t>11 x 8</a:t>
              </a:r>
            </a:p>
            <a:p>
              <a:pPr algn="ctr" fontAlgn="base">
                <a:spcBef>
                  <a:spcPct val="0"/>
                </a:spcBef>
                <a:spcAft>
                  <a:spcPct val="0"/>
                </a:spcAft>
                <a:defRPr/>
              </a:pPr>
              <a:r>
                <a:rPr lang="en-US" sz="1600" dirty="0">
                  <a:solidFill>
                    <a:prstClr val="black"/>
                  </a:solidFill>
                  <a:latin typeface="Symbol" pitchFamily="18" charset="2"/>
                </a:rPr>
                <a:t>b</a:t>
              </a:r>
              <a:r>
                <a:rPr lang="en-US" sz="1600" dirty="0">
                  <a:solidFill>
                    <a:prstClr val="black"/>
                  </a:solidFill>
                </a:rPr>
                <a:t>=1 cavities</a:t>
              </a:r>
            </a:p>
          </p:txBody>
        </p:sp>
      </p:grpSp>
      <p:grpSp>
        <p:nvGrpSpPr>
          <p:cNvPr id="15370" name="Group 108"/>
          <p:cNvGrpSpPr>
            <a:grpSpLocks/>
          </p:cNvGrpSpPr>
          <p:nvPr/>
        </p:nvGrpSpPr>
        <p:grpSpPr bwMode="auto">
          <a:xfrm>
            <a:off x="5389563" y="2728913"/>
            <a:ext cx="1425575" cy="915987"/>
            <a:chOff x="5564463" y="3051635"/>
            <a:chExt cx="1424166" cy="914976"/>
          </a:xfrm>
        </p:grpSpPr>
        <p:sp>
          <p:nvSpPr>
            <p:cNvPr id="41" name="Left Brace 40"/>
            <p:cNvSpPr/>
            <p:nvPr/>
          </p:nvSpPr>
          <p:spPr>
            <a:xfrm rot="16200000">
              <a:off x="6124315" y="2491783"/>
              <a:ext cx="304464" cy="1424166"/>
            </a:xfrm>
            <a:prstGeom prst="leftBrace">
              <a:avLst>
                <a:gd name="adj1" fmla="val 20516"/>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42" name="TextBox 41"/>
            <p:cNvSpPr txBox="1"/>
            <p:nvPr/>
          </p:nvSpPr>
          <p:spPr>
            <a:xfrm>
              <a:off x="5692923" y="3381471"/>
              <a:ext cx="1165660" cy="58514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1600" dirty="0">
                  <a:solidFill>
                    <a:prstClr val="black"/>
                  </a:solidFill>
                </a:rPr>
                <a:t> 13 x 8</a:t>
              </a:r>
            </a:p>
            <a:p>
              <a:pPr algn="ctr" fontAlgn="base">
                <a:spcBef>
                  <a:spcPct val="0"/>
                </a:spcBef>
                <a:spcAft>
                  <a:spcPct val="0"/>
                </a:spcAft>
                <a:defRPr/>
              </a:pPr>
              <a:r>
                <a:rPr lang="en-US" sz="1600" dirty="0">
                  <a:solidFill>
                    <a:prstClr val="black"/>
                  </a:solidFill>
                  <a:latin typeface="Symbol" pitchFamily="18" charset="2"/>
                </a:rPr>
                <a:t>b</a:t>
              </a:r>
              <a:r>
                <a:rPr lang="en-US" sz="1600" dirty="0">
                  <a:solidFill>
                    <a:prstClr val="black"/>
                  </a:solidFill>
                </a:rPr>
                <a:t>=1 cavities</a:t>
              </a:r>
            </a:p>
          </p:txBody>
        </p:sp>
      </p:grpSp>
      <p:cxnSp>
        <p:nvCxnSpPr>
          <p:cNvPr id="43" name="Straight Arrow Connector 42"/>
          <p:cNvCxnSpPr>
            <a:stCxn id="32" idx="1"/>
            <a:endCxn id="44" idx="3"/>
          </p:cNvCxnSpPr>
          <p:nvPr/>
        </p:nvCxnSpPr>
        <p:spPr>
          <a:xfrm rot="5400000">
            <a:off x="4827588" y="2914650"/>
            <a:ext cx="160338"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6200000">
            <a:off x="4452144" y="3158332"/>
            <a:ext cx="909637"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base">
              <a:spcBef>
                <a:spcPct val="0"/>
              </a:spcBef>
              <a:spcAft>
                <a:spcPct val="0"/>
              </a:spcAft>
              <a:defRPr/>
            </a:pPr>
            <a:r>
              <a:rPr lang="en-US" sz="1600" b="1" dirty="0">
                <a:solidFill>
                  <a:srgbClr val="FF0000"/>
                </a:solidFill>
              </a:rPr>
              <a:t>to</a:t>
            </a:r>
          </a:p>
          <a:p>
            <a:pPr algn="ctr" fontAlgn="base">
              <a:spcBef>
                <a:spcPct val="0"/>
              </a:spcBef>
              <a:spcAft>
                <a:spcPct val="0"/>
              </a:spcAft>
              <a:defRPr/>
            </a:pPr>
            <a:r>
              <a:rPr lang="en-US" sz="1600" b="1" dirty="0">
                <a:solidFill>
                  <a:srgbClr val="FF0000"/>
                </a:solidFill>
              </a:rPr>
              <a:t>EURISOL</a:t>
            </a:r>
          </a:p>
        </p:txBody>
      </p:sp>
      <p:cxnSp>
        <p:nvCxnSpPr>
          <p:cNvPr id="45" name="Straight Arrow Connector 44"/>
          <p:cNvCxnSpPr>
            <a:stCxn id="32" idx="2"/>
          </p:cNvCxnSpPr>
          <p:nvPr/>
        </p:nvCxnSpPr>
        <p:spPr>
          <a:xfrm>
            <a:off x="5064125" y="2439988"/>
            <a:ext cx="509588" cy="0"/>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046913" y="2203450"/>
            <a:ext cx="989012"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rPr>
              <a:t>Debunchers</a:t>
            </a:r>
            <a:endParaRPr lang="en-US" sz="1200" dirty="0">
              <a:solidFill>
                <a:prstClr val="white"/>
              </a:solidFill>
            </a:endParaRPr>
          </a:p>
        </p:txBody>
      </p:sp>
      <p:sp>
        <p:nvSpPr>
          <p:cNvPr id="47" name="TextBox 46"/>
          <p:cNvSpPr txBox="1"/>
          <p:nvPr/>
        </p:nvSpPr>
        <p:spPr>
          <a:xfrm rot="16200000">
            <a:off x="7027863" y="2363788"/>
            <a:ext cx="2808287" cy="33813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base">
              <a:spcBef>
                <a:spcPct val="0"/>
              </a:spcBef>
              <a:spcAft>
                <a:spcPct val="0"/>
              </a:spcAft>
              <a:defRPr/>
            </a:pPr>
            <a:r>
              <a:rPr lang="en-US" sz="1600" b="1" dirty="0">
                <a:solidFill>
                  <a:srgbClr val="FF0000"/>
                </a:solidFill>
              </a:rPr>
              <a:t>To HP-PS and/or Accumulator</a:t>
            </a:r>
          </a:p>
        </p:txBody>
      </p:sp>
      <p:sp>
        <p:nvSpPr>
          <p:cNvPr id="48" name="Rounded Rectangle 47"/>
          <p:cNvSpPr/>
          <p:nvPr/>
        </p:nvSpPr>
        <p:spPr>
          <a:xfrm>
            <a:off x="3173413" y="2203450"/>
            <a:ext cx="1077912" cy="471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a:solidFill>
                  <a:prstClr val="white"/>
                </a:solidFill>
              </a:rPr>
              <a:t>High </a:t>
            </a:r>
            <a:r>
              <a:rPr lang="en-US" sz="1200" dirty="0">
                <a:solidFill>
                  <a:prstClr val="white"/>
                </a:solidFill>
                <a:latin typeface="Symbol" pitchFamily="18" charset="2"/>
              </a:rPr>
              <a:t>b</a:t>
            </a:r>
            <a:r>
              <a:rPr lang="en-US" sz="1200" dirty="0">
                <a:solidFill>
                  <a:prstClr val="white"/>
                </a:solidFill>
              </a:rPr>
              <a:t> cryomodules</a:t>
            </a:r>
          </a:p>
        </p:txBody>
      </p:sp>
      <p:cxnSp>
        <p:nvCxnSpPr>
          <p:cNvPr id="49" name="Straight Arrow Connector 48"/>
          <p:cNvCxnSpPr>
            <a:stCxn id="48" idx="3"/>
            <a:endCxn id="32" idx="0"/>
          </p:cNvCxnSpPr>
          <p:nvPr/>
        </p:nvCxnSpPr>
        <p:spPr>
          <a:xfrm flipV="1">
            <a:off x="4251325" y="2439988"/>
            <a:ext cx="500063" cy="0"/>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48" idx="1"/>
          </p:cNvCxnSpPr>
          <p:nvPr/>
        </p:nvCxnSpPr>
        <p:spPr>
          <a:xfrm flipV="1">
            <a:off x="2559050" y="2439988"/>
            <a:ext cx="614363" cy="0"/>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63600" y="2449513"/>
            <a:ext cx="687388" cy="158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16200000">
            <a:off x="110332" y="2285206"/>
            <a:ext cx="1212850" cy="33813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base">
              <a:spcBef>
                <a:spcPct val="0"/>
              </a:spcBef>
              <a:spcAft>
                <a:spcPct val="0"/>
              </a:spcAft>
              <a:defRPr/>
            </a:pPr>
            <a:r>
              <a:rPr lang="en-US" sz="1600" b="1" dirty="0">
                <a:solidFill>
                  <a:srgbClr val="FF0000"/>
                </a:solidFill>
              </a:rPr>
              <a:t>From Linac4</a:t>
            </a:r>
          </a:p>
        </p:txBody>
      </p:sp>
      <p:sp>
        <p:nvSpPr>
          <p:cNvPr id="53" name="Line Callout 1 (Accent Bar) 52"/>
          <p:cNvSpPr/>
          <p:nvPr/>
        </p:nvSpPr>
        <p:spPr>
          <a:xfrm rot="16200000">
            <a:off x="1230313" y="1273175"/>
            <a:ext cx="419100" cy="790575"/>
          </a:xfrm>
          <a:prstGeom prst="accentCallout1">
            <a:avLst>
              <a:gd name="adj1" fmla="val 18750"/>
              <a:gd name="adj2" fmla="val -8333"/>
              <a:gd name="adj3" fmla="val 16755"/>
              <a:gd name="adj4" fmla="val -13378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fontAlgn="base">
              <a:spcBef>
                <a:spcPct val="0"/>
              </a:spcBef>
              <a:spcAft>
                <a:spcPct val="0"/>
              </a:spcAft>
              <a:defRPr/>
            </a:pPr>
            <a:r>
              <a:rPr lang="en-US" sz="1400" b="1" dirty="0">
                <a:solidFill>
                  <a:prstClr val="black"/>
                </a:solidFill>
              </a:rPr>
              <a:t>0 m</a:t>
            </a:r>
          </a:p>
          <a:p>
            <a:pPr fontAlgn="base">
              <a:spcBef>
                <a:spcPct val="0"/>
              </a:spcBef>
              <a:spcAft>
                <a:spcPct val="0"/>
              </a:spcAft>
              <a:defRPr/>
            </a:pPr>
            <a:r>
              <a:rPr lang="en-US" sz="1400" b="1" dirty="0">
                <a:solidFill>
                  <a:srgbClr val="FF0000"/>
                </a:solidFill>
              </a:rPr>
              <a:t>0.16 GeV</a:t>
            </a:r>
          </a:p>
        </p:txBody>
      </p:sp>
      <p:sp>
        <p:nvSpPr>
          <p:cNvPr id="54" name="Line Callout 1 (Accent Bar) 53"/>
          <p:cNvSpPr/>
          <p:nvPr/>
        </p:nvSpPr>
        <p:spPr>
          <a:xfrm rot="16200000">
            <a:off x="2763838" y="1254125"/>
            <a:ext cx="419100" cy="828675"/>
          </a:xfrm>
          <a:prstGeom prst="accentCallout1">
            <a:avLst>
              <a:gd name="adj1" fmla="val 18750"/>
              <a:gd name="adj2" fmla="val -8333"/>
              <a:gd name="adj3" fmla="val 16755"/>
              <a:gd name="adj4" fmla="val -13378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fontAlgn="base">
              <a:spcBef>
                <a:spcPct val="0"/>
              </a:spcBef>
              <a:spcAft>
                <a:spcPct val="0"/>
              </a:spcAft>
              <a:defRPr/>
            </a:pPr>
            <a:r>
              <a:rPr lang="en-US" sz="1400" b="1" dirty="0">
                <a:solidFill>
                  <a:prstClr val="black"/>
                </a:solidFill>
              </a:rPr>
              <a:t>110 m</a:t>
            </a:r>
          </a:p>
          <a:p>
            <a:pPr fontAlgn="base">
              <a:spcBef>
                <a:spcPct val="0"/>
              </a:spcBef>
              <a:spcAft>
                <a:spcPct val="0"/>
              </a:spcAft>
              <a:defRPr/>
            </a:pPr>
            <a:r>
              <a:rPr lang="en-US" sz="1400" b="1" dirty="0">
                <a:solidFill>
                  <a:srgbClr val="FF0000"/>
                </a:solidFill>
              </a:rPr>
              <a:t>0.73 GeV</a:t>
            </a:r>
          </a:p>
        </p:txBody>
      </p:sp>
      <p:sp>
        <p:nvSpPr>
          <p:cNvPr id="62" name="Line Callout 1 (Accent Bar) 61"/>
          <p:cNvSpPr/>
          <p:nvPr/>
        </p:nvSpPr>
        <p:spPr>
          <a:xfrm rot="16200000">
            <a:off x="4406900" y="1277938"/>
            <a:ext cx="419100" cy="781050"/>
          </a:xfrm>
          <a:prstGeom prst="accentCallout1">
            <a:avLst>
              <a:gd name="adj1" fmla="val 18750"/>
              <a:gd name="adj2" fmla="val -8333"/>
              <a:gd name="adj3" fmla="val 16755"/>
              <a:gd name="adj4" fmla="val -13378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fontAlgn="base">
              <a:spcBef>
                <a:spcPct val="0"/>
              </a:spcBef>
              <a:spcAft>
                <a:spcPct val="0"/>
              </a:spcAft>
              <a:defRPr/>
            </a:pPr>
            <a:r>
              <a:rPr lang="en-US" sz="1400" b="1" dirty="0">
                <a:solidFill>
                  <a:prstClr val="black"/>
                </a:solidFill>
              </a:rPr>
              <a:t>291 m</a:t>
            </a:r>
          </a:p>
          <a:p>
            <a:pPr fontAlgn="base">
              <a:spcBef>
                <a:spcPct val="0"/>
              </a:spcBef>
              <a:spcAft>
                <a:spcPct val="0"/>
              </a:spcAft>
              <a:defRPr/>
            </a:pPr>
            <a:r>
              <a:rPr lang="en-US" sz="1400" b="1" dirty="0">
                <a:solidFill>
                  <a:srgbClr val="FF0000"/>
                </a:solidFill>
              </a:rPr>
              <a:t>2.5 GeV</a:t>
            </a:r>
          </a:p>
        </p:txBody>
      </p:sp>
      <p:sp>
        <p:nvSpPr>
          <p:cNvPr id="64" name="Line Callout 1 (Accent Bar) 63"/>
          <p:cNvSpPr/>
          <p:nvPr/>
        </p:nvSpPr>
        <p:spPr>
          <a:xfrm rot="16200000">
            <a:off x="6797675" y="1354138"/>
            <a:ext cx="419100" cy="628650"/>
          </a:xfrm>
          <a:prstGeom prst="accentCallout1">
            <a:avLst>
              <a:gd name="adj1" fmla="val 18750"/>
              <a:gd name="adj2" fmla="val -8333"/>
              <a:gd name="adj3" fmla="val 16755"/>
              <a:gd name="adj4" fmla="val -133788"/>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fontAlgn="base">
              <a:spcBef>
                <a:spcPct val="0"/>
              </a:spcBef>
              <a:spcAft>
                <a:spcPct val="0"/>
              </a:spcAft>
              <a:defRPr/>
            </a:pPr>
            <a:r>
              <a:rPr lang="en-US" sz="1400" b="1" dirty="0">
                <a:solidFill>
                  <a:prstClr val="black"/>
                </a:solidFill>
              </a:rPr>
              <a:t>500 m</a:t>
            </a:r>
          </a:p>
          <a:p>
            <a:pPr fontAlgn="base">
              <a:spcBef>
                <a:spcPct val="0"/>
              </a:spcBef>
              <a:spcAft>
                <a:spcPct val="0"/>
              </a:spcAft>
              <a:defRPr/>
            </a:pPr>
            <a:r>
              <a:rPr lang="en-US" sz="1400" b="1" dirty="0">
                <a:solidFill>
                  <a:srgbClr val="FF0000"/>
                </a:solidFill>
              </a:rPr>
              <a:t>5 GeV</a:t>
            </a:r>
          </a:p>
        </p:txBody>
      </p:sp>
      <p:sp>
        <p:nvSpPr>
          <p:cNvPr id="15385" name="Content Placeholder 2"/>
          <p:cNvSpPr>
            <a:spLocks noGrp="1"/>
          </p:cNvSpPr>
          <p:nvPr>
            <p:ph idx="1"/>
          </p:nvPr>
        </p:nvSpPr>
        <p:spPr>
          <a:xfrm>
            <a:off x="2973388" y="933450"/>
            <a:ext cx="3127375" cy="390525"/>
          </a:xfrm>
        </p:spPr>
        <p:txBody>
          <a:bodyPr/>
          <a:lstStyle/>
          <a:p>
            <a:pPr marL="0" indent="0">
              <a:buFont typeface="Arial" pitchFamily="34" charset="0"/>
              <a:buNone/>
            </a:pPr>
            <a:r>
              <a:rPr lang="fr-CH" sz="2000" b="1" smtClean="0">
                <a:solidFill>
                  <a:srgbClr val="0000FF"/>
                </a:solidFill>
                <a:latin typeface="Arial" pitchFamily="34" charset="0"/>
                <a:cs typeface="Arial" pitchFamily="34" charset="0"/>
              </a:rPr>
              <a:t>HP-SPL block diagram</a:t>
            </a:r>
          </a:p>
          <a:p>
            <a:pPr marL="0" indent="0">
              <a:buFont typeface="Arial" pitchFamily="34" charset="0"/>
              <a:buNone/>
            </a:pPr>
            <a:endParaRPr lang="de-CH" sz="2000" smtClean="0"/>
          </a:p>
        </p:txBody>
      </p:sp>
      <p:pic>
        <p:nvPicPr>
          <p:cNvPr id="15386" name="Picture 7"/>
          <p:cNvPicPr>
            <a:picLocks noChangeAspect="1"/>
          </p:cNvPicPr>
          <p:nvPr/>
        </p:nvPicPr>
        <p:blipFill>
          <a:blip r:embed="rId3">
            <a:extLst>
              <a:ext uri="{28A0092B-C50C-407E-A947-70E740481C1C}">
                <a14:useLocalDpi xmlns:a14="http://schemas.microsoft.com/office/drawing/2010/main" val="0"/>
              </a:ext>
            </a:extLst>
          </a:blip>
          <a:srcRect r="46362"/>
          <a:stretch>
            <a:fillRect/>
          </a:stretch>
        </p:blipFill>
        <p:spPr bwMode="auto">
          <a:xfrm>
            <a:off x="688975" y="4775200"/>
            <a:ext cx="4062413"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39763" y="3905250"/>
            <a:ext cx="7123112" cy="1077913"/>
          </a:xfrm>
          <a:prstGeom prst="rect">
            <a:avLst/>
          </a:prstGeom>
          <a:noFill/>
        </p:spPr>
        <p:txBody>
          <a:bodyPr wrap="none">
            <a:spAutoFit/>
          </a:bodyPr>
          <a:lstStyle/>
          <a:p>
            <a:pPr fontAlgn="base">
              <a:spcBef>
                <a:spcPct val="0"/>
              </a:spcBef>
              <a:spcAft>
                <a:spcPct val="0"/>
              </a:spcAft>
              <a:defRPr/>
            </a:pPr>
            <a:r>
              <a:rPr lang="fr-CH" sz="1600" dirty="0" err="1">
                <a:solidFill>
                  <a:prstClr val="black"/>
                </a:solidFill>
                <a:latin typeface="Arial" pitchFamily="34" charset="0"/>
              </a:rPr>
              <a:t>Segmented</a:t>
            </a:r>
            <a:r>
              <a:rPr lang="fr-CH" sz="1600" dirty="0">
                <a:solidFill>
                  <a:prstClr val="black"/>
                </a:solidFill>
                <a:latin typeface="Arial" pitchFamily="34" charset="0"/>
              </a:rPr>
              <a:t> </a:t>
            </a:r>
            <a:r>
              <a:rPr lang="fr-CH" sz="1600" dirty="0" err="1">
                <a:solidFill>
                  <a:prstClr val="black"/>
                </a:solidFill>
                <a:latin typeface="Arial" pitchFamily="34" charset="0"/>
              </a:rPr>
              <a:t>cryogenics</a:t>
            </a:r>
            <a:r>
              <a:rPr lang="fr-CH" sz="1600" dirty="0">
                <a:solidFill>
                  <a:prstClr val="black"/>
                </a:solidFill>
                <a:latin typeface="Arial" pitchFamily="34" charset="0"/>
              </a:rPr>
              <a:t> / </a:t>
            </a:r>
            <a:r>
              <a:rPr lang="fr-CH" sz="1600" dirty="0" err="1">
                <a:solidFill>
                  <a:prstClr val="black"/>
                </a:solidFill>
                <a:latin typeface="Arial" pitchFamily="34" charset="0"/>
              </a:rPr>
              <a:t>separate</a:t>
            </a:r>
            <a:r>
              <a:rPr lang="fr-CH" sz="1600" dirty="0">
                <a:solidFill>
                  <a:prstClr val="black"/>
                </a:solidFill>
                <a:latin typeface="Arial" pitchFamily="34" charset="0"/>
              </a:rPr>
              <a:t> </a:t>
            </a:r>
            <a:r>
              <a:rPr lang="fr-CH" sz="1600" dirty="0" err="1">
                <a:solidFill>
                  <a:prstClr val="black"/>
                </a:solidFill>
                <a:latin typeface="Arial" pitchFamily="34" charset="0"/>
              </a:rPr>
              <a:t>cryo</a:t>
            </a:r>
            <a:r>
              <a:rPr lang="fr-CH" sz="1600" dirty="0">
                <a:solidFill>
                  <a:prstClr val="black"/>
                </a:solidFill>
                <a:latin typeface="Arial" pitchFamily="34" charset="0"/>
              </a:rPr>
              <a:t>-line / room </a:t>
            </a:r>
            <a:r>
              <a:rPr lang="fr-CH" sz="1600" dirty="0" err="1">
                <a:solidFill>
                  <a:prstClr val="black"/>
                </a:solidFill>
                <a:latin typeface="Arial" pitchFamily="34" charset="0"/>
              </a:rPr>
              <a:t>temperature</a:t>
            </a:r>
            <a:r>
              <a:rPr lang="fr-CH" sz="1600" dirty="0">
                <a:solidFill>
                  <a:prstClr val="black"/>
                </a:solidFill>
                <a:latin typeface="Arial" pitchFamily="34" charset="0"/>
              </a:rPr>
              <a:t> </a:t>
            </a:r>
            <a:r>
              <a:rPr lang="fr-CH" sz="1600" dirty="0" err="1">
                <a:solidFill>
                  <a:prstClr val="black"/>
                </a:solidFill>
                <a:latin typeface="Arial" pitchFamily="34" charset="0"/>
              </a:rPr>
              <a:t>quadrupoles</a:t>
            </a:r>
            <a:r>
              <a:rPr lang="fr-CH" sz="1600" dirty="0">
                <a:solidFill>
                  <a:prstClr val="black"/>
                </a:solidFill>
                <a:latin typeface="Arial" pitchFamily="34" charset="0"/>
              </a:rPr>
              <a:t>:</a:t>
            </a:r>
          </a:p>
          <a:p>
            <a:pPr marL="285750" indent="-285750" fontAlgn="base">
              <a:spcBef>
                <a:spcPct val="0"/>
              </a:spcBef>
              <a:spcAft>
                <a:spcPct val="0"/>
              </a:spcAft>
              <a:buFontTx/>
              <a:buChar char="-"/>
              <a:defRPr/>
            </a:pPr>
            <a:r>
              <a:rPr lang="fr-CH" sz="1600" dirty="0">
                <a:solidFill>
                  <a:prstClr val="black"/>
                </a:solidFill>
                <a:latin typeface="Arial" pitchFamily="34" charset="0"/>
              </a:rPr>
              <a:t>Medium </a:t>
            </a:r>
            <a:r>
              <a:rPr lang="fr-CH" sz="1600" dirty="0">
                <a:solidFill>
                  <a:prstClr val="black"/>
                </a:solidFill>
                <a:latin typeface="Symbol" pitchFamily="18" charset="2"/>
              </a:rPr>
              <a:t>b</a:t>
            </a:r>
            <a:r>
              <a:rPr lang="fr-CH" sz="1600" dirty="0">
                <a:solidFill>
                  <a:prstClr val="black"/>
                </a:solidFill>
                <a:latin typeface="Arial" pitchFamily="34" charset="0"/>
              </a:rPr>
              <a:t> (0.65) – 3 </a:t>
            </a:r>
            <a:r>
              <a:rPr lang="fr-CH" sz="1600" dirty="0" err="1">
                <a:solidFill>
                  <a:prstClr val="black"/>
                </a:solidFill>
                <a:latin typeface="Arial" pitchFamily="34" charset="0"/>
              </a:rPr>
              <a:t>cavities</a:t>
            </a:r>
            <a:r>
              <a:rPr lang="fr-CH" sz="1600" dirty="0">
                <a:solidFill>
                  <a:prstClr val="black"/>
                </a:solidFill>
                <a:latin typeface="Arial" pitchFamily="34" charset="0"/>
              </a:rPr>
              <a:t> / </a:t>
            </a:r>
            <a:r>
              <a:rPr lang="fr-CH" sz="1600" dirty="0" err="1">
                <a:solidFill>
                  <a:prstClr val="black"/>
                </a:solidFill>
                <a:latin typeface="Arial" pitchFamily="34" charset="0"/>
              </a:rPr>
              <a:t>cryomodule</a:t>
            </a:r>
            <a:endParaRPr lang="fr-CH" sz="1600" dirty="0">
              <a:solidFill>
                <a:prstClr val="black"/>
              </a:solidFill>
              <a:latin typeface="Arial" pitchFamily="34" charset="0"/>
            </a:endParaRPr>
          </a:p>
          <a:p>
            <a:pPr marL="285750" indent="-285750" fontAlgn="base">
              <a:spcBef>
                <a:spcPct val="0"/>
              </a:spcBef>
              <a:spcAft>
                <a:spcPct val="0"/>
              </a:spcAft>
              <a:buFontTx/>
              <a:buChar char="-"/>
              <a:defRPr/>
            </a:pPr>
            <a:r>
              <a:rPr lang="fr-CH" sz="1600" dirty="0">
                <a:solidFill>
                  <a:prstClr val="black"/>
                </a:solidFill>
                <a:latin typeface="Arial" pitchFamily="34" charset="0"/>
              </a:rPr>
              <a:t>High </a:t>
            </a:r>
            <a:r>
              <a:rPr lang="fr-CH" sz="1600" dirty="0">
                <a:solidFill>
                  <a:prstClr val="black"/>
                </a:solidFill>
                <a:latin typeface="Symbol" pitchFamily="18" charset="2"/>
              </a:rPr>
              <a:t>b</a:t>
            </a:r>
            <a:r>
              <a:rPr lang="fr-CH" sz="1600" dirty="0">
                <a:solidFill>
                  <a:prstClr val="black"/>
                </a:solidFill>
                <a:latin typeface="Arial" pitchFamily="34" charset="0"/>
              </a:rPr>
              <a:t> (1) – 8 </a:t>
            </a:r>
            <a:r>
              <a:rPr lang="fr-CH" sz="1600" dirty="0" err="1">
                <a:solidFill>
                  <a:prstClr val="black"/>
                </a:solidFill>
                <a:latin typeface="Arial" pitchFamily="34" charset="0"/>
              </a:rPr>
              <a:t>cavities</a:t>
            </a:r>
            <a:r>
              <a:rPr lang="fr-CH" sz="1600" dirty="0">
                <a:solidFill>
                  <a:prstClr val="black"/>
                </a:solidFill>
                <a:latin typeface="Arial" pitchFamily="34" charset="0"/>
              </a:rPr>
              <a:t> / </a:t>
            </a:r>
            <a:r>
              <a:rPr lang="fr-CH" sz="1600" dirty="0" err="1">
                <a:solidFill>
                  <a:prstClr val="black"/>
                </a:solidFill>
                <a:latin typeface="Arial" pitchFamily="34" charset="0"/>
              </a:rPr>
              <a:t>cryomodule</a:t>
            </a:r>
            <a:endParaRPr lang="fr-CH" sz="1600" dirty="0">
              <a:solidFill>
                <a:prstClr val="black"/>
              </a:solidFill>
              <a:latin typeface="Arial" pitchFamily="34" charset="0"/>
            </a:endParaRPr>
          </a:p>
          <a:p>
            <a:pPr fontAlgn="base">
              <a:spcBef>
                <a:spcPct val="0"/>
              </a:spcBef>
              <a:spcAft>
                <a:spcPct val="0"/>
              </a:spcAft>
              <a:defRPr/>
            </a:pPr>
            <a:endParaRPr lang="en-GB" sz="1600" dirty="0">
              <a:solidFill>
                <a:prstClr val="black"/>
              </a:solidFill>
              <a:latin typeface="Arial" pitchFamily="34" charset="0"/>
            </a:endParaRPr>
          </a:p>
        </p:txBody>
      </p:sp>
      <p:sp>
        <p:nvSpPr>
          <p:cNvPr id="15388" name="TextBox 9"/>
          <p:cNvSpPr txBox="1">
            <a:spLocks noChangeArrowheads="1"/>
          </p:cNvSpPr>
          <p:nvPr/>
        </p:nvSpPr>
        <p:spPr bwMode="auto">
          <a:xfrm>
            <a:off x="5027613" y="4983163"/>
            <a:ext cx="137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fr-CH">
                <a:solidFill>
                  <a:prstClr val="black"/>
                </a:solidFill>
              </a:rPr>
              <a:t>Low energy</a:t>
            </a:r>
            <a:endParaRPr lang="en-GB">
              <a:solidFill>
                <a:prstClr val="black"/>
              </a:solidFill>
            </a:endParaRPr>
          </a:p>
        </p:txBody>
      </p:sp>
      <p:sp>
        <p:nvSpPr>
          <p:cNvPr id="15389" name="TextBox 65"/>
          <p:cNvSpPr txBox="1">
            <a:spLocks noChangeArrowheads="1"/>
          </p:cNvSpPr>
          <p:nvPr/>
        </p:nvSpPr>
        <p:spPr bwMode="auto">
          <a:xfrm>
            <a:off x="5006975" y="5451475"/>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fr-CH">
                <a:solidFill>
                  <a:prstClr val="black"/>
                </a:solidFill>
              </a:rPr>
              <a:t>Intermediate energy</a:t>
            </a:r>
            <a:endParaRPr lang="en-GB">
              <a:solidFill>
                <a:prstClr val="black"/>
              </a:solidFill>
            </a:endParaRPr>
          </a:p>
        </p:txBody>
      </p:sp>
      <p:sp>
        <p:nvSpPr>
          <p:cNvPr id="15390" name="TextBox 66"/>
          <p:cNvSpPr txBox="1">
            <a:spLocks noChangeArrowheads="1"/>
          </p:cNvSpPr>
          <p:nvPr/>
        </p:nvSpPr>
        <p:spPr bwMode="auto">
          <a:xfrm>
            <a:off x="5006975" y="6007100"/>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fr-CH">
                <a:solidFill>
                  <a:prstClr val="black"/>
                </a:solidFill>
              </a:rPr>
              <a:t>High energy</a:t>
            </a:r>
            <a:endParaRPr lang="en-GB">
              <a:solidFill>
                <a:prstClr val="black"/>
              </a:solidFill>
            </a:endParaRPr>
          </a:p>
        </p:txBody>
      </p:sp>
    </p:spTree>
    <p:extLst>
      <p:ext uri="{BB962C8B-B14F-4D97-AF65-F5344CB8AC3E}">
        <p14:creationId xmlns:p14="http://schemas.microsoft.com/office/powerpoint/2010/main" val="1268535333"/>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57200" y="6350"/>
            <a:ext cx="8847138" cy="890588"/>
          </a:xfrm>
        </p:spPr>
        <p:txBody>
          <a:bodyPr/>
          <a:lstStyle/>
          <a:p>
            <a:pPr>
              <a:defRPr/>
            </a:pPr>
            <a:r>
              <a:rPr lang="de-CH" dirty="0" smtClean="0"/>
              <a:t>Linac (SPL)-based Proton Driver (3/4)</a:t>
            </a:r>
            <a:endParaRPr lang="en-US" dirty="0"/>
          </a:p>
        </p:txBody>
      </p:sp>
      <p:sp>
        <p:nvSpPr>
          <p:cNvPr id="16387" name="Content Placeholder 3"/>
          <p:cNvSpPr txBox="1">
            <a:spLocks/>
          </p:cNvSpPr>
          <p:nvPr/>
        </p:nvSpPr>
        <p:spPr bwMode="auto">
          <a:xfrm>
            <a:off x="241300" y="852488"/>
            <a:ext cx="842803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20000"/>
              </a:spcBef>
              <a:spcAft>
                <a:spcPct val="0"/>
              </a:spcAft>
              <a:buFont typeface="Arial" pitchFamily="34" charset="0"/>
              <a:buNone/>
            </a:pPr>
            <a:r>
              <a:rPr lang="en-US" sz="2400" b="1">
                <a:solidFill>
                  <a:srgbClr val="0000FF"/>
                </a:solidFill>
                <a:cs typeface="Arial" pitchFamily="34" charset="0"/>
              </a:rPr>
              <a:t>Objective of HP-SPL R § D:</a:t>
            </a:r>
          </a:p>
          <a:p>
            <a:pPr fontAlgn="base">
              <a:spcBef>
                <a:spcPct val="20000"/>
              </a:spcBef>
              <a:spcAft>
                <a:spcPct val="0"/>
              </a:spcAft>
              <a:buFont typeface="Arial" pitchFamily="34" charset="0"/>
              <a:buNone/>
            </a:pPr>
            <a:endParaRPr lang="en-US" sz="2000" b="1">
              <a:solidFill>
                <a:srgbClr val="0000FF"/>
              </a:solidFill>
              <a:cs typeface="Arial" pitchFamily="34" charset="0"/>
            </a:endParaRPr>
          </a:p>
          <a:p>
            <a:pPr fontAlgn="base">
              <a:spcBef>
                <a:spcPct val="20000"/>
              </a:spcBef>
              <a:spcAft>
                <a:spcPct val="0"/>
              </a:spcAft>
              <a:buFont typeface="Arial" pitchFamily="34" charset="0"/>
              <a:buNone/>
            </a:pPr>
            <a:r>
              <a:rPr lang="en-US" sz="2000" b="1">
                <a:solidFill>
                  <a:srgbClr val="0000FF"/>
                </a:solidFill>
                <a:cs typeface="Arial" pitchFamily="34" charset="0"/>
              </a:rPr>
              <a:t>String of 4 “equipped </a:t>
            </a:r>
            <a:r>
              <a:rPr lang="en-US" sz="2000" b="1">
                <a:solidFill>
                  <a:srgbClr val="0000FF"/>
                </a:solidFill>
                <a:latin typeface="Symbol" pitchFamily="18" charset="2"/>
                <a:cs typeface="Arial" pitchFamily="34" charset="0"/>
              </a:rPr>
              <a:t>b</a:t>
            </a:r>
            <a:r>
              <a:rPr lang="en-US" sz="2000" b="1">
                <a:solidFill>
                  <a:srgbClr val="0000FF"/>
                </a:solidFill>
                <a:cs typeface="Arial" pitchFamily="34" charset="0"/>
              </a:rPr>
              <a:t>=1 cavities” with main couplers § tuners to be installed into a short cryo-module by 2013 and tested in 2014.</a:t>
            </a: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787650"/>
            <a:ext cx="82978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9"/>
          <p:cNvSpPr txBox="1">
            <a:spLocks noChangeArrowheads="1"/>
          </p:cNvSpPr>
          <p:nvPr/>
        </p:nvSpPr>
        <p:spPr bwMode="auto">
          <a:xfrm>
            <a:off x="488950" y="5802313"/>
            <a:ext cx="1766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Cryomodule</a:t>
            </a:r>
          </a:p>
          <a:p>
            <a:pPr eaLnBrk="1" fontAlgn="base" hangingPunct="1">
              <a:spcBef>
                <a:spcPct val="0"/>
              </a:spcBef>
              <a:spcAft>
                <a:spcPct val="0"/>
              </a:spcAft>
            </a:pPr>
            <a:r>
              <a:rPr lang="en-GB" sz="1400" i="1">
                <a:solidFill>
                  <a:srgbClr val="002060"/>
                </a:solidFill>
              </a:rPr>
              <a:t>(CERN – CNRS)</a:t>
            </a:r>
          </a:p>
        </p:txBody>
      </p:sp>
      <p:cxnSp>
        <p:nvCxnSpPr>
          <p:cNvPr id="6" name="Straight Arrow Connector 5"/>
          <p:cNvCxnSpPr/>
          <p:nvPr/>
        </p:nvCxnSpPr>
        <p:spPr>
          <a:xfrm flipV="1">
            <a:off x="1150938" y="4478338"/>
            <a:ext cx="601662" cy="127635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7140"/>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57200" y="6350"/>
            <a:ext cx="8847138" cy="890588"/>
          </a:xfrm>
        </p:spPr>
        <p:txBody>
          <a:bodyPr/>
          <a:lstStyle/>
          <a:p>
            <a:pPr>
              <a:defRPr/>
            </a:pPr>
            <a:r>
              <a:rPr lang="de-CH" dirty="0" smtClean="0"/>
              <a:t>Linac (SPL)-based Proton Driver (4/4)</a:t>
            </a:r>
            <a:endParaRPr lang="en-US" dirty="0"/>
          </a:p>
        </p:txBody>
      </p:sp>
      <p:sp>
        <p:nvSpPr>
          <p:cNvPr id="17411" name="Content Placeholder 3"/>
          <p:cNvSpPr txBox="1">
            <a:spLocks/>
          </p:cNvSpPr>
          <p:nvPr/>
        </p:nvSpPr>
        <p:spPr bwMode="auto">
          <a:xfrm>
            <a:off x="301625" y="1114425"/>
            <a:ext cx="84280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20000"/>
              </a:spcBef>
              <a:spcAft>
                <a:spcPct val="0"/>
              </a:spcAft>
              <a:buFont typeface="Arial" pitchFamily="34" charset="0"/>
              <a:buNone/>
            </a:pPr>
            <a:r>
              <a:rPr lang="en-US" sz="2400" b="1">
                <a:solidFill>
                  <a:srgbClr val="0000FF"/>
                </a:solidFill>
                <a:cs typeface="Arial" pitchFamily="34" charset="0"/>
              </a:rPr>
              <a:t>SPL </a:t>
            </a:r>
            <a:r>
              <a:rPr lang="en-US" sz="2400" b="1">
                <a:solidFill>
                  <a:srgbClr val="0000FF"/>
                </a:solidFill>
                <a:latin typeface="Symbol" pitchFamily="18" charset="2"/>
                <a:cs typeface="Arial" pitchFamily="34" charset="0"/>
              </a:rPr>
              <a:t>b</a:t>
            </a:r>
            <a:r>
              <a:rPr lang="en-US" sz="2400" b="1">
                <a:solidFill>
                  <a:srgbClr val="0000FF"/>
                </a:solidFill>
                <a:cs typeface="Arial" pitchFamily="34" charset="0"/>
              </a:rPr>
              <a:t> = 1 cavity + helium tank + tuner + main coupler</a:t>
            </a:r>
            <a:endParaRPr lang="en-US" sz="2000" b="1">
              <a:solidFill>
                <a:srgbClr val="0000FF"/>
              </a:solidFill>
              <a:cs typeface="Arial" pitchFamily="34" charset="0"/>
            </a:endParaRPr>
          </a:p>
        </p:txBody>
      </p:sp>
      <p:pic>
        <p:nvPicPr>
          <p:cNvPr id="1741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262"/>
          <a:stretch>
            <a:fillRect/>
          </a:stretch>
        </p:blipFill>
        <p:spPr bwMode="auto">
          <a:xfrm>
            <a:off x="1339850" y="1641475"/>
            <a:ext cx="7456488"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5"/>
          <p:cNvSpPr txBox="1">
            <a:spLocks noChangeArrowheads="1"/>
          </p:cNvSpPr>
          <p:nvPr/>
        </p:nvSpPr>
        <p:spPr bwMode="auto">
          <a:xfrm>
            <a:off x="3810000" y="1752600"/>
            <a:ext cx="464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Bulk niobium cavities (CERN)</a:t>
            </a:r>
          </a:p>
        </p:txBody>
      </p:sp>
      <p:cxnSp>
        <p:nvCxnSpPr>
          <p:cNvPr id="7" name="Straight Arrow Connector 6"/>
          <p:cNvCxnSpPr/>
          <p:nvPr/>
        </p:nvCxnSpPr>
        <p:spPr>
          <a:xfrm>
            <a:off x="5334000" y="2060575"/>
            <a:ext cx="190500" cy="1487488"/>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415" name="TextBox 7"/>
          <p:cNvSpPr txBox="1">
            <a:spLocks noChangeArrowheads="1"/>
          </p:cNvSpPr>
          <p:nvPr/>
        </p:nvSpPr>
        <p:spPr bwMode="auto">
          <a:xfrm>
            <a:off x="3462338" y="5792788"/>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Main coupler </a:t>
            </a:r>
          </a:p>
          <a:p>
            <a:pPr eaLnBrk="1" fontAlgn="base" hangingPunct="1">
              <a:spcBef>
                <a:spcPct val="0"/>
              </a:spcBef>
              <a:spcAft>
                <a:spcPct val="0"/>
              </a:spcAft>
            </a:pPr>
            <a:r>
              <a:rPr lang="en-GB" sz="1400" i="1">
                <a:solidFill>
                  <a:srgbClr val="002060"/>
                </a:solidFill>
              </a:rPr>
              <a:t>(CERN)</a:t>
            </a:r>
          </a:p>
        </p:txBody>
      </p:sp>
      <p:cxnSp>
        <p:nvCxnSpPr>
          <p:cNvPr id="9" name="Straight Arrow Connector 8"/>
          <p:cNvCxnSpPr/>
          <p:nvPr/>
        </p:nvCxnSpPr>
        <p:spPr>
          <a:xfrm flipV="1">
            <a:off x="5067300" y="5216525"/>
            <a:ext cx="936625" cy="76041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417" name="TextBox 9"/>
          <p:cNvSpPr txBox="1">
            <a:spLocks noChangeArrowheads="1"/>
          </p:cNvSpPr>
          <p:nvPr/>
        </p:nvSpPr>
        <p:spPr bwMode="auto">
          <a:xfrm>
            <a:off x="7137400" y="2547938"/>
            <a:ext cx="200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HOM coupler </a:t>
            </a:r>
          </a:p>
          <a:p>
            <a:pPr eaLnBrk="1" fontAlgn="base" hangingPunct="1">
              <a:spcBef>
                <a:spcPct val="0"/>
              </a:spcBef>
              <a:spcAft>
                <a:spcPct val="0"/>
              </a:spcAft>
            </a:pPr>
            <a:r>
              <a:rPr lang="en-GB" sz="1400" i="1">
                <a:solidFill>
                  <a:srgbClr val="002060"/>
                </a:solidFill>
              </a:rPr>
              <a:t>(CERN – Uni Rostock)</a:t>
            </a:r>
          </a:p>
        </p:txBody>
      </p:sp>
      <p:cxnSp>
        <p:nvCxnSpPr>
          <p:cNvPr id="11" name="Straight Arrow Connector 10"/>
          <p:cNvCxnSpPr/>
          <p:nvPr/>
        </p:nvCxnSpPr>
        <p:spPr>
          <a:xfrm flipH="1">
            <a:off x="6448425" y="3071813"/>
            <a:ext cx="787400" cy="47625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419" name="TextBox 11"/>
          <p:cNvSpPr txBox="1">
            <a:spLocks noChangeArrowheads="1"/>
          </p:cNvSpPr>
          <p:nvPr/>
        </p:nvSpPr>
        <p:spPr bwMode="auto">
          <a:xfrm>
            <a:off x="1563688" y="5073650"/>
            <a:ext cx="171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Tuner (CEA)</a:t>
            </a:r>
          </a:p>
        </p:txBody>
      </p:sp>
      <p:cxnSp>
        <p:nvCxnSpPr>
          <p:cNvPr id="13" name="Straight Arrow Connector 12"/>
          <p:cNvCxnSpPr/>
          <p:nvPr/>
        </p:nvCxnSpPr>
        <p:spPr>
          <a:xfrm flipV="1">
            <a:off x="2171700" y="4033838"/>
            <a:ext cx="441325" cy="1039812"/>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421" name="TextBox 13"/>
          <p:cNvSpPr txBox="1">
            <a:spLocks noChangeArrowheads="1"/>
          </p:cNvSpPr>
          <p:nvPr/>
        </p:nvSpPr>
        <p:spPr bwMode="auto">
          <a:xfrm>
            <a:off x="601663" y="2743200"/>
            <a:ext cx="1476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i="1">
                <a:solidFill>
                  <a:srgbClr val="002060"/>
                </a:solidFill>
              </a:rPr>
              <a:t>Helium tank</a:t>
            </a:r>
          </a:p>
          <a:p>
            <a:pPr eaLnBrk="1" fontAlgn="base" hangingPunct="1">
              <a:spcBef>
                <a:spcPct val="0"/>
              </a:spcBef>
              <a:spcAft>
                <a:spcPct val="0"/>
              </a:spcAft>
            </a:pPr>
            <a:r>
              <a:rPr lang="en-GB" sz="1400" i="1">
                <a:solidFill>
                  <a:srgbClr val="002060"/>
                </a:solidFill>
              </a:rPr>
              <a:t>(CERN – CEA)</a:t>
            </a:r>
          </a:p>
        </p:txBody>
      </p:sp>
      <p:cxnSp>
        <p:nvCxnSpPr>
          <p:cNvPr id="15" name="Straight Arrow Connector 14"/>
          <p:cNvCxnSpPr/>
          <p:nvPr/>
        </p:nvCxnSpPr>
        <p:spPr>
          <a:xfrm flipV="1">
            <a:off x="1905000" y="2743200"/>
            <a:ext cx="1295400" cy="131763"/>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791230"/>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US" sz="3600" dirty="0" smtClean="0"/>
              <a:t>HL-LHC</a:t>
            </a:r>
            <a:endParaRPr lang="en-US" sz="3600" dirty="0"/>
          </a:p>
        </p:txBody>
      </p:sp>
      <p:sp>
        <p:nvSpPr>
          <p:cNvPr id="3" name="Content Placeholder 2"/>
          <p:cNvSpPr>
            <a:spLocks noGrp="1"/>
          </p:cNvSpPr>
          <p:nvPr>
            <p:ph idx="1"/>
          </p:nvPr>
        </p:nvSpPr>
        <p:spPr>
          <a:xfrm>
            <a:off x="457200" y="1052736"/>
            <a:ext cx="8229600" cy="5544616"/>
          </a:xfrm>
        </p:spPr>
        <p:txBody>
          <a:bodyPr/>
          <a:lstStyle/>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103</a:t>
            </a:fld>
            <a:endParaRPr lang="en-GB">
              <a:solidFill>
                <a:prstClr val="black">
                  <a:tint val="75000"/>
                </a:prstClr>
              </a:solidFill>
            </a:endParaRPr>
          </a:p>
        </p:txBody>
      </p:sp>
    </p:spTree>
    <p:extLst>
      <p:ext uri="{BB962C8B-B14F-4D97-AF65-F5344CB8AC3E}">
        <p14:creationId xmlns:p14="http://schemas.microsoft.com/office/powerpoint/2010/main" val="1353603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85775" y="193675"/>
            <a:ext cx="8229600" cy="571029"/>
          </a:xfrm>
        </p:spPr>
        <p:txBody>
          <a:bodyPr/>
          <a:lstStyle/>
          <a:p>
            <a:pPr algn="ctr" eaLnBrk="1" hangingPunct="1"/>
            <a:r>
              <a:rPr lang="en-US" sz="3200" u="sng" dirty="0">
                <a:solidFill>
                  <a:srgbClr val="FF0000"/>
                </a:solidFill>
              </a:rPr>
              <a:t>Operation Experience in </a:t>
            </a:r>
            <a:r>
              <a:rPr lang="en-US" sz="3200" u="sng" dirty="0" smtClean="0">
                <a:solidFill>
                  <a:srgbClr val="FF0000"/>
                </a:solidFill>
              </a:rPr>
              <a:t>2010/2011: </a:t>
            </a:r>
            <a:r>
              <a:rPr lang="en-US" sz="3200" u="sng" dirty="0">
                <a:solidFill>
                  <a:srgbClr val="FF0000"/>
                </a:solidFill>
              </a:rPr>
              <a:t>Pros</a:t>
            </a:r>
          </a:p>
        </p:txBody>
      </p:sp>
      <p:sp>
        <p:nvSpPr>
          <p:cNvPr id="67591" name="Text Box 7"/>
          <p:cNvSpPr txBox="1">
            <a:spLocks noChangeArrowheads="1"/>
          </p:cNvSpPr>
          <p:nvPr/>
        </p:nvSpPr>
        <p:spPr bwMode="auto">
          <a:xfrm>
            <a:off x="328612" y="5013176"/>
            <a:ext cx="8278085" cy="830926"/>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buFont typeface="Wingdings" charset="2"/>
              <a:buChar char="è"/>
            </a:pPr>
            <a:r>
              <a:rPr lang="en-US" sz="2400" dirty="0">
                <a:solidFill>
                  <a:srgbClr val="3333CC"/>
                </a:solidFill>
                <a:latin typeface="Times New Roman" charset="0"/>
                <a:ea typeface="ＭＳ Ｐゴシック" charset="-128"/>
                <a:sym typeface="Wingdings" charset="2"/>
              </a:rPr>
              <a:t> ability to re-optimize beam parameters for higher performance</a:t>
            </a:r>
          </a:p>
          <a:p>
            <a:pPr lvl="1" fontAlgn="base">
              <a:spcBef>
                <a:spcPct val="0"/>
              </a:spcBef>
              <a:spcAft>
                <a:spcPct val="0"/>
              </a:spcAft>
              <a:buFont typeface="Wingdings" charset="2"/>
              <a:buChar char="è"/>
            </a:pPr>
            <a:r>
              <a:rPr lang="en-US" sz="2400" dirty="0">
                <a:solidFill>
                  <a:srgbClr val="008000"/>
                </a:solidFill>
                <a:latin typeface="Times New Roman" charset="0"/>
                <a:ea typeface="ＭＳ Ｐゴシック" charset="-128"/>
                <a:sym typeface="Wingdings" charset="2"/>
              </a:rPr>
              <a:t> smaller beam emittance and larger beam-beam parameter</a:t>
            </a:r>
            <a:endParaRPr lang="en-US" sz="2400" dirty="0">
              <a:solidFill>
                <a:srgbClr val="008000"/>
              </a:solidFill>
              <a:latin typeface="Times New Roman" charset="0"/>
              <a:ea typeface="ＭＳ Ｐゴシック" charset="-128"/>
            </a:endParaRPr>
          </a:p>
        </p:txBody>
      </p:sp>
      <p:grpSp>
        <p:nvGrpSpPr>
          <p:cNvPr id="9" name="Group 8"/>
          <p:cNvGrpSpPr/>
          <p:nvPr/>
        </p:nvGrpSpPr>
        <p:grpSpPr>
          <a:xfrm>
            <a:off x="328612" y="1031876"/>
            <a:ext cx="8368817" cy="2935288"/>
            <a:chOff x="22225" y="1031876"/>
            <a:chExt cx="8763000" cy="2935288"/>
          </a:xfrm>
        </p:grpSpPr>
        <p:grpSp>
          <p:nvGrpSpPr>
            <p:cNvPr id="2" name="Group 23"/>
            <p:cNvGrpSpPr>
              <a:grpSpLocks/>
            </p:cNvGrpSpPr>
            <p:nvPr/>
          </p:nvGrpSpPr>
          <p:grpSpPr bwMode="auto">
            <a:xfrm>
              <a:off x="22225" y="3505201"/>
              <a:ext cx="6519863" cy="461963"/>
              <a:chOff x="288" y="720"/>
              <a:chExt cx="4107" cy="291"/>
            </a:xfrm>
          </p:grpSpPr>
          <p:sp>
            <p:nvSpPr>
              <p:cNvPr id="67601"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000">
                  <a:solidFill>
                    <a:srgbClr val="000000"/>
                  </a:solidFill>
                  <a:latin typeface="Times New Roman" charset="0"/>
                  <a:ea typeface="ＭＳ Ｐゴシック" charset="-128"/>
                </a:endParaRPr>
              </a:p>
            </p:txBody>
          </p:sp>
          <p:sp>
            <p:nvSpPr>
              <p:cNvPr id="67602" name="Text Box 7"/>
              <p:cNvSpPr txBox="1">
                <a:spLocks noChangeArrowheads="1"/>
              </p:cNvSpPr>
              <p:nvPr/>
            </p:nvSpPr>
            <p:spPr bwMode="auto">
              <a:xfrm>
                <a:off x="674" y="720"/>
                <a:ext cx="3721" cy="291"/>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400" dirty="0">
                    <a:solidFill>
                      <a:srgbClr val="3333CC"/>
                    </a:solidFill>
                    <a:latin typeface="Times New Roman" charset="0"/>
                    <a:ea typeface="ＭＳ Ｐゴシック" charset="-128"/>
                    <a:sym typeface="Wingdings" charset="2"/>
                  </a:rPr>
                  <a:t>Leveling:  </a:t>
                </a:r>
                <a:r>
                  <a:rPr lang="en-US" sz="2400" dirty="0" smtClean="0">
                    <a:solidFill>
                      <a:srgbClr val="3333CC"/>
                    </a:solidFill>
                    <a:latin typeface="Times New Roman" charset="0"/>
                    <a:ea typeface="ＭＳ Ｐゴシック" charset="-128"/>
                    <a:sym typeface="Wingdings" charset="2"/>
                  </a:rPr>
                  <a:t>   </a:t>
                </a:r>
                <a:r>
                  <a:rPr lang="en-US" sz="2000" dirty="0" smtClean="0">
                    <a:solidFill>
                      <a:srgbClr val="008000"/>
                    </a:solidFill>
                    <a:latin typeface="Times New Roman" charset="0"/>
                    <a:ea typeface="ＭＳ Ｐゴシック" charset="-128"/>
                    <a:sym typeface="Wingdings" charset="2"/>
                  </a:rPr>
                  <a:t> </a:t>
                </a:r>
                <a:r>
                  <a:rPr lang="en-US" sz="2000" dirty="0">
                    <a:solidFill>
                      <a:srgbClr val="008000"/>
                    </a:solidFill>
                    <a:latin typeface="Times New Roman" charset="0"/>
                    <a:ea typeface="ＭＳ Ｐゴシック" charset="-128"/>
                    <a:sym typeface="Wingdings" charset="2"/>
                  </a:rPr>
                  <a:t>successful for </a:t>
                </a:r>
                <a:r>
                  <a:rPr lang="en-US" sz="2000" dirty="0" smtClean="0">
                    <a:solidFill>
                      <a:srgbClr val="008000"/>
                    </a:solidFill>
                    <a:latin typeface="Times New Roman" charset="0"/>
                    <a:ea typeface="ＭＳ Ｐゴシック" charset="-128"/>
                    <a:sym typeface="Wingdings" charset="2"/>
                  </a:rPr>
                  <a:t>LHCb </a:t>
                </a:r>
                <a:r>
                  <a:rPr lang="en-US" sz="2000" dirty="0">
                    <a:solidFill>
                      <a:srgbClr val="008000"/>
                    </a:solidFill>
                    <a:latin typeface="Times New Roman" charset="0"/>
                    <a:ea typeface="ＭＳ Ｐゴシック" charset="-128"/>
                    <a:sym typeface="Wingdings" charset="2"/>
                  </a:rPr>
                  <a:t>by </a:t>
                </a:r>
                <a:r>
                  <a:rPr lang="en-US" sz="2000" dirty="0" smtClean="0">
                    <a:solidFill>
                      <a:srgbClr val="008000"/>
                    </a:solidFill>
                    <a:latin typeface="Times New Roman" charset="0"/>
                    <a:ea typeface="ＭＳ Ｐゴシック" charset="-128"/>
                    <a:sym typeface="Wingdings" charset="2"/>
                  </a:rPr>
                  <a:t>separation</a:t>
                </a:r>
                <a:endParaRPr lang="en-US" sz="2000" dirty="0">
                  <a:solidFill>
                    <a:srgbClr val="FF0000"/>
                  </a:solidFill>
                  <a:latin typeface="Times New Roman" charset="0"/>
                  <a:ea typeface="ＭＳ Ｐゴシック" charset="-128"/>
                  <a:sym typeface="Wingdings" charset="2"/>
                </a:endParaRPr>
              </a:p>
            </p:txBody>
          </p:sp>
        </p:grpSp>
        <p:grpSp>
          <p:nvGrpSpPr>
            <p:cNvPr id="3" name="Group 24"/>
            <p:cNvGrpSpPr>
              <a:grpSpLocks/>
            </p:cNvGrpSpPr>
            <p:nvPr/>
          </p:nvGrpSpPr>
          <p:grpSpPr bwMode="auto">
            <a:xfrm>
              <a:off x="22225" y="2643187"/>
              <a:ext cx="8763000" cy="769938"/>
              <a:chOff x="288" y="1180"/>
              <a:chExt cx="5923" cy="485"/>
            </a:xfrm>
          </p:grpSpPr>
          <p:sp>
            <p:nvSpPr>
              <p:cNvPr id="67599" name="Rectangle 19"/>
              <p:cNvSpPr>
                <a:spLocks noChangeArrowheads="1"/>
              </p:cNvSpPr>
              <p:nvPr/>
            </p:nvSpPr>
            <p:spPr bwMode="auto">
              <a:xfrm>
                <a:off x="288" y="127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000">
                  <a:solidFill>
                    <a:srgbClr val="000000"/>
                  </a:solidFill>
                  <a:latin typeface="Times New Roman" charset="0"/>
                  <a:ea typeface="ＭＳ Ｐゴシック" charset="-128"/>
                </a:endParaRPr>
              </a:p>
            </p:txBody>
          </p:sp>
          <p:sp>
            <p:nvSpPr>
              <p:cNvPr id="67600" name="Text Box 20"/>
              <p:cNvSpPr txBox="1">
                <a:spLocks noChangeArrowheads="1"/>
              </p:cNvSpPr>
              <p:nvPr/>
            </p:nvSpPr>
            <p:spPr bwMode="auto">
              <a:xfrm>
                <a:off x="674" y="1180"/>
                <a:ext cx="5537" cy="485"/>
              </a:xfrm>
              <a:prstGeom prst="rect">
                <a:avLst/>
              </a:prstGeom>
              <a:noFill/>
              <a:ln w="9525">
                <a:noFill/>
                <a:miter lim="800000"/>
                <a:headEnd/>
                <a:tailEnd/>
              </a:ln>
            </p:spPr>
            <p:txBody>
              <a:bodyPr lIns="91369" tIns="45685" rIns="91369" bIns="45685">
                <a:prstTxWarp prst="textNoShape">
                  <a:avLst/>
                </a:prstTxWarp>
                <a:spAutoFit/>
              </a:bodyPr>
              <a:lstStyle/>
              <a:p>
                <a:pPr fontAlgn="base">
                  <a:spcBef>
                    <a:spcPct val="0"/>
                  </a:spcBef>
                  <a:spcAft>
                    <a:spcPct val="0"/>
                  </a:spcAft>
                </a:pPr>
                <a:r>
                  <a:rPr lang="en-US" sz="2400" dirty="0">
                    <a:solidFill>
                      <a:srgbClr val="3333CC"/>
                    </a:solidFill>
                    <a:latin typeface="Times New Roman" charset="0"/>
                    <a:ea typeface="ＭＳ Ｐゴシック" charset="-128"/>
                  </a:rPr>
                  <a:t>beam-beam</a:t>
                </a:r>
                <a:r>
                  <a:rPr lang="en-US" sz="2400" dirty="0" smtClean="0">
                    <a:solidFill>
                      <a:srgbClr val="3333CC"/>
                    </a:solidFill>
                    <a:latin typeface="Times New Roman" charset="0"/>
                    <a:ea typeface="ＭＳ Ｐゴシック" charset="-128"/>
                  </a:rPr>
                  <a:t>: </a:t>
                </a:r>
                <a:r>
                  <a:rPr lang="en-US" sz="2000" dirty="0" err="1" smtClean="0">
                    <a:solidFill>
                      <a:srgbClr val="008000"/>
                    </a:solidFill>
                    <a:latin typeface="Times New Roman" charset="0"/>
                    <a:ea typeface="ＭＳ Ｐゴシック" charset="-128"/>
                    <a:sym typeface="Wingdings" charset="2"/>
                  </a:rPr>
                  <a:t></a:t>
                </a:r>
                <a:r>
                  <a:rPr lang="en-US" sz="2000" dirty="0" smtClean="0">
                    <a:solidFill>
                      <a:srgbClr val="008000"/>
                    </a:solidFill>
                    <a:latin typeface="Times New Roman" charset="0"/>
                    <a:ea typeface="ＭＳ Ｐゴシック" charset="-128"/>
                    <a:sym typeface="Wingdings" charset="2"/>
                  </a:rPr>
                  <a:t> </a:t>
                </a:r>
                <a:r>
                  <a:rPr lang="en-US" sz="2000" dirty="0">
                    <a:solidFill>
                      <a:srgbClr val="008000"/>
                    </a:solidFill>
                    <a:latin typeface="Times New Roman" charset="0"/>
                    <a:ea typeface="ＭＳ Ｐゴシック" charset="-128"/>
                    <a:sym typeface="Wingdings" charset="2"/>
                  </a:rPr>
                  <a:t>able to collide beams with larger than nominal</a:t>
                </a:r>
              </a:p>
              <a:p>
                <a:pPr fontAlgn="base">
                  <a:spcBef>
                    <a:spcPct val="0"/>
                  </a:spcBef>
                  <a:spcAft>
                    <a:spcPct val="0"/>
                  </a:spcAft>
                </a:pPr>
                <a:r>
                  <a:rPr lang="en-US" sz="2000" dirty="0">
                    <a:solidFill>
                      <a:srgbClr val="008000"/>
                    </a:solidFill>
                    <a:latin typeface="Times New Roman" charset="0"/>
                    <a:ea typeface="ＭＳ Ｐゴシック" charset="-128"/>
                    <a:sym typeface="Wingdings" charset="2"/>
                  </a:rPr>
                  <a:t>		     beam-beam </a:t>
                </a:r>
                <a:r>
                  <a:rPr lang="en-US" sz="2000" dirty="0" smtClean="0">
                    <a:solidFill>
                      <a:srgbClr val="008000"/>
                    </a:solidFill>
                    <a:latin typeface="Times New Roman" charset="0"/>
                    <a:ea typeface="ＭＳ Ｐゴシック" charset="-128"/>
                    <a:sym typeface="Wingdings" charset="2"/>
                  </a:rPr>
                  <a:t>parameters	</a:t>
                </a:r>
                <a:r>
                  <a:rPr lang="en-US" sz="2000" dirty="0">
                    <a:solidFill>
                      <a:srgbClr val="008000"/>
                    </a:solidFill>
                    <a:latin typeface="Times New Roman" charset="0"/>
                    <a:ea typeface="ＭＳ Ｐゴシック" charset="-128"/>
                    <a:sym typeface="Wingdings" charset="2"/>
                  </a:rPr>
                  <a:t>		</a:t>
                </a:r>
                <a:endParaRPr lang="en-US" sz="2000" baseline="30000" dirty="0">
                  <a:solidFill>
                    <a:srgbClr val="FF0000"/>
                  </a:solidFill>
                  <a:latin typeface="Times New Roman" charset="0"/>
                  <a:ea typeface="ＭＳ Ｐゴシック" charset="-128"/>
                  <a:sym typeface="Wingdings" charset="2"/>
                </a:endParaRPr>
              </a:p>
            </p:txBody>
          </p:sp>
        </p:grpSp>
        <p:grpSp>
          <p:nvGrpSpPr>
            <p:cNvPr id="4" name="Group 23"/>
            <p:cNvGrpSpPr>
              <a:grpSpLocks/>
            </p:cNvGrpSpPr>
            <p:nvPr/>
          </p:nvGrpSpPr>
          <p:grpSpPr bwMode="auto">
            <a:xfrm>
              <a:off x="22225" y="1031876"/>
              <a:ext cx="8331200" cy="461963"/>
              <a:chOff x="288" y="720"/>
              <a:chExt cx="5248" cy="291"/>
            </a:xfrm>
          </p:grpSpPr>
          <p:sp>
            <p:nvSpPr>
              <p:cNvPr id="67597"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000">
                  <a:solidFill>
                    <a:srgbClr val="000000"/>
                  </a:solidFill>
                  <a:latin typeface="Times New Roman" charset="0"/>
                  <a:ea typeface="ＭＳ Ｐゴシック" charset="-128"/>
                </a:endParaRPr>
              </a:p>
            </p:txBody>
          </p:sp>
          <p:sp>
            <p:nvSpPr>
              <p:cNvPr id="67598" name="Text Box 7"/>
              <p:cNvSpPr txBox="1">
                <a:spLocks noChangeArrowheads="1"/>
              </p:cNvSpPr>
              <p:nvPr/>
            </p:nvSpPr>
            <p:spPr bwMode="auto">
              <a:xfrm>
                <a:off x="674" y="720"/>
                <a:ext cx="4862" cy="291"/>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400" dirty="0">
                    <a:solidFill>
                      <a:srgbClr val="3333CC"/>
                    </a:solidFill>
                    <a:latin typeface="Times New Roman" charset="0"/>
                    <a:ea typeface="ＭＳ Ｐゴシック" charset="-128"/>
                  </a:rPr>
                  <a:t>Aperture    </a:t>
                </a:r>
                <a:r>
                  <a:rPr lang="en-US" sz="2400" dirty="0" smtClean="0">
                    <a:solidFill>
                      <a:srgbClr val="3333CC"/>
                    </a:solidFill>
                    <a:latin typeface="Times New Roman" charset="0"/>
                    <a:ea typeface="ＭＳ Ｐゴシック" charset="-128"/>
                  </a:rPr>
                  <a:t>  </a:t>
                </a:r>
                <a:r>
                  <a:rPr lang="en-US" sz="2000" dirty="0" err="1" smtClean="0">
                    <a:solidFill>
                      <a:srgbClr val="008000"/>
                    </a:solidFill>
                    <a:latin typeface="Times New Roman" charset="0"/>
                    <a:ea typeface="ＭＳ Ｐゴシック" charset="-128"/>
                    <a:sym typeface="Wingdings" charset="2"/>
                  </a:rPr>
                  <a:t></a:t>
                </a:r>
                <a:r>
                  <a:rPr lang="en-US" sz="2000" dirty="0" smtClean="0">
                    <a:solidFill>
                      <a:srgbClr val="008000"/>
                    </a:solidFill>
                    <a:latin typeface="Times New Roman" charset="0"/>
                    <a:ea typeface="ＭＳ Ｐゴシック" charset="-128"/>
                    <a:sym typeface="Wingdings" charset="2"/>
                  </a:rPr>
                  <a:t> </a:t>
                </a:r>
                <a:r>
                  <a:rPr lang="en-US" sz="2000" dirty="0">
                    <a:solidFill>
                      <a:srgbClr val="008000"/>
                    </a:solidFill>
                    <a:latin typeface="Times New Roman" charset="0"/>
                    <a:ea typeface="ＭＳ Ｐゴシック" charset="-128"/>
                    <a:sym typeface="Wingdings" charset="2"/>
                  </a:rPr>
                  <a:t>better than expected (</a:t>
                </a:r>
                <a:r>
                  <a:rPr lang="en-US" sz="2000" dirty="0" err="1">
                    <a:solidFill>
                      <a:srgbClr val="008000"/>
                    </a:solidFill>
                    <a:latin typeface="Symbol" charset="2"/>
                    <a:ea typeface="ＭＳ Ｐゴシック" charset="-128"/>
                    <a:sym typeface="Wingdings" charset="2"/>
                  </a:rPr>
                  <a:t>b</a:t>
                </a:r>
                <a:r>
                  <a:rPr lang="en-US" sz="2000" dirty="0">
                    <a:solidFill>
                      <a:srgbClr val="008000"/>
                    </a:solidFill>
                    <a:latin typeface="Times New Roman" charset="0"/>
                    <a:ea typeface="ＭＳ Ｐゴシック" charset="-128"/>
                    <a:sym typeface="Wingdings" charset="2"/>
                  </a:rPr>
                  <a:t>-beat, dispersion</a:t>
                </a:r>
                <a:r>
                  <a:rPr lang="en-US" sz="2000" dirty="0" smtClean="0">
                    <a:solidFill>
                      <a:srgbClr val="008000"/>
                    </a:solidFill>
                    <a:latin typeface="Times New Roman" charset="0"/>
                    <a:ea typeface="ＭＳ Ｐゴシック" charset="-128"/>
                    <a:sym typeface="Wingdings" charset="2"/>
                  </a:rPr>
                  <a:t>, tolerances</a:t>
                </a:r>
                <a:r>
                  <a:rPr lang="en-US" sz="2000" dirty="0">
                    <a:solidFill>
                      <a:srgbClr val="008000"/>
                    </a:solidFill>
                    <a:latin typeface="Times New Roman" charset="0"/>
                    <a:ea typeface="ＭＳ Ｐゴシック" charset="-128"/>
                    <a:sym typeface="Wingdings" charset="2"/>
                  </a:rPr>
                  <a:t>)</a:t>
                </a:r>
                <a:endParaRPr lang="en-US" sz="2400" dirty="0">
                  <a:solidFill>
                    <a:srgbClr val="008000"/>
                  </a:solidFill>
                  <a:latin typeface="Times New Roman" charset="0"/>
                  <a:ea typeface="ＭＳ Ｐゴシック" charset="-128"/>
                </a:endParaRPr>
              </a:p>
            </p:txBody>
          </p:sp>
        </p:grpSp>
        <p:grpSp>
          <p:nvGrpSpPr>
            <p:cNvPr id="5" name="Group 23"/>
            <p:cNvGrpSpPr>
              <a:grpSpLocks/>
            </p:cNvGrpSpPr>
            <p:nvPr/>
          </p:nvGrpSpPr>
          <p:grpSpPr bwMode="auto">
            <a:xfrm>
              <a:off x="22225" y="1676400"/>
              <a:ext cx="8447088" cy="769938"/>
              <a:chOff x="288" y="720"/>
              <a:chExt cx="5321" cy="485"/>
            </a:xfrm>
          </p:grpSpPr>
          <p:sp>
            <p:nvSpPr>
              <p:cNvPr id="67595"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000">
                  <a:solidFill>
                    <a:srgbClr val="000000"/>
                  </a:solidFill>
                  <a:latin typeface="Times New Roman" charset="0"/>
                  <a:ea typeface="ＭＳ Ｐゴシック" charset="-128"/>
                </a:endParaRPr>
              </a:p>
            </p:txBody>
          </p:sp>
          <p:sp>
            <p:nvSpPr>
              <p:cNvPr id="67596" name="Text Box 7"/>
              <p:cNvSpPr txBox="1">
                <a:spLocks noChangeArrowheads="1"/>
              </p:cNvSpPr>
              <p:nvPr/>
            </p:nvSpPr>
            <p:spPr bwMode="auto">
              <a:xfrm>
                <a:off x="674" y="720"/>
                <a:ext cx="4935" cy="485"/>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400" dirty="0" err="1">
                    <a:solidFill>
                      <a:srgbClr val="3333CC"/>
                    </a:solidFill>
                    <a:latin typeface="Times New Roman" charset="0"/>
                    <a:ea typeface="ＭＳ Ｐゴシック" charset="-128"/>
                  </a:rPr>
                  <a:t>Emittance</a:t>
                </a:r>
                <a:r>
                  <a:rPr lang="en-US" sz="2400" dirty="0">
                    <a:solidFill>
                      <a:srgbClr val="3333CC"/>
                    </a:solidFill>
                    <a:latin typeface="Times New Roman" charset="0"/>
                    <a:ea typeface="ＭＳ Ｐゴシック" charset="-128"/>
                  </a:rPr>
                  <a:t>  </a:t>
                </a:r>
                <a:r>
                  <a:rPr lang="en-US" sz="2400" dirty="0" smtClean="0">
                    <a:solidFill>
                      <a:srgbClr val="3333CC"/>
                    </a:solidFill>
                    <a:latin typeface="Times New Roman" charset="0"/>
                    <a:ea typeface="ＭＳ Ｐゴシック" charset="-128"/>
                  </a:rPr>
                  <a:t>  </a:t>
                </a:r>
                <a:r>
                  <a:rPr lang="en-US" sz="2000" dirty="0" err="1" smtClean="0">
                    <a:solidFill>
                      <a:srgbClr val="008000"/>
                    </a:solidFill>
                    <a:latin typeface="Times New Roman" charset="0"/>
                    <a:ea typeface="ＭＳ Ｐゴシック" charset="-128"/>
                    <a:sym typeface="Wingdings" charset="2"/>
                  </a:rPr>
                  <a:t></a:t>
                </a:r>
                <a:r>
                  <a:rPr lang="en-US" sz="2000" dirty="0" smtClean="0">
                    <a:solidFill>
                      <a:srgbClr val="008000"/>
                    </a:solidFill>
                    <a:latin typeface="Times New Roman" charset="0"/>
                    <a:ea typeface="ＭＳ Ｐゴシック" charset="-128"/>
                    <a:sym typeface="Wingdings" charset="2"/>
                  </a:rPr>
                  <a:t> </a:t>
                </a:r>
                <a:r>
                  <a:rPr lang="en-US" sz="2000" dirty="0">
                    <a:solidFill>
                      <a:srgbClr val="008000"/>
                    </a:solidFill>
                    <a:latin typeface="Times New Roman" charset="0"/>
                    <a:ea typeface="ＭＳ Ｐゴシック" charset="-128"/>
                    <a:sym typeface="Wingdings" charset="2"/>
                  </a:rPr>
                  <a:t>able to operate the </a:t>
                </a:r>
                <a:r>
                  <a:rPr lang="en-US" sz="2000" dirty="0" err="1">
                    <a:solidFill>
                      <a:srgbClr val="008000"/>
                    </a:solidFill>
                    <a:latin typeface="Times New Roman" charset="0"/>
                    <a:ea typeface="ＭＳ Ｐゴシック" charset="-128"/>
                    <a:sym typeface="Wingdings" charset="2"/>
                  </a:rPr>
                  <a:t>LHC</a:t>
                </a:r>
                <a:r>
                  <a:rPr lang="en-US" sz="2000" dirty="0">
                    <a:solidFill>
                      <a:srgbClr val="008000"/>
                    </a:solidFill>
                    <a:latin typeface="Times New Roman" charset="0"/>
                    <a:ea typeface="ＭＳ Ｐゴシック" charset="-128"/>
                    <a:sym typeface="Wingdings" charset="2"/>
                  </a:rPr>
                  <a:t> with 50% smaller than </a:t>
                </a:r>
              </a:p>
              <a:p>
                <a:pPr fontAlgn="base">
                  <a:spcBef>
                    <a:spcPct val="0"/>
                  </a:spcBef>
                  <a:spcAft>
                    <a:spcPct val="0"/>
                  </a:spcAft>
                </a:pPr>
                <a:r>
                  <a:rPr lang="en-US" sz="2000" dirty="0">
                    <a:solidFill>
                      <a:srgbClr val="008000"/>
                    </a:solidFill>
                    <a:latin typeface="Times New Roman" charset="0"/>
                    <a:ea typeface="ＭＳ Ｐゴシック" charset="-128"/>
                    <a:sym typeface="Wingdings" charset="2"/>
                  </a:rPr>
                  <a:t>		     nominal beam </a:t>
                </a:r>
                <a:r>
                  <a:rPr lang="en-US" sz="2000" dirty="0" err="1">
                    <a:solidFill>
                      <a:srgbClr val="008000"/>
                    </a:solidFill>
                    <a:latin typeface="Times New Roman" charset="0"/>
                    <a:ea typeface="ＭＳ Ｐゴシック" charset="-128"/>
                    <a:sym typeface="Wingdings" charset="2"/>
                  </a:rPr>
                  <a:t>emittances</a:t>
                </a:r>
                <a:r>
                  <a:rPr lang="en-US" sz="2000" dirty="0">
                    <a:solidFill>
                      <a:srgbClr val="008000"/>
                    </a:solidFill>
                    <a:latin typeface="Times New Roman" charset="0"/>
                    <a:ea typeface="ＭＳ Ｐゴシック" charset="-128"/>
                    <a:sym typeface="Wingdings" charset="2"/>
                  </a:rPr>
                  <a:t> (aperture &amp; brightness) </a:t>
                </a:r>
                <a:endParaRPr lang="en-US" sz="2400" dirty="0">
                  <a:solidFill>
                    <a:srgbClr val="008000"/>
                  </a:solidFill>
                  <a:latin typeface="Times New Roman" charset="0"/>
                  <a:ea typeface="ＭＳ Ｐゴシック" charset="-128"/>
                </a:endParaRPr>
              </a:p>
            </p:txBody>
          </p:sp>
        </p:grpSp>
      </p:grpSp>
      <p:grpSp>
        <p:nvGrpSpPr>
          <p:cNvPr id="19" name="Group 23"/>
          <p:cNvGrpSpPr>
            <a:grpSpLocks/>
          </p:cNvGrpSpPr>
          <p:nvPr/>
        </p:nvGrpSpPr>
        <p:grpSpPr bwMode="auto">
          <a:xfrm>
            <a:off x="328612" y="4273550"/>
            <a:ext cx="7254883" cy="492125"/>
            <a:chOff x="288" y="720"/>
            <a:chExt cx="4570" cy="310"/>
          </a:xfrm>
        </p:grpSpPr>
        <p:sp>
          <p:nvSpPr>
            <p:cNvPr id="20"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21" name="Text Box 7"/>
            <p:cNvSpPr txBox="1">
              <a:spLocks noChangeArrowheads="1"/>
            </p:cNvSpPr>
            <p:nvPr/>
          </p:nvSpPr>
          <p:spPr bwMode="auto">
            <a:xfrm>
              <a:off x="674" y="720"/>
              <a:ext cx="4184" cy="310"/>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rPr>
                <a:t>Collimation </a:t>
              </a:r>
              <a:r>
                <a:rPr lang="en-US" sz="2400" dirty="0" err="1" smtClean="0">
                  <a:solidFill>
                    <a:srgbClr val="008000"/>
                  </a:solidFill>
                  <a:latin typeface="Times New Roman" charset="0"/>
                  <a:ea typeface="ＭＳ Ｐゴシック" charset="-128"/>
                  <a:sym typeface="Wingdings" charset="2"/>
                </a:rPr>
                <a:t></a:t>
              </a:r>
              <a:r>
                <a:rPr lang="en-US" sz="2400" dirty="0" smtClean="0">
                  <a:solidFill>
                    <a:srgbClr val="008000"/>
                  </a:solidFill>
                  <a:latin typeface="Times New Roman" charset="0"/>
                  <a:ea typeface="ＭＳ Ｐゴシック" charset="-128"/>
                  <a:sym typeface="Wingdings" charset="2"/>
                </a:rPr>
                <a:t> </a:t>
              </a:r>
              <a:r>
                <a:rPr lang="en-US" sz="2400" dirty="0">
                  <a:solidFill>
                    <a:srgbClr val="008000"/>
                  </a:solidFill>
                  <a:latin typeface="Times New Roman" charset="0"/>
                  <a:ea typeface="ＭＳ Ｐゴシック" charset="-128"/>
                  <a:sym typeface="Wingdings" charset="2"/>
                </a:rPr>
                <a:t>better than expected</a:t>
              </a:r>
              <a:r>
                <a:rPr lang="en-US" sz="2400" dirty="0" smtClean="0">
                  <a:solidFill>
                    <a:srgbClr val="008000"/>
                  </a:solidFill>
                  <a:latin typeface="Times New Roman" charset="0"/>
                  <a:ea typeface="ＭＳ Ｐゴシック" charset="-128"/>
                  <a:sym typeface="Wingdings" charset="2"/>
                </a:rPr>
                <a:t> beam lifetimes</a:t>
              </a:r>
              <a:endParaRPr lang="en-US" sz="2600" dirty="0">
                <a:solidFill>
                  <a:srgbClr val="008000"/>
                </a:solidFill>
                <a:latin typeface="Times New Roman" charset="0"/>
                <a:ea typeface="ＭＳ Ｐゴシック" charset="-128"/>
              </a:endParaRPr>
            </a:p>
          </p:txBody>
        </p:sp>
      </p:grpSp>
      <p:sp>
        <p:nvSpPr>
          <p:cNvPr id="6" name="Date Placeholder 5"/>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7" name="Footer Placeholder 6"/>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8" name="Slide Number Placeholder 7"/>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104</a:t>
            </a:fld>
            <a:endParaRPr lang="en-GB">
              <a:solidFill>
                <a:srgbClr val="000000"/>
              </a:solidFill>
            </a:endParaRPr>
          </a:p>
        </p:txBody>
      </p:sp>
    </p:spTree>
    <p:extLst>
      <p:ext uri="{BB962C8B-B14F-4D97-AF65-F5344CB8AC3E}">
        <p14:creationId xmlns:p14="http://schemas.microsoft.com/office/powerpoint/2010/main" val="30163353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85775" y="193675"/>
            <a:ext cx="8229600" cy="720725"/>
          </a:xfrm>
        </p:spPr>
        <p:txBody>
          <a:bodyPr/>
          <a:lstStyle/>
          <a:p>
            <a:pPr algn="ctr" eaLnBrk="1" hangingPunct="1"/>
            <a:r>
              <a:rPr lang="en-US" sz="3200" u="sng" dirty="0">
                <a:solidFill>
                  <a:srgbClr val="FF0000"/>
                </a:solidFill>
              </a:rPr>
              <a:t>Operation Experience in </a:t>
            </a:r>
            <a:r>
              <a:rPr lang="en-US" sz="3200" u="sng" dirty="0" smtClean="0">
                <a:solidFill>
                  <a:srgbClr val="FF0000"/>
                </a:solidFill>
              </a:rPr>
              <a:t>2010/2011: </a:t>
            </a:r>
            <a:r>
              <a:rPr lang="en-US" sz="3200" u="sng" dirty="0">
                <a:solidFill>
                  <a:srgbClr val="FF0000"/>
                </a:solidFill>
              </a:rPr>
              <a:t>Cons</a:t>
            </a:r>
          </a:p>
        </p:txBody>
      </p:sp>
      <p:sp>
        <p:nvSpPr>
          <p:cNvPr id="71683"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BD513F0A-3B3F-0F40-BF1E-9D71ECD7DD81}" type="slidenum">
              <a:rPr lang="en-US" sz="1500">
                <a:solidFill>
                  <a:srgbClr val="006633"/>
                </a:solidFill>
                <a:latin typeface="Comic Sans MS" charset="0"/>
                <a:ea typeface="ＭＳ Ｐゴシック" charset="-128"/>
              </a:rPr>
              <a:pPr algn="r" fontAlgn="base">
                <a:spcBef>
                  <a:spcPct val="0"/>
                </a:spcBef>
                <a:spcAft>
                  <a:spcPct val="0"/>
                </a:spcAft>
              </a:pPr>
              <a:t>105</a:t>
            </a:fld>
            <a:endParaRPr lang="en-US" sz="1500" b="1">
              <a:solidFill>
                <a:srgbClr val="006633"/>
              </a:solidFill>
              <a:latin typeface="Garamond" charset="0"/>
              <a:ea typeface="ＭＳ Ｐゴシック" charset="-128"/>
            </a:endParaRPr>
          </a:p>
        </p:txBody>
      </p:sp>
      <p:grpSp>
        <p:nvGrpSpPr>
          <p:cNvPr id="2" name="Group 23"/>
          <p:cNvGrpSpPr>
            <a:grpSpLocks/>
          </p:cNvGrpSpPr>
          <p:nvPr/>
        </p:nvGrpSpPr>
        <p:grpSpPr bwMode="auto">
          <a:xfrm>
            <a:off x="344490" y="2213248"/>
            <a:ext cx="9086850" cy="892175"/>
            <a:chOff x="288" y="720"/>
            <a:chExt cx="5724" cy="562"/>
          </a:xfrm>
        </p:grpSpPr>
        <p:sp>
          <p:nvSpPr>
            <p:cNvPr id="71693"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71694" name="Text Box 7"/>
            <p:cNvSpPr txBox="1">
              <a:spLocks noChangeArrowheads="1"/>
            </p:cNvSpPr>
            <p:nvPr/>
          </p:nvSpPr>
          <p:spPr bwMode="auto">
            <a:xfrm>
              <a:off x="674" y="720"/>
              <a:ext cx="5338" cy="562"/>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sym typeface="Wingdings" charset="2"/>
                </a:rPr>
                <a:t>UFOs:	  </a:t>
              </a:r>
              <a:r>
                <a:rPr lang="en-US" sz="2400" dirty="0">
                  <a:solidFill>
                    <a:srgbClr val="FF0000"/>
                  </a:solidFill>
                  <a:latin typeface="Times New Roman" charset="0"/>
                  <a:ea typeface="ＭＳ Ｐゴシック" charset="-128"/>
                  <a:sym typeface="Wingdings" charset="2"/>
                </a:rPr>
                <a:t> origin not yet understood</a:t>
              </a:r>
            </a:p>
            <a:p>
              <a:pPr fontAlgn="base">
                <a:spcBef>
                  <a:spcPct val="0"/>
                </a:spcBef>
                <a:spcAft>
                  <a:spcPct val="0"/>
                </a:spcAft>
              </a:pPr>
              <a:r>
                <a:rPr lang="en-US" sz="2600" dirty="0">
                  <a:solidFill>
                    <a:srgbClr val="FF0000"/>
                  </a:solidFill>
                  <a:latin typeface="Times New Roman" charset="0"/>
                  <a:ea typeface="ＭＳ Ｐゴシック" charset="-128"/>
                  <a:sym typeface="Wingdings" charset="2"/>
                </a:rPr>
                <a:t>	  </a:t>
              </a:r>
              <a:r>
                <a:rPr lang="en-US" sz="2400" dirty="0">
                  <a:solidFill>
                    <a:srgbClr val="FF0000"/>
                  </a:solidFill>
                  <a:latin typeface="Times New Roman" charset="0"/>
                  <a:ea typeface="ＭＳ Ｐゴシック" charset="-128"/>
                  <a:sym typeface="Wingdings" charset="2"/>
                </a:rPr>
                <a:t> proportional to number of bunches (total beam current)</a:t>
              </a:r>
              <a:endParaRPr lang="en-US" sz="2600" dirty="0">
                <a:solidFill>
                  <a:srgbClr val="FF0000"/>
                </a:solidFill>
                <a:latin typeface="Times New Roman" charset="0"/>
                <a:ea typeface="ＭＳ Ｐゴシック" charset="-128"/>
              </a:endParaRPr>
            </a:p>
          </p:txBody>
        </p:sp>
      </p:grpSp>
      <p:grpSp>
        <p:nvGrpSpPr>
          <p:cNvPr id="3" name="Group 23"/>
          <p:cNvGrpSpPr>
            <a:grpSpLocks/>
          </p:cNvGrpSpPr>
          <p:nvPr/>
        </p:nvGrpSpPr>
        <p:grpSpPr bwMode="auto">
          <a:xfrm>
            <a:off x="324644" y="960438"/>
            <a:ext cx="6870700" cy="862013"/>
            <a:chOff x="288" y="720"/>
            <a:chExt cx="4328" cy="543"/>
          </a:xfrm>
        </p:grpSpPr>
        <p:sp>
          <p:nvSpPr>
            <p:cNvPr id="71691"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71692" name="Text Box 7"/>
            <p:cNvSpPr txBox="1">
              <a:spLocks noChangeArrowheads="1"/>
            </p:cNvSpPr>
            <p:nvPr/>
          </p:nvSpPr>
          <p:spPr bwMode="auto">
            <a:xfrm>
              <a:off x="674" y="720"/>
              <a:ext cx="3942" cy="543"/>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err="1">
                  <a:solidFill>
                    <a:srgbClr val="3333CC"/>
                  </a:solidFill>
                  <a:latin typeface="Times New Roman" charset="0"/>
                  <a:ea typeface="ＭＳ Ｐゴシック" charset="-128"/>
                </a:rPr>
                <a:t>e</a:t>
              </a:r>
              <a:r>
                <a:rPr lang="en-US" sz="2600" dirty="0">
                  <a:solidFill>
                    <a:srgbClr val="3333CC"/>
                  </a:solidFill>
                  <a:latin typeface="Times New Roman" charset="0"/>
                  <a:ea typeface="ＭＳ Ｐゴシック" charset="-128"/>
                </a:rPr>
                <a:t>-cloud </a:t>
              </a:r>
              <a:r>
                <a:rPr lang="en-US" sz="2400" dirty="0" err="1">
                  <a:solidFill>
                    <a:srgbClr val="FF0000"/>
                  </a:solidFill>
                  <a:latin typeface="Times New Roman" charset="0"/>
                  <a:ea typeface="ＭＳ Ｐゴシック" charset="-128"/>
                  <a:sym typeface="Wingdings" charset="2"/>
                </a:rPr>
                <a:t></a:t>
              </a:r>
              <a:r>
                <a:rPr lang="en-US" sz="2400" dirty="0">
                  <a:solidFill>
                    <a:srgbClr val="FF0000"/>
                  </a:solidFill>
                  <a:latin typeface="Times New Roman" charset="0"/>
                  <a:ea typeface="ＭＳ Ｐゴシック" charset="-128"/>
                  <a:sym typeface="Wingdings" charset="2"/>
                </a:rPr>
                <a:t> confirmed to be an issue for the </a:t>
              </a:r>
              <a:r>
                <a:rPr lang="en-US" sz="2400" dirty="0" err="1">
                  <a:solidFill>
                    <a:srgbClr val="FF0000"/>
                  </a:solidFill>
                  <a:latin typeface="Times New Roman" charset="0"/>
                  <a:ea typeface="ＭＳ Ｐゴシック" charset="-128"/>
                  <a:sym typeface="Wingdings" charset="2"/>
                </a:rPr>
                <a:t>LHC</a:t>
              </a:r>
              <a:endParaRPr lang="en-US" sz="2400" dirty="0">
                <a:solidFill>
                  <a:srgbClr val="FF0000"/>
                </a:solidFill>
                <a:latin typeface="Times New Roman" charset="0"/>
                <a:ea typeface="ＭＳ Ｐゴシック" charset="-128"/>
                <a:sym typeface="Wingdings" charset="2"/>
              </a:endParaRPr>
            </a:p>
            <a:p>
              <a:pPr fontAlgn="base">
                <a:spcBef>
                  <a:spcPct val="0"/>
                </a:spcBef>
                <a:spcAft>
                  <a:spcPct val="0"/>
                </a:spcAft>
              </a:pPr>
              <a:r>
                <a:rPr lang="en-US" sz="2400" dirty="0">
                  <a:solidFill>
                    <a:srgbClr val="008000"/>
                  </a:solidFill>
                  <a:latin typeface="Times New Roman" charset="0"/>
                  <a:ea typeface="ＭＳ Ｐゴシック" charset="-128"/>
                  <a:sym typeface="Wingdings" charset="2"/>
                </a:rPr>
                <a:t>	      </a:t>
              </a:r>
              <a:r>
                <a:rPr lang="en-US" sz="2400" dirty="0" smtClean="0">
                  <a:solidFill>
                    <a:srgbClr val="008000"/>
                  </a:solidFill>
                  <a:latin typeface="Times New Roman" charset="0"/>
                  <a:ea typeface="ＭＳ Ｐゴシック" charset="-128"/>
                  <a:sym typeface="Wingdings" charset="2"/>
                </a:rPr>
                <a:t>beam </a:t>
              </a:r>
              <a:r>
                <a:rPr lang="en-US" sz="2400" dirty="0">
                  <a:solidFill>
                    <a:srgbClr val="008000"/>
                  </a:solidFill>
                  <a:latin typeface="Times New Roman" charset="0"/>
                  <a:ea typeface="ＭＳ Ｐゴシック" charset="-128"/>
                  <a:sym typeface="Wingdings" charset="2"/>
                </a:rPr>
                <a:t>scrubbing </a:t>
              </a:r>
              <a:r>
                <a:rPr lang="en-US" sz="2400" dirty="0" smtClean="0">
                  <a:solidFill>
                    <a:srgbClr val="008000"/>
                  </a:solidFill>
                  <a:latin typeface="Times New Roman" charset="0"/>
                  <a:ea typeface="ＭＳ Ｐゴシック" charset="-128"/>
                  <a:sym typeface="Wingdings" charset="2"/>
                </a:rPr>
                <a:t>is effective</a:t>
              </a:r>
              <a:endParaRPr lang="en-US" sz="2400" dirty="0">
                <a:solidFill>
                  <a:srgbClr val="008000"/>
                </a:solidFill>
                <a:latin typeface="Times New Roman" charset="0"/>
                <a:ea typeface="ＭＳ Ｐゴシック" charset="-128"/>
                <a:sym typeface="Wingdings" charset="2"/>
              </a:endParaRPr>
            </a:p>
          </p:txBody>
        </p:sp>
      </p:grpSp>
      <p:grpSp>
        <p:nvGrpSpPr>
          <p:cNvPr id="4" name="Group 23"/>
          <p:cNvGrpSpPr>
            <a:grpSpLocks/>
          </p:cNvGrpSpPr>
          <p:nvPr/>
        </p:nvGrpSpPr>
        <p:grpSpPr bwMode="auto">
          <a:xfrm>
            <a:off x="324644" y="3356993"/>
            <a:ext cx="8310571" cy="830263"/>
            <a:chOff x="288" y="720"/>
            <a:chExt cx="5235" cy="523"/>
          </a:xfrm>
        </p:grpSpPr>
        <p:sp>
          <p:nvSpPr>
            <p:cNvPr id="71689"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000">
                <a:solidFill>
                  <a:srgbClr val="000000"/>
                </a:solidFill>
                <a:latin typeface="Times New Roman" charset="0"/>
                <a:ea typeface="ＭＳ Ｐゴシック" charset="-128"/>
              </a:endParaRPr>
            </a:p>
          </p:txBody>
        </p:sp>
        <p:sp>
          <p:nvSpPr>
            <p:cNvPr id="71690" name="Text Box 7"/>
            <p:cNvSpPr txBox="1">
              <a:spLocks noChangeArrowheads="1"/>
            </p:cNvSpPr>
            <p:nvPr/>
          </p:nvSpPr>
          <p:spPr bwMode="auto">
            <a:xfrm>
              <a:off x="674" y="720"/>
              <a:ext cx="4849" cy="523"/>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400" dirty="0">
                  <a:solidFill>
                    <a:srgbClr val="3333CC"/>
                  </a:solidFill>
                  <a:latin typeface="Times New Roman" charset="0"/>
                  <a:ea typeface="ＭＳ Ｐゴシック" charset="-128"/>
                  <a:sym typeface="Wingdings" charset="2"/>
                </a:rPr>
                <a:t>R2E:	  </a:t>
              </a:r>
              <a:r>
                <a:rPr lang="en-US" sz="2000" dirty="0">
                  <a:solidFill>
                    <a:srgbClr val="FF0000"/>
                  </a:solidFill>
                  <a:latin typeface="Times New Roman" charset="0"/>
                  <a:ea typeface="ＭＳ Ｐゴシック" charset="-128"/>
                  <a:sym typeface="Wingdings" charset="2"/>
                </a:rPr>
                <a:t> first </a:t>
              </a:r>
              <a:r>
                <a:rPr lang="en-US" sz="2000" dirty="0" smtClean="0">
                  <a:solidFill>
                    <a:srgbClr val="FF0000"/>
                  </a:solidFill>
                  <a:latin typeface="Times New Roman" charset="0"/>
                  <a:ea typeface="ＭＳ Ｐゴシック" charset="-128"/>
                  <a:sym typeface="Wingdings" charset="2"/>
                </a:rPr>
                <a:t>events observed, but not as bad as expected at &gt;10</a:t>
              </a:r>
              <a:r>
                <a:rPr lang="en-US" sz="2000" baseline="30000" dirty="0" smtClean="0">
                  <a:solidFill>
                    <a:srgbClr val="FF0000"/>
                  </a:solidFill>
                  <a:latin typeface="Times New Roman" charset="0"/>
                  <a:ea typeface="ＭＳ Ｐゴシック" charset="-128"/>
                  <a:sym typeface="Wingdings" charset="2"/>
                </a:rPr>
                <a:t>33</a:t>
              </a:r>
              <a:endParaRPr lang="en-US" sz="2000" baseline="30000" dirty="0">
                <a:solidFill>
                  <a:srgbClr val="FF0000"/>
                </a:solidFill>
                <a:latin typeface="Times New Roman" charset="0"/>
                <a:ea typeface="ＭＳ Ｐゴシック" charset="-128"/>
                <a:sym typeface="Wingdings" charset="2"/>
              </a:endParaRPr>
            </a:p>
            <a:p>
              <a:pPr fontAlgn="base">
                <a:spcBef>
                  <a:spcPct val="0"/>
                </a:spcBef>
                <a:spcAft>
                  <a:spcPct val="0"/>
                </a:spcAft>
              </a:pPr>
              <a:r>
                <a:rPr lang="en-US" sz="2400" dirty="0">
                  <a:solidFill>
                    <a:srgbClr val="FF0000"/>
                  </a:solidFill>
                  <a:latin typeface="Times New Roman" charset="0"/>
                  <a:ea typeface="ＭＳ Ｐゴシック" charset="-128"/>
                  <a:sym typeface="Wingdings" charset="2"/>
                </a:rPr>
                <a:t>	  </a:t>
              </a:r>
              <a:r>
                <a:rPr lang="en-US" sz="2000" dirty="0">
                  <a:solidFill>
                    <a:srgbClr val="FF0000"/>
                  </a:solidFill>
                  <a:latin typeface="Times New Roman" charset="0"/>
                  <a:ea typeface="ＭＳ Ｐゴシック" charset="-128"/>
                  <a:sym typeface="Wingdings" charset="2"/>
                </a:rPr>
                <a:t></a:t>
              </a:r>
              <a:r>
                <a:rPr lang="en-US" sz="2000" dirty="0" smtClean="0">
                  <a:solidFill>
                    <a:srgbClr val="FF0000"/>
                  </a:solidFill>
                  <a:latin typeface="Times New Roman" charset="0"/>
                  <a:ea typeface="ＭＳ Ｐゴシック" charset="-128"/>
                  <a:sym typeface="Wingdings" charset="2"/>
                </a:rPr>
                <a:t> will increase with luminosity and beam intensity</a:t>
              </a:r>
              <a:endParaRPr lang="en-US" sz="2400" dirty="0">
                <a:solidFill>
                  <a:srgbClr val="FF0000"/>
                </a:solidFill>
                <a:latin typeface="Times New Roman" charset="0"/>
                <a:ea typeface="ＭＳ Ｐゴシック" charset="-128"/>
              </a:endParaRPr>
            </a:p>
          </p:txBody>
        </p:sp>
      </p:grpSp>
      <p:sp>
        <p:nvSpPr>
          <p:cNvPr id="5" name="Date Placeholder 4"/>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6" name="Footer Placeholder 5"/>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105</a:t>
            </a:fld>
            <a:endParaRPr lang="en-GB">
              <a:solidFill>
                <a:srgbClr val="000000"/>
              </a:solidFill>
            </a:endParaRPr>
          </a:p>
        </p:txBody>
      </p:sp>
    </p:spTree>
    <p:extLst>
      <p:ext uri="{BB962C8B-B14F-4D97-AF65-F5344CB8AC3E}">
        <p14:creationId xmlns:p14="http://schemas.microsoft.com/office/powerpoint/2010/main" val="17137992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228600" y="274638"/>
            <a:ext cx="8915400" cy="1143000"/>
          </a:xfrm>
        </p:spPr>
        <p:txBody>
          <a:bodyPr/>
          <a:lstStyle/>
          <a:p>
            <a:r>
              <a:rPr lang="fr-CH" smtClean="0"/>
              <a:t>HL-LHC paves the way for the future  </a:t>
            </a:r>
            <a:endParaRPr lang="en-US" smtClean="0"/>
          </a:p>
        </p:txBody>
      </p:sp>
      <p:sp>
        <p:nvSpPr>
          <p:cNvPr id="119811" name="Content Placeholder 2"/>
          <p:cNvSpPr>
            <a:spLocks noGrp="1"/>
          </p:cNvSpPr>
          <p:nvPr>
            <p:ph idx="1"/>
          </p:nvPr>
        </p:nvSpPr>
        <p:spPr>
          <a:xfrm>
            <a:off x="0" y="1371600"/>
            <a:ext cx="9144000" cy="4525963"/>
          </a:xfrm>
        </p:spPr>
        <p:txBody>
          <a:bodyPr/>
          <a:lstStyle/>
          <a:p>
            <a:pPr lvl="1" indent="-628650">
              <a:buFont typeface="Arial" charset="0"/>
              <a:buNone/>
            </a:pPr>
            <a:r>
              <a:rPr lang="fr-CH" sz="3200" smtClean="0"/>
              <a:t>SCRF (Crab Cavity), SC link 1 GW rate, HF SC magnets</a:t>
            </a:r>
          </a:p>
        </p:txBody>
      </p:sp>
      <p:pic>
        <p:nvPicPr>
          <p:cNvPr id="7" name="Picture 6"/>
          <p:cNvPicPr>
            <a:picLocks noChangeAspect="1" noChangeArrowheads="1"/>
          </p:cNvPicPr>
          <p:nvPr/>
        </p:nvPicPr>
        <p:blipFill>
          <a:blip r:embed="rId3" cstate="print"/>
          <a:srcRect/>
          <a:stretch>
            <a:fillRect/>
          </a:stretch>
        </p:blipFill>
        <p:spPr bwMode="auto">
          <a:xfrm>
            <a:off x="1295400" y="2057400"/>
            <a:ext cx="6991350" cy="4400550"/>
          </a:xfrm>
          <a:prstGeom prst="rect">
            <a:avLst/>
          </a:prstGeom>
          <a:noFill/>
          <a:ln w="9525">
            <a:noFill/>
            <a:miter lim="800000"/>
            <a:headEnd/>
            <a:tailEnd/>
          </a:ln>
        </p:spPr>
      </p:pic>
      <p:sp>
        <p:nvSpPr>
          <p:cNvPr id="8" name="Footer Placeholder 3"/>
          <p:cNvSpPr>
            <a:spLocks noGrp="1"/>
          </p:cNvSpPr>
          <p:nvPr>
            <p:ph type="ftr" sz="quarter" idx="11"/>
          </p:nvPr>
        </p:nvSpPr>
        <p:spPr>
          <a:xfrm>
            <a:off x="0" y="6492875"/>
            <a:ext cx="2895600" cy="365125"/>
          </a:xfrm>
        </p:spPr>
        <p:txBody>
          <a:bodyPr/>
          <a:lstStyle/>
          <a:p>
            <a:pPr algn="l">
              <a:defRPr/>
            </a:pPr>
            <a:r>
              <a:rPr lang="en-US" sz="2000" smtClean="0">
                <a:solidFill>
                  <a:prstClr val="black"/>
                </a:solidFill>
              </a:rPr>
              <a:t>S. Myers                   ECFA-EPS, Grenoble</a:t>
            </a:r>
            <a:endParaRPr lang="en-US" sz="2000" dirty="0">
              <a:solidFill>
                <a:prstClr val="black"/>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4B6EE404-7511-4D48-9F44-05E9428C5A60}"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42748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The goal</a:t>
            </a:r>
            <a:endParaRPr lang="en-US" dirty="0"/>
          </a:p>
        </p:txBody>
      </p:sp>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7409" name="Text Box 1"/>
          <p:cNvSpPr txBox="1">
            <a:spLocks noChangeArrowheads="1"/>
          </p:cNvSpPr>
          <p:nvPr/>
        </p:nvSpPr>
        <p:spPr bwMode="auto">
          <a:xfrm>
            <a:off x="467544" y="1844824"/>
            <a:ext cx="8280920" cy="1152128"/>
          </a:xfrm>
          <a:prstGeom prst="rect">
            <a:avLst/>
          </a:prstGeom>
          <a:solidFill>
            <a:srgbClr val="CC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just" fontAlgn="base">
              <a:spcBef>
                <a:spcPct val="0"/>
              </a:spcBef>
              <a:spcAft>
                <a:spcPct val="0"/>
              </a:spcAft>
              <a:tabLst>
                <a:tab pos="457200" algn="l"/>
              </a:tabLst>
            </a:pPr>
            <a:r>
              <a:rPr lang="en-GB" sz="1200" b="1" dirty="0" smtClean="0">
                <a:solidFill>
                  <a:prstClr val="black"/>
                </a:solidFill>
                <a:latin typeface="Arial" pitchFamily="34" charset="0"/>
                <a:ea typeface="Times New Roman" pitchFamily="18" charset="0"/>
                <a:cs typeface="Arial" pitchFamily="34" charset="0"/>
              </a:rPr>
              <a:t>The main objective of HL-LHC</a:t>
            </a:r>
            <a:r>
              <a:rPr lang="en-GB" sz="1200" dirty="0" smtClean="0">
                <a:solidFill>
                  <a:prstClr val="black"/>
                </a:solidFill>
                <a:latin typeface="Arial" pitchFamily="34" charset="0"/>
                <a:ea typeface="Times New Roman" pitchFamily="18" charset="0"/>
                <a:cs typeface="Arial" pitchFamily="34" charset="0"/>
              </a:rPr>
              <a:t> is to implement a hardware configuration and a set of beam parameters that will allow the LHC to reach the following targets:</a:t>
            </a:r>
            <a:endParaRPr lang="en-GB" sz="700" dirty="0" smtClean="0">
              <a:solidFill>
                <a:prstClr val="black"/>
              </a:solidFill>
              <a:latin typeface="Arial" pitchFamily="34" charset="0"/>
              <a:cs typeface="Arial" pitchFamily="34" charset="0"/>
            </a:endParaRPr>
          </a:p>
          <a:p>
            <a:pPr algn="just" eaLnBrk="0" fontAlgn="base" hangingPunct="0">
              <a:spcBef>
                <a:spcPct val="0"/>
              </a:spcBef>
              <a:spcAft>
                <a:spcPct val="0"/>
              </a:spcAft>
              <a:buFontTx/>
              <a:buChar char="•"/>
              <a:tabLst>
                <a:tab pos="457200" algn="l"/>
              </a:tabLst>
            </a:pPr>
            <a:r>
              <a:rPr lang="en-GB" sz="1200" dirty="0" smtClean="0">
                <a:solidFill>
                  <a:prstClr val="black"/>
                </a:solidFill>
                <a:latin typeface="Arial" pitchFamily="34" charset="0"/>
                <a:ea typeface="Times New Roman" pitchFamily="18" charset="0"/>
                <a:cs typeface="Arial" pitchFamily="34" charset="0"/>
              </a:rPr>
              <a:t>A peak luminosity of </a:t>
            </a:r>
            <a:r>
              <a:rPr lang="en-GB" sz="1200" b="1" dirty="0" smtClean="0">
                <a:solidFill>
                  <a:prstClr val="black"/>
                </a:solidFill>
                <a:latin typeface="Arial" pitchFamily="34" charset="0"/>
                <a:ea typeface="Times New Roman" pitchFamily="18" charset="0"/>
                <a:cs typeface="Arial" pitchFamily="34" charset="0"/>
              </a:rPr>
              <a:t>5×10</a:t>
            </a:r>
            <a:r>
              <a:rPr lang="en-GB" sz="1200" b="1" baseline="30000" dirty="0" smtClean="0">
                <a:solidFill>
                  <a:prstClr val="black"/>
                </a:solidFill>
                <a:latin typeface="Arial" pitchFamily="34" charset="0"/>
                <a:ea typeface="Times New Roman" pitchFamily="18" charset="0"/>
                <a:cs typeface="Arial" pitchFamily="34" charset="0"/>
              </a:rPr>
              <a:t>34</a:t>
            </a:r>
            <a:r>
              <a:rPr lang="en-GB" sz="1200" b="1" dirty="0" smtClean="0">
                <a:solidFill>
                  <a:prstClr val="black"/>
                </a:solidFill>
                <a:latin typeface="Arial" pitchFamily="34" charset="0"/>
                <a:ea typeface="Times New Roman" pitchFamily="18" charset="0"/>
                <a:cs typeface="Arial" pitchFamily="34" charset="0"/>
              </a:rPr>
              <a:t> cm</a:t>
            </a:r>
            <a:r>
              <a:rPr lang="en-GB" sz="1200" b="1" baseline="30000" dirty="0" smtClean="0">
                <a:solidFill>
                  <a:prstClr val="black"/>
                </a:solidFill>
                <a:latin typeface="Arial" pitchFamily="34" charset="0"/>
                <a:ea typeface="Times New Roman" pitchFamily="18" charset="0"/>
                <a:cs typeface="Arial" pitchFamily="34" charset="0"/>
              </a:rPr>
              <a:t>-2</a:t>
            </a:r>
            <a:r>
              <a:rPr lang="en-GB" sz="1200" b="1" dirty="0" smtClean="0">
                <a:solidFill>
                  <a:prstClr val="black"/>
                </a:solidFill>
                <a:latin typeface="Arial" pitchFamily="34" charset="0"/>
                <a:ea typeface="Times New Roman" pitchFamily="18" charset="0"/>
                <a:cs typeface="Arial" pitchFamily="34" charset="0"/>
              </a:rPr>
              <a:t>s</a:t>
            </a:r>
            <a:r>
              <a:rPr lang="en-GB" sz="1200" b="1" baseline="30000" dirty="0" smtClean="0">
                <a:solidFill>
                  <a:prstClr val="black"/>
                </a:solidFill>
                <a:latin typeface="Arial" pitchFamily="34" charset="0"/>
                <a:ea typeface="Times New Roman" pitchFamily="18" charset="0"/>
                <a:cs typeface="Arial" pitchFamily="34" charset="0"/>
              </a:rPr>
              <a:t>-1</a:t>
            </a:r>
            <a:r>
              <a:rPr lang="en-GB" sz="1200" b="1" dirty="0" smtClean="0">
                <a:solidFill>
                  <a:prstClr val="black"/>
                </a:solidFill>
                <a:latin typeface="Arial" pitchFamily="34" charset="0"/>
                <a:ea typeface="Times New Roman" pitchFamily="18" charset="0"/>
                <a:cs typeface="Arial" pitchFamily="34" charset="0"/>
              </a:rPr>
              <a:t> with levelling</a:t>
            </a:r>
            <a:r>
              <a:rPr lang="en-GB" sz="1200" dirty="0" smtClean="0">
                <a:solidFill>
                  <a:prstClr val="black"/>
                </a:solidFill>
                <a:latin typeface="Arial" pitchFamily="34" charset="0"/>
                <a:ea typeface="Times New Roman" pitchFamily="18" charset="0"/>
                <a:cs typeface="Arial" pitchFamily="34" charset="0"/>
              </a:rPr>
              <a:t>, allowing:</a:t>
            </a:r>
            <a:endParaRPr lang="en-GB" sz="700" dirty="0" smtClean="0">
              <a:solidFill>
                <a:prstClr val="black"/>
              </a:solidFill>
              <a:latin typeface="Arial" pitchFamily="34" charset="0"/>
              <a:cs typeface="Arial" pitchFamily="34" charset="0"/>
            </a:endParaRPr>
          </a:p>
          <a:p>
            <a:pPr algn="just" eaLnBrk="0" fontAlgn="base" hangingPunct="0">
              <a:spcBef>
                <a:spcPct val="0"/>
              </a:spcBef>
              <a:spcAft>
                <a:spcPct val="0"/>
              </a:spcAft>
              <a:buFontTx/>
              <a:buChar char="•"/>
              <a:tabLst>
                <a:tab pos="457200" algn="l"/>
              </a:tabLst>
            </a:pPr>
            <a:r>
              <a:rPr lang="en-GB" sz="1200" dirty="0" smtClean="0">
                <a:solidFill>
                  <a:prstClr val="black"/>
                </a:solidFill>
                <a:latin typeface="Arial" pitchFamily="34" charset="0"/>
                <a:ea typeface="Times New Roman" pitchFamily="18" charset="0"/>
                <a:cs typeface="Arial" pitchFamily="34" charset="0"/>
              </a:rPr>
              <a:t>An integrated luminosity of </a:t>
            </a:r>
            <a:r>
              <a:rPr lang="en-GB" sz="1200" b="1" dirty="0" smtClean="0">
                <a:solidFill>
                  <a:prstClr val="black"/>
                </a:solidFill>
                <a:latin typeface="Arial" pitchFamily="34" charset="0"/>
                <a:ea typeface="Times New Roman" pitchFamily="18" charset="0"/>
                <a:cs typeface="Arial" pitchFamily="34" charset="0"/>
              </a:rPr>
              <a:t>250 fb</a:t>
            </a:r>
            <a:r>
              <a:rPr lang="en-GB" sz="1200" b="1" baseline="30000" dirty="0" smtClean="0">
                <a:solidFill>
                  <a:prstClr val="black"/>
                </a:solidFill>
                <a:latin typeface="Arial" pitchFamily="34" charset="0"/>
                <a:ea typeface="Times New Roman" pitchFamily="18" charset="0"/>
                <a:cs typeface="Arial" pitchFamily="34" charset="0"/>
              </a:rPr>
              <a:t>-1</a:t>
            </a:r>
            <a:r>
              <a:rPr lang="en-GB" sz="1200" dirty="0" smtClean="0">
                <a:solidFill>
                  <a:prstClr val="black"/>
                </a:solidFill>
                <a:latin typeface="Arial" pitchFamily="34" charset="0"/>
                <a:ea typeface="Times New Roman" pitchFamily="18" charset="0"/>
                <a:cs typeface="Arial" pitchFamily="34" charset="0"/>
              </a:rPr>
              <a:t> per year, enabling the goal of </a:t>
            </a:r>
            <a:r>
              <a:rPr lang="en-GB" sz="1200" b="1" dirty="0" smtClean="0">
                <a:solidFill>
                  <a:prstClr val="black"/>
                </a:solidFill>
                <a:latin typeface="Arial" pitchFamily="34" charset="0"/>
                <a:ea typeface="Times New Roman" pitchFamily="18" charset="0"/>
                <a:cs typeface="Arial" pitchFamily="34" charset="0"/>
              </a:rPr>
              <a:t>3000 fb</a:t>
            </a:r>
            <a:r>
              <a:rPr lang="en-GB" sz="1200" b="1" baseline="30000" dirty="0" smtClean="0">
                <a:solidFill>
                  <a:prstClr val="black"/>
                </a:solidFill>
                <a:latin typeface="Arial" pitchFamily="34" charset="0"/>
                <a:ea typeface="Times New Roman" pitchFamily="18" charset="0"/>
                <a:cs typeface="Arial" pitchFamily="34" charset="0"/>
              </a:rPr>
              <a:t>-1</a:t>
            </a:r>
            <a:r>
              <a:rPr lang="en-GB" sz="1200" dirty="0" smtClean="0">
                <a:solidFill>
                  <a:prstClr val="black"/>
                </a:solidFill>
                <a:latin typeface="Arial" pitchFamily="34" charset="0"/>
                <a:ea typeface="Times New Roman" pitchFamily="18" charset="0"/>
                <a:cs typeface="Arial" pitchFamily="34" charset="0"/>
              </a:rPr>
              <a:t> twelve years after the upgrade. This luminosity is more than ten times the luminosity reach of the first 10 years of the LHC lifetime.</a:t>
            </a:r>
            <a:endParaRPr lang="en-GB" dirty="0" smtClean="0">
              <a:solidFill>
                <a:prstClr val="black"/>
              </a:solidFill>
              <a:latin typeface="Arial" pitchFamily="34" charset="0"/>
              <a:cs typeface="Arial" pitchFamily="34" charset="0"/>
            </a:endParaRPr>
          </a:p>
        </p:txBody>
      </p:sp>
      <p:sp>
        <p:nvSpPr>
          <p:cNvPr id="1741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17412" name="Picture 28"/>
          <p:cNvPicPr>
            <a:picLocks noChangeAspect="1" noChangeArrowheads="1"/>
          </p:cNvPicPr>
          <p:nvPr/>
        </p:nvPicPr>
        <p:blipFill>
          <a:blip r:embed="rId3" cstate="print"/>
          <a:srcRect/>
          <a:stretch>
            <a:fillRect/>
          </a:stretch>
        </p:blipFill>
        <p:spPr bwMode="auto">
          <a:xfrm>
            <a:off x="683568" y="3429000"/>
            <a:ext cx="3780115" cy="2362572"/>
          </a:xfrm>
          <a:prstGeom prst="rect">
            <a:avLst/>
          </a:prstGeom>
          <a:noFill/>
        </p:spPr>
      </p:pic>
      <p:sp>
        <p:nvSpPr>
          <p:cNvPr id="17414" name="Rectangle 6"/>
          <p:cNvSpPr>
            <a:spLocks noChangeArrowheads="1"/>
          </p:cNvSpPr>
          <p:nvPr/>
        </p:nvSpPr>
        <p:spPr bwMode="auto">
          <a:xfrm>
            <a:off x="0" y="1714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200" smtClean="0">
                <a:solidFill>
                  <a:prstClr val="black"/>
                </a:solidFill>
                <a:latin typeface="Arial" pitchFamily="34" charset="0"/>
                <a:ea typeface="Times New Roman" pitchFamily="18" charset="0"/>
                <a:cs typeface="Arial" pitchFamily="34" charset="0"/>
              </a:rPr>
              <a:t>  </a:t>
            </a:r>
            <a:endParaRPr lang="en-US" smtClean="0">
              <a:solidFill>
                <a:prstClr val="black"/>
              </a:solidFill>
              <a:latin typeface="Arial" pitchFamily="34" charset="0"/>
              <a:cs typeface="Arial" pitchFamily="34" charset="0"/>
            </a:endParaRPr>
          </a:p>
        </p:txBody>
      </p:sp>
      <p:pic>
        <p:nvPicPr>
          <p:cNvPr id="17415" name="Picture 4"/>
          <p:cNvPicPr>
            <a:picLocks noChangeAspect="1" noChangeArrowheads="1"/>
          </p:cNvPicPr>
          <p:nvPr/>
        </p:nvPicPr>
        <p:blipFill>
          <a:blip r:embed="rId4" cstate="print"/>
          <a:srcRect/>
          <a:stretch>
            <a:fillRect/>
          </a:stretch>
        </p:blipFill>
        <p:spPr bwMode="auto">
          <a:xfrm>
            <a:off x="4860032" y="3356992"/>
            <a:ext cx="3640404" cy="2232248"/>
          </a:xfrm>
          <a:prstGeom prst="rect">
            <a:avLst/>
          </a:prstGeom>
          <a:noFill/>
          <a:ln w="9525">
            <a:noFill/>
            <a:miter lim="800000"/>
            <a:headEnd/>
            <a:tailEnd/>
          </a:ln>
        </p:spPr>
      </p:pic>
      <p:sp>
        <p:nvSpPr>
          <p:cNvPr id="9" name="Date Placeholder 8"/>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9EEE2AC0-52E5-410B-B385-A72155E5C208}"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23411865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Goal – </a:t>
            </a:r>
            <a:r>
              <a:rPr lang="fr-CH" dirty="0" err="1" smtClean="0"/>
              <a:t>cont</a:t>
            </a:r>
            <a:r>
              <a:rPr lang="fr-CH"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Levelled</a:t>
            </a:r>
            <a:r>
              <a:rPr lang="en-US" dirty="0" smtClean="0"/>
              <a:t> </a:t>
            </a:r>
            <a:r>
              <a:rPr lang="en-US" dirty="0" err="1" smtClean="0"/>
              <a:t>lumi</a:t>
            </a:r>
            <a:r>
              <a:rPr lang="en-US" dirty="0" smtClean="0"/>
              <a:t> of </a:t>
            </a:r>
            <a:r>
              <a:rPr lang="en-US" dirty="0" err="1" smtClean="0">
                <a:latin typeface="Comic Sans MS" pitchFamily="66" charset="0"/>
              </a:rPr>
              <a:t>LL</a:t>
            </a:r>
            <a:r>
              <a:rPr lang="en-US" baseline="-25000" dirty="0" err="1" smtClean="0">
                <a:latin typeface="Comic Sans MS" pitchFamily="66" charset="0"/>
              </a:rPr>
              <a:t>p</a:t>
            </a:r>
            <a:r>
              <a:rPr lang="en-US" dirty="0" smtClean="0"/>
              <a:t> =5</a:t>
            </a:r>
            <a:r>
              <a:rPr lang="en-US" dirty="0" smtClean="0">
                <a:sym typeface="Symbol"/>
              </a:rPr>
              <a:t></a:t>
            </a:r>
            <a:r>
              <a:rPr lang="en-US" dirty="0" smtClean="0"/>
              <a:t>10</a:t>
            </a:r>
            <a:r>
              <a:rPr lang="en-US" baseline="30000" dirty="0" smtClean="0"/>
              <a:t>34</a:t>
            </a:r>
            <a:r>
              <a:rPr lang="en-US" dirty="0" smtClean="0"/>
              <a:t> s</a:t>
            </a:r>
            <a:r>
              <a:rPr lang="en-US" baseline="30000" dirty="0" smtClean="0"/>
              <a:t>-1</a:t>
            </a:r>
            <a:r>
              <a:rPr lang="en-US" dirty="0" smtClean="0"/>
              <a:t> cm</a:t>
            </a:r>
            <a:r>
              <a:rPr lang="en-US" baseline="30000" dirty="0" smtClean="0"/>
              <a:t>-2 </a:t>
            </a:r>
            <a:r>
              <a:rPr lang="en-US" dirty="0" smtClean="0"/>
              <a:t>(not Hz cm</a:t>
            </a:r>
            <a:r>
              <a:rPr lang="en-US" baseline="30000" dirty="0" smtClean="0"/>
              <a:t>-2</a:t>
            </a:r>
            <a:r>
              <a:rPr lang="en-US" dirty="0" smtClean="0"/>
              <a:t>)</a:t>
            </a:r>
            <a:endParaRPr lang="en-US" baseline="30000" dirty="0" smtClean="0"/>
          </a:p>
          <a:p>
            <a:r>
              <a:rPr lang="en-US" dirty="0" smtClean="0"/>
              <a:t>Annual integrated </a:t>
            </a:r>
            <a:r>
              <a:rPr lang="en-US" dirty="0" err="1" smtClean="0"/>
              <a:t>luminosty</a:t>
            </a:r>
            <a:r>
              <a:rPr lang="en-US" dirty="0" smtClean="0"/>
              <a:t>: </a:t>
            </a:r>
            <a:r>
              <a:rPr lang="en-US" dirty="0" smtClean="0">
                <a:latin typeface="Comic Sans MS" pitchFamily="66" charset="0"/>
              </a:rPr>
              <a:t>IL</a:t>
            </a:r>
            <a:r>
              <a:rPr lang="en-US" dirty="0" smtClean="0"/>
              <a:t> =250 fb-1</a:t>
            </a:r>
          </a:p>
          <a:p>
            <a:pPr lvl="1"/>
            <a:r>
              <a:rPr lang="en-US" b="1" dirty="0" smtClean="0"/>
              <a:t>More than 1 fb</a:t>
            </a:r>
            <a:r>
              <a:rPr lang="en-US" b="1" baseline="30000" dirty="0" smtClean="0"/>
              <a:t>-1</a:t>
            </a:r>
            <a:r>
              <a:rPr lang="en-US" b="1" dirty="0" smtClean="0"/>
              <a:t> a day</a:t>
            </a:r>
          </a:p>
          <a:p>
            <a:endParaRPr lang="en-US" dirty="0" smtClean="0"/>
          </a:p>
          <a:p>
            <a:r>
              <a:rPr lang="en-US" dirty="0" smtClean="0"/>
              <a:t>Which is more important? I guess </a:t>
            </a:r>
            <a:r>
              <a:rPr lang="en-US" dirty="0" smtClean="0">
                <a:latin typeface="Comic Sans MS" pitchFamily="66" charset="0"/>
              </a:rPr>
              <a:t>IL</a:t>
            </a:r>
            <a:r>
              <a:rPr lang="en-US" dirty="0" smtClean="0"/>
              <a:t> . We take </a:t>
            </a:r>
            <a:r>
              <a:rPr lang="en-US" dirty="0" err="1" smtClean="0">
                <a:latin typeface="Comic Sans MS" pitchFamily="66" charset="0"/>
              </a:rPr>
              <a:t>L</a:t>
            </a:r>
            <a:r>
              <a:rPr lang="en-US" baseline="-25000" dirty="0" err="1" smtClean="0">
                <a:latin typeface="Comic Sans MS" pitchFamily="66" charset="0"/>
              </a:rPr>
              <a:t>p</a:t>
            </a:r>
            <a:r>
              <a:rPr lang="en-US" baseline="-25000" dirty="0" smtClean="0">
                <a:latin typeface="Comic Sans MS" pitchFamily="66" charset="0"/>
              </a:rPr>
              <a:t> </a:t>
            </a:r>
            <a:r>
              <a:rPr lang="en-US" dirty="0" smtClean="0"/>
              <a:t>as guideline, not a barrier, however it is understood that this is the nominal limit.</a:t>
            </a:r>
          </a:p>
          <a:p>
            <a:r>
              <a:rPr lang="en-US" dirty="0" smtClean="0"/>
              <a:t>These goals are already questioning parameter space of Linear Collider: we need to be correct, optimist but not </a:t>
            </a:r>
            <a:r>
              <a:rPr lang="en-US" dirty="0" err="1" smtClean="0"/>
              <a:t>overoptimist</a:t>
            </a:r>
            <a:endParaRPr lang="en-US" dirty="0" smtClean="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EE2AC0-52E5-410B-B385-A72155E5C208}"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26881280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637112"/>
          </a:xfrm>
        </p:spPr>
        <p:txBody>
          <a:bodyPr>
            <a:normAutofit fontScale="70000" lnSpcReduction="20000"/>
          </a:bodyPr>
          <a:lstStyle/>
          <a:p>
            <a:r>
              <a:rPr lang="en-US" dirty="0" smtClean="0"/>
              <a:t>We need to have potential for </a:t>
            </a:r>
            <a:r>
              <a:rPr lang="en-US" dirty="0" err="1" smtClean="0">
                <a:latin typeface="Comic Sans MS" pitchFamily="66" charset="0"/>
              </a:rPr>
              <a:t>L</a:t>
            </a:r>
            <a:r>
              <a:rPr lang="en-US" baseline="-25000" dirty="0" err="1" smtClean="0">
                <a:latin typeface="Comic Sans MS" pitchFamily="66" charset="0"/>
              </a:rPr>
              <a:t>p</a:t>
            </a:r>
            <a:r>
              <a:rPr lang="en-US" dirty="0" smtClean="0"/>
              <a:t> =10-15</a:t>
            </a:r>
            <a:r>
              <a:rPr lang="en-US" dirty="0" smtClean="0">
                <a:sym typeface="Symbol"/>
              </a:rPr>
              <a:t></a:t>
            </a:r>
            <a:r>
              <a:rPr lang="en-US" dirty="0" smtClean="0"/>
              <a:t>10</a:t>
            </a:r>
            <a:r>
              <a:rPr lang="en-US" baseline="30000" dirty="0" smtClean="0"/>
              <a:t>34</a:t>
            </a:r>
            <a:r>
              <a:rPr lang="en-US" dirty="0" smtClean="0"/>
              <a:t> (before </a:t>
            </a:r>
            <a:r>
              <a:rPr lang="en-US" dirty="0" err="1" smtClean="0"/>
              <a:t>levelling</a:t>
            </a:r>
            <a:r>
              <a:rPr lang="en-US" dirty="0" smtClean="0"/>
              <a:t>)</a:t>
            </a:r>
          </a:p>
          <a:p>
            <a:pPr lvl="1"/>
            <a:r>
              <a:rPr lang="en-US" dirty="0" smtClean="0"/>
              <a:t>Today the preferred baseline is to reach 5 10</a:t>
            </a:r>
            <a:r>
              <a:rPr lang="en-US" baseline="30000" dirty="0" smtClean="0"/>
              <a:t>34 </a:t>
            </a:r>
            <a:r>
              <a:rPr lang="en-US" dirty="0" smtClean="0"/>
              <a:t>and then « crabbing ». But may be we put crab at max immediately and then use another parameters.</a:t>
            </a:r>
            <a:endParaRPr lang="en-US" baseline="30000" dirty="0" smtClean="0"/>
          </a:p>
          <a:p>
            <a:pPr lvl="1"/>
            <a:r>
              <a:rPr lang="en-US" dirty="0" smtClean="0"/>
              <a:t>We cannot rely only on one scheme: we need to have scheme with very low </a:t>
            </a:r>
            <a:r>
              <a:rPr lang="en-US" dirty="0" smtClean="0">
                <a:sym typeface="Symbol"/>
              </a:rPr>
              <a:t></a:t>
            </a:r>
            <a:r>
              <a:rPr lang="en-US" dirty="0" smtClean="0"/>
              <a:t> and not small </a:t>
            </a:r>
            <a:r>
              <a:rPr lang="en-US" dirty="0" smtClean="0">
                <a:sym typeface="Symbol"/>
              </a:rPr>
              <a:t>, we need to explore very high beam current and moderate beam current, and having more than on leveling methods.</a:t>
            </a:r>
            <a:endParaRPr lang="en-US" dirty="0" smtClean="0"/>
          </a:p>
          <a:p>
            <a:pPr lvl="1"/>
            <a:r>
              <a:rPr lang="en-US" dirty="0" smtClean="0"/>
              <a:t>Many actions will be needed in addition to the most visible being discussed today to reach integrated :</a:t>
            </a:r>
          </a:p>
          <a:p>
            <a:pPr lvl="2"/>
            <a:r>
              <a:rPr lang="en-US" dirty="0" smtClean="0"/>
              <a:t>Turn around time: will allow « releasing » </a:t>
            </a:r>
            <a:r>
              <a:rPr lang="en-US" b="1" dirty="0" smtClean="0">
                <a:solidFill>
                  <a:srgbClr val="FF0000"/>
                </a:solidFill>
              </a:rPr>
              <a:t>beam current (protection)</a:t>
            </a:r>
          </a:p>
          <a:p>
            <a:pPr lvl="2"/>
            <a:r>
              <a:rPr lang="en-US" dirty="0" smtClean="0"/>
              <a:t>Stops, Shutdowns, etc… </a:t>
            </a:r>
          </a:p>
          <a:p>
            <a:pPr lvl="3"/>
            <a:r>
              <a:rPr lang="en-US" b="1" dirty="0" smtClean="0"/>
              <a:t>Advanced robotics </a:t>
            </a:r>
            <a:r>
              <a:rPr lang="en-US" dirty="0" smtClean="0"/>
              <a:t>and monitoring? </a:t>
            </a:r>
          </a:p>
          <a:p>
            <a:pPr lvl="3"/>
            <a:r>
              <a:rPr lang="en-US" dirty="0" smtClean="0"/>
              <a:t>Remove on surface of sensible equipments.</a:t>
            </a:r>
          </a:p>
          <a:p>
            <a:pPr lvl="2"/>
            <a:r>
              <a:rPr lang="en-US" dirty="0" smtClean="0"/>
              <a:t>To be worked out with experiments</a:t>
            </a:r>
          </a:p>
          <a:p>
            <a:pPr lvl="2"/>
            <a:r>
              <a:rPr lang="en-US" b="1" dirty="0" smtClean="0">
                <a:solidFill>
                  <a:srgbClr val="0070C0"/>
                </a:solidFill>
              </a:rPr>
              <a:t>The upgrade is  « ultimate consolidation », too. I see these actions as a « continuum » with some spike activities , the biggest being the final installation around 2021-22</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EE2AC0-52E5-410B-B385-A72155E5C208}"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40491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0" y="852488"/>
            <a:ext cx="9144000" cy="6005512"/>
          </a:xfrm>
          <a:prstGeom prst="rect">
            <a:avLst/>
          </a:prstGeom>
          <a:noFill/>
          <a:ln w="9525">
            <a:noFill/>
            <a:miter lim="800000"/>
            <a:headEnd/>
            <a:tailEnd/>
          </a:ln>
        </p:spPr>
      </p:pic>
      <p:sp>
        <p:nvSpPr>
          <p:cNvPr id="18435" name="Oval 3"/>
          <p:cNvSpPr>
            <a:spLocks noChangeArrowheads="1"/>
          </p:cNvSpPr>
          <p:nvPr/>
        </p:nvSpPr>
        <p:spPr bwMode="auto">
          <a:xfrm>
            <a:off x="914400" y="1182688"/>
            <a:ext cx="7924800" cy="1676400"/>
          </a:xfrm>
          <a:prstGeom prst="ellipse">
            <a:avLst/>
          </a:prstGeom>
          <a:noFill/>
          <a:ln w="25400">
            <a:solidFill>
              <a:srgbClr val="0000FF"/>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36" name="Oval 4"/>
          <p:cNvSpPr>
            <a:spLocks noChangeArrowheads="1"/>
          </p:cNvSpPr>
          <p:nvPr/>
        </p:nvSpPr>
        <p:spPr bwMode="auto">
          <a:xfrm>
            <a:off x="914400" y="1214438"/>
            <a:ext cx="7924800" cy="1676400"/>
          </a:xfrm>
          <a:prstGeom prst="ellipse">
            <a:avLst/>
          </a:prstGeom>
          <a:noFill/>
          <a:ln w="25400">
            <a:solidFill>
              <a:srgbClr val="FFFF00"/>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37" name="Line 5"/>
          <p:cNvSpPr>
            <a:spLocks noChangeShapeType="1"/>
          </p:cNvSpPr>
          <p:nvPr/>
        </p:nvSpPr>
        <p:spPr bwMode="auto">
          <a:xfrm flipH="1">
            <a:off x="3200400" y="3087688"/>
            <a:ext cx="304800" cy="4572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38" name="Line 6"/>
          <p:cNvSpPr>
            <a:spLocks noChangeShapeType="1"/>
          </p:cNvSpPr>
          <p:nvPr/>
        </p:nvSpPr>
        <p:spPr bwMode="auto">
          <a:xfrm>
            <a:off x="3200400" y="3544888"/>
            <a:ext cx="76200" cy="5334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39" name="Arc 7"/>
          <p:cNvSpPr>
            <a:spLocks/>
          </p:cNvSpPr>
          <p:nvPr/>
        </p:nvSpPr>
        <p:spPr bwMode="auto">
          <a:xfrm>
            <a:off x="3200400" y="2782888"/>
            <a:ext cx="304800" cy="304800"/>
          </a:xfrm>
          <a:custGeom>
            <a:avLst/>
            <a:gdLst>
              <a:gd name="T0" fmla="*/ 0 w 21600"/>
              <a:gd name="T1" fmla="*/ 0 h 25397"/>
              <a:gd name="T2" fmla="*/ 2147483647 w 21600"/>
              <a:gd name="T3" fmla="*/ 2147483647 h 25397"/>
              <a:gd name="T4" fmla="*/ 0 w 21600"/>
              <a:gd name="T5" fmla="*/ 214748364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0" y="-1"/>
                </a:moveTo>
                <a:cubicBezTo>
                  <a:pt x="11929" y="0"/>
                  <a:pt x="21600" y="9670"/>
                  <a:pt x="21600" y="21600"/>
                </a:cubicBezTo>
                <a:cubicBezTo>
                  <a:pt x="21600" y="22873"/>
                  <a:pt x="21487" y="24143"/>
                  <a:pt x="21263" y="25396"/>
                </a:cubicBezTo>
              </a:path>
              <a:path w="21600" h="25397" stroke="0" extrusionOk="0">
                <a:moveTo>
                  <a:pt x="0" y="-1"/>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0" name="Freeform 8"/>
          <p:cNvSpPr>
            <a:spLocks/>
          </p:cNvSpPr>
          <p:nvPr/>
        </p:nvSpPr>
        <p:spPr bwMode="auto">
          <a:xfrm>
            <a:off x="3505200" y="2870200"/>
            <a:ext cx="539750" cy="228600"/>
          </a:xfrm>
          <a:custGeom>
            <a:avLst/>
            <a:gdLst>
              <a:gd name="T0" fmla="*/ 0 w 288"/>
              <a:gd name="T1" fmla="*/ 2147483647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p:spPr>
        <p:txBody>
          <a:bodyP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1"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2" name="Line 10"/>
          <p:cNvSpPr>
            <a:spLocks noChangeShapeType="1"/>
          </p:cNvSpPr>
          <p:nvPr/>
        </p:nvSpPr>
        <p:spPr bwMode="auto">
          <a:xfrm>
            <a:off x="277813" y="3529013"/>
            <a:ext cx="733425" cy="323850"/>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3"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4" name="Line 12"/>
          <p:cNvSpPr>
            <a:spLocks noChangeShapeType="1"/>
          </p:cNvSpPr>
          <p:nvPr/>
        </p:nvSpPr>
        <p:spPr bwMode="auto">
          <a:xfrm>
            <a:off x="1066800" y="3773488"/>
            <a:ext cx="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5"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6"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7" name="Line 15"/>
          <p:cNvSpPr>
            <a:spLocks noChangeShapeType="1"/>
          </p:cNvSpPr>
          <p:nvPr/>
        </p:nvSpPr>
        <p:spPr bwMode="auto">
          <a:xfrm rot="-741322">
            <a:off x="44450" y="3527425"/>
            <a:ext cx="92075" cy="76200"/>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8"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49"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0" name="Line 18"/>
          <p:cNvSpPr>
            <a:spLocks noChangeShapeType="1"/>
          </p:cNvSpPr>
          <p:nvPr/>
        </p:nvSpPr>
        <p:spPr bwMode="auto">
          <a:xfrm>
            <a:off x="1041400" y="4168775"/>
            <a:ext cx="101600" cy="138113"/>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1" name="Line 19"/>
          <p:cNvSpPr>
            <a:spLocks noChangeShapeType="1"/>
          </p:cNvSpPr>
          <p:nvPr/>
        </p:nvSpPr>
        <p:spPr bwMode="auto">
          <a:xfrm>
            <a:off x="1143000" y="4306888"/>
            <a:ext cx="1066800" cy="762000"/>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2" name="Line 20"/>
          <p:cNvSpPr>
            <a:spLocks noChangeShapeType="1"/>
          </p:cNvSpPr>
          <p:nvPr/>
        </p:nvSpPr>
        <p:spPr bwMode="auto">
          <a:xfrm>
            <a:off x="2209800" y="5068888"/>
            <a:ext cx="304800" cy="152400"/>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3" name="Line 21"/>
          <p:cNvSpPr>
            <a:spLocks noChangeShapeType="1"/>
          </p:cNvSpPr>
          <p:nvPr/>
        </p:nvSpPr>
        <p:spPr bwMode="auto">
          <a:xfrm>
            <a:off x="2514600" y="5221288"/>
            <a:ext cx="3200400" cy="152400"/>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4" name="Line 22"/>
          <p:cNvSpPr>
            <a:spLocks noChangeShapeType="1"/>
          </p:cNvSpPr>
          <p:nvPr/>
        </p:nvSpPr>
        <p:spPr bwMode="auto">
          <a:xfrm flipH="1">
            <a:off x="5638800" y="5373688"/>
            <a:ext cx="76200" cy="109537"/>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5"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6"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7"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8"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59"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0"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1"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2" name="Line 30"/>
          <p:cNvSpPr>
            <a:spLocks noChangeShapeType="1"/>
          </p:cNvSpPr>
          <p:nvPr/>
        </p:nvSpPr>
        <p:spPr bwMode="auto">
          <a:xfrm rot="-318485" flipH="1" flipV="1">
            <a:off x="2819400" y="3697288"/>
            <a:ext cx="381000" cy="228600"/>
          </a:xfrm>
          <a:prstGeom prst="line">
            <a:avLst/>
          </a:prstGeom>
          <a:noFill/>
          <a:ln w="25400">
            <a:solidFill>
              <a:srgbClr val="FF00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3" name="Line 31"/>
          <p:cNvSpPr>
            <a:spLocks noChangeShapeType="1"/>
          </p:cNvSpPr>
          <p:nvPr/>
        </p:nvSpPr>
        <p:spPr bwMode="auto">
          <a:xfrm flipH="1">
            <a:off x="2514600" y="3719513"/>
            <a:ext cx="304800" cy="0"/>
          </a:xfrm>
          <a:prstGeom prst="line">
            <a:avLst/>
          </a:prstGeom>
          <a:noFill/>
          <a:ln w="25400">
            <a:solidFill>
              <a:srgbClr val="FF00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4" name="Line 32"/>
          <p:cNvSpPr>
            <a:spLocks noChangeShapeType="1"/>
          </p:cNvSpPr>
          <p:nvPr/>
        </p:nvSpPr>
        <p:spPr bwMode="auto">
          <a:xfrm flipH="1" flipV="1">
            <a:off x="2362200" y="3646488"/>
            <a:ext cx="152400" cy="76200"/>
          </a:xfrm>
          <a:prstGeom prst="line">
            <a:avLst/>
          </a:prstGeom>
          <a:noFill/>
          <a:ln w="25400">
            <a:solidFill>
              <a:srgbClr val="FF00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5" name="Oval 33"/>
          <p:cNvSpPr>
            <a:spLocks noChangeArrowheads="1"/>
          </p:cNvSpPr>
          <p:nvPr/>
        </p:nvSpPr>
        <p:spPr bwMode="auto">
          <a:xfrm>
            <a:off x="2286000" y="3573463"/>
            <a:ext cx="152400" cy="76200"/>
          </a:xfrm>
          <a:prstGeom prst="ellipse">
            <a:avLst/>
          </a:prstGeom>
          <a:noFill/>
          <a:ln w="25400">
            <a:solidFill>
              <a:srgbClr val="FF00FF"/>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6"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7"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8"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69"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0"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1"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2" name="Line 40"/>
          <p:cNvSpPr>
            <a:spLocks noChangeShapeType="1"/>
          </p:cNvSpPr>
          <p:nvPr/>
        </p:nvSpPr>
        <p:spPr bwMode="auto">
          <a:xfrm rot="1243533" flipH="1" flipV="1">
            <a:off x="3189288" y="3921125"/>
            <a:ext cx="92075" cy="76200"/>
          </a:xfrm>
          <a:prstGeom prst="line">
            <a:avLst/>
          </a:prstGeom>
          <a:noFill/>
          <a:ln w="25400">
            <a:solidFill>
              <a:srgbClr val="FF00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3"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4"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5"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6"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77" name="Text Box 45"/>
          <p:cNvSpPr txBox="1">
            <a:spLocks noChangeArrowheads="1"/>
          </p:cNvSpPr>
          <p:nvPr/>
        </p:nvSpPr>
        <p:spPr bwMode="auto">
          <a:xfrm>
            <a:off x="4191000" y="1616075"/>
            <a:ext cx="1112838" cy="5191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b="1">
                <a:solidFill>
                  <a:srgbClr val="FFFFFF"/>
                </a:solidFill>
                <a:latin typeface="Times New Roman" pitchFamily="29" charset="0"/>
                <a:ea typeface="ＭＳ Ｐゴシック" pitchFamily="29" charset="-128"/>
              </a:rPr>
              <a:t>RHIC</a:t>
            </a:r>
          </a:p>
        </p:txBody>
      </p:sp>
      <p:sp>
        <p:nvSpPr>
          <p:cNvPr id="18478" name="Text Box 46"/>
          <p:cNvSpPr txBox="1">
            <a:spLocks noChangeArrowheads="1"/>
          </p:cNvSpPr>
          <p:nvPr/>
        </p:nvSpPr>
        <p:spPr bwMode="auto">
          <a:xfrm>
            <a:off x="1485900" y="3284538"/>
            <a:ext cx="658813"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FFFFF"/>
                </a:solidFill>
                <a:latin typeface="Times New Roman" pitchFamily="29" charset="0"/>
                <a:ea typeface="ＭＳ Ｐゴシック" pitchFamily="29" charset="-128"/>
              </a:rPr>
              <a:t>NSRL</a:t>
            </a:r>
          </a:p>
        </p:txBody>
      </p:sp>
      <p:sp>
        <p:nvSpPr>
          <p:cNvPr id="18479" name="Text Box 47"/>
          <p:cNvSpPr txBox="1">
            <a:spLocks noChangeArrowheads="1"/>
          </p:cNvSpPr>
          <p:nvPr/>
        </p:nvSpPr>
        <p:spPr bwMode="auto">
          <a:xfrm>
            <a:off x="-52388" y="3175000"/>
            <a:ext cx="758826"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FFFFF"/>
                </a:solidFill>
                <a:latin typeface="Times New Roman" pitchFamily="29" charset="0"/>
                <a:ea typeface="ＭＳ Ｐゴシック" pitchFamily="29" charset="-128"/>
              </a:rPr>
              <a:t>LINAC</a:t>
            </a:r>
          </a:p>
        </p:txBody>
      </p:sp>
      <p:sp>
        <p:nvSpPr>
          <p:cNvPr id="18480" name="Text Box 48"/>
          <p:cNvSpPr txBox="1">
            <a:spLocks noChangeArrowheads="1"/>
          </p:cNvSpPr>
          <p:nvPr/>
        </p:nvSpPr>
        <p:spPr bwMode="auto">
          <a:xfrm>
            <a:off x="971550" y="3476625"/>
            <a:ext cx="768350"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FFFFF"/>
                </a:solidFill>
                <a:latin typeface="Times New Roman" pitchFamily="29" charset="0"/>
                <a:ea typeface="ＭＳ Ｐゴシック" pitchFamily="29" charset="-128"/>
              </a:rPr>
              <a:t>Booster</a:t>
            </a:r>
          </a:p>
        </p:txBody>
      </p:sp>
      <p:sp>
        <p:nvSpPr>
          <p:cNvPr id="18481" name="Text Box 49"/>
          <p:cNvSpPr txBox="1">
            <a:spLocks noChangeArrowheads="1"/>
          </p:cNvSpPr>
          <p:nvPr/>
        </p:nvSpPr>
        <p:spPr bwMode="auto">
          <a:xfrm>
            <a:off x="1936750" y="3886200"/>
            <a:ext cx="654050" cy="3667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b="1">
                <a:solidFill>
                  <a:srgbClr val="FFFFFF"/>
                </a:solidFill>
                <a:latin typeface="Times New Roman" pitchFamily="29" charset="0"/>
                <a:ea typeface="ＭＳ Ｐゴシック" pitchFamily="29" charset="-128"/>
              </a:rPr>
              <a:t>AGS</a:t>
            </a:r>
          </a:p>
        </p:txBody>
      </p:sp>
      <p:sp>
        <p:nvSpPr>
          <p:cNvPr id="18482" name="Text Box 50"/>
          <p:cNvSpPr txBox="1">
            <a:spLocks noChangeArrowheads="1"/>
          </p:cNvSpPr>
          <p:nvPr/>
        </p:nvSpPr>
        <p:spPr bwMode="auto">
          <a:xfrm>
            <a:off x="4495800" y="5029200"/>
            <a:ext cx="885825"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a:solidFill>
                  <a:srgbClr val="FFFFFF"/>
                </a:solidFill>
                <a:latin typeface="Times New Roman" pitchFamily="29" charset="0"/>
                <a:ea typeface="ＭＳ Ｐゴシック" pitchFamily="29" charset="-128"/>
              </a:rPr>
              <a:t>Tandems</a:t>
            </a:r>
          </a:p>
        </p:txBody>
      </p:sp>
      <p:sp>
        <p:nvSpPr>
          <p:cNvPr id="18483" name="Rectangle 51"/>
          <p:cNvSpPr>
            <a:spLocks noChangeArrowheads="1"/>
          </p:cNvSpPr>
          <p:nvPr/>
        </p:nvSpPr>
        <p:spPr bwMode="auto">
          <a:xfrm rot="219660">
            <a:off x="3581400" y="2782888"/>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4" name="Rectangle 52"/>
          <p:cNvSpPr>
            <a:spLocks noChangeArrowheads="1"/>
          </p:cNvSpPr>
          <p:nvPr/>
        </p:nvSpPr>
        <p:spPr bwMode="auto">
          <a:xfrm rot="3112852">
            <a:off x="900113" y="2151062"/>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5" name="Rectangle 53"/>
          <p:cNvSpPr>
            <a:spLocks noChangeArrowheads="1"/>
          </p:cNvSpPr>
          <p:nvPr/>
        </p:nvSpPr>
        <p:spPr bwMode="auto">
          <a:xfrm rot="-771096">
            <a:off x="7829550" y="2525713"/>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6" name="Rectangle 54"/>
          <p:cNvSpPr>
            <a:spLocks noChangeArrowheads="1"/>
          </p:cNvSpPr>
          <p:nvPr/>
        </p:nvSpPr>
        <p:spPr bwMode="auto">
          <a:xfrm rot="1180436">
            <a:off x="8226425" y="1570038"/>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7" name="Rectangle 55"/>
          <p:cNvSpPr>
            <a:spLocks noChangeArrowheads="1"/>
          </p:cNvSpPr>
          <p:nvPr/>
        </p:nvSpPr>
        <p:spPr bwMode="auto">
          <a:xfrm rot="181585">
            <a:off x="5627688" y="1166813"/>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8" name="Rectangle 56"/>
          <p:cNvSpPr>
            <a:spLocks noChangeArrowheads="1"/>
          </p:cNvSpPr>
          <p:nvPr/>
        </p:nvSpPr>
        <p:spPr bwMode="auto">
          <a:xfrm rot="-581619">
            <a:off x="2498725" y="1303338"/>
            <a:ext cx="152400" cy="98425"/>
          </a:xfrm>
          <a:prstGeom prst="rect">
            <a:avLst/>
          </a:prstGeom>
          <a:solidFill>
            <a:srgbClr val="FFFFFF"/>
          </a:solidFill>
          <a:ln w="25400">
            <a:solidFill>
              <a:schemeClr val="bg1"/>
            </a:solid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89" name="Text Box 57"/>
          <p:cNvSpPr txBox="1">
            <a:spLocks noChangeArrowheads="1"/>
          </p:cNvSpPr>
          <p:nvPr/>
        </p:nvSpPr>
        <p:spPr bwMode="auto">
          <a:xfrm>
            <a:off x="3864746" y="2859088"/>
            <a:ext cx="1120820" cy="52322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a:solidFill>
                  <a:srgbClr val="FFFFFF"/>
                </a:solidFill>
                <a:latin typeface="Times New Roman" pitchFamily="29" charset="0"/>
                <a:ea typeface="ＭＳ Ｐゴシック" pitchFamily="29" charset="-128"/>
              </a:rPr>
              <a:t>STAR</a:t>
            </a:r>
          </a:p>
          <a:p>
            <a:pPr fontAlgn="base">
              <a:spcBef>
                <a:spcPct val="0"/>
              </a:spcBef>
              <a:spcAft>
                <a:spcPct val="0"/>
              </a:spcAft>
            </a:pPr>
            <a:r>
              <a:rPr lang="en-US" sz="1400" b="1" dirty="0">
                <a:solidFill>
                  <a:srgbClr val="FFFF00"/>
                </a:solidFill>
                <a:latin typeface="Times New Roman" pitchFamily="29" charset="0"/>
                <a:ea typeface="ＭＳ Ｐゴシック" pitchFamily="29" charset="-128"/>
              </a:rPr>
              <a:t>6:00 o’clock</a:t>
            </a:r>
          </a:p>
        </p:txBody>
      </p:sp>
      <p:sp>
        <p:nvSpPr>
          <p:cNvPr id="18490" name="Text Box 58"/>
          <p:cNvSpPr txBox="1">
            <a:spLocks noChangeArrowheads="1"/>
          </p:cNvSpPr>
          <p:nvPr/>
        </p:nvSpPr>
        <p:spPr bwMode="auto">
          <a:xfrm>
            <a:off x="152400" y="2286000"/>
            <a:ext cx="1120820" cy="52322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a:solidFill>
                  <a:srgbClr val="FFFFFF"/>
                </a:solidFill>
                <a:latin typeface="Times New Roman" pitchFamily="29" charset="0"/>
                <a:ea typeface="ＭＳ Ｐゴシック" pitchFamily="29" charset="-128"/>
              </a:rPr>
              <a:t>PHENIX</a:t>
            </a:r>
          </a:p>
          <a:p>
            <a:pPr fontAlgn="base">
              <a:spcBef>
                <a:spcPct val="0"/>
              </a:spcBef>
              <a:spcAft>
                <a:spcPct val="0"/>
              </a:spcAft>
            </a:pPr>
            <a:r>
              <a:rPr lang="en-US" sz="1400" b="1" dirty="0">
                <a:solidFill>
                  <a:srgbClr val="FFFF00"/>
                </a:solidFill>
                <a:latin typeface="Times New Roman" pitchFamily="29" charset="0"/>
                <a:ea typeface="ＭＳ Ｐゴシック" pitchFamily="29" charset="-128"/>
              </a:rPr>
              <a:t>8:00 o’clock</a:t>
            </a:r>
          </a:p>
        </p:txBody>
      </p:sp>
      <p:sp>
        <p:nvSpPr>
          <p:cNvPr id="18491" name="Text Box 59"/>
          <p:cNvSpPr txBox="1">
            <a:spLocks noChangeArrowheads="1"/>
          </p:cNvSpPr>
          <p:nvPr/>
        </p:nvSpPr>
        <p:spPr bwMode="auto">
          <a:xfrm>
            <a:off x="2233950" y="1393825"/>
            <a:ext cx="1210588" cy="30777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smtClean="0">
                <a:solidFill>
                  <a:srgbClr val="FFFF00"/>
                </a:solidFill>
                <a:latin typeface="Times New Roman" pitchFamily="29" charset="0"/>
                <a:ea typeface="ＭＳ Ｐゴシック" pitchFamily="29" charset="-128"/>
              </a:rPr>
              <a:t>10</a:t>
            </a:r>
            <a:r>
              <a:rPr lang="en-US" sz="1400" b="1" dirty="0">
                <a:solidFill>
                  <a:srgbClr val="FFFF00"/>
                </a:solidFill>
                <a:latin typeface="Times New Roman" pitchFamily="29" charset="0"/>
                <a:ea typeface="ＭＳ Ｐゴシック" pitchFamily="29" charset="-128"/>
              </a:rPr>
              <a:t>:00 o’clock</a:t>
            </a:r>
          </a:p>
        </p:txBody>
      </p:sp>
      <p:sp>
        <p:nvSpPr>
          <p:cNvPr id="18492" name="Text Box 60"/>
          <p:cNvSpPr txBox="1">
            <a:spLocks noChangeArrowheads="1"/>
          </p:cNvSpPr>
          <p:nvPr/>
        </p:nvSpPr>
        <p:spPr bwMode="auto">
          <a:xfrm>
            <a:off x="4984151" y="1219200"/>
            <a:ext cx="1736373" cy="52322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smtClean="0">
                <a:solidFill>
                  <a:srgbClr val="FFFFFF"/>
                </a:solidFill>
                <a:latin typeface="Times New Roman" pitchFamily="29" charset="0"/>
                <a:ea typeface="ＭＳ Ｐゴシック" pitchFamily="29" charset="-128"/>
              </a:rPr>
              <a:t>Polarized Jet </a:t>
            </a:r>
            <a:r>
              <a:rPr lang="en-US" sz="1400" b="1" dirty="0">
                <a:solidFill>
                  <a:srgbClr val="FFFFFF"/>
                </a:solidFill>
                <a:latin typeface="Times New Roman" pitchFamily="29" charset="0"/>
                <a:ea typeface="ＭＳ Ｐゴシック" pitchFamily="29" charset="-128"/>
              </a:rPr>
              <a:t>Target</a:t>
            </a:r>
          </a:p>
          <a:p>
            <a:pPr fontAlgn="base">
              <a:spcBef>
                <a:spcPct val="0"/>
              </a:spcBef>
              <a:spcAft>
                <a:spcPct val="0"/>
              </a:spcAft>
            </a:pPr>
            <a:r>
              <a:rPr lang="en-US" sz="1400" b="1" dirty="0">
                <a:solidFill>
                  <a:srgbClr val="FFFF00"/>
                </a:solidFill>
                <a:latin typeface="Times New Roman" pitchFamily="29" charset="0"/>
                <a:ea typeface="ＭＳ Ｐゴシック" pitchFamily="29" charset="-128"/>
              </a:rPr>
              <a:t>12:00 o’clock</a:t>
            </a:r>
          </a:p>
        </p:txBody>
      </p:sp>
      <p:sp>
        <p:nvSpPr>
          <p:cNvPr id="18493" name="Text Box 61"/>
          <p:cNvSpPr txBox="1">
            <a:spLocks noChangeArrowheads="1"/>
          </p:cNvSpPr>
          <p:nvPr/>
        </p:nvSpPr>
        <p:spPr bwMode="auto">
          <a:xfrm>
            <a:off x="7796984" y="2590800"/>
            <a:ext cx="1120820" cy="30777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smtClean="0">
                <a:solidFill>
                  <a:srgbClr val="FFFF00"/>
                </a:solidFill>
                <a:latin typeface="Times New Roman" pitchFamily="29" charset="0"/>
                <a:ea typeface="ＭＳ Ｐゴシック" pitchFamily="29" charset="-128"/>
              </a:rPr>
              <a:t>4</a:t>
            </a:r>
            <a:r>
              <a:rPr lang="en-US" sz="1400" b="1" dirty="0">
                <a:solidFill>
                  <a:srgbClr val="FFFF00"/>
                </a:solidFill>
                <a:latin typeface="Times New Roman" pitchFamily="29" charset="0"/>
                <a:ea typeface="ＭＳ Ｐゴシック" pitchFamily="29" charset="-128"/>
              </a:rPr>
              <a:t>:00 o’clock</a:t>
            </a:r>
          </a:p>
        </p:txBody>
      </p:sp>
      <p:sp>
        <p:nvSpPr>
          <p:cNvPr id="18494" name="Text Box 62"/>
          <p:cNvSpPr txBox="1">
            <a:spLocks noChangeArrowheads="1"/>
          </p:cNvSpPr>
          <p:nvPr/>
        </p:nvSpPr>
        <p:spPr bwMode="auto">
          <a:xfrm>
            <a:off x="7261180" y="1610380"/>
            <a:ext cx="1120820" cy="30777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dirty="0" smtClean="0">
                <a:solidFill>
                  <a:srgbClr val="FFFF00"/>
                </a:solidFill>
                <a:latin typeface="Times New Roman" pitchFamily="29" charset="0"/>
                <a:ea typeface="ＭＳ Ｐゴシック" pitchFamily="29" charset="-128"/>
              </a:rPr>
              <a:t>2</a:t>
            </a:r>
            <a:r>
              <a:rPr lang="en-US" sz="1400" b="1" dirty="0">
                <a:solidFill>
                  <a:srgbClr val="FFFF00"/>
                </a:solidFill>
                <a:latin typeface="Times New Roman" pitchFamily="29" charset="0"/>
                <a:ea typeface="ＭＳ Ｐゴシック" pitchFamily="29" charset="-128"/>
              </a:rPr>
              <a:t>:00 o’clock</a:t>
            </a:r>
          </a:p>
        </p:txBody>
      </p:sp>
      <p:sp>
        <p:nvSpPr>
          <p:cNvPr id="18495" name="Rectangle 63"/>
          <p:cNvSpPr>
            <a:spLocks noGrp="1" noChangeArrowheads="1"/>
          </p:cNvSpPr>
          <p:nvPr>
            <p:ph type="title"/>
          </p:nvPr>
        </p:nvSpPr>
        <p:spPr/>
        <p:txBody>
          <a:bodyPr/>
          <a:lstStyle/>
          <a:p>
            <a:r>
              <a:rPr lang="en-US" dirty="0">
                <a:ea typeface="ＭＳ Ｐゴシック" pitchFamily="30" charset="-128"/>
                <a:cs typeface="ＭＳ Ｐゴシック" pitchFamily="30" charset="-128"/>
              </a:rPr>
              <a:t>RHIC – a High Luminosity (Polarized) Hadron Collider</a:t>
            </a:r>
          </a:p>
        </p:txBody>
      </p:sp>
      <p:sp>
        <p:nvSpPr>
          <p:cNvPr id="18496" name="Text Box 64"/>
          <p:cNvSpPr txBox="1">
            <a:spLocks noChangeArrowheads="1"/>
          </p:cNvSpPr>
          <p:nvPr/>
        </p:nvSpPr>
        <p:spPr bwMode="auto">
          <a:xfrm>
            <a:off x="5334000" y="3860257"/>
            <a:ext cx="3810000" cy="2997743"/>
          </a:xfrm>
          <a:prstGeom prst="rect">
            <a:avLst/>
          </a:prstGeom>
          <a:solidFill>
            <a:srgbClr val="FFFFFF"/>
          </a:solidFill>
          <a:ln w="25400">
            <a:solidFill>
              <a:srgbClr val="0000FF"/>
            </a:solidFill>
            <a:miter lim="800000"/>
            <a:headEnd type="none" w="sm" len="sm"/>
            <a:tailEnd type="none" w="med" len="lg"/>
          </a:ln>
        </p:spPr>
        <p:txBody>
          <a:bodyPr wrap="square">
            <a:prstTxWarp prst="textNoShape">
              <a:avLst/>
            </a:prstTxWarp>
            <a:spAutoFit/>
          </a:bodyPr>
          <a:lstStyle/>
          <a:p>
            <a:pPr eaLnBrk="0" fontAlgn="base" hangingPunct="0">
              <a:spcBef>
                <a:spcPct val="20000"/>
              </a:spcBef>
              <a:spcAft>
                <a:spcPct val="0"/>
              </a:spcAft>
              <a:buClr>
                <a:srgbClr val="000000"/>
              </a:buClr>
              <a:buSzPct val="70000"/>
              <a:buFont typeface="Monotype Sorts" pitchFamily="30" charset="2"/>
              <a:buNone/>
              <a:tabLst>
                <a:tab pos="863600" algn="l"/>
              </a:tabLst>
            </a:pPr>
            <a:r>
              <a:rPr kumimoji="1" lang="en-US" sz="1600" b="1" dirty="0">
                <a:solidFill>
                  <a:srgbClr val="0000CC"/>
                </a:solidFill>
                <a:latin typeface="Times New Roman" pitchFamily="29" charset="0"/>
                <a:ea typeface="ＭＳ Ｐゴシック" pitchFamily="29" charset="-128"/>
              </a:rPr>
              <a:t>Operated modes (beam energies):</a:t>
            </a:r>
          </a:p>
          <a:p>
            <a:pPr eaLnBrk="0" fontAlgn="base" hangingPunct="0">
              <a:spcBef>
                <a:spcPct val="20000"/>
              </a:spcBef>
              <a:spcAft>
                <a:spcPct val="0"/>
              </a:spcAft>
              <a:buClr>
                <a:srgbClr val="000000"/>
              </a:buClr>
              <a:buSzPct val="70000"/>
              <a:buFont typeface="Monotype Sorts" pitchFamily="30" charset="2"/>
              <a:buNone/>
              <a:tabLst>
                <a:tab pos="682625" algn="l"/>
              </a:tabLst>
            </a:pPr>
            <a:r>
              <a:rPr kumimoji="1" lang="en-US" sz="1600" dirty="0">
                <a:solidFill>
                  <a:srgbClr val="0000CC"/>
                </a:solidFill>
                <a:latin typeface="Times New Roman" pitchFamily="29" charset="0"/>
                <a:ea typeface="ＭＳ Ｐゴシック" pitchFamily="29" charset="-128"/>
              </a:rPr>
              <a:t>Au–Au </a:t>
            </a:r>
            <a:r>
              <a:rPr kumimoji="1" lang="en-US" sz="1600" dirty="0" smtClean="0">
                <a:solidFill>
                  <a:srgbClr val="0000CC"/>
                </a:solidFill>
                <a:latin typeface="Times New Roman" pitchFamily="29" charset="0"/>
                <a:ea typeface="ＭＳ Ｐゴシック" pitchFamily="29" charset="-128"/>
              </a:rPr>
              <a:t> 3.8/4.6/5.8/10/14/32/65/100 GeV</a:t>
            </a:r>
            <a:r>
              <a:rPr kumimoji="1" lang="en-US" sz="1600" dirty="0">
                <a:solidFill>
                  <a:srgbClr val="0000CC"/>
                </a:solidFill>
                <a:latin typeface="Times New Roman" pitchFamily="29" charset="0"/>
                <a:ea typeface="ＭＳ Ｐゴシック" pitchFamily="29" charset="-128"/>
              </a:rPr>
              <a:t>/n</a:t>
            </a:r>
          </a:p>
          <a:p>
            <a:pPr eaLnBrk="0" fontAlgn="base" hangingPunct="0">
              <a:spcBef>
                <a:spcPct val="20000"/>
              </a:spcBef>
              <a:spcAft>
                <a:spcPct val="0"/>
              </a:spcAft>
              <a:buClr>
                <a:srgbClr val="FFFFFF"/>
              </a:buClr>
              <a:buSzPct val="25000"/>
              <a:buFont typeface="Wingdings" pitchFamily="30" charset="2"/>
              <a:buNone/>
              <a:tabLst>
                <a:tab pos="682625" algn="l"/>
              </a:tabLst>
            </a:pPr>
            <a:r>
              <a:rPr kumimoji="1" lang="en-US" sz="1600" dirty="0">
                <a:solidFill>
                  <a:srgbClr val="0000CC"/>
                </a:solidFill>
                <a:latin typeface="Times New Roman" pitchFamily="29" charset="0"/>
                <a:ea typeface="ＭＳ Ｐゴシック" pitchFamily="29" charset="-128"/>
              </a:rPr>
              <a:t>d–Au*  </a:t>
            </a:r>
            <a:r>
              <a:rPr kumimoji="1" lang="en-US" sz="1600" dirty="0" smtClean="0">
                <a:solidFill>
                  <a:srgbClr val="0000CC"/>
                </a:solidFill>
                <a:latin typeface="Times New Roman" pitchFamily="29" charset="0"/>
                <a:ea typeface="ＭＳ Ｐゴシック" pitchFamily="29" charset="-128"/>
              </a:rPr>
              <a:t> 100 </a:t>
            </a:r>
            <a:r>
              <a:rPr kumimoji="1" lang="en-US" sz="1600" dirty="0">
                <a:solidFill>
                  <a:srgbClr val="0000CC"/>
                </a:solidFill>
                <a:latin typeface="Times New Roman" pitchFamily="29" charset="0"/>
                <a:ea typeface="ＭＳ Ｐゴシック" pitchFamily="29" charset="-128"/>
              </a:rPr>
              <a:t>GeV/</a:t>
            </a:r>
            <a:r>
              <a:rPr kumimoji="1" lang="en-US" sz="1600" dirty="0" err="1">
                <a:solidFill>
                  <a:srgbClr val="0000CC"/>
                </a:solidFill>
                <a:latin typeface="Times New Roman" pitchFamily="29" charset="0"/>
                <a:ea typeface="ＭＳ Ｐゴシック" pitchFamily="29" charset="-128"/>
              </a:rPr>
              <a:t>n</a:t>
            </a:r>
            <a:r>
              <a:rPr kumimoji="1" lang="en-US" sz="1600" dirty="0">
                <a:solidFill>
                  <a:srgbClr val="0000CC"/>
                </a:solidFill>
                <a:latin typeface="Times New Roman" pitchFamily="29" charset="0"/>
                <a:ea typeface="ＭＳ Ｐゴシック" pitchFamily="29" charset="-128"/>
              </a:rPr>
              <a:t>      </a:t>
            </a:r>
          </a:p>
          <a:p>
            <a:pPr eaLnBrk="0" fontAlgn="base" hangingPunct="0">
              <a:spcBef>
                <a:spcPct val="20000"/>
              </a:spcBef>
              <a:spcAft>
                <a:spcPct val="0"/>
              </a:spcAft>
              <a:buClr>
                <a:srgbClr val="FFFFFF"/>
              </a:buClr>
              <a:buSzPct val="25000"/>
              <a:buFont typeface="Wingdings" pitchFamily="30" charset="2"/>
              <a:buNone/>
              <a:tabLst>
                <a:tab pos="682625" algn="l"/>
              </a:tabLst>
            </a:pPr>
            <a:r>
              <a:rPr kumimoji="1" lang="en-US" sz="1600" dirty="0">
                <a:solidFill>
                  <a:srgbClr val="0000CC"/>
                </a:solidFill>
                <a:latin typeface="Times New Roman" pitchFamily="29" charset="0"/>
                <a:ea typeface="ＭＳ Ｐゴシック" pitchFamily="29" charset="-128"/>
              </a:rPr>
              <a:t>Cu–Cu	</a:t>
            </a:r>
            <a:r>
              <a:rPr kumimoji="1" lang="en-US" sz="1600" dirty="0" smtClean="0">
                <a:solidFill>
                  <a:srgbClr val="0000CC"/>
                </a:solidFill>
                <a:latin typeface="Times New Roman" pitchFamily="29" charset="0"/>
                <a:ea typeface="ＭＳ Ｐゴシック" pitchFamily="29" charset="-128"/>
              </a:rPr>
              <a:t>11/31/100 </a:t>
            </a:r>
            <a:r>
              <a:rPr kumimoji="1" lang="en-US" sz="1600" dirty="0">
                <a:solidFill>
                  <a:srgbClr val="0000CC"/>
                </a:solidFill>
                <a:latin typeface="Times New Roman" pitchFamily="29" charset="0"/>
                <a:ea typeface="ＭＳ Ｐゴシック" pitchFamily="29" charset="-128"/>
              </a:rPr>
              <a:t>GeV/n</a:t>
            </a:r>
          </a:p>
          <a:p>
            <a:pPr eaLnBrk="0" fontAlgn="base" hangingPunct="0">
              <a:spcBef>
                <a:spcPct val="20000"/>
              </a:spcBef>
              <a:spcAft>
                <a:spcPct val="0"/>
              </a:spcAft>
              <a:buClr>
                <a:srgbClr val="FFFFFF"/>
              </a:buClr>
              <a:buSzPct val="25000"/>
              <a:buFont typeface="Wingdings" pitchFamily="30" charset="2"/>
              <a:buNone/>
              <a:tabLst>
                <a:tab pos="682625" algn="l"/>
              </a:tabLst>
            </a:pPr>
            <a:r>
              <a:rPr kumimoji="1" lang="en-US" sz="1600" dirty="0" err="1">
                <a:solidFill>
                  <a:srgbClr val="0000CC"/>
                </a:solidFill>
                <a:latin typeface="Times New Roman" pitchFamily="29" charset="0"/>
                <a:ea typeface="ＭＳ Ｐゴシック" pitchFamily="29" charset="-128"/>
              </a:rPr>
              <a:t>p</a:t>
            </a:r>
            <a:r>
              <a:rPr kumimoji="1" lang="en-US" sz="1600" dirty="0" err="1">
                <a:solidFill>
                  <a:srgbClr val="0000CC"/>
                </a:solidFill>
                <a:latin typeface="Times New Roman" pitchFamily="29" charset="0"/>
                <a:ea typeface="ＭＳ Ｐゴシック" pitchFamily="29" charset="-128"/>
                <a:sym typeface="Symbol" pitchFamily="30" charset="2"/>
              </a:rPr>
              <a:t></a:t>
            </a:r>
            <a:r>
              <a:rPr kumimoji="1" lang="en-US" sz="1600" dirty="0">
                <a:solidFill>
                  <a:srgbClr val="0000CC"/>
                </a:solidFill>
                <a:latin typeface="Times New Roman" pitchFamily="29" charset="0"/>
                <a:ea typeface="ＭＳ Ｐゴシック" pitchFamily="29" charset="-128"/>
              </a:rPr>
              <a:t>–</a:t>
            </a:r>
            <a:r>
              <a:rPr kumimoji="1" lang="en-US" sz="1600" dirty="0" err="1">
                <a:solidFill>
                  <a:srgbClr val="0000CC"/>
                </a:solidFill>
                <a:latin typeface="Times New Roman" pitchFamily="29" charset="0"/>
                <a:ea typeface="ＭＳ Ｐゴシック" pitchFamily="29" charset="-128"/>
              </a:rPr>
              <a:t>p</a:t>
            </a:r>
            <a:r>
              <a:rPr kumimoji="1" lang="en-US" sz="1600" dirty="0" err="1">
                <a:solidFill>
                  <a:srgbClr val="0000CC"/>
                </a:solidFill>
                <a:latin typeface="Times New Roman" pitchFamily="29" charset="0"/>
                <a:ea typeface="ＭＳ Ｐゴシック" pitchFamily="29" charset="-128"/>
                <a:sym typeface="Symbol" pitchFamily="30" charset="2"/>
              </a:rPr>
              <a:t></a:t>
            </a:r>
            <a:r>
              <a:rPr kumimoji="1" lang="en-US" sz="1600" dirty="0">
                <a:solidFill>
                  <a:srgbClr val="0000CC"/>
                </a:solidFill>
                <a:latin typeface="Times New Roman" pitchFamily="29" charset="0"/>
                <a:ea typeface="ＭＳ Ｐゴシック" pitchFamily="29" charset="-128"/>
              </a:rPr>
              <a:t> 	</a:t>
            </a:r>
            <a:r>
              <a:rPr kumimoji="1" lang="en-US" sz="1600" dirty="0" smtClean="0">
                <a:solidFill>
                  <a:srgbClr val="0000CC"/>
                </a:solidFill>
                <a:latin typeface="Times New Roman" pitchFamily="29" charset="0"/>
                <a:ea typeface="ＭＳ Ｐゴシック" pitchFamily="29" charset="-128"/>
              </a:rPr>
              <a:t>11/31/100/205/250 </a:t>
            </a:r>
            <a:r>
              <a:rPr kumimoji="1" lang="en-US" sz="1600" dirty="0">
                <a:solidFill>
                  <a:srgbClr val="0000CC"/>
                </a:solidFill>
                <a:latin typeface="Times New Roman" pitchFamily="29" charset="0"/>
                <a:ea typeface="ＭＳ Ｐゴシック" pitchFamily="29" charset="-128"/>
              </a:rPr>
              <a:t>GeV </a:t>
            </a:r>
          </a:p>
          <a:p>
            <a:pPr eaLnBrk="0" fontAlgn="base" hangingPunct="0">
              <a:spcBef>
                <a:spcPct val="20000"/>
              </a:spcBef>
              <a:spcAft>
                <a:spcPct val="0"/>
              </a:spcAft>
              <a:buClr>
                <a:srgbClr val="FFFFFF"/>
              </a:buClr>
              <a:buSzPct val="25000"/>
              <a:buFont typeface="Wingdings" pitchFamily="30" charset="2"/>
              <a:buNone/>
              <a:tabLst>
                <a:tab pos="806450" algn="l"/>
              </a:tabLst>
            </a:pPr>
            <a:r>
              <a:rPr kumimoji="1" lang="en-US" sz="1600" b="1" dirty="0">
                <a:solidFill>
                  <a:srgbClr val="0000CC"/>
                </a:solidFill>
                <a:latin typeface="Times New Roman" pitchFamily="29" charset="0"/>
                <a:ea typeface="ＭＳ Ｐゴシック" pitchFamily="29" charset="-128"/>
              </a:rPr>
              <a:t>Planned or possible future modes:</a:t>
            </a:r>
          </a:p>
          <a:p>
            <a:pPr eaLnBrk="0" fontAlgn="base" hangingPunct="0">
              <a:spcBef>
                <a:spcPct val="20000"/>
              </a:spcBef>
              <a:spcAft>
                <a:spcPct val="0"/>
              </a:spcAft>
              <a:buClr>
                <a:srgbClr val="FFFFFF"/>
              </a:buClr>
              <a:buSzPct val="25000"/>
              <a:buFont typeface="Wingdings" pitchFamily="30" charset="2"/>
              <a:buNone/>
              <a:tabLst>
                <a:tab pos="806450" algn="l"/>
              </a:tabLst>
            </a:pPr>
            <a:r>
              <a:rPr kumimoji="1" lang="en-US" sz="1600" dirty="0">
                <a:solidFill>
                  <a:srgbClr val="0000CC"/>
                </a:solidFill>
                <a:latin typeface="Times New Roman" pitchFamily="29" charset="0"/>
                <a:ea typeface="ＭＳ Ｐゴシック" pitchFamily="29" charset="-128"/>
              </a:rPr>
              <a:t>Au – Au	2.5 GeV/n (~ SPS cm energy</a:t>
            </a:r>
            <a:r>
              <a:rPr kumimoji="1" lang="en-US" sz="1600" dirty="0" smtClean="0">
                <a:solidFill>
                  <a:srgbClr val="0000CC"/>
                </a:solidFill>
                <a:latin typeface="Times New Roman" pitchFamily="29" charset="0"/>
                <a:ea typeface="ＭＳ Ｐゴシック" pitchFamily="29" charset="-128"/>
              </a:rPr>
              <a:t>)</a:t>
            </a:r>
          </a:p>
          <a:p>
            <a:pPr fontAlgn="base">
              <a:spcBef>
                <a:spcPct val="20000"/>
              </a:spcBef>
              <a:spcAft>
                <a:spcPct val="0"/>
              </a:spcAft>
              <a:buClr>
                <a:srgbClr val="FFFFFF"/>
              </a:buClr>
              <a:buSzPct val="25000"/>
              <a:tabLst>
                <a:tab pos="806450" algn="l"/>
              </a:tabLst>
            </a:pPr>
            <a:r>
              <a:rPr kumimoji="1" lang="en-US" sz="1600" dirty="0" smtClean="0">
                <a:solidFill>
                  <a:srgbClr val="0000CC"/>
                </a:solidFill>
                <a:latin typeface="Times New Roman" pitchFamily="29" charset="0"/>
                <a:ea typeface="ＭＳ Ｐゴシック" pitchFamily="29" charset="-128"/>
              </a:rPr>
              <a:t>U – U	100 GeV/n</a:t>
            </a:r>
          </a:p>
          <a:p>
            <a:pPr eaLnBrk="0" fontAlgn="base" hangingPunct="0">
              <a:spcBef>
                <a:spcPct val="20000"/>
              </a:spcBef>
              <a:spcAft>
                <a:spcPct val="0"/>
              </a:spcAft>
              <a:buClr>
                <a:srgbClr val="FFFFFF"/>
              </a:buClr>
              <a:buSzPct val="25000"/>
              <a:buFont typeface="Wingdings" pitchFamily="30" charset="2"/>
              <a:buNone/>
              <a:tabLst>
                <a:tab pos="806450" algn="l"/>
              </a:tabLst>
            </a:pPr>
            <a:r>
              <a:rPr kumimoji="1" lang="en-US" sz="1600" dirty="0" err="1">
                <a:solidFill>
                  <a:srgbClr val="0000CC"/>
                </a:solidFill>
                <a:latin typeface="Times New Roman" pitchFamily="29" charset="0"/>
                <a:ea typeface="ＭＳ Ｐゴシック" pitchFamily="29" charset="-128"/>
              </a:rPr>
              <a:t>p</a:t>
            </a:r>
            <a:r>
              <a:rPr kumimoji="1" lang="en-US" sz="1600" dirty="0" err="1">
                <a:solidFill>
                  <a:srgbClr val="0000CC"/>
                </a:solidFill>
                <a:latin typeface="Times New Roman" pitchFamily="29" charset="0"/>
                <a:ea typeface="ＭＳ Ｐゴシック" pitchFamily="29" charset="-128"/>
                <a:sym typeface="Symbol" pitchFamily="30" charset="2"/>
              </a:rPr>
              <a:t></a:t>
            </a:r>
            <a:r>
              <a:rPr kumimoji="1" lang="en-US" sz="1600" dirty="0">
                <a:solidFill>
                  <a:srgbClr val="0000CC"/>
                </a:solidFill>
                <a:latin typeface="Times New Roman" pitchFamily="29" charset="0"/>
                <a:ea typeface="ＭＳ Ｐゴシック" pitchFamily="29" charset="-128"/>
              </a:rPr>
              <a:t> – Au*	100 GeV/</a:t>
            </a:r>
            <a:r>
              <a:rPr kumimoji="1" lang="en-US" sz="1600" dirty="0" smtClean="0">
                <a:solidFill>
                  <a:srgbClr val="0000CC"/>
                </a:solidFill>
                <a:latin typeface="Times New Roman" pitchFamily="29" charset="0"/>
                <a:ea typeface="ＭＳ Ｐゴシック" pitchFamily="29" charset="-128"/>
              </a:rPr>
              <a:t>n</a:t>
            </a:r>
            <a:endParaRPr kumimoji="1" lang="en-US" sz="1200" dirty="0" smtClean="0">
              <a:solidFill>
                <a:srgbClr val="0000CC"/>
              </a:solidFill>
              <a:latin typeface="Times New Roman" pitchFamily="29" charset="0"/>
              <a:ea typeface="ＭＳ Ｐゴシック" pitchFamily="29" charset="-128"/>
            </a:endParaRPr>
          </a:p>
          <a:p>
            <a:pPr fontAlgn="base">
              <a:spcBef>
                <a:spcPct val="20000"/>
              </a:spcBef>
              <a:spcAft>
                <a:spcPct val="0"/>
              </a:spcAft>
              <a:buClr>
                <a:srgbClr val="FFFFFF"/>
              </a:buClr>
              <a:buSzPct val="25000"/>
              <a:tabLst>
                <a:tab pos="806450" algn="l"/>
              </a:tabLst>
            </a:pPr>
            <a:r>
              <a:rPr kumimoji="1" lang="en-US" sz="1600" dirty="0" smtClean="0">
                <a:solidFill>
                  <a:srgbClr val="0000CC"/>
                </a:solidFill>
                <a:latin typeface="Times New Roman" pitchFamily="29" charset="0"/>
                <a:ea typeface="ＭＳ Ｐゴシック" pitchFamily="29" charset="-128"/>
              </a:rPr>
              <a:t>Cu – Au*	100 GeV/n 	</a:t>
            </a:r>
            <a:r>
              <a:rPr kumimoji="1" lang="en-US" sz="1200" dirty="0" smtClean="0">
                <a:solidFill>
                  <a:srgbClr val="0000CC"/>
                </a:solidFill>
                <a:latin typeface="Times New Roman" pitchFamily="29" charset="0"/>
                <a:ea typeface="ＭＳ Ｐゴシック" pitchFamily="29" charset="-128"/>
              </a:rPr>
              <a:t>(*asymmetric rigidity)</a:t>
            </a:r>
            <a:endParaRPr kumimoji="1" lang="en-US" sz="1600" dirty="0">
              <a:solidFill>
                <a:srgbClr val="0000CC"/>
              </a:solidFill>
              <a:latin typeface="Times New Roman" pitchFamily="29" charset="0"/>
              <a:ea typeface="ＭＳ Ｐゴシック" pitchFamily="29" charset="-128"/>
            </a:endParaRPr>
          </a:p>
        </p:txBody>
      </p:sp>
      <p:sp>
        <p:nvSpPr>
          <p:cNvPr id="18497" name="Text Box 65"/>
          <p:cNvSpPr txBox="1">
            <a:spLocks noChangeArrowheads="1"/>
          </p:cNvSpPr>
          <p:nvPr/>
        </p:nvSpPr>
        <p:spPr bwMode="auto">
          <a:xfrm>
            <a:off x="0" y="5053013"/>
            <a:ext cx="4495800" cy="1815881"/>
          </a:xfrm>
          <a:prstGeom prst="rect">
            <a:avLst/>
          </a:prstGeom>
          <a:solidFill>
            <a:srgbClr val="FFFFFF"/>
          </a:solidFill>
          <a:ln w="25400">
            <a:solidFill>
              <a:srgbClr val="0000FF"/>
            </a:solidFill>
            <a:miter lim="800000"/>
            <a:headEnd type="none" w="sm" len="sm"/>
            <a:tailEnd type="none" w="med" len="lg"/>
          </a:ln>
        </p:spPr>
        <p:txBody>
          <a:bodyPr wrap="square">
            <a:prstTxWarp prst="textNoShape">
              <a:avLst/>
            </a:prstTxWarp>
            <a:spAutoFit/>
          </a:bodyPr>
          <a:lstStyle/>
          <a:p>
            <a:pPr eaLnBrk="0" fontAlgn="base" hangingPunct="0">
              <a:spcBef>
                <a:spcPct val="20000"/>
              </a:spcBef>
              <a:spcAft>
                <a:spcPct val="0"/>
              </a:spcAft>
              <a:buClr>
                <a:srgbClr val="000000"/>
              </a:buClr>
              <a:buSzPct val="70000"/>
              <a:buFont typeface="Monotype Sorts" pitchFamily="30" charset="2"/>
              <a:buNone/>
              <a:tabLst>
                <a:tab pos="911225" algn="l"/>
              </a:tabLst>
            </a:pPr>
            <a:r>
              <a:rPr kumimoji="1" lang="en-US" sz="1600" b="1" dirty="0">
                <a:solidFill>
                  <a:srgbClr val="0033CC"/>
                </a:solidFill>
                <a:latin typeface="Times New Roman" pitchFamily="29" charset="0"/>
                <a:ea typeface="ＭＳ Ｐゴシック" pitchFamily="29" charset="-128"/>
              </a:rPr>
              <a:t>Achieved</a:t>
            </a:r>
            <a:r>
              <a:rPr kumimoji="1" lang="en-US" sz="1600" b="1" dirty="0" smtClean="0">
                <a:solidFill>
                  <a:srgbClr val="0033CC"/>
                </a:solidFill>
                <a:latin typeface="Times New Roman" pitchFamily="29" charset="0"/>
                <a:ea typeface="ＭＳ Ｐゴシック" pitchFamily="29" charset="-128"/>
              </a:rPr>
              <a:t> average store luminosities:</a:t>
            </a:r>
            <a:endParaRPr kumimoji="1" lang="en-US" sz="1600" b="1" dirty="0">
              <a:solidFill>
                <a:srgbClr val="0033CC"/>
              </a:solidFill>
              <a:latin typeface="Times New Roman" pitchFamily="29" charset="0"/>
              <a:ea typeface="ＭＳ Ｐゴシック" pitchFamily="29" charset="-128"/>
            </a:endParaRPr>
          </a:p>
          <a:p>
            <a:pPr eaLnBrk="0" fontAlgn="base" hangingPunct="0">
              <a:spcBef>
                <a:spcPct val="20000"/>
              </a:spcBef>
              <a:spcAft>
                <a:spcPct val="0"/>
              </a:spcAft>
              <a:buClr>
                <a:srgbClr val="000000"/>
              </a:buClr>
              <a:buSzPct val="70000"/>
              <a:buFont typeface="Monotype Sorts" pitchFamily="30" charset="2"/>
              <a:buNone/>
              <a:tabLst>
                <a:tab pos="911225" algn="l"/>
              </a:tabLst>
            </a:pPr>
            <a:r>
              <a:rPr kumimoji="1" lang="en-US" sz="1600" dirty="0">
                <a:solidFill>
                  <a:srgbClr val="0033CC"/>
                </a:solidFill>
                <a:latin typeface="Times New Roman" pitchFamily="29" charset="0"/>
                <a:ea typeface="ＭＳ Ｐゴシック" pitchFamily="29" charset="-128"/>
              </a:rPr>
              <a:t>Au–Au</a:t>
            </a:r>
            <a:r>
              <a:rPr kumimoji="1" lang="en-US" sz="1600" dirty="0" smtClean="0">
                <a:solidFill>
                  <a:srgbClr val="0033CC"/>
                </a:solidFill>
                <a:latin typeface="Times New Roman" pitchFamily="29" charset="0"/>
                <a:ea typeface="ＭＳ Ｐゴシック" pitchFamily="29" charset="-128"/>
              </a:rPr>
              <a:t> (100 GeV/n) 		  </a:t>
            </a:r>
            <a:r>
              <a:rPr kumimoji="1" lang="en-US" sz="1600" dirty="0" smtClean="0">
                <a:solidFill>
                  <a:srgbClr val="0033CC"/>
                </a:solidFill>
                <a:latin typeface="Times New Roman" pitchFamily="29" charset="0"/>
                <a:ea typeface="Times New Roman" pitchFamily="30" charset="0"/>
                <a:cs typeface="Times New Roman" pitchFamily="30" charset="0"/>
              </a:rPr>
              <a:t>30</a:t>
            </a:r>
            <a:r>
              <a:rPr kumimoji="1" lang="en-US" sz="1600" dirty="0" smtClean="0">
                <a:solidFill>
                  <a:srgbClr val="0033CC"/>
                </a:solidFill>
                <a:latin typeface="Times New Roman" pitchFamily="29" charset="0"/>
                <a:ea typeface="Times New Roman" pitchFamily="30" charset="0"/>
                <a:cs typeface="Times New Roman" pitchFamily="30" charset="0"/>
                <a:sym typeface="Symbol" pitchFamily="30" charset="2"/>
              </a:rPr>
              <a:t></a:t>
            </a:r>
            <a:r>
              <a:rPr kumimoji="1" lang="en-US" sz="1600" dirty="0" smtClean="0">
                <a:solidFill>
                  <a:srgbClr val="0033CC"/>
                </a:solidFill>
                <a:latin typeface="Times New Roman" pitchFamily="29" charset="0"/>
                <a:ea typeface="Times New Roman" pitchFamily="30" charset="0"/>
                <a:cs typeface="Times New Roman" pitchFamily="30" charset="0"/>
              </a:rPr>
              <a:t>10</a:t>
            </a:r>
            <a:r>
              <a:rPr kumimoji="1" lang="en-US" sz="1600" baseline="30000" dirty="0" smtClean="0">
                <a:solidFill>
                  <a:srgbClr val="0033CC"/>
                </a:solidFill>
                <a:latin typeface="Times New Roman" pitchFamily="29" charset="0"/>
                <a:ea typeface="Times New Roman" pitchFamily="30" charset="0"/>
                <a:cs typeface="Times New Roman" pitchFamily="30" charset="0"/>
              </a:rPr>
              <a:t>26</a:t>
            </a:r>
            <a:r>
              <a:rPr kumimoji="1" lang="en-US" sz="1600" dirty="0" smtClean="0">
                <a:solidFill>
                  <a:srgbClr val="0033CC"/>
                </a:solidFill>
                <a:latin typeface="Times New Roman" pitchFamily="29" charset="0"/>
                <a:ea typeface="ＭＳ Ｐゴシック" pitchFamily="29" charset="-128"/>
              </a:rPr>
              <a:t> </a:t>
            </a:r>
            <a:r>
              <a:rPr kumimoji="1" lang="en-US" sz="1600" dirty="0">
                <a:solidFill>
                  <a:srgbClr val="0033CC"/>
                </a:solidFill>
                <a:latin typeface="Times New Roman" pitchFamily="29" charset="0"/>
                <a:ea typeface="ＭＳ Ｐゴシック" pitchFamily="29" charset="-128"/>
              </a:rPr>
              <a:t>cm</a:t>
            </a:r>
            <a:r>
              <a:rPr kumimoji="1" lang="en-US" sz="1600" baseline="30000" dirty="0">
                <a:solidFill>
                  <a:srgbClr val="0033CC"/>
                </a:solidFill>
                <a:latin typeface="Times New Roman" pitchFamily="29" charset="0"/>
                <a:ea typeface="ＭＳ Ｐゴシック" pitchFamily="29" charset="-128"/>
              </a:rPr>
              <a:t>-2</a:t>
            </a:r>
            <a:r>
              <a:rPr kumimoji="1" lang="en-US" sz="1600" dirty="0">
                <a:solidFill>
                  <a:srgbClr val="0033CC"/>
                </a:solidFill>
                <a:latin typeface="Times New Roman" pitchFamily="29" charset="0"/>
                <a:ea typeface="ＭＳ Ｐゴシック" pitchFamily="29" charset="-128"/>
              </a:rPr>
              <a:t> </a:t>
            </a:r>
            <a:r>
              <a:rPr kumimoji="1" lang="en-US" sz="1600" dirty="0" err="1">
                <a:solidFill>
                  <a:srgbClr val="0033CC"/>
                </a:solidFill>
                <a:latin typeface="Times New Roman" pitchFamily="29" charset="0"/>
                <a:ea typeface="ＭＳ Ｐゴシック" pitchFamily="29" charset="-128"/>
              </a:rPr>
              <a:t>s</a:t>
            </a:r>
            <a:r>
              <a:rPr kumimoji="1" lang="en-US" sz="1600" dirty="0">
                <a:solidFill>
                  <a:srgbClr val="0033CC"/>
                </a:solidFill>
                <a:latin typeface="Times New Roman" pitchFamily="29" charset="0"/>
                <a:ea typeface="ＭＳ Ｐゴシック" pitchFamily="29" charset="-128"/>
              </a:rPr>
              <a:t> </a:t>
            </a:r>
            <a:r>
              <a:rPr kumimoji="1" lang="en-US" sz="1600" baseline="30000" dirty="0">
                <a:solidFill>
                  <a:srgbClr val="0033CC"/>
                </a:solidFill>
                <a:latin typeface="Times New Roman" pitchFamily="29" charset="0"/>
                <a:ea typeface="ＭＳ Ｐゴシック" pitchFamily="29" charset="-128"/>
              </a:rPr>
              <a:t>-1</a:t>
            </a:r>
            <a:endParaRPr kumimoji="1" lang="en-US" sz="1600" dirty="0">
              <a:solidFill>
                <a:srgbClr val="0033CC"/>
              </a:solidFill>
              <a:latin typeface="Times New Roman" pitchFamily="29" charset="0"/>
              <a:ea typeface="ＭＳ Ｐゴシック" pitchFamily="29" charset="-128"/>
            </a:endParaRPr>
          </a:p>
          <a:p>
            <a:pPr eaLnBrk="0" fontAlgn="base" hangingPunct="0">
              <a:spcBef>
                <a:spcPct val="20000"/>
              </a:spcBef>
              <a:spcAft>
                <a:spcPct val="0"/>
              </a:spcAft>
              <a:buClr>
                <a:srgbClr val="FFFFFF"/>
              </a:buClr>
              <a:buSzPct val="25000"/>
              <a:buFont typeface="Wingdings" pitchFamily="30" charset="2"/>
              <a:buNone/>
              <a:tabLst>
                <a:tab pos="911225" algn="l"/>
              </a:tabLst>
            </a:pPr>
            <a:r>
              <a:rPr kumimoji="1" lang="en-US" sz="1600" dirty="0" err="1">
                <a:solidFill>
                  <a:srgbClr val="0033CC"/>
                </a:solidFill>
                <a:latin typeface="Times New Roman" pitchFamily="29" charset="0"/>
                <a:ea typeface="ＭＳ Ｐゴシック" pitchFamily="29" charset="-128"/>
              </a:rPr>
              <a:t>p</a:t>
            </a:r>
            <a:r>
              <a:rPr kumimoji="1" lang="en-US" sz="1600" dirty="0" err="1">
                <a:solidFill>
                  <a:srgbClr val="0033CC"/>
                </a:solidFill>
                <a:latin typeface="Times New Roman" pitchFamily="29" charset="0"/>
                <a:ea typeface="ＭＳ Ｐゴシック" pitchFamily="29" charset="-128"/>
                <a:sym typeface="Symbol" pitchFamily="30" charset="2"/>
              </a:rPr>
              <a:t></a:t>
            </a:r>
            <a:r>
              <a:rPr kumimoji="1" lang="en-US" sz="1600" dirty="0">
                <a:solidFill>
                  <a:srgbClr val="0033CC"/>
                </a:solidFill>
                <a:latin typeface="Times New Roman" pitchFamily="29" charset="0"/>
                <a:ea typeface="ＭＳ Ｐゴシック" pitchFamily="29" charset="-128"/>
              </a:rPr>
              <a:t>–</a:t>
            </a:r>
            <a:r>
              <a:rPr kumimoji="1" lang="en-US" sz="1600" dirty="0" err="1">
                <a:solidFill>
                  <a:srgbClr val="0033CC"/>
                </a:solidFill>
                <a:latin typeface="Times New Roman" pitchFamily="29" charset="0"/>
                <a:ea typeface="ＭＳ Ｐゴシック" pitchFamily="29" charset="-128"/>
              </a:rPr>
              <a:t>p</a:t>
            </a:r>
            <a:r>
              <a:rPr kumimoji="1" lang="en-US" sz="1600" dirty="0" err="1">
                <a:solidFill>
                  <a:srgbClr val="0033CC"/>
                </a:solidFill>
                <a:latin typeface="Times New Roman" pitchFamily="29" charset="0"/>
                <a:ea typeface="ＭＳ Ｐゴシック" pitchFamily="29" charset="-128"/>
                <a:sym typeface="Symbol" pitchFamily="30" charset="2"/>
              </a:rPr>
              <a:t></a:t>
            </a:r>
            <a:r>
              <a:rPr kumimoji="1" lang="en-US" sz="1600" dirty="0" smtClean="0">
                <a:solidFill>
                  <a:srgbClr val="0033CC"/>
                </a:solidFill>
                <a:latin typeface="Times New Roman" pitchFamily="29" charset="0"/>
                <a:ea typeface="ＭＳ Ｐゴシック" pitchFamily="29" charset="-128"/>
              </a:rPr>
              <a:t> (250 GeV) (&lt;P&gt; = 46%)	  90</a:t>
            </a:r>
            <a:r>
              <a:rPr kumimoji="1" lang="en-US" sz="1600" dirty="0" smtClean="0">
                <a:solidFill>
                  <a:srgbClr val="0033CC"/>
                </a:solidFill>
                <a:latin typeface="Times New Roman" pitchFamily="29" charset="0"/>
                <a:ea typeface="Times New Roman" pitchFamily="30" charset="0"/>
                <a:cs typeface="Times New Roman" pitchFamily="30" charset="0"/>
                <a:sym typeface="Symbol" pitchFamily="30" charset="2"/>
              </a:rPr>
              <a:t></a:t>
            </a:r>
            <a:r>
              <a:rPr kumimoji="1" lang="en-US" sz="1600" dirty="0">
                <a:solidFill>
                  <a:srgbClr val="0033CC"/>
                </a:solidFill>
                <a:latin typeface="Times New Roman" pitchFamily="29" charset="0"/>
                <a:ea typeface="Times New Roman" pitchFamily="30" charset="0"/>
                <a:cs typeface="Times New Roman" pitchFamily="30" charset="0"/>
              </a:rPr>
              <a:t>10</a:t>
            </a:r>
            <a:r>
              <a:rPr kumimoji="1" lang="en-US" sz="1600" baseline="30000" dirty="0">
                <a:solidFill>
                  <a:srgbClr val="0033CC"/>
                </a:solidFill>
                <a:latin typeface="Times New Roman" pitchFamily="29" charset="0"/>
                <a:ea typeface="Times New Roman" pitchFamily="30" charset="0"/>
                <a:cs typeface="Times New Roman" pitchFamily="30" charset="0"/>
              </a:rPr>
              <a:t>30</a:t>
            </a:r>
            <a:r>
              <a:rPr kumimoji="1" lang="en-US" sz="1600" dirty="0">
                <a:solidFill>
                  <a:srgbClr val="0033CC"/>
                </a:solidFill>
                <a:latin typeface="Times New Roman" pitchFamily="29" charset="0"/>
                <a:ea typeface="ＭＳ Ｐゴシック" pitchFamily="29" charset="-128"/>
              </a:rPr>
              <a:t> cm</a:t>
            </a:r>
            <a:r>
              <a:rPr kumimoji="1" lang="en-US" sz="1600" baseline="30000" dirty="0">
                <a:solidFill>
                  <a:srgbClr val="0033CC"/>
                </a:solidFill>
                <a:latin typeface="Times New Roman" pitchFamily="29" charset="0"/>
                <a:ea typeface="ＭＳ Ｐゴシック" pitchFamily="29" charset="-128"/>
              </a:rPr>
              <a:t>-2</a:t>
            </a:r>
            <a:r>
              <a:rPr kumimoji="1" lang="en-US" sz="1600" dirty="0">
                <a:solidFill>
                  <a:srgbClr val="0033CC"/>
                </a:solidFill>
                <a:latin typeface="Times New Roman" pitchFamily="29" charset="0"/>
                <a:ea typeface="ＭＳ Ｐゴシック" pitchFamily="29" charset="-128"/>
              </a:rPr>
              <a:t> </a:t>
            </a:r>
            <a:r>
              <a:rPr kumimoji="1" lang="en-US" sz="1600" dirty="0" err="1">
                <a:solidFill>
                  <a:srgbClr val="0033CC"/>
                </a:solidFill>
                <a:latin typeface="Times New Roman" pitchFamily="29" charset="0"/>
                <a:ea typeface="ＭＳ Ｐゴシック" pitchFamily="29" charset="-128"/>
              </a:rPr>
              <a:t>s</a:t>
            </a:r>
            <a:r>
              <a:rPr kumimoji="1" lang="en-US" sz="1600" dirty="0">
                <a:solidFill>
                  <a:srgbClr val="0033CC"/>
                </a:solidFill>
                <a:latin typeface="Times New Roman" pitchFamily="29" charset="0"/>
                <a:ea typeface="ＭＳ Ｐゴシック" pitchFamily="29" charset="-128"/>
              </a:rPr>
              <a:t> </a:t>
            </a:r>
            <a:r>
              <a:rPr kumimoji="1" lang="en-US" sz="1600" baseline="30000" dirty="0">
                <a:solidFill>
                  <a:srgbClr val="0033CC"/>
                </a:solidFill>
                <a:latin typeface="Times New Roman" pitchFamily="29" charset="0"/>
                <a:ea typeface="ＭＳ Ｐゴシック" pitchFamily="29" charset="-128"/>
              </a:rPr>
              <a:t>-1</a:t>
            </a:r>
            <a:endParaRPr kumimoji="1" lang="en-US" sz="1600" dirty="0" smtClean="0">
              <a:solidFill>
                <a:srgbClr val="0033CC"/>
              </a:solidFill>
              <a:latin typeface="Times New Roman" pitchFamily="29" charset="0"/>
              <a:ea typeface="ＭＳ Ｐゴシック" pitchFamily="29" charset="-128"/>
            </a:endParaRPr>
          </a:p>
          <a:p>
            <a:pPr eaLnBrk="0" fontAlgn="base" hangingPunct="0">
              <a:spcBef>
                <a:spcPct val="20000"/>
              </a:spcBef>
              <a:spcAft>
                <a:spcPct val="0"/>
              </a:spcAft>
              <a:buClr>
                <a:srgbClr val="FFFFFF"/>
              </a:buClr>
              <a:buSzPct val="25000"/>
              <a:buFont typeface="Wingdings" pitchFamily="30" charset="2"/>
              <a:buNone/>
              <a:tabLst>
                <a:tab pos="911225" algn="l"/>
              </a:tabLst>
            </a:pPr>
            <a:r>
              <a:rPr kumimoji="1" lang="en-US" sz="1600" b="1" dirty="0" smtClean="0">
                <a:solidFill>
                  <a:srgbClr val="0033CC"/>
                </a:solidFill>
                <a:latin typeface="Times New Roman" pitchFamily="29" charset="0"/>
                <a:ea typeface="ＭＳ Ｐゴシック" pitchFamily="29" charset="-128"/>
              </a:rPr>
              <a:t>Goal with additional luminosity upgrades:</a:t>
            </a:r>
          </a:p>
          <a:p>
            <a:pPr eaLnBrk="0" fontAlgn="base" hangingPunct="0">
              <a:spcBef>
                <a:spcPct val="20000"/>
              </a:spcBef>
              <a:spcAft>
                <a:spcPct val="0"/>
              </a:spcAft>
              <a:buClr>
                <a:srgbClr val="000000"/>
              </a:buClr>
              <a:buSzPct val="70000"/>
              <a:tabLst>
                <a:tab pos="911225" algn="l"/>
              </a:tabLst>
            </a:pPr>
            <a:r>
              <a:rPr kumimoji="1" lang="en-US" sz="1600" dirty="0" smtClean="0">
                <a:solidFill>
                  <a:srgbClr val="0033CC"/>
                </a:solidFill>
                <a:latin typeface="Times New Roman" pitchFamily="29" charset="0"/>
                <a:ea typeface="ＭＳ Ｐゴシック" pitchFamily="29" charset="-128"/>
              </a:rPr>
              <a:t>Au–Au (100 GeV/n) 		  </a:t>
            </a:r>
            <a:r>
              <a:rPr kumimoji="1" lang="en-US" sz="1600" dirty="0" smtClean="0">
                <a:solidFill>
                  <a:srgbClr val="0033CC"/>
                </a:solidFill>
                <a:latin typeface="Times New Roman" pitchFamily="29" charset="0"/>
                <a:ea typeface="Times New Roman" pitchFamily="30" charset="0"/>
                <a:cs typeface="Times New Roman" pitchFamily="30" charset="0"/>
              </a:rPr>
              <a:t>40</a:t>
            </a:r>
            <a:r>
              <a:rPr kumimoji="1" lang="en-US" sz="1600" dirty="0" smtClean="0">
                <a:solidFill>
                  <a:srgbClr val="0033CC"/>
                </a:solidFill>
                <a:latin typeface="Times New Roman" pitchFamily="29" charset="0"/>
                <a:ea typeface="Times New Roman" pitchFamily="30" charset="0"/>
                <a:cs typeface="Times New Roman" pitchFamily="30" charset="0"/>
                <a:sym typeface="Symbol" pitchFamily="30" charset="2"/>
              </a:rPr>
              <a:t></a:t>
            </a:r>
            <a:r>
              <a:rPr kumimoji="1" lang="en-US" sz="1600" dirty="0" smtClean="0">
                <a:solidFill>
                  <a:srgbClr val="0033CC"/>
                </a:solidFill>
                <a:latin typeface="Times New Roman" pitchFamily="29" charset="0"/>
                <a:ea typeface="Times New Roman" pitchFamily="30" charset="0"/>
                <a:cs typeface="Times New Roman" pitchFamily="30" charset="0"/>
              </a:rPr>
              <a:t>10</a:t>
            </a:r>
            <a:r>
              <a:rPr kumimoji="1" lang="en-US" sz="1600" baseline="30000" dirty="0" smtClean="0">
                <a:solidFill>
                  <a:srgbClr val="0033CC"/>
                </a:solidFill>
                <a:latin typeface="Times New Roman" pitchFamily="29" charset="0"/>
                <a:ea typeface="Times New Roman" pitchFamily="30" charset="0"/>
                <a:cs typeface="Times New Roman" pitchFamily="30" charset="0"/>
              </a:rPr>
              <a:t>26</a:t>
            </a:r>
            <a:r>
              <a:rPr kumimoji="1" lang="en-US" sz="1600" dirty="0" smtClean="0">
                <a:solidFill>
                  <a:srgbClr val="0033CC"/>
                </a:solidFill>
                <a:latin typeface="Times New Roman" pitchFamily="29" charset="0"/>
                <a:ea typeface="ＭＳ Ｐゴシック" pitchFamily="29" charset="-128"/>
              </a:rPr>
              <a:t> cm</a:t>
            </a:r>
            <a:r>
              <a:rPr kumimoji="1" lang="en-US" sz="1600" baseline="30000" dirty="0" smtClean="0">
                <a:solidFill>
                  <a:srgbClr val="0033CC"/>
                </a:solidFill>
                <a:latin typeface="Times New Roman" pitchFamily="29" charset="0"/>
                <a:ea typeface="ＭＳ Ｐゴシック" pitchFamily="29" charset="-128"/>
              </a:rPr>
              <a:t>-2</a:t>
            </a:r>
            <a:r>
              <a:rPr kumimoji="1" lang="en-US" sz="1600" dirty="0" smtClean="0">
                <a:solidFill>
                  <a:srgbClr val="0033CC"/>
                </a:solidFill>
                <a:latin typeface="Times New Roman" pitchFamily="29" charset="0"/>
                <a:ea typeface="ＭＳ Ｐゴシック" pitchFamily="29" charset="-128"/>
              </a:rPr>
              <a:t> </a:t>
            </a:r>
            <a:r>
              <a:rPr kumimoji="1" lang="en-US" sz="1600" dirty="0" err="1" smtClean="0">
                <a:solidFill>
                  <a:srgbClr val="0033CC"/>
                </a:solidFill>
                <a:latin typeface="Times New Roman" pitchFamily="29" charset="0"/>
                <a:ea typeface="ＭＳ Ｐゴシック" pitchFamily="29" charset="-128"/>
              </a:rPr>
              <a:t>s</a:t>
            </a:r>
            <a:r>
              <a:rPr kumimoji="1" lang="en-US" sz="1600" dirty="0" smtClean="0">
                <a:solidFill>
                  <a:srgbClr val="0033CC"/>
                </a:solidFill>
                <a:latin typeface="Times New Roman" pitchFamily="29" charset="0"/>
                <a:ea typeface="ＭＳ Ｐゴシック" pitchFamily="29" charset="-128"/>
              </a:rPr>
              <a:t> </a:t>
            </a:r>
            <a:r>
              <a:rPr kumimoji="1" lang="en-US" sz="1600" baseline="30000" dirty="0" smtClean="0">
                <a:solidFill>
                  <a:srgbClr val="0033CC"/>
                </a:solidFill>
                <a:latin typeface="Times New Roman" pitchFamily="29" charset="0"/>
                <a:ea typeface="ＭＳ Ｐゴシック" pitchFamily="29" charset="-128"/>
              </a:rPr>
              <a:t>-1</a:t>
            </a:r>
            <a:endParaRPr kumimoji="1" lang="en-US" sz="1600" dirty="0" smtClean="0">
              <a:solidFill>
                <a:srgbClr val="0033CC"/>
              </a:solidFill>
              <a:latin typeface="Times New Roman" pitchFamily="29" charset="0"/>
              <a:ea typeface="ＭＳ Ｐゴシック" pitchFamily="29" charset="-128"/>
            </a:endParaRPr>
          </a:p>
          <a:p>
            <a:pPr eaLnBrk="0" fontAlgn="base" hangingPunct="0">
              <a:spcBef>
                <a:spcPct val="20000"/>
              </a:spcBef>
              <a:spcAft>
                <a:spcPct val="0"/>
              </a:spcAft>
              <a:buClr>
                <a:srgbClr val="FFFFFF"/>
              </a:buClr>
              <a:buSzPct val="25000"/>
              <a:tabLst>
                <a:tab pos="911225" algn="l"/>
              </a:tabLst>
            </a:pPr>
            <a:r>
              <a:rPr kumimoji="1" lang="en-US" sz="1600" dirty="0" err="1" smtClean="0">
                <a:solidFill>
                  <a:srgbClr val="0033CC"/>
                </a:solidFill>
                <a:latin typeface="Times New Roman" pitchFamily="29" charset="0"/>
                <a:ea typeface="ＭＳ Ｐゴシック" pitchFamily="29" charset="-128"/>
              </a:rPr>
              <a:t>p</a:t>
            </a:r>
            <a:r>
              <a:rPr kumimoji="1" lang="en-US" sz="1600" dirty="0" err="1" smtClean="0">
                <a:solidFill>
                  <a:srgbClr val="0033CC"/>
                </a:solidFill>
                <a:latin typeface="Times New Roman" pitchFamily="29" charset="0"/>
                <a:ea typeface="ＭＳ Ｐゴシック" pitchFamily="29" charset="-128"/>
                <a:sym typeface="Symbol" pitchFamily="30" charset="2"/>
              </a:rPr>
              <a:t></a:t>
            </a:r>
            <a:r>
              <a:rPr kumimoji="1" lang="en-US" sz="1600" dirty="0" smtClean="0">
                <a:solidFill>
                  <a:srgbClr val="0033CC"/>
                </a:solidFill>
                <a:latin typeface="Times New Roman" pitchFamily="29" charset="0"/>
                <a:ea typeface="ＭＳ Ｐゴシック" pitchFamily="29" charset="-128"/>
              </a:rPr>
              <a:t>–</a:t>
            </a:r>
            <a:r>
              <a:rPr kumimoji="1" lang="en-US" sz="1600" dirty="0" err="1" smtClean="0">
                <a:solidFill>
                  <a:srgbClr val="0033CC"/>
                </a:solidFill>
                <a:latin typeface="Times New Roman" pitchFamily="29" charset="0"/>
                <a:ea typeface="ＭＳ Ｐゴシック" pitchFamily="29" charset="-128"/>
              </a:rPr>
              <a:t>p</a:t>
            </a:r>
            <a:r>
              <a:rPr kumimoji="1" lang="en-US" sz="1600" dirty="0" err="1" smtClean="0">
                <a:solidFill>
                  <a:srgbClr val="0033CC"/>
                </a:solidFill>
                <a:latin typeface="Times New Roman" pitchFamily="29" charset="0"/>
                <a:ea typeface="ＭＳ Ｐゴシック" pitchFamily="29" charset="-128"/>
                <a:sym typeface="Symbol" pitchFamily="30" charset="2"/>
              </a:rPr>
              <a:t></a:t>
            </a:r>
            <a:r>
              <a:rPr kumimoji="1" lang="en-US" sz="1600" dirty="0" smtClean="0">
                <a:solidFill>
                  <a:srgbClr val="0033CC"/>
                </a:solidFill>
                <a:latin typeface="Times New Roman" pitchFamily="29" charset="0"/>
                <a:ea typeface="ＭＳ Ｐゴシック" pitchFamily="29" charset="-128"/>
              </a:rPr>
              <a:t> (250 GeV) (&lt;P&gt; = 70%)	300</a:t>
            </a:r>
            <a:r>
              <a:rPr kumimoji="1" lang="en-US" sz="1600" dirty="0" smtClean="0">
                <a:solidFill>
                  <a:srgbClr val="0033CC"/>
                </a:solidFill>
                <a:latin typeface="Times New Roman" pitchFamily="29" charset="0"/>
                <a:ea typeface="Times New Roman" pitchFamily="30" charset="0"/>
                <a:cs typeface="Times New Roman" pitchFamily="30" charset="0"/>
                <a:sym typeface="Symbol" pitchFamily="30" charset="2"/>
              </a:rPr>
              <a:t></a:t>
            </a:r>
            <a:r>
              <a:rPr kumimoji="1" lang="en-US" sz="1600" dirty="0" smtClean="0">
                <a:solidFill>
                  <a:srgbClr val="0033CC"/>
                </a:solidFill>
                <a:latin typeface="Times New Roman" pitchFamily="29" charset="0"/>
                <a:ea typeface="Times New Roman" pitchFamily="30" charset="0"/>
                <a:cs typeface="Times New Roman" pitchFamily="30" charset="0"/>
              </a:rPr>
              <a:t>10</a:t>
            </a:r>
            <a:r>
              <a:rPr kumimoji="1" lang="en-US" sz="1600" baseline="30000" dirty="0" smtClean="0">
                <a:solidFill>
                  <a:srgbClr val="0033CC"/>
                </a:solidFill>
                <a:latin typeface="Times New Roman" pitchFamily="29" charset="0"/>
                <a:ea typeface="Times New Roman" pitchFamily="30" charset="0"/>
                <a:cs typeface="Times New Roman" pitchFamily="30" charset="0"/>
              </a:rPr>
              <a:t>30</a:t>
            </a:r>
            <a:r>
              <a:rPr kumimoji="1" lang="en-US" sz="1600" dirty="0" smtClean="0">
                <a:solidFill>
                  <a:srgbClr val="0033CC"/>
                </a:solidFill>
                <a:latin typeface="Times New Roman" pitchFamily="29" charset="0"/>
                <a:ea typeface="ＭＳ Ｐゴシック" pitchFamily="29" charset="-128"/>
              </a:rPr>
              <a:t> cm</a:t>
            </a:r>
            <a:r>
              <a:rPr kumimoji="1" lang="en-US" sz="1600" baseline="30000" dirty="0" smtClean="0">
                <a:solidFill>
                  <a:srgbClr val="0033CC"/>
                </a:solidFill>
                <a:latin typeface="Times New Roman" pitchFamily="29" charset="0"/>
                <a:ea typeface="ＭＳ Ｐゴシック" pitchFamily="29" charset="-128"/>
              </a:rPr>
              <a:t>-2</a:t>
            </a:r>
            <a:r>
              <a:rPr kumimoji="1" lang="en-US" sz="1600" dirty="0" smtClean="0">
                <a:solidFill>
                  <a:srgbClr val="0033CC"/>
                </a:solidFill>
                <a:latin typeface="Times New Roman" pitchFamily="29" charset="0"/>
                <a:ea typeface="ＭＳ Ｐゴシック" pitchFamily="29" charset="-128"/>
              </a:rPr>
              <a:t> </a:t>
            </a:r>
            <a:r>
              <a:rPr kumimoji="1" lang="en-US" sz="1600" dirty="0" err="1" smtClean="0">
                <a:solidFill>
                  <a:srgbClr val="0033CC"/>
                </a:solidFill>
                <a:latin typeface="Times New Roman" pitchFamily="29" charset="0"/>
                <a:ea typeface="ＭＳ Ｐゴシック" pitchFamily="29" charset="-128"/>
              </a:rPr>
              <a:t>s</a:t>
            </a:r>
            <a:r>
              <a:rPr kumimoji="1" lang="en-US" sz="1600" dirty="0" smtClean="0">
                <a:solidFill>
                  <a:srgbClr val="0033CC"/>
                </a:solidFill>
                <a:latin typeface="Times New Roman" pitchFamily="29" charset="0"/>
                <a:ea typeface="ＭＳ Ｐゴシック" pitchFamily="29" charset="-128"/>
              </a:rPr>
              <a:t> </a:t>
            </a:r>
            <a:r>
              <a:rPr kumimoji="1" lang="en-US" sz="1600" baseline="30000" dirty="0" smtClean="0">
                <a:solidFill>
                  <a:srgbClr val="0033CC"/>
                </a:solidFill>
                <a:latin typeface="Times New Roman" pitchFamily="29" charset="0"/>
                <a:ea typeface="ＭＳ Ｐゴシック" pitchFamily="29" charset="-128"/>
              </a:rPr>
              <a:t>-1</a:t>
            </a:r>
            <a:endParaRPr kumimoji="1" lang="en-US" sz="1600" dirty="0" smtClean="0">
              <a:solidFill>
                <a:srgbClr val="0033CC"/>
              </a:solidFill>
              <a:latin typeface="Times New Roman" pitchFamily="29" charset="0"/>
              <a:ea typeface="ＭＳ Ｐゴシック" pitchFamily="29" charset="-128"/>
            </a:endParaRPr>
          </a:p>
        </p:txBody>
      </p:sp>
      <p:sp>
        <p:nvSpPr>
          <p:cNvPr id="18498" name="Line 66"/>
          <p:cNvSpPr>
            <a:spLocks noChangeShapeType="1"/>
          </p:cNvSpPr>
          <p:nvPr/>
        </p:nvSpPr>
        <p:spPr bwMode="auto">
          <a:xfrm>
            <a:off x="836613" y="3741738"/>
            <a:ext cx="220662" cy="100012"/>
          </a:xfrm>
          <a:prstGeom prst="line">
            <a:avLst/>
          </a:prstGeom>
          <a:noFill/>
          <a:ln w="25400">
            <a:solidFill>
              <a:srgbClr val="0066FF"/>
            </a:solidFill>
            <a:round/>
            <a:headEnd/>
            <a:tailEnd/>
          </a:ln>
        </p:spPr>
        <p:txBody>
          <a:bodyP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499" name="Oval 67"/>
          <p:cNvSpPr>
            <a:spLocks noChangeArrowheads="1"/>
          </p:cNvSpPr>
          <p:nvPr/>
        </p:nvSpPr>
        <p:spPr bwMode="auto">
          <a:xfrm>
            <a:off x="1044575" y="3722688"/>
            <a:ext cx="473075" cy="166687"/>
          </a:xfrm>
          <a:prstGeom prst="ellipse">
            <a:avLst/>
          </a:prstGeom>
          <a:noFill/>
          <a:ln w="25400">
            <a:solidFill>
              <a:srgbClr val="33CCCC"/>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500" name="Oval 68"/>
          <p:cNvSpPr>
            <a:spLocks noChangeArrowheads="1"/>
          </p:cNvSpPr>
          <p:nvPr/>
        </p:nvSpPr>
        <p:spPr bwMode="auto">
          <a:xfrm>
            <a:off x="1295400" y="3746500"/>
            <a:ext cx="1981200" cy="758825"/>
          </a:xfrm>
          <a:prstGeom prst="ellipse">
            <a:avLst/>
          </a:prstGeom>
          <a:noFill/>
          <a:ln w="25400">
            <a:solidFill>
              <a:srgbClr val="00FF00"/>
            </a:solidFill>
            <a:round/>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501" name="Freeform 69"/>
          <p:cNvSpPr>
            <a:spLocks/>
          </p:cNvSpPr>
          <p:nvPr/>
        </p:nvSpPr>
        <p:spPr bwMode="auto">
          <a:xfrm>
            <a:off x="706438" y="3656013"/>
            <a:ext cx="246062" cy="107950"/>
          </a:xfrm>
          <a:custGeom>
            <a:avLst/>
            <a:gdLst>
              <a:gd name="T0" fmla="*/ 0 w 126"/>
              <a:gd name="T1" fmla="*/ 2147483647 h 67"/>
              <a:gd name="T2" fmla="*/ 2147483647 w 126"/>
              <a:gd name="T3" fmla="*/ 2147483647 h 67"/>
              <a:gd name="T4" fmla="*/ 2147483647 w 126"/>
              <a:gd name="T5" fmla="*/ 2147483647 h 67"/>
              <a:gd name="T6" fmla="*/ 2147483647 w 126"/>
              <a:gd name="T7" fmla="*/ 0 h 67"/>
              <a:gd name="T8" fmla="*/ 0 w 126"/>
              <a:gd name="T9" fmla="*/ 2147483647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8502" name="Text Box 70"/>
          <p:cNvSpPr txBox="1">
            <a:spLocks noChangeArrowheads="1"/>
          </p:cNvSpPr>
          <p:nvPr/>
        </p:nvSpPr>
        <p:spPr bwMode="auto">
          <a:xfrm>
            <a:off x="552450" y="3352800"/>
            <a:ext cx="590550"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FFFFF"/>
                </a:solidFill>
                <a:latin typeface="Times New Roman" pitchFamily="29" charset="0"/>
                <a:ea typeface="ＭＳ Ｐゴシック" pitchFamily="29" charset="-128"/>
              </a:rPr>
              <a:t>EBIS</a:t>
            </a:r>
          </a:p>
        </p:txBody>
      </p:sp>
    </p:spTree>
    <p:extLst>
      <p:ext uri="{BB962C8B-B14F-4D97-AF65-F5344CB8AC3E}">
        <p14:creationId xmlns:p14="http://schemas.microsoft.com/office/powerpoint/2010/main" val="87705453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3124200" y="6492875"/>
            <a:ext cx="2895600" cy="365125"/>
          </a:xfrm>
        </p:spPr>
        <p:txBody>
          <a:bodyPr/>
          <a:lstStyle/>
          <a:p>
            <a:r>
              <a:rPr lang="en-US" sz="1400" smtClean="0">
                <a:solidFill>
                  <a:prstClr val="black">
                    <a:tint val="75000"/>
                  </a:prstClr>
                </a:solidFill>
              </a:rPr>
              <a:t>S. Myers                   ECFA-EPS, Grenoble</a:t>
            </a:r>
            <a:endParaRPr lang="en-US" sz="1400" dirty="0">
              <a:solidFill>
                <a:prstClr val="black">
                  <a:tint val="75000"/>
                </a:prstClr>
              </a:solidFill>
            </a:endParaRPr>
          </a:p>
        </p:txBody>
      </p:sp>
      <p:cxnSp>
        <p:nvCxnSpPr>
          <p:cNvPr id="7" name="Straight Connector 6"/>
          <p:cNvCxnSpPr/>
          <p:nvPr/>
        </p:nvCxnSpPr>
        <p:spPr>
          <a:xfrm>
            <a:off x="0" y="6553200"/>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Date Placeholder 2"/>
          <p:cNvSpPr>
            <a:spLocks noGrp="1"/>
          </p:cNvSpPr>
          <p:nvPr>
            <p:ph type="dt" sz="half" idx="10"/>
          </p:nvPr>
        </p:nvSpPr>
        <p:spPr>
          <a:xfrm>
            <a:off x="0" y="6492875"/>
            <a:ext cx="2133600" cy="365125"/>
          </a:xfrm>
        </p:spPr>
        <p:txBody>
          <a:bodyPr/>
          <a:lstStyle/>
          <a:p>
            <a:r>
              <a:rPr lang="en-US" sz="1400" smtClean="0">
                <a:solidFill>
                  <a:prstClr val="black">
                    <a:tint val="75000"/>
                  </a:prstClr>
                </a:solidFill>
              </a:rPr>
              <a:t>July 23, 2011</a:t>
            </a:r>
            <a:endParaRPr lang="en-US" sz="1400" dirty="0">
              <a:solidFill>
                <a:prstClr val="black">
                  <a:tint val="75000"/>
                </a:prstClr>
              </a:solidFill>
            </a:endParaRPr>
          </a:p>
        </p:txBody>
      </p:sp>
      <p:pic>
        <p:nvPicPr>
          <p:cNvPr id="10" name="Picture 9" descr="power logo 3.png"/>
          <p:cNvPicPr>
            <a:picLocks noChangeAspect="1"/>
          </p:cNvPicPr>
          <p:nvPr/>
        </p:nvPicPr>
        <p:blipFill>
          <a:blip r:embed="rId3" cstate="print"/>
          <a:stretch>
            <a:fillRect/>
          </a:stretch>
        </p:blipFill>
        <p:spPr>
          <a:xfrm>
            <a:off x="8305800" y="0"/>
            <a:ext cx="712562" cy="777673"/>
          </a:xfrm>
          <a:prstGeom prst="rect">
            <a:avLst/>
          </a:prstGeom>
        </p:spPr>
      </p:pic>
      <p:sp>
        <p:nvSpPr>
          <p:cNvPr id="191" name="Rectangle 190"/>
          <p:cNvSpPr/>
          <p:nvPr/>
        </p:nvSpPr>
        <p:spPr>
          <a:xfrm>
            <a:off x="228600" y="762000"/>
            <a:ext cx="8458200" cy="1477328"/>
          </a:xfrm>
          <a:prstGeom prst="rect">
            <a:avLst/>
          </a:prstGeom>
        </p:spPr>
        <p:txBody>
          <a:bodyPr wrap="square">
            <a:spAutoFit/>
          </a:bodyPr>
          <a:lstStyle/>
          <a:p>
            <a:r>
              <a:rPr lang="en-GB" b="1" dirty="0" smtClean="0">
                <a:solidFill>
                  <a:prstClr val="black"/>
                </a:solidFill>
              </a:rPr>
              <a:t>Cold powering system</a:t>
            </a:r>
            <a:r>
              <a:rPr lang="en-GB" dirty="0" smtClean="0">
                <a:solidFill>
                  <a:prstClr val="black"/>
                </a:solidFill>
              </a:rPr>
              <a:t>: electrical transfer of the current from the room temperature terminal of the current leads to the magnet bus (</a:t>
            </a:r>
            <a:r>
              <a:rPr lang="en-GB" dirty="0" err="1" smtClean="0">
                <a:solidFill>
                  <a:prstClr val="black"/>
                </a:solidFill>
              </a:rPr>
              <a:t>LHe</a:t>
            </a:r>
            <a:r>
              <a:rPr lang="en-GB" dirty="0" smtClean="0">
                <a:solidFill>
                  <a:prstClr val="black"/>
                </a:solidFill>
              </a:rPr>
              <a:t>). It is an </a:t>
            </a:r>
            <a:r>
              <a:rPr lang="en-GB" u="sng" dirty="0" smtClean="0">
                <a:solidFill>
                  <a:prstClr val="black"/>
                </a:solidFill>
              </a:rPr>
              <a:t>active</a:t>
            </a:r>
            <a:r>
              <a:rPr lang="en-GB" dirty="0" smtClean="0">
                <a:solidFill>
                  <a:prstClr val="black"/>
                </a:solidFill>
              </a:rPr>
              <a:t> </a:t>
            </a:r>
            <a:r>
              <a:rPr lang="en-GB" u="sng" dirty="0" smtClean="0">
                <a:solidFill>
                  <a:prstClr val="black"/>
                </a:solidFill>
              </a:rPr>
              <a:t>mechanical</a:t>
            </a:r>
            <a:r>
              <a:rPr lang="en-GB" dirty="0" smtClean="0">
                <a:solidFill>
                  <a:prstClr val="black"/>
                </a:solidFill>
              </a:rPr>
              <a:t>, </a:t>
            </a:r>
            <a:r>
              <a:rPr lang="en-GB" u="sng" dirty="0" smtClean="0">
                <a:solidFill>
                  <a:prstClr val="black"/>
                </a:solidFill>
              </a:rPr>
              <a:t>electrical</a:t>
            </a:r>
            <a:r>
              <a:rPr lang="en-GB" dirty="0" smtClean="0">
                <a:solidFill>
                  <a:prstClr val="black"/>
                </a:solidFill>
              </a:rPr>
              <a:t> and </a:t>
            </a:r>
            <a:r>
              <a:rPr lang="en-GB" u="sng" dirty="0" smtClean="0">
                <a:solidFill>
                  <a:prstClr val="black"/>
                </a:solidFill>
              </a:rPr>
              <a:t>cryogenic system</a:t>
            </a:r>
            <a:r>
              <a:rPr lang="en-GB" dirty="0" smtClean="0">
                <a:solidFill>
                  <a:prstClr val="black"/>
                </a:solidFill>
              </a:rPr>
              <a:t> that incorporates </a:t>
            </a:r>
            <a:r>
              <a:rPr lang="en-GB" u="sng" dirty="0" smtClean="0">
                <a:solidFill>
                  <a:prstClr val="black"/>
                </a:solidFill>
              </a:rPr>
              <a:t>superconducting parts </a:t>
            </a:r>
            <a:r>
              <a:rPr lang="en-GB" dirty="0" smtClean="0">
                <a:solidFill>
                  <a:prstClr val="black"/>
                </a:solidFill>
              </a:rPr>
              <a:t>-  in the LHC  High Temperature Superconductor (Bi-2223) in the current leads and Low Temperature Superconductor (</a:t>
            </a:r>
            <a:r>
              <a:rPr lang="en-GB" dirty="0" err="1" smtClean="0">
                <a:solidFill>
                  <a:prstClr val="black"/>
                </a:solidFill>
              </a:rPr>
              <a:t>Nb</a:t>
            </a:r>
            <a:r>
              <a:rPr lang="en-GB" dirty="0" smtClean="0">
                <a:solidFill>
                  <a:prstClr val="black"/>
                </a:solidFill>
              </a:rPr>
              <a:t>-Ti) in the bus.</a:t>
            </a:r>
          </a:p>
        </p:txBody>
      </p:sp>
      <p:sp>
        <p:nvSpPr>
          <p:cNvPr id="229" name="Oval 228"/>
          <p:cNvSpPr/>
          <p:nvPr/>
        </p:nvSpPr>
        <p:spPr>
          <a:xfrm>
            <a:off x="2590800" y="3962400"/>
            <a:ext cx="2743200" cy="25908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1" name="TextBox 230"/>
          <p:cNvSpPr txBox="1"/>
          <p:nvPr/>
        </p:nvSpPr>
        <p:spPr>
          <a:xfrm>
            <a:off x="3234426" y="152400"/>
            <a:ext cx="2023374" cy="461665"/>
          </a:xfrm>
          <a:prstGeom prst="rect">
            <a:avLst/>
          </a:prstGeom>
          <a:noFill/>
        </p:spPr>
        <p:txBody>
          <a:bodyPr wrap="none" rtlCol="0">
            <a:spAutoFit/>
          </a:bodyPr>
          <a:lstStyle/>
          <a:p>
            <a:r>
              <a:rPr lang="en-GB" sz="2400" b="1" dirty="0" smtClean="0">
                <a:solidFill>
                  <a:prstClr val="black"/>
                </a:solidFill>
              </a:rPr>
              <a:t>Cold Powering</a:t>
            </a:r>
            <a:endParaRPr lang="en-GB" sz="2400" b="1" dirty="0">
              <a:solidFill>
                <a:prstClr val="black"/>
              </a:solidFill>
            </a:endParaRPr>
          </a:p>
        </p:txBody>
      </p:sp>
      <p:sp>
        <p:nvSpPr>
          <p:cNvPr id="66" name="TextBox 65"/>
          <p:cNvSpPr txBox="1"/>
          <p:nvPr/>
        </p:nvSpPr>
        <p:spPr>
          <a:xfrm>
            <a:off x="6019800" y="2590800"/>
            <a:ext cx="2744149" cy="2031325"/>
          </a:xfrm>
          <a:prstGeom prst="rect">
            <a:avLst/>
          </a:prstGeom>
          <a:noFill/>
        </p:spPr>
        <p:txBody>
          <a:bodyPr wrap="none" rtlCol="0">
            <a:spAutoFit/>
          </a:bodyPr>
          <a:lstStyle/>
          <a:p>
            <a:r>
              <a:rPr lang="en-GB" dirty="0" smtClean="0">
                <a:solidFill>
                  <a:prstClr val="black"/>
                </a:solidFill>
              </a:rPr>
              <a:t>LHC: DFBs in line</a:t>
            </a:r>
          </a:p>
          <a:p>
            <a:r>
              <a:rPr lang="en-GB" dirty="0" smtClean="0">
                <a:solidFill>
                  <a:prstClr val="black"/>
                </a:solidFill>
              </a:rPr>
              <a:t>with the magnets </a:t>
            </a:r>
          </a:p>
          <a:p>
            <a:r>
              <a:rPr lang="en-GB" dirty="0" smtClean="0">
                <a:solidFill>
                  <a:prstClr val="black"/>
                </a:solidFill>
              </a:rPr>
              <a:t>in most of the cases.</a:t>
            </a:r>
          </a:p>
          <a:p>
            <a:r>
              <a:rPr lang="en-GB" dirty="0" smtClean="0">
                <a:solidFill>
                  <a:prstClr val="black"/>
                </a:solidFill>
              </a:rPr>
              <a:t>Power converters are in the</a:t>
            </a:r>
          </a:p>
          <a:p>
            <a:r>
              <a:rPr lang="en-GB" dirty="0" smtClean="0">
                <a:solidFill>
                  <a:prstClr val="black"/>
                </a:solidFill>
              </a:rPr>
              <a:t>tunnel in dedicated alcoves</a:t>
            </a:r>
          </a:p>
          <a:p>
            <a:r>
              <a:rPr lang="en-GB" dirty="0" smtClean="0">
                <a:solidFill>
                  <a:prstClr val="black"/>
                </a:solidFill>
              </a:rPr>
              <a:t>-as near as possible to the</a:t>
            </a:r>
          </a:p>
          <a:p>
            <a:r>
              <a:rPr lang="en-GB" dirty="0" smtClean="0">
                <a:solidFill>
                  <a:prstClr val="black"/>
                </a:solidFill>
              </a:rPr>
              <a:t>the DFBs. </a:t>
            </a:r>
            <a:endParaRPr lang="en-GB" dirty="0">
              <a:solidFill>
                <a:prstClr val="black"/>
              </a:solidFill>
            </a:endParaRPr>
          </a:p>
        </p:txBody>
      </p:sp>
      <p:grpSp>
        <p:nvGrpSpPr>
          <p:cNvPr id="2" name="Group 91"/>
          <p:cNvGrpSpPr/>
          <p:nvPr/>
        </p:nvGrpSpPr>
        <p:grpSpPr>
          <a:xfrm>
            <a:off x="914400" y="2354519"/>
            <a:ext cx="4895850" cy="3970081"/>
            <a:chOff x="914400" y="2354519"/>
            <a:chExt cx="4895850" cy="3970081"/>
          </a:xfrm>
        </p:grpSpPr>
        <p:grpSp>
          <p:nvGrpSpPr>
            <p:cNvPr id="3" name="Group 231"/>
            <p:cNvGrpSpPr/>
            <p:nvPr/>
          </p:nvGrpSpPr>
          <p:grpSpPr>
            <a:xfrm>
              <a:off x="914400" y="2354519"/>
              <a:ext cx="4895850" cy="3970081"/>
              <a:chOff x="1447800" y="2209800"/>
              <a:chExt cx="4895850" cy="3970081"/>
            </a:xfrm>
          </p:grpSpPr>
          <p:sp>
            <p:nvSpPr>
              <p:cNvPr id="109" name="Line 12"/>
              <p:cNvSpPr>
                <a:spLocks noChangeShapeType="1"/>
              </p:cNvSpPr>
              <p:nvPr/>
            </p:nvSpPr>
            <p:spPr bwMode="auto">
              <a:xfrm flipH="1" flipV="1">
                <a:off x="1771649" y="5246087"/>
                <a:ext cx="1587" cy="180000"/>
              </a:xfrm>
              <a:prstGeom prst="line">
                <a:avLst/>
              </a:prstGeom>
              <a:noFill/>
              <a:ln w="25400">
                <a:solidFill>
                  <a:srgbClr val="0033CC"/>
                </a:solidFill>
                <a:round/>
                <a:headEnd/>
                <a:tailEnd/>
              </a:ln>
            </p:spPr>
            <p:txBody>
              <a:bodyPr/>
              <a:lstStyle/>
              <a:p>
                <a:endParaRPr lang="en-GB">
                  <a:solidFill>
                    <a:prstClr val="black"/>
                  </a:solidFill>
                </a:endParaRPr>
              </a:p>
            </p:txBody>
          </p:sp>
          <p:sp>
            <p:nvSpPr>
              <p:cNvPr id="110" name="Line 13"/>
              <p:cNvSpPr>
                <a:spLocks noChangeShapeType="1"/>
              </p:cNvSpPr>
              <p:nvPr/>
            </p:nvSpPr>
            <p:spPr bwMode="auto">
              <a:xfrm flipH="1" flipV="1">
                <a:off x="3052800" y="5246087"/>
                <a:ext cx="1587" cy="216243"/>
              </a:xfrm>
              <a:prstGeom prst="line">
                <a:avLst/>
              </a:prstGeom>
              <a:noFill/>
              <a:ln w="25400">
                <a:solidFill>
                  <a:srgbClr val="0033CC"/>
                </a:solidFill>
                <a:round/>
                <a:headEnd/>
                <a:tailEnd/>
              </a:ln>
            </p:spPr>
            <p:txBody>
              <a:bodyPr/>
              <a:lstStyle/>
              <a:p>
                <a:endParaRPr lang="en-GB">
                  <a:solidFill>
                    <a:prstClr val="black"/>
                  </a:solidFill>
                </a:endParaRPr>
              </a:p>
            </p:txBody>
          </p:sp>
          <p:sp>
            <p:nvSpPr>
              <p:cNvPr id="122" name="Line 25"/>
              <p:cNvSpPr>
                <a:spLocks noChangeShapeType="1"/>
              </p:cNvSpPr>
              <p:nvPr/>
            </p:nvSpPr>
            <p:spPr bwMode="auto">
              <a:xfrm rot="180000" flipH="1">
                <a:off x="3286800" y="5436000"/>
                <a:ext cx="838200" cy="52216"/>
              </a:xfrm>
              <a:prstGeom prst="line">
                <a:avLst/>
              </a:prstGeom>
              <a:noFill/>
              <a:ln w="25400">
                <a:solidFill>
                  <a:srgbClr val="0033CC"/>
                </a:solidFill>
                <a:round/>
                <a:headEnd/>
                <a:tailEnd/>
              </a:ln>
            </p:spPr>
            <p:txBody>
              <a:bodyPr/>
              <a:lstStyle/>
              <a:p>
                <a:endParaRPr lang="en-GB">
                  <a:solidFill>
                    <a:prstClr val="black"/>
                  </a:solidFill>
                </a:endParaRPr>
              </a:p>
            </p:txBody>
          </p:sp>
          <p:sp>
            <p:nvSpPr>
              <p:cNvPr id="123" name="Line 26"/>
              <p:cNvSpPr>
                <a:spLocks noChangeShapeType="1"/>
              </p:cNvSpPr>
              <p:nvPr/>
            </p:nvSpPr>
            <p:spPr bwMode="auto">
              <a:xfrm flipV="1">
                <a:off x="1676398" y="5417880"/>
                <a:ext cx="1" cy="457199"/>
              </a:xfrm>
              <a:prstGeom prst="line">
                <a:avLst/>
              </a:prstGeom>
              <a:noFill/>
              <a:ln w="25400">
                <a:solidFill>
                  <a:srgbClr val="0033CC"/>
                </a:solidFill>
                <a:round/>
                <a:headEnd/>
                <a:tailEnd/>
              </a:ln>
            </p:spPr>
            <p:txBody>
              <a:bodyPr/>
              <a:lstStyle/>
              <a:p>
                <a:endParaRPr lang="en-GB">
                  <a:solidFill>
                    <a:prstClr val="black"/>
                  </a:solidFill>
                </a:endParaRPr>
              </a:p>
            </p:txBody>
          </p:sp>
          <p:sp>
            <p:nvSpPr>
              <p:cNvPr id="124" name="Line 27"/>
              <p:cNvSpPr>
                <a:spLocks noChangeShapeType="1"/>
              </p:cNvSpPr>
              <p:nvPr/>
            </p:nvSpPr>
            <p:spPr bwMode="auto">
              <a:xfrm flipH="1">
                <a:off x="1668462" y="5844916"/>
                <a:ext cx="2827338" cy="30164"/>
              </a:xfrm>
              <a:prstGeom prst="line">
                <a:avLst/>
              </a:prstGeom>
              <a:noFill/>
              <a:ln w="25400">
                <a:solidFill>
                  <a:srgbClr val="0033CC"/>
                </a:solidFill>
                <a:round/>
                <a:headEnd/>
                <a:tailEnd/>
              </a:ln>
            </p:spPr>
            <p:txBody>
              <a:bodyPr/>
              <a:lstStyle/>
              <a:p>
                <a:endParaRPr lang="en-GB">
                  <a:solidFill>
                    <a:prstClr val="black"/>
                  </a:solidFill>
                </a:endParaRPr>
              </a:p>
            </p:txBody>
          </p:sp>
          <p:sp>
            <p:nvSpPr>
              <p:cNvPr id="125" name="Line 28"/>
              <p:cNvSpPr>
                <a:spLocks noChangeShapeType="1"/>
              </p:cNvSpPr>
              <p:nvPr/>
            </p:nvSpPr>
            <p:spPr bwMode="auto">
              <a:xfrm flipH="1" flipV="1">
                <a:off x="4495799" y="4762115"/>
                <a:ext cx="1587" cy="1081216"/>
              </a:xfrm>
              <a:prstGeom prst="line">
                <a:avLst/>
              </a:prstGeom>
              <a:noFill/>
              <a:ln w="25400">
                <a:solidFill>
                  <a:srgbClr val="0033CC"/>
                </a:solidFill>
                <a:round/>
                <a:headEnd/>
                <a:tailEnd/>
              </a:ln>
            </p:spPr>
            <p:txBody>
              <a:bodyPr/>
              <a:lstStyle/>
              <a:p>
                <a:endParaRPr lang="en-GB">
                  <a:solidFill>
                    <a:prstClr val="black"/>
                  </a:solidFill>
                </a:endParaRPr>
              </a:p>
            </p:txBody>
          </p:sp>
          <p:sp>
            <p:nvSpPr>
              <p:cNvPr id="126" name="Line 29"/>
              <p:cNvSpPr>
                <a:spLocks noChangeShapeType="1"/>
              </p:cNvSpPr>
              <p:nvPr/>
            </p:nvSpPr>
            <p:spPr bwMode="auto">
              <a:xfrm flipH="1" flipV="1">
                <a:off x="4114799" y="4741519"/>
                <a:ext cx="1587" cy="720811"/>
              </a:xfrm>
              <a:prstGeom prst="line">
                <a:avLst/>
              </a:prstGeom>
              <a:noFill/>
              <a:ln w="25400">
                <a:solidFill>
                  <a:srgbClr val="0033CC"/>
                </a:solidFill>
                <a:round/>
                <a:headEnd/>
                <a:tailEnd/>
              </a:ln>
            </p:spPr>
            <p:txBody>
              <a:bodyPr/>
              <a:lstStyle/>
              <a:p>
                <a:endParaRPr lang="en-GB">
                  <a:solidFill>
                    <a:prstClr val="black"/>
                  </a:solidFill>
                </a:endParaRPr>
              </a:p>
            </p:txBody>
          </p:sp>
          <p:sp>
            <p:nvSpPr>
              <p:cNvPr id="127" name="Line 30"/>
              <p:cNvSpPr>
                <a:spLocks noChangeShapeType="1"/>
              </p:cNvSpPr>
              <p:nvPr/>
            </p:nvSpPr>
            <p:spPr bwMode="auto">
              <a:xfrm flipH="1" flipV="1">
                <a:off x="4487862" y="3741481"/>
                <a:ext cx="9524" cy="1101875"/>
              </a:xfrm>
              <a:prstGeom prst="line">
                <a:avLst/>
              </a:prstGeom>
              <a:noFill/>
              <a:ln w="25400">
                <a:solidFill>
                  <a:srgbClr val="FF0000"/>
                </a:solidFill>
                <a:round/>
                <a:headEnd/>
                <a:tailEnd/>
              </a:ln>
            </p:spPr>
            <p:txBody>
              <a:bodyPr/>
              <a:lstStyle/>
              <a:p>
                <a:endParaRPr lang="en-GB">
                  <a:solidFill>
                    <a:prstClr val="black"/>
                  </a:solidFill>
                </a:endParaRPr>
              </a:p>
            </p:txBody>
          </p:sp>
          <p:sp>
            <p:nvSpPr>
              <p:cNvPr id="128" name="Line 31"/>
              <p:cNvSpPr>
                <a:spLocks noChangeShapeType="1"/>
              </p:cNvSpPr>
              <p:nvPr/>
            </p:nvSpPr>
            <p:spPr bwMode="auto">
              <a:xfrm flipV="1">
                <a:off x="4114800" y="2446081"/>
                <a:ext cx="0" cy="676800"/>
              </a:xfrm>
              <a:prstGeom prst="line">
                <a:avLst/>
              </a:prstGeom>
              <a:noFill/>
              <a:ln w="25400">
                <a:solidFill>
                  <a:srgbClr val="FF0000"/>
                </a:solidFill>
                <a:round/>
                <a:headEnd/>
                <a:tailEnd/>
              </a:ln>
            </p:spPr>
            <p:txBody>
              <a:bodyPr/>
              <a:lstStyle/>
              <a:p>
                <a:endParaRPr lang="en-GB">
                  <a:solidFill>
                    <a:prstClr val="black"/>
                  </a:solidFill>
                </a:endParaRPr>
              </a:p>
            </p:txBody>
          </p:sp>
          <p:sp>
            <p:nvSpPr>
              <p:cNvPr id="129" name="Line 32"/>
              <p:cNvSpPr>
                <a:spLocks noChangeShapeType="1"/>
              </p:cNvSpPr>
              <p:nvPr/>
            </p:nvSpPr>
            <p:spPr bwMode="auto">
              <a:xfrm>
                <a:off x="4495800" y="3734881"/>
                <a:ext cx="1752600" cy="1501"/>
              </a:xfrm>
              <a:prstGeom prst="line">
                <a:avLst/>
              </a:prstGeom>
              <a:noFill/>
              <a:ln w="25400">
                <a:solidFill>
                  <a:srgbClr val="FF0000"/>
                </a:solidFill>
                <a:round/>
                <a:headEnd/>
                <a:tailEnd/>
              </a:ln>
            </p:spPr>
            <p:txBody>
              <a:bodyPr/>
              <a:lstStyle/>
              <a:p>
                <a:endParaRPr lang="en-GB">
                  <a:solidFill>
                    <a:prstClr val="black"/>
                  </a:solidFill>
                </a:endParaRPr>
              </a:p>
            </p:txBody>
          </p:sp>
          <p:sp>
            <p:nvSpPr>
              <p:cNvPr id="130" name="Line 33"/>
              <p:cNvSpPr>
                <a:spLocks noChangeShapeType="1"/>
              </p:cNvSpPr>
              <p:nvPr/>
            </p:nvSpPr>
            <p:spPr bwMode="auto">
              <a:xfrm>
                <a:off x="4114800" y="2446081"/>
                <a:ext cx="1143000"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31" name="Oval 34"/>
              <p:cNvSpPr>
                <a:spLocks noChangeArrowheads="1"/>
              </p:cNvSpPr>
              <p:nvPr/>
            </p:nvSpPr>
            <p:spPr bwMode="auto">
              <a:xfrm>
                <a:off x="5248275" y="2209800"/>
                <a:ext cx="533400" cy="504568"/>
              </a:xfrm>
              <a:prstGeom prst="ellipse">
                <a:avLst/>
              </a:prstGeom>
              <a:noFill/>
              <a:ln w="28575">
                <a:solidFill>
                  <a:srgbClr val="008000"/>
                </a:solidFill>
                <a:round/>
                <a:headEnd/>
                <a:tailEnd/>
              </a:ln>
            </p:spPr>
            <p:txBody>
              <a:bodyPr wrap="none" anchor="ctr"/>
              <a:lstStyle/>
              <a:p>
                <a:endParaRPr lang="en-US">
                  <a:solidFill>
                    <a:prstClr val="black"/>
                  </a:solidFill>
                </a:endParaRPr>
              </a:p>
            </p:txBody>
          </p:sp>
          <p:sp>
            <p:nvSpPr>
              <p:cNvPr id="132" name="Oval 35"/>
              <p:cNvSpPr>
                <a:spLocks noChangeArrowheads="1"/>
              </p:cNvSpPr>
              <p:nvPr/>
            </p:nvSpPr>
            <p:spPr bwMode="auto">
              <a:xfrm>
                <a:off x="5476875" y="2209800"/>
                <a:ext cx="533400" cy="504568"/>
              </a:xfrm>
              <a:prstGeom prst="ellipse">
                <a:avLst/>
              </a:prstGeom>
              <a:noFill/>
              <a:ln w="28575">
                <a:solidFill>
                  <a:srgbClr val="008000"/>
                </a:solidFill>
                <a:round/>
                <a:headEnd/>
                <a:tailEnd/>
              </a:ln>
            </p:spPr>
            <p:txBody>
              <a:bodyPr wrap="none" anchor="ctr"/>
              <a:lstStyle/>
              <a:p>
                <a:endParaRPr lang="en-US">
                  <a:solidFill>
                    <a:prstClr val="black"/>
                  </a:solidFill>
                </a:endParaRPr>
              </a:p>
            </p:txBody>
          </p:sp>
          <p:sp>
            <p:nvSpPr>
              <p:cNvPr id="133" name="Line 36"/>
              <p:cNvSpPr>
                <a:spLocks noChangeShapeType="1"/>
              </p:cNvSpPr>
              <p:nvPr/>
            </p:nvSpPr>
            <p:spPr bwMode="auto">
              <a:xfrm flipV="1">
                <a:off x="6235700" y="2522281"/>
                <a:ext cx="4762" cy="1224000"/>
              </a:xfrm>
              <a:prstGeom prst="line">
                <a:avLst/>
              </a:prstGeom>
              <a:noFill/>
              <a:ln w="25400">
                <a:solidFill>
                  <a:srgbClr val="FF0000"/>
                </a:solidFill>
                <a:round/>
                <a:headEnd/>
                <a:tailEnd/>
              </a:ln>
            </p:spPr>
            <p:txBody>
              <a:bodyPr/>
              <a:lstStyle/>
              <a:p>
                <a:endParaRPr lang="en-GB">
                  <a:solidFill>
                    <a:prstClr val="black"/>
                  </a:solidFill>
                </a:endParaRPr>
              </a:p>
            </p:txBody>
          </p:sp>
          <p:sp>
            <p:nvSpPr>
              <p:cNvPr id="134" name="Line 37"/>
              <p:cNvSpPr>
                <a:spLocks noChangeShapeType="1"/>
              </p:cNvSpPr>
              <p:nvPr/>
            </p:nvSpPr>
            <p:spPr bwMode="auto">
              <a:xfrm flipV="1">
                <a:off x="6011862" y="2522280"/>
                <a:ext cx="228600" cy="0"/>
              </a:xfrm>
              <a:prstGeom prst="line">
                <a:avLst/>
              </a:prstGeom>
              <a:noFill/>
              <a:ln w="25400">
                <a:solidFill>
                  <a:srgbClr val="FF0000"/>
                </a:solidFill>
                <a:round/>
                <a:headEnd/>
                <a:tailEnd/>
              </a:ln>
            </p:spPr>
            <p:txBody>
              <a:bodyPr/>
              <a:lstStyle/>
              <a:p>
                <a:endParaRPr lang="en-GB">
                  <a:solidFill>
                    <a:prstClr val="black"/>
                  </a:solidFill>
                </a:endParaRPr>
              </a:p>
            </p:txBody>
          </p:sp>
          <p:grpSp>
            <p:nvGrpSpPr>
              <p:cNvPr id="4" name="Group 38"/>
              <p:cNvGrpSpPr>
                <a:grpSpLocks/>
              </p:cNvGrpSpPr>
              <p:nvPr/>
            </p:nvGrpSpPr>
            <p:grpSpPr bwMode="auto">
              <a:xfrm>
                <a:off x="1768062" y="4754881"/>
                <a:ext cx="1285875" cy="504568"/>
                <a:chOff x="860" y="2816"/>
                <a:chExt cx="1924" cy="496"/>
              </a:xfrm>
            </p:grpSpPr>
            <p:sp>
              <p:nvSpPr>
                <p:cNvPr id="136" name="Line 39"/>
                <p:cNvSpPr>
                  <a:spLocks noChangeShapeType="1"/>
                </p:cNvSpPr>
                <p:nvPr/>
              </p:nvSpPr>
              <p:spPr bwMode="auto">
                <a:xfrm flipV="1">
                  <a:off x="864" y="3072"/>
                  <a:ext cx="0" cy="240"/>
                </a:xfrm>
                <a:prstGeom prst="line">
                  <a:avLst/>
                </a:prstGeom>
                <a:noFill/>
                <a:ln w="25400">
                  <a:solidFill>
                    <a:srgbClr val="0033CC"/>
                  </a:solidFill>
                  <a:round/>
                  <a:headEnd/>
                  <a:tailEnd/>
                </a:ln>
              </p:spPr>
              <p:txBody>
                <a:bodyPr/>
                <a:lstStyle/>
                <a:p>
                  <a:endParaRPr lang="en-GB">
                    <a:solidFill>
                      <a:prstClr val="black"/>
                    </a:solidFill>
                  </a:endParaRPr>
                </a:p>
              </p:txBody>
            </p:sp>
            <p:sp>
              <p:nvSpPr>
                <p:cNvPr id="137" name="Arc 40"/>
                <p:cNvSpPr>
                  <a:spLocks/>
                </p:cNvSpPr>
                <p:nvPr/>
              </p:nvSpPr>
              <p:spPr bwMode="auto">
                <a:xfrm rot="16058654" flipV="1">
                  <a:off x="921" y="2759"/>
                  <a:ext cx="262" cy="384"/>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38" name="Arc 41"/>
                <p:cNvSpPr>
                  <a:spLocks/>
                </p:cNvSpPr>
                <p:nvPr/>
              </p:nvSpPr>
              <p:spPr bwMode="auto">
                <a:xfrm rot="16058654" flipV="1">
                  <a:off x="1308" y="2765"/>
                  <a:ext cx="262" cy="384"/>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39" name="Arc 42"/>
                <p:cNvSpPr>
                  <a:spLocks/>
                </p:cNvSpPr>
                <p:nvPr/>
              </p:nvSpPr>
              <p:spPr bwMode="auto">
                <a:xfrm rot="16058654" flipV="1">
                  <a:off x="1689" y="2767"/>
                  <a:ext cx="262" cy="384"/>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40" name="Arc 43"/>
                <p:cNvSpPr>
                  <a:spLocks/>
                </p:cNvSpPr>
                <p:nvPr/>
              </p:nvSpPr>
              <p:spPr bwMode="auto">
                <a:xfrm rot="16058654" flipV="1">
                  <a:off x="2072" y="2773"/>
                  <a:ext cx="262" cy="384"/>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41" name="Arc 44"/>
                <p:cNvSpPr>
                  <a:spLocks/>
                </p:cNvSpPr>
                <p:nvPr/>
              </p:nvSpPr>
              <p:spPr bwMode="auto">
                <a:xfrm rot="16058654" flipV="1">
                  <a:off x="2456" y="2755"/>
                  <a:ext cx="262" cy="384"/>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42" name="Line 45"/>
                <p:cNvSpPr>
                  <a:spLocks noChangeShapeType="1"/>
                </p:cNvSpPr>
                <p:nvPr/>
              </p:nvSpPr>
              <p:spPr bwMode="auto">
                <a:xfrm flipV="1">
                  <a:off x="2784" y="3072"/>
                  <a:ext cx="0" cy="240"/>
                </a:xfrm>
                <a:prstGeom prst="line">
                  <a:avLst/>
                </a:prstGeom>
                <a:noFill/>
                <a:ln w="25400">
                  <a:solidFill>
                    <a:srgbClr val="0033CC"/>
                  </a:solidFill>
                  <a:round/>
                  <a:headEnd/>
                  <a:tailEnd/>
                </a:ln>
              </p:spPr>
              <p:txBody>
                <a:bodyPr/>
                <a:lstStyle/>
                <a:p>
                  <a:endParaRPr lang="en-GB">
                    <a:solidFill>
                      <a:prstClr val="black"/>
                    </a:solidFill>
                  </a:endParaRPr>
                </a:p>
              </p:txBody>
            </p:sp>
          </p:grpSp>
          <p:sp>
            <p:nvSpPr>
              <p:cNvPr id="157" name="Text Box 61"/>
              <p:cNvSpPr txBox="1">
                <a:spLocks noChangeArrowheads="1"/>
              </p:cNvSpPr>
              <p:nvPr/>
            </p:nvSpPr>
            <p:spPr bwMode="auto">
              <a:xfrm>
                <a:off x="2490787" y="3586104"/>
                <a:ext cx="1319213" cy="307777"/>
              </a:xfrm>
              <a:prstGeom prst="rect">
                <a:avLst/>
              </a:prstGeom>
              <a:solidFill>
                <a:srgbClr val="FBFEDA"/>
              </a:solidFill>
              <a:ln w="12700">
                <a:solidFill>
                  <a:schemeClr val="bg2"/>
                </a:solidFill>
                <a:miter lim="800000"/>
                <a:headEnd/>
                <a:tailEnd/>
              </a:ln>
            </p:spPr>
            <p:txBody>
              <a:bodyPr wrap="square">
                <a:spAutoFit/>
              </a:bodyPr>
              <a:lstStyle/>
              <a:p>
                <a:r>
                  <a:rPr lang="fr-CH" sz="1400" dirty="0" err="1" smtClean="0">
                    <a:solidFill>
                      <a:prstClr val="black"/>
                    </a:solidFill>
                  </a:rPr>
                  <a:t>Current</a:t>
                </a:r>
                <a:r>
                  <a:rPr lang="fr-CH" sz="1400" dirty="0" smtClean="0">
                    <a:solidFill>
                      <a:prstClr val="black"/>
                    </a:solidFill>
                  </a:rPr>
                  <a:t> </a:t>
                </a:r>
                <a:r>
                  <a:rPr lang="fr-CH" sz="1400" dirty="0" err="1">
                    <a:solidFill>
                      <a:prstClr val="black"/>
                    </a:solidFill>
                  </a:rPr>
                  <a:t>Leads</a:t>
                </a:r>
                <a:endParaRPr lang="en-US" sz="1400" dirty="0">
                  <a:solidFill>
                    <a:prstClr val="black"/>
                  </a:solidFill>
                </a:endParaRPr>
              </a:p>
            </p:txBody>
          </p:sp>
          <p:sp>
            <p:nvSpPr>
              <p:cNvPr id="158" name="Text Box 62"/>
              <p:cNvSpPr txBox="1">
                <a:spLocks noChangeArrowheads="1"/>
              </p:cNvSpPr>
              <p:nvPr/>
            </p:nvSpPr>
            <p:spPr bwMode="auto">
              <a:xfrm>
                <a:off x="3352800" y="5486400"/>
                <a:ext cx="965200" cy="307777"/>
              </a:xfrm>
              <a:prstGeom prst="rect">
                <a:avLst/>
              </a:prstGeom>
              <a:solidFill>
                <a:srgbClr val="FBFEDA"/>
              </a:solidFill>
              <a:ln w="12700">
                <a:solidFill>
                  <a:schemeClr val="bg2"/>
                </a:solidFill>
                <a:miter lim="800000"/>
                <a:headEnd/>
                <a:tailEnd/>
              </a:ln>
            </p:spPr>
            <p:txBody>
              <a:bodyPr wrap="square">
                <a:spAutoFit/>
              </a:bodyPr>
              <a:lstStyle/>
              <a:p>
                <a:r>
                  <a:rPr lang="fr-CH" sz="1400" dirty="0" smtClean="0">
                    <a:solidFill>
                      <a:prstClr val="black"/>
                    </a:solidFill>
                  </a:rPr>
                  <a:t>SC bus bar</a:t>
                </a:r>
                <a:endParaRPr lang="en-US" sz="1400" dirty="0">
                  <a:solidFill>
                    <a:prstClr val="black"/>
                  </a:solidFill>
                </a:endParaRPr>
              </a:p>
            </p:txBody>
          </p:sp>
          <p:sp>
            <p:nvSpPr>
              <p:cNvPr id="159" name="Rectangle 63"/>
              <p:cNvSpPr>
                <a:spLocks noChangeArrowheads="1"/>
              </p:cNvSpPr>
              <p:nvPr/>
            </p:nvSpPr>
            <p:spPr bwMode="auto">
              <a:xfrm>
                <a:off x="3429000" y="4724400"/>
                <a:ext cx="1835150" cy="131445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sp>
            <p:nvSpPr>
              <p:cNvPr id="160" name="Text Box 64"/>
              <p:cNvSpPr txBox="1">
                <a:spLocks noChangeArrowheads="1"/>
              </p:cNvSpPr>
              <p:nvPr/>
            </p:nvSpPr>
            <p:spPr bwMode="auto">
              <a:xfrm>
                <a:off x="5791200" y="5791200"/>
                <a:ext cx="552450" cy="307777"/>
              </a:xfrm>
              <a:prstGeom prst="rect">
                <a:avLst/>
              </a:prstGeom>
              <a:solidFill>
                <a:srgbClr val="FBFEDA"/>
              </a:solidFill>
              <a:ln w="12700">
                <a:solidFill>
                  <a:schemeClr val="bg2"/>
                </a:solidFill>
                <a:miter lim="800000"/>
                <a:headEnd/>
                <a:tailEnd/>
              </a:ln>
            </p:spPr>
            <p:txBody>
              <a:bodyPr wrap="square">
                <a:spAutoFit/>
              </a:bodyPr>
              <a:lstStyle/>
              <a:p>
                <a:r>
                  <a:rPr lang="fr-CH" sz="1400" dirty="0">
                    <a:solidFill>
                      <a:prstClr val="black"/>
                    </a:solidFill>
                  </a:rPr>
                  <a:t>DFB</a:t>
                </a:r>
                <a:endParaRPr lang="en-US" sz="1400" dirty="0">
                  <a:solidFill>
                    <a:prstClr val="black"/>
                  </a:solidFill>
                </a:endParaRPr>
              </a:p>
            </p:txBody>
          </p:sp>
          <p:sp>
            <p:nvSpPr>
              <p:cNvPr id="164" name="Line 68"/>
              <p:cNvSpPr>
                <a:spLocks noChangeShapeType="1"/>
              </p:cNvSpPr>
              <p:nvPr/>
            </p:nvSpPr>
            <p:spPr bwMode="auto">
              <a:xfrm flipV="1">
                <a:off x="3046412" y="5449631"/>
                <a:ext cx="227013" cy="0"/>
              </a:xfrm>
              <a:prstGeom prst="line">
                <a:avLst/>
              </a:prstGeom>
              <a:noFill/>
              <a:ln w="25400">
                <a:solidFill>
                  <a:srgbClr val="0033CC"/>
                </a:solidFill>
                <a:round/>
                <a:headEnd/>
                <a:tailEnd/>
              </a:ln>
            </p:spPr>
            <p:txBody>
              <a:bodyPr/>
              <a:lstStyle/>
              <a:p>
                <a:endParaRPr lang="en-GB">
                  <a:solidFill>
                    <a:prstClr val="black"/>
                  </a:solidFill>
                </a:endParaRPr>
              </a:p>
            </p:txBody>
          </p:sp>
          <p:sp>
            <p:nvSpPr>
              <p:cNvPr id="175" name="Line 99"/>
              <p:cNvSpPr>
                <a:spLocks noChangeShapeType="1"/>
              </p:cNvSpPr>
              <p:nvPr/>
            </p:nvSpPr>
            <p:spPr bwMode="auto">
              <a:xfrm flipH="1" flipV="1">
                <a:off x="4111625" y="3485850"/>
                <a:ext cx="6350" cy="1027155"/>
              </a:xfrm>
              <a:prstGeom prst="line">
                <a:avLst/>
              </a:prstGeom>
              <a:noFill/>
              <a:ln w="25400">
                <a:solidFill>
                  <a:srgbClr val="FF0000"/>
                </a:solidFill>
                <a:round/>
                <a:headEnd/>
                <a:tailEnd/>
              </a:ln>
            </p:spPr>
            <p:txBody>
              <a:bodyPr/>
              <a:lstStyle/>
              <a:p>
                <a:endParaRPr lang="en-GB">
                  <a:solidFill>
                    <a:prstClr val="black"/>
                  </a:solidFill>
                </a:endParaRPr>
              </a:p>
            </p:txBody>
          </p:sp>
          <p:sp>
            <p:nvSpPr>
              <p:cNvPr id="176" name="Line 100"/>
              <p:cNvSpPr>
                <a:spLocks noChangeShapeType="1"/>
              </p:cNvSpPr>
              <p:nvPr/>
            </p:nvSpPr>
            <p:spPr bwMode="auto">
              <a:xfrm flipH="1" flipV="1">
                <a:off x="4111625" y="3118923"/>
                <a:ext cx="107950" cy="273307"/>
              </a:xfrm>
              <a:prstGeom prst="line">
                <a:avLst/>
              </a:prstGeom>
              <a:noFill/>
              <a:ln w="25400">
                <a:solidFill>
                  <a:srgbClr val="FF0000"/>
                </a:solidFill>
                <a:round/>
                <a:headEnd/>
                <a:tailEnd/>
              </a:ln>
            </p:spPr>
            <p:txBody>
              <a:bodyPr/>
              <a:lstStyle/>
              <a:p>
                <a:endParaRPr lang="en-GB">
                  <a:solidFill>
                    <a:prstClr val="black"/>
                  </a:solidFill>
                </a:endParaRPr>
              </a:p>
            </p:txBody>
          </p:sp>
          <p:sp>
            <p:nvSpPr>
              <p:cNvPr id="177" name="Rectangle 101"/>
              <p:cNvSpPr>
                <a:spLocks noChangeArrowheads="1"/>
              </p:cNvSpPr>
              <p:nvPr/>
            </p:nvSpPr>
            <p:spPr bwMode="auto">
              <a:xfrm rot="10800000">
                <a:off x="4327525" y="3161184"/>
                <a:ext cx="144462" cy="373921"/>
              </a:xfrm>
              <a:prstGeom prst="rect">
                <a:avLst/>
              </a:prstGeom>
              <a:solidFill>
                <a:srgbClr val="FF3300"/>
              </a:solidFill>
              <a:ln w="12700">
                <a:noFill/>
                <a:miter lim="800000"/>
                <a:headEnd/>
                <a:tailEnd/>
              </a:ln>
            </p:spPr>
            <p:txBody>
              <a:bodyPr wrap="none" anchor="ctr"/>
              <a:lstStyle/>
              <a:p>
                <a:endParaRPr lang="en-US">
                  <a:solidFill>
                    <a:prstClr val="black"/>
                  </a:solidFill>
                </a:endParaRPr>
              </a:p>
            </p:txBody>
          </p:sp>
          <p:sp>
            <p:nvSpPr>
              <p:cNvPr id="178" name="Line 102"/>
              <p:cNvSpPr>
                <a:spLocks noChangeShapeType="1"/>
              </p:cNvSpPr>
              <p:nvPr/>
            </p:nvSpPr>
            <p:spPr bwMode="auto">
              <a:xfrm flipH="1" flipV="1">
                <a:off x="4398962" y="2999302"/>
                <a:ext cx="0" cy="680265"/>
              </a:xfrm>
              <a:prstGeom prst="line">
                <a:avLst/>
              </a:prstGeom>
              <a:noFill/>
              <a:ln w="25400">
                <a:solidFill>
                  <a:srgbClr val="FF0000"/>
                </a:solidFill>
                <a:round/>
                <a:headEnd/>
                <a:tailEnd/>
              </a:ln>
            </p:spPr>
            <p:txBody>
              <a:bodyPr/>
              <a:lstStyle/>
              <a:p>
                <a:endParaRPr lang="en-GB">
                  <a:solidFill>
                    <a:prstClr val="black"/>
                  </a:solidFill>
                </a:endParaRPr>
              </a:p>
            </p:txBody>
          </p:sp>
          <p:sp>
            <p:nvSpPr>
              <p:cNvPr id="179" name="Line 103"/>
              <p:cNvSpPr>
                <a:spLocks noChangeShapeType="1"/>
              </p:cNvSpPr>
              <p:nvPr/>
            </p:nvSpPr>
            <p:spPr bwMode="auto">
              <a:xfrm flipV="1">
                <a:off x="4110037" y="3679568"/>
                <a:ext cx="288925"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80" name="Line 104"/>
              <p:cNvSpPr>
                <a:spLocks noChangeShapeType="1"/>
              </p:cNvSpPr>
              <p:nvPr/>
            </p:nvSpPr>
            <p:spPr bwMode="auto">
              <a:xfrm flipV="1">
                <a:off x="4111625" y="3014881"/>
                <a:ext cx="288925"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83" name="Line 117"/>
              <p:cNvSpPr>
                <a:spLocks noChangeShapeType="1"/>
              </p:cNvSpPr>
              <p:nvPr/>
            </p:nvSpPr>
            <p:spPr bwMode="auto">
              <a:xfrm>
                <a:off x="2274887" y="5348975"/>
                <a:ext cx="0" cy="238768"/>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84" name="Line 118"/>
              <p:cNvSpPr>
                <a:spLocks noChangeShapeType="1"/>
              </p:cNvSpPr>
              <p:nvPr/>
            </p:nvSpPr>
            <p:spPr bwMode="auto">
              <a:xfrm>
                <a:off x="2490787" y="5348975"/>
                <a:ext cx="0" cy="238768"/>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85" name="Line 119"/>
              <p:cNvSpPr>
                <a:spLocks noChangeShapeType="1"/>
              </p:cNvSpPr>
              <p:nvPr/>
            </p:nvSpPr>
            <p:spPr bwMode="auto">
              <a:xfrm>
                <a:off x="2274887" y="5452591"/>
                <a:ext cx="215900" cy="135152"/>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86" name="Line 120"/>
              <p:cNvSpPr>
                <a:spLocks noChangeShapeType="1"/>
              </p:cNvSpPr>
              <p:nvPr/>
            </p:nvSpPr>
            <p:spPr bwMode="auto">
              <a:xfrm flipH="1">
                <a:off x="2274887" y="5341252"/>
                <a:ext cx="215900" cy="103616"/>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87" name="Line 121"/>
              <p:cNvSpPr>
                <a:spLocks noChangeShapeType="1"/>
              </p:cNvSpPr>
              <p:nvPr/>
            </p:nvSpPr>
            <p:spPr bwMode="auto">
              <a:xfrm flipV="1">
                <a:off x="1666800" y="5426880"/>
                <a:ext cx="598487" cy="0"/>
              </a:xfrm>
              <a:prstGeom prst="line">
                <a:avLst/>
              </a:prstGeom>
              <a:noFill/>
              <a:ln w="28575">
                <a:solidFill>
                  <a:srgbClr val="3333CC"/>
                </a:solidFill>
                <a:round/>
                <a:headEnd/>
                <a:tailEnd/>
              </a:ln>
            </p:spPr>
            <p:txBody>
              <a:bodyPr wrap="none" lIns="91435" tIns="45718" rIns="91435" bIns="45718" anchor="ctr"/>
              <a:lstStyle/>
              <a:p>
                <a:endParaRPr lang="en-GB">
                  <a:solidFill>
                    <a:prstClr val="black"/>
                  </a:solidFill>
                </a:endParaRPr>
              </a:p>
            </p:txBody>
          </p:sp>
          <p:sp>
            <p:nvSpPr>
              <p:cNvPr id="188" name="Line 122"/>
              <p:cNvSpPr>
                <a:spLocks noChangeShapeType="1"/>
              </p:cNvSpPr>
              <p:nvPr/>
            </p:nvSpPr>
            <p:spPr bwMode="auto">
              <a:xfrm>
                <a:off x="2490787" y="5444868"/>
                <a:ext cx="541338" cy="0"/>
              </a:xfrm>
              <a:prstGeom prst="line">
                <a:avLst/>
              </a:prstGeom>
              <a:noFill/>
              <a:ln w="28575">
                <a:solidFill>
                  <a:srgbClr val="3333CC"/>
                </a:solidFill>
                <a:round/>
                <a:headEnd/>
                <a:tailEnd/>
              </a:ln>
            </p:spPr>
            <p:txBody>
              <a:bodyPr wrap="none" lIns="91435" tIns="45718" rIns="91435" bIns="45718" anchor="ctr"/>
              <a:lstStyle/>
              <a:p>
                <a:endParaRPr lang="en-GB">
                  <a:solidFill>
                    <a:prstClr val="black"/>
                  </a:solidFill>
                </a:endParaRPr>
              </a:p>
            </p:txBody>
          </p:sp>
          <p:sp>
            <p:nvSpPr>
              <p:cNvPr id="189" name="Rectangle 124"/>
              <p:cNvSpPr>
                <a:spLocks noChangeArrowheads="1"/>
              </p:cNvSpPr>
              <p:nvPr/>
            </p:nvSpPr>
            <p:spPr bwMode="auto">
              <a:xfrm rot="10800000">
                <a:off x="4038600" y="3817681"/>
                <a:ext cx="220662" cy="1187450"/>
              </a:xfrm>
              <a:prstGeom prst="rect">
                <a:avLst/>
              </a:prstGeom>
              <a:gradFill rotWithShape="0">
                <a:gsLst>
                  <a:gs pos="0">
                    <a:srgbClr val="FF3300"/>
                  </a:gs>
                  <a:gs pos="100000">
                    <a:srgbClr val="0033CC"/>
                  </a:gs>
                </a:gsLst>
                <a:lin ang="5400000" scaled="1"/>
              </a:gradFill>
              <a:ln w="12700">
                <a:noFill/>
                <a:miter lim="800000"/>
                <a:headEnd/>
                <a:tailEnd/>
              </a:ln>
            </p:spPr>
            <p:txBody>
              <a:bodyPr wrap="none" anchor="ctr"/>
              <a:lstStyle/>
              <a:p>
                <a:endParaRPr lang="en-US">
                  <a:solidFill>
                    <a:prstClr val="black"/>
                  </a:solidFill>
                </a:endParaRPr>
              </a:p>
            </p:txBody>
          </p:sp>
          <p:sp>
            <p:nvSpPr>
              <p:cNvPr id="190" name="Rectangle 125"/>
              <p:cNvSpPr>
                <a:spLocks noChangeArrowheads="1"/>
              </p:cNvSpPr>
              <p:nvPr/>
            </p:nvSpPr>
            <p:spPr bwMode="auto">
              <a:xfrm rot="10800000">
                <a:off x="4419599" y="3817681"/>
                <a:ext cx="220661" cy="1189036"/>
              </a:xfrm>
              <a:prstGeom prst="rect">
                <a:avLst/>
              </a:prstGeom>
              <a:gradFill rotWithShape="0">
                <a:gsLst>
                  <a:gs pos="0">
                    <a:srgbClr val="FF3300"/>
                  </a:gs>
                  <a:gs pos="100000">
                    <a:srgbClr val="0033CC"/>
                  </a:gs>
                </a:gsLst>
                <a:lin ang="5400000" scaled="1"/>
              </a:gradFill>
              <a:ln w="12700">
                <a:noFill/>
                <a:miter lim="800000"/>
                <a:headEnd/>
                <a:tailEnd/>
              </a:ln>
            </p:spPr>
            <p:txBody>
              <a:bodyPr wrap="none" anchor="ctr"/>
              <a:lstStyle/>
              <a:p>
                <a:endParaRPr lang="en-US">
                  <a:solidFill>
                    <a:prstClr val="black"/>
                  </a:solidFill>
                </a:endParaRPr>
              </a:p>
            </p:txBody>
          </p:sp>
          <p:sp>
            <p:nvSpPr>
              <p:cNvPr id="194" name="Rectangle 63"/>
              <p:cNvSpPr>
                <a:spLocks noChangeArrowheads="1"/>
              </p:cNvSpPr>
              <p:nvPr/>
            </p:nvSpPr>
            <p:spPr bwMode="auto">
              <a:xfrm>
                <a:off x="1600200" y="4732081"/>
                <a:ext cx="1524000" cy="13140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cxnSp>
            <p:nvCxnSpPr>
              <p:cNvPr id="196" name="Straight Connector 195"/>
              <p:cNvCxnSpPr/>
              <p:nvPr/>
            </p:nvCxnSpPr>
            <p:spPr>
              <a:xfrm>
                <a:off x="3810000" y="4198681"/>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267200" y="4198681"/>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4648200" y="4198681"/>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5400000">
                <a:off x="3657600" y="4351081"/>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0800000">
                <a:off x="1447800" y="4503481"/>
                <a:ext cx="2362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4724400" y="4351081"/>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876800" y="4503481"/>
                <a:ext cx="838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4876800" y="5341681"/>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609600" y="5341681"/>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0800000">
                <a:off x="1447800" y="6179881"/>
                <a:ext cx="426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2438400" y="5341681"/>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6" name="Rectangle 63"/>
              <p:cNvSpPr>
                <a:spLocks noChangeArrowheads="1"/>
              </p:cNvSpPr>
              <p:nvPr/>
            </p:nvSpPr>
            <p:spPr bwMode="auto">
              <a:xfrm>
                <a:off x="3962400" y="4198681"/>
                <a:ext cx="762000" cy="5334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grpSp>
        <p:cxnSp>
          <p:nvCxnSpPr>
            <p:cNvPr id="68" name="Straight Connector 67"/>
            <p:cNvCxnSpPr/>
            <p:nvPr/>
          </p:nvCxnSpPr>
          <p:spPr>
            <a:xfrm rot="5400000">
              <a:off x="3162300" y="4610100"/>
              <a:ext cx="533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3924300" y="4610100"/>
              <a:ext cx="533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191000" y="4876800"/>
              <a:ext cx="533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4076700" y="5524500"/>
              <a:ext cx="1295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066800" y="4876800"/>
              <a:ext cx="1524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1066800" y="6172200"/>
              <a:ext cx="36576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419100" y="5524500"/>
              <a:ext cx="1295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63"/>
            <p:cNvSpPr>
              <a:spLocks noChangeArrowheads="1"/>
            </p:cNvSpPr>
            <p:nvPr/>
          </p:nvSpPr>
          <p:spPr bwMode="auto">
            <a:xfrm>
              <a:off x="2590800" y="5486400"/>
              <a:ext cx="304800" cy="6858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cxnSp>
          <p:nvCxnSpPr>
            <p:cNvPr id="84" name="Straight Connector 83"/>
            <p:cNvCxnSpPr/>
            <p:nvPr/>
          </p:nvCxnSpPr>
          <p:spPr>
            <a:xfrm rot="10800000">
              <a:off x="2895600" y="4876800"/>
              <a:ext cx="533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286000" y="5181600"/>
              <a:ext cx="6096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590800" y="5486400"/>
              <a:ext cx="3048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flipH="1" flipV="1">
              <a:off x="2590800" y="5181600"/>
              <a:ext cx="6096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6228184" y="5445224"/>
            <a:ext cx="2014462" cy="307777"/>
          </a:xfrm>
          <a:prstGeom prst="rect">
            <a:avLst/>
          </a:prstGeom>
          <a:noFill/>
        </p:spPr>
        <p:txBody>
          <a:bodyPr wrap="none" rtlCol="0">
            <a:spAutoFit/>
          </a:bodyPr>
          <a:lstStyle/>
          <a:p>
            <a:r>
              <a:rPr lang="fr-CH" sz="1400" b="1" dirty="0" err="1" smtClean="0">
                <a:solidFill>
                  <a:prstClr val="black"/>
                </a:solidFill>
              </a:rPr>
              <a:t>From</a:t>
            </a:r>
            <a:r>
              <a:rPr lang="fr-CH" sz="1400" b="1" dirty="0" smtClean="0">
                <a:solidFill>
                  <a:prstClr val="black"/>
                </a:solidFill>
              </a:rPr>
              <a:t> A. Ballarino - CERN</a:t>
            </a:r>
            <a:endParaRPr lang="en-US" sz="1400" b="1" dirty="0">
              <a:solidFill>
                <a:prstClr val="black"/>
              </a:solidFill>
            </a:endParaRPr>
          </a:p>
        </p:txBody>
      </p:sp>
      <p:sp>
        <p:nvSpPr>
          <p:cNvPr id="83" name="Slide Number Placeholder 82"/>
          <p:cNvSpPr>
            <a:spLocks noGrp="1"/>
          </p:cNvSpPr>
          <p:nvPr>
            <p:ph type="sldNum" sz="quarter" idx="12"/>
          </p:nvPr>
        </p:nvSpPr>
        <p:spPr/>
        <p:txBody>
          <a:bodyPr/>
          <a:lstStyle/>
          <a:p>
            <a:fld id="{9EEE2AC0-52E5-410B-B385-A72155E5C208}"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10830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fill="hold"/>
                                        <p:tgtEl>
                                          <p:spTgt spid="229"/>
                                        </p:tgtEl>
                                        <p:attrNameLst>
                                          <p:attrName>ppt_x</p:attrName>
                                        </p:attrNameLst>
                                      </p:cBhvr>
                                      <p:tavLst>
                                        <p:tav tm="0">
                                          <p:val>
                                            <p:strVal val="#ppt_x"/>
                                          </p:val>
                                        </p:tav>
                                        <p:tav tm="100000">
                                          <p:val>
                                            <p:strVal val="#ppt_x"/>
                                          </p:val>
                                        </p:tav>
                                      </p:tavLst>
                                    </p:anim>
                                    <p:anim calcmode="lin" valueType="num">
                                      <p:cBhvr additive="base">
                                        <p:cTn id="8"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ext Box 64"/>
          <p:cNvSpPr txBox="1">
            <a:spLocks noChangeArrowheads="1"/>
          </p:cNvSpPr>
          <p:nvPr/>
        </p:nvSpPr>
        <p:spPr bwMode="auto">
          <a:xfrm>
            <a:off x="3657600" y="5331023"/>
            <a:ext cx="552450" cy="307777"/>
          </a:xfrm>
          <a:prstGeom prst="rect">
            <a:avLst/>
          </a:prstGeom>
          <a:solidFill>
            <a:srgbClr val="FBFEDA"/>
          </a:solidFill>
          <a:ln w="12700">
            <a:solidFill>
              <a:schemeClr val="bg2"/>
            </a:solidFill>
            <a:miter lim="800000"/>
            <a:headEnd/>
            <a:tailEnd/>
          </a:ln>
        </p:spPr>
        <p:txBody>
          <a:bodyPr wrap="square">
            <a:spAutoFit/>
          </a:bodyPr>
          <a:lstStyle/>
          <a:p>
            <a:r>
              <a:rPr lang="fr-CH" sz="1400" dirty="0" smtClean="0">
                <a:solidFill>
                  <a:prstClr val="black"/>
                </a:solidFill>
              </a:rPr>
              <a:t>Link</a:t>
            </a:r>
            <a:endParaRPr lang="en-US" sz="1400" dirty="0">
              <a:solidFill>
                <a:prstClr val="black"/>
              </a:solidFill>
            </a:endParaRPr>
          </a:p>
        </p:txBody>
      </p:sp>
      <p:sp>
        <p:nvSpPr>
          <p:cNvPr id="5" name="Footer Placeholder 3"/>
          <p:cNvSpPr>
            <a:spLocks noGrp="1"/>
          </p:cNvSpPr>
          <p:nvPr>
            <p:ph type="ftr" sz="quarter" idx="11"/>
          </p:nvPr>
        </p:nvSpPr>
        <p:spPr>
          <a:xfrm>
            <a:off x="3124200" y="6492875"/>
            <a:ext cx="2895600" cy="365125"/>
          </a:xfrm>
        </p:spPr>
        <p:txBody>
          <a:bodyPr/>
          <a:lstStyle/>
          <a:p>
            <a:r>
              <a:rPr lang="en-US" sz="1400" smtClean="0">
                <a:solidFill>
                  <a:prstClr val="black">
                    <a:tint val="75000"/>
                  </a:prstClr>
                </a:solidFill>
              </a:rPr>
              <a:t>S. Myers                   ECFA-EPS, Grenoble</a:t>
            </a:r>
            <a:endParaRPr lang="en-US" sz="1400" dirty="0">
              <a:solidFill>
                <a:prstClr val="black">
                  <a:tint val="75000"/>
                </a:prstClr>
              </a:solidFill>
            </a:endParaRPr>
          </a:p>
        </p:txBody>
      </p:sp>
      <p:cxnSp>
        <p:nvCxnSpPr>
          <p:cNvPr id="7" name="Straight Connector 6"/>
          <p:cNvCxnSpPr/>
          <p:nvPr/>
        </p:nvCxnSpPr>
        <p:spPr>
          <a:xfrm>
            <a:off x="0" y="6553200"/>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Date Placeholder 2"/>
          <p:cNvSpPr>
            <a:spLocks noGrp="1"/>
          </p:cNvSpPr>
          <p:nvPr>
            <p:ph type="dt" sz="half" idx="10"/>
          </p:nvPr>
        </p:nvSpPr>
        <p:spPr>
          <a:xfrm>
            <a:off x="0" y="6492875"/>
            <a:ext cx="2133600" cy="365125"/>
          </a:xfrm>
        </p:spPr>
        <p:txBody>
          <a:bodyPr/>
          <a:lstStyle/>
          <a:p>
            <a:r>
              <a:rPr lang="en-US" sz="1400" smtClean="0">
                <a:solidFill>
                  <a:prstClr val="black">
                    <a:tint val="75000"/>
                  </a:prstClr>
                </a:solidFill>
              </a:rPr>
              <a:t>July 23, 2011</a:t>
            </a:r>
            <a:endParaRPr lang="en-US" sz="1400" dirty="0">
              <a:solidFill>
                <a:prstClr val="black">
                  <a:tint val="75000"/>
                </a:prstClr>
              </a:solidFill>
            </a:endParaRPr>
          </a:p>
        </p:txBody>
      </p:sp>
      <p:pic>
        <p:nvPicPr>
          <p:cNvPr id="221" name="Picture 220" descr="power logo 3.png"/>
          <p:cNvPicPr>
            <a:picLocks noChangeAspect="1"/>
          </p:cNvPicPr>
          <p:nvPr/>
        </p:nvPicPr>
        <p:blipFill>
          <a:blip r:embed="rId3" cstate="print"/>
          <a:stretch>
            <a:fillRect/>
          </a:stretch>
        </p:blipFill>
        <p:spPr>
          <a:xfrm>
            <a:off x="8305800" y="0"/>
            <a:ext cx="712562" cy="777673"/>
          </a:xfrm>
          <a:prstGeom prst="rect">
            <a:avLst/>
          </a:prstGeom>
        </p:spPr>
      </p:pic>
      <p:sp>
        <p:nvSpPr>
          <p:cNvPr id="129" name="Line 12"/>
          <p:cNvSpPr>
            <a:spLocks noChangeShapeType="1"/>
          </p:cNvSpPr>
          <p:nvPr/>
        </p:nvSpPr>
        <p:spPr bwMode="auto">
          <a:xfrm flipH="1" flipV="1">
            <a:off x="380999" y="5467006"/>
            <a:ext cx="1587" cy="180000"/>
          </a:xfrm>
          <a:prstGeom prst="line">
            <a:avLst/>
          </a:prstGeom>
          <a:noFill/>
          <a:ln w="25400">
            <a:solidFill>
              <a:srgbClr val="0033CC"/>
            </a:solidFill>
            <a:round/>
            <a:headEnd/>
            <a:tailEnd/>
          </a:ln>
        </p:spPr>
        <p:txBody>
          <a:bodyPr/>
          <a:lstStyle/>
          <a:p>
            <a:endParaRPr lang="en-GB">
              <a:solidFill>
                <a:prstClr val="black"/>
              </a:solidFill>
            </a:endParaRPr>
          </a:p>
        </p:txBody>
      </p:sp>
      <p:sp>
        <p:nvSpPr>
          <p:cNvPr id="130" name="Line 13"/>
          <p:cNvSpPr>
            <a:spLocks noChangeShapeType="1"/>
          </p:cNvSpPr>
          <p:nvPr/>
        </p:nvSpPr>
        <p:spPr bwMode="auto">
          <a:xfrm flipH="1" flipV="1">
            <a:off x="1662150" y="5467006"/>
            <a:ext cx="1587" cy="216243"/>
          </a:xfrm>
          <a:prstGeom prst="line">
            <a:avLst/>
          </a:prstGeom>
          <a:noFill/>
          <a:ln w="25400">
            <a:solidFill>
              <a:srgbClr val="0033CC"/>
            </a:solidFill>
            <a:round/>
            <a:headEnd/>
            <a:tailEnd/>
          </a:ln>
        </p:spPr>
        <p:txBody>
          <a:bodyPr/>
          <a:lstStyle/>
          <a:p>
            <a:endParaRPr lang="en-GB">
              <a:solidFill>
                <a:prstClr val="black"/>
              </a:solidFill>
            </a:endParaRPr>
          </a:p>
        </p:txBody>
      </p:sp>
      <p:sp>
        <p:nvSpPr>
          <p:cNvPr id="131" name="Line 25"/>
          <p:cNvSpPr>
            <a:spLocks noChangeShapeType="1"/>
          </p:cNvSpPr>
          <p:nvPr/>
        </p:nvSpPr>
        <p:spPr bwMode="auto">
          <a:xfrm rot="180000" flipH="1">
            <a:off x="1896150" y="5656919"/>
            <a:ext cx="838200" cy="52216"/>
          </a:xfrm>
          <a:prstGeom prst="line">
            <a:avLst/>
          </a:prstGeom>
          <a:noFill/>
          <a:ln w="25400">
            <a:solidFill>
              <a:srgbClr val="0033CC"/>
            </a:solidFill>
            <a:round/>
            <a:headEnd/>
            <a:tailEnd/>
          </a:ln>
        </p:spPr>
        <p:txBody>
          <a:bodyPr/>
          <a:lstStyle/>
          <a:p>
            <a:endParaRPr lang="en-GB">
              <a:solidFill>
                <a:prstClr val="black"/>
              </a:solidFill>
            </a:endParaRPr>
          </a:p>
        </p:txBody>
      </p:sp>
      <p:sp>
        <p:nvSpPr>
          <p:cNvPr id="132" name="Line 26"/>
          <p:cNvSpPr>
            <a:spLocks noChangeShapeType="1"/>
          </p:cNvSpPr>
          <p:nvPr/>
        </p:nvSpPr>
        <p:spPr bwMode="auto">
          <a:xfrm flipV="1">
            <a:off x="285748" y="5638799"/>
            <a:ext cx="1" cy="457199"/>
          </a:xfrm>
          <a:prstGeom prst="line">
            <a:avLst/>
          </a:prstGeom>
          <a:noFill/>
          <a:ln w="25400">
            <a:solidFill>
              <a:srgbClr val="0033CC"/>
            </a:solidFill>
            <a:round/>
            <a:headEnd/>
            <a:tailEnd/>
          </a:ln>
        </p:spPr>
        <p:txBody>
          <a:bodyPr/>
          <a:lstStyle/>
          <a:p>
            <a:endParaRPr lang="en-GB">
              <a:solidFill>
                <a:prstClr val="black"/>
              </a:solidFill>
            </a:endParaRPr>
          </a:p>
        </p:txBody>
      </p:sp>
      <p:sp>
        <p:nvSpPr>
          <p:cNvPr id="133" name="Line 27"/>
          <p:cNvSpPr>
            <a:spLocks noChangeShapeType="1"/>
          </p:cNvSpPr>
          <p:nvPr/>
        </p:nvSpPr>
        <p:spPr bwMode="auto">
          <a:xfrm flipH="1">
            <a:off x="277812" y="6065835"/>
            <a:ext cx="2827338" cy="30164"/>
          </a:xfrm>
          <a:prstGeom prst="line">
            <a:avLst/>
          </a:prstGeom>
          <a:noFill/>
          <a:ln w="25400">
            <a:solidFill>
              <a:srgbClr val="0033CC"/>
            </a:solidFill>
            <a:round/>
            <a:headEnd/>
            <a:tailEnd/>
          </a:ln>
        </p:spPr>
        <p:txBody>
          <a:bodyPr/>
          <a:lstStyle/>
          <a:p>
            <a:endParaRPr lang="en-GB">
              <a:solidFill>
                <a:prstClr val="black"/>
              </a:solidFill>
            </a:endParaRPr>
          </a:p>
        </p:txBody>
      </p:sp>
      <p:sp>
        <p:nvSpPr>
          <p:cNvPr id="134" name="Line 28"/>
          <p:cNvSpPr>
            <a:spLocks noChangeShapeType="1"/>
          </p:cNvSpPr>
          <p:nvPr/>
        </p:nvSpPr>
        <p:spPr bwMode="auto">
          <a:xfrm flipH="1" flipV="1">
            <a:off x="3105149" y="2697033"/>
            <a:ext cx="1587" cy="1081216"/>
          </a:xfrm>
          <a:prstGeom prst="line">
            <a:avLst/>
          </a:prstGeom>
          <a:noFill/>
          <a:ln w="25400">
            <a:solidFill>
              <a:srgbClr val="0033CC"/>
            </a:solidFill>
            <a:round/>
            <a:headEnd/>
            <a:tailEnd/>
          </a:ln>
        </p:spPr>
        <p:txBody>
          <a:bodyPr/>
          <a:lstStyle/>
          <a:p>
            <a:endParaRPr lang="en-GB">
              <a:solidFill>
                <a:prstClr val="black"/>
              </a:solidFill>
            </a:endParaRPr>
          </a:p>
        </p:txBody>
      </p:sp>
      <p:sp>
        <p:nvSpPr>
          <p:cNvPr id="135" name="Line 29"/>
          <p:cNvSpPr>
            <a:spLocks noChangeShapeType="1"/>
          </p:cNvSpPr>
          <p:nvPr/>
        </p:nvSpPr>
        <p:spPr bwMode="auto">
          <a:xfrm flipH="1" flipV="1">
            <a:off x="2724149" y="2676437"/>
            <a:ext cx="1587" cy="720811"/>
          </a:xfrm>
          <a:prstGeom prst="line">
            <a:avLst/>
          </a:prstGeom>
          <a:noFill/>
          <a:ln w="25400">
            <a:solidFill>
              <a:srgbClr val="0033CC"/>
            </a:solidFill>
            <a:round/>
            <a:headEnd/>
            <a:tailEnd/>
          </a:ln>
        </p:spPr>
        <p:txBody>
          <a:bodyPr/>
          <a:lstStyle/>
          <a:p>
            <a:endParaRPr lang="en-GB">
              <a:solidFill>
                <a:prstClr val="black"/>
              </a:solidFill>
            </a:endParaRPr>
          </a:p>
        </p:txBody>
      </p:sp>
      <p:sp>
        <p:nvSpPr>
          <p:cNvPr id="136" name="Line 30"/>
          <p:cNvSpPr>
            <a:spLocks noChangeShapeType="1"/>
          </p:cNvSpPr>
          <p:nvPr/>
        </p:nvSpPr>
        <p:spPr bwMode="auto">
          <a:xfrm flipH="1" flipV="1">
            <a:off x="3097212" y="1676399"/>
            <a:ext cx="9524" cy="1101875"/>
          </a:xfrm>
          <a:prstGeom prst="line">
            <a:avLst/>
          </a:prstGeom>
          <a:noFill/>
          <a:ln w="25400">
            <a:solidFill>
              <a:srgbClr val="FF0000"/>
            </a:solidFill>
            <a:round/>
            <a:headEnd/>
            <a:tailEnd/>
          </a:ln>
        </p:spPr>
        <p:txBody>
          <a:bodyPr/>
          <a:lstStyle/>
          <a:p>
            <a:endParaRPr lang="en-GB">
              <a:solidFill>
                <a:prstClr val="black"/>
              </a:solidFill>
            </a:endParaRPr>
          </a:p>
        </p:txBody>
      </p:sp>
      <p:sp>
        <p:nvSpPr>
          <p:cNvPr id="137" name="Line 31"/>
          <p:cNvSpPr>
            <a:spLocks noChangeShapeType="1"/>
          </p:cNvSpPr>
          <p:nvPr/>
        </p:nvSpPr>
        <p:spPr bwMode="auto">
          <a:xfrm flipV="1">
            <a:off x="2724150" y="380999"/>
            <a:ext cx="0" cy="676800"/>
          </a:xfrm>
          <a:prstGeom prst="line">
            <a:avLst/>
          </a:prstGeom>
          <a:noFill/>
          <a:ln w="25400">
            <a:solidFill>
              <a:srgbClr val="FF0000"/>
            </a:solidFill>
            <a:round/>
            <a:headEnd/>
            <a:tailEnd/>
          </a:ln>
        </p:spPr>
        <p:txBody>
          <a:bodyPr/>
          <a:lstStyle/>
          <a:p>
            <a:endParaRPr lang="en-GB">
              <a:solidFill>
                <a:prstClr val="black"/>
              </a:solidFill>
            </a:endParaRPr>
          </a:p>
        </p:txBody>
      </p:sp>
      <p:sp>
        <p:nvSpPr>
          <p:cNvPr id="138" name="Line 32"/>
          <p:cNvSpPr>
            <a:spLocks noChangeShapeType="1"/>
          </p:cNvSpPr>
          <p:nvPr/>
        </p:nvSpPr>
        <p:spPr bwMode="auto">
          <a:xfrm>
            <a:off x="3105150" y="1669799"/>
            <a:ext cx="1752600" cy="1501"/>
          </a:xfrm>
          <a:prstGeom prst="line">
            <a:avLst/>
          </a:prstGeom>
          <a:noFill/>
          <a:ln w="25400">
            <a:solidFill>
              <a:srgbClr val="FF0000"/>
            </a:solidFill>
            <a:round/>
            <a:headEnd/>
            <a:tailEnd/>
          </a:ln>
        </p:spPr>
        <p:txBody>
          <a:bodyPr/>
          <a:lstStyle/>
          <a:p>
            <a:endParaRPr lang="en-GB">
              <a:solidFill>
                <a:prstClr val="black"/>
              </a:solidFill>
            </a:endParaRPr>
          </a:p>
        </p:txBody>
      </p:sp>
      <p:sp>
        <p:nvSpPr>
          <p:cNvPr id="139" name="Line 33"/>
          <p:cNvSpPr>
            <a:spLocks noChangeShapeType="1"/>
          </p:cNvSpPr>
          <p:nvPr/>
        </p:nvSpPr>
        <p:spPr bwMode="auto">
          <a:xfrm>
            <a:off x="2724150" y="380999"/>
            <a:ext cx="1143000"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40" name="Oval 34"/>
          <p:cNvSpPr>
            <a:spLocks noChangeArrowheads="1"/>
          </p:cNvSpPr>
          <p:nvPr/>
        </p:nvSpPr>
        <p:spPr bwMode="auto">
          <a:xfrm>
            <a:off x="3857625" y="144718"/>
            <a:ext cx="533400" cy="504568"/>
          </a:xfrm>
          <a:prstGeom prst="ellipse">
            <a:avLst/>
          </a:prstGeom>
          <a:noFill/>
          <a:ln w="28575">
            <a:solidFill>
              <a:srgbClr val="008000"/>
            </a:solidFill>
            <a:round/>
            <a:headEnd/>
            <a:tailEnd/>
          </a:ln>
        </p:spPr>
        <p:txBody>
          <a:bodyPr wrap="none" anchor="ctr"/>
          <a:lstStyle/>
          <a:p>
            <a:endParaRPr lang="en-US">
              <a:solidFill>
                <a:prstClr val="black"/>
              </a:solidFill>
            </a:endParaRPr>
          </a:p>
        </p:txBody>
      </p:sp>
      <p:sp>
        <p:nvSpPr>
          <p:cNvPr id="141" name="Oval 35"/>
          <p:cNvSpPr>
            <a:spLocks noChangeArrowheads="1"/>
          </p:cNvSpPr>
          <p:nvPr/>
        </p:nvSpPr>
        <p:spPr bwMode="auto">
          <a:xfrm>
            <a:off x="4086225" y="144718"/>
            <a:ext cx="533400" cy="504568"/>
          </a:xfrm>
          <a:prstGeom prst="ellipse">
            <a:avLst/>
          </a:prstGeom>
          <a:noFill/>
          <a:ln w="28575">
            <a:solidFill>
              <a:srgbClr val="008000"/>
            </a:solidFill>
            <a:round/>
            <a:headEnd/>
            <a:tailEnd/>
          </a:ln>
        </p:spPr>
        <p:txBody>
          <a:bodyPr wrap="none" anchor="ctr"/>
          <a:lstStyle/>
          <a:p>
            <a:endParaRPr lang="en-US">
              <a:solidFill>
                <a:prstClr val="black"/>
              </a:solidFill>
            </a:endParaRPr>
          </a:p>
        </p:txBody>
      </p:sp>
      <p:sp>
        <p:nvSpPr>
          <p:cNvPr id="142" name="Line 36"/>
          <p:cNvSpPr>
            <a:spLocks noChangeShapeType="1"/>
          </p:cNvSpPr>
          <p:nvPr/>
        </p:nvSpPr>
        <p:spPr bwMode="auto">
          <a:xfrm flipV="1">
            <a:off x="4845050" y="457199"/>
            <a:ext cx="4762" cy="1224000"/>
          </a:xfrm>
          <a:prstGeom prst="line">
            <a:avLst/>
          </a:prstGeom>
          <a:noFill/>
          <a:ln w="25400">
            <a:solidFill>
              <a:srgbClr val="FF0000"/>
            </a:solidFill>
            <a:round/>
            <a:headEnd/>
            <a:tailEnd/>
          </a:ln>
        </p:spPr>
        <p:txBody>
          <a:bodyPr/>
          <a:lstStyle/>
          <a:p>
            <a:endParaRPr lang="en-GB">
              <a:solidFill>
                <a:prstClr val="black"/>
              </a:solidFill>
            </a:endParaRPr>
          </a:p>
        </p:txBody>
      </p:sp>
      <p:sp>
        <p:nvSpPr>
          <p:cNvPr id="143" name="Line 37"/>
          <p:cNvSpPr>
            <a:spLocks noChangeShapeType="1"/>
          </p:cNvSpPr>
          <p:nvPr/>
        </p:nvSpPr>
        <p:spPr bwMode="auto">
          <a:xfrm flipV="1">
            <a:off x="4621212" y="457198"/>
            <a:ext cx="228600"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46" name="Text Box 62"/>
          <p:cNvSpPr txBox="1">
            <a:spLocks noChangeArrowheads="1"/>
          </p:cNvSpPr>
          <p:nvPr/>
        </p:nvSpPr>
        <p:spPr bwMode="auto">
          <a:xfrm>
            <a:off x="666750" y="5707319"/>
            <a:ext cx="965200" cy="307777"/>
          </a:xfrm>
          <a:prstGeom prst="rect">
            <a:avLst/>
          </a:prstGeom>
          <a:solidFill>
            <a:srgbClr val="FBFEDA"/>
          </a:solidFill>
          <a:ln w="12700">
            <a:solidFill>
              <a:schemeClr val="bg2"/>
            </a:solidFill>
            <a:miter lim="800000"/>
            <a:headEnd/>
            <a:tailEnd/>
          </a:ln>
        </p:spPr>
        <p:txBody>
          <a:bodyPr wrap="square">
            <a:spAutoFit/>
          </a:bodyPr>
          <a:lstStyle/>
          <a:p>
            <a:r>
              <a:rPr lang="fr-CH" sz="1400" dirty="0" smtClean="0">
                <a:solidFill>
                  <a:prstClr val="black"/>
                </a:solidFill>
              </a:rPr>
              <a:t>SC bus bar</a:t>
            </a:r>
            <a:endParaRPr lang="en-US" sz="1400" dirty="0">
              <a:solidFill>
                <a:prstClr val="black"/>
              </a:solidFill>
            </a:endParaRPr>
          </a:p>
        </p:txBody>
      </p:sp>
      <p:sp>
        <p:nvSpPr>
          <p:cNvPr id="147" name="Rectangle 63"/>
          <p:cNvSpPr>
            <a:spLocks noChangeArrowheads="1"/>
          </p:cNvSpPr>
          <p:nvPr/>
        </p:nvSpPr>
        <p:spPr bwMode="auto">
          <a:xfrm>
            <a:off x="2057400" y="2590800"/>
            <a:ext cx="1752600" cy="12954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sp>
        <p:nvSpPr>
          <p:cNvPr id="148" name="Text Box 64"/>
          <p:cNvSpPr txBox="1">
            <a:spLocks noChangeArrowheads="1"/>
          </p:cNvSpPr>
          <p:nvPr/>
        </p:nvSpPr>
        <p:spPr bwMode="auto">
          <a:xfrm>
            <a:off x="895350" y="3048000"/>
            <a:ext cx="552450" cy="307777"/>
          </a:xfrm>
          <a:prstGeom prst="rect">
            <a:avLst/>
          </a:prstGeom>
          <a:solidFill>
            <a:srgbClr val="FBFEDA"/>
          </a:solidFill>
          <a:ln w="12700">
            <a:solidFill>
              <a:schemeClr val="bg2"/>
            </a:solidFill>
            <a:miter lim="800000"/>
            <a:headEnd/>
            <a:tailEnd/>
          </a:ln>
        </p:spPr>
        <p:txBody>
          <a:bodyPr wrap="square">
            <a:spAutoFit/>
          </a:bodyPr>
          <a:lstStyle/>
          <a:p>
            <a:r>
              <a:rPr lang="fr-CH" sz="1400" dirty="0">
                <a:solidFill>
                  <a:prstClr val="black"/>
                </a:solidFill>
              </a:rPr>
              <a:t>DFB</a:t>
            </a:r>
            <a:endParaRPr lang="en-US" sz="1400" dirty="0">
              <a:solidFill>
                <a:prstClr val="black"/>
              </a:solidFill>
            </a:endParaRPr>
          </a:p>
        </p:txBody>
      </p:sp>
      <p:sp>
        <p:nvSpPr>
          <p:cNvPr id="149" name="Line 68"/>
          <p:cNvSpPr>
            <a:spLocks noChangeShapeType="1"/>
          </p:cNvSpPr>
          <p:nvPr/>
        </p:nvSpPr>
        <p:spPr bwMode="auto">
          <a:xfrm flipV="1">
            <a:off x="1655762" y="5670550"/>
            <a:ext cx="227013" cy="0"/>
          </a:xfrm>
          <a:prstGeom prst="line">
            <a:avLst/>
          </a:prstGeom>
          <a:noFill/>
          <a:ln w="25400">
            <a:solidFill>
              <a:srgbClr val="0033CC"/>
            </a:solidFill>
            <a:round/>
            <a:headEnd/>
            <a:tailEnd/>
          </a:ln>
        </p:spPr>
        <p:txBody>
          <a:bodyPr/>
          <a:lstStyle/>
          <a:p>
            <a:endParaRPr lang="en-GB">
              <a:solidFill>
                <a:prstClr val="black"/>
              </a:solidFill>
            </a:endParaRPr>
          </a:p>
        </p:txBody>
      </p:sp>
      <p:sp>
        <p:nvSpPr>
          <p:cNvPr id="150" name="Line 99"/>
          <p:cNvSpPr>
            <a:spLocks noChangeShapeType="1"/>
          </p:cNvSpPr>
          <p:nvPr/>
        </p:nvSpPr>
        <p:spPr bwMode="auto">
          <a:xfrm flipH="1" flipV="1">
            <a:off x="2720975" y="1420768"/>
            <a:ext cx="6350" cy="1027155"/>
          </a:xfrm>
          <a:prstGeom prst="line">
            <a:avLst/>
          </a:prstGeom>
          <a:noFill/>
          <a:ln w="25400">
            <a:solidFill>
              <a:srgbClr val="FF0000"/>
            </a:solidFill>
            <a:round/>
            <a:headEnd/>
            <a:tailEnd/>
          </a:ln>
        </p:spPr>
        <p:txBody>
          <a:bodyPr/>
          <a:lstStyle/>
          <a:p>
            <a:endParaRPr lang="en-GB">
              <a:solidFill>
                <a:prstClr val="black"/>
              </a:solidFill>
            </a:endParaRPr>
          </a:p>
        </p:txBody>
      </p:sp>
      <p:sp>
        <p:nvSpPr>
          <p:cNvPr id="151" name="Line 100"/>
          <p:cNvSpPr>
            <a:spLocks noChangeShapeType="1"/>
          </p:cNvSpPr>
          <p:nvPr/>
        </p:nvSpPr>
        <p:spPr bwMode="auto">
          <a:xfrm flipH="1" flipV="1">
            <a:off x="2720975" y="1053841"/>
            <a:ext cx="107950" cy="273307"/>
          </a:xfrm>
          <a:prstGeom prst="line">
            <a:avLst/>
          </a:prstGeom>
          <a:noFill/>
          <a:ln w="25400">
            <a:solidFill>
              <a:srgbClr val="FF0000"/>
            </a:solidFill>
            <a:round/>
            <a:headEnd/>
            <a:tailEnd/>
          </a:ln>
        </p:spPr>
        <p:txBody>
          <a:bodyPr/>
          <a:lstStyle/>
          <a:p>
            <a:endParaRPr lang="en-GB">
              <a:solidFill>
                <a:prstClr val="black"/>
              </a:solidFill>
            </a:endParaRPr>
          </a:p>
        </p:txBody>
      </p:sp>
      <p:sp>
        <p:nvSpPr>
          <p:cNvPr id="152" name="Rectangle 101"/>
          <p:cNvSpPr>
            <a:spLocks noChangeArrowheads="1"/>
          </p:cNvSpPr>
          <p:nvPr/>
        </p:nvSpPr>
        <p:spPr bwMode="auto">
          <a:xfrm rot="10800000">
            <a:off x="2936875" y="1096102"/>
            <a:ext cx="144462" cy="373921"/>
          </a:xfrm>
          <a:prstGeom prst="rect">
            <a:avLst/>
          </a:prstGeom>
          <a:solidFill>
            <a:srgbClr val="FF3300"/>
          </a:solidFill>
          <a:ln w="12700">
            <a:noFill/>
            <a:miter lim="800000"/>
            <a:headEnd/>
            <a:tailEnd/>
          </a:ln>
        </p:spPr>
        <p:txBody>
          <a:bodyPr wrap="none" anchor="ctr"/>
          <a:lstStyle/>
          <a:p>
            <a:endParaRPr lang="en-US">
              <a:solidFill>
                <a:prstClr val="black"/>
              </a:solidFill>
            </a:endParaRPr>
          </a:p>
        </p:txBody>
      </p:sp>
      <p:sp>
        <p:nvSpPr>
          <p:cNvPr id="153" name="Line 102"/>
          <p:cNvSpPr>
            <a:spLocks noChangeShapeType="1"/>
          </p:cNvSpPr>
          <p:nvPr/>
        </p:nvSpPr>
        <p:spPr bwMode="auto">
          <a:xfrm flipH="1" flipV="1">
            <a:off x="3008312" y="934220"/>
            <a:ext cx="0" cy="680265"/>
          </a:xfrm>
          <a:prstGeom prst="line">
            <a:avLst/>
          </a:prstGeom>
          <a:noFill/>
          <a:ln w="25400">
            <a:solidFill>
              <a:srgbClr val="FF0000"/>
            </a:solidFill>
            <a:round/>
            <a:headEnd/>
            <a:tailEnd/>
          </a:ln>
        </p:spPr>
        <p:txBody>
          <a:bodyPr/>
          <a:lstStyle/>
          <a:p>
            <a:endParaRPr lang="en-GB">
              <a:solidFill>
                <a:prstClr val="black"/>
              </a:solidFill>
            </a:endParaRPr>
          </a:p>
        </p:txBody>
      </p:sp>
      <p:sp>
        <p:nvSpPr>
          <p:cNvPr id="154" name="Line 103"/>
          <p:cNvSpPr>
            <a:spLocks noChangeShapeType="1"/>
          </p:cNvSpPr>
          <p:nvPr/>
        </p:nvSpPr>
        <p:spPr bwMode="auto">
          <a:xfrm flipV="1">
            <a:off x="2719387" y="1614486"/>
            <a:ext cx="288925"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55" name="Line 104"/>
          <p:cNvSpPr>
            <a:spLocks noChangeShapeType="1"/>
          </p:cNvSpPr>
          <p:nvPr/>
        </p:nvSpPr>
        <p:spPr bwMode="auto">
          <a:xfrm flipV="1">
            <a:off x="2720975" y="949799"/>
            <a:ext cx="288925" cy="0"/>
          </a:xfrm>
          <a:prstGeom prst="line">
            <a:avLst/>
          </a:prstGeom>
          <a:noFill/>
          <a:ln w="25400">
            <a:solidFill>
              <a:srgbClr val="FF0000"/>
            </a:solidFill>
            <a:round/>
            <a:headEnd/>
            <a:tailEnd/>
          </a:ln>
        </p:spPr>
        <p:txBody>
          <a:bodyPr/>
          <a:lstStyle/>
          <a:p>
            <a:endParaRPr lang="en-GB">
              <a:solidFill>
                <a:prstClr val="black"/>
              </a:solidFill>
            </a:endParaRPr>
          </a:p>
        </p:txBody>
      </p:sp>
      <p:sp>
        <p:nvSpPr>
          <p:cNvPr id="156" name="Line 117"/>
          <p:cNvSpPr>
            <a:spLocks noChangeShapeType="1"/>
          </p:cNvSpPr>
          <p:nvPr/>
        </p:nvSpPr>
        <p:spPr bwMode="auto">
          <a:xfrm>
            <a:off x="884237" y="5569894"/>
            <a:ext cx="0" cy="238768"/>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57" name="Line 118"/>
          <p:cNvSpPr>
            <a:spLocks noChangeShapeType="1"/>
          </p:cNvSpPr>
          <p:nvPr/>
        </p:nvSpPr>
        <p:spPr bwMode="auto">
          <a:xfrm>
            <a:off x="1100137" y="5569894"/>
            <a:ext cx="0" cy="238768"/>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58" name="Line 119"/>
          <p:cNvSpPr>
            <a:spLocks noChangeShapeType="1"/>
          </p:cNvSpPr>
          <p:nvPr/>
        </p:nvSpPr>
        <p:spPr bwMode="auto">
          <a:xfrm>
            <a:off x="884237" y="5673510"/>
            <a:ext cx="215900" cy="135152"/>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59" name="Line 120"/>
          <p:cNvSpPr>
            <a:spLocks noChangeShapeType="1"/>
          </p:cNvSpPr>
          <p:nvPr/>
        </p:nvSpPr>
        <p:spPr bwMode="auto">
          <a:xfrm flipH="1">
            <a:off x="884237" y="5562171"/>
            <a:ext cx="215900" cy="103616"/>
          </a:xfrm>
          <a:prstGeom prst="line">
            <a:avLst/>
          </a:prstGeom>
          <a:noFill/>
          <a:ln w="38100">
            <a:solidFill>
              <a:srgbClr val="3333CC"/>
            </a:solidFill>
            <a:round/>
            <a:headEnd/>
            <a:tailEnd/>
          </a:ln>
        </p:spPr>
        <p:txBody>
          <a:bodyPr wrap="none" lIns="91435" tIns="45718" rIns="91435" bIns="45718" anchor="ctr"/>
          <a:lstStyle/>
          <a:p>
            <a:endParaRPr lang="en-GB">
              <a:solidFill>
                <a:prstClr val="black"/>
              </a:solidFill>
            </a:endParaRPr>
          </a:p>
        </p:txBody>
      </p:sp>
      <p:sp>
        <p:nvSpPr>
          <p:cNvPr id="160" name="Line 121"/>
          <p:cNvSpPr>
            <a:spLocks noChangeShapeType="1"/>
          </p:cNvSpPr>
          <p:nvPr/>
        </p:nvSpPr>
        <p:spPr bwMode="auto">
          <a:xfrm flipV="1">
            <a:off x="276150" y="5647799"/>
            <a:ext cx="598487" cy="0"/>
          </a:xfrm>
          <a:prstGeom prst="line">
            <a:avLst/>
          </a:prstGeom>
          <a:noFill/>
          <a:ln w="28575">
            <a:solidFill>
              <a:srgbClr val="3333CC"/>
            </a:solidFill>
            <a:round/>
            <a:headEnd/>
            <a:tailEnd/>
          </a:ln>
        </p:spPr>
        <p:txBody>
          <a:bodyPr wrap="none" lIns="91435" tIns="45718" rIns="91435" bIns="45718" anchor="ctr"/>
          <a:lstStyle/>
          <a:p>
            <a:endParaRPr lang="en-GB">
              <a:solidFill>
                <a:prstClr val="black"/>
              </a:solidFill>
            </a:endParaRPr>
          </a:p>
        </p:txBody>
      </p:sp>
      <p:sp>
        <p:nvSpPr>
          <p:cNvPr id="161" name="Line 122"/>
          <p:cNvSpPr>
            <a:spLocks noChangeShapeType="1"/>
          </p:cNvSpPr>
          <p:nvPr/>
        </p:nvSpPr>
        <p:spPr bwMode="auto">
          <a:xfrm>
            <a:off x="1100137" y="5665787"/>
            <a:ext cx="541338" cy="0"/>
          </a:xfrm>
          <a:prstGeom prst="line">
            <a:avLst/>
          </a:prstGeom>
          <a:noFill/>
          <a:ln w="28575">
            <a:solidFill>
              <a:srgbClr val="3333CC"/>
            </a:solidFill>
            <a:round/>
            <a:headEnd/>
            <a:tailEnd/>
          </a:ln>
        </p:spPr>
        <p:txBody>
          <a:bodyPr wrap="none" lIns="91435" tIns="45718" rIns="91435" bIns="45718" anchor="ctr"/>
          <a:lstStyle/>
          <a:p>
            <a:endParaRPr lang="en-GB">
              <a:solidFill>
                <a:prstClr val="black"/>
              </a:solidFill>
            </a:endParaRPr>
          </a:p>
        </p:txBody>
      </p:sp>
      <p:sp>
        <p:nvSpPr>
          <p:cNvPr id="162" name="Rectangle 124"/>
          <p:cNvSpPr>
            <a:spLocks noChangeArrowheads="1"/>
          </p:cNvSpPr>
          <p:nvPr/>
        </p:nvSpPr>
        <p:spPr bwMode="auto">
          <a:xfrm rot="10800000">
            <a:off x="2647950" y="1752599"/>
            <a:ext cx="220662" cy="1187450"/>
          </a:xfrm>
          <a:prstGeom prst="rect">
            <a:avLst/>
          </a:prstGeom>
          <a:gradFill rotWithShape="0">
            <a:gsLst>
              <a:gs pos="0">
                <a:srgbClr val="FF3300"/>
              </a:gs>
              <a:gs pos="100000">
                <a:srgbClr val="0033CC"/>
              </a:gs>
            </a:gsLst>
            <a:lin ang="5400000" scaled="1"/>
          </a:gradFill>
          <a:ln w="12700">
            <a:noFill/>
            <a:miter lim="800000"/>
            <a:headEnd/>
            <a:tailEnd/>
          </a:ln>
        </p:spPr>
        <p:txBody>
          <a:bodyPr wrap="none" anchor="ctr"/>
          <a:lstStyle/>
          <a:p>
            <a:endParaRPr lang="en-US">
              <a:solidFill>
                <a:prstClr val="black"/>
              </a:solidFill>
            </a:endParaRPr>
          </a:p>
        </p:txBody>
      </p:sp>
      <p:sp>
        <p:nvSpPr>
          <p:cNvPr id="163" name="Rectangle 125"/>
          <p:cNvSpPr>
            <a:spLocks noChangeArrowheads="1"/>
          </p:cNvSpPr>
          <p:nvPr/>
        </p:nvSpPr>
        <p:spPr bwMode="auto">
          <a:xfrm rot="10800000">
            <a:off x="3028949" y="1752599"/>
            <a:ext cx="220661" cy="1189036"/>
          </a:xfrm>
          <a:prstGeom prst="rect">
            <a:avLst/>
          </a:prstGeom>
          <a:gradFill rotWithShape="0">
            <a:gsLst>
              <a:gs pos="0">
                <a:srgbClr val="FF3300"/>
              </a:gs>
              <a:gs pos="100000">
                <a:srgbClr val="0033CC"/>
              </a:gs>
            </a:gsLst>
            <a:lin ang="5400000" scaled="1"/>
          </a:gradFill>
          <a:ln w="12700">
            <a:noFill/>
            <a:miter lim="800000"/>
            <a:headEnd/>
            <a:tailEnd/>
          </a:ln>
        </p:spPr>
        <p:txBody>
          <a:bodyPr wrap="none" anchor="ctr"/>
          <a:lstStyle/>
          <a:p>
            <a:endParaRPr lang="en-US">
              <a:solidFill>
                <a:prstClr val="black"/>
              </a:solidFill>
            </a:endParaRPr>
          </a:p>
        </p:txBody>
      </p:sp>
      <p:sp>
        <p:nvSpPr>
          <p:cNvPr id="164" name="Rectangle 63"/>
          <p:cNvSpPr>
            <a:spLocks noChangeArrowheads="1"/>
          </p:cNvSpPr>
          <p:nvPr/>
        </p:nvSpPr>
        <p:spPr bwMode="auto">
          <a:xfrm>
            <a:off x="209550" y="4953000"/>
            <a:ext cx="1543050" cy="13140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cxnSp>
        <p:nvCxnSpPr>
          <p:cNvPr id="165" name="Straight Connector 164"/>
          <p:cNvCxnSpPr/>
          <p:nvPr/>
        </p:nvCxnSpPr>
        <p:spPr>
          <a:xfrm>
            <a:off x="2419350" y="2133599"/>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876550" y="2133599"/>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3257550" y="2133599"/>
            <a:ext cx="228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2266950" y="2285999"/>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10800000" flipV="1">
            <a:off x="1879350" y="2438398"/>
            <a:ext cx="540000"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3333750" y="2285999"/>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3492000" y="2438399"/>
            <a:ext cx="46800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5400000">
            <a:off x="3132000" y="3276599"/>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781050" y="55626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10800000">
            <a:off x="1874400" y="4114800"/>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5400000">
            <a:off x="1047750" y="55626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63"/>
          <p:cNvSpPr>
            <a:spLocks noChangeArrowheads="1"/>
          </p:cNvSpPr>
          <p:nvPr/>
        </p:nvSpPr>
        <p:spPr bwMode="auto">
          <a:xfrm>
            <a:off x="2571750" y="2133600"/>
            <a:ext cx="762000" cy="4572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sp>
        <p:nvSpPr>
          <p:cNvPr id="185" name="Line 12"/>
          <p:cNvSpPr>
            <a:spLocks noChangeShapeType="1"/>
          </p:cNvSpPr>
          <p:nvPr/>
        </p:nvSpPr>
        <p:spPr bwMode="auto">
          <a:xfrm flipH="1" flipV="1">
            <a:off x="380999" y="5467006"/>
            <a:ext cx="1587" cy="180000"/>
          </a:xfrm>
          <a:prstGeom prst="line">
            <a:avLst/>
          </a:prstGeom>
          <a:noFill/>
          <a:ln w="25400">
            <a:solidFill>
              <a:srgbClr val="0033CC"/>
            </a:solidFill>
            <a:round/>
            <a:headEnd/>
            <a:tailEnd/>
          </a:ln>
        </p:spPr>
        <p:txBody>
          <a:bodyPr/>
          <a:lstStyle/>
          <a:p>
            <a:endParaRPr lang="en-GB">
              <a:solidFill>
                <a:prstClr val="black"/>
              </a:solidFill>
            </a:endParaRPr>
          </a:p>
        </p:txBody>
      </p:sp>
      <p:sp>
        <p:nvSpPr>
          <p:cNvPr id="186" name="Arc 40"/>
          <p:cNvSpPr>
            <a:spLocks/>
          </p:cNvSpPr>
          <p:nvPr/>
        </p:nvSpPr>
        <p:spPr bwMode="auto">
          <a:xfrm rot="16058654" flipV="1">
            <a:off x="372469" y="4984812"/>
            <a:ext cx="266526" cy="256640"/>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87" name="Arc 41"/>
          <p:cNvSpPr>
            <a:spLocks/>
          </p:cNvSpPr>
          <p:nvPr/>
        </p:nvSpPr>
        <p:spPr bwMode="auto">
          <a:xfrm rot="16058654" flipV="1">
            <a:off x="631115" y="4990915"/>
            <a:ext cx="266526" cy="256640"/>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88" name="Arc 42"/>
          <p:cNvSpPr>
            <a:spLocks/>
          </p:cNvSpPr>
          <p:nvPr/>
        </p:nvSpPr>
        <p:spPr bwMode="auto">
          <a:xfrm rot="16058654" flipV="1">
            <a:off x="885750" y="4992950"/>
            <a:ext cx="266526" cy="256640"/>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89" name="Arc 43"/>
          <p:cNvSpPr>
            <a:spLocks/>
          </p:cNvSpPr>
          <p:nvPr/>
        </p:nvSpPr>
        <p:spPr bwMode="auto">
          <a:xfrm rot="16058654" flipV="1">
            <a:off x="1141722" y="4999054"/>
            <a:ext cx="266526" cy="256640"/>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90" name="Arc 44"/>
          <p:cNvSpPr>
            <a:spLocks/>
          </p:cNvSpPr>
          <p:nvPr/>
        </p:nvSpPr>
        <p:spPr bwMode="auto">
          <a:xfrm rot="16058654" flipV="1">
            <a:off x="1398362" y="4980743"/>
            <a:ext cx="266526" cy="256640"/>
          </a:xfrm>
          <a:custGeom>
            <a:avLst/>
            <a:gdLst>
              <a:gd name="T0" fmla="*/ 0 w 23649"/>
              <a:gd name="T1" fmla="*/ 1 h 43200"/>
              <a:gd name="T2" fmla="*/ 13 w 23649"/>
              <a:gd name="T3" fmla="*/ 384 h 43200"/>
              <a:gd name="T4" fmla="*/ 23 w 23649"/>
              <a:gd name="T5" fmla="*/ 192 h 43200"/>
              <a:gd name="T6" fmla="*/ 0 60000 65536"/>
              <a:gd name="T7" fmla="*/ 0 60000 65536"/>
              <a:gd name="T8" fmla="*/ 0 60000 65536"/>
              <a:gd name="T9" fmla="*/ 0 w 23649"/>
              <a:gd name="T10" fmla="*/ 0 h 43200"/>
              <a:gd name="T11" fmla="*/ 23649 w 23649"/>
              <a:gd name="T12" fmla="*/ 43200 h 43200"/>
            </a:gdLst>
            <a:ahLst/>
            <a:cxnLst>
              <a:cxn ang="T6">
                <a:pos x="T0" y="T1"/>
              </a:cxn>
              <a:cxn ang="T7">
                <a:pos x="T2" y="T3"/>
              </a:cxn>
              <a:cxn ang="T8">
                <a:pos x="T4" y="T5"/>
              </a:cxn>
            </a:cxnLst>
            <a:rect l="T9" t="T10" r="T11" b="T12"/>
            <a:pathLst>
              <a:path w="23649" h="43200" fill="none"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path>
              <a:path w="23649" h="43200" stroke="0" extrusionOk="0">
                <a:moveTo>
                  <a:pt x="0" y="97"/>
                </a:moveTo>
                <a:cubicBezTo>
                  <a:pt x="681" y="32"/>
                  <a:pt x="1364" y="-1"/>
                  <a:pt x="2049" y="0"/>
                </a:cubicBezTo>
                <a:cubicBezTo>
                  <a:pt x="13978" y="0"/>
                  <a:pt x="23649" y="9670"/>
                  <a:pt x="23649" y="21600"/>
                </a:cubicBezTo>
                <a:cubicBezTo>
                  <a:pt x="23649" y="33529"/>
                  <a:pt x="13978" y="43200"/>
                  <a:pt x="2049" y="43200"/>
                </a:cubicBezTo>
                <a:cubicBezTo>
                  <a:pt x="1767" y="43200"/>
                  <a:pt x="1486" y="43194"/>
                  <a:pt x="1204" y="43183"/>
                </a:cubicBezTo>
                <a:lnTo>
                  <a:pt x="2049" y="21600"/>
                </a:lnTo>
                <a:close/>
              </a:path>
            </a:pathLst>
          </a:custGeom>
          <a:noFill/>
          <a:ln w="25400">
            <a:solidFill>
              <a:srgbClr val="0033CC"/>
            </a:solidFill>
            <a:round/>
            <a:headEnd/>
            <a:tailEnd/>
          </a:ln>
        </p:spPr>
        <p:txBody>
          <a:bodyPr wrap="none" anchor="ctr"/>
          <a:lstStyle/>
          <a:p>
            <a:endParaRPr lang="en-US">
              <a:solidFill>
                <a:prstClr val="black"/>
              </a:solidFill>
            </a:endParaRPr>
          </a:p>
        </p:txBody>
      </p:sp>
      <p:sp>
        <p:nvSpPr>
          <p:cNvPr id="191" name="Line 45"/>
          <p:cNvSpPr>
            <a:spLocks noChangeShapeType="1"/>
          </p:cNvSpPr>
          <p:nvPr/>
        </p:nvSpPr>
        <p:spPr bwMode="auto">
          <a:xfrm flipV="1">
            <a:off x="1663287" y="5236222"/>
            <a:ext cx="0" cy="244146"/>
          </a:xfrm>
          <a:prstGeom prst="line">
            <a:avLst/>
          </a:prstGeom>
          <a:noFill/>
          <a:ln w="25400">
            <a:solidFill>
              <a:srgbClr val="0033CC"/>
            </a:solidFill>
            <a:round/>
            <a:headEnd/>
            <a:tailEnd/>
          </a:ln>
        </p:spPr>
        <p:txBody>
          <a:bodyPr/>
          <a:lstStyle/>
          <a:p>
            <a:endParaRPr lang="en-GB">
              <a:solidFill>
                <a:prstClr val="black"/>
              </a:solidFill>
            </a:endParaRPr>
          </a:p>
        </p:txBody>
      </p:sp>
      <p:sp>
        <p:nvSpPr>
          <p:cNvPr id="192" name="Line 39"/>
          <p:cNvSpPr>
            <a:spLocks noChangeShapeType="1"/>
          </p:cNvSpPr>
          <p:nvPr/>
        </p:nvSpPr>
        <p:spPr bwMode="auto">
          <a:xfrm flipV="1">
            <a:off x="380085" y="5236222"/>
            <a:ext cx="0" cy="244146"/>
          </a:xfrm>
          <a:prstGeom prst="line">
            <a:avLst/>
          </a:prstGeom>
          <a:noFill/>
          <a:ln w="25400">
            <a:solidFill>
              <a:srgbClr val="0033CC"/>
            </a:solidFill>
            <a:round/>
            <a:headEnd/>
            <a:tailEnd/>
          </a:ln>
        </p:spPr>
        <p:txBody>
          <a:bodyPr/>
          <a:lstStyle/>
          <a:p>
            <a:endParaRPr lang="en-GB">
              <a:solidFill>
                <a:prstClr val="black"/>
              </a:solidFill>
            </a:endParaRPr>
          </a:p>
        </p:txBody>
      </p:sp>
      <p:cxnSp>
        <p:nvCxnSpPr>
          <p:cNvPr id="195" name="Straight Connector 194"/>
          <p:cNvCxnSpPr/>
          <p:nvPr/>
        </p:nvCxnSpPr>
        <p:spPr>
          <a:xfrm rot="5400000">
            <a:off x="1044000" y="32766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rot="10800000" flipV="1">
            <a:off x="57150" y="4724400"/>
            <a:ext cx="1828800"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0800000" flipV="1">
            <a:off x="57150" y="6400798"/>
            <a:ext cx="1828800"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Freeform 204"/>
          <p:cNvSpPr/>
          <p:nvPr/>
        </p:nvSpPr>
        <p:spPr>
          <a:xfrm>
            <a:off x="2700000" y="3352800"/>
            <a:ext cx="469543" cy="2362200"/>
          </a:xfrm>
          <a:custGeom>
            <a:avLst/>
            <a:gdLst>
              <a:gd name="connsiteX0" fmla="*/ 15052 w 316089"/>
              <a:gd name="connsiteY0" fmla="*/ 0 h 2348089"/>
              <a:gd name="connsiteX1" fmla="*/ 15052 w 316089"/>
              <a:gd name="connsiteY1" fmla="*/ 846666 h 2348089"/>
              <a:gd name="connsiteX2" fmla="*/ 105363 w 316089"/>
              <a:gd name="connsiteY2" fmla="*/ 1151466 h 2348089"/>
              <a:gd name="connsiteX3" fmla="*/ 252118 w 316089"/>
              <a:gd name="connsiteY3" fmla="*/ 1557866 h 2348089"/>
              <a:gd name="connsiteX4" fmla="*/ 274696 w 316089"/>
              <a:gd name="connsiteY4" fmla="*/ 1930400 h 2348089"/>
              <a:gd name="connsiteX5" fmla="*/ 274696 w 316089"/>
              <a:gd name="connsiteY5" fmla="*/ 2257778 h 2348089"/>
              <a:gd name="connsiteX6" fmla="*/ 26340 w 316089"/>
              <a:gd name="connsiteY6" fmla="*/ 2348089 h 2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89" h="2348089">
                <a:moveTo>
                  <a:pt x="15052" y="0"/>
                </a:moveTo>
                <a:cubicBezTo>
                  <a:pt x="7526" y="327377"/>
                  <a:pt x="0" y="654755"/>
                  <a:pt x="15052" y="846666"/>
                </a:cubicBezTo>
                <a:cubicBezTo>
                  <a:pt x="30104" y="1038577"/>
                  <a:pt x="65852" y="1032933"/>
                  <a:pt x="105363" y="1151466"/>
                </a:cubicBezTo>
                <a:cubicBezTo>
                  <a:pt x="144874" y="1269999"/>
                  <a:pt x="223896" y="1428044"/>
                  <a:pt x="252118" y="1557866"/>
                </a:cubicBezTo>
                <a:cubicBezTo>
                  <a:pt x="280340" y="1687688"/>
                  <a:pt x="270933" y="1813748"/>
                  <a:pt x="274696" y="1930400"/>
                </a:cubicBezTo>
                <a:cubicBezTo>
                  <a:pt x="278459" y="2047052"/>
                  <a:pt x="316089" y="2188163"/>
                  <a:pt x="274696" y="2257778"/>
                </a:cubicBezTo>
                <a:cubicBezTo>
                  <a:pt x="233303" y="2327393"/>
                  <a:pt x="129821" y="2337741"/>
                  <a:pt x="26340" y="2348089"/>
                </a:cubicBezTo>
              </a:path>
            </a:pathLst>
          </a:cu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6" name="Freeform 205"/>
          <p:cNvSpPr/>
          <p:nvPr/>
        </p:nvSpPr>
        <p:spPr>
          <a:xfrm>
            <a:off x="3096000" y="3733799"/>
            <a:ext cx="320557" cy="2333037"/>
          </a:xfrm>
          <a:custGeom>
            <a:avLst/>
            <a:gdLst>
              <a:gd name="connsiteX0" fmla="*/ 0 w 353718"/>
              <a:gd name="connsiteY0" fmla="*/ 0 h 2344326"/>
              <a:gd name="connsiteX1" fmla="*/ 56444 w 353718"/>
              <a:gd name="connsiteY1" fmla="*/ 575733 h 2344326"/>
              <a:gd name="connsiteX2" fmla="*/ 225778 w 353718"/>
              <a:gd name="connsiteY2" fmla="*/ 1264356 h 2344326"/>
              <a:gd name="connsiteX3" fmla="*/ 349955 w 353718"/>
              <a:gd name="connsiteY3" fmla="*/ 1885245 h 2344326"/>
              <a:gd name="connsiteX4" fmla="*/ 248355 w 353718"/>
              <a:gd name="connsiteY4" fmla="*/ 2269067 h 2344326"/>
              <a:gd name="connsiteX5" fmla="*/ 11289 w 353718"/>
              <a:gd name="connsiteY5" fmla="*/ 2336800 h 234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718" h="2344326">
                <a:moveTo>
                  <a:pt x="0" y="0"/>
                </a:moveTo>
                <a:cubicBezTo>
                  <a:pt x="9407" y="182503"/>
                  <a:pt x="18814" y="365007"/>
                  <a:pt x="56444" y="575733"/>
                </a:cubicBezTo>
                <a:cubicBezTo>
                  <a:pt x="94074" y="786459"/>
                  <a:pt x="176860" y="1046104"/>
                  <a:pt x="225778" y="1264356"/>
                </a:cubicBezTo>
                <a:cubicBezTo>
                  <a:pt x="274696" y="1482608"/>
                  <a:pt x="346192" y="1717793"/>
                  <a:pt x="349955" y="1885245"/>
                </a:cubicBezTo>
                <a:cubicBezTo>
                  <a:pt x="353718" y="2052697"/>
                  <a:pt x="304799" y="2193808"/>
                  <a:pt x="248355" y="2269067"/>
                </a:cubicBezTo>
                <a:cubicBezTo>
                  <a:pt x="191911" y="2344326"/>
                  <a:pt x="101600" y="2340563"/>
                  <a:pt x="11289" y="2336800"/>
                </a:cubicBezTo>
              </a:path>
            </a:pathLst>
          </a:cu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7" name="Rectangle 63"/>
          <p:cNvSpPr>
            <a:spLocks noChangeArrowheads="1"/>
          </p:cNvSpPr>
          <p:nvPr/>
        </p:nvSpPr>
        <p:spPr bwMode="auto">
          <a:xfrm>
            <a:off x="1885950" y="5467800"/>
            <a:ext cx="1619250" cy="7806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sp>
        <p:nvSpPr>
          <p:cNvPr id="208" name="Rectangle 63"/>
          <p:cNvSpPr>
            <a:spLocks noChangeArrowheads="1"/>
          </p:cNvSpPr>
          <p:nvPr/>
        </p:nvSpPr>
        <p:spPr bwMode="auto">
          <a:xfrm>
            <a:off x="2590800" y="3886200"/>
            <a:ext cx="914400" cy="16002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cxnSp>
        <p:nvCxnSpPr>
          <p:cNvPr id="210" name="Straight Connector 209"/>
          <p:cNvCxnSpPr/>
          <p:nvPr/>
        </p:nvCxnSpPr>
        <p:spPr>
          <a:xfrm rot="5400000">
            <a:off x="1800225" y="4676775"/>
            <a:ext cx="1600200" cy="1905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2333625" y="5057775"/>
            <a:ext cx="2362200" cy="1905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0800000">
            <a:off x="228600" y="6248400"/>
            <a:ext cx="32766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0800000">
            <a:off x="1752600" y="5486400"/>
            <a:ext cx="8382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1828800" y="1752600"/>
            <a:ext cx="2209800" cy="46482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5" name="Straight Connector 74"/>
          <p:cNvCxnSpPr/>
          <p:nvPr/>
        </p:nvCxnSpPr>
        <p:spPr>
          <a:xfrm rot="5400000" flipH="1" flipV="1">
            <a:off x="2743200" y="5715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2667000" y="3352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9" name="Oval 78"/>
          <p:cNvSpPr/>
          <p:nvPr/>
        </p:nvSpPr>
        <p:spPr>
          <a:xfrm>
            <a:off x="3048000" y="3352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Oval 79"/>
          <p:cNvSpPr/>
          <p:nvPr/>
        </p:nvSpPr>
        <p:spPr>
          <a:xfrm>
            <a:off x="2667000" y="5638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Oval 80"/>
          <p:cNvSpPr/>
          <p:nvPr/>
        </p:nvSpPr>
        <p:spPr>
          <a:xfrm>
            <a:off x="2667000" y="6019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2" name="Oval 81"/>
          <p:cNvSpPr/>
          <p:nvPr/>
        </p:nvSpPr>
        <p:spPr>
          <a:xfrm>
            <a:off x="1981200" y="5638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3" name="Oval 82"/>
          <p:cNvSpPr/>
          <p:nvPr/>
        </p:nvSpPr>
        <p:spPr>
          <a:xfrm>
            <a:off x="1981200" y="6019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5" name="TextBox 84"/>
          <p:cNvSpPr txBox="1"/>
          <p:nvPr/>
        </p:nvSpPr>
        <p:spPr>
          <a:xfrm>
            <a:off x="4648200" y="2057400"/>
            <a:ext cx="3962400" cy="646331"/>
          </a:xfrm>
          <a:prstGeom prst="rect">
            <a:avLst/>
          </a:prstGeom>
          <a:noFill/>
        </p:spPr>
        <p:txBody>
          <a:bodyPr wrap="square" rtlCol="0">
            <a:spAutoFit/>
          </a:bodyPr>
          <a:lstStyle/>
          <a:p>
            <a:r>
              <a:rPr lang="en-GB" dirty="0" smtClean="0">
                <a:solidFill>
                  <a:prstClr val="black"/>
                </a:solidFill>
              </a:rPr>
              <a:t>Powering via remote power converters</a:t>
            </a:r>
          </a:p>
          <a:p>
            <a:r>
              <a:rPr lang="en-GB" dirty="0" smtClean="0">
                <a:solidFill>
                  <a:prstClr val="black"/>
                </a:solidFill>
              </a:rPr>
              <a:t>requires the use superconducting links</a:t>
            </a:r>
          </a:p>
        </p:txBody>
      </p:sp>
      <p:grpSp>
        <p:nvGrpSpPr>
          <p:cNvPr id="2" name="Group 94"/>
          <p:cNvGrpSpPr/>
          <p:nvPr/>
        </p:nvGrpSpPr>
        <p:grpSpPr>
          <a:xfrm>
            <a:off x="1905000" y="4114800"/>
            <a:ext cx="533400" cy="1295400"/>
            <a:chOff x="1908000" y="4099050"/>
            <a:chExt cx="457200" cy="1278000"/>
          </a:xfrm>
        </p:grpSpPr>
        <p:cxnSp>
          <p:nvCxnSpPr>
            <p:cNvPr id="87" name="Straight Connector 86"/>
            <p:cNvCxnSpPr/>
            <p:nvPr/>
          </p:nvCxnSpPr>
          <p:spPr>
            <a:xfrm>
              <a:off x="1908000" y="5364000"/>
              <a:ext cx="457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flipH="1" flipV="1">
              <a:off x="1723200" y="4738050"/>
              <a:ext cx="127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a:off x="1905000" y="6324600"/>
            <a:ext cx="1752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2552700" y="5219700"/>
            <a:ext cx="2209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2362200" y="2362200"/>
            <a:ext cx="4572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3096000" y="2362200"/>
            <a:ext cx="4572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0800000">
            <a:off x="2050800" y="2590800"/>
            <a:ext cx="540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352800" y="2590800"/>
            <a:ext cx="43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132000" y="3238800"/>
            <a:ext cx="1296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1404000" y="3238500"/>
            <a:ext cx="1295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057400" y="3886200"/>
            <a:ext cx="5358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505200" y="3886200"/>
            <a:ext cx="288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10800000">
            <a:off x="228600" y="4953000"/>
            <a:ext cx="1524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3" name="Rectangle 63"/>
          <p:cNvSpPr>
            <a:spLocks noChangeArrowheads="1"/>
          </p:cNvSpPr>
          <p:nvPr/>
        </p:nvSpPr>
        <p:spPr bwMode="auto">
          <a:xfrm>
            <a:off x="1752600" y="5486400"/>
            <a:ext cx="152400" cy="762000"/>
          </a:xfrm>
          <a:prstGeom prst="rect">
            <a:avLst/>
          </a:prstGeom>
          <a:solidFill>
            <a:srgbClr val="3366FF">
              <a:alpha val="50195"/>
            </a:srgbClr>
          </a:solidFill>
          <a:ln w="9525">
            <a:noFill/>
            <a:miter lim="800000"/>
            <a:headEnd/>
            <a:tailEnd/>
          </a:ln>
        </p:spPr>
        <p:txBody>
          <a:bodyPr wrap="none" anchor="ctr"/>
          <a:lstStyle/>
          <a:p>
            <a:endParaRPr lang="en-US">
              <a:solidFill>
                <a:prstClr val="black"/>
              </a:solidFill>
            </a:endParaRPr>
          </a:p>
        </p:txBody>
      </p:sp>
      <p:cxnSp>
        <p:nvCxnSpPr>
          <p:cNvPr id="196" name="Straight Connector 195"/>
          <p:cNvCxnSpPr/>
          <p:nvPr/>
        </p:nvCxnSpPr>
        <p:spPr>
          <a:xfrm rot="5400000">
            <a:off x="1485900" y="5219700"/>
            <a:ext cx="533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a:off x="-419100" y="5600700"/>
            <a:ext cx="12954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Text Box 61"/>
          <p:cNvSpPr txBox="1">
            <a:spLocks noChangeArrowheads="1"/>
          </p:cNvSpPr>
          <p:nvPr/>
        </p:nvSpPr>
        <p:spPr bwMode="auto">
          <a:xfrm>
            <a:off x="1295400" y="1371600"/>
            <a:ext cx="1319213" cy="307777"/>
          </a:xfrm>
          <a:prstGeom prst="rect">
            <a:avLst/>
          </a:prstGeom>
          <a:solidFill>
            <a:srgbClr val="FBFEDA"/>
          </a:solidFill>
          <a:ln w="12700">
            <a:solidFill>
              <a:schemeClr val="bg2"/>
            </a:solidFill>
            <a:miter lim="800000"/>
            <a:headEnd/>
            <a:tailEnd/>
          </a:ln>
        </p:spPr>
        <p:txBody>
          <a:bodyPr wrap="square">
            <a:spAutoFit/>
          </a:bodyPr>
          <a:lstStyle/>
          <a:p>
            <a:r>
              <a:rPr lang="fr-CH" sz="1400" dirty="0" err="1" smtClean="0">
                <a:solidFill>
                  <a:prstClr val="black"/>
                </a:solidFill>
              </a:rPr>
              <a:t>Current</a:t>
            </a:r>
            <a:r>
              <a:rPr lang="fr-CH" sz="1400" dirty="0" smtClean="0">
                <a:solidFill>
                  <a:prstClr val="black"/>
                </a:solidFill>
              </a:rPr>
              <a:t> </a:t>
            </a:r>
            <a:r>
              <a:rPr lang="fr-CH" sz="1400" dirty="0" err="1">
                <a:solidFill>
                  <a:prstClr val="black"/>
                </a:solidFill>
              </a:rPr>
              <a:t>Leads</a:t>
            </a:r>
            <a:endParaRPr lang="en-US" sz="1400" dirty="0">
              <a:solidFill>
                <a:prstClr val="black"/>
              </a:solidFill>
            </a:endParaRPr>
          </a:p>
        </p:txBody>
      </p:sp>
      <p:sp>
        <p:nvSpPr>
          <p:cNvPr id="100" name="TextBox 99"/>
          <p:cNvSpPr txBox="1"/>
          <p:nvPr/>
        </p:nvSpPr>
        <p:spPr>
          <a:xfrm>
            <a:off x="4572000" y="4800600"/>
            <a:ext cx="4246227" cy="646331"/>
          </a:xfrm>
          <a:prstGeom prst="rect">
            <a:avLst/>
          </a:prstGeom>
          <a:noFill/>
        </p:spPr>
        <p:txBody>
          <a:bodyPr wrap="none" rtlCol="0">
            <a:spAutoFit/>
          </a:bodyPr>
          <a:lstStyle/>
          <a:p>
            <a:r>
              <a:rPr lang="en-US" dirty="0" smtClean="0">
                <a:solidFill>
                  <a:prstClr val="black"/>
                </a:solidFill>
              </a:rPr>
              <a:t>Electrical transfer at cryogenic temperature</a:t>
            </a:r>
          </a:p>
          <a:p>
            <a:r>
              <a:rPr lang="en-US" dirty="0" smtClean="0">
                <a:solidFill>
                  <a:prstClr val="black"/>
                </a:solidFill>
              </a:rPr>
              <a:t>across long lengths</a:t>
            </a:r>
            <a:endParaRPr lang="en-US" dirty="0">
              <a:solidFill>
                <a:prstClr val="black"/>
              </a:solidFill>
            </a:endParaRPr>
          </a:p>
        </p:txBody>
      </p:sp>
      <p:sp>
        <p:nvSpPr>
          <p:cNvPr id="102" name="TextBox 101"/>
          <p:cNvSpPr txBox="1"/>
          <p:nvPr/>
        </p:nvSpPr>
        <p:spPr>
          <a:xfrm>
            <a:off x="6228184" y="5445224"/>
            <a:ext cx="2014462" cy="307777"/>
          </a:xfrm>
          <a:prstGeom prst="rect">
            <a:avLst/>
          </a:prstGeom>
          <a:noFill/>
        </p:spPr>
        <p:txBody>
          <a:bodyPr wrap="none" rtlCol="0">
            <a:spAutoFit/>
          </a:bodyPr>
          <a:lstStyle/>
          <a:p>
            <a:r>
              <a:rPr lang="fr-CH" sz="1400" b="1" dirty="0" err="1" smtClean="0">
                <a:solidFill>
                  <a:prstClr val="black"/>
                </a:solidFill>
              </a:rPr>
              <a:t>From</a:t>
            </a:r>
            <a:r>
              <a:rPr lang="fr-CH" sz="1400" b="1" dirty="0" smtClean="0">
                <a:solidFill>
                  <a:prstClr val="black"/>
                </a:solidFill>
              </a:rPr>
              <a:t> A. Ballarino - CERN</a:t>
            </a:r>
            <a:endParaRPr lang="en-US" sz="1400" b="1" dirty="0">
              <a:solidFill>
                <a:prstClr val="black"/>
              </a:solidFill>
            </a:endParaRPr>
          </a:p>
        </p:txBody>
      </p:sp>
      <p:sp>
        <p:nvSpPr>
          <p:cNvPr id="103" name="Slide Number Placeholder 102"/>
          <p:cNvSpPr>
            <a:spLocks noGrp="1"/>
          </p:cNvSpPr>
          <p:nvPr>
            <p:ph type="sldNum" sz="quarter" idx="12"/>
          </p:nvPr>
        </p:nvSpPr>
        <p:spPr/>
        <p:txBody>
          <a:bodyPr/>
          <a:lstStyle/>
          <a:p>
            <a:fld id="{9EEE2AC0-52E5-410B-B385-A72155E5C208}"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124633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additive="base">
                                        <p:cTn id="7" dur="500" fill="hold"/>
                                        <p:tgtEl>
                                          <p:spTgt spid="219"/>
                                        </p:tgtEl>
                                        <p:attrNameLst>
                                          <p:attrName>ppt_x</p:attrName>
                                        </p:attrNameLst>
                                      </p:cBhvr>
                                      <p:tavLst>
                                        <p:tav tm="0">
                                          <p:val>
                                            <p:strVal val="#ppt_x"/>
                                          </p:val>
                                        </p:tav>
                                        <p:tav tm="100000">
                                          <p:val>
                                            <p:strVal val="#ppt_x"/>
                                          </p:val>
                                        </p:tav>
                                      </p:tavLst>
                                    </p:anim>
                                    <p:anim calcmode="lin" valueType="num">
                                      <p:cBhvr additive="base">
                                        <p:cTn id="8"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3124200" y="6492875"/>
            <a:ext cx="2895600" cy="365125"/>
          </a:xfrm>
        </p:spPr>
        <p:txBody>
          <a:bodyPr/>
          <a:lstStyle/>
          <a:p>
            <a:r>
              <a:rPr lang="en-US" sz="1400" smtClean="0">
                <a:solidFill>
                  <a:prstClr val="black">
                    <a:tint val="75000"/>
                  </a:prstClr>
                </a:solidFill>
              </a:rPr>
              <a:t>S. Myers                   ECFA-EPS, Grenoble</a:t>
            </a:r>
            <a:endParaRPr lang="en-US" sz="1400" dirty="0">
              <a:solidFill>
                <a:prstClr val="black">
                  <a:tint val="75000"/>
                </a:prstClr>
              </a:solidFill>
            </a:endParaRPr>
          </a:p>
        </p:txBody>
      </p:sp>
      <p:cxnSp>
        <p:nvCxnSpPr>
          <p:cNvPr id="7" name="Straight Connector 6"/>
          <p:cNvCxnSpPr/>
          <p:nvPr/>
        </p:nvCxnSpPr>
        <p:spPr>
          <a:xfrm>
            <a:off x="0" y="6553200"/>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Date Placeholder 2"/>
          <p:cNvSpPr>
            <a:spLocks noGrp="1"/>
          </p:cNvSpPr>
          <p:nvPr>
            <p:ph type="dt" sz="half" idx="10"/>
          </p:nvPr>
        </p:nvSpPr>
        <p:spPr>
          <a:xfrm>
            <a:off x="0" y="6492875"/>
            <a:ext cx="2133600" cy="365125"/>
          </a:xfrm>
        </p:spPr>
        <p:txBody>
          <a:bodyPr/>
          <a:lstStyle/>
          <a:p>
            <a:r>
              <a:rPr lang="en-US" sz="1400" smtClean="0">
                <a:solidFill>
                  <a:prstClr val="black">
                    <a:tint val="75000"/>
                  </a:prstClr>
                </a:solidFill>
              </a:rPr>
              <a:t>July 23, 2011</a:t>
            </a:r>
            <a:endParaRPr lang="en-US" sz="1400" dirty="0">
              <a:solidFill>
                <a:prstClr val="black">
                  <a:tint val="75000"/>
                </a:prstClr>
              </a:solidFill>
            </a:endParaRPr>
          </a:p>
        </p:txBody>
      </p:sp>
      <p:pic>
        <p:nvPicPr>
          <p:cNvPr id="9" name="Picture 8" descr="power logo 3.png"/>
          <p:cNvPicPr>
            <a:picLocks noChangeAspect="1"/>
          </p:cNvPicPr>
          <p:nvPr/>
        </p:nvPicPr>
        <p:blipFill>
          <a:blip r:embed="rId3" cstate="print"/>
          <a:stretch>
            <a:fillRect/>
          </a:stretch>
        </p:blipFill>
        <p:spPr>
          <a:xfrm>
            <a:off x="8236477" y="83315"/>
            <a:ext cx="712562" cy="777673"/>
          </a:xfrm>
          <a:prstGeom prst="rect">
            <a:avLst/>
          </a:prstGeom>
        </p:spPr>
      </p:pic>
      <p:sp>
        <p:nvSpPr>
          <p:cNvPr id="10" name="TextBox 9"/>
          <p:cNvSpPr txBox="1"/>
          <p:nvPr/>
        </p:nvSpPr>
        <p:spPr>
          <a:xfrm>
            <a:off x="76200" y="1164372"/>
            <a:ext cx="8928213" cy="4401205"/>
          </a:xfrm>
          <a:prstGeom prst="rect">
            <a:avLst/>
          </a:prstGeom>
          <a:noFill/>
        </p:spPr>
        <p:txBody>
          <a:bodyPr wrap="none" rtlCol="0">
            <a:spAutoFit/>
          </a:bodyPr>
          <a:lstStyle/>
          <a:p>
            <a:r>
              <a:rPr lang="en-US" sz="2000" dirty="0" smtClean="0">
                <a:solidFill>
                  <a:prstClr val="black"/>
                </a:solidFill>
              </a:rPr>
              <a:t>Advantages of remote powering:</a:t>
            </a:r>
          </a:p>
          <a:p>
            <a:endParaRPr lang="en-US" sz="2000" dirty="0" smtClean="0">
              <a:solidFill>
                <a:prstClr val="black"/>
              </a:solidFill>
            </a:endParaRPr>
          </a:p>
          <a:p>
            <a:endParaRPr lang="en-US" sz="2000" dirty="0" smtClean="0">
              <a:solidFill>
                <a:prstClr val="black"/>
              </a:solidFill>
            </a:endParaRPr>
          </a:p>
          <a:p>
            <a:pPr>
              <a:buFontTx/>
              <a:buChar char="-"/>
            </a:pPr>
            <a:r>
              <a:rPr lang="en-US" sz="2000" dirty="0" smtClean="0">
                <a:solidFill>
                  <a:prstClr val="black"/>
                </a:solidFill>
              </a:rPr>
              <a:t>Safer long-term operation of powering equipment (power converters, current leads</a:t>
            </a:r>
          </a:p>
          <a:p>
            <a:r>
              <a:rPr lang="en-US" sz="2000" dirty="0" smtClean="0">
                <a:solidFill>
                  <a:prstClr val="black"/>
                </a:solidFill>
              </a:rPr>
              <a:t>and associate auxiliary devices) located in a radiation-free environment;</a:t>
            </a:r>
          </a:p>
          <a:p>
            <a:endParaRPr lang="en-US" sz="2000" dirty="0" smtClean="0">
              <a:solidFill>
                <a:prstClr val="black"/>
              </a:solidFill>
            </a:endParaRPr>
          </a:p>
          <a:p>
            <a:pPr>
              <a:buFontTx/>
              <a:buChar char="-"/>
            </a:pPr>
            <a:r>
              <a:rPr lang="en-US" sz="2000" dirty="0" smtClean="0">
                <a:solidFill>
                  <a:prstClr val="black"/>
                </a:solidFill>
              </a:rPr>
              <a:t>Safer access of personnel to equipment for maintenance, repair, diagnostic and</a:t>
            </a:r>
          </a:p>
          <a:p>
            <a:r>
              <a:rPr lang="en-US" sz="2000" dirty="0" smtClean="0">
                <a:solidFill>
                  <a:prstClr val="black"/>
                </a:solidFill>
              </a:rPr>
              <a:t>routine tests interventions;</a:t>
            </a:r>
          </a:p>
          <a:p>
            <a:pPr>
              <a:buFontTx/>
              <a:buChar char="-"/>
            </a:pPr>
            <a:endParaRPr lang="en-US" sz="2000" dirty="0" smtClean="0">
              <a:solidFill>
                <a:prstClr val="black"/>
              </a:solidFill>
            </a:endParaRPr>
          </a:p>
          <a:p>
            <a:pPr>
              <a:buFontTx/>
              <a:buChar char="-"/>
            </a:pPr>
            <a:r>
              <a:rPr lang="en-US" sz="2000" dirty="0" smtClean="0">
                <a:solidFill>
                  <a:prstClr val="black"/>
                </a:solidFill>
              </a:rPr>
              <a:t> Reduced time of interventions on power converters, current leads and DFBs if the </a:t>
            </a:r>
          </a:p>
          <a:p>
            <a:r>
              <a:rPr lang="en-US" sz="2000" dirty="0" smtClean="0">
                <a:solidFill>
                  <a:prstClr val="black"/>
                </a:solidFill>
              </a:rPr>
              <a:t>powering equipment  is located outside of the tunnel areas – gain in machine </a:t>
            </a:r>
          </a:p>
          <a:p>
            <a:r>
              <a:rPr lang="en-US" sz="2000" dirty="0" smtClean="0">
                <a:solidFill>
                  <a:prstClr val="black"/>
                </a:solidFill>
              </a:rPr>
              <a:t>availability ;</a:t>
            </a:r>
          </a:p>
          <a:p>
            <a:endParaRPr lang="en-US" sz="2000" dirty="0" smtClean="0">
              <a:solidFill>
                <a:prstClr val="black"/>
              </a:solidFill>
            </a:endParaRPr>
          </a:p>
          <a:p>
            <a:r>
              <a:rPr lang="en-US" sz="2000" dirty="0" smtClean="0">
                <a:solidFill>
                  <a:prstClr val="black"/>
                </a:solidFill>
              </a:rPr>
              <a:t>- Free space in the beam areas which becomes available for other equipment.</a:t>
            </a:r>
            <a:endParaRPr lang="en-US" sz="2000" dirty="0">
              <a:solidFill>
                <a:prstClr val="black"/>
              </a:solidFill>
            </a:endParaRPr>
          </a:p>
        </p:txBody>
      </p:sp>
      <p:sp>
        <p:nvSpPr>
          <p:cNvPr id="11" name="TextBox 10"/>
          <p:cNvSpPr txBox="1"/>
          <p:nvPr/>
        </p:nvSpPr>
        <p:spPr>
          <a:xfrm>
            <a:off x="1775107" y="300335"/>
            <a:ext cx="5387693" cy="461665"/>
          </a:xfrm>
          <a:prstGeom prst="rect">
            <a:avLst/>
          </a:prstGeom>
          <a:noFill/>
        </p:spPr>
        <p:txBody>
          <a:bodyPr wrap="none" rtlCol="0">
            <a:spAutoFit/>
          </a:bodyPr>
          <a:lstStyle/>
          <a:p>
            <a:r>
              <a:rPr lang="en-GB" sz="2400" b="1" dirty="0" smtClean="0">
                <a:solidFill>
                  <a:prstClr val="black"/>
                </a:solidFill>
              </a:rPr>
              <a:t>Cold Powering via Superconducting Links</a:t>
            </a:r>
            <a:endParaRPr lang="en-GB" sz="2400" b="1" dirty="0">
              <a:solidFill>
                <a:prstClr val="black"/>
              </a:solidFill>
            </a:endParaRPr>
          </a:p>
        </p:txBody>
      </p:sp>
      <p:sp>
        <p:nvSpPr>
          <p:cNvPr id="12" name="TextBox 11"/>
          <p:cNvSpPr txBox="1"/>
          <p:nvPr/>
        </p:nvSpPr>
        <p:spPr>
          <a:xfrm>
            <a:off x="6228184" y="5445224"/>
            <a:ext cx="2014462" cy="307777"/>
          </a:xfrm>
          <a:prstGeom prst="rect">
            <a:avLst/>
          </a:prstGeom>
          <a:noFill/>
        </p:spPr>
        <p:txBody>
          <a:bodyPr wrap="none" rtlCol="0">
            <a:spAutoFit/>
          </a:bodyPr>
          <a:lstStyle/>
          <a:p>
            <a:r>
              <a:rPr lang="fr-CH" sz="1400" b="1" dirty="0" err="1" smtClean="0">
                <a:solidFill>
                  <a:prstClr val="black"/>
                </a:solidFill>
              </a:rPr>
              <a:t>From</a:t>
            </a:r>
            <a:r>
              <a:rPr lang="fr-CH" sz="1400" b="1" dirty="0" smtClean="0">
                <a:solidFill>
                  <a:prstClr val="black"/>
                </a:solidFill>
              </a:rPr>
              <a:t> A. Ballarino - CERN</a:t>
            </a:r>
            <a:endParaRPr lang="en-US" sz="1400" b="1" dirty="0">
              <a:solidFill>
                <a:prstClr val="black"/>
              </a:solidFill>
            </a:endParaRPr>
          </a:p>
        </p:txBody>
      </p:sp>
      <p:sp>
        <p:nvSpPr>
          <p:cNvPr id="13" name="Slide Number Placeholder 12"/>
          <p:cNvSpPr>
            <a:spLocks noGrp="1"/>
          </p:cNvSpPr>
          <p:nvPr>
            <p:ph type="sldNum" sz="quarter" idx="12"/>
          </p:nvPr>
        </p:nvSpPr>
        <p:spPr/>
        <p:txBody>
          <a:bodyPr/>
          <a:lstStyle/>
          <a:p>
            <a:fld id="{9EEE2AC0-52E5-410B-B385-A72155E5C208}"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36116019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9144000" cy="1143000"/>
          </a:xfrm>
          <a:noFill/>
        </p:spPr>
        <p:txBody>
          <a:bodyPr>
            <a:normAutofit fontScale="90000"/>
          </a:bodyPr>
          <a:lstStyle/>
          <a:p>
            <a:pPr eaLnBrk="1" hangingPunct="1"/>
            <a:r>
              <a:rPr lang="en-US" sz="4800" dirty="0" smtClean="0"/>
              <a:t>example HL-LHC parameters, </a:t>
            </a:r>
            <a:r>
              <a:rPr lang="en-US" sz="4800" dirty="0" smtClean="0">
                <a:latin typeface="Symbol" pitchFamily="18" charset="2"/>
              </a:rPr>
              <a:t>b</a:t>
            </a:r>
            <a:r>
              <a:rPr lang="en-US" sz="4800" dirty="0" smtClean="0"/>
              <a:t>*=15 cm</a:t>
            </a:r>
          </a:p>
        </p:txBody>
      </p:sp>
      <p:graphicFrame>
        <p:nvGraphicFramePr>
          <p:cNvPr id="4" name="Group 146"/>
          <p:cNvGraphicFramePr>
            <a:graphicFrameLocks noGrp="1"/>
          </p:cNvGraphicFramePr>
          <p:nvPr/>
        </p:nvGraphicFramePr>
        <p:xfrm>
          <a:off x="0" y="1084263"/>
          <a:ext cx="9144001" cy="5761729"/>
        </p:xfrm>
        <a:graphic>
          <a:graphicData uri="http://schemas.openxmlformats.org/drawingml/2006/table">
            <a:tbl>
              <a:tblPr/>
              <a:tblGrid>
                <a:gridCol w="2209800"/>
                <a:gridCol w="1724586"/>
                <a:gridCol w="899289"/>
                <a:gridCol w="899289"/>
                <a:gridCol w="1201236"/>
                <a:gridCol w="1187884"/>
                <a:gridCol w="1021917"/>
              </a:tblGrid>
              <a:tr h="228600">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parameter</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symbol</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rPr>
                        <a:t>nom.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rPr>
                        <a:t>nom.*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0"/>
                        </a:spcAft>
                        <a:buClr>
                          <a:srgbClr val="FF9900"/>
                        </a:buClr>
                        <a:buSzPct val="110000"/>
                        <a:buFontTx/>
                        <a:buNone/>
                        <a:tabLst/>
                      </a:pPr>
                      <a:r>
                        <a:rPr kumimoji="0" lang="en-US" sz="1400" b="1" i="0" u="none" strike="noStrike" cap="none" normalizeH="0" baseline="0" dirty="0" smtClean="0">
                          <a:ln>
                            <a:noFill/>
                          </a:ln>
                          <a:solidFill>
                            <a:srgbClr val="0000FF"/>
                          </a:solidFill>
                          <a:effectLst/>
                          <a:latin typeface="Times New Roman" pitchFamily="18" charset="0"/>
                          <a:cs typeface="Times New Roman" pitchFamily="18" charset="0"/>
                        </a:rPr>
                        <a:t>HL crab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0"/>
                        </a:spcAft>
                        <a:buClr>
                          <a:srgbClr val="FF9900"/>
                        </a:buClr>
                        <a:buSzPct val="110000"/>
                        <a:buFontTx/>
                        <a:buNone/>
                        <a:tabLst/>
                      </a:pPr>
                      <a:r>
                        <a:rPr kumimoji="0" lang="en-US" sz="1400" b="1" i="0" u="none" strike="noStrike" cap="none" normalizeH="0" baseline="0" dirty="0" smtClean="0">
                          <a:ln>
                            <a:noFill/>
                          </a:ln>
                          <a:solidFill>
                            <a:srgbClr val="0000FF"/>
                          </a:solidFill>
                          <a:effectLst/>
                          <a:latin typeface="Times New Roman" pitchFamily="18" charset="0"/>
                        </a:rPr>
                        <a:t>HL </a:t>
                      </a:r>
                      <a:r>
                        <a:rPr kumimoji="0" lang="en-US" sz="1400" b="1" i="0" u="none" strike="noStrike" cap="none" normalizeH="0" baseline="0" dirty="0" err="1" smtClean="0">
                          <a:ln>
                            <a:noFill/>
                          </a:ln>
                          <a:solidFill>
                            <a:srgbClr val="0000FF"/>
                          </a:solidFill>
                          <a:effectLst/>
                          <a:latin typeface="Times New Roman" pitchFamily="18" charset="0"/>
                        </a:rPr>
                        <a:t>sb</a:t>
                      </a:r>
                      <a:r>
                        <a:rPr kumimoji="0" lang="en-US" sz="1400" b="1" i="0" u="none" strike="noStrike" cap="none" normalizeH="0" baseline="0" dirty="0" smtClean="0">
                          <a:ln>
                            <a:noFill/>
                          </a:ln>
                          <a:solidFill>
                            <a:srgbClr val="0000FF"/>
                          </a:solidFill>
                          <a:effectLst/>
                          <a:latin typeface="Times New Roman" pitchFamily="18" charset="0"/>
                        </a:rPr>
                        <a:t> + </a:t>
                      </a:r>
                      <a:r>
                        <a:rPr kumimoji="0" lang="en-US" sz="1400" b="1" i="0" u="none" strike="noStrike" cap="none" normalizeH="0" baseline="0" dirty="0" err="1" smtClean="0">
                          <a:ln>
                            <a:noFill/>
                          </a:ln>
                          <a:solidFill>
                            <a:srgbClr val="0000FF"/>
                          </a:solidFill>
                          <a:effectLst/>
                          <a:latin typeface="Times New Roman" pitchFamily="18" charset="0"/>
                        </a:rPr>
                        <a:t>lrc</a:t>
                      </a:r>
                      <a:endParaRPr kumimoji="0" lang="en-US" sz="1400" b="1" i="0" u="none" strike="noStrike" cap="none" normalizeH="0" baseline="0" dirty="0" smtClean="0">
                        <a:ln>
                          <a:noFill/>
                        </a:ln>
                        <a:solidFill>
                          <a:srgbClr val="0000FF"/>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85000"/>
                        </a:lnSpc>
                        <a:spcBef>
                          <a:spcPct val="0"/>
                        </a:spcBef>
                        <a:spcAft>
                          <a:spcPct val="0"/>
                        </a:spcAft>
                        <a:buClr>
                          <a:srgbClr val="FF9900"/>
                        </a:buClr>
                        <a:buSzPct val="110000"/>
                        <a:buFontTx/>
                        <a:buNone/>
                        <a:tabLst/>
                      </a:pPr>
                      <a:r>
                        <a:rPr kumimoji="0" lang="en-US" sz="1400" b="1" i="0" u="none" strike="noStrike" cap="none" normalizeH="0" baseline="0" dirty="0" smtClean="0">
                          <a:ln>
                            <a:noFill/>
                          </a:ln>
                          <a:solidFill>
                            <a:srgbClr val="0000FF"/>
                          </a:solidFill>
                          <a:effectLst/>
                          <a:latin typeface="Times New Roman" pitchFamily="18" charset="0"/>
                        </a:rPr>
                        <a:t>HL 50+lrc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protons per bunch</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1" u="none" strike="noStrike" cap="none" normalizeH="0" baseline="0" dirty="0" err="1" smtClean="0">
                          <a:ln>
                            <a:noFill/>
                          </a:ln>
                          <a:solidFill>
                            <a:schemeClr val="tx1"/>
                          </a:solidFill>
                          <a:effectLst/>
                          <a:latin typeface="Times New Roman" pitchFamily="18" charset="0"/>
                          <a:cs typeface="Arial" pitchFamily="34" charset="0"/>
                        </a:rPr>
                        <a:t>N</a:t>
                      </a:r>
                      <a:r>
                        <a:rPr kumimoji="0" lang="en-US" sz="1600" b="0" i="1" u="none" strike="noStrike" cap="none" normalizeH="0" baseline="-25000" dirty="0" err="1" smtClean="0">
                          <a:ln>
                            <a:noFill/>
                          </a:ln>
                          <a:solidFill>
                            <a:schemeClr val="tx1"/>
                          </a:solidFill>
                          <a:effectLst/>
                          <a:latin typeface="Times New Roman" pitchFamily="18" charset="0"/>
                          <a:cs typeface="Arial" pitchFamily="34" charset="0"/>
                        </a:rPr>
                        <a:t>b</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[10</a:t>
                      </a:r>
                      <a:r>
                        <a:rPr kumimoji="0" lang="en-US" sz="1600" b="0" i="0" u="none" strike="noStrike" cap="none" normalizeH="0" baseline="30000" dirty="0" smtClean="0">
                          <a:ln>
                            <a:noFill/>
                          </a:ln>
                          <a:solidFill>
                            <a:schemeClr val="tx1"/>
                          </a:solidFill>
                          <a:effectLst/>
                          <a:latin typeface="Times New Roman" pitchFamily="18" charset="0"/>
                          <a:cs typeface="Arial" pitchFamily="34" charset="0"/>
                        </a:rPr>
                        <a:t>11</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1.15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1.7</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1.78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defRPr/>
                      </a:pPr>
                      <a:r>
                        <a:rPr kumimoji="0" lang="en-US" sz="1600" b="1" i="0" u="none" strike="noStrike" cap="none" normalizeH="0" baseline="0" dirty="0" smtClean="0">
                          <a:ln>
                            <a:noFill/>
                          </a:ln>
                          <a:solidFill>
                            <a:srgbClr val="0000FF"/>
                          </a:solidFill>
                          <a:effectLst/>
                          <a:latin typeface="Times New Roman" pitchFamily="18" charset="0"/>
                        </a:rPr>
                        <a:t>2.16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FF0000"/>
                          </a:solidFill>
                          <a:effectLst/>
                          <a:latin typeface="Times New Roman" pitchFamily="18" charset="0"/>
                          <a:cs typeface="Arial" pitchFamily="34" charset="0"/>
                        </a:rPr>
                        <a:t>3.77</a:t>
                      </a:r>
                      <a:endParaRPr kumimoji="0" lang="en-US" sz="1600" b="1" i="0" u="none" strike="noStrike" cap="none" normalizeH="0" baseline="0" dirty="0" smtClean="0">
                        <a:ln>
                          <a:noFill/>
                        </a:ln>
                        <a:solidFill>
                          <a:srgbClr val="FF0000"/>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bunch spacing</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Symbol" pitchFamily="18" charset="2"/>
                          <a:cs typeface="Arial" pitchFamily="34" charset="0"/>
                        </a:rPr>
                        <a:t>D</a:t>
                      </a:r>
                      <a:r>
                        <a:rPr kumimoji="0" lang="en-US" sz="1600" b="0" i="0" u="none" strike="noStrike" cap="none" normalizeH="0" baseline="0" smtClean="0">
                          <a:ln>
                            <a:noFill/>
                          </a:ln>
                          <a:solidFill>
                            <a:schemeClr val="tx1"/>
                          </a:solidFill>
                          <a:effectLst/>
                          <a:latin typeface="Times New Roman" pitchFamily="18" charset="0"/>
                          <a:cs typeface="Arial" pitchFamily="34" charset="0"/>
                        </a:rPr>
                        <a:t>t [ns]</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25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50</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25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25</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50</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beam current</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Times New Roman" pitchFamily="18" charset="0"/>
                          <a:cs typeface="Arial" pitchFamily="34" charset="0"/>
                        </a:rPr>
                        <a:t>I [A]</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0.58</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0.43</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0.91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FF0000"/>
                          </a:solidFill>
                          <a:effectLst/>
                          <a:latin typeface="Times New Roman" pitchFamily="18" charset="0"/>
                          <a:cs typeface="Arial" pitchFamily="34" charset="0"/>
                        </a:rPr>
                        <a:t>1.09</a:t>
                      </a:r>
                      <a:endParaRPr kumimoji="0" lang="en-US" sz="2800" b="1" i="0" u="none" strike="noStrike" cap="none" normalizeH="0" baseline="0" dirty="0" smtClean="0">
                        <a:ln>
                          <a:noFill/>
                        </a:ln>
                        <a:solidFill>
                          <a:srgbClr val="FF0000"/>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0.95</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longitudinal profile</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30000"/>
                        </a:spcBef>
                        <a:spcAft>
                          <a:spcPct val="0"/>
                        </a:spcAft>
                        <a:buClr>
                          <a:srgbClr val="FF9900"/>
                        </a:buClr>
                        <a:buSzPct val="110000"/>
                        <a:buFontTx/>
                        <a:buNone/>
                        <a:tabLst/>
                      </a:pPr>
                      <a:endParaRPr kumimoji="0" lang="en-US" sz="16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Gauss</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Gauss</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Gauss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Gauss</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Gauss</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rms</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bunch length</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Symbol" pitchFamily="18" charset="2"/>
                          <a:cs typeface="Arial" pitchFamily="34" charset="0"/>
                        </a:rPr>
                        <a:t>s</a:t>
                      </a:r>
                      <a:r>
                        <a:rPr kumimoji="0" lang="en-US" sz="1600" b="0" i="0" u="none" strike="noStrike" cap="none" normalizeH="0" baseline="-25000" smtClean="0">
                          <a:ln>
                            <a:noFill/>
                          </a:ln>
                          <a:solidFill>
                            <a:schemeClr val="tx1"/>
                          </a:solidFill>
                          <a:effectLst/>
                          <a:latin typeface="Times New Roman" pitchFamily="18" charset="0"/>
                          <a:cs typeface="Arial" pitchFamily="34" charset="0"/>
                        </a:rPr>
                        <a:t>z</a:t>
                      </a:r>
                      <a:r>
                        <a:rPr kumimoji="0" lang="en-US" sz="1600" b="0" i="0" u="none" strike="noStrike" cap="none" normalizeH="0" baseline="0" smtClean="0">
                          <a:ln>
                            <a:noFill/>
                          </a:ln>
                          <a:solidFill>
                            <a:schemeClr val="tx1"/>
                          </a:solidFill>
                          <a:effectLst/>
                          <a:latin typeface="Times New Roman" pitchFamily="18" charset="0"/>
                          <a:cs typeface="Arial" pitchFamily="34" charset="0"/>
                        </a:rPr>
                        <a:t> [cm]</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7.55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7.55</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7.55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5.0</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7.55</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Times New Roman" pitchFamily="18" charset="0"/>
                          <a:cs typeface="Arial" pitchFamily="34" charset="0"/>
                        </a:rPr>
                        <a:t>beta* at IP1&amp;5</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Symbol" pitchFamily="18" charset="2"/>
                          <a:cs typeface="Arial" pitchFamily="34" charset="0"/>
                        </a:rPr>
                        <a:t>b*</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[m]</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0.55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0.55</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0.15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0.15</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0.15</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Times New Roman" pitchFamily="18" charset="0"/>
                          <a:cs typeface="Arial" pitchFamily="34" charset="0"/>
                        </a:rPr>
                        <a:t>full crossing angle</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Symbol" pitchFamily="18" charset="2"/>
                          <a:cs typeface="Arial" pitchFamily="34" charset="0"/>
                        </a:rPr>
                        <a:t>q</a:t>
                      </a:r>
                      <a:r>
                        <a:rPr kumimoji="0" lang="en-US" sz="1600" b="0" i="0" u="none" strike="noStrike" cap="none" normalizeH="0" baseline="-25000" dirty="0" smtClean="0">
                          <a:ln>
                            <a:noFill/>
                          </a:ln>
                          <a:solidFill>
                            <a:schemeClr val="tx1"/>
                          </a:solidFill>
                          <a:effectLst/>
                          <a:latin typeface="Times New Roman" pitchFamily="18" charset="0"/>
                          <a:cs typeface="Arial" pitchFamily="34" charset="0"/>
                        </a:rPr>
                        <a:t>c </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t>
                      </a:r>
                      <a:r>
                        <a:rPr kumimoji="0" lang="en-US" sz="1600" b="0" i="0" u="none" strike="noStrike" cap="none" normalizeH="0" baseline="0" dirty="0" err="1" smtClean="0">
                          <a:ln>
                            <a:noFill/>
                          </a:ln>
                          <a:solidFill>
                            <a:schemeClr val="tx1"/>
                          </a:solidFill>
                          <a:effectLst/>
                          <a:latin typeface="Symbol" pitchFamily="18" charset="2"/>
                          <a:cs typeface="Arial" pitchFamily="34" charset="0"/>
                        </a:rPr>
                        <a:t>m</a:t>
                      </a: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rad</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285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285</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(508-622)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508</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508</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Piwinski</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parameter</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Symbol" pitchFamily="18" charset="2"/>
                          <a:cs typeface="Arial" pitchFamily="34" charset="0"/>
                        </a:rPr>
                        <a:t>f=</a:t>
                      </a:r>
                      <a:r>
                        <a:rPr kumimoji="0" lang="en-US" sz="1600" b="0" i="0" u="none" strike="noStrike" cap="none" normalizeH="0" baseline="0" dirty="0" err="1" smtClean="0">
                          <a:ln>
                            <a:noFill/>
                          </a:ln>
                          <a:solidFill>
                            <a:schemeClr val="tx1"/>
                          </a:solidFill>
                          <a:effectLst/>
                          <a:latin typeface="Symbol" pitchFamily="18" charset="2"/>
                          <a:cs typeface="Arial" pitchFamily="34" charset="0"/>
                        </a:rPr>
                        <a:t>q</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c</a:t>
                      </a:r>
                      <a:r>
                        <a:rPr kumimoji="0" lang="en-US" sz="1600" b="0" i="0" u="none" strike="noStrike" cap="none" normalizeH="0" baseline="0" dirty="0" err="1" smtClean="0">
                          <a:ln>
                            <a:noFill/>
                          </a:ln>
                          <a:solidFill>
                            <a:schemeClr val="tx1"/>
                          </a:solidFill>
                          <a:effectLst/>
                          <a:latin typeface="Symbol" pitchFamily="18" charset="2"/>
                          <a:cs typeface="Arial" pitchFamily="34" charset="0"/>
                        </a:rPr>
                        <a:t>s</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z</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/(2*</a:t>
                      </a:r>
                      <a:r>
                        <a:rPr kumimoji="0" lang="en-US" sz="1600" b="0" i="0" u="none" strike="noStrike" cap="none" normalizeH="0" baseline="0" dirty="0" err="1" smtClean="0">
                          <a:ln>
                            <a:noFill/>
                          </a:ln>
                          <a:solidFill>
                            <a:schemeClr val="tx1"/>
                          </a:solidFill>
                          <a:effectLst/>
                          <a:latin typeface="Symbol" pitchFamily="18" charset="2"/>
                          <a:cs typeface="Arial" pitchFamily="34" charset="0"/>
                        </a:rPr>
                        <a:t>s</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x</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0.65</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0.65</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1.42</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2.14</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544">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rPr>
                        <a:t>tune shift</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1" u="none" strike="noStrike" cap="none" normalizeH="0" baseline="0" dirty="0" err="1" smtClean="0">
                          <a:ln>
                            <a:noFill/>
                          </a:ln>
                          <a:solidFill>
                            <a:schemeClr val="tx1"/>
                          </a:solidFill>
                          <a:effectLst/>
                          <a:latin typeface="Symbol" pitchFamily="18" charset="2"/>
                        </a:rPr>
                        <a:t>D</a:t>
                      </a:r>
                      <a:r>
                        <a:rPr kumimoji="0" lang="en-US" sz="1600" b="0" i="1" u="none" strike="noStrike" cap="none" normalizeH="0" baseline="0" dirty="0" err="1" smtClean="0">
                          <a:ln>
                            <a:noFill/>
                          </a:ln>
                          <a:solidFill>
                            <a:schemeClr val="tx1"/>
                          </a:solidFill>
                          <a:effectLst/>
                          <a:latin typeface="Times New Roman" pitchFamily="18" charset="0"/>
                        </a:rPr>
                        <a:t>Q</a:t>
                      </a:r>
                      <a:r>
                        <a:rPr kumimoji="0" lang="en-US" sz="1600" b="0" i="1" u="none" strike="noStrike" cap="none" normalizeH="0" baseline="-25000" dirty="0" err="1" smtClean="0">
                          <a:ln>
                            <a:noFill/>
                          </a:ln>
                          <a:solidFill>
                            <a:schemeClr val="tx1"/>
                          </a:solidFill>
                          <a:effectLst/>
                          <a:latin typeface="Times New Roman" pitchFamily="18" charset="0"/>
                        </a:rPr>
                        <a:t>tot</a:t>
                      </a:r>
                      <a:endParaRPr kumimoji="0" lang="en-US" sz="1600" b="0" i="1" u="none" strike="noStrike" cap="none" normalizeH="0" baseline="-2500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99"/>
                          </a:solidFill>
                          <a:latin typeface="Times New Roman" pitchFamily="18" charset="0"/>
                          <a:cs typeface="Times New Roman" pitchFamily="18" charset="0"/>
                        </a:rPr>
                        <a:t>0.009</a:t>
                      </a:r>
                      <a:endParaRPr lang="en-US" sz="1600" b="1" dirty="0">
                        <a:solidFill>
                          <a:srgbClr val="000099"/>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dirty="0" smtClean="0">
                          <a:solidFill>
                            <a:schemeClr val="tx1"/>
                          </a:solidFill>
                          <a:latin typeface="Times New Roman" pitchFamily="18" charset="0"/>
                          <a:cs typeface="Times New Roman" pitchFamily="18" charset="0"/>
                        </a:rPr>
                        <a:t>0.0136</a:t>
                      </a:r>
                      <a:endParaRPr lang="en-US" sz="1600" dirty="0">
                        <a:solidFill>
                          <a:schemeClr val="tx1"/>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0.011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0.008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0.010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potential </a:t>
                      </a: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pk</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luminosity</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1" u="none" strike="noStrike" cap="none" normalizeH="0" baseline="0" smtClean="0">
                          <a:ln>
                            <a:noFill/>
                          </a:ln>
                          <a:solidFill>
                            <a:schemeClr val="tx1"/>
                          </a:solidFill>
                          <a:effectLst/>
                          <a:latin typeface="Times New Roman" pitchFamily="18" charset="0"/>
                          <a:cs typeface="Arial" pitchFamily="34" charset="0"/>
                        </a:rPr>
                        <a:t>L</a:t>
                      </a:r>
                      <a:r>
                        <a:rPr kumimoji="0" lang="en-US" sz="1600" b="0" i="0" u="none" strike="noStrike" cap="none" normalizeH="0" baseline="0" smtClean="0">
                          <a:ln>
                            <a:noFill/>
                          </a:ln>
                          <a:solidFill>
                            <a:schemeClr val="tx1"/>
                          </a:solidFill>
                          <a:effectLst/>
                          <a:latin typeface="Times New Roman" pitchFamily="18" charset="0"/>
                          <a:cs typeface="Arial" pitchFamily="34" charset="0"/>
                        </a:rPr>
                        <a:t> [10</a:t>
                      </a:r>
                      <a:r>
                        <a:rPr kumimoji="0" lang="en-US" sz="1600" b="0" i="0" u="none" strike="noStrike" cap="none" normalizeH="0" baseline="30000" smtClean="0">
                          <a:ln>
                            <a:noFill/>
                          </a:ln>
                          <a:solidFill>
                            <a:schemeClr val="tx1"/>
                          </a:solidFill>
                          <a:effectLst/>
                          <a:latin typeface="Times New Roman" pitchFamily="18" charset="0"/>
                          <a:cs typeface="Arial" pitchFamily="34" charset="0"/>
                        </a:rPr>
                        <a:t>34</a:t>
                      </a:r>
                      <a:r>
                        <a:rPr kumimoji="0" lang="en-US" sz="1600" b="0" i="0" u="none" strike="noStrike" cap="none" normalizeH="0" baseline="0" smtClean="0">
                          <a:ln>
                            <a:noFill/>
                          </a:ln>
                          <a:solidFill>
                            <a:schemeClr val="tx1"/>
                          </a:solidFill>
                          <a:effectLst/>
                          <a:latin typeface="Times New Roman" pitchFamily="18" charset="0"/>
                          <a:cs typeface="Arial" pitchFamily="34" charset="0"/>
                        </a:rPr>
                        <a:t> cm</a:t>
                      </a:r>
                      <a:r>
                        <a:rPr kumimoji="0" lang="en-US" sz="1600" b="0" i="0" u="none" strike="noStrike" cap="none" normalizeH="0" baseline="30000" smtClean="0">
                          <a:ln>
                            <a:noFill/>
                          </a:ln>
                          <a:solidFill>
                            <a:schemeClr val="tx1"/>
                          </a:solidFill>
                          <a:effectLst/>
                          <a:latin typeface="Times New Roman" pitchFamily="18" charset="0"/>
                          <a:cs typeface="Arial" pitchFamily="34" charset="0"/>
                        </a:rPr>
                        <a:t>-2</a:t>
                      </a:r>
                      <a:r>
                        <a:rPr kumimoji="0" lang="en-US" sz="1600" b="0" i="0" u="none" strike="noStrike" cap="none" normalizeH="0" baseline="0" smtClean="0">
                          <a:ln>
                            <a:noFill/>
                          </a:ln>
                          <a:solidFill>
                            <a:schemeClr val="tx1"/>
                          </a:solidFill>
                          <a:effectLst/>
                          <a:latin typeface="Times New Roman" pitchFamily="18" charset="0"/>
                          <a:cs typeface="Arial" pitchFamily="34" charset="0"/>
                        </a:rPr>
                        <a:t>s</a:t>
                      </a:r>
                      <a:r>
                        <a:rPr kumimoji="0" lang="en-US" sz="1600" b="0" i="0" u="none" strike="noStrike" cap="none" normalizeH="0" baseline="30000" smtClean="0">
                          <a:ln>
                            <a:noFill/>
                          </a:ln>
                          <a:solidFill>
                            <a:schemeClr val="tx1"/>
                          </a:solidFill>
                          <a:effectLst/>
                          <a:latin typeface="Times New Roman" pitchFamily="18" charset="0"/>
                          <a:cs typeface="Arial" pitchFamily="34" charset="0"/>
                        </a:rPr>
                        <a:t>-1</a:t>
                      </a:r>
                      <a:r>
                        <a:rPr kumimoji="0" lang="en-US" sz="1600" b="0" i="0" u="none" strike="noStrike" cap="none" normalizeH="0" baseline="0" smtClean="0">
                          <a:ln>
                            <a:noFill/>
                          </a:ln>
                          <a:solidFill>
                            <a:schemeClr val="tx1"/>
                          </a:solidFill>
                          <a:effectLst/>
                          <a:latin typeface="Times New Roman" pitchFamily="18" charset="0"/>
                          <a:cs typeface="Arial" pitchFamily="34" charset="0"/>
                        </a:rPr>
                        <a:t>]</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1</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1.1</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10.6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9.0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10.1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events per #</a:t>
                      </a: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ing</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30000"/>
                        </a:spcBef>
                        <a:spcAft>
                          <a:spcPct val="0"/>
                        </a:spcAft>
                        <a:buClr>
                          <a:srgbClr val="FF9900"/>
                        </a:buClr>
                        <a:buSzPct val="110000"/>
                        <a:buFontTx/>
                        <a:buNone/>
                        <a:tabLst/>
                      </a:pPr>
                      <a:endParaRPr kumimoji="0" lang="en-US" sz="16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19</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40</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95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95</a:t>
                      </a:r>
                      <a:endParaRPr kumimoji="0" lang="en-US" sz="16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189</a:t>
                      </a:r>
                      <a:endParaRPr kumimoji="0" lang="en-US" sz="16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effective lifetime</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err="1" smtClean="0">
                          <a:ln>
                            <a:noFill/>
                          </a:ln>
                          <a:solidFill>
                            <a:schemeClr val="tx1"/>
                          </a:solidFill>
                          <a:effectLst/>
                          <a:latin typeface="Symbol" pitchFamily="18" charset="2"/>
                          <a:cs typeface="Arial" pitchFamily="34" charset="0"/>
                        </a:rPr>
                        <a:t>t</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eff</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[h]</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44.9</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30</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13.9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16.8</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14.7</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69">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run or level time </a:t>
                      </a:r>
                      <a:endParaRPr kumimoji="0" lang="en-US" sz="2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err="1" smtClean="0">
                          <a:ln>
                            <a:noFill/>
                          </a:ln>
                          <a:solidFill>
                            <a:schemeClr val="tx1"/>
                          </a:solidFill>
                          <a:effectLst/>
                          <a:latin typeface="Times New Roman" pitchFamily="18" charset="0"/>
                          <a:cs typeface="Arial" pitchFamily="34" charset="0"/>
                        </a:rPr>
                        <a:t>t</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run,level</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a:t>
                      </a:r>
                      <a:r>
                        <a:rPr kumimoji="0" lang="en-US" sz="1600" b="0" i="0" u="none" strike="noStrike" cap="none" normalizeH="0" baseline="-25000" dirty="0" smtClean="0">
                          <a:ln>
                            <a:noFill/>
                          </a:ln>
                          <a:solidFill>
                            <a:schemeClr val="tx1"/>
                          </a:solidFill>
                          <a:effectLst/>
                          <a:latin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[h]</a:t>
                      </a:r>
                      <a:endParaRPr kumimoji="0" lang="en-US" sz="2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15.2</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12.2</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FF0000"/>
                          </a:solidFill>
                          <a:effectLst/>
                          <a:latin typeface="Times New Roman" pitchFamily="18" charset="0"/>
                        </a:rPr>
                        <a:t>4.35</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FF0000"/>
                          </a:solidFill>
                          <a:latin typeface="Times New Roman" pitchFamily="18" charset="0"/>
                          <a:cs typeface="Times New Roman" pitchFamily="18" charset="0"/>
                        </a:rPr>
                        <a:t>4.29</a:t>
                      </a:r>
                      <a:endParaRPr lang="en-US" sz="1600" b="1" dirty="0">
                        <a:solidFill>
                          <a:srgbClr val="FF0000"/>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FF0000"/>
                          </a:solidFill>
                          <a:latin typeface="Times New Roman" pitchFamily="18" charset="0"/>
                          <a:cs typeface="Times New Roman" pitchFamily="18" charset="0"/>
                        </a:rPr>
                        <a:t>4.34</a:t>
                      </a:r>
                      <a:endParaRPr lang="en-US" sz="1600" b="1" dirty="0">
                        <a:solidFill>
                          <a:srgbClr val="FF0000"/>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e-c heat SEY=1.2</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smtClean="0">
                          <a:ln>
                            <a:noFill/>
                          </a:ln>
                          <a:solidFill>
                            <a:schemeClr val="tx1"/>
                          </a:solidFill>
                          <a:effectLst/>
                          <a:latin typeface="Times New Roman" pitchFamily="18" charset="0"/>
                          <a:cs typeface="Arial" pitchFamily="34" charset="0"/>
                        </a:rPr>
                        <a:t>P [W/m]</a:t>
                      </a:r>
                      <a:endParaRPr kumimoji="0" lang="en-US" sz="2800" b="0"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0.2</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rPr>
                        <a:t>0.1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0.4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0.6</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0.3</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708">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SR+IC heat 4.6-20 K</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P</a:t>
                      </a:r>
                      <a:r>
                        <a:rPr kumimoji="0" lang="en-US" sz="1600" b="0" i="0" u="none" strike="noStrike" cap="none" normalizeH="0" baseline="-25000" dirty="0" smtClean="0">
                          <a:ln>
                            <a:noFill/>
                          </a:ln>
                          <a:solidFill>
                            <a:schemeClr val="tx1"/>
                          </a:solidFill>
                          <a:effectLst/>
                          <a:latin typeface="Times New Roman" pitchFamily="18" charset="0"/>
                          <a:cs typeface="Arial" pitchFamily="34" charset="0"/>
                        </a:rPr>
                        <a:t>SR+IC</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[W/m]</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0.32</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0.30</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cs typeface="Arial" pitchFamily="34" charset="0"/>
                        </a:rPr>
                        <a:t>0.62</a:t>
                      </a:r>
                      <a:endParaRPr kumimoji="0" lang="en-US" sz="2800" b="1" i="0" u="none" strike="noStrike" cap="none" normalizeH="0" baseline="0" dirty="0" smtClean="0">
                        <a:ln>
                          <a:noFill/>
                        </a:ln>
                        <a:solidFill>
                          <a:srgbClr val="0000FF"/>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1.30</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1.08</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936">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rPr>
                        <a:t>IBS </a:t>
                      </a:r>
                      <a:r>
                        <a:rPr kumimoji="0" lang="en-US" sz="1600" b="0" i="0" u="none" strike="noStrike" cap="none" normalizeH="0" baseline="0" dirty="0" smtClean="0">
                          <a:ln>
                            <a:noFill/>
                          </a:ln>
                          <a:solidFill>
                            <a:schemeClr val="tx1"/>
                          </a:solidFill>
                          <a:effectLst/>
                          <a:latin typeface="Symbol" pitchFamily="18" charset="2"/>
                        </a:rPr>
                        <a:t>e</a:t>
                      </a:r>
                      <a:r>
                        <a:rPr kumimoji="0" lang="en-US" sz="1600" b="0" i="0" u="none" strike="noStrike" cap="none" normalizeH="0" baseline="0" dirty="0" smtClean="0">
                          <a:ln>
                            <a:noFill/>
                          </a:ln>
                          <a:solidFill>
                            <a:schemeClr val="tx1"/>
                          </a:solidFill>
                          <a:effectLst/>
                          <a:latin typeface="Times New Roman" pitchFamily="18" charset="0"/>
                        </a:rPr>
                        <a:t> rise time (</a:t>
                      </a:r>
                      <a:r>
                        <a:rPr kumimoji="0" lang="en-US" sz="1600" b="0" i="1" u="none" strike="noStrike" cap="none" normalizeH="0" baseline="0" dirty="0" smtClean="0">
                          <a:ln>
                            <a:noFill/>
                          </a:ln>
                          <a:solidFill>
                            <a:schemeClr val="tx1"/>
                          </a:solidFill>
                          <a:effectLst/>
                          <a:latin typeface="Times New Roman" pitchFamily="18" charset="0"/>
                        </a:rPr>
                        <a:t>z, x</a:t>
                      </a:r>
                      <a:r>
                        <a:rPr kumimoji="0" lang="en-US" sz="1600" b="0" i="0" u="none" strike="noStrike" cap="none" normalizeH="0" baseline="0" dirty="0" smtClean="0">
                          <a:ln>
                            <a:noFill/>
                          </a:ln>
                          <a:solidFill>
                            <a:schemeClr val="tx1"/>
                          </a:solidFill>
                          <a:effectLst/>
                          <a:latin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defRPr/>
                      </a:pPr>
                      <a:r>
                        <a:rPr kumimoji="0" lang="en-US" sz="1600" b="0" i="0" u="none" strike="noStrike" cap="none" normalizeH="0" baseline="0" dirty="0" err="1" smtClean="0">
                          <a:ln>
                            <a:noFill/>
                          </a:ln>
                          <a:solidFill>
                            <a:schemeClr val="tx1"/>
                          </a:solidFill>
                          <a:effectLst/>
                          <a:latin typeface="Symbol" pitchFamily="18" charset="2"/>
                          <a:cs typeface="Arial" pitchFamily="34" charset="0"/>
                        </a:rPr>
                        <a:t>t</a:t>
                      </a:r>
                      <a:r>
                        <a:rPr kumimoji="0" lang="en-US" sz="1600" b="0" i="0" u="none" strike="noStrike" cap="none" normalizeH="0" baseline="-25000" dirty="0" err="1" smtClean="0">
                          <a:ln>
                            <a:noFill/>
                          </a:ln>
                          <a:solidFill>
                            <a:schemeClr val="tx1"/>
                          </a:solidFill>
                          <a:effectLst/>
                          <a:latin typeface="Times New Roman" pitchFamily="18" charset="0"/>
                          <a:cs typeface="Arial" pitchFamily="34" charset="0"/>
                        </a:rPr>
                        <a:t>IBS,z</a:t>
                      </a:r>
                      <a:r>
                        <a:rPr kumimoji="0" lang="en-US" sz="1600" b="0" i="0" u="none" strike="noStrike" cap="none" normalizeH="0" baseline="-25000" dirty="0" smtClean="0">
                          <a:ln>
                            <a:noFill/>
                          </a:ln>
                          <a:solidFill>
                            <a:schemeClr val="tx1"/>
                          </a:solidFill>
                          <a:effectLst/>
                          <a:latin typeface="Times New Roman" pitchFamily="18" charset="0"/>
                          <a:cs typeface="Arial" pitchFamily="34" charset="0"/>
                        </a:rPr>
                        <a:t>/x</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 [h]</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rPr>
                        <a:t>59, 102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rPr>
                        <a:t>40, 69</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38, 66</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FF0000"/>
                          </a:solidFill>
                          <a:effectLst/>
                          <a:latin typeface="Times New Roman" pitchFamily="18" charset="0"/>
                          <a:cs typeface="Times New Roman" pitchFamily="18" charset="0"/>
                        </a:rPr>
                        <a:t>8</a:t>
                      </a: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 33</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defRPr/>
                      </a:pP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18, 31</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162">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annual luminosity</a:t>
                      </a:r>
                      <a:endParaRPr kumimoji="0" lang="en-US" sz="28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85000"/>
                        </a:lnSpc>
                        <a:spcBef>
                          <a:spcPct val="0"/>
                        </a:spcBef>
                        <a:spcAft>
                          <a:spcPct val="0"/>
                        </a:spcAft>
                        <a:buClr>
                          <a:srgbClr val="FF9900"/>
                        </a:buClr>
                        <a:buSzPct val="110000"/>
                        <a:buFontTx/>
                        <a:buNone/>
                        <a:tabLst/>
                      </a:pPr>
                      <a:r>
                        <a:rPr kumimoji="0" lang="en-US" sz="1600" b="0" i="1" u="none" strike="noStrike" cap="none" normalizeH="0" baseline="0" dirty="0" smtClean="0">
                          <a:ln>
                            <a:noFill/>
                          </a:ln>
                          <a:solidFill>
                            <a:schemeClr val="tx1"/>
                          </a:solidFill>
                          <a:effectLst/>
                          <a:latin typeface="Times New Roman" pitchFamily="18" charset="0"/>
                          <a:cs typeface="Arial" pitchFamily="34" charset="0"/>
                        </a:rPr>
                        <a:t>L</a:t>
                      </a:r>
                      <a:r>
                        <a:rPr kumimoji="0" lang="en-US" sz="1600" b="0" i="1" u="none" strike="noStrike" cap="none" normalizeH="0" baseline="-25000" dirty="0" smtClean="0">
                          <a:ln>
                            <a:noFill/>
                          </a:ln>
                          <a:solidFill>
                            <a:schemeClr val="tx1"/>
                          </a:solidFill>
                          <a:effectLst/>
                          <a:latin typeface="Times New Roman" pitchFamily="18" charset="0"/>
                          <a:cs typeface="Arial" pitchFamily="34" charset="0"/>
                        </a:rPr>
                        <a:t>int</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[fb</a:t>
                      </a:r>
                      <a:r>
                        <a:rPr kumimoji="0" lang="en-US" sz="1600" b="0" i="0" u="none" strike="noStrike" cap="none" normalizeH="0" baseline="30000" dirty="0" smtClean="0">
                          <a:ln>
                            <a:noFill/>
                          </a:ln>
                          <a:solidFill>
                            <a:schemeClr val="tx1"/>
                          </a:solidFill>
                          <a:effectLst/>
                          <a:latin typeface="Times New Roman" pitchFamily="18" charset="0"/>
                          <a:cs typeface="Arial" pitchFamily="34" charset="0"/>
                        </a:rPr>
                        <a:t>-1</a:t>
                      </a:r>
                      <a:r>
                        <a:rPr kumimoji="0" lang="en-US" sz="1600" b="0" i="0" u="none" strike="noStrike" cap="none" normalizeH="0" baseline="0" dirty="0" smtClean="0">
                          <a:ln>
                            <a:noFill/>
                          </a:ln>
                          <a:solidFill>
                            <a:schemeClr val="tx1"/>
                          </a:solidFill>
                          <a:effectLst/>
                          <a:latin typeface="Times New Roman" pitchFamily="18" charset="0"/>
                          <a:cs typeface="Arial" pitchFamily="34" charset="0"/>
                        </a:rPr>
                        <a:t>]</a:t>
                      </a:r>
                      <a:endParaRPr kumimoji="0" lang="en-US" sz="1600" b="0" i="1" u="none" strike="noStrike" cap="none" normalizeH="0" baseline="-2500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99"/>
                          </a:solidFill>
                          <a:effectLst/>
                          <a:latin typeface="Times New Roman" pitchFamily="18" charset="0"/>
                          <a:cs typeface="Arial" pitchFamily="34" charset="0"/>
                        </a:rPr>
                        <a:t>57</a:t>
                      </a:r>
                      <a:endParaRPr kumimoji="0" lang="en-US" sz="2800" b="1" i="0" u="none" strike="noStrike" cap="none" normalizeH="0" baseline="0" dirty="0" smtClean="0">
                        <a:ln>
                          <a:noFill/>
                        </a:ln>
                        <a:solidFill>
                          <a:srgbClr val="000099"/>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90000"/>
                        </a:lnSpc>
                        <a:spcBef>
                          <a:spcPct val="0"/>
                        </a:spcBef>
                        <a:spcAft>
                          <a:spcPct val="0"/>
                        </a:spcAft>
                        <a:buClr>
                          <a:srgbClr val="FF9900"/>
                        </a:buClr>
                        <a:buSzPct val="110000"/>
                        <a:buFontTx/>
                        <a:buNone/>
                        <a:tabLst/>
                      </a:pPr>
                      <a:r>
                        <a:rPr kumimoji="0" lang="en-US" sz="1600" b="0" i="0" u="none" strike="noStrike" cap="none" normalizeH="0" baseline="0" dirty="0" smtClean="0">
                          <a:ln>
                            <a:noFill/>
                          </a:ln>
                          <a:solidFill>
                            <a:schemeClr val="tx1"/>
                          </a:solidFill>
                          <a:effectLst/>
                          <a:latin typeface="Times New Roman" pitchFamily="18" charset="0"/>
                          <a:cs typeface="Arial" pitchFamily="34" charset="0"/>
                        </a:rPr>
                        <a:t>58</a:t>
                      </a:r>
                      <a:endParaRPr kumimoji="0" lang="en-US" sz="2800" b="0"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85000"/>
                        </a:lnSpc>
                        <a:spcBef>
                          <a:spcPct val="0"/>
                        </a:spcBef>
                        <a:spcAft>
                          <a:spcPct val="0"/>
                        </a:spcAft>
                        <a:buClr>
                          <a:srgbClr val="FF9900"/>
                        </a:buClr>
                        <a:buSzPct val="110000"/>
                        <a:buFontTx/>
                        <a:buNone/>
                        <a:tabLst/>
                      </a:pPr>
                      <a:r>
                        <a:rPr kumimoji="0" lang="en-US" sz="1600" b="1" i="0" u="none" strike="noStrike" cap="none" normalizeH="0" baseline="0" dirty="0" smtClean="0">
                          <a:ln>
                            <a:noFill/>
                          </a:ln>
                          <a:solidFill>
                            <a:srgbClr val="0000FF"/>
                          </a:solidFill>
                          <a:effectLst/>
                          <a:latin typeface="Times New Roman" pitchFamily="18" charset="0"/>
                        </a:rPr>
                        <a:t>300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300</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a:r>
                        <a:rPr lang="en-US" sz="1600" b="1" dirty="0" smtClean="0">
                          <a:solidFill>
                            <a:srgbClr val="0000FF"/>
                          </a:solidFill>
                          <a:latin typeface="Times New Roman" pitchFamily="18" charset="0"/>
                          <a:cs typeface="Times New Roman" pitchFamily="18" charset="0"/>
                        </a:rPr>
                        <a:t>300</a:t>
                      </a:r>
                      <a:endParaRPr lang="en-US" sz="1600" b="1" dirty="0">
                        <a:solidFill>
                          <a:srgbClr val="0000FF"/>
                        </a:solidFill>
                        <a:latin typeface="Times New Roman" pitchFamily="18" charset="0"/>
                        <a:cs typeface="Times New Roman" pitchFamily="18"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F2B18A-0892-4E4B-89DE-538B32965B9B}" type="slidenum">
              <a:rPr lang="en-US" smtClean="0">
                <a:solidFill>
                  <a:prstClr val="black">
                    <a:tint val="75000"/>
                  </a:prstClr>
                </a:solidFill>
              </a:rPr>
              <a:pPr/>
              <a:t>113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12011881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ILC/CLIC</a:t>
            </a:r>
            <a:br>
              <a:rPr lang="en-US" sz="6000" dirty="0" smtClean="0"/>
            </a:br>
            <a:r>
              <a:rPr lang="en-US" sz="1800" dirty="0" smtClean="0"/>
              <a:t>Steinar</a:t>
            </a:r>
            <a:endParaRPr lang="en-US" sz="18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114</a:t>
            </a:fld>
            <a:endParaRPr lang="en-GB">
              <a:solidFill>
                <a:prstClr val="black">
                  <a:tint val="75000"/>
                </a:prstClr>
              </a:solidFill>
            </a:endParaRPr>
          </a:p>
        </p:txBody>
      </p:sp>
    </p:spTree>
    <p:extLst>
      <p:ext uri="{BB962C8B-B14F-4D97-AF65-F5344CB8AC3E}">
        <p14:creationId xmlns:p14="http://schemas.microsoft.com/office/powerpoint/2010/main" val="41807397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ILC</a:t>
            </a:r>
            <a:br>
              <a:rPr lang="en-US" sz="6000" dirty="0" smtClean="0"/>
            </a:br>
            <a:r>
              <a:rPr lang="en-US" sz="1800" dirty="0" err="1" smtClean="0"/>
              <a:t>yamamoto</a:t>
            </a:r>
            <a:endParaRPr lang="en-US" sz="18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115</a:t>
            </a:fld>
            <a:endParaRPr lang="en-GB">
              <a:solidFill>
                <a:prstClr val="black">
                  <a:tint val="75000"/>
                </a:prstClr>
              </a:solidFill>
            </a:endParaRPr>
          </a:p>
        </p:txBody>
      </p:sp>
    </p:spTree>
    <p:extLst>
      <p:ext uri="{BB962C8B-B14F-4D97-AF65-F5344CB8AC3E}">
        <p14:creationId xmlns:p14="http://schemas.microsoft.com/office/powerpoint/2010/main" val="40169524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23555"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0028E838-40AD-F14C-9133-804EEC37472F}" type="slidenum">
              <a:rPr lang="en-US" sz="1400">
                <a:solidFill>
                  <a:srgbClr val="000000"/>
                </a:solidFill>
              </a:rPr>
              <a:pPr/>
              <a:t>116</a:t>
            </a:fld>
            <a:endParaRPr lang="en-US" sz="1400">
              <a:solidFill>
                <a:srgbClr val="000000"/>
              </a:solidFill>
            </a:endParaRPr>
          </a:p>
        </p:txBody>
      </p:sp>
      <p:sp>
        <p:nvSpPr>
          <p:cNvPr id="23556" name="Footer Placeholder 4"/>
          <p:cNvSpPr txBox="1">
            <a:spLocks noGrp="1"/>
          </p:cNvSpPr>
          <p:nvPr/>
        </p:nvSpPr>
        <p:spPr bwMode="auto">
          <a:xfrm>
            <a:off x="3995936" y="5943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1600" b="1" dirty="0" smtClean="0">
                <a:solidFill>
                  <a:srgbClr val="23346C"/>
                </a:solidFill>
              </a:rPr>
              <a:t>Global Design Effort</a:t>
            </a:r>
          </a:p>
        </p:txBody>
      </p:sp>
      <p:sp>
        <p:nvSpPr>
          <p:cNvPr id="9222" name="Rectangle 2"/>
          <p:cNvSpPr>
            <a:spLocks noGrp="1" noChangeArrowheads="1"/>
          </p:cNvSpPr>
          <p:nvPr>
            <p:ph type="title" idx="4294967295"/>
          </p:nvPr>
        </p:nvSpPr>
        <p:spPr>
          <a:xfrm>
            <a:off x="1371600" y="87818"/>
            <a:ext cx="7772400" cy="584776"/>
          </a:xfrm>
          <a:solidFill>
            <a:srgbClr val="FFFFCC"/>
          </a:solidFill>
        </p:spPr>
        <p:txBody>
          <a:bodyPr>
            <a:spAutoFit/>
          </a:bodyPr>
          <a:lstStyle/>
          <a:p>
            <a:pPr eaLnBrk="1" hangingPunct="1">
              <a:defRPr/>
            </a:pPr>
            <a:r>
              <a:rPr lang="en-US">
                <a:latin typeface="Arial" charset="0"/>
                <a:cs typeface="+mj-cs"/>
              </a:rPr>
              <a:t>Major R&amp;D Goals for Technical Design</a:t>
            </a:r>
          </a:p>
        </p:txBody>
      </p:sp>
      <p:sp>
        <p:nvSpPr>
          <p:cNvPr id="167939" name="Rectangle 3"/>
          <p:cNvSpPr>
            <a:spLocks noGrp="1" noChangeArrowheads="1"/>
          </p:cNvSpPr>
          <p:nvPr>
            <p:ph type="body" idx="4294967295"/>
          </p:nvPr>
        </p:nvSpPr>
        <p:spPr>
          <a:xfrm>
            <a:off x="0" y="838200"/>
            <a:ext cx="9144000" cy="5410200"/>
          </a:xfrm>
          <a:solidFill>
            <a:schemeClr val="bg1"/>
          </a:solidFill>
        </p:spPr>
        <p:txBody>
          <a:bodyPr/>
          <a:lstStyle/>
          <a:p>
            <a:pPr lvl="1" eaLnBrk="1" hangingPunct="1">
              <a:buFontTx/>
              <a:buNone/>
            </a:pPr>
            <a:r>
              <a:rPr lang="en-GB" dirty="0">
                <a:solidFill>
                  <a:srgbClr val="6600CC"/>
                </a:solidFill>
                <a:latin typeface="Arial" charset="0"/>
              </a:rPr>
              <a:t>   </a:t>
            </a:r>
            <a:r>
              <a:rPr lang="en-GB" b="0" dirty="0">
                <a:solidFill>
                  <a:srgbClr val="6600CC"/>
                </a:solidFill>
                <a:latin typeface="Arial" charset="0"/>
              </a:rPr>
              <a:t>   </a:t>
            </a:r>
          </a:p>
          <a:p>
            <a:pPr lvl="1" eaLnBrk="1" hangingPunct="1">
              <a:buFontTx/>
              <a:buNone/>
            </a:pPr>
            <a:r>
              <a:rPr lang="en-GB" b="0" dirty="0">
                <a:solidFill>
                  <a:srgbClr val="6600CC"/>
                </a:solidFill>
                <a:latin typeface="Arial" charset="0"/>
              </a:rPr>
              <a:t>SCRF</a:t>
            </a:r>
          </a:p>
          <a:p>
            <a:pPr lvl="2" eaLnBrk="1" hangingPunct="1"/>
            <a:r>
              <a:rPr lang="en-GB" b="1" dirty="0">
                <a:solidFill>
                  <a:srgbClr val="669900"/>
                </a:solidFill>
                <a:latin typeface="Arial" charset="0"/>
              </a:rPr>
              <a:t>High Gradient R&amp;D - globally coordinated program to demonstrate gradient by 2010 with 50%yield; improve yield to 90% by TDR (end 2012)</a:t>
            </a:r>
          </a:p>
          <a:p>
            <a:pPr lvl="2" eaLnBrk="1" hangingPunct="1"/>
            <a:r>
              <a:rPr lang="en-GB" b="1" dirty="0">
                <a:solidFill>
                  <a:srgbClr val="669900"/>
                </a:solidFill>
                <a:latin typeface="Arial" charset="0"/>
              </a:rPr>
              <a:t>Manufacturing:  plug compatible design; industrialization, </a:t>
            </a:r>
            <a:r>
              <a:rPr lang="en-GB" b="1" dirty="0" err="1">
                <a:solidFill>
                  <a:srgbClr val="669900"/>
                </a:solidFill>
                <a:latin typeface="Arial" charset="0"/>
              </a:rPr>
              <a:t>etc</a:t>
            </a:r>
            <a:endParaRPr lang="en-GB" b="1" dirty="0">
              <a:solidFill>
                <a:srgbClr val="669900"/>
              </a:solidFill>
              <a:latin typeface="Arial" charset="0"/>
            </a:endParaRPr>
          </a:p>
          <a:p>
            <a:pPr lvl="2" eaLnBrk="1" hangingPunct="1"/>
            <a:r>
              <a:rPr lang="en-GB" b="1" dirty="0">
                <a:solidFill>
                  <a:srgbClr val="669900"/>
                </a:solidFill>
                <a:latin typeface="Arial" charset="0"/>
              </a:rPr>
              <a:t>Future systems tests:</a:t>
            </a:r>
            <a:r>
              <a:rPr lang="en-US" altLang="ja-JP" b="1" dirty="0">
                <a:solidFill>
                  <a:srgbClr val="669900"/>
                </a:solidFill>
                <a:latin typeface="Arial" charset="0"/>
                <a:cs typeface="ＭＳ Ｐゴシック" charset="0"/>
              </a:rPr>
              <a:t> NML (FNAL), STF2 (KEK)</a:t>
            </a:r>
            <a:endParaRPr lang="en-GB" b="1" dirty="0">
              <a:solidFill>
                <a:srgbClr val="669900"/>
              </a:solidFill>
              <a:latin typeface="Arial" charset="0"/>
            </a:endParaRPr>
          </a:p>
          <a:p>
            <a:pPr lvl="2" eaLnBrk="1" hangingPunct="1">
              <a:buFontTx/>
              <a:buNone/>
            </a:pPr>
            <a:r>
              <a:rPr lang="en-GB" sz="1000" b="1" dirty="0">
                <a:latin typeface="Arial" charset="0"/>
              </a:rPr>
              <a:t> </a:t>
            </a:r>
          </a:p>
          <a:p>
            <a:pPr lvl="1" eaLnBrk="1" hangingPunct="1">
              <a:buFontTx/>
              <a:buNone/>
            </a:pPr>
            <a:r>
              <a:rPr lang="en-GB" b="0" dirty="0">
                <a:solidFill>
                  <a:srgbClr val="6600CC"/>
                </a:solidFill>
                <a:latin typeface="Arial" charset="0"/>
              </a:rPr>
              <a:t>Test Facilities</a:t>
            </a:r>
            <a:endParaRPr lang="en-GB" sz="2000" dirty="0">
              <a:solidFill>
                <a:srgbClr val="669900"/>
              </a:solidFill>
              <a:latin typeface="Arial" charset="0"/>
            </a:endParaRPr>
          </a:p>
          <a:p>
            <a:pPr lvl="2" eaLnBrk="1" hangingPunct="1"/>
            <a:r>
              <a:rPr lang="en-GB" b="1" dirty="0">
                <a:solidFill>
                  <a:srgbClr val="669900"/>
                </a:solidFill>
                <a:latin typeface="Arial" charset="0"/>
              </a:rPr>
              <a:t>ATF2 - Fast Kicker tests and Final Focus design/performance</a:t>
            </a:r>
          </a:p>
          <a:p>
            <a:pPr lvl="2" eaLnBrk="1" hangingPunct="1"/>
            <a:r>
              <a:rPr lang="en-GB" b="1" dirty="0" err="1">
                <a:solidFill>
                  <a:srgbClr val="669900"/>
                </a:solidFill>
                <a:latin typeface="Arial" charset="0"/>
              </a:rPr>
              <a:t>CesrTA</a:t>
            </a:r>
            <a:r>
              <a:rPr lang="en-GB" b="1" dirty="0">
                <a:solidFill>
                  <a:srgbClr val="669900"/>
                </a:solidFill>
                <a:latin typeface="Arial" charset="0"/>
              </a:rPr>
              <a:t> - Electron Cloud tests to establish damping ring parameters/design and electron cloud mitigation strategy</a:t>
            </a:r>
          </a:p>
          <a:p>
            <a:pPr lvl="2" eaLnBrk="1" hangingPunct="1"/>
            <a:r>
              <a:rPr lang="en-GB" b="1" dirty="0">
                <a:solidFill>
                  <a:srgbClr val="669900"/>
                </a:solidFill>
                <a:latin typeface="Arial" charset="0"/>
              </a:rPr>
              <a:t>FLASH – Study performance using ILC-like beam and </a:t>
            </a:r>
            <a:r>
              <a:rPr lang="en-GB" b="1" dirty="0" err="1">
                <a:solidFill>
                  <a:srgbClr val="669900"/>
                </a:solidFill>
                <a:latin typeface="Arial" charset="0"/>
              </a:rPr>
              <a:t>cryomodule</a:t>
            </a:r>
            <a:r>
              <a:rPr lang="en-GB" b="1" dirty="0">
                <a:solidFill>
                  <a:srgbClr val="669900"/>
                </a:solidFill>
                <a:latin typeface="Arial" charset="0"/>
              </a:rPr>
              <a:t> </a:t>
            </a:r>
          </a:p>
        </p:txBody>
      </p:sp>
    </p:spTree>
    <p:custDataLst>
      <p:tags r:id="rId1"/>
    </p:custDataLst>
    <p:extLst>
      <p:ext uri="{BB962C8B-B14F-4D97-AF65-F5344CB8AC3E}">
        <p14:creationId xmlns:p14="http://schemas.microsoft.com/office/powerpoint/2010/main" val="323874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Tunnel Options (HLRF)</a:t>
            </a:r>
            <a:endParaRPr lang="en-US" dirty="0"/>
          </a:p>
        </p:txBody>
      </p:sp>
      <p:sp>
        <p:nvSpPr>
          <p:cNvPr id="3" name="Content Placeholder 2"/>
          <p:cNvSpPr>
            <a:spLocks noGrp="1"/>
          </p:cNvSpPr>
          <p:nvPr>
            <p:ph idx="1"/>
          </p:nvPr>
        </p:nvSpPr>
        <p:spPr>
          <a:xfrm>
            <a:off x="347360" y="1111067"/>
            <a:ext cx="5502204" cy="5141736"/>
          </a:xfrm>
        </p:spPr>
        <p:txBody>
          <a:bodyPr>
            <a:normAutofit fontScale="92500" lnSpcReduction="20000"/>
          </a:bodyPr>
          <a:lstStyle/>
          <a:p>
            <a:r>
              <a:rPr lang="en-US" dirty="0" smtClean="0"/>
              <a:t>Distributed RF Sources (DRFS)</a:t>
            </a:r>
          </a:p>
          <a:p>
            <a:pPr lvl="1"/>
            <a:r>
              <a:rPr lang="en-US" dirty="0" smtClean="0"/>
              <a:t>800 kW MAK</a:t>
            </a:r>
          </a:p>
          <a:p>
            <a:pPr lvl="1"/>
            <a:r>
              <a:rPr lang="en-US" dirty="0" smtClean="0"/>
              <a:t>Everything in tunnel</a:t>
            </a:r>
          </a:p>
          <a:p>
            <a:pPr lvl="1"/>
            <a:endParaRPr lang="en-US" dirty="0" smtClean="0"/>
          </a:p>
          <a:p>
            <a:r>
              <a:rPr lang="en-US" dirty="0" smtClean="0"/>
              <a:t>Klystron Cluster Scheme (KCS)</a:t>
            </a:r>
          </a:p>
          <a:p>
            <a:pPr lvl="1"/>
            <a:r>
              <a:rPr lang="en-US" dirty="0" smtClean="0"/>
              <a:t>Surface clusters of klystrons (2×32 MBK)</a:t>
            </a:r>
          </a:p>
          <a:p>
            <a:pPr lvl="1"/>
            <a:r>
              <a:rPr lang="en-US" dirty="0" smtClean="0"/>
              <a:t>RF power distributed via over-</a:t>
            </a:r>
            <a:r>
              <a:rPr lang="en-US" dirty="0" err="1" smtClean="0"/>
              <a:t>moded</a:t>
            </a:r>
            <a:r>
              <a:rPr lang="en-US" dirty="0" smtClean="0"/>
              <a:t> waveguide (350 MW)</a:t>
            </a:r>
          </a:p>
          <a:p>
            <a:pPr lvl="2"/>
            <a:r>
              <a:rPr lang="en-US" dirty="0" smtClean="0"/>
              <a:t>±1 km</a:t>
            </a:r>
          </a:p>
          <a:p>
            <a:pPr lvl="2"/>
            <a:endParaRPr lang="en-US" dirty="0" smtClean="0"/>
          </a:p>
          <a:p>
            <a:r>
              <a:rPr lang="en-US" dirty="0" smtClean="0">
                <a:solidFill>
                  <a:srgbClr val="3366FF"/>
                </a:solidFill>
              </a:rPr>
              <a:t>RDR HLRF Technology</a:t>
            </a:r>
          </a:p>
          <a:p>
            <a:pPr lvl="1"/>
            <a:r>
              <a:rPr lang="en-US" dirty="0" smtClean="0">
                <a:solidFill>
                  <a:srgbClr val="3366FF"/>
                </a:solidFill>
              </a:rPr>
              <a:t>e.g. XFEL-like solution</a:t>
            </a:r>
            <a:br>
              <a:rPr lang="en-US" dirty="0" smtClean="0">
                <a:solidFill>
                  <a:srgbClr val="3366FF"/>
                </a:solidFill>
              </a:rPr>
            </a:br>
            <a:r>
              <a:rPr lang="en-US" dirty="0" smtClean="0">
                <a:solidFill>
                  <a:srgbClr val="3366FF"/>
                </a:solidFill>
              </a:rPr>
              <a:t>(pulsed cables)</a:t>
            </a:r>
          </a:p>
          <a:p>
            <a:pPr lvl="1"/>
            <a:r>
              <a:rPr lang="en-US" dirty="0" smtClean="0">
                <a:solidFill>
                  <a:srgbClr val="000090"/>
                </a:solidFill>
              </a:rPr>
              <a:t>Back-up </a:t>
            </a:r>
            <a:r>
              <a:rPr lang="en-US" dirty="0" smtClean="0">
                <a:solidFill>
                  <a:srgbClr val="3366FF"/>
                </a:solidFill>
              </a:rPr>
              <a:t>(risk-mitigation)</a:t>
            </a:r>
          </a:p>
        </p:txBody>
      </p:sp>
      <p:pic>
        <p:nvPicPr>
          <p:cNvPr id="5" name="Picture 4"/>
          <p:cNvPicPr>
            <a:picLocks noChangeAspect="1"/>
          </p:cNvPicPr>
          <p:nvPr/>
        </p:nvPicPr>
        <p:blipFill>
          <a:blip r:embed="rId3"/>
          <a:stretch>
            <a:fillRect/>
          </a:stretch>
        </p:blipFill>
        <p:spPr>
          <a:xfrm>
            <a:off x="6403176" y="2659113"/>
            <a:ext cx="2392779" cy="1976240"/>
          </a:xfrm>
          <a:prstGeom prst="rect">
            <a:avLst/>
          </a:prstGeom>
          <a:ln>
            <a:noFill/>
          </a:ln>
          <a:effectLst>
            <a:outerShdw blurRad="292100" dist="139700" dir="2700000" algn="tl" rotWithShape="0">
              <a:srgbClr val="333333">
                <a:alpha val="65000"/>
              </a:srgbClr>
            </a:outerShdw>
          </a:effectLst>
        </p:spPr>
      </p:pic>
      <p:pic>
        <p:nvPicPr>
          <p:cNvPr id="7" name="Bild 9" descr="XTL_R01_Soft.jpg"/>
          <p:cNvPicPr>
            <a:picLocks noChangeAspect="1"/>
          </p:cNvPicPr>
          <p:nvPr/>
        </p:nvPicPr>
        <p:blipFill>
          <a:blip r:embed="rId4">
            <a:alphaModFix/>
          </a:blip>
          <a:stretch>
            <a:fillRect/>
          </a:stretch>
        </p:blipFill>
        <p:spPr>
          <a:xfrm>
            <a:off x="6693162" y="4659914"/>
            <a:ext cx="1980746" cy="1935073"/>
          </a:xfrm>
          <a:prstGeom prst="rect">
            <a:avLst/>
          </a:prstGeom>
          <a:ln>
            <a:noFill/>
          </a:ln>
          <a:effectLst>
            <a:outerShdw blurRad="292100" dist="139700" dir="2700000" algn="tl" rotWithShape="0">
              <a:srgbClr val="333333">
                <a:alpha val="65000"/>
              </a:srgbClr>
            </a:outerShdw>
          </a:effectLst>
        </p:spPr>
      </p:pic>
      <p:pic>
        <p:nvPicPr>
          <p:cNvPr id="8" name="Picture 29"/>
          <p:cNvPicPr>
            <a:picLocks noChangeAspect="1" noChangeArrowheads="1"/>
          </p:cNvPicPr>
          <p:nvPr/>
        </p:nvPicPr>
        <p:blipFill>
          <a:blip r:embed="rId5"/>
          <a:srcRect t="2994"/>
          <a:stretch>
            <a:fillRect/>
          </a:stretch>
        </p:blipFill>
        <p:spPr bwMode="auto">
          <a:xfrm>
            <a:off x="6389086" y="1031278"/>
            <a:ext cx="2436051" cy="1665726"/>
          </a:xfrm>
          <a:prstGeom prst="rect">
            <a:avLst/>
          </a:prstGeom>
          <a:ln>
            <a:noFill/>
          </a:ln>
          <a:effectLst>
            <a:outerShdw blurRad="292100" dist="139700" dir="2700000" algn="tl" rotWithShape="0">
              <a:srgbClr val="333333">
                <a:alpha val="65000"/>
              </a:srgbClr>
            </a:outerShdw>
          </a:effectLst>
        </p:spPr>
      </p:pic>
      <p:sp>
        <p:nvSpPr>
          <p:cNvPr id="11" name="Date Placeholder 10"/>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13" name="Footer Placeholder 12"/>
          <p:cNvSpPr>
            <a:spLocks noGrp="1"/>
          </p:cNvSpPr>
          <p:nvPr>
            <p:ph type="ftr" sz="quarter" idx="11"/>
          </p:nvPr>
        </p:nvSpPr>
        <p:spPr/>
        <p:txBody>
          <a:bodyPr/>
          <a:lstStyle/>
          <a:p>
            <a:r>
              <a:rPr lang="en-US" smtClean="0"/>
              <a:t>S. Myers                   ECFA-EPS, Grenoble</a:t>
            </a:r>
            <a:endParaRPr lang="en-US"/>
          </a:p>
        </p:txBody>
      </p:sp>
      <p:sp>
        <p:nvSpPr>
          <p:cNvPr id="4" name="Slide Number Placeholder 3"/>
          <p:cNvSpPr>
            <a:spLocks noGrp="1"/>
          </p:cNvSpPr>
          <p:nvPr>
            <p:ph type="sldNum" sz="quarter" idx="12"/>
          </p:nvPr>
        </p:nvSpPr>
        <p:spPr/>
        <p:txBody>
          <a:bodyPr/>
          <a:lstStyle/>
          <a:p>
            <a:fld id="{AAB6FA28-7AEC-3F43-9C2D-3DB969CFEC6A}" type="slidenum">
              <a:rPr lang="en-US" smtClean="0">
                <a:solidFill>
                  <a:srgbClr val="000000"/>
                </a:solidFill>
              </a:rPr>
              <a:pPr/>
              <a:t>117</a:t>
            </a:fld>
            <a:endParaRPr lang="en-US">
              <a:solidFill>
                <a:srgbClr val="000000"/>
              </a:solidFill>
            </a:endParaRPr>
          </a:p>
        </p:txBody>
      </p:sp>
    </p:spTree>
    <p:extLst>
      <p:ext uri="{BB962C8B-B14F-4D97-AF65-F5344CB8AC3E}">
        <p14:creationId xmlns:p14="http://schemas.microsoft.com/office/powerpoint/2010/main" val="983477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990600" y="0"/>
            <a:ext cx="8153400" cy="914400"/>
          </a:xfrm>
        </p:spPr>
        <p:txBody>
          <a:bodyPr/>
          <a:lstStyle/>
          <a:p>
            <a:r>
              <a:rPr lang="en-US" altLang="ja-JP" sz="2800" b="1" dirty="0">
                <a:latin typeface="Arial" charset="0"/>
                <a:cs typeface="ＭＳ Ｐゴシック" charset="0"/>
              </a:rPr>
              <a:t>Creation of a Global Database for </a:t>
            </a:r>
            <a:br>
              <a:rPr lang="en-US" altLang="ja-JP" sz="2800" b="1" dirty="0">
                <a:latin typeface="Arial" charset="0"/>
                <a:cs typeface="ＭＳ Ｐゴシック" charset="0"/>
              </a:rPr>
            </a:br>
            <a:r>
              <a:rPr lang="en-US" altLang="ja-JP" sz="2400" b="1" dirty="0">
                <a:latin typeface="Arial" charset="0"/>
                <a:cs typeface="ＭＳ Ｐゴシック" charset="0"/>
              </a:rPr>
              <a:t>Better Understanding of “Production Yield” in </a:t>
            </a:r>
            <a:r>
              <a:rPr lang="en-US" altLang="ja-JP" sz="2400" b="1" dirty="0" smtClean="0">
                <a:latin typeface="Arial" charset="0"/>
                <a:cs typeface="ＭＳ Ｐゴシック" charset="0"/>
              </a:rPr>
              <a:t>TDP</a:t>
            </a:r>
            <a:endParaRPr lang="en-US" altLang="ja-JP" sz="2800" b="1" dirty="0">
              <a:latin typeface="Arial" charset="0"/>
              <a:cs typeface="ＭＳ Ｐゴシック" charset="0"/>
            </a:endParaRPr>
          </a:p>
        </p:txBody>
      </p:sp>
      <p:sp>
        <p:nvSpPr>
          <p:cNvPr id="29698" name="Rectangle 3"/>
          <p:cNvSpPr>
            <a:spLocks noGrp="1" noChangeArrowheads="1"/>
          </p:cNvSpPr>
          <p:nvPr>
            <p:ph type="body" idx="1"/>
          </p:nvPr>
        </p:nvSpPr>
        <p:spPr>
          <a:xfrm>
            <a:off x="228600" y="1295400"/>
            <a:ext cx="8915400" cy="4876800"/>
          </a:xfrm>
        </p:spPr>
        <p:txBody>
          <a:bodyPr/>
          <a:lstStyle/>
          <a:p>
            <a:pPr marL="166688" indent="-166688">
              <a:lnSpc>
                <a:spcPct val="80000"/>
              </a:lnSpc>
            </a:pPr>
            <a:r>
              <a:rPr lang="en-US" altLang="ja-JP" sz="2000" dirty="0">
                <a:latin typeface="Arial" charset="0"/>
                <a:cs typeface="ＭＳ Ｐゴシック" charset="0"/>
              </a:rPr>
              <a:t>Global Data Base Team formed by:</a:t>
            </a:r>
          </a:p>
          <a:p>
            <a:pPr marL="568325" lvl="1" indent="-287338">
              <a:lnSpc>
                <a:spcPct val="80000"/>
              </a:lnSpc>
            </a:pPr>
            <a:r>
              <a:rPr lang="en-US" altLang="ja-JP" sz="1800" dirty="0">
                <a:solidFill>
                  <a:srgbClr val="3366FF"/>
                </a:solidFill>
                <a:latin typeface="Arial" charset="0"/>
                <a:ea typeface="Arial Unicode MS" charset="0"/>
                <a:cs typeface="Arial Unicode MS" charset="0"/>
              </a:rPr>
              <a:t>Camille Ginsburg </a:t>
            </a:r>
            <a:r>
              <a:rPr lang="en-US" altLang="ja-JP" sz="1800" dirty="0">
                <a:solidFill>
                  <a:srgbClr val="000090"/>
                </a:solidFill>
                <a:latin typeface="Arial" charset="0"/>
                <a:ea typeface="Arial Unicode MS" charset="0"/>
                <a:cs typeface="Arial Unicode MS" charset="0"/>
              </a:rPr>
              <a:t>(</a:t>
            </a:r>
            <a:r>
              <a:rPr lang="en-US" altLang="ja-JP" sz="1800" dirty="0" err="1">
                <a:solidFill>
                  <a:srgbClr val="000090"/>
                </a:solidFill>
                <a:latin typeface="Arial" charset="0"/>
                <a:ea typeface="Arial Unicode MS" charset="0"/>
                <a:cs typeface="Arial Unicode MS" charset="0"/>
              </a:rPr>
              <a:t>Fermilab</a:t>
            </a:r>
            <a:r>
              <a:rPr lang="en-US" altLang="ja-JP" sz="1800" dirty="0">
                <a:solidFill>
                  <a:srgbClr val="000090"/>
                </a:solidFill>
                <a:latin typeface="Arial" charset="0"/>
                <a:ea typeface="Arial Unicode MS" charset="0"/>
                <a:cs typeface="Arial Unicode MS" charset="0"/>
              </a:rPr>
              <a:t>) </a:t>
            </a:r>
          </a:p>
          <a:p>
            <a:pPr marL="568325" lvl="1" indent="-287338">
              <a:lnSpc>
                <a:spcPct val="80000"/>
              </a:lnSpc>
            </a:pPr>
            <a:r>
              <a:rPr lang="en-US" altLang="ja-JP" sz="1800" dirty="0" err="1">
                <a:solidFill>
                  <a:srgbClr val="000090"/>
                </a:solidFill>
                <a:latin typeface="Arial" charset="0"/>
                <a:ea typeface="Arial Unicode MS" charset="0"/>
                <a:cs typeface="Arial Unicode MS" charset="0"/>
              </a:rPr>
              <a:t>Rongli</a:t>
            </a:r>
            <a:r>
              <a:rPr lang="en-US" altLang="ja-JP" sz="1800" dirty="0">
                <a:solidFill>
                  <a:srgbClr val="000090"/>
                </a:solidFill>
                <a:latin typeface="Arial" charset="0"/>
                <a:ea typeface="Arial Unicode MS" charset="0"/>
                <a:cs typeface="Arial Unicode MS" charset="0"/>
              </a:rPr>
              <a:t> </a:t>
            </a:r>
            <a:r>
              <a:rPr lang="en-US" altLang="ja-JP" sz="1800" dirty="0" err="1">
                <a:solidFill>
                  <a:srgbClr val="000090"/>
                </a:solidFill>
                <a:latin typeface="Arial" charset="0"/>
                <a:ea typeface="Arial Unicode MS" charset="0"/>
                <a:cs typeface="Arial Unicode MS" charset="0"/>
              </a:rPr>
              <a:t>Geng</a:t>
            </a:r>
            <a:r>
              <a:rPr lang="en-US" altLang="ja-JP" sz="1800" dirty="0">
                <a:solidFill>
                  <a:srgbClr val="000090"/>
                </a:solidFill>
                <a:latin typeface="Arial" charset="0"/>
                <a:ea typeface="Arial Unicode MS" charset="0"/>
                <a:cs typeface="Arial Unicode MS" charset="0"/>
              </a:rPr>
              <a:t> (</a:t>
            </a:r>
            <a:r>
              <a:rPr lang="en-US" altLang="ja-JP" sz="1800" dirty="0" err="1">
                <a:solidFill>
                  <a:srgbClr val="000090"/>
                </a:solidFill>
                <a:latin typeface="Arial" charset="0"/>
                <a:ea typeface="Arial Unicode MS" charset="0"/>
                <a:cs typeface="Arial Unicode MS" charset="0"/>
              </a:rPr>
              <a:t>JLab</a:t>
            </a:r>
            <a:r>
              <a:rPr lang="en-US" altLang="ja-JP" sz="1800" dirty="0">
                <a:solidFill>
                  <a:srgbClr val="000090"/>
                </a:solidFill>
                <a:latin typeface="Arial" charset="0"/>
                <a:ea typeface="Arial Unicode MS" charset="0"/>
                <a:cs typeface="Arial Unicode MS" charset="0"/>
              </a:rPr>
              <a:t>) </a:t>
            </a:r>
          </a:p>
          <a:p>
            <a:pPr marL="568325" lvl="1" indent="-287338">
              <a:lnSpc>
                <a:spcPct val="80000"/>
              </a:lnSpc>
            </a:pPr>
            <a:r>
              <a:rPr lang="en-US" altLang="ja-JP" sz="1800" dirty="0">
                <a:solidFill>
                  <a:srgbClr val="000090"/>
                </a:solidFill>
                <a:latin typeface="Arial" charset="0"/>
                <a:ea typeface="Arial Unicode MS" charset="0"/>
                <a:cs typeface="Arial Unicode MS" charset="0"/>
              </a:rPr>
              <a:t>Zack Conway (Cornell University)</a:t>
            </a:r>
          </a:p>
          <a:p>
            <a:pPr marL="568325" lvl="1" indent="-287338">
              <a:lnSpc>
                <a:spcPct val="80000"/>
              </a:lnSpc>
            </a:pPr>
            <a:r>
              <a:rPr lang="en-US" altLang="ja-JP" sz="1800" dirty="0">
                <a:solidFill>
                  <a:srgbClr val="000090"/>
                </a:solidFill>
                <a:latin typeface="Arial" charset="0"/>
                <a:ea typeface="Arial Unicode MS" charset="0"/>
                <a:cs typeface="Arial Unicode MS" charset="0"/>
              </a:rPr>
              <a:t>Sebastian </a:t>
            </a:r>
            <a:r>
              <a:rPr lang="en-US" altLang="ja-JP" sz="1800" dirty="0" err="1">
                <a:solidFill>
                  <a:srgbClr val="000090"/>
                </a:solidFill>
                <a:latin typeface="Arial" charset="0"/>
                <a:ea typeface="Arial Unicode MS" charset="0"/>
                <a:cs typeface="Arial Unicode MS" charset="0"/>
              </a:rPr>
              <a:t>Aderhold</a:t>
            </a:r>
            <a:r>
              <a:rPr lang="en-US" altLang="ja-JP" sz="1800" dirty="0">
                <a:solidFill>
                  <a:srgbClr val="000090"/>
                </a:solidFill>
                <a:latin typeface="Arial" charset="0"/>
                <a:ea typeface="Arial Unicode MS" charset="0"/>
                <a:cs typeface="Arial Unicode MS" charset="0"/>
              </a:rPr>
              <a:t> (DESY)</a:t>
            </a:r>
          </a:p>
          <a:p>
            <a:pPr marL="568325" lvl="1" indent="-287338">
              <a:lnSpc>
                <a:spcPct val="80000"/>
              </a:lnSpc>
            </a:pPr>
            <a:r>
              <a:rPr lang="en-US" altLang="ja-JP" sz="1800" dirty="0" err="1">
                <a:solidFill>
                  <a:srgbClr val="000090"/>
                </a:solidFill>
                <a:latin typeface="Arial" charset="0"/>
                <a:ea typeface="Arial Unicode MS" charset="0"/>
                <a:cs typeface="Arial Unicode MS" charset="0"/>
              </a:rPr>
              <a:t>Yasuchika</a:t>
            </a:r>
            <a:r>
              <a:rPr lang="en-US" altLang="ja-JP" sz="1800" dirty="0">
                <a:solidFill>
                  <a:srgbClr val="000090"/>
                </a:solidFill>
                <a:latin typeface="Arial" charset="0"/>
                <a:ea typeface="Arial Unicode MS" charset="0"/>
                <a:cs typeface="Arial Unicode MS" charset="0"/>
              </a:rPr>
              <a:t> Yamamoto (KEK)</a:t>
            </a:r>
          </a:p>
          <a:p>
            <a:pPr marL="166688" indent="-166688">
              <a:lnSpc>
                <a:spcPct val="80000"/>
              </a:lnSpc>
            </a:pPr>
            <a:endParaRPr lang="en-US" altLang="ja-JP" sz="2000" dirty="0">
              <a:solidFill>
                <a:schemeClr val="tx1"/>
              </a:solidFill>
              <a:latin typeface="Arial" charset="0"/>
              <a:cs typeface="ＭＳ Ｐゴシック" charset="0"/>
            </a:endParaRPr>
          </a:p>
          <a:p>
            <a:pPr marL="166688" indent="-166688">
              <a:lnSpc>
                <a:spcPct val="80000"/>
              </a:lnSpc>
            </a:pPr>
            <a:r>
              <a:rPr lang="en-US" altLang="ja-JP" sz="2000" dirty="0">
                <a:solidFill>
                  <a:schemeClr val="tx1"/>
                </a:solidFill>
                <a:latin typeface="Arial" charset="0"/>
                <a:cs typeface="ＭＳ Ｐゴシック" charset="0"/>
              </a:rPr>
              <a:t>Activity </a:t>
            </a:r>
          </a:p>
          <a:p>
            <a:pPr marL="568325" lvl="1" indent="-287338">
              <a:lnSpc>
                <a:spcPct val="80000"/>
              </a:lnSpc>
            </a:pPr>
            <a:r>
              <a:rPr lang="en-US" altLang="ja-JP" sz="1800" dirty="0">
                <a:solidFill>
                  <a:srgbClr val="000090"/>
                </a:solidFill>
                <a:latin typeface="Arial" charset="0"/>
                <a:ea typeface="Arial Unicode MS" charset="0"/>
                <a:cs typeface="Arial Unicode MS" charset="0"/>
              </a:rPr>
              <a:t>July 2009: </a:t>
            </a:r>
          </a:p>
          <a:p>
            <a:pPr marL="568325" lvl="1" indent="-287338">
              <a:lnSpc>
                <a:spcPct val="80000"/>
              </a:lnSpc>
              <a:buFontTx/>
              <a:buNone/>
            </a:pPr>
            <a:r>
              <a:rPr lang="en-US" altLang="ja-JP" sz="1800" dirty="0">
                <a:solidFill>
                  <a:srgbClr val="000090"/>
                </a:solidFill>
                <a:latin typeface="Arial" charset="0"/>
                <a:ea typeface="Arial Unicode MS" charset="0"/>
                <a:cs typeface="Arial Unicode MS" charset="0"/>
              </a:rPr>
              <a:t>	- </a:t>
            </a:r>
            <a:r>
              <a:rPr lang="en-US" altLang="ja-JP" sz="1600" dirty="0">
                <a:solidFill>
                  <a:srgbClr val="000090"/>
                </a:solidFill>
                <a:latin typeface="Arial" charset="0"/>
                <a:ea typeface="Arial Unicode MS" charset="0"/>
                <a:cs typeface="Arial Unicode MS" charset="0"/>
              </a:rPr>
              <a:t>Determine DESY-DB to be viable option, </a:t>
            </a:r>
            <a:endParaRPr lang="en-US" altLang="ja-JP" sz="1800" dirty="0">
              <a:solidFill>
                <a:srgbClr val="000090"/>
              </a:solidFill>
              <a:latin typeface="Arial" charset="0"/>
              <a:ea typeface="Arial Unicode MS" charset="0"/>
              <a:cs typeface="Arial Unicode MS" charset="0"/>
            </a:endParaRPr>
          </a:p>
          <a:p>
            <a:pPr marL="568325" lvl="1" indent="-287338">
              <a:lnSpc>
                <a:spcPct val="80000"/>
              </a:lnSpc>
            </a:pPr>
            <a:r>
              <a:rPr lang="en-US" altLang="ja-JP" sz="1800" dirty="0">
                <a:solidFill>
                  <a:srgbClr val="000090"/>
                </a:solidFill>
                <a:latin typeface="Arial" charset="0"/>
                <a:ea typeface="Arial Unicode MS" charset="0"/>
                <a:cs typeface="Arial Unicode MS" charset="0"/>
              </a:rPr>
              <a:t>Sept., 2009: (ALCPG/GDE)</a:t>
            </a:r>
          </a:p>
          <a:p>
            <a:pPr marL="568325" lvl="1" indent="-287338">
              <a:lnSpc>
                <a:spcPct val="80000"/>
              </a:lnSpc>
              <a:buFontTx/>
              <a:buNone/>
            </a:pPr>
            <a:r>
              <a:rPr lang="en-US" altLang="ja-JP" sz="1800" dirty="0">
                <a:solidFill>
                  <a:srgbClr val="000090"/>
                </a:solidFill>
                <a:latin typeface="Arial" charset="0"/>
                <a:ea typeface="Arial Unicode MS" charset="0"/>
                <a:cs typeface="Arial Unicode MS" charset="0"/>
              </a:rPr>
              <a:t>	- </a:t>
            </a:r>
            <a:r>
              <a:rPr lang="en-US" altLang="ja-JP" sz="1600" dirty="0">
                <a:solidFill>
                  <a:srgbClr val="000090"/>
                </a:solidFill>
                <a:latin typeface="Arial" charset="0"/>
                <a:ea typeface="Arial Unicode MS" charset="0"/>
                <a:cs typeface="Arial Unicode MS" charset="0"/>
              </a:rPr>
              <a:t>Dataset, web-based, support by FNAL/DESY,</a:t>
            </a:r>
          </a:p>
          <a:p>
            <a:pPr marL="568325" lvl="1" indent="-287338">
              <a:lnSpc>
                <a:spcPct val="80000"/>
              </a:lnSpc>
            </a:pPr>
            <a:r>
              <a:rPr lang="en-US" altLang="ja-JP" sz="1800" dirty="0">
                <a:solidFill>
                  <a:srgbClr val="000090"/>
                </a:solidFill>
                <a:latin typeface="Arial" charset="0"/>
                <a:ea typeface="Arial Unicode MS" charset="0"/>
                <a:cs typeface="Arial Unicode MS" charset="0"/>
              </a:rPr>
              <a:t>Dec., 2009: (SB2009</a:t>
            </a:r>
            <a:r>
              <a:rPr lang="en-US" altLang="ja-JP" sz="1800" dirty="0" smtClean="0">
                <a:solidFill>
                  <a:srgbClr val="000090"/>
                </a:solidFill>
                <a:latin typeface="Arial" charset="0"/>
                <a:ea typeface="Arial Unicode MS" charset="0"/>
                <a:cs typeface="Arial Unicode MS" charset="0"/>
              </a:rPr>
              <a:t>) : </a:t>
            </a:r>
            <a:r>
              <a:rPr lang="en-US" altLang="ja-JP" sz="1800" dirty="0">
                <a:solidFill>
                  <a:srgbClr val="000090"/>
                </a:solidFill>
                <a:latin typeface="Arial" charset="0"/>
                <a:ea typeface="Arial Unicode MS" charset="0"/>
                <a:cs typeface="Arial Unicode MS" charset="0"/>
              </a:rPr>
              <a:t>1</a:t>
            </a:r>
            <a:r>
              <a:rPr lang="en-US" altLang="ja-JP" sz="1800" baseline="30000" dirty="0">
                <a:solidFill>
                  <a:srgbClr val="000090"/>
                </a:solidFill>
                <a:latin typeface="Arial" charset="0"/>
                <a:ea typeface="Arial Unicode MS" charset="0"/>
                <a:cs typeface="Arial Unicode MS" charset="0"/>
              </a:rPr>
              <a:t>st</a:t>
            </a:r>
            <a:r>
              <a:rPr lang="en-US" altLang="ja-JP" sz="1800" dirty="0">
                <a:solidFill>
                  <a:srgbClr val="000090"/>
                </a:solidFill>
                <a:latin typeface="Arial" charset="0"/>
                <a:ea typeface="Arial Unicode MS" charset="0"/>
                <a:cs typeface="Arial Unicode MS" charset="0"/>
              </a:rPr>
              <a:t>  </a:t>
            </a:r>
            <a:r>
              <a:rPr lang="en-US" altLang="ja-JP" sz="1800" dirty="0" smtClean="0">
                <a:solidFill>
                  <a:srgbClr val="000090"/>
                </a:solidFill>
                <a:latin typeface="Arial" charset="0"/>
                <a:ea typeface="Arial Unicode MS" charset="0"/>
                <a:cs typeface="Arial Unicode MS" charset="0"/>
              </a:rPr>
              <a:t>update</a:t>
            </a:r>
            <a:endParaRPr lang="en-US" altLang="ja-JP" sz="1800" dirty="0">
              <a:solidFill>
                <a:srgbClr val="000090"/>
              </a:solidFill>
              <a:latin typeface="Arial" charset="0"/>
              <a:ea typeface="Arial Unicode MS" charset="0"/>
              <a:cs typeface="Arial Unicode MS" charset="0"/>
            </a:endParaRPr>
          </a:p>
          <a:p>
            <a:pPr marL="568325" lvl="1" indent="-287338">
              <a:lnSpc>
                <a:spcPct val="80000"/>
              </a:lnSpc>
            </a:pPr>
            <a:r>
              <a:rPr lang="en-US" altLang="ja-JP" sz="1800" dirty="0">
                <a:solidFill>
                  <a:srgbClr val="000090"/>
                </a:solidFill>
                <a:latin typeface="Arial" charset="0"/>
                <a:ea typeface="Arial Unicode MS" charset="0"/>
                <a:cs typeface="Arial Unicode MS" charset="0"/>
              </a:rPr>
              <a:t>March, 2010 (IW-</a:t>
            </a:r>
            <a:r>
              <a:rPr lang="en-US" altLang="ja-JP" sz="1800" dirty="0" smtClean="0">
                <a:solidFill>
                  <a:srgbClr val="000090"/>
                </a:solidFill>
                <a:latin typeface="Arial" charset="0"/>
                <a:ea typeface="Arial Unicode MS" charset="0"/>
                <a:cs typeface="Arial Unicode MS" charset="0"/>
              </a:rPr>
              <a:t>ILC) : </a:t>
            </a:r>
            <a:r>
              <a:rPr lang="en-US" altLang="ja-JP" sz="1800" dirty="0">
                <a:solidFill>
                  <a:srgbClr val="000090"/>
                </a:solidFill>
                <a:latin typeface="Arial" charset="0"/>
                <a:ea typeface="Arial Unicode MS" charset="0"/>
                <a:cs typeface="Arial Unicode MS" charset="0"/>
              </a:rPr>
              <a:t>2</a:t>
            </a:r>
            <a:r>
              <a:rPr lang="en-US" altLang="ja-JP" sz="1800" baseline="30000" dirty="0">
                <a:solidFill>
                  <a:srgbClr val="000090"/>
                </a:solidFill>
                <a:latin typeface="Arial" charset="0"/>
                <a:ea typeface="Arial Unicode MS" charset="0"/>
                <a:cs typeface="Arial Unicode MS" charset="0"/>
              </a:rPr>
              <a:t>nd</a:t>
            </a:r>
            <a:r>
              <a:rPr lang="en-US" altLang="ja-JP" sz="1800" dirty="0">
                <a:solidFill>
                  <a:srgbClr val="000090"/>
                </a:solidFill>
                <a:latin typeface="Arial" charset="0"/>
                <a:ea typeface="Arial Unicode MS" charset="0"/>
                <a:cs typeface="Arial Unicode MS" charset="0"/>
              </a:rPr>
              <a:t> update</a:t>
            </a:r>
          </a:p>
          <a:p>
            <a:pPr marL="568325" lvl="1" indent="-287338">
              <a:lnSpc>
                <a:spcPct val="80000"/>
              </a:lnSpc>
            </a:pPr>
            <a:r>
              <a:rPr lang="en-US" altLang="ja-JP" sz="1800" dirty="0">
                <a:solidFill>
                  <a:srgbClr val="3366FF"/>
                </a:solidFill>
                <a:latin typeface="Arial" charset="0"/>
                <a:ea typeface="Arial Unicode MS" charset="0"/>
                <a:cs typeface="Arial Unicode MS" charset="0"/>
              </a:rPr>
              <a:t>June, 2010 (End TDP-</a:t>
            </a:r>
            <a:r>
              <a:rPr lang="en-US" altLang="ja-JP" sz="1800" dirty="0" smtClean="0">
                <a:solidFill>
                  <a:srgbClr val="3366FF"/>
                </a:solidFill>
                <a:latin typeface="Arial" charset="0"/>
                <a:ea typeface="Arial Unicode MS" charset="0"/>
                <a:cs typeface="Arial Unicode MS" charset="0"/>
              </a:rPr>
              <a:t>1) : 3</a:t>
            </a:r>
            <a:r>
              <a:rPr lang="en-US" altLang="ja-JP" sz="1800" baseline="30000" dirty="0" smtClean="0">
                <a:solidFill>
                  <a:srgbClr val="3366FF"/>
                </a:solidFill>
                <a:latin typeface="Arial" charset="0"/>
                <a:ea typeface="Arial Unicode MS" charset="0"/>
                <a:cs typeface="Arial Unicode MS" charset="0"/>
              </a:rPr>
              <a:t>rd</a:t>
            </a:r>
            <a:r>
              <a:rPr lang="en-US" altLang="ja-JP" sz="1800" dirty="0" smtClean="0">
                <a:solidFill>
                  <a:srgbClr val="3366FF"/>
                </a:solidFill>
                <a:latin typeface="Arial" charset="0"/>
                <a:ea typeface="Arial Unicode MS" charset="0"/>
                <a:cs typeface="Arial Unicode MS" charset="0"/>
              </a:rPr>
              <a:t> update</a:t>
            </a:r>
          </a:p>
          <a:p>
            <a:pPr marL="568325" lvl="1" indent="-287338">
              <a:lnSpc>
                <a:spcPct val="80000"/>
              </a:lnSpc>
            </a:pPr>
            <a:r>
              <a:rPr lang="en-US" altLang="ja-JP" sz="1800" dirty="0" smtClean="0">
                <a:solidFill>
                  <a:srgbClr val="FF0000"/>
                </a:solidFill>
                <a:latin typeface="Arial" charset="0"/>
                <a:ea typeface="Arial Unicode MS" charset="0"/>
                <a:cs typeface="Arial Unicode MS" charset="0"/>
              </a:rPr>
              <a:t>March, 2011 (ILC-ALCPG): 4</a:t>
            </a:r>
            <a:r>
              <a:rPr lang="en-US" altLang="ja-JP" sz="1800" baseline="30000" dirty="0" smtClean="0">
                <a:solidFill>
                  <a:srgbClr val="FF0000"/>
                </a:solidFill>
                <a:latin typeface="Arial" charset="0"/>
                <a:ea typeface="Arial Unicode MS" charset="0"/>
                <a:cs typeface="Arial Unicode MS" charset="0"/>
              </a:rPr>
              <a:t>th</a:t>
            </a:r>
            <a:r>
              <a:rPr lang="en-US" altLang="ja-JP" sz="1800" dirty="0" smtClean="0">
                <a:solidFill>
                  <a:srgbClr val="FF0000"/>
                </a:solidFill>
                <a:latin typeface="Arial" charset="0"/>
                <a:ea typeface="Arial Unicode MS" charset="0"/>
                <a:cs typeface="Arial Unicode MS" charset="0"/>
              </a:rPr>
              <a:t> update</a:t>
            </a:r>
            <a:endParaRPr lang="en-US" altLang="ja-JP" sz="1400" dirty="0">
              <a:solidFill>
                <a:srgbClr val="FF0000"/>
              </a:solidFill>
              <a:latin typeface="Arial" charset="0"/>
              <a:ea typeface="Arial Unicode MS" charset="0"/>
              <a:cs typeface="Arial Unicode MS" charset="0"/>
            </a:endParaRPr>
          </a:p>
          <a:p>
            <a:pPr marL="568325" lvl="1" indent="-287338">
              <a:lnSpc>
                <a:spcPct val="80000"/>
              </a:lnSpc>
              <a:buFontTx/>
              <a:buNone/>
            </a:pPr>
            <a:endParaRPr lang="en-US" altLang="ja-JP" sz="1600" dirty="0">
              <a:solidFill>
                <a:srgbClr val="FF0000"/>
              </a:solidFill>
              <a:latin typeface="Arial" charset="0"/>
              <a:ea typeface="Arial Unicode MS" charset="0"/>
              <a:cs typeface="Arial Unicode MS" charset="0"/>
            </a:endParaRPr>
          </a:p>
          <a:p>
            <a:pPr marL="166688" indent="-166688">
              <a:lnSpc>
                <a:spcPct val="80000"/>
              </a:lnSpc>
            </a:pPr>
            <a:endParaRPr lang="ja-JP" altLang="en-US" sz="2400" dirty="0">
              <a:latin typeface="Arial" charset="0"/>
              <a:cs typeface="ＭＳ Ｐゴシック" charset="0"/>
            </a:endParaRPr>
          </a:p>
        </p:txBody>
      </p:sp>
      <p:pic>
        <p:nvPicPr>
          <p:cNvPr id="29699" name="図 7"/>
          <p:cNvPicPr>
            <a:picLocks noChangeAspect="1"/>
          </p:cNvPicPr>
          <p:nvPr/>
        </p:nvPicPr>
        <p:blipFill>
          <a:blip r:embed="rId3">
            <a:extLst>
              <a:ext uri="{28A0092B-C50C-407E-A947-70E740481C1C}">
                <a14:useLocalDpi xmlns:a14="http://schemas.microsoft.com/office/drawing/2010/main" val="0"/>
              </a:ext>
            </a:extLst>
          </a:blip>
          <a:srcRect b="21449"/>
          <a:stretch>
            <a:fillRect/>
          </a:stretch>
        </p:blipFill>
        <p:spPr bwMode="auto">
          <a:xfrm>
            <a:off x="5446569" y="1647464"/>
            <a:ext cx="3367923" cy="395906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29701"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a:solidFill>
                  <a:schemeClr val="tx1"/>
                </a:solidFill>
                <a:latin typeface="Arial" charset="0"/>
                <a:ea typeface="ＭＳ Ｐゴシック" charset="0"/>
                <a:cs typeface="Arial Unicode MS" charset="0"/>
              </a:defRPr>
            </a:lvl1pPr>
            <a:lvl2pPr marL="742950" indent="-285750">
              <a:defRPr kumimoji="1" sz="3600">
                <a:solidFill>
                  <a:schemeClr val="tx1"/>
                </a:solidFill>
                <a:latin typeface="Arial" charset="0"/>
                <a:ea typeface="Arial Unicode MS" charset="0"/>
                <a:cs typeface="Arial Unicode MS" charset="0"/>
              </a:defRPr>
            </a:lvl2pPr>
            <a:lvl3pPr marL="1143000" indent="-228600">
              <a:defRPr kumimoji="1" sz="3600">
                <a:solidFill>
                  <a:schemeClr val="tx1"/>
                </a:solidFill>
                <a:latin typeface="Arial" charset="0"/>
                <a:ea typeface="Arial Unicode MS" charset="0"/>
                <a:cs typeface="Arial Unicode MS" charset="0"/>
              </a:defRPr>
            </a:lvl3pPr>
            <a:lvl4pPr marL="1600200" indent="-228600">
              <a:defRPr kumimoji="1" sz="3600">
                <a:solidFill>
                  <a:schemeClr val="tx1"/>
                </a:solidFill>
                <a:latin typeface="Arial" charset="0"/>
                <a:ea typeface="Arial Unicode MS" charset="0"/>
                <a:cs typeface="Arial Unicode MS" charset="0"/>
              </a:defRPr>
            </a:lvl4pPr>
            <a:lvl5pPr marL="2057400" indent="-228600">
              <a:defRPr kumimoji="1" sz="3600">
                <a:solidFill>
                  <a:schemeClr val="tx1"/>
                </a:solidFill>
                <a:latin typeface="Arial" charset="0"/>
                <a:ea typeface="Arial Unicode MS" charset="0"/>
                <a:cs typeface="Arial Unicode MS" charset="0"/>
              </a:defRPr>
            </a:lvl5pPr>
            <a:lvl6pPr marL="25146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6pPr>
            <a:lvl7pPr marL="29718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7pPr>
            <a:lvl8pPr marL="34290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8pPr>
            <a:lvl9pPr marL="3886200" indent="-228600" eaLnBrk="0" fontAlgn="ctr" hangingPunct="0">
              <a:spcBef>
                <a:spcPct val="0"/>
              </a:spcBef>
              <a:spcAft>
                <a:spcPct val="0"/>
              </a:spcAft>
              <a:defRPr kumimoji="1" sz="3600">
                <a:solidFill>
                  <a:schemeClr val="tx1"/>
                </a:solidFill>
                <a:latin typeface="Arial" charset="0"/>
                <a:ea typeface="Arial Unicode MS" charset="0"/>
                <a:cs typeface="Arial Unicode MS" charset="0"/>
              </a:defRPr>
            </a:lvl9pPr>
          </a:lstStyle>
          <a:p>
            <a:fld id="{2EBE357C-E9CB-2C42-9A33-CAB8AC4602FA}" type="slidenum">
              <a:rPr kumimoji="0" lang="en-US" altLang="ja-JP" sz="1400">
                <a:solidFill>
                  <a:srgbClr val="000000"/>
                </a:solidFill>
              </a:rPr>
              <a:pPr/>
              <a:t>118</a:t>
            </a:fld>
            <a:endParaRPr kumimoji="0" lang="en-US" altLang="ja-JP" sz="1400">
              <a:solidFill>
                <a:srgbClr val="000000"/>
              </a:solidFill>
            </a:endParaRPr>
          </a:p>
        </p:txBody>
      </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t>S. Myers                   ECFA-EPS, Grenoble</a:t>
            </a:r>
            <a:endParaRPr lang="en-US"/>
          </a:p>
        </p:txBody>
      </p:sp>
    </p:spTree>
    <p:extLst>
      <p:ext uri="{BB962C8B-B14F-4D97-AF65-F5344CB8AC3E}">
        <p14:creationId xmlns:p14="http://schemas.microsoft.com/office/powerpoint/2010/main" val="1439258775"/>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295400" y="228600"/>
            <a:ext cx="7620000" cy="914400"/>
          </a:xfrm>
        </p:spPr>
        <p:txBody>
          <a:bodyPr/>
          <a:lstStyle/>
          <a:p>
            <a:r>
              <a:rPr lang="en-US" altLang="ja-JP" b="1">
                <a:latin typeface="Arial" charset="0"/>
                <a:cs typeface="Arial Unicode MS" charset="0"/>
              </a:rPr>
              <a:t>Cryomodule Gradient Spread </a:t>
            </a:r>
            <a:r>
              <a:rPr lang="en-US" altLang="ja-JP" sz="2000" b="1">
                <a:solidFill>
                  <a:srgbClr val="3366FF"/>
                </a:solidFill>
                <a:latin typeface="Arial" charset="0"/>
                <a:cs typeface="Arial Unicode MS" charset="0"/>
              </a:rPr>
              <a:t>Observed at DESY and KEK, as of Nov. 2010</a:t>
            </a:r>
            <a:endParaRPr lang="ja-JP" altLang="en-US" b="1">
              <a:solidFill>
                <a:srgbClr val="3366FF"/>
              </a:solidFill>
              <a:latin typeface="Arial" charset="0"/>
              <a:cs typeface="Arial Unicode MS" charset="0"/>
            </a:endParaRPr>
          </a:p>
        </p:txBody>
      </p:sp>
      <p:sp>
        <p:nvSpPr>
          <p:cNvPr id="68611" name="コンテンツ プレースホルダ 2"/>
          <p:cNvSpPr>
            <a:spLocks noGrp="1"/>
          </p:cNvSpPr>
          <p:nvPr>
            <p:ph idx="1"/>
          </p:nvPr>
        </p:nvSpPr>
        <p:spPr>
          <a:xfrm>
            <a:off x="304800" y="3810000"/>
            <a:ext cx="4419600" cy="2286000"/>
          </a:xfrm>
          <a:solidFill>
            <a:srgbClr val="FFFF00"/>
          </a:solidFill>
        </p:spPr>
        <p:txBody>
          <a:bodyPr/>
          <a:lstStyle/>
          <a:p>
            <a:r>
              <a:rPr lang="en-US" altLang="ja-JP">
                <a:latin typeface="Arial" charset="0"/>
                <a:cs typeface="Arial Unicode MS" charset="0"/>
              </a:rPr>
              <a:t>FLASH: </a:t>
            </a:r>
          </a:p>
          <a:p>
            <a:pPr lvl="1"/>
            <a:r>
              <a:rPr lang="en-US" altLang="ja-JP">
                <a:latin typeface="Arial" charset="0"/>
                <a:ea typeface="Arial Unicode MS" charset="0"/>
                <a:cs typeface="Arial Unicode MS" charset="0"/>
              </a:rPr>
              <a:t>3 PXFEL cryomodules</a:t>
            </a:r>
          </a:p>
          <a:p>
            <a:r>
              <a:rPr lang="en-US" altLang="ja-JP">
                <a:latin typeface="Arial" charset="0"/>
                <a:cs typeface="Arial Unicode MS" charset="0"/>
              </a:rPr>
              <a:t>ILC-TDP:</a:t>
            </a:r>
          </a:p>
          <a:p>
            <a:pPr lvl="1"/>
            <a:r>
              <a:rPr lang="en-US" altLang="ja-JP">
                <a:latin typeface="Arial" charset="0"/>
                <a:ea typeface="Arial Unicode MS" charset="0"/>
                <a:cs typeface="Arial Unicode MS" charset="0"/>
              </a:rPr>
              <a:t> S1-Global cryomodule</a:t>
            </a:r>
            <a:endParaRPr lang="ja-JP" altLang="en-US">
              <a:latin typeface="Arial" charset="0"/>
              <a:ea typeface="Arial Unicode MS" charset="0"/>
              <a:cs typeface="Arial Unicode MS" charset="0"/>
            </a:endParaRPr>
          </a:p>
        </p:txBody>
      </p:sp>
      <p:sp>
        <p:nvSpPr>
          <p:cNvPr id="68614"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fld id="{5EDCA69D-2F70-6B44-9E8E-98347A4D86A8}" type="slidenum">
              <a:rPr kumimoji="0" lang="en-US" altLang="ja-JP" sz="1400">
                <a:solidFill>
                  <a:srgbClr val="000000"/>
                </a:solidFill>
              </a:rPr>
              <a:pPr/>
              <a:t>119</a:t>
            </a:fld>
            <a:endParaRPr kumimoji="0" lang="en-US" altLang="ja-JP" sz="1400">
              <a:solidFill>
                <a:srgbClr val="000000"/>
              </a:solidFill>
            </a:endParaRPr>
          </a:p>
        </p:txBody>
      </p:sp>
      <p:pic>
        <p:nvPicPr>
          <p:cNvPr id="686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68438"/>
            <a:ext cx="2667000" cy="188436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447800"/>
            <a:ext cx="2660650" cy="187325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686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447800"/>
            <a:ext cx="2667000" cy="1878013"/>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68619" name="テキスト ボックス 10"/>
          <p:cNvSpPr txBox="1">
            <a:spLocks noChangeArrowheads="1"/>
          </p:cNvSpPr>
          <p:nvPr/>
        </p:nvSpPr>
        <p:spPr bwMode="auto">
          <a:xfrm>
            <a:off x="1285875" y="3349625"/>
            <a:ext cx="6738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200"/>
            <a:r>
              <a:rPr lang="en-US" altLang="ja-JP" sz="1400">
                <a:solidFill>
                  <a:srgbClr val="000000"/>
                </a:solidFill>
              </a:rPr>
              <a:t>PXFEL-1                                         PXFEL-2                                                 PFEL-3</a:t>
            </a:r>
            <a:endParaRPr lang="ja-JP" altLang="en-US" sz="1400">
              <a:solidFill>
                <a:srgbClr val="000000"/>
              </a:solidFill>
            </a:endParaRPr>
          </a:p>
        </p:txBody>
      </p:sp>
      <p:sp>
        <p:nvSpPr>
          <p:cNvPr id="68620" name="テキスト ボックス 11"/>
          <p:cNvSpPr txBox="1">
            <a:spLocks noChangeArrowheads="1"/>
          </p:cNvSpPr>
          <p:nvPr/>
        </p:nvSpPr>
        <p:spPr bwMode="auto">
          <a:xfrm>
            <a:off x="6477000" y="6016625"/>
            <a:ext cx="982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200"/>
            <a:r>
              <a:rPr lang="en-US" altLang="ja-JP" sz="1400">
                <a:solidFill>
                  <a:srgbClr val="000000"/>
                </a:solidFill>
              </a:rPr>
              <a:t>S1-Global </a:t>
            </a:r>
            <a:endParaRPr lang="ja-JP" altLang="en-US" sz="1400">
              <a:solidFill>
                <a:srgbClr val="000000"/>
              </a:solidFill>
            </a:endParaRPr>
          </a:p>
        </p:txBody>
      </p:sp>
      <p:sp>
        <p:nvSpPr>
          <p:cNvPr id="68621" name="テキスト ボックス 12"/>
          <p:cNvSpPr txBox="1">
            <a:spLocks noChangeArrowheads="1"/>
          </p:cNvSpPr>
          <p:nvPr/>
        </p:nvSpPr>
        <p:spPr bwMode="auto">
          <a:xfrm>
            <a:off x="7158038" y="0"/>
            <a:ext cx="1985962"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200"/>
            <a:r>
              <a:rPr lang="en-US" altLang="ja-JP" sz="1600">
                <a:solidFill>
                  <a:srgbClr val="000000"/>
                </a:solidFill>
              </a:rPr>
              <a:t>D. Kostin &amp; E. Kako</a:t>
            </a:r>
            <a:endParaRPr lang="ja-JP" altLang="en-US" sz="1600">
              <a:solidFill>
                <a:srgbClr val="000000"/>
              </a:solidFill>
            </a:endParaRPr>
          </a:p>
        </p:txBody>
      </p:sp>
      <p:pic>
        <p:nvPicPr>
          <p:cNvPr id="14" name="図 13"/>
          <p:cNvPicPr>
            <a:picLocks noChangeAspect="1"/>
          </p:cNvPicPr>
          <p:nvPr/>
        </p:nvPicPr>
        <p:blipFill>
          <a:blip r:embed="rId6"/>
          <a:stretch>
            <a:fillRect/>
          </a:stretch>
        </p:blipFill>
        <p:spPr>
          <a:xfrm>
            <a:off x="4851401" y="3674311"/>
            <a:ext cx="4080932" cy="2489421"/>
          </a:xfrm>
          <a:prstGeom prst="rect">
            <a:avLst/>
          </a:prstGeom>
          <a:ln>
            <a:solidFill>
              <a:srgbClr val="4F81BD"/>
            </a:solidFill>
          </a:ln>
        </p:spPr>
      </p:pic>
      <p:sp>
        <p:nvSpPr>
          <p:cNvPr id="2" name="Date Placeholder 1"/>
          <p:cNvSpPr>
            <a:spLocks noGrp="1"/>
          </p:cNvSpPr>
          <p:nvPr>
            <p:ph type="dt" sz="half" idx="10"/>
          </p:nvPr>
        </p:nvSpPr>
        <p:spPr/>
        <p:txBody>
          <a:bodyPr/>
          <a:lstStyle/>
          <a:p>
            <a:pPr>
              <a:defRPr/>
            </a:pPr>
            <a:r>
              <a:rPr lang="en-US" altLang="ja-JP" smtClean="0"/>
              <a:t>July 23, 2011</a:t>
            </a:r>
            <a:endParaRPr lang="en-US" altLang="ja-JP"/>
          </a:p>
        </p:txBody>
      </p:sp>
      <p:sp>
        <p:nvSpPr>
          <p:cNvPr id="3" name="Footer Placeholder 2"/>
          <p:cNvSpPr>
            <a:spLocks noGrp="1"/>
          </p:cNvSpPr>
          <p:nvPr>
            <p:ph type="ftr" sz="quarter" idx="11"/>
          </p:nvPr>
        </p:nvSpPr>
        <p:spPr/>
        <p:txBody>
          <a:bodyPr/>
          <a:lstStyle/>
          <a:p>
            <a:pPr>
              <a:defRPr/>
            </a:pPr>
            <a:r>
              <a:rPr lang="en-US" altLang="ja-JP" smtClean="0"/>
              <a:t>S. Myers                   ECFA-EPS, Grenoble</a:t>
            </a:r>
            <a:endParaRPr lang="en-US" altLang="ja-JP"/>
          </a:p>
        </p:txBody>
      </p:sp>
    </p:spTree>
    <p:extLst>
      <p:ext uri="{BB962C8B-B14F-4D97-AF65-F5344CB8AC3E}">
        <p14:creationId xmlns:p14="http://schemas.microsoft.com/office/powerpoint/2010/main" val="1912872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ng"/>
          <p:cNvPicPr>
            <a:picLocks noChangeAspect="1"/>
          </p:cNvPicPr>
          <p:nvPr/>
        </p:nvPicPr>
        <p:blipFill>
          <a:blip r:embed="rId3">
            <a:extLst>
              <a:ext uri="{28A0092B-C50C-407E-A947-70E740481C1C}">
                <a14:useLocalDpi xmlns:a14="http://schemas.microsoft.com/office/drawing/2010/main" val="0"/>
              </a:ext>
            </a:extLst>
          </a:blip>
          <a:srcRect t="7227"/>
          <a:stretch>
            <a:fillRect/>
          </a:stretch>
        </p:blipFill>
        <p:spPr>
          <a:xfrm>
            <a:off x="306611" y="1046718"/>
            <a:ext cx="4059546" cy="3633932"/>
          </a:xfrm>
          <a:prstGeom prst="rect">
            <a:avLst/>
          </a:prstGeom>
        </p:spPr>
      </p:pic>
      <p:sp>
        <p:nvSpPr>
          <p:cNvPr id="20484" name="Rectangle 2"/>
          <p:cNvSpPr>
            <a:spLocks noChangeArrowheads="1"/>
          </p:cNvSpPr>
          <p:nvPr/>
        </p:nvSpPr>
        <p:spPr bwMode="auto">
          <a:xfrm>
            <a:off x="7239000" y="6248400"/>
            <a:ext cx="1905000" cy="228600"/>
          </a:xfrm>
          <a:prstGeom prst="rect">
            <a:avLst/>
          </a:prstGeom>
          <a:solidFill>
            <a:schemeClr val="bg1"/>
          </a:solidFill>
          <a:ln w="9525">
            <a:noFill/>
            <a:miter lim="800000"/>
            <a:headEnd/>
            <a:tailEnd/>
          </a:ln>
        </p:spPr>
        <p:txBody>
          <a:bodyPr wrap="none" anchor="ctr">
            <a:prstTxWarp prst="textNoShape">
              <a:avLst/>
            </a:prstTxWarp>
          </a:bodyPr>
          <a:lstStyle/>
          <a:p>
            <a:pPr algn="ctr" eaLnBrk="0" fontAlgn="base" hangingPunct="0">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20485" name="Rectangle 3"/>
          <p:cNvSpPr>
            <a:spLocks noGrp="1" noChangeArrowheads="1"/>
          </p:cNvSpPr>
          <p:nvPr>
            <p:ph type="title"/>
          </p:nvPr>
        </p:nvSpPr>
        <p:spPr/>
        <p:txBody>
          <a:bodyPr/>
          <a:lstStyle/>
          <a:p>
            <a:r>
              <a:rPr lang="en-US" dirty="0">
                <a:ea typeface="ＭＳ Ｐゴシック" pitchFamily="30" charset="-128"/>
                <a:cs typeface="ＭＳ Ｐゴシック" pitchFamily="30" charset="-128"/>
              </a:rPr>
              <a:t> Delivered Integrated Luminosity and Polarization</a:t>
            </a:r>
          </a:p>
        </p:txBody>
      </p:sp>
      <p:sp>
        <p:nvSpPr>
          <p:cNvPr id="20487" name="Text Box 13"/>
          <p:cNvSpPr txBox="1">
            <a:spLocks noChangeArrowheads="1"/>
          </p:cNvSpPr>
          <p:nvPr/>
        </p:nvSpPr>
        <p:spPr bwMode="auto">
          <a:xfrm>
            <a:off x="484624" y="5194774"/>
            <a:ext cx="8382000" cy="923330"/>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u="sng" dirty="0">
                <a:solidFill>
                  <a:srgbClr val="000000"/>
                </a:solidFill>
                <a:latin typeface="Times New Roman" pitchFamily="29" charset="0"/>
                <a:ea typeface="ＭＳ Ｐゴシック" pitchFamily="29" charset="-128"/>
              </a:rPr>
              <a:t>Nucleon-pair luminosity</a:t>
            </a:r>
            <a:r>
              <a:rPr lang="en-US" dirty="0">
                <a:solidFill>
                  <a:srgbClr val="000000"/>
                </a:solidFill>
                <a:latin typeface="Times New Roman" pitchFamily="29" charset="0"/>
                <a:ea typeface="ＭＳ Ｐゴシック" pitchFamily="29" charset="-128"/>
              </a:rPr>
              <a:t>: luminosity calculated with nucleons of nuclei treated independently; allows comparison of luminosities of different species; appropriate quantity for </a:t>
            </a:r>
            <a:r>
              <a:rPr lang="en-US" dirty="0" smtClean="0">
                <a:solidFill>
                  <a:srgbClr val="000000"/>
                </a:solidFill>
                <a:latin typeface="Times New Roman" pitchFamily="29" charset="0"/>
                <a:ea typeface="ＭＳ Ｐゴシック" pitchFamily="29" charset="-128"/>
              </a:rPr>
              <a:t>comparing runs with different species.</a:t>
            </a:r>
            <a:endParaRPr lang="en-US" dirty="0">
              <a:solidFill>
                <a:srgbClr val="000000"/>
              </a:solidFill>
              <a:latin typeface="Times New Roman" pitchFamily="29" charset="0"/>
              <a:ea typeface="ＭＳ Ｐゴシック" pitchFamily="29" charset="-128"/>
            </a:endParaRPr>
          </a:p>
        </p:txBody>
      </p:sp>
      <p:sp>
        <p:nvSpPr>
          <p:cNvPr id="20488" name="Text Box 14"/>
          <p:cNvSpPr txBox="1">
            <a:spLocks noChangeArrowheads="1"/>
          </p:cNvSpPr>
          <p:nvPr/>
        </p:nvSpPr>
        <p:spPr bwMode="auto">
          <a:xfrm>
            <a:off x="1842274" y="762000"/>
            <a:ext cx="1438314" cy="338554"/>
          </a:xfrm>
          <a:prstGeom prst="rect">
            <a:avLst/>
          </a:prstGeom>
          <a:noFill/>
          <a:ln w="9525">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1600" dirty="0">
                <a:solidFill>
                  <a:srgbClr val="000000"/>
                </a:solidFill>
                <a:latin typeface="Times New Roman" pitchFamily="29" charset="0"/>
                <a:ea typeface="ＭＳ Ｐゴシック" pitchFamily="29" charset="-128"/>
              </a:rPr>
              <a:t>Heavy ion runs</a:t>
            </a:r>
          </a:p>
        </p:txBody>
      </p:sp>
      <p:sp>
        <p:nvSpPr>
          <p:cNvPr id="20490" name="Text Box 16"/>
          <p:cNvSpPr txBox="1">
            <a:spLocks noChangeArrowheads="1"/>
          </p:cNvSpPr>
          <p:nvPr/>
        </p:nvSpPr>
        <p:spPr bwMode="auto">
          <a:xfrm rot="-5400000">
            <a:off x="3653631" y="2542381"/>
            <a:ext cx="2136775" cy="277812"/>
          </a:xfrm>
          <a:prstGeom prst="rect">
            <a:avLst/>
          </a:prstGeom>
          <a:solidFill>
            <a:schemeClr val="bg1"/>
          </a:solidFill>
          <a:ln w="9525">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1200" b="1" dirty="0">
                <a:solidFill>
                  <a:srgbClr val="000000"/>
                </a:solidFill>
                <a:latin typeface="Times New Roman" pitchFamily="29" charset="0"/>
                <a:ea typeface="ＭＳ Ｐゴシック" pitchFamily="29" charset="-128"/>
              </a:rPr>
              <a:t>Integrated luminosity L [pb</a:t>
            </a:r>
            <a:r>
              <a:rPr lang="en-US" sz="1200" b="1" baseline="30000" dirty="0">
                <a:solidFill>
                  <a:srgbClr val="000000"/>
                </a:solidFill>
                <a:latin typeface="Times New Roman" pitchFamily="29" charset="0"/>
                <a:ea typeface="ＭＳ Ｐゴシック" pitchFamily="29" charset="-128"/>
              </a:rPr>
              <a:t>-1</a:t>
            </a:r>
            <a:r>
              <a:rPr lang="en-US" sz="1200" b="1" dirty="0">
                <a:solidFill>
                  <a:srgbClr val="000000"/>
                </a:solidFill>
                <a:latin typeface="Times New Roman" pitchFamily="29" charset="0"/>
                <a:ea typeface="ＭＳ Ｐゴシック" pitchFamily="29" charset="-128"/>
              </a:rPr>
              <a:t>]</a:t>
            </a:r>
          </a:p>
        </p:txBody>
      </p:sp>
      <p:sp>
        <p:nvSpPr>
          <p:cNvPr id="20491" name="Text Box 17"/>
          <p:cNvSpPr txBox="1">
            <a:spLocks noChangeArrowheads="1"/>
          </p:cNvSpPr>
          <p:nvPr/>
        </p:nvSpPr>
        <p:spPr bwMode="auto">
          <a:xfrm rot="-5400000">
            <a:off x="-1135857" y="2499518"/>
            <a:ext cx="3140075" cy="274638"/>
          </a:xfrm>
          <a:prstGeom prst="rect">
            <a:avLst/>
          </a:prstGeom>
          <a:solidFill>
            <a:schemeClr val="bg1"/>
          </a:solidFill>
          <a:ln w="9525">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1200" b="1" dirty="0">
                <a:solidFill>
                  <a:srgbClr val="000000"/>
                </a:solidFill>
                <a:latin typeface="Times New Roman" pitchFamily="29" charset="0"/>
                <a:ea typeface="ＭＳ Ｐゴシック" pitchFamily="29" charset="-128"/>
              </a:rPr>
              <a:t>Integrated nucleon-pair luminosity L</a:t>
            </a:r>
            <a:r>
              <a:rPr lang="en-US" sz="1200" b="1" baseline="-25000" dirty="0">
                <a:solidFill>
                  <a:srgbClr val="000000"/>
                </a:solidFill>
                <a:latin typeface="Times New Roman" pitchFamily="29" charset="0"/>
                <a:ea typeface="ＭＳ Ｐゴシック" pitchFamily="29" charset="-128"/>
              </a:rPr>
              <a:t>NN</a:t>
            </a:r>
            <a:r>
              <a:rPr lang="en-US" sz="1200" b="1" dirty="0">
                <a:solidFill>
                  <a:srgbClr val="000000"/>
                </a:solidFill>
                <a:latin typeface="Times New Roman" pitchFamily="29" charset="0"/>
                <a:ea typeface="ＭＳ Ｐゴシック" pitchFamily="29" charset="-128"/>
              </a:rPr>
              <a:t> [pb</a:t>
            </a:r>
            <a:r>
              <a:rPr lang="en-US" sz="1200" b="1" baseline="30000" dirty="0">
                <a:solidFill>
                  <a:srgbClr val="000000"/>
                </a:solidFill>
                <a:latin typeface="Times New Roman" pitchFamily="29" charset="0"/>
                <a:ea typeface="ＭＳ Ｐゴシック" pitchFamily="29" charset="-128"/>
              </a:rPr>
              <a:t>-1</a:t>
            </a:r>
            <a:r>
              <a:rPr lang="en-US" sz="1200" b="1" dirty="0">
                <a:solidFill>
                  <a:srgbClr val="000000"/>
                </a:solidFill>
                <a:latin typeface="Times New Roman" pitchFamily="29" charset="0"/>
                <a:ea typeface="ＭＳ Ｐゴシック" pitchFamily="29" charset="-128"/>
              </a:rPr>
              <a:t>]</a:t>
            </a:r>
          </a:p>
        </p:txBody>
      </p:sp>
      <p:pic>
        <p:nvPicPr>
          <p:cNvPr id="15" name="Picture 14" descr="Screen shot 2011-05-11 at 5.14.48 PM.pdf"/>
          <p:cNvPicPr>
            <a:picLocks noChangeAspect="1"/>
          </p:cNvPicPr>
          <p:nvPr/>
        </p:nvPicPr>
        <p:blipFill>
          <a:blip r:embed="rId4"/>
          <a:stretch>
            <a:fillRect/>
          </a:stretch>
        </p:blipFill>
        <p:spPr>
          <a:xfrm>
            <a:off x="4876800" y="1006475"/>
            <a:ext cx="3778846" cy="3657600"/>
          </a:xfrm>
          <a:prstGeom prst="rect">
            <a:avLst/>
          </a:prstGeom>
        </p:spPr>
      </p:pic>
      <p:sp>
        <p:nvSpPr>
          <p:cNvPr id="20489" name="Text Box 15"/>
          <p:cNvSpPr txBox="1">
            <a:spLocks noChangeArrowheads="1"/>
          </p:cNvSpPr>
          <p:nvPr/>
        </p:nvSpPr>
        <p:spPr bwMode="auto">
          <a:xfrm>
            <a:off x="5846693" y="762000"/>
            <a:ext cx="1951175" cy="338554"/>
          </a:xfrm>
          <a:prstGeom prst="rect">
            <a:avLst/>
          </a:prstGeom>
          <a:noFill/>
          <a:ln w="9525">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1600" dirty="0">
                <a:solidFill>
                  <a:srgbClr val="000000"/>
                </a:solidFill>
                <a:latin typeface="Times New Roman" pitchFamily="29" charset="0"/>
                <a:ea typeface="ＭＳ Ｐゴシック" pitchFamily="29" charset="-128"/>
              </a:rPr>
              <a:t>Polarized proton runs</a:t>
            </a:r>
          </a:p>
        </p:txBody>
      </p:sp>
    </p:spTree>
    <p:extLst>
      <p:ext uri="{BB962C8B-B14F-4D97-AF65-F5344CB8AC3E}">
        <p14:creationId xmlns:p14="http://schemas.microsoft.com/office/powerpoint/2010/main" val="1398946868"/>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42" name="Footer Placeholder 4"/>
          <p:cNvSpPr>
            <a:spLocks noGrp="1"/>
          </p:cNvSpPr>
          <p:nvPr>
            <p:ph type="ftr" sz="quarter" idx="11"/>
          </p:nvPr>
        </p:nvSpPr>
        <p:spPr/>
        <p:txBody>
          <a:bodyPr/>
          <a:lstStyle/>
          <a:p>
            <a:r>
              <a:rPr lang="en-US" smtClean="0"/>
              <a:t>S. Myers                   ECFA-EPS, Grenoble</a:t>
            </a:r>
            <a:endParaRPr lang="en-US"/>
          </a:p>
        </p:txBody>
      </p:sp>
      <p:sp>
        <p:nvSpPr>
          <p:cNvPr id="43" name="Slide Number Placeholder 5"/>
          <p:cNvSpPr>
            <a:spLocks noGrp="1"/>
          </p:cNvSpPr>
          <p:nvPr>
            <p:ph type="sldNum" sz="quarter" idx="12"/>
          </p:nvPr>
        </p:nvSpPr>
        <p:spPr/>
        <p:txBody>
          <a:bodyPr/>
          <a:lstStyle/>
          <a:p>
            <a:fld id="{41F40911-0E14-F248-9106-43BEF6E25846}" type="slidenum">
              <a:rPr lang="en-US">
                <a:solidFill>
                  <a:srgbClr val="000000"/>
                </a:solidFill>
              </a:rPr>
              <a:pPr/>
              <a:t>120</a:t>
            </a:fld>
            <a:endParaRPr lang="en-US">
              <a:solidFill>
                <a:srgbClr val="000000"/>
              </a:solidFill>
            </a:endParaRPr>
          </a:p>
        </p:txBody>
      </p:sp>
      <p:sp>
        <p:nvSpPr>
          <p:cNvPr id="1993730" name="Rectangle 2"/>
          <p:cNvSpPr>
            <a:spLocks noGrp="1" noChangeArrowheads="1"/>
          </p:cNvSpPr>
          <p:nvPr>
            <p:ph type="title"/>
          </p:nvPr>
        </p:nvSpPr>
        <p:spPr>
          <a:xfrm>
            <a:off x="1905004" y="228600"/>
            <a:ext cx="5514975" cy="952500"/>
          </a:xfrm>
          <a:solidFill>
            <a:srgbClr val="FFFFCC"/>
          </a:solidFill>
        </p:spPr>
        <p:txBody>
          <a:bodyPr/>
          <a:lstStyle/>
          <a:p>
            <a:r>
              <a:rPr lang="en-US" b="0">
                <a:latin typeface="Arial Black" charset="0"/>
              </a:rPr>
              <a:t>RDR Design Parameters</a:t>
            </a:r>
          </a:p>
        </p:txBody>
      </p:sp>
      <p:graphicFrame>
        <p:nvGraphicFramePr>
          <p:cNvPr id="1993731" name="Group 3"/>
          <p:cNvGraphicFramePr>
            <a:graphicFrameLocks noGrp="1"/>
          </p:cNvGraphicFramePr>
          <p:nvPr>
            <p:ph idx="1"/>
          </p:nvPr>
        </p:nvGraphicFramePr>
        <p:xfrm>
          <a:off x="914400" y="1447802"/>
          <a:ext cx="7543800" cy="4419601"/>
        </p:xfrm>
        <a:graphic>
          <a:graphicData uri="http://schemas.openxmlformats.org/drawingml/2006/table">
            <a:tbl>
              <a:tblPr/>
              <a:tblGrid>
                <a:gridCol w="4760913"/>
                <a:gridCol w="1465262"/>
                <a:gridCol w="1317625"/>
              </a:tblGrid>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Max. Center-of-mass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GeV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Peak Luminosity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~2x10</a:t>
                      </a:r>
                      <a:r>
                        <a:rPr kumimoji="0" lang="en-US" altLang="ja-JP" sz="2400" b="0" i="0" u="none" strike="noStrike" cap="none" normalizeH="0" baseline="30000">
                          <a:ln>
                            <a:noFill/>
                          </a:ln>
                          <a:solidFill>
                            <a:srgbClr val="23346C"/>
                          </a:solidFill>
                          <a:effectLst/>
                          <a:latin typeface="Arial" charset="0"/>
                          <a:ea typeface="ＭＳ Ｐゴシック" charset="-128"/>
                          <a:cs typeface="ＭＳ Ｐゴシック" charset="-128"/>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1/cm</a:t>
                      </a:r>
                      <a:r>
                        <a:rPr kumimoji="0" lang="en-US" altLang="ja-JP" sz="2400" b="0" i="0" u="none" strike="noStrike" cap="none" normalizeH="0" baseline="30000">
                          <a:ln>
                            <a:noFill/>
                          </a:ln>
                          <a:solidFill>
                            <a:srgbClr val="23346C"/>
                          </a:solidFill>
                          <a:effectLst/>
                          <a:latin typeface="Arial" charset="0"/>
                          <a:ea typeface="ＭＳ Ｐゴシック" charset="-128"/>
                          <a:cs typeface="ＭＳ Ｐゴシック" charset="-128"/>
                        </a:rPr>
                        <a:t>2</a:t>
                      </a: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Beam Current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Repetition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Average accelerating gradient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MV/m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Beam pulse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0.95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4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Total Site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km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3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Total AC Power Consumption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~230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a:ln>
                            <a:noFill/>
                          </a:ln>
                          <a:solidFill>
                            <a:srgbClr val="23346C"/>
                          </a:solidFill>
                          <a:effectLst/>
                          <a:latin typeface="Arial" charset="0"/>
                          <a:ea typeface="ＭＳ Ｐゴシック" charset="-128"/>
                          <a:cs typeface="ＭＳ Ｐゴシック" charset="-128"/>
                        </a:rPr>
                        <a:t>MW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4027964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30722"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30723"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73B72BF2-CFFD-DC46-9D2E-003BD775547F}" type="slidenum">
              <a:rPr lang="en-US" sz="1400">
                <a:solidFill>
                  <a:srgbClr val="000000"/>
                </a:solidFill>
              </a:rPr>
              <a:pPr/>
              <a:t>121</a:t>
            </a:fld>
            <a:endParaRPr lang="en-US" sz="1400">
              <a:solidFill>
                <a:srgbClr val="000000"/>
              </a:solidFill>
            </a:endParaRPr>
          </a:p>
        </p:txBody>
      </p:sp>
      <p:pic>
        <p:nvPicPr>
          <p:cNvPr id="30724" name="Picture 5" descr="A superconducting TESLA 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0"/>
            <a:ext cx="49291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5"/>
          <p:cNvSpPr>
            <a:spLocks noChangeArrowheads="1"/>
          </p:cNvSpPr>
          <p:nvPr/>
        </p:nvSpPr>
        <p:spPr bwMode="auto">
          <a:xfrm>
            <a:off x="1371600" y="152400"/>
            <a:ext cx="7467600" cy="58477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ctr" hangingPunct="0">
              <a:spcBef>
                <a:spcPct val="0"/>
              </a:spcBef>
              <a:spcAft>
                <a:spcPct val="0"/>
              </a:spcAft>
              <a:defRPr/>
            </a:pPr>
            <a:r>
              <a:rPr lang="en-US" sz="3200" b="1">
                <a:solidFill>
                  <a:srgbClr val="000000"/>
                </a:solidFill>
                <a:ea typeface="ＭＳ Ｐゴシック" charset="0"/>
                <a:cs typeface="ＭＳ Ｐゴシック" charset="0"/>
              </a:rPr>
              <a:t>Cavity Gradient Milestone Achieved</a:t>
            </a:r>
          </a:p>
        </p:txBody>
      </p:sp>
      <p:pic>
        <p:nvPicPr>
          <p:cNvPr id="1331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1"/>
            <a:ext cx="6934200" cy="4378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33010" name="AutoShape 18"/>
          <p:cNvSpPr>
            <a:spLocks noChangeArrowheads="1"/>
          </p:cNvSpPr>
          <p:nvPr/>
        </p:nvSpPr>
        <p:spPr bwMode="auto">
          <a:xfrm>
            <a:off x="6400800" y="2743200"/>
            <a:ext cx="2514600" cy="762000"/>
          </a:xfrm>
          <a:prstGeom prst="leftArrowCallout">
            <a:avLst>
              <a:gd name="adj1" fmla="val 25000"/>
              <a:gd name="adj2" fmla="val 25000"/>
              <a:gd name="adj3" fmla="val 55000"/>
              <a:gd name="adj4" fmla="val 66667"/>
            </a:avLst>
          </a:prstGeom>
          <a:solidFill>
            <a:srgbClr val="FFFFCC"/>
          </a:solidFill>
          <a:ln w="38100">
            <a:solidFill>
              <a:srgbClr val="FF0D0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ctr" hangingPunct="0">
              <a:spcBef>
                <a:spcPct val="0"/>
              </a:spcBef>
              <a:spcAft>
                <a:spcPct val="0"/>
              </a:spcAft>
              <a:defRPr/>
            </a:pPr>
            <a:endParaRPr lang="en-US" sz="2400">
              <a:solidFill>
                <a:srgbClr val="000000"/>
              </a:solidFill>
              <a:ea typeface="ＭＳ Ｐゴシック" charset="0"/>
              <a:cs typeface="ＭＳ Ｐゴシック" charset="0"/>
            </a:endParaRPr>
          </a:p>
        </p:txBody>
      </p:sp>
      <p:sp>
        <p:nvSpPr>
          <p:cNvPr id="2133012" name="Text Box 20"/>
          <p:cNvSpPr txBox="1">
            <a:spLocks noChangeArrowheads="1"/>
          </p:cNvSpPr>
          <p:nvPr/>
        </p:nvSpPr>
        <p:spPr bwMode="auto">
          <a:xfrm>
            <a:off x="7538424" y="2743201"/>
            <a:ext cx="12823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algn="ctr" eaLnBrk="0" fontAlgn="ctr" hangingPunct="0">
              <a:spcBef>
                <a:spcPct val="0"/>
              </a:spcBef>
              <a:spcAft>
                <a:spcPct val="0"/>
              </a:spcAft>
              <a:defRPr/>
            </a:pPr>
            <a:r>
              <a:rPr lang="en-US" sz="2000" smtClean="0">
                <a:solidFill>
                  <a:srgbClr val="000000"/>
                </a:solidFill>
                <a:cs typeface="ＭＳ Ｐゴシック" charset="0"/>
              </a:rPr>
              <a:t>2010</a:t>
            </a:r>
          </a:p>
          <a:p>
            <a:pPr algn="ctr" eaLnBrk="0" fontAlgn="ctr" hangingPunct="0">
              <a:spcBef>
                <a:spcPct val="0"/>
              </a:spcBef>
              <a:spcAft>
                <a:spcPct val="0"/>
              </a:spcAft>
              <a:defRPr/>
            </a:pPr>
            <a:r>
              <a:rPr lang="en-US" sz="2000" smtClean="0">
                <a:solidFill>
                  <a:srgbClr val="000000"/>
                </a:solidFill>
                <a:cs typeface="ＭＳ Ｐゴシック" charset="0"/>
              </a:rPr>
              <a:t>Milestone</a:t>
            </a:r>
          </a:p>
        </p:txBody>
      </p:sp>
      <p:sp>
        <p:nvSpPr>
          <p:cNvPr id="2133013" name="AutoShape 21"/>
          <p:cNvSpPr>
            <a:spLocks noChangeArrowheads="1"/>
          </p:cNvSpPr>
          <p:nvPr/>
        </p:nvSpPr>
        <p:spPr bwMode="auto">
          <a:xfrm>
            <a:off x="6477000" y="1524000"/>
            <a:ext cx="2514600" cy="762000"/>
          </a:xfrm>
          <a:prstGeom prst="leftArrowCallout">
            <a:avLst>
              <a:gd name="adj1" fmla="val 25000"/>
              <a:gd name="adj2" fmla="val 25000"/>
              <a:gd name="adj3" fmla="val 55000"/>
              <a:gd name="adj4" fmla="val 66667"/>
            </a:avLst>
          </a:prstGeom>
          <a:solidFill>
            <a:srgbClr val="FFFFCC"/>
          </a:solidFill>
          <a:ln w="38100">
            <a:solidFill>
              <a:srgbClr val="FF0D0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ctr" hangingPunct="0">
              <a:spcBef>
                <a:spcPct val="0"/>
              </a:spcBef>
              <a:spcAft>
                <a:spcPct val="0"/>
              </a:spcAft>
              <a:defRPr/>
            </a:pPr>
            <a:endParaRPr lang="en-US" sz="2400">
              <a:solidFill>
                <a:srgbClr val="000000"/>
              </a:solidFill>
              <a:ea typeface="ＭＳ Ｐゴシック" charset="0"/>
              <a:cs typeface="ＭＳ Ｐゴシック" charset="0"/>
            </a:endParaRPr>
          </a:p>
        </p:txBody>
      </p:sp>
      <p:sp>
        <p:nvSpPr>
          <p:cNvPr id="2133014" name="Text Box 22"/>
          <p:cNvSpPr txBox="1">
            <a:spLocks noChangeArrowheads="1"/>
          </p:cNvSpPr>
          <p:nvPr/>
        </p:nvSpPr>
        <p:spPr bwMode="auto">
          <a:xfrm>
            <a:off x="7815589" y="1600201"/>
            <a:ext cx="7264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algn="ctr" eaLnBrk="0" fontAlgn="ctr" hangingPunct="0">
              <a:spcBef>
                <a:spcPct val="0"/>
              </a:spcBef>
              <a:spcAft>
                <a:spcPct val="0"/>
              </a:spcAft>
              <a:defRPr/>
            </a:pPr>
            <a:r>
              <a:rPr lang="en-US" sz="2000" smtClean="0">
                <a:solidFill>
                  <a:srgbClr val="000000"/>
                </a:solidFill>
                <a:cs typeface="ＭＳ Ｐゴシック" charset="0"/>
              </a:rPr>
              <a:t>TDR</a:t>
            </a:r>
          </a:p>
          <a:p>
            <a:pPr algn="ctr" eaLnBrk="0" fontAlgn="ctr" hangingPunct="0">
              <a:spcBef>
                <a:spcPct val="0"/>
              </a:spcBef>
              <a:spcAft>
                <a:spcPct val="0"/>
              </a:spcAft>
              <a:defRPr/>
            </a:pPr>
            <a:r>
              <a:rPr lang="en-US" sz="2000" smtClean="0">
                <a:solidFill>
                  <a:srgbClr val="000000"/>
                </a:solidFill>
                <a:cs typeface="ＭＳ Ｐゴシック" charset="0"/>
              </a:rPr>
              <a:t>Goal</a:t>
            </a:r>
          </a:p>
        </p:txBody>
      </p:sp>
    </p:spTree>
    <p:extLst>
      <p:ext uri="{BB962C8B-B14F-4D97-AF65-F5344CB8AC3E}">
        <p14:creationId xmlns:p14="http://schemas.microsoft.com/office/powerpoint/2010/main" val="297202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33010"/>
                                        </p:tgtEl>
                                        <p:attrNameLst>
                                          <p:attrName>style.visibility</p:attrName>
                                        </p:attrNameLst>
                                      </p:cBhvr>
                                      <p:to>
                                        <p:strVal val="visible"/>
                                      </p:to>
                                    </p:set>
                                    <p:animEffect transition="in" filter="dissolve">
                                      <p:cBhvr>
                                        <p:cTn id="7" dur="500"/>
                                        <p:tgtEl>
                                          <p:spTgt spid="21330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33012"/>
                                        </p:tgtEl>
                                        <p:attrNameLst>
                                          <p:attrName>style.visibility</p:attrName>
                                        </p:attrNameLst>
                                      </p:cBhvr>
                                      <p:to>
                                        <p:strVal val="visible"/>
                                      </p:to>
                                    </p:set>
                                    <p:animEffect transition="in" filter="dissolve">
                                      <p:cBhvr>
                                        <p:cTn id="10" dur="500"/>
                                        <p:tgtEl>
                                          <p:spTgt spid="21330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33013"/>
                                        </p:tgtEl>
                                        <p:attrNameLst>
                                          <p:attrName>style.visibility</p:attrName>
                                        </p:attrNameLst>
                                      </p:cBhvr>
                                      <p:to>
                                        <p:strVal val="visible"/>
                                      </p:to>
                                    </p:set>
                                    <p:animEffect transition="in" filter="dissolve">
                                      <p:cBhvr>
                                        <p:cTn id="15" dur="500"/>
                                        <p:tgtEl>
                                          <p:spTgt spid="21330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33014"/>
                                        </p:tgtEl>
                                        <p:attrNameLst>
                                          <p:attrName>style.visibility</p:attrName>
                                        </p:attrNameLst>
                                      </p:cBhvr>
                                      <p:to>
                                        <p:strVal val="visible"/>
                                      </p:to>
                                    </p:set>
                                    <p:animEffect transition="in" filter="dissolve">
                                      <p:cBhvr>
                                        <p:cTn id="18" dur="500"/>
                                        <p:tgtEl>
                                          <p:spTgt spid="213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3010" grpId="0" animBg="1"/>
      <p:bldP spid="2133012" grpId="0"/>
      <p:bldP spid="2133013" grpId="0" animBg="1"/>
      <p:bldP spid="21330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31746"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31747"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61BDE56A-4F05-0645-BA29-E573889F44A4}" type="slidenum">
              <a:rPr lang="en-US" sz="1400">
                <a:solidFill>
                  <a:srgbClr val="000000"/>
                </a:solidFill>
              </a:rPr>
              <a:pPr/>
              <a:t>122</a:t>
            </a:fld>
            <a:endParaRPr lang="en-US" sz="1400">
              <a:solidFill>
                <a:srgbClr val="000000"/>
              </a:solidFill>
            </a:endParaRPr>
          </a:p>
        </p:txBody>
      </p:sp>
      <p:pic>
        <p:nvPicPr>
          <p:cNvPr id="143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694996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32770"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32771"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A2069A89-1A15-F54D-B96B-62B6DF8D9E7F}" type="slidenum">
              <a:rPr lang="en-US" sz="1400">
                <a:solidFill>
                  <a:srgbClr val="000000"/>
                </a:solidFill>
              </a:rPr>
              <a:pPr/>
              <a:t>123</a:t>
            </a:fld>
            <a:endParaRPr lang="en-US" sz="1400">
              <a:solidFill>
                <a:srgbClr val="000000"/>
              </a:solidFill>
            </a:endParaRPr>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17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174142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Systems Tests</a:t>
            </a:r>
            <a:endParaRPr lang="en-US" dirty="0"/>
          </a:p>
        </p:txBody>
      </p:sp>
      <p:graphicFrame>
        <p:nvGraphicFramePr>
          <p:cNvPr id="4" name="Content Placeholder 3"/>
          <p:cNvGraphicFramePr>
            <a:graphicFrameLocks noGrp="1"/>
          </p:cNvGraphicFramePr>
          <p:nvPr>
            <p:ph idx="1"/>
          </p:nvPr>
        </p:nvGraphicFramePr>
        <p:xfrm>
          <a:off x="310444" y="1371600"/>
          <a:ext cx="854501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6" descr="IMG_3065.jpg"/>
          <p:cNvPicPr>
            <a:picLocks noChangeAspect="1"/>
          </p:cNvPicPr>
          <p:nvPr/>
        </p:nvPicPr>
        <p:blipFill>
          <a:blip r:embed="rId8"/>
          <a:srcRect/>
          <a:stretch>
            <a:fillRect/>
          </a:stretch>
        </p:blipFill>
        <p:spPr bwMode="auto">
          <a:xfrm>
            <a:off x="6950454" y="1047044"/>
            <a:ext cx="1905000" cy="1428750"/>
          </a:xfrm>
          <a:prstGeom prst="rect">
            <a:avLst/>
          </a:prstGeom>
          <a:ln>
            <a:noFill/>
          </a:ln>
          <a:effectLst>
            <a:outerShdw blurRad="292100" dist="139700" dir="2700000" algn="tl" rotWithShape="0">
              <a:srgbClr val="333333">
                <a:alpha val="65000"/>
              </a:srgbClr>
            </a:outerShdw>
          </a:effectLst>
        </p:spPr>
      </p:pic>
      <p:pic>
        <p:nvPicPr>
          <p:cNvPr id="5" name="Picture 5" descr="IMG_2625.jpg"/>
          <p:cNvPicPr>
            <a:picLocks noChangeAspect="1"/>
          </p:cNvPicPr>
          <p:nvPr/>
        </p:nvPicPr>
        <p:blipFill>
          <a:blip r:embed="rId9"/>
          <a:srcRect/>
          <a:stretch>
            <a:fillRect/>
          </a:stretch>
        </p:blipFill>
        <p:spPr bwMode="auto">
          <a:xfrm>
            <a:off x="6152663" y="1849225"/>
            <a:ext cx="1520333" cy="11402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0"/>
          <a:stretch>
            <a:fillRect/>
          </a:stretch>
        </p:blipFill>
        <p:spPr>
          <a:xfrm>
            <a:off x="5909051" y="5011603"/>
            <a:ext cx="3012252" cy="128851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08474" y="4551803"/>
            <a:ext cx="3342057" cy="2031325"/>
          </a:xfrm>
          <a:prstGeom prst="rect">
            <a:avLst/>
          </a:prstGeom>
          <a:noFill/>
        </p:spPr>
        <p:txBody>
          <a:bodyPr wrap="square" rtlCol="0">
            <a:spAutoFit/>
          </a:bodyPr>
          <a:lstStyle/>
          <a:p>
            <a:pPr defTabSz="457200"/>
            <a:r>
              <a:rPr lang="en-US" dirty="0" smtClean="0">
                <a:solidFill>
                  <a:srgbClr val="000000"/>
                </a:solidFill>
              </a:rPr>
              <a:t>“9mA experiment”</a:t>
            </a:r>
          </a:p>
          <a:p>
            <a:pPr defTabSz="457200"/>
            <a:r>
              <a:rPr lang="en-US" dirty="0" smtClean="0">
                <a:solidFill>
                  <a:srgbClr val="000000"/>
                </a:solidFill>
              </a:rPr>
              <a:t>achieved ~1800 bunches at 9mA in 09.2009</a:t>
            </a:r>
          </a:p>
          <a:p>
            <a:pPr defTabSz="457200"/>
            <a:endParaRPr lang="en-US" dirty="0" smtClean="0">
              <a:solidFill>
                <a:srgbClr val="000000"/>
              </a:solidFill>
            </a:endParaRPr>
          </a:p>
          <a:p>
            <a:pPr defTabSz="457200">
              <a:tabLst>
                <a:tab pos="982663" algn="l"/>
              </a:tabLst>
            </a:pPr>
            <a:r>
              <a:rPr lang="en-US" dirty="0" smtClean="0">
                <a:solidFill>
                  <a:srgbClr val="000000"/>
                </a:solidFill>
                <a:latin typeface="Symbol" charset="2"/>
                <a:cs typeface="Symbol" charset="2"/>
              </a:rPr>
              <a:t>D</a:t>
            </a:r>
            <a:r>
              <a:rPr lang="en-US" dirty="0" smtClean="0">
                <a:solidFill>
                  <a:srgbClr val="000000"/>
                </a:solidFill>
              </a:rPr>
              <a:t>E/E</a:t>
            </a:r>
            <a:r>
              <a:rPr lang="en-US" baseline="-25000" dirty="0" smtClean="0">
                <a:solidFill>
                  <a:srgbClr val="000000"/>
                </a:solidFill>
              </a:rPr>
              <a:t>RMS</a:t>
            </a:r>
            <a:r>
              <a:rPr lang="en-US" dirty="0" smtClean="0">
                <a:solidFill>
                  <a:srgbClr val="000000"/>
                </a:solidFill>
              </a:rPr>
              <a:t> 	~0.5% (@ 0.8 </a:t>
            </a:r>
            <a:r>
              <a:rPr lang="en-US" dirty="0" err="1" smtClean="0">
                <a:solidFill>
                  <a:srgbClr val="000000"/>
                </a:solidFill>
              </a:rPr>
              <a:t>GeV</a:t>
            </a:r>
            <a:r>
              <a:rPr lang="en-US" dirty="0" smtClean="0">
                <a:solidFill>
                  <a:srgbClr val="000000"/>
                </a:solidFill>
              </a:rPr>
              <a:t>)</a:t>
            </a:r>
          </a:p>
          <a:p>
            <a:pPr defTabSz="457200">
              <a:tabLst>
                <a:tab pos="982663" algn="l"/>
              </a:tabLst>
            </a:pPr>
            <a:r>
              <a:rPr lang="en-US" dirty="0" smtClean="0">
                <a:solidFill>
                  <a:srgbClr val="000000"/>
                </a:solidFill>
              </a:rPr>
              <a:t>	</a:t>
            </a:r>
            <a:r>
              <a:rPr lang="en-US" sz="1400" dirty="0" smtClean="0">
                <a:solidFill>
                  <a:srgbClr val="000090"/>
                </a:solidFill>
              </a:rPr>
              <a:t>~0.1% within pulse</a:t>
            </a:r>
            <a:endParaRPr lang="en-US" dirty="0" smtClean="0">
              <a:solidFill>
                <a:srgbClr val="000090"/>
              </a:solidFill>
            </a:endParaRPr>
          </a:p>
          <a:p>
            <a:pPr defTabSz="457200"/>
            <a:endParaRPr lang="en-US" dirty="0">
              <a:solidFill>
                <a:srgbClr val="000000"/>
              </a:solidFill>
            </a:endParaRPr>
          </a:p>
        </p:txBody>
      </p:sp>
      <p:pic>
        <p:nvPicPr>
          <p:cNvPr id="10" name="Picture 23" descr="IMG_6376"/>
          <p:cNvPicPr>
            <a:picLocks noChangeAspect="1" noChangeArrowheads="1"/>
          </p:cNvPicPr>
          <p:nvPr/>
        </p:nvPicPr>
        <p:blipFill>
          <a:blip r:embed="rId11"/>
          <a:srcRect l="19095" t="9162"/>
          <a:stretch>
            <a:fillRect/>
          </a:stretch>
        </p:blipFill>
        <p:spPr bwMode="auto">
          <a:xfrm>
            <a:off x="120514" y="1047591"/>
            <a:ext cx="1776498" cy="1548208"/>
          </a:xfrm>
          <a:prstGeom prst="rect">
            <a:avLst/>
          </a:prstGeom>
          <a:ln>
            <a:noFill/>
          </a:ln>
          <a:effectLst>
            <a:outerShdw blurRad="292100" dist="139700" dir="2700000" algn="tl" rotWithShape="0">
              <a:srgbClr val="333333">
                <a:alpha val="65000"/>
              </a:srgbClr>
            </a:outerShdw>
          </a:effectLst>
        </p:spPr>
      </p:pic>
      <p:pic>
        <p:nvPicPr>
          <p:cNvPr id="11" name="Picture 8" descr="1cc1+ACC39"/>
          <p:cNvPicPr>
            <a:picLocks noChangeAspect="1" noChangeArrowheads="1"/>
          </p:cNvPicPr>
          <p:nvPr/>
        </p:nvPicPr>
        <p:blipFill>
          <a:blip r:embed="rId12"/>
          <a:srcRect t="13008"/>
          <a:stretch>
            <a:fillRect/>
          </a:stretch>
        </p:blipFill>
        <p:spPr bwMode="auto">
          <a:xfrm>
            <a:off x="1705529" y="1113094"/>
            <a:ext cx="1761502" cy="1148958"/>
          </a:xfrm>
          <a:prstGeom prst="rect">
            <a:avLst/>
          </a:prstGeom>
          <a:ln>
            <a:noFill/>
          </a:ln>
          <a:effectLst>
            <a:outerShdw blurRad="292100" dist="139700" dir="2700000" algn="tl" rotWithShape="0">
              <a:srgbClr val="333333">
                <a:alpha val="65000"/>
              </a:srgbClr>
            </a:outerShdw>
          </a:effectLst>
        </p:spPr>
      </p:pic>
      <p:sp>
        <p:nvSpPr>
          <p:cNvPr id="12" name="Date Placeholder 11"/>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14" name="Footer Placeholder 13"/>
          <p:cNvSpPr>
            <a:spLocks noGrp="1"/>
          </p:cNvSpPr>
          <p:nvPr>
            <p:ph type="ftr" sz="quarter" idx="11"/>
          </p:nvPr>
        </p:nvSpPr>
        <p:spPr/>
        <p:txBody>
          <a:bodyPr/>
          <a:lstStyle/>
          <a:p>
            <a:r>
              <a:rPr lang="en-US" smtClean="0"/>
              <a:t>S. Myers                   ECFA-EPS, Grenoble</a:t>
            </a:r>
            <a:endParaRPr lang="en-US"/>
          </a:p>
        </p:txBody>
      </p:sp>
      <p:sp>
        <p:nvSpPr>
          <p:cNvPr id="3" name="Slide Number Placeholder 2"/>
          <p:cNvSpPr>
            <a:spLocks noGrp="1"/>
          </p:cNvSpPr>
          <p:nvPr>
            <p:ph type="sldNum" sz="quarter" idx="12"/>
          </p:nvPr>
        </p:nvSpPr>
        <p:spPr/>
        <p:txBody>
          <a:bodyPr/>
          <a:lstStyle/>
          <a:p>
            <a:fld id="{AAB6FA28-7AEC-3F43-9C2D-3DB969CFEC6A}" type="slidenum">
              <a:rPr lang="en-US" smtClean="0">
                <a:solidFill>
                  <a:srgbClr val="000000"/>
                </a:solidFill>
              </a:rPr>
              <a:pPr/>
              <a:t>124</a:t>
            </a:fld>
            <a:endParaRPr lang="en-US">
              <a:solidFill>
                <a:srgbClr val="000000"/>
              </a:solidFill>
            </a:endParaRPr>
          </a:p>
        </p:txBody>
      </p:sp>
    </p:spTree>
    <p:extLst>
      <p:ext uri="{BB962C8B-B14F-4D97-AF65-F5344CB8AC3E}">
        <p14:creationId xmlns:p14="http://schemas.microsoft.com/office/powerpoint/2010/main" val="4179418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376293" y="2828833"/>
            <a:ext cx="533626" cy="388712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spcBef>
                <a:spcPct val="0"/>
              </a:spcBef>
              <a:spcAft>
                <a:spcPct val="0"/>
              </a:spcAft>
            </a:pPr>
            <a:endParaRPr lang="en-US" sz="3600" smtClean="0">
              <a:solidFill>
                <a:srgbClr val="000000"/>
              </a:solidFill>
            </a:endParaRPr>
          </a:p>
        </p:txBody>
      </p:sp>
      <p:sp>
        <p:nvSpPr>
          <p:cNvPr id="56322" name="Title 7"/>
          <p:cNvSpPr>
            <a:spLocks noGrp="1"/>
          </p:cNvSpPr>
          <p:nvPr>
            <p:ph type="title"/>
          </p:nvPr>
        </p:nvSpPr>
        <p:spPr>
          <a:xfrm>
            <a:off x="1531937" y="0"/>
            <a:ext cx="7358062" cy="914400"/>
          </a:xfrm>
          <a:noFill/>
        </p:spPr>
        <p:txBody>
          <a:bodyPr/>
          <a:lstStyle/>
          <a:p>
            <a:r>
              <a:rPr lang="en-US" sz="3200" dirty="0" smtClean="0"/>
              <a:t>New Configuration for FLASH@DESY</a:t>
            </a:r>
            <a:endParaRPr lang="en-US" sz="2400" dirty="0" smtClean="0"/>
          </a:p>
        </p:txBody>
      </p:sp>
      <p:sp>
        <p:nvSpPr>
          <p:cNvPr id="69636" name="Content Placeholder 7"/>
          <p:cNvSpPr>
            <a:spLocks noGrp="1"/>
          </p:cNvSpPr>
          <p:nvPr>
            <p:ph idx="1"/>
          </p:nvPr>
        </p:nvSpPr>
        <p:spPr>
          <a:xfrm>
            <a:off x="5540084" y="1062459"/>
            <a:ext cx="3349919" cy="5245892"/>
          </a:xfrm>
          <a:noFill/>
          <a:ln>
            <a:noFill/>
          </a:ln>
        </p:spPr>
        <p:txBody>
          <a:bodyPr/>
          <a:lstStyle/>
          <a:p>
            <a:pPr marL="0" indent="0" fontAlgn="ctr">
              <a:buFontTx/>
              <a:buNone/>
              <a:defRPr/>
            </a:pPr>
            <a:r>
              <a:rPr lang="en-US" sz="1600" dirty="0" smtClean="0"/>
              <a:t>ACC7 cavity quench limits and gradient spread are approaching ILC spec</a:t>
            </a:r>
          </a:p>
          <a:p>
            <a:pPr marL="346075" fontAlgn="ctr">
              <a:buFontTx/>
              <a:buNone/>
              <a:defRPr/>
            </a:pPr>
            <a:r>
              <a:rPr lang="en-US" sz="1600" dirty="0" smtClean="0"/>
              <a:t>Opportunity to study:</a:t>
            </a:r>
          </a:p>
          <a:p>
            <a:pPr fontAlgn="ctr">
              <a:defRPr/>
            </a:pPr>
            <a:r>
              <a:rPr lang="en-US" sz="1600" b="1" dirty="0" smtClean="0"/>
              <a:t>Gradient overhead and RF power overhead near ILC gradients</a:t>
            </a:r>
          </a:p>
          <a:p>
            <a:pPr fontAlgn="ctr">
              <a:defRPr/>
            </a:pPr>
            <a:r>
              <a:rPr lang="en-US" sz="1600" b="1" dirty="0" smtClean="0"/>
              <a:t>RF distribution setup schemes with cavity powers close to ILC spec</a:t>
            </a:r>
          </a:p>
          <a:p>
            <a:pPr fontAlgn="ctr">
              <a:defRPr/>
            </a:pPr>
            <a:r>
              <a:rPr lang="en-US" sz="1600" b="1" dirty="0" smtClean="0"/>
              <a:t>Lorentz-force detuning + </a:t>
            </a:r>
            <a:r>
              <a:rPr lang="en-US" sz="1600" b="1" dirty="0" err="1" smtClean="0"/>
              <a:t>piezo</a:t>
            </a:r>
            <a:r>
              <a:rPr lang="en-US" sz="1600" b="1" dirty="0" smtClean="0"/>
              <a:t> compensation near ILC gradients</a:t>
            </a:r>
          </a:p>
          <a:p>
            <a:pPr fontAlgn="ctr">
              <a:defRPr/>
            </a:pPr>
            <a:endParaRPr lang="en-US" sz="1600" b="1" dirty="0" smtClean="0"/>
          </a:p>
          <a:p>
            <a:pPr fontAlgn="ctr">
              <a:defRPr/>
            </a:pPr>
            <a:r>
              <a:rPr lang="en-US" sz="1600" b="1" dirty="0" smtClean="0"/>
              <a:t>Two 9mA runs planned for 2011</a:t>
            </a:r>
          </a:p>
          <a:p>
            <a:pPr lvl="1" fontAlgn="ctr">
              <a:defRPr/>
            </a:pPr>
            <a:r>
              <a:rPr lang="en-US" sz="1400" b="1" dirty="0" smtClean="0"/>
              <a:t>January</a:t>
            </a:r>
          </a:p>
          <a:p>
            <a:pPr lvl="1" fontAlgn="ctr">
              <a:defRPr/>
            </a:pPr>
            <a:r>
              <a:rPr lang="en-US" sz="1400" b="1" dirty="0" smtClean="0"/>
              <a:t>Late Autumn (TBC)</a:t>
            </a:r>
          </a:p>
        </p:txBody>
      </p:sp>
      <p:pic>
        <p:nvPicPr>
          <p:cNvPr id="56326" name="Picture 6"/>
          <p:cNvPicPr>
            <a:picLocks noChangeAspect="1"/>
          </p:cNvPicPr>
          <p:nvPr/>
        </p:nvPicPr>
        <p:blipFill>
          <a:blip r:embed="rId3"/>
          <a:srcRect/>
          <a:stretch>
            <a:fillRect/>
          </a:stretch>
        </p:blipFill>
        <p:spPr bwMode="auto">
          <a:xfrm>
            <a:off x="654275" y="2909388"/>
            <a:ext cx="4218752" cy="3806575"/>
          </a:xfrm>
          <a:prstGeom prst="rect">
            <a:avLst/>
          </a:prstGeom>
          <a:noFill/>
          <a:ln w="9525">
            <a:noFill/>
            <a:miter lim="800000"/>
            <a:headEnd/>
            <a:tailEnd/>
          </a:ln>
        </p:spPr>
      </p:pic>
      <p:sp>
        <p:nvSpPr>
          <p:cNvPr id="56327" name="TextBox 29"/>
          <p:cNvSpPr txBox="1">
            <a:spLocks noChangeArrowheads="1"/>
          </p:cNvSpPr>
          <p:nvPr/>
        </p:nvSpPr>
        <p:spPr bwMode="auto">
          <a:xfrm>
            <a:off x="908274" y="2762983"/>
            <a:ext cx="1721875" cy="338554"/>
          </a:xfrm>
          <a:prstGeom prst="rect">
            <a:avLst/>
          </a:prstGeom>
          <a:solidFill>
            <a:schemeClr val="accent1"/>
          </a:solidFill>
          <a:ln w="9525">
            <a:solidFill>
              <a:srgbClr val="222268"/>
            </a:solidFill>
            <a:miter lim="800000"/>
            <a:headEnd/>
            <a:tailEnd/>
          </a:ln>
        </p:spPr>
        <p:txBody>
          <a:bodyPr wrap="square">
            <a:prstTxWarp prst="textNoShape">
              <a:avLst/>
            </a:prstTxWarp>
            <a:spAutoFit/>
          </a:bodyPr>
          <a:lstStyle/>
          <a:p>
            <a:pPr algn="ctr" defTabSz="457200"/>
            <a:r>
              <a:rPr lang="en-US" sz="1600">
                <a:solidFill>
                  <a:srgbClr val="000000"/>
                </a:solidFill>
              </a:rPr>
              <a:t>ACC6</a:t>
            </a:r>
          </a:p>
        </p:txBody>
      </p:sp>
      <p:sp>
        <p:nvSpPr>
          <p:cNvPr id="56328" name="TextBox 29"/>
          <p:cNvSpPr txBox="1">
            <a:spLocks noChangeArrowheads="1"/>
          </p:cNvSpPr>
          <p:nvPr/>
        </p:nvSpPr>
        <p:spPr bwMode="auto">
          <a:xfrm>
            <a:off x="2630150" y="2758219"/>
            <a:ext cx="1664792" cy="338554"/>
          </a:xfrm>
          <a:prstGeom prst="rect">
            <a:avLst/>
          </a:prstGeom>
          <a:solidFill>
            <a:schemeClr val="accent1"/>
          </a:solidFill>
          <a:ln w="9525">
            <a:solidFill>
              <a:schemeClr val="accent6">
                <a:lumMod val="75000"/>
              </a:schemeClr>
            </a:solidFill>
            <a:miter lim="800000"/>
            <a:headEnd/>
            <a:tailEnd/>
          </a:ln>
        </p:spPr>
        <p:txBody>
          <a:bodyPr wrap="square">
            <a:prstTxWarp prst="textNoShape">
              <a:avLst/>
            </a:prstTxWarp>
            <a:spAutoFit/>
          </a:bodyPr>
          <a:lstStyle/>
          <a:p>
            <a:pPr algn="ctr" defTabSz="457200"/>
            <a:r>
              <a:rPr lang="en-US" sz="1600">
                <a:solidFill>
                  <a:srgbClr val="000000"/>
                </a:solidFill>
              </a:rPr>
              <a:t>ACC7</a:t>
            </a:r>
          </a:p>
        </p:txBody>
      </p:sp>
      <p:cxnSp>
        <p:nvCxnSpPr>
          <p:cNvPr id="13" name="Straight Connector 12"/>
          <p:cNvCxnSpPr/>
          <p:nvPr/>
        </p:nvCxnSpPr>
        <p:spPr bwMode="auto">
          <a:xfrm>
            <a:off x="908279" y="4008570"/>
            <a:ext cx="3386667" cy="1588"/>
          </a:xfrm>
          <a:prstGeom prst="line">
            <a:avLst/>
          </a:prstGeom>
          <a:ln w="25400" cap="flat" cmpd="sng" algn="ctr">
            <a:solidFill>
              <a:schemeClr val="accent2"/>
            </a:solidFill>
            <a:prstDash val="dash"/>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1763444" y="3562295"/>
            <a:ext cx="928710" cy="276999"/>
          </a:xfrm>
          <a:prstGeom prst="rect">
            <a:avLst/>
          </a:prstGeom>
          <a:noFill/>
        </p:spPr>
        <p:txBody>
          <a:bodyPr wrap="none" rtlCol="0">
            <a:spAutoFit/>
          </a:bodyPr>
          <a:lstStyle/>
          <a:p>
            <a:pPr defTabSz="457200"/>
            <a:r>
              <a:rPr lang="en-US" sz="1200" dirty="0" smtClean="0">
                <a:solidFill>
                  <a:srgbClr val="2D2D8A">
                    <a:lumMod val="75000"/>
                  </a:srgbClr>
                </a:solidFill>
              </a:rPr>
              <a:t>31.5 MV/</a:t>
            </a:r>
            <a:r>
              <a:rPr lang="en-US" sz="1200" dirty="0" err="1" smtClean="0">
                <a:solidFill>
                  <a:srgbClr val="2D2D8A">
                    <a:lumMod val="75000"/>
                  </a:srgbClr>
                </a:solidFill>
              </a:rPr>
              <a:t>m</a:t>
            </a:r>
            <a:endParaRPr lang="en-US" sz="1200" dirty="0">
              <a:solidFill>
                <a:srgbClr val="2D2D8A">
                  <a:lumMod val="75000"/>
                </a:srgbClr>
              </a:solidFill>
            </a:endParaRPr>
          </a:p>
        </p:txBody>
      </p:sp>
      <p:cxnSp>
        <p:nvCxnSpPr>
          <p:cNvPr id="16" name="Straight Arrow Connector 15"/>
          <p:cNvCxnSpPr/>
          <p:nvPr/>
        </p:nvCxnSpPr>
        <p:spPr bwMode="auto">
          <a:xfrm rot="16200000" flipH="1">
            <a:off x="2100758" y="3914122"/>
            <a:ext cx="184666" cy="42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9" name="Picture 4" descr="FLASH-Seminar-Upgrade.pdf"/>
          <p:cNvPicPr>
            <a:picLocks noChangeAspect="1"/>
          </p:cNvPicPr>
          <p:nvPr/>
        </p:nvPicPr>
        <p:blipFill>
          <a:blip r:embed="rId4"/>
          <a:srcRect l="8398" t="50216" r="8563" b="11987"/>
          <a:stretch>
            <a:fillRect/>
          </a:stretch>
        </p:blipFill>
        <p:spPr bwMode="auto">
          <a:xfrm>
            <a:off x="158279" y="974319"/>
            <a:ext cx="5254125" cy="1689832"/>
          </a:xfrm>
          <a:prstGeom prst="rect">
            <a:avLst/>
          </a:prstGeom>
          <a:noFill/>
          <a:ln w="9525">
            <a:noFill/>
            <a:miter lim="800000"/>
            <a:headEnd/>
            <a:tailEnd/>
          </a:ln>
        </p:spPr>
      </p:pic>
      <p:sp>
        <p:nvSpPr>
          <p:cNvPr id="20" name="Oval 19"/>
          <p:cNvSpPr/>
          <p:nvPr/>
        </p:nvSpPr>
        <p:spPr bwMode="auto">
          <a:xfrm>
            <a:off x="2436519" y="1420521"/>
            <a:ext cx="470370" cy="432740"/>
          </a:xfrm>
          <a:prstGeom prst="ellipse">
            <a:avLst/>
          </a:prstGeom>
          <a:noFill/>
          <a:ln w="19050" cap="flat" cmpd="sng" algn="ctr">
            <a:solidFill>
              <a:srgbClr val="222268"/>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eaLnBrk="0" fontAlgn="ctr" hangingPunct="0">
              <a:spcBef>
                <a:spcPct val="0"/>
              </a:spcBef>
              <a:spcAft>
                <a:spcPct val="0"/>
              </a:spcAft>
            </a:pPr>
            <a:endParaRPr lang="en-US" sz="3600" smtClean="0">
              <a:solidFill>
                <a:srgbClr val="000000"/>
              </a:solidFill>
            </a:endParaRPr>
          </a:p>
        </p:txBody>
      </p:sp>
      <p:cxnSp>
        <p:nvCxnSpPr>
          <p:cNvPr id="22" name="Straight Arrow Connector 21"/>
          <p:cNvCxnSpPr>
            <a:stCxn id="20" idx="3"/>
            <a:endCxn id="56327" idx="0"/>
          </p:cNvCxnSpPr>
          <p:nvPr/>
        </p:nvCxnSpPr>
        <p:spPr bwMode="auto">
          <a:xfrm flipH="1">
            <a:off x="1769212" y="1789888"/>
            <a:ext cx="736191" cy="97309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0" idx="5"/>
            <a:endCxn id="56328" idx="0"/>
          </p:cNvCxnSpPr>
          <p:nvPr/>
        </p:nvCxnSpPr>
        <p:spPr bwMode="auto">
          <a:xfrm>
            <a:off x="2838005" y="1789888"/>
            <a:ext cx="624541" cy="9683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376299" y="2828834"/>
            <a:ext cx="531979"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40.0</a:t>
            </a:r>
            <a:endParaRPr lang="en-US" sz="1400" dirty="0">
              <a:solidFill>
                <a:srgbClr val="000000"/>
              </a:solidFill>
            </a:endParaRPr>
          </a:p>
        </p:txBody>
      </p:sp>
      <p:sp>
        <p:nvSpPr>
          <p:cNvPr id="29" name="TextBox 28"/>
          <p:cNvSpPr txBox="1"/>
          <p:nvPr/>
        </p:nvSpPr>
        <p:spPr>
          <a:xfrm>
            <a:off x="376298" y="3377630"/>
            <a:ext cx="531979"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35.0</a:t>
            </a:r>
            <a:endParaRPr lang="en-US" sz="1400" dirty="0">
              <a:solidFill>
                <a:srgbClr val="000000"/>
              </a:solidFill>
            </a:endParaRPr>
          </a:p>
        </p:txBody>
      </p:sp>
      <p:sp>
        <p:nvSpPr>
          <p:cNvPr id="30" name="TextBox 29"/>
          <p:cNvSpPr txBox="1"/>
          <p:nvPr/>
        </p:nvSpPr>
        <p:spPr>
          <a:xfrm>
            <a:off x="376294" y="3899362"/>
            <a:ext cx="531980"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30.0</a:t>
            </a:r>
            <a:endParaRPr lang="en-US" sz="1400" dirty="0">
              <a:solidFill>
                <a:srgbClr val="000000"/>
              </a:solidFill>
            </a:endParaRPr>
          </a:p>
        </p:txBody>
      </p:sp>
      <p:sp>
        <p:nvSpPr>
          <p:cNvPr id="31" name="TextBox 30"/>
          <p:cNvSpPr txBox="1"/>
          <p:nvPr/>
        </p:nvSpPr>
        <p:spPr>
          <a:xfrm>
            <a:off x="376294" y="4484895"/>
            <a:ext cx="531980"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25.0</a:t>
            </a:r>
            <a:endParaRPr lang="en-US" sz="1400" dirty="0">
              <a:solidFill>
                <a:srgbClr val="000000"/>
              </a:solidFill>
            </a:endParaRPr>
          </a:p>
        </p:txBody>
      </p:sp>
      <p:sp>
        <p:nvSpPr>
          <p:cNvPr id="32" name="TextBox 31"/>
          <p:cNvSpPr txBox="1"/>
          <p:nvPr/>
        </p:nvSpPr>
        <p:spPr>
          <a:xfrm>
            <a:off x="376297" y="5034848"/>
            <a:ext cx="531981"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20.0</a:t>
            </a:r>
            <a:endParaRPr lang="en-US" sz="1400" dirty="0">
              <a:solidFill>
                <a:srgbClr val="000000"/>
              </a:solidFill>
            </a:endParaRPr>
          </a:p>
        </p:txBody>
      </p:sp>
      <p:sp>
        <p:nvSpPr>
          <p:cNvPr id="33" name="TextBox 32"/>
          <p:cNvSpPr txBox="1"/>
          <p:nvPr/>
        </p:nvSpPr>
        <p:spPr>
          <a:xfrm>
            <a:off x="376293" y="5575394"/>
            <a:ext cx="533626" cy="307777"/>
          </a:xfrm>
          <a:prstGeom prst="rect">
            <a:avLst/>
          </a:prstGeom>
          <a:solidFill>
            <a:srgbClr val="FFFFFF"/>
          </a:solidFill>
        </p:spPr>
        <p:txBody>
          <a:bodyPr wrap="square" rtlCol="0">
            <a:spAutoFit/>
          </a:bodyPr>
          <a:lstStyle/>
          <a:p>
            <a:pPr algn="r" defTabSz="457200"/>
            <a:r>
              <a:rPr lang="en-US" sz="1400" dirty="0" smtClean="0">
                <a:solidFill>
                  <a:srgbClr val="000000"/>
                </a:solidFill>
              </a:rPr>
              <a:t>15.0</a:t>
            </a:r>
            <a:endParaRPr lang="en-US" sz="1400" dirty="0">
              <a:solidFill>
                <a:srgbClr val="000000"/>
              </a:solidFill>
            </a:endParaRPr>
          </a:p>
        </p:txBody>
      </p:sp>
      <p:sp>
        <p:nvSpPr>
          <p:cNvPr id="35" name="TextBox 34"/>
          <p:cNvSpPr txBox="1"/>
          <p:nvPr/>
        </p:nvSpPr>
        <p:spPr>
          <a:xfrm>
            <a:off x="5107943" y="5883171"/>
            <a:ext cx="3661545"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defTabSz="457200"/>
            <a:r>
              <a:rPr lang="en-US" dirty="0" smtClean="0">
                <a:solidFill>
                  <a:srgbClr val="FFFFFF"/>
                </a:solidFill>
              </a:rPr>
              <a:t>Significant  improvements in operability during 2010 (LLRF)</a:t>
            </a:r>
            <a:endParaRPr lang="en-US" dirty="0">
              <a:solidFill>
                <a:srgbClr val="FFFFFF"/>
              </a:solidFill>
            </a:endParaRPr>
          </a:p>
        </p:txBody>
      </p:sp>
      <p:sp>
        <p:nvSpPr>
          <p:cNvPr id="23" name="Date Placeholder 22"/>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25" name="Footer Placeholder 24"/>
          <p:cNvSpPr>
            <a:spLocks noGrp="1"/>
          </p:cNvSpPr>
          <p:nvPr>
            <p:ph type="ftr" sz="quarter" idx="11"/>
          </p:nvPr>
        </p:nvSpPr>
        <p:spPr/>
        <p:txBody>
          <a:bodyPr/>
          <a:lstStyle/>
          <a:p>
            <a:r>
              <a:rPr lang="en-US" smtClean="0"/>
              <a:t>S. Myers                   ECFA-EPS, Grenoble</a:t>
            </a:r>
            <a:endParaRPr lang="en-US"/>
          </a:p>
        </p:txBody>
      </p:sp>
      <p:sp>
        <p:nvSpPr>
          <p:cNvPr id="2" name="Slide Number Placeholder 1"/>
          <p:cNvSpPr>
            <a:spLocks noGrp="1"/>
          </p:cNvSpPr>
          <p:nvPr>
            <p:ph type="sldNum" sz="quarter" idx="12"/>
          </p:nvPr>
        </p:nvSpPr>
        <p:spPr/>
        <p:txBody>
          <a:bodyPr/>
          <a:lstStyle/>
          <a:p>
            <a:fld id="{AAB6FA28-7AEC-3F43-9C2D-3DB969CFEC6A}" type="slidenum">
              <a:rPr lang="en-US" smtClean="0">
                <a:solidFill>
                  <a:srgbClr val="000000"/>
                </a:solidFill>
              </a:rPr>
              <a:pPr/>
              <a:t>125</a:t>
            </a:fld>
            <a:endParaRPr lang="en-US">
              <a:solidFill>
                <a:srgbClr val="000000"/>
              </a:solidFill>
            </a:endParaRPr>
          </a:p>
        </p:txBody>
      </p:sp>
    </p:spTree>
    <p:extLst>
      <p:ext uri="{BB962C8B-B14F-4D97-AF65-F5344CB8AC3E}">
        <p14:creationId xmlns:p14="http://schemas.microsoft.com/office/powerpoint/2010/main" val="3498116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defRPr/>
            </a:pPr>
            <a:r>
              <a:rPr lang="en-US">
                <a:latin typeface="Calibri" charset="0"/>
                <a:cs typeface="+mj-cs"/>
              </a:rPr>
              <a:t>FLASH: Stability</a:t>
            </a:r>
          </a:p>
        </p:txBody>
      </p:sp>
      <p:sp>
        <p:nvSpPr>
          <p:cNvPr id="10" name="Content Placeholder 9"/>
          <p:cNvSpPr>
            <a:spLocks noGrp="1"/>
          </p:cNvSpPr>
          <p:nvPr>
            <p:ph idx="1"/>
          </p:nvPr>
        </p:nvSpPr>
        <p:spPr>
          <a:xfrm>
            <a:off x="5016500" y="1174752"/>
            <a:ext cx="4127500" cy="5260975"/>
          </a:xfrm>
          <a:solidFill>
            <a:schemeClr val="accent5">
              <a:lumMod val="20000"/>
              <a:lumOff val="80000"/>
            </a:schemeClr>
          </a:solidFill>
        </p:spPr>
        <p:txBody>
          <a:bodyPr>
            <a:normAutofit/>
          </a:bodyPr>
          <a:lstStyle/>
          <a:p>
            <a:pPr eaLnBrk="1" hangingPunct="1">
              <a:defRPr/>
            </a:pPr>
            <a:r>
              <a:rPr lang="en-US" sz="2000">
                <a:latin typeface="Arial" charset="0"/>
                <a:cs typeface="+mn-cs"/>
              </a:rPr>
              <a:t>15 consecutive studies shifts (120hrs), and with no downtime</a:t>
            </a:r>
          </a:p>
          <a:p>
            <a:pPr eaLnBrk="1" hangingPunct="1">
              <a:defRPr/>
            </a:pPr>
            <a:endParaRPr lang="en-US" sz="2000">
              <a:latin typeface="Arial" charset="0"/>
              <a:cs typeface="+mn-cs"/>
            </a:endParaRPr>
          </a:p>
          <a:p>
            <a:pPr eaLnBrk="1" hangingPunct="1">
              <a:defRPr/>
            </a:pPr>
            <a:r>
              <a:rPr lang="en-US" sz="2000">
                <a:latin typeface="Arial" charset="0"/>
                <a:cs typeface="+mn-cs"/>
              </a:rPr>
              <a:t>Time to restore 400us bunch-trains after beam-off studies: ~10mins</a:t>
            </a:r>
          </a:p>
          <a:p>
            <a:pPr eaLnBrk="1" hangingPunct="1">
              <a:defRPr/>
            </a:pPr>
            <a:endParaRPr lang="en-US" sz="2000">
              <a:latin typeface="Arial" charset="0"/>
              <a:cs typeface="+mn-cs"/>
            </a:endParaRPr>
          </a:p>
          <a:p>
            <a:pPr eaLnBrk="1" hangingPunct="1">
              <a:defRPr/>
            </a:pPr>
            <a:r>
              <a:rPr lang="en-US" sz="2000">
                <a:latin typeface="Arial" charset="0"/>
                <a:cs typeface="+mn-cs"/>
              </a:rPr>
              <a:t>Energy stability with beam loading over periods of hours: ~0.02%</a:t>
            </a:r>
          </a:p>
          <a:p>
            <a:pPr eaLnBrk="1" hangingPunct="1">
              <a:defRPr/>
            </a:pPr>
            <a:endParaRPr lang="en-US" sz="2000">
              <a:latin typeface="Arial" charset="0"/>
              <a:cs typeface="+mn-cs"/>
            </a:endParaRPr>
          </a:p>
          <a:p>
            <a:pPr eaLnBrk="1" hangingPunct="1">
              <a:defRPr/>
            </a:pPr>
            <a:r>
              <a:rPr lang="en-US" sz="2000">
                <a:latin typeface="Arial" charset="0"/>
                <a:cs typeface="+mn-cs"/>
              </a:rPr>
              <a:t>Individual cavity </a:t>
            </a:r>
            <a:r>
              <a:rPr lang="ja-JP" altLang="en-US" sz="2000">
                <a:latin typeface="Arial" charset="0"/>
                <a:cs typeface="+mn-cs"/>
              </a:rPr>
              <a:t>“</a:t>
            </a:r>
            <a:r>
              <a:rPr lang="en-US" sz="2000">
                <a:latin typeface="Arial" charset="0"/>
                <a:cs typeface="+mn-cs"/>
              </a:rPr>
              <a:t>tilts</a:t>
            </a:r>
            <a:r>
              <a:rPr lang="ja-JP" altLang="en-US" sz="2000">
                <a:latin typeface="Arial" charset="0"/>
                <a:cs typeface="+mn-cs"/>
              </a:rPr>
              <a:t>”</a:t>
            </a:r>
            <a:r>
              <a:rPr lang="en-US" sz="2000">
                <a:latin typeface="Arial" charset="0"/>
                <a:cs typeface="+mn-cs"/>
              </a:rPr>
              <a:t> equally stable</a:t>
            </a:r>
          </a:p>
        </p:txBody>
      </p:sp>
      <p:grpSp>
        <p:nvGrpSpPr>
          <p:cNvPr id="36867" name="Group 36"/>
          <p:cNvGrpSpPr>
            <a:grpSpLocks/>
          </p:cNvGrpSpPr>
          <p:nvPr/>
        </p:nvGrpSpPr>
        <p:grpSpPr bwMode="auto">
          <a:xfrm>
            <a:off x="195263" y="1712915"/>
            <a:ext cx="4665662" cy="3349625"/>
            <a:chOff x="457200" y="3993551"/>
            <a:chExt cx="3886431" cy="2789848"/>
          </a:xfrm>
        </p:grpSpPr>
        <p:grpSp>
          <p:nvGrpSpPr>
            <p:cNvPr id="36871" name="Group 29"/>
            <p:cNvGrpSpPr>
              <a:grpSpLocks/>
            </p:cNvGrpSpPr>
            <p:nvPr/>
          </p:nvGrpSpPr>
          <p:grpSpPr bwMode="auto">
            <a:xfrm>
              <a:off x="457200" y="3993551"/>
              <a:ext cx="3886431" cy="2789848"/>
              <a:chOff x="238478" y="3336315"/>
              <a:chExt cx="3886431" cy="2789848"/>
            </a:xfrm>
          </p:grpSpPr>
          <p:grpSp>
            <p:nvGrpSpPr>
              <p:cNvPr id="36873" name="Group 11"/>
              <p:cNvGrpSpPr>
                <a:grpSpLocks/>
              </p:cNvGrpSpPr>
              <p:nvPr/>
            </p:nvGrpSpPr>
            <p:grpSpPr bwMode="auto">
              <a:xfrm>
                <a:off x="238478" y="3336315"/>
                <a:ext cx="3886431" cy="2789848"/>
                <a:chOff x="1421676" y="3695322"/>
                <a:chExt cx="3886431" cy="2789848"/>
              </a:xfrm>
            </p:grpSpPr>
            <p:sp>
              <p:nvSpPr>
                <p:cNvPr id="33" name="Rectangle 32"/>
                <p:cNvSpPr>
                  <a:spLocks noChangeArrowheads="1"/>
                </p:cNvSpPr>
                <p:nvPr/>
              </p:nvSpPr>
              <p:spPr bwMode="auto">
                <a:xfrm>
                  <a:off x="1421676" y="3695322"/>
                  <a:ext cx="3886431" cy="2789848"/>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p>
                  <a:pPr algn="ctr" defTabSz="457200">
                    <a:defRPr/>
                  </a:pPr>
                  <a:endParaRPr lang="en-US">
                    <a:solidFill>
                      <a:srgbClr val="FFFFFF"/>
                    </a:solidFill>
                  </a:endParaRPr>
                </a:p>
              </p:txBody>
            </p:sp>
            <p:pic>
              <p:nvPicPr>
                <p:cNvPr id="36876" name="Picture 33" descr="EnergyStability_9Feb0000.jpg"/>
                <p:cNvPicPr>
                  <a:picLocks noChangeAspect="1"/>
                </p:cNvPicPr>
                <p:nvPr/>
              </p:nvPicPr>
              <p:blipFill>
                <a:blip r:embed="rId3">
                  <a:extLst>
                    <a:ext uri="{28A0092B-C50C-407E-A947-70E740481C1C}">
                      <a14:useLocalDpi xmlns:a14="http://schemas.microsoft.com/office/drawing/2010/main" val="0"/>
                    </a:ext>
                  </a:extLst>
                </a:blip>
                <a:srcRect t="4298"/>
                <a:stretch>
                  <a:fillRect/>
                </a:stretch>
              </p:blipFill>
              <p:spPr bwMode="auto">
                <a:xfrm>
                  <a:off x="1577495" y="4037332"/>
                  <a:ext cx="3556932" cy="231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Box 34"/>
                <p:cNvSpPr txBox="1">
                  <a:spLocks noChangeArrowheads="1"/>
                </p:cNvSpPr>
                <p:nvPr/>
              </p:nvSpPr>
              <p:spPr bwMode="auto">
                <a:xfrm>
                  <a:off x="1745297" y="3695322"/>
                  <a:ext cx="3389130" cy="28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r>
                    <a:rPr lang="en-US" sz="1600" b="1">
                      <a:solidFill>
                        <a:srgbClr val="800000"/>
                      </a:solidFill>
                      <a:latin typeface="Calibri" charset="0"/>
                    </a:rPr>
                    <a:t>Energy stability over 3hrs with 4.5mA</a:t>
                  </a:r>
                </a:p>
              </p:txBody>
            </p:sp>
          </p:grpSp>
          <p:sp>
            <p:nvSpPr>
              <p:cNvPr id="32" name="TextBox 31"/>
              <p:cNvSpPr txBox="1"/>
              <p:nvPr/>
            </p:nvSpPr>
            <p:spPr>
              <a:xfrm>
                <a:off x="1059666" y="4247312"/>
                <a:ext cx="1083178" cy="256342"/>
              </a:xfrm>
              <a:prstGeom prst="rect">
                <a:avLst/>
              </a:prstGeom>
              <a:noFill/>
              <a:ln>
                <a:solidFill>
                  <a:schemeClr val="bg1">
                    <a:lumMod val="50000"/>
                  </a:schemeClr>
                </a:solidFill>
              </a:ln>
            </p:spPr>
            <p:txBody>
              <a:bodyPr wrap="none">
                <a:spAutoFit/>
              </a:bodyPr>
              <a:lstStyle/>
              <a:p>
                <a:pPr defTabSz="457200">
                  <a:defRPr/>
                </a:pPr>
                <a:r>
                  <a:rPr lang="en-US" sz="1400">
                    <a:solidFill>
                      <a:srgbClr val="000000"/>
                    </a:solidFill>
                  </a:rPr>
                  <a:t>~0.02% pk-pk</a:t>
                </a:r>
              </a:p>
            </p:txBody>
          </p:sp>
        </p:grpSp>
        <p:sp>
          <p:nvSpPr>
            <p:cNvPr id="36" name="TextBox 35"/>
            <p:cNvSpPr txBox="1"/>
            <p:nvPr/>
          </p:nvSpPr>
          <p:spPr>
            <a:xfrm>
              <a:off x="552410" y="6435659"/>
              <a:ext cx="712999" cy="211482"/>
            </a:xfrm>
            <a:prstGeom prst="rect">
              <a:avLst/>
            </a:prstGeom>
            <a:noFill/>
          </p:spPr>
          <p:txBody>
            <a:bodyPr wrap="none">
              <a:spAutoFit/>
            </a:bodyPr>
            <a:lstStyle/>
            <a:p>
              <a:pPr defTabSz="457200">
                <a:defRPr/>
              </a:pPr>
              <a:r>
                <a:rPr lang="en-US" sz="1050">
                  <a:solidFill>
                    <a:srgbClr val="000000"/>
                  </a:solidFill>
                </a:rPr>
                <a:t>9 Feb 2011</a:t>
              </a:r>
            </a:p>
          </p:txBody>
        </p:sp>
      </p:grpSp>
      <p:sp>
        <p:nvSpPr>
          <p:cNvPr id="36868"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36869"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36870"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109B7BB7-152E-E34A-AA30-8843A3F04E8A}" type="slidenum">
              <a:rPr lang="en-US" sz="1400">
                <a:solidFill>
                  <a:srgbClr val="000000"/>
                </a:solidFill>
              </a:rPr>
              <a:pPr/>
              <a:t>126</a:t>
            </a:fld>
            <a:endParaRPr lang="en-US" sz="1400">
              <a:solidFill>
                <a:srgbClr val="000000"/>
              </a:solidFill>
            </a:endParaRPr>
          </a:p>
        </p:txBody>
      </p:sp>
    </p:spTree>
    <p:extLst>
      <p:ext uri="{BB962C8B-B14F-4D97-AF65-F5344CB8AC3E}">
        <p14:creationId xmlns:p14="http://schemas.microsoft.com/office/powerpoint/2010/main" val="2327382642"/>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Test Facilities (non SCRF)</a:t>
            </a:r>
            <a:endParaRPr lang="en-US" dirty="0"/>
          </a:p>
        </p:txBody>
      </p:sp>
      <p:sp>
        <p:nvSpPr>
          <p:cNvPr id="3" name="Content Placeholder 2"/>
          <p:cNvSpPr>
            <a:spLocks noGrp="1"/>
          </p:cNvSpPr>
          <p:nvPr>
            <p:ph idx="1"/>
          </p:nvPr>
        </p:nvSpPr>
        <p:spPr>
          <a:xfrm>
            <a:off x="685803" y="1144474"/>
            <a:ext cx="8028289" cy="2289577"/>
          </a:xfrm>
        </p:spPr>
        <p:txBody>
          <a:bodyPr/>
          <a:lstStyle/>
          <a:p>
            <a:r>
              <a:rPr lang="en-US" dirty="0" smtClean="0"/>
              <a:t>Two Large Scale Test Facilities for R&amp;D:</a:t>
            </a:r>
          </a:p>
          <a:p>
            <a:pPr lvl="1"/>
            <a:r>
              <a:rPr lang="en-US" dirty="0" smtClean="0"/>
              <a:t>Damping Ring (ATF, </a:t>
            </a:r>
            <a:r>
              <a:rPr lang="en-US" dirty="0" err="1" smtClean="0"/>
              <a:t>CesrTA</a:t>
            </a:r>
            <a:r>
              <a:rPr lang="en-US" dirty="0" smtClean="0"/>
              <a:t>)</a:t>
            </a:r>
          </a:p>
          <a:p>
            <a:pPr lvl="1"/>
            <a:r>
              <a:rPr lang="en-US" dirty="0" smtClean="0"/>
              <a:t>Beam Delivery System (Final Focus) (ATF2)</a:t>
            </a:r>
          </a:p>
          <a:p>
            <a:endParaRPr lang="en-US" dirty="0" smtClean="0"/>
          </a:p>
          <a:p>
            <a:endParaRPr lang="en-US" dirty="0" smtClean="0"/>
          </a:p>
          <a:p>
            <a:endParaRPr lang="en-US" dirty="0" smtClean="0"/>
          </a:p>
          <a:p>
            <a:endParaRPr lang="en-US" dirty="0"/>
          </a:p>
        </p:txBody>
      </p:sp>
      <p:sp>
        <p:nvSpPr>
          <p:cNvPr id="5" name="TextBox 4"/>
          <p:cNvSpPr txBox="1"/>
          <p:nvPr/>
        </p:nvSpPr>
        <p:spPr>
          <a:xfrm>
            <a:off x="3735933" y="3291845"/>
            <a:ext cx="2162296" cy="369332"/>
          </a:xfrm>
          <a:prstGeom prst="rect">
            <a:avLst/>
          </a:prstGeom>
          <a:noFill/>
        </p:spPr>
        <p:txBody>
          <a:bodyPr wrap="none" rtlCol="0">
            <a:spAutoFit/>
          </a:bodyPr>
          <a:lstStyle/>
          <a:p>
            <a:pPr defTabSz="457200"/>
            <a:r>
              <a:rPr lang="en-US" dirty="0" smtClean="0">
                <a:solidFill>
                  <a:srgbClr val="000000"/>
                </a:solidFill>
              </a:rPr>
              <a:t>● ATF/ATF-2 (KEK)</a:t>
            </a:r>
            <a:endParaRPr lang="en-US" dirty="0">
              <a:solidFill>
                <a:srgbClr val="000000"/>
              </a:solidFill>
            </a:endParaRPr>
          </a:p>
        </p:txBody>
      </p:sp>
      <p:sp>
        <p:nvSpPr>
          <p:cNvPr id="6" name="TextBox 5"/>
          <p:cNvSpPr txBox="1"/>
          <p:nvPr/>
        </p:nvSpPr>
        <p:spPr>
          <a:xfrm>
            <a:off x="6981704" y="3231766"/>
            <a:ext cx="2089822" cy="369332"/>
          </a:xfrm>
          <a:prstGeom prst="rect">
            <a:avLst/>
          </a:prstGeom>
          <a:noFill/>
        </p:spPr>
        <p:txBody>
          <a:bodyPr wrap="none" rtlCol="0">
            <a:spAutoFit/>
          </a:bodyPr>
          <a:lstStyle/>
          <a:p>
            <a:pPr defTabSz="457200"/>
            <a:r>
              <a:rPr lang="en-US" dirty="0" smtClean="0">
                <a:solidFill>
                  <a:srgbClr val="000000"/>
                </a:solidFill>
              </a:rPr>
              <a:t>● </a:t>
            </a:r>
            <a:r>
              <a:rPr lang="en-US" dirty="0" err="1" smtClean="0">
                <a:solidFill>
                  <a:srgbClr val="000000"/>
                </a:solidFill>
              </a:rPr>
              <a:t>CesrTA</a:t>
            </a:r>
            <a:r>
              <a:rPr lang="en-US" dirty="0" smtClean="0">
                <a:solidFill>
                  <a:srgbClr val="000000"/>
                </a:solidFill>
              </a:rPr>
              <a:t> (Cornell)</a:t>
            </a:r>
            <a:endParaRPr lang="en-US" dirty="0">
              <a:solidFill>
                <a:srgbClr val="000000"/>
              </a:solidFill>
            </a:endParaRPr>
          </a:p>
        </p:txBody>
      </p:sp>
      <p:pic>
        <p:nvPicPr>
          <p:cNvPr id="7" name="Picture 6"/>
          <p:cNvPicPr>
            <a:picLocks noChangeAspect="1"/>
          </p:cNvPicPr>
          <p:nvPr/>
        </p:nvPicPr>
        <p:blipFill>
          <a:blip r:embed="rId3"/>
          <a:srcRect t="12826"/>
          <a:stretch>
            <a:fillRect/>
          </a:stretch>
        </p:blipFill>
        <p:spPr>
          <a:xfrm>
            <a:off x="1057111" y="2826768"/>
            <a:ext cx="1900541" cy="2510275"/>
          </a:xfrm>
          <a:prstGeom prst="rect">
            <a:avLst/>
          </a:prstGeom>
          <a:ln>
            <a:noFill/>
          </a:ln>
          <a:effectLst>
            <a:outerShdw blurRad="292100" dist="139700" dir="2700000" algn="tl" rotWithShape="0">
              <a:srgbClr val="333333">
                <a:alpha val="65000"/>
              </a:srgbClr>
            </a:outerShdw>
          </a:effectLst>
        </p:spPr>
      </p:pic>
      <p:pic>
        <p:nvPicPr>
          <p:cNvPr id="8" name="Picture 7" descr="20081010Di-0014.jpg"/>
          <p:cNvPicPr>
            <a:picLocks noChangeAspect="1"/>
          </p:cNvPicPr>
          <p:nvPr/>
        </p:nvPicPr>
        <p:blipFill>
          <a:blip r:embed="rId4"/>
          <a:stretch>
            <a:fillRect/>
          </a:stretch>
        </p:blipFill>
        <p:spPr>
          <a:xfrm>
            <a:off x="2606601" y="3807586"/>
            <a:ext cx="1673516" cy="2510274"/>
          </a:xfrm>
          <a:prstGeom prst="rect">
            <a:avLst/>
          </a:prstGeom>
          <a:ln>
            <a:noFill/>
          </a:ln>
          <a:effectLst>
            <a:outerShdw blurRad="292100" dist="139700" dir="2700000" algn="tl" rotWithShape="0">
              <a:srgbClr val="333333">
                <a:alpha val="65000"/>
              </a:srgbClr>
            </a:outerShdw>
          </a:effectLst>
        </p:spPr>
      </p:pic>
      <p:pic>
        <p:nvPicPr>
          <p:cNvPr id="9" name="Picture 22" descr="100_0110"/>
          <p:cNvPicPr>
            <a:picLocks noChangeAspect="1" noChangeArrowheads="1"/>
          </p:cNvPicPr>
          <p:nvPr/>
        </p:nvPicPr>
        <p:blipFill>
          <a:blip r:embed="rId5" cstate="print"/>
          <a:srcRect l="16349"/>
          <a:stretch>
            <a:fillRect/>
          </a:stretch>
        </p:blipFill>
        <p:spPr bwMode="auto">
          <a:xfrm>
            <a:off x="6304692" y="3601099"/>
            <a:ext cx="2409396" cy="215993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rcRect t="27708"/>
          <a:stretch>
            <a:fillRect/>
          </a:stretch>
        </p:blipFill>
        <p:spPr>
          <a:xfrm>
            <a:off x="5471606" y="5202824"/>
            <a:ext cx="1666179" cy="111503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rot="1641331">
            <a:off x="7849317" y="1796317"/>
            <a:ext cx="1146656" cy="92333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defTabSz="457200"/>
            <a:r>
              <a:rPr lang="en-US" dirty="0" smtClean="0">
                <a:solidFill>
                  <a:srgbClr val="FFFFFF"/>
                </a:solidFill>
              </a:rPr>
              <a:t>strong</a:t>
            </a:r>
            <a:br>
              <a:rPr lang="en-US" dirty="0" smtClean="0">
                <a:solidFill>
                  <a:srgbClr val="FFFFFF"/>
                </a:solidFill>
              </a:rPr>
            </a:br>
            <a:r>
              <a:rPr lang="en-US" dirty="0" smtClean="0">
                <a:solidFill>
                  <a:srgbClr val="FFFFFF"/>
                </a:solidFill>
              </a:rPr>
              <a:t>ILC-CLIC</a:t>
            </a:r>
            <a:br>
              <a:rPr lang="en-US" dirty="0" smtClean="0">
                <a:solidFill>
                  <a:srgbClr val="FFFFFF"/>
                </a:solidFill>
              </a:rPr>
            </a:br>
            <a:r>
              <a:rPr lang="en-US" dirty="0" smtClean="0">
                <a:solidFill>
                  <a:srgbClr val="FFFFFF"/>
                </a:solidFill>
              </a:rPr>
              <a:t>synergy</a:t>
            </a:r>
            <a:endParaRPr lang="en-US" dirty="0">
              <a:solidFill>
                <a:srgbClr val="FFFFFF"/>
              </a:solidFill>
            </a:endParaRPr>
          </a:p>
        </p:txBody>
      </p:sp>
      <p:sp>
        <p:nvSpPr>
          <p:cNvPr id="12" name="Date Placeholder 11"/>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14" name="Footer Placeholder 13"/>
          <p:cNvSpPr>
            <a:spLocks noGrp="1"/>
          </p:cNvSpPr>
          <p:nvPr>
            <p:ph type="ftr" sz="quarter" idx="11"/>
          </p:nvPr>
        </p:nvSpPr>
        <p:spPr/>
        <p:txBody>
          <a:bodyPr/>
          <a:lstStyle/>
          <a:p>
            <a:r>
              <a:rPr lang="en-US" smtClean="0"/>
              <a:t>S. Myers                   ECFA-EPS, Grenoble</a:t>
            </a:r>
            <a:endParaRPr lang="en-US"/>
          </a:p>
        </p:txBody>
      </p:sp>
      <p:sp>
        <p:nvSpPr>
          <p:cNvPr id="4" name="Slide Number Placeholder 3"/>
          <p:cNvSpPr>
            <a:spLocks noGrp="1"/>
          </p:cNvSpPr>
          <p:nvPr>
            <p:ph type="sldNum" sz="quarter" idx="12"/>
          </p:nvPr>
        </p:nvSpPr>
        <p:spPr/>
        <p:txBody>
          <a:bodyPr/>
          <a:lstStyle/>
          <a:p>
            <a:fld id="{AAB6FA28-7AEC-3F43-9C2D-3DB969CFEC6A}" type="slidenum">
              <a:rPr lang="en-US" smtClean="0">
                <a:solidFill>
                  <a:srgbClr val="000000"/>
                </a:solidFill>
              </a:rPr>
              <a:pPr/>
              <a:t>127</a:t>
            </a:fld>
            <a:endParaRPr lang="en-US">
              <a:solidFill>
                <a:srgbClr val="000000"/>
              </a:solidFill>
            </a:endParaRPr>
          </a:p>
        </p:txBody>
      </p:sp>
    </p:spTree>
    <p:extLst>
      <p:ext uri="{BB962C8B-B14F-4D97-AF65-F5344CB8AC3E}">
        <p14:creationId xmlns:p14="http://schemas.microsoft.com/office/powerpoint/2010/main" val="560806431"/>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38914"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38915"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4366CBA6-2E38-CE49-AA52-F9817ECD6D5E}" type="slidenum">
              <a:rPr lang="en-US" sz="1400">
                <a:solidFill>
                  <a:srgbClr val="000000"/>
                </a:solidFill>
              </a:rPr>
              <a:pPr/>
              <a:t>128</a:t>
            </a:fld>
            <a:endParaRPr lang="en-US" sz="1400">
              <a:solidFill>
                <a:srgbClr val="000000"/>
              </a:solidFill>
            </a:endParaRPr>
          </a:p>
        </p:txBody>
      </p:sp>
      <p:sp>
        <p:nvSpPr>
          <p:cNvPr id="21509" name="Line 2"/>
          <p:cNvSpPr>
            <a:spLocks noChangeShapeType="1"/>
          </p:cNvSpPr>
          <p:nvPr/>
        </p:nvSpPr>
        <p:spPr bwMode="auto">
          <a:xfrm>
            <a:off x="8745538" y="6927850"/>
            <a:ext cx="3175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defRPr/>
            </a:pPr>
            <a:endParaRPr lang="en-US">
              <a:solidFill>
                <a:srgbClr val="000000"/>
              </a:solidFill>
            </a:endParaRPr>
          </a:p>
        </p:txBody>
      </p:sp>
      <p:sp>
        <p:nvSpPr>
          <p:cNvPr id="2144259" name="Text Box 3"/>
          <p:cNvSpPr txBox="1">
            <a:spLocks noChangeArrowheads="1"/>
          </p:cNvSpPr>
          <p:nvPr/>
        </p:nvSpPr>
        <p:spPr bwMode="auto">
          <a:xfrm>
            <a:off x="609604" y="1447802"/>
            <a:ext cx="7993063" cy="440120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fontAlgn="base">
              <a:buFontTx/>
              <a:buChar char="•"/>
              <a:defRPr/>
            </a:pPr>
            <a:r>
              <a:rPr kumimoji="1" lang="en-US" altLang="ja-JP" sz="2800" b="1" smtClean="0">
                <a:solidFill>
                  <a:srgbClr val="000000"/>
                </a:solidFill>
                <a:ea typeface="Osaka" charset="0"/>
                <a:cs typeface="Arial Unicode MS" charset="0"/>
              </a:rPr>
              <a:t>  </a:t>
            </a:r>
            <a:r>
              <a:rPr kumimoji="1" lang="en-US" altLang="ja-JP" sz="2800" b="1" u="sng" smtClean="0">
                <a:solidFill>
                  <a:srgbClr val="0337C9"/>
                </a:solidFill>
                <a:latin typeface="Garamond" charset="0"/>
                <a:ea typeface="Osaka" charset="0"/>
                <a:cs typeface="Arial Unicode MS" charset="0"/>
              </a:rPr>
              <a:t>Mitigating Electron Cloud</a:t>
            </a:r>
          </a:p>
          <a:p>
            <a:pPr defTabSz="457200" fontAlgn="base">
              <a:buFontTx/>
              <a:buChar char="•"/>
              <a:defRPr/>
            </a:pPr>
            <a:endParaRPr kumimoji="1" lang="en-US" altLang="ja-JP" sz="2800" b="1" u="sng" smtClean="0">
              <a:solidFill>
                <a:srgbClr val="0337C9"/>
              </a:solidFill>
              <a:latin typeface="Garamond" charset="0"/>
              <a:ea typeface="Osaka" charset="0"/>
              <a:cs typeface="Arial Unicode MS" charset="0"/>
            </a:endParaRPr>
          </a:p>
          <a:p>
            <a:pPr defTabSz="457200" fontAlgn="base">
              <a:buFontTx/>
              <a:buChar char="•"/>
              <a:defRPr/>
            </a:pPr>
            <a:endParaRPr kumimoji="1" lang="en-US" altLang="ja-JP" sz="2800" b="1" smtClean="0">
              <a:solidFill>
                <a:srgbClr val="0337C9"/>
              </a:solidFill>
              <a:latin typeface="Garamond" charset="0"/>
              <a:ea typeface="Osaka" charset="0"/>
              <a:cs typeface="Arial Unicode MS" charset="0"/>
            </a:endParaRPr>
          </a:p>
          <a:p>
            <a:pPr defTabSz="457200" fontAlgn="base">
              <a:buFontTx/>
              <a:buChar char="•"/>
              <a:defRPr/>
            </a:pPr>
            <a:endParaRPr kumimoji="1" lang="en-US" altLang="ja-JP" sz="2800" b="1" smtClean="0">
              <a:solidFill>
                <a:srgbClr val="0337C9"/>
              </a:solidFill>
              <a:latin typeface="Garamond" charset="0"/>
              <a:ea typeface="Osaka" charset="0"/>
              <a:cs typeface="Arial Unicode MS" charset="0"/>
            </a:endParaRPr>
          </a:p>
          <a:p>
            <a:pPr defTabSz="457200" fontAlgn="base">
              <a:buFontTx/>
              <a:buChar char="•"/>
              <a:defRPr/>
            </a:pPr>
            <a:endParaRPr kumimoji="1" lang="en-US" altLang="ja-JP" sz="2800" b="1" smtClean="0">
              <a:solidFill>
                <a:srgbClr val="0337C9"/>
              </a:solidFill>
              <a:latin typeface="Garamond" charset="0"/>
              <a:ea typeface="Osaka" charset="0"/>
              <a:cs typeface="Arial Unicode MS" charset="0"/>
            </a:endParaRPr>
          </a:p>
          <a:p>
            <a:pPr defTabSz="457200" fontAlgn="base">
              <a:buFontTx/>
              <a:buChar char="•"/>
              <a:defRPr/>
            </a:pPr>
            <a:endParaRPr kumimoji="1" lang="en-US" altLang="ja-JP" sz="2800" b="1" smtClean="0">
              <a:solidFill>
                <a:srgbClr val="0337C9"/>
              </a:solidFill>
              <a:latin typeface="Garamond" charset="0"/>
              <a:ea typeface="Osaka" charset="0"/>
              <a:cs typeface="Arial Unicode MS" charset="0"/>
            </a:endParaRPr>
          </a:p>
          <a:p>
            <a:pPr defTabSz="457200" fontAlgn="base">
              <a:buFontTx/>
              <a:buChar char="•"/>
              <a:defRPr/>
            </a:pPr>
            <a:endParaRPr kumimoji="1" lang="en-US" altLang="ja-JP" sz="2800" b="1" smtClean="0">
              <a:solidFill>
                <a:srgbClr val="0337C9"/>
              </a:solidFill>
              <a:latin typeface="Garamond" charset="0"/>
              <a:ea typeface="Osaka" charset="0"/>
              <a:cs typeface="Arial Unicode MS" charset="0"/>
            </a:endParaRPr>
          </a:p>
          <a:p>
            <a:pPr defTabSz="457200" fontAlgn="base">
              <a:buFontTx/>
              <a:buChar char="•"/>
              <a:defRPr/>
            </a:pPr>
            <a:r>
              <a:rPr kumimoji="1" lang="en-US" altLang="ja-JP" sz="2800" b="1" smtClean="0">
                <a:solidFill>
                  <a:srgbClr val="0337C9"/>
                </a:solidFill>
                <a:latin typeface="Garamond" charset="0"/>
                <a:ea typeface="Osaka" charset="0"/>
                <a:cs typeface="Arial Unicode MS" charset="0"/>
              </a:rPr>
              <a:t> Simulations – electrodes; coating and/or grooving vacuum pipe</a:t>
            </a:r>
          </a:p>
          <a:p>
            <a:pPr defTabSz="457200" fontAlgn="base">
              <a:buFontTx/>
              <a:buChar char="•"/>
              <a:defRPr/>
            </a:pPr>
            <a:r>
              <a:rPr kumimoji="1" lang="en-US" altLang="ja-JP" sz="2800" b="1" smtClean="0">
                <a:solidFill>
                  <a:srgbClr val="0337C9"/>
                </a:solidFill>
                <a:latin typeface="Garamond" charset="0"/>
                <a:ea typeface="Osaka" charset="0"/>
                <a:cs typeface="Arial Unicode MS" charset="0"/>
              </a:rPr>
              <a:t> Demonstration at CESR critical tests</a:t>
            </a:r>
            <a:endParaRPr kumimoji="1" lang="en-US" altLang="ja-JP" b="1" smtClean="0">
              <a:solidFill>
                <a:srgbClr val="0337C9"/>
              </a:solidFill>
              <a:latin typeface="Garamond" charset="0"/>
              <a:ea typeface="Osaka" charset="0"/>
              <a:cs typeface="Arial Unicode MS" charset="0"/>
            </a:endParaRPr>
          </a:p>
        </p:txBody>
      </p:sp>
      <p:sp>
        <p:nvSpPr>
          <p:cNvPr id="21511" name="Text Box 4"/>
          <p:cNvSpPr txBox="1">
            <a:spLocks noChangeArrowheads="1"/>
          </p:cNvSpPr>
          <p:nvPr/>
        </p:nvSpPr>
        <p:spPr bwMode="auto">
          <a:xfrm>
            <a:off x="1447804" y="228600"/>
            <a:ext cx="6234113" cy="584776"/>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algn="ctr" defTabSz="457200" fontAlgn="base">
              <a:defRPr/>
            </a:pPr>
            <a:r>
              <a:rPr lang="en-US" sz="3200" b="1" smtClean="0">
                <a:solidFill>
                  <a:srgbClr val="434342"/>
                </a:solidFill>
                <a:ea typeface="Osaka" charset="0"/>
                <a:cs typeface="Arial Unicode MS" charset="0"/>
              </a:rPr>
              <a:t>eCloud R&amp;D</a:t>
            </a:r>
            <a:endParaRPr lang="en-GB" altLang="ja-JP" sz="3200" b="1" smtClean="0">
              <a:solidFill>
                <a:srgbClr val="434342"/>
              </a:solidFill>
              <a:ea typeface="Osaka" charset="0"/>
              <a:cs typeface="Arial Unicode MS" charset="0"/>
            </a:endParaRPr>
          </a:p>
        </p:txBody>
      </p:sp>
      <p:sp>
        <p:nvSpPr>
          <p:cNvPr id="2144261" name="Line 5"/>
          <p:cNvSpPr>
            <a:spLocks noChangeShapeType="1"/>
          </p:cNvSpPr>
          <p:nvPr/>
        </p:nvSpPr>
        <p:spPr bwMode="auto">
          <a:xfrm>
            <a:off x="7391400" y="4114800"/>
            <a:ext cx="0" cy="304800"/>
          </a:xfrm>
          <a:prstGeom prst="line">
            <a:avLst/>
          </a:prstGeom>
          <a:noFill/>
          <a:ln w="38100">
            <a:solidFill>
              <a:srgbClr val="CC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defRPr/>
            </a:pPr>
            <a:endParaRPr lang="en-US">
              <a:solidFill>
                <a:srgbClr val="000000"/>
              </a:solidFill>
            </a:endParaRPr>
          </a:p>
        </p:txBody>
      </p:sp>
      <p:pic>
        <p:nvPicPr>
          <p:cNvPr id="21513" name="Picture 6"/>
          <p:cNvPicPr>
            <a:picLocks noChangeAspect="1" noChangeArrowheads="1"/>
          </p:cNvPicPr>
          <p:nvPr/>
        </p:nvPicPr>
        <p:blipFill>
          <a:blip r:embed="rId3">
            <a:extLst>
              <a:ext uri="{28A0092B-C50C-407E-A947-70E740481C1C}">
                <a14:useLocalDpi xmlns:a14="http://schemas.microsoft.com/office/drawing/2010/main" val="0"/>
              </a:ext>
            </a:extLst>
          </a:blip>
          <a:srcRect t="6735" b="13646"/>
          <a:stretch>
            <a:fillRect/>
          </a:stretch>
        </p:blipFill>
        <p:spPr bwMode="auto">
          <a:xfrm>
            <a:off x="304800" y="2209800"/>
            <a:ext cx="8610600"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63946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44259"/>
                                        </p:tgtEl>
                                        <p:attrNameLst>
                                          <p:attrName>style.visibility</p:attrName>
                                        </p:attrNameLst>
                                      </p:cBhvr>
                                      <p:to>
                                        <p:strVal val="visible"/>
                                      </p:to>
                                    </p:set>
                                    <p:animEffect transition="in" filter="blinds(horizontal)">
                                      <p:cBhvr>
                                        <p:cTn id="7" dur="500"/>
                                        <p:tgtEl>
                                          <p:spTgt spid="2144259"/>
                                        </p:tgtEl>
                                      </p:cBhvr>
                                    </p:animEffect>
                                  </p:childTnLst>
                                </p:cTn>
                              </p:par>
                              <p:par>
                                <p:cTn id="8" presetID="3" presetClass="entr" presetSubtype="10" fill="hold" nodeType="withEffect">
                                  <p:stCondLst>
                                    <p:cond delay="0"/>
                                  </p:stCondLst>
                                  <p:childTnLst>
                                    <p:set>
                                      <p:cBhvr>
                                        <p:cTn id="9" dur="1" fill="hold">
                                          <p:stCondLst>
                                            <p:cond delay="0"/>
                                          </p:stCondLst>
                                        </p:cTn>
                                        <p:tgtEl>
                                          <p:spTgt spid="2144261"/>
                                        </p:tgtEl>
                                        <p:attrNameLst>
                                          <p:attrName>style.visibility</p:attrName>
                                        </p:attrNameLst>
                                      </p:cBhvr>
                                      <p:to>
                                        <p:strVal val="visible"/>
                                      </p:to>
                                    </p:set>
                                    <p:animEffect transition="in" filter="blinds(horizontal)">
                                      <p:cBhvr>
                                        <p:cTn id="10" dur="500"/>
                                        <p:tgtEl>
                                          <p:spTgt spid="214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425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p>
            <a:r>
              <a:rPr lang="en-US" smtClean="0"/>
              <a:t>S. Myers                   ECFA-EPS, Grenoble</a:t>
            </a:r>
            <a:endParaRPr lang="en-US"/>
          </a:p>
        </p:txBody>
      </p:sp>
      <p:sp>
        <p:nvSpPr>
          <p:cNvPr id="6" name="Slide Number Placeholder 5"/>
          <p:cNvSpPr>
            <a:spLocks noGrp="1"/>
          </p:cNvSpPr>
          <p:nvPr>
            <p:ph type="sldNum" sz="quarter" idx="12"/>
          </p:nvPr>
        </p:nvSpPr>
        <p:spPr/>
        <p:txBody>
          <a:bodyPr/>
          <a:lstStyle/>
          <a:p>
            <a:fld id="{7F7A2FC2-E6E2-BF43-BC4E-B819A07576B6}" type="slidenum">
              <a:rPr lang="en-US">
                <a:solidFill>
                  <a:srgbClr val="000000"/>
                </a:solidFill>
              </a:rPr>
              <a:pPr/>
              <a:t>129</a:t>
            </a:fld>
            <a:endParaRPr lang="en-US">
              <a:solidFill>
                <a:srgbClr val="000000"/>
              </a:solidFill>
            </a:endParaRPr>
          </a:p>
        </p:txBody>
      </p:sp>
      <p:sp>
        <p:nvSpPr>
          <p:cNvPr id="2129922" name="Rectangle 2"/>
          <p:cNvSpPr>
            <a:spLocks noGrp="1" noChangeArrowheads="1"/>
          </p:cNvSpPr>
          <p:nvPr>
            <p:ph type="title"/>
          </p:nvPr>
        </p:nvSpPr>
        <p:spPr>
          <a:xfrm>
            <a:off x="1447800" y="0"/>
            <a:ext cx="6400800" cy="609600"/>
          </a:xfrm>
          <a:solidFill>
            <a:srgbClr val="FFFFCC"/>
          </a:solidFill>
        </p:spPr>
        <p:txBody>
          <a:bodyPr/>
          <a:lstStyle/>
          <a:p>
            <a:r>
              <a:rPr lang="en-US"/>
              <a:t>Mitigation - Simulation Studies</a:t>
            </a:r>
          </a:p>
        </p:txBody>
      </p:sp>
      <p:pic>
        <p:nvPicPr>
          <p:cNvPr id="2129923" name="Picture 3" descr="GroovedLER"/>
          <p:cNvPicPr>
            <a:picLocks noChangeAspect="1" noChangeArrowheads="1"/>
          </p:cNvPicPr>
          <p:nvPr/>
        </p:nvPicPr>
        <p:blipFill>
          <a:blip r:embed="rId3"/>
          <a:srcRect/>
          <a:stretch>
            <a:fillRect/>
          </a:stretch>
        </p:blipFill>
        <p:spPr bwMode="auto">
          <a:xfrm>
            <a:off x="1066800" y="914400"/>
            <a:ext cx="7010400" cy="5240338"/>
          </a:xfrm>
          <a:prstGeom prst="rect">
            <a:avLst/>
          </a:prstGeom>
          <a:noFill/>
        </p:spPr>
      </p:pic>
    </p:spTree>
    <p:extLst>
      <p:ext uri="{BB962C8B-B14F-4D97-AF65-F5344CB8AC3E}">
        <p14:creationId xmlns:p14="http://schemas.microsoft.com/office/powerpoint/2010/main" val="2923829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0" charset="-128"/>
                <a:cs typeface="ＭＳ Ｐゴシック" pitchFamily="30" charset="-128"/>
              </a:rPr>
              <a:t>RHIC Luminosity Upgrades Under </a:t>
            </a:r>
            <a:r>
              <a:rPr lang="en-US" dirty="0" smtClean="0">
                <a:ea typeface="ＭＳ Ｐゴシック" pitchFamily="30" charset="-128"/>
                <a:cs typeface="ＭＳ Ｐゴシック" pitchFamily="30" charset="-128"/>
              </a:rPr>
              <a:t>Way</a:t>
            </a:r>
            <a:endParaRPr lang="en-US" dirty="0"/>
          </a:p>
        </p:txBody>
      </p:sp>
      <p:sp>
        <p:nvSpPr>
          <p:cNvPr id="3" name="Content Placeholder 2"/>
          <p:cNvSpPr>
            <a:spLocks noGrp="1"/>
          </p:cNvSpPr>
          <p:nvPr>
            <p:ph idx="1"/>
          </p:nvPr>
        </p:nvSpPr>
        <p:spPr>
          <a:xfrm>
            <a:off x="266701" y="816352"/>
            <a:ext cx="3695700" cy="6041648"/>
          </a:xfrm>
        </p:spPr>
        <p:txBody>
          <a:bodyPr/>
          <a:lstStyle/>
          <a:p>
            <a:r>
              <a:rPr lang="en-US" dirty="0" smtClean="0"/>
              <a:t>3-D high-energy bunched-beam stochastic cooling (three planes in each ring) to overcome beam blow-up from intra-beam scattering</a:t>
            </a:r>
          </a:p>
          <a:p>
            <a:pPr>
              <a:buNone/>
            </a:pPr>
            <a:endParaRPr lang="en-US" dirty="0" smtClean="0"/>
          </a:p>
          <a:p>
            <a:r>
              <a:rPr lang="en-US" dirty="0" smtClean="0"/>
              <a:t>56 MHz SRF quarter wave </a:t>
            </a:r>
            <a:br>
              <a:rPr lang="en-US" dirty="0" smtClean="0"/>
            </a:br>
            <a:r>
              <a:rPr lang="en-US" dirty="0" smtClean="0"/>
              <a:t>2 MV storage cavity to reduce vertex length</a:t>
            </a:r>
          </a:p>
          <a:p>
            <a:endParaRPr lang="en-US" dirty="0" smtClean="0"/>
          </a:p>
          <a:p>
            <a:endParaRPr lang="en-US" dirty="0" smtClean="0"/>
          </a:p>
          <a:p>
            <a:endParaRPr lang="en-US" dirty="0" smtClean="0"/>
          </a:p>
          <a:p>
            <a:r>
              <a:rPr lang="en-US" dirty="0" smtClean="0"/>
              <a:t>Head-on beam-beam compensation: Electron beam lenses to partially compensate head-on p-p interactions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grpSp>
        <p:nvGrpSpPr>
          <p:cNvPr id="6" name="Group 5"/>
          <p:cNvGrpSpPr/>
          <p:nvPr/>
        </p:nvGrpSpPr>
        <p:grpSpPr>
          <a:xfrm>
            <a:off x="6661495" y="912520"/>
            <a:ext cx="2482505" cy="1678280"/>
            <a:chOff x="5865813" y="911965"/>
            <a:chExt cx="3335311" cy="2174135"/>
          </a:xfrm>
        </p:grpSpPr>
        <p:pic>
          <p:nvPicPr>
            <p:cNvPr id="4" name="Picture 1" descr="pic.tiff"/>
            <p:cNvPicPr>
              <a:picLocks noChangeAspect="1"/>
            </p:cNvPicPr>
            <p:nvPr/>
          </p:nvPicPr>
          <p:blipFill>
            <a:blip r:embed="rId3"/>
            <a:srcRect/>
            <a:stretch>
              <a:fillRect/>
            </a:stretch>
          </p:blipFill>
          <p:spPr bwMode="auto">
            <a:xfrm>
              <a:off x="5865813" y="914400"/>
              <a:ext cx="3278187" cy="2171700"/>
            </a:xfrm>
            <a:prstGeom prst="rect">
              <a:avLst/>
            </a:prstGeom>
            <a:noFill/>
            <a:ln w="9525">
              <a:noFill/>
              <a:miter lim="800000"/>
              <a:headEnd/>
              <a:tailEnd/>
            </a:ln>
          </p:spPr>
        </p:pic>
        <p:sp>
          <p:nvSpPr>
            <p:cNvPr id="5" name="TextBox 1"/>
            <p:cNvSpPr txBox="1">
              <a:spLocks noChangeArrowheads="1"/>
            </p:cNvSpPr>
            <p:nvPr/>
          </p:nvSpPr>
          <p:spPr bwMode="auto">
            <a:xfrm>
              <a:off x="5925069" y="911965"/>
              <a:ext cx="3276055" cy="478453"/>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dirty="0">
                  <a:solidFill>
                    <a:srgbClr val="FFFFFF"/>
                  </a:solidFill>
                  <a:latin typeface="Times New Roman" pitchFamily="29" charset="0"/>
                  <a:ea typeface="ＭＳ Ｐゴシック" pitchFamily="29" charset="-128"/>
                </a:rPr>
                <a:t>horizontal kicker (open)</a:t>
              </a:r>
            </a:p>
          </p:txBody>
        </p:sp>
      </p:grpSp>
      <p:pic>
        <p:nvPicPr>
          <p:cNvPr id="7" name="Picture 2"/>
          <p:cNvPicPr>
            <a:picLocks noChangeAspect="1" noChangeArrowheads="1"/>
          </p:cNvPicPr>
          <p:nvPr/>
        </p:nvPicPr>
        <p:blipFill>
          <a:blip r:embed="rId4" cstate="print"/>
          <a:srcRect l="57571" t="39444"/>
          <a:stretch>
            <a:fillRect/>
          </a:stretch>
        </p:blipFill>
        <p:spPr bwMode="auto">
          <a:xfrm>
            <a:off x="3886200" y="838200"/>
            <a:ext cx="2779595" cy="1981200"/>
          </a:xfrm>
          <a:prstGeom prst="rect">
            <a:avLst/>
          </a:prstGeom>
          <a:noFill/>
          <a:ln w="9525">
            <a:noFill/>
            <a:miter lim="800000"/>
            <a:headEnd/>
            <a:tailEnd/>
          </a:ln>
        </p:spPr>
      </p:pic>
      <p:pic>
        <p:nvPicPr>
          <p:cNvPr id="8" name="Picture 6"/>
          <p:cNvPicPr>
            <a:picLocks noChangeAspect="1"/>
          </p:cNvPicPr>
          <p:nvPr/>
        </p:nvPicPr>
        <p:blipFill>
          <a:blip r:embed="rId5"/>
          <a:srcRect l="1382" r="1324"/>
          <a:stretch>
            <a:fillRect/>
          </a:stretch>
        </p:blipFill>
        <p:spPr bwMode="auto">
          <a:xfrm>
            <a:off x="4011379" y="2895600"/>
            <a:ext cx="2389421" cy="1757363"/>
          </a:xfrm>
          <a:prstGeom prst="rect">
            <a:avLst/>
          </a:prstGeom>
          <a:noFill/>
          <a:ln w="9525">
            <a:noFill/>
            <a:miter lim="800000"/>
            <a:headEnd/>
            <a:tailEnd/>
          </a:ln>
        </p:spPr>
      </p:pic>
      <p:pic>
        <p:nvPicPr>
          <p:cNvPr id="9" name="Picture 2" descr="THP055f1.tiff"/>
          <p:cNvPicPr>
            <a:picLocks noChangeAspect="1"/>
          </p:cNvPicPr>
          <p:nvPr/>
        </p:nvPicPr>
        <p:blipFill>
          <a:blip r:embed="rId6"/>
          <a:srcRect/>
          <a:stretch>
            <a:fillRect/>
          </a:stretch>
        </p:blipFill>
        <p:spPr bwMode="auto">
          <a:xfrm>
            <a:off x="3657600" y="4876800"/>
            <a:ext cx="5486400" cy="1952625"/>
          </a:xfrm>
          <a:prstGeom prst="rect">
            <a:avLst/>
          </a:prstGeom>
          <a:noFill/>
          <a:ln w="9525">
            <a:noFill/>
            <a:miter lim="800000"/>
            <a:headEnd/>
            <a:tailEnd/>
          </a:ln>
        </p:spPr>
      </p:pic>
    </p:spTree>
    <p:extLst>
      <p:ext uri="{BB962C8B-B14F-4D97-AF65-F5344CB8AC3E}">
        <p14:creationId xmlns:p14="http://schemas.microsoft.com/office/powerpoint/2010/main" val="1279430014"/>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1"/>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43010" name="Footer Placeholder 2"/>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43011"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0FA4DD2C-48BF-0546-A43D-A8CE1E68806D}" type="slidenum">
              <a:rPr lang="en-US" sz="1400">
                <a:solidFill>
                  <a:srgbClr val="000000"/>
                </a:solidFill>
              </a:rPr>
              <a:pPr/>
              <a:t>130</a:t>
            </a:fld>
            <a:endParaRPr lang="en-US" sz="1400">
              <a:solidFill>
                <a:srgbClr val="000000"/>
              </a:solidFill>
            </a:endParaRPr>
          </a:p>
        </p:txBody>
      </p:sp>
      <p:graphicFrame>
        <p:nvGraphicFramePr>
          <p:cNvPr id="5" name="Table 4"/>
          <p:cNvGraphicFramePr>
            <a:graphicFrameLocks noGrp="1"/>
          </p:cNvGraphicFramePr>
          <p:nvPr/>
        </p:nvGraphicFramePr>
        <p:xfrm>
          <a:off x="304800" y="1143000"/>
          <a:ext cx="8382000" cy="4773677"/>
        </p:xfrm>
        <a:graphic>
          <a:graphicData uri="http://schemas.openxmlformats.org/drawingml/2006/table">
            <a:tbl>
              <a:tblPr/>
              <a:tblGrid>
                <a:gridCol w="1309688"/>
                <a:gridCol w="1898650"/>
                <a:gridCol w="2884487"/>
                <a:gridCol w="2289175"/>
              </a:tblGrid>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Field Region</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Baseline Mitigation Recommendation</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Alternatives for Further Investigation</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86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Drift*</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TiN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Solenoid Windings</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NEG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r>
              <a:tr h="932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Dipole</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Grooves with TiN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Antechambers for power loads and photoelectron control</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R&amp;D into the use of clearing electrodes.</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r h="156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Quadrupole*</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TiN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 </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R&amp;D into the use of clearing electrodes or grooves with TiN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D7D8"/>
                    </a:solidFill>
                  </a:tcPr>
                </a:tc>
              </a:tr>
              <a:tr h="932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00"/>
                          </a:solidFill>
                          <a:effectLst/>
                          <a:latin typeface="Arial" charset="0"/>
                          <a:ea typeface="ＭＳ Ｐゴシック" charset="0"/>
                        </a:rPr>
                        <a:t>Wiggler</a:t>
                      </a:r>
                      <a:endParaRPr kumimoji="0" lang="en-US" sz="2000" b="1" i="0" u="none" strike="noStrike" cap="none" normalizeH="0" baseline="0">
                        <a:ln>
                          <a:noFill/>
                        </a:ln>
                        <a:solidFill>
                          <a:srgbClr val="FFFF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Clearing Electrodes</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Antechambers for power loads and photoelectron control</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rPr>
                        <a:t>Grooves with TiN Coating</a:t>
                      </a:r>
                      <a:endParaRPr kumimoji="0" lang="en-US" sz="2000" b="0" i="0" u="none" strike="noStrike" cap="none" normalizeH="0" baseline="0">
                        <a:ln>
                          <a:noFill/>
                        </a:ln>
                        <a:solidFill>
                          <a:srgbClr val="000000"/>
                        </a:solidFill>
                        <a:effectLst/>
                        <a:latin typeface="Cambria" charset="0"/>
                        <a:ea typeface="MS Mincho" charset="0"/>
                        <a:cs typeface="Times New Roman"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CEC"/>
                    </a:solidFill>
                  </a:tcPr>
                </a:tc>
              </a:tr>
            </a:tbl>
          </a:graphicData>
        </a:graphic>
      </p:graphicFrame>
      <p:sp>
        <p:nvSpPr>
          <p:cNvPr id="43043" name="TextBox 5"/>
          <p:cNvSpPr txBox="1">
            <a:spLocks noChangeArrowheads="1"/>
          </p:cNvSpPr>
          <p:nvPr/>
        </p:nvSpPr>
        <p:spPr bwMode="auto">
          <a:xfrm>
            <a:off x="1600201" y="120652"/>
            <a:ext cx="6591668" cy="58477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r>
              <a:rPr lang="en-US" sz="3200" b="1">
                <a:solidFill>
                  <a:srgbClr val="000000"/>
                </a:solidFill>
              </a:rPr>
              <a:t>Proposed ILC Mitigation Scheme</a:t>
            </a:r>
          </a:p>
        </p:txBody>
      </p:sp>
    </p:spTree>
    <p:extLst>
      <p:ext uri="{BB962C8B-B14F-4D97-AF65-F5344CB8AC3E}">
        <p14:creationId xmlns:p14="http://schemas.microsoft.com/office/powerpoint/2010/main" val="34678732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3" y="76200"/>
            <a:ext cx="7655077" cy="914400"/>
          </a:xfrm>
        </p:spPr>
        <p:txBody>
          <a:bodyPr/>
          <a:lstStyle/>
          <a:p>
            <a:r>
              <a:rPr lang="en-US" dirty="0" err="1" smtClean="0"/>
              <a:t>CesrTA</a:t>
            </a:r>
            <a:r>
              <a:rPr lang="en-US" dirty="0" smtClean="0"/>
              <a:t> </a:t>
            </a:r>
            <a:r>
              <a:rPr lang="en-US" dirty="0" err="1" smtClean="0"/>
              <a:t>Programme</a:t>
            </a:r>
            <a:r>
              <a:rPr lang="en-US" dirty="0" smtClean="0"/>
              <a:t> (Collaboration)</a:t>
            </a:r>
            <a:endParaRPr lang="en-US" dirty="0"/>
          </a:p>
        </p:txBody>
      </p:sp>
      <p:sp>
        <p:nvSpPr>
          <p:cNvPr id="9" name="Content Placeholder 8"/>
          <p:cNvSpPr>
            <a:spLocks noGrp="1"/>
          </p:cNvSpPr>
          <p:nvPr>
            <p:ph idx="1"/>
          </p:nvPr>
        </p:nvSpPr>
        <p:spPr>
          <a:xfrm>
            <a:off x="4985251" y="1181404"/>
            <a:ext cx="3965226" cy="5428996"/>
          </a:xfrm>
        </p:spPr>
        <p:txBody>
          <a:bodyPr>
            <a:noAutofit/>
          </a:bodyPr>
          <a:lstStyle/>
          <a:p>
            <a:r>
              <a:rPr lang="en-US" sz="2400" dirty="0" smtClean="0"/>
              <a:t>Major Reconfiguration of CESR ring</a:t>
            </a:r>
          </a:p>
          <a:p>
            <a:endParaRPr lang="en-US" sz="2400" dirty="0" smtClean="0"/>
          </a:p>
          <a:p>
            <a:r>
              <a:rPr lang="en-US" sz="2400" dirty="0" smtClean="0"/>
              <a:t>2 Year </a:t>
            </a:r>
            <a:r>
              <a:rPr lang="en-US" sz="2400" dirty="0" err="1" smtClean="0"/>
              <a:t>Programme</a:t>
            </a:r>
            <a:endParaRPr lang="en-US" sz="2400" dirty="0" smtClean="0"/>
          </a:p>
          <a:p>
            <a:pPr lvl="1"/>
            <a:r>
              <a:rPr lang="en-US" sz="2000" dirty="0" smtClean="0"/>
              <a:t>Ending 2010 (i.e. now)</a:t>
            </a:r>
          </a:p>
          <a:p>
            <a:pPr lvl="1"/>
            <a:endParaRPr lang="en-US" sz="2000" dirty="0" smtClean="0"/>
          </a:p>
          <a:p>
            <a:r>
              <a:rPr lang="en-US" sz="2400" dirty="0" smtClean="0"/>
              <a:t>Principal goals</a:t>
            </a:r>
          </a:p>
          <a:p>
            <a:pPr lvl="1"/>
            <a:r>
              <a:rPr lang="en-US" sz="2000" dirty="0" smtClean="0"/>
              <a:t>Measure EC build-up in wigglers / arcs</a:t>
            </a:r>
          </a:p>
          <a:p>
            <a:pPr lvl="1"/>
            <a:r>
              <a:rPr lang="en-US" sz="2000" dirty="0" smtClean="0"/>
              <a:t>Evaluate experimentally mitigating  techniques</a:t>
            </a:r>
          </a:p>
          <a:p>
            <a:pPr lvl="1"/>
            <a:r>
              <a:rPr lang="en-US" sz="2000" dirty="0" smtClean="0"/>
              <a:t>Develop (</a:t>
            </a:r>
            <a:r>
              <a:rPr lang="en-US" sz="2000" dirty="0" err="1" smtClean="0"/>
              <a:t>benchmark)models</a:t>
            </a:r>
            <a:r>
              <a:rPr lang="en-US" sz="2000" dirty="0" smtClean="0"/>
              <a:t> for EC-driven instabilities</a:t>
            </a:r>
          </a:p>
          <a:p>
            <a:endParaRPr lang="en-US" sz="2400" dirty="0"/>
          </a:p>
        </p:txBody>
      </p:sp>
      <p:pic>
        <p:nvPicPr>
          <p:cNvPr id="4" name="Picture 3"/>
          <p:cNvPicPr>
            <a:picLocks noChangeAspect="1"/>
          </p:cNvPicPr>
          <p:nvPr/>
        </p:nvPicPr>
        <p:blipFill>
          <a:blip r:embed="rId3"/>
          <a:stretch>
            <a:fillRect/>
          </a:stretch>
        </p:blipFill>
        <p:spPr>
          <a:xfrm>
            <a:off x="167928" y="990600"/>
            <a:ext cx="3536905" cy="259110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446210" y="2485141"/>
            <a:ext cx="3539045" cy="252788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165788" y="4048149"/>
            <a:ext cx="3539045" cy="2562250"/>
          </a:xfrm>
          <a:prstGeom prst="rect">
            <a:avLst/>
          </a:prstGeom>
          <a:ln>
            <a:noFill/>
          </a:ln>
          <a:effectLst>
            <a:outerShdw blurRad="292100" dist="139700" dir="2700000" algn="tl" rotWithShape="0">
              <a:srgbClr val="333333">
                <a:alpha val="65000"/>
              </a:srgbClr>
            </a:outerShdw>
          </a:effectLst>
        </p:spPr>
      </p:pic>
      <p:sp>
        <p:nvSpPr>
          <p:cNvPr id="8" name="Date Placeholder 7"/>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11" name="Footer Placeholder 10"/>
          <p:cNvSpPr>
            <a:spLocks noGrp="1"/>
          </p:cNvSpPr>
          <p:nvPr>
            <p:ph type="ftr" sz="quarter" idx="11"/>
          </p:nvPr>
        </p:nvSpPr>
        <p:spPr/>
        <p:txBody>
          <a:bodyPr/>
          <a:lstStyle/>
          <a:p>
            <a:r>
              <a:rPr lang="en-US" smtClean="0"/>
              <a:t>S. Myers                   ECFA-EPS, Grenoble</a:t>
            </a:r>
            <a:endParaRPr lang="en-US"/>
          </a:p>
        </p:txBody>
      </p:sp>
      <p:sp>
        <p:nvSpPr>
          <p:cNvPr id="3" name="Slide Number Placeholder 2"/>
          <p:cNvSpPr>
            <a:spLocks noGrp="1"/>
          </p:cNvSpPr>
          <p:nvPr>
            <p:ph type="sldNum" sz="quarter" idx="12"/>
          </p:nvPr>
        </p:nvSpPr>
        <p:spPr/>
        <p:txBody>
          <a:bodyPr/>
          <a:lstStyle/>
          <a:p>
            <a:fld id="{AAB6FA28-7AEC-3F43-9C2D-3DB969CFEC6A}" type="slidenum">
              <a:rPr lang="en-US" smtClean="0">
                <a:solidFill>
                  <a:srgbClr val="000000"/>
                </a:solidFill>
              </a:rPr>
              <a:pPr/>
              <a:t>131</a:t>
            </a:fld>
            <a:endParaRPr lang="en-US">
              <a:solidFill>
                <a:srgbClr val="000000"/>
              </a:solidFill>
            </a:endParaRPr>
          </a:p>
        </p:txBody>
      </p:sp>
    </p:spTree>
    <p:extLst>
      <p:ext uri="{BB962C8B-B14F-4D97-AF65-F5344CB8AC3E}">
        <p14:creationId xmlns:p14="http://schemas.microsoft.com/office/powerpoint/2010/main" val="3334641476"/>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8" name="Footer Placeholder 4"/>
          <p:cNvSpPr>
            <a:spLocks noGrp="1"/>
          </p:cNvSpPr>
          <p:nvPr>
            <p:ph type="ftr" sz="quarter" idx="11"/>
          </p:nvPr>
        </p:nvSpPr>
        <p:spPr/>
        <p:txBody>
          <a:bodyPr/>
          <a:lstStyle/>
          <a:p>
            <a:r>
              <a:rPr lang="en-US" smtClean="0"/>
              <a:t>S. Myers                   ECFA-EPS, Grenoble</a:t>
            </a:r>
            <a:endParaRPr lang="en-US"/>
          </a:p>
        </p:txBody>
      </p:sp>
      <p:sp>
        <p:nvSpPr>
          <p:cNvPr id="9" name="Slide Number Placeholder 5"/>
          <p:cNvSpPr>
            <a:spLocks noGrp="1"/>
          </p:cNvSpPr>
          <p:nvPr>
            <p:ph type="sldNum" sz="quarter" idx="12"/>
          </p:nvPr>
        </p:nvSpPr>
        <p:spPr/>
        <p:txBody>
          <a:bodyPr/>
          <a:lstStyle/>
          <a:p>
            <a:fld id="{C83004B0-AFDF-2B42-B4C1-D1D4A6C14A71}" type="slidenum">
              <a:rPr lang="en-US">
                <a:solidFill>
                  <a:srgbClr val="000000"/>
                </a:solidFill>
              </a:rPr>
              <a:pPr/>
              <a:t>132</a:t>
            </a:fld>
            <a:endParaRPr lang="en-US">
              <a:solidFill>
                <a:srgbClr val="000000"/>
              </a:solidFill>
            </a:endParaRPr>
          </a:p>
        </p:txBody>
      </p:sp>
      <p:sp>
        <p:nvSpPr>
          <p:cNvPr id="2140162" name="Rectangle 2"/>
          <p:cNvSpPr>
            <a:spLocks noGrp="1" noChangeArrowheads="1"/>
          </p:cNvSpPr>
          <p:nvPr>
            <p:ph type="title"/>
          </p:nvPr>
        </p:nvSpPr>
        <p:spPr>
          <a:xfrm>
            <a:off x="0" y="0"/>
            <a:ext cx="9144000" cy="914400"/>
          </a:xfrm>
          <a:solidFill>
            <a:srgbClr val="FFFFCC"/>
          </a:solidFill>
        </p:spPr>
        <p:txBody>
          <a:bodyPr/>
          <a:lstStyle/>
          <a:p>
            <a:r>
              <a:rPr lang="en-US"/>
              <a:t>ATF2 – Beam size/stability and kicker tests</a:t>
            </a:r>
          </a:p>
        </p:txBody>
      </p:sp>
      <p:pic>
        <p:nvPicPr>
          <p:cNvPr id="2140165" name="Picture 5"/>
          <p:cNvPicPr>
            <a:picLocks noChangeAspect="1" noChangeArrowheads="1"/>
          </p:cNvPicPr>
          <p:nvPr/>
        </p:nvPicPr>
        <p:blipFill>
          <a:blip r:embed="rId3"/>
          <a:srcRect/>
          <a:stretch>
            <a:fillRect/>
          </a:stretch>
        </p:blipFill>
        <p:spPr bwMode="auto">
          <a:xfrm>
            <a:off x="1295400" y="990603"/>
            <a:ext cx="6923088" cy="5300663"/>
          </a:xfrm>
          <a:prstGeom prst="rect">
            <a:avLst/>
          </a:prstGeom>
          <a:noFill/>
          <a:ln w="9525">
            <a:noFill/>
            <a:miter lim="800000"/>
            <a:headEnd/>
            <a:tailEnd/>
          </a:ln>
          <a:effectLst/>
        </p:spPr>
      </p:pic>
      <p:sp>
        <p:nvSpPr>
          <p:cNvPr id="2140166" name="Text Box 6"/>
          <p:cNvSpPr txBox="1">
            <a:spLocks noChangeArrowheads="1"/>
          </p:cNvSpPr>
          <p:nvPr/>
        </p:nvSpPr>
        <p:spPr bwMode="auto">
          <a:xfrm>
            <a:off x="1676400" y="990601"/>
            <a:ext cx="533400" cy="369332"/>
          </a:xfrm>
          <a:prstGeom prst="rect">
            <a:avLst/>
          </a:prstGeom>
          <a:solidFill>
            <a:schemeClr val="tx2"/>
          </a:solidFill>
          <a:ln w="9525">
            <a:noFill/>
            <a:miter lim="800000"/>
            <a:headEnd/>
            <a:tailEnd/>
          </a:ln>
          <a:effectLst/>
        </p:spPr>
        <p:txBody>
          <a:bodyPr>
            <a:prstTxWarp prst="textNoShape">
              <a:avLst/>
            </a:prstTxWarp>
            <a:spAutoFit/>
          </a:bodyPr>
          <a:lstStyle/>
          <a:p>
            <a:pPr defTabSz="457200">
              <a:spcBef>
                <a:spcPct val="50000"/>
              </a:spcBef>
            </a:pPr>
            <a:r>
              <a:rPr lang="en-US" b="1">
                <a:solidFill>
                  <a:srgbClr val="FFFFFF"/>
                </a:solidFill>
              </a:rPr>
              <a:t>IP</a:t>
            </a:r>
          </a:p>
        </p:txBody>
      </p:sp>
      <p:sp>
        <p:nvSpPr>
          <p:cNvPr id="2140167" name="Text Box 7"/>
          <p:cNvSpPr txBox="1">
            <a:spLocks noChangeArrowheads="1"/>
          </p:cNvSpPr>
          <p:nvPr/>
        </p:nvSpPr>
        <p:spPr bwMode="auto">
          <a:xfrm>
            <a:off x="5943600" y="990601"/>
            <a:ext cx="2209800" cy="369332"/>
          </a:xfrm>
          <a:prstGeom prst="rect">
            <a:avLst/>
          </a:prstGeom>
          <a:solidFill>
            <a:schemeClr val="tx2"/>
          </a:solidFill>
          <a:ln w="9525">
            <a:noFill/>
            <a:miter lim="800000"/>
            <a:headEnd/>
            <a:tailEnd/>
          </a:ln>
          <a:effectLst/>
        </p:spPr>
        <p:txBody>
          <a:bodyPr>
            <a:prstTxWarp prst="textNoShape">
              <a:avLst/>
            </a:prstTxWarp>
            <a:spAutoFit/>
          </a:bodyPr>
          <a:lstStyle/>
          <a:p>
            <a:pPr defTabSz="457200">
              <a:spcBef>
                <a:spcPct val="50000"/>
              </a:spcBef>
            </a:pPr>
            <a:r>
              <a:rPr lang="en-US" b="1">
                <a:solidFill>
                  <a:srgbClr val="FFFFFF"/>
                </a:solidFill>
              </a:rPr>
              <a:t>Shintake Monitor</a:t>
            </a:r>
          </a:p>
        </p:txBody>
      </p:sp>
      <p:sp>
        <p:nvSpPr>
          <p:cNvPr id="2140168" name="Text Box 8"/>
          <p:cNvSpPr txBox="1">
            <a:spLocks noChangeArrowheads="1"/>
          </p:cNvSpPr>
          <p:nvPr/>
        </p:nvSpPr>
        <p:spPr bwMode="auto">
          <a:xfrm>
            <a:off x="5562600" y="3810001"/>
            <a:ext cx="2209800" cy="369332"/>
          </a:xfrm>
          <a:prstGeom prst="rect">
            <a:avLst/>
          </a:prstGeom>
          <a:solidFill>
            <a:schemeClr val="tx2"/>
          </a:solidFill>
          <a:ln w="9525">
            <a:noFill/>
            <a:miter lim="800000"/>
            <a:headEnd/>
            <a:tailEnd/>
          </a:ln>
          <a:effectLst/>
        </p:spPr>
        <p:txBody>
          <a:bodyPr>
            <a:prstTxWarp prst="textNoShape">
              <a:avLst/>
            </a:prstTxWarp>
            <a:spAutoFit/>
          </a:bodyPr>
          <a:lstStyle/>
          <a:p>
            <a:pPr defTabSz="457200">
              <a:spcBef>
                <a:spcPct val="50000"/>
              </a:spcBef>
            </a:pPr>
            <a:r>
              <a:rPr lang="en-US" b="1">
                <a:solidFill>
                  <a:srgbClr val="FFFFFF"/>
                </a:solidFill>
              </a:rPr>
              <a:t>Final Doublet</a:t>
            </a:r>
          </a:p>
        </p:txBody>
      </p:sp>
    </p:spTree>
    <p:extLst>
      <p:ext uri="{BB962C8B-B14F-4D97-AF65-F5344CB8AC3E}">
        <p14:creationId xmlns:p14="http://schemas.microsoft.com/office/powerpoint/2010/main" val="2122895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defRPr/>
            </a:pPr>
            <a:r>
              <a:rPr lang="en-US">
                <a:latin typeface="Arial" charset="0"/>
                <a:cs typeface="+mj-cs"/>
              </a:rPr>
              <a:t>ATF / ATF2 After Earthquake?</a:t>
            </a:r>
          </a:p>
        </p:txBody>
      </p:sp>
      <p:sp>
        <p:nvSpPr>
          <p:cNvPr id="45058" name="Date Placeholder 3"/>
          <p:cNvSpPr>
            <a:spLocks noGrp="1"/>
          </p:cNvSpPr>
          <p:nvPr>
            <p:ph type="dt" sz="quarter" idx="10"/>
          </p:nvPr>
        </p:nvSpPr>
        <p:spPr>
          <a:noFill/>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45059" name="Footer Placeholder 4"/>
          <p:cNvSpPr>
            <a:spLocks noGrp="1"/>
          </p:cNvSpPr>
          <p:nvPr>
            <p:ph type="ftr" sz="quarter" idx="11"/>
          </p:nvPr>
        </p:nvSpPr>
        <p:spPr>
          <a:noFill/>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45060" name="Slide Number Placeholder 5"/>
          <p:cNvSpPr>
            <a:spLocks noGrp="1"/>
          </p:cNvSpPr>
          <p:nvPr>
            <p:ph type="sldNum" sz="quarter" idx="12"/>
          </p:nvPr>
        </p:nvSpPr>
        <p:spPr>
          <a:noFill/>
        </p:spPr>
        <p:txBody>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2EDDDD06-067C-5B48-93A5-0FF1E7E5F0F7}" type="slidenum">
              <a:rPr lang="en-US" sz="1400">
                <a:solidFill>
                  <a:srgbClr val="000000"/>
                </a:solidFill>
              </a:rPr>
              <a:pPr/>
              <a:t>133</a:t>
            </a:fld>
            <a:endParaRPr lang="en-US" sz="1400">
              <a:solidFill>
                <a:srgbClr val="000000"/>
              </a:solidFill>
            </a:endParaRPr>
          </a:p>
        </p:txBody>
      </p:sp>
      <p:pic>
        <p:nvPicPr>
          <p:cNvPr id="266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4" y="1677988"/>
            <a:ext cx="3452813"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526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63" name="TextBox 2"/>
          <p:cNvSpPr txBox="1">
            <a:spLocks noChangeArrowheads="1"/>
          </p:cNvSpPr>
          <p:nvPr/>
        </p:nvSpPr>
        <p:spPr bwMode="auto">
          <a:xfrm>
            <a:off x="1066801" y="5029202"/>
            <a:ext cx="65446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r>
              <a:rPr lang="en-US">
                <a:solidFill>
                  <a:srgbClr val="000000"/>
                </a:solidFill>
              </a:rPr>
              <a:t>See first reports in ILC Newsline 17-March-11</a:t>
            </a:r>
          </a:p>
          <a:p>
            <a:pPr defTabSz="457200"/>
            <a:r>
              <a:rPr lang="en-US">
                <a:solidFill>
                  <a:srgbClr val="000000"/>
                </a:solidFill>
              </a:rPr>
              <a:t>Articles by Toshiaki Tauchi and Rika Takahashi</a:t>
            </a:r>
          </a:p>
        </p:txBody>
      </p:sp>
    </p:spTree>
    <p:extLst>
      <p:ext uri="{BB962C8B-B14F-4D97-AF65-F5344CB8AC3E}">
        <p14:creationId xmlns:p14="http://schemas.microsoft.com/office/powerpoint/2010/main" val="1623273911"/>
      </p:ext>
    </p:extLst>
  </p:cSld>
  <p:clrMapOvr>
    <a:masterClrMapping/>
  </p:clrMapOvr>
  <p:transition>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CLIC</a:t>
            </a:r>
            <a:br>
              <a:rPr lang="en-US" sz="6000" dirty="0" smtClean="0"/>
            </a:br>
            <a:r>
              <a:rPr lang="en-US" sz="1800" dirty="0" smtClean="0"/>
              <a:t>Steinar</a:t>
            </a:r>
            <a:endParaRPr lang="en-US" sz="18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134</a:t>
            </a:fld>
            <a:endParaRPr lang="en-GB">
              <a:solidFill>
                <a:prstClr val="black">
                  <a:tint val="75000"/>
                </a:prstClr>
              </a:solidFill>
            </a:endParaRPr>
          </a:p>
        </p:txBody>
      </p:sp>
    </p:spTree>
    <p:extLst>
      <p:ext uri="{BB962C8B-B14F-4D97-AF65-F5344CB8AC3E}">
        <p14:creationId xmlns:p14="http://schemas.microsoft.com/office/powerpoint/2010/main" val="634969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2888" y="5075237"/>
            <a:ext cx="8704262" cy="1427164"/>
            <a:chOff x="54" y="3310"/>
            <a:chExt cx="5706" cy="954"/>
          </a:xfrm>
        </p:grpSpPr>
        <p:sp>
          <p:nvSpPr>
            <p:cNvPr id="34851" name="Rectangle 3"/>
            <p:cNvSpPr>
              <a:spLocks noChangeArrowheads="1"/>
            </p:cNvSpPr>
            <p:nvPr/>
          </p:nvSpPr>
          <p:spPr bwMode="auto">
            <a:xfrm>
              <a:off x="54" y="3310"/>
              <a:ext cx="5652" cy="954"/>
            </a:xfrm>
            <a:prstGeom prst="rect">
              <a:avLst/>
            </a:prstGeom>
            <a:solidFill>
              <a:srgbClr val="CCECFF"/>
            </a:solidFill>
            <a:ln w="0">
              <a:solidFill>
                <a:srgbClr val="0000FF"/>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52" name="Rectangle 4"/>
            <p:cNvSpPr>
              <a:spLocks noChangeArrowheads="1"/>
            </p:cNvSpPr>
            <p:nvPr/>
          </p:nvSpPr>
          <p:spPr bwMode="auto">
            <a:xfrm>
              <a:off x="3217" y="3600"/>
              <a:ext cx="2413" cy="576"/>
            </a:xfrm>
            <a:prstGeom prst="rect">
              <a:avLst/>
            </a:prstGeom>
            <a:solidFill>
              <a:schemeClr val="bg1"/>
            </a:solidFill>
            <a:ln w="0">
              <a:solidFill>
                <a:srgbClr val="0000FF"/>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53" name="Rectangle 5"/>
            <p:cNvSpPr>
              <a:spLocks noChangeArrowheads="1"/>
            </p:cNvSpPr>
            <p:nvPr/>
          </p:nvSpPr>
          <p:spPr bwMode="auto">
            <a:xfrm>
              <a:off x="157" y="3599"/>
              <a:ext cx="2286" cy="601"/>
            </a:xfrm>
            <a:prstGeom prst="rect">
              <a:avLst/>
            </a:prstGeom>
            <a:solidFill>
              <a:schemeClr val="bg1"/>
            </a:solidFill>
            <a:ln w="0">
              <a:solidFill>
                <a:srgbClr val="0000FF"/>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54" name="Line 6"/>
            <p:cNvSpPr>
              <a:spLocks noChangeShapeType="1"/>
            </p:cNvSpPr>
            <p:nvPr/>
          </p:nvSpPr>
          <p:spPr bwMode="auto">
            <a:xfrm>
              <a:off x="270" y="3915"/>
              <a:ext cx="2083" cy="0"/>
            </a:xfrm>
            <a:prstGeom prst="line">
              <a:avLst/>
            </a:prstGeom>
            <a:noFill/>
            <a:ln w="0">
              <a:solidFill>
                <a:srgbClr val="000000"/>
              </a:solidFill>
              <a:round/>
              <a:headEnd/>
              <a:tailEnd/>
            </a:ln>
          </p:spPr>
          <p:txBody>
            <a:bodyP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55" name="Rectangle 7"/>
            <p:cNvSpPr>
              <a:spLocks noChangeArrowheads="1"/>
            </p:cNvSpPr>
            <p:nvPr/>
          </p:nvSpPr>
          <p:spPr bwMode="auto">
            <a:xfrm>
              <a:off x="239" y="3969"/>
              <a:ext cx="2124" cy="226"/>
            </a:xfrm>
            <a:prstGeom prst="rect">
              <a:avLst/>
            </a:prstGeom>
            <a:noFill/>
            <a:ln w="9525">
              <a:noFill/>
              <a:miter lim="800000"/>
              <a:headEnd/>
              <a:tailEnd/>
            </a:ln>
          </p:spPr>
          <p:txBody>
            <a:bodyPr lIns="0" tIns="0" rIns="0" bIns="0">
              <a:prstTxWarp prst="textNoShape">
                <a:avLst/>
              </a:prstTxWarp>
              <a:spAutoFit/>
            </a:bodyPr>
            <a:lstStyle/>
            <a:p>
              <a:pPr defTabSz="957263" fontAlgn="base">
                <a:spcBef>
                  <a:spcPct val="0"/>
                </a:spcBef>
                <a:spcAft>
                  <a:spcPct val="0"/>
                </a:spcAft>
                <a:buFont typeface="StarSymbol" charset="0"/>
                <a:buNone/>
              </a:pPr>
              <a:r>
                <a:rPr lang="en-US" sz="1100">
                  <a:solidFill>
                    <a:srgbClr val="000000"/>
                  </a:solidFill>
                  <a:latin typeface="Comic Sans MS" charset="0"/>
                </a:rPr>
                <a:t>140 </a:t>
              </a:r>
              <a:r>
                <a:rPr lang="en-US" sz="1100">
                  <a:solidFill>
                    <a:srgbClr val="000000"/>
                  </a:solidFill>
                  <a:latin typeface="Symbol" charset="2"/>
                </a:rPr>
                <a:t>m</a:t>
              </a:r>
              <a:r>
                <a:rPr lang="en-US" sz="1100">
                  <a:solidFill>
                    <a:srgbClr val="000000"/>
                  </a:solidFill>
                  <a:latin typeface="Comic Sans MS" charset="0"/>
                </a:rPr>
                <a:t>s train length - 24 </a:t>
              </a:r>
              <a:r>
                <a:rPr lang="en-US" sz="1100">
                  <a:solidFill>
                    <a:srgbClr val="000000"/>
                  </a:solidFill>
                  <a:latin typeface="Comic Sans MS" charset="0"/>
                  <a:sym typeface="Symbol" charset="2"/>
                </a:rPr>
                <a:t> 24 </a:t>
              </a:r>
              <a:r>
                <a:rPr lang="en-US" sz="1100">
                  <a:solidFill>
                    <a:srgbClr val="000000"/>
                  </a:solidFill>
                  <a:latin typeface="Comic Sans MS" charset="0"/>
                </a:rPr>
                <a:t>sub-pulses</a:t>
              </a:r>
            </a:p>
            <a:p>
              <a:pPr defTabSz="957263" fontAlgn="base">
                <a:spcBef>
                  <a:spcPct val="0"/>
                </a:spcBef>
                <a:spcAft>
                  <a:spcPct val="0"/>
                </a:spcAft>
                <a:buFont typeface="StarSymbol" charset="0"/>
                <a:buNone/>
              </a:pPr>
              <a:r>
                <a:rPr lang="en-US" sz="1100" b="1">
                  <a:solidFill>
                    <a:srgbClr val="FF0000"/>
                  </a:solidFill>
                  <a:latin typeface="Comic Sans MS" charset="0"/>
                </a:rPr>
                <a:t>4.2 A</a:t>
              </a:r>
              <a:r>
                <a:rPr lang="en-US" sz="1100">
                  <a:solidFill>
                    <a:srgbClr val="000000"/>
                  </a:solidFill>
                  <a:latin typeface="Comic Sans MS" charset="0"/>
                </a:rPr>
                <a:t> - 2.4 GeV – 60 cm between bunches</a:t>
              </a:r>
            </a:p>
          </p:txBody>
        </p:sp>
        <p:grpSp>
          <p:nvGrpSpPr>
            <p:cNvPr id="3" name="Group 8"/>
            <p:cNvGrpSpPr>
              <a:grpSpLocks/>
            </p:cNvGrpSpPr>
            <p:nvPr/>
          </p:nvGrpSpPr>
          <p:grpSpPr bwMode="auto">
            <a:xfrm>
              <a:off x="433" y="3819"/>
              <a:ext cx="336" cy="96"/>
              <a:chOff x="288" y="3600"/>
              <a:chExt cx="336" cy="96"/>
            </a:xfrm>
          </p:grpSpPr>
          <p:sp>
            <p:nvSpPr>
              <p:cNvPr id="35063" name="Line 9"/>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4" name="Line 10"/>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5" name="Line 11"/>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6" name="Line 12"/>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7" name="Line 13"/>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8" name="Line 14"/>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9" name="Line 15"/>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70" name="Line 16"/>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4" name="Group 17"/>
            <p:cNvGrpSpPr>
              <a:grpSpLocks/>
            </p:cNvGrpSpPr>
            <p:nvPr/>
          </p:nvGrpSpPr>
          <p:grpSpPr bwMode="auto">
            <a:xfrm>
              <a:off x="1201" y="3819"/>
              <a:ext cx="336" cy="96"/>
              <a:chOff x="288" y="3600"/>
              <a:chExt cx="336" cy="96"/>
            </a:xfrm>
          </p:grpSpPr>
          <p:sp>
            <p:nvSpPr>
              <p:cNvPr id="35055" name="Line 18"/>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6" name="Line 19"/>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7" name="Line 20"/>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8" name="Line 21"/>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9" name="Line 22"/>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0" name="Line 23"/>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1" name="Line 24"/>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62" name="Line 25"/>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5" name="Group 26"/>
            <p:cNvGrpSpPr>
              <a:grpSpLocks/>
            </p:cNvGrpSpPr>
            <p:nvPr/>
          </p:nvGrpSpPr>
          <p:grpSpPr bwMode="auto">
            <a:xfrm>
              <a:off x="817" y="3819"/>
              <a:ext cx="336" cy="96"/>
              <a:chOff x="288" y="3600"/>
              <a:chExt cx="336" cy="96"/>
            </a:xfrm>
          </p:grpSpPr>
          <p:sp>
            <p:nvSpPr>
              <p:cNvPr id="35047" name="Line 27"/>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8" name="Line 28"/>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9" name="Line 29"/>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0" name="Line 30"/>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1" name="Line 31"/>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2" name="Line 32"/>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3" name="Line 33"/>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54" name="Line 34"/>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6" name="Group 35"/>
            <p:cNvGrpSpPr>
              <a:grpSpLocks/>
            </p:cNvGrpSpPr>
            <p:nvPr/>
          </p:nvGrpSpPr>
          <p:grpSpPr bwMode="auto">
            <a:xfrm>
              <a:off x="1537" y="3819"/>
              <a:ext cx="336" cy="96"/>
              <a:chOff x="288" y="3600"/>
              <a:chExt cx="336" cy="96"/>
            </a:xfrm>
          </p:grpSpPr>
          <p:sp>
            <p:nvSpPr>
              <p:cNvPr id="35039" name="Line 36"/>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0" name="Line 37"/>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1" name="Line 38"/>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2" name="Line 39"/>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3" name="Line 40"/>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4" name="Line 41"/>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5" name="Line 42"/>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46" name="Line 43"/>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7" name="Group 44"/>
            <p:cNvGrpSpPr>
              <a:grpSpLocks/>
            </p:cNvGrpSpPr>
            <p:nvPr/>
          </p:nvGrpSpPr>
          <p:grpSpPr bwMode="auto">
            <a:xfrm>
              <a:off x="1921" y="3819"/>
              <a:ext cx="336" cy="96"/>
              <a:chOff x="288" y="3600"/>
              <a:chExt cx="336" cy="96"/>
            </a:xfrm>
          </p:grpSpPr>
          <p:sp>
            <p:nvSpPr>
              <p:cNvPr id="35031" name="Line 45"/>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2" name="Line 46"/>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3" name="Line 47"/>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4" name="Line 48"/>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5" name="Line 49"/>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6" name="Line 50"/>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7" name="Line 51"/>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8" name="Line 52"/>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sp>
          <p:nvSpPr>
            <p:cNvPr id="34861" name="Line 53"/>
            <p:cNvSpPr>
              <a:spLocks noChangeShapeType="1"/>
            </p:cNvSpPr>
            <p:nvPr/>
          </p:nvSpPr>
          <p:spPr bwMode="auto">
            <a:xfrm>
              <a:off x="1541" y="3772"/>
              <a:ext cx="336" cy="0"/>
            </a:xfrm>
            <a:prstGeom prst="line">
              <a:avLst/>
            </a:prstGeom>
            <a:noFill/>
            <a:ln w="0">
              <a:solidFill>
                <a:srgbClr val="000000"/>
              </a:solidFill>
              <a:round/>
              <a:headEnd type="stealth" w="med" len="med"/>
              <a:tailEnd type="stealth" w="med" len="me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62" name="Rectangle 54"/>
            <p:cNvSpPr>
              <a:spLocks noChangeArrowheads="1"/>
            </p:cNvSpPr>
            <p:nvPr/>
          </p:nvSpPr>
          <p:spPr bwMode="auto">
            <a:xfrm>
              <a:off x="1527" y="3580"/>
              <a:ext cx="424" cy="181"/>
            </a:xfrm>
            <a:prstGeom prst="rect">
              <a:avLst/>
            </a:prstGeom>
            <a:noFill/>
            <a:ln w="0">
              <a:noFill/>
              <a:miter lim="800000"/>
              <a:headEnd/>
              <a:tailEnd/>
            </a:ln>
          </p:spPr>
          <p:txBody>
            <a:bodyPr wrap="none" lIns="100772" tIns="50387" rIns="100772" bIns="50387" anchor="ctr">
              <a:prstTxWarp prst="textNoShape">
                <a:avLst/>
              </a:prstTxWarp>
              <a:spAutoFit/>
            </a:bodyPr>
            <a:lstStyle/>
            <a:p>
              <a:pPr defTabSz="957263" fontAlgn="base">
                <a:spcBef>
                  <a:spcPct val="0"/>
                </a:spcBef>
                <a:spcAft>
                  <a:spcPct val="0"/>
                </a:spcAft>
                <a:buFont typeface="StarSymbol" charset="0"/>
                <a:buNone/>
              </a:pPr>
              <a:r>
                <a:rPr lang="en-US" sz="1100">
                  <a:solidFill>
                    <a:srgbClr val="000000"/>
                  </a:solidFill>
                  <a:latin typeface="Comic Sans MS" charset="0"/>
                </a:rPr>
                <a:t>240 ns</a:t>
              </a:r>
            </a:p>
          </p:txBody>
        </p:sp>
        <p:sp>
          <p:nvSpPr>
            <p:cNvPr id="34863" name="Line 55"/>
            <p:cNvSpPr>
              <a:spLocks noChangeShapeType="1"/>
            </p:cNvSpPr>
            <p:nvPr/>
          </p:nvSpPr>
          <p:spPr bwMode="auto">
            <a:xfrm>
              <a:off x="3276" y="4009"/>
              <a:ext cx="2112" cy="0"/>
            </a:xfrm>
            <a:prstGeom prst="line">
              <a:avLst/>
            </a:prstGeom>
            <a:noFill/>
            <a:ln w="0">
              <a:solidFill>
                <a:srgbClr val="00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64" name="Rectangle 56"/>
            <p:cNvSpPr>
              <a:spLocks noChangeArrowheads="1"/>
            </p:cNvSpPr>
            <p:nvPr/>
          </p:nvSpPr>
          <p:spPr bwMode="auto">
            <a:xfrm>
              <a:off x="3612" y="4057"/>
              <a:ext cx="2016" cy="113"/>
            </a:xfrm>
            <a:prstGeom prst="rect">
              <a:avLst/>
            </a:prstGeom>
            <a:noFill/>
            <a:ln w="9525">
              <a:noFill/>
              <a:miter lim="800000"/>
              <a:headEnd/>
              <a:tailEnd/>
            </a:ln>
          </p:spPr>
          <p:txBody>
            <a:bodyPr lIns="0" tIns="0" rIns="0" bIns="0">
              <a:prstTxWarp prst="textNoShape">
                <a:avLst/>
              </a:prstTxWarp>
              <a:spAutoFit/>
            </a:bodyPr>
            <a:lstStyle/>
            <a:p>
              <a:pPr defTabSz="957263" fontAlgn="base">
                <a:spcBef>
                  <a:spcPct val="0"/>
                </a:spcBef>
                <a:spcAft>
                  <a:spcPct val="0"/>
                </a:spcAft>
                <a:buFont typeface="StarSymbol" charset="0"/>
                <a:buNone/>
              </a:pPr>
              <a:r>
                <a:rPr lang="en-US" sz="1100">
                  <a:solidFill>
                    <a:srgbClr val="000000"/>
                  </a:solidFill>
                  <a:latin typeface="Comic Sans MS" charset="0"/>
                  <a:sym typeface="Symbol" charset="2"/>
                </a:rPr>
                <a:t> 24</a:t>
              </a:r>
              <a:r>
                <a:rPr lang="en-US" sz="1100">
                  <a:solidFill>
                    <a:srgbClr val="000000"/>
                  </a:solidFill>
                  <a:latin typeface="Comic Sans MS" charset="0"/>
                </a:rPr>
                <a:t> pulses – </a:t>
              </a:r>
              <a:r>
                <a:rPr lang="en-US" sz="1100" b="1">
                  <a:solidFill>
                    <a:srgbClr val="FF0000"/>
                  </a:solidFill>
                  <a:latin typeface="Comic Sans MS" charset="0"/>
                </a:rPr>
                <a:t>101 A </a:t>
              </a:r>
              <a:r>
                <a:rPr lang="en-US" sz="1100">
                  <a:solidFill>
                    <a:srgbClr val="000000"/>
                  </a:solidFill>
                  <a:latin typeface="Comic Sans MS" charset="0"/>
                </a:rPr>
                <a:t>– 2.5 cm between bunches</a:t>
              </a:r>
            </a:p>
          </p:txBody>
        </p:sp>
        <p:sp>
          <p:nvSpPr>
            <p:cNvPr id="34865" name="Line 57"/>
            <p:cNvSpPr>
              <a:spLocks noChangeShapeType="1"/>
            </p:cNvSpPr>
            <p:nvPr/>
          </p:nvSpPr>
          <p:spPr bwMode="auto">
            <a:xfrm flipV="1">
              <a:off x="3324" y="3817"/>
              <a:ext cx="336" cy="0"/>
            </a:xfrm>
            <a:prstGeom prst="line">
              <a:avLst/>
            </a:prstGeom>
            <a:noFill/>
            <a:ln w="0">
              <a:solidFill>
                <a:srgbClr val="000000"/>
              </a:solidFill>
              <a:round/>
              <a:headEnd type="stealth" w="med" len="med"/>
              <a:tailEnd type="stealth" w="med" len="me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66" name="Line 58"/>
            <p:cNvSpPr>
              <a:spLocks noChangeShapeType="1"/>
            </p:cNvSpPr>
            <p:nvPr/>
          </p:nvSpPr>
          <p:spPr bwMode="auto">
            <a:xfrm flipV="1">
              <a:off x="3660" y="3865"/>
              <a:ext cx="1728" cy="0"/>
            </a:xfrm>
            <a:prstGeom prst="line">
              <a:avLst/>
            </a:prstGeom>
            <a:noFill/>
            <a:ln w="0">
              <a:solidFill>
                <a:srgbClr val="000000"/>
              </a:solidFill>
              <a:round/>
              <a:headEnd type="stealth" w="med" len="med"/>
              <a:tailEnd type="stealth" w="med" len="me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67" name="Rectangle 59"/>
            <p:cNvSpPr>
              <a:spLocks noChangeArrowheads="1"/>
            </p:cNvSpPr>
            <p:nvPr/>
          </p:nvSpPr>
          <p:spPr bwMode="auto">
            <a:xfrm>
              <a:off x="3312" y="3620"/>
              <a:ext cx="424" cy="181"/>
            </a:xfrm>
            <a:prstGeom prst="rect">
              <a:avLst/>
            </a:prstGeom>
            <a:noFill/>
            <a:ln w="0">
              <a:noFill/>
              <a:miter lim="800000"/>
              <a:headEnd/>
              <a:tailEnd/>
            </a:ln>
          </p:spPr>
          <p:txBody>
            <a:bodyPr wrap="none" lIns="100772" tIns="50387" rIns="100772" bIns="50387" anchor="ctr">
              <a:prstTxWarp prst="textNoShape">
                <a:avLst/>
              </a:prstTxWarp>
              <a:spAutoFit/>
            </a:bodyPr>
            <a:lstStyle/>
            <a:p>
              <a:pPr defTabSz="957263" fontAlgn="base">
                <a:spcBef>
                  <a:spcPct val="0"/>
                </a:spcBef>
                <a:spcAft>
                  <a:spcPct val="0"/>
                </a:spcAft>
                <a:buFont typeface="StarSymbol" charset="0"/>
                <a:buNone/>
              </a:pPr>
              <a:r>
                <a:rPr lang="en-US" sz="1100">
                  <a:solidFill>
                    <a:srgbClr val="000000"/>
                  </a:solidFill>
                  <a:latin typeface="Comic Sans MS" charset="0"/>
                </a:rPr>
                <a:t>240 ns</a:t>
              </a:r>
            </a:p>
          </p:txBody>
        </p:sp>
        <p:sp>
          <p:nvSpPr>
            <p:cNvPr id="34868" name="Rectangle 60"/>
            <p:cNvSpPr>
              <a:spLocks noChangeArrowheads="1"/>
            </p:cNvSpPr>
            <p:nvPr/>
          </p:nvSpPr>
          <p:spPr bwMode="auto">
            <a:xfrm>
              <a:off x="4133" y="3684"/>
              <a:ext cx="395" cy="181"/>
            </a:xfrm>
            <a:prstGeom prst="rect">
              <a:avLst/>
            </a:prstGeom>
            <a:noFill/>
            <a:ln w="0">
              <a:noFill/>
              <a:miter lim="800000"/>
              <a:headEnd/>
              <a:tailEnd/>
            </a:ln>
          </p:spPr>
          <p:txBody>
            <a:bodyPr wrap="none" lIns="100772" tIns="50387" rIns="100772" bIns="50387" anchor="ctr">
              <a:prstTxWarp prst="textNoShape">
                <a:avLst/>
              </a:prstTxWarp>
              <a:spAutoFit/>
            </a:bodyPr>
            <a:lstStyle/>
            <a:p>
              <a:pPr defTabSz="957263" fontAlgn="base">
                <a:spcBef>
                  <a:spcPct val="0"/>
                </a:spcBef>
                <a:spcAft>
                  <a:spcPct val="0"/>
                </a:spcAft>
                <a:buFont typeface="StarSymbol" charset="0"/>
                <a:buNone/>
              </a:pPr>
              <a:r>
                <a:rPr lang="en-US" sz="1100">
                  <a:solidFill>
                    <a:srgbClr val="000000"/>
                  </a:solidFill>
                  <a:latin typeface="Comic Sans MS" charset="0"/>
                </a:rPr>
                <a:t>5.8 </a:t>
              </a:r>
              <a:r>
                <a:rPr lang="en-US" sz="1100">
                  <a:solidFill>
                    <a:srgbClr val="000000"/>
                  </a:solidFill>
                  <a:latin typeface="Symbol" charset="2"/>
                </a:rPr>
                <a:t>m</a:t>
              </a:r>
              <a:r>
                <a:rPr lang="en-US" sz="1100">
                  <a:solidFill>
                    <a:srgbClr val="000000"/>
                  </a:solidFill>
                  <a:latin typeface="Comic Sans MS" charset="0"/>
                </a:rPr>
                <a:t>s</a:t>
              </a:r>
            </a:p>
          </p:txBody>
        </p:sp>
        <p:sp>
          <p:nvSpPr>
            <p:cNvPr id="34869" name="Line 61"/>
            <p:cNvSpPr>
              <a:spLocks noChangeShapeType="1"/>
            </p:cNvSpPr>
            <p:nvPr/>
          </p:nvSpPr>
          <p:spPr bwMode="auto">
            <a:xfrm flipV="1">
              <a:off x="5383" y="4007"/>
              <a:ext cx="202" cy="2"/>
            </a:xfrm>
            <a:prstGeom prst="line">
              <a:avLst/>
            </a:prstGeom>
            <a:noFill/>
            <a:ln w="0">
              <a:solidFill>
                <a:srgbClr val="000000"/>
              </a:solidFill>
              <a:prstDash val="dash"/>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nvGrpSpPr>
            <p:cNvPr id="8" name="Group 62"/>
            <p:cNvGrpSpPr>
              <a:grpSpLocks/>
            </p:cNvGrpSpPr>
            <p:nvPr/>
          </p:nvGrpSpPr>
          <p:grpSpPr bwMode="auto">
            <a:xfrm>
              <a:off x="3324" y="3913"/>
              <a:ext cx="336" cy="96"/>
              <a:chOff x="1488" y="3360"/>
              <a:chExt cx="672" cy="96"/>
            </a:xfrm>
          </p:grpSpPr>
          <p:grpSp>
            <p:nvGrpSpPr>
              <p:cNvPr id="9" name="Group 63"/>
              <p:cNvGrpSpPr>
                <a:grpSpLocks/>
              </p:cNvGrpSpPr>
              <p:nvPr/>
            </p:nvGrpSpPr>
            <p:grpSpPr bwMode="auto">
              <a:xfrm>
                <a:off x="1488" y="3360"/>
                <a:ext cx="336" cy="96"/>
                <a:chOff x="1056" y="1968"/>
                <a:chExt cx="672" cy="96"/>
              </a:xfrm>
            </p:grpSpPr>
            <p:grpSp>
              <p:nvGrpSpPr>
                <p:cNvPr id="10" name="Group 64"/>
                <p:cNvGrpSpPr>
                  <a:grpSpLocks/>
                </p:cNvGrpSpPr>
                <p:nvPr/>
              </p:nvGrpSpPr>
              <p:grpSpPr bwMode="auto">
                <a:xfrm>
                  <a:off x="1392" y="1968"/>
                  <a:ext cx="336" cy="96"/>
                  <a:chOff x="1632" y="1248"/>
                  <a:chExt cx="720" cy="96"/>
                </a:xfrm>
              </p:grpSpPr>
              <p:grpSp>
                <p:nvGrpSpPr>
                  <p:cNvPr id="11" name="Group 65"/>
                  <p:cNvGrpSpPr>
                    <a:grpSpLocks/>
                  </p:cNvGrpSpPr>
                  <p:nvPr/>
                </p:nvGrpSpPr>
                <p:grpSpPr bwMode="auto">
                  <a:xfrm>
                    <a:off x="1680" y="1248"/>
                    <a:ext cx="672" cy="96"/>
                    <a:chOff x="288" y="3600"/>
                    <a:chExt cx="336" cy="96"/>
                  </a:xfrm>
                </p:grpSpPr>
                <p:sp>
                  <p:nvSpPr>
                    <p:cNvPr id="35023" name="Line 66"/>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4" name="Line 67"/>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5" name="Line 68"/>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6" name="Line 69"/>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7" name="Line 70"/>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8" name="Line 71"/>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9" name="Line 72"/>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30" name="Line 73"/>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12" name="Group 74"/>
                  <p:cNvGrpSpPr>
                    <a:grpSpLocks/>
                  </p:cNvGrpSpPr>
                  <p:nvPr/>
                </p:nvGrpSpPr>
                <p:grpSpPr bwMode="auto">
                  <a:xfrm>
                    <a:off x="1632" y="1248"/>
                    <a:ext cx="672" cy="96"/>
                    <a:chOff x="288" y="3600"/>
                    <a:chExt cx="336" cy="96"/>
                  </a:xfrm>
                </p:grpSpPr>
                <p:sp>
                  <p:nvSpPr>
                    <p:cNvPr id="35015" name="Line 75"/>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6" name="Line 76"/>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7" name="Line 77"/>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8" name="Line 78"/>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9" name="Line 79"/>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0" name="Line 80"/>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1" name="Line 81"/>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22" name="Line 82"/>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nvGrpSpPr>
                <p:cNvPr id="13" name="Group 83"/>
                <p:cNvGrpSpPr>
                  <a:grpSpLocks/>
                </p:cNvGrpSpPr>
                <p:nvPr/>
              </p:nvGrpSpPr>
              <p:grpSpPr bwMode="auto">
                <a:xfrm>
                  <a:off x="1056" y="1968"/>
                  <a:ext cx="336" cy="96"/>
                  <a:chOff x="1632" y="1248"/>
                  <a:chExt cx="720" cy="96"/>
                </a:xfrm>
              </p:grpSpPr>
              <p:grpSp>
                <p:nvGrpSpPr>
                  <p:cNvPr id="14" name="Group 84"/>
                  <p:cNvGrpSpPr>
                    <a:grpSpLocks/>
                  </p:cNvGrpSpPr>
                  <p:nvPr/>
                </p:nvGrpSpPr>
                <p:grpSpPr bwMode="auto">
                  <a:xfrm>
                    <a:off x="1680" y="1248"/>
                    <a:ext cx="672" cy="96"/>
                    <a:chOff x="288" y="3600"/>
                    <a:chExt cx="336" cy="96"/>
                  </a:xfrm>
                </p:grpSpPr>
                <p:sp>
                  <p:nvSpPr>
                    <p:cNvPr id="35005" name="Line 85"/>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6" name="Line 86"/>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7" name="Line 87"/>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8" name="Line 88"/>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9" name="Line 89"/>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0" name="Line 90"/>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1" name="Line 91"/>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12" name="Line 92"/>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15" name="Group 93"/>
                  <p:cNvGrpSpPr>
                    <a:grpSpLocks/>
                  </p:cNvGrpSpPr>
                  <p:nvPr/>
                </p:nvGrpSpPr>
                <p:grpSpPr bwMode="auto">
                  <a:xfrm>
                    <a:off x="1632" y="1248"/>
                    <a:ext cx="672" cy="96"/>
                    <a:chOff x="288" y="3600"/>
                    <a:chExt cx="336" cy="96"/>
                  </a:xfrm>
                </p:grpSpPr>
                <p:sp>
                  <p:nvSpPr>
                    <p:cNvPr id="34997" name="Line 94"/>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98" name="Line 95"/>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99" name="Line 96"/>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0" name="Line 97"/>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1" name="Line 98"/>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2" name="Line 99"/>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3" name="Line 100"/>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5004" name="Line 101"/>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grpSp>
            <p:nvGrpSpPr>
              <p:cNvPr id="16" name="Group 102"/>
              <p:cNvGrpSpPr>
                <a:grpSpLocks/>
              </p:cNvGrpSpPr>
              <p:nvPr/>
            </p:nvGrpSpPr>
            <p:grpSpPr bwMode="auto">
              <a:xfrm>
                <a:off x="1824" y="3360"/>
                <a:ext cx="336" cy="96"/>
                <a:chOff x="1056" y="1968"/>
                <a:chExt cx="672" cy="96"/>
              </a:xfrm>
            </p:grpSpPr>
            <p:grpSp>
              <p:nvGrpSpPr>
                <p:cNvPr id="17" name="Group 103"/>
                <p:cNvGrpSpPr>
                  <a:grpSpLocks/>
                </p:cNvGrpSpPr>
                <p:nvPr/>
              </p:nvGrpSpPr>
              <p:grpSpPr bwMode="auto">
                <a:xfrm>
                  <a:off x="1392" y="1968"/>
                  <a:ext cx="336" cy="96"/>
                  <a:chOff x="1632" y="1248"/>
                  <a:chExt cx="720" cy="96"/>
                </a:xfrm>
              </p:grpSpPr>
              <p:grpSp>
                <p:nvGrpSpPr>
                  <p:cNvPr id="18" name="Group 104"/>
                  <p:cNvGrpSpPr>
                    <a:grpSpLocks/>
                  </p:cNvGrpSpPr>
                  <p:nvPr/>
                </p:nvGrpSpPr>
                <p:grpSpPr bwMode="auto">
                  <a:xfrm>
                    <a:off x="1680" y="1248"/>
                    <a:ext cx="672" cy="96"/>
                    <a:chOff x="288" y="3600"/>
                    <a:chExt cx="336" cy="96"/>
                  </a:xfrm>
                </p:grpSpPr>
                <p:sp>
                  <p:nvSpPr>
                    <p:cNvPr id="34985" name="Line 105"/>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6" name="Line 106"/>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7" name="Line 107"/>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8" name="Line 108"/>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9" name="Line 109"/>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90" name="Line 110"/>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91" name="Line 111"/>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92" name="Line 112"/>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19" name="Group 113"/>
                  <p:cNvGrpSpPr>
                    <a:grpSpLocks/>
                  </p:cNvGrpSpPr>
                  <p:nvPr/>
                </p:nvGrpSpPr>
                <p:grpSpPr bwMode="auto">
                  <a:xfrm>
                    <a:off x="1632" y="1248"/>
                    <a:ext cx="672" cy="96"/>
                    <a:chOff x="288" y="3600"/>
                    <a:chExt cx="336" cy="96"/>
                  </a:xfrm>
                </p:grpSpPr>
                <p:sp>
                  <p:nvSpPr>
                    <p:cNvPr id="34977" name="Line 114"/>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8" name="Line 115"/>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9" name="Line 116"/>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0" name="Line 117"/>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1" name="Line 118"/>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2" name="Line 119"/>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3" name="Line 120"/>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84" name="Line 121"/>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nvGrpSpPr>
                <p:cNvPr id="20" name="Group 122"/>
                <p:cNvGrpSpPr>
                  <a:grpSpLocks/>
                </p:cNvGrpSpPr>
                <p:nvPr/>
              </p:nvGrpSpPr>
              <p:grpSpPr bwMode="auto">
                <a:xfrm>
                  <a:off x="1056" y="1968"/>
                  <a:ext cx="336" cy="96"/>
                  <a:chOff x="1632" y="1248"/>
                  <a:chExt cx="720" cy="96"/>
                </a:xfrm>
              </p:grpSpPr>
              <p:grpSp>
                <p:nvGrpSpPr>
                  <p:cNvPr id="21" name="Group 123"/>
                  <p:cNvGrpSpPr>
                    <a:grpSpLocks/>
                  </p:cNvGrpSpPr>
                  <p:nvPr/>
                </p:nvGrpSpPr>
                <p:grpSpPr bwMode="auto">
                  <a:xfrm>
                    <a:off x="1680" y="1248"/>
                    <a:ext cx="672" cy="96"/>
                    <a:chOff x="288" y="3600"/>
                    <a:chExt cx="336" cy="96"/>
                  </a:xfrm>
                </p:grpSpPr>
                <p:sp>
                  <p:nvSpPr>
                    <p:cNvPr id="34967" name="Line 124"/>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8" name="Line 125"/>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9" name="Line 126"/>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0" name="Line 127"/>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1" name="Line 128"/>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2" name="Line 129"/>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3" name="Line 130"/>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74" name="Line 131"/>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22" name="Group 132"/>
                  <p:cNvGrpSpPr>
                    <a:grpSpLocks/>
                  </p:cNvGrpSpPr>
                  <p:nvPr/>
                </p:nvGrpSpPr>
                <p:grpSpPr bwMode="auto">
                  <a:xfrm>
                    <a:off x="1632" y="1248"/>
                    <a:ext cx="672" cy="96"/>
                    <a:chOff x="288" y="3600"/>
                    <a:chExt cx="336" cy="96"/>
                  </a:xfrm>
                </p:grpSpPr>
                <p:sp>
                  <p:nvSpPr>
                    <p:cNvPr id="34959" name="Line 133"/>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0" name="Line 134"/>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1" name="Line 135"/>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2" name="Line 136"/>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3" name="Line 137"/>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4" name="Line 138"/>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5" name="Line 139"/>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66" name="Line 140"/>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grpSp>
        <p:grpSp>
          <p:nvGrpSpPr>
            <p:cNvPr id="23" name="Group 141"/>
            <p:cNvGrpSpPr>
              <a:grpSpLocks/>
            </p:cNvGrpSpPr>
            <p:nvPr/>
          </p:nvGrpSpPr>
          <p:grpSpPr bwMode="auto">
            <a:xfrm>
              <a:off x="5052" y="3913"/>
              <a:ext cx="336" cy="96"/>
              <a:chOff x="1488" y="3360"/>
              <a:chExt cx="672" cy="96"/>
            </a:xfrm>
          </p:grpSpPr>
          <p:grpSp>
            <p:nvGrpSpPr>
              <p:cNvPr id="24" name="Group 142"/>
              <p:cNvGrpSpPr>
                <a:grpSpLocks/>
              </p:cNvGrpSpPr>
              <p:nvPr/>
            </p:nvGrpSpPr>
            <p:grpSpPr bwMode="auto">
              <a:xfrm>
                <a:off x="1488" y="3360"/>
                <a:ext cx="336" cy="96"/>
                <a:chOff x="1056" y="1968"/>
                <a:chExt cx="672" cy="96"/>
              </a:xfrm>
            </p:grpSpPr>
            <p:grpSp>
              <p:nvGrpSpPr>
                <p:cNvPr id="25" name="Group 143"/>
                <p:cNvGrpSpPr>
                  <a:grpSpLocks/>
                </p:cNvGrpSpPr>
                <p:nvPr/>
              </p:nvGrpSpPr>
              <p:grpSpPr bwMode="auto">
                <a:xfrm>
                  <a:off x="1392" y="1968"/>
                  <a:ext cx="336" cy="96"/>
                  <a:chOff x="1632" y="1248"/>
                  <a:chExt cx="720" cy="96"/>
                </a:xfrm>
              </p:grpSpPr>
              <p:grpSp>
                <p:nvGrpSpPr>
                  <p:cNvPr id="26" name="Group 144"/>
                  <p:cNvGrpSpPr>
                    <a:grpSpLocks/>
                  </p:cNvGrpSpPr>
                  <p:nvPr/>
                </p:nvGrpSpPr>
                <p:grpSpPr bwMode="auto">
                  <a:xfrm>
                    <a:off x="1680" y="1248"/>
                    <a:ext cx="672" cy="96"/>
                    <a:chOff x="288" y="3600"/>
                    <a:chExt cx="336" cy="96"/>
                  </a:xfrm>
                </p:grpSpPr>
                <p:sp>
                  <p:nvSpPr>
                    <p:cNvPr id="34945" name="Line 145"/>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6" name="Line 146"/>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7" name="Line 147"/>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8" name="Line 148"/>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9" name="Line 149"/>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50" name="Line 150"/>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51" name="Line 151"/>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52" name="Line 152"/>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27" name="Group 153"/>
                  <p:cNvGrpSpPr>
                    <a:grpSpLocks/>
                  </p:cNvGrpSpPr>
                  <p:nvPr/>
                </p:nvGrpSpPr>
                <p:grpSpPr bwMode="auto">
                  <a:xfrm>
                    <a:off x="1632" y="1248"/>
                    <a:ext cx="672" cy="96"/>
                    <a:chOff x="288" y="3600"/>
                    <a:chExt cx="336" cy="96"/>
                  </a:xfrm>
                </p:grpSpPr>
                <p:sp>
                  <p:nvSpPr>
                    <p:cNvPr id="34937" name="Line 154"/>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8" name="Line 155"/>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9" name="Line 156"/>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0" name="Line 157"/>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1" name="Line 158"/>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2" name="Line 159"/>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3" name="Line 160"/>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44" name="Line 161"/>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nvGrpSpPr>
                <p:cNvPr id="28" name="Group 162"/>
                <p:cNvGrpSpPr>
                  <a:grpSpLocks/>
                </p:cNvGrpSpPr>
                <p:nvPr/>
              </p:nvGrpSpPr>
              <p:grpSpPr bwMode="auto">
                <a:xfrm>
                  <a:off x="1056" y="1968"/>
                  <a:ext cx="336" cy="96"/>
                  <a:chOff x="1632" y="1248"/>
                  <a:chExt cx="720" cy="96"/>
                </a:xfrm>
              </p:grpSpPr>
              <p:grpSp>
                <p:nvGrpSpPr>
                  <p:cNvPr id="29" name="Group 163"/>
                  <p:cNvGrpSpPr>
                    <a:grpSpLocks/>
                  </p:cNvGrpSpPr>
                  <p:nvPr/>
                </p:nvGrpSpPr>
                <p:grpSpPr bwMode="auto">
                  <a:xfrm>
                    <a:off x="1680" y="1248"/>
                    <a:ext cx="672" cy="96"/>
                    <a:chOff x="288" y="3600"/>
                    <a:chExt cx="336" cy="96"/>
                  </a:xfrm>
                </p:grpSpPr>
                <p:sp>
                  <p:nvSpPr>
                    <p:cNvPr id="34927" name="Line 164"/>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8" name="Line 165"/>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9" name="Line 166"/>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0" name="Line 167"/>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1" name="Line 168"/>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2" name="Line 169"/>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3" name="Line 170"/>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34" name="Line 171"/>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30" name="Group 172"/>
                  <p:cNvGrpSpPr>
                    <a:grpSpLocks/>
                  </p:cNvGrpSpPr>
                  <p:nvPr/>
                </p:nvGrpSpPr>
                <p:grpSpPr bwMode="auto">
                  <a:xfrm>
                    <a:off x="1632" y="1248"/>
                    <a:ext cx="672" cy="96"/>
                    <a:chOff x="288" y="3600"/>
                    <a:chExt cx="336" cy="96"/>
                  </a:xfrm>
                </p:grpSpPr>
                <p:sp>
                  <p:nvSpPr>
                    <p:cNvPr id="34919" name="Line 173"/>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0" name="Line 174"/>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1" name="Line 175"/>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2" name="Line 176"/>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3" name="Line 177"/>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4" name="Line 178"/>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5" name="Line 179"/>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26" name="Line 180"/>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grpSp>
            <p:nvGrpSpPr>
              <p:cNvPr id="31" name="Group 181"/>
              <p:cNvGrpSpPr>
                <a:grpSpLocks/>
              </p:cNvGrpSpPr>
              <p:nvPr/>
            </p:nvGrpSpPr>
            <p:grpSpPr bwMode="auto">
              <a:xfrm>
                <a:off x="1824" y="3360"/>
                <a:ext cx="336" cy="96"/>
                <a:chOff x="1056" y="1968"/>
                <a:chExt cx="672" cy="96"/>
              </a:xfrm>
            </p:grpSpPr>
            <p:grpSp>
              <p:nvGrpSpPr>
                <p:cNvPr id="34953" name="Group 182"/>
                <p:cNvGrpSpPr>
                  <a:grpSpLocks/>
                </p:cNvGrpSpPr>
                <p:nvPr/>
              </p:nvGrpSpPr>
              <p:grpSpPr bwMode="auto">
                <a:xfrm>
                  <a:off x="1392" y="1968"/>
                  <a:ext cx="336" cy="96"/>
                  <a:chOff x="1632" y="1248"/>
                  <a:chExt cx="720" cy="96"/>
                </a:xfrm>
              </p:grpSpPr>
              <p:grpSp>
                <p:nvGrpSpPr>
                  <p:cNvPr id="34954" name="Group 183"/>
                  <p:cNvGrpSpPr>
                    <a:grpSpLocks/>
                  </p:cNvGrpSpPr>
                  <p:nvPr/>
                </p:nvGrpSpPr>
                <p:grpSpPr bwMode="auto">
                  <a:xfrm>
                    <a:off x="1680" y="1248"/>
                    <a:ext cx="672" cy="96"/>
                    <a:chOff x="288" y="3600"/>
                    <a:chExt cx="336" cy="96"/>
                  </a:xfrm>
                </p:grpSpPr>
                <p:sp>
                  <p:nvSpPr>
                    <p:cNvPr id="34907" name="Line 184"/>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8" name="Line 185"/>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9" name="Line 186"/>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10" name="Line 187"/>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11" name="Line 188"/>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12" name="Line 189"/>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13" name="Line 190"/>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14" name="Line 191"/>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34955" name="Group 192"/>
                  <p:cNvGrpSpPr>
                    <a:grpSpLocks/>
                  </p:cNvGrpSpPr>
                  <p:nvPr/>
                </p:nvGrpSpPr>
                <p:grpSpPr bwMode="auto">
                  <a:xfrm>
                    <a:off x="1632" y="1248"/>
                    <a:ext cx="672" cy="96"/>
                    <a:chOff x="288" y="3600"/>
                    <a:chExt cx="336" cy="96"/>
                  </a:xfrm>
                </p:grpSpPr>
                <p:sp>
                  <p:nvSpPr>
                    <p:cNvPr id="34899" name="Line 193"/>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0" name="Line 194"/>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1" name="Line 195"/>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2" name="Line 196"/>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3" name="Line 197"/>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4" name="Line 198"/>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5" name="Line 199"/>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906" name="Line 200"/>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nvGrpSpPr>
                <p:cNvPr id="34956" name="Group 201"/>
                <p:cNvGrpSpPr>
                  <a:grpSpLocks/>
                </p:cNvGrpSpPr>
                <p:nvPr/>
              </p:nvGrpSpPr>
              <p:grpSpPr bwMode="auto">
                <a:xfrm>
                  <a:off x="1056" y="1968"/>
                  <a:ext cx="336" cy="96"/>
                  <a:chOff x="1632" y="1248"/>
                  <a:chExt cx="720" cy="96"/>
                </a:xfrm>
              </p:grpSpPr>
              <p:grpSp>
                <p:nvGrpSpPr>
                  <p:cNvPr id="34957" name="Group 202"/>
                  <p:cNvGrpSpPr>
                    <a:grpSpLocks/>
                  </p:cNvGrpSpPr>
                  <p:nvPr/>
                </p:nvGrpSpPr>
                <p:grpSpPr bwMode="auto">
                  <a:xfrm>
                    <a:off x="1680" y="1248"/>
                    <a:ext cx="672" cy="96"/>
                    <a:chOff x="288" y="3600"/>
                    <a:chExt cx="336" cy="96"/>
                  </a:xfrm>
                </p:grpSpPr>
                <p:sp>
                  <p:nvSpPr>
                    <p:cNvPr id="34889" name="Line 203"/>
                    <p:cNvSpPr>
                      <a:spLocks noChangeShapeType="1"/>
                    </p:cNvSpPr>
                    <p:nvPr/>
                  </p:nvSpPr>
                  <p:spPr bwMode="auto">
                    <a:xfrm>
                      <a:off x="28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0" name="Line 204"/>
                    <p:cNvSpPr>
                      <a:spLocks noChangeShapeType="1"/>
                    </p:cNvSpPr>
                    <p:nvPr/>
                  </p:nvSpPr>
                  <p:spPr bwMode="auto">
                    <a:xfrm>
                      <a:off x="33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1" name="Line 205"/>
                    <p:cNvSpPr>
                      <a:spLocks noChangeShapeType="1"/>
                    </p:cNvSpPr>
                    <p:nvPr/>
                  </p:nvSpPr>
                  <p:spPr bwMode="auto">
                    <a:xfrm>
                      <a:off x="38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2" name="Line 206"/>
                    <p:cNvSpPr>
                      <a:spLocks noChangeShapeType="1"/>
                    </p:cNvSpPr>
                    <p:nvPr/>
                  </p:nvSpPr>
                  <p:spPr bwMode="auto">
                    <a:xfrm>
                      <a:off x="432"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3" name="Line 207"/>
                    <p:cNvSpPr>
                      <a:spLocks noChangeShapeType="1"/>
                    </p:cNvSpPr>
                    <p:nvPr/>
                  </p:nvSpPr>
                  <p:spPr bwMode="auto">
                    <a:xfrm>
                      <a:off x="480"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4" name="Line 208"/>
                    <p:cNvSpPr>
                      <a:spLocks noChangeShapeType="1"/>
                    </p:cNvSpPr>
                    <p:nvPr/>
                  </p:nvSpPr>
                  <p:spPr bwMode="auto">
                    <a:xfrm>
                      <a:off x="528"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5" name="Line 209"/>
                    <p:cNvSpPr>
                      <a:spLocks noChangeShapeType="1"/>
                    </p:cNvSpPr>
                    <p:nvPr/>
                  </p:nvSpPr>
                  <p:spPr bwMode="auto">
                    <a:xfrm>
                      <a:off x="576"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96" name="Line 210"/>
                    <p:cNvSpPr>
                      <a:spLocks noChangeShapeType="1"/>
                    </p:cNvSpPr>
                    <p:nvPr/>
                  </p:nvSpPr>
                  <p:spPr bwMode="auto">
                    <a:xfrm>
                      <a:off x="624" y="3600"/>
                      <a:ext cx="0" cy="96"/>
                    </a:xfrm>
                    <a:prstGeom prst="line">
                      <a:avLst/>
                    </a:prstGeom>
                    <a:noFill/>
                    <a:ln w="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nvGrpSpPr>
                  <p:cNvPr id="34958" name="Group 211"/>
                  <p:cNvGrpSpPr>
                    <a:grpSpLocks/>
                  </p:cNvGrpSpPr>
                  <p:nvPr/>
                </p:nvGrpSpPr>
                <p:grpSpPr bwMode="auto">
                  <a:xfrm>
                    <a:off x="1632" y="1248"/>
                    <a:ext cx="672" cy="96"/>
                    <a:chOff x="288" y="3600"/>
                    <a:chExt cx="336" cy="96"/>
                  </a:xfrm>
                </p:grpSpPr>
                <p:sp>
                  <p:nvSpPr>
                    <p:cNvPr id="34881" name="Line 212"/>
                    <p:cNvSpPr>
                      <a:spLocks noChangeShapeType="1"/>
                    </p:cNvSpPr>
                    <p:nvPr/>
                  </p:nvSpPr>
                  <p:spPr bwMode="auto">
                    <a:xfrm>
                      <a:off x="28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2" name="Line 213"/>
                    <p:cNvSpPr>
                      <a:spLocks noChangeShapeType="1"/>
                    </p:cNvSpPr>
                    <p:nvPr/>
                  </p:nvSpPr>
                  <p:spPr bwMode="auto">
                    <a:xfrm>
                      <a:off x="33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3" name="Line 214"/>
                    <p:cNvSpPr>
                      <a:spLocks noChangeShapeType="1"/>
                    </p:cNvSpPr>
                    <p:nvPr/>
                  </p:nvSpPr>
                  <p:spPr bwMode="auto">
                    <a:xfrm>
                      <a:off x="38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4" name="Line 215"/>
                    <p:cNvSpPr>
                      <a:spLocks noChangeShapeType="1"/>
                    </p:cNvSpPr>
                    <p:nvPr/>
                  </p:nvSpPr>
                  <p:spPr bwMode="auto">
                    <a:xfrm>
                      <a:off x="432"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5" name="Line 216"/>
                    <p:cNvSpPr>
                      <a:spLocks noChangeShapeType="1"/>
                    </p:cNvSpPr>
                    <p:nvPr/>
                  </p:nvSpPr>
                  <p:spPr bwMode="auto">
                    <a:xfrm>
                      <a:off x="480"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6" name="Line 217"/>
                    <p:cNvSpPr>
                      <a:spLocks noChangeShapeType="1"/>
                    </p:cNvSpPr>
                    <p:nvPr/>
                  </p:nvSpPr>
                  <p:spPr bwMode="auto">
                    <a:xfrm>
                      <a:off x="528"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7" name="Line 218"/>
                    <p:cNvSpPr>
                      <a:spLocks noChangeShapeType="1"/>
                    </p:cNvSpPr>
                    <p:nvPr/>
                  </p:nvSpPr>
                  <p:spPr bwMode="auto">
                    <a:xfrm>
                      <a:off x="576"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sp>
                  <p:nvSpPr>
                    <p:cNvPr id="34888" name="Line 219"/>
                    <p:cNvSpPr>
                      <a:spLocks noChangeShapeType="1"/>
                    </p:cNvSpPr>
                    <p:nvPr/>
                  </p:nvSpPr>
                  <p:spPr bwMode="auto">
                    <a:xfrm>
                      <a:off x="624" y="3600"/>
                      <a:ext cx="0" cy="96"/>
                    </a:xfrm>
                    <a:prstGeom prst="line">
                      <a:avLst/>
                    </a:prstGeom>
                    <a:noFill/>
                    <a:ln w="0">
                      <a:solidFill>
                        <a:srgbClr val="0000FF"/>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Times New Roman" pitchFamily="18" charset="0"/>
                      </a:endParaRPr>
                    </a:p>
                  </p:txBody>
                </p:sp>
              </p:grpSp>
            </p:grpSp>
          </p:grpSp>
        </p:grpSp>
        <p:sp>
          <p:nvSpPr>
            <p:cNvPr id="262364" name="AutoShape 220"/>
            <p:cNvSpPr>
              <a:spLocks noChangeArrowheads="1"/>
            </p:cNvSpPr>
            <p:nvPr/>
          </p:nvSpPr>
          <p:spPr bwMode="auto">
            <a:xfrm rot="-5400000">
              <a:off x="2724" y="3757"/>
              <a:ext cx="230" cy="325"/>
            </a:xfrm>
            <a:prstGeom prst="downArrow">
              <a:avLst>
                <a:gd name="adj1" fmla="val 51389"/>
                <a:gd name="adj2" fmla="val 57001"/>
              </a:avLst>
            </a:prstGeom>
            <a:solidFill>
              <a:srgbClr val="0000FF"/>
            </a:solidFill>
            <a:ln w="9525">
              <a:solidFill>
                <a:schemeClr val="bg1"/>
              </a:solidFill>
              <a:miter lim="800000"/>
              <a:headEnd/>
              <a:tailEnd/>
            </a:ln>
            <a:effectLst>
              <a:outerShdw dist="107763" dir="2700000" algn="ctr" rotWithShape="0">
                <a:schemeClr val="bg2"/>
              </a:outerShdw>
            </a:effectLst>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defRPr/>
              </a:pPr>
              <a:endParaRPr lang="en-US" sz="2500">
                <a:solidFill>
                  <a:srgbClr val="FF0000"/>
                </a:solidFill>
                <a:latin typeface="Times New Roman" pitchFamily="18" charset="0"/>
              </a:endParaRPr>
            </a:p>
          </p:txBody>
        </p:sp>
        <p:sp>
          <p:nvSpPr>
            <p:cNvPr id="34873" name="Rectangle 221"/>
            <p:cNvSpPr>
              <a:spLocks noChangeArrowheads="1"/>
            </p:cNvSpPr>
            <p:nvPr/>
          </p:nvSpPr>
          <p:spPr bwMode="auto">
            <a:xfrm>
              <a:off x="104" y="3346"/>
              <a:ext cx="2495" cy="243"/>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700" u="sng">
                  <a:solidFill>
                    <a:srgbClr val="0000FF"/>
                  </a:solidFill>
                  <a:latin typeface="Comic Sans MS" charset="0"/>
                </a:rPr>
                <a:t>Drive beam time structure - initial</a:t>
              </a:r>
              <a:endParaRPr lang="en-US" sz="1700" u="sng">
                <a:solidFill>
                  <a:srgbClr val="0000FF"/>
                </a:solidFill>
                <a:latin typeface="Comic Sans MS" charset="0"/>
                <a:sym typeface="Symbol" charset="2"/>
              </a:endParaRPr>
            </a:p>
          </p:txBody>
        </p:sp>
        <p:sp>
          <p:nvSpPr>
            <p:cNvPr id="34874" name="Rectangle 222"/>
            <p:cNvSpPr>
              <a:spLocks noChangeArrowheads="1"/>
            </p:cNvSpPr>
            <p:nvPr/>
          </p:nvSpPr>
          <p:spPr bwMode="auto">
            <a:xfrm>
              <a:off x="3264" y="3320"/>
              <a:ext cx="2496" cy="243"/>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700" u="sng">
                  <a:solidFill>
                    <a:srgbClr val="0000FF"/>
                  </a:solidFill>
                  <a:latin typeface="Comic Sans MS" charset="0"/>
                </a:rPr>
                <a:t>Drive beam time structure - final</a:t>
              </a:r>
              <a:endParaRPr lang="en-US" sz="1700" u="sng">
                <a:solidFill>
                  <a:srgbClr val="0000FF"/>
                </a:solidFill>
                <a:latin typeface="Comic Sans MS" charset="0"/>
                <a:sym typeface="Symbol" charset="2"/>
              </a:endParaRPr>
            </a:p>
          </p:txBody>
        </p:sp>
      </p:grpSp>
      <p:grpSp>
        <p:nvGrpSpPr>
          <p:cNvPr id="34975" name="Group 223"/>
          <p:cNvGrpSpPr>
            <a:grpSpLocks/>
          </p:cNvGrpSpPr>
          <p:nvPr/>
        </p:nvGrpSpPr>
        <p:grpSpPr bwMode="auto">
          <a:xfrm>
            <a:off x="685808" y="838204"/>
            <a:ext cx="8251825" cy="4040188"/>
            <a:chOff x="483" y="559"/>
            <a:chExt cx="5729" cy="2807"/>
          </a:xfrm>
        </p:grpSpPr>
        <p:grpSp>
          <p:nvGrpSpPr>
            <p:cNvPr id="262336" name="Group 224"/>
            <p:cNvGrpSpPr>
              <a:grpSpLocks/>
            </p:cNvGrpSpPr>
            <p:nvPr/>
          </p:nvGrpSpPr>
          <p:grpSpPr bwMode="auto">
            <a:xfrm>
              <a:off x="483" y="559"/>
              <a:ext cx="5729" cy="2807"/>
              <a:chOff x="351" y="454"/>
              <a:chExt cx="5409" cy="2702"/>
            </a:xfrm>
          </p:grpSpPr>
          <p:pic>
            <p:nvPicPr>
              <p:cNvPr id="34847" name="Picture 225"/>
              <p:cNvPicPr>
                <a:picLocks noChangeAspect="1" noChangeArrowheads="1"/>
              </p:cNvPicPr>
              <p:nvPr/>
            </p:nvPicPr>
            <p:blipFill>
              <a:blip r:embed="rId3"/>
              <a:srcRect/>
              <a:stretch>
                <a:fillRect/>
              </a:stretch>
            </p:blipFill>
            <p:spPr bwMode="auto">
              <a:xfrm>
                <a:off x="351" y="454"/>
                <a:ext cx="4267" cy="2702"/>
              </a:xfrm>
              <a:prstGeom prst="rect">
                <a:avLst/>
              </a:prstGeom>
              <a:noFill/>
              <a:ln w="12700">
                <a:noFill/>
                <a:miter lim="800000"/>
                <a:headEnd type="none" w="sm" len="sm"/>
                <a:tailEnd type="none" w="sm" len="sm"/>
              </a:ln>
            </p:spPr>
          </p:pic>
          <p:sp>
            <p:nvSpPr>
              <p:cNvPr id="34848" name="Rectangle 226"/>
              <p:cNvSpPr>
                <a:spLocks noChangeArrowheads="1"/>
              </p:cNvSpPr>
              <p:nvPr/>
            </p:nvSpPr>
            <p:spPr bwMode="auto">
              <a:xfrm>
                <a:off x="682" y="657"/>
                <a:ext cx="1454" cy="333"/>
              </a:xfrm>
              <a:prstGeom prst="rect">
                <a:avLst/>
              </a:prstGeom>
              <a:solidFill>
                <a:srgbClr val="FFFFFF"/>
              </a:solidFill>
              <a:ln w="0">
                <a:no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49" name="Rectangle 227"/>
              <p:cNvSpPr>
                <a:spLocks noChangeArrowheads="1"/>
              </p:cNvSpPr>
              <p:nvPr/>
            </p:nvSpPr>
            <p:spPr bwMode="auto">
              <a:xfrm>
                <a:off x="2322" y="678"/>
                <a:ext cx="486" cy="318"/>
              </a:xfrm>
              <a:prstGeom prst="rect">
                <a:avLst/>
              </a:prstGeom>
              <a:solidFill>
                <a:srgbClr val="FFFFFF"/>
              </a:solidFill>
              <a:ln w="0">
                <a:no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50" name="Rectangle 228"/>
              <p:cNvSpPr>
                <a:spLocks noChangeArrowheads="1"/>
              </p:cNvSpPr>
              <p:nvPr/>
            </p:nvSpPr>
            <p:spPr bwMode="auto">
              <a:xfrm>
                <a:off x="2624" y="2211"/>
                <a:ext cx="3136" cy="264"/>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900" i="1" u="sng">
                    <a:solidFill>
                      <a:srgbClr val="FF3300"/>
                    </a:solidFill>
                    <a:latin typeface="Comic Sans MS" charset="0"/>
                  </a:rPr>
                  <a:t>CLIC RF POWER SOURCE LAYOUT</a:t>
                </a:r>
                <a:endParaRPr lang="en-US" sz="1900" i="1" u="sng">
                  <a:solidFill>
                    <a:srgbClr val="FF3300"/>
                  </a:solidFill>
                  <a:latin typeface="Comic Sans MS" charset="0"/>
                  <a:sym typeface="Symbol" charset="2"/>
                </a:endParaRPr>
              </a:p>
            </p:txBody>
          </p:sp>
        </p:grpSp>
        <p:grpSp>
          <p:nvGrpSpPr>
            <p:cNvPr id="262337" name="Group 229"/>
            <p:cNvGrpSpPr>
              <a:grpSpLocks/>
            </p:cNvGrpSpPr>
            <p:nvPr/>
          </p:nvGrpSpPr>
          <p:grpSpPr bwMode="auto">
            <a:xfrm>
              <a:off x="697" y="559"/>
              <a:ext cx="5387" cy="2625"/>
              <a:chOff x="697" y="559"/>
              <a:chExt cx="5387" cy="2625"/>
            </a:xfrm>
          </p:grpSpPr>
          <p:sp>
            <p:nvSpPr>
              <p:cNvPr id="34825" name="Rectangle 230"/>
              <p:cNvSpPr>
                <a:spLocks noChangeArrowheads="1"/>
              </p:cNvSpPr>
              <p:nvPr/>
            </p:nvSpPr>
            <p:spPr bwMode="auto">
              <a:xfrm>
                <a:off x="813" y="729"/>
                <a:ext cx="2526" cy="370"/>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400" b="1" dirty="0">
                    <a:solidFill>
                      <a:srgbClr val="000000"/>
                    </a:solidFill>
                    <a:latin typeface="Comic Sans MS" charset="0"/>
                  </a:rPr>
                  <a:t>Drive Beam Accelerator</a:t>
                </a:r>
                <a:endParaRPr lang="en-US" sz="1700" dirty="0">
                  <a:solidFill>
                    <a:srgbClr val="000000"/>
                  </a:solidFill>
                  <a:latin typeface="Comic Sans MS" charset="0"/>
                </a:endParaRPr>
              </a:p>
              <a:p>
                <a:pPr defTabSz="957263" fontAlgn="base">
                  <a:spcBef>
                    <a:spcPct val="0"/>
                  </a:spcBef>
                  <a:spcAft>
                    <a:spcPct val="0"/>
                  </a:spcAft>
                  <a:buFont typeface="StarSymbol" charset="0"/>
                  <a:buNone/>
                </a:pPr>
                <a:r>
                  <a:rPr lang="en-US" sz="1200" dirty="0">
                    <a:solidFill>
                      <a:srgbClr val="0000FF"/>
                    </a:solidFill>
                    <a:latin typeface="Comic Sans MS" charset="0"/>
                  </a:rPr>
                  <a:t>efficient acceleration in fully loaded </a:t>
                </a:r>
                <a:r>
                  <a:rPr lang="en-US" sz="1200" dirty="0" err="1">
                    <a:solidFill>
                      <a:srgbClr val="0000FF"/>
                    </a:solidFill>
                    <a:latin typeface="Comic Sans MS" charset="0"/>
                  </a:rPr>
                  <a:t>linac</a:t>
                </a:r>
                <a:r>
                  <a:rPr lang="en-US" sz="1400" dirty="0">
                    <a:solidFill>
                      <a:srgbClr val="0000FF"/>
                    </a:solidFill>
                    <a:latin typeface="Comic Sans MS" charset="0"/>
                  </a:rPr>
                  <a:t> </a:t>
                </a:r>
                <a:endParaRPr lang="en-US" sz="1400" dirty="0">
                  <a:solidFill>
                    <a:srgbClr val="0000FF"/>
                  </a:solidFill>
                  <a:latin typeface="Comic Sans MS" charset="0"/>
                  <a:sym typeface="Symbol" charset="2"/>
                </a:endParaRPr>
              </a:p>
            </p:txBody>
          </p:sp>
          <p:grpSp>
            <p:nvGrpSpPr>
              <p:cNvPr id="262338" name="Group 231"/>
              <p:cNvGrpSpPr>
                <a:grpSpLocks/>
              </p:cNvGrpSpPr>
              <p:nvPr/>
            </p:nvGrpSpPr>
            <p:grpSpPr bwMode="auto">
              <a:xfrm>
                <a:off x="1939" y="2732"/>
                <a:ext cx="3994" cy="452"/>
                <a:chOff x="1726" y="2552"/>
                <a:chExt cx="3771" cy="435"/>
              </a:xfrm>
            </p:grpSpPr>
            <p:sp>
              <p:nvSpPr>
                <p:cNvPr id="34844" name="Rectangle 232"/>
                <p:cNvSpPr>
                  <a:spLocks noChangeArrowheads="1"/>
                </p:cNvSpPr>
                <p:nvPr/>
              </p:nvSpPr>
              <p:spPr bwMode="auto">
                <a:xfrm>
                  <a:off x="2450" y="2786"/>
                  <a:ext cx="1522" cy="191"/>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200">
                      <a:solidFill>
                        <a:srgbClr val="0000FF"/>
                      </a:solidFill>
                      <a:latin typeface="Comic Sans MS" charset="0"/>
                    </a:rPr>
                    <a:t>Power Extraction</a:t>
                  </a:r>
                  <a:endParaRPr lang="en-US" sz="1400">
                    <a:solidFill>
                      <a:srgbClr val="0000FF"/>
                    </a:solidFill>
                    <a:latin typeface="Comic Sans MS" charset="0"/>
                  </a:endParaRPr>
                </a:p>
              </p:txBody>
            </p:sp>
            <p:sp>
              <p:nvSpPr>
                <p:cNvPr id="34845" name="Rectangle 233"/>
                <p:cNvSpPr>
                  <a:spLocks noChangeArrowheads="1"/>
                </p:cNvSpPr>
                <p:nvPr/>
              </p:nvSpPr>
              <p:spPr bwMode="auto">
                <a:xfrm>
                  <a:off x="1726" y="2552"/>
                  <a:ext cx="3131" cy="212"/>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400" b="1">
                      <a:solidFill>
                        <a:srgbClr val="000000"/>
                      </a:solidFill>
                      <a:latin typeface="Comic Sans MS" charset="0"/>
                    </a:rPr>
                    <a:t>Drive Beam Decelerator Section (2 </a:t>
                  </a:r>
                  <a:r>
                    <a:rPr lang="en-US" sz="1100">
                      <a:solidFill>
                        <a:srgbClr val="000000"/>
                      </a:solidFill>
                      <a:latin typeface="Comic Sans MS" charset="0"/>
                      <a:sym typeface="Symbol" charset="2"/>
                    </a:rPr>
                    <a:t></a:t>
                  </a:r>
                  <a:r>
                    <a:rPr lang="en-US" sz="1400" b="1">
                      <a:solidFill>
                        <a:srgbClr val="000000"/>
                      </a:solidFill>
                      <a:latin typeface="Comic Sans MS" charset="0"/>
                    </a:rPr>
                    <a:t> 24 in total)</a:t>
                  </a:r>
                </a:p>
              </p:txBody>
            </p:sp>
            <p:sp>
              <p:nvSpPr>
                <p:cNvPr id="34846" name="Rectangle 234"/>
                <p:cNvSpPr>
                  <a:spLocks noChangeArrowheads="1"/>
                </p:cNvSpPr>
                <p:nvPr/>
              </p:nvSpPr>
              <p:spPr bwMode="auto">
                <a:xfrm>
                  <a:off x="4372" y="2775"/>
                  <a:ext cx="1125" cy="212"/>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endParaRPr lang="fr-FR" sz="1400">
                    <a:solidFill>
                      <a:srgbClr val="0000FF"/>
                    </a:solidFill>
                    <a:latin typeface="Comic Sans MS" charset="0"/>
                  </a:endParaRPr>
                </a:p>
              </p:txBody>
            </p:sp>
          </p:grpSp>
          <p:grpSp>
            <p:nvGrpSpPr>
              <p:cNvPr id="262339" name="Group 235"/>
              <p:cNvGrpSpPr>
                <a:grpSpLocks/>
              </p:cNvGrpSpPr>
              <p:nvPr/>
            </p:nvGrpSpPr>
            <p:grpSpPr bwMode="auto">
              <a:xfrm>
                <a:off x="697" y="559"/>
                <a:ext cx="5387" cy="1892"/>
                <a:chOff x="552" y="455"/>
                <a:chExt cx="5087" cy="1820"/>
              </a:xfrm>
            </p:grpSpPr>
            <p:grpSp>
              <p:nvGrpSpPr>
                <p:cNvPr id="262340" name="Group 236"/>
                <p:cNvGrpSpPr>
                  <a:grpSpLocks/>
                </p:cNvGrpSpPr>
                <p:nvPr/>
              </p:nvGrpSpPr>
              <p:grpSpPr bwMode="auto">
                <a:xfrm>
                  <a:off x="552" y="1396"/>
                  <a:ext cx="5087" cy="879"/>
                  <a:chOff x="552" y="1396"/>
                  <a:chExt cx="5087" cy="879"/>
                </a:xfrm>
              </p:grpSpPr>
              <p:sp>
                <p:nvSpPr>
                  <p:cNvPr id="34840" name="Rectangle 237"/>
                  <p:cNvSpPr>
                    <a:spLocks noChangeArrowheads="1"/>
                  </p:cNvSpPr>
                  <p:nvPr/>
                </p:nvSpPr>
                <p:spPr bwMode="auto">
                  <a:xfrm>
                    <a:off x="4371" y="1396"/>
                    <a:ext cx="1268" cy="212"/>
                  </a:xfrm>
                  <a:prstGeom prst="rect">
                    <a:avLst/>
                  </a:prstGeom>
                  <a:noFill/>
                  <a:ln w="12700">
                    <a:noFill/>
                    <a:miter lim="800000"/>
                    <a:headEnd type="none" w="sm" len="sm"/>
                    <a:tailEnd type="none" w="sm" len="sm"/>
                  </a:ln>
                </p:spPr>
                <p:txBody>
                  <a:bodyPr wrap="square"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400" b="1" dirty="0">
                        <a:solidFill>
                          <a:srgbClr val="000000"/>
                        </a:solidFill>
                        <a:latin typeface="Comic Sans MS" charset="0"/>
                      </a:rPr>
                      <a:t>Combiner Ring </a:t>
                    </a:r>
                    <a:r>
                      <a:rPr lang="en-US" sz="1400" b="1" dirty="0">
                        <a:solidFill>
                          <a:srgbClr val="000000"/>
                        </a:solidFill>
                        <a:latin typeface="Comic Sans MS" charset="0"/>
                        <a:sym typeface="Symbol" charset="2"/>
                      </a:rPr>
                      <a:t> 3</a:t>
                    </a:r>
                  </a:p>
                </p:txBody>
              </p:sp>
              <p:sp>
                <p:nvSpPr>
                  <p:cNvPr id="34841" name="Rectangle 238"/>
                  <p:cNvSpPr>
                    <a:spLocks noChangeArrowheads="1"/>
                  </p:cNvSpPr>
                  <p:nvPr/>
                </p:nvSpPr>
                <p:spPr bwMode="auto">
                  <a:xfrm>
                    <a:off x="552" y="1734"/>
                    <a:ext cx="1175" cy="212"/>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400" b="1">
                        <a:solidFill>
                          <a:srgbClr val="000000"/>
                        </a:solidFill>
                        <a:latin typeface="Comic Sans MS" charset="0"/>
                      </a:rPr>
                      <a:t>Combiner Ring </a:t>
                    </a:r>
                    <a:r>
                      <a:rPr lang="en-US" sz="1400" b="1">
                        <a:solidFill>
                          <a:srgbClr val="000000"/>
                        </a:solidFill>
                        <a:latin typeface="Comic Sans MS" charset="0"/>
                        <a:sym typeface="Symbol" charset="2"/>
                      </a:rPr>
                      <a:t> 4</a:t>
                    </a:r>
                  </a:p>
                </p:txBody>
              </p:sp>
              <p:sp>
                <p:nvSpPr>
                  <p:cNvPr id="34842" name="Rectangle 239"/>
                  <p:cNvSpPr>
                    <a:spLocks noChangeArrowheads="1"/>
                  </p:cNvSpPr>
                  <p:nvPr/>
                </p:nvSpPr>
                <p:spPr bwMode="auto">
                  <a:xfrm>
                    <a:off x="4371" y="1630"/>
                    <a:ext cx="1249" cy="315"/>
                  </a:xfrm>
                  <a:prstGeom prst="rect">
                    <a:avLst/>
                  </a:prstGeom>
                  <a:noFill/>
                  <a:ln w="12700">
                    <a:noFill/>
                    <a:miter lim="800000"/>
                    <a:headEnd type="none" w="sm" len="sm"/>
                    <a:tailEnd type="none" w="sm" len="sm"/>
                  </a:ln>
                </p:spPr>
                <p:txBody>
                  <a:bodyPr wrap="square"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200" dirty="0">
                        <a:solidFill>
                          <a:srgbClr val="0000FF"/>
                        </a:solidFill>
                        <a:latin typeface="Comic Sans MS" charset="0"/>
                      </a:rPr>
                      <a:t>pulse compression &amp; </a:t>
                    </a:r>
                  </a:p>
                  <a:p>
                    <a:pPr defTabSz="957263" fontAlgn="base">
                      <a:spcBef>
                        <a:spcPct val="0"/>
                      </a:spcBef>
                      <a:spcAft>
                        <a:spcPct val="0"/>
                      </a:spcAft>
                      <a:buFont typeface="StarSymbol" charset="0"/>
                      <a:buNone/>
                    </a:pPr>
                    <a:r>
                      <a:rPr lang="en-US" sz="1200" dirty="0">
                        <a:solidFill>
                          <a:srgbClr val="0000FF"/>
                        </a:solidFill>
                        <a:latin typeface="Comic Sans MS" charset="0"/>
                      </a:rPr>
                      <a:t>frequency multiplication</a:t>
                    </a:r>
                  </a:p>
                </p:txBody>
              </p:sp>
              <p:sp>
                <p:nvSpPr>
                  <p:cNvPr id="34843" name="Rectangle 240"/>
                  <p:cNvSpPr>
                    <a:spLocks noChangeArrowheads="1"/>
                  </p:cNvSpPr>
                  <p:nvPr/>
                </p:nvSpPr>
                <p:spPr bwMode="auto">
                  <a:xfrm>
                    <a:off x="552" y="1960"/>
                    <a:ext cx="1329" cy="315"/>
                  </a:xfrm>
                  <a:prstGeom prst="rect">
                    <a:avLst/>
                  </a:prstGeom>
                  <a:noFill/>
                  <a:ln w="12700">
                    <a:noFill/>
                    <a:miter lim="800000"/>
                    <a:headEnd type="none" w="sm" len="sm"/>
                    <a:tailEnd type="none" w="sm" len="sm"/>
                  </a:ln>
                </p:spPr>
                <p:txBody>
                  <a:bodyPr wrap="square"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200" dirty="0">
                        <a:solidFill>
                          <a:srgbClr val="0000FF"/>
                        </a:solidFill>
                        <a:latin typeface="Comic Sans MS" charset="0"/>
                      </a:rPr>
                      <a:t>pulse compression &amp; </a:t>
                    </a:r>
                  </a:p>
                  <a:p>
                    <a:pPr defTabSz="957263" fontAlgn="base">
                      <a:spcBef>
                        <a:spcPct val="0"/>
                      </a:spcBef>
                      <a:spcAft>
                        <a:spcPct val="0"/>
                      </a:spcAft>
                      <a:buFont typeface="StarSymbol" charset="0"/>
                      <a:buNone/>
                    </a:pPr>
                    <a:r>
                      <a:rPr lang="en-US" sz="1200" dirty="0">
                        <a:solidFill>
                          <a:srgbClr val="0000FF"/>
                        </a:solidFill>
                        <a:latin typeface="Comic Sans MS" charset="0"/>
                      </a:rPr>
                      <a:t>frequency multiplication</a:t>
                    </a:r>
                  </a:p>
                </p:txBody>
              </p:sp>
            </p:grpSp>
            <p:sp>
              <p:nvSpPr>
                <p:cNvPr id="34829" name="Rectangle 241"/>
                <p:cNvSpPr>
                  <a:spLocks noChangeArrowheads="1"/>
                </p:cNvSpPr>
                <p:nvPr/>
              </p:nvSpPr>
              <p:spPr bwMode="auto">
                <a:xfrm>
                  <a:off x="3547" y="455"/>
                  <a:ext cx="1394" cy="582"/>
                </a:xfrm>
                <a:prstGeom prst="rect">
                  <a:avLst/>
                </a:prstGeom>
                <a:noFill/>
                <a:ln w="12700">
                  <a:noFill/>
                  <a:miter lim="800000"/>
                  <a:headEnd type="none" w="sm" len="sm"/>
                  <a:tailEnd type="none" w="sm" len="sm"/>
                </a:ln>
              </p:spPr>
              <p:txBody>
                <a:bodyPr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400" b="1">
                      <a:solidFill>
                        <a:srgbClr val="000000"/>
                      </a:solidFill>
                      <a:latin typeface="Comic Sans MS" charset="0"/>
                    </a:rPr>
                    <a:t>Delay Loop </a:t>
                  </a:r>
                  <a:r>
                    <a:rPr lang="en-US" sz="1400" b="1">
                      <a:solidFill>
                        <a:srgbClr val="000000"/>
                      </a:solidFill>
                      <a:latin typeface="Comic Sans MS" charset="0"/>
                      <a:sym typeface="Symbol" charset="2"/>
                    </a:rPr>
                    <a:t> 2</a:t>
                  </a:r>
                  <a:endParaRPr lang="en-US" sz="1400">
                    <a:solidFill>
                      <a:srgbClr val="0000FF"/>
                    </a:solidFill>
                    <a:latin typeface="Comic Sans MS" charset="0"/>
                    <a:sym typeface="Symbol" charset="2"/>
                  </a:endParaRPr>
                </a:p>
                <a:p>
                  <a:pPr defTabSz="957263" fontAlgn="base">
                    <a:spcBef>
                      <a:spcPct val="0"/>
                    </a:spcBef>
                    <a:spcAft>
                      <a:spcPct val="0"/>
                    </a:spcAft>
                    <a:buFont typeface="StarSymbol" charset="0"/>
                    <a:buNone/>
                  </a:pPr>
                  <a:r>
                    <a:rPr lang="en-US" sz="1200">
                      <a:solidFill>
                        <a:srgbClr val="0000FF"/>
                      </a:solidFill>
                      <a:latin typeface="Comic Sans MS" charset="0"/>
                      <a:sym typeface="Symbol" charset="2"/>
                    </a:rPr>
                    <a:t>gap creation, pulse compression &amp; frequency multiplication</a:t>
                  </a:r>
                  <a:endParaRPr lang="en-US" sz="1400">
                    <a:solidFill>
                      <a:srgbClr val="0000FF"/>
                    </a:solidFill>
                    <a:latin typeface="Comic Sans MS" charset="0"/>
                    <a:sym typeface="Symbol" charset="2"/>
                  </a:endParaRPr>
                </a:p>
              </p:txBody>
            </p:sp>
            <p:grpSp>
              <p:nvGrpSpPr>
                <p:cNvPr id="262341" name="Group 242"/>
                <p:cNvGrpSpPr>
                  <a:grpSpLocks/>
                </p:cNvGrpSpPr>
                <p:nvPr/>
              </p:nvGrpSpPr>
              <p:grpSpPr bwMode="auto">
                <a:xfrm>
                  <a:off x="990" y="990"/>
                  <a:ext cx="3008" cy="468"/>
                  <a:chOff x="990" y="990"/>
                  <a:chExt cx="3008" cy="468"/>
                </a:xfrm>
              </p:grpSpPr>
              <p:grpSp>
                <p:nvGrpSpPr>
                  <p:cNvPr id="262342" name="Group 243"/>
                  <p:cNvGrpSpPr>
                    <a:grpSpLocks/>
                  </p:cNvGrpSpPr>
                  <p:nvPr/>
                </p:nvGrpSpPr>
                <p:grpSpPr bwMode="auto">
                  <a:xfrm>
                    <a:off x="990" y="990"/>
                    <a:ext cx="3008" cy="468"/>
                    <a:chOff x="990" y="990"/>
                    <a:chExt cx="3008" cy="468"/>
                  </a:xfrm>
                </p:grpSpPr>
                <p:sp>
                  <p:nvSpPr>
                    <p:cNvPr id="34833" name="Rectangle 244"/>
                    <p:cNvSpPr>
                      <a:spLocks noChangeArrowheads="1"/>
                    </p:cNvSpPr>
                    <p:nvPr/>
                  </p:nvSpPr>
                  <p:spPr bwMode="auto">
                    <a:xfrm>
                      <a:off x="2871" y="993"/>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4" name="Rectangle 245"/>
                    <p:cNvSpPr>
                      <a:spLocks noChangeArrowheads="1"/>
                    </p:cNvSpPr>
                    <p:nvPr/>
                  </p:nvSpPr>
                  <p:spPr bwMode="auto">
                    <a:xfrm>
                      <a:off x="3606" y="990"/>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5" name="Rectangle 246"/>
                    <p:cNvSpPr>
                      <a:spLocks noChangeArrowheads="1"/>
                    </p:cNvSpPr>
                    <p:nvPr/>
                  </p:nvSpPr>
                  <p:spPr bwMode="auto">
                    <a:xfrm>
                      <a:off x="3783" y="1101"/>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6" name="Rectangle 247"/>
                    <p:cNvSpPr>
                      <a:spLocks noChangeArrowheads="1"/>
                    </p:cNvSpPr>
                    <p:nvPr/>
                  </p:nvSpPr>
                  <p:spPr bwMode="auto">
                    <a:xfrm>
                      <a:off x="3942" y="1101"/>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7" name="Rectangle 248"/>
                    <p:cNvSpPr>
                      <a:spLocks noChangeArrowheads="1"/>
                    </p:cNvSpPr>
                    <p:nvPr/>
                  </p:nvSpPr>
                  <p:spPr bwMode="auto">
                    <a:xfrm>
                      <a:off x="990" y="1263"/>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8" name="Rectangle 249"/>
                    <p:cNvSpPr>
                      <a:spLocks noChangeArrowheads="1"/>
                    </p:cNvSpPr>
                    <p:nvPr/>
                  </p:nvSpPr>
                  <p:spPr bwMode="auto">
                    <a:xfrm>
                      <a:off x="1176" y="1263"/>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sp>
                  <p:nvSpPr>
                    <p:cNvPr id="34839" name="Rectangle 250"/>
                    <p:cNvSpPr>
                      <a:spLocks noChangeArrowheads="1"/>
                    </p:cNvSpPr>
                    <p:nvPr/>
                  </p:nvSpPr>
                  <p:spPr bwMode="auto">
                    <a:xfrm>
                      <a:off x="2454" y="1143"/>
                      <a:ext cx="1159" cy="315"/>
                    </a:xfrm>
                    <a:prstGeom prst="rect">
                      <a:avLst/>
                    </a:prstGeom>
                    <a:noFill/>
                    <a:ln w="12700">
                      <a:noFill/>
                      <a:miter lim="800000"/>
                      <a:headEnd type="none" w="sm" len="sm"/>
                      <a:tailEnd type="none" w="sm" len="sm"/>
                    </a:ln>
                  </p:spPr>
                  <p:txBody>
                    <a:bodyPr wrap="square" lIns="100772" tIns="50387" rIns="100772" bIns="50387">
                      <a:prstTxWarp prst="textNoShape">
                        <a:avLst/>
                      </a:prstTxWarp>
                      <a:spAutoFit/>
                    </a:bodyPr>
                    <a:lstStyle/>
                    <a:p>
                      <a:pPr defTabSz="957263" fontAlgn="base">
                        <a:spcBef>
                          <a:spcPct val="0"/>
                        </a:spcBef>
                        <a:spcAft>
                          <a:spcPct val="0"/>
                        </a:spcAft>
                        <a:buFont typeface="StarSymbol" charset="0"/>
                        <a:buNone/>
                      </a:pPr>
                      <a:r>
                        <a:rPr lang="en-US" sz="1200" dirty="0">
                          <a:solidFill>
                            <a:srgbClr val="FFFFFF"/>
                          </a:solidFill>
                          <a:latin typeface="Comic Sans MS" charset="0"/>
                        </a:rPr>
                        <a:t>RF Transverse Deflectors</a:t>
                      </a:r>
                      <a:endParaRPr lang="en-US" sz="1200" dirty="0">
                        <a:solidFill>
                          <a:srgbClr val="FFFFFF"/>
                        </a:solidFill>
                        <a:latin typeface="Comic Sans MS" charset="0"/>
                        <a:sym typeface="Symbol" charset="2"/>
                      </a:endParaRPr>
                    </a:p>
                  </p:txBody>
                </p:sp>
              </p:grpSp>
              <p:sp>
                <p:nvSpPr>
                  <p:cNvPr id="34832" name="Rectangle 251"/>
                  <p:cNvSpPr>
                    <a:spLocks noChangeArrowheads="1"/>
                  </p:cNvSpPr>
                  <p:nvPr/>
                </p:nvSpPr>
                <p:spPr bwMode="auto">
                  <a:xfrm>
                    <a:off x="2398" y="1223"/>
                    <a:ext cx="56" cy="56"/>
                  </a:xfrm>
                  <a:prstGeom prst="rect">
                    <a:avLst/>
                  </a:prstGeom>
                  <a:solidFill>
                    <a:srgbClr val="33CCCC"/>
                  </a:solidFill>
                  <a:ln w="0">
                    <a:solidFill>
                      <a:srgbClr val="000000"/>
                    </a:solidFill>
                    <a:miter lim="800000"/>
                    <a:headEnd/>
                    <a:tailEnd/>
                  </a:ln>
                </p:spPr>
                <p:txBody>
                  <a:bodyPr wrap="none" anchor="ctr">
                    <a:prstTxWarp prst="textNoShape">
                      <a:avLst/>
                    </a:prstTxWarp>
                  </a:bodyPr>
                  <a:lstStyle/>
                  <a:p>
                    <a:pPr fontAlgn="base">
                      <a:lnSpc>
                        <a:spcPct val="93000"/>
                      </a:lnSpc>
                      <a:spcBef>
                        <a:spcPct val="50000"/>
                      </a:spcBef>
                      <a:spcAft>
                        <a:spcPts val="1075"/>
                      </a:spcAft>
                      <a:buClr>
                        <a:srgbClr val="000000"/>
                      </a:buClr>
                      <a:buSzPct val="68000"/>
                      <a:buFont typeface="StarSymbol" charset="0"/>
                      <a:buNone/>
                    </a:pPr>
                    <a:endParaRPr lang="fr-FR" sz="2500">
                      <a:solidFill>
                        <a:srgbClr val="FF0000"/>
                      </a:solidFill>
                      <a:latin typeface="Times New Roman" pitchFamily="18" charset="0"/>
                    </a:endParaRPr>
                  </a:p>
                </p:txBody>
              </p:sp>
            </p:grpSp>
          </p:grpSp>
        </p:grpSp>
      </p:grpSp>
      <p:sp>
        <p:nvSpPr>
          <p:cNvPr id="34819" name="Title 260"/>
          <p:cNvSpPr>
            <a:spLocks noGrp="1"/>
          </p:cNvSpPr>
          <p:nvPr>
            <p:ph type="title" idx="4294967295"/>
          </p:nvPr>
        </p:nvSpPr>
        <p:spPr>
          <a:xfrm>
            <a:off x="2857500" y="142877"/>
            <a:ext cx="6286500" cy="785813"/>
          </a:xfrm>
        </p:spPr>
        <p:txBody>
          <a:bodyPr lIns="0" tIns="0" rIns="0" bIns="0"/>
          <a:lstStyle/>
          <a:p>
            <a:r>
              <a:rPr lang="en-US" sz="3400">
                <a:latin typeface="Calibri" charset="0"/>
                <a:cs typeface="ＭＳ Ｐゴシック" charset="-128"/>
              </a:rPr>
              <a:t>CLIC Power Source Concept </a:t>
            </a:r>
            <a:endParaRPr lang="en-US">
              <a:latin typeface="Calibri" charset="0"/>
              <a:cs typeface="ＭＳ Ｐゴシック" charset="-128"/>
            </a:endParaRPr>
          </a:p>
        </p:txBody>
      </p:sp>
      <p:sp>
        <p:nvSpPr>
          <p:cNvPr id="34821" name="Slide Number Placeholder 253"/>
          <p:cNvSpPr>
            <a:spLocks noGrp="1"/>
          </p:cNvSpPr>
          <p:nvPr>
            <p:ph type="sldNum" sz="quarter" idx="4294967295"/>
          </p:nvPr>
        </p:nvSpPr>
        <p:spPr>
          <a:xfrm flipH="1">
            <a:off x="8534400" y="6553200"/>
            <a:ext cx="609600" cy="304800"/>
          </a:xfrm>
          <a:prstGeom prst="rect">
            <a:avLst/>
          </a:prstGeom>
          <a:noFill/>
        </p:spPr>
        <p:txBody>
          <a:bodyPr/>
          <a:lstStyle/>
          <a:p>
            <a:pPr fontAlgn="base">
              <a:spcBef>
                <a:spcPct val="0"/>
              </a:spcBef>
              <a:spcAft>
                <a:spcPct val="0"/>
              </a:spcAft>
            </a:pPr>
            <a:fld id="{A3867CE8-2AD2-439E-B05F-7A8C5283EF5B}" type="slidenum">
              <a:rPr lang="en-US" smtClean="0">
                <a:solidFill>
                  <a:srgbClr val="000000"/>
                </a:solidFill>
                <a:latin typeface="Times New Roman" pitchFamily="18" charset="0"/>
                <a:ea typeface="ＭＳ Ｐゴシック" charset="-128"/>
                <a:cs typeface="ＭＳ Ｐゴシック" charset="-128"/>
              </a:rPr>
              <a:pPr fontAlgn="base">
                <a:spcBef>
                  <a:spcPct val="0"/>
                </a:spcBef>
                <a:spcAft>
                  <a:spcPct val="0"/>
                </a:spcAft>
              </a:pPr>
              <a:t>135</a:t>
            </a:fld>
            <a:endParaRPr lang="en-US" smtClean="0">
              <a:solidFill>
                <a:srgbClr val="000000"/>
              </a:solidFill>
              <a:latin typeface="Times New Roman" pitchFamily="18" charset="0"/>
              <a:ea typeface="ＭＳ Ｐゴシック" charset="-128"/>
              <a:cs typeface="ＭＳ Ｐゴシック" charset="-128"/>
            </a:endParaRPr>
          </a:p>
        </p:txBody>
      </p:sp>
      <p:sp>
        <p:nvSpPr>
          <p:cNvPr id="34822" name="Footer Placeholder 254"/>
          <p:cNvSpPr>
            <a:spLocks noGrp="1"/>
          </p:cNvSpPr>
          <p:nvPr>
            <p:ph type="ftr" sz="quarter" idx="4294967295"/>
          </p:nvPr>
        </p:nvSpPr>
        <p:spPr>
          <a:xfrm>
            <a:off x="3429000" y="6553200"/>
            <a:ext cx="5715000" cy="304800"/>
          </a:xfrm>
          <a:prstGeom prst="rect">
            <a:avLst/>
          </a:prstGeom>
          <a:noFill/>
        </p:spPr>
        <p:txBody>
          <a:bodyPr/>
          <a:lstStyle/>
          <a:p>
            <a:pPr fontAlgn="base">
              <a:spcBef>
                <a:spcPct val="0"/>
              </a:spcBef>
              <a:spcAft>
                <a:spcPct val="0"/>
              </a:spcAft>
            </a:pPr>
            <a:r>
              <a:rPr lang="en-US" smtClean="0">
                <a:solidFill>
                  <a:srgbClr val="000000"/>
                </a:solidFill>
                <a:latin typeface="Times New Roman" pitchFamily="18" charset="0"/>
              </a:rPr>
              <a:t>S. Myers                   ECFA-EPS, Grenoble</a:t>
            </a:r>
          </a:p>
        </p:txBody>
      </p:sp>
      <p:sp>
        <p:nvSpPr>
          <p:cNvPr id="34820" name="Date Placeholder 252"/>
          <p:cNvSpPr>
            <a:spLocks noGrp="1"/>
          </p:cNvSpPr>
          <p:nvPr>
            <p:ph type="dt" sz="quarter" idx="4294967295"/>
          </p:nvPr>
        </p:nvSpPr>
        <p:spPr>
          <a:xfrm>
            <a:off x="0" y="6553200"/>
            <a:ext cx="1600200" cy="304800"/>
          </a:xfrm>
          <a:prstGeom prst="rect">
            <a:avLst/>
          </a:prstGeom>
          <a:noFill/>
        </p:spPr>
        <p:txBody>
          <a:bodyPr/>
          <a:lstStyle/>
          <a:p>
            <a:pPr fontAlgn="base">
              <a:spcBef>
                <a:spcPct val="0"/>
              </a:spcBef>
              <a:spcAft>
                <a:spcPct val="0"/>
              </a:spcAft>
            </a:pPr>
            <a:r>
              <a:rPr lang="en-US" smtClean="0">
                <a:solidFill>
                  <a:srgbClr val="000000"/>
                </a:solidFill>
                <a:latin typeface="Times New Roman" pitchFamily="18" charset="0"/>
                <a:ea typeface="ＭＳ Ｐゴシック" charset="-128"/>
                <a:cs typeface="ＭＳ Ｐゴシック" charset="-128"/>
              </a:rPr>
              <a:t>July 23, 2011</a:t>
            </a:r>
            <a:endParaRPr lang="en-US">
              <a:solidFill>
                <a:srgbClr val="000000"/>
              </a:solidFill>
              <a:latin typeface="Times New Roman" pitchFamily="18" charset="0"/>
              <a:ea typeface="ＭＳ Ｐゴシック" charset="-128"/>
              <a:cs typeface="ＭＳ Ｐゴシック" charset="-128"/>
            </a:endParaRPr>
          </a:p>
        </p:txBody>
      </p:sp>
    </p:spTree>
    <p:extLst>
      <p:ext uri="{BB962C8B-B14F-4D97-AF65-F5344CB8AC3E}">
        <p14:creationId xmlns:p14="http://schemas.microsoft.com/office/powerpoint/2010/main" val="3298150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56" y="188640"/>
            <a:ext cx="8496944" cy="783771"/>
          </a:xfrm>
        </p:spPr>
        <p:txBody>
          <a:bodyPr>
            <a:noAutofit/>
          </a:bodyPr>
          <a:lstStyle/>
          <a:p>
            <a:r>
              <a:rPr lang="en-US" sz="3600" dirty="0" smtClean="0"/>
              <a:t>Tentative CLIC Post-CDR phase(s)</a:t>
            </a:r>
            <a:endParaRPr lang="en-US" sz="1800" dirty="0"/>
          </a:p>
        </p:txBody>
      </p:sp>
      <p:sp>
        <p:nvSpPr>
          <p:cNvPr id="6" name="Content Placeholder 2"/>
          <p:cNvSpPr>
            <a:spLocks noGrp="1"/>
          </p:cNvSpPr>
          <p:nvPr>
            <p:ph idx="1"/>
          </p:nvPr>
        </p:nvSpPr>
        <p:spPr>
          <a:xfrm>
            <a:off x="107504" y="980728"/>
            <a:ext cx="8915399" cy="5256584"/>
          </a:xfrm>
        </p:spPr>
        <p:txBody>
          <a:bodyPr>
            <a:noAutofit/>
          </a:bodyPr>
          <a:lstStyle/>
          <a:p>
            <a:pPr marL="444500" indent="-355600" algn="just">
              <a:spcBef>
                <a:spcPts val="0"/>
              </a:spcBef>
            </a:pPr>
            <a:r>
              <a:rPr lang="en-US" sz="2400" b="1" dirty="0" smtClean="0">
                <a:latin typeface="Calibri" pitchFamily="34" charset="0"/>
              </a:rPr>
              <a:t>2011-2016 – Project Preparation phase</a:t>
            </a:r>
          </a:p>
          <a:p>
            <a:pPr marL="444500" indent="-355600" algn="just">
              <a:spcBef>
                <a:spcPts val="0"/>
              </a:spcBef>
              <a:buNone/>
            </a:pPr>
            <a:r>
              <a:rPr lang="en-US" sz="1100" dirty="0" smtClean="0">
                <a:latin typeface="Calibri" pitchFamily="34" charset="0"/>
              </a:rPr>
              <a:t>	</a:t>
            </a:r>
            <a:r>
              <a:rPr lang="en-US" sz="1800" dirty="0" smtClean="0">
                <a:solidFill>
                  <a:srgbClr val="FF00FF"/>
                </a:solidFill>
                <a:latin typeface="Calibri" pitchFamily="34" charset="0"/>
              </a:rPr>
              <a:t>Goal: preparation of a (staged) Project Implementation Plan (PIP) at reviewed energy and luminosity (taking into account results of CDR and based on Physics requests as soon as available…) :</a:t>
            </a:r>
          </a:p>
          <a:p>
            <a:pPr marL="908050" lvl="1" indent="-355600" algn="just">
              <a:spcBef>
                <a:spcPts val="0"/>
              </a:spcBef>
              <a:buNone/>
            </a:pPr>
            <a:r>
              <a:rPr lang="en-US" sz="1800" dirty="0" smtClean="0">
                <a:solidFill>
                  <a:schemeClr val="tx1"/>
                </a:solidFill>
                <a:latin typeface="Calibri" pitchFamily="34" charset="0"/>
              </a:rPr>
              <a:t>	-  </a:t>
            </a:r>
            <a:r>
              <a:rPr lang="en-US" sz="1800" dirty="0" smtClean="0">
                <a:latin typeface="Calibri" pitchFamily="34" charset="0"/>
                <a:cs typeface="Arial" pitchFamily="34" charset="0"/>
              </a:rPr>
              <a:t>technical developments &amp; test of critical component prototypes in upgraded facilities</a:t>
            </a:r>
            <a:endParaRPr lang="en-US" sz="1800" dirty="0" smtClean="0">
              <a:solidFill>
                <a:schemeClr val="tx1"/>
              </a:solidFill>
              <a:latin typeface="Calibri" pitchFamily="34" charset="0"/>
            </a:endParaRPr>
          </a:p>
          <a:p>
            <a:pPr marL="908050" lvl="1" indent="-355600" algn="just">
              <a:spcBef>
                <a:spcPts val="0"/>
              </a:spcBef>
              <a:buNone/>
            </a:pPr>
            <a:r>
              <a:rPr lang="en-US" sz="1800" dirty="0" smtClean="0">
                <a:solidFill>
                  <a:schemeClr val="tx1"/>
                </a:solidFill>
                <a:latin typeface="Calibri" pitchFamily="34" charset="0"/>
              </a:rPr>
              <a:t>	-  Machine/Detector </a:t>
            </a:r>
            <a:r>
              <a:rPr lang="en-US" sz="1800" dirty="0" smtClean="0">
                <a:latin typeface="Calibri" pitchFamily="34" charset="0"/>
              </a:rPr>
              <a:t>interface and Detector developments</a:t>
            </a:r>
            <a:r>
              <a:rPr lang="en-US" sz="1800" dirty="0" smtClean="0">
                <a:solidFill>
                  <a:schemeClr val="tx1"/>
                </a:solidFill>
                <a:latin typeface="Calibri" pitchFamily="34" charset="0"/>
              </a:rPr>
              <a:t>	-</a:t>
            </a:r>
          </a:p>
          <a:p>
            <a:pPr marL="908050" lvl="1" indent="-355600" algn="just">
              <a:spcBef>
                <a:spcPts val="0"/>
              </a:spcBef>
              <a:buNone/>
            </a:pPr>
            <a:r>
              <a:rPr lang="en-US" sz="1800" dirty="0" smtClean="0">
                <a:solidFill>
                  <a:schemeClr val="tx1"/>
                </a:solidFill>
                <a:latin typeface="Calibri" pitchFamily="34" charset="0"/>
              </a:rPr>
              <a:t>	-  Site studies , </a:t>
            </a:r>
            <a:r>
              <a:rPr lang="en-US" sz="1800" dirty="0" err="1" smtClean="0">
                <a:solidFill>
                  <a:schemeClr val="tx1"/>
                </a:solidFill>
                <a:latin typeface="Calibri" pitchFamily="34" charset="0"/>
              </a:rPr>
              <a:t>Organisation</a:t>
            </a:r>
            <a:r>
              <a:rPr lang="en-US" sz="1800" dirty="0" smtClean="0">
                <a:solidFill>
                  <a:schemeClr val="tx1"/>
                </a:solidFill>
                <a:latin typeface="Calibri" pitchFamily="34" charset="0"/>
              </a:rPr>
              <a:t> and Governance </a:t>
            </a:r>
          </a:p>
          <a:p>
            <a:pPr marL="444500" indent="-355600" algn="just">
              <a:spcBef>
                <a:spcPts val="0"/>
              </a:spcBef>
            </a:pPr>
            <a:endParaRPr lang="en-US" sz="1100" dirty="0" smtClean="0">
              <a:latin typeface="Calibri" pitchFamily="34" charset="0"/>
            </a:endParaRPr>
          </a:p>
          <a:p>
            <a:pPr marL="444500" indent="-355600" algn="just">
              <a:spcBef>
                <a:spcPts val="0"/>
              </a:spcBef>
            </a:pPr>
            <a:r>
              <a:rPr lang="en-US" sz="2400" dirty="0" smtClean="0">
                <a:latin typeface="Calibri" pitchFamily="34" charset="0"/>
              </a:rPr>
              <a:t>After 2016 – Project Implementation phase</a:t>
            </a:r>
          </a:p>
          <a:p>
            <a:pPr marL="444500" indent="-355600" algn="just">
              <a:spcBef>
                <a:spcPts val="0"/>
              </a:spcBef>
              <a:buNone/>
            </a:pPr>
            <a:r>
              <a:rPr lang="en-US" sz="1400" dirty="0" smtClean="0">
                <a:latin typeface="Calibri" pitchFamily="34" charset="0"/>
              </a:rPr>
              <a:t>	</a:t>
            </a:r>
            <a:r>
              <a:rPr lang="en-US" sz="1800" dirty="0" smtClean="0">
                <a:solidFill>
                  <a:srgbClr val="FF00FF"/>
                </a:solidFill>
                <a:latin typeface="Calibri" pitchFamily="34" charset="0"/>
              </a:rPr>
              <a:t>Goal: Lay the grounds for full approval and preparation of the technical documentation needed for moving into (staged) construction following Physics requests (should be known by the time….)</a:t>
            </a:r>
            <a:r>
              <a:rPr lang="en-US" sz="1800" dirty="0" smtClean="0">
                <a:solidFill>
                  <a:schemeClr val="tx1"/>
                </a:solidFill>
                <a:latin typeface="Calibri" pitchFamily="34" charset="0"/>
              </a:rPr>
              <a:t>      </a:t>
            </a:r>
          </a:p>
          <a:p>
            <a:pPr marL="1243013" lvl="2" indent="-355600" algn="just">
              <a:spcBef>
                <a:spcPts val="0"/>
              </a:spcBef>
              <a:buNone/>
            </a:pPr>
            <a:r>
              <a:rPr lang="en-US" sz="1800" b="1" dirty="0" smtClean="0">
                <a:latin typeface="Calibri" pitchFamily="34" charset="0"/>
              </a:rPr>
              <a:t>- </a:t>
            </a:r>
            <a:r>
              <a:rPr lang="en-US" sz="1800" b="1" dirty="0" err="1" smtClean="0">
                <a:latin typeface="Calibri" pitchFamily="34" charset="0"/>
              </a:rPr>
              <a:t>Industrialisation</a:t>
            </a:r>
            <a:r>
              <a:rPr lang="en-US" sz="1800" b="1" dirty="0" smtClean="0">
                <a:latin typeface="Calibri" pitchFamily="34" charset="0"/>
              </a:rPr>
              <a:t> &amp; pre-series production of large series components with validation facilities</a:t>
            </a:r>
          </a:p>
          <a:p>
            <a:pPr lvl="1">
              <a:buNone/>
            </a:pPr>
            <a:r>
              <a:rPr lang="en-US" sz="1200" dirty="0" smtClean="0">
                <a:latin typeface="Calibri" pitchFamily="34" charset="0"/>
              </a:rPr>
              <a:t>	</a:t>
            </a:r>
            <a:r>
              <a:rPr lang="en-US" sz="1800" dirty="0" smtClean="0">
                <a:latin typeface="Calibri" pitchFamily="34" charset="0"/>
              </a:rPr>
              <a:t>-   </a:t>
            </a:r>
            <a:r>
              <a:rPr lang="en-US" sz="1800" dirty="0" err="1" smtClean="0">
                <a:latin typeface="Calibri" pitchFamily="34" charset="0"/>
              </a:rPr>
              <a:t>D</a:t>
            </a:r>
            <a:r>
              <a:rPr lang="en-US" sz="1800" dirty="0" err="1" smtClean="0">
                <a:solidFill>
                  <a:schemeClr val="tx1"/>
                </a:solidFill>
                <a:latin typeface="Calibri" pitchFamily="34" charset="0"/>
                <a:cs typeface="Arial" pitchFamily="34" charset="0"/>
              </a:rPr>
              <a:t>etector&amp;physics</a:t>
            </a:r>
            <a:r>
              <a:rPr lang="en-US" sz="1800" dirty="0" smtClean="0">
                <a:solidFill>
                  <a:schemeClr val="tx1"/>
                </a:solidFill>
                <a:latin typeface="Calibri" pitchFamily="34" charset="0"/>
                <a:cs typeface="Arial" pitchFamily="34" charset="0"/>
              </a:rPr>
              <a:t> studies with emphasis on technical coordination </a:t>
            </a:r>
            <a:r>
              <a:rPr lang="en-US" sz="1800" dirty="0" err="1" smtClean="0">
                <a:solidFill>
                  <a:schemeClr val="tx1"/>
                </a:solidFill>
                <a:latin typeface="Calibri" pitchFamily="34" charset="0"/>
                <a:cs typeface="Arial" pitchFamily="34" charset="0"/>
              </a:rPr>
              <a:t>issues&amp;integ</a:t>
            </a:r>
            <a:r>
              <a:rPr lang="en-US" sz="1800" dirty="0" smtClean="0">
                <a:solidFill>
                  <a:schemeClr val="tx1"/>
                </a:solidFill>
                <a:latin typeface="Calibri" pitchFamily="34" charset="0"/>
                <a:cs typeface="Arial" pitchFamily="34" charset="0"/>
              </a:rPr>
              <a:t>.</a:t>
            </a:r>
          </a:p>
          <a:p>
            <a:pPr lvl="2">
              <a:buNone/>
            </a:pPr>
            <a:r>
              <a:rPr lang="en-US" sz="1800" b="1" dirty="0" smtClean="0">
                <a:solidFill>
                  <a:schemeClr val="tx1"/>
                </a:solidFill>
                <a:latin typeface="Calibri" pitchFamily="34" charset="0"/>
                <a:cs typeface="Arial" pitchFamily="34" charset="0"/>
              </a:rPr>
              <a:t>-  Project Implementation Plan (PIP) update, following staging strategy and detailed resource discussion with all partners</a:t>
            </a:r>
            <a:endParaRPr lang="en-US" sz="1800" b="1" dirty="0" smtClean="0">
              <a:latin typeface="Calibri" pitchFamily="34" charset="0"/>
            </a:endParaRPr>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136</a:t>
            </a:fld>
            <a:endParaRPr lang="en-GB">
              <a:solidFill>
                <a:prstClr val="black">
                  <a:tint val="75000"/>
                </a:prstClr>
              </a:solidFill>
            </a:endParaRPr>
          </a:p>
        </p:txBody>
      </p:sp>
    </p:spTree>
    <p:custDataLst>
      <p:tags r:id="rId1"/>
    </p:custDataLst>
    <p:extLst>
      <p:ext uri="{BB962C8B-B14F-4D97-AF65-F5344CB8AC3E}">
        <p14:creationId xmlns:p14="http://schemas.microsoft.com/office/powerpoint/2010/main" val="15049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blinds(horizontal)">
                                      <p:cBhvr>
                                        <p:cTn id="13" dur="500"/>
                                        <p:tgtEl>
                                          <p:spTgt spid="6">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blinds(horizontal)">
                                      <p:cBhvr>
                                        <p:cTn id="16" dur="500"/>
                                        <p:tgtEl>
                                          <p:spTgt spid="6">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animEffect transition="in" filter="blinds(horizontal)">
                                      <p:cBhvr>
                                        <p:cTn id="19"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69560" cy="706090"/>
          </a:xfrm>
        </p:spPr>
        <p:txBody>
          <a:bodyPr>
            <a:normAutofit fontScale="90000"/>
          </a:bodyPr>
          <a:lstStyle/>
          <a:p>
            <a:r>
              <a:rPr lang="en-US" dirty="0" smtClean="0"/>
              <a:t>ILC/CLIC Parameters</a:t>
            </a:r>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92" y="908720"/>
            <a:ext cx="8044953" cy="540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137</a:t>
            </a:fld>
            <a:endParaRPr lang="en-GB">
              <a:solidFill>
                <a:prstClr val="black">
                  <a:tint val="75000"/>
                </a:prstClr>
              </a:solidFill>
            </a:endParaRPr>
          </a:p>
        </p:txBody>
      </p:sp>
      <p:sp>
        <p:nvSpPr>
          <p:cNvPr id="7" name="TextBox 6"/>
          <p:cNvSpPr txBox="1"/>
          <p:nvPr/>
        </p:nvSpPr>
        <p:spPr>
          <a:xfrm>
            <a:off x="6012160" y="5733256"/>
            <a:ext cx="1152128" cy="276999"/>
          </a:xfrm>
          <a:prstGeom prst="rect">
            <a:avLst/>
          </a:prstGeom>
          <a:solidFill>
            <a:schemeClr val="accent6">
              <a:lumMod val="20000"/>
              <a:lumOff val="80000"/>
            </a:schemeClr>
          </a:solidFill>
          <a:ln w="19050">
            <a:solidFill>
              <a:srgbClr val="FF0000"/>
            </a:solidFill>
          </a:ln>
        </p:spPr>
        <p:txBody>
          <a:bodyPr wrap="square" rtlCol="0">
            <a:spAutoFit/>
          </a:bodyPr>
          <a:lstStyle/>
          <a:p>
            <a:pPr algn="ctr"/>
            <a:r>
              <a:rPr lang="en-GB" sz="1200" b="1" dirty="0" smtClean="0">
                <a:solidFill>
                  <a:srgbClr val="0070C0"/>
                </a:solidFill>
              </a:rPr>
              <a:t>4.1%</a:t>
            </a:r>
            <a:endParaRPr lang="en-GB" sz="1200" b="1" dirty="0">
              <a:solidFill>
                <a:srgbClr val="0070C0"/>
              </a:solidFill>
            </a:endParaRPr>
          </a:p>
        </p:txBody>
      </p:sp>
      <p:sp>
        <p:nvSpPr>
          <p:cNvPr id="10" name="TextBox 9"/>
          <p:cNvSpPr txBox="1"/>
          <p:nvPr/>
        </p:nvSpPr>
        <p:spPr>
          <a:xfrm>
            <a:off x="7236296" y="5708052"/>
            <a:ext cx="1368152" cy="276999"/>
          </a:xfrm>
          <a:prstGeom prst="rect">
            <a:avLst/>
          </a:prstGeom>
          <a:solidFill>
            <a:schemeClr val="accent6">
              <a:lumMod val="20000"/>
              <a:lumOff val="80000"/>
            </a:schemeClr>
          </a:solidFill>
          <a:ln w="19050">
            <a:solidFill>
              <a:srgbClr val="FF0000"/>
            </a:solidFill>
          </a:ln>
        </p:spPr>
        <p:txBody>
          <a:bodyPr wrap="square" rtlCol="0">
            <a:spAutoFit/>
          </a:bodyPr>
          <a:lstStyle/>
          <a:p>
            <a:pPr algn="ctr"/>
            <a:r>
              <a:rPr lang="en-GB" sz="1200" b="1" dirty="0" smtClean="0">
                <a:solidFill>
                  <a:srgbClr val="0070C0"/>
                </a:solidFill>
              </a:rPr>
              <a:t>5.0%</a:t>
            </a:r>
            <a:endParaRPr lang="en-GB" sz="1200" b="1" dirty="0">
              <a:solidFill>
                <a:srgbClr val="0070C0"/>
              </a:solidFill>
            </a:endParaRPr>
          </a:p>
        </p:txBody>
      </p:sp>
      <p:grpSp>
        <p:nvGrpSpPr>
          <p:cNvPr id="9" name="Group 8"/>
          <p:cNvGrpSpPr/>
          <p:nvPr/>
        </p:nvGrpSpPr>
        <p:grpSpPr>
          <a:xfrm>
            <a:off x="1562224" y="4797152"/>
            <a:ext cx="6106120" cy="1989212"/>
            <a:chOff x="1562224" y="4797152"/>
            <a:chExt cx="6106120" cy="1989212"/>
          </a:xfrm>
        </p:grpSpPr>
        <p:pic>
          <p:nvPicPr>
            <p:cNvPr id="32770" name="Picture 2" descr="nuclear power pl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224" y="4797152"/>
              <a:ext cx="2336643" cy="198921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3898867" y="5791758"/>
              <a:ext cx="3769477" cy="37354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58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ChangeArrowheads="1"/>
          </p:cNvSpPr>
          <p:nvPr/>
        </p:nvSpPr>
        <p:spPr bwMode="auto">
          <a:xfrm>
            <a:off x="804863" y="228600"/>
            <a:ext cx="8151812" cy="392113"/>
          </a:xfrm>
          <a:prstGeom prst="rect">
            <a:avLst/>
          </a:prstGeom>
          <a:noFill/>
          <a:ln w="9525">
            <a:noFill/>
            <a:miter lim="800000"/>
            <a:headEnd/>
            <a:tailEnd/>
          </a:ln>
        </p:spPr>
        <p:txBody>
          <a:bodyPr lIns="0" tIns="0" rIns="0" bIns="0" anchor="ctr">
            <a:prstTxWarp prst="textNoShape">
              <a:avLst/>
            </a:prstTxWarp>
          </a:bodyPr>
          <a:lstStyle/>
          <a:p>
            <a:pPr algn="ctr"/>
            <a:r>
              <a:rPr lang="en-US" sz="3200">
                <a:solidFill>
                  <a:prstClr val="black"/>
                </a:solidFill>
              </a:rPr>
              <a:t>CLIC Main Parameters</a:t>
            </a:r>
            <a:r>
              <a:rPr lang="en-US" sz="3200" b="1" i="1">
                <a:solidFill>
                  <a:srgbClr val="FF0000"/>
                </a:solidFill>
                <a:latin typeface="Times New Roman" charset="0"/>
              </a:rPr>
              <a:t> </a:t>
            </a:r>
            <a:br>
              <a:rPr lang="en-US" sz="3200" b="1" i="1">
                <a:solidFill>
                  <a:srgbClr val="FF0000"/>
                </a:solidFill>
                <a:latin typeface="Times New Roman" charset="0"/>
              </a:rPr>
            </a:br>
            <a:r>
              <a:rPr lang="en-US" sz="1000" b="1" i="1">
                <a:solidFill>
                  <a:srgbClr val="FF0000"/>
                </a:solidFill>
                <a:latin typeface="Times New Roman" charset="0"/>
                <a:hlinkClick r:id="rId3"/>
              </a:rPr>
              <a:t>http://cdsweb.cern.ch/record/1132079?ln=fr</a:t>
            </a:r>
            <a:r>
              <a:rPr lang="en-US" sz="1000" b="1" i="1">
                <a:solidFill>
                  <a:srgbClr val="FF0000"/>
                </a:solidFill>
                <a:latin typeface="Times New Roman" charset="0"/>
              </a:rPr>
              <a:t>    </a:t>
            </a:r>
            <a:r>
              <a:rPr lang="en-US" sz="1000" b="1" i="1">
                <a:solidFill>
                  <a:srgbClr val="FF0000"/>
                </a:solidFill>
                <a:latin typeface="Times New Roman" charset="0"/>
                <a:hlinkClick r:id="rId4"/>
              </a:rPr>
              <a:t>http://clic-meeting.web.cern.ch/clic-meeting/clictable2007.html</a:t>
            </a:r>
            <a:r>
              <a:rPr lang="en-US" sz="1400" b="1" i="1">
                <a:solidFill>
                  <a:srgbClr val="FF0000"/>
                </a:solidFill>
                <a:latin typeface="Times New Roman" charset="0"/>
              </a:rPr>
              <a:t/>
            </a:r>
            <a:br>
              <a:rPr lang="en-US" sz="1400" b="1" i="1">
                <a:solidFill>
                  <a:srgbClr val="FF0000"/>
                </a:solidFill>
                <a:latin typeface="Times New Roman" charset="0"/>
              </a:rPr>
            </a:br>
            <a:endParaRPr lang="en-US" sz="1400" b="1" i="1">
              <a:solidFill>
                <a:srgbClr val="FF0000"/>
              </a:solidFill>
              <a:latin typeface="Times New Roman" charset="0"/>
            </a:endParaRPr>
          </a:p>
        </p:txBody>
      </p:sp>
      <p:sp>
        <p:nvSpPr>
          <p:cNvPr id="36869" name="Rectangle 8"/>
          <p:cNvSpPr>
            <a:spLocks noChangeArrowheads="1"/>
          </p:cNvSpPr>
          <p:nvPr/>
        </p:nvSpPr>
        <p:spPr bwMode="auto">
          <a:xfrm>
            <a:off x="0" y="838200"/>
            <a:ext cx="4572000" cy="5035550"/>
          </a:xfrm>
          <a:prstGeom prst="rect">
            <a:avLst/>
          </a:prstGeom>
          <a:noFill/>
          <a:ln w="9525">
            <a:noFill/>
            <a:miter lim="800000"/>
            <a:headEnd/>
            <a:tailEnd/>
          </a:ln>
        </p:spPr>
        <p:txBody>
          <a:bodyPr>
            <a:prstTxWarp prst="textNoShape">
              <a:avLst/>
            </a:prstTxWarp>
            <a:spAutoFit/>
          </a:bodyPr>
          <a:lstStyle/>
          <a:p>
            <a:pPr marL="533400" indent="-533400"/>
            <a:r>
              <a:rPr lang="en-GB">
                <a:solidFill>
                  <a:srgbClr val="3333FF"/>
                </a:solidFill>
              </a:rPr>
              <a:t>High gradient to reduce cost</a:t>
            </a:r>
            <a:endParaRPr lang="en-GB">
              <a:solidFill>
                <a:prstClr val="black"/>
              </a:solidFill>
            </a:endParaRPr>
          </a:p>
          <a:p>
            <a:pPr marL="533400" indent="-533400">
              <a:buFont typeface="Arial" charset="0"/>
              <a:buChar char="•"/>
            </a:pPr>
            <a:r>
              <a:rPr lang="en-GB">
                <a:solidFill>
                  <a:prstClr val="black"/>
                </a:solidFill>
              </a:rPr>
              <a:t>Break down of structures at high fields and long pulses</a:t>
            </a:r>
          </a:p>
          <a:p>
            <a:pPr marL="990600" lvl="1" indent="-533400">
              <a:buFont typeface="Arial" charset="0"/>
              <a:buChar char="•"/>
            </a:pPr>
            <a:r>
              <a:rPr lang="en-GB">
                <a:solidFill>
                  <a:prstClr val="black"/>
                </a:solidFill>
              </a:rPr>
              <a:t>Pushes to short pulses</a:t>
            </a:r>
          </a:p>
          <a:p>
            <a:pPr marL="990600" lvl="1" indent="-533400">
              <a:buFont typeface="Arial" charset="0"/>
              <a:buChar char="•"/>
            </a:pPr>
            <a:r>
              <a:rPr lang="en-GB">
                <a:solidFill>
                  <a:prstClr val="black"/>
                </a:solidFill>
              </a:rPr>
              <a:t>and small iris radii (high wakefields)</a:t>
            </a:r>
          </a:p>
          <a:p>
            <a:pPr marL="1333500" lvl="2" indent="-533400"/>
            <a:endParaRPr lang="en-GB">
              <a:solidFill>
                <a:prstClr val="black"/>
              </a:solidFill>
            </a:endParaRPr>
          </a:p>
          <a:p>
            <a:pPr marL="533400" indent="-533400"/>
            <a:r>
              <a:rPr lang="en-GB">
                <a:solidFill>
                  <a:srgbClr val="3333FF"/>
                </a:solidFill>
              </a:rPr>
              <a:t>High luminosity</a:t>
            </a:r>
          </a:p>
          <a:p>
            <a:pPr marL="533400" indent="-533400">
              <a:buFont typeface="Arial" charset="0"/>
              <a:buChar char="•"/>
            </a:pPr>
            <a:r>
              <a:rPr lang="en-GB">
                <a:solidFill>
                  <a:prstClr val="black"/>
                </a:solidFill>
              </a:rPr>
              <a:t>Improve wall plug to RF efficiency</a:t>
            </a:r>
          </a:p>
          <a:p>
            <a:pPr marL="533400" indent="-533400">
              <a:buFont typeface="Arial" charset="0"/>
              <a:buChar char="•"/>
            </a:pPr>
            <a:r>
              <a:rPr lang="en-GB">
                <a:solidFill>
                  <a:prstClr val="black"/>
                </a:solidFill>
              </a:rPr>
              <a:t>Push RF to beam efficiency</a:t>
            </a:r>
          </a:p>
          <a:p>
            <a:pPr marL="990600" lvl="1" indent="-533400">
              <a:buFont typeface="Arial" charset="0"/>
              <a:buChar char="•"/>
            </a:pPr>
            <a:r>
              <a:rPr lang="en-GB">
                <a:solidFill>
                  <a:prstClr val="black"/>
                </a:solidFill>
              </a:rPr>
              <a:t>Push single bunch charge to beam dynamics limit</a:t>
            </a:r>
          </a:p>
          <a:p>
            <a:pPr marL="990600" lvl="1" indent="-533400">
              <a:buFont typeface="Arial" charset="0"/>
              <a:buChar char="•"/>
            </a:pPr>
            <a:r>
              <a:rPr lang="en-GB">
                <a:solidFill>
                  <a:prstClr val="black"/>
                </a:solidFill>
              </a:rPr>
              <a:t>Reduce bunch distance to beam dynamics limit</a:t>
            </a:r>
          </a:p>
          <a:p>
            <a:pPr marL="533400" indent="-533400">
              <a:buFont typeface="Arial" charset="0"/>
              <a:buChar char="•"/>
            </a:pPr>
            <a:r>
              <a:rPr lang="en-GB">
                <a:solidFill>
                  <a:srgbClr val="000000"/>
                </a:solidFill>
              </a:rPr>
              <a:t>Push specific luminosity -&gt;</a:t>
            </a:r>
            <a:r>
              <a:rPr lang="en-GB">
                <a:solidFill>
                  <a:srgbClr val="3333FF"/>
                </a:solidFill>
              </a:rPr>
              <a:t> </a:t>
            </a:r>
            <a:r>
              <a:rPr lang="en-GB">
                <a:solidFill>
                  <a:prstClr val="black"/>
                </a:solidFill>
              </a:rPr>
              <a:t>High beam quality</a:t>
            </a:r>
          </a:p>
          <a:p>
            <a:pPr marL="990600" lvl="1" indent="-533400">
              <a:buFont typeface="Arial" charset="0"/>
              <a:buChar char="•"/>
            </a:pPr>
            <a:r>
              <a:rPr lang="en-GB">
                <a:solidFill>
                  <a:prstClr val="black"/>
                </a:solidFill>
              </a:rPr>
              <a:t>Beam-based alignment and tuning</a:t>
            </a:r>
          </a:p>
          <a:p>
            <a:pPr marL="990600" lvl="1" indent="-533400">
              <a:buFont typeface="Arial" charset="0"/>
              <a:buChar char="•"/>
            </a:pPr>
            <a:r>
              <a:rPr lang="en-GB">
                <a:solidFill>
                  <a:prstClr val="black"/>
                </a:solidFill>
              </a:rPr>
              <a:t>Excellent pre-alignment</a:t>
            </a:r>
          </a:p>
          <a:p>
            <a:pPr marL="990600" lvl="1" indent="-533400">
              <a:buFont typeface="Arial" charset="0"/>
              <a:buChar char="•"/>
            </a:pPr>
            <a:r>
              <a:rPr lang="en-GB">
                <a:solidFill>
                  <a:prstClr val="black"/>
                </a:solidFill>
              </a:rPr>
              <a:t>Component stabilisation</a:t>
            </a:r>
          </a:p>
        </p:txBody>
      </p:sp>
      <p:pic>
        <p:nvPicPr>
          <p:cNvPr id="36870" name="Picture 9" descr="p1.tiff"/>
          <p:cNvPicPr>
            <a:picLocks noChangeAspect="1"/>
          </p:cNvPicPr>
          <p:nvPr/>
        </p:nvPicPr>
        <p:blipFill>
          <a:blip r:embed="rId5"/>
          <a:srcRect/>
          <a:stretch>
            <a:fillRect/>
          </a:stretch>
        </p:blipFill>
        <p:spPr bwMode="auto">
          <a:xfrm>
            <a:off x="4724400" y="838200"/>
            <a:ext cx="4114800" cy="4346575"/>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1D6AF9-1F0E-2547-B7C2-EBD1501318D2}" type="slidenum">
              <a:rPr lang="en-US" smtClean="0">
                <a:solidFill>
                  <a:prstClr val="black">
                    <a:tint val="75000"/>
                  </a:prstClr>
                </a:solidFill>
              </a:rPr>
              <a:pPr/>
              <a:t>138</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3565846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52388"/>
            <a:ext cx="9020175"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139</a:t>
            </a:fld>
            <a:endParaRPr lang="en-GB">
              <a:solidFill>
                <a:prstClr val="black">
                  <a:tint val="75000"/>
                </a:prstClr>
              </a:solidFill>
            </a:endParaRPr>
          </a:p>
        </p:txBody>
      </p:sp>
    </p:spTree>
    <p:extLst>
      <p:ext uri="{BB962C8B-B14F-4D97-AF65-F5344CB8AC3E}">
        <p14:creationId xmlns:p14="http://schemas.microsoft.com/office/powerpoint/2010/main" val="1290233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852936"/>
            <a:ext cx="8229600" cy="1152128"/>
          </a:xfrm>
          <a:noFill/>
        </p:spPr>
        <p:txBody>
          <a:bodyPr>
            <a:noAutofit/>
          </a:bodyPr>
          <a:lstStyle/>
          <a:p>
            <a:r>
              <a:rPr lang="en-US" sz="8000" dirty="0" smtClean="0"/>
              <a:t>LHC</a:t>
            </a:r>
            <a:endParaRPr lang="en-US" sz="80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14</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21" y="188640"/>
            <a:ext cx="8740511"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140</a:t>
            </a:fld>
            <a:endParaRPr lang="en-GB">
              <a:solidFill>
                <a:prstClr val="black">
                  <a:tint val="75000"/>
                </a:prstClr>
              </a:solidFill>
            </a:endParaRPr>
          </a:p>
        </p:txBody>
      </p:sp>
    </p:spTree>
    <p:extLst>
      <p:ext uri="{BB962C8B-B14F-4D97-AF65-F5344CB8AC3E}">
        <p14:creationId xmlns:p14="http://schemas.microsoft.com/office/powerpoint/2010/main" val="10086117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862263" y="152400"/>
            <a:ext cx="5472112" cy="392113"/>
          </a:xfrm>
          <a:prstGeom prst="rect">
            <a:avLst/>
          </a:prstGeom>
          <a:noFill/>
          <a:ln w="9525">
            <a:noFill/>
            <a:miter lim="800000"/>
            <a:headEnd/>
            <a:tailEnd/>
          </a:ln>
        </p:spPr>
        <p:txBody>
          <a:bodyPr lIns="0" tIns="0" rIns="0" bIns="0" anchor="ctr"/>
          <a:lstStyle/>
          <a:p>
            <a:pPr algn="ctr" defTabSz="457200"/>
            <a:r>
              <a:rPr lang="en-US" sz="3200" dirty="0">
                <a:solidFill>
                  <a:srgbClr val="000000"/>
                </a:solidFill>
                <a:latin typeface="Calibri"/>
                <a:cs typeface="Calibri"/>
              </a:rPr>
              <a:t>CLIC main parameters</a:t>
            </a:r>
          </a:p>
        </p:txBody>
      </p:sp>
      <p:graphicFrame>
        <p:nvGraphicFramePr>
          <p:cNvPr id="13387" name="Group 75"/>
          <p:cNvGraphicFramePr>
            <a:graphicFrameLocks noGrp="1"/>
          </p:cNvGraphicFramePr>
          <p:nvPr>
            <p:extLst>
              <p:ext uri="{D42A27DB-BD31-4B8C-83A1-F6EECF244321}">
                <p14:modId xmlns:p14="http://schemas.microsoft.com/office/powerpoint/2010/main" val="2203401755"/>
              </p:ext>
            </p:extLst>
          </p:nvPr>
        </p:nvGraphicFramePr>
        <p:xfrm>
          <a:off x="266700" y="727075"/>
          <a:ext cx="8712200" cy="5857240"/>
        </p:xfrm>
        <a:graphic>
          <a:graphicData uri="http://schemas.openxmlformats.org/drawingml/2006/table">
            <a:tbl>
              <a:tblPr/>
              <a:tblGrid>
                <a:gridCol w="3797300"/>
                <a:gridCol w="2549525"/>
                <a:gridCol w="2365375"/>
              </a:tblGrid>
              <a:tr h="342900">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dirty="0" smtClean="0">
                          <a:ln>
                            <a:noFill/>
                          </a:ln>
                          <a:solidFill>
                            <a:schemeClr val="tx1"/>
                          </a:solidFill>
                          <a:effectLst/>
                          <a:latin typeface="Times New Roman" pitchFamily="18" charset="0"/>
                          <a:ea typeface="Batang" pitchFamily="18" charset="-127"/>
                        </a:rPr>
                        <a:t> </a:t>
                      </a:r>
                      <a:r>
                        <a:rPr kumimoji="0" lang="en-US" sz="1800" b="1" i="0" u="none" strike="noStrike" cap="none" normalizeH="0" baseline="0" dirty="0" smtClean="0">
                          <a:ln>
                            <a:noFill/>
                          </a:ln>
                          <a:solidFill>
                            <a:schemeClr val="tx1"/>
                          </a:solidFill>
                          <a:effectLst/>
                          <a:latin typeface="Times New Roman" pitchFamily="18" charset="0"/>
                          <a:ea typeface="Batang" pitchFamily="18" charset="-127"/>
                        </a:rPr>
                        <a:t>Centre</a:t>
                      </a:r>
                      <a:r>
                        <a:rPr kumimoji="0" lang="en-GB" sz="1800" b="1" i="0" u="none" strike="noStrike" cap="none" normalizeH="0" baseline="0" dirty="0" smtClean="0">
                          <a:ln>
                            <a:noFill/>
                          </a:ln>
                          <a:solidFill>
                            <a:schemeClr val="tx1"/>
                          </a:solidFill>
                          <a:effectLst/>
                          <a:latin typeface="Times New Roman" pitchFamily="18" charset="0"/>
                          <a:ea typeface="Batang" pitchFamily="18" charset="-127"/>
                        </a:rPr>
                        <a:t>-of-mass energy</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 500 GeV</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3 TeV</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352425">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Total (</a:t>
                      </a:r>
                      <a:r>
                        <a:rPr kumimoji="0" lang="en-GB" sz="1800" b="1" i="0" u="none" strike="noStrike" cap="none" normalizeH="0" baseline="0" smtClean="0">
                          <a:ln>
                            <a:noFill/>
                          </a:ln>
                          <a:solidFill>
                            <a:srgbClr val="CC00CC"/>
                          </a:solidFill>
                          <a:effectLst/>
                          <a:latin typeface="Times New Roman" pitchFamily="18" charset="0"/>
                          <a:ea typeface="Batang" pitchFamily="18" charset="-127"/>
                        </a:rPr>
                        <a:t>Peak 1%)</a:t>
                      </a:r>
                      <a:r>
                        <a:rPr kumimoji="0" lang="en-GB" sz="1800" b="1" i="0" u="none" strike="noStrike" cap="none" normalizeH="0" baseline="0" smtClean="0">
                          <a:ln>
                            <a:noFill/>
                          </a:ln>
                          <a:solidFill>
                            <a:schemeClr val="tx1"/>
                          </a:solidFill>
                          <a:effectLst/>
                          <a:latin typeface="Times New Roman" pitchFamily="18" charset="0"/>
                          <a:ea typeface="Batang" pitchFamily="18" charset="-127"/>
                        </a:rPr>
                        <a:t> luminosity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2.3(</a:t>
                      </a:r>
                      <a:r>
                        <a:rPr kumimoji="0" lang="en-GB" sz="1800" b="1" i="0" u="none" strike="noStrike" cap="none" normalizeH="0" baseline="0" smtClean="0">
                          <a:ln>
                            <a:noFill/>
                          </a:ln>
                          <a:solidFill>
                            <a:srgbClr val="CC00CC"/>
                          </a:solidFill>
                          <a:effectLst/>
                          <a:latin typeface="Times New Roman" pitchFamily="18" charset="0"/>
                          <a:ea typeface="Batang" pitchFamily="18" charset="-127"/>
                        </a:rPr>
                        <a:t>1.4</a:t>
                      </a:r>
                      <a:r>
                        <a:rPr kumimoji="0" lang="en-GB" sz="1800" b="1" i="0" u="none" strike="noStrike" cap="none" normalizeH="0" baseline="0" smtClean="0">
                          <a:ln>
                            <a:noFill/>
                          </a:ln>
                          <a:solidFill>
                            <a:srgbClr val="3366FF"/>
                          </a:solidFill>
                          <a:effectLst/>
                          <a:latin typeface="Times New Roman" pitchFamily="18" charset="0"/>
                          <a:ea typeface="Batang" pitchFamily="18" charset="-127"/>
                        </a:rPr>
                        <a:t>)</a:t>
                      </a:r>
                      <a:r>
                        <a:rPr kumimoji="0" lang="en-GB" sz="1800" b="1" i="0" u="none" strike="noStrike" cap="none" normalizeH="0" baseline="0" smtClean="0">
                          <a:ln>
                            <a:noFill/>
                          </a:ln>
                          <a:solidFill>
                            <a:srgbClr val="3366FF"/>
                          </a:solidFill>
                          <a:effectLst/>
                          <a:latin typeface="Times New Roman" pitchFamily="18" charset="0"/>
                          <a:ea typeface="Batang" pitchFamily="18" charset="-127"/>
                          <a:cs typeface="Arial" pitchFamily="34" charset="0"/>
                        </a:rPr>
                        <a:t>·</a:t>
                      </a:r>
                      <a:r>
                        <a:rPr kumimoji="0" lang="en-GB" sz="1800" b="1" i="0" u="none" strike="noStrike" cap="none" normalizeH="0" baseline="0" smtClean="0">
                          <a:ln>
                            <a:noFill/>
                          </a:ln>
                          <a:solidFill>
                            <a:srgbClr val="3366FF"/>
                          </a:solidFill>
                          <a:effectLst/>
                          <a:latin typeface="Times New Roman" pitchFamily="18" charset="0"/>
                          <a:ea typeface="Batang" pitchFamily="18" charset="-127"/>
                        </a:rPr>
                        <a:t>10</a:t>
                      </a:r>
                      <a:r>
                        <a:rPr kumimoji="0" lang="en-GB" sz="1800" b="1" i="0" u="none" strike="noStrike" cap="none" normalizeH="0" baseline="30000" smtClean="0">
                          <a:ln>
                            <a:noFill/>
                          </a:ln>
                          <a:solidFill>
                            <a:srgbClr val="3366FF"/>
                          </a:solidFill>
                          <a:effectLst/>
                          <a:latin typeface="Times New Roman" pitchFamily="18" charset="0"/>
                          <a:ea typeface="Batang" pitchFamily="18" charset="-127"/>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5.9(</a:t>
                      </a:r>
                      <a:r>
                        <a:rPr kumimoji="0" lang="en-GB" sz="1800" b="1" i="0" u="none" strike="noStrike" cap="none" normalizeH="0" baseline="0" smtClean="0">
                          <a:ln>
                            <a:noFill/>
                          </a:ln>
                          <a:solidFill>
                            <a:srgbClr val="CC00CC"/>
                          </a:solidFill>
                          <a:effectLst/>
                          <a:latin typeface="Times New Roman" pitchFamily="18" charset="0"/>
                          <a:ea typeface="Batang" pitchFamily="18" charset="-127"/>
                        </a:rPr>
                        <a:t>2.0</a:t>
                      </a:r>
                      <a:r>
                        <a:rPr kumimoji="0" lang="en-GB" sz="1800" b="1" i="0" u="none" strike="noStrike" cap="none" normalizeH="0" baseline="0" smtClean="0">
                          <a:ln>
                            <a:noFill/>
                          </a:ln>
                          <a:solidFill>
                            <a:srgbClr val="3366FF"/>
                          </a:solidFill>
                          <a:effectLst/>
                          <a:latin typeface="Times New Roman" pitchFamily="18" charset="0"/>
                          <a:ea typeface="Batang" pitchFamily="18" charset="-127"/>
                        </a:rPr>
                        <a:t>)</a:t>
                      </a:r>
                      <a:r>
                        <a:rPr kumimoji="0" lang="en-GB" sz="1800" b="1" i="0" u="none" strike="noStrike" cap="none" normalizeH="0" baseline="0" smtClean="0">
                          <a:ln>
                            <a:noFill/>
                          </a:ln>
                          <a:solidFill>
                            <a:srgbClr val="3366FF"/>
                          </a:solidFill>
                          <a:effectLst/>
                          <a:latin typeface="Times New Roman" pitchFamily="18" charset="0"/>
                          <a:ea typeface="Batang" pitchFamily="18" charset="-127"/>
                          <a:cs typeface="Arial" pitchFamily="34" charset="0"/>
                        </a:rPr>
                        <a:t>·</a:t>
                      </a:r>
                      <a:r>
                        <a:rPr kumimoji="0" lang="en-GB" sz="1800" b="1" i="0" u="none" strike="noStrike" cap="none" normalizeH="0" baseline="0" smtClean="0">
                          <a:ln>
                            <a:noFill/>
                          </a:ln>
                          <a:solidFill>
                            <a:srgbClr val="3366FF"/>
                          </a:solidFill>
                          <a:effectLst/>
                          <a:latin typeface="Times New Roman" pitchFamily="18" charset="0"/>
                          <a:ea typeface="Batang" pitchFamily="18" charset="-127"/>
                        </a:rPr>
                        <a:t>10</a:t>
                      </a:r>
                      <a:r>
                        <a:rPr kumimoji="0" lang="en-GB" sz="1800" b="1" i="0" u="none" strike="noStrike" cap="none" normalizeH="0" baseline="30000" smtClean="0">
                          <a:ln>
                            <a:noFill/>
                          </a:ln>
                          <a:solidFill>
                            <a:srgbClr val="3366FF"/>
                          </a:solidFill>
                          <a:effectLst/>
                          <a:latin typeface="Times New Roman" pitchFamily="18" charset="0"/>
                          <a:ea typeface="Batang" pitchFamily="18" charset="-127"/>
                        </a:rPr>
                        <a:t>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355600">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Total site length (km)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48.3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284163">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Loaded accel. gradient (MV/m)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271463">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Main linac RF frequency (GHz)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gridSpan="2">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hMerge="1">
                  <a:txBody>
                    <a:bodyPr/>
                    <a:lstStyle/>
                    <a:p>
                      <a:endParaRPr lang="en-US"/>
                    </a:p>
                  </a:txBody>
                  <a:tcPr/>
                </a:tc>
              </a:tr>
              <a:tr h="269875">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Beam power/beam (MW)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269875">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Bunch charge (10</a:t>
                      </a:r>
                      <a:r>
                        <a:rPr kumimoji="0" lang="en-GB" sz="1800" b="1" i="0" u="none" strike="noStrike" cap="none" normalizeH="0" baseline="30000" smtClean="0">
                          <a:ln>
                            <a:noFill/>
                          </a:ln>
                          <a:solidFill>
                            <a:schemeClr val="tx1"/>
                          </a:solidFill>
                          <a:effectLst/>
                          <a:latin typeface="Times New Roman" pitchFamily="18" charset="0"/>
                          <a:ea typeface="Batang" pitchFamily="18" charset="-127"/>
                        </a:rPr>
                        <a:t>9 </a:t>
                      </a:r>
                      <a:r>
                        <a:rPr kumimoji="0" lang="en-GB" sz="1800" b="1" i="0" u="none" strike="noStrike" cap="none" normalizeH="0" baseline="0" smtClean="0">
                          <a:ln>
                            <a:noFill/>
                          </a:ln>
                          <a:solidFill>
                            <a:schemeClr val="tx1"/>
                          </a:solidFill>
                          <a:effectLst/>
                          <a:latin typeface="Times New Roman" pitchFamily="18" charset="0"/>
                          <a:ea typeface="Batang" pitchFamily="18" charset="-127"/>
                        </a:rPr>
                        <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3.72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265113">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Bunch separation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gridSpan="2">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hMerge="1">
                  <a:txBody>
                    <a:bodyPr/>
                    <a:lstStyle/>
                    <a:p>
                      <a:endParaRPr lang="en-US"/>
                    </a:p>
                  </a:txBody>
                  <a:tcPr/>
                </a:tc>
              </a:tr>
              <a:tr h="346075">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Beam pulse duration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269875">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Repetition rate (Hz)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gridSpan="2">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hMerge="1">
                  <a:txBody>
                    <a:bodyPr/>
                    <a:lstStyle/>
                    <a:p>
                      <a:endParaRPr lang="en-US"/>
                    </a:p>
                  </a:txBody>
                  <a:tcPr/>
                </a:tc>
              </a:tr>
              <a:tr h="393700">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Hor./vert. norm. emitt (10</a:t>
                      </a:r>
                      <a:r>
                        <a:rPr kumimoji="0" lang="en-GB" sz="1800" b="1" i="0" u="none" strike="noStrike" cap="none" normalizeH="0" baseline="30000" smtClean="0">
                          <a:ln>
                            <a:noFill/>
                          </a:ln>
                          <a:solidFill>
                            <a:schemeClr val="tx1"/>
                          </a:solidFill>
                          <a:effectLst/>
                          <a:latin typeface="Times New Roman" pitchFamily="18" charset="0"/>
                          <a:ea typeface="Batang" pitchFamily="18" charset="-127"/>
                        </a:rPr>
                        <a:t>-6</a:t>
                      </a:r>
                      <a:r>
                        <a:rPr kumimoji="0" lang="en-GB" sz="1800" b="1" i="0" u="none" strike="noStrike" cap="none" normalizeH="0" baseline="0" smtClean="0">
                          <a:ln>
                            <a:noFill/>
                          </a:ln>
                          <a:solidFill>
                            <a:schemeClr val="tx1"/>
                          </a:solidFill>
                          <a:effectLst/>
                          <a:latin typeface="Times New Roman" pitchFamily="18" charset="0"/>
                          <a:ea typeface="Batang" pitchFamily="18" charset="-127"/>
                        </a:rPr>
                        <a:t>/10</a:t>
                      </a:r>
                      <a:r>
                        <a:rPr kumimoji="0" lang="en-GB" sz="1800" b="1" i="0" u="none" strike="noStrike" cap="none" normalizeH="0" baseline="30000" smtClean="0">
                          <a:ln>
                            <a:noFill/>
                          </a:ln>
                          <a:solidFill>
                            <a:schemeClr val="tx1"/>
                          </a:solidFill>
                          <a:effectLst/>
                          <a:latin typeface="Times New Roman" pitchFamily="18" charset="0"/>
                          <a:ea typeface="Batang" pitchFamily="18" charset="-127"/>
                        </a:rPr>
                        <a:t>-9</a:t>
                      </a:r>
                      <a:r>
                        <a:rPr kumimoji="0" lang="en-GB" sz="1800" b="1" i="0" u="none" strike="noStrike" cap="none" normalizeH="0" baseline="0" smtClean="0">
                          <a:ln>
                            <a:noFill/>
                          </a:ln>
                          <a:solidFill>
                            <a:schemeClr val="tx1"/>
                          </a:solidFill>
                          <a:effectLst/>
                          <a:latin typeface="Times New Roman" pitchFamily="18" charset="0"/>
                          <a:ea typeface="Batang" pitchFamily="18" charset="-127"/>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4.8/25</a:t>
                      </a:r>
                      <a:endParaRPr kumimoji="0" lang="en-GB" sz="1800" b="1" i="0" u="none" strike="noStrike" cap="none" normalizeH="0" baseline="0" smtClean="0">
                        <a:ln>
                          <a:noFill/>
                        </a:ln>
                        <a:solidFill>
                          <a:srgbClr val="FF3300"/>
                        </a:solidFill>
                        <a:effectLst/>
                        <a:latin typeface="Times New Roman" pitchFamily="18" charset="0"/>
                        <a:ea typeface="Batang" pitchFamily="18"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0.66/20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271463">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Hor./vert. IP beam size (nm)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202 / 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40 /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274638">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Hadronic events/crossing at IP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0.19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274638">
                <a:tc>
                  <a:txBody>
                    <a:bodyPr/>
                    <a:lstStyle/>
                    <a:p>
                      <a:pPr marL="231775" marR="0" lvl="0" indent="0" algn="l"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chemeClr val="tx1"/>
                          </a:solidFill>
                          <a:effectLst/>
                          <a:latin typeface="Times New Roman" pitchFamily="18" charset="0"/>
                          <a:ea typeface="Batang" pitchFamily="18" charset="-127"/>
                        </a:rPr>
                        <a:t>Coherent pairs at IP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3366FF"/>
                          </a:solidFill>
                          <a:effectLst/>
                          <a:latin typeface="Times New Roman" pitchFamily="18" charset="0"/>
                          <a:ea typeface="Batang" pitchFamily="18" charset="-127"/>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0"/>
                        </a:spcBef>
                        <a:spcAft>
                          <a:spcPct val="0"/>
                        </a:spcAft>
                        <a:buClr>
                          <a:schemeClr val="tx2"/>
                        </a:buClr>
                        <a:buSzPct val="90000"/>
                        <a:buFontTx/>
                        <a:buNone/>
                        <a:tabLst/>
                      </a:pPr>
                      <a:r>
                        <a:rPr kumimoji="0" lang="en-GB" sz="1800" b="1" i="0" u="none" strike="noStrike" cap="none" normalizeH="0" baseline="0" smtClean="0">
                          <a:ln>
                            <a:noFill/>
                          </a:ln>
                          <a:solidFill>
                            <a:srgbClr val="FF3300"/>
                          </a:solidFill>
                          <a:effectLst/>
                          <a:latin typeface="Times New Roman" pitchFamily="18" charset="0"/>
                          <a:ea typeface="Batang" pitchFamily="18" charset="-127"/>
                        </a:rPr>
                        <a:t>3.8 10</a:t>
                      </a:r>
                      <a:r>
                        <a:rPr kumimoji="0" lang="en-GB" sz="1800" b="1" i="0" u="none" strike="noStrike" cap="none" normalizeH="0" baseline="30000" smtClean="0">
                          <a:ln>
                            <a:noFill/>
                          </a:ln>
                          <a:solidFill>
                            <a:srgbClr val="FF3300"/>
                          </a:solidFill>
                          <a:effectLst/>
                          <a:latin typeface="Times New Roman" pitchFamily="18" charset="0"/>
                          <a:ea typeface="Batang" pitchFamily="18" charset="-127"/>
                        </a:rPr>
                        <a:t>8</a:t>
                      </a:r>
                      <a:r>
                        <a:rPr kumimoji="0" lang="en-GB" sz="1800" b="1" i="0" u="none" strike="noStrike" cap="none" normalizeH="0" baseline="0" smtClean="0">
                          <a:ln>
                            <a:noFill/>
                          </a:ln>
                          <a:solidFill>
                            <a:srgbClr val="FF3300"/>
                          </a:solidFill>
                          <a:effectLst/>
                          <a:latin typeface="Times New Roman" pitchFamily="18" charset="0"/>
                          <a:ea typeface="Batang" pitchFamily="18" charset="-127"/>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r>
              <a:tr h="203200">
                <a:tc>
                  <a:txBody>
                    <a:body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US" sz="1800" b="1" i="0" u="none" strike="noStrike" cap="none" normalizeH="0" baseline="0" smtClean="0">
                          <a:ln>
                            <a:noFill/>
                          </a:ln>
                          <a:solidFill>
                            <a:schemeClr val="tx1"/>
                          </a:solidFill>
                          <a:effectLst/>
                          <a:latin typeface="Times New Roman" pitchFamily="18" charset="0"/>
                          <a:ea typeface="Batang" pitchFamily="18" charset="-127"/>
                        </a:rPr>
                        <a:t>Wall plug to beam transfer eff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sz="1800" b="1" i="0" u="none" strike="noStrike" cap="none" normalizeH="0" baseline="0" dirty="0" smtClean="0">
                          <a:ln>
                            <a:noFill/>
                          </a:ln>
                          <a:solidFill>
                            <a:srgbClr val="3366FF"/>
                          </a:solidFill>
                          <a:effectLst/>
                          <a:latin typeface="Times New Roman" pitchFamily="18" charset="0"/>
                          <a:ea typeface="Batang" pitchFamily="18" charset="-127"/>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c>
                  <a:txBody>
                    <a:body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US" sz="1800" b="1" i="0" u="none" strike="noStrike" cap="none" normalizeH="0" baseline="0" dirty="0" smtClean="0">
                          <a:ln>
                            <a:noFill/>
                          </a:ln>
                          <a:solidFill>
                            <a:srgbClr val="3366FF"/>
                          </a:solidFill>
                          <a:effectLst/>
                          <a:latin typeface="Times New Roman" pitchFamily="18" charset="0"/>
                          <a:ea typeface="Batang" pitchFamily="18" charset="-127"/>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50195"/>
                      </a:srgbClr>
                    </a:solidFill>
                  </a:tcPr>
                </a:tc>
              </a:tr>
              <a:tr h="180975">
                <a:tc>
                  <a:txBody>
                    <a:bodyPr/>
                    <a:lstStyle/>
                    <a:p>
                      <a:pPr marL="231775" marR="0" lvl="0" indent="0" algn="l" defTabSz="914400" rtl="0" eaLnBrk="0" fontAlgn="base" latinLnBrk="0" hangingPunct="0">
                        <a:lnSpc>
                          <a:spcPct val="100000"/>
                        </a:lnSpc>
                        <a:spcBef>
                          <a:spcPct val="20000"/>
                        </a:spcBef>
                        <a:spcAft>
                          <a:spcPct val="0"/>
                        </a:spcAft>
                        <a:buClr>
                          <a:schemeClr val="tx2"/>
                        </a:buClr>
                        <a:buSzPct val="90000"/>
                        <a:buFontTx/>
                        <a:buNone/>
                        <a:tabLst/>
                      </a:pPr>
                      <a:r>
                        <a:rPr kumimoji="0" lang="en-GB" sz="1800" b="1" i="0" u="none" strike="noStrike" cap="none" normalizeH="0" baseline="0" dirty="0" smtClean="0">
                          <a:ln>
                            <a:noFill/>
                          </a:ln>
                          <a:solidFill>
                            <a:schemeClr val="tx1"/>
                          </a:solidFill>
                          <a:effectLst/>
                          <a:latin typeface="Times New Roman" pitchFamily="18" charset="0"/>
                          <a:ea typeface="Batang" pitchFamily="18" charset="-127"/>
                        </a:rPr>
                        <a:t>Total power consumption (MW)</a:t>
                      </a:r>
                      <a:endParaRPr kumimoji="0" lang="en-US" sz="1800" b="1" i="0" u="none" strike="noStrike" cap="none" normalizeH="0" baseline="0" dirty="0" smtClean="0">
                        <a:ln>
                          <a:noFill/>
                        </a:ln>
                        <a:solidFill>
                          <a:schemeClr val="tx1"/>
                        </a:solidFill>
                        <a:effectLst/>
                        <a:latin typeface="Times New Roman" pitchFamily="18" charset="0"/>
                        <a:ea typeface="Batang" pitchFamily="18" charset="-127"/>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GB" sz="1800" b="1" i="0" u="none" strike="noStrike" cap="none" normalizeH="0" baseline="0" dirty="0" smtClean="0">
                          <a:ln>
                            <a:noFill/>
                          </a:ln>
                          <a:solidFill>
                            <a:srgbClr val="3366FF"/>
                          </a:solidFill>
                          <a:effectLst/>
                          <a:latin typeface="Times New Roman" pitchFamily="18" charset="0"/>
                          <a:ea typeface="Batang" pitchFamily="18" charset="-127"/>
                        </a:rPr>
                        <a:t>240</a:t>
                      </a:r>
                      <a:endParaRPr kumimoji="0" lang="en-US" sz="1800" b="1" i="0" u="none" strike="noStrike" cap="none" normalizeH="0" baseline="0" dirty="0" smtClean="0">
                        <a:ln>
                          <a:noFill/>
                        </a:ln>
                        <a:solidFill>
                          <a:srgbClr val="3366FF"/>
                        </a:solidFill>
                        <a:effectLst/>
                        <a:latin typeface="Times New Roman" pitchFamily="18" charset="0"/>
                        <a:ea typeface="Batang" pitchFamily="18" charset="-127"/>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231775" marR="0" lvl="0" indent="0" algn="ctr" defTabSz="914400" rtl="0" eaLnBrk="0" fontAlgn="base" latinLnBrk="0" hangingPunct="0">
                        <a:lnSpc>
                          <a:spcPct val="100000"/>
                        </a:lnSpc>
                        <a:spcBef>
                          <a:spcPct val="20000"/>
                        </a:spcBef>
                        <a:spcAft>
                          <a:spcPct val="0"/>
                        </a:spcAft>
                        <a:buClr>
                          <a:schemeClr val="tx2"/>
                        </a:buClr>
                        <a:buSzPct val="90000"/>
                        <a:buFontTx/>
                        <a:buNone/>
                        <a:tabLst/>
                      </a:pPr>
                      <a:r>
                        <a:rPr kumimoji="0" lang="en-GB" sz="1800" b="1" i="0" u="none" strike="noStrike" cap="none" normalizeH="0" baseline="0" dirty="0" smtClean="0">
                          <a:ln>
                            <a:noFill/>
                          </a:ln>
                          <a:solidFill>
                            <a:srgbClr val="FF0000"/>
                          </a:solidFill>
                          <a:effectLst/>
                          <a:latin typeface="Times New Roman" pitchFamily="18" charset="0"/>
                          <a:ea typeface="Batang" pitchFamily="18" charset="-127"/>
                        </a:rPr>
                        <a:t>560</a:t>
                      </a:r>
                      <a:endParaRPr kumimoji="0" lang="en-US" sz="1800" b="1" i="0" u="none" strike="noStrike" cap="none" normalizeH="0" baseline="0" dirty="0" smtClean="0">
                        <a:ln>
                          <a:noFill/>
                        </a:ln>
                        <a:solidFill>
                          <a:srgbClr val="FF0000"/>
                        </a:solidFill>
                        <a:effectLst/>
                        <a:latin typeface="Times New Roman" pitchFamily="18" charset="0"/>
                        <a:ea typeface="Batang" pitchFamily="18" charset="-127"/>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r>
            </a:tbl>
          </a:graphicData>
        </a:graphic>
      </p:graphicFrame>
    </p:spTree>
    <p:extLst>
      <p:ext uri="{BB962C8B-B14F-4D97-AF65-F5344CB8AC3E}">
        <p14:creationId xmlns:p14="http://schemas.microsoft.com/office/powerpoint/2010/main" val="336939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773363" y="0"/>
            <a:ext cx="5684837" cy="647700"/>
          </a:xfrm>
        </p:spPr>
        <p:txBody>
          <a:bodyPr>
            <a:normAutofit fontScale="90000"/>
          </a:bodyPr>
          <a:lstStyle/>
          <a:p>
            <a:r>
              <a:rPr lang="en-US" dirty="0"/>
              <a:t>CLIC Feasibility status</a:t>
            </a:r>
          </a:p>
        </p:txBody>
      </p:sp>
      <p:graphicFrame>
        <p:nvGraphicFramePr>
          <p:cNvPr id="22533" name="Object 5"/>
          <p:cNvGraphicFramePr>
            <a:graphicFrameLocks noChangeAspect="1"/>
          </p:cNvGraphicFramePr>
          <p:nvPr/>
        </p:nvGraphicFramePr>
        <p:xfrm>
          <a:off x="0" y="619125"/>
          <a:ext cx="8926286" cy="6013904"/>
        </p:xfrm>
        <a:graphic>
          <a:graphicData uri="http://schemas.openxmlformats.org/presentationml/2006/ole">
            <mc:AlternateContent xmlns:mc="http://schemas.openxmlformats.org/markup-compatibility/2006">
              <mc:Choice xmlns:v="urn:schemas-microsoft-com:vml" Requires="v">
                <p:oleObj spid="_x0000_s20495" name="Worksheet" r:id="rId4" imgW="7772424" imgH="5057883" progId="Excel.Sheet.12">
                  <p:embed/>
                </p:oleObj>
              </mc:Choice>
              <mc:Fallback>
                <p:oleObj name="Worksheet" r:id="rId4" imgW="7772424" imgH="5057883"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9125"/>
                        <a:ext cx="8926286" cy="601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142</a:t>
            </a:fld>
            <a:endParaRPr lang="en-GB">
              <a:solidFill>
                <a:prstClr val="black">
                  <a:tint val="75000"/>
                </a:prstClr>
              </a:solidFill>
            </a:endParaRPr>
          </a:p>
        </p:txBody>
      </p:sp>
    </p:spTree>
    <p:extLst>
      <p:ext uri="{BB962C8B-B14F-4D97-AF65-F5344CB8AC3E}">
        <p14:creationId xmlns:p14="http://schemas.microsoft.com/office/powerpoint/2010/main" val="3817381057"/>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30" descr="CCSepCLI_layout2009.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5368" y="1117239"/>
            <a:ext cx="9029877" cy="5241946"/>
          </a:xfrm>
          <a:prstGeom prst="rect">
            <a:avLst/>
          </a:prstGeom>
        </p:spPr>
      </p:pic>
      <p:sp>
        <p:nvSpPr>
          <p:cNvPr id="41986" name="Rectangle 3"/>
          <p:cNvSpPr>
            <a:spLocks noChangeArrowheads="1"/>
          </p:cNvSpPr>
          <p:nvPr/>
        </p:nvSpPr>
        <p:spPr bwMode="auto">
          <a:xfrm>
            <a:off x="7478739" y="5496093"/>
            <a:ext cx="1150326" cy="742950"/>
          </a:xfrm>
          <a:prstGeom prst="rect">
            <a:avLst/>
          </a:prstGeom>
          <a:solidFill>
            <a:srgbClr val="FFFF99"/>
          </a:solidFill>
          <a:ln w="0">
            <a:noFill/>
            <a:miter lim="800000"/>
            <a:headEnd/>
            <a:tailEnd/>
          </a:ln>
          <a:effectLst>
            <a:outerShdw blurRad="50800" dist="38100" dir="2700000">
              <a:srgbClr val="000000">
                <a:alpha val="43000"/>
              </a:srgbClr>
            </a:outerShdw>
          </a:effectLst>
        </p:spPr>
        <p:txBody>
          <a:bodyPr lIns="95785" tIns="47892" rIns="95785" bIns="47892">
            <a:prstTxWarp prst="textNoShape">
              <a:avLst/>
            </a:prstTxWarp>
            <a:spAutoFit/>
          </a:bodyPr>
          <a:lstStyle/>
          <a:p>
            <a:pPr algn="ctr" defTabSz="957263" eaLnBrk="0" hangingPunct="0">
              <a:buFont typeface="StarSymbol" charset="0"/>
              <a:buNone/>
            </a:pPr>
            <a:r>
              <a:rPr lang="en-US" sz="1400" b="1" dirty="0">
                <a:solidFill>
                  <a:srgbClr val="0000FF"/>
                </a:solidFill>
                <a:latin typeface="Arial" charset="0"/>
              </a:rPr>
              <a:t>Main Beam Generation Complex</a:t>
            </a:r>
          </a:p>
        </p:txBody>
      </p:sp>
      <p:sp>
        <p:nvSpPr>
          <p:cNvPr id="235525" name="Rectangle 5"/>
          <p:cNvSpPr>
            <a:spLocks noChangeArrowheads="1"/>
          </p:cNvSpPr>
          <p:nvPr/>
        </p:nvSpPr>
        <p:spPr bwMode="auto">
          <a:xfrm>
            <a:off x="696036" y="2302660"/>
            <a:ext cx="1502511" cy="380132"/>
          </a:xfrm>
          <a:prstGeom prst="rect">
            <a:avLst/>
          </a:prstGeom>
          <a:solidFill>
            <a:srgbClr val="FFFF99"/>
          </a:solidFill>
          <a:ln w="9525">
            <a:noFill/>
            <a:miter lim="800000"/>
            <a:headEnd/>
            <a:tailEnd/>
          </a:ln>
          <a:effectLst>
            <a:outerShdw blurRad="50800" dist="38100" dir="2700000">
              <a:srgbClr val="000000">
                <a:alpha val="43000"/>
              </a:srgbClr>
            </a:outerShdw>
          </a:effectLst>
        </p:spPr>
        <p:txBody>
          <a:bodyPr wrap="none" lIns="86895" tIns="43448" rIns="86895" bIns="43448">
            <a:prstTxWarp prst="textNoShape">
              <a:avLst/>
            </a:prstTxWarp>
            <a:spAutoFit/>
          </a:bodyPr>
          <a:lstStyle/>
          <a:p>
            <a:pPr algn="ctr" eaLnBrk="0" hangingPunct="0"/>
            <a:r>
              <a:rPr lang="en-US" sz="1900" b="1" dirty="0">
                <a:solidFill>
                  <a:srgbClr val="0000FF"/>
                </a:solidFill>
                <a:latin typeface="Comic Sans MS" charset="0"/>
              </a:rPr>
              <a:t>Drive beam</a:t>
            </a:r>
            <a:endParaRPr lang="en-US" sz="1900" dirty="0">
              <a:solidFill>
                <a:srgbClr val="0000FF"/>
              </a:solidFill>
              <a:latin typeface="Comic Sans MS" charset="0"/>
            </a:endParaRPr>
          </a:p>
        </p:txBody>
      </p:sp>
      <p:sp>
        <p:nvSpPr>
          <p:cNvPr id="235526" name="Rectangle 6"/>
          <p:cNvSpPr>
            <a:spLocks noChangeArrowheads="1"/>
          </p:cNvSpPr>
          <p:nvPr/>
        </p:nvSpPr>
        <p:spPr bwMode="auto">
          <a:xfrm>
            <a:off x="4810673" y="4143992"/>
            <a:ext cx="1432911" cy="380132"/>
          </a:xfrm>
          <a:prstGeom prst="rect">
            <a:avLst/>
          </a:prstGeom>
          <a:solidFill>
            <a:srgbClr val="FFFF99"/>
          </a:solidFill>
          <a:ln w="9525">
            <a:noFill/>
            <a:miter lim="800000"/>
            <a:headEnd/>
            <a:tailEnd/>
          </a:ln>
          <a:effectLst>
            <a:outerShdw blurRad="50800" dist="38100" dir="2700000">
              <a:srgbClr val="000000">
                <a:alpha val="43000"/>
              </a:srgbClr>
            </a:outerShdw>
          </a:effectLst>
        </p:spPr>
        <p:txBody>
          <a:bodyPr wrap="none" lIns="86895" tIns="43448" rIns="86895" bIns="43448">
            <a:prstTxWarp prst="textNoShape">
              <a:avLst/>
            </a:prstTxWarp>
            <a:spAutoFit/>
          </a:bodyPr>
          <a:lstStyle/>
          <a:p>
            <a:pPr algn="ctr" eaLnBrk="0" hangingPunct="0"/>
            <a:r>
              <a:rPr lang="en-US" sz="1900" b="1" dirty="0">
                <a:solidFill>
                  <a:srgbClr val="0000FF"/>
                </a:solidFill>
                <a:latin typeface="Comic Sans MS" charset="0"/>
              </a:rPr>
              <a:t>Main beam</a:t>
            </a:r>
            <a:endParaRPr lang="en-US" sz="1900" dirty="0">
              <a:solidFill>
                <a:srgbClr val="0000FF"/>
              </a:solidFill>
              <a:latin typeface="Comic Sans MS" charset="0"/>
            </a:endParaRPr>
          </a:p>
        </p:txBody>
      </p:sp>
      <p:sp>
        <p:nvSpPr>
          <p:cNvPr id="41989" name="Rectangle 3"/>
          <p:cNvSpPr>
            <a:spLocks noChangeArrowheads="1"/>
          </p:cNvSpPr>
          <p:nvPr/>
        </p:nvSpPr>
        <p:spPr bwMode="auto">
          <a:xfrm>
            <a:off x="3478355" y="1014674"/>
            <a:ext cx="1148862" cy="958494"/>
          </a:xfrm>
          <a:prstGeom prst="rect">
            <a:avLst/>
          </a:prstGeom>
          <a:solidFill>
            <a:srgbClr val="FFFF99"/>
          </a:solidFill>
          <a:ln w="0">
            <a:noFill/>
            <a:miter lim="800000"/>
            <a:headEnd/>
            <a:tailEnd/>
          </a:ln>
          <a:effectLst>
            <a:outerShdw blurRad="50800" dist="38100" dir="2700000" algn="tl" rotWithShape="0">
              <a:srgbClr val="000000">
                <a:alpha val="43000"/>
              </a:srgbClr>
            </a:outerShdw>
          </a:effectLst>
        </p:spPr>
        <p:txBody>
          <a:bodyPr lIns="95785" tIns="47892" rIns="95785" bIns="47892">
            <a:prstTxWarp prst="textNoShape">
              <a:avLst/>
            </a:prstTxWarp>
            <a:spAutoFit/>
          </a:bodyPr>
          <a:lstStyle/>
          <a:p>
            <a:pPr algn="ctr" defTabSz="957263" eaLnBrk="0" hangingPunct="0">
              <a:buFont typeface="StarSymbol" charset="0"/>
              <a:buNone/>
            </a:pPr>
            <a:r>
              <a:rPr lang="en-US" sz="1400" b="1" dirty="0">
                <a:solidFill>
                  <a:srgbClr val="0000FF"/>
                </a:solidFill>
                <a:latin typeface="Arial" charset="0"/>
              </a:rPr>
              <a:t>Drive Beam Generation Complex</a:t>
            </a:r>
          </a:p>
        </p:txBody>
      </p:sp>
      <p:sp>
        <p:nvSpPr>
          <p:cNvPr id="41990" name="Title 10"/>
          <p:cNvSpPr>
            <a:spLocks noGrp="1"/>
          </p:cNvSpPr>
          <p:nvPr>
            <p:ph type="title"/>
          </p:nvPr>
        </p:nvSpPr>
        <p:spPr>
          <a:xfrm>
            <a:off x="475506" y="116632"/>
            <a:ext cx="8229600" cy="562074"/>
          </a:xfrm>
        </p:spPr>
        <p:txBody>
          <a:bodyPr>
            <a:normAutofit fontScale="90000"/>
          </a:bodyPr>
          <a:lstStyle/>
          <a:p>
            <a:r>
              <a:rPr lang="en-US" dirty="0" smtClean="0"/>
              <a:t>CLIC – layout for 500 GeV</a:t>
            </a:r>
            <a:endParaRPr lang="en-US" dirty="0"/>
          </a:p>
        </p:txBody>
      </p:sp>
      <p:sp>
        <p:nvSpPr>
          <p:cNvPr id="8" name="Content Placeholder 4"/>
          <p:cNvSpPr txBox="1">
            <a:spLocks/>
          </p:cNvSpPr>
          <p:nvPr/>
        </p:nvSpPr>
        <p:spPr bwMode="auto">
          <a:xfrm>
            <a:off x="164717" y="937978"/>
            <a:ext cx="2964835" cy="1056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409575" indent="-306388" defTabSz="434975" eaLnBrk="0" fontAlgn="base" hangingPunct="0">
              <a:lnSpc>
                <a:spcPct val="93000"/>
              </a:lnSpc>
              <a:spcBef>
                <a:spcPct val="0"/>
              </a:spcBef>
              <a:spcAft>
                <a:spcPts val="1350"/>
              </a:spcAft>
              <a:buClr>
                <a:srgbClr val="000000"/>
              </a:buClr>
              <a:buSzPct val="64000"/>
              <a:buFont typeface="StarSymbol" charset="0"/>
              <a:buBlip>
                <a:blip r:embed="rId5"/>
              </a:buBlip>
              <a:defRPr/>
            </a:pPr>
            <a:r>
              <a:rPr lang="en-GB" kern="0" dirty="0" smtClean="0">
                <a:solidFill>
                  <a:srgbClr val="000000"/>
                </a:solidFill>
                <a:latin typeface="Times New Roman"/>
                <a:cs typeface="Times New Roman"/>
              </a:rPr>
              <a:t>only </a:t>
            </a:r>
            <a:r>
              <a:rPr lang="en-GB" kern="0" dirty="0" smtClean="0">
                <a:solidFill>
                  <a:prstClr val="black"/>
                </a:solidFill>
                <a:latin typeface="Times New Roman"/>
                <a:cs typeface="Times New Roman"/>
              </a:rPr>
              <a:t>one DB complex</a:t>
            </a:r>
            <a:endParaRPr lang="en-GB" sz="2500" kern="0" dirty="0" smtClean="0">
              <a:solidFill>
                <a:prstClr val="black"/>
              </a:solidFill>
              <a:latin typeface="Times New Roman"/>
              <a:cs typeface="Times New Roman"/>
            </a:endParaRPr>
          </a:p>
          <a:p>
            <a:pPr marL="409575" indent="-306388" defTabSz="434975" eaLnBrk="0" fontAlgn="base" hangingPunct="0">
              <a:lnSpc>
                <a:spcPct val="93000"/>
              </a:lnSpc>
              <a:spcBef>
                <a:spcPct val="0"/>
              </a:spcBef>
              <a:spcAft>
                <a:spcPts val="1350"/>
              </a:spcAft>
              <a:buClr>
                <a:srgbClr val="000000"/>
              </a:buClr>
              <a:buSzPct val="64000"/>
              <a:buFont typeface="StarSymbol" charset="0"/>
              <a:buBlip>
                <a:blip r:embed="rId5"/>
              </a:buBlip>
              <a:defRPr/>
            </a:pPr>
            <a:r>
              <a:rPr lang="en-GB" kern="0" dirty="0" smtClean="0">
                <a:solidFill>
                  <a:srgbClr val="000000"/>
                </a:solidFill>
                <a:latin typeface="Times New Roman"/>
                <a:cs typeface="Times New Roman"/>
              </a:rPr>
              <a:t>shorter main </a:t>
            </a:r>
            <a:r>
              <a:rPr lang="en-GB" kern="0" dirty="0" err="1" smtClean="0">
                <a:solidFill>
                  <a:srgbClr val="000000"/>
                </a:solidFill>
                <a:latin typeface="Times New Roman"/>
                <a:cs typeface="Times New Roman"/>
              </a:rPr>
              <a:t>linac</a:t>
            </a:r>
            <a:endParaRPr lang="en-GB" sz="2500" kern="0" dirty="0" smtClean="0">
              <a:solidFill>
                <a:srgbClr val="FF0000"/>
              </a:solidFill>
              <a:latin typeface="Times New Roman"/>
              <a:cs typeface="Times New Roman"/>
            </a:endParaRPr>
          </a:p>
        </p:txBody>
      </p:sp>
      <p:sp>
        <p:nvSpPr>
          <p:cNvPr id="9" name="TextBox 8"/>
          <p:cNvSpPr txBox="1"/>
          <p:nvPr/>
        </p:nvSpPr>
        <p:spPr>
          <a:xfrm>
            <a:off x="7178994" y="2019908"/>
            <a:ext cx="607996" cy="261610"/>
          </a:xfrm>
          <a:prstGeom prst="rect">
            <a:avLst/>
          </a:prstGeom>
          <a:solidFill>
            <a:schemeClr val="bg1"/>
          </a:solidFill>
        </p:spPr>
        <p:txBody>
          <a:bodyPr wrap="none" rtlCol="0">
            <a:spAutoFit/>
          </a:bodyPr>
          <a:lstStyle/>
          <a:p>
            <a:r>
              <a:rPr lang="en-US" sz="1100" dirty="0" smtClean="0">
                <a:solidFill>
                  <a:srgbClr val="000000"/>
                </a:solidFill>
                <a:latin typeface="Arial"/>
                <a:cs typeface="Arial"/>
              </a:rPr>
              <a:t>2.5 km</a:t>
            </a:r>
            <a:endParaRPr lang="en-US" sz="1100" dirty="0">
              <a:solidFill>
                <a:srgbClr val="000000"/>
              </a:solidFill>
              <a:latin typeface="Arial"/>
              <a:cs typeface="Arial"/>
            </a:endParaRPr>
          </a:p>
        </p:txBody>
      </p:sp>
      <p:sp>
        <p:nvSpPr>
          <p:cNvPr id="10" name="TextBox 9"/>
          <p:cNvSpPr txBox="1"/>
          <p:nvPr/>
        </p:nvSpPr>
        <p:spPr>
          <a:xfrm>
            <a:off x="7598796" y="1059572"/>
            <a:ext cx="1175560" cy="430887"/>
          </a:xfrm>
          <a:prstGeom prst="rect">
            <a:avLst/>
          </a:prstGeom>
          <a:solidFill>
            <a:schemeClr val="bg1"/>
          </a:solidFill>
        </p:spPr>
        <p:txBody>
          <a:bodyPr wrap="none" rtlCol="0">
            <a:spAutoFit/>
          </a:bodyPr>
          <a:lstStyle/>
          <a:p>
            <a:r>
              <a:rPr lang="en-US" sz="1100" dirty="0" smtClean="0">
                <a:solidFill>
                  <a:srgbClr val="000000"/>
                </a:solidFill>
                <a:latin typeface="Arial"/>
                <a:cs typeface="Arial"/>
              </a:rPr>
              <a:t>797 klystrons</a:t>
            </a:r>
          </a:p>
          <a:p>
            <a:r>
              <a:rPr lang="en-US" sz="1100" dirty="0" smtClean="0">
                <a:solidFill>
                  <a:srgbClr val="000000"/>
                </a:solidFill>
                <a:latin typeface="Arial"/>
                <a:cs typeface="Arial"/>
              </a:rPr>
              <a:t>15 MW, </a:t>
            </a:r>
            <a:r>
              <a:rPr lang="en-US" sz="1100" b="1" dirty="0" smtClean="0">
                <a:solidFill>
                  <a:srgbClr val="008000"/>
                </a:solidFill>
                <a:latin typeface="Arial"/>
                <a:cs typeface="Arial"/>
              </a:rPr>
              <a:t>2x29µs</a:t>
            </a:r>
            <a:endParaRPr lang="en-US" sz="1100" b="1" dirty="0">
              <a:solidFill>
                <a:srgbClr val="008000"/>
              </a:solidFill>
              <a:latin typeface="Arial"/>
              <a:cs typeface="Arial"/>
            </a:endParaRPr>
          </a:p>
        </p:txBody>
      </p:sp>
      <p:pic>
        <p:nvPicPr>
          <p:cNvPr id="11" name="Picture 10" descr="CLIC-layout2010-pub-caption-right.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rcRect l="52381" t="4943" r="34554" b="81846"/>
              <a:stretch>
                <a:fillRect/>
              </a:stretch>
            </p:blipFill>
          </mc:Choice>
          <mc:Fallback>
            <p:blipFill>
              <a:blip r:embed="rId7"/>
              <a:srcRect l="52381" t="4943" r="34554" b="81846"/>
              <a:stretch>
                <a:fillRect/>
              </a:stretch>
            </p:blipFill>
          </mc:Fallback>
        </mc:AlternateContent>
        <p:spPr>
          <a:xfrm>
            <a:off x="4823208" y="1221616"/>
            <a:ext cx="1194638" cy="713622"/>
          </a:xfrm>
          <a:prstGeom prst="rect">
            <a:avLst/>
          </a:prstGeom>
          <a:solidFill>
            <a:srgbClr val="FFFFFF"/>
          </a:solidFill>
        </p:spPr>
      </p:pic>
      <p:sp>
        <p:nvSpPr>
          <p:cNvPr id="12" name="Date Placeholder 1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13" name="Slide Number Placeholder 12"/>
          <p:cNvSpPr>
            <a:spLocks noGrp="1"/>
          </p:cNvSpPr>
          <p:nvPr>
            <p:ph type="sldNum" sz="quarter" idx="12"/>
          </p:nvPr>
        </p:nvSpPr>
        <p:spPr/>
        <p:txBody>
          <a:bodyPr/>
          <a:lstStyle/>
          <a:p>
            <a:fld id="{0D1D6AF9-1F0E-2547-B7C2-EBD1501318D2}" type="slidenum">
              <a:rPr lang="en-US" smtClean="0">
                <a:solidFill>
                  <a:prstClr val="black">
                    <a:tint val="75000"/>
                  </a:prstClr>
                </a:solidFill>
              </a:rPr>
              <a:pPr/>
              <a:t>143</a:t>
            </a:fld>
            <a:endParaRPr lang="en-US">
              <a:solidFill>
                <a:prstClr val="black">
                  <a:tint val="75000"/>
                </a:prstClr>
              </a:solidFill>
            </a:endParaRPr>
          </a:p>
        </p:txBody>
      </p:sp>
      <p:sp>
        <p:nvSpPr>
          <p:cNvPr id="15" name="Footer Placeholder 1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20957897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998663" y="1023938"/>
            <a:ext cx="169862" cy="519112"/>
          </a:xfrm>
          <a:prstGeom prst="rect">
            <a:avLst/>
          </a:prstGeom>
          <a:noFill/>
          <a:ln w="0">
            <a:noFill/>
            <a:miter lim="800000"/>
            <a:headEnd/>
            <a:tailEnd/>
          </a:ln>
        </p:spPr>
        <p:txBody>
          <a:bodyPr wrap="none" anchor="ctr">
            <a:spAutoFit/>
          </a:bodyPr>
          <a:lstStyle/>
          <a:p>
            <a:pPr algn="ctr" defTabSz="457200" eaLnBrk="0" hangingPunct="0"/>
            <a:endParaRPr lang="en-US" sz="2800">
              <a:solidFill>
                <a:srgbClr val="0066FF"/>
              </a:solidFill>
              <a:latin typeface="Times New Roman" pitchFamily="18" charset="0"/>
              <a:ea typeface="ＭＳ Ｐゴシック"/>
              <a:cs typeface="ＭＳ Ｐゴシック"/>
            </a:endParaRPr>
          </a:p>
        </p:txBody>
      </p:sp>
      <p:pic>
        <p:nvPicPr>
          <p:cNvPr id="15363" name="Picture 5"/>
          <p:cNvPicPr>
            <a:picLocks noChangeAspect="1" noChangeArrowheads="1"/>
          </p:cNvPicPr>
          <p:nvPr/>
        </p:nvPicPr>
        <p:blipFill>
          <a:blip r:embed="rId3" cstate="print"/>
          <a:srcRect/>
          <a:stretch>
            <a:fillRect/>
          </a:stretch>
        </p:blipFill>
        <p:spPr bwMode="auto">
          <a:xfrm>
            <a:off x="0" y="876300"/>
            <a:ext cx="9144000" cy="5981700"/>
          </a:xfrm>
          <a:prstGeom prst="rect">
            <a:avLst/>
          </a:prstGeom>
          <a:noFill/>
          <a:ln w="9525" algn="ctr">
            <a:noFill/>
            <a:miter lim="800000"/>
            <a:headEnd/>
            <a:tailEnd/>
          </a:ln>
        </p:spPr>
      </p:pic>
      <p:pic>
        <p:nvPicPr>
          <p:cNvPr id="15364" name="Picture 6"/>
          <p:cNvPicPr>
            <a:picLocks noChangeAspect="1" noChangeArrowheads="1"/>
          </p:cNvPicPr>
          <p:nvPr/>
        </p:nvPicPr>
        <p:blipFill>
          <a:blip r:embed="rId4" cstate="print"/>
          <a:srcRect/>
          <a:stretch>
            <a:fillRect/>
          </a:stretch>
        </p:blipFill>
        <p:spPr bwMode="auto">
          <a:xfrm>
            <a:off x="684213" y="1773238"/>
            <a:ext cx="7620000" cy="3965575"/>
          </a:xfrm>
          <a:prstGeom prst="rect">
            <a:avLst/>
          </a:prstGeom>
          <a:noFill/>
          <a:ln w="9525" algn="ctr">
            <a:noFill/>
            <a:miter lim="800000"/>
            <a:headEnd/>
            <a:tailEnd/>
          </a:ln>
        </p:spPr>
      </p:pic>
      <p:sp>
        <p:nvSpPr>
          <p:cNvPr id="15365" name="Rectangle 7"/>
          <p:cNvSpPr>
            <a:spLocks noChangeArrowheads="1"/>
          </p:cNvSpPr>
          <p:nvPr/>
        </p:nvSpPr>
        <p:spPr bwMode="auto">
          <a:xfrm>
            <a:off x="2268538" y="5537200"/>
            <a:ext cx="2420937" cy="1320800"/>
          </a:xfrm>
          <a:prstGeom prst="rect">
            <a:avLst/>
          </a:prstGeom>
          <a:noFill/>
          <a:ln w="0">
            <a:noFill/>
            <a:miter lim="800000"/>
            <a:headEnd/>
            <a:tailEnd/>
          </a:ln>
        </p:spPr>
        <p:txBody>
          <a:bodyPr>
            <a:spAutoFit/>
          </a:bodyPr>
          <a:lstStyle/>
          <a:p>
            <a:pPr defTabSz="457200" eaLnBrk="0" hangingPunct="0"/>
            <a:r>
              <a:rPr lang="en-US" sz="900" b="1">
                <a:solidFill>
                  <a:srgbClr val="FFFD2E"/>
                </a:solidFill>
                <a:ea typeface="ＭＳ Ｐゴシック"/>
                <a:cs typeface="ＭＳ Ｐゴシック"/>
              </a:rPr>
              <a:t>Helsinki Institute of Physics (Finland)</a:t>
            </a:r>
          </a:p>
          <a:p>
            <a:pPr defTabSz="457200" eaLnBrk="0" hangingPunct="0"/>
            <a:r>
              <a:rPr lang="en-US" sz="900" b="1">
                <a:solidFill>
                  <a:srgbClr val="FFFD2E"/>
                </a:solidFill>
                <a:ea typeface="ＭＳ Ｐゴシック"/>
                <a:cs typeface="ＭＳ Ｐゴシック"/>
              </a:rPr>
              <a:t>IAP (Russia)</a:t>
            </a:r>
          </a:p>
          <a:p>
            <a:pPr defTabSz="457200" eaLnBrk="0" hangingPunct="0"/>
            <a:r>
              <a:rPr lang="en-US" sz="900" b="1">
                <a:solidFill>
                  <a:srgbClr val="FFFD2E"/>
                </a:solidFill>
                <a:ea typeface="ＭＳ Ｐゴシック"/>
                <a:cs typeface="ＭＳ Ｐゴシック"/>
              </a:rPr>
              <a:t>IAP NASU (Ukraine)</a:t>
            </a:r>
          </a:p>
          <a:p>
            <a:pPr defTabSz="457200" eaLnBrk="0" hangingPunct="0"/>
            <a:r>
              <a:rPr lang="en-US" sz="900" b="1">
                <a:solidFill>
                  <a:srgbClr val="FFFD2E"/>
                </a:solidFill>
                <a:ea typeface="ＭＳ Ｐゴシック"/>
                <a:cs typeface="ＭＳ Ｐゴシック"/>
              </a:rPr>
              <a:t>IHEP (China)</a:t>
            </a:r>
          </a:p>
          <a:p>
            <a:pPr defTabSz="457200" eaLnBrk="0" hangingPunct="0"/>
            <a:r>
              <a:rPr lang="en-US" sz="900" b="1">
                <a:solidFill>
                  <a:srgbClr val="FFFD2E"/>
                </a:solidFill>
                <a:ea typeface="ＭＳ Ｐゴシック"/>
                <a:cs typeface="ＭＳ Ｐゴシック"/>
              </a:rPr>
              <a:t>INFN / LNF (Italy)</a:t>
            </a:r>
          </a:p>
          <a:p>
            <a:pPr defTabSz="457200" eaLnBrk="0" hangingPunct="0"/>
            <a:r>
              <a:rPr lang="pt-BR" sz="900" b="1">
                <a:solidFill>
                  <a:srgbClr val="FFFD2E"/>
                </a:solidFill>
                <a:ea typeface="ＭＳ Ｐゴシック"/>
                <a:cs typeface="ＭＳ Ｐゴシック"/>
              </a:rPr>
              <a:t>Instituto de Fisica Corpuscular (Spain)</a:t>
            </a:r>
            <a:r>
              <a:rPr lang="en-US" sz="900" b="1">
                <a:solidFill>
                  <a:srgbClr val="FFFD2E"/>
                </a:solidFill>
                <a:ea typeface="ＭＳ Ｐゴシック"/>
                <a:cs typeface="ＭＳ Ｐゴシック"/>
              </a:rPr>
              <a:t> </a:t>
            </a:r>
          </a:p>
          <a:p>
            <a:pPr defTabSz="457200" eaLnBrk="0" hangingPunct="0"/>
            <a:r>
              <a:rPr lang="en-US" sz="900" b="1">
                <a:solidFill>
                  <a:srgbClr val="FFFD2E"/>
                </a:solidFill>
                <a:ea typeface="ＭＳ Ｐゴシック"/>
                <a:cs typeface="ＭＳ Ｐゴシック"/>
              </a:rPr>
              <a:t>IRFU / </a:t>
            </a:r>
            <a:r>
              <a:rPr lang="en-US" sz="900" b="1" noProof="1">
                <a:solidFill>
                  <a:srgbClr val="FFFD2E"/>
                </a:solidFill>
                <a:ea typeface="ＭＳ Ｐゴシック"/>
                <a:cs typeface="ＭＳ Ｐゴシック"/>
              </a:rPr>
              <a:t>Saclay</a:t>
            </a:r>
            <a:r>
              <a:rPr lang="en-US" sz="900" b="1">
                <a:solidFill>
                  <a:srgbClr val="FFFD2E"/>
                </a:solidFill>
                <a:ea typeface="ＭＳ Ｐゴシック"/>
                <a:cs typeface="ＭＳ Ｐゴシック"/>
              </a:rPr>
              <a:t> (France)</a:t>
            </a:r>
          </a:p>
          <a:p>
            <a:pPr defTabSz="457200" eaLnBrk="0" hangingPunct="0"/>
            <a:r>
              <a:rPr lang="en-US" sz="900" b="1">
                <a:solidFill>
                  <a:srgbClr val="FFFD2E"/>
                </a:solidFill>
                <a:ea typeface="ＭＳ Ｐゴシック"/>
                <a:cs typeface="ＭＳ Ｐゴシック"/>
              </a:rPr>
              <a:t>Jefferson Lab (USA)</a:t>
            </a:r>
          </a:p>
          <a:p>
            <a:pPr defTabSz="457200" eaLnBrk="0" hangingPunct="0"/>
            <a:r>
              <a:rPr lang="en-US" sz="900" b="1">
                <a:solidFill>
                  <a:srgbClr val="FFFD2E"/>
                </a:solidFill>
                <a:ea typeface="ＭＳ Ｐゴシック"/>
                <a:cs typeface="ＭＳ Ｐゴシック"/>
              </a:rPr>
              <a:t>John Adams Institute/Oxford (UK)</a:t>
            </a:r>
          </a:p>
        </p:txBody>
      </p:sp>
      <p:pic>
        <p:nvPicPr>
          <p:cNvPr id="15366" name="Picture 8" descr="fi-flag1"/>
          <p:cNvPicPr preferRelativeResize="0">
            <a:picLocks noChangeAspect="1" noChangeArrowheads="1" noCrop="1"/>
          </p:cNvPicPr>
          <p:nvPr/>
        </p:nvPicPr>
        <p:blipFill>
          <a:blip r:embed="rId5" cstate="print"/>
          <a:srcRect/>
          <a:stretch>
            <a:fillRect/>
          </a:stretch>
        </p:blipFill>
        <p:spPr bwMode="auto">
          <a:xfrm>
            <a:off x="161925" y="993775"/>
            <a:ext cx="477838" cy="325438"/>
          </a:xfrm>
          <a:prstGeom prst="rect">
            <a:avLst/>
          </a:prstGeom>
          <a:noFill/>
          <a:ln w="9525">
            <a:noFill/>
            <a:miter lim="800000"/>
            <a:headEnd/>
            <a:tailEnd/>
          </a:ln>
        </p:spPr>
      </p:pic>
      <p:pic>
        <p:nvPicPr>
          <p:cNvPr id="15367" name="Picture 9" descr="it-flag1"/>
          <p:cNvPicPr preferRelativeResize="0">
            <a:picLocks noChangeAspect="1" noChangeArrowheads="1" noCrop="1"/>
          </p:cNvPicPr>
          <p:nvPr/>
        </p:nvPicPr>
        <p:blipFill>
          <a:blip r:embed="rId6" cstate="print"/>
          <a:srcRect/>
          <a:stretch>
            <a:fillRect/>
          </a:stretch>
        </p:blipFill>
        <p:spPr bwMode="auto">
          <a:xfrm>
            <a:off x="3635896" y="980728"/>
            <a:ext cx="479425" cy="325438"/>
          </a:xfrm>
          <a:prstGeom prst="rect">
            <a:avLst/>
          </a:prstGeom>
          <a:noFill/>
          <a:ln w="9525">
            <a:noFill/>
            <a:miter lim="800000"/>
            <a:headEnd/>
            <a:tailEnd/>
          </a:ln>
        </p:spPr>
      </p:pic>
      <p:pic>
        <p:nvPicPr>
          <p:cNvPr id="15368" name="Picture 10" descr="jp-flag1"/>
          <p:cNvPicPr preferRelativeResize="0">
            <a:picLocks noChangeAspect="1" noChangeArrowheads="1" noCrop="1"/>
          </p:cNvPicPr>
          <p:nvPr/>
        </p:nvPicPr>
        <p:blipFill>
          <a:blip r:embed="rId7" cstate="print"/>
          <a:srcRect/>
          <a:stretch>
            <a:fillRect/>
          </a:stretch>
        </p:blipFill>
        <p:spPr bwMode="auto">
          <a:xfrm>
            <a:off x="4283968" y="980728"/>
            <a:ext cx="476250" cy="325438"/>
          </a:xfrm>
          <a:prstGeom prst="rect">
            <a:avLst/>
          </a:prstGeom>
          <a:noFill/>
          <a:ln w="9525">
            <a:noFill/>
            <a:miter lim="800000"/>
            <a:headEnd/>
            <a:tailEnd/>
          </a:ln>
        </p:spPr>
      </p:pic>
      <p:pic>
        <p:nvPicPr>
          <p:cNvPr id="15369" name="Picture 11" descr="se-flag1"/>
          <p:cNvPicPr preferRelativeResize="0">
            <a:picLocks noChangeAspect="1" noChangeArrowheads="1" noCrop="1"/>
          </p:cNvPicPr>
          <p:nvPr/>
        </p:nvPicPr>
        <p:blipFill>
          <a:blip r:embed="rId8" cstate="print"/>
          <a:srcRect/>
          <a:stretch>
            <a:fillRect/>
          </a:stretch>
        </p:blipFill>
        <p:spPr bwMode="auto">
          <a:xfrm>
            <a:off x="8405813" y="952500"/>
            <a:ext cx="477837" cy="307975"/>
          </a:xfrm>
          <a:prstGeom prst="rect">
            <a:avLst/>
          </a:prstGeom>
          <a:noFill/>
          <a:ln w="9525">
            <a:noFill/>
            <a:miter lim="800000"/>
            <a:headEnd/>
            <a:tailEnd/>
          </a:ln>
        </p:spPr>
      </p:pic>
      <p:pic>
        <p:nvPicPr>
          <p:cNvPr id="15370" name="Picture 12" descr="uk-flag1"/>
          <p:cNvPicPr preferRelativeResize="0">
            <a:picLocks noChangeAspect="1" noChangeArrowheads="1" noCrop="1"/>
          </p:cNvPicPr>
          <p:nvPr/>
        </p:nvPicPr>
        <p:blipFill>
          <a:blip r:embed="rId9" cstate="print"/>
          <a:srcRect/>
          <a:stretch>
            <a:fillRect/>
          </a:stretch>
        </p:blipFill>
        <p:spPr bwMode="auto">
          <a:xfrm>
            <a:off x="8488363" y="3430588"/>
            <a:ext cx="474662" cy="293687"/>
          </a:xfrm>
          <a:prstGeom prst="rect">
            <a:avLst/>
          </a:prstGeom>
          <a:noFill/>
          <a:ln w="9525">
            <a:noFill/>
            <a:miter lim="800000"/>
            <a:headEnd/>
            <a:tailEnd/>
          </a:ln>
        </p:spPr>
      </p:pic>
      <p:pic>
        <p:nvPicPr>
          <p:cNvPr id="15371" name="Picture 13" descr="us-flag1"/>
          <p:cNvPicPr preferRelativeResize="0">
            <a:picLocks noChangeAspect="1" noChangeArrowheads="1" noCrop="1"/>
          </p:cNvPicPr>
          <p:nvPr/>
        </p:nvPicPr>
        <p:blipFill>
          <a:blip r:embed="rId10" cstate="print"/>
          <a:srcRect/>
          <a:stretch>
            <a:fillRect/>
          </a:stretch>
        </p:blipFill>
        <p:spPr bwMode="auto">
          <a:xfrm>
            <a:off x="8497888" y="4002088"/>
            <a:ext cx="477837" cy="306387"/>
          </a:xfrm>
          <a:prstGeom prst="rect">
            <a:avLst/>
          </a:prstGeom>
          <a:noFill/>
          <a:ln w="9525">
            <a:noFill/>
            <a:miter lim="800000"/>
            <a:headEnd/>
            <a:tailEnd/>
          </a:ln>
        </p:spPr>
      </p:pic>
      <p:pic>
        <p:nvPicPr>
          <p:cNvPr id="15372" name="Picture 14" descr="fr-flag1"/>
          <p:cNvPicPr preferRelativeResize="0">
            <a:picLocks noChangeAspect="1" noChangeArrowheads="1" noCrop="1"/>
          </p:cNvPicPr>
          <p:nvPr/>
        </p:nvPicPr>
        <p:blipFill>
          <a:blip r:embed="rId11" cstate="print"/>
          <a:srcRect/>
          <a:stretch>
            <a:fillRect/>
          </a:stretch>
        </p:blipFill>
        <p:spPr bwMode="auto">
          <a:xfrm>
            <a:off x="969963" y="979488"/>
            <a:ext cx="442912" cy="328612"/>
          </a:xfrm>
          <a:prstGeom prst="rect">
            <a:avLst/>
          </a:prstGeom>
          <a:noFill/>
          <a:ln w="9525">
            <a:noFill/>
            <a:miter lim="800000"/>
            <a:headEnd/>
            <a:tailEnd/>
          </a:ln>
        </p:spPr>
      </p:pic>
      <p:grpSp>
        <p:nvGrpSpPr>
          <p:cNvPr id="2" name="Group 15"/>
          <p:cNvGrpSpPr>
            <a:grpSpLocks noChangeAspect="1"/>
          </p:cNvGrpSpPr>
          <p:nvPr/>
        </p:nvGrpSpPr>
        <p:grpSpPr bwMode="auto">
          <a:xfrm>
            <a:off x="179388" y="2781300"/>
            <a:ext cx="484187" cy="328613"/>
            <a:chOff x="360" y="1398"/>
            <a:chExt cx="1718" cy="1170"/>
          </a:xfrm>
        </p:grpSpPr>
        <p:pic>
          <p:nvPicPr>
            <p:cNvPr id="15374" name="Picture 16" descr="3dflagsdotcom_european_union_2fawm"/>
            <p:cNvPicPr preferRelativeResize="0">
              <a:picLocks noChangeAspect="1" noChangeArrowheads="1" noCrop="1"/>
            </p:cNvPicPr>
            <p:nvPr/>
          </p:nvPicPr>
          <p:blipFill>
            <a:blip r:embed="rId12" cstate="print"/>
            <a:srcRect/>
            <a:stretch>
              <a:fillRect/>
            </a:stretch>
          </p:blipFill>
          <p:spPr bwMode="auto">
            <a:xfrm>
              <a:off x="360" y="1398"/>
              <a:ext cx="1718" cy="1170"/>
            </a:xfrm>
            <a:prstGeom prst="rect">
              <a:avLst/>
            </a:prstGeom>
            <a:noFill/>
            <a:ln w="9525">
              <a:noFill/>
              <a:miter lim="800000"/>
              <a:headEnd/>
              <a:tailEnd/>
            </a:ln>
          </p:spPr>
        </p:pic>
        <p:pic>
          <p:nvPicPr>
            <p:cNvPr id="15375" name="Picture 17"/>
            <p:cNvPicPr preferRelativeResize="0">
              <a:picLocks noChangeAspect="1" noChangeArrowheads="1"/>
            </p:cNvPicPr>
            <p:nvPr/>
          </p:nvPicPr>
          <p:blipFill>
            <a:blip r:embed="rId13" cstate="print"/>
            <a:srcRect/>
            <a:stretch>
              <a:fillRect/>
            </a:stretch>
          </p:blipFill>
          <p:spPr bwMode="auto">
            <a:xfrm>
              <a:off x="797" y="1620"/>
              <a:ext cx="808" cy="803"/>
            </a:xfrm>
            <a:prstGeom prst="rect">
              <a:avLst/>
            </a:prstGeom>
            <a:noFill/>
            <a:ln w="9525">
              <a:noFill/>
              <a:miter lim="800000"/>
              <a:headEnd/>
              <a:tailEnd/>
            </a:ln>
          </p:spPr>
        </p:pic>
      </p:grpSp>
      <p:sp>
        <p:nvSpPr>
          <p:cNvPr id="15376" name="Rectangle 18"/>
          <p:cNvSpPr>
            <a:spLocks noChangeArrowheads="1"/>
          </p:cNvSpPr>
          <p:nvPr/>
        </p:nvSpPr>
        <p:spPr bwMode="auto">
          <a:xfrm>
            <a:off x="6588125" y="5400675"/>
            <a:ext cx="2555875" cy="1457325"/>
          </a:xfrm>
          <a:prstGeom prst="rect">
            <a:avLst/>
          </a:prstGeom>
          <a:noFill/>
          <a:ln w="0">
            <a:noFill/>
            <a:miter lim="800000"/>
            <a:headEnd/>
            <a:tailEnd/>
          </a:ln>
        </p:spPr>
        <p:txBody>
          <a:bodyPr>
            <a:spAutoFit/>
          </a:bodyPr>
          <a:lstStyle/>
          <a:p>
            <a:pPr defTabSz="457200" eaLnBrk="0" hangingPunct="0"/>
            <a:r>
              <a:rPr lang="en-US" sz="900" b="1">
                <a:solidFill>
                  <a:srgbClr val="FFFD2E"/>
                </a:solidFill>
              </a:rPr>
              <a:t>Polytech. University of Catalonia (Spain)</a:t>
            </a:r>
            <a:endParaRPr lang="en-US" sz="900" b="1">
              <a:solidFill>
                <a:srgbClr val="FFFD2E"/>
              </a:solidFill>
              <a:ea typeface="ＭＳ Ｐゴシック"/>
              <a:cs typeface="ＭＳ Ｐゴシック"/>
            </a:endParaRPr>
          </a:p>
          <a:p>
            <a:pPr defTabSz="457200" eaLnBrk="0" hangingPunct="0"/>
            <a:r>
              <a:rPr lang="en-US" sz="900" b="1">
                <a:solidFill>
                  <a:srgbClr val="FFFD2E"/>
                </a:solidFill>
                <a:ea typeface="ＭＳ Ｐゴシック"/>
                <a:cs typeface="ＭＳ Ｐゴシック"/>
              </a:rPr>
              <a:t>PSI (Switzerland)</a:t>
            </a:r>
          </a:p>
          <a:p>
            <a:pPr defTabSz="457200" eaLnBrk="0" hangingPunct="0"/>
            <a:r>
              <a:rPr lang="en-US" sz="900" b="1">
                <a:solidFill>
                  <a:srgbClr val="FFFD2E"/>
                </a:solidFill>
                <a:ea typeface="ＭＳ Ｐゴシック"/>
                <a:cs typeface="ＭＳ Ｐゴシック"/>
              </a:rPr>
              <a:t>RAL (UK)</a:t>
            </a:r>
          </a:p>
          <a:p>
            <a:pPr defTabSz="457200" eaLnBrk="0" hangingPunct="0"/>
            <a:r>
              <a:rPr lang="en-US" sz="900" b="1">
                <a:solidFill>
                  <a:srgbClr val="FFFD2E"/>
                </a:solidFill>
                <a:ea typeface="ＭＳ Ｐゴシック"/>
                <a:cs typeface="ＭＳ Ｐゴシック"/>
              </a:rPr>
              <a:t>RRCAT / Indore (India)</a:t>
            </a:r>
          </a:p>
          <a:p>
            <a:pPr defTabSz="457200" eaLnBrk="0" hangingPunct="0"/>
            <a:r>
              <a:rPr lang="en-US" sz="900" b="1">
                <a:solidFill>
                  <a:srgbClr val="FFFD2E"/>
                </a:solidFill>
                <a:ea typeface="ＭＳ Ｐゴシック"/>
                <a:cs typeface="ＭＳ Ｐゴシック"/>
              </a:rPr>
              <a:t>SLAC (USA)</a:t>
            </a:r>
          </a:p>
          <a:p>
            <a:pPr defTabSz="457200" eaLnBrk="0" hangingPunct="0"/>
            <a:r>
              <a:rPr lang="en-US" sz="900" b="1">
                <a:solidFill>
                  <a:srgbClr val="FFFD2E"/>
                </a:solidFill>
                <a:ea typeface="ＭＳ Ｐゴシック"/>
                <a:cs typeface="ＭＳ Ｐゴシック"/>
              </a:rPr>
              <a:t>Thrace University (Greece)</a:t>
            </a:r>
          </a:p>
          <a:p>
            <a:pPr defTabSz="457200" eaLnBrk="0" hangingPunct="0"/>
            <a:r>
              <a:rPr lang="en-US" sz="900" b="1">
                <a:solidFill>
                  <a:srgbClr val="FFFD2E"/>
                </a:solidFill>
              </a:rPr>
              <a:t>Tsinghua University (China)</a:t>
            </a:r>
          </a:p>
          <a:p>
            <a:pPr defTabSz="457200" eaLnBrk="0" hangingPunct="0"/>
            <a:r>
              <a:rPr lang="en-US" sz="900" b="1">
                <a:solidFill>
                  <a:srgbClr val="FFFD2E"/>
                </a:solidFill>
              </a:rPr>
              <a:t>University of Oslo (Norway)</a:t>
            </a:r>
            <a:endParaRPr lang="en-US" sz="900" b="1">
              <a:solidFill>
                <a:srgbClr val="FFFD2E"/>
              </a:solidFill>
              <a:ea typeface="ＭＳ Ｐゴシック"/>
              <a:cs typeface="ＭＳ Ｐゴシック"/>
            </a:endParaRPr>
          </a:p>
          <a:p>
            <a:pPr defTabSz="457200" eaLnBrk="0" hangingPunct="0"/>
            <a:r>
              <a:rPr lang="en-US" sz="900" b="1">
                <a:solidFill>
                  <a:srgbClr val="FFFD2E"/>
                </a:solidFill>
                <a:ea typeface="ＭＳ Ｐゴシック"/>
                <a:cs typeface="ＭＳ Ｐゴシック"/>
              </a:rPr>
              <a:t>Uppsala University (Sweden)</a:t>
            </a:r>
          </a:p>
          <a:p>
            <a:pPr defTabSz="457200" eaLnBrk="0" hangingPunct="0"/>
            <a:r>
              <a:rPr lang="en-US" sz="900" b="1">
                <a:solidFill>
                  <a:srgbClr val="FFFD2E"/>
                </a:solidFill>
                <a:ea typeface="ＭＳ Ｐゴシック"/>
                <a:cs typeface="ＭＳ Ｐゴシック"/>
              </a:rPr>
              <a:t>UCSC SCIPP (USA)</a:t>
            </a:r>
          </a:p>
        </p:txBody>
      </p:sp>
      <p:pic>
        <p:nvPicPr>
          <p:cNvPr id="15377" name="Picture 19" descr="3dflagsdotcom_india_2fawm"/>
          <p:cNvPicPr preferRelativeResize="0">
            <a:picLocks noChangeAspect="1" noChangeArrowheads="1" noCrop="1"/>
          </p:cNvPicPr>
          <p:nvPr/>
        </p:nvPicPr>
        <p:blipFill>
          <a:blip r:embed="rId14" cstate="print"/>
          <a:srcRect/>
          <a:stretch>
            <a:fillRect/>
          </a:stretch>
        </p:blipFill>
        <p:spPr bwMode="auto">
          <a:xfrm>
            <a:off x="3059832" y="980728"/>
            <a:ext cx="463550" cy="311150"/>
          </a:xfrm>
          <a:prstGeom prst="rect">
            <a:avLst/>
          </a:prstGeom>
          <a:noFill/>
          <a:ln w="9525">
            <a:noFill/>
            <a:miter lim="800000"/>
            <a:headEnd/>
            <a:tailEnd/>
          </a:ln>
        </p:spPr>
      </p:pic>
      <p:sp>
        <p:nvSpPr>
          <p:cNvPr id="15378" name="Rectangle 20"/>
          <p:cNvSpPr>
            <a:spLocks noChangeArrowheads="1"/>
          </p:cNvSpPr>
          <p:nvPr/>
        </p:nvSpPr>
        <p:spPr bwMode="auto">
          <a:xfrm>
            <a:off x="0" y="5085185"/>
            <a:ext cx="2528888" cy="1754326"/>
          </a:xfrm>
          <a:prstGeom prst="rect">
            <a:avLst/>
          </a:prstGeom>
          <a:noFill/>
          <a:ln w="0">
            <a:noFill/>
            <a:miter lim="800000"/>
            <a:headEnd/>
            <a:tailEnd/>
          </a:ln>
        </p:spPr>
        <p:txBody>
          <a:bodyPr wrap="square">
            <a:spAutoFit/>
          </a:bodyPr>
          <a:lstStyle/>
          <a:p>
            <a:pPr defTabSz="457200" eaLnBrk="0" hangingPunct="0"/>
            <a:r>
              <a:rPr lang="fr-CH" sz="900" b="1" dirty="0" smtClean="0">
                <a:solidFill>
                  <a:srgbClr val="FFFD2E"/>
                </a:solidFill>
                <a:ea typeface="ＭＳ Ｐゴシック"/>
                <a:cs typeface="ＭＳ Ｐゴシック"/>
              </a:rPr>
              <a:t>ACAS (</a:t>
            </a:r>
            <a:r>
              <a:rPr lang="fr-CH" sz="900" b="1" dirty="0" err="1" smtClean="0">
                <a:solidFill>
                  <a:srgbClr val="FFFD2E"/>
                </a:solidFill>
                <a:ea typeface="ＭＳ Ｐゴシック"/>
                <a:cs typeface="ＭＳ Ｐゴシック"/>
              </a:rPr>
              <a:t>Australia</a:t>
            </a:r>
            <a:r>
              <a:rPr lang="fr-CH" sz="900" b="1" dirty="0" smtClean="0">
                <a:solidFill>
                  <a:srgbClr val="FFFD2E"/>
                </a:solidFill>
                <a:ea typeface="ＭＳ Ｐゴシック"/>
                <a:cs typeface="ＭＳ Ｐゴシック"/>
              </a:rPr>
              <a:t>)</a:t>
            </a:r>
          </a:p>
          <a:p>
            <a:pPr defTabSz="457200" eaLnBrk="0" hangingPunct="0"/>
            <a:r>
              <a:rPr lang="fr-CH" sz="900" b="1" dirty="0" smtClean="0">
                <a:solidFill>
                  <a:srgbClr val="FFFD2E"/>
                </a:solidFill>
                <a:ea typeface="ＭＳ Ｐゴシック"/>
                <a:cs typeface="ＭＳ Ｐゴシック"/>
              </a:rPr>
              <a:t>Aarhus </a:t>
            </a:r>
            <a:r>
              <a:rPr lang="fr-CH" sz="900" b="1" dirty="0" err="1">
                <a:solidFill>
                  <a:srgbClr val="FFFD2E"/>
                </a:solidFill>
                <a:ea typeface="ＭＳ Ｐゴシック"/>
                <a:cs typeface="ＭＳ Ｐゴシック"/>
              </a:rPr>
              <a:t>University</a:t>
            </a:r>
            <a:r>
              <a:rPr lang="fr-CH" sz="900" b="1" dirty="0">
                <a:solidFill>
                  <a:srgbClr val="FFFD2E"/>
                </a:solidFill>
                <a:ea typeface="ＭＳ Ｐゴシック"/>
                <a:cs typeface="ＭＳ Ｐゴシック"/>
              </a:rPr>
              <a:t>  (</a:t>
            </a:r>
            <a:r>
              <a:rPr lang="fr-CH" sz="900" b="1" dirty="0" err="1">
                <a:solidFill>
                  <a:srgbClr val="FFFD2E"/>
                </a:solidFill>
                <a:ea typeface="ＭＳ Ｐゴシック"/>
                <a:cs typeface="ＭＳ Ｐゴシック"/>
              </a:rPr>
              <a:t>Denmark</a:t>
            </a:r>
            <a:r>
              <a:rPr lang="fr-CH" sz="900" b="1" dirty="0">
                <a:solidFill>
                  <a:srgbClr val="FFFD2E"/>
                </a:solidFill>
                <a:ea typeface="ＭＳ Ｐゴシック"/>
                <a:cs typeface="ＭＳ Ｐゴシック"/>
              </a:rPr>
              <a:t>)</a:t>
            </a:r>
            <a:endParaRPr lang="en-US" sz="900" b="1" dirty="0">
              <a:solidFill>
                <a:srgbClr val="FFFD2E"/>
              </a:solidFill>
              <a:ea typeface="ＭＳ Ｐゴシック"/>
              <a:cs typeface="ＭＳ Ｐゴシック"/>
            </a:endParaRPr>
          </a:p>
          <a:p>
            <a:pPr defTabSz="457200" eaLnBrk="0" hangingPunct="0"/>
            <a:r>
              <a:rPr lang="en-US" sz="900" b="1" dirty="0">
                <a:solidFill>
                  <a:srgbClr val="FFFD2E"/>
                </a:solidFill>
                <a:ea typeface="ＭＳ Ｐゴシック"/>
                <a:cs typeface="ＭＳ Ｐゴシック"/>
              </a:rPr>
              <a:t>Ankara University (Turkey)</a:t>
            </a:r>
          </a:p>
          <a:p>
            <a:pPr defTabSz="457200" eaLnBrk="0" hangingPunct="0"/>
            <a:r>
              <a:rPr lang="en-US" sz="900" b="1" dirty="0">
                <a:solidFill>
                  <a:srgbClr val="FFFD2E"/>
                </a:solidFill>
                <a:ea typeface="ＭＳ Ｐゴシック"/>
                <a:cs typeface="ＭＳ Ｐゴシック"/>
              </a:rPr>
              <a:t>Argonne National Laboratory (USA)</a:t>
            </a:r>
          </a:p>
          <a:p>
            <a:pPr defTabSz="457200" eaLnBrk="0" hangingPunct="0"/>
            <a:r>
              <a:rPr lang="en-US" sz="900" b="1" dirty="0">
                <a:solidFill>
                  <a:srgbClr val="FFFD2E"/>
                </a:solidFill>
                <a:ea typeface="ＭＳ Ｐゴシック"/>
                <a:cs typeface="ＭＳ Ｐゴシック"/>
              </a:rPr>
              <a:t>Athens University (Greece)</a:t>
            </a:r>
          </a:p>
          <a:p>
            <a:pPr defTabSz="457200" eaLnBrk="0" hangingPunct="0"/>
            <a:r>
              <a:rPr lang="en-US" sz="900" b="1" dirty="0">
                <a:solidFill>
                  <a:srgbClr val="FFFD2E"/>
                </a:solidFill>
                <a:ea typeface="ＭＳ Ｐゴシック"/>
                <a:cs typeface="ＭＳ Ｐゴシック"/>
              </a:rPr>
              <a:t>BINP (Russia)</a:t>
            </a:r>
          </a:p>
          <a:p>
            <a:pPr defTabSz="457200" eaLnBrk="0" hangingPunct="0"/>
            <a:r>
              <a:rPr lang="en-US" sz="900" b="1" dirty="0">
                <a:solidFill>
                  <a:srgbClr val="FFFD2E"/>
                </a:solidFill>
                <a:ea typeface="ＭＳ Ｐゴシック"/>
                <a:cs typeface="ＭＳ Ｐゴシック"/>
              </a:rPr>
              <a:t>CERN</a:t>
            </a:r>
          </a:p>
          <a:p>
            <a:pPr defTabSz="457200" eaLnBrk="0" hangingPunct="0"/>
            <a:r>
              <a:rPr lang="en-US" sz="900" b="1" dirty="0">
                <a:solidFill>
                  <a:srgbClr val="FFFD2E"/>
                </a:solidFill>
                <a:ea typeface="ＭＳ Ｐゴシック"/>
                <a:cs typeface="ＭＳ Ｐゴシック"/>
              </a:rPr>
              <a:t>CIEMAT (Spain)</a:t>
            </a:r>
          </a:p>
          <a:p>
            <a:pPr defTabSz="457200" eaLnBrk="0" hangingPunct="0"/>
            <a:r>
              <a:rPr lang="en-US" sz="900" b="1" dirty="0">
                <a:solidFill>
                  <a:srgbClr val="FFFD2E"/>
                </a:solidFill>
                <a:ea typeface="ＭＳ Ｐゴシック"/>
                <a:cs typeface="ＭＳ Ｐゴシック"/>
              </a:rPr>
              <a:t>Cockcroft Institute (UK</a:t>
            </a:r>
            <a:r>
              <a:rPr lang="en-US" sz="900" b="1" dirty="0" smtClean="0">
                <a:solidFill>
                  <a:srgbClr val="FFFD2E"/>
                </a:solidFill>
                <a:ea typeface="ＭＳ Ｐゴシック"/>
                <a:cs typeface="ＭＳ Ｐゴシック"/>
              </a:rPr>
              <a:t>)</a:t>
            </a:r>
            <a:endParaRPr lang="en-US" sz="900" b="1" dirty="0">
              <a:solidFill>
                <a:srgbClr val="FFFD2E"/>
              </a:solidFill>
              <a:ea typeface="ＭＳ Ｐゴシック"/>
              <a:cs typeface="ＭＳ Ｐゴシック"/>
            </a:endParaRPr>
          </a:p>
          <a:p>
            <a:pPr defTabSz="457200" eaLnBrk="0" hangingPunct="0"/>
            <a:r>
              <a:rPr lang="en-US" sz="900" b="1" dirty="0" err="1">
                <a:solidFill>
                  <a:srgbClr val="FFFD2E"/>
                </a:solidFill>
                <a:ea typeface="ＭＳ Ｐゴシック"/>
                <a:cs typeface="ＭＳ Ｐゴシック"/>
              </a:rPr>
              <a:t>ETHZurich</a:t>
            </a:r>
            <a:r>
              <a:rPr lang="en-US" sz="900" b="1" dirty="0">
                <a:solidFill>
                  <a:srgbClr val="FFFD2E"/>
                </a:solidFill>
                <a:ea typeface="ＭＳ Ｐゴシック"/>
                <a:cs typeface="ＭＳ Ｐゴシック"/>
              </a:rPr>
              <a:t> (Switzerland</a:t>
            </a:r>
            <a:r>
              <a:rPr lang="en-US" sz="900" b="1" dirty="0" smtClean="0">
                <a:solidFill>
                  <a:srgbClr val="FFFD2E"/>
                </a:solidFill>
                <a:ea typeface="ＭＳ Ｐゴシック"/>
                <a:cs typeface="ＭＳ Ｐゴシック"/>
              </a:rPr>
              <a:t>)</a:t>
            </a:r>
          </a:p>
          <a:p>
            <a:pPr defTabSz="457200" eaLnBrk="0" hangingPunct="0"/>
            <a:r>
              <a:rPr lang="en-US" sz="900" b="1" dirty="0" smtClean="0">
                <a:solidFill>
                  <a:srgbClr val="FFFD2E"/>
                </a:solidFill>
                <a:ea typeface="ＭＳ Ｐゴシック"/>
                <a:cs typeface="ＭＳ Ｐゴシック"/>
              </a:rPr>
              <a:t>FNAL (USA) </a:t>
            </a:r>
            <a:endParaRPr lang="en-US" sz="900" b="1" dirty="0">
              <a:solidFill>
                <a:srgbClr val="FFFD2E"/>
              </a:solidFill>
              <a:ea typeface="ＭＳ Ｐゴシック"/>
              <a:cs typeface="ＭＳ Ｐゴシック"/>
            </a:endParaRPr>
          </a:p>
          <a:p>
            <a:pPr defTabSz="457200" eaLnBrk="0" hangingPunct="0"/>
            <a:r>
              <a:rPr lang="en-US" sz="900" b="1" dirty="0" err="1">
                <a:solidFill>
                  <a:srgbClr val="FFFD2E"/>
                </a:solidFill>
                <a:ea typeface="ＭＳ Ｐゴシック"/>
                <a:cs typeface="ＭＳ Ｐゴシック"/>
              </a:rPr>
              <a:t>Gazi</a:t>
            </a:r>
            <a:r>
              <a:rPr lang="en-US" sz="900" b="1" dirty="0">
                <a:solidFill>
                  <a:srgbClr val="FFFD2E"/>
                </a:solidFill>
                <a:ea typeface="ＭＳ Ｐゴシック"/>
                <a:cs typeface="ＭＳ Ｐゴシック"/>
              </a:rPr>
              <a:t> Universities (Turkey)</a:t>
            </a:r>
          </a:p>
        </p:txBody>
      </p:sp>
      <p:sp>
        <p:nvSpPr>
          <p:cNvPr id="15379" name="Rectangle 21"/>
          <p:cNvSpPr>
            <a:spLocks noChangeArrowheads="1"/>
          </p:cNvSpPr>
          <p:nvPr/>
        </p:nvSpPr>
        <p:spPr bwMode="auto">
          <a:xfrm>
            <a:off x="4572000" y="5445224"/>
            <a:ext cx="2447925" cy="1615827"/>
          </a:xfrm>
          <a:prstGeom prst="rect">
            <a:avLst/>
          </a:prstGeom>
          <a:noFill/>
          <a:ln w="0">
            <a:noFill/>
            <a:miter lim="800000"/>
            <a:headEnd/>
            <a:tailEnd/>
          </a:ln>
        </p:spPr>
        <p:txBody>
          <a:bodyPr>
            <a:spAutoFit/>
          </a:bodyPr>
          <a:lstStyle/>
          <a:p>
            <a:pPr defTabSz="457200" eaLnBrk="0" hangingPunct="0"/>
            <a:r>
              <a:rPr lang="en-US" sz="900" b="1" dirty="0">
                <a:solidFill>
                  <a:srgbClr val="FFFD2E"/>
                </a:solidFill>
              </a:rPr>
              <a:t>John Adams Institute/RHUL (UK)</a:t>
            </a:r>
          </a:p>
          <a:p>
            <a:pPr defTabSz="457200" eaLnBrk="0" hangingPunct="0"/>
            <a:r>
              <a:rPr lang="en-US" sz="900" b="1" dirty="0">
                <a:solidFill>
                  <a:srgbClr val="FFFD2E"/>
                </a:solidFill>
                <a:ea typeface="ＭＳ Ｐゴシック"/>
                <a:cs typeface="ＭＳ Ｐゴシック"/>
              </a:rPr>
              <a:t>JINR (Russia)</a:t>
            </a:r>
          </a:p>
          <a:p>
            <a:pPr defTabSz="457200" eaLnBrk="0" hangingPunct="0"/>
            <a:r>
              <a:rPr lang="en-US" sz="900" b="1" dirty="0">
                <a:solidFill>
                  <a:srgbClr val="FFFD2E"/>
                </a:solidFill>
                <a:ea typeface="ＭＳ Ｐゴシック"/>
                <a:cs typeface="ＭＳ Ｐゴシック"/>
              </a:rPr>
              <a:t>Karlsruhe University (Germany)</a:t>
            </a:r>
          </a:p>
          <a:p>
            <a:pPr defTabSz="457200" eaLnBrk="0" hangingPunct="0"/>
            <a:r>
              <a:rPr lang="en-US" sz="900" b="1" dirty="0">
                <a:solidFill>
                  <a:srgbClr val="FFFD2E"/>
                </a:solidFill>
                <a:ea typeface="ＭＳ Ｐゴシック"/>
                <a:cs typeface="ＭＳ Ｐゴシック"/>
              </a:rPr>
              <a:t>KEK (Japan) </a:t>
            </a:r>
          </a:p>
          <a:p>
            <a:pPr defTabSz="457200" eaLnBrk="0" hangingPunct="0"/>
            <a:r>
              <a:rPr lang="en-US" sz="900" b="1" dirty="0">
                <a:solidFill>
                  <a:srgbClr val="FFFD2E"/>
                </a:solidFill>
                <a:ea typeface="ＭＳ Ｐゴシック"/>
                <a:cs typeface="ＭＳ Ｐゴシック"/>
              </a:rPr>
              <a:t>LAL / </a:t>
            </a:r>
            <a:r>
              <a:rPr lang="en-US" sz="900" b="1" dirty="0" err="1">
                <a:solidFill>
                  <a:srgbClr val="FFFD2E"/>
                </a:solidFill>
                <a:ea typeface="ＭＳ Ｐゴシック"/>
                <a:cs typeface="ＭＳ Ｐゴシック"/>
              </a:rPr>
              <a:t>Orsay</a:t>
            </a:r>
            <a:r>
              <a:rPr lang="en-US" sz="900" b="1" dirty="0">
                <a:solidFill>
                  <a:srgbClr val="FFFD2E"/>
                </a:solidFill>
                <a:ea typeface="ＭＳ Ｐゴシック"/>
                <a:cs typeface="ＭＳ Ｐゴシック"/>
              </a:rPr>
              <a:t> (France) </a:t>
            </a:r>
          </a:p>
          <a:p>
            <a:pPr defTabSz="457200" eaLnBrk="0" hangingPunct="0"/>
            <a:r>
              <a:rPr lang="en-US" sz="900" b="1" dirty="0">
                <a:solidFill>
                  <a:srgbClr val="FFFD2E"/>
                </a:solidFill>
                <a:ea typeface="ＭＳ Ｐゴシック"/>
                <a:cs typeface="ＭＳ Ｐゴシック"/>
              </a:rPr>
              <a:t>LAPP / ESIA (France</a:t>
            </a:r>
            <a:r>
              <a:rPr lang="en-US" sz="900" b="1" dirty="0" smtClean="0">
                <a:solidFill>
                  <a:srgbClr val="FFFD2E"/>
                </a:solidFill>
                <a:ea typeface="ＭＳ Ｐゴシック"/>
                <a:cs typeface="ＭＳ Ｐゴシック"/>
              </a:rPr>
              <a:t>)</a:t>
            </a:r>
          </a:p>
          <a:p>
            <a:pPr defTabSz="457200" eaLnBrk="0" hangingPunct="0"/>
            <a:r>
              <a:rPr lang="en-US" sz="900" b="1" dirty="0" smtClean="0">
                <a:solidFill>
                  <a:srgbClr val="FFFD2E"/>
                </a:solidFill>
                <a:ea typeface="ＭＳ Ｐゴシック"/>
                <a:cs typeface="ＭＳ Ｐゴシック"/>
              </a:rPr>
              <a:t>NIKHEF/Amsterdam (Netherland) </a:t>
            </a:r>
            <a:endParaRPr lang="en-US" sz="900" b="1" dirty="0">
              <a:solidFill>
                <a:srgbClr val="FFFD2E"/>
              </a:solidFill>
              <a:ea typeface="ＭＳ Ｐゴシック"/>
              <a:cs typeface="ＭＳ Ｐゴシック"/>
            </a:endParaRPr>
          </a:p>
          <a:p>
            <a:pPr defTabSz="457200" eaLnBrk="0" hangingPunct="0"/>
            <a:r>
              <a:rPr lang="de-CH" sz="900" b="1" dirty="0">
                <a:solidFill>
                  <a:srgbClr val="FFFD2E"/>
                </a:solidFill>
                <a:ea typeface="ＭＳ Ｐゴシック"/>
                <a:cs typeface="ＭＳ Ｐゴシック"/>
              </a:rPr>
              <a:t>NCP (Pakistan)</a:t>
            </a:r>
          </a:p>
          <a:p>
            <a:pPr defTabSz="457200" eaLnBrk="0" hangingPunct="0"/>
            <a:r>
              <a:rPr lang="en-US" sz="900" b="1" dirty="0">
                <a:solidFill>
                  <a:srgbClr val="FFFD2E"/>
                </a:solidFill>
                <a:ea typeface="ＭＳ Ｐゴシック"/>
                <a:cs typeface="ＭＳ Ｐゴシック"/>
              </a:rPr>
              <a:t>North-West. Univ. Illinois (USA)</a:t>
            </a:r>
          </a:p>
          <a:p>
            <a:pPr defTabSz="457200" eaLnBrk="0" hangingPunct="0"/>
            <a:r>
              <a:rPr lang="en-US" sz="900" b="1" dirty="0" err="1">
                <a:solidFill>
                  <a:srgbClr val="FFFD2E"/>
                </a:solidFill>
              </a:rPr>
              <a:t>Patras</a:t>
            </a:r>
            <a:r>
              <a:rPr lang="en-US" sz="900" b="1" dirty="0">
                <a:solidFill>
                  <a:srgbClr val="FFFD2E"/>
                </a:solidFill>
              </a:rPr>
              <a:t> University (Greece)</a:t>
            </a:r>
          </a:p>
          <a:p>
            <a:pPr defTabSz="457200" eaLnBrk="0" hangingPunct="0"/>
            <a:endParaRPr lang="en-US" sz="900" b="1" dirty="0">
              <a:solidFill>
                <a:srgbClr val="FFFD2E"/>
              </a:solidFill>
            </a:endParaRPr>
          </a:p>
        </p:txBody>
      </p:sp>
      <p:pic>
        <p:nvPicPr>
          <p:cNvPr id="15381" name="Picture 23" descr="3dflagsdotcom_turke_2fawm"/>
          <p:cNvPicPr preferRelativeResize="0">
            <a:picLocks noChangeAspect="1" noChangeArrowheads="1" noCrop="1"/>
          </p:cNvPicPr>
          <p:nvPr/>
        </p:nvPicPr>
        <p:blipFill>
          <a:blip r:embed="rId15" cstate="print"/>
          <a:srcRect/>
          <a:stretch>
            <a:fillRect/>
          </a:stretch>
        </p:blipFill>
        <p:spPr bwMode="auto">
          <a:xfrm>
            <a:off x="8472488" y="2138363"/>
            <a:ext cx="509587" cy="300037"/>
          </a:xfrm>
          <a:prstGeom prst="rect">
            <a:avLst/>
          </a:prstGeom>
          <a:noFill/>
          <a:ln w="9525">
            <a:noFill/>
            <a:miter lim="800000"/>
            <a:headEnd/>
            <a:tailEnd/>
          </a:ln>
        </p:spPr>
      </p:pic>
      <p:pic>
        <p:nvPicPr>
          <p:cNvPr id="15382" name="Picture 24" descr="de-flag1"/>
          <p:cNvPicPr preferRelativeResize="0">
            <a:picLocks noChangeAspect="1" noChangeArrowheads="1" noCrop="1"/>
          </p:cNvPicPr>
          <p:nvPr/>
        </p:nvPicPr>
        <p:blipFill>
          <a:blip r:embed="rId16" cstate="print"/>
          <a:srcRect/>
          <a:stretch>
            <a:fillRect/>
          </a:stretch>
        </p:blipFill>
        <p:spPr bwMode="auto">
          <a:xfrm>
            <a:off x="1662113" y="982663"/>
            <a:ext cx="477837" cy="298450"/>
          </a:xfrm>
          <a:prstGeom prst="rect">
            <a:avLst/>
          </a:prstGeom>
          <a:noFill/>
          <a:ln w="9525">
            <a:noFill/>
            <a:miter lim="800000"/>
            <a:headEnd/>
            <a:tailEnd/>
          </a:ln>
        </p:spPr>
      </p:pic>
      <p:pic>
        <p:nvPicPr>
          <p:cNvPr id="15383" name="Picture 25" descr="ru-flag1"/>
          <p:cNvPicPr preferRelativeResize="0">
            <a:picLocks noChangeAspect="1" noChangeArrowheads="1" noCrop="1"/>
          </p:cNvPicPr>
          <p:nvPr/>
        </p:nvPicPr>
        <p:blipFill>
          <a:blip r:embed="rId17" cstate="print"/>
          <a:srcRect/>
          <a:stretch>
            <a:fillRect/>
          </a:stretch>
        </p:blipFill>
        <p:spPr bwMode="auto">
          <a:xfrm>
            <a:off x="7110413" y="968375"/>
            <a:ext cx="479425" cy="325438"/>
          </a:xfrm>
          <a:prstGeom prst="rect">
            <a:avLst/>
          </a:prstGeom>
          <a:noFill/>
          <a:ln w="9525">
            <a:noFill/>
            <a:miter lim="800000"/>
            <a:headEnd/>
            <a:tailEnd/>
          </a:ln>
        </p:spPr>
      </p:pic>
      <p:pic>
        <p:nvPicPr>
          <p:cNvPr id="15384" name="Picture 26" descr="3dflagsdotcom_spnat_2fawm"/>
          <p:cNvPicPr preferRelativeResize="0">
            <a:picLocks noChangeAspect="1" noChangeArrowheads="1" noCrop="1"/>
          </p:cNvPicPr>
          <p:nvPr/>
        </p:nvPicPr>
        <p:blipFill>
          <a:blip r:embed="rId18" cstate="print"/>
          <a:srcRect/>
          <a:stretch>
            <a:fillRect/>
          </a:stretch>
        </p:blipFill>
        <p:spPr bwMode="auto">
          <a:xfrm>
            <a:off x="7789863" y="955675"/>
            <a:ext cx="481012" cy="325438"/>
          </a:xfrm>
          <a:prstGeom prst="rect">
            <a:avLst/>
          </a:prstGeom>
          <a:noFill/>
          <a:ln w="9525">
            <a:noFill/>
            <a:miter lim="800000"/>
            <a:headEnd/>
            <a:tailEnd/>
          </a:ln>
        </p:spPr>
      </p:pic>
      <p:sp>
        <p:nvSpPr>
          <p:cNvPr id="15385" name="Oval 27"/>
          <p:cNvSpPr>
            <a:spLocks noChangeArrowheads="1"/>
          </p:cNvSpPr>
          <p:nvPr/>
        </p:nvSpPr>
        <p:spPr bwMode="auto">
          <a:xfrm>
            <a:off x="4725988" y="2960688"/>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86" name="Oval 28"/>
          <p:cNvSpPr>
            <a:spLocks noChangeArrowheads="1"/>
          </p:cNvSpPr>
          <p:nvPr/>
        </p:nvSpPr>
        <p:spPr bwMode="auto">
          <a:xfrm>
            <a:off x="4305300" y="2887663"/>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87" name="Oval 29"/>
          <p:cNvSpPr>
            <a:spLocks noChangeArrowheads="1"/>
          </p:cNvSpPr>
          <p:nvPr/>
        </p:nvSpPr>
        <p:spPr bwMode="auto">
          <a:xfrm>
            <a:off x="3978275" y="271462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88" name="Oval 30"/>
          <p:cNvSpPr>
            <a:spLocks noChangeArrowheads="1"/>
          </p:cNvSpPr>
          <p:nvPr/>
        </p:nvSpPr>
        <p:spPr bwMode="auto">
          <a:xfrm>
            <a:off x="4044950" y="2714625"/>
            <a:ext cx="82550"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89" name="Oval 31"/>
          <p:cNvSpPr>
            <a:spLocks noChangeArrowheads="1"/>
          </p:cNvSpPr>
          <p:nvPr/>
        </p:nvSpPr>
        <p:spPr bwMode="auto">
          <a:xfrm>
            <a:off x="3911600" y="256857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0" name="Oval 32"/>
          <p:cNvSpPr>
            <a:spLocks noChangeArrowheads="1"/>
          </p:cNvSpPr>
          <p:nvPr/>
        </p:nvSpPr>
        <p:spPr bwMode="auto">
          <a:xfrm>
            <a:off x="4286250" y="2382838"/>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1" name="Oval 33"/>
          <p:cNvSpPr>
            <a:spLocks noChangeArrowheads="1"/>
          </p:cNvSpPr>
          <p:nvPr/>
        </p:nvSpPr>
        <p:spPr bwMode="auto">
          <a:xfrm>
            <a:off x="857250" y="298767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2" name="Oval 34"/>
          <p:cNvSpPr>
            <a:spLocks noChangeArrowheads="1"/>
          </p:cNvSpPr>
          <p:nvPr/>
        </p:nvSpPr>
        <p:spPr bwMode="auto">
          <a:xfrm>
            <a:off x="3881438" y="2935288"/>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3" name="Oval 36"/>
          <p:cNvSpPr>
            <a:spLocks noChangeArrowheads="1"/>
          </p:cNvSpPr>
          <p:nvPr/>
        </p:nvSpPr>
        <p:spPr bwMode="auto">
          <a:xfrm>
            <a:off x="3981450" y="2944813"/>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4" name="Oval 37"/>
          <p:cNvSpPr>
            <a:spLocks noChangeArrowheads="1"/>
          </p:cNvSpPr>
          <p:nvPr/>
        </p:nvSpPr>
        <p:spPr bwMode="auto">
          <a:xfrm>
            <a:off x="4240213" y="2625725"/>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5" name="Oval 38"/>
          <p:cNvSpPr>
            <a:spLocks noChangeArrowheads="1"/>
          </p:cNvSpPr>
          <p:nvPr/>
        </p:nvSpPr>
        <p:spPr bwMode="auto">
          <a:xfrm>
            <a:off x="1776413" y="2911475"/>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6" name="Oval 39"/>
          <p:cNvSpPr>
            <a:spLocks noChangeArrowheads="1"/>
          </p:cNvSpPr>
          <p:nvPr/>
        </p:nvSpPr>
        <p:spPr bwMode="auto">
          <a:xfrm>
            <a:off x="4148138" y="2749550"/>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7" name="Oval 40"/>
          <p:cNvSpPr>
            <a:spLocks noChangeArrowheads="1"/>
          </p:cNvSpPr>
          <p:nvPr/>
        </p:nvSpPr>
        <p:spPr bwMode="auto">
          <a:xfrm>
            <a:off x="1736725" y="2857500"/>
            <a:ext cx="82550"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8" name="Oval 41"/>
          <p:cNvSpPr>
            <a:spLocks noChangeArrowheads="1"/>
          </p:cNvSpPr>
          <p:nvPr/>
        </p:nvSpPr>
        <p:spPr bwMode="auto">
          <a:xfrm>
            <a:off x="4176713" y="2357438"/>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399" name="Oval 42"/>
          <p:cNvSpPr>
            <a:spLocks noChangeArrowheads="1"/>
          </p:cNvSpPr>
          <p:nvPr/>
        </p:nvSpPr>
        <p:spPr bwMode="auto">
          <a:xfrm>
            <a:off x="4629150" y="224472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0" name="Oval 43"/>
          <p:cNvSpPr>
            <a:spLocks noChangeArrowheads="1"/>
          </p:cNvSpPr>
          <p:nvPr/>
        </p:nvSpPr>
        <p:spPr bwMode="auto">
          <a:xfrm>
            <a:off x="6096000" y="247332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1" name="Oval 44"/>
          <p:cNvSpPr>
            <a:spLocks noChangeArrowheads="1"/>
          </p:cNvSpPr>
          <p:nvPr/>
        </p:nvSpPr>
        <p:spPr bwMode="auto">
          <a:xfrm>
            <a:off x="4972050" y="2425700"/>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2" name="Oval 45"/>
          <p:cNvSpPr>
            <a:spLocks noChangeArrowheads="1"/>
          </p:cNvSpPr>
          <p:nvPr/>
        </p:nvSpPr>
        <p:spPr bwMode="auto">
          <a:xfrm>
            <a:off x="5067300" y="2535238"/>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3" name="Oval 46"/>
          <p:cNvSpPr>
            <a:spLocks noChangeArrowheads="1"/>
          </p:cNvSpPr>
          <p:nvPr/>
        </p:nvSpPr>
        <p:spPr bwMode="auto">
          <a:xfrm>
            <a:off x="5848350" y="3449638"/>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4" name="Oval 49"/>
          <p:cNvSpPr>
            <a:spLocks noChangeArrowheads="1"/>
          </p:cNvSpPr>
          <p:nvPr/>
        </p:nvSpPr>
        <p:spPr bwMode="auto">
          <a:xfrm>
            <a:off x="7545388" y="3016250"/>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05" name="Oval 50"/>
          <p:cNvSpPr>
            <a:spLocks noChangeArrowheads="1"/>
          </p:cNvSpPr>
          <p:nvPr/>
        </p:nvSpPr>
        <p:spPr bwMode="auto">
          <a:xfrm>
            <a:off x="4191000" y="2749550"/>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pic>
        <p:nvPicPr>
          <p:cNvPr id="15406" name="Picture 51" descr="3dflagsdotcom_switz_2fabm"/>
          <p:cNvPicPr>
            <a:picLocks noChangeAspect="1" noChangeArrowheads="1" noCrop="1"/>
          </p:cNvPicPr>
          <p:nvPr/>
        </p:nvPicPr>
        <p:blipFill>
          <a:blip r:embed="rId19" cstate="print"/>
          <a:srcRect/>
          <a:stretch>
            <a:fillRect/>
          </a:stretch>
        </p:blipFill>
        <p:spPr bwMode="auto">
          <a:xfrm>
            <a:off x="8486775" y="1549400"/>
            <a:ext cx="508000" cy="296863"/>
          </a:xfrm>
          <a:prstGeom prst="rect">
            <a:avLst/>
          </a:prstGeom>
          <a:noFill/>
          <a:ln w="9525">
            <a:noFill/>
            <a:miter lim="800000"/>
            <a:headEnd/>
            <a:tailEnd/>
          </a:ln>
        </p:spPr>
      </p:pic>
      <p:pic>
        <p:nvPicPr>
          <p:cNvPr id="15407" name="Picture 52" descr="3dflagsdotcom_pakis_2fabm"/>
          <p:cNvPicPr>
            <a:picLocks noChangeAspect="1" noChangeArrowheads="1" noCrop="1"/>
          </p:cNvPicPr>
          <p:nvPr/>
        </p:nvPicPr>
        <p:blipFill>
          <a:blip r:embed="rId20" cstate="print"/>
          <a:srcRect/>
          <a:stretch>
            <a:fillRect/>
          </a:stretch>
        </p:blipFill>
        <p:spPr bwMode="auto">
          <a:xfrm>
            <a:off x="5648325" y="987425"/>
            <a:ext cx="496888" cy="300038"/>
          </a:xfrm>
          <a:prstGeom prst="rect">
            <a:avLst/>
          </a:prstGeom>
          <a:noFill/>
          <a:ln w="9525">
            <a:noFill/>
            <a:miter lim="800000"/>
            <a:headEnd/>
            <a:tailEnd/>
          </a:ln>
        </p:spPr>
      </p:pic>
      <p:sp>
        <p:nvSpPr>
          <p:cNvPr id="15412" name="Oval 58"/>
          <p:cNvSpPr>
            <a:spLocks noChangeArrowheads="1"/>
          </p:cNvSpPr>
          <p:nvPr/>
        </p:nvSpPr>
        <p:spPr bwMode="auto">
          <a:xfrm>
            <a:off x="4044950" y="2786063"/>
            <a:ext cx="82550"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13" name="Oval 59"/>
          <p:cNvSpPr>
            <a:spLocks noChangeArrowheads="1"/>
          </p:cNvSpPr>
          <p:nvPr/>
        </p:nvSpPr>
        <p:spPr bwMode="auto">
          <a:xfrm>
            <a:off x="4767263" y="2979738"/>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14" name="Oval 60"/>
          <p:cNvSpPr>
            <a:spLocks noChangeArrowheads="1"/>
          </p:cNvSpPr>
          <p:nvPr/>
        </p:nvSpPr>
        <p:spPr bwMode="auto">
          <a:xfrm>
            <a:off x="2014538" y="2990850"/>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15" name="Oval 61"/>
          <p:cNvSpPr>
            <a:spLocks noChangeArrowheads="1"/>
          </p:cNvSpPr>
          <p:nvPr/>
        </p:nvSpPr>
        <p:spPr bwMode="auto">
          <a:xfrm>
            <a:off x="3954463" y="2586038"/>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16" name="Rectangle 62"/>
          <p:cNvSpPr>
            <a:spLocks noChangeArrowheads="1"/>
          </p:cNvSpPr>
          <p:nvPr/>
        </p:nvSpPr>
        <p:spPr bwMode="auto">
          <a:xfrm>
            <a:off x="800100" y="0"/>
            <a:ext cx="8343900" cy="749300"/>
          </a:xfrm>
          <a:prstGeom prst="rect">
            <a:avLst/>
          </a:prstGeom>
          <a:noFill/>
          <a:ln w="9525">
            <a:noFill/>
            <a:miter lim="800000"/>
            <a:headEnd/>
            <a:tailEnd/>
          </a:ln>
        </p:spPr>
        <p:txBody>
          <a:bodyPr anchor="ctr"/>
          <a:lstStyle/>
          <a:p>
            <a:pPr defTabSz="457200"/>
            <a:r>
              <a:rPr lang="en-US" sz="3200" i="1" dirty="0" smtClean="0">
                <a:solidFill>
                  <a:srgbClr val="FF0000"/>
                </a:solidFill>
              </a:rPr>
              <a:t>		</a:t>
            </a:r>
            <a:r>
              <a:rPr lang="en-US" sz="3200" dirty="0" smtClean="0">
                <a:solidFill>
                  <a:srgbClr val="000000"/>
                </a:solidFill>
                <a:latin typeface="Calibri"/>
                <a:cs typeface="Calibri"/>
              </a:rPr>
              <a:t>The CLIC collaboration</a:t>
            </a:r>
            <a:endParaRPr lang="en-US" sz="2400" dirty="0">
              <a:solidFill>
                <a:srgbClr val="000000"/>
              </a:solidFill>
              <a:latin typeface="Calibri"/>
              <a:cs typeface="Calibri"/>
            </a:endParaRPr>
          </a:p>
        </p:txBody>
      </p:sp>
      <p:pic>
        <p:nvPicPr>
          <p:cNvPr id="15418" name="Picture 64" descr="3dflags_ukr0001-000fa"/>
          <p:cNvPicPr>
            <a:picLocks noChangeAspect="1" noChangeArrowheads="1" noCrop="1"/>
          </p:cNvPicPr>
          <p:nvPr/>
        </p:nvPicPr>
        <p:blipFill>
          <a:blip r:embed="rId21" cstate="print"/>
          <a:srcRect/>
          <a:stretch>
            <a:fillRect/>
          </a:stretch>
        </p:blipFill>
        <p:spPr bwMode="auto">
          <a:xfrm>
            <a:off x="8524875" y="2755900"/>
            <a:ext cx="419100" cy="341313"/>
          </a:xfrm>
          <a:prstGeom prst="rect">
            <a:avLst/>
          </a:prstGeom>
          <a:noFill/>
          <a:ln w="9525">
            <a:noFill/>
            <a:miter lim="800000"/>
            <a:headEnd/>
            <a:tailEnd/>
          </a:ln>
        </p:spPr>
      </p:pic>
      <p:pic>
        <p:nvPicPr>
          <p:cNvPr id="15419" name="Picture 65" descr="3dflags_nor0001-000fa"/>
          <p:cNvPicPr>
            <a:picLocks noChangeAspect="1" noChangeArrowheads="1" noCrop="1"/>
          </p:cNvPicPr>
          <p:nvPr/>
        </p:nvPicPr>
        <p:blipFill>
          <a:blip r:embed="rId22" cstate="print"/>
          <a:srcRect/>
          <a:stretch>
            <a:fillRect/>
          </a:stretch>
        </p:blipFill>
        <p:spPr bwMode="auto">
          <a:xfrm>
            <a:off x="6489700" y="946150"/>
            <a:ext cx="422275" cy="342900"/>
          </a:xfrm>
          <a:prstGeom prst="rect">
            <a:avLst/>
          </a:prstGeom>
          <a:noFill/>
          <a:ln w="9525">
            <a:noFill/>
            <a:miter lim="800000"/>
            <a:headEnd/>
            <a:tailEnd/>
          </a:ln>
        </p:spPr>
      </p:pic>
      <p:pic>
        <p:nvPicPr>
          <p:cNvPr id="15420" name="Picture 66" descr="3dflags_grc0001-000fa"/>
          <p:cNvPicPr>
            <a:picLocks noChangeAspect="1" noChangeArrowheads="1" noCrop="1"/>
          </p:cNvPicPr>
          <p:nvPr/>
        </p:nvPicPr>
        <p:blipFill>
          <a:blip r:embed="rId23" cstate="print"/>
          <a:srcRect/>
          <a:stretch>
            <a:fillRect/>
          </a:stretch>
        </p:blipFill>
        <p:spPr bwMode="auto">
          <a:xfrm>
            <a:off x="2339752" y="980728"/>
            <a:ext cx="490538" cy="400050"/>
          </a:xfrm>
          <a:prstGeom prst="rect">
            <a:avLst/>
          </a:prstGeom>
          <a:noFill/>
          <a:ln w="9525">
            <a:noFill/>
            <a:miter lim="800000"/>
            <a:headEnd/>
            <a:tailEnd/>
          </a:ln>
        </p:spPr>
      </p:pic>
      <p:pic>
        <p:nvPicPr>
          <p:cNvPr id="15421" name="Picture 65" descr="\\cern.ch\dfs\Users\r\rinolfi\Desktop\3dflags_dnk0001-0003a.gif"/>
          <p:cNvPicPr>
            <a:picLocks noChangeAspect="1" noChangeArrowheads="1" noCrop="1"/>
          </p:cNvPicPr>
          <p:nvPr/>
        </p:nvPicPr>
        <p:blipFill>
          <a:blip r:embed="rId24" cstate="print"/>
          <a:srcRect/>
          <a:stretch>
            <a:fillRect/>
          </a:stretch>
        </p:blipFill>
        <p:spPr bwMode="auto">
          <a:xfrm>
            <a:off x="219075" y="1643063"/>
            <a:ext cx="404813" cy="328612"/>
          </a:xfrm>
          <a:prstGeom prst="rect">
            <a:avLst/>
          </a:prstGeom>
          <a:noFill/>
          <a:ln w="9525">
            <a:noFill/>
            <a:miter lim="800000"/>
            <a:headEnd/>
            <a:tailEnd/>
          </a:ln>
        </p:spPr>
      </p:pic>
      <p:sp>
        <p:nvSpPr>
          <p:cNvPr id="15422" name="Oval 59"/>
          <p:cNvSpPr>
            <a:spLocks noChangeArrowheads="1"/>
          </p:cNvSpPr>
          <p:nvPr/>
        </p:nvSpPr>
        <p:spPr bwMode="auto">
          <a:xfrm>
            <a:off x="4505325" y="2928938"/>
            <a:ext cx="85725"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3" name="Oval 59"/>
          <p:cNvSpPr>
            <a:spLocks noChangeArrowheads="1"/>
          </p:cNvSpPr>
          <p:nvPr/>
        </p:nvSpPr>
        <p:spPr bwMode="auto">
          <a:xfrm>
            <a:off x="4572000" y="2928938"/>
            <a:ext cx="85725"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4" name="Oval 59"/>
          <p:cNvSpPr>
            <a:spLocks noChangeArrowheads="1"/>
          </p:cNvSpPr>
          <p:nvPr/>
        </p:nvSpPr>
        <p:spPr bwMode="auto">
          <a:xfrm>
            <a:off x="4638675" y="2928938"/>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5" name="Oval 59"/>
          <p:cNvSpPr>
            <a:spLocks noChangeArrowheads="1"/>
          </p:cNvSpPr>
          <p:nvPr/>
        </p:nvSpPr>
        <p:spPr bwMode="auto">
          <a:xfrm>
            <a:off x="4176713" y="2500313"/>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6" name="Oval 59"/>
          <p:cNvSpPr>
            <a:spLocks noChangeArrowheads="1"/>
          </p:cNvSpPr>
          <p:nvPr/>
        </p:nvSpPr>
        <p:spPr bwMode="auto">
          <a:xfrm>
            <a:off x="3913188" y="2500313"/>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7" name="Oval 59"/>
          <p:cNvSpPr>
            <a:spLocks noChangeArrowheads="1"/>
          </p:cNvSpPr>
          <p:nvPr/>
        </p:nvSpPr>
        <p:spPr bwMode="auto">
          <a:xfrm>
            <a:off x="4703763" y="2571750"/>
            <a:ext cx="85725"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8" name="Oval 59"/>
          <p:cNvSpPr>
            <a:spLocks noChangeArrowheads="1"/>
          </p:cNvSpPr>
          <p:nvPr/>
        </p:nvSpPr>
        <p:spPr bwMode="auto">
          <a:xfrm>
            <a:off x="5692775" y="3214688"/>
            <a:ext cx="85725"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29" name="Oval 59"/>
          <p:cNvSpPr>
            <a:spLocks noChangeArrowheads="1"/>
          </p:cNvSpPr>
          <p:nvPr/>
        </p:nvSpPr>
        <p:spPr bwMode="auto">
          <a:xfrm>
            <a:off x="3913188" y="2857500"/>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30" name="Rectangle 70"/>
          <p:cNvSpPr>
            <a:spLocks noChangeArrowheads="1"/>
          </p:cNvSpPr>
          <p:nvPr/>
        </p:nvSpPr>
        <p:spPr bwMode="auto">
          <a:xfrm>
            <a:off x="2123728" y="3821203"/>
            <a:ext cx="4752528" cy="718394"/>
          </a:xfrm>
          <a:prstGeom prst="rect">
            <a:avLst/>
          </a:prstGeom>
          <a:solidFill>
            <a:srgbClr val="CCECFF"/>
          </a:solidFill>
          <a:ln w="9525">
            <a:solidFill>
              <a:schemeClr val="tx1"/>
            </a:solidFill>
            <a:miter lim="800000"/>
            <a:headEnd/>
            <a:tailEnd/>
          </a:ln>
          <a:effectLst/>
        </p:spPr>
        <p:txBody>
          <a:bodyPr wrap="none" anchor="ctr"/>
          <a:lstStyle/>
          <a:p>
            <a:pPr defTabSz="457200"/>
            <a:endParaRPr lang="en-US">
              <a:solidFill>
                <a:srgbClr val="000000"/>
              </a:solidFill>
            </a:endParaRPr>
          </a:p>
        </p:txBody>
      </p:sp>
      <p:sp>
        <p:nvSpPr>
          <p:cNvPr id="15431" name="Text Box 63"/>
          <p:cNvSpPr txBox="1">
            <a:spLocks noChangeArrowheads="1"/>
          </p:cNvSpPr>
          <p:nvPr/>
        </p:nvSpPr>
        <p:spPr bwMode="auto">
          <a:xfrm>
            <a:off x="2267744" y="3749195"/>
            <a:ext cx="4507965" cy="830997"/>
          </a:xfrm>
          <a:prstGeom prst="rect">
            <a:avLst/>
          </a:prstGeom>
          <a:noFill/>
          <a:ln w="0">
            <a:noFill/>
            <a:miter lim="800000"/>
            <a:headEnd/>
            <a:tailEnd/>
          </a:ln>
        </p:spPr>
        <p:txBody>
          <a:bodyPr wrap="none" anchor="ctr">
            <a:spAutoFit/>
          </a:bodyPr>
          <a:lstStyle/>
          <a:p>
            <a:pPr algn="ctr" defTabSz="457200" eaLnBrk="0" hangingPunct="0"/>
            <a:r>
              <a:rPr lang="en-US" sz="2400" b="1" dirty="0" smtClean="0">
                <a:solidFill>
                  <a:srgbClr val="FF0000"/>
                </a:solidFill>
                <a:latin typeface="Times New Roman" pitchFamily="18" charset="0"/>
                <a:ea typeface="ＭＳ Ｐゴシック"/>
                <a:cs typeface="ＭＳ Ｐゴシック"/>
              </a:rPr>
              <a:t>CLIC multi-lateral collaboration</a:t>
            </a:r>
          </a:p>
          <a:p>
            <a:pPr algn="ctr" defTabSz="457200" eaLnBrk="0" hangingPunct="0"/>
            <a:r>
              <a:rPr lang="en-US" sz="2400" b="1" dirty="0" smtClean="0">
                <a:solidFill>
                  <a:srgbClr val="FF0000"/>
                </a:solidFill>
                <a:latin typeface="Times New Roman" pitchFamily="18" charset="0"/>
                <a:ea typeface="ＭＳ Ｐゴシック"/>
                <a:cs typeface="ＭＳ Ｐゴシック"/>
              </a:rPr>
              <a:t>41 </a:t>
            </a:r>
            <a:r>
              <a:rPr lang="en-US" sz="2400" b="1" dirty="0">
                <a:solidFill>
                  <a:srgbClr val="FF0000"/>
                </a:solidFill>
                <a:latin typeface="Times New Roman" pitchFamily="18" charset="0"/>
                <a:ea typeface="ＭＳ Ｐゴシック"/>
                <a:cs typeface="ＭＳ Ｐゴシック"/>
              </a:rPr>
              <a:t>Institutes from </a:t>
            </a:r>
            <a:r>
              <a:rPr lang="en-US" sz="2400" b="1" dirty="0" smtClean="0">
                <a:solidFill>
                  <a:srgbClr val="FF0000"/>
                </a:solidFill>
                <a:latin typeface="Times New Roman" pitchFamily="18" charset="0"/>
                <a:ea typeface="ＭＳ Ｐゴシック"/>
                <a:cs typeface="ＭＳ Ｐゴシック"/>
              </a:rPr>
              <a:t>21 </a:t>
            </a:r>
            <a:r>
              <a:rPr lang="en-US" sz="2400" b="1" dirty="0">
                <a:solidFill>
                  <a:srgbClr val="FF0000"/>
                </a:solidFill>
                <a:latin typeface="Times New Roman" pitchFamily="18" charset="0"/>
                <a:ea typeface="ＭＳ Ｐゴシック"/>
                <a:cs typeface="ＭＳ Ｐゴシック"/>
              </a:rPr>
              <a:t>countries</a:t>
            </a:r>
          </a:p>
        </p:txBody>
      </p:sp>
      <p:pic>
        <p:nvPicPr>
          <p:cNvPr id="15435" name="Picture 75" descr="MPj04008010000[1]"/>
          <p:cNvPicPr>
            <a:picLocks noChangeAspect="1" noChangeArrowheads="1"/>
          </p:cNvPicPr>
          <p:nvPr/>
        </p:nvPicPr>
        <p:blipFill>
          <a:blip r:embed="rId25" cstate="print"/>
          <a:srcRect/>
          <a:stretch>
            <a:fillRect/>
          </a:stretch>
        </p:blipFill>
        <p:spPr bwMode="auto">
          <a:xfrm>
            <a:off x="107950" y="2205038"/>
            <a:ext cx="431800" cy="346075"/>
          </a:xfrm>
          <a:prstGeom prst="rect">
            <a:avLst/>
          </a:prstGeom>
          <a:noFill/>
        </p:spPr>
      </p:pic>
      <p:sp>
        <p:nvSpPr>
          <p:cNvPr id="15436" name="Oval 49"/>
          <p:cNvSpPr>
            <a:spLocks noChangeArrowheads="1"/>
          </p:cNvSpPr>
          <p:nvPr/>
        </p:nvSpPr>
        <p:spPr bwMode="auto">
          <a:xfrm>
            <a:off x="7019925" y="2924175"/>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pic>
        <p:nvPicPr>
          <p:cNvPr id="15437" name="Picture 77" descr="MPj03994060000[1]"/>
          <p:cNvPicPr>
            <a:picLocks noChangeAspect="1" noChangeArrowheads="1"/>
          </p:cNvPicPr>
          <p:nvPr/>
        </p:nvPicPr>
        <p:blipFill>
          <a:blip r:embed="rId26" cstate="print"/>
          <a:srcRect/>
          <a:stretch>
            <a:fillRect/>
          </a:stretch>
        </p:blipFill>
        <p:spPr bwMode="auto">
          <a:xfrm>
            <a:off x="8532813" y="4567238"/>
            <a:ext cx="438150" cy="350837"/>
          </a:xfrm>
          <a:prstGeom prst="rect">
            <a:avLst/>
          </a:prstGeom>
          <a:noFill/>
        </p:spPr>
      </p:pic>
      <p:sp>
        <p:nvSpPr>
          <p:cNvPr id="15439" name="Oval 33"/>
          <p:cNvSpPr>
            <a:spLocks noChangeArrowheads="1"/>
          </p:cNvSpPr>
          <p:nvPr/>
        </p:nvSpPr>
        <p:spPr bwMode="auto">
          <a:xfrm>
            <a:off x="971550" y="3141663"/>
            <a:ext cx="84138"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40" name="Oval 33"/>
          <p:cNvSpPr>
            <a:spLocks noChangeArrowheads="1"/>
          </p:cNvSpPr>
          <p:nvPr/>
        </p:nvSpPr>
        <p:spPr bwMode="auto">
          <a:xfrm>
            <a:off x="4211638" y="2708275"/>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15441" name="Oval 33"/>
          <p:cNvSpPr>
            <a:spLocks noChangeArrowheads="1"/>
          </p:cNvSpPr>
          <p:nvPr/>
        </p:nvSpPr>
        <p:spPr bwMode="auto">
          <a:xfrm>
            <a:off x="6948488" y="2997200"/>
            <a:ext cx="84137" cy="79375"/>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pic>
        <p:nvPicPr>
          <p:cNvPr id="15443" name="Picture 83" descr="http://www.australian-flag.org/australian-flag-640.jpg"/>
          <p:cNvPicPr>
            <a:picLocks noChangeAspect="1" noChangeArrowheads="1"/>
          </p:cNvPicPr>
          <p:nvPr/>
        </p:nvPicPr>
        <p:blipFill>
          <a:blip r:embed="rId27" cstate="print"/>
          <a:srcRect/>
          <a:stretch>
            <a:fillRect/>
          </a:stretch>
        </p:blipFill>
        <p:spPr bwMode="auto">
          <a:xfrm>
            <a:off x="179512" y="3212976"/>
            <a:ext cx="450957" cy="360039"/>
          </a:xfrm>
          <a:prstGeom prst="rect">
            <a:avLst/>
          </a:prstGeom>
          <a:noFill/>
        </p:spPr>
      </p:pic>
      <p:pic>
        <p:nvPicPr>
          <p:cNvPr id="15445" name="Picture 85" descr="Netherlands Flag"/>
          <p:cNvPicPr>
            <a:picLocks noChangeAspect="1" noChangeArrowheads="1"/>
          </p:cNvPicPr>
          <p:nvPr/>
        </p:nvPicPr>
        <p:blipFill>
          <a:blip r:embed="rId28" cstate="print"/>
          <a:srcRect/>
          <a:stretch>
            <a:fillRect/>
          </a:stretch>
        </p:blipFill>
        <p:spPr bwMode="auto">
          <a:xfrm>
            <a:off x="4932040" y="980728"/>
            <a:ext cx="476772" cy="317848"/>
          </a:xfrm>
          <a:prstGeom prst="rect">
            <a:avLst/>
          </a:prstGeom>
          <a:noFill/>
        </p:spPr>
      </p:pic>
      <p:sp>
        <p:nvSpPr>
          <p:cNvPr id="79" name="Oval 49"/>
          <p:cNvSpPr>
            <a:spLocks noChangeArrowheads="1"/>
          </p:cNvSpPr>
          <p:nvPr/>
        </p:nvSpPr>
        <p:spPr bwMode="auto">
          <a:xfrm flipV="1">
            <a:off x="7736206" y="5085183"/>
            <a:ext cx="76154" cy="72008"/>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81" name="Oval 59"/>
          <p:cNvSpPr>
            <a:spLocks noChangeArrowheads="1"/>
          </p:cNvSpPr>
          <p:nvPr/>
        </p:nvSpPr>
        <p:spPr bwMode="auto">
          <a:xfrm flipV="1">
            <a:off x="4139952" y="2636912"/>
            <a:ext cx="72008" cy="72008"/>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
        <p:nvSpPr>
          <p:cNvPr id="83" name="Oval 40"/>
          <p:cNvSpPr>
            <a:spLocks noChangeArrowheads="1"/>
          </p:cNvSpPr>
          <p:nvPr/>
        </p:nvSpPr>
        <p:spPr bwMode="auto">
          <a:xfrm flipH="1" flipV="1">
            <a:off x="1835695" y="2852937"/>
            <a:ext cx="72008" cy="72007"/>
          </a:xfrm>
          <a:prstGeom prst="ellipse">
            <a:avLst/>
          </a:prstGeom>
          <a:gradFill rotWithShape="1">
            <a:gsLst>
              <a:gs pos="0">
                <a:srgbClr val="FF0000"/>
              </a:gs>
              <a:gs pos="100000">
                <a:srgbClr val="760000"/>
              </a:gs>
            </a:gsLst>
            <a:path path="shape">
              <a:fillToRect l="50000" t="50000" r="50000" b="50000"/>
            </a:path>
          </a:gradFill>
          <a:ln w="19050" algn="ctr">
            <a:solidFill>
              <a:srgbClr val="FFFFCC"/>
            </a:solidFill>
            <a:round/>
            <a:headEnd/>
            <a:tailEnd/>
          </a:ln>
        </p:spPr>
        <p:txBody>
          <a:bodyPr wrap="none" anchor="ctr"/>
          <a:lstStyle/>
          <a:p>
            <a:pPr defTabSz="457200" eaLnBrk="0" hangingPunct="0"/>
            <a:endParaRPr lang="en-US" sz="2400">
              <a:solidFill>
                <a:srgbClr val="000000"/>
              </a:solidFill>
              <a:ea typeface="ＭＳ Ｐゴシック"/>
              <a:cs typeface="ＭＳ Ｐゴシック"/>
            </a:endParaRPr>
          </a:p>
        </p:txBody>
      </p:sp>
    </p:spTree>
    <p:extLst>
      <p:ext uri="{BB962C8B-B14F-4D97-AF65-F5344CB8AC3E}">
        <p14:creationId xmlns:p14="http://schemas.microsoft.com/office/powerpoint/2010/main" val="50404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7620000" cy="461665"/>
          </a:xfrm>
          <a:prstGeom prst="rect">
            <a:avLst/>
          </a:prstGeom>
          <a:noFill/>
        </p:spPr>
        <p:txBody>
          <a:bodyPr wrap="square" rtlCol="0">
            <a:spAutoFit/>
          </a:bodyPr>
          <a:lstStyle/>
          <a:p>
            <a:pPr algn="ctr" defTabSz="457200"/>
            <a:r>
              <a:rPr lang="en-GB" sz="2400" dirty="0" smtClean="0">
                <a:solidFill>
                  <a:srgbClr val="000000"/>
                </a:solidFill>
                <a:latin typeface="Calibri"/>
                <a:cs typeface="Calibri"/>
              </a:rPr>
              <a:t>Key CTF3 feasibility milestones: drive beam generation</a:t>
            </a:r>
            <a:endParaRPr lang="nb-NO" sz="2400" dirty="0">
              <a:solidFill>
                <a:srgbClr val="000000"/>
              </a:solidFill>
              <a:latin typeface="Calibri"/>
              <a:cs typeface="Calibri"/>
            </a:endParaRPr>
          </a:p>
        </p:txBody>
      </p:sp>
      <p:pic>
        <p:nvPicPr>
          <p:cNvPr id="5" name="Picture 4" descr="20091002150919.png"/>
          <p:cNvPicPr>
            <a:picLocks noChangeAspect="1"/>
          </p:cNvPicPr>
          <p:nvPr/>
        </p:nvPicPr>
        <p:blipFill>
          <a:blip r:embed="rId3" cstate="print"/>
          <a:stretch>
            <a:fillRect/>
          </a:stretch>
        </p:blipFill>
        <p:spPr>
          <a:xfrm>
            <a:off x="5381649" y="3657600"/>
            <a:ext cx="3609951" cy="3040358"/>
          </a:xfrm>
          <a:prstGeom prst="rect">
            <a:avLst/>
          </a:prstGeom>
          <a:effectLst>
            <a:outerShdw blurRad="63500" sx="102000" sy="102000" algn="ctr" rotWithShape="0">
              <a:prstClr val="black">
                <a:alpha val="40000"/>
              </a:prstClr>
            </a:outerShdw>
          </a:effectLst>
        </p:spPr>
      </p:pic>
      <p:sp>
        <p:nvSpPr>
          <p:cNvPr id="6" name="Text Box 14"/>
          <p:cNvSpPr txBox="1">
            <a:spLocks noChangeArrowheads="1"/>
          </p:cNvSpPr>
          <p:nvPr/>
        </p:nvSpPr>
        <p:spPr bwMode="auto">
          <a:xfrm>
            <a:off x="5715000" y="533400"/>
            <a:ext cx="3453926" cy="1323439"/>
          </a:xfrm>
          <a:prstGeom prst="rect">
            <a:avLst/>
          </a:prstGeom>
          <a:solidFill>
            <a:srgbClr val="FFFF99"/>
          </a:solidFill>
          <a:ln w="9525" algn="ctr">
            <a:solidFill>
              <a:srgbClr val="CC3300"/>
            </a:solidFill>
            <a:miter lim="800000"/>
            <a:headEnd/>
            <a:tailEnd/>
          </a:ln>
        </p:spPr>
        <p:txBody>
          <a:bodyPr wrap="square">
            <a:spAutoFit/>
          </a:bodyPr>
          <a:lstStyle/>
          <a:p>
            <a:pPr defTabSz="457200"/>
            <a:r>
              <a:rPr lang="en-GB" sz="1600" dirty="0">
                <a:solidFill>
                  <a:srgbClr val="000000"/>
                </a:solidFill>
              </a:rPr>
              <a:t>Fully loaded </a:t>
            </a:r>
            <a:r>
              <a:rPr lang="en-GB" sz="1600" dirty="0" smtClean="0">
                <a:solidFill>
                  <a:srgbClr val="000000"/>
                </a:solidFill>
              </a:rPr>
              <a:t>acceleration RF </a:t>
            </a:r>
            <a:r>
              <a:rPr lang="en-GB" sz="1600" dirty="0">
                <a:solidFill>
                  <a:srgbClr val="000000"/>
                </a:solidFill>
              </a:rPr>
              <a:t>to beam transfer</a:t>
            </a:r>
            <a:r>
              <a:rPr lang="en-GB" sz="1600" dirty="0" smtClean="0">
                <a:solidFill>
                  <a:srgbClr val="000000"/>
                </a:solidFill>
              </a:rPr>
              <a:t>: 95.3 </a:t>
            </a:r>
            <a:r>
              <a:rPr lang="en-GB" sz="1600" dirty="0">
                <a:solidFill>
                  <a:srgbClr val="000000"/>
                </a:solidFill>
              </a:rPr>
              <a:t>% </a:t>
            </a:r>
            <a:r>
              <a:rPr lang="en-GB" sz="1600" dirty="0" smtClean="0">
                <a:solidFill>
                  <a:srgbClr val="000000"/>
                </a:solidFill>
              </a:rPr>
              <a:t>measured.</a:t>
            </a:r>
          </a:p>
          <a:p>
            <a:pPr defTabSz="457200"/>
            <a:r>
              <a:rPr lang="en-GB" sz="1600" dirty="0" smtClean="0">
                <a:solidFill>
                  <a:srgbClr val="000000"/>
                </a:solidFill>
              </a:rPr>
              <a:t>No issues found with transverse wakes in structures. Operation is routinely with full loading</a:t>
            </a:r>
            <a:endParaRPr lang="en-GB" sz="1600" dirty="0">
              <a:solidFill>
                <a:srgbClr val="000000"/>
              </a:solidFill>
            </a:endParaRPr>
          </a:p>
        </p:txBody>
      </p:sp>
      <p:pic>
        <p:nvPicPr>
          <p:cNvPr id="7" name="Picture 15"/>
          <p:cNvPicPr>
            <a:picLocks noChangeAspect="1" noChangeArrowheads="1"/>
          </p:cNvPicPr>
          <p:nvPr/>
        </p:nvPicPr>
        <p:blipFill>
          <a:blip r:embed="rId4" cstate="print"/>
          <a:srcRect/>
          <a:stretch>
            <a:fillRect/>
          </a:stretch>
        </p:blipFill>
        <p:spPr bwMode="auto">
          <a:xfrm>
            <a:off x="2667000" y="533400"/>
            <a:ext cx="3051856" cy="2057400"/>
          </a:xfrm>
          <a:prstGeom prst="rect">
            <a:avLst/>
          </a:prstGeom>
          <a:noFill/>
          <a:ln w="9525" algn="ctr">
            <a:noFill/>
            <a:miter lim="800000"/>
            <a:headEnd/>
            <a:tailEnd/>
          </a:ln>
        </p:spPr>
      </p:pic>
      <p:sp>
        <p:nvSpPr>
          <p:cNvPr id="8" name="Text Box 14"/>
          <p:cNvSpPr txBox="1">
            <a:spLocks noChangeArrowheads="1"/>
          </p:cNvSpPr>
          <p:nvPr/>
        </p:nvSpPr>
        <p:spPr bwMode="auto">
          <a:xfrm>
            <a:off x="3886200" y="3429000"/>
            <a:ext cx="2438400" cy="646331"/>
          </a:xfrm>
          <a:prstGeom prst="rect">
            <a:avLst/>
          </a:prstGeom>
          <a:solidFill>
            <a:srgbClr val="FFFF99"/>
          </a:solidFill>
          <a:ln w="9525" algn="ctr">
            <a:solidFill>
              <a:srgbClr val="CC3300"/>
            </a:solidFill>
            <a:miter lim="800000"/>
            <a:headEnd/>
            <a:tailEnd/>
          </a:ln>
        </p:spPr>
        <p:txBody>
          <a:bodyPr wrap="square">
            <a:spAutoFit/>
          </a:bodyPr>
          <a:lstStyle/>
          <a:p>
            <a:pPr defTabSz="457200"/>
            <a:r>
              <a:rPr lang="en-GB" dirty="0" smtClean="0">
                <a:solidFill>
                  <a:srgbClr val="000000"/>
                </a:solidFill>
              </a:rPr>
              <a:t>Full commissioning of x 4 combiner ring</a:t>
            </a:r>
          </a:p>
        </p:txBody>
      </p:sp>
      <p:grpSp>
        <p:nvGrpSpPr>
          <p:cNvPr id="9" name="Group 5"/>
          <p:cNvGrpSpPr>
            <a:grpSpLocks/>
          </p:cNvGrpSpPr>
          <p:nvPr/>
        </p:nvGrpSpPr>
        <p:grpSpPr bwMode="auto">
          <a:xfrm>
            <a:off x="76200" y="762001"/>
            <a:ext cx="2514600" cy="1752600"/>
            <a:chOff x="1182688" y="1200150"/>
            <a:chExt cx="6832600" cy="5157788"/>
          </a:xfrm>
        </p:grpSpPr>
        <p:pic>
          <p:nvPicPr>
            <p:cNvPr id="10" name="Picture 2"/>
            <p:cNvPicPr>
              <a:picLocks noChangeAspect="1" noChangeArrowheads="1"/>
            </p:cNvPicPr>
            <p:nvPr/>
          </p:nvPicPr>
          <p:blipFill>
            <a:blip r:embed="rId5"/>
            <a:srcRect/>
            <a:stretch>
              <a:fillRect/>
            </a:stretch>
          </p:blipFill>
          <p:spPr bwMode="auto">
            <a:xfrm>
              <a:off x="1182688" y="1200150"/>
              <a:ext cx="6832600" cy="5157788"/>
            </a:xfrm>
            <a:prstGeom prst="rect">
              <a:avLst/>
            </a:prstGeom>
            <a:noFill/>
            <a:ln w="9525">
              <a:noFill/>
              <a:miter lim="800000"/>
              <a:headEnd/>
              <a:tailEnd/>
            </a:ln>
          </p:spPr>
        </p:pic>
        <p:sp>
          <p:nvSpPr>
            <p:cNvPr id="11" name="Line 3"/>
            <p:cNvSpPr>
              <a:spLocks noChangeShapeType="1"/>
            </p:cNvSpPr>
            <p:nvPr/>
          </p:nvSpPr>
          <p:spPr bwMode="auto">
            <a:xfrm flipV="1">
              <a:off x="1825625" y="2773363"/>
              <a:ext cx="3759200" cy="3074987"/>
            </a:xfrm>
            <a:prstGeom prst="line">
              <a:avLst/>
            </a:prstGeom>
            <a:noFill/>
            <a:ln w="28575">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12" name="Oval 4"/>
            <p:cNvSpPr>
              <a:spLocks noChangeArrowheads="1"/>
            </p:cNvSpPr>
            <p:nvPr/>
          </p:nvSpPr>
          <p:spPr bwMode="auto">
            <a:xfrm rot="-2247610">
              <a:off x="4687888" y="2595563"/>
              <a:ext cx="758825" cy="527050"/>
            </a:xfrm>
            <a:prstGeom prst="ellipse">
              <a:avLst/>
            </a:prstGeom>
            <a:noFill/>
            <a:ln w="28575">
              <a:solidFill>
                <a:srgbClr val="FF0000"/>
              </a:solidFill>
              <a:round/>
              <a:headEnd/>
              <a:tailEnd/>
            </a:ln>
          </p:spPr>
          <p:txBody>
            <a:bodyPr wrap="none" anchor="ctr">
              <a:prstTxWarp prst="textNoShape">
                <a:avLst/>
              </a:prstTxWarp>
            </a:bodyPr>
            <a:lstStyle/>
            <a:p>
              <a:pPr defTabSz="457200"/>
              <a:endParaRPr lang="en-US" sz="2100">
                <a:solidFill>
                  <a:srgbClr val="000000"/>
                </a:solidFill>
              </a:endParaRPr>
            </a:p>
          </p:txBody>
        </p:sp>
        <p:sp>
          <p:nvSpPr>
            <p:cNvPr id="13" name="Freeform 5"/>
            <p:cNvSpPr>
              <a:spLocks/>
            </p:cNvSpPr>
            <p:nvPr/>
          </p:nvSpPr>
          <p:spPr bwMode="auto">
            <a:xfrm>
              <a:off x="5456238" y="1530350"/>
              <a:ext cx="1649412" cy="1355725"/>
            </a:xfrm>
            <a:custGeom>
              <a:avLst/>
              <a:gdLst>
                <a:gd name="T0" fmla="*/ 0 w 1039"/>
                <a:gd name="T1" fmla="*/ 2147483647 h 854"/>
                <a:gd name="T2" fmla="*/ 2147483647 w 1039"/>
                <a:gd name="T3" fmla="*/ 2147483647 h 854"/>
                <a:gd name="T4" fmla="*/ 2147483647 w 1039"/>
                <a:gd name="T5" fmla="*/ 2147483647 h 854"/>
                <a:gd name="T6" fmla="*/ 2147483647 w 1039"/>
                <a:gd name="T7" fmla="*/ 2147483647 h 854"/>
                <a:gd name="T8" fmla="*/ 2147483647 w 1039"/>
                <a:gd name="T9" fmla="*/ 2147483647 h 854"/>
                <a:gd name="T10" fmla="*/ 2147483647 w 1039"/>
                <a:gd name="T11" fmla="*/ 2147483647 h 854"/>
                <a:gd name="T12" fmla="*/ 2147483647 w 1039"/>
                <a:gd name="T13" fmla="*/ 2147483647 h 854"/>
                <a:gd name="T14" fmla="*/ 2147483647 w 1039"/>
                <a:gd name="T15" fmla="*/ 2147483647 h 854"/>
                <a:gd name="T16" fmla="*/ 2147483647 w 1039"/>
                <a:gd name="T17" fmla="*/ 2147483647 h 854"/>
                <a:gd name="T18" fmla="*/ 2147483647 w 1039"/>
                <a:gd name="T19" fmla="*/ 2147483647 h 854"/>
                <a:gd name="T20" fmla="*/ 2147483647 w 1039"/>
                <a:gd name="T21" fmla="*/ 2147483647 h 854"/>
                <a:gd name="T22" fmla="*/ 2147483647 w 1039"/>
                <a:gd name="T23" fmla="*/ 2147483647 h 854"/>
                <a:gd name="T24" fmla="*/ 2147483647 w 1039"/>
                <a:gd name="T25" fmla="*/ 2147483647 h 854"/>
                <a:gd name="T26" fmla="*/ 2147483647 w 1039"/>
                <a:gd name="T27" fmla="*/ 2147483647 h 854"/>
                <a:gd name="T28" fmla="*/ 2147483647 w 1039"/>
                <a:gd name="T29" fmla="*/ 2147483647 h 854"/>
                <a:gd name="T30" fmla="*/ 2147483647 w 1039"/>
                <a:gd name="T31" fmla="*/ 2147483647 h 854"/>
                <a:gd name="T32" fmla="*/ 2147483647 w 1039"/>
                <a:gd name="T33" fmla="*/ 2147483647 h 854"/>
                <a:gd name="T34" fmla="*/ 2147483647 w 1039"/>
                <a:gd name="T35" fmla="*/ 2147483647 h 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9"/>
                <a:gd name="T55" fmla="*/ 0 h 854"/>
                <a:gd name="T56" fmla="*/ 1039 w 1039"/>
                <a:gd name="T57" fmla="*/ 854 h 8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9" h="854">
                  <a:moveTo>
                    <a:pt x="0" y="854"/>
                  </a:moveTo>
                  <a:cubicBezTo>
                    <a:pt x="12" y="833"/>
                    <a:pt x="69" y="795"/>
                    <a:pt x="72" y="728"/>
                  </a:cubicBezTo>
                  <a:cubicBezTo>
                    <a:pt x="75" y="661"/>
                    <a:pt x="11" y="516"/>
                    <a:pt x="18" y="449"/>
                  </a:cubicBezTo>
                  <a:cubicBezTo>
                    <a:pt x="25" y="382"/>
                    <a:pt x="74" y="359"/>
                    <a:pt x="114" y="323"/>
                  </a:cubicBezTo>
                  <a:cubicBezTo>
                    <a:pt x="154" y="287"/>
                    <a:pt x="200" y="278"/>
                    <a:pt x="260" y="235"/>
                  </a:cubicBezTo>
                  <a:cubicBezTo>
                    <a:pt x="320" y="192"/>
                    <a:pt x="408" y="103"/>
                    <a:pt x="474" y="65"/>
                  </a:cubicBezTo>
                  <a:cubicBezTo>
                    <a:pt x="540" y="27"/>
                    <a:pt x="593" y="0"/>
                    <a:pt x="657" y="8"/>
                  </a:cubicBezTo>
                  <a:cubicBezTo>
                    <a:pt x="721" y="16"/>
                    <a:pt x="801" y="75"/>
                    <a:pt x="861" y="116"/>
                  </a:cubicBezTo>
                  <a:cubicBezTo>
                    <a:pt x="921" y="157"/>
                    <a:pt x="995" y="194"/>
                    <a:pt x="1017" y="254"/>
                  </a:cubicBezTo>
                  <a:cubicBezTo>
                    <a:pt x="1039" y="314"/>
                    <a:pt x="1037" y="400"/>
                    <a:pt x="993" y="473"/>
                  </a:cubicBezTo>
                  <a:cubicBezTo>
                    <a:pt x="949" y="546"/>
                    <a:pt x="824" y="638"/>
                    <a:pt x="753" y="695"/>
                  </a:cubicBezTo>
                  <a:cubicBezTo>
                    <a:pt x="682" y="752"/>
                    <a:pt x="632" y="797"/>
                    <a:pt x="567" y="818"/>
                  </a:cubicBezTo>
                  <a:cubicBezTo>
                    <a:pt x="502" y="839"/>
                    <a:pt x="421" y="837"/>
                    <a:pt x="360" y="821"/>
                  </a:cubicBezTo>
                  <a:cubicBezTo>
                    <a:pt x="299" y="805"/>
                    <a:pt x="243" y="756"/>
                    <a:pt x="201" y="722"/>
                  </a:cubicBezTo>
                  <a:cubicBezTo>
                    <a:pt x="159" y="688"/>
                    <a:pt x="128" y="655"/>
                    <a:pt x="108" y="614"/>
                  </a:cubicBezTo>
                  <a:cubicBezTo>
                    <a:pt x="88" y="573"/>
                    <a:pt x="77" y="518"/>
                    <a:pt x="78" y="476"/>
                  </a:cubicBezTo>
                  <a:cubicBezTo>
                    <a:pt x="79" y="434"/>
                    <a:pt x="90" y="394"/>
                    <a:pt x="114" y="359"/>
                  </a:cubicBezTo>
                  <a:cubicBezTo>
                    <a:pt x="138" y="324"/>
                    <a:pt x="202" y="283"/>
                    <a:pt x="225" y="263"/>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14" name="Freeform 6"/>
            <p:cNvSpPr>
              <a:spLocks/>
            </p:cNvSpPr>
            <p:nvPr/>
          </p:nvSpPr>
          <p:spPr bwMode="auto">
            <a:xfrm>
              <a:off x="5565775" y="2733675"/>
              <a:ext cx="142875" cy="50800"/>
            </a:xfrm>
            <a:custGeom>
              <a:avLst/>
              <a:gdLst>
                <a:gd name="T0" fmla="*/ 0 w 90"/>
                <a:gd name="T1" fmla="*/ 2147483647 h 32"/>
                <a:gd name="T2" fmla="*/ 2147483647 w 90"/>
                <a:gd name="T3" fmla="*/ 2147483647 h 32"/>
                <a:gd name="T4" fmla="*/ 2147483647 w 90"/>
                <a:gd name="T5" fmla="*/ 0 h 32"/>
                <a:gd name="T6" fmla="*/ 0 60000 65536"/>
                <a:gd name="T7" fmla="*/ 0 60000 65536"/>
                <a:gd name="T8" fmla="*/ 0 60000 65536"/>
                <a:gd name="T9" fmla="*/ 0 w 90"/>
                <a:gd name="T10" fmla="*/ 0 h 32"/>
                <a:gd name="T11" fmla="*/ 90 w 90"/>
                <a:gd name="T12" fmla="*/ 32 h 32"/>
              </a:gdLst>
              <a:ahLst/>
              <a:cxnLst>
                <a:cxn ang="T6">
                  <a:pos x="T0" y="T1"/>
                </a:cxn>
                <a:cxn ang="T7">
                  <a:pos x="T2" y="T3"/>
                </a:cxn>
                <a:cxn ang="T8">
                  <a:pos x="T4" y="T5"/>
                </a:cxn>
              </a:cxnLst>
              <a:rect l="T9" t="T10" r="T11" b="T12"/>
              <a:pathLst>
                <a:path w="90" h="32">
                  <a:moveTo>
                    <a:pt x="0" y="32"/>
                  </a:moveTo>
                  <a:lnTo>
                    <a:pt x="42" y="12"/>
                  </a:lnTo>
                  <a:lnTo>
                    <a:pt x="90" y="0"/>
                  </a:ln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15" name="Freeform 7"/>
            <p:cNvSpPr>
              <a:spLocks/>
            </p:cNvSpPr>
            <p:nvPr/>
          </p:nvSpPr>
          <p:spPr bwMode="auto">
            <a:xfrm>
              <a:off x="3646488" y="2576513"/>
              <a:ext cx="3076575" cy="2257425"/>
            </a:xfrm>
            <a:custGeom>
              <a:avLst/>
              <a:gdLst>
                <a:gd name="T0" fmla="*/ 2147483647 w 1938"/>
                <a:gd name="T1" fmla="*/ 0 h 1422"/>
                <a:gd name="T2" fmla="*/ 2147483647 w 1938"/>
                <a:gd name="T3" fmla="*/ 2147483647 h 1422"/>
                <a:gd name="T4" fmla="*/ 2147483647 w 1938"/>
                <a:gd name="T5" fmla="*/ 2147483647 h 1422"/>
                <a:gd name="T6" fmla="*/ 2147483647 w 1938"/>
                <a:gd name="T7" fmla="*/ 2147483647 h 1422"/>
                <a:gd name="T8" fmla="*/ 2147483647 w 1938"/>
                <a:gd name="T9" fmla="*/ 2147483647 h 1422"/>
                <a:gd name="T10" fmla="*/ 0 w 1938"/>
                <a:gd name="T11" fmla="*/ 2147483647 h 1422"/>
                <a:gd name="T12" fmla="*/ 0 60000 65536"/>
                <a:gd name="T13" fmla="*/ 0 60000 65536"/>
                <a:gd name="T14" fmla="*/ 0 60000 65536"/>
                <a:gd name="T15" fmla="*/ 0 60000 65536"/>
                <a:gd name="T16" fmla="*/ 0 60000 65536"/>
                <a:gd name="T17" fmla="*/ 0 60000 65536"/>
                <a:gd name="T18" fmla="*/ 0 w 1938"/>
                <a:gd name="T19" fmla="*/ 0 h 1422"/>
                <a:gd name="T20" fmla="*/ 1938 w 1938"/>
                <a:gd name="T21" fmla="*/ 1422 h 1422"/>
              </a:gdLst>
              <a:ahLst/>
              <a:cxnLst>
                <a:cxn ang="T12">
                  <a:pos x="T0" y="T1"/>
                </a:cxn>
                <a:cxn ang="T13">
                  <a:pos x="T2" y="T3"/>
                </a:cxn>
                <a:cxn ang="T14">
                  <a:pos x="T4" y="T5"/>
                </a:cxn>
                <a:cxn ang="T15">
                  <a:pos x="T6" y="T7"/>
                </a:cxn>
                <a:cxn ang="T16">
                  <a:pos x="T8" y="T9"/>
                </a:cxn>
                <a:cxn ang="T17">
                  <a:pos x="T10" y="T11"/>
                </a:cxn>
              </a:cxnLst>
              <a:rect l="T18" t="T19" r="T20" b="T21"/>
              <a:pathLst>
                <a:path w="1938" h="1422">
                  <a:moveTo>
                    <a:pt x="1938" y="0"/>
                  </a:moveTo>
                  <a:cubicBezTo>
                    <a:pt x="1910" y="25"/>
                    <a:pt x="1829" y="98"/>
                    <a:pt x="1767" y="150"/>
                  </a:cubicBezTo>
                  <a:cubicBezTo>
                    <a:pt x="1705" y="202"/>
                    <a:pt x="1650" y="243"/>
                    <a:pt x="1563" y="312"/>
                  </a:cubicBezTo>
                  <a:cubicBezTo>
                    <a:pt x="1476" y="381"/>
                    <a:pt x="1346" y="508"/>
                    <a:pt x="1242" y="564"/>
                  </a:cubicBezTo>
                  <a:cubicBezTo>
                    <a:pt x="1138" y="620"/>
                    <a:pt x="1143" y="508"/>
                    <a:pt x="936" y="651"/>
                  </a:cubicBezTo>
                  <a:cubicBezTo>
                    <a:pt x="729" y="794"/>
                    <a:pt x="195" y="1261"/>
                    <a:pt x="0" y="1422"/>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16" name="Rectangle 8"/>
            <p:cNvSpPr>
              <a:spLocks noChangeArrowheads="1"/>
            </p:cNvSpPr>
            <p:nvPr/>
          </p:nvSpPr>
          <p:spPr bwMode="auto">
            <a:xfrm>
              <a:off x="1812926" y="3622675"/>
              <a:ext cx="0" cy="861454"/>
            </a:xfrm>
            <a:prstGeom prst="rect">
              <a:avLst/>
            </a:prstGeom>
            <a:noFill/>
            <a:ln w="9525">
              <a:noFill/>
              <a:miter lim="800000"/>
              <a:headEnd/>
              <a:tailEnd/>
            </a:ln>
          </p:spPr>
          <p:txBody>
            <a:bodyPr wrap="none" lIns="0" tIns="0" rIns="0" bIns="0">
              <a:prstTxWarp prst="textNoShape">
                <a:avLst/>
              </a:prstTxWarp>
              <a:spAutoFit/>
            </a:bodyPr>
            <a:lstStyle/>
            <a:p>
              <a:pPr defTabSz="457200"/>
              <a:endParaRPr sz="2100" noProof="1">
                <a:solidFill>
                  <a:srgbClr val="FFFFFF"/>
                </a:solidFill>
              </a:endParaRPr>
            </a:p>
          </p:txBody>
        </p:sp>
        <p:sp>
          <p:nvSpPr>
            <p:cNvPr id="17" name="Freeform 9"/>
            <p:cNvSpPr>
              <a:spLocks/>
            </p:cNvSpPr>
            <p:nvPr/>
          </p:nvSpPr>
          <p:spPr bwMode="auto">
            <a:xfrm>
              <a:off x="4060825" y="3857625"/>
              <a:ext cx="746125" cy="731838"/>
            </a:xfrm>
            <a:custGeom>
              <a:avLst/>
              <a:gdLst>
                <a:gd name="T0" fmla="*/ 2147483647 w 470"/>
                <a:gd name="T1" fmla="*/ 0 h 461"/>
                <a:gd name="T2" fmla="*/ 2147483647 w 470"/>
                <a:gd name="T3" fmla="*/ 2147483647 h 461"/>
                <a:gd name="T4" fmla="*/ 2147483647 w 470"/>
                <a:gd name="T5" fmla="*/ 2147483647 h 461"/>
                <a:gd name="T6" fmla="*/ 2147483647 w 470"/>
                <a:gd name="T7" fmla="*/ 2147483647 h 461"/>
                <a:gd name="T8" fmla="*/ 0 w 470"/>
                <a:gd name="T9" fmla="*/ 2147483647 h 461"/>
                <a:gd name="T10" fmla="*/ 0 60000 65536"/>
                <a:gd name="T11" fmla="*/ 0 60000 65536"/>
                <a:gd name="T12" fmla="*/ 0 60000 65536"/>
                <a:gd name="T13" fmla="*/ 0 60000 65536"/>
                <a:gd name="T14" fmla="*/ 0 60000 65536"/>
                <a:gd name="T15" fmla="*/ 0 w 470"/>
                <a:gd name="T16" fmla="*/ 0 h 461"/>
                <a:gd name="T17" fmla="*/ 470 w 470"/>
                <a:gd name="T18" fmla="*/ 461 h 461"/>
              </a:gdLst>
              <a:ahLst/>
              <a:cxnLst>
                <a:cxn ang="T10">
                  <a:pos x="T0" y="T1"/>
                </a:cxn>
                <a:cxn ang="T11">
                  <a:pos x="T2" y="T3"/>
                </a:cxn>
                <a:cxn ang="T12">
                  <a:pos x="T4" y="T5"/>
                </a:cxn>
                <a:cxn ang="T13">
                  <a:pos x="T6" y="T7"/>
                </a:cxn>
                <a:cxn ang="T14">
                  <a:pos x="T8" y="T9"/>
                </a:cxn>
              </a:cxnLst>
              <a:rect l="T15" t="T16" r="T17" b="T18"/>
              <a:pathLst>
                <a:path w="470" h="461">
                  <a:moveTo>
                    <a:pt x="470" y="0"/>
                  </a:moveTo>
                  <a:cubicBezTo>
                    <a:pt x="462" y="8"/>
                    <a:pt x="433" y="27"/>
                    <a:pt x="420" y="50"/>
                  </a:cubicBezTo>
                  <a:cubicBezTo>
                    <a:pt x="407" y="73"/>
                    <a:pt x="421" y="103"/>
                    <a:pt x="389" y="141"/>
                  </a:cubicBezTo>
                  <a:cubicBezTo>
                    <a:pt x="357" y="179"/>
                    <a:pt x="294" y="225"/>
                    <a:pt x="229" y="278"/>
                  </a:cubicBezTo>
                  <a:cubicBezTo>
                    <a:pt x="164" y="331"/>
                    <a:pt x="48" y="423"/>
                    <a:pt x="0" y="461"/>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18" name="Freeform 10"/>
            <p:cNvSpPr>
              <a:spLocks/>
            </p:cNvSpPr>
            <p:nvPr/>
          </p:nvSpPr>
          <p:spPr bwMode="auto">
            <a:xfrm>
              <a:off x="4148138" y="3897313"/>
              <a:ext cx="890587" cy="733425"/>
            </a:xfrm>
            <a:custGeom>
              <a:avLst/>
              <a:gdLst>
                <a:gd name="T0" fmla="*/ 2147483647 w 561"/>
                <a:gd name="T1" fmla="*/ 0 h 462"/>
                <a:gd name="T2" fmla="*/ 0 w 561"/>
                <a:gd name="T3" fmla="*/ 2147483647 h 462"/>
                <a:gd name="T4" fmla="*/ 0 60000 65536"/>
                <a:gd name="T5" fmla="*/ 0 60000 65536"/>
                <a:gd name="T6" fmla="*/ 0 w 561"/>
                <a:gd name="T7" fmla="*/ 0 h 462"/>
                <a:gd name="T8" fmla="*/ 561 w 561"/>
                <a:gd name="T9" fmla="*/ 462 h 462"/>
              </a:gdLst>
              <a:ahLst/>
              <a:cxnLst>
                <a:cxn ang="T4">
                  <a:pos x="T0" y="T1"/>
                </a:cxn>
                <a:cxn ang="T5">
                  <a:pos x="T2" y="T3"/>
                </a:cxn>
              </a:cxnLst>
              <a:rect l="T6" t="T7" r="T8" b="T9"/>
              <a:pathLst>
                <a:path w="561" h="462">
                  <a:moveTo>
                    <a:pt x="561" y="0"/>
                  </a:moveTo>
                  <a:lnTo>
                    <a:pt x="0" y="462"/>
                  </a:ln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19" name="Freeform 11"/>
            <p:cNvSpPr>
              <a:spLocks/>
            </p:cNvSpPr>
            <p:nvPr/>
          </p:nvSpPr>
          <p:spPr bwMode="auto">
            <a:xfrm>
              <a:off x="2825750" y="4733925"/>
              <a:ext cx="225425" cy="304800"/>
            </a:xfrm>
            <a:custGeom>
              <a:avLst/>
              <a:gdLst>
                <a:gd name="T0" fmla="*/ 0 w 142"/>
                <a:gd name="T1" fmla="*/ 2147483647 h 192"/>
                <a:gd name="T2" fmla="*/ 2147483647 w 142"/>
                <a:gd name="T3" fmla="*/ 2147483647 h 192"/>
                <a:gd name="T4" fmla="*/ 2147483647 w 142"/>
                <a:gd name="T5" fmla="*/ 2147483647 h 192"/>
                <a:gd name="T6" fmla="*/ 2147483647 w 142"/>
                <a:gd name="T7" fmla="*/ 2147483647 h 192"/>
                <a:gd name="T8" fmla="*/ 2147483647 w 142"/>
                <a:gd name="T9" fmla="*/ 0 h 192"/>
                <a:gd name="T10" fmla="*/ 0 60000 65536"/>
                <a:gd name="T11" fmla="*/ 0 60000 65536"/>
                <a:gd name="T12" fmla="*/ 0 60000 65536"/>
                <a:gd name="T13" fmla="*/ 0 60000 65536"/>
                <a:gd name="T14" fmla="*/ 0 60000 65536"/>
                <a:gd name="T15" fmla="*/ 0 w 142"/>
                <a:gd name="T16" fmla="*/ 0 h 192"/>
                <a:gd name="T17" fmla="*/ 142 w 142"/>
                <a:gd name="T18" fmla="*/ 192 h 192"/>
              </a:gdLst>
              <a:ahLst/>
              <a:cxnLst>
                <a:cxn ang="T10">
                  <a:pos x="T0" y="T1"/>
                </a:cxn>
                <a:cxn ang="T11">
                  <a:pos x="T2" y="T3"/>
                </a:cxn>
                <a:cxn ang="T12">
                  <a:pos x="T4" y="T5"/>
                </a:cxn>
                <a:cxn ang="T13">
                  <a:pos x="T6" y="T7"/>
                </a:cxn>
                <a:cxn ang="T14">
                  <a:pos x="T8" y="T9"/>
                </a:cxn>
              </a:cxnLst>
              <a:rect l="T15" t="T16" r="T17" b="T18"/>
              <a:pathLst>
                <a:path w="142" h="192">
                  <a:moveTo>
                    <a:pt x="0" y="192"/>
                  </a:moveTo>
                  <a:cubicBezTo>
                    <a:pt x="12" y="180"/>
                    <a:pt x="56" y="143"/>
                    <a:pt x="72" y="119"/>
                  </a:cubicBezTo>
                  <a:cubicBezTo>
                    <a:pt x="88" y="95"/>
                    <a:pt x="89" y="63"/>
                    <a:pt x="96" y="48"/>
                  </a:cubicBezTo>
                  <a:cubicBezTo>
                    <a:pt x="103" y="33"/>
                    <a:pt x="104" y="35"/>
                    <a:pt x="112" y="27"/>
                  </a:cubicBezTo>
                  <a:cubicBezTo>
                    <a:pt x="120" y="19"/>
                    <a:pt x="137" y="4"/>
                    <a:pt x="142" y="0"/>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20" name="Freeform 12"/>
            <p:cNvSpPr>
              <a:spLocks/>
            </p:cNvSpPr>
            <p:nvPr/>
          </p:nvSpPr>
          <p:spPr bwMode="auto">
            <a:xfrm>
              <a:off x="4310063" y="3538538"/>
              <a:ext cx="206375" cy="284162"/>
            </a:xfrm>
            <a:custGeom>
              <a:avLst/>
              <a:gdLst>
                <a:gd name="T0" fmla="*/ 0 w 130"/>
                <a:gd name="T1" fmla="*/ 2147483647 h 179"/>
                <a:gd name="T2" fmla="*/ 2147483647 w 130"/>
                <a:gd name="T3" fmla="*/ 2147483647 h 179"/>
                <a:gd name="T4" fmla="*/ 2147483647 w 130"/>
                <a:gd name="T5" fmla="*/ 2147483647 h 179"/>
                <a:gd name="T6" fmla="*/ 2147483647 w 130"/>
                <a:gd name="T7" fmla="*/ 2147483647 h 179"/>
                <a:gd name="T8" fmla="*/ 2147483647 w 130"/>
                <a:gd name="T9" fmla="*/ 0 h 179"/>
                <a:gd name="T10" fmla="*/ 0 60000 65536"/>
                <a:gd name="T11" fmla="*/ 0 60000 65536"/>
                <a:gd name="T12" fmla="*/ 0 60000 65536"/>
                <a:gd name="T13" fmla="*/ 0 60000 65536"/>
                <a:gd name="T14" fmla="*/ 0 60000 65536"/>
                <a:gd name="T15" fmla="*/ 0 w 130"/>
                <a:gd name="T16" fmla="*/ 0 h 179"/>
                <a:gd name="T17" fmla="*/ 130 w 130"/>
                <a:gd name="T18" fmla="*/ 179 h 179"/>
              </a:gdLst>
              <a:ahLst/>
              <a:cxnLst>
                <a:cxn ang="T10">
                  <a:pos x="T0" y="T1"/>
                </a:cxn>
                <a:cxn ang="T11">
                  <a:pos x="T2" y="T3"/>
                </a:cxn>
                <a:cxn ang="T12">
                  <a:pos x="T4" y="T5"/>
                </a:cxn>
                <a:cxn ang="T13">
                  <a:pos x="T6" y="T7"/>
                </a:cxn>
                <a:cxn ang="T14">
                  <a:pos x="T8" y="T9"/>
                </a:cxn>
              </a:cxnLst>
              <a:rect l="T15" t="T16" r="T17" b="T18"/>
              <a:pathLst>
                <a:path w="130" h="179">
                  <a:moveTo>
                    <a:pt x="0" y="179"/>
                  </a:moveTo>
                  <a:cubicBezTo>
                    <a:pt x="12" y="167"/>
                    <a:pt x="56" y="129"/>
                    <a:pt x="72" y="106"/>
                  </a:cubicBezTo>
                  <a:cubicBezTo>
                    <a:pt x="88" y="83"/>
                    <a:pt x="88" y="54"/>
                    <a:pt x="94" y="39"/>
                  </a:cubicBezTo>
                  <a:cubicBezTo>
                    <a:pt x="100" y="24"/>
                    <a:pt x="104" y="24"/>
                    <a:pt x="110" y="17"/>
                  </a:cubicBezTo>
                  <a:cubicBezTo>
                    <a:pt x="116" y="10"/>
                    <a:pt x="126" y="4"/>
                    <a:pt x="130" y="0"/>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21" name="Freeform 13"/>
            <p:cNvSpPr>
              <a:spLocks/>
            </p:cNvSpPr>
            <p:nvPr/>
          </p:nvSpPr>
          <p:spPr bwMode="auto">
            <a:xfrm>
              <a:off x="4478338" y="3390900"/>
              <a:ext cx="352425" cy="180975"/>
            </a:xfrm>
            <a:custGeom>
              <a:avLst/>
              <a:gdLst>
                <a:gd name="T0" fmla="*/ 2147483647 w 222"/>
                <a:gd name="T1" fmla="*/ 0 h 114"/>
                <a:gd name="T2" fmla="*/ 2147483647 w 222"/>
                <a:gd name="T3" fmla="*/ 2147483647 h 114"/>
                <a:gd name="T4" fmla="*/ 2147483647 w 222"/>
                <a:gd name="T5" fmla="*/ 2147483647 h 114"/>
                <a:gd name="T6" fmla="*/ 2147483647 w 222"/>
                <a:gd name="T7" fmla="*/ 2147483647 h 114"/>
                <a:gd name="T8" fmla="*/ 0 w 222"/>
                <a:gd name="T9" fmla="*/ 2147483647 h 114"/>
                <a:gd name="T10" fmla="*/ 0 60000 65536"/>
                <a:gd name="T11" fmla="*/ 0 60000 65536"/>
                <a:gd name="T12" fmla="*/ 0 60000 65536"/>
                <a:gd name="T13" fmla="*/ 0 60000 65536"/>
                <a:gd name="T14" fmla="*/ 0 60000 65536"/>
                <a:gd name="T15" fmla="*/ 0 w 222"/>
                <a:gd name="T16" fmla="*/ 0 h 114"/>
                <a:gd name="T17" fmla="*/ 222 w 222"/>
                <a:gd name="T18" fmla="*/ 114 h 114"/>
              </a:gdLst>
              <a:ahLst/>
              <a:cxnLst>
                <a:cxn ang="T10">
                  <a:pos x="T0" y="T1"/>
                </a:cxn>
                <a:cxn ang="T11">
                  <a:pos x="T2" y="T3"/>
                </a:cxn>
                <a:cxn ang="T12">
                  <a:pos x="T4" y="T5"/>
                </a:cxn>
                <a:cxn ang="T13">
                  <a:pos x="T6" y="T7"/>
                </a:cxn>
                <a:cxn ang="T14">
                  <a:pos x="T8" y="T9"/>
                </a:cxn>
              </a:cxnLst>
              <a:rect l="T15" t="T16" r="T17" b="T18"/>
              <a:pathLst>
                <a:path w="222" h="114">
                  <a:moveTo>
                    <a:pt x="222" y="0"/>
                  </a:moveTo>
                  <a:cubicBezTo>
                    <a:pt x="207" y="10"/>
                    <a:pt x="163" y="50"/>
                    <a:pt x="136" y="62"/>
                  </a:cubicBezTo>
                  <a:cubicBezTo>
                    <a:pt x="109" y="74"/>
                    <a:pt x="75" y="68"/>
                    <a:pt x="58" y="72"/>
                  </a:cubicBezTo>
                  <a:cubicBezTo>
                    <a:pt x="41" y="76"/>
                    <a:pt x="41" y="82"/>
                    <a:pt x="31" y="89"/>
                  </a:cubicBezTo>
                  <a:cubicBezTo>
                    <a:pt x="21" y="96"/>
                    <a:pt x="6" y="109"/>
                    <a:pt x="0" y="114"/>
                  </a:cubicBezTo>
                </a:path>
              </a:pathLst>
            </a:custGeom>
            <a:noFill/>
            <a:ln w="28575">
              <a:solidFill>
                <a:srgbClr val="FF0000"/>
              </a:solidFill>
              <a:round/>
              <a:headEnd/>
              <a:tailEnd/>
            </a:ln>
          </p:spPr>
          <p:txBody>
            <a:bodyPr>
              <a:prstTxWarp prst="textNoShape">
                <a:avLst/>
              </a:prstTxWarp>
            </a:bodyPr>
            <a:lstStyle/>
            <a:p>
              <a:pPr defTabSz="457200"/>
              <a:endParaRPr lang="en-US" sz="2100">
                <a:solidFill>
                  <a:srgbClr val="000000"/>
                </a:solidFill>
              </a:endParaRPr>
            </a:p>
          </p:txBody>
        </p:sp>
        <p:sp>
          <p:nvSpPr>
            <p:cNvPr id="23" name="Line 15"/>
            <p:cNvSpPr>
              <a:spLocks noChangeShapeType="1"/>
            </p:cNvSpPr>
            <p:nvPr/>
          </p:nvSpPr>
          <p:spPr bwMode="auto">
            <a:xfrm>
              <a:off x="2895600" y="4821238"/>
              <a:ext cx="344488" cy="288925"/>
            </a:xfrm>
            <a:prstGeom prst="line">
              <a:avLst/>
            </a:prstGeom>
            <a:noFill/>
            <a:ln w="9525">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24" name="Line 16"/>
            <p:cNvSpPr>
              <a:spLocks noChangeShapeType="1"/>
            </p:cNvSpPr>
            <p:nvPr/>
          </p:nvSpPr>
          <p:spPr bwMode="auto">
            <a:xfrm flipV="1">
              <a:off x="3011488" y="4713288"/>
              <a:ext cx="0" cy="61912"/>
            </a:xfrm>
            <a:prstGeom prst="line">
              <a:avLst/>
            </a:prstGeom>
            <a:noFill/>
            <a:ln w="9525">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25" name="Line 17"/>
            <p:cNvSpPr>
              <a:spLocks noChangeShapeType="1"/>
            </p:cNvSpPr>
            <p:nvPr/>
          </p:nvSpPr>
          <p:spPr bwMode="auto">
            <a:xfrm flipH="1">
              <a:off x="2892425" y="4714875"/>
              <a:ext cx="119063" cy="106363"/>
            </a:xfrm>
            <a:prstGeom prst="line">
              <a:avLst/>
            </a:prstGeom>
            <a:noFill/>
            <a:ln w="9525">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26" name="Line 18"/>
            <p:cNvSpPr>
              <a:spLocks noChangeShapeType="1"/>
            </p:cNvSpPr>
            <p:nvPr/>
          </p:nvSpPr>
          <p:spPr bwMode="auto">
            <a:xfrm flipH="1">
              <a:off x="3236913" y="5118100"/>
              <a:ext cx="3175" cy="122238"/>
            </a:xfrm>
            <a:prstGeom prst="line">
              <a:avLst/>
            </a:prstGeom>
            <a:noFill/>
            <a:ln w="9525">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27" name="Line 19"/>
            <p:cNvSpPr>
              <a:spLocks noChangeShapeType="1"/>
            </p:cNvSpPr>
            <p:nvPr/>
          </p:nvSpPr>
          <p:spPr bwMode="auto">
            <a:xfrm flipH="1">
              <a:off x="3140075" y="5227638"/>
              <a:ext cx="109538" cy="87312"/>
            </a:xfrm>
            <a:prstGeom prst="line">
              <a:avLst/>
            </a:prstGeom>
            <a:noFill/>
            <a:ln w="38100">
              <a:solidFill>
                <a:srgbClr val="FF0000"/>
              </a:solidFill>
              <a:round/>
              <a:headEnd/>
              <a:tailEnd/>
            </a:ln>
          </p:spPr>
          <p:txBody>
            <a:bodyPr>
              <a:prstTxWarp prst="textNoShape">
                <a:avLst/>
              </a:prstTxWarp>
            </a:bodyPr>
            <a:lstStyle/>
            <a:p>
              <a:pPr defTabSz="457200"/>
              <a:endParaRPr lang="en-GB">
                <a:solidFill>
                  <a:srgbClr val="000000"/>
                </a:solidFill>
              </a:endParaRPr>
            </a:p>
          </p:txBody>
        </p:sp>
        <p:sp>
          <p:nvSpPr>
            <p:cNvPr id="28" name="Rectangle 20"/>
            <p:cNvSpPr>
              <a:spLocks noChangeArrowheads="1"/>
            </p:cNvSpPr>
            <p:nvPr/>
          </p:nvSpPr>
          <p:spPr bwMode="auto">
            <a:xfrm>
              <a:off x="3903609" y="2051312"/>
              <a:ext cx="0" cy="861454"/>
            </a:xfrm>
            <a:prstGeom prst="rect">
              <a:avLst/>
            </a:prstGeom>
            <a:noFill/>
            <a:ln w="9525">
              <a:noFill/>
              <a:miter lim="800000"/>
              <a:headEnd/>
              <a:tailEnd/>
            </a:ln>
          </p:spPr>
          <p:txBody>
            <a:bodyPr wrap="none" lIns="0" tIns="0" rIns="0" bIns="0">
              <a:prstTxWarp prst="textNoShape">
                <a:avLst/>
              </a:prstTxWarp>
              <a:spAutoFit/>
            </a:bodyPr>
            <a:lstStyle/>
            <a:p>
              <a:pPr defTabSz="457200"/>
              <a:endParaRPr sz="2100" noProof="1">
                <a:solidFill>
                  <a:srgbClr val="FFFFFF"/>
                </a:solidFill>
              </a:endParaRPr>
            </a:p>
          </p:txBody>
        </p:sp>
        <p:sp>
          <p:nvSpPr>
            <p:cNvPr id="30" name="Rectangle 22"/>
            <p:cNvSpPr>
              <a:spLocks noChangeArrowheads="1"/>
            </p:cNvSpPr>
            <p:nvPr/>
          </p:nvSpPr>
          <p:spPr bwMode="auto">
            <a:xfrm>
              <a:off x="1182688" y="1200150"/>
              <a:ext cx="3856037" cy="1189628"/>
            </a:xfrm>
            <a:prstGeom prst="rect">
              <a:avLst/>
            </a:prstGeom>
            <a:noFill/>
            <a:ln w="0">
              <a:noFill/>
              <a:miter lim="800000"/>
              <a:headEnd/>
              <a:tailEnd/>
            </a:ln>
          </p:spPr>
          <p:txBody>
            <a:bodyPr>
              <a:prstTxWarp prst="textNoShape">
                <a:avLst/>
              </a:prstTxWarp>
              <a:spAutoFit/>
            </a:bodyPr>
            <a:lstStyle/>
            <a:p>
              <a:pPr defTabSz="457200"/>
              <a:endParaRPr lang="en-US" sz="2300" dirty="0">
                <a:solidFill>
                  <a:srgbClr val="FFFFFF"/>
                </a:solidFill>
              </a:endParaRPr>
            </a:p>
          </p:txBody>
        </p:sp>
        <p:sp>
          <p:nvSpPr>
            <p:cNvPr id="34" name="Rectangle 30"/>
            <p:cNvSpPr>
              <a:spLocks noChangeArrowheads="1"/>
            </p:cNvSpPr>
            <p:nvPr/>
          </p:nvSpPr>
          <p:spPr bwMode="auto">
            <a:xfrm>
              <a:off x="2468562" y="2733674"/>
              <a:ext cx="0" cy="738390"/>
            </a:xfrm>
            <a:prstGeom prst="rect">
              <a:avLst/>
            </a:prstGeom>
            <a:noFill/>
            <a:ln w="9525">
              <a:noFill/>
              <a:miter lim="800000"/>
              <a:headEnd/>
              <a:tailEnd/>
            </a:ln>
          </p:spPr>
          <p:txBody>
            <a:bodyPr wrap="none" lIns="0" tIns="0" rIns="0" bIns="0">
              <a:prstTxWarp prst="textNoShape">
                <a:avLst/>
              </a:prstTxWarp>
              <a:spAutoFit/>
            </a:bodyPr>
            <a:lstStyle/>
            <a:p>
              <a:pPr defTabSz="457200"/>
              <a:endParaRPr noProof="1">
                <a:solidFill>
                  <a:srgbClr val="FF9900"/>
                </a:solidFill>
              </a:endParaRPr>
            </a:p>
          </p:txBody>
        </p:sp>
      </p:grpSp>
      <p:pic>
        <p:nvPicPr>
          <p:cNvPr id="37" name="Picture 36"/>
          <p:cNvPicPr>
            <a:picLocks noChangeAspect="1"/>
          </p:cNvPicPr>
          <p:nvPr/>
        </p:nvPicPr>
        <p:blipFill>
          <a:blip r:embed="rId6"/>
          <a:stretch>
            <a:fillRect/>
          </a:stretch>
        </p:blipFill>
        <p:spPr>
          <a:xfrm>
            <a:off x="6324600" y="2057400"/>
            <a:ext cx="2819400" cy="1486593"/>
          </a:xfrm>
          <a:prstGeom prst="rect">
            <a:avLst/>
          </a:prstGeom>
        </p:spPr>
      </p:pic>
      <p:sp>
        <p:nvSpPr>
          <p:cNvPr id="29" name="Text Box 14"/>
          <p:cNvSpPr txBox="1">
            <a:spLocks noChangeArrowheads="1"/>
          </p:cNvSpPr>
          <p:nvPr/>
        </p:nvSpPr>
        <p:spPr bwMode="auto">
          <a:xfrm>
            <a:off x="0" y="2819400"/>
            <a:ext cx="3886200" cy="923330"/>
          </a:xfrm>
          <a:prstGeom prst="rect">
            <a:avLst/>
          </a:prstGeom>
          <a:solidFill>
            <a:srgbClr val="FFFF99"/>
          </a:solidFill>
          <a:ln w="9525" algn="ctr">
            <a:solidFill>
              <a:srgbClr val="CC3300"/>
            </a:solidFill>
            <a:miter lim="800000"/>
            <a:headEnd/>
            <a:tailEnd/>
          </a:ln>
        </p:spPr>
        <p:txBody>
          <a:bodyPr wrap="square">
            <a:spAutoFit/>
          </a:bodyPr>
          <a:lstStyle/>
          <a:p>
            <a:pPr defTabSz="457200"/>
            <a:r>
              <a:rPr lang="en-GB" dirty="0" smtClean="0">
                <a:solidFill>
                  <a:srgbClr val="000000"/>
                </a:solidFill>
              </a:rPr>
              <a:t>Drive beam current stability at the end of the fully loaded linac : </a:t>
            </a:r>
            <a:r>
              <a:rPr lang="en-US" dirty="0" smtClean="0">
                <a:solidFill>
                  <a:srgbClr val="000000"/>
                </a:solidFill>
              </a:rPr>
              <a:t>better </a:t>
            </a:r>
            <a:r>
              <a:rPr lang="en-US" dirty="0">
                <a:solidFill>
                  <a:srgbClr val="000000"/>
                </a:solidFill>
              </a:rPr>
              <a:t>than CLIC specification: 0.75 10</a:t>
            </a:r>
            <a:r>
              <a:rPr lang="en-US" baseline="30000" dirty="0">
                <a:solidFill>
                  <a:srgbClr val="000000"/>
                </a:solidFill>
              </a:rPr>
              <a:t>-3</a:t>
            </a:r>
            <a:r>
              <a:rPr lang="en-US" dirty="0">
                <a:solidFill>
                  <a:srgbClr val="000000"/>
                </a:solidFill>
              </a:rPr>
              <a:t>  </a:t>
            </a:r>
            <a:r>
              <a:rPr lang="en-GB" dirty="0" smtClean="0">
                <a:solidFill>
                  <a:srgbClr val="000000"/>
                </a:solidFill>
              </a:rPr>
              <a:t> </a:t>
            </a:r>
          </a:p>
        </p:txBody>
      </p:sp>
      <p:pic>
        <p:nvPicPr>
          <p:cNvPr id="31" name="Picture 1"/>
          <p:cNvPicPr>
            <a:picLocks noChangeAspect="1" noChangeArrowheads="1"/>
          </p:cNvPicPr>
          <p:nvPr/>
        </p:nvPicPr>
        <p:blipFill>
          <a:blip r:embed="rId7" cstate="print"/>
          <a:srcRect/>
          <a:stretch>
            <a:fillRect/>
          </a:stretch>
        </p:blipFill>
        <p:spPr bwMode="auto">
          <a:xfrm>
            <a:off x="0" y="3810000"/>
            <a:ext cx="3779164" cy="2590800"/>
          </a:xfrm>
          <a:prstGeom prst="rect">
            <a:avLst/>
          </a:prstGeom>
          <a:noFill/>
          <a:ln w="9525">
            <a:noFill/>
            <a:miter lim="800000"/>
            <a:headEnd/>
            <a:tailEnd/>
          </a:ln>
        </p:spPr>
      </p:pic>
      <p:cxnSp>
        <p:nvCxnSpPr>
          <p:cNvPr id="3" name="Straight Arrow Connector 2"/>
          <p:cNvCxnSpPr/>
          <p:nvPr/>
        </p:nvCxnSpPr>
        <p:spPr bwMode="auto">
          <a:xfrm>
            <a:off x="4093442" y="2731780"/>
            <a:ext cx="502543" cy="0"/>
          </a:xfrm>
          <a:prstGeom prst="straightConnector1">
            <a:avLst/>
          </a:prstGeom>
          <a:solidFill>
            <a:schemeClr val="accent1"/>
          </a:solidFill>
          <a:ln w="0" cap="flat" cmpd="sng" algn="ctr">
            <a:solidFill>
              <a:srgbClr val="000000"/>
            </a:solidFill>
            <a:prstDash val="solid"/>
            <a:round/>
            <a:headEnd type="arrow"/>
            <a:tailEnd type="arrow"/>
          </a:ln>
          <a:effectLst/>
        </p:spPr>
      </p:cxnSp>
      <p:sp>
        <p:nvSpPr>
          <p:cNvPr id="22" name="TextBox 21"/>
          <p:cNvSpPr txBox="1"/>
          <p:nvPr/>
        </p:nvSpPr>
        <p:spPr>
          <a:xfrm>
            <a:off x="4038600" y="2819400"/>
            <a:ext cx="1719416" cy="276999"/>
          </a:xfrm>
          <a:prstGeom prst="rect">
            <a:avLst/>
          </a:prstGeom>
          <a:noFill/>
        </p:spPr>
        <p:txBody>
          <a:bodyPr wrap="none" rtlCol="0">
            <a:spAutoFit/>
          </a:bodyPr>
          <a:lstStyle/>
          <a:p>
            <a:pPr defTabSz="457200"/>
            <a:r>
              <a:rPr lang="en-US" sz="1200" dirty="0" smtClean="0">
                <a:solidFill>
                  <a:srgbClr val="000000"/>
                </a:solidFill>
              </a:rPr>
              <a:t>1.2 us drive beam pulse </a:t>
            </a:r>
            <a:endParaRPr lang="en-US" sz="1200" dirty="0">
              <a:solidFill>
                <a:srgbClr val="000000"/>
              </a:solidFill>
            </a:endParaRPr>
          </a:p>
        </p:txBody>
      </p:sp>
    </p:spTree>
    <p:extLst>
      <p:ext uri="{BB962C8B-B14F-4D97-AF65-F5344CB8AC3E}">
        <p14:creationId xmlns:p14="http://schemas.microsoft.com/office/powerpoint/2010/main" val="109784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nvGraphicFramePr>
        <p:xfrm>
          <a:off x="395536" y="1480457"/>
          <a:ext cx="8352928" cy="439681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728302" y="3157473"/>
            <a:ext cx="2040943" cy="523220"/>
          </a:xfrm>
          <a:prstGeom prst="rect">
            <a:avLst/>
          </a:prstGeom>
          <a:noFill/>
        </p:spPr>
        <p:txBody>
          <a:bodyPr wrap="none" rtlCol="0">
            <a:spAutoFit/>
          </a:bodyPr>
          <a:lstStyle/>
          <a:p>
            <a:pPr defTabSz="457200"/>
            <a:r>
              <a:rPr lang="en-US" b="1" dirty="0" smtClean="0">
                <a:solidFill>
                  <a:srgbClr val="000000"/>
                </a:solidFill>
              </a:rPr>
              <a:t>log(BDR/m)</a:t>
            </a:r>
            <a:endParaRPr lang="en-US" b="1" dirty="0">
              <a:solidFill>
                <a:srgbClr val="000000"/>
              </a:solidFill>
            </a:endParaRPr>
          </a:p>
        </p:txBody>
      </p:sp>
      <p:sp>
        <p:nvSpPr>
          <p:cNvPr id="19" name="TextBox 18"/>
          <p:cNvSpPr txBox="1"/>
          <p:nvPr/>
        </p:nvSpPr>
        <p:spPr>
          <a:xfrm rot="16200000">
            <a:off x="7100789" y="2543140"/>
            <a:ext cx="2080506" cy="338554"/>
          </a:xfrm>
          <a:prstGeom prst="rect">
            <a:avLst/>
          </a:prstGeom>
          <a:noFill/>
        </p:spPr>
        <p:txBody>
          <a:bodyPr wrap="none" rtlCol="0">
            <a:spAutoFit/>
          </a:bodyPr>
          <a:lstStyle/>
          <a:p>
            <a:pPr defTabSz="457200"/>
            <a:r>
              <a:rPr lang="en-US" sz="1600" b="1" dirty="0" smtClean="0">
                <a:solidFill>
                  <a:srgbClr val="000000"/>
                </a:solidFill>
              </a:rPr>
              <a:t>T18 – strong tapering</a:t>
            </a:r>
            <a:endParaRPr lang="en-US" sz="1600" b="1" dirty="0">
              <a:solidFill>
                <a:srgbClr val="000000"/>
              </a:solidFill>
            </a:endParaRPr>
          </a:p>
        </p:txBody>
      </p:sp>
      <p:sp>
        <p:nvSpPr>
          <p:cNvPr id="20" name="TextBox 19"/>
          <p:cNvSpPr txBox="1"/>
          <p:nvPr/>
        </p:nvSpPr>
        <p:spPr>
          <a:xfrm rot="16200000">
            <a:off x="6236693" y="2528625"/>
            <a:ext cx="2080506" cy="338554"/>
          </a:xfrm>
          <a:prstGeom prst="rect">
            <a:avLst/>
          </a:prstGeom>
          <a:noFill/>
        </p:spPr>
        <p:txBody>
          <a:bodyPr wrap="none" rtlCol="0">
            <a:spAutoFit/>
          </a:bodyPr>
          <a:lstStyle/>
          <a:p>
            <a:pPr defTabSz="457200"/>
            <a:r>
              <a:rPr lang="en-US" sz="1600" b="1" dirty="0" smtClean="0">
                <a:solidFill>
                  <a:srgbClr val="000000"/>
                </a:solidFill>
              </a:rPr>
              <a:t>T18 – strong tapering</a:t>
            </a:r>
            <a:endParaRPr lang="en-US" sz="1600" b="1" dirty="0">
              <a:solidFill>
                <a:srgbClr val="000000"/>
              </a:solidFill>
            </a:endParaRPr>
          </a:p>
        </p:txBody>
      </p:sp>
      <p:sp>
        <p:nvSpPr>
          <p:cNvPr id="21" name="TextBox 20"/>
          <p:cNvSpPr txBox="1"/>
          <p:nvPr/>
        </p:nvSpPr>
        <p:spPr>
          <a:xfrm rot="16200000">
            <a:off x="5372597" y="2586682"/>
            <a:ext cx="2080506" cy="338554"/>
          </a:xfrm>
          <a:prstGeom prst="rect">
            <a:avLst/>
          </a:prstGeom>
          <a:noFill/>
        </p:spPr>
        <p:txBody>
          <a:bodyPr wrap="none" rtlCol="0">
            <a:spAutoFit/>
          </a:bodyPr>
          <a:lstStyle/>
          <a:p>
            <a:pPr defTabSz="457200"/>
            <a:r>
              <a:rPr lang="en-US" sz="1600" b="1" dirty="0" smtClean="0">
                <a:solidFill>
                  <a:srgbClr val="000000"/>
                </a:solidFill>
              </a:rPr>
              <a:t>T18 – strong tapering</a:t>
            </a:r>
            <a:endParaRPr lang="en-US" sz="1600" b="1" dirty="0">
              <a:solidFill>
                <a:srgbClr val="000000"/>
              </a:solidFill>
            </a:endParaRPr>
          </a:p>
        </p:txBody>
      </p:sp>
      <p:sp>
        <p:nvSpPr>
          <p:cNvPr id="22" name="TextBox 21"/>
          <p:cNvSpPr txBox="1"/>
          <p:nvPr/>
        </p:nvSpPr>
        <p:spPr>
          <a:xfrm rot="16200000">
            <a:off x="4139099" y="2805815"/>
            <a:ext cx="2848344" cy="338554"/>
          </a:xfrm>
          <a:prstGeom prst="rect">
            <a:avLst/>
          </a:prstGeom>
          <a:noFill/>
        </p:spPr>
        <p:txBody>
          <a:bodyPr wrap="none" rtlCol="0">
            <a:spAutoFit/>
          </a:bodyPr>
          <a:lstStyle/>
          <a:p>
            <a:pPr defTabSz="457200"/>
            <a:r>
              <a:rPr lang="en-US" sz="1600" b="1" dirty="0" smtClean="0">
                <a:solidFill>
                  <a:srgbClr val="000000"/>
                </a:solidFill>
              </a:rPr>
              <a:t>T18 (CERN) – strong tapering</a:t>
            </a:r>
            <a:endParaRPr lang="en-US" sz="1600" b="1" dirty="0">
              <a:solidFill>
                <a:srgbClr val="000000"/>
              </a:solidFill>
            </a:endParaRPr>
          </a:p>
        </p:txBody>
      </p:sp>
      <p:sp>
        <p:nvSpPr>
          <p:cNvPr id="23" name="TextBox 22"/>
          <p:cNvSpPr txBox="1"/>
          <p:nvPr/>
        </p:nvSpPr>
        <p:spPr>
          <a:xfrm rot="16200000">
            <a:off x="3375257" y="2600984"/>
            <a:ext cx="2629246" cy="338554"/>
          </a:xfrm>
          <a:prstGeom prst="rect">
            <a:avLst/>
          </a:prstGeom>
          <a:noFill/>
        </p:spPr>
        <p:txBody>
          <a:bodyPr wrap="none" rtlCol="0">
            <a:spAutoFit/>
          </a:bodyPr>
          <a:lstStyle/>
          <a:p>
            <a:pPr defTabSz="457200"/>
            <a:r>
              <a:rPr lang="en-US" sz="1600" b="1" dirty="0" smtClean="0">
                <a:solidFill>
                  <a:srgbClr val="000000"/>
                </a:solidFill>
              </a:rPr>
              <a:t>TD18 – waveguide damping</a:t>
            </a:r>
            <a:endParaRPr lang="en-US" sz="1600" b="1" dirty="0">
              <a:solidFill>
                <a:srgbClr val="000000"/>
              </a:solidFill>
            </a:endParaRPr>
          </a:p>
        </p:txBody>
      </p:sp>
      <p:sp>
        <p:nvSpPr>
          <p:cNvPr id="24" name="TextBox 23"/>
          <p:cNvSpPr txBox="1"/>
          <p:nvPr/>
        </p:nvSpPr>
        <p:spPr>
          <a:xfrm rot="16200000">
            <a:off x="2476037" y="2847727"/>
            <a:ext cx="2629246" cy="338554"/>
          </a:xfrm>
          <a:prstGeom prst="rect">
            <a:avLst/>
          </a:prstGeom>
          <a:noFill/>
        </p:spPr>
        <p:txBody>
          <a:bodyPr wrap="none" rtlCol="0">
            <a:spAutoFit/>
          </a:bodyPr>
          <a:lstStyle/>
          <a:p>
            <a:pPr defTabSz="457200"/>
            <a:r>
              <a:rPr lang="en-US" sz="1600" b="1" dirty="0" smtClean="0">
                <a:solidFill>
                  <a:srgbClr val="000000"/>
                </a:solidFill>
              </a:rPr>
              <a:t>TD18 – waveguide damping</a:t>
            </a:r>
            <a:endParaRPr lang="en-US" sz="1600" b="1" dirty="0">
              <a:solidFill>
                <a:srgbClr val="000000"/>
              </a:solidFill>
            </a:endParaRPr>
          </a:p>
        </p:txBody>
      </p:sp>
      <p:sp>
        <p:nvSpPr>
          <p:cNvPr id="25" name="TextBox 24"/>
          <p:cNvSpPr txBox="1"/>
          <p:nvPr/>
        </p:nvSpPr>
        <p:spPr>
          <a:xfrm rot="16200000">
            <a:off x="1825484" y="2444504"/>
            <a:ext cx="2231188" cy="338554"/>
          </a:xfrm>
          <a:prstGeom prst="rect">
            <a:avLst/>
          </a:prstGeom>
          <a:noFill/>
        </p:spPr>
        <p:txBody>
          <a:bodyPr wrap="none" rtlCol="0">
            <a:spAutoFit/>
          </a:bodyPr>
          <a:lstStyle/>
          <a:p>
            <a:pPr defTabSz="457200"/>
            <a:r>
              <a:rPr lang="en-US" sz="1600" b="1" dirty="0" smtClean="0">
                <a:solidFill>
                  <a:srgbClr val="000000"/>
                </a:solidFill>
              </a:rPr>
              <a:t>T24 – Higher efficiency</a:t>
            </a:r>
            <a:endParaRPr lang="en-US" sz="1600" b="1" dirty="0">
              <a:solidFill>
                <a:srgbClr val="000000"/>
              </a:solidFill>
            </a:endParaRPr>
          </a:p>
        </p:txBody>
      </p:sp>
      <p:sp>
        <p:nvSpPr>
          <p:cNvPr id="26" name="TextBox 25"/>
          <p:cNvSpPr txBox="1"/>
          <p:nvPr/>
        </p:nvSpPr>
        <p:spPr>
          <a:xfrm rot="16200000">
            <a:off x="975903" y="2676733"/>
            <a:ext cx="2231188" cy="338554"/>
          </a:xfrm>
          <a:prstGeom prst="rect">
            <a:avLst/>
          </a:prstGeom>
          <a:noFill/>
        </p:spPr>
        <p:txBody>
          <a:bodyPr wrap="none" rtlCol="0">
            <a:spAutoFit/>
          </a:bodyPr>
          <a:lstStyle/>
          <a:p>
            <a:pPr defTabSz="457200"/>
            <a:r>
              <a:rPr lang="en-US" sz="1600" b="1" dirty="0" smtClean="0">
                <a:solidFill>
                  <a:srgbClr val="000000"/>
                </a:solidFill>
              </a:rPr>
              <a:t>T24 – Higher efficiency</a:t>
            </a:r>
            <a:endParaRPr lang="en-US" sz="1600" b="1" dirty="0">
              <a:solidFill>
                <a:srgbClr val="000000"/>
              </a:solidFill>
            </a:endParaRPr>
          </a:p>
        </p:txBody>
      </p:sp>
      <p:sp>
        <p:nvSpPr>
          <p:cNvPr id="34" name="TextBox 33"/>
          <p:cNvSpPr txBox="1"/>
          <p:nvPr/>
        </p:nvSpPr>
        <p:spPr>
          <a:xfrm rot="16200000">
            <a:off x="877532" y="1989645"/>
            <a:ext cx="673582" cy="338554"/>
          </a:xfrm>
          <a:prstGeom prst="rect">
            <a:avLst/>
          </a:prstGeom>
          <a:noFill/>
        </p:spPr>
        <p:txBody>
          <a:bodyPr wrap="none" rtlCol="0">
            <a:spAutoFit/>
          </a:bodyPr>
          <a:lstStyle/>
          <a:p>
            <a:pPr defTabSz="457200"/>
            <a:r>
              <a:rPr lang="en-US" sz="1600" b="1" dirty="0" smtClean="0">
                <a:solidFill>
                  <a:srgbClr val="000000"/>
                </a:solidFill>
              </a:rPr>
              <a:t>TD24</a:t>
            </a:r>
            <a:endParaRPr lang="en-US" sz="1600" b="1" dirty="0">
              <a:solidFill>
                <a:srgbClr val="000000"/>
              </a:solidFill>
            </a:endParaRPr>
          </a:p>
        </p:txBody>
      </p:sp>
      <p:cxnSp>
        <p:nvCxnSpPr>
          <p:cNvPr id="38" name="Straight Connector 37"/>
          <p:cNvCxnSpPr/>
          <p:nvPr/>
        </p:nvCxnSpPr>
        <p:spPr>
          <a:xfrm>
            <a:off x="741062" y="5013739"/>
            <a:ext cx="7848872"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 descr="DSC03747"/>
          <p:cNvPicPr>
            <a:picLocks noChangeAspect="1" noChangeArrowheads="1"/>
          </p:cNvPicPr>
          <p:nvPr/>
        </p:nvPicPr>
        <p:blipFill>
          <a:blip r:embed="rId4" cstate="print"/>
          <a:srcRect/>
          <a:stretch>
            <a:fillRect/>
          </a:stretch>
        </p:blipFill>
        <p:spPr bwMode="auto">
          <a:xfrm>
            <a:off x="4114800" y="5334000"/>
            <a:ext cx="1293631" cy="1305016"/>
          </a:xfrm>
          <a:prstGeom prst="rect">
            <a:avLst/>
          </a:prstGeom>
          <a:noFill/>
          <a:ln w="9525">
            <a:noFill/>
            <a:miter lim="800000"/>
            <a:headEnd/>
            <a:tailEnd/>
          </a:ln>
        </p:spPr>
      </p:pic>
      <p:pic>
        <p:nvPicPr>
          <p:cNvPr id="46" name="Picture 2" descr="IMGP5479"/>
          <p:cNvPicPr>
            <a:picLocks noChangeAspect="1" noChangeArrowheads="1"/>
          </p:cNvPicPr>
          <p:nvPr/>
        </p:nvPicPr>
        <p:blipFill>
          <a:blip r:embed="rId5" cstate="print"/>
          <a:srcRect/>
          <a:stretch>
            <a:fillRect/>
          </a:stretch>
        </p:blipFill>
        <p:spPr bwMode="auto">
          <a:xfrm>
            <a:off x="6553200" y="5410200"/>
            <a:ext cx="1568478" cy="1296144"/>
          </a:xfrm>
          <a:prstGeom prst="rect">
            <a:avLst/>
          </a:prstGeom>
          <a:noFill/>
          <a:ln w="9525">
            <a:noFill/>
            <a:miter lim="800000"/>
            <a:headEnd/>
            <a:tailEnd/>
          </a:ln>
        </p:spPr>
      </p:pic>
      <p:sp>
        <p:nvSpPr>
          <p:cNvPr id="47" name="TextBox 46"/>
          <p:cNvSpPr txBox="1"/>
          <p:nvPr/>
        </p:nvSpPr>
        <p:spPr>
          <a:xfrm>
            <a:off x="2220686" y="4537586"/>
            <a:ext cx="4049486" cy="523220"/>
          </a:xfrm>
          <a:prstGeom prst="rect">
            <a:avLst/>
          </a:prstGeom>
          <a:noFill/>
        </p:spPr>
        <p:txBody>
          <a:bodyPr wrap="square" rtlCol="0">
            <a:spAutoFit/>
          </a:bodyPr>
          <a:lstStyle/>
          <a:p>
            <a:pPr defTabSz="457200"/>
            <a:r>
              <a:rPr lang="en-US" b="1" dirty="0" smtClean="0">
                <a:solidFill>
                  <a:srgbClr val="00B050"/>
                </a:solidFill>
              </a:rPr>
              <a:t>CLIC BDR specification</a:t>
            </a:r>
            <a:endParaRPr lang="en-US" b="1" dirty="0">
              <a:solidFill>
                <a:srgbClr val="00B050"/>
              </a:solidFill>
            </a:endParaRPr>
          </a:p>
        </p:txBody>
      </p:sp>
      <p:cxnSp>
        <p:nvCxnSpPr>
          <p:cNvPr id="28" name="Straight Arrow Connector 27"/>
          <p:cNvCxnSpPr/>
          <p:nvPr/>
        </p:nvCxnSpPr>
        <p:spPr>
          <a:xfrm flipV="1">
            <a:off x="899593" y="1538514"/>
            <a:ext cx="2743493" cy="8271"/>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9" name="Explosion 1 28"/>
          <p:cNvSpPr/>
          <p:nvPr/>
        </p:nvSpPr>
        <p:spPr>
          <a:xfrm>
            <a:off x="1494969" y="1142076"/>
            <a:ext cx="1654629" cy="72008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smtClean="0">
                <a:solidFill>
                  <a:srgbClr val="000000"/>
                </a:solidFill>
              </a:rPr>
              <a:t>New</a:t>
            </a:r>
            <a:endParaRPr lang="en-US" dirty="0">
              <a:solidFill>
                <a:srgbClr val="000000"/>
              </a:solidFill>
            </a:endParaRPr>
          </a:p>
        </p:txBody>
      </p:sp>
      <p:sp>
        <p:nvSpPr>
          <p:cNvPr id="36" name="Down Arrow 35"/>
          <p:cNvSpPr/>
          <p:nvPr/>
        </p:nvSpPr>
        <p:spPr>
          <a:xfrm>
            <a:off x="1008000" y="2769230"/>
            <a:ext cx="360040" cy="2880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7" name="Down Arrow 36"/>
          <p:cNvSpPr/>
          <p:nvPr/>
        </p:nvSpPr>
        <p:spPr>
          <a:xfrm>
            <a:off x="1872000" y="5805264"/>
            <a:ext cx="360040" cy="2880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9" name="Down Arrow 38"/>
          <p:cNvSpPr/>
          <p:nvPr/>
        </p:nvSpPr>
        <p:spPr>
          <a:xfrm>
            <a:off x="2771800" y="4006191"/>
            <a:ext cx="360040" cy="2880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40" name="Down Arrow 39"/>
          <p:cNvSpPr/>
          <p:nvPr/>
        </p:nvSpPr>
        <p:spPr>
          <a:xfrm>
            <a:off x="6242699" y="4827308"/>
            <a:ext cx="360040" cy="2880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1" name="TextBox 30"/>
          <p:cNvSpPr txBox="1"/>
          <p:nvPr/>
        </p:nvSpPr>
        <p:spPr>
          <a:xfrm>
            <a:off x="762000" y="3200400"/>
            <a:ext cx="828121" cy="307777"/>
          </a:xfrm>
          <a:prstGeom prst="rect">
            <a:avLst/>
          </a:prstGeom>
          <a:noFill/>
        </p:spPr>
        <p:txBody>
          <a:bodyPr wrap="none" rtlCol="0">
            <a:spAutoFit/>
          </a:bodyPr>
          <a:lstStyle/>
          <a:p>
            <a:pPr defTabSz="457200"/>
            <a:r>
              <a:rPr lang="en-US" sz="1400" dirty="0" smtClean="0">
                <a:solidFill>
                  <a:srgbClr val="000000"/>
                </a:solidFill>
              </a:rPr>
              <a:t>in CTF3</a:t>
            </a:r>
            <a:endParaRPr lang="en-US" sz="1400" dirty="0">
              <a:solidFill>
                <a:srgbClr val="000000"/>
              </a:solidFill>
            </a:endParaRPr>
          </a:p>
        </p:txBody>
      </p:sp>
      <p:sp>
        <p:nvSpPr>
          <p:cNvPr id="32" name="TextBox 31"/>
          <p:cNvSpPr txBox="1"/>
          <p:nvPr/>
        </p:nvSpPr>
        <p:spPr>
          <a:xfrm>
            <a:off x="228600" y="6096000"/>
            <a:ext cx="3816424" cy="646331"/>
          </a:xfrm>
          <a:prstGeom prst="rect">
            <a:avLst/>
          </a:prstGeom>
          <a:noFill/>
        </p:spPr>
        <p:txBody>
          <a:bodyPr wrap="square" rtlCol="0">
            <a:spAutoFit/>
          </a:bodyPr>
          <a:lstStyle/>
          <a:p>
            <a:pPr algn="ctr" defTabSz="457200"/>
            <a:r>
              <a:rPr lang="en-US" b="1" dirty="0" smtClean="0">
                <a:solidFill>
                  <a:srgbClr val="FF0000"/>
                </a:solidFill>
              </a:rPr>
              <a:t>Interrupted by earthquake in Japan – last estimate available</a:t>
            </a:r>
            <a:endParaRPr lang="en-US" b="1" dirty="0">
              <a:solidFill>
                <a:srgbClr val="FF0000"/>
              </a:solidFill>
            </a:endParaRPr>
          </a:p>
        </p:txBody>
      </p:sp>
      <p:sp>
        <p:nvSpPr>
          <p:cNvPr id="33" name="Title 1"/>
          <p:cNvSpPr txBox="1">
            <a:spLocks/>
          </p:cNvSpPr>
          <p:nvPr/>
        </p:nvSpPr>
        <p:spPr>
          <a:xfrm>
            <a:off x="2278743" y="0"/>
            <a:ext cx="6865257" cy="856343"/>
          </a:xfrm>
          <a:prstGeom prst="rect">
            <a:avLst/>
          </a:prstGeom>
          <a:solidFill>
            <a:schemeClr val="bg1">
              <a:lumMod val="95000"/>
            </a:schemeClr>
          </a:solidFill>
          <a:effectLst>
            <a:outerShdw blurRad="50800" dist="38100" dir="2700000" algn="tl" rotWithShape="0">
              <a:prstClr val="black">
                <a:alpha val="40000"/>
              </a:prstClr>
            </a:outerShdw>
          </a:effectLst>
        </p:spPr>
        <p:txBody>
          <a:bodyPr>
            <a:noAutofit/>
          </a:bodyPr>
          <a:lstStyle/>
          <a:p>
            <a:pPr algn="ctr" defTabSz="457200">
              <a:defRPr/>
            </a:pPr>
            <a:r>
              <a:rPr lang="en-US" sz="2000" dirty="0" smtClean="0">
                <a:solidFill>
                  <a:srgbClr val="000000"/>
                </a:solidFill>
                <a:latin typeface="Calibri"/>
                <a:cs typeface="Calibri"/>
              </a:rPr>
              <a:t>Accelerating structures:</a:t>
            </a:r>
          </a:p>
          <a:p>
            <a:pPr algn="ctr" defTabSz="457200">
              <a:defRPr/>
            </a:pPr>
            <a:r>
              <a:rPr lang="en-US" sz="2000" dirty="0" smtClean="0">
                <a:solidFill>
                  <a:srgbClr val="000000"/>
                </a:solidFill>
                <a:latin typeface="Calibri"/>
                <a:cs typeface="Calibri"/>
              </a:rPr>
              <a:t>  Achieved  &lt; nominal  Break down </a:t>
            </a:r>
            <a:endParaRPr lang="en-US" sz="2000" u="sng" dirty="0" smtClean="0">
              <a:solidFill>
                <a:srgbClr val="000000"/>
              </a:solidFill>
              <a:latin typeface="Calibri"/>
              <a:cs typeface="Calibri"/>
            </a:endParaRPr>
          </a:p>
          <a:p>
            <a:pPr algn="ctr">
              <a:spcBef>
                <a:spcPct val="0"/>
              </a:spcBef>
              <a:defRPr/>
            </a:pPr>
            <a:r>
              <a:rPr lang="en-US" b="1" i="1" u="sng" dirty="0" smtClean="0">
                <a:solidFill>
                  <a:srgbClr val="FF0000"/>
                </a:solidFill>
              </a:rPr>
              <a:t> </a:t>
            </a:r>
            <a:endParaRPr lang="en-US" b="1" i="1" u="sng" dirty="0">
              <a:solidFill>
                <a:srgbClr val="FF0000"/>
              </a:solidFill>
            </a:endParaRPr>
          </a:p>
        </p:txBody>
      </p:sp>
      <p:sp>
        <p:nvSpPr>
          <p:cNvPr id="35" name="Title 1"/>
          <p:cNvSpPr txBox="1">
            <a:spLocks/>
          </p:cNvSpPr>
          <p:nvPr/>
        </p:nvSpPr>
        <p:spPr>
          <a:xfrm>
            <a:off x="3657600" y="936170"/>
            <a:ext cx="5065483" cy="602343"/>
          </a:xfrm>
          <a:prstGeom prst="rect">
            <a:avLst/>
          </a:prstGeom>
          <a:solidFill>
            <a:schemeClr val="bg1">
              <a:lumMod val="95000"/>
            </a:schemeClr>
          </a:solidFill>
          <a:effectLst>
            <a:outerShdw blurRad="50800" dist="38100" dir="2700000" algn="tl" rotWithShape="0">
              <a:prstClr val="black">
                <a:alpha val="40000"/>
              </a:prstClr>
            </a:outerShdw>
          </a:effectLst>
        </p:spPr>
        <p:txBody>
          <a:bodyPr>
            <a:noAutofit/>
          </a:bodyPr>
          <a:lstStyle/>
          <a:p>
            <a:pPr algn="r" defTabSz="457200">
              <a:defRPr/>
            </a:pPr>
            <a:r>
              <a:rPr lang="en-US" sz="1600" b="1" i="1" dirty="0" smtClean="0">
                <a:solidFill>
                  <a:srgbClr val="0000FF"/>
                </a:solidFill>
              </a:rPr>
              <a:t>Scaled @ 100 MV/m  (unloaded ) Accelerating Gradient  and 180 ns pulse length)</a:t>
            </a:r>
            <a:endParaRPr lang="en-US" sz="1600" b="1" i="1" u="sng" dirty="0">
              <a:solidFill>
                <a:srgbClr val="0000FF"/>
              </a:solidFill>
            </a:endParaRPr>
          </a:p>
        </p:txBody>
      </p:sp>
      <p:pic>
        <p:nvPicPr>
          <p:cNvPr id="27" name="Picture 3" descr="C:\Higo\2010\X-band\Nextef\TD18_#2\101018 Summary (14)\Evolution of BDR at 100MVm and 250nsec.PNG"/>
          <p:cNvPicPr>
            <a:picLocks noChangeAspect="1" noChangeArrowheads="1"/>
          </p:cNvPicPr>
          <p:nvPr/>
        </p:nvPicPr>
        <p:blipFill>
          <a:blip r:embed="rId6" cstate="print"/>
          <a:srcRect/>
          <a:stretch>
            <a:fillRect/>
          </a:stretch>
        </p:blipFill>
        <p:spPr bwMode="auto">
          <a:xfrm>
            <a:off x="9169898" y="600043"/>
            <a:ext cx="2577520" cy="1946489"/>
          </a:xfrm>
          <a:prstGeom prst="rect">
            <a:avLst/>
          </a:prstGeom>
          <a:noFill/>
        </p:spPr>
      </p:pic>
      <p:pic>
        <p:nvPicPr>
          <p:cNvPr id="41" name="Picture 40" descr="C:\Higo\2010\Reports_Papers_Conferences_Talks\101011-15 IWLC10 CERN\Higo presentation\101017 BDR vs Eacc aselected points.PNG"/>
          <p:cNvPicPr>
            <a:picLocks noChangeAspect="1" noChangeArrowheads="1"/>
          </p:cNvPicPr>
          <p:nvPr/>
        </p:nvPicPr>
        <p:blipFill>
          <a:blip r:embed="rId7" cstate="print"/>
          <a:srcRect/>
          <a:stretch>
            <a:fillRect/>
          </a:stretch>
        </p:blipFill>
        <p:spPr bwMode="auto">
          <a:xfrm>
            <a:off x="9169898" y="2558861"/>
            <a:ext cx="2577520" cy="2247900"/>
          </a:xfrm>
          <a:prstGeom prst="rect">
            <a:avLst/>
          </a:prstGeom>
          <a:noFill/>
        </p:spPr>
      </p:pic>
      <p:pic>
        <p:nvPicPr>
          <p:cNvPr id="42" name="Picture 41" descr="C:\Higo\2010\X-band\Nextef\TD18_#2\101016 Summary (14)\101017 BDR vs Width 100 at 2800hr and 90 at 3500hr.png"/>
          <p:cNvPicPr>
            <a:picLocks noChangeAspect="1" noChangeArrowheads="1"/>
          </p:cNvPicPr>
          <p:nvPr/>
        </p:nvPicPr>
        <p:blipFill>
          <a:blip r:embed="rId8" cstate="print"/>
          <a:srcRect/>
          <a:stretch>
            <a:fillRect/>
          </a:stretch>
        </p:blipFill>
        <p:spPr bwMode="auto">
          <a:xfrm>
            <a:off x="9169898" y="4752054"/>
            <a:ext cx="2577520" cy="2106419"/>
          </a:xfrm>
          <a:prstGeom prst="rect">
            <a:avLst/>
          </a:prstGeom>
          <a:noFill/>
        </p:spPr>
      </p:pic>
    </p:spTree>
    <p:extLst>
      <p:ext uri="{BB962C8B-B14F-4D97-AF65-F5344CB8AC3E}">
        <p14:creationId xmlns:p14="http://schemas.microsoft.com/office/powerpoint/2010/main" val="330021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p:nvPr/>
        </p:nvGraphicFramePr>
        <p:xfrm>
          <a:off x="0" y="836712"/>
          <a:ext cx="9339263" cy="52565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034880" y="241555"/>
            <a:ext cx="7881581" cy="461665"/>
          </a:xfrm>
          <a:prstGeom prst="rect">
            <a:avLst/>
          </a:prstGeom>
          <a:noFill/>
        </p:spPr>
        <p:txBody>
          <a:bodyPr wrap="none" rtlCol="0">
            <a:spAutoFit/>
          </a:bodyPr>
          <a:lstStyle/>
          <a:p>
            <a:pPr defTabSz="457200"/>
            <a:r>
              <a:rPr lang="en-US" sz="2400" dirty="0" smtClean="0">
                <a:solidFill>
                  <a:srgbClr val="000000"/>
                </a:solidFill>
              </a:rPr>
              <a:t>Unloaded gradient at CLIC 4*10</a:t>
            </a:r>
            <a:r>
              <a:rPr lang="en-US" sz="2400" baseline="30000" dirty="0" smtClean="0">
                <a:solidFill>
                  <a:srgbClr val="000000"/>
                </a:solidFill>
              </a:rPr>
              <a:t>-7</a:t>
            </a:r>
            <a:r>
              <a:rPr lang="en-US" sz="2400" dirty="0" smtClean="0">
                <a:solidFill>
                  <a:srgbClr val="000000"/>
                </a:solidFill>
              </a:rPr>
              <a:t> BDR and 180 ns pulse length</a:t>
            </a:r>
            <a:endParaRPr lang="en-US" sz="2400" dirty="0">
              <a:solidFill>
                <a:srgbClr val="000000"/>
              </a:solidFill>
            </a:endParaRPr>
          </a:p>
        </p:txBody>
      </p:sp>
      <p:sp>
        <p:nvSpPr>
          <p:cNvPr id="6" name="TextBox 5"/>
          <p:cNvSpPr txBox="1"/>
          <p:nvPr/>
        </p:nvSpPr>
        <p:spPr>
          <a:xfrm>
            <a:off x="179512" y="1115452"/>
            <a:ext cx="1984212" cy="369332"/>
          </a:xfrm>
          <a:prstGeom prst="rect">
            <a:avLst/>
          </a:prstGeom>
          <a:noFill/>
        </p:spPr>
        <p:txBody>
          <a:bodyPr wrap="none" rtlCol="0">
            <a:spAutoFit/>
          </a:bodyPr>
          <a:lstStyle/>
          <a:p>
            <a:pPr defTabSz="457200"/>
            <a:r>
              <a:rPr lang="en-US" dirty="0" smtClean="0">
                <a:solidFill>
                  <a:srgbClr val="000000"/>
                </a:solidFill>
              </a:rPr>
              <a:t>T18 – strong tapering</a:t>
            </a:r>
            <a:endParaRPr lang="en-US" dirty="0">
              <a:solidFill>
                <a:srgbClr val="000000"/>
              </a:solidFill>
            </a:endParaRPr>
          </a:p>
        </p:txBody>
      </p:sp>
      <p:sp>
        <p:nvSpPr>
          <p:cNvPr id="8" name="TextBox 7"/>
          <p:cNvSpPr txBox="1"/>
          <p:nvPr/>
        </p:nvSpPr>
        <p:spPr>
          <a:xfrm>
            <a:off x="179512" y="1691516"/>
            <a:ext cx="1984212" cy="369332"/>
          </a:xfrm>
          <a:prstGeom prst="rect">
            <a:avLst/>
          </a:prstGeom>
          <a:noFill/>
        </p:spPr>
        <p:txBody>
          <a:bodyPr wrap="none" rtlCol="0">
            <a:spAutoFit/>
          </a:bodyPr>
          <a:lstStyle/>
          <a:p>
            <a:pPr defTabSz="457200"/>
            <a:r>
              <a:rPr lang="en-US" dirty="0" smtClean="0">
                <a:solidFill>
                  <a:srgbClr val="000000"/>
                </a:solidFill>
              </a:rPr>
              <a:t>T18 – strong tapering</a:t>
            </a:r>
            <a:endParaRPr lang="en-US" dirty="0">
              <a:solidFill>
                <a:srgbClr val="000000"/>
              </a:solidFill>
            </a:endParaRPr>
          </a:p>
        </p:txBody>
      </p:sp>
      <p:sp>
        <p:nvSpPr>
          <p:cNvPr id="9" name="TextBox 8"/>
          <p:cNvSpPr txBox="1"/>
          <p:nvPr/>
        </p:nvSpPr>
        <p:spPr>
          <a:xfrm>
            <a:off x="179512" y="2267580"/>
            <a:ext cx="3972324" cy="369332"/>
          </a:xfrm>
          <a:prstGeom prst="rect">
            <a:avLst/>
          </a:prstGeom>
          <a:noFill/>
        </p:spPr>
        <p:txBody>
          <a:bodyPr wrap="none" rtlCol="0">
            <a:spAutoFit/>
          </a:bodyPr>
          <a:lstStyle/>
          <a:p>
            <a:pPr defTabSz="457200"/>
            <a:r>
              <a:rPr lang="en-US" dirty="0" smtClean="0">
                <a:solidFill>
                  <a:srgbClr val="000000"/>
                </a:solidFill>
              </a:rPr>
              <a:t>T18 – strong tapering (now with recirculation)</a:t>
            </a:r>
            <a:endParaRPr lang="en-US" dirty="0">
              <a:solidFill>
                <a:srgbClr val="000000"/>
              </a:solidFill>
            </a:endParaRPr>
          </a:p>
        </p:txBody>
      </p:sp>
      <p:sp>
        <p:nvSpPr>
          <p:cNvPr id="10" name="TextBox 9"/>
          <p:cNvSpPr txBox="1"/>
          <p:nvPr/>
        </p:nvSpPr>
        <p:spPr>
          <a:xfrm>
            <a:off x="179512" y="2843644"/>
            <a:ext cx="3098813" cy="369332"/>
          </a:xfrm>
          <a:prstGeom prst="rect">
            <a:avLst/>
          </a:prstGeom>
          <a:noFill/>
        </p:spPr>
        <p:txBody>
          <a:bodyPr wrap="none" rtlCol="0">
            <a:spAutoFit/>
          </a:bodyPr>
          <a:lstStyle/>
          <a:p>
            <a:pPr defTabSz="457200"/>
            <a:r>
              <a:rPr lang="en-US" dirty="0" smtClean="0">
                <a:solidFill>
                  <a:srgbClr val="000000"/>
                </a:solidFill>
              </a:rPr>
              <a:t>T18 – strong tapering (CERN built) </a:t>
            </a:r>
            <a:endParaRPr lang="en-US" dirty="0">
              <a:solidFill>
                <a:srgbClr val="000000"/>
              </a:solidFill>
            </a:endParaRPr>
          </a:p>
        </p:txBody>
      </p:sp>
      <p:sp>
        <p:nvSpPr>
          <p:cNvPr id="11" name="TextBox 10"/>
          <p:cNvSpPr txBox="1"/>
          <p:nvPr/>
        </p:nvSpPr>
        <p:spPr>
          <a:xfrm>
            <a:off x="179512" y="3429000"/>
            <a:ext cx="2541681" cy="369332"/>
          </a:xfrm>
          <a:prstGeom prst="rect">
            <a:avLst/>
          </a:prstGeom>
          <a:noFill/>
        </p:spPr>
        <p:txBody>
          <a:bodyPr wrap="none" rtlCol="0">
            <a:spAutoFit/>
          </a:bodyPr>
          <a:lstStyle/>
          <a:p>
            <a:pPr defTabSz="457200"/>
            <a:r>
              <a:rPr lang="en-US" dirty="0" smtClean="0">
                <a:solidFill>
                  <a:srgbClr val="000000"/>
                </a:solidFill>
              </a:rPr>
              <a:t>TD18 – waveguide damping</a:t>
            </a:r>
            <a:endParaRPr lang="en-US" dirty="0">
              <a:solidFill>
                <a:srgbClr val="000000"/>
              </a:solidFill>
            </a:endParaRPr>
          </a:p>
        </p:txBody>
      </p:sp>
      <p:sp>
        <p:nvSpPr>
          <p:cNvPr id="12" name="TextBox 11"/>
          <p:cNvSpPr txBox="1"/>
          <p:nvPr/>
        </p:nvSpPr>
        <p:spPr>
          <a:xfrm>
            <a:off x="179512" y="4643844"/>
            <a:ext cx="1917825" cy="369332"/>
          </a:xfrm>
          <a:prstGeom prst="rect">
            <a:avLst/>
          </a:prstGeom>
          <a:noFill/>
        </p:spPr>
        <p:txBody>
          <a:bodyPr wrap="none" rtlCol="0">
            <a:spAutoFit/>
          </a:bodyPr>
          <a:lstStyle/>
          <a:p>
            <a:pPr defTabSz="457200"/>
            <a:r>
              <a:rPr lang="en-US" dirty="0" smtClean="0">
                <a:solidFill>
                  <a:srgbClr val="000000"/>
                </a:solidFill>
              </a:rPr>
              <a:t>T24 – high efficiency</a:t>
            </a:r>
            <a:endParaRPr lang="en-US" dirty="0">
              <a:solidFill>
                <a:srgbClr val="000000"/>
              </a:solidFill>
            </a:endParaRPr>
          </a:p>
        </p:txBody>
      </p:sp>
      <p:sp>
        <p:nvSpPr>
          <p:cNvPr id="13" name="TextBox 12"/>
          <p:cNvSpPr txBox="1"/>
          <p:nvPr/>
        </p:nvSpPr>
        <p:spPr>
          <a:xfrm>
            <a:off x="179512" y="4005064"/>
            <a:ext cx="2541681" cy="369332"/>
          </a:xfrm>
          <a:prstGeom prst="rect">
            <a:avLst/>
          </a:prstGeom>
          <a:noFill/>
        </p:spPr>
        <p:txBody>
          <a:bodyPr wrap="none" rtlCol="0">
            <a:spAutoFit/>
          </a:bodyPr>
          <a:lstStyle/>
          <a:p>
            <a:pPr defTabSz="457200"/>
            <a:r>
              <a:rPr lang="en-US" dirty="0" smtClean="0">
                <a:solidFill>
                  <a:srgbClr val="000000"/>
                </a:solidFill>
              </a:rPr>
              <a:t>TD18 – waveguide damping</a:t>
            </a:r>
            <a:endParaRPr lang="en-US" dirty="0">
              <a:solidFill>
                <a:srgbClr val="000000"/>
              </a:solidFill>
            </a:endParaRPr>
          </a:p>
        </p:txBody>
      </p:sp>
      <p:sp>
        <p:nvSpPr>
          <p:cNvPr id="15" name="TextBox 14"/>
          <p:cNvSpPr txBox="1"/>
          <p:nvPr/>
        </p:nvSpPr>
        <p:spPr>
          <a:xfrm>
            <a:off x="179512" y="5219908"/>
            <a:ext cx="1917825" cy="369332"/>
          </a:xfrm>
          <a:prstGeom prst="rect">
            <a:avLst/>
          </a:prstGeom>
          <a:noFill/>
        </p:spPr>
        <p:txBody>
          <a:bodyPr wrap="none" rtlCol="0">
            <a:spAutoFit/>
          </a:bodyPr>
          <a:lstStyle/>
          <a:p>
            <a:pPr defTabSz="457200"/>
            <a:r>
              <a:rPr lang="en-US" dirty="0" smtClean="0">
                <a:solidFill>
                  <a:srgbClr val="000000"/>
                </a:solidFill>
              </a:rPr>
              <a:t>T24 – high efficiency</a:t>
            </a:r>
            <a:endParaRPr lang="en-US" dirty="0">
              <a:solidFill>
                <a:srgbClr val="000000"/>
              </a:solidFill>
            </a:endParaRPr>
          </a:p>
        </p:txBody>
      </p:sp>
      <p:sp>
        <p:nvSpPr>
          <p:cNvPr id="16" name="TextBox 15"/>
          <p:cNvSpPr txBox="1"/>
          <p:nvPr/>
        </p:nvSpPr>
        <p:spPr>
          <a:xfrm>
            <a:off x="4156571" y="5867980"/>
            <a:ext cx="775469" cy="369332"/>
          </a:xfrm>
          <a:prstGeom prst="rect">
            <a:avLst/>
          </a:prstGeom>
          <a:noFill/>
        </p:spPr>
        <p:txBody>
          <a:bodyPr wrap="none" rtlCol="0">
            <a:spAutoFit/>
          </a:bodyPr>
          <a:lstStyle/>
          <a:p>
            <a:pPr defTabSz="457200"/>
            <a:r>
              <a:rPr lang="en-US" dirty="0" smtClean="0">
                <a:solidFill>
                  <a:srgbClr val="000000"/>
                </a:solidFill>
              </a:rPr>
              <a:t>MV/m</a:t>
            </a:r>
            <a:endParaRPr lang="en-US" dirty="0">
              <a:solidFill>
                <a:srgbClr val="000000"/>
              </a:solidFill>
            </a:endParaRPr>
          </a:p>
        </p:txBody>
      </p:sp>
      <p:sp>
        <p:nvSpPr>
          <p:cNvPr id="18" name="TextBox 17"/>
          <p:cNvSpPr txBox="1"/>
          <p:nvPr/>
        </p:nvSpPr>
        <p:spPr>
          <a:xfrm>
            <a:off x="8383753" y="1052736"/>
            <a:ext cx="652743" cy="369332"/>
          </a:xfrm>
          <a:prstGeom prst="rect">
            <a:avLst/>
          </a:prstGeom>
          <a:noFill/>
        </p:spPr>
        <p:txBody>
          <a:bodyPr wrap="none" rtlCol="0">
            <a:spAutoFit/>
          </a:bodyPr>
          <a:lstStyle/>
          <a:p>
            <a:pPr defTabSz="457200"/>
            <a:r>
              <a:rPr lang="en-US" dirty="0" smtClean="0">
                <a:solidFill>
                  <a:srgbClr val="FF0000"/>
                </a:solidFill>
              </a:rPr>
              <a:t>1400</a:t>
            </a:r>
            <a:endParaRPr lang="en-US" dirty="0">
              <a:solidFill>
                <a:srgbClr val="FF0000"/>
              </a:solidFill>
            </a:endParaRPr>
          </a:p>
        </p:txBody>
      </p:sp>
      <p:sp>
        <p:nvSpPr>
          <p:cNvPr id="19" name="TextBox 18"/>
          <p:cNvSpPr txBox="1"/>
          <p:nvPr/>
        </p:nvSpPr>
        <p:spPr>
          <a:xfrm>
            <a:off x="8383753" y="1691516"/>
            <a:ext cx="652743" cy="369332"/>
          </a:xfrm>
          <a:prstGeom prst="rect">
            <a:avLst/>
          </a:prstGeom>
          <a:noFill/>
        </p:spPr>
        <p:txBody>
          <a:bodyPr wrap="none" rtlCol="0">
            <a:spAutoFit/>
          </a:bodyPr>
          <a:lstStyle/>
          <a:p>
            <a:pPr defTabSz="457200"/>
            <a:r>
              <a:rPr lang="en-US" dirty="0" smtClean="0">
                <a:solidFill>
                  <a:srgbClr val="FF0000"/>
                </a:solidFill>
              </a:rPr>
              <a:t>3900</a:t>
            </a:r>
            <a:endParaRPr lang="en-US" dirty="0">
              <a:solidFill>
                <a:srgbClr val="FF0000"/>
              </a:solidFill>
            </a:endParaRPr>
          </a:p>
        </p:txBody>
      </p:sp>
      <p:sp>
        <p:nvSpPr>
          <p:cNvPr id="20" name="TextBox 19"/>
          <p:cNvSpPr txBox="1"/>
          <p:nvPr/>
        </p:nvSpPr>
        <p:spPr>
          <a:xfrm>
            <a:off x="8383753" y="2771636"/>
            <a:ext cx="535724" cy="369332"/>
          </a:xfrm>
          <a:prstGeom prst="rect">
            <a:avLst/>
          </a:prstGeom>
          <a:noFill/>
        </p:spPr>
        <p:txBody>
          <a:bodyPr wrap="none" rtlCol="0">
            <a:spAutoFit/>
          </a:bodyPr>
          <a:lstStyle/>
          <a:p>
            <a:pPr defTabSz="457200"/>
            <a:r>
              <a:rPr lang="en-US" dirty="0" smtClean="0">
                <a:solidFill>
                  <a:srgbClr val="FF0000"/>
                </a:solidFill>
              </a:rPr>
              <a:t>550</a:t>
            </a:r>
            <a:endParaRPr lang="en-US" dirty="0">
              <a:solidFill>
                <a:srgbClr val="FF0000"/>
              </a:solidFill>
            </a:endParaRPr>
          </a:p>
        </p:txBody>
      </p:sp>
      <p:sp>
        <p:nvSpPr>
          <p:cNvPr id="21" name="TextBox 20"/>
          <p:cNvSpPr txBox="1"/>
          <p:nvPr/>
        </p:nvSpPr>
        <p:spPr>
          <a:xfrm>
            <a:off x="8383753" y="3347700"/>
            <a:ext cx="652743" cy="369332"/>
          </a:xfrm>
          <a:prstGeom prst="rect">
            <a:avLst/>
          </a:prstGeom>
          <a:noFill/>
        </p:spPr>
        <p:txBody>
          <a:bodyPr wrap="none" rtlCol="0">
            <a:spAutoFit/>
          </a:bodyPr>
          <a:lstStyle/>
          <a:p>
            <a:pPr defTabSz="457200"/>
            <a:r>
              <a:rPr lang="en-US" dirty="0" smtClean="0">
                <a:solidFill>
                  <a:srgbClr val="FF0000"/>
                </a:solidFill>
              </a:rPr>
              <a:t>1300</a:t>
            </a:r>
            <a:endParaRPr lang="en-US" dirty="0">
              <a:solidFill>
                <a:srgbClr val="FF0000"/>
              </a:solidFill>
            </a:endParaRPr>
          </a:p>
        </p:txBody>
      </p:sp>
      <p:sp>
        <p:nvSpPr>
          <p:cNvPr id="22" name="TextBox 21"/>
          <p:cNvSpPr txBox="1"/>
          <p:nvPr/>
        </p:nvSpPr>
        <p:spPr>
          <a:xfrm>
            <a:off x="8383753" y="3995772"/>
            <a:ext cx="652743" cy="369332"/>
          </a:xfrm>
          <a:prstGeom prst="rect">
            <a:avLst/>
          </a:prstGeom>
          <a:noFill/>
        </p:spPr>
        <p:txBody>
          <a:bodyPr wrap="none" rtlCol="0">
            <a:spAutoFit/>
          </a:bodyPr>
          <a:lstStyle/>
          <a:p>
            <a:pPr defTabSz="457200"/>
            <a:r>
              <a:rPr lang="en-US" dirty="0" smtClean="0">
                <a:solidFill>
                  <a:srgbClr val="FF0000"/>
                </a:solidFill>
              </a:rPr>
              <a:t>3200</a:t>
            </a:r>
            <a:endParaRPr lang="en-US" dirty="0">
              <a:solidFill>
                <a:srgbClr val="FF0000"/>
              </a:solidFill>
            </a:endParaRPr>
          </a:p>
        </p:txBody>
      </p:sp>
      <p:sp>
        <p:nvSpPr>
          <p:cNvPr id="27" name="TextBox 26"/>
          <p:cNvSpPr txBox="1"/>
          <p:nvPr/>
        </p:nvSpPr>
        <p:spPr>
          <a:xfrm>
            <a:off x="8383753" y="2267580"/>
            <a:ext cx="535724" cy="369332"/>
          </a:xfrm>
          <a:prstGeom prst="rect">
            <a:avLst/>
          </a:prstGeom>
          <a:noFill/>
        </p:spPr>
        <p:txBody>
          <a:bodyPr wrap="none" rtlCol="0">
            <a:spAutoFit/>
          </a:bodyPr>
          <a:lstStyle/>
          <a:p>
            <a:pPr defTabSz="457200"/>
            <a:r>
              <a:rPr lang="en-US" dirty="0" smtClean="0">
                <a:solidFill>
                  <a:srgbClr val="00B050"/>
                </a:solidFill>
              </a:rPr>
              <a:t>280</a:t>
            </a:r>
            <a:endParaRPr lang="en-US" dirty="0">
              <a:solidFill>
                <a:srgbClr val="00B050"/>
              </a:solidFill>
            </a:endParaRPr>
          </a:p>
        </p:txBody>
      </p:sp>
      <p:sp>
        <p:nvSpPr>
          <p:cNvPr id="28" name="TextBox 27"/>
          <p:cNvSpPr txBox="1"/>
          <p:nvPr/>
        </p:nvSpPr>
        <p:spPr>
          <a:xfrm>
            <a:off x="8383753" y="4571836"/>
            <a:ext cx="535724" cy="369332"/>
          </a:xfrm>
          <a:prstGeom prst="rect">
            <a:avLst/>
          </a:prstGeom>
          <a:noFill/>
        </p:spPr>
        <p:txBody>
          <a:bodyPr wrap="none" rtlCol="0">
            <a:spAutoFit/>
          </a:bodyPr>
          <a:lstStyle/>
          <a:p>
            <a:pPr defTabSz="457200"/>
            <a:r>
              <a:rPr lang="en-US" dirty="0" smtClean="0">
                <a:solidFill>
                  <a:srgbClr val="00B050"/>
                </a:solidFill>
              </a:rPr>
              <a:t>600</a:t>
            </a:r>
            <a:endParaRPr lang="en-US" dirty="0">
              <a:solidFill>
                <a:srgbClr val="00B050"/>
              </a:solidFill>
            </a:endParaRPr>
          </a:p>
        </p:txBody>
      </p:sp>
      <p:sp>
        <p:nvSpPr>
          <p:cNvPr id="30" name="TextBox 29"/>
          <p:cNvSpPr txBox="1"/>
          <p:nvPr/>
        </p:nvSpPr>
        <p:spPr>
          <a:xfrm>
            <a:off x="6948264" y="2996952"/>
            <a:ext cx="1268168" cy="584775"/>
          </a:xfrm>
          <a:prstGeom prst="rect">
            <a:avLst/>
          </a:prstGeom>
          <a:noFill/>
        </p:spPr>
        <p:txBody>
          <a:bodyPr wrap="none" rtlCol="0">
            <a:spAutoFit/>
          </a:bodyPr>
          <a:lstStyle/>
          <a:p>
            <a:pPr defTabSz="457200"/>
            <a:r>
              <a:rPr lang="en-US" sz="1600" dirty="0" smtClean="0">
                <a:solidFill>
                  <a:srgbClr val="000000"/>
                </a:solidFill>
              </a:rPr>
              <a:t>conditioning </a:t>
            </a:r>
          </a:p>
          <a:p>
            <a:pPr defTabSz="457200"/>
            <a:r>
              <a:rPr lang="en-US" sz="1600" dirty="0" smtClean="0">
                <a:solidFill>
                  <a:srgbClr val="000000"/>
                </a:solidFill>
              </a:rPr>
              <a:t>time [hr]</a:t>
            </a:r>
            <a:endParaRPr lang="en-US" sz="1600" dirty="0">
              <a:solidFill>
                <a:srgbClr val="000000"/>
              </a:solidFill>
            </a:endParaRPr>
          </a:p>
        </p:txBody>
      </p:sp>
      <p:sp>
        <p:nvSpPr>
          <p:cNvPr id="32" name="Down Arrow 31"/>
          <p:cNvSpPr/>
          <p:nvPr/>
        </p:nvSpPr>
        <p:spPr>
          <a:xfrm rot="16200000">
            <a:off x="4968044" y="2312876"/>
            <a:ext cx="360040" cy="2880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3" name="Down Arrow 32"/>
          <p:cNvSpPr/>
          <p:nvPr/>
        </p:nvSpPr>
        <p:spPr>
          <a:xfrm rot="16200000">
            <a:off x="3599892" y="4689141"/>
            <a:ext cx="360040" cy="2880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000000"/>
              </a:solidFill>
            </a:endParaRPr>
          </a:p>
        </p:txBody>
      </p:sp>
      <p:sp>
        <p:nvSpPr>
          <p:cNvPr id="34" name="Down Arrow 33"/>
          <p:cNvSpPr/>
          <p:nvPr/>
        </p:nvSpPr>
        <p:spPr>
          <a:xfrm rot="16200000">
            <a:off x="8064388" y="5265204"/>
            <a:ext cx="360040" cy="2880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26" name="TextBox 25"/>
          <p:cNvSpPr txBox="1"/>
          <p:nvPr/>
        </p:nvSpPr>
        <p:spPr>
          <a:xfrm>
            <a:off x="5327576" y="6021288"/>
            <a:ext cx="3816424" cy="369332"/>
          </a:xfrm>
          <a:prstGeom prst="rect">
            <a:avLst/>
          </a:prstGeom>
          <a:noFill/>
        </p:spPr>
        <p:txBody>
          <a:bodyPr wrap="square" rtlCol="0">
            <a:spAutoFit/>
          </a:bodyPr>
          <a:lstStyle/>
          <a:p>
            <a:pPr algn="ctr" defTabSz="457200"/>
            <a:r>
              <a:rPr lang="en-US" dirty="0" smtClean="0">
                <a:solidFill>
                  <a:srgbClr val="FF0000"/>
                </a:solidFill>
              </a:rPr>
              <a:t>Interrupted by earthquake in Japan</a:t>
            </a:r>
          </a:p>
        </p:txBody>
      </p:sp>
      <p:sp>
        <p:nvSpPr>
          <p:cNvPr id="35" name="TextBox 34"/>
          <p:cNvSpPr txBox="1"/>
          <p:nvPr/>
        </p:nvSpPr>
        <p:spPr>
          <a:xfrm>
            <a:off x="8388424" y="5219908"/>
            <a:ext cx="792088" cy="369332"/>
          </a:xfrm>
          <a:prstGeom prst="rect">
            <a:avLst/>
          </a:prstGeom>
          <a:noFill/>
        </p:spPr>
        <p:txBody>
          <a:bodyPr wrap="square" rtlCol="0">
            <a:spAutoFit/>
          </a:bodyPr>
          <a:lstStyle/>
          <a:p>
            <a:pPr defTabSz="457200"/>
            <a:r>
              <a:rPr lang="en-US" dirty="0" smtClean="0">
                <a:solidFill>
                  <a:srgbClr val="00B050"/>
                </a:solidFill>
              </a:rPr>
              <a:t>1570</a:t>
            </a:r>
            <a:endParaRPr lang="en-US" dirty="0">
              <a:solidFill>
                <a:srgbClr val="00B050"/>
              </a:solidFill>
            </a:endParaRPr>
          </a:p>
        </p:txBody>
      </p:sp>
    </p:spTree>
    <p:extLst>
      <p:ext uri="{BB962C8B-B14F-4D97-AF65-F5344CB8AC3E}">
        <p14:creationId xmlns:p14="http://schemas.microsoft.com/office/powerpoint/2010/main" val="171042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3500" y="0"/>
            <a:ext cx="8966200" cy="6876067"/>
          </a:xfrm>
          <a:prstGeom prst="rect">
            <a:avLst/>
          </a:prstGeom>
        </p:spPr>
      </p:pic>
    </p:spTree>
    <p:extLst>
      <p:ext uri="{BB962C8B-B14F-4D97-AF65-F5344CB8AC3E}">
        <p14:creationId xmlns:p14="http://schemas.microsoft.com/office/powerpoint/2010/main" val="1023902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990600"/>
            <a:ext cx="2971800" cy="2634095"/>
          </a:xfrm>
          <a:prstGeom prst="rect">
            <a:avLst/>
          </a:prstGeom>
        </p:spPr>
      </p:pic>
      <p:pic>
        <p:nvPicPr>
          <p:cNvPr id="5" name="Picture 4"/>
          <p:cNvPicPr>
            <a:picLocks noChangeAspect="1"/>
          </p:cNvPicPr>
          <p:nvPr/>
        </p:nvPicPr>
        <p:blipFill>
          <a:blip r:embed="rId4"/>
          <a:stretch>
            <a:fillRect/>
          </a:stretch>
        </p:blipFill>
        <p:spPr>
          <a:xfrm>
            <a:off x="390054" y="3676060"/>
            <a:ext cx="6781800" cy="2973180"/>
          </a:xfrm>
          <a:prstGeom prst="rect">
            <a:avLst/>
          </a:prstGeom>
        </p:spPr>
      </p:pic>
      <p:cxnSp>
        <p:nvCxnSpPr>
          <p:cNvPr id="7" name="Straight Arrow Connector 6"/>
          <p:cNvCxnSpPr/>
          <p:nvPr/>
        </p:nvCxnSpPr>
        <p:spPr>
          <a:xfrm flipH="1" flipV="1">
            <a:off x="4495800" y="2590800"/>
            <a:ext cx="440267" cy="3090336"/>
          </a:xfrm>
          <a:prstGeom prst="straightConnector1">
            <a:avLst/>
          </a:prstGeom>
          <a:ln>
            <a:solidFill>
              <a:srgbClr val="FF0000"/>
            </a:solidFill>
            <a:headEnd type="triangle"/>
            <a:tailEnd type="non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6775751" y="1097280"/>
            <a:ext cx="2285892" cy="6063198"/>
          </a:xfrm>
          <a:prstGeom prst="rect">
            <a:avLst/>
          </a:prstGeom>
          <a:noFill/>
        </p:spPr>
        <p:txBody>
          <a:bodyPr wrap="square" rtlCol="0">
            <a:spAutoFit/>
          </a:bodyPr>
          <a:lstStyle/>
          <a:p>
            <a:pPr defTabSz="457200"/>
            <a:r>
              <a:rPr lang="nb-NO" sz="1400" b="1" i="1" dirty="0" err="1" smtClean="0">
                <a:solidFill>
                  <a:srgbClr val="000000"/>
                </a:solidFill>
              </a:rPr>
              <a:t>December</a:t>
            </a:r>
            <a:r>
              <a:rPr lang="nb-NO" sz="1400" b="1" i="1" dirty="0" smtClean="0">
                <a:solidFill>
                  <a:srgbClr val="000000"/>
                </a:solidFill>
              </a:rPr>
              <a:t> 14, 2010:</a:t>
            </a:r>
          </a:p>
          <a:p>
            <a:pPr defTabSz="457200"/>
            <a:endParaRPr lang="nb-NO" sz="1400" dirty="0" smtClean="0">
              <a:solidFill>
                <a:srgbClr val="000000"/>
              </a:solidFill>
            </a:endParaRPr>
          </a:p>
          <a:p>
            <a:pPr defTabSz="457200"/>
            <a:r>
              <a:rPr lang="nb-NO" sz="1400" dirty="0" err="1" smtClean="0">
                <a:solidFill>
                  <a:srgbClr val="000000"/>
                </a:solidFill>
              </a:rPr>
              <a:t>Probe</a:t>
            </a:r>
            <a:r>
              <a:rPr lang="nb-NO" sz="1400" dirty="0" smtClean="0">
                <a:solidFill>
                  <a:srgbClr val="000000"/>
                </a:solidFill>
              </a:rPr>
              <a:t> beam </a:t>
            </a:r>
            <a:r>
              <a:rPr lang="nb-NO" sz="1400" dirty="0" err="1" smtClean="0">
                <a:solidFill>
                  <a:srgbClr val="000000"/>
                </a:solidFill>
              </a:rPr>
              <a:t>accelerated</a:t>
            </a:r>
            <a:r>
              <a:rPr lang="nb-NO" sz="1400" dirty="0" smtClean="0">
                <a:solidFill>
                  <a:srgbClr val="000000"/>
                </a:solidFill>
              </a:rPr>
              <a:t> by </a:t>
            </a:r>
            <a:br>
              <a:rPr lang="nb-NO" sz="1400" dirty="0" smtClean="0">
                <a:solidFill>
                  <a:srgbClr val="000000"/>
                </a:solidFill>
              </a:rPr>
            </a:br>
            <a:r>
              <a:rPr lang="nb-NO" sz="1400" dirty="0" smtClean="0">
                <a:solidFill>
                  <a:srgbClr val="000000"/>
                </a:solidFill>
              </a:rPr>
              <a:t>23 MV in a TD24 </a:t>
            </a:r>
            <a:r>
              <a:rPr lang="nb-NO" sz="1400" dirty="0" err="1" smtClean="0">
                <a:solidFill>
                  <a:srgbClr val="000000"/>
                </a:solidFill>
              </a:rPr>
              <a:t>accelerating</a:t>
            </a:r>
            <a:r>
              <a:rPr lang="nb-NO" sz="1400" dirty="0" smtClean="0">
                <a:solidFill>
                  <a:srgbClr val="000000"/>
                </a:solidFill>
              </a:rPr>
              <a:t> </a:t>
            </a:r>
            <a:r>
              <a:rPr lang="nb-NO" sz="1400" dirty="0" err="1" smtClean="0">
                <a:solidFill>
                  <a:srgbClr val="000000"/>
                </a:solidFill>
              </a:rPr>
              <a:t>structure</a:t>
            </a:r>
            <a:r>
              <a:rPr lang="nb-NO" sz="1400" dirty="0" smtClean="0">
                <a:solidFill>
                  <a:srgbClr val="FF0000"/>
                </a:solidFill>
              </a:rPr>
              <a:t>, </a:t>
            </a:r>
            <a:r>
              <a:rPr lang="nb-NO" sz="1400" dirty="0" err="1" smtClean="0">
                <a:solidFill>
                  <a:srgbClr val="FF0000"/>
                </a:solidFill>
              </a:rPr>
              <a:t>corresponding</a:t>
            </a:r>
            <a:r>
              <a:rPr lang="nb-NO" sz="1400" dirty="0" smtClean="0">
                <a:solidFill>
                  <a:srgbClr val="FF0000"/>
                </a:solidFill>
              </a:rPr>
              <a:t> to 106 MV/m</a:t>
            </a:r>
            <a:r>
              <a:rPr lang="nb-NO" sz="1400" dirty="0" smtClean="0">
                <a:solidFill>
                  <a:srgbClr val="000000"/>
                </a:solidFill>
              </a:rPr>
              <a:t>, in a </a:t>
            </a:r>
            <a:r>
              <a:rPr lang="nb-NO" sz="1400" dirty="0" err="1" smtClean="0">
                <a:solidFill>
                  <a:srgbClr val="000000"/>
                </a:solidFill>
              </a:rPr>
              <a:t>reproducible</a:t>
            </a:r>
            <a:r>
              <a:rPr lang="nb-NO" sz="1400" dirty="0" smtClean="0">
                <a:solidFill>
                  <a:srgbClr val="000000"/>
                </a:solidFill>
              </a:rPr>
              <a:t> </a:t>
            </a:r>
            <a:r>
              <a:rPr lang="nb-NO" sz="1400" dirty="0" err="1" smtClean="0">
                <a:solidFill>
                  <a:srgbClr val="000000"/>
                </a:solidFill>
              </a:rPr>
              <a:t>way</a:t>
            </a:r>
            <a:r>
              <a:rPr lang="nb-NO" sz="1400" dirty="0" smtClean="0">
                <a:solidFill>
                  <a:srgbClr val="000000"/>
                </a:solidFill>
              </a:rPr>
              <a:t>.</a:t>
            </a:r>
          </a:p>
          <a:p>
            <a:pPr defTabSz="457200"/>
            <a:endParaRPr lang="nb-NO" sz="1400" dirty="0" smtClean="0">
              <a:solidFill>
                <a:srgbClr val="000000"/>
              </a:solidFill>
            </a:endParaRPr>
          </a:p>
          <a:p>
            <a:pPr defTabSz="457200"/>
            <a:r>
              <a:rPr lang="nb-NO" sz="1400" dirty="0" err="1" smtClean="0">
                <a:solidFill>
                  <a:srgbClr val="000000"/>
                </a:solidFill>
              </a:rPr>
              <a:t>Meas</a:t>
            </a:r>
            <a:r>
              <a:rPr lang="nb-NO" sz="1400" dirty="0" smtClean="0">
                <a:solidFill>
                  <a:srgbClr val="000000"/>
                </a:solidFill>
              </a:rPr>
              <a:t>. PETS </a:t>
            </a:r>
            <a:r>
              <a:rPr lang="nb-NO" sz="1400" dirty="0" err="1" smtClean="0">
                <a:solidFill>
                  <a:srgbClr val="000000"/>
                </a:solidFill>
              </a:rPr>
              <a:t>power</a:t>
            </a:r>
            <a:r>
              <a:rPr lang="nb-NO" sz="1400" dirty="0" smtClean="0">
                <a:solidFill>
                  <a:srgbClr val="000000"/>
                </a:solidFill>
              </a:rPr>
              <a:t> input to </a:t>
            </a:r>
            <a:r>
              <a:rPr lang="nb-NO" sz="1400" dirty="0" err="1" smtClean="0">
                <a:solidFill>
                  <a:srgbClr val="000000"/>
                </a:solidFill>
              </a:rPr>
              <a:t>structure</a:t>
            </a:r>
            <a:r>
              <a:rPr lang="nb-NO" sz="1400" dirty="0" smtClean="0">
                <a:solidFill>
                  <a:srgbClr val="000000"/>
                </a:solidFill>
              </a:rPr>
              <a:t> ~ 80 MW (</a:t>
            </a:r>
            <a:r>
              <a:rPr lang="nb-NO" sz="1400" dirty="0" smtClean="0">
                <a:solidFill>
                  <a:srgbClr val="FF0000"/>
                </a:solidFill>
              </a:rPr>
              <a:t>~200 MW </a:t>
            </a:r>
            <a:r>
              <a:rPr lang="nb-NO" sz="1400" dirty="0" smtClean="0">
                <a:solidFill>
                  <a:srgbClr val="000000"/>
                </a:solidFill>
              </a:rPr>
              <a:t>in </a:t>
            </a:r>
            <a:r>
              <a:rPr lang="nb-NO" sz="1400" dirty="0" err="1" smtClean="0">
                <a:solidFill>
                  <a:srgbClr val="000000"/>
                </a:solidFill>
              </a:rPr>
              <a:t>the</a:t>
            </a:r>
            <a:r>
              <a:rPr lang="nb-NO" sz="1400" dirty="0" smtClean="0">
                <a:solidFill>
                  <a:srgbClr val="000000"/>
                </a:solidFill>
              </a:rPr>
              <a:t> </a:t>
            </a:r>
            <a:r>
              <a:rPr lang="nb-NO" sz="1400" dirty="0" err="1" smtClean="0">
                <a:solidFill>
                  <a:srgbClr val="000000"/>
                </a:solidFill>
              </a:rPr>
              <a:t>resonant</a:t>
            </a:r>
            <a:r>
              <a:rPr lang="nb-NO" sz="1400" dirty="0" smtClean="0">
                <a:solidFill>
                  <a:srgbClr val="000000"/>
                </a:solidFill>
              </a:rPr>
              <a:t> loop)</a:t>
            </a:r>
          </a:p>
          <a:p>
            <a:pPr defTabSz="457200"/>
            <a:endParaRPr lang="nb-NO" sz="1400" dirty="0" smtClean="0">
              <a:solidFill>
                <a:srgbClr val="000000"/>
              </a:solidFill>
            </a:endParaRPr>
          </a:p>
          <a:p>
            <a:pPr defTabSz="457200"/>
            <a:endParaRPr lang="nb-NO" sz="1400" dirty="0" smtClean="0">
              <a:solidFill>
                <a:srgbClr val="000000"/>
              </a:solidFill>
            </a:endParaRPr>
          </a:p>
          <a:p>
            <a:pPr defTabSz="457200"/>
            <a:endParaRPr lang="nb-NO" sz="14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a:p>
            <a:pPr defTabSz="457200"/>
            <a:r>
              <a:rPr lang="nb-NO" sz="1200" b="1" dirty="0" smtClean="0">
                <a:solidFill>
                  <a:srgbClr val="000000"/>
                </a:solidFill>
              </a:rPr>
              <a:t>Drive beam: </a:t>
            </a:r>
            <a:r>
              <a:rPr lang="nb-NO" sz="1200" dirty="0" smtClean="0">
                <a:solidFill>
                  <a:srgbClr val="000000"/>
                </a:solidFill>
              </a:rPr>
              <a:t>12.5 A, 113 MV, 12 GHz in CLEX (1.5 GHz beam </a:t>
            </a:r>
            <a:r>
              <a:rPr lang="nb-NO" sz="1200" dirty="0" err="1" smtClean="0">
                <a:solidFill>
                  <a:srgbClr val="000000"/>
                </a:solidFill>
              </a:rPr>
              <a:t>combined</a:t>
            </a:r>
            <a:r>
              <a:rPr lang="nb-NO" sz="1200" dirty="0" smtClean="0">
                <a:solidFill>
                  <a:srgbClr val="000000"/>
                </a:solidFill>
              </a:rPr>
              <a:t> </a:t>
            </a:r>
            <a:r>
              <a:rPr lang="nb-NO" sz="1200" dirty="0" err="1" smtClean="0">
                <a:solidFill>
                  <a:srgbClr val="000000"/>
                </a:solidFill>
              </a:rPr>
              <a:t>factor</a:t>
            </a:r>
            <a:r>
              <a:rPr lang="nb-NO" sz="1200" dirty="0" smtClean="0">
                <a:solidFill>
                  <a:srgbClr val="000000"/>
                </a:solidFill>
              </a:rPr>
              <a:t> 8), 140 </a:t>
            </a:r>
            <a:r>
              <a:rPr lang="nb-NO" sz="1200" dirty="0" err="1" smtClean="0">
                <a:solidFill>
                  <a:srgbClr val="000000"/>
                </a:solidFill>
              </a:rPr>
              <a:t>ns</a:t>
            </a:r>
            <a:r>
              <a:rPr lang="nb-NO" sz="1200" dirty="0" smtClean="0">
                <a:solidFill>
                  <a:srgbClr val="000000"/>
                </a:solidFill>
              </a:rPr>
              <a:t> pulse </a:t>
            </a:r>
            <a:r>
              <a:rPr lang="nb-NO" sz="1200" dirty="0" err="1" smtClean="0">
                <a:solidFill>
                  <a:srgbClr val="000000"/>
                </a:solidFill>
              </a:rPr>
              <a:t>length</a:t>
            </a:r>
            <a:r>
              <a:rPr lang="nb-NO" sz="1200" dirty="0" smtClean="0">
                <a:solidFill>
                  <a:srgbClr val="000000"/>
                </a:solidFill>
              </a:rPr>
              <a:t> </a:t>
            </a:r>
          </a:p>
          <a:p>
            <a:pPr defTabSz="457200"/>
            <a:endParaRPr lang="nb-NO" sz="12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a:p>
            <a:pPr defTabSz="457200"/>
            <a:r>
              <a:rPr lang="nb-NO" sz="1200" b="1" dirty="0" err="1" smtClean="0">
                <a:solidFill>
                  <a:srgbClr val="000000"/>
                </a:solidFill>
              </a:rPr>
              <a:t>Probe</a:t>
            </a:r>
            <a:r>
              <a:rPr lang="nb-NO" sz="1200" b="1" dirty="0" smtClean="0">
                <a:solidFill>
                  <a:srgbClr val="000000"/>
                </a:solidFill>
              </a:rPr>
              <a:t> beam: </a:t>
            </a:r>
            <a:r>
              <a:rPr lang="nb-NO" sz="1200" dirty="0" smtClean="0">
                <a:solidFill>
                  <a:srgbClr val="000000"/>
                </a:solidFill>
              </a:rPr>
              <a:t>0.08 A, 173 MV, 1.5 GHz,  8 </a:t>
            </a:r>
            <a:r>
              <a:rPr lang="nb-NO" sz="1200" dirty="0" err="1" smtClean="0">
                <a:solidFill>
                  <a:srgbClr val="000000"/>
                </a:solidFill>
              </a:rPr>
              <a:t>ns</a:t>
            </a:r>
            <a:r>
              <a:rPr lang="nb-NO" sz="1200" dirty="0" smtClean="0">
                <a:solidFill>
                  <a:srgbClr val="000000"/>
                </a:solidFill>
              </a:rPr>
              <a:t> pulse </a:t>
            </a:r>
            <a:r>
              <a:rPr lang="nb-NO" sz="1200" dirty="0" err="1" smtClean="0">
                <a:solidFill>
                  <a:srgbClr val="000000"/>
                </a:solidFill>
              </a:rPr>
              <a:t>length</a:t>
            </a:r>
            <a:endParaRPr lang="nb-NO" sz="12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a:p>
            <a:pPr defTabSz="457200"/>
            <a:endParaRPr lang="nb-NO" sz="1200" dirty="0" smtClean="0">
              <a:solidFill>
                <a:srgbClr val="000000"/>
              </a:solidFill>
            </a:endParaRPr>
          </a:p>
        </p:txBody>
      </p:sp>
      <p:pic>
        <p:nvPicPr>
          <p:cNvPr id="9" name="Picture 8"/>
          <p:cNvPicPr>
            <a:picLocks noChangeAspect="1"/>
          </p:cNvPicPr>
          <p:nvPr/>
        </p:nvPicPr>
        <p:blipFill>
          <a:blip r:embed="rId5"/>
          <a:stretch>
            <a:fillRect/>
          </a:stretch>
        </p:blipFill>
        <p:spPr>
          <a:xfrm>
            <a:off x="231864" y="917949"/>
            <a:ext cx="2664053" cy="2885255"/>
          </a:xfrm>
          <a:prstGeom prst="rect">
            <a:avLst/>
          </a:prstGeom>
        </p:spPr>
      </p:pic>
      <p:sp>
        <p:nvSpPr>
          <p:cNvPr id="10" name="TextBox 9"/>
          <p:cNvSpPr txBox="1"/>
          <p:nvPr/>
        </p:nvSpPr>
        <p:spPr>
          <a:xfrm>
            <a:off x="1600200" y="76200"/>
            <a:ext cx="6934200" cy="415498"/>
          </a:xfrm>
          <a:prstGeom prst="rect">
            <a:avLst/>
          </a:prstGeom>
          <a:noFill/>
        </p:spPr>
        <p:txBody>
          <a:bodyPr wrap="square" rtlCol="0">
            <a:spAutoFit/>
          </a:bodyPr>
          <a:lstStyle/>
          <a:p>
            <a:pPr defTabSz="457200"/>
            <a:r>
              <a:rPr lang="nb-NO" sz="2100" b="1" dirty="0" smtClean="0">
                <a:solidFill>
                  <a:srgbClr val="000000"/>
                </a:solidFill>
              </a:rPr>
              <a:t>2010: Two-beam </a:t>
            </a:r>
            <a:r>
              <a:rPr lang="nb-NO" sz="2100" b="1" dirty="0" err="1" smtClean="0">
                <a:solidFill>
                  <a:srgbClr val="000000"/>
                </a:solidFill>
              </a:rPr>
              <a:t>acceleration</a:t>
            </a:r>
            <a:r>
              <a:rPr lang="nb-NO" sz="2100" b="1" dirty="0" smtClean="0">
                <a:solidFill>
                  <a:srgbClr val="000000"/>
                </a:solidFill>
              </a:rPr>
              <a:t> </a:t>
            </a:r>
            <a:r>
              <a:rPr lang="nb-NO" sz="2100" b="1" dirty="0" err="1" smtClean="0">
                <a:solidFill>
                  <a:srgbClr val="000000"/>
                </a:solidFill>
              </a:rPr>
              <a:t>with</a:t>
            </a:r>
            <a:r>
              <a:rPr lang="nb-NO" sz="2100" b="1" dirty="0" smtClean="0">
                <a:solidFill>
                  <a:srgbClr val="000000"/>
                </a:solidFill>
              </a:rPr>
              <a:t> a gradient </a:t>
            </a:r>
            <a:r>
              <a:rPr lang="nb-NO" sz="2100" b="1" dirty="0" err="1" smtClean="0">
                <a:solidFill>
                  <a:srgbClr val="000000"/>
                </a:solidFill>
              </a:rPr>
              <a:t>of</a:t>
            </a:r>
            <a:r>
              <a:rPr lang="nb-NO" sz="2100" b="1" dirty="0" smtClean="0">
                <a:solidFill>
                  <a:srgbClr val="000000"/>
                </a:solidFill>
              </a:rPr>
              <a:t> 106 MV/m</a:t>
            </a:r>
            <a:endParaRPr lang="nb-NO" sz="2100" b="1" dirty="0">
              <a:solidFill>
                <a:srgbClr val="000000"/>
              </a:solidFill>
            </a:endParaRPr>
          </a:p>
        </p:txBody>
      </p:sp>
      <p:cxnSp>
        <p:nvCxnSpPr>
          <p:cNvPr id="11" name="Straight Arrow Connector 10"/>
          <p:cNvCxnSpPr/>
          <p:nvPr/>
        </p:nvCxnSpPr>
        <p:spPr bwMode="auto">
          <a:xfrm flipH="1" flipV="1">
            <a:off x="7089806" y="4222248"/>
            <a:ext cx="386870" cy="8411"/>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12" name="Straight Arrow Connector 11"/>
          <p:cNvCxnSpPr/>
          <p:nvPr/>
        </p:nvCxnSpPr>
        <p:spPr bwMode="auto">
          <a:xfrm flipH="1" flipV="1">
            <a:off x="7162800" y="6019800"/>
            <a:ext cx="386870" cy="8411"/>
          </a:xfrm>
          <a:prstGeom prst="straightConnector1">
            <a:avLst/>
          </a:prstGeom>
          <a:solidFill>
            <a:schemeClr val="accent1"/>
          </a:solidFill>
          <a:ln w="31750" cap="flat" cmpd="sng" algn="ctr">
            <a:solidFill>
              <a:srgbClr val="0000FF"/>
            </a:solidFill>
            <a:prstDash val="solid"/>
            <a:round/>
            <a:headEnd type="none" w="med" len="med"/>
            <a:tailEnd type="arrow"/>
          </a:ln>
          <a:effectLst/>
        </p:spPr>
      </p:cxnSp>
      <p:cxnSp>
        <p:nvCxnSpPr>
          <p:cNvPr id="6" name="Straight Arrow Connector 5"/>
          <p:cNvCxnSpPr/>
          <p:nvPr/>
        </p:nvCxnSpPr>
        <p:spPr>
          <a:xfrm flipV="1">
            <a:off x="843510" y="2286000"/>
            <a:ext cx="147090" cy="3886200"/>
          </a:xfrm>
          <a:prstGeom prst="straightConnector1">
            <a:avLst/>
          </a:prstGeom>
          <a:ln>
            <a:solidFill>
              <a:srgbClr val="FF0000"/>
            </a:solidFill>
            <a:headEnd type="triangl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9913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5"/>
          <p:cNvSpPr>
            <a:spLocks noGrp="1"/>
          </p:cNvSpPr>
          <p:nvPr>
            <p:ph type="title"/>
          </p:nvPr>
        </p:nvSpPr>
        <p:spPr>
          <a:xfrm>
            <a:off x="457200" y="274638"/>
            <a:ext cx="8229600" cy="778098"/>
          </a:xfrm>
        </p:spPr>
        <p:txBody>
          <a:bodyPr/>
          <a:lstStyle/>
          <a:p>
            <a:r>
              <a:rPr lang="en-GB" sz="3600" dirty="0" smtClean="0"/>
              <a:t>Peak Luminosity (22/7)</a:t>
            </a:r>
          </a:p>
        </p:txBody>
      </p:sp>
      <p:sp>
        <p:nvSpPr>
          <p:cNvPr id="4" name="Footer Placeholder 3"/>
          <p:cNvSpPr>
            <a:spLocks noGrp="1"/>
          </p:cNvSpPr>
          <p:nvPr>
            <p:ph type="ftr" sz="quarter" idx="11"/>
          </p:nvPr>
        </p:nvSpPr>
        <p:spPr>
          <a:xfrm>
            <a:off x="457200" y="6356350"/>
            <a:ext cx="2133600" cy="365125"/>
          </a:xfrm>
        </p:spPr>
        <p:txBody>
          <a:bodyPr/>
          <a:lstStyle/>
          <a:p>
            <a:pPr algn="l">
              <a:defRPr/>
            </a:pPr>
            <a:r>
              <a:rPr lang="en-US" smtClean="0">
                <a:solidFill>
                  <a:srgbClr val="00007D"/>
                </a:solidFill>
              </a:rPr>
              <a:t>S. Myers                   ECFA-EPS, Grenoble</a:t>
            </a:r>
            <a:endParaRPr lang="en-US" dirty="0">
              <a:solidFill>
                <a:srgbClr val="00007D"/>
              </a:solidFill>
            </a:endParaRPr>
          </a:p>
        </p:txBody>
      </p:sp>
      <p:sp>
        <p:nvSpPr>
          <p:cNvPr id="5" name="Date Placeholder 4"/>
          <p:cNvSpPr>
            <a:spLocks noGrp="1"/>
          </p:cNvSpPr>
          <p:nvPr>
            <p:ph type="dt" sz="quarter" idx="10"/>
          </p:nvPr>
        </p:nvSpPr>
        <p:spPr>
          <a:xfrm>
            <a:off x="6553200" y="6356350"/>
            <a:ext cx="2133600" cy="365125"/>
          </a:xfrm>
        </p:spPr>
        <p:txBody>
          <a:bodyPr/>
          <a:lstStyle/>
          <a:p>
            <a:pPr algn="r">
              <a:defRPr/>
            </a:pPr>
            <a:r>
              <a:rPr lang="en-US" smtClean="0">
                <a:solidFill>
                  <a:srgbClr val="00007D"/>
                </a:solidFill>
              </a:rPr>
              <a:t>July 23, 2011</a:t>
            </a:r>
            <a:endParaRPr lang="en-US" dirty="0">
              <a:solidFill>
                <a:srgbClr val="00007D"/>
              </a:solidFill>
            </a:endParaRPr>
          </a:p>
        </p:txBody>
      </p:sp>
      <p:sp>
        <p:nvSpPr>
          <p:cNvPr id="2" name="Slide Number Placeholder 1"/>
          <p:cNvSpPr>
            <a:spLocks noGrp="1"/>
          </p:cNvSpPr>
          <p:nvPr>
            <p:ph type="sldNum" sz="quarter" idx="12"/>
          </p:nvPr>
        </p:nvSpPr>
        <p:spPr/>
        <p:txBody>
          <a:bodyPr/>
          <a:lstStyle/>
          <a:p>
            <a:pPr>
              <a:defRPr/>
            </a:pPr>
            <a:fld id="{E4738FAA-6C0A-4467-A942-24C0A2A17863}" type="slidenum">
              <a:rPr lang="en-GB" smtClean="0">
                <a:solidFill>
                  <a:prstClr val="black">
                    <a:tint val="75000"/>
                  </a:prstClr>
                </a:solidFill>
              </a:rPr>
              <a:pPr>
                <a:defRPr/>
              </a:pPr>
              <a:t>15</a:t>
            </a:fld>
            <a:endParaRPr lang="en-GB" dirty="0">
              <a:solidFill>
                <a:prstClr val="black">
                  <a:tint val="75000"/>
                </a:prstClr>
              </a:solidFill>
            </a:endParaRPr>
          </a:p>
        </p:txBody>
      </p:sp>
      <p:grpSp>
        <p:nvGrpSpPr>
          <p:cNvPr id="11" name="Group 8"/>
          <p:cNvGrpSpPr/>
          <p:nvPr/>
        </p:nvGrpSpPr>
        <p:grpSpPr>
          <a:xfrm>
            <a:off x="1259632" y="1196752"/>
            <a:ext cx="7175325" cy="5157218"/>
            <a:chOff x="1043608" y="1196752"/>
            <a:chExt cx="7175325" cy="5157218"/>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96752"/>
              <a:ext cx="7175325" cy="515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1691680" y="3789040"/>
              <a:ext cx="5832648" cy="0"/>
            </a:xfrm>
            <a:prstGeom prst="line">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66496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Two-beam Test Stand results 2011</a:t>
            </a:r>
            <a:endParaRPr lang="en-US" sz="3000" dirty="0"/>
          </a:p>
        </p:txBody>
      </p:sp>
      <p:pic>
        <p:nvPicPr>
          <p:cNvPr id="4" name="Content Placeholder 3"/>
          <p:cNvPicPr>
            <a:picLocks noGrp="1" noChangeAspect="1"/>
          </p:cNvPicPr>
          <p:nvPr>
            <p:ph idx="1"/>
          </p:nvPr>
        </p:nvPicPr>
        <p:blipFill>
          <a:blip r:embed="rId3"/>
          <a:srcRect t="2532" b="2532"/>
          <a:stretch>
            <a:fillRect/>
          </a:stretch>
        </p:blipFill>
        <p:spPr>
          <a:xfrm>
            <a:off x="3293420" y="3006951"/>
            <a:ext cx="2896495" cy="1899341"/>
          </a:xfrm>
        </p:spPr>
      </p:pic>
      <p:pic>
        <p:nvPicPr>
          <p:cNvPr id="5" name="Picture 4"/>
          <p:cNvPicPr>
            <a:picLocks noChangeAspect="1"/>
          </p:cNvPicPr>
          <p:nvPr/>
        </p:nvPicPr>
        <p:blipFill>
          <a:blip r:embed="rId4"/>
          <a:stretch>
            <a:fillRect/>
          </a:stretch>
        </p:blipFill>
        <p:spPr>
          <a:xfrm>
            <a:off x="76200" y="990600"/>
            <a:ext cx="3195142" cy="4250880"/>
          </a:xfrm>
          <a:prstGeom prst="rect">
            <a:avLst/>
          </a:prstGeom>
        </p:spPr>
      </p:pic>
      <p:sp>
        <p:nvSpPr>
          <p:cNvPr id="6" name="TextBox 5"/>
          <p:cNvSpPr txBox="1"/>
          <p:nvPr/>
        </p:nvSpPr>
        <p:spPr>
          <a:xfrm>
            <a:off x="533400" y="5334000"/>
            <a:ext cx="4975007" cy="1323439"/>
          </a:xfrm>
          <a:prstGeom prst="rect">
            <a:avLst/>
          </a:prstGeom>
          <a:noFill/>
        </p:spPr>
        <p:txBody>
          <a:bodyPr wrap="square" rtlCol="0">
            <a:spAutoFit/>
          </a:bodyPr>
          <a:lstStyle/>
          <a:p>
            <a:pPr defTabSz="457200"/>
            <a:r>
              <a:rPr lang="en-US" sz="2000" dirty="0" smtClean="0">
                <a:solidFill>
                  <a:srgbClr val="000000"/>
                </a:solidFill>
              </a:rPr>
              <a:t>2011 : CTF3 TBTS running for full after winter shut-down.  Gradients of 110 – 120 GV/m are routinely reached (20% above CLIC target).</a:t>
            </a:r>
            <a:endParaRPr lang="en-US" sz="2000" dirty="0">
              <a:solidFill>
                <a:srgbClr val="000000"/>
              </a:solidFill>
            </a:endParaRPr>
          </a:p>
        </p:txBody>
      </p:sp>
      <p:pic>
        <p:nvPicPr>
          <p:cNvPr id="7" name="Picture 6"/>
          <p:cNvPicPr>
            <a:picLocks noChangeAspect="1"/>
          </p:cNvPicPr>
          <p:nvPr/>
        </p:nvPicPr>
        <p:blipFill>
          <a:blip r:embed="rId5"/>
          <a:stretch>
            <a:fillRect/>
          </a:stretch>
        </p:blipFill>
        <p:spPr>
          <a:xfrm>
            <a:off x="3395869" y="939130"/>
            <a:ext cx="2815458" cy="2004669"/>
          </a:xfrm>
          <a:prstGeom prst="rect">
            <a:avLst/>
          </a:prstGeom>
        </p:spPr>
      </p:pic>
      <p:pic>
        <p:nvPicPr>
          <p:cNvPr id="8" name="Picture 7"/>
          <p:cNvPicPr>
            <a:picLocks noChangeAspect="1"/>
          </p:cNvPicPr>
          <p:nvPr/>
        </p:nvPicPr>
        <p:blipFill>
          <a:blip r:embed="rId6"/>
          <a:stretch>
            <a:fillRect/>
          </a:stretch>
        </p:blipFill>
        <p:spPr>
          <a:xfrm>
            <a:off x="6096000" y="990600"/>
            <a:ext cx="3035381" cy="3519935"/>
          </a:xfrm>
          <a:prstGeom prst="rect">
            <a:avLst/>
          </a:prstGeom>
        </p:spPr>
      </p:pic>
      <p:sp>
        <p:nvSpPr>
          <p:cNvPr id="9" name="TextBox 8"/>
          <p:cNvSpPr txBox="1"/>
          <p:nvPr/>
        </p:nvSpPr>
        <p:spPr>
          <a:xfrm>
            <a:off x="6324600" y="5334000"/>
            <a:ext cx="2743200" cy="1323439"/>
          </a:xfrm>
          <a:prstGeom prst="rect">
            <a:avLst/>
          </a:prstGeom>
          <a:noFill/>
        </p:spPr>
        <p:txBody>
          <a:bodyPr wrap="square" rtlCol="0">
            <a:spAutoFit/>
          </a:bodyPr>
          <a:lstStyle/>
          <a:p>
            <a:pPr defTabSz="457200"/>
            <a:r>
              <a:rPr lang="en-US" sz="2000" dirty="0" smtClean="0">
                <a:solidFill>
                  <a:srgbClr val="000000"/>
                </a:solidFill>
              </a:rPr>
              <a:t>Rf power in PETS routinely reaches 300 MW (two times the CLIC target) </a:t>
            </a:r>
            <a:endParaRPr lang="en-US" sz="2000" dirty="0">
              <a:solidFill>
                <a:srgbClr val="000000"/>
              </a:solidFill>
            </a:endParaRPr>
          </a:p>
        </p:txBody>
      </p:sp>
    </p:spTree>
    <p:extLst>
      <p:ext uri="{BB962C8B-B14F-4D97-AF65-F5344CB8AC3E}">
        <p14:creationId xmlns:p14="http://schemas.microsoft.com/office/powerpoint/2010/main" val="156618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087563" y="0"/>
            <a:ext cx="7056437" cy="871538"/>
          </a:xfrm>
        </p:spPr>
        <p:txBody>
          <a:bodyPr/>
          <a:lstStyle/>
          <a:p>
            <a:r>
              <a:rPr lang="en-GB" dirty="0" smtClean="0"/>
              <a:t>DR: comparison to other projects</a:t>
            </a:r>
            <a:endParaRPr lang="en-US" dirty="0" smtClean="0"/>
          </a:p>
        </p:txBody>
      </p:sp>
      <p:sp>
        <p:nvSpPr>
          <p:cNvPr id="31747" name="Rectangle 50"/>
          <p:cNvSpPr>
            <a:spLocks noGrp="1" noChangeArrowheads="1"/>
          </p:cNvSpPr>
          <p:nvPr>
            <p:ph type="body" sz="half" idx="1"/>
          </p:nvPr>
        </p:nvSpPr>
        <p:spPr/>
        <p:txBody>
          <a:bodyPr/>
          <a:lstStyle/>
          <a:p>
            <a:pPr marL="0" indent="231775"/>
            <a:endParaRPr lang="en-US" sz="2000" smtClean="0"/>
          </a:p>
        </p:txBody>
      </p:sp>
      <p:sp>
        <p:nvSpPr>
          <p:cNvPr id="31748" name="Rectangle 51"/>
          <p:cNvSpPr>
            <a:spLocks noGrp="1" noChangeArrowheads="1"/>
          </p:cNvSpPr>
          <p:nvPr>
            <p:ph type="body" sz="half" idx="2"/>
          </p:nvPr>
        </p:nvSpPr>
        <p:spPr>
          <a:xfrm>
            <a:off x="5126038" y="950913"/>
            <a:ext cx="4017962" cy="5651500"/>
          </a:xfrm>
        </p:spPr>
        <p:txBody>
          <a:bodyPr/>
          <a:lstStyle/>
          <a:p>
            <a:pPr marL="0" indent="231775"/>
            <a:endParaRPr lang="en-US" sz="800" dirty="0" smtClean="0">
              <a:solidFill>
                <a:schemeClr val="tx1"/>
              </a:solidFill>
            </a:endParaRPr>
          </a:p>
          <a:p>
            <a:pPr marL="179388" indent="-179388"/>
            <a:r>
              <a:rPr lang="en-US" sz="1600" dirty="0" smtClean="0">
                <a:solidFill>
                  <a:schemeClr val="tx1"/>
                </a:solidFill>
              </a:rPr>
              <a:t>CLIC requirements close to new generation synchrotron light sources (</a:t>
            </a:r>
            <a:r>
              <a:rPr lang="en-US" sz="1600" dirty="0" smtClean="0">
                <a:solidFill>
                  <a:srgbClr val="FF0000"/>
                </a:solidFill>
              </a:rPr>
              <a:t>Operation</a:t>
            </a:r>
            <a:r>
              <a:rPr lang="en-US" sz="1600" dirty="0" smtClean="0">
                <a:solidFill>
                  <a:schemeClr val="tx1"/>
                </a:solidFill>
              </a:rPr>
              <a:t>- </a:t>
            </a:r>
            <a:r>
              <a:rPr lang="en-US" sz="1600" dirty="0" smtClean="0">
                <a:solidFill>
                  <a:srgbClr val="0000FF"/>
                </a:solidFill>
              </a:rPr>
              <a:t>Projects</a:t>
            </a:r>
            <a:r>
              <a:rPr lang="en-US" sz="1600" dirty="0" smtClean="0">
                <a:solidFill>
                  <a:schemeClr val="tx1"/>
                </a:solidFill>
              </a:rPr>
              <a:t>)</a:t>
            </a:r>
          </a:p>
          <a:p>
            <a:pPr marL="179388" indent="-179388"/>
            <a:endParaRPr lang="en-US" sz="600" dirty="0" smtClean="0">
              <a:solidFill>
                <a:schemeClr val="tx1"/>
              </a:solidFill>
            </a:endParaRPr>
          </a:p>
          <a:p>
            <a:pPr marL="179388" indent="-179388"/>
            <a:r>
              <a:rPr lang="en-US" sz="1600" dirty="0" smtClean="0">
                <a:solidFill>
                  <a:schemeClr val="tx1"/>
                </a:solidFill>
              </a:rPr>
              <a:t>CLIC 500 </a:t>
            </a:r>
            <a:r>
              <a:rPr lang="en-US" sz="1600" dirty="0" err="1" smtClean="0">
                <a:solidFill>
                  <a:schemeClr val="tx1"/>
                </a:solidFill>
              </a:rPr>
              <a:t>GeV</a:t>
            </a:r>
            <a:r>
              <a:rPr lang="en-US" sz="1600" dirty="0" smtClean="0">
                <a:solidFill>
                  <a:schemeClr val="tx1"/>
                </a:solidFill>
              </a:rPr>
              <a:t> similar as ILC and demonstrated in ATF/KEK (normalized emittance)</a:t>
            </a:r>
          </a:p>
          <a:p>
            <a:pPr marL="179388" indent="-179388"/>
            <a:endParaRPr lang="en-US" sz="600" dirty="0" smtClean="0">
              <a:solidFill>
                <a:schemeClr val="tx1"/>
              </a:solidFill>
            </a:endParaRPr>
          </a:p>
          <a:p>
            <a:pPr marL="179388" indent="-179388"/>
            <a:r>
              <a:rPr lang="en-US" sz="1600" dirty="0" smtClean="0">
                <a:solidFill>
                  <a:schemeClr val="tx1"/>
                </a:solidFill>
              </a:rPr>
              <a:t>CLIC 3 </a:t>
            </a:r>
            <a:r>
              <a:rPr lang="en-US" sz="1600" dirty="0" err="1" smtClean="0">
                <a:solidFill>
                  <a:schemeClr val="tx1"/>
                </a:solidFill>
              </a:rPr>
              <a:t>TeV</a:t>
            </a:r>
            <a:r>
              <a:rPr lang="en-US" sz="1600" dirty="0" smtClean="0">
                <a:solidFill>
                  <a:schemeClr val="tx1"/>
                </a:solidFill>
              </a:rPr>
              <a:t> similar as PEPX/SLAC project.</a:t>
            </a:r>
          </a:p>
          <a:p>
            <a:pPr marL="179388" indent="-179388"/>
            <a:endParaRPr lang="en-US" sz="600" dirty="0" smtClean="0">
              <a:solidFill>
                <a:schemeClr val="tx1"/>
              </a:solidFill>
            </a:endParaRPr>
          </a:p>
          <a:p>
            <a:pPr marL="179388" indent="-179388"/>
            <a:r>
              <a:rPr lang="en-US" sz="1600" dirty="0" smtClean="0">
                <a:solidFill>
                  <a:schemeClr val="tx1"/>
                </a:solidFill>
              </a:rPr>
              <a:t>Close collaboration with ATF/KEK (small emittances) and CESRTA/Cornell (electron clouds)</a:t>
            </a:r>
          </a:p>
          <a:p>
            <a:pPr marL="179388" indent="-179388"/>
            <a:endParaRPr lang="en-US" sz="1600" dirty="0">
              <a:solidFill>
                <a:schemeClr val="tx1"/>
              </a:solidFill>
            </a:endParaRPr>
          </a:p>
          <a:p>
            <a:pPr marL="0" indent="0">
              <a:buNone/>
            </a:pPr>
            <a:r>
              <a:rPr lang="en-US" sz="1600" dirty="0" err="1" smtClean="0">
                <a:solidFill>
                  <a:schemeClr val="tx1"/>
                </a:solidFill>
              </a:rPr>
              <a:t>Emittance</a:t>
            </a:r>
            <a:r>
              <a:rPr lang="en-US" sz="1600" dirty="0" smtClean="0">
                <a:solidFill>
                  <a:schemeClr val="tx1"/>
                </a:solidFill>
              </a:rPr>
              <a:t> conservation a challenges: </a:t>
            </a:r>
          </a:p>
          <a:p>
            <a:pPr marL="0" indent="0">
              <a:buNone/>
            </a:pPr>
            <a:r>
              <a:rPr lang="en-US" sz="1600" dirty="0" smtClean="0">
                <a:solidFill>
                  <a:schemeClr val="tx1"/>
                </a:solidFill>
              </a:rPr>
              <a:t>For example, </a:t>
            </a:r>
            <a:r>
              <a:rPr lang="en-US" sz="1600" dirty="0"/>
              <a:t>CLIC main </a:t>
            </a:r>
            <a:r>
              <a:rPr lang="en-US" sz="1600" dirty="0" err="1"/>
              <a:t>linac</a:t>
            </a:r>
            <a:r>
              <a:rPr lang="en-US" sz="1600" dirty="0"/>
              <a:t> design fulfills </a:t>
            </a:r>
            <a:r>
              <a:rPr lang="en-US" sz="1600" dirty="0" err="1"/>
              <a:t>emittance</a:t>
            </a:r>
            <a:r>
              <a:rPr lang="en-US" sz="1600" dirty="0"/>
              <a:t> requirements. Tight, but feasible component specification.</a:t>
            </a:r>
          </a:p>
          <a:p>
            <a:pPr marL="0" indent="0">
              <a:buNone/>
            </a:pPr>
            <a:endParaRPr lang="en-US" sz="1600" dirty="0" smtClean="0">
              <a:solidFill>
                <a:schemeClr val="tx1"/>
              </a:solidFill>
            </a:endParaRPr>
          </a:p>
        </p:txBody>
      </p:sp>
      <p:pic>
        <p:nvPicPr>
          <p:cNvPr id="31749" name="Picture 46"/>
          <p:cNvPicPr>
            <a:picLocks noChangeAspect="1" noChangeArrowheads="1"/>
          </p:cNvPicPr>
          <p:nvPr/>
        </p:nvPicPr>
        <p:blipFill>
          <a:blip r:embed="rId3" cstate="print"/>
          <a:srcRect/>
          <a:stretch>
            <a:fillRect/>
          </a:stretch>
        </p:blipFill>
        <p:spPr bwMode="auto">
          <a:xfrm>
            <a:off x="165100" y="889000"/>
            <a:ext cx="4638675" cy="3098800"/>
          </a:xfrm>
          <a:prstGeom prst="rect">
            <a:avLst/>
          </a:prstGeom>
          <a:noFill/>
          <a:ln w="0">
            <a:noFill/>
            <a:miter lim="800000"/>
            <a:headEnd/>
            <a:tailEnd/>
          </a:ln>
        </p:spPr>
      </p:pic>
      <p:pic>
        <p:nvPicPr>
          <p:cNvPr id="31750" name="Picture 47"/>
          <p:cNvPicPr>
            <a:picLocks noChangeAspect="1" noChangeArrowheads="1"/>
          </p:cNvPicPr>
          <p:nvPr/>
        </p:nvPicPr>
        <p:blipFill>
          <a:blip r:embed="rId4" cstate="print"/>
          <a:srcRect/>
          <a:stretch>
            <a:fillRect/>
          </a:stretch>
        </p:blipFill>
        <p:spPr bwMode="auto">
          <a:xfrm>
            <a:off x="228600" y="3906838"/>
            <a:ext cx="4702175" cy="2951162"/>
          </a:xfrm>
          <a:prstGeom prst="rect">
            <a:avLst/>
          </a:prstGeom>
          <a:noFill/>
          <a:ln w="0">
            <a:noFill/>
            <a:miter lim="800000"/>
            <a:headEnd/>
            <a:tailEnd/>
          </a:ln>
        </p:spPr>
      </p:pic>
      <p:sp>
        <p:nvSpPr>
          <p:cNvPr id="35847" name="Oval 52"/>
          <p:cNvSpPr>
            <a:spLocks noChangeArrowheads="1"/>
          </p:cNvSpPr>
          <p:nvPr/>
        </p:nvSpPr>
        <p:spPr bwMode="auto">
          <a:xfrm>
            <a:off x="1625600" y="2705100"/>
            <a:ext cx="2336800" cy="381000"/>
          </a:xfrm>
          <a:prstGeom prst="ellipse">
            <a:avLst/>
          </a:prstGeom>
          <a:noFill/>
          <a:ln w="28575">
            <a:solidFill>
              <a:srgbClr val="FF00FF"/>
            </a:solidFill>
            <a:round/>
            <a:headEnd/>
            <a:tailEnd/>
          </a:ln>
        </p:spPr>
        <p:txBody>
          <a:bodyPr wrap="none" anchor="ctr"/>
          <a:lstStyle/>
          <a:p>
            <a:pPr defTabSz="457200"/>
            <a:endParaRPr lang="en-US">
              <a:solidFill>
                <a:srgbClr val="000000"/>
              </a:solidFill>
            </a:endParaRPr>
          </a:p>
        </p:txBody>
      </p:sp>
      <p:sp>
        <p:nvSpPr>
          <p:cNvPr id="35848" name="Oval 53"/>
          <p:cNvSpPr>
            <a:spLocks noChangeArrowheads="1"/>
          </p:cNvSpPr>
          <p:nvPr/>
        </p:nvSpPr>
        <p:spPr bwMode="auto">
          <a:xfrm>
            <a:off x="1981200" y="5905500"/>
            <a:ext cx="1955800" cy="622300"/>
          </a:xfrm>
          <a:prstGeom prst="ellipse">
            <a:avLst/>
          </a:prstGeom>
          <a:noFill/>
          <a:ln w="28575">
            <a:solidFill>
              <a:srgbClr val="FF00FF"/>
            </a:solidFill>
            <a:round/>
            <a:headEnd/>
            <a:tailEnd/>
          </a:ln>
        </p:spPr>
        <p:txBody>
          <a:bodyPr wrap="none" anchor="ctr"/>
          <a:lstStyle/>
          <a:p>
            <a:pPr defTabSz="457200"/>
            <a:endParaRPr lang="en-US">
              <a:solidFill>
                <a:srgbClr val="000000"/>
              </a:solidFill>
            </a:endParaRPr>
          </a:p>
        </p:txBody>
      </p:sp>
      <p:sp>
        <p:nvSpPr>
          <p:cNvPr id="35851" name="Oval 52"/>
          <p:cNvSpPr>
            <a:spLocks noChangeArrowheads="1"/>
          </p:cNvSpPr>
          <p:nvPr/>
        </p:nvSpPr>
        <p:spPr bwMode="auto">
          <a:xfrm>
            <a:off x="2489200" y="2527300"/>
            <a:ext cx="1066800" cy="495300"/>
          </a:xfrm>
          <a:prstGeom prst="ellipse">
            <a:avLst/>
          </a:prstGeom>
          <a:noFill/>
          <a:ln w="28575">
            <a:solidFill>
              <a:srgbClr val="FF00FF"/>
            </a:solidFill>
            <a:round/>
            <a:headEnd/>
            <a:tailEnd/>
          </a:ln>
        </p:spPr>
        <p:txBody>
          <a:bodyPr wrap="none" anchor="ctr"/>
          <a:lstStyle/>
          <a:p>
            <a:pPr defTabSz="457200"/>
            <a:endParaRPr lang="en-US">
              <a:solidFill>
                <a:srgbClr val="FF0000"/>
              </a:solidFill>
            </a:endParaRPr>
          </a:p>
        </p:txBody>
      </p:sp>
      <p:sp>
        <p:nvSpPr>
          <p:cNvPr id="35852" name="Oval 52"/>
          <p:cNvSpPr>
            <a:spLocks noChangeArrowheads="1"/>
          </p:cNvSpPr>
          <p:nvPr/>
        </p:nvSpPr>
        <p:spPr bwMode="auto">
          <a:xfrm>
            <a:off x="2692400" y="5727700"/>
            <a:ext cx="1181100" cy="508000"/>
          </a:xfrm>
          <a:prstGeom prst="ellipse">
            <a:avLst/>
          </a:prstGeom>
          <a:noFill/>
          <a:ln w="28575">
            <a:solidFill>
              <a:srgbClr val="FF00FF"/>
            </a:solidFill>
            <a:round/>
            <a:headEnd/>
            <a:tailEnd/>
          </a:ln>
        </p:spPr>
        <p:txBody>
          <a:bodyPr wrap="none" anchor="ctr"/>
          <a:lstStyle/>
          <a:p>
            <a:pPr defTabSz="457200"/>
            <a:endParaRPr lang="en-US">
              <a:solidFill>
                <a:srgbClr val="000000"/>
              </a:solidFill>
            </a:endParaRPr>
          </a:p>
        </p:txBody>
      </p:sp>
      <p:sp>
        <p:nvSpPr>
          <p:cNvPr id="35853" name="Oval 52"/>
          <p:cNvSpPr>
            <a:spLocks noChangeArrowheads="1"/>
          </p:cNvSpPr>
          <p:nvPr/>
        </p:nvSpPr>
        <p:spPr bwMode="auto">
          <a:xfrm>
            <a:off x="1384300" y="2628900"/>
            <a:ext cx="711200" cy="406400"/>
          </a:xfrm>
          <a:prstGeom prst="ellipse">
            <a:avLst/>
          </a:prstGeom>
          <a:noFill/>
          <a:ln w="28575">
            <a:solidFill>
              <a:srgbClr val="FF00FF"/>
            </a:solidFill>
            <a:round/>
            <a:headEnd/>
            <a:tailEnd/>
          </a:ln>
        </p:spPr>
        <p:txBody>
          <a:bodyPr wrap="none" anchor="ctr"/>
          <a:lstStyle/>
          <a:p>
            <a:pPr defTabSz="457200"/>
            <a:endParaRPr lang="en-US">
              <a:solidFill>
                <a:srgbClr val="FF0000"/>
              </a:solidFill>
            </a:endParaRPr>
          </a:p>
        </p:txBody>
      </p:sp>
      <p:sp>
        <p:nvSpPr>
          <p:cNvPr id="35854" name="Oval 52"/>
          <p:cNvSpPr>
            <a:spLocks noChangeArrowheads="1"/>
          </p:cNvSpPr>
          <p:nvPr/>
        </p:nvSpPr>
        <p:spPr bwMode="auto">
          <a:xfrm>
            <a:off x="1651000" y="6032500"/>
            <a:ext cx="711200" cy="406400"/>
          </a:xfrm>
          <a:prstGeom prst="ellipse">
            <a:avLst/>
          </a:prstGeom>
          <a:noFill/>
          <a:ln w="28575">
            <a:solidFill>
              <a:srgbClr val="FF00FF"/>
            </a:solidFill>
            <a:round/>
            <a:headEnd/>
            <a:tailEnd/>
          </a:ln>
        </p:spPr>
        <p:txBody>
          <a:bodyPr wrap="none" anchor="ctr"/>
          <a:lstStyle/>
          <a:p>
            <a:pPr defTabSz="457200"/>
            <a:endParaRPr lang="en-US">
              <a:solidFill>
                <a:srgbClr val="FF0000"/>
              </a:solidFill>
            </a:endParaRPr>
          </a:p>
        </p:txBody>
      </p:sp>
      <p:pic>
        <p:nvPicPr>
          <p:cNvPr id="13" name="Picture 12"/>
          <p:cNvPicPr>
            <a:picLocks noChangeAspect="1"/>
          </p:cNvPicPr>
          <p:nvPr/>
        </p:nvPicPr>
        <p:blipFill>
          <a:blip r:embed="rId5"/>
          <a:stretch>
            <a:fillRect/>
          </a:stretch>
        </p:blipFill>
        <p:spPr>
          <a:xfrm>
            <a:off x="3106653" y="4876800"/>
            <a:ext cx="6037347" cy="1981200"/>
          </a:xfrm>
          <a:prstGeom prst="rect">
            <a:avLst/>
          </a:prstGeom>
        </p:spPr>
      </p:pic>
      <p:pic>
        <p:nvPicPr>
          <p:cNvPr id="14" name="Picture 2"/>
          <p:cNvPicPr>
            <a:picLocks noChangeAspect="1" noChangeArrowheads="1"/>
          </p:cNvPicPr>
          <p:nvPr/>
        </p:nvPicPr>
        <p:blipFill>
          <a:blip r:embed="rId6" cstate="print"/>
          <a:srcRect l="787" t="417" r="1575" b="3004"/>
          <a:stretch>
            <a:fillRect/>
          </a:stretch>
        </p:blipFill>
        <p:spPr bwMode="auto">
          <a:xfrm>
            <a:off x="7450667" y="1"/>
            <a:ext cx="1661520" cy="1404222"/>
          </a:xfrm>
          <a:prstGeom prst="rect">
            <a:avLst/>
          </a:prstGeom>
          <a:noFill/>
          <a:ln w="9525">
            <a:noFill/>
            <a:miter lim="800000"/>
            <a:headEnd/>
            <a:tailEnd/>
          </a:ln>
        </p:spPr>
      </p:pic>
    </p:spTree>
    <p:extLst>
      <p:ext uri="{BB962C8B-B14F-4D97-AF65-F5344CB8AC3E}">
        <p14:creationId xmlns:p14="http://schemas.microsoft.com/office/powerpoint/2010/main" val="3415132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23015" y="1"/>
            <a:ext cx="3934045" cy="857250"/>
          </a:xfrm>
        </p:spPr>
        <p:txBody>
          <a:bodyPr/>
          <a:lstStyle/>
          <a:p>
            <a:r>
              <a:rPr lang="en-GB" sz="2800" dirty="0" smtClean="0">
                <a:ea typeface="ＭＳ Ｐゴシック" charset="-128"/>
                <a:cs typeface="ＭＳ Ｐゴシック" charset="-128"/>
              </a:rPr>
              <a:t>DR technology and experimental program</a:t>
            </a:r>
            <a:endParaRPr lang="en-US" sz="2800" dirty="0" smtClean="0">
              <a:ea typeface="ＭＳ Ｐゴシック" charset="-128"/>
              <a:cs typeface="ＭＳ Ｐゴシック" charset="-128"/>
            </a:endParaRPr>
          </a:p>
        </p:txBody>
      </p:sp>
      <p:sp>
        <p:nvSpPr>
          <p:cNvPr id="26660" name="Rectangle 3"/>
          <p:cNvSpPr txBox="1">
            <a:spLocks noChangeArrowheads="1"/>
          </p:cNvSpPr>
          <p:nvPr/>
        </p:nvSpPr>
        <p:spPr bwMode="auto">
          <a:xfrm>
            <a:off x="0" y="1003003"/>
            <a:ext cx="4419600" cy="5631713"/>
          </a:xfrm>
          <a:prstGeom prst="rect">
            <a:avLst/>
          </a:prstGeom>
          <a:noFill/>
          <a:ln w="9525">
            <a:noFill/>
            <a:miter lim="800000"/>
            <a:headEnd/>
            <a:tailEnd/>
          </a:ln>
        </p:spPr>
        <p:txBody>
          <a:bodyPr>
            <a:prstTxWarp prst="textNoShape">
              <a:avLst/>
            </a:prstTxWarp>
          </a:bodyPr>
          <a:lstStyle/>
          <a:p>
            <a:pPr marL="342900" indent="-342900" defTabSz="457200" eaLnBrk="0" hangingPunct="0">
              <a:spcBef>
                <a:spcPct val="20000"/>
              </a:spcBef>
              <a:buClr>
                <a:srgbClr val="D4D4D6"/>
              </a:buClr>
              <a:buSzPct val="75000"/>
              <a:buFont typeface="Wingdings" charset="2"/>
              <a:buChar char="n"/>
            </a:pPr>
            <a:r>
              <a:rPr lang="en-US" sz="2400" b="1" dirty="0" smtClean="0">
                <a:solidFill>
                  <a:srgbClr val="0000FF"/>
                </a:solidFill>
                <a:latin typeface="Garamond" charset="0"/>
              </a:rPr>
              <a:t>Super-conducting wigglers</a:t>
            </a:r>
            <a:endParaRPr lang="en-GB" sz="2400" b="1" dirty="0" smtClean="0">
              <a:solidFill>
                <a:srgbClr val="0000FF"/>
              </a:solidFill>
              <a:latin typeface="Garamond" charset="0"/>
            </a:endParaRPr>
          </a:p>
          <a:p>
            <a:pPr marL="742950" lvl="1" indent="-342900" defTabSz="457200">
              <a:spcBef>
                <a:spcPct val="20000"/>
              </a:spcBef>
              <a:buClr>
                <a:srgbClr val="9999CC"/>
              </a:buClr>
              <a:buSzPct val="80000"/>
            </a:pPr>
            <a:r>
              <a:rPr lang="en-US" b="1" dirty="0">
                <a:solidFill>
                  <a:srgbClr val="000000"/>
                </a:solidFill>
                <a:latin typeface="Garamond" charset="0"/>
                <a:ea typeface="ＭＳ Ｐゴシック" charset="-128"/>
                <a:cs typeface="ＭＳ Ｐゴシック" charset="-128"/>
              </a:rPr>
              <a:t>Demanding magnet technology combined with cryogenics and high heat load from synchrotron radiation (absorption) </a:t>
            </a:r>
          </a:p>
          <a:p>
            <a:pPr marL="342900" indent="-342900" defTabSz="457200" eaLnBrk="0" hangingPunct="0">
              <a:spcBef>
                <a:spcPct val="20000"/>
              </a:spcBef>
              <a:buClr>
                <a:srgbClr val="D4D4D6"/>
              </a:buClr>
              <a:buSzPct val="75000"/>
              <a:buFont typeface="Wingdings" charset="2"/>
              <a:buChar char="n"/>
            </a:pPr>
            <a:r>
              <a:rPr lang="en-GB" sz="2400" b="1" dirty="0" smtClean="0">
                <a:solidFill>
                  <a:srgbClr val="0000FF"/>
                </a:solidFill>
                <a:latin typeface="Garamond" charset="0"/>
              </a:rPr>
              <a:t>High frequency RF system</a:t>
            </a:r>
          </a:p>
          <a:p>
            <a:pPr marL="742950" lvl="1" indent="-342900" defTabSz="457200">
              <a:spcBef>
                <a:spcPct val="20000"/>
              </a:spcBef>
              <a:buClr>
                <a:srgbClr val="9999CC"/>
              </a:buClr>
              <a:buSzPct val="80000"/>
            </a:pPr>
            <a:r>
              <a:rPr lang="en-GB" b="1" dirty="0" smtClean="0">
                <a:solidFill>
                  <a:srgbClr val="000000"/>
                </a:solidFill>
                <a:latin typeface="Garamond" charset="0"/>
              </a:rPr>
              <a:t>1 or 2 GHz RF system in combination with respect to power and transient beam</a:t>
            </a:r>
          </a:p>
          <a:p>
            <a:pPr marL="342900" indent="-342900" defTabSz="457200" eaLnBrk="0" hangingPunct="0">
              <a:spcBef>
                <a:spcPct val="20000"/>
              </a:spcBef>
              <a:buClr>
                <a:srgbClr val="00007D"/>
              </a:buClr>
              <a:buSzPct val="75000"/>
              <a:buFont typeface="Wingdings" charset="2"/>
              <a:buChar char="n"/>
            </a:pPr>
            <a:r>
              <a:rPr lang="en-GB" sz="2400" b="1" dirty="0" smtClean="0">
                <a:solidFill>
                  <a:srgbClr val="0000FF"/>
                </a:solidFill>
                <a:latin typeface="Garamond" charset="0"/>
              </a:rPr>
              <a:t>Coatings, chamber design and ultra-low vacuum</a:t>
            </a:r>
          </a:p>
          <a:p>
            <a:pPr marL="285750" indent="-342900" defTabSz="457200">
              <a:spcBef>
                <a:spcPct val="20000"/>
              </a:spcBef>
              <a:buClr>
                <a:srgbClr val="9999CC"/>
              </a:buClr>
              <a:buSzPct val="80000"/>
              <a:buFont typeface="Arial" pitchFamily="34" charset="0"/>
              <a:buChar char="•"/>
            </a:pPr>
            <a:r>
              <a:rPr lang="en-GB" sz="2000" b="1" dirty="0" smtClean="0">
                <a:solidFill>
                  <a:srgbClr val="000000"/>
                </a:solidFill>
                <a:latin typeface="Garamond" charset="0"/>
              </a:rPr>
              <a:t>Electron cloud mitigation, low-impedance, fast-ion instability</a:t>
            </a:r>
          </a:p>
          <a:p>
            <a:pPr marL="342900" indent="-342900" defTabSz="457200" eaLnBrk="0" hangingPunct="0">
              <a:spcBef>
                <a:spcPct val="20000"/>
              </a:spcBef>
              <a:buClr>
                <a:srgbClr val="00007D"/>
              </a:buClr>
              <a:buSzPct val="75000"/>
              <a:buFont typeface="Wingdings" charset="2"/>
              <a:buChar char="n"/>
            </a:pPr>
            <a:r>
              <a:rPr lang="en-US" sz="2200" b="1" dirty="0" smtClean="0">
                <a:solidFill>
                  <a:srgbClr val="0000FF"/>
                </a:solidFill>
                <a:latin typeface="Garamond" charset="0"/>
              </a:rPr>
              <a:t>Kicker technology</a:t>
            </a:r>
          </a:p>
          <a:p>
            <a:pPr marL="742950" lvl="1" indent="-342900" defTabSz="457200" eaLnBrk="0" hangingPunct="0">
              <a:spcBef>
                <a:spcPct val="20000"/>
              </a:spcBef>
              <a:buClr>
                <a:srgbClr val="9999CC"/>
              </a:buClr>
              <a:buSzPct val="80000"/>
              <a:buFont typeface="Wingdings" charset="2"/>
              <a:buChar char="¨"/>
            </a:pPr>
            <a:r>
              <a:rPr lang="en-US" b="1" dirty="0" smtClean="0">
                <a:solidFill>
                  <a:srgbClr val="000000"/>
                </a:solidFill>
                <a:latin typeface="Garamond" charset="0"/>
              </a:rPr>
              <a:t>Extracted beam stability</a:t>
            </a:r>
            <a:endParaRPr lang="en-GB" b="1" dirty="0" smtClean="0">
              <a:solidFill>
                <a:srgbClr val="000000"/>
              </a:solidFill>
              <a:latin typeface="Garamond" charset="0"/>
            </a:endParaRPr>
          </a:p>
          <a:p>
            <a:pPr marL="342900" indent="-342900" defTabSz="457200" eaLnBrk="0" hangingPunct="0">
              <a:spcBef>
                <a:spcPct val="20000"/>
              </a:spcBef>
              <a:buClr>
                <a:srgbClr val="00007D"/>
              </a:buClr>
              <a:buSzPct val="75000"/>
              <a:buFont typeface="Wingdings" charset="2"/>
              <a:buChar char="n"/>
            </a:pPr>
            <a:r>
              <a:rPr lang="en-US" sz="2200" b="1" dirty="0" smtClean="0">
                <a:solidFill>
                  <a:srgbClr val="0000FF"/>
                </a:solidFill>
                <a:latin typeface="Garamond" charset="0"/>
              </a:rPr>
              <a:t>Diagnostics for low emittance</a:t>
            </a:r>
            <a:endParaRPr lang="en-US" b="1" dirty="0" smtClean="0">
              <a:solidFill>
                <a:srgbClr val="0000FF"/>
              </a:solidFill>
              <a:latin typeface="Garamond" charset="0"/>
            </a:endParaRPr>
          </a:p>
          <a:p>
            <a:pPr marL="285750" indent="-342900" defTabSz="457200" eaLnBrk="0" hangingPunct="0">
              <a:spcBef>
                <a:spcPct val="20000"/>
              </a:spcBef>
              <a:buClr>
                <a:srgbClr val="9999CC"/>
              </a:buClr>
              <a:buSzPct val="80000"/>
              <a:buFont typeface="Wingdings" charset="2"/>
              <a:buChar char="¨"/>
            </a:pPr>
            <a:endParaRPr lang="en-US" b="1" dirty="0" smtClean="0">
              <a:solidFill>
                <a:srgbClr val="000000"/>
              </a:solidFill>
              <a:latin typeface="Garamond" charset="0"/>
            </a:endParaRPr>
          </a:p>
          <a:p>
            <a:pPr marL="342900" indent="-342900" defTabSz="457200" eaLnBrk="0" hangingPunct="0">
              <a:spcBef>
                <a:spcPct val="20000"/>
              </a:spcBef>
              <a:buClr>
                <a:srgbClr val="00007D"/>
              </a:buClr>
              <a:buSzPct val="75000"/>
              <a:buFont typeface="Wingdings" charset="2"/>
              <a:buChar char="n"/>
            </a:pPr>
            <a:endParaRPr lang="en-US" b="1" dirty="0">
              <a:solidFill>
                <a:srgbClr val="000000"/>
              </a:solidFill>
              <a:latin typeface="Garamond" charset="0"/>
            </a:endParaRPr>
          </a:p>
          <a:p>
            <a:pPr marL="742950" lvl="1" indent="-342900" defTabSz="457200" eaLnBrk="0" hangingPunct="0">
              <a:spcBef>
                <a:spcPct val="20000"/>
              </a:spcBef>
              <a:buClr>
                <a:srgbClr val="9999CC"/>
              </a:buClr>
              <a:buSzPct val="80000"/>
              <a:buFont typeface="Wingdings" charset="2"/>
              <a:buChar char="¨"/>
            </a:pPr>
            <a:endParaRPr lang="en-GB" sz="2000" b="1" dirty="0">
              <a:solidFill>
                <a:srgbClr val="FF0000"/>
              </a:solidFill>
              <a:latin typeface="Garamond" charset="0"/>
            </a:endParaRPr>
          </a:p>
          <a:p>
            <a:pPr marL="742950" lvl="1" indent="-342900" defTabSz="457200" eaLnBrk="0" hangingPunct="0">
              <a:spcBef>
                <a:spcPct val="20000"/>
              </a:spcBef>
              <a:buClr>
                <a:srgbClr val="60B5CC"/>
              </a:buClr>
              <a:buSzPct val="80000"/>
              <a:buFont typeface="Wingdings" charset="2"/>
              <a:buChar char="¨"/>
            </a:pPr>
            <a:endParaRPr lang="en-US" b="1" dirty="0">
              <a:solidFill>
                <a:srgbClr val="000000"/>
              </a:solidFill>
              <a:latin typeface="Garamond" charset="0"/>
            </a:endParaRPr>
          </a:p>
          <a:p>
            <a:pPr marL="742950" lvl="1" indent="-342900" defTabSz="457200" eaLnBrk="0" hangingPunct="0">
              <a:spcBef>
                <a:spcPct val="20000"/>
              </a:spcBef>
              <a:buClr>
                <a:srgbClr val="60B5CC"/>
              </a:buClr>
              <a:buSzPct val="80000"/>
              <a:buFont typeface="Wingdings" charset="2"/>
              <a:buChar char="¨"/>
            </a:pPr>
            <a:endParaRPr lang="en-GB" sz="2000" b="1" dirty="0">
              <a:solidFill>
                <a:srgbClr val="FF0000"/>
              </a:solidFill>
              <a:latin typeface="Garamond" charset="0"/>
            </a:endParaRPr>
          </a:p>
        </p:txBody>
      </p:sp>
      <p:sp>
        <p:nvSpPr>
          <p:cNvPr id="8" name="Right Brace 7"/>
          <p:cNvSpPr/>
          <p:nvPr/>
        </p:nvSpPr>
        <p:spPr bwMode="auto">
          <a:xfrm>
            <a:off x="4263669" y="1185805"/>
            <a:ext cx="978067" cy="5289423"/>
          </a:xfrm>
          <a:prstGeom prst="rightBrace">
            <a:avLst/>
          </a:prstGeom>
          <a:solidFill>
            <a:schemeClr val="accent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mtClean="0">
              <a:solidFill>
                <a:srgbClr val="000000"/>
              </a:solidFill>
              <a:latin typeface="Arial" charset="0"/>
            </a:endParaRPr>
          </a:p>
        </p:txBody>
      </p:sp>
      <p:sp>
        <p:nvSpPr>
          <p:cNvPr id="9" name="Rectangle 3"/>
          <p:cNvSpPr txBox="1">
            <a:spLocks noChangeArrowheads="1"/>
          </p:cNvSpPr>
          <p:nvPr/>
        </p:nvSpPr>
        <p:spPr bwMode="auto">
          <a:xfrm>
            <a:off x="4678326" y="3593045"/>
            <a:ext cx="4465674" cy="3137364"/>
          </a:xfrm>
          <a:prstGeom prst="rect">
            <a:avLst/>
          </a:prstGeom>
          <a:noFill/>
          <a:ln w="9525">
            <a:noFill/>
            <a:miter lim="800000"/>
            <a:headEnd/>
            <a:tailEnd/>
          </a:ln>
        </p:spPr>
        <p:txBody>
          <a:bodyPr>
            <a:prstTxWarp prst="textNoShape">
              <a:avLst/>
            </a:prstTxWarp>
          </a:bodyPr>
          <a:lstStyle/>
          <a:p>
            <a:pPr marL="342900" indent="-342900" defTabSz="457200">
              <a:spcBef>
                <a:spcPct val="20000"/>
              </a:spcBef>
              <a:buClr>
                <a:srgbClr val="D4D4D6"/>
              </a:buClr>
              <a:buSzPct val="75000"/>
            </a:pPr>
            <a:r>
              <a:rPr lang="en-US" sz="2400" b="1" dirty="0" smtClean="0">
                <a:solidFill>
                  <a:srgbClr val="0000FF"/>
                </a:solidFill>
                <a:latin typeface="Garamond" charset="0"/>
              </a:rPr>
              <a:t>      Experimental program set-up for measurements in storage rings and test facilities:</a:t>
            </a:r>
            <a:endParaRPr lang="en-GB" sz="2400" b="1" dirty="0" smtClean="0">
              <a:solidFill>
                <a:srgbClr val="0000FF"/>
              </a:solidFill>
              <a:latin typeface="Garamond" charset="0"/>
            </a:endParaRPr>
          </a:p>
          <a:p>
            <a:pPr marL="1200150" lvl="2" indent="-342900" defTabSz="457200">
              <a:spcBef>
                <a:spcPct val="20000"/>
              </a:spcBef>
              <a:buClr>
                <a:srgbClr val="9999CC"/>
              </a:buClr>
              <a:buSzPct val="80000"/>
            </a:pPr>
            <a:r>
              <a:rPr lang="en-US" b="1" dirty="0" smtClean="0">
                <a:solidFill>
                  <a:srgbClr val="000000"/>
                </a:solidFill>
                <a:latin typeface="Garamond" charset="0"/>
              </a:rPr>
              <a:t>ALBA (Spain), ANKA (Germany),</a:t>
            </a:r>
          </a:p>
          <a:p>
            <a:pPr marL="1200150" lvl="2" indent="-342900" defTabSz="457200">
              <a:spcBef>
                <a:spcPct val="20000"/>
              </a:spcBef>
              <a:buClr>
                <a:srgbClr val="9999CC"/>
              </a:buClr>
              <a:buSzPct val="80000"/>
            </a:pPr>
            <a:r>
              <a:rPr lang="en-US" b="1" dirty="0" smtClean="0">
                <a:solidFill>
                  <a:srgbClr val="000000"/>
                </a:solidFill>
                <a:latin typeface="Garamond" charset="0"/>
              </a:rPr>
              <a:t> ATF (Japan), CESRTA (USA),</a:t>
            </a:r>
          </a:p>
          <a:p>
            <a:pPr marL="1200150" lvl="2" indent="-342900" defTabSz="457200">
              <a:spcBef>
                <a:spcPct val="20000"/>
              </a:spcBef>
              <a:buClr>
                <a:srgbClr val="9999CC"/>
              </a:buClr>
              <a:buSzPct val="80000"/>
            </a:pPr>
            <a:r>
              <a:rPr lang="en-US" b="1" dirty="0" smtClean="0">
                <a:solidFill>
                  <a:srgbClr val="000000"/>
                </a:solidFill>
                <a:latin typeface="Garamond" charset="0"/>
              </a:rPr>
              <a:t> Synchrotron (Australia), </a:t>
            </a:r>
          </a:p>
          <a:p>
            <a:pPr marL="1200150" lvl="2" indent="-342900" defTabSz="457200">
              <a:spcBef>
                <a:spcPct val="20000"/>
              </a:spcBef>
              <a:buClr>
                <a:srgbClr val="9999CC"/>
              </a:buClr>
              <a:buSzPct val="80000"/>
            </a:pPr>
            <a:r>
              <a:rPr lang="en-US" b="1" dirty="0" smtClean="0">
                <a:solidFill>
                  <a:srgbClr val="000000"/>
                </a:solidFill>
                <a:latin typeface="Garamond" charset="0"/>
              </a:rPr>
              <a:t>SOLEIL (France)..</a:t>
            </a:r>
            <a:endParaRPr lang="en-GB" sz="2400" b="1" dirty="0">
              <a:solidFill>
                <a:srgbClr val="FF0000"/>
              </a:solidFill>
              <a:latin typeface="Garamond" charset="0"/>
            </a:endParaRPr>
          </a:p>
          <a:p>
            <a:pPr marL="742950" lvl="1" indent="-342900" defTabSz="457200" eaLnBrk="0" hangingPunct="0">
              <a:spcBef>
                <a:spcPct val="20000"/>
              </a:spcBef>
              <a:buClr>
                <a:srgbClr val="60B5CC"/>
              </a:buClr>
              <a:buSzPct val="80000"/>
              <a:buFont typeface="Wingdings" charset="2"/>
              <a:buChar char="¨"/>
            </a:pPr>
            <a:endParaRPr lang="en-US" sz="2400" b="1" dirty="0">
              <a:solidFill>
                <a:srgbClr val="000000"/>
              </a:solidFill>
              <a:latin typeface="Garamond" charset="0"/>
            </a:endParaRPr>
          </a:p>
          <a:p>
            <a:pPr marL="742950" lvl="1" indent="-342900" defTabSz="457200" eaLnBrk="0" hangingPunct="0">
              <a:spcBef>
                <a:spcPct val="20000"/>
              </a:spcBef>
              <a:buClr>
                <a:srgbClr val="60B5CC"/>
              </a:buClr>
              <a:buSzPct val="80000"/>
              <a:buFont typeface="Wingdings" charset="2"/>
              <a:buChar char="¨"/>
            </a:pPr>
            <a:endParaRPr lang="en-GB" sz="2400" b="1" dirty="0">
              <a:solidFill>
                <a:srgbClr val="FF0000"/>
              </a:solidFill>
              <a:latin typeface="Garamond" charset="0"/>
            </a:endParaRPr>
          </a:p>
        </p:txBody>
      </p:sp>
      <p:pic>
        <p:nvPicPr>
          <p:cNvPr id="6" name="Picture 15"/>
          <p:cNvPicPr>
            <a:picLocks noChangeAspect="1"/>
          </p:cNvPicPr>
          <p:nvPr/>
        </p:nvPicPr>
        <p:blipFill>
          <a:blip r:embed="rId4" cstate="print"/>
          <a:srcRect/>
          <a:stretch>
            <a:fillRect/>
          </a:stretch>
        </p:blipFill>
        <p:spPr bwMode="auto">
          <a:xfrm>
            <a:off x="4797055" y="1816285"/>
            <a:ext cx="2173288" cy="1766887"/>
          </a:xfrm>
          <a:prstGeom prst="rect">
            <a:avLst/>
          </a:prstGeom>
          <a:noFill/>
          <a:ln w="9525">
            <a:noFill/>
            <a:miter lim="800000"/>
            <a:headEnd/>
            <a:tailEnd/>
          </a:ln>
        </p:spPr>
      </p:pic>
      <p:pic>
        <p:nvPicPr>
          <p:cNvPr id="7" name="Picture 12"/>
          <p:cNvPicPr>
            <a:picLocks noChangeAspect="1"/>
          </p:cNvPicPr>
          <p:nvPr/>
        </p:nvPicPr>
        <p:blipFill>
          <a:blip r:embed="rId5" cstate="print"/>
          <a:srcRect/>
          <a:stretch>
            <a:fillRect/>
          </a:stretch>
        </p:blipFill>
        <p:spPr bwMode="auto">
          <a:xfrm>
            <a:off x="6943060" y="1798343"/>
            <a:ext cx="2200940" cy="1795462"/>
          </a:xfrm>
          <a:prstGeom prst="rect">
            <a:avLst/>
          </a:prstGeom>
          <a:noFill/>
          <a:ln w="9525">
            <a:noFill/>
            <a:miter lim="800000"/>
            <a:headEnd/>
            <a:tailEnd/>
          </a:ln>
        </p:spPr>
      </p:pic>
      <p:graphicFrame>
        <p:nvGraphicFramePr>
          <p:cNvPr id="10" name="Group 73"/>
          <p:cNvGraphicFramePr>
            <a:graphicFrameLocks noGrp="1"/>
          </p:cNvGraphicFramePr>
          <p:nvPr/>
        </p:nvGraphicFramePr>
        <p:xfrm>
          <a:off x="4660900" y="138223"/>
          <a:ext cx="4483100" cy="1645920"/>
        </p:xfrm>
        <a:graphic>
          <a:graphicData uri="http://schemas.openxmlformats.org/drawingml/2006/table">
            <a:tbl>
              <a:tblPr/>
              <a:tblGrid>
                <a:gridCol w="2197100"/>
                <a:gridCol w="754912"/>
                <a:gridCol w="1531088"/>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rgbClr val="3366FF"/>
                          </a:solidFill>
                          <a:effectLst/>
                          <a:latin typeface="Times New Roman" pitchFamily="18" charset="0"/>
                        </a:rPr>
                        <a:t>Parameters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BINP</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CERN/Karlsruhe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rgbClr val="3366FF"/>
                          </a:solidFill>
                          <a:effectLst/>
                          <a:latin typeface="Times New Roman" pitchFamily="18" charset="0"/>
                        </a:rPr>
                        <a:t>B</a:t>
                      </a:r>
                      <a:r>
                        <a:rPr kumimoji="0" lang="en-US" sz="1200" b="1" i="0" u="none" strike="noStrike" cap="none" normalizeH="0" baseline="-25000" dirty="0" err="1" smtClean="0">
                          <a:ln>
                            <a:noFill/>
                          </a:ln>
                          <a:solidFill>
                            <a:srgbClr val="3366FF"/>
                          </a:solidFill>
                          <a:effectLst/>
                          <a:latin typeface="Times New Roman" pitchFamily="18" charset="0"/>
                        </a:rPr>
                        <a:t>peak</a:t>
                      </a:r>
                      <a:r>
                        <a:rPr kumimoji="0" lang="en-US" sz="1200" b="1" i="0" u="none" strike="noStrike" cap="none" normalizeH="0" baseline="0" dirty="0" smtClean="0">
                          <a:ln>
                            <a:noFill/>
                          </a:ln>
                          <a:solidFill>
                            <a:srgbClr val="3366FF"/>
                          </a:solidFill>
                          <a:effectLst/>
                          <a:latin typeface="Times New Roman" pitchFamily="18" charset="0"/>
                        </a:rPr>
                        <a:t> [T]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2.5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2.8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2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rgbClr val="3366FF"/>
                          </a:solidFill>
                          <a:effectLst/>
                          <a:latin typeface="Times New Roman" pitchFamily="18" charset="0"/>
                        </a:rPr>
                        <a:t>λ</a:t>
                      </a:r>
                      <a:r>
                        <a:rPr kumimoji="0" lang="en-US" sz="1200" b="1" i="0" u="none" strike="noStrike" cap="none" normalizeH="0" baseline="-25000" smtClean="0">
                          <a:ln>
                            <a:noFill/>
                          </a:ln>
                          <a:solidFill>
                            <a:srgbClr val="3366FF"/>
                          </a:solidFill>
                          <a:effectLst/>
                          <a:latin typeface="Times New Roman" pitchFamily="18" charset="0"/>
                        </a:rPr>
                        <a:t>W</a:t>
                      </a:r>
                      <a:r>
                        <a:rPr kumimoji="0" lang="en-US" sz="1200" b="1" i="0" u="none" strike="noStrike" cap="none" normalizeH="0" baseline="0" smtClean="0">
                          <a:ln>
                            <a:noFill/>
                          </a:ln>
                          <a:solidFill>
                            <a:srgbClr val="3366FF"/>
                          </a:solidFill>
                          <a:effectLst/>
                          <a:latin typeface="Times New Roman" pitchFamily="18" charset="0"/>
                        </a:rPr>
                        <a:t>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40</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Beam aperture full gap [mm]</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13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13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Conductor type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NbTi</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3366FF"/>
                          </a:solidFill>
                          <a:effectLst/>
                          <a:latin typeface="Times New Roman" pitchFamily="18" charset="0"/>
                        </a:rPr>
                        <a:t>NbSn</a:t>
                      </a:r>
                      <a:r>
                        <a:rPr kumimoji="0" lang="en-US" sz="1200" b="1" i="0" u="none" strike="noStrike" cap="none" normalizeH="0" baseline="-25000" smtClean="0">
                          <a:ln>
                            <a:noFill/>
                          </a:ln>
                          <a:solidFill>
                            <a:srgbClr val="3366FF"/>
                          </a:solidFill>
                          <a:effectLst/>
                          <a:latin typeface="Times New Roman" pitchFamily="18" charset="0"/>
                        </a:rPr>
                        <a:t>3</a:t>
                      </a:r>
                      <a:endParaRPr kumimoji="0" lang="en-US" sz="1200" b="1" i="0" u="none" strike="noStrike" cap="none" normalizeH="0" baseline="0" smtClean="0">
                        <a:ln>
                          <a:noFill/>
                        </a:ln>
                        <a:solidFill>
                          <a:srgbClr val="3366FF"/>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Operating temperature [K]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4.2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3366FF"/>
                          </a:solidFill>
                          <a:effectLst/>
                          <a:latin typeface="Times New Roman" pitchFamily="18" charset="0"/>
                        </a:rPr>
                        <a:t>4.2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ustDataLst>
      <p:tags r:id="rId1"/>
    </p:custDataLst>
    <p:extLst>
      <p:ext uri="{BB962C8B-B14F-4D97-AF65-F5344CB8AC3E}">
        <p14:creationId xmlns:p14="http://schemas.microsoft.com/office/powerpoint/2010/main" val="3012717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4"/>
          <a:srcRect/>
          <a:stretch>
            <a:fillRect/>
          </a:stretch>
        </p:blipFill>
        <p:spPr bwMode="auto">
          <a:xfrm>
            <a:off x="76203" y="3587751"/>
            <a:ext cx="4673599" cy="3133728"/>
          </a:xfrm>
          <a:prstGeom prst="rect">
            <a:avLst/>
          </a:prstGeom>
          <a:noFill/>
          <a:ln w="9525">
            <a:noFill/>
            <a:miter lim="800000"/>
            <a:headEnd/>
            <a:tailEnd/>
          </a:ln>
        </p:spPr>
      </p:pic>
      <p:pic>
        <p:nvPicPr>
          <p:cNvPr id="7" name="Picture 6"/>
          <p:cNvPicPr>
            <a:picLocks noChangeAspect="1"/>
          </p:cNvPicPr>
          <p:nvPr/>
        </p:nvPicPr>
        <p:blipFill>
          <a:blip r:embed="rId5" cstate="print"/>
          <a:stretch>
            <a:fillRect/>
          </a:stretch>
        </p:blipFill>
        <p:spPr>
          <a:xfrm>
            <a:off x="4974992" y="3434470"/>
            <a:ext cx="4156685" cy="3076504"/>
          </a:xfrm>
          <a:prstGeom prst="rect">
            <a:avLst/>
          </a:prstGeom>
        </p:spPr>
      </p:pic>
      <p:pic>
        <p:nvPicPr>
          <p:cNvPr id="3" name="Picture 2" descr="clic-profil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 y="357940"/>
            <a:ext cx="4673599" cy="3131548"/>
          </a:xfrm>
          <a:prstGeom prst="rect">
            <a:avLst/>
          </a:prstGeom>
        </p:spPr>
      </p:pic>
      <p:sp>
        <p:nvSpPr>
          <p:cNvPr id="4" name="Slide Number Placeholder 3"/>
          <p:cNvSpPr>
            <a:spLocks noGrp="1"/>
          </p:cNvSpPr>
          <p:nvPr>
            <p:ph type="sldNum" sz="quarter" idx="4294967295"/>
          </p:nvPr>
        </p:nvSpPr>
        <p:spPr>
          <a:xfrm>
            <a:off x="7010400" y="6356353"/>
            <a:ext cx="2133600" cy="365125"/>
          </a:xfrm>
          <a:prstGeom prst="rect">
            <a:avLst/>
          </a:prstGeom>
        </p:spPr>
        <p:txBody>
          <a:bodyPr/>
          <a:lstStyle/>
          <a:p>
            <a:pPr fontAlgn="base">
              <a:spcBef>
                <a:spcPct val="0"/>
              </a:spcBef>
              <a:spcAft>
                <a:spcPct val="0"/>
              </a:spcAft>
            </a:pPr>
            <a:fld id="{7FAA5BBC-A80E-B143-9FDB-149ED2838ED2}" type="slidenum">
              <a:rPr lang="en-GB" smtClean="0">
                <a:solidFill>
                  <a:srgbClr val="000000"/>
                </a:solidFill>
                <a:latin typeface="Times New Roman" pitchFamily="18" charset="0"/>
              </a:rPr>
              <a:pPr fontAlgn="base">
                <a:spcBef>
                  <a:spcPct val="0"/>
                </a:spcBef>
                <a:spcAft>
                  <a:spcPct val="0"/>
                </a:spcAft>
              </a:pPr>
              <a:t>153</a:t>
            </a:fld>
            <a:endParaRPr lang="en-GB" dirty="0">
              <a:solidFill>
                <a:srgbClr val="000000"/>
              </a:solidFill>
              <a:latin typeface="Times New Roman" pitchFamily="18" charset="0"/>
            </a:endParaRPr>
          </a:p>
        </p:txBody>
      </p:sp>
      <p:pic>
        <p:nvPicPr>
          <p:cNvPr id="5" name="Picture 4"/>
          <p:cNvPicPr>
            <a:picLocks noChangeAspect="1"/>
          </p:cNvPicPr>
          <p:nvPr/>
        </p:nvPicPr>
        <p:blipFill>
          <a:blip r:embed="rId7" cstate="print"/>
          <a:stretch>
            <a:fillRect/>
          </a:stretch>
        </p:blipFill>
        <p:spPr>
          <a:xfrm>
            <a:off x="4975185" y="180977"/>
            <a:ext cx="4168823" cy="2924176"/>
          </a:xfrm>
          <a:prstGeom prst="rect">
            <a:avLst/>
          </a:prstGeom>
        </p:spPr>
      </p:pic>
      <p:sp>
        <p:nvSpPr>
          <p:cNvPr id="9" name="TextBox 8"/>
          <p:cNvSpPr txBox="1"/>
          <p:nvPr/>
        </p:nvSpPr>
        <p:spPr>
          <a:xfrm>
            <a:off x="76204" y="0"/>
            <a:ext cx="4673599" cy="400110"/>
          </a:xfrm>
          <a:prstGeom prst="rect">
            <a:avLst/>
          </a:prstGeom>
          <a:solidFill>
            <a:schemeClr val="accent1"/>
          </a:solidFill>
        </p:spPr>
        <p:txBody>
          <a:bodyPr wrap="square" rtlCol="0">
            <a:spAutoFit/>
          </a:bodyPr>
          <a:lstStyle/>
          <a:p>
            <a:pPr fontAlgn="base">
              <a:spcBef>
                <a:spcPct val="0"/>
              </a:spcBef>
              <a:spcAft>
                <a:spcPct val="0"/>
              </a:spcAft>
            </a:pPr>
            <a:r>
              <a:rPr lang="en-US" sz="2000" b="1" dirty="0" smtClean="0">
                <a:solidFill>
                  <a:srgbClr val="000000"/>
                </a:solidFill>
                <a:latin typeface="Times New Roman" pitchFamily="18" charset="0"/>
              </a:rPr>
              <a:t>Tunnel implementations (laser straight)</a:t>
            </a:r>
            <a:endParaRPr lang="en-US" sz="2000" b="1" dirty="0">
              <a:solidFill>
                <a:srgbClr val="000000"/>
              </a:solidFill>
              <a:latin typeface="Times New Roman" pitchFamily="18" charset="0"/>
            </a:endParaRPr>
          </a:p>
        </p:txBody>
      </p:sp>
      <p:sp>
        <p:nvSpPr>
          <p:cNvPr id="10" name="TextBox 9"/>
          <p:cNvSpPr txBox="1"/>
          <p:nvPr/>
        </p:nvSpPr>
        <p:spPr>
          <a:xfrm>
            <a:off x="5657576" y="2790826"/>
            <a:ext cx="2954655" cy="400110"/>
          </a:xfrm>
          <a:prstGeom prst="rect">
            <a:avLst/>
          </a:prstGeom>
          <a:solidFill>
            <a:schemeClr val="accent1"/>
          </a:solidFill>
        </p:spPr>
        <p:txBody>
          <a:bodyPr wrap="none" rtlCol="0">
            <a:spAutoFit/>
          </a:bodyPr>
          <a:lstStyle/>
          <a:p>
            <a:pPr fontAlgn="base">
              <a:spcBef>
                <a:spcPct val="0"/>
              </a:spcBef>
              <a:spcAft>
                <a:spcPct val="0"/>
              </a:spcAft>
            </a:pPr>
            <a:r>
              <a:rPr lang="en-US" sz="2000" b="1" dirty="0" smtClean="0">
                <a:solidFill>
                  <a:srgbClr val="000000"/>
                </a:solidFill>
                <a:latin typeface="Times New Roman" pitchFamily="18" charset="0"/>
              </a:rPr>
              <a:t>Central Injector complex</a:t>
            </a:r>
            <a:endParaRPr lang="en-US" sz="2000" b="1" dirty="0">
              <a:solidFill>
                <a:srgbClr val="000000"/>
              </a:solidFill>
              <a:latin typeface="Times New Roman" pitchFamily="18" charset="0"/>
            </a:endParaRPr>
          </a:p>
        </p:txBody>
      </p:sp>
      <p:sp>
        <p:nvSpPr>
          <p:cNvPr id="11" name="TextBox 10"/>
          <p:cNvSpPr txBox="1"/>
          <p:nvPr/>
        </p:nvSpPr>
        <p:spPr>
          <a:xfrm>
            <a:off x="4529667" y="6299206"/>
            <a:ext cx="4614333" cy="400110"/>
          </a:xfrm>
          <a:prstGeom prst="rect">
            <a:avLst/>
          </a:prstGeom>
          <a:solidFill>
            <a:schemeClr val="accent1"/>
          </a:solidFill>
        </p:spPr>
        <p:txBody>
          <a:bodyPr wrap="square" rtlCol="0">
            <a:spAutoFit/>
          </a:bodyPr>
          <a:lstStyle/>
          <a:p>
            <a:pPr fontAlgn="base">
              <a:spcBef>
                <a:spcPct val="0"/>
              </a:spcBef>
              <a:spcAft>
                <a:spcPct val="0"/>
              </a:spcAft>
            </a:pPr>
            <a:r>
              <a:rPr lang="en-US" sz="2000" b="1" dirty="0" smtClean="0">
                <a:solidFill>
                  <a:srgbClr val="000000"/>
                </a:solidFill>
                <a:latin typeface="Times New Roman" pitchFamily="18" charset="0"/>
              </a:rPr>
              <a:t>Central MDI &amp; Interaction Region</a:t>
            </a:r>
            <a:endParaRPr lang="en-US" sz="2000" b="1" dirty="0">
              <a:solidFill>
                <a:srgbClr val="000000"/>
              </a:solidFill>
              <a:latin typeface="Times New Roman" pitchFamily="18" charset="0"/>
            </a:endParaRPr>
          </a:p>
        </p:txBody>
      </p:sp>
    </p:spTree>
    <p:custDataLst>
      <p:tags r:id="rId1"/>
    </p:custDataLst>
    <p:extLst>
      <p:ext uri="{BB962C8B-B14F-4D97-AF65-F5344CB8AC3E}">
        <p14:creationId xmlns:p14="http://schemas.microsoft.com/office/powerpoint/2010/main" val="364434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0914" y="1069377"/>
            <a:ext cx="6079110" cy="2677656"/>
          </a:xfrm>
          <a:prstGeom prst="rect">
            <a:avLst/>
          </a:prstGeom>
        </p:spPr>
        <p:txBody>
          <a:bodyPr wrap="square">
            <a:spAutoFit/>
          </a:bodyPr>
          <a:lstStyle/>
          <a:p>
            <a:pPr marL="117475" indent="-117475" fontAlgn="base">
              <a:spcBef>
                <a:spcPct val="0"/>
              </a:spcBef>
              <a:spcAft>
                <a:spcPct val="0"/>
              </a:spcAft>
            </a:pPr>
            <a:r>
              <a:rPr lang="en-US" sz="1200" b="1" dirty="0" smtClean="0">
                <a:solidFill>
                  <a:srgbClr val="F0AD00">
                    <a:lumMod val="50000"/>
                  </a:srgbClr>
                </a:solidFill>
                <a:latin typeface="Times New Roman" pitchFamily="18" charset="0"/>
              </a:rPr>
              <a:t>Before 2011 - CDR (2011-12), CLIC feasibility established</a:t>
            </a:r>
          </a:p>
          <a:p>
            <a:pPr marL="117475" indent="-117475" fontAlgn="base">
              <a:spcBef>
                <a:spcPct val="0"/>
              </a:spcBef>
              <a:spcAft>
                <a:spcPct val="0"/>
              </a:spcAft>
            </a:pPr>
            <a:endParaRPr lang="en-US" sz="1200" dirty="0" smtClean="0">
              <a:solidFill>
                <a:srgbClr val="000000"/>
              </a:solidFill>
              <a:latin typeface="Times New Roman" pitchFamily="18" charset="0"/>
            </a:endParaRPr>
          </a:p>
          <a:p>
            <a:pPr marL="117475" indent="-117475" fontAlgn="base">
              <a:spcBef>
                <a:spcPct val="0"/>
              </a:spcBef>
              <a:spcAft>
                <a:spcPct val="0"/>
              </a:spcAft>
            </a:pPr>
            <a:r>
              <a:rPr lang="en-US" sz="1200" b="1" dirty="0" smtClean="0">
                <a:solidFill>
                  <a:srgbClr val="000000"/>
                </a:solidFill>
                <a:latin typeface="Times New Roman" pitchFamily="18" charset="0"/>
              </a:rPr>
              <a:t>2011(12)-2016 – Project Preparation phase</a:t>
            </a:r>
          </a:p>
          <a:p>
            <a:pPr marL="444500" indent="-444500" fontAlgn="base">
              <a:spcBef>
                <a:spcPct val="0"/>
              </a:spcBef>
              <a:spcAft>
                <a:spcPct val="0"/>
              </a:spcAft>
            </a:pPr>
            <a:r>
              <a:rPr lang="en-US" sz="1200" b="1" dirty="0" smtClean="0">
                <a:solidFill>
                  <a:srgbClr val="000000"/>
                </a:solidFill>
                <a:latin typeface="Times New Roman" pitchFamily="18" charset="0"/>
              </a:rPr>
              <a:t>	Goal for 2016: Develop a project implementation plan for a Linear Collider (at CERN):</a:t>
            </a:r>
            <a:endParaRPr lang="en-US" sz="1200" dirty="0" smtClean="0">
              <a:solidFill>
                <a:srgbClr val="000000"/>
              </a:solidFill>
              <a:latin typeface="Times New Roman" pitchFamily="18" charset="0"/>
            </a:endParaRPr>
          </a:p>
          <a:p>
            <a:pPr marL="723900" lvl="1" indent="-266700" fontAlgn="base">
              <a:spcBef>
                <a:spcPct val="0"/>
              </a:spcBef>
              <a:spcAft>
                <a:spcPct val="0"/>
              </a:spcAft>
              <a:buFont typeface="Wingdings" charset="2"/>
              <a:buChar char="ü"/>
            </a:pPr>
            <a:r>
              <a:rPr lang="en-US" sz="1200" dirty="0" smtClean="0">
                <a:solidFill>
                  <a:srgbClr val="000000"/>
                </a:solidFill>
                <a:latin typeface="Times New Roman" pitchFamily="18" charset="0"/>
              </a:rPr>
              <a:t>addressing the key physics goals as emerging from the LHC data </a:t>
            </a:r>
          </a:p>
          <a:p>
            <a:pPr marL="723900" lvl="1" indent="-266700" fontAlgn="base">
              <a:spcBef>
                <a:spcPct val="0"/>
              </a:spcBef>
              <a:spcAft>
                <a:spcPct val="0"/>
              </a:spcAft>
              <a:buFont typeface="Wingdings" charset="2"/>
              <a:buChar char="ü"/>
            </a:pPr>
            <a:r>
              <a:rPr lang="en-US" sz="1200" dirty="0" smtClean="0">
                <a:solidFill>
                  <a:srgbClr val="000000"/>
                </a:solidFill>
                <a:latin typeface="Times New Roman" pitchFamily="18" charset="0"/>
              </a:rPr>
              <a:t>with a well-defined scope (i.e. technical implementation and operation model, energy and luminosity), cost and schedule</a:t>
            </a:r>
          </a:p>
          <a:p>
            <a:pPr marL="723900" lvl="1" indent="-266700" fontAlgn="base">
              <a:spcBef>
                <a:spcPct val="0"/>
              </a:spcBef>
              <a:spcAft>
                <a:spcPct val="0"/>
              </a:spcAft>
              <a:buFont typeface="Wingdings" charset="2"/>
              <a:buChar char="ü"/>
            </a:pPr>
            <a:r>
              <a:rPr lang="en-US" sz="1200" dirty="0" smtClean="0">
                <a:solidFill>
                  <a:srgbClr val="000000"/>
                </a:solidFill>
                <a:latin typeface="Times New Roman" pitchFamily="18" charset="0"/>
              </a:rPr>
              <a:t>with a solid technical basis for the key elements of the machine and detector</a:t>
            </a:r>
          </a:p>
          <a:p>
            <a:pPr marL="723900" lvl="1" indent="-266700" fontAlgn="base">
              <a:spcBef>
                <a:spcPct val="0"/>
              </a:spcBef>
              <a:spcAft>
                <a:spcPct val="0"/>
              </a:spcAft>
              <a:buFont typeface="Wingdings" charset="2"/>
              <a:buChar char="ü"/>
            </a:pPr>
            <a:r>
              <a:rPr lang="en-US" sz="1200" dirty="0" smtClean="0">
                <a:solidFill>
                  <a:srgbClr val="000000"/>
                </a:solidFill>
                <a:latin typeface="Times New Roman" pitchFamily="18" charset="0"/>
              </a:rPr>
              <a:t>including the necessary preparation for siting the machine at CERN </a:t>
            </a:r>
          </a:p>
          <a:p>
            <a:pPr marL="723900" lvl="1" indent="-266700" fontAlgn="base">
              <a:spcBef>
                <a:spcPct val="0"/>
              </a:spcBef>
              <a:spcAft>
                <a:spcPct val="0"/>
              </a:spcAft>
              <a:buFont typeface="Wingdings" charset="2"/>
              <a:buChar char="ü"/>
            </a:pPr>
            <a:r>
              <a:rPr lang="en-US" sz="1200" dirty="0" smtClean="0">
                <a:solidFill>
                  <a:srgbClr val="000000"/>
                </a:solidFill>
                <a:latin typeface="Times New Roman" pitchFamily="18" charset="0"/>
              </a:rPr>
              <a:t>within a project governance structure as defined with international partners</a:t>
            </a:r>
          </a:p>
          <a:p>
            <a:pPr marL="117475" indent="-117475" fontAlgn="base">
              <a:spcBef>
                <a:spcPct val="0"/>
              </a:spcBef>
              <a:spcAft>
                <a:spcPct val="0"/>
              </a:spcAft>
            </a:pPr>
            <a:endParaRPr lang="en-US" sz="1200" b="1" dirty="0" smtClean="0">
              <a:solidFill>
                <a:srgbClr val="F0AD00">
                  <a:lumMod val="50000"/>
                </a:srgbClr>
              </a:solidFill>
              <a:latin typeface="Times New Roman" pitchFamily="18" charset="0"/>
            </a:endParaRPr>
          </a:p>
          <a:p>
            <a:pPr marL="117475" indent="-117475" fontAlgn="base">
              <a:spcBef>
                <a:spcPct val="0"/>
              </a:spcBef>
              <a:spcAft>
                <a:spcPct val="0"/>
              </a:spcAft>
            </a:pPr>
            <a:r>
              <a:rPr lang="en-US" sz="1200" b="1" dirty="0" smtClean="0">
                <a:solidFill>
                  <a:srgbClr val="F0AD00">
                    <a:lumMod val="50000"/>
                  </a:srgbClr>
                </a:solidFill>
                <a:latin typeface="Times New Roman" pitchFamily="18" charset="0"/>
              </a:rPr>
              <a:t>After 2016 – Project Implementation phase, possibly including an initial period to lay the grounds for full approval (CLIC 0 – a significant part of the drive beam facility) </a:t>
            </a:r>
            <a:endParaRPr lang="en-US" sz="1200" dirty="0" smtClean="0">
              <a:solidFill>
                <a:srgbClr val="F0AD00">
                  <a:lumMod val="50000"/>
                </a:srgbClr>
              </a:solidFill>
              <a:latin typeface="Times New Roman" pitchFamily="18" charset="0"/>
            </a:endParaRPr>
          </a:p>
        </p:txBody>
      </p:sp>
      <p:sp>
        <p:nvSpPr>
          <p:cNvPr id="6" name="Title 5"/>
          <p:cNvSpPr>
            <a:spLocks noGrp="1"/>
          </p:cNvSpPr>
          <p:nvPr>
            <p:ph type="title"/>
          </p:nvPr>
        </p:nvSpPr>
        <p:spPr>
          <a:xfrm>
            <a:off x="1031850" y="142879"/>
            <a:ext cx="7040591" cy="785813"/>
          </a:xfrm>
        </p:spPr>
        <p:txBody>
          <a:bodyPr/>
          <a:lstStyle/>
          <a:p>
            <a:r>
              <a:rPr lang="en-US" sz="2800" dirty="0" smtClean="0"/>
              <a:t>Work-plan for the coming years</a:t>
            </a:r>
            <a:endParaRPr lang="en-US" sz="2800" dirty="0"/>
          </a:p>
        </p:txBody>
      </p:sp>
      <p:pic>
        <p:nvPicPr>
          <p:cNvPr id="7" name="Picture 6"/>
          <p:cNvPicPr>
            <a:picLocks noChangeAspect="1"/>
          </p:cNvPicPr>
          <p:nvPr/>
        </p:nvPicPr>
        <p:blipFill>
          <a:blip r:embed="rId3"/>
          <a:stretch>
            <a:fillRect/>
          </a:stretch>
        </p:blipFill>
        <p:spPr>
          <a:xfrm>
            <a:off x="1174625" y="5658787"/>
            <a:ext cx="7649187" cy="1199213"/>
          </a:xfrm>
          <a:prstGeom prst="rect">
            <a:avLst/>
          </a:prstGeom>
        </p:spPr>
      </p:pic>
      <p:pic>
        <p:nvPicPr>
          <p:cNvPr id="8" name="Picture 3"/>
          <p:cNvPicPr>
            <a:picLocks noChangeAspect="1" noChangeArrowheads="1"/>
          </p:cNvPicPr>
          <p:nvPr/>
        </p:nvPicPr>
        <p:blipFill>
          <a:blip r:embed="rId4" cstate="print"/>
          <a:srcRect/>
          <a:stretch>
            <a:fillRect/>
          </a:stretch>
        </p:blipFill>
        <p:spPr bwMode="auto">
          <a:xfrm>
            <a:off x="5275243" y="3892148"/>
            <a:ext cx="2096520" cy="1701301"/>
          </a:xfrm>
          <a:prstGeom prst="rect">
            <a:avLst/>
          </a:prstGeom>
          <a:noFill/>
          <a:ln w="9525">
            <a:solidFill>
              <a:srgbClr val="000090"/>
            </a:solidFill>
            <a:miter lim="800000"/>
            <a:headEnd/>
            <a:tailEnd/>
          </a:ln>
        </p:spPr>
      </p:pic>
      <p:pic>
        <p:nvPicPr>
          <p:cNvPr id="9" name="Picture 9"/>
          <p:cNvPicPr>
            <a:picLocks noChangeAspect="1"/>
          </p:cNvPicPr>
          <p:nvPr/>
        </p:nvPicPr>
        <p:blipFill>
          <a:blip r:embed="rId5"/>
          <a:srcRect/>
          <a:stretch>
            <a:fillRect/>
          </a:stretch>
        </p:blipFill>
        <p:spPr bwMode="auto">
          <a:xfrm>
            <a:off x="7057068" y="1597914"/>
            <a:ext cx="2103117" cy="1611852"/>
          </a:xfrm>
          <a:prstGeom prst="rect">
            <a:avLst/>
          </a:prstGeom>
          <a:noFill/>
          <a:ln w="9525">
            <a:noFill/>
            <a:miter lim="800000"/>
            <a:headEnd/>
            <a:tailEnd/>
          </a:ln>
        </p:spPr>
      </p:pic>
      <p:pic>
        <p:nvPicPr>
          <p:cNvPr id="10" name="Picture 9" descr="clic-profil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6133" y="3892146"/>
            <a:ext cx="1905689" cy="1532290"/>
          </a:xfrm>
          <a:prstGeom prst="rect">
            <a:avLst/>
          </a:prstGeom>
        </p:spPr>
      </p:pic>
      <p:pic>
        <p:nvPicPr>
          <p:cNvPr id="2" name="Picture 1"/>
          <p:cNvPicPr>
            <a:picLocks noChangeAspect="1"/>
          </p:cNvPicPr>
          <p:nvPr/>
        </p:nvPicPr>
        <p:blipFill>
          <a:blip r:embed="rId7"/>
          <a:stretch>
            <a:fillRect/>
          </a:stretch>
        </p:blipFill>
        <p:spPr>
          <a:xfrm>
            <a:off x="7057069" y="263122"/>
            <a:ext cx="2072451" cy="1331140"/>
          </a:xfrm>
          <a:prstGeom prst="rect">
            <a:avLst/>
          </a:prstGeom>
        </p:spPr>
      </p:pic>
      <p:pic>
        <p:nvPicPr>
          <p:cNvPr id="12" name="Picture 6"/>
          <p:cNvPicPr>
            <a:picLocks noChangeAspect="1" noChangeArrowheads="1"/>
          </p:cNvPicPr>
          <p:nvPr/>
        </p:nvPicPr>
        <p:blipFill>
          <a:blip r:embed="rId8"/>
          <a:srcRect/>
          <a:stretch>
            <a:fillRect/>
          </a:stretch>
        </p:blipFill>
        <p:spPr bwMode="auto">
          <a:xfrm>
            <a:off x="3271819" y="3892146"/>
            <a:ext cx="2003424" cy="1532290"/>
          </a:xfrm>
          <a:prstGeom prst="rect">
            <a:avLst/>
          </a:prstGeom>
          <a:noFill/>
          <a:ln w="9525">
            <a:noFill/>
            <a:miter lim="800000"/>
            <a:headEnd/>
            <a:tailEnd/>
          </a:ln>
        </p:spPr>
      </p:pic>
      <p:pic>
        <p:nvPicPr>
          <p:cNvPr id="14" name="Picture 13"/>
          <p:cNvPicPr>
            <a:picLocks noChangeAspect="1"/>
          </p:cNvPicPr>
          <p:nvPr/>
        </p:nvPicPr>
        <p:blipFill>
          <a:blip r:embed="rId9"/>
          <a:stretch>
            <a:fillRect/>
          </a:stretch>
        </p:blipFill>
        <p:spPr>
          <a:xfrm>
            <a:off x="23344" y="5424437"/>
            <a:ext cx="9556502" cy="334255"/>
          </a:xfrm>
          <a:prstGeom prst="rect">
            <a:avLst/>
          </a:prstGeom>
        </p:spPr>
      </p:pic>
    </p:spTree>
    <p:extLst>
      <p:ext uri="{BB962C8B-B14F-4D97-AF65-F5344CB8AC3E}">
        <p14:creationId xmlns:p14="http://schemas.microsoft.com/office/powerpoint/2010/main" val="343116136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2375362"/>
            <a:ext cx="9144000" cy="1352550"/>
          </a:xfrm>
          <a:prstGeom prst="rect">
            <a:avLst/>
          </a:prstGeom>
          <a:noFill/>
          <a:ln w="9525">
            <a:noFill/>
            <a:miter lim="800000"/>
            <a:headEnd/>
            <a:tailEnd/>
          </a:ln>
        </p:spPr>
        <p:txBody>
          <a:bodyPr lIns="90000" rIns="90000">
            <a:prstTxWarp prst="textNoShape">
              <a:avLst/>
            </a:prstTxWarp>
          </a:bodyPr>
          <a:lstStyle/>
          <a:p>
            <a:pPr marL="182563" indent="-182563" algn="ctr">
              <a:lnSpc>
                <a:spcPct val="90000"/>
              </a:lnSpc>
              <a:spcBef>
                <a:spcPct val="20000"/>
              </a:spcBef>
              <a:defRPr/>
            </a:pPr>
            <a:r>
              <a:rPr lang="en-US" sz="2000" b="1" kern="0" dirty="0">
                <a:solidFill>
                  <a:srgbClr val="FF00FF"/>
                </a:solidFill>
              </a:rPr>
              <a:t>Circular Collider</a:t>
            </a:r>
            <a:r>
              <a:rPr lang="en-US" sz="2000" b="1" kern="0" dirty="0">
                <a:solidFill>
                  <a:srgbClr val="C0504D"/>
                </a:solidFill>
              </a:rPr>
              <a:t/>
            </a:r>
            <a:br>
              <a:rPr lang="en-US" sz="2000" b="1" kern="0" dirty="0">
                <a:solidFill>
                  <a:srgbClr val="C0504D"/>
                </a:solidFill>
              </a:rPr>
            </a:br>
            <a:r>
              <a:rPr lang="en-US" sz="2000" kern="0" dirty="0">
                <a:solidFill>
                  <a:prstClr val="black"/>
                </a:solidFill>
              </a:rPr>
              <a:t>many magnets, few cavities, stored beam</a:t>
            </a:r>
            <a:endParaRPr lang="en-US" sz="2000" kern="0" dirty="0">
              <a:solidFill>
                <a:prstClr val="black"/>
              </a:solidFill>
              <a:ea typeface="Arial" charset="0"/>
              <a:cs typeface="Arial" charset="0"/>
            </a:endParaRPr>
          </a:p>
          <a:p>
            <a:pPr marL="182563" indent="-182563">
              <a:lnSpc>
                <a:spcPct val="90000"/>
              </a:lnSpc>
              <a:spcBef>
                <a:spcPct val="20000"/>
              </a:spcBef>
              <a:defRPr/>
            </a:pPr>
            <a:r>
              <a:rPr lang="en-US" sz="2000" kern="0" dirty="0" smtClean="0">
                <a:solidFill>
                  <a:prstClr val="black"/>
                </a:solidFill>
                <a:ea typeface="Arial" charset="0"/>
                <a:cs typeface="Arial" charset="0"/>
              </a:rPr>
              <a:t>                                  higher </a:t>
            </a:r>
            <a:r>
              <a:rPr lang="en-US" sz="2000" kern="0" dirty="0">
                <a:solidFill>
                  <a:prstClr val="black"/>
                </a:solidFill>
                <a:ea typeface="Arial" charset="0"/>
                <a:cs typeface="Arial" charset="0"/>
              </a:rPr>
              <a:t>energy → stronger magnetic field</a:t>
            </a:r>
            <a:endParaRPr lang="en-US" sz="2000" kern="0" dirty="0">
              <a:solidFill>
                <a:prstClr val="black"/>
              </a:solidFill>
            </a:endParaRPr>
          </a:p>
          <a:p>
            <a:pPr marL="182563" indent="-182563" algn="ctr">
              <a:lnSpc>
                <a:spcPct val="90000"/>
              </a:lnSpc>
              <a:spcBef>
                <a:spcPct val="20000"/>
              </a:spcBef>
              <a:defRPr/>
            </a:pPr>
            <a:r>
              <a:rPr lang="en-US" sz="2000" kern="0" dirty="0">
                <a:solidFill>
                  <a:prstClr val="black"/>
                </a:solidFill>
                <a:ea typeface="Arial" charset="0"/>
                <a:cs typeface="Arial" charset="0"/>
              </a:rPr>
              <a:t>            </a:t>
            </a:r>
            <a:r>
              <a:rPr lang="en-US" sz="2000" kern="0" dirty="0" smtClean="0">
                <a:solidFill>
                  <a:prstClr val="black"/>
                </a:solidFill>
                <a:ea typeface="Arial" charset="0"/>
                <a:cs typeface="Arial" charset="0"/>
              </a:rPr>
              <a:t>                                              → </a:t>
            </a:r>
            <a:r>
              <a:rPr lang="en-US" sz="2000" kern="0" dirty="0">
                <a:solidFill>
                  <a:prstClr val="black"/>
                </a:solidFill>
                <a:ea typeface="Arial" charset="0"/>
                <a:cs typeface="Arial" charset="0"/>
              </a:rPr>
              <a:t>higher synchrotron radiation losses (E</a:t>
            </a:r>
            <a:r>
              <a:rPr lang="en-US" sz="2000" kern="0" baseline="30000" dirty="0">
                <a:solidFill>
                  <a:prstClr val="black"/>
                </a:solidFill>
                <a:ea typeface="Arial" charset="0"/>
                <a:cs typeface="Arial" charset="0"/>
              </a:rPr>
              <a:t>4</a:t>
            </a:r>
            <a:r>
              <a:rPr lang="en-US" sz="2000" kern="0" dirty="0">
                <a:solidFill>
                  <a:prstClr val="black"/>
                </a:solidFill>
                <a:ea typeface="Arial" charset="0"/>
                <a:cs typeface="Arial" charset="0"/>
              </a:rPr>
              <a:t>/m</a:t>
            </a:r>
            <a:r>
              <a:rPr lang="en-US" sz="2000" kern="0" baseline="30000" dirty="0">
                <a:solidFill>
                  <a:prstClr val="black"/>
                </a:solidFill>
                <a:ea typeface="Arial" charset="0"/>
                <a:cs typeface="Arial" charset="0"/>
              </a:rPr>
              <a:t>4</a:t>
            </a:r>
            <a:r>
              <a:rPr lang="en-US" sz="2000" kern="0" dirty="0">
                <a:solidFill>
                  <a:prstClr val="black"/>
                </a:solidFill>
                <a:ea typeface="Arial" charset="0"/>
                <a:cs typeface="Arial" charset="0"/>
              </a:rPr>
              <a:t>R)</a:t>
            </a:r>
          </a:p>
        </p:txBody>
      </p:sp>
      <p:sp>
        <p:nvSpPr>
          <p:cNvPr id="4" name="Rectangle 4"/>
          <p:cNvSpPr txBox="1">
            <a:spLocks noChangeArrowheads="1"/>
          </p:cNvSpPr>
          <p:nvPr/>
        </p:nvSpPr>
        <p:spPr bwMode="auto">
          <a:xfrm>
            <a:off x="379413" y="4879975"/>
            <a:ext cx="8512175" cy="1430338"/>
          </a:xfrm>
          <a:prstGeom prst="rect">
            <a:avLst/>
          </a:prstGeom>
          <a:noFill/>
          <a:ln w="9525">
            <a:noFill/>
            <a:miter lim="800000"/>
            <a:headEnd/>
            <a:tailEnd/>
          </a:ln>
        </p:spPr>
        <p:txBody>
          <a:bodyPr lIns="0" rIns="0">
            <a:prstTxWarp prst="textNoShape">
              <a:avLst/>
            </a:prstTxWarp>
          </a:bodyPr>
          <a:lstStyle/>
          <a:p>
            <a:pPr marL="182563" indent="-182563" algn="ctr">
              <a:lnSpc>
                <a:spcPct val="90000"/>
              </a:lnSpc>
              <a:spcBef>
                <a:spcPct val="20000"/>
              </a:spcBef>
              <a:defRPr/>
            </a:pPr>
            <a:r>
              <a:rPr lang="en-US" sz="2000" b="1" kern="0" dirty="0">
                <a:solidFill>
                  <a:srgbClr val="FF00FF"/>
                </a:solidFill>
              </a:rPr>
              <a:t>Linear Collider</a:t>
            </a:r>
            <a:r>
              <a:rPr lang="en-US" sz="2000" b="1" kern="0" dirty="0">
                <a:solidFill>
                  <a:srgbClr val="800080"/>
                </a:solidFill>
              </a:rPr>
              <a:t/>
            </a:r>
            <a:br>
              <a:rPr lang="en-US" sz="2000" b="1" kern="0" dirty="0">
                <a:solidFill>
                  <a:srgbClr val="800080"/>
                </a:solidFill>
              </a:rPr>
            </a:br>
            <a:r>
              <a:rPr lang="en-US" sz="2000" kern="0" dirty="0">
                <a:solidFill>
                  <a:prstClr val="black"/>
                </a:solidFill>
              </a:rPr>
              <a:t>few magnets, many cavities, single pass </a:t>
            </a:r>
            <a:r>
              <a:rPr lang="en-US" sz="2000" kern="0" dirty="0" smtClean="0">
                <a:solidFill>
                  <a:prstClr val="black"/>
                </a:solidFill>
              </a:rPr>
              <a:t>beam, no synchrotron losses</a:t>
            </a:r>
            <a:endParaRPr lang="en-US" sz="2000" kern="0" dirty="0">
              <a:solidFill>
                <a:prstClr val="black"/>
              </a:solidFill>
            </a:endParaRPr>
          </a:p>
          <a:p>
            <a:pPr marL="182563" indent="-182563">
              <a:lnSpc>
                <a:spcPct val="90000"/>
              </a:lnSpc>
              <a:spcBef>
                <a:spcPct val="20000"/>
              </a:spcBef>
              <a:defRPr/>
            </a:pPr>
            <a:r>
              <a:rPr lang="en-US" sz="2000" kern="0" dirty="0" smtClean="0">
                <a:solidFill>
                  <a:prstClr val="black"/>
                </a:solidFill>
                <a:ea typeface="Arial" charset="0"/>
                <a:cs typeface="Arial" charset="0"/>
              </a:rPr>
              <a:t>             higher </a:t>
            </a:r>
            <a:r>
              <a:rPr lang="en-US" sz="2000" kern="0" dirty="0">
                <a:solidFill>
                  <a:prstClr val="black"/>
                </a:solidFill>
                <a:ea typeface="Arial" charset="0"/>
                <a:cs typeface="Arial" charset="0"/>
              </a:rPr>
              <a:t>energy </a:t>
            </a:r>
            <a:r>
              <a:rPr lang="en-US" sz="2000" kern="0" dirty="0" smtClean="0">
                <a:solidFill>
                  <a:prstClr val="black"/>
                </a:solidFill>
                <a:ea typeface="Arial" charset="0"/>
                <a:cs typeface="Arial" charset="0"/>
              </a:rPr>
              <a:t>      →</a:t>
            </a:r>
            <a:r>
              <a:rPr lang="en-US" sz="2000" kern="0" dirty="0" smtClean="0">
                <a:solidFill>
                  <a:prstClr val="black"/>
                </a:solidFill>
              </a:rPr>
              <a:t> </a:t>
            </a:r>
            <a:r>
              <a:rPr lang="en-US" sz="2000" kern="0" dirty="0">
                <a:solidFill>
                  <a:prstClr val="black"/>
                </a:solidFill>
              </a:rPr>
              <a:t>higher accelerating gradient</a:t>
            </a:r>
          </a:p>
          <a:p>
            <a:pPr marL="182563" indent="-182563">
              <a:lnSpc>
                <a:spcPct val="90000"/>
              </a:lnSpc>
              <a:spcBef>
                <a:spcPct val="20000"/>
              </a:spcBef>
              <a:defRPr/>
            </a:pPr>
            <a:r>
              <a:rPr lang="en-US" sz="2000" kern="0" dirty="0" smtClean="0">
                <a:solidFill>
                  <a:prstClr val="black"/>
                </a:solidFill>
                <a:ea typeface="Arial" charset="0"/>
                <a:cs typeface="Arial" charset="0"/>
              </a:rPr>
              <a:t>             higher </a:t>
            </a:r>
            <a:r>
              <a:rPr lang="en-US" sz="2000" kern="0" dirty="0">
                <a:solidFill>
                  <a:prstClr val="black"/>
                </a:solidFill>
                <a:ea typeface="Arial" charset="0"/>
                <a:cs typeface="Arial" charset="0"/>
              </a:rPr>
              <a:t>luminosity → higher beam power (high bunch repetition)</a:t>
            </a:r>
          </a:p>
        </p:txBody>
      </p:sp>
      <p:grpSp>
        <p:nvGrpSpPr>
          <p:cNvPr id="2" name="Group 5"/>
          <p:cNvGrpSpPr>
            <a:grpSpLocks/>
          </p:cNvGrpSpPr>
          <p:nvPr/>
        </p:nvGrpSpPr>
        <p:grpSpPr bwMode="auto">
          <a:xfrm>
            <a:off x="500063" y="3935413"/>
            <a:ext cx="8101012" cy="912812"/>
            <a:chOff x="530" y="2341"/>
            <a:chExt cx="5528" cy="575"/>
          </a:xfrm>
        </p:grpSpPr>
        <p:sp>
          <p:nvSpPr>
            <p:cNvPr id="27687" name="Line 6"/>
            <p:cNvSpPr>
              <a:spLocks noChangeShapeType="1"/>
            </p:cNvSpPr>
            <p:nvPr/>
          </p:nvSpPr>
          <p:spPr bwMode="auto">
            <a:xfrm>
              <a:off x="3126" y="2341"/>
              <a:ext cx="232" cy="331"/>
            </a:xfrm>
            <a:prstGeom prst="line">
              <a:avLst/>
            </a:prstGeom>
            <a:noFill/>
            <a:ln w="0">
              <a:solidFill>
                <a:srgbClr val="99CCFF"/>
              </a:solidFill>
              <a:round/>
              <a:headEnd/>
              <a:tailEnd/>
            </a:ln>
          </p:spPr>
          <p:txBody>
            <a:bodyPr wrap="none" anchor="ctr">
              <a:prstTxWarp prst="textNoShape">
                <a:avLst/>
              </a:prstTxWarp>
            </a:bodyPr>
            <a:lstStyle/>
            <a:p>
              <a:endParaRPr lang="en-US">
                <a:solidFill>
                  <a:prstClr val="black"/>
                </a:solidFill>
              </a:endParaRPr>
            </a:p>
          </p:txBody>
        </p:sp>
        <p:sp>
          <p:nvSpPr>
            <p:cNvPr id="27688" name="Line 7"/>
            <p:cNvSpPr>
              <a:spLocks noChangeShapeType="1"/>
            </p:cNvSpPr>
            <p:nvPr/>
          </p:nvSpPr>
          <p:spPr bwMode="auto">
            <a:xfrm flipH="1" flipV="1">
              <a:off x="3358" y="2672"/>
              <a:ext cx="156" cy="0"/>
            </a:xfrm>
            <a:prstGeom prst="line">
              <a:avLst/>
            </a:prstGeom>
            <a:noFill/>
            <a:ln w="0">
              <a:solidFill>
                <a:srgbClr val="FF6600"/>
              </a:solidFill>
              <a:round/>
              <a:headEnd/>
              <a:tailEnd type="triangle" w="med" len="med"/>
            </a:ln>
          </p:spPr>
          <p:txBody>
            <a:bodyPr wrap="none" anchor="ctr">
              <a:prstTxWarp prst="textNoShape">
                <a:avLst/>
              </a:prstTxWarp>
            </a:bodyPr>
            <a:lstStyle/>
            <a:p>
              <a:endParaRPr lang="en-US">
                <a:solidFill>
                  <a:prstClr val="black"/>
                </a:solidFill>
              </a:endParaRPr>
            </a:p>
          </p:txBody>
        </p:sp>
        <p:sp>
          <p:nvSpPr>
            <p:cNvPr id="27689" name="Line 8"/>
            <p:cNvSpPr>
              <a:spLocks noChangeShapeType="1"/>
            </p:cNvSpPr>
            <p:nvPr/>
          </p:nvSpPr>
          <p:spPr bwMode="auto">
            <a:xfrm>
              <a:off x="3189" y="2672"/>
              <a:ext cx="169" cy="0"/>
            </a:xfrm>
            <a:prstGeom prst="line">
              <a:avLst/>
            </a:prstGeom>
            <a:noFill/>
            <a:ln w="0">
              <a:solidFill>
                <a:srgbClr val="009999"/>
              </a:solidFill>
              <a:round/>
              <a:headEnd/>
              <a:tailEnd type="triangle" w="med" len="med"/>
            </a:ln>
          </p:spPr>
          <p:txBody>
            <a:bodyPr wrap="none" anchor="ctr">
              <a:prstTxWarp prst="textNoShape">
                <a:avLst/>
              </a:prstTxWarp>
            </a:bodyPr>
            <a:lstStyle/>
            <a:p>
              <a:endParaRPr lang="en-US">
                <a:solidFill>
                  <a:prstClr val="black"/>
                </a:solidFill>
              </a:endParaRPr>
            </a:p>
          </p:txBody>
        </p:sp>
        <p:sp>
          <p:nvSpPr>
            <p:cNvPr id="27690" name="Line 9"/>
            <p:cNvSpPr>
              <a:spLocks noChangeShapeType="1"/>
            </p:cNvSpPr>
            <p:nvPr/>
          </p:nvSpPr>
          <p:spPr bwMode="auto">
            <a:xfrm>
              <a:off x="3126" y="2458"/>
              <a:ext cx="232" cy="214"/>
            </a:xfrm>
            <a:prstGeom prst="line">
              <a:avLst/>
            </a:prstGeom>
            <a:noFill/>
            <a:ln w="0">
              <a:solidFill>
                <a:srgbClr val="FF6600"/>
              </a:solidFill>
              <a:round/>
              <a:headEnd/>
              <a:tailEnd/>
            </a:ln>
          </p:spPr>
          <p:txBody>
            <a:bodyPr wrap="none" anchor="ctr">
              <a:prstTxWarp prst="textNoShape">
                <a:avLst/>
              </a:prstTxWarp>
            </a:bodyPr>
            <a:lstStyle/>
            <a:p>
              <a:endParaRPr lang="en-US">
                <a:solidFill>
                  <a:prstClr val="black"/>
                </a:solidFill>
              </a:endParaRPr>
            </a:p>
          </p:txBody>
        </p:sp>
        <p:sp>
          <p:nvSpPr>
            <p:cNvPr id="27691" name="Line 10"/>
            <p:cNvSpPr>
              <a:spLocks noChangeShapeType="1"/>
            </p:cNvSpPr>
            <p:nvPr/>
          </p:nvSpPr>
          <p:spPr bwMode="auto">
            <a:xfrm>
              <a:off x="3275" y="2417"/>
              <a:ext cx="83" cy="255"/>
            </a:xfrm>
            <a:prstGeom prst="line">
              <a:avLst/>
            </a:prstGeom>
            <a:noFill/>
            <a:ln w="0">
              <a:solidFill>
                <a:srgbClr val="00FF00"/>
              </a:solidFill>
              <a:round/>
              <a:headEnd/>
              <a:tailEnd/>
            </a:ln>
          </p:spPr>
          <p:txBody>
            <a:bodyPr wrap="none" anchor="ctr">
              <a:prstTxWarp prst="textNoShape">
                <a:avLst/>
              </a:prstTxWarp>
            </a:bodyPr>
            <a:lstStyle/>
            <a:p>
              <a:endParaRPr lang="en-US">
                <a:solidFill>
                  <a:prstClr val="black"/>
                </a:solidFill>
              </a:endParaRPr>
            </a:p>
          </p:txBody>
        </p:sp>
        <p:sp>
          <p:nvSpPr>
            <p:cNvPr id="27692" name="Line 11"/>
            <p:cNvSpPr>
              <a:spLocks noChangeShapeType="1"/>
            </p:cNvSpPr>
            <p:nvPr/>
          </p:nvSpPr>
          <p:spPr bwMode="auto">
            <a:xfrm flipH="1">
              <a:off x="3275" y="2672"/>
              <a:ext cx="83" cy="124"/>
            </a:xfrm>
            <a:prstGeom prst="line">
              <a:avLst/>
            </a:prstGeom>
            <a:noFill/>
            <a:ln w="0">
              <a:solidFill>
                <a:srgbClr val="0000FF"/>
              </a:solidFill>
              <a:round/>
              <a:headEnd/>
              <a:tailEnd/>
            </a:ln>
          </p:spPr>
          <p:txBody>
            <a:bodyPr wrap="none" anchor="ctr">
              <a:prstTxWarp prst="textNoShape">
                <a:avLst/>
              </a:prstTxWarp>
            </a:bodyPr>
            <a:lstStyle/>
            <a:p>
              <a:endParaRPr lang="en-US">
                <a:solidFill>
                  <a:prstClr val="black"/>
                </a:solidFill>
              </a:endParaRPr>
            </a:p>
          </p:txBody>
        </p:sp>
        <p:sp>
          <p:nvSpPr>
            <p:cNvPr id="27693" name="Line 12"/>
            <p:cNvSpPr>
              <a:spLocks noChangeShapeType="1"/>
            </p:cNvSpPr>
            <p:nvPr/>
          </p:nvSpPr>
          <p:spPr bwMode="auto">
            <a:xfrm>
              <a:off x="3358" y="2672"/>
              <a:ext cx="98" cy="194"/>
            </a:xfrm>
            <a:prstGeom prst="line">
              <a:avLst/>
            </a:prstGeom>
            <a:noFill/>
            <a:ln w="0">
              <a:solidFill>
                <a:srgbClr val="FF00FF"/>
              </a:solidFill>
              <a:round/>
              <a:headEnd/>
              <a:tailEnd/>
            </a:ln>
          </p:spPr>
          <p:txBody>
            <a:bodyPr wrap="none" anchor="ctr">
              <a:prstTxWarp prst="textNoShape">
                <a:avLst/>
              </a:prstTxWarp>
            </a:bodyPr>
            <a:lstStyle/>
            <a:p>
              <a:endParaRPr lang="en-US">
                <a:solidFill>
                  <a:prstClr val="black"/>
                </a:solidFill>
              </a:endParaRPr>
            </a:p>
          </p:txBody>
        </p:sp>
        <p:sp>
          <p:nvSpPr>
            <p:cNvPr id="27694" name="Line 13"/>
            <p:cNvSpPr>
              <a:spLocks noChangeShapeType="1"/>
            </p:cNvSpPr>
            <p:nvPr/>
          </p:nvSpPr>
          <p:spPr bwMode="auto">
            <a:xfrm>
              <a:off x="3358" y="2672"/>
              <a:ext cx="98" cy="86"/>
            </a:xfrm>
            <a:prstGeom prst="line">
              <a:avLst/>
            </a:prstGeom>
            <a:noFill/>
            <a:ln w="0">
              <a:solidFill>
                <a:srgbClr val="FF0000"/>
              </a:solidFill>
              <a:round/>
              <a:headEnd/>
              <a:tailEnd/>
            </a:ln>
          </p:spPr>
          <p:txBody>
            <a:bodyPr wrap="none" anchor="ctr">
              <a:prstTxWarp prst="textNoShape">
                <a:avLst/>
              </a:prstTxWarp>
            </a:bodyPr>
            <a:lstStyle/>
            <a:p>
              <a:endParaRPr lang="en-US">
                <a:solidFill>
                  <a:prstClr val="black"/>
                </a:solidFill>
              </a:endParaRPr>
            </a:p>
          </p:txBody>
        </p:sp>
        <p:sp>
          <p:nvSpPr>
            <p:cNvPr id="27695" name="Rectangle 14"/>
            <p:cNvSpPr>
              <a:spLocks noChangeArrowheads="1"/>
            </p:cNvSpPr>
            <p:nvPr/>
          </p:nvSpPr>
          <p:spPr bwMode="auto">
            <a:xfrm>
              <a:off x="3036" y="2660"/>
              <a:ext cx="166" cy="25"/>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696" name="Line 15"/>
            <p:cNvSpPr>
              <a:spLocks noChangeShapeType="1"/>
            </p:cNvSpPr>
            <p:nvPr/>
          </p:nvSpPr>
          <p:spPr bwMode="auto">
            <a:xfrm>
              <a:off x="899" y="2660"/>
              <a:ext cx="305" cy="0"/>
            </a:xfrm>
            <a:prstGeom prst="line">
              <a:avLst/>
            </a:prstGeom>
            <a:no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697" name="Rectangle 16"/>
            <p:cNvSpPr>
              <a:spLocks noChangeArrowheads="1"/>
            </p:cNvSpPr>
            <p:nvPr/>
          </p:nvSpPr>
          <p:spPr bwMode="auto">
            <a:xfrm>
              <a:off x="788" y="2660"/>
              <a:ext cx="388" cy="25"/>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17" name="AutoShape 17"/>
            <p:cNvSpPr>
              <a:spLocks noChangeArrowheads="1"/>
            </p:cNvSpPr>
            <p:nvPr/>
          </p:nvSpPr>
          <p:spPr bwMode="auto">
            <a:xfrm>
              <a:off x="3036" y="2610"/>
              <a:ext cx="54" cy="127"/>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solidFill>
                  <a:prstClr val="black"/>
                </a:solidFill>
                <a:latin typeface="Arial" pitchFamily="34" charset="0"/>
              </a:endParaRPr>
            </a:p>
          </p:txBody>
        </p:sp>
        <p:sp>
          <p:nvSpPr>
            <p:cNvPr id="18" name="AutoShape 18"/>
            <p:cNvSpPr>
              <a:spLocks noChangeArrowheads="1"/>
            </p:cNvSpPr>
            <p:nvPr/>
          </p:nvSpPr>
          <p:spPr bwMode="auto">
            <a:xfrm>
              <a:off x="3118" y="2610"/>
              <a:ext cx="56" cy="127"/>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solidFill>
                  <a:prstClr val="black"/>
                </a:solidFill>
                <a:latin typeface="Arial" pitchFamily="34" charset="0"/>
              </a:endParaRPr>
            </a:p>
          </p:txBody>
        </p:sp>
        <p:sp>
          <p:nvSpPr>
            <p:cNvPr id="27700" name="AutoShape 19"/>
            <p:cNvSpPr>
              <a:spLocks noChangeArrowheads="1"/>
            </p:cNvSpPr>
            <p:nvPr/>
          </p:nvSpPr>
          <p:spPr bwMode="auto">
            <a:xfrm>
              <a:off x="872" y="2429"/>
              <a:ext cx="277" cy="2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97 w 21600"/>
                <a:gd name="T25" fmla="*/ 3122 h 21600"/>
                <a:gd name="T26" fmla="*/ 18403 w 21600"/>
                <a:gd name="T27" fmla="*/ 1847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42" y="10800"/>
                  </a:moveTo>
                  <a:cubicBezTo>
                    <a:pt x="2442" y="15416"/>
                    <a:pt x="6184" y="19158"/>
                    <a:pt x="10800" y="19158"/>
                  </a:cubicBezTo>
                  <a:cubicBezTo>
                    <a:pt x="15416" y="19158"/>
                    <a:pt x="19158" y="15416"/>
                    <a:pt x="19158" y="10800"/>
                  </a:cubicBezTo>
                  <a:cubicBezTo>
                    <a:pt x="19158" y="6184"/>
                    <a:pt x="15416" y="2442"/>
                    <a:pt x="10800" y="2442"/>
                  </a:cubicBezTo>
                  <a:cubicBezTo>
                    <a:pt x="6184" y="2442"/>
                    <a:pt x="2442" y="6184"/>
                    <a:pt x="2442" y="10800"/>
                  </a:cubicBezTo>
                  <a:close/>
                </a:path>
              </a:pathLst>
            </a:custGeom>
            <a:gradFill rotWithShape="1">
              <a:gsLst>
                <a:gs pos="0">
                  <a:srgbClr val="CCCCFF"/>
                </a:gs>
                <a:gs pos="50000">
                  <a:srgbClr val="545469"/>
                </a:gs>
                <a:gs pos="100000">
                  <a:srgbClr val="CCCCFF"/>
                </a:gs>
              </a:gsLst>
              <a:lin ang="2700000" scaled="1"/>
            </a:grad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701" name="AutoShape 20"/>
            <p:cNvSpPr>
              <a:spLocks noChangeArrowheads="1"/>
            </p:cNvSpPr>
            <p:nvPr/>
          </p:nvSpPr>
          <p:spPr bwMode="auto">
            <a:xfrm>
              <a:off x="678" y="2610"/>
              <a:ext cx="140" cy="127"/>
            </a:xfrm>
            <a:prstGeom prst="roundRect">
              <a:avLst>
                <a:gd name="adj" fmla="val 16667"/>
              </a:avLst>
            </a:prstGeom>
            <a:gradFill rotWithShape="1">
              <a:gsLst>
                <a:gs pos="0">
                  <a:srgbClr val="CCCCFF"/>
                </a:gs>
                <a:gs pos="100000">
                  <a:srgbClr val="5E5E76"/>
                </a:gs>
              </a:gsLst>
              <a:path path="shape">
                <a:fillToRect l="50000" t="50000" r="50000" b="50000"/>
              </a:path>
            </a:gradFill>
            <a:ln w="0">
              <a:solidFill>
                <a:schemeClr val="tx1"/>
              </a:solidFill>
              <a:round/>
              <a:headEnd/>
              <a:tailEnd/>
            </a:ln>
          </p:spPr>
          <p:txBody>
            <a:bodyPr wrap="none" anchor="ctr">
              <a:prstTxWarp prst="textNoShape">
                <a:avLst/>
              </a:prstTxWarp>
            </a:bodyPr>
            <a:lstStyle/>
            <a:p>
              <a:endParaRPr lang="en-US">
                <a:solidFill>
                  <a:prstClr val="black"/>
                </a:solidFill>
              </a:endParaRPr>
            </a:p>
          </p:txBody>
        </p:sp>
        <p:sp>
          <p:nvSpPr>
            <p:cNvPr id="27702" name="Rectangle 21"/>
            <p:cNvSpPr>
              <a:spLocks noChangeArrowheads="1"/>
            </p:cNvSpPr>
            <p:nvPr/>
          </p:nvSpPr>
          <p:spPr bwMode="auto">
            <a:xfrm>
              <a:off x="3507" y="2660"/>
              <a:ext cx="111" cy="25"/>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2" name="AutoShape 22"/>
            <p:cNvSpPr>
              <a:spLocks noChangeArrowheads="1"/>
            </p:cNvSpPr>
            <p:nvPr/>
          </p:nvSpPr>
          <p:spPr bwMode="auto">
            <a:xfrm>
              <a:off x="3618" y="2610"/>
              <a:ext cx="53" cy="127"/>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solidFill>
                  <a:prstClr val="black"/>
                </a:solidFill>
                <a:latin typeface="Arial" pitchFamily="34" charset="0"/>
              </a:endParaRPr>
            </a:p>
          </p:txBody>
        </p:sp>
        <p:sp>
          <p:nvSpPr>
            <p:cNvPr id="23" name="AutoShape 23"/>
            <p:cNvSpPr>
              <a:spLocks noChangeArrowheads="1"/>
            </p:cNvSpPr>
            <p:nvPr/>
          </p:nvSpPr>
          <p:spPr bwMode="auto">
            <a:xfrm>
              <a:off x="3534" y="2610"/>
              <a:ext cx="55" cy="127"/>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solidFill>
                  <a:prstClr val="black"/>
                </a:solidFill>
                <a:latin typeface="Arial" pitchFamily="34" charset="0"/>
              </a:endParaRPr>
            </a:p>
          </p:txBody>
        </p:sp>
        <p:sp>
          <p:nvSpPr>
            <p:cNvPr id="27705" name="Line 24"/>
            <p:cNvSpPr>
              <a:spLocks noChangeShapeType="1"/>
            </p:cNvSpPr>
            <p:nvPr/>
          </p:nvSpPr>
          <p:spPr bwMode="auto">
            <a:xfrm flipH="1">
              <a:off x="5532" y="2660"/>
              <a:ext cx="306" cy="0"/>
            </a:xfrm>
            <a:prstGeom prst="line">
              <a:avLst/>
            </a:prstGeom>
            <a:no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706" name="Rectangle 25"/>
            <p:cNvSpPr>
              <a:spLocks noChangeArrowheads="1"/>
            </p:cNvSpPr>
            <p:nvPr/>
          </p:nvSpPr>
          <p:spPr bwMode="auto">
            <a:xfrm flipH="1">
              <a:off x="5560" y="2660"/>
              <a:ext cx="389" cy="25"/>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07" name="AutoShape 26"/>
            <p:cNvSpPr>
              <a:spLocks noChangeArrowheads="1"/>
            </p:cNvSpPr>
            <p:nvPr/>
          </p:nvSpPr>
          <p:spPr bwMode="auto">
            <a:xfrm flipH="1">
              <a:off x="5588" y="2429"/>
              <a:ext cx="276" cy="2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30 w 21600"/>
                <a:gd name="T25" fmla="*/ 3122 h 21600"/>
                <a:gd name="T26" fmla="*/ 18470 w 21600"/>
                <a:gd name="T27" fmla="*/ 1847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42" y="10800"/>
                  </a:moveTo>
                  <a:cubicBezTo>
                    <a:pt x="2442" y="15416"/>
                    <a:pt x="6184" y="19158"/>
                    <a:pt x="10800" y="19158"/>
                  </a:cubicBezTo>
                  <a:cubicBezTo>
                    <a:pt x="15416" y="19158"/>
                    <a:pt x="19158" y="15416"/>
                    <a:pt x="19158" y="10800"/>
                  </a:cubicBezTo>
                  <a:cubicBezTo>
                    <a:pt x="19158" y="6184"/>
                    <a:pt x="15416" y="2442"/>
                    <a:pt x="10800" y="2442"/>
                  </a:cubicBezTo>
                  <a:cubicBezTo>
                    <a:pt x="6184" y="2442"/>
                    <a:pt x="2442" y="6184"/>
                    <a:pt x="2442" y="10800"/>
                  </a:cubicBezTo>
                  <a:close/>
                </a:path>
              </a:pathLst>
            </a:custGeom>
            <a:gradFill rotWithShape="1">
              <a:gsLst>
                <a:gs pos="0">
                  <a:srgbClr val="CCCCFF"/>
                </a:gs>
                <a:gs pos="50000">
                  <a:srgbClr val="545469"/>
                </a:gs>
                <a:gs pos="100000">
                  <a:srgbClr val="CCCCFF"/>
                </a:gs>
              </a:gsLst>
              <a:lin ang="2700000" scaled="1"/>
            </a:grad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708" name="AutoShape 27"/>
            <p:cNvSpPr>
              <a:spLocks noChangeArrowheads="1"/>
            </p:cNvSpPr>
            <p:nvPr/>
          </p:nvSpPr>
          <p:spPr bwMode="auto">
            <a:xfrm flipH="1">
              <a:off x="5920" y="2610"/>
              <a:ext cx="138" cy="127"/>
            </a:xfrm>
            <a:prstGeom prst="roundRect">
              <a:avLst>
                <a:gd name="adj" fmla="val 16667"/>
              </a:avLst>
            </a:prstGeom>
            <a:gradFill rotWithShape="1">
              <a:gsLst>
                <a:gs pos="0">
                  <a:srgbClr val="CCCCFF"/>
                </a:gs>
                <a:gs pos="100000">
                  <a:srgbClr val="5E5E76"/>
                </a:gs>
              </a:gsLst>
              <a:path path="shape">
                <a:fillToRect l="50000" t="50000" r="50000" b="50000"/>
              </a:path>
            </a:gradFill>
            <a:ln w="0">
              <a:solidFill>
                <a:schemeClr val="tx1"/>
              </a:solidFill>
              <a:round/>
              <a:headEnd/>
              <a:tailEnd/>
            </a:ln>
          </p:spPr>
          <p:txBody>
            <a:bodyPr wrap="none" anchor="ctr">
              <a:prstTxWarp prst="textNoShape">
                <a:avLst/>
              </a:prstTxWarp>
            </a:bodyPr>
            <a:lstStyle/>
            <a:p>
              <a:endParaRPr lang="en-US">
                <a:solidFill>
                  <a:prstClr val="black"/>
                </a:solidFill>
              </a:endParaRPr>
            </a:p>
          </p:txBody>
        </p:sp>
        <p:sp>
          <p:nvSpPr>
            <p:cNvPr id="27709" name="Rectangle 28"/>
            <p:cNvSpPr>
              <a:spLocks noChangeArrowheads="1"/>
            </p:cNvSpPr>
            <p:nvPr/>
          </p:nvSpPr>
          <p:spPr bwMode="auto">
            <a:xfrm>
              <a:off x="530" y="2757"/>
              <a:ext cx="384" cy="154"/>
            </a:xfrm>
            <a:prstGeom prst="rect">
              <a:avLst/>
            </a:prstGeom>
            <a:noFill/>
            <a:ln w="0">
              <a:noFill/>
              <a:miter lim="800000"/>
              <a:headEnd/>
              <a:tailEnd/>
            </a:ln>
          </p:spPr>
          <p:txBody>
            <a:bodyPr wrap="none">
              <a:prstTxWarp prst="textNoShape">
                <a:avLst/>
              </a:prstTxWarp>
              <a:spAutoFit/>
            </a:bodyPr>
            <a:lstStyle/>
            <a:p>
              <a:pPr algn="ctr" eaLnBrk="0" hangingPunct="0"/>
              <a:r>
                <a:rPr lang="en-US" sz="1000">
                  <a:solidFill>
                    <a:prstClr val="black"/>
                  </a:solidFill>
                </a:rPr>
                <a:t>source</a:t>
              </a:r>
            </a:p>
          </p:txBody>
        </p:sp>
        <p:sp>
          <p:nvSpPr>
            <p:cNvPr id="27710" name="Rectangle 29"/>
            <p:cNvSpPr>
              <a:spLocks noChangeArrowheads="1"/>
            </p:cNvSpPr>
            <p:nvPr/>
          </p:nvSpPr>
          <p:spPr bwMode="auto">
            <a:xfrm>
              <a:off x="1819" y="2763"/>
              <a:ext cx="569" cy="153"/>
            </a:xfrm>
            <a:prstGeom prst="rect">
              <a:avLst/>
            </a:prstGeom>
            <a:noFill/>
            <a:ln w="0">
              <a:noFill/>
              <a:miter lim="800000"/>
              <a:headEnd/>
              <a:tailEnd/>
            </a:ln>
          </p:spPr>
          <p:txBody>
            <a:bodyPr>
              <a:prstTxWarp prst="textNoShape">
                <a:avLst/>
              </a:prstTxWarp>
              <a:spAutoFit/>
            </a:bodyPr>
            <a:lstStyle/>
            <a:p>
              <a:pPr algn="ctr" eaLnBrk="0" hangingPunct="0"/>
              <a:r>
                <a:rPr lang="en-US" sz="1000">
                  <a:solidFill>
                    <a:prstClr val="black"/>
                  </a:solidFill>
                </a:rPr>
                <a:t>main linac</a:t>
              </a:r>
            </a:p>
          </p:txBody>
        </p:sp>
        <p:grpSp>
          <p:nvGrpSpPr>
            <p:cNvPr id="5" name="Group 30"/>
            <p:cNvGrpSpPr>
              <a:grpSpLocks/>
            </p:cNvGrpSpPr>
            <p:nvPr/>
          </p:nvGrpSpPr>
          <p:grpSpPr bwMode="auto">
            <a:xfrm>
              <a:off x="1149" y="2610"/>
              <a:ext cx="1887" cy="119"/>
              <a:chOff x="619" y="2209"/>
              <a:chExt cx="1929" cy="133"/>
            </a:xfrm>
          </p:grpSpPr>
          <p:sp>
            <p:nvSpPr>
              <p:cNvPr id="27732" name="Rectangle 31"/>
              <p:cNvSpPr>
                <a:spLocks noChangeArrowheads="1"/>
              </p:cNvSpPr>
              <p:nvPr/>
            </p:nvSpPr>
            <p:spPr bwMode="auto">
              <a:xfrm>
                <a:off x="619" y="2265"/>
                <a:ext cx="1929" cy="29"/>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grpSp>
            <p:nvGrpSpPr>
              <p:cNvPr id="6" name="Group 32"/>
              <p:cNvGrpSpPr>
                <a:grpSpLocks/>
              </p:cNvGrpSpPr>
              <p:nvPr/>
            </p:nvGrpSpPr>
            <p:grpSpPr bwMode="auto">
              <a:xfrm flipH="1">
                <a:off x="988" y="2209"/>
                <a:ext cx="1529" cy="133"/>
                <a:chOff x="2766" y="2443"/>
                <a:chExt cx="1529" cy="133"/>
              </a:xfrm>
            </p:grpSpPr>
            <p:grpSp>
              <p:nvGrpSpPr>
                <p:cNvPr id="7" name="Group 33"/>
                <p:cNvGrpSpPr>
                  <a:grpSpLocks/>
                </p:cNvGrpSpPr>
                <p:nvPr/>
              </p:nvGrpSpPr>
              <p:grpSpPr bwMode="auto">
                <a:xfrm>
                  <a:off x="4014" y="2443"/>
                  <a:ext cx="281" cy="133"/>
                  <a:chOff x="2737" y="1615"/>
                  <a:chExt cx="281" cy="133"/>
                </a:xfrm>
              </p:grpSpPr>
              <p:sp>
                <p:nvSpPr>
                  <p:cNvPr id="27750" name="Rectangle 34"/>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51" name="Line 35"/>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8" name="Group 36"/>
                <p:cNvGrpSpPr>
                  <a:grpSpLocks/>
                </p:cNvGrpSpPr>
                <p:nvPr/>
              </p:nvGrpSpPr>
              <p:grpSpPr bwMode="auto">
                <a:xfrm>
                  <a:off x="3078" y="2443"/>
                  <a:ext cx="281" cy="133"/>
                  <a:chOff x="2737" y="1615"/>
                  <a:chExt cx="281" cy="133"/>
                </a:xfrm>
              </p:grpSpPr>
              <p:sp>
                <p:nvSpPr>
                  <p:cNvPr id="27748" name="Rectangle 37"/>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49" name="Line 38"/>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9" name="Group 39"/>
                <p:cNvGrpSpPr>
                  <a:grpSpLocks/>
                </p:cNvGrpSpPr>
                <p:nvPr/>
              </p:nvGrpSpPr>
              <p:grpSpPr bwMode="auto">
                <a:xfrm>
                  <a:off x="2766" y="2443"/>
                  <a:ext cx="281" cy="133"/>
                  <a:chOff x="2737" y="1615"/>
                  <a:chExt cx="281" cy="133"/>
                </a:xfrm>
              </p:grpSpPr>
              <p:sp>
                <p:nvSpPr>
                  <p:cNvPr id="27746" name="Rectangle 40"/>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47" name="Line 41"/>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10" name="Group 42"/>
                <p:cNvGrpSpPr>
                  <a:grpSpLocks/>
                </p:cNvGrpSpPr>
                <p:nvPr/>
              </p:nvGrpSpPr>
              <p:grpSpPr bwMode="auto">
                <a:xfrm>
                  <a:off x="3390" y="2443"/>
                  <a:ext cx="281" cy="133"/>
                  <a:chOff x="2737" y="1615"/>
                  <a:chExt cx="281" cy="133"/>
                </a:xfrm>
              </p:grpSpPr>
              <p:sp>
                <p:nvSpPr>
                  <p:cNvPr id="27744" name="Rectangle 43"/>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45" name="Line 44"/>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11" name="Group 45"/>
                <p:cNvGrpSpPr>
                  <a:grpSpLocks/>
                </p:cNvGrpSpPr>
                <p:nvPr/>
              </p:nvGrpSpPr>
              <p:grpSpPr bwMode="auto">
                <a:xfrm>
                  <a:off x="3702" y="2443"/>
                  <a:ext cx="281" cy="133"/>
                  <a:chOff x="2737" y="1615"/>
                  <a:chExt cx="281" cy="133"/>
                </a:xfrm>
              </p:grpSpPr>
              <p:sp>
                <p:nvSpPr>
                  <p:cNvPr id="27742" name="Rectangle 46"/>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43" name="Line 47"/>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grpSp>
            <p:nvGrpSpPr>
              <p:cNvPr id="12" name="Group 48"/>
              <p:cNvGrpSpPr>
                <a:grpSpLocks/>
              </p:cNvGrpSpPr>
              <p:nvPr/>
            </p:nvGrpSpPr>
            <p:grpSpPr bwMode="auto">
              <a:xfrm flipH="1">
                <a:off x="676" y="2209"/>
                <a:ext cx="281" cy="133"/>
                <a:chOff x="2737" y="1615"/>
                <a:chExt cx="281" cy="133"/>
              </a:xfrm>
            </p:grpSpPr>
            <p:sp>
              <p:nvSpPr>
                <p:cNvPr id="27735" name="Rectangle 49"/>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36" name="Line 50"/>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grpSp>
          <p:nvGrpSpPr>
            <p:cNvPr id="13" name="Group 51"/>
            <p:cNvGrpSpPr>
              <a:grpSpLocks/>
            </p:cNvGrpSpPr>
            <p:nvPr/>
          </p:nvGrpSpPr>
          <p:grpSpPr bwMode="auto">
            <a:xfrm>
              <a:off x="3674" y="2610"/>
              <a:ext cx="1886" cy="119"/>
              <a:chOff x="3200" y="2209"/>
              <a:chExt cx="1929" cy="133"/>
            </a:xfrm>
          </p:grpSpPr>
          <p:sp>
            <p:nvSpPr>
              <p:cNvPr id="27713" name="Rectangle 52"/>
              <p:cNvSpPr>
                <a:spLocks noChangeArrowheads="1"/>
              </p:cNvSpPr>
              <p:nvPr/>
            </p:nvSpPr>
            <p:spPr bwMode="auto">
              <a:xfrm>
                <a:off x="3200" y="2265"/>
                <a:ext cx="1929" cy="29"/>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grpSp>
            <p:nvGrpSpPr>
              <p:cNvPr id="14" name="Group 53"/>
              <p:cNvGrpSpPr>
                <a:grpSpLocks/>
              </p:cNvGrpSpPr>
              <p:nvPr/>
            </p:nvGrpSpPr>
            <p:grpSpPr bwMode="auto">
              <a:xfrm>
                <a:off x="4477" y="2209"/>
                <a:ext cx="281" cy="133"/>
                <a:chOff x="2737" y="1615"/>
                <a:chExt cx="281" cy="133"/>
              </a:xfrm>
            </p:grpSpPr>
            <p:sp>
              <p:nvSpPr>
                <p:cNvPr id="27730" name="Rectangle 54"/>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31" name="Line 55"/>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15" name="Group 56"/>
              <p:cNvGrpSpPr>
                <a:grpSpLocks/>
              </p:cNvGrpSpPr>
              <p:nvPr/>
            </p:nvGrpSpPr>
            <p:grpSpPr bwMode="auto">
              <a:xfrm>
                <a:off x="3541" y="2209"/>
                <a:ext cx="281" cy="133"/>
                <a:chOff x="2737" y="1615"/>
                <a:chExt cx="281" cy="133"/>
              </a:xfrm>
            </p:grpSpPr>
            <p:sp>
              <p:nvSpPr>
                <p:cNvPr id="27728" name="Rectangle 57"/>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29" name="Line 58"/>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16" name="Group 59"/>
              <p:cNvGrpSpPr>
                <a:grpSpLocks/>
              </p:cNvGrpSpPr>
              <p:nvPr/>
            </p:nvGrpSpPr>
            <p:grpSpPr bwMode="auto">
              <a:xfrm>
                <a:off x="3229" y="2209"/>
                <a:ext cx="281" cy="133"/>
                <a:chOff x="2737" y="1615"/>
                <a:chExt cx="281" cy="133"/>
              </a:xfrm>
            </p:grpSpPr>
            <p:sp>
              <p:nvSpPr>
                <p:cNvPr id="27726" name="Rectangle 60"/>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27" name="Line 61"/>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19" name="Group 62"/>
              <p:cNvGrpSpPr>
                <a:grpSpLocks/>
              </p:cNvGrpSpPr>
              <p:nvPr/>
            </p:nvGrpSpPr>
            <p:grpSpPr bwMode="auto">
              <a:xfrm>
                <a:off x="3853" y="2209"/>
                <a:ext cx="281" cy="133"/>
                <a:chOff x="2737" y="1615"/>
                <a:chExt cx="281" cy="133"/>
              </a:xfrm>
            </p:grpSpPr>
            <p:sp>
              <p:nvSpPr>
                <p:cNvPr id="27724" name="Rectangle 63"/>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25" name="Line 64"/>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20" name="Group 65"/>
              <p:cNvGrpSpPr>
                <a:grpSpLocks/>
              </p:cNvGrpSpPr>
              <p:nvPr/>
            </p:nvGrpSpPr>
            <p:grpSpPr bwMode="auto">
              <a:xfrm>
                <a:off x="4165" y="2209"/>
                <a:ext cx="281" cy="133"/>
                <a:chOff x="2737" y="1615"/>
                <a:chExt cx="281" cy="133"/>
              </a:xfrm>
            </p:grpSpPr>
            <p:sp>
              <p:nvSpPr>
                <p:cNvPr id="27722" name="Rectangle 66"/>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23" name="Line 67"/>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nvGrpSpPr>
              <p:cNvPr id="21" name="Group 68"/>
              <p:cNvGrpSpPr>
                <a:grpSpLocks/>
              </p:cNvGrpSpPr>
              <p:nvPr/>
            </p:nvGrpSpPr>
            <p:grpSpPr bwMode="auto">
              <a:xfrm>
                <a:off x="4788" y="2209"/>
                <a:ext cx="281" cy="133"/>
                <a:chOff x="2737" y="1615"/>
                <a:chExt cx="281" cy="133"/>
              </a:xfrm>
            </p:grpSpPr>
            <p:sp>
              <p:nvSpPr>
                <p:cNvPr id="27720" name="Rectangle 69"/>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721" name="Line 70"/>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grpSp>
      </p:grpSp>
      <p:grpSp>
        <p:nvGrpSpPr>
          <p:cNvPr id="24" name="Group 103"/>
          <p:cNvGrpSpPr>
            <a:grpSpLocks/>
          </p:cNvGrpSpPr>
          <p:nvPr/>
        </p:nvGrpSpPr>
        <p:grpSpPr bwMode="auto">
          <a:xfrm>
            <a:off x="2433638" y="788988"/>
            <a:ext cx="3781425" cy="1603375"/>
            <a:chOff x="1533" y="527"/>
            <a:chExt cx="2382" cy="1010"/>
          </a:xfrm>
        </p:grpSpPr>
        <p:grpSp>
          <p:nvGrpSpPr>
            <p:cNvPr id="25" name="Group 72"/>
            <p:cNvGrpSpPr>
              <a:grpSpLocks/>
            </p:cNvGrpSpPr>
            <p:nvPr/>
          </p:nvGrpSpPr>
          <p:grpSpPr bwMode="auto">
            <a:xfrm>
              <a:off x="1707" y="760"/>
              <a:ext cx="2208" cy="603"/>
              <a:chOff x="1181" y="805"/>
              <a:chExt cx="2393" cy="603"/>
            </a:xfrm>
          </p:grpSpPr>
          <p:grpSp>
            <p:nvGrpSpPr>
              <p:cNvPr id="26" name="Group 73"/>
              <p:cNvGrpSpPr>
                <a:grpSpLocks/>
              </p:cNvGrpSpPr>
              <p:nvPr/>
            </p:nvGrpSpPr>
            <p:grpSpPr bwMode="auto">
              <a:xfrm>
                <a:off x="1181" y="805"/>
                <a:ext cx="2393" cy="603"/>
                <a:chOff x="1181" y="805"/>
                <a:chExt cx="2393" cy="603"/>
              </a:xfrm>
            </p:grpSpPr>
            <p:grpSp>
              <p:nvGrpSpPr>
                <p:cNvPr id="27" name="Group 74"/>
                <p:cNvGrpSpPr>
                  <a:grpSpLocks/>
                </p:cNvGrpSpPr>
                <p:nvPr/>
              </p:nvGrpSpPr>
              <p:grpSpPr bwMode="auto">
                <a:xfrm>
                  <a:off x="1181" y="808"/>
                  <a:ext cx="2393" cy="600"/>
                  <a:chOff x="1181" y="808"/>
                  <a:chExt cx="2393" cy="600"/>
                </a:xfrm>
              </p:grpSpPr>
              <p:sp>
                <p:nvSpPr>
                  <p:cNvPr id="27682" name="Rectangle 75"/>
                  <p:cNvSpPr>
                    <a:spLocks noChangeArrowheads="1"/>
                  </p:cNvSpPr>
                  <p:nvPr/>
                </p:nvSpPr>
                <p:spPr bwMode="auto">
                  <a:xfrm>
                    <a:off x="3242" y="1242"/>
                    <a:ext cx="332" cy="112"/>
                  </a:xfrm>
                  <a:prstGeom prst="rect">
                    <a:avLst/>
                  </a:prstGeom>
                  <a:solidFill>
                    <a:srgbClr val="CCEC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ECFF"/>
                    </a:extrusionClr>
                  </a:sp3d>
                </p:spPr>
                <p:txBody>
                  <a:bodyPr wrap="none" anchor="ctr">
                    <a:prstTxWarp prst="textNoShape">
                      <a:avLst/>
                    </a:prstTxWarp>
                    <a:flatTx/>
                  </a:bodyPr>
                  <a:lstStyle/>
                  <a:p>
                    <a:endParaRPr lang="en-US">
                      <a:solidFill>
                        <a:prstClr val="black"/>
                      </a:solidFill>
                    </a:endParaRPr>
                  </a:p>
                </p:txBody>
              </p:sp>
              <p:sp>
                <p:nvSpPr>
                  <p:cNvPr id="27683" name="Rectangle 76"/>
                  <p:cNvSpPr>
                    <a:spLocks noChangeArrowheads="1"/>
                  </p:cNvSpPr>
                  <p:nvPr/>
                </p:nvSpPr>
                <p:spPr bwMode="auto">
                  <a:xfrm>
                    <a:off x="1181" y="1232"/>
                    <a:ext cx="355" cy="113"/>
                  </a:xfrm>
                  <a:prstGeom prst="rect">
                    <a:avLst/>
                  </a:prstGeom>
                  <a:solidFill>
                    <a:srgbClr val="CCEC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ECFF"/>
                    </a:extrusionClr>
                  </a:sp3d>
                </p:spPr>
                <p:txBody>
                  <a:bodyPr wrap="none" anchor="ctr">
                    <a:prstTxWarp prst="textNoShape">
                      <a:avLst/>
                    </a:prstTxWarp>
                    <a:flatTx/>
                  </a:bodyPr>
                  <a:lstStyle/>
                  <a:p>
                    <a:endParaRPr lang="en-US">
                      <a:solidFill>
                        <a:prstClr val="black"/>
                      </a:solidFill>
                    </a:endParaRPr>
                  </a:p>
                </p:txBody>
              </p:sp>
              <p:sp>
                <p:nvSpPr>
                  <p:cNvPr id="27684" name="Oval 77"/>
                  <p:cNvSpPr>
                    <a:spLocks noChangeArrowheads="1"/>
                  </p:cNvSpPr>
                  <p:nvPr/>
                </p:nvSpPr>
                <p:spPr bwMode="auto">
                  <a:xfrm>
                    <a:off x="1348" y="815"/>
                    <a:ext cx="2146" cy="593"/>
                  </a:xfrm>
                  <a:prstGeom prst="ellipse">
                    <a:avLst/>
                  </a:prstGeom>
                  <a:noFill/>
                  <a:ln w="25400">
                    <a:solidFill>
                      <a:schemeClr val="folHlink"/>
                    </a:solidFill>
                    <a:round/>
                    <a:headEnd/>
                    <a:tailEnd/>
                  </a:ln>
                </p:spPr>
                <p:txBody>
                  <a:bodyPr wrap="none" anchor="ctr">
                    <a:prstTxWarp prst="textNoShape">
                      <a:avLst/>
                    </a:prstTxWarp>
                  </a:bodyPr>
                  <a:lstStyle/>
                  <a:p>
                    <a:endParaRPr lang="en-US">
                      <a:solidFill>
                        <a:prstClr val="black"/>
                      </a:solidFill>
                    </a:endParaRPr>
                  </a:p>
                </p:txBody>
              </p:sp>
              <p:sp>
                <p:nvSpPr>
                  <p:cNvPr id="27685" name="Rectangle 78"/>
                  <p:cNvSpPr>
                    <a:spLocks noChangeArrowheads="1"/>
                  </p:cNvSpPr>
                  <p:nvPr/>
                </p:nvSpPr>
                <p:spPr bwMode="auto">
                  <a:xfrm>
                    <a:off x="1181" y="808"/>
                    <a:ext cx="355" cy="113"/>
                  </a:xfrm>
                  <a:prstGeom prst="rect">
                    <a:avLst/>
                  </a:prstGeom>
                  <a:solidFill>
                    <a:srgbClr val="CCEC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ECFF"/>
                    </a:extrusionClr>
                  </a:sp3d>
                </p:spPr>
                <p:txBody>
                  <a:bodyPr wrap="none" anchor="ctr">
                    <a:prstTxWarp prst="textNoShape">
                      <a:avLst/>
                    </a:prstTxWarp>
                    <a:flatTx/>
                  </a:bodyPr>
                  <a:lstStyle/>
                  <a:p>
                    <a:endParaRPr lang="en-US">
                      <a:solidFill>
                        <a:prstClr val="black"/>
                      </a:solidFill>
                    </a:endParaRPr>
                  </a:p>
                </p:txBody>
              </p:sp>
              <p:sp>
                <p:nvSpPr>
                  <p:cNvPr id="27686" name="Rectangle 79"/>
                  <p:cNvSpPr>
                    <a:spLocks noChangeArrowheads="1"/>
                  </p:cNvSpPr>
                  <p:nvPr/>
                </p:nvSpPr>
                <p:spPr bwMode="auto">
                  <a:xfrm>
                    <a:off x="3242" y="817"/>
                    <a:ext cx="332" cy="113"/>
                  </a:xfrm>
                  <a:prstGeom prst="rect">
                    <a:avLst/>
                  </a:prstGeom>
                  <a:solidFill>
                    <a:srgbClr val="CCEC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ECFF"/>
                    </a:extrusionClr>
                  </a:sp3d>
                </p:spPr>
                <p:txBody>
                  <a:bodyPr wrap="none" anchor="ctr">
                    <a:prstTxWarp prst="textNoShape">
                      <a:avLst/>
                    </a:prstTxWarp>
                    <a:flatTx/>
                  </a:bodyPr>
                  <a:lstStyle/>
                  <a:p>
                    <a:endParaRPr lang="en-US">
                      <a:solidFill>
                        <a:prstClr val="black"/>
                      </a:solidFill>
                    </a:endParaRPr>
                  </a:p>
                </p:txBody>
              </p:sp>
            </p:grpSp>
            <p:sp>
              <p:nvSpPr>
                <p:cNvPr id="27680" name="Rectangle 80"/>
                <p:cNvSpPr>
                  <a:spLocks noChangeArrowheads="1"/>
                </p:cNvSpPr>
                <p:nvPr/>
              </p:nvSpPr>
              <p:spPr bwMode="auto">
                <a:xfrm>
                  <a:off x="1290" y="805"/>
                  <a:ext cx="189" cy="154"/>
                </a:xfrm>
                <a:prstGeom prst="rect">
                  <a:avLst/>
                </a:prstGeom>
                <a:noFill/>
                <a:ln w="9525">
                  <a:noFill/>
                  <a:miter lim="800000"/>
                  <a:headEnd/>
                  <a:tailEnd/>
                </a:ln>
              </p:spPr>
              <p:txBody>
                <a:bodyPr wrap="none">
                  <a:prstTxWarp prst="textNoShape">
                    <a:avLst/>
                  </a:prstTxWarp>
                  <a:spAutoFit/>
                </a:bodyPr>
                <a:lstStyle/>
                <a:p>
                  <a:r>
                    <a:rPr lang="en-US" sz="1000">
                      <a:solidFill>
                        <a:srgbClr val="FFFFCC"/>
                      </a:solidFill>
                    </a:rPr>
                    <a:t>N</a:t>
                  </a:r>
                  <a:endParaRPr sz="1000" noProof="1">
                    <a:solidFill>
                      <a:srgbClr val="FFFFCC"/>
                    </a:solidFill>
                  </a:endParaRPr>
                </a:p>
              </p:txBody>
            </p:sp>
            <p:sp>
              <p:nvSpPr>
                <p:cNvPr id="27681" name="Rectangle 81"/>
                <p:cNvSpPr>
                  <a:spLocks noChangeArrowheads="1"/>
                </p:cNvSpPr>
                <p:nvPr/>
              </p:nvSpPr>
              <p:spPr bwMode="auto">
                <a:xfrm>
                  <a:off x="1298" y="1229"/>
                  <a:ext cx="183" cy="154"/>
                </a:xfrm>
                <a:prstGeom prst="rect">
                  <a:avLst/>
                </a:prstGeom>
                <a:noFill/>
                <a:ln w="9525">
                  <a:noFill/>
                  <a:miter lim="800000"/>
                  <a:headEnd/>
                  <a:tailEnd/>
                </a:ln>
              </p:spPr>
              <p:txBody>
                <a:bodyPr wrap="none">
                  <a:prstTxWarp prst="textNoShape">
                    <a:avLst/>
                  </a:prstTxWarp>
                  <a:spAutoFit/>
                </a:bodyPr>
                <a:lstStyle/>
                <a:p>
                  <a:r>
                    <a:rPr lang="en-US" sz="1000">
                      <a:solidFill>
                        <a:srgbClr val="FFFFCC"/>
                      </a:solidFill>
                    </a:rPr>
                    <a:t>S</a:t>
                  </a:r>
                  <a:endParaRPr sz="1000" noProof="1">
                    <a:solidFill>
                      <a:srgbClr val="FFFFCC"/>
                    </a:solidFill>
                  </a:endParaRPr>
                </a:p>
              </p:txBody>
            </p:sp>
          </p:grpSp>
          <p:sp>
            <p:nvSpPr>
              <p:cNvPr id="27677" name="Rectangle 82"/>
              <p:cNvSpPr>
                <a:spLocks noChangeArrowheads="1"/>
              </p:cNvSpPr>
              <p:nvPr/>
            </p:nvSpPr>
            <p:spPr bwMode="auto">
              <a:xfrm>
                <a:off x="3336" y="819"/>
                <a:ext cx="188" cy="154"/>
              </a:xfrm>
              <a:prstGeom prst="rect">
                <a:avLst/>
              </a:prstGeom>
              <a:noFill/>
              <a:ln w="9525">
                <a:noFill/>
                <a:miter lim="800000"/>
                <a:headEnd/>
                <a:tailEnd/>
              </a:ln>
            </p:spPr>
            <p:txBody>
              <a:bodyPr wrap="none">
                <a:prstTxWarp prst="textNoShape">
                  <a:avLst/>
                </a:prstTxWarp>
                <a:spAutoFit/>
              </a:bodyPr>
              <a:lstStyle/>
              <a:p>
                <a:r>
                  <a:rPr lang="en-US" sz="1000">
                    <a:solidFill>
                      <a:srgbClr val="FFFFCC"/>
                    </a:solidFill>
                  </a:rPr>
                  <a:t>N</a:t>
                </a:r>
                <a:endParaRPr sz="1000" noProof="1">
                  <a:solidFill>
                    <a:srgbClr val="FFFFCC"/>
                  </a:solidFill>
                </a:endParaRPr>
              </a:p>
            </p:txBody>
          </p:sp>
          <p:sp>
            <p:nvSpPr>
              <p:cNvPr id="27678" name="Rectangle 83"/>
              <p:cNvSpPr>
                <a:spLocks noChangeArrowheads="1"/>
              </p:cNvSpPr>
              <p:nvPr/>
            </p:nvSpPr>
            <p:spPr bwMode="auto">
              <a:xfrm>
                <a:off x="3346" y="1238"/>
                <a:ext cx="184" cy="154"/>
              </a:xfrm>
              <a:prstGeom prst="rect">
                <a:avLst/>
              </a:prstGeom>
              <a:noFill/>
              <a:ln w="9525">
                <a:noFill/>
                <a:miter lim="800000"/>
                <a:headEnd/>
                <a:tailEnd/>
              </a:ln>
            </p:spPr>
            <p:txBody>
              <a:bodyPr wrap="none">
                <a:prstTxWarp prst="textNoShape">
                  <a:avLst/>
                </a:prstTxWarp>
                <a:spAutoFit/>
              </a:bodyPr>
              <a:lstStyle/>
              <a:p>
                <a:r>
                  <a:rPr lang="en-US" sz="1000">
                    <a:solidFill>
                      <a:srgbClr val="FFFFCC"/>
                    </a:solidFill>
                  </a:rPr>
                  <a:t>S</a:t>
                </a:r>
                <a:endParaRPr sz="1000" noProof="1">
                  <a:solidFill>
                    <a:srgbClr val="FFFFCC"/>
                  </a:solidFill>
                </a:endParaRPr>
              </a:p>
            </p:txBody>
          </p:sp>
        </p:grpSp>
        <p:grpSp>
          <p:nvGrpSpPr>
            <p:cNvPr id="28" name="Group 84"/>
            <p:cNvGrpSpPr>
              <a:grpSpLocks/>
            </p:cNvGrpSpPr>
            <p:nvPr/>
          </p:nvGrpSpPr>
          <p:grpSpPr bwMode="auto">
            <a:xfrm>
              <a:off x="1543" y="980"/>
              <a:ext cx="376" cy="409"/>
              <a:chOff x="993" y="1025"/>
              <a:chExt cx="403" cy="409"/>
            </a:xfrm>
          </p:grpSpPr>
          <p:sp>
            <p:nvSpPr>
              <p:cNvPr id="27674" name="Oval 85"/>
              <p:cNvSpPr>
                <a:spLocks noChangeArrowheads="1"/>
              </p:cNvSpPr>
              <p:nvPr/>
            </p:nvSpPr>
            <p:spPr bwMode="auto">
              <a:xfrm>
                <a:off x="1352" y="1025"/>
                <a:ext cx="44" cy="46"/>
              </a:xfrm>
              <a:prstGeom prst="ellipse">
                <a:avLst/>
              </a:prstGeom>
              <a:gradFill rotWithShape="1">
                <a:gsLst>
                  <a:gs pos="0">
                    <a:srgbClr val="009999"/>
                  </a:gs>
                  <a:gs pos="100000">
                    <a:srgbClr val="004747"/>
                  </a:gs>
                </a:gsLst>
                <a:path path="shape">
                  <a:fillToRect l="50000" t="50000" r="50000" b="50000"/>
                </a:path>
              </a:grad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675" name="Oval 86"/>
              <p:cNvSpPr>
                <a:spLocks noChangeArrowheads="1"/>
              </p:cNvSpPr>
              <p:nvPr/>
            </p:nvSpPr>
            <p:spPr bwMode="auto">
              <a:xfrm>
                <a:off x="993" y="1345"/>
                <a:ext cx="86" cy="89"/>
              </a:xfrm>
              <a:prstGeom prst="ellipse">
                <a:avLst/>
              </a:prstGeom>
              <a:gradFill rotWithShape="0">
                <a:gsLst>
                  <a:gs pos="0">
                    <a:srgbClr val="760000"/>
                  </a:gs>
                  <a:gs pos="100000">
                    <a:srgbClr val="FF0000"/>
                  </a:gs>
                </a:gsLst>
                <a:path path="shape">
                  <a:fillToRect l="50000" t="50000" r="50000" b="50000"/>
                </a:path>
              </a:gradFill>
              <a:ln w="9525">
                <a:round/>
                <a:headEnd/>
                <a:tailEnd/>
              </a:ln>
              <a:scene3d>
                <a:camera prst="legacyPerspectiveTopRight">
                  <a:rot lat="21299986" lon="21299986" rev="0"/>
                </a:camera>
                <a:lightRig rig="legacyFlat3" dir="b"/>
              </a:scene3d>
              <a:sp3d extrusionH="121893000" prstMaterial="legacyMatte">
                <a:bevelT w="13500" h="13500" prst="angle"/>
                <a:bevelB w="13500" h="13500" prst="angle"/>
                <a:extrusionClr>
                  <a:srgbClr val="FF0000"/>
                </a:extrusionClr>
              </a:sp3d>
            </p:spPr>
            <p:txBody>
              <a:bodyPr wrap="none" anchor="ctr">
                <a:prstTxWarp prst="textNoShape">
                  <a:avLst/>
                </a:prstTxWarp>
                <a:flatTx/>
              </a:bodyPr>
              <a:lstStyle/>
              <a:p>
                <a:endParaRPr lang="en-US">
                  <a:solidFill>
                    <a:prstClr val="black"/>
                  </a:solidFill>
                </a:endParaRPr>
              </a:p>
            </p:txBody>
          </p:sp>
        </p:grpSp>
        <p:grpSp>
          <p:nvGrpSpPr>
            <p:cNvPr id="29" name="Group 87"/>
            <p:cNvGrpSpPr>
              <a:grpSpLocks/>
            </p:cNvGrpSpPr>
            <p:nvPr/>
          </p:nvGrpSpPr>
          <p:grpSpPr bwMode="auto">
            <a:xfrm>
              <a:off x="2702" y="1065"/>
              <a:ext cx="328" cy="472"/>
              <a:chOff x="2260" y="1110"/>
              <a:chExt cx="355" cy="472"/>
            </a:xfrm>
          </p:grpSpPr>
          <p:sp>
            <p:nvSpPr>
              <p:cNvPr id="27664" name="Line 88"/>
              <p:cNvSpPr>
                <a:spLocks noChangeShapeType="1"/>
              </p:cNvSpPr>
              <p:nvPr/>
            </p:nvSpPr>
            <p:spPr bwMode="auto">
              <a:xfrm>
                <a:off x="2260" y="1110"/>
                <a:ext cx="185" cy="298"/>
              </a:xfrm>
              <a:prstGeom prst="line">
                <a:avLst/>
              </a:prstGeom>
              <a:noFill/>
              <a:ln w="0">
                <a:solidFill>
                  <a:srgbClr val="99CCFF"/>
                </a:solidFill>
                <a:round/>
                <a:headEnd/>
                <a:tailEnd/>
              </a:ln>
            </p:spPr>
            <p:txBody>
              <a:bodyPr wrap="none" anchor="ctr">
                <a:prstTxWarp prst="textNoShape">
                  <a:avLst/>
                </a:prstTxWarp>
              </a:bodyPr>
              <a:lstStyle/>
              <a:p>
                <a:endParaRPr lang="en-US">
                  <a:solidFill>
                    <a:prstClr val="black"/>
                  </a:solidFill>
                </a:endParaRPr>
              </a:p>
            </p:txBody>
          </p:sp>
          <p:sp>
            <p:nvSpPr>
              <p:cNvPr id="27665" name="Oval 89"/>
              <p:cNvSpPr>
                <a:spLocks noChangeArrowheads="1"/>
              </p:cNvSpPr>
              <p:nvPr/>
            </p:nvSpPr>
            <p:spPr bwMode="auto">
              <a:xfrm>
                <a:off x="2267" y="1385"/>
                <a:ext cx="44" cy="45"/>
              </a:xfrm>
              <a:prstGeom prst="ellipse">
                <a:avLst/>
              </a:prstGeom>
              <a:gradFill rotWithShape="1">
                <a:gsLst>
                  <a:gs pos="0">
                    <a:srgbClr val="009999"/>
                  </a:gs>
                  <a:gs pos="100000">
                    <a:srgbClr val="004747"/>
                  </a:gs>
                </a:gsLst>
                <a:path path="shape">
                  <a:fillToRect l="50000" t="50000" r="50000" b="50000"/>
                </a:path>
              </a:grad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666" name="Oval 90"/>
              <p:cNvSpPr>
                <a:spLocks noChangeArrowheads="1"/>
              </p:cNvSpPr>
              <p:nvPr/>
            </p:nvSpPr>
            <p:spPr bwMode="auto">
              <a:xfrm>
                <a:off x="2571" y="1385"/>
                <a:ext cx="44" cy="45"/>
              </a:xfrm>
              <a:prstGeom prst="ellipse">
                <a:avLst/>
              </a:prstGeom>
              <a:gradFill rotWithShape="1">
                <a:gsLst>
                  <a:gs pos="0">
                    <a:srgbClr val="FF6600"/>
                  </a:gs>
                  <a:gs pos="100000">
                    <a:srgbClr val="762F00"/>
                  </a:gs>
                </a:gsLst>
                <a:path path="shape">
                  <a:fillToRect l="50000" t="50000" r="50000" b="50000"/>
                </a:path>
              </a:gradFill>
              <a:ln w="0">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27667" name="Line 91"/>
              <p:cNvSpPr>
                <a:spLocks noChangeShapeType="1"/>
              </p:cNvSpPr>
              <p:nvPr/>
            </p:nvSpPr>
            <p:spPr bwMode="auto">
              <a:xfrm flipH="1" flipV="1">
                <a:off x="2445" y="1408"/>
                <a:ext cx="126" cy="0"/>
              </a:xfrm>
              <a:prstGeom prst="line">
                <a:avLst/>
              </a:prstGeom>
              <a:noFill/>
              <a:ln w="0">
                <a:solidFill>
                  <a:srgbClr val="FF6600"/>
                </a:solidFill>
                <a:round/>
                <a:headEnd/>
                <a:tailEnd type="triangle" w="med" len="med"/>
              </a:ln>
            </p:spPr>
            <p:txBody>
              <a:bodyPr wrap="none" anchor="ctr">
                <a:prstTxWarp prst="textNoShape">
                  <a:avLst/>
                </a:prstTxWarp>
              </a:bodyPr>
              <a:lstStyle/>
              <a:p>
                <a:endParaRPr lang="en-US">
                  <a:solidFill>
                    <a:prstClr val="black"/>
                  </a:solidFill>
                </a:endParaRPr>
              </a:p>
            </p:txBody>
          </p:sp>
          <p:sp>
            <p:nvSpPr>
              <p:cNvPr id="27668" name="Line 92"/>
              <p:cNvSpPr>
                <a:spLocks noChangeShapeType="1"/>
              </p:cNvSpPr>
              <p:nvPr/>
            </p:nvSpPr>
            <p:spPr bwMode="auto">
              <a:xfrm>
                <a:off x="2311" y="1408"/>
                <a:ext cx="134" cy="0"/>
              </a:xfrm>
              <a:prstGeom prst="line">
                <a:avLst/>
              </a:prstGeom>
              <a:noFill/>
              <a:ln w="0">
                <a:solidFill>
                  <a:srgbClr val="009999"/>
                </a:solidFill>
                <a:round/>
                <a:headEnd/>
                <a:tailEnd type="triangle" w="med" len="med"/>
              </a:ln>
            </p:spPr>
            <p:txBody>
              <a:bodyPr wrap="none" anchor="ctr">
                <a:prstTxWarp prst="textNoShape">
                  <a:avLst/>
                </a:prstTxWarp>
              </a:bodyPr>
              <a:lstStyle/>
              <a:p>
                <a:endParaRPr lang="en-US">
                  <a:solidFill>
                    <a:prstClr val="black"/>
                  </a:solidFill>
                </a:endParaRPr>
              </a:p>
            </p:txBody>
          </p:sp>
          <p:sp>
            <p:nvSpPr>
              <p:cNvPr id="27669" name="Line 93"/>
              <p:cNvSpPr>
                <a:spLocks noChangeShapeType="1"/>
              </p:cNvSpPr>
              <p:nvPr/>
            </p:nvSpPr>
            <p:spPr bwMode="auto">
              <a:xfrm>
                <a:off x="2260" y="1215"/>
                <a:ext cx="185" cy="193"/>
              </a:xfrm>
              <a:prstGeom prst="line">
                <a:avLst/>
              </a:prstGeom>
              <a:noFill/>
              <a:ln w="0">
                <a:solidFill>
                  <a:srgbClr val="FF6600"/>
                </a:solidFill>
                <a:round/>
                <a:headEnd/>
                <a:tailEnd/>
              </a:ln>
            </p:spPr>
            <p:txBody>
              <a:bodyPr wrap="none" anchor="ctr">
                <a:prstTxWarp prst="textNoShape">
                  <a:avLst/>
                </a:prstTxWarp>
              </a:bodyPr>
              <a:lstStyle/>
              <a:p>
                <a:endParaRPr lang="en-US">
                  <a:solidFill>
                    <a:prstClr val="black"/>
                  </a:solidFill>
                </a:endParaRPr>
              </a:p>
            </p:txBody>
          </p:sp>
          <p:sp>
            <p:nvSpPr>
              <p:cNvPr id="27670" name="Line 94"/>
              <p:cNvSpPr>
                <a:spLocks noChangeShapeType="1"/>
              </p:cNvSpPr>
              <p:nvPr/>
            </p:nvSpPr>
            <p:spPr bwMode="auto">
              <a:xfrm>
                <a:off x="2379" y="1178"/>
                <a:ext cx="66" cy="230"/>
              </a:xfrm>
              <a:prstGeom prst="line">
                <a:avLst/>
              </a:prstGeom>
              <a:noFill/>
              <a:ln w="0">
                <a:solidFill>
                  <a:srgbClr val="00FF00"/>
                </a:solidFill>
                <a:round/>
                <a:headEnd/>
                <a:tailEnd/>
              </a:ln>
            </p:spPr>
            <p:txBody>
              <a:bodyPr wrap="none" anchor="ctr">
                <a:prstTxWarp prst="textNoShape">
                  <a:avLst/>
                </a:prstTxWarp>
              </a:bodyPr>
              <a:lstStyle/>
              <a:p>
                <a:endParaRPr lang="en-US">
                  <a:solidFill>
                    <a:prstClr val="black"/>
                  </a:solidFill>
                </a:endParaRPr>
              </a:p>
            </p:txBody>
          </p:sp>
          <p:sp>
            <p:nvSpPr>
              <p:cNvPr id="27671" name="Line 95"/>
              <p:cNvSpPr>
                <a:spLocks noChangeShapeType="1"/>
              </p:cNvSpPr>
              <p:nvPr/>
            </p:nvSpPr>
            <p:spPr bwMode="auto">
              <a:xfrm flipH="1">
                <a:off x="2379" y="1408"/>
                <a:ext cx="66" cy="111"/>
              </a:xfrm>
              <a:prstGeom prst="line">
                <a:avLst/>
              </a:prstGeom>
              <a:noFill/>
              <a:ln w="0">
                <a:solidFill>
                  <a:srgbClr val="0000FF"/>
                </a:solidFill>
                <a:round/>
                <a:headEnd/>
                <a:tailEnd/>
              </a:ln>
            </p:spPr>
            <p:txBody>
              <a:bodyPr wrap="none" anchor="ctr">
                <a:prstTxWarp prst="textNoShape">
                  <a:avLst/>
                </a:prstTxWarp>
              </a:bodyPr>
              <a:lstStyle/>
              <a:p>
                <a:endParaRPr lang="en-US">
                  <a:solidFill>
                    <a:prstClr val="black"/>
                  </a:solidFill>
                </a:endParaRPr>
              </a:p>
            </p:txBody>
          </p:sp>
          <p:sp>
            <p:nvSpPr>
              <p:cNvPr id="27672" name="Line 96"/>
              <p:cNvSpPr>
                <a:spLocks noChangeShapeType="1"/>
              </p:cNvSpPr>
              <p:nvPr/>
            </p:nvSpPr>
            <p:spPr bwMode="auto">
              <a:xfrm>
                <a:off x="2445" y="1408"/>
                <a:ext cx="80" cy="174"/>
              </a:xfrm>
              <a:prstGeom prst="line">
                <a:avLst/>
              </a:prstGeom>
              <a:noFill/>
              <a:ln w="0">
                <a:solidFill>
                  <a:srgbClr val="FF00FF"/>
                </a:solidFill>
                <a:round/>
                <a:headEnd/>
                <a:tailEnd/>
              </a:ln>
            </p:spPr>
            <p:txBody>
              <a:bodyPr wrap="none" anchor="ctr">
                <a:prstTxWarp prst="textNoShape">
                  <a:avLst/>
                </a:prstTxWarp>
              </a:bodyPr>
              <a:lstStyle/>
              <a:p>
                <a:endParaRPr lang="en-US">
                  <a:solidFill>
                    <a:prstClr val="black"/>
                  </a:solidFill>
                </a:endParaRPr>
              </a:p>
            </p:txBody>
          </p:sp>
          <p:sp>
            <p:nvSpPr>
              <p:cNvPr id="27673" name="Line 97"/>
              <p:cNvSpPr>
                <a:spLocks noChangeShapeType="1"/>
              </p:cNvSpPr>
              <p:nvPr/>
            </p:nvSpPr>
            <p:spPr bwMode="auto">
              <a:xfrm>
                <a:off x="2445" y="1408"/>
                <a:ext cx="80" cy="77"/>
              </a:xfrm>
              <a:prstGeom prst="line">
                <a:avLst/>
              </a:prstGeom>
              <a:noFill/>
              <a:ln w="0">
                <a:solidFill>
                  <a:srgbClr val="FF0000"/>
                </a:solidFill>
                <a:round/>
                <a:headEnd/>
                <a:tailEnd/>
              </a:ln>
            </p:spPr>
            <p:txBody>
              <a:bodyPr wrap="none" anchor="ctr">
                <a:prstTxWarp prst="textNoShape">
                  <a:avLst/>
                </a:prstTxWarp>
              </a:bodyPr>
              <a:lstStyle/>
              <a:p>
                <a:endParaRPr lang="en-US">
                  <a:solidFill>
                    <a:prstClr val="black"/>
                  </a:solidFill>
                </a:endParaRPr>
              </a:p>
            </p:txBody>
          </p:sp>
        </p:grpSp>
        <p:grpSp>
          <p:nvGrpSpPr>
            <p:cNvPr id="30" name="Group 98"/>
            <p:cNvGrpSpPr>
              <a:grpSpLocks/>
            </p:cNvGrpSpPr>
            <p:nvPr/>
          </p:nvGrpSpPr>
          <p:grpSpPr bwMode="auto">
            <a:xfrm>
              <a:off x="2134" y="527"/>
              <a:ext cx="1424" cy="306"/>
              <a:chOff x="1895" y="572"/>
              <a:chExt cx="1044" cy="306"/>
            </a:xfrm>
          </p:grpSpPr>
          <p:grpSp>
            <p:nvGrpSpPr>
              <p:cNvPr id="31" name="Group 99"/>
              <p:cNvGrpSpPr>
                <a:grpSpLocks/>
              </p:cNvGrpSpPr>
              <p:nvPr/>
            </p:nvGrpSpPr>
            <p:grpSpPr bwMode="auto">
              <a:xfrm>
                <a:off x="2310" y="770"/>
                <a:ext cx="220" cy="108"/>
                <a:chOff x="2737" y="1615"/>
                <a:chExt cx="281" cy="133"/>
              </a:xfrm>
            </p:grpSpPr>
            <p:sp>
              <p:nvSpPr>
                <p:cNvPr id="27662" name="Rectangle 100"/>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prstTxWarp prst="textNoShape">
                    <a:avLst/>
                  </a:prstTxWarp>
                </a:bodyPr>
                <a:lstStyle/>
                <a:p>
                  <a:endParaRPr lang="en-US">
                    <a:solidFill>
                      <a:prstClr val="black"/>
                    </a:solidFill>
                  </a:endParaRPr>
                </a:p>
              </p:txBody>
            </p:sp>
            <p:sp>
              <p:nvSpPr>
                <p:cNvPr id="27663" name="Line 101"/>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prstTxWarp prst="textNoShape">
                    <a:avLst/>
                  </a:prstTxWarp>
                </a:bodyPr>
                <a:lstStyle/>
                <a:p>
                  <a:endParaRPr lang="en-US">
                    <a:solidFill>
                      <a:prstClr val="black"/>
                    </a:solidFill>
                  </a:endParaRPr>
                </a:p>
              </p:txBody>
            </p:sp>
          </p:grpSp>
          <p:sp>
            <p:nvSpPr>
              <p:cNvPr id="27661" name="Text Box 102"/>
              <p:cNvSpPr txBox="1">
                <a:spLocks noChangeArrowheads="1"/>
              </p:cNvSpPr>
              <p:nvPr/>
            </p:nvSpPr>
            <p:spPr bwMode="auto">
              <a:xfrm>
                <a:off x="1895" y="572"/>
                <a:ext cx="1044" cy="17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solidFill>
                      <a:prstClr val="black"/>
                    </a:solidFill>
                  </a:rPr>
                  <a:t>accelerating cavities</a:t>
                </a:r>
              </a:p>
            </p:txBody>
          </p:sp>
        </p:grpSp>
      </p:grpSp>
      <p:sp>
        <p:nvSpPr>
          <p:cNvPr id="27654" name="Rectangle 3"/>
          <p:cNvSpPr>
            <a:spLocks noChangeArrowheads="1"/>
          </p:cNvSpPr>
          <p:nvPr/>
        </p:nvSpPr>
        <p:spPr bwMode="auto">
          <a:xfrm>
            <a:off x="2438400" y="71438"/>
            <a:ext cx="5716758" cy="584775"/>
          </a:xfrm>
          <a:prstGeom prst="rect">
            <a:avLst/>
          </a:prstGeom>
          <a:noFill/>
          <a:ln w="9525">
            <a:noFill/>
            <a:miter lim="800000"/>
            <a:headEnd/>
            <a:tailEnd/>
          </a:ln>
        </p:spPr>
        <p:txBody>
          <a:bodyPr wrap="none">
            <a:prstTxWarp prst="textNoShape">
              <a:avLst/>
            </a:prstTxWarp>
            <a:spAutoFit/>
          </a:bodyPr>
          <a:lstStyle/>
          <a:p>
            <a:r>
              <a:rPr lang="en-US" sz="3200" i="1" dirty="0">
                <a:solidFill>
                  <a:srgbClr val="FF0000"/>
                </a:solidFill>
              </a:rPr>
              <a:t>Linear versus Circular Collider</a:t>
            </a:r>
          </a:p>
        </p:txBody>
      </p:sp>
    </p:spTree>
    <p:extLst>
      <p:ext uri="{BB962C8B-B14F-4D97-AF65-F5344CB8AC3E}">
        <p14:creationId xmlns:p14="http://schemas.microsoft.com/office/powerpoint/2010/main" val="19754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885950" y="71438"/>
            <a:ext cx="5429250" cy="492125"/>
          </a:xfrm>
          <a:prstGeom prst="rect">
            <a:avLst/>
          </a:prstGeom>
          <a:noFill/>
          <a:ln w="9525">
            <a:noFill/>
            <a:miter lim="800000"/>
            <a:headEnd/>
            <a:tailEnd/>
          </a:ln>
        </p:spPr>
        <p:txBody>
          <a:bodyPr wrap="none">
            <a:prstTxWarp prst="textNoShape">
              <a:avLst/>
            </a:prstTxWarp>
            <a:spAutoFit/>
          </a:bodyPr>
          <a:lstStyle/>
          <a:p>
            <a:r>
              <a:rPr lang="en-US" sz="2600">
                <a:solidFill>
                  <a:srgbClr val="000090"/>
                </a:solidFill>
              </a:rPr>
              <a:t>Cost Linear versus Circular Collider</a:t>
            </a:r>
          </a:p>
        </p:txBody>
      </p:sp>
      <p:sp>
        <p:nvSpPr>
          <p:cNvPr id="4" name="Rectangle 14"/>
          <p:cNvSpPr txBox="1">
            <a:spLocks noChangeArrowheads="1"/>
          </p:cNvSpPr>
          <p:nvPr/>
        </p:nvSpPr>
        <p:spPr bwMode="auto">
          <a:xfrm>
            <a:off x="684213" y="4365625"/>
            <a:ext cx="4279900" cy="2016125"/>
          </a:xfrm>
          <a:prstGeom prst="rect">
            <a:avLst/>
          </a:prstGeom>
          <a:noFill/>
          <a:ln w="9525">
            <a:solidFill>
              <a:srgbClr val="FF9900"/>
            </a:solidFill>
            <a:miter lim="800000"/>
            <a:headEnd/>
            <a:tailEnd/>
          </a:ln>
        </p:spPr>
        <p:txBody>
          <a:bodyPr lIns="0" rIns="0">
            <a:prstTxWarp prst="textNoShape">
              <a:avLst/>
            </a:prstTxWarp>
          </a:bodyPr>
          <a:lstStyle/>
          <a:p>
            <a:pPr marL="182563" indent="-182563">
              <a:spcBef>
                <a:spcPct val="20000"/>
              </a:spcBef>
              <a:defRPr/>
            </a:pPr>
            <a:r>
              <a:rPr lang="en-US" sz="2000" kern="0" dirty="0">
                <a:solidFill>
                  <a:srgbClr val="FF9900"/>
                </a:solidFill>
              </a:rPr>
              <a:t>Circular Collider</a:t>
            </a:r>
          </a:p>
          <a:p>
            <a:pPr marL="182563" indent="-182563">
              <a:spcBef>
                <a:spcPct val="20000"/>
              </a:spcBef>
              <a:buFontTx/>
              <a:buChar char="•"/>
              <a:defRPr/>
            </a:pPr>
            <a:r>
              <a:rPr lang="el-GR" sz="2000" kern="0" dirty="0">
                <a:solidFill>
                  <a:prstClr val="black"/>
                </a:solidFill>
                <a:ea typeface="Arial" charset="0"/>
                <a:cs typeface="Arial" charset="0"/>
              </a:rPr>
              <a:t>Δ</a:t>
            </a:r>
            <a:r>
              <a:rPr lang="en-US" sz="2000" kern="0" dirty="0">
                <a:solidFill>
                  <a:prstClr val="black"/>
                </a:solidFill>
              </a:rPr>
              <a:t>E ~ (E</a:t>
            </a:r>
            <a:r>
              <a:rPr lang="en-US" sz="2000" kern="0" baseline="30000" dirty="0">
                <a:solidFill>
                  <a:prstClr val="black"/>
                </a:solidFill>
              </a:rPr>
              <a:t>4</a:t>
            </a:r>
            <a:r>
              <a:rPr lang="en-US" sz="2000" kern="0" dirty="0">
                <a:solidFill>
                  <a:prstClr val="black"/>
                </a:solidFill>
              </a:rPr>
              <a:t>/m</a:t>
            </a:r>
            <a:r>
              <a:rPr lang="en-US" sz="2000" kern="0" baseline="30000" dirty="0">
                <a:solidFill>
                  <a:prstClr val="black"/>
                </a:solidFill>
              </a:rPr>
              <a:t>4</a:t>
            </a:r>
            <a:r>
              <a:rPr lang="en-US" sz="2000" kern="0" dirty="0">
                <a:solidFill>
                  <a:prstClr val="black"/>
                </a:solidFill>
              </a:rPr>
              <a:t>R)</a:t>
            </a:r>
          </a:p>
          <a:p>
            <a:pPr marL="182563" indent="-182563">
              <a:spcBef>
                <a:spcPct val="20000"/>
              </a:spcBef>
              <a:buFontTx/>
              <a:buChar char="•"/>
              <a:defRPr/>
            </a:pPr>
            <a:r>
              <a:rPr lang="en-US" sz="2000" kern="0" dirty="0">
                <a:solidFill>
                  <a:prstClr val="black"/>
                </a:solidFill>
              </a:rPr>
              <a:t>cost ~ </a:t>
            </a:r>
            <a:r>
              <a:rPr lang="en-US" sz="2000" kern="0" dirty="0" err="1">
                <a:solidFill>
                  <a:prstClr val="black"/>
                </a:solidFill>
              </a:rPr>
              <a:t>aR</a:t>
            </a:r>
            <a:r>
              <a:rPr lang="en-US" sz="2000" kern="0" dirty="0">
                <a:solidFill>
                  <a:prstClr val="black"/>
                </a:solidFill>
              </a:rPr>
              <a:t> + b </a:t>
            </a:r>
            <a:r>
              <a:rPr lang="el-GR" sz="2000" kern="0" dirty="0">
                <a:solidFill>
                  <a:prstClr val="black"/>
                </a:solidFill>
                <a:ea typeface="Arial" charset="0"/>
                <a:cs typeface="Arial" charset="0"/>
              </a:rPr>
              <a:t>Δ</a:t>
            </a:r>
            <a:r>
              <a:rPr lang="en-US" sz="2000" kern="0" dirty="0">
                <a:solidFill>
                  <a:prstClr val="black"/>
                </a:solidFill>
              </a:rPr>
              <a:t>E</a:t>
            </a:r>
          </a:p>
          <a:p>
            <a:pPr marL="182563" indent="-182563">
              <a:spcBef>
                <a:spcPct val="20000"/>
              </a:spcBef>
              <a:buFontTx/>
              <a:buChar char="•"/>
              <a:defRPr/>
            </a:pPr>
            <a:r>
              <a:rPr lang="en-US" sz="2000" kern="0" dirty="0">
                <a:solidFill>
                  <a:prstClr val="black"/>
                </a:solidFill>
              </a:rPr>
              <a:t>optimization: R~E</a:t>
            </a:r>
            <a:r>
              <a:rPr lang="en-US" sz="2000" kern="0" baseline="30000" dirty="0">
                <a:solidFill>
                  <a:prstClr val="black"/>
                </a:solidFill>
              </a:rPr>
              <a:t>2</a:t>
            </a:r>
            <a:r>
              <a:rPr lang="en-US" sz="2000" kern="0" dirty="0">
                <a:solidFill>
                  <a:prstClr val="black"/>
                </a:solidFill>
              </a:rPr>
              <a:t> </a:t>
            </a:r>
            <a:r>
              <a:rPr lang="en-US" sz="2000" kern="0" dirty="0">
                <a:solidFill>
                  <a:prstClr val="black"/>
                </a:solidFill>
                <a:ea typeface="Arial" charset="0"/>
                <a:cs typeface="Arial" charset="0"/>
              </a:rPr>
              <a:t>→ cost ~ cE</a:t>
            </a:r>
            <a:r>
              <a:rPr lang="en-US" sz="2000" kern="0" baseline="30000" dirty="0">
                <a:solidFill>
                  <a:prstClr val="black"/>
                </a:solidFill>
                <a:ea typeface="Arial" charset="0"/>
                <a:cs typeface="Arial" charset="0"/>
              </a:rPr>
              <a:t>2</a:t>
            </a:r>
          </a:p>
        </p:txBody>
      </p:sp>
      <p:sp>
        <p:nvSpPr>
          <p:cNvPr id="5" name="Rectangle 17"/>
          <p:cNvSpPr txBox="1">
            <a:spLocks noChangeArrowheads="1"/>
          </p:cNvSpPr>
          <p:nvPr/>
        </p:nvSpPr>
        <p:spPr bwMode="auto">
          <a:xfrm>
            <a:off x="5418138" y="4368800"/>
            <a:ext cx="3313112" cy="1724025"/>
          </a:xfrm>
          <a:prstGeom prst="rect">
            <a:avLst/>
          </a:prstGeom>
          <a:noFill/>
          <a:ln w="9525">
            <a:solidFill>
              <a:srgbClr val="FF0000"/>
            </a:solidFill>
            <a:miter lim="800000"/>
            <a:headEnd/>
            <a:tailEnd/>
          </a:ln>
        </p:spPr>
        <p:txBody>
          <a:bodyPr lIns="0" rIns="0">
            <a:prstTxWarp prst="textNoShape">
              <a:avLst/>
            </a:prstTxWarp>
          </a:bodyPr>
          <a:lstStyle/>
          <a:p>
            <a:pPr marL="182563" indent="-182563">
              <a:spcBef>
                <a:spcPct val="20000"/>
              </a:spcBef>
              <a:defRPr/>
            </a:pPr>
            <a:r>
              <a:rPr lang="en-US" sz="2000" kern="0" dirty="0">
                <a:solidFill>
                  <a:srgbClr val="FF0000"/>
                </a:solidFill>
              </a:rPr>
              <a:t>Linear Collider</a:t>
            </a:r>
          </a:p>
          <a:p>
            <a:pPr marL="182563" indent="-182563">
              <a:spcBef>
                <a:spcPct val="20000"/>
              </a:spcBef>
              <a:buFontTx/>
              <a:buChar char="•"/>
              <a:defRPr/>
            </a:pPr>
            <a:r>
              <a:rPr lang="en-US" sz="2000" kern="0" dirty="0">
                <a:solidFill>
                  <a:prstClr val="black"/>
                </a:solidFill>
              </a:rPr>
              <a:t>E ~ L</a:t>
            </a:r>
          </a:p>
          <a:p>
            <a:pPr marL="182563" indent="-182563">
              <a:spcBef>
                <a:spcPct val="20000"/>
              </a:spcBef>
              <a:buFontTx/>
              <a:buChar char="•"/>
              <a:defRPr/>
            </a:pPr>
            <a:r>
              <a:rPr lang="en-US" sz="2000" kern="0" dirty="0">
                <a:solidFill>
                  <a:prstClr val="black"/>
                </a:solidFill>
              </a:rPr>
              <a:t>cost ~ </a:t>
            </a:r>
            <a:r>
              <a:rPr lang="en-US" sz="2000" kern="0" dirty="0" err="1">
                <a:solidFill>
                  <a:prstClr val="black"/>
                </a:solidFill>
              </a:rPr>
              <a:t>aL</a:t>
            </a:r>
            <a:endParaRPr lang="en-US" sz="2000" kern="0" dirty="0">
              <a:solidFill>
                <a:prstClr val="black"/>
              </a:solidFill>
            </a:endParaRPr>
          </a:p>
        </p:txBody>
      </p:sp>
      <p:grpSp>
        <p:nvGrpSpPr>
          <p:cNvPr id="2" name="Group 18"/>
          <p:cNvGrpSpPr>
            <a:grpSpLocks/>
          </p:cNvGrpSpPr>
          <p:nvPr/>
        </p:nvGrpSpPr>
        <p:grpSpPr bwMode="auto">
          <a:xfrm>
            <a:off x="2393950" y="893763"/>
            <a:ext cx="4111626" cy="3309938"/>
            <a:chOff x="1559" y="677"/>
            <a:chExt cx="2590" cy="2085"/>
          </a:xfrm>
        </p:grpSpPr>
        <p:grpSp>
          <p:nvGrpSpPr>
            <p:cNvPr id="3" name="Group 13"/>
            <p:cNvGrpSpPr>
              <a:grpSpLocks/>
            </p:cNvGrpSpPr>
            <p:nvPr/>
          </p:nvGrpSpPr>
          <p:grpSpPr bwMode="auto">
            <a:xfrm>
              <a:off x="1559" y="677"/>
              <a:ext cx="2590" cy="1893"/>
              <a:chOff x="1651" y="995"/>
              <a:chExt cx="2590" cy="1893"/>
            </a:xfrm>
          </p:grpSpPr>
          <p:sp>
            <p:nvSpPr>
              <p:cNvPr id="28681" name="Text Box 5"/>
              <p:cNvSpPr txBox="1">
                <a:spLocks noChangeArrowheads="1"/>
              </p:cNvSpPr>
              <p:nvPr/>
            </p:nvSpPr>
            <p:spPr bwMode="auto">
              <a:xfrm rot="-5400000">
                <a:off x="1576" y="1070"/>
                <a:ext cx="383"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a:solidFill>
                      <a:srgbClr val="000000"/>
                    </a:solidFill>
                    <a:ea typeface="Arial Unicode MS" charset="0"/>
                    <a:cs typeface="Arial Unicode MS" charset="0"/>
                  </a:rPr>
                  <a:t>cost</a:t>
                </a:r>
              </a:p>
            </p:txBody>
          </p:sp>
          <p:sp>
            <p:nvSpPr>
              <p:cNvPr id="28682" name="Text Box 6"/>
              <p:cNvSpPr txBox="1">
                <a:spLocks noChangeArrowheads="1"/>
              </p:cNvSpPr>
              <p:nvPr/>
            </p:nvSpPr>
            <p:spPr bwMode="auto">
              <a:xfrm>
                <a:off x="3607" y="2655"/>
                <a:ext cx="536"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dirty="0">
                    <a:solidFill>
                      <a:prstClr val="black"/>
                    </a:solidFill>
                    <a:ea typeface="Arial Unicode MS" charset="0"/>
                    <a:cs typeface="Arial Unicode MS" charset="0"/>
                  </a:rPr>
                  <a:t>energy</a:t>
                </a:r>
              </a:p>
            </p:txBody>
          </p:sp>
          <p:sp>
            <p:nvSpPr>
              <p:cNvPr id="28683" name="Line 7"/>
              <p:cNvSpPr>
                <a:spLocks noChangeShapeType="1"/>
              </p:cNvSpPr>
              <p:nvPr/>
            </p:nvSpPr>
            <p:spPr bwMode="auto">
              <a:xfrm>
                <a:off x="1880" y="1026"/>
                <a:ext cx="10" cy="1643"/>
              </a:xfrm>
              <a:prstGeom prst="line">
                <a:avLst/>
              </a:prstGeom>
              <a:noFill/>
              <a:ln w="25400">
                <a:solidFill>
                  <a:schemeClr val="tx1"/>
                </a:solidFill>
                <a:round/>
                <a:headEnd/>
                <a:tailEnd/>
              </a:ln>
            </p:spPr>
            <p:txBody>
              <a:bodyPr wrap="none" anchor="ctr">
                <a:prstTxWarp prst="textNoShape">
                  <a:avLst/>
                </a:prstTxWarp>
              </a:bodyPr>
              <a:lstStyle/>
              <a:p>
                <a:endParaRPr lang="en-US">
                  <a:solidFill>
                    <a:prstClr val="black"/>
                  </a:solidFill>
                </a:endParaRPr>
              </a:p>
            </p:txBody>
          </p:sp>
          <p:sp>
            <p:nvSpPr>
              <p:cNvPr id="28684" name="Line 8"/>
              <p:cNvSpPr>
                <a:spLocks noChangeShapeType="1"/>
              </p:cNvSpPr>
              <p:nvPr/>
            </p:nvSpPr>
            <p:spPr bwMode="auto">
              <a:xfrm>
                <a:off x="1890" y="2669"/>
                <a:ext cx="2282" cy="0"/>
              </a:xfrm>
              <a:prstGeom prst="line">
                <a:avLst/>
              </a:prstGeom>
              <a:noFill/>
              <a:ln w="25400">
                <a:solidFill>
                  <a:schemeClr val="tx1"/>
                </a:solidFill>
                <a:round/>
                <a:headEnd/>
                <a:tailEnd/>
              </a:ln>
            </p:spPr>
            <p:txBody>
              <a:bodyPr wrap="none" anchor="ctr">
                <a:prstTxWarp prst="textNoShape">
                  <a:avLst/>
                </a:prstTxWarp>
              </a:bodyPr>
              <a:lstStyle/>
              <a:p>
                <a:endParaRPr lang="en-US">
                  <a:solidFill>
                    <a:prstClr val="black"/>
                  </a:solidFill>
                </a:endParaRPr>
              </a:p>
            </p:txBody>
          </p:sp>
          <p:sp>
            <p:nvSpPr>
              <p:cNvPr id="28685" name="Text Box 9"/>
              <p:cNvSpPr txBox="1">
                <a:spLocks noChangeArrowheads="1"/>
              </p:cNvSpPr>
              <p:nvPr/>
            </p:nvSpPr>
            <p:spPr bwMode="auto">
              <a:xfrm>
                <a:off x="2200" y="1105"/>
                <a:ext cx="842" cy="518"/>
              </a:xfrm>
              <a:prstGeom prst="rect">
                <a:avLst/>
              </a:prstGeom>
              <a:noFill/>
              <a:ln w="9525">
                <a:noFill/>
                <a:miter lim="800000"/>
                <a:headEnd/>
                <a:tailEnd/>
              </a:ln>
            </p:spPr>
            <p:txBody>
              <a:bodyPr wrap="none">
                <a:prstTxWarp prst="textNoShape">
                  <a:avLst/>
                </a:prstTxWarp>
                <a:spAutoFit/>
              </a:bodyPr>
              <a:lstStyle/>
              <a:p>
                <a:pPr eaLnBrk="0" hangingPunct="0"/>
                <a:r>
                  <a:rPr lang="en-US" altLang="ja-JP">
                    <a:solidFill>
                      <a:srgbClr val="FF6600"/>
                    </a:solidFill>
                    <a:ea typeface="Arial Unicode MS" charset="0"/>
                    <a:cs typeface="Arial Unicode MS" charset="0"/>
                  </a:rPr>
                  <a:t>Circular</a:t>
                </a:r>
              </a:p>
              <a:p>
                <a:pPr eaLnBrk="0" hangingPunct="0"/>
                <a:r>
                  <a:rPr lang="en-US" altLang="ja-JP">
                    <a:solidFill>
                      <a:srgbClr val="FF6600"/>
                    </a:solidFill>
                    <a:ea typeface="Arial Unicode MS" charset="0"/>
                    <a:cs typeface="Arial Unicode MS" charset="0"/>
                  </a:rPr>
                  <a:t>Collider</a:t>
                </a:r>
              </a:p>
            </p:txBody>
          </p:sp>
          <p:sp>
            <p:nvSpPr>
              <p:cNvPr id="28686" name="Freeform 10"/>
              <p:cNvSpPr>
                <a:spLocks/>
              </p:cNvSpPr>
              <p:nvPr/>
            </p:nvSpPr>
            <p:spPr bwMode="auto">
              <a:xfrm>
                <a:off x="1890" y="1200"/>
                <a:ext cx="1433" cy="1469"/>
              </a:xfrm>
              <a:custGeom>
                <a:avLst/>
                <a:gdLst>
                  <a:gd name="T0" fmla="*/ 0 w 1200"/>
                  <a:gd name="T1" fmla="*/ 8153 h 1104"/>
                  <a:gd name="T2" fmla="*/ 1163 w 1200"/>
                  <a:gd name="T3" fmla="*/ 7801 h 1104"/>
                  <a:gd name="T4" fmla="*/ 2160 w 1200"/>
                  <a:gd name="T5" fmla="*/ 6736 h 1104"/>
                  <a:gd name="T6" fmla="*/ 2991 w 1200"/>
                  <a:gd name="T7" fmla="*/ 5321 h 1104"/>
                  <a:gd name="T8" fmla="*/ 3657 w 1200"/>
                  <a:gd name="T9" fmla="*/ 2837 h 1104"/>
                  <a:gd name="T10" fmla="*/ 4156 w 1200"/>
                  <a:gd name="T11" fmla="*/ 0 h 1104"/>
                  <a:gd name="T12" fmla="*/ 0 60000 65536"/>
                  <a:gd name="T13" fmla="*/ 0 60000 65536"/>
                  <a:gd name="T14" fmla="*/ 0 60000 65536"/>
                  <a:gd name="T15" fmla="*/ 0 60000 65536"/>
                  <a:gd name="T16" fmla="*/ 0 60000 65536"/>
                  <a:gd name="T17" fmla="*/ 0 60000 65536"/>
                  <a:gd name="T18" fmla="*/ 0 w 1200"/>
                  <a:gd name="T19" fmla="*/ 0 h 1104"/>
                  <a:gd name="T20" fmla="*/ 1200 w 1200"/>
                  <a:gd name="T21" fmla="*/ 1104 h 1104"/>
                </a:gdLst>
                <a:ahLst/>
                <a:cxnLst>
                  <a:cxn ang="T12">
                    <a:pos x="T0" y="T1"/>
                  </a:cxn>
                  <a:cxn ang="T13">
                    <a:pos x="T2" y="T3"/>
                  </a:cxn>
                  <a:cxn ang="T14">
                    <a:pos x="T4" y="T5"/>
                  </a:cxn>
                  <a:cxn ang="T15">
                    <a:pos x="T6" y="T7"/>
                  </a:cxn>
                  <a:cxn ang="T16">
                    <a:pos x="T8" y="T9"/>
                  </a:cxn>
                  <a:cxn ang="T17">
                    <a:pos x="T10" y="T11"/>
                  </a:cxn>
                </a:cxnLst>
                <a:rect l="T18" t="T19" r="T20" b="T21"/>
                <a:pathLst>
                  <a:path w="1200" h="1104">
                    <a:moveTo>
                      <a:pt x="0" y="1104"/>
                    </a:moveTo>
                    <a:cubicBezTo>
                      <a:pt x="116" y="1096"/>
                      <a:pt x="232" y="1088"/>
                      <a:pt x="336" y="1056"/>
                    </a:cubicBezTo>
                    <a:cubicBezTo>
                      <a:pt x="440" y="1024"/>
                      <a:pt x="536" y="968"/>
                      <a:pt x="624" y="912"/>
                    </a:cubicBezTo>
                    <a:cubicBezTo>
                      <a:pt x="712" y="856"/>
                      <a:pt x="792" y="808"/>
                      <a:pt x="864" y="720"/>
                    </a:cubicBezTo>
                    <a:cubicBezTo>
                      <a:pt x="936" y="632"/>
                      <a:pt x="1000" y="504"/>
                      <a:pt x="1056" y="384"/>
                    </a:cubicBezTo>
                    <a:cubicBezTo>
                      <a:pt x="1112" y="264"/>
                      <a:pt x="1176" y="64"/>
                      <a:pt x="1200" y="0"/>
                    </a:cubicBezTo>
                  </a:path>
                </a:pathLst>
              </a:custGeom>
              <a:noFill/>
              <a:ln w="25400">
                <a:solidFill>
                  <a:srgbClr val="FF6600"/>
                </a:solidFill>
                <a:round/>
                <a:headEnd/>
                <a:tailEnd/>
              </a:ln>
            </p:spPr>
            <p:txBody>
              <a:bodyPr wrap="none" anchor="ctr">
                <a:prstTxWarp prst="textNoShape">
                  <a:avLst/>
                </a:prstTxWarp>
              </a:bodyPr>
              <a:lstStyle/>
              <a:p>
                <a:endParaRPr lang="en-US">
                  <a:solidFill>
                    <a:prstClr val="black"/>
                  </a:solidFill>
                </a:endParaRPr>
              </a:p>
            </p:txBody>
          </p:sp>
          <p:sp>
            <p:nvSpPr>
              <p:cNvPr id="28687" name="Text Box 11"/>
              <p:cNvSpPr txBox="1">
                <a:spLocks noChangeArrowheads="1"/>
              </p:cNvSpPr>
              <p:nvPr/>
            </p:nvSpPr>
            <p:spPr bwMode="auto">
              <a:xfrm>
                <a:off x="3334" y="1823"/>
                <a:ext cx="907" cy="601"/>
              </a:xfrm>
              <a:prstGeom prst="rect">
                <a:avLst/>
              </a:prstGeom>
              <a:noFill/>
              <a:ln w="9525">
                <a:noFill/>
                <a:miter lim="800000"/>
                <a:headEnd/>
                <a:tailEnd/>
              </a:ln>
            </p:spPr>
            <p:txBody>
              <a:bodyPr wrap="none">
                <a:prstTxWarp prst="textNoShape">
                  <a:avLst/>
                </a:prstTxWarp>
                <a:spAutoFit/>
              </a:bodyPr>
              <a:lstStyle/>
              <a:p>
                <a:pPr eaLnBrk="0" hangingPunct="0"/>
                <a:r>
                  <a:rPr lang="en-US" altLang="ja-JP" dirty="0">
                    <a:solidFill>
                      <a:srgbClr val="FF0000"/>
                    </a:solidFill>
                    <a:ea typeface="Arial Unicode MS" charset="0"/>
                    <a:cs typeface="Arial Unicode MS" charset="0"/>
                  </a:rPr>
                  <a:t>Linear</a:t>
                </a:r>
              </a:p>
              <a:p>
                <a:pPr eaLnBrk="0" hangingPunct="0"/>
                <a:r>
                  <a:rPr lang="en-US" altLang="ja-JP" dirty="0">
                    <a:solidFill>
                      <a:srgbClr val="FF0000"/>
                    </a:solidFill>
                    <a:ea typeface="Arial Unicode MS" charset="0"/>
                    <a:cs typeface="Arial Unicode MS" charset="0"/>
                  </a:rPr>
                  <a:t>Collider</a:t>
                </a:r>
              </a:p>
            </p:txBody>
          </p:sp>
          <p:sp>
            <p:nvSpPr>
              <p:cNvPr id="28688" name="Line 12"/>
              <p:cNvSpPr>
                <a:spLocks noChangeShapeType="1"/>
              </p:cNvSpPr>
              <p:nvPr/>
            </p:nvSpPr>
            <p:spPr bwMode="auto">
              <a:xfrm flipV="1">
                <a:off x="1882" y="1352"/>
                <a:ext cx="2189" cy="1201"/>
              </a:xfrm>
              <a:prstGeom prst="line">
                <a:avLst/>
              </a:prstGeom>
              <a:noFill/>
              <a:ln w="25400">
                <a:solidFill>
                  <a:srgbClr val="FF0000"/>
                </a:solidFill>
                <a:round/>
                <a:headEnd/>
                <a:tailEnd/>
              </a:ln>
            </p:spPr>
            <p:txBody>
              <a:bodyPr wrap="none" anchor="ctr">
                <a:prstTxWarp prst="textNoShape">
                  <a:avLst/>
                </a:prstTxWarp>
              </a:bodyPr>
              <a:lstStyle/>
              <a:p>
                <a:endParaRPr lang="en-US">
                  <a:solidFill>
                    <a:prstClr val="black"/>
                  </a:solidFill>
                </a:endParaRPr>
              </a:p>
            </p:txBody>
          </p:sp>
        </p:grpSp>
        <p:sp>
          <p:nvSpPr>
            <p:cNvPr id="28679" name="Line 15"/>
            <p:cNvSpPr>
              <a:spLocks noChangeShapeType="1"/>
            </p:cNvSpPr>
            <p:nvPr/>
          </p:nvSpPr>
          <p:spPr bwMode="auto">
            <a:xfrm>
              <a:off x="2971" y="1616"/>
              <a:ext cx="0" cy="816"/>
            </a:xfrm>
            <a:prstGeom prst="line">
              <a:avLst/>
            </a:prstGeom>
            <a:noFill/>
            <a:ln w="25400">
              <a:solidFill>
                <a:srgbClr val="008000"/>
              </a:solidFill>
              <a:round/>
              <a:headEnd type="triangle" w="med" len="med"/>
              <a:tailEnd/>
            </a:ln>
          </p:spPr>
          <p:txBody>
            <a:bodyPr anchor="ctr">
              <a:prstTxWarp prst="textNoShape">
                <a:avLst/>
              </a:prstTxWarp>
            </a:bodyPr>
            <a:lstStyle/>
            <a:p>
              <a:endParaRPr lang="en-US">
                <a:solidFill>
                  <a:prstClr val="black"/>
                </a:solidFill>
              </a:endParaRPr>
            </a:p>
          </p:txBody>
        </p:sp>
        <p:sp>
          <p:nvSpPr>
            <p:cNvPr id="28680" name="Text Box 16"/>
            <p:cNvSpPr txBox="1">
              <a:spLocks noChangeArrowheads="1"/>
            </p:cNvSpPr>
            <p:nvPr/>
          </p:nvSpPr>
          <p:spPr bwMode="auto">
            <a:xfrm>
              <a:off x="2271" y="2432"/>
              <a:ext cx="1199" cy="330"/>
            </a:xfrm>
            <a:prstGeom prst="rect">
              <a:avLst/>
            </a:prstGeom>
            <a:noFill/>
            <a:ln w="25400">
              <a:noFill/>
              <a:miter lim="800000"/>
              <a:headEnd/>
              <a:tailEnd/>
            </a:ln>
          </p:spPr>
          <p:txBody>
            <a:bodyPr wrap="square">
              <a:prstTxWarp prst="textNoShape">
                <a:avLst/>
              </a:prstTxWarp>
              <a:spAutoFit/>
            </a:bodyPr>
            <a:lstStyle/>
            <a:p>
              <a:pPr algn="ctr">
                <a:spcBef>
                  <a:spcPct val="50000"/>
                </a:spcBef>
              </a:pPr>
              <a:r>
                <a:rPr lang="en-US" dirty="0">
                  <a:solidFill>
                    <a:srgbClr val="008000"/>
                  </a:solidFill>
                </a:rPr>
                <a:t>200 </a:t>
              </a:r>
              <a:r>
                <a:rPr lang="en-US" dirty="0" err="1">
                  <a:solidFill>
                    <a:srgbClr val="008000"/>
                  </a:solidFill>
                </a:rPr>
                <a:t>GeV</a:t>
              </a:r>
              <a:r>
                <a:rPr lang="en-US" dirty="0">
                  <a:solidFill>
                    <a:srgbClr val="008000"/>
                  </a:solidFill>
                </a:rPr>
                <a:t> e</a:t>
              </a:r>
              <a:r>
                <a:rPr lang="en-US" baseline="30000" dirty="0">
                  <a:solidFill>
                    <a:srgbClr val="008000"/>
                  </a:solidFill>
                </a:rPr>
                <a:t>-</a:t>
              </a:r>
            </a:p>
          </p:txBody>
        </p:sp>
      </p:grpSp>
    </p:spTree>
    <p:extLst>
      <p:ext uri="{BB962C8B-B14F-4D97-AF65-F5344CB8AC3E}">
        <p14:creationId xmlns:p14="http://schemas.microsoft.com/office/powerpoint/2010/main" val="18717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0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20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US" sz="3600" dirty="0" err="1" smtClean="0"/>
              <a:t>LHeC</a:t>
            </a:r>
            <a:endParaRPr lang="en-US" sz="3600" dirty="0"/>
          </a:p>
        </p:txBody>
      </p:sp>
      <p:sp>
        <p:nvSpPr>
          <p:cNvPr id="3" name="Content Placeholder 2"/>
          <p:cNvSpPr>
            <a:spLocks noGrp="1"/>
          </p:cNvSpPr>
          <p:nvPr>
            <p:ph idx="1"/>
          </p:nvPr>
        </p:nvSpPr>
        <p:spPr>
          <a:xfrm>
            <a:off x="457200" y="1052736"/>
            <a:ext cx="8229600" cy="5544616"/>
          </a:xfrm>
        </p:spPr>
        <p:txBody>
          <a:bodyPr/>
          <a:lstStyle/>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157</a:t>
            </a:fld>
            <a:endParaRPr lang="en-GB">
              <a:solidFill>
                <a:prstClr val="black">
                  <a:tint val="75000"/>
                </a:prstClr>
              </a:solidFill>
            </a:endParaRPr>
          </a:p>
        </p:txBody>
      </p:sp>
    </p:spTree>
    <p:extLst>
      <p:ext uri="{BB962C8B-B14F-4D97-AF65-F5344CB8AC3E}">
        <p14:creationId xmlns:p14="http://schemas.microsoft.com/office/powerpoint/2010/main" val="32564489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71438"/>
            <a:ext cx="9096375"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158</a:t>
            </a:fld>
            <a:endParaRPr lang="en-GB">
              <a:solidFill>
                <a:prstClr val="black">
                  <a:tint val="75000"/>
                </a:prstClr>
              </a:solidFill>
            </a:endParaRPr>
          </a:p>
        </p:txBody>
      </p:sp>
    </p:spTree>
    <p:extLst>
      <p:ext uri="{BB962C8B-B14F-4D97-AF65-F5344CB8AC3E}">
        <p14:creationId xmlns:p14="http://schemas.microsoft.com/office/powerpoint/2010/main" val="281594728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62000" y="381000"/>
            <a:ext cx="7772400" cy="609600"/>
          </a:xfrm>
        </p:spPr>
        <p:txBody>
          <a:bodyPr/>
          <a:lstStyle/>
          <a:p>
            <a:r>
              <a:rPr lang="en-US" sz="2400"/>
              <a:t>Physics and Range</a:t>
            </a:r>
          </a:p>
        </p:txBody>
      </p:sp>
      <p:sp>
        <p:nvSpPr>
          <p:cNvPr id="39939" name="Text Box 3"/>
          <p:cNvSpPr txBox="1">
            <a:spLocks noChangeArrowheads="1"/>
          </p:cNvSpPr>
          <p:nvPr/>
        </p:nvSpPr>
        <p:spPr bwMode="auto">
          <a:xfrm>
            <a:off x="3352800" y="2209800"/>
            <a:ext cx="25685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prstClr val="black"/>
                </a:solidFill>
              </a:rPr>
              <a:t> </a:t>
            </a:r>
          </a:p>
        </p:txBody>
      </p:sp>
      <p:pic>
        <p:nvPicPr>
          <p:cNvPr id="39940" name="Picture 4"/>
          <p:cNvPicPr>
            <a:picLocks noChangeAspect="1" noChangeArrowheads="1"/>
          </p:cNvPicPr>
          <p:nvPr/>
        </p:nvPicPr>
        <p:blipFill>
          <a:blip r:embed="rId3"/>
          <a:srcRect/>
          <a:stretch>
            <a:fillRect/>
          </a:stretch>
        </p:blipFill>
        <p:spPr bwMode="auto">
          <a:xfrm>
            <a:off x="228600" y="152400"/>
            <a:ext cx="6477000" cy="6303963"/>
          </a:xfrm>
          <a:prstGeom prst="rect">
            <a:avLst/>
          </a:prstGeom>
          <a:noFill/>
          <a:ln w="9525">
            <a:noFill/>
            <a:miter lim="800000"/>
            <a:headEnd/>
            <a:tailEnd/>
          </a:ln>
        </p:spPr>
      </p:pic>
      <p:sp>
        <p:nvSpPr>
          <p:cNvPr id="39941" name="Text Box 5"/>
          <p:cNvSpPr txBox="1">
            <a:spLocks noChangeArrowheads="1"/>
          </p:cNvSpPr>
          <p:nvPr/>
        </p:nvSpPr>
        <p:spPr bwMode="auto">
          <a:xfrm>
            <a:off x="5486400" y="533400"/>
            <a:ext cx="1219200" cy="338554"/>
          </a:xfrm>
          <a:prstGeom prst="rect">
            <a:avLst/>
          </a:prstGeom>
          <a:solidFill>
            <a:schemeClr val="bg1"/>
          </a:solidFill>
          <a:ln w="15875">
            <a:solidFill>
              <a:srgbClr val="FF0000"/>
            </a:solidFill>
            <a:miter lim="800000"/>
            <a:headEnd/>
            <a:tailEnd/>
          </a:ln>
        </p:spPr>
        <p:txBody>
          <a:bodyPr wrap="square">
            <a:prstTxWarp prst="textNoShape">
              <a:avLst/>
            </a:prstTxWarp>
            <a:spAutoFit/>
          </a:bodyPr>
          <a:lstStyle/>
          <a:p>
            <a:r>
              <a:rPr lang="en-US" sz="1600" dirty="0" smtClean="0">
                <a:solidFill>
                  <a:prstClr val="black"/>
                </a:solidFill>
              </a:rPr>
              <a:t>New Physics</a:t>
            </a:r>
            <a:endParaRPr lang="en-US" sz="1600" dirty="0">
              <a:solidFill>
                <a:prstClr val="black"/>
              </a:solidFill>
            </a:endParaRPr>
          </a:p>
        </p:txBody>
      </p:sp>
      <p:sp>
        <p:nvSpPr>
          <p:cNvPr id="39942" name="Text Box 6"/>
          <p:cNvSpPr txBox="1">
            <a:spLocks noChangeArrowheads="1"/>
          </p:cNvSpPr>
          <p:nvPr/>
        </p:nvSpPr>
        <p:spPr bwMode="auto">
          <a:xfrm>
            <a:off x="4114800" y="2133600"/>
            <a:ext cx="1816100" cy="841375"/>
          </a:xfrm>
          <a:prstGeom prst="rect">
            <a:avLst/>
          </a:prstGeom>
          <a:solidFill>
            <a:schemeClr val="bg1"/>
          </a:solidFill>
          <a:ln w="15875">
            <a:solidFill>
              <a:srgbClr val="FF0000"/>
            </a:solidFill>
            <a:miter lim="800000"/>
            <a:headEnd/>
            <a:tailEnd/>
          </a:ln>
        </p:spPr>
        <p:txBody>
          <a:bodyPr wrap="none">
            <a:prstTxWarp prst="textNoShape">
              <a:avLst/>
            </a:prstTxWarp>
            <a:spAutoFit/>
          </a:bodyPr>
          <a:lstStyle/>
          <a:p>
            <a:r>
              <a:rPr lang="en-US" sz="1600">
                <a:solidFill>
                  <a:prstClr val="black"/>
                </a:solidFill>
              </a:rPr>
              <a:t>High precision</a:t>
            </a:r>
          </a:p>
          <a:p>
            <a:r>
              <a:rPr lang="en-US" sz="1600">
                <a:solidFill>
                  <a:prstClr val="black"/>
                </a:solidFill>
              </a:rPr>
              <a:t>partons in plateau</a:t>
            </a:r>
          </a:p>
          <a:p>
            <a:r>
              <a:rPr lang="en-US" sz="1600">
                <a:solidFill>
                  <a:prstClr val="black"/>
                </a:solidFill>
              </a:rPr>
              <a:t>of the LHC</a:t>
            </a:r>
            <a:endParaRPr lang="en-US">
              <a:solidFill>
                <a:prstClr val="black"/>
              </a:solidFill>
            </a:endParaRPr>
          </a:p>
        </p:txBody>
      </p:sp>
      <p:sp>
        <p:nvSpPr>
          <p:cNvPr id="39943" name="Text Box 7"/>
          <p:cNvSpPr txBox="1">
            <a:spLocks noChangeArrowheads="1"/>
          </p:cNvSpPr>
          <p:nvPr/>
        </p:nvSpPr>
        <p:spPr bwMode="auto">
          <a:xfrm>
            <a:off x="3276600" y="3352800"/>
            <a:ext cx="1250950" cy="1574800"/>
          </a:xfrm>
          <a:prstGeom prst="rect">
            <a:avLst/>
          </a:prstGeom>
          <a:solidFill>
            <a:schemeClr val="bg1"/>
          </a:solidFill>
          <a:ln w="15875">
            <a:solidFill>
              <a:srgbClr val="FF0000"/>
            </a:solidFill>
            <a:miter lim="800000"/>
            <a:headEnd/>
            <a:tailEnd/>
          </a:ln>
        </p:spPr>
        <p:txBody>
          <a:bodyPr wrap="none">
            <a:prstTxWarp prst="textNoShape">
              <a:avLst/>
            </a:prstTxWarp>
            <a:spAutoFit/>
          </a:bodyPr>
          <a:lstStyle/>
          <a:p>
            <a:r>
              <a:rPr lang="en-US" sz="1600">
                <a:solidFill>
                  <a:prstClr val="black"/>
                </a:solidFill>
              </a:rPr>
              <a:t>Nuclear </a:t>
            </a:r>
          </a:p>
          <a:p>
            <a:endParaRPr lang="en-US" sz="1600">
              <a:solidFill>
                <a:prstClr val="black"/>
              </a:solidFill>
            </a:endParaRPr>
          </a:p>
          <a:p>
            <a:endParaRPr lang="en-US" sz="1600">
              <a:solidFill>
                <a:prstClr val="black"/>
              </a:solidFill>
            </a:endParaRPr>
          </a:p>
          <a:p>
            <a:endParaRPr lang="en-US" sz="1600">
              <a:solidFill>
                <a:prstClr val="black"/>
              </a:solidFill>
            </a:endParaRPr>
          </a:p>
          <a:p>
            <a:r>
              <a:rPr lang="en-US" sz="1600">
                <a:solidFill>
                  <a:prstClr val="black"/>
                </a:solidFill>
              </a:rPr>
              <a:t>Structure</a:t>
            </a:r>
          </a:p>
          <a:p>
            <a:r>
              <a:rPr lang="en-US" sz="1600">
                <a:solidFill>
                  <a:prstClr val="black"/>
                </a:solidFill>
              </a:rPr>
              <a:t>&amp; dynamics</a:t>
            </a:r>
            <a:endParaRPr lang="en-US">
              <a:solidFill>
                <a:prstClr val="black"/>
              </a:solidFill>
            </a:endParaRPr>
          </a:p>
        </p:txBody>
      </p:sp>
      <p:sp>
        <p:nvSpPr>
          <p:cNvPr id="39944" name="Text Box 8"/>
          <p:cNvSpPr txBox="1">
            <a:spLocks noChangeArrowheads="1"/>
          </p:cNvSpPr>
          <p:nvPr/>
        </p:nvSpPr>
        <p:spPr bwMode="auto">
          <a:xfrm>
            <a:off x="1676400" y="3962400"/>
            <a:ext cx="2133600" cy="352425"/>
          </a:xfrm>
          <a:prstGeom prst="rect">
            <a:avLst/>
          </a:prstGeom>
          <a:solidFill>
            <a:schemeClr val="bg1"/>
          </a:solidFill>
          <a:ln w="15875">
            <a:solidFill>
              <a:srgbClr val="FF0000"/>
            </a:solidFill>
            <a:miter lim="800000"/>
            <a:headEnd/>
            <a:tailEnd/>
          </a:ln>
        </p:spPr>
        <p:txBody>
          <a:bodyPr>
            <a:prstTxWarp prst="textNoShape">
              <a:avLst/>
            </a:prstTxWarp>
            <a:spAutoFit/>
          </a:bodyPr>
          <a:lstStyle/>
          <a:p>
            <a:r>
              <a:rPr lang="en-US" sz="1600">
                <a:solidFill>
                  <a:prstClr val="black"/>
                </a:solidFill>
              </a:rPr>
              <a:t>High Density Matter</a:t>
            </a:r>
            <a:endParaRPr lang="en-US">
              <a:solidFill>
                <a:prstClr val="black"/>
              </a:solidFill>
            </a:endParaRPr>
          </a:p>
        </p:txBody>
      </p:sp>
      <p:sp>
        <p:nvSpPr>
          <p:cNvPr id="39945" name="Text Box 9"/>
          <p:cNvSpPr txBox="1">
            <a:spLocks noChangeArrowheads="1"/>
          </p:cNvSpPr>
          <p:nvPr/>
        </p:nvSpPr>
        <p:spPr bwMode="auto">
          <a:xfrm>
            <a:off x="6096000" y="1752600"/>
            <a:ext cx="871538" cy="346075"/>
          </a:xfrm>
          <a:prstGeom prst="rect">
            <a:avLst/>
          </a:prstGeom>
          <a:solidFill>
            <a:schemeClr val="bg1"/>
          </a:solidFill>
          <a:ln w="9525">
            <a:solidFill>
              <a:srgbClr val="FF0000"/>
            </a:solidFill>
            <a:miter lim="800000"/>
            <a:headEnd/>
            <a:tailEnd/>
          </a:ln>
        </p:spPr>
        <p:txBody>
          <a:bodyPr wrap="none">
            <a:prstTxWarp prst="textNoShape">
              <a:avLst/>
            </a:prstTxWarp>
            <a:spAutoFit/>
          </a:bodyPr>
          <a:lstStyle/>
          <a:p>
            <a:r>
              <a:rPr lang="en-US" sz="1600">
                <a:solidFill>
                  <a:prstClr val="black"/>
                </a:solidFill>
              </a:rPr>
              <a:t>Large x</a:t>
            </a:r>
            <a:endParaRPr lang="en-US">
              <a:solidFill>
                <a:prstClr val="black"/>
              </a:solidFill>
            </a:endParaRPr>
          </a:p>
        </p:txBody>
      </p:sp>
      <p:sp>
        <p:nvSpPr>
          <p:cNvPr id="12" name="TextBox 11"/>
          <p:cNvSpPr txBox="1"/>
          <p:nvPr/>
        </p:nvSpPr>
        <p:spPr>
          <a:xfrm>
            <a:off x="7146816" y="1207799"/>
            <a:ext cx="1565352" cy="5509201"/>
          </a:xfrm>
          <a:prstGeom prst="rect">
            <a:avLst/>
          </a:prstGeom>
          <a:noFill/>
          <a:ln>
            <a:solidFill>
              <a:schemeClr val="bg1">
                <a:lumMod val="65000"/>
              </a:schemeClr>
            </a:solidFill>
          </a:ln>
        </p:spPr>
        <p:txBody>
          <a:bodyPr wrap="none" rtlCol="0">
            <a:spAutoFit/>
          </a:bodyPr>
          <a:lstStyle/>
          <a:p>
            <a:r>
              <a:rPr lang="en-US" sz="1600" dirty="0" err="1" smtClean="0">
                <a:solidFill>
                  <a:prstClr val="black"/>
                </a:solidFill>
              </a:rPr>
              <a:t>eQ</a:t>
            </a:r>
            <a:r>
              <a:rPr lang="en-US" sz="1600" dirty="0" smtClean="0">
                <a:solidFill>
                  <a:prstClr val="black"/>
                </a:solidFill>
              </a:rPr>
              <a:t> states</a:t>
            </a:r>
          </a:p>
          <a:p>
            <a:r>
              <a:rPr lang="en-US" sz="1600" dirty="0" smtClean="0">
                <a:solidFill>
                  <a:prstClr val="black"/>
                </a:solidFill>
              </a:rPr>
              <a:t>GUT (</a:t>
            </a:r>
            <a:r>
              <a:rPr lang="en-US" sz="1600" dirty="0" err="1" smtClean="0">
                <a:solidFill>
                  <a:prstClr val="black"/>
                </a:solidFill>
              </a:rPr>
              <a:t>δα</a:t>
            </a:r>
            <a:r>
              <a:rPr lang="en-US" sz="1600" baseline="-25000" dirty="0" err="1" smtClean="0">
                <a:solidFill>
                  <a:prstClr val="black"/>
                </a:solidFill>
              </a:rPr>
              <a:t>s</a:t>
            </a:r>
            <a:r>
              <a:rPr lang="en-US" sz="1600" dirty="0" smtClean="0">
                <a:solidFill>
                  <a:prstClr val="black"/>
                </a:solidFill>
              </a:rPr>
              <a:t>=0.1%)</a:t>
            </a:r>
          </a:p>
          <a:p>
            <a:r>
              <a:rPr lang="en-US" sz="1600" dirty="0" smtClean="0">
                <a:solidFill>
                  <a:prstClr val="black"/>
                </a:solidFill>
              </a:rPr>
              <a:t>Excited fermions</a:t>
            </a:r>
          </a:p>
          <a:p>
            <a:r>
              <a:rPr lang="en-US" sz="1600" dirty="0" smtClean="0">
                <a:solidFill>
                  <a:prstClr val="black"/>
                </a:solidFill>
              </a:rPr>
              <a:t>Hot/cold spots</a:t>
            </a:r>
          </a:p>
          <a:p>
            <a:r>
              <a:rPr lang="en-US" sz="1600" dirty="0" smtClean="0">
                <a:solidFill>
                  <a:prstClr val="black"/>
                </a:solidFill>
              </a:rPr>
              <a:t>Single top</a:t>
            </a:r>
          </a:p>
          <a:p>
            <a:r>
              <a:rPr lang="en-US" sz="1600" dirty="0" smtClean="0">
                <a:solidFill>
                  <a:prstClr val="black"/>
                </a:solidFill>
              </a:rPr>
              <a:t>Higgs</a:t>
            </a:r>
          </a:p>
          <a:p>
            <a:r>
              <a:rPr lang="en-US" sz="1600" dirty="0" err="1" smtClean="0">
                <a:solidFill>
                  <a:prstClr val="black"/>
                </a:solidFill>
              </a:rPr>
              <a:t>PDFs</a:t>
            </a:r>
            <a:r>
              <a:rPr lang="en-US" sz="1600" dirty="0" smtClean="0">
                <a:solidFill>
                  <a:prstClr val="black"/>
                </a:solidFill>
              </a:rPr>
              <a:t> </a:t>
            </a:r>
          </a:p>
          <a:p>
            <a:r>
              <a:rPr lang="en-US" sz="1600" dirty="0" smtClean="0">
                <a:solidFill>
                  <a:prstClr val="black"/>
                </a:solidFill>
              </a:rPr>
              <a:t>Multi-Jets</a:t>
            </a:r>
          </a:p>
          <a:p>
            <a:r>
              <a:rPr lang="en-US" sz="1600" dirty="0" smtClean="0">
                <a:solidFill>
                  <a:prstClr val="black"/>
                </a:solidFill>
              </a:rPr>
              <a:t>DVCS</a:t>
            </a:r>
          </a:p>
          <a:p>
            <a:r>
              <a:rPr lang="en-US" sz="1600" dirty="0" err="1" smtClean="0">
                <a:solidFill>
                  <a:prstClr val="black"/>
                </a:solidFill>
              </a:rPr>
              <a:t>Unintegrated</a:t>
            </a:r>
            <a:r>
              <a:rPr lang="en-US" sz="1600" dirty="0" smtClean="0">
                <a:solidFill>
                  <a:prstClr val="black"/>
                </a:solidFill>
              </a:rPr>
              <a:t> </a:t>
            </a:r>
          </a:p>
          <a:p>
            <a:r>
              <a:rPr lang="en-US" sz="1600" dirty="0" err="1" smtClean="0">
                <a:solidFill>
                  <a:prstClr val="black"/>
                </a:solidFill>
              </a:rPr>
              <a:t>partons</a:t>
            </a:r>
            <a:endParaRPr lang="en-US" sz="1600" dirty="0" smtClean="0">
              <a:solidFill>
                <a:prstClr val="black"/>
              </a:solidFill>
            </a:endParaRPr>
          </a:p>
          <a:p>
            <a:r>
              <a:rPr lang="en-US" sz="1600" dirty="0" smtClean="0">
                <a:solidFill>
                  <a:prstClr val="black"/>
                </a:solidFill>
              </a:rPr>
              <a:t>Saturation</a:t>
            </a:r>
          </a:p>
          <a:p>
            <a:r>
              <a:rPr lang="en-US" sz="1600" dirty="0" smtClean="0">
                <a:solidFill>
                  <a:prstClr val="black"/>
                </a:solidFill>
              </a:rPr>
              <a:t>Vector Mesons</a:t>
            </a:r>
          </a:p>
          <a:p>
            <a:r>
              <a:rPr lang="en-US" sz="1600" dirty="0" smtClean="0">
                <a:solidFill>
                  <a:prstClr val="black"/>
                </a:solidFill>
              </a:rPr>
              <a:t>IP - graviton</a:t>
            </a:r>
          </a:p>
          <a:p>
            <a:r>
              <a:rPr lang="en-US" sz="1600" dirty="0" err="1" smtClean="0">
                <a:solidFill>
                  <a:prstClr val="black"/>
                </a:solidFill>
              </a:rPr>
              <a:t>Odderons</a:t>
            </a:r>
            <a:endParaRPr lang="en-US" sz="1600" dirty="0" smtClean="0">
              <a:solidFill>
                <a:prstClr val="black"/>
              </a:solidFill>
            </a:endParaRPr>
          </a:p>
          <a:p>
            <a:r>
              <a:rPr lang="en-US" sz="1600" dirty="0" smtClean="0">
                <a:solidFill>
                  <a:prstClr val="black"/>
                </a:solidFill>
              </a:rPr>
              <a:t>NC couplings</a:t>
            </a:r>
          </a:p>
          <a:p>
            <a:r>
              <a:rPr lang="en-US" sz="1600" dirty="0" smtClean="0">
                <a:solidFill>
                  <a:prstClr val="black"/>
                </a:solidFill>
              </a:rPr>
              <a:t>sin</a:t>
            </a:r>
            <a:r>
              <a:rPr lang="en-US" sz="1600" baseline="30000" dirty="0" smtClean="0">
                <a:solidFill>
                  <a:prstClr val="black"/>
                </a:solidFill>
              </a:rPr>
              <a:t>2</a:t>
            </a:r>
            <a:r>
              <a:rPr lang="en-US" sz="1600" dirty="0" smtClean="0">
                <a:solidFill>
                  <a:prstClr val="black"/>
                </a:solidFill>
              </a:rPr>
              <a:t>Θ</a:t>
            </a:r>
          </a:p>
          <a:p>
            <a:r>
              <a:rPr lang="en-US" sz="1600" dirty="0" smtClean="0">
                <a:solidFill>
                  <a:prstClr val="black"/>
                </a:solidFill>
              </a:rPr>
              <a:t>Beauty</a:t>
            </a:r>
          </a:p>
          <a:p>
            <a:r>
              <a:rPr lang="en-US" sz="1600" dirty="0" smtClean="0">
                <a:solidFill>
                  <a:prstClr val="black"/>
                </a:solidFill>
              </a:rPr>
              <a:t>Charm </a:t>
            </a:r>
          </a:p>
          <a:p>
            <a:r>
              <a:rPr lang="en-US" sz="1600" dirty="0" err="1" smtClean="0">
                <a:solidFill>
                  <a:prstClr val="black"/>
                </a:solidFill>
              </a:rPr>
              <a:t>Partons</a:t>
            </a:r>
            <a:r>
              <a:rPr lang="en-US" sz="1600" dirty="0" smtClean="0">
                <a:solidFill>
                  <a:prstClr val="black"/>
                </a:solidFill>
              </a:rPr>
              <a:t> in nuclei</a:t>
            </a:r>
          </a:p>
          <a:p>
            <a:r>
              <a:rPr lang="en-US" sz="1600" dirty="0" smtClean="0">
                <a:solidFill>
                  <a:prstClr val="black"/>
                </a:solidFill>
              </a:rPr>
              <a:t>Shadowing</a:t>
            </a:r>
          </a:p>
          <a:p>
            <a:r>
              <a:rPr lang="en-US" sz="1600" dirty="0" smtClean="0">
                <a:solidFill>
                  <a:prstClr val="black"/>
                </a:solidFill>
              </a:rPr>
              <a:t>….</a:t>
            </a:r>
          </a:p>
        </p:txBody>
      </p:sp>
      <p:sp>
        <p:nvSpPr>
          <p:cNvPr id="14" name="TextBox 13"/>
          <p:cNvSpPr txBox="1"/>
          <p:nvPr/>
        </p:nvSpPr>
        <p:spPr>
          <a:xfrm>
            <a:off x="452783" y="6456363"/>
            <a:ext cx="6259475" cy="307777"/>
          </a:xfrm>
          <a:prstGeom prst="rect">
            <a:avLst/>
          </a:prstGeom>
          <a:noFill/>
        </p:spPr>
        <p:txBody>
          <a:bodyPr wrap="none" rtlCol="0">
            <a:spAutoFit/>
          </a:bodyPr>
          <a:lstStyle/>
          <a:p>
            <a:r>
              <a:rPr lang="en-US" sz="1400" dirty="0" smtClean="0">
                <a:solidFill>
                  <a:prstClr val="black"/>
                </a:solidFill>
              </a:rPr>
              <a:t>Q</a:t>
            </a:r>
            <a:r>
              <a:rPr lang="en-US" sz="1400" baseline="30000" dirty="0" smtClean="0">
                <a:solidFill>
                  <a:prstClr val="black"/>
                </a:solidFill>
              </a:rPr>
              <a:t>2</a:t>
            </a:r>
            <a:r>
              <a:rPr lang="en-US" sz="1400" dirty="0" smtClean="0">
                <a:solidFill>
                  <a:prstClr val="black"/>
                </a:solidFill>
              </a:rPr>
              <a:t> = 4momentum transfer</a:t>
            </a:r>
            <a:r>
              <a:rPr lang="en-US" sz="1400" baseline="30000" dirty="0" smtClean="0">
                <a:solidFill>
                  <a:prstClr val="black"/>
                </a:solidFill>
              </a:rPr>
              <a:t>2  </a:t>
            </a:r>
            <a:r>
              <a:rPr lang="en-US" sz="1400" dirty="0" smtClean="0">
                <a:solidFill>
                  <a:prstClr val="black"/>
                </a:solidFill>
              </a:rPr>
              <a:t>                            </a:t>
            </a:r>
            <a:r>
              <a:rPr lang="en-US" sz="1400" dirty="0" err="1" smtClean="0">
                <a:solidFill>
                  <a:prstClr val="black"/>
                </a:solidFill>
              </a:rPr>
              <a:t>x</a:t>
            </a:r>
            <a:r>
              <a:rPr lang="en-US" sz="1400" dirty="0" smtClean="0">
                <a:solidFill>
                  <a:prstClr val="black"/>
                </a:solidFill>
              </a:rPr>
              <a:t> = </a:t>
            </a:r>
            <a:r>
              <a:rPr lang="en-US" sz="1400" dirty="0" err="1" smtClean="0">
                <a:solidFill>
                  <a:prstClr val="black"/>
                </a:solidFill>
              </a:rPr>
              <a:t>Bjorken</a:t>
            </a:r>
            <a:r>
              <a:rPr lang="en-US" sz="1400" dirty="0" smtClean="0">
                <a:solidFill>
                  <a:prstClr val="black"/>
                </a:solidFill>
              </a:rPr>
              <a:t> </a:t>
            </a:r>
            <a:r>
              <a:rPr lang="en-US" sz="1400" dirty="0" err="1" smtClean="0">
                <a:solidFill>
                  <a:prstClr val="black"/>
                </a:solidFill>
              </a:rPr>
              <a:t>x</a:t>
            </a:r>
            <a:r>
              <a:rPr lang="en-US" sz="1400" dirty="0" smtClean="0">
                <a:solidFill>
                  <a:prstClr val="black"/>
                </a:solidFill>
              </a:rPr>
              <a:t>: fraction of </a:t>
            </a:r>
            <a:r>
              <a:rPr lang="en-US" sz="1400" dirty="0" err="1" smtClean="0">
                <a:solidFill>
                  <a:prstClr val="black"/>
                </a:solidFill>
              </a:rPr>
              <a:t>p’s</a:t>
            </a:r>
            <a:r>
              <a:rPr lang="en-US" sz="1400" dirty="0" smtClean="0">
                <a:solidFill>
                  <a:prstClr val="black"/>
                </a:solidFill>
              </a:rPr>
              <a:t> momentum</a:t>
            </a:r>
            <a:endParaRPr lang="en-US" sz="1400" dirty="0">
              <a:solidFill>
                <a:prstClr val="black"/>
              </a:solidFill>
            </a:endParaRPr>
          </a:p>
        </p:txBody>
      </p:sp>
      <p:sp>
        <p:nvSpPr>
          <p:cNvPr id="15" name="TextBox 14"/>
          <p:cNvSpPr txBox="1"/>
          <p:nvPr/>
        </p:nvSpPr>
        <p:spPr>
          <a:xfrm>
            <a:off x="7147644" y="641121"/>
            <a:ext cx="1101834" cy="461665"/>
          </a:xfrm>
          <a:prstGeom prst="rect">
            <a:avLst/>
          </a:prstGeom>
          <a:noFill/>
        </p:spPr>
        <p:txBody>
          <a:bodyPr wrap="none" rtlCol="0">
            <a:spAutoFit/>
          </a:bodyPr>
          <a:lstStyle/>
          <a:p>
            <a:r>
              <a:rPr lang="en-US" sz="2400" b="1" dirty="0" smtClean="0">
                <a:solidFill>
                  <a:srgbClr val="1B337E"/>
                </a:solidFill>
              </a:rPr>
              <a:t>Physics</a:t>
            </a:r>
            <a:endParaRPr lang="en-US" sz="2400" b="1" dirty="0">
              <a:solidFill>
                <a:srgbClr val="1B337E"/>
              </a:solidFill>
            </a:endParaRPr>
          </a:p>
        </p:txBody>
      </p:sp>
      <p:pic>
        <p:nvPicPr>
          <p:cNvPr id="16" name="Picture 15"/>
          <p:cNvPicPr>
            <a:picLocks noChangeAspect="1"/>
          </p:cNvPicPr>
          <p:nvPr/>
        </p:nvPicPr>
        <p:blipFill>
          <a:blip r:embed="rId4"/>
          <a:stretch>
            <a:fillRect/>
          </a:stretch>
        </p:blipFill>
        <p:spPr>
          <a:xfrm>
            <a:off x="8084206" y="129024"/>
            <a:ext cx="803274" cy="49539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159</a:t>
            </a:fld>
            <a:endParaRPr lang="en-GB">
              <a:solidFill>
                <a:prstClr val="black">
                  <a:tint val="75000"/>
                </a:prstClr>
              </a:solidFill>
            </a:endParaRPr>
          </a:p>
        </p:txBody>
      </p:sp>
    </p:spTree>
    <p:extLst>
      <p:ext uri="{BB962C8B-B14F-4D97-AF65-F5344CB8AC3E}">
        <p14:creationId xmlns:p14="http://schemas.microsoft.com/office/powerpoint/2010/main" val="1572946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GB" sz="3600" dirty="0" smtClean="0"/>
              <a:t>Daily Integrated Luminosity (22/7)</a:t>
            </a:r>
            <a:endParaRPr lang="en-GB" sz="3600"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9B500C7-93A6-4CC9-9777-3A3F997B2E6A}" type="slidenum">
              <a:rPr lang="en-GB" smtClean="0">
                <a:solidFill>
                  <a:prstClr val="black">
                    <a:tint val="75000"/>
                  </a:prstClr>
                </a:solidFill>
              </a:rPr>
              <a:pPr>
                <a:defRPr/>
              </a:pPr>
              <a:t>16</a:t>
            </a:fld>
            <a:endParaRPr lang="en-GB" dirty="0">
              <a:solidFill>
                <a:prstClr val="black">
                  <a:tint val="75000"/>
                </a:prstClr>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01" y="980728"/>
            <a:ext cx="7580313"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619672" y="4119613"/>
            <a:ext cx="6048672" cy="322927"/>
            <a:chOff x="1619672" y="4119613"/>
            <a:chExt cx="6048672" cy="322927"/>
          </a:xfrm>
        </p:grpSpPr>
        <p:cxnSp>
          <p:nvCxnSpPr>
            <p:cNvPr id="7" name="Straight Connector 6"/>
            <p:cNvCxnSpPr/>
            <p:nvPr/>
          </p:nvCxnSpPr>
          <p:spPr>
            <a:xfrm>
              <a:off x="1619672" y="4424696"/>
              <a:ext cx="6048672" cy="17844"/>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67743" y="4119613"/>
              <a:ext cx="2524013" cy="307777"/>
            </a:xfrm>
            <a:prstGeom prst="rect">
              <a:avLst/>
            </a:prstGeom>
            <a:solidFill>
              <a:srgbClr val="FFC000"/>
            </a:solidFill>
          </p:spPr>
          <p:txBody>
            <a:bodyPr wrap="square" rtlCol="0">
              <a:spAutoFit/>
            </a:bodyPr>
            <a:lstStyle/>
            <a:p>
              <a:r>
                <a:rPr lang="en-GB" sz="1400" b="1" dirty="0" smtClean="0"/>
                <a:t>Average 26pb-1 per physics day</a:t>
              </a:r>
              <a:endParaRPr lang="en-GB" sz="1400" b="1" dirty="0"/>
            </a:p>
          </p:txBody>
        </p:sp>
      </p:grpSp>
    </p:spTree>
    <p:extLst>
      <p:ext uri="{BB962C8B-B14F-4D97-AF65-F5344CB8AC3E}">
        <p14:creationId xmlns:p14="http://schemas.microsoft.com/office/powerpoint/2010/main" val="39639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logo-example-1.gif"/>
          <p:cNvPicPr>
            <a:picLocks noChangeAspect="1"/>
          </p:cNvPicPr>
          <p:nvPr/>
        </p:nvPicPr>
        <p:blipFill>
          <a:blip r:embed="rId4"/>
          <a:srcRect/>
          <a:stretch>
            <a:fillRect/>
          </a:stretch>
        </p:blipFill>
        <p:spPr bwMode="auto">
          <a:xfrm>
            <a:off x="1143000" y="914400"/>
            <a:ext cx="3124200" cy="768350"/>
          </a:xfrm>
          <a:prstGeom prst="rect">
            <a:avLst/>
          </a:prstGeom>
          <a:noFill/>
          <a:ln w="9525">
            <a:noFill/>
            <a:miter lim="800000"/>
            <a:headEnd/>
            <a:tailEnd/>
          </a:ln>
        </p:spPr>
      </p:pic>
      <p:pic>
        <p:nvPicPr>
          <p:cNvPr id="29699" name="Picture 9" descr="Logo_Big-BNL.jpg"/>
          <p:cNvPicPr>
            <a:picLocks noChangeAspect="1"/>
          </p:cNvPicPr>
          <p:nvPr/>
        </p:nvPicPr>
        <p:blipFill>
          <a:blip r:embed="rId5"/>
          <a:srcRect/>
          <a:stretch>
            <a:fillRect/>
          </a:stretch>
        </p:blipFill>
        <p:spPr bwMode="auto">
          <a:xfrm>
            <a:off x="481012" y="5676900"/>
            <a:ext cx="3100388" cy="1136956"/>
          </a:xfrm>
          <a:prstGeom prst="rect">
            <a:avLst/>
          </a:prstGeom>
          <a:noFill/>
          <a:ln w="9525">
            <a:noFill/>
            <a:miter lim="800000"/>
            <a:headEnd/>
            <a:tailEnd/>
          </a:ln>
        </p:spPr>
      </p:pic>
      <p:pic>
        <p:nvPicPr>
          <p:cNvPr id="29700" name="Picture 10" descr="Liverpool_UNI.jpg"/>
          <p:cNvPicPr>
            <a:picLocks noChangeAspect="1"/>
          </p:cNvPicPr>
          <p:nvPr/>
        </p:nvPicPr>
        <p:blipFill>
          <a:blip r:embed="rId6"/>
          <a:srcRect/>
          <a:stretch>
            <a:fillRect/>
          </a:stretch>
        </p:blipFill>
        <p:spPr bwMode="auto">
          <a:xfrm>
            <a:off x="3956750" y="4876800"/>
            <a:ext cx="2607623" cy="697581"/>
          </a:xfrm>
          <a:prstGeom prst="rect">
            <a:avLst/>
          </a:prstGeom>
          <a:noFill/>
          <a:ln w="9525">
            <a:noFill/>
            <a:miter lim="800000"/>
            <a:headEnd/>
            <a:tailEnd/>
          </a:ln>
        </p:spPr>
      </p:pic>
      <p:pic>
        <p:nvPicPr>
          <p:cNvPr id="29701" name="Picture 11" descr="CI_logo_large.jpg"/>
          <p:cNvPicPr>
            <a:picLocks noChangeAspect="1"/>
          </p:cNvPicPr>
          <p:nvPr/>
        </p:nvPicPr>
        <p:blipFill>
          <a:blip r:embed="rId7"/>
          <a:srcRect/>
          <a:stretch>
            <a:fillRect/>
          </a:stretch>
        </p:blipFill>
        <p:spPr bwMode="auto">
          <a:xfrm>
            <a:off x="1600200" y="1676400"/>
            <a:ext cx="1981200" cy="1023938"/>
          </a:xfrm>
          <a:prstGeom prst="rect">
            <a:avLst/>
          </a:prstGeom>
          <a:noFill/>
          <a:ln w="9525">
            <a:noFill/>
            <a:miter lim="800000"/>
            <a:headEnd/>
            <a:tailEnd/>
          </a:ln>
        </p:spPr>
      </p:pic>
      <p:pic>
        <p:nvPicPr>
          <p:cNvPr id="29702" name="Picture 12" descr="cernlogo.jpg"/>
          <p:cNvPicPr>
            <a:picLocks noChangeAspect="1"/>
          </p:cNvPicPr>
          <p:nvPr/>
        </p:nvPicPr>
        <p:blipFill>
          <a:blip r:embed="rId8"/>
          <a:srcRect/>
          <a:stretch>
            <a:fillRect/>
          </a:stretch>
        </p:blipFill>
        <p:spPr bwMode="auto">
          <a:xfrm>
            <a:off x="197982" y="1066800"/>
            <a:ext cx="1326018" cy="1371600"/>
          </a:xfrm>
          <a:prstGeom prst="rect">
            <a:avLst/>
          </a:prstGeom>
          <a:noFill/>
          <a:ln w="9525">
            <a:noFill/>
            <a:miter lim="800000"/>
            <a:headEnd/>
            <a:tailEnd/>
          </a:ln>
        </p:spPr>
      </p:pic>
      <p:pic>
        <p:nvPicPr>
          <p:cNvPr id="29703" name="Picture 14" descr="logo-AU.gif"/>
          <p:cNvPicPr>
            <a:picLocks noChangeAspect="1"/>
          </p:cNvPicPr>
          <p:nvPr/>
        </p:nvPicPr>
        <p:blipFill>
          <a:blip r:embed="rId9"/>
          <a:srcRect/>
          <a:stretch>
            <a:fillRect/>
          </a:stretch>
        </p:blipFill>
        <p:spPr bwMode="auto">
          <a:xfrm>
            <a:off x="228600" y="2819400"/>
            <a:ext cx="4402103" cy="757162"/>
          </a:xfrm>
          <a:prstGeom prst="rect">
            <a:avLst/>
          </a:prstGeom>
          <a:noFill/>
          <a:ln w="9525">
            <a:noFill/>
            <a:miter lim="800000"/>
            <a:headEnd/>
            <a:tailEnd/>
          </a:ln>
        </p:spPr>
      </p:pic>
      <p:pic>
        <p:nvPicPr>
          <p:cNvPr id="29704" name="Picture 15" descr="uludag_universitesi1.png"/>
          <p:cNvPicPr>
            <a:picLocks noChangeAspect="1"/>
          </p:cNvPicPr>
          <p:nvPr/>
        </p:nvPicPr>
        <p:blipFill>
          <a:blip r:embed="rId10"/>
          <a:srcRect/>
          <a:stretch>
            <a:fillRect/>
          </a:stretch>
        </p:blipFill>
        <p:spPr bwMode="auto">
          <a:xfrm>
            <a:off x="6781800" y="2667000"/>
            <a:ext cx="1071563" cy="1071563"/>
          </a:xfrm>
          <a:prstGeom prst="rect">
            <a:avLst/>
          </a:prstGeom>
          <a:noFill/>
          <a:ln w="9525">
            <a:noFill/>
            <a:miter lim="800000"/>
            <a:headEnd/>
            <a:tailEnd/>
          </a:ln>
        </p:spPr>
      </p:pic>
      <p:pic>
        <p:nvPicPr>
          <p:cNvPr id="29705" name="Picture 8"/>
          <p:cNvPicPr>
            <a:picLocks noChangeAspect="1" noChangeArrowheads="1"/>
          </p:cNvPicPr>
          <p:nvPr/>
        </p:nvPicPr>
        <p:blipFill>
          <a:blip/>
          <a:srcRect/>
          <a:stretch>
            <a:fillRect/>
          </a:stretch>
        </p:blipFill>
        <p:spPr bwMode="auto">
          <a:xfrm>
            <a:off x="5791200" y="2743200"/>
            <a:ext cx="1028700" cy="1050925"/>
          </a:xfrm>
          <a:prstGeom prst="rect">
            <a:avLst/>
          </a:prstGeom>
          <a:noFill/>
          <a:ln w="9525">
            <a:noFill/>
            <a:miter lim="800000"/>
            <a:headEnd/>
            <a:tailEnd/>
          </a:ln>
        </p:spPr>
      </p:pic>
      <p:pic>
        <p:nvPicPr>
          <p:cNvPr id="29706" name="Picture 73" descr="ankara-logo.gif"/>
          <p:cNvPicPr>
            <a:picLocks noChangeAspect="1"/>
          </p:cNvPicPr>
          <p:nvPr/>
        </p:nvPicPr>
        <p:blipFill>
          <a:blip r:embed="rId11"/>
          <a:srcRect/>
          <a:stretch>
            <a:fillRect/>
          </a:stretch>
        </p:blipFill>
        <p:spPr bwMode="auto">
          <a:xfrm>
            <a:off x="4724400" y="2743200"/>
            <a:ext cx="1028700" cy="993775"/>
          </a:xfrm>
          <a:prstGeom prst="rect">
            <a:avLst/>
          </a:prstGeom>
          <a:noFill/>
          <a:ln w="9525">
            <a:noFill/>
            <a:miter lim="800000"/>
            <a:headEnd/>
            <a:tailEnd/>
          </a:ln>
        </p:spPr>
      </p:pic>
      <p:pic>
        <p:nvPicPr>
          <p:cNvPr id="29707" name="Picture 24" descr="EPFL-logo.jpg"/>
          <p:cNvPicPr>
            <a:picLocks noChangeAspect="1"/>
          </p:cNvPicPr>
          <p:nvPr/>
        </p:nvPicPr>
        <p:blipFill>
          <a:blip r:embed="rId12"/>
          <a:srcRect/>
          <a:stretch>
            <a:fillRect/>
          </a:stretch>
        </p:blipFill>
        <p:spPr bwMode="auto">
          <a:xfrm>
            <a:off x="1828800" y="4953000"/>
            <a:ext cx="1450975" cy="762000"/>
          </a:xfrm>
          <a:prstGeom prst="rect">
            <a:avLst/>
          </a:prstGeom>
          <a:noFill/>
          <a:ln w="9525">
            <a:noFill/>
            <a:miter lim="800000"/>
            <a:headEnd/>
            <a:tailEnd/>
          </a:ln>
        </p:spPr>
      </p:pic>
      <p:pic>
        <p:nvPicPr>
          <p:cNvPr id="29708" name="Picture 28" descr="sera.jpg"/>
          <p:cNvPicPr>
            <a:picLocks noChangeAspect="1"/>
          </p:cNvPicPr>
          <p:nvPr/>
        </p:nvPicPr>
        <p:blipFill>
          <a:blip r:embed="rId13"/>
          <a:srcRect/>
          <a:stretch>
            <a:fillRect/>
          </a:stretch>
        </p:blipFill>
        <p:spPr bwMode="auto">
          <a:xfrm>
            <a:off x="2895600" y="4038600"/>
            <a:ext cx="4183063" cy="533400"/>
          </a:xfrm>
          <a:prstGeom prst="rect">
            <a:avLst/>
          </a:prstGeom>
          <a:noFill/>
          <a:ln w="9525">
            <a:noFill/>
            <a:miter lim="800000"/>
            <a:headEnd/>
            <a:tailEnd/>
          </a:ln>
        </p:spPr>
      </p:pic>
      <p:pic>
        <p:nvPicPr>
          <p:cNvPr id="29709" name="Picture 29" descr="tobbetu-logo.jpg"/>
          <p:cNvPicPr>
            <a:picLocks noChangeAspect="1"/>
          </p:cNvPicPr>
          <p:nvPr/>
        </p:nvPicPr>
        <p:blipFill>
          <a:blip r:embed="rId14"/>
          <a:srcRect/>
          <a:stretch>
            <a:fillRect/>
          </a:stretch>
        </p:blipFill>
        <p:spPr bwMode="auto">
          <a:xfrm>
            <a:off x="8066088" y="2743200"/>
            <a:ext cx="1019175" cy="641350"/>
          </a:xfrm>
          <a:prstGeom prst="rect">
            <a:avLst/>
          </a:prstGeom>
          <a:noFill/>
          <a:ln w="9525">
            <a:noFill/>
            <a:miter lim="800000"/>
            <a:headEnd/>
            <a:tailEnd/>
          </a:ln>
        </p:spPr>
      </p:pic>
      <p:sp>
        <p:nvSpPr>
          <p:cNvPr id="29710" name="TextBox 30"/>
          <p:cNvSpPr txBox="1">
            <a:spLocks noChangeArrowheads="1"/>
          </p:cNvSpPr>
          <p:nvPr/>
        </p:nvSpPr>
        <p:spPr bwMode="auto">
          <a:xfrm>
            <a:off x="7939088" y="3362325"/>
            <a:ext cx="1204912" cy="338138"/>
          </a:xfrm>
          <a:prstGeom prst="rect">
            <a:avLst/>
          </a:prstGeom>
          <a:noFill/>
          <a:ln w="9525">
            <a:noFill/>
            <a:miter lim="800000"/>
            <a:headEnd/>
            <a:tailEnd/>
          </a:ln>
        </p:spPr>
        <p:txBody>
          <a:bodyPr wrap="none">
            <a:prstTxWarp prst="textNoShape">
              <a:avLst/>
            </a:prstTxWarp>
            <a:spAutoFit/>
          </a:bodyPr>
          <a:lstStyle/>
          <a:p>
            <a:r>
              <a:rPr lang="en-US" sz="1600">
                <a:solidFill>
                  <a:prstClr val="black"/>
                </a:solidFill>
              </a:rPr>
              <a:t>TOBB ETU</a:t>
            </a:r>
          </a:p>
        </p:txBody>
      </p:sp>
      <p:pic>
        <p:nvPicPr>
          <p:cNvPr id="29711" name="Picture 67" descr="desylogo100.png"/>
          <p:cNvPicPr>
            <a:picLocks noChangeAspect="1"/>
          </p:cNvPicPr>
          <p:nvPr/>
        </p:nvPicPr>
        <p:blipFill>
          <a:blip r:embed="rId15"/>
          <a:srcRect/>
          <a:stretch>
            <a:fillRect/>
          </a:stretch>
        </p:blipFill>
        <p:spPr bwMode="auto">
          <a:xfrm>
            <a:off x="1828800" y="3886200"/>
            <a:ext cx="838200" cy="838200"/>
          </a:xfrm>
          <a:prstGeom prst="rect">
            <a:avLst/>
          </a:prstGeom>
          <a:noFill/>
          <a:ln w="9525">
            <a:noFill/>
            <a:miter lim="800000"/>
            <a:headEnd/>
            <a:tailEnd/>
          </a:ln>
        </p:spPr>
      </p:pic>
      <p:pic>
        <p:nvPicPr>
          <p:cNvPr id="29712" name="Picture 69" descr="ecfasmall.jpg"/>
          <p:cNvPicPr>
            <a:picLocks noChangeAspect="1"/>
          </p:cNvPicPr>
          <p:nvPr/>
        </p:nvPicPr>
        <p:blipFill>
          <a:blip r:embed="rId16"/>
          <a:srcRect/>
          <a:stretch>
            <a:fillRect/>
          </a:stretch>
        </p:blipFill>
        <p:spPr bwMode="auto">
          <a:xfrm>
            <a:off x="7162800" y="4038600"/>
            <a:ext cx="1143000" cy="755650"/>
          </a:xfrm>
          <a:prstGeom prst="rect">
            <a:avLst/>
          </a:prstGeom>
          <a:noFill/>
          <a:ln w="9525">
            <a:noFill/>
            <a:miter lim="800000"/>
            <a:headEnd/>
            <a:tailEnd/>
          </a:ln>
        </p:spPr>
      </p:pic>
      <p:pic>
        <p:nvPicPr>
          <p:cNvPr id="29713" name="Picture 13" descr="800px-Ntnu-logo.png"/>
          <p:cNvPicPr>
            <a:picLocks noChangeAspect="1"/>
          </p:cNvPicPr>
          <p:nvPr/>
        </p:nvPicPr>
        <p:blipFill>
          <a:blip r:embed="rId17"/>
          <a:srcRect/>
          <a:stretch>
            <a:fillRect/>
          </a:stretch>
        </p:blipFill>
        <p:spPr bwMode="auto">
          <a:xfrm>
            <a:off x="3657600" y="914400"/>
            <a:ext cx="2438400" cy="874713"/>
          </a:xfrm>
          <a:prstGeom prst="rect">
            <a:avLst/>
          </a:prstGeom>
          <a:solidFill>
            <a:schemeClr val="bg1"/>
          </a:solidFill>
          <a:ln w="9525">
            <a:noFill/>
            <a:miter lim="800000"/>
            <a:headEnd/>
            <a:tailEnd/>
          </a:ln>
        </p:spPr>
      </p:pic>
      <p:pic>
        <p:nvPicPr>
          <p:cNvPr id="29714" name="Picture 3" descr="clic-logo-myfavorite.jpg"/>
          <p:cNvPicPr>
            <a:picLocks noChangeAspect="1"/>
          </p:cNvPicPr>
          <p:nvPr/>
        </p:nvPicPr>
        <p:blipFill>
          <a:blip r:embed="rId18"/>
          <a:srcRect/>
          <a:stretch>
            <a:fillRect/>
          </a:stretch>
        </p:blipFill>
        <p:spPr bwMode="auto">
          <a:xfrm>
            <a:off x="7162800" y="838200"/>
            <a:ext cx="1462088" cy="1600200"/>
          </a:xfrm>
          <a:prstGeom prst="rect">
            <a:avLst/>
          </a:prstGeom>
          <a:noFill/>
          <a:ln w="9525">
            <a:noFill/>
            <a:miter lim="800000"/>
            <a:headEnd/>
            <a:tailEnd/>
          </a:ln>
        </p:spPr>
      </p:pic>
      <p:pic>
        <p:nvPicPr>
          <p:cNvPr id="29715" name="Picture 5" descr="logo-c.gif"/>
          <p:cNvPicPr>
            <a:picLocks noChangeAspect="1"/>
          </p:cNvPicPr>
          <p:nvPr/>
        </p:nvPicPr>
        <p:blipFill>
          <a:blip r:embed="rId19"/>
          <a:srcRect/>
          <a:stretch>
            <a:fillRect/>
          </a:stretch>
        </p:blipFill>
        <p:spPr bwMode="auto">
          <a:xfrm>
            <a:off x="7078663" y="5334000"/>
            <a:ext cx="1720850" cy="990038"/>
          </a:xfrm>
          <a:prstGeom prst="rect">
            <a:avLst/>
          </a:prstGeom>
          <a:noFill/>
          <a:ln w="9525">
            <a:noFill/>
            <a:miter lim="800000"/>
            <a:headEnd/>
            <a:tailEnd/>
          </a:ln>
        </p:spPr>
      </p:pic>
      <p:pic>
        <p:nvPicPr>
          <p:cNvPr id="29717" name="Picture 30" descr="JLab_logo_text_white1.jpg"/>
          <p:cNvPicPr>
            <a:picLocks noChangeAspect="1"/>
          </p:cNvPicPr>
          <p:nvPr/>
        </p:nvPicPr>
        <p:blipFill>
          <a:blip r:embed="rId20"/>
          <a:srcRect/>
          <a:stretch>
            <a:fillRect/>
          </a:stretch>
        </p:blipFill>
        <p:spPr bwMode="auto">
          <a:xfrm>
            <a:off x="3521075" y="1752600"/>
            <a:ext cx="3794125" cy="862013"/>
          </a:xfrm>
          <a:prstGeom prst="rect">
            <a:avLst/>
          </a:prstGeom>
          <a:noFill/>
          <a:ln w="9525">
            <a:noFill/>
            <a:miter lim="800000"/>
            <a:headEnd/>
            <a:tailEnd/>
          </a:ln>
        </p:spPr>
      </p:pic>
      <p:pic>
        <p:nvPicPr>
          <p:cNvPr id="29718" name="Picture 31" descr="weblogo5-legnaro.gif"/>
          <p:cNvPicPr>
            <a:picLocks noChangeAspect="1"/>
          </p:cNvPicPr>
          <p:nvPr/>
        </p:nvPicPr>
        <p:blipFill>
          <a:blip r:embed="rId21"/>
          <a:srcRect/>
          <a:stretch>
            <a:fillRect/>
          </a:stretch>
        </p:blipFill>
        <p:spPr bwMode="auto">
          <a:xfrm>
            <a:off x="228600" y="4114800"/>
            <a:ext cx="1447800" cy="919163"/>
          </a:xfrm>
          <a:prstGeom prst="rect">
            <a:avLst/>
          </a:prstGeom>
          <a:noFill/>
          <a:ln w="9525">
            <a:noFill/>
            <a:miter lim="800000"/>
            <a:headEnd/>
            <a:tailEnd/>
          </a:ln>
        </p:spPr>
      </p:pic>
      <p:pic>
        <p:nvPicPr>
          <p:cNvPr id="29719" name="Picture 32" descr="logo08-legnaro.gif"/>
          <p:cNvPicPr>
            <a:picLocks noChangeAspect="1"/>
          </p:cNvPicPr>
          <p:nvPr/>
        </p:nvPicPr>
        <p:blipFill>
          <a:blip r:embed="rId22"/>
          <a:srcRect/>
          <a:stretch>
            <a:fillRect/>
          </a:stretch>
        </p:blipFill>
        <p:spPr bwMode="auto">
          <a:xfrm>
            <a:off x="0" y="5105400"/>
            <a:ext cx="1828800" cy="182563"/>
          </a:xfrm>
          <a:prstGeom prst="rect">
            <a:avLst/>
          </a:prstGeom>
          <a:noFill/>
          <a:ln w="9525">
            <a:noFill/>
            <a:miter lim="800000"/>
            <a:headEnd/>
            <a:tailEnd/>
          </a:ln>
        </p:spPr>
      </p:pic>
      <p:sp>
        <p:nvSpPr>
          <p:cNvPr id="29720" name="TextBox 33"/>
          <p:cNvSpPr txBox="1">
            <a:spLocks noChangeArrowheads="1"/>
          </p:cNvSpPr>
          <p:nvPr/>
        </p:nvSpPr>
        <p:spPr bwMode="auto">
          <a:xfrm>
            <a:off x="8497888" y="6172200"/>
            <a:ext cx="671512" cy="369888"/>
          </a:xfrm>
          <a:prstGeom prst="rect">
            <a:avLst/>
          </a:prstGeom>
          <a:noFill/>
          <a:ln w="9525">
            <a:noFill/>
            <a:miter lim="800000"/>
            <a:headEnd/>
            <a:tailEnd/>
          </a:ln>
        </p:spPr>
        <p:txBody>
          <a:bodyPr wrap="none">
            <a:prstTxWarp prst="textNoShape">
              <a:avLst/>
            </a:prstTxWarp>
            <a:spAutoFit/>
          </a:bodyPr>
          <a:lstStyle/>
          <a:p>
            <a:r>
              <a:rPr lang="en-US" b="1">
                <a:solidFill>
                  <a:srgbClr val="3333FF"/>
                </a:solidFill>
              </a:rPr>
              <a:t>KEK</a:t>
            </a:r>
          </a:p>
        </p:txBody>
      </p:sp>
      <p:sp>
        <p:nvSpPr>
          <p:cNvPr id="29721" name="TextBox 4"/>
          <p:cNvSpPr txBox="1">
            <a:spLocks noChangeArrowheads="1"/>
          </p:cNvSpPr>
          <p:nvPr/>
        </p:nvSpPr>
        <p:spPr bwMode="auto">
          <a:xfrm flipH="1">
            <a:off x="0" y="0"/>
            <a:ext cx="7162800" cy="523220"/>
          </a:xfrm>
          <a:prstGeom prst="rect">
            <a:avLst/>
          </a:prstGeom>
          <a:noFill/>
          <a:ln w="9525">
            <a:noFill/>
            <a:miter lim="800000"/>
            <a:headEnd/>
            <a:tailEnd/>
          </a:ln>
        </p:spPr>
        <p:txBody>
          <a:bodyPr wrap="square">
            <a:prstTxWarp prst="textNoShape">
              <a:avLst/>
            </a:prstTxWarp>
            <a:spAutoFit/>
          </a:bodyPr>
          <a:lstStyle/>
          <a:p>
            <a:pPr algn="ctr"/>
            <a:r>
              <a:rPr lang="en-US" sz="2800" b="1" dirty="0" err="1" smtClean="0">
                <a:solidFill>
                  <a:srgbClr val="1F497D"/>
                </a:solidFill>
                <a:ea typeface="Arial" charset="0"/>
                <a:cs typeface="Arial" charset="0"/>
              </a:rPr>
              <a:t>LHeC</a:t>
            </a:r>
            <a:r>
              <a:rPr lang="en-US" sz="2800" b="1" dirty="0" smtClean="0">
                <a:solidFill>
                  <a:srgbClr val="1F497D"/>
                </a:solidFill>
                <a:ea typeface="Arial" charset="0"/>
                <a:cs typeface="Arial" charset="0"/>
              </a:rPr>
              <a:t> - Participating </a:t>
            </a:r>
            <a:r>
              <a:rPr lang="en-US" sz="2800" b="1" dirty="0">
                <a:solidFill>
                  <a:srgbClr val="1F497D"/>
                </a:solidFill>
                <a:ea typeface="Arial" charset="0"/>
                <a:cs typeface="Arial" charset="0"/>
              </a:rPr>
              <a:t>I</a:t>
            </a:r>
            <a:r>
              <a:rPr lang="en-US" sz="2800" b="1" dirty="0" smtClean="0">
                <a:solidFill>
                  <a:srgbClr val="1F497D"/>
                </a:solidFill>
                <a:ea typeface="Arial" charset="0"/>
                <a:cs typeface="Arial" charset="0"/>
              </a:rPr>
              <a:t>nstitutes</a:t>
            </a:r>
            <a:endParaRPr lang="en-US" sz="2800" b="1" dirty="0">
              <a:solidFill>
                <a:srgbClr val="1F497D"/>
              </a:solidFill>
              <a:ea typeface="Arial" charset="0"/>
              <a:cs typeface="Arial" charset="0"/>
            </a:endParaRPr>
          </a:p>
        </p:txBody>
      </p:sp>
      <p:graphicFrame>
        <p:nvGraphicFramePr>
          <p:cNvPr id="125956" name="Object 4"/>
          <p:cNvGraphicFramePr>
            <a:graphicFrameLocks noChangeAspect="1"/>
          </p:cNvGraphicFramePr>
          <p:nvPr/>
        </p:nvGraphicFramePr>
        <p:xfrm>
          <a:off x="3888923" y="6000750"/>
          <a:ext cx="3045277" cy="812800"/>
        </p:xfrm>
        <a:graphic>
          <a:graphicData uri="http://schemas.openxmlformats.org/presentationml/2006/ole">
            <mc:AlternateContent xmlns:mc="http://schemas.openxmlformats.org/markup-compatibility/2006">
              <mc:Choice xmlns:v="urn:schemas-microsoft-com:vml" Requires="v">
                <p:oleObj spid="_x0000_s21532" name="Document" r:id="rId23" imgW="5486400" imgH="812800" progId="Word.Document.12">
                  <p:link updateAutomatic="1"/>
                </p:oleObj>
              </mc:Choice>
              <mc:Fallback>
                <p:oleObj name="Document" r:id="rId23" imgW="5486400" imgH="812800" progId="Word.Document.12">
                  <p:link updateAutomatic="1"/>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88923" y="6000750"/>
                        <a:ext cx="3045277" cy="8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5954" name="Object 2"/>
          <p:cNvGraphicFramePr>
            <a:graphicFrameLocks noChangeAspect="1"/>
          </p:cNvGraphicFramePr>
          <p:nvPr/>
        </p:nvGraphicFramePr>
        <p:xfrm>
          <a:off x="3956750" y="5849938"/>
          <a:ext cx="620899" cy="692150"/>
        </p:xfrm>
        <a:graphic>
          <a:graphicData uri="http://schemas.openxmlformats.org/presentationml/2006/ole">
            <mc:AlternateContent xmlns:mc="http://schemas.openxmlformats.org/markup-compatibility/2006">
              <mc:Choice xmlns:v="urn:schemas-microsoft-com:vml" Requires="v">
                <p:oleObj spid="_x0000_s21533" name="Document" r:id="rId23" imgW="774700" imgH="863600" progId="Word.Document.12">
                  <p:link updateAutomatic="1"/>
                </p:oleObj>
              </mc:Choice>
              <mc:Fallback>
                <p:oleObj name="Document" r:id="rId23" imgW="774700" imgH="863600" progId="Word.Document.12">
                  <p:link updateAutomatic="1"/>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56750" y="5849938"/>
                        <a:ext cx="620899" cy="69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8" name="Picture 27"/>
          <p:cNvPicPr>
            <a:picLocks noChangeAspect="1"/>
          </p:cNvPicPr>
          <p:nvPr/>
        </p:nvPicPr>
        <p:blipFill>
          <a:blip r:embed="rId26"/>
          <a:stretch>
            <a:fillRect/>
          </a:stretch>
        </p:blipFill>
        <p:spPr>
          <a:xfrm>
            <a:off x="8084206" y="129024"/>
            <a:ext cx="803274" cy="49539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8B7A561-5F06-4CAE-982D-0E9039C16A5D}" type="slidenum">
              <a:rPr lang="en-GB" smtClean="0">
                <a:solidFill>
                  <a:prstClr val="black">
                    <a:tint val="75000"/>
                  </a:prstClr>
                </a:solidFill>
              </a:rPr>
              <a:pPr/>
              <a:t>160</a:t>
            </a:fld>
            <a:endParaRPr lang="en-GB">
              <a:solidFill>
                <a:prstClr val="black">
                  <a:tint val="75000"/>
                </a:prstClr>
              </a:solidFill>
            </a:endParaRPr>
          </a:p>
        </p:txBody>
      </p:sp>
    </p:spTree>
    <p:extLst>
      <p:ext uri="{BB962C8B-B14F-4D97-AF65-F5344CB8AC3E}">
        <p14:creationId xmlns:p14="http://schemas.microsoft.com/office/powerpoint/2010/main" val="119857078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6569765" cy="750956"/>
          </a:xfrm>
        </p:spPr>
        <p:txBody>
          <a:bodyPr>
            <a:normAutofit/>
          </a:bodyPr>
          <a:lstStyle/>
          <a:p>
            <a:r>
              <a:rPr lang="en-US" sz="2800" b="1" dirty="0" err="1" smtClean="0">
                <a:solidFill>
                  <a:srgbClr val="1B337E"/>
                </a:solidFill>
              </a:rPr>
              <a:t>LHeC</a:t>
            </a:r>
            <a:r>
              <a:rPr lang="en-US" sz="2800" b="1" dirty="0" smtClean="0">
                <a:solidFill>
                  <a:srgbClr val="1B337E"/>
                </a:solidFill>
              </a:rPr>
              <a:t> Design Considerations</a:t>
            </a:r>
            <a:endParaRPr lang="en-US" sz="2800" b="1" dirty="0">
              <a:solidFill>
                <a:srgbClr val="1B337E"/>
              </a:solidFill>
            </a:endParaRPr>
          </a:p>
        </p:txBody>
      </p:sp>
      <p:sp>
        <p:nvSpPr>
          <p:cNvPr id="4" name="TextBox 3"/>
          <p:cNvSpPr txBox="1"/>
          <p:nvPr/>
        </p:nvSpPr>
        <p:spPr>
          <a:xfrm>
            <a:off x="685800" y="750956"/>
            <a:ext cx="7836099" cy="1569660"/>
          </a:xfrm>
          <a:prstGeom prst="rect">
            <a:avLst/>
          </a:prstGeom>
          <a:noFill/>
          <a:ln>
            <a:noFill/>
          </a:ln>
        </p:spPr>
        <p:txBody>
          <a:bodyPr wrap="none" rtlCol="0">
            <a:spAutoFit/>
          </a:bodyPr>
          <a:lstStyle/>
          <a:p>
            <a:r>
              <a:rPr lang="en-US" sz="1600" dirty="0" smtClean="0">
                <a:solidFill>
                  <a:prstClr val="black"/>
                </a:solidFill>
              </a:rPr>
              <a:t>LHC </a:t>
            </a:r>
            <a:r>
              <a:rPr lang="en-US" sz="1600" dirty="0" err="1" smtClean="0">
                <a:solidFill>
                  <a:prstClr val="black"/>
                </a:solidFill>
              </a:rPr>
              <a:t>hadron</a:t>
            </a:r>
            <a:r>
              <a:rPr lang="en-US" sz="1600" dirty="0" smtClean="0">
                <a:solidFill>
                  <a:prstClr val="black"/>
                </a:solidFill>
              </a:rPr>
              <a:t> beams: </a:t>
            </a:r>
            <a:r>
              <a:rPr lang="en-US" sz="1600" dirty="0" err="1" smtClean="0">
                <a:solidFill>
                  <a:prstClr val="black"/>
                </a:solidFill>
              </a:rPr>
              <a:t>E</a:t>
            </a:r>
            <a:r>
              <a:rPr lang="en-US" sz="1600" baseline="-25000" dirty="0" err="1" smtClean="0">
                <a:solidFill>
                  <a:prstClr val="black"/>
                </a:solidFill>
              </a:rPr>
              <a:t>p</a:t>
            </a:r>
            <a:r>
              <a:rPr lang="en-US" sz="1600" dirty="0" smtClean="0">
                <a:solidFill>
                  <a:prstClr val="black"/>
                </a:solidFill>
              </a:rPr>
              <a:t>=7 </a:t>
            </a:r>
            <a:r>
              <a:rPr lang="en-US" sz="1600" dirty="0" err="1" smtClean="0">
                <a:solidFill>
                  <a:prstClr val="black"/>
                </a:solidFill>
              </a:rPr>
              <a:t>TeV</a:t>
            </a:r>
            <a:r>
              <a:rPr lang="en-US" sz="1600" dirty="0" smtClean="0">
                <a:solidFill>
                  <a:prstClr val="black"/>
                </a:solidFill>
              </a:rPr>
              <a:t>   E</a:t>
            </a:r>
            <a:r>
              <a:rPr lang="en-US" sz="1600" baseline="-25000" dirty="0" smtClean="0">
                <a:solidFill>
                  <a:prstClr val="black"/>
                </a:solidFill>
              </a:rPr>
              <a:t>A</a:t>
            </a:r>
            <a:r>
              <a:rPr lang="en-US" sz="1600" dirty="0" smtClean="0">
                <a:solidFill>
                  <a:prstClr val="black"/>
                </a:solidFill>
              </a:rPr>
              <a:t>=</a:t>
            </a:r>
            <a:r>
              <a:rPr lang="en-US" sz="1600" dirty="0" err="1" smtClean="0">
                <a:solidFill>
                  <a:prstClr val="black"/>
                </a:solidFill>
              </a:rPr>
              <a:t>E</a:t>
            </a:r>
            <a:r>
              <a:rPr lang="en-US" sz="1600" baseline="-25000" dirty="0" err="1" smtClean="0">
                <a:solidFill>
                  <a:prstClr val="black"/>
                </a:solidFill>
              </a:rPr>
              <a:t>e</a:t>
            </a:r>
            <a:r>
              <a:rPr lang="en-US" sz="1200" dirty="0" err="1" smtClean="0">
                <a:solidFill>
                  <a:prstClr val="black"/>
                </a:solidFill>
                <a:latin typeface="Wingdings"/>
                <a:ea typeface="Wingdings"/>
                <a:cs typeface="Wingdings"/>
              </a:rPr>
              <a:t></a:t>
            </a:r>
            <a:r>
              <a:rPr lang="en-US" sz="1600" dirty="0" err="1" smtClean="0">
                <a:solidFill>
                  <a:prstClr val="black"/>
                </a:solidFill>
              </a:rPr>
              <a:t>Z</a:t>
            </a:r>
            <a:r>
              <a:rPr lang="en-US" sz="1600" dirty="0" smtClean="0">
                <a:solidFill>
                  <a:prstClr val="black"/>
                </a:solidFill>
              </a:rPr>
              <a:t>/A </a:t>
            </a:r>
          </a:p>
          <a:p>
            <a:r>
              <a:rPr lang="en-US" sz="1600" dirty="0" smtClean="0">
                <a:solidFill>
                  <a:prstClr val="black"/>
                </a:solidFill>
              </a:rPr>
              <a:t>Luminosity O (10</a:t>
            </a:r>
            <a:r>
              <a:rPr lang="en-US" sz="1600" baseline="30000" dirty="0" smtClean="0">
                <a:solidFill>
                  <a:prstClr val="black"/>
                </a:solidFill>
              </a:rPr>
              <a:t>33</a:t>
            </a:r>
            <a:r>
              <a:rPr lang="en-US" sz="1600" dirty="0" smtClean="0">
                <a:solidFill>
                  <a:prstClr val="black"/>
                </a:solidFill>
              </a:rPr>
              <a:t>) cm</a:t>
            </a:r>
            <a:r>
              <a:rPr lang="en-US" sz="1600" baseline="30000" dirty="0" smtClean="0">
                <a:solidFill>
                  <a:prstClr val="black"/>
                </a:solidFill>
              </a:rPr>
              <a:t>-2</a:t>
            </a:r>
            <a:r>
              <a:rPr lang="en-US" sz="1600" dirty="0" smtClean="0">
                <a:solidFill>
                  <a:prstClr val="black"/>
                </a:solidFill>
              </a:rPr>
              <a:t>s</a:t>
            </a:r>
            <a:r>
              <a:rPr lang="en-US" sz="1600" baseline="30000" dirty="0" smtClean="0">
                <a:solidFill>
                  <a:prstClr val="black"/>
                </a:solidFill>
              </a:rPr>
              <a:t>-1  </a:t>
            </a:r>
            <a:r>
              <a:rPr lang="en-US" sz="1600" dirty="0" smtClean="0">
                <a:solidFill>
                  <a:prstClr val="black"/>
                </a:solidFill>
              </a:rPr>
              <a:t>with</a:t>
            </a:r>
            <a:r>
              <a:rPr lang="en-US" sz="1600" baseline="30000" dirty="0" smtClean="0">
                <a:solidFill>
                  <a:prstClr val="black"/>
                </a:solidFill>
              </a:rPr>
              <a:t> </a:t>
            </a:r>
            <a:r>
              <a:rPr lang="en-US" sz="1600" dirty="0" smtClean="0">
                <a:solidFill>
                  <a:prstClr val="black"/>
                </a:solidFill>
              </a:rPr>
              <a:t>Beam Power 100 MW (wall plug)</a:t>
            </a:r>
            <a:r>
              <a:rPr lang="en-US" sz="1600" baseline="30000" dirty="0" smtClean="0">
                <a:solidFill>
                  <a:prstClr val="black"/>
                </a:solidFill>
              </a:rPr>
              <a:t>   </a:t>
            </a:r>
          </a:p>
          <a:p>
            <a:r>
              <a:rPr lang="en-US" sz="1600" dirty="0" smtClean="0">
                <a:solidFill>
                  <a:prstClr val="black"/>
                </a:solidFill>
              </a:rPr>
              <a:t>Integrated </a:t>
            </a:r>
            <a:r>
              <a:rPr lang="en-US" sz="1600" dirty="0" err="1" smtClean="0">
                <a:solidFill>
                  <a:prstClr val="black"/>
                </a:solidFill>
              </a:rPr>
              <a:t>e</a:t>
            </a:r>
            <a:r>
              <a:rPr lang="en-US" sz="1600" baseline="30000" dirty="0" err="1" smtClean="0">
                <a:solidFill>
                  <a:prstClr val="black"/>
                </a:solidFill>
              </a:rPr>
              <a:t>±</a:t>
            </a:r>
            <a:r>
              <a:rPr lang="en-US" sz="1600" dirty="0" err="1" smtClean="0">
                <a:solidFill>
                  <a:prstClr val="black"/>
                </a:solidFill>
              </a:rPr>
              <a:t>p</a:t>
            </a:r>
            <a:r>
              <a:rPr lang="en-US" sz="1600" dirty="0" smtClean="0">
                <a:solidFill>
                  <a:prstClr val="black"/>
                </a:solidFill>
              </a:rPr>
              <a:t> : O(100) fb</a:t>
            </a:r>
            <a:r>
              <a:rPr lang="en-US" sz="1600" baseline="30000" dirty="0" smtClean="0">
                <a:solidFill>
                  <a:prstClr val="black"/>
                </a:solidFill>
              </a:rPr>
              <a:t>-1 </a:t>
            </a:r>
            <a:r>
              <a:rPr lang="en-US" sz="1600" dirty="0" smtClean="0">
                <a:solidFill>
                  <a:prstClr val="black"/>
                </a:solidFill>
              </a:rPr>
              <a:t> ≈ 100 * L(HERA) </a:t>
            </a:r>
            <a:r>
              <a:rPr lang="en-US" sz="1600" dirty="0" err="1" smtClean="0">
                <a:solidFill>
                  <a:prstClr val="black"/>
                </a:solidFill>
                <a:sym typeface="Wingdings"/>
              </a:rPr>
              <a:t></a:t>
            </a:r>
            <a:r>
              <a:rPr lang="en-US" sz="1600" dirty="0" smtClean="0">
                <a:solidFill>
                  <a:prstClr val="black"/>
                </a:solidFill>
              </a:rPr>
              <a:t> synchronous </a:t>
            </a:r>
            <a:r>
              <a:rPr lang="en-US" sz="1600" dirty="0" err="1" smtClean="0">
                <a:solidFill>
                  <a:prstClr val="black"/>
                </a:solidFill>
              </a:rPr>
              <a:t>ep</a:t>
            </a:r>
            <a:r>
              <a:rPr lang="en-US" sz="1600" dirty="0" smtClean="0">
                <a:solidFill>
                  <a:prstClr val="black"/>
                </a:solidFill>
              </a:rPr>
              <a:t> and pp operation</a:t>
            </a:r>
          </a:p>
          <a:p>
            <a:endParaRPr lang="en-US" sz="1600" dirty="0" smtClean="0">
              <a:solidFill>
                <a:prstClr val="black"/>
              </a:solidFill>
            </a:endParaRPr>
          </a:p>
          <a:p>
            <a:r>
              <a:rPr lang="en-US" sz="1600" dirty="0" smtClean="0">
                <a:solidFill>
                  <a:prstClr val="black"/>
                </a:solidFill>
              </a:rPr>
              <a:t>                                                                        </a:t>
            </a:r>
            <a:r>
              <a:rPr lang="en-US" sz="1600" dirty="0" smtClean="0">
                <a:solidFill>
                  <a:prstClr val="white">
                    <a:lumMod val="65000"/>
                  </a:prstClr>
                </a:solidFill>
              </a:rPr>
              <a:t>Two solutions </a:t>
            </a:r>
          </a:p>
          <a:p>
            <a:r>
              <a:rPr lang="en-US" sz="1600" b="1" dirty="0" smtClean="0">
                <a:solidFill>
                  <a:prstClr val="black"/>
                </a:solidFill>
              </a:rPr>
              <a:t> </a:t>
            </a:r>
            <a:r>
              <a:rPr lang="en-US" sz="1600" b="1" dirty="0" err="1" smtClean="0">
                <a:solidFill>
                  <a:srgbClr val="AE9E49"/>
                </a:solidFill>
              </a:rPr>
              <a:t>e</a:t>
            </a:r>
            <a:r>
              <a:rPr lang="en-US" sz="1600" b="1" dirty="0" smtClean="0">
                <a:solidFill>
                  <a:srgbClr val="AE9E49"/>
                </a:solidFill>
              </a:rPr>
              <a:t> Ring in the LHC tunnel (Ring-Ring - RR)                       Superconducting ERL (</a:t>
            </a:r>
            <a:r>
              <a:rPr lang="en-US" sz="1600" b="1" dirty="0" err="1" smtClean="0">
                <a:solidFill>
                  <a:srgbClr val="AE9E49"/>
                </a:solidFill>
              </a:rPr>
              <a:t>Linac</a:t>
            </a:r>
            <a:r>
              <a:rPr lang="en-US" sz="1600" b="1" dirty="0" smtClean="0">
                <a:solidFill>
                  <a:srgbClr val="AE9E49"/>
                </a:solidFill>
              </a:rPr>
              <a:t>-Ring -LR</a:t>
            </a:r>
            <a:r>
              <a:rPr lang="en-US" sz="1600" b="1" dirty="0" smtClean="0">
                <a:solidFill>
                  <a:prstClr val="black"/>
                </a:solidFill>
              </a:rPr>
              <a:t>)  </a:t>
            </a:r>
            <a:endParaRPr lang="en-US" sz="1600" b="1" dirty="0">
              <a:solidFill>
                <a:prstClr val="black"/>
              </a:solidFill>
            </a:endParaRPr>
          </a:p>
        </p:txBody>
      </p:sp>
      <p:pic>
        <p:nvPicPr>
          <p:cNvPr id="8" name="Picture 7"/>
          <p:cNvPicPr>
            <a:picLocks noChangeAspect="1"/>
          </p:cNvPicPr>
          <p:nvPr/>
        </p:nvPicPr>
        <p:blipFill>
          <a:blip r:embed="rId3"/>
          <a:stretch>
            <a:fillRect/>
          </a:stretch>
        </p:blipFill>
        <p:spPr>
          <a:xfrm>
            <a:off x="4507378" y="2407479"/>
            <a:ext cx="4271083" cy="3980623"/>
          </a:xfrm>
          <a:prstGeom prst="rect">
            <a:avLst/>
          </a:prstGeom>
        </p:spPr>
      </p:pic>
      <p:pic>
        <p:nvPicPr>
          <p:cNvPr id="5" name="Picture 4"/>
          <p:cNvPicPr>
            <a:picLocks noChangeAspect="1"/>
          </p:cNvPicPr>
          <p:nvPr/>
        </p:nvPicPr>
        <p:blipFill>
          <a:blip r:embed="rId4"/>
          <a:stretch>
            <a:fillRect/>
          </a:stretch>
        </p:blipFill>
        <p:spPr>
          <a:xfrm>
            <a:off x="178035" y="2320616"/>
            <a:ext cx="4340914" cy="3992326"/>
          </a:xfrm>
          <a:prstGeom prst="rect">
            <a:avLst/>
          </a:prstGeom>
        </p:spPr>
      </p:pic>
      <p:pic>
        <p:nvPicPr>
          <p:cNvPr id="7" name="Picture 6"/>
          <p:cNvPicPr>
            <a:picLocks noChangeAspect="1"/>
          </p:cNvPicPr>
          <p:nvPr/>
        </p:nvPicPr>
        <p:blipFill>
          <a:blip r:embed="rId5"/>
          <a:stretch>
            <a:fillRect/>
          </a:stretch>
        </p:blipFill>
        <p:spPr>
          <a:xfrm>
            <a:off x="8084206" y="129024"/>
            <a:ext cx="803274" cy="495390"/>
          </a:xfrm>
          <a:prstGeom prst="rect">
            <a:avLst/>
          </a:prstGeom>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8B7A561-5F06-4CAE-982D-0E9039C16A5D}" type="slidenum">
              <a:rPr lang="en-GB" smtClean="0">
                <a:solidFill>
                  <a:prstClr val="black">
                    <a:tint val="75000"/>
                  </a:prstClr>
                </a:solidFill>
              </a:rPr>
              <a:pPr/>
              <a:t>161</a:t>
            </a:fld>
            <a:endParaRPr lang="en-GB">
              <a:solidFill>
                <a:prstClr val="black">
                  <a:tint val="75000"/>
                </a:prstClr>
              </a:solidFill>
            </a:endParaRPr>
          </a:p>
        </p:txBody>
      </p:sp>
    </p:spTree>
    <p:extLst>
      <p:ext uri="{BB962C8B-B14F-4D97-AF65-F5344CB8AC3E}">
        <p14:creationId xmlns:p14="http://schemas.microsoft.com/office/powerpoint/2010/main" val="341727438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9782"/>
            <a:ext cx="9143999" cy="5033870"/>
          </a:xfrm>
          <a:prstGeom prst="rect">
            <a:avLst/>
          </a:prstGeom>
        </p:spPr>
      </p:pic>
      <p:sp>
        <p:nvSpPr>
          <p:cNvPr id="5" name="Title 1"/>
          <p:cNvSpPr txBox="1">
            <a:spLocks/>
          </p:cNvSpPr>
          <p:nvPr/>
        </p:nvSpPr>
        <p:spPr>
          <a:xfrm>
            <a:off x="0" y="0"/>
            <a:ext cx="9144000" cy="806174"/>
          </a:xfrm>
          <a:prstGeom prst="rect">
            <a:avLst/>
          </a:prstGeom>
          <a:noFill/>
        </p:spPr>
        <p:txBody>
          <a:bodyPr vert="horz" lIns="91440" tIns="45720" rIns="91440" bIns="45720" rtlCol="0" anchor="ctr">
            <a:normAutofit/>
          </a:bodyPr>
          <a:lstStyle/>
          <a:p>
            <a:pPr algn="ctr" defTabSz="457200">
              <a:spcBef>
                <a:spcPct val="0"/>
              </a:spcBef>
              <a:defRPr/>
            </a:pPr>
            <a:r>
              <a:rPr lang="en-US" sz="2800" b="1" dirty="0" smtClean="0">
                <a:solidFill>
                  <a:srgbClr val="3366FF"/>
                </a:solidFill>
              </a:rPr>
              <a:t>Bypassing ATLAS</a:t>
            </a:r>
            <a:endParaRPr lang="en-US" sz="2800" b="1" dirty="0">
              <a:solidFill>
                <a:srgbClr val="3366FF"/>
              </a:solidFill>
            </a:endParaRPr>
          </a:p>
        </p:txBody>
      </p:sp>
      <p:pic>
        <p:nvPicPr>
          <p:cNvPr id="6" name="Picture 5"/>
          <p:cNvPicPr>
            <a:picLocks noChangeAspect="1"/>
          </p:cNvPicPr>
          <p:nvPr/>
        </p:nvPicPr>
        <p:blipFill>
          <a:blip r:embed="rId4"/>
          <a:stretch>
            <a:fillRect/>
          </a:stretch>
        </p:blipFill>
        <p:spPr>
          <a:xfrm>
            <a:off x="317510" y="3308291"/>
            <a:ext cx="3734098" cy="3407651"/>
          </a:xfrm>
          <a:prstGeom prst="rect">
            <a:avLst/>
          </a:prstGeom>
          <a:ln>
            <a:solidFill>
              <a:schemeClr val="bg1">
                <a:lumMod val="65000"/>
              </a:schemeClr>
            </a:solidFill>
          </a:ln>
        </p:spPr>
      </p:pic>
      <p:sp>
        <p:nvSpPr>
          <p:cNvPr id="7" name="TextBox 6"/>
          <p:cNvSpPr txBox="1"/>
          <p:nvPr/>
        </p:nvSpPr>
        <p:spPr>
          <a:xfrm>
            <a:off x="6702584" y="5833707"/>
            <a:ext cx="2224287" cy="646331"/>
          </a:xfrm>
          <a:prstGeom prst="rect">
            <a:avLst/>
          </a:prstGeom>
          <a:noFill/>
        </p:spPr>
        <p:txBody>
          <a:bodyPr wrap="square" rtlCol="0">
            <a:spAutoFit/>
          </a:bodyPr>
          <a:lstStyle/>
          <a:p>
            <a:r>
              <a:rPr lang="en-US" sz="1200" dirty="0" smtClean="0">
                <a:solidFill>
                  <a:srgbClr val="3366FF"/>
                </a:solidFill>
              </a:rPr>
              <a:t>For the CDR the bypass concepts</a:t>
            </a:r>
          </a:p>
          <a:p>
            <a:r>
              <a:rPr lang="en-US" sz="1200" dirty="0" smtClean="0">
                <a:solidFill>
                  <a:srgbClr val="3366FF"/>
                </a:solidFill>
              </a:rPr>
              <a:t>were decided to be confined to</a:t>
            </a:r>
          </a:p>
          <a:p>
            <a:r>
              <a:rPr lang="en-US" sz="1200" dirty="0" smtClean="0">
                <a:solidFill>
                  <a:srgbClr val="3366FF"/>
                </a:solidFill>
              </a:rPr>
              <a:t>ATLAS and CMS</a:t>
            </a:r>
            <a:endParaRPr lang="en-US" dirty="0">
              <a:solidFill>
                <a:prstClr val="black"/>
              </a:solidFill>
            </a:endParaRPr>
          </a:p>
        </p:txBody>
      </p:sp>
      <p:pic>
        <p:nvPicPr>
          <p:cNvPr id="9" name="Picture 8"/>
          <p:cNvPicPr>
            <a:picLocks noChangeAspect="1"/>
          </p:cNvPicPr>
          <p:nvPr/>
        </p:nvPicPr>
        <p:blipFill>
          <a:blip r:embed="rId5"/>
          <a:stretch>
            <a:fillRect/>
          </a:stretch>
        </p:blipFill>
        <p:spPr>
          <a:xfrm>
            <a:off x="8084206" y="129024"/>
            <a:ext cx="803274" cy="49539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8" name="Slide Number Placeholder 7"/>
          <p:cNvSpPr>
            <a:spLocks noGrp="1"/>
          </p:cNvSpPr>
          <p:nvPr>
            <p:ph type="sldNum" sz="quarter" idx="12"/>
          </p:nvPr>
        </p:nvSpPr>
        <p:spPr/>
        <p:txBody>
          <a:bodyPr/>
          <a:lstStyle/>
          <a:p>
            <a:fld id="{58B7A561-5F06-4CAE-982D-0E9039C16A5D}" type="slidenum">
              <a:rPr lang="en-GB" smtClean="0">
                <a:solidFill>
                  <a:prstClr val="black">
                    <a:tint val="75000"/>
                  </a:prstClr>
                </a:solidFill>
              </a:rPr>
              <a:pPr/>
              <a:t>162</a:t>
            </a:fld>
            <a:endParaRPr lang="en-GB">
              <a:solidFill>
                <a:prstClr val="black">
                  <a:tint val="75000"/>
                </a:prstClr>
              </a:solidFill>
            </a:endParaRPr>
          </a:p>
        </p:txBody>
      </p:sp>
    </p:spTree>
    <p:extLst>
      <p:ext uri="{BB962C8B-B14F-4D97-AF65-F5344CB8AC3E}">
        <p14:creationId xmlns:p14="http://schemas.microsoft.com/office/powerpoint/2010/main" val="227449637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sborne_fig12 copy.png"/>
          <p:cNvPicPr>
            <a:picLocks noChangeAspect="1"/>
          </p:cNvPicPr>
          <p:nvPr/>
        </p:nvPicPr>
        <p:blipFill>
          <a:blip r:embed="rId3"/>
          <a:stretch>
            <a:fillRect/>
          </a:stretch>
        </p:blipFill>
        <p:spPr>
          <a:xfrm>
            <a:off x="577183" y="1382055"/>
            <a:ext cx="8290729" cy="5236250"/>
          </a:xfrm>
          <a:prstGeom prst="rect">
            <a:avLst/>
          </a:prstGeom>
        </p:spPr>
      </p:pic>
      <p:sp>
        <p:nvSpPr>
          <p:cNvPr id="2" name="Title 1"/>
          <p:cNvSpPr>
            <a:spLocks noGrp="1"/>
          </p:cNvSpPr>
          <p:nvPr>
            <p:ph type="title"/>
          </p:nvPr>
        </p:nvSpPr>
        <p:spPr>
          <a:xfrm>
            <a:off x="0" y="0"/>
            <a:ext cx="9144000" cy="575710"/>
          </a:xfrm>
          <a:noFill/>
        </p:spPr>
        <p:txBody>
          <a:bodyPr>
            <a:normAutofit/>
          </a:bodyPr>
          <a:lstStyle/>
          <a:p>
            <a:r>
              <a:rPr lang="en-US" sz="2800" b="1" dirty="0" smtClean="0"/>
              <a:t> </a:t>
            </a:r>
            <a:r>
              <a:rPr lang="en-US" sz="2800" b="1" dirty="0" smtClean="0">
                <a:solidFill>
                  <a:srgbClr val="1B337E"/>
                </a:solidFill>
              </a:rPr>
              <a:t>LINAC - Ring</a:t>
            </a:r>
            <a:endParaRPr lang="en-US" sz="2800" b="1" dirty="0">
              <a:solidFill>
                <a:srgbClr val="1B337E"/>
              </a:solidFill>
            </a:endParaRPr>
          </a:p>
        </p:txBody>
      </p:sp>
      <p:sp>
        <p:nvSpPr>
          <p:cNvPr id="4" name="TextBox 3"/>
          <p:cNvSpPr txBox="1"/>
          <p:nvPr/>
        </p:nvSpPr>
        <p:spPr>
          <a:xfrm>
            <a:off x="208987" y="1382055"/>
            <a:ext cx="5407813" cy="3139321"/>
          </a:xfrm>
          <a:prstGeom prst="rect">
            <a:avLst/>
          </a:prstGeom>
          <a:noFill/>
          <a:ln>
            <a:solidFill>
              <a:schemeClr val="bg1">
                <a:lumMod val="65000"/>
              </a:schemeClr>
            </a:solidFill>
          </a:ln>
        </p:spPr>
        <p:txBody>
          <a:bodyPr wrap="none" rtlCol="0">
            <a:spAutoFit/>
          </a:bodyPr>
          <a:lstStyle/>
          <a:p>
            <a:r>
              <a:rPr lang="en-US" dirty="0" smtClean="0">
                <a:solidFill>
                  <a:srgbClr val="000000"/>
                </a:solidFill>
              </a:rPr>
              <a:t>Baseline Parameters [Designs</a:t>
            </a:r>
            <a:r>
              <a:rPr lang="en-US" dirty="0" smtClean="0">
                <a:solidFill>
                  <a:prstClr val="black"/>
                </a:solidFill>
              </a:rPr>
              <a:t>, Real photon option,  ERL]</a:t>
            </a:r>
          </a:p>
          <a:p>
            <a:r>
              <a:rPr lang="en-US" dirty="0" smtClean="0">
                <a:solidFill>
                  <a:prstClr val="black"/>
                </a:solidFill>
              </a:rPr>
              <a:t>Sources [Positrons, </a:t>
            </a:r>
            <a:r>
              <a:rPr lang="en-US" dirty="0" err="1" smtClean="0">
                <a:solidFill>
                  <a:prstClr val="black"/>
                </a:solidFill>
              </a:rPr>
              <a:t>Polarisation</a:t>
            </a:r>
            <a:r>
              <a:rPr lang="en-US" dirty="0" smtClean="0">
                <a:solidFill>
                  <a:prstClr val="black"/>
                </a:solidFill>
              </a:rPr>
              <a:t>]</a:t>
            </a:r>
            <a:endParaRPr lang="en-US" sz="1600" dirty="0" smtClean="0">
              <a:solidFill>
                <a:prstClr val="white">
                  <a:lumMod val="65000"/>
                </a:prstClr>
              </a:solidFill>
            </a:endParaRPr>
          </a:p>
          <a:p>
            <a:r>
              <a:rPr lang="en-US" dirty="0" err="1" smtClean="0">
                <a:solidFill>
                  <a:prstClr val="black"/>
                </a:solidFill>
              </a:rPr>
              <a:t>Rf</a:t>
            </a:r>
            <a:r>
              <a:rPr lang="en-US" dirty="0" smtClean="0">
                <a:solidFill>
                  <a:prstClr val="black"/>
                </a:solidFill>
              </a:rPr>
              <a:t> Design</a:t>
            </a:r>
          </a:p>
          <a:p>
            <a:r>
              <a:rPr lang="en-US" dirty="0" smtClean="0">
                <a:solidFill>
                  <a:prstClr val="black"/>
                </a:solidFill>
              </a:rPr>
              <a:t>Injection and Dump</a:t>
            </a:r>
          </a:p>
          <a:p>
            <a:r>
              <a:rPr lang="en-US" dirty="0" smtClean="0">
                <a:solidFill>
                  <a:prstClr val="black"/>
                </a:solidFill>
              </a:rPr>
              <a:t>Beam-beam effects</a:t>
            </a:r>
          </a:p>
          <a:p>
            <a:r>
              <a:rPr lang="en-US" dirty="0" smtClean="0">
                <a:solidFill>
                  <a:srgbClr val="000000"/>
                </a:solidFill>
              </a:rPr>
              <a:t>Lattice/Optics </a:t>
            </a:r>
            <a:r>
              <a:rPr lang="en-US" dirty="0" smtClean="0">
                <a:solidFill>
                  <a:prstClr val="black"/>
                </a:solidFill>
              </a:rPr>
              <a:t>and Impedance </a:t>
            </a:r>
          </a:p>
          <a:p>
            <a:r>
              <a:rPr lang="en-US" dirty="0" smtClean="0">
                <a:solidFill>
                  <a:prstClr val="black"/>
                </a:solidFill>
              </a:rPr>
              <a:t>Vacuum, Beam Pipe</a:t>
            </a:r>
          </a:p>
          <a:p>
            <a:r>
              <a:rPr lang="en-US" dirty="0" smtClean="0">
                <a:solidFill>
                  <a:prstClr val="black"/>
                </a:solidFill>
              </a:rPr>
              <a:t>Integration and Layout</a:t>
            </a:r>
          </a:p>
          <a:p>
            <a:r>
              <a:rPr lang="en-US" dirty="0" smtClean="0">
                <a:solidFill>
                  <a:prstClr val="black"/>
                </a:solidFill>
              </a:rPr>
              <a:t>Interaction Region</a:t>
            </a:r>
          </a:p>
          <a:p>
            <a:r>
              <a:rPr lang="en-US" dirty="0" smtClean="0">
                <a:solidFill>
                  <a:prstClr val="black"/>
                </a:solidFill>
              </a:rPr>
              <a:t>Magnets</a:t>
            </a:r>
          </a:p>
          <a:p>
            <a:r>
              <a:rPr lang="en-US" dirty="0" smtClean="0">
                <a:solidFill>
                  <a:prstClr val="black"/>
                </a:solidFill>
              </a:rPr>
              <a:t>Cryogenics</a:t>
            </a:r>
            <a:endParaRPr lang="en-US" sz="1600" dirty="0" smtClean="0">
              <a:solidFill>
                <a:prstClr val="black"/>
              </a:solidFill>
            </a:endParaRPr>
          </a:p>
        </p:txBody>
      </p:sp>
      <p:sp>
        <p:nvSpPr>
          <p:cNvPr id="6" name="TextBox 5"/>
          <p:cNvSpPr txBox="1"/>
          <p:nvPr/>
        </p:nvSpPr>
        <p:spPr>
          <a:xfrm>
            <a:off x="419194" y="735724"/>
            <a:ext cx="5828723" cy="646331"/>
          </a:xfrm>
          <a:prstGeom prst="rect">
            <a:avLst/>
          </a:prstGeom>
          <a:noFill/>
        </p:spPr>
        <p:txBody>
          <a:bodyPr wrap="square" rtlCol="0">
            <a:spAutoFit/>
          </a:bodyPr>
          <a:lstStyle/>
          <a:p>
            <a:r>
              <a:rPr lang="en-US" dirty="0" err="1" smtClean="0">
                <a:solidFill>
                  <a:prstClr val="white">
                    <a:lumMod val="65000"/>
                  </a:prstClr>
                </a:solidFill>
              </a:rPr>
              <a:t>Workpackages</a:t>
            </a:r>
            <a:r>
              <a:rPr lang="en-US" dirty="0" smtClean="0">
                <a:solidFill>
                  <a:prstClr val="white">
                    <a:lumMod val="65000"/>
                  </a:prstClr>
                </a:solidFill>
              </a:rPr>
              <a:t> </a:t>
            </a:r>
            <a:r>
              <a:rPr lang="en-US" sz="1400" dirty="0" smtClean="0">
                <a:solidFill>
                  <a:prstClr val="white">
                    <a:lumMod val="65000"/>
                  </a:prstClr>
                </a:solidFill>
              </a:rPr>
              <a:t>as formulated in 2008, now in the draft CDR  </a:t>
            </a:r>
          </a:p>
          <a:p>
            <a:r>
              <a:rPr lang="en-US" dirty="0" smtClean="0">
                <a:solidFill>
                  <a:prstClr val="white">
                    <a:lumMod val="65000"/>
                  </a:prstClr>
                </a:solidFill>
              </a:rPr>
              <a:t> </a:t>
            </a:r>
            <a:endParaRPr lang="en-US" dirty="0">
              <a:solidFill>
                <a:prstClr val="white">
                  <a:lumMod val="65000"/>
                </a:prstClr>
              </a:solidFill>
            </a:endParaRPr>
          </a:p>
        </p:txBody>
      </p:sp>
      <p:sp>
        <p:nvSpPr>
          <p:cNvPr id="5" name="Rectangle 4"/>
          <p:cNvSpPr/>
          <p:nvPr/>
        </p:nvSpPr>
        <p:spPr>
          <a:xfrm>
            <a:off x="5197947" y="4090276"/>
            <a:ext cx="3669965" cy="2308324"/>
          </a:xfrm>
          <a:prstGeom prst="rect">
            <a:avLst/>
          </a:prstGeom>
          <a:solidFill>
            <a:schemeClr val="bg1"/>
          </a:solidFill>
          <a:ln>
            <a:solidFill>
              <a:schemeClr val="bg1">
                <a:lumMod val="65000"/>
              </a:schemeClr>
            </a:solidFill>
          </a:ln>
        </p:spPr>
        <p:txBody>
          <a:bodyPr wrap="square">
            <a:spAutoFit/>
          </a:bodyPr>
          <a:lstStyle/>
          <a:p>
            <a:r>
              <a:rPr lang="en-US" sz="1600" dirty="0" smtClean="0">
                <a:solidFill>
                  <a:srgbClr val="008000"/>
                </a:solidFill>
              </a:rPr>
              <a:t>1056 cavities</a:t>
            </a:r>
          </a:p>
          <a:p>
            <a:r>
              <a:rPr lang="en-US" sz="1600" dirty="0" smtClean="0">
                <a:solidFill>
                  <a:srgbClr val="008000"/>
                </a:solidFill>
              </a:rPr>
              <a:t>66 </a:t>
            </a:r>
            <a:r>
              <a:rPr lang="en-US" sz="1600" dirty="0" err="1" smtClean="0">
                <a:solidFill>
                  <a:srgbClr val="008000"/>
                </a:solidFill>
              </a:rPr>
              <a:t>cryo</a:t>
            </a:r>
            <a:r>
              <a:rPr lang="en-US" sz="1600" dirty="0" smtClean="0">
                <a:solidFill>
                  <a:srgbClr val="008000"/>
                </a:solidFill>
              </a:rPr>
              <a:t> modules per </a:t>
            </a:r>
            <a:r>
              <a:rPr lang="en-US" sz="1600" dirty="0" err="1" smtClean="0">
                <a:solidFill>
                  <a:srgbClr val="008000"/>
                </a:solidFill>
              </a:rPr>
              <a:t>linac</a:t>
            </a:r>
            <a:endParaRPr lang="en-US" sz="1600" dirty="0" smtClean="0">
              <a:solidFill>
                <a:srgbClr val="008000"/>
              </a:solidFill>
            </a:endParaRPr>
          </a:p>
          <a:p>
            <a:r>
              <a:rPr lang="en-US" sz="1600" dirty="0" smtClean="0">
                <a:solidFill>
                  <a:srgbClr val="008000"/>
                </a:solidFill>
              </a:rPr>
              <a:t>721 MHz, 19 MV/</a:t>
            </a:r>
            <a:r>
              <a:rPr lang="en-US" sz="1600" dirty="0" err="1" smtClean="0">
                <a:solidFill>
                  <a:srgbClr val="008000"/>
                </a:solidFill>
              </a:rPr>
              <a:t>m</a:t>
            </a:r>
            <a:r>
              <a:rPr lang="en-US" sz="1600" dirty="0" smtClean="0">
                <a:solidFill>
                  <a:srgbClr val="008000"/>
                </a:solidFill>
              </a:rPr>
              <a:t> CW</a:t>
            </a:r>
          </a:p>
          <a:p>
            <a:r>
              <a:rPr lang="en-US" sz="1600" dirty="0" smtClean="0">
                <a:solidFill>
                  <a:srgbClr val="008000"/>
                </a:solidFill>
              </a:rPr>
              <a:t>Similar to  SPL, ESS, XFEL, ILC, </a:t>
            </a:r>
            <a:r>
              <a:rPr lang="en-US" sz="1600" dirty="0" err="1" smtClean="0">
                <a:solidFill>
                  <a:srgbClr val="008000"/>
                </a:solidFill>
              </a:rPr>
              <a:t>eRHIC</a:t>
            </a:r>
            <a:r>
              <a:rPr lang="en-US" sz="1600" dirty="0" smtClean="0">
                <a:solidFill>
                  <a:srgbClr val="008000"/>
                </a:solidFill>
              </a:rPr>
              <a:t>, </a:t>
            </a:r>
            <a:r>
              <a:rPr lang="en-US" sz="1600" dirty="0" err="1" smtClean="0">
                <a:solidFill>
                  <a:srgbClr val="008000"/>
                </a:solidFill>
              </a:rPr>
              <a:t>Jlab</a:t>
            </a:r>
            <a:endParaRPr lang="en-US" sz="1600" dirty="0" smtClean="0">
              <a:solidFill>
                <a:srgbClr val="008000"/>
              </a:solidFill>
            </a:endParaRPr>
          </a:p>
          <a:p>
            <a:r>
              <a:rPr lang="en-US" sz="1600" dirty="0" smtClean="0">
                <a:solidFill>
                  <a:srgbClr val="008000"/>
                </a:solidFill>
              </a:rPr>
              <a:t>21 MW </a:t>
            </a:r>
            <a:r>
              <a:rPr lang="en-US" sz="1600" dirty="0" err="1" smtClean="0">
                <a:solidFill>
                  <a:srgbClr val="008000"/>
                </a:solidFill>
              </a:rPr>
              <a:t>rf</a:t>
            </a:r>
            <a:r>
              <a:rPr lang="en-US" sz="1600" dirty="0" smtClean="0">
                <a:solidFill>
                  <a:srgbClr val="008000"/>
                </a:solidFill>
              </a:rPr>
              <a:t>  </a:t>
            </a:r>
          </a:p>
          <a:p>
            <a:r>
              <a:rPr lang="en-US" sz="1600" dirty="0" err="1" smtClean="0">
                <a:solidFill>
                  <a:srgbClr val="008000"/>
                </a:solidFill>
              </a:rPr>
              <a:t>Cryo</a:t>
            </a:r>
            <a:r>
              <a:rPr lang="en-US" sz="1600" dirty="0" smtClean="0">
                <a:solidFill>
                  <a:srgbClr val="008000"/>
                </a:solidFill>
              </a:rPr>
              <a:t> 29 MW for 37W/m heat load</a:t>
            </a:r>
          </a:p>
          <a:p>
            <a:r>
              <a:rPr lang="en-US" sz="1600" dirty="0" smtClean="0">
                <a:solidFill>
                  <a:srgbClr val="008000"/>
                </a:solidFill>
              </a:rPr>
              <a:t>Magnets in the 2 * 3 arcs:</a:t>
            </a:r>
          </a:p>
          <a:p>
            <a:r>
              <a:rPr lang="en-US" sz="1600" dirty="0" smtClean="0">
                <a:solidFill>
                  <a:srgbClr val="008000"/>
                </a:solidFill>
              </a:rPr>
              <a:t> 600 - 4m long  dipoles per arc</a:t>
            </a:r>
          </a:p>
          <a:p>
            <a:r>
              <a:rPr lang="en-US" sz="1600" dirty="0" smtClean="0">
                <a:solidFill>
                  <a:srgbClr val="008000"/>
                </a:solidFill>
              </a:rPr>
              <a:t> 240 - 1.2m long </a:t>
            </a:r>
            <a:r>
              <a:rPr lang="en-US" sz="1600" dirty="0" err="1" smtClean="0">
                <a:solidFill>
                  <a:srgbClr val="008000"/>
                </a:solidFill>
              </a:rPr>
              <a:t>quadrupoles</a:t>
            </a:r>
            <a:r>
              <a:rPr lang="en-US" sz="1600" dirty="0" smtClean="0">
                <a:solidFill>
                  <a:srgbClr val="008000"/>
                </a:solidFill>
              </a:rPr>
              <a:t> per arc</a:t>
            </a:r>
          </a:p>
        </p:txBody>
      </p:sp>
      <p:sp>
        <p:nvSpPr>
          <p:cNvPr id="9" name="Rectangle 8"/>
          <p:cNvSpPr/>
          <p:nvPr/>
        </p:nvSpPr>
        <p:spPr>
          <a:xfrm>
            <a:off x="5763172" y="1672897"/>
            <a:ext cx="735725" cy="332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5768850" y="2933403"/>
            <a:ext cx="415498" cy="307777"/>
          </a:xfrm>
          <a:prstGeom prst="rect">
            <a:avLst/>
          </a:prstGeom>
          <a:noFill/>
        </p:spPr>
        <p:txBody>
          <a:bodyPr wrap="none" rtlCol="0">
            <a:spAutoFit/>
          </a:bodyPr>
          <a:lstStyle/>
          <a:p>
            <a:r>
              <a:rPr lang="en-US" sz="1400" dirty="0" smtClean="0">
                <a:solidFill>
                  <a:prstClr val="black"/>
                </a:solidFill>
              </a:rPr>
              <a:t>IP2</a:t>
            </a:r>
            <a:endParaRPr lang="en-US" sz="1400" dirty="0">
              <a:solidFill>
                <a:prstClr val="black"/>
              </a:solidFill>
            </a:endParaRPr>
          </a:p>
        </p:txBody>
      </p:sp>
      <p:sp>
        <p:nvSpPr>
          <p:cNvPr id="11" name="TextBox 10"/>
          <p:cNvSpPr txBox="1"/>
          <p:nvPr/>
        </p:nvSpPr>
        <p:spPr>
          <a:xfrm>
            <a:off x="2557517" y="5491655"/>
            <a:ext cx="1479892" cy="1169551"/>
          </a:xfrm>
          <a:prstGeom prst="rect">
            <a:avLst/>
          </a:prstGeom>
          <a:noFill/>
        </p:spPr>
        <p:txBody>
          <a:bodyPr wrap="none" rtlCol="0">
            <a:spAutoFit/>
          </a:bodyPr>
          <a:lstStyle/>
          <a:p>
            <a:r>
              <a:rPr lang="en-US" sz="1400" dirty="0" err="1" smtClean="0">
                <a:solidFill>
                  <a:prstClr val="black"/>
                </a:solidFill>
              </a:rPr>
              <a:t>Linac</a:t>
            </a:r>
            <a:r>
              <a:rPr lang="en-US" sz="1400" dirty="0" smtClean="0">
                <a:solidFill>
                  <a:prstClr val="black"/>
                </a:solidFill>
              </a:rPr>
              <a:t> (racetrack)</a:t>
            </a:r>
          </a:p>
          <a:p>
            <a:r>
              <a:rPr lang="en-US" sz="1400" dirty="0" smtClean="0">
                <a:solidFill>
                  <a:prstClr val="black"/>
                </a:solidFill>
              </a:rPr>
              <a:t>inside the LHC for</a:t>
            </a:r>
          </a:p>
          <a:p>
            <a:r>
              <a:rPr lang="en-US" sz="1400" dirty="0" smtClean="0">
                <a:solidFill>
                  <a:prstClr val="black"/>
                </a:solidFill>
              </a:rPr>
              <a:t>access at CERN</a:t>
            </a:r>
          </a:p>
          <a:p>
            <a:r>
              <a:rPr lang="en-US" sz="1400" dirty="0" smtClean="0">
                <a:solidFill>
                  <a:prstClr val="black"/>
                </a:solidFill>
              </a:rPr>
              <a:t>Territory</a:t>
            </a:r>
          </a:p>
          <a:p>
            <a:r>
              <a:rPr lang="en-US" sz="1400" dirty="0" smtClean="0">
                <a:solidFill>
                  <a:prstClr val="black"/>
                </a:solidFill>
              </a:rPr>
              <a:t>U=U(LHC)/3=9km</a:t>
            </a:r>
            <a:endParaRPr lang="en-US" sz="1400" dirty="0">
              <a:solidFill>
                <a:prstClr val="black"/>
              </a:solidFill>
            </a:endParaRPr>
          </a:p>
        </p:txBody>
      </p:sp>
      <p:pic>
        <p:nvPicPr>
          <p:cNvPr id="12" name="Picture 11"/>
          <p:cNvPicPr>
            <a:picLocks noChangeAspect="1"/>
          </p:cNvPicPr>
          <p:nvPr/>
        </p:nvPicPr>
        <p:blipFill>
          <a:blip r:embed="rId4"/>
          <a:stretch>
            <a:fillRect/>
          </a:stretch>
        </p:blipFill>
        <p:spPr>
          <a:xfrm>
            <a:off x="8084206" y="129024"/>
            <a:ext cx="803274" cy="495390"/>
          </a:xfrm>
          <a:prstGeom prst="rect">
            <a:avLst/>
          </a:prstGeom>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7" name="Footer Placeholder 6"/>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3" name="Slide Number Placeholder 12"/>
          <p:cNvSpPr>
            <a:spLocks noGrp="1"/>
          </p:cNvSpPr>
          <p:nvPr>
            <p:ph type="sldNum" sz="quarter" idx="12"/>
          </p:nvPr>
        </p:nvSpPr>
        <p:spPr/>
        <p:txBody>
          <a:bodyPr/>
          <a:lstStyle/>
          <a:p>
            <a:fld id="{58B7A561-5F06-4CAE-982D-0E9039C16A5D}" type="slidenum">
              <a:rPr lang="en-GB" smtClean="0">
                <a:solidFill>
                  <a:prstClr val="black">
                    <a:tint val="75000"/>
                  </a:prstClr>
                </a:solidFill>
              </a:rPr>
              <a:pPr/>
              <a:t>163</a:t>
            </a:fld>
            <a:endParaRPr lang="en-GB">
              <a:solidFill>
                <a:prstClr val="black">
                  <a:tint val="75000"/>
                </a:prstClr>
              </a:solidFill>
            </a:endParaRPr>
          </a:p>
        </p:txBody>
      </p:sp>
    </p:spTree>
    <p:extLst>
      <p:ext uri="{BB962C8B-B14F-4D97-AF65-F5344CB8AC3E}">
        <p14:creationId xmlns:p14="http://schemas.microsoft.com/office/powerpoint/2010/main" val="249307256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164</a:t>
            </a:fld>
            <a:endParaRPr lang="en-US" sz="1500" b="1">
              <a:solidFill>
                <a:srgbClr val="006633"/>
              </a:solidFill>
              <a:latin typeface="Garamond" charset="0"/>
              <a:ea typeface="ＭＳ Ｐゴシック" charset="-128"/>
              <a:cs typeface="ＭＳ Ｐゴシック" charset="-128"/>
            </a:endParaRPr>
          </a:p>
        </p:txBody>
      </p:sp>
      <p:grpSp>
        <p:nvGrpSpPr>
          <p:cNvPr id="3" name="Group 23"/>
          <p:cNvGrpSpPr>
            <a:grpSpLocks/>
          </p:cNvGrpSpPr>
          <p:nvPr/>
        </p:nvGrpSpPr>
        <p:grpSpPr bwMode="auto">
          <a:xfrm>
            <a:off x="84138" y="873127"/>
            <a:ext cx="9096389" cy="492125"/>
            <a:chOff x="288" y="720"/>
            <a:chExt cx="5730" cy="31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310"/>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1: </a:t>
              </a:r>
              <a:r>
                <a:rPr lang="en-US" sz="2600" dirty="0" smtClean="0">
                  <a:solidFill>
                    <a:srgbClr val="800000"/>
                  </a:solidFill>
                  <a:latin typeface="Times New Roman" charset="0"/>
                  <a:ea typeface="ＭＳ Ｐゴシック" charset="-128"/>
                  <a:cs typeface="ＭＳ Ｐゴシック" charset="-128"/>
                  <a:sym typeface="Wingdings" charset="2"/>
                </a:rPr>
                <a:t>Bypassing the main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detectors</a:t>
              </a:r>
              <a:endParaRPr lang="en-US" sz="20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3" name="Picture 12" descr="LHC Bypass Overview.png"/>
          <p:cNvPicPr>
            <a:picLocks noChangeAspect="1"/>
          </p:cNvPicPr>
          <p:nvPr/>
        </p:nvPicPr>
        <p:blipFill>
          <a:blip r:embed="rId4"/>
          <a:stretch>
            <a:fillRect/>
          </a:stretch>
        </p:blipFill>
        <p:spPr>
          <a:xfrm>
            <a:off x="1433512" y="1327639"/>
            <a:ext cx="7281863" cy="5150400"/>
          </a:xfrm>
          <a:prstGeom prst="rect">
            <a:avLst/>
          </a:prstGeom>
          <a:noFill/>
        </p:spPr>
      </p:pic>
      <p:sp>
        <p:nvSpPr>
          <p:cNvPr id="14"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5"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164</a:t>
            </a:fld>
            <a:endParaRPr lang="en-GB">
              <a:solidFill>
                <a:srgbClr val="000000"/>
              </a:solidFill>
            </a:endParaRPr>
          </a:p>
        </p:txBody>
      </p:sp>
    </p:spTree>
    <p:extLst>
      <p:ext uri="{BB962C8B-B14F-4D97-AF65-F5344CB8AC3E}">
        <p14:creationId xmlns:p14="http://schemas.microsoft.com/office/powerpoint/2010/main" val="47266077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165</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873127"/>
            <a:ext cx="9096389" cy="492125"/>
            <a:chOff x="288" y="720"/>
            <a:chExt cx="5730" cy="310"/>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310"/>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2: </a:t>
              </a:r>
              <a:r>
                <a:rPr lang="en-US" sz="2600" dirty="0" smtClean="0">
                  <a:solidFill>
                    <a:srgbClr val="800000"/>
                  </a:solidFill>
                  <a:latin typeface="Times New Roman" charset="0"/>
                  <a:ea typeface="ＭＳ Ｐゴシック" charset="-128"/>
                  <a:cs typeface="ＭＳ Ｐゴシック" charset="-128"/>
                  <a:sym typeface="Wingdings" charset="2"/>
                </a:rPr>
                <a:t>Integration in the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tunnel</a:t>
              </a:r>
              <a:r>
                <a:rPr lang="en-US" sz="2000" dirty="0" smtClean="0">
                  <a:solidFill>
                    <a:srgbClr val="800000"/>
                  </a:solidFill>
                  <a:latin typeface="Times New Roman" charset="0"/>
                  <a:ea typeface="ＭＳ Ｐゴシック" charset="-128"/>
                  <a:cs typeface="ＭＳ Ｐゴシック" charset="-128"/>
                  <a:sym typeface="Wingdings" charset="2"/>
                </a:rPr>
                <a:t> </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0" name="Picture 9" descr="messfig3_8.png"/>
          <p:cNvPicPr>
            <a:picLocks noChangeAspect="1"/>
          </p:cNvPicPr>
          <p:nvPr/>
        </p:nvPicPr>
        <p:blipFill>
          <a:blip r:embed="rId4"/>
          <a:stretch>
            <a:fillRect/>
          </a:stretch>
        </p:blipFill>
        <p:spPr>
          <a:xfrm>
            <a:off x="4061783" y="3147678"/>
            <a:ext cx="4942328" cy="3015164"/>
          </a:xfrm>
          <a:prstGeom prst="rect">
            <a:avLst/>
          </a:prstGeom>
        </p:spPr>
      </p:pic>
      <p:pic>
        <p:nvPicPr>
          <p:cNvPr id="11" name="Picture 10" descr="messfig3_7.png"/>
          <p:cNvPicPr>
            <a:picLocks noChangeAspect="1"/>
          </p:cNvPicPr>
          <p:nvPr/>
        </p:nvPicPr>
        <p:blipFill>
          <a:blip r:embed="rId5"/>
          <a:stretch>
            <a:fillRect/>
          </a:stretch>
        </p:blipFill>
        <p:spPr>
          <a:xfrm>
            <a:off x="84138" y="1392947"/>
            <a:ext cx="4679282" cy="3509462"/>
          </a:xfrm>
          <a:prstGeom prst="rect">
            <a:avLst/>
          </a:prstGeom>
        </p:spPr>
      </p:pic>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3" name="Date Placeholder 2"/>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165</a:t>
            </a:fld>
            <a:endParaRPr lang="en-GB">
              <a:solidFill>
                <a:srgbClr val="000000"/>
              </a:solidFill>
            </a:endParaRPr>
          </a:p>
        </p:txBody>
      </p:sp>
    </p:spTree>
    <p:extLst>
      <p:ext uri="{BB962C8B-B14F-4D97-AF65-F5344CB8AC3E}">
        <p14:creationId xmlns:p14="http://schemas.microsoft.com/office/powerpoint/2010/main" val="11263307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Ring-Ring Option</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166</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873127"/>
            <a:ext cx="9096389" cy="4494213"/>
            <a:chOff x="288" y="720"/>
            <a:chExt cx="5730" cy="2831"/>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2831"/>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cs typeface="ＭＳ Ｐゴシック" charset="-128"/>
                  <a:sym typeface="Wingdings" charset="2"/>
                </a:rPr>
                <a:t>Challenge 3: </a:t>
              </a:r>
              <a:r>
                <a:rPr lang="en-US" sz="2600" dirty="0" smtClean="0">
                  <a:solidFill>
                    <a:srgbClr val="800000"/>
                  </a:solidFill>
                  <a:latin typeface="Times New Roman" charset="0"/>
                  <a:ea typeface="ＭＳ Ｐゴシック" charset="-128"/>
                  <a:cs typeface="ＭＳ Ｐゴシック" charset="-128"/>
                  <a:sym typeface="Wingdings" charset="2"/>
                </a:rPr>
                <a:t>Installation with </a:t>
              </a:r>
              <a:r>
                <a:rPr lang="en-US" sz="2600" dirty="0" err="1" smtClean="0">
                  <a:solidFill>
                    <a:srgbClr val="800000"/>
                  </a:solidFill>
                  <a:latin typeface="Times New Roman" charset="0"/>
                  <a:ea typeface="ＭＳ Ｐゴシック" charset="-128"/>
                  <a:cs typeface="ＭＳ Ｐゴシック" charset="-128"/>
                  <a:sym typeface="Wingdings" charset="2"/>
                </a:rPr>
                <a:t>LHC</a:t>
              </a:r>
              <a:r>
                <a:rPr lang="en-US" sz="2600" dirty="0" smtClean="0">
                  <a:solidFill>
                    <a:srgbClr val="800000"/>
                  </a:solidFill>
                  <a:latin typeface="Times New Roman" charset="0"/>
                  <a:ea typeface="ＭＳ Ｐゴシック" charset="-128"/>
                  <a:cs typeface="ＭＳ Ｐゴシック" charset="-128"/>
                  <a:sym typeface="Wingdings" charset="2"/>
                </a:rPr>
                <a:t> circumference:</a:t>
              </a:r>
            </a:p>
            <a:p>
              <a:pPr fontAlgn="base">
                <a:spcBef>
                  <a:spcPct val="0"/>
                </a:spcBef>
                <a:spcAft>
                  <a:spcPct val="0"/>
                </a:spcAft>
              </a:pPr>
              <a:endParaRPr lang="en-US" sz="2600" dirty="0" smtClean="0">
                <a:solidFill>
                  <a:srgbClr val="800000"/>
                </a:solidFill>
                <a:latin typeface="Times New Roman" charset="0"/>
                <a:ea typeface="ＭＳ Ｐゴシック" charset="-128"/>
                <a:cs typeface="ＭＳ Ｐゴシック" charset="-128"/>
                <a:sym typeface="Wingdings" charset="2"/>
              </a:endParaRP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requires:</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support</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structure</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with</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efficient</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montage</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and </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compact </a:t>
              </a:r>
            </a:p>
            <a:p>
              <a:pPr fontAlgn="base">
                <a:spcBef>
                  <a:spcPct val="0"/>
                </a:spcBef>
                <a:spcAft>
                  <a:spcPct val="0"/>
                </a:spcAft>
              </a:pPr>
              <a:r>
                <a:rPr lang="en-US" sz="2600" dirty="0" smtClean="0">
                  <a:solidFill>
                    <a:srgbClr val="800000"/>
                  </a:solidFill>
                  <a:latin typeface="Times New Roman" charset="0"/>
                  <a:ea typeface="ＭＳ Ｐゴシック" charset="-128"/>
                  <a:cs typeface="ＭＳ Ｐゴシック" charset="-128"/>
                  <a:sym typeface="Wingdings" charset="2"/>
                </a:rPr>
                <a:t>magnets</a:t>
              </a:r>
              <a:endParaRPr lang="en-US" sz="20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pic>
        <p:nvPicPr>
          <p:cNvPr id="11" name="Picture 10" descr="Tunnel Cross Section.png"/>
          <p:cNvPicPr>
            <a:picLocks noChangeAspect="1"/>
          </p:cNvPicPr>
          <p:nvPr/>
        </p:nvPicPr>
        <p:blipFill>
          <a:blip r:embed="rId4"/>
          <a:stretch>
            <a:fillRect/>
          </a:stretch>
        </p:blipFill>
        <p:spPr>
          <a:xfrm>
            <a:off x="2170228" y="1365252"/>
            <a:ext cx="6545147" cy="4781593"/>
          </a:xfrm>
          <a:prstGeom prst="rect">
            <a:avLst/>
          </a:prstGeom>
        </p:spPr>
      </p:pic>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3" name="Date Placeholder 2"/>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166</a:t>
            </a:fld>
            <a:endParaRPr lang="en-GB">
              <a:solidFill>
                <a:srgbClr val="000000"/>
              </a:solidFill>
            </a:endParaRPr>
          </a:p>
        </p:txBody>
      </p:sp>
    </p:spTree>
    <p:extLst>
      <p:ext uri="{BB962C8B-B14F-4D97-AF65-F5344CB8AC3E}">
        <p14:creationId xmlns:p14="http://schemas.microsoft.com/office/powerpoint/2010/main" val="327944974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7"/>
          <p:cNvGrpSpPr>
            <a:grpSpLocks/>
          </p:cNvGrpSpPr>
          <p:nvPr/>
        </p:nvGrpSpPr>
        <p:grpSpPr bwMode="auto">
          <a:xfrm>
            <a:off x="368041" y="1143000"/>
            <a:ext cx="8618977" cy="4926348"/>
            <a:chOff x="-14240" y="1"/>
            <a:chExt cx="9470980" cy="6172205"/>
          </a:xfrm>
        </p:grpSpPr>
        <p:cxnSp>
          <p:nvCxnSpPr>
            <p:cNvPr id="86" name="Straight Connector 85"/>
            <p:cNvCxnSpPr/>
            <p:nvPr/>
          </p:nvCxnSpPr>
          <p:spPr>
            <a:xfrm>
              <a:off x="0" y="5638997"/>
              <a:ext cx="67751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4400" y="685802"/>
              <a:ext cx="144780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14400" y="913831"/>
              <a:ext cx="1447801" cy="0"/>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3" name="Group 9"/>
            <p:cNvGrpSpPr>
              <a:grpSpLocks/>
            </p:cNvGrpSpPr>
            <p:nvPr/>
          </p:nvGrpSpPr>
          <p:grpSpPr bwMode="auto">
            <a:xfrm>
              <a:off x="2209801" y="685801"/>
              <a:ext cx="228600" cy="228601"/>
              <a:chOff x="2209800" y="685800"/>
              <a:chExt cx="228600" cy="228600"/>
            </a:xfrm>
          </p:grpSpPr>
          <p:sp>
            <p:nvSpPr>
              <p:cNvPr id="8" name="Arc 7"/>
              <p:cNvSpPr/>
              <p:nvPr/>
            </p:nvSpPr>
            <p:spPr>
              <a:xfrm>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9" name="Arc 8"/>
              <p:cNvSpPr/>
              <p:nvPr/>
            </p:nvSpPr>
            <p:spPr>
              <a:xfrm flipV="1">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grpSp>
          <p:nvGrpSpPr>
            <p:cNvPr id="4" name="Group 10"/>
            <p:cNvGrpSpPr>
              <a:grpSpLocks/>
            </p:cNvGrpSpPr>
            <p:nvPr/>
          </p:nvGrpSpPr>
          <p:grpSpPr bwMode="auto">
            <a:xfrm flipH="1">
              <a:off x="838200" y="685801"/>
              <a:ext cx="228600" cy="228601"/>
              <a:chOff x="2209800" y="685800"/>
              <a:chExt cx="228600" cy="228600"/>
            </a:xfrm>
          </p:grpSpPr>
          <p:sp>
            <p:nvSpPr>
              <p:cNvPr id="12" name="Arc 11"/>
              <p:cNvSpPr/>
              <p:nvPr/>
            </p:nvSpPr>
            <p:spPr>
              <a:xfrm>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13" name="Arc 12"/>
              <p:cNvSpPr/>
              <p:nvPr/>
            </p:nvSpPr>
            <p:spPr>
              <a:xfrm flipV="1">
                <a:off x="2209800" y="685801"/>
                <a:ext cx="228600" cy="228029"/>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cxnSp>
          <p:nvCxnSpPr>
            <p:cNvPr id="15" name="Straight Connector 14"/>
            <p:cNvCxnSpPr>
              <a:endCxn id="13" idx="0"/>
            </p:cNvCxnSpPr>
            <p:nvPr/>
          </p:nvCxnSpPr>
          <p:spPr>
            <a:xfrm>
              <a:off x="685800" y="913831"/>
              <a:ext cx="26670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2201" y="913831"/>
              <a:ext cx="26670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905001" y="457773"/>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cxnSp>
          <p:nvCxnSpPr>
            <p:cNvPr id="22" name="Straight Connector 21"/>
            <p:cNvCxnSpPr/>
            <p:nvPr/>
          </p:nvCxnSpPr>
          <p:spPr>
            <a:xfrm>
              <a:off x="2667001" y="913831"/>
              <a:ext cx="5334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14400" y="533211"/>
              <a:ext cx="1447801" cy="1714"/>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43121" y="240241"/>
              <a:ext cx="990600"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1.67 km</a:t>
              </a:r>
            </a:p>
          </p:txBody>
        </p:sp>
        <p:cxnSp>
          <p:nvCxnSpPr>
            <p:cNvPr id="27" name="Straight Arrow Connector 26"/>
            <p:cNvCxnSpPr/>
            <p:nvPr/>
          </p:nvCxnSpPr>
          <p:spPr>
            <a:xfrm rot="5400000">
              <a:off x="496414" y="798988"/>
              <a:ext cx="228029" cy="1657"/>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 y="457773"/>
              <a:ext cx="869673"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0.34 km</a:t>
              </a:r>
            </a:p>
          </p:txBody>
        </p:sp>
        <p:sp>
          <p:nvSpPr>
            <p:cNvPr id="31" name="Rectangle 30"/>
            <p:cNvSpPr/>
            <p:nvPr/>
          </p:nvSpPr>
          <p:spPr>
            <a:xfrm>
              <a:off x="914400" y="838393"/>
              <a:ext cx="1447801"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sp>
          <p:nvSpPr>
            <p:cNvPr id="76821" name="TextBox 32"/>
            <p:cNvSpPr txBox="1">
              <a:spLocks noChangeArrowheads="1"/>
            </p:cNvSpPr>
            <p:nvPr/>
          </p:nvSpPr>
          <p:spPr bwMode="auto">
            <a:xfrm>
              <a:off x="1066800" y="990601"/>
              <a:ext cx="969964"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0000CC"/>
                  </a:solidFill>
                  <a:latin typeface="Times New Roman" charset="0"/>
                  <a:ea typeface="Times New Roman" charset="0"/>
                  <a:cs typeface="Times New Roman" charset="0"/>
                </a:rPr>
                <a:t>30-GeV linac</a:t>
              </a:r>
            </a:p>
          </p:txBody>
        </p:sp>
        <p:sp>
          <p:nvSpPr>
            <p:cNvPr id="76822" name="TextBox 33"/>
            <p:cNvSpPr txBox="1">
              <a:spLocks noChangeArrowheads="1"/>
            </p:cNvSpPr>
            <p:nvPr/>
          </p:nvSpPr>
          <p:spPr bwMode="auto">
            <a:xfrm>
              <a:off x="3124201" y="228602"/>
              <a:ext cx="596900"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7" name="Group 36"/>
            <p:cNvGrpSpPr>
              <a:grpSpLocks/>
            </p:cNvGrpSpPr>
            <p:nvPr/>
          </p:nvGrpSpPr>
          <p:grpSpPr bwMode="auto">
            <a:xfrm>
              <a:off x="6172203" y="457201"/>
              <a:ext cx="1676401" cy="1828801"/>
              <a:chOff x="2209800" y="685800"/>
              <a:chExt cx="228600" cy="228600"/>
            </a:xfrm>
          </p:grpSpPr>
          <p:sp>
            <p:nvSpPr>
              <p:cNvPr id="38" name="Arc 37"/>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39" name="Arc 38"/>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cxnSp>
          <p:nvCxnSpPr>
            <p:cNvPr id="40" name="Straight Connector 39"/>
            <p:cNvCxnSpPr>
              <a:stCxn id="47" idx="3"/>
            </p:cNvCxnSpPr>
            <p:nvPr/>
          </p:nvCxnSpPr>
          <p:spPr>
            <a:xfrm>
              <a:off x="6629403" y="457773"/>
              <a:ext cx="114300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715003" y="2209994"/>
              <a:ext cx="914400"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sp>
          <p:nvSpPr>
            <p:cNvPr id="47" name="Rectangle 46"/>
            <p:cNvSpPr/>
            <p:nvPr/>
          </p:nvSpPr>
          <p:spPr>
            <a:xfrm>
              <a:off x="5715003" y="380620"/>
              <a:ext cx="914400"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cxnSp>
          <p:nvCxnSpPr>
            <p:cNvPr id="48" name="Straight Connector 47"/>
            <p:cNvCxnSpPr>
              <a:stCxn id="42" idx="3"/>
            </p:cNvCxnSpPr>
            <p:nvPr/>
          </p:nvCxnSpPr>
          <p:spPr>
            <a:xfrm>
              <a:off x="6629403" y="2285432"/>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6477003" y="1676783"/>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76829" name="TextBox 49"/>
            <p:cNvSpPr txBox="1">
              <a:spLocks noChangeArrowheads="1"/>
            </p:cNvSpPr>
            <p:nvPr/>
          </p:nvSpPr>
          <p:spPr bwMode="auto">
            <a:xfrm>
              <a:off x="7848603" y="1447801"/>
              <a:ext cx="596900"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0" name="Group 50"/>
            <p:cNvGrpSpPr>
              <a:grpSpLocks/>
            </p:cNvGrpSpPr>
            <p:nvPr/>
          </p:nvGrpSpPr>
          <p:grpSpPr bwMode="auto">
            <a:xfrm flipH="1">
              <a:off x="4876802" y="457201"/>
              <a:ext cx="1676401" cy="1828801"/>
              <a:chOff x="2209800" y="685800"/>
              <a:chExt cx="228600" cy="228600"/>
            </a:xfrm>
          </p:grpSpPr>
          <p:sp>
            <p:nvSpPr>
              <p:cNvPr id="52" name="Arc 51"/>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53" name="Arc 52"/>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cxnSp>
          <p:nvCxnSpPr>
            <p:cNvPr id="56" name="Straight Arrow Connector 55"/>
            <p:cNvCxnSpPr/>
            <p:nvPr/>
          </p:nvCxnSpPr>
          <p:spPr>
            <a:xfrm>
              <a:off x="5676903" y="2027039"/>
              <a:ext cx="990600"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895882" y="1666380"/>
              <a:ext cx="915921"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1.0 km</a:t>
              </a:r>
            </a:p>
          </p:txBody>
        </p:sp>
        <p:cxnSp>
          <p:nvCxnSpPr>
            <p:cNvPr id="58" name="Straight Arrow Connector 57"/>
            <p:cNvCxnSpPr/>
            <p:nvPr/>
          </p:nvCxnSpPr>
          <p:spPr>
            <a:xfrm rot="5400000">
              <a:off x="4647089" y="1371631"/>
              <a:ext cx="1829372" cy="1656"/>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38801" y="1033192"/>
              <a:ext cx="838201"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2.0 km</a:t>
              </a:r>
            </a:p>
          </p:txBody>
        </p:sp>
        <p:sp>
          <p:nvSpPr>
            <p:cNvPr id="76835" name="TextBox 59"/>
            <p:cNvSpPr txBox="1">
              <a:spLocks noChangeArrowheads="1"/>
            </p:cNvSpPr>
            <p:nvPr/>
          </p:nvSpPr>
          <p:spPr bwMode="auto">
            <a:xfrm>
              <a:off x="5638802" y="2362202"/>
              <a:ext cx="969964"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0000CC"/>
                  </a:solidFill>
                  <a:latin typeface="Times New Roman" charset="0"/>
                  <a:ea typeface="Times New Roman" charset="0"/>
                  <a:cs typeface="Times New Roman" charset="0"/>
                </a:rPr>
                <a:t>10-GeV linac</a:t>
              </a:r>
            </a:p>
          </p:txBody>
        </p:sp>
        <p:sp>
          <p:nvSpPr>
            <p:cNvPr id="76836" name="TextBox 62"/>
            <p:cNvSpPr txBox="1">
              <a:spLocks noChangeArrowheads="1"/>
            </p:cNvSpPr>
            <p:nvPr/>
          </p:nvSpPr>
          <p:spPr bwMode="auto">
            <a:xfrm>
              <a:off x="5638802" y="493335"/>
              <a:ext cx="1295401"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10-GeV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sp>
          <p:nvSpPr>
            <p:cNvPr id="76837" name="TextBox 65"/>
            <p:cNvSpPr txBox="1">
              <a:spLocks noChangeArrowheads="1"/>
            </p:cNvSpPr>
            <p:nvPr/>
          </p:nvSpPr>
          <p:spPr bwMode="auto">
            <a:xfrm>
              <a:off x="0" y="1"/>
              <a:ext cx="1066798" cy="462735"/>
            </a:xfrm>
            <a:prstGeom prst="rect">
              <a:avLst/>
            </a:prstGeom>
            <a:noFill/>
            <a:ln w="9525">
              <a:noFill/>
              <a:miter lim="800000"/>
              <a:headEnd/>
              <a:tailEnd/>
            </a:ln>
          </p:spPr>
          <p:txBody>
            <a:bodyPr wrap="square">
              <a:prstTxWarp prst="textNoShape">
                <a:avLst/>
              </a:prstTxWarp>
              <a:spAutoFit/>
            </a:bodyPr>
            <a:lstStyle/>
            <a:p>
              <a:pPr defTabSz="457150"/>
              <a:r>
                <a:rPr lang="en-US" b="1" i="1" dirty="0">
                  <a:solidFill>
                    <a:srgbClr val="000000"/>
                  </a:solidFill>
                  <a:latin typeface="Calibri" charset="0"/>
                </a:rPr>
                <a:t>p-60</a:t>
              </a:r>
            </a:p>
          </p:txBody>
        </p:sp>
        <p:sp>
          <p:nvSpPr>
            <p:cNvPr id="76838" name="TextBox 66"/>
            <p:cNvSpPr txBox="1">
              <a:spLocks noChangeArrowheads="1"/>
            </p:cNvSpPr>
            <p:nvPr/>
          </p:nvSpPr>
          <p:spPr bwMode="auto">
            <a:xfrm>
              <a:off x="8445502" y="73814"/>
              <a:ext cx="1011238" cy="462735"/>
            </a:xfrm>
            <a:prstGeom prst="rect">
              <a:avLst/>
            </a:prstGeom>
            <a:noFill/>
            <a:ln w="9525">
              <a:noFill/>
              <a:miter lim="800000"/>
              <a:headEnd/>
              <a:tailEnd/>
            </a:ln>
          </p:spPr>
          <p:txBody>
            <a:bodyPr wrap="square">
              <a:prstTxWarp prst="textNoShape">
                <a:avLst/>
              </a:prstTxWarp>
              <a:spAutoFit/>
            </a:bodyPr>
            <a:lstStyle/>
            <a:p>
              <a:pPr defTabSz="457150"/>
              <a:r>
                <a:rPr lang="en-US" b="1" i="1" dirty="0" err="1">
                  <a:solidFill>
                    <a:srgbClr val="000000"/>
                  </a:solidFill>
                  <a:latin typeface="Calibri" charset="0"/>
                </a:rPr>
                <a:t>erl</a:t>
              </a:r>
              <a:endParaRPr lang="en-US" b="1" i="1" dirty="0">
                <a:solidFill>
                  <a:srgbClr val="000000"/>
                </a:solidFill>
                <a:latin typeface="Calibri" charset="0"/>
              </a:endParaRPr>
            </a:p>
          </p:txBody>
        </p:sp>
        <p:grpSp>
          <p:nvGrpSpPr>
            <p:cNvPr id="11" name="Group 67"/>
            <p:cNvGrpSpPr>
              <a:grpSpLocks/>
            </p:cNvGrpSpPr>
            <p:nvPr/>
          </p:nvGrpSpPr>
          <p:grpSpPr bwMode="auto">
            <a:xfrm>
              <a:off x="3886202" y="2514602"/>
              <a:ext cx="1676401" cy="1828801"/>
              <a:chOff x="2209800" y="685800"/>
              <a:chExt cx="228600" cy="228600"/>
            </a:xfrm>
          </p:grpSpPr>
          <p:sp>
            <p:nvSpPr>
              <p:cNvPr id="69" name="Arc 68"/>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70" name="Arc 69"/>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cxnSp>
          <p:nvCxnSpPr>
            <p:cNvPr id="71" name="Straight Connector 70"/>
            <p:cNvCxnSpPr/>
            <p:nvPr/>
          </p:nvCxnSpPr>
          <p:spPr>
            <a:xfrm>
              <a:off x="5257802" y="4342834"/>
              <a:ext cx="1066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219201" y="4267395"/>
              <a:ext cx="3505202" cy="15259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cxnSp>
          <p:nvCxnSpPr>
            <p:cNvPr id="73" name="Straight Connector 72"/>
            <p:cNvCxnSpPr/>
            <p:nvPr/>
          </p:nvCxnSpPr>
          <p:spPr>
            <a:xfrm>
              <a:off x="4876802" y="4342834"/>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4" name="Freeform 73"/>
            <p:cNvSpPr/>
            <p:nvPr/>
          </p:nvSpPr>
          <p:spPr>
            <a:xfrm>
              <a:off x="4724402" y="3734185"/>
              <a:ext cx="2057401" cy="106642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76844" name="TextBox 74"/>
            <p:cNvSpPr txBox="1">
              <a:spLocks noChangeArrowheads="1"/>
            </p:cNvSpPr>
            <p:nvPr/>
          </p:nvSpPr>
          <p:spPr bwMode="auto">
            <a:xfrm>
              <a:off x="5943603" y="3505204"/>
              <a:ext cx="596900"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4" name="Group 75"/>
            <p:cNvGrpSpPr>
              <a:grpSpLocks/>
            </p:cNvGrpSpPr>
            <p:nvPr/>
          </p:nvGrpSpPr>
          <p:grpSpPr bwMode="auto">
            <a:xfrm flipH="1">
              <a:off x="381000" y="2514602"/>
              <a:ext cx="1676401" cy="1828801"/>
              <a:chOff x="2209800" y="685800"/>
              <a:chExt cx="228600" cy="228600"/>
            </a:xfrm>
          </p:grpSpPr>
          <p:sp>
            <p:nvSpPr>
              <p:cNvPr id="77" name="Arc 76"/>
              <p:cNvSpPr/>
              <p:nvPr/>
            </p:nvSpPr>
            <p:spPr>
              <a:xfrm>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78" name="Arc 77"/>
              <p:cNvSpPr/>
              <p:nvPr/>
            </p:nvSpPr>
            <p:spPr>
              <a:xfrm flipV="1">
                <a:off x="2209800" y="685872"/>
                <a:ext cx="228600" cy="22845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grpSp>
        <p:sp>
          <p:nvSpPr>
            <p:cNvPr id="76846" name="TextBox 78"/>
            <p:cNvSpPr txBox="1">
              <a:spLocks noChangeArrowheads="1"/>
            </p:cNvSpPr>
            <p:nvPr/>
          </p:nvSpPr>
          <p:spPr bwMode="auto">
            <a:xfrm>
              <a:off x="2362201" y="4419604"/>
              <a:ext cx="1358900"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70-GeV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cxnSp>
          <p:nvCxnSpPr>
            <p:cNvPr id="82" name="Straight Arrow Connector 81"/>
            <p:cNvCxnSpPr/>
            <p:nvPr/>
          </p:nvCxnSpPr>
          <p:spPr>
            <a:xfrm>
              <a:off x="1219201" y="4114804"/>
              <a:ext cx="3505202"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743202" y="3809623"/>
              <a:ext cx="977899"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3.9 km</a:t>
              </a:r>
            </a:p>
          </p:txBody>
        </p:sp>
        <p:cxnSp>
          <p:nvCxnSpPr>
            <p:cNvPr id="84" name="Straight Arrow Connector 83"/>
            <p:cNvCxnSpPr/>
            <p:nvPr/>
          </p:nvCxnSpPr>
          <p:spPr>
            <a:xfrm rot="5400000">
              <a:off x="152971" y="3429005"/>
              <a:ext cx="1827658"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142999" y="3504442"/>
              <a:ext cx="893763"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2.0 km</a:t>
              </a:r>
            </a:p>
          </p:txBody>
        </p:sp>
        <p:cxnSp>
          <p:nvCxnSpPr>
            <p:cNvPr id="87" name="Straight Connector 86"/>
            <p:cNvCxnSpPr>
              <a:stCxn id="77" idx="0"/>
              <a:endCxn id="69" idx="0"/>
            </p:cNvCxnSpPr>
            <p:nvPr/>
          </p:nvCxnSpPr>
          <p:spPr>
            <a:xfrm>
              <a:off x="1219201" y="2515175"/>
              <a:ext cx="3505202"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7200" y="4342834"/>
              <a:ext cx="52511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853" name="TextBox 89"/>
            <p:cNvSpPr txBox="1">
              <a:spLocks noChangeArrowheads="1"/>
            </p:cNvSpPr>
            <p:nvPr/>
          </p:nvSpPr>
          <p:spPr bwMode="auto">
            <a:xfrm>
              <a:off x="0" y="2362202"/>
              <a:ext cx="1219201" cy="462735"/>
            </a:xfrm>
            <a:prstGeom prst="rect">
              <a:avLst/>
            </a:prstGeom>
            <a:noFill/>
            <a:ln w="9525">
              <a:noFill/>
              <a:miter lim="800000"/>
              <a:headEnd/>
              <a:tailEnd/>
            </a:ln>
          </p:spPr>
          <p:txBody>
            <a:bodyPr wrap="square">
              <a:prstTxWarp prst="textNoShape">
                <a:avLst/>
              </a:prstTxWarp>
              <a:spAutoFit/>
            </a:bodyPr>
            <a:lstStyle/>
            <a:p>
              <a:pPr defTabSz="457150"/>
              <a:r>
                <a:rPr lang="en-US" b="1" i="1" dirty="0">
                  <a:solidFill>
                    <a:srgbClr val="000000"/>
                  </a:solidFill>
                  <a:latin typeface="Calibri" charset="0"/>
                </a:rPr>
                <a:t>p-140</a:t>
              </a:r>
            </a:p>
          </p:txBody>
        </p:sp>
        <p:cxnSp>
          <p:nvCxnSpPr>
            <p:cNvPr id="61" name="Straight Connector 60"/>
            <p:cNvCxnSpPr/>
            <p:nvPr/>
          </p:nvCxnSpPr>
          <p:spPr>
            <a:xfrm>
              <a:off x="4724402" y="457773"/>
              <a:ext cx="82991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855" name="TextBox 74"/>
            <p:cNvSpPr txBox="1">
              <a:spLocks noChangeArrowheads="1"/>
            </p:cNvSpPr>
            <p:nvPr/>
          </p:nvSpPr>
          <p:spPr bwMode="auto">
            <a:xfrm>
              <a:off x="7772402" y="304801"/>
              <a:ext cx="1022076"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injector</a:t>
              </a:r>
            </a:p>
          </p:txBody>
        </p:sp>
        <p:sp>
          <p:nvSpPr>
            <p:cNvPr id="76856" name="TextBox 75"/>
            <p:cNvSpPr txBox="1">
              <a:spLocks noChangeArrowheads="1"/>
            </p:cNvSpPr>
            <p:nvPr/>
          </p:nvSpPr>
          <p:spPr bwMode="auto">
            <a:xfrm>
              <a:off x="4267202" y="457200"/>
              <a:ext cx="536576" cy="539857"/>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0000CC"/>
                  </a:solidFill>
                  <a:latin typeface="Times New Roman" charset="0"/>
                  <a:ea typeface="Times New Roman" charset="0"/>
                  <a:cs typeface="Times New Roman" charset="0"/>
                </a:rPr>
                <a:t>dump</a:t>
              </a:r>
            </a:p>
          </p:txBody>
        </p:sp>
        <p:sp>
          <p:nvSpPr>
            <p:cNvPr id="76857" name="TextBox 78"/>
            <p:cNvSpPr txBox="1">
              <a:spLocks noChangeArrowheads="1"/>
            </p:cNvSpPr>
            <p:nvPr/>
          </p:nvSpPr>
          <p:spPr bwMode="auto">
            <a:xfrm>
              <a:off x="-14240" y="4419604"/>
              <a:ext cx="819103"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injector</a:t>
              </a:r>
            </a:p>
          </p:txBody>
        </p:sp>
        <p:sp>
          <p:nvSpPr>
            <p:cNvPr id="76858" name="TextBox 80"/>
            <p:cNvSpPr txBox="1">
              <a:spLocks noChangeArrowheads="1"/>
            </p:cNvSpPr>
            <p:nvPr/>
          </p:nvSpPr>
          <p:spPr bwMode="auto">
            <a:xfrm>
              <a:off x="6172202" y="4419604"/>
              <a:ext cx="762000"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dump</a:t>
              </a:r>
            </a:p>
          </p:txBody>
        </p:sp>
        <p:sp>
          <p:nvSpPr>
            <p:cNvPr id="76859" name="TextBox 85"/>
            <p:cNvSpPr txBox="1">
              <a:spLocks noChangeArrowheads="1"/>
            </p:cNvSpPr>
            <p:nvPr/>
          </p:nvSpPr>
          <p:spPr bwMode="auto">
            <a:xfrm>
              <a:off x="3124200" y="990601"/>
              <a:ext cx="838201"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dump</a:t>
              </a:r>
            </a:p>
          </p:txBody>
        </p:sp>
        <p:sp>
          <p:nvSpPr>
            <p:cNvPr id="76860" name="TextBox 87"/>
            <p:cNvSpPr txBox="1">
              <a:spLocks noChangeArrowheads="1"/>
            </p:cNvSpPr>
            <p:nvPr/>
          </p:nvSpPr>
          <p:spPr bwMode="auto">
            <a:xfrm>
              <a:off x="-14240" y="990601"/>
              <a:ext cx="819103"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injector</a:t>
              </a:r>
            </a:p>
          </p:txBody>
        </p:sp>
        <p:sp>
          <p:nvSpPr>
            <p:cNvPr id="76861" name="TextBox 91"/>
            <p:cNvSpPr txBox="1">
              <a:spLocks noChangeArrowheads="1"/>
            </p:cNvSpPr>
            <p:nvPr/>
          </p:nvSpPr>
          <p:spPr bwMode="auto">
            <a:xfrm>
              <a:off x="6858003" y="2362202"/>
              <a:ext cx="457200" cy="327770"/>
            </a:xfrm>
            <a:prstGeom prst="rect">
              <a:avLst/>
            </a:prstGeom>
            <a:noFill/>
            <a:ln w="9525">
              <a:noFill/>
              <a:miter lim="800000"/>
              <a:headEnd/>
              <a:tailEnd/>
            </a:ln>
          </p:spPr>
          <p:txBody>
            <a:bodyPr wrap="square">
              <a:prstTxWarp prst="textNoShape">
                <a:avLst/>
              </a:prstTxWarp>
              <a:spAutoFit/>
            </a:bodyPr>
            <a:lstStyle/>
            <a:p>
              <a:pPr defTabSz="457150"/>
              <a:r>
                <a:rPr lang="en-US" sz="1100" b="1">
                  <a:solidFill>
                    <a:srgbClr val="0000CC"/>
                  </a:solidFill>
                  <a:latin typeface="Times New Roman" charset="0"/>
                  <a:ea typeface="Times New Roman" charset="0"/>
                  <a:cs typeface="Times New Roman" charset="0"/>
                </a:rPr>
                <a:t>IP</a:t>
              </a:r>
            </a:p>
          </p:txBody>
        </p:sp>
        <p:sp>
          <p:nvSpPr>
            <p:cNvPr id="76862" name="TextBox 92"/>
            <p:cNvSpPr txBox="1">
              <a:spLocks noChangeArrowheads="1"/>
            </p:cNvSpPr>
            <p:nvPr/>
          </p:nvSpPr>
          <p:spPr bwMode="auto">
            <a:xfrm>
              <a:off x="5105402" y="4419604"/>
              <a:ext cx="571501"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IP</a:t>
              </a:r>
            </a:p>
          </p:txBody>
        </p:sp>
        <p:sp>
          <p:nvSpPr>
            <p:cNvPr id="76863" name="TextBox 93"/>
            <p:cNvSpPr txBox="1">
              <a:spLocks noChangeArrowheads="1"/>
            </p:cNvSpPr>
            <p:nvPr/>
          </p:nvSpPr>
          <p:spPr bwMode="auto">
            <a:xfrm>
              <a:off x="2514601" y="990601"/>
              <a:ext cx="533400"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IP</a:t>
              </a:r>
            </a:p>
          </p:txBody>
        </p:sp>
        <p:cxnSp>
          <p:nvCxnSpPr>
            <p:cNvPr id="75" name="Straight Connector 74"/>
            <p:cNvCxnSpPr/>
            <p:nvPr/>
          </p:nvCxnSpPr>
          <p:spPr>
            <a:xfrm>
              <a:off x="7924803" y="5638997"/>
              <a:ext cx="869675" cy="1714"/>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304800" y="5561844"/>
              <a:ext cx="3505202"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sp>
          <p:nvSpPr>
            <p:cNvPr id="80" name="Freeform 79"/>
            <p:cNvSpPr/>
            <p:nvPr/>
          </p:nvSpPr>
          <p:spPr>
            <a:xfrm>
              <a:off x="7239003" y="5181224"/>
              <a:ext cx="1905001" cy="990982"/>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457150">
                <a:defRPr/>
              </a:pPr>
              <a:endParaRPr lang="en-US">
                <a:solidFill>
                  <a:srgbClr val="000000"/>
                </a:solidFill>
              </a:endParaRPr>
            </a:p>
          </p:txBody>
        </p:sp>
        <p:sp>
          <p:nvSpPr>
            <p:cNvPr id="76867" name="TextBox 78"/>
            <p:cNvSpPr txBox="1">
              <a:spLocks noChangeArrowheads="1"/>
            </p:cNvSpPr>
            <p:nvPr/>
          </p:nvSpPr>
          <p:spPr bwMode="auto">
            <a:xfrm>
              <a:off x="2590801" y="5715007"/>
              <a:ext cx="1371601"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140-GeV </a:t>
              </a:r>
              <a:r>
                <a:rPr lang="en-US" sz="1100" b="1" dirty="0" err="1">
                  <a:solidFill>
                    <a:srgbClr val="0000CC"/>
                  </a:solidFill>
                  <a:latin typeface="Times New Roman" charset="0"/>
                  <a:ea typeface="Times New Roman" charset="0"/>
                  <a:cs typeface="Times New Roman" charset="0"/>
                </a:rPr>
                <a:t>linac</a:t>
              </a:r>
              <a:endParaRPr lang="en-US" sz="1100" b="1" dirty="0">
                <a:solidFill>
                  <a:srgbClr val="0000CC"/>
                </a:solidFill>
                <a:latin typeface="Times New Roman" charset="0"/>
                <a:ea typeface="Times New Roman" charset="0"/>
                <a:cs typeface="Times New Roman" charset="0"/>
              </a:endParaRPr>
            </a:p>
          </p:txBody>
        </p:sp>
        <p:sp>
          <p:nvSpPr>
            <p:cNvPr id="76868" name="TextBox 89"/>
            <p:cNvSpPr txBox="1">
              <a:spLocks noChangeArrowheads="1"/>
            </p:cNvSpPr>
            <p:nvPr/>
          </p:nvSpPr>
          <p:spPr bwMode="auto">
            <a:xfrm>
              <a:off x="-1" y="5024231"/>
              <a:ext cx="1066800" cy="462735"/>
            </a:xfrm>
            <a:prstGeom prst="rect">
              <a:avLst/>
            </a:prstGeom>
            <a:noFill/>
            <a:ln w="9525">
              <a:noFill/>
              <a:miter lim="800000"/>
              <a:headEnd/>
              <a:tailEnd/>
            </a:ln>
          </p:spPr>
          <p:txBody>
            <a:bodyPr wrap="square">
              <a:prstTxWarp prst="textNoShape">
                <a:avLst/>
              </a:prstTxWarp>
              <a:spAutoFit/>
            </a:bodyPr>
            <a:lstStyle/>
            <a:p>
              <a:pPr defTabSz="457150"/>
              <a:r>
                <a:rPr lang="en-US" b="1" i="1" dirty="0">
                  <a:solidFill>
                    <a:srgbClr val="000000"/>
                  </a:solidFill>
                  <a:latin typeface="Calibri" charset="0"/>
                </a:rPr>
                <a:t>p-140’</a:t>
              </a:r>
            </a:p>
          </p:txBody>
        </p:sp>
        <p:sp>
          <p:nvSpPr>
            <p:cNvPr id="76869" name="TextBox 78"/>
            <p:cNvSpPr txBox="1">
              <a:spLocks noChangeArrowheads="1"/>
            </p:cNvSpPr>
            <p:nvPr/>
          </p:nvSpPr>
          <p:spPr bwMode="auto">
            <a:xfrm>
              <a:off x="0" y="5791209"/>
              <a:ext cx="982319"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injector</a:t>
              </a:r>
            </a:p>
          </p:txBody>
        </p:sp>
        <p:sp>
          <p:nvSpPr>
            <p:cNvPr id="76870" name="TextBox 80"/>
            <p:cNvSpPr txBox="1">
              <a:spLocks noChangeArrowheads="1"/>
            </p:cNvSpPr>
            <p:nvPr/>
          </p:nvSpPr>
          <p:spPr bwMode="auto">
            <a:xfrm>
              <a:off x="8458203" y="5715012"/>
              <a:ext cx="998537"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dump</a:t>
              </a:r>
            </a:p>
          </p:txBody>
        </p:sp>
        <p:sp>
          <p:nvSpPr>
            <p:cNvPr id="76871" name="TextBox 92"/>
            <p:cNvSpPr txBox="1">
              <a:spLocks noChangeArrowheads="1"/>
            </p:cNvSpPr>
            <p:nvPr/>
          </p:nvSpPr>
          <p:spPr bwMode="auto">
            <a:xfrm>
              <a:off x="7758163" y="5269072"/>
              <a:ext cx="673100" cy="327770"/>
            </a:xfrm>
            <a:prstGeom prst="rect">
              <a:avLst/>
            </a:prstGeom>
            <a:noFill/>
            <a:ln w="9525">
              <a:noFill/>
              <a:miter lim="800000"/>
              <a:headEnd/>
              <a:tailEnd/>
            </a:ln>
          </p:spPr>
          <p:txBody>
            <a:bodyPr wrap="square">
              <a:prstTxWarp prst="textNoShape">
                <a:avLst/>
              </a:prstTxWarp>
              <a:spAutoFit/>
            </a:bodyPr>
            <a:lstStyle/>
            <a:p>
              <a:pPr defTabSz="457150"/>
              <a:r>
                <a:rPr lang="en-US" sz="1100" b="1" dirty="0">
                  <a:solidFill>
                    <a:srgbClr val="0000CC"/>
                  </a:solidFill>
                  <a:latin typeface="Times New Roman" charset="0"/>
                  <a:ea typeface="Times New Roman" charset="0"/>
                  <a:cs typeface="Times New Roman" charset="0"/>
                </a:rPr>
                <a:t>IP</a:t>
              </a:r>
            </a:p>
          </p:txBody>
        </p:sp>
        <p:sp>
          <p:nvSpPr>
            <p:cNvPr id="93" name="Rectangle 92"/>
            <p:cNvSpPr/>
            <p:nvPr/>
          </p:nvSpPr>
          <p:spPr>
            <a:xfrm>
              <a:off x="3810002" y="5561844"/>
              <a:ext cx="3505202" cy="15259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0">
                <a:defRPr/>
              </a:pPr>
              <a:endParaRPr lang="en-US">
                <a:solidFill>
                  <a:srgbClr val="FFFFFF"/>
                </a:solidFill>
              </a:endParaRPr>
            </a:p>
          </p:txBody>
        </p:sp>
        <p:cxnSp>
          <p:nvCxnSpPr>
            <p:cNvPr id="95" name="Straight Connector 94"/>
            <p:cNvCxnSpPr/>
            <p:nvPr/>
          </p:nvCxnSpPr>
          <p:spPr>
            <a:xfrm flipV="1">
              <a:off x="7315203" y="5638997"/>
              <a:ext cx="5334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304800" y="5486405"/>
              <a:ext cx="7010403" cy="1715"/>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3048000" y="5181224"/>
              <a:ext cx="1219202" cy="318130"/>
            </a:xfrm>
            <a:prstGeom prst="rect">
              <a:avLst/>
            </a:prstGeom>
            <a:noFill/>
          </p:spPr>
          <p:txBody>
            <a:bodyPr wrap="square">
              <a:spAutoFit/>
            </a:bodyPr>
            <a:lstStyle/>
            <a:p>
              <a:pPr defTabSz="457150">
                <a:defRPr/>
              </a:pPr>
              <a:r>
                <a:rPr lang="en-US" sz="1050" b="1" dirty="0">
                  <a:solidFill>
                    <a:srgbClr val="000000"/>
                  </a:solidFill>
                  <a:latin typeface="Times New Roman" pitchFamily="18" charset="0"/>
                  <a:cs typeface="Times New Roman" pitchFamily="18" charset="0"/>
                </a:rPr>
                <a:t>7.8 km</a:t>
              </a:r>
            </a:p>
          </p:txBody>
        </p:sp>
      </p:grpSp>
      <p:sp>
        <p:nvSpPr>
          <p:cNvPr id="76804" name="TextBox 90"/>
          <p:cNvSpPr txBox="1">
            <a:spLocks noChangeArrowheads="1"/>
          </p:cNvSpPr>
          <p:nvPr/>
        </p:nvSpPr>
        <p:spPr bwMode="auto">
          <a:xfrm>
            <a:off x="7521756" y="2846387"/>
            <a:ext cx="1465263" cy="708025"/>
          </a:xfrm>
          <a:prstGeom prst="rect">
            <a:avLst/>
          </a:prstGeom>
          <a:noFill/>
          <a:ln w="9525">
            <a:noFill/>
            <a:miter lim="800000"/>
            <a:headEnd/>
            <a:tailEnd/>
          </a:ln>
        </p:spPr>
        <p:txBody>
          <a:bodyPr wrap="none">
            <a:prstTxWarp prst="textNoShape">
              <a:avLst/>
            </a:prstTxWarp>
            <a:spAutoFit/>
          </a:bodyPr>
          <a:lstStyle/>
          <a:p>
            <a:pPr defTabSz="457150"/>
            <a:r>
              <a:rPr lang="en-US" sz="2000" b="1" i="1" dirty="0">
                <a:solidFill>
                  <a:srgbClr val="000000"/>
                </a:solidFill>
              </a:rPr>
              <a:t>high</a:t>
            </a:r>
          </a:p>
          <a:p>
            <a:pPr defTabSz="457150"/>
            <a:r>
              <a:rPr lang="en-US" sz="2000" b="1" i="1" dirty="0">
                <a:solidFill>
                  <a:srgbClr val="000000"/>
                </a:solidFill>
              </a:rPr>
              <a:t>luminosity</a:t>
            </a:r>
          </a:p>
        </p:txBody>
      </p:sp>
      <p:sp>
        <p:nvSpPr>
          <p:cNvPr id="76805" name="TextBox 91"/>
          <p:cNvSpPr txBox="1">
            <a:spLocks noChangeArrowheads="1"/>
          </p:cNvSpPr>
          <p:nvPr/>
        </p:nvSpPr>
        <p:spPr bwMode="auto">
          <a:xfrm>
            <a:off x="1371600" y="4815680"/>
            <a:ext cx="1025525" cy="708025"/>
          </a:xfrm>
          <a:prstGeom prst="rect">
            <a:avLst/>
          </a:prstGeom>
          <a:noFill/>
          <a:ln w="9525">
            <a:noFill/>
            <a:miter lim="800000"/>
            <a:headEnd/>
            <a:tailEnd/>
          </a:ln>
        </p:spPr>
        <p:txBody>
          <a:bodyPr wrap="none">
            <a:prstTxWarp prst="textNoShape">
              <a:avLst/>
            </a:prstTxWarp>
            <a:spAutoFit/>
          </a:bodyPr>
          <a:lstStyle/>
          <a:p>
            <a:pPr defTabSz="457150"/>
            <a:r>
              <a:rPr lang="en-US" sz="2000" b="1" i="1" dirty="0">
                <a:solidFill>
                  <a:srgbClr val="000000"/>
                </a:solidFill>
              </a:rPr>
              <a:t>high</a:t>
            </a:r>
          </a:p>
          <a:p>
            <a:pPr defTabSz="457150"/>
            <a:r>
              <a:rPr lang="en-US" sz="2000" b="1" i="1" dirty="0">
                <a:solidFill>
                  <a:srgbClr val="000000"/>
                </a:solidFill>
              </a:rPr>
              <a:t>energy</a:t>
            </a:r>
          </a:p>
        </p:txBody>
      </p:sp>
      <p:sp>
        <p:nvSpPr>
          <p:cNvPr id="76806" name="TextBox 93"/>
          <p:cNvSpPr txBox="1">
            <a:spLocks noChangeArrowheads="1"/>
          </p:cNvSpPr>
          <p:nvPr/>
        </p:nvSpPr>
        <p:spPr bwMode="auto">
          <a:xfrm>
            <a:off x="838200" y="2362200"/>
            <a:ext cx="2328863" cy="400050"/>
          </a:xfrm>
          <a:prstGeom prst="rect">
            <a:avLst/>
          </a:prstGeom>
          <a:noFill/>
          <a:ln w="9525">
            <a:noFill/>
            <a:miter lim="800000"/>
            <a:headEnd/>
            <a:tailEnd/>
          </a:ln>
        </p:spPr>
        <p:txBody>
          <a:bodyPr wrap="none">
            <a:prstTxWarp prst="textNoShape">
              <a:avLst/>
            </a:prstTxWarp>
            <a:spAutoFit/>
          </a:bodyPr>
          <a:lstStyle/>
          <a:p>
            <a:pPr defTabSz="457150"/>
            <a:r>
              <a:rPr lang="en-US" sz="2000" b="1" i="1">
                <a:solidFill>
                  <a:srgbClr val="000000"/>
                </a:solidFill>
              </a:rPr>
              <a:t>“least expensive"</a:t>
            </a:r>
          </a:p>
        </p:txBody>
      </p:sp>
      <p:sp>
        <p:nvSpPr>
          <p:cNvPr id="88" name="Rectangle 2"/>
          <p:cNvSpPr txBox="1">
            <a:spLocks noChangeArrowheads="1"/>
          </p:cNvSpPr>
          <p:nvPr/>
        </p:nvSpPr>
        <p:spPr bwMode="auto">
          <a:xfrm>
            <a:off x="368041" y="128885"/>
            <a:ext cx="8334375" cy="72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r>
              <a:rPr lang="en-US" sz="3600" u="sng" kern="0" dirty="0" err="1" smtClean="0">
                <a:solidFill>
                  <a:srgbClr val="FF0000"/>
                </a:solidFill>
                <a:latin typeface="Garamond"/>
                <a:ea typeface="ＭＳ Ｐゴシック" charset="-128"/>
                <a:cs typeface="ＭＳ Ｐゴシック" charset="-128"/>
              </a:rPr>
              <a:t>LHeC</a:t>
            </a:r>
            <a:r>
              <a:rPr lang="en-US" sz="3600" u="sng" kern="0" dirty="0" smtClean="0">
                <a:solidFill>
                  <a:srgbClr val="FF0000"/>
                </a:solidFill>
                <a:latin typeface="Garamond"/>
                <a:ea typeface="ＭＳ Ｐゴシック" charset="-128"/>
                <a:cs typeface="ＭＳ Ｐゴシック" charset="-128"/>
              </a:rPr>
              <a:t>: </a:t>
            </a:r>
            <a:r>
              <a:rPr lang="en-US" sz="3600" u="sng" kern="0" dirty="0" err="1" smtClean="0">
                <a:solidFill>
                  <a:srgbClr val="FF0000"/>
                </a:solidFill>
                <a:latin typeface="Garamond"/>
                <a:ea typeface="ＭＳ Ｐゴシック" charset="-128"/>
                <a:cs typeface="ＭＳ Ｐゴシック" charset="-128"/>
              </a:rPr>
              <a:t>Linac</a:t>
            </a:r>
            <a:r>
              <a:rPr lang="en-US" sz="3600" u="sng" kern="0" dirty="0" smtClean="0">
                <a:solidFill>
                  <a:srgbClr val="FF0000"/>
                </a:solidFill>
                <a:latin typeface="Garamond"/>
                <a:ea typeface="ＭＳ Ｐゴシック" charset="-128"/>
                <a:cs typeface="ＭＳ Ｐゴシック" charset="-128"/>
              </a:rPr>
              <a:t>-Ring Option </a:t>
            </a:r>
            <a:r>
              <a:rPr lang="en-US" sz="3600" u="sng" kern="0" dirty="0" err="1" smtClean="0">
                <a:solidFill>
                  <a:srgbClr val="FF0000"/>
                </a:solidFill>
                <a:latin typeface="Garamond"/>
                <a:ea typeface="ＭＳ Ｐゴシック" charset="-128"/>
                <a:cs typeface="ＭＳ Ｐゴシック" charset="-128"/>
                <a:sym typeface="Wingdings"/>
              </a:rPr>
              <a:t></a:t>
            </a:r>
            <a:r>
              <a:rPr lang="en-US" sz="3600" u="sng" kern="0" dirty="0" smtClean="0">
                <a:solidFill>
                  <a:srgbClr val="FF0000"/>
                </a:solidFill>
                <a:latin typeface="Garamond"/>
                <a:ea typeface="ＭＳ Ｐゴシック" charset="-128"/>
                <a:cs typeface="ＭＳ Ｐゴシック" charset="-128"/>
                <a:sym typeface="Wingdings"/>
              </a:rPr>
              <a:t> </a:t>
            </a:r>
          </a:p>
          <a:p>
            <a:pPr algn="ctr" fontAlgn="base">
              <a:spcBef>
                <a:spcPct val="0"/>
              </a:spcBef>
              <a:spcAft>
                <a:spcPct val="0"/>
              </a:spcAft>
              <a:defRPr/>
            </a:pPr>
            <a:r>
              <a:rPr lang="en-US" sz="3600" u="sng" kern="0" dirty="0" err="1" smtClean="0">
                <a:solidFill>
                  <a:srgbClr val="FF0000"/>
                </a:solidFill>
                <a:latin typeface="Garamond"/>
                <a:ea typeface="ＭＳ Ｐゴシック" charset="-128"/>
                <a:cs typeface="ＭＳ Ｐゴシック" charset="-128"/>
                <a:sym typeface="Wingdings"/>
              </a:rPr>
              <a:t>Considdered</a:t>
            </a:r>
            <a:r>
              <a:rPr lang="en-US" sz="3600" u="sng" kern="0" dirty="0" smtClean="0">
                <a:solidFill>
                  <a:srgbClr val="FF0000"/>
                </a:solidFill>
                <a:latin typeface="Garamond"/>
                <a:ea typeface="ＭＳ Ｐゴシック" charset="-128"/>
                <a:cs typeface="ＭＳ Ｐゴシック" charset="-128"/>
                <a:sym typeface="Wingdings"/>
              </a:rPr>
              <a:t> Various Layout </a:t>
            </a:r>
            <a:endParaRPr lang="en-US" sz="3600" u="sng" kern="0" dirty="0">
              <a:solidFill>
                <a:srgbClr val="FF0000"/>
              </a:solidFill>
              <a:latin typeface="Garamond"/>
              <a:ea typeface="ＭＳ Ｐゴシック" charset="-128"/>
              <a:cs typeface="ＭＳ Ｐゴシック" charset="-128"/>
            </a:endParaRPr>
          </a:p>
        </p:txBody>
      </p:sp>
      <p:pic>
        <p:nvPicPr>
          <p:cNvPr id="90" name="Picture 89"/>
          <p:cNvPicPr>
            <a:picLocks noChangeAspect="1"/>
          </p:cNvPicPr>
          <p:nvPr/>
        </p:nvPicPr>
        <p:blipFill>
          <a:blip r:embed="rId3"/>
          <a:stretch>
            <a:fillRect/>
          </a:stretch>
        </p:blipFill>
        <p:spPr>
          <a:xfrm>
            <a:off x="8200837" y="323394"/>
            <a:ext cx="803274" cy="495390"/>
          </a:xfrm>
          <a:prstGeom prst="rect">
            <a:avLst/>
          </a:prstGeom>
        </p:spPr>
      </p:pic>
      <p:sp>
        <p:nvSpPr>
          <p:cNvPr id="91"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92"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17" name="Date Placeholder 16"/>
          <p:cNvSpPr>
            <a:spLocks noGrp="1"/>
          </p:cNvSpPr>
          <p:nvPr>
            <p:ph type="dt" sz="half" idx="10"/>
          </p:nvPr>
        </p:nvSpPr>
        <p:spPr/>
        <p:txBody>
          <a:bodyPr/>
          <a:lstStyle/>
          <a:p>
            <a:pPr>
              <a:defRPr/>
            </a:pPr>
            <a:r>
              <a:rPr lang="en-US" smtClean="0">
                <a:solidFill>
                  <a:srgbClr val="000000"/>
                </a:solidFill>
              </a:rPr>
              <a:t>July 23, 2011</a:t>
            </a:r>
            <a:endParaRPr lang="en-US">
              <a:solidFill>
                <a:srgbClr val="000000"/>
              </a:solidFill>
            </a:endParaRPr>
          </a:p>
        </p:txBody>
      </p:sp>
      <p:sp>
        <p:nvSpPr>
          <p:cNvPr id="18" name="Footer Placeholder 17"/>
          <p:cNvSpPr>
            <a:spLocks noGrp="1"/>
          </p:cNvSpPr>
          <p:nvPr>
            <p:ph type="ftr" sz="quarter" idx="11"/>
          </p:nvPr>
        </p:nvSpPr>
        <p:spPr/>
        <p:txBody>
          <a:body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19" name="Slide Number Placeholder 18"/>
          <p:cNvSpPr>
            <a:spLocks noGrp="1"/>
          </p:cNvSpPr>
          <p:nvPr>
            <p:ph type="sldNum" sz="quarter" idx="12"/>
          </p:nvPr>
        </p:nvSpPr>
        <p:spPr/>
        <p:txBody>
          <a:bodyPr/>
          <a:lstStyle/>
          <a:p>
            <a:pPr>
              <a:defRPr/>
            </a:pPr>
            <a:fld id="{6F401256-EA06-D142-99DB-0F74414E6535}" type="slidenum">
              <a:rPr lang="en-US" smtClean="0">
                <a:solidFill>
                  <a:srgbClr val="000000"/>
                </a:solidFill>
              </a:rPr>
              <a:pPr>
                <a:defRPr/>
              </a:pPr>
              <a:t>167</a:t>
            </a:fld>
            <a:endParaRPr lang="en-US">
              <a:solidFill>
                <a:srgbClr val="000000"/>
              </a:solidFill>
            </a:endParaRPr>
          </a:p>
        </p:txBody>
      </p:sp>
    </p:spTree>
    <p:extLst>
      <p:ext uri="{BB962C8B-B14F-4D97-AF65-F5344CB8AC3E}">
        <p14:creationId xmlns:p14="http://schemas.microsoft.com/office/powerpoint/2010/main" val="313981476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Options: Executive Summary</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168</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3877157"/>
            <a:ext cx="9096389" cy="2062165"/>
            <a:chOff x="288" y="720"/>
            <a:chExt cx="5619" cy="1299"/>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34" y="720"/>
              <a:ext cx="5273" cy="1299"/>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Linac</a:t>
              </a:r>
              <a:r>
                <a:rPr lang="en-US" sz="2600" dirty="0" smtClean="0">
                  <a:solidFill>
                    <a:srgbClr val="3333CC"/>
                  </a:solidFill>
                  <a:latin typeface="Times New Roman" charset="0"/>
                  <a:ea typeface="ＭＳ Ｐゴシック" charset="-128"/>
                  <a:cs typeface="ＭＳ Ｐゴシック" charset="-128"/>
                  <a:sym typeface="Wingdings" charset="2"/>
                </a:rPr>
                <a:t>-Ring option: </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-Installation decoupled from </a:t>
              </a:r>
              <a:r>
                <a:rPr lang="en-US" sz="2400" dirty="0" err="1" smtClean="0">
                  <a:solidFill>
                    <a:srgbClr val="008000"/>
                  </a:solidFill>
                  <a:latin typeface="Times New Roman" charset="0"/>
                  <a:ea typeface="ＭＳ Ｐゴシック" charset="-128"/>
                  <a:cs typeface="ＭＳ Ｐゴシック" charset="-128"/>
                  <a:sym typeface="Wingdings" charset="2"/>
                </a:rPr>
                <a:t>LHC</a:t>
              </a:r>
              <a:r>
                <a:rPr lang="en-US" sz="2400" dirty="0" smtClean="0">
                  <a:solidFill>
                    <a:srgbClr val="008000"/>
                  </a:solidFill>
                  <a:latin typeface="Times New Roman" charset="0"/>
                  <a:ea typeface="ＭＳ Ｐゴシック" charset="-128"/>
                  <a:cs typeface="ＭＳ Ｐゴシック" charset="-128"/>
                  <a:sym typeface="Wingdings" charset="2"/>
                </a:rPr>
                <a:t> operation and shutdown planning</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-Infrastructure investment with potential exploitation beyond </a:t>
              </a:r>
              <a:r>
                <a:rPr lang="en-US" sz="2400" dirty="0" err="1" smtClean="0">
                  <a:solidFill>
                    <a:srgbClr val="008000"/>
                  </a:solidFill>
                  <a:latin typeface="Times New Roman" charset="0"/>
                  <a:ea typeface="ＭＳ Ｐゴシック" charset="-128"/>
                  <a:cs typeface="ＭＳ Ｐゴシック" charset="-128"/>
                  <a:sym typeface="Wingdings" charset="2"/>
                </a:rPr>
                <a:t>LHeC</a:t>
              </a:r>
              <a:endParaRPr lang="en-US" sz="2400" dirty="0" smtClean="0">
                <a:solidFill>
                  <a:srgbClr val="008000"/>
                </a:solidFill>
                <a:latin typeface="Times New Roman" charset="0"/>
                <a:ea typeface="ＭＳ Ｐゴシック" charset="-128"/>
                <a:cs typeface="ＭＳ Ｐゴシック" charset="-128"/>
                <a:sym typeface="Wingdings" charset="2"/>
              </a:endParaRP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rPr>
                <a:t>-Challenging new technology: high current SC </a:t>
              </a:r>
              <a:r>
                <a:rPr lang="en-US" sz="2400" dirty="0" err="1" smtClean="0">
                  <a:solidFill>
                    <a:srgbClr val="800000"/>
                  </a:solidFill>
                  <a:latin typeface="Times New Roman" charset="0"/>
                  <a:ea typeface="ＭＳ Ｐゴシック" charset="-128"/>
                  <a:cs typeface="ＭＳ Ｐゴシック" charset="-128"/>
                </a:rPr>
                <a:t>ERL</a:t>
              </a:r>
              <a:endParaRPr lang="en-US" sz="2400" dirty="0" smtClean="0">
                <a:solidFill>
                  <a:srgbClr val="800000"/>
                </a:solidFill>
                <a:latin typeface="Times New Roman" charset="0"/>
                <a:ea typeface="ＭＳ Ｐゴシック" charset="-128"/>
                <a:cs typeface="ＭＳ Ｐゴシック" charset="-128"/>
              </a:endParaRPr>
            </a:p>
          </p:txBody>
        </p:sp>
      </p:grpSp>
      <p:grpSp>
        <p:nvGrpSpPr>
          <p:cNvPr id="3" name="Group 23"/>
          <p:cNvGrpSpPr>
            <a:grpSpLocks/>
          </p:cNvGrpSpPr>
          <p:nvPr/>
        </p:nvGrpSpPr>
        <p:grpSpPr bwMode="auto">
          <a:xfrm>
            <a:off x="84138" y="924959"/>
            <a:ext cx="9096389" cy="2586039"/>
            <a:chOff x="288" y="720"/>
            <a:chExt cx="5730" cy="1629"/>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629"/>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Ring-Ring option:</a:t>
              </a:r>
              <a:r>
                <a:rPr lang="en-US" sz="2000" dirty="0" smtClean="0">
                  <a:solidFill>
                    <a:srgbClr val="000000"/>
                  </a:solidFill>
                  <a:latin typeface="Times New Roman" charset="0"/>
                  <a:ea typeface="ＭＳ Ｐゴシック" charset="-128"/>
                  <a:cs typeface="ＭＳ Ｐゴシック" charset="-128"/>
                  <a:sym typeface="Wingdings" charset="2"/>
                </a:rPr>
                <a:t> </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-We know we can do it: </a:t>
              </a:r>
              <a:r>
                <a:rPr lang="en-US" sz="2400" dirty="0" err="1" smtClean="0">
                  <a:solidFill>
                    <a:srgbClr val="008000"/>
                  </a:solidFill>
                  <a:latin typeface="Times New Roman" charset="0"/>
                  <a:ea typeface="ＭＳ Ｐゴシック" charset="-128"/>
                  <a:cs typeface="ＭＳ Ｐゴシック" charset="-128"/>
                  <a:sym typeface="Wingdings"/>
                </a:rPr>
                <a:t></a:t>
              </a:r>
              <a:r>
                <a:rPr lang="en-US" sz="2400" dirty="0" smtClean="0">
                  <a:solidFill>
                    <a:srgbClr val="008000"/>
                  </a:solidFill>
                  <a:latin typeface="Times New Roman" charset="0"/>
                  <a:ea typeface="ＭＳ Ｐゴシック" charset="-128"/>
                  <a:cs typeface="ＭＳ Ｐゴシック" charset="-128"/>
                  <a:sym typeface="Wingdings"/>
                </a:rPr>
                <a:t> </a:t>
              </a:r>
              <a:r>
                <a:rPr lang="en-US" sz="2400" dirty="0" err="1" smtClean="0">
                  <a:solidFill>
                    <a:srgbClr val="008000"/>
                  </a:solidFill>
                  <a:latin typeface="Times New Roman" charset="0"/>
                  <a:ea typeface="ＭＳ Ｐゴシック" charset="-128"/>
                  <a:cs typeface="ＭＳ Ｐゴシック" charset="-128"/>
                  <a:sym typeface="Wingdings"/>
                </a:rPr>
                <a:t>LEP</a:t>
              </a:r>
              <a:r>
                <a:rPr lang="en-US" sz="2400" dirty="0" smtClean="0">
                  <a:solidFill>
                    <a:srgbClr val="008000"/>
                  </a:solidFill>
                  <a:latin typeface="Times New Roman" charset="0"/>
                  <a:ea typeface="ＭＳ Ｐゴシック" charset="-128"/>
                  <a:cs typeface="ＭＳ Ｐゴシック" charset="-128"/>
                  <a:sym typeface="Wingdings"/>
                </a:rPr>
                <a:t> 1.5</a:t>
              </a:r>
              <a:endParaRPr lang="en-US" sz="2400" dirty="0" smtClean="0">
                <a:solidFill>
                  <a:srgbClr val="008000"/>
                </a:solidFill>
                <a:latin typeface="Times New Roman" charset="0"/>
                <a:ea typeface="ＭＳ Ｐゴシック" charset="-128"/>
                <a:cs typeface="ＭＳ Ｐゴシック" charset="-128"/>
                <a:sym typeface="Wingdings" charset="2"/>
              </a:endParaRP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-Challenge 1: integration in the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tunnel and co-existence with </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hardware</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-Challenge 2: installation within shutdowns of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schedule</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15" name="TextBox 14"/>
          <p:cNvSpPr txBox="1"/>
          <p:nvPr/>
        </p:nvSpPr>
        <p:spPr>
          <a:xfrm rot="19773881">
            <a:off x="407460" y="1964802"/>
            <a:ext cx="8440078" cy="2308324"/>
          </a:xfrm>
          <a:prstGeom prst="rect">
            <a:avLst/>
          </a:prstGeom>
          <a:solidFill>
            <a:schemeClr val="bg1"/>
          </a:solidFill>
        </p:spPr>
        <p:txBody>
          <a:bodyPr wrap="square" rtlCol="0">
            <a:spAutoFit/>
          </a:bodyPr>
          <a:lstStyle/>
          <a:p>
            <a:pPr algn="ctr" defTabSz="457150"/>
            <a:r>
              <a:rPr lang="en-US" sz="3600" b="1" dirty="0" smtClean="0">
                <a:solidFill>
                  <a:srgbClr val="FF0000"/>
                </a:solidFill>
              </a:rPr>
              <a:t>CDR will be reviewed by Expert Panel</a:t>
            </a:r>
          </a:p>
          <a:p>
            <a:pPr algn="ctr" defTabSz="457150"/>
            <a:endParaRPr lang="en-US" sz="3600" b="1" dirty="0" smtClean="0">
              <a:solidFill>
                <a:srgbClr val="FF0000"/>
              </a:solidFill>
            </a:endParaRPr>
          </a:p>
          <a:p>
            <a:pPr algn="ctr" defTabSz="457150"/>
            <a:r>
              <a:rPr lang="en-US" sz="3600" b="1" dirty="0" smtClean="0">
                <a:solidFill>
                  <a:srgbClr val="FF0000"/>
                </a:solidFill>
              </a:rPr>
              <a:t>The goal is to identify the best option for the </a:t>
            </a:r>
            <a:r>
              <a:rPr lang="en-US" sz="3600" b="1" dirty="0" err="1" smtClean="0">
                <a:solidFill>
                  <a:srgbClr val="FF0000"/>
                </a:solidFill>
              </a:rPr>
              <a:t>LHeC</a:t>
            </a:r>
            <a:r>
              <a:rPr lang="en-US" sz="3600" b="1" dirty="0" smtClean="0">
                <a:solidFill>
                  <a:srgbClr val="FF0000"/>
                </a:solidFill>
              </a:rPr>
              <a:t> by the end of the year</a:t>
            </a:r>
            <a:endParaRPr lang="en-US" sz="3600" b="1" dirty="0">
              <a:solidFill>
                <a:srgbClr val="FF0000"/>
              </a:solidFill>
            </a:endParaRPr>
          </a:p>
        </p:txBody>
      </p:sp>
      <p:sp>
        <p:nvSpPr>
          <p:cNvPr id="4" name="Date Placeholder 3"/>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168</a:t>
            </a:fld>
            <a:endParaRPr lang="en-GB">
              <a:solidFill>
                <a:srgbClr val="000000"/>
              </a:solidFill>
            </a:endParaRPr>
          </a:p>
        </p:txBody>
      </p:sp>
    </p:spTree>
    <p:extLst>
      <p:ext uri="{BB962C8B-B14F-4D97-AF65-F5344CB8AC3E}">
        <p14:creationId xmlns:p14="http://schemas.microsoft.com/office/powerpoint/2010/main" val="129390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Planning and Timeline </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169</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4032653"/>
            <a:ext cx="9122291" cy="1908177"/>
            <a:chOff x="288" y="720"/>
            <a:chExt cx="5635" cy="1202"/>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50" y="720"/>
              <a:ext cx="5273" cy="1202"/>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LHeC</a:t>
              </a:r>
              <a:r>
                <a:rPr lang="en-US" sz="2600" dirty="0" smtClean="0">
                  <a:solidFill>
                    <a:srgbClr val="3333CC"/>
                  </a:solidFill>
                  <a:latin typeface="Times New Roman" charset="0"/>
                  <a:ea typeface="ＭＳ Ｐゴシック" charset="-128"/>
                  <a:cs typeface="ＭＳ Ｐゴシック" charset="-128"/>
                  <a:sym typeface="Wingdings" charset="2"/>
                </a:rPr>
                <a:t> operation: </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-Luminosity goal based on ca. 10 year exploitation time (100fb</a:t>
              </a:r>
              <a:r>
                <a:rPr lang="en-US" sz="2400" baseline="30000" dirty="0" smtClean="0">
                  <a:solidFill>
                    <a:srgbClr val="008000"/>
                  </a:solidFill>
                  <a:latin typeface="Times New Roman" charset="0"/>
                  <a:ea typeface="ＭＳ Ｐゴシック" charset="-128"/>
                  <a:cs typeface="ＭＳ Ｐゴシック" charset="-128"/>
                  <a:sym typeface="Wingdings" charset="2"/>
                </a:rPr>
                <a:t>-1</a:t>
              </a:r>
              <a:r>
                <a:rPr lang="en-US" sz="2400" dirty="0" smtClean="0">
                  <a:solidFill>
                    <a:srgbClr val="008000"/>
                  </a:solidFill>
                  <a:latin typeface="Times New Roman" charset="0"/>
                  <a:ea typeface="ＭＳ Ｐゴシック" charset="-128"/>
                  <a:cs typeface="ＭＳ Ｐゴシック" charset="-128"/>
                  <a:sym typeface="Wingdings" charset="2"/>
                </a:rPr>
                <a:t>) </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a:t>
              </a:r>
              <a:r>
                <a:rPr lang="en-US" sz="2400" dirty="0" err="1" smtClean="0">
                  <a:solidFill>
                    <a:srgbClr val="800000"/>
                  </a:solidFill>
                  <a:latin typeface="Times New Roman" charset="0"/>
                  <a:ea typeface="ＭＳ Ｐゴシック" charset="-128"/>
                  <a:cs typeface="ＭＳ Ｐゴシック" charset="-128"/>
                  <a:sym typeface="Wingdings" charset="2"/>
                </a:rPr>
                <a:t>LHeC</a:t>
              </a:r>
              <a:r>
                <a:rPr lang="en-US" sz="2400" dirty="0" smtClean="0">
                  <a:solidFill>
                    <a:srgbClr val="800000"/>
                  </a:solidFill>
                  <a:latin typeface="Times New Roman" charset="0"/>
                  <a:ea typeface="ＭＳ Ｐゴシック" charset="-128"/>
                  <a:cs typeface="ＭＳ Ｐゴシック" charset="-128"/>
                  <a:sym typeface="Wingdings" charset="2"/>
                </a:rPr>
                <a:t> operation beyond or after HL-</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operation will imply   significant operational cost overhead for </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consolidation</a:t>
              </a:r>
            </a:p>
          </p:txBody>
        </p:sp>
      </p:grpSp>
      <p:grpSp>
        <p:nvGrpSpPr>
          <p:cNvPr id="3" name="Group 23"/>
          <p:cNvGrpSpPr>
            <a:grpSpLocks/>
          </p:cNvGrpSpPr>
          <p:nvPr/>
        </p:nvGrpSpPr>
        <p:grpSpPr bwMode="auto">
          <a:xfrm>
            <a:off x="84138" y="1015665"/>
            <a:ext cx="9096389" cy="2832101"/>
            <a:chOff x="288" y="720"/>
            <a:chExt cx="5730" cy="1784"/>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784"/>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We assume the </a:t>
              </a:r>
              <a:r>
                <a:rPr lang="en-US" sz="2600" dirty="0" err="1" smtClean="0">
                  <a:solidFill>
                    <a:srgbClr val="3333CC"/>
                  </a:solidFill>
                  <a:latin typeface="Times New Roman" charset="0"/>
                  <a:ea typeface="ＭＳ Ｐゴシック" charset="-128"/>
                  <a:cs typeface="ＭＳ Ｐゴシック" charset="-128"/>
                  <a:sym typeface="Wingdings" charset="2"/>
                </a:rPr>
                <a:t>LHC</a:t>
              </a:r>
              <a:r>
                <a:rPr lang="en-US" sz="2600" dirty="0" smtClean="0">
                  <a:solidFill>
                    <a:srgbClr val="3333CC"/>
                  </a:solidFill>
                  <a:latin typeface="Times New Roman" charset="0"/>
                  <a:ea typeface="ＭＳ Ｐゴシック" charset="-128"/>
                  <a:cs typeface="ＭＳ Ｐゴシック" charset="-128"/>
                  <a:sym typeface="Wingdings" charset="2"/>
                </a:rPr>
                <a:t> will reach end of its lifetime with the end of the HL-</a:t>
              </a:r>
              <a:r>
                <a:rPr lang="en-US" sz="2600" dirty="0" err="1" smtClean="0">
                  <a:solidFill>
                    <a:srgbClr val="3333CC"/>
                  </a:solidFill>
                  <a:latin typeface="Times New Roman" charset="0"/>
                  <a:ea typeface="ＭＳ Ｐゴシック" charset="-128"/>
                  <a:cs typeface="ＭＳ Ｐゴシック" charset="-128"/>
                  <a:sym typeface="Wingdings" charset="2"/>
                </a:rPr>
                <a:t>LHC</a:t>
              </a:r>
              <a:r>
                <a:rPr lang="en-US" sz="2600" dirty="0" smtClean="0">
                  <a:solidFill>
                    <a:srgbClr val="3333CC"/>
                  </a:solidFill>
                  <a:latin typeface="Times New Roman" charset="0"/>
                  <a:ea typeface="ＭＳ Ｐゴシック" charset="-128"/>
                  <a:cs typeface="ＭＳ Ｐゴシック" charset="-128"/>
                  <a:sym typeface="Wingdings" charset="2"/>
                </a:rPr>
                <a:t> project:</a:t>
              </a:r>
              <a:r>
                <a:rPr lang="en-US" sz="2000" dirty="0" smtClean="0">
                  <a:solidFill>
                    <a:srgbClr val="000000"/>
                  </a:solidFill>
                  <a:latin typeface="Times New Roman" charset="0"/>
                  <a:ea typeface="ＭＳ Ｐゴシック" charset="-128"/>
                  <a:cs typeface="ＭＳ Ｐゴシック" charset="-128"/>
                  <a:sym typeface="Wingdings" charset="2"/>
                </a:rPr>
                <a:t> </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-Goal of integrated luminosity of 3000 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with 200fb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to 300fb</a:t>
              </a:r>
              <a:r>
                <a:rPr lang="en-US" sz="2400" baseline="30000" dirty="0" smtClean="0">
                  <a:solidFill>
                    <a:srgbClr val="008000"/>
                  </a:solidFill>
                  <a:latin typeface="Times New Roman" charset="0"/>
                  <a:ea typeface="ＭＳ Ｐゴシック" charset="-128"/>
                  <a:cs typeface="ＭＳ Ｐゴシック" charset="-128"/>
                  <a:sym typeface="Wingdings" charset="2"/>
                </a:rPr>
                <a:t>-1 </a:t>
              </a:r>
              <a:r>
                <a:rPr lang="en-US" sz="2400" dirty="0" smtClean="0">
                  <a:solidFill>
                    <a:srgbClr val="008000"/>
                  </a:solidFill>
                  <a:latin typeface="Times New Roman" charset="0"/>
                  <a:ea typeface="ＭＳ Ｐゴシック" charset="-128"/>
                  <a:cs typeface="ＭＳ Ｐゴシック" charset="-128"/>
                  <a:sym typeface="Wingdings" charset="2"/>
                </a:rPr>
                <a:t>production per year </a:t>
              </a:r>
              <a:r>
                <a:rPr lang="en-US" sz="2400" dirty="0" err="1" smtClean="0">
                  <a:solidFill>
                    <a:srgbClr val="008000"/>
                  </a:solidFill>
                  <a:latin typeface="Times New Roman" charset="0"/>
                  <a:ea typeface="ＭＳ Ｐゴシック" charset="-128"/>
                  <a:cs typeface="ＭＳ Ｐゴシック" charset="-128"/>
                  <a:sym typeface="Wingdings"/>
                </a:rPr>
                <a:t></a:t>
              </a:r>
              <a:r>
                <a:rPr lang="en-US" sz="2400" dirty="0" smtClean="0">
                  <a:solidFill>
                    <a:srgbClr val="008000"/>
                  </a:solidFill>
                  <a:latin typeface="Times New Roman" charset="0"/>
                  <a:ea typeface="ＭＳ Ｐゴシック" charset="-128"/>
                  <a:cs typeface="ＭＳ Ｐゴシック" charset="-128"/>
                  <a:sym typeface="Wingdings"/>
                </a:rPr>
                <a:t> ca. 10 years of HL-</a:t>
              </a:r>
              <a:r>
                <a:rPr lang="en-US" sz="2400" dirty="0" err="1" smtClean="0">
                  <a:solidFill>
                    <a:srgbClr val="008000"/>
                  </a:solidFill>
                  <a:latin typeface="Times New Roman" charset="0"/>
                  <a:ea typeface="ＭＳ Ｐゴシック" charset="-128"/>
                  <a:cs typeface="ＭＳ Ｐゴシック" charset="-128"/>
                  <a:sym typeface="Wingdings"/>
                </a:rPr>
                <a:t>LHC</a:t>
              </a:r>
              <a:r>
                <a:rPr lang="en-US" sz="2400" dirty="0" smtClean="0">
                  <a:solidFill>
                    <a:srgbClr val="008000"/>
                  </a:solidFill>
                  <a:latin typeface="Times New Roman" charset="0"/>
                  <a:ea typeface="ＭＳ Ｐゴシック" charset="-128"/>
                  <a:cs typeface="ＭＳ Ｐゴシック" charset="-128"/>
                  <a:sym typeface="Wingdings"/>
                </a:rPr>
                <a:t> operation</a:t>
              </a:r>
              <a:r>
                <a:rPr lang="en-US" sz="2400" dirty="0" smtClean="0">
                  <a:solidFill>
                    <a:srgbClr val="008000"/>
                  </a:solidFill>
                  <a:latin typeface="Times New Roman" charset="0"/>
                  <a:ea typeface="ＭＳ Ｐゴシック" charset="-128"/>
                  <a:cs typeface="ＭＳ Ｐゴシック" charset="-128"/>
                  <a:sym typeface="Wingdings" charset="2"/>
                </a:rPr>
                <a:t> </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-Current planning based on HL-</a:t>
              </a:r>
              <a:r>
                <a:rPr lang="en-US" sz="2400" dirty="0" err="1" smtClean="0">
                  <a:solidFill>
                    <a:srgbClr val="800000"/>
                  </a:solidFill>
                  <a:latin typeface="Times New Roman" charset="0"/>
                  <a:ea typeface="ＭＳ Ｐゴシック" charset="-128"/>
                  <a:cs typeface="ＭＳ Ｐゴシック" charset="-128"/>
                  <a:sym typeface="Wingdings" charset="2"/>
                </a:rPr>
                <a:t>LHC</a:t>
              </a:r>
              <a:r>
                <a:rPr lang="en-US" sz="2400" dirty="0" smtClean="0">
                  <a:solidFill>
                    <a:srgbClr val="800000"/>
                  </a:solidFill>
                  <a:latin typeface="Times New Roman" charset="0"/>
                  <a:ea typeface="ＭＳ Ｐゴシック" charset="-128"/>
                  <a:cs typeface="ＭＳ Ｐゴシック" charset="-128"/>
                  <a:sym typeface="Wingdings" charset="2"/>
                </a:rPr>
                <a:t> start in 2022</a:t>
              </a:r>
            </a:p>
            <a:p>
              <a:pPr fontAlgn="base">
                <a:spcBef>
                  <a:spcPct val="0"/>
                </a:spcBef>
                <a:spcAft>
                  <a:spcPts val="1200"/>
                </a:spcAft>
              </a:pPr>
              <a:r>
                <a:rPr lang="en-US" sz="2400" dirty="0" err="1" smtClean="0">
                  <a:solidFill>
                    <a:srgbClr val="800000"/>
                  </a:solidFill>
                  <a:latin typeface="Times New Roman" charset="0"/>
                  <a:ea typeface="ＭＳ Ｐゴシック" charset="-128"/>
                  <a:cs typeface="ＭＳ Ｐゴシック" charset="-128"/>
                  <a:sym typeface="Wingdings"/>
                </a:rPr>
                <a:t></a:t>
              </a:r>
              <a:r>
                <a:rPr lang="en-US" sz="2400" dirty="0" smtClean="0">
                  <a:solidFill>
                    <a:srgbClr val="800000"/>
                  </a:solidFill>
                  <a:latin typeface="Times New Roman" charset="0"/>
                  <a:ea typeface="ＭＳ Ｐゴシック" charset="-128"/>
                  <a:cs typeface="ＭＳ Ｐゴシック" charset="-128"/>
                  <a:sym typeface="Wingdings"/>
                </a:rPr>
                <a:t> end of </a:t>
              </a:r>
              <a:r>
                <a:rPr lang="en-US" sz="2400" dirty="0" err="1" smtClean="0">
                  <a:solidFill>
                    <a:srgbClr val="800000"/>
                  </a:solidFill>
                  <a:latin typeface="Times New Roman" charset="0"/>
                  <a:ea typeface="ＭＳ Ｐゴシック" charset="-128"/>
                  <a:cs typeface="ＭＳ Ｐゴシック" charset="-128"/>
                  <a:sym typeface="Wingdings"/>
                </a:rPr>
                <a:t>LHC</a:t>
              </a:r>
              <a:r>
                <a:rPr lang="en-US" sz="2400" dirty="0" smtClean="0">
                  <a:solidFill>
                    <a:srgbClr val="800000"/>
                  </a:solidFill>
                  <a:latin typeface="Times New Roman" charset="0"/>
                  <a:ea typeface="ＭＳ Ｐゴシック" charset="-128"/>
                  <a:cs typeface="ＭＳ Ｐゴシック" charset="-128"/>
                  <a:sym typeface="Wingdings"/>
                </a:rPr>
                <a:t> lifetime by 2032 to 2035</a:t>
              </a:r>
              <a:endParaRPr lang="en-US" sz="2400" dirty="0" smtClean="0">
                <a:solidFill>
                  <a:srgbClr val="800000"/>
                </a:solidFill>
                <a:latin typeface="Times New Roman" charset="0"/>
                <a:ea typeface="ＭＳ Ｐゴシック" charset="-128"/>
                <a:cs typeface="ＭＳ Ｐゴシック" charset="-128"/>
                <a:sym typeface="Wingdings" charset="2"/>
              </a:endParaRP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4" name="Date Placeholder 3"/>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169</a:t>
            </a:fld>
            <a:endParaRPr lang="en-GB">
              <a:solidFill>
                <a:srgbClr val="000000"/>
              </a:solidFill>
            </a:endParaRPr>
          </a:p>
        </p:txBody>
      </p:sp>
    </p:spTree>
    <p:extLst>
      <p:ext uri="{BB962C8B-B14F-4D97-AF65-F5344CB8AC3E}">
        <p14:creationId xmlns:p14="http://schemas.microsoft.com/office/powerpoint/2010/main" val="1580551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274638"/>
            <a:ext cx="8229600" cy="706437"/>
          </a:xfrm>
        </p:spPr>
        <p:txBody>
          <a:bodyPr/>
          <a:lstStyle/>
          <a:p>
            <a:r>
              <a:rPr lang="en-GB" sz="3600" dirty="0" smtClean="0"/>
              <a:t>Weekly Integrated Luminosity (22/7)</a:t>
            </a:r>
          </a:p>
        </p:txBody>
      </p:sp>
      <p:sp>
        <p:nvSpPr>
          <p:cNvPr id="3" name="Footer Placeholder 2"/>
          <p:cNvSpPr>
            <a:spLocks noGrp="1"/>
          </p:cNvSpPr>
          <p:nvPr>
            <p:ph type="ftr" sz="quarter" idx="11"/>
          </p:nvPr>
        </p:nvSpPr>
        <p:spPr>
          <a:xfrm>
            <a:off x="457200" y="6356350"/>
            <a:ext cx="2133600" cy="365125"/>
          </a:xfrm>
        </p:spPr>
        <p:txBody>
          <a:bodyPr/>
          <a:lstStyle/>
          <a:p>
            <a:pPr algn="l">
              <a:defRPr/>
            </a:pPr>
            <a:r>
              <a:rPr lang="en-US" smtClean="0">
                <a:solidFill>
                  <a:srgbClr val="00007D"/>
                </a:solidFill>
              </a:rPr>
              <a:t>S. Myers                   ECFA-EPS, Grenoble</a:t>
            </a:r>
            <a:endParaRPr lang="en-US" dirty="0">
              <a:solidFill>
                <a:srgbClr val="00007D"/>
              </a:solidFill>
            </a:endParaRPr>
          </a:p>
        </p:txBody>
      </p:sp>
      <p:sp>
        <p:nvSpPr>
          <p:cNvPr id="4" name="Date Placeholder 3"/>
          <p:cNvSpPr>
            <a:spLocks noGrp="1"/>
          </p:cNvSpPr>
          <p:nvPr>
            <p:ph type="dt" sz="quarter" idx="10"/>
          </p:nvPr>
        </p:nvSpPr>
        <p:spPr>
          <a:xfrm>
            <a:off x="6553200" y="6356350"/>
            <a:ext cx="2133600" cy="365125"/>
          </a:xfrm>
        </p:spPr>
        <p:txBody>
          <a:bodyPr/>
          <a:lstStyle/>
          <a:p>
            <a:pPr algn="r">
              <a:defRPr/>
            </a:pPr>
            <a:r>
              <a:rPr lang="en-US" smtClean="0">
                <a:solidFill>
                  <a:srgbClr val="00007D"/>
                </a:solidFill>
              </a:rPr>
              <a:t>July 23, 2011</a:t>
            </a:r>
            <a:endParaRPr lang="en-US" dirty="0">
              <a:solidFill>
                <a:srgbClr val="00007D"/>
              </a:solidFill>
            </a:endParaRPr>
          </a:p>
        </p:txBody>
      </p:sp>
      <p:sp>
        <p:nvSpPr>
          <p:cNvPr id="2" name="Slide Number Placeholder 1"/>
          <p:cNvSpPr>
            <a:spLocks noGrp="1"/>
          </p:cNvSpPr>
          <p:nvPr>
            <p:ph type="sldNum" sz="quarter" idx="12"/>
          </p:nvPr>
        </p:nvSpPr>
        <p:spPr/>
        <p:txBody>
          <a:bodyPr/>
          <a:lstStyle/>
          <a:p>
            <a:pPr>
              <a:defRPr/>
            </a:pPr>
            <a:fld id="{0762BE16-453A-4287-A637-24622A28F27F}" type="slidenum">
              <a:rPr lang="en-GB" smtClean="0">
                <a:solidFill>
                  <a:prstClr val="black">
                    <a:tint val="75000"/>
                  </a:prstClr>
                </a:solidFill>
              </a:rPr>
              <a:pPr>
                <a:defRPr/>
              </a:pPr>
              <a:t>17</a:t>
            </a:fld>
            <a:endParaRPr lang="en-GB" dirty="0">
              <a:solidFill>
                <a:prstClr val="black">
                  <a:tint val="75000"/>
                </a:prst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7580313"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3326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8E2A25B-9314-1444-BC47-A74146C8819A}" type="slidenum">
              <a:rPr lang="en-US" smtClean="0">
                <a:solidFill>
                  <a:srgbClr val="898989"/>
                </a:solidFill>
              </a:rPr>
              <a:pPr/>
              <a:t>170</a:t>
            </a:fld>
            <a:endParaRPr lang="en-US" smtClean="0">
              <a:solidFill>
                <a:srgbClr val="898989"/>
              </a:solidFill>
            </a:endParaRPr>
          </a:p>
        </p:txBody>
      </p:sp>
      <p:pic>
        <p:nvPicPr>
          <p:cNvPr id="8" name="Picture 7"/>
          <p:cNvPicPr/>
          <p:nvPr/>
        </p:nvPicPr>
        <p:blipFill>
          <a:blip r:embed="rId3" cstate="print"/>
          <a:srcRect/>
          <a:stretch>
            <a:fillRect/>
          </a:stretch>
        </p:blipFill>
        <p:spPr bwMode="auto">
          <a:xfrm>
            <a:off x="0" y="0"/>
            <a:ext cx="9144000" cy="6553200"/>
          </a:xfrm>
          <a:prstGeom prst="rect">
            <a:avLst/>
          </a:prstGeom>
          <a:noFill/>
          <a:ln w="9525">
            <a:noFill/>
            <a:miter lim="800000"/>
            <a:headEnd/>
            <a:tailEnd/>
          </a:ln>
          <a:effectLst/>
        </p:spPr>
      </p:pic>
      <p:graphicFrame>
        <p:nvGraphicFramePr>
          <p:cNvPr id="7" name="Table 6"/>
          <p:cNvGraphicFramePr>
            <a:graphicFrameLocks noGrp="1"/>
          </p:cNvGraphicFramePr>
          <p:nvPr/>
        </p:nvGraphicFramePr>
        <p:xfrm>
          <a:off x="8077200" y="3523712"/>
          <a:ext cx="1066800" cy="2386144"/>
        </p:xfrm>
        <a:graphic>
          <a:graphicData uri="http://schemas.openxmlformats.org/drawingml/2006/table">
            <a:tbl>
              <a:tblPr firstRow="1" bandRow="1">
                <a:tableStyleId>{5C22544A-7EE6-4342-B048-85BDC9FD1C3A}</a:tableStyleId>
              </a:tblPr>
              <a:tblGrid>
                <a:gridCol w="1066800"/>
              </a:tblGrid>
              <a:tr h="265946">
                <a:tc>
                  <a:txBody>
                    <a:bodyPr/>
                    <a:lstStyle/>
                    <a:p>
                      <a:r>
                        <a:rPr lang="de-DE" sz="1200" dirty="0" smtClean="0">
                          <a:solidFill>
                            <a:schemeClr val="tx1"/>
                          </a:solidFill>
                        </a:rPr>
                        <a:t>2022</a:t>
                      </a:r>
                      <a:endParaRPr lang="de-DE" sz="1200" dirty="0">
                        <a:solidFill>
                          <a:schemeClr val="tx1"/>
                        </a:solidFill>
                      </a:endParaRPr>
                    </a:p>
                  </a:txBody>
                  <a:tcPr/>
                </a:tc>
              </a:tr>
              <a:tr h="443243">
                <a:tc>
                  <a:txBody>
                    <a:bodyPr/>
                    <a:lstStyle/>
                    <a:p>
                      <a:endParaRPr lang="de-DE" sz="1200" dirty="0" smtClean="0">
                        <a:solidFill>
                          <a:srgbClr val="000000"/>
                        </a:solidFill>
                      </a:endParaRPr>
                    </a:p>
                    <a:p>
                      <a:r>
                        <a:rPr lang="de-DE" sz="1200" b="1" dirty="0" smtClean="0">
                          <a:solidFill>
                            <a:srgbClr val="000000"/>
                          </a:solidFill>
                        </a:rPr>
                        <a:t>LS3</a:t>
                      </a:r>
                      <a:endParaRPr lang="de-DE" sz="1200" b="1" dirty="0">
                        <a:solidFill>
                          <a:srgbClr val="000000"/>
                        </a:solidFill>
                      </a:endParaRPr>
                    </a:p>
                  </a:txBody>
                  <a:tcPr/>
                </a:tc>
              </a:tr>
              <a:tr h="916036">
                <a:tc>
                  <a:txBody>
                    <a:bodyPr/>
                    <a:lstStyle/>
                    <a:p>
                      <a:r>
                        <a:rPr lang="en-US" sz="1400" noProof="0" dirty="0" smtClean="0"/>
                        <a:t>Installation of the </a:t>
                      </a:r>
                    </a:p>
                    <a:p>
                      <a:r>
                        <a:rPr lang="en-US" sz="1400" noProof="0" dirty="0" smtClean="0"/>
                        <a:t>HL-</a:t>
                      </a:r>
                      <a:r>
                        <a:rPr lang="en-US" sz="1400" noProof="0" dirty="0" err="1" smtClean="0"/>
                        <a:t>LHC</a:t>
                      </a:r>
                      <a:r>
                        <a:rPr lang="en-US" sz="1400" noProof="0" dirty="0" smtClean="0"/>
                        <a:t> hardware</a:t>
                      </a:r>
                      <a:endParaRPr lang="en-US" sz="1400" noProof="0" dirty="0"/>
                    </a:p>
                  </a:txBody>
                  <a:tcPr/>
                </a:tc>
              </a:tr>
              <a:tr h="496384">
                <a:tc>
                  <a:txBody>
                    <a:bodyPr/>
                    <a:lstStyle/>
                    <a:p>
                      <a:endParaRPr lang="de-DE" dirty="0"/>
                    </a:p>
                  </a:txBody>
                  <a:tcPr/>
                </a:tc>
              </a:tr>
              <a:tr h="206847">
                <a:tc>
                  <a:txBody>
                    <a:bodyPr/>
                    <a:lstStyle/>
                    <a:p>
                      <a:endParaRPr lang="de-DE" sz="800" dirty="0"/>
                    </a:p>
                  </a:txBody>
                  <a:tcPr>
                    <a:solidFill>
                      <a:schemeClr val="tx2">
                        <a:lumMod val="60000"/>
                        <a:lumOff val="40000"/>
                      </a:schemeClr>
                    </a:solidFill>
                  </a:tcPr>
                </a:tc>
              </a:tr>
            </a:tbl>
          </a:graphicData>
        </a:graphic>
      </p:graphicFrame>
      <p:sp>
        <p:nvSpPr>
          <p:cNvPr id="9" name="Rectangle 4"/>
          <p:cNvSpPr>
            <a:spLocks noChangeArrowheads="1"/>
          </p:cNvSpPr>
          <p:nvPr/>
        </p:nvSpPr>
        <p:spPr bwMode="auto">
          <a:xfrm>
            <a:off x="7467600" y="228600"/>
            <a:ext cx="1752600" cy="266700"/>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u="sng" dirty="0" smtClean="0">
                <a:solidFill>
                  <a:srgbClr val="FF0000"/>
                </a:solidFill>
                <a:latin typeface="Comic Sans MS" charset="0"/>
                <a:ea typeface="ＭＳ Ｐゴシック" charset="-128"/>
                <a:cs typeface="ＭＳ Ｐゴシック" charset="-128"/>
              </a:rPr>
              <a:t>Not yet approved!</a:t>
            </a:r>
            <a:endParaRPr lang="en-US" sz="1500" u="sng" dirty="0">
              <a:solidFill>
                <a:srgbClr val="FF0000"/>
              </a:solidFill>
              <a:latin typeface="Comic Sans MS" charset="0"/>
              <a:ea typeface="ＭＳ Ｐゴシック" charset="-128"/>
              <a:cs typeface="ＭＳ Ｐゴシック" charset="-128"/>
            </a:endParaRPr>
          </a:p>
        </p:txBody>
      </p:sp>
      <p:sp>
        <p:nvSpPr>
          <p:cNvPr id="11"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2"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pPr>
              <a:defRPr/>
            </a:pPr>
            <a:r>
              <a:rPr lang="en-US" smtClean="0"/>
              <a:t>July 23, 2011</a:t>
            </a:r>
            <a:endParaRPr lang="en-US"/>
          </a:p>
        </p:txBody>
      </p:sp>
      <p:sp>
        <p:nvSpPr>
          <p:cNvPr id="3" name="Footer Placeholder 2"/>
          <p:cNvSpPr>
            <a:spLocks noGrp="1"/>
          </p:cNvSpPr>
          <p:nvPr>
            <p:ph type="ftr" sz="quarter" idx="11"/>
          </p:nvPr>
        </p:nvSpPr>
        <p:spPr/>
        <p:txBody>
          <a:bodyPr/>
          <a:lstStyle/>
          <a:p>
            <a:pPr>
              <a:defRPr/>
            </a:pPr>
            <a:r>
              <a:rPr lang="en-US" smtClean="0"/>
              <a:t>S. Myers                   ECFA-EPS, Grenoble</a:t>
            </a:r>
            <a:endParaRPr lang="en-US"/>
          </a:p>
        </p:txBody>
      </p:sp>
    </p:spTree>
    <p:extLst>
      <p:ext uri="{BB962C8B-B14F-4D97-AF65-F5344CB8AC3E}">
        <p14:creationId xmlns:p14="http://schemas.microsoft.com/office/powerpoint/2010/main" val="39811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dirty="0" err="1" smtClean="0">
                <a:solidFill>
                  <a:srgbClr val="FF0000"/>
                </a:solidFill>
              </a:rPr>
              <a:t>LHeC</a:t>
            </a:r>
            <a:r>
              <a:rPr lang="en-US" sz="3600" u="sng" dirty="0" smtClean="0">
                <a:solidFill>
                  <a:srgbClr val="FF0000"/>
                </a:solidFill>
              </a:rPr>
              <a:t> Planning and Timeline </a:t>
            </a:r>
            <a:endParaRPr lang="en-US" sz="3600" u="sng" dirty="0">
              <a:solidFill>
                <a:srgbClr val="FF0000"/>
              </a:solidFill>
            </a:endParaRPr>
          </a:p>
        </p:txBody>
      </p:sp>
      <p:sp>
        <p:nvSpPr>
          <p:cNvPr id="53251"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D65AA659-64D5-2744-AD1B-33C18361B25C}" type="slidenum">
              <a:rPr lang="en-US" sz="1500">
                <a:solidFill>
                  <a:srgbClr val="006633"/>
                </a:solidFill>
                <a:latin typeface="Comic Sans MS" charset="0"/>
                <a:ea typeface="ＭＳ Ｐゴシック" charset="-128"/>
                <a:cs typeface="ＭＳ Ｐゴシック" charset="-128"/>
              </a:rPr>
              <a:pPr algn="r" fontAlgn="base">
                <a:spcBef>
                  <a:spcPct val="0"/>
                </a:spcBef>
                <a:spcAft>
                  <a:spcPct val="0"/>
                </a:spcAft>
              </a:pPr>
              <a:t>171</a:t>
            </a:fld>
            <a:endParaRPr lang="en-US" sz="1500" b="1">
              <a:solidFill>
                <a:srgbClr val="006633"/>
              </a:solidFill>
              <a:latin typeface="Garamond" charset="0"/>
              <a:ea typeface="ＭＳ Ｐゴシック" charset="-128"/>
              <a:cs typeface="ＭＳ Ｐゴシック" charset="-128"/>
            </a:endParaRPr>
          </a:p>
        </p:txBody>
      </p:sp>
      <p:grpSp>
        <p:nvGrpSpPr>
          <p:cNvPr id="2" name="Group 23"/>
          <p:cNvGrpSpPr>
            <a:grpSpLocks/>
          </p:cNvGrpSpPr>
          <p:nvPr/>
        </p:nvGrpSpPr>
        <p:grpSpPr bwMode="auto">
          <a:xfrm>
            <a:off x="84138" y="4032653"/>
            <a:ext cx="9122291" cy="2062165"/>
            <a:chOff x="288" y="720"/>
            <a:chExt cx="5635" cy="1299"/>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5" name="Text Box 7"/>
            <p:cNvSpPr txBox="1">
              <a:spLocks noChangeArrowheads="1"/>
            </p:cNvSpPr>
            <p:nvPr/>
          </p:nvSpPr>
          <p:spPr bwMode="auto">
            <a:xfrm>
              <a:off x="650" y="720"/>
              <a:ext cx="5273" cy="1299"/>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err="1" smtClean="0">
                  <a:solidFill>
                    <a:srgbClr val="3333CC"/>
                  </a:solidFill>
                  <a:latin typeface="Times New Roman" charset="0"/>
                  <a:ea typeface="ＭＳ Ｐゴシック" charset="-128"/>
                  <a:cs typeface="ＭＳ Ｐゴシック" charset="-128"/>
                  <a:sym typeface="Wingdings" charset="2"/>
                </a:rPr>
                <a:t>LHeC</a:t>
              </a:r>
              <a:r>
                <a:rPr lang="en-US" sz="2600" dirty="0" smtClean="0">
                  <a:solidFill>
                    <a:srgbClr val="3333CC"/>
                  </a:solidFill>
                  <a:latin typeface="Times New Roman" charset="0"/>
                  <a:ea typeface="ＭＳ Ｐゴシック" charset="-128"/>
                  <a:cs typeface="ＭＳ Ｐゴシック" charset="-128"/>
                  <a:sym typeface="Wingdings" charset="2"/>
                </a:rPr>
                <a:t> planning: </a:t>
              </a:r>
            </a:p>
            <a:p>
              <a:pPr fontAlgn="base">
                <a:spcBef>
                  <a:spcPct val="0"/>
                </a:spcBef>
                <a:spcAft>
                  <a:spcPts val="1200"/>
                </a:spcAft>
              </a:pPr>
              <a:r>
                <a:rPr lang="en-US" sz="2400" dirty="0" smtClean="0">
                  <a:solidFill>
                    <a:srgbClr val="008000"/>
                  </a:solidFill>
                  <a:latin typeface="Times New Roman" charset="0"/>
                  <a:ea typeface="ＭＳ Ｐゴシック" charset="-128"/>
                  <a:cs typeface="ＭＳ Ｐゴシック" charset="-128"/>
                  <a:sym typeface="Wingdings" charset="2"/>
                </a:rPr>
                <a:t>-Need to start R&amp;D work as soon as possible</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-Need to develop detailed </a:t>
              </a:r>
              <a:r>
                <a:rPr lang="en-US" sz="2400" dirty="0" err="1" smtClean="0">
                  <a:solidFill>
                    <a:srgbClr val="800000"/>
                  </a:solidFill>
                  <a:latin typeface="Times New Roman" charset="0"/>
                  <a:ea typeface="ＭＳ Ｐゴシック" charset="-128"/>
                  <a:cs typeface="ＭＳ Ｐゴシック" charset="-128"/>
                  <a:sym typeface="Wingdings" charset="2"/>
                </a:rPr>
                <a:t>TDR</a:t>
              </a:r>
              <a:r>
                <a:rPr lang="en-US" sz="2400" dirty="0" smtClean="0">
                  <a:solidFill>
                    <a:srgbClr val="800000"/>
                  </a:solidFill>
                  <a:latin typeface="Times New Roman" charset="0"/>
                  <a:ea typeface="ＭＳ Ｐゴシック" charset="-128"/>
                  <a:cs typeface="ＭＳ Ｐゴシック" charset="-128"/>
                  <a:sym typeface="Wingdings" charset="2"/>
                </a:rPr>
                <a:t> after feedback from review panel</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 </a:t>
              </a:r>
              <a:r>
                <a:rPr lang="en-US" sz="2400" dirty="0" err="1" smtClean="0">
                  <a:solidFill>
                    <a:srgbClr val="800000"/>
                  </a:solidFill>
                  <a:latin typeface="Times New Roman" charset="0"/>
                  <a:ea typeface="ＭＳ Ｐゴシック" charset="-128"/>
                  <a:cs typeface="ＭＳ Ｐゴシック" charset="-128"/>
                  <a:sym typeface="Wingdings"/>
                </a:rPr>
                <a:t></a:t>
              </a:r>
              <a:r>
                <a:rPr lang="en-US" sz="2400" dirty="0" smtClean="0">
                  <a:solidFill>
                    <a:srgbClr val="800000"/>
                  </a:solidFill>
                  <a:latin typeface="Times New Roman" charset="0"/>
                  <a:ea typeface="ＭＳ Ｐゴシック" charset="-128"/>
                  <a:cs typeface="ＭＳ Ｐゴシック" charset="-128"/>
                  <a:sym typeface="Wingdings"/>
                </a:rPr>
                <a:t> concentrate future effort on only one option</a:t>
              </a:r>
              <a:r>
                <a:rPr lang="en-US" sz="2400" dirty="0" smtClean="0">
                  <a:solidFill>
                    <a:srgbClr val="800000"/>
                  </a:solidFill>
                  <a:latin typeface="Times New Roman" charset="0"/>
                  <a:ea typeface="ＭＳ Ｐゴシック" charset="-128"/>
                  <a:cs typeface="ＭＳ Ｐゴシック" charset="-128"/>
                  <a:sym typeface="Wingdings" charset="2"/>
                </a:rPr>
                <a:t> </a:t>
              </a:r>
            </a:p>
          </p:txBody>
        </p:sp>
      </p:grpSp>
      <p:grpSp>
        <p:nvGrpSpPr>
          <p:cNvPr id="3" name="Group 23"/>
          <p:cNvGrpSpPr>
            <a:grpSpLocks/>
          </p:cNvGrpSpPr>
          <p:nvPr/>
        </p:nvGrpSpPr>
        <p:grpSpPr bwMode="auto">
          <a:xfrm>
            <a:off x="84138" y="1015665"/>
            <a:ext cx="9096389" cy="2646364"/>
            <a:chOff x="288" y="720"/>
            <a:chExt cx="5730" cy="1667"/>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cs typeface="ＭＳ Ｐゴシック" charset="-128"/>
              </a:endParaRPr>
            </a:p>
          </p:txBody>
        </p:sp>
        <p:sp>
          <p:nvSpPr>
            <p:cNvPr id="53263" name="Text Box 7"/>
            <p:cNvSpPr txBox="1">
              <a:spLocks noChangeArrowheads="1"/>
            </p:cNvSpPr>
            <p:nvPr/>
          </p:nvSpPr>
          <p:spPr bwMode="auto">
            <a:xfrm>
              <a:off x="674" y="720"/>
              <a:ext cx="5344" cy="1667"/>
            </a:xfrm>
            <a:prstGeom prst="rect">
              <a:avLst/>
            </a:prstGeom>
            <a:noFill/>
            <a:ln w="9525">
              <a:noFill/>
              <a:miter lim="800000"/>
              <a:headEnd/>
              <a:tailEnd/>
            </a:ln>
          </p:spPr>
          <p:txBody>
            <a:bodyPr wrap="square" lIns="91369" tIns="45685" rIns="91369" bIns="45685">
              <a:prstTxWarp prst="textNoShape">
                <a:avLst/>
              </a:prstTxWarp>
              <a:spAutoFit/>
            </a:bodyPr>
            <a:lstStyle/>
            <a:p>
              <a:pPr fontAlgn="base">
                <a:spcBef>
                  <a:spcPct val="0"/>
                </a:spcBef>
                <a:spcAft>
                  <a:spcPts val="1200"/>
                </a:spcAft>
              </a:pPr>
              <a:r>
                <a:rPr lang="en-US" sz="2600" dirty="0" smtClean="0">
                  <a:solidFill>
                    <a:srgbClr val="3333CC"/>
                  </a:solidFill>
                  <a:latin typeface="Times New Roman" charset="0"/>
                  <a:ea typeface="ＭＳ Ｐゴシック" charset="-128"/>
                  <a:cs typeface="ＭＳ Ｐゴシック" charset="-128"/>
                  <a:sym typeface="Wingdings" charset="2"/>
                </a:rPr>
                <a:t>CERN Medium Term Plan:</a:t>
              </a:r>
              <a:r>
                <a:rPr lang="en-US" sz="2000" dirty="0" smtClean="0">
                  <a:solidFill>
                    <a:srgbClr val="000000"/>
                  </a:solidFill>
                  <a:latin typeface="Times New Roman" charset="0"/>
                  <a:ea typeface="ＭＳ Ｐゴシック" charset="-128"/>
                  <a:cs typeface="ＭＳ Ｐゴシック" charset="-128"/>
                  <a:sym typeface="Wingdings" charset="2"/>
                </a:rPr>
                <a:t> </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-Only 2 long shutdowns planned before 2022</a:t>
              </a:r>
            </a:p>
            <a:p>
              <a:pPr fontAlgn="base">
                <a:spcBef>
                  <a:spcPct val="0"/>
                </a:spcBef>
                <a:spcAft>
                  <a:spcPts val="1200"/>
                </a:spcAft>
              </a:pPr>
              <a:r>
                <a:rPr lang="en-US" sz="2400" dirty="0" smtClean="0">
                  <a:solidFill>
                    <a:srgbClr val="800000"/>
                  </a:solidFill>
                  <a:latin typeface="Times New Roman" charset="0"/>
                  <a:ea typeface="ＭＳ Ｐゴシック" charset="-128"/>
                  <a:cs typeface="ＭＳ Ｐゴシック" charset="-128"/>
                  <a:sym typeface="Wingdings" charset="2"/>
                </a:rPr>
                <a:t>-Only 10 years for the </a:t>
              </a:r>
              <a:r>
                <a:rPr lang="en-US" sz="2400" dirty="0" err="1" smtClean="0">
                  <a:solidFill>
                    <a:srgbClr val="800000"/>
                  </a:solidFill>
                  <a:latin typeface="Times New Roman" charset="0"/>
                  <a:ea typeface="ＭＳ Ｐゴシック" charset="-128"/>
                  <a:cs typeface="ＭＳ Ｐゴシック" charset="-128"/>
                  <a:sym typeface="Wingdings" charset="2"/>
                </a:rPr>
                <a:t>LHeC</a:t>
              </a:r>
              <a:r>
                <a:rPr lang="en-US" sz="2400" dirty="0" smtClean="0">
                  <a:solidFill>
                    <a:srgbClr val="800000"/>
                  </a:solidFill>
                  <a:latin typeface="Times New Roman" charset="0"/>
                  <a:ea typeface="ＭＳ Ｐゴシック" charset="-128"/>
                  <a:cs typeface="ＭＳ Ｐゴシック" charset="-128"/>
                  <a:sym typeface="Wingdings" charset="2"/>
                </a:rPr>
                <a:t> from CDR to project start (other smaller projects like </a:t>
              </a:r>
              <a:r>
                <a:rPr lang="en-US" sz="2400" dirty="0" err="1" smtClean="0">
                  <a:solidFill>
                    <a:srgbClr val="800000"/>
                  </a:solidFill>
                  <a:latin typeface="Times New Roman" charset="0"/>
                  <a:ea typeface="ＭＳ Ｐゴシック" charset="-128"/>
                  <a:cs typeface="ＭＳ Ｐゴシック" charset="-128"/>
                  <a:sym typeface="Wingdings" charset="2"/>
                </a:rPr>
                <a:t>ESS</a:t>
              </a:r>
              <a:r>
                <a:rPr lang="en-US" sz="2400" dirty="0" smtClean="0">
                  <a:solidFill>
                    <a:srgbClr val="800000"/>
                  </a:solidFill>
                  <a:latin typeface="Times New Roman" charset="0"/>
                  <a:ea typeface="ＭＳ Ｐゴシック" charset="-128"/>
                  <a:cs typeface="ＭＳ Ｐゴシック" charset="-128"/>
                  <a:sym typeface="Wingdings" charset="2"/>
                </a:rPr>
                <a:t> and PSI </a:t>
              </a:r>
              <a:r>
                <a:rPr lang="en-US" sz="2400" dirty="0" err="1" smtClean="0">
                  <a:solidFill>
                    <a:srgbClr val="800000"/>
                  </a:solidFill>
                  <a:latin typeface="Times New Roman" charset="0"/>
                  <a:ea typeface="ＭＳ Ｐゴシック" charset="-128"/>
                  <a:cs typeface="ＭＳ Ｐゴシック" charset="-128"/>
                  <a:sym typeface="Wingdings" charset="2"/>
                </a:rPr>
                <a:t>XFEL</a:t>
              </a:r>
              <a:r>
                <a:rPr lang="en-US" sz="2400" dirty="0" smtClean="0">
                  <a:solidFill>
                    <a:srgbClr val="800000"/>
                  </a:solidFill>
                  <a:latin typeface="Times New Roman" charset="0"/>
                  <a:ea typeface="ＭＳ Ｐゴシック" charset="-128"/>
                  <a:cs typeface="ＭＳ Ｐゴシック" charset="-128"/>
                  <a:sym typeface="Wingdings" charset="2"/>
                </a:rPr>
                <a:t> plan for 8 to 9 years [</a:t>
              </a:r>
              <a:r>
                <a:rPr lang="en-US" sz="2400" dirty="0" err="1" smtClean="0">
                  <a:solidFill>
                    <a:srgbClr val="800000"/>
                  </a:solidFill>
                  <a:latin typeface="Times New Roman" charset="0"/>
                  <a:ea typeface="ＭＳ Ｐゴシック" charset="-128"/>
                  <a:cs typeface="ＭＳ Ｐゴシック" charset="-128"/>
                  <a:sym typeface="Wingdings" charset="2"/>
                </a:rPr>
                <a:t>TDR</a:t>
              </a:r>
              <a:r>
                <a:rPr lang="en-US" sz="2400" dirty="0" smtClean="0">
                  <a:solidFill>
                    <a:srgbClr val="800000"/>
                  </a:solidFill>
                  <a:latin typeface="Times New Roman" charset="0"/>
                  <a:ea typeface="ＭＳ Ｐゴシック" charset="-128"/>
                  <a:cs typeface="ＭＳ Ｐゴシック" charset="-128"/>
                  <a:sym typeface="Wingdings" charset="2"/>
                </a:rPr>
                <a:t> to project start] and the EU </a:t>
              </a:r>
              <a:r>
                <a:rPr lang="en-US" sz="2400" dirty="0" err="1" smtClean="0">
                  <a:solidFill>
                    <a:srgbClr val="800000"/>
                  </a:solidFill>
                  <a:latin typeface="Times New Roman" charset="0"/>
                  <a:ea typeface="ＭＳ Ｐゴシック" charset="-128"/>
                  <a:cs typeface="ＭＳ Ｐゴシック" charset="-128"/>
                  <a:sym typeface="Wingdings" charset="2"/>
                </a:rPr>
                <a:t>XFEL</a:t>
              </a:r>
              <a:r>
                <a:rPr lang="en-US" sz="2400" dirty="0" smtClean="0">
                  <a:solidFill>
                    <a:srgbClr val="800000"/>
                  </a:solidFill>
                  <a:latin typeface="Times New Roman" charset="0"/>
                  <a:ea typeface="ＭＳ Ｐゴシック" charset="-128"/>
                  <a:cs typeface="ＭＳ Ｐゴシック" charset="-128"/>
                  <a:sym typeface="Wingdings" charset="2"/>
                </a:rPr>
                <a:t> plans for 5 years from construction to operation start)</a:t>
              </a:r>
            </a:p>
          </p:txBody>
        </p:sp>
      </p:grpSp>
      <p:pic>
        <p:nvPicPr>
          <p:cNvPr id="19" name="Picture 18"/>
          <p:cNvPicPr>
            <a:picLocks noChangeAspect="1"/>
          </p:cNvPicPr>
          <p:nvPr/>
        </p:nvPicPr>
        <p:blipFill>
          <a:blip r:embed="rId3"/>
          <a:stretch>
            <a:fillRect/>
          </a:stretch>
        </p:blipFill>
        <p:spPr>
          <a:xfrm>
            <a:off x="8200837" y="323394"/>
            <a:ext cx="803274" cy="495390"/>
          </a:xfrm>
          <a:prstGeom prst="rect">
            <a:avLst/>
          </a:prstGeom>
        </p:spPr>
      </p:pic>
      <p:sp>
        <p:nvSpPr>
          <p:cNvPr id="13"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4"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4" name="Date Placeholder 3"/>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171</a:t>
            </a:fld>
            <a:endParaRPr lang="en-GB">
              <a:solidFill>
                <a:srgbClr val="000000"/>
              </a:solidFill>
            </a:endParaRPr>
          </a:p>
        </p:txBody>
      </p:sp>
    </p:spTree>
    <p:extLst>
      <p:ext uri="{BB962C8B-B14F-4D97-AF65-F5344CB8AC3E}">
        <p14:creationId xmlns:p14="http://schemas.microsoft.com/office/powerpoint/2010/main" val="201558523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147416" y="3582916"/>
          <a:ext cx="5159710" cy="2780017"/>
        </p:xfrm>
        <a:graphic>
          <a:graphicData uri="http://schemas.openxmlformats.org/presentationml/2006/ole">
            <mc:AlternateContent xmlns:mc="http://schemas.openxmlformats.org/markup-compatibility/2006">
              <mc:Choice xmlns:v="urn:schemas-microsoft-com:vml" Requires="v">
                <p:oleObj spid="_x0000_s19485" name="Document" r:id="rId4" imgW="5892800" imgH="3175000" progId="Word.Document.12">
                  <p:link updateAutomatic="1"/>
                </p:oleObj>
              </mc:Choice>
              <mc:Fallback>
                <p:oleObj name="Document" r:id="rId4" imgW="5892800" imgH="31750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16" y="3582916"/>
                        <a:ext cx="5159710" cy="2780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0" y="0"/>
            <a:ext cx="9144000" cy="663851"/>
          </a:xfrm>
          <a:noFill/>
        </p:spPr>
        <p:txBody>
          <a:bodyPr>
            <a:normAutofit/>
          </a:bodyPr>
          <a:lstStyle/>
          <a:p>
            <a:r>
              <a:rPr lang="en-US" sz="2800" b="1" dirty="0" smtClean="0">
                <a:solidFill>
                  <a:srgbClr val="1B337E"/>
                </a:solidFill>
              </a:rPr>
              <a:t>60 </a:t>
            </a:r>
            <a:r>
              <a:rPr lang="en-US" sz="2800" b="1" dirty="0" err="1" smtClean="0">
                <a:solidFill>
                  <a:srgbClr val="1B337E"/>
                </a:solidFill>
              </a:rPr>
              <a:t>GeV</a:t>
            </a:r>
            <a:r>
              <a:rPr lang="en-US" sz="2800" b="1" dirty="0" smtClean="0">
                <a:solidFill>
                  <a:srgbClr val="1B337E"/>
                </a:solidFill>
              </a:rPr>
              <a:t> Energy Recovery </a:t>
            </a:r>
            <a:r>
              <a:rPr lang="en-US" sz="2800" b="1" dirty="0" err="1" smtClean="0">
                <a:solidFill>
                  <a:srgbClr val="1B337E"/>
                </a:solidFill>
              </a:rPr>
              <a:t>Linac</a:t>
            </a:r>
            <a:endParaRPr lang="en-US" sz="2800" b="1" dirty="0">
              <a:solidFill>
                <a:srgbClr val="1B337E"/>
              </a:solidFill>
            </a:endParaRPr>
          </a:p>
        </p:txBody>
      </p:sp>
      <p:pic>
        <p:nvPicPr>
          <p:cNvPr id="3" name="Picture 2"/>
          <p:cNvPicPr>
            <a:picLocks noChangeAspect="1"/>
          </p:cNvPicPr>
          <p:nvPr/>
        </p:nvPicPr>
        <p:blipFill>
          <a:blip r:embed="rId6"/>
          <a:stretch>
            <a:fillRect/>
          </a:stretch>
        </p:blipFill>
        <p:spPr>
          <a:xfrm>
            <a:off x="147416" y="663851"/>
            <a:ext cx="4401697" cy="2740492"/>
          </a:xfrm>
          <a:prstGeom prst="rect">
            <a:avLst/>
          </a:prstGeom>
          <a:ln>
            <a:solidFill>
              <a:schemeClr val="bg1">
                <a:lumMod val="75000"/>
              </a:schemeClr>
            </a:solidFill>
          </a:ln>
        </p:spPr>
      </p:pic>
      <p:pic>
        <p:nvPicPr>
          <p:cNvPr id="4" name="Picture 3"/>
          <p:cNvPicPr>
            <a:picLocks noChangeAspect="1"/>
          </p:cNvPicPr>
          <p:nvPr/>
        </p:nvPicPr>
        <p:blipFill>
          <a:blip r:embed="rId7"/>
          <a:stretch>
            <a:fillRect/>
          </a:stretch>
        </p:blipFill>
        <p:spPr>
          <a:xfrm>
            <a:off x="4549113" y="663851"/>
            <a:ext cx="4310565" cy="2740492"/>
          </a:xfrm>
          <a:prstGeom prst="rect">
            <a:avLst/>
          </a:prstGeom>
          <a:ln>
            <a:solidFill>
              <a:schemeClr val="bg1">
                <a:lumMod val="75000"/>
              </a:schemeClr>
            </a:solidFill>
          </a:ln>
        </p:spPr>
      </p:pic>
      <p:pic>
        <p:nvPicPr>
          <p:cNvPr id="5" name="Picture 4"/>
          <p:cNvPicPr>
            <a:picLocks noChangeAspect="1"/>
          </p:cNvPicPr>
          <p:nvPr/>
        </p:nvPicPr>
        <p:blipFill>
          <a:blip r:embed="rId8"/>
          <a:stretch>
            <a:fillRect/>
          </a:stretch>
        </p:blipFill>
        <p:spPr>
          <a:xfrm>
            <a:off x="4549113" y="3582916"/>
            <a:ext cx="4310565" cy="2722462"/>
          </a:xfrm>
          <a:prstGeom prst="rect">
            <a:avLst/>
          </a:prstGeom>
          <a:ln>
            <a:solidFill>
              <a:schemeClr val="bg1">
                <a:lumMod val="75000"/>
              </a:schemeClr>
            </a:solidFill>
          </a:ln>
        </p:spPr>
      </p:pic>
      <p:sp>
        <p:nvSpPr>
          <p:cNvPr id="7" name="Rectangle 6"/>
          <p:cNvSpPr/>
          <p:nvPr/>
        </p:nvSpPr>
        <p:spPr>
          <a:xfrm>
            <a:off x="147416" y="3582916"/>
            <a:ext cx="4401697" cy="272246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578087" y="3081130"/>
            <a:ext cx="863976" cy="369332"/>
          </a:xfrm>
          <a:prstGeom prst="rect">
            <a:avLst/>
          </a:prstGeom>
          <a:noFill/>
        </p:spPr>
        <p:txBody>
          <a:bodyPr wrap="none" rtlCol="0">
            <a:spAutoFit/>
          </a:bodyPr>
          <a:lstStyle/>
          <a:p>
            <a:r>
              <a:rPr lang="en-US" dirty="0" smtClean="0">
                <a:solidFill>
                  <a:prstClr val="black"/>
                </a:solidFill>
              </a:rPr>
              <a:t>CERN 1</a:t>
            </a:r>
            <a:endParaRPr lang="en-US" dirty="0">
              <a:solidFill>
                <a:prstClr val="black"/>
              </a:solidFill>
            </a:endParaRPr>
          </a:p>
        </p:txBody>
      </p:sp>
      <p:sp>
        <p:nvSpPr>
          <p:cNvPr id="9" name="TextBox 8"/>
          <p:cNvSpPr txBox="1"/>
          <p:nvPr/>
        </p:nvSpPr>
        <p:spPr>
          <a:xfrm>
            <a:off x="7995702" y="3081130"/>
            <a:ext cx="863976" cy="369332"/>
          </a:xfrm>
          <a:prstGeom prst="rect">
            <a:avLst/>
          </a:prstGeom>
          <a:noFill/>
        </p:spPr>
        <p:txBody>
          <a:bodyPr wrap="none" rtlCol="0">
            <a:spAutoFit/>
          </a:bodyPr>
          <a:lstStyle/>
          <a:p>
            <a:r>
              <a:rPr lang="en-US" dirty="0" smtClean="0">
                <a:solidFill>
                  <a:prstClr val="black"/>
                </a:solidFill>
              </a:rPr>
              <a:t>CERN 2</a:t>
            </a:r>
            <a:endParaRPr lang="en-US" dirty="0">
              <a:solidFill>
                <a:prstClr val="black"/>
              </a:solidFill>
            </a:endParaRPr>
          </a:p>
        </p:txBody>
      </p:sp>
      <p:sp>
        <p:nvSpPr>
          <p:cNvPr id="10" name="TextBox 9"/>
          <p:cNvSpPr txBox="1"/>
          <p:nvPr/>
        </p:nvSpPr>
        <p:spPr>
          <a:xfrm>
            <a:off x="3849630" y="5936046"/>
            <a:ext cx="543087" cy="369332"/>
          </a:xfrm>
          <a:prstGeom prst="rect">
            <a:avLst/>
          </a:prstGeom>
          <a:noFill/>
        </p:spPr>
        <p:txBody>
          <a:bodyPr wrap="none" rtlCol="0">
            <a:spAutoFit/>
          </a:bodyPr>
          <a:lstStyle/>
          <a:p>
            <a:r>
              <a:rPr lang="en-US" dirty="0" err="1" smtClean="0">
                <a:solidFill>
                  <a:prstClr val="black"/>
                </a:solidFill>
              </a:rPr>
              <a:t>Jlab</a:t>
            </a:r>
            <a:endParaRPr lang="en-US" dirty="0">
              <a:solidFill>
                <a:prstClr val="black"/>
              </a:solidFill>
            </a:endParaRPr>
          </a:p>
        </p:txBody>
      </p:sp>
      <p:sp>
        <p:nvSpPr>
          <p:cNvPr id="11" name="TextBox 10"/>
          <p:cNvSpPr txBox="1"/>
          <p:nvPr/>
        </p:nvSpPr>
        <p:spPr>
          <a:xfrm>
            <a:off x="8260522" y="5933421"/>
            <a:ext cx="556563" cy="369332"/>
          </a:xfrm>
          <a:prstGeom prst="rect">
            <a:avLst/>
          </a:prstGeom>
          <a:noFill/>
        </p:spPr>
        <p:txBody>
          <a:bodyPr wrap="none" rtlCol="0">
            <a:spAutoFit/>
          </a:bodyPr>
          <a:lstStyle/>
          <a:p>
            <a:r>
              <a:rPr lang="en-US" dirty="0" smtClean="0">
                <a:solidFill>
                  <a:prstClr val="black"/>
                </a:solidFill>
              </a:rPr>
              <a:t>BNL</a:t>
            </a:r>
            <a:endParaRPr lang="en-US" dirty="0">
              <a:solidFill>
                <a:prstClr val="black"/>
              </a:solidFill>
            </a:endParaRPr>
          </a:p>
        </p:txBody>
      </p:sp>
      <p:sp>
        <p:nvSpPr>
          <p:cNvPr id="12" name="TextBox 11"/>
          <p:cNvSpPr txBox="1"/>
          <p:nvPr/>
        </p:nvSpPr>
        <p:spPr>
          <a:xfrm>
            <a:off x="2110882" y="6519446"/>
            <a:ext cx="5670743" cy="338554"/>
          </a:xfrm>
          <a:prstGeom prst="rect">
            <a:avLst/>
          </a:prstGeom>
          <a:noFill/>
        </p:spPr>
        <p:txBody>
          <a:bodyPr wrap="none" rtlCol="0">
            <a:spAutoFit/>
          </a:bodyPr>
          <a:lstStyle/>
          <a:p>
            <a:r>
              <a:rPr lang="en-US" sz="1600" b="1" dirty="0" smtClean="0">
                <a:solidFill>
                  <a:srgbClr val="1F497D"/>
                </a:solidFill>
              </a:rPr>
              <a:t>Two 10 </a:t>
            </a:r>
            <a:r>
              <a:rPr lang="en-US" sz="1600" b="1" dirty="0" err="1" smtClean="0">
                <a:solidFill>
                  <a:srgbClr val="1F497D"/>
                </a:solidFill>
              </a:rPr>
              <a:t>GeV</a:t>
            </a:r>
            <a:r>
              <a:rPr lang="en-US" sz="1600" b="1" dirty="0" smtClean="0">
                <a:solidFill>
                  <a:srgbClr val="1F497D"/>
                </a:solidFill>
              </a:rPr>
              <a:t> energy recovery </a:t>
            </a:r>
            <a:r>
              <a:rPr lang="en-US" sz="1600" b="1" dirty="0" err="1" smtClean="0">
                <a:solidFill>
                  <a:srgbClr val="1F497D"/>
                </a:solidFill>
              </a:rPr>
              <a:t>Linacs</a:t>
            </a:r>
            <a:r>
              <a:rPr lang="en-US" sz="1600" b="1" dirty="0" smtClean="0">
                <a:solidFill>
                  <a:srgbClr val="1F497D"/>
                </a:solidFill>
              </a:rPr>
              <a:t>, 3 returns, 720 MHz cavities</a:t>
            </a:r>
            <a:endParaRPr lang="en-US" sz="1600" b="1" dirty="0">
              <a:solidFill>
                <a:srgbClr val="1F497D"/>
              </a:solidFill>
            </a:endParaRPr>
          </a:p>
        </p:txBody>
      </p:sp>
      <p:pic>
        <p:nvPicPr>
          <p:cNvPr id="14" name="Picture 13"/>
          <p:cNvPicPr>
            <a:picLocks noChangeAspect="1"/>
          </p:cNvPicPr>
          <p:nvPr/>
        </p:nvPicPr>
        <p:blipFill>
          <a:blip r:embed="rId9"/>
          <a:stretch>
            <a:fillRect/>
          </a:stretch>
        </p:blipFill>
        <p:spPr>
          <a:xfrm>
            <a:off x="8084206" y="129024"/>
            <a:ext cx="803274" cy="495390"/>
          </a:xfrm>
          <a:prstGeom prst="rect">
            <a:avLst/>
          </a:prstGeom>
        </p:spPr>
      </p:pic>
      <p:sp>
        <p:nvSpPr>
          <p:cNvPr id="6" name="Date Placeholder 5"/>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13" name="Footer Placeholder 12"/>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5" name="Slide Number Placeholder 14"/>
          <p:cNvSpPr>
            <a:spLocks noGrp="1"/>
          </p:cNvSpPr>
          <p:nvPr>
            <p:ph type="sldNum" sz="quarter" idx="12"/>
          </p:nvPr>
        </p:nvSpPr>
        <p:spPr/>
        <p:txBody>
          <a:bodyPr/>
          <a:lstStyle/>
          <a:p>
            <a:fld id="{58B7A561-5F06-4CAE-982D-0E9039C16A5D}" type="slidenum">
              <a:rPr lang="en-GB" smtClean="0">
                <a:solidFill>
                  <a:prstClr val="black">
                    <a:tint val="75000"/>
                  </a:prstClr>
                </a:solidFill>
              </a:rPr>
              <a:pPr/>
              <a:t>172</a:t>
            </a:fld>
            <a:endParaRPr lang="en-GB">
              <a:solidFill>
                <a:prstClr val="black">
                  <a:tint val="75000"/>
                </a:prstClr>
              </a:solidFill>
            </a:endParaRPr>
          </a:p>
        </p:txBody>
      </p:sp>
    </p:spTree>
    <p:extLst>
      <p:ext uri="{BB962C8B-B14F-4D97-AF65-F5344CB8AC3E}">
        <p14:creationId xmlns:p14="http://schemas.microsoft.com/office/powerpoint/2010/main" val="3373164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2352261"/>
            <a:ext cx="4866430" cy="3113914"/>
          </a:xfrm>
          <a:prstGeom prst="rect">
            <a:avLst/>
          </a:prstGeom>
        </p:spPr>
      </p:pic>
      <p:pic>
        <p:nvPicPr>
          <p:cNvPr id="6" name="Picture 5"/>
          <p:cNvPicPr>
            <a:picLocks noChangeAspect="1"/>
          </p:cNvPicPr>
          <p:nvPr/>
        </p:nvPicPr>
        <p:blipFill>
          <a:blip r:embed="rId4"/>
          <a:stretch>
            <a:fillRect/>
          </a:stretch>
        </p:blipFill>
        <p:spPr>
          <a:xfrm>
            <a:off x="4839530" y="3075509"/>
            <a:ext cx="4170294" cy="2839985"/>
          </a:xfrm>
          <a:prstGeom prst="rect">
            <a:avLst/>
          </a:prstGeom>
        </p:spPr>
      </p:pic>
      <p:pic>
        <p:nvPicPr>
          <p:cNvPr id="2" name="Picture 1"/>
          <p:cNvPicPr>
            <a:picLocks noChangeAspect="1"/>
          </p:cNvPicPr>
          <p:nvPr/>
        </p:nvPicPr>
        <p:blipFill>
          <a:blip r:embed="rId5"/>
          <a:stretch>
            <a:fillRect/>
          </a:stretch>
        </p:blipFill>
        <p:spPr>
          <a:xfrm>
            <a:off x="227219" y="323850"/>
            <a:ext cx="4245389" cy="1444673"/>
          </a:xfrm>
          <a:prstGeom prst="rect">
            <a:avLst/>
          </a:prstGeom>
          <a:ln>
            <a:solidFill>
              <a:schemeClr val="bg1">
                <a:lumMod val="75000"/>
              </a:schemeClr>
            </a:solidFill>
          </a:ln>
        </p:spPr>
      </p:pic>
      <p:pic>
        <p:nvPicPr>
          <p:cNvPr id="3" name="Picture 2"/>
          <p:cNvPicPr>
            <a:picLocks noChangeAspect="1"/>
          </p:cNvPicPr>
          <p:nvPr/>
        </p:nvPicPr>
        <p:blipFill>
          <a:blip r:embed="rId6"/>
          <a:stretch>
            <a:fillRect/>
          </a:stretch>
        </p:blipFill>
        <p:spPr>
          <a:xfrm>
            <a:off x="710924" y="5915494"/>
            <a:ext cx="7516467" cy="846926"/>
          </a:xfrm>
          <a:prstGeom prst="rect">
            <a:avLst/>
          </a:prstGeom>
        </p:spPr>
      </p:pic>
      <p:pic>
        <p:nvPicPr>
          <p:cNvPr id="5" name="Picture 4"/>
          <p:cNvPicPr>
            <a:picLocks noChangeAspect="1"/>
          </p:cNvPicPr>
          <p:nvPr/>
        </p:nvPicPr>
        <p:blipFill>
          <a:blip r:embed="rId7"/>
          <a:stretch>
            <a:fillRect/>
          </a:stretch>
        </p:blipFill>
        <p:spPr>
          <a:xfrm>
            <a:off x="4616174" y="323851"/>
            <a:ext cx="4393650" cy="2448544"/>
          </a:xfrm>
          <a:prstGeom prst="rect">
            <a:avLst/>
          </a:prstGeom>
        </p:spPr>
      </p:pic>
      <p:sp>
        <p:nvSpPr>
          <p:cNvPr id="8" name="TextBox 7"/>
          <p:cNvSpPr txBox="1"/>
          <p:nvPr/>
        </p:nvSpPr>
        <p:spPr>
          <a:xfrm>
            <a:off x="227219" y="1786268"/>
            <a:ext cx="684803" cy="246221"/>
          </a:xfrm>
          <a:prstGeom prst="rect">
            <a:avLst/>
          </a:prstGeom>
          <a:noFill/>
        </p:spPr>
        <p:txBody>
          <a:bodyPr wrap="none" rtlCol="0">
            <a:spAutoFit/>
          </a:bodyPr>
          <a:lstStyle/>
          <a:p>
            <a:r>
              <a:rPr lang="en-US" sz="1000" dirty="0" smtClean="0">
                <a:solidFill>
                  <a:prstClr val="black"/>
                </a:solidFill>
              </a:rPr>
              <a:t>CDR draft</a:t>
            </a:r>
            <a:endParaRPr lang="en-US" sz="1000" dirty="0">
              <a:solidFill>
                <a:prstClr val="black"/>
              </a:solidFill>
            </a:endParaRPr>
          </a:p>
        </p:txBody>
      </p:sp>
      <p:pic>
        <p:nvPicPr>
          <p:cNvPr id="9" name="Picture 8"/>
          <p:cNvPicPr>
            <a:picLocks noChangeAspect="1"/>
          </p:cNvPicPr>
          <p:nvPr/>
        </p:nvPicPr>
        <p:blipFill>
          <a:blip r:embed="rId8"/>
          <a:stretch>
            <a:fillRect/>
          </a:stretch>
        </p:blipFill>
        <p:spPr>
          <a:xfrm>
            <a:off x="8084206" y="129024"/>
            <a:ext cx="803274" cy="495390"/>
          </a:xfrm>
          <a:prstGeom prst="rect">
            <a:avLst/>
          </a:prstGeom>
        </p:spPr>
      </p:pic>
      <p:sp>
        <p:nvSpPr>
          <p:cNvPr id="10" name="TextBox 9"/>
          <p:cNvSpPr txBox="1"/>
          <p:nvPr/>
        </p:nvSpPr>
        <p:spPr>
          <a:xfrm>
            <a:off x="1471448" y="1952151"/>
            <a:ext cx="2074707" cy="400110"/>
          </a:xfrm>
          <a:prstGeom prst="rect">
            <a:avLst/>
          </a:prstGeom>
          <a:noFill/>
        </p:spPr>
        <p:txBody>
          <a:bodyPr wrap="none" rtlCol="0">
            <a:spAutoFit/>
          </a:bodyPr>
          <a:lstStyle/>
          <a:p>
            <a:r>
              <a:rPr lang="en-US" sz="2000" b="1" dirty="0" smtClean="0">
                <a:solidFill>
                  <a:srgbClr val="1B337E"/>
                </a:solidFill>
              </a:rPr>
              <a:t>LINAC 60 </a:t>
            </a:r>
            <a:r>
              <a:rPr lang="en-US" sz="2000" b="1" dirty="0" err="1" smtClean="0">
                <a:solidFill>
                  <a:srgbClr val="1B337E"/>
                </a:solidFill>
              </a:rPr>
              <a:t>GeV</a:t>
            </a:r>
            <a:r>
              <a:rPr lang="en-US" sz="2000" b="1" dirty="0" smtClean="0">
                <a:solidFill>
                  <a:srgbClr val="1B337E"/>
                </a:solidFill>
              </a:rPr>
              <a:t> ERL</a:t>
            </a:r>
            <a:endParaRPr lang="en-US" sz="2000" b="1" dirty="0">
              <a:solidFill>
                <a:srgbClr val="1B337E"/>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11" name="Footer Placeholder 10"/>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2" name="Slide Number Placeholder 11"/>
          <p:cNvSpPr>
            <a:spLocks noGrp="1"/>
          </p:cNvSpPr>
          <p:nvPr>
            <p:ph type="sldNum" sz="quarter" idx="12"/>
          </p:nvPr>
        </p:nvSpPr>
        <p:spPr/>
        <p:txBody>
          <a:bodyPr/>
          <a:lstStyle/>
          <a:p>
            <a:fld id="{58B7A561-5F06-4CAE-982D-0E9039C16A5D}" type="slidenum">
              <a:rPr lang="en-GB" smtClean="0">
                <a:solidFill>
                  <a:prstClr val="black">
                    <a:tint val="75000"/>
                  </a:prstClr>
                </a:solidFill>
              </a:rPr>
              <a:pPr/>
              <a:t>173</a:t>
            </a:fld>
            <a:endParaRPr lang="en-GB">
              <a:solidFill>
                <a:prstClr val="black">
                  <a:tint val="75000"/>
                </a:prstClr>
              </a:solidFill>
            </a:endParaRPr>
          </a:p>
        </p:txBody>
      </p:sp>
    </p:spTree>
    <p:extLst>
      <p:ext uri="{BB962C8B-B14F-4D97-AF65-F5344CB8AC3E}">
        <p14:creationId xmlns:p14="http://schemas.microsoft.com/office/powerpoint/2010/main" val="131463710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782" y="513247"/>
            <a:ext cx="2528958" cy="1251876"/>
          </a:xfrm>
          <a:prstGeom prst="rect">
            <a:avLst/>
          </a:prstGeom>
          <a:ln>
            <a:noFill/>
          </a:ln>
        </p:spPr>
      </p:pic>
      <p:pic>
        <p:nvPicPr>
          <p:cNvPr id="4" name="Picture 3"/>
          <p:cNvPicPr>
            <a:picLocks noChangeAspect="1"/>
          </p:cNvPicPr>
          <p:nvPr/>
        </p:nvPicPr>
        <p:blipFill>
          <a:blip r:embed="rId4"/>
          <a:stretch>
            <a:fillRect/>
          </a:stretch>
        </p:blipFill>
        <p:spPr>
          <a:xfrm>
            <a:off x="1003576" y="3442529"/>
            <a:ext cx="7251700" cy="1739900"/>
          </a:xfrm>
          <a:prstGeom prst="rect">
            <a:avLst/>
          </a:prstGeom>
        </p:spPr>
      </p:pic>
      <p:pic>
        <p:nvPicPr>
          <p:cNvPr id="5" name="Picture 4"/>
          <p:cNvPicPr>
            <a:picLocks noChangeAspect="1"/>
          </p:cNvPicPr>
          <p:nvPr/>
        </p:nvPicPr>
        <p:blipFill>
          <a:blip r:embed="rId5"/>
          <a:stretch>
            <a:fillRect/>
          </a:stretch>
        </p:blipFill>
        <p:spPr>
          <a:xfrm>
            <a:off x="5183016" y="237159"/>
            <a:ext cx="3072260" cy="2842039"/>
          </a:xfrm>
          <a:prstGeom prst="rect">
            <a:avLst/>
          </a:prstGeom>
        </p:spPr>
      </p:pic>
      <p:pic>
        <p:nvPicPr>
          <p:cNvPr id="6" name="Picture 5"/>
          <p:cNvPicPr>
            <a:picLocks noChangeAspect="1"/>
          </p:cNvPicPr>
          <p:nvPr/>
        </p:nvPicPr>
        <p:blipFill>
          <a:blip r:embed="rId6"/>
          <a:stretch>
            <a:fillRect/>
          </a:stretch>
        </p:blipFill>
        <p:spPr>
          <a:xfrm>
            <a:off x="452781" y="5507177"/>
            <a:ext cx="8140424" cy="937521"/>
          </a:xfrm>
          <a:prstGeom prst="rect">
            <a:avLst/>
          </a:prstGeom>
        </p:spPr>
      </p:pic>
      <p:pic>
        <p:nvPicPr>
          <p:cNvPr id="7" name="Picture 6"/>
          <p:cNvPicPr>
            <a:picLocks noChangeAspect="1"/>
          </p:cNvPicPr>
          <p:nvPr/>
        </p:nvPicPr>
        <p:blipFill>
          <a:blip r:embed="rId7"/>
          <a:stretch>
            <a:fillRect/>
          </a:stretch>
        </p:blipFill>
        <p:spPr>
          <a:xfrm>
            <a:off x="452781" y="2037798"/>
            <a:ext cx="4075045" cy="773504"/>
          </a:xfrm>
          <a:prstGeom prst="rect">
            <a:avLst/>
          </a:prstGeom>
        </p:spPr>
      </p:pic>
      <p:sp>
        <p:nvSpPr>
          <p:cNvPr id="8" name="Rectangle 7"/>
          <p:cNvSpPr/>
          <p:nvPr/>
        </p:nvSpPr>
        <p:spPr>
          <a:xfrm>
            <a:off x="452781" y="237159"/>
            <a:ext cx="4306958" cy="2842039"/>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p:cNvCxnSpPr/>
          <p:nvPr/>
        </p:nvCxnSpPr>
        <p:spPr>
          <a:xfrm>
            <a:off x="3953565" y="5709478"/>
            <a:ext cx="4639640"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2781" y="5941391"/>
            <a:ext cx="1446697" cy="158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8"/>
          <a:stretch>
            <a:fillRect/>
          </a:stretch>
        </p:blipFill>
        <p:spPr>
          <a:xfrm>
            <a:off x="8084206" y="129024"/>
            <a:ext cx="803274" cy="495390"/>
          </a:xfrm>
          <a:prstGeom prst="rect">
            <a:avLst/>
          </a:prstGeom>
        </p:spPr>
      </p:pic>
      <p:sp>
        <p:nvSpPr>
          <p:cNvPr id="14" name="TextBox 13"/>
          <p:cNvSpPr txBox="1"/>
          <p:nvPr/>
        </p:nvSpPr>
        <p:spPr>
          <a:xfrm>
            <a:off x="452782" y="3079198"/>
            <a:ext cx="684803" cy="246221"/>
          </a:xfrm>
          <a:prstGeom prst="rect">
            <a:avLst/>
          </a:prstGeom>
          <a:noFill/>
        </p:spPr>
        <p:txBody>
          <a:bodyPr wrap="none" rtlCol="0">
            <a:spAutoFit/>
          </a:bodyPr>
          <a:lstStyle/>
          <a:p>
            <a:r>
              <a:rPr lang="en-US" sz="1000" dirty="0" smtClean="0">
                <a:solidFill>
                  <a:prstClr val="black"/>
                </a:solidFill>
              </a:rPr>
              <a:t>CDR draft</a:t>
            </a:r>
            <a:endParaRPr lang="en-US" sz="1000" dirty="0">
              <a:solidFill>
                <a:prstClr val="black"/>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9" name="Footer Placeholder 8"/>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1" name="Slide Number Placeholder 10"/>
          <p:cNvSpPr>
            <a:spLocks noGrp="1"/>
          </p:cNvSpPr>
          <p:nvPr>
            <p:ph type="sldNum" sz="quarter" idx="12"/>
          </p:nvPr>
        </p:nvSpPr>
        <p:spPr/>
        <p:txBody>
          <a:bodyPr/>
          <a:lstStyle/>
          <a:p>
            <a:fld id="{58B7A561-5F06-4CAE-982D-0E9039C16A5D}" type="slidenum">
              <a:rPr lang="en-GB" smtClean="0">
                <a:solidFill>
                  <a:prstClr val="black">
                    <a:tint val="75000"/>
                  </a:prstClr>
                </a:solidFill>
              </a:rPr>
              <a:pPr/>
              <a:t>174</a:t>
            </a:fld>
            <a:endParaRPr lang="en-GB">
              <a:solidFill>
                <a:prstClr val="black">
                  <a:tint val="75000"/>
                </a:prstClr>
              </a:solidFill>
            </a:endParaRPr>
          </a:p>
        </p:txBody>
      </p:sp>
    </p:spTree>
    <p:extLst>
      <p:ext uri="{BB962C8B-B14F-4D97-AF65-F5344CB8AC3E}">
        <p14:creationId xmlns:p14="http://schemas.microsoft.com/office/powerpoint/2010/main" val="210814685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680965" y="4518991"/>
            <a:ext cx="3210140" cy="2018748"/>
          </a:xfrm>
          <a:prstGeom prst="rect">
            <a:avLst/>
          </a:prstGeom>
        </p:spPr>
      </p:pic>
      <p:pic>
        <p:nvPicPr>
          <p:cNvPr id="3" name="Picture 2"/>
          <p:cNvPicPr>
            <a:picLocks noChangeAspect="1"/>
          </p:cNvPicPr>
          <p:nvPr/>
        </p:nvPicPr>
        <p:blipFill>
          <a:blip r:embed="rId4"/>
          <a:stretch>
            <a:fillRect/>
          </a:stretch>
        </p:blipFill>
        <p:spPr>
          <a:xfrm>
            <a:off x="179133" y="151336"/>
            <a:ext cx="5501832" cy="2276876"/>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179133" y="2967623"/>
            <a:ext cx="5675568" cy="3570116"/>
          </a:xfrm>
          <a:prstGeom prst="rect">
            <a:avLst/>
          </a:prstGeom>
        </p:spPr>
      </p:pic>
      <p:pic>
        <p:nvPicPr>
          <p:cNvPr id="10" name="Picture 9"/>
          <p:cNvPicPr>
            <a:picLocks noChangeAspect="1"/>
          </p:cNvPicPr>
          <p:nvPr/>
        </p:nvPicPr>
        <p:blipFill>
          <a:blip r:embed="rId6"/>
          <a:stretch>
            <a:fillRect/>
          </a:stretch>
        </p:blipFill>
        <p:spPr>
          <a:xfrm>
            <a:off x="5854700" y="695187"/>
            <a:ext cx="2908300" cy="2463800"/>
          </a:xfrm>
          <a:prstGeom prst="rect">
            <a:avLst/>
          </a:prstGeom>
        </p:spPr>
      </p:pic>
      <p:sp>
        <p:nvSpPr>
          <p:cNvPr id="11" name="TextBox 10"/>
          <p:cNvSpPr txBox="1"/>
          <p:nvPr/>
        </p:nvSpPr>
        <p:spPr>
          <a:xfrm>
            <a:off x="5999681" y="3371334"/>
            <a:ext cx="2590673" cy="1077218"/>
          </a:xfrm>
          <a:prstGeom prst="rect">
            <a:avLst/>
          </a:prstGeom>
          <a:noFill/>
        </p:spPr>
        <p:txBody>
          <a:bodyPr wrap="none" rtlCol="0">
            <a:spAutoFit/>
          </a:bodyPr>
          <a:lstStyle/>
          <a:p>
            <a:r>
              <a:rPr lang="en-US" sz="1600" dirty="0" smtClean="0">
                <a:solidFill>
                  <a:prstClr val="black"/>
                </a:solidFill>
              </a:rPr>
              <a:t>Novosibirsk dipole prototype</a:t>
            </a:r>
          </a:p>
          <a:p>
            <a:r>
              <a:rPr lang="en-US" sz="1600" dirty="0">
                <a:solidFill>
                  <a:prstClr val="black"/>
                </a:solidFill>
              </a:rPr>
              <a:t>m</a:t>
            </a:r>
            <a:r>
              <a:rPr lang="en-US" sz="1600" dirty="0" smtClean="0">
                <a:solidFill>
                  <a:prstClr val="black"/>
                </a:solidFill>
              </a:rPr>
              <a:t>easured field reproducible</a:t>
            </a:r>
          </a:p>
          <a:p>
            <a:r>
              <a:rPr lang="en-US" sz="1600" dirty="0" smtClean="0">
                <a:solidFill>
                  <a:prstClr val="black"/>
                </a:solidFill>
              </a:rPr>
              <a:t> to the required 2 10</a:t>
            </a:r>
            <a:r>
              <a:rPr lang="en-US" sz="1600" baseline="30000" dirty="0" smtClean="0">
                <a:solidFill>
                  <a:prstClr val="black"/>
                </a:solidFill>
              </a:rPr>
              <a:t>-4</a:t>
            </a:r>
          </a:p>
          <a:p>
            <a:r>
              <a:rPr lang="en-US" sz="1600" dirty="0" smtClean="0">
                <a:solidFill>
                  <a:prstClr val="black"/>
                </a:solidFill>
              </a:rPr>
              <a:t>CERN prototype under test</a:t>
            </a:r>
            <a:endParaRPr lang="en-US" sz="1600" dirty="0">
              <a:solidFill>
                <a:prstClr val="black"/>
              </a:solidFill>
            </a:endParaRPr>
          </a:p>
        </p:txBody>
      </p:sp>
      <p:sp>
        <p:nvSpPr>
          <p:cNvPr id="12" name="TextBox 11"/>
          <p:cNvSpPr txBox="1"/>
          <p:nvPr/>
        </p:nvSpPr>
        <p:spPr>
          <a:xfrm>
            <a:off x="7346176" y="5891408"/>
            <a:ext cx="1416824" cy="646331"/>
          </a:xfrm>
          <a:prstGeom prst="rect">
            <a:avLst/>
          </a:prstGeom>
          <a:noFill/>
        </p:spPr>
        <p:txBody>
          <a:bodyPr wrap="none" rtlCol="0">
            <a:spAutoFit/>
          </a:bodyPr>
          <a:lstStyle/>
          <a:p>
            <a:r>
              <a:rPr lang="en-US" dirty="0" smtClean="0">
                <a:solidFill>
                  <a:prstClr val="black"/>
                </a:solidFill>
              </a:rPr>
              <a:t>3080 dipoles</a:t>
            </a:r>
          </a:p>
          <a:p>
            <a:r>
              <a:rPr lang="en-US" dirty="0" smtClean="0">
                <a:solidFill>
                  <a:prstClr val="black"/>
                </a:solidFill>
              </a:rPr>
              <a:t>336+148 F+D</a:t>
            </a:r>
          </a:p>
        </p:txBody>
      </p:sp>
      <p:sp>
        <p:nvSpPr>
          <p:cNvPr id="13" name="TextBox 12"/>
          <p:cNvSpPr txBox="1"/>
          <p:nvPr/>
        </p:nvSpPr>
        <p:spPr>
          <a:xfrm>
            <a:off x="441107" y="2506870"/>
            <a:ext cx="4961865" cy="400110"/>
          </a:xfrm>
          <a:prstGeom prst="rect">
            <a:avLst/>
          </a:prstGeom>
          <a:noFill/>
        </p:spPr>
        <p:txBody>
          <a:bodyPr wrap="none" rtlCol="0">
            <a:spAutoFit/>
          </a:bodyPr>
          <a:lstStyle/>
          <a:p>
            <a:r>
              <a:rPr lang="en-US" sz="2000" b="1" dirty="0" smtClean="0">
                <a:solidFill>
                  <a:srgbClr val="1B337E"/>
                </a:solidFill>
              </a:rPr>
              <a:t>Injector to Ring </a:t>
            </a:r>
            <a:r>
              <a:rPr lang="en-US" sz="2000" dirty="0" smtClean="0">
                <a:solidFill>
                  <a:srgbClr val="1B337E"/>
                </a:solidFill>
              </a:rPr>
              <a:t>– similar to </a:t>
            </a:r>
            <a:r>
              <a:rPr lang="en-US" sz="2000" dirty="0" err="1" smtClean="0">
                <a:solidFill>
                  <a:srgbClr val="1B337E"/>
                </a:solidFill>
              </a:rPr>
              <a:t>Linac</a:t>
            </a:r>
            <a:r>
              <a:rPr lang="en-US" sz="2000" dirty="0" smtClean="0">
                <a:solidFill>
                  <a:srgbClr val="1B337E"/>
                </a:solidFill>
              </a:rPr>
              <a:t> design [R+</a:t>
            </a:r>
            <a:r>
              <a:rPr lang="en-US" sz="2000" b="1" dirty="0" smtClean="0">
                <a:solidFill>
                  <a:srgbClr val="1B337E"/>
                </a:solidFill>
              </a:rPr>
              <a:t>D</a:t>
            </a:r>
            <a:r>
              <a:rPr lang="en-US" sz="2000" dirty="0" smtClean="0">
                <a:solidFill>
                  <a:srgbClr val="1B337E"/>
                </a:solidFill>
              </a:rPr>
              <a:t>] </a:t>
            </a:r>
            <a:endParaRPr lang="en-US" sz="2000" dirty="0">
              <a:solidFill>
                <a:srgbClr val="1B337E"/>
              </a:solidFill>
            </a:endParaRPr>
          </a:p>
        </p:txBody>
      </p:sp>
      <p:pic>
        <p:nvPicPr>
          <p:cNvPr id="14" name="Picture 13"/>
          <p:cNvPicPr>
            <a:picLocks noChangeAspect="1"/>
          </p:cNvPicPr>
          <p:nvPr/>
        </p:nvPicPr>
        <p:blipFill>
          <a:blip r:embed="rId7"/>
          <a:stretch>
            <a:fillRect/>
          </a:stretch>
        </p:blipFill>
        <p:spPr>
          <a:xfrm>
            <a:off x="8084206" y="129024"/>
            <a:ext cx="803274" cy="495390"/>
          </a:xfrm>
          <a:prstGeom prst="rect">
            <a:avLst/>
          </a:prstGeom>
        </p:spPr>
      </p:pic>
      <p:sp>
        <p:nvSpPr>
          <p:cNvPr id="15" name="TextBox 14"/>
          <p:cNvSpPr txBox="1"/>
          <p:nvPr/>
        </p:nvSpPr>
        <p:spPr>
          <a:xfrm>
            <a:off x="5999681" y="151336"/>
            <a:ext cx="1020419" cy="369332"/>
          </a:xfrm>
          <a:prstGeom prst="rect">
            <a:avLst/>
          </a:prstGeom>
          <a:noFill/>
        </p:spPr>
        <p:txBody>
          <a:bodyPr wrap="none" rtlCol="0">
            <a:spAutoFit/>
          </a:bodyPr>
          <a:lstStyle/>
          <a:p>
            <a:r>
              <a:rPr lang="en-US" b="1" dirty="0" smtClean="0">
                <a:solidFill>
                  <a:srgbClr val="1B337E"/>
                </a:solidFill>
              </a:rPr>
              <a:t>Magnets</a:t>
            </a:r>
            <a:endParaRPr lang="en-US" b="1" dirty="0">
              <a:solidFill>
                <a:srgbClr val="1B337E"/>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175</a:t>
            </a:fld>
            <a:endParaRPr lang="en-GB">
              <a:solidFill>
                <a:prstClr val="black">
                  <a:tint val="75000"/>
                </a:prstClr>
              </a:solidFill>
            </a:endParaRPr>
          </a:p>
        </p:txBody>
      </p:sp>
    </p:spTree>
    <p:extLst>
      <p:ext uri="{BB962C8B-B14F-4D97-AF65-F5344CB8AC3E}">
        <p14:creationId xmlns:p14="http://schemas.microsoft.com/office/powerpoint/2010/main" val="141329230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806174"/>
          </a:xfrm>
          <a:prstGeom prst="rect">
            <a:avLst/>
          </a:prstGeom>
          <a:noFill/>
        </p:spPr>
        <p:txBody>
          <a:bodyPr vert="horz" lIns="91440" tIns="45720" rIns="91440" bIns="45720" rtlCol="0" anchor="ctr">
            <a:normAutofit/>
          </a:bodyPr>
          <a:lstStyle/>
          <a:p>
            <a:pPr algn="ctr" defTabSz="457200">
              <a:spcBef>
                <a:spcPct val="0"/>
              </a:spcBef>
              <a:defRPr/>
            </a:pPr>
            <a:r>
              <a:rPr lang="en-US" sz="2800" b="1" dirty="0" smtClean="0">
                <a:solidFill>
                  <a:srgbClr val="008000"/>
                </a:solidFill>
              </a:rPr>
              <a:t>Bypassing CMS</a:t>
            </a:r>
            <a:endParaRPr lang="en-US" sz="2800" b="1" dirty="0">
              <a:solidFill>
                <a:srgbClr val="008000"/>
              </a:solidFill>
            </a:endParaRPr>
          </a:p>
        </p:txBody>
      </p:sp>
      <p:pic>
        <p:nvPicPr>
          <p:cNvPr id="3" name="Picture 2"/>
          <p:cNvPicPr>
            <a:picLocks noChangeAspect="1"/>
          </p:cNvPicPr>
          <p:nvPr/>
        </p:nvPicPr>
        <p:blipFill>
          <a:blip r:embed="rId3"/>
          <a:stretch>
            <a:fillRect/>
          </a:stretch>
        </p:blipFill>
        <p:spPr>
          <a:xfrm>
            <a:off x="0" y="806174"/>
            <a:ext cx="9144000" cy="5978370"/>
          </a:xfrm>
          <a:prstGeom prst="rect">
            <a:avLst/>
          </a:prstGeom>
        </p:spPr>
      </p:pic>
      <p:pic>
        <p:nvPicPr>
          <p:cNvPr id="6" name="Picture 5"/>
          <p:cNvPicPr>
            <a:picLocks noChangeAspect="1"/>
          </p:cNvPicPr>
          <p:nvPr/>
        </p:nvPicPr>
        <p:blipFill>
          <a:blip r:embed="rId4"/>
          <a:stretch>
            <a:fillRect/>
          </a:stretch>
        </p:blipFill>
        <p:spPr>
          <a:xfrm>
            <a:off x="198917" y="3920435"/>
            <a:ext cx="2743926" cy="2671606"/>
          </a:xfrm>
          <a:prstGeom prst="rect">
            <a:avLst/>
          </a:prstGeom>
          <a:ln>
            <a:solidFill>
              <a:schemeClr val="bg2">
                <a:lumMod val="60000"/>
                <a:lumOff val="40000"/>
              </a:schemeClr>
            </a:solidFill>
          </a:ln>
        </p:spPr>
      </p:pic>
      <p:sp>
        <p:nvSpPr>
          <p:cNvPr id="8" name="TextBox 7"/>
          <p:cNvSpPr txBox="1"/>
          <p:nvPr/>
        </p:nvSpPr>
        <p:spPr>
          <a:xfrm>
            <a:off x="543034" y="5666828"/>
            <a:ext cx="416062" cy="369332"/>
          </a:xfrm>
          <a:prstGeom prst="rect">
            <a:avLst/>
          </a:prstGeom>
          <a:noFill/>
        </p:spPr>
        <p:txBody>
          <a:bodyPr wrap="none" rtlCol="0">
            <a:spAutoFit/>
          </a:bodyPr>
          <a:lstStyle/>
          <a:p>
            <a:r>
              <a:rPr lang="en-US" dirty="0" smtClean="0">
                <a:solidFill>
                  <a:prstClr val="black"/>
                </a:solidFill>
              </a:rPr>
              <a:t>RF</a:t>
            </a:r>
            <a:endParaRPr lang="en-US" dirty="0">
              <a:solidFill>
                <a:prstClr val="black"/>
              </a:solidFill>
            </a:endParaRPr>
          </a:p>
        </p:txBody>
      </p:sp>
      <p:pic>
        <p:nvPicPr>
          <p:cNvPr id="9" name="Picture 8"/>
          <p:cNvPicPr>
            <a:picLocks noChangeAspect="1"/>
          </p:cNvPicPr>
          <p:nvPr/>
        </p:nvPicPr>
        <p:blipFill>
          <a:blip r:embed="rId5"/>
          <a:stretch>
            <a:fillRect/>
          </a:stretch>
        </p:blipFill>
        <p:spPr>
          <a:xfrm>
            <a:off x="8084206" y="129024"/>
            <a:ext cx="803274" cy="49539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8B7A561-5F06-4CAE-982D-0E9039C16A5D}" type="slidenum">
              <a:rPr lang="en-GB" smtClean="0">
                <a:solidFill>
                  <a:prstClr val="black">
                    <a:tint val="75000"/>
                  </a:prstClr>
                </a:solidFill>
              </a:rPr>
              <a:pPr/>
              <a:t>176</a:t>
            </a:fld>
            <a:endParaRPr lang="en-GB">
              <a:solidFill>
                <a:prstClr val="black">
                  <a:tint val="75000"/>
                </a:prstClr>
              </a:solidFill>
            </a:endParaRPr>
          </a:p>
        </p:txBody>
      </p:sp>
    </p:spTree>
    <p:extLst>
      <p:ext uri="{BB962C8B-B14F-4D97-AF65-F5344CB8AC3E}">
        <p14:creationId xmlns:p14="http://schemas.microsoft.com/office/powerpoint/2010/main" val="41152737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8"/>
            <a:ext cx="6814207" cy="693409"/>
          </a:xfrm>
          <a:noFill/>
        </p:spPr>
        <p:txBody>
          <a:bodyPr>
            <a:normAutofit/>
          </a:bodyPr>
          <a:lstStyle/>
          <a:p>
            <a:r>
              <a:rPr lang="en-US" sz="2800" b="1" dirty="0" smtClean="0"/>
              <a:t> </a:t>
            </a:r>
            <a:r>
              <a:rPr lang="en-US" sz="2800" b="1" dirty="0" smtClean="0">
                <a:solidFill>
                  <a:srgbClr val="1B337E"/>
                </a:solidFill>
              </a:rPr>
              <a:t>Accelerator: Ring - Ring</a:t>
            </a:r>
            <a:endParaRPr lang="en-US" sz="2800" b="1" dirty="0">
              <a:solidFill>
                <a:srgbClr val="1B337E"/>
              </a:solidFill>
            </a:endParaRPr>
          </a:p>
        </p:txBody>
      </p:sp>
      <p:sp>
        <p:nvSpPr>
          <p:cNvPr id="4" name="TextBox 3"/>
          <p:cNvSpPr txBox="1"/>
          <p:nvPr/>
        </p:nvSpPr>
        <p:spPr>
          <a:xfrm>
            <a:off x="1139686" y="2030556"/>
            <a:ext cx="4532010" cy="3693319"/>
          </a:xfrm>
          <a:prstGeom prst="rect">
            <a:avLst/>
          </a:prstGeom>
          <a:noFill/>
          <a:ln>
            <a:solidFill>
              <a:schemeClr val="bg1">
                <a:lumMod val="65000"/>
              </a:schemeClr>
            </a:solidFill>
          </a:ln>
        </p:spPr>
        <p:txBody>
          <a:bodyPr wrap="none" rtlCol="0">
            <a:spAutoFit/>
          </a:bodyPr>
          <a:lstStyle/>
          <a:p>
            <a:r>
              <a:rPr lang="en-US" dirty="0" smtClean="0">
                <a:solidFill>
                  <a:prstClr val="black"/>
                </a:solidFill>
              </a:rPr>
              <a:t>Baseline Parameters and Installation Scenarios</a:t>
            </a:r>
          </a:p>
          <a:p>
            <a:r>
              <a:rPr lang="en-US" dirty="0" smtClean="0">
                <a:solidFill>
                  <a:prstClr val="black"/>
                </a:solidFill>
              </a:rPr>
              <a:t>Lattice Design [Optics, Magnets, Bypasses]</a:t>
            </a:r>
          </a:p>
          <a:p>
            <a:r>
              <a:rPr lang="en-US" dirty="0" smtClean="0">
                <a:solidFill>
                  <a:prstClr val="black"/>
                </a:solidFill>
              </a:rPr>
              <a:t>IR for high Luminosity and  large Acceptance</a:t>
            </a:r>
          </a:p>
          <a:p>
            <a:r>
              <a:rPr lang="en-US" dirty="0" err="1" smtClean="0">
                <a:solidFill>
                  <a:prstClr val="black"/>
                </a:solidFill>
              </a:rPr>
              <a:t>rf</a:t>
            </a:r>
            <a:r>
              <a:rPr lang="en-US" dirty="0" smtClean="0">
                <a:solidFill>
                  <a:prstClr val="black"/>
                </a:solidFill>
              </a:rPr>
              <a:t> Design [Installation in bypasses, Crabs?]</a:t>
            </a:r>
          </a:p>
          <a:p>
            <a:r>
              <a:rPr lang="en-US" dirty="0" smtClean="0">
                <a:solidFill>
                  <a:prstClr val="black"/>
                </a:solidFill>
              </a:rPr>
              <a:t>Injector Complex [Sources, Injector]</a:t>
            </a:r>
          </a:p>
          <a:p>
            <a:r>
              <a:rPr lang="en-US" dirty="0" smtClean="0">
                <a:solidFill>
                  <a:prstClr val="black"/>
                </a:solidFill>
              </a:rPr>
              <a:t>Injection and Dump</a:t>
            </a:r>
          </a:p>
          <a:p>
            <a:r>
              <a:rPr lang="en-US" dirty="0" smtClean="0">
                <a:solidFill>
                  <a:prstClr val="black"/>
                </a:solidFill>
              </a:rPr>
              <a:t>Cryogenics </a:t>
            </a:r>
            <a:r>
              <a:rPr lang="en-US" sz="1600" dirty="0" smtClean="0">
                <a:solidFill>
                  <a:prstClr val="white">
                    <a:lumMod val="65000"/>
                  </a:prstClr>
                </a:solidFill>
              </a:rPr>
              <a:t>– work in progress</a:t>
            </a:r>
            <a:endParaRPr lang="en-US" sz="1600" dirty="0" smtClean="0">
              <a:solidFill>
                <a:prstClr val="black"/>
              </a:solidFill>
            </a:endParaRPr>
          </a:p>
          <a:p>
            <a:r>
              <a:rPr lang="en-US" dirty="0" smtClean="0">
                <a:solidFill>
                  <a:prstClr val="black"/>
                </a:solidFill>
              </a:rPr>
              <a:t>Beam-beam effects</a:t>
            </a:r>
          </a:p>
          <a:p>
            <a:r>
              <a:rPr lang="en-US" dirty="0" smtClean="0">
                <a:solidFill>
                  <a:prstClr val="black"/>
                </a:solidFill>
              </a:rPr>
              <a:t>Impedance and Collective Effects</a:t>
            </a:r>
          </a:p>
          <a:p>
            <a:r>
              <a:rPr lang="en-US" dirty="0" smtClean="0">
                <a:solidFill>
                  <a:prstClr val="black"/>
                </a:solidFill>
              </a:rPr>
              <a:t>Vacuum and Beam Pipe</a:t>
            </a:r>
          </a:p>
          <a:p>
            <a:r>
              <a:rPr lang="en-US" dirty="0" smtClean="0">
                <a:solidFill>
                  <a:prstClr val="black"/>
                </a:solidFill>
              </a:rPr>
              <a:t>Integration into LHC</a:t>
            </a:r>
          </a:p>
          <a:p>
            <a:r>
              <a:rPr lang="en-US" dirty="0" err="1" smtClean="0">
                <a:solidFill>
                  <a:prstClr val="black"/>
                </a:solidFill>
              </a:rPr>
              <a:t>e</a:t>
            </a:r>
            <a:r>
              <a:rPr lang="en-US" dirty="0" smtClean="0">
                <a:solidFill>
                  <a:prstClr val="black"/>
                </a:solidFill>
              </a:rPr>
              <a:t> Beam Polarization</a:t>
            </a:r>
          </a:p>
          <a:p>
            <a:r>
              <a:rPr lang="en-US" dirty="0" smtClean="0">
                <a:solidFill>
                  <a:prstClr val="black"/>
                </a:solidFill>
              </a:rPr>
              <a:t>Deuteron and Ion Beams</a:t>
            </a:r>
            <a:endParaRPr lang="en-US" dirty="0">
              <a:solidFill>
                <a:prstClr val="black"/>
              </a:solidFill>
            </a:endParaRPr>
          </a:p>
        </p:txBody>
      </p:sp>
      <p:pic>
        <p:nvPicPr>
          <p:cNvPr id="5" name="Picture 4"/>
          <p:cNvPicPr>
            <a:picLocks noChangeAspect="1"/>
          </p:cNvPicPr>
          <p:nvPr/>
        </p:nvPicPr>
        <p:blipFill>
          <a:blip r:embed="rId3"/>
          <a:stretch>
            <a:fillRect/>
          </a:stretch>
        </p:blipFill>
        <p:spPr>
          <a:xfrm>
            <a:off x="5021417" y="3826923"/>
            <a:ext cx="3604559" cy="2227021"/>
          </a:xfrm>
          <a:prstGeom prst="rect">
            <a:avLst/>
          </a:prstGeom>
          <a:ln>
            <a:solidFill>
              <a:schemeClr val="bg1">
                <a:lumMod val="65000"/>
              </a:schemeClr>
            </a:solidFill>
          </a:ln>
        </p:spPr>
      </p:pic>
      <p:sp>
        <p:nvSpPr>
          <p:cNvPr id="7" name="TextBox 6"/>
          <p:cNvSpPr txBox="1"/>
          <p:nvPr/>
        </p:nvSpPr>
        <p:spPr>
          <a:xfrm>
            <a:off x="7534340" y="4850798"/>
            <a:ext cx="1082222" cy="1200329"/>
          </a:xfrm>
          <a:prstGeom prst="rect">
            <a:avLst/>
          </a:prstGeom>
          <a:noFill/>
        </p:spPr>
        <p:txBody>
          <a:bodyPr wrap="none" rtlCol="0">
            <a:spAutoFit/>
          </a:bodyPr>
          <a:lstStyle/>
          <a:p>
            <a:r>
              <a:rPr lang="en-US" sz="1200" dirty="0" smtClean="0">
                <a:solidFill>
                  <a:prstClr val="black"/>
                </a:solidFill>
              </a:rPr>
              <a:t>5.3m long</a:t>
            </a:r>
          </a:p>
          <a:p>
            <a:r>
              <a:rPr lang="en-US" sz="1200" dirty="0" smtClean="0">
                <a:solidFill>
                  <a:prstClr val="black"/>
                </a:solidFill>
              </a:rPr>
              <a:t>(35 cm)</a:t>
            </a:r>
            <a:r>
              <a:rPr lang="en-US" sz="1200" baseline="30000" dirty="0" smtClean="0">
                <a:solidFill>
                  <a:prstClr val="black"/>
                </a:solidFill>
              </a:rPr>
              <a:t>2</a:t>
            </a:r>
            <a:endParaRPr lang="en-US" sz="1200" dirty="0" smtClean="0">
              <a:solidFill>
                <a:prstClr val="black"/>
              </a:solidFill>
            </a:endParaRPr>
          </a:p>
          <a:p>
            <a:r>
              <a:rPr lang="en-US" sz="1200" dirty="0" smtClean="0">
                <a:solidFill>
                  <a:prstClr val="black"/>
                </a:solidFill>
              </a:rPr>
              <a:t>slim + </a:t>
            </a:r>
            <a:r>
              <a:rPr lang="en-US" sz="1200" dirty="0" err="1" smtClean="0">
                <a:solidFill>
                  <a:prstClr val="black"/>
                </a:solidFill>
              </a:rPr>
              <a:t>light(er</a:t>
            </a:r>
            <a:r>
              <a:rPr lang="en-US" sz="1200" dirty="0" smtClean="0">
                <a:solidFill>
                  <a:prstClr val="black"/>
                </a:solidFill>
              </a:rPr>
              <a:t>)</a:t>
            </a:r>
          </a:p>
          <a:p>
            <a:r>
              <a:rPr lang="en-US" sz="1200" dirty="0" smtClean="0">
                <a:solidFill>
                  <a:prstClr val="black"/>
                </a:solidFill>
              </a:rPr>
              <a:t>3080 magnets</a:t>
            </a:r>
          </a:p>
          <a:p>
            <a:r>
              <a:rPr lang="en-US" sz="1200" dirty="0" smtClean="0">
                <a:solidFill>
                  <a:prstClr val="black"/>
                </a:solidFill>
              </a:rPr>
              <a:t>Prototypes:</a:t>
            </a:r>
          </a:p>
          <a:p>
            <a:r>
              <a:rPr lang="en-US" sz="1200" dirty="0" smtClean="0">
                <a:solidFill>
                  <a:prstClr val="black"/>
                </a:solidFill>
              </a:rPr>
              <a:t>BINP-CERN</a:t>
            </a:r>
            <a:endParaRPr lang="en-US" sz="1200" dirty="0">
              <a:solidFill>
                <a:prstClr val="black"/>
              </a:solidFill>
            </a:endParaRPr>
          </a:p>
        </p:txBody>
      </p:sp>
      <p:sp>
        <p:nvSpPr>
          <p:cNvPr id="8" name="TextBox 7"/>
          <p:cNvSpPr txBox="1"/>
          <p:nvPr/>
        </p:nvSpPr>
        <p:spPr>
          <a:xfrm>
            <a:off x="5271320" y="3842410"/>
            <a:ext cx="2070674" cy="307777"/>
          </a:xfrm>
          <a:prstGeom prst="rect">
            <a:avLst/>
          </a:prstGeom>
          <a:noFill/>
        </p:spPr>
        <p:txBody>
          <a:bodyPr wrap="none" rtlCol="0">
            <a:spAutoFit/>
          </a:bodyPr>
          <a:lstStyle/>
          <a:p>
            <a:r>
              <a:rPr lang="en-US" sz="1400" b="1" dirty="0" err="1" smtClean="0">
                <a:solidFill>
                  <a:prstClr val="black"/>
                </a:solidFill>
              </a:rPr>
              <a:t>LHeC</a:t>
            </a:r>
            <a:r>
              <a:rPr lang="en-US" sz="1400" b="1" dirty="0" smtClean="0">
                <a:solidFill>
                  <a:prstClr val="black"/>
                </a:solidFill>
              </a:rPr>
              <a:t> Ring Dipole Magnet</a:t>
            </a:r>
            <a:endParaRPr lang="en-US" sz="1400" b="1" dirty="0">
              <a:solidFill>
                <a:prstClr val="black"/>
              </a:solidFill>
            </a:endParaRPr>
          </a:p>
        </p:txBody>
      </p:sp>
      <p:sp>
        <p:nvSpPr>
          <p:cNvPr id="9" name="TextBox 8"/>
          <p:cNvSpPr txBox="1"/>
          <p:nvPr/>
        </p:nvSpPr>
        <p:spPr>
          <a:xfrm>
            <a:off x="5347704" y="4204467"/>
            <a:ext cx="647984" cy="646331"/>
          </a:xfrm>
          <a:prstGeom prst="rect">
            <a:avLst/>
          </a:prstGeom>
          <a:noFill/>
        </p:spPr>
        <p:txBody>
          <a:bodyPr wrap="none" rtlCol="0">
            <a:spAutoFit/>
          </a:bodyPr>
          <a:lstStyle/>
          <a:p>
            <a:r>
              <a:rPr lang="en-US" sz="1200" dirty="0" smtClean="0">
                <a:solidFill>
                  <a:prstClr val="black"/>
                </a:solidFill>
              </a:rPr>
              <a:t>.12-.8T</a:t>
            </a:r>
          </a:p>
          <a:p>
            <a:r>
              <a:rPr lang="en-US" sz="1200" dirty="0" smtClean="0">
                <a:solidFill>
                  <a:prstClr val="black"/>
                </a:solidFill>
              </a:rPr>
              <a:t>1.3kA</a:t>
            </a:r>
          </a:p>
          <a:p>
            <a:r>
              <a:rPr lang="en-US" sz="1200" dirty="0" smtClean="0">
                <a:solidFill>
                  <a:prstClr val="black"/>
                </a:solidFill>
              </a:rPr>
              <a:t>0.8MW</a:t>
            </a:r>
            <a:endParaRPr lang="en-US" sz="1200" dirty="0">
              <a:solidFill>
                <a:prstClr val="black"/>
              </a:solidFill>
            </a:endParaRPr>
          </a:p>
        </p:txBody>
      </p:sp>
      <p:sp>
        <p:nvSpPr>
          <p:cNvPr id="10" name="TextBox 9"/>
          <p:cNvSpPr txBox="1"/>
          <p:nvPr/>
        </p:nvSpPr>
        <p:spPr>
          <a:xfrm>
            <a:off x="1128023" y="1384225"/>
            <a:ext cx="4867665" cy="646331"/>
          </a:xfrm>
          <a:prstGeom prst="rect">
            <a:avLst/>
          </a:prstGeom>
          <a:noFill/>
        </p:spPr>
        <p:txBody>
          <a:bodyPr wrap="square" rtlCol="0">
            <a:spAutoFit/>
          </a:bodyPr>
          <a:lstStyle/>
          <a:p>
            <a:r>
              <a:rPr lang="en-US" dirty="0" err="1" smtClean="0">
                <a:solidFill>
                  <a:prstClr val="white">
                    <a:lumMod val="65000"/>
                  </a:prstClr>
                </a:solidFill>
              </a:rPr>
              <a:t>Workpackages</a:t>
            </a:r>
            <a:r>
              <a:rPr lang="en-US" dirty="0" smtClean="0">
                <a:solidFill>
                  <a:prstClr val="white">
                    <a:lumMod val="65000"/>
                  </a:prstClr>
                </a:solidFill>
              </a:rPr>
              <a:t> </a:t>
            </a:r>
            <a:r>
              <a:rPr lang="en-US" sz="1400" dirty="0" smtClean="0">
                <a:solidFill>
                  <a:prstClr val="white">
                    <a:lumMod val="65000"/>
                  </a:prstClr>
                </a:solidFill>
              </a:rPr>
              <a:t>as formulated in 2008, now in the draft CDR  </a:t>
            </a:r>
          </a:p>
          <a:p>
            <a:r>
              <a:rPr lang="en-US" dirty="0" smtClean="0">
                <a:solidFill>
                  <a:prstClr val="white">
                    <a:lumMod val="65000"/>
                  </a:prstClr>
                </a:solidFill>
              </a:rPr>
              <a:t> </a:t>
            </a:r>
            <a:endParaRPr lang="en-US" dirty="0">
              <a:solidFill>
                <a:prstClr val="white">
                  <a:lumMod val="65000"/>
                </a:prstClr>
              </a:solidFill>
            </a:endParaRPr>
          </a:p>
        </p:txBody>
      </p:sp>
      <p:pic>
        <p:nvPicPr>
          <p:cNvPr id="12" name="Picture 11"/>
          <p:cNvPicPr>
            <a:picLocks noChangeAspect="1"/>
          </p:cNvPicPr>
          <p:nvPr/>
        </p:nvPicPr>
        <p:blipFill>
          <a:blip r:embed="rId4"/>
          <a:stretch>
            <a:fillRect/>
          </a:stretch>
        </p:blipFill>
        <p:spPr>
          <a:xfrm>
            <a:off x="8084206" y="129024"/>
            <a:ext cx="803274" cy="495390"/>
          </a:xfrm>
          <a:prstGeom prst="rect">
            <a:avLst/>
          </a:prstGeom>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1" name="Slide Number Placeholder 10"/>
          <p:cNvSpPr>
            <a:spLocks noGrp="1"/>
          </p:cNvSpPr>
          <p:nvPr>
            <p:ph type="sldNum" sz="quarter" idx="12"/>
          </p:nvPr>
        </p:nvSpPr>
        <p:spPr/>
        <p:txBody>
          <a:bodyPr/>
          <a:lstStyle/>
          <a:p>
            <a:fld id="{58B7A561-5F06-4CAE-982D-0E9039C16A5D}" type="slidenum">
              <a:rPr lang="en-GB" smtClean="0">
                <a:solidFill>
                  <a:prstClr val="black">
                    <a:tint val="75000"/>
                  </a:prstClr>
                </a:solidFill>
              </a:rPr>
              <a:pPr/>
              <a:t>177</a:t>
            </a:fld>
            <a:endParaRPr lang="en-GB">
              <a:solidFill>
                <a:prstClr val="black">
                  <a:tint val="75000"/>
                </a:prstClr>
              </a:solidFill>
            </a:endParaRPr>
          </a:p>
        </p:txBody>
      </p:sp>
    </p:spTree>
    <p:extLst>
      <p:ext uri="{BB962C8B-B14F-4D97-AF65-F5344CB8AC3E}">
        <p14:creationId xmlns:p14="http://schemas.microsoft.com/office/powerpoint/2010/main" val="54549563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28721" y="3913154"/>
            <a:ext cx="4349197" cy="2687084"/>
          </a:xfrm>
          <a:prstGeom prst="rect">
            <a:avLst/>
          </a:prstGeom>
          <a:ln>
            <a:solidFill>
              <a:schemeClr val="bg1">
                <a:lumMod val="65000"/>
              </a:schemeClr>
            </a:solidFill>
          </a:ln>
        </p:spPr>
      </p:pic>
      <p:sp>
        <p:nvSpPr>
          <p:cNvPr id="2" name="Title 1"/>
          <p:cNvSpPr>
            <a:spLocks noGrp="1"/>
          </p:cNvSpPr>
          <p:nvPr>
            <p:ph type="ctrTitle"/>
          </p:nvPr>
        </p:nvSpPr>
        <p:spPr>
          <a:xfrm>
            <a:off x="0" y="0"/>
            <a:ext cx="9144000" cy="663851"/>
          </a:xfrm>
          <a:noFill/>
        </p:spPr>
        <p:txBody>
          <a:bodyPr>
            <a:normAutofit/>
          </a:bodyPr>
          <a:lstStyle/>
          <a:p>
            <a:r>
              <a:rPr lang="en-US" sz="2800" b="1" dirty="0" smtClean="0">
                <a:solidFill>
                  <a:srgbClr val="1F497D"/>
                </a:solidFill>
              </a:rPr>
              <a:t>Ring: Dipole + </a:t>
            </a:r>
            <a:r>
              <a:rPr lang="en-US" sz="2800" b="1" dirty="0" err="1" smtClean="0">
                <a:solidFill>
                  <a:srgbClr val="1F497D"/>
                </a:solidFill>
              </a:rPr>
              <a:t>Quadrupole</a:t>
            </a:r>
            <a:r>
              <a:rPr lang="en-US" sz="2800" b="1" dirty="0" smtClean="0">
                <a:solidFill>
                  <a:srgbClr val="1F497D"/>
                </a:solidFill>
              </a:rPr>
              <a:t> Magnets</a:t>
            </a:r>
            <a:endParaRPr lang="en-US" sz="2800" b="1" dirty="0">
              <a:solidFill>
                <a:srgbClr val="1F497D"/>
              </a:solidFill>
            </a:endParaRPr>
          </a:p>
        </p:txBody>
      </p:sp>
      <p:pic>
        <p:nvPicPr>
          <p:cNvPr id="3" name="Picture 2"/>
          <p:cNvPicPr>
            <a:picLocks noChangeAspect="1"/>
          </p:cNvPicPr>
          <p:nvPr/>
        </p:nvPicPr>
        <p:blipFill>
          <a:blip r:embed="rId4"/>
          <a:stretch>
            <a:fillRect/>
          </a:stretch>
        </p:blipFill>
        <p:spPr>
          <a:xfrm>
            <a:off x="2843945" y="774419"/>
            <a:ext cx="5523242" cy="3057667"/>
          </a:xfrm>
          <a:prstGeom prst="rect">
            <a:avLst/>
          </a:prstGeom>
        </p:spPr>
      </p:pic>
      <p:sp>
        <p:nvSpPr>
          <p:cNvPr id="7" name="TextBox 6"/>
          <p:cNvSpPr txBox="1"/>
          <p:nvPr/>
        </p:nvSpPr>
        <p:spPr>
          <a:xfrm>
            <a:off x="7288696" y="5256696"/>
            <a:ext cx="1389222" cy="1077218"/>
          </a:xfrm>
          <a:prstGeom prst="rect">
            <a:avLst/>
          </a:prstGeom>
          <a:noFill/>
        </p:spPr>
        <p:txBody>
          <a:bodyPr wrap="none" rtlCol="0">
            <a:spAutoFit/>
          </a:bodyPr>
          <a:lstStyle/>
          <a:p>
            <a:r>
              <a:rPr lang="en-US" sz="1600" dirty="0" smtClean="0">
                <a:solidFill>
                  <a:prstClr val="black"/>
                </a:solidFill>
              </a:rPr>
              <a:t>5m long</a:t>
            </a:r>
          </a:p>
          <a:p>
            <a:r>
              <a:rPr lang="en-US" sz="1600" dirty="0" smtClean="0">
                <a:solidFill>
                  <a:prstClr val="black"/>
                </a:solidFill>
              </a:rPr>
              <a:t>(35 cm)</a:t>
            </a:r>
            <a:r>
              <a:rPr lang="en-US" sz="1600" baseline="30000" dirty="0" smtClean="0">
                <a:solidFill>
                  <a:prstClr val="black"/>
                </a:solidFill>
              </a:rPr>
              <a:t>2</a:t>
            </a:r>
            <a:endParaRPr lang="en-US" sz="1600" dirty="0" smtClean="0">
              <a:solidFill>
                <a:prstClr val="black"/>
              </a:solidFill>
            </a:endParaRPr>
          </a:p>
          <a:p>
            <a:r>
              <a:rPr lang="en-US" sz="1600" dirty="0" smtClean="0">
                <a:solidFill>
                  <a:prstClr val="black"/>
                </a:solidFill>
              </a:rPr>
              <a:t>slim + light</a:t>
            </a:r>
          </a:p>
          <a:p>
            <a:r>
              <a:rPr lang="en-US" sz="1600" dirty="0" smtClean="0">
                <a:solidFill>
                  <a:prstClr val="black"/>
                </a:solidFill>
              </a:rPr>
              <a:t>for installation</a:t>
            </a:r>
            <a:endParaRPr lang="en-US" sz="1600" dirty="0">
              <a:solidFill>
                <a:prstClr val="black"/>
              </a:solidFill>
            </a:endParaRPr>
          </a:p>
        </p:txBody>
      </p:sp>
      <p:sp>
        <p:nvSpPr>
          <p:cNvPr id="8" name="TextBox 7"/>
          <p:cNvSpPr txBox="1"/>
          <p:nvPr/>
        </p:nvSpPr>
        <p:spPr>
          <a:xfrm>
            <a:off x="500158" y="2952762"/>
            <a:ext cx="1095572" cy="830997"/>
          </a:xfrm>
          <a:prstGeom prst="rect">
            <a:avLst/>
          </a:prstGeom>
          <a:noFill/>
          <a:ln w="25400">
            <a:solidFill>
              <a:srgbClr val="008000"/>
            </a:solidFill>
          </a:ln>
        </p:spPr>
        <p:txBody>
          <a:bodyPr wrap="none" rtlCol="0">
            <a:spAutoFit/>
          </a:bodyPr>
          <a:lstStyle/>
          <a:p>
            <a:r>
              <a:rPr lang="en-US" sz="1600" b="1" dirty="0" smtClean="0">
                <a:solidFill>
                  <a:srgbClr val="008000"/>
                </a:solidFill>
              </a:rPr>
              <a:t>BINP</a:t>
            </a:r>
            <a:r>
              <a:rPr lang="en-US" sz="1600" dirty="0" smtClean="0">
                <a:solidFill>
                  <a:prstClr val="black"/>
                </a:solidFill>
              </a:rPr>
              <a:t> &amp;</a:t>
            </a:r>
          </a:p>
          <a:p>
            <a:r>
              <a:rPr lang="en-US" sz="1600" dirty="0" smtClean="0">
                <a:solidFill>
                  <a:prstClr val="black"/>
                </a:solidFill>
              </a:rPr>
              <a:t>CERN</a:t>
            </a:r>
          </a:p>
          <a:p>
            <a:r>
              <a:rPr lang="en-US" sz="1600" dirty="0" smtClean="0">
                <a:solidFill>
                  <a:prstClr val="black"/>
                </a:solidFill>
              </a:rPr>
              <a:t>prototypes</a:t>
            </a:r>
            <a:endParaRPr lang="en-US" sz="1600" dirty="0">
              <a:solidFill>
                <a:prstClr val="black"/>
              </a:solidFill>
            </a:endParaRPr>
          </a:p>
        </p:txBody>
      </p:sp>
      <p:pic>
        <p:nvPicPr>
          <p:cNvPr id="9" name="Picture 5" descr="DSC00136"/>
          <p:cNvPicPr>
            <a:picLocks noChangeAspect="1" noChangeArrowheads="1"/>
          </p:cNvPicPr>
          <p:nvPr/>
        </p:nvPicPr>
        <p:blipFill>
          <a:blip r:embed="rId5" cstate="print">
            <a:lum bright="22000" contrast="20000"/>
          </a:blip>
          <a:srcRect l="15677" t="2953" r="8269" b="10925"/>
          <a:stretch>
            <a:fillRect/>
          </a:stretch>
        </p:blipFill>
        <p:spPr bwMode="auto">
          <a:xfrm>
            <a:off x="308360" y="993072"/>
            <a:ext cx="2165681" cy="1828797"/>
          </a:xfrm>
          <a:prstGeom prst="rect">
            <a:avLst/>
          </a:prstGeom>
          <a:noFill/>
          <a:ln w="9525">
            <a:noFill/>
            <a:miter lim="800000"/>
            <a:headEnd/>
            <a:tailEnd/>
          </a:ln>
        </p:spPr>
      </p:pic>
      <p:pic>
        <p:nvPicPr>
          <p:cNvPr id="10" name="Picture 9"/>
          <p:cNvPicPr>
            <a:picLocks noChangeAspect="1"/>
          </p:cNvPicPr>
          <p:nvPr/>
        </p:nvPicPr>
        <p:blipFill>
          <a:blip r:embed="rId6"/>
          <a:stretch>
            <a:fillRect/>
          </a:stretch>
        </p:blipFill>
        <p:spPr>
          <a:xfrm>
            <a:off x="500158" y="4070591"/>
            <a:ext cx="3141041" cy="2609884"/>
          </a:xfrm>
          <a:prstGeom prst="rect">
            <a:avLst/>
          </a:prstGeom>
          <a:ln>
            <a:solidFill>
              <a:schemeClr val="bg1">
                <a:lumMod val="65000"/>
              </a:schemeClr>
            </a:solidFill>
          </a:ln>
        </p:spPr>
      </p:pic>
      <p:sp>
        <p:nvSpPr>
          <p:cNvPr id="11" name="TextBox 10"/>
          <p:cNvSpPr txBox="1"/>
          <p:nvPr/>
        </p:nvSpPr>
        <p:spPr>
          <a:xfrm>
            <a:off x="2515984" y="5941391"/>
            <a:ext cx="1125215" cy="523220"/>
          </a:xfrm>
          <a:prstGeom prst="rect">
            <a:avLst/>
          </a:prstGeom>
          <a:noFill/>
        </p:spPr>
        <p:txBody>
          <a:bodyPr wrap="none" rtlCol="0">
            <a:spAutoFit/>
          </a:bodyPr>
          <a:lstStyle/>
          <a:p>
            <a:r>
              <a:rPr lang="en-US" sz="1400" dirty="0" smtClean="0">
                <a:solidFill>
                  <a:prstClr val="black"/>
                </a:solidFill>
              </a:rPr>
              <a:t>736 magnets</a:t>
            </a:r>
          </a:p>
          <a:p>
            <a:r>
              <a:rPr lang="en-US" sz="1400" dirty="0" smtClean="0">
                <a:solidFill>
                  <a:prstClr val="black"/>
                </a:solidFill>
              </a:rPr>
              <a:t>1.2 </a:t>
            </a:r>
            <a:r>
              <a:rPr lang="en-US" sz="1400" dirty="0" err="1" smtClean="0">
                <a:solidFill>
                  <a:prstClr val="black"/>
                </a:solidFill>
              </a:rPr>
              <a:t>m</a:t>
            </a:r>
            <a:r>
              <a:rPr lang="en-US" sz="1400" dirty="0" smtClean="0">
                <a:solidFill>
                  <a:prstClr val="black"/>
                </a:solidFill>
              </a:rPr>
              <a:t> long</a:t>
            </a:r>
            <a:endParaRPr lang="en-US" sz="1400" dirty="0">
              <a:solidFill>
                <a:prstClr val="black"/>
              </a:solidFill>
            </a:endParaRPr>
          </a:p>
        </p:txBody>
      </p:sp>
      <p:pic>
        <p:nvPicPr>
          <p:cNvPr id="13" name="Picture 12"/>
          <p:cNvPicPr>
            <a:picLocks noChangeAspect="1"/>
          </p:cNvPicPr>
          <p:nvPr/>
        </p:nvPicPr>
        <p:blipFill>
          <a:blip r:embed="rId7"/>
          <a:stretch>
            <a:fillRect/>
          </a:stretch>
        </p:blipFill>
        <p:spPr>
          <a:xfrm>
            <a:off x="8084206" y="129024"/>
            <a:ext cx="803274" cy="495390"/>
          </a:xfrm>
          <a:prstGeom prst="rect">
            <a:avLst/>
          </a:prstGeom>
        </p:spPr>
      </p:pic>
      <p:sp>
        <p:nvSpPr>
          <p:cNvPr id="5" name="Date Placeholder 4"/>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2" name="Slide Number Placeholder 11"/>
          <p:cNvSpPr>
            <a:spLocks noGrp="1"/>
          </p:cNvSpPr>
          <p:nvPr>
            <p:ph type="sldNum" sz="quarter" idx="12"/>
          </p:nvPr>
        </p:nvSpPr>
        <p:spPr/>
        <p:txBody>
          <a:bodyPr/>
          <a:lstStyle/>
          <a:p>
            <a:fld id="{58B7A561-5F06-4CAE-982D-0E9039C16A5D}" type="slidenum">
              <a:rPr lang="en-GB" smtClean="0">
                <a:solidFill>
                  <a:prstClr val="black">
                    <a:tint val="75000"/>
                  </a:prstClr>
                </a:solidFill>
              </a:rPr>
              <a:pPr/>
              <a:t>178</a:t>
            </a:fld>
            <a:endParaRPr lang="en-GB">
              <a:solidFill>
                <a:prstClr val="black">
                  <a:tint val="75000"/>
                </a:prstClr>
              </a:solidFill>
            </a:endParaRPr>
          </a:p>
        </p:txBody>
      </p:sp>
    </p:spTree>
    <p:extLst>
      <p:ext uri="{BB962C8B-B14F-4D97-AF65-F5344CB8AC3E}">
        <p14:creationId xmlns:p14="http://schemas.microsoft.com/office/powerpoint/2010/main" val="221424989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US" sz="3600" dirty="0" smtClean="0"/>
              <a:t>HE-LHC</a:t>
            </a:r>
            <a:endParaRPr lang="en-US" sz="3600" dirty="0"/>
          </a:p>
        </p:txBody>
      </p:sp>
      <p:sp>
        <p:nvSpPr>
          <p:cNvPr id="3" name="Content Placeholder 2"/>
          <p:cNvSpPr>
            <a:spLocks noGrp="1"/>
          </p:cNvSpPr>
          <p:nvPr>
            <p:ph idx="1"/>
          </p:nvPr>
        </p:nvSpPr>
        <p:spPr>
          <a:xfrm>
            <a:off x="457200" y="1052736"/>
            <a:ext cx="8229600" cy="5544616"/>
          </a:xfrm>
        </p:spPr>
        <p:txBody>
          <a:bodyPr/>
          <a:lstStyle/>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179</a:t>
            </a:fld>
            <a:endParaRPr lang="en-GB">
              <a:solidFill>
                <a:prstClr val="black">
                  <a:tint val="75000"/>
                </a:prstClr>
              </a:solidFill>
            </a:endParaRPr>
          </a:p>
        </p:txBody>
      </p:sp>
    </p:spTree>
    <p:extLst>
      <p:ext uri="{BB962C8B-B14F-4D97-AF65-F5344CB8AC3E}">
        <p14:creationId xmlns:p14="http://schemas.microsoft.com/office/powerpoint/2010/main" val="283715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GB" dirty="0" smtClean="0"/>
              <a:t>Best Fill as of 22/7</a:t>
            </a:r>
          </a:p>
        </p:txBody>
      </p:sp>
      <p:sp>
        <p:nvSpPr>
          <p:cNvPr id="3" name="Footer Placeholder 2"/>
          <p:cNvSpPr>
            <a:spLocks noGrp="1"/>
          </p:cNvSpPr>
          <p:nvPr>
            <p:ph type="ftr" sz="quarter" idx="11"/>
          </p:nvPr>
        </p:nvSpPr>
        <p:spPr>
          <a:xfrm>
            <a:off x="457200" y="6356350"/>
            <a:ext cx="2133600" cy="365125"/>
          </a:xfrm>
        </p:spPr>
        <p:txBody>
          <a:bodyPr/>
          <a:lstStyle/>
          <a:p>
            <a:pPr algn="l">
              <a:defRPr/>
            </a:pPr>
            <a:r>
              <a:rPr lang="en-US" smtClean="0">
                <a:solidFill>
                  <a:srgbClr val="00007D"/>
                </a:solidFill>
              </a:rPr>
              <a:t>S. Myers                   ECFA-EPS, Grenoble</a:t>
            </a:r>
            <a:endParaRPr lang="en-US" dirty="0">
              <a:solidFill>
                <a:srgbClr val="00007D"/>
              </a:solidFill>
            </a:endParaRPr>
          </a:p>
        </p:txBody>
      </p:sp>
      <p:sp>
        <p:nvSpPr>
          <p:cNvPr id="4" name="Date Placeholder 3"/>
          <p:cNvSpPr>
            <a:spLocks noGrp="1"/>
          </p:cNvSpPr>
          <p:nvPr>
            <p:ph type="dt" sz="quarter" idx="10"/>
          </p:nvPr>
        </p:nvSpPr>
        <p:spPr>
          <a:xfrm>
            <a:off x="6553200" y="6356350"/>
            <a:ext cx="2133600" cy="365125"/>
          </a:xfrm>
        </p:spPr>
        <p:txBody>
          <a:bodyPr/>
          <a:lstStyle/>
          <a:p>
            <a:pPr algn="r">
              <a:defRPr/>
            </a:pPr>
            <a:r>
              <a:rPr lang="en-US" smtClean="0">
                <a:solidFill>
                  <a:srgbClr val="00007D"/>
                </a:solidFill>
              </a:rPr>
              <a:t>July 23, 2011</a:t>
            </a:r>
            <a:endParaRPr lang="en-US" dirty="0">
              <a:solidFill>
                <a:srgbClr val="00007D"/>
              </a:solidFill>
            </a:endParaRPr>
          </a:p>
        </p:txBody>
      </p:sp>
      <p:sp>
        <p:nvSpPr>
          <p:cNvPr id="2" name="Slide Number Placeholder 1"/>
          <p:cNvSpPr>
            <a:spLocks noGrp="1"/>
          </p:cNvSpPr>
          <p:nvPr>
            <p:ph type="sldNum" sz="quarter" idx="12"/>
          </p:nvPr>
        </p:nvSpPr>
        <p:spPr/>
        <p:txBody>
          <a:bodyPr/>
          <a:lstStyle/>
          <a:p>
            <a:pPr>
              <a:defRPr/>
            </a:pPr>
            <a:fld id="{30B236E7-DD34-488A-A913-A00BD9B697FA}" type="slidenum">
              <a:rPr lang="en-GB" smtClean="0">
                <a:solidFill>
                  <a:prstClr val="black">
                    <a:tint val="75000"/>
                  </a:prstClr>
                </a:solidFill>
              </a:rPr>
              <a:pPr>
                <a:defRPr/>
              </a:pPr>
              <a:t>18</a:t>
            </a:fld>
            <a:endParaRPr lang="en-GB" dirty="0">
              <a:solidFill>
                <a:prstClr val="black">
                  <a:tint val="75000"/>
                </a:prst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340768"/>
            <a:ext cx="6946775" cy="499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31394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080120"/>
          </a:xfrm>
        </p:spPr>
        <p:txBody>
          <a:bodyPr>
            <a:noAutofit/>
          </a:bodyPr>
          <a:lstStyle/>
          <a:p>
            <a:r>
              <a:rPr lang="en-US" sz="6600" dirty="0" smtClean="0"/>
              <a:t>Neutrinos</a:t>
            </a:r>
            <a:endParaRPr lang="en-US" sz="6600" b="0" dirty="0">
              <a:effectLst/>
            </a:endParaRPr>
          </a:p>
        </p:txBody>
      </p:sp>
      <p:sp>
        <p:nvSpPr>
          <p:cNvPr id="9"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10"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1"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180</a:t>
            </a:fld>
            <a:endParaRPr lang="en-GB">
              <a:solidFill>
                <a:prstClr val="black">
                  <a:tint val="75000"/>
                </a:prstClr>
              </a:solidFill>
            </a:endParaRPr>
          </a:p>
        </p:txBody>
      </p:sp>
    </p:spTree>
    <p:extLst>
      <p:ext uri="{BB962C8B-B14F-4D97-AF65-F5344CB8AC3E}">
        <p14:creationId xmlns:p14="http://schemas.microsoft.com/office/powerpoint/2010/main" val="54671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a:t>
            </a:r>
            <a:r>
              <a:rPr lang="en-US" dirty="0"/>
              <a:t>Accelerators : Future </a:t>
            </a:r>
            <a:r>
              <a:rPr lang="en-US" dirty="0" smtClean="0"/>
              <a:t>Possibilities</a:t>
            </a:r>
            <a:endParaRPr lang="en-US" dirty="0"/>
          </a:p>
        </p:txBody>
      </p:sp>
      <p:sp>
        <p:nvSpPr>
          <p:cNvPr id="5" name="Content Placeholder 4"/>
          <p:cNvSpPr>
            <a:spLocks noGrp="1"/>
          </p:cNvSpPr>
          <p:nvPr>
            <p:ph sz="quarter" idx="2"/>
          </p:nvPr>
        </p:nvSpPr>
        <p:spPr>
          <a:xfrm>
            <a:off x="4632198" y="914400"/>
            <a:ext cx="4041648" cy="5466928"/>
          </a:xfrm>
        </p:spPr>
        <p:txBody>
          <a:bodyPr>
            <a:normAutofit fontScale="92500" lnSpcReduction="10000"/>
          </a:bodyPr>
          <a:lstStyle/>
          <a:p>
            <a:pPr marL="0" indent="0">
              <a:buNone/>
            </a:pPr>
            <a:r>
              <a:rPr lang="en-US" b="1" dirty="0" smtClean="0">
                <a:solidFill>
                  <a:srgbClr val="008000"/>
                </a:solidFill>
              </a:rPr>
              <a:t>R&amp;D Experiments</a:t>
            </a:r>
          </a:p>
          <a:p>
            <a:r>
              <a:rPr lang="en-US" b="1" dirty="0" smtClean="0"/>
              <a:t>MERIT</a:t>
            </a:r>
          </a:p>
          <a:p>
            <a:pPr lvl="1"/>
            <a:r>
              <a:rPr lang="en-US" dirty="0" smtClean="0"/>
              <a:t>High-Power Target test</a:t>
            </a:r>
          </a:p>
          <a:p>
            <a:pPr lvl="1"/>
            <a:r>
              <a:rPr lang="en-US" dirty="0" smtClean="0"/>
              <a:t>Liquid Mercury inside a 20T capture solenoid</a:t>
            </a:r>
          </a:p>
          <a:p>
            <a:pPr lvl="1"/>
            <a:endParaRPr lang="en-US" dirty="0" smtClean="0"/>
          </a:p>
          <a:p>
            <a:r>
              <a:rPr lang="en-US" b="1" dirty="0" smtClean="0"/>
              <a:t>MICE</a:t>
            </a:r>
          </a:p>
          <a:p>
            <a:pPr lvl="1"/>
            <a:r>
              <a:rPr lang="en-US" dirty="0" smtClean="0"/>
              <a:t>Mon front-end ionization cooling experiment</a:t>
            </a:r>
          </a:p>
          <a:p>
            <a:pPr lvl="1"/>
            <a:r>
              <a:rPr lang="en-US" dirty="0" smtClean="0"/>
              <a:t>RF in B-fields </a:t>
            </a:r>
          </a:p>
          <a:p>
            <a:endParaRPr lang="en-US" dirty="0" smtClean="0"/>
          </a:p>
          <a:p>
            <a:r>
              <a:rPr lang="en-US" b="1" dirty="0" smtClean="0"/>
              <a:t>EMMA</a:t>
            </a:r>
          </a:p>
          <a:p>
            <a:pPr lvl="1"/>
            <a:r>
              <a:rPr lang="en-US" dirty="0" smtClean="0"/>
              <a:t>Fast acceleration of </a:t>
            </a:r>
            <a:r>
              <a:rPr lang="en-US" dirty="0" err="1" smtClean="0"/>
              <a:t>muons</a:t>
            </a:r>
            <a:endParaRPr lang="en-US" dirty="0"/>
          </a:p>
          <a:p>
            <a:pPr lvl="1"/>
            <a:r>
              <a:rPr lang="en-US" dirty="0" smtClean="0"/>
              <a:t>Re-circulating </a:t>
            </a:r>
            <a:r>
              <a:rPr lang="en-US" dirty="0" err="1" smtClean="0"/>
              <a:t>linacs</a:t>
            </a:r>
            <a:r>
              <a:rPr lang="en-US" dirty="0" smtClean="0"/>
              <a:t>, ns-FFAGs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35496" y="1844824"/>
            <a:ext cx="4597149" cy="4536504"/>
          </a:xfrm>
          <a:prstGeom prst="rect">
            <a:avLst/>
          </a:prstGeom>
          <a:noFill/>
          <a:ln w="38100">
            <a:noFill/>
            <a:miter lim="800000"/>
            <a:headEnd/>
            <a:tailEnd/>
          </a:ln>
        </p:spPr>
      </p:pic>
      <p:sp>
        <p:nvSpPr>
          <p:cNvPr id="4" name="Content Placeholder 3"/>
          <p:cNvSpPr>
            <a:spLocks noGrp="1"/>
          </p:cNvSpPr>
          <p:nvPr>
            <p:ph sz="quarter" idx="1"/>
          </p:nvPr>
        </p:nvSpPr>
        <p:spPr>
          <a:xfrm>
            <a:off x="457200" y="914400"/>
            <a:ext cx="4041648" cy="1074440"/>
          </a:xfrm>
        </p:spPr>
        <p:txBody>
          <a:bodyPr>
            <a:normAutofit fontScale="92500" lnSpcReduction="10000"/>
          </a:bodyPr>
          <a:lstStyle/>
          <a:p>
            <a:pPr marL="0" indent="0">
              <a:buNone/>
            </a:pPr>
            <a:r>
              <a:rPr lang="en-US" b="1" dirty="0" smtClean="0">
                <a:solidFill>
                  <a:srgbClr val="660066"/>
                </a:solidFill>
              </a:rPr>
              <a:t>Neutrino Factory</a:t>
            </a:r>
          </a:p>
          <a:p>
            <a:pPr lvl="1"/>
            <a:r>
              <a:rPr lang="en-US" dirty="0" smtClean="0">
                <a:solidFill>
                  <a:schemeClr val="tx1"/>
                </a:solidFill>
              </a:rPr>
              <a:t>Neutrinos from accelerated and stored </a:t>
            </a:r>
            <a:r>
              <a:rPr lang="el-GR" dirty="0" smtClean="0">
                <a:solidFill>
                  <a:schemeClr val="tx1"/>
                </a:solidFill>
              </a:rPr>
              <a:t>μ</a:t>
            </a:r>
            <a:r>
              <a:rPr lang="el-GR" baseline="30000" dirty="0" smtClean="0">
                <a:solidFill>
                  <a:schemeClr val="tx1"/>
                </a:solidFill>
              </a:rPr>
              <a:t>+</a:t>
            </a:r>
            <a:r>
              <a:rPr lang="en-US" dirty="0" smtClean="0">
                <a:solidFill>
                  <a:schemeClr val="tx1"/>
                </a:solidFill>
              </a:rPr>
              <a:t> and</a:t>
            </a:r>
            <a:r>
              <a:rPr lang="el-GR" dirty="0" smtClean="0">
                <a:solidFill>
                  <a:schemeClr val="tx1"/>
                </a:solidFill>
              </a:rPr>
              <a:t> μ</a:t>
            </a:r>
            <a:r>
              <a:rPr lang="el-GR" baseline="30000" dirty="0" smtClean="0">
                <a:solidFill>
                  <a:schemeClr val="tx1"/>
                </a:solidFill>
              </a:rPr>
              <a:t>-</a:t>
            </a:r>
            <a:endParaRPr lang="en-US" baseline="30000" dirty="0">
              <a:solidFill>
                <a:schemeClr val="tx1"/>
              </a:solidFill>
            </a:endParaRP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7" name="Footer Placeholder 6"/>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8" name="Slide Number Placeholder 7"/>
          <p:cNvSpPr>
            <a:spLocks noGrp="1"/>
          </p:cNvSpPr>
          <p:nvPr>
            <p:ph type="sldNum" sz="quarter" idx="12"/>
          </p:nvPr>
        </p:nvSpPr>
        <p:spPr/>
        <p:txBody>
          <a:bodyPr/>
          <a:lstStyle/>
          <a:p>
            <a:fld id="{04F9EA92-FCC2-5147-9FE6-93E5E16967E5}" type="slidenum">
              <a:rPr lang="en-US" smtClean="0">
                <a:solidFill>
                  <a:srgbClr val="2F5897"/>
                </a:solidFill>
              </a:rPr>
              <a:pPr/>
              <a:t>181</a:t>
            </a:fld>
            <a:endParaRPr lang="en-US">
              <a:solidFill>
                <a:srgbClr val="2F5897"/>
              </a:solidFill>
            </a:endParaRPr>
          </a:p>
        </p:txBody>
      </p:sp>
    </p:spTree>
    <p:extLst>
      <p:ext uri="{BB962C8B-B14F-4D97-AF65-F5344CB8AC3E}">
        <p14:creationId xmlns:p14="http://schemas.microsoft.com/office/powerpoint/2010/main" val="139605896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a:t>
            </a:r>
            <a:r>
              <a:rPr lang="en-US" dirty="0"/>
              <a:t>Accelerators : Future </a:t>
            </a:r>
            <a:r>
              <a:rPr lang="en-US" dirty="0" smtClean="0"/>
              <a:t>Possibilities</a:t>
            </a:r>
            <a:endParaRPr lang="en-US" dirty="0"/>
          </a:p>
        </p:txBody>
      </p:sp>
      <p:sp>
        <p:nvSpPr>
          <p:cNvPr id="4" name="Content Placeholder 3"/>
          <p:cNvSpPr>
            <a:spLocks noGrp="1"/>
          </p:cNvSpPr>
          <p:nvPr>
            <p:ph sz="quarter" idx="1"/>
          </p:nvPr>
        </p:nvSpPr>
        <p:spPr>
          <a:xfrm>
            <a:off x="457200" y="914399"/>
            <a:ext cx="8229600" cy="1578497"/>
          </a:xfrm>
        </p:spPr>
        <p:txBody>
          <a:bodyPr>
            <a:normAutofit fontScale="85000" lnSpcReduction="20000"/>
          </a:bodyPr>
          <a:lstStyle/>
          <a:p>
            <a:pPr marL="0" indent="0">
              <a:buNone/>
            </a:pPr>
            <a:r>
              <a:rPr lang="en-US" b="1" dirty="0" smtClean="0">
                <a:solidFill>
                  <a:srgbClr val="660066"/>
                </a:solidFill>
              </a:rPr>
              <a:t>Beta-beam</a:t>
            </a:r>
          </a:p>
          <a:p>
            <a:pPr lvl="1"/>
            <a:r>
              <a:rPr lang="en-US" dirty="0" smtClean="0">
                <a:solidFill>
                  <a:srgbClr val="000000"/>
                </a:solidFill>
              </a:rPr>
              <a:t>Neutrinos from accelerated and stored radioactive ions, pure</a:t>
            </a:r>
            <a:r>
              <a:rPr lang="en-US" b="1" dirty="0" smtClean="0">
                <a:solidFill>
                  <a:srgbClr val="000000"/>
                </a:solidFill>
              </a:rPr>
              <a:t> </a:t>
            </a:r>
            <a:r>
              <a:rPr lang="el-GR" b="1" dirty="0" smtClean="0">
                <a:solidFill>
                  <a:srgbClr val="000000"/>
                </a:solidFill>
              </a:rPr>
              <a:t>ν</a:t>
            </a:r>
            <a:r>
              <a:rPr lang="en-US" b="1" baseline="-25000" dirty="0" smtClean="0">
                <a:solidFill>
                  <a:srgbClr val="000000"/>
                </a:solidFill>
              </a:rPr>
              <a:t>e</a:t>
            </a:r>
            <a:r>
              <a:rPr lang="en-US" b="1" dirty="0" smtClean="0">
                <a:solidFill>
                  <a:srgbClr val="000000"/>
                </a:solidFill>
              </a:rPr>
              <a:t> </a:t>
            </a:r>
            <a:r>
              <a:rPr lang="en-US" dirty="0" smtClean="0">
                <a:solidFill>
                  <a:srgbClr val="000000"/>
                </a:solidFill>
              </a:rPr>
              <a:t>or </a:t>
            </a:r>
            <a:r>
              <a:rPr lang="en-US" b="1" dirty="0" smtClean="0">
                <a:solidFill>
                  <a:srgbClr val="000000"/>
                </a:solidFill>
              </a:rPr>
              <a:t>anti-</a:t>
            </a:r>
            <a:r>
              <a:rPr lang="el-GR" b="1" dirty="0" smtClean="0">
                <a:solidFill>
                  <a:srgbClr val="000000"/>
                </a:solidFill>
              </a:rPr>
              <a:t>ν</a:t>
            </a:r>
            <a:r>
              <a:rPr lang="en-US" b="1" baseline="-25000" dirty="0" smtClean="0">
                <a:solidFill>
                  <a:srgbClr val="000000"/>
                </a:solidFill>
              </a:rPr>
              <a:t>e</a:t>
            </a:r>
            <a:r>
              <a:rPr lang="en-US" b="1" dirty="0" smtClean="0">
                <a:solidFill>
                  <a:srgbClr val="000000"/>
                </a:solidFill>
              </a:rPr>
              <a:t> </a:t>
            </a:r>
            <a:r>
              <a:rPr lang="en-US" dirty="0" smtClean="0">
                <a:solidFill>
                  <a:srgbClr val="000000"/>
                </a:solidFill>
              </a:rPr>
              <a:t>beams</a:t>
            </a:r>
          </a:p>
          <a:p>
            <a:pPr lvl="1"/>
            <a:endParaRPr lang="en-US" dirty="0" smtClean="0"/>
          </a:p>
          <a:p>
            <a:pPr lvl="1"/>
            <a:r>
              <a:rPr lang="en-US" dirty="0" smtClean="0"/>
              <a:t>Two pairs under study: </a:t>
            </a:r>
            <a:r>
              <a:rPr lang="en-GB" b="1" baseline="30000" dirty="0"/>
              <a:t>6</a:t>
            </a:r>
            <a:r>
              <a:rPr lang="en-GB" b="1" dirty="0"/>
              <a:t>He/</a:t>
            </a:r>
            <a:r>
              <a:rPr lang="en-GB" b="1" baseline="30000" dirty="0"/>
              <a:t>18</a:t>
            </a:r>
            <a:r>
              <a:rPr lang="en-GB" b="1" dirty="0"/>
              <a:t>Ne </a:t>
            </a:r>
            <a:r>
              <a:rPr lang="en-GB" dirty="0"/>
              <a:t>and </a:t>
            </a:r>
            <a:r>
              <a:rPr lang="en-GB" b="1" baseline="30000" dirty="0"/>
              <a:t>8</a:t>
            </a:r>
            <a:r>
              <a:rPr lang="en-GB" b="1" dirty="0"/>
              <a:t>Li/</a:t>
            </a:r>
            <a:r>
              <a:rPr lang="en-GB" b="1" baseline="30000" dirty="0"/>
              <a:t>8</a:t>
            </a:r>
            <a:r>
              <a:rPr lang="en-GB" b="1" dirty="0"/>
              <a:t>B</a:t>
            </a:r>
            <a:endParaRPr lang="en-US" b="1" dirty="0"/>
          </a:p>
        </p:txBody>
      </p:sp>
      <p:sp>
        <p:nvSpPr>
          <p:cNvPr id="8" name="Content Placeholder 4"/>
          <p:cNvSpPr txBox="1">
            <a:spLocks/>
          </p:cNvSpPr>
          <p:nvPr/>
        </p:nvSpPr>
        <p:spPr>
          <a:xfrm>
            <a:off x="457200" y="2780928"/>
            <a:ext cx="2386608" cy="2448272"/>
          </a:xfrm>
          <a:prstGeom prst="rect">
            <a:avLst/>
          </a:prstGeom>
        </p:spPr>
        <p:txBody>
          <a:bodyPr vert="horz">
            <a:normAutofit fontScale="700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defTabSz="457200">
              <a:buClr>
                <a:srgbClr val="6076B4"/>
              </a:buClr>
              <a:buFont typeface="Wingdings 3"/>
              <a:buNone/>
            </a:pPr>
            <a:r>
              <a:rPr lang="en-US" b="1" dirty="0" smtClean="0">
                <a:solidFill>
                  <a:srgbClr val="008000"/>
                </a:solidFill>
              </a:rPr>
              <a:t>Technology challenges</a:t>
            </a:r>
            <a:endParaRPr lang="en-US" b="1" dirty="0" smtClean="0">
              <a:solidFill>
                <a:prstClr val="black"/>
              </a:solidFill>
            </a:endParaRPr>
          </a:p>
          <a:p>
            <a:pPr lvl="1" defTabSz="457200">
              <a:buClr>
                <a:srgbClr val="9C5252"/>
              </a:buClr>
            </a:pPr>
            <a:r>
              <a:rPr lang="en-US" dirty="0">
                <a:solidFill>
                  <a:srgbClr val="2F5897"/>
                </a:solidFill>
              </a:rPr>
              <a:t>i</a:t>
            </a:r>
            <a:r>
              <a:rPr lang="en-US" dirty="0" smtClean="0">
                <a:solidFill>
                  <a:srgbClr val="2F5897"/>
                </a:solidFill>
              </a:rPr>
              <a:t>on production</a:t>
            </a:r>
          </a:p>
          <a:p>
            <a:pPr lvl="1" defTabSz="457200">
              <a:buClr>
                <a:srgbClr val="9C5252"/>
              </a:buClr>
            </a:pPr>
            <a:endParaRPr lang="en-US" dirty="0" smtClean="0">
              <a:solidFill>
                <a:srgbClr val="2F5897"/>
              </a:solidFill>
            </a:endParaRPr>
          </a:p>
          <a:p>
            <a:pPr lvl="1" defTabSz="457200">
              <a:buClr>
                <a:srgbClr val="9C5252"/>
              </a:buClr>
            </a:pPr>
            <a:r>
              <a:rPr lang="en-US" dirty="0">
                <a:solidFill>
                  <a:srgbClr val="2F5897"/>
                </a:solidFill>
              </a:rPr>
              <a:t>i</a:t>
            </a:r>
            <a:r>
              <a:rPr lang="en-US" dirty="0" smtClean="0">
                <a:solidFill>
                  <a:srgbClr val="2F5897"/>
                </a:solidFill>
              </a:rPr>
              <a:t>on collection and bunching</a:t>
            </a:r>
          </a:p>
          <a:p>
            <a:pPr lvl="1" defTabSz="457200">
              <a:buClr>
                <a:srgbClr val="9C5252"/>
              </a:buClr>
            </a:pPr>
            <a:endParaRPr lang="en-US" dirty="0" smtClean="0">
              <a:solidFill>
                <a:srgbClr val="2F5897"/>
              </a:solidFill>
            </a:endParaRPr>
          </a:p>
          <a:p>
            <a:pPr lvl="1" defTabSz="457200">
              <a:buClr>
                <a:srgbClr val="9C5252"/>
              </a:buClr>
            </a:pPr>
            <a:r>
              <a:rPr lang="en-US" dirty="0" smtClean="0">
                <a:solidFill>
                  <a:srgbClr val="2F5897"/>
                </a:solidFill>
              </a:rPr>
              <a:t>ion acceleration</a:t>
            </a:r>
          </a:p>
          <a:p>
            <a:pPr lvl="2" defTabSz="457200">
              <a:buClr>
                <a:prstClr val="white">
                  <a:shade val="50000"/>
                </a:prstClr>
              </a:buClr>
            </a:pPr>
            <a:r>
              <a:rPr lang="en-US" dirty="0">
                <a:solidFill>
                  <a:prstClr val="black"/>
                </a:solidFill>
              </a:rPr>
              <a:t>c</a:t>
            </a:r>
            <a:r>
              <a:rPr lang="en-US" dirty="0" smtClean="0">
                <a:solidFill>
                  <a:prstClr val="black"/>
                </a:solidFill>
              </a:rPr>
              <a:t>ollective effects</a:t>
            </a:r>
          </a:p>
          <a:p>
            <a:pPr lvl="2" defTabSz="457200">
              <a:buClr>
                <a:prstClr val="white">
                  <a:shade val="50000"/>
                </a:prstClr>
              </a:buClr>
            </a:pPr>
            <a:r>
              <a:rPr lang="en-US" dirty="0">
                <a:solidFill>
                  <a:prstClr val="black"/>
                </a:solidFill>
              </a:rPr>
              <a:t>i</a:t>
            </a:r>
            <a:r>
              <a:rPr lang="en-US" dirty="0" smtClean="0">
                <a:solidFill>
                  <a:prstClr val="black"/>
                </a:solidFill>
              </a:rPr>
              <a:t>on decays</a:t>
            </a:r>
          </a:p>
        </p:txBody>
      </p:sp>
      <p:pic>
        <p:nvPicPr>
          <p:cNvPr id="9" name="Picture 8"/>
          <p:cNvPicPr>
            <a:picLocks noChangeAspect="1"/>
          </p:cNvPicPr>
          <p:nvPr/>
        </p:nvPicPr>
        <p:blipFill>
          <a:blip r:embed="rId3"/>
          <a:stretch>
            <a:fillRect/>
          </a:stretch>
        </p:blipFill>
        <p:spPr>
          <a:xfrm>
            <a:off x="2818075" y="2492896"/>
            <a:ext cx="6248400" cy="3938385"/>
          </a:xfrm>
          <a:prstGeom prst="rect">
            <a:avLst/>
          </a:prstGeom>
        </p:spPr>
      </p:pic>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5" name="Footer Placeholder 4"/>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6" name="Slide Number Placeholder 5"/>
          <p:cNvSpPr>
            <a:spLocks noGrp="1"/>
          </p:cNvSpPr>
          <p:nvPr>
            <p:ph type="sldNum" sz="quarter" idx="12"/>
          </p:nvPr>
        </p:nvSpPr>
        <p:spPr/>
        <p:txBody>
          <a:bodyPr/>
          <a:lstStyle/>
          <a:p>
            <a:fld id="{04F9EA92-FCC2-5147-9FE6-93E5E16967E5}" type="slidenum">
              <a:rPr lang="en-US" smtClean="0">
                <a:solidFill>
                  <a:srgbClr val="2F5897"/>
                </a:solidFill>
              </a:rPr>
              <a:pPr/>
              <a:t>182</a:t>
            </a:fld>
            <a:endParaRPr lang="en-US">
              <a:solidFill>
                <a:srgbClr val="2F5897"/>
              </a:solidFill>
            </a:endParaRPr>
          </a:p>
        </p:txBody>
      </p:sp>
    </p:spTree>
    <p:extLst>
      <p:ext uri="{BB962C8B-B14F-4D97-AF65-F5344CB8AC3E}">
        <p14:creationId xmlns:p14="http://schemas.microsoft.com/office/powerpoint/2010/main" val="232601745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a:t>
            </a:r>
            <a:r>
              <a:rPr lang="en-US" dirty="0" smtClean="0"/>
              <a:t>Accelerators : Present landscape</a:t>
            </a:r>
            <a:endParaRPr lang="en-US" dirty="0"/>
          </a:p>
        </p:txBody>
      </p:sp>
      <p:sp>
        <p:nvSpPr>
          <p:cNvPr id="3" name="Content Placeholder 2"/>
          <p:cNvSpPr>
            <a:spLocks noGrp="1"/>
          </p:cNvSpPr>
          <p:nvPr>
            <p:ph sz="quarter" idx="1"/>
          </p:nvPr>
        </p:nvSpPr>
        <p:spPr>
          <a:xfrm>
            <a:off x="457199" y="914400"/>
            <a:ext cx="8471437" cy="1389360"/>
          </a:xfrm>
        </p:spPr>
        <p:txBody>
          <a:bodyPr>
            <a:normAutofit fontScale="70000" lnSpcReduction="20000"/>
          </a:bodyPr>
          <a:lstStyle/>
          <a:p>
            <a:pPr marL="0" indent="0">
              <a:buNone/>
            </a:pPr>
            <a:r>
              <a:rPr lang="en-US" sz="3200" b="1" dirty="0" smtClean="0">
                <a:solidFill>
                  <a:srgbClr val="800000"/>
                </a:solidFill>
              </a:rPr>
              <a:t>Conventional Neutrino Beams</a:t>
            </a:r>
          </a:p>
        </p:txBody>
      </p:sp>
      <p:sp>
        <p:nvSpPr>
          <p:cNvPr id="8" name="Content Placeholder 7"/>
          <p:cNvSpPr>
            <a:spLocks noGrp="1"/>
          </p:cNvSpPr>
          <p:nvPr>
            <p:ph sz="quarter" idx="2"/>
          </p:nvPr>
        </p:nvSpPr>
        <p:spPr>
          <a:xfrm>
            <a:off x="450556" y="1844824"/>
            <a:ext cx="4337468" cy="4536504"/>
          </a:xfrm>
        </p:spPr>
        <p:txBody>
          <a:bodyPr>
            <a:normAutofit fontScale="70000" lnSpcReduction="20000"/>
          </a:bodyPr>
          <a:lstStyle/>
          <a:p>
            <a:r>
              <a:rPr lang="en-US" b="1" dirty="0"/>
              <a:t>CNGS @ CERN</a:t>
            </a:r>
          </a:p>
          <a:p>
            <a:pPr lvl="1"/>
            <a:r>
              <a:rPr lang="en-US" dirty="0"/>
              <a:t>d</a:t>
            </a:r>
            <a:r>
              <a:rPr lang="en-US" dirty="0" smtClean="0"/>
              <a:t>esign: 500kW(beam), 750kW(infra.) </a:t>
            </a:r>
          </a:p>
          <a:p>
            <a:pPr lvl="1"/>
            <a:r>
              <a:rPr lang="en-US" dirty="0" smtClean="0"/>
              <a:t>OPERA</a:t>
            </a:r>
            <a:r>
              <a:rPr lang="en-US" dirty="0"/>
              <a:t>/ICARUS </a:t>
            </a:r>
            <a:r>
              <a:rPr lang="en-US" dirty="0" smtClean="0"/>
              <a:t>experiments</a:t>
            </a:r>
          </a:p>
          <a:p>
            <a:pPr lvl="2"/>
            <a:r>
              <a:rPr lang="el-GR" b="1" dirty="0" smtClean="0">
                <a:solidFill>
                  <a:srgbClr val="660066"/>
                </a:solidFill>
              </a:rPr>
              <a:t>ν</a:t>
            </a:r>
            <a:r>
              <a:rPr lang="el-GR" b="1" baseline="-25000" dirty="0" smtClean="0">
                <a:solidFill>
                  <a:srgbClr val="660066"/>
                </a:solidFill>
              </a:rPr>
              <a:t>τ</a:t>
            </a:r>
            <a:r>
              <a:rPr lang="en-US" b="1" dirty="0" smtClean="0">
                <a:solidFill>
                  <a:srgbClr val="660066"/>
                </a:solidFill>
              </a:rPr>
              <a:t> appearance</a:t>
            </a:r>
          </a:p>
          <a:p>
            <a:endParaRPr lang="en-US" b="1" dirty="0" smtClean="0"/>
          </a:p>
          <a:p>
            <a:r>
              <a:rPr lang="en-US" b="1" dirty="0" smtClean="0"/>
              <a:t>T2K @ J-PARC</a:t>
            </a:r>
            <a:endParaRPr lang="en-US" b="1" dirty="0"/>
          </a:p>
          <a:p>
            <a:pPr lvl="1"/>
            <a:r>
              <a:rPr lang="en-US" dirty="0"/>
              <a:t>d</a:t>
            </a:r>
            <a:r>
              <a:rPr lang="en-US" dirty="0" smtClean="0"/>
              <a:t>esign : up to 1.6MW(beam), 4MW (infra.)</a:t>
            </a:r>
          </a:p>
          <a:p>
            <a:pPr lvl="1"/>
            <a:r>
              <a:rPr lang="en-US" dirty="0" smtClean="0"/>
              <a:t>Near Detector + Super-K</a:t>
            </a:r>
          </a:p>
          <a:p>
            <a:pPr lvl="2"/>
            <a:r>
              <a:rPr lang="en-US" b="1" dirty="0">
                <a:solidFill>
                  <a:srgbClr val="660066"/>
                </a:solidFill>
              </a:rPr>
              <a:t>i</a:t>
            </a:r>
            <a:r>
              <a:rPr lang="en-US" b="1" dirty="0" smtClean="0">
                <a:solidFill>
                  <a:srgbClr val="660066"/>
                </a:solidFill>
              </a:rPr>
              <a:t>ndication for </a:t>
            </a:r>
            <a:r>
              <a:rPr lang="el-GR" b="1" dirty="0" smtClean="0">
                <a:solidFill>
                  <a:srgbClr val="660066"/>
                </a:solidFill>
              </a:rPr>
              <a:t>θ</a:t>
            </a:r>
            <a:r>
              <a:rPr lang="en-US" b="1" baseline="-25000" dirty="0" smtClean="0">
                <a:solidFill>
                  <a:srgbClr val="660066"/>
                </a:solidFill>
              </a:rPr>
              <a:t>13</a:t>
            </a:r>
            <a:r>
              <a:rPr lang="el-GR" b="1" dirty="0" smtClean="0">
                <a:solidFill>
                  <a:srgbClr val="660066"/>
                </a:solidFill>
              </a:rPr>
              <a:t> </a:t>
            </a:r>
            <a:r>
              <a:rPr lang="en-US" b="1" dirty="0">
                <a:solidFill>
                  <a:srgbClr val="660066"/>
                </a:solidFill>
              </a:rPr>
              <a:t>non-zero and </a:t>
            </a:r>
            <a:r>
              <a:rPr lang="en-US" b="1" dirty="0" smtClean="0">
                <a:solidFill>
                  <a:srgbClr val="660066"/>
                </a:solidFill>
              </a:rPr>
              <a:t>large</a:t>
            </a:r>
          </a:p>
          <a:p>
            <a:endParaRPr lang="en-US" b="1" dirty="0" smtClean="0">
              <a:solidFill>
                <a:srgbClr val="000000"/>
              </a:solidFill>
            </a:endParaRPr>
          </a:p>
          <a:p>
            <a:r>
              <a:rPr lang="en-US" b="1" dirty="0" smtClean="0">
                <a:solidFill>
                  <a:srgbClr val="000000"/>
                </a:solidFill>
              </a:rPr>
              <a:t>MINOS @ FNAL</a:t>
            </a:r>
          </a:p>
          <a:p>
            <a:pPr lvl="1"/>
            <a:r>
              <a:rPr lang="en-US" dirty="0"/>
              <a:t>d</a:t>
            </a:r>
            <a:r>
              <a:rPr lang="en-US" dirty="0" smtClean="0"/>
              <a:t>esign: 400kW(beam), upgrade</a:t>
            </a:r>
          </a:p>
          <a:p>
            <a:pPr lvl="1"/>
            <a:r>
              <a:rPr lang="en-US" dirty="0" smtClean="0"/>
              <a:t>Near </a:t>
            </a:r>
            <a:r>
              <a:rPr lang="en-US" dirty="0"/>
              <a:t>Detector + </a:t>
            </a:r>
            <a:r>
              <a:rPr lang="en-US" dirty="0" smtClean="0"/>
              <a:t>MINOS</a:t>
            </a:r>
          </a:p>
          <a:p>
            <a:pPr lvl="2"/>
            <a:r>
              <a:rPr lang="en-US" b="1" dirty="0" smtClean="0">
                <a:solidFill>
                  <a:srgbClr val="660066"/>
                </a:solidFill>
              </a:rPr>
              <a:t>supports </a:t>
            </a:r>
            <a:r>
              <a:rPr lang="el-GR" b="1" dirty="0" smtClean="0">
                <a:solidFill>
                  <a:srgbClr val="660066"/>
                </a:solidFill>
              </a:rPr>
              <a:t>θ</a:t>
            </a:r>
            <a:r>
              <a:rPr lang="en-US" b="1" baseline="-25000" dirty="0" smtClean="0">
                <a:solidFill>
                  <a:srgbClr val="660066"/>
                </a:solidFill>
              </a:rPr>
              <a:t>13</a:t>
            </a:r>
            <a:r>
              <a:rPr lang="el-GR" b="1" dirty="0" smtClean="0">
                <a:solidFill>
                  <a:srgbClr val="660066"/>
                </a:solidFill>
              </a:rPr>
              <a:t> </a:t>
            </a:r>
            <a:r>
              <a:rPr lang="en-US" b="1" dirty="0">
                <a:solidFill>
                  <a:srgbClr val="660066"/>
                </a:solidFill>
              </a:rPr>
              <a:t>non-</a:t>
            </a:r>
            <a:r>
              <a:rPr lang="en-US" b="1" dirty="0" smtClean="0">
                <a:solidFill>
                  <a:srgbClr val="660066"/>
                </a:solidFill>
              </a:rPr>
              <a:t>zero hypothesis</a:t>
            </a:r>
          </a:p>
          <a:p>
            <a:pPr lvl="2"/>
            <a:r>
              <a:rPr lang="en-US" b="1" dirty="0" smtClean="0">
                <a:solidFill>
                  <a:srgbClr val="660066"/>
                </a:solidFill>
              </a:rPr>
              <a:t>differences in </a:t>
            </a:r>
            <a:r>
              <a:rPr lang="el-GR" b="1" dirty="0" smtClean="0">
                <a:solidFill>
                  <a:srgbClr val="660066"/>
                </a:solidFill>
              </a:rPr>
              <a:t>ν</a:t>
            </a:r>
            <a:r>
              <a:rPr lang="en-US" b="1" dirty="0" smtClean="0">
                <a:solidFill>
                  <a:srgbClr val="660066"/>
                </a:solidFill>
              </a:rPr>
              <a:t> anti-</a:t>
            </a:r>
            <a:r>
              <a:rPr lang="el-GR" b="1" dirty="0" smtClean="0">
                <a:solidFill>
                  <a:srgbClr val="660066"/>
                </a:solidFill>
              </a:rPr>
              <a:t>ν</a:t>
            </a:r>
            <a:r>
              <a:rPr lang="en-US" b="1" dirty="0" smtClean="0">
                <a:solidFill>
                  <a:srgbClr val="660066"/>
                </a:solidFill>
              </a:rPr>
              <a:t> oscillations</a:t>
            </a:r>
            <a:r>
              <a:rPr lang="el-GR" b="1" dirty="0" smtClean="0">
                <a:solidFill>
                  <a:srgbClr val="660066"/>
                </a:solidFill>
              </a:rPr>
              <a:t> </a:t>
            </a:r>
            <a:endParaRPr lang="en-US" dirty="0"/>
          </a:p>
        </p:txBody>
      </p:sp>
      <p:sp>
        <p:nvSpPr>
          <p:cNvPr id="4" name="Rectangle 3"/>
          <p:cNvSpPr/>
          <p:nvPr/>
        </p:nvSpPr>
        <p:spPr>
          <a:xfrm>
            <a:off x="1907704" y="1331476"/>
            <a:ext cx="4320480" cy="369332"/>
          </a:xfrm>
          <a:prstGeom prst="rect">
            <a:avLst/>
          </a:prstGeom>
          <a:solidFill>
            <a:schemeClr val="accent5">
              <a:lumMod val="40000"/>
              <a:lumOff val="60000"/>
            </a:schemeClr>
          </a:solidFill>
        </p:spPr>
        <p:txBody>
          <a:bodyPr wrap="square">
            <a:spAutoFit/>
          </a:bodyPr>
          <a:lstStyle/>
          <a:p>
            <a:pPr defTabSz="457200"/>
            <a:r>
              <a:rPr lang="el-GR" b="1" dirty="0">
                <a:solidFill>
                  <a:prstClr val="black"/>
                </a:solidFill>
              </a:rPr>
              <a:t>p + </a:t>
            </a:r>
            <a:r>
              <a:rPr lang="el-GR" b="1" dirty="0" smtClean="0">
                <a:solidFill>
                  <a:prstClr val="black"/>
                </a:solidFill>
              </a:rPr>
              <a:t>C</a:t>
            </a:r>
            <a:r>
              <a:rPr lang="en-US" dirty="0" smtClean="0">
                <a:solidFill>
                  <a:prstClr val="black"/>
                </a:solidFill>
              </a:rPr>
              <a:t>(target)</a:t>
            </a:r>
            <a:r>
              <a:rPr lang="el-GR" dirty="0" smtClean="0">
                <a:solidFill>
                  <a:prstClr val="black"/>
                </a:solidFill>
              </a:rPr>
              <a:t>  </a:t>
            </a:r>
            <a:r>
              <a:rPr lang="el-GR" b="1" dirty="0">
                <a:solidFill>
                  <a:prstClr val="black"/>
                </a:solidFill>
              </a:rPr>
              <a:t>→ </a:t>
            </a:r>
            <a:r>
              <a:rPr lang="el-GR" b="1" dirty="0" smtClean="0">
                <a:solidFill>
                  <a:prstClr val="black"/>
                </a:solidFill>
              </a:rPr>
              <a:t>π</a:t>
            </a:r>
            <a:r>
              <a:rPr lang="el-GR" b="1" baseline="30000" dirty="0">
                <a:solidFill>
                  <a:prstClr val="black"/>
                </a:solidFill>
              </a:rPr>
              <a:t>+</a:t>
            </a:r>
            <a:r>
              <a:rPr lang="el-GR" b="1" dirty="0">
                <a:solidFill>
                  <a:prstClr val="black"/>
                </a:solidFill>
              </a:rPr>
              <a:t>,  K</a:t>
            </a:r>
            <a:r>
              <a:rPr lang="el-GR" b="1" baseline="30000" dirty="0">
                <a:solidFill>
                  <a:prstClr val="black"/>
                </a:solidFill>
              </a:rPr>
              <a:t>+</a:t>
            </a:r>
            <a:r>
              <a:rPr lang="el-GR" b="1" dirty="0">
                <a:solidFill>
                  <a:prstClr val="black"/>
                </a:solidFill>
              </a:rPr>
              <a:t> → </a:t>
            </a:r>
            <a:r>
              <a:rPr lang="el-GR" dirty="0">
                <a:solidFill>
                  <a:prstClr val="black"/>
                </a:solidFill>
              </a:rPr>
              <a:t>(decay) </a:t>
            </a:r>
            <a:r>
              <a:rPr lang="el-GR" b="1" dirty="0">
                <a:solidFill>
                  <a:prstClr val="black"/>
                </a:solidFill>
              </a:rPr>
              <a:t>→ μ</a:t>
            </a:r>
            <a:r>
              <a:rPr lang="el-GR" b="1" baseline="30000" dirty="0">
                <a:solidFill>
                  <a:prstClr val="black"/>
                </a:solidFill>
              </a:rPr>
              <a:t>+</a:t>
            </a:r>
            <a:r>
              <a:rPr lang="el-GR" b="1" dirty="0">
                <a:solidFill>
                  <a:prstClr val="black"/>
                </a:solidFill>
              </a:rPr>
              <a:t> + ν</a:t>
            </a:r>
            <a:r>
              <a:rPr lang="el-GR" b="1" baseline="-25000" dirty="0">
                <a:solidFill>
                  <a:prstClr val="black"/>
                </a:solidFill>
              </a:rPr>
              <a:t>μ</a:t>
            </a:r>
            <a:endParaRPr lang="en-US" b="1" dirty="0">
              <a:solidFill>
                <a:prstClr val="black"/>
              </a:solidFill>
            </a:endParaRPr>
          </a:p>
        </p:txBody>
      </p:sp>
      <p:grpSp>
        <p:nvGrpSpPr>
          <p:cNvPr id="11" name="Group 10"/>
          <p:cNvGrpSpPr/>
          <p:nvPr/>
        </p:nvGrpSpPr>
        <p:grpSpPr>
          <a:xfrm>
            <a:off x="4644008" y="1888261"/>
            <a:ext cx="4499992" cy="3628971"/>
            <a:chOff x="4644008" y="1888261"/>
            <a:chExt cx="4499992" cy="3628971"/>
          </a:xfrm>
        </p:grpSpPr>
        <p:pic>
          <p:nvPicPr>
            <p:cNvPr id="5" name="Picture 4"/>
            <p:cNvPicPr>
              <a:picLocks noChangeAspect="1"/>
            </p:cNvPicPr>
            <p:nvPr/>
          </p:nvPicPr>
          <p:blipFill>
            <a:blip r:embed="rId3"/>
            <a:stretch>
              <a:fillRect/>
            </a:stretch>
          </p:blipFill>
          <p:spPr>
            <a:xfrm>
              <a:off x="4644008" y="2303760"/>
              <a:ext cx="4284629" cy="3213472"/>
            </a:xfrm>
            <a:prstGeom prst="rect">
              <a:avLst/>
            </a:prstGeom>
          </p:spPr>
        </p:pic>
        <p:pic>
          <p:nvPicPr>
            <p:cNvPr id="6" name="Picture 5"/>
            <p:cNvPicPr>
              <a:picLocks noChangeAspect="1"/>
            </p:cNvPicPr>
            <p:nvPr/>
          </p:nvPicPr>
          <p:blipFill>
            <a:blip r:embed="rId4"/>
            <a:stretch>
              <a:fillRect/>
            </a:stretch>
          </p:blipFill>
          <p:spPr>
            <a:xfrm>
              <a:off x="4644008" y="3887936"/>
              <a:ext cx="3707160" cy="720080"/>
            </a:xfrm>
            <a:prstGeom prst="rect">
              <a:avLst/>
            </a:prstGeom>
          </p:spPr>
        </p:pic>
        <p:sp>
          <p:nvSpPr>
            <p:cNvPr id="7" name="Rectangle 6"/>
            <p:cNvSpPr/>
            <p:nvPr/>
          </p:nvSpPr>
          <p:spPr>
            <a:xfrm>
              <a:off x="6084168" y="4608016"/>
              <a:ext cx="915635" cy="369332"/>
            </a:xfrm>
            <a:prstGeom prst="rect">
              <a:avLst/>
            </a:prstGeom>
            <a:solidFill>
              <a:srgbClr val="F5CEA7"/>
            </a:solidFill>
          </p:spPr>
          <p:txBody>
            <a:bodyPr wrap="none">
              <a:spAutoFit/>
            </a:bodyPr>
            <a:lstStyle/>
            <a:p>
              <a:pPr defTabSz="457200"/>
              <a:r>
                <a:rPr lang="pl-PL" b="1" dirty="0">
                  <a:solidFill>
                    <a:srgbClr val="FF0000"/>
                  </a:solidFill>
                </a:rPr>
                <a:t>423 kW </a:t>
              </a:r>
              <a:endParaRPr lang="en-US" b="1" dirty="0">
                <a:solidFill>
                  <a:srgbClr val="FF0000"/>
                </a:solidFill>
              </a:endParaRPr>
            </a:p>
          </p:txBody>
        </p:sp>
        <p:sp>
          <p:nvSpPr>
            <p:cNvPr id="9" name="Rectangle 8"/>
            <p:cNvSpPr/>
            <p:nvPr/>
          </p:nvSpPr>
          <p:spPr>
            <a:xfrm>
              <a:off x="6039869" y="1888261"/>
              <a:ext cx="3104131" cy="830997"/>
            </a:xfrm>
            <a:prstGeom prst="rect">
              <a:avLst/>
            </a:prstGeom>
            <a:solidFill>
              <a:srgbClr val="F5CEA7"/>
            </a:solidFill>
          </p:spPr>
          <p:txBody>
            <a:bodyPr wrap="square">
              <a:spAutoFit/>
            </a:bodyPr>
            <a:lstStyle/>
            <a:p>
              <a:pPr defTabSz="457200"/>
              <a:r>
                <a:rPr lang="en-US" sz="1600" dirty="0">
                  <a:solidFill>
                    <a:prstClr val="black"/>
                  </a:solidFill>
                </a:rPr>
                <a:t>Duty factor:</a:t>
              </a:r>
            </a:p>
            <a:p>
              <a:pPr defTabSz="457200"/>
              <a:r>
                <a:rPr lang="en-US" sz="1600" dirty="0">
                  <a:solidFill>
                    <a:prstClr val="black"/>
                  </a:solidFill>
                </a:rPr>
                <a:t> 42s (CNGS)/49.2s (total) = </a:t>
              </a:r>
              <a:r>
                <a:rPr lang="en-US" sz="1600" b="1" dirty="0">
                  <a:solidFill>
                    <a:srgbClr val="FF0000"/>
                  </a:solidFill>
                </a:rPr>
                <a:t>85%</a:t>
              </a:r>
              <a:endParaRPr lang="en-US" sz="1600" dirty="0">
                <a:solidFill>
                  <a:srgbClr val="FF0000"/>
                </a:solidFill>
              </a:endParaRPr>
            </a:p>
            <a:p>
              <a:pPr defTabSz="457200"/>
              <a:r>
                <a:rPr lang="en-US" sz="1600" b="1" dirty="0">
                  <a:solidFill>
                    <a:srgbClr val="FF0000"/>
                  </a:solidFill>
                </a:rPr>
                <a:t>362 kW average </a:t>
              </a:r>
              <a:r>
                <a:rPr lang="en-US" sz="1600" b="1" dirty="0" smtClean="0">
                  <a:solidFill>
                    <a:srgbClr val="FF0000"/>
                  </a:solidFill>
                </a:rPr>
                <a:t>power at SPS</a:t>
              </a:r>
              <a:endParaRPr lang="en-US" sz="1600" dirty="0">
                <a:solidFill>
                  <a:srgbClr val="FF0000"/>
                </a:solidFill>
              </a:endParaRPr>
            </a:p>
          </p:txBody>
        </p:sp>
      </p:grpSp>
      <p:sp>
        <p:nvSpPr>
          <p:cNvPr id="10" name="Content Placeholder 2"/>
          <p:cNvSpPr txBox="1">
            <a:spLocks/>
          </p:cNvSpPr>
          <p:nvPr/>
        </p:nvSpPr>
        <p:spPr>
          <a:xfrm>
            <a:off x="4283968" y="5661248"/>
            <a:ext cx="4655013" cy="720080"/>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457200">
              <a:buClr>
                <a:srgbClr val="6076B4"/>
              </a:buClr>
            </a:pPr>
            <a:r>
              <a:rPr lang="en-US" dirty="0" smtClean="0">
                <a:solidFill>
                  <a:prstClr val="black"/>
                </a:solidFill>
              </a:rPr>
              <a:t>Design and operation of high-intensity facilities is always very challenging</a:t>
            </a:r>
          </a:p>
        </p:txBody>
      </p:sp>
      <p:sp>
        <p:nvSpPr>
          <p:cNvPr id="12" name="Date Placeholder 1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13" name="Footer Placeholder 1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14" name="Slide Number Placeholder 13"/>
          <p:cNvSpPr>
            <a:spLocks noGrp="1"/>
          </p:cNvSpPr>
          <p:nvPr>
            <p:ph type="sldNum" sz="quarter" idx="12"/>
          </p:nvPr>
        </p:nvSpPr>
        <p:spPr/>
        <p:txBody>
          <a:bodyPr/>
          <a:lstStyle/>
          <a:p>
            <a:fld id="{04F9EA92-FCC2-5147-9FE6-93E5E16967E5}" type="slidenum">
              <a:rPr lang="en-US" smtClean="0">
                <a:solidFill>
                  <a:srgbClr val="2F5897"/>
                </a:solidFill>
              </a:rPr>
              <a:pPr/>
              <a:t>183</a:t>
            </a:fld>
            <a:endParaRPr lang="en-US">
              <a:solidFill>
                <a:srgbClr val="2F5897"/>
              </a:solidFill>
            </a:endParaRPr>
          </a:p>
        </p:txBody>
      </p:sp>
    </p:spTree>
    <p:extLst>
      <p:ext uri="{BB962C8B-B14F-4D97-AF65-F5344CB8AC3E}">
        <p14:creationId xmlns:p14="http://schemas.microsoft.com/office/powerpoint/2010/main" val="239850737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a:t>ν-</a:t>
            </a:r>
            <a:r>
              <a:rPr lang="en-US" dirty="0"/>
              <a:t>Accelerators : </a:t>
            </a:r>
            <a:r>
              <a:rPr lang="en-US" dirty="0" smtClean="0"/>
              <a:t>Future Possibilities</a:t>
            </a:r>
            <a:endParaRPr lang="en-US" dirty="0"/>
          </a:p>
        </p:txBody>
      </p:sp>
      <p:sp>
        <p:nvSpPr>
          <p:cNvPr id="12" name="Content Placeholder 11"/>
          <p:cNvSpPr>
            <a:spLocks noGrp="1"/>
          </p:cNvSpPr>
          <p:nvPr>
            <p:ph sz="quarter" idx="1"/>
          </p:nvPr>
        </p:nvSpPr>
        <p:spPr>
          <a:xfrm>
            <a:off x="35496" y="914400"/>
            <a:ext cx="4174998" cy="5410200"/>
          </a:xfrm>
        </p:spPr>
        <p:txBody>
          <a:bodyPr>
            <a:normAutofit fontScale="70000" lnSpcReduction="20000"/>
          </a:bodyPr>
          <a:lstStyle/>
          <a:p>
            <a:r>
              <a:rPr lang="en-US" b="1" dirty="0" smtClean="0">
                <a:solidFill>
                  <a:srgbClr val="800000"/>
                </a:solidFill>
              </a:rPr>
              <a:t>NO</a:t>
            </a:r>
            <a:r>
              <a:rPr lang="el-GR" b="1" dirty="0" smtClean="0">
                <a:solidFill>
                  <a:srgbClr val="800000"/>
                </a:solidFill>
              </a:rPr>
              <a:t>ν</a:t>
            </a:r>
            <a:r>
              <a:rPr lang="en-US" b="1" dirty="0" smtClean="0">
                <a:solidFill>
                  <a:srgbClr val="800000"/>
                </a:solidFill>
              </a:rPr>
              <a:t>A Off-Axis Experiment @ FNAL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smtClean="0"/>
          </a:p>
          <a:p>
            <a:r>
              <a:rPr lang="en-US" dirty="0" err="1" smtClean="0"/>
              <a:t>NuMI</a:t>
            </a:r>
            <a:r>
              <a:rPr lang="en-US" dirty="0" smtClean="0"/>
              <a:t> beam upgrade: </a:t>
            </a:r>
            <a:r>
              <a:rPr lang="en-US" b="1" dirty="0" smtClean="0">
                <a:solidFill>
                  <a:srgbClr val="FF0000"/>
                </a:solidFill>
              </a:rPr>
              <a:t>320</a:t>
            </a:r>
            <a:r>
              <a:rPr lang="en-US" b="1" dirty="0" smtClean="0">
                <a:solidFill>
                  <a:srgbClr val="FF0000"/>
                </a:solidFill>
                <a:sym typeface="Wingdings"/>
              </a:rPr>
              <a:t> </a:t>
            </a:r>
            <a:r>
              <a:rPr lang="en-US" b="1" dirty="0" smtClean="0">
                <a:solidFill>
                  <a:srgbClr val="FF0000"/>
                </a:solidFill>
              </a:rPr>
              <a:t>700kW</a:t>
            </a:r>
          </a:p>
          <a:p>
            <a:pPr lvl="1"/>
            <a:r>
              <a:rPr lang="en-US" dirty="0" smtClean="0"/>
              <a:t>120 </a:t>
            </a:r>
            <a:r>
              <a:rPr lang="en-US" dirty="0" err="1" smtClean="0"/>
              <a:t>GeV</a:t>
            </a:r>
            <a:r>
              <a:rPr lang="en-US" dirty="0" smtClean="0"/>
              <a:t> beam from Main Injector, cycle time from 2.2s to 1.5s</a:t>
            </a:r>
          </a:p>
          <a:p>
            <a:pPr lvl="1"/>
            <a:r>
              <a:rPr lang="en-US" dirty="0" smtClean="0"/>
              <a:t>More RF power (1.5s</a:t>
            </a:r>
            <a:r>
              <a:rPr lang="en-US" dirty="0" smtClean="0">
                <a:sym typeface="Wingdings"/>
              </a:rPr>
              <a:t> 1.33s)</a:t>
            </a:r>
          </a:p>
          <a:p>
            <a:pPr lvl="1"/>
            <a:r>
              <a:rPr lang="en-US" dirty="0" smtClean="0">
                <a:sym typeface="Wingdings"/>
              </a:rPr>
              <a:t>High-power target</a:t>
            </a:r>
          </a:p>
          <a:p>
            <a:pPr lvl="1"/>
            <a:r>
              <a:rPr lang="en-US" dirty="0" smtClean="0">
                <a:sym typeface="Wingdings"/>
              </a:rPr>
              <a:t>New extraction/injection lines</a:t>
            </a:r>
          </a:p>
          <a:p>
            <a:pPr lvl="1"/>
            <a:r>
              <a:rPr lang="en-US" dirty="0" smtClean="0">
                <a:sym typeface="Wingdings"/>
              </a:rPr>
              <a:t>Expect : </a:t>
            </a:r>
            <a:r>
              <a:rPr lang="en-US" b="1" dirty="0" smtClean="0">
                <a:sym typeface="Wingdings"/>
              </a:rPr>
              <a:t>~6×10</a:t>
            </a:r>
            <a:r>
              <a:rPr lang="en-US" b="1" baseline="30000" dirty="0" smtClean="0">
                <a:sym typeface="Wingdings"/>
              </a:rPr>
              <a:t>20</a:t>
            </a:r>
            <a:r>
              <a:rPr lang="en-US" b="1" dirty="0" smtClean="0">
                <a:sym typeface="Wingdings"/>
              </a:rPr>
              <a:t> pot/</a:t>
            </a:r>
            <a:r>
              <a:rPr lang="en-US" b="1" dirty="0" err="1" smtClean="0">
                <a:sym typeface="Wingdings"/>
              </a:rPr>
              <a:t>yr</a:t>
            </a:r>
            <a:r>
              <a:rPr lang="en-US" dirty="0" smtClean="0">
                <a:sym typeface="Wingdings"/>
              </a:rPr>
              <a:t>, starting </a:t>
            </a:r>
            <a:r>
              <a:rPr lang="en-US" b="1" dirty="0" smtClean="0">
                <a:sym typeface="Wingdings"/>
              </a:rPr>
              <a:t>2014</a:t>
            </a:r>
          </a:p>
        </p:txBody>
      </p:sp>
      <p:sp>
        <p:nvSpPr>
          <p:cNvPr id="13" name="Content Placeholder 12"/>
          <p:cNvSpPr>
            <a:spLocks noGrp="1"/>
          </p:cNvSpPr>
          <p:nvPr>
            <p:ph sz="quarter" idx="2"/>
          </p:nvPr>
        </p:nvSpPr>
        <p:spPr/>
        <p:txBody>
          <a:bodyPr>
            <a:normAutofit fontScale="70000" lnSpcReduction="20000"/>
          </a:bodyPr>
          <a:lstStyle/>
          <a:p>
            <a:r>
              <a:rPr lang="en-US" b="1" dirty="0" smtClean="0">
                <a:solidFill>
                  <a:srgbClr val="800000"/>
                </a:solidFill>
              </a:rPr>
              <a:t>Long baseline beams @ CERN (LAGUNA-LBNO)</a:t>
            </a:r>
          </a:p>
          <a:p>
            <a:pPr lvl="1"/>
            <a:r>
              <a:rPr lang="en-US" dirty="0" smtClean="0"/>
              <a:t>Build on CNGS, and extend </a:t>
            </a:r>
            <a:r>
              <a:rPr lang="en-US" b="1" dirty="0" smtClean="0"/>
              <a:t>LAGUNA</a:t>
            </a:r>
            <a:r>
              <a:rPr lang="en-US" dirty="0" smtClean="0"/>
              <a:t> &amp; </a:t>
            </a:r>
            <a:r>
              <a:rPr lang="en-US" b="1" dirty="0" err="1" smtClean="0"/>
              <a:t>EUROnu</a:t>
            </a:r>
            <a:r>
              <a:rPr lang="en-US" dirty="0"/>
              <a:t> </a:t>
            </a:r>
            <a:r>
              <a:rPr lang="en-US" dirty="0" smtClean="0"/>
              <a:t>work</a:t>
            </a:r>
          </a:p>
          <a:p>
            <a:pPr lvl="1"/>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741" y="1412776"/>
            <a:ext cx="3976219" cy="2961014"/>
          </a:xfrm>
          <a:prstGeom prst="rect">
            <a:avLst/>
          </a:prstGeom>
        </p:spPr>
      </p:pic>
      <p:sp>
        <p:nvSpPr>
          <p:cNvPr id="8" name="Rectangle 7"/>
          <p:cNvSpPr/>
          <p:nvPr/>
        </p:nvSpPr>
        <p:spPr>
          <a:xfrm>
            <a:off x="179512" y="1196752"/>
            <a:ext cx="2117098" cy="246221"/>
          </a:xfrm>
          <a:prstGeom prst="rect">
            <a:avLst/>
          </a:prstGeom>
        </p:spPr>
        <p:txBody>
          <a:bodyPr wrap="none">
            <a:spAutoFit/>
          </a:bodyPr>
          <a:lstStyle/>
          <a:p>
            <a:pPr defTabSz="457200"/>
            <a:r>
              <a:rPr lang="hu-HU" sz="1000" i="1" dirty="0" smtClean="0">
                <a:solidFill>
                  <a:prstClr val="black"/>
                </a:solidFill>
              </a:rPr>
              <a:t>Courtesy : Ryan Patterson - </a:t>
            </a:r>
            <a:r>
              <a:rPr lang="en-US" sz="1000" i="1" dirty="0" smtClean="0">
                <a:solidFill>
                  <a:prstClr val="black"/>
                </a:solidFill>
              </a:rPr>
              <a:t>CALTECH</a:t>
            </a:r>
            <a:endParaRPr lang="en-US" sz="1000" i="1" dirty="0">
              <a:solidFill>
                <a:prstClr val="black"/>
              </a:solidFill>
            </a:endParaRPr>
          </a:p>
        </p:txBody>
      </p:sp>
      <p:pic>
        <p:nvPicPr>
          <p:cNvPr id="9" name="Picture 8"/>
          <p:cNvPicPr>
            <a:picLocks noChangeAspect="1"/>
          </p:cNvPicPr>
          <p:nvPr/>
        </p:nvPicPr>
        <p:blipFill>
          <a:blip r:embed="rId4"/>
          <a:stretch>
            <a:fillRect/>
          </a:stretch>
        </p:blipFill>
        <p:spPr>
          <a:xfrm>
            <a:off x="591220" y="3995456"/>
            <a:ext cx="1316484" cy="297640"/>
          </a:xfrm>
          <a:prstGeom prst="rect">
            <a:avLst/>
          </a:prstGeom>
        </p:spPr>
      </p:pic>
      <p:sp>
        <p:nvSpPr>
          <p:cNvPr id="10" name="TextBox 9"/>
          <p:cNvSpPr txBox="1"/>
          <p:nvPr/>
        </p:nvSpPr>
        <p:spPr>
          <a:xfrm rot="5185771">
            <a:off x="663743" y="2370193"/>
            <a:ext cx="987294" cy="400110"/>
          </a:xfrm>
          <a:prstGeom prst="rect">
            <a:avLst/>
          </a:prstGeom>
          <a:noFill/>
        </p:spPr>
        <p:txBody>
          <a:bodyPr wrap="none" rtlCol="0">
            <a:spAutoFit/>
          </a:bodyPr>
          <a:lstStyle/>
          <a:p>
            <a:pPr defTabSz="457200"/>
            <a:r>
              <a:rPr lang="en-US" sz="2000" b="1" dirty="0" smtClean="0">
                <a:solidFill>
                  <a:prstClr val="white"/>
                </a:solidFill>
              </a:rPr>
              <a:t>810 km</a:t>
            </a:r>
            <a:endParaRPr lang="en-US" sz="2000" b="1" dirty="0">
              <a:solidFill>
                <a:prstClr val="white"/>
              </a:solidFill>
            </a:endParaRPr>
          </a:p>
        </p:txBody>
      </p:sp>
      <p:pic>
        <p:nvPicPr>
          <p:cNvPr id="16" name="Picture 15"/>
          <p:cNvPicPr>
            <a:picLocks noChangeAspect="1"/>
          </p:cNvPicPr>
          <p:nvPr/>
        </p:nvPicPr>
        <p:blipFill>
          <a:blip r:embed="rId5"/>
          <a:stretch>
            <a:fillRect/>
          </a:stretch>
        </p:blipFill>
        <p:spPr>
          <a:xfrm>
            <a:off x="4283968" y="1988840"/>
            <a:ext cx="4241800" cy="4152900"/>
          </a:xfrm>
          <a:prstGeom prst="rect">
            <a:avLst/>
          </a:prstGeom>
        </p:spPr>
      </p:pic>
      <p:sp>
        <p:nvSpPr>
          <p:cNvPr id="17" name="TextBox 16"/>
          <p:cNvSpPr txBox="1"/>
          <p:nvPr/>
        </p:nvSpPr>
        <p:spPr>
          <a:xfrm>
            <a:off x="4287520" y="1916832"/>
            <a:ext cx="3308816" cy="800219"/>
          </a:xfrm>
          <a:prstGeom prst="rect">
            <a:avLst/>
          </a:prstGeom>
          <a:solidFill>
            <a:schemeClr val="accent3">
              <a:lumMod val="40000"/>
              <a:lumOff val="60000"/>
            </a:schemeClr>
          </a:solidFill>
        </p:spPr>
        <p:txBody>
          <a:bodyPr wrap="square" rtlCol="0">
            <a:spAutoFit/>
          </a:bodyPr>
          <a:lstStyle/>
          <a:p>
            <a:pPr defTabSz="457200"/>
            <a:r>
              <a:rPr lang="en-US" b="1" dirty="0" smtClean="0">
                <a:solidFill>
                  <a:prstClr val="black"/>
                </a:solidFill>
              </a:rPr>
              <a:t>CN2PY (</a:t>
            </a:r>
            <a:r>
              <a:rPr lang="en-US" b="1" dirty="0" err="1" smtClean="0">
                <a:solidFill>
                  <a:prstClr val="black"/>
                </a:solidFill>
              </a:rPr>
              <a:t>Pyhasalmi</a:t>
            </a:r>
            <a:r>
              <a:rPr lang="en-US" b="1" dirty="0" smtClean="0">
                <a:solidFill>
                  <a:prstClr val="black"/>
                </a:solidFill>
              </a:rPr>
              <a:t>)</a:t>
            </a:r>
          </a:p>
          <a:p>
            <a:pPr marL="285750" indent="-285750" defTabSz="457200">
              <a:buFont typeface="Wingdings" charset="2"/>
              <a:buChar char="§"/>
            </a:pPr>
            <a:r>
              <a:rPr lang="en-US" sz="1400" dirty="0" smtClean="0">
                <a:solidFill>
                  <a:prstClr val="black"/>
                </a:solidFill>
              </a:rPr>
              <a:t>Initial: beam from SPS (500kW-</a:t>
            </a:r>
            <a:r>
              <a:rPr lang="en-US" sz="1400" b="1" dirty="0" smtClean="0">
                <a:solidFill>
                  <a:srgbClr val="FF0000"/>
                </a:solidFill>
              </a:rPr>
              <a:t>750kW</a:t>
            </a:r>
            <a:r>
              <a:rPr lang="en-US" sz="1400" dirty="0" smtClean="0">
                <a:solidFill>
                  <a:prstClr val="black"/>
                </a:solidFill>
              </a:rPr>
              <a:t>)</a:t>
            </a:r>
          </a:p>
          <a:p>
            <a:pPr marL="285750" indent="-285750" defTabSz="457200">
              <a:buFont typeface="Wingdings" charset="2"/>
              <a:buChar char="§"/>
            </a:pPr>
            <a:r>
              <a:rPr lang="en-US" sz="1400" dirty="0" smtClean="0">
                <a:solidFill>
                  <a:prstClr val="black"/>
                </a:solidFill>
              </a:rPr>
              <a:t>Long term: </a:t>
            </a:r>
            <a:r>
              <a:rPr lang="en-US" sz="1400" b="1" dirty="0" smtClean="0">
                <a:solidFill>
                  <a:srgbClr val="FF0000"/>
                </a:solidFill>
              </a:rPr>
              <a:t>LP-SPL + HPPS - 2MW</a:t>
            </a:r>
            <a:endParaRPr lang="en-US" sz="1400" b="1" dirty="0">
              <a:solidFill>
                <a:srgbClr val="FF0000"/>
              </a:solidFill>
            </a:endParaRPr>
          </a:p>
        </p:txBody>
      </p:sp>
      <p:sp>
        <p:nvSpPr>
          <p:cNvPr id="18" name="TextBox 17"/>
          <p:cNvSpPr txBox="1"/>
          <p:nvPr/>
        </p:nvSpPr>
        <p:spPr>
          <a:xfrm rot="18711537">
            <a:off x="5837932" y="3737781"/>
            <a:ext cx="994157" cy="369332"/>
          </a:xfrm>
          <a:prstGeom prst="rect">
            <a:avLst/>
          </a:prstGeom>
          <a:noFill/>
        </p:spPr>
        <p:txBody>
          <a:bodyPr wrap="none" rtlCol="0">
            <a:spAutoFit/>
          </a:bodyPr>
          <a:lstStyle/>
          <a:p>
            <a:pPr defTabSz="457200"/>
            <a:r>
              <a:rPr lang="en-US" b="1" dirty="0" smtClean="0">
                <a:solidFill>
                  <a:prstClr val="white"/>
                </a:solidFill>
              </a:rPr>
              <a:t>2300 km</a:t>
            </a:r>
            <a:endParaRPr lang="en-US" b="1" dirty="0">
              <a:solidFill>
                <a:prstClr val="white"/>
              </a:solidFill>
            </a:endParaRPr>
          </a:p>
        </p:txBody>
      </p:sp>
      <p:sp>
        <p:nvSpPr>
          <p:cNvPr id="19" name="TextBox 18"/>
          <p:cNvSpPr txBox="1"/>
          <p:nvPr/>
        </p:nvSpPr>
        <p:spPr>
          <a:xfrm>
            <a:off x="6735792" y="5589240"/>
            <a:ext cx="2372712" cy="584776"/>
          </a:xfrm>
          <a:prstGeom prst="rect">
            <a:avLst/>
          </a:prstGeom>
          <a:solidFill>
            <a:schemeClr val="accent3">
              <a:lumMod val="40000"/>
              <a:lumOff val="60000"/>
            </a:schemeClr>
          </a:solidFill>
        </p:spPr>
        <p:txBody>
          <a:bodyPr wrap="square" rtlCol="0">
            <a:spAutoFit/>
          </a:bodyPr>
          <a:lstStyle/>
          <a:p>
            <a:pPr defTabSz="457200"/>
            <a:r>
              <a:rPr lang="en-US" b="1" dirty="0" smtClean="0">
                <a:solidFill>
                  <a:srgbClr val="000000"/>
                </a:solidFill>
              </a:rPr>
              <a:t>CNGS - Umbria</a:t>
            </a:r>
          </a:p>
          <a:p>
            <a:pPr marL="285750" indent="-285750" defTabSz="457200">
              <a:buFont typeface="Wingdings" charset="2"/>
              <a:buChar char="§"/>
            </a:pPr>
            <a:r>
              <a:rPr lang="en-US" sz="1400" dirty="0" smtClean="0">
                <a:solidFill>
                  <a:prstClr val="black"/>
                </a:solidFill>
              </a:rPr>
              <a:t>Beam from SPS (</a:t>
            </a:r>
            <a:r>
              <a:rPr lang="en-US" sz="1400" b="1" dirty="0" smtClean="0">
                <a:solidFill>
                  <a:srgbClr val="FF0000"/>
                </a:solidFill>
              </a:rPr>
              <a:t>500kW</a:t>
            </a:r>
            <a:r>
              <a:rPr lang="en-US" sz="1400" dirty="0" smtClean="0">
                <a:solidFill>
                  <a:prstClr val="black"/>
                </a:solidFill>
              </a:rPr>
              <a:t>)</a:t>
            </a:r>
            <a:endParaRPr lang="en-US" sz="1400" b="1" dirty="0">
              <a:solidFill>
                <a:srgbClr val="FF0000"/>
              </a:solidFill>
            </a:endParaRPr>
          </a:p>
        </p:txBody>
      </p:sp>
      <p:sp>
        <p:nvSpPr>
          <p:cNvPr id="20" name="TextBox 19"/>
          <p:cNvSpPr txBox="1"/>
          <p:nvPr/>
        </p:nvSpPr>
        <p:spPr>
          <a:xfrm rot="3431393">
            <a:off x="5892308" y="4797016"/>
            <a:ext cx="886406" cy="369332"/>
          </a:xfrm>
          <a:prstGeom prst="rect">
            <a:avLst/>
          </a:prstGeom>
          <a:noFill/>
        </p:spPr>
        <p:txBody>
          <a:bodyPr wrap="none" rtlCol="0">
            <a:spAutoFit/>
          </a:bodyPr>
          <a:lstStyle/>
          <a:p>
            <a:pPr defTabSz="457200"/>
            <a:r>
              <a:rPr lang="en-US" b="1" dirty="0" smtClean="0">
                <a:solidFill>
                  <a:prstClr val="white"/>
                </a:solidFill>
              </a:rPr>
              <a:t>730 km</a:t>
            </a:r>
            <a:endParaRPr lang="en-US" b="1" dirty="0">
              <a:solidFill>
                <a:prstClr val="white"/>
              </a:solidFill>
            </a:endParaRPr>
          </a:p>
        </p:txBody>
      </p:sp>
      <p:sp>
        <p:nvSpPr>
          <p:cNvPr id="22" name="TextBox 21"/>
          <p:cNvSpPr txBox="1"/>
          <p:nvPr/>
        </p:nvSpPr>
        <p:spPr>
          <a:xfrm>
            <a:off x="3851920" y="5013176"/>
            <a:ext cx="2228696" cy="800219"/>
          </a:xfrm>
          <a:prstGeom prst="rect">
            <a:avLst/>
          </a:prstGeom>
          <a:solidFill>
            <a:schemeClr val="accent3">
              <a:lumMod val="40000"/>
              <a:lumOff val="60000"/>
            </a:schemeClr>
          </a:solidFill>
        </p:spPr>
        <p:txBody>
          <a:bodyPr wrap="square" rtlCol="0">
            <a:spAutoFit/>
          </a:bodyPr>
          <a:lstStyle/>
          <a:p>
            <a:pPr defTabSz="457200"/>
            <a:r>
              <a:rPr lang="en-US" b="1" dirty="0" smtClean="0">
                <a:solidFill>
                  <a:prstClr val="black"/>
                </a:solidFill>
              </a:rPr>
              <a:t>CN2FR (</a:t>
            </a:r>
            <a:r>
              <a:rPr lang="en-US" b="1" dirty="0" err="1" smtClean="0">
                <a:solidFill>
                  <a:prstClr val="black"/>
                </a:solidFill>
              </a:rPr>
              <a:t>Frejus</a:t>
            </a:r>
            <a:r>
              <a:rPr lang="en-US" b="1" dirty="0" smtClean="0">
                <a:solidFill>
                  <a:prstClr val="black"/>
                </a:solidFill>
              </a:rPr>
              <a:t>)</a:t>
            </a:r>
          </a:p>
          <a:p>
            <a:pPr marL="285750" indent="-285750" defTabSz="457200">
              <a:buFont typeface="Wingdings" charset="2"/>
              <a:buChar char="§"/>
            </a:pPr>
            <a:r>
              <a:rPr lang="en-US" sz="1400" b="1" dirty="0" smtClean="0">
                <a:solidFill>
                  <a:srgbClr val="FF0000"/>
                </a:solidFill>
              </a:rPr>
              <a:t>HP-SPL + accumulator (5 </a:t>
            </a:r>
            <a:r>
              <a:rPr lang="en-US" sz="1400" b="1" dirty="0" err="1" smtClean="0">
                <a:solidFill>
                  <a:srgbClr val="FF0000"/>
                </a:solidFill>
              </a:rPr>
              <a:t>GeV</a:t>
            </a:r>
            <a:r>
              <a:rPr lang="en-US" sz="1400" b="1" dirty="0" smtClean="0">
                <a:solidFill>
                  <a:srgbClr val="FF0000"/>
                </a:solidFill>
              </a:rPr>
              <a:t> – 4 MW)</a:t>
            </a:r>
            <a:endParaRPr lang="en-US" sz="1400" b="1" dirty="0">
              <a:solidFill>
                <a:srgbClr val="FF0000"/>
              </a:solidFill>
            </a:endParaRPr>
          </a:p>
        </p:txBody>
      </p:sp>
      <p:sp>
        <p:nvSpPr>
          <p:cNvPr id="23" name="TextBox 22"/>
          <p:cNvSpPr txBox="1"/>
          <p:nvPr/>
        </p:nvSpPr>
        <p:spPr>
          <a:xfrm>
            <a:off x="5033924" y="4581128"/>
            <a:ext cx="834220" cy="369332"/>
          </a:xfrm>
          <a:prstGeom prst="rect">
            <a:avLst/>
          </a:prstGeom>
          <a:noFill/>
        </p:spPr>
        <p:txBody>
          <a:bodyPr wrap="none" rtlCol="0">
            <a:spAutoFit/>
          </a:bodyPr>
          <a:lstStyle/>
          <a:p>
            <a:pPr defTabSz="457200"/>
            <a:r>
              <a:rPr lang="en-US" b="1" dirty="0" smtClean="0">
                <a:solidFill>
                  <a:prstClr val="white"/>
                </a:solidFill>
              </a:rPr>
              <a:t>130km</a:t>
            </a:r>
            <a:endParaRPr lang="en-US" b="1" dirty="0">
              <a:solidFill>
                <a:prstClr val="white"/>
              </a:solidFill>
            </a:endParaRPr>
          </a:p>
        </p:txBody>
      </p:sp>
      <p:sp>
        <p:nvSpPr>
          <p:cNvPr id="24" name="TextBox 23"/>
          <p:cNvSpPr txBox="1"/>
          <p:nvPr/>
        </p:nvSpPr>
        <p:spPr>
          <a:xfrm>
            <a:off x="5317363" y="4355812"/>
            <a:ext cx="694797" cy="369332"/>
          </a:xfrm>
          <a:prstGeom prst="rect">
            <a:avLst/>
          </a:prstGeom>
          <a:noFill/>
        </p:spPr>
        <p:txBody>
          <a:bodyPr wrap="none" rtlCol="0">
            <a:spAutoFit/>
          </a:bodyPr>
          <a:lstStyle/>
          <a:p>
            <a:pPr defTabSz="457200"/>
            <a:r>
              <a:rPr lang="en-US" b="1" dirty="0" smtClean="0">
                <a:solidFill>
                  <a:srgbClr val="800000"/>
                </a:solidFill>
              </a:rPr>
              <a:t>CERN</a:t>
            </a:r>
            <a:endParaRPr lang="en-US" b="1" dirty="0">
              <a:solidFill>
                <a:srgbClr val="800000"/>
              </a:solidFill>
            </a:endParaRPr>
          </a:p>
        </p:txBody>
      </p:sp>
      <p:sp>
        <p:nvSpPr>
          <p:cNvPr id="27" name="TextBox 26"/>
          <p:cNvSpPr txBox="1"/>
          <p:nvPr/>
        </p:nvSpPr>
        <p:spPr>
          <a:xfrm>
            <a:off x="3923928" y="5804684"/>
            <a:ext cx="2228696" cy="646331"/>
          </a:xfrm>
          <a:prstGeom prst="rect">
            <a:avLst/>
          </a:prstGeom>
          <a:solidFill>
            <a:srgbClr val="FFFF00"/>
          </a:solidFill>
        </p:spPr>
        <p:txBody>
          <a:bodyPr wrap="square" rtlCol="0">
            <a:spAutoFit/>
          </a:bodyPr>
          <a:lstStyle/>
          <a:p>
            <a:pPr defTabSz="457200"/>
            <a:r>
              <a:rPr lang="en-US" dirty="0" smtClean="0">
                <a:solidFill>
                  <a:prstClr val="black"/>
                </a:solidFill>
              </a:rPr>
              <a:t>Synergy with </a:t>
            </a:r>
            <a:r>
              <a:rPr lang="el-GR" b="1" dirty="0" smtClean="0">
                <a:solidFill>
                  <a:prstClr val="black"/>
                </a:solidFill>
              </a:rPr>
              <a:t>β-</a:t>
            </a:r>
            <a:r>
              <a:rPr lang="en-US" b="1" dirty="0" smtClean="0">
                <a:solidFill>
                  <a:prstClr val="black"/>
                </a:solidFill>
              </a:rPr>
              <a:t>beam </a:t>
            </a:r>
            <a:r>
              <a:rPr lang="en-US" dirty="0" smtClean="0">
                <a:solidFill>
                  <a:prstClr val="black"/>
                </a:solidFill>
              </a:rPr>
              <a:t>for (</a:t>
            </a:r>
            <a:r>
              <a:rPr lang="el-GR" dirty="0" smtClean="0">
                <a:solidFill>
                  <a:prstClr val="black"/>
                </a:solidFill>
              </a:rPr>
              <a:t>γ=</a:t>
            </a:r>
            <a:r>
              <a:rPr lang="en-US" dirty="0" smtClean="0">
                <a:solidFill>
                  <a:prstClr val="black"/>
                </a:solidFill>
              </a:rPr>
              <a:t>100)</a:t>
            </a:r>
            <a:endParaRPr lang="en-US" dirty="0">
              <a:solidFill>
                <a:prstClr val="black"/>
              </a:solidFill>
            </a:endParaRP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4" name="Slide Number Placeholder 3"/>
          <p:cNvSpPr>
            <a:spLocks noGrp="1"/>
          </p:cNvSpPr>
          <p:nvPr>
            <p:ph type="sldNum" sz="quarter" idx="12"/>
          </p:nvPr>
        </p:nvSpPr>
        <p:spPr/>
        <p:txBody>
          <a:bodyPr/>
          <a:lstStyle/>
          <a:p>
            <a:fld id="{04F9EA92-FCC2-5147-9FE6-93E5E16967E5}" type="slidenum">
              <a:rPr lang="en-US" smtClean="0">
                <a:solidFill>
                  <a:srgbClr val="2F5897"/>
                </a:solidFill>
              </a:rPr>
              <a:pPr/>
              <a:t>184</a:t>
            </a:fld>
            <a:endParaRPr lang="en-US">
              <a:solidFill>
                <a:srgbClr val="2F5897"/>
              </a:solidFill>
            </a:endParaRPr>
          </a:p>
        </p:txBody>
      </p:sp>
    </p:spTree>
    <p:extLst>
      <p:ext uri="{BB962C8B-B14F-4D97-AF65-F5344CB8AC3E}">
        <p14:creationId xmlns:p14="http://schemas.microsoft.com/office/powerpoint/2010/main" val="11476484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a:t>
            </a:r>
            <a:r>
              <a:rPr lang="en-US" dirty="0"/>
              <a:t>Accelerators : </a:t>
            </a:r>
            <a:r>
              <a:rPr lang="en-US" dirty="0" smtClean="0"/>
              <a:t>Future possibilities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10507971"/>
              </p:ext>
            </p:extLst>
          </p:nvPr>
        </p:nvGraphicFramePr>
        <p:xfrm>
          <a:off x="457200" y="1700808"/>
          <a:ext cx="8686800"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quarter" idx="2"/>
          </p:nvPr>
        </p:nvSpPr>
        <p:spPr>
          <a:xfrm>
            <a:off x="457200" y="914400"/>
            <a:ext cx="8216646" cy="1290464"/>
          </a:xfrm>
        </p:spPr>
        <p:txBody>
          <a:bodyPr>
            <a:normAutofit fontScale="77500" lnSpcReduction="20000"/>
          </a:bodyPr>
          <a:lstStyle/>
          <a:p>
            <a:r>
              <a:rPr lang="en-US" dirty="0" smtClean="0"/>
              <a:t>R&amp;D Studies with strong EU participation and </a:t>
            </a:r>
            <a:r>
              <a:rPr lang="en-US" b="1" dirty="0" smtClean="0"/>
              <a:t>International </a:t>
            </a:r>
            <a:r>
              <a:rPr lang="en-US" b="1" dirty="0"/>
              <a:t>C</a:t>
            </a:r>
            <a:r>
              <a:rPr lang="en-US" b="1" dirty="0" smtClean="0"/>
              <a:t>ollaboration</a:t>
            </a:r>
          </a:p>
          <a:p>
            <a:pPr lvl="1"/>
            <a:r>
              <a:rPr lang="en-US" b="1" dirty="0" err="1" smtClean="0"/>
              <a:t>EUROnu</a:t>
            </a:r>
            <a:endParaRPr lang="en-US" b="1" dirty="0" smtClean="0"/>
          </a:p>
          <a:p>
            <a:pPr lvl="1"/>
            <a:r>
              <a:rPr lang="en-US" b="1" dirty="0" smtClean="0"/>
              <a:t>LAGUNA – LAGUNA_LBNO</a:t>
            </a:r>
          </a:p>
          <a:p>
            <a:pPr lvl="1"/>
            <a:r>
              <a:rPr lang="en-US" b="1" dirty="0" smtClean="0"/>
              <a:t>International Design Study for a Neutrino Factory (IDS-NF)</a:t>
            </a:r>
            <a:endParaRPr lang="en-US" b="1" dirty="0"/>
          </a:p>
        </p:txBody>
      </p:sp>
      <p:sp>
        <p:nvSpPr>
          <p:cNvPr id="7" name="Content Placeholder 4"/>
          <p:cNvSpPr txBox="1">
            <a:spLocks/>
          </p:cNvSpPr>
          <p:nvPr/>
        </p:nvSpPr>
        <p:spPr>
          <a:xfrm>
            <a:off x="4211960" y="5229200"/>
            <a:ext cx="4932040" cy="1152128"/>
          </a:xfrm>
          <a:prstGeom prst="rect">
            <a:avLst/>
          </a:prstGeom>
          <a:solidFill>
            <a:schemeClr val="accent5">
              <a:lumMod val="20000"/>
              <a:lumOff val="80000"/>
            </a:schemeClr>
          </a:solidFill>
        </p:spPr>
        <p:txBody>
          <a:bodyPr vert="horz">
            <a:normAutofit fontScale="70000" lnSpcReduction="2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457200">
              <a:buClr>
                <a:srgbClr val="6076B4"/>
              </a:buClr>
            </a:pPr>
            <a:r>
              <a:rPr lang="en-US" b="1" dirty="0" smtClean="0">
                <a:solidFill>
                  <a:prstClr val="black"/>
                </a:solidFill>
              </a:rPr>
              <a:t>Technology challenges for accelerators</a:t>
            </a:r>
          </a:p>
          <a:p>
            <a:pPr lvl="1" defTabSz="457200">
              <a:buClr>
                <a:srgbClr val="9C5252"/>
              </a:buClr>
            </a:pPr>
            <a:r>
              <a:rPr lang="en-US" dirty="0" smtClean="0">
                <a:solidFill>
                  <a:srgbClr val="800000"/>
                </a:solidFill>
              </a:rPr>
              <a:t>(M)MW proton drivers</a:t>
            </a:r>
          </a:p>
          <a:p>
            <a:pPr lvl="1" defTabSz="457200">
              <a:buClr>
                <a:srgbClr val="9C5252"/>
              </a:buClr>
            </a:pPr>
            <a:r>
              <a:rPr lang="en-US" dirty="0" smtClean="0">
                <a:solidFill>
                  <a:srgbClr val="800000"/>
                </a:solidFill>
              </a:rPr>
              <a:t>High-power targets and ion production (</a:t>
            </a:r>
            <a:r>
              <a:rPr lang="el-GR" dirty="0" smtClean="0">
                <a:solidFill>
                  <a:srgbClr val="800000"/>
                </a:solidFill>
              </a:rPr>
              <a:t>β-</a:t>
            </a:r>
            <a:r>
              <a:rPr lang="en-US" dirty="0" smtClean="0">
                <a:solidFill>
                  <a:srgbClr val="800000"/>
                </a:solidFill>
              </a:rPr>
              <a:t>beams)</a:t>
            </a:r>
          </a:p>
          <a:p>
            <a:pPr lvl="1" defTabSz="457200">
              <a:buClr>
                <a:srgbClr val="9C5252"/>
              </a:buClr>
            </a:pPr>
            <a:r>
              <a:rPr lang="en-US" dirty="0" err="1" smtClean="0">
                <a:solidFill>
                  <a:srgbClr val="800000"/>
                </a:solidFill>
              </a:rPr>
              <a:t>Muon</a:t>
            </a:r>
            <a:r>
              <a:rPr lang="en-US" dirty="0" smtClean="0">
                <a:solidFill>
                  <a:srgbClr val="800000"/>
                </a:solidFill>
              </a:rPr>
              <a:t> cooling and (fast) acceleration</a:t>
            </a:r>
            <a:endParaRPr lang="en-US" dirty="0">
              <a:solidFill>
                <a:srgbClr val="800000"/>
              </a:solidFill>
            </a:endParaRPr>
          </a:p>
        </p:txBody>
      </p:sp>
      <p:sp>
        <p:nvSpPr>
          <p:cNvPr id="8" name="TextBox 7"/>
          <p:cNvSpPr txBox="1"/>
          <p:nvPr/>
        </p:nvSpPr>
        <p:spPr>
          <a:xfrm>
            <a:off x="479412" y="3859432"/>
            <a:ext cx="1326004" cy="369332"/>
          </a:xfrm>
          <a:prstGeom prst="rect">
            <a:avLst/>
          </a:prstGeom>
          <a:noFill/>
        </p:spPr>
        <p:txBody>
          <a:bodyPr wrap="none" rtlCol="0">
            <a:spAutoFit/>
          </a:bodyPr>
          <a:lstStyle/>
          <a:p>
            <a:pPr defTabSz="457200"/>
            <a:r>
              <a:rPr lang="en-US" b="1" dirty="0" smtClean="0">
                <a:solidFill>
                  <a:srgbClr val="800000"/>
                </a:solidFill>
              </a:rPr>
              <a:t>300-400 kW</a:t>
            </a:r>
            <a:endParaRPr lang="en-US" b="1" dirty="0">
              <a:solidFill>
                <a:srgbClr val="800000"/>
              </a:solidFill>
            </a:endParaRPr>
          </a:p>
        </p:txBody>
      </p:sp>
      <p:sp>
        <p:nvSpPr>
          <p:cNvPr id="9" name="TextBox 8"/>
          <p:cNvSpPr txBox="1"/>
          <p:nvPr/>
        </p:nvSpPr>
        <p:spPr>
          <a:xfrm>
            <a:off x="2289458" y="2780928"/>
            <a:ext cx="1928733" cy="369332"/>
          </a:xfrm>
          <a:prstGeom prst="rect">
            <a:avLst/>
          </a:prstGeom>
          <a:noFill/>
        </p:spPr>
        <p:txBody>
          <a:bodyPr wrap="none" rtlCol="0">
            <a:spAutoFit/>
          </a:bodyPr>
          <a:lstStyle/>
          <a:p>
            <a:pPr defTabSz="457200"/>
            <a:r>
              <a:rPr lang="en-US" b="1" dirty="0" smtClean="0">
                <a:solidFill>
                  <a:srgbClr val="800000"/>
                </a:solidFill>
              </a:rPr>
              <a:t>700kW – 1(2) MW</a:t>
            </a:r>
            <a:endParaRPr lang="en-US" b="1" dirty="0">
              <a:solidFill>
                <a:srgbClr val="800000"/>
              </a:solidFill>
            </a:endParaRPr>
          </a:p>
        </p:txBody>
      </p:sp>
      <p:sp>
        <p:nvSpPr>
          <p:cNvPr id="10" name="TextBox 9"/>
          <p:cNvSpPr txBox="1"/>
          <p:nvPr/>
        </p:nvSpPr>
        <p:spPr>
          <a:xfrm>
            <a:off x="5364088" y="2204864"/>
            <a:ext cx="966931" cy="369332"/>
          </a:xfrm>
          <a:prstGeom prst="rect">
            <a:avLst/>
          </a:prstGeom>
          <a:noFill/>
        </p:spPr>
        <p:txBody>
          <a:bodyPr wrap="none" rtlCol="0">
            <a:spAutoFit/>
          </a:bodyPr>
          <a:lstStyle/>
          <a:p>
            <a:pPr defTabSz="457200"/>
            <a:r>
              <a:rPr lang="en-US" b="1" dirty="0" smtClean="0">
                <a:solidFill>
                  <a:srgbClr val="800000"/>
                </a:solidFill>
              </a:rPr>
              <a:t>2-4 MW</a:t>
            </a:r>
            <a:endParaRPr lang="en-US" b="1" dirty="0">
              <a:solidFill>
                <a:srgbClr val="800000"/>
              </a:solidFill>
            </a:endParaRP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6" name="Footer Placeholder 5"/>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11" name="Slide Number Placeholder 10"/>
          <p:cNvSpPr>
            <a:spLocks noGrp="1"/>
          </p:cNvSpPr>
          <p:nvPr>
            <p:ph type="sldNum" sz="quarter" idx="12"/>
          </p:nvPr>
        </p:nvSpPr>
        <p:spPr/>
        <p:txBody>
          <a:bodyPr/>
          <a:lstStyle/>
          <a:p>
            <a:fld id="{04F9EA92-FCC2-5147-9FE6-93E5E16967E5}" type="slidenum">
              <a:rPr lang="en-US" smtClean="0">
                <a:solidFill>
                  <a:srgbClr val="2F5897"/>
                </a:solidFill>
              </a:rPr>
              <a:pPr/>
              <a:t>185</a:t>
            </a:fld>
            <a:endParaRPr lang="en-US">
              <a:solidFill>
                <a:srgbClr val="2F5897"/>
              </a:solidFill>
            </a:endParaRPr>
          </a:p>
        </p:txBody>
      </p:sp>
    </p:spTree>
    <p:extLst>
      <p:ext uri="{BB962C8B-B14F-4D97-AF65-F5344CB8AC3E}">
        <p14:creationId xmlns:p14="http://schemas.microsoft.com/office/powerpoint/2010/main" val="29208594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a:t>ν-</a:t>
            </a:r>
            <a:r>
              <a:rPr lang="en-US" dirty="0"/>
              <a:t>Accelerators : </a:t>
            </a:r>
            <a:r>
              <a:rPr lang="en-US" dirty="0" smtClean="0"/>
              <a:t>Future Possibilities - </a:t>
            </a:r>
            <a:r>
              <a:rPr lang="en-US" dirty="0" err="1" smtClean="0"/>
              <a:t>FermiLab</a:t>
            </a:r>
            <a:endParaRPr lang="en-US" dirty="0"/>
          </a:p>
        </p:txBody>
      </p:sp>
      <p:sp>
        <p:nvSpPr>
          <p:cNvPr id="12" name="Content Placeholder 11"/>
          <p:cNvSpPr>
            <a:spLocks noGrp="1"/>
          </p:cNvSpPr>
          <p:nvPr>
            <p:ph sz="quarter" idx="1"/>
          </p:nvPr>
        </p:nvSpPr>
        <p:spPr>
          <a:xfrm>
            <a:off x="35496" y="914400"/>
            <a:ext cx="4174998" cy="5410200"/>
          </a:xfrm>
        </p:spPr>
        <p:txBody>
          <a:bodyPr>
            <a:normAutofit fontScale="62500" lnSpcReduction="20000"/>
          </a:bodyPr>
          <a:lstStyle/>
          <a:p>
            <a:r>
              <a:rPr lang="en-US" b="1" dirty="0" smtClean="0">
                <a:solidFill>
                  <a:srgbClr val="800000"/>
                </a:solidFill>
              </a:rPr>
              <a:t>NO</a:t>
            </a:r>
            <a:r>
              <a:rPr lang="el-GR" b="1" dirty="0" smtClean="0">
                <a:solidFill>
                  <a:srgbClr val="800000"/>
                </a:solidFill>
              </a:rPr>
              <a:t>ν</a:t>
            </a:r>
            <a:r>
              <a:rPr lang="en-US" b="1" dirty="0" smtClean="0">
                <a:solidFill>
                  <a:srgbClr val="800000"/>
                </a:solidFill>
              </a:rPr>
              <a:t>A Off-Axis Experiment @ FNAL</a:t>
            </a:r>
          </a:p>
          <a:p>
            <a:pPr lvl="1"/>
            <a:r>
              <a:rPr lang="en-US" sz="2200" dirty="0"/>
              <a:t>120 </a:t>
            </a:r>
            <a:r>
              <a:rPr lang="en-US" sz="2200" dirty="0" err="1"/>
              <a:t>GeV</a:t>
            </a:r>
            <a:r>
              <a:rPr lang="en-US" sz="2200" dirty="0"/>
              <a:t> beam from main injector like NUMI</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smtClean="0"/>
          </a:p>
          <a:p>
            <a:endParaRPr lang="en-US" dirty="0" smtClean="0"/>
          </a:p>
          <a:p>
            <a:r>
              <a:rPr lang="en-US" dirty="0" err="1" smtClean="0"/>
              <a:t>NuMI</a:t>
            </a:r>
            <a:r>
              <a:rPr lang="en-US" dirty="0" smtClean="0"/>
              <a:t> beam upgrade: </a:t>
            </a:r>
            <a:r>
              <a:rPr lang="en-US" b="1" dirty="0" smtClean="0">
                <a:solidFill>
                  <a:srgbClr val="FF0000"/>
                </a:solidFill>
              </a:rPr>
              <a:t>320</a:t>
            </a:r>
            <a:r>
              <a:rPr lang="en-US" b="1" dirty="0" smtClean="0">
                <a:solidFill>
                  <a:srgbClr val="FF0000"/>
                </a:solidFill>
                <a:sym typeface="Wingdings"/>
              </a:rPr>
              <a:t> </a:t>
            </a:r>
            <a:r>
              <a:rPr lang="en-US" b="1" dirty="0" smtClean="0">
                <a:solidFill>
                  <a:srgbClr val="FF0000"/>
                </a:solidFill>
              </a:rPr>
              <a:t>700kW</a:t>
            </a:r>
          </a:p>
          <a:p>
            <a:pPr lvl="1"/>
            <a:r>
              <a:rPr lang="en-US" dirty="0"/>
              <a:t>c</a:t>
            </a:r>
            <a:r>
              <a:rPr lang="en-US" dirty="0" smtClean="0"/>
              <a:t>onvert recycler to p-ring</a:t>
            </a:r>
          </a:p>
          <a:p>
            <a:pPr lvl="1"/>
            <a:r>
              <a:rPr lang="en-US" dirty="0" smtClean="0"/>
              <a:t>Reduce MI  cycle time from 2.2s to 1.33s</a:t>
            </a:r>
          </a:p>
          <a:p>
            <a:pPr lvl="1"/>
            <a:r>
              <a:rPr lang="en-US" dirty="0" smtClean="0">
                <a:sym typeface="Wingdings"/>
              </a:rPr>
              <a:t>High-power target</a:t>
            </a:r>
          </a:p>
          <a:p>
            <a:pPr lvl="1"/>
            <a:r>
              <a:rPr lang="en-US" dirty="0" smtClean="0">
                <a:sym typeface="Wingdings"/>
              </a:rPr>
              <a:t>New extraction/injection lines</a:t>
            </a:r>
          </a:p>
          <a:p>
            <a:pPr lvl="1"/>
            <a:r>
              <a:rPr lang="en-US" dirty="0" smtClean="0">
                <a:sym typeface="Wingdings"/>
              </a:rPr>
              <a:t>Expect : </a:t>
            </a:r>
            <a:r>
              <a:rPr lang="en-US" b="1" dirty="0" smtClean="0">
                <a:sym typeface="Wingdings"/>
              </a:rPr>
              <a:t>~6×10</a:t>
            </a:r>
            <a:r>
              <a:rPr lang="en-US" b="1" baseline="30000" dirty="0" smtClean="0">
                <a:sym typeface="Wingdings"/>
              </a:rPr>
              <a:t>20</a:t>
            </a:r>
            <a:r>
              <a:rPr lang="en-US" b="1" dirty="0" smtClean="0">
                <a:sym typeface="Wingdings"/>
              </a:rPr>
              <a:t> pot/</a:t>
            </a:r>
            <a:r>
              <a:rPr lang="en-US" b="1" dirty="0" err="1" smtClean="0">
                <a:sym typeface="Wingdings"/>
              </a:rPr>
              <a:t>yr</a:t>
            </a:r>
            <a:r>
              <a:rPr lang="en-US" dirty="0" smtClean="0">
                <a:sym typeface="Wingdings"/>
              </a:rPr>
              <a:t>, starting </a:t>
            </a:r>
            <a:r>
              <a:rPr lang="en-US" b="1" dirty="0" smtClean="0">
                <a:sym typeface="Wingdings"/>
              </a:rPr>
              <a:t>2014</a:t>
            </a:r>
          </a:p>
        </p:txBody>
      </p:sp>
      <p:sp>
        <p:nvSpPr>
          <p:cNvPr id="13" name="Content Placeholder 12"/>
          <p:cNvSpPr>
            <a:spLocks noGrp="1"/>
          </p:cNvSpPr>
          <p:nvPr>
            <p:ph sz="quarter" idx="2"/>
          </p:nvPr>
        </p:nvSpPr>
        <p:spPr>
          <a:xfrm>
            <a:off x="4632198" y="1990268"/>
            <a:ext cx="4041648" cy="1150700"/>
          </a:xfrm>
        </p:spPr>
        <p:txBody>
          <a:bodyPr>
            <a:normAutofit fontScale="62500" lnSpcReduction="20000"/>
          </a:bodyPr>
          <a:lstStyle/>
          <a:p>
            <a:r>
              <a:rPr lang="en-US" b="1" dirty="0" smtClean="0">
                <a:solidFill>
                  <a:srgbClr val="800000"/>
                </a:solidFill>
              </a:rPr>
              <a:t>LBNE Very-Long baseline beam to DUSEL</a:t>
            </a:r>
          </a:p>
          <a:p>
            <a:pPr lvl="1"/>
            <a:r>
              <a:rPr lang="en-US" sz="2200" dirty="0" smtClean="0"/>
              <a:t>Initial phase : same beam </a:t>
            </a:r>
            <a:r>
              <a:rPr lang="en-US" sz="2200" dirty="0"/>
              <a:t>line as NUMI-NO</a:t>
            </a:r>
            <a:r>
              <a:rPr lang="el-GR" sz="2200" dirty="0"/>
              <a:t>ν</a:t>
            </a:r>
            <a:r>
              <a:rPr lang="en-US" sz="2200" dirty="0"/>
              <a:t>A – </a:t>
            </a:r>
            <a:r>
              <a:rPr lang="en-US" sz="2200" b="1" dirty="0"/>
              <a:t>120 </a:t>
            </a:r>
            <a:r>
              <a:rPr lang="en-US" sz="2200" b="1" dirty="0" err="1"/>
              <a:t>GeV</a:t>
            </a:r>
            <a:r>
              <a:rPr lang="en-US" sz="2200" b="1" dirty="0"/>
              <a:t> </a:t>
            </a:r>
            <a:r>
              <a:rPr lang="en-US" sz="2200" dirty="0"/>
              <a:t>form MI, </a:t>
            </a:r>
            <a:r>
              <a:rPr lang="en-US" sz="2200" b="1" dirty="0"/>
              <a:t>700 kW</a:t>
            </a:r>
          </a:p>
          <a:p>
            <a:pPr lvl="1"/>
            <a:r>
              <a:rPr lang="en-US" sz="2200" dirty="0"/>
              <a:t>Upgrade to </a:t>
            </a:r>
            <a:r>
              <a:rPr lang="en-US" sz="2200" b="1" dirty="0"/>
              <a:t>2.3 MW </a:t>
            </a:r>
            <a:r>
              <a:rPr lang="en-US" sz="2200" dirty="0"/>
              <a:t>– </a:t>
            </a:r>
            <a:r>
              <a:rPr lang="en-US" sz="2200" b="1" dirty="0"/>
              <a:t>Project-X</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741" y="1620114"/>
            <a:ext cx="3976219" cy="2961014"/>
          </a:xfrm>
          <a:prstGeom prst="rect">
            <a:avLst/>
          </a:prstGeom>
        </p:spPr>
      </p:pic>
      <p:sp>
        <p:nvSpPr>
          <p:cNvPr id="8" name="Rectangle 7"/>
          <p:cNvSpPr/>
          <p:nvPr/>
        </p:nvSpPr>
        <p:spPr>
          <a:xfrm>
            <a:off x="179512" y="1382579"/>
            <a:ext cx="2117098" cy="246221"/>
          </a:xfrm>
          <a:prstGeom prst="rect">
            <a:avLst/>
          </a:prstGeom>
        </p:spPr>
        <p:txBody>
          <a:bodyPr wrap="none">
            <a:spAutoFit/>
          </a:bodyPr>
          <a:lstStyle/>
          <a:p>
            <a:pPr defTabSz="457200"/>
            <a:r>
              <a:rPr lang="hu-HU" sz="1000" i="1" dirty="0" smtClean="0">
                <a:solidFill>
                  <a:prstClr val="black"/>
                </a:solidFill>
              </a:rPr>
              <a:t>Courtesy : Ryan Patterson - </a:t>
            </a:r>
            <a:r>
              <a:rPr lang="en-US" sz="1000" i="1" dirty="0" smtClean="0">
                <a:solidFill>
                  <a:prstClr val="black"/>
                </a:solidFill>
              </a:rPr>
              <a:t>CALTECH</a:t>
            </a:r>
            <a:endParaRPr lang="en-US" sz="1000" i="1" dirty="0">
              <a:solidFill>
                <a:prstClr val="black"/>
              </a:solidFill>
            </a:endParaRPr>
          </a:p>
        </p:txBody>
      </p:sp>
      <p:pic>
        <p:nvPicPr>
          <p:cNvPr id="9" name="Picture 8"/>
          <p:cNvPicPr>
            <a:picLocks noChangeAspect="1"/>
          </p:cNvPicPr>
          <p:nvPr/>
        </p:nvPicPr>
        <p:blipFill>
          <a:blip r:embed="rId4"/>
          <a:stretch>
            <a:fillRect/>
          </a:stretch>
        </p:blipFill>
        <p:spPr>
          <a:xfrm>
            <a:off x="591220" y="3995456"/>
            <a:ext cx="1316484" cy="297640"/>
          </a:xfrm>
          <a:prstGeom prst="rect">
            <a:avLst/>
          </a:prstGeom>
        </p:spPr>
      </p:pic>
      <p:sp>
        <p:nvSpPr>
          <p:cNvPr id="10" name="TextBox 9"/>
          <p:cNvSpPr txBox="1"/>
          <p:nvPr/>
        </p:nvSpPr>
        <p:spPr>
          <a:xfrm rot="5185771">
            <a:off x="663743" y="2370193"/>
            <a:ext cx="987294" cy="400110"/>
          </a:xfrm>
          <a:prstGeom prst="rect">
            <a:avLst/>
          </a:prstGeom>
          <a:noFill/>
        </p:spPr>
        <p:txBody>
          <a:bodyPr wrap="none" rtlCol="0">
            <a:spAutoFit/>
          </a:bodyPr>
          <a:lstStyle/>
          <a:p>
            <a:pPr defTabSz="457200"/>
            <a:r>
              <a:rPr lang="en-US" sz="2000" b="1" dirty="0" smtClean="0">
                <a:solidFill>
                  <a:prstClr val="white"/>
                </a:solidFill>
              </a:rPr>
              <a:t>810 km</a:t>
            </a:r>
            <a:endParaRPr lang="en-US" sz="2000" b="1" dirty="0">
              <a:solidFill>
                <a:prstClr val="white"/>
              </a:solidFill>
            </a:endParaRPr>
          </a:p>
        </p:txBody>
      </p:sp>
      <p:sp>
        <p:nvSpPr>
          <p:cNvPr id="18" name="TextBox 17"/>
          <p:cNvSpPr txBox="1"/>
          <p:nvPr/>
        </p:nvSpPr>
        <p:spPr>
          <a:xfrm rot="18711537">
            <a:off x="5840303" y="3881797"/>
            <a:ext cx="994157" cy="369332"/>
          </a:xfrm>
          <a:prstGeom prst="rect">
            <a:avLst/>
          </a:prstGeom>
          <a:noFill/>
        </p:spPr>
        <p:txBody>
          <a:bodyPr wrap="none" rtlCol="0">
            <a:spAutoFit/>
          </a:bodyPr>
          <a:lstStyle/>
          <a:p>
            <a:pPr defTabSz="457200"/>
            <a:r>
              <a:rPr lang="en-US" b="1" dirty="0" smtClean="0">
                <a:solidFill>
                  <a:prstClr val="white"/>
                </a:solidFill>
              </a:rPr>
              <a:t>2300 km</a:t>
            </a:r>
            <a:endParaRPr lang="en-US" b="1" dirty="0">
              <a:solidFill>
                <a:prstClr val="white"/>
              </a:solidFill>
            </a:endParaRPr>
          </a:p>
        </p:txBody>
      </p:sp>
      <p:sp>
        <p:nvSpPr>
          <p:cNvPr id="20" name="TextBox 19"/>
          <p:cNvSpPr txBox="1"/>
          <p:nvPr/>
        </p:nvSpPr>
        <p:spPr>
          <a:xfrm rot="3431393">
            <a:off x="5820300" y="4932012"/>
            <a:ext cx="886406" cy="369332"/>
          </a:xfrm>
          <a:prstGeom prst="rect">
            <a:avLst/>
          </a:prstGeom>
          <a:noFill/>
        </p:spPr>
        <p:txBody>
          <a:bodyPr wrap="none" rtlCol="0">
            <a:spAutoFit/>
          </a:bodyPr>
          <a:lstStyle/>
          <a:p>
            <a:pPr defTabSz="457200"/>
            <a:r>
              <a:rPr lang="en-US" b="1" dirty="0" smtClean="0">
                <a:solidFill>
                  <a:prstClr val="white"/>
                </a:solidFill>
              </a:rPr>
              <a:t>730 km</a:t>
            </a:r>
            <a:endParaRPr lang="en-US" b="1" dirty="0">
              <a:solidFill>
                <a:prstClr val="white"/>
              </a:solidFill>
            </a:endParaRPr>
          </a:p>
        </p:txBody>
      </p:sp>
      <p:sp>
        <p:nvSpPr>
          <p:cNvPr id="23" name="TextBox 22"/>
          <p:cNvSpPr txBox="1"/>
          <p:nvPr/>
        </p:nvSpPr>
        <p:spPr>
          <a:xfrm>
            <a:off x="5033924" y="4787860"/>
            <a:ext cx="834220" cy="369332"/>
          </a:xfrm>
          <a:prstGeom prst="rect">
            <a:avLst/>
          </a:prstGeom>
          <a:noFill/>
        </p:spPr>
        <p:txBody>
          <a:bodyPr wrap="none" rtlCol="0">
            <a:spAutoFit/>
          </a:bodyPr>
          <a:lstStyle/>
          <a:p>
            <a:pPr defTabSz="457200"/>
            <a:r>
              <a:rPr lang="en-US" b="1" dirty="0" smtClean="0">
                <a:solidFill>
                  <a:prstClr val="white"/>
                </a:solidFill>
              </a:rPr>
              <a:t>130km</a:t>
            </a:r>
            <a:endParaRPr lang="en-US" b="1" dirty="0">
              <a:solidFill>
                <a:prstClr val="white"/>
              </a:solidFill>
            </a:endParaRPr>
          </a:p>
        </p:txBody>
      </p:sp>
      <p:grpSp>
        <p:nvGrpSpPr>
          <p:cNvPr id="2" name="Group 1"/>
          <p:cNvGrpSpPr/>
          <p:nvPr/>
        </p:nvGrpSpPr>
        <p:grpSpPr>
          <a:xfrm>
            <a:off x="4345574" y="3099643"/>
            <a:ext cx="4798426" cy="3065661"/>
            <a:chOff x="4345574" y="2760265"/>
            <a:chExt cx="4798426" cy="3065661"/>
          </a:xfrm>
        </p:grpSpPr>
        <p:pic>
          <p:nvPicPr>
            <p:cNvPr id="21" name="Picture 20"/>
            <p:cNvPicPr>
              <a:picLocks noChangeAspect="1"/>
            </p:cNvPicPr>
            <p:nvPr/>
          </p:nvPicPr>
          <p:blipFill>
            <a:blip r:embed="rId5"/>
            <a:stretch>
              <a:fillRect/>
            </a:stretch>
          </p:blipFill>
          <p:spPr>
            <a:xfrm>
              <a:off x="4345574" y="2760265"/>
              <a:ext cx="4798426" cy="3065661"/>
            </a:xfrm>
            <a:prstGeom prst="rect">
              <a:avLst/>
            </a:prstGeom>
          </p:spPr>
        </p:pic>
        <p:sp>
          <p:nvSpPr>
            <p:cNvPr id="27" name="TextBox 26"/>
            <p:cNvSpPr txBox="1"/>
            <p:nvPr/>
          </p:nvSpPr>
          <p:spPr>
            <a:xfrm rot="719348">
              <a:off x="5988083" y="4318092"/>
              <a:ext cx="1003400" cy="369332"/>
            </a:xfrm>
            <a:prstGeom prst="rect">
              <a:avLst/>
            </a:prstGeom>
            <a:noFill/>
          </p:spPr>
          <p:txBody>
            <a:bodyPr wrap="none" rtlCol="0">
              <a:spAutoFit/>
            </a:bodyPr>
            <a:lstStyle/>
            <a:p>
              <a:pPr defTabSz="457200"/>
              <a:r>
                <a:rPr lang="en-US" b="1" dirty="0" smtClean="0">
                  <a:solidFill>
                    <a:prstClr val="white"/>
                  </a:solidFill>
                </a:rPr>
                <a:t>1300 km</a:t>
              </a:r>
              <a:endParaRPr lang="en-US" b="1" dirty="0">
                <a:solidFill>
                  <a:prstClr val="white"/>
                </a:solidFill>
              </a:endParaRPr>
            </a:p>
          </p:txBody>
        </p:sp>
        <p:pic>
          <p:nvPicPr>
            <p:cNvPr id="28" name="Picture 27"/>
            <p:cNvPicPr>
              <a:picLocks noChangeAspect="1"/>
            </p:cNvPicPr>
            <p:nvPr/>
          </p:nvPicPr>
          <p:blipFill>
            <a:blip r:embed="rId4"/>
            <a:stretch>
              <a:fillRect/>
            </a:stretch>
          </p:blipFill>
          <p:spPr>
            <a:xfrm>
              <a:off x="7827516" y="5296404"/>
              <a:ext cx="1316484" cy="297640"/>
            </a:xfrm>
            <a:prstGeom prst="rect">
              <a:avLst/>
            </a:prstGeom>
          </p:spPr>
        </p:pic>
        <p:pic>
          <p:nvPicPr>
            <p:cNvPr id="29" name="Picture 28"/>
            <p:cNvPicPr>
              <a:picLocks noChangeAspect="1"/>
            </p:cNvPicPr>
            <p:nvPr/>
          </p:nvPicPr>
          <p:blipFill>
            <a:blip r:embed="rId6"/>
            <a:stretch>
              <a:fillRect/>
            </a:stretch>
          </p:blipFill>
          <p:spPr>
            <a:xfrm>
              <a:off x="4366129" y="4573279"/>
              <a:ext cx="855216" cy="469984"/>
            </a:xfrm>
            <a:prstGeom prst="rect">
              <a:avLst/>
            </a:prstGeom>
          </p:spPr>
        </p:pic>
      </p:grpSp>
      <p:sp>
        <p:nvSpPr>
          <p:cNvPr id="30" name="Rectangle 29"/>
          <p:cNvSpPr/>
          <p:nvPr/>
        </p:nvSpPr>
        <p:spPr>
          <a:xfrm>
            <a:off x="7380312" y="6207115"/>
            <a:ext cx="1725615" cy="246221"/>
          </a:xfrm>
          <a:prstGeom prst="rect">
            <a:avLst/>
          </a:prstGeom>
        </p:spPr>
        <p:txBody>
          <a:bodyPr wrap="none">
            <a:spAutoFit/>
          </a:bodyPr>
          <a:lstStyle/>
          <a:p>
            <a:pPr defTabSz="457200"/>
            <a:r>
              <a:rPr lang="hu-HU" sz="1000" i="1" dirty="0" smtClean="0">
                <a:solidFill>
                  <a:prstClr val="black"/>
                </a:solidFill>
              </a:rPr>
              <a:t>Courtesy : G. Rameika - FNAL</a:t>
            </a:r>
            <a:endParaRPr lang="en-US" sz="1000" i="1" dirty="0">
              <a:solidFill>
                <a:prstClr val="black"/>
              </a:solidFill>
            </a:endParaRP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4" name="Footer Placeholder 3"/>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186</a:t>
            </a:fld>
            <a:endParaRPr lang="en-US">
              <a:solidFill>
                <a:srgbClr val="2F5897"/>
              </a:solidFill>
            </a:endParaRPr>
          </a:p>
        </p:txBody>
      </p:sp>
    </p:spTree>
    <p:extLst>
      <p:ext uri="{BB962C8B-B14F-4D97-AF65-F5344CB8AC3E}">
        <p14:creationId xmlns:p14="http://schemas.microsoft.com/office/powerpoint/2010/main" val="1545295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a:t>ν-</a:t>
            </a:r>
            <a:r>
              <a:rPr lang="en-US" dirty="0"/>
              <a:t>Accelerators : </a:t>
            </a:r>
            <a:r>
              <a:rPr lang="en-US" dirty="0" smtClean="0"/>
              <a:t>Future Possibilities - Japan</a:t>
            </a:r>
            <a:endParaRPr lang="en-US" dirty="0"/>
          </a:p>
        </p:txBody>
      </p:sp>
      <p:sp>
        <p:nvSpPr>
          <p:cNvPr id="12" name="Content Placeholder 11"/>
          <p:cNvSpPr>
            <a:spLocks noGrp="1"/>
          </p:cNvSpPr>
          <p:nvPr>
            <p:ph sz="quarter" idx="1"/>
          </p:nvPr>
        </p:nvSpPr>
        <p:spPr>
          <a:xfrm>
            <a:off x="457200" y="914400"/>
            <a:ext cx="8229600" cy="858416"/>
          </a:xfrm>
        </p:spPr>
        <p:txBody>
          <a:bodyPr>
            <a:noAutofit/>
          </a:bodyPr>
          <a:lstStyle/>
          <a:p>
            <a:r>
              <a:rPr lang="en-US" sz="2000" b="1" dirty="0" smtClean="0">
                <a:solidFill>
                  <a:srgbClr val="800000"/>
                </a:solidFill>
              </a:rPr>
              <a:t>T2K Beam to Super </a:t>
            </a:r>
            <a:r>
              <a:rPr lang="en-US" sz="2000" b="1" dirty="0" err="1" smtClean="0">
                <a:solidFill>
                  <a:srgbClr val="800000"/>
                </a:solidFill>
              </a:rPr>
              <a:t>Kamiokande</a:t>
            </a:r>
            <a:endParaRPr lang="en-US" sz="2000" b="1" dirty="0" smtClean="0">
              <a:solidFill>
                <a:srgbClr val="800000"/>
              </a:solidFill>
            </a:endParaRPr>
          </a:p>
          <a:p>
            <a:pPr lvl="1"/>
            <a:r>
              <a:rPr lang="en-US" sz="1800" dirty="0" smtClean="0"/>
              <a:t>30 </a:t>
            </a:r>
            <a:r>
              <a:rPr lang="en-US" sz="1800" dirty="0" err="1" smtClean="0"/>
              <a:t>GeV</a:t>
            </a:r>
            <a:r>
              <a:rPr lang="en-US" sz="1800" dirty="0" smtClean="0"/>
              <a:t> </a:t>
            </a:r>
            <a:r>
              <a:rPr lang="en-US" sz="1800" dirty="0"/>
              <a:t>beam from main </a:t>
            </a:r>
            <a:r>
              <a:rPr lang="en-US" sz="1800" dirty="0" smtClean="0"/>
              <a:t>ring</a:t>
            </a:r>
            <a:endParaRPr lang="en-US" sz="1800" dirty="0"/>
          </a:p>
        </p:txBody>
      </p:sp>
      <p:sp>
        <p:nvSpPr>
          <p:cNvPr id="13" name="Content Placeholder 12"/>
          <p:cNvSpPr>
            <a:spLocks noGrp="1"/>
          </p:cNvSpPr>
          <p:nvPr>
            <p:ph sz="quarter" idx="2"/>
          </p:nvPr>
        </p:nvSpPr>
        <p:spPr>
          <a:xfrm>
            <a:off x="457200" y="4509120"/>
            <a:ext cx="8216646" cy="1815480"/>
          </a:xfrm>
        </p:spPr>
        <p:txBody>
          <a:bodyPr>
            <a:normAutofit fontScale="47500" lnSpcReduction="20000"/>
          </a:bodyPr>
          <a:lstStyle/>
          <a:p>
            <a:r>
              <a:rPr lang="en-US" dirty="0" smtClean="0"/>
              <a:t>Reached </a:t>
            </a:r>
            <a:r>
              <a:rPr lang="en-US" b="1" dirty="0" smtClean="0">
                <a:solidFill>
                  <a:srgbClr val="FF0000"/>
                </a:solidFill>
              </a:rPr>
              <a:t>70kW</a:t>
            </a:r>
            <a:r>
              <a:rPr lang="en-US" dirty="0" smtClean="0"/>
              <a:t> [1.43e20 pot] before earthquake</a:t>
            </a:r>
          </a:p>
          <a:p>
            <a:endParaRPr lang="en-US" dirty="0" smtClean="0"/>
          </a:p>
          <a:p>
            <a:r>
              <a:rPr lang="en-US" dirty="0" smtClean="0"/>
              <a:t>Repairs ongoing, hope </a:t>
            </a:r>
            <a:r>
              <a:rPr lang="en-US" b="1" dirty="0" smtClean="0"/>
              <a:t>to restart in 2012</a:t>
            </a:r>
            <a:r>
              <a:rPr lang="en-US" dirty="0" smtClean="0"/>
              <a:t>, aim to reach  </a:t>
            </a:r>
            <a:r>
              <a:rPr lang="en-US" b="1" dirty="0" smtClean="0">
                <a:solidFill>
                  <a:srgbClr val="FF0000"/>
                </a:solidFill>
              </a:rPr>
              <a:t>~0.5MW in 2013 </a:t>
            </a:r>
            <a:r>
              <a:rPr lang="en-US" dirty="0" smtClean="0"/>
              <a:t>[1e21 pot]</a:t>
            </a:r>
          </a:p>
          <a:p>
            <a:endParaRPr lang="en-US" dirty="0" smtClean="0"/>
          </a:p>
          <a:p>
            <a:r>
              <a:rPr lang="en-US" dirty="0" smtClean="0"/>
              <a:t>Continue approved program: reach </a:t>
            </a:r>
            <a:r>
              <a:rPr lang="en-US" b="1" dirty="0" smtClean="0"/>
              <a:t>~1 MW </a:t>
            </a:r>
            <a:r>
              <a:rPr lang="en-US" dirty="0" smtClean="0"/>
              <a:t>in few years, extend to </a:t>
            </a:r>
            <a:r>
              <a:rPr lang="en-US" b="1" dirty="0" smtClean="0"/>
              <a:t>3.8MW later</a:t>
            </a:r>
          </a:p>
          <a:p>
            <a:pPr lvl="1"/>
            <a:r>
              <a:rPr lang="en-US" dirty="0" smtClean="0">
                <a:solidFill>
                  <a:schemeClr val="tx1"/>
                </a:solidFill>
              </a:rPr>
              <a:t>Major upgrades to the accelerators would be required - Target station designed for 4 MW of beam power</a:t>
            </a:r>
          </a:p>
          <a:p>
            <a:endParaRPr lang="en-US" dirty="0" smtClean="0"/>
          </a:p>
          <a:p>
            <a:r>
              <a:rPr lang="en-US" dirty="0" smtClean="0"/>
              <a:t>Plans for longer baseline (658 km) to </a:t>
            </a:r>
            <a:r>
              <a:rPr lang="en-US" dirty="0" err="1" smtClean="0"/>
              <a:t>Okinoshima</a:t>
            </a:r>
            <a:r>
              <a:rPr lang="en-US" dirty="0" smtClean="0"/>
              <a:t> island </a:t>
            </a:r>
            <a:r>
              <a:rPr lang="pl-PL" dirty="0" err="1" smtClean="0"/>
              <a:t>wi</a:t>
            </a:r>
            <a:r>
              <a:rPr lang="en-US" dirty="0" err="1" smtClean="0"/>
              <a:t>th</a:t>
            </a:r>
            <a:r>
              <a:rPr lang="en-US" dirty="0"/>
              <a:t> </a:t>
            </a:r>
            <a:r>
              <a:rPr lang="en-US" dirty="0" smtClean="0"/>
              <a:t>off-axis detector</a:t>
            </a:r>
            <a:endParaRPr lang="en-US" dirty="0" smtClean="0">
              <a:solidFill>
                <a:schemeClr val="tx1"/>
              </a:solidFill>
            </a:endParaRPr>
          </a:p>
        </p:txBody>
      </p:sp>
      <p:sp>
        <p:nvSpPr>
          <p:cNvPr id="8" name="Rectangle 7"/>
          <p:cNvSpPr/>
          <p:nvPr/>
        </p:nvSpPr>
        <p:spPr>
          <a:xfrm>
            <a:off x="7250144" y="4509120"/>
            <a:ext cx="1714344" cy="246221"/>
          </a:xfrm>
          <a:prstGeom prst="rect">
            <a:avLst/>
          </a:prstGeom>
        </p:spPr>
        <p:txBody>
          <a:bodyPr wrap="none">
            <a:spAutoFit/>
          </a:bodyPr>
          <a:lstStyle/>
          <a:p>
            <a:pPr defTabSz="457200"/>
            <a:r>
              <a:rPr lang="hu-HU" sz="1000" i="1" dirty="0" smtClean="0">
                <a:solidFill>
                  <a:prstClr val="black"/>
                </a:solidFill>
              </a:rPr>
              <a:t>Courtesy : T. Kobayashi - </a:t>
            </a:r>
            <a:r>
              <a:rPr lang="en-US" sz="1000" i="1" dirty="0" smtClean="0">
                <a:solidFill>
                  <a:prstClr val="black"/>
                </a:solidFill>
              </a:rPr>
              <a:t>KEK</a:t>
            </a:r>
            <a:endParaRPr lang="en-US" sz="1000" i="1" dirty="0">
              <a:solidFill>
                <a:prstClr val="black"/>
              </a:solidFill>
            </a:endParaRPr>
          </a:p>
        </p:txBody>
      </p:sp>
      <p:pic>
        <p:nvPicPr>
          <p:cNvPr id="19" name="Picture 24" descr="01_T2K_0808-japan-kore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5696" y="1700808"/>
            <a:ext cx="7012421" cy="2808312"/>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4" name="Slide Number Placeholder 3"/>
          <p:cNvSpPr>
            <a:spLocks noGrp="1"/>
          </p:cNvSpPr>
          <p:nvPr>
            <p:ph type="sldNum" sz="quarter" idx="12"/>
          </p:nvPr>
        </p:nvSpPr>
        <p:spPr/>
        <p:txBody>
          <a:bodyPr/>
          <a:lstStyle/>
          <a:p>
            <a:fld id="{04F9EA92-FCC2-5147-9FE6-93E5E16967E5}" type="slidenum">
              <a:rPr lang="en-US" smtClean="0">
                <a:solidFill>
                  <a:srgbClr val="2F5897"/>
                </a:solidFill>
              </a:rPr>
              <a:pPr/>
              <a:t>187</a:t>
            </a:fld>
            <a:endParaRPr lang="en-US">
              <a:solidFill>
                <a:srgbClr val="2F5897"/>
              </a:solidFill>
            </a:endParaRPr>
          </a:p>
        </p:txBody>
      </p:sp>
    </p:spTree>
    <p:extLst>
      <p:ext uri="{BB962C8B-B14F-4D97-AF65-F5344CB8AC3E}">
        <p14:creationId xmlns:p14="http://schemas.microsoft.com/office/powerpoint/2010/main" val="141445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a:t>ν-</a:t>
            </a:r>
            <a:r>
              <a:rPr lang="en-US" dirty="0"/>
              <a:t>Accelerators : </a:t>
            </a:r>
            <a:r>
              <a:rPr lang="en-US" dirty="0" smtClean="0"/>
              <a:t>Future Possibilities - CERN</a:t>
            </a:r>
            <a:endParaRPr lang="en-US" dirty="0"/>
          </a:p>
        </p:txBody>
      </p:sp>
      <p:sp>
        <p:nvSpPr>
          <p:cNvPr id="12" name="Content Placeholder 11"/>
          <p:cNvSpPr>
            <a:spLocks noGrp="1"/>
          </p:cNvSpPr>
          <p:nvPr>
            <p:ph sz="quarter" idx="1"/>
          </p:nvPr>
        </p:nvSpPr>
        <p:spPr>
          <a:xfrm>
            <a:off x="457199" y="914401"/>
            <a:ext cx="8276389" cy="642392"/>
          </a:xfrm>
        </p:spPr>
        <p:txBody>
          <a:bodyPr>
            <a:normAutofit/>
          </a:bodyPr>
          <a:lstStyle/>
          <a:p>
            <a:r>
              <a:rPr lang="en-US" b="1" dirty="0" smtClean="0">
                <a:solidFill>
                  <a:srgbClr val="800000"/>
                </a:solidFill>
              </a:rPr>
              <a:t>Long-Baseline Options – LAGUNA-LBNO study</a:t>
            </a:r>
          </a:p>
        </p:txBody>
      </p:sp>
      <p:sp>
        <p:nvSpPr>
          <p:cNvPr id="2" name="Content Placeholder 1"/>
          <p:cNvSpPr>
            <a:spLocks noGrp="1"/>
          </p:cNvSpPr>
          <p:nvPr>
            <p:ph sz="quarter" idx="2"/>
          </p:nvPr>
        </p:nvSpPr>
        <p:spPr>
          <a:xfrm>
            <a:off x="457199" y="1700808"/>
            <a:ext cx="3579847" cy="4623792"/>
          </a:xfrm>
        </p:spPr>
        <p:txBody>
          <a:bodyPr>
            <a:normAutofit/>
          </a:bodyPr>
          <a:lstStyle/>
          <a:p>
            <a:pPr marL="548640" lvl="2">
              <a:spcBef>
                <a:spcPts val="600"/>
              </a:spcBef>
              <a:buClr>
                <a:schemeClr val="accent1"/>
              </a:buClr>
            </a:pPr>
            <a:r>
              <a:rPr lang="en-US" dirty="0"/>
              <a:t>Build on </a:t>
            </a:r>
            <a:r>
              <a:rPr lang="en-US" dirty="0" smtClean="0"/>
              <a:t>CNGS experience</a:t>
            </a:r>
          </a:p>
          <a:p>
            <a:pPr marL="548640" lvl="2">
              <a:spcBef>
                <a:spcPts val="600"/>
              </a:spcBef>
              <a:buClr>
                <a:schemeClr val="accent1"/>
              </a:buClr>
            </a:pPr>
            <a:endParaRPr lang="en-US" dirty="0" smtClean="0"/>
          </a:p>
          <a:p>
            <a:pPr marL="548640" lvl="2">
              <a:spcBef>
                <a:spcPts val="600"/>
              </a:spcBef>
              <a:buClr>
                <a:schemeClr val="accent1"/>
              </a:buClr>
            </a:pPr>
            <a:r>
              <a:rPr lang="en-US" dirty="0" smtClean="0"/>
              <a:t>Extend </a:t>
            </a:r>
            <a:r>
              <a:rPr lang="en-US" b="1" dirty="0"/>
              <a:t>LAGUNA</a:t>
            </a:r>
            <a:r>
              <a:rPr lang="en-US" dirty="0"/>
              <a:t> </a:t>
            </a:r>
            <a:r>
              <a:rPr lang="en-US" dirty="0" smtClean="0"/>
              <a:t>(underground detectors) &amp; </a:t>
            </a:r>
            <a:r>
              <a:rPr lang="en-US" b="1" dirty="0" err="1"/>
              <a:t>EUROnu</a:t>
            </a:r>
            <a:r>
              <a:rPr lang="en-US" dirty="0"/>
              <a:t> </a:t>
            </a:r>
            <a:r>
              <a:rPr lang="en-US" dirty="0" smtClean="0"/>
              <a:t>work</a:t>
            </a:r>
          </a:p>
          <a:p>
            <a:pPr marL="548640" lvl="2">
              <a:spcBef>
                <a:spcPts val="600"/>
              </a:spcBef>
              <a:buClr>
                <a:schemeClr val="accent1"/>
              </a:buClr>
            </a:pPr>
            <a:endParaRPr lang="en-US" dirty="0"/>
          </a:p>
          <a:p>
            <a:pPr marL="548640" lvl="2">
              <a:spcBef>
                <a:spcPts val="600"/>
              </a:spcBef>
              <a:buClr>
                <a:schemeClr val="accent1"/>
              </a:buClr>
            </a:pPr>
            <a:r>
              <a:rPr lang="en-US" dirty="0" smtClean="0"/>
              <a:t>The beam to </a:t>
            </a:r>
            <a:r>
              <a:rPr lang="en-US" dirty="0" err="1" smtClean="0"/>
              <a:t>Frejus</a:t>
            </a:r>
            <a:r>
              <a:rPr lang="en-US" dirty="0" smtClean="0"/>
              <a:t> offers good synergy for enhanced physics reach with </a:t>
            </a:r>
            <a:r>
              <a:rPr lang="el-GR" b="1" dirty="0" smtClean="0">
                <a:solidFill>
                  <a:srgbClr val="660066"/>
                </a:solidFill>
              </a:rPr>
              <a:t>β-</a:t>
            </a:r>
            <a:r>
              <a:rPr lang="en-US" b="1" dirty="0" smtClean="0">
                <a:solidFill>
                  <a:srgbClr val="660066"/>
                </a:solidFill>
              </a:rPr>
              <a:t>beam</a:t>
            </a:r>
            <a:r>
              <a:rPr lang="en-US" dirty="0" smtClean="0"/>
              <a:t> at </a:t>
            </a:r>
            <a:r>
              <a:rPr lang="el-GR" dirty="0" smtClean="0"/>
              <a:t>γ</a:t>
            </a:r>
            <a:r>
              <a:rPr lang="en-US" dirty="0" smtClean="0"/>
              <a:t>=100</a:t>
            </a:r>
          </a:p>
        </p:txBody>
      </p:sp>
      <p:pic>
        <p:nvPicPr>
          <p:cNvPr id="16" name="Picture 15"/>
          <p:cNvPicPr>
            <a:picLocks noChangeAspect="1"/>
          </p:cNvPicPr>
          <p:nvPr/>
        </p:nvPicPr>
        <p:blipFill>
          <a:blip r:embed="rId3"/>
          <a:stretch>
            <a:fillRect/>
          </a:stretch>
        </p:blipFill>
        <p:spPr>
          <a:xfrm>
            <a:off x="4037046" y="1556792"/>
            <a:ext cx="4927442" cy="4824173"/>
          </a:xfrm>
          <a:prstGeom prst="rect">
            <a:avLst/>
          </a:prstGeom>
        </p:spPr>
      </p:pic>
      <p:sp>
        <p:nvSpPr>
          <p:cNvPr id="17" name="TextBox 16"/>
          <p:cNvSpPr txBox="1"/>
          <p:nvPr/>
        </p:nvSpPr>
        <p:spPr>
          <a:xfrm>
            <a:off x="4382490" y="1476653"/>
            <a:ext cx="3466729" cy="800219"/>
          </a:xfrm>
          <a:prstGeom prst="rect">
            <a:avLst/>
          </a:prstGeom>
          <a:solidFill>
            <a:schemeClr val="accent3">
              <a:lumMod val="40000"/>
              <a:lumOff val="60000"/>
            </a:schemeClr>
          </a:solidFill>
        </p:spPr>
        <p:txBody>
          <a:bodyPr wrap="square" rtlCol="0">
            <a:spAutoFit/>
          </a:bodyPr>
          <a:lstStyle/>
          <a:p>
            <a:pPr defTabSz="457200"/>
            <a:r>
              <a:rPr lang="en-US" b="1" dirty="0" smtClean="0">
                <a:solidFill>
                  <a:prstClr val="black"/>
                </a:solidFill>
              </a:rPr>
              <a:t>CN2PY (</a:t>
            </a:r>
            <a:r>
              <a:rPr lang="en-US" b="1" dirty="0" err="1" smtClean="0">
                <a:solidFill>
                  <a:prstClr val="black"/>
                </a:solidFill>
              </a:rPr>
              <a:t>Pyhasalmi</a:t>
            </a:r>
            <a:r>
              <a:rPr lang="en-US" b="1" dirty="0" smtClean="0">
                <a:solidFill>
                  <a:prstClr val="black"/>
                </a:solidFill>
              </a:rPr>
              <a:t>)</a:t>
            </a:r>
          </a:p>
          <a:p>
            <a:pPr marL="285750" indent="-285750" defTabSz="457200">
              <a:buFont typeface="Wingdings" charset="2"/>
              <a:buChar char="§"/>
            </a:pPr>
            <a:r>
              <a:rPr lang="en-US" sz="1400" dirty="0" smtClean="0">
                <a:solidFill>
                  <a:prstClr val="black"/>
                </a:solidFill>
              </a:rPr>
              <a:t>Initial : beam from SPS (500kW - </a:t>
            </a:r>
            <a:r>
              <a:rPr lang="en-US" sz="1400" b="1" dirty="0" smtClean="0">
                <a:solidFill>
                  <a:srgbClr val="FF0000"/>
                </a:solidFill>
              </a:rPr>
              <a:t>750kW</a:t>
            </a:r>
            <a:r>
              <a:rPr lang="en-US" sz="1400" dirty="0" smtClean="0">
                <a:solidFill>
                  <a:srgbClr val="000000"/>
                </a:solidFill>
              </a:rPr>
              <a:t>)</a:t>
            </a:r>
            <a:endParaRPr lang="en-US" sz="1400" b="1" dirty="0" smtClean="0">
              <a:solidFill>
                <a:srgbClr val="000000"/>
              </a:solidFill>
            </a:endParaRPr>
          </a:p>
          <a:p>
            <a:pPr marL="285750" indent="-285750" defTabSz="457200">
              <a:buFont typeface="Wingdings" charset="2"/>
              <a:buChar char="§"/>
            </a:pPr>
            <a:r>
              <a:rPr lang="en-US" sz="1400" dirty="0" smtClean="0">
                <a:solidFill>
                  <a:prstClr val="black"/>
                </a:solidFill>
              </a:rPr>
              <a:t>Long term: </a:t>
            </a:r>
            <a:r>
              <a:rPr lang="en-US" sz="1400" b="1" dirty="0" smtClean="0">
                <a:solidFill>
                  <a:srgbClr val="FF0000"/>
                </a:solidFill>
              </a:rPr>
              <a:t>LP-SPL + HPPS - 2MW</a:t>
            </a:r>
            <a:endParaRPr lang="en-US" sz="1400" b="1" dirty="0">
              <a:solidFill>
                <a:srgbClr val="FF0000"/>
              </a:solidFill>
            </a:endParaRPr>
          </a:p>
        </p:txBody>
      </p:sp>
      <p:sp>
        <p:nvSpPr>
          <p:cNvPr id="18" name="TextBox 17"/>
          <p:cNvSpPr txBox="1"/>
          <p:nvPr/>
        </p:nvSpPr>
        <p:spPr>
          <a:xfrm rot="18711537">
            <a:off x="5981948" y="3593765"/>
            <a:ext cx="994157" cy="369332"/>
          </a:xfrm>
          <a:prstGeom prst="rect">
            <a:avLst/>
          </a:prstGeom>
          <a:noFill/>
        </p:spPr>
        <p:txBody>
          <a:bodyPr wrap="none" rtlCol="0">
            <a:spAutoFit/>
          </a:bodyPr>
          <a:lstStyle/>
          <a:p>
            <a:pPr defTabSz="457200"/>
            <a:r>
              <a:rPr lang="en-US" b="1" dirty="0" smtClean="0">
                <a:solidFill>
                  <a:prstClr val="white"/>
                </a:solidFill>
              </a:rPr>
              <a:t>2300 km</a:t>
            </a:r>
            <a:endParaRPr lang="en-US" b="1" dirty="0">
              <a:solidFill>
                <a:prstClr val="white"/>
              </a:solidFill>
            </a:endParaRPr>
          </a:p>
        </p:txBody>
      </p:sp>
      <p:sp>
        <p:nvSpPr>
          <p:cNvPr id="19" name="TextBox 18"/>
          <p:cNvSpPr txBox="1"/>
          <p:nvPr/>
        </p:nvSpPr>
        <p:spPr>
          <a:xfrm>
            <a:off x="6660232" y="5292496"/>
            <a:ext cx="2372712" cy="1015663"/>
          </a:xfrm>
          <a:prstGeom prst="rect">
            <a:avLst/>
          </a:prstGeom>
          <a:solidFill>
            <a:schemeClr val="accent3">
              <a:lumMod val="40000"/>
              <a:lumOff val="60000"/>
            </a:schemeClr>
          </a:solidFill>
        </p:spPr>
        <p:txBody>
          <a:bodyPr wrap="square" rtlCol="0">
            <a:spAutoFit/>
          </a:bodyPr>
          <a:lstStyle/>
          <a:p>
            <a:pPr defTabSz="457200"/>
            <a:r>
              <a:rPr lang="en-US" b="1" dirty="0" smtClean="0">
                <a:solidFill>
                  <a:srgbClr val="000000"/>
                </a:solidFill>
              </a:rPr>
              <a:t>CNGS - Umbria</a:t>
            </a:r>
          </a:p>
          <a:p>
            <a:pPr marL="285750" indent="-285750" defTabSz="457200">
              <a:buFont typeface="Wingdings" charset="2"/>
              <a:buChar char="§"/>
            </a:pPr>
            <a:r>
              <a:rPr lang="en-US" sz="1400" dirty="0" smtClean="0">
                <a:solidFill>
                  <a:prstClr val="black"/>
                </a:solidFill>
              </a:rPr>
              <a:t>Beam from SPS (</a:t>
            </a:r>
            <a:r>
              <a:rPr lang="en-US" sz="1400" b="1" dirty="0" smtClean="0">
                <a:solidFill>
                  <a:srgbClr val="FF0000"/>
                </a:solidFill>
              </a:rPr>
              <a:t>500kW</a:t>
            </a:r>
            <a:r>
              <a:rPr lang="en-US" sz="1400" dirty="0" smtClean="0">
                <a:solidFill>
                  <a:prstClr val="black"/>
                </a:solidFill>
              </a:rPr>
              <a:t>)</a:t>
            </a:r>
          </a:p>
          <a:p>
            <a:pPr marL="285750" indent="-285750" defTabSz="457200">
              <a:buFont typeface="Wingdings" charset="2"/>
              <a:buChar char="§"/>
            </a:pPr>
            <a:r>
              <a:rPr lang="en-US" sz="1400" b="1" dirty="0" smtClean="0">
                <a:solidFill>
                  <a:srgbClr val="FF0000"/>
                </a:solidFill>
              </a:rPr>
              <a:t>No near detector possibility</a:t>
            </a:r>
            <a:endParaRPr lang="en-US" sz="1400" b="1" dirty="0">
              <a:solidFill>
                <a:srgbClr val="FF0000"/>
              </a:solidFill>
            </a:endParaRPr>
          </a:p>
        </p:txBody>
      </p:sp>
      <p:sp>
        <p:nvSpPr>
          <p:cNvPr id="20" name="TextBox 19"/>
          <p:cNvSpPr txBox="1"/>
          <p:nvPr/>
        </p:nvSpPr>
        <p:spPr>
          <a:xfrm rot="3431393">
            <a:off x="5965686" y="4797016"/>
            <a:ext cx="886406" cy="369332"/>
          </a:xfrm>
          <a:prstGeom prst="rect">
            <a:avLst/>
          </a:prstGeom>
          <a:noFill/>
        </p:spPr>
        <p:txBody>
          <a:bodyPr wrap="none" rtlCol="0">
            <a:spAutoFit/>
          </a:bodyPr>
          <a:lstStyle/>
          <a:p>
            <a:pPr defTabSz="457200"/>
            <a:r>
              <a:rPr lang="en-US" b="1" dirty="0" smtClean="0">
                <a:solidFill>
                  <a:prstClr val="white"/>
                </a:solidFill>
              </a:rPr>
              <a:t>730 km</a:t>
            </a:r>
            <a:endParaRPr lang="en-US" b="1" dirty="0">
              <a:solidFill>
                <a:prstClr val="white"/>
              </a:solidFill>
            </a:endParaRPr>
          </a:p>
        </p:txBody>
      </p:sp>
      <p:sp>
        <p:nvSpPr>
          <p:cNvPr id="22" name="TextBox 21"/>
          <p:cNvSpPr txBox="1"/>
          <p:nvPr/>
        </p:nvSpPr>
        <p:spPr>
          <a:xfrm>
            <a:off x="3491880" y="4948535"/>
            <a:ext cx="2228696" cy="800219"/>
          </a:xfrm>
          <a:prstGeom prst="rect">
            <a:avLst/>
          </a:prstGeom>
          <a:solidFill>
            <a:schemeClr val="accent3">
              <a:lumMod val="40000"/>
              <a:lumOff val="60000"/>
            </a:schemeClr>
          </a:solidFill>
        </p:spPr>
        <p:txBody>
          <a:bodyPr wrap="square" rtlCol="0">
            <a:spAutoFit/>
          </a:bodyPr>
          <a:lstStyle/>
          <a:p>
            <a:pPr defTabSz="457200"/>
            <a:r>
              <a:rPr lang="en-US" b="1" dirty="0" smtClean="0">
                <a:solidFill>
                  <a:prstClr val="black"/>
                </a:solidFill>
              </a:rPr>
              <a:t>CN2FR (</a:t>
            </a:r>
            <a:r>
              <a:rPr lang="en-US" b="1" dirty="0" err="1" smtClean="0">
                <a:solidFill>
                  <a:prstClr val="black"/>
                </a:solidFill>
              </a:rPr>
              <a:t>Frejus</a:t>
            </a:r>
            <a:r>
              <a:rPr lang="en-US" b="1" dirty="0" smtClean="0">
                <a:solidFill>
                  <a:prstClr val="black"/>
                </a:solidFill>
              </a:rPr>
              <a:t>)</a:t>
            </a:r>
          </a:p>
          <a:p>
            <a:pPr marL="285750" indent="-285750" defTabSz="457200">
              <a:buFont typeface="Wingdings" charset="2"/>
              <a:buChar char="§"/>
            </a:pPr>
            <a:r>
              <a:rPr lang="en-US" sz="1400" b="1" dirty="0" smtClean="0">
                <a:solidFill>
                  <a:srgbClr val="FF0000"/>
                </a:solidFill>
              </a:rPr>
              <a:t>HP-SPL + accumulator (5 </a:t>
            </a:r>
            <a:r>
              <a:rPr lang="en-US" sz="1400" b="1" dirty="0" err="1" smtClean="0">
                <a:solidFill>
                  <a:srgbClr val="FF0000"/>
                </a:solidFill>
              </a:rPr>
              <a:t>GeV</a:t>
            </a:r>
            <a:r>
              <a:rPr lang="en-US" sz="1400" b="1" dirty="0" smtClean="0">
                <a:solidFill>
                  <a:srgbClr val="FF0000"/>
                </a:solidFill>
              </a:rPr>
              <a:t> – 4 MW)</a:t>
            </a:r>
            <a:endParaRPr lang="en-US" sz="1400" b="1" dirty="0">
              <a:solidFill>
                <a:srgbClr val="FF0000"/>
              </a:solidFill>
            </a:endParaRPr>
          </a:p>
        </p:txBody>
      </p:sp>
      <p:sp>
        <p:nvSpPr>
          <p:cNvPr id="23" name="TextBox 22"/>
          <p:cNvSpPr txBox="1"/>
          <p:nvPr/>
        </p:nvSpPr>
        <p:spPr>
          <a:xfrm>
            <a:off x="5033924" y="4548426"/>
            <a:ext cx="834220" cy="369332"/>
          </a:xfrm>
          <a:prstGeom prst="rect">
            <a:avLst/>
          </a:prstGeom>
          <a:noFill/>
        </p:spPr>
        <p:txBody>
          <a:bodyPr wrap="none" rtlCol="0">
            <a:spAutoFit/>
          </a:bodyPr>
          <a:lstStyle/>
          <a:p>
            <a:pPr defTabSz="457200"/>
            <a:r>
              <a:rPr lang="en-US" b="1" dirty="0" smtClean="0">
                <a:solidFill>
                  <a:prstClr val="white"/>
                </a:solidFill>
              </a:rPr>
              <a:t>130km</a:t>
            </a:r>
            <a:endParaRPr lang="en-US" b="1" dirty="0">
              <a:solidFill>
                <a:prstClr val="white"/>
              </a:solidFill>
            </a:endParaRPr>
          </a:p>
        </p:txBody>
      </p:sp>
      <p:sp>
        <p:nvSpPr>
          <p:cNvPr id="24" name="TextBox 23"/>
          <p:cNvSpPr txBox="1"/>
          <p:nvPr/>
        </p:nvSpPr>
        <p:spPr>
          <a:xfrm>
            <a:off x="5364088" y="4283804"/>
            <a:ext cx="694797" cy="369332"/>
          </a:xfrm>
          <a:prstGeom prst="rect">
            <a:avLst/>
          </a:prstGeom>
          <a:noFill/>
        </p:spPr>
        <p:txBody>
          <a:bodyPr wrap="none" rtlCol="0">
            <a:spAutoFit/>
          </a:bodyPr>
          <a:lstStyle/>
          <a:p>
            <a:pPr defTabSz="457200"/>
            <a:r>
              <a:rPr lang="en-US" b="1" dirty="0" smtClean="0">
                <a:solidFill>
                  <a:srgbClr val="800000"/>
                </a:solidFill>
              </a:rPr>
              <a:t>CERN</a:t>
            </a:r>
            <a:endParaRPr lang="en-US" b="1" dirty="0">
              <a:solidFill>
                <a:srgbClr val="800000"/>
              </a:solidFill>
            </a:endParaRP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4" name="Footer Placeholder 3"/>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188</a:t>
            </a:fld>
            <a:endParaRPr lang="en-US">
              <a:solidFill>
                <a:srgbClr val="2F5897"/>
              </a:solidFill>
            </a:endParaRPr>
          </a:p>
        </p:txBody>
      </p:sp>
    </p:spTree>
    <p:extLst>
      <p:ext uri="{BB962C8B-B14F-4D97-AF65-F5344CB8AC3E}">
        <p14:creationId xmlns:p14="http://schemas.microsoft.com/office/powerpoint/2010/main" val="130868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ν-</a:t>
            </a:r>
            <a:r>
              <a:rPr lang="en-US" dirty="0"/>
              <a:t>Accelerators : Future </a:t>
            </a:r>
            <a:r>
              <a:rPr lang="en-US" dirty="0" smtClean="0"/>
              <a:t>Possibilities – Neutrino Factory</a:t>
            </a:r>
            <a:endParaRPr lang="en-US" dirty="0"/>
          </a:p>
        </p:txBody>
      </p:sp>
      <p:sp>
        <p:nvSpPr>
          <p:cNvPr id="6" name="Content Placeholder 5"/>
          <p:cNvSpPr>
            <a:spLocks noGrp="1"/>
          </p:cNvSpPr>
          <p:nvPr>
            <p:ph sz="quarter" idx="1"/>
          </p:nvPr>
        </p:nvSpPr>
        <p:spPr>
          <a:xfrm>
            <a:off x="457200" y="990600"/>
            <a:ext cx="8229600" cy="494184"/>
          </a:xfrm>
        </p:spPr>
        <p:txBody>
          <a:bodyPr/>
          <a:lstStyle/>
          <a:p>
            <a:r>
              <a:rPr lang="en-US" b="1" dirty="0" smtClean="0">
                <a:solidFill>
                  <a:srgbClr val="008000"/>
                </a:solidFill>
              </a:rPr>
              <a:t>R&amp;D Experiments</a:t>
            </a:r>
            <a:endParaRPr lang="en-US" b="1" dirty="0">
              <a:solidFill>
                <a:srgbClr val="008000"/>
              </a:solidFill>
            </a:endParaRPr>
          </a:p>
        </p:txBody>
      </p:sp>
      <p:pic>
        <p:nvPicPr>
          <p:cNvPr id="10" name="Picture 4" descr="MICE_3D_CoolingChannel"/>
          <p:cNvPicPr>
            <a:picLocks noChangeAspect="1" noChangeArrowheads="1"/>
          </p:cNvPicPr>
          <p:nvPr/>
        </p:nvPicPr>
        <p:blipFill>
          <a:blip r:embed="rId3" cstate="print"/>
          <a:srcRect/>
          <a:stretch>
            <a:fillRect/>
          </a:stretch>
        </p:blipFill>
        <p:spPr bwMode="auto">
          <a:xfrm>
            <a:off x="1557401" y="4097064"/>
            <a:ext cx="7407087" cy="2295854"/>
          </a:xfrm>
          <a:prstGeom prst="rect">
            <a:avLst/>
          </a:prstGeom>
          <a:noFill/>
          <a:ln w="9525">
            <a:noFill/>
            <a:miter lim="800000"/>
            <a:headEnd/>
            <a:tailEnd/>
          </a:ln>
        </p:spPr>
      </p:pic>
      <p:pic>
        <p:nvPicPr>
          <p:cNvPr id="11" name="Picture 2" descr="\\hepwin2008f.pp.rl.ac.uk\tre93$\ffag\emma\photos\EMMA ring mid 2010.JPG"/>
          <p:cNvPicPr>
            <a:picLocks noChangeAspect="1" noChangeArrowheads="1"/>
          </p:cNvPicPr>
          <p:nvPr/>
        </p:nvPicPr>
        <p:blipFill>
          <a:blip r:embed="rId4" cstate="print"/>
          <a:srcRect/>
          <a:stretch>
            <a:fillRect/>
          </a:stretch>
        </p:blipFill>
        <p:spPr bwMode="auto">
          <a:xfrm>
            <a:off x="4614333" y="1063552"/>
            <a:ext cx="4428793" cy="2941512"/>
          </a:xfrm>
          <a:prstGeom prst="rect">
            <a:avLst/>
          </a:prstGeom>
          <a:noFill/>
        </p:spPr>
      </p:pic>
      <p:sp>
        <p:nvSpPr>
          <p:cNvPr id="12" name="TextBox 11"/>
          <p:cNvSpPr txBox="1"/>
          <p:nvPr/>
        </p:nvSpPr>
        <p:spPr>
          <a:xfrm>
            <a:off x="4283968" y="908720"/>
            <a:ext cx="3038061" cy="369332"/>
          </a:xfrm>
          <a:prstGeom prst="rect">
            <a:avLst/>
          </a:prstGeom>
          <a:solidFill>
            <a:schemeClr val="accent2">
              <a:lumMod val="20000"/>
              <a:lumOff val="80000"/>
            </a:schemeClr>
          </a:solidFill>
        </p:spPr>
        <p:txBody>
          <a:bodyPr wrap="none" rtlCol="0">
            <a:spAutoFit/>
          </a:bodyPr>
          <a:lstStyle/>
          <a:p>
            <a:pPr defTabSz="457200"/>
            <a:r>
              <a:rPr lang="en-US" b="1" dirty="0" smtClean="0">
                <a:solidFill>
                  <a:srgbClr val="800000"/>
                </a:solidFill>
              </a:rPr>
              <a:t>EMMA </a:t>
            </a:r>
            <a:r>
              <a:rPr lang="en-US" i="1" dirty="0" smtClean="0">
                <a:solidFill>
                  <a:srgbClr val="800000"/>
                </a:solidFill>
              </a:rPr>
              <a:t>– FFAG demonstration</a:t>
            </a:r>
            <a:endParaRPr lang="en-US" i="1" dirty="0">
              <a:solidFill>
                <a:srgbClr val="800000"/>
              </a:solidFill>
            </a:endParaRPr>
          </a:p>
        </p:txBody>
      </p:sp>
      <p:sp>
        <p:nvSpPr>
          <p:cNvPr id="13" name="TextBox 12"/>
          <p:cNvSpPr txBox="1"/>
          <p:nvPr/>
        </p:nvSpPr>
        <p:spPr>
          <a:xfrm>
            <a:off x="6001121" y="5877272"/>
            <a:ext cx="2251926" cy="369332"/>
          </a:xfrm>
          <a:prstGeom prst="rect">
            <a:avLst/>
          </a:prstGeom>
          <a:solidFill>
            <a:schemeClr val="accent2">
              <a:lumMod val="20000"/>
              <a:lumOff val="80000"/>
            </a:schemeClr>
          </a:solidFill>
        </p:spPr>
        <p:txBody>
          <a:bodyPr wrap="none" rtlCol="0">
            <a:spAutoFit/>
          </a:bodyPr>
          <a:lstStyle/>
          <a:p>
            <a:pPr defTabSz="457200"/>
            <a:r>
              <a:rPr lang="en-US" b="1" dirty="0" smtClean="0">
                <a:solidFill>
                  <a:srgbClr val="800000"/>
                </a:solidFill>
              </a:rPr>
              <a:t>MICE </a:t>
            </a:r>
            <a:r>
              <a:rPr lang="en-US" i="1" dirty="0" smtClean="0">
                <a:solidFill>
                  <a:srgbClr val="800000"/>
                </a:solidFill>
              </a:rPr>
              <a:t>– </a:t>
            </a:r>
            <a:r>
              <a:rPr lang="en-US" i="1" dirty="0" err="1" smtClean="0">
                <a:solidFill>
                  <a:srgbClr val="800000"/>
                </a:solidFill>
              </a:rPr>
              <a:t>Muon</a:t>
            </a:r>
            <a:r>
              <a:rPr lang="en-US" i="1" dirty="0" smtClean="0">
                <a:solidFill>
                  <a:srgbClr val="800000"/>
                </a:solidFill>
              </a:rPr>
              <a:t> Cooling</a:t>
            </a:r>
            <a:endParaRPr lang="en-US" i="1" dirty="0">
              <a:solidFill>
                <a:srgbClr val="800000"/>
              </a:solidFill>
            </a:endParaRPr>
          </a:p>
        </p:txBody>
      </p:sp>
      <p:pic>
        <p:nvPicPr>
          <p:cNvPr id="14" name="Picture 4" descr="IMG_087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9892" y="1796777"/>
            <a:ext cx="3615596" cy="2712343"/>
          </a:xfrm>
          <a:prstGeom prst="rect">
            <a:avLst/>
          </a:prstGeom>
          <a:noFill/>
          <a:ln w="9525">
            <a:noFill/>
            <a:miter lim="800000"/>
            <a:headEnd/>
            <a:tailEnd/>
          </a:ln>
        </p:spPr>
      </p:pic>
      <p:sp>
        <p:nvSpPr>
          <p:cNvPr id="15" name="TextBox 14"/>
          <p:cNvSpPr txBox="1"/>
          <p:nvPr/>
        </p:nvSpPr>
        <p:spPr>
          <a:xfrm>
            <a:off x="158564" y="1516529"/>
            <a:ext cx="2797673" cy="369332"/>
          </a:xfrm>
          <a:prstGeom prst="rect">
            <a:avLst/>
          </a:prstGeom>
          <a:solidFill>
            <a:schemeClr val="accent2">
              <a:lumMod val="20000"/>
              <a:lumOff val="80000"/>
            </a:schemeClr>
          </a:solidFill>
        </p:spPr>
        <p:txBody>
          <a:bodyPr wrap="none" rtlCol="0">
            <a:spAutoFit/>
          </a:bodyPr>
          <a:lstStyle/>
          <a:p>
            <a:pPr defTabSz="457200"/>
            <a:r>
              <a:rPr lang="en-US" b="1" dirty="0" smtClean="0">
                <a:solidFill>
                  <a:srgbClr val="800000"/>
                </a:solidFill>
              </a:rPr>
              <a:t>MERIT </a:t>
            </a:r>
            <a:r>
              <a:rPr lang="en-US" i="1" dirty="0" smtClean="0">
                <a:solidFill>
                  <a:srgbClr val="800000"/>
                </a:solidFill>
              </a:rPr>
              <a:t>– High-power target</a:t>
            </a:r>
            <a:endParaRPr lang="en-US" i="1" dirty="0">
              <a:solidFill>
                <a:srgbClr val="800000"/>
              </a:solidFill>
            </a:endParaRP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4" name="Slide Number Placeholder 3"/>
          <p:cNvSpPr>
            <a:spLocks noGrp="1"/>
          </p:cNvSpPr>
          <p:nvPr>
            <p:ph type="sldNum" sz="quarter" idx="12"/>
          </p:nvPr>
        </p:nvSpPr>
        <p:spPr/>
        <p:txBody>
          <a:bodyPr/>
          <a:lstStyle/>
          <a:p>
            <a:fld id="{04F9EA92-FCC2-5147-9FE6-93E5E16967E5}" type="slidenum">
              <a:rPr lang="en-US" smtClean="0">
                <a:solidFill>
                  <a:srgbClr val="2F5897"/>
                </a:solidFill>
              </a:rPr>
              <a:pPr/>
              <a:t>189</a:t>
            </a:fld>
            <a:endParaRPr lang="en-US">
              <a:solidFill>
                <a:srgbClr val="2F5897"/>
              </a:solidFill>
            </a:endParaRPr>
          </a:p>
        </p:txBody>
      </p:sp>
    </p:spTree>
    <p:extLst>
      <p:ext uri="{BB962C8B-B14F-4D97-AF65-F5344CB8AC3E}">
        <p14:creationId xmlns:p14="http://schemas.microsoft.com/office/powerpoint/2010/main" val="215704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68313" y="188913"/>
            <a:ext cx="8229600" cy="561975"/>
          </a:xfrm>
        </p:spPr>
        <p:txBody>
          <a:bodyPr/>
          <a:lstStyle/>
          <a:p>
            <a:r>
              <a:rPr lang="en-GB" sz="4000" dirty="0" smtClean="0"/>
              <a:t>Integrated Luminosity (22/7)</a:t>
            </a:r>
          </a:p>
        </p:txBody>
      </p:sp>
      <p:sp>
        <p:nvSpPr>
          <p:cNvPr id="3" name="Date Placeholder 2"/>
          <p:cNvSpPr>
            <a:spLocks noGrp="1"/>
          </p:cNvSpPr>
          <p:nvPr>
            <p:ph type="dt" sz="quarter" idx="10"/>
          </p:nvPr>
        </p:nvSpPr>
        <p:spPr/>
        <p:txBody>
          <a:body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3917114-8039-484D-B8E8-CCA4FC695CFE}" type="slidenum">
              <a:rPr lang="en-GB" smtClean="0">
                <a:solidFill>
                  <a:prstClr val="black">
                    <a:tint val="75000"/>
                  </a:prstClr>
                </a:solidFill>
              </a:rPr>
              <a:pPr>
                <a:defRPr/>
              </a:pPr>
              <a:t>19</a:t>
            </a:fld>
            <a:endParaRPr lang="en-GB" dirty="0">
              <a:solidFill>
                <a:prstClr val="black">
                  <a:tint val="75000"/>
                </a:prst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758190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34150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404664"/>
            <a:ext cx="6696744" cy="461665"/>
          </a:xfrm>
          <a:prstGeom prst="rect">
            <a:avLst/>
          </a:prstGeom>
          <a:noFill/>
        </p:spPr>
        <p:txBody>
          <a:bodyPr wrap="square" rtlCol="0">
            <a:spAutoFit/>
          </a:bodyPr>
          <a:lstStyle/>
          <a:p>
            <a:pPr algn="ctr" defTabSz="457200"/>
            <a:r>
              <a:rPr lang="en-GB" sz="2400" b="1" dirty="0" err="1" smtClean="0">
                <a:solidFill>
                  <a:prstClr val="black"/>
                </a:solidFill>
                <a:effectLst>
                  <a:outerShdw blurRad="38100" dist="38100" dir="2700000" algn="tl">
                    <a:srgbClr val="000000">
                      <a:alpha val="43137"/>
                    </a:srgbClr>
                  </a:outerShdw>
                </a:effectLst>
              </a:rPr>
              <a:t>EUROnu</a:t>
            </a:r>
            <a:r>
              <a:rPr lang="en-GB" sz="2400" b="1" dirty="0" smtClean="0">
                <a:solidFill>
                  <a:prstClr val="black"/>
                </a:solidFill>
                <a:effectLst>
                  <a:outerShdw blurRad="38100" dist="38100" dir="2700000" algn="tl">
                    <a:srgbClr val="000000">
                      <a:alpha val="43137"/>
                    </a:srgbClr>
                  </a:outerShdw>
                </a:effectLst>
              </a:rPr>
              <a:t> – Super-Beam</a:t>
            </a:r>
            <a:endParaRPr lang="en-GB" sz="2400" b="1" dirty="0">
              <a:solidFill>
                <a:prstClr val="black"/>
              </a:solidFill>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395536" y="1268760"/>
            <a:ext cx="4680519" cy="784830"/>
          </a:xfrm>
          <a:prstGeom prst="rect">
            <a:avLst/>
          </a:prstGeom>
          <a:noFill/>
          <a:ln w="9525">
            <a:noFill/>
            <a:miter lim="800000"/>
            <a:headEnd/>
            <a:tailEnd/>
          </a:ln>
        </p:spPr>
        <p:txBody>
          <a:bodyPr wrap="square">
            <a:spAutoFit/>
          </a:bodyPr>
          <a:lstStyle/>
          <a:p>
            <a:pPr defTabSz="457200">
              <a:spcBef>
                <a:spcPct val="50000"/>
              </a:spcBef>
              <a:buFont typeface="Arial" pitchFamily="34" charset="0"/>
              <a:buChar char="•"/>
            </a:pPr>
            <a:r>
              <a:rPr lang="en-GB" dirty="0">
                <a:solidFill>
                  <a:prstClr val="black"/>
                </a:solidFill>
              </a:rPr>
              <a:t> Design of CERN to </a:t>
            </a:r>
            <a:r>
              <a:rPr lang="en-GB" dirty="0" err="1">
                <a:solidFill>
                  <a:prstClr val="black"/>
                </a:solidFill>
              </a:rPr>
              <a:t>Frejus</a:t>
            </a:r>
            <a:r>
              <a:rPr lang="en-GB" dirty="0">
                <a:solidFill>
                  <a:prstClr val="black"/>
                </a:solidFill>
              </a:rPr>
              <a:t> SB based on </a:t>
            </a:r>
            <a:r>
              <a:rPr lang="en-GB" dirty="0" smtClean="0">
                <a:solidFill>
                  <a:prstClr val="black"/>
                </a:solidFill>
              </a:rPr>
              <a:t>HP-SPL</a:t>
            </a:r>
          </a:p>
          <a:p>
            <a:pPr defTabSz="457200">
              <a:spcBef>
                <a:spcPct val="50000"/>
              </a:spcBef>
              <a:buFont typeface="Arial" pitchFamily="34" charset="0"/>
              <a:buChar char="•"/>
            </a:pPr>
            <a:r>
              <a:rPr lang="en-GB" dirty="0">
                <a:solidFill>
                  <a:prstClr val="black"/>
                </a:solidFill>
              </a:rPr>
              <a:t> </a:t>
            </a:r>
            <a:r>
              <a:rPr lang="en-GB" dirty="0" smtClean="0">
                <a:solidFill>
                  <a:prstClr val="black"/>
                </a:solidFill>
              </a:rPr>
              <a:t>Use MEMPHYS as far detector</a:t>
            </a:r>
            <a:endParaRPr lang="en-GB" dirty="0">
              <a:solidFill>
                <a:prstClr val="black"/>
              </a:solidFill>
            </a:endParaRPr>
          </a:p>
        </p:txBody>
      </p:sp>
      <p:grpSp>
        <p:nvGrpSpPr>
          <p:cNvPr id="7" name="Group 32"/>
          <p:cNvGrpSpPr>
            <a:grpSpLocks/>
          </p:cNvGrpSpPr>
          <p:nvPr/>
        </p:nvGrpSpPr>
        <p:grpSpPr bwMode="auto">
          <a:xfrm>
            <a:off x="179636" y="2426543"/>
            <a:ext cx="8496300" cy="4314825"/>
            <a:chOff x="179513" y="2132856"/>
            <a:chExt cx="8496943" cy="4314800"/>
          </a:xfrm>
        </p:grpSpPr>
        <p:pic>
          <p:nvPicPr>
            <p:cNvPr id="8" name="Picture 5"/>
            <p:cNvPicPr>
              <a:picLocks noChangeAspect="1" noChangeArrowheads="1"/>
            </p:cNvPicPr>
            <p:nvPr/>
          </p:nvPicPr>
          <p:blipFill>
            <a:blip r:embed="rId3" cstate="print"/>
            <a:srcRect/>
            <a:stretch>
              <a:fillRect/>
            </a:stretch>
          </p:blipFill>
          <p:spPr bwMode="auto">
            <a:xfrm>
              <a:off x="5605983" y="2132856"/>
              <a:ext cx="3070473" cy="4123523"/>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179513" y="2276872"/>
              <a:ext cx="5400600" cy="1654879"/>
            </a:xfrm>
            <a:prstGeom prst="rect">
              <a:avLst/>
            </a:prstGeom>
            <a:noFill/>
            <a:ln w="9525">
              <a:noFill/>
              <a:miter lim="800000"/>
              <a:headEnd/>
              <a:tailEnd/>
            </a:ln>
          </p:spPr>
        </p:pic>
        <p:pic>
          <p:nvPicPr>
            <p:cNvPr id="10" name="Picture 7"/>
            <p:cNvPicPr>
              <a:picLocks noChangeAspect="1" noChangeArrowheads="1"/>
            </p:cNvPicPr>
            <p:nvPr/>
          </p:nvPicPr>
          <p:blipFill>
            <a:blip r:embed="rId5" cstate="print"/>
            <a:srcRect/>
            <a:stretch>
              <a:fillRect/>
            </a:stretch>
          </p:blipFill>
          <p:spPr bwMode="auto">
            <a:xfrm>
              <a:off x="1547664" y="3933056"/>
              <a:ext cx="2752725" cy="2514600"/>
            </a:xfrm>
            <a:prstGeom prst="rect">
              <a:avLst/>
            </a:prstGeom>
            <a:noFill/>
            <a:ln w="9525">
              <a:noFill/>
              <a:miter lim="800000"/>
              <a:headEnd/>
              <a:tailEnd/>
            </a:ln>
          </p:spPr>
        </p:pic>
      </p:grpSp>
      <p:sp>
        <p:nvSpPr>
          <p:cNvPr id="11" name="TextBox 10"/>
          <p:cNvSpPr txBox="1"/>
          <p:nvPr/>
        </p:nvSpPr>
        <p:spPr>
          <a:xfrm>
            <a:off x="5220072" y="1124744"/>
            <a:ext cx="3672408" cy="1077218"/>
          </a:xfrm>
          <a:prstGeom prst="rect">
            <a:avLst/>
          </a:prstGeom>
          <a:noFill/>
        </p:spPr>
        <p:txBody>
          <a:bodyPr wrap="square" rtlCol="0">
            <a:spAutoFit/>
          </a:bodyPr>
          <a:lstStyle/>
          <a:p>
            <a:pPr algn="ctr" defTabSz="457200"/>
            <a:r>
              <a:rPr lang="en-GB" sz="1600" dirty="0" smtClean="0">
                <a:solidFill>
                  <a:srgbClr val="002060"/>
                </a:solidFill>
                <a:latin typeface="Comic Sans MS" pitchFamily="66" charset="0"/>
              </a:rPr>
              <a:t>Neutrinos created from high power proton beam on low Z target. </a:t>
            </a:r>
          </a:p>
          <a:p>
            <a:pPr algn="ctr" defTabSz="457200"/>
            <a:r>
              <a:rPr lang="en-GB" sz="1600" dirty="0" err="1" smtClean="0">
                <a:solidFill>
                  <a:srgbClr val="002060"/>
                </a:solidFill>
                <a:latin typeface="Comic Sans MS" pitchFamily="66" charset="0"/>
              </a:rPr>
              <a:t>Pions</a:t>
            </a:r>
            <a:r>
              <a:rPr lang="en-GB" sz="1600" dirty="0" smtClean="0">
                <a:solidFill>
                  <a:srgbClr val="002060"/>
                </a:solidFill>
                <a:latin typeface="Comic Sans MS" pitchFamily="66" charset="0"/>
              </a:rPr>
              <a:t> produced focussed towards detector using magnetic horn.</a:t>
            </a:r>
            <a:endParaRPr lang="en-GB" sz="1600" dirty="0">
              <a:solidFill>
                <a:srgbClr val="002060"/>
              </a:solidFill>
              <a:latin typeface="Comic Sans MS" pitchFamily="66" charset="0"/>
            </a:endParaRP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190</a:t>
            </a:fld>
            <a:endParaRPr lang="en-US">
              <a:solidFill>
                <a:srgbClr val="2F5897"/>
              </a:solidFill>
            </a:endParaRPr>
          </a:p>
        </p:txBody>
      </p:sp>
    </p:spTree>
    <p:extLst>
      <p:ext uri="{BB962C8B-B14F-4D97-AF65-F5344CB8AC3E}">
        <p14:creationId xmlns:p14="http://schemas.microsoft.com/office/powerpoint/2010/main" val="159474573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404664"/>
            <a:ext cx="6696744" cy="461665"/>
          </a:xfrm>
          <a:prstGeom prst="rect">
            <a:avLst/>
          </a:prstGeom>
          <a:noFill/>
        </p:spPr>
        <p:txBody>
          <a:bodyPr wrap="square" rtlCol="0">
            <a:spAutoFit/>
          </a:bodyPr>
          <a:lstStyle/>
          <a:p>
            <a:pPr algn="ctr" defTabSz="457200"/>
            <a:r>
              <a:rPr lang="en-GB" sz="2400" b="1" dirty="0" err="1" smtClean="0">
                <a:solidFill>
                  <a:prstClr val="black"/>
                </a:solidFill>
                <a:effectLst>
                  <a:outerShdw blurRad="38100" dist="38100" dir="2700000" algn="tl">
                    <a:srgbClr val="000000">
                      <a:alpha val="43137"/>
                    </a:srgbClr>
                  </a:outerShdw>
                </a:effectLst>
              </a:rPr>
              <a:t>EUROnu</a:t>
            </a:r>
            <a:r>
              <a:rPr lang="en-GB" sz="2400" b="1" dirty="0" smtClean="0">
                <a:solidFill>
                  <a:prstClr val="black"/>
                </a:solidFill>
                <a:effectLst>
                  <a:outerShdw blurRad="38100" dist="38100" dir="2700000" algn="tl">
                    <a:srgbClr val="000000">
                      <a:alpha val="43137"/>
                    </a:srgbClr>
                  </a:outerShdw>
                </a:effectLst>
              </a:rPr>
              <a:t> – Super-Beam</a:t>
            </a:r>
            <a:endParaRPr lang="en-GB" sz="2400" b="1" dirty="0">
              <a:solidFill>
                <a:prstClr val="black"/>
              </a:solidFill>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3" cstate="print"/>
          <a:srcRect/>
          <a:stretch>
            <a:fillRect/>
          </a:stretch>
        </p:blipFill>
        <p:spPr bwMode="auto">
          <a:xfrm>
            <a:off x="-217488" y="1655712"/>
            <a:ext cx="9361488" cy="5373688"/>
          </a:xfrm>
          <a:prstGeom prst="rect">
            <a:avLst/>
          </a:prstGeom>
          <a:noFill/>
          <a:ln w="9525">
            <a:noFill/>
            <a:miter lim="800000"/>
            <a:headEnd/>
            <a:tailEnd/>
          </a:ln>
        </p:spPr>
      </p:pic>
      <p:pic>
        <p:nvPicPr>
          <p:cNvPr id="9" name="Picture 5" descr="pbedgeom.jpg"/>
          <p:cNvPicPr>
            <a:picLocks noChangeAspect="1"/>
          </p:cNvPicPr>
          <p:nvPr/>
        </p:nvPicPr>
        <p:blipFill>
          <a:blip r:embed="rId4" cstate="print"/>
          <a:srcRect/>
          <a:stretch>
            <a:fillRect/>
          </a:stretch>
        </p:blipFill>
        <p:spPr bwMode="auto">
          <a:xfrm>
            <a:off x="4067944" y="918509"/>
            <a:ext cx="4783220" cy="2716726"/>
          </a:xfrm>
          <a:prstGeom prst="rect">
            <a:avLst/>
          </a:prstGeom>
          <a:noFill/>
          <a:ln w="9525">
            <a:noFill/>
            <a:miter lim="800000"/>
            <a:headEnd/>
            <a:tailEnd/>
          </a:ln>
        </p:spPr>
      </p:pic>
      <p:sp>
        <p:nvSpPr>
          <p:cNvPr id="10" name="TextBox 9"/>
          <p:cNvSpPr txBox="1"/>
          <p:nvPr/>
        </p:nvSpPr>
        <p:spPr>
          <a:xfrm>
            <a:off x="4211960" y="1052736"/>
            <a:ext cx="2016224" cy="584775"/>
          </a:xfrm>
          <a:prstGeom prst="rect">
            <a:avLst/>
          </a:prstGeom>
          <a:noFill/>
        </p:spPr>
        <p:txBody>
          <a:bodyPr wrap="square" rtlCol="0">
            <a:spAutoFit/>
          </a:bodyPr>
          <a:lstStyle/>
          <a:p>
            <a:pPr algn="ctr" defTabSz="457200"/>
            <a:r>
              <a:rPr lang="en-GB" sz="1600" dirty="0" smtClean="0">
                <a:solidFill>
                  <a:prstClr val="black"/>
                </a:solidFill>
              </a:rPr>
              <a:t>Ti pebble bed target.</a:t>
            </a:r>
          </a:p>
          <a:p>
            <a:pPr algn="ctr" defTabSz="457200"/>
            <a:r>
              <a:rPr lang="en-GB" sz="1600" dirty="0" smtClean="0">
                <a:solidFill>
                  <a:prstClr val="black"/>
                </a:solidFill>
              </a:rPr>
              <a:t>3mm spheres</a:t>
            </a:r>
            <a:endParaRPr lang="en-GB" sz="1600" dirty="0">
              <a:solidFill>
                <a:prstClr val="black"/>
              </a:solidFill>
            </a:endParaRPr>
          </a:p>
        </p:txBody>
      </p:sp>
      <p:sp>
        <p:nvSpPr>
          <p:cNvPr id="12" name="TextBox 11"/>
          <p:cNvSpPr txBox="1"/>
          <p:nvPr/>
        </p:nvSpPr>
        <p:spPr>
          <a:xfrm>
            <a:off x="1763688" y="1340768"/>
            <a:ext cx="2016224" cy="584775"/>
          </a:xfrm>
          <a:prstGeom prst="rect">
            <a:avLst/>
          </a:prstGeom>
          <a:noFill/>
        </p:spPr>
        <p:txBody>
          <a:bodyPr wrap="square" rtlCol="0">
            <a:spAutoFit/>
          </a:bodyPr>
          <a:lstStyle/>
          <a:p>
            <a:pPr algn="ctr" defTabSz="457200"/>
            <a:r>
              <a:rPr lang="en-GB" sz="1600" dirty="0" smtClean="0">
                <a:solidFill>
                  <a:prstClr val="black"/>
                </a:solidFill>
              </a:rPr>
              <a:t>4 target + horn system</a:t>
            </a: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191</a:t>
            </a:fld>
            <a:endParaRPr lang="en-US">
              <a:solidFill>
                <a:srgbClr val="2F5897"/>
              </a:solidFill>
            </a:endParaRPr>
          </a:p>
        </p:txBody>
      </p:sp>
    </p:spTree>
    <p:extLst>
      <p:ext uri="{BB962C8B-B14F-4D97-AF65-F5344CB8AC3E}">
        <p14:creationId xmlns:p14="http://schemas.microsoft.com/office/powerpoint/2010/main" val="87828089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404664"/>
            <a:ext cx="6696744" cy="461665"/>
          </a:xfrm>
          <a:prstGeom prst="rect">
            <a:avLst/>
          </a:prstGeom>
          <a:noFill/>
        </p:spPr>
        <p:txBody>
          <a:bodyPr wrap="square" rtlCol="0">
            <a:spAutoFit/>
          </a:bodyPr>
          <a:lstStyle/>
          <a:p>
            <a:pPr algn="ctr" defTabSz="457200"/>
            <a:r>
              <a:rPr lang="en-GB" sz="2400" b="1" dirty="0" err="1" smtClean="0">
                <a:solidFill>
                  <a:prstClr val="black"/>
                </a:solidFill>
                <a:effectLst>
                  <a:outerShdw blurRad="38100" dist="38100" dir="2700000" algn="tl">
                    <a:srgbClr val="000000">
                      <a:alpha val="43137"/>
                    </a:srgbClr>
                  </a:outerShdw>
                </a:effectLst>
              </a:rPr>
              <a:t>EUROnu</a:t>
            </a:r>
            <a:r>
              <a:rPr lang="en-GB" sz="2400" b="1" dirty="0" smtClean="0">
                <a:solidFill>
                  <a:prstClr val="black"/>
                </a:solidFill>
                <a:effectLst>
                  <a:outerShdw blurRad="38100" dist="38100" dir="2700000" algn="tl">
                    <a:srgbClr val="000000">
                      <a:alpha val="43137"/>
                    </a:srgbClr>
                  </a:outerShdw>
                </a:effectLst>
              </a:rPr>
              <a:t> – Beta-Beams, Isotope Production</a:t>
            </a:r>
            <a:endParaRPr lang="en-GB" sz="2400" b="1" dirty="0">
              <a:solidFill>
                <a:prstClr val="black"/>
              </a:solidFill>
              <a:effectLst>
                <a:outerShdw blurRad="38100" dist="38100" dir="2700000" algn="tl">
                  <a:srgbClr val="000000">
                    <a:alpha val="43137"/>
                  </a:srgbClr>
                </a:outerShdw>
              </a:effectLst>
            </a:endParaRPr>
          </a:p>
        </p:txBody>
      </p:sp>
      <p:pic>
        <p:nvPicPr>
          <p:cNvPr id="246" name="Picture 245"/>
          <p:cNvPicPr>
            <a:picLocks noChangeAspect="1"/>
          </p:cNvPicPr>
          <p:nvPr/>
        </p:nvPicPr>
        <p:blipFill>
          <a:blip r:embed="rId3"/>
          <a:stretch>
            <a:fillRect/>
          </a:stretch>
        </p:blipFill>
        <p:spPr>
          <a:xfrm>
            <a:off x="708026" y="1981200"/>
            <a:ext cx="7629526" cy="4114800"/>
          </a:xfrm>
          <a:prstGeom prst="rect">
            <a:avLst/>
          </a:prstGeom>
        </p:spPr>
      </p:pic>
      <p:sp>
        <p:nvSpPr>
          <p:cNvPr id="247" name="Text Box 4"/>
          <p:cNvSpPr txBox="1">
            <a:spLocks noChangeArrowheads="1"/>
          </p:cNvSpPr>
          <p:nvPr/>
        </p:nvSpPr>
        <p:spPr bwMode="auto">
          <a:xfrm>
            <a:off x="1143000" y="1447800"/>
            <a:ext cx="6324600" cy="400110"/>
          </a:xfrm>
          <a:prstGeom prst="rect">
            <a:avLst/>
          </a:prstGeom>
          <a:noFill/>
          <a:ln w="9525">
            <a:noFill/>
            <a:miter lim="800000"/>
            <a:headEnd/>
            <a:tailEnd/>
          </a:ln>
        </p:spPr>
        <p:txBody>
          <a:bodyPr wrap="square">
            <a:spAutoFit/>
          </a:bodyPr>
          <a:lstStyle/>
          <a:p>
            <a:pPr defTabSz="457200">
              <a:spcBef>
                <a:spcPct val="50000"/>
              </a:spcBef>
            </a:pPr>
            <a:r>
              <a:rPr lang="en-GB" sz="2000" dirty="0" smtClean="0">
                <a:solidFill>
                  <a:srgbClr val="2F5897"/>
                </a:solidFill>
                <a:latin typeface="Comic Sans MS"/>
                <a:cs typeface="Comic Sans MS"/>
              </a:rPr>
              <a:t>Present estimations of isotope production</a:t>
            </a: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192</a:t>
            </a:fld>
            <a:endParaRPr lang="en-US">
              <a:solidFill>
                <a:srgbClr val="2F5897"/>
              </a:solidFill>
            </a:endParaRPr>
          </a:p>
        </p:txBody>
      </p:sp>
    </p:spTree>
    <p:extLst>
      <p:ext uri="{BB962C8B-B14F-4D97-AF65-F5344CB8AC3E}">
        <p14:creationId xmlns:p14="http://schemas.microsoft.com/office/powerpoint/2010/main" val="179808420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81000"/>
            <a:ext cx="7391400" cy="461665"/>
          </a:xfrm>
          <a:prstGeom prst="rect">
            <a:avLst/>
          </a:prstGeom>
          <a:noFill/>
        </p:spPr>
        <p:txBody>
          <a:bodyPr wrap="square" rtlCol="0">
            <a:spAutoFit/>
          </a:bodyPr>
          <a:lstStyle/>
          <a:p>
            <a:pPr algn="ctr" defTabSz="457200"/>
            <a:r>
              <a:rPr lang="en-GB" sz="2400" b="1" dirty="0" err="1" smtClean="0">
                <a:solidFill>
                  <a:prstClr val="black"/>
                </a:solidFill>
                <a:effectLst>
                  <a:outerShdw blurRad="38100" dist="38100" dir="2700000" algn="tl">
                    <a:srgbClr val="000000">
                      <a:alpha val="43137"/>
                    </a:srgbClr>
                  </a:outerShdw>
                </a:effectLst>
              </a:rPr>
              <a:t>EUROnu</a:t>
            </a:r>
            <a:r>
              <a:rPr lang="en-GB" sz="2400" b="1" dirty="0" smtClean="0">
                <a:solidFill>
                  <a:prstClr val="black"/>
                </a:solidFill>
                <a:effectLst>
                  <a:outerShdw blurRad="38100" dist="38100" dir="2700000" algn="tl">
                    <a:srgbClr val="000000">
                      <a:alpha val="43137"/>
                    </a:srgbClr>
                  </a:outerShdw>
                </a:effectLst>
              </a:rPr>
              <a:t> – Beta Beams, Some Technological Challenges … </a:t>
            </a:r>
            <a:endParaRPr lang="en-GB" sz="2400" b="1" dirty="0">
              <a:solidFill>
                <a:prstClr val="black"/>
              </a:solidFill>
              <a:effectLst>
                <a:outerShdw blurRad="38100" dist="38100" dir="2700000" algn="tl">
                  <a:srgbClr val="000000">
                    <a:alpha val="43137"/>
                  </a:srgbClr>
                </a:outerShdw>
              </a:effectLst>
            </a:endParaRPr>
          </a:p>
        </p:txBody>
      </p:sp>
      <p:pic>
        <p:nvPicPr>
          <p:cNvPr id="6" name="Picture 8" descr="barisetup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1143000"/>
            <a:ext cx="2741612" cy="2395537"/>
          </a:xfrm>
          <a:prstGeom prst="rect">
            <a:avLst/>
          </a:prstGeom>
          <a:noFill/>
          <a:ln w="9525">
            <a:noFill/>
            <a:miter lim="800000"/>
            <a:headEnd/>
            <a:tailEnd/>
          </a:ln>
        </p:spPr>
      </p:pic>
      <p:pic>
        <p:nvPicPr>
          <p:cNvPr id="8"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01" y="3048000"/>
            <a:ext cx="4038600" cy="2667000"/>
          </a:xfrm>
          <a:prstGeom prst="rect">
            <a:avLst/>
          </a:prstGeom>
          <a:noFill/>
          <a:ln w="9525">
            <a:noFill/>
            <a:miter lim="800000"/>
            <a:headEnd/>
            <a:tailEnd/>
          </a:ln>
        </p:spPr>
      </p:pic>
      <p:grpSp>
        <p:nvGrpSpPr>
          <p:cNvPr id="9" name="Groupe 34"/>
          <p:cNvGrpSpPr>
            <a:grpSpLocks/>
          </p:cNvGrpSpPr>
          <p:nvPr/>
        </p:nvGrpSpPr>
        <p:grpSpPr bwMode="auto">
          <a:xfrm>
            <a:off x="4114800" y="2286000"/>
            <a:ext cx="3725863" cy="2474913"/>
            <a:chOff x="496115" y="981631"/>
            <a:chExt cx="3889423" cy="2583689"/>
          </a:xfrm>
        </p:grpSpPr>
        <p:pic>
          <p:nvPicPr>
            <p:cNvPr id="10" name="Image 3" descr="coupe source 60 GHz internal concept.jpg"/>
            <p:cNvPicPr>
              <a:picLocks noChangeAspect="1"/>
            </p:cNvPicPr>
            <p:nvPr/>
          </p:nvPicPr>
          <p:blipFill>
            <a:blip r:embed="rId5"/>
            <a:srcRect/>
            <a:stretch>
              <a:fillRect/>
            </a:stretch>
          </p:blipFill>
          <p:spPr bwMode="auto">
            <a:xfrm>
              <a:off x="496115" y="981631"/>
              <a:ext cx="3889423" cy="2583689"/>
            </a:xfrm>
            <a:prstGeom prst="rect">
              <a:avLst/>
            </a:prstGeom>
            <a:noFill/>
            <a:ln w="9525">
              <a:noFill/>
              <a:miter lim="800000"/>
              <a:headEnd/>
              <a:tailEnd/>
            </a:ln>
          </p:spPr>
        </p:pic>
        <p:sp>
          <p:nvSpPr>
            <p:cNvPr id="11" name="ZoneTexte 4"/>
            <p:cNvSpPr txBox="1">
              <a:spLocks noChangeArrowheads="1"/>
            </p:cNvSpPr>
            <p:nvPr/>
          </p:nvSpPr>
          <p:spPr bwMode="auto">
            <a:xfrm>
              <a:off x="3296764" y="1593165"/>
              <a:ext cx="969456" cy="523698"/>
            </a:xfrm>
            <a:prstGeom prst="rect">
              <a:avLst/>
            </a:prstGeom>
            <a:noFill/>
            <a:ln w="9525">
              <a:noFill/>
              <a:miter lim="800000"/>
              <a:headEnd/>
              <a:tailEnd/>
            </a:ln>
          </p:spPr>
          <p:txBody>
            <a:bodyPr wrap="none">
              <a:prstTxWarp prst="textNoShape">
                <a:avLst/>
              </a:prstTxWarp>
              <a:spAutoFit/>
            </a:bodyPr>
            <a:lstStyle/>
            <a:p>
              <a:pPr algn="ctr" defTabSz="457200"/>
              <a:r>
                <a:rPr lang="en-US" sz="1400">
                  <a:solidFill>
                    <a:srgbClr val="D99694"/>
                  </a:solidFill>
                </a:rPr>
                <a:t>28 GHz</a:t>
              </a:r>
            </a:p>
            <a:p>
              <a:pPr algn="ctr" defTabSz="457200"/>
              <a:r>
                <a:rPr lang="en-US" sz="1400">
                  <a:solidFill>
                    <a:srgbClr val="D99694"/>
                  </a:solidFill>
                </a:rPr>
                <a:t>waveguide</a:t>
              </a:r>
            </a:p>
          </p:txBody>
        </p:sp>
        <p:sp>
          <p:nvSpPr>
            <p:cNvPr id="12" name="ZoneTexte 5"/>
            <p:cNvSpPr txBox="1">
              <a:spLocks noChangeArrowheads="1"/>
            </p:cNvSpPr>
            <p:nvPr/>
          </p:nvSpPr>
          <p:spPr bwMode="auto">
            <a:xfrm>
              <a:off x="3096936" y="1050022"/>
              <a:ext cx="1093056" cy="523220"/>
            </a:xfrm>
            <a:prstGeom prst="rect">
              <a:avLst/>
            </a:prstGeom>
            <a:noFill/>
            <a:ln w="9525">
              <a:noFill/>
              <a:miter lim="800000"/>
              <a:headEnd/>
              <a:tailEnd/>
            </a:ln>
          </p:spPr>
          <p:txBody>
            <a:bodyPr wrap="none">
              <a:prstTxWarp prst="textNoShape">
                <a:avLst/>
              </a:prstTxWarp>
              <a:spAutoFit/>
            </a:bodyPr>
            <a:lstStyle/>
            <a:p>
              <a:pPr algn="ctr" defTabSz="457200"/>
              <a:r>
                <a:rPr lang="en-US" sz="1400">
                  <a:solidFill>
                    <a:srgbClr val="FF0000"/>
                  </a:solidFill>
                </a:rPr>
                <a:t>High voltage</a:t>
              </a:r>
            </a:p>
            <a:p>
              <a:pPr algn="ctr" defTabSz="457200"/>
              <a:r>
                <a:rPr lang="en-US" sz="1400">
                  <a:solidFill>
                    <a:srgbClr val="FF0000"/>
                  </a:solidFill>
                </a:rPr>
                <a:t>ring</a:t>
              </a:r>
            </a:p>
          </p:txBody>
        </p:sp>
        <p:sp>
          <p:nvSpPr>
            <p:cNvPr id="13" name="ZoneTexte 6"/>
            <p:cNvSpPr txBox="1">
              <a:spLocks noChangeArrowheads="1"/>
            </p:cNvSpPr>
            <p:nvPr/>
          </p:nvSpPr>
          <p:spPr bwMode="auto">
            <a:xfrm>
              <a:off x="1409351" y="2986481"/>
              <a:ext cx="830677" cy="523220"/>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rPr>
                <a:t>Plasma</a:t>
              </a:r>
            </a:p>
            <a:p>
              <a:pPr defTabSz="457200"/>
              <a:r>
                <a:rPr lang="en-US" sz="1400">
                  <a:solidFill>
                    <a:prstClr val="black"/>
                  </a:solidFill>
                </a:rPr>
                <a:t>chamber</a:t>
              </a:r>
            </a:p>
          </p:txBody>
        </p:sp>
        <p:sp>
          <p:nvSpPr>
            <p:cNvPr id="14" name="ZoneTexte 7"/>
            <p:cNvSpPr txBox="1">
              <a:spLocks noChangeArrowheads="1"/>
            </p:cNvSpPr>
            <p:nvPr/>
          </p:nvSpPr>
          <p:spPr bwMode="auto">
            <a:xfrm>
              <a:off x="1485457" y="1134100"/>
              <a:ext cx="881625" cy="523698"/>
            </a:xfrm>
            <a:prstGeom prst="rect">
              <a:avLst/>
            </a:prstGeom>
            <a:noFill/>
            <a:ln w="9525">
              <a:noFill/>
              <a:miter lim="800000"/>
              <a:headEnd/>
              <a:tailEnd/>
            </a:ln>
          </p:spPr>
          <p:txBody>
            <a:bodyPr wrap="none">
              <a:prstTxWarp prst="textNoShape">
                <a:avLst/>
              </a:prstTxWarp>
              <a:spAutoFit/>
            </a:bodyPr>
            <a:lstStyle/>
            <a:p>
              <a:pPr algn="ctr" defTabSz="457200"/>
              <a:r>
                <a:rPr lang="en-US" sz="1400">
                  <a:solidFill>
                    <a:srgbClr val="A6A6A6"/>
                  </a:solidFill>
                </a:rPr>
                <a:t>Plasma</a:t>
              </a:r>
            </a:p>
            <a:p>
              <a:pPr algn="ctr" defTabSz="457200"/>
              <a:r>
                <a:rPr lang="en-US" sz="1400">
                  <a:solidFill>
                    <a:srgbClr val="A6A6A6"/>
                  </a:solidFill>
                </a:rPr>
                <a:t>electrode</a:t>
              </a:r>
            </a:p>
          </p:txBody>
        </p:sp>
        <p:sp>
          <p:nvSpPr>
            <p:cNvPr id="15" name="ZoneTexte 8"/>
            <p:cNvSpPr txBox="1">
              <a:spLocks noChangeArrowheads="1"/>
            </p:cNvSpPr>
            <p:nvPr/>
          </p:nvSpPr>
          <p:spPr bwMode="auto">
            <a:xfrm>
              <a:off x="514345" y="2955444"/>
              <a:ext cx="924711" cy="523698"/>
            </a:xfrm>
            <a:prstGeom prst="rect">
              <a:avLst/>
            </a:prstGeom>
            <a:noFill/>
            <a:ln w="9525">
              <a:noFill/>
              <a:miter lim="800000"/>
              <a:headEnd/>
              <a:tailEnd/>
            </a:ln>
          </p:spPr>
          <p:txBody>
            <a:bodyPr wrap="none">
              <a:prstTxWarp prst="textNoShape">
                <a:avLst/>
              </a:prstTxWarp>
              <a:spAutoFit/>
            </a:bodyPr>
            <a:lstStyle/>
            <a:p>
              <a:pPr algn="ctr" defTabSz="457200"/>
              <a:r>
                <a:rPr lang="en-US" sz="1400">
                  <a:solidFill>
                    <a:srgbClr val="632523"/>
                  </a:solidFill>
                </a:rPr>
                <a:t>Extraction</a:t>
              </a:r>
            </a:p>
            <a:p>
              <a:pPr algn="ctr" defTabSz="457200"/>
              <a:r>
                <a:rPr lang="en-US" sz="1400">
                  <a:solidFill>
                    <a:srgbClr val="632523"/>
                  </a:solidFill>
                </a:rPr>
                <a:t>insulator</a:t>
              </a:r>
            </a:p>
          </p:txBody>
        </p:sp>
        <p:cxnSp>
          <p:nvCxnSpPr>
            <p:cNvPr id="16" name="Connecteur droit avec flèche 10"/>
            <p:cNvCxnSpPr>
              <a:stCxn id="12" idx="1"/>
            </p:cNvCxnSpPr>
            <p:nvPr/>
          </p:nvCxnSpPr>
          <p:spPr>
            <a:xfrm rot="10800000" flipV="1">
              <a:off x="2458227" y="1311429"/>
              <a:ext cx="638018" cy="618162"/>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1"/>
            <p:cNvCxnSpPr>
              <a:stCxn id="11" idx="2"/>
            </p:cNvCxnSpPr>
            <p:nvPr/>
          </p:nvCxnSpPr>
          <p:spPr>
            <a:xfrm rot="5400000">
              <a:off x="3490647" y="2183160"/>
              <a:ext cx="357971" cy="225378"/>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4"/>
            <p:cNvCxnSpPr>
              <a:stCxn id="14" idx="2"/>
            </p:cNvCxnSpPr>
            <p:nvPr/>
          </p:nvCxnSpPr>
          <p:spPr>
            <a:xfrm rot="16200000" flipH="1">
              <a:off x="1846714" y="1737354"/>
              <a:ext cx="414318" cy="255207"/>
            </a:xfrm>
            <a:prstGeom prst="straightConnector1">
              <a:avLst/>
            </a:prstGeom>
            <a:ln w="158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7"/>
            <p:cNvCxnSpPr>
              <a:stCxn id="15" idx="0"/>
            </p:cNvCxnSpPr>
            <p:nvPr/>
          </p:nvCxnSpPr>
          <p:spPr>
            <a:xfrm rot="5400000" flipH="1" flipV="1">
              <a:off x="868966" y="2415184"/>
              <a:ext cx="647994" cy="432527"/>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20"/>
            <p:cNvCxnSpPr>
              <a:stCxn id="13" idx="3"/>
            </p:cNvCxnSpPr>
            <p:nvPr/>
          </p:nvCxnSpPr>
          <p:spPr>
            <a:xfrm flipV="1">
              <a:off x="2239478" y="2844406"/>
              <a:ext cx="177320" cy="404375"/>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4"/>
            <p:cNvSpPr txBox="1">
              <a:spLocks noChangeArrowheads="1"/>
            </p:cNvSpPr>
            <p:nvPr/>
          </p:nvSpPr>
          <p:spPr bwMode="auto">
            <a:xfrm>
              <a:off x="564060" y="984946"/>
              <a:ext cx="881625" cy="522041"/>
            </a:xfrm>
            <a:prstGeom prst="rect">
              <a:avLst/>
            </a:prstGeom>
            <a:noFill/>
            <a:ln w="9525">
              <a:noFill/>
              <a:miter lim="800000"/>
              <a:headEnd/>
              <a:tailEnd/>
            </a:ln>
          </p:spPr>
          <p:txBody>
            <a:bodyPr wrap="none">
              <a:prstTxWarp prst="textNoShape">
                <a:avLst/>
              </a:prstTxWarp>
              <a:spAutoFit/>
            </a:bodyPr>
            <a:lstStyle/>
            <a:p>
              <a:pPr algn="ctr" defTabSz="457200"/>
              <a:r>
                <a:rPr lang="en-US" sz="1400">
                  <a:solidFill>
                    <a:srgbClr val="A6A6A6"/>
                  </a:solidFill>
                </a:rPr>
                <a:t>Puller</a:t>
              </a:r>
            </a:p>
            <a:p>
              <a:pPr algn="ctr" defTabSz="457200"/>
              <a:r>
                <a:rPr lang="en-US" sz="1400">
                  <a:solidFill>
                    <a:srgbClr val="A6A6A6"/>
                  </a:solidFill>
                </a:rPr>
                <a:t>electrode</a:t>
              </a:r>
            </a:p>
          </p:txBody>
        </p:sp>
        <p:cxnSp>
          <p:nvCxnSpPr>
            <p:cNvPr id="22" name="Connecteur droit avec flèche 26"/>
            <p:cNvCxnSpPr>
              <a:stCxn id="21" idx="2"/>
            </p:cNvCxnSpPr>
            <p:nvPr/>
          </p:nvCxnSpPr>
          <p:spPr>
            <a:xfrm rot="16200000" flipH="1">
              <a:off x="1062858" y="1449001"/>
              <a:ext cx="598275" cy="714248"/>
            </a:xfrm>
            <a:prstGeom prst="straightConnector1">
              <a:avLst/>
            </a:prstGeom>
            <a:ln w="158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9"/>
          <p:cNvSpPr txBox="1">
            <a:spLocks noChangeArrowheads="1"/>
          </p:cNvSpPr>
          <p:nvPr/>
        </p:nvSpPr>
        <p:spPr bwMode="auto">
          <a:xfrm>
            <a:off x="2209800" y="1524000"/>
            <a:ext cx="60960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kern="0" dirty="0" smtClean="0">
                <a:solidFill>
                  <a:srgbClr val="000099"/>
                </a:solidFill>
                <a:ea typeface="ＭＳ Ｐゴシック" charset="-128"/>
                <a:cs typeface="ＭＳ Ｐゴシック" charset="-128"/>
              </a:rPr>
              <a:t>Measurements of X-sections, energies and angles, 8Li and 8B </a:t>
            </a:r>
            <a:endParaRPr lang="en-US" kern="0" dirty="0">
              <a:solidFill>
                <a:srgbClr val="000099"/>
              </a:solidFill>
              <a:ea typeface="ＭＳ Ｐゴシック" charset="-128"/>
              <a:cs typeface="ＭＳ Ｐゴシック" charset="-128"/>
            </a:endParaRPr>
          </a:p>
        </p:txBody>
      </p:sp>
      <p:sp>
        <p:nvSpPr>
          <p:cNvPr id="24" name="Rectangle 9"/>
          <p:cNvSpPr txBox="1">
            <a:spLocks noChangeArrowheads="1"/>
          </p:cNvSpPr>
          <p:nvPr/>
        </p:nvSpPr>
        <p:spPr bwMode="auto">
          <a:xfrm>
            <a:off x="6324600" y="4267200"/>
            <a:ext cx="26670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kern="0" dirty="0" smtClean="0">
                <a:solidFill>
                  <a:srgbClr val="000099"/>
                </a:solidFill>
                <a:ea typeface="ＭＳ Ｐゴシック" charset="-128"/>
                <a:cs typeface="ＭＳ Ｐゴシック" charset="-128"/>
              </a:rPr>
              <a:t>60 GHz pulsed ion source</a:t>
            </a:r>
            <a:endParaRPr lang="en-US" kern="0" dirty="0">
              <a:solidFill>
                <a:srgbClr val="000099"/>
              </a:solidFill>
              <a:ea typeface="ＭＳ Ｐゴシック" charset="-128"/>
              <a:cs typeface="ＭＳ Ｐゴシック" charset="-128"/>
            </a:endParaRPr>
          </a:p>
        </p:txBody>
      </p:sp>
      <p:sp>
        <p:nvSpPr>
          <p:cNvPr id="25" name="Rectangle 9"/>
          <p:cNvSpPr txBox="1">
            <a:spLocks noChangeArrowheads="1"/>
          </p:cNvSpPr>
          <p:nvPr/>
        </p:nvSpPr>
        <p:spPr bwMode="auto">
          <a:xfrm>
            <a:off x="1676400" y="5486400"/>
            <a:ext cx="60198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kern="0" dirty="0" smtClean="0">
                <a:solidFill>
                  <a:srgbClr val="000099"/>
                </a:solidFill>
                <a:ea typeface="ＭＳ Ｐゴシック" charset="-128"/>
                <a:cs typeface="ＭＳ Ｐゴシック" charset="-128"/>
              </a:rPr>
              <a:t>Collection of produced ions in an accelerator (production ring) </a:t>
            </a:r>
            <a:endParaRPr lang="en-US" kern="0" dirty="0">
              <a:solidFill>
                <a:srgbClr val="000099"/>
              </a:solidFill>
              <a:ea typeface="ＭＳ Ｐゴシック" charset="-128"/>
              <a:cs typeface="ＭＳ Ｐゴシック" charset="-128"/>
            </a:endParaRPr>
          </a:p>
        </p:txBody>
      </p:sp>
      <p:sp>
        <p:nvSpPr>
          <p:cNvPr id="26" name="Rectangle 9"/>
          <p:cNvSpPr txBox="1">
            <a:spLocks noChangeArrowheads="1"/>
          </p:cNvSpPr>
          <p:nvPr/>
        </p:nvSpPr>
        <p:spPr bwMode="auto">
          <a:xfrm>
            <a:off x="533400" y="6019800"/>
            <a:ext cx="6096000" cy="3810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pPr fontAlgn="base">
              <a:spcBef>
                <a:spcPct val="0"/>
              </a:spcBef>
              <a:spcAft>
                <a:spcPct val="0"/>
              </a:spcAft>
              <a:defRPr/>
            </a:pPr>
            <a:r>
              <a:rPr lang="en-US" kern="0" dirty="0" smtClean="0">
                <a:solidFill>
                  <a:srgbClr val="000099"/>
                </a:solidFill>
                <a:ea typeface="ＭＳ Ｐゴシック" charset="-128"/>
                <a:cs typeface="ＭＳ Ｐゴシック" charset="-128"/>
              </a:rPr>
              <a:t>Also important: accelerator and impedance challenges, RF …</a:t>
            </a:r>
            <a:endParaRPr lang="en-US" kern="0" dirty="0">
              <a:solidFill>
                <a:srgbClr val="000099"/>
              </a:solidFill>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193</a:t>
            </a:fld>
            <a:endParaRPr lang="en-US">
              <a:solidFill>
                <a:srgbClr val="2F5897"/>
              </a:solidFill>
            </a:endParaRPr>
          </a:p>
        </p:txBody>
      </p:sp>
    </p:spTree>
    <p:extLst>
      <p:ext uri="{BB962C8B-B14F-4D97-AF65-F5344CB8AC3E}">
        <p14:creationId xmlns:p14="http://schemas.microsoft.com/office/powerpoint/2010/main" val="26603927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US" sz="3600" dirty="0" err="1" smtClean="0"/>
              <a:t>Muon</a:t>
            </a:r>
            <a:r>
              <a:rPr lang="en-US" sz="3600" dirty="0" smtClean="0"/>
              <a:t> Collider</a:t>
            </a:r>
            <a:endParaRPr lang="en-US" sz="3600" dirty="0"/>
          </a:p>
        </p:txBody>
      </p:sp>
      <p:sp>
        <p:nvSpPr>
          <p:cNvPr id="3" name="Content Placeholder 2"/>
          <p:cNvSpPr>
            <a:spLocks noGrp="1"/>
          </p:cNvSpPr>
          <p:nvPr>
            <p:ph idx="1"/>
          </p:nvPr>
        </p:nvSpPr>
        <p:spPr>
          <a:xfrm>
            <a:off x="457200" y="1052736"/>
            <a:ext cx="8229600" cy="5544616"/>
          </a:xfrm>
        </p:spPr>
        <p:txBody>
          <a:bodyPr/>
          <a:lstStyle/>
          <a:p>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194</a:t>
            </a:fld>
            <a:endParaRPr lang="en-GB">
              <a:solidFill>
                <a:prstClr val="black">
                  <a:tint val="75000"/>
                </a:prstClr>
              </a:solidFill>
            </a:endParaRPr>
          </a:p>
        </p:txBody>
      </p:sp>
    </p:spTree>
    <p:extLst>
      <p:ext uri="{BB962C8B-B14F-4D97-AF65-F5344CB8AC3E}">
        <p14:creationId xmlns:p14="http://schemas.microsoft.com/office/powerpoint/2010/main" val="9356826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347663"/>
            <a:ext cx="890587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247004234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471488"/>
            <a:ext cx="7839075"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10814987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dirty="0" err="1" smtClean="0"/>
              <a:t>Muon</a:t>
            </a:r>
            <a:r>
              <a:rPr lang="en-US" dirty="0" smtClean="0"/>
              <a:t> Accelerator Program (MAP) R&amp;D Plan</a:t>
            </a:r>
          </a:p>
        </p:txBody>
      </p:sp>
      <p:sp>
        <p:nvSpPr>
          <p:cNvPr id="29699" name="Content Placeholder 2"/>
          <p:cNvSpPr>
            <a:spLocks noGrp="1"/>
          </p:cNvSpPr>
          <p:nvPr>
            <p:ph idx="1"/>
          </p:nvPr>
        </p:nvSpPr>
        <p:spPr/>
        <p:txBody>
          <a:bodyPr>
            <a:normAutofit fontScale="77500" lnSpcReduction="20000"/>
          </a:bodyPr>
          <a:lstStyle/>
          <a:p>
            <a:r>
              <a:rPr lang="en-US" dirty="0" err="1" smtClean="0"/>
              <a:t>Fermilab</a:t>
            </a:r>
            <a:r>
              <a:rPr lang="en-US" dirty="0" smtClean="0"/>
              <a:t>-led collaboration to deliver a Design Study by ~FY2012, evaluating the feasibility of a multi-</a:t>
            </a:r>
            <a:r>
              <a:rPr lang="en-US" dirty="0" err="1" smtClean="0"/>
              <a:t>TeV</a:t>
            </a:r>
            <a:r>
              <a:rPr lang="en-US" dirty="0" smtClean="0"/>
              <a:t> </a:t>
            </a:r>
            <a:r>
              <a:rPr lang="en-US" dirty="0" err="1" smtClean="0"/>
              <a:t>Muon</a:t>
            </a:r>
            <a:r>
              <a:rPr lang="en-US" dirty="0" smtClean="0"/>
              <a:t> Collider:</a:t>
            </a:r>
          </a:p>
          <a:p>
            <a:pPr marL="914400" lvl="1" indent="-457200">
              <a:buFont typeface="+mj-lt"/>
              <a:buAutoNum type="arabicParenR"/>
            </a:pPr>
            <a:r>
              <a:rPr lang="en-US" dirty="0" smtClean="0"/>
              <a:t>An end-to-end simulation of a MC complex based on technologies in-hand or that can be developed with a specified R&amp;D program.</a:t>
            </a:r>
          </a:p>
          <a:p>
            <a:pPr marL="914400" lvl="1" indent="-457200">
              <a:buFont typeface="+mj-lt"/>
              <a:buAutoNum type="arabicParenR"/>
            </a:pPr>
            <a:r>
              <a:rPr lang="en-US" dirty="0" smtClean="0"/>
              <a:t>Hardware R&amp;D and experimental tests to guide &amp; validate the design work.</a:t>
            </a:r>
          </a:p>
          <a:p>
            <a:pPr marL="914400" lvl="1" indent="-457200">
              <a:buFont typeface="+mj-lt"/>
              <a:buAutoNum type="arabicParenR"/>
            </a:pPr>
            <a:r>
              <a:rPr lang="en-US" dirty="0" smtClean="0"/>
              <a:t>Rough cost range.</a:t>
            </a:r>
          </a:p>
          <a:p>
            <a:pPr marL="914400" lvl="1" indent="-457200">
              <a:buFont typeface="+mj-lt"/>
              <a:buAutoNum type="arabicParenR"/>
            </a:pPr>
            <a:r>
              <a:rPr lang="en-US" dirty="0" smtClean="0"/>
              <a:t>R&amp;D plan for longer term activities (e.g. 6D cooling </a:t>
            </a:r>
            <a:r>
              <a:rPr lang="en-US" dirty="0" err="1" smtClean="0"/>
              <a:t>expt</a:t>
            </a:r>
            <a:r>
              <a:rPr lang="en-US" dirty="0" smtClean="0"/>
              <a:t>) </a:t>
            </a:r>
          </a:p>
          <a:p>
            <a:r>
              <a:rPr lang="en-US" dirty="0" smtClean="0"/>
              <a:t>Deliver on commitments to making MICE and the IDS-NF studies a success.</a:t>
            </a:r>
          </a:p>
          <a:p>
            <a:r>
              <a:rPr lang="en-US" dirty="0" smtClean="0"/>
              <a:t>Annual cost ~10M$ now  </a:t>
            </a:r>
            <a:r>
              <a:rPr lang="en-US" dirty="0" smtClean="0">
                <a:sym typeface="Wingdings" pitchFamily="2" charset="2"/>
              </a:rPr>
              <a:t> </a:t>
            </a:r>
            <a:r>
              <a:rPr lang="en-US" dirty="0" smtClean="0"/>
              <a:t>~15 M$ requested after FY11</a:t>
            </a:r>
          </a:p>
          <a:p>
            <a:pPr>
              <a:buNone/>
            </a:pPr>
            <a:endParaRPr lang="en-US" dirty="0" smtClean="0"/>
          </a:p>
        </p:txBody>
      </p:sp>
      <p:sp>
        <p:nvSpPr>
          <p:cNvPr id="6" name="Slide Number Placeholder 5"/>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197</a:t>
            </a:fld>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1191224401"/>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33363"/>
            <a:ext cx="8562975"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6658491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88640"/>
            <a:ext cx="8356227" cy="609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3139303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01000" cy="576064"/>
          </a:xfrm>
        </p:spPr>
        <p:txBody>
          <a:bodyPr>
            <a:normAutofit fontScale="90000"/>
          </a:bodyPr>
          <a:lstStyle/>
          <a:p>
            <a:r>
              <a:rPr lang="en-GB" dirty="0" smtClean="0"/>
              <a:t>High Energy Frontier (Colliders)</a:t>
            </a:r>
            <a:endParaRPr lang="en-GB" dirty="0"/>
          </a:p>
        </p:txBody>
      </p:sp>
      <p:sp>
        <p:nvSpPr>
          <p:cNvPr id="3" name="Content Placeholder 2"/>
          <p:cNvSpPr>
            <a:spLocks noGrp="1"/>
          </p:cNvSpPr>
          <p:nvPr>
            <p:ph idx="1"/>
          </p:nvPr>
        </p:nvSpPr>
        <p:spPr>
          <a:xfrm>
            <a:off x="179512" y="836712"/>
            <a:ext cx="8445624" cy="5760640"/>
          </a:xfrm>
        </p:spPr>
        <p:txBody>
          <a:bodyPr>
            <a:normAutofit/>
          </a:bodyPr>
          <a:lstStyle/>
          <a:p>
            <a:r>
              <a:rPr lang="en-GB" dirty="0" smtClean="0"/>
              <a:t>Recent Progress</a:t>
            </a:r>
          </a:p>
          <a:p>
            <a:pPr lvl="2"/>
            <a:r>
              <a:rPr lang="en-GB" dirty="0" smtClean="0">
                <a:solidFill>
                  <a:srgbClr val="00B050"/>
                </a:solidFill>
              </a:rPr>
              <a:t>Tevatron</a:t>
            </a:r>
          </a:p>
          <a:p>
            <a:pPr lvl="2"/>
            <a:r>
              <a:rPr lang="en-GB" dirty="0" smtClean="0">
                <a:solidFill>
                  <a:srgbClr val="00B050"/>
                </a:solidFill>
              </a:rPr>
              <a:t>RHIC</a:t>
            </a:r>
          </a:p>
          <a:p>
            <a:pPr lvl="2"/>
            <a:r>
              <a:rPr lang="en-GB" dirty="0" smtClean="0">
                <a:solidFill>
                  <a:srgbClr val="00B050"/>
                </a:solidFill>
              </a:rPr>
              <a:t>LHC</a:t>
            </a:r>
          </a:p>
          <a:p>
            <a:r>
              <a:rPr lang="en-GB" dirty="0" smtClean="0"/>
              <a:t>Future Directions </a:t>
            </a:r>
          </a:p>
          <a:p>
            <a:pPr lvl="2" indent="-342900"/>
            <a:r>
              <a:rPr lang="en-GB" dirty="0" smtClean="0">
                <a:solidFill>
                  <a:schemeClr val="accent6">
                    <a:lumMod val="60000"/>
                    <a:lumOff val="40000"/>
                  </a:schemeClr>
                </a:solidFill>
              </a:rPr>
              <a:t>Future Ion Colliders</a:t>
            </a:r>
          </a:p>
          <a:p>
            <a:pPr lvl="2" indent="-342900"/>
            <a:r>
              <a:rPr lang="en-GB" dirty="0" smtClean="0">
                <a:solidFill>
                  <a:schemeClr val="accent6">
                    <a:lumMod val="60000"/>
                    <a:lumOff val="40000"/>
                  </a:schemeClr>
                </a:solidFill>
              </a:rPr>
              <a:t>HL-LHC</a:t>
            </a:r>
          </a:p>
          <a:p>
            <a:pPr lvl="2" indent="-342900"/>
            <a:r>
              <a:rPr lang="en-GB" dirty="0">
                <a:solidFill>
                  <a:srgbClr val="FF0000"/>
                </a:solidFill>
              </a:rPr>
              <a:t>ILC/CLIC</a:t>
            </a:r>
          </a:p>
          <a:p>
            <a:pPr lvl="2" indent="-342900"/>
            <a:r>
              <a:rPr lang="en-GB" dirty="0" smtClean="0">
                <a:solidFill>
                  <a:srgbClr val="FF0000"/>
                </a:solidFill>
              </a:rPr>
              <a:t>electron-hadron colliders</a:t>
            </a:r>
          </a:p>
          <a:p>
            <a:pPr lvl="2" indent="-342900"/>
            <a:r>
              <a:rPr lang="en-GB" dirty="0" smtClean="0">
                <a:solidFill>
                  <a:srgbClr val="FF0000"/>
                </a:solidFill>
              </a:rPr>
              <a:t>HE-LHC</a:t>
            </a:r>
          </a:p>
          <a:p>
            <a:pPr lvl="2" indent="-342900"/>
            <a:r>
              <a:rPr lang="en-GB" dirty="0" smtClean="0">
                <a:solidFill>
                  <a:srgbClr val="FF0000"/>
                </a:solidFill>
              </a:rPr>
              <a:t>Neutrinos (Intensity Frontier)</a:t>
            </a:r>
          </a:p>
          <a:p>
            <a:pPr lvl="2" indent="-342900"/>
            <a:r>
              <a:rPr lang="en-GB" dirty="0" err="1" smtClean="0">
                <a:solidFill>
                  <a:srgbClr val="FF0000"/>
                </a:solidFill>
              </a:rPr>
              <a:t>Muon</a:t>
            </a:r>
            <a:r>
              <a:rPr lang="en-GB" dirty="0" smtClean="0">
                <a:solidFill>
                  <a:srgbClr val="FF0000"/>
                </a:solidFill>
              </a:rPr>
              <a:t> collider</a:t>
            </a:r>
            <a:endParaRPr lang="en-GB" dirty="0">
              <a:solidFill>
                <a:srgbClr val="FF0000"/>
              </a:solidFill>
            </a:endParaRPr>
          </a:p>
        </p:txBody>
      </p:sp>
      <p:grpSp>
        <p:nvGrpSpPr>
          <p:cNvPr id="7" name="Group 6"/>
          <p:cNvGrpSpPr/>
          <p:nvPr/>
        </p:nvGrpSpPr>
        <p:grpSpPr>
          <a:xfrm>
            <a:off x="2772615" y="1535135"/>
            <a:ext cx="2119525" cy="1152128"/>
            <a:chOff x="2772615" y="1535135"/>
            <a:chExt cx="2119525" cy="1152128"/>
          </a:xfrm>
        </p:grpSpPr>
        <p:sp>
          <p:nvSpPr>
            <p:cNvPr id="5" name="TextBox 4"/>
            <p:cNvSpPr txBox="1"/>
            <p:nvPr/>
          </p:nvSpPr>
          <p:spPr>
            <a:xfrm>
              <a:off x="3060647" y="1849589"/>
              <a:ext cx="1831493" cy="523220"/>
            </a:xfrm>
            <a:prstGeom prst="rect">
              <a:avLst/>
            </a:prstGeom>
            <a:solidFill>
              <a:srgbClr val="FFC000"/>
            </a:solidFill>
          </p:spPr>
          <p:txBody>
            <a:bodyPr wrap="square" rtlCol="0">
              <a:spAutoFit/>
            </a:bodyPr>
            <a:lstStyle/>
            <a:p>
              <a:r>
                <a:rPr lang="en-GB" sz="2800" dirty="0" smtClean="0"/>
                <a:t>Operating</a:t>
              </a:r>
              <a:endParaRPr lang="en-GB" sz="2800" dirty="0"/>
            </a:p>
          </p:txBody>
        </p:sp>
        <p:sp>
          <p:nvSpPr>
            <p:cNvPr id="6" name="Right Bracket 5"/>
            <p:cNvSpPr/>
            <p:nvPr/>
          </p:nvSpPr>
          <p:spPr>
            <a:xfrm>
              <a:off x="2772615" y="1535135"/>
              <a:ext cx="288032" cy="115212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9" name="TextBox 8"/>
          <p:cNvSpPr txBox="1"/>
          <p:nvPr/>
        </p:nvSpPr>
        <p:spPr>
          <a:xfrm>
            <a:off x="4427984" y="3514219"/>
            <a:ext cx="2479136" cy="400110"/>
          </a:xfrm>
          <a:prstGeom prst="rect">
            <a:avLst/>
          </a:prstGeom>
          <a:solidFill>
            <a:srgbClr val="FFC000"/>
          </a:solidFill>
        </p:spPr>
        <p:txBody>
          <a:bodyPr wrap="square" rtlCol="0">
            <a:spAutoFit/>
          </a:bodyPr>
          <a:lstStyle/>
          <a:p>
            <a:r>
              <a:rPr lang="en-GB" sz="2000" dirty="0" smtClean="0"/>
              <a:t>Approved, funded?</a:t>
            </a:r>
            <a:endParaRPr lang="en-GB" sz="2000" dirty="0"/>
          </a:p>
        </p:txBody>
      </p:sp>
      <p:sp>
        <p:nvSpPr>
          <p:cNvPr id="10" name="Right Bracket 9"/>
          <p:cNvSpPr/>
          <p:nvPr/>
        </p:nvSpPr>
        <p:spPr>
          <a:xfrm>
            <a:off x="3923928" y="3326006"/>
            <a:ext cx="288032" cy="83767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p:cNvSpPr txBox="1"/>
          <p:nvPr/>
        </p:nvSpPr>
        <p:spPr>
          <a:xfrm>
            <a:off x="5148064" y="5013176"/>
            <a:ext cx="2001372" cy="369332"/>
          </a:xfrm>
          <a:prstGeom prst="rect">
            <a:avLst/>
          </a:prstGeom>
          <a:solidFill>
            <a:srgbClr val="FFC000"/>
          </a:solidFill>
          <a:ln>
            <a:solidFill>
              <a:schemeClr val="accent1"/>
            </a:solidFill>
          </a:ln>
        </p:spPr>
        <p:txBody>
          <a:bodyPr wrap="square" rtlCol="0">
            <a:spAutoFit/>
          </a:bodyPr>
          <a:lstStyle/>
          <a:p>
            <a:r>
              <a:rPr lang="en-GB" dirty="0" smtClean="0"/>
              <a:t>Not yet approved </a:t>
            </a:r>
            <a:endParaRPr lang="en-GB" dirty="0"/>
          </a:p>
        </p:txBody>
      </p:sp>
      <p:sp>
        <p:nvSpPr>
          <p:cNvPr id="13" name="Right Bracket 12"/>
          <p:cNvSpPr/>
          <p:nvPr/>
        </p:nvSpPr>
        <p:spPr>
          <a:xfrm>
            <a:off x="4665804" y="4315691"/>
            <a:ext cx="482260" cy="213363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Date Placeholder 3"/>
          <p:cNvSpPr>
            <a:spLocks noGrp="1"/>
          </p:cNvSpPr>
          <p:nvPr>
            <p:ph type="dt" sz="half" idx="10"/>
          </p:nvPr>
        </p:nvSpPr>
        <p:spPr/>
        <p:txBody>
          <a:bodyPr/>
          <a:lstStyle/>
          <a:p>
            <a:r>
              <a:rPr lang="en-US" smtClean="0"/>
              <a:t>July 23, 2011</a:t>
            </a:r>
            <a:endParaRPr lang="en-GB"/>
          </a:p>
        </p:txBody>
      </p:sp>
      <p:sp>
        <p:nvSpPr>
          <p:cNvPr id="8" name="Footer Placeholder 7"/>
          <p:cNvSpPr>
            <a:spLocks noGrp="1"/>
          </p:cNvSpPr>
          <p:nvPr>
            <p:ph type="ftr" sz="quarter" idx="11"/>
          </p:nvPr>
        </p:nvSpPr>
        <p:spPr/>
        <p:txBody>
          <a:bodyPr/>
          <a:lstStyle/>
          <a:p>
            <a:r>
              <a:rPr lang="en-GB" smtClean="0"/>
              <a:t>S. Myers                   ECFA-EPS, Grenoble</a:t>
            </a:r>
            <a:endParaRPr lang="en-GB"/>
          </a:p>
        </p:txBody>
      </p:sp>
      <p:sp>
        <p:nvSpPr>
          <p:cNvPr id="11" name="Slide Number Placeholder 10"/>
          <p:cNvSpPr>
            <a:spLocks noGrp="1"/>
          </p:cNvSpPr>
          <p:nvPr>
            <p:ph type="sldNum" sz="quarter" idx="12"/>
          </p:nvPr>
        </p:nvSpPr>
        <p:spPr/>
        <p:txBody>
          <a:bodyPr/>
          <a:lstStyle/>
          <a:p>
            <a:fld id="{58B7A561-5F06-4CAE-982D-0E9039C16A5D}" type="slidenum">
              <a:rPr lang="en-GB" smtClean="0"/>
              <a:t>2</a:t>
            </a:fld>
            <a:endParaRPr lang="en-GB"/>
          </a:p>
        </p:txBody>
      </p:sp>
      <p:sp>
        <p:nvSpPr>
          <p:cNvPr id="19" name="TextBox 15"/>
          <p:cNvSpPr txBox="1"/>
          <p:nvPr/>
        </p:nvSpPr>
        <p:spPr>
          <a:xfrm>
            <a:off x="4788024" y="1031874"/>
            <a:ext cx="3960440" cy="523220"/>
          </a:xfrm>
          <a:prstGeom prst="rect">
            <a:avLst/>
          </a:prstGeom>
          <a:solidFill>
            <a:schemeClr val="bg2"/>
          </a:solidFill>
        </p:spPr>
        <p:txBody>
          <a:bodyPr wrap="square" rtlCol="0">
            <a:spAutoFit/>
          </a:bodyPr>
          <a:lstStyle/>
          <a:p>
            <a:r>
              <a:rPr lang="en-GB" sz="2800" dirty="0" smtClean="0"/>
              <a:t>11 topics in 25 minutes!!</a:t>
            </a:r>
            <a:endParaRPr lang="en-GB" sz="2800" dirty="0"/>
          </a:p>
        </p:txBody>
      </p:sp>
      <p:sp>
        <p:nvSpPr>
          <p:cNvPr id="20" name="TextBox 15"/>
          <p:cNvSpPr txBox="1"/>
          <p:nvPr/>
        </p:nvSpPr>
        <p:spPr>
          <a:xfrm>
            <a:off x="4427984" y="2492896"/>
            <a:ext cx="4412171" cy="461665"/>
          </a:xfrm>
          <a:prstGeom prst="rect">
            <a:avLst/>
          </a:prstGeom>
          <a:solidFill>
            <a:schemeClr val="bg2"/>
          </a:solidFill>
        </p:spPr>
        <p:txBody>
          <a:bodyPr wrap="square" rtlCol="0">
            <a:spAutoFit/>
          </a:bodyPr>
          <a:lstStyle/>
          <a:p>
            <a:r>
              <a:rPr lang="en-GB" sz="2400" dirty="0" smtClean="0"/>
              <a:t>About 1 to 2 billion $ per minute!!</a:t>
            </a:r>
            <a:endParaRPr lang="en-GB" sz="2400" dirty="0"/>
          </a:p>
        </p:txBody>
      </p:sp>
    </p:spTree>
    <p:extLst>
      <p:ext uri="{BB962C8B-B14F-4D97-AF65-F5344CB8AC3E}">
        <p14:creationId xmlns:p14="http://schemas.microsoft.com/office/powerpoint/2010/main" val="249886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152400"/>
            <a:ext cx="8713787" cy="457200"/>
          </a:xfrm>
        </p:spPr>
        <p:txBody>
          <a:bodyPr/>
          <a:lstStyle/>
          <a:p>
            <a:pPr>
              <a:defRPr/>
            </a:pPr>
            <a:r>
              <a:rPr lang="en-US" dirty="0" smtClean="0">
                <a:effectLst>
                  <a:outerShdw blurRad="38100" dist="38100" dir="2700000" algn="tl">
                    <a:srgbClr val="000000">
                      <a:alpha val="43137"/>
                    </a:srgbClr>
                  </a:outerShdw>
                </a:effectLst>
              </a:rPr>
              <a:t>Expected integrated luminosity for LHC</a:t>
            </a:r>
            <a:r>
              <a:rPr lang="en-US" dirty="0" smtClean="0">
                <a:solidFill>
                  <a:srgbClr val="C00000"/>
                </a:solidFill>
                <a:effectLst>
                  <a:outerShdw blurRad="38100" dist="38100" dir="2700000" algn="tl">
                    <a:srgbClr val="000000">
                      <a:alpha val="43137"/>
                    </a:srgbClr>
                  </a:outerShdw>
                </a:effectLst>
              </a:rPr>
              <a:t>b</a:t>
            </a:r>
            <a:r>
              <a:rPr lang="en-US" dirty="0" smtClean="0">
                <a:effectLst>
                  <a:outerShdw blurRad="38100" dist="38100" dir="2700000" algn="tl">
                    <a:srgbClr val="000000">
                      <a:alpha val="43137"/>
                    </a:srgbClr>
                  </a:outerShdw>
                </a:effectLst>
              </a:rPr>
              <a:t> in </a:t>
            </a:r>
            <a:r>
              <a:rPr lang="en-US" dirty="0" smtClean="0">
                <a:solidFill>
                  <a:srgbClr val="C00000"/>
                </a:solidFill>
                <a:effectLst>
                  <a:outerShdw blurRad="38100" dist="38100" dir="2700000" algn="tl">
                    <a:srgbClr val="000000">
                      <a:alpha val="43137"/>
                    </a:srgbClr>
                  </a:outerShdw>
                </a:effectLst>
              </a:rPr>
              <a:t>2011</a:t>
            </a:r>
            <a:endParaRPr lang="en-US" dirty="0">
              <a:solidFill>
                <a:srgbClr val="C00000"/>
              </a:solidFill>
              <a:effectLst>
                <a:outerShdw blurRad="38100" dist="38100" dir="2700000" algn="tl">
                  <a:srgbClr val="000000">
                    <a:alpha val="43137"/>
                  </a:srgbClr>
                </a:outerShdw>
              </a:effectLst>
            </a:endParaRPr>
          </a:p>
        </p:txBody>
      </p:sp>
      <p:sp>
        <p:nvSpPr>
          <p:cNvPr id="3" name="Date Placeholder 2"/>
          <p:cNvSpPr>
            <a:spLocks noGrp="1"/>
          </p:cNvSpPr>
          <p:nvPr>
            <p:ph type="dt" sz="quarter" idx="10"/>
          </p:nvPr>
        </p:nvSpPr>
        <p:spPr/>
        <p:txBody>
          <a:bodyPr/>
          <a:lstStyle/>
          <a:p>
            <a:pPr>
              <a:defRPr/>
            </a:pPr>
            <a:r>
              <a:rPr lang="en-US" smtClean="0"/>
              <a:t>July 23, 2011</a:t>
            </a:r>
            <a:endParaRPr lang="fr-FR" sz="1200"/>
          </a:p>
        </p:txBody>
      </p:sp>
      <p:sp>
        <p:nvSpPr>
          <p:cNvPr id="4" name="Footer Placeholder 3"/>
          <p:cNvSpPr>
            <a:spLocks noGrp="1"/>
          </p:cNvSpPr>
          <p:nvPr>
            <p:ph type="ftr" sz="quarter" idx="11"/>
          </p:nvPr>
        </p:nvSpPr>
        <p:spPr/>
        <p:txBody>
          <a:bodyPr/>
          <a:lstStyle/>
          <a:p>
            <a:pPr>
              <a:defRPr/>
            </a:pPr>
            <a:r>
              <a:rPr lang="en-US" smtClean="0"/>
              <a:t>S. Myers                   ECFA-EPS, Grenoble</a:t>
            </a:r>
            <a:endParaRPr lang="fr-FR">
              <a:solidFill>
                <a:srgbClr val="000000"/>
              </a:solidFill>
            </a:endParaRPr>
          </a:p>
        </p:txBody>
      </p:sp>
      <p:sp>
        <p:nvSpPr>
          <p:cNvPr id="5" name="Slide Number Placeholder 4"/>
          <p:cNvSpPr>
            <a:spLocks noGrp="1"/>
          </p:cNvSpPr>
          <p:nvPr>
            <p:ph type="sldNum" sz="quarter" idx="12"/>
          </p:nvPr>
        </p:nvSpPr>
        <p:spPr/>
        <p:txBody>
          <a:bodyPr/>
          <a:lstStyle/>
          <a:p>
            <a:pPr>
              <a:defRPr/>
            </a:pPr>
            <a:fld id="{DB94B4E2-4B30-446E-8EF9-4823016F3338}" type="slidenum">
              <a:rPr lang="fr-FR" smtClean="0"/>
              <a:pPr>
                <a:defRPr/>
              </a:pPr>
              <a:t>20</a:t>
            </a:fld>
            <a:endParaRPr lang="fr-FR" sz="1400">
              <a:solidFill>
                <a:srgbClr val="000000"/>
              </a:solidFill>
            </a:endParaRPr>
          </a:p>
        </p:txBody>
      </p:sp>
      <p:grpSp>
        <p:nvGrpSpPr>
          <p:cNvPr id="76806" name="Group 13"/>
          <p:cNvGrpSpPr>
            <a:grpSpLocks/>
          </p:cNvGrpSpPr>
          <p:nvPr/>
        </p:nvGrpSpPr>
        <p:grpSpPr bwMode="auto">
          <a:xfrm>
            <a:off x="1328738" y="1484313"/>
            <a:ext cx="6415087" cy="4214812"/>
            <a:chOff x="1328541" y="1590163"/>
            <a:chExt cx="6415463" cy="4215101"/>
          </a:xfrm>
        </p:grpSpPr>
        <p:pic>
          <p:nvPicPr>
            <p:cNvPr id="76809" name="Picture 2" descr="\\cern.ch\dfs\Users\s\sandreas\Documents\My Scans\20110524-1141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541" y="1590163"/>
              <a:ext cx="6415463" cy="421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Box 11"/>
            <p:cNvSpPr txBox="1">
              <a:spLocks noChangeArrowheads="1"/>
            </p:cNvSpPr>
            <p:nvPr/>
          </p:nvSpPr>
          <p:spPr bwMode="auto">
            <a:xfrm>
              <a:off x="3397675" y="3894419"/>
              <a:ext cx="39773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sz="1600">
                  <a:solidFill>
                    <a:srgbClr val="FA0000"/>
                  </a:solidFill>
                  <a:ea typeface="ＭＳ Ｐゴシック" pitchFamily="34" charset="-128"/>
                </a:rPr>
                <a:t>Luminosity of LHCb levelled continuously</a:t>
              </a:r>
            </a:p>
          </p:txBody>
        </p:sp>
        <p:sp>
          <p:nvSpPr>
            <p:cNvPr id="76811" name="TextBox 12"/>
            <p:cNvSpPr txBox="1">
              <a:spLocks noChangeArrowheads="1"/>
            </p:cNvSpPr>
            <p:nvPr/>
          </p:nvSpPr>
          <p:spPr bwMode="auto">
            <a:xfrm>
              <a:off x="3635896" y="2742291"/>
              <a:ext cx="2097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sz="1600">
                  <a:solidFill>
                    <a:srgbClr val="0033CC"/>
                  </a:solidFill>
                  <a:ea typeface="ＭＳ Ｐゴシック" pitchFamily="34" charset="-128"/>
                </a:rPr>
                <a:t>GPD luminosity                    falls-off exponentially</a:t>
              </a:r>
            </a:p>
          </p:txBody>
        </p:sp>
        <p:cxnSp>
          <p:nvCxnSpPr>
            <p:cNvPr id="10" name="Straight Connector 9"/>
            <p:cNvCxnSpPr/>
            <p:nvPr/>
          </p:nvCxnSpPr>
          <p:spPr>
            <a:xfrm>
              <a:off x="2303323" y="4454209"/>
              <a:ext cx="5077123" cy="9526"/>
            </a:xfrm>
            <a:prstGeom prst="line">
              <a:avLst/>
            </a:prstGeom>
            <a:ln w="19050">
              <a:solidFill>
                <a:srgbClr val="006C31"/>
              </a:solidFill>
              <a:prstDash val="dashDot"/>
            </a:ln>
          </p:spPr>
          <p:style>
            <a:lnRef idx="1">
              <a:schemeClr val="accent1"/>
            </a:lnRef>
            <a:fillRef idx="0">
              <a:schemeClr val="accent1"/>
            </a:fillRef>
            <a:effectRef idx="0">
              <a:schemeClr val="accent1"/>
            </a:effectRef>
            <a:fontRef idx="minor">
              <a:schemeClr val="tx1"/>
            </a:fontRef>
          </p:style>
        </p:cxnSp>
        <p:sp>
          <p:nvSpPr>
            <p:cNvPr id="76813" name="TextBox 17"/>
            <p:cNvSpPr txBox="1">
              <a:spLocks noChangeArrowheads="1"/>
            </p:cNvSpPr>
            <p:nvPr/>
          </p:nvSpPr>
          <p:spPr bwMode="auto">
            <a:xfrm>
              <a:off x="3995936" y="4479624"/>
              <a:ext cx="2335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sz="1600">
                  <a:solidFill>
                    <a:srgbClr val="006C31"/>
                  </a:solidFill>
                  <a:ea typeface="ＭＳ Ｐゴシック" pitchFamily="34" charset="-128"/>
                </a:rPr>
                <a:t>LHCb design luminosity</a:t>
              </a:r>
            </a:p>
          </p:txBody>
        </p:sp>
      </p:grpSp>
      <p:sp>
        <p:nvSpPr>
          <p:cNvPr id="76807" name="TextBox 12"/>
          <p:cNvSpPr txBox="1">
            <a:spLocks noChangeArrowheads="1"/>
          </p:cNvSpPr>
          <p:nvPr/>
        </p:nvSpPr>
        <p:spPr bwMode="auto">
          <a:xfrm>
            <a:off x="827088" y="836613"/>
            <a:ext cx="778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000">
                <a:solidFill>
                  <a:srgbClr val="FF0000"/>
                </a:solidFill>
                <a:latin typeface="Times New Roman" pitchFamily="18" charset="0"/>
                <a:ea typeface="ＭＳ Ｐゴシック" pitchFamily="34" charset="-128"/>
                <a:cs typeface="Times New Roman" pitchFamily="18" charset="0"/>
              </a:rPr>
              <a:t>Introduced </a:t>
            </a:r>
            <a:r>
              <a:rPr lang="en-US" sz="2000" u="sng">
                <a:solidFill>
                  <a:srgbClr val="FF0000"/>
                </a:solidFill>
                <a:latin typeface="Times New Roman" pitchFamily="18" charset="0"/>
                <a:ea typeface="ＭＳ Ｐゴシック" pitchFamily="34" charset="-128"/>
                <a:cs typeface="Times New Roman" pitchFamily="18" charset="0"/>
              </a:rPr>
              <a:t>luminosity leveling</a:t>
            </a:r>
            <a:r>
              <a:rPr lang="en-US" sz="2000">
                <a:solidFill>
                  <a:srgbClr val="FF0000"/>
                </a:solidFill>
                <a:latin typeface="Times New Roman" pitchFamily="18" charset="0"/>
                <a:ea typeface="ＭＳ Ｐゴシック" pitchFamily="34" charset="-128"/>
                <a:cs typeface="Times New Roman" pitchFamily="18" charset="0"/>
              </a:rPr>
              <a:t> for LHCb </a:t>
            </a:r>
            <a:r>
              <a:rPr lang="en-US" sz="2000">
                <a:solidFill>
                  <a:srgbClr val="FF0000"/>
                </a:solidFill>
                <a:latin typeface="Times New Roman" pitchFamily="18" charset="0"/>
                <a:ea typeface="ＭＳ Ｐゴシック" pitchFamily="34" charset="-128"/>
                <a:cs typeface="Times New Roman" pitchFamily="18" charset="0"/>
                <a:sym typeface="Wingdings" pitchFamily="2" charset="2"/>
              </a:rPr>
              <a:t> can run at optimal </a:t>
            </a:r>
            <a:r>
              <a:rPr lang="el-GR" sz="2000">
                <a:solidFill>
                  <a:srgbClr val="FF0000"/>
                </a:solidFill>
                <a:latin typeface="Times New Roman" pitchFamily="18" charset="0"/>
                <a:ea typeface="ＭＳ Ｐゴシック" pitchFamily="34" charset="-128"/>
                <a:cs typeface="Times New Roman" pitchFamily="18" charset="0"/>
                <a:sym typeface="Wingdings" pitchFamily="2" charset="2"/>
              </a:rPr>
              <a:t>μ</a:t>
            </a:r>
            <a:r>
              <a:rPr lang="en-US" sz="2000">
                <a:solidFill>
                  <a:srgbClr val="FF0000"/>
                </a:solidFill>
                <a:latin typeface="Times New Roman" pitchFamily="18" charset="0"/>
                <a:ea typeface="ＭＳ Ｐゴシック" pitchFamily="34" charset="-128"/>
                <a:cs typeface="Times New Roman" pitchFamily="18" charset="0"/>
                <a:sym typeface="Wingdings" pitchFamily="2" charset="2"/>
              </a:rPr>
              <a:t> and </a:t>
            </a:r>
            <a:r>
              <a:rPr lang="en-US" sz="2000" i="1">
                <a:solidFill>
                  <a:srgbClr val="FF0000"/>
                </a:solidFill>
                <a:latin typeface="Times New Roman" pitchFamily="18" charset="0"/>
                <a:ea typeface="ＭＳ Ｐゴシック" pitchFamily="34" charset="-128"/>
                <a:cs typeface="Times New Roman" pitchFamily="18" charset="0"/>
                <a:sym typeface="Wingdings" pitchFamily="2" charset="2"/>
              </a:rPr>
              <a:t>L</a:t>
            </a:r>
            <a:r>
              <a:rPr lang="en-US" sz="2000" baseline="-25000">
                <a:solidFill>
                  <a:srgbClr val="FF0000"/>
                </a:solidFill>
                <a:latin typeface="Times New Roman" pitchFamily="18" charset="0"/>
                <a:ea typeface="ＭＳ Ｐゴシック" pitchFamily="34" charset="-128"/>
                <a:cs typeface="Times New Roman" pitchFamily="18" charset="0"/>
                <a:sym typeface="Wingdings" pitchFamily="2" charset="2"/>
              </a:rPr>
              <a:t>max</a:t>
            </a:r>
            <a:endParaRPr lang="en-US" sz="2000" baseline="-25000">
              <a:solidFill>
                <a:srgbClr val="FF0000"/>
              </a:solidFill>
              <a:latin typeface="Times New Roman" pitchFamily="18" charset="0"/>
              <a:ea typeface="ＭＳ Ｐゴシック" pitchFamily="34" charset="-128"/>
              <a:cs typeface="Times New Roman" pitchFamily="18" charset="0"/>
            </a:endParaRPr>
          </a:p>
        </p:txBody>
      </p:sp>
      <p:sp>
        <p:nvSpPr>
          <p:cNvPr id="76808" name="TextBox 11"/>
          <p:cNvSpPr txBox="1">
            <a:spLocks noChangeArrowheads="1"/>
          </p:cNvSpPr>
          <p:nvPr/>
        </p:nvSpPr>
        <p:spPr bwMode="auto">
          <a:xfrm>
            <a:off x="1116013" y="5949950"/>
            <a:ext cx="7138987" cy="384175"/>
          </a:xfrm>
          <a:prstGeom prst="rect">
            <a:avLst/>
          </a:prstGeom>
          <a:solidFill>
            <a:srgbClr val="FFFFCC"/>
          </a:solidFill>
          <a:ln w="9525">
            <a:solidFill>
              <a:srgbClr val="C00000"/>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1900">
                <a:solidFill>
                  <a:srgbClr val="C00000"/>
                </a:solidFill>
                <a:latin typeface="Times New Roman" pitchFamily="18" charset="0"/>
                <a:ea typeface="ＭＳ Ｐゴシック" pitchFamily="34" charset="-128"/>
                <a:cs typeface="Times New Roman" pitchFamily="18" charset="0"/>
                <a:sym typeface="Wingdings" pitchFamily="2" charset="2"/>
              </a:rPr>
              <a:t> </a:t>
            </a:r>
            <a:r>
              <a:rPr lang="en-US" sz="1900">
                <a:solidFill>
                  <a:srgbClr val="C00000"/>
                </a:solidFill>
                <a:latin typeface="Times New Roman" pitchFamily="18" charset="0"/>
                <a:ea typeface="ＭＳ Ｐゴシック" pitchFamily="34" charset="-128"/>
                <a:cs typeface="Times New Roman" pitchFamily="18" charset="0"/>
              </a:rPr>
              <a:t>Since end of May running at constant </a:t>
            </a:r>
            <a:r>
              <a:rPr lang="en-US" sz="1900" i="1">
                <a:solidFill>
                  <a:srgbClr val="C00000"/>
                </a:solidFill>
                <a:latin typeface="Times New Roman" pitchFamily="18" charset="0"/>
                <a:ea typeface="ＭＳ Ｐゴシック" pitchFamily="34" charset="-128"/>
                <a:cs typeface="Times New Roman" pitchFamily="18" charset="0"/>
              </a:rPr>
              <a:t>L</a:t>
            </a:r>
            <a:r>
              <a:rPr lang="en-US" sz="1900">
                <a:solidFill>
                  <a:srgbClr val="C00000"/>
                </a:solidFill>
                <a:latin typeface="Times New Roman" pitchFamily="18" charset="0"/>
                <a:ea typeface="ＭＳ Ｐゴシック" pitchFamily="34" charset="-128"/>
                <a:cs typeface="Times New Roman" pitchFamily="18" charset="0"/>
              </a:rPr>
              <a:t> ~ 3∙10</a:t>
            </a:r>
            <a:r>
              <a:rPr lang="en-US" sz="1900" baseline="30000">
                <a:solidFill>
                  <a:srgbClr val="C00000"/>
                </a:solidFill>
                <a:latin typeface="Times New Roman" pitchFamily="18" charset="0"/>
                <a:ea typeface="ＭＳ Ｐゴシック" pitchFamily="34" charset="-128"/>
                <a:cs typeface="Times New Roman" pitchFamily="18" charset="0"/>
              </a:rPr>
              <a:t>32</a:t>
            </a:r>
            <a:r>
              <a:rPr lang="en-US" sz="1900">
                <a:solidFill>
                  <a:srgbClr val="C00000"/>
                </a:solidFill>
                <a:latin typeface="Times New Roman" pitchFamily="18" charset="0"/>
                <a:ea typeface="ＭＳ Ｐゴシック" pitchFamily="34" charset="-128"/>
                <a:cs typeface="Times New Roman" pitchFamily="18" charset="0"/>
              </a:rPr>
              <a:t> cm</a:t>
            </a:r>
            <a:r>
              <a:rPr lang="en-US" sz="1900" baseline="30000">
                <a:solidFill>
                  <a:srgbClr val="C00000"/>
                </a:solidFill>
                <a:latin typeface="Times New Roman" pitchFamily="18" charset="0"/>
                <a:ea typeface="ＭＳ Ｐゴシック" pitchFamily="34" charset="-128"/>
                <a:cs typeface="Times New Roman" pitchFamily="18" charset="0"/>
              </a:rPr>
              <a:t>-2</a:t>
            </a:r>
            <a:r>
              <a:rPr lang="en-US" sz="1900">
                <a:solidFill>
                  <a:srgbClr val="C00000"/>
                </a:solidFill>
                <a:latin typeface="Times New Roman" pitchFamily="18" charset="0"/>
                <a:ea typeface="ＭＳ Ｐゴシック" pitchFamily="34" charset="-128"/>
                <a:cs typeface="Times New Roman" pitchFamily="18" charset="0"/>
              </a:rPr>
              <a:t>s</a:t>
            </a:r>
            <a:r>
              <a:rPr lang="en-US" sz="1900" baseline="30000">
                <a:solidFill>
                  <a:srgbClr val="C00000"/>
                </a:solidFill>
                <a:latin typeface="Times New Roman" pitchFamily="18" charset="0"/>
                <a:ea typeface="ＭＳ Ｐゴシック" pitchFamily="34" charset="-128"/>
                <a:cs typeface="Times New Roman" pitchFamily="18" charset="0"/>
              </a:rPr>
              <a:t>-1</a:t>
            </a:r>
            <a:r>
              <a:rPr lang="en-US" sz="1900">
                <a:solidFill>
                  <a:srgbClr val="C00000"/>
                </a:solidFill>
                <a:latin typeface="Times New Roman" pitchFamily="18" charset="0"/>
                <a:ea typeface="ＭＳ Ｐゴシック" pitchFamily="34" charset="-128"/>
                <a:cs typeface="Times New Roman" pitchFamily="18" charset="0"/>
              </a:rPr>
              <a:t> with </a:t>
            </a:r>
            <a:r>
              <a:rPr lang="el-GR" sz="1900">
                <a:solidFill>
                  <a:srgbClr val="C00000"/>
                </a:solidFill>
                <a:latin typeface="Times New Roman" pitchFamily="18" charset="0"/>
                <a:ea typeface="ＭＳ Ｐゴシック" pitchFamily="34" charset="-128"/>
                <a:cs typeface="Times New Roman" pitchFamily="18" charset="0"/>
              </a:rPr>
              <a:t>μ</a:t>
            </a:r>
            <a:r>
              <a:rPr lang="en-US" sz="1900">
                <a:solidFill>
                  <a:srgbClr val="C00000"/>
                </a:solidFill>
                <a:latin typeface="Times New Roman" pitchFamily="18" charset="0"/>
                <a:ea typeface="ＭＳ Ｐゴシック" pitchFamily="34" charset="-128"/>
                <a:cs typeface="Times New Roman" pitchFamily="18" charset="0"/>
              </a:rPr>
              <a:t> ~ 1.5</a:t>
            </a:r>
          </a:p>
        </p:txBody>
      </p:sp>
    </p:spTree>
    <p:extLst>
      <p:ext uri="{BB962C8B-B14F-4D97-AF65-F5344CB8AC3E}">
        <p14:creationId xmlns:p14="http://schemas.microsoft.com/office/powerpoint/2010/main" val="352392308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0" y="566801"/>
            <a:ext cx="9144000" cy="6291199"/>
            <a:chOff x="0" y="261144"/>
            <a:chExt cx="9144000" cy="6291199"/>
          </a:xfrm>
        </p:grpSpPr>
        <p:pic>
          <p:nvPicPr>
            <p:cNvPr id="6" name="Picture 4" descr="Muon_collider_site_map_072409.jpg"/>
            <p:cNvPicPr>
              <a:picLocks noChangeAspect="1"/>
            </p:cNvPicPr>
            <p:nvPr/>
          </p:nvPicPr>
          <p:blipFill>
            <a:blip r:embed="rId3" cstate="print"/>
            <a:srcRect t="3808" b="4457"/>
            <a:stretch>
              <a:fillRect/>
            </a:stretch>
          </p:blipFill>
          <p:spPr bwMode="auto">
            <a:xfrm>
              <a:off x="0" y="261144"/>
              <a:ext cx="9144000" cy="6291199"/>
            </a:xfrm>
            <a:prstGeom prst="rect">
              <a:avLst/>
            </a:prstGeom>
            <a:noFill/>
            <a:ln w="9525">
              <a:noFill/>
              <a:miter lim="800000"/>
              <a:headEnd/>
              <a:tailEnd/>
            </a:ln>
          </p:spPr>
        </p:pic>
        <p:sp>
          <p:nvSpPr>
            <p:cNvPr id="7" name="Rectangle 6"/>
            <p:cNvSpPr/>
            <p:nvPr/>
          </p:nvSpPr>
          <p:spPr bwMode="auto">
            <a:xfrm>
              <a:off x="0" y="261144"/>
              <a:ext cx="3667689" cy="724081"/>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pPr>
              <a:endParaRPr lang="en-US" sz="1400" smtClean="0">
                <a:solidFill>
                  <a:prstClr val="black"/>
                </a:solidFill>
                <a:latin typeface="Arial" charset="0"/>
              </a:endParaRPr>
            </a:p>
          </p:txBody>
        </p:sp>
      </p:grpSp>
      <p:sp>
        <p:nvSpPr>
          <p:cNvPr id="9" name="Line 16"/>
          <p:cNvSpPr>
            <a:spLocks noChangeShapeType="1"/>
          </p:cNvSpPr>
          <p:nvPr/>
        </p:nvSpPr>
        <p:spPr bwMode="auto">
          <a:xfrm>
            <a:off x="466725" y="857250"/>
            <a:ext cx="8245475" cy="0"/>
          </a:xfrm>
          <a:prstGeom prst="line">
            <a:avLst/>
          </a:prstGeom>
          <a:noFill/>
          <a:ln w="12700">
            <a:solidFill>
              <a:schemeClr val="tx2"/>
            </a:solidFill>
            <a:round/>
            <a:headEnd/>
            <a:tailEnd/>
          </a:ln>
          <a:effectLst/>
        </p:spPr>
        <p:txBody>
          <a:bodyPr/>
          <a:lstStyle/>
          <a:p>
            <a:endParaRPr lang="en-US">
              <a:solidFill>
                <a:prstClr val="black"/>
              </a:solidFill>
            </a:endParaRPr>
          </a:p>
        </p:txBody>
      </p:sp>
      <p:sp>
        <p:nvSpPr>
          <p:cNvPr id="10" name="Rectangle 9"/>
          <p:cNvSpPr/>
          <p:nvPr/>
        </p:nvSpPr>
        <p:spPr>
          <a:xfrm>
            <a:off x="0" y="0"/>
            <a:ext cx="37338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657600" y="0"/>
            <a:ext cx="54864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err="1" smtClean="0">
                <a:solidFill>
                  <a:schemeClr val="bg1"/>
                </a:solidFill>
              </a:rPr>
              <a:t>Muon</a:t>
            </a:r>
            <a:r>
              <a:rPr lang="en-US" dirty="0" smtClean="0">
                <a:solidFill>
                  <a:schemeClr val="bg1"/>
                </a:solidFill>
              </a:rPr>
              <a:t> Collider Concept: </a:t>
            </a:r>
            <a:r>
              <a:rPr lang="en-US" dirty="0" err="1" smtClean="0">
                <a:solidFill>
                  <a:schemeClr val="bg1"/>
                </a:solidFill>
              </a:rPr>
              <a:t>Fermilab</a:t>
            </a:r>
            <a:endParaRPr lang="en-US" dirty="0">
              <a:solidFill>
                <a:schemeClr val="bg1"/>
              </a:solidFill>
            </a:endParaRPr>
          </a:p>
        </p:txBody>
      </p:sp>
      <p:sp>
        <p:nvSpPr>
          <p:cNvPr id="12" name="Slide Number Placeholder 11"/>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200</a:t>
            </a:fld>
            <a:endParaRPr lang="en-US" dirty="0">
              <a:solidFill>
                <a:prstClr val="black">
                  <a:tint val="75000"/>
                </a:prstClr>
              </a:solidFill>
            </a:endParaRPr>
          </a:p>
        </p:txBody>
      </p:sp>
      <p:sp>
        <p:nvSpPr>
          <p:cNvPr id="13" name="Footer Placeholder 12"/>
          <p:cNvSpPr>
            <a:spLocks noGrp="1"/>
          </p:cNvSpPr>
          <p:nvPr>
            <p:ph type="ftr" sz="quarter" idx="4294967295"/>
          </p:nvPr>
        </p:nvSpPr>
        <p:spPr>
          <a:xfrm>
            <a:off x="3124200" y="6356350"/>
            <a:ext cx="2895600" cy="365125"/>
          </a:xfrm>
          <a:prstGeom prst="rect">
            <a:avLst/>
          </a:prstGeom>
        </p:spPr>
        <p:txBody>
          <a:bodyPr/>
          <a:lstStyle/>
          <a:p>
            <a:r>
              <a:rPr lang="en-US" smtClean="0">
                <a:solidFill>
                  <a:prstClr val="black">
                    <a:tint val="75000"/>
                  </a:prstClr>
                </a:solidFill>
              </a:rPr>
              <a:t>S. Myers                   ECFA-EPS, Grenoble</a:t>
            </a:r>
            <a:endParaRPr lang="en-US" dirty="0">
              <a:solidFill>
                <a:prstClr val="black">
                  <a:tint val="75000"/>
                </a:prstClr>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Tree>
    <p:extLst>
      <p:ext uri="{BB962C8B-B14F-4D97-AF65-F5344CB8AC3E}">
        <p14:creationId xmlns:p14="http://schemas.microsoft.com/office/powerpoint/2010/main" val="274143161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519113"/>
            <a:ext cx="7762875"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32318895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Possible </a:t>
            </a:r>
            <a:r>
              <a:rPr lang="en-US" dirty="0" err="1" smtClean="0"/>
              <a:t>Muon</a:t>
            </a:r>
            <a:r>
              <a:rPr lang="en-US" dirty="0" smtClean="0"/>
              <a:t> Collider advantages</a:t>
            </a:r>
            <a:endParaRPr lang="en-US" dirty="0"/>
          </a:p>
        </p:txBody>
      </p:sp>
      <p:sp>
        <p:nvSpPr>
          <p:cNvPr id="3" name="Content Placeholder 2"/>
          <p:cNvSpPr>
            <a:spLocks noGrp="1"/>
          </p:cNvSpPr>
          <p:nvPr>
            <p:ph sz="half" idx="1"/>
          </p:nvPr>
        </p:nvSpPr>
        <p:spPr>
          <a:xfrm>
            <a:off x="609600" y="1066800"/>
            <a:ext cx="4229100" cy="2743200"/>
          </a:xfrm>
        </p:spPr>
        <p:txBody>
          <a:bodyPr/>
          <a:lstStyle/>
          <a:p>
            <a:r>
              <a:rPr lang="en-US" sz="2000" dirty="0" smtClean="0"/>
              <a:t>Compact: fits on FNAL site</a:t>
            </a:r>
          </a:p>
          <a:p>
            <a:r>
              <a:rPr lang="en-US" sz="2000" dirty="0" err="1" smtClean="0"/>
              <a:t>Multipass</a:t>
            </a:r>
            <a:r>
              <a:rPr lang="en-US" sz="2000" dirty="0" smtClean="0"/>
              <a:t> acceleration: cost effective</a:t>
            </a:r>
          </a:p>
          <a:p>
            <a:r>
              <a:rPr lang="en-US" sz="2000" dirty="0" err="1" smtClean="0"/>
              <a:t>Multipass</a:t>
            </a:r>
            <a:r>
              <a:rPr lang="en-US" sz="2000" dirty="0" smtClean="0"/>
              <a:t> collisions in a ring (~1000 turns): relaxed </a:t>
            </a:r>
            <a:r>
              <a:rPr lang="en-US" sz="2000" dirty="0" err="1" smtClean="0"/>
              <a:t>emittance</a:t>
            </a:r>
            <a:r>
              <a:rPr lang="en-US" sz="2000" dirty="0" smtClean="0"/>
              <a:t> requirements &amp; hence relaxed tolerances</a:t>
            </a:r>
            <a:endParaRPr lang="en-US" sz="2000" dirty="0"/>
          </a:p>
        </p:txBody>
      </p:sp>
      <p:sp>
        <p:nvSpPr>
          <p:cNvPr id="4" name="Content Placeholder 3"/>
          <p:cNvSpPr>
            <a:spLocks noGrp="1"/>
          </p:cNvSpPr>
          <p:nvPr>
            <p:ph sz="half" idx="2"/>
          </p:nvPr>
        </p:nvSpPr>
        <p:spPr>
          <a:xfrm>
            <a:off x="609600" y="3581400"/>
            <a:ext cx="4229100" cy="2438400"/>
          </a:xfrm>
        </p:spPr>
        <p:txBody>
          <a:bodyPr/>
          <a:lstStyle/>
          <a:p>
            <a:r>
              <a:rPr lang="en-US" sz="2000" dirty="0" smtClean="0"/>
              <a:t>Narrow energy spread: precision scans, kinematic constraints</a:t>
            </a:r>
          </a:p>
          <a:p>
            <a:r>
              <a:rPr lang="en-US" sz="2000" dirty="0" smtClean="0"/>
              <a:t>Potentially two detectors (2 IPs): lots of time for readout (</a:t>
            </a:r>
            <a:r>
              <a:rPr lang="en-US" sz="2000" dirty="0" err="1" smtClean="0">
                <a:latin typeface="Symbol" pitchFamily="18" charset="2"/>
              </a:rPr>
              <a:t>D</a:t>
            </a:r>
            <a:r>
              <a:rPr lang="en-US" sz="2000" dirty="0" err="1" smtClean="0"/>
              <a:t>T</a:t>
            </a:r>
            <a:r>
              <a:rPr lang="en-US" sz="2000" baseline="-25000" dirty="0" err="1" smtClean="0"/>
              <a:t>bunch</a:t>
            </a:r>
            <a:r>
              <a:rPr lang="en-US" sz="2000" dirty="0" smtClean="0"/>
              <a:t> ~ 10 </a:t>
            </a:r>
            <a:r>
              <a:rPr lang="en-US" sz="2000" dirty="0" smtClean="0">
                <a:latin typeface="Symbol" pitchFamily="18" charset="2"/>
              </a:rPr>
              <a:t>m</a:t>
            </a:r>
            <a:r>
              <a:rPr lang="en-US" sz="2000" dirty="0" smtClean="0"/>
              <a:t>s) &amp; minimal pile up</a:t>
            </a:r>
          </a:p>
          <a:p>
            <a:r>
              <a:rPr lang="en-US" sz="2000" dirty="0" smtClean="0"/>
              <a:t>Higgs possibly visible as s-channel resonance</a:t>
            </a:r>
          </a:p>
        </p:txBody>
      </p:sp>
      <p:sp>
        <p:nvSpPr>
          <p:cNvPr id="6" name="Slide Number Placeholder 5"/>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202</a:t>
            </a:fld>
            <a:endParaRPr lang="en-US" dirty="0">
              <a:solidFill>
                <a:prstClr val="black">
                  <a:tint val="75000"/>
                </a:prstClr>
              </a:solidFill>
            </a:endParaRPr>
          </a:p>
        </p:txBody>
      </p:sp>
      <p:sp>
        <p:nvSpPr>
          <p:cNvPr id="17" name="TextBox 16"/>
          <p:cNvSpPr txBox="1"/>
          <p:nvPr/>
        </p:nvSpPr>
        <p:spPr>
          <a:xfrm rot="16200000">
            <a:off x="-600045" y="2047845"/>
            <a:ext cx="2057400" cy="400110"/>
          </a:xfrm>
          <a:prstGeom prst="rect">
            <a:avLst/>
          </a:prstGeom>
          <a:solidFill>
            <a:schemeClr val="accent5"/>
          </a:solidFill>
        </p:spPr>
        <p:txBody>
          <a:bodyPr wrap="square" rtlCol="0">
            <a:spAutoFit/>
          </a:bodyPr>
          <a:lstStyle/>
          <a:p>
            <a:pPr algn="ctr"/>
            <a:r>
              <a:rPr lang="en-US" sz="2000" dirty="0" smtClean="0">
                <a:solidFill>
                  <a:prstClr val="black"/>
                </a:solidFill>
              </a:rPr>
              <a:t>Cost</a:t>
            </a:r>
            <a:endParaRPr lang="en-US" sz="2000" dirty="0">
              <a:solidFill>
                <a:prstClr val="black"/>
              </a:solidFill>
            </a:endParaRPr>
          </a:p>
        </p:txBody>
      </p:sp>
      <p:sp>
        <p:nvSpPr>
          <p:cNvPr id="18" name="TextBox 17"/>
          <p:cNvSpPr txBox="1"/>
          <p:nvPr/>
        </p:nvSpPr>
        <p:spPr>
          <a:xfrm rot="16200000">
            <a:off x="-600045" y="4562445"/>
            <a:ext cx="2057400" cy="400110"/>
          </a:xfrm>
          <a:prstGeom prst="rect">
            <a:avLst/>
          </a:prstGeom>
          <a:solidFill>
            <a:srgbClr val="FFCC00"/>
          </a:solidFill>
        </p:spPr>
        <p:txBody>
          <a:bodyPr wrap="square" rtlCol="0">
            <a:spAutoFit/>
          </a:bodyPr>
          <a:lstStyle/>
          <a:p>
            <a:pPr algn="ctr"/>
            <a:r>
              <a:rPr lang="en-US" sz="2000" dirty="0" smtClean="0">
                <a:solidFill>
                  <a:prstClr val="black"/>
                </a:solidFill>
              </a:rPr>
              <a:t>Physics</a:t>
            </a:r>
            <a:endParaRPr lang="en-US" sz="2000" dirty="0">
              <a:solidFill>
                <a:prstClr val="black"/>
              </a:solidFill>
            </a:endParaRPr>
          </a:p>
        </p:txBody>
      </p:sp>
      <p:pic>
        <p:nvPicPr>
          <p:cNvPr id="19" name="Picture 5"/>
          <p:cNvPicPr>
            <a:picLocks noChangeAspect="1" noChangeArrowheads="1"/>
          </p:cNvPicPr>
          <p:nvPr/>
        </p:nvPicPr>
        <p:blipFill>
          <a:blip r:embed="rId3" cstate="print"/>
          <a:srcRect/>
          <a:stretch>
            <a:fillRect/>
          </a:stretch>
        </p:blipFill>
        <p:spPr bwMode="auto">
          <a:xfrm>
            <a:off x="4953000" y="3429000"/>
            <a:ext cx="3942080" cy="27432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5181600" y="3417758"/>
            <a:ext cx="3733800" cy="2754442"/>
          </a:xfrm>
          <a:prstGeom prst="rect">
            <a:avLst/>
          </a:prstGeom>
          <a:noFill/>
          <a:ln w="9525">
            <a:noFill/>
            <a:miter lim="800000"/>
            <a:headEnd/>
            <a:tailEnd/>
          </a:ln>
        </p:spPr>
      </p:pic>
      <p:sp>
        <p:nvSpPr>
          <p:cNvPr id="11" name="TextBox 10"/>
          <p:cNvSpPr txBox="1"/>
          <p:nvPr/>
        </p:nvSpPr>
        <p:spPr>
          <a:xfrm>
            <a:off x="5562600" y="2895600"/>
            <a:ext cx="3048000" cy="646331"/>
          </a:xfrm>
          <a:prstGeom prst="rect">
            <a:avLst/>
          </a:prstGeom>
          <a:noFill/>
        </p:spPr>
        <p:txBody>
          <a:bodyPr wrap="square" rtlCol="0">
            <a:spAutoFit/>
          </a:bodyPr>
          <a:lstStyle/>
          <a:p>
            <a:pPr algn="ctr"/>
            <a:r>
              <a:rPr lang="en-US" dirty="0" smtClean="0">
                <a:solidFill>
                  <a:prstClr val="black"/>
                </a:solidFill>
              </a:rPr>
              <a:t>Benefits very narrow resonances (Z too wide)</a:t>
            </a:r>
            <a:endParaRPr lang="en-US" dirty="0">
              <a:solidFill>
                <a:prstClr val="black"/>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65466007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0"/>
            <a:ext cx="8229600" cy="1143000"/>
          </a:xfrm>
        </p:spPr>
        <p:txBody>
          <a:bodyPr/>
          <a:lstStyle/>
          <a:p>
            <a:r>
              <a:rPr lang="en-US" dirty="0" smtClean="0"/>
              <a:t>Targeting, capturing and cooling</a:t>
            </a:r>
          </a:p>
        </p:txBody>
      </p:sp>
      <p:pic>
        <p:nvPicPr>
          <p:cNvPr id="25605" name="Picture 4" descr="Producing_muon_beam_072409.jpg"/>
          <p:cNvPicPr>
            <a:picLocks noChangeAspect="1"/>
          </p:cNvPicPr>
          <p:nvPr/>
        </p:nvPicPr>
        <p:blipFill>
          <a:blip r:embed="rId3" cstate="print"/>
          <a:srcRect/>
          <a:stretch>
            <a:fillRect/>
          </a:stretch>
        </p:blipFill>
        <p:spPr bwMode="auto">
          <a:xfrm>
            <a:off x="0" y="942975"/>
            <a:ext cx="9144000" cy="2486025"/>
          </a:xfrm>
          <a:prstGeom prst="rect">
            <a:avLst/>
          </a:prstGeom>
          <a:noFill/>
          <a:ln w="9525">
            <a:noFill/>
            <a:miter lim="800000"/>
            <a:headEnd/>
            <a:tailEnd/>
          </a:ln>
        </p:spPr>
      </p:pic>
      <p:pic>
        <p:nvPicPr>
          <p:cNvPr id="6" name="Picture 5" descr="Cooling_muon_beam_072409.jpg"/>
          <p:cNvPicPr>
            <a:picLocks noChangeAspect="1"/>
          </p:cNvPicPr>
          <p:nvPr/>
        </p:nvPicPr>
        <p:blipFill>
          <a:blip r:embed="rId4" cstate="print"/>
          <a:srcRect/>
          <a:stretch>
            <a:fillRect/>
          </a:stretch>
        </p:blipFill>
        <p:spPr bwMode="auto">
          <a:xfrm>
            <a:off x="0" y="3564220"/>
            <a:ext cx="9144000" cy="2898775"/>
          </a:xfrm>
          <a:prstGeom prst="rect">
            <a:avLst/>
          </a:prstGeom>
          <a:noFill/>
          <a:ln w="9525">
            <a:noFill/>
            <a:miter lim="800000"/>
            <a:headEnd/>
            <a:tailEnd/>
          </a:ln>
        </p:spPr>
      </p:pic>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D3BF4E-2249-4235-A346-70A05B9F1CB5}"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64661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5605"/>
                                        </p:tgtEl>
                                        <p:attrNameLst>
                                          <p:attrName>ppt_x</p:attrName>
                                        </p:attrNameLst>
                                      </p:cBhvr>
                                      <p:tavLst>
                                        <p:tav tm="0">
                                          <p:val>
                                            <p:strVal val="ppt_x"/>
                                          </p:val>
                                        </p:tav>
                                        <p:tav tm="100000">
                                          <p:val>
                                            <p:strVal val="ppt_x"/>
                                          </p:val>
                                        </p:tav>
                                      </p:tavLst>
                                    </p:anim>
                                    <p:anim calcmode="lin" valueType="num">
                                      <p:cBhvr additive="base">
                                        <p:cTn id="7" dur="500"/>
                                        <p:tgtEl>
                                          <p:spTgt spid="25605"/>
                                        </p:tgtEl>
                                        <p:attrNameLst>
                                          <p:attrName>ppt_y</p:attrName>
                                        </p:attrNameLst>
                                      </p:cBhvr>
                                      <p:tavLst>
                                        <p:tav tm="0">
                                          <p:val>
                                            <p:strVal val="ppt_y"/>
                                          </p:val>
                                        </p:tav>
                                        <p:tav tm="100000">
                                          <p:val>
                                            <p:strVal val="1+ppt_h/2"/>
                                          </p:val>
                                        </p:tav>
                                      </p:tavLst>
                                    </p:anim>
                                    <p:set>
                                      <p:cBhvr>
                                        <p:cTn id="8" dur="1" fill="hold">
                                          <p:stCondLst>
                                            <p:cond delay="499"/>
                                          </p:stCondLst>
                                        </p:cTn>
                                        <p:tgtEl>
                                          <p:spTgt spid="2560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38113"/>
            <a:ext cx="8829675"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94399515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14313"/>
            <a:ext cx="8829675"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205</a:t>
            </a:fld>
            <a:endParaRPr lang="en-US">
              <a:solidFill>
                <a:prstClr val="black">
                  <a:tint val="75000"/>
                </a:prstClr>
              </a:solidFill>
            </a:endParaRPr>
          </a:p>
        </p:txBody>
      </p:sp>
    </p:spTree>
    <p:extLst>
      <p:ext uri="{BB962C8B-B14F-4D97-AF65-F5344CB8AC3E}">
        <p14:creationId xmlns:p14="http://schemas.microsoft.com/office/powerpoint/2010/main" val="2111376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AutoShape 1"/>
          <p:cNvSpPr>
            <a:spLocks/>
          </p:cNvSpPr>
          <p:nvPr/>
        </p:nvSpPr>
        <p:spPr bwMode="auto">
          <a:xfrm>
            <a:off x="3268663" y="777875"/>
            <a:ext cx="5783262" cy="4994275"/>
          </a:xfrm>
          <a:prstGeom prst="roundRect">
            <a:avLst>
              <a:gd name="adj" fmla="val 3431"/>
            </a:avLst>
          </a:prstGeom>
          <a:solidFill>
            <a:srgbClr val="FFFDEE"/>
          </a:solidFill>
          <a:ln w="25400">
            <a:noFill/>
            <a:miter lim="800000"/>
            <a:headEnd/>
            <a:tailEnd/>
          </a:ln>
          <a:effectLst>
            <a:outerShdw dist="76199" dir="2700000" algn="ctr" rotWithShape="0">
              <a:schemeClr val="bg2">
                <a:alpha val="75000"/>
              </a:schemeClr>
            </a:outerShdw>
          </a:effectLst>
        </p:spPr>
        <p:txBody>
          <a:bodyPr lIns="0" tIns="0" rIns="0" bIns="0"/>
          <a:lstStyle/>
          <a:p>
            <a:pPr algn="ctr" fontAlgn="base">
              <a:spcBef>
                <a:spcPct val="0"/>
              </a:spcBef>
              <a:spcAft>
                <a:spcPct val="0"/>
              </a:spcAft>
              <a:defRPr/>
            </a:pPr>
            <a:endParaRPr lang="en-US">
              <a:solidFill>
                <a:srgbClr val="000000"/>
              </a:solidFill>
              <a:latin typeface="Times New Roman" pitchFamily="18" charset="0"/>
              <a:cs typeface="Arial" charset="0"/>
            </a:endParaRPr>
          </a:p>
        </p:txBody>
      </p:sp>
      <p:sp>
        <p:nvSpPr>
          <p:cNvPr id="2050" name="AutoShape 2"/>
          <p:cNvSpPr>
            <a:spLocks/>
          </p:cNvSpPr>
          <p:nvPr/>
        </p:nvSpPr>
        <p:spPr bwMode="auto">
          <a:xfrm>
            <a:off x="182563" y="1108075"/>
            <a:ext cx="2892425" cy="4000500"/>
          </a:xfrm>
          <a:prstGeom prst="roundRect">
            <a:avLst>
              <a:gd name="adj" fmla="val 5926"/>
            </a:avLst>
          </a:prstGeom>
          <a:solidFill>
            <a:srgbClr val="FFFDEE"/>
          </a:solidFill>
          <a:ln w="25400">
            <a:noFill/>
            <a:miter lim="800000"/>
            <a:headEnd/>
            <a:tailEnd/>
          </a:ln>
          <a:effectLst>
            <a:outerShdw dist="76199" dir="2700000" algn="ctr" rotWithShape="0">
              <a:schemeClr val="bg2">
                <a:alpha val="75000"/>
              </a:schemeClr>
            </a:outerShdw>
          </a:effectLst>
        </p:spPr>
        <p:txBody>
          <a:bodyPr lIns="0" tIns="0" rIns="0" bIns="0"/>
          <a:lstStyle/>
          <a:p>
            <a:pPr algn="ctr" fontAlgn="base">
              <a:spcBef>
                <a:spcPct val="0"/>
              </a:spcBef>
              <a:spcAft>
                <a:spcPct val="0"/>
              </a:spcAft>
              <a:defRPr/>
            </a:pPr>
            <a:endParaRPr lang="en-US">
              <a:solidFill>
                <a:srgbClr val="000000"/>
              </a:solidFill>
              <a:latin typeface="Times New Roman" pitchFamily="18" charset="0"/>
              <a:cs typeface="Arial" charset="0"/>
            </a:endParaRPr>
          </a:p>
        </p:txBody>
      </p:sp>
      <p:sp>
        <p:nvSpPr>
          <p:cNvPr id="81924" name="Rectangle 3"/>
          <p:cNvSpPr>
            <a:spLocks noGrp="1" noChangeArrowheads="1"/>
          </p:cNvSpPr>
          <p:nvPr>
            <p:ph type="title"/>
          </p:nvPr>
        </p:nvSpPr>
        <p:spPr>
          <a:xfrm>
            <a:off x="1447800" y="0"/>
            <a:ext cx="7315200" cy="792163"/>
          </a:xfrm>
        </p:spPr>
        <p:txBody>
          <a:bodyPr/>
          <a:lstStyle/>
          <a:p>
            <a:pPr eaLnBrk="1" hangingPunct="1"/>
            <a:r>
              <a:rPr lang="en-US" sz="4000" smtClean="0"/>
              <a:t>LHC precision front</a:t>
            </a:r>
          </a:p>
        </p:txBody>
      </p:sp>
      <p:pic>
        <p:nvPicPr>
          <p:cNvPr id="819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949325"/>
            <a:ext cx="5578475"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6" name="Rectangle 5"/>
          <p:cNvSpPr>
            <a:spLocks/>
          </p:cNvSpPr>
          <p:nvPr/>
        </p:nvSpPr>
        <p:spPr bwMode="auto">
          <a:xfrm>
            <a:off x="5521325" y="1544638"/>
            <a:ext cx="1228725" cy="339725"/>
          </a:xfrm>
          <a:prstGeom prst="rect">
            <a:avLst/>
          </a:prstGeom>
          <a:solidFill>
            <a:srgbClr val="FF9900"/>
          </a:solidFill>
          <a:ln>
            <a:noFill/>
          </a:ln>
          <a:effectLst>
            <a:outerShdw dist="76199" dir="2700000" algn="ctr" rotWithShape="0">
              <a:schemeClr val="bg2">
                <a:alpha val="20000"/>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fontAlgn="base">
              <a:spcBef>
                <a:spcPts val="88"/>
              </a:spcBef>
              <a:spcAft>
                <a:spcPct val="0"/>
              </a:spcAft>
            </a:pPr>
            <a:r>
              <a:rPr lang="en-US" sz="2200" b="1">
                <a:solidFill>
                  <a:srgbClr val="141313"/>
                </a:solidFill>
                <a:latin typeface="Times" pitchFamily="18" charset="0"/>
                <a:cs typeface="Times" pitchFamily="18" charset="0"/>
                <a:sym typeface="Times" pitchFamily="18" charset="0"/>
              </a:rPr>
              <a:t>VdM scan</a:t>
            </a:r>
          </a:p>
        </p:txBody>
      </p:sp>
      <p:sp>
        <p:nvSpPr>
          <p:cNvPr id="81927" name="Rectangle 6"/>
          <p:cNvSpPr>
            <a:spLocks/>
          </p:cNvSpPr>
          <p:nvPr/>
        </p:nvSpPr>
        <p:spPr bwMode="auto">
          <a:xfrm>
            <a:off x="4583113" y="2505075"/>
            <a:ext cx="5191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fontAlgn="base">
              <a:spcBef>
                <a:spcPts val="88"/>
              </a:spcBef>
              <a:spcAft>
                <a:spcPct val="0"/>
              </a:spcAft>
            </a:pPr>
            <a:r>
              <a:rPr lang="en-US" sz="1600" b="1">
                <a:solidFill>
                  <a:srgbClr val="141313"/>
                </a:solidFill>
                <a:latin typeface="Times" pitchFamily="18" charset="0"/>
                <a:cs typeface="Times" pitchFamily="18" charset="0"/>
                <a:sym typeface="Times" pitchFamily="18" charset="0"/>
              </a:rPr>
              <a:t>IP1 H</a:t>
            </a:r>
          </a:p>
        </p:txBody>
      </p:sp>
      <p:sp>
        <p:nvSpPr>
          <p:cNvPr id="81928" name="Rectangle 7"/>
          <p:cNvSpPr>
            <a:spLocks/>
          </p:cNvSpPr>
          <p:nvPr/>
        </p:nvSpPr>
        <p:spPr bwMode="auto">
          <a:xfrm>
            <a:off x="7372350" y="2619375"/>
            <a:ext cx="5032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fontAlgn="base">
              <a:spcBef>
                <a:spcPts val="88"/>
              </a:spcBef>
              <a:spcAft>
                <a:spcPct val="0"/>
              </a:spcAft>
            </a:pPr>
            <a:r>
              <a:rPr lang="en-US" sz="1600" b="1">
                <a:solidFill>
                  <a:srgbClr val="141313"/>
                </a:solidFill>
                <a:latin typeface="Times" pitchFamily="18" charset="0"/>
                <a:cs typeface="Times" pitchFamily="18" charset="0"/>
                <a:sym typeface="Times" pitchFamily="18" charset="0"/>
              </a:rPr>
              <a:t>IP1 V</a:t>
            </a:r>
          </a:p>
        </p:txBody>
      </p:sp>
      <p:sp>
        <p:nvSpPr>
          <p:cNvPr id="81929" name="Rectangle 8"/>
          <p:cNvSpPr>
            <a:spLocks/>
          </p:cNvSpPr>
          <p:nvPr/>
        </p:nvSpPr>
        <p:spPr bwMode="auto">
          <a:xfrm>
            <a:off x="331788" y="1292225"/>
            <a:ext cx="25034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fontAlgn="base">
              <a:spcBef>
                <a:spcPct val="0"/>
              </a:spcBef>
              <a:spcAft>
                <a:spcPct val="0"/>
              </a:spcAft>
            </a:pPr>
            <a:endParaRPr lang="en-US" sz="1900" b="1">
              <a:solidFill>
                <a:srgbClr val="141313"/>
              </a:solidFill>
              <a:latin typeface="Times" pitchFamily="18" charset="0"/>
              <a:cs typeface="Times" pitchFamily="18" charset="0"/>
              <a:sym typeface="Times" pitchFamily="18" charset="0"/>
            </a:endParaRPr>
          </a:p>
          <a:p>
            <a:pPr fontAlgn="base">
              <a:spcBef>
                <a:spcPct val="0"/>
              </a:spcBef>
              <a:spcAft>
                <a:spcPct val="0"/>
              </a:spcAft>
              <a:buClr>
                <a:srgbClr val="CC006A"/>
              </a:buClr>
              <a:buSzPct val="125000"/>
              <a:buFont typeface="Times" pitchFamily="18" charset="0"/>
              <a:buChar char="•"/>
            </a:pPr>
            <a:r>
              <a:rPr lang="en-US" sz="1900" b="1">
                <a:solidFill>
                  <a:srgbClr val="CC006A"/>
                </a:solidFill>
                <a:latin typeface="Times" pitchFamily="18" charset="0"/>
                <a:cs typeface="Times" pitchFamily="18" charset="0"/>
                <a:sym typeface="Times" pitchFamily="18" charset="0"/>
              </a:rPr>
              <a:t> absolute luminosity normalization</a:t>
            </a:r>
          </a:p>
          <a:p>
            <a:pPr fontAlgn="base">
              <a:lnSpc>
                <a:spcPct val="120000"/>
              </a:lnSpc>
              <a:spcBef>
                <a:spcPct val="0"/>
              </a:spcBef>
              <a:spcAft>
                <a:spcPct val="0"/>
              </a:spcAft>
              <a:buClr>
                <a:srgbClr val="141313"/>
              </a:buClr>
              <a:buSzPct val="125000"/>
              <a:buFont typeface="Times" pitchFamily="18" charset="0"/>
              <a:buChar char="•"/>
            </a:pPr>
            <a:endParaRPr lang="en-US" sz="1900" b="1">
              <a:solidFill>
                <a:srgbClr val="141313"/>
              </a:solidFill>
              <a:latin typeface="Times" pitchFamily="18" charset="0"/>
              <a:cs typeface="Times" pitchFamily="18" charset="0"/>
              <a:sym typeface="Times" pitchFamily="18" charset="0"/>
            </a:endParaRPr>
          </a:p>
          <a:p>
            <a:pPr fontAlgn="base">
              <a:lnSpc>
                <a:spcPct val="120000"/>
              </a:lnSpc>
              <a:spcBef>
                <a:spcPct val="0"/>
              </a:spcBef>
              <a:spcAft>
                <a:spcPct val="0"/>
              </a:spcAft>
              <a:buClr>
                <a:srgbClr val="004A22"/>
              </a:buClr>
              <a:buSzPct val="125000"/>
              <a:buFont typeface="Times" pitchFamily="18" charset="0"/>
              <a:buChar char="•"/>
            </a:pPr>
            <a:r>
              <a:rPr lang="en-US" sz="1900" b="1">
                <a:solidFill>
                  <a:srgbClr val="004A22"/>
                </a:solidFill>
                <a:latin typeface="Times" pitchFamily="18" charset="0"/>
                <a:cs typeface="Times" pitchFamily="18" charset="0"/>
                <a:sym typeface="Times" pitchFamily="18" charset="0"/>
              </a:rPr>
              <a:t> low, well understood backgrounds</a:t>
            </a:r>
          </a:p>
          <a:p>
            <a:pPr fontAlgn="base">
              <a:lnSpc>
                <a:spcPct val="120000"/>
              </a:lnSpc>
              <a:spcBef>
                <a:spcPct val="0"/>
              </a:spcBef>
              <a:spcAft>
                <a:spcPct val="0"/>
              </a:spcAft>
              <a:buClr>
                <a:srgbClr val="141313"/>
              </a:buClr>
              <a:buSzPct val="125000"/>
              <a:buFont typeface="Times" pitchFamily="18" charset="0"/>
              <a:buChar char="•"/>
            </a:pPr>
            <a:endParaRPr lang="en-US" sz="1900" b="1">
              <a:solidFill>
                <a:srgbClr val="141313"/>
              </a:solidFill>
              <a:latin typeface="Times" pitchFamily="18" charset="0"/>
              <a:cs typeface="Times" pitchFamily="18" charset="0"/>
              <a:sym typeface="Times" pitchFamily="18" charset="0"/>
            </a:endParaRPr>
          </a:p>
          <a:p>
            <a:pPr fontAlgn="base">
              <a:lnSpc>
                <a:spcPct val="120000"/>
              </a:lnSpc>
              <a:spcBef>
                <a:spcPct val="0"/>
              </a:spcBef>
              <a:spcAft>
                <a:spcPct val="0"/>
              </a:spcAft>
              <a:buClr>
                <a:srgbClr val="141313"/>
              </a:buClr>
              <a:buSzPct val="125000"/>
              <a:buFont typeface="Times" pitchFamily="18" charset="0"/>
              <a:buChar char="•"/>
            </a:pPr>
            <a:r>
              <a:rPr lang="en-US" sz="1900" b="1">
                <a:solidFill>
                  <a:srgbClr val="141313"/>
                </a:solidFill>
                <a:latin typeface="Times" pitchFamily="18" charset="0"/>
                <a:cs typeface="Times" pitchFamily="18" charset="0"/>
                <a:sym typeface="Times" pitchFamily="18" charset="0"/>
              </a:rPr>
              <a:t> precision optics for ATLAS-ALFA  and TOTEM</a:t>
            </a:r>
          </a:p>
        </p:txBody>
      </p:sp>
      <p:sp>
        <p:nvSpPr>
          <p:cNvPr id="81930" name="Rectangle 9"/>
          <p:cNvSpPr>
            <a:spLocks/>
          </p:cNvSpPr>
          <p:nvPr/>
        </p:nvSpPr>
        <p:spPr bwMode="auto">
          <a:xfrm>
            <a:off x="4270375" y="4303713"/>
            <a:ext cx="40354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fontAlgn="base">
              <a:spcBef>
                <a:spcPts val="88"/>
              </a:spcBef>
              <a:spcAft>
                <a:spcPct val="0"/>
              </a:spcAft>
            </a:pPr>
            <a:r>
              <a:rPr lang="en-US" sz="1600" b="1">
                <a:solidFill>
                  <a:srgbClr val="CC006A"/>
                </a:solidFill>
                <a:latin typeface="Times" pitchFamily="18" charset="0"/>
                <a:cs typeface="Times" pitchFamily="18" charset="0"/>
                <a:sym typeface="Times" pitchFamily="18" charset="0"/>
              </a:rPr>
              <a:t>precise measurement of the luminous region +</a:t>
            </a:r>
          </a:p>
          <a:p>
            <a:pPr algn="ctr" fontAlgn="base">
              <a:spcBef>
                <a:spcPts val="88"/>
              </a:spcBef>
              <a:spcAft>
                <a:spcPct val="0"/>
              </a:spcAft>
            </a:pPr>
            <a:r>
              <a:rPr lang="en-US" sz="1600" b="1">
                <a:solidFill>
                  <a:srgbClr val="CC006A"/>
                </a:solidFill>
                <a:latin typeface="Times" pitchFamily="18" charset="0"/>
                <a:cs typeface="Times" pitchFamily="18" charset="0"/>
                <a:sym typeface="Times" pitchFamily="18" charset="0"/>
              </a:rPr>
              <a:t>beam intensity  --&gt;   absolute luminosity and </a:t>
            </a:r>
          </a:p>
          <a:p>
            <a:pPr algn="ctr" fontAlgn="base">
              <a:spcBef>
                <a:spcPts val="88"/>
              </a:spcBef>
              <a:spcAft>
                <a:spcPct val="0"/>
              </a:spcAft>
            </a:pPr>
            <a:r>
              <a:rPr lang="en-US" sz="1600" b="1">
                <a:solidFill>
                  <a:srgbClr val="CC006A"/>
                </a:solidFill>
                <a:latin typeface="Times" pitchFamily="18" charset="0"/>
                <a:cs typeface="Times" pitchFamily="18" charset="0"/>
                <a:sym typeface="Times" pitchFamily="18" charset="0"/>
              </a:rPr>
              <a:t>cross section calibration </a:t>
            </a:r>
          </a:p>
        </p:txBody>
      </p:sp>
      <p:sp>
        <p:nvSpPr>
          <p:cNvPr id="81931" name="Rectangle 10"/>
          <p:cNvSpPr>
            <a:spLocks/>
          </p:cNvSpPr>
          <p:nvPr/>
        </p:nvSpPr>
        <p:spPr bwMode="auto">
          <a:xfrm>
            <a:off x="3879850" y="5340350"/>
            <a:ext cx="4560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fontAlgn="base">
              <a:spcBef>
                <a:spcPts val="88"/>
              </a:spcBef>
              <a:spcAft>
                <a:spcPct val="0"/>
              </a:spcAft>
            </a:pPr>
            <a:r>
              <a:rPr lang="en-US" sz="1600" b="1">
                <a:solidFill>
                  <a:srgbClr val="CC006A"/>
                </a:solidFill>
                <a:latin typeface="Times" pitchFamily="18" charset="0"/>
                <a:cs typeface="Times" pitchFamily="18" charset="0"/>
                <a:sym typeface="Times" pitchFamily="18" charset="0"/>
              </a:rPr>
              <a:t>currently ~  5 % level,  already better than Tevatron</a:t>
            </a:r>
          </a:p>
        </p:txBody>
      </p:sp>
      <p:sp>
        <p:nvSpPr>
          <p:cNvPr id="2" name="Date Placeholder 1"/>
          <p:cNvSpPr>
            <a:spLocks noGrp="1"/>
          </p:cNvSpPr>
          <p:nvPr>
            <p:ph type="dt" sz="quarter" idx="10"/>
          </p:nvPr>
        </p:nvSpPr>
        <p:spPr/>
        <p:txBody>
          <a:body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F615691-BD32-4C47-ACE9-D3057722C057}" type="slidenum">
              <a:rPr lang="en-GB" smtClean="0">
                <a:solidFill>
                  <a:prstClr val="black">
                    <a:tint val="75000"/>
                  </a:prstClr>
                </a:solidFill>
              </a:rPr>
              <a:pPr>
                <a:defRPr/>
              </a:pPr>
              <a:t>21</a:t>
            </a:fld>
            <a:endParaRPr lang="en-GB" dirty="0">
              <a:solidFill>
                <a:prstClr val="black">
                  <a:tint val="75000"/>
                </a:prstClr>
              </a:solidFill>
            </a:endParaRPr>
          </a:p>
        </p:txBody>
      </p:sp>
    </p:spTree>
    <p:extLst>
      <p:ext uri="{BB962C8B-B14F-4D97-AF65-F5344CB8AC3E}">
        <p14:creationId xmlns:p14="http://schemas.microsoft.com/office/powerpoint/2010/main" val="298655058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4925" y="115888"/>
            <a:ext cx="9001125" cy="865187"/>
          </a:xfrm>
        </p:spPr>
        <p:txBody>
          <a:bodyPr/>
          <a:lstStyle/>
          <a:p>
            <a:r>
              <a:rPr lang="en-GB" sz="4000" smtClean="0"/>
              <a:t>Evolution of </a:t>
            </a:r>
            <a:r>
              <a:rPr lang="en-GB" sz="4000" smtClean="0">
                <a:solidFill>
                  <a:srgbClr val="FF0000"/>
                </a:solidFill>
              </a:rPr>
              <a:t>Peak</a:t>
            </a:r>
            <a:r>
              <a:rPr lang="en-GB" sz="4000" smtClean="0"/>
              <a:t> Performances to date</a:t>
            </a:r>
          </a:p>
        </p:txBody>
      </p:sp>
      <p:sp>
        <p:nvSpPr>
          <p:cNvPr id="3" name="Footer Placeholder 2"/>
          <p:cNvSpPr>
            <a:spLocks noGrp="1"/>
          </p:cNvSpPr>
          <p:nvPr>
            <p:ph type="ftr" sz="quarter" idx="11"/>
          </p:nvPr>
        </p:nvSpPr>
        <p:spPr>
          <a:xfrm>
            <a:off x="457200" y="6356350"/>
            <a:ext cx="2133600" cy="365125"/>
          </a:xfrm>
        </p:spPr>
        <p:txBody>
          <a:bodyPr/>
          <a:lstStyle/>
          <a:p>
            <a:pPr algn="l">
              <a:defRPr/>
            </a:pPr>
            <a:r>
              <a:rPr lang="en-US" smtClean="0">
                <a:solidFill>
                  <a:srgbClr val="00007D"/>
                </a:solidFill>
              </a:rPr>
              <a:t>S. Myers                   ECFA-EPS, Grenoble</a:t>
            </a:r>
            <a:endParaRPr lang="en-US" dirty="0">
              <a:solidFill>
                <a:srgbClr val="00007D"/>
              </a:solidFill>
            </a:endParaRPr>
          </a:p>
        </p:txBody>
      </p:sp>
      <p:sp>
        <p:nvSpPr>
          <p:cNvPr id="4" name="Date Placeholder 3"/>
          <p:cNvSpPr>
            <a:spLocks noGrp="1"/>
          </p:cNvSpPr>
          <p:nvPr>
            <p:ph type="dt" sz="quarter" idx="10"/>
          </p:nvPr>
        </p:nvSpPr>
        <p:spPr>
          <a:xfrm>
            <a:off x="6553200" y="6356350"/>
            <a:ext cx="2133600" cy="365125"/>
          </a:xfrm>
        </p:spPr>
        <p:txBody>
          <a:bodyPr/>
          <a:lstStyle/>
          <a:p>
            <a:pPr algn="r">
              <a:defRPr/>
            </a:pPr>
            <a:r>
              <a:rPr lang="en-US" smtClean="0">
                <a:solidFill>
                  <a:srgbClr val="00007D"/>
                </a:solidFill>
              </a:rPr>
              <a:t>July 23, 2011</a:t>
            </a:r>
            <a:endParaRPr lang="en-US" dirty="0">
              <a:solidFill>
                <a:srgbClr val="00007D"/>
              </a:solidFill>
            </a:endParaRPr>
          </a:p>
        </p:txBody>
      </p:sp>
      <p:sp>
        <p:nvSpPr>
          <p:cNvPr id="2" name="Slide Number Placeholder 1"/>
          <p:cNvSpPr>
            <a:spLocks noGrp="1"/>
          </p:cNvSpPr>
          <p:nvPr>
            <p:ph type="sldNum" sz="quarter" idx="12"/>
          </p:nvPr>
        </p:nvSpPr>
        <p:spPr/>
        <p:txBody>
          <a:bodyPr/>
          <a:lstStyle/>
          <a:p>
            <a:pPr>
              <a:defRPr/>
            </a:pPr>
            <a:fld id="{B8472313-3411-4A1A-A61C-F3D995AEC1C2}" type="slidenum">
              <a:rPr lang="en-GB" smtClean="0">
                <a:solidFill>
                  <a:prstClr val="black">
                    <a:tint val="75000"/>
                  </a:prstClr>
                </a:solidFill>
              </a:rPr>
              <a:pPr>
                <a:defRPr/>
              </a:pPr>
              <a:t>22</a:t>
            </a:fld>
            <a:endParaRPr lang="en-GB" dirty="0">
              <a:solidFill>
                <a:prstClr val="black">
                  <a:tint val="75000"/>
                </a:prstClr>
              </a:solidFill>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3399861769"/>
              </p:ext>
            </p:extLst>
          </p:nvPr>
        </p:nvGraphicFramePr>
        <p:xfrm>
          <a:off x="611560" y="1196752"/>
          <a:ext cx="7843865" cy="4824536"/>
        </p:xfrm>
        <a:graphic>
          <a:graphicData uri="http://schemas.openxmlformats.org/presentationml/2006/ole">
            <mc:AlternateContent xmlns:mc="http://schemas.openxmlformats.org/markup-compatibility/2006">
              <mc:Choice xmlns:v="urn:schemas-microsoft-com:vml" Requires="v">
                <p:oleObj spid="_x0000_s29712" name="Worksheet" r:id="rId4" imgW="4676705" imgH="2876685" progId="Excel.Sheet.8">
                  <p:embed/>
                </p:oleObj>
              </mc:Choice>
              <mc:Fallback>
                <p:oleObj name="Worksheet" r:id="rId4" imgW="4676705" imgH="2876685" progId="Excel.Sheet.8">
                  <p:embed/>
                  <p:pic>
                    <p:nvPicPr>
                      <p:cNvPr id="0" name=""/>
                      <p:cNvPicPr/>
                      <p:nvPr/>
                    </p:nvPicPr>
                    <p:blipFill>
                      <a:blip r:embed="rId5"/>
                      <a:stretch>
                        <a:fillRect/>
                      </a:stretch>
                    </p:blipFill>
                    <p:spPr>
                      <a:xfrm>
                        <a:off x="611560" y="1196752"/>
                        <a:ext cx="7843865" cy="4824536"/>
                      </a:xfrm>
                      <a:prstGeom prst="rect">
                        <a:avLst/>
                      </a:prstGeom>
                    </p:spPr>
                  </p:pic>
                </p:oleObj>
              </mc:Fallback>
            </mc:AlternateContent>
          </a:graphicData>
        </a:graphic>
      </p:graphicFrame>
    </p:spTree>
    <p:extLst>
      <p:ext uri="{BB962C8B-B14F-4D97-AF65-F5344CB8AC3E}">
        <p14:creationId xmlns:p14="http://schemas.microsoft.com/office/powerpoint/2010/main" val="2765575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GB" sz="3600" dirty="0" smtClean="0"/>
              <a:t>Records (up to 22</a:t>
            </a:r>
            <a:r>
              <a:rPr lang="en-GB" sz="3600" baseline="30000" dirty="0" smtClean="0"/>
              <a:t>nd</a:t>
            </a:r>
            <a:r>
              <a:rPr lang="en-GB" sz="3600" dirty="0" smtClean="0"/>
              <a:t> July 2011)</a:t>
            </a:r>
            <a:endParaRPr lang="en-GB" sz="3600"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9B500C7-93A6-4CC9-9777-3A3F997B2E6A}" type="slidenum">
              <a:rPr lang="en-GB" smtClean="0">
                <a:solidFill>
                  <a:prstClr val="black">
                    <a:tint val="75000"/>
                  </a:prstClr>
                </a:solidFill>
              </a:rPr>
              <a:pPr>
                <a:defRPr/>
              </a:pPr>
              <a:t>23</a:t>
            </a:fld>
            <a:endParaRPr lang="en-GB" dirty="0">
              <a:solidFill>
                <a:prstClr val="black">
                  <a:tint val="75000"/>
                </a:prstClr>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871537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926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48880"/>
            <a:ext cx="8229600" cy="1296144"/>
          </a:xfrm>
        </p:spPr>
        <p:txBody>
          <a:bodyPr>
            <a:noAutofit/>
          </a:bodyPr>
          <a:lstStyle/>
          <a:p>
            <a:r>
              <a:rPr lang="en-US" sz="6000" dirty="0" smtClean="0"/>
              <a:t>Future Ion Colliders</a:t>
            </a:r>
            <a:endParaRPr lang="en-US" sz="60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24</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376238"/>
            <a:ext cx="8753475" cy="610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25</a:t>
            </a:fld>
            <a:endParaRPr lang="en-GB"/>
          </a:p>
        </p:txBody>
      </p:sp>
    </p:spTree>
    <p:extLst>
      <p:ext uri="{BB962C8B-B14F-4D97-AF65-F5344CB8AC3E}">
        <p14:creationId xmlns:p14="http://schemas.microsoft.com/office/powerpoint/2010/main" val="1882893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455520"/>
            <a:ext cx="8451477" cy="634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26</a:t>
            </a:fld>
            <a:endParaRPr lang="en-GB"/>
          </a:p>
        </p:txBody>
      </p:sp>
    </p:spTree>
    <p:extLst>
      <p:ext uri="{BB962C8B-B14F-4D97-AF65-F5344CB8AC3E}">
        <p14:creationId xmlns:p14="http://schemas.microsoft.com/office/powerpoint/2010/main" val="3505635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6188" y="404664"/>
            <a:ext cx="8122130" cy="572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smtClean="0"/>
              <a:t>July 23, 2011</a:t>
            </a:r>
            <a:endParaRPr lang="en-GB"/>
          </a:p>
        </p:txBody>
      </p:sp>
      <p:sp>
        <p:nvSpPr>
          <p:cNvPr id="4" name="Footer Placeholder 3"/>
          <p:cNvSpPr>
            <a:spLocks noGrp="1"/>
          </p:cNvSpPr>
          <p:nvPr>
            <p:ph type="ftr" sz="quarter" idx="11"/>
          </p:nvPr>
        </p:nvSpPr>
        <p:spPr/>
        <p:txBody>
          <a:bodyPr/>
          <a:lstStyle/>
          <a:p>
            <a:r>
              <a:rPr lang="en-GB" smtClean="0"/>
              <a:t>S. Myers                   ECFA-EPS, Grenoble</a:t>
            </a:r>
            <a:endParaRPr lang="en-GB"/>
          </a:p>
        </p:txBody>
      </p:sp>
      <p:sp>
        <p:nvSpPr>
          <p:cNvPr id="5" name="Slide Number Placeholder 4"/>
          <p:cNvSpPr>
            <a:spLocks noGrp="1"/>
          </p:cNvSpPr>
          <p:nvPr>
            <p:ph type="sldNum" sz="quarter" idx="12"/>
          </p:nvPr>
        </p:nvSpPr>
        <p:spPr/>
        <p:txBody>
          <a:bodyPr/>
          <a:lstStyle/>
          <a:p>
            <a:fld id="{58B7A561-5F06-4CAE-982D-0E9039C16A5D}" type="slidenum">
              <a:rPr lang="en-GB" smtClean="0"/>
              <a:t>27</a:t>
            </a:fld>
            <a:endParaRPr lang="en-GB"/>
          </a:p>
        </p:txBody>
      </p:sp>
    </p:spTree>
    <p:extLst>
      <p:ext uri="{BB962C8B-B14F-4D97-AF65-F5344CB8AC3E}">
        <p14:creationId xmlns:p14="http://schemas.microsoft.com/office/powerpoint/2010/main" val="1284080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96952"/>
            <a:ext cx="8229600" cy="1440160"/>
          </a:xfrm>
        </p:spPr>
        <p:txBody>
          <a:bodyPr>
            <a:noAutofit/>
          </a:bodyPr>
          <a:lstStyle/>
          <a:p>
            <a:r>
              <a:rPr lang="en-US" sz="7200" dirty="0" smtClean="0"/>
              <a:t>HL-LHC</a:t>
            </a:r>
            <a:endParaRPr lang="en-US" sz="72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28</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a:solidFill>
                  <a:srgbClr val="FF0000"/>
                </a:solidFill>
              </a:rPr>
              <a:t>HL-LHC Performance Goals</a:t>
            </a:r>
          </a:p>
        </p:txBody>
      </p:sp>
      <p:grpSp>
        <p:nvGrpSpPr>
          <p:cNvPr id="53252" name="Group 23"/>
          <p:cNvGrpSpPr>
            <a:grpSpLocks/>
          </p:cNvGrpSpPr>
          <p:nvPr/>
        </p:nvGrpSpPr>
        <p:grpSpPr bwMode="auto">
          <a:xfrm>
            <a:off x="84138" y="3756025"/>
            <a:ext cx="9096377" cy="892175"/>
            <a:chOff x="288" y="720"/>
            <a:chExt cx="5730" cy="562"/>
          </a:xfrm>
        </p:grpSpPr>
        <p:sp>
          <p:nvSpPr>
            <p:cNvPr id="53264"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65" name="Text Box 7"/>
            <p:cNvSpPr txBox="1">
              <a:spLocks noChangeArrowheads="1"/>
            </p:cNvSpPr>
            <p:nvPr/>
          </p:nvSpPr>
          <p:spPr bwMode="auto">
            <a:xfrm>
              <a:off x="674" y="720"/>
              <a:ext cx="5344" cy="562"/>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sym typeface="Wingdings" charset="2"/>
                </a:rPr>
                <a:t>Integrated luminosity:          </a:t>
              </a:r>
              <a:r>
                <a:rPr lang="en-US" sz="2600" dirty="0">
                  <a:solidFill>
                    <a:srgbClr val="000000"/>
                  </a:solidFill>
                  <a:latin typeface="Times New Roman" charset="0"/>
                  <a:ea typeface="ＭＳ Ｐゴシック" charset="-128"/>
                  <a:sym typeface="Wingdings" charset="2"/>
                </a:rPr>
                <a:t>200 fb</a:t>
              </a:r>
              <a:r>
                <a:rPr lang="en-US" sz="2600" baseline="30000" dirty="0">
                  <a:solidFill>
                    <a:srgbClr val="000000"/>
                  </a:solidFill>
                  <a:latin typeface="Times New Roman" charset="0"/>
                  <a:ea typeface="ＭＳ Ｐゴシック" charset="-128"/>
                  <a:sym typeface="Wingdings" charset="2"/>
                </a:rPr>
                <a:t>-1 </a:t>
              </a:r>
              <a:r>
                <a:rPr lang="en-US" sz="2600" dirty="0">
                  <a:solidFill>
                    <a:srgbClr val="000000"/>
                  </a:solidFill>
                  <a:latin typeface="Times New Roman" charset="0"/>
                  <a:ea typeface="ＭＳ Ｐゴシック" charset="-128"/>
                  <a:sym typeface="Wingdings" charset="2"/>
                </a:rPr>
                <a:t>to 300 fb</a:t>
              </a:r>
              <a:r>
                <a:rPr lang="en-US" sz="2600" baseline="30000" dirty="0">
                  <a:solidFill>
                    <a:srgbClr val="000000"/>
                  </a:solidFill>
                  <a:latin typeface="Times New Roman" charset="0"/>
                  <a:ea typeface="ＭＳ Ｐゴシック" charset="-128"/>
                  <a:sym typeface="Wingdings" charset="2"/>
                </a:rPr>
                <a:t>-1 </a:t>
              </a:r>
              <a:r>
                <a:rPr lang="en-US" sz="2600" dirty="0">
                  <a:solidFill>
                    <a:srgbClr val="000000"/>
                  </a:solidFill>
                  <a:latin typeface="Times New Roman" charset="0"/>
                  <a:ea typeface="ＭＳ Ｐゴシック" charset="-128"/>
                  <a:sym typeface="Wingdings" charset="2"/>
                </a:rPr>
                <a:t>per </a:t>
              </a:r>
              <a:r>
                <a:rPr lang="en-US" sz="2600" dirty="0" smtClean="0">
                  <a:solidFill>
                    <a:srgbClr val="000000"/>
                  </a:solidFill>
                  <a:latin typeface="Times New Roman" charset="0"/>
                  <a:ea typeface="ＭＳ Ｐゴシック" charset="-128"/>
                  <a:sym typeface="Wingdings" charset="2"/>
                </a:rPr>
                <a:t>year</a:t>
              </a:r>
            </a:p>
            <a:p>
              <a:pPr fontAlgn="base">
                <a:spcBef>
                  <a:spcPct val="0"/>
                </a:spcBef>
                <a:spcAft>
                  <a:spcPct val="0"/>
                </a:spcAft>
              </a:pPr>
              <a:r>
                <a:rPr lang="en-US" sz="2600" dirty="0" smtClean="0">
                  <a:solidFill>
                    <a:srgbClr val="000000"/>
                  </a:solidFill>
                  <a:latin typeface="Times New Roman" charset="0"/>
                  <a:ea typeface="ＭＳ Ｐゴシック" charset="-128"/>
                  <a:sym typeface="Wingdings" charset="2"/>
                </a:rPr>
                <a:t>				 </a:t>
              </a:r>
              <a:r>
                <a:rPr lang="en-US" sz="2000" dirty="0" smtClean="0">
                  <a:solidFill>
                    <a:srgbClr val="800000"/>
                  </a:solidFill>
                  <a:latin typeface="Times New Roman" charset="0"/>
                  <a:ea typeface="ＭＳ Ｐゴシック" charset="-128"/>
                  <a:sym typeface="Wingdings" charset="2"/>
                </a:rPr>
                <a:t>(assume 250 fb</a:t>
              </a:r>
              <a:r>
                <a:rPr lang="en-US" sz="2000" baseline="30000" dirty="0" smtClean="0">
                  <a:solidFill>
                    <a:srgbClr val="800000"/>
                  </a:solidFill>
                  <a:latin typeface="Times New Roman" charset="0"/>
                  <a:ea typeface="ＭＳ Ｐゴシック" charset="-128"/>
                  <a:sym typeface="Wingdings" charset="2"/>
                </a:rPr>
                <a:t>-1 </a:t>
              </a:r>
              <a:r>
                <a:rPr lang="en-US" sz="2000" dirty="0" smtClean="0">
                  <a:solidFill>
                    <a:srgbClr val="800000"/>
                  </a:solidFill>
                  <a:latin typeface="Times New Roman" charset="0"/>
                  <a:ea typeface="ＭＳ Ｐゴシック" charset="-128"/>
                  <a:sym typeface="Wingdings" charset="2"/>
                </a:rPr>
                <a:t>per year in the following)</a:t>
              </a:r>
              <a:endParaRPr lang="en-US" sz="2000" dirty="0">
                <a:solidFill>
                  <a:srgbClr val="800000"/>
                </a:solidFill>
                <a:latin typeface="Times New Roman" charset="0"/>
                <a:ea typeface="ＭＳ Ｐゴシック" charset="-128"/>
              </a:endParaRPr>
            </a:p>
          </p:txBody>
        </p:sp>
      </p:grpSp>
      <p:grpSp>
        <p:nvGrpSpPr>
          <p:cNvPr id="53253" name="Group 23"/>
          <p:cNvGrpSpPr>
            <a:grpSpLocks/>
          </p:cNvGrpSpPr>
          <p:nvPr/>
        </p:nvGrpSpPr>
        <p:grpSpPr bwMode="auto">
          <a:xfrm>
            <a:off x="84138" y="1189038"/>
            <a:ext cx="7297737" cy="862012"/>
            <a:chOff x="288" y="720"/>
            <a:chExt cx="4597" cy="543"/>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63" name="Text Box 7"/>
            <p:cNvSpPr txBox="1">
              <a:spLocks noChangeArrowheads="1"/>
            </p:cNvSpPr>
            <p:nvPr/>
          </p:nvSpPr>
          <p:spPr bwMode="auto">
            <a:xfrm>
              <a:off x="674" y="720"/>
              <a:ext cx="4211" cy="543"/>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a:solidFill>
                    <a:srgbClr val="3333CC"/>
                  </a:solidFill>
                  <a:latin typeface="Times New Roman" charset="0"/>
                  <a:ea typeface="ＭＳ Ｐゴシック" charset="-128"/>
                  <a:sym typeface="Wingdings" charset="2"/>
                </a:rPr>
                <a:t>Leveled peak luminosity:     </a:t>
              </a:r>
              <a:r>
                <a:rPr lang="en-US" sz="2600">
                  <a:solidFill>
                    <a:srgbClr val="000000"/>
                  </a:solidFill>
                  <a:latin typeface="Times New Roman" charset="0"/>
                  <a:ea typeface="ＭＳ Ｐゴシック" charset="-128"/>
                  <a:sym typeface="Wingdings" charset="2"/>
                </a:rPr>
                <a:t>L = 5 10</a:t>
              </a:r>
              <a:r>
                <a:rPr lang="en-US" sz="2600" baseline="30000">
                  <a:solidFill>
                    <a:srgbClr val="000000"/>
                  </a:solidFill>
                  <a:latin typeface="Times New Roman" charset="0"/>
                  <a:ea typeface="ＭＳ Ｐゴシック" charset="-128"/>
                  <a:sym typeface="Wingdings" charset="2"/>
                </a:rPr>
                <a:t>34</a:t>
              </a:r>
              <a:r>
                <a:rPr lang="en-US" sz="2600">
                  <a:solidFill>
                    <a:srgbClr val="000000"/>
                  </a:solidFill>
                  <a:latin typeface="Times New Roman" charset="0"/>
                  <a:ea typeface="ＭＳ Ｐゴシック" charset="-128"/>
                  <a:sym typeface="Wingdings" charset="2"/>
                </a:rPr>
                <a:t> cm</a:t>
              </a:r>
              <a:r>
                <a:rPr lang="en-US" sz="2600" baseline="30000">
                  <a:solidFill>
                    <a:srgbClr val="000000"/>
                  </a:solidFill>
                  <a:latin typeface="Times New Roman" charset="0"/>
                  <a:ea typeface="ＭＳ Ｐゴシック" charset="-128"/>
                  <a:sym typeface="Wingdings" charset="2"/>
                </a:rPr>
                <a:t>-2 </a:t>
              </a:r>
              <a:r>
                <a:rPr lang="en-US" sz="2600">
                  <a:solidFill>
                    <a:srgbClr val="000000"/>
                  </a:solidFill>
                  <a:latin typeface="Times New Roman" charset="0"/>
                  <a:ea typeface="ＭＳ Ｐゴシック" charset="-128"/>
                  <a:sym typeface="Wingdings" charset="2"/>
                </a:rPr>
                <a:t>sec</a:t>
              </a:r>
              <a:r>
                <a:rPr lang="en-US" sz="2600" baseline="30000">
                  <a:solidFill>
                    <a:srgbClr val="000000"/>
                  </a:solidFill>
                  <a:latin typeface="Times New Roman" charset="0"/>
                  <a:ea typeface="ＭＳ Ｐゴシック" charset="-128"/>
                  <a:sym typeface="Wingdings" charset="2"/>
                </a:rPr>
                <a:t>-1</a:t>
              </a:r>
              <a:endParaRPr lang="en-US" sz="2400" baseline="30000">
                <a:solidFill>
                  <a:srgbClr val="000000"/>
                </a:solidFill>
                <a:latin typeface="Times New Roman" charset="0"/>
                <a:ea typeface="ＭＳ Ｐゴシック" charset="-128"/>
                <a:sym typeface="Wingdings" charset="2"/>
              </a:endParaRPr>
            </a:p>
            <a:p>
              <a:pPr fontAlgn="base">
                <a:spcBef>
                  <a:spcPct val="0"/>
                </a:spcBef>
                <a:spcAft>
                  <a:spcPct val="0"/>
                </a:spcAft>
              </a:pPr>
              <a:r>
                <a:rPr lang="en-US" sz="2400">
                  <a:solidFill>
                    <a:srgbClr val="008000"/>
                  </a:solidFill>
                  <a:latin typeface="Times New Roman" charset="0"/>
                  <a:ea typeface="ＭＳ Ｐゴシック" charset="-128"/>
                  <a:sym typeface="Wingdings" charset="2"/>
                </a:rPr>
                <a:t>	</a:t>
              </a:r>
              <a:endParaRPr lang="en-US" sz="2400">
                <a:solidFill>
                  <a:srgbClr val="008000"/>
                </a:solidFill>
                <a:latin typeface="Times New Roman" charset="0"/>
                <a:ea typeface="ＭＳ Ｐゴシック" charset="-128"/>
              </a:endParaRPr>
            </a:p>
          </p:txBody>
        </p:sp>
      </p:grpSp>
      <p:grpSp>
        <p:nvGrpSpPr>
          <p:cNvPr id="53255" name="Group 23"/>
          <p:cNvGrpSpPr>
            <a:grpSpLocks/>
          </p:cNvGrpSpPr>
          <p:nvPr/>
        </p:nvGrpSpPr>
        <p:grpSpPr bwMode="auto">
          <a:xfrm>
            <a:off x="76200" y="5127625"/>
            <a:ext cx="6338888" cy="892175"/>
            <a:chOff x="288" y="720"/>
            <a:chExt cx="3993" cy="562"/>
          </a:xfrm>
        </p:grpSpPr>
        <p:sp>
          <p:nvSpPr>
            <p:cNvPr id="53260"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61" name="Text Box 7"/>
            <p:cNvSpPr txBox="1">
              <a:spLocks noChangeArrowheads="1"/>
            </p:cNvSpPr>
            <p:nvPr/>
          </p:nvSpPr>
          <p:spPr bwMode="auto">
            <a:xfrm>
              <a:off x="674" y="720"/>
              <a:ext cx="3607" cy="562"/>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a:solidFill>
                    <a:srgbClr val="3333CC"/>
                  </a:solidFill>
                  <a:latin typeface="Times New Roman" charset="0"/>
                  <a:ea typeface="ＭＳ Ｐゴシック" charset="-128"/>
                  <a:sym typeface="Wingdings" charset="2"/>
                </a:rPr>
                <a:t>Total integrated luminosity:  </a:t>
              </a:r>
              <a:r>
                <a:rPr lang="en-US" sz="2600">
                  <a:solidFill>
                    <a:srgbClr val="000000"/>
                  </a:solidFill>
                  <a:latin typeface="Times New Roman" charset="0"/>
                  <a:ea typeface="ＭＳ Ｐゴシック" charset="-128"/>
                  <a:sym typeface="Wingdings" charset="2"/>
                </a:rPr>
                <a:t>ca. 3000 fb</a:t>
              </a:r>
              <a:r>
                <a:rPr lang="en-US" sz="2600" baseline="30000">
                  <a:solidFill>
                    <a:srgbClr val="000000"/>
                  </a:solidFill>
                  <a:latin typeface="Times New Roman" charset="0"/>
                  <a:ea typeface="ＭＳ Ｐゴシック" charset="-128"/>
                  <a:sym typeface="Wingdings" charset="2"/>
                </a:rPr>
                <a:t>-1</a:t>
              </a:r>
              <a:r>
                <a:rPr lang="en-US" sz="2600">
                  <a:solidFill>
                    <a:srgbClr val="3333CC"/>
                  </a:solidFill>
                  <a:latin typeface="Times New Roman" charset="0"/>
                  <a:ea typeface="ＭＳ Ｐゴシック" charset="-128"/>
                  <a:sym typeface="Wingdings" charset="2"/>
                </a:rPr>
                <a:t>	</a:t>
              </a:r>
              <a:endParaRPr lang="en-US" sz="2600">
                <a:solidFill>
                  <a:srgbClr val="FF0000"/>
                </a:solidFill>
                <a:latin typeface="Times New Roman" charset="0"/>
                <a:ea typeface="ＭＳ Ｐゴシック" charset="-128"/>
              </a:endParaRPr>
            </a:p>
          </p:txBody>
        </p:sp>
      </p:grpSp>
      <p:grpSp>
        <p:nvGrpSpPr>
          <p:cNvPr id="53257" name="Group 23"/>
          <p:cNvGrpSpPr>
            <a:grpSpLocks/>
          </p:cNvGrpSpPr>
          <p:nvPr/>
        </p:nvGrpSpPr>
        <p:grpSpPr bwMode="auto">
          <a:xfrm>
            <a:off x="76200" y="2490788"/>
            <a:ext cx="7481888" cy="862012"/>
            <a:chOff x="288" y="720"/>
            <a:chExt cx="4713" cy="543"/>
          </a:xfrm>
        </p:grpSpPr>
        <p:sp>
          <p:nvSpPr>
            <p:cNvPr id="53258"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59" name="Text Box 7"/>
            <p:cNvSpPr txBox="1">
              <a:spLocks noChangeArrowheads="1"/>
            </p:cNvSpPr>
            <p:nvPr/>
          </p:nvSpPr>
          <p:spPr bwMode="auto">
            <a:xfrm>
              <a:off x="674" y="720"/>
              <a:ext cx="4327" cy="543"/>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a:solidFill>
                    <a:srgbClr val="3333CC"/>
                  </a:solidFill>
                  <a:latin typeface="Times New Roman" charset="0"/>
                  <a:ea typeface="ＭＳ Ｐゴシック" charset="-128"/>
                  <a:sym typeface="Wingdings" charset="2"/>
                </a:rPr>
                <a:t>Virtual peak luminosity:       </a:t>
              </a:r>
              <a:r>
                <a:rPr lang="en-US" sz="2600">
                  <a:solidFill>
                    <a:srgbClr val="000000"/>
                  </a:solidFill>
                  <a:latin typeface="Times New Roman" charset="0"/>
                  <a:ea typeface="ＭＳ Ｐゴシック" charset="-128"/>
                  <a:sym typeface="Wingdings" charset="2"/>
                </a:rPr>
                <a:t>L = 10 10</a:t>
              </a:r>
              <a:r>
                <a:rPr lang="en-US" sz="2600" baseline="30000">
                  <a:solidFill>
                    <a:srgbClr val="000000"/>
                  </a:solidFill>
                  <a:latin typeface="Times New Roman" charset="0"/>
                  <a:ea typeface="ＭＳ Ｐゴシック" charset="-128"/>
                  <a:sym typeface="Wingdings" charset="2"/>
                </a:rPr>
                <a:t>34</a:t>
              </a:r>
              <a:r>
                <a:rPr lang="en-US" sz="2600">
                  <a:solidFill>
                    <a:srgbClr val="000000"/>
                  </a:solidFill>
                  <a:latin typeface="Times New Roman" charset="0"/>
                  <a:ea typeface="ＭＳ Ｐゴシック" charset="-128"/>
                  <a:sym typeface="Wingdings" charset="2"/>
                </a:rPr>
                <a:t> cm</a:t>
              </a:r>
              <a:r>
                <a:rPr lang="en-US" sz="2600" baseline="30000">
                  <a:solidFill>
                    <a:srgbClr val="000000"/>
                  </a:solidFill>
                  <a:latin typeface="Times New Roman" charset="0"/>
                  <a:ea typeface="ＭＳ Ｐゴシック" charset="-128"/>
                  <a:sym typeface="Wingdings" charset="2"/>
                </a:rPr>
                <a:t>-2 </a:t>
              </a:r>
              <a:r>
                <a:rPr lang="en-US" sz="2600">
                  <a:solidFill>
                    <a:srgbClr val="000000"/>
                  </a:solidFill>
                  <a:latin typeface="Times New Roman" charset="0"/>
                  <a:ea typeface="ＭＳ Ｐゴシック" charset="-128"/>
                  <a:sym typeface="Wingdings" charset="2"/>
                </a:rPr>
                <a:t>sec</a:t>
              </a:r>
              <a:r>
                <a:rPr lang="en-US" sz="2600" baseline="30000">
                  <a:solidFill>
                    <a:srgbClr val="000000"/>
                  </a:solidFill>
                  <a:latin typeface="Times New Roman" charset="0"/>
                  <a:ea typeface="ＭＳ Ｐゴシック" charset="-128"/>
                  <a:sym typeface="Wingdings" charset="2"/>
                </a:rPr>
                <a:t>-1</a:t>
              </a:r>
              <a:endParaRPr lang="en-US" sz="2400" baseline="30000">
                <a:solidFill>
                  <a:srgbClr val="000000"/>
                </a:solidFill>
                <a:latin typeface="Times New Roman" charset="0"/>
                <a:ea typeface="ＭＳ Ｐゴシック" charset="-128"/>
                <a:sym typeface="Wingdings" charset="2"/>
              </a:endParaRPr>
            </a:p>
            <a:p>
              <a:pPr fontAlgn="base">
                <a:spcBef>
                  <a:spcPct val="0"/>
                </a:spcBef>
                <a:spcAft>
                  <a:spcPct val="0"/>
                </a:spcAft>
              </a:pPr>
              <a:r>
                <a:rPr lang="en-US" sz="2400">
                  <a:solidFill>
                    <a:srgbClr val="008000"/>
                  </a:solidFill>
                  <a:latin typeface="Times New Roman" charset="0"/>
                  <a:ea typeface="ＭＳ Ｐゴシック" charset="-128"/>
                  <a:sym typeface="Wingdings" charset="2"/>
                </a:rPr>
                <a:t>	</a:t>
              </a:r>
              <a:endParaRPr lang="en-US" sz="2400">
                <a:solidFill>
                  <a:srgbClr val="008000"/>
                </a:solidFill>
                <a:latin typeface="Times New Roman" charset="0"/>
                <a:ea typeface="ＭＳ Ｐゴシック" charset="-128"/>
              </a:endParaRPr>
            </a:p>
          </p:txBody>
        </p:sp>
      </p:gr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3" name="Footer Placeholder 2"/>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29</a:t>
            </a:fld>
            <a:endParaRPr lang="en-GB">
              <a:solidFill>
                <a:srgbClr val="000000"/>
              </a:solidFill>
            </a:endParaRPr>
          </a:p>
        </p:txBody>
      </p:sp>
    </p:spTree>
    <p:extLst>
      <p:ext uri="{BB962C8B-B14F-4D97-AF65-F5344CB8AC3E}">
        <p14:creationId xmlns:p14="http://schemas.microsoft.com/office/powerpoint/2010/main" val="3286547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20888"/>
            <a:ext cx="8229600" cy="792088"/>
          </a:xfrm>
        </p:spPr>
        <p:txBody>
          <a:bodyPr>
            <a:noAutofit/>
          </a:bodyPr>
          <a:lstStyle/>
          <a:p>
            <a:r>
              <a:rPr lang="en-US" sz="5400" dirty="0" err="1" smtClean="0"/>
              <a:t>TeVatron</a:t>
            </a:r>
            <a:endParaRPr lang="en-US" sz="54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3</a:t>
            </a:fld>
            <a:endParaRPr lang="en-GB"/>
          </a:p>
        </p:txBody>
      </p:sp>
    </p:spTree>
    <p:extLst>
      <p:ext uri="{BB962C8B-B14F-4D97-AF65-F5344CB8AC3E}">
        <p14:creationId xmlns:p14="http://schemas.microsoft.com/office/powerpoint/2010/main" val="3369123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6"/>
          <p:cNvGrpSpPr>
            <a:grpSpLocks/>
          </p:cNvGrpSpPr>
          <p:nvPr/>
        </p:nvGrpSpPr>
        <p:grpSpPr bwMode="auto">
          <a:xfrm>
            <a:off x="228600" y="1066800"/>
            <a:ext cx="7748592" cy="4586289"/>
            <a:chOff x="288" y="2160"/>
            <a:chExt cx="4881" cy="2889"/>
          </a:xfrm>
        </p:grpSpPr>
        <p:sp>
          <p:nvSpPr>
            <p:cNvPr id="43019" name="Text Box 14"/>
            <p:cNvSpPr txBox="1">
              <a:spLocks noChangeArrowheads="1"/>
            </p:cNvSpPr>
            <p:nvPr/>
          </p:nvSpPr>
          <p:spPr bwMode="auto">
            <a:xfrm>
              <a:off x="633" y="2160"/>
              <a:ext cx="4536" cy="2889"/>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rPr>
                <a:t>Luminosity (round beams): </a:t>
              </a:r>
            </a:p>
            <a:p>
              <a:pPr fontAlgn="base">
                <a:spcBef>
                  <a:spcPct val="0"/>
                </a:spcBef>
                <a:spcAft>
                  <a:spcPct val="0"/>
                </a:spcAft>
              </a:pPr>
              <a:endParaRPr lang="en-US" sz="2600" dirty="0">
                <a:solidFill>
                  <a:srgbClr val="3333CC"/>
                </a:solidFill>
                <a:latin typeface="Times New Roman" charset="0"/>
                <a:ea typeface="ＭＳ Ｐゴシック" charset="-128"/>
              </a:endParaRPr>
            </a:p>
            <a:p>
              <a:pPr fontAlgn="base">
                <a:spcBef>
                  <a:spcPct val="0"/>
                </a:spcBef>
                <a:spcAft>
                  <a:spcPct val="0"/>
                </a:spcAft>
              </a:pPr>
              <a:endParaRPr lang="en-US" sz="2400" dirty="0">
                <a:solidFill>
                  <a:srgbClr val="800000"/>
                </a:solidFill>
                <a:latin typeface="Times New Roman" charset="0"/>
                <a:ea typeface="ＭＳ Ｐゴシック" charset="-128"/>
                <a:sym typeface="Wingdings" charset="2"/>
              </a:endParaRPr>
            </a:p>
            <a:p>
              <a:pPr fontAlgn="base">
                <a:spcBef>
                  <a:spcPct val="0"/>
                </a:spcBef>
                <a:spcAft>
                  <a:spcPct val="0"/>
                </a:spcAft>
              </a:pPr>
              <a:endParaRPr lang="en-US" sz="2400" dirty="0" smtClean="0">
                <a:solidFill>
                  <a:srgbClr val="800000"/>
                </a:solidFill>
                <a:latin typeface="Times New Roman" charset="0"/>
                <a:ea typeface="ＭＳ Ｐゴシック" charset="-128"/>
                <a:sym typeface="Wingdings" charset="2"/>
              </a:endParaRPr>
            </a:p>
            <a:p>
              <a:pPr fontAlgn="base">
                <a:spcBef>
                  <a:spcPct val="0"/>
                </a:spcBef>
                <a:spcAft>
                  <a:spcPct val="0"/>
                </a:spcAft>
              </a:pPr>
              <a:endParaRPr lang="en-US" sz="2400" dirty="0" smtClean="0">
                <a:solidFill>
                  <a:srgbClr val="800000"/>
                </a:solidFill>
                <a:latin typeface="Times New Roman" charset="0"/>
                <a:ea typeface="ＭＳ Ｐゴシック" charset="-128"/>
                <a:sym typeface="Wingdings" charset="2"/>
              </a:endParaRPr>
            </a:p>
            <a:p>
              <a:pPr fontAlgn="base">
                <a:spcBef>
                  <a:spcPct val="0"/>
                </a:spcBef>
                <a:spcAft>
                  <a:spcPct val="0"/>
                </a:spcAft>
              </a:pPr>
              <a:endParaRPr lang="en-US" sz="2400" dirty="0" smtClean="0">
                <a:solidFill>
                  <a:srgbClr val="800000"/>
                </a:solidFill>
                <a:latin typeface="Times New Roman" charset="0"/>
                <a:ea typeface="ＭＳ Ｐゴシック" charset="-128"/>
                <a:sym typeface="Wingdings" charset="2"/>
              </a:endParaRPr>
            </a:p>
            <a:p>
              <a:pPr fontAlgn="base">
                <a:spcBef>
                  <a:spcPct val="0"/>
                </a:spcBef>
                <a:spcAft>
                  <a:spcPct val="0"/>
                </a:spcAft>
              </a:pPr>
              <a:endParaRPr lang="en-US" sz="2400" dirty="0" smtClean="0">
                <a:solidFill>
                  <a:srgbClr val="800000"/>
                </a:solidFill>
                <a:latin typeface="Times New Roman" charset="0"/>
                <a:ea typeface="ＭＳ Ｐゴシック" charset="-128"/>
                <a:sym typeface="Wingdings" charset="2"/>
              </a:endParaRPr>
            </a:p>
            <a:p>
              <a:pPr fontAlgn="base">
                <a:spcBef>
                  <a:spcPct val="0"/>
                </a:spcBef>
                <a:spcAft>
                  <a:spcPct val="0"/>
                </a:spcAft>
                <a:buFont typeface="Wingdings" charset="2"/>
                <a:buChar char="è"/>
              </a:pPr>
              <a:r>
                <a:rPr lang="en-US" sz="2400" dirty="0">
                  <a:solidFill>
                    <a:srgbClr val="800000"/>
                  </a:solidFill>
                  <a:latin typeface="Times New Roman" charset="0"/>
                  <a:ea typeface="ＭＳ Ｐゴシック" charset="-128"/>
                  <a:sym typeface="Wingdings" charset="2"/>
                </a:rPr>
                <a:t>1) maximize bunch brightness</a:t>
              </a:r>
              <a:r>
                <a:rPr lang="en-US" sz="2400" dirty="0" smtClean="0">
                  <a:solidFill>
                    <a:srgbClr val="800000"/>
                  </a:solidFill>
                  <a:latin typeface="Times New Roman" charset="0"/>
                  <a:ea typeface="ＭＳ Ｐゴシック" charset="-128"/>
                  <a:sym typeface="Wingdings" charset="2"/>
                </a:rPr>
                <a:t> [</a:t>
              </a:r>
              <a:r>
                <a:rPr lang="en-US" sz="2400" dirty="0" err="1" smtClean="0">
                  <a:solidFill>
                    <a:srgbClr val="800000"/>
                  </a:solidFill>
                  <a:latin typeface="Times New Roman" charset="0"/>
                  <a:ea typeface="ＭＳ Ｐゴシック" charset="-128"/>
                  <a:sym typeface="Wingdings" charset="2"/>
                </a:rPr>
                <a:t>N</a:t>
              </a:r>
              <a:r>
                <a:rPr lang="en-US" sz="2400" baseline="-25000" dirty="0" err="1" smtClean="0">
                  <a:solidFill>
                    <a:srgbClr val="800000"/>
                  </a:solidFill>
                  <a:latin typeface="Times New Roman" charset="0"/>
                  <a:ea typeface="ＭＳ Ｐゴシック" charset="-128"/>
                  <a:sym typeface="Wingdings" charset="2"/>
                </a:rPr>
                <a:t>bunch</a:t>
              </a:r>
              <a:r>
                <a:rPr lang="en-US" sz="2400" dirty="0" smtClean="0">
                  <a:solidFill>
                    <a:srgbClr val="800000"/>
                  </a:solidFill>
                  <a:latin typeface="Times New Roman" charset="0"/>
                  <a:ea typeface="ＭＳ Ｐゴシック" charset="-128"/>
                  <a:sym typeface="Wingdings" charset="2"/>
                </a:rPr>
                <a:t>/</a:t>
              </a:r>
              <a:r>
                <a:rPr lang="en-US" sz="2400" dirty="0">
                  <a:solidFill>
                    <a:srgbClr val="800000"/>
                  </a:solidFill>
                  <a:latin typeface="Symbol" charset="2"/>
                  <a:ea typeface="ＭＳ Ｐゴシック" charset="-128"/>
                  <a:sym typeface="Wingdings" charset="2"/>
                </a:rPr>
                <a:t>e</a:t>
              </a:r>
              <a:r>
                <a:rPr lang="en-US" sz="2400" baseline="-25000" dirty="0">
                  <a:solidFill>
                    <a:srgbClr val="800000"/>
                  </a:solidFill>
                  <a:latin typeface="Times New Roman" charset="0"/>
                  <a:ea typeface="ＭＳ Ｐゴシック" charset="-128"/>
                  <a:sym typeface="Wingdings" charset="2"/>
                </a:rPr>
                <a:t>n</a:t>
              </a:r>
              <a:r>
                <a:rPr lang="en-US" sz="2400" dirty="0" smtClean="0">
                  <a:solidFill>
                    <a:srgbClr val="800000"/>
                  </a:solidFill>
                  <a:latin typeface="Times New Roman" charset="0"/>
                  <a:ea typeface="ＭＳ Ｐゴシック" charset="-128"/>
                  <a:sym typeface="Wingdings" charset="2"/>
                </a:rPr>
                <a:t>]</a:t>
              </a:r>
            </a:p>
            <a:p>
              <a:pPr fontAlgn="base">
                <a:spcBef>
                  <a:spcPct val="0"/>
                </a:spcBef>
                <a:spcAft>
                  <a:spcPct val="0"/>
                </a:spcAft>
              </a:pPr>
              <a:r>
                <a:rPr lang="en-US" sz="2400" dirty="0" smtClean="0">
                  <a:solidFill>
                    <a:srgbClr val="800000"/>
                  </a:solidFill>
                  <a:latin typeface="Times New Roman" charset="0"/>
                  <a:ea typeface="ＭＳ Ｐゴシック" charset="-128"/>
                  <a:sym typeface="Wingdings" charset="2"/>
                </a:rPr>
                <a:t>        </a:t>
              </a:r>
              <a:r>
                <a:rPr lang="en-US" sz="2400" dirty="0" smtClean="0">
                  <a:solidFill>
                    <a:srgbClr val="000000"/>
                  </a:solidFill>
                  <a:latin typeface="Times New Roman" charset="0"/>
                  <a:ea typeface="ＭＳ Ｐゴシック" charset="-128"/>
                  <a:sym typeface="Wingdings" charset="2"/>
                </a:rPr>
                <a:t>beam-beam limit and injector complex performance </a:t>
              </a:r>
              <a:endParaRPr lang="en-US" sz="2400" dirty="0">
                <a:solidFill>
                  <a:srgbClr val="000000"/>
                </a:solidFill>
                <a:latin typeface="Times New Roman" charset="0"/>
                <a:ea typeface="ＭＳ Ｐゴシック" charset="-128"/>
                <a:sym typeface="Wingdings" charset="2"/>
              </a:endParaRPr>
            </a:p>
            <a:p>
              <a:pPr fontAlgn="base">
                <a:spcBef>
                  <a:spcPct val="0"/>
                </a:spcBef>
                <a:spcAft>
                  <a:spcPct val="0"/>
                </a:spcAft>
                <a:buFont typeface="Wingdings" charset="2"/>
                <a:buChar char="è"/>
              </a:pPr>
              <a:r>
                <a:rPr lang="en-US" sz="2400" dirty="0">
                  <a:solidFill>
                    <a:srgbClr val="800000"/>
                  </a:solidFill>
                  <a:latin typeface="Times New Roman" charset="0"/>
                  <a:ea typeface="ＭＳ Ｐゴシック" charset="-128"/>
                  <a:sym typeface="Wingdings" charset="2"/>
                </a:rPr>
                <a:t>2) minimize beam size</a:t>
              </a:r>
              <a:r>
                <a:rPr lang="en-US" sz="2400" dirty="0" smtClean="0">
                  <a:solidFill>
                    <a:srgbClr val="800000"/>
                  </a:solidFill>
                  <a:latin typeface="Times New Roman" charset="0"/>
                  <a:ea typeface="ＭＳ Ｐゴシック" charset="-128"/>
                  <a:sym typeface="Wingdings" charset="2"/>
                </a:rPr>
                <a:t> [</a:t>
              </a:r>
              <a:r>
                <a:rPr lang="en-US" sz="2400" dirty="0" err="1" smtClean="0">
                  <a:solidFill>
                    <a:srgbClr val="800000"/>
                  </a:solidFill>
                  <a:latin typeface="Symbol" charset="2"/>
                  <a:ea typeface="ＭＳ Ｐゴシック" charset="-128"/>
                  <a:cs typeface="Symbol" charset="2"/>
                  <a:sym typeface="Wingdings" charset="2"/>
                </a:rPr>
                <a:t>b</a:t>
              </a:r>
              <a:r>
                <a:rPr lang="en-US" sz="2400" baseline="30000" dirty="0" smtClean="0">
                  <a:solidFill>
                    <a:srgbClr val="800000"/>
                  </a:solidFill>
                  <a:latin typeface="Times New Roman" charset="0"/>
                  <a:ea typeface="ＭＳ Ｐゴシック" charset="-128"/>
                  <a:sym typeface="Wingdings" charset="2"/>
                </a:rPr>
                <a:t>*</a:t>
              </a:r>
              <a:r>
                <a:rPr lang="en-US" sz="2400" dirty="0" smtClean="0">
                  <a:solidFill>
                    <a:srgbClr val="800000"/>
                  </a:solidFill>
                  <a:latin typeface="Times New Roman" charset="0"/>
                  <a:ea typeface="ＭＳ Ｐゴシック" charset="-128"/>
                  <a:sym typeface="Wingdings" charset="2"/>
                </a:rPr>
                <a:t>] </a:t>
              </a:r>
              <a:r>
                <a:rPr lang="en-US" sz="2400" dirty="0" smtClean="0">
                  <a:solidFill>
                    <a:srgbClr val="008000"/>
                  </a:solidFill>
                  <a:latin typeface="Times New Roman" charset="0"/>
                  <a:ea typeface="ＭＳ Ｐゴシック" charset="-128"/>
                  <a:sym typeface="Wingdings" charset="2"/>
                </a:rPr>
                <a:t>(</a:t>
              </a:r>
              <a:r>
                <a:rPr lang="en-US" sz="2400" dirty="0">
                  <a:solidFill>
                    <a:srgbClr val="008000"/>
                  </a:solidFill>
                  <a:latin typeface="Times New Roman" charset="0"/>
                  <a:ea typeface="ＭＳ Ｐゴシック" charset="-128"/>
                  <a:sym typeface="Wingdings" charset="2"/>
                </a:rPr>
                <a:t>constant beam power)</a:t>
              </a:r>
            </a:p>
            <a:p>
              <a:pPr fontAlgn="base">
                <a:spcBef>
                  <a:spcPct val="0"/>
                </a:spcBef>
                <a:spcAft>
                  <a:spcPct val="0"/>
                </a:spcAft>
                <a:buFont typeface="Wingdings" charset="2"/>
                <a:buChar char="è"/>
              </a:pPr>
              <a:r>
                <a:rPr lang="en-US" sz="2400" dirty="0">
                  <a:solidFill>
                    <a:srgbClr val="800000"/>
                  </a:solidFill>
                  <a:latin typeface="Times New Roman" charset="0"/>
                  <a:ea typeface="ＭＳ Ｐゴシック" charset="-128"/>
                  <a:sym typeface="Wingdings" charset="2"/>
                </a:rPr>
                <a:t>3) maximize number of </a:t>
              </a:r>
              <a:r>
                <a:rPr lang="en-US" sz="2400" dirty="0" smtClean="0">
                  <a:solidFill>
                    <a:srgbClr val="800000"/>
                  </a:solidFill>
                  <a:latin typeface="Times New Roman" charset="0"/>
                  <a:ea typeface="ＭＳ Ｐゴシック" charset="-128"/>
                  <a:sym typeface="Wingdings" charset="2"/>
                </a:rPr>
                <a:t>bunches </a:t>
              </a:r>
              <a:r>
                <a:rPr lang="en-US" sz="2400" dirty="0" smtClean="0">
                  <a:solidFill>
                    <a:srgbClr val="FF0000"/>
                  </a:solidFill>
                  <a:latin typeface="Times New Roman" charset="0"/>
                  <a:ea typeface="ＭＳ Ｐゴシック" charset="-128"/>
                  <a:sym typeface="Wingdings" charset="2"/>
                </a:rPr>
                <a:t>(beam power limit)</a:t>
              </a:r>
            </a:p>
            <a:p>
              <a:pPr fontAlgn="base">
                <a:spcBef>
                  <a:spcPct val="0"/>
                </a:spcBef>
                <a:spcAft>
                  <a:spcPct val="0"/>
                </a:spcAft>
                <a:buFont typeface="Wingdings" charset="2"/>
                <a:buChar char="è"/>
              </a:pPr>
              <a:r>
                <a:rPr lang="en-US" sz="2400" dirty="0">
                  <a:solidFill>
                    <a:srgbClr val="800000"/>
                  </a:solidFill>
                  <a:latin typeface="Times New Roman" charset="0"/>
                  <a:ea typeface="ＭＳ Ｐゴシック" charset="-128"/>
                  <a:sym typeface="Wingdings" charset="2"/>
                </a:rPr>
                <a:t>4) compensate for ‘</a:t>
              </a:r>
              <a:r>
                <a:rPr lang="en-US" sz="2400" dirty="0" err="1">
                  <a:solidFill>
                    <a:srgbClr val="800000"/>
                  </a:solidFill>
                  <a:latin typeface="Times New Roman" charset="0"/>
                  <a:ea typeface="ＭＳ Ｐゴシック" charset="-128"/>
                  <a:sym typeface="Wingdings" charset="2"/>
                </a:rPr>
                <a:t>R</a:t>
              </a:r>
              <a:r>
                <a:rPr lang="en-US" sz="2400" dirty="0">
                  <a:solidFill>
                    <a:srgbClr val="800000"/>
                  </a:solidFill>
                  <a:latin typeface="Times New Roman" charset="0"/>
                  <a:ea typeface="ＭＳ Ｐゴシック" charset="-128"/>
                  <a:sym typeface="Wingdings" charset="2"/>
                </a:rPr>
                <a:t>’</a:t>
              </a:r>
              <a:endParaRPr lang="en-US" sz="2400" dirty="0">
                <a:solidFill>
                  <a:srgbClr val="008000"/>
                </a:solidFill>
                <a:latin typeface="Times New Roman" charset="0"/>
                <a:ea typeface="ＭＳ Ｐゴシック" charset="-128"/>
              </a:endParaRPr>
            </a:p>
          </p:txBody>
        </p:sp>
        <p:sp>
          <p:nvSpPr>
            <p:cNvPr id="43020" name="Rectangle 13"/>
            <p:cNvSpPr>
              <a:spLocks noChangeArrowheads="1"/>
            </p:cNvSpPr>
            <p:nvPr/>
          </p:nvSpPr>
          <p:spPr bwMode="auto">
            <a:xfrm>
              <a:off x="288" y="225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grpSp>
      <p:sp>
        <p:nvSpPr>
          <p:cNvPr id="43012" name="Rectangle 2"/>
          <p:cNvSpPr>
            <a:spLocks noGrp="1" noChangeArrowheads="1"/>
          </p:cNvSpPr>
          <p:nvPr>
            <p:ph type="title"/>
          </p:nvPr>
        </p:nvSpPr>
        <p:spPr>
          <a:xfrm>
            <a:off x="485775" y="117475"/>
            <a:ext cx="8229600" cy="720725"/>
          </a:xfrm>
        </p:spPr>
        <p:txBody>
          <a:bodyPr/>
          <a:lstStyle/>
          <a:p>
            <a:pPr algn="ctr" eaLnBrk="1" hangingPunct="1"/>
            <a:r>
              <a:rPr lang="en-US" sz="3600" u="sng">
                <a:solidFill>
                  <a:srgbClr val="FF0000"/>
                </a:solidFill>
              </a:rPr>
              <a:t>Performance optimization for the LHC</a:t>
            </a:r>
          </a:p>
        </p:txBody>
      </p:sp>
      <p:sp>
        <p:nvSpPr>
          <p:cNvPr id="43013"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73DB7C6A-24A2-A446-B0A9-BE3688E6DA36}" type="slidenum">
              <a:rPr lang="en-US" sz="1500">
                <a:solidFill>
                  <a:srgbClr val="006633"/>
                </a:solidFill>
                <a:latin typeface="Comic Sans MS" charset="0"/>
                <a:ea typeface="ＭＳ Ｐゴシック" charset="-128"/>
              </a:rPr>
              <a:pPr algn="r" fontAlgn="base">
                <a:spcBef>
                  <a:spcPct val="0"/>
                </a:spcBef>
                <a:spcAft>
                  <a:spcPct val="0"/>
                </a:spcAft>
              </a:pPr>
              <a:t>30</a:t>
            </a:fld>
            <a:endParaRPr lang="en-US" sz="1500" b="1">
              <a:solidFill>
                <a:srgbClr val="006633"/>
              </a:solidFill>
              <a:latin typeface="Garamond" charset="0"/>
              <a:ea typeface="ＭＳ Ｐゴシック" charset="-128"/>
            </a:endParaRPr>
          </a:p>
        </p:txBody>
      </p:sp>
      <p:graphicFrame>
        <p:nvGraphicFramePr>
          <p:cNvPr id="43010" name="Object 2"/>
          <p:cNvGraphicFramePr>
            <a:graphicFrameLocks noChangeAspect="1"/>
          </p:cNvGraphicFramePr>
          <p:nvPr/>
        </p:nvGraphicFramePr>
        <p:xfrm>
          <a:off x="1931988" y="2247900"/>
          <a:ext cx="5619750" cy="922338"/>
        </p:xfrm>
        <a:graphic>
          <a:graphicData uri="http://schemas.openxmlformats.org/presentationml/2006/ole">
            <mc:AlternateContent xmlns:mc="http://schemas.openxmlformats.org/markup-compatibility/2006">
              <mc:Choice xmlns:v="urn:schemas-microsoft-com:vml" Requires="v">
                <p:oleObj spid="_x0000_s6193" name="Equation" r:id="rId4" imgW="2641600" imgH="406400" progId="Equation.3">
                  <p:embed/>
                </p:oleObj>
              </mc:Choice>
              <mc:Fallback>
                <p:oleObj name="Equation" r:id="rId4" imgW="26416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988" y="2247900"/>
                        <a:ext cx="561975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Curved Left Arrow 12"/>
          <p:cNvSpPr/>
          <p:nvPr/>
        </p:nvSpPr>
        <p:spPr bwMode="auto">
          <a:xfrm>
            <a:off x="8260080" y="3965448"/>
            <a:ext cx="731520" cy="1216152"/>
          </a:xfrm>
          <a:prstGeom prst="curvedLeftArrow">
            <a:avLst/>
          </a:prstGeom>
          <a:solidFill>
            <a:srgbClr val="FF9900"/>
          </a:solidFill>
          <a:ln w="12700" cap="flat" cmpd="sng" algn="ctr">
            <a:solidFill>
              <a:schemeClr val="tx1"/>
            </a:solidFill>
            <a:prstDash val="solid"/>
            <a:round/>
            <a:headEnd type="none" w="sm" len="sm"/>
            <a:tailEnd type="none" w="sm" len="sm"/>
          </a:ln>
          <a:effectLst/>
        </p:spPr>
        <p:txBody>
          <a:bodyPr rot="10800000" vert="eaVert"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pitchFamily="-110" charset="0"/>
              <a:ea typeface="ＭＳ Ｐゴシック" charset="-128"/>
            </a:endParaRPr>
          </a:p>
        </p:txBody>
      </p:sp>
      <p:sp>
        <p:nvSpPr>
          <p:cNvPr id="28" name="Curved Left Arrow 27"/>
          <p:cNvSpPr/>
          <p:nvPr/>
        </p:nvSpPr>
        <p:spPr bwMode="auto">
          <a:xfrm rot="10800000">
            <a:off x="76201" y="3813048"/>
            <a:ext cx="731520" cy="1216152"/>
          </a:xfrm>
          <a:prstGeom prst="curvedLeftArrow">
            <a:avLst/>
          </a:prstGeom>
          <a:solidFill>
            <a:srgbClr val="FF9900"/>
          </a:solidFill>
          <a:ln w="12700" cap="flat" cmpd="sng" algn="ctr">
            <a:solidFill>
              <a:schemeClr val="tx1"/>
            </a:solidFill>
            <a:prstDash val="solid"/>
            <a:round/>
            <a:headEnd type="none" w="sm" len="sm"/>
            <a:tailEnd type="none" w="sm" len="sm"/>
          </a:ln>
          <a:effectLst/>
        </p:spPr>
        <p:txBody>
          <a:bodyPr rot="10800000" vert="eaVert"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pitchFamily="-110" charset="0"/>
              <a:ea typeface="ＭＳ Ｐゴシック" charset="-128"/>
            </a:endParaRPr>
          </a:p>
        </p:txBody>
      </p:sp>
      <p:sp>
        <p:nvSpPr>
          <p:cNvPr id="29" name="Rectangle 4"/>
          <p:cNvSpPr>
            <a:spLocks noChangeArrowheads="1"/>
          </p:cNvSpPr>
          <p:nvPr/>
        </p:nvSpPr>
        <p:spPr bwMode="auto">
          <a:xfrm>
            <a:off x="6934200" y="35433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smtClean="0">
                <a:solidFill>
                  <a:srgbClr val="FF0000"/>
                </a:solidFill>
                <a:latin typeface="Comic Sans MS" charset="0"/>
                <a:ea typeface="ＭＳ Ｐゴシック" charset="-128"/>
              </a:rPr>
              <a:t>Event pileup &amp; </a:t>
            </a:r>
            <a:r>
              <a:rPr lang="en-US" sz="1500" dirty="0" err="1" smtClean="0">
                <a:solidFill>
                  <a:srgbClr val="FF0000"/>
                </a:solidFill>
                <a:latin typeface="Comic Sans MS" charset="0"/>
                <a:ea typeface="ＭＳ Ｐゴシック" charset="-128"/>
              </a:rPr>
              <a:t>e</a:t>
            </a:r>
            <a:r>
              <a:rPr lang="en-US" sz="1500" dirty="0" smtClean="0">
                <a:solidFill>
                  <a:srgbClr val="FF0000"/>
                </a:solidFill>
                <a:latin typeface="Comic Sans MS" charset="0"/>
                <a:ea typeface="ＭＳ Ｐゴシック" charset="-128"/>
              </a:rPr>
              <a:t>-cloud</a:t>
            </a:r>
            <a:endParaRPr lang="en-US" sz="1500" dirty="0">
              <a:solidFill>
                <a:srgbClr val="FF0000"/>
              </a:solidFill>
              <a:latin typeface="Comic Sans MS" charset="0"/>
              <a:ea typeface="ＭＳ Ｐゴシック" charset="-128"/>
            </a:endParaRPr>
          </a:p>
        </p:txBody>
      </p:sp>
      <p:sp>
        <p:nvSpPr>
          <p:cNvPr id="2" name="Date Placeholder 1"/>
          <p:cNvSpPr>
            <a:spLocks noGrp="1"/>
          </p:cNvSpPr>
          <p:nvPr>
            <p:ph type="dt" sz="half" idx="10"/>
          </p:nvPr>
        </p:nvSpPr>
        <p:spPr/>
        <p:txBody>
          <a:bodyPr/>
          <a:lstStyle/>
          <a:p>
            <a:pPr>
              <a:defRPr/>
            </a:pPr>
            <a:r>
              <a:rPr lang="en-US" smtClean="0"/>
              <a:t>July 23, 2011</a:t>
            </a:r>
            <a:endParaRPr lang="en-GB"/>
          </a:p>
        </p:txBody>
      </p:sp>
      <p:sp>
        <p:nvSpPr>
          <p:cNvPr id="3" name="Footer Placeholder 2"/>
          <p:cNvSpPr>
            <a:spLocks noGrp="1"/>
          </p:cNvSpPr>
          <p:nvPr>
            <p:ph type="ftr" sz="quarter" idx="11"/>
          </p:nvPr>
        </p:nvSpPr>
        <p:spPr/>
        <p:txBody>
          <a:bodyPr/>
          <a:lstStyle/>
          <a:p>
            <a:pPr>
              <a:defRPr/>
            </a:pPr>
            <a:r>
              <a:rPr lang="en-GB" smtClean="0"/>
              <a:t>S. Myers                   ECFA-EPS, Grenoble</a:t>
            </a:r>
            <a:endParaRPr lang="en-GB"/>
          </a:p>
        </p:txBody>
      </p:sp>
      <p:sp>
        <p:nvSpPr>
          <p:cNvPr id="4" name="Slide Number Placeholder 3"/>
          <p:cNvSpPr>
            <a:spLocks noGrp="1"/>
          </p:cNvSpPr>
          <p:nvPr>
            <p:ph type="sldNum" sz="quarter" idx="12"/>
          </p:nvPr>
        </p:nvSpPr>
        <p:spPr/>
        <p:txBody>
          <a:bodyPr/>
          <a:lstStyle/>
          <a:p>
            <a:pPr>
              <a:defRPr/>
            </a:pPr>
            <a:fld id="{0C81BE0E-55DA-7641-934A-20DAFCB84BCC}" type="slidenum">
              <a:rPr lang="en-GB" smtClean="0"/>
              <a:pPr>
                <a:defRPr/>
              </a:pPr>
              <a:t>30</a:t>
            </a:fld>
            <a:endParaRPr lang="en-GB"/>
          </a:p>
        </p:txBody>
      </p:sp>
    </p:spTree>
    <p:extLst>
      <p:ext uri="{BB962C8B-B14F-4D97-AF65-F5344CB8AC3E}">
        <p14:creationId xmlns:p14="http://schemas.microsoft.com/office/powerpoint/2010/main" val="25157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876800" y="919163"/>
            <a:ext cx="3656013" cy="2814637"/>
            <a:chOff x="5487988" y="2987675"/>
            <a:chExt cx="3656012" cy="2798763"/>
          </a:xfrm>
        </p:grpSpPr>
        <p:pic>
          <p:nvPicPr>
            <p:cNvPr id="51221" name="Picture 8" descr="lumi-reduction.png"/>
            <p:cNvPicPr>
              <a:picLocks noChangeAspect="1"/>
            </p:cNvPicPr>
            <p:nvPr/>
          </p:nvPicPr>
          <p:blipFill>
            <a:blip r:embed="rId4"/>
            <a:srcRect/>
            <a:stretch>
              <a:fillRect/>
            </a:stretch>
          </p:blipFill>
          <p:spPr bwMode="auto">
            <a:xfrm>
              <a:off x="5487988" y="2987675"/>
              <a:ext cx="3656012" cy="2727325"/>
            </a:xfrm>
            <a:prstGeom prst="rect">
              <a:avLst/>
            </a:prstGeom>
            <a:noFill/>
            <a:ln w="9525">
              <a:noFill/>
              <a:miter lim="800000"/>
              <a:headEnd/>
              <a:tailEnd/>
            </a:ln>
          </p:spPr>
        </p:pic>
        <p:graphicFrame>
          <p:nvGraphicFramePr>
            <p:cNvPr id="51203" name="Object 3"/>
            <p:cNvGraphicFramePr>
              <a:graphicFrameLocks noChangeAspect="1"/>
            </p:cNvGraphicFramePr>
            <p:nvPr/>
          </p:nvGraphicFramePr>
          <p:xfrm>
            <a:off x="5943600" y="3179763"/>
            <a:ext cx="609600" cy="325437"/>
          </p:xfrm>
          <a:graphic>
            <a:graphicData uri="http://schemas.openxmlformats.org/presentationml/2006/ole">
              <mc:AlternateContent xmlns:mc="http://schemas.openxmlformats.org/markup-compatibility/2006">
                <mc:Choice xmlns:v="urn:schemas-microsoft-com:vml" Requires="v">
                  <p:oleObj spid="_x0000_s7315" name="Equation" r:id="rId5" imgW="381000" imgH="203200" progId="Equation.3">
                    <p:embed/>
                  </p:oleObj>
                </mc:Choice>
                <mc:Fallback>
                  <p:oleObj name="Equation" r:id="rId5" imgW="381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179763"/>
                          <a:ext cx="609600"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4" name="Object 4"/>
            <p:cNvGraphicFramePr>
              <a:graphicFrameLocks noChangeAspect="1"/>
            </p:cNvGraphicFramePr>
            <p:nvPr/>
          </p:nvGraphicFramePr>
          <p:xfrm>
            <a:off x="8589963" y="5411788"/>
            <a:ext cx="306387" cy="374650"/>
          </p:xfrm>
          <a:graphic>
            <a:graphicData uri="http://schemas.openxmlformats.org/presentationml/2006/ole">
              <mc:AlternateContent xmlns:mc="http://schemas.openxmlformats.org/markup-compatibility/2006">
                <mc:Choice xmlns:v="urn:schemas-microsoft-com:vml" Requires="v">
                  <p:oleObj spid="_x0000_s7316" name="Equation" r:id="rId7" imgW="165100" imgH="203200" progId="Equation.3">
                    <p:embed/>
                  </p:oleObj>
                </mc:Choice>
                <mc:Fallback>
                  <p:oleObj name="Equation" r:id="rId7" imgW="1651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63" y="5411788"/>
                          <a:ext cx="306387"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206" name="Rectangle 2"/>
          <p:cNvSpPr>
            <a:spLocks noGrp="1" noChangeArrowheads="1"/>
          </p:cNvSpPr>
          <p:nvPr>
            <p:ph type="title"/>
          </p:nvPr>
        </p:nvSpPr>
        <p:spPr>
          <a:xfrm>
            <a:off x="304800" y="188913"/>
            <a:ext cx="5410200" cy="720725"/>
          </a:xfrm>
        </p:spPr>
        <p:txBody>
          <a:bodyPr/>
          <a:lstStyle/>
          <a:p>
            <a:pPr algn="ctr" eaLnBrk="1" hangingPunct="1"/>
            <a:r>
              <a:rPr lang="en-US" sz="4000" u="sng">
                <a:solidFill>
                  <a:srgbClr val="FF0000"/>
                </a:solidFill>
              </a:rPr>
              <a:t>LHC Challenges: R</a:t>
            </a:r>
          </a:p>
        </p:txBody>
      </p:sp>
      <p:sp>
        <p:nvSpPr>
          <p:cNvPr id="51207" name="Rectangle 3"/>
          <p:cNvSpPr>
            <a:spLocks noChangeArrowheads="1"/>
          </p:cNvSpPr>
          <p:nvPr/>
        </p:nvSpPr>
        <p:spPr bwMode="auto">
          <a:xfrm>
            <a:off x="76200" y="1144588"/>
            <a:ext cx="534988" cy="227012"/>
          </a:xfrm>
          <a:prstGeom prst="rect">
            <a:avLst/>
          </a:prstGeom>
          <a:solidFill>
            <a:srgbClr val="00CC00"/>
          </a:solidFill>
          <a:ln w="25400">
            <a:solidFill>
              <a:srgbClr val="3366FF"/>
            </a:solidFill>
            <a:miter lim="800000"/>
            <a:headEnd/>
            <a:tailEnd/>
          </a:ln>
        </p:spPr>
        <p:txBody>
          <a:bodyPr wrap="none" lIns="91359" tIns="45680" rIns="91359" bIns="45680"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1209" name="Text Box 5"/>
          <p:cNvSpPr txBox="1">
            <a:spLocks noChangeArrowheads="1"/>
          </p:cNvSpPr>
          <p:nvPr/>
        </p:nvSpPr>
        <p:spPr bwMode="auto">
          <a:xfrm>
            <a:off x="685800" y="958850"/>
            <a:ext cx="3032125" cy="923925"/>
          </a:xfrm>
          <a:prstGeom prst="rect">
            <a:avLst/>
          </a:prstGeom>
          <a:noFill/>
          <a:ln w="9525">
            <a:noFill/>
            <a:miter lim="800000"/>
            <a:headEnd/>
            <a:tailEnd/>
          </a:ln>
        </p:spPr>
        <p:txBody>
          <a:bodyPr wrap="none" lIns="91359" tIns="45680" rIns="91359" bIns="45680">
            <a:prstTxWarp prst="textNoShape">
              <a:avLst/>
            </a:prstTxWarp>
            <a:spAutoFit/>
          </a:bodyPr>
          <a:lstStyle/>
          <a:p>
            <a:pPr fontAlgn="base">
              <a:spcBef>
                <a:spcPct val="0"/>
              </a:spcBef>
              <a:spcAft>
                <a:spcPct val="0"/>
              </a:spcAft>
            </a:pPr>
            <a:r>
              <a:rPr lang="en-US" sz="2600">
                <a:solidFill>
                  <a:srgbClr val="3333CC"/>
                </a:solidFill>
                <a:latin typeface="Times New Roman" charset="0"/>
                <a:ea typeface="ＭＳ Ｐゴシック" charset="-128"/>
              </a:rPr>
              <a:t>geometric luminosity </a:t>
            </a:r>
          </a:p>
          <a:p>
            <a:pPr fontAlgn="base">
              <a:spcBef>
                <a:spcPct val="0"/>
              </a:spcBef>
              <a:spcAft>
                <a:spcPct val="0"/>
              </a:spcAft>
            </a:pPr>
            <a:r>
              <a:rPr lang="en-US" sz="2600">
                <a:solidFill>
                  <a:srgbClr val="3333CC"/>
                </a:solidFill>
                <a:latin typeface="Times New Roman" charset="0"/>
                <a:ea typeface="ＭＳ Ｐゴシック" charset="-128"/>
              </a:rPr>
              <a:t>reduction factor:</a:t>
            </a:r>
          </a:p>
        </p:txBody>
      </p:sp>
      <p:sp>
        <p:nvSpPr>
          <p:cNvPr id="51210" name="Text Box 11"/>
          <p:cNvSpPr txBox="1">
            <a:spLocks noChangeArrowheads="1"/>
          </p:cNvSpPr>
          <p:nvPr/>
        </p:nvSpPr>
        <p:spPr bwMode="auto">
          <a:xfrm>
            <a:off x="0" y="3200400"/>
            <a:ext cx="8382000" cy="3046907"/>
          </a:xfrm>
          <a:prstGeom prst="rect">
            <a:avLst/>
          </a:prstGeom>
          <a:noFill/>
          <a:ln w="9525">
            <a:noFill/>
            <a:miter lim="800000"/>
            <a:headEnd/>
            <a:tailEnd/>
          </a:ln>
        </p:spPr>
        <p:txBody>
          <a:bodyPr lIns="91359" tIns="45680" rIns="91359" bIns="45680">
            <a:prstTxWarp prst="textNoShape">
              <a:avLst/>
            </a:prstTxWarp>
            <a:spAutoFit/>
          </a:bodyPr>
          <a:lstStyle/>
          <a:p>
            <a:pPr fontAlgn="base">
              <a:spcBef>
                <a:spcPct val="0"/>
              </a:spcBef>
              <a:spcAft>
                <a:spcPct val="0"/>
              </a:spcAft>
              <a:buFont typeface="Wingdings" charset="2"/>
              <a:buNone/>
            </a:pPr>
            <a:r>
              <a:rPr lang="en-US" sz="2400" dirty="0">
                <a:solidFill>
                  <a:srgbClr val="000000"/>
                </a:solidFill>
                <a:latin typeface="Times New Roman" charset="0"/>
                <a:ea typeface="ＭＳ Ｐゴシック" charset="-128"/>
              </a:rPr>
              <a:t>large crossing angle:</a:t>
            </a:r>
          </a:p>
          <a:p>
            <a:pPr fontAlgn="base">
              <a:spcBef>
                <a:spcPct val="0"/>
              </a:spcBef>
              <a:spcAft>
                <a:spcPct val="0"/>
              </a:spcAft>
              <a:buFont typeface="Wingdings" charset="2"/>
              <a:buNone/>
            </a:pPr>
            <a:r>
              <a:rPr lang="en-US" sz="2400" dirty="0">
                <a:solidFill>
                  <a:srgbClr val="094A08"/>
                </a:solidFill>
                <a:latin typeface="Times New Roman" charset="0"/>
                <a:ea typeface="ＭＳ Ｐゴシック" charset="-128"/>
              </a:rPr>
              <a:t>		</a:t>
            </a:r>
            <a:r>
              <a:rPr lang="en-US" sz="2400" dirty="0" err="1">
                <a:solidFill>
                  <a:srgbClr val="094A08"/>
                </a:solidFill>
                <a:latin typeface="Times New Roman" charset="0"/>
                <a:ea typeface="ＭＳ Ｐゴシック" charset="-128"/>
                <a:sym typeface="Wingdings" charset="2"/>
              </a:rPr>
              <a:t></a:t>
            </a:r>
            <a:r>
              <a:rPr lang="en-US" sz="2400" dirty="0">
                <a:solidFill>
                  <a:srgbClr val="094A08"/>
                </a:solidFill>
                <a:latin typeface="Times New Roman" charset="0"/>
                <a:ea typeface="ＭＳ Ｐゴシック" charset="-128"/>
                <a:sym typeface="Wingdings" charset="2"/>
              </a:rPr>
              <a:t> reduction of long range beam-beam interactions</a:t>
            </a:r>
          </a:p>
          <a:p>
            <a:pPr fontAlgn="base">
              <a:spcBef>
                <a:spcPct val="0"/>
              </a:spcBef>
              <a:spcAft>
                <a:spcPct val="0"/>
              </a:spcAft>
              <a:buFont typeface="Wingdings" charset="2"/>
              <a:buNone/>
            </a:pPr>
            <a:r>
              <a:rPr lang="en-US" sz="2400" dirty="0">
                <a:solidFill>
                  <a:srgbClr val="094A08"/>
                </a:solidFill>
                <a:latin typeface="Times New Roman" charset="0"/>
                <a:ea typeface="ＭＳ Ｐゴシック" charset="-128"/>
                <a:sym typeface="Wingdings" charset="2"/>
              </a:rPr>
              <a:t>		</a:t>
            </a:r>
            <a:r>
              <a:rPr lang="en-US" sz="2400" dirty="0" err="1">
                <a:solidFill>
                  <a:srgbClr val="094A08"/>
                </a:solidFill>
                <a:latin typeface="Times New Roman" charset="0"/>
                <a:ea typeface="ＭＳ Ｐゴシック" charset="-128"/>
                <a:sym typeface="Wingdings" charset="2"/>
              </a:rPr>
              <a:t></a:t>
            </a:r>
            <a:r>
              <a:rPr lang="en-US" sz="2400" dirty="0">
                <a:solidFill>
                  <a:srgbClr val="094A08"/>
                </a:solidFill>
                <a:latin typeface="Times New Roman" charset="0"/>
                <a:ea typeface="ＭＳ Ｐゴシック" charset="-128"/>
                <a:sym typeface="Wingdings" charset="2"/>
              </a:rPr>
              <a:t> reduction of head-on beam-beam parameter</a:t>
            </a:r>
          </a:p>
          <a:p>
            <a:pPr fontAlgn="base">
              <a:spcBef>
                <a:spcPct val="0"/>
              </a:spcBef>
              <a:spcAft>
                <a:spcPct val="0"/>
              </a:spcAft>
              <a:buFont typeface="Wingdings" charset="2"/>
              <a:buNone/>
            </a:pPr>
            <a:r>
              <a:rPr lang="en-US" sz="2400" dirty="0">
                <a:solidFill>
                  <a:srgbClr val="FF0000"/>
                </a:solidFill>
                <a:latin typeface="Times New Roman" charset="0"/>
                <a:ea typeface="ＭＳ Ｐゴシック" charset="-128"/>
                <a:sym typeface="Wingdings" charset="2"/>
              </a:rPr>
              <a:t> 		</a:t>
            </a:r>
            <a:r>
              <a:rPr lang="en-US" sz="2400" dirty="0" err="1">
                <a:solidFill>
                  <a:srgbClr val="FF0000"/>
                </a:solidFill>
                <a:latin typeface="Times New Roman" charset="0"/>
                <a:ea typeface="ＭＳ Ｐゴシック" charset="-128"/>
                <a:sym typeface="Wingdings" charset="2"/>
              </a:rPr>
              <a:t></a:t>
            </a:r>
            <a:r>
              <a:rPr lang="en-US" sz="2400" dirty="0">
                <a:solidFill>
                  <a:srgbClr val="FF0000"/>
                </a:solidFill>
                <a:latin typeface="Times New Roman" charset="0"/>
                <a:ea typeface="ＭＳ Ｐゴシック" charset="-128"/>
                <a:sym typeface="Wingdings" charset="2"/>
              </a:rPr>
              <a:t> reduction of the mechanical </a:t>
            </a:r>
            <a:r>
              <a:rPr lang="en-US" sz="2400" dirty="0" smtClean="0">
                <a:solidFill>
                  <a:srgbClr val="FF0000"/>
                </a:solidFill>
                <a:latin typeface="Times New Roman" charset="0"/>
                <a:ea typeface="ＭＳ Ｐゴシック" charset="-128"/>
                <a:sym typeface="Wingdings" charset="2"/>
              </a:rPr>
              <a:t>aperture</a:t>
            </a:r>
          </a:p>
          <a:p>
            <a:pPr fontAlgn="base">
              <a:spcBef>
                <a:spcPct val="0"/>
              </a:spcBef>
              <a:spcAft>
                <a:spcPct val="0"/>
              </a:spcAft>
              <a:buFont typeface="Wingdings" charset="2"/>
              <a:buNone/>
            </a:pPr>
            <a:r>
              <a:rPr lang="en-US" sz="2400" dirty="0" smtClean="0">
                <a:solidFill>
                  <a:srgbClr val="FF0000"/>
                </a:solidFill>
                <a:latin typeface="Times New Roman" charset="0"/>
                <a:ea typeface="ＭＳ Ｐゴシック" charset="-128"/>
                <a:sym typeface="Wingdings" charset="2"/>
              </a:rPr>
              <a:t>		</a:t>
            </a:r>
            <a:r>
              <a:rPr lang="en-US" sz="2400" dirty="0" err="1" smtClean="0">
                <a:solidFill>
                  <a:srgbClr val="FF0000"/>
                </a:solidFill>
                <a:latin typeface="Times New Roman" charset="0"/>
                <a:ea typeface="ＭＳ Ｐゴシック" charset="-128"/>
                <a:sym typeface="Wingdings"/>
              </a:rPr>
              <a:t></a:t>
            </a:r>
            <a:r>
              <a:rPr lang="en-US" sz="2400" dirty="0" smtClean="0">
                <a:solidFill>
                  <a:srgbClr val="FF0000"/>
                </a:solidFill>
                <a:latin typeface="Times New Roman" charset="0"/>
                <a:ea typeface="ＭＳ Ｐゴシック" charset="-128"/>
                <a:sym typeface="Wingdings"/>
              </a:rPr>
              <a:t> </a:t>
            </a:r>
            <a:r>
              <a:rPr lang="en-US" sz="2400" dirty="0" err="1" smtClean="0">
                <a:solidFill>
                  <a:srgbClr val="FF0000"/>
                </a:solidFill>
                <a:latin typeface="Times New Roman" charset="0"/>
                <a:ea typeface="ＭＳ Ｐゴシック" charset="-128"/>
                <a:sym typeface="Wingdings"/>
              </a:rPr>
              <a:t>synchro-betatron</a:t>
            </a:r>
            <a:r>
              <a:rPr lang="en-US" sz="2400" dirty="0" smtClean="0">
                <a:solidFill>
                  <a:srgbClr val="FF0000"/>
                </a:solidFill>
                <a:latin typeface="Times New Roman" charset="0"/>
                <a:ea typeface="ＭＳ Ｐゴシック" charset="-128"/>
                <a:sym typeface="Wingdings"/>
              </a:rPr>
              <a:t> resonances</a:t>
            </a:r>
            <a:endParaRPr lang="en-US" sz="2400" dirty="0" smtClean="0">
              <a:solidFill>
                <a:srgbClr val="FF0000"/>
              </a:solidFill>
              <a:latin typeface="Times New Roman" charset="0"/>
              <a:ea typeface="ＭＳ Ｐゴシック" charset="-128"/>
              <a:sym typeface="Wingdings" charset="2"/>
            </a:endParaRPr>
          </a:p>
          <a:p>
            <a:pPr fontAlgn="base">
              <a:spcBef>
                <a:spcPct val="0"/>
              </a:spcBef>
              <a:spcAft>
                <a:spcPct val="0"/>
              </a:spcAft>
              <a:buFont typeface="Wingdings" charset="2"/>
              <a:buNone/>
            </a:pPr>
            <a:r>
              <a:rPr lang="en-US" sz="2400" dirty="0">
                <a:solidFill>
                  <a:srgbClr val="FF0000"/>
                </a:solidFill>
                <a:latin typeface="Times New Roman" charset="0"/>
                <a:ea typeface="ＭＳ Ｐゴシック" charset="-128"/>
                <a:sym typeface="Wingdings" charset="2"/>
              </a:rPr>
              <a:t>		</a:t>
            </a:r>
            <a:r>
              <a:rPr lang="en-US" sz="2400" dirty="0" err="1">
                <a:solidFill>
                  <a:srgbClr val="FF0000"/>
                </a:solidFill>
                <a:latin typeface="Times New Roman" charset="0"/>
                <a:ea typeface="ＭＳ Ｐゴシック" charset="-128"/>
                <a:sym typeface="Wingdings" charset="2"/>
              </a:rPr>
              <a:t></a:t>
            </a:r>
            <a:r>
              <a:rPr lang="en-US" sz="2400" dirty="0">
                <a:solidFill>
                  <a:srgbClr val="FF0000"/>
                </a:solidFill>
                <a:latin typeface="Times New Roman" charset="0"/>
                <a:ea typeface="ＭＳ Ｐゴシック" charset="-128"/>
                <a:sym typeface="Wingdings" charset="2"/>
              </a:rPr>
              <a:t> reduction of instantaneous luminosity</a:t>
            </a:r>
          </a:p>
          <a:p>
            <a:pPr fontAlgn="base">
              <a:spcBef>
                <a:spcPct val="0"/>
              </a:spcBef>
              <a:spcAft>
                <a:spcPct val="0"/>
              </a:spcAft>
              <a:buFont typeface="Wingdings" charset="2"/>
              <a:buNone/>
            </a:pPr>
            <a:r>
              <a:rPr lang="en-US" sz="2400" dirty="0">
                <a:solidFill>
                  <a:srgbClr val="008000"/>
                </a:solidFill>
                <a:latin typeface="Times New Roman" charset="0"/>
                <a:ea typeface="ＭＳ Ｐゴシック" charset="-128"/>
                <a:sym typeface="Wingdings" charset="2"/>
              </a:rPr>
              <a:t>				</a:t>
            </a:r>
            <a:r>
              <a:rPr lang="en-US" sz="2400" dirty="0" err="1">
                <a:solidFill>
                  <a:srgbClr val="800000"/>
                </a:solidFill>
                <a:latin typeface="Times New Roman" charset="0"/>
                <a:ea typeface="ＭＳ Ｐゴシック" charset="-128"/>
                <a:sym typeface="Wingdings" charset="2"/>
              </a:rPr>
              <a:t></a:t>
            </a:r>
            <a:r>
              <a:rPr lang="en-US" sz="2400" dirty="0">
                <a:solidFill>
                  <a:srgbClr val="800000"/>
                </a:solidFill>
                <a:latin typeface="Times New Roman" charset="0"/>
                <a:ea typeface="ＭＳ Ｐゴシック" charset="-128"/>
                <a:sym typeface="Wingdings" charset="2"/>
              </a:rPr>
              <a:t> inefficient use of beam current</a:t>
            </a:r>
          </a:p>
          <a:p>
            <a:pPr fontAlgn="base">
              <a:spcBef>
                <a:spcPct val="0"/>
              </a:spcBef>
              <a:spcAft>
                <a:spcPct val="0"/>
              </a:spcAft>
              <a:buFont typeface="Wingdings" charset="2"/>
              <a:buNone/>
            </a:pPr>
            <a:r>
              <a:rPr lang="en-US" sz="2400" dirty="0">
                <a:solidFill>
                  <a:srgbClr val="0066FF"/>
                </a:solidFill>
                <a:latin typeface="Times New Roman" charset="0"/>
                <a:ea typeface="ＭＳ Ｐゴシック" charset="-128"/>
                <a:sym typeface="Wingdings" charset="2"/>
              </a:rPr>
              <a:t>				</a:t>
            </a:r>
            <a:r>
              <a:rPr lang="en-US" sz="2400" dirty="0" err="1">
                <a:solidFill>
                  <a:srgbClr val="27551F"/>
                </a:solidFill>
                <a:latin typeface="Times New Roman" charset="0"/>
                <a:ea typeface="ＭＳ Ｐゴシック" charset="-128"/>
                <a:sym typeface="Wingdings" charset="2"/>
              </a:rPr>
              <a:t></a:t>
            </a:r>
            <a:r>
              <a:rPr lang="en-US" sz="2400" dirty="0">
                <a:solidFill>
                  <a:srgbClr val="27551F"/>
                </a:solidFill>
                <a:latin typeface="Times New Roman" charset="0"/>
                <a:ea typeface="ＭＳ Ｐゴシック" charset="-128"/>
                <a:sym typeface="Wingdings" charset="2"/>
              </a:rPr>
              <a:t> option for </a:t>
            </a:r>
            <a:r>
              <a:rPr lang="en-US" sz="2400" dirty="0" err="1">
                <a:solidFill>
                  <a:srgbClr val="27551F"/>
                </a:solidFill>
                <a:latin typeface="Times New Roman" charset="0"/>
                <a:ea typeface="ＭＳ Ｐゴシック" charset="-128"/>
                <a:sym typeface="Wingdings" charset="2"/>
              </a:rPr>
              <a:t>L</a:t>
            </a:r>
            <a:r>
              <a:rPr lang="en-US" sz="2400" dirty="0">
                <a:solidFill>
                  <a:srgbClr val="27551F"/>
                </a:solidFill>
                <a:latin typeface="Times New Roman" charset="0"/>
                <a:ea typeface="ＭＳ Ｐゴシック" charset="-128"/>
                <a:sym typeface="Wingdings" charset="2"/>
              </a:rPr>
              <a:t> leveling!</a:t>
            </a:r>
          </a:p>
        </p:txBody>
      </p:sp>
      <p:graphicFrame>
        <p:nvGraphicFramePr>
          <p:cNvPr id="51202" name="Object 2"/>
          <p:cNvGraphicFramePr>
            <a:graphicFrameLocks noGrp="1" noChangeAspect="1"/>
          </p:cNvGraphicFramePr>
          <p:nvPr>
            <p:ph idx="1"/>
          </p:nvPr>
        </p:nvGraphicFramePr>
        <p:xfrm>
          <a:off x="228600" y="2057400"/>
          <a:ext cx="4191000" cy="1073150"/>
        </p:xfrm>
        <a:graphic>
          <a:graphicData uri="http://schemas.openxmlformats.org/presentationml/2006/ole">
            <mc:AlternateContent xmlns:mc="http://schemas.openxmlformats.org/markup-compatibility/2006">
              <mc:Choice xmlns:v="urn:schemas-microsoft-com:vml" Requires="v">
                <p:oleObj spid="_x0000_s7317" name="Equation" r:id="rId9" imgW="1587500" imgH="406400" progId="Equation.3">
                  <p:embed/>
                </p:oleObj>
              </mc:Choice>
              <mc:Fallback>
                <p:oleObj name="Equation" r:id="rId9" imgW="1587500" imgH="40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057400"/>
                        <a:ext cx="4191000" cy="10731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1211" name="Group 23"/>
          <p:cNvGrpSpPr>
            <a:grpSpLocks/>
          </p:cNvGrpSpPr>
          <p:nvPr/>
        </p:nvGrpSpPr>
        <p:grpSpPr bwMode="auto">
          <a:xfrm>
            <a:off x="5773738" y="76200"/>
            <a:ext cx="2902718" cy="1600200"/>
            <a:chOff x="3456" y="576"/>
            <a:chExt cx="2027" cy="1193"/>
          </a:xfrm>
        </p:grpSpPr>
        <p:sp>
          <p:nvSpPr>
            <p:cNvPr id="51214" name="Oval 15"/>
            <p:cNvSpPr>
              <a:spLocks noChangeArrowheads="1"/>
            </p:cNvSpPr>
            <p:nvPr/>
          </p:nvSpPr>
          <p:spPr bwMode="auto">
            <a:xfrm rot="-1632241">
              <a:off x="3600" y="912"/>
              <a:ext cx="1392" cy="240"/>
            </a:xfrm>
            <a:prstGeom prst="ellipse">
              <a:avLst/>
            </a:prstGeom>
            <a:solidFill>
              <a:srgbClr val="FF0000">
                <a:alpha val="54901"/>
              </a:srgbClr>
            </a:solidFill>
            <a:ln w="12700">
              <a:solidFill>
                <a:srgbClr val="FF0000"/>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5" name="Oval 16"/>
            <p:cNvSpPr>
              <a:spLocks noChangeArrowheads="1"/>
            </p:cNvSpPr>
            <p:nvPr/>
          </p:nvSpPr>
          <p:spPr bwMode="auto">
            <a:xfrm rot="1640686">
              <a:off x="3648" y="912"/>
              <a:ext cx="1392" cy="240"/>
            </a:xfrm>
            <a:prstGeom prst="ellipse">
              <a:avLst/>
            </a:prstGeom>
            <a:solidFill>
              <a:srgbClr val="0066FF">
                <a:alpha val="54901"/>
              </a:srgbClr>
            </a:solidFill>
            <a:ln w="12700">
              <a:solidFill>
                <a:srgbClr val="0066FF"/>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6" name="Line 17"/>
            <p:cNvSpPr>
              <a:spLocks noChangeShapeType="1"/>
            </p:cNvSpPr>
            <p:nvPr/>
          </p:nvSpPr>
          <p:spPr bwMode="auto">
            <a:xfrm>
              <a:off x="4320" y="864"/>
              <a:ext cx="0" cy="288"/>
            </a:xfrm>
            <a:prstGeom prst="line">
              <a:avLst/>
            </a:prstGeom>
            <a:noFill/>
            <a:ln w="31750">
              <a:solidFill>
                <a:schemeClr val="tx1"/>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7" name="Text Box 18"/>
            <p:cNvSpPr txBox="1">
              <a:spLocks noChangeArrowheads="1"/>
            </p:cNvSpPr>
            <p:nvPr/>
          </p:nvSpPr>
          <p:spPr bwMode="auto">
            <a:xfrm>
              <a:off x="4074" y="1536"/>
              <a:ext cx="1409" cy="233"/>
            </a:xfrm>
            <a:prstGeom prst="rect">
              <a:avLst/>
            </a:prstGeom>
            <a:noFill/>
            <a:ln w="12700">
              <a:noFill/>
              <a:miter lim="800000"/>
              <a:headEnd type="none" w="sm" len="sm"/>
              <a:tailEnd type="none" w="sm" len="sm"/>
            </a:ln>
          </p:spPr>
          <p:txBody>
            <a:bodyPr wrap="none">
              <a:prstTxWarp prst="textNoShape">
                <a:avLst/>
              </a:prstTxWarp>
              <a:spAutoFit/>
            </a:bodyPr>
            <a:lstStyle/>
            <a:p>
              <a:pPr algn="ctr" eaLnBrk="0" fontAlgn="base" hangingPunct="0">
                <a:spcBef>
                  <a:spcPct val="0"/>
                </a:spcBef>
                <a:spcAft>
                  <a:spcPct val="0"/>
                </a:spcAft>
              </a:pPr>
              <a:r>
                <a:rPr lang="en-US" dirty="0">
                  <a:solidFill>
                    <a:srgbClr val="000000"/>
                  </a:solidFill>
                  <a:latin typeface="Times New Roman" charset="0"/>
                  <a:ea typeface="ＭＳ Ｐゴシック" charset="-128"/>
                </a:rPr>
                <a:t>effective cross section</a:t>
              </a:r>
              <a:endParaRPr lang="en-GB" dirty="0">
                <a:solidFill>
                  <a:srgbClr val="000000"/>
                </a:solidFill>
                <a:latin typeface="Times New Roman" charset="0"/>
                <a:ea typeface="ＭＳ Ｐゴシック" charset="-128"/>
              </a:endParaRPr>
            </a:p>
          </p:txBody>
        </p:sp>
        <p:sp>
          <p:nvSpPr>
            <p:cNvPr id="51218" name="Line 19"/>
            <p:cNvSpPr>
              <a:spLocks noChangeShapeType="1"/>
            </p:cNvSpPr>
            <p:nvPr/>
          </p:nvSpPr>
          <p:spPr bwMode="auto">
            <a:xfrm flipH="1" flipV="1">
              <a:off x="4320" y="1200"/>
              <a:ext cx="192" cy="384"/>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19" name="Line 21"/>
            <p:cNvSpPr>
              <a:spLocks noChangeShapeType="1"/>
            </p:cNvSpPr>
            <p:nvPr/>
          </p:nvSpPr>
          <p:spPr bwMode="auto">
            <a:xfrm flipH="1" flipV="1">
              <a:off x="3456" y="576"/>
              <a:ext cx="1776" cy="960"/>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sp>
          <p:nvSpPr>
            <p:cNvPr id="51220" name="Line 22"/>
            <p:cNvSpPr>
              <a:spLocks noChangeShapeType="1"/>
            </p:cNvSpPr>
            <p:nvPr/>
          </p:nvSpPr>
          <p:spPr bwMode="auto">
            <a:xfrm flipV="1">
              <a:off x="3552" y="576"/>
              <a:ext cx="1632" cy="864"/>
            </a:xfrm>
            <a:prstGeom prst="line">
              <a:avLst/>
            </a:prstGeom>
            <a:noFill/>
            <a:ln w="12700">
              <a:solidFill>
                <a:schemeClr val="tx1"/>
              </a:solidFill>
              <a:round/>
              <a:headEnd type="none" w="sm" len="sm"/>
              <a:tailEnd type="stealth" w="lg" len="lg"/>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grpSp>
      <p:sp>
        <p:nvSpPr>
          <p:cNvPr id="51213" name="Rectangle 4"/>
          <p:cNvSpPr>
            <a:spLocks noChangeArrowheads="1"/>
          </p:cNvSpPr>
          <p:nvPr/>
        </p:nvSpPr>
        <p:spPr bwMode="auto">
          <a:xfrm>
            <a:off x="3352800" y="1600200"/>
            <a:ext cx="1447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err="1">
                <a:solidFill>
                  <a:srgbClr val="800000"/>
                </a:solidFill>
                <a:latin typeface="Comic Sans MS" charset="0"/>
                <a:ea typeface="ＭＳ Ｐゴシック" charset="-128"/>
              </a:rPr>
              <a:t>Piwinski</a:t>
            </a:r>
            <a:r>
              <a:rPr lang="en-US" sz="1500" dirty="0">
                <a:solidFill>
                  <a:srgbClr val="800000"/>
                </a:solidFill>
                <a:latin typeface="Comic Sans MS" charset="0"/>
                <a:ea typeface="ＭＳ Ｐゴシック" charset="-128"/>
              </a:rPr>
              <a:t> angle</a:t>
            </a:r>
          </a:p>
        </p:txBody>
      </p:sp>
      <p:sp>
        <p:nvSpPr>
          <p:cNvPr id="3" name="Date Placeholder 2"/>
          <p:cNvSpPr>
            <a:spLocks noGrp="1"/>
          </p:cNvSpPr>
          <p:nvPr>
            <p:ph type="dt" sz="half" idx="10"/>
          </p:nvPr>
        </p:nvSpPr>
        <p:spPr/>
        <p:txBody>
          <a:bodyPr/>
          <a:lstStyle/>
          <a:p>
            <a:pPr>
              <a:defRPr/>
            </a:pPr>
            <a:r>
              <a:rPr lang="en-US" smtClean="0"/>
              <a:t>July 23, 2011</a:t>
            </a:r>
            <a:endParaRPr lang="en-GB"/>
          </a:p>
        </p:txBody>
      </p:sp>
      <p:sp>
        <p:nvSpPr>
          <p:cNvPr id="4" name="Footer Placeholder 3"/>
          <p:cNvSpPr>
            <a:spLocks noGrp="1"/>
          </p:cNvSpPr>
          <p:nvPr>
            <p:ph type="ftr" sz="quarter" idx="11"/>
          </p:nvPr>
        </p:nvSpPr>
        <p:spPr/>
        <p:txBody>
          <a:bodyPr/>
          <a:lstStyle/>
          <a:p>
            <a:pPr>
              <a:defRPr/>
            </a:pPr>
            <a:r>
              <a:rPr lang="en-GB" smtClean="0"/>
              <a:t>S. Myers                   ECFA-EPS, Grenoble</a:t>
            </a:r>
            <a:endParaRPr lang="en-GB"/>
          </a:p>
        </p:txBody>
      </p:sp>
      <p:sp>
        <p:nvSpPr>
          <p:cNvPr id="5" name="Slide Number Placeholder 4"/>
          <p:cNvSpPr>
            <a:spLocks noGrp="1"/>
          </p:cNvSpPr>
          <p:nvPr>
            <p:ph type="sldNum" sz="quarter" idx="12"/>
          </p:nvPr>
        </p:nvSpPr>
        <p:spPr/>
        <p:txBody>
          <a:bodyPr/>
          <a:lstStyle/>
          <a:p>
            <a:pPr>
              <a:defRPr/>
            </a:pPr>
            <a:fld id="{0C81BE0E-55DA-7641-934A-20DAFCB84BCC}" type="slidenum">
              <a:rPr lang="en-GB" smtClean="0"/>
              <a:pPr>
                <a:defRPr/>
              </a:pPr>
              <a:t>31</a:t>
            </a:fld>
            <a:endParaRPr lang="en-GB" dirty="0"/>
          </a:p>
        </p:txBody>
      </p:sp>
      <p:grpSp>
        <p:nvGrpSpPr>
          <p:cNvPr id="6" name="Group 5"/>
          <p:cNvGrpSpPr/>
          <p:nvPr/>
        </p:nvGrpSpPr>
        <p:grpSpPr>
          <a:xfrm>
            <a:off x="5375903" y="1451432"/>
            <a:ext cx="3768097" cy="2066576"/>
            <a:chOff x="5419800" y="1258003"/>
            <a:chExt cx="3312740" cy="2061951"/>
          </a:xfrm>
        </p:grpSpPr>
        <p:grpSp>
          <p:nvGrpSpPr>
            <p:cNvPr id="23" name="Group 22"/>
            <p:cNvGrpSpPr/>
            <p:nvPr/>
          </p:nvGrpSpPr>
          <p:grpSpPr>
            <a:xfrm>
              <a:off x="5419800" y="1303730"/>
              <a:ext cx="3312740" cy="2016224"/>
              <a:chOff x="1371600" y="914400"/>
              <a:chExt cx="6423025" cy="3733800"/>
            </a:xfrm>
          </p:grpSpPr>
          <p:cxnSp>
            <p:nvCxnSpPr>
              <p:cNvPr id="24" name="Straight Connector 23"/>
              <p:cNvCxnSpPr/>
              <p:nvPr/>
            </p:nvCxnSpPr>
            <p:spPr>
              <a:xfrm flipV="1">
                <a:off x="1371600" y="914400"/>
                <a:ext cx="5029200" cy="3733800"/>
              </a:xfrm>
              <a:prstGeom prst="line">
                <a:avLst/>
              </a:prstGeom>
              <a:noFill/>
              <a:ln w="34925" cap="flat" cmpd="sng" algn="ctr">
                <a:solidFill>
                  <a:sysClr val="windowText" lastClr="000000"/>
                </a:solidFill>
                <a:prstDash val="solid"/>
              </a:ln>
              <a:effectLst/>
            </p:spPr>
          </p:cxnSp>
          <p:cxnSp>
            <p:nvCxnSpPr>
              <p:cNvPr id="25" name="Straight Connector 24"/>
              <p:cNvCxnSpPr/>
              <p:nvPr/>
            </p:nvCxnSpPr>
            <p:spPr>
              <a:xfrm>
                <a:off x="1981200" y="1066800"/>
                <a:ext cx="5638800" cy="3581400"/>
              </a:xfrm>
              <a:prstGeom prst="line">
                <a:avLst/>
              </a:prstGeom>
              <a:noFill/>
              <a:ln w="34925" cap="flat" cmpd="sng" algn="ctr">
                <a:solidFill>
                  <a:sysClr val="windowText" lastClr="000000"/>
                </a:solidFill>
                <a:prstDash val="solid"/>
              </a:ln>
              <a:effectLst/>
            </p:spPr>
          </p:cxnSp>
          <p:cxnSp>
            <p:nvCxnSpPr>
              <p:cNvPr id="26" name="Straight Arrow Connector 25"/>
              <p:cNvCxnSpPr/>
              <p:nvPr/>
            </p:nvCxnSpPr>
            <p:spPr>
              <a:xfrm flipV="1">
                <a:off x="5105400" y="1524000"/>
                <a:ext cx="990600" cy="762000"/>
              </a:xfrm>
              <a:prstGeom prst="straightConnector1">
                <a:avLst/>
              </a:prstGeom>
              <a:noFill/>
              <a:ln w="34925" cap="flat" cmpd="sng" algn="ctr">
                <a:solidFill>
                  <a:srgbClr val="FF0000"/>
                </a:solidFill>
                <a:prstDash val="solid"/>
                <a:tailEnd type="triangle" w="lg" len="lg"/>
              </a:ln>
              <a:effectLst/>
            </p:spPr>
          </p:cxnSp>
          <p:cxnSp>
            <p:nvCxnSpPr>
              <p:cNvPr id="27" name="Straight Arrow Connector 26"/>
              <p:cNvCxnSpPr/>
              <p:nvPr/>
            </p:nvCxnSpPr>
            <p:spPr>
              <a:xfrm rot="10800000">
                <a:off x="2133600" y="1676400"/>
                <a:ext cx="1143000" cy="685800"/>
              </a:xfrm>
              <a:prstGeom prst="straightConnector1">
                <a:avLst/>
              </a:prstGeom>
              <a:noFill/>
              <a:ln w="34925" cap="flat" cmpd="sng" algn="ctr">
                <a:solidFill>
                  <a:srgbClr val="0000FF"/>
                </a:solidFill>
                <a:prstDash val="solid"/>
                <a:tailEnd type="triangle" w="lg" len="lg"/>
              </a:ln>
              <a:effectLst/>
            </p:spPr>
          </p:cxnSp>
          <p:sp>
            <p:nvSpPr>
              <p:cNvPr id="28" name="Freeform 27"/>
              <p:cNvSpPr/>
              <p:nvPr/>
            </p:nvSpPr>
            <p:spPr>
              <a:xfrm>
                <a:off x="6238875" y="1177925"/>
                <a:ext cx="755650" cy="2638425"/>
              </a:xfrm>
              <a:custGeom>
                <a:avLst/>
                <a:gdLst>
                  <a:gd name="connsiteX0" fmla="*/ 36945 w 755072"/>
                  <a:gd name="connsiteY0" fmla="*/ 0 h 2639291"/>
                  <a:gd name="connsiteX1" fmla="*/ 743527 w 755072"/>
                  <a:gd name="connsiteY1" fmla="*/ 928255 h 2639291"/>
                  <a:gd name="connsiteX2" fmla="*/ 106218 w 755072"/>
                  <a:gd name="connsiteY2" fmla="*/ 2396837 h 2639291"/>
                  <a:gd name="connsiteX3" fmla="*/ 106218 w 755072"/>
                  <a:gd name="connsiteY3" fmla="*/ 2382982 h 2639291"/>
                </a:gdLst>
                <a:ahLst/>
                <a:cxnLst>
                  <a:cxn ang="0">
                    <a:pos x="connsiteX0" y="connsiteY0"/>
                  </a:cxn>
                  <a:cxn ang="0">
                    <a:pos x="connsiteX1" y="connsiteY1"/>
                  </a:cxn>
                  <a:cxn ang="0">
                    <a:pos x="connsiteX2" y="connsiteY2"/>
                  </a:cxn>
                  <a:cxn ang="0">
                    <a:pos x="connsiteX3" y="connsiteY3"/>
                  </a:cxn>
                </a:cxnLst>
                <a:rect l="l" t="t" r="r" b="b"/>
                <a:pathLst>
                  <a:path w="755072" h="2639291">
                    <a:moveTo>
                      <a:pt x="36945" y="0"/>
                    </a:moveTo>
                    <a:cubicBezTo>
                      <a:pt x="384463" y="264391"/>
                      <a:pt x="731982" y="528782"/>
                      <a:pt x="743527" y="928255"/>
                    </a:cubicBezTo>
                    <a:cubicBezTo>
                      <a:pt x="755072" y="1327728"/>
                      <a:pt x="212436" y="2154383"/>
                      <a:pt x="106218" y="2396837"/>
                    </a:cubicBezTo>
                    <a:cubicBezTo>
                      <a:pt x="0" y="2639291"/>
                      <a:pt x="106218" y="2382982"/>
                      <a:pt x="106218" y="2382982"/>
                    </a:cubicBezTo>
                  </a:path>
                </a:pathLst>
              </a:custGeom>
              <a:noFill/>
              <a:ln w="34925" cap="flat" cmpd="sng" algn="ctr">
                <a:solidFill>
                  <a:srgbClr val="00B050"/>
                </a:solidFill>
                <a:prstDash val="solid"/>
                <a:headEnd type="triangle" w="lg" len="lg"/>
                <a:tailEnd type="triangle" w="lg" len="lg"/>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50"/>
                  </a:solidFill>
                  <a:effectLst/>
                  <a:uLnTx/>
                  <a:uFillTx/>
                  <a:latin typeface="Calibri"/>
                  <a:ea typeface="+mn-ea"/>
                  <a:cs typeface="+mn-cs"/>
                </a:endParaRPr>
              </a:p>
            </p:txBody>
          </p:sp>
          <p:sp>
            <p:nvSpPr>
              <p:cNvPr id="29" name="TextBox 7"/>
              <p:cNvSpPr txBox="1">
                <a:spLocks noChangeArrowheads="1"/>
              </p:cNvSpPr>
              <p:nvPr/>
            </p:nvSpPr>
            <p:spPr bwMode="auto">
              <a:xfrm>
                <a:off x="7239000" y="2209800"/>
                <a:ext cx="555625" cy="64611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00B050"/>
                    </a:solidFill>
                    <a:effectLst/>
                    <a:uLnTx/>
                    <a:uFillTx/>
                    <a:latin typeface="Symbol" pitchFamily="18" charset="2"/>
                  </a:rPr>
                  <a:t>q</a:t>
                </a:r>
                <a:r>
                  <a:rPr kumimoji="0" lang="en-US" sz="3600" b="1" i="1" u="none" strike="noStrike" kern="0" cap="none" spc="0" normalizeH="0" baseline="-25000" noProof="0" dirty="0">
                    <a:ln>
                      <a:noFill/>
                    </a:ln>
                    <a:solidFill>
                      <a:srgbClr val="00B050"/>
                    </a:solidFill>
                    <a:effectLst/>
                    <a:uLnTx/>
                    <a:uFillTx/>
                    <a:latin typeface="Calibri" pitchFamily="34" charset="0"/>
                  </a:rPr>
                  <a:t>c</a:t>
                </a:r>
              </a:p>
            </p:txBody>
          </p:sp>
          <p:sp>
            <p:nvSpPr>
              <p:cNvPr id="30" name="Oval 29"/>
              <p:cNvSpPr/>
              <p:nvPr/>
            </p:nvSpPr>
            <p:spPr>
              <a:xfrm>
                <a:off x="3733800" y="2590800"/>
                <a:ext cx="1447800" cy="304800"/>
              </a:xfrm>
              <a:prstGeom prst="ellipse">
                <a:avLst/>
              </a:prstGeom>
              <a:solidFill>
                <a:srgbClr val="0000FF"/>
              </a:solidFill>
              <a:ln w="25400" cap="flat" cmpd="sng" algn="ctr">
                <a:solidFill>
                  <a:srgbClr val="00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30"/>
              <p:cNvSpPr/>
              <p:nvPr/>
            </p:nvSpPr>
            <p:spPr>
              <a:xfrm>
                <a:off x="3352800" y="2590800"/>
                <a:ext cx="1447800" cy="304800"/>
              </a:xfrm>
              <a:prstGeom prst="ellipse">
                <a:avLst/>
              </a:prstGeom>
              <a:solidFill>
                <a:srgbClr val="FF0000">
                  <a:alpha val="70000"/>
                </a:srgbClr>
              </a:solidFill>
              <a:ln w="2540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Oval 31"/>
              <p:cNvSpPr/>
              <p:nvPr/>
            </p:nvSpPr>
            <p:spPr>
              <a:xfrm rot="19422144">
                <a:off x="1625600" y="3751263"/>
                <a:ext cx="1447800" cy="304800"/>
              </a:xfrm>
              <a:prstGeom prst="ellipse">
                <a:avLst/>
              </a:prstGeom>
              <a:solidFill>
                <a:srgbClr val="FF0000"/>
              </a:solidFill>
              <a:ln w="2540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rot="1983671">
                <a:off x="5829300" y="3808413"/>
                <a:ext cx="1447800" cy="304800"/>
              </a:xfrm>
              <a:prstGeom prst="ellipse">
                <a:avLst/>
              </a:prstGeom>
              <a:solidFill>
                <a:srgbClr val="0000FF"/>
              </a:solidFill>
              <a:ln w="25400" cap="flat" cmpd="sng" algn="ctr">
                <a:solidFill>
                  <a:srgbClr val="00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4" name="Straight Arrow Connector 33"/>
              <p:cNvCxnSpPr/>
              <p:nvPr/>
            </p:nvCxnSpPr>
            <p:spPr>
              <a:xfrm rot="5400000">
                <a:off x="2781301" y="4000500"/>
                <a:ext cx="381000" cy="3175"/>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5" name="Straight Arrow Connector 34"/>
              <p:cNvCxnSpPr/>
              <p:nvPr/>
            </p:nvCxnSpPr>
            <p:spPr>
              <a:xfrm rot="16200000" flipV="1">
                <a:off x="1485900" y="3924300"/>
                <a:ext cx="382588" cy="1588"/>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6" name="Straight Arrow Connector 35"/>
              <p:cNvCxnSpPr/>
              <p:nvPr/>
            </p:nvCxnSpPr>
            <p:spPr>
              <a:xfrm rot="5400000" flipH="1" flipV="1">
                <a:off x="6974682" y="3921918"/>
                <a:ext cx="381000" cy="4763"/>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7" name="Straight Arrow Connector 36"/>
              <p:cNvCxnSpPr/>
              <p:nvPr/>
            </p:nvCxnSpPr>
            <p:spPr>
              <a:xfrm rot="5400000">
                <a:off x="5677694" y="3999706"/>
                <a:ext cx="381000" cy="1588"/>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39" name="Straight Arrow Connector 38"/>
              <p:cNvCxnSpPr/>
              <p:nvPr/>
            </p:nvCxnSpPr>
            <p:spPr>
              <a:xfrm rot="5400000">
                <a:off x="6319838" y="1262062"/>
                <a:ext cx="381000" cy="3175"/>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40" name="Straight Arrow Connector 39"/>
              <p:cNvCxnSpPr/>
              <p:nvPr/>
            </p:nvCxnSpPr>
            <p:spPr>
              <a:xfrm rot="16200000" flipV="1">
                <a:off x="5100638" y="1414463"/>
                <a:ext cx="382587" cy="1587"/>
              </a:xfrm>
              <a:prstGeom prst="straightConnector1">
                <a:avLst/>
              </a:prstGeom>
              <a:noFill/>
              <a:ln w="34925" cap="flat" cmpd="sng" algn="ctr">
                <a:solidFill>
                  <a:sysClr val="windowText" lastClr="000000">
                    <a:lumMod val="85000"/>
                    <a:lumOff val="15000"/>
                  </a:sysClr>
                </a:solidFill>
                <a:prstDash val="solid"/>
                <a:tailEnd type="arrow"/>
              </a:ln>
              <a:effectLst/>
            </p:spPr>
          </p:cxnSp>
          <p:sp>
            <p:nvSpPr>
              <p:cNvPr id="41" name="Oval 40"/>
              <p:cNvSpPr/>
              <p:nvPr/>
            </p:nvSpPr>
            <p:spPr>
              <a:xfrm rot="1983671">
                <a:off x="1795463" y="1284288"/>
                <a:ext cx="1447800" cy="304800"/>
              </a:xfrm>
              <a:prstGeom prst="ellipse">
                <a:avLst/>
              </a:prstGeom>
              <a:solidFill>
                <a:srgbClr val="0000FF"/>
              </a:solidFill>
              <a:ln w="25400" cap="flat" cmpd="sng" algn="ctr">
                <a:solidFill>
                  <a:srgbClr val="0000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2" name="Straight Arrow Connector 41"/>
              <p:cNvCxnSpPr/>
              <p:nvPr/>
            </p:nvCxnSpPr>
            <p:spPr>
              <a:xfrm rot="5400000" flipH="1" flipV="1">
                <a:off x="2940844" y="1397794"/>
                <a:ext cx="381000" cy="4762"/>
              </a:xfrm>
              <a:prstGeom prst="straightConnector1">
                <a:avLst/>
              </a:prstGeom>
              <a:noFill/>
              <a:ln w="34925" cap="flat" cmpd="sng" algn="ctr">
                <a:solidFill>
                  <a:sysClr val="windowText" lastClr="000000">
                    <a:lumMod val="85000"/>
                    <a:lumOff val="15000"/>
                  </a:sysClr>
                </a:solidFill>
                <a:prstDash val="solid"/>
                <a:tailEnd type="arrow"/>
              </a:ln>
              <a:effectLst/>
            </p:spPr>
          </p:cxnSp>
          <p:cxnSp>
            <p:nvCxnSpPr>
              <p:cNvPr id="43" name="Straight Arrow Connector 42"/>
              <p:cNvCxnSpPr/>
              <p:nvPr/>
            </p:nvCxnSpPr>
            <p:spPr>
              <a:xfrm rot="5400000">
                <a:off x="1643857" y="1475581"/>
                <a:ext cx="381000" cy="1587"/>
              </a:xfrm>
              <a:prstGeom prst="straightConnector1">
                <a:avLst/>
              </a:prstGeom>
              <a:noFill/>
              <a:ln w="34925" cap="flat" cmpd="sng" algn="ctr">
                <a:solidFill>
                  <a:sysClr val="windowText" lastClr="000000">
                    <a:lumMod val="85000"/>
                    <a:lumOff val="15000"/>
                  </a:sysClr>
                </a:solidFill>
                <a:prstDash val="solid"/>
                <a:tailEnd type="arrow"/>
              </a:ln>
              <a:effectLst/>
            </p:spPr>
          </p:cxnSp>
        </p:grpSp>
        <p:pic>
          <p:nvPicPr>
            <p:cNvPr id="7293"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5113" y="1258003"/>
              <a:ext cx="66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452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85775" y="193675"/>
            <a:ext cx="8229600" cy="720725"/>
          </a:xfrm>
        </p:spPr>
        <p:txBody>
          <a:bodyPr/>
          <a:lstStyle/>
          <a:p>
            <a:pPr algn="ctr" eaLnBrk="1" hangingPunct="1"/>
            <a:r>
              <a:rPr lang="en-US" sz="3600" u="sng">
                <a:solidFill>
                  <a:srgbClr val="FF0000"/>
                </a:solidFill>
              </a:rPr>
              <a:t>HL-LHC Performance Goals</a:t>
            </a:r>
          </a:p>
        </p:txBody>
      </p:sp>
      <p:grpSp>
        <p:nvGrpSpPr>
          <p:cNvPr id="3" name="Group 23"/>
          <p:cNvGrpSpPr>
            <a:grpSpLocks/>
          </p:cNvGrpSpPr>
          <p:nvPr/>
        </p:nvGrpSpPr>
        <p:grpSpPr bwMode="auto">
          <a:xfrm>
            <a:off x="84138" y="2514600"/>
            <a:ext cx="7131061" cy="3692523"/>
            <a:chOff x="288" y="720"/>
            <a:chExt cx="4492" cy="2326"/>
          </a:xfrm>
        </p:grpSpPr>
        <p:sp>
          <p:nvSpPr>
            <p:cNvPr id="53262" name="Rectangle 3"/>
            <p:cNvSpPr>
              <a:spLocks noChangeArrowheads="1"/>
            </p:cNvSpPr>
            <p:nvPr/>
          </p:nvSpPr>
          <p:spPr bwMode="auto">
            <a:xfrm>
              <a:off x="288" y="81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3263" name="Text Box 7"/>
            <p:cNvSpPr txBox="1">
              <a:spLocks noChangeArrowheads="1"/>
            </p:cNvSpPr>
            <p:nvPr/>
          </p:nvSpPr>
          <p:spPr bwMode="auto">
            <a:xfrm>
              <a:off x="674" y="720"/>
              <a:ext cx="4106" cy="2326"/>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smtClean="0">
                  <a:solidFill>
                    <a:srgbClr val="3333CC"/>
                  </a:solidFill>
                  <a:latin typeface="Times New Roman" charset="0"/>
                  <a:ea typeface="ＭＳ Ｐゴシック" charset="-128"/>
                  <a:sym typeface="Wingdings" charset="2"/>
                </a:rPr>
                <a:t>Preferred leveling mechanism:     </a:t>
              </a:r>
              <a:r>
                <a:rPr lang="en-US" sz="2600" dirty="0" smtClean="0">
                  <a:solidFill>
                    <a:srgbClr val="27551F"/>
                  </a:solidFill>
                  <a:latin typeface="Times New Roman" charset="0"/>
                  <a:ea typeface="ＭＳ Ｐゴシック" charset="-128"/>
                  <a:sym typeface="Wingdings" charset="2"/>
                </a:rPr>
                <a:t>Crab Cavities</a:t>
              </a:r>
            </a:p>
            <a:p>
              <a:pPr fontAlgn="base">
                <a:spcBef>
                  <a:spcPct val="0"/>
                </a:spcBef>
                <a:spcAft>
                  <a:spcPct val="0"/>
                </a:spcAft>
              </a:pPr>
              <a:endParaRPr lang="en-US" sz="2600" dirty="0" smtClean="0">
                <a:solidFill>
                  <a:srgbClr val="27551F"/>
                </a:solidFill>
                <a:latin typeface="Times New Roman" charset="0"/>
                <a:ea typeface="ＭＳ Ｐゴシック" charset="-128"/>
                <a:sym typeface="Wingdings" charset="2"/>
              </a:endParaRPr>
            </a:p>
            <a:p>
              <a:pPr fontAlgn="base">
                <a:spcBef>
                  <a:spcPct val="0"/>
                </a:spcBef>
                <a:spcAft>
                  <a:spcPct val="0"/>
                </a:spcAft>
              </a:pPr>
              <a:r>
                <a:rPr lang="en-US" sz="2600" dirty="0" smtClean="0">
                  <a:solidFill>
                    <a:srgbClr val="000000"/>
                  </a:solidFill>
                  <a:latin typeface="Times New Roman" charset="0"/>
                  <a:ea typeface="ＭＳ Ｐゴシック" charset="-128"/>
                  <a:sym typeface="Wingdings" charset="2"/>
                </a:rPr>
                <a:t>Reservations: technology &amp; field quality</a:t>
              </a:r>
            </a:p>
            <a:p>
              <a:pPr fontAlgn="base">
                <a:spcBef>
                  <a:spcPct val="0"/>
                </a:spcBef>
                <a:spcAft>
                  <a:spcPct val="0"/>
                </a:spcAft>
              </a:pPr>
              <a:endParaRPr lang="en-US" sz="2600" dirty="0" smtClean="0">
                <a:solidFill>
                  <a:srgbClr val="000000"/>
                </a:solidFill>
                <a:latin typeface="Times New Roman" charset="0"/>
                <a:ea typeface="ＭＳ Ｐゴシック" charset="-128"/>
                <a:sym typeface="Wingdings"/>
              </a:endParaRPr>
            </a:p>
            <a:p>
              <a:pPr fontAlgn="base">
                <a:spcBef>
                  <a:spcPct val="0"/>
                </a:spcBef>
                <a:spcAft>
                  <a:spcPct val="0"/>
                </a:spcAft>
              </a:pPr>
              <a:r>
                <a:rPr lang="en-US" sz="2600" dirty="0" err="1" smtClean="0">
                  <a:solidFill>
                    <a:srgbClr val="000000"/>
                  </a:solidFill>
                  <a:latin typeface="Times New Roman" charset="0"/>
                  <a:ea typeface="ＭＳ Ｐゴシック" charset="-128"/>
                  <a:sym typeface="Wingdings"/>
                </a:rPr>
                <a:t></a:t>
              </a:r>
              <a:r>
                <a:rPr lang="en-US" sz="2600" dirty="0" smtClean="0">
                  <a:solidFill>
                    <a:srgbClr val="000000"/>
                  </a:solidFill>
                  <a:latin typeface="Times New Roman" charset="0"/>
                  <a:ea typeface="ＭＳ Ｐゴシック" charset="-128"/>
                  <a:sym typeface="Wingdings"/>
                </a:rPr>
                <a:t> </a:t>
              </a:r>
              <a:r>
                <a:rPr lang="en-US" sz="2600" dirty="0" smtClean="0">
                  <a:solidFill>
                    <a:srgbClr val="000000"/>
                  </a:solidFill>
                  <a:latin typeface="Times New Roman" charset="0"/>
                  <a:ea typeface="ＭＳ Ｐゴシック" charset="-128"/>
                  <a:sym typeface="Wingdings" charset="2"/>
                </a:rPr>
                <a:t>Supplementary tools for leveling: </a:t>
              </a:r>
            </a:p>
            <a:p>
              <a:pPr fontAlgn="base">
                <a:spcBef>
                  <a:spcPct val="0"/>
                </a:spcBef>
                <a:spcAft>
                  <a:spcPct val="0"/>
                </a:spcAft>
              </a:pPr>
              <a:r>
                <a:rPr lang="en-US" sz="2600" dirty="0" smtClean="0">
                  <a:solidFill>
                    <a:srgbClr val="000000"/>
                  </a:solidFill>
                  <a:latin typeface="Times New Roman" charset="0"/>
                  <a:ea typeface="ＭＳ Ｐゴシック" charset="-128"/>
                  <a:sym typeface="Wingdings" charset="2"/>
                </a:rPr>
                <a:t>	</a:t>
              </a:r>
              <a:r>
                <a:rPr lang="en-US" sz="2600" dirty="0" smtClean="0">
                  <a:solidFill>
                    <a:srgbClr val="800000"/>
                  </a:solidFill>
                  <a:latin typeface="Times New Roman" charset="0"/>
                  <a:ea typeface="ＭＳ Ｐゴシック" charset="-128"/>
                  <a:sym typeface="Wingdings" charset="2"/>
                </a:rPr>
                <a:t># crossing angle and long-range and </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beam-beam wire compensators </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 transverse offsets at IP</a:t>
              </a:r>
            </a:p>
            <a:p>
              <a:pPr fontAlgn="base">
                <a:spcBef>
                  <a:spcPct val="0"/>
                </a:spcBef>
                <a:spcAft>
                  <a:spcPct val="0"/>
                </a:spcAft>
              </a:pPr>
              <a:r>
                <a:rPr lang="en-US" sz="2600" dirty="0" smtClean="0">
                  <a:solidFill>
                    <a:srgbClr val="800000"/>
                  </a:solidFill>
                  <a:latin typeface="Times New Roman" charset="0"/>
                  <a:ea typeface="ＭＳ Ｐゴシック" charset="-128"/>
                  <a:sym typeface="Wingdings" charset="2"/>
                </a:rPr>
                <a:t>	# dynamic </a:t>
              </a:r>
              <a:r>
                <a:rPr lang="en-US" sz="2600" dirty="0" err="1" smtClean="0">
                  <a:solidFill>
                    <a:srgbClr val="800000"/>
                  </a:solidFill>
                  <a:latin typeface="Symbol" charset="2"/>
                  <a:ea typeface="ＭＳ Ｐゴシック" charset="-128"/>
                  <a:cs typeface="Symbol" charset="2"/>
                  <a:sym typeface="Wingdings" charset="2"/>
                </a:rPr>
                <a:t>b</a:t>
              </a:r>
              <a:r>
                <a:rPr lang="en-US" sz="2600" baseline="30000" dirty="0" smtClean="0">
                  <a:solidFill>
                    <a:srgbClr val="800000"/>
                  </a:solidFill>
                  <a:latin typeface="Times New Roman" charset="0"/>
                  <a:ea typeface="ＭＳ Ｐゴシック" charset="-128"/>
                  <a:sym typeface="Wingdings" charset="2"/>
                </a:rPr>
                <a:t>*</a:t>
              </a:r>
              <a:r>
                <a:rPr lang="en-US" sz="2600" dirty="0" smtClean="0">
                  <a:solidFill>
                    <a:srgbClr val="800000"/>
                  </a:solidFill>
                  <a:latin typeface="Times New Roman" charset="0"/>
                  <a:ea typeface="ＭＳ Ｐゴシック" charset="-128"/>
                  <a:sym typeface="Wingdings" charset="2"/>
                </a:rPr>
                <a:t> squeeze</a:t>
              </a:r>
            </a:p>
          </p:txBody>
        </p:sp>
      </p:grpSp>
      <p:grpSp>
        <p:nvGrpSpPr>
          <p:cNvPr id="19" name="Group 26"/>
          <p:cNvGrpSpPr>
            <a:grpSpLocks/>
          </p:cNvGrpSpPr>
          <p:nvPr/>
        </p:nvGrpSpPr>
        <p:grpSpPr bwMode="auto">
          <a:xfrm>
            <a:off x="76200" y="914400"/>
            <a:ext cx="8812213" cy="1600200"/>
            <a:chOff x="288" y="2160"/>
            <a:chExt cx="5551" cy="1008"/>
          </a:xfrm>
        </p:grpSpPr>
        <p:sp>
          <p:nvSpPr>
            <p:cNvPr id="20" name="Rectangle 13"/>
            <p:cNvSpPr>
              <a:spLocks noChangeArrowheads="1"/>
            </p:cNvSpPr>
            <p:nvPr/>
          </p:nvSpPr>
          <p:spPr bwMode="auto">
            <a:xfrm>
              <a:off x="288" y="225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21" name="Text Box 14"/>
            <p:cNvSpPr txBox="1">
              <a:spLocks noChangeArrowheads="1"/>
            </p:cNvSpPr>
            <p:nvPr/>
          </p:nvSpPr>
          <p:spPr bwMode="auto">
            <a:xfrm>
              <a:off x="674" y="2160"/>
              <a:ext cx="5165" cy="1008"/>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rPr>
                <a:t>Operation at performance limit</a:t>
              </a:r>
            </a:p>
            <a:p>
              <a:pPr fontAlgn="base">
                <a:spcBef>
                  <a:spcPct val="0"/>
                </a:spcBef>
                <a:spcAft>
                  <a:spcPct val="0"/>
                </a:spcAft>
                <a:buFont typeface="Wingdings" charset="2"/>
                <a:buChar char="è"/>
              </a:pPr>
              <a:r>
                <a:rPr lang="en-US" sz="2400" dirty="0">
                  <a:solidFill>
                    <a:srgbClr val="008000"/>
                  </a:solidFill>
                  <a:latin typeface="Times New Roman" charset="0"/>
                  <a:ea typeface="ＭＳ Ｐゴシック" charset="-128"/>
                  <a:sym typeface="Wingdings" charset="2"/>
                </a:rPr>
                <a:t> choose parameters that allow higher than design performance</a:t>
              </a:r>
            </a:p>
            <a:p>
              <a:pPr fontAlgn="base">
                <a:spcBef>
                  <a:spcPct val="0"/>
                </a:spcBef>
                <a:spcAft>
                  <a:spcPct val="0"/>
                </a:spcAft>
                <a:buFont typeface="Wingdings" charset="2"/>
                <a:buChar char="è"/>
              </a:pPr>
              <a:r>
                <a:rPr lang="en-US" sz="2400" dirty="0">
                  <a:solidFill>
                    <a:srgbClr val="008000"/>
                  </a:solidFill>
                  <a:latin typeface="Times New Roman" charset="0"/>
                  <a:ea typeface="ＭＳ Ｐゴシック" charset="-128"/>
                  <a:sym typeface="Wingdings" charset="2"/>
                </a:rPr>
                <a:t> leveling mechanisms for controlling performance during run</a:t>
              </a:r>
            </a:p>
            <a:p>
              <a:pPr fontAlgn="base">
                <a:spcBef>
                  <a:spcPct val="0"/>
                </a:spcBef>
                <a:spcAft>
                  <a:spcPct val="0"/>
                </a:spcAft>
              </a:pPr>
              <a:endParaRPr lang="en-US" sz="2400" dirty="0">
                <a:solidFill>
                  <a:srgbClr val="008000"/>
                </a:solidFill>
                <a:latin typeface="Times New Roman" charset="0"/>
                <a:ea typeface="ＭＳ Ｐゴシック" charset="-128"/>
                <a:sym typeface="Wingdings" charset="2"/>
              </a:endParaRPr>
            </a:p>
          </p:txBody>
        </p:sp>
      </p:gr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GB">
              <a:solidFill>
                <a:srgbClr val="000000"/>
              </a:solidFill>
            </a:endParaRPr>
          </a:p>
        </p:txBody>
      </p:sp>
      <p:sp>
        <p:nvSpPr>
          <p:cNvPr id="4" name="Footer Placeholder 3"/>
          <p:cNvSpPr>
            <a:spLocks noGrp="1"/>
          </p:cNvSpPr>
          <p:nvPr>
            <p:ph type="ftr" sz="quarter" idx="11"/>
          </p:nvPr>
        </p:nvSpPr>
        <p:spPr/>
        <p:txBody>
          <a:bodyPr/>
          <a:lstStyle/>
          <a:p>
            <a:pPr>
              <a:defRPr/>
            </a:pPr>
            <a:r>
              <a:rPr lang="en-GB" smtClean="0">
                <a:solidFill>
                  <a:srgbClr val="000000"/>
                </a:solidFill>
              </a:rPr>
              <a:t>S. Myers                   ECFA-EPS, Grenoble</a:t>
            </a: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48A338F9-E562-0540-9F53-0EE006FAA13D}" type="slidenum">
              <a:rPr lang="en-GB" smtClean="0">
                <a:solidFill>
                  <a:srgbClr val="000000"/>
                </a:solidFill>
              </a:rPr>
              <a:pPr>
                <a:defRPr/>
              </a:pPr>
              <a:t>32</a:t>
            </a:fld>
            <a:endParaRPr lang="en-GB">
              <a:solidFill>
                <a:srgbClr val="000000"/>
              </a:solidFill>
            </a:endParaRPr>
          </a:p>
        </p:txBody>
      </p:sp>
    </p:spTree>
    <p:extLst>
      <p:ext uri="{BB962C8B-B14F-4D97-AF65-F5344CB8AC3E}">
        <p14:creationId xmlns:p14="http://schemas.microsoft.com/office/powerpoint/2010/main" val="810035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68E2A25B-9314-1444-BC47-A74146C8819A}" type="slidenum">
              <a:rPr lang="en-US" smtClean="0">
                <a:solidFill>
                  <a:srgbClr val="898989"/>
                </a:solidFill>
              </a:rPr>
              <a:pPr/>
              <a:t>33</a:t>
            </a:fld>
            <a:endParaRPr lang="en-US" smtClean="0">
              <a:solidFill>
                <a:srgbClr val="898989"/>
              </a:solidFill>
            </a:endParaRPr>
          </a:p>
        </p:txBody>
      </p:sp>
      <p:pic>
        <p:nvPicPr>
          <p:cNvPr id="8" name="Picture 7"/>
          <p:cNvPicPr/>
          <p:nvPr/>
        </p:nvPicPr>
        <p:blipFill>
          <a:blip r:embed="rId3" cstate="print"/>
          <a:srcRect/>
          <a:stretch>
            <a:fillRect/>
          </a:stretch>
        </p:blipFill>
        <p:spPr bwMode="auto">
          <a:xfrm>
            <a:off x="0" y="0"/>
            <a:ext cx="9144000" cy="6453336"/>
          </a:xfrm>
          <a:prstGeom prst="rect">
            <a:avLst/>
          </a:prstGeom>
          <a:noFill/>
          <a:ln w="9525">
            <a:noFill/>
            <a:miter lim="800000"/>
            <a:headEnd/>
            <a:tailEnd/>
          </a:ln>
          <a:effectLst/>
        </p:spPr>
      </p:pic>
      <p:graphicFrame>
        <p:nvGraphicFramePr>
          <p:cNvPr id="7" name="Table 6"/>
          <p:cNvGraphicFramePr>
            <a:graphicFrameLocks noGrp="1"/>
          </p:cNvGraphicFramePr>
          <p:nvPr/>
        </p:nvGraphicFramePr>
        <p:xfrm>
          <a:off x="8077200" y="3523712"/>
          <a:ext cx="1066800" cy="2386144"/>
        </p:xfrm>
        <a:graphic>
          <a:graphicData uri="http://schemas.openxmlformats.org/drawingml/2006/table">
            <a:tbl>
              <a:tblPr firstRow="1" bandRow="1">
                <a:tableStyleId>{5C22544A-7EE6-4342-B048-85BDC9FD1C3A}</a:tableStyleId>
              </a:tblPr>
              <a:tblGrid>
                <a:gridCol w="1066800"/>
              </a:tblGrid>
              <a:tr h="265946">
                <a:tc>
                  <a:txBody>
                    <a:bodyPr/>
                    <a:lstStyle/>
                    <a:p>
                      <a:r>
                        <a:rPr lang="de-DE" sz="1200" dirty="0" smtClean="0">
                          <a:solidFill>
                            <a:schemeClr val="tx1"/>
                          </a:solidFill>
                        </a:rPr>
                        <a:t>2022</a:t>
                      </a:r>
                      <a:endParaRPr lang="de-DE" sz="1200" dirty="0">
                        <a:solidFill>
                          <a:schemeClr val="tx1"/>
                        </a:solidFill>
                      </a:endParaRPr>
                    </a:p>
                  </a:txBody>
                  <a:tcPr/>
                </a:tc>
              </a:tr>
              <a:tr h="443243">
                <a:tc>
                  <a:txBody>
                    <a:bodyPr/>
                    <a:lstStyle/>
                    <a:p>
                      <a:endParaRPr lang="de-DE" sz="1200" dirty="0" smtClean="0">
                        <a:solidFill>
                          <a:srgbClr val="000000"/>
                        </a:solidFill>
                      </a:endParaRPr>
                    </a:p>
                    <a:p>
                      <a:r>
                        <a:rPr lang="de-DE" sz="1200" b="1" dirty="0" smtClean="0">
                          <a:solidFill>
                            <a:srgbClr val="000000"/>
                          </a:solidFill>
                        </a:rPr>
                        <a:t>LS3</a:t>
                      </a:r>
                      <a:endParaRPr lang="de-DE" sz="1200" b="1" dirty="0">
                        <a:solidFill>
                          <a:srgbClr val="000000"/>
                        </a:solidFill>
                      </a:endParaRPr>
                    </a:p>
                  </a:txBody>
                  <a:tcPr/>
                </a:tc>
              </a:tr>
              <a:tr h="916036">
                <a:tc>
                  <a:txBody>
                    <a:bodyPr/>
                    <a:lstStyle/>
                    <a:p>
                      <a:r>
                        <a:rPr lang="en-US" sz="1400" noProof="0" dirty="0" smtClean="0"/>
                        <a:t>Installation of the </a:t>
                      </a:r>
                    </a:p>
                    <a:p>
                      <a:r>
                        <a:rPr lang="en-US" sz="1400" noProof="0" dirty="0" smtClean="0"/>
                        <a:t>HL-</a:t>
                      </a:r>
                      <a:r>
                        <a:rPr lang="en-US" sz="1400" noProof="0" dirty="0" err="1" smtClean="0"/>
                        <a:t>LHC</a:t>
                      </a:r>
                      <a:r>
                        <a:rPr lang="en-US" sz="1400" noProof="0" dirty="0" smtClean="0"/>
                        <a:t> hardware</a:t>
                      </a:r>
                      <a:endParaRPr lang="en-US" sz="1400" noProof="0" dirty="0"/>
                    </a:p>
                  </a:txBody>
                  <a:tcPr/>
                </a:tc>
              </a:tr>
              <a:tr h="496384">
                <a:tc>
                  <a:txBody>
                    <a:bodyPr/>
                    <a:lstStyle/>
                    <a:p>
                      <a:endParaRPr lang="de-DE" dirty="0"/>
                    </a:p>
                  </a:txBody>
                  <a:tcPr/>
                </a:tc>
              </a:tr>
              <a:tr h="206847">
                <a:tc>
                  <a:txBody>
                    <a:bodyPr/>
                    <a:lstStyle/>
                    <a:p>
                      <a:endParaRPr lang="de-DE" sz="800" dirty="0"/>
                    </a:p>
                  </a:txBody>
                  <a:tcPr>
                    <a:solidFill>
                      <a:schemeClr val="tx2">
                        <a:lumMod val="60000"/>
                        <a:lumOff val="40000"/>
                      </a:schemeClr>
                    </a:solidFill>
                  </a:tcPr>
                </a:tc>
              </a:tr>
            </a:tbl>
          </a:graphicData>
        </a:graphic>
      </p:graphicFrame>
      <p:sp>
        <p:nvSpPr>
          <p:cNvPr id="9" name="Rectangle 4"/>
          <p:cNvSpPr>
            <a:spLocks noChangeArrowheads="1"/>
          </p:cNvSpPr>
          <p:nvPr/>
        </p:nvSpPr>
        <p:spPr bwMode="auto">
          <a:xfrm>
            <a:off x="7467600" y="228600"/>
            <a:ext cx="1752600" cy="266700"/>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u="sng" dirty="0" smtClean="0">
                <a:solidFill>
                  <a:srgbClr val="FF0000"/>
                </a:solidFill>
                <a:latin typeface="Comic Sans MS" charset="0"/>
                <a:ea typeface="ＭＳ Ｐゴシック" charset="-128"/>
              </a:rPr>
              <a:t>Not yet approved!</a:t>
            </a:r>
            <a:endParaRPr lang="en-US" sz="1500" u="sng" dirty="0">
              <a:solidFill>
                <a:srgbClr val="FF0000"/>
              </a:solidFill>
              <a:latin typeface="Comic Sans MS" charset="0"/>
              <a:ea typeface="ＭＳ Ｐゴシック" charset="-128"/>
            </a:endParaRPr>
          </a:p>
        </p:txBody>
      </p:sp>
      <p:sp>
        <p:nvSpPr>
          <p:cNvPr id="2" name="Date Placeholder 1"/>
          <p:cNvSpPr>
            <a:spLocks noGrp="1"/>
          </p:cNvSpPr>
          <p:nvPr>
            <p:ph type="dt" sz="half" idx="10"/>
          </p:nvPr>
        </p:nvSpPr>
        <p:spPr/>
        <p:txBody>
          <a:bodyPr/>
          <a:lstStyle/>
          <a:p>
            <a:pPr>
              <a:defRPr/>
            </a:pPr>
            <a:r>
              <a:rPr lang="en-US" smtClean="0"/>
              <a:t>July 23, 2011</a:t>
            </a:r>
            <a:endParaRPr lang="en-US"/>
          </a:p>
        </p:txBody>
      </p:sp>
      <p:sp>
        <p:nvSpPr>
          <p:cNvPr id="3" name="Footer Placeholder 2"/>
          <p:cNvSpPr>
            <a:spLocks noGrp="1"/>
          </p:cNvSpPr>
          <p:nvPr>
            <p:ph type="ftr" sz="quarter" idx="11"/>
          </p:nvPr>
        </p:nvSpPr>
        <p:spPr/>
        <p:txBody>
          <a:bodyPr/>
          <a:lstStyle/>
          <a:p>
            <a:pPr>
              <a:defRPr/>
            </a:pPr>
            <a:r>
              <a:rPr lang="en-US" smtClean="0"/>
              <a:t>S. Myers                   ECFA-EPS, Grenoble</a:t>
            </a:r>
            <a:endParaRPr lang="en-US"/>
          </a:p>
        </p:txBody>
      </p:sp>
    </p:spTree>
    <p:extLst>
      <p:ext uri="{BB962C8B-B14F-4D97-AF65-F5344CB8AC3E}">
        <p14:creationId xmlns:p14="http://schemas.microsoft.com/office/powerpoint/2010/main" val="421148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85775" y="152400"/>
            <a:ext cx="8229600" cy="720725"/>
          </a:xfrm>
        </p:spPr>
        <p:txBody>
          <a:bodyPr/>
          <a:lstStyle/>
          <a:p>
            <a:pPr algn="ctr" eaLnBrk="1" hangingPunct="1"/>
            <a:r>
              <a:rPr lang="en-US" sz="3600" u="sng">
                <a:solidFill>
                  <a:srgbClr val="FF0000"/>
                </a:solidFill>
              </a:rPr>
              <a:t>HL-LHC Performance Estimates</a:t>
            </a:r>
          </a:p>
        </p:txBody>
      </p:sp>
      <p:sp>
        <p:nvSpPr>
          <p:cNvPr id="55299" name="Rectangle 5"/>
          <p:cNvSpPr>
            <a:spLocks noChangeArrowheads="1"/>
          </p:cNvSpPr>
          <p:nvPr/>
        </p:nvSpPr>
        <p:spPr bwMode="auto">
          <a:xfrm>
            <a:off x="5791200" y="6556375"/>
            <a:ext cx="3352800" cy="266700"/>
          </a:xfrm>
          <a:prstGeom prst="rect">
            <a:avLst/>
          </a:prstGeom>
          <a:noFill/>
          <a:ln w="12700">
            <a:noFill/>
            <a:miter lim="800000"/>
            <a:headEnd/>
            <a:tailEnd/>
          </a:ln>
        </p:spPr>
        <p:txBody>
          <a:bodyPr lIns="43952" tIns="17581" rIns="43952" bIns="17581">
            <a:prstTxWarp prst="textNoShape">
              <a:avLst/>
            </a:prstTxWarp>
            <a:spAutoFit/>
          </a:bodyPr>
          <a:lstStyle/>
          <a:p>
            <a:pPr algn="r" fontAlgn="base">
              <a:spcBef>
                <a:spcPct val="0"/>
              </a:spcBef>
              <a:spcAft>
                <a:spcPct val="0"/>
              </a:spcAft>
            </a:pPr>
            <a:fld id="{B724A038-E453-B94D-96B3-37295ED8A713}" type="slidenum">
              <a:rPr lang="en-US" sz="1500">
                <a:solidFill>
                  <a:srgbClr val="006633"/>
                </a:solidFill>
                <a:latin typeface="Comic Sans MS" charset="0"/>
                <a:ea typeface="ＭＳ Ｐゴシック" charset="-128"/>
              </a:rPr>
              <a:pPr algn="r" fontAlgn="base">
                <a:spcBef>
                  <a:spcPct val="0"/>
                </a:spcBef>
                <a:spcAft>
                  <a:spcPct val="0"/>
                </a:spcAft>
              </a:pPr>
              <a:t>34</a:t>
            </a:fld>
            <a:endParaRPr lang="en-US" sz="1500" b="1">
              <a:solidFill>
                <a:srgbClr val="006633"/>
              </a:solidFill>
              <a:latin typeface="Garamond" charset="0"/>
              <a:ea typeface="ＭＳ Ｐゴシック" charset="-128"/>
            </a:endParaRPr>
          </a:p>
        </p:txBody>
      </p:sp>
      <p:graphicFrame>
        <p:nvGraphicFramePr>
          <p:cNvPr id="10" name="Table 9"/>
          <p:cNvGraphicFramePr>
            <a:graphicFrameLocks noGrp="1"/>
          </p:cNvGraphicFramePr>
          <p:nvPr/>
        </p:nvGraphicFramePr>
        <p:xfrm>
          <a:off x="152400" y="1485900"/>
          <a:ext cx="6019800" cy="4457703"/>
        </p:xfrm>
        <a:graphic>
          <a:graphicData uri="http://schemas.openxmlformats.org/drawingml/2006/table">
            <a:tbl>
              <a:tblPr/>
              <a:tblGrid>
                <a:gridCol w="1911350"/>
                <a:gridCol w="1193800"/>
                <a:gridCol w="1466850"/>
                <a:gridCol w="1447800"/>
              </a:tblGrid>
              <a:tr h="39846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128"/>
                          <a:cs typeface="ＭＳ Ｐゴシック" charset="-128"/>
                        </a:rPr>
                        <a:t>Parameter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128"/>
                          <a:cs typeface="ＭＳ Ｐゴシック" charset="-128"/>
                        </a:rPr>
                        <a:t>nominal</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128"/>
                          <a:cs typeface="ＭＳ Ｐゴシック" charset="-128"/>
                        </a:rPr>
                        <a:t>  25ns</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128"/>
                          <a:cs typeface="ＭＳ Ｐゴシック" charset="-128"/>
                        </a:rPr>
                        <a:t>50ns</a:t>
                      </a:r>
                    </a:p>
                  </a:txBody>
                  <a:tcPr marL="12700" marR="12700" marT="12700" marB="0" anchor="b" horzOverflow="overflow">
                    <a:lnL>
                      <a:noFill/>
                    </a:lnL>
                    <a:lnR>
                      <a:noFill/>
                    </a:lnR>
                    <a:lnT>
                      <a:noFill/>
                    </a:lnT>
                    <a:lnB>
                      <a:noFill/>
                    </a:lnB>
                    <a:lnTlToBr>
                      <a:noFill/>
                    </a:lnTlToBr>
                    <a:lnBlToTr>
                      <a:noFill/>
                    </a:lnBlToTr>
                    <a:noFill/>
                  </a:tcPr>
                </a:tc>
              </a:tr>
              <a:tr h="2762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N</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1.15E+11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2.0E+11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3.3E+11</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n</a:t>
                      </a:r>
                      <a:r>
                        <a:rPr kumimoji="0" lang="en-US" sz="1400" b="0" i="0" u="none" strike="noStrike" cap="none" normalizeH="0" baseline="-25000">
                          <a:ln>
                            <a:noFill/>
                          </a:ln>
                          <a:solidFill>
                            <a:schemeClr val="tx1"/>
                          </a:solidFill>
                          <a:effectLst/>
                          <a:latin typeface="Verdana" charset="0"/>
                          <a:ea typeface="ＭＳ Ｐゴシック" charset="-128"/>
                          <a:cs typeface="ＭＳ Ｐゴシック" charset="-128"/>
                        </a:rPr>
                        <a:t>b</a:t>
                      </a:r>
                      <a:endPar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2808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2808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1404</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beam current [A]</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0.58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1.02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0.84</a:t>
                      </a:r>
                    </a:p>
                  </a:txBody>
                  <a:tcPr marL="12700" marR="12700" marT="12700" marB="0" anchor="b" horzOverflow="overflow">
                    <a:lnL>
                      <a:noFill/>
                    </a:lnL>
                    <a:lnR>
                      <a:noFill/>
                    </a:lnR>
                    <a:lnT>
                      <a:noFill/>
                    </a:lnT>
                    <a:lnB>
                      <a:noFill/>
                    </a:lnB>
                    <a:lnTlToBr>
                      <a:noFill/>
                    </a:lnTlToBr>
                    <a:lnBlToTr>
                      <a:noFill/>
                    </a:lnBlToTr>
                    <a:noFill/>
                  </a:tcPr>
                </a:tc>
              </a:tr>
              <a:tr h="290513">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x-ing angle [</a:t>
                      </a: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m</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rad]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300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Verdana" charset="0"/>
                          <a:ea typeface="ＭＳ Ｐゴシック" charset="-128"/>
                          <a:cs typeface="ＭＳ Ｐゴシック" charset="-128"/>
                        </a:rPr>
                        <a:t>475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Verdana" charset="0"/>
                          <a:ea typeface="ＭＳ Ｐゴシック" charset="-128"/>
                          <a:cs typeface="ＭＳ Ｐゴシック" charset="-128"/>
                        </a:rPr>
                        <a:t>580</a:t>
                      </a:r>
                    </a:p>
                  </a:txBody>
                  <a:tcPr marL="12700" marR="12700" marT="12700" marB="0" anchor="b" horzOverflow="overflow">
                    <a:lnL>
                      <a:noFill/>
                    </a:lnL>
                    <a:lnR>
                      <a:noFill/>
                    </a:lnR>
                    <a:lnT>
                      <a:noFill/>
                    </a:lnT>
                    <a:lnB>
                      <a:noFill/>
                    </a:lnB>
                    <a:lnTlToBr>
                      <a:noFill/>
                    </a:lnTlToBr>
                    <a:lnBlToTr>
                      <a:noFill/>
                    </a:lnBlToTr>
                    <a:noFill/>
                  </a:tcPr>
                </a:tc>
              </a:tr>
              <a:tr h="2619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beam separation [</a:t>
                      </a: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s</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b</a:t>
                      </a:r>
                      <a:r>
                        <a:rPr kumimoji="0" lang="en-US" sz="1400" b="0" i="0" u="none" strike="noStrike" cap="none" normalizeH="0" baseline="30000">
                          <a:ln>
                            <a:noFill/>
                          </a:ln>
                          <a:solidFill>
                            <a:schemeClr val="tx1"/>
                          </a:solidFill>
                          <a:effectLst/>
                          <a:latin typeface="Verdana" charset="0"/>
                          <a:ea typeface="ＭＳ Ｐゴシック" charset="-128"/>
                          <a:cs typeface="ＭＳ Ｐゴシック" charset="-128"/>
                        </a:rPr>
                        <a:t>*</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 [m]</a:t>
                      </a:r>
                      <a:endParaRPr kumimoji="0" lang="en-US" sz="1400" b="0" i="0" u="none" strike="noStrike" cap="none" normalizeH="0" baseline="0">
                        <a:ln>
                          <a:noFill/>
                        </a:ln>
                        <a:solidFill>
                          <a:schemeClr val="tx1"/>
                        </a:solidFill>
                        <a:effectLst/>
                        <a:latin typeface="Symbol" charset="2"/>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0.55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0.15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0.15</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e</a:t>
                      </a:r>
                      <a:r>
                        <a:rPr kumimoji="0" lang="en-US" sz="1400" b="0" i="0" u="none" strike="noStrike" cap="none" normalizeH="0" baseline="-25000">
                          <a:ln>
                            <a:noFill/>
                          </a:ln>
                          <a:solidFill>
                            <a:schemeClr val="tx1"/>
                          </a:solidFill>
                          <a:effectLst/>
                          <a:latin typeface="Verdana" charset="0"/>
                          <a:ea typeface="ＭＳ Ｐゴシック" charset="-128"/>
                          <a:cs typeface="ＭＳ Ｐゴシック" charset="-128"/>
                        </a:rPr>
                        <a:t>n</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 [</a:t>
                      </a: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m</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m]</a:t>
                      </a:r>
                      <a:endParaRPr kumimoji="0" lang="en-US" sz="1400" b="0" i="0" u="none" strike="noStrike" cap="none" normalizeH="0" baseline="0">
                        <a:ln>
                          <a:noFill/>
                        </a:ln>
                        <a:solidFill>
                          <a:schemeClr val="tx1"/>
                        </a:solidFill>
                        <a:effectLst/>
                        <a:latin typeface="Symbol" charset="2"/>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3.75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Verdana" charset="0"/>
                          <a:ea typeface="ＭＳ Ｐゴシック" charset="-128"/>
                          <a:cs typeface="ＭＳ Ｐゴシック" charset="-128"/>
                        </a:rPr>
                        <a:t>3.75</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Symbol" charset="2"/>
                          <a:ea typeface="ＭＳ Ｐゴシック" charset="-128"/>
                          <a:cs typeface="ＭＳ Ｐゴシック" charset="-128"/>
                        </a:rPr>
                        <a:t>e</a:t>
                      </a:r>
                      <a:r>
                        <a:rPr kumimoji="0" lang="en-US" sz="1400" b="0" i="0" u="none" strike="noStrike" cap="none" normalizeH="0" baseline="-25000">
                          <a:ln>
                            <a:noFill/>
                          </a:ln>
                          <a:solidFill>
                            <a:schemeClr val="tx1"/>
                          </a:solidFill>
                          <a:effectLst/>
                          <a:latin typeface="Verdana" charset="0"/>
                          <a:ea typeface="ＭＳ Ｐゴシック" charset="-128"/>
                          <a:cs typeface="ＭＳ Ｐゴシック" charset="-128"/>
                        </a:rPr>
                        <a:t>L</a:t>
                      </a: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 [eVs]</a:t>
                      </a:r>
                      <a:endParaRPr kumimoji="0" lang="en-US" sz="1400" b="0" i="0" u="none" strike="noStrike" cap="none" normalizeH="0" baseline="0">
                        <a:ln>
                          <a:noFill/>
                        </a:ln>
                        <a:solidFill>
                          <a:schemeClr val="tx1"/>
                        </a:solidFill>
                        <a:effectLst/>
                        <a:latin typeface="Symbol" charset="2"/>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2.51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r>
              <a:tr h="2873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energy spread</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1.00E-04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1.00E-04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1.00E-04</a:t>
                      </a:r>
                    </a:p>
                  </a:txBody>
                  <a:tcPr marL="12700" marR="12700" marT="12700" marB="0" anchor="b" horzOverflow="overflow">
                    <a:lnL>
                      <a:noFill/>
                    </a:lnL>
                    <a:lnR>
                      <a:noFill/>
                    </a:lnR>
                    <a:lnT>
                      <a:noFill/>
                    </a:lnT>
                    <a:lnB>
                      <a:noFill/>
                    </a:lnB>
                    <a:lnTlToBr>
                      <a:noFill/>
                    </a:lnTlToBr>
                    <a:lnBlToTr>
                      <a:noFill/>
                    </a:lnBlToTr>
                    <a:noFill/>
                  </a:tcPr>
                </a:tc>
              </a:tr>
              <a:tr h="3000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bunch length [m]</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7.50E-02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7.50E-02</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7.50E-02</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IBS horizontal [h]</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80 -&gt; 106</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37</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IBS longitudinal [h]</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61 -&gt; 60</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21</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21</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Piwinski parameter</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0.68</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0000"/>
                          </a:solidFill>
                          <a:effectLst/>
                          <a:latin typeface="Verdana" charset="0"/>
                          <a:ea typeface="ＭＳ Ｐゴシック" charset="-128"/>
                          <a:cs typeface="ＭＳ Ｐゴシック" charset="-128"/>
                        </a:rPr>
                        <a:t>2.5</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geom. reduction</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0.83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0.37</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0.37</a:t>
                      </a:r>
                    </a:p>
                  </a:txBody>
                  <a:tcPr marL="12700" marR="12700" marT="12700" marB="0" anchor="b" horzOverflow="overflow">
                    <a:lnL>
                      <a:noFill/>
                    </a:lnL>
                    <a:lnR>
                      <a:noFill/>
                    </a:lnR>
                    <a:lnT>
                      <a:noFill/>
                    </a:lnT>
                    <a:lnB>
                      <a:noFill/>
                    </a:lnB>
                    <a:lnTlToBr>
                      <a:noFill/>
                    </a:lnTlToBr>
                    <a:lnBlToTr>
                      <a:noFill/>
                    </a:lnBlToTr>
                    <a:noFill/>
                  </a:tcPr>
                </a:tc>
              </a:tr>
              <a:tr h="2413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beam-beam / IP</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3.10E-03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3.9E-03</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3.9E-03</a:t>
                      </a:r>
                    </a:p>
                  </a:txBody>
                  <a:tcPr marL="12700" marR="12700" marT="12700" marB="0" anchor="b" horzOverflow="overflow">
                    <a:lnL>
                      <a:noFill/>
                    </a:lnL>
                    <a:lnR>
                      <a:noFill/>
                    </a:lnR>
                    <a:lnT>
                      <a:noFill/>
                    </a:lnT>
                    <a:lnB>
                      <a:noFill/>
                    </a:lnB>
                    <a:lnTlToBr>
                      <a:noFill/>
                    </a:lnTlToBr>
                    <a:lnBlToTr>
                      <a:noFill/>
                    </a:lnBlToTr>
                    <a:noFill/>
                  </a:tcPr>
                </a:tc>
              </a:tr>
              <a:tr h="23018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Peak Luminosity</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1 10</a:t>
                      </a:r>
                      <a:r>
                        <a:rPr kumimoji="0" lang="en-US" sz="1400" b="0" i="0" u="none" strike="noStrike" cap="none" normalizeH="0" baseline="30000">
                          <a:ln>
                            <a:noFill/>
                          </a:ln>
                          <a:solidFill>
                            <a:schemeClr val="tx1"/>
                          </a:solidFill>
                          <a:effectLst/>
                          <a:latin typeface="Verdana" charset="0"/>
                          <a:ea typeface="ＭＳ Ｐゴシック" charset="-128"/>
                          <a:cs typeface="ＭＳ Ｐゴシック"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7.4 10</a:t>
                      </a:r>
                      <a:r>
                        <a:rPr kumimoji="0" lang="en-US" sz="1400" b="1" i="0" u="none" strike="noStrike" cap="none" normalizeH="0" baseline="30000">
                          <a:ln>
                            <a:noFill/>
                          </a:ln>
                          <a:solidFill>
                            <a:srgbClr val="27551F"/>
                          </a:solidFill>
                          <a:effectLst/>
                          <a:latin typeface="Verdana" charset="0"/>
                          <a:ea typeface="ＭＳ Ｐゴシック" charset="-128"/>
                          <a:cs typeface="ＭＳ Ｐゴシック" charset="-128"/>
                        </a:rPr>
                        <a:t>34</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27551F"/>
                          </a:solidFill>
                          <a:effectLst/>
                          <a:latin typeface="Verdana" charset="0"/>
                          <a:ea typeface="ＭＳ Ｐゴシック" charset="-128"/>
                          <a:cs typeface="ＭＳ Ｐゴシック" charset="-128"/>
                        </a:rPr>
                        <a:t>6.8 10</a:t>
                      </a:r>
                      <a:r>
                        <a:rPr kumimoji="0" lang="en-US" sz="1400" b="1" i="0" u="none" strike="noStrike" cap="none" normalizeH="0" baseline="30000">
                          <a:ln>
                            <a:noFill/>
                          </a:ln>
                          <a:solidFill>
                            <a:srgbClr val="27551F"/>
                          </a:solidFill>
                          <a:effectLst/>
                          <a:latin typeface="Verdana" charset="0"/>
                          <a:ea typeface="ＭＳ Ｐゴシック" charset="-128"/>
                          <a:cs typeface="ＭＳ Ｐゴシック" charset="-128"/>
                        </a:rPr>
                        <a:t>34</a:t>
                      </a:r>
                    </a:p>
                  </a:txBody>
                  <a:tcPr marL="12700" marR="12700" marT="12700" marB="0" anchor="b" horzOverflow="overflow">
                    <a:lnL>
                      <a:noFill/>
                    </a:lnL>
                    <a:lnR>
                      <a:noFill/>
                    </a:lnR>
                    <a:lnT>
                      <a:noFill/>
                    </a:lnT>
                    <a:lnB>
                      <a:noFill/>
                    </a:lnB>
                    <a:lnTlToBr>
                      <a:noFill/>
                    </a:lnTlToBr>
                    <a:lnBlToTr>
                      <a:noFill/>
                    </a:lnBlToTr>
                    <a:noFill/>
                  </a:tcPr>
                </a:tc>
              </a:tr>
            </a:tbl>
          </a:graphicData>
        </a:graphic>
      </p:graphicFrame>
      <p:sp>
        <p:nvSpPr>
          <p:cNvPr id="55369" name="Rectangle 4"/>
          <p:cNvSpPr>
            <a:spLocks noChangeArrowheads="1"/>
          </p:cNvSpPr>
          <p:nvPr/>
        </p:nvSpPr>
        <p:spPr bwMode="auto">
          <a:xfrm>
            <a:off x="3962400" y="1333500"/>
            <a:ext cx="21336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a:solidFill>
                  <a:srgbClr val="000000"/>
                </a:solidFill>
                <a:latin typeface="Comic Sans MS" charset="0"/>
                <a:ea typeface="ＭＳ Ｐゴシック" charset="-128"/>
              </a:rPr>
              <a:t>minimum </a:t>
            </a:r>
            <a:r>
              <a:rPr lang="en-US" sz="1500">
                <a:solidFill>
                  <a:srgbClr val="000000"/>
                </a:solidFill>
                <a:latin typeface="Symbol" charset="2"/>
                <a:ea typeface="ＭＳ Ｐゴシック" charset="-128"/>
              </a:rPr>
              <a:t>b</a:t>
            </a:r>
            <a:r>
              <a:rPr lang="en-US" sz="1500">
                <a:solidFill>
                  <a:srgbClr val="000000"/>
                </a:solidFill>
                <a:latin typeface="Comic Sans MS" charset="0"/>
                <a:ea typeface="ＭＳ Ｐゴシック" charset="-128"/>
              </a:rPr>
              <a:t>*</a:t>
            </a:r>
          </a:p>
        </p:txBody>
      </p:sp>
      <p:sp>
        <p:nvSpPr>
          <p:cNvPr id="55370" name="Rectangle 4"/>
          <p:cNvSpPr>
            <a:spLocks noChangeArrowheads="1"/>
          </p:cNvSpPr>
          <p:nvPr/>
        </p:nvSpPr>
        <p:spPr bwMode="auto">
          <a:xfrm>
            <a:off x="6477000" y="5753100"/>
            <a:ext cx="24384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a:solidFill>
                  <a:srgbClr val="000000"/>
                </a:solidFill>
                <a:latin typeface="Comic Sans MS" charset="0"/>
                <a:ea typeface="ＭＳ Ｐゴシック" charset="-128"/>
              </a:rPr>
              <a:t>(Leveled to 5 10</a:t>
            </a:r>
            <a:r>
              <a:rPr lang="en-US" sz="1500" baseline="30000">
                <a:solidFill>
                  <a:srgbClr val="000000"/>
                </a:solidFill>
                <a:latin typeface="Comic Sans MS" charset="0"/>
                <a:ea typeface="ＭＳ Ｐゴシック" charset="-128"/>
              </a:rPr>
              <a:t>34</a:t>
            </a:r>
            <a:r>
              <a:rPr lang="en-US" sz="1500">
                <a:solidFill>
                  <a:srgbClr val="000000"/>
                </a:solidFill>
                <a:latin typeface="Comic Sans MS" charset="0"/>
                <a:ea typeface="ＭＳ Ｐゴシック" charset="-128"/>
              </a:rPr>
              <a:t> cm</a:t>
            </a:r>
            <a:r>
              <a:rPr lang="en-US" sz="1500" baseline="30000">
                <a:solidFill>
                  <a:srgbClr val="000000"/>
                </a:solidFill>
                <a:latin typeface="Comic Sans MS" charset="0"/>
                <a:ea typeface="ＭＳ Ｐゴシック" charset="-128"/>
              </a:rPr>
              <a:t>-2</a:t>
            </a:r>
            <a:r>
              <a:rPr lang="en-US" sz="1500">
                <a:solidFill>
                  <a:srgbClr val="000000"/>
                </a:solidFill>
                <a:latin typeface="Comic Sans MS" charset="0"/>
                <a:ea typeface="ＭＳ Ｐゴシック" charset="-128"/>
              </a:rPr>
              <a:t> s</a:t>
            </a:r>
            <a:r>
              <a:rPr lang="en-US" sz="1500" baseline="30000">
                <a:solidFill>
                  <a:srgbClr val="000000"/>
                </a:solidFill>
                <a:latin typeface="Comic Sans MS" charset="0"/>
                <a:ea typeface="ＭＳ Ｐゴシック" charset="-128"/>
              </a:rPr>
              <a:t>-1</a:t>
            </a:r>
            <a:r>
              <a:rPr lang="en-US" sz="1500">
                <a:solidFill>
                  <a:srgbClr val="000000"/>
                </a:solidFill>
                <a:latin typeface="Comic Sans MS" charset="0"/>
                <a:ea typeface="ＭＳ Ｐゴシック" charset="-128"/>
              </a:rPr>
              <a:t>)</a:t>
            </a:r>
          </a:p>
        </p:txBody>
      </p:sp>
      <p:sp>
        <p:nvSpPr>
          <p:cNvPr id="55371" name="Rectangle 12"/>
          <p:cNvSpPr>
            <a:spLocks noChangeArrowheads="1"/>
          </p:cNvSpPr>
          <p:nvPr/>
        </p:nvSpPr>
        <p:spPr bwMode="auto">
          <a:xfrm>
            <a:off x="3352800" y="1295400"/>
            <a:ext cx="2895600" cy="4800600"/>
          </a:xfrm>
          <a:prstGeom prst="rect">
            <a:avLst/>
          </a:prstGeom>
          <a:noFill/>
          <a:ln w="12700">
            <a:solidFill>
              <a:schemeClr val="tx1"/>
            </a:solidFill>
            <a:round/>
            <a:headEnd type="none" w="sm" len="sm"/>
            <a:tailEnd type="none" w="sm" len="sm"/>
          </a:ln>
        </p:spPr>
        <p:txBody>
          <a:bodyPr rot="10800000" vert="eaVert" wrap="none" anchor="ctr">
            <a:prstTxWarp prst="textNoShape">
              <a:avLst/>
            </a:prstTxWarp>
          </a:bodyPr>
          <a:lstStyle/>
          <a:p>
            <a:pPr algn="ctr" eaLnBrk="0" fontAlgn="base" hangingPunct="0">
              <a:spcBef>
                <a:spcPct val="0"/>
              </a:spcBef>
              <a:spcAft>
                <a:spcPct val="0"/>
              </a:spcAft>
            </a:pPr>
            <a:endParaRPr lang="de-DE" sz="2400">
              <a:solidFill>
                <a:srgbClr val="3B812F"/>
              </a:solidFill>
              <a:latin typeface="Times New Roman" charset="0"/>
              <a:ea typeface="ＭＳ Ｐゴシック" charset="-128"/>
            </a:endParaRPr>
          </a:p>
        </p:txBody>
      </p:sp>
      <p:grpSp>
        <p:nvGrpSpPr>
          <p:cNvPr id="2" name="Group 26"/>
          <p:cNvGrpSpPr>
            <a:grpSpLocks/>
          </p:cNvGrpSpPr>
          <p:nvPr/>
        </p:nvGrpSpPr>
        <p:grpSpPr bwMode="auto">
          <a:xfrm>
            <a:off x="76200" y="762000"/>
            <a:ext cx="8913823" cy="892175"/>
            <a:chOff x="288" y="2160"/>
            <a:chExt cx="5615" cy="562"/>
          </a:xfrm>
        </p:grpSpPr>
        <p:sp>
          <p:nvSpPr>
            <p:cNvPr id="55383" name="Rectangle 13"/>
            <p:cNvSpPr>
              <a:spLocks noChangeArrowheads="1"/>
            </p:cNvSpPr>
            <p:nvPr/>
          </p:nvSpPr>
          <p:spPr bwMode="auto">
            <a:xfrm>
              <a:off x="288" y="2256"/>
              <a:ext cx="337" cy="143"/>
            </a:xfrm>
            <a:prstGeom prst="rect">
              <a:avLst/>
            </a:prstGeom>
            <a:solidFill>
              <a:srgbClr val="00CC00"/>
            </a:solidFill>
            <a:ln w="25400">
              <a:solidFill>
                <a:srgbClr val="3366FF"/>
              </a:solidFill>
              <a:miter lim="800000"/>
              <a:headEnd/>
              <a:tailEnd/>
            </a:ln>
          </p:spPr>
          <p:txBody>
            <a:bodyPr wrap="none" lIns="91369" tIns="45685" rIns="91369" bIns="45685" anchor="ctr">
              <a:prstTxWarp prst="textNoShape">
                <a:avLst/>
              </a:prstTxWarp>
            </a:bodyPr>
            <a:lstStyle/>
            <a:p>
              <a:pPr fontAlgn="base">
                <a:spcBef>
                  <a:spcPct val="0"/>
                </a:spcBef>
                <a:spcAft>
                  <a:spcPct val="0"/>
                </a:spcAft>
              </a:pPr>
              <a:endParaRPr lang="en-GB" sz="2400">
                <a:solidFill>
                  <a:srgbClr val="000000"/>
                </a:solidFill>
                <a:latin typeface="Times New Roman" charset="0"/>
                <a:ea typeface="ＭＳ Ｐゴシック" charset="-128"/>
              </a:endParaRPr>
            </a:p>
          </p:txBody>
        </p:sp>
        <p:sp>
          <p:nvSpPr>
            <p:cNvPr id="55384" name="Text Box 14"/>
            <p:cNvSpPr txBox="1">
              <a:spLocks noChangeArrowheads="1"/>
            </p:cNvSpPr>
            <p:nvPr/>
          </p:nvSpPr>
          <p:spPr bwMode="auto">
            <a:xfrm>
              <a:off x="674" y="2160"/>
              <a:ext cx="5229" cy="562"/>
            </a:xfrm>
            <a:prstGeom prst="rect">
              <a:avLst/>
            </a:prstGeom>
            <a:noFill/>
            <a:ln w="9525">
              <a:noFill/>
              <a:miter lim="800000"/>
              <a:headEnd/>
              <a:tailEnd/>
            </a:ln>
          </p:spPr>
          <p:txBody>
            <a:bodyPr wrap="none" lIns="91369" tIns="45685" rIns="91369" bIns="45685">
              <a:prstTxWarp prst="textNoShape">
                <a:avLst/>
              </a:prstTxWarp>
              <a:spAutoFit/>
            </a:bodyPr>
            <a:lstStyle/>
            <a:p>
              <a:pPr fontAlgn="base">
                <a:spcBef>
                  <a:spcPct val="0"/>
                </a:spcBef>
                <a:spcAft>
                  <a:spcPct val="0"/>
                </a:spcAft>
              </a:pPr>
              <a:r>
                <a:rPr lang="en-US" sz="2600" dirty="0">
                  <a:solidFill>
                    <a:srgbClr val="3333CC"/>
                  </a:solidFill>
                  <a:latin typeface="Times New Roman" charset="0"/>
                  <a:ea typeface="ＭＳ Ｐゴシック" charset="-128"/>
                </a:rPr>
                <a:t>nominal bunch length and minimum </a:t>
              </a:r>
              <a:r>
                <a:rPr lang="en-US" sz="2600" dirty="0" err="1">
                  <a:solidFill>
                    <a:srgbClr val="3333CC"/>
                  </a:solidFill>
                  <a:latin typeface="Symbol" charset="2"/>
                  <a:ea typeface="ＭＳ Ｐゴシック" charset="-128"/>
                </a:rPr>
                <a:t>b</a:t>
              </a:r>
              <a:r>
                <a:rPr lang="en-US" sz="2600" dirty="0">
                  <a:solidFill>
                    <a:srgbClr val="3333CC"/>
                  </a:solidFill>
                  <a:latin typeface="Times New Roman" charset="0"/>
                  <a:ea typeface="ＭＳ Ｐゴシック" charset="-128"/>
                </a:rPr>
                <a:t>*</a:t>
              </a:r>
              <a:r>
                <a:rPr lang="en-US" sz="2600" dirty="0" smtClean="0">
                  <a:solidFill>
                    <a:srgbClr val="3333CC"/>
                  </a:solidFill>
                  <a:latin typeface="Times New Roman" charset="0"/>
                  <a:ea typeface="ＭＳ Ｐゴシック" charset="-128"/>
                </a:rPr>
                <a:t>: </a:t>
              </a:r>
              <a:r>
                <a:rPr lang="en-US" sz="2600" dirty="0" smtClean="0">
                  <a:solidFill>
                    <a:srgbClr val="27551F"/>
                  </a:solidFill>
                  <a:latin typeface="Times New Roman" charset="0"/>
                  <a:ea typeface="ＭＳ Ｐゴシック" charset="-128"/>
                </a:rPr>
                <a:t>Chamonix’11 &amp;</a:t>
              </a:r>
            </a:p>
            <a:p>
              <a:pPr fontAlgn="base">
                <a:spcBef>
                  <a:spcPct val="0"/>
                </a:spcBef>
                <a:spcAft>
                  <a:spcPct val="0"/>
                </a:spcAft>
              </a:pPr>
              <a:r>
                <a:rPr lang="en-US" sz="2600" dirty="0" smtClean="0">
                  <a:solidFill>
                    <a:srgbClr val="3333CC"/>
                  </a:solidFill>
                  <a:latin typeface="Times New Roman" charset="0"/>
                  <a:ea typeface="ＭＳ Ｐゴシック" charset="-128"/>
                </a:rPr>
                <a:t>						</a:t>
              </a:r>
              <a:r>
                <a:rPr lang="en-US" sz="2600" dirty="0" smtClean="0">
                  <a:solidFill>
                    <a:srgbClr val="27551F"/>
                  </a:solidFill>
                  <a:latin typeface="Times New Roman" charset="0"/>
                  <a:ea typeface="ＭＳ Ｐゴシック" charset="-128"/>
                </a:rPr>
                <a:t>‘HL-</a:t>
              </a:r>
              <a:r>
                <a:rPr lang="en-US" sz="2600" dirty="0" err="1" smtClean="0">
                  <a:solidFill>
                    <a:srgbClr val="27551F"/>
                  </a:solidFill>
                  <a:latin typeface="Times New Roman" charset="0"/>
                  <a:ea typeface="ＭＳ Ｐゴシック" charset="-128"/>
                </a:rPr>
                <a:t>LHC</a:t>
              </a:r>
              <a:r>
                <a:rPr lang="en-US" sz="2600" dirty="0" smtClean="0">
                  <a:solidFill>
                    <a:srgbClr val="27551F"/>
                  </a:solidFill>
                  <a:latin typeface="Times New Roman" charset="0"/>
                  <a:ea typeface="ＭＳ Ｐゴシック" charset="-128"/>
                </a:rPr>
                <a:t> Kickoff’</a:t>
              </a:r>
              <a:endParaRPr lang="en-US" sz="2400" dirty="0">
                <a:solidFill>
                  <a:srgbClr val="27551F"/>
                </a:solidFill>
                <a:latin typeface="Times New Roman" charset="0"/>
                <a:ea typeface="ＭＳ Ｐゴシック" charset="-128"/>
                <a:sym typeface="Wingdings" charset="2"/>
              </a:endParaRPr>
            </a:p>
          </p:txBody>
        </p:sp>
      </p:grpSp>
      <p:graphicFrame>
        <p:nvGraphicFramePr>
          <p:cNvPr id="13" name="Table 12"/>
          <p:cNvGraphicFramePr>
            <a:graphicFrameLocks noGrp="1"/>
          </p:cNvGraphicFramePr>
          <p:nvPr/>
        </p:nvGraphicFramePr>
        <p:xfrm>
          <a:off x="152400" y="6172200"/>
          <a:ext cx="8839200" cy="230188"/>
        </p:xfrm>
        <a:graphic>
          <a:graphicData uri="http://schemas.openxmlformats.org/drawingml/2006/table">
            <a:tbl>
              <a:tblPr/>
              <a:tblGrid>
                <a:gridCol w="1911350"/>
                <a:gridCol w="1193800"/>
                <a:gridCol w="1466850"/>
                <a:gridCol w="1447800"/>
                <a:gridCol w="1371600"/>
                <a:gridCol w="1447800"/>
              </a:tblGrid>
              <a:tr h="23018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Events / crossing</a:t>
                      </a: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charset="0"/>
                          <a:ea typeface="ＭＳ Ｐゴシック" charset="-128"/>
                          <a:cs typeface="ＭＳ Ｐゴシック" charset="-128"/>
                        </a:rPr>
                        <a:t>19</a:t>
                      </a:r>
                      <a:endParaRPr kumimoji="0" lang="en-US" sz="1400" b="0" i="0" u="none" strike="noStrike" cap="none" normalizeH="0" baseline="30000">
                        <a:ln>
                          <a:noFill/>
                        </a:ln>
                        <a:solidFill>
                          <a:schemeClr val="tx1"/>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800000"/>
                          </a:solidFill>
                          <a:effectLst/>
                          <a:latin typeface="Verdana" charset="0"/>
                          <a:ea typeface="ＭＳ Ｐゴシック" charset="-128"/>
                          <a:cs typeface="ＭＳ Ｐゴシック" charset="-128"/>
                        </a:rPr>
                        <a:t>141</a:t>
                      </a:r>
                      <a:endParaRPr kumimoji="0" lang="en-US" sz="1400" b="1" i="0" u="none" strike="noStrike" cap="none" normalizeH="0" baseline="3000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800000"/>
                          </a:solidFill>
                          <a:effectLst/>
                          <a:latin typeface="Verdana" charset="0"/>
                          <a:ea typeface="ＭＳ Ｐゴシック" charset="-128"/>
                          <a:cs typeface="ＭＳ Ｐゴシック" charset="-128"/>
                        </a:rPr>
                        <a:t>257</a:t>
                      </a:r>
                      <a:endParaRPr kumimoji="0" lang="en-US" sz="1400" b="1" i="0" u="none" strike="noStrike" cap="none" normalizeH="0" baseline="3000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800000"/>
                          </a:solidFill>
                          <a:effectLst/>
                          <a:latin typeface="Verdana" charset="0"/>
                          <a:ea typeface="ＭＳ Ｐゴシック" charset="-128"/>
                          <a:cs typeface="ＭＳ Ｐゴシック" charset="-128"/>
                        </a:rPr>
                        <a:t>95</a:t>
                      </a:r>
                      <a:endParaRPr kumimoji="0" lang="en-US" sz="1400" b="1" i="0" u="none" strike="noStrike" cap="none" normalizeH="0" baseline="3000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800000"/>
                          </a:solidFill>
                          <a:effectLst/>
                          <a:latin typeface="Verdana" charset="0"/>
                          <a:ea typeface="ＭＳ Ｐゴシック" charset="-128"/>
                          <a:cs typeface="ＭＳ Ｐゴシック" charset="-128"/>
                        </a:rPr>
                        <a:t>190</a:t>
                      </a:r>
                      <a:endParaRPr kumimoji="0" lang="en-US" sz="1400" b="1" i="0" u="none" strike="noStrike" cap="none" normalizeH="0" baseline="30000">
                        <a:ln>
                          <a:noFill/>
                        </a:ln>
                        <a:solidFill>
                          <a:srgbClr val="800000"/>
                        </a:solidFill>
                        <a:effectLst/>
                        <a:latin typeface="Verdana" charset="0"/>
                        <a:ea typeface="ＭＳ Ｐゴシック" charset="-128"/>
                        <a:cs typeface="ＭＳ Ｐゴシック" charset="-128"/>
                      </a:endParaRPr>
                    </a:p>
                  </a:txBody>
                  <a:tcPr marL="12700" marR="12700" marT="12700" marB="0" anchor="b" horzOverflow="overflow">
                    <a:lnL>
                      <a:noFill/>
                    </a:lnL>
                    <a:lnR>
                      <a:noFill/>
                    </a:lnR>
                    <a:lnT>
                      <a:noFill/>
                    </a:lnT>
                    <a:lnB>
                      <a:noFill/>
                    </a:lnB>
                    <a:lnTlToBr>
                      <a:noFill/>
                    </a:lnTlToBr>
                    <a:lnBlToTr>
                      <a:noFill/>
                    </a:lnBlToTr>
                    <a:noFill/>
                  </a:tcPr>
                </a:tc>
              </a:tr>
            </a:tbl>
          </a:graphicData>
        </a:graphic>
      </p:graphicFrame>
      <p:sp>
        <p:nvSpPr>
          <p:cNvPr id="16" name="Rectangle 4"/>
          <p:cNvSpPr>
            <a:spLocks noChangeArrowheads="1"/>
          </p:cNvSpPr>
          <p:nvPr/>
        </p:nvSpPr>
        <p:spPr bwMode="auto">
          <a:xfrm rot="18147539">
            <a:off x="2642266" y="3396675"/>
            <a:ext cx="4435048" cy="651059"/>
          </a:xfrm>
          <a:prstGeom prst="rect">
            <a:avLst/>
          </a:prstGeom>
          <a:solidFill>
            <a:schemeClr val="bg1"/>
          </a:solidFill>
          <a:ln w="12700">
            <a:noFill/>
            <a:miter lim="800000"/>
            <a:headEnd/>
            <a:tailEnd/>
          </a:ln>
        </p:spPr>
        <p:txBody>
          <a:bodyPr wrap="square" lIns="43952" tIns="17581" rIns="43952" bIns="17581">
            <a:prstTxWarp prst="textNoShape">
              <a:avLst/>
            </a:prstTxWarp>
            <a:spAutoFit/>
          </a:bodyPr>
          <a:lstStyle/>
          <a:p>
            <a:pPr algn="ctr" fontAlgn="base">
              <a:spcBef>
                <a:spcPct val="0"/>
              </a:spcBef>
              <a:spcAft>
                <a:spcPct val="0"/>
              </a:spcAft>
            </a:pPr>
            <a:r>
              <a:rPr lang="en-US" sz="2000" b="1" dirty="0" smtClean="0">
                <a:solidFill>
                  <a:srgbClr val="006633"/>
                </a:solidFill>
                <a:latin typeface="Comic Sans MS" charset="0"/>
                <a:ea typeface="ＭＳ Ｐゴシック" charset="-128"/>
              </a:rPr>
              <a:t>OK for HL goals, if </a:t>
            </a:r>
          </a:p>
          <a:p>
            <a:pPr algn="ctr" fontAlgn="base">
              <a:spcBef>
                <a:spcPct val="0"/>
              </a:spcBef>
              <a:spcAft>
                <a:spcPct val="0"/>
              </a:spcAft>
            </a:pPr>
            <a:r>
              <a:rPr lang="en-US" sz="2000" b="1" dirty="0" smtClean="0">
                <a:solidFill>
                  <a:srgbClr val="006633"/>
                </a:solidFill>
                <a:latin typeface="Comic Sans MS" charset="0"/>
                <a:ea typeface="ＭＳ Ｐゴシック" charset="-128"/>
              </a:rPr>
              <a:t>CRAB cavities are a viable option</a:t>
            </a:r>
            <a:endParaRPr lang="en-US" sz="2000" b="1" dirty="0">
              <a:solidFill>
                <a:srgbClr val="006633"/>
              </a:solidFill>
              <a:latin typeface="Comic Sans MS" charset="0"/>
              <a:ea typeface="ＭＳ Ｐゴシック" charset="-128"/>
            </a:endParaRPr>
          </a:p>
        </p:txBody>
      </p:sp>
      <p:sp>
        <p:nvSpPr>
          <p:cNvPr id="17" name="Rectangle 16"/>
          <p:cNvSpPr/>
          <p:nvPr/>
        </p:nvSpPr>
        <p:spPr>
          <a:xfrm>
            <a:off x="6423898" y="1853624"/>
            <a:ext cx="2339102" cy="584776"/>
          </a:xfrm>
          <a:prstGeom prst="rect">
            <a:avLst/>
          </a:prstGeom>
        </p:spPr>
        <p:txBody>
          <a:bodyPr wrap="none">
            <a:spAutoFit/>
          </a:bodyPr>
          <a:lstStyle/>
          <a:p>
            <a:pPr algn="ctr" eaLnBrk="0" fontAlgn="base" hangingPunct="0">
              <a:spcBef>
                <a:spcPct val="0"/>
              </a:spcBef>
              <a:spcAft>
                <a:spcPct val="0"/>
              </a:spcAft>
            </a:pPr>
            <a:r>
              <a:rPr lang="en-US" sz="1600" b="1" dirty="0" smtClean="0">
                <a:solidFill>
                  <a:srgbClr val="800000"/>
                </a:solidFill>
                <a:latin typeface="Comic Sans MS"/>
                <a:ea typeface="ＭＳ Ｐゴシック" charset="-128"/>
                <a:cs typeface="Comic Sans MS"/>
                <a:sym typeface="Wingdings"/>
              </a:rPr>
              <a:t>5.6 10</a:t>
            </a:r>
            <a:r>
              <a:rPr lang="en-US" sz="1600" b="1" baseline="30000" dirty="0" smtClean="0">
                <a:solidFill>
                  <a:srgbClr val="800000"/>
                </a:solidFill>
                <a:latin typeface="Comic Sans MS"/>
                <a:ea typeface="ＭＳ Ｐゴシック" charset="-128"/>
                <a:cs typeface="Comic Sans MS"/>
                <a:sym typeface="Wingdings"/>
              </a:rPr>
              <a:t>14 </a:t>
            </a:r>
            <a:r>
              <a:rPr lang="en-US" sz="1600" b="1" dirty="0" smtClean="0">
                <a:solidFill>
                  <a:srgbClr val="800000"/>
                </a:solidFill>
                <a:latin typeface="Comic Sans MS"/>
                <a:ea typeface="ＭＳ Ｐゴシック" charset="-128"/>
                <a:cs typeface="Comic Sans MS"/>
                <a:sym typeface="Wingdings"/>
              </a:rPr>
              <a:t>and</a:t>
            </a:r>
            <a:r>
              <a:rPr lang="en-US" sz="1600" b="1" baseline="30000" dirty="0" smtClean="0">
                <a:solidFill>
                  <a:srgbClr val="800000"/>
                </a:solidFill>
                <a:latin typeface="Comic Sans MS"/>
                <a:ea typeface="ＭＳ Ｐゴシック" charset="-128"/>
                <a:cs typeface="Comic Sans MS"/>
                <a:sym typeface="Wingdings"/>
              </a:rPr>
              <a:t> </a:t>
            </a:r>
            <a:r>
              <a:rPr lang="en-US" sz="1600" b="1" dirty="0" smtClean="0">
                <a:solidFill>
                  <a:srgbClr val="800000"/>
                </a:solidFill>
                <a:latin typeface="Comic Sans MS"/>
                <a:ea typeface="ＭＳ Ｐゴシック" charset="-128"/>
                <a:cs typeface="Comic Sans MS"/>
                <a:sym typeface="Wingdings"/>
              </a:rPr>
              <a:t>4.6 10</a:t>
            </a:r>
            <a:r>
              <a:rPr lang="en-US" sz="1600" b="1" baseline="30000" dirty="0" smtClean="0">
                <a:solidFill>
                  <a:srgbClr val="800000"/>
                </a:solidFill>
                <a:latin typeface="Comic Sans MS"/>
                <a:ea typeface="ＭＳ Ｐゴシック" charset="-128"/>
                <a:cs typeface="Comic Sans MS"/>
                <a:sym typeface="Wingdings"/>
              </a:rPr>
              <a:t>14 </a:t>
            </a:r>
          </a:p>
          <a:p>
            <a:pPr algn="ctr" eaLnBrk="0" fontAlgn="base" hangingPunct="0">
              <a:spcBef>
                <a:spcPct val="0"/>
              </a:spcBef>
              <a:spcAft>
                <a:spcPct val="0"/>
              </a:spcAft>
            </a:pPr>
            <a:r>
              <a:rPr lang="en-US" sz="1600" b="1" dirty="0" err="1" smtClean="0">
                <a:solidFill>
                  <a:srgbClr val="800000"/>
                </a:solidFill>
                <a:latin typeface="Comic Sans MS"/>
                <a:ea typeface="ＭＳ Ｐゴシック" charset="-128"/>
                <a:cs typeface="Comic Sans MS"/>
                <a:sym typeface="Wingdings"/>
              </a:rPr>
              <a:t>p</a:t>
            </a:r>
            <a:r>
              <a:rPr lang="en-US" sz="1600" b="1" dirty="0" smtClean="0">
                <a:solidFill>
                  <a:srgbClr val="800000"/>
                </a:solidFill>
                <a:latin typeface="Comic Sans MS"/>
                <a:ea typeface="ＭＳ Ｐゴシック" charset="-128"/>
                <a:cs typeface="Comic Sans MS"/>
                <a:sym typeface="Wingdings"/>
              </a:rPr>
              <a:t>/beam</a:t>
            </a:r>
            <a:endParaRPr lang="de-DE" sz="1600" dirty="0">
              <a:solidFill>
                <a:srgbClr val="3B812F"/>
              </a:solidFill>
              <a:latin typeface="Times New Roman" charset="0"/>
              <a:ea typeface="ＭＳ Ｐゴシック" charset="-128"/>
            </a:endParaRPr>
          </a:p>
        </p:txBody>
      </p:sp>
      <p:sp>
        <p:nvSpPr>
          <p:cNvPr id="3" name="Date Placeholder 2"/>
          <p:cNvSpPr>
            <a:spLocks noGrp="1"/>
          </p:cNvSpPr>
          <p:nvPr>
            <p:ph type="dt" sz="half" idx="10"/>
          </p:nvPr>
        </p:nvSpPr>
        <p:spPr/>
        <p:txBody>
          <a:bodyPr/>
          <a:lstStyle/>
          <a:p>
            <a:pPr>
              <a:defRPr/>
            </a:pPr>
            <a:r>
              <a:rPr lang="en-US" smtClean="0"/>
              <a:t>July 23, 2011</a:t>
            </a:r>
            <a:endParaRPr lang="en-GB"/>
          </a:p>
        </p:txBody>
      </p:sp>
      <p:sp>
        <p:nvSpPr>
          <p:cNvPr id="4" name="Footer Placeholder 3"/>
          <p:cNvSpPr>
            <a:spLocks noGrp="1"/>
          </p:cNvSpPr>
          <p:nvPr>
            <p:ph type="ftr" sz="quarter" idx="11"/>
          </p:nvPr>
        </p:nvSpPr>
        <p:spPr/>
        <p:txBody>
          <a:bodyPr/>
          <a:lstStyle/>
          <a:p>
            <a:pPr>
              <a:defRPr/>
            </a:pPr>
            <a:r>
              <a:rPr lang="en-GB" smtClean="0"/>
              <a:t>S. Myers                   ECFA-EPS, Grenoble</a:t>
            </a:r>
            <a:endParaRPr lang="en-GB"/>
          </a:p>
        </p:txBody>
      </p:sp>
      <p:sp>
        <p:nvSpPr>
          <p:cNvPr id="5" name="Slide Number Placeholder 4"/>
          <p:cNvSpPr>
            <a:spLocks noGrp="1"/>
          </p:cNvSpPr>
          <p:nvPr>
            <p:ph type="sldNum" sz="quarter" idx="12"/>
          </p:nvPr>
        </p:nvSpPr>
        <p:spPr/>
        <p:txBody>
          <a:bodyPr/>
          <a:lstStyle/>
          <a:p>
            <a:pPr>
              <a:defRPr/>
            </a:pPr>
            <a:fld id="{0C81BE0E-55DA-7641-934A-20DAFCB84BCC}" type="slidenum">
              <a:rPr lang="en-GB" smtClean="0"/>
              <a:pPr>
                <a:defRPr/>
              </a:pPr>
              <a:t>34</a:t>
            </a:fld>
            <a:endParaRPr lang="en-GB"/>
          </a:p>
        </p:txBody>
      </p:sp>
    </p:spTree>
    <p:extLst>
      <p:ext uri="{BB962C8B-B14F-4D97-AF65-F5344CB8AC3E}">
        <p14:creationId xmlns:p14="http://schemas.microsoft.com/office/powerpoint/2010/main" val="20681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ILC/CLIC</a:t>
            </a:r>
            <a:endParaRPr lang="en-US" sz="60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35</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963738" y="0"/>
            <a:ext cx="6677025" cy="579438"/>
          </a:xfrm>
          <a:prstGeom prst="rect">
            <a:avLst/>
          </a:prstGeom>
          <a:noFill/>
          <a:ln w="0">
            <a:noFill/>
            <a:miter lim="800000"/>
            <a:headEnd/>
            <a:tailEnd/>
          </a:ln>
        </p:spPr>
        <p:txBody>
          <a:bodyPr wrap="none">
            <a:spAutoFit/>
          </a:bodyPr>
          <a:lstStyle/>
          <a:p>
            <a:pPr algn="ctr"/>
            <a:r>
              <a:rPr lang="en-US" sz="3200" i="1">
                <a:solidFill>
                  <a:srgbClr val="FF0000"/>
                </a:solidFill>
              </a:rPr>
              <a:t>Multi-TeV Linear Colliders challenges</a:t>
            </a:r>
          </a:p>
        </p:txBody>
      </p:sp>
      <p:grpSp>
        <p:nvGrpSpPr>
          <p:cNvPr id="2" name="Group 3"/>
          <p:cNvGrpSpPr>
            <a:grpSpLocks/>
          </p:cNvGrpSpPr>
          <p:nvPr/>
        </p:nvGrpSpPr>
        <p:grpSpPr bwMode="auto">
          <a:xfrm>
            <a:off x="314325" y="3022600"/>
            <a:ext cx="6811963" cy="1030288"/>
            <a:chOff x="205" y="1998"/>
            <a:chExt cx="4291" cy="649"/>
          </a:xfrm>
        </p:grpSpPr>
        <p:sp>
          <p:nvSpPr>
            <p:cNvPr id="9299" name="Rectangle 4"/>
            <p:cNvSpPr>
              <a:spLocks noChangeArrowheads="1"/>
            </p:cNvSpPr>
            <p:nvPr/>
          </p:nvSpPr>
          <p:spPr bwMode="auto">
            <a:xfrm>
              <a:off x="205" y="2180"/>
              <a:ext cx="910" cy="250"/>
            </a:xfrm>
            <a:prstGeom prst="rect">
              <a:avLst/>
            </a:prstGeom>
            <a:noFill/>
            <a:ln w="0">
              <a:noFill/>
              <a:miter lim="800000"/>
              <a:headEnd/>
              <a:tailEnd/>
            </a:ln>
          </p:spPr>
          <p:txBody>
            <a:bodyPr wrap="none">
              <a:spAutoFit/>
            </a:bodyPr>
            <a:lstStyle/>
            <a:p>
              <a:pPr algn="ctr"/>
              <a:r>
                <a:rPr lang="en-US" sz="2000">
                  <a:solidFill>
                    <a:srgbClr val="0000FF"/>
                  </a:solidFill>
                  <a:latin typeface="Comic Sans MS" pitchFamily="66" charset="0"/>
                </a:rPr>
                <a:t>Luminosity</a:t>
              </a:r>
            </a:p>
          </p:txBody>
        </p:sp>
        <p:pic>
          <p:nvPicPr>
            <p:cNvPr id="9300" name="Picture 5"/>
            <p:cNvPicPr>
              <a:picLocks noChangeAspect="1" noChangeArrowheads="1"/>
            </p:cNvPicPr>
            <p:nvPr/>
          </p:nvPicPr>
          <p:blipFill>
            <a:blip r:embed="rId3" cstate="print"/>
            <a:srcRect/>
            <a:stretch>
              <a:fillRect/>
            </a:stretch>
          </p:blipFill>
          <p:spPr bwMode="auto">
            <a:xfrm>
              <a:off x="1504" y="1998"/>
              <a:ext cx="2992" cy="649"/>
            </a:xfrm>
            <a:prstGeom prst="rect">
              <a:avLst/>
            </a:prstGeom>
            <a:noFill/>
            <a:ln w="0">
              <a:noFill/>
              <a:miter lim="800000"/>
              <a:headEnd/>
              <a:tailEnd/>
            </a:ln>
          </p:spPr>
        </p:pic>
      </p:grpSp>
      <p:sp>
        <p:nvSpPr>
          <p:cNvPr id="1325065" name="Rectangle 9"/>
          <p:cNvSpPr>
            <a:spLocks noChangeArrowheads="1"/>
          </p:cNvSpPr>
          <p:nvPr/>
        </p:nvSpPr>
        <p:spPr bwMode="auto">
          <a:xfrm>
            <a:off x="0" y="4229100"/>
            <a:ext cx="9144000" cy="2215991"/>
          </a:xfrm>
          <a:prstGeom prst="rect">
            <a:avLst/>
          </a:prstGeom>
          <a:noFill/>
          <a:ln w="0">
            <a:noFill/>
            <a:miter lim="800000"/>
            <a:headEnd/>
            <a:tailEnd/>
          </a:ln>
        </p:spPr>
        <p:txBody>
          <a:bodyPr>
            <a:spAutoFit/>
          </a:bodyPr>
          <a:lstStyle/>
          <a:p>
            <a:pPr marL="182563" indent="-182563">
              <a:buFontTx/>
              <a:buChar char="•"/>
              <a:tabLst>
                <a:tab pos="3230563" algn="l"/>
              </a:tabLst>
            </a:pPr>
            <a:r>
              <a:rPr lang="en-US" sz="1600" dirty="0">
                <a:solidFill>
                  <a:schemeClr val="tx1"/>
                </a:solidFill>
                <a:latin typeface="Comic Sans MS" pitchFamily="66" charset="0"/>
              </a:rPr>
              <a:t>Beam acceleration:</a:t>
            </a:r>
            <a:r>
              <a:rPr lang="en-US" sz="1600" dirty="0">
                <a:solidFill>
                  <a:srgbClr val="FF0000"/>
                </a:solidFill>
                <a:latin typeface="Comic Sans MS" pitchFamily="66" charset="0"/>
              </a:rPr>
              <a:t> </a:t>
            </a:r>
            <a:r>
              <a:rPr lang="en-US" sz="1600" dirty="0">
                <a:solidFill>
                  <a:srgbClr val="FF00FF"/>
                </a:solidFill>
                <a:latin typeface="Comic Sans MS" pitchFamily="66" charset="0"/>
              </a:rPr>
              <a:t>MW of beam power with high gradient and high efficiency</a:t>
            </a:r>
          </a:p>
          <a:p>
            <a:pPr marL="182563" indent="-182563">
              <a:buFontTx/>
              <a:buChar char="•"/>
              <a:tabLst>
                <a:tab pos="3230563" algn="l"/>
              </a:tabLst>
            </a:pPr>
            <a:endParaRPr lang="en-US" sz="700" dirty="0">
              <a:solidFill>
                <a:srgbClr val="0000FF"/>
              </a:solidFill>
              <a:latin typeface="Comic Sans MS" pitchFamily="66" charset="0"/>
            </a:endParaRPr>
          </a:p>
          <a:p>
            <a:pPr marL="182563" indent="-182563">
              <a:buFontTx/>
              <a:buChar char="•"/>
              <a:tabLst>
                <a:tab pos="3230563" algn="l"/>
              </a:tabLst>
            </a:pPr>
            <a:r>
              <a:rPr lang="en-US" sz="1600" dirty="0">
                <a:solidFill>
                  <a:schemeClr val="tx1"/>
                </a:solidFill>
                <a:latin typeface="Comic Sans MS" pitchFamily="66" charset="0"/>
              </a:rPr>
              <a:t>Generation of ultra-low emittances: </a:t>
            </a:r>
            <a:r>
              <a:rPr lang="en-US" sz="1600" dirty="0">
                <a:solidFill>
                  <a:srgbClr val="FF00FF"/>
                </a:solidFill>
                <a:latin typeface="Comic Sans MS" pitchFamily="66" charset="0"/>
              </a:rPr>
              <a:t>micron rad-m in H, </a:t>
            </a:r>
            <a:r>
              <a:rPr lang="en-US" sz="1600" dirty="0" err="1">
                <a:solidFill>
                  <a:srgbClr val="FF00FF"/>
                </a:solidFill>
                <a:latin typeface="Comic Sans MS" pitchFamily="66" charset="0"/>
              </a:rPr>
              <a:t>nano</a:t>
            </a:r>
            <a:r>
              <a:rPr lang="en-US" sz="1600" dirty="0">
                <a:solidFill>
                  <a:srgbClr val="FF00FF"/>
                </a:solidFill>
                <a:latin typeface="Comic Sans MS" pitchFamily="66" charset="0"/>
              </a:rPr>
              <a:t> rad-m in V</a:t>
            </a:r>
          </a:p>
          <a:p>
            <a:pPr marL="182563" indent="-182563">
              <a:buFontTx/>
              <a:buChar char="•"/>
              <a:tabLst>
                <a:tab pos="3230563" algn="l"/>
              </a:tabLst>
            </a:pPr>
            <a:endParaRPr lang="en-US" sz="700" dirty="0">
              <a:solidFill>
                <a:srgbClr val="FF00FF"/>
              </a:solidFill>
              <a:latin typeface="Comic Sans MS" pitchFamily="66" charset="0"/>
            </a:endParaRPr>
          </a:p>
          <a:p>
            <a:pPr marL="182563" indent="-182563">
              <a:buFontTx/>
              <a:buChar char="•"/>
              <a:tabLst>
                <a:tab pos="3230563" algn="l"/>
              </a:tabLst>
            </a:pPr>
            <a:r>
              <a:rPr lang="en-US" sz="1600" dirty="0">
                <a:solidFill>
                  <a:schemeClr val="tx1"/>
                </a:solidFill>
                <a:latin typeface="Comic Sans MS" pitchFamily="66" charset="0"/>
              </a:rPr>
              <a:t>Preservation of low emittances in strong wake field environment</a:t>
            </a:r>
          </a:p>
          <a:p>
            <a:pPr marL="182563" indent="-182563">
              <a:tabLst>
                <a:tab pos="3230563" algn="l"/>
              </a:tabLst>
            </a:pPr>
            <a:r>
              <a:rPr lang="en-US" sz="1600" dirty="0">
                <a:solidFill>
                  <a:schemeClr val="tx1"/>
                </a:solidFill>
                <a:latin typeface="Comic Sans MS" pitchFamily="66" charset="0"/>
              </a:rPr>
              <a:t>                       </a:t>
            </a:r>
            <a:r>
              <a:rPr lang="en-US" sz="1600" dirty="0">
                <a:solidFill>
                  <a:srgbClr val="FF00FF"/>
                </a:solidFill>
                <a:latin typeface="Comic Sans MS" pitchFamily="66" charset="0"/>
              </a:rPr>
              <a:t>  Alignment (micron range)</a:t>
            </a:r>
          </a:p>
          <a:p>
            <a:pPr marL="182563" indent="-182563">
              <a:tabLst>
                <a:tab pos="3230563" algn="l"/>
              </a:tabLst>
            </a:pPr>
            <a:r>
              <a:rPr lang="en-US" sz="1600" dirty="0">
                <a:solidFill>
                  <a:srgbClr val="FF00FF"/>
                </a:solidFill>
                <a:latin typeface="Comic Sans MS" pitchFamily="66" charset="0"/>
              </a:rPr>
              <a:t>                         Stability (</a:t>
            </a:r>
            <a:r>
              <a:rPr lang="en-US" sz="1600" dirty="0" err="1">
                <a:solidFill>
                  <a:srgbClr val="FF00FF"/>
                </a:solidFill>
                <a:latin typeface="Comic Sans MS" pitchFamily="66" charset="0"/>
              </a:rPr>
              <a:t>nano</a:t>
            </a:r>
            <a:r>
              <a:rPr lang="en-US" sz="1600" dirty="0">
                <a:solidFill>
                  <a:srgbClr val="FF00FF"/>
                </a:solidFill>
                <a:latin typeface="Comic Sans MS" pitchFamily="66" charset="0"/>
              </a:rPr>
              <a:t>-meter range)</a:t>
            </a:r>
          </a:p>
          <a:p>
            <a:pPr marL="182563" indent="-182563">
              <a:tabLst>
                <a:tab pos="3230563" algn="l"/>
              </a:tabLst>
            </a:pPr>
            <a:endParaRPr lang="en-US" sz="700" dirty="0">
              <a:solidFill>
                <a:srgbClr val="FF00FF"/>
              </a:solidFill>
              <a:latin typeface="Comic Sans MS" pitchFamily="66" charset="0"/>
            </a:endParaRPr>
          </a:p>
          <a:p>
            <a:pPr marL="182563" indent="-182563">
              <a:buFontTx/>
              <a:buChar char="•"/>
              <a:tabLst>
                <a:tab pos="3230563" algn="l"/>
              </a:tabLst>
            </a:pPr>
            <a:r>
              <a:rPr lang="en-US" sz="1600" dirty="0">
                <a:solidFill>
                  <a:schemeClr val="tx1"/>
                </a:solidFill>
                <a:latin typeface="Comic Sans MS" pitchFamily="66" charset="0"/>
              </a:rPr>
              <a:t>Small beam sizes at Interaction Point: </a:t>
            </a:r>
            <a:r>
              <a:rPr lang="en-US" sz="1600" dirty="0">
                <a:solidFill>
                  <a:srgbClr val="FF00FF"/>
                </a:solidFill>
                <a:latin typeface="Comic Sans MS" pitchFamily="66" charset="0"/>
              </a:rPr>
              <a:t>Focusing to nm beam sizes</a:t>
            </a:r>
          </a:p>
          <a:p>
            <a:pPr marL="182563" indent="-182563">
              <a:tabLst>
                <a:tab pos="3230563" algn="l"/>
              </a:tabLst>
            </a:pPr>
            <a:r>
              <a:rPr lang="en-US" sz="1600" dirty="0">
                <a:solidFill>
                  <a:srgbClr val="FF00FF"/>
                </a:solidFill>
                <a:latin typeface="Comic Sans MS" pitchFamily="66" charset="0"/>
              </a:rPr>
              <a:t>                                              Stability to sub </a:t>
            </a:r>
            <a:r>
              <a:rPr lang="en-US" sz="1600" dirty="0" err="1">
                <a:solidFill>
                  <a:srgbClr val="FF00FF"/>
                </a:solidFill>
                <a:latin typeface="Comic Sans MS" pitchFamily="66" charset="0"/>
              </a:rPr>
              <a:t>nano</a:t>
            </a:r>
            <a:r>
              <a:rPr lang="en-US" sz="1600" dirty="0">
                <a:solidFill>
                  <a:srgbClr val="FF00FF"/>
                </a:solidFill>
                <a:latin typeface="Comic Sans MS" pitchFamily="66" charset="0"/>
              </a:rPr>
              <a:t>-meter</a:t>
            </a:r>
            <a:endParaRPr lang="en-US" sz="1600" b="0" dirty="0">
              <a:solidFill>
                <a:srgbClr val="FF00FF"/>
              </a:solidFill>
              <a:latin typeface="Comic Sans MS" pitchFamily="66" charset="0"/>
            </a:endParaRPr>
          </a:p>
        </p:txBody>
      </p:sp>
      <p:sp>
        <p:nvSpPr>
          <p:cNvPr id="1325066" name="AutoShape 10"/>
          <p:cNvSpPr>
            <a:spLocks noChangeArrowheads="1"/>
          </p:cNvSpPr>
          <p:nvPr/>
        </p:nvSpPr>
        <p:spPr bwMode="auto">
          <a:xfrm rot="-5400000">
            <a:off x="7749381" y="3286919"/>
            <a:ext cx="379413" cy="384175"/>
          </a:xfrm>
          <a:prstGeom prst="downArrow">
            <a:avLst>
              <a:gd name="adj1" fmla="val 59000"/>
              <a:gd name="adj2" fmla="val 40169"/>
            </a:avLst>
          </a:prstGeom>
          <a:solidFill>
            <a:srgbClr val="009999"/>
          </a:solidFill>
          <a:ln w="0">
            <a:solidFill>
              <a:schemeClr val="tx1"/>
            </a:solidFill>
            <a:miter lim="800000"/>
            <a:headEnd/>
            <a:tailEnd/>
          </a:ln>
          <a:effectLst>
            <a:outerShdw dist="107763" dir="2700000" algn="ctr" rotWithShape="0">
              <a:srgbClr val="808080">
                <a:alpha val="50000"/>
              </a:srgbClr>
            </a:outerShdw>
          </a:effectLst>
        </p:spPr>
        <p:txBody>
          <a:bodyPr wrap="none" anchor="ctr"/>
          <a:lstStyle/>
          <a:p>
            <a:pPr>
              <a:defRPr/>
            </a:pPr>
            <a:endParaRPr lang="en-US"/>
          </a:p>
        </p:txBody>
      </p:sp>
      <p:grpSp>
        <p:nvGrpSpPr>
          <p:cNvPr id="4" name="Group 11"/>
          <p:cNvGrpSpPr>
            <a:grpSpLocks/>
          </p:cNvGrpSpPr>
          <p:nvPr/>
        </p:nvGrpSpPr>
        <p:grpSpPr bwMode="auto">
          <a:xfrm>
            <a:off x="311150" y="1706563"/>
            <a:ext cx="4903788" cy="581025"/>
            <a:chOff x="160" y="1184"/>
            <a:chExt cx="3089" cy="366"/>
          </a:xfrm>
        </p:grpSpPr>
        <p:sp>
          <p:nvSpPr>
            <p:cNvPr id="9295" name="Rectangle 12"/>
            <p:cNvSpPr>
              <a:spLocks noChangeArrowheads="1"/>
            </p:cNvSpPr>
            <p:nvPr/>
          </p:nvSpPr>
          <p:spPr bwMode="auto">
            <a:xfrm>
              <a:off x="160" y="1225"/>
              <a:ext cx="1137" cy="250"/>
            </a:xfrm>
            <a:prstGeom prst="rect">
              <a:avLst/>
            </a:prstGeom>
            <a:noFill/>
            <a:ln w="0">
              <a:noFill/>
              <a:miter lim="800000"/>
              <a:headEnd/>
              <a:tailEnd/>
            </a:ln>
          </p:spPr>
          <p:txBody>
            <a:bodyPr wrap="none">
              <a:spAutoFit/>
            </a:bodyPr>
            <a:lstStyle/>
            <a:p>
              <a:pPr algn="ctr"/>
              <a:r>
                <a:rPr lang="en-US" sz="2000">
                  <a:solidFill>
                    <a:srgbClr val="0000FF"/>
                  </a:solidFill>
                  <a:latin typeface="Comic Sans MS" pitchFamily="66" charset="0"/>
                </a:rPr>
                <a:t>Energy reach</a:t>
              </a:r>
            </a:p>
          </p:txBody>
        </p:sp>
        <p:pic>
          <p:nvPicPr>
            <p:cNvPr id="9296" name="Picture 13"/>
            <p:cNvPicPr>
              <a:picLocks noChangeAspect="1" noChangeArrowheads="1"/>
            </p:cNvPicPr>
            <p:nvPr/>
          </p:nvPicPr>
          <p:blipFill>
            <a:blip r:embed="rId4" cstate="print"/>
            <a:srcRect/>
            <a:stretch>
              <a:fillRect/>
            </a:stretch>
          </p:blipFill>
          <p:spPr bwMode="auto">
            <a:xfrm>
              <a:off x="1504" y="1184"/>
              <a:ext cx="1745" cy="366"/>
            </a:xfrm>
            <a:prstGeom prst="rect">
              <a:avLst/>
            </a:prstGeom>
            <a:noFill/>
            <a:ln w="0">
              <a:noFill/>
              <a:miter lim="800000"/>
              <a:headEnd/>
              <a:tailEnd/>
            </a:ln>
          </p:spPr>
        </p:pic>
      </p:grpSp>
      <p:grpSp>
        <p:nvGrpSpPr>
          <p:cNvPr id="5" name="Group 14"/>
          <p:cNvGrpSpPr>
            <a:grpSpLocks/>
          </p:cNvGrpSpPr>
          <p:nvPr/>
        </p:nvGrpSpPr>
        <p:grpSpPr bwMode="auto">
          <a:xfrm>
            <a:off x="98315" y="522606"/>
            <a:ext cx="8947150" cy="1155725"/>
            <a:chOff x="2" y="1912"/>
            <a:chExt cx="5636" cy="770"/>
          </a:xfrm>
        </p:grpSpPr>
        <p:sp>
          <p:nvSpPr>
            <p:cNvPr id="9226" name="Line 15"/>
            <p:cNvSpPr>
              <a:spLocks noChangeShapeType="1"/>
            </p:cNvSpPr>
            <p:nvPr/>
          </p:nvSpPr>
          <p:spPr bwMode="auto">
            <a:xfrm>
              <a:off x="2640" y="1912"/>
              <a:ext cx="237" cy="367"/>
            </a:xfrm>
            <a:prstGeom prst="line">
              <a:avLst/>
            </a:prstGeom>
            <a:noFill/>
            <a:ln w="0">
              <a:solidFill>
                <a:srgbClr val="99CCFF"/>
              </a:solidFill>
              <a:round/>
              <a:headEnd/>
              <a:tailEnd/>
            </a:ln>
          </p:spPr>
          <p:txBody>
            <a:bodyPr wrap="none" anchor="ctr"/>
            <a:lstStyle/>
            <a:p>
              <a:endParaRPr lang="en-US"/>
            </a:p>
          </p:txBody>
        </p:sp>
        <p:sp>
          <p:nvSpPr>
            <p:cNvPr id="9227" name="Line 16"/>
            <p:cNvSpPr>
              <a:spLocks noChangeShapeType="1"/>
            </p:cNvSpPr>
            <p:nvPr/>
          </p:nvSpPr>
          <p:spPr bwMode="auto">
            <a:xfrm flipH="1" flipV="1">
              <a:off x="2877" y="2279"/>
              <a:ext cx="161" cy="0"/>
            </a:xfrm>
            <a:prstGeom prst="line">
              <a:avLst/>
            </a:prstGeom>
            <a:noFill/>
            <a:ln w="0">
              <a:solidFill>
                <a:srgbClr val="FF6600"/>
              </a:solidFill>
              <a:round/>
              <a:headEnd/>
              <a:tailEnd type="triangle" w="med" len="med"/>
            </a:ln>
          </p:spPr>
          <p:txBody>
            <a:bodyPr wrap="none" anchor="ctr"/>
            <a:lstStyle/>
            <a:p>
              <a:endParaRPr lang="en-US"/>
            </a:p>
          </p:txBody>
        </p:sp>
        <p:sp>
          <p:nvSpPr>
            <p:cNvPr id="9228" name="Line 17"/>
            <p:cNvSpPr>
              <a:spLocks noChangeShapeType="1"/>
            </p:cNvSpPr>
            <p:nvPr/>
          </p:nvSpPr>
          <p:spPr bwMode="auto">
            <a:xfrm>
              <a:off x="2705" y="2279"/>
              <a:ext cx="172" cy="0"/>
            </a:xfrm>
            <a:prstGeom prst="line">
              <a:avLst/>
            </a:prstGeom>
            <a:noFill/>
            <a:ln w="0">
              <a:solidFill>
                <a:srgbClr val="009999"/>
              </a:solidFill>
              <a:round/>
              <a:headEnd/>
              <a:tailEnd type="triangle" w="med" len="med"/>
            </a:ln>
          </p:spPr>
          <p:txBody>
            <a:bodyPr wrap="none" anchor="ctr"/>
            <a:lstStyle/>
            <a:p>
              <a:endParaRPr lang="en-US"/>
            </a:p>
          </p:txBody>
        </p:sp>
        <p:sp>
          <p:nvSpPr>
            <p:cNvPr id="9229" name="Line 18"/>
            <p:cNvSpPr>
              <a:spLocks noChangeShapeType="1"/>
            </p:cNvSpPr>
            <p:nvPr/>
          </p:nvSpPr>
          <p:spPr bwMode="auto">
            <a:xfrm>
              <a:off x="2640" y="2041"/>
              <a:ext cx="237" cy="238"/>
            </a:xfrm>
            <a:prstGeom prst="line">
              <a:avLst/>
            </a:prstGeom>
            <a:noFill/>
            <a:ln w="0">
              <a:solidFill>
                <a:srgbClr val="FF6600"/>
              </a:solidFill>
              <a:round/>
              <a:headEnd/>
              <a:tailEnd/>
            </a:ln>
          </p:spPr>
          <p:txBody>
            <a:bodyPr wrap="none" anchor="ctr"/>
            <a:lstStyle/>
            <a:p>
              <a:endParaRPr lang="en-US"/>
            </a:p>
          </p:txBody>
        </p:sp>
        <p:sp>
          <p:nvSpPr>
            <p:cNvPr id="9230" name="Line 19"/>
            <p:cNvSpPr>
              <a:spLocks noChangeShapeType="1"/>
            </p:cNvSpPr>
            <p:nvPr/>
          </p:nvSpPr>
          <p:spPr bwMode="auto">
            <a:xfrm>
              <a:off x="2793" y="1996"/>
              <a:ext cx="84" cy="283"/>
            </a:xfrm>
            <a:prstGeom prst="line">
              <a:avLst/>
            </a:prstGeom>
            <a:noFill/>
            <a:ln w="0">
              <a:solidFill>
                <a:srgbClr val="00FF00"/>
              </a:solidFill>
              <a:round/>
              <a:headEnd/>
              <a:tailEnd/>
            </a:ln>
          </p:spPr>
          <p:txBody>
            <a:bodyPr wrap="none" anchor="ctr"/>
            <a:lstStyle/>
            <a:p>
              <a:endParaRPr lang="en-US"/>
            </a:p>
          </p:txBody>
        </p:sp>
        <p:sp>
          <p:nvSpPr>
            <p:cNvPr id="9231" name="Line 20"/>
            <p:cNvSpPr>
              <a:spLocks noChangeShapeType="1"/>
            </p:cNvSpPr>
            <p:nvPr/>
          </p:nvSpPr>
          <p:spPr bwMode="auto">
            <a:xfrm flipH="1">
              <a:off x="2793" y="2279"/>
              <a:ext cx="84" cy="137"/>
            </a:xfrm>
            <a:prstGeom prst="line">
              <a:avLst/>
            </a:prstGeom>
            <a:noFill/>
            <a:ln w="0">
              <a:solidFill>
                <a:srgbClr val="0000FF"/>
              </a:solidFill>
              <a:round/>
              <a:headEnd/>
              <a:tailEnd/>
            </a:ln>
          </p:spPr>
          <p:txBody>
            <a:bodyPr wrap="none" anchor="ctr"/>
            <a:lstStyle/>
            <a:p>
              <a:endParaRPr lang="en-US"/>
            </a:p>
          </p:txBody>
        </p:sp>
        <p:sp>
          <p:nvSpPr>
            <p:cNvPr id="9232" name="Line 21"/>
            <p:cNvSpPr>
              <a:spLocks noChangeShapeType="1"/>
            </p:cNvSpPr>
            <p:nvPr/>
          </p:nvSpPr>
          <p:spPr bwMode="auto">
            <a:xfrm>
              <a:off x="2877" y="2279"/>
              <a:ext cx="102" cy="215"/>
            </a:xfrm>
            <a:prstGeom prst="line">
              <a:avLst/>
            </a:prstGeom>
            <a:noFill/>
            <a:ln w="0">
              <a:solidFill>
                <a:srgbClr val="FF00FF"/>
              </a:solidFill>
              <a:round/>
              <a:headEnd/>
              <a:tailEnd/>
            </a:ln>
          </p:spPr>
          <p:txBody>
            <a:bodyPr wrap="none" anchor="ctr"/>
            <a:lstStyle/>
            <a:p>
              <a:endParaRPr lang="en-US"/>
            </a:p>
          </p:txBody>
        </p:sp>
        <p:sp>
          <p:nvSpPr>
            <p:cNvPr id="9233" name="Line 22"/>
            <p:cNvSpPr>
              <a:spLocks noChangeShapeType="1"/>
            </p:cNvSpPr>
            <p:nvPr/>
          </p:nvSpPr>
          <p:spPr bwMode="auto">
            <a:xfrm>
              <a:off x="2877" y="2279"/>
              <a:ext cx="102" cy="95"/>
            </a:xfrm>
            <a:prstGeom prst="line">
              <a:avLst/>
            </a:prstGeom>
            <a:noFill/>
            <a:ln w="0">
              <a:solidFill>
                <a:srgbClr val="FF0000"/>
              </a:solidFill>
              <a:round/>
              <a:headEnd/>
              <a:tailEnd/>
            </a:ln>
          </p:spPr>
          <p:txBody>
            <a:bodyPr wrap="none" anchor="ctr"/>
            <a:lstStyle/>
            <a:p>
              <a:endParaRPr lang="en-US"/>
            </a:p>
          </p:txBody>
        </p:sp>
        <p:sp>
          <p:nvSpPr>
            <p:cNvPr id="9234" name="Rectangle 23"/>
            <p:cNvSpPr>
              <a:spLocks noChangeArrowheads="1"/>
            </p:cNvSpPr>
            <p:nvPr/>
          </p:nvSpPr>
          <p:spPr bwMode="auto">
            <a:xfrm>
              <a:off x="2360" y="1945"/>
              <a:ext cx="215" cy="173"/>
            </a:xfrm>
            <a:prstGeom prst="rect">
              <a:avLst/>
            </a:prstGeom>
            <a:noFill/>
            <a:ln w="0">
              <a:noFill/>
              <a:miter lim="800000"/>
              <a:headEnd/>
              <a:tailEnd/>
            </a:ln>
          </p:spPr>
          <p:txBody>
            <a:bodyPr wrap="none">
              <a:spAutoFit/>
            </a:bodyPr>
            <a:lstStyle/>
            <a:p>
              <a:pPr algn="ctr"/>
              <a:r>
                <a:rPr lang="en-US" sz="1200" b="0">
                  <a:solidFill>
                    <a:srgbClr val="009999"/>
                  </a:solidFill>
                  <a:latin typeface="Comic Sans MS" pitchFamily="66" charset="0"/>
                </a:rPr>
                <a:t>e+</a:t>
              </a:r>
            </a:p>
          </p:txBody>
        </p:sp>
        <p:sp>
          <p:nvSpPr>
            <p:cNvPr id="9235" name="Rectangle 24"/>
            <p:cNvSpPr>
              <a:spLocks noChangeArrowheads="1"/>
            </p:cNvSpPr>
            <p:nvPr/>
          </p:nvSpPr>
          <p:spPr bwMode="auto">
            <a:xfrm>
              <a:off x="3046" y="1934"/>
              <a:ext cx="209" cy="173"/>
            </a:xfrm>
            <a:prstGeom prst="rect">
              <a:avLst/>
            </a:prstGeom>
            <a:noFill/>
            <a:ln w="0">
              <a:noFill/>
              <a:miter lim="800000"/>
              <a:headEnd/>
              <a:tailEnd/>
            </a:ln>
          </p:spPr>
          <p:txBody>
            <a:bodyPr wrap="none">
              <a:spAutoFit/>
            </a:bodyPr>
            <a:lstStyle/>
            <a:p>
              <a:pPr algn="ctr"/>
              <a:r>
                <a:rPr lang="en-US" sz="1200" b="0">
                  <a:solidFill>
                    <a:srgbClr val="FF6600"/>
                  </a:solidFill>
                  <a:latin typeface="Comic Sans MS" pitchFamily="66" charset="0"/>
                </a:rPr>
                <a:t>e-</a:t>
              </a:r>
            </a:p>
          </p:txBody>
        </p:sp>
        <p:sp>
          <p:nvSpPr>
            <p:cNvPr id="9236" name="Rectangle 25"/>
            <p:cNvSpPr>
              <a:spLocks noChangeArrowheads="1"/>
            </p:cNvSpPr>
            <p:nvPr/>
          </p:nvSpPr>
          <p:spPr bwMode="auto">
            <a:xfrm>
              <a:off x="2548" y="2265"/>
              <a:ext cx="170" cy="29"/>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lstStyle/>
            <a:p>
              <a:endParaRPr lang="en-US"/>
            </a:p>
          </p:txBody>
        </p:sp>
        <p:sp>
          <p:nvSpPr>
            <p:cNvPr id="9237" name="Line 26"/>
            <p:cNvSpPr>
              <a:spLocks noChangeShapeType="1"/>
            </p:cNvSpPr>
            <p:nvPr/>
          </p:nvSpPr>
          <p:spPr bwMode="auto">
            <a:xfrm>
              <a:off x="364" y="2265"/>
              <a:ext cx="312" cy="0"/>
            </a:xfrm>
            <a:prstGeom prst="line">
              <a:avLst/>
            </a:prstGeom>
            <a:noFill/>
            <a:ln w="0">
              <a:solidFill>
                <a:srgbClr val="000000"/>
              </a:solidFill>
              <a:round/>
              <a:headEnd/>
              <a:tailEnd/>
            </a:ln>
          </p:spPr>
          <p:txBody>
            <a:bodyPr wrap="none" anchor="ctr"/>
            <a:lstStyle/>
            <a:p>
              <a:endParaRPr lang="en-US"/>
            </a:p>
          </p:txBody>
        </p:sp>
        <p:sp>
          <p:nvSpPr>
            <p:cNvPr id="9238" name="Rectangle 27"/>
            <p:cNvSpPr>
              <a:spLocks noChangeArrowheads="1"/>
            </p:cNvSpPr>
            <p:nvPr/>
          </p:nvSpPr>
          <p:spPr bwMode="auto">
            <a:xfrm>
              <a:off x="251" y="2265"/>
              <a:ext cx="397" cy="29"/>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lstStyle/>
            <a:p>
              <a:endParaRPr lang="en-US"/>
            </a:p>
          </p:txBody>
        </p:sp>
        <p:sp>
          <p:nvSpPr>
            <p:cNvPr id="1325084" name="AutoShape 28"/>
            <p:cNvSpPr>
              <a:spLocks noChangeArrowheads="1"/>
            </p:cNvSpPr>
            <p:nvPr/>
          </p:nvSpPr>
          <p:spPr bwMode="auto">
            <a:xfrm>
              <a:off x="2548" y="2209"/>
              <a:ext cx="56" cy="141"/>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p>
          </p:txBody>
        </p:sp>
        <p:sp>
          <p:nvSpPr>
            <p:cNvPr id="1325085" name="AutoShape 29"/>
            <p:cNvSpPr>
              <a:spLocks noChangeArrowheads="1"/>
            </p:cNvSpPr>
            <p:nvPr/>
          </p:nvSpPr>
          <p:spPr bwMode="auto">
            <a:xfrm>
              <a:off x="2633" y="2209"/>
              <a:ext cx="56" cy="141"/>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p>
          </p:txBody>
        </p:sp>
        <p:sp>
          <p:nvSpPr>
            <p:cNvPr id="9241" name="AutoShape 30"/>
            <p:cNvSpPr>
              <a:spLocks noChangeArrowheads="1"/>
            </p:cNvSpPr>
            <p:nvPr/>
          </p:nvSpPr>
          <p:spPr bwMode="auto">
            <a:xfrm>
              <a:off x="336" y="2010"/>
              <a:ext cx="283" cy="284"/>
            </a:xfrm>
            <a:custGeom>
              <a:avLst/>
              <a:gdLst>
                <a:gd name="T0" fmla="*/ 2 w 21600"/>
                <a:gd name="T1" fmla="*/ 0 h 21600"/>
                <a:gd name="T2" fmla="*/ 1 w 21600"/>
                <a:gd name="T3" fmla="*/ 1 h 21600"/>
                <a:gd name="T4" fmla="*/ 0 w 21600"/>
                <a:gd name="T5" fmla="*/ 2 h 21600"/>
                <a:gd name="T6" fmla="*/ 1 w 21600"/>
                <a:gd name="T7" fmla="*/ 3 h 21600"/>
                <a:gd name="T8" fmla="*/ 2 w 21600"/>
                <a:gd name="T9" fmla="*/ 4 h 21600"/>
                <a:gd name="T10" fmla="*/ 3 w 21600"/>
                <a:gd name="T11" fmla="*/ 3 h 21600"/>
                <a:gd name="T12" fmla="*/ 4 w 21600"/>
                <a:gd name="T13" fmla="*/ 2 h 21600"/>
                <a:gd name="T14" fmla="*/ 3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29 w 21600"/>
                <a:gd name="T25" fmla="*/ 3194 h 21600"/>
                <a:gd name="T26" fmla="*/ 18471 w 21600"/>
                <a:gd name="T27" fmla="*/ 1840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42" y="10800"/>
                  </a:moveTo>
                  <a:cubicBezTo>
                    <a:pt x="2442" y="15416"/>
                    <a:pt x="6184" y="19158"/>
                    <a:pt x="10800" y="19158"/>
                  </a:cubicBezTo>
                  <a:cubicBezTo>
                    <a:pt x="15416" y="19158"/>
                    <a:pt x="19158" y="15416"/>
                    <a:pt x="19158" y="10800"/>
                  </a:cubicBezTo>
                  <a:cubicBezTo>
                    <a:pt x="19158" y="6184"/>
                    <a:pt x="15416" y="2442"/>
                    <a:pt x="10800" y="2442"/>
                  </a:cubicBezTo>
                  <a:cubicBezTo>
                    <a:pt x="6184" y="2442"/>
                    <a:pt x="2442" y="6184"/>
                    <a:pt x="2442" y="10800"/>
                  </a:cubicBezTo>
                  <a:close/>
                </a:path>
              </a:pathLst>
            </a:custGeom>
            <a:gradFill rotWithShape="1">
              <a:gsLst>
                <a:gs pos="0">
                  <a:srgbClr val="CCCCFF"/>
                </a:gs>
                <a:gs pos="50000">
                  <a:srgbClr val="545469"/>
                </a:gs>
                <a:gs pos="100000">
                  <a:srgbClr val="CCCCFF"/>
                </a:gs>
              </a:gsLst>
              <a:lin ang="2700000" scaled="1"/>
            </a:gradFill>
            <a:ln w="0">
              <a:solidFill>
                <a:srgbClr val="000000"/>
              </a:solidFill>
              <a:round/>
              <a:headEnd/>
              <a:tailEnd/>
            </a:ln>
          </p:spPr>
          <p:txBody>
            <a:bodyPr wrap="none" anchor="ctr"/>
            <a:lstStyle/>
            <a:p>
              <a:endParaRPr lang="en-US"/>
            </a:p>
          </p:txBody>
        </p:sp>
        <p:sp>
          <p:nvSpPr>
            <p:cNvPr id="9242" name="AutoShape 31"/>
            <p:cNvSpPr>
              <a:spLocks noChangeArrowheads="1"/>
            </p:cNvSpPr>
            <p:nvPr/>
          </p:nvSpPr>
          <p:spPr bwMode="auto">
            <a:xfrm>
              <a:off x="138" y="2209"/>
              <a:ext cx="142" cy="141"/>
            </a:xfrm>
            <a:prstGeom prst="roundRect">
              <a:avLst>
                <a:gd name="adj" fmla="val 16667"/>
              </a:avLst>
            </a:prstGeom>
            <a:gradFill rotWithShape="1">
              <a:gsLst>
                <a:gs pos="0">
                  <a:srgbClr val="CCCCFF"/>
                </a:gs>
                <a:gs pos="100000">
                  <a:srgbClr val="5E5E76"/>
                </a:gs>
              </a:gsLst>
              <a:path path="shape">
                <a:fillToRect l="50000" t="50000" r="50000" b="50000"/>
              </a:path>
            </a:gradFill>
            <a:ln w="0">
              <a:solidFill>
                <a:schemeClr val="tx1"/>
              </a:solidFill>
              <a:round/>
              <a:headEnd/>
              <a:tailEnd/>
            </a:ln>
          </p:spPr>
          <p:txBody>
            <a:bodyPr wrap="none" anchor="ctr"/>
            <a:lstStyle/>
            <a:p>
              <a:endParaRPr lang="en-US"/>
            </a:p>
          </p:txBody>
        </p:sp>
        <p:sp>
          <p:nvSpPr>
            <p:cNvPr id="9243" name="Rectangle 32"/>
            <p:cNvSpPr>
              <a:spLocks noChangeArrowheads="1"/>
            </p:cNvSpPr>
            <p:nvPr/>
          </p:nvSpPr>
          <p:spPr bwMode="auto">
            <a:xfrm>
              <a:off x="3030" y="2265"/>
              <a:ext cx="113" cy="29"/>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lstStyle/>
            <a:p>
              <a:endParaRPr lang="en-US"/>
            </a:p>
          </p:txBody>
        </p:sp>
        <p:sp>
          <p:nvSpPr>
            <p:cNvPr id="1325089" name="AutoShape 33"/>
            <p:cNvSpPr>
              <a:spLocks noChangeArrowheads="1"/>
            </p:cNvSpPr>
            <p:nvPr/>
          </p:nvSpPr>
          <p:spPr bwMode="auto">
            <a:xfrm>
              <a:off x="3143" y="2209"/>
              <a:ext cx="56" cy="141"/>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p>
          </p:txBody>
        </p:sp>
        <p:sp>
          <p:nvSpPr>
            <p:cNvPr id="1325090" name="AutoShape 34"/>
            <p:cNvSpPr>
              <a:spLocks noChangeArrowheads="1"/>
            </p:cNvSpPr>
            <p:nvPr/>
          </p:nvSpPr>
          <p:spPr bwMode="auto">
            <a:xfrm>
              <a:off x="3058" y="2209"/>
              <a:ext cx="56" cy="141"/>
            </a:xfrm>
            <a:prstGeom prst="plaque">
              <a:avLst>
                <a:gd name="adj" fmla="val 34116"/>
              </a:avLst>
            </a:prstGeom>
            <a:gradFill rotWithShape="1">
              <a:gsLst>
                <a:gs pos="0">
                  <a:schemeClr val="accent1"/>
                </a:gs>
                <a:gs pos="100000">
                  <a:schemeClr val="accent1">
                    <a:gamma/>
                    <a:shade val="46275"/>
                    <a:invGamma/>
                  </a:schemeClr>
                </a:gs>
              </a:gsLst>
              <a:path path="shape">
                <a:fillToRect l="50000" t="50000" r="50000" b="50000"/>
              </a:path>
            </a:gradFill>
            <a:ln w="0">
              <a:solidFill>
                <a:srgbClr val="000000"/>
              </a:solidFill>
              <a:miter lim="800000"/>
              <a:headEnd/>
              <a:tailEnd/>
            </a:ln>
            <a:effectLst/>
          </p:spPr>
          <p:txBody>
            <a:bodyPr wrap="none" anchor="ctr"/>
            <a:lstStyle/>
            <a:p>
              <a:pPr>
                <a:defRPr/>
              </a:pPr>
              <a:endParaRPr lang="en-US"/>
            </a:p>
          </p:txBody>
        </p:sp>
        <p:sp>
          <p:nvSpPr>
            <p:cNvPr id="9246" name="Line 35"/>
            <p:cNvSpPr>
              <a:spLocks noChangeShapeType="1"/>
            </p:cNvSpPr>
            <p:nvPr/>
          </p:nvSpPr>
          <p:spPr bwMode="auto">
            <a:xfrm flipH="1">
              <a:off x="5100" y="2265"/>
              <a:ext cx="312" cy="0"/>
            </a:xfrm>
            <a:prstGeom prst="line">
              <a:avLst/>
            </a:prstGeom>
            <a:noFill/>
            <a:ln w="0">
              <a:solidFill>
                <a:srgbClr val="000000"/>
              </a:solidFill>
              <a:round/>
              <a:headEnd/>
              <a:tailEnd/>
            </a:ln>
          </p:spPr>
          <p:txBody>
            <a:bodyPr wrap="none" anchor="ctr"/>
            <a:lstStyle/>
            <a:p>
              <a:endParaRPr lang="en-US"/>
            </a:p>
          </p:txBody>
        </p:sp>
        <p:sp>
          <p:nvSpPr>
            <p:cNvPr id="9247" name="Rectangle 36"/>
            <p:cNvSpPr>
              <a:spLocks noChangeArrowheads="1"/>
            </p:cNvSpPr>
            <p:nvPr/>
          </p:nvSpPr>
          <p:spPr bwMode="auto">
            <a:xfrm flipH="1">
              <a:off x="5128" y="2265"/>
              <a:ext cx="397" cy="29"/>
            </a:xfrm>
            <a:prstGeom prst="rect">
              <a:avLst/>
            </a:prstGeom>
            <a:gradFill rotWithShape="0">
              <a:gsLst>
                <a:gs pos="0">
                  <a:srgbClr val="5E5E76"/>
                </a:gs>
                <a:gs pos="50000">
                  <a:srgbClr val="CCCCFF"/>
                </a:gs>
                <a:gs pos="100000">
                  <a:srgbClr val="5E5E76"/>
                </a:gs>
              </a:gsLst>
              <a:lin ang="5400000" scaled="1"/>
            </a:gradFill>
            <a:ln w="9525">
              <a:solidFill>
                <a:schemeClr val="tx1"/>
              </a:solidFill>
              <a:miter lim="800000"/>
              <a:headEnd/>
              <a:tailEnd/>
            </a:ln>
          </p:spPr>
          <p:txBody>
            <a:bodyPr wrap="none" anchor="ctr"/>
            <a:lstStyle/>
            <a:p>
              <a:endParaRPr lang="en-US"/>
            </a:p>
          </p:txBody>
        </p:sp>
        <p:sp>
          <p:nvSpPr>
            <p:cNvPr id="9248" name="AutoShape 37"/>
            <p:cNvSpPr>
              <a:spLocks noChangeArrowheads="1"/>
            </p:cNvSpPr>
            <p:nvPr/>
          </p:nvSpPr>
          <p:spPr bwMode="auto">
            <a:xfrm flipH="1">
              <a:off x="5157" y="2010"/>
              <a:ext cx="283" cy="284"/>
            </a:xfrm>
            <a:custGeom>
              <a:avLst/>
              <a:gdLst>
                <a:gd name="T0" fmla="*/ 2 w 21600"/>
                <a:gd name="T1" fmla="*/ 0 h 21600"/>
                <a:gd name="T2" fmla="*/ 1 w 21600"/>
                <a:gd name="T3" fmla="*/ 1 h 21600"/>
                <a:gd name="T4" fmla="*/ 0 w 21600"/>
                <a:gd name="T5" fmla="*/ 2 h 21600"/>
                <a:gd name="T6" fmla="*/ 1 w 21600"/>
                <a:gd name="T7" fmla="*/ 3 h 21600"/>
                <a:gd name="T8" fmla="*/ 2 w 21600"/>
                <a:gd name="T9" fmla="*/ 4 h 21600"/>
                <a:gd name="T10" fmla="*/ 3 w 21600"/>
                <a:gd name="T11" fmla="*/ 3 h 21600"/>
                <a:gd name="T12" fmla="*/ 4 w 21600"/>
                <a:gd name="T13" fmla="*/ 2 h 21600"/>
                <a:gd name="T14" fmla="*/ 3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29 w 21600"/>
                <a:gd name="T25" fmla="*/ 3194 h 21600"/>
                <a:gd name="T26" fmla="*/ 18471 w 21600"/>
                <a:gd name="T27" fmla="*/ 1840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42" y="10800"/>
                  </a:moveTo>
                  <a:cubicBezTo>
                    <a:pt x="2442" y="15416"/>
                    <a:pt x="6184" y="19158"/>
                    <a:pt x="10800" y="19158"/>
                  </a:cubicBezTo>
                  <a:cubicBezTo>
                    <a:pt x="15416" y="19158"/>
                    <a:pt x="19158" y="15416"/>
                    <a:pt x="19158" y="10800"/>
                  </a:cubicBezTo>
                  <a:cubicBezTo>
                    <a:pt x="19158" y="6184"/>
                    <a:pt x="15416" y="2442"/>
                    <a:pt x="10800" y="2442"/>
                  </a:cubicBezTo>
                  <a:cubicBezTo>
                    <a:pt x="6184" y="2442"/>
                    <a:pt x="2442" y="6184"/>
                    <a:pt x="2442" y="10800"/>
                  </a:cubicBezTo>
                  <a:close/>
                </a:path>
              </a:pathLst>
            </a:custGeom>
            <a:gradFill rotWithShape="1">
              <a:gsLst>
                <a:gs pos="0">
                  <a:srgbClr val="CCCCFF"/>
                </a:gs>
                <a:gs pos="50000">
                  <a:srgbClr val="545469"/>
                </a:gs>
                <a:gs pos="100000">
                  <a:srgbClr val="CCCCFF"/>
                </a:gs>
              </a:gsLst>
              <a:lin ang="2700000" scaled="1"/>
            </a:gradFill>
            <a:ln w="0">
              <a:solidFill>
                <a:srgbClr val="000000"/>
              </a:solidFill>
              <a:round/>
              <a:headEnd/>
              <a:tailEnd/>
            </a:ln>
          </p:spPr>
          <p:txBody>
            <a:bodyPr wrap="none" anchor="ctr"/>
            <a:lstStyle/>
            <a:p>
              <a:endParaRPr lang="en-US"/>
            </a:p>
          </p:txBody>
        </p:sp>
        <p:sp>
          <p:nvSpPr>
            <p:cNvPr id="9249" name="AutoShape 38"/>
            <p:cNvSpPr>
              <a:spLocks noChangeArrowheads="1"/>
            </p:cNvSpPr>
            <p:nvPr/>
          </p:nvSpPr>
          <p:spPr bwMode="auto">
            <a:xfrm flipH="1">
              <a:off x="5496" y="2209"/>
              <a:ext cx="142" cy="141"/>
            </a:xfrm>
            <a:prstGeom prst="roundRect">
              <a:avLst>
                <a:gd name="adj" fmla="val 16667"/>
              </a:avLst>
            </a:prstGeom>
            <a:gradFill rotWithShape="1">
              <a:gsLst>
                <a:gs pos="0">
                  <a:srgbClr val="CCCCFF"/>
                </a:gs>
                <a:gs pos="100000">
                  <a:srgbClr val="5E5E76"/>
                </a:gs>
              </a:gsLst>
              <a:path path="shape">
                <a:fillToRect l="50000" t="50000" r="50000" b="50000"/>
              </a:path>
            </a:gradFill>
            <a:ln w="0">
              <a:solidFill>
                <a:schemeClr val="tx1"/>
              </a:solidFill>
              <a:round/>
              <a:headEnd/>
              <a:tailEnd/>
            </a:ln>
          </p:spPr>
          <p:txBody>
            <a:bodyPr wrap="none" anchor="ctr"/>
            <a:lstStyle/>
            <a:p>
              <a:endParaRPr lang="en-US"/>
            </a:p>
          </p:txBody>
        </p:sp>
        <p:sp>
          <p:nvSpPr>
            <p:cNvPr id="9250" name="Rectangle 39"/>
            <p:cNvSpPr>
              <a:spLocks noChangeArrowheads="1"/>
            </p:cNvSpPr>
            <p:nvPr/>
          </p:nvSpPr>
          <p:spPr bwMode="auto">
            <a:xfrm>
              <a:off x="2" y="2374"/>
              <a:ext cx="362" cy="154"/>
            </a:xfrm>
            <a:prstGeom prst="rect">
              <a:avLst/>
            </a:prstGeom>
            <a:noFill/>
            <a:ln w="0">
              <a:noFill/>
              <a:miter lim="800000"/>
              <a:headEnd/>
              <a:tailEnd/>
            </a:ln>
          </p:spPr>
          <p:txBody>
            <a:bodyPr wrap="none">
              <a:spAutoFit/>
            </a:bodyPr>
            <a:lstStyle/>
            <a:p>
              <a:pPr algn="ctr"/>
              <a:r>
                <a:rPr lang="en-US" sz="1000" b="0">
                  <a:solidFill>
                    <a:srgbClr val="000000"/>
                  </a:solidFill>
                  <a:latin typeface="Comic Sans MS" pitchFamily="66" charset="0"/>
                </a:rPr>
                <a:t>source</a:t>
              </a:r>
            </a:p>
          </p:txBody>
        </p:sp>
        <p:sp>
          <p:nvSpPr>
            <p:cNvPr id="9251" name="Rectangle 40"/>
            <p:cNvSpPr>
              <a:spLocks noChangeArrowheads="1"/>
            </p:cNvSpPr>
            <p:nvPr/>
          </p:nvSpPr>
          <p:spPr bwMode="auto">
            <a:xfrm>
              <a:off x="4964" y="2452"/>
              <a:ext cx="583" cy="154"/>
            </a:xfrm>
            <a:prstGeom prst="rect">
              <a:avLst/>
            </a:prstGeom>
            <a:noFill/>
            <a:ln w="0">
              <a:noFill/>
              <a:miter lim="800000"/>
              <a:headEnd/>
              <a:tailEnd/>
            </a:ln>
          </p:spPr>
          <p:txBody>
            <a:bodyPr>
              <a:spAutoFit/>
            </a:bodyPr>
            <a:lstStyle/>
            <a:p>
              <a:pPr algn="ctr"/>
              <a:r>
                <a:rPr lang="en-US" sz="1000" b="0" dirty="0">
                  <a:solidFill>
                    <a:srgbClr val="000000"/>
                  </a:solidFill>
                  <a:latin typeface="Comic Sans MS" pitchFamily="66" charset="0"/>
                </a:rPr>
                <a:t>damping ring</a:t>
              </a:r>
            </a:p>
          </p:txBody>
        </p:sp>
        <p:sp>
          <p:nvSpPr>
            <p:cNvPr id="9252" name="Rectangle 41"/>
            <p:cNvSpPr>
              <a:spLocks noChangeArrowheads="1"/>
            </p:cNvSpPr>
            <p:nvPr/>
          </p:nvSpPr>
          <p:spPr bwMode="auto">
            <a:xfrm>
              <a:off x="3785" y="2374"/>
              <a:ext cx="583" cy="154"/>
            </a:xfrm>
            <a:prstGeom prst="rect">
              <a:avLst/>
            </a:prstGeom>
            <a:noFill/>
            <a:ln w="0">
              <a:noFill/>
              <a:miter lim="800000"/>
              <a:headEnd/>
              <a:tailEnd/>
            </a:ln>
          </p:spPr>
          <p:txBody>
            <a:bodyPr>
              <a:spAutoFit/>
            </a:bodyPr>
            <a:lstStyle/>
            <a:p>
              <a:pPr algn="ctr"/>
              <a:r>
                <a:rPr lang="en-US" sz="1000" b="0">
                  <a:solidFill>
                    <a:srgbClr val="000000"/>
                  </a:solidFill>
                  <a:latin typeface="Comic Sans MS" pitchFamily="66" charset="0"/>
                </a:rPr>
                <a:t>main linac</a:t>
              </a:r>
            </a:p>
          </p:txBody>
        </p:sp>
        <p:sp>
          <p:nvSpPr>
            <p:cNvPr id="9253" name="Rectangle 42"/>
            <p:cNvSpPr>
              <a:spLocks noChangeArrowheads="1"/>
            </p:cNvSpPr>
            <p:nvPr/>
          </p:nvSpPr>
          <p:spPr bwMode="auto">
            <a:xfrm>
              <a:off x="2433" y="2528"/>
              <a:ext cx="888" cy="154"/>
            </a:xfrm>
            <a:prstGeom prst="rect">
              <a:avLst/>
            </a:prstGeom>
            <a:noFill/>
            <a:ln w="0">
              <a:noFill/>
              <a:miter lim="800000"/>
              <a:headEnd/>
              <a:tailEnd/>
            </a:ln>
          </p:spPr>
          <p:txBody>
            <a:bodyPr>
              <a:spAutoFit/>
            </a:bodyPr>
            <a:lstStyle/>
            <a:p>
              <a:pPr algn="ctr"/>
              <a:r>
                <a:rPr lang="en-US" sz="1000" b="0">
                  <a:solidFill>
                    <a:srgbClr val="000000"/>
                  </a:solidFill>
                  <a:latin typeface="Comic Sans MS" pitchFamily="66" charset="0"/>
                </a:rPr>
                <a:t>beam delivery</a:t>
              </a:r>
            </a:p>
          </p:txBody>
        </p:sp>
        <p:grpSp>
          <p:nvGrpSpPr>
            <p:cNvPr id="9254" name="Group 43"/>
            <p:cNvGrpSpPr>
              <a:grpSpLocks/>
            </p:cNvGrpSpPr>
            <p:nvPr/>
          </p:nvGrpSpPr>
          <p:grpSpPr bwMode="auto">
            <a:xfrm>
              <a:off x="619" y="2209"/>
              <a:ext cx="1929" cy="133"/>
              <a:chOff x="619" y="2209"/>
              <a:chExt cx="1929" cy="133"/>
            </a:xfrm>
          </p:grpSpPr>
          <p:sp>
            <p:nvSpPr>
              <p:cNvPr id="9275" name="Rectangle 44"/>
              <p:cNvSpPr>
                <a:spLocks noChangeArrowheads="1"/>
              </p:cNvSpPr>
              <p:nvPr/>
            </p:nvSpPr>
            <p:spPr bwMode="auto">
              <a:xfrm>
                <a:off x="619" y="2265"/>
                <a:ext cx="1929" cy="29"/>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grpSp>
            <p:nvGrpSpPr>
              <p:cNvPr id="9276" name="Group 45"/>
              <p:cNvGrpSpPr>
                <a:grpSpLocks/>
              </p:cNvGrpSpPr>
              <p:nvPr/>
            </p:nvGrpSpPr>
            <p:grpSpPr bwMode="auto">
              <a:xfrm flipH="1">
                <a:off x="988" y="2209"/>
                <a:ext cx="1529" cy="133"/>
                <a:chOff x="2766" y="2443"/>
                <a:chExt cx="1529" cy="133"/>
              </a:xfrm>
            </p:grpSpPr>
            <p:grpSp>
              <p:nvGrpSpPr>
                <p:cNvPr id="9280" name="Group 46"/>
                <p:cNvGrpSpPr>
                  <a:grpSpLocks/>
                </p:cNvGrpSpPr>
                <p:nvPr/>
              </p:nvGrpSpPr>
              <p:grpSpPr bwMode="auto">
                <a:xfrm>
                  <a:off x="4014" y="2443"/>
                  <a:ext cx="281" cy="133"/>
                  <a:chOff x="2737" y="1615"/>
                  <a:chExt cx="281" cy="133"/>
                </a:xfrm>
              </p:grpSpPr>
              <p:sp>
                <p:nvSpPr>
                  <p:cNvPr id="9293" name="Rectangle 47"/>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94" name="Line 48"/>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81" name="Group 49"/>
                <p:cNvGrpSpPr>
                  <a:grpSpLocks/>
                </p:cNvGrpSpPr>
                <p:nvPr/>
              </p:nvGrpSpPr>
              <p:grpSpPr bwMode="auto">
                <a:xfrm>
                  <a:off x="3078" y="2443"/>
                  <a:ext cx="281" cy="133"/>
                  <a:chOff x="2737" y="1615"/>
                  <a:chExt cx="281" cy="133"/>
                </a:xfrm>
              </p:grpSpPr>
              <p:sp>
                <p:nvSpPr>
                  <p:cNvPr id="9291" name="Rectangle 50"/>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92" name="Line 51"/>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82" name="Group 52"/>
                <p:cNvGrpSpPr>
                  <a:grpSpLocks/>
                </p:cNvGrpSpPr>
                <p:nvPr/>
              </p:nvGrpSpPr>
              <p:grpSpPr bwMode="auto">
                <a:xfrm>
                  <a:off x="2766" y="2443"/>
                  <a:ext cx="281" cy="133"/>
                  <a:chOff x="2737" y="1615"/>
                  <a:chExt cx="281" cy="133"/>
                </a:xfrm>
              </p:grpSpPr>
              <p:sp>
                <p:nvSpPr>
                  <p:cNvPr id="9289" name="Rectangle 53"/>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90" name="Line 54"/>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83" name="Group 55"/>
                <p:cNvGrpSpPr>
                  <a:grpSpLocks/>
                </p:cNvGrpSpPr>
                <p:nvPr/>
              </p:nvGrpSpPr>
              <p:grpSpPr bwMode="auto">
                <a:xfrm>
                  <a:off x="3390" y="2443"/>
                  <a:ext cx="281" cy="133"/>
                  <a:chOff x="2737" y="1615"/>
                  <a:chExt cx="281" cy="133"/>
                </a:xfrm>
              </p:grpSpPr>
              <p:sp>
                <p:nvSpPr>
                  <p:cNvPr id="9287" name="Rectangle 56"/>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88" name="Line 57"/>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84" name="Group 58"/>
                <p:cNvGrpSpPr>
                  <a:grpSpLocks/>
                </p:cNvGrpSpPr>
                <p:nvPr/>
              </p:nvGrpSpPr>
              <p:grpSpPr bwMode="auto">
                <a:xfrm>
                  <a:off x="3702" y="2443"/>
                  <a:ext cx="281" cy="133"/>
                  <a:chOff x="2737" y="1615"/>
                  <a:chExt cx="281" cy="133"/>
                </a:xfrm>
              </p:grpSpPr>
              <p:sp>
                <p:nvSpPr>
                  <p:cNvPr id="9285" name="Rectangle 59"/>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86" name="Line 60"/>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grpSp>
            <p:nvGrpSpPr>
              <p:cNvPr id="9277" name="Group 61"/>
              <p:cNvGrpSpPr>
                <a:grpSpLocks/>
              </p:cNvGrpSpPr>
              <p:nvPr/>
            </p:nvGrpSpPr>
            <p:grpSpPr bwMode="auto">
              <a:xfrm flipH="1">
                <a:off x="676" y="2209"/>
                <a:ext cx="281" cy="133"/>
                <a:chOff x="2737" y="1615"/>
                <a:chExt cx="281" cy="133"/>
              </a:xfrm>
            </p:grpSpPr>
            <p:sp>
              <p:nvSpPr>
                <p:cNvPr id="9278" name="Rectangle 62"/>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79" name="Line 63"/>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grpSp>
          <p:nvGrpSpPr>
            <p:cNvPr id="9255" name="Group 64"/>
            <p:cNvGrpSpPr>
              <a:grpSpLocks/>
            </p:cNvGrpSpPr>
            <p:nvPr/>
          </p:nvGrpSpPr>
          <p:grpSpPr bwMode="auto">
            <a:xfrm>
              <a:off x="3200" y="2209"/>
              <a:ext cx="1929" cy="133"/>
              <a:chOff x="3200" y="2209"/>
              <a:chExt cx="1929" cy="133"/>
            </a:xfrm>
          </p:grpSpPr>
          <p:sp>
            <p:nvSpPr>
              <p:cNvPr id="9256" name="Rectangle 65"/>
              <p:cNvSpPr>
                <a:spLocks noChangeArrowheads="1"/>
              </p:cNvSpPr>
              <p:nvPr/>
            </p:nvSpPr>
            <p:spPr bwMode="auto">
              <a:xfrm>
                <a:off x="3200" y="2265"/>
                <a:ext cx="1929" cy="29"/>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grpSp>
            <p:nvGrpSpPr>
              <p:cNvPr id="9257" name="Group 66"/>
              <p:cNvGrpSpPr>
                <a:grpSpLocks/>
              </p:cNvGrpSpPr>
              <p:nvPr/>
            </p:nvGrpSpPr>
            <p:grpSpPr bwMode="auto">
              <a:xfrm>
                <a:off x="4477" y="2209"/>
                <a:ext cx="281" cy="133"/>
                <a:chOff x="2737" y="1615"/>
                <a:chExt cx="281" cy="133"/>
              </a:xfrm>
            </p:grpSpPr>
            <p:sp>
              <p:nvSpPr>
                <p:cNvPr id="9273" name="Rectangle 67"/>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74" name="Line 68"/>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58" name="Group 69"/>
              <p:cNvGrpSpPr>
                <a:grpSpLocks/>
              </p:cNvGrpSpPr>
              <p:nvPr/>
            </p:nvGrpSpPr>
            <p:grpSpPr bwMode="auto">
              <a:xfrm>
                <a:off x="3541" y="2209"/>
                <a:ext cx="281" cy="133"/>
                <a:chOff x="2737" y="1615"/>
                <a:chExt cx="281" cy="133"/>
              </a:xfrm>
            </p:grpSpPr>
            <p:sp>
              <p:nvSpPr>
                <p:cNvPr id="9271" name="Rectangle 70"/>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72" name="Line 71"/>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59" name="Group 72"/>
              <p:cNvGrpSpPr>
                <a:grpSpLocks/>
              </p:cNvGrpSpPr>
              <p:nvPr/>
            </p:nvGrpSpPr>
            <p:grpSpPr bwMode="auto">
              <a:xfrm>
                <a:off x="3229" y="2209"/>
                <a:ext cx="281" cy="133"/>
                <a:chOff x="2737" y="1615"/>
                <a:chExt cx="281" cy="133"/>
              </a:xfrm>
            </p:grpSpPr>
            <p:sp>
              <p:nvSpPr>
                <p:cNvPr id="9269" name="Rectangle 73"/>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70" name="Line 74"/>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60" name="Group 75"/>
              <p:cNvGrpSpPr>
                <a:grpSpLocks/>
              </p:cNvGrpSpPr>
              <p:nvPr/>
            </p:nvGrpSpPr>
            <p:grpSpPr bwMode="auto">
              <a:xfrm>
                <a:off x="3853" y="2209"/>
                <a:ext cx="281" cy="133"/>
                <a:chOff x="2737" y="1615"/>
                <a:chExt cx="281" cy="133"/>
              </a:xfrm>
            </p:grpSpPr>
            <p:sp>
              <p:nvSpPr>
                <p:cNvPr id="9267" name="Rectangle 76"/>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68" name="Line 77"/>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61" name="Group 78"/>
              <p:cNvGrpSpPr>
                <a:grpSpLocks/>
              </p:cNvGrpSpPr>
              <p:nvPr/>
            </p:nvGrpSpPr>
            <p:grpSpPr bwMode="auto">
              <a:xfrm>
                <a:off x="4165" y="2209"/>
                <a:ext cx="281" cy="133"/>
                <a:chOff x="2737" y="1615"/>
                <a:chExt cx="281" cy="133"/>
              </a:xfrm>
            </p:grpSpPr>
            <p:sp>
              <p:nvSpPr>
                <p:cNvPr id="9265" name="Rectangle 79"/>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66" name="Line 80"/>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nvGrpSpPr>
              <p:cNvPr id="9262" name="Group 81"/>
              <p:cNvGrpSpPr>
                <a:grpSpLocks/>
              </p:cNvGrpSpPr>
              <p:nvPr/>
            </p:nvGrpSpPr>
            <p:grpSpPr bwMode="auto">
              <a:xfrm>
                <a:off x="4788" y="2209"/>
                <a:ext cx="281" cy="133"/>
                <a:chOff x="2737" y="1615"/>
                <a:chExt cx="281" cy="133"/>
              </a:xfrm>
            </p:grpSpPr>
            <p:sp>
              <p:nvSpPr>
                <p:cNvPr id="9263" name="Rectangle 82"/>
                <p:cNvSpPr>
                  <a:spLocks noChangeArrowheads="1"/>
                </p:cNvSpPr>
                <p:nvPr/>
              </p:nvSpPr>
              <p:spPr bwMode="auto">
                <a:xfrm>
                  <a:off x="2737" y="1615"/>
                  <a:ext cx="281" cy="133"/>
                </a:xfrm>
                <a:prstGeom prst="rect">
                  <a:avLst/>
                </a:prstGeom>
                <a:gradFill rotWithShape="0">
                  <a:gsLst>
                    <a:gs pos="0">
                      <a:srgbClr val="764700"/>
                    </a:gs>
                    <a:gs pos="50000">
                      <a:srgbClr val="FF9900"/>
                    </a:gs>
                    <a:gs pos="100000">
                      <a:srgbClr val="764700"/>
                    </a:gs>
                  </a:gsLst>
                  <a:lin ang="5400000" scaled="1"/>
                </a:gradFill>
                <a:ln w="9525">
                  <a:solidFill>
                    <a:schemeClr val="tx1"/>
                  </a:solidFill>
                  <a:miter lim="800000"/>
                  <a:headEnd/>
                  <a:tailEnd/>
                </a:ln>
              </p:spPr>
              <p:txBody>
                <a:bodyPr wrap="none" anchor="ctr"/>
                <a:lstStyle/>
                <a:p>
                  <a:endParaRPr lang="en-US"/>
                </a:p>
              </p:txBody>
            </p:sp>
            <p:sp>
              <p:nvSpPr>
                <p:cNvPr id="9264" name="Line 83"/>
                <p:cNvSpPr>
                  <a:spLocks noChangeShapeType="1"/>
                </p:cNvSpPr>
                <p:nvPr/>
              </p:nvSpPr>
              <p:spPr bwMode="auto">
                <a:xfrm flipH="1">
                  <a:off x="2774" y="1685"/>
                  <a:ext cx="207" cy="0"/>
                </a:xfrm>
                <a:prstGeom prst="line">
                  <a:avLst/>
                </a:prstGeom>
                <a:noFill/>
                <a:ln w="9525">
                  <a:solidFill>
                    <a:srgbClr val="0000FF"/>
                  </a:solidFill>
                  <a:round/>
                  <a:headEnd/>
                  <a:tailEnd type="triangle" w="sm" len="sm"/>
                </a:ln>
              </p:spPr>
              <p:txBody>
                <a:bodyPr/>
                <a:lstStyle/>
                <a:p>
                  <a:endParaRPr lang="en-US"/>
                </a:p>
              </p:txBody>
            </p:sp>
          </p:grpSp>
        </p:grpSp>
      </p:grpSp>
      <p:sp>
        <p:nvSpPr>
          <p:cNvPr id="1325140" name="Rectangle 84"/>
          <p:cNvSpPr>
            <a:spLocks noChangeArrowheads="1"/>
          </p:cNvSpPr>
          <p:nvPr/>
        </p:nvSpPr>
        <p:spPr bwMode="auto">
          <a:xfrm>
            <a:off x="266700" y="2197100"/>
            <a:ext cx="8877300" cy="763588"/>
          </a:xfrm>
          <a:prstGeom prst="rect">
            <a:avLst/>
          </a:prstGeom>
          <a:noFill/>
          <a:ln w="0">
            <a:noFill/>
            <a:miter lim="800000"/>
            <a:headEnd/>
            <a:tailEnd/>
          </a:ln>
        </p:spPr>
        <p:txBody>
          <a:bodyPr>
            <a:spAutoFit/>
          </a:bodyPr>
          <a:lstStyle/>
          <a:p>
            <a:pPr marL="182563" indent="-182563">
              <a:buFontTx/>
              <a:buChar char="•"/>
              <a:tabLst>
                <a:tab pos="3230563" algn="l"/>
              </a:tabLst>
            </a:pPr>
            <a:r>
              <a:rPr lang="en-US" sz="1800" dirty="0">
                <a:solidFill>
                  <a:schemeClr val="tx1"/>
                </a:solidFill>
                <a:latin typeface="Comic Sans MS" pitchFamily="66" charset="0"/>
              </a:rPr>
              <a:t>Accelerating structures: </a:t>
            </a:r>
            <a:r>
              <a:rPr lang="en-US" sz="1800" dirty="0">
                <a:solidFill>
                  <a:srgbClr val="FF00FF"/>
                </a:solidFill>
                <a:latin typeface="Comic Sans MS" pitchFamily="66" charset="0"/>
              </a:rPr>
              <a:t>large accelerating fields with low breakdown rate</a:t>
            </a:r>
          </a:p>
          <a:p>
            <a:pPr marL="182563" indent="-182563">
              <a:buFontTx/>
              <a:buChar char="•"/>
              <a:tabLst>
                <a:tab pos="3230563" algn="l"/>
              </a:tabLst>
            </a:pPr>
            <a:endParaRPr lang="en-US" sz="800" dirty="0">
              <a:solidFill>
                <a:srgbClr val="FF00FF"/>
              </a:solidFill>
              <a:latin typeface="Comic Sans MS" pitchFamily="66" charset="0"/>
            </a:endParaRPr>
          </a:p>
          <a:p>
            <a:pPr marL="182563" indent="-182563">
              <a:buFontTx/>
              <a:buChar char="•"/>
              <a:tabLst>
                <a:tab pos="3230563" algn="l"/>
              </a:tabLst>
            </a:pPr>
            <a:r>
              <a:rPr lang="en-US" sz="1800" dirty="0">
                <a:solidFill>
                  <a:schemeClr val="tx1"/>
                </a:solidFill>
                <a:latin typeface="Comic Sans MS" pitchFamily="66" charset="0"/>
              </a:rPr>
              <a:t>RF power source: </a:t>
            </a:r>
            <a:r>
              <a:rPr lang="en-US" sz="1800" dirty="0">
                <a:solidFill>
                  <a:srgbClr val="FF00FF"/>
                </a:solidFill>
                <a:latin typeface="Comic Sans MS" pitchFamily="66" charset="0"/>
              </a:rPr>
              <a:t>high peak power with high efficiency</a:t>
            </a:r>
            <a:endParaRPr lang="en-US" sz="1800" b="0" dirty="0">
              <a:solidFill>
                <a:srgbClr val="FF00FF"/>
              </a:solidFill>
              <a:latin typeface="Comic Sans MS" pitchFamily="66" charset="0"/>
            </a:endParaRPr>
          </a:p>
        </p:txBody>
      </p:sp>
      <p:sp>
        <p:nvSpPr>
          <p:cNvPr id="3" name="AutoShape 10"/>
          <p:cNvSpPr>
            <a:spLocks noChangeArrowheads="1"/>
          </p:cNvSpPr>
          <p:nvPr/>
        </p:nvSpPr>
        <p:spPr bwMode="auto">
          <a:xfrm rot="-5400000">
            <a:off x="6250781" y="1750219"/>
            <a:ext cx="379413" cy="384175"/>
          </a:xfrm>
          <a:prstGeom prst="downArrow">
            <a:avLst>
              <a:gd name="adj1" fmla="val 59000"/>
              <a:gd name="adj2" fmla="val 40169"/>
            </a:avLst>
          </a:prstGeom>
          <a:solidFill>
            <a:srgbClr val="009999"/>
          </a:solidFill>
          <a:ln w="0">
            <a:solidFill>
              <a:schemeClr val="tx1"/>
            </a:solidFill>
            <a:miter lim="800000"/>
            <a:headEnd/>
            <a:tailEnd/>
          </a:ln>
          <a:effectLst>
            <a:outerShdw dist="107763" dir="2700000" algn="ctr" rotWithShape="0">
              <a:srgbClr val="808080">
                <a:alpha val="50000"/>
              </a:srgbClr>
            </a:outerShdw>
          </a:effectLst>
        </p:spPr>
        <p:txBody>
          <a:bodyPr vert="eaVert" wrap="none" anchor="ctr"/>
          <a:lstStyle/>
          <a:p>
            <a:pPr>
              <a:defRPr/>
            </a:pPr>
            <a:endParaRPr lang="en-US"/>
          </a:p>
        </p:txBody>
      </p:sp>
      <p:sp>
        <p:nvSpPr>
          <p:cNvPr id="6" name="Date Placeholder 5"/>
          <p:cNvSpPr>
            <a:spLocks noGrp="1"/>
          </p:cNvSpPr>
          <p:nvPr>
            <p:ph type="dt" sz="half" idx="10"/>
          </p:nvPr>
        </p:nvSpPr>
        <p:spPr/>
        <p:txBody>
          <a:bodyPr/>
          <a:lstStyle/>
          <a:p>
            <a:r>
              <a:rPr lang="en-US" smtClean="0"/>
              <a:t>July 23, 2011</a:t>
            </a:r>
            <a:endParaRPr lang="en-GB"/>
          </a:p>
        </p:txBody>
      </p:sp>
      <p:sp>
        <p:nvSpPr>
          <p:cNvPr id="7" name="Footer Placeholder 6"/>
          <p:cNvSpPr>
            <a:spLocks noGrp="1"/>
          </p:cNvSpPr>
          <p:nvPr>
            <p:ph type="ftr" sz="quarter" idx="11"/>
          </p:nvPr>
        </p:nvSpPr>
        <p:spPr/>
        <p:txBody>
          <a:bodyPr/>
          <a:lstStyle/>
          <a:p>
            <a:r>
              <a:rPr lang="en-GB" smtClean="0"/>
              <a:t>S. Myers                   ECFA-EPS, Grenoble</a:t>
            </a:r>
            <a:endParaRPr lang="en-GB"/>
          </a:p>
        </p:txBody>
      </p:sp>
      <p:sp>
        <p:nvSpPr>
          <p:cNvPr id="8" name="Slide Number Placeholder 7"/>
          <p:cNvSpPr>
            <a:spLocks noGrp="1"/>
          </p:cNvSpPr>
          <p:nvPr>
            <p:ph type="sldNum" sz="quarter" idx="12"/>
          </p:nvPr>
        </p:nvSpPr>
        <p:spPr/>
        <p:txBody>
          <a:bodyPr/>
          <a:lstStyle/>
          <a:p>
            <a:fld id="{58B7A561-5F06-4CAE-982D-0E9039C16A5D}" type="slidenum">
              <a:rPr lang="en-GB" smtClean="0"/>
              <a:t>36</a:t>
            </a:fld>
            <a:endParaRPr lang="en-GB"/>
          </a:p>
        </p:txBody>
      </p:sp>
    </p:spTree>
    <p:extLst>
      <p:ext uri="{BB962C8B-B14F-4D97-AF65-F5344CB8AC3E}">
        <p14:creationId xmlns:p14="http://schemas.microsoft.com/office/powerpoint/2010/main" val="111844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2514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2514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50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506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506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5065">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2506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5065">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2506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2506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5065" grpId="0" build="p"/>
      <p:bldP spid="1325066" grpId="0" animBg="1"/>
      <p:bldP spid="1325140" grpId="0" build="p"/>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1913"/>
            <a:ext cx="9058275"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37</a:t>
            </a:fld>
            <a:endParaRPr lang="en-GB">
              <a:solidFill>
                <a:prstClr val="black">
                  <a:tint val="75000"/>
                </a:prstClr>
              </a:solidFill>
            </a:endParaRPr>
          </a:p>
        </p:txBody>
      </p:sp>
    </p:spTree>
    <p:extLst>
      <p:ext uri="{BB962C8B-B14F-4D97-AF65-F5344CB8AC3E}">
        <p14:creationId xmlns:p14="http://schemas.microsoft.com/office/powerpoint/2010/main" val="1178738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69560" cy="706090"/>
          </a:xfrm>
        </p:spPr>
        <p:txBody>
          <a:bodyPr>
            <a:normAutofit fontScale="90000"/>
          </a:bodyPr>
          <a:lstStyle/>
          <a:p>
            <a:r>
              <a:rPr lang="en-US" dirty="0" smtClean="0"/>
              <a:t>ILC/CLIC Parameters</a:t>
            </a:r>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92" y="908720"/>
            <a:ext cx="8044953" cy="540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38</a:t>
            </a:fld>
            <a:endParaRPr lang="en-GB">
              <a:solidFill>
                <a:prstClr val="black">
                  <a:tint val="75000"/>
                </a:prstClr>
              </a:solidFill>
            </a:endParaRPr>
          </a:p>
        </p:txBody>
      </p:sp>
      <p:sp>
        <p:nvSpPr>
          <p:cNvPr id="7" name="TextBox 6"/>
          <p:cNvSpPr txBox="1"/>
          <p:nvPr/>
        </p:nvSpPr>
        <p:spPr>
          <a:xfrm>
            <a:off x="6012160" y="5733256"/>
            <a:ext cx="1152128" cy="276999"/>
          </a:xfrm>
          <a:prstGeom prst="rect">
            <a:avLst/>
          </a:prstGeom>
          <a:solidFill>
            <a:schemeClr val="accent6">
              <a:lumMod val="20000"/>
              <a:lumOff val="80000"/>
            </a:schemeClr>
          </a:solidFill>
          <a:ln w="19050">
            <a:solidFill>
              <a:srgbClr val="FF0000"/>
            </a:solidFill>
          </a:ln>
        </p:spPr>
        <p:txBody>
          <a:bodyPr wrap="square" rtlCol="0">
            <a:spAutoFit/>
          </a:bodyPr>
          <a:lstStyle/>
          <a:p>
            <a:pPr algn="ctr"/>
            <a:r>
              <a:rPr lang="en-GB" sz="1200" b="1" dirty="0" smtClean="0">
                <a:solidFill>
                  <a:srgbClr val="0070C0"/>
                </a:solidFill>
              </a:rPr>
              <a:t>4.1%</a:t>
            </a:r>
            <a:endParaRPr lang="en-GB" sz="1200" b="1" dirty="0">
              <a:solidFill>
                <a:srgbClr val="0070C0"/>
              </a:solidFill>
            </a:endParaRPr>
          </a:p>
        </p:txBody>
      </p:sp>
      <p:sp>
        <p:nvSpPr>
          <p:cNvPr id="10" name="TextBox 9"/>
          <p:cNvSpPr txBox="1"/>
          <p:nvPr/>
        </p:nvSpPr>
        <p:spPr>
          <a:xfrm>
            <a:off x="7236296" y="5708052"/>
            <a:ext cx="1368152" cy="276999"/>
          </a:xfrm>
          <a:prstGeom prst="rect">
            <a:avLst/>
          </a:prstGeom>
          <a:solidFill>
            <a:schemeClr val="accent6">
              <a:lumMod val="20000"/>
              <a:lumOff val="80000"/>
            </a:schemeClr>
          </a:solidFill>
          <a:ln w="19050">
            <a:solidFill>
              <a:srgbClr val="FF0000"/>
            </a:solidFill>
          </a:ln>
        </p:spPr>
        <p:txBody>
          <a:bodyPr wrap="square" rtlCol="0">
            <a:spAutoFit/>
          </a:bodyPr>
          <a:lstStyle/>
          <a:p>
            <a:pPr algn="ctr"/>
            <a:r>
              <a:rPr lang="en-GB" sz="1200" b="1" dirty="0" smtClean="0">
                <a:solidFill>
                  <a:srgbClr val="0070C0"/>
                </a:solidFill>
              </a:rPr>
              <a:t>5.0%</a:t>
            </a:r>
            <a:endParaRPr lang="en-GB" sz="1200" b="1" dirty="0">
              <a:solidFill>
                <a:srgbClr val="0070C0"/>
              </a:solidFill>
            </a:endParaRPr>
          </a:p>
        </p:txBody>
      </p:sp>
    </p:spTree>
    <p:extLst>
      <p:ext uri="{BB962C8B-B14F-4D97-AF65-F5344CB8AC3E}">
        <p14:creationId xmlns:p14="http://schemas.microsoft.com/office/powerpoint/2010/main" val="1855177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ILC</a:t>
            </a:r>
            <a:endParaRPr lang="en-US" sz="6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39</a:t>
            </a:fld>
            <a:endParaRPr lang="en-GB">
              <a:solidFill>
                <a:prstClr val="black">
                  <a:tint val="75000"/>
                </a:prstClr>
              </a:solidFill>
            </a:endParaRPr>
          </a:p>
        </p:txBody>
      </p:sp>
    </p:spTree>
    <p:extLst>
      <p:ext uri="{BB962C8B-B14F-4D97-AF65-F5344CB8AC3E}">
        <p14:creationId xmlns:p14="http://schemas.microsoft.com/office/powerpoint/2010/main" val="2090051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US" sz="3600" dirty="0" err="1" smtClean="0"/>
              <a:t>Tevatron</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8033172" cy="445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4</a:t>
            </a:fld>
            <a:endParaRPr lang="en-GB"/>
          </a:p>
        </p:txBody>
      </p:sp>
    </p:spTree>
    <p:extLst>
      <p:ext uri="{BB962C8B-B14F-4D97-AF65-F5344CB8AC3E}">
        <p14:creationId xmlns:p14="http://schemas.microsoft.com/office/powerpoint/2010/main" val="1088706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2"/>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69634" name="Footer Placeholder 3"/>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69635" name="Slide Number Placeholder 4"/>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FE53BCCC-D287-EA40-8E09-DEE3044B5FA6}" type="slidenum">
              <a:rPr lang="en-US" sz="1400">
                <a:solidFill>
                  <a:srgbClr val="000000"/>
                </a:solidFill>
              </a:rPr>
              <a:pPr/>
              <a:t>40</a:t>
            </a:fld>
            <a:endParaRPr lang="en-US" sz="1400">
              <a:solidFill>
                <a:srgbClr val="000000"/>
              </a:solidFill>
            </a:endParaRPr>
          </a:p>
        </p:txBody>
      </p:sp>
      <p:sp>
        <p:nvSpPr>
          <p:cNvPr id="39941" name="Rectangle 2"/>
          <p:cNvSpPr>
            <a:spLocks noGrp="1" noChangeArrowheads="1"/>
          </p:cNvSpPr>
          <p:nvPr>
            <p:ph type="title"/>
          </p:nvPr>
        </p:nvSpPr>
        <p:spPr>
          <a:xfrm>
            <a:off x="1447800" y="0"/>
            <a:ext cx="7086600" cy="762000"/>
          </a:xfrm>
        </p:spPr>
        <p:txBody>
          <a:bodyPr/>
          <a:lstStyle/>
          <a:p>
            <a:pPr eaLnBrk="1" hangingPunct="1">
              <a:defRPr/>
            </a:pPr>
            <a:r>
              <a:rPr lang="en-US">
                <a:latin typeface="Arial" charset="0"/>
                <a:cs typeface="+mj-cs"/>
              </a:rPr>
              <a:t>Proposed Design changes for TDR</a:t>
            </a:r>
          </a:p>
        </p:txBody>
      </p:sp>
      <p:pic>
        <p:nvPicPr>
          <p:cNvPr id="399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873750" cy="500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43" name="Text Box 4"/>
          <p:cNvSpPr txBox="1">
            <a:spLocks noChangeArrowheads="1"/>
          </p:cNvSpPr>
          <p:nvPr/>
        </p:nvSpPr>
        <p:spPr bwMode="auto">
          <a:xfrm>
            <a:off x="1524003" y="838202"/>
            <a:ext cx="851465" cy="461665"/>
          </a:xfrm>
          <a:prstGeom prst="rect">
            <a:avLst/>
          </a:prstGeom>
          <a:solidFill>
            <a:srgbClr val="FF0D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defRPr/>
            </a:pPr>
            <a:r>
              <a:rPr lang="en-US" b="1" smtClean="0">
                <a:solidFill>
                  <a:srgbClr val="FFFFFF"/>
                </a:solidFill>
              </a:rPr>
              <a:t>RDR</a:t>
            </a:r>
          </a:p>
        </p:txBody>
      </p:sp>
      <p:sp>
        <p:nvSpPr>
          <p:cNvPr id="39944" name="Text Box 5"/>
          <p:cNvSpPr txBox="1">
            <a:spLocks noChangeArrowheads="1"/>
          </p:cNvSpPr>
          <p:nvPr/>
        </p:nvSpPr>
        <p:spPr bwMode="auto">
          <a:xfrm>
            <a:off x="4267201" y="838202"/>
            <a:ext cx="1296900" cy="461665"/>
          </a:xfrm>
          <a:prstGeom prst="rect">
            <a:avLst/>
          </a:prstGeom>
          <a:solidFill>
            <a:srgbClr val="FF0D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defRPr/>
            </a:pPr>
            <a:r>
              <a:rPr lang="en-US" b="1" smtClean="0">
                <a:solidFill>
                  <a:srgbClr val="FFFFFF"/>
                </a:solidFill>
              </a:rPr>
              <a:t>SB2009</a:t>
            </a:r>
          </a:p>
        </p:txBody>
      </p:sp>
      <p:sp>
        <p:nvSpPr>
          <p:cNvPr id="69640" name="Text Box 6"/>
          <p:cNvSpPr txBox="1">
            <a:spLocks noChangeArrowheads="1"/>
          </p:cNvSpPr>
          <p:nvPr/>
        </p:nvSpPr>
        <p:spPr bwMode="auto">
          <a:xfrm>
            <a:off x="5638800" y="838202"/>
            <a:ext cx="3505200" cy="60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200">
              <a:buFontTx/>
              <a:buChar char="•"/>
            </a:pPr>
            <a:r>
              <a:rPr lang="en-US">
                <a:solidFill>
                  <a:srgbClr val="000000"/>
                </a:solidFill>
              </a:rPr>
              <a:t> </a:t>
            </a:r>
            <a:r>
              <a:rPr lang="en-US" b="1">
                <a:solidFill>
                  <a:srgbClr val="000000"/>
                </a:solidFill>
              </a:rPr>
              <a:t>Single Tunnel for main linac</a:t>
            </a:r>
          </a:p>
          <a:p>
            <a:pPr defTabSz="457200">
              <a:buFontTx/>
              <a:buChar char="•"/>
            </a:pPr>
            <a:endParaRPr lang="en-US" sz="1200" b="1">
              <a:solidFill>
                <a:srgbClr val="000000"/>
              </a:solidFill>
            </a:endParaRPr>
          </a:p>
          <a:p>
            <a:pPr defTabSz="457200">
              <a:buFontTx/>
              <a:buChar char="•"/>
            </a:pPr>
            <a:r>
              <a:rPr lang="en-US" b="1">
                <a:solidFill>
                  <a:srgbClr val="A50021"/>
                </a:solidFill>
              </a:rPr>
              <a:t>Move positron source to end of linac ***</a:t>
            </a:r>
          </a:p>
          <a:p>
            <a:pPr defTabSz="457200">
              <a:buFontTx/>
              <a:buChar char="•"/>
            </a:pPr>
            <a:endParaRPr lang="en-US" sz="1200" b="1">
              <a:solidFill>
                <a:srgbClr val="A50021"/>
              </a:solidFill>
            </a:endParaRPr>
          </a:p>
          <a:p>
            <a:pPr defTabSz="457200">
              <a:buFontTx/>
              <a:buChar char="•"/>
            </a:pPr>
            <a:r>
              <a:rPr lang="en-US" b="1">
                <a:solidFill>
                  <a:srgbClr val="A50021"/>
                </a:solidFill>
              </a:rPr>
              <a:t> Reduce number of bunches factor of two (lower power) **</a:t>
            </a:r>
          </a:p>
          <a:p>
            <a:pPr defTabSz="457200">
              <a:buFontTx/>
              <a:buChar char="•"/>
            </a:pPr>
            <a:endParaRPr lang="en-US" sz="1200" b="1">
              <a:solidFill>
                <a:srgbClr val="A50021"/>
              </a:solidFill>
            </a:endParaRPr>
          </a:p>
          <a:p>
            <a:pPr defTabSz="457200">
              <a:buFontTx/>
              <a:buChar char="•"/>
            </a:pPr>
            <a:r>
              <a:rPr lang="en-US" b="1">
                <a:solidFill>
                  <a:srgbClr val="A50021"/>
                </a:solidFill>
              </a:rPr>
              <a:t> Reduce size of damping rings (3.2km)</a:t>
            </a:r>
          </a:p>
          <a:p>
            <a:pPr defTabSz="457200">
              <a:buFontTx/>
              <a:buChar char="•"/>
            </a:pPr>
            <a:endParaRPr lang="en-US" sz="1200" b="1">
              <a:solidFill>
                <a:srgbClr val="A50021"/>
              </a:solidFill>
            </a:endParaRPr>
          </a:p>
          <a:p>
            <a:pPr defTabSz="457200">
              <a:buFontTx/>
              <a:buChar char="•"/>
            </a:pPr>
            <a:r>
              <a:rPr lang="en-US" b="1">
                <a:solidFill>
                  <a:srgbClr val="A50021"/>
                </a:solidFill>
              </a:rPr>
              <a:t> Integrate central region</a:t>
            </a:r>
          </a:p>
          <a:p>
            <a:pPr defTabSz="457200">
              <a:buFontTx/>
              <a:buChar char="•"/>
            </a:pPr>
            <a:endParaRPr lang="en-US" sz="1200" b="1">
              <a:solidFill>
                <a:srgbClr val="A50021"/>
              </a:solidFill>
            </a:endParaRPr>
          </a:p>
          <a:p>
            <a:pPr defTabSz="457200">
              <a:buFontTx/>
              <a:buChar char="•"/>
            </a:pPr>
            <a:r>
              <a:rPr lang="en-US" b="1">
                <a:solidFill>
                  <a:srgbClr val="C00000"/>
                </a:solidFill>
              </a:rPr>
              <a:t>Single stage bunch compressor ????</a:t>
            </a:r>
          </a:p>
          <a:p>
            <a:pPr defTabSz="457200">
              <a:buFontTx/>
              <a:buChar char="•"/>
            </a:pPr>
            <a:endParaRPr lang="en-US" sz="1800" b="1">
              <a:solidFill>
                <a:srgbClr val="000000"/>
              </a:solidFill>
            </a:endParaRPr>
          </a:p>
        </p:txBody>
      </p:sp>
    </p:spTree>
    <p:extLst>
      <p:ext uri="{BB962C8B-B14F-4D97-AF65-F5344CB8AC3E}">
        <p14:creationId xmlns:p14="http://schemas.microsoft.com/office/powerpoint/2010/main" val="27532495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solidFill>
                  <a:srgbClr val="000000"/>
                </a:solidFill>
              </a:rPr>
              <a:t>July 23, 2011</a:t>
            </a:r>
            <a:endParaRPr lang="en-US">
              <a:solidFill>
                <a:srgbClr val="000000"/>
              </a:solidFill>
            </a:endParaRPr>
          </a:p>
        </p:txBody>
      </p:sp>
      <p:sp>
        <p:nvSpPr>
          <p:cNvPr id="7" name="Footer Placeholder 4"/>
          <p:cNvSpPr>
            <a:spLocks noGrp="1"/>
          </p:cNvSpPr>
          <p:nvPr>
            <p:ph type="ftr" sz="quarter" idx="11"/>
          </p:nvPr>
        </p:nvSpPr>
        <p:spPr/>
        <p:txBody>
          <a:bodyPr/>
          <a:lstStyle/>
          <a:p>
            <a:r>
              <a:rPr lang="en-US" smtClean="0"/>
              <a:t>S. Myers                   ECFA-EPS, Grenoble</a:t>
            </a:r>
            <a:endParaRPr lang="en-US"/>
          </a:p>
        </p:txBody>
      </p:sp>
      <p:sp>
        <p:nvSpPr>
          <p:cNvPr id="8" name="Slide Number Placeholder 5"/>
          <p:cNvSpPr>
            <a:spLocks noGrp="1"/>
          </p:cNvSpPr>
          <p:nvPr>
            <p:ph type="sldNum" sz="quarter" idx="12"/>
          </p:nvPr>
        </p:nvSpPr>
        <p:spPr/>
        <p:txBody>
          <a:bodyPr/>
          <a:lstStyle/>
          <a:p>
            <a:fld id="{CABE8C65-7DA4-E349-995A-DD9E99B63CA7}" type="slidenum">
              <a:rPr lang="en-US">
                <a:solidFill>
                  <a:srgbClr val="000000"/>
                </a:solidFill>
              </a:rPr>
              <a:pPr/>
              <a:t>41</a:t>
            </a:fld>
            <a:endParaRPr lang="en-US">
              <a:solidFill>
                <a:srgbClr val="000000"/>
              </a:solidFill>
            </a:endParaRPr>
          </a:p>
        </p:txBody>
      </p:sp>
      <p:sp>
        <p:nvSpPr>
          <p:cNvPr id="2029570" name="Rectangle 2"/>
          <p:cNvSpPr>
            <a:spLocks noGrp="1" noChangeArrowheads="1"/>
          </p:cNvSpPr>
          <p:nvPr>
            <p:ph type="title"/>
          </p:nvPr>
        </p:nvSpPr>
        <p:spPr/>
        <p:txBody>
          <a:bodyPr/>
          <a:lstStyle/>
          <a:p>
            <a:endParaRPr lang="en-US"/>
          </a:p>
        </p:txBody>
      </p:sp>
      <p:sp>
        <p:nvSpPr>
          <p:cNvPr id="2029571" name="Rectangle 3"/>
          <p:cNvSpPr>
            <a:spLocks noGrp="1" noChangeArrowheads="1"/>
          </p:cNvSpPr>
          <p:nvPr>
            <p:ph type="body" idx="1"/>
          </p:nvPr>
        </p:nvSpPr>
        <p:spPr/>
        <p:txBody>
          <a:bodyPr/>
          <a:lstStyle/>
          <a:p>
            <a:endParaRPr lang="en-US"/>
          </a:p>
        </p:txBody>
      </p:sp>
      <p:pic>
        <p:nvPicPr>
          <p:cNvPr id="2029572" name="Picture 4"/>
          <p:cNvPicPr>
            <a:picLocks noChangeAspect="1" noChangeArrowheads="1"/>
          </p:cNvPicPr>
          <p:nvPr/>
        </p:nvPicPr>
        <p:blipFill>
          <a:blip r:embed="rId3"/>
          <a:srcRect/>
          <a:stretch>
            <a:fillRect/>
          </a:stretch>
        </p:blipFill>
        <p:spPr bwMode="auto">
          <a:xfrm>
            <a:off x="-57150" y="-42863"/>
            <a:ext cx="9258300" cy="6953251"/>
          </a:xfrm>
          <a:prstGeom prst="rect">
            <a:avLst/>
          </a:prstGeom>
          <a:noFill/>
          <a:ln w="9525">
            <a:noFill/>
            <a:miter lim="800000"/>
            <a:headEnd/>
            <a:tailEnd/>
          </a:ln>
          <a:effectLst/>
        </p:spPr>
      </p:pic>
      <p:sp>
        <p:nvSpPr>
          <p:cNvPr id="2029573" name="Rectangle 5"/>
          <p:cNvSpPr>
            <a:spLocks noChangeArrowheads="1"/>
          </p:cNvSpPr>
          <p:nvPr/>
        </p:nvSpPr>
        <p:spPr bwMode="auto">
          <a:xfrm>
            <a:off x="304800" y="6477000"/>
            <a:ext cx="1676400" cy="381000"/>
          </a:xfrm>
          <a:prstGeom prst="rect">
            <a:avLst/>
          </a:prstGeom>
          <a:solidFill>
            <a:srgbClr val="FFFFCC"/>
          </a:solidFill>
          <a:ln w="9525">
            <a:noFill/>
            <a:miter lim="800000"/>
            <a:headEnd/>
            <a:tailEnd/>
          </a:ln>
          <a:effectLst/>
        </p:spPr>
        <p:txBody>
          <a:bodyPr wrap="none" anchor="ctr">
            <a:prstTxWarp prst="textNoShape">
              <a:avLst/>
            </a:prstTxWarp>
          </a:bodyPr>
          <a:lstStyle/>
          <a:p>
            <a:pPr defTabSz="457200"/>
            <a:endParaRPr lang="en-US">
              <a:solidFill>
                <a:srgbClr val="000000"/>
              </a:solidFill>
            </a:endParaRPr>
          </a:p>
        </p:txBody>
      </p:sp>
    </p:spTree>
    <p:extLst>
      <p:ext uri="{BB962C8B-B14F-4D97-AF65-F5344CB8AC3E}">
        <p14:creationId xmlns:p14="http://schemas.microsoft.com/office/powerpoint/2010/main" val="1448274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p:cNvSpPr>
            <a:spLocks noGrp="1"/>
          </p:cNvSpPr>
          <p:nvPr>
            <p:ph type="dt" sz="quarter" idx="10"/>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000000"/>
                </a:solidFill>
              </a:rPr>
              <a:t>July 23, 2011</a:t>
            </a:r>
            <a:endParaRPr lang="en-US" sz="1200">
              <a:solidFill>
                <a:srgbClr val="000000"/>
              </a:solidFill>
            </a:endParaRPr>
          </a:p>
        </p:txBody>
      </p:sp>
      <p:sp>
        <p:nvSpPr>
          <p:cNvPr id="26626" name="Footer Placeholder 4"/>
          <p:cNvSpPr>
            <a:spLocks noGrp="1"/>
          </p:cNvSpPr>
          <p:nvPr>
            <p:ph type="ftr" sz="quarter" idx="1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r>
              <a:rPr lang="en-US" sz="1600" smtClean="0">
                <a:solidFill>
                  <a:srgbClr val="23346C"/>
                </a:solidFill>
              </a:rPr>
              <a:t>S. Myers                   ECFA-EPS, Grenoble</a:t>
            </a:r>
            <a:endParaRPr lang="en-US" sz="1600">
              <a:solidFill>
                <a:srgbClr val="23346C"/>
              </a:solidFill>
            </a:endParaRPr>
          </a:p>
        </p:txBody>
      </p:sp>
      <p:sp>
        <p:nvSpPr>
          <p:cNvPr id="26627" name="Slide Number Placeholder 5"/>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fld id="{78429B2D-963B-E040-B523-A74AC9973F60}" type="slidenum">
              <a:rPr lang="en-US" sz="1400">
                <a:solidFill>
                  <a:srgbClr val="000000"/>
                </a:solidFill>
              </a:rPr>
              <a:pPr/>
              <a:t>42</a:t>
            </a:fld>
            <a:endParaRPr lang="en-US" sz="1400">
              <a:solidFill>
                <a:srgbClr val="000000"/>
              </a:solidFill>
            </a:endParaRPr>
          </a:p>
        </p:txBody>
      </p:sp>
      <p:sp>
        <p:nvSpPr>
          <p:cNvPr id="11269" name="Rectangle 2"/>
          <p:cNvSpPr>
            <a:spLocks noGrp="1" noChangeArrowheads="1"/>
          </p:cNvSpPr>
          <p:nvPr>
            <p:ph type="title"/>
          </p:nvPr>
        </p:nvSpPr>
        <p:spPr>
          <a:xfrm>
            <a:off x="2057400" y="0"/>
            <a:ext cx="5105400" cy="685800"/>
          </a:xfrm>
          <a:solidFill>
            <a:srgbClr val="FFFFCC"/>
          </a:solidFill>
        </p:spPr>
        <p:txBody>
          <a:bodyPr/>
          <a:lstStyle/>
          <a:p>
            <a:pPr eaLnBrk="1" hangingPunct="1">
              <a:defRPr/>
            </a:pPr>
            <a:r>
              <a:rPr lang="en-US">
                <a:latin typeface="Arial" charset="0"/>
                <a:cs typeface="+mj-cs"/>
              </a:rPr>
              <a:t>The ILC SCRF Cavity</a:t>
            </a:r>
          </a:p>
        </p:txBody>
      </p:sp>
      <p:sp>
        <p:nvSpPr>
          <p:cNvPr id="26629" name="Rectangle 3"/>
          <p:cNvSpPr>
            <a:spLocks noGrp="1" noChangeArrowheads="1"/>
          </p:cNvSpPr>
          <p:nvPr>
            <p:ph type="body" idx="1"/>
          </p:nvPr>
        </p:nvSpPr>
        <p:spPr/>
        <p:txBody>
          <a:bodyPr/>
          <a:lstStyle/>
          <a:p>
            <a:pPr eaLnBrk="1" hangingPunct="1"/>
            <a:endParaRPr lang="en-US">
              <a:latin typeface="Arial" charset="0"/>
            </a:endParaRPr>
          </a:p>
        </p:txBody>
      </p:sp>
      <p:pic>
        <p:nvPicPr>
          <p:cNvPr id="112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030288"/>
            <a:ext cx="822325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2" name="Text Box 5"/>
          <p:cNvSpPr txBox="1">
            <a:spLocks noChangeArrowheads="1"/>
          </p:cNvSpPr>
          <p:nvPr/>
        </p:nvSpPr>
        <p:spPr bwMode="auto">
          <a:xfrm>
            <a:off x="533400" y="4038601"/>
            <a:ext cx="8305800"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eaLnBrk="0" fontAlgn="ctr" hangingPunct="0">
              <a:spcBef>
                <a:spcPct val="0"/>
              </a:spcBef>
              <a:spcAft>
                <a:spcPct val="0"/>
              </a:spcAft>
              <a:buClr>
                <a:srgbClr val="F96A1B"/>
              </a:buClr>
              <a:buFont typeface="Arial" charset="0"/>
              <a:buChar char="-"/>
              <a:defRPr/>
            </a:pPr>
            <a:r>
              <a:rPr lang="en-US" smtClean="0">
                <a:solidFill>
                  <a:srgbClr val="000000"/>
                </a:solidFill>
                <a:cs typeface="ＭＳ Ｐゴシック" charset="0"/>
              </a:rPr>
              <a:t> </a:t>
            </a:r>
            <a:r>
              <a:rPr lang="en-US" smtClean="0">
                <a:solidFill>
                  <a:srgbClr val="F96A1B"/>
                </a:solidFill>
                <a:cs typeface="ＭＳ Ｐゴシック" charset="0"/>
              </a:rPr>
              <a:t>Achieve high gradient (35MV/m); develop multiple </a:t>
            </a:r>
          </a:p>
          <a:p>
            <a:pPr eaLnBrk="0" fontAlgn="ctr" hangingPunct="0">
              <a:spcBef>
                <a:spcPct val="0"/>
              </a:spcBef>
              <a:spcAft>
                <a:spcPct val="0"/>
              </a:spcAft>
              <a:defRPr/>
            </a:pPr>
            <a:r>
              <a:rPr lang="en-US" smtClean="0">
                <a:solidFill>
                  <a:srgbClr val="F96A1B"/>
                </a:solidFill>
                <a:cs typeface="ＭＳ Ｐゴシック" charset="0"/>
              </a:rPr>
              <a:t>  vendors; make cost effective, etc</a:t>
            </a:r>
          </a:p>
          <a:p>
            <a:pPr eaLnBrk="0" fontAlgn="ctr" hangingPunct="0">
              <a:spcBef>
                <a:spcPct val="0"/>
              </a:spcBef>
              <a:spcAft>
                <a:spcPct val="0"/>
              </a:spcAft>
              <a:defRPr/>
            </a:pPr>
            <a:endParaRPr lang="en-US" smtClean="0">
              <a:solidFill>
                <a:srgbClr val="F96A1B"/>
              </a:solidFill>
              <a:cs typeface="ＭＳ Ｐゴシック" charset="0"/>
            </a:endParaRPr>
          </a:p>
          <a:p>
            <a:pPr eaLnBrk="0" fontAlgn="ctr" hangingPunct="0">
              <a:spcBef>
                <a:spcPct val="0"/>
              </a:spcBef>
              <a:spcAft>
                <a:spcPct val="0"/>
              </a:spcAft>
              <a:buFontTx/>
              <a:buChar char="-"/>
              <a:defRPr/>
            </a:pPr>
            <a:r>
              <a:rPr lang="en-US" smtClean="0">
                <a:solidFill>
                  <a:srgbClr val="F96A1B"/>
                </a:solidFill>
                <a:cs typeface="ＭＳ Ｐゴシック" charset="0"/>
              </a:rPr>
              <a:t> Focus is on high gradient; production yields; cryogenic</a:t>
            </a:r>
          </a:p>
          <a:p>
            <a:pPr eaLnBrk="0" fontAlgn="ctr" hangingPunct="0">
              <a:spcBef>
                <a:spcPct val="0"/>
              </a:spcBef>
              <a:spcAft>
                <a:spcPct val="0"/>
              </a:spcAft>
              <a:defRPr/>
            </a:pPr>
            <a:r>
              <a:rPr lang="en-US" smtClean="0">
                <a:solidFill>
                  <a:srgbClr val="F96A1B"/>
                </a:solidFill>
                <a:cs typeface="ＭＳ Ｐゴシック" charset="0"/>
              </a:rPr>
              <a:t>  losses; radiation; system performance</a:t>
            </a:r>
          </a:p>
          <a:p>
            <a:pPr eaLnBrk="0" fontAlgn="ctr" hangingPunct="0">
              <a:spcBef>
                <a:spcPct val="0"/>
              </a:spcBef>
              <a:spcAft>
                <a:spcPct val="0"/>
              </a:spcAft>
              <a:defRPr/>
            </a:pPr>
            <a:endParaRPr lang="en-US" smtClean="0">
              <a:solidFill>
                <a:srgbClr val="F96A1B"/>
              </a:solidFill>
              <a:cs typeface="ＭＳ Ｐゴシック" charset="0"/>
            </a:endParaRPr>
          </a:p>
        </p:txBody>
      </p:sp>
    </p:spTree>
    <p:extLst>
      <p:ext uri="{BB962C8B-B14F-4D97-AF65-F5344CB8AC3E}">
        <p14:creationId xmlns:p14="http://schemas.microsoft.com/office/powerpoint/2010/main" val="3812144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295400" y="0"/>
            <a:ext cx="7315200" cy="762000"/>
          </a:xfrm>
        </p:spPr>
        <p:txBody>
          <a:bodyPr/>
          <a:lstStyle/>
          <a:p>
            <a:r>
              <a:rPr lang="en-US" altLang="ja-JP" sz="4300" b="1">
                <a:solidFill>
                  <a:srgbClr val="000090"/>
                </a:solidFill>
                <a:latin typeface="Century Gothic" pitchFamily="-112" charset="0"/>
                <a:ea typeface="Century Gothic" pitchFamily="-112" charset="0"/>
                <a:cs typeface="Century Gothic" pitchFamily="-112" charset="0"/>
              </a:rPr>
              <a:t>Global Plan for SCRF R&amp;D</a:t>
            </a:r>
            <a:endParaRPr lang="en-US" altLang="ja-JP" sz="3200" b="1">
              <a:solidFill>
                <a:srgbClr val="000090"/>
              </a:solidFill>
              <a:latin typeface="Century Gothic" pitchFamily="-112" charset="0"/>
              <a:ea typeface="Century Gothic" pitchFamily="-112" charset="0"/>
              <a:cs typeface="Century Gothic" pitchFamily="-112" charset="0"/>
            </a:endParaRPr>
          </a:p>
        </p:txBody>
      </p:sp>
      <p:graphicFrame>
        <p:nvGraphicFramePr>
          <p:cNvPr id="91139" name="Group 3"/>
          <p:cNvGraphicFramePr>
            <a:graphicFrameLocks noGrp="1"/>
          </p:cNvGraphicFramePr>
          <p:nvPr/>
        </p:nvGraphicFramePr>
        <p:xfrm>
          <a:off x="381001" y="914400"/>
          <a:ext cx="8610599" cy="5361242"/>
        </p:xfrm>
        <a:graphic>
          <a:graphicData uri="http://schemas.openxmlformats.org/drawingml/2006/table">
            <a:tbl>
              <a:tblPr/>
              <a:tblGrid>
                <a:gridCol w="2514600"/>
                <a:gridCol w="820876"/>
                <a:gridCol w="648869"/>
                <a:gridCol w="463951"/>
                <a:gridCol w="478864"/>
                <a:gridCol w="520288"/>
                <a:gridCol w="457323"/>
                <a:gridCol w="613078"/>
                <a:gridCol w="1057146"/>
                <a:gridCol w="1035604"/>
              </a:tblGrid>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Year</a:t>
                      </a:r>
                      <a:endParaRPr kumimoji="0" lang="en-US" altLang="ja-JP" sz="24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chemeClr val="bg1"/>
                          </a:solidFill>
                          <a:effectLst/>
                          <a:latin typeface="Arial" pitchFamily="-107" charset="0"/>
                          <a:ea typeface="Arial Unicode MS" pitchFamily="-107" charset="0"/>
                          <a:cs typeface="Arial Unicode MS" pitchFamily="-107"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2010</a:t>
                      </a:r>
                      <a:endParaRPr kumimoji="0" lang="en-US" altLang="ja-JP" sz="1600" b="1" i="0" u="none" strike="noStrike" cap="none" normalizeH="0" baseline="0">
                        <a:ln>
                          <a:noFill/>
                        </a:ln>
                        <a:solidFill>
                          <a:schemeClr val="bg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r>
              <a:tr h="363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Phase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bg1"/>
                          </a:solidFill>
                          <a:effectLst/>
                          <a:latin typeface="Arial" pitchFamily="-107" charset="0"/>
                          <a:ea typeface="Arial Unicode MS" pitchFamily="-107" charset="0"/>
                          <a:cs typeface="Arial Unicode MS" pitchFamily="-107" charset="0"/>
                        </a:rPr>
                        <a:t>TDP-1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gs>
                        <a:gs pos="100000">
                          <a:srgbClr val="3366FF"/>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TDP-2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3366FF"/>
                        </a:gs>
                        <a:gs pos="100000">
                          <a:srgbClr val="000090"/>
                        </a:gs>
                      </a:gsLst>
                      <a:lin ang="0" scaled="1"/>
                    </a:gradFill>
                  </a:tcPr>
                </a:tc>
                <a:tc hMerge="1">
                  <a:txBody>
                    <a:bodyPr/>
                    <a:lstStyle/>
                    <a:p>
                      <a:endParaRPr kumimoji="1" lang="ja-JP" altLang="en-US"/>
                    </a:p>
                  </a:txBody>
                  <a:tcPr/>
                </a:tc>
                <a:tc hMerge="1">
                  <a:txBody>
                    <a:bodyPr/>
                    <a:lstStyle/>
                    <a:p>
                      <a:endParaRPr kumimoji="1" lang="ja-JP" altLang="en-US"/>
                    </a:p>
                  </a:txBody>
                  <a:tcPr/>
                </a:tc>
              </a:tr>
              <a:tr h="488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Cavity Gradient in </a:t>
                      </a:r>
                      <a:r>
                        <a:rPr kumimoji="0" lang="en-US" altLang="ja-JP" sz="1800" b="0" i="0" u="none" strike="noStrike" cap="none" normalizeH="0" baseline="0" dirty="0" err="1">
                          <a:ln>
                            <a:noFill/>
                          </a:ln>
                          <a:solidFill>
                            <a:schemeClr val="tx1"/>
                          </a:solidFill>
                          <a:effectLst/>
                          <a:latin typeface="Arial" pitchFamily="-107" charset="0"/>
                          <a:ea typeface="Arial Unicode MS" pitchFamily="-107" charset="0"/>
                          <a:cs typeface="Arial Unicode MS" pitchFamily="-107" charset="0"/>
                        </a:rPr>
                        <a:t>v</a:t>
                      </a: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 </a:t>
                      </a: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test to </a:t>
                      </a: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reach 35 MV/</a:t>
                      </a:r>
                      <a:r>
                        <a:rPr kumimoji="0" lang="en-US" altLang="ja-JP" sz="1800" b="0" i="0" u="none" strike="noStrike" cap="none" normalizeH="0" baseline="0" dirty="0" err="1">
                          <a:ln>
                            <a:noFill/>
                          </a:ln>
                          <a:solidFill>
                            <a:schemeClr val="tx1"/>
                          </a:solidFill>
                          <a:effectLst/>
                          <a:latin typeface="Arial" pitchFamily="-107" charset="0"/>
                          <a:ea typeface="Arial Unicode MS" pitchFamily="-107" charset="0"/>
                          <a:cs typeface="Arial Unicode MS" pitchFamily="-107" charset="0"/>
                        </a:rPr>
                        <a:t>m</a:t>
                      </a:r>
                      <a:endPar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107" charset="0"/>
                          <a:ea typeface="Arial Unicode MS" pitchFamily="-107" charset="0"/>
                          <a:cs typeface="Arial Unicode MS" pitchFamily="-107" charset="0"/>
                        </a:rPr>
                        <a:t> </a:t>
                      </a:r>
                      <a:r>
                        <a:rPr kumimoji="0" lang="ja-JP" altLang="en-US"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sym typeface="Wingdings" pitchFamily="-107" charset="2"/>
                        </a:rPr>
                        <a:t></a:t>
                      </a:r>
                      <a:r>
                        <a:rPr kumimoji="0" lang="en-US" altLang="ja-JP" sz="2400" b="0" i="0" u="none" strike="noStrike" cap="none" normalizeH="0" baseline="0" smtClean="0">
                          <a:ln>
                            <a:noFill/>
                          </a:ln>
                          <a:solidFill>
                            <a:schemeClr val="tx1"/>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Yield </a:t>
                      </a:r>
                      <a:r>
                        <a:rPr kumimoji="0" lang="en-US" altLang="ja-JP" sz="2400" b="1" i="0" u="none" strike="noStrike" cap="none" normalizeH="0" baseline="0" smtClean="0">
                          <a:ln>
                            <a:noFill/>
                          </a:ln>
                          <a:solidFill>
                            <a:srgbClr val="FF0000"/>
                          </a:solidFill>
                          <a:effectLst/>
                          <a:latin typeface="Arial" pitchFamily="-107" charset="0"/>
                          <a:ea typeface="Arial Unicode MS" pitchFamily="-107" charset="0"/>
                          <a:cs typeface="Arial Unicode MS" pitchFamily="-107" charset="0"/>
                        </a:rPr>
                        <a:t>50%</a:t>
                      </a:r>
                      <a:endParaRPr kumimoji="0" lang="en-US" altLang="ja-JP" sz="2800" b="1" i="0" u="none" strike="noStrike" cap="none" normalizeH="0" baseline="0" smtClean="0">
                        <a:ln>
                          <a:noFill/>
                        </a:ln>
                        <a:solidFill>
                          <a:srgbClr val="FF0000"/>
                        </a:solidFill>
                        <a:effectLst/>
                        <a:latin typeface="Arial" pitchFamily="-107" charset="0"/>
                        <a:ea typeface="Arial Unicode MS" pitchFamily="-107" charset="0"/>
                        <a:cs typeface="Arial Unicode MS" pitchFamily="-107"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50999"/>
                          </a:srgbClr>
                        </a:gs>
                        <a:gs pos="2000">
                          <a:srgbClr val="FFFFFF">
                            <a:alpha val="50999"/>
                          </a:srgbClr>
                        </a:gs>
                        <a:gs pos="100000">
                          <a:srgbClr val="FFFF00">
                            <a:alpha val="50999"/>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sym typeface="Wingdings" pitchFamily="-107" charset="2"/>
                        </a:rPr>
                        <a:t></a:t>
                      </a:r>
                      <a:r>
                        <a:rPr kumimoji="0" lang="en-US" altLang="ja-JP"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Yield</a:t>
                      </a:r>
                      <a:r>
                        <a:rPr kumimoji="0" lang="en-US" altLang="ja-JP" sz="36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90%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00">
                            <a:alpha val="62000"/>
                          </a:srgbClr>
                        </a:gs>
                        <a:gs pos="999">
                          <a:srgbClr val="FFFF00">
                            <a:alpha val="62000"/>
                          </a:srgbClr>
                        </a:gs>
                        <a:gs pos="100000">
                          <a:srgbClr val="FF6600">
                            <a:alpha val="62000"/>
                          </a:srgbClr>
                        </a:gs>
                      </a:gsLst>
                      <a:lin ang="0" scaled="1"/>
                    </a:gradFill>
                  </a:tcPr>
                </a:tc>
                <a:tc hMerge="1">
                  <a:txBody>
                    <a:bodyPr/>
                    <a:lstStyle/>
                    <a:p>
                      <a:endParaRPr kumimoji="1" lang="ja-JP" altLang="en-US"/>
                    </a:p>
                  </a:txBody>
                  <a:tcPr/>
                </a:tc>
                <a:tc hMerge="1">
                  <a:txBody>
                    <a:bodyPr/>
                    <a:lstStyle/>
                    <a:p>
                      <a:endParaRPr kumimoji="1" lang="ja-JP" altLang="en-US"/>
                    </a:p>
                  </a:txBody>
                  <a:tcPr/>
                </a:tc>
              </a:tr>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a:ln>
                            <a:noFill/>
                          </a:ln>
                          <a:solidFill>
                            <a:schemeClr val="tx1"/>
                          </a:solidFill>
                          <a:effectLst/>
                          <a:latin typeface="Arial" pitchFamily="-107" charset="0"/>
                          <a:ea typeface="Arial Unicode MS" pitchFamily="-107" charset="0"/>
                          <a:cs typeface="Arial Unicode MS" pitchFamily="-107" charset="0"/>
                        </a:rPr>
                        <a:t>Cavity-string  to reach 31.5 MV/m, with one-cryomodule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rPr>
                        <a:t>Global effort for string assembly and test</a:t>
                      </a:r>
                      <a:endParaRPr kumimoji="0" lang="en-US" altLang="ja-JP" sz="24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4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rPr>
                        <a:t>(DESY, FNAL, INFN, KEK)</a:t>
                      </a:r>
                      <a:endParaRPr kumimoji="0" lang="en-US" altLang="ja-JP" sz="1100" b="1" i="0" u="none" strike="noStrike" cap="none" normalizeH="0" baseline="0" dirty="0">
                        <a:ln>
                          <a:noFill/>
                        </a:ln>
                        <a:solidFill>
                          <a:srgbClr val="660066"/>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System Test with beam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acceleration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ja-JP" sz="20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FLASH (DESY) , NML (FNAL)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STF2 (KEK, </a:t>
                      </a:r>
                      <a:r>
                        <a:rPr kumimoji="0" lang="en-US" altLang="ja-JP" sz="18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test start in 2013</a:t>
                      </a: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Preparation for Industrialization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rPr>
                        <a:t>Production Technology R&amp;D   </a:t>
                      </a:r>
                      <a:endParaRPr kumimoji="1" lang="ja-JP" altLang="en-US"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81000"/>
                          </a:srgbClr>
                        </a:gs>
                        <a:gs pos="92000">
                          <a:srgbClr val="3366FF">
                            <a:alpha val="81000"/>
                          </a:srgbClr>
                        </a:gs>
                        <a:gs pos="100000">
                          <a:srgbClr val="3366FF">
                            <a:alpha val="81000"/>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rgbClr val="0000FF"/>
                          </a:solidFill>
                          <a:effectLst/>
                          <a:latin typeface="Arial" pitchFamily="-107" charset="0"/>
                          <a:ea typeface="Arial Unicode MS" pitchFamily="-107" charset="0"/>
                          <a:cs typeface="Arial Unicode MS" pitchFamily="-107" charset="0"/>
                        </a:rPr>
                        <a:t>Communication with industry: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E6F2"/>
                    </a:solidFill>
                  </a:tcPr>
                </a:tc>
                <a:tc grid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2009: 1</a:t>
                      </a:r>
                      <a:r>
                        <a:rPr kumimoji="0" lang="en-US" sz="1800" b="0" i="0" u="none" strike="noStrike" cap="none" normalizeH="0" baseline="30000" dirty="0" smtClean="0">
                          <a:ln>
                            <a:noFill/>
                          </a:ln>
                          <a:solidFill>
                            <a:srgbClr val="000090"/>
                          </a:solidFill>
                          <a:effectLst/>
                          <a:latin typeface="Arial" pitchFamily="-107" charset="0"/>
                          <a:ea typeface="Arial Unicode MS" pitchFamily="-107" charset="0"/>
                          <a:cs typeface="Arial Unicode MS" pitchFamily="-107" charset="0"/>
                        </a:rPr>
                        <a:t>st </a:t>
                      </a:r>
                      <a:r>
                        <a:rPr kumimoji="0" lang="en-US" sz="18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step:  Visit Venders (2009)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2010:   2</a:t>
                      </a:r>
                      <a:r>
                        <a:rPr kumimoji="0" lang="en-US" sz="1800" b="0" i="0" u="none" strike="noStrike" cap="none" normalizeH="0" baseline="30000" dirty="0" smtClean="0">
                          <a:ln>
                            <a:noFill/>
                          </a:ln>
                          <a:solidFill>
                            <a:srgbClr val="000090"/>
                          </a:solidFill>
                          <a:effectLst/>
                          <a:latin typeface="Arial" pitchFamily="-107" charset="0"/>
                          <a:ea typeface="Arial Unicode MS" pitchFamily="-107" charset="0"/>
                          <a:cs typeface="Arial Unicode MS" pitchFamily="-107" charset="0"/>
                        </a:rPr>
                        <a:t>nd</a:t>
                      </a:r>
                      <a:r>
                        <a:rPr kumimoji="0" lang="en-US" sz="18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step: Organize Workshop (2010)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a:t>
                      </a:r>
                      <a:r>
                        <a:rPr kumimoji="0" lang="en-US" sz="1800" b="0"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2011:     3</a:t>
                      </a:r>
                      <a:r>
                        <a:rPr kumimoji="0" lang="en-US" sz="1800" b="0" i="0" u="none" strike="noStrike" cap="none" normalizeH="0" baseline="30000" dirty="0" smtClean="0">
                          <a:ln>
                            <a:noFill/>
                          </a:ln>
                          <a:solidFill>
                            <a:srgbClr val="3366FF"/>
                          </a:solidFill>
                          <a:effectLst/>
                          <a:latin typeface="Arial" pitchFamily="-107" charset="0"/>
                          <a:ea typeface="Arial Unicode MS" pitchFamily="-107" charset="0"/>
                          <a:cs typeface="Arial Unicode MS" pitchFamily="-107" charset="0"/>
                        </a:rPr>
                        <a:t>rd</a:t>
                      </a:r>
                      <a:r>
                        <a:rPr kumimoji="0" lang="en-US" sz="1800" b="0"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 step:  Send specification &amp; receive response</a:t>
                      </a:r>
                      <a:endParaRPr kumimoji="0" lang="en-US" sz="1800" b="0" i="0" u="none" strike="noStrike" cap="none" normalizeH="0" baseline="0" dirty="0">
                        <a:ln>
                          <a:noFill/>
                        </a:ln>
                        <a:solidFill>
                          <a:srgbClr val="3366FF"/>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81000"/>
                          </a:srgbClr>
                        </a:gs>
                        <a:gs pos="92000">
                          <a:srgbClr val="3366FF">
                            <a:alpha val="81000"/>
                          </a:srgbClr>
                        </a:gs>
                        <a:gs pos="100000">
                          <a:srgbClr val="3366FF">
                            <a:alpha val="81000"/>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9747" name="正方形/長方形 6"/>
          <p:cNvSpPr>
            <a:spLocks noChangeArrowheads="1"/>
          </p:cNvSpPr>
          <p:nvPr/>
        </p:nvSpPr>
        <p:spPr bwMode="auto">
          <a:xfrm>
            <a:off x="8382000" y="0"/>
            <a:ext cx="762000" cy="685800"/>
          </a:xfrm>
          <a:prstGeom prst="rect">
            <a:avLst/>
          </a:prstGeom>
          <a:solidFill>
            <a:schemeClr val="bg1"/>
          </a:solidFill>
          <a:ln w="9525">
            <a:solidFill>
              <a:srgbClr val="FFFFFF"/>
            </a:solidFill>
            <a:round/>
            <a:headEnd/>
            <a:tailEnd/>
          </a:ln>
        </p:spPr>
        <p:txBody>
          <a:bodyPr>
            <a:prstTxWarp prst="textNoShape">
              <a:avLst/>
            </a:prstTxWarp>
          </a:bodyPr>
          <a:lstStyle/>
          <a:p>
            <a:pPr fontAlgn="base">
              <a:spcBef>
                <a:spcPct val="0"/>
              </a:spcBef>
              <a:spcAft>
                <a:spcPct val="0"/>
              </a:spcAft>
            </a:pPr>
            <a:endParaRPr kumimoji="1" lang="ja-JP" altLang="en-US" sz="3600">
              <a:solidFill>
                <a:srgbClr val="000000"/>
              </a:solidFill>
            </a:endParaRPr>
          </a:p>
        </p:txBody>
      </p:sp>
      <p:sp>
        <p:nvSpPr>
          <p:cNvPr id="6" name="山形 8"/>
          <p:cNvSpPr>
            <a:spLocks noChangeArrowheads="1"/>
          </p:cNvSpPr>
          <p:nvPr/>
        </p:nvSpPr>
        <p:spPr bwMode="auto">
          <a:xfrm>
            <a:off x="0" y="1981200"/>
            <a:ext cx="533400" cy="304800"/>
          </a:xfrm>
          <a:prstGeom prst="chevron">
            <a:avLst>
              <a:gd name="adj" fmla="val 49997"/>
            </a:avLst>
          </a:prstGeom>
          <a:solidFill>
            <a:srgbClr val="FF0000"/>
          </a:solidFill>
          <a:ln w="9525">
            <a:solidFill>
              <a:schemeClr val="tx1"/>
            </a:solidFill>
            <a:round/>
            <a:headEnd/>
            <a:tailEnd/>
          </a:ln>
        </p:spPr>
        <p:txBody>
          <a:bodyPr>
            <a:prstTxWarp prst="textNoShape">
              <a:avLst/>
            </a:prstTxWarp>
          </a:bodyPr>
          <a:lstStyle/>
          <a:p>
            <a:pPr eaLnBrk="0" fontAlgn="ctr" hangingPunct="0">
              <a:spcBef>
                <a:spcPct val="0"/>
              </a:spcBef>
              <a:spcAft>
                <a:spcPct val="0"/>
              </a:spcAft>
            </a:pPr>
            <a:endParaRPr lang="ja-JP" altLang="en-US" sz="3600">
              <a:solidFill>
                <a:srgbClr val="000000"/>
              </a:solidFill>
            </a:endParaRPr>
          </a:p>
        </p:txBody>
      </p:sp>
      <p:sp>
        <p:nvSpPr>
          <p:cNvPr id="8" name="スライド番号プレースホルダ 7"/>
          <p:cNvSpPr>
            <a:spLocks noGrp="1"/>
          </p:cNvSpPr>
          <p:nvPr>
            <p:ph type="sldNum" sz="quarter" idx="12"/>
          </p:nvPr>
        </p:nvSpPr>
        <p:spPr/>
        <p:txBody>
          <a:bodyPr/>
          <a:lstStyle/>
          <a:p>
            <a:pPr>
              <a:defRPr/>
            </a:pPr>
            <a:fld id="{D0CE37E2-33CB-034B-AFDB-6541EBF5F31A}" type="slidenum">
              <a:rPr lang="en-US" altLang="ja-JP" smtClean="0">
                <a:solidFill>
                  <a:srgbClr val="000000"/>
                </a:solidFill>
              </a:rPr>
              <a:pPr>
                <a:defRPr/>
              </a:pPr>
              <a:t>43</a:t>
            </a:fld>
            <a:endParaRPr lang="en-US" altLang="ja-JP">
              <a:solidFill>
                <a:srgbClr val="000000"/>
              </a:solidFill>
            </a:endParaRPr>
          </a:p>
        </p:txBody>
      </p:sp>
      <p:sp>
        <p:nvSpPr>
          <p:cNvPr id="2" name="Date Placeholder 1"/>
          <p:cNvSpPr>
            <a:spLocks noGrp="1"/>
          </p:cNvSpPr>
          <p:nvPr>
            <p:ph type="dt" sz="half" idx="10"/>
          </p:nvPr>
        </p:nvSpPr>
        <p:spPr/>
        <p:txBody>
          <a:bodyPr/>
          <a:lstStyle/>
          <a:p>
            <a:pPr>
              <a:defRPr/>
            </a:pPr>
            <a:r>
              <a:rPr lang="en-US" altLang="ja-JP" smtClean="0">
                <a:solidFill>
                  <a:srgbClr val="000000"/>
                </a:solidFill>
              </a:rPr>
              <a:t>July 23, 2011</a:t>
            </a:r>
            <a:endParaRPr lang="en-US" altLang="ja-JP">
              <a:solidFill>
                <a:srgbClr val="000000"/>
              </a:solidFill>
            </a:endParaRPr>
          </a:p>
        </p:txBody>
      </p:sp>
      <p:sp>
        <p:nvSpPr>
          <p:cNvPr id="3" name="Footer Placeholder 2"/>
          <p:cNvSpPr>
            <a:spLocks noGrp="1"/>
          </p:cNvSpPr>
          <p:nvPr>
            <p:ph type="ftr" sz="quarter" idx="11"/>
          </p:nvPr>
        </p:nvSpPr>
        <p:spPr/>
        <p:txBody>
          <a:bodyPr/>
          <a:lstStyle/>
          <a:p>
            <a:pPr>
              <a:defRPr/>
            </a:pPr>
            <a:r>
              <a:rPr lang="en-US" altLang="ja-JP" smtClean="0"/>
              <a:t>S. Myers                   ECFA-EPS, Grenoble</a:t>
            </a:r>
            <a:endParaRPr lang="en-US" altLang="ja-JP"/>
          </a:p>
        </p:txBody>
      </p:sp>
    </p:spTree>
    <p:extLst>
      <p:ext uri="{BB962C8B-B14F-4D97-AF65-F5344CB8AC3E}">
        <p14:creationId xmlns:p14="http://schemas.microsoft.com/office/powerpoint/2010/main" val="363616328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745534" y="1410730"/>
            <a:ext cx="7712666" cy="5119146"/>
          </a:xfrm>
          <a:prstGeom prst="rect">
            <a:avLst/>
          </a:prstGeom>
        </p:spPr>
      </p:pic>
      <p:sp>
        <p:nvSpPr>
          <p:cNvPr id="30724" name="Slide Number Placeholder 5"/>
          <p:cNvSpPr>
            <a:spLocks noGrp="1"/>
          </p:cNvSpPr>
          <p:nvPr>
            <p:ph type="sldNum" sz="quarter" idx="12"/>
          </p:nvPr>
        </p:nvSpPr>
        <p:spPr>
          <a:noFill/>
        </p:spPr>
        <p:txBody>
          <a:bodyPr/>
          <a:lstStyle/>
          <a:p>
            <a:fld id="{FA768787-11E8-DB40-8CEE-222CA7CFF84D}" type="slidenum">
              <a:rPr lang="en-US" altLang="ja-JP" smtClean="0">
                <a:latin typeface="Arial" pitchFamily="33" charset="0"/>
              </a:rPr>
              <a:pPr/>
              <a:t>44</a:t>
            </a:fld>
            <a:endParaRPr lang="en-US" altLang="ja-JP" smtClean="0">
              <a:latin typeface="Arial" pitchFamily="33" charset="0"/>
            </a:endParaRPr>
          </a:p>
        </p:txBody>
      </p:sp>
      <p:sp>
        <p:nvSpPr>
          <p:cNvPr id="30725" name="Title 1"/>
          <p:cNvSpPr>
            <a:spLocks noGrp="1"/>
          </p:cNvSpPr>
          <p:nvPr>
            <p:ph type="title"/>
          </p:nvPr>
        </p:nvSpPr>
        <p:spPr>
          <a:xfrm>
            <a:off x="1295400" y="15728"/>
            <a:ext cx="7641864" cy="914400"/>
          </a:xfrm>
        </p:spPr>
        <p:txBody>
          <a:bodyPr/>
          <a:lstStyle/>
          <a:p>
            <a:r>
              <a:rPr kumimoji="0" lang="en-US" altLang="ja-JP" b="1" dirty="0" smtClean="0"/>
              <a:t>Global ILC Cavity Gradient Yield</a:t>
            </a:r>
            <a:r>
              <a:rPr kumimoji="0" lang="en-US" altLang="ja-JP" dirty="0" smtClean="0"/>
              <a:t/>
            </a:r>
            <a:br>
              <a:rPr kumimoji="0" lang="en-US" altLang="ja-JP" dirty="0" smtClean="0"/>
            </a:br>
            <a:r>
              <a:rPr kumimoji="0" lang="en-US" altLang="ja-JP" sz="2800" dirty="0" smtClean="0"/>
              <a:t>Updated at ALCPG2011</a:t>
            </a:r>
            <a:endParaRPr kumimoji="0" lang="en-US" altLang="ja-JP" dirty="0" smtClean="0"/>
          </a:p>
        </p:txBody>
      </p:sp>
      <p:sp>
        <p:nvSpPr>
          <p:cNvPr id="30728" name="TextBox 32"/>
          <p:cNvSpPr txBox="1">
            <a:spLocks noChangeArrowheads="1"/>
          </p:cNvSpPr>
          <p:nvPr/>
        </p:nvSpPr>
        <p:spPr bwMode="auto">
          <a:xfrm>
            <a:off x="7332663" y="838200"/>
            <a:ext cx="1685925" cy="400050"/>
          </a:xfrm>
          <a:prstGeom prst="rect">
            <a:avLst/>
          </a:prstGeom>
          <a:solidFill>
            <a:srgbClr val="FFFF00"/>
          </a:solidFill>
          <a:ln w="9525">
            <a:noFill/>
            <a:miter lim="800000"/>
            <a:headEnd/>
            <a:tailEnd/>
          </a:ln>
        </p:spPr>
        <p:txBody>
          <a:bodyPr wrap="none">
            <a:prstTxWarp prst="textNoShape">
              <a:avLst/>
            </a:prstTxWarp>
            <a:spAutoFit/>
          </a:bodyPr>
          <a:lstStyle/>
          <a:p>
            <a:pPr algn="ctr" fontAlgn="base">
              <a:spcBef>
                <a:spcPct val="0"/>
              </a:spcBef>
              <a:spcAft>
                <a:spcPct val="0"/>
              </a:spcAft>
            </a:pPr>
            <a:r>
              <a:rPr kumimoji="1" lang="en-US" altLang="ja-JP" sz="1000">
                <a:solidFill>
                  <a:srgbClr val="0000FF"/>
                </a:solidFill>
              </a:rPr>
              <a:t>Plot  courtesy </a:t>
            </a:r>
          </a:p>
          <a:p>
            <a:pPr algn="ctr" fontAlgn="base">
              <a:spcBef>
                <a:spcPct val="0"/>
              </a:spcBef>
              <a:spcAft>
                <a:spcPct val="0"/>
              </a:spcAft>
            </a:pPr>
            <a:r>
              <a:rPr kumimoji="1" lang="en-US" altLang="ja-JP" sz="1000">
                <a:solidFill>
                  <a:srgbClr val="0000FF"/>
                </a:solidFill>
              </a:rPr>
              <a:t>Camille Ginsburg of FNAL</a:t>
            </a:r>
          </a:p>
        </p:txBody>
      </p:sp>
      <p:cxnSp>
        <p:nvCxnSpPr>
          <p:cNvPr id="19" name="直線コネクタ 18"/>
          <p:cNvCxnSpPr/>
          <p:nvPr/>
        </p:nvCxnSpPr>
        <p:spPr bwMode="auto">
          <a:xfrm>
            <a:off x="4543359" y="2565294"/>
            <a:ext cx="3457641" cy="1588"/>
          </a:xfrm>
          <a:prstGeom prst="line">
            <a:avLst/>
          </a:prstGeom>
          <a:solidFill>
            <a:schemeClr val="accent1"/>
          </a:solidFill>
          <a:ln w="57150" cap="flat" cmpd="sng" algn="ctr">
            <a:solidFill>
              <a:srgbClr val="008000"/>
            </a:solidFill>
            <a:prstDash val="lgDash"/>
            <a:round/>
            <a:headEnd type="none" w="med" len="med"/>
            <a:tailEnd type="none" w="med" len="med"/>
          </a:ln>
          <a:effectLst/>
        </p:spPr>
      </p:cxnSp>
      <p:sp>
        <p:nvSpPr>
          <p:cNvPr id="14" name="テキスト ボックス 13"/>
          <p:cNvSpPr txBox="1"/>
          <p:nvPr/>
        </p:nvSpPr>
        <p:spPr>
          <a:xfrm>
            <a:off x="7576389" y="2382216"/>
            <a:ext cx="1403299" cy="369332"/>
          </a:xfrm>
          <a:prstGeom prst="rect">
            <a:avLst/>
          </a:prstGeom>
          <a:solidFill>
            <a:srgbClr val="FFFF00"/>
          </a:solidFill>
          <a:ln>
            <a:solidFill>
              <a:srgbClr val="3366FF"/>
            </a:solidFill>
          </a:ln>
        </p:spPr>
        <p:txBody>
          <a:bodyPr wrap="none" rtlCol="0">
            <a:spAutoFit/>
          </a:bodyPr>
          <a:lstStyle/>
          <a:p>
            <a:pPr fontAlgn="base">
              <a:spcBef>
                <a:spcPct val="0"/>
              </a:spcBef>
              <a:spcAft>
                <a:spcPct val="0"/>
              </a:spcAft>
            </a:pPr>
            <a:r>
              <a:rPr kumimoji="1" lang="en-US" altLang="ja-JP" dirty="0" smtClean="0">
                <a:solidFill>
                  <a:srgbClr val="000000"/>
                </a:solidFill>
              </a:rPr>
              <a:t>TDP-2 </a:t>
            </a:r>
            <a:r>
              <a:rPr kumimoji="1" lang="en-US" altLang="ja-JP" dirty="0">
                <a:solidFill>
                  <a:srgbClr val="000000"/>
                </a:solidFill>
              </a:rPr>
              <a:t>Goal </a:t>
            </a:r>
            <a:endParaRPr kumimoji="1" lang="ja-JP" altLang="en-US" dirty="0">
              <a:solidFill>
                <a:srgbClr val="000000"/>
              </a:solidFill>
            </a:endParaRPr>
          </a:p>
        </p:txBody>
      </p:sp>
      <p:pic>
        <p:nvPicPr>
          <p:cNvPr id="16" name="図 7"/>
          <p:cNvPicPr>
            <a:picLocks noChangeAspect="1"/>
          </p:cNvPicPr>
          <p:nvPr/>
        </p:nvPicPr>
        <p:blipFill>
          <a:blip r:embed="rId4"/>
          <a:srcRect/>
          <a:stretch>
            <a:fillRect/>
          </a:stretch>
        </p:blipFill>
        <p:spPr bwMode="auto">
          <a:xfrm>
            <a:off x="372527" y="930128"/>
            <a:ext cx="2406650" cy="609600"/>
          </a:xfrm>
          <a:prstGeom prst="rect">
            <a:avLst/>
          </a:prstGeom>
          <a:noFill/>
          <a:ln w="9525">
            <a:solidFill>
              <a:schemeClr val="tx1"/>
            </a:solidFill>
            <a:miter lim="800000"/>
            <a:headEnd/>
            <a:tailEnd/>
          </a:ln>
        </p:spPr>
      </p:pic>
      <p:cxnSp>
        <p:nvCxnSpPr>
          <p:cNvPr id="17" name="直線コネクタ 16"/>
          <p:cNvCxnSpPr/>
          <p:nvPr/>
        </p:nvCxnSpPr>
        <p:spPr bwMode="auto">
          <a:xfrm>
            <a:off x="6316270" y="4057847"/>
            <a:ext cx="1957278" cy="0"/>
          </a:xfrm>
          <a:prstGeom prst="line">
            <a:avLst/>
          </a:prstGeom>
          <a:solidFill>
            <a:schemeClr val="accent1"/>
          </a:solidFill>
          <a:ln w="57150" cap="flat" cmpd="sng" algn="ctr">
            <a:solidFill>
              <a:srgbClr val="FF6600"/>
            </a:solidFill>
            <a:prstDash val="lgDash"/>
            <a:round/>
            <a:headEnd type="none" w="med" len="med"/>
            <a:tailEnd type="none" w="med" len="med"/>
          </a:ln>
          <a:effectLst/>
        </p:spPr>
      </p:cxnSp>
      <p:sp>
        <p:nvSpPr>
          <p:cNvPr id="2" name="テキスト ボックス 1"/>
          <p:cNvSpPr txBox="1"/>
          <p:nvPr/>
        </p:nvSpPr>
        <p:spPr>
          <a:xfrm>
            <a:off x="7653495" y="3656167"/>
            <a:ext cx="1416123" cy="646331"/>
          </a:xfrm>
          <a:prstGeom prst="rect">
            <a:avLst/>
          </a:prstGeom>
          <a:solidFill>
            <a:srgbClr val="FFFF00"/>
          </a:solidFill>
          <a:ln>
            <a:solidFill>
              <a:srgbClr val="3366FF"/>
            </a:solidFill>
          </a:ln>
        </p:spPr>
        <p:txBody>
          <a:bodyPr wrap="none" rtlCol="0">
            <a:spAutoFit/>
          </a:bodyPr>
          <a:lstStyle/>
          <a:p>
            <a:pPr defTabSz="457200"/>
            <a:r>
              <a:rPr kumimoji="1" lang="en-US" altLang="ja-JP" dirty="0" smtClean="0">
                <a:solidFill>
                  <a:srgbClr val="000000"/>
                </a:solidFill>
              </a:rPr>
              <a:t>TDP-1 Goal </a:t>
            </a:r>
          </a:p>
          <a:p>
            <a:pPr defTabSz="457200"/>
            <a:r>
              <a:rPr kumimoji="1" lang="en-US" altLang="ja-JP" dirty="0" smtClean="0">
                <a:solidFill>
                  <a:srgbClr val="000000"/>
                </a:solidFill>
              </a:rPr>
              <a:t>Achieved</a:t>
            </a:r>
          </a:p>
        </p:txBody>
      </p:sp>
      <p:sp>
        <p:nvSpPr>
          <p:cNvPr id="3" name="Date Placeholder 2"/>
          <p:cNvSpPr>
            <a:spLocks noGrp="1"/>
          </p:cNvSpPr>
          <p:nvPr>
            <p:ph type="dt" sz="half" idx="10"/>
          </p:nvPr>
        </p:nvSpPr>
        <p:spPr/>
        <p:txBody>
          <a:bodyPr/>
          <a:lstStyle/>
          <a:p>
            <a:pPr>
              <a:defRPr/>
            </a:pPr>
            <a:r>
              <a:rPr lang="en-US" altLang="ja-JP" smtClean="0"/>
              <a:t>July 23, 2011</a:t>
            </a:r>
            <a:endParaRPr lang="en-US" altLang="ja-JP"/>
          </a:p>
        </p:txBody>
      </p:sp>
      <p:sp>
        <p:nvSpPr>
          <p:cNvPr id="4" name="Footer Placeholder 3"/>
          <p:cNvSpPr>
            <a:spLocks noGrp="1"/>
          </p:cNvSpPr>
          <p:nvPr>
            <p:ph type="ftr" sz="quarter" idx="11"/>
          </p:nvPr>
        </p:nvSpPr>
        <p:spPr/>
        <p:txBody>
          <a:bodyPr/>
          <a:lstStyle/>
          <a:p>
            <a:pPr>
              <a:defRPr/>
            </a:pPr>
            <a:r>
              <a:rPr lang="en-US" altLang="ja-JP" smtClean="0"/>
              <a:t>S. Myers                   ECFA-EPS, Grenoble</a:t>
            </a:r>
            <a:endParaRPr lang="en-US" altLang="ja-JP"/>
          </a:p>
        </p:txBody>
      </p:sp>
    </p:spTree>
    <p:extLst>
      <p:ext uri="{BB962C8B-B14F-4D97-AF65-F5344CB8AC3E}">
        <p14:creationId xmlns:p14="http://schemas.microsoft.com/office/powerpoint/2010/main" val="109295491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t="20375" r="20529"/>
          <a:stretch>
            <a:fillRect/>
          </a:stretch>
        </p:blipFill>
        <p:spPr>
          <a:xfrm>
            <a:off x="3482973" y="938214"/>
            <a:ext cx="2320925" cy="1474788"/>
          </a:xfrm>
          <a:prstGeom prst="rect">
            <a:avLst/>
          </a:prstGeom>
          <a:ln>
            <a:noFill/>
          </a:ln>
          <a:effectLst>
            <a:outerShdw blurRad="292100" dist="139700" dir="2700000" algn="tl" rotWithShape="0">
              <a:srgbClr val="333333">
                <a:alpha val="65000"/>
              </a:srgbClr>
            </a:outerShdw>
          </a:effectLst>
        </p:spPr>
      </p:pic>
      <p:sp>
        <p:nvSpPr>
          <p:cNvPr id="38915" name="Title 1"/>
          <p:cNvSpPr>
            <a:spLocks noGrp="1"/>
          </p:cNvSpPr>
          <p:nvPr>
            <p:ph type="title"/>
          </p:nvPr>
        </p:nvSpPr>
        <p:spPr/>
        <p:txBody>
          <a:bodyPr/>
          <a:lstStyle/>
          <a:p>
            <a:r>
              <a:rPr lang="en-US" altLang="ja-JP" smtClean="0"/>
              <a:t>Cryomodule Development &amp; Test</a:t>
            </a:r>
          </a:p>
        </p:txBody>
      </p:sp>
      <p:sp>
        <p:nvSpPr>
          <p:cNvPr id="38916" name="Content Placeholder 2"/>
          <p:cNvSpPr>
            <a:spLocks noGrp="1"/>
          </p:cNvSpPr>
          <p:nvPr>
            <p:ph idx="1"/>
          </p:nvPr>
        </p:nvSpPr>
        <p:spPr>
          <a:xfrm>
            <a:off x="203201" y="1160461"/>
            <a:ext cx="3403599" cy="4800600"/>
          </a:xfrm>
          <a:ln>
            <a:solidFill>
              <a:srgbClr val="3366FF"/>
            </a:solidFill>
          </a:ln>
        </p:spPr>
        <p:txBody>
          <a:bodyPr/>
          <a:lstStyle/>
          <a:p>
            <a:r>
              <a:rPr lang="en-US" altLang="ja-JP" sz="2400" dirty="0"/>
              <a:t>DESY</a:t>
            </a:r>
            <a:r>
              <a:rPr lang="en-US" altLang="ja-JP" sz="2400" dirty="0" smtClean="0"/>
              <a:t>: </a:t>
            </a:r>
            <a:r>
              <a:rPr lang="en-US" altLang="ja-JP" sz="2400" dirty="0"/>
              <a:t>PXFEL-1</a:t>
            </a:r>
          </a:p>
          <a:p>
            <a:pPr lvl="1"/>
            <a:r>
              <a:rPr lang="en-US" altLang="ja-JP" sz="2000" dirty="0"/>
              <a:t>&lt;32 MV/m</a:t>
            </a:r>
            <a:r>
              <a:rPr lang="en-US" altLang="ja-JP" sz="2000" dirty="0" smtClean="0"/>
              <a:t>&gt; in CM operation </a:t>
            </a:r>
            <a:r>
              <a:rPr lang="en-US" altLang="ja-JP" sz="2000" dirty="0"/>
              <a:t>as </a:t>
            </a:r>
            <a:r>
              <a:rPr lang="en-US" altLang="ja-JP" sz="2000" dirty="0" smtClean="0"/>
              <a:t>ACC7, </a:t>
            </a:r>
            <a:r>
              <a:rPr lang="en-US" altLang="ja-JP" sz="2000" dirty="0"/>
              <a:t>FLASH (~30MV/m)</a:t>
            </a:r>
          </a:p>
          <a:p>
            <a:endParaRPr lang="en-US" altLang="ja-JP" sz="2400" dirty="0" smtClean="0"/>
          </a:p>
          <a:p>
            <a:r>
              <a:rPr lang="en-US" altLang="ja-JP" sz="2400" dirty="0" smtClean="0"/>
              <a:t>FNAL: CM-1</a:t>
            </a:r>
          </a:p>
          <a:p>
            <a:pPr lvl="1"/>
            <a:r>
              <a:rPr lang="en-US" altLang="ja-JP" sz="2000" dirty="0" smtClean="0"/>
              <a:t>In progress</a:t>
            </a:r>
          </a:p>
          <a:p>
            <a:endParaRPr lang="en-US" altLang="ja-JP" sz="2400" dirty="0" smtClean="0"/>
          </a:p>
          <a:p>
            <a:r>
              <a:rPr lang="en-US" altLang="ja-JP" sz="2400" dirty="0" smtClean="0"/>
              <a:t>KEK</a:t>
            </a:r>
            <a:r>
              <a:rPr lang="en-US" altLang="ja-JP" sz="2400" dirty="0"/>
              <a:t>: </a:t>
            </a:r>
            <a:r>
              <a:rPr lang="en-US" altLang="ja-JP" sz="2400" dirty="0" smtClean="0"/>
              <a:t>S1</a:t>
            </a:r>
            <a:r>
              <a:rPr lang="en-US" altLang="ja-JP" sz="2400" dirty="0"/>
              <a:t>-</a:t>
            </a:r>
            <a:r>
              <a:rPr lang="en-US" altLang="ja-JP" sz="2400" dirty="0" smtClean="0"/>
              <a:t>Global</a:t>
            </a:r>
          </a:p>
          <a:p>
            <a:pPr lvl="1"/>
            <a:r>
              <a:rPr lang="en-US" altLang="ja-JP" sz="2000" dirty="0" smtClean="0"/>
              <a:t>&lt;26 MV/m&gt; in CM operation </a:t>
            </a:r>
          </a:p>
          <a:p>
            <a:endParaRPr lang="en-US" altLang="ja-JP" sz="2400" dirty="0"/>
          </a:p>
          <a:p>
            <a:endParaRPr lang="en-US" altLang="ja-JP" sz="2400" dirty="0"/>
          </a:p>
          <a:p>
            <a:pPr>
              <a:buFontTx/>
              <a:buNone/>
            </a:pPr>
            <a:endParaRPr lang="en-US" altLang="ja-JP" sz="2400" dirty="0" smtClean="0"/>
          </a:p>
        </p:txBody>
      </p:sp>
      <p:pic>
        <p:nvPicPr>
          <p:cNvPr id="5" name="Picture 4"/>
          <p:cNvPicPr>
            <a:picLocks noChangeAspect="1"/>
          </p:cNvPicPr>
          <p:nvPr/>
        </p:nvPicPr>
        <p:blipFill>
          <a:blip r:embed="rId4"/>
          <a:stretch>
            <a:fillRect/>
          </a:stretch>
        </p:blipFill>
        <p:spPr>
          <a:xfrm>
            <a:off x="3381375" y="4248150"/>
            <a:ext cx="2160587" cy="1441450"/>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5"/>
          <a:srcRect/>
          <a:stretch>
            <a:fillRect/>
          </a:stretch>
        </p:blipFill>
        <p:spPr bwMode="auto">
          <a:xfrm>
            <a:off x="5991757" y="1226073"/>
            <a:ext cx="3030003" cy="2179845"/>
          </a:xfrm>
          <a:prstGeom prst="rect">
            <a:avLst/>
          </a:prstGeom>
          <a:ln>
            <a:noFill/>
          </a:ln>
          <a:effectLst>
            <a:outerShdw blurRad="292100" dist="139700" dir="2700000" algn="tl" rotWithShape="0">
              <a:srgbClr val="333333">
                <a:alpha val="65000"/>
              </a:srgbClr>
            </a:outerShdw>
          </a:effectLst>
        </p:spPr>
      </p:pic>
      <p:sp>
        <p:nvSpPr>
          <p:cNvPr id="38922" name="スライド番号プレースホルダ 9"/>
          <p:cNvSpPr>
            <a:spLocks noGrp="1"/>
          </p:cNvSpPr>
          <p:nvPr>
            <p:ph type="sldNum" sz="quarter" idx="12"/>
          </p:nvPr>
        </p:nvSpPr>
        <p:spPr>
          <a:noFill/>
        </p:spPr>
        <p:txBody>
          <a:bodyPr/>
          <a:lstStyle/>
          <a:p>
            <a:fld id="{AE43BECF-ED99-4145-BFB6-09D138255B5B}" type="slidenum">
              <a:rPr lang="en-US" altLang="ja-JP" smtClean="0">
                <a:latin typeface="Arial" pitchFamily="-112" charset="0"/>
                <a:ea typeface="Arial Unicode MS" pitchFamily="-112" charset="0"/>
                <a:cs typeface="Arial Unicode MS" pitchFamily="-112" charset="0"/>
              </a:rPr>
              <a:pPr/>
              <a:t>45</a:t>
            </a:fld>
            <a:endParaRPr lang="en-US" altLang="ja-JP" smtClean="0">
              <a:latin typeface="Arial" pitchFamily="-112" charset="0"/>
              <a:ea typeface="Arial Unicode MS" pitchFamily="-112" charset="0"/>
              <a:cs typeface="Arial Unicode MS" pitchFamily="-112" charset="0"/>
            </a:endParaRPr>
          </a:p>
        </p:txBody>
      </p:sp>
      <p:pic>
        <p:nvPicPr>
          <p:cNvPr id="38924" name="Picture 7" descr="IMG_4548"/>
          <p:cNvPicPr>
            <a:picLocks noChangeAspect="1" noChangeArrowheads="1"/>
          </p:cNvPicPr>
          <p:nvPr/>
        </p:nvPicPr>
        <p:blipFill>
          <a:blip r:embed="rId6"/>
          <a:srcRect/>
          <a:stretch>
            <a:fillRect/>
          </a:stretch>
        </p:blipFill>
        <p:spPr bwMode="auto">
          <a:xfrm>
            <a:off x="3763434" y="2650067"/>
            <a:ext cx="1905000" cy="1428750"/>
          </a:xfrm>
          <a:prstGeom prst="rect">
            <a:avLst/>
          </a:prstGeom>
          <a:noFill/>
          <a:ln w="9525">
            <a:noFill/>
            <a:miter lim="800000"/>
            <a:headEnd/>
            <a:tailEnd/>
          </a:ln>
        </p:spPr>
      </p:pic>
      <p:pic>
        <p:nvPicPr>
          <p:cNvPr id="13" name="図 12"/>
          <p:cNvPicPr>
            <a:picLocks noChangeAspect="1"/>
          </p:cNvPicPr>
          <p:nvPr/>
        </p:nvPicPr>
        <p:blipFill>
          <a:blip r:embed="rId7"/>
          <a:stretch>
            <a:fillRect/>
          </a:stretch>
        </p:blipFill>
        <p:spPr>
          <a:xfrm>
            <a:off x="5660493" y="4248150"/>
            <a:ext cx="3395133" cy="2224535"/>
          </a:xfrm>
          <a:prstGeom prst="rect">
            <a:avLst/>
          </a:prstGeom>
          <a:ln>
            <a:solidFill>
              <a:srgbClr val="4F81BD"/>
            </a:solidFill>
          </a:ln>
        </p:spPr>
      </p:pic>
      <p:sp>
        <p:nvSpPr>
          <p:cNvPr id="2" name="Date Placeholder 1"/>
          <p:cNvSpPr>
            <a:spLocks noGrp="1"/>
          </p:cNvSpPr>
          <p:nvPr>
            <p:ph type="dt" sz="half" idx="10"/>
          </p:nvPr>
        </p:nvSpPr>
        <p:spPr/>
        <p:txBody>
          <a:bodyPr/>
          <a:lstStyle/>
          <a:p>
            <a:pPr>
              <a:defRPr/>
            </a:pPr>
            <a:r>
              <a:rPr lang="en-US" altLang="ja-JP" smtClean="0"/>
              <a:t>July 23, 2011</a:t>
            </a:r>
            <a:endParaRPr lang="en-US" altLang="ja-JP"/>
          </a:p>
        </p:txBody>
      </p:sp>
      <p:sp>
        <p:nvSpPr>
          <p:cNvPr id="3" name="Footer Placeholder 2"/>
          <p:cNvSpPr>
            <a:spLocks noGrp="1"/>
          </p:cNvSpPr>
          <p:nvPr>
            <p:ph type="ftr" sz="quarter" idx="11"/>
          </p:nvPr>
        </p:nvSpPr>
        <p:spPr>
          <a:xfrm>
            <a:off x="3013868" y="6597352"/>
            <a:ext cx="2895600" cy="196552"/>
          </a:xfrm>
        </p:spPr>
        <p:txBody>
          <a:bodyPr/>
          <a:lstStyle/>
          <a:p>
            <a:pPr>
              <a:defRPr/>
            </a:pPr>
            <a:r>
              <a:rPr lang="en-US" altLang="ja-JP" sz="700" dirty="0" smtClean="0"/>
              <a:t>S. Myers                   ECFA-EPS, Grenoble</a:t>
            </a:r>
            <a:endParaRPr lang="en-US" altLang="ja-JP" sz="700" dirty="0"/>
          </a:p>
        </p:txBody>
      </p:sp>
    </p:spTree>
    <p:extLst>
      <p:ext uri="{BB962C8B-B14F-4D97-AF65-F5344CB8AC3E}">
        <p14:creationId xmlns:p14="http://schemas.microsoft.com/office/powerpoint/2010/main" val="124887859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996952"/>
            <a:ext cx="8229600" cy="1224136"/>
          </a:xfrm>
        </p:spPr>
        <p:txBody>
          <a:bodyPr>
            <a:noAutofit/>
          </a:bodyPr>
          <a:lstStyle/>
          <a:p>
            <a:r>
              <a:rPr lang="en-US" sz="6000" dirty="0" smtClean="0"/>
              <a:t>CLIC</a:t>
            </a:r>
            <a:endParaRPr lang="en-US" sz="6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46</a:t>
            </a:fld>
            <a:endParaRPr lang="en-GB">
              <a:solidFill>
                <a:prstClr val="black">
                  <a:tint val="75000"/>
                </a:prstClr>
              </a:solidFill>
            </a:endParaRPr>
          </a:p>
        </p:txBody>
      </p:sp>
    </p:spTree>
    <p:extLst>
      <p:ext uri="{BB962C8B-B14F-4D97-AF65-F5344CB8AC3E}">
        <p14:creationId xmlns:p14="http://schemas.microsoft.com/office/powerpoint/2010/main" val="2411910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pPr eaLnBrk="1" hangingPunct="1"/>
            <a:r>
              <a:rPr lang="en-US" dirty="0" smtClean="0">
                <a:latin typeface="Calibri" charset="0"/>
                <a:cs typeface="ＭＳ Ｐゴシック" charset="-128"/>
              </a:rPr>
              <a:t>The CLIC Layout</a:t>
            </a:r>
            <a:endParaRPr lang="fr-FR" dirty="0" smtClean="0">
              <a:latin typeface="Calibri" charset="0"/>
              <a:cs typeface="ＭＳ Ｐゴシック" charset="-128"/>
            </a:endParaRPr>
          </a:p>
        </p:txBody>
      </p:sp>
      <p:sp>
        <p:nvSpPr>
          <p:cNvPr id="32770" name="Footer Placeholder 4"/>
          <p:cNvSpPr>
            <a:spLocks noGrp="1"/>
          </p:cNvSpPr>
          <p:nvPr>
            <p:ph type="ftr" sz="quarter" idx="4294967295"/>
          </p:nvPr>
        </p:nvSpPr>
        <p:spPr>
          <a:xfrm>
            <a:off x="3429000" y="6553200"/>
            <a:ext cx="5715000" cy="304800"/>
          </a:xfrm>
          <a:prstGeom prst="rect">
            <a:avLst/>
          </a:prstGeom>
          <a:noFill/>
        </p:spPr>
        <p:txBody>
          <a:bodyPr/>
          <a:lstStyle/>
          <a:p>
            <a:pPr fontAlgn="base">
              <a:spcBef>
                <a:spcPct val="0"/>
              </a:spcBef>
              <a:spcAft>
                <a:spcPct val="0"/>
              </a:spcAft>
            </a:pPr>
            <a:r>
              <a:rPr lang="en-US" smtClean="0">
                <a:solidFill>
                  <a:srgbClr val="000000"/>
                </a:solidFill>
                <a:latin typeface="Times New Roman" pitchFamily="18" charset="0"/>
              </a:rPr>
              <a:t>S. Myers                   ECFA-EPS, Grenoble</a:t>
            </a:r>
          </a:p>
        </p:txBody>
      </p:sp>
      <p:sp>
        <p:nvSpPr>
          <p:cNvPr id="32771" name="Slide Number Placeholder 5"/>
          <p:cNvSpPr>
            <a:spLocks noGrp="1"/>
          </p:cNvSpPr>
          <p:nvPr>
            <p:ph type="sldNum" sz="quarter" idx="4294967295"/>
          </p:nvPr>
        </p:nvSpPr>
        <p:spPr>
          <a:xfrm flipH="1">
            <a:off x="8534400" y="6553200"/>
            <a:ext cx="609600" cy="304800"/>
          </a:xfrm>
          <a:prstGeom prst="rect">
            <a:avLst/>
          </a:prstGeom>
          <a:noFill/>
        </p:spPr>
        <p:txBody>
          <a:bodyPr/>
          <a:lstStyle/>
          <a:p>
            <a:pPr fontAlgn="base">
              <a:spcBef>
                <a:spcPct val="0"/>
              </a:spcBef>
              <a:spcAft>
                <a:spcPct val="0"/>
              </a:spcAft>
            </a:pPr>
            <a:fld id="{A655CB0F-F16A-4D2E-B310-A078DB0836B2}" type="slidenum">
              <a:rPr lang="en-US" smtClean="0">
                <a:solidFill>
                  <a:srgbClr val="000000"/>
                </a:solidFill>
                <a:latin typeface="Times New Roman" pitchFamily="18" charset="0"/>
                <a:ea typeface="ＭＳ Ｐゴシック" charset="-128"/>
                <a:cs typeface="ＭＳ Ｐゴシック" charset="-128"/>
              </a:rPr>
              <a:pPr fontAlgn="base">
                <a:spcBef>
                  <a:spcPct val="0"/>
                </a:spcBef>
                <a:spcAft>
                  <a:spcPct val="0"/>
                </a:spcAft>
              </a:pPr>
              <a:t>47</a:t>
            </a:fld>
            <a:endParaRPr lang="en-US" smtClean="0">
              <a:solidFill>
                <a:srgbClr val="000000"/>
              </a:solidFill>
              <a:latin typeface="Times New Roman" pitchFamily="18" charset="0"/>
              <a:ea typeface="ＭＳ Ｐゴシック" charset="-128"/>
              <a:cs typeface="ＭＳ Ｐゴシック" charset="-128"/>
            </a:endParaRPr>
          </a:p>
        </p:txBody>
      </p:sp>
      <p:sp>
        <p:nvSpPr>
          <p:cNvPr id="32769" name="Date Placeholder 3"/>
          <p:cNvSpPr>
            <a:spLocks noGrp="1"/>
          </p:cNvSpPr>
          <p:nvPr>
            <p:ph type="dt" sz="quarter" idx="4294967295"/>
          </p:nvPr>
        </p:nvSpPr>
        <p:spPr>
          <a:xfrm>
            <a:off x="0" y="6553200"/>
            <a:ext cx="1600200" cy="304800"/>
          </a:xfrm>
          <a:prstGeom prst="rect">
            <a:avLst/>
          </a:prstGeom>
          <a:noFill/>
        </p:spPr>
        <p:txBody>
          <a:bodyPr/>
          <a:lstStyle/>
          <a:p>
            <a:pPr fontAlgn="base">
              <a:spcBef>
                <a:spcPct val="0"/>
              </a:spcBef>
              <a:spcAft>
                <a:spcPct val="0"/>
              </a:spcAft>
            </a:pPr>
            <a:r>
              <a:rPr lang="en-US" smtClean="0">
                <a:solidFill>
                  <a:srgbClr val="000000"/>
                </a:solidFill>
                <a:latin typeface="Times New Roman" pitchFamily="18" charset="0"/>
                <a:ea typeface="ＭＳ Ｐゴシック" charset="-128"/>
                <a:cs typeface="ＭＳ Ｐゴシック" charset="-128"/>
              </a:rPr>
              <a:t>July 23, 2011</a:t>
            </a:r>
            <a:endParaRPr lang="en-US">
              <a:solidFill>
                <a:srgbClr val="000000"/>
              </a:solidFill>
              <a:latin typeface="Times New Roman" pitchFamily="18" charset="0"/>
              <a:ea typeface="ＭＳ Ｐゴシック" charset="-128"/>
              <a:cs typeface="ＭＳ Ｐゴシック" charset="-128"/>
            </a:endParaRPr>
          </a:p>
        </p:txBody>
      </p:sp>
      <p:pic>
        <p:nvPicPr>
          <p:cNvPr id="32773" name="Picture 1"/>
          <p:cNvPicPr>
            <a:picLocks noChangeAspect="1" noChangeArrowheads="1"/>
          </p:cNvPicPr>
          <p:nvPr/>
        </p:nvPicPr>
        <p:blipFill>
          <a:blip r:embed="rId3"/>
          <a:srcRect/>
          <a:stretch>
            <a:fillRect/>
          </a:stretch>
        </p:blipFill>
        <p:spPr bwMode="auto">
          <a:xfrm>
            <a:off x="328621" y="1143000"/>
            <a:ext cx="8815387" cy="4724400"/>
          </a:xfrm>
          <a:prstGeom prst="rect">
            <a:avLst/>
          </a:prstGeom>
          <a:noFill/>
          <a:ln w="9525">
            <a:noFill/>
            <a:miter lim="800000"/>
            <a:headEnd/>
            <a:tailEnd/>
          </a:ln>
        </p:spPr>
      </p:pic>
    </p:spTree>
    <p:extLst>
      <p:ext uri="{BB962C8B-B14F-4D97-AF65-F5344CB8AC3E}">
        <p14:creationId xmlns:p14="http://schemas.microsoft.com/office/powerpoint/2010/main" val="289142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bwMode="auto">
          <a:xfrm>
            <a:off x="531105" y="787822"/>
            <a:ext cx="8382805" cy="5920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rgbClr val="000099"/>
                </a:solidFill>
                <a:latin typeface="+mn-lt"/>
                <a:ea typeface="+mn-ea"/>
                <a:cs typeface="+mn-cs"/>
              </a:defRPr>
            </a:lvl1pPr>
            <a:lvl2pPr marL="742950" indent="-285750" algn="l" rtl="0" fontAlgn="base">
              <a:spcBef>
                <a:spcPct val="20000"/>
              </a:spcBef>
              <a:spcAft>
                <a:spcPct val="0"/>
              </a:spcAft>
              <a:buFont typeface="Arial" charset="0"/>
              <a:buChar char="•"/>
              <a:defRPr sz="2800">
                <a:solidFill>
                  <a:srgbClr val="000099"/>
                </a:solidFill>
                <a:latin typeface="+mn-lt"/>
              </a:defRPr>
            </a:lvl2pPr>
            <a:lvl3pPr marL="1143000" indent="-228600" algn="l" rtl="0" fontAlgn="base">
              <a:spcBef>
                <a:spcPct val="20000"/>
              </a:spcBef>
              <a:spcAft>
                <a:spcPct val="0"/>
              </a:spcAft>
              <a:buFont typeface="Arial" charset="0"/>
              <a:buChar char="•"/>
              <a:defRPr sz="2400">
                <a:solidFill>
                  <a:srgbClr val="000099"/>
                </a:solidFill>
                <a:latin typeface="+mn-lt"/>
              </a:defRPr>
            </a:lvl3pPr>
            <a:lvl4pPr marL="1600200" indent="-228600" algn="l" rtl="0" fontAlgn="base">
              <a:spcBef>
                <a:spcPct val="20000"/>
              </a:spcBef>
              <a:spcAft>
                <a:spcPct val="0"/>
              </a:spcAft>
              <a:buFont typeface="Arial" charset="0"/>
              <a:buChar char="–"/>
              <a:defRPr sz="2000">
                <a:solidFill>
                  <a:srgbClr val="000099"/>
                </a:solidFill>
                <a:latin typeface="+mn-lt"/>
              </a:defRPr>
            </a:lvl4pPr>
            <a:lvl5pPr marL="2057400" indent="-228600" algn="l" rtl="0" fontAlgn="base">
              <a:spcBef>
                <a:spcPct val="20000"/>
              </a:spcBef>
              <a:spcAft>
                <a:spcPct val="0"/>
              </a:spcAft>
              <a:buFont typeface="Arial" charset="0"/>
              <a:buChar char="»"/>
              <a:defRPr sz="2000">
                <a:solidFill>
                  <a:srgbClr val="000099"/>
                </a:solidFill>
                <a:latin typeface="+mn-lt"/>
              </a:defRPr>
            </a:lvl5pPr>
            <a:lvl6pPr marL="2514600" indent="-228600" algn="l" rtl="0" fontAlgn="base">
              <a:spcBef>
                <a:spcPct val="20000"/>
              </a:spcBef>
              <a:spcAft>
                <a:spcPct val="0"/>
              </a:spcAft>
              <a:buFont typeface="Arial" charset="0"/>
              <a:buChar char="»"/>
              <a:defRPr sz="2000">
                <a:solidFill>
                  <a:srgbClr val="000099"/>
                </a:solidFill>
                <a:latin typeface="+mn-lt"/>
              </a:defRPr>
            </a:lvl6pPr>
            <a:lvl7pPr marL="2971800" indent="-228600" algn="l" rtl="0" fontAlgn="base">
              <a:spcBef>
                <a:spcPct val="20000"/>
              </a:spcBef>
              <a:spcAft>
                <a:spcPct val="0"/>
              </a:spcAft>
              <a:buFont typeface="Arial" charset="0"/>
              <a:buChar char="»"/>
              <a:defRPr sz="2000">
                <a:solidFill>
                  <a:srgbClr val="000099"/>
                </a:solidFill>
                <a:latin typeface="+mn-lt"/>
              </a:defRPr>
            </a:lvl7pPr>
            <a:lvl8pPr marL="3429000" indent="-228600" algn="l" rtl="0" fontAlgn="base">
              <a:spcBef>
                <a:spcPct val="20000"/>
              </a:spcBef>
              <a:spcAft>
                <a:spcPct val="0"/>
              </a:spcAft>
              <a:buFont typeface="Arial" charset="0"/>
              <a:buChar char="»"/>
              <a:defRPr sz="2000">
                <a:solidFill>
                  <a:srgbClr val="000099"/>
                </a:solidFill>
                <a:latin typeface="+mn-lt"/>
              </a:defRPr>
            </a:lvl8pPr>
            <a:lvl9pPr marL="3886200" indent="-228600" algn="l" rtl="0" fontAlgn="base">
              <a:spcBef>
                <a:spcPct val="20000"/>
              </a:spcBef>
              <a:spcAft>
                <a:spcPct val="0"/>
              </a:spcAft>
              <a:buFont typeface="Arial" charset="0"/>
              <a:buChar char="»"/>
              <a:defRPr sz="2000">
                <a:solidFill>
                  <a:srgbClr val="000099"/>
                </a:solidFill>
                <a:latin typeface="+mn-lt"/>
              </a:defRPr>
            </a:lvl9pPr>
          </a:lstStyle>
          <a:p>
            <a:pPr marL="0" indent="0" defTabSz="457200">
              <a:spcBef>
                <a:spcPts val="0"/>
              </a:spcBef>
              <a:buFontTx/>
              <a:buNone/>
              <a:defRPr/>
            </a:pPr>
            <a:r>
              <a:rPr lang="en-US" sz="1400" b="1" dirty="0" smtClean="0">
                <a:solidFill>
                  <a:srgbClr val="000000"/>
                </a:solidFill>
              </a:rPr>
              <a:t>Feasibility issues: </a:t>
            </a:r>
          </a:p>
          <a:p>
            <a:pPr defTabSz="457200">
              <a:spcBef>
                <a:spcPts val="0"/>
              </a:spcBef>
              <a:defRPr/>
            </a:pPr>
            <a:r>
              <a:rPr lang="en-US" sz="1400" dirty="0" smtClean="0">
                <a:solidFill>
                  <a:srgbClr val="000000"/>
                </a:solidFill>
              </a:rPr>
              <a:t>Drive beam generation </a:t>
            </a:r>
          </a:p>
          <a:p>
            <a:pPr defTabSz="457200">
              <a:spcBef>
                <a:spcPts val="0"/>
              </a:spcBef>
              <a:defRPr/>
            </a:pPr>
            <a:r>
              <a:rPr lang="en-US" sz="1400" dirty="0" smtClean="0">
                <a:solidFill>
                  <a:srgbClr val="000000"/>
                </a:solidFill>
              </a:rPr>
              <a:t>Beam driven RF power generation </a:t>
            </a:r>
          </a:p>
          <a:p>
            <a:pPr defTabSz="457200">
              <a:spcBef>
                <a:spcPts val="0"/>
              </a:spcBef>
              <a:defRPr/>
            </a:pPr>
            <a:r>
              <a:rPr lang="en-US" sz="1400" dirty="0" smtClean="0">
                <a:solidFill>
                  <a:srgbClr val="000000"/>
                </a:solidFill>
              </a:rPr>
              <a:t>Accelerating Structures</a:t>
            </a:r>
          </a:p>
          <a:p>
            <a:pPr defTabSz="457200">
              <a:spcBef>
                <a:spcPts val="0"/>
              </a:spcBef>
              <a:defRPr/>
            </a:pPr>
            <a:r>
              <a:rPr lang="en-US" sz="1400" dirty="0" smtClean="0">
                <a:solidFill>
                  <a:srgbClr val="000000"/>
                </a:solidFill>
              </a:rPr>
              <a:t>Two Beam Acceleration</a:t>
            </a:r>
          </a:p>
          <a:p>
            <a:pPr defTabSz="457200">
              <a:spcBef>
                <a:spcPts val="0"/>
              </a:spcBef>
              <a:defRPr/>
            </a:pPr>
            <a:r>
              <a:rPr lang="en-US" sz="1400" dirty="0" smtClean="0">
                <a:solidFill>
                  <a:srgbClr val="000000"/>
                </a:solidFill>
              </a:rPr>
              <a:t>Ultra low </a:t>
            </a:r>
            <a:r>
              <a:rPr lang="en-US" sz="1400" dirty="0" err="1" smtClean="0">
                <a:solidFill>
                  <a:srgbClr val="000000"/>
                </a:solidFill>
              </a:rPr>
              <a:t>emittances</a:t>
            </a:r>
            <a:r>
              <a:rPr lang="en-US" sz="1400" dirty="0" smtClean="0">
                <a:solidFill>
                  <a:srgbClr val="000000"/>
                </a:solidFill>
              </a:rPr>
              <a:t> and beam sizes</a:t>
            </a:r>
          </a:p>
          <a:p>
            <a:pPr defTabSz="457200">
              <a:spcBef>
                <a:spcPts val="0"/>
              </a:spcBef>
              <a:defRPr/>
            </a:pPr>
            <a:r>
              <a:rPr lang="en-US" sz="1400" dirty="0" smtClean="0">
                <a:solidFill>
                  <a:srgbClr val="000000"/>
                </a:solidFill>
              </a:rPr>
              <a:t>Alignment </a:t>
            </a:r>
          </a:p>
          <a:p>
            <a:pPr defTabSz="457200">
              <a:spcBef>
                <a:spcPts val="0"/>
              </a:spcBef>
              <a:defRPr/>
            </a:pPr>
            <a:r>
              <a:rPr lang="en-US" sz="1400" dirty="0" smtClean="0">
                <a:solidFill>
                  <a:srgbClr val="000000"/>
                </a:solidFill>
              </a:rPr>
              <a:t>Vertical stabilization </a:t>
            </a:r>
          </a:p>
          <a:p>
            <a:pPr defTabSz="457200">
              <a:spcBef>
                <a:spcPts val="0"/>
              </a:spcBef>
              <a:defRPr/>
            </a:pPr>
            <a:r>
              <a:rPr lang="en-US" sz="1400" dirty="0" smtClean="0">
                <a:solidFill>
                  <a:srgbClr val="000000"/>
                </a:solidFill>
              </a:rPr>
              <a:t>Operation and Machine Protection System</a:t>
            </a:r>
          </a:p>
          <a:p>
            <a:pPr marL="0" indent="0" defTabSz="457200">
              <a:buFontTx/>
              <a:buNone/>
              <a:defRPr/>
            </a:pPr>
            <a:endParaRPr lang="en-US" sz="1200" b="1" dirty="0" smtClean="0">
              <a:solidFill>
                <a:srgbClr val="000000"/>
              </a:solidFill>
            </a:endParaRPr>
          </a:p>
          <a:p>
            <a:pPr marL="0" indent="0" defTabSz="457200">
              <a:buFontTx/>
              <a:buNone/>
              <a:defRPr/>
            </a:pPr>
            <a:r>
              <a:rPr lang="en-US" sz="1400" b="1" dirty="0" smtClean="0">
                <a:solidFill>
                  <a:srgbClr val="000000"/>
                </a:solidFill>
              </a:rPr>
              <a:t>CDRs: </a:t>
            </a:r>
          </a:p>
          <a:p>
            <a:pPr defTabSz="457200">
              <a:defRPr/>
            </a:pPr>
            <a:r>
              <a:rPr kumimoji="1" lang="en-US" sz="1400" dirty="0" err="1" smtClean="0">
                <a:solidFill>
                  <a:srgbClr val="000000"/>
                </a:solidFill>
              </a:rPr>
              <a:t>Vol</a:t>
            </a:r>
            <a:r>
              <a:rPr kumimoji="1" lang="en-US" sz="1400" dirty="0" smtClean="0">
                <a:solidFill>
                  <a:srgbClr val="000000"/>
                </a:solidFill>
              </a:rPr>
              <a:t> 1:  The CLIC accelerator and site facilities (</a:t>
            </a:r>
            <a:r>
              <a:rPr kumimoji="1" lang="en-US" sz="1400" dirty="0" err="1" smtClean="0">
                <a:solidFill>
                  <a:srgbClr val="000000"/>
                </a:solidFill>
              </a:rPr>
              <a:t>H.Schmickler</a:t>
            </a:r>
            <a:r>
              <a:rPr kumimoji="1" lang="en-US" sz="1400" dirty="0" smtClean="0">
                <a:solidFill>
                  <a:srgbClr val="000000"/>
                </a:solidFill>
              </a:rPr>
              <a:t>) </a:t>
            </a:r>
          </a:p>
          <a:p>
            <a:pPr lvl="1" defTabSz="457200">
              <a:defRPr/>
            </a:pPr>
            <a:r>
              <a:rPr kumimoji="1" lang="en-US" sz="1400" dirty="0">
                <a:solidFill>
                  <a:srgbClr val="000000"/>
                </a:solidFill>
              </a:rPr>
              <a:t>CLIC concept with exploration over multi-</a:t>
            </a:r>
            <a:r>
              <a:rPr kumimoji="1" lang="en-US" sz="1400" dirty="0" err="1">
                <a:solidFill>
                  <a:srgbClr val="000000"/>
                </a:solidFill>
              </a:rPr>
              <a:t>TeV</a:t>
            </a:r>
            <a:r>
              <a:rPr kumimoji="1" lang="en-US" sz="1400" dirty="0">
                <a:solidFill>
                  <a:srgbClr val="000000"/>
                </a:solidFill>
              </a:rPr>
              <a:t> energy range up to 3 </a:t>
            </a:r>
            <a:r>
              <a:rPr kumimoji="1" lang="en-US" sz="1400" dirty="0" err="1">
                <a:solidFill>
                  <a:srgbClr val="000000"/>
                </a:solidFill>
              </a:rPr>
              <a:t>TeV</a:t>
            </a:r>
            <a:endParaRPr kumimoji="1" lang="en-US" sz="1400" dirty="0">
              <a:solidFill>
                <a:srgbClr val="000000"/>
              </a:solidFill>
            </a:endParaRPr>
          </a:p>
          <a:p>
            <a:pPr lvl="1" defTabSz="457200">
              <a:defRPr/>
            </a:pPr>
            <a:r>
              <a:rPr kumimoji="1" lang="en-US" sz="1400" dirty="0">
                <a:solidFill>
                  <a:srgbClr val="000000"/>
                </a:solidFill>
              </a:rPr>
              <a:t>Feasibility study of CLIC parameters optimized at 3 </a:t>
            </a:r>
            <a:r>
              <a:rPr kumimoji="1" lang="en-US" sz="1400" dirty="0" err="1" smtClean="0">
                <a:solidFill>
                  <a:srgbClr val="000000"/>
                </a:solidFill>
              </a:rPr>
              <a:t>TeV</a:t>
            </a:r>
            <a:r>
              <a:rPr kumimoji="1" lang="en-US" sz="1400" dirty="0" smtClean="0">
                <a:solidFill>
                  <a:srgbClr val="000000"/>
                </a:solidFill>
              </a:rPr>
              <a:t> (most demanding)  </a:t>
            </a:r>
          </a:p>
          <a:p>
            <a:pPr lvl="1" defTabSz="457200">
              <a:defRPr/>
            </a:pPr>
            <a:r>
              <a:rPr kumimoji="1" lang="en-US" sz="1400" dirty="0" smtClean="0">
                <a:solidFill>
                  <a:srgbClr val="000000"/>
                </a:solidFill>
              </a:rPr>
              <a:t>Consider also </a:t>
            </a:r>
            <a:r>
              <a:rPr kumimoji="1" lang="en-US" sz="1400" dirty="0">
                <a:solidFill>
                  <a:srgbClr val="000000"/>
                </a:solidFill>
              </a:rPr>
              <a:t>500 </a:t>
            </a:r>
            <a:r>
              <a:rPr kumimoji="1" lang="en-US" sz="1400" dirty="0" err="1" smtClean="0">
                <a:solidFill>
                  <a:srgbClr val="000000"/>
                </a:solidFill>
              </a:rPr>
              <a:t>GeV</a:t>
            </a:r>
            <a:r>
              <a:rPr kumimoji="1" lang="en-US" sz="1400" dirty="0" smtClean="0">
                <a:solidFill>
                  <a:srgbClr val="000000"/>
                </a:solidFill>
              </a:rPr>
              <a:t>, and </a:t>
            </a:r>
            <a:r>
              <a:rPr kumimoji="1" lang="en-US" sz="1400" dirty="0">
                <a:solidFill>
                  <a:srgbClr val="000000"/>
                </a:solidFill>
              </a:rPr>
              <a:t>intermediate energy </a:t>
            </a:r>
            <a:r>
              <a:rPr kumimoji="1" lang="en-US" sz="1400" dirty="0" smtClean="0">
                <a:solidFill>
                  <a:srgbClr val="000000"/>
                </a:solidFill>
              </a:rPr>
              <a:t>ranges   </a:t>
            </a:r>
            <a:endParaRPr kumimoji="1" lang="en-US" sz="1400" dirty="0">
              <a:solidFill>
                <a:srgbClr val="000000"/>
              </a:solidFill>
            </a:endParaRPr>
          </a:p>
          <a:p>
            <a:pPr defTabSz="457200">
              <a:defRPr/>
            </a:pPr>
            <a:r>
              <a:rPr kumimoji="1" lang="en-US" sz="1400" dirty="0" err="1" smtClean="0">
                <a:solidFill>
                  <a:srgbClr val="000000"/>
                </a:solidFill>
              </a:rPr>
              <a:t>Vol</a:t>
            </a:r>
            <a:r>
              <a:rPr kumimoji="1" lang="en-US" sz="1400" dirty="0" smtClean="0">
                <a:solidFill>
                  <a:srgbClr val="000000"/>
                </a:solidFill>
              </a:rPr>
              <a:t> 2:  The CLIC physics and detectors  (</a:t>
            </a:r>
            <a:r>
              <a:rPr kumimoji="1" lang="en-US" sz="1400" dirty="0" err="1" smtClean="0">
                <a:solidFill>
                  <a:srgbClr val="000000"/>
                </a:solidFill>
              </a:rPr>
              <a:t>L.Linssen</a:t>
            </a:r>
            <a:r>
              <a:rPr kumimoji="1" lang="en-US" sz="1400" dirty="0" smtClean="0">
                <a:solidFill>
                  <a:srgbClr val="000000"/>
                </a:solidFill>
              </a:rPr>
              <a:t>)</a:t>
            </a:r>
          </a:p>
          <a:p>
            <a:pPr defTabSz="457200">
              <a:defRPr/>
            </a:pPr>
            <a:r>
              <a:rPr kumimoji="1" lang="en-US" sz="1400" dirty="0" err="1" smtClean="0">
                <a:solidFill>
                  <a:srgbClr val="000000"/>
                </a:solidFill>
              </a:rPr>
              <a:t>Vol</a:t>
            </a:r>
            <a:r>
              <a:rPr kumimoji="1" lang="en-US" sz="1400" dirty="0" smtClean="0">
                <a:solidFill>
                  <a:srgbClr val="000000"/>
                </a:solidFill>
              </a:rPr>
              <a:t> 3:  CLIC study summary (</a:t>
            </a:r>
            <a:r>
              <a:rPr kumimoji="1" lang="en-US" sz="1400" dirty="0" err="1" smtClean="0">
                <a:solidFill>
                  <a:srgbClr val="000000"/>
                </a:solidFill>
              </a:rPr>
              <a:t>S.Stapnes</a:t>
            </a:r>
            <a:r>
              <a:rPr kumimoji="1" lang="en-US" sz="1400" dirty="0" smtClean="0">
                <a:solidFill>
                  <a:srgbClr val="000000"/>
                </a:solidFill>
              </a:rPr>
              <a:t>)</a:t>
            </a:r>
          </a:p>
          <a:p>
            <a:pPr lvl="1" defTabSz="457200">
              <a:defRPr/>
            </a:pPr>
            <a:r>
              <a:rPr kumimoji="1" lang="en-US" sz="1400" dirty="0" smtClean="0">
                <a:solidFill>
                  <a:srgbClr val="000000"/>
                </a:solidFill>
              </a:rPr>
              <a:t>Summary and input to the European Strategy process, including possible implementation stages for a CLIC machine as well as costing and cost-drives  </a:t>
            </a:r>
          </a:p>
          <a:p>
            <a:pPr lvl="1" defTabSz="457200">
              <a:defRPr/>
            </a:pPr>
            <a:r>
              <a:rPr kumimoji="1" lang="en-US" sz="1400" dirty="0" smtClean="0">
                <a:solidFill>
                  <a:srgbClr val="000000"/>
                </a:solidFill>
              </a:rPr>
              <a:t>Proposing objectives and work plan of post CDR phase (2012-16)</a:t>
            </a:r>
          </a:p>
          <a:p>
            <a:pPr defTabSz="457200">
              <a:defRPr/>
            </a:pPr>
            <a:r>
              <a:rPr kumimoji="1" lang="en-US" sz="1400" dirty="0" smtClean="0">
                <a:solidFill>
                  <a:srgbClr val="000000"/>
                </a:solidFill>
              </a:rPr>
              <a:t>Timescales: </a:t>
            </a:r>
          </a:p>
          <a:p>
            <a:pPr lvl="1" defTabSz="457200">
              <a:defRPr/>
            </a:pPr>
            <a:r>
              <a:rPr lang="en-US" sz="1400" dirty="0" smtClean="0">
                <a:solidFill>
                  <a:srgbClr val="000000"/>
                </a:solidFill>
              </a:rPr>
              <a:t>By end 2011: </a:t>
            </a:r>
            <a:r>
              <a:rPr lang="en-US" sz="1400" dirty="0" err="1" smtClean="0">
                <a:solidFill>
                  <a:srgbClr val="000000"/>
                </a:solidFill>
              </a:rPr>
              <a:t>Vol</a:t>
            </a:r>
            <a:r>
              <a:rPr lang="en-US" sz="1400" dirty="0" smtClean="0">
                <a:solidFill>
                  <a:srgbClr val="000000"/>
                </a:solidFill>
              </a:rPr>
              <a:t> 1 and 2 completed </a:t>
            </a:r>
          </a:p>
          <a:p>
            <a:pPr lvl="1" defTabSz="457200">
              <a:defRPr/>
            </a:pPr>
            <a:r>
              <a:rPr lang="en-US" sz="1400" dirty="0" smtClean="0">
                <a:solidFill>
                  <a:srgbClr val="000000"/>
                </a:solidFill>
              </a:rPr>
              <a:t>Spring/mid 2012: </a:t>
            </a:r>
            <a:r>
              <a:rPr lang="en-US" sz="1400" dirty="0" err="1" smtClean="0">
                <a:solidFill>
                  <a:srgbClr val="000000"/>
                </a:solidFill>
              </a:rPr>
              <a:t>Vol</a:t>
            </a:r>
            <a:r>
              <a:rPr lang="en-US" sz="1400" dirty="0" smtClean="0">
                <a:solidFill>
                  <a:srgbClr val="000000"/>
                </a:solidFill>
              </a:rPr>
              <a:t> 3 ready for the European Strategy Open Meeting </a:t>
            </a:r>
          </a:p>
          <a:p>
            <a:pPr marL="457200" lvl="1" indent="0" defTabSz="457200">
              <a:buFont typeface="Arial" charset="0"/>
              <a:buNone/>
              <a:defRPr/>
            </a:pPr>
            <a:endParaRPr lang="en-US" sz="1400" dirty="0">
              <a:solidFill>
                <a:srgbClr val="000000"/>
              </a:solidFill>
            </a:endParaRPr>
          </a:p>
        </p:txBody>
      </p:sp>
      <p:sp>
        <p:nvSpPr>
          <p:cNvPr id="2" name="Title 1"/>
          <p:cNvSpPr>
            <a:spLocks noGrp="1"/>
          </p:cNvSpPr>
          <p:nvPr>
            <p:ph type="title"/>
          </p:nvPr>
        </p:nvSpPr>
        <p:spPr>
          <a:xfrm>
            <a:off x="1785938" y="2008"/>
            <a:ext cx="6286500" cy="785813"/>
          </a:xfrm>
        </p:spPr>
        <p:txBody>
          <a:bodyPr/>
          <a:lstStyle/>
          <a:p>
            <a:r>
              <a:rPr lang="en-US" sz="2800" dirty="0"/>
              <a:t>F</a:t>
            </a:r>
            <a:r>
              <a:rPr lang="en-US" sz="2800" dirty="0" smtClean="0"/>
              <a:t>easibility studies and the CDR </a:t>
            </a:r>
            <a:endParaRPr lang="en-US" sz="2800" dirty="0"/>
          </a:p>
        </p:txBody>
      </p:sp>
      <p:pic>
        <p:nvPicPr>
          <p:cNvPr id="10" name="Picture 9"/>
          <p:cNvPicPr>
            <a:picLocks noChangeAspect="1"/>
          </p:cNvPicPr>
          <p:nvPr/>
        </p:nvPicPr>
        <p:blipFill>
          <a:blip r:embed="rId3"/>
          <a:srcRect/>
          <a:stretch>
            <a:fillRect/>
          </a:stretch>
        </p:blipFill>
        <p:spPr bwMode="auto">
          <a:xfrm>
            <a:off x="6680400" y="3063958"/>
            <a:ext cx="2233510" cy="1711787"/>
          </a:xfrm>
          <a:prstGeom prst="rect">
            <a:avLst/>
          </a:prstGeom>
          <a:noFill/>
          <a:ln w="9525">
            <a:noFill/>
            <a:miter lim="800000"/>
            <a:headEnd/>
            <a:tailEnd/>
          </a:ln>
        </p:spPr>
      </p:pic>
      <p:pic>
        <p:nvPicPr>
          <p:cNvPr id="9" name="Picture 25"/>
          <p:cNvPicPr>
            <a:picLocks noChangeAspect="1" noChangeArrowheads="1"/>
          </p:cNvPicPr>
          <p:nvPr/>
        </p:nvPicPr>
        <p:blipFill>
          <a:blip r:embed="rId4" cstate="print"/>
          <a:srcRect/>
          <a:stretch>
            <a:fillRect/>
          </a:stretch>
        </p:blipFill>
        <p:spPr bwMode="auto">
          <a:xfrm>
            <a:off x="5176877" y="662904"/>
            <a:ext cx="3737032" cy="240105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7001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CLIC energy scans (for a single stage)   </a:t>
            </a:r>
            <a:endParaRPr lang="en-US" sz="2600" dirty="0"/>
          </a:p>
        </p:txBody>
      </p:sp>
      <p:sp>
        <p:nvSpPr>
          <p:cNvPr id="5" name="TextBox 4"/>
          <p:cNvSpPr txBox="1"/>
          <p:nvPr/>
        </p:nvSpPr>
        <p:spPr>
          <a:xfrm>
            <a:off x="246529" y="1016000"/>
            <a:ext cx="8314765" cy="2062103"/>
          </a:xfrm>
          <a:prstGeom prst="rect">
            <a:avLst/>
          </a:prstGeom>
          <a:noFill/>
        </p:spPr>
        <p:txBody>
          <a:bodyPr wrap="square" rtlCol="0">
            <a:spAutoFit/>
          </a:bodyPr>
          <a:lstStyle/>
          <a:p>
            <a:pPr defTabSz="457200"/>
            <a:r>
              <a:rPr lang="en-US" sz="1600" dirty="0" smtClean="0">
                <a:solidFill>
                  <a:srgbClr val="000000"/>
                </a:solidFill>
              </a:rPr>
              <a:t>Requirement from physics : vary the </a:t>
            </a:r>
            <a:r>
              <a:rPr lang="en-US" sz="1600" dirty="0" err="1" smtClean="0">
                <a:solidFill>
                  <a:srgbClr val="000000"/>
                </a:solidFill>
              </a:rPr>
              <a:t>c.m</a:t>
            </a:r>
            <a:r>
              <a:rPr lang="en-US" sz="1600" dirty="0" smtClean="0">
                <a:solidFill>
                  <a:srgbClr val="000000"/>
                </a:solidFill>
              </a:rPr>
              <a:t>. energy for a given CLIC machine.  Main options :</a:t>
            </a:r>
          </a:p>
          <a:p>
            <a:pPr marL="285750" indent="-285750" defTabSz="457200">
              <a:buFontTx/>
              <a:buChar char="•"/>
            </a:pPr>
            <a:r>
              <a:rPr lang="en-US" sz="1600" dirty="0" smtClean="0">
                <a:solidFill>
                  <a:srgbClr val="000000"/>
                </a:solidFill>
              </a:rPr>
              <a:t>Early extraction lines : expensive, large hardware modifications needed</a:t>
            </a:r>
          </a:p>
          <a:p>
            <a:pPr marL="285750" indent="-285750" defTabSz="457200">
              <a:buFontTx/>
              <a:buChar char="•"/>
            </a:pPr>
            <a:r>
              <a:rPr lang="en-US" sz="1600" dirty="0" smtClean="0">
                <a:solidFill>
                  <a:srgbClr val="000000"/>
                </a:solidFill>
              </a:rPr>
              <a:t>Reduce gradient : disadvantage: need to scale down bunch charge linearly with gradient for stability, leading to a significant luminosity loss (green)</a:t>
            </a:r>
          </a:p>
          <a:p>
            <a:pPr marL="285750" indent="-285750" defTabSz="457200">
              <a:buFontTx/>
              <a:buChar char="•"/>
            </a:pPr>
            <a:r>
              <a:rPr lang="en-US" sz="1600" dirty="0" smtClean="0">
                <a:solidFill>
                  <a:srgbClr val="000000"/>
                </a:solidFill>
              </a:rPr>
              <a:t>CLIC drive beam scheme: gradient can be reduced while increasing pulse length.  </a:t>
            </a:r>
            <a:r>
              <a:rPr lang="en-US" sz="1600" i="1" dirty="0" smtClean="0">
                <a:solidFill>
                  <a:srgbClr val="000000"/>
                </a:solidFill>
              </a:rPr>
              <a:t>A large fraction of the luminosity loss is recovered </a:t>
            </a:r>
            <a:r>
              <a:rPr lang="en-US" sz="1600" dirty="0" smtClean="0">
                <a:solidFill>
                  <a:srgbClr val="000000"/>
                </a:solidFill>
              </a:rPr>
              <a:t>(black)</a:t>
            </a:r>
            <a:r>
              <a:rPr lang="en-US" sz="1600" i="1" dirty="0" smtClean="0">
                <a:solidFill>
                  <a:srgbClr val="000000"/>
                </a:solidFill>
              </a:rPr>
              <a:t>. </a:t>
            </a:r>
            <a:r>
              <a:rPr lang="en-US" sz="1600" dirty="0" smtClean="0">
                <a:solidFill>
                  <a:srgbClr val="000000"/>
                </a:solidFill>
              </a:rPr>
              <a:t>Modifications to drive beam generation are minimal.</a:t>
            </a:r>
          </a:p>
          <a:p>
            <a:pPr marL="285750" indent="-285750" defTabSz="457200">
              <a:buFontTx/>
              <a:buChar char="•"/>
            </a:pPr>
            <a:endParaRPr lang="en-US" sz="1600" dirty="0" smtClean="0">
              <a:solidFill>
                <a:srgbClr val="000000"/>
              </a:solidFill>
            </a:endParaRPr>
          </a:p>
        </p:txBody>
      </p:sp>
      <p:pic>
        <p:nvPicPr>
          <p:cNvPr id="3" name="Picture 2"/>
          <p:cNvPicPr>
            <a:picLocks noChangeAspect="1"/>
          </p:cNvPicPr>
          <p:nvPr/>
        </p:nvPicPr>
        <p:blipFill>
          <a:blip r:embed="rId3"/>
          <a:stretch>
            <a:fillRect/>
          </a:stretch>
        </p:blipFill>
        <p:spPr>
          <a:xfrm>
            <a:off x="5867400" y="4495800"/>
            <a:ext cx="2819400" cy="2014599"/>
          </a:xfrm>
          <a:prstGeom prst="rect">
            <a:avLst/>
          </a:prstGeom>
        </p:spPr>
      </p:pic>
      <p:pic>
        <p:nvPicPr>
          <p:cNvPr id="6" name="Picture 5"/>
          <p:cNvPicPr>
            <a:picLocks noChangeAspect="1"/>
          </p:cNvPicPr>
          <p:nvPr/>
        </p:nvPicPr>
        <p:blipFill>
          <a:blip r:embed="rId4"/>
          <a:stretch>
            <a:fillRect/>
          </a:stretch>
        </p:blipFill>
        <p:spPr>
          <a:xfrm>
            <a:off x="6477000" y="2514600"/>
            <a:ext cx="1638300" cy="1593619"/>
          </a:xfrm>
          <a:prstGeom prst="rect">
            <a:avLst/>
          </a:prstGeom>
        </p:spPr>
      </p:pic>
      <p:sp>
        <p:nvSpPr>
          <p:cNvPr id="7" name="TextBox 6"/>
          <p:cNvSpPr txBox="1"/>
          <p:nvPr/>
        </p:nvSpPr>
        <p:spPr>
          <a:xfrm>
            <a:off x="5638800" y="4038600"/>
            <a:ext cx="3505200" cy="461665"/>
          </a:xfrm>
          <a:prstGeom prst="rect">
            <a:avLst/>
          </a:prstGeom>
          <a:noFill/>
        </p:spPr>
        <p:txBody>
          <a:bodyPr wrap="square" rtlCol="0">
            <a:spAutoFit/>
          </a:bodyPr>
          <a:lstStyle/>
          <a:p>
            <a:pPr defTabSz="457200"/>
            <a:r>
              <a:rPr lang="en-US" sz="1200" dirty="0" smtClean="0">
                <a:solidFill>
                  <a:srgbClr val="000000"/>
                </a:solidFill>
              </a:rPr>
              <a:t>Lower gradient can be achieved by switching of phase of incoming drive beam bunches :</a:t>
            </a:r>
            <a:endParaRPr lang="en-US" sz="1200" dirty="0">
              <a:solidFill>
                <a:srgbClr val="000000"/>
              </a:solidFill>
            </a:endParaRPr>
          </a:p>
        </p:txBody>
      </p:sp>
      <p:sp>
        <p:nvSpPr>
          <p:cNvPr id="8" name="TextBox 7"/>
          <p:cNvSpPr txBox="1"/>
          <p:nvPr/>
        </p:nvSpPr>
        <p:spPr>
          <a:xfrm>
            <a:off x="5943600" y="6477000"/>
            <a:ext cx="3505200" cy="276999"/>
          </a:xfrm>
          <a:prstGeom prst="rect">
            <a:avLst/>
          </a:prstGeom>
          <a:noFill/>
        </p:spPr>
        <p:txBody>
          <a:bodyPr wrap="square" rtlCol="0">
            <a:spAutoFit/>
          </a:bodyPr>
          <a:lstStyle/>
          <a:p>
            <a:pPr defTabSz="457200"/>
            <a:r>
              <a:rPr lang="en-US" sz="1200" dirty="0" smtClean="0">
                <a:solidFill>
                  <a:srgbClr val="000000"/>
                </a:solidFill>
              </a:rPr>
              <a:t>Drive beam energy after extraction</a:t>
            </a:r>
            <a:endParaRPr lang="en-US" sz="1200" dirty="0">
              <a:solidFill>
                <a:srgbClr val="000000"/>
              </a:solidFill>
            </a:endParaRPr>
          </a:p>
        </p:txBody>
      </p:sp>
      <p:pic>
        <p:nvPicPr>
          <p:cNvPr id="9" name="Picture 8"/>
          <p:cNvPicPr>
            <a:picLocks noChangeAspect="1"/>
          </p:cNvPicPr>
          <p:nvPr/>
        </p:nvPicPr>
        <p:blipFill>
          <a:blip r:embed="rId5"/>
          <a:stretch>
            <a:fillRect/>
          </a:stretch>
        </p:blipFill>
        <p:spPr>
          <a:xfrm>
            <a:off x="457200" y="2853312"/>
            <a:ext cx="5078004" cy="3713195"/>
          </a:xfrm>
          <a:prstGeom prst="rect">
            <a:avLst/>
          </a:prstGeom>
        </p:spPr>
      </p:pic>
    </p:spTree>
    <p:extLst>
      <p:ext uri="{BB962C8B-B14F-4D97-AF65-F5344CB8AC3E}">
        <p14:creationId xmlns:p14="http://schemas.microsoft.com/office/powerpoint/2010/main" val="210581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40" y="332656"/>
            <a:ext cx="789768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5</a:t>
            </a:fld>
            <a:endParaRPr lang="en-GB"/>
          </a:p>
        </p:txBody>
      </p:sp>
    </p:spTree>
    <p:extLst>
      <p:ext uri="{BB962C8B-B14F-4D97-AF65-F5344CB8AC3E}">
        <p14:creationId xmlns:p14="http://schemas.microsoft.com/office/powerpoint/2010/main" val="2678075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489" y="0"/>
            <a:ext cx="8229023" cy="1143000"/>
          </a:xfrm>
        </p:spPr>
        <p:txBody>
          <a:bodyPr/>
          <a:lstStyle/>
          <a:p>
            <a:r>
              <a:rPr lang="en-US" b="1" dirty="0">
                <a:solidFill>
                  <a:srgbClr val="3366FF"/>
                </a:solidFill>
                <a:effectLst>
                  <a:outerShdw blurRad="38100" dist="38100" dir="2700000" algn="tl">
                    <a:srgbClr val="DDDDDD"/>
                  </a:outerShdw>
                </a:effectLst>
              </a:rPr>
              <a:t>CLIC </a:t>
            </a:r>
            <a:r>
              <a:rPr lang="en-US" b="1" dirty="0" smtClean="0">
                <a:solidFill>
                  <a:srgbClr val="3366FF"/>
                </a:solidFill>
                <a:effectLst>
                  <a:outerShdw blurRad="38100" dist="38100" dir="2700000" algn="tl">
                    <a:srgbClr val="DDDDDD"/>
                  </a:outerShdw>
                </a:effectLst>
              </a:rPr>
              <a:t>energy staging</a:t>
            </a:r>
            <a:endParaRPr lang="en-US" b="1" dirty="0">
              <a:solidFill>
                <a:srgbClr val="3366FF"/>
              </a:solidFill>
              <a:effectLst>
                <a:outerShdw blurRad="38100" dist="38100" dir="2700000" algn="tl">
                  <a:srgbClr val="DDDDDD"/>
                </a:outerShdw>
              </a:effectLst>
            </a:endParaRPr>
          </a:p>
        </p:txBody>
      </p:sp>
      <p:sp>
        <p:nvSpPr>
          <p:cNvPr id="150532" name="Freeform 4"/>
          <p:cNvSpPr>
            <a:spLocks/>
          </p:cNvSpPr>
          <p:nvPr/>
        </p:nvSpPr>
        <p:spPr bwMode="auto">
          <a:xfrm>
            <a:off x="5325341" y="1710036"/>
            <a:ext cx="186171" cy="147339"/>
          </a:xfrm>
          <a:custGeom>
            <a:avLst/>
            <a:gdLst>
              <a:gd name="T0" fmla="*/ 71 w 117"/>
              <a:gd name="T1" fmla="*/ 21 h 90"/>
              <a:gd name="T2" fmla="*/ 83 w 117"/>
              <a:gd name="T3" fmla="*/ 25 h 90"/>
              <a:gd name="T4" fmla="*/ 90 w 117"/>
              <a:gd name="T5" fmla="*/ 28 h 90"/>
              <a:gd name="T6" fmla="*/ 93 w 117"/>
              <a:gd name="T7" fmla="*/ 35 h 90"/>
              <a:gd name="T8" fmla="*/ 97 w 117"/>
              <a:gd name="T9" fmla="*/ 45 h 90"/>
              <a:gd name="T10" fmla="*/ 93 w 117"/>
              <a:gd name="T11" fmla="*/ 55 h 90"/>
              <a:gd name="T12" fmla="*/ 90 w 117"/>
              <a:gd name="T13" fmla="*/ 62 h 90"/>
              <a:gd name="T14" fmla="*/ 83 w 117"/>
              <a:gd name="T15" fmla="*/ 66 h 90"/>
              <a:gd name="T16" fmla="*/ 73 w 117"/>
              <a:gd name="T17" fmla="*/ 69 h 90"/>
              <a:gd name="T18" fmla="*/ 62 w 117"/>
              <a:gd name="T19" fmla="*/ 68 h 90"/>
              <a:gd name="T20" fmla="*/ 55 w 117"/>
              <a:gd name="T21" fmla="*/ 64 h 90"/>
              <a:gd name="T22" fmla="*/ 52 w 117"/>
              <a:gd name="T23" fmla="*/ 57 h 90"/>
              <a:gd name="T24" fmla="*/ 48 w 117"/>
              <a:gd name="T25" fmla="*/ 45 h 90"/>
              <a:gd name="T26" fmla="*/ 45 w 117"/>
              <a:gd name="T27" fmla="*/ 28 h 90"/>
              <a:gd name="T28" fmla="*/ 35 w 117"/>
              <a:gd name="T29" fmla="*/ 14 h 90"/>
              <a:gd name="T30" fmla="*/ 19 w 117"/>
              <a:gd name="T31" fmla="*/ 2 h 90"/>
              <a:gd name="T32" fmla="*/ 4 w 117"/>
              <a:gd name="T33" fmla="*/ 0 h 90"/>
              <a:gd name="T34" fmla="*/ 0 w 117"/>
              <a:gd name="T35" fmla="*/ 21 h 90"/>
              <a:gd name="T36" fmla="*/ 12 w 117"/>
              <a:gd name="T37" fmla="*/ 23 h 90"/>
              <a:gd name="T38" fmla="*/ 21 w 117"/>
              <a:gd name="T39" fmla="*/ 28 h 90"/>
              <a:gd name="T40" fmla="*/ 24 w 117"/>
              <a:gd name="T41" fmla="*/ 35 h 90"/>
              <a:gd name="T42" fmla="*/ 28 w 117"/>
              <a:gd name="T43" fmla="*/ 49 h 90"/>
              <a:gd name="T44" fmla="*/ 31 w 117"/>
              <a:gd name="T45" fmla="*/ 64 h 90"/>
              <a:gd name="T46" fmla="*/ 42 w 117"/>
              <a:gd name="T47" fmla="*/ 78 h 90"/>
              <a:gd name="T48" fmla="*/ 55 w 117"/>
              <a:gd name="T49" fmla="*/ 88 h 90"/>
              <a:gd name="T50" fmla="*/ 73 w 117"/>
              <a:gd name="T51" fmla="*/ 90 h 90"/>
              <a:gd name="T52" fmla="*/ 90 w 117"/>
              <a:gd name="T53" fmla="*/ 86 h 90"/>
              <a:gd name="T54" fmla="*/ 103 w 117"/>
              <a:gd name="T55" fmla="*/ 76 h 90"/>
              <a:gd name="T56" fmla="*/ 114 w 117"/>
              <a:gd name="T57" fmla="*/ 62 h 90"/>
              <a:gd name="T58" fmla="*/ 117 w 117"/>
              <a:gd name="T59" fmla="*/ 45 h 90"/>
              <a:gd name="T60" fmla="*/ 114 w 117"/>
              <a:gd name="T61" fmla="*/ 28 h 90"/>
              <a:gd name="T62" fmla="*/ 103 w 117"/>
              <a:gd name="T63" fmla="*/ 14 h 90"/>
              <a:gd name="T64" fmla="*/ 90 w 117"/>
              <a:gd name="T65" fmla="*/ 4 h 90"/>
              <a:gd name="T66" fmla="*/ 74 w 117"/>
              <a:gd name="T67" fmla="*/ 0 h 90"/>
              <a:gd name="T68" fmla="*/ 71 w 117"/>
              <a:gd name="T69"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90">
                <a:moveTo>
                  <a:pt x="71" y="21"/>
                </a:moveTo>
                <a:lnTo>
                  <a:pt x="83" y="25"/>
                </a:lnTo>
                <a:lnTo>
                  <a:pt x="90" y="28"/>
                </a:lnTo>
                <a:lnTo>
                  <a:pt x="93" y="35"/>
                </a:lnTo>
                <a:lnTo>
                  <a:pt x="97" y="45"/>
                </a:lnTo>
                <a:lnTo>
                  <a:pt x="93" y="55"/>
                </a:lnTo>
                <a:lnTo>
                  <a:pt x="90" y="62"/>
                </a:lnTo>
                <a:lnTo>
                  <a:pt x="83" y="66"/>
                </a:lnTo>
                <a:lnTo>
                  <a:pt x="73" y="69"/>
                </a:lnTo>
                <a:lnTo>
                  <a:pt x="62" y="68"/>
                </a:lnTo>
                <a:lnTo>
                  <a:pt x="55" y="64"/>
                </a:lnTo>
                <a:lnTo>
                  <a:pt x="52" y="57"/>
                </a:lnTo>
                <a:lnTo>
                  <a:pt x="48" y="45"/>
                </a:lnTo>
                <a:lnTo>
                  <a:pt x="45" y="28"/>
                </a:lnTo>
                <a:lnTo>
                  <a:pt x="35" y="14"/>
                </a:lnTo>
                <a:lnTo>
                  <a:pt x="19" y="2"/>
                </a:lnTo>
                <a:lnTo>
                  <a:pt x="4" y="0"/>
                </a:lnTo>
                <a:lnTo>
                  <a:pt x="0" y="21"/>
                </a:lnTo>
                <a:lnTo>
                  <a:pt x="12" y="23"/>
                </a:lnTo>
                <a:lnTo>
                  <a:pt x="21" y="28"/>
                </a:lnTo>
                <a:lnTo>
                  <a:pt x="24" y="35"/>
                </a:lnTo>
                <a:lnTo>
                  <a:pt x="28" y="49"/>
                </a:lnTo>
                <a:lnTo>
                  <a:pt x="31" y="64"/>
                </a:lnTo>
                <a:lnTo>
                  <a:pt x="42" y="78"/>
                </a:lnTo>
                <a:lnTo>
                  <a:pt x="55" y="88"/>
                </a:lnTo>
                <a:lnTo>
                  <a:pt x="73" y="90"/>
                </a:lnTo>
                <a:lnTo>
                  <a:pt x="90" y="86"/>
                </a:lnTo>
                <a:lnTo>
                  <a:pt x="103" y="76"/>
                </a:lnTo>
                <a:lnTo>
                  <a:pt x="114" y="62"/>
                </a:lnTo>
                <a:lnTo>
                  <a:pt x="117" y="45"/>
                </a:lnTo>
                <a:lnTo>
                  <a:pt x="114" y="28"/>
                </a:lnTo>
                <a:lnTo>
                  <a:pt x="103" y="14"/>
                </a:lnTo>
                <a:lnTo>
                  <a:pt x="90" y="4"/>
                </a:lnTo>
                <a:lnTo>
                  <a:pt x="74" y="0"/>
                </a:lnTo>
                <a:lnTo>
                  <a:pt x="71" y="21"/>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34" name="Rectangle 6"/>
          <p:cNvSpPr>
            <a:spLocks noChangeArrowheads="1"/>
          </p:cNvSpPr>
          <p:nvPr/>
        </p:nvSpPr>
        <p:spPr bwMode="auto">
          <a:xfrm>
            <a:off x="2895600" y="5334000"/>
            <a:ext cx="92676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300" noProof="1">
                <a:solidFill>
                  <a:srgbClr val="0000FF"/>
                </a:solidFill>
                <a:latin typeface="Arial Unicode MS" charset="0"/>
              </a:rPr>
              <a:t>3 TeV Stage</a:t>
            </a:r>
            <a:endParaRPr sz="2400" noProof="1">
              <a:solidFill>
                <a:srgbClr val="000000"/>
              </a:solidFill>
              <a:latin typeface="Arial Unicode MS" charset="0"/>
            </a:endParaRPr>
          </a:p>
        </p:txBody>
      </p:sp>
      <p:sp>
        <p:nvSpPr>
          <p:cNvPr id="150535" name="Oval 7"/>
          <p:cNvSpPr>
            <a:spLocks noChangeArrowheads="1"/>
          </p:cNvSpPr>
          <p:nvPr/>
        </p:nvSpPr>
        <p:spPr bwMode="auto">
          <a:xfrm>
            <a:off x="4668694" y="5744766"/>
            <a:ext cx="5773" cy="7442"/>
          </a:xfrm>
          <a:prstGeom prst="ellipse">
            <a:avLst/>
          </a:prstGeom>
          <a:solidFill>
            <a:srgbClr val="FFFFFF"/>
          </a:solidFill>
          <a:ln w="0">
            <a:solidFill>
              <a:srgbClr val="000000"/>
            </a:solidFill>
            <a:round/>
            <a:headEnd/>
            <a:tailEnd/>
          </a:ln>
        </p:spPr>
        <p:txBody>
          <a:bodyPr lIns="84216" tIns="42108" rIns="84216" bIns="42108"/>
          <a:lstStyle/>
          <a:p>
            <a:pPr defTabSz="457200"/>
            <a:endParaRPr lang="en-US">
              <a:solidFill>
                <a:srgbClr val="000000"/>
              </a:solidFill>
            </a:endParaRPr>
          </a:p>
        </p:txBody>
      </p:sp>
      <p:sp>
        <p:nvSpPr>
          <p:cNvPr id="150536" name="Freeform 8"/>
          <p:cNvSpPr>
            <a:spLocks/>
          </p:cNvSpPr>
          <p:nvPr/>
        </p:nvSpPr>
        <p:spPr bwMode="auto">
          <a:xfrm>
            <a:off x="451717" y="5659934"/>
            <a:ext cx="8390659" cy="35719"/>
          </a:xfrm>
          <a:custGeom>
            <a:avLst/>
            <a:gdLst>
              <a:gd name="T0" fmla="*/ 0 w 5275"/>
              <a:gd name="T1" fmla="*/ 22 h 22"/>
              <a:gd name="T2" fmla="*/ 5275 w 5275"/>
              <a:gd name="T3" fmla="*/ 21 h 22"/>
              <a:gd name="T4" fmla="*/ 5275 w 5275"/>
              <a:gd name="T5" fmla="*/ 0 h 22"/>
              <a:gd name="T6" fmla="*/ 0 w 5275"/>
              <a:gd name="T7" fmla="*/ 2 h 22"/>
              <a:gd name="T8" fmla="*/ 0 w 5275"/>
              <a:gd name="T9" fmla="*/ 22 h 22"/>
            </a:gdLst>
            <a:ahLst/>
            <a:cxnLst>
              <a:cxn ang="0">
                <a:pos x="T0" y="T1"/>
              </a:cxn>
              <a:cxn ang="0">
                <a:pos x="T2" y="T3"/>
              </a:cxn>
              <a:cxn ang="0">
                <a:pos x="T4" y="T5"/>
              </a:cxn>
              <a:cxn ang="0">
                <a:pos x="T6" y="T7"/>
              </a:cxn>
              <a:cxn ang="0">
                <a:pos x="T8" y="T9"/>
              </a:cxn>
            </a:cxnLst>
            <a:rect l="0" t="0" r="r" b="b"/>
            <a:pathLst>
              <a:path w="5275" h="22">
                <a:moveTo>
                  <a:pt x="0" y="22"/>
                </a:moveTo>
                <a:lnTo>
                  <a:pt x="5275" y="21"/>
                </a:lnTo>
                <a:lnTo>
                  <a:pt x="5275" y="0"/>
                </a:lnTo>
                <a:lnTo>
                  <a:pt x="0" y="2"/>
                </a:lnTo>
                <a:lnTo>
                  <a:pt x="0" y="22"/>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37" name="Rectangle 9"/>
          <p:cNvSpPr>
            <a:spLocks noChangeArrowheads="1"/>
          </p:cNvSpPr>
          <p:nvPr/>
        </p:nvSpPr>
        <p:spPr bwMode="auto">
          <a:xfrm>
            <a:off x="581603" y="5662911"/>
            <a:ext cx="3007591" cy="3274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38" name="Rectangle 10"/>
          <p:cNvSpPr>
            <a:spLocks noChangeArrowheads="1"/>
          </p:cNvSpPr>
          <p:nvPr/>
        </p:nvSpPr>
        <p:spPr bwMode="auto">
          <a:xfrm>
            <a:off x="1945409" y="5319118"/>
            <a:ext cx="441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1</a:t>
            </a:r>
            <a:endParaRPr sz="2400" noProof="1">
              <a:solidFill>
                <a:srgbClr val="000000"/>
              </a:solidFill>
              <a:latin typeface="Times New Roman" charset="0"/>
            </a:endParaRPr>
          </a:p>
        </p:txBody>
      </p:sp>
      <p:sp>
        <p:nvSpPr>
          <p:cNvPr id="150539" name="Rectangle 11"/>
          <p:cNvSpPr>
            <a:spLocks noChangeArrowheads="1"/>
          </p:cNvSpPr>
          <p:nvPr/>
        </p:nvSpPr>
        <p:spPr bwMode="auto">
          <a:xfrm>
            <a:off x="7117773" y="5319118"/>
            <a:ext cx="4639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2</a:t>
            </a:r>
            <a:endParaRPr sz="2400" noProof="1">
              <a:solidFill>
                <a:srgbClr val="000000"/>
              </a:solidFill>
              <a:latin typeface="Times New Roman" charset="0"/>
            </a:endParaRPr>
          </a:p>
        </p:txBody>
      </p:sp>
      <p:sp>
        <p:nvSpPr>
          <p:cNvPr id="150540" name="Rectangle 12"/>
          <p:cNvSpPr>
            <a:spLocks noChangeArrowheads="1"/>
          </p:cNvSpPr>
          <p:nvPr/>
        </p:nvSpPr>
        <p:spPr bwMode="auto">
          <a:xfrm>
            <a:off x="4079876" y="6066235"/>
            <a:ext cx="5659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Injector </a:t>
            </a:r>
            <a:endParaRPr sz="2400" noProof="1">
              <a:solidFill>
                <a:srgbClr val="000000"/>
              </a:solidFill>
              <a:latin typeface="Times New Roman" charset="0"/>
            </a:endParaRPr>
          </a:p>
        </p:txBody>
      </p:sp>
      <p:sp>
        <p:nvSpPr>
          <p:cNvPr id="150541" name="Rectangle 13"/>
          <p:cNvSpPr>
            <a:spLocks noChangeArrowheads="1"/>
          </p:cNvSpPr>
          <p:nvPr/>
        </p:nvSpPr>
        <p:spPr bwMode="auto">
          <a:xfrm>
            <a:off x="4667251" y="6066235"/>
            <a:ext cx="543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Complex</a:t>
            </a:r>
            <a:endParaRPr sz="2400" noProof="1">
              <a:solidFill>
                <a:srgbClr val="000000"/>
              </a:solidFill>
              <a:latin typeface="Times New Roman" charset="0"/>
            </a:endParaRPr>
          </a:p>
        </p:txBody>
      </p:sp>
      <p:sp>
        <p:nvSpPr>
          <p:cNvPr id="150542" name="Rectangle 14"/>
          <p:cNvSpPr>
            <a:spLocks noChangeArrowheads="1"/>
          </p:cNvSpPr>
          <p:nvPr/>
        </p:nvSpPr>
        <p:spPr bwMode="auto">
          <a:xfrm>
            <a:off x="4584990" y="5319118"/>
            <a:ext cx="2207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0000FF"/>
                </a:solidFill>
                <a:latin typeface="Comic Sans MS" charset="0"/>
              </a:rPr>
              <a:t>I.P.</a:t>
            </a:r>
            <a:endParaRPr sz="2400" noProof="1">
              <a:solidFill>
                <a:srgbClr val="000000"/>
              </a:solidFill>
              <a:latin typeface="Times New Roman" charset="0"/>
            </a:endParaRPr>
          </a:p>
        </p:txBody>
      </p:sp>
      <p:sp>
        <p:nvSpPr>
          <p:cNvPr id="150543" name="Line 15"/>
          <p:cNvSpPr>
            <a:spLocks noChangeShapeType="1"/>
          </p:cNvSpPr>
          <p:nvPr/>
        </p:nvSpPr>
        <p:spPr bwMode="auto">
          <a:xfrm flipH="1" flipV="1">
            <a:off x="4540250" y="5710535"/>
            <a:ext cx="27421" cy="163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44" name="Freeform 16"/>
          <p:cNvSpPr>
            <a:spLocks/>
          </p:cNvSpPr>
          <p:nvPr/>
        </p:nvSpPr>
        <p:spPr bwMode="auto">
          <a:xfrm>
            <a:off x="4540250" y="5710536"/>
            <a:ext cx="57727" cy="50602"/>
          </a:xfrm>
          <a:custGeom>
            <a:avLst/>
            <a:gdLst>
              <a:gd name="T0" fmla="*/ 19 w 37"/>
              <a:gd name="T1" fmla="*/ 31 h 31"/>
              <a:gd name="T2" fmla="*/ 0 w 37"/>
              <a:gd name="T3" fmla="*/ 0 h 31"/>
              <a:gd name="T4" fmla="*/ 37 w 37"/>
              <a:gd name="T5" fmla="*/ 5 h 31"/>
              <a:gd name="T6" fmla="*/ 14 w 37"/>
              <a:gd name="T7" fmla="*/ 9 h 31"/>
              <a:gd name="T8" fmla="*/ 19 w 37"/>
              <a:gd name="T9" fmla="*/ 31 h 31"/>
            </a:gdLst>
            <a:ahLst/>
            <a:cxnLst>
              <a:cxn ang="0">
                <a:pos x="T0" y="T1"/>
              </a:cxn>
              <a:cxn ang="0">
                <a:pos x="T2" y="T3"/>
              </a:cxn>
              <a:cxn ang="0">
                <a:pos x="T4" y="T5"/>
              </a:cxn>
              <a:cxn ang="0">
                <a:pos x="T6" y="T7"/>
              </a:cxn>
              <a:cxn ang="0">
                <a:pos x="T8" y="T9"/>
              </a:cxn>
            </a:cxnLst>
            <a:rect l="0" t="0" r="r" b="b"/>
            <a:pathLst>
              <a:path w="37" h="31">
                <a:moveTo>
                  <a:pt x="19" y="31"/>
                </a:moveTo>
                <a:lnTo>
                  <a:pt x="0" y="0"/>
                </a:lnTo>
                <a:lnTo>
                  <a:pt x="37" y="5"/>
                </a:lnTo>
                <a:lnTo>
                  <a:pt x="14" y="9"/>
                </a:lnTo>
                <a:lnTo>
                  <a:pt x="19" y="31"/>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45" name="Rectangle 17"/>
          <p:cNvSpPr>
            <a:spLocks noChangeArrowheads="1"/>
          </p:cNvSpPr>
          <p:nvPr/>
        </p:nvSpPr>
        <p:spPr bwMode="auto">
          <a:xfrm>
            <a:off x="4644159" y="5612309"/>
            <a:ext cx="23091" cy="13245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46" name="Line 18"/>
          <p:cNvSpPr>
            <a:spLocks noChangeShapeType="1"/>
          </p:cNvSpPr>
          <p:nvPr/>
        </p:nvSpPr>
        <p:spPr bwMode="auto">
          <a:xfrm>
            <a:off x="4655704" y="6380262"/>
            <a:ext cx="1444" cy="1934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47" name="Line 19"/>
          <p:cNvSpPr>
            <a:spLocks noChangeShapeType="1"/>
          </p:cNvSpPr>
          <p:nvPr/>
        </p:nvSpPr>
        <p:spPr bwMode="auto">
          <a:xfrm flipV="1">
            <a:off x="4651375" y="6471047"/>
            <a:ext cx="1067955" cy="2977"/>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48" name="Rectangle 20"/>
          <p:cNvSpPr>
            <a:spLocks noChangeArrowheads="1"/>
          </p:cNvSpPr>
          <p:nvPr/>
        </p:nvSpPr>
        <p:spPr bwMode="auto">
          <a:xfrm>
            <a:off x="5092989" y="6415981"/>
            <a:ext cx="318943" cy="1324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49" name="Rectangle 21"/>
          <p:cNvSpPr>
            <a:spLocks noChangeArrowheads="1"/>
          </p:cNvSpPr>
          <p:nvPr/>
        </p:nvSpPr>
        <p:spPr bwMode="auto">
          <a:xfrm>
            <a:off x="5092990" y="6415981"/>
            <a:ext cx="262659"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900">
                <a:solidFill>
                  <a:srgbClr val="000000"/>
                </a:solidFill>
                <a:latin typeface="Times New Roman" charset="0"/>
              </a:rPr>
              <a:t> 3</a:t>
            </a:r>
            <a:r>
              <a:rPr sz="900" noProof="1">
                <a:solidFill>
                  <a:srgbClr val="000000"/>
                </a:solidFill>
                <a:latin typeface="Times New Roman" charset="0"/>
              </a:rPr>
              <a:t> km</a:t>
            </a:r>
            <a:endParaRPr sz="2400" noProof="1">
              <a:solidFill>
                <a:srgbClr val="000000"/>
              </a:solidFill>
              <a:latin typeface="Times New Roman" charset="0"/>
            </a:endParaRPr>
          </a:p>
        </p:txBody>
      </p:sp>
      <p:sp>
        <p:nvSpPr>
          <p:cNvPr id="150550" name="Line 22"/>
          <p:cNvSpPr>
            <a:spLocks noChangeShapeType="1"/>
          </p:cNvSpPr>
          <p:nvPr/>
        </p:nvSpPr>
        <p:spPr bwMode="auto">
          <a:xfrm flipH="1">
            <a:off x="568614" y="6380262"/>
            <a:ext cx="0" cy="20240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51" name="Line 23"/>
          <p:cNvSpPr>
            <a:spLocks noChangeShapeType="1"/>
          </p:cNvSpPr>
          <p:nvPr/>
        </p:nvSpPr>
        <p:spPr bwMode="auto">
          <a:xfrm>
            <a:off x="3589194" y="6380262"/>
            <a:ext cx="1443" cy="20240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52" name="Line 24"/>
          <p:cNvSpPr>
            <a:spLocks noChangeShapeType="1"/>
          </p:cNvSpPr>
          <p:nvPr/>
        </p:nvSpPr>
        <p:spPr bwMode="auto">
          <a:xfrm>
            <a:off x="567171" y="6478489"/>
            <a:ext cx="3022023" cy="14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53" name="Freeform 25"/>
          <p:cNvSpPr>
            <a:spLocks/>
          </p:cNvSpPr>
          <p:nvPr/>
        </p:nvSpPr>
        <p:spPr bwMode="auto">
          <a:xfrm>
            <a:off x="567171" y="6451700"/>
            <a:ext cx="49068" cy="50602"/>
          </a:xfrm>
          <a:custGeom>
            <a:avLst/>
            <a:gdLst>
              <a:gd name="T0" fmla="*/ 31 w 31"/>
              <a:gd name="T1" fmla="*/ 0 h 31"/>
              <a:gd name="T2" fmla="*/ 0 w 31"/>
              <a:gd name="T3" fmla="*/ 16 h 31"/>
              <a:gd name="T4" fmla="*/ 31 w 31"/>
              <a:gd name="T5" fmla="*/ 31 h 31"/>
              <a:gd name="T6" fmla="*/ 16 w 31"/>
              <a:gd name="T7" fmla="*/ 16 h 31"/>
              <a:gd name="T8" fmla="*/ 31 w 31"/>
              <a:gd name="T9" fmla="*/ 0 h 31"/>
            </a:gdLst>
            <a:ahLst/>
            <a:cxnLst>
              <a:cxn ang="0">
                <a:pos x="T0" y="T1"/>
              </a:cxn>
              <a:cxn ang="0">
                <a:pos x="T2" y="T3"/>
              </a:cxn>
              <a:cxn ang="0">
                <a:pos x="T4" y="T5"/>
              </a:cxn>
              <a:cxn ang="0">
                <a:pos x="T6" y="T7"/>
              </a:cxn>
              <a:cxn ang="0">
                <a:pos x="T8" y="T9"/>
              </a:cxn>
            </a:cxnLst>
            <a:rect l="0" t="0" r="r" b="b"/>
            <a:pathLst>
              <a:path w="31" h="31">
                <a:moveTo>
                  <a:pt x="31" y="0"/>
                </a:moveTo>
                <a:lnTo>
                  <a:pt x="0" y="16"/>
                </a:lnTo>
                <a:lnTo>
                  <a:pt x="31" y="31"/>
                </a:lnTo>
                <a:lnTo>
                  <a:pt x="16" y="16"/>
                </a:lnTo>
                <a:lnTo>
                  <a:pt x="31" y="0"/>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54" name="Freeform 26"/>
          <p:cNvSpPr>
            <a:spLocks/>
          </p:cNvSpPr>
          <p:nvPr/>
        </p:nvSpPr>
        <p:spPr bwMode="auto">
          <a:xfrm>
            <a:off x="3535796" y="6451700"/>
            <a:ext cx="53398" cy="50602"/>
          </a:xfrm>
          <a:custGeom>
            <a:avLst/>
            <a:gdLst>
              <a:gd name="T0" fmla="*/ 0 w 33"/>
              <a:gd name="T1" fmla="*/ 0 h 31"/>
              <a:gd name="T2" fmla="*/ 33 w 33"/>
              <a:gd name="T3" fmla="*/ 16 h 31"/>
              <a:gd name="T4" fmla="*/ 0 w 33"/>
              <a:gd name="T5" fmla="*/ 31 h 31"/>
              <a:gd name="T6" fmla="*/ 15 w 33"/>
              <a:gd name="T7" fmla="*/ 16 h 31"/>
              <a:gd name="T8" fmla="*/ 0 w 33"/>
              <a:gd name="T9" fmla="*/ 0 h 31"/>
            </a:gdLst>
            <a:ahLst/>
            <a:cxnLst>
              <a:cxn ang="0">
                <a:pos x="T0" y="T1"/>
              </a:cxn>
              <a:cxn ang="0">
                <a:pos x="T2" y="T3"/>
              </a:cxn>
              <a:cxn ang="0">
                <a:pos x="T4" y="T5"/>
              </a:cxn>
              <a:cxn ang="0">
                <a:pos x="T6" y="T7"/>
              </a:cxn>
              <a:cxn ang="0">
                <a:pos x="T8" y="T9"/>
              </a:cxn>
            </a:cxnLst>
            <a:rect l="0" t="0" r="r" b="b"/>
            <a:pathLst>
              <a:path w="33" h="31">
                <a:moveTo>
                  <a:pt x="0" y="0"/>
                </a:moveTo>
                <a:lnTo>
                  <a:pt x="33" y="16"/>
                </a:lnTo>
                <a:lnTo>
                  <a:pt x="0" y="31"/>
                </a:lnTo>
                <a:lnTo>
                  <a:pt x="15" y="16"/>
                </a:lnTo>
                <a:lnTo>
                  <a:pt x="0" y="0"/>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55" name="Rectangle 27"/>
          <p:cNvSpPr>
            <a:spLocks noChangeArrowheads="1"/>
          </p:cNvSpPr>
          <p:nvPr/>
        </p:nvSpPr>
        <p:spPr bwMode="auto">
          <a:xfrm>
            <a:off x="2069523" y="6423422"/>
            <a:ext cx="373785" cy="1369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56" name="Rectangle 28"/>
          <p:cNvSpPr>
            <a:spLocks noChangeArrowheads="1"/>
          </p:cNvSpPr>
          <p:nvPr/>
        </p:nvSpPr>
        <p:spPr bwMode="auto">
          <a:xfrm>
            <a:off x="2069523" y="6423422"/>
            <a:ext cx="378114"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900">
                <a:solidFill>
                  <a:srgbClr val="000000"/>
                </a:solidFill>
                <a:latin typeface="Times New Roman" charset="0"/>
              </a:rPr>
              <a:t>20.8</a:t>
            </a:r>
            <a:r>
              <a:rPr sz="900" noProof="1">
                <a:solidFill>
                  <a:srgbClr val="000000"/>
                </a:solidFill>
                <a:latin typeface="Times New Roman" charset="0"/>
              </a:rPr>
              <a:t> km</a:t>
            </a:r>
            <a:endParaRPr sz="2400" noProof="1">
              <a:solidFill>
                <a:srgbClr val="000000"/>
              </a:solidFill>
              <a:latin typeface="Times New Roman" charset="0"/>
            </a:endParaRPr>
          </a:p>
        </p:txBody>
      </p:sp>
      <p:sp>
        <p:nvSpPr>
          <p:cNvPr id="150557" name="Line 29"/>
          <p:cNvSpPr>
            <a:spLocks noChangeShapeType="1"/>
          </p:cNvSpPr>
          <p:nvPr/>
        </p:nvSpPr>
        <p:spPr bwMode="auto">
          <a:xfrm>
            <a:off x="5719330" y="6375797"/>
            <a:ext cx="0" cy="20240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58" name="Line 30"/>
          <p:cNvSpPr>
            <a:spLocks noChangeShapeType="1"/>
          </p:cNvSpPr>
          <p:nvPr/>
        </p:nvSpPr>
        <p:spPr bwMode="auto">
          <a:xfrm>
            <a:off x="8726921" y="6384727"/>
            <a:ext cx="0" cy="2113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59" name="Line 31"/>
          <p:cNvSpPr>
            <a:spLocks noChangeShapeType="1"/>
          </p:cNvSpPr>
          <p:nvPr/>
        </p:nvSpPr>
        <p:spPr bwMode="auto">
          <a:xfrm>
            <a:off x="5719330" y="6478489"/>
            <a:ext cx="3007591" cy="14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60" name="Freeform 32"/>
          <p:cNvSpPr>
            <a:spLocks/>
          </p:cNvSpPr>
          <p:nvPr/>
        </p:nvSpPr>
        <p:spPr bwMode="auto">
          <a:xfrm>
            <a:off x="5719331" y="6451700"/>
            <a:ext cx="53397" cy="50602"/>
          </a:xfrm>
          <a:custGeom>
            <a:avLst/>
            <a:gdLst>
              <a:gd name="T0" fmla="*/ 33 w 33"/>
              <a:gd name="T1" fmla="*/ 0 h 31"/>
              <a:gd name="T2" fmla="*/ 0 w 33"/>
              <a:gd name="T3" fmla="*/ 16 h 31"/>
              <a:gd name="T4" fmla="*/ 33 w 33"/>
              <a:gd name="T5" fmla="*/ 31 h 31"/>
              <a:gd name="T6" fmla="*/ 17 w 33"/>
              <a:gd name="T7" fmla="*/ 16 h 31"/>
              <a:gd name="T8" fmla="*/ 33 w 33"/>
              <a:gd name="T9" fmla="*/ 0 h 31"/>
            </a:gdLst>
            <a:ahLst/>
            <a:cxnLst>
              <a:cxn ang="0">
                <a:pos x="T0" y="T1"/>
              </a:cxn>
              <a:cxn ang="0">
                <a:pos x="T2" y="T3"/>
              </a:cxn>
              <a:cxn ang="0">
                <a:pos x="T4" y="T5"/>
              </a:cxn>
              <a:cxn ang="0">
                <a:pos x="T6" y="T7"/>
              </a:cxn>
              <a:cxn ang="0">
                <a:pos x="T8" y="T9"/>
              </a:cxn>
            </a:cxnLst>
            <a:rect l="0" t="0" r="r" b="b"/>
            <a:pathLst>
              <a:path w="33" h="31">
                <a:moveTo>
                  <a:pt x="33" y="0"/>
                </a:moveTo>
                <a:lnTo>
                  <a:pt x="0" y="16"/>
                </a:lnTo>
                <a:lnTo>
                  <a:pt x="33" y="31"/>
                </a:lnTo>
                <a:lnTo>
                  <a:pt x="17" y="16"/>
                </a:lnTo>
                <a:lnTo>
                  <a:pt x="33" y="0"/>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61" name="Freeform 33"/>
          <p:cNvSpPr>
            <a:spLocks/>
          </p:cNvSpPr>
          <p:nvPr/>
        </p:nvSpPr>
        <p:spPr bwMode="auto">
          <a:xfrm>
            <a:off x="8674966" y="6451700"/>
            <a:ext cx="51955" cy="50602"/>
          </a:xfrm>
          <a:custGeom>
            <a:avLst/>
            <a:gdLst>
              <a:gd name="T0" fmla="*/ 0 w 33"/>
              <a:gd name="T1" fmla="*/ 0 h 31"/>
              <a:gd name="T2" fmla="*/ 33 w 33"/>
              <a:gd name="T3" fmla="*/ 16 h 31"/>
              <a:gd name="T4" fmla="*/ 0 w 33"/>
              <a:gd name="T5" fmla="*/ 31 h 31"/>
              <a:gd name="T6" fmla="*/ 16 w 33"/>
              <a:gd name="T7" fmla="*/ 16 h 31"/>
              <a:gd name="T8" fmla="*/ 0 w 33"/>
              <a:gd name="T9" fmla="*/ 0 h 31"/>
            </a:gdLst>
            <a:ahLst/>
            <a:cxnLst>
              <a:cxn ang="0">
                <a:pos x="T0" y="T1"/>
              </a:cxn>
              <a:cxn ang="0">
                <a:pos x="T2" y="T3"/>
              </a:cxn>
              <a:cxn ang="0">
                <a:pos x="T4" y="T5"/>
              </a:cxn>
              <a:cxn ang="0">
                <a:pos x="T6" y="T7"/>
              </a:cxn>
              <a:cxn ang="0">
                <a:pos x="T8" y="T9"/>
              </a:cxn>
            </a:cxnLst>
            <a:rect l="0" t="0" r="r" b="b"/>
            <a:pathLst>
              <a:path w="33" h="31">
                <a:moveTo>
                  <a:pt x="0" y="0"/>
                </a:moveTo>
                <a:lnTo>
                  <a:pt x="33" y="16"/>
                </a:lnTo>
                <a:lnTo>
                  <a:pt x="0" y="31"/>
                </a:lnTo>
                <a:lnTo>
                  <a:pt x="16" y="16"/>
                </a:lnTo>
                <a:lnTo>
                  <a:pt x="0" y="0"/>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62" name="Rectangle 34"/>
          <p:cNvSpPr>
            <a:spLocks noChangeArrowheads="1"/>
          </p:cNvSpPr>
          <p:nvPr/>
        </p:nvSpPr>
        <p:spPr bwMode="auto">
          <a:xfrm>
            <a:off x="7213023" y="6423422"/>
            <a:ext cx="375227" cy="1369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63" name="Rectangle 35"/>
          <p:cNvSpPr>
            <a:spLocks noChangeArrowheads="1"/>
          </p:cNvSpPr>
          <p:nvPr/>
        </p:nvSpPr>
        <p:spPr bwMode="auto">
          <a:xfrm>
            <a:off x="7213023" y="6423422"/>
            <a:ext cx="378114"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900">
                <a:solidFill>
                  <a:srgbClr val="000000"/>
                </a:solidFill>
                <a:latin typeface="Times New Roman" charset="0"/>
              </a:rPr>
              <a:t>20.8</a:t>
            </a:r>
            <a:r>
              <a:rPr sz="900" noProof="1">
                <a:solidFill>
                  <a:srgbClr val="000000"/>
                </a:solidFill>
                <a:latin typeface="Times New Roman" charset="0"/>
              </a:rPr>
              <a:t> km</a:t>
            </a:r>
            <a:endParaRPr sz="2400" noProof="1">
              <a:solidFill>
                <a:srgbClr val="000000"/>
              </a:solidFill>
              <a:latin typeface="Times New Roman" charset="0"/>
            </a:endParaRPr>
          </a:p>
        </p:txBody>
      </p:sp>
      <p:sp>
        <p:nvSpPr>
          <p:cNvPr id="150564" name="Line 36"/>
          <p:cNvSpPr>
            <a:spLocks noChangeShapeType="1"/>
          </p:cNvSpPr>
          <p:nvPr/>
        </p:nvSpPr>
        <p:spPr bwMode="auto">
          <a:xfrm>
            <a:off x="3589194" y="6380262"/>
            <a:ext cx="1443" cy="1934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65" name="Line 37"/>
          <p:cNvSpPr>
            <a:spLocks noChangeShapeType="1"/>
          </p:cNvSpPr>
          <p:nvPr/>
        </p:nvSpPr>
        <p:spPr bwMode="auto">
          <a:xfrm>
            <a:off x="4655704" y="6380262"/>
            <a:ext cx="1444" cy="1934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66" name="Line 38"/>
          <p:cNvSpPr>
            <a:spLocks noChangeShapeType="1"/>
          </p:cNvSpPr>
          <p:nvPr/>
        </p:nvSpPr>
        <p:spPr bwMode="auto">
          <a:xfrm flipV="1">
            <a:off x="3593523" y="6471047"/>
            <a:ext cx="1062182" cy="2977"/>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67" name="Rectangle 39"/>
          <p:cNvSpPr>
            <a:spLocks noChangeArrowheads="1"/>
          </p:cNvSpPr>
          <p:nvPr/>
        </p:nvSpPr>
        <p:spPr bwMode="auto">
          <a:xfrm>
            <a:off x="4026477" y="6415981"/>
            <a:ext cx="317500" cy="1324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68" name="Rectangle 40"/>
          <p:cNvSpPr>
            <a:spLocks noChangeArrowheads="1"/>
          </p:cNvSpPr>
          <p:nvPr/>
        </p:nvSpPr>
        <p:spPr bwMode="auto">
          <a:xfrm>
            <a:off x="4026478" y="6415981"/>
            <a:ext cx="262659"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900">
                <a:solidFill>
                  <a:srgbClr val="000000"/>
                </a:solidFill>
                <a:latin typeface="Times New Roman" charset="0"/>
              </a:rPr>
              <a:t> 3</a:t>
            </a:r>
            <a:r>
              <a:rPr sz="900" noProof="1">
                <a:solidFill>
                  <a:srgbClr val="000000"/>
                </a:solidFill>
                <a:latin typeface="Times New Roman" charset="0"/>
              </a:rPr>
              <a:t> km</a:t>
            </a:r>
            <a:endParaRPr sz="2400" noProof="1">
              <a:solidFill>
                <a:srgbClr val="000000"/>
              </a:solidFill>
              <a:latin typeface="Times New Roman" charset="0"/>
            </a:endParaRPr>
          </a:p>
        </p:txBody>
      </p:sp>
      <p:sp>
        <p:nvSpPr>
          <p:cNvPr id="150569" name="Rectangle 41"/>
          <p:cNvSpPr>
            <a:spLocks noChangeArrowheads="1"/>
          </p:cNvSpPr>
          <p:nvPr/>
        </p:nvSpPr>
        <p:spPr bwMode="auto">
          <a:xfrm>
            <a:off x="5719330" y="5662911"/>
            <a:ext cx="3007591" cy="3274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70" name="Freeform 42"/>
          <p:cNvSpPr>
            <a:spLocks/>
          </p:cNvSpPr>
          <p:nvPr/>
        </p:nvSpPr>
        <p:spPr bwMode="auto">
          <a:xfrm>
            <a:off x="395432" y="5662911"/>
            <a:ext cx="186171" cy="145852"/>
          </a:xfrm>
          <a:custGeom>
            <a:avLst/>
            <a:gdLst>
              <a:gd name="T0" fmla="*/ 43 w 117"/>
              <a:gd name="T1" fmla="*/ 0 h 89"/>
              <a:gd name="T2" fmla="*/ 27 w 117"/>
              <a:gd name="T3" fmla="*/ 3 h 89"/>
              <a:gd name="T4" fmla="*/ 13 w 117"/>
              <a:gd name="T5" fmla="*/ 13 h 89"/>
              <a:gd name="T6" fmla="*/ 3 w 117"/>
              <a:gd name="T7" fmla="*/ 27 h 89"/>
              <a:gd name="T8" fmla="*/ 0 w 117"/>
              <a:gd name="T9" fmla="*/ 44 h 89"/>
              <a:gd name="T10" fmla="*/ 3 w 117"/>
              <a:gd name="T11" fmla="*/ 62 h 89"/>
              <a:gd name="T12" fmla="*/ 13 w 117"/>
              <a:gd name="T13" fmla="*/ 75 h 89"/>
              <a:gd name="T14" fmla="*/ 27 w 117"/>
              <a:gd name="T15" fmla="*/ 86 h 89"/>
              <a:gd name="T16" fmla="*/ 44 w 117"/>
              <a:gd name="T17" fmla="*/ 89 h 89"/>
              <a:gd name="T18" fmla="*/ 62 w 117"/>
              <a:gd name="T19" fmla="*/ 86 h 89"/>
              <a:gd name="T20" fmla="*/ 74 w 117"/>
              <a:gd name="T21" fmla="*/ 77 h 89"/>
              <a:gd name="T22" fmla="*/ 84 w 117"/>
              <a:gd name="T23" fmla="*/ 63 h 89"/>
              <a:gd name="T24" fmla="*/ 89 w 117"/>
              <a:gd name="T25" fmla="*/ 50 h 89"/>
              <a:gd name="T26" fmla="*/ 89 w 117"/>
              <a:gd name="T27" fmla="*/ 48 h 89"/>
              <a:gd name="T28" fmla="*/ 93 w 117"/>
              <a:gd name="T29" fmla="*/ 34 h 89"/>
              <a:gd name="T30" fmla="*/ 96 w 117"/>
              <a:gd name="T31" fmla="*/ 26 h 89"/>
              <a:gd name="T32" fmla="*/ 105 w 117"/>
              <a:gd name="T33" fmla="*/ 22 h 89"/>
              <a:gd name="T34" fmla="*/ 117 w 117"/>
              <a:gd name="T35" fmla="*/ 20 h 89"/>
              <a:gd name="T36" fmla="*/ 113 w 117"/>
              <a:gd name="T37" fmla="*/ 0 h 89"/>
              <a:gd name="T38" fmla="*/ 98 w 117"/>
              <a:gd name="T39" fmla="*/ 1 h 89"/>
              <a:gd name="T40" fmla="*/ 82 w 117"/>
              <a:gd name="T41" fmla="*/ 12 h 89"/>
              <a:gd name="T42" fmla="*/ 72 w 117"/>
              <a:gd name="T43" fmla="*/ 27 h 89"/>
              <a:gd name="T44" fmla="*/ 68 w 117"/>
              <a:gd name="T45" fmla="*/ 44 h 89"/>
              <a:gd name="T46" fmla="*/ 67 w 117"/>
              <a:gd name="T47" fmla="*/ 53 h 89"/>
              <a:gd name="T48" fmla="*/ 60 w 117"/>
              <a:gd name="T49" fmla="*/ 62 h 89"/>
              <a:gd name="T50" fmla="*/ 51 w 117"/>
              <a:gd name="T51" fmla="*/ 65 h 89"/>
              <a:gd name="T52" fmla="*/ 44 w 117"/>
              <a:gd name="T53" fmla="*/ 69 h 89"/>
              <a:gd name="T54" fmla="*/ 34 w 117"/>
              <a:gd name="T55" fmla="*/ 65 h 89"/>
              <a:gd name="T56" fmla="*/ 27 w 117"/>
              <a:gd name="T57" fmla="*/ 62 h 89"/>
              <a:gd name="T58" fmla="*/ 24 w 117"/>
              <a:gd name="T59" fmla="*/ 55 h 89"/>
              <a:gd name="T60" fmla="*/ 20 w 117"/>
              <a:gd name="T61" fmla="*/ 44 h 89"/>
              <a:gd name="T62" fmla="*/ 24 w 117"/>
              <a:gd name="T63" fmla="*/ 34 h 89"/>
              <a:gd name="T64" fmla="*/ 27 w 117"/>
              <a:gd name="T65" fmla="*/ 27 h 89"/>
              <a:gd name="T66" fmla="*/ 34 w 117"/>
              <a:gd name="T67" fmla="*/ 24 h 89"/>
              <a:gd name="T68" fmla="*/ 46 w 117"/>
              <a:gd name="T69" fmla="*/ 20 h 89"/>
              <a:gd name="T70" fmla="*/ 43 w 117"/>
              <a:gd name="T7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9">
                <a:moveTo>
                  <a:pt x="43" y="0"/>
                </a:moveTo>
                <a:lnTo>
                  <a:pt x="27" y="3"/>
                </a:lnTo>
                <a:lnTo>
                  <a:pt x="13" y="13"/>
                </a:lnTo>
                <a:lnTo>
                  <a:pt x="3" y="27"/>
                </a:lnTo>
                <a:lnTo>
                  <a:pt x="0" y="44"/>
                </a:lnTo>
                <a:lnTo>
                  <a:pt x="3" y="62"/>
                </a:lnTo>
                <a:lnTo>
                  <a:pt x="13" y="75"/>
                </a:lnTo>
                <a:lnTo>
                  <a:pt x="27" y="86"/>
                </a:lnTo>
                <a:lnTo>
                  <a:pt x="44" y="89"/>
                </a:lnTo>
                <a:lnTo>
                  <a:pt x="62" y="86"/>
                </a:lnTo>
                <a:lnTo>
                  <a:pt x="74" y="77"/>
                </a:lnTo>
                <a:lnTo>
                  <a:pt x="84" y="63"/>
                </a:lnTo>
                <a:lnTo>
                  <a:pt x="89" y="50"/>
                </a:lnTo>
                <a:lnTo>
                  <a:pt x="89" y="48"/>
                </a:lnTo>
                <a:lnTo>
                  <a:pt x="93" y="34"/>
                </a:lnTo>
                <a:lnTo>
                  <a:pt x="96" y="26"/>
                </a:lnTo>
                <a:lnTo>
                  <a:pt x="105" y="22"/>
                </a:lnTo>
                <a:lnTo>
                  <a:pt x="117" y="20"/>
                </a:lnTo>
                <a:lnTo>
                  <a:pt x="113" y="0"/>
                </a:lnTo>
                <a:lnTo>
                  <a:pt x="98" y="1"/>
                </a:lnTo>
                <a:lnTo>
                  <a:pt x="82" y="12"/>
                </a:lnTo>
                <a:lnTo>
                  <a:pt x="72" y="27"/>
                </a:lnTo>
                <a:lnTo>
                  <a:pt x="68" y="44"/>
                </a:lnTo>
                <a:lnTo>
                  <a:pt x="67" y="53"/>
                </a:lnTo>
                <a:lnTo>
                  <a:pt x="60" y="62"/>
                </a:lnTo>
                <a:lnTo>
                  <a:pt x="51" y="65"/>
                </a:lnTo>
                <a:lnTo>
                  <a:pt x="44" y="69"/>
                </a:lnTo>
                <a:lnTo>
                  <a:pt x="34" y="65"/>
                </a:lnTo>
                <a:lnTo>
                  <a:pt x="27" y="62"/>
                </a:lnTo>
                <a:lnTo>
                  <a:pt x="24" y="55"/>
                </a:lnTo>
                <a:lnTo>
                  <a:pt x="20" y="44"/>
                </a:lnTo>
                <a:lnTo>
                  <a:pt x="24" y="34"/>
                </a:lnTo>
                <a:lnTo>
                  <a:pt x="27" y="27"/>
                </a:lnTo>
                <a:lnTo>
                  <a:pt x="34" y="24"/>
                </a:lnTo>
                <a:lnTo>
                  <a:pt x="46" y="20"/>
                </a:lnTo>
                <a:lnTo>
                  <a:pt x="43"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71" name="Freeform 43"/>
          <p:cNvSpPr>
            <a:spLocks/>
          </p:cNvSpPr>
          <p:nvPr/>
        </p:nvSpPr>
        <p:spPr bwMode="auto">
          <a:xfrm>
            <a:off x="8722591" y="5662911"/>
            <a:ext cx="186171" cy="148828"/>
          </a:xfrm>
          <a:custGeom>
            <a:avLst/>
            <a:gdLst>
              <a:gd name="T0" fmla="*/ 70 w 117"/>
              <a:gd name="T1" fmla="*/ 20 h 91"/>
              <a:gd name="T2" fmla="*/ 82 w 117"/>
              <a:gd name="T3" fmla="*/ 24 h 91"/>
              <a:gd name="T4" fmla="*/ 89 w 117"/>
              <a:gd name="T5" fmla="*/ 27 h 91"/>
              <a:gd name="T6" fmla="*/ 92 w 117"/>
              <a:gd name="T7" fmla="*/ 36 h 91"/>
              <a:gd name="T8" fmla="*/ 96 w 117"/>
              <a:gd name="T9" fmla="*/ 46 h 91"/>
              <a:gd name="T10" fmla="*/ 92 w 117"/>
              <a:gd name="T11" fmla="*/ 56 h 91"/>
              <a:gd name="T12" fmla="*/ 89 w 117"/>
              <a:gd name="T13" fmla="*/ 63 h 91"/>
              <a:gd name="T14" fmla="*/ 82 w 117"/>
              <a:gd name="T15" fmla="*/ 67 h 91"/>
              <a:gd name="T16" fmla="*/ 72 w 117"/>
              <a:gd name="T17" fmla="*/ 70 h 91"/>
              <a:gd name="T18" fmla="*/ 61 w 117"/>
              <a:gd name="T19" fmla="*/ 67 h 91"/>
              <a:gd name="T20" fmla="*/ 55 w 117"/>
              <a:gd name="T21" fmla="*/ 63 h 91"/>
              <a:gd name="T22" fmla="*/ 51 w 117"/>
              <a:gd name="T23" fmla="*/ 56 h 91"/>
              <a:gd name="T24" fmla="*/ 48 w 117"/>
              <a:gd name="T25" fmla="*/ 44 h 91"/>
              <a:gd name="T26" fmla="*/ 44 w 117"/>
              <a:gd name="T27" fmla="*/ 27 h 91"/>
              <a:gd name="T28" fmla="*/ 34 w 117"/>
              <a:gd name="T29" fmla="*/ 12 h 91"/>
              <a:gd name="T30" fmla="*/ 18 w 117"/>
              <a:gd name="T31" fmla="*/ 3 h 91"/>
              <a:gd name="T32" fmla="*/ 3 w 117"/>
              <a:gd name="T33" fmla="*/ 1 h 91"/>
              <a:gd name="T34" fmla="*/ 0 w 117"/>
              <a:gd name="T35" fmla="*/ 22 h 91"/>
              <a:gd name="T36" fmla="*/ 12 w 117"/>
              <a:gd name="T37" fmla="*/ 24 h 91"/>
              <a:gd name="T38" fmla="*/ 20 w 117"/>
              <a:gd name="T39" fmla="*/ 29 h 91"/>
              <a:gd name="T40" fmla="*/ 24 w 117"/>
              <a:gd name="T41" fmla="*/ 34 h 91"/>
              <a:gd name="T42" fmla="*/ 27 w 117"/>
              <a:gd name="T43" fmla="*/ 48 h 91"/>
              <a:gd name="T44" fmla="*/ 31 w 117"/>
              <a:gd name="T45" fmla="*/ 63 h 91"/>
              <a:gd name="T46" fmla="*/ 41 w 117"/>
              <a:gd name="T47" fmla="*/ 77 h 91"/>
              <a:gd name="T48" fmla="*/ 55 w 117"/>
              <a:gd name="T49" fmla="*/ 87 h 91"/>
              <a:gd name="T50" fmla="*/ 72 w 117"/>
              <a:gd name="T51" fmla="*/ 91 h 91"/>
              <a:gd name="T52" fmla="*/ 89 w 117"/>
              <a:gd name="T53" fmla="*/ 87 h 91"/>
              <a:gd name="T54" fmla="*/ 103 w 117"/>
              <a:gd name="T55" fmla="*/ 77 h 91"/>
              <a:gd name="T56" fmla="*/ 113 w 117"/>
              <a:gd name="T57" fmla="*/ 63 h 91"/>
              <a:gd name="T58" fmla="*/ 117 w 117"/>
              <a:gd name="T59" fmla="*/ 46 h 91"/>
              <a:gd name="T60" fmla="*/ 113 w 117"/>
              <a:gd name="T61" fmla="*/ 29 h 91"/>
              <a:gd name="T62" fmla="*/ 105 w 117"/>
              <a:gd name="T63" fmla="*/ 13 h 91"/>
              <a:gd name="T64" fmla="*/ 89 w 117"/>
              <a:gd name="T65" fmla="*/ 3 h 91"/>
              <a:gd name="T66" fmla="*/ 74 w 117"/>
              <a:gd name="T67" fmla="*/ 0 h 91"/>
              <a:gd name="T68" fmla="*/ 70 w 117"/>
              <a:gd name="T69"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91">
                <a:moveTo>
                  <a:pt x="70" y="20"/>
                </a:moveTo>
                <a:lnTo>
                  <a:pt x="82" y="24"/>
                </a:lnTo>
                <a:lnTo>
                  <a:pt x="89" y="27"/>
                </a:lnTo>
                <a:lnTo>
                  <a:pt x="92" y="36"/>
                </a:lnTo>
                <a:lnTo>
                  <a:pt x="96" y="46"/>
                </a:lnTo>
                <a:lnTo>
                  <a:pt x="92" y="56"/>
                </a:lnTo>
                <a:lnTo>
                  <a:pt x="89" y="63"/>
                </a:lnTo>
                <a:lnTo>
                  <a:pt x="82" y="67"/>
                </a:lnTo>
                <a:lnTo>
                  <a:pt x="72" y="70"/>
                </a:lnTo>
                <a:lnTo>
                  <a:pt x="61" y="67"/>
                </a:lnTo>
                <a:lnTo>
                  <a:pt x="55" y="63"/>
                </a:lnTo>
                <a:lnTo>
                  <a:pt x="51" y="56"/>
                </a:lnTo>
                <a:lnTo>
                  <a:pt x="48" y="44"/>
                </a:lnTo>
                <a:lnTo>
                  <a:pt x="44" y="27"/>
                </a:lnTo>
                <a:lnTo>
                  <a:pt x="34" y="12"/>
                </a:lnTo>
                <a:lnTo>
                  <a:pt x="18" y="3"/>
                </a:lnTo>
                <a:lnTo>
                  <a:pt x="3" y="1"/>
                </a:lnTo>
                <a:lnTo>
                  <a:pt x="0" y="22"/>
                </a:lnTo>
                <a:lnTo>
                  <a:pt x="12" y="24"/>
                </a:lnTo>
                <a:lnTo>
                  <a:pt x="20" y="29"/>
                </a:lnTo>
                <a:lnTo>
                  <a:pt x="24" y="34"/>
                </a:lnTo>
                <a:lnTo>
                  <a:pt x="27" y="48"/>
                </a:lnTo>
                <a:lnTo>
                  <a:pt x="31" y="63"/>
                </a:lnTo>
                <a:lnTo>
                  <a:pt x="41" y="77"/>
                </a:lnTo>
                <a:lnTo>
                  <a:pt x="55" y="87"/>
                </a:lnTo>
                <a:lnTo>
                  <a:pt x="72" y="91"/>
                </a:lnTo>
                <a:lnTo>
                  <a:pt x="89" y="87"/>
                </a:lnTo>
                <a:lnTo>
                  <a:pt x="103" y="77"/>
                </a:lnTo>
                <a:lnTo>
                  <a:pt x="113" y="63"/>
                </a:lnTo>
                <a:lnTo>
                  <a:pt x="117" y="46"/>
                </a:lnTo>
                <a:lnTo>
                  <a:pt x="113" y="29"/>
                </a:lnTo>
                <a:lnTo>
                  <a:pt x="105" y="13"/>
                </a:lnTo>
                <a:lnTo>
                  <a:pt x="89" y="3"/>
                </a:lnTo>
                <a:lnTo>
                  <a:pt x="74" y="0"/>
                </a:lnTo>
                <a:lnTo>
                  <a:pt x="70" y="2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72" name="Rectangle 44"/>
          <p:cNvSpPr>
            <a:spLocks noChangeArrowheads="1"/>
          </p:cNvSpPr>
          <p:nvPr/>
        </p:nvSpPr>
        <p:spPr bwMode="auto">
          <a:xfrm>
            <a:off x="4494069" y="5912942"/>
            <a:ext cx="326159" cy="105668"/>
          </a:xfrm>
          <a:prstGeom prst="rect">
            <a:avLst/>
          </a:prstGeom>
          <a:solidFill>
            <a:srgbClr val="A1A1A1"/>
          </a:solidFill>
          <a:ln w="0">
            <a:solidFill>
              <a:srgbClr val="000000"/>
            </a:solidFill>
            <a:miter lim="800000"/>
            <a:headEnd/>
            <a:tailEnd/>
          </a:ln>
        </p:spPr>
        <p:txBody>
          <a:bodyPr lIns="84216" tIns="42108" rIns="84216" bIns="42108"/>
          <a:lstStyle/>
          <a:p>
            <a:pPr defTabSz="457200"/>
            <a:endParaRPr lang="en-US">
              <a:solidFill>
                <a:srgbClr val="000000"/>
              </a:solidFill>
            </a:endParaRPr>
          </a:p>
        </p:txBody>
      </p:sp>
      <p:sp>
        <p:nvSpPr>
          <p:cNvPr id="150573" name="Arc 45"/>
          <p:cNvSpPr>
            <a:spLocks/>
          </p:cNvSpPr>
          <p:nvPr/>
        </p:nvSpPr>
        <p:spPr bwMode="auto">
          <a:xfrm>
            <a:off x="4429126" y="5679282"/>
            <a:ext cx="228023" cy="241102"/>
          </a:xfrm>
          <a:custGeom>
            <a:avLst/>
            <a:gdLst>
              <a:gd name="G0" fmla="+- 150 0 0"/>
              <a:gd name="G1" fmla="+- 21600 0 0"/>
              <a:gd name="G2" fmla="+- 21600 0 0"/>
              <a:gd name="T0" fmla="*/ 0 w 21742"/>
              <a:gd name="T1" fmla="*/ 1 h 21600"/>
              <a:gd name="T2" fmla="*/ 21742 w 21742"/>
              <a:gd name="T3" fmla="*/ 21004 h 21600"/>
              <a:gd name="T4" fmla="*/ 150 w 21742"/>
              <a:gd name="T5" fmla="*/ 21600 h 21600"/>
            </a:gdLst>
            <a:ahLst/>
            <a:cxnLst>
              <a:cxn ang="0">
                <a:pos x="T0" y="T1"/>
              </a:cxn>
              <a:cxn ang="0">
                <a:pos x="T2" y="T3"/>
              </a:cxn>
              <a:cxn ang="0">
                <a:pos x="T4" y="T5"/>
              </a:cxn>
            </a:cxnLst>
            <a:rect l="0" t="0" r="r" b="b"/>
            <a:pathLst>
              <a:path w="21742" h="21600" fill="none" extrusionOk="0">
                <a:moveTo>
                  <a:pt x="-1" y="0"/>
                </a:moveTo>
                <a:cubicBezTo>
                  <a:pt x="49" y="0"/>
                  <a:pt x="99" y="-1"/>
                  <a:pt x="150" y="-1"/>
                </a:cubicBezTo>
                <a:cubicBezTo>
                  <a:pt x="11847" y="-1"/>
                  <a:pt x="21419" y="9311"/>
                  <a:pt x="21741" y="21004"/>
                </a:cubicBezTo>
              </a:path>
              <a:path w="21742" h="21600" stroke="0" extrusionOk="0">
                <a:moveTo>
                  <a:pt x="-1" y="0"/>
                </a:moveTo>
                <a:cubicBezTo>
                  <a:pt x="49" y="0"/>
                  <a:pt x="99" y="-1"/>
                  <a:pt x="150" y="-1"/>
                </a:cubicBezTo>
                <a:cubicBezTo>
                  <a:pt x="11847" y="-1"/>
                  <a:pt x="21419" y="9311"/>
                  <a:pt x="21741" y="21004"/>
                </a:cubicBezTo>
                <a:lnTo>
                  <a:pt x="150" y="2160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574" name="Arc 46"/>
          <p:cNvSpPr>
            <a:spLocks/>
          </p:cNvSpPr>
          <p:nvPr/>
        </p:nvSpPr>
        <p:spPr bwMode="auto">
          <a:xfrm>
            <a:off x="4657149" y="5680770"/>
            <a:ext cx="226579" cy="239613"/>
          </a:xfrm>
          <a:custGeom>
            <a:avLst/>
            <a:gdLst>
              <a:gd name="G0" fmla="+- 21592 0 0"/>
              <a:gd name="G1" fmla="+- 21598 0 0"/>
              <a:gd name="G2" fmla="+- 21600 0 0"/>
              <a:gd name="T0" fmla="*/ 0 w 21592"/>
              <a:gd name="T1" fmla="*/ 21011 h 21598"/>
              <a:gd name="T2" fmla="*/ 21290 w 21592"/>
              <a:gd name="T3" fmla="*/ 0 h 21598"/>
              <a:gd name="T4" fmla="*/ 21592 w 21592"/>
              <a:gd name="T5" fmla="*/ 21598 h 21598"/>
            </a:gdLst>
            <a:ahLst/>
            <a:cxnLst>
              <a:cxn ang="0">
                <a:pos x="T0" y="T1"/>
              </a:cxn>
              <a:cxn ang="0">
                <a:pos x="T2" y="T3"/>
              </a:cxn>
              <a:cxn ang="0">
                <a:pos x="T4" y="T5"/>
              </a:cxn>
            </a:cxnLst>
            <a:rect l="0" t="0" r="r" b="b"/>
            <a:pathLst>
              <a:path w="21592" h="21598" fill="none" extrusionOk="0">
                <a:moveTo>
                  <a:pt x="-1" y="21010"/>
                </a:moveTo>
                <a:cubicBezTo>
                  <a:pt x="314" y="9431"/>
                  <a:pt x="9707" y="162"/>
                  <a:pt x="21290" y="0"/>
                </a:cubicBezTo>
              </a:path>
              <a:path w="21592" h="21598" stroke="0" extrusionOk="0">
                <a:moveTo>
                  <a:pt x="-1" y="21010"/>
                </a:moveTo>
                <a:cubicBezTo>
                  <a:pt x="314" y="9431"/>
                  <a:pt x="9707" y="162"/>
                  <a:pt x="21290" y="0"/>
                </a:cubicBezTo>
                <a:lnTo>
                  <a:pt x="21592" y="21598"/>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575" name="Line 47"/>
          <p:cNvSpPr>
            <a:spLocks noChangeShapeType="1"/>
          </p:cNvSpPr>
          <p:nvPr/>
        </p:nvSpPr>
        <p:spPr bwMode="auto">
          <a:xfrm flipV="1">
            <a:off x="4745182" y="5710536"/>
            <a:ext cx="28864" cy="148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76" name="Freeform 48"/>
          <p:cNvSpPr>
            <a:spLocks/>
          </p:cNvSpPr>
          <p:nvPr/>
        </p:nvSpPr>
        <p:spPr bwMode="auto">
          <a:xfrm>
            <a:off x="4716318" y="5710536"/>
            <a:ext cx="57727" cy="47625"/>
          </a:xfrm>
          <a:custGeom>
            <a:avLst/>
            <a:gdLst>
              <a:gd name="T0" fmla="*/ 0 w 36"/>
              <a:gd name="T1" fmla="*/ 2 h 29"/>
              <a:gd name="T2" fmla="*/ 36 w 36"/>
              <a:gd name="T3" fmla="*/ 0 h 29"/>
              <a:gd name="T4" fmla="*/ 15 w 36"/>
              <a:gd name="T5" fmla="*/ 29 h 29"/>
              <a:gd name="T6" fmla="*/ 22 w 36"/>
              <a:gd name="T7" fmla="*/ 7 h 29"/>
              <a:gd name="T8" fmla="*/ 0 w 36"/>
              <a:gd name="T9" fmla="*/ 2 h 29"/>
            </a:gdLst>
            <a:ahLst/>
            <a:cxnLst>
              <a:cxn ang="0">
                <a:pos x="T0" y="T1"/>
              </a:cxn>
              <a:cxn ang="0">
                <a:pos x="T2" y="T3"/>
              </a:cxn>
              <a:cxn ang="0">
                <a:pos x="T4" y="T5"/>
              </a:cxn>
              <a:cxn ang="0">
                <a:pos x="T6" y="T7"/>
              </a:cxn>
              <a:cxn ang="0">
                <a:pos x="T8" y="T9"/>
              </a:cxn>
            </a:cxnLst>
            <a:rect l="0" t="0" r="r" b="b"/>
            <a:pathLst>
              <a:path w="36" h="29">
                <a:moveTo>
                  <a:pt x="0" y="2"/>
                </a:moveTo>
                <a:lnTo>
                  <a:pt x="36" y="0"/>
                </a:lnTo>
                <a:lnTo>
                  <a:pt x="15" y="29"/>
                </a:lnTo>
                <a:lnTo>
                  <a:pt x="22" y="7"/>
                </a:lnTo>
                <a:lnTo>
                  <a:pt x="0" y="2"/>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77" name="Line 49"/>
          <p:cNvSpPr>
            <a:spLocks noChangeShapeType="1"/>
          </p:cNvSpPr>
          <p:nvPr/>
        </p:nvSpPr>
        <p:spPr bwMode="auto">
          <a:xfrm>
            <a:off x="445944" y="6645176"/>
            <a:ext cx="1443" cy="2128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78" name="Line 50"/>
          <p:cNvSpPr>
            <a:spLocks noChangeShapeType="1"/>
          </p:cNvSpPr>
          <p:nvPr/>
        </p:nvSpPr>
        <p:spPr bwMode="auto">
          <a:xfrm>
            <a:off x="8848149" y="6645176"/>
            <a:ext cx="2886" cy="2128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79" name="Line 51"/>
          <p:cNvSpPr>
            <a:spLocks noChangeShapeType="1"/>
          </p:cNvSpPr>
          <p:nvPr/>
        </p:nvSpPr>
        <p:spPr bwMode="auto">
          <a:xfrm>
            <a:off x="469035" y="6752333"/>
            <a:ext cx="8367568" cy="1488"/>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80" name="Rectangle 52"/>
          <p:cNvSpPr>
            <a:spLocks noChangeArrowheads="1"/>
          </p:cNvSpPr>
          <p:nvPr/>
        </p:nvSpPr>
        <p:spPr bwMode="auto">
          <a:xfrm>
            <a:off x="4492626" y="6686848"/>
            <a:ext cx="378114" cy="14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900">
                <a:solidFill>
                  <a:srgbClr val="000000"/>
                </a:solidFill>
                <a:latin typeface="Times New Roman" charset="0"/>
              </a:rPr>
              <a:t>48.2 km</a:t>
            </a:r>
            <a:endParaRPr sz="2400" noProof="1">
              <a:solidFill>
                <a:srgbClr val="000000"/>
              </a:solidFill>
              <a:latin typeface="Times New Roman" charset="0"/>
            </a:endParaRPr>
          </a:p>
        </p:txBody>
      </p:sp>
      <p:sp>
        <p:nvSpPr>
          <p:cNvPr id="150581" name="Oval 53"/>
          <p:cNvSpPr>
            <a:spLocks noChangeArrowheads="1"/>
          </p:cNvSpPr>
          <p:nvPr/>
        </p:nvSpPr>
        <p:spPr bwMode="auto">
          <a:xfrm>
            <a:off x="4687455" y="3735586"/>
            <a:ext cx="7216" cy="8930"/>
          </a:xfrm>
          <a:prstGeom prst="ellipse">
            <a:avLst/>
          </a:prstGeom>
          <a:solidFill>
            <a:srgbClr val="FFFFFF"/>
          </a:solidFill>
          <a:ln w="0">
            <a:solidFill>
              <a:srgbClr val="000000"/>
            </a:solidFill>
            <a:round/>
            <a:headEnd/>
            <a:tailEnd/>
          </a:ln>
        </p:spPr>
        <p:txBody>
          <a:bodyPr lIns="84216" tIns="42108" rIns="84216" bIns="42108"/>
          <a:lstStyle/>
          <a:p>
            <a:pPr defTabSz="457200"/>
            <a:endParaRPr lang="en-US">
              <a:solidFill>
                <a:srgbClr val="000000"/>
              </a:solidFill>
            </a:endParaRPr>
          </a:p>
        </p:txBody>
      </p:sp>
      <p:sp>
        <p:nvSpPr>
          <p:cNvPr id="150582" name="Rectangle 54"/>
          <p:cNvSpPr>
            <a:spLocks noChangeArrowheads="1"/>
          </p:cNvSpPr>
          <p:nvPr/>
        </p:nvSpPr>
        <p:spPr bwMode="auto">
          <a:xfrm>
            <a:off x="2962853" y="3637360"/>
            <a:ext cx="3369829" cy="34231"/>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83" name="Rectangle 55"/>
          <p:cNvSpPr>
            <a:spLocks noChangeArrowheads="1"/>
          </p:cNvSpPr>
          <p:nvPr/>
        </p:nvSpPr>
        <p:spPr bwMode="auto">
          <a:xfrm>
            <a:off x="3099954" y="3637360"/>
            <a:ext cx="1067955" cy="34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84" name="Rectangle 56"/>
          <p:cNvSpPr>
            <a:spLocks noChangeArrowheads="1"/>
          </p:cNvSpPr>
          <p:nvPr/>
        </p:nvSpPr>
        <p:spPr bwMode="auto">
          <a:xfrm>
            <a:off x="3355398" y="3360539"/>
            <a:ext cx="441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1</a:t>
            </a:r>
            <a:endParaRPr sz="2400" noProof="1">
              <a:solidFill>
                <a:srgbClr val="000000"/>
              </a:solidFill>
              <a:latin typeface="Times New Roman" charset="0"/>
            </a:endParaRPr>
          </a:p>
        </p:txBody>
      </p:sp>
      <p:sp>
        <p:nvSpPr>
          <p:cNvPr id="150585" name="Rectangle 57"/>
          <p:cNvSpPr>
            <a:spLocks noChangeArrowheads="1"/>
          </p:cNvSpPr>
          <p:nvPr/>
        </p:nvSpPr>
        <p:spPr bwMode="auto">
          <a:xfrm>
            <a:off x="5489864" y="3360539"/>
            <a:ext cx="4639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2</a:t>
            </a:r>
            <a:endParaRPr sz="2400" noProof="1">
              <a:solidFill>
                <a:srgbClr val="000000"/>
              </a:solidFill>
              <a:latin typeface="Times New Roman" charset="0"/>
            </a:endParaRPr>
          </a:p>
        </p:txBody>
      </p:sp>
      <p:sp>
        <p:nvSpPr>
          <p:cNvPr id="150586" name="Rectangle 58"/>
          <p:cNvSpPr>
            <a:spLocks noChangeArrowheads="1"/>
          </p:cNvSpPr>
          <p:nvPr/>
        </p:nvSpPr>
        <p:spPr bwMode="auto">
          <a:xfrm>
            <a:off x="4088535" y="4057055"/>
            <a:ext cx="5659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Injector </a:t>
            </a:r>
            <a:endParaRPr sz="2400" noProof="1">
              <a:solidFill>
                <a:srgbClr val="000000"/>
              </a:solidFill>
              <a:latin typeface="Times New Roman" charset="0"/>
            </a:endParaRPr>
          </a:p>
        </p:txBody>
      </p:sp>
      <p:sp>
        <p:nvSpPr>
          <p:cNvPr id="150587" name="Rectangle 59"/>
          <p:cNvSpPr>
            <a:spLocks noChangeArrowheads="1"/>
          </p:cNvSpPr>
          <p:nvPr/>
        </p:nvSpPr>
        <p:spPr bwMode="auto">
          <a:xfrm>
            <a:off x="4675910" y="4057055"/>
            <a:ext cx="543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Complex</a:t>
            </a:r>
            <a:endParaRPr sz="2400" noProof="1">
              <a:solidFill>
                <a:srgbClr val="000000"/>
              </a:solidFill>
              <a:latin typeface="Times New Roman" charset="0"/>
            </a:endParaRPr>
          </a:p>
        </p:txBody>
      </p:sp>
      <p:sp>
        <p:nvSpPr>
          <p:cNvPr id="150588" name="Rectangle 60"/>
          <p:cNvSpPr>
            <a:spLocks noChangeArrowheads="1"/>
          </p:cNvSpPr>
          <p:nvPr/>
        </p:nvSpPr>
        <p:spPr bwMode="auto">
          <a:xfrm>
            <a:off x="4540251" y="3360539"/>
            <a:ext cx="2207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0000FF"/>
                </a:solidFill>
                <a:latin typeface="Comic Sans MS" charset="0"/>
              </a:rPr>
              <a:t>I.P.</a:t>
            </a:r>
            <a:endParaRPr sz="2400" noProof="1">
              <a:solidFill>
                <a:srgbClr val="000000"/>
              </a:solidFill>
              <a:latin typeface="Times New Roman" charset="0"/>
            </a:endParaRPr>
          </a:p>
        </p:txBody>
      </p:sp>
      <p:sp>
        <p:nvSpPr>
          <p:cNvPr id="150589" name="Rectangle 61"/>
          <p:cNvSpPr>
            <a:spLocks noChangeArrowheads="1"/>
          </p:cNvSpPr>
          <p:nvPr/>
        </p:nvSpPr>
        <p:spPr bwMode="auto">
          <a:xfrm>
            <a:off x="4641273" y="3589734"/>
            <a:ext cx="23091" cy="13245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90" name="Rectangle 62"/>
          <p:cNvSpPr>
            <a:spLocks noChangeArrowheads="1"/>
          </p:cNvSpPr>
          <p:nvPr/>
        </p:nvSpPr>
        <p:spPr bwMode="auto">
          <a:xfrm>
            <a:off x="5137727" y="3637360"/>
            <a:ext cx="1067955" cy="342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591" name="Arc 63"/>
          <p:cNvSpPr>
            <a:spLocks/>
          </p:cNvSpPr>
          <p:nvPr/>
        </p:nvSpPr>
        <p:spPr bwMode="auto">
          <a:xfrm>
            <a:off x="4652819" y="3655219"/>
            <a:ext cx="228023" cy="239614"/>
          </a:xfrm>
          <a:custGeom>
            <a:avLst/>
            <a:gdLst>
              <a:gd name="G0" fmla="+- 21592 0 0"/>
              <a:gd name="G1" fmla="+- 21598 0 0"/>
              <a:gd name="G2" fmla="+- 21600 0 0"/>
              <a:gd name="T0" fmla="*/ 0 w 21592"/>
              <a:gd name="T1" fmla="*/ 21008 h 21598"/>
              <a:gd name="T2" fmla="*/ 21291 w 21592"/>
              <a:gd name="T3" fmla="*/ 0 h 21598"/>
              <a:gd name="T4" fmla="*/ 21592 w 21592"/>
              <a:gd name="T5" fmla="*/ 21598 h 21598"/>
            </a:gdLst>
            <a:ahLst/>
            <a:cxnLst>
              <a:cxn ang="0">
                <a:pos x="T0" y="T1"/>
              </a:cxn>
              <a:cxn ang="0">
                <a:pos x="T2" y="T3"/>
              </a:cxn>
              <a:cxn ang="0">
                <a:pos x="T4" y="T5"/>
              </a:cxn>
            </a:cxnLst>
            <a:rect l="0" t="0" r="r" b="b"/>
            <a:pathLst>
              <a:path w="21592" h="21598" fill="none" extrusionOk="0">
                <a:moveTo>
                  <a:pt x="0" y="21008"/>
                </a:moveTo>
                <a:cubicBezTo>
                  <a:pt x="316" y="9429"/>
                  <a:pt x="9709" y="161"/>
                  <a:pt x="21291" y="0"/>
                </a:cubicBezTo>
              </a:path>
              <a:path w="21592" h="21598" stroke="0" extrusionOk="0">
                <a:moveTo>
                  <a:pt x="0" y="21008"/>
                </a:moveTo>
                <a:cubicBezTo>
                  <a:pt x="316" y="9429"/>
                  <a:pt x="9709" y="161"/>
                  <a:pt x="21291" y="0"/>
                </a:cubicBezTo>
                <a:lnTo>
                  <a:pt x="21592" y="21598"/>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592" name="Arc 64"/>
          <p:cNvSpPr>
            <a:spLocks/>
          </p:cNvSpPr>
          <p:nvPr/>
        </p:nvSpPr>
        <p:spPr bwMode="auto">
          <a:xfrm>
            <a:off x="4424796" y="3653731"/>
            <a:ext cx="230909" cy="241102"/>
          </a:xfrm>
          <a:custGeom>
            <a:avLst/>
            <a:gdLst>
              <a:gd name="G0" fmla="+- 149 0 0"/>
              <a:gd name="G1" fmla="+- 21600 0 0"/>
              <a:gd name="G2" fmla="+- 21600 0 0"/>
              <a:gd name="T0" fmla="*/ 0 w 21741"/>
              <a:gd name="T1" fmla="*/ 1 h 21600"/>
              <a:gd name="T2" fmla="*/ 21741 w 21741"/>
              <a:gd name="T3" fmla="*/ 21002 h 21600"/>
              <a:gd name="T4" fmla="*/ 149 w 21741"/>
              <a:gd name="T5" fmla="*/ 21600 h 21600"/>
            </a:gdLst>
            <a:ahLst/>
            <a:cxnLst>
              <a:cxn ang="0">
                <a:pos x="T0" y="T1"/>
              </a:cxn>
              <a:cxn ang="0">
                <a:pos x="T2" y="T3"/>
              </a:cxn>
              <a:cxn ang="0">
                <a:pos x="T4" y="T5"/>
              </a:cxn>
            </a:cxnLst>
            <a:rect l="0" t="0" r="r" b="b"/>
            <a:pathLst>
              <a:path w="21741" h="21600" fill="none" extrusionOk="0">
                <a:moveTo>
                  <a:pt x="-1" y="0"/>
                </a:moveTo>
                <a:cubicBezTo>
                  <a:pt x="49" y="0"/>
                  <a:pt x="99" y="-1"/>
                  <a:pt x="149" y="-1"/>
                </a:cubicBezTo>
                <a:cubicBezTo>
                  <a:pt x="11845" y="-1"/>
                  <a:pt x="21416" y="9310"/>
                  <a:pt x="21740" y="21002"/>
                </a:cubicBezTo>
              </a:path>
              <a:path w="21741" h="21600" stroke="0" extrusionOk="0">
                <a:moveTo>
                  <a:pt x="-1" y="0"/>
                </a:moveTo>
                <a:cubicBezTo>
                  <a:pt x="49" y="0"/>
                  <a:pt x="99" y="-1"/>
                  <a:pt x="149" y="-1"/>
                </a:cubicBezTo>
                <a:cubicBezTo>
                  <a:pt x="11845" y="-1"/>
                  <a:pt x="21416" y="9310"/>
                  <a:pt x="21740" y="21002"/>
                </a:cubicBezTo>
                <a:lnTo>
                  <a:pt x="149" y="2160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593" name="Line 65"/>
          <p:cNvSpPr>
            <a:spLocks noChangeShapeType="1"/>
          </p:cNvSpPr>
          <p:nvPr/>
        </p:nvSpPr>
        <p:spPr bwMode="auto">
          <a:xfrm flipH="1" flipV="1">
            <a:off x="4543136" y="3692427"/>
            <a:ext cx="24535" cy="193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94" name="Freeform 66"/>
          <p:cNvSpPr>
            <a:spLocks/>
          </p:cNvSpPr>
          <p:nvPr/>
        </p:nvSpPr>
        <p:spPr bwMode="auto">
          <a:xfrm>
            <a:off x="4543137" y="3692426"/>
            <a:ext cx="57727" cy="52089"/>
          </a:xfrm>
          <a:custGeom>
            <a:avLst/>
            <a:gdLst>
              <a:gd name="T0" fmla="*/ 17 w 36"/>
              <a:gd name="T1" fmla="*/ 31 h 31"/>
              <a:gd name="T2" fmla="*/ 0 w 36"/>
              <a:gd name="T3" fmla="*/ 0 h 31"/>
              <a:gd name="T4" fmla="*/ 36 w 36"/>
              <a:gd name="T5" fmla="*/ 4 h 31"/>
              <a:gd name="T6" fmla="*/ 14 w 36"/>
              <a:gd name="T7" fmla="*/ 9 h 31"/>
              <a:gd name="T8" fmla="*/ 17 w 36"/>
              <a:gd name="T9" fmla="*/ 31 h 31"/>
            </a:gdLst>
            <a:ahLst/>
            <a:cxnLst>
              <a:cxn ang="0">
                <a:pos x="T0" y="T1"/>
              </a:cxn>
              <a:cxn ang="0">
                <a:pos x="T2" y="T3"/>
              </a:cxn>
              <a:cxn ang="0">
                <a:pos x="T4" y="T5"/>
              </a:cxn>
              <a:cxn ang="0">
                <a:pos x="T6" y="T7"/>
              </a:cxn>
              <a:cxn ang="0">
                <a:pos x="T8" y="T9"/>
              </a:cxn>
            </a:cxnLst>
            <a:rect l="0" t="0" r="r" b="b"/>
            <a:pathLst>
              <a:path w="36" h="31">
                <a:moveTo>
                  <a:pt x="17" y="31"/>
                </a:moveTo>
                <a:lnTo>
                  <a:pt x="0" y="0"/>
                </a:lnTo>
                <a:lnTo>
                  <a:pt x="36" y="4"/>
                </a:lnTo>
                <a:lnTo>
                  <a:pt x="14" y="9"/>
                </a:lnTo>
                <a:lnTo>
                  <a:pt x="17" y="31"/>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95" name="Line 67"/>
          <p:cNvSpPr>
            <a:spLocks noChangeShapeType="1"/>
          </p:cNvSpPr>
          <p:nvPr/>
        </p:nvSpPr>
        <p:spPr bwMode="auto">
          <a:xfrm flipV="1">
            <a:off x="4743739" y="3687961"/>
            <a:ext cx="23091" cy="148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596" name="Freeform 68"/>
          <p:cNvSpPr>
            <a:spLocks/>
          </p:cNvSpPr>
          <p:nvPr/>
        </p:nvSpPr>
        <p:spPr bwMode="auto">
          <a:xfrm>
            <a:off x="4710546" y="3687961"/>
            <a:ext cx="56285" cy="50602"/>
          </a:xfrm>
          <a:custGeom>
            <a:avLst/>
            <a:gdLst>
              <a:gd name="T0" fmla="*/ 0 w 36"/>
              <a:gd name="T1" fmla="*/ 2 h 31"/>
              <a:gd name="T2" fmla="*/ 36 w 36"/>
              <a:gd name="T3" fmla="*/ 0 h 31"/>
              <a:gd name="T4" fmla="*/ 17 w 36"/>
              <a:gd name="T5" fmla="*/ 31 h 31"/>
              <a:gd name="T6" fmla="*/ 22 w 36"/>
              <a:gd name="T7" fmla="*/ 9 h 31"/>
              <a:gd name="T8" fmla="*/ 0 w 36"/>
              <a:gd name="T9" fmla="*/ 2 h 31"/>
            </a:gdLst>
            <a:ahLst/>
            <a:cxnLst>
              <a:cxn ang="0">
                <a:pos x="T0" y="T1"/>
              </a:cxn>
              <a:cxn ang="0">
                <a:pos x="T2" y="T3"/>
              </a:cxn>
              <a:cxn ang="0">
                <a:pos x="T4" y="T5"/>
              </a:cxn>
              <a:cxn ang="0">
                <a:pos x="T6" y="T7"/>
              </a:cxn>
              <a:cxn ang="0">
                <a:pos x="T8" y="T9"/>
              </a:cxn>
            </a:cxnLst>
            <a:rect l="0" t="0" r="r" b="b"/>
            <a:pathLst>
              <a:path w="36" h="31">
                <a:moveTo>
                  <a:pt x="0" y="2"/>
                </a:moveTo>
                <a:lnTo>
                  <a:pt x="36" y="0"/>
                </a:lnTo>
                <a:lnTo>
                  <a:pt x="17" y="31"/>
                </a:lnTo>
                <a:lnTo>
                  <a:pt x="22" y="9"/>
                </a:lnTo>
                <a:lnTo>
                  <a:pt x="0" y="2"/>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597" name="Freeform 69"/>
          <p:cNvSpPr>
            <a:spLocks/>
          </p:cNvSpPr>
          <p:nvPr/>
        </p:nvSpPr>
        <p:spPr bwMode="auto">
          <a:xfrm>
            <a:off x="2909455" y="3637359"/>
            <a:ext cx="186171" cy="148828"/>
          </a:xfrm>
          <a:custGeom>
            <a:avLst/>
            <a:gdLst>
              <a:gd name="T0" fmla="*/ 43 w 117"/>
              <a:gd name="T1" fmla="*/ 0 h 91"/>
              <a:gd name="T2" fmla="*/ 27 w 117"/>
              <a:gd name="T3" fmla="*/ 3 h 91"/>
              <a:gd name="T4" fmla="*/ 14 w 117"/>
              <a:gd name="T5" fmla="*/ 14 h 91"/>
              <a:gd name="T6" fmla="*/ 3 w 117"/>
              <a:gd name="T7" fmla="*/ 27 h 91"/>
              <a:gd name="T8" fmla="*/ 0 w 117"/>
              <a:gd name="T9" fmla="*/ 45 h 91"/>
              <a:gd name="T10" fmla="*/ 3 w 117"/>
              <a:gd name="T11" fmla="*/ 62 h 91"/>
              <a:gd name="T12" fmla="*/ 12 w 117"/>
              <a:gd name="T13" fmla="*/ 77 h 91"/>
              <a:gd name="T14" fmla="*/ 27 w 117"/>
              <a:gd name="T15" fmla="*/ 88 h 91"/>
              <a:gd name="T16" fmla="*/ 45 w 117"/>
              <a:gd name="T17" fmla="*/ 91 h 91"/>
              <a:gd name="T18" fmla="*/ 62 w 117"/>
              <a:gd name="T19" fmla="*/ 88 h 91"/>
              <a:gd name="T20" fmla="*/ 74 w 117"/>
              <a:gd name="T21" fmla="*/ 79 h 91"/>
              <a:gd name="T22" fmla="*/ 84 w 117"/>
              <a:gd name="T23" fmla="*/ 65 h 91"/>
              <a:gd name="T24" fmla="*/ 89 w 117"/>
              <a:gd name="T25" fmla="*/ 48 h 91"/>
              <a:gd name="T26" fmla="*/ 93 w 117"/>
              <a:gd name="T27" fmla="*/ 34 h 91"/>
              <a:gd name="T28" fmla="*/ 96 w 117"/>
              <a:gd name="T29" fmla="*/ 29 h 91"/>
              <a:gd name="T30" fmla="*/ 105 w 117"/>
              <a:gd name="T31" fmla="*/ 24 h 91"/>
              <a:gd name="T32" fmla="*/ 117 w 117"/>
              <a:gd name="T33" fmla="*/ 22 h 91"/>
              <a:gd name="T34" fmla="*/ 113 w 117"/>
              <a:gd name="T35" fmla="*/ 2 h 91"/>
              <a:gd name="T36" fmla="*/ 98 w 117"/>
              <a:gd name="T37" fmla="*/ 3 h 91"/>
              <a:gd name="T38" fmla="*/ 83 w 117"/>
              <a:gd name="T39" fmla="*/ 12 h 91"/>
              <a:gd name="T40" fmla="*/ 72 w 117"/>
              <a:gd name="T41" fmla="*/ 27 h 91"/>
              <a:gd name="T42" fmla="*/ 69 w 117"/>
              <a:gd name="T43" fmla="*/ 45 h 91"/>
              <a:gd name="T44" fmla="*/ 67 w 117"/>
              <a:gd name="T45" fmla="*/ 55 h 91"/>
              <a:gd name="T46" fmla="*/ 60 w 117"/>
              <a:gd name="T47" fmla="*/ 64 h 91"/>
              <a:gd name="T48" fmla="*/ 52 w 117"/>
              <a:gd name="T49" fmla="*/ 67 h 91"/>
              <a:gd name="T50" fmla="*/ 45 w 117"/>
              <a:gd name="T51" fmla="*/ 70 h 91"/>
              <a:gd name="T52" fmla="*/ 34 w 117"/>
              <a:gd name="T53" fmla="*/ 67 h 91"/>
              <a:gd name="T54" fmla="*/ 29 w 117"/>
              <a:gd name="T55" fmla="*/ 64 h 91"/>
              <a:gd name="T56" fmla="*/ 24 w 117"/>
              <a:gd name="T57" fmla="*/ 55 h 91"/>
              <a:gd name="T58" fmla="*/ 21 w 117"/>
              <a:gd name="T59" fmla="*/ 45 h 91"/>
              <a:gd name="T60" fmla="*/ 24 w 117"/>
              <a:gd name="T61" fmla="*/ 34 h 91"/>
              <a:gd name="T62" fmla="*/ 27 w 117"/>
              <a:gd name="T63" fmla="*/ 27 h 91"/>
              <a:gd name="T64" fmla="*/ 34 w 117"/>
              <a:gd name="T65" fmla="*/ 24 h 91"/>
              <a:gd name="T66" fmla="*/ 46 w 117"/>
              <a:gd name="T67" fmla="*/ 21 h 91"/>
              <a:gd name="T68" fmla="*/ 43 w 117"/>
              <a:gd name="T6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91">
                <a:moveTo>
                  <a:pt x="43" y="0"/>
                </a:moveTo>
                <a:lnTo>
                  <a:pt x="27" y="3"/>
                </a:lnTo>
                <a:lnTo>
                  <a:pt x="14" y="14"/>
                </a:lnTo>
                <a:lnTo>
                  <a:pt x="3" y="27"/>
                </a:lnTo>
                <a:lnTo>
                  <a:pt x="0" y="45"/>
                </a:lnTo>
                <a:lnTo>
                  <a:pt x="3" y="62"/>
                </a:lnTo>
                <a:lnTo>
                  <a:pt x="12" y="77"/>
                </a:lnTo>
                <a:lnTo>
                  <a:pt x="27" y="88"/>
                </a:lnTo>
                <a:lnTo>
                  <a:pt x="45" y="91"/>
                </a:lnTo>
                <a:lnTo>
                  <a:pt x="62" y="88"/>
                </a:lnTo>
                <a:lnTo>
                  <a:pt x="74" y="79"/>
                </a:lnTo>
                <a:lnTo>
                  <a:pt x="84" y="65"/>
                </a:lnTo>
                <a:lnTo>
                  <a:pt x="89" y="48"/>
                </a:lnTo>
                <a:lnTo>
                  <a:pt x="93" y="34"/>
                </a:lnTo>
                <a:lnTo>
                  <a:pt x="96" y="29"/>
                </a:lnTo>
                <a:lnTo>
                  <a:pt x="105" y="24"/>
                </a:lnTo>
                <a:lnTo>
                  <a:pt x="117" y="22"/>
                </a:lnTo>
                <a:lnTo>
                  <a:pt x="113" y="2"/>
                </a:lnTo>
                <a:lnTo>
                  <a:pt x="98" y="3"/>
                </a:lnTo>
                <a:lnTo>
                  <a:pt x="83" y="12"/>
                </a:lnTo>
                <a:lnTo>
                  <a:pt x="72" y="27"/>
                </a:lnTo>
                <a:lnTo>
                  <a:pt x="69" y="45"/>
                </a:lnTo>
                <a:lnTo>
                  <a:pt x="67" y="55"/>
                </a:lnTo>
                <a:lnTo>
                  <a:pt x="60" y="64"/>
                </a:lnTo>
                <a:lnTo>
                  <a:pt x="52" y="67"/>
                </a:lnTo>
                <a:lnTo>
                  <a:pt x="45" y="70"/>
                </a:lnTo>
                <a:lnTo>
                  <a:pt x="34" y="67"/>
                </a:lnTo>
                <a:lnTo>
                  <a:pt x="29" y="64"/>
                </a:lnTo>
                <a:lnTo>
                  <a:pt x="24" y="55"/>
                </a:lnTo>
                <a:lnTo>
                  <a:pt x="21" y="45"/>
                </a:lnTo>
                <a:lnTo>
                  <a:pt x="24" y="34"/>
                </a:lnTo>
                <a:lnTo>
                  <a:pt x="27" y="27"/>
                </a:lnTo>
                <a:lnTo>
                  <a:pt x="34" y="24"/>
                </a:lnTo>
                <a:lnTo>
                  <a:pt x="46" y="21"/>
                </a:lnTo>
                <a:lnTo>
                  <a:pt x="43"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98" name="Freeform 70"/>
          <p:cNvSpPr>
            <a:spLocks/>
          </p:cNvSpPr>
          <p:nvPr/>
        </p:nvSpPr>
        <p:spPr bwMode="auto">
          <a:xfrm>
            <a:off x="6201353" y="3637359"/>
            <a:ext cx="183284" cy="148828"/>
          </a:xfrm>
          <a:custGeom>
            <a:avLst/>
            <a:gdLst>
              <a:gd name="T0" fmla="*/ 69 w 115"/>
              <a:gd name="T1" fmla="*/ 21 h 91"/>
              <a:gd name="T2" fmla="*/ 81 w 115"/>
              <a:gd name="T3" fmla="*/ 24 h 91"/>
              <a:gd name="T4" fmla="*/ 89 w 115"/>
              <a:gd name="T5" fmla="*/ 29 h 91"/>
              <a:gd name="T6" fmla="*/ 93 w 115"/>
              <a:gd name="T7" fmla="*/ 34 h 91"/>
              <a:gd name="T8" fmla="*/ 94 w 115"/>
              <a:gd name="T9" fmla="*/ 45 h 91"/>
              <a:gd name="T10" fmla="*/ 93 w 115"/>
              <a:gd name="T11" fmla="*/ 55 h 91"/>
              <a:gd name="T12" fmla="*/ 89 w 115"/>
              <a:gd name="T13" fmla="*/ 64 h 91"/>
              <a:gd name="T14" fmla="*/ 81 w 115"/>
              <a:gd name="T15" fmla="*/ 67 h 91"/>
              <a:gd name="T16" fmla="*/ 70 w 115"/>
              <a:gd name="T17" fmla="*/ 70 h 91"/>
              <a:gd name="T18" fmla="*/ 64 w 115"/>
              <a:gd name="T19" fmla="*/ 67 h 91"/>
              <a:gd name="T20" fmla="*/ 55 w 115"/>
              <a:gd name="T21" fmla="*/ 64 h 91"/>
              <a:gd name="T22" fmla="*/ 48 w 115"/>
              <a:gd name="T23" fmla="*/ 55 h 91"/>
              <a:gd name="T24" fmla="*/ 46 w 115"/>
              <a:gd name="T25" fmla="*/ 45 h 91"/>
              <a:gd name="T26" fmla="*/ 43 w 115"/>
              <a:gd name="T27" fmla="*/ 27 h 91"/>
              <a:gd name="T28" fmla="*/ 33 w 115"/>
              <a:gd name="T29" fmla="*/ 12 h 91"/>
              <a:gd name="T30" fmla="*/ 17 w 115"/>
              <a:gd name="T31" fmla="*/ 3 h 91"/>
              <a:gd name="T32" fmla="*/ 3 w 115"/>
              <a:gd name="T33" fmla="*/ 2 h 91"/>
              <a:gd name="T34" fmla="*/ 0 w 115"/>
              <a:gd name="T35" fmla="*/ 22 h 91"/>
              <a:gd name="T36" fmla="*/ 10 w 115"/>
              <a:gd name="T37" fmla="*/ 24 h 91"/>
              <a:gd name="T38" fmla="*/ 19 w 115"/>
              <a:gd name="T39" fmla="*/ 29 h 91"/>
              <a:gd name="T40" fmla="*/ 22 w 115"/>
              <a:gd name="T41" fmla="*/ 34 h 91"/>
              <a:gd name="T42" fmla="*/ 26 w 115"/>
              <a:gd name="T43" fmla="*/ 48 h 91"/>
              <a:gd name="T44" fmla="*/ 31 w 115"/>
              <a:gd name="T45" fmla="*/ 65 h 91"/>
              <a:gd name="T46" fmla="*/ 41 w 115"/>
              <a:gd name="T47" fmla="*/ 79 h 91"/>
              <a:gd name="T48" fmla="*/ 53 w 115"/>
              <a:gd name="T49" fmla="*/ 88 h 91"/>
              <a:gd name="T50" fmla="*/ 70 w 115"/>
              <a:gd name="T51" fmla="*/ 91 h 91"/>
              <a:gd name="T52" fmla="*/ 88 w 115"/>
              <a:gd name="T53" fmla="*/ 88 h 91"/>
              <a:gd name="T54" fmla="*/ 103 w 115"/>
              <a:gd name="T55" fmla="*/ 77 h 91"/>
              <a:gd name="T56" fmla="*/ 113 w 115"/>
              <a:gd name="T57" fmla="*/ 62 h 91"/>
              <a:gd name="T58" fmla="*/ 115 w 115"/>
              <a:gd name="T59" fmla="*/ 45 h 91"/>
              <a:gd name="T60" fmla="*/ 113 w 115"/>
              <a:gd name="T61" fmla="*/ 27 h 91"/>
              <a:gd name="T62" fmla="*/ 103 w 115"/>
              <a:gd name="T63" fmla="*/ 12 h 91"/>
              <a:gd name="T64" fmla="*/ 88 w 115"/>
              <a:gd name="T65" fmla="*/ 3 h 91"/>
              <a:gd name="T66" fmla="*/ 72 w 115"/>
              <a:gd name="T67" fmla="*/ 0 h 91"/>
              <a:gd name="T68" fmla="*/ 69 w 115"/>
              <a:gd name="T69" fmla="*/ 2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5" h="91">
                <a:moveTo>
                  <a:pt x="69" y="21"/>
                </a:moveTo>
                <a:lnTo>
                  <a:pt x="81" y="24"/>
                </a:lnTo>
                <a:lnTo>
                  <a:pt x="89" y="29"/>
                </a:lnTo>
                <a:lnTo>
                  <a:pt x="93" y="34"/>
                </a:lnTo>
                <a:lnTo>
                  <a:pt x="94" y="45"/>
                </a:lnTo>
                <a:lnTo>
                  <a:pt x="93" y="55"/>
                </a:lnTo>
                <a:lnTo>
                  <a:pt x="89" y="64"/>
                </a:lnTo>
                <a:lnTo>
                  <a:pt x="81" y="67"/>
                </a:lnTo>
                <a:lnTo>
                  <a:pt x="70" y="70"/>
                </a:lnTo>
                <a:lnTo>
                  <a:pt x="64" y="67"/>
                </a:lnTo>
                <a:lnTo>
                  <a:pt x="55" y="64"/>
                </a:lnTo>
                <a:lnTo>
                  <a:pt x="48" y="55"/>
                </a:lnTo>
                <a:lnTo>
                  <a:pt x="46" y="45"/>
                </a:lnTo>
                <a:lnTo>
                  <a:pt x="43" y="27"/>
                </a:lnTo>
                <a:lnTo>
                  <a:pt x="33" y="12"/>
                </a:lnTo>
                <a:lnTo>
                  <a:pt x="17" y="3"/>
                </a:lnTo>
                <a:lnTo>
                  <a:pt x="3" y="2"/>
                </a:lnTo>
                <a:lnTo>
                  <a:pt x="0" y="22"/>
                </a:lnTo>
                <a:lnTo>
                  <a:pt x="10" y="24"/>
                </a:lnTo>
                <a:lnTo>
                  <a:pt x="19" y="29"/>
                </a:lnTo>
                <a:lnTo>
                  <a:pt x="22" y="34"/>
                </a:lnTo>
                <a:lnTo>
                  <a:pt x="26" y="48"/>
                </a:lnTo>
                <a:lnTo>
                  <a:pt x="31" y="65"/>
                </a:lnTo>
                <a:lnTo>
                  <a:pt x="41" y="79"/>
                </a:lnTo>
                <a:lnTo>
                  <a:pt x="53" y="88"/>
                </a:lnTo>
                <a:lnTo>
                  <a:pt x="70" y="91"/>
                </a:lnTo>
                <a:lnTo>
                  <a:pt x="88" y="88"/>
                </a:lnTo>
                <a:lnTo>
                  <a:pt x="103" y="77"/>
                </a:lnTo>
                <a:lnTo>
                  <a:pt x="113" y="62"/>
                </a:lnTo>
                <a:lnTo>
                  <a:pt x="115" y="45"/>
                </a:lnTo>
                <a:lnTo>
                  <a:pt x="113" y="27"/>
                </a:lnTo>
                <a:lnTo>
                  <a:pt x="103" y="12"/>
                </a:lnTo>
                <a:lnTo>
                  <a:pt x="88" y="3"/>
                </a:lnTo>
                <a:lnTo>
                  <a:pt x="72" y="0"/>
                </a:lnTo>
                <a:lnTo>
                  <a:pt x="69" y="21"/>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599" name="Line 71"/>
          <p:cNvSpPr>
            <a:spLocks noChangeShapeType="1"/>
          </p:cNvSpPr>
          <p:nvPr/>
        </p:nvSpPr>
        <p:spPr bwMode="auto">
          <a:xfrm>
            <a:off x="5134841" y="4272856"/>
            <a:ext cx="1444" cy="22770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0" name="Rectangle 72"/>
          <p:cNvSpPr>
            <a:spLocks noChangeArrowheads="1"/>
          </p:cNvSpPr>
          <p:nvPr/>
        </p:nvSpPr>
        <p:spPr bwMode="auto">
          <a:xfrm>
            <a:off x="4766830" y="4342805"/>
            <a:ext cx="288636" cy="117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01" name="Line 73"/>
          <p:cNvSpPr>
            <a:spLocks noChangeShapeType="1"/>
          </p:cNvSpPr>
          <p:nvPr/>
        </p:nvSpPr>
        <p:spPr bwMode="auto">
          <a:xfrm>
            <a:off x="4176568" y="4295180"/>
            <a:ext cx="1444" cy="1919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2" name="Line 74"/>
          <p:cNvSpPr>
            <a:spLocks noChangeShapeType="1"/>
          </p:cNvSpPr>
          <p:nvPr/>
        </p:nvSpPr>
        <p:spPr bwMode="auto">
          <a:xfrm>
            <a:off x="3099954" y="4272857"/>
            <a:ext cx="1444" cy="2232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3" name="Line 75"/>
          <p:cNvSpPr>
            <a:spLocks noChangeShapeType="1"/>
          </p:cNvSpPr>
          <p:nvPr/>
        </p:nvSpPr>
        <p:spPr bwMode="auto">
          <a:xfrm>
            <a:off x="3099955" y="4388942"/>
            <a:ext cx="1076614" cy="1488"/>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4" name="Rectangle 76"/>
          <p:cNvSpPr>
            <a:spLocks noChangeArrowheads="1"/>
          </p:cNvSpPr>
          <p:nvPr/>
        </p:nvSpPr>
        <p:spPr bwMode="auto">
          <a:xfrm>
            <a:off x="3511262" y="4342805"/>
            <a:ext cx="287193" cy="117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05" name="Rectangle 77"/>
          <p:cNvSpPr>
            <a:spLocks noChangeArrowheads="1"/>
          </p:cNvSpPr>
          <p:nvPr/>
        </p:nvSpPr>
        <p:spPr bwMode="auto">
          <a:xfrm>
            <a:off x="3511262" y="4342805"/>
            <a:ext cx="2949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7.0</a:t>
            </a:r>
            <a:r>
              <a:rPr sz="800" noProof="1">
                <a:solidFill>
                  <a:srgbClr val="000000"/>
                </a:solidFill>
                <a:latin typeface="Times New Roman" charset="0"/>
              </a:rPr>
              <a:t> km</a:t>
            </a:r>
            <a:endParaRPr sz="2400" noProof="1">
              <a:solidFill>
                <a:srgbClr val="000000"/>
              </a:solidFill>
              <a:latin typeface="Times New Roman" charset="0"/>
            </a:endParaRPr>
          </a:p>
        </p:txBody>
      </p:sp>
      <p:sp>
        <p:nvSpPr>
          <p:cNvPr id="150606" name="Line 78"/>
          <p:cNvSpPr>
            <a:spLocks noChangeShapeType="1"/>
          </p:cNvSpPr>
          <p:nvPr/>
        </p:nvSpPr>
        <p:spPr bwMode="auto">
          <a:xfrm flipH="1">
            <a:off x="6207126" y="4272857"/>
            <a:ext cx="2886" cy="22324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7" name="Line 79"/>
          <p:cNvSpPr>
            <a:spLocks noChangeShapeType="1"/>
          </p:cNvSpPr>
          <p:nvPr/>
        </p:nvSpPr>
        <p:spPr bwMode="auto">
          <a:xfrm>
            <a:off x="5137727" y="4388942"/>
            <a:ext cx="1067955" cy="1488"/>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08" name="Rectangle 80"/>
          <p:cNvSpPr>
            <a:spLocks noChangeArrowheads="1"/>
          </p:cNvSpPr>
          <p:nvPr/>
        </p:nvSpPr>
        <p:spPr bwMode="auto">
          <a:xfrm>
            <a:off x="5544705" y="4342805"/>
            <a:ext cx="288636" cy="117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09" name="Rectangle 81"/>
          <p:cNvSpPr>
            <a:spLocks noChangeArrowheads="1"/>
          </p:cNvSpPr>
          <p:nvPr/>
        </p:nvSpPr>
        <p:spPr bwMode="auto">
          <a:xfrm>
            <a:off x="5544705" y="4342805"/>
            <a:ext cx="2949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7.0</a:t>
            </a:r>
            <a:r>
              <a:rPr sz="800" noProof="1">
                <a:solidFill>
                  <a:srgbClr val="000000"/>
                </a:solidFill>
                <a:latin typeface="Times New Roman" charset="0"/>
              </a:rPr>
              <a:t> km</a:t>
            </a:r>
            <a:endParaRPr sz="2400" noProof="1">
              <a:solidFill>
                <a:srgbClr val="000000"/>
              </a:solidFill>
              <a:latin typeface="Times New Roman" charset="0"/>
            </a:endParaRPr>
          </a:p>
        </p:txBody>
      </p:sp>
      <p:sp>
        <p:nvSpPr>
          <p:cNvPr id="150610" name="Rectangle 82"/>
          <p:cNvSpPr>
            <a:spLocks noChangeArrowheads="1"/>
          </p:cNvSpPr>
          <p:nvPr/>
        </p:nvSpPr>
        <p:spPr bwMode="auto">
          <a:xfrm>
            <a:off x="4489740" y="3888880"/>
            <a:ext cx="326159" cy="104180"/>
          </a:xfrm>
          <a:prstGeom prst="rect">
            <a:avLst/>
          </a:prstGeom>
          <a:solidFill>
            <a:srgbClr val="A1A1A1"/>
          </a:solidFill>
          <a:ln w="0">
            <a:solidFill>
              <a:srgbClr val="000000"/>
            </a:solidFill>
            <a:miter lim="800000"/>
            <a:headEnd/>
            <a:tailEnd/>
          </a:ln>
        </p:spPr>
        <p:txBody>
          <a:bodyPr lIns="84216" tIns="42108" rIns="84216" bIns="42108"/>
          <a:lstStyle/>
          <a:p>
            <a:pPr defTabSz="457200"/>
            <a:endParaRPr lang="en-US">
              <a:solidFill>
                <a:srgbClr val="000000"/>
              </a:solidFill>
            </a:endParaRPr>
          </a:p>
        </p:txBody>
      </p:sp>
      <p:sp>
        <p:nvSpPr>
          <p:cNvPr id="150612" name="Rectangle 84"/>
          <p:cNvSpPr>
            <a:spLocks noChangeArrowheads="1"/>
          </p:cNvSpPr>
          <p:nvPr/>
        </p:nvSpPr>
        <p:spPr bwMode="auto">
          <a:xfrm>
            <a:off x="2895600" y="3886200"/>
            <a:ext cx="92676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300" noProof="1">
                <a:solidFill>
                  <a:srgbClr val="0000FF"/>
                </a:solidFill>
                <a:latin typeface="Arial Unicode MS" charset="0"/>
              </a:rPr>
              <a:t>1 TeV Stage</a:t>
            </a:r>
            <a:endParaRPr sz="2400" noProof="1">
              <a:solidFill>
                <a:srgbClr val="000000"/>
              </a:solidFill>
              <a:latin typeface="Arial Unicode MS" charset="0"/>
            </a:endParaRPr>
          </a:p>
        </p:txBody>
      </p:sp>
      <p:sp>
        <p:nvSpPr>
          <p:cNvPr id="150614" name="Rectangle 86"/>
          <p:cNvSpPr>
            <a:spLocks noChangeArrowheads="1"/>
          </p:cNvSpPr>
          <p:nvPr/>
        </p:nvSpPr>
        <p:spPr bwMode="auto">
          <a:xfrm>
            <a:off x="2895600" y="1905000"/>
            <a:ext cx="106580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300" noProof="1">
                <a:solidFill>
                  <a:srgbClr val="0000FF"/>
                </a:solidFill>
                <a:latin typeface="Arial Unicode MS" charset="0"/>
              </a:rPr>
              <a:t>0.</a:t>
            </a:r>
            <a:r>
              <a:rPr lang="en-US" sz="1300" dirty="0">
                <a:solidFill>
                  <a:srgbClr val="0000FF"/>
                </a:solidFill>
                <a:latin typeface="Arial Unicode MS" charset="0"/>
              </a:rPr>
              <a:t>5</a:t>
            </a:r>
            <a:r>
              <a:rPr sz="1300" noProof="1">
                <a:solidFill>
                  <a:srgbClr val="0000FF"/>
                </a:solidFill>
                <a:latin typeface="Arial Unicode MS" charset="0"/>
              </a:rPr>
              <a:t> TeV Stage</a:t>
            </a:r>
            <a:endParaRPr sz="2400" noProof="1">
              <a:solidFill>
                <a:srgbClr val="000000"/>
              </a:solidFill>
              <a:latin typeface="Arial Unicode MS" charset="0"/>
            </a:endParaRPr>
          </a:p>
        </p:txBody>
      </p:sp>
      <p:sp>
        <p:nvSpPr>
          <p:cNvPr id="150615" name="Oval 87"/>
          <p:cNvSpPr>
            <a:spLocks noChangeArrowheads="1"/>
          </p:cNvSpPr>
          <p:nvPr/>
        </p:nvSpPr>
        <p:spPr bwMode="auto">
          <a:xfrm>
            <a:off x="4687455" y="1806774"/>
            <a:ext cx="7216" cy="8930"/>
          </a:xfrm>
          <a:prstGeom prst="ellipse">
            <a:avLst/>
          </a:prstGeom>
          <a:solidFill>
            <a:srgbClr val="FFFFFF"/>
          </a:solidFill>
          <a:ln w="0">
            <a:solidFill>
              <a:srgbClr val="000000"/>
            </a:solidFill>
            <a:round/>
            <a:headEnd/>
            <a:tailEnd/>
          </a:ln>
        </p:spPr>
        <p:txBody>
          <a:bodyPr lIns="84216" tIns="42108" rIns="84216" bIns="42108"/>
          <a:lstStyle/>
          <a:p>
            <a:pPr defTabSz="457200"/>
            <a:endParaRPr lang="en-US">
              <a:solidFill>
                <a:srgbClr val="000000"/>
              </a:solidFill>
            </a:endParaRPr>
          </a:p>
        </p:txBody>
      </p:sp>
      <p:sp>
        <p:nvSpPr>
          <p:cNvPr id="150616" name="Rectangle 88"/>
          <p:cNvSpPr>
            <a:spLocks noChangeArrowheads="1"/>
          </p:cNvSpPr>
          <p:nvPr/>
        </p:nvSpPr>
        <p:spPr bwMode="auto">
          <a:xfrm>
            <a:off x="3810000" y="1713012"/>
            <a:ext cx="1648114" cy="35719"/>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17" name="Rectangle 89"/>
          <p:cNvSpPr>
            <a:spLocks noChangeArrowheads="1"/>
          </p:cNvSpPr>
          <p:nvPr/>
        </p:nvSpPr>
        <p:spPr bwMode="auto">
          <a:xfrm>
            <a:off x="3919682" y="1713012"/>
            <a:ext cx="437285" cy="3571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18" name="Rectangle 90"/>
          <p:cNvSpPr>
            <a:spLocks noChangeArrowheads="1"/>
          </p:cNvSpPr>
          <p:nvPr/>
        </p:nvSpPr>
        <p:spPr bwMode="auto">
          <a:xfrm>
            <a:off x="3775363" y="1400473"/>
            <a:ext cx="441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1</a:t>
            </a:r>
            <a:endParaRPr sz="2400" noProof="1">
              <a:solidFill>
                <a:srgbClr val="000000"/>
              </a:solidFill>
              <a:latin typeface="Times New Roman" charset="0"/>
            </a:endParaRPr>
          </a:p>
        </p:txBody>
      </p:sp>
      <p:sp>
        <p:nvSpPr>
          <p:cNvPr id="150619" name="Rectangle 91"/>
          <p:cNvSpPr>
            <a:spLocks noChangeArrowheads="1"/>
          </p:cNvSpPr>
          <p:nvPr/>
        </p:nvSpPr>
        <p:spPr bwMode="auto">
          <a:xfrm>
            <a:off x="5036705" y="1400473"/>
            <a:ext cx="4639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FF0000"/>
                </a:solidFill>
                <a:latin typeface="Comic Sans MS" charset="0"/>
              </a:rPr>
              <a:t>Linac 2</a:t>
            </a:r>
            <a:endParaRPr sz="2400" noProof="1">
              <a:solidFill>
                <a:srgbClr val="000000"/>
              </a:solidFill>
              <a:latin typeface="Times New Roman" charset="0"/>
            </a:endParaRPr>
          </a:p>
        </p:txBody>
      </p:sp>
      <p:sp>
        <p:nvSpPr>
          <p:cNvPr id="150620" name="Rectangle 92"/>
          <p:cNvSpPr>
            <a:spLocks noChangeArrowheads="1"/>
          </p:cNvSpPr>
          <p:nvPr/>
        </p:nvSpPr>
        <p:spPr bwMode="auto">
          <a:xfrm>
            <a:off x="4139045" y="2117825"/>
            <a:ext cx="5659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Injector </a:t>
            </a:r>
            <a:endParaRPr sz="2400" noProof="1">
              <a:solidFill>
                <a:srgbClr val="000000"/>
              </a:solidFill>
              <a:latin typeface="Times New Roman" charset="0"/>
            </a:endParaRPr>
          </a:p>
        </p:txBody>
      </p:sp>
      <p:sp>
        <p:nvSpPr>
          <p:cNvPr id="150621" name="Rectangle 93"/>
          <p:cNvSpPr>
            <a:spLocks noChangeArrowheads="1"/>
          </p:cNvSpPr>
          <p:nvPr/>
        </p:nvSpPr>
        <p:spPr bwMode="auto">
          <a:xfrm>
            <a:off x="4727864" y="2117825"/>
            <a:ext cx="543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808080"/>
                </a:solidFill>
                <a:latin typeface="Comic Sans MS" charset="0"/>
              </a:rPr>
              <a:t>Complex</a:t>
            </a:r>
            <a:endParaRPr sz="2400" noProof="1">
              <a:solidFill>
                <a:srgbClr val="000000"/>
              </a:solidFill>
              <a:latin typeface="Times New Roman" charset="0"/>
            </a:endParaRPr>
          </a:p>
        </p:txBody>
      </p:sp>
      <p:sp>
        <p:nvSpPr>
          <p:cNvPr id="150622" name="Rectangle 94"/>
          <p:cNvSpPr>
            <a:spLocks noChangeArrowheads="1"/>
          </p:cNvSpPr>
          <p:nvPr/>
        </p:nvSpPr>
        <p:spPr bwMode="auto">
          <a:xfrm>
            <a:off x="4570558" y="1400473"/>
            <a:ext cx="22075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sz="1100" noProof="1">
                <a:solidFill>
                  <a:srgbClr val="0000FF"/>
                </a:solidFill>
                <a:latin typeface="Comic Sans MS" charset="0"/>
              </a:rPr>
              <a:t>I.P.</a:t>
            </a:r>
            <a:endParaRPr sz="2400" noProof="1">
              <a:solidFill>
                <a:srgbClr val="000000"/>
              </a:solidFill>
              <a:latin typeface="Times New Roman" charset="0"/>
            </a:endParaRPr>
          </a:p>
        </p:txBody>
      </p:sp>
      <p:sp>
        <p:nvSpPr>
          <p:cNvPr id="150623" name="Rectangle 95"/>
          <p:cNvSpPr>
            <a:spLocks noChangeArrowheads="1"/>
          </p:cNvSpPr>
          <p:nvPr/>
        </p:nvSpPr>
        <p:spPr bwMode="auto">
          <a:xfrm>
            <a:off x="4638387" y="1662411"/>
            <a:ext cx="21648" cy="13394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24" name="Rectangle 96"/>
          <p:cNvSpPr>
            <a:spLocks noChangeArrowheads="1"/>
          </p:cNvSpPr>
          <p:nvPr/>
        </p:nvSpPr>
        <p:spPr bwMode="auto">
          <a:xfrm>
            <a:off x="4906819" y="1713012"/>
            <a:ext cx="430068" cy="3571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4216" tIns="42108" rIns="84216" bIns="42108"/>
          <a:lstStyle/>
          <a:p>
            <a:pPr defTabSz="457200"/>
            <a:endParaRPr lang="en-US">
              <a:solidFill>
                <a:srgbClr val="000000"/>
              </a:solidFill>
            </a:endParaRPr>
          </a:p>
        </p:txBody>
      </p:sp>
      <p:sp>
        <p:nvSpPr>
          <p:cNvPr id="150625" name="Arc 97"/>
          <p:cNvSpPr>
            <a:spLocks/>
          </p:cNvSpPr>
          <p:nvPr/>
        </p:nvSpPr>
        <p:spPr bwMode="auto">
          <a:xfrm>
            <a:off x="4649932" y="1727895"/>
            <a:ext cx="228023" cy="239613"/>
          </a:xfrm>
          <a:custGeom>
            <a:avLst/>
            <a:gdLst>
              <a:gd name="G0" fmla="+- 21595 0 0"/>
              <a:gd name="G1" fmla="+- 21599 0 0"/>
              <a:gd name="G2" fmla="+- 21600 0 0"/>
              <a:gd name="T0" fmla="*/ 0 w 21595"/>
              <a:gd name="T1" fmla="*/ 21155 h 21599"/>
              <a:gd name="T2" fmla="*/ 21445 w 21595"/>
              <a:gd name="T3" fmla="*/ 0 h 21599"/>
              <a:gd name="T4" fmla="*/ 21595 w 21595"/>
              <a:gd name="T5" fmla="*/ 21599 h 21599"/>
            </a:gdLst>
            <a:ahLst/>
            <a:cxnLst>
              <a:cxn ang="0">
                <a:pos x="T0" y="T1"/>
              </a:cxn>
              <a:cxn ang="0">
                <a:pos x="T2" y="T3"/>
              </a:cxn>
              <a:cxn ang="0">
                <a:pos x="T4" y="T5"/>
              </a:cxn>
            </a:cxnLst>
            <a:rect l="0" t="0" r="r" b="b"/>
            <a:pathLst>
              <a:path w="21595" h="21599" fill="none" extrusionOk="0">
                <a:moveTo>
                  <a:pt x="-1" y="21154"/>
                </a:moveTo>
                <a:cubicBezTo>
                  <a:pt x="240" y="9459"/>
                  <a:pt x="9747" y="80"/>
                  <a:pt x="21444" y="-1"/>
                </a:cubicBezTo>
              </a:path>
              <a:path w="21595" h="21599" stroke="0" extrusionOk="0">
                <a:moveTo>
                  <a:pt x="-1" y="21154"/>
                </a:moveTo>
                <a:cubicBezTo>
                  <a:pt x="240" y="9459"/>
                  <a:pt x="9747" y="80"/>
                  <a:pt x="21444" y="-1"/>
                </a:cubicBezTo>
                <a:lnTo>
                  <a:pt x="21595" y="2159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626" name="Arc 98"/>
          <p:cNvSpPr>
            <a:spLocks/>
          </p:cNvSpPr>
          <p:nvPr/>
        </p:nvSpPr>
        <p:spPr bwMode="auto">
          <a:xfrm>
            <a:off x="4421909" y="1727895"/>
            <a:ext cx="230909" cy="239613"/>
          </a:xfrm>
          <a:custGeom>
            <a:avLst/>
            <a:gdLst>
              <a:gd name="G0" fmla="+- 302 0 0"/>
              <a:gd name="G1" fmla="+- 21600 0 0"/>
              <a:gd name="G2" fmla="+- 21600 0 0"/>
              <a:gd name="T0" fmla="*/ 0 w 21897"/>
              <a:gd name="T1" fmla="*/ 2 h 21600"/>
              <a:gd name="T2" fmla="*/ 21897 w 21897"/>
              <a:gd name="T3" fmla="*/ 21147 h 21600"/>
              <a:gd name="T4" fmla="*/ 302 w 21897"/>
              <a:gd name="T5" fmla="*/ 21600 h 21600"/>
            </a:gdLst>
            <a:ahLst/>
            <a:cxnLst>
              <a:cxn ang="0">
                <a:pos x="T0" y="T1"/>
              </a:cxn>
              <a:cxn ang="0">
                <a:pos x="T2" y="T3"/>
              </a:cxn>
              <a:cxn ang="0">
                <a:pos x="T4" y="T5"/>
              </a:cxn>
            </a:cxnLst>
            <a:rect l="0" t="0" r="r" b="b"/>
            <a:pathLst>
              <a:path w="21897" h="21600" fill="none" extrusionOk="0">
                <a:moveTo>
                  <a:pt x="0" y="2"/>
                </a:moveTo>
                <a:cubicBezTo>
                  <a:pt x="100" y="0"/>
                  <a:pt x="201" y="-1"/>
                  <a:pt x="302" y="-1"/>
                </a:cubicBezTo>
                <a:cubicBezTo>
                  <a:pt x="12054" y="-1"/>
                  <a:pt x="21650" y="9396"/>
                  <a:pt x="21897" y="21146"/>
                </a:cubicBezTo>
              </a:path>
              <a:path w="21897" h="21600" stroke="0" extrusionOk="0">
                <a:moveTo>
                  <a:pt x="0" y="2"/>
                </a:moveTo>
                <a:cubicBezTo>
                  <a:pt x="100" y="0"/>
                  <a:pt x="201" y="-1"/>
                  <a:pt x="302" y="-1"/>
                </a:cubicBezTo>
                <a:cubicBezTo>
                  <a:pt x="12054" y="-1"/>
                  <a:pt x="21650" y="9396"/>
                  <a:pt x="21897" y="21146"/>
                </a:cubicBezTo>
                <a:lnTo>
                  <a:pt x="302" y="21600"/>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4216" tIns="42108" rIns="84216" bIns="42108"/>
          <a:lstStyle/>
          <a:p>
            <a:pPr defTabSz="457200"/>
            <a:endParaRPr lang="en-US">
              <a:solidFill>
                <a:srgbClr val="000000"/>
              </a:solidFill>
            </a:endParaRPr>
          </a:p>
        </p:txBody>
      </p:sp>
      <p:sp>
        <p:nvSpPr>
          <p:cNvPr id="150627" name="Line 99"/>
          <p:cNvSpPr>
            <a:spLocks noChangeShapeType="1"/>
          </p:cNvSpPr>
          <p:nvPr/>
        </p:nvSpPr>
        <p:spPr bwMode="auto">
          <a:xfrm flipH="1" flipV="1">
            <a:off x="4540250" y="1765102"/>
            <a:ext cx="27421" cy="193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28" name="Freeform 100"/>
          <p:cNvSpPr>
            <a:spLocks/>
          </p:cNvSpPr>
          <p:nvPr/>
        </p:nvSpPr>
        <p:spPr bwMode="auto">
          <a:xfrm>
            <a:off x="4540250" y="1765102"/>
            <a:ext cx="57727" cy="50602"/>
          </a:xfrm>
          <a:custGeom>
            <a:avLst/>
            <a:gdLst>
              <a:gd name="T0" fmla="*/ 18 w 37"/>
              <a:gd name="T1" fmla="*/ 31 h 31"/>
              <a:gd name="T2" fmla="*/ 0 w 37"/>
              <a:gd name="T3" fmla="*/ 0 h 31"/>
              <a:gd name="T4" fmla="*/ 37 w 37"/>
              <a:gd name="T5" fmla="*/ 5 h 31"/>
              <a:gd name="T6" fmla="*/ 14 w 37"/>
              <a:gd name="T7" fmla="*/ 9 h 31"/>
              <a:gd name="T8" fmla="*/ 18 w 37"/>
              <a:gd name="T9" fmla="*/ 31 h 31"/>
            </a:gdLst>
            <a:ahLst/>
            <a:cxnLst>
              <a:cxn ang="0">
                <a:pos x="T0" y="T1"/>
              </a:cxn>
              <a:cxn ang="0">
                <a:pos x="T2" y="T3"/>
              </a:cxn>
              <a:cxn ang="0">
                <a:pos x="T4" y="T5"/>
              </a:cxn>
              <a:cxn ang="0">
                <a:pos x="T6" y="T7"/>
              </a:cxn>
              <a:cxn ang="0">
                <a:pos x="T8" y="T9"/>
              </a:cxn>
            </a:cxnLst>
            <a:rect l="0" t="0" r="r" b="b"/>
            <a:pathLst>
              <a:path w="37" h="31">
                <a:moveTo>
                  <a:pt x="18" y="31"/>
                </a:moveTo>
                <a:lnTo>
                  <a:pt x="0" y="0"/>
                </a:lnTo>
                <a:lnTo>
                  <a:pt x="37" y="5"/>
                </a:lnTo>
                <a:lnTo>
                  <a:pt x="14" y="9"/>
                </a:lnTo>
                <a:lnTo>
                  <a:pt x="18" y="31"/>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629" name="Line 101"/>
          <p:cNvSpPr>
            <a:spLocks noChangeShapeType="1"/>
          </p:cNvSpPr>
          <p:nvPr/>
        </p:nvSpPr>
        <p:spPr bwMode="auto">
          <a:xfrm flipV="1">
            <a:off x="4740853" y="1760638"/>
            <a:ext cx="25977" cy="148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0" name="Freeform 102"/>
          <p:cNvSpPr>
            <a:spLocks/>
          </p:cNvSpPr>
          <p:nvPr/>
        </p:nvSpPr>
        <p:spPr bwMode="auto">
          <a:xfrm>
            <a:off x="4710546" y="1760637"/>
            <a:ext cx="56285" cy="50602"/>
          </a:xfrm>
          <a:custGeom>
            <a:avLst/>
            <a:gdLst>
              <a:gd name="T0" fmla="*/ 0 w 36"/>
              <a:gd name="T1" fmla="*/ 2 h 30"/>
              <a:gd name="T2" fmla="*/ 36 w 36"/>
              <a:gd name="T3" fmla="*/ 0 h 30"/>
              <a:gd name="T4" fmla="*/ 16 w 36"/>
              <a:gd name="T5" fmla="*/ 30 h 30"/>
              <a:gd name="T6" fmla="*/ 22 w 36"/>
              <a:gd name="T7" fmla="*/ 7 h 30"/>
              <a:gd name="T8" fmla="*/ 0 w 36"/>
              <a:gd name="T9" fmla="*/ 2 h 30"/>
            </a:gdLst>
            <a:ahLst/>
            <a:cxnLst>
              <a:cxn ang="0">
                <a:pos x="T0" y="T1"/>
              </a:cxn>
              <a:cxn ang="0">
                <a:pos x="T2" y="T3"/>
              </a:cxn>
              <a:cxn ang="0">
                <a:pos x="T4" y="T5"/>
              </a:cxn>
              <a:cxn ang="0">
                <a:pos x="T6" y="T7"/>
              </a:cxn>
              <a:cxn ang="0">
                <a:pos x="T8" y="T9"/>
              </a:cxn>
            </a:cxnLst>
            <a:rect l="0" t="0" r="r" b="b"/>
            <a:pathLst>
              <a:path w="36" h="30">
                <a:moveTo>
                  <a:pt x="0" y="2"/>
                </a:moveTo>
                <a:lnTo>
                  <a:pt x="36" y="0"/>
                </a:lnTo>
                <a:lnTo>
                  <a:pt x="16" y="30"/>
                </a:lnTo>
                <a:lnTo>
                  <a:pt x="22" y="7"/>
                </a:lnTo>
                <a:lnTo>
                  <a:pt x="0" y="2"/>
                </a:lnTo>
                <a:close/>
              </a:path>
            </a:pathLst>
          </a:custGeom>
          <a:solidFill>
            <a:srgbClr val="000000"/>
          </a:solidFill>
          <a:ln w="0">
            <a:solidFill>
              <a:srgbClr val="000000"/>
            </a:solidFill>
            <a:prstDash val="solid"/>
            <a:round/>
            <a:headEnd/>
            <a:tailEnd/>
          </a:ln>
        </p:spPr>
        <p:txBody>
          <a:bodyPr lIns="84216" tIns="42108" rIns="84216" bIns="42108"/>
          <a:lstStyle/>
          <a:p>
            <a:pPr defTabSz="457200"/>
            <a:endParaRPr lang="en-US">
              <a:solidFill>
                <a:srgbClr val="000000"/>
              </a:solidFill>
            </a:endParaRPr>
          </a:p>
        </p:txBody>
      </p:sp>
      <p:sp>
        <p:nvSpPr>
          <p:cNvPr id="150631" name="Freeform 103"/>
          <p:cNvSpPr>
            <a:spLocks/>
          </p:cNvSpPr>
          <p:nvPr/>
        </p:nvSpPr>
        <p:spPr bwMode="auto">
          <a:xfrm>
            <a:off x="3749386" y="1713012"/>
            <a:ext cx="186171" cy="148828"/>
          </a:xfrm>
          <a:custGeom>
            <a:avLst/>
            <a:gdLst>
              <a:gd name="T0" fmla="*/ 43 w 117"/>
              <a:gd name="T1" fmla="*/ 0 h 90"/>
              <a:gd name="T2" fmla="*/ 28 w 117"/>
              <a:gd name="T3" fmla="*/ 4 h 90"/>
              <a:gd name="T4" fmla="*/ 14 w 117"/>
              <a:gd name="T5" fmla="*/ 14 h 90"/>
              <a:gd name="T6" fmla="*/ 4 w 117"/>
              <a:gd name="T7" fmla="*/ 28 h 90"/>
              <a:gd name="T8" fmla="*/ 0 w 117"/>
              <a:gd name="T9" fmla="*/ 45 h 90"/>
              <a:gd name="T10" fmla="*/ 4 w 117"/>
              <a:gd name="T11" fmla="*/ 62 h 90"/>
              <a:gd name="T12" fmla="*/ 14 w 117"/>
              <a:gd name="T13" fmla="*/ 76 h 90"/>
              <a:gd name="T14" fmla="*/ 28 w 117"/>
              <a:gd name="T15" fmla="*/ 86 h 90"/>
              <a:gd name="T16" fmla="*/ 45 w 117"/>
              <a:gd name="T17" fmla="*/ 90 h 90"/>
              <a:gd name="T18" fmla="*/ 62 w 117"/>
              <a:gd name="T19" fmla="*/ 86 h 90"/>
              <a:gd name="T20" fmla="*/ 76 w 117"/>
              <a:gd name="T21" fmla="*/ 76 h 90"/>
              <a:gd name="T22" fmla="*/ 86 w 117"/>
              <a:gd name="T23" fmla="*/ 64 h 90"/>
              <a:gd name="T24" fmla="*/ 90 w 117"/>
              <a:gd name="T25" fmla="*/ 50 h 90"/>
              <a:gd name="T26" fmla="*/ 90 w 117"/>
              <a:gd name="T27" fmla="*/ 48 h 90"/>
              <a:gd name="T28" fmla="*/ 93 w 117"/>
              <a:gd name="T29" fmla="*/ 36 h 90"/>
              <a:gd name="T30" fmla="*/ 98 w 117"/>
              <a:gd name="T31" fmla="*/ 28 h 90"/>
              <a:gd name="T32" fmla="*/ 107 w 117"/>
              <a:gd name="T33" fmla="*/ 23 h 90"/>
              <a:gd name="T34" fmla="*/ 117 w 117"/>
              <a:gd name="T35" fmla="*/ 21 h 90"/>
              <a:gd name="T36" fmla="*/ 114 w 117"/>
              <a:gd name="T37" fmla="*/ 0 h 90"/>
              <a:gd name="T38" fmla="*/ 100 w 117"/>
              <a:gd name="T39" fmla="*/ 2 h 90"/>
              <a:gd name="T40" fmla="*/ 84 w 117"/>
              <a:gd name="T41" fmla="*/ 14 h 90"/>
              <a:gd name="T42" fmla="*/ 72 w 117"/>
              <a:gd name="T43" fmla="*/ 26 h 90"/>
              <a:gd name="T44" fmla="*/ 69 w 117"/>
              <a:gd name="T45" fmla="*/ 45 h 90"/>
              <a:gd name="T46" fmla="*/ 62 w 117"/>
              <a:gd name="T47" fmla="*/ 62 h 90"/>
              <a:gd name="T48" fmla="*/ 55 w 117"/>
              <a:gd name="T49" fmla="*/ 66 h 90"/>
              <a:gd name="T50" fmla="*/ 45 w 117"/>
              <a:gd name="T51" fmla="*/ 69 h 90"/>
              <a:gd name="T52" fmla="*/ 35 w 117"/>
              <a:gd name="T53" fmla="*/ 66 h 90"/>
              <a:gd name="T54" fmla="*/ 28 w 117"/>
              <a:gd name="T55" fmla="*/ 62 h 90"/>
              <a:gd name="T56" fmla="*/ 24 w 117"/>
              <a:gd name="T57" fmla="*/ 55 h 90"/>
              <a:gd name="T58" fmla="*/ 21 w 117"/>
              <a:gd name="T59" fmla="*/ 45 h 90"/>
              <a:gd name="T60" fmla="*/ 24 w 117"/>
              <a:gd name="T61" fmla="*/ 35 h 90"/>
              <a:gd name="T62" fmla="*/ 28 w 117"/>
              <a:gd name="T63" fmla="*/ 28 h 90"/>
              <a:gd name="T64" fmla="*/ 35 w 117"/>
              <a:gd name="T65" fmla="*/ 24 h 90"/>
              <a:gd name="T66" fmla="*/ 47 w 117"/>
              <a:gd name="T67" fmla="*/ 21 h 90"/>
              <a:gd name="T68" fmla="*/ 43 w 117"/>
              <a:gd name="T6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90">
                <a:moveTo>
                  <a:pt x="43" y="0"/>
                </a:moveTo>
                <a:lnTo>
                  <a:pt x="28" y="4"/>
                </a:lnTo>
                <a:lnTo>
                  <a:pt x="14" y="14"/>
                </a:lnTo>
                <a:lnTo>
                  <a:pt x="4" y="28"/>
                </a:lnTo>
                <a:lnTo>
                  <a:pt x="0" y="45"/>
                </a:lnTo>
                <a:lnTo>
                  <a:pt x="4" y="62"/>
                </a:lnTo>
                <a:lnTo>
                  <a:pt x="14" y="76"/>
                </a:lnTo>
                <a:lnTo>
                  <a:pt x="28" y="86"/>
                </a:lnTo>
                <a:lnTo>
                  <a:pt x="45" y="90"/>
                </a:lnTo>
                <a:lnTo>
                  <a:pt x="62" y="86"/>
                </a:lnTo>
                <a:lnTo>
                  <a:pt x="76" y="76"/>
                </a:lnTo>
                <a:lnTo>
                  <a:pt x="86" y="64"/>
                </a:lnTo>
                <a:lnTo>
                  <a:pt x="90" y="50"/>
                </a:lnTo>
                <a:lnTo>
                  <a:pt x="90" y="48"/>
                </a:lnTo>
                <a:lnTo>
                  <a:pt x="93" y="36"/>
                </a:lnTo>
                <a:lnTo>
                  <a:pt x="98" y="28"/>
                </a:lnTo>
                <a:lnTo>
                  <a:pt x="107" y="23"/>
                </a:lnTo>
                <a:lnTo>
                  <a:pt x="117" y="21"/>
                </a:lnTo>
                <a:lnTo>
                  <a:pt x="114" y="0"/>
                </a:lnTo>
                <a:lnTo>
                  <a:pt x="100" y="2"/>
                </a:lnTo>
                <a:lnTo>
                  <a:pt x="84" y="14"/>
                </a:lnTo>
                <a:lnTo>
                  <a:pt x="72" y="26"/>
                </a:lnTo>
                <a:lnTo>
                  <a:pt x="69" y="45"/>
                </a:lnTo>
                <a:lnTo>
                  <a:pt x="62" y="62"/>
                </a:lnTo>
                <a:lnTo>
                  <a:pt x="55" y="66"/>
                </a:lnTo>
                <a:lnTo>
                  <a:pt x="45" y="69"/>
                </a:lnTo>
                <a:lnTo>
                  <a:pt x="35" y="66"/>
                </a:lnTo>
                <a:lnTo>
                  <a:pt x="28" y="62"/>
                </a:lnTo>
                <a:lnTo>
                  <a:pt x="24" y="55"/>
                </a:lnTo>
                <a:lnTo>
                  <a:pt x="21" y="45"/>
                </a:lnTo>
                <a:lnTo>
                  <a:pt x="24" y="35"/>
                </a:lnTo>
                <a:lnTo>
                  <a:pt x="28" y="28"/>
                </a:lnTo>
                <a:lnTo>
                  <a:pt x="35" y="24"/>
                </a:lnTo>
                <a:lnTo>
                  <a:pt x="47" y="21"/>
                </a:lnTo>
                <a:lnTo>
                  <a:pt x="43" y="0"/>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lIns="84216" tIns="42108" rIns="84216" bIns="42108"/>
          <a:lstStyle/>
          <a:p>
            <a:pPr defTabSz="457200"/>
            <a:endParaRPr lang="en-US">
              <a:solidFill>
                <a:srgbClr val="000000"/>
              </a:solidFill>
            </a:endParaRPr>
          </a:p>
        </p:txBody>
      </p:sp>
      <p:sp>
        <p:nvSpPr>
          <p:cNvPr id="150632" name="Rectangle 104"/>
          <p:cNvSpPr>
            <a:spLocks noChangeArrowheads="1"/>
          </p:cNvSpPr>
          <p:nvPr/>
        </p:nvSpPr>
        <p:spPr bwMode="auto">
          <a:xfrm>
            <a:off x="4488296" y="1963043"/>
            <a:ext cx="324716" cy="101203"/>
          </a:xfrm>
          <a:prstGeom prst="rect">
            <a:avLst/>
          </a:prstGeom>
          <a:solidFill>
            <a:srgbClr val="C0C0C0"/>
          </a:solidFill>
          <a:ln w="0">
            <a:solidFill>
              <a:srgbClr val="000000"/>
            </a:solidFill>
            <a:miter lim="800000"/>
            <a:headEnd/>
            <a:tailEnd/>
          </a:ln>
        </p:spPr>
        <p:txBody>
          <a:bodyPr lIns="84216" tIns="42108" rIns="84216" bIns="42108"/>
          <a:lstStyle/>
          <a:p>
            <a:pPr defTabSz="457200"/>
            <a:endParaRPr lang="en-US">
              <a:solidFill>
                <a:srgbClr val="000000"/>
              </a:solidFill>
            </a:endParaRPr>
          </a:p>
        </p:txBody>
      </p:sp>
      <p:sp>
        <p:nvSpPr>
          <p:cNvPr id="150633" name="Line 105"/>
          <p:cNvSpPr>
            <a:spLocks noChangeShapeType="1"/>
          </p:cNvSpPr>
          <p:nvPr/>
        </p:nvSpPr>
        <p:spPr bwMode="auto">
          <a:xfrm>
            <a:off x="3896591" y="2363391"/>
            <a:ext cx="1444" cy="2068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4" name="Line 106"/>
          <p:cNvSpPr>
            <a:spLocks noChangeShapeType="1"/>
          </p:cNvSpPr>
          <p:nvPr/>
        </p:nvSpPr>
        <p:spPr bwMode="auto">
          <a:xfrm flipH="1">
            <a:off x="4302125" y="2363391"/>
            <a:ext cx="0" cy="2068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5" name="Line 107"/>
          <p:cNvSpPr>
            <a:spLocks noChangeShapeType="1"/>
          </p:cNvSpPr>
          <p:nvPr/>
        </p:nvSpPr>
        <p:spPr bwMode="auto">
          <a:xfrm>
            <a:off x="3909580" y="2454177"/>
            <a:ext cx="404091" cy="1488"/>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6" name="Rectangle 108"/>
          <p:cNvSpPr>
            <a:spLocks noChangeArrowheads="1"/>
          </p:cNvSpPr>
          <p:nvPr/>
        </p:nvSpPr>
        <p:spPr bwMode="auto">
          <a:xfrm>
            <a:off x="3987512" y="2418458"/>
            <a:ext cx="243656" cy="123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4 </a:t>
            </a:r>
            <a:r>
              <a:rPr sz="800" noProof="1">
                <a:solidFill>
                  <a:srgbClr val="000000"/>
                </a:solidFill>
                <a:latin typeface="Times New Roman" charset="0"/>
              </a:rPr>
              <a:t> km</a:t>
            </a:r>
            <a:endParaRPr sz="2400" noProof="1">
              <a:solidFill>
                <a:srgbClr val="000000"/>
              </a:solidFill>
              <a:latin typeface="Times New Roman" charset="0"/>
            </a:endParaRPr>
          </a:p>
        </p:txBody>
      </p:sp>
      <p:sp>
        <p:nvSpPr>
          <p:cNvPr id="150637" name="Line 109"/>
          <p:cNvSpPr>
            <a:spLocks noChangeShapeType="1"/>
          </p:cNvSpPr>
          <p:nvPr/>
        </p:nvSpPr>
        <p:spPr bwMode="auto">
          <a:xfrm flipH="1">
            <a:off x="3799899" y="2591099"/>
            <a:ext cx="2886" cy="2038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8" name="Line 110"/>
          <p:cNvSpPr>
            <a:spLocks noChangeShapeType="1"/>
          </p:cNvSpPr>
          <p:nvPr/>
        </p:nvSpPr>
        <p:spPr bwMode="auto">
          <a:xfrm flipH="1">
            <a:off x="5433580" y="2591099"/>
            <a:ext cx="0" cy="2038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39" name="Line 111"/>
          <p:cNvSpPr>
            <a:spLocks noChangeShapeType="1"/>
          </p:cNvSpPr>
          <p:nvPr/>
        </p:nvSpPr>
        <p:spPr bwMode="auto">
          <a:xfrm flipV="1">
            <a:off x="3807114" y="2687836"/>
            <a:ext cx="1626466" cy="1489"/>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40" name="Rectangle 112"/>
          <p:cNvSpPr>
            <a:spLocks noChangeArrowheads="1"/>
          </p:cNvSpPr>
          <p:nvPr/>
        </p:nvSpPr>
        <p:spPr bwMode="auto">
          <a:xfrm>
            <a:off x="4443558" y="2628305"/>
            <a:ext cx="346249" cy="123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 ~14</a:t>
            </a:r>
            <a:r>
              <a:rPr sz="800" noProof="1">
                <a:solidFill>
                  <a:srgbClr val="000000"/>
                </a:solidFill>
                <a:latin typeface="Times New Roman" charset="0"/>
              </a:rPr>
              <a:t> km</a:t>
            </a:r>
            <a:r>
              <a:rPr lang="en-US" sz="800">
                <a:solidFill>
                  <a:srgbClr val="000000"/>
                </a:solidFill>
                <a:latin typeface="Times New Roman" charset="0"/>
              </a:rPr>
              <a:t> </a:t>
            </a:r>
            <a:endParaRPr sz="2400" noProof="1">
              <a:solidFill>
                <a:srgbClr val="000000"/>
              </a:solidFill>
              <a:latin typeface="Times New Roman" charset="0"/>
            </a:endParaRPr>
          </a:p>
        </p:txBody>
      </p:sp>
      <p:sp>
        <p:nvSpPr>
          <p:cNvPr id="150641" name="Line 113"/>
          <p:cNvSpPr>
            <a:spLocks noChangeShapeType="1"/>
          </p:cNvSpPr>
          <p:nvPr/>
        </p:nvSpPr>
        <p:spPr bwMode="auto">
          <a:xfrm>
            <a:off x="4890944" y="2373809"/>
            <a:ext cx="1443" cy="2068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42" name="Line 114"/>
          <p:cNvSpPr>
            <a:spLocks noChangeShapeType="1"/>
          </p:cNvSpPr>
          <p:nvPr/>
        </p:nvSpPr>
        <p:spPr bwMode="auto">
          <a:xfrm flipH="1">
            <a:off x="5296477" y="2373809"/>
            <a:ext cx="0" cy="2068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43" name="Line 115"/>
          <p:cNvSpPr>
            <a:spLocks noChangeShapeType="1"/>
          </p:cNvSpPr>
          <p:nvPr/>
        </p:nvSpPr>
        <p:spPr bwMode="auto">
          <a:xfrm>
            <a:off x="4903932" y="2464594"/>
            <a:ext cx="404091" cy="1489"/>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lIns="84216" tIns="42108" rIns="84216" bIns="42108"/>
          <a:lstStyle/>
          <a:p>
            <a:pPr defTabSz="457200"/>
            <a:endParaRPr lang="en-US">
              <a:solidFill>
                <a:srgbClr val="000000"/>
              </a:solidFill>
            </a:endParaRPr>
          </a:p>
        </p:txBody>
      </p:sp>
      <p:sp>
        <p:nvSpPr>
          <p:cNvPr id="150644" name="Rectangle 116"/>
          <p:cNvSpPr>
            <a:spLocks noChangeArrowheads="1"/>
          </p:cNvSpPr>
          <p:nvPr/>
        </p:nvSpPr>
        <p:spPr bwMode="auto">
          <a:xfrm>
            <a:off x="4981864" y="2428876"/>
            <a:ext cx="243656" cy="123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4 </a:t>
            </a:r>
            <a:r>
              <a:rPr sz="800" noProof="1">
                <a:solidFill>
                  <a:srgbClr val="000000"/>
                </a:solidFill>
                <a:latin typeface="Times New Roman" charset="0"/>
              </a:rPr>
              <a:t> km</a:t>
            </a:r>
            <a:endParaRPr sz="2400" noProof="1">
              <a:solidFill>
                <a:srgbClr val="000000"/>
              </a:solidFill>
              <a:latin typeface="Times New Roman" charset="0"/>
            </a:endParaRPr>
          </a:p>
        </p:txBody>
      </p:sp>
      <p:grpSp>
        <p:nvGrpSpPr>
          <p:cNvPr id="150645" name="Group 117"/>
          <p:cNvGrpSpPr>
            <a:grpSpLocks/>
          </p:cNvGrpSpPr>
          <p:nvPr/>
        </p:nvGrpSpPr>
        <p:grpSpPr bwMode="auto">
          <a:xfrm>
            <a:off x="2925330" y="4557117"/>
            <a:ext cx="3456420" cy="156270"/>
            <a:chOff x="2027" y="2912"/>
            <a:chExt cx="2395" cy="105"/>
          </a:xfrm>
        </p:grpSpPr>
        <p:sp>
          <p:nvSpPr>
            <p:cNvPr id="150646" name="Line 118"/>
            <p:cNvSpPr>
              <a:spLocks noChangeShapeType="1"/>
            </p:cNvSpPr>
            <p:nvPr/>
          </p:nvSpPr>
          <p:spPr bwMode="auto">
            <a:xfrm>
              <a:off x="2027" y="2912"/>
              <a:ext cx="2" cy="1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srgbClr val="000000"/>
                </a:solidFill>
              </a:endParaRPr>
            </a:p>
          </p:txBody>
        </p:sp>
        <p:sp>
          <p:nvSpPr>
            <p:cNvPr id="150647" name="Line 119"/>
            <p:cNvSpPr>
              <a:spLocks noChangeShapeType="1"/>
            </p:cNvSpPr>
            <p:nvPr/>
          </p:nvSpPr>
          <p:spPr bwMode="auto">
            <a:xfrm flipH="1">
              <a:off x="4422" y="2912"/>
              <a:ext cx="0" cy="1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srgbClr val="000000"/>
                </a:solidFill>
              </a:endParaRPr>
            </a:p>
          </p:txBody>
        </p:sp>
        <p:sp>
          <p:nvSpPr>
            <p:cNvPr id="150648" name="Line 120"/>
            <p:cNvSpPr>
              <a:spLocks noChangeShapeType="1"/>
            </p:cNvSpPr>
            <p:nvPr/>
          </p:nvSpPr>
          <p:spPr bwMode="auto">
            <a:xfrm>
              <a:off x="2027" y="2961"/>
              <a:ext cx="2395" cy="1"/>
            </a:xfrm>
            <a:prstGeom prst="line">
              <a:avLst/>
            </a:prstGeom>
            <a:noFill/>
            <a:ln w="0">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lstStyle/>
            <a:p>
              <a:pPr defTabSz="457200"/>
              <a:endParaRPr lang="en-US">
                <a:solidFill>
                  <a:srgbClr val="000000"/>
                </a:solidFill>
              </a:endParaRPr>
            </a:p>
          </p:txBody>
        </p:sp>
        <p:sp>
          <p:nvSpPr>
            <p:cNvPr id="150649" name="Rectangle 121"/>
            <p:cNvSpPr>
              <a:spLocks noChangeArrowheads="1"/>
            </p:cNvSpPr>
            <p:nvPr/>
          </p:nvSpPr>
          <p:spPr bwMode="auto">
            <a:xfrm>
              <a:off x="3146" y="2923"/>
              <a:ext cx="240" cy="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28426"/>
              <a:r>
                <a:rPr lang="en-US" sz="800">
                  <a:solidFill>
                    <a:srgbClr val="000000"/>
                  </a:solidFill>
                  <a:latin typeface="Times New Roman" charset="0"/>
                </a:rPr>
                <a:t> ~20</a:t>
              </a:r>
              <a:r>
                <a:rPr sz="800" noProof="1">
                  <a:solidFill>
                    <a:srgbClr val="000000"/>
                  </a:solidFill>
                  <a:latin typeface="Times New Roman" charset="0"/>
                </a:rPr>
                <a:t> km</a:t>
              </a:r>
              <a:r>
                <a:rPr lang="en-US" sz="800">
                  <a:solidFill>
                    <a:srgbClr val="000000"/>
                  </a:solidFill>
                  <a:latin typeface="Times New Roman" charset="0"/>
                </a:rPr>
                <a:t> </a:t>
              </a:r>
              <a:endParaRPr sz="2400" noProof="1">
                <a:solidFill>
                  <a:srgbClr val="000000"/>
                </a:solidFill>
                <a:latin typeface="Times New Roman" charset="0"/>
              </a:endParaRPr>
            </a:p>
          </p:txBody>
        </p:sp>
      </p:grpSp>
      <p:sp>
        <p:nvSpPr>
          <p:cNvPr id="122" name="TextBox 121"/>
          <p:cNvSpPr txBox="1"/>
          <p:nvPr/>
        </p:nvSpPr>
        <p:spPr>
          <a:xfrm>
            <a:off x="0" y="785297"/>
            <a:ext cx="2696883" cy="5324536"/>
          </a:xfrm>
          <a:prstGeom prst="rect">
            <a:avLst/>
          </a:prstGeom>
          <a:noFill/>
        </p:spPr>
        <p:txBody>
          <a:bodyPr wrap="square" rtlCol="0">
            <a:spAutoFit/>
          </a:bodyPr>
          <a:lstStyle/>
          <a:p>
            <a:pPr defTabSz="457200"/>
            <a:r>
              <a:rPr lang="en-US" sz="1600" dirty="0" smtClean="0">
                <a:solidFill>
                  <a:srgbClr val="000000"/>
                </a:solidFill>
              </a:rPr>
              <a:t>CLIC two-beam scheme  with  </a:t>
            </a:r>
          </a:p>
          <a:p>
            <a:pPr defTabSz="457200"/>
            <a:r>
              <a:rPr lang="en-US" sz="1600" dirty="0" smtClean="0">
                <a:solidFill>
                  <a:srgbClr val="000000"/>
                </a:solidFill>
              </a:rPr>
              <a:t>energy staging to provide the optimal machine for large energy range  </a:t>
            </a:r>
          </a:p>
          <a:p>
            <a:pPr defTabSz="457200"/>
            <a:endParaRPr lang="en-US" sz="1600" dirty="0">
              <a:solidFill>
                <a:srgbClr val="000000"/>
              </a:solidFill>
            </a:endParaRPr>
          </a:p>
          <a:p>
            <a:pPr defTabSz="457200"/>
            <a:r>
              <a:rPr lang="en-US" sz="1600" dirty="0" smtClean="0">
                <a:solidFill>
                  <a:srgbClr val="000000"/>
                </a:solidFill>
              </a:rPr>
              <a:t>Lower energy machine can run most of the time during the construction of the next stage.</a:t>
            </a:r>
          </a:p>
          <a:p>
            <a:pPr defTabSz="457200"/>
            <a:r>
              <a:rPr lang="en-US" sz="1600" dirty="0" smtClean="0">
                <a:solidFill>
                  <a:srgbClr val="000000"/>
                </a:solidFill>
              </a:rPr>
              <a:t>Physics </a:t>
            </a:r>
            <a:r>
              <a:rPr lang="en-US" sz="1600" dirty="0">
                <a:solidFill>
                  <a:srgbClr val="000000"/>
                </a:solidFill>
              </a:rPr>
              <a:t>results will determine the energies of the stages.</a:t>
            </a:r>
          </a:p>
          <a:p>
            <a:pPr defTabSz="457200"/>
            <a:endParaRPr lang="en-US" sz="1600" dirty="0" smtClean="0">
              <a:solidFill>
                <a:srgbClr val="000000"/>
              </a:solidFill>
            </a:endParaRPr>
          </a:p>
          <a:p>
            <a:pPr defTabSz="457200"/>
            <a:r>
              <a:rPr lang="en-US" sz="1600" dirty="0" smtClean="0">
                <a:solidFill>
                  <a:srgbClr val="000000"/>
                </a:solidFill>
              </a:rPr>
              <a:t>Optimization need to take into many account many others  parameters: performance and luminosities (inst. and </a:t>
            </a:r>
            <a:r>
              <a:rPr lang="en-US" sz="1600" dirty="0" err="1" smtClean="0">
                <a:solidFill>
                  <a:srgbClr val="000000"/>
                </a:solidFill>
              </a:rPr>
              <a:t>integr</a:t>
            </a:r>
            <a:r>
              <a:rPr lang="en-US" sz="1600" dirty="0" smtClean="0">
                <a:solidFill>
                  <a:srgbClr val="000000"/>
                </a:solidFill>
              </a:rPr>
              <a:t>.) at various energies, costs, construction and  commissioning times, manufacturing/re-use/move of components, </a:t>
            </a:r>
            <a:r>
              <a:rPr lang="en-US" sz="1600" dirty="0" err="1" smtClean="0">
                <a:solidFill>
                  <a:srgbClr val="000000"/>
                </a:solidFill>
              </a:rPr>
              <a:t>etc</a:t>
            </a:r>
            <a:r>
              <a:rPr lang="en-US" sz="1600" dirty="0" smtClean="0">
                <a:solidFill>
                  <a:srgbClr val="000000"/>
                </a:solidFill>
              </a:rPr>
              <a:t>   </a:t>
            </a:r>
          </a:p>
          <a:p>
            <a:pPr defTabSz="457200"/>
            <a:endParaRPr lang="en-US" dirty="0">
              <a:solidFill>
                <a:srgbClr val="000000"/>
              </a:solidFill>
            </a:endParaRPr>
          </a:p>
          <a:p>
            <a:pPr defTabSz="457200"/>
            <a:endParaRPr lang="en-US" dirty="0">
              <a:solidFill>
                <a:srgbClr val="000000"/>
              </a:solidFill>
            </a:endParaRPr>
          </a:p>
        </p:txBody>
      </p:sp>
      <p:pic>
        <p:nvPicPr>
          <p:cNvPr id="124" name="Picture 3"/>
          <p:cNvPicPr>
            <a:picLocks noChangeAspect="1" noChangeArrowheads="1"/>
          </p:cNvPicPr>
          <p:nvPr/>
        </p:nvPicPr>
        <p:blipFill>
          <a:blip r:embed="rId3" cstate="print"/>
          <a:srcRect/>
          <a:stretch>
            <a:fillRect/>
          </a:stretch>
        </p:blipFill>
        <p:spPr bwMode="auto">
          <a:xfrm>
            <a:off x="6553200" y="1123577"/>
            <a:ext cx="2514600" cy="1660526"/>
          </a:xfrm>
          <a:prstGeom prst="rect">
            <a:avLst/>
          </a:prstGeom>
          <a:noFill/>
          <a:ln w="9525">
            <a:noFill/>
            <a:miter lim="800000"/>
            <a:headEnd/>
            <a:tailEnd/>
          </a:ln>
        </p:spPr>
      </p:pic>
      <p:sp>
        <p:nvSpPr>
          <p:cNvPr id="3" name="Rectangle 2"/>
          <p:cNvSpPr/>
          <p:nvPr/>
        </p:nvSpPr>
        <p:spPr bwMode="auto">
          <a:xfrm>
            <a:off x="6477000" y="903942"/>
            <a:ext cx="2590800" cy="2581835"/>
          </a:xfrm>
          <a:prstGeom prst="rect">
            <a:avLst/>
          </a:prstGeom>
          <a:noFill/>
          <a:ln w="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800" b="1" smtClean="0">
              <a:solidFill>
                <a:srgbClr val="114FFB"/>
              </a:solidFill>
              <a:latin typeface="Times New Roman" pitchFamily="18" charset="0"/>
            </a:endParaRPr>
          </a:p>
        </p:txBody>
      </p:sp>
      <p:sp>
        <p:nvSpPr>
          <p:cNvPr id="127" name="TextBox 126"/>
          <p:cNvSpPr txBox="1"/>
          <p:nvPr/>
        </p:nvSpPr>
        <p:spPr>
          <a:xfrm>
            <a:off x="6447117" y="2826870"/>
            <a:ext cx="2696883" cy="584776"/>
          </a:xfrm>
          <a:prstGeom prst="rect">
            <a:avLst/>
          </a:prstGeom>
          <a:noFill/>
        </p:spPr>
        <p:txBody>
          <a:bodyPr wrap="square" rtlCol="0">
            <a:spAutoFit/>
          </a:bodyPr>
          <a:lstStyle/>
          <a:p>
            <a:pPr defTabSz="457200"/>
            <a:r>
              <a:rPr lang="en-US" sz="1600" dirty="0" smtClean="0">
                <a:solidFill>
                  <a:srgbClr val="000000"/>
                </a:solidFill>
              </a:rPr>
              <a:t>The drive beam can deal with various stages of the machine  </a:t>
            </a:r>
          </a:p>
        </p:txBody>
      </p:sp>
    </p:spTree>
    <p:extLst>
      <p:ext uri="{BB962C8B-B14F-4D97-AF65-F5344CB8AC3E}">
        <p14:creationId xmlns:p14="http://schemas.microsoft.com/office/powerpoint/2010/main" val="401879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4" y="0"/>
            <a:ext cx="9111803" cy="6858000"/>
          </a:xfrm>
          <a:prstGeom prst="rect">
            <a:avLst/>
          </a:prstGeom>
        </p:spPr>
      </p:pic>
    </p:spTree>
    <p:extLst>
      <p:ext uri="{BB962C8B-B14F-4D97-AF65-F5344CB8AC3E}">
        <p14:creationId xmlns:p14="http://schemas.microsoft.com/office/powerpoint/2010/main" val="45776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0"/>
            <a:ext cx="8001000" cy="871538"/>
          </a:xfrm>
        </p:spPr>
        <p:txBody>
          <a:bodyPr/>
          <a:lstStyle/>
          <a:p>
            <a:r>
              <a:rPr lang="en-US" dirty="0" smtClean="0">
                <a:solidFill>
                  <a:srgbClr val="FF0000"/>
                </a:solidFill>
                <a:cs typeface="Times New Roman" pitchFamily="18" charset="0"/>
              </a:rPr>
              <a:t>CLIC Tentative Schedule</a:t>
            </a:r>
          </a:p>
        </p:txBody>
      </p:sp>
      <p:sp>
        <p:nvSpPr>
          <p:cNvPr id="1202183" name="AutoShape 7"/>
          <p:cNvSpPr>
            <a:spLocks noChangeArrowheads="1"/>
          </p:cNvSpPr>
          <p:nvPr/>
        </p:nvSpPr>
        <p:spPr bwMode="auto">
          <a:xfrm>
            <a:off x="5487105" y="2514600"/>
            <a:ext cx="228600" cy="304800"/>
          </a:xfrm>
          <a:prstGeom prst="downArrow">
            <a:avLst>
              <a:gd name="adj1" fmla="val 50000"/>
              <a:gd name="adj2" fmla="val 33333"/>
            </a:avLst>
          </a:prstGeom>
          <a:solidFill>
            <a:srgbClr val="36D682"/>
          </a:solidFill>
          <a:ln w="0">
            <a:solidFill>
              <a:srgbClr val="000000"/>
            </a:solidFill>
            <a:miter lim="800000"/>
            <a:headEnd/>
            <a:tailEnd/>
          </a:ln>
        </p:spPr>
        <p:txBody>
          <a:bodyPr wrap="none" anchor="ctr"/>
          <a:lstStyle/>
          <a:p>
            <a:pPr algn="ctr" fontAlgn="base">
              <a:spcBef>
                <a:spcPct val="0"/>
              </a:spcBef>
              <a:spcAft>
                <a:spcPct val="0"/>
              </a:spcAft>
            </a:pPr>
            <a:endParaRPr lang="en-US">
              <a:solidFill>
                <a:srgbClr val="36D682"/>
              </a:solidFill>
              <a:latin typeface="Times New Roman" pitchFamily="18" charset="0"/>
            </a:endParaRPr>
          </a:p>
        </p:txBody>
      </p:sp>
      <p:sp>
        <p:nvSpPr>
          <p:cNvPr id="1224846" name="Rectangle 2190"/>
          <p:cNvSpPr>
            <a:spLocks noChangeArrowheads="1"/>
          </p:cNvSpPr>
          <p:nvPr/>
        </p:nvSpPr>
        <p:spPr bwMode="auto">
          <a:xfrm>
            <a:off x="3212224" y="1671638"/>
            <a:ext cx="2441575" cy="838200"/>
          </a:xfrm>
          <a:prstGeom prst="rect">
            <a:avLst/>
          </a:prstGeom>
          <a:solidFill>
            <a:srgbClr val="CCECFF"/>
          </a:solidFill>
          <a:ln w="0">
            <a:solidFill>
              <a:srgbClr val="000000"/>
            </a:solidFill>
            <a:miter lim="800000"/>
            <a:headEnd/>
            <a:tailEnd/>
          </a:ln>
        </p:spPr>
        <p:txBody>
          <a:bodyPr wrap="none" anchor="ctr"/>
          <a:lstStyle/>
          <a:p>
            <a:pPr algn="ctr" fontAlgn="base">
              <a:spcBef>
                <a:spcPct val="0"/>
              </a:spcBef>
              <a:spcAft>
                <a:spcPct val="0"/>
              </a:spcAft>
            </a:pPr>
            <a:r>
              <a:rPr lang="en-GB" sz="1600" b="1" dirty="0" smtClean="0">
                <a:solidFill>
                  <a:srgbClr val="3333FF"/>
                </a:solidFill>
                <a:latin typeface="Times New Roman" pitchFamily="18" charset="0"/>
              </a:rPr>
              <a:t>Final CLIC </a:t>
            </a:r>
            <a:r>
              <a:rPr lang="en-GB" sz="1600" b="1" dirty="0">
                <a:solidFill>
                  <a:srgbClr val="3333FF"/>
                </a:solidFill>
                <a:latin typeface="Times New Roman" pitchFamily="18" charset="0"/>
              </a:rPr>
              <a:t>CDR and</a:t>
            </a:r>
          </a:p>
          <a:p>
            <a:pPr algn="ctr" fontAlgn="base">
              <a:spcBef>
                <a:spcPct val="0"/>
              </a:spcBef>
              <a:spcAft>
                <a:spcPct val="0"/>
              </a:spcAft>
            </a:pPr>
            <a:r>
              <a:rPr lang="en-GB" sz="1600" b="1" dirty="0">
                <a:solidFill>
                  <a:srgbClr val="3333FF"/>
                </a:solidFill>
                <a:latin typeface="Times New Roman" pitchFamily="18" charset="0"/>
              </a:rPr>
              <a:t>proposal  next phase</a:t>
            </a:r>
          </a:p>
          <a:p>
            <a:pPr algn="ctr" fontAlgn="base">
              <a:spcBef>
                <a:spcPct val="0"/>
              </a:spcBef>
              <a:spcAft>
                <a:spcPct val="0"/>
              </a:spcAft>
            </a:pPr>
            <a:r>
              <a:rPr lang="en-GB" sz="1600" b="1" dirty="0">
                <a:solidFill>
                  <a:srgbClr val="3333FF"/>
                </a:solidFill>
                <a:latin typeface="Times New Roman" pitchFamily="18" charset="0"/>
              </a:rPr>
              <a:t> @ </a:t>
            </a:r>
            <a:r>
              <a:rPr lang="en-GB" sz="1600" b="1" dirty="0" smtClean="0">
                <a:solidFill>
                  <a:srgbClr val="3333FF"/>
                </a:solidFill>
                <a:latin typeface="Times New Roman" pitchFamily="18" charset="0"/>
              </a:rPr>
              <a:t>European Strategy</a:t>
            </a:r>
            <a:endParaRPr lang="en-GB" sz="1600" b="1" dirty="0">
              <a:solidFill>
                <a:srgbClr val="3333FF"/>
              </a:solidFill>
              <a:latin typeface="Times New Roman" pitchFamily="18" charset="0"/>
            </a:endParaRPr>
          </a:p>
        </p:txBody>
      </p:sp>
      <p:sp>
        <p:nvSpPr>
          <p:cNvPr id="1224850" name="AutoShape 2194"/>
          <p:cNvSpPr>
            <a:spLocks noChangeArrowheads="1"/>
          </p:cNvSpPr>
          <p:nvPr/>
        </p:nvSpPr>
        <p:spPr bwMode="auto">
          <a:xfrm>
            <a:off x="5641975" y="2511425"/>
            <a:ext cx="228600" cy="304800"/>
          </a:xfrm>
          <a:prstGeom prst="downArrow">
            <a:avLst>
              <a:gd name="adj1" fmla="val 50000"/>
              <a:gd name="adj2" fmla="val 33333"/>
            </a:avLst>
          </a:prstGeom>
          <a:solidFill>
            <a:srgbClr val="36D682"/>
          </a:solidFill>
          <a:ln w="0">
            <a:solidFill>
              <a:srgbClr val="000000"/>
            </a:solidFill>
            <a:miter lim="800000"/>
            <a:headEnd/>
            <a:tailEnd/>
          </a:ln>
        </p:spPr>
        <p:txBody>
          <a:bodyPr wrap="none" anchor="ctr"/>
          <a:lstStyle/>
          <a:p>
            <a:pPr algn="ctr" fontAlgn="base">
              <a:spcBef>
                <a:spcPct val="0"/>
              </a:spcBef>
              <a:spcAft>
                <a:spcPct val="0"/>
              </a:spcAft>
            </a:pPr>
            <a:endParaRPr lang="en-US">
              <a:solidFill>
                <a:srgbClr val="36D682"/>
              </a:solidFill>
              <a:latin typeface="Times New Roman" pitchFamily="18" charset="0"/>
            </a:endParaRPr>
          </a:p>
        </p:txBody>
      </p:sp>
      <p:sp>
        <p:nvSpPr>
          <p:cNvPr id="1225608" name="Rectangle 2952"/>
          <p:cNvSpPr>
            <a:spLocks noChangeArrowheads="1"/>
          </p:cNvSpPr>
          <p:nvPr/>
        </p:nvSpPr>
        <p:spPr bwMode="auto">
          <a:xfrm>
            <a:off x="5691194" y="1663700"/>
            <a:ext cx="2473325" cy="838200"/>
          </a:xfrm>
          <a:prstGeom prst="rect">
            <a:avLst/>
          </a:prstGeom>
          <a:solidFill>
            <a:srgbClr val="CCECFF"/>
          </a:solidFill>
          <a:ln w="0">
            <a:solidFill>
              <a:srgbClr val="000000"/>
            </a:solidFill>
            <a:miter lim="800000"/>
            <a:headEnd/>
            <a:tailEnd/>
          </a:ln>
        </p:spPr>
        <p:txBody>
          <a:bodyPr wrap="none" anchor="ctr"/>
          <a:lstStyle/>
          <a:p>
            <a:pPr algn="ctr" fontAlgn="base">
              <a:spcBef>
                <a:spcPct val="0"/>
              </a:spcBef>
              <a:spcAft>
                <a:spcPct val="0"/>
              </a:spcAft>
            </a:pPr>
            <a:r>
              <a:rPr lang="en-GB" sz="1600" b="1">
                <a:solidFill>
                  <a:srgbClr val="3333FF"/>
                </a:solidFill>
                <a:latin typeface="Times New Roman" pitchFamily="18" charset="0"/>
              </a:rPr>
              <a:t>European Strategy</a:t>
            </a:r>
          </a:p>
          <a:p>
            <a:pPr algn="ctr" fontAlgn="base">
              <a:spcBef>
                <a:spcPct val="0"/>
              </a:spcBef>
              <a:spcAft>
                <a:spcPct val="0"/>
              </a:spcAft>
            </a:pPr>
            <a:r>
              <a:rPr lang="en-GB" sz="1600" b="1">
                <a:solidFill>
                  <a:srgbClr val="3333FF"/>
                </a:solidFill>
                <a:latin typeface="Times New Roman" pitchFamily="18" charset="0"/>
              </a:rPr>
              <a:t>for Particle Physics</a:t>
            </a:r>
          </a:p>
          <a:p>
            <a:pPr algn="ctr" fontAlgn="base">
              <a:spcBef>
                <a:spcPct val="0"/>
              </a:spcBef>
              <a:spcAft>
                <a:spcPct val="0"/>
              </a:spcAft>
            </a:pPr>
            <a:r>
              <a:rPr lang="en-GB" sz="1600" b="1">
                <a:solidFill>
                  <a:srgbClr val="3333FF"/>
                </a:solidFill>
                <a:latin typeface="Times New Roman" pitchFamily="18" charset="0"/>
              </a:rPr>
              <a:t> @ CERN Council </a:t>
            </a:r>
          </a:p>
        </p:txBody>
      </p:sp>
      <p:sp>
        <p:nvSpPr>
          <p:cNvPr id="12" name="Rectangle 2197"/>
          <p:cNvSpPr>
            <a:spLocks noChangeArrowheads="1"/>
          </p:cNvSpPr>
          <p:nvPr/>
        </p:nvSpPr>
        <p:spPr bwMode="auto">
          <a:xfrm>
            <a:off x="5277105" y="5548045"/>
            <a:ext cx="3516060" cy="641107"/>
          </a:xfrm>
          <a:prstGeom prst="rect">
            <a:avLst/>
          </a:prstGeom>
          <a:solidFill>
            <a:srgbClr val="CCECFF"/>
          </a:solidFill>
          <a:ln w="0">
            <a:solidFill>
              <a:srgbClr val="000000"/>
            </a:solidFill>
            <a:miter lim="800000"/>
            <a:headEnd/>
            <a:tailEnd/>
          </a:ln>
        </p:spPr>
        <p:txBody>
          <a:bodyPr wrap="none" anchor="ctr"/>
          <a:lstStyle/>
          <a:p>
            <a:pPr fontAlgn="base">
              <a:spcBef>
                <a:spcPct val="0"/>
              </a:spcBef>
              <a:spcAft>
                <a:spcPct val="0"/>
              </a:spcAft>
            </a:pPr>
            <a:r>
              <a:rPr lang="en-US" sz="1600" b="1" dirty="0">
                <a:solidFill>
                  <a:srgbClr val="0000FF"/>
                </a:solidFill>
                <a:latin typeface="Times New Roman" pitchFamily="18" charset="0"/>
              </a:rPr>
              <a:t>Project Implementation </a:t>
            </a:r>
            <a:r>
              <a:rPr lang="en-US" sz="1600" b="1" dirty="0" smtClean="0">
                <a:solidFill>
                  <a:srgbClr val="0000FF"/>
                </a:solidFill>
                <a:latin typeface="Times New Roman" pitchFamily="18" charset="0"/>
              </a:rPr>
              <a:t>Plan </a:t>
            </a:r>
            <a:r>
              <a:rPr lang="en-US" sz="1600" b="1" dirty="0">
                <a:solidFill>
                  <a:srgbClr val="0000FF"/>
                </a:solidFill>
                <a:latin typeface="Times New Roman" pitchFamily="18" charset="0"/>
              </a:rPr>
              <a:t>(PIP) and</a:t>
            </a:r>
          </a:p>
          <a:p>
            <a:pPr fontAlgn="base">
              <a:spcBef>
                <a:spcPct val="0"/>
              </a:spcBef>
              <a:spcAft>
                <a:spcPct val="0"/>
              </a:spcAft>
            </a:pPr>
            <a:r>
              <a:rPr lang="en-US" sz="1600" b="1" dirty="0">
                <a:solidFill>
                  <a:srgbClr val="0000FF"/>
                </a:solidFill>
                <a:latin typeface="Times New Roman" pitchFamily="18" charset="0"/>
              </a:rPr>
              <a:t>proposal for next phase</a:t>
            </a:r>
          </a:p>
        </p:txBody>
      </p:sp>
      <p:sp>
        <p:nvSpPr>
          <p:cNvPr id="13" name="AutoShape 2188"/>
          <p:cNvSpPr>
            <a:spLocks noChangeArrowheads="1"/>
          </p:cNvSpPr>
          <p:nvPr/>
        </p:nvSpPr>
        <p:spPr bwMode="auto">
          <a:xfrm flipV="1">
            <a:off x="7708900" y="5029200"/>
            <a:ext cx="223838" cy="495300"/>
          </a:xfrm>
          <a:prstGeom prst="downArrow">
            <a:avLst>
              <a:gd name="adj1" fmla="val 50000"/>
              <a:gd name="adj2" fmla="val 32710"/>
            </a:avLst>
          </a:prstGeom>
          <a:solidFill>
            <a:srgbClr val="36D682"/>
          </a:solidFill>
          <a:ln w="0">
            <a:solidFill>
              <a:srgbClr val="000000"/>
            </a:solidFill>
            <a:miter lim="800000"/>
            <a:headEnd/>
            <a:tailEnd/>
          </a:ln>
        </p:spPr>
        <p:txBody>
          <a:bodyPr rot="10800000" wrap="none" anchor="ctr"/>
          <a:lstStyle/>
          <a:p>
            <a:pPr algn="ctr" fontAlgn="base">
              <a:spcBef>
                <a:spcPct val="0"/>
              </a:spcBef>
              <a:spcAft>
                <a:spcPct val="0"/>
              </a:spcAft>
            </a:pPr>
            <a:endParaRPr lang="en-US">
              <a:solidFill>
                <a:srgbClr val="36D682"/>
              </a:solidFill>
              <a:latin typeface="Times New Roman" pitchFamily="18" charset="0"/>
            </a:endParaRPr>
          </a:p>
        </p:txBody>
      </p:sp>
      <p:graphicFrame>
        <p:nvGraphicFramePr>
          <p:cNvPr id="5122" name="Object 2"/>
          <p:cNvGraphicFramePr>
            <a:graphicFrameLocks noChangeAspect="1"/>
          </p:cNvGraphicFramePr>
          <p:nvPr/>
        </p:nvGraphicFramePr>
        <p:xfrm>
          <a:off x="330206" y="2822578"/>
          <a:ext cx="8462963" cy="2217738"/>
        </p:xfrm>
        <a:graphic>
          <a:graphicData uri="http://schemas.openxmlformats.org/presentationml/2006/ole">
            <mc:AlternateContent xmlns:mc="http://schemas.openxmlformats.org/markup-compatibility/2006">
              <mc:Choice xmlns:v="urn:schemas-microsoft-com:vml" Requires="v">
                <p:oleObj spid="_x0000_s17440" name="Worksheet" r:id="rId5" imgW="6350000" imgH="1168400" progId="Excel.Sheet.12">
                  <p:embed/>
                </p:oleObj>
              </mc:Choice>
              <mc:Fallback>
                <p:oleObj name="Worksheet" r:id="rId5" imgW="6350000" imgH="1168400"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6" y="2822578"/>
                        <a:ext cx="8462963"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44422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48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21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56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48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3" grpId="0" animBg="1"/>
      <p:bldP spid="1224846" grpId="0" animBg="1"/>
      <p:bldP spid="1224850" grpId="0" animBg="1"/>
      <p:bldP spid="1225608"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69676"/>
            <a:ext cx="9020175"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53</a:t>
            </a:fld>
            <a:endParaRPr lang="en-GB"/>
          </a:p>
        </p:txBody>
      </p:sp>
    </p:spTree>
    <p:extLst>
      <p:ext uri="{BB962C8B-B14F-4D97-AF65-F5344CB8AC3E}">
        <p14:creationId xmlns:p14="http://schemas.microsoft.com/office/powerpoint/2010/main" val="37352207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8229600" cy="1584176"/>
          </a:xfrm>
        </p:spPr>
        <p:txBody>
          <a:bodyPr>
            <a:noAutofit/>
          </a:bodyPr>
          <a:lstStyle/>
          <a:p>
            <a:r>
              <a:rPr lang="en-US" sz="5400" dirty="0" smtClean="0"/>
              <a:t>Electron Hadron Colliders</a:t>
            </a:r>
            <a:br>
              <a:rPr lang="en-US" sz="5400" dirty="0" smtClean="0"/>
            </a:br>
            <a:r>
              <a:rPr lang="en-US" sz="5400" dirty="0" err="1" smtClean="0"/>
              <a:t>eRHIC</a:t>
            </a:r>
            <a:r>
              <a:rPr lang="en-US" sz="5400" dirty="0" smtClean="0"/>
              <a:t>, </a:t>
            </a:r>
            <a:r>
              <a:rPr lang="en-US" sz="5400" dirty="0" err="1" smtClean="0"/>
              <a:t>LHeC</a:t>
            </a:r>
            <a:endParaRPr lang="en-US" sz="54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54</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23"/>
          <p:cNvSpPr>
            <a:spLocks noGrp="1"/>
          </p:cNvSpPr>
          <p:nvPr>
            <p:ph type="title"/>
          </p:nvPr>
        </p:nvSpPr>
        <p:spPr>
          <a:xfrm>
            <a:off x="0" y="96838"/>
            <a:ext cx="9144000" cy="719513"/>
          </a:xfrm>
        </p:spPr>
        <p:txBody>
          <a:bodyPr/>
          <a:lstStyle/>
          <a:p>
            <a:r>
              <a:rPr lang="en-US" dirty="0" smtClean="0"/>
              <a:t>eRHIC: 5 – 30 GeV pol. </a:t>
            </a:r>
            <a:r>
              <a:rPr lang="en-US" dirty="0"/>
              <a:t>e</a:t>
            </a:r>
            <a:r>
              <a:rPr lang="en-US" baseline="30000" dirty="0" smtClean="0"/>
              <a:t>-</a:t>
            </a:r>
            <a:r>
              <a:rPr lang="en-US" dirty="0" smtClean="0"/>
              <a:t> on 100 GeV/n Au or 250 GeV pol. p</a:t>
            </a:r>
            <a:r>
              <a:rPr lang="en-US" dirty="0" smtClean="0">
                <a:sym typeface="Symbol" pitchFamily="30" charset="2"/>
              </a:rPr>
              <a:t>rotons</a:t>
            </a:r>
            <a:r>
              <a:rPr lang="en-US" dirty="0" smtClean="0"/>
              <a:t/>
            </a:r>
            <a:br>
              <a:rPr lang="en-US" dirty="0" smtClean="0"/>
            </a:br>
            <a:r>
              <a:rPr lang="en-US" sz="2000" dirty="0"/>
              <a:t>High-Resolution, Ultra-Fast Imaging of Gluon-Dominated Matter</a:t>
            </a:r>
          </a:p>
        </p:txBody>
      </p:sp>
      <p:sp>
        <p:nvSpPr>
          <p:cNvPr id="325" name="Rectangle 324"/>
          <p:cNvSpPr/>
          <p:nvPr/>
        </p:nvSpPr>
        <p:spPr>
          <a:xfrm>
            <a:off x="5715000" y="809684"/>
            <a:ext cx="3429000" cy="4031873"/>
          </a:xfrm>
          <a:prstGeom prst="rect">
            <a:avLst/>
          </a:prstGeom>
          <a:noFill/>
          <a:ln>
            <a:solidFill>
              <a:srgbClr val="FFFFFF"/>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233363" indent="-233363" fontAlgn="base">
              <a:buSzPct val="65000"/>
              <a:buFontTx/>
              <a:buBlip>
                <a:blip r:embed="rId4"/>
              </a:buBlip>
            </a:pPr>
            <a:r>
              <a:rPr lang="en-US" sz="1600" kern="0" dirty="0" smtClean="0">
                <a:solidFill>
                  <a:srgbClr val="0000FF"/>
                </a:solidFill>
                <a:ea typeface="Comic Sans MS" charset="0"/>
                <a:cs typeface="Comic Sans MS" charset="0"/>
              </a:rPr>
              <a:t>High-intensity energy recovery linacs (ERL) and six recirculation passes to accelerate and decelerate the electron beam</a:t>
            </a:r>
          </a:p>
          <a:p>
            <a:pPr marL="233363" indent="-233363" fontAlgn="base">
              <a:buSzPct val="65000"/>
              <a:buFontTx/>
              <a:buBlip>
                <a:blip r:embed="rId4"/>
              </a:buBlip>
            </a:pPr>
            <a:endParaRPr lang="en-US" sz="800" kern="0" dirty="0" smtClean="0">
              <a:solidFill>
                <a:srgbClr val="0000FF"/>
              </a:solidFill>
              <a:ea typeface="Comic Sans MS" charset="0"/>
              <a:cs typeface="Comic Sans MS" charset="0"/>
            </a:endParaRPr>
          </a:p>
          <a:p>
            <a:pPr marL="233363" indent="-233363" fontAlgn="base">
              <a:buSzPct val="65000"/>
              <a:buFontTx/>
              <a:buBlip>
                <a:blip r:embed="rId4"/>
              </a:buBlip>
            </a:pPr>
            <a:r>
              <a:rPr lang="en-US" sz="1600" kern="0" dirty="0" smtClean="0">
                <a:solidFill>
                  <a:srgbClr val="0000FF"/>
                </a:solidFill>
                <a:ea typeface="Comic Sans MS" charset="0"/>
                <a:cs typeface="Comic Sans MS" charset="0"/>
              </a:rPr>
              <a:t>Single pass allows for large collision disruption of electron bunch and high luminosity</a:t>
            </a:r>
          </a:p>
          <a:p>
            <a:pPr marL="233363" indent="-233363" fontAlgn="base">
              <a:buSzPct val="65000"/>
              <a:buFontTx/>
              <a:buBlip>
                <a:blip r:embed="rId4"/>
              </a:buBlip>
            </a:pPr>
            <a:endParaRPr lang="en-US" sz="800" kern="0" dirty="0" smtClean="0">
              <a:solidFill>
                <a:srgbClr val="0000FF"/>
              </a:solidFill>
              <a:ea typeface="Comic Sans MS" charset="0"/>
              <a:cs typeface="Comic Sans MS" charset="0"/>
            </a:endParaRPr>
          </a:p>
          <a:p>
            <a:pPr marL="233363" indent="-233363" fontAlgn="base">
              <a:buSzPct val="65000"/>
              <a:buFontTx/>
              <a:buBlip>
                <a:blip r:embed="rId4"/>
              </a:buBlip>
            </a:pPr>
            <a:r>
              <a:rPr lang="en-US" sz="1600" kern="0" dirty="0" smtClean="0">
                <a:solidFill>
                  <a:srgbClr val="0000FF"/>
                </a:solidFill>
                <a:ea typeface="Comic Sans MS" charset="0"/>
                <a:cs typeface="Comic Sans MS" charset="0"/>
              </a:rPr>
              <a:t>Major eRHIC R&amp;D items:</a:t>
            </a:r>
          </a:p>
          <a:p>
            <a:pPr marL="452438" lvl="1" indent="-225425" fontAlgn="base">
              <a:buSzPct val="65000"/>
              <a:buFontTx/>
              <a:buBlip>
                <a:blip r:embed="rId4"/>
              </a:buBlip>
            </a:pPr>
            <a:r>
              <a:rPr lang="en-US" sz="1600" kern="0" dirty="0" smtClean="0">
                <a:solidFill>
                  <a:srgbClr val="000000"/>
                </a:solidFill>
                <a:ea typeface="Comic Sans MS" charset="0"/>
                <a:cs typeface="Comic Sans MS" charset="0"/>
              </a:rPr>
              <a:t>High current (50 mA) polarized electron gun</a:t>
            </a:r>
          </a:p>
          <a:p>
            <a:pPr marL="452438" lvl="1" indent="-225425" fontAlgn="base">
              <a:buSzPct val="65000"/>
              <a:buFontTx/>
              <a:buBlip>
                <a:blip r:embed="rId4"/>
              </a:buBlip>
            </a:pPr>
            <a:r>
              <a:rPr lang="en-US" sz="1600" kern="0" dirty="0" smtClean="0">
                <a:solidFill>
                  <a:srgbClr val="000000"/>
                </a:solidFill>
                <a:ea typeface="Comic Sans MS" charset="0"/>
                <a:cs typeface="Comic Sans MS" charset="0"/>
              </a:rPr>
              <a:t>Multi-pass high average current ERLs</a:t>
            </a:r>
          </a:p>
          <a:p>
            <a:pPr marL="452438" lvl="1" indent="-225425" fontAlgn="base">
              <a:buSzPct val="65000"/>
              <a:buFontTx/>
              <a:buBlip>
                <a:blip r:embed="rId4"/>
              </a:buBlip>
            </a:pPr>
            <a:r>
              <a:rPr lang="en-US" sz="1600" kern="0" dirty="0" smtClean="0">
                <a:solidFill>
                  <a:srgbClr val="000000"/>
                </a:solidFill>
                <a:ea typeface="Comic Sans MS" charset="0"/>
                <a:cs typeface="Comic Sans MS" charset="0"/>
              </a:rPr>
              <a:t>Small gap magnets and vacuum chambers</a:t>
            </a:r>
          </a:p>
          <a:p>
            <a:pPr marL="452438" lvl="1" indent="-225425" fontAlgn="base">
              <a:buSzPct val="65000"/>
              <a:buFontTx/>
              <a:buBlip>
                <a:blip r:embed="rId4"/>
              </a:buBlip>
            </a:pPr>
            <a:r>
              <a:rPr lang="en-US" sz="1600" kern="0" dirty="0" smtClean="0">
                <a:solidFill>
                  <a:srgbClr val="000000"/>
                </a:solidFill>
                <a:ea typeface="Comic Sans MS" charset="0"/>
                <a:cs typeface="Comic Sans MS" charset="0"/>
              </a:rPr>
              <a:t>Coherent electron cooling</a:t>
            </a:r>
          </a:p>
        </p:txBody>
      </p:sp>
      <p:sp>
        <p:nvSpPr>
          <p:cNvPr id="320" name="Arc 319"/>
          <p:cNvSpPr/>
          <p:nvPr/>
        </p:nvSpPr>
        <p:spPr>
          <a:xfrm>
            <a:off x="1652952" y="5956428"/>
            <a:ext cx="1097280" cy="1097280"/>
          </a:xfrm>
          <a:prstGeom prst="arc">
            <a:avLst>
              <a:gd name="adj1" fmla="val 16200000"/>
              <a:gd name="adj2" fmla="val 21484788"/>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21" name="Arc 320"/>
          <p:cNvSpPr/>
          <p:nvPr/>
        </p:nvSpPr>
        <p:spPr>
          <a:xfrm flipH="1">
            <a:off x="2774864" y="5940007"/>
            <a:ext cx="1097280" cy="1097280"/>
          </a:xfrm>
          <a:prstGeom prst="arc">
            <a:avLst>
              <a:gd name="adj1" fmla="val 16200000"/>
              <a:gd name="adj2" fmla="val 16406"/>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22" name="Arc 321"/>
          <p:cNvSpPr>
            <a:spLocks noChangeAspect="1"/>
          </p:cNvSpPr>
          <p:nvPr/>
        </p:nvSpPr>
        <p:spPr>
          <a:xfrm rot="18146531">
            <a:off x="289563" y="1439463"/>
            <a:ext cx="3962922" cy="337649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23" name="Arc 322"/>
          <p:cNvSpPr>
            <a:spLocks noChangeAspect="1"/>
          </p:cNvSpPr>
          <p:nvPr/>
        </p:nvSpPr>
        <p:spPr>
          <a:xfrm rot="7277956">
            <a:off x="1415762" y="2606174"/>
            <a:ext cx="3433217" cy="3451899"/>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24" name="Text Box 110"/>
          <p:cNvSpPr txBox="1">
            <a:spLocks noChangeArrowheads="1"/>
          </p:cNvSpPr>
          <p:nvPr/>
        </p:nvSpPr>
        <p:spPr bwMode="auto">
          <a:xfrm>
            <a:off x="2442508" y="5561024"/>
            <a:ext cx="757069" cy="276999"/>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1200" b="1" dirty="0" smtClean="0">
                <a:solidFill>
                  <a:srgbClr val="FF0000"/>
                </a:solidFill>
                <a:latin typeface="Comic Sans MS" pitchFamily="-110" charset="0"/>
                <a:ea typeface="Comic Sans MS" pitchFamily="-110" charset="0"/>
                <a:cs typeface="Comic Sans MS" pitchFamily="-110" charset="0"/>
              </a:rPr>
              <a:t>eSTAR</a:t>
            </a:r>
            <a:endParaRPr lang="en-US" sz="1200" b="1" dirty="0">
              <a:solidFill>
                <a:srgbClr val="FF0000"/>
              </a:solidFill>
              <a:latin typeface="Comic Sans MS" pitchFamily="-110" charset="0"/>
              <a:ea typeface="Comic Sans MS" pitchFamily="-110" charset="0"/>
              <a:cs typeface="Comic Sans MS" pitchFamily="-110" charset="0"/>
            </a:endParaRPr>
          </a:p>
        </p:txBody>
      </p:sp>
      <p:sp>
        <p:nvSpPr>
          <p:cNvPr id="326" name="Text Box 111"/>
          <p:cNvSpPr txBox="1">
            <a:spLocks noChangeArrowheads="1"/>
          </p:cNvSpPr>
          <p:nvPr/>
        </p:nvSpPr>
        <p:spPr bwMode="auto">
          <a:xfrm rot="3600000">
            <a:off x="556071" y="4604342"/>
            <a:ext cx="982894" cy="276999"/>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1200" b="1" dirty="0" smtClean="0">
                <a:solidFill>
                  <a:srgbClr val="FF0000"/>
                </a:solidFill>
                <a:latin typeface="Comic Sans MS" pitchFamily="-110" charset="0"/>
                <a:ea typeface="Comic Sans MS" pitchFamily="-110" charset="0"/>
                <a:cs typeface="Comic Sans MS" pitchFamily="-110" charset="0"/>
              </a:rPr>
              <a:t>ePHENIX</a:t>
            </a:r>
            <a:endParaRPr lang="en-US" sz="1200" b="1" dirty="0">
              <a:solidFill>
                <a:srgbClr val="FF0000"/>
              </a:solidFill>
              <a:latin typeface="Comic Sans MS" pitchFamily="-110" charset="0"/>
              <a:ea typeface="Comic Sans MS" pitchFamily="-110" charset="0"/>
              <a:cs typeface="Comic Sans MS" pitchFamily="-110" charset="0"/>
            </a:endParaRPr>
          </a:p>
        </p:txBody>
      </p:sp>
      <p:sp>
        <p:nvSpPr>
          <p:cNvPr id="328" name="Arc 327"/>
          <p:cNvSpPr>
            <a:spLocks noChangeAspect="1"/>
          </p:cNvSpPr>
          <p:nvPr/>
        </p:nvSpPr>
        <p:spPr>
          <a:xfrm>
            <a:off x="1548101" y="1407655"/>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29" name="Arc 328"/>
          <p:cNvSpPr>
            <a:spLocks noChangeAspect="1"/>
          </p:cNvSpPr>
          <p:nvPr/>
        </p:nvSpPr>
        <p:spPr>
          <a:xfrm>
            <a:off x="1562111" y="1372629"/>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30" name="Arc 329"/>
          <p:cNvSpPr>
            <a:spLocks noChangeAspect="1"/>
          </p:cNvSpPr>
          <p:nvPr/>
        </p:nvSpPr>
        <p:spPr>
          <a:xfrm rot="18000000">
            <a:off x="776129" y="1371228"/>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36" name="Arc 335"/>
          <p:cNvSpPr>
            <a:spLocks noChangeAspect="1"/>
          </p:cNvSpPr>
          <p:nvPr/>
        </p:nvSpPr>
        <p:spPr>
          <a:xfrm rot="14400000">
            <a:off x="388043" y="2050730"/>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37" name="Arc 336"/>
          <p:cNvSpPr>
            <a:spLocks noChangeAspect="1"/>
          </p:cNvSpPr>
          <p:nvPr/>
        </p:nvSpPr>
        <p:spPr>
          <a:xfrm rot="10800000">
            <a:off x="773327" y="2728832"/>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38" name="Arc 337"/>
          <p:cNvSpPr>
            <a:spLocks noChangeAspect="1"/>
          </p:cNvSpPr>
          <p:nvPr/>
        </p:nvSpPr>
        <p:spPr>
          <a:xfrm rot="7200000">
            <a:off x="1559309" y="2726030"/>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39" name="Arc 338"/>
          <p:cNvSpPr>
            <a:spLocks noChangeAspect="1"/>
          </p:cNvSpPr>
          <p:nvPr/>
        </p:nvSpPr>
        <p:spPr>
          <a:xfrm rot="3600000">
            <a:off x="1954402" y="2049330"/>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0" name="Arc 339"/>
          <p:cNvSpPr>
            <a:spLocks noChangeAspect="1"/>
          </p:cNvSpPr>
          <p:nvPr/>
        </p:nvSpPr>
        <p:spPr>
          <a:xfrm rot="18000000">
            <a:off x="799948" y="1402051"/>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1" name="Arc 340"/>
          <p:cNvSpPr>
            <a:spLocks noChangeAspect="1"/>
          </p:cNvSpPr>
          <p:nvPr/>
        </p:nvSpPr>
        <p:spPr>
          <a:xfrm rot="14400000">
            <a:off x="427272" y="2050730"/>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2" name="Arc 341"/>
          <p:cNvSpPr>
            <a:spLocks noChangeAspect="1"/>
          </p:cNvSpPr>
          <p:nvPr/>
        </p:nvSpPr>
        <p:spPr>
          <a:xfrm rot="10800000">
            <a:off x="798546" y="2695207"/>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3" name="Arc 342"/>
          <p:cNvSpPr>
            <a:spLocks noChangeAspect="1"/>
          </p:cNvSpPr>
          <p:nvPr/>
        </p:nvSpPr>
        <p:spPr>
          <a:xfrm rot="7200000">
            <a:off x="1541095" y="2692405"/>
            <a:ext cx="3227988" cy="3227988"/>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4" name="Arc 343"/>
          <p:cNvSpPr>
            <a:spLocks noChangeAspect="1"/>
          </p:cNvSpPr>
          <p:nvPr/>
        </p:nvSpPr>
        <p:spPr>
          <a:xfrm rot="7200000" flipH="1">
            <a:off x="1916573" y="2039522"/>
            <a:ext cx="3227988" cy="3227988"/>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45" name="Line 184"/>
          <p:cNvSpPr>
            <a:spLocks noChangeShapeType="1"/>
          </p:cNvSpPr>
          <p:nvPr/>
        </p:nvSpPr>
        <p:spPr bwMode="auto">
          <a:xfrm rot="18000000" flipV="1">
            <a:off x="4357179" y="4786955"/>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sp>
        <p:nvSpPr>
          <p:cNvPr id="346" name="Line 184"/>
          <p:cNvSpPr>
            <a:spLocks noChangeShapeType="1"/>
          </p:cNvSpPr>
          <p:nvPr/>
        </p:nvSpPr>
        <p:spPr bwMode="auto">
          <a:xfrm flipV="1">
            <a:off x="2366306" y="1389441"/>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sp>
        <p:nvSpPr>
          <p:cNvPr id="347" name="Line 184"/>
          <p:cNvSpPr>
            <a:spLocks noChangeShapeType="1"/>
          </p:cNvSpPr>
          <p:nvPr/>
        </p:nvSpPr>
        <p:spPr bwMode="auto">
          <a:xfrm rot="14400000" flipV="1">
            <a:off x="416063" y="4814976"/>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sp>
        <p:nvSpPr>
          <p:cNvPr id="348" name="Line 184"/>
          <p:cNvSpPr>
            <a:spLocks noChangeShapeType="1"/>
          </p:cNvSpPr>
          <p:nvPr/>
        </p:nvSpPr>
        <p:spPr bwMode="auto">
          <a:xfrm flipV="1">
            <a:off x="2391525" y="5938607"/>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sp>
        <p:nvSpPr>
          <p:cNvPr id="349" name="Rectangle 13"/>
          <p:cNvSpPr>
            <a:spLocks noChangeArrowheads="1"/>
          </p:cNvSpPr>
          <p:nvPr/>
        </p:nvSpPr>
        <p:spPr bwMode="auto">
          <a:xfrm rot="10800000">
            <a:off x="2657722" y="5824648"/>
            <a:ext cx="239960" cy="204098"/>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b="1" dirty="0">
              <a:solidFill>
                <a:srgbClr val="000000"/>
              </a:solidFill>
              <a:latin typeface="Comic Sans MS" pitchFamily="-110" charset="0"/>
              <a:ea typeface="Comic Sans MS" pitchFamily="-110" charset="0"/>
              <a:cs typeface="Comic Sans MS" pitchFamily="-110" charset="0"/>
            </a:endParaRPr>
          </a:p>
        </p:txBody>
      </p:sp>
      <p:sp>
        <p:nvSpPr>
          <p:cNvPr id="350" name="Rectangle 136"/>
          <p:cNvSpPr>
            <a:spLocks noChangeArrowheads="1"/>
          </p:cNvSpPr>
          <p:nvPr/>
        </p:nvSpPr>
        <p:spPr bwMode="auto">
          <a:xfrm rot="3600000">
            <a:off x="724180" y="4718909"/>
            <a:ext cx="201781" cy="191718"/>
          </a:xfrm>
          <a:prstGeom prst="rect">
            <a:avLst/>
          </a:prstGeom>
          <a:blipFill dpi="0" rotWithShape="1">
            <a:blip r:embed="rId5"/>
            <a:srcRect/>
            <a:tile tx="0" ty="0" sx="100000" sy="100000" flip="none" algn="tl"/>
          </a:blip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b="1" dirty="0">
              <a:solidFill>
                <a:srgbClr val="000000"/>
              </a:solidFill>
              <a:latin typeface="Comic Sans MS" pitchFamily="-110" charset="0"/>
              <a:ea typeface="Comic Sans MS" pitchFamily="-110" charset="0"/>
              <a:cs typeface="Comic Sans MS" pitchFamily="-110" charset="0"/>
            </a:endParaRPr>
          </a:p>
        </p:txBody>
      </p:sp>
      <p:sp>
        <p:nvSpPr>
          <p:cNvPr id="360" name="Arc 359"/>
          <p:cNvSpPr>
            <a:spLocks noChangeAspect="1"/>
          </p:cNvSpPr>
          <p:nvPr/>
        </p:nvSpPr>
        <p:spPr>
          <a:xfrm rot="577047">
            <a:off x="925062" y="1220737"/>
            <a:ext cx="3997837" cy="3425050"/>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cxnSp>
        <p:nvCxnSpPr>
          <p:cNvPr id="361" name="Straight Connector 360"/>
          <p:cNvCxnSpPr>
            <a:endCxn id="360" idx="0"/>
          </p:cNvCxnSpPr>
          <p:nvPr/>
        </p:nvCxnSpPr>
        <p:spPr>
          <a:xfrm>
            <a:off x="2296547" y="1239005"/>
            <a:ext cx="913546" cy="5801"/>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362" name="Arc 361"/>
          <p:cNvSpPr>
            <a:spLocks noChangeAspect="1"/>
          </p:cNvSpPr>
          <p:nvPr/>
        </p:nvSpPr>
        <p:spPr>
          <a:xfrm rot="14995628">
            <a:off x="-35617" y="2254574"/>
            <a:ext cx="4166939" cy="3324701"/>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63" name="Arc 362"/>
          <p:cNvSpPr>
            <a:spLocks noChangeAspect="1"/>
          </p:cNvSpPr>
          <p:nvPr/>
        </p:nvSpPr>
        <p:spPr>
          <a:xfrm rot="11169758">
            <a:off x="520511" y="2747277"/>
            <a:ext cx="4166939" cy="3324701"/>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cxnSp>
        <p:nvCxnSpPr>
          <p:cNvPr id="364" name="Straight Connector 363"/>
          <p:cNvCxnSpPr>
            <a:stCxn id="362" idx="0"/>
            <a:endCxn id="363" idx="2"/>
          </p:cNvCxnSpPr>
          <p:nvPr/>
        </p:nvCxnSpPr>
        <p:spPr>
          <a:xfrm rot="16200000" flipH="1">
            <a:off x="283643" y="4690302"/>
            <a:ext cx="902114" cy="496445"/>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365" name="Arc 364"/>
          <p:cNvSpPr>
            <a:spLocks noChangeAspect="1"/>
          </p:cNvSpPr>
          <p:nvPr/>
        </p:nvSpPr>
        <p:spPr>
          <a:xfrm rot="3574480">
            <a:off x="1543811" y="1780463"/>
            <a:ext cx="3845273" cy="346255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cxnSp>
        <p:nvCxnSpPr>
          <p:cNvPr id="366" name="Straight Connector 365"/>
          <p:cNvCxnSpPr>
            <a:stCxn id="365" idx="2"/>
            <a:endCxn id="323" idx="0"/>
          </p:cNvCxnSpPr>
          <p:nvPr/>
        </p:nvCxnSpPr>
        <p:spPr>
          <a:xfrm rot="5400000">
            <a:off x="4444109" y="4568466"/>
            <a:ext cx="823330" cy="49727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68" name="Group 191"/>
          <p:cNvGrpSpPr>
            <a:grpSpLocks noChangeAspect="1"/>
          </p:cNvGrpSpPr>
          <p:nvPr/>
        </p:nvGrpSpPr>
        <p:grpSpPr bwMode="auto">
          <a:xfrm rot="3651754">
            <a:off x="4564788" y="2398019"/>
            <a:ext cx="550249" cy="120257"/>
            <a:chOff x="786993" y="1745932"/>
            <a:chExt cx="740248" cy="161824"/>
          </a:xfrm>
        </p:grpSpPr>
        <p:grpSp>
          <p:nvGrpSpPr>
            <p:cNvPr id="686" name="Group 102"/>
            <p:cNvGrpSpPr>
              <a:grpSpLocks/>
            </p:cNvGrpSpPr>
            <p:nvPr/>
          </p:nvGrpSpPr>
          <p:grpSpPr bwMode="auto">
            <a:xfrm>
              <a:off x="1335274" y="1746533"/>
              <a:ext cx="191967" cy="158541"/>
              <a:chOff x="1338874" y="1146562"/>
              <a:chExt cx="191967" cy="158541"/>
            </a:xfrm>
          </p:grpSpPr>
          <p:sp>
            <p:nvSpPr>
              <p:cNvPr id="702"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703"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704"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705"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87" name="Group 103"/>
            <p:cNvGrpSpPr>
              <a:grpSpLocks/>
            </p:cNvGrpSpPr>
            <p:nvPr/>
          </p:nvGrpSpPr>
          <p:grpSpPr bwMode="auto">
            <a:xfrm>
              <a:off x="1155938" y="1745932"/>
              <a:ext cx="189214" cy="159104"/>
              <a:chOff x="1343464" y="1144477"/>
              <a:chExt cx="189214" cy="159104"/>
            </a:xfrm>
          </p:grpSpPr>
          <p:sp>
            <p:nvSpPr>
              <p:cNvPr id="69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9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70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701"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88" name="Group 108"/>
            <p:cNvGrpSpPr>
              <a:grpSpLocks/>
            </p:cNvGrpSpPr>
            <p:nvPr/>
          </p:nvGrpSpPr>
          <p:grpSpPr bwMode="auto">
            <a:xfrm>
              <a:off x="970671" y="1748853"/>
              <a:ext cx="191965" cy="158540"/>
              <a:chOff x="1342123" y="1145914"/>
              <a:chExt cx="191965" cy="158540"/>
            </a:xfrm>
          </p:grpSpPr>
          <p:sp>
            <p:nvSpPr>
              <p:cNvPr id="69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9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9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9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89" name="Group 118"/>
            <p:cNvGrpSpPr>
              <a:grpSpLocks/>
            </p:cNvGrpSpPr>
            <p:nvPr/>
          </p:nvGrpSpPr>
          <p:grpSpPr bwMode="auto">
            <a:xfrm>
              <a:off x="786993" y="1749218"/>
              <a:ext cx="191965" cy="158538"/>
              <a:chOff x="1342461" y="1144795"/>
              <a:chExt cx="191965" cy="158538"/>
            </a:xfrm>
          </p:grpSpPr>
          <p:sp>
            <p:nvSpPr>
              <p:cNvPr id="69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9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9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9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sp>
        <p:nvSpPr>
          <p:cNvPr id="373" name="Text Box 19"/>
          <p:cNvSpPr txBox="1">
            <a:spLocks noChangeArrowheads="1"/>
          </p:cNvSpPr>
          <p:nvPr/>
        </p:nvSpPr>
        <p:spPr bwMode="auto">
          <a:xfrm rot="17993261">
            <a:off x="163172" y="2588250"/>
            <a:ext cx="1637743" cy="276999"/>
          </a:xfrm>
          <a:prstGeom prst="rect">
            <a:avLst/>
          </a:prstGeom>
          <a:noFill/>
          <a:ln w="9525">
            <a:noFill/>
            <a:miter lim="800000"/>
            <a:headEnd/>
            <a:tailEnd/>
          </a:ln>
        </p:spPr>
        <p:txBody>
          <a:bodyPr wrap="square">
            <a:prstTxWarp prst="textNoShape">
              <a:avLst/>
            </a:prstTxWarp>
            <a:spAutoFit/>
          </a:bodyPr>
          <a:lstStyle/>
          <a:p>
            <a:pPr algn="ctr" eaLnBrk="0" fontAlgn="base" hangingPunct="0">
              <a:spcBef>
                <a:spcPct val="0"/>
              </a:spcBef>
              <a:spcAft>
                <a:spcPct val="0"/>
              </a:spcAft>
            </a:pPr>
            <a:r>
              <a:rPr lang="en-US" sz="1200" b="1" dirty="0" smtClean="0">
                <a:solidFill>
                  <a:srgbClr val="1513D7"/>
                </a:solidFill>
                <a:latin typeface="Comic Sans MS"/>
                <a:ea typeface="ＭＳ Ｐゴシック" pitchFamily="29" charset="-128"/>
                <a:cs typeface="Comic Sans MS"/>
              </a:rPr>
              <a:t>Coherent e-cooler</a:t>
            </a:r>
            <a:endParaRPr lang="en-US" sz="1200" b="1" dirty="0">
              <a:solidFill>
                <a:srgbClr val="1513D7"/>
              </a:solidFill>
              <a:latin typeface="Comic Sans MS"/>
              <a:ea typeface="ＭＳ Ｐゴシック" pitchFamily="29" charset="-128"/>
              <a:cs typeface="Comic Sans MS"/>
            </a:endParaRPr>
          </a:p>
        </p:txBody>
      </p:sp>
      <p:sp>
        <p:nvSpPr>
          <p:cNvPr id="374" name="Freeform 373"/>
          <p:cNvSpPr/>
          <p:nvPr/>
        </p:nvSpPr>
        <p:spPr>
          <a:xfrm>
            <a:off x="3274425" y="1521699"/>
            <a:ext cx="702562" cy="237352"/>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375" name="Freeform 374"/>
          <p:cNvSpPr/>
          <p:nvPr/>
        </p:nvSpPr>
        <p:spPr>
          <a:xfrm rot="15409430">
            <a:off x="796" y="3596670"/>
            <a:ext cx="519261" cy="116082"/>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376" name="Line 184"/>
          <p:cNvSpPr>
            <a:spLocks noChangeShapeType="1"/>
          </p:cNvSpPr>
          <p:nvPr/>
        </p:nvSpPr>
        <p:spPr bwMode="auto">
          <a:xfrm rot="14400000" flipV="1">
            <a:off x="4351081" y="2519524"/>
            <a:ext cx="806997" cy="0"/>
          </a:xfrm>
          <a:prstGeom prst="line">
            <a:avLst/>
          </a:prstGeom>
          <a:noFill/>
          <a:ln w="76200">
            <a:solidFill>
              <a:srgbClr val="29FF11"/>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cxnSp>
        <p:nvCxnSpPr>
          <p:cNvPr id="377" name="Straight Arrow Connector 376"/>
          <p:cNvCxnSpPr/>
          <p:nvPr/>
        </p:nvCxnSpPr>
        <p:spPr>
          <a:xfrm rot="5400000" flipH="1" flipV="1">
            <a:off x="3713434" y="2098784"/>
            <a:ext cx="952702" cy="1079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8" name="Freeform 377"/>
          <p:cNvSpPr/>
          <p:nvPr/>
        </p:nvSpPr>
        <p:spPr>
          <a:xfrm>
            <a:off x="3247525" y="1589740"/>
            <a:ext cx="702562" cy="237352"/>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379" name="Line 184"/>
          <p:cNvSpPr>
            <a:spLocks noChangeShapeType="1"/>
          </p:cNvSpPr>
          <p:nvPr/>
        </p:nvSpPr>
        <p:spPr bwMode="auto">
          <a:xfrm rot="18000000" flipV="1">
            <a:off x="404855" y="2538291"/>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grpSp>
        <p:nvGrpSpPr>
          <p:cNvPr id="380" name="Group 191"/>
          <p:cNvGrpSpPr>
            <a:grpSpLocks noChangeAspect="1"/>
          </p:cNvGrpSpPr>
          <p:nvPr/>
        </p:nvGrpSpPr>
        <p:grpSpPr bwMode="auto">
          <a:xfrm rot="7165234">
            <a:off x="403709" y="2392853"/>
            <a:ext cx="550249" cy="120257"/>
            <a:chOff x="786993" y="1745932"/>
            <a:chExt cx="740248" cy="161824"/>
          </a:xfrm>
        </p:grpSpPr>
        <p:grpSp>
          <p:nvGrpSpPr>
            <p:cNvPr id="666" name="Group 102"/>
            <p:cNvGrpSpPr>
              <a:grpSpLocks/>
            </p:cNvGrpSpPr>
            <p:nvPr/>
          </p:nvGrpSpPr>
          <p:grpSpPr bwMode="auto">
            <a:xfrm>
              <a:off x="1335274" y="1746533"/>
              <a:ext cx="191967" cy="158541"/>
              <a:chOff x="1338874" y="1146562"/>
              <a:chExt cx="191967" cy="158541"/>
            </a:xfrm>
          </p:grpSpPr>
          <p:sp>
            <p:nvSpPr>
              <p:cNvPr id="682"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83"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84"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85"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67" name="Group 103"/>
            <p:cNvGrpSpPr>
              <a:grpSpLocks/>
            </p:cNvGrpSpPr>
            <p:nvPr/>
          </p:nvGrpSpPr>
          <p:grpSpPr bwMode="auto">
            <a:xfrm>
              <a:off x="1155938" y="1745932"/>
              <a:ext cx="189214" cy="159104"/>
              <a:chOff x="1343464" y="1144477"/>
              <a:chExt cx="189214" cy="159104"/>
            </a:xfrm>
          </p:grpSpPr>
          <p:sp>
            <p:nvSpPr>
              <p:cNvPr id="67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7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8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81"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68" name="Group 108"/>
            <p:cNvGrpSpPr>
              <a:grpSpLocks/>
            </p:cNvGrpSpPr>
            <p:nvPr/>
          </p:nvGrpSpPr>
          <p:grpSpPr bwMode="auto">
            <a:xfrm>
              <a:off x="970671" y="1748853"/>
              <a:ext cx="191965" cy="158540"/>
              <a:chOff x="1342123" y="1145914"/>
              <a:chExt cx="191965" cy="158540"/>
            </a:xfrm>
          </p:grpSpPr>
          <p:sp>
            <p:nvSpPr>
              <p:cNvPr id="67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7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7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7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nvGrpSpPr>
            <p:cNvPr id="669" name="Group 118"/>
            <p:cNvGrpSpPr>
              <a:grpSpLocks/>
            </p:cNvGrpSpPr>
            <p:nvPr/>
          </p:nvGrpSpPr>
          <p:grpSpPr bwMode="auto">
            <a:xfrm>
              <a:off x="786993" y="1749218"/>
              <a:ext cx="191965" cy="158538"/>
              <a:chOff x="1342461" y="1144795"/>
              <a:chExt cx="191965" cy="158538"/>
            </a:xfrm>
          </p:grpSpPr>
          <p:sp>
            <p:nvSpPr>
              <p:cNvPr id="67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7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67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67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grpSp>
      <p:sp>
        <p:nvSpPr>
          <p:cNvPr id="382" name="Line 184"/>
          <p:cNvSpPr>
            <a:spLocks noChangeShapeType="1"/>
          </p:cNvSpPr>
          <p:nvPr/>
        </p:nvSpPr>
        <p:spPr bwMode="auto">
          <a:xfrm rot="18000000" flipV="1">
            <a:off x="406438" y="2539873"/>
            <a:ext cx="806997" cy="0"/>
          </a:xfrm>
          <a:prstGeom prst="line">
            <a:avLst/>
          </a:prstGeom>
          <a:noFill/>
          <a:ln w="76200">
            <a:solidFill>
              <a:srgbClr val="00FF00"/>
            </a:solidFill>
            <a:round/>
            <a:headEnd/>
            <a:tailEnd/>
          </a:ln>
        </p:spPr>
        <p:txBody>
          <a:bodyPr wrap="none" anchor="ctr">
            <a:prstTxWarp prst="textNoShape">
              <a:avLst/>
            </a:prstTxWarp>
          </a:bodyPr>
          <a:lstStyle/>
          <a:p>
            <a:pPr fontAlgn="base">
              <a:spcBef>
                <a:spcPct val="0"/>
              </a:spcBef>
              <a:spcAft>
                <a:spcPct val="0"/>
              </a:spcAft>
            </a:pPr>
            <a:endParaRPr lang="en-US" sz="2400" b="1" dirty="0">
              <a:solidFill>
                <a:srgbClr val="000000"/>
              </a:solidFill>
              <a:latin typeface="Times New Roman" pitchFamily="29" charset="0"/>
              <a:ea typeface="ＭＳ Ｐゴシック" pitchFamily="29" charset="-128"/>
            </a:endParaRPr>
          </a:p>
        </p:txBody>
      </p:sp>
      <p:sp>
        <p:nvSpPr>
          <p:cNvPr id="383" name="Rectangle 136"/>
          <p:cNvSpPr>
            <a:spLocks noChangeArrowheads="1"/>
          </p:cNvSpPr>
          <p:nvPr/>
        </p:nvSpPr>
        <p:spPr bwMode="auto">
          <a:xfrm>
            <a:off x="2668929" y="1299104"/>
            <a:ext cx="167774" cy="172071"/>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b="1" dirty="0">
              <a:solidFill>
                <a:srgbClr val="000000"/>
              </a:solidFill>
              <a:latin typeface="Comic Sans MS" pitchFamily="-110" charset="0"/>
              <a:ea typeface="Comic Sans MS" pitchFamily="-110" charset="0"/>
              <a:cs typeface="Comic Sans MS" pitchFamily="-110" charset="0"/>
            </a:endParaRPr>
          </a:p>
        </p:txBody>
      </p:sp>
      <p:sp>
        <p:nvSpPr>
          <p:cNvPr id="384" name="Text Box 110"/>
          <p:cNvSpPr txBox="1">
            <a:spLocks noChangeArrowheads="1"/>
          </p:cNvSpPr>
          <p:nvPr/>
        </p:nvSpPr>
        <p:spPr bwMode="auto">
          <a:xfrm>
            <a:off x="1988250" y="1436868"/>
            <a:ext cx="1414515" cy="276999"/>
          </a:xfrm>
          <a:prstGeom prst="rect">
            <a:avLst/>
          </a:prstGeom>
          <a:noFill/>
          <a:ln w="9525">
            <a:noFill/>
            <a:miter lim="800000"/>
            <a:headEnd/>
            <a:tailEnd/>
          </a:ln>
        </p:spPr>
        <p:txBody>
          <a:bodyPr wrap="square">
            <a:prstTxWarp prst="textNoShape">
              <a:avLst/>
            </a:prstTxWarp>
            <a:spAutoFit/>
          </a:bodyPr>
          <a:lstStyle/>
          <a:p>
            <a:pPr algn="ctr" eaLnBrk="0" fontAlgn="base" hangingPunct="0">
              <a:spcBef>
                <a:spcPct val="0"/>
              </a:spcBef>
              <a:spcAft>
                <a:spcPct val="0"/>
              </a:spcAft>
            </a:pPr>
            <a:r>
              <a:rPr lang="en-US" sz="1200" b="1" dirty="0" smtClean="0">
                <a:solidFill>
                  <a:srgbClr val="1513D7"/>
                </a:solidFill>
                <a:latin typeface="Comic Sans MS"/>
                <a:ea typeface="ＭＳ Ｐゴシック" pitchFamily="29" charset="-128"/>
                <a:cs typeface="Comic Sans MS"/>
              </a:rPr>
              <a:t>New</a:t>
            </a:r>
            <a:r>
              <a:rPr lang="en-US" sz="1200" b="1" dirty="0" smtClean="0">
                <a:solidFill>
                  <a:srgbClr val="000090"/>
                </a:solidFill>
                <a:latin typeface="Comic Sans MS" pitchFamily="-110" charset="0"/>
                <a:ea typeface="Comic Sans MS" pitchFamily="-110" charset="0"/>
                <a:cs typeface="Comic Sans MS" pitchFamily="-110" charset="0"/>
              </a:rPr>
              <a:t> </a:t>
            </a:r>
            <a:r>
              <a:rPr lang="en-US" sz="1200" b="1" dirty="0" smtClean="0">
                <a:solidFill>
                  <a:srgbClr val="1513D7"/>
                </a:solidFill>
                <a:latin typeface="Comic Sans MS"/>
                <a:ea typeface="ＭＳ Ｐゴシック" pitchFamily="29" charset="-128"/>
                <a:cs typeface="Comic Sans MS"/>
              </a:rPr>
              <a:t>detector</a:t>
            </a:r>
            <a:endParaRPr lang="en-US" sz="1200" b="1" dirty="0">
              <a:solidFill>
                <a:srgbClr val="1513D7"/>
              </a:solidFill>
              <a:latin typeface="Comic Sans MS"/>
              <a:ea typeface="ＭＳ Ｐゴシック" pitchFamily="29" charset="-128"/>
              <a:cs typeface="Comic Sans MS"/>
            </a:endParaRPr>
          </a:p>
        </p:txBody>
      </p:sp>
      <p:sp>
        <p:nvSpPr>
          <p:cNvPr id="385" name="Arc 384"/>
          <p:cNvSpPr/>
          <p:nvPr/>
        </p:nvSpPr>
        <p:spPr>
          <a:xfrm rot="16200000" flipH="1" flipV="1">
            <a:off x="2547798" y="368498"/>
            <a:ext cx="399410" cy="1642477"/>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86" name="Arc 385"/>
          <p:cNvSpPr/>
          <p:nvPr/>
        </p:nvSpPr>
        <p:spPr>
          <a:xfrm rot="5400000" flipH="1">
            <a:off x="2584062" y="5301702"/>
            <a:ext cx="415178" cy="1669376"/>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387" name="Arc 386"/>
          <p:cNvSpPr/>
          <p:nvPr/>
        </p:nvSpPr>
        <p:spPr>
          <a:xfrm rot="9000000" flipH="1" flipV="1">
            <a:off x="483883" y="4154046"/>
            <a:ext cx="385400" cy="1642477"/>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cxnSp>
        <p:nvCxnSpPr>
          <p:cNvPr id="392" name="Straight Connector 391"/>
          <p:cNvCxnSpPr>
            <a:stCxn id="323" idx="2"/>
            <a:endCxn id="363" idx="0"/>
          </p:cNvCxnSpPr>
          <p:nvPr/>
        </p:nvCxnSpPr>
        <p:spPr>
          <a:xfrm rot="10800000" flipV="1">
            <a:off x="2425526" y="6048327"/>
            <a:ext cx="815747" cy="14045"/>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393" name="Rounded Rectangle 392"/>
          <p:cNvSpPr/>
          <p:nvPr/>
        </p:nvSpPr>
        <p:spPr>
          <a:xfrm rot="18000000">
            <a:off x="504493" y="2504112"/>
            <a:ext cx="728539" cy="133345"/>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395" name="Text Box 113"/>
          <p:cNvSpPr txBox="1">
            <a:spLocks noChangeAspect="1" noChangeArrowheads="1"/>
          </p:cNvSpPr>
          <p:nvPr/>
        </p:nvSpPr>
        <p:spPr bwMode="auto">
          <a:xfrm rot="19588981" flipH="1">
            <a:off x="937533" y="1219769"/>
            <a:ext cx="684642"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0.6 GeV </a:t>
            </a:r>
            <a:endParaRPr lang="en-US" sz="900" b="1" dirty="0">
              <a:solidFill>
                <a:srgbClr val="FF0000"/>
              </a:solidFill>
              <a:latin typeface="Comic Sans MS"/>
              <a:ea typeface="ＭＳ Ｐゴシック" pitchFamily="29" charset="-128"/>
              <a:cs typeface="Comic Sans MS"/>
            </a:endParaRPr>
          </a:p>
        </p:txBody>
      </p:sp>
      <p:cxnSp>
        <p:nvCxnSpPr>
          <p:cNvPr id="398" name="Straight Arrow Connector 397"/>
          <p:cNvCxnSpPr/>
          <p:nvPr/>
        </p:nvCxnSpPr>
        <p:spPr>
          <a:xfrm rot="10800000" flipV="1">
            <a:off x="313733" y="3433746"/>
            <a:ext cx="863017" cy="676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71" name="Group 394"/>
          <p:cNvGrpSpPr/>
          <p:nvPr/>
        </p:nvGrpSpPr>
        <p:grpSpPr>
          <a:xfrm>
            <a:off x="2872152" y="2590800"/>
            <a:ext cx="914400" cy="1752600"/>
            <a:chOff x="6645766" y="440174"/>
            <a:chExt cx="1036096" cy="1985853"/>
          </a:xfrm>
        </p:grpSpPr>
        <p:sp>
          <p:nvSpPr>
            <p:cNvPr id="656" name="Text Box 113"/>
            <p:cNvSpPr txBox="1">
              <a:spLocks noChangeAspect="1" noChangeArrowheads="1"/>
            </p:cNvSpPr>
            <p:nvPr/>
          </p:nvSpPr>
          <p:spPr bwMode="auto">
            <a:xfrm flipH="1">
              <a:off x="6651392" y="2167003"/>
              <a:ext cx="1030470" cy="259024"/>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27.55 GeV</a:t>
              </a:r>
              <a:endParaRPr lang="en-US" sz="900" b="1" dirty="0">
                <a:solidFill>
                  <a:srgbClr val="FF0000"/>
                </a:solidFill>
                <a:latin typeface="Comic Sans MS"/>
                <a:ea typeface="ＭＳ Ｐゴシック" pitchFamily="29" charset="-128"/>
                <a:cs typeface="Comic Sans MS"/>
              </a:endParaRPr>
            </a:p>
          </p:txBody>
        </p:sp>
        <p:sp>
          <p:nvSpPr>
            <p:cNvPr id="657" name="Text Box 117"/>
            <p:cNvSpPr txBox="1">
              <a:spLocks noChangeAspect="1" noChangeArrowheads="1"/>
            </p:cNvSpPr>
            <p:nvPr/>
          </p:nvSpPr>
          <p:spPr bwMode="auto">
            <a:xfrm flipH="1">
              <a:off x="6645768" y="1812918"/>
              <a:ext cx="997552" cy="261553"/>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22.65 GeV</a:t>
              </a:r>
              <a:endParaRPr lang="en-US" sz="900" b="1" dirty="0">
                <a:solidFill>
                  <a:srgbClr val="FF0000"/>
                </a:solidFill>
                <a:latin typeface="Comic Sans MS"/>
                <a:ea typeface="ＭＳ Ｐゴシック" pitchFamily="29" charset="-128"/>
                <a:cs typeface="Comic Sans MS"/>
              </a:endParaRPr>
            </a:p>
          </p:txBody>
        </p:sp>
        <p:sp>
          <p:nvSpPr>
            <p:cNvPr id="658" name="Text Box 118"/>
            <p:cNvSpPr txBox="1">
              <a:spLocks noChangeAspect="1" noChangeArrowheads="1"/>
            </p:cNvSpPr>
            <p:nvPr/>
          </p:nvSpPr>
          <p:spPr bwMode="auto">
            <a:xfrm flipH="1">
              <a:off x="6645767" y="1477362"/>
              <a:ext cx="1003455" cy="261553"/>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17.75 GeV</a:t>
              </a:r>
              <a:endParaRPr lang="en-US" sz="900" b="1" dirty="0">
                <a:solidFill>
                  <a:srgbClr val="FF0000"/>
                </a:solidFill>
                <a:latin typeface="Comic Sans MS"/>
                <a:ea typeface="ＭＳ Ｐゴシック" pitchFamily="29" charset="-128"/>
                <a:cs typeface="Comic Sans MS"/>
              </a:endParaRPr>
            </a:p>
          </p:txBody>
        </p:sp>
        <p:sp>
          <p:nvSpPr>
            <p:cNvPr id="659" name="Text Box 119"/>
            <p:cNvSpPr txBox="1">
              <a:spLocks noChangeAspect="1" noChangeArrowheads="1"/>
            </p:cNvSpPr>
            <p:nvPr/>
          </p:nvSpPr>
          <p:spPr bwMode="auto">
            <a:xfrm flipH="1">
              <a:off x="6645766" y="1131249"/>
              <a:ext cx="975176" cy="261553"/>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12.85 GeV</a:t>
              </a:r>
              <a:endParaRPr lang="en-US" sz="900" b="1" dirty="0">
                <a:solidFill>
                  <a:srgbClr val="FF0000"/>
                </a:solidFill>
                <a:latin typeface="Comic Sans MS"/>
                <a:ea typeface="ＭＳ Ｐゴシック" pitchFamily="29" charset="-128"/>
                <a:cs typeface="Comic Sans MS"/>
              </a:endParaRPr>
            </a:p>
          </p:txBody>
        </p:sp>
        <p:sp>
          <p:nvSpPr>
            <p:cNvPr id="660" name="Text Box 113"/>
            <p:cNvSpPr txBox="1">
              <a:spLocks noChangeAspect="1" noChangeArrowheads="1"/>
            </p:cNvSpPr>
            <p:nvPr/>
          </p:nvSpPr>
          <p:spPr bwMode="auto">
            <a:xfrm flipH="1">
              <a:off x="6732107" y="440174"/>
              <a:ext cx="921681" cy="261553"/>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3.05 GeV</a:t>
              </a:r>
              <a:endParaRPr lang="en-US" sz="900" b="1" dirty="0">
                <a:solidFill>
                  <a:srgbClr val="FF0000"/>
                </a:solidFill>
                <a:latin typeface="Comic Sans MS"/>
                <a:ea typeface="ＭＳ Ｐゴシック" pitchFamily="29" charset="-128"/>
                <a:cs typeface="Comic Sans MS"/>
              </a:endParaRPr>
            </a:p>
          </p:txBody>
        </p:sp>
        <p:sp>
          <p:nvSpPr>
            <p:cNvPr id="661" name="Text Box 119"/>
            <p:cNvSpPr txBox="1">
              <a:spLocks noChangeAspect="1" noChangeArrowheads="1"/>
            </p:cNvSpPr>
            <p:nvPr/>
          </p:nvSpPr>
          <p:spPr bwMode="auto">
            <a:xfrm flipH="1">
              <a:off x="6722946" y="783011"/>
              <a:ext cx="872575" cy="261553"/>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7.95 GeV</a:t>
              </a:r>
              <a:endParaRPr lang="en-US" sz="900" b="1" dirty="0">
                <a:solidFill>
                  <a:srgbClr val="FF0000"/>
                </a:solidFill>
                <a:latin typeface="Comic Sans MS"/>
                <a:ea typeface="ＭＳ Ｐゴシック" pitchFamily="29" charset="-128"/>
                <a:cs typeface="Comic Sans MS"/>
              </a:endParaRPr>
            </a:p>
          </p:txBody>
        </p:sp>
      </p:grpSp>
      <p:grpSp>
        <p:nvGrpSpPr>
          <p:cNvPr id="572" name="Group 480"/>
          <p:cNvGrpSpPr>
            <a:grpSpLocks noChangeAspect="1"/>
          </p:cNvGrpSpPr>
          <p:nvPr/>
        </p:nvGrpSpPr>
        <p:grpSpPr>
          <a:xfrm>
            <a:off x="3606856" y="3166562"/>
            <a:ext cx="555885" cy="291297"/>
            <a:chOff x="4166066" y="3056387"/>
            <a:chExt cx="2519466" cy="1320268"/>
          </a:xfrm>
        </p:grpSpPr>
        <p:grpSp>
          <p:nvGrpSpPr>
            <p:cNvPr id="643" name="Group 86"/>
            <p:cNvGrpSpPr>
              <a:grpSpLocks noChangeAspect="1"/>
            </p:cNvGrpSpPr>
            <p:nvPr/>
          </p:nvGrpSpPr>
          <p:grpSpPr bwMode="auto">
            <a:xfrm>
              <a:off x="4166066" y="3056387"/>
              <a:ext cx="1406168" cy="1320268"/>
              <a:chOff x="1815" y="2475"/>
              <a:chExt cx="492" cy="547"/>
            </a:xfrm>
          </p:grpSpPr>
          <p:grpSp>
            <p:nvGrpSpPr>
              <p:cNvPr id="648" name="Group 87"/>
              <p:cNvGrpSpPr>
                <a:grpSpLocks noChangeAspect="1"/>
              </p:cNvGrpSpPr>
              <p:nvPr/>
            </p:nvGrpSpPr>
            <p:grpSpPr bwMode="auto">
              <a:xfrm>
                <a:off x="1815" y="2475"/>
                <a:ext cx="492" cy="273"/>
                <a:chOff x="1815" y="2475"/>
                <a:chExt cx="492" cy="273"/>
              </a:xfrm>
            </p:grpSpPr>
            <p:sp>
              <p:nvSpPr>
                <p:cNvPr id="65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5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649" name="Group 91"/>
              <p:cNvGrpSpPr>
                <a:grpSpLocks noChangeAspect="1"/>
              </p:cNvGrpSpPr>
              <p:nvPr/>
            </p:nvGrpSpPr>
            <p:grpSpPr bwMode="auto">
              <a:xfrm flipV="1">
                <a:off x="1815" y="2749"/>
                <a:ext cx="492" cy="273"/>
                <a:chOff x="1813" y="2475"/>
                <a:chExt cx="492" cy="273"/>
              </a:xfrm>
            </p:grpSpPr>
            <p:sp>
              <p:nvSpPr>
                <p:cNvPr id="65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5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5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644" name="Block Arc 64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645" name="Rounded Rectangle 64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46" name="Rounded Rectangle 64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47" name="Oval 64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573" name="Group 480"/>
          <p:cNvGrpSpPr>
            <a:grpSpLocks noChangeAspect="1"/>
          </p:cNvGrpSpPr>
          <p:nvPr/>
        </p:nvGrpSpPr>
        <p:grpSpPr>
          <a:xfrm>
            <a:off x="3604334" y="2866667"/>
            <a:ext cx="555885" cy="291297"/>
            <a:chOff x="4166066" y="3056387"/>
            <a:chExt cx="2519466" cy="1320268"/>
          </a:xfrm>
        </p:grpSpPr>
        <p:grpSp>
          <p:nvGrpSpPr>
            <p:cNvPr id="630" name="Group 86"/>
            <p:cNvGrpSpPr>
              <a:grpSpLocks noChangeAspect="1"/>
            </p:cNvGrpSpPr>
            <p:nvPr/>
          </p:nvGrpSpPr>
          <p:grpSpPr bwMode="auto">
            <a:xfrm>
              <a:off x="4166066" y="3056387"/>
              <a:ext cx="1406168" cy="1320268"/>
              <a:chOff x="1815" y="2475"/>
              <a:chExt cx="492" cy="547"/>
            </a:xfrm>
          </p:grpSpPr>
          <p:grpSp>
            <p:nvGrpSpPr>
              <p:cNvPr id="635" name="Group 87"/>
              <p:cNvGrpSpPr>
                <a:grpSpLocks noChangeAspect="1"/>
              </p:cNvGrpSpPr>
              <p:nvPr/>
            </p:nvGrpSpPr>
            <p:grpSpPr bwMode="auto">
              <a:xfrm>
                <a:off x="1815" y="2475"/>
                <a:ext cx="492" cy="273"/>
                <a:chOff x="1815" y="2475"/>
                <a:chExt cx="492" cy="273"/>
              </a:xfrm>
            </p:grpSpPr>
            <p:sp>
              <p:nvSpPr>
                <p:cNvPr id="64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4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4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636" name="Group 91"/>
              <p:cNvGrpSpPr>
                <a:grpSpLocks noChangeAspect="1"/>
              </p:cNvGrpSpPr>
              <p:nvPr/>
            </p:nvGrpSpPr>
            <p:grpSpPr bwMode="auto">
              <a:xfrm flipV="1">
                <a:off x="1815" y="2749"/>
                <a:ext cx="492" cy="273"/>
                <a:chOff x="1813" y="2475"/>
                <a:chExt cx="492" cy="273"/>
              </a:xfrm>
            </p:grpSpPr>
            <p:sp>
              <p:nvSpPr>
                <p:cNvPr id="63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3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3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631" name="Block Arc 63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632" name="Rounded Rectangle 63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33" name="Rounded Rectangle 63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34" name="Oval 63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574" name="Group 480"/>
          <p:cNvGrpSpPr>
            <a:grpSpLocks noChangeAspect="1"/>
          </p:cNvGrpSpPr>
          <p:nvPr/>
        </p:nvGrpSpPr>
        <p:grpSpPr>
          <a:xfrm>
            <a:off x="3604334" y="2568130"/>
            <a:ext cx="555885" cy="291297"/>
            <a:chOff x="4166066" y="3056387"/>
            <a:chExt cx="2519466" cy="1320268"/>
          </a:xfrm>
        </p:grpSpPr>
        <p:grpSp>
          <p:nvGrpSpPr>
            <p:cNvPr id="617" name="Group 86"/>
            <p:cNvGrpSpPr>
              <a:grpSpLocks noChangeAspect="1"/>
            </p:cNvGrpSpPr>
            <p:nvPr/>
          </p:nvGrpSpPr>
          <p:grpSpPr bwMode="auto">
            <a:xfrm>
              <a:off x="4166066" y="3056387"/>
              <a:ext cx="1406168" cy="1320268"/>
              <a:chOff x="1815" y="2475"/>
              <a:chExt cx="492" cy="547"/>
            </a:xfrm>
          </p:grpSpPr>
          <p:grpSp>
            <p:nvGrpSpPr>
              <p:cNvPr id="622" name="Group 87"/>
              <p:cNvGrpSpPr>
                <a:grpSpLocks noChangeAspect="1"/>
              </p:cNvGrpSpPr>
              <p:nvPr/>
            </p:nvGrpSpPr>
            <p:grpSpPr bwMode="auto">
              <a:xfrm>
                <a:off x="1815" y="2475"/>
                <a:ext cx="492" cy="273"/>
                <a:chOff x="1815" y="2475"/>
                <a:chExt cx="492" cy="273"/>
              </a:xfrm>
            </p:grpSpPr>
            <p:sp>
              <p:nvSpPr>
                <p:cNvPr id="62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2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2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623" name="Group 91"/>
              <p:cNvGrpSpPr>
                <a:grpSpLocks noChangeAspect="1"/>
              </p:cNvGrpSpPr>
              <p:nvPr/>
            </p:nvGrpSpPr>
            <p:grpSpPr bwMode="auto">
              <a:xfrm flipV="1">
                <a:off x="1815" y="2749"/>
                <a:ext cx="492" cy="273"/>
                <a:chOff x="1813" y="2475"/>
                <a:chExt cx="492" cy="273"/>
              </a:xfrm>
            </p:grpSpPr>
            <p:sp>
              <p:nvSpPr>
                <p:cNvPr id="62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2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2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618" name="Block Arc 61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619" name="Rounded Rectangle 61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20" name="Rounded Rectangle 61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21" name="Oval 62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575" name="Group 480"/>
          <p:cNvGrpSpPr>
            <a:grpSpLocks noChangeAspect="1"/>
          </p:cNvGrpSpPr>
          <p:nvPr/>
        </p:nvGrpSpPr>
        <p:grpSpPr>
          <a:xfrm>
            <a:off x="3609379" y="4058139"/>
            <a:ext cx="555885" cy="291297"/>
            <a:chOff x="4166066" y="3056387"/>
            <a:chExt cx="2519466" cy="1320268"/>
          </a:xfrm>
        </p:grpSpPr>
        <p:grpSp>
          <p:nvGrpSpPr>
            <p:cNvPr id="604" name="Group 86"/>
            <p:cNvGrpSpPr>
              <a:grpSpLocks noChangeAspect="1"/>
            </p:cNvGrpSpPr>
            <p:nvPr/>
          </p:nvGrpSpPr>
          <p:grpSpPr bwMode="auto">
            <a:xfrm>
              <a:off x="4166066" y="3056387"/>
              <a:ext cx="1406168" cy="1320268"/>
              <a:chOff x="1815" y="2475"/>
              <a:chExt cx="492" cy="547"/>
            </a:xfrm>
          </p:grpSpPr>
          <p:grpSp>
            <p:nvGrpSpPr>
              <p:cNvPr id="609" name="Group 87"/>
              <p:cNvGrpSpPr>
                <a:grpSpLocks noChangeAspect="1"/>
              </p:cNvGrpSpPr>
              <p:nvPr/>
            </p:nvGrpSpPr>
            <p:grpSpPr bwMode="auto">
              <a:xfrm>
                <a:off x="1815" y="2475"/>
                <a:ext cx="492" cy="273"/>
                <a:chOff x="1815" y="2475"/>
                <a:chExt cx="492" cy="273"/>
              </a:xfrm>
            </p:grpSpPr>
            <p:sp>
              <p:nvSpPr>
                <p:cNvPr id="61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1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1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610" name="Group 91"/>
              <p:cNvGrpSpPr>
                <a:grpSpLocks noChangeAspect="1"/>
              </p:cNvGrpSpPr>
              <p:nvPr/>
            </p:nvGrpSpPr>
            <p:grpSpPr bwMode="auto">
              <a:xfrm flipV="1">
                <a:off x="1815" y="2749"/>
                <a:ext cx="492" cy="273"/>
                <a:chOff x="1813" y="2475"/>
                <a:chExt cx="492" cy="273"/>
              </a:xfrm>
            </p:grpSpPr>
            <p:sp>
              <p:nvSpPr>
                <p:cNvPr id="611"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12"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1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605" name="Block Arc 60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606" name="Rounded Rectangle 60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07" name="Rounded Rectangle 606"/>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608" name="Oval 60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576" name="Group 480"/>
          <p:cNvGrpSpPr>
            <a:grpSpLocks noChangeAspect="1"/>
          </p:cNvGrpSpPr>
          <p:nvPr/>
        </p:nvGrpSpPr>
        <p:grpSpPr>
          <a:xfrm>
            <a:off x="3606856" y="3758244"/>
            <a:ext cx="555885" cy="291297"/>
            <a:chOff x="4166066" y="3056387"/>
            <a:chExt cx="2519466" cy="1320268"/>
          </a:xfrm>
        </p:grpSpPr>
        <p:grpSp>
          <p:nvGrpSpPr>
            <p:cNvPr id="591" name="Group 86"/>
            <p:cNvGrpSpPr>
              <a:grpSpLocks noChangeAspect="1"/>
            </p:cNvGrpSpPr>
            <p:nvPr/>
          </p:nvGrpSpPr>
          <p:grpSpPr bwMode="auto">
            <a:xfrm>
              <a:off x="4166066" y="3056387"/>
              <a:ext cx="1406168" cy="1320268"/>
              <a:chOff x="1815" y="2475"/>
              <a:chExt cx="492" cy="547"/>
            </a:xfrm>
          </p:grpSpPr>
          <p:grpSp>
            <p:nvGrpSpPr>
              <p:cNvPr id="596" name="Group 87"/>
              <p:cNvGrpSpPr>
                <a:grpSpLocks noChangeAspect="1"/>
              </p:cNvGrpSpPr>
              <p:nvPr/>
            </p:nvGrpSpPr>
            <p:grpSpPr bwMode="auto">
              <a:xfrm>
                <a:off x="1815" y="2475"/>
                <a:ext cx="492" cy="273"/>
                <a:chOff x="1815" y="2475"/>
                <a:chExt cx="492" cy="273"/>
              </a:xfrm>
            </p:grpSpPr>
            <p:sp>
              <p:nvSpPr>
                <p:cNvPr id="60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0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0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97" name="Group 91"/>
              <p:cNvGrpSpPr>
                <a:grpSpLocks noChangeAspect="1"/>
              </p:cNvGrpSpPr>
              <p:nvPr/>
            </p:nvGrpSpPr>
            <p:grpSpPr bwMode="auto">
              <a:xfrm flipV="1">
                <a:off x="1815" y="2749"/>
                <a:ext cx="492" cy="273"/>
                <a:chOff x="1813" y="2475"/>
                <a:chExt cx="492" cy="273"/>
              </a:xfrm>
            </p:grpSpPr>
            <p:sp>
              <p:nvSpPr>
                <p:cNvPr id="59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9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60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92" name="Block Arc 59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93" name="Rounded Rectangle 59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94" name="Rounded Rectangle 59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95" name="Oval 59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577" name="Group 480"/>
          <p:cNvGrpSpPr>
            <a:grpSpLocks noChangeAspect="1"/>
          </p:cNvGrpSpPr>
          <p:nvPr/>
        </p:nvGrpSpPr>
        <p:grpSpPr>
          <a:xfrm>
            <a:off x="3606856" y="3459707"/>
            <a:ext cx="555885" cy="291297"/>
            <a:chOff x="4166066" y="3056387"/>
            <a:chExt cx="2519466" cy="1320268"/>
          </a:xfrm>
        </p:grpSpPr>
        <p:grpSp>
          <p:nvGrpSpPr>
            <p:cNvPr id="578" name="Group 86"/>
            <p:cNvGrpSpPr>
              <a:grpSpLocks noChangeAspect="1"/>
            </p:cNvGrpSpPr>
            <p:nvPr/>
          </p:nvGrpSpPr>
          <p:grpSpPr bwMode="auto">
            <a:xfrm>
              <a:off x="4166066" y="3056387"/>
              <a:ext cx="1406168" cy="1320268"/>
              <a:chOff x="1815" y="2475"/>
              <a:chExt cx="492" cy="547"/>
            </a:xfrm>
          </p:grpSpPr>
          <p:grpSp>
            <p:nvGrpSpPr>
              <p:cNvPr id="583" name="Group 87"/>
              <p:cNvGrpSpPr>
                <a:grpSpLocks noChangeAspect="1"/>
              </p:cNvGrpSpPr>
              <p:nvPr/>
            </p:nvGrpSpPr>
            <p:grpSpPr bwMode="auto">
              <a:xfrm>
                <a:off x="1815" y="2475"/>
                <a:ext cx="492" cy="273"/>
                <a:chOff x="1815" y="2475"/>
                <a:chExt cx="492" cy="273"/>
              </a:xfrm>
            </p:grpSpPr>
            <p:sp>
              <p:nvSpPr>
                <p:cNvPr id="58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8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9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84" name="Group 91"/>
              <p:cNvGrpSpPr>
                <a:grpSpLocks noChangeAspect="1"/>
              </p:cNvGrpSpPr>
              <p:nvPr/>
            </p:nvGrpSpPr>
            <p:grpSpPr bwMode="auto">
              <a:xfrm flipV="1">
                <a:off x="1815" y="2749"/>
                <a:ext cx="492" cy="273"/>
                <a:chOff x="1813" y="2475"/>
                <a:chExt cx="492" cy="273"/>
              </a:xfrm>
            </p:grpSpPr>
            <p:sp>
              <p:nvSpPr>
                <p:cNvPr id="58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8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8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79" name="Block Arc 57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80" name="Rounded Rectangle 57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81" name="Rounded Rectangle 58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82" name="Oval 58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sp>
        <p:nvSpPr>
          <p:cNvPr id="400" name="Text Box 19"/>
          <p:cNvSpPr txBox="1">
            <a:spLocks noChangeArrowheads="1"/>
          </p:cNvSpPr>
          <p:nvPr/>
        </p:nvSpPr>
        <p:spPr bwMode="auto">
          <a:xfrm rot="17993261">
            <a:off x="-216167" y="2130431"/>
            <a:ext cx="1249419" cy="400110"/>
          </a:xfrm>
          <a:prstGeom prst="rect">
            <a:avLst/>
          </a:prstGeom>
          <a:noFill/>
          <a:ln w="9525">
            <a:noFill/>
            <a:miter lim="800000"/>
            <a:headEnd/>
            <a:tailEnd/>
          </a:ln>
        </p:spPr>
        <p:txBody>
          <a:bodyPr wrap="square">
            <a:prstTxWarp prst="textNoShape">
              <a:avLst/>
            </a:prstTxWarp>
            <a:spAutoFit/>
          </a:bodyPr>
          <a:lstStyle/>
          <a:p>
            <a:pPr algn="ctr" eaLnBrk="0" fontAlgn="base" hangingPunct="0">
              <a:spcBef>
                <a:spcPct val="0"/>
              </a:spcBef>
              <a:spcAft>
                <a:spcPct val="0"/>
              </a:spcAft>
            </a:pPr>
            <a:r>
              <a:rPr lang="en-US" sz="1000" b="1" dirty="0" smtClean="0">
                <a:solidFill>
                  <a:srgbClr val="FF0000"/>
                </a:solidFill>
                <a:latin typeface="Comic Sans MS"/>
                <a:ea typeface="ＭＳ Ｐゴシック" pitchFamily="29" charset="-128"/>
                <a:cs typeface="Comic Sans MS"/>
              </a:rPr>
              <a:t>2.45 GeV Energy Recovery Linac</a:t>
            </a:r>
            <a:endParaRPr lang="en-US" sz="1000" b="1" dirty="0">
              <a:solidFill>
                <a:srgbClr val="FF0000"/>
              </a:solidFill>
              <a:latin typeface="Comic Sans MS"/>
              <a:ea typeface="ＭＳ Ｐゴシック" pitchFamily="29" charset="-128"/>
              <a:cs typeface="Comic Sans MS"/>
            </a:endParaRPr>
          </a:p>
        </p:txBody>
      </p:sp>
      <p:sp>
        <p:nvSpPr>
          <p:cNvPr id="405" name="Text Box 19"/>
          <p:cNvSpPr txBox="1">
            <a:spLocks noChangeArrowheads="1"/>
          </p:cNvSpPr>
          <p:nvPr/>
        </p:nvSpPr>
        <p:spPr bwMode="auto">
          <a:xfrm rot="3600000">
            <a:off x="4009909" y="2492732"/>
            <a:ext cx="1293229" cy="400110"/>
          </a:xfrm>
          <a:prstGeom prst="rect">
            <a:avLst/>
          </a:prstGeom>
          <a:noFill/>
          <a:ln w="9525">
            <a:noFill/>
            <a:miter lim="800000"/>
            <a:headEnd/>
            <a:tailEnd/>
          </a:ln>
        </p:spPr>
        <p:txBody>
          <a:bodyPr wrap="square">
            <a:prstTxWarp prst="textNoShape">
              <a:avLst/>
            </a:prstTxWarp>
            <a:spAutoFit/>
          </a:bodyPr>
          <a:lstStyle/>
          <a:p>
            <a:pPr algn="ctr" eaLnBrk="0" fontAlgn="base" hangingPunct="0">
              <a:spcBef>
                <a:spcPct val="0"/>
              </a:spcBef>
              <a:spcAft>
                <a:spcPct val="0"/>
              </a:spcAft>
            </a:pPr>
            <a:r>
              <a:rPr lang="en-US" sz="1000" b="1" dirty="0" smtClean="0">
                <a:solidFill>
                  <a:srgbClr val="FF0000"/>
                </a:solidFill>
                <a:latin typeface="Comic Sans MS"/>
                <a:ea typeface="ＭＳ Ｐゴシック" pitchFamily="29" charset="-128"/>
                <a:cs typeface="Comic Sans MS"/>
              </a:rPr>
              <a:t>2.45 GeV Energy Recovery Linac</a:t>
            </a:r>
            <a:endParaRPr lang="en-US" sz="1000" b="1" dirty="0">
              <a:solidFill>
                <a:srgbClr val="FF0000"/>
              </a:solidFill>
              <a:latin typeface="Comic Sans MS"/>
              <a:ea typeface="ＭＳ Ｐゴシック" pitchFamily="29" charset="-128"/>
              <a:cs typeface="Comic Sans MS"/>
            </a:endParaRPr>
          </a:p>
        </p:txBody>
      </p:sp>
      <p:grpSp>
        <p:nvGrpSpPr>
          <p:cNvPr id="406" name="Group 373"/>
          <p:cNvGrpSpPr/>
          <p:nvPr/>
        </p:nvGrpSpPr>
        <p:grpSpPr>
          <a:xfrm>
            <a:off x="1463242" y="5145384"/>
            <a:ext cx="911431" cy="285208"/>
            <a:chOff x="4641972" y="4692927"/>
            <a:chExt cx="1032733" cy="323166"/>
          </a:xfrm>
        </p:grpSpPr>
        <p:sp>
          <p:nvSpPr>
            <p:cNvPr id="569" name="TextBox 568"/>
            <p:cNvSpPr txBox="1"/>
            <p:nvPr/>
          </p:nvSpPr>
          <p:spPr>
            <a:xfrm>
              <a:off x="4641972" y="4692927"/>
              <a:ext cx="1032733" cy="313864"/>
            </a:xfrm>
            <a:prstGeom prst="rect">
              <a:avLst/>
            </a:prstGeom>
            <a:noFill/>
          </p:spPr>
          <p:txBody>
            <a:bodyPr wrap="square" rtlCol="0">
              <a:spAutoFit/>
            </a:bodyPr>
            <a:lstStyle/>
            <a:p>
              <a:pPr algn="ctr" fontAlgn="base">
                <a:spcBef>
                  <a:spcPct val="0"/>
                </a:spcBef>
                <a:spcAft>
                  <a:spcPct val="0"/>
                </a:spcAft>
              </a:pPr>
              <a:r>
                <a:rPr lang="en-US" sz="1200" b="1" dirty="0" smtClean="0">
                  <a:solidFill>
                    <a:srgbClr val="000000"/>
                  </a:solidFill>
                  <a:latin typeface="Comic Sans MS"/>
                  <a:ea typeface="ＭＳ Ｐゴシック" pitchFamily="29" charset="-128"/>
                  <a:cs typeface="Comic Sans MS"/>
                </a:rPr>
                <a:t>100 m</a:t>
              </a:r>
              <a:endParaRPr lang="en-US" sz="1200" b="1" dirty="0">
                <a:solidFill>
                  <a:srgbClr val="000000"/>
                </a:solidFill>
                <a:latin typeface="Comic Sans MS"/>
                <a:ea typeface="ＭＳ Ｐゴシック" pitchFamily="29" charset="-128"/>
                <a:cs typeface="Comic Sans MS"/>
              </a:endParaRPr>
            </a:p>
          </p:txBody>
        </p:sp>
        <p:cxnSp>
          <p:nvCxnSpPr>
            <p:cNvPr id="570" name="Straight Connector 569"/>
            <p:cNvCxnSpPr/>
            <p:nvPr/>
          </p:nvCxnSpPr>
          <p:spPr>
            <a:xfrm flipV="1">
              <a:off x="4928523" y="50160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407" name="Group 480"/>
          <p:cNvGrpSpPr>
            <a:grpSpLocks noChangeAspect="1"/>
          </p:cNvGrpSpPr>
          <p:nvPr/>
        </p:nvGrpSpPr>
        <p:grpSpPr>
          <a:xfrm flipH="1">
            <a:off x="1253965" y="3335374"/>
            <a:ext cx="555885" cy="291295"/>
            <a:chOff x="4166066" y="3056387"/>
            <a:chExt cx="2519466" cy="1320268"/>
          </a:xfrm>
        </p:grpSpPr>
        <p:grpSp>
          <p:nvGrpSpPr>
            <p:cNvPr id="556" name="Group 86"/>
            <p:cNvGrpSpPr>
              <a:grpSpLocks noChangeAspect="1"/>
            </p:cNvGrpSpPr>
            <p:nvPr/>
          </p:nvGrpSpPr>
          <p:grpSpPr bwMode="auto">
            <a:xfrm>
              <a:off x="4166066" y="3056387"/>
              <a:ext cx="1406168" cy="1320268"/>
              <a:chOff x="1815" y="2475"/>
              <a:chExt cx="492" cy="547"/>
            </a:xfrm>
          </p:grpSpPr>
          <p:grpSp>
            <p:nvGrpSpPr>
              <p:cNvPr id="561" name="Group 87"/>
              <p:cNvGrpSpPr>
                <a:grpSpLocks noChangeAspect="1"/>
              </p:cNvGrpSpPr>
              <p:nvPr/>
            </p:nvGrpSpPr>
            <p:grpSpPr bwMode="auto">
              <a:xfrm>
                <a:off x="1815" y="2475"/>
                <a:ext cx="492" cy="273"/>
                <a:chOff x="1815" y="2475"/>
                <a:chExt cx="492" cy="273"/>
              </a:xfrm>
            </p:grpSpPr>
            <p:sp>
              <p:nvSpPr>
                <p:cNvPr id="566"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67"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68"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62" name="Group 91"/>
              <p:cNvGrpSpPr>
                <a:grpSpLocks noChangeAspect="1"/>
              </p:cNvGrpSpPr>
              <p:nvPr/>
            </p:nvGrpSpPr>
            <p:grpSpPr bwMode="auto">
              <a:xfrm flipV="1">
                <a:off x="1815" y="2749"/>
                <a:ext cx="492" cy="273"/>
                <a:chOff x="1813" y="2475"/>
                <a:chExt cx="492" cy="273"/>
              </a:xfrm>
            </p:grpSpPr>
            <p:sp>
              <p:nvSpPr>
                <p:cNvPr id="56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6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65"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57" name="Block Arc 55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58" name="Rounded Rectangle 55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59" name="Rounded Rectangle 55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60" name="Oval 55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408" name="Group 480"/>
          <p:cNvGrpSpPr>
            <a:grpSpLocks noChangeAspect="1"/>
          </p:cNvGrpSpPr>
          <p:nvPr/>
        </p:nvGrpSpPr>
        <p:grpSpPr>
          <a:xfrm flipH="1">
            <a:off x="1256487" y="3035479"/>
            <a:ext cx="555885" cy="291295"/>
            <a:chOff x="4166066" y="3056387"/>
            <a:chExt cx="2519466" cy="1320268"/>
          </a:xfrm>
        </p:grpSpPr>
        <p:grpSp>
          <p:nvGrpSpPr>
            <p:cNvPr id="543" name="Group 86"/>
            <p:cNvGrpSpPr>
              <a:grpSpLocks noChangeAspect="1"/>
            </p:cNvGrpSpPr>
            <p:nvPr/>
          </p:nvGrpSpPr>
          <p:grpSpPr bwMode="auto">
            <a:xfrm>
              <a:off x="4166066" y="3056387"/>
              <a:ext cx="1406168" cy="1320268"/>
              <a:chOff x="1815" y="2475"/>
              <a:chExt cx="492" cy="547"/>
            </a:xfrm>
          </p:grpSpPr>
          <p:grpSp>
            <p:nvGrpSpPr>
              <p:cNvPr id="548" name="Group 87"/>
              <p:cNvGrpSpPr>
                <a:grpSpLocks noChangeAspect="1"/>
              </p:cNvGrpSpPr>
              <p:nvPr/>
            </p:nvGrpSpPr>
            <p:grpSpPr bwMode="auto">
              <a:xfrm>
                <a:off x="1815" y="2475"/>
                <a:ext cx="492" cy="273"/>
                <a:chOff x="1815" y="2475"/>
                <a:chExt cx="492" cy="273"/>
              </a:xfrm>
            </p:grpSpPr>
            <p:sp>
              <p:nvSpPr>
                <p:cNvPr id="55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5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49" name="Group 91"/>
              <p:cNvGrpSpPr>
                <a:grpSpLocks noChangeAspect="1"/>
              </p:cNvGrpSpPr>
              <p:nvPr/>
            </p:nvGrpSpPr>
            <p:grpSpPr bwMode="auto">
              <a:xfrm flipV="1">
                <a:off x="1815" y="2749"/>
                <a:ext cx="492" cy="273"/>
                <a:chOff x="1813" y="2475"/>
                <a:chExt cx="492" cy="273"/>
              </a:xfrm>
            </p:grpSpPr>
            <p:sp>
              <p:nvSpPr>
                <p:cNvPr id="55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5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5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44" name="Block Arc 54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45" name="Rounded Rectangle 54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46" name="Rounded Rectangle 54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47" name="Oval 54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409" name="Group 480"/>
          <p:cNvGrpSpPr>
            <a:grpSpLocks noChangeAspect="1"/>
          </p:cNvGrpSpPr>
          <p:nvPr/>
        </p:nvGrpSpPr>
        <p:grpSpPr>
          <a:xfrm flipH="1">
            <a:off x="1256487" y="2736942"/>
            <a:ext cx="555885" cy="291295"/>
            <a:chOff x="4166066" y="3056387"/>
            <a:chExt cx="2519466" cy="1320268"/>
          </a:xfrm>
        </p:grpSpPr>
        <p:grpSp>
          <p:nvGrpSpPr>
            <p:cNvPr id="530" name="Group 86"/>
            <p:cNvGrpSpPr>
              <a:grpSpLocks noChangeAspect="1"/>
            </p:cNvGrpSpPr>
            <p:nvPr/>
          </p:nvGrpSpPr>
          <p:grpSpPr bwMode="auto">
            <a:xfrm>
              <a:off x="4166066" y="3056387"/>
              <a:ext cx="1406168" cy="1320268"/>
              <a:chOff x="1815" y="2475"/>
              <a:chExt cx="492" cy="547"/>
            </a:xfrm>
          </p:grpSpPr>
          <p:grpSp>
            <p:nvGrpSpPr>
              <p:cNvPr id="535" name="Group 87"/>
              <p:cNvGrpSpPr>
                <a:grpSpLocks noChangeAspect="1"/>
              </p:cNvGrpSpPr>
              <p:nvPr/>
            </p:nvGrpSpPr>
            <p:grpSpPr bwMode="auto">
              <a:xfrm>
                <a:off x="1815" y="2475"/>
                <a:ext cx="492" cy="273"/>
                <a:chOff x="1815" y="2475"/>
                <a:chExt cx="492" cy="273"/>
              </a:xfrm>
            </p:grpSpPr>
            <p:sp>
              <p:nvSpPr>
                <p:cNvPr id="54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4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4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36" name="Group 91"/>
              <p:cNvGrpSpPr>
                <a:grpSpLocks noChangeAspect="1"/>
              </p:cNvGrpSpPr>
              <p:nvPr/>
            </p:nvGrpSpPr>
            <p:grpSpPr bwMode="auto">
              <a:xfrm flipV="1">
                <a:off x="1815" y="2749"/>
                <a:ext cx="492" cy="273"/>
                <a:chOff x="1813" y="2475"/>
                <a:chExt cx="492" cy="273"/>
              </a:xfrm>
            </p:grpSpPr>
            <p:sp>
              <p:nvSpPr>
                <p:cNvPr id="53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3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3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31" name="Block Arc 53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32" name="Rounded Rectangle 53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33" name="Rounded Rectangle 53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34" name="Oval 53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410" name="Group 480"/>
          <p:cNvGrpSpPr>
            <a:grpSpLocks noChangeAspect="1"/>
          </p:cNvGrpSpPr>
          <p:nvPr/>
        </p:nvGrpSpPr>
        <p:grpSpPr>
          <a:xfrm flipH="1">
            <a:off x="1251442" y="4226951"/>
            <a:ext cx="555885" cy="291295"/>
            <a:chOff x="4166066" y="3056387"/>
            <a:chExt cx="2519466" cy="1320268"/>
          </a:xfrm>
        </p:grpSpPr>
        <p:grpSp>
          <p:nvGrpSpPr>
            <p:cNvPr id="517" name="Group 86"/>
            <p:cNvGrpSpPr>
              <a:grpSpLocks noChangeAspect="1"/>
            </p:cNvGrpSpPr>
            <p:nvPr/>
          </p:nvGrpSpPr>
          <p:grpSpPr bwMode="auto">
            <a:xfrm>
              <a:off x="4166066" y="3056387"/>
              <a:ext cx="1406168" cy="1320268"/>
              <a:chOff x="1815" y="2475"/>
              <a:chExt cx="492" cy="547"/>
            </a:xfrm>
          </p:grpSpPr>
          <p:grpSp>
            <p:nvGrpSpPr>
              <p:cNvPr id="522" name="Group 87"/>
              <p:cNvGrpSpPr>
                <a:grpSpLocks noChangeAspect="1"/>
              </p:cNvGrpSpPr>
              <p:nvPr/>
            </p:nvGrpSpPr>
            <p:grpSpPr bwMode="auto">
              <a:xfrm>
                <a:off x="1815" y="2475"/>
                <a:ext cx="492" cy="273"/>
                <a:chOff x="1815" y="2475"/>
                <a:chExt cx="492" cy="273"/>
              </a:xfrm>
            </p:grpSpPr>
            <p:sp>
              <p:nvSpPr>
                <p:cNvPr id="52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2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2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23" name="Group 91"/>
              <p:cNvGrpSpPr>
                <a:grpSpLocks noChangeAspect="1"/>
              </p:cNvGrpSpPr>
              <p:nvPr/>
            </p:nvGrpSpPr>
            <p:grpSpPr bwMode="auto">
              <a:xfrm flipV="1">
                <a:off x="1815" y="2749"/>
                <a:ext cx="492" cy="273"/>
                <a:chOff x="1813" y="2475"/>
                <a:chExt cx="492" cy="273"/>
              </a:xfrm>
            </p:grpSpPr>
            <p:sp>
              <p:nvSpPr>
                <p:cNvPr id="52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2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2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18" name="Block Arc 51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19" name="Rounded Rectangle 51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20" name="Rounded Rectangle 51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21" name="Oval 52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411" name="Group 480"/>
          <p:cNvGrpSpPr>
            <a:grpSpLocks noChangeAspect="1"/>
          </p:cNvGrpSpPr>
          <p:nvPr/>
        </p:nvGrpSpPr>
        <p:grpSpPr>
          <a:xfrm flipH="1">
            <a:off x="1253965" y="3927056"/>
            <a:ext cx="555885" cy="291295"/>
            <a:chOff x="4166066" y="3056387"/>
            <a:chExt cx="2519466" cy="1320268"/>
          </a:xfrm>
        </p:grpSpPr>
        <p:grpSp>
          <p:nvGrpSpPr>
            <p:cNvPr id="503" name="Group 86"/>
            <p:cNvGrpSpPr>
              <a:grpSpLocks noChangeAspect="1"/>
            </p:cNvGrpSpPr>
            <p:nvPr/>
          </p:nvGrpSpPr>
          <p:grpSpPr bwMode="auto">
            <a:xfrm>
              <a:off x="4166066" y="3056387"/>
              <a:ext cx="1406168" cy="1320268"/>
              <a:chOff x="1815" y="2475"/>
              <a:chExt cx="492" cy="547"/>
            </a:xfrm>
          </p:grpSpPr>
          <p:grpSp>
            <p:nvGrpSpPr>
              <p:cNvPr id="508" name="Group 87"/>
              <p:cNvGrpSpPr>
                <a:grpSpLocks noChangeAspect="1"/>
              </p:cNvGrpSpPr>
              <p:nvPr/>
            </p:nvGrpSpPr>
            <p:grpSpPr bwMode="auto">
              <a:xfrm>
                <a:off x="1815" y="2475"/>
                <a:ext cx="492" cy="273"/>
                <a:chOff x="1815" y="2475"/>
                <a:chExt cx="492" cy="273"/>
              </a:xfrm>
            </p:grpSpPr>
            <p:sp>
              <p:nvSpPr>
                <p:cNvPr id="51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1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1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509" name="Group 91"/>
              <p:cNvGrpSpPr>
                <a:grpSpLocks noChangeAspect="1"/>
              </p:cNvGrpSpPr>
              <p:nvPr/>
            </p:nvGrpSpPr>
            <p:grpSpPr bwMode="auto">
              <a:xfrm flipV="1">
                <a:off x="1815" y="2749"/>
                <a:ext cx="492" cy="273"/>
                <a:chOff x="1813" y="2475"/>
                <a:chExt cx="492" cy="273"/>
              </a:xfrm>
            </p:grpSpPr>
            <p:sp>
              <p:nvSpPr>
                <p:cNvPr id="51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1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1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504" name="Block Arc 50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505" name="Rounded Rectangle 50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06" name="Rounded Rectangle 50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507" name="Oval 50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grpSp>
        <p:nvGrpSpPr>
          <p:cNvPr id="412" name="Group 480"/>
          <p:cNvGrpSpPr>
            <a:grpSpLocks noChangeAspect="1"/>
          </p:cNvGrpSpPr>
          <p:nvPr/>
        </p:nvGrpSpPr>
        <p:grpSpPr>
          <a:xfrm flipH="1">
            <a:off x="1253965" y="3628519"/>
            <a:ext cx="555885" cy="291295"/>
            <a:chOff x="4166066" y="3056387"/>
            <a:chExt cx="2519466" cy="1320268"/>
          </a:xfrm>
        </p:grpSpPr>
        <p:grpSp>
          <p:nvGrpSpPr>
            <p:cNvPr id="488" name="Group 86"/>
            <p:cNvGrpSpPr>
              <a:grpSpLocks noChangeAspect="1"/>
            </p:cNvGrpSpPr>
            <p:nvPr/>
          </p:nvGrpSpPr>
          <p:grpSpPr bwMode="auto">
            <a:xfrm>
              <a:off x="4166066" y="3056387"/>
              <a:ext cx="1406168" cy="1320268"/>
              <a:chOff x="1815" y="2475"/>
              <a:chExt cx="492" cy="547"/>
            </a:xfrm>
          </p:grpSpPr>
          <p:grpSp>
            <p:nvGrpSpPr>
              <p:cNvPr id="495" name="Group 87"/>
              <p:cNvGrpSpPr>
                <a:grpSpLocks noChangeAspect="1"/>
              </p:cNvGrpSpPr>
              <p:nvPr/>
            </p:nvGrpSpPr>
            <p:grpSpPr bwMode="auto">
              <a:xfrm>
                <a:off x="1815" y="2475"/>
                <a:ext cx="492" cy="273"/>
                <a:chOff x="1815" y="2475"/>
                <a:chExt cx="492" cy="273"/>
              </a:xfrm>
            </p:grpSpPr>
            <p:sp>
              <p:nvSpPr>
                <p:cNvPr id="50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0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50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nvGrpSpPr>
              <p:cNvPr id="496" name="Group 91"/>
              <p:cNvGrpSpPr>
                <a:grpSpLocks noChangeAspect="1"/>
              </p:cNvGrpSpPr>
              <p:nvPr/>
            </p:nvGrpSpPr>
            <p:grpSpPr bwMode="auto">
              <a:xfrm flipV="1">
                <a:off x="1815" y="2749"/>
                <a:ext cx="492" cy="273"/>
                <a:chOff x="1813" y="2475"/>
                <a:chExt cx="492" cy="273"/>
              </a:xfrm>
            </p:grpSpPr>
            <p:sp>
              <p:nvSpPr>
                <p:cNvPr id="49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49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sp>
              <p:nvSpPr>
                <p:cNvPr id="49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900" b="1" dirty="0">
                    <a:solidFill>
                      <a:srgbClr val="000000"/>
                    </a:solidFill>
                    <a:latin typeface="Comic Sans MS"/>
                    <a:ea typeface="ＭＳ Ｐゴシック" pitchFamily="29" charset="-128"/>
                    <a:cs typeface="Comic Sans MS"/>
                  </a:endParaRPr>
                </a:p>
              </p:txBody>
            </p:sp>
          </p:grpSp>
        </p:grpSp>
        <p:sp>
          <p:nvSpPr>
            <p:cNvPr id="491" name="Block Arc 49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492" name="Rounded Rectangle 49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493" name="Rounded Rectangle 49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494" name="Oval 49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sp>
        <p:nvSpPr>
          <p:cNvPr id="413" name="Text Box 113"/>
          <p:cNvSpPr txBox="1">
            <a:spLocks noChangeAspect="1" noChangeArrowheads="1"/>
          </p:cNvSpPr>
          <p:nvPr/>
        </p:nvSpPr>
        <p:spPr bwMode="auto">
          <a:xfrm>
            <a:off x="1809848" y="3970581"/>
            <a:ext cx="833703"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25.1  GeV </a:t>
            </a:r>
            <a:endParaRPr lang="en-US" sz="900" b="1" dirty="0">
              <a:solidFill>
                <a:srgbClr val="FF0000"/>
              </a:solidFill>
              <a:latin typeface="Comic Sans MS"/>
              <a:ea typeface="ＭＳ Ｐゴシック" pitchFamily="29" charset="-128"/>
              <a:cs typeface="Comic Sans MS"/>
            </a:endParaRPr>
          </a:p>
        </p:txBody>
      </p:sp>
      <p:sp>
        <p:nvSpPr>
          <p:cNvPr id="418" name="Text Box 117"/>
          <p:cNvSpPr txBox="1">
            <a:spLocks noChangeAspect="1" noChangeArrowheads="1"/>
          </p:cNvSpPr>
          <p:nvPr/>
        </p:nvSpPr>
        <p:spPr bwMode="auto">
          <a:xfrm>
            <a:off x="1805265" y="3669649"/>
            <a:ext cx="838287"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20.2 GeV </a:t>
            </a:r>
            <a:endParaRPr lang="en-US" sz="900" b="1" dirty="0">
              <a:solidFill>
                <a:srgbClr val="FF0000"/>
              </a:solidFill>
              <a:latin typeface="Comic Sans MS"/>
              <a:ea typeface="ＭＳ Ｐゴシック" pitchFamily="29" charset="-128"/>
              <a:cs typeface="Comic Sans MS"/>
            </a:endParaRPr>
          </a:p>
        </p:txBody>
      </p:sp>
      <p:sp>
        <p:nvSpPr>
          <p:cNvPr id="419" name="Text Box 118"/>
          <p:cNvSpPr txBox="1">
            <a:spLocks noChangeAspect="1" noChangeArrowheads="1"/>
          </p:cNvSpPr>
          <p:nvPr/>
        </p:nvSpPr>
        <p:spPr bwMode="auto">
          <a:xfrm>
            <a:off x="1812370" y="3374218"/>
            <a:ext cx="831181"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15.3 GeV </a:t>
            </a:r>
            <a:endParaRPr lang="en-US" sz="900" b="1" dirty="0">
              <a:solidFill>
                <a:srgbClr val="FF0000"/>
              </a:solidFill>
              <a:latin typeface="Comic Sans MS"/>
              <a:ea typeface="ＭＳ Ｐゴシック" pitchFamily="29" charset="-128"/>
              <a:cs typeface="Comic Sans MS"/>
            </a:endParaRPr>
          </a:p>
        </p:txBody>
      </p:sp>
      <p:sp>
        <p:nvSpPr>
          <p:cNvPr id="420" name="Text Box 119"/>
          <p:cNvSpPr txBox="1">
            <a:spLocks noChangeAspect="1" noChangeArrowheads="1"/>
          </p:cNvSpPr>
          <p:nvPr/>
        </p:nvSpPr>
        <p:spPr bwMode="auto">
          <a:xfrm>
            <a:off x="1812370" y="3079004"/>
            <a:ext cx="831181"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10.4 GeV </a:t>
            </a:r>
            <a:endParaRPr lang="en-US" sz="900" b="1" dirty="0">
              <a:solidFill>
                <a:srgbClr val="FF0000"/>
              </a:solidFill>
              <a:latin typeface="Comic Sans MS"/>
              <a:ea typeface="ＭＳ Ｐゴシック" pitchFamily="29" charset="-128"/>
              <a:cs typeface="Comic Sans MS"/>
            </a:endParaRPr>
          </a:p>
        </p:txBody>
      </p:sp>
      <p:sp>
        <p:nvSpPr>
          <p:cNvPr id="421" name="Text Box 113"/>
          <p:cNvSpPr txBox="1">
            <a:spLocks noChangeAspect="1" noChangeArrowheads="1"/>
          </p:cNvSpPr>
          <p:nvPr/>
        </p:nvSpPr>
        <p:spPr bwMode="auto">
          <a:xfrm>
            <a:off x="1807327" y="4270478"/>
            <a:ext cx="836225"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30.0  GeV </a:t>
            </a:r>
            <a:endParaRPr lang="en-US" sz="900" b="1" dirty="0">
              <a:solidFill>
                <a:srgbClr val="FF0000"/>
              </a:solidFill>
              <a:latin typeface="Comic Sans MS"/>
              <a:ea typeface="ＭＳ Ｐゴシック" pitchFamily="29" charset="-128"/>
              <a:cs typeface="Comic Sans MS"/>
            </a:endParaRPr>
          </a:p>
        </p:txBody>
      </p:sp>
      <p:sp>
        <p:nvSpPr>
          <p:cNvPr id="422" name="Text Box 119"/>
          <p:cNvSpPr txBox="1">
            <a:spLocks noChangeAspect="1" noChangeArrowheads="1"/>
          </p:cNvSpPr>
          <p:nvPr/>
        </p:nvSpPr>
        <p:spPr bwMode="auto">
          <a:xfrm>
            <a:off x="1805265" y="2780468"/>
            <a:ext cx="722711"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5.50 </a:t>
            </a:r>
            <a:r>
              <a:rPr lang="en-US" sz="900" b="1" dirty="0">
                <a:solidFill>
                  <a:srgbClr val="FF0000"/>
                </a:solidFill>
                <a:latin typeface="Comic Sans MS"/>
                <a:ea typeface="ＭＳ Ｐゴシック" pitchFamily="29" charset="-128"/>
                <a:cs typeface="Comic Sans MS"/>
              </a:rPr>
              <a:t>GeV </a:t>
            </a:r>
          </a:p>
        </p:txBody>
      </p:sp>
      <p:sp>
        <p:nvSpPr>
          <p:cNvPr id="426" name="Arc 425"/>
          <p:cNvSpPr/>
          <p:nvPr/>
        </p:nvSpPr>
        <p:spPr>
          <a:xfrm rot="3600000">
            <a:off x="5024080" y="2691508"/>
            <a:ext cx="184376" cy="136755"/>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a:solidFill>
                <a:srgbClr val="000000"/>
              </a:solidFill>
            </a:endParaRPr>
          </a:p>
        </p:txBody>
      </p:sp>
      <p:sp>
        <p:nvSpPr>
          <p:cNvPr id="427" name="Arc 426"/>
          <p:cNvSpPr>
            <a:spLocks noChangeAspect="1"/>
          </p:cNvSpPr>
          <p:nvPr/>
        </p:nvSpPr>
        <p:spPr>
          <a:xfrm rot="577047">
            <a:off x="1060902" y="1126779"/>
            <a:ext cx="3997837" cy="3425050"/>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sp>
        <p:nvSpPr>
          <p:cNvPr id="453" name="Text Box 19"/>
          <p:cNvSpPr txBox="1">
            <a:spLocks noChangeArrowheads="1"/>
          </p:cNvSpPr>
          <p:nvPr/>
        </p:nvSpPr>
        <p:spPr bwMode="auto">
          <a:xfrm rot="3600000">
            <a:off x="5210494" y="2820367"/>
            <a:ext cx="708193" cy="338554"/>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800" b="1" dirty="0" smtClean="0">
                <a:solidFill>
                  <a:srgbClr val="3366FF"/>
                </a:solidFill>
                <a:latin typeface="Comic Sans MS" pitchFamily="-110" charset="0"/>
                <a:ea typeface="Comic Sans MS" pitchFamily="-110" charset="0"/>
                <a:cs typeface="Comic Sans MS" pitchFamily="-110" charset="0"/>
              </a:rPr>
              <a:t>Beam </a:t>
            </a:r>
          </a:p>
          <a:p>
            <a:pPr eaLnBrk="0" fontAlgn="base" hangingPunct="0">
              <a:spcBef>
                <a:spcPct val="0"/>
              </a:spcBef>
              <a:spcAft>
                <a:spcPct val="0"/>
              </a:spcAft>
            </a:pPr>
            <a:r>
              <a:rPr lang="en-US" sz="800" b="1" dirty="0" smtClean="0">
                <a:solidFill>
                  <a:srgbClr val="3366FF"/>
                </a:solidFill>
                <a:latin typeface="Comic Sans MS" pitchFamily="-110" charset="0"/>
                <a:ea typeface="Comic Sans MS" pitchFamily="-110" charset="0"/>
                <a:cs typeface="Comic Sans MS" pitchFamily="-110" charset="0"/>
              </a:rPr>
              <a:t>dump</a:t>
            </a:r>
            <a:endParaRPr lang="en-US" sz="800" b="1" dirty="0">
              <a:solidFill>
                <a:srgbClr val="3366FF"/>
              </a:solidFill>
              <a:latin typeface="Comic Sans MS" pitchFamily="-110" charset="0"/>
              <a:ea typeface="Comic Sans MS" pitchFamily="-110" charset="0"/>
              <a:cs typeface="Comic Sans MS" pitchFamily="-110" charset="0"/>
            </a:endParaRPr>
          </a:p>
        </p:txBody>
      </p:sp>
      <p:sp>
        <p:nvSpPr>
          <p:cNvPr id="454" name="Text Box 19"/>
          <p:cNvSpPr txBox="1">
            <a:spLocks noChangeArrowheads="1"/>
          </p:cNvSpPr>
          <p:nvPr/>
        </p:nvSpPr>
        <p:spPr bwMode="auto">
          <a:xfrm rot="3600000">
            <a:off x="4706065" y="1868022"/>
            <a:ext cx="678772" cy="338554"/>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800" b="1" dirty="0" smtClean="0">
                <a:solidFill>
                  <a:srgbClr val="3366FF"/>
                </a:solidFill>
                <a:latin typeface="Comic Sans MS" pitchFamily="-110" charset="0"/>
                <a:ea typeface="Comic Sans MS" pitchFamily="-110" charset="0"/>
                <a:cs typeface="Comic Sans MS" pitchFamily="-110" charset="0"/>
              </a:rPr>
              <a:t>Polarized </a:t>
            </a:r>
          </a:p>
          <a:p>
            <a:pPr eaLnBrk="0" fontAlgn="base" hangingPunct="0">
              <a:spcBef>
                <a:spcPct val="0"/>
              </a:spcBef>
              <a:spcAft>
                <a:spcPct val="0"/>
              </a:spcAft>
            </a:pPr>
            <a:r>
              <a:rPr lang="en-US" sz="800" b="1" dirty="0" smtClean="0">
                <a:solidFill>
                  <a:srgbClr val="3366FF"/>
                </a:solidFill>
                <a:latin typeface="Comic Sans MS" pitchFamily="-110" charset="0"/>
                <a:ea typeface="Comic Sans MS" pitchFamily="-110" charset="0"/>
                <a:cs typeface="Comic Sans MS" pitchFamily="-110" charset="0"/>
              </a:rPr>
              <a:t>e-gun</a:t>
            </a:r>
            <a:endParaRPr lang="en-US" sz="800" b="1" dirty="0">
              <a:solidFill>
                <a:srgbClr val="3366FF"/>
              </a:solidFill>
              <a:latin typeface="Comic Sans MS" pitchFamily="-110" charset="0"/>
              <a:ea typeface="Comic Sans MS" pitchFamily="-110" charset="0"/>
              <a:cs typeface="Comic Sans MS" pitchFamily="-110" charset="0"/>
            </a:endParaRPr>
          </a:p>
        </p:txBody>
      </p:sp>
      <p:sp>
        <p:nvSpPr>
          <p:cNvPr id="456" name="Can 455"/>
          <p:cNvSpPr/>
          <p:nvPr/>
        </p:nvSpPr>
        <p:spPr bwMode="auto">
          <a:xfrm rot="19800000">
            <a:off x="5221323" y="2629125"/>
            <a:ext cx="138192" cy="158907"/>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rgbClr val="FFFFFF"/>
              </a:solidFill>
            </a:endParaRPr>
          </a:p>
        </p:txBody>
      </p:sp>
      <p:sp>
        <p:nvSpPr>
          <p:cNvPr id="457" name="Freeform 456"/>
          <p:cNvSpPr/>
          <p:nvPr/>
        </p:nvSpPr>
        <p:spPr>
          <a:xfrm rot="3439852" flipH="1">
            <a:off x="4928662" y="2306596"/>
            <a:ext cx="231089" cy="10861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458" name="Freeform 457"/>
          <p:cNvSpPr/>
          <p:nvPr/>
        </p:nvSpPr>
        <p:spPr>
          <a:xfrm rot="3439852">
            <a:off x="5020848" y="2528631"/>
            <a:ext cx="255538" cy="76012"/>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459" name="Oval 458"/>
          <p:cNvSpPr/>
          <p:nvPr/>
        </p:nvSpPr>
        <p:spPr>
          <a:xfrm rot="19639852">
            <a:off x="4943740" y="2184205"/>
            <a:ext cx="150237" cy="770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460" name="Text Box 113"/>
          <p:cNvSpPr txBox="1">
            <a:spLocks noChangeAspect="1" noChangeArrowheads="1"/>
          </p:cNvSpPr>
          <p:nvPr/>
        </p:nvSpPr>
        <p:spPr bwMode="auto">
          <a:xfrm rot="3600000" flipH="1">
            <a:off x="4973969" y="3009451"/>
            <a:ext cx="774692" cy="230832"/>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900" b="1" dirty="0" smtClean="0">
                <a:solidFill>
                  <a:srgbClr val="FF0000"/>
                </a:solidFill>
                <a:latin typeface="Comic Sans MS"/>
                <a:ea typeface="ＭＳ Ｐゴシック" pitchFamily="29" charset="-128"/>
                <a:cs typeface="Comic Sans MS"/>
              </a:rPr>
              <a:t>0.6 GeV </a:t>
            </a:r>
            <a:endParaRPr lang="en-US" sz="900" b="1" dirty="0">
              <a:solidFill>
                <a:srgbClr val="FF0000"/>
              </a:solidFill>
              <a:latin typeface="Comic Sans MS"/>
              <a:ea typeface="ＭＳ Ｐゴシック" pitchFamily="29" charset="-128"/>
              <a:cs typeface="Comic Sans MS"/>
            </a:endParaRPr>
          </a:p>
        </p:txBody>
      </p:sp>
      <p:cxnSp>
        <p:nvCxnSpPr>
          <p:cNvPr id="461" name="Straight Connector 460"/>
          <p:cNvCxnSpPr>
            <a:stCxn id="427" idx="0"/>
          </p:cNvCxnSpPr>
          <p:nvPr/>
        </p:nvCxnSpPr>
        <p:spPr>
          <a:xfrm rot="10800000" flipV="1">
            <a:off x="2488227" y="1119468"/>
            <a:ext cx="548130" cy="2049"/>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3" name="Straight Connector 432"/>
          <p:cNvCxnSpPr>
            <a:stCxn id="426" idx="0"/>
          </p:cNvCxnSpPr>
          <p:nvPr/>
        </p:nvCxnSpPr>
        <p:spPr>
          <a:xfrm rot="16200000" flipV="1">
            <a:off x="4697819" y="2248032"/>
            <a:ext cx="603875" cy="351457"/>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4" name="Arc 433"/>
          <p:cNvSpPr/>
          <p:nvPr/>
        </p:nvSpPr>
        <p:spPr>
          <a:xfrm rot="7200000">
            <a:off x="347612" y="2651886"/>
            <a:ext cx="184376" cy="136755"/>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a:solidFill>
                <a:srgbClr val="000000"/>
              </a:solidFill>
            </a:endParaRPr>
          </a:p>
        </p:txBody>
      </p:sp>
      <p:sp>
        <p:nvSpPr>
          <p:cNvPr id="435" name="Arc 434"/>
          <p:cNvSpPr>
            <a:spLocks noChangeAspect="1"/>
          </p:cNvSpPr>
          <p:nvPr/>
        </p:nvSpPr>
        <p:spPr>
          <a:xfrm rot="18600000">
            <a:off x="177780" y="1293972"/>
            <a:ext cx="3997837" cy="3425050"/>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2400" b="1" dirty="0">
              <a:solidFill>
                <a:srgbClr val="000000"/>
              </a:solidFill>
            </a:endParaRPr>
          </a:p>
        </p:txBody>
      </p:sp>
      <p:cxnSp>
        <p:nvCxnSpPr>
          <p:cNvPr id="436" name="Straight Connector 435"/>
          <p:cNvCxnSpPr>
            <a:stCxn id="434" idx="2"/>
          </p:cNvCxnSpPr>
          <p:nvPr/>
        </p:nvCxnSpPr>
        <p:spPr>
          <a:xfrm rot="5400000" flipH="1" flipV="1">
            <a:off x="277014" y="2267940"/>
            <a:ext cx="518069" cy="297733"/>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7" name="Freeform 436"/>
          <p:cNvSpPr/>
          <p:nvPr/>
        </p:nvSpPr>
        <p:spPr>
          <a:xfrm rot="15409430" flipH="1" flipV="1">
            <a:off x="5051520" y="3642341"/>
            <a:ext cx="519261" cy="116082"/>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sp>
        <p:nvSpPr>
          <p:cNvPr id="438" name="Freeform 437"/>
          <p:cNvSpPr/>
          <p:nvPr/>
        </p:nvSpPr>
        <p:spPr>
          <a:xfrm rot="9050523" flipV="1">
            <a:off x="1066180" y="1400610"/>
            <a:ext cx="519261" cy="4034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sz="2400" b="1" dirty="0">
              <a:solidFill>
                <a:srgbClr val="000000"/>
              </a:solidFill>
            </a:endParaRPr>
          </a:p>
        </p:txBody>
      </p:sp>
      <p:cxnSp>
        <p:nvCxnSpPr>
          <p:cNvPr id="441" name="Straight Connector 440"/>
          <p:cNvCxnSpPr>
            <a:endCxn id="427" idx="0"/>
          </p:cNvCxnSpPr>
          <p:nvPr/>
        </p:nvCxnSpPr>
        <p:spPr>
          <a:xfrm flipV="1">
            <a:off x="2464778" y="1119469"/>
            <a:ext cx="571579" cy="2049"/>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442" name="Group 102"/>
          <p:cNvGrpSpPr>
            <a:grpSpLocks/>
          </p:cNvGrpSpPr>
          <p:nvPr/>
        </p:nvGrpSpPr>
        <p:grpSpPr bwMode="auto">
          <a:xfrm rot="3600000" flipV="1">
            <a:off x="4981614" y="2428612"/>
            <a:ext cx="110125" cy="96305"/>
            <a:chOff x="1349301" y="1142797"/>
            <a:chExt cx="190434" cy="157189"/>
          </a:xfrm>
        </p:grpSpPr>
        <p:sp>
          <p:nvSpPr>
            <p:cNvPr id="449"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450"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hangingPunct="0">
                <a:defRPr/>
              </a:pPr>
              <a:endParaRPr lang="en-US" sz="4000" b="1" dirty="0">
                <a:solidFill>
                  <a:srgbClr val="000000"/>
                </a:solidFill>
                <a:latin typeface="Comic Sans MS"/>
                <a:ea typeface="ＭＳ Ｐゴシック" pitchFamily="29" charset="-128"/>
                <a:cs typeface="Comic Sans MS"/>
              </a:endParaRPr>
            </a:p>
          </p:txBody>
        </p:sp>
        <p:sp>
          <p:nvSpPr>
            <p:cNvPr id="451"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452"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sp>
        <p:nvSpPr>
          <p:cNvPr id="707" name="TextBox 706"/>
          <p:cNvSpPr txBox="1"/>
          <p:nvPr/>
        </p:nvSpPr>
        <p:spPr>
          <a:xfrm>
            <a:off x="4101056" y="987623"/>
            <a:ext cx="1385344" cy="30777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fontAlgn="base">
              <a:spcBef>
                <a:spcPct val="0"/>
              </a:spcBef>
              <a:spcAft>
                <a:spcPct val="0"/>
              </a:spcAft>
              <a:defRPr/>
            </a:pPr>
            <a:r>
              <a:rPr lang="en-US" sz="1400" b="1" dirty="0">
                <a:solidFill>
                  <a:srgbClr val="000000"/>
                </a:solidFill>
              </a:rPr>
              <a:t>L &gt; 10</a:t>
            </a:r>
            <a:r>
              <a:rPr lang="en-US" sz="1400" b="1" baseline="30000" dirty="0">
                <a:solidFill>
                  <a:srgbClr val="000000"/>
                </a:solidFill>
              </a:rPr>
              <a:t>34</a:t>
            </a:r>
            <a:r>
              <a:rPr lang="en-US" sz="1400" b="1" dirty="0">
                <a:solidFill>
                  <a:srgbClr val="000000"/>
                </a:solidFill>
              </a:rPr>
              <a:t> cm</a:t>
            </a:r>
            <a:r>
              <a:rPr lang="en-US" sz="1400" b="1" baseline="30000" dirty="0">
                <a:solidFill>
                  <a:srgbClr val="000000"/>
                </a:solidFill>
              </a:rPr>
              <a:t>-2 </a:t>
            </a:r>
            <a:r>
              <a:rPr lang="en-US" sz="1400" b="1" dirty="0">
                <a:solidFill>
                  <a:srgbClr val="000000"/>
                </a:solidFill>
              </a:rPr>
              <a:t>s</a:t>
            </a:r>
            <a:r>
              <a:rPr lang="en-US" sz="1400" b="1" baseline="30000" dirty="0">
                <a:solidFill>
                  <a:srgbClr val="000000"/>
                </a:solidFill>
              </a:rPr>
              <a:t>-1</a:t>
            </a:r>
          </a:p>
        </p:txBody>
      </p:sp>
      <p:pic>
        <p:nvPicPr>
          <p:cNvPr id="708" name="Picture 4"/>
          <p:cNvPicPr>
            <a:picLocks noChangeAspect="1" noChangeArrowheads="1"/>
          </p:cNvPicPr>
          <p:nvPr/>
        </p:nvPicPr>
        <p:blipFill>
          <a:blip r:embed="rId7" cstate="print"/>
          <a:srcRect l="58085" t="61320" r="11891" b="548"/>
          <a:stretch>
            <a:fillRect/>
          </a:stretch>
        </p:blipFill>
        <p:spPr bwMode="auto">
          <a:xfrm>
            <a:off x="5105400" y="4876800"/>
            <a:ext cx="2666999" cy="195640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47603194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Bold" charset="0"/>
                <a:sym typeface="Arial Bold" charset="0"/>
              </a:rPr>
              <a:t>Coherent electron cooling </a:t>
            </a:r>
            <a:endParaRPr lang="en-US" dirty="0"/>
          </a:p>
        </p:txBody>
      </p:sp>
      <p:sp>
        <p:nvSpPr>
          <p:cNvPr id="3" name="Content Placeholder 2"/>
          <p:cNvSpPr>
            <a:spLocks noGrp="1"/>
          </p:cNvSpPr>
          <p:nvPr>
            <p:ph idx="1"/>
          </p:nvPr>
        </p:nvSpPr>
        <p:spPr/>
        <p:txBody>
          <a:bodyPr/>
          <a:lstStyle/>
          <a:p>
            <a:r>
              <a:rPr lang="en-US" dirty="0" smtClean="0"/>
              <a:t>Idea proposed by Y. Derbenev in 1980, novel scheme with full evaluation developed by V. Litvinenko</a:t>
            </a:r>
          </a:p>
          <a:p>
            <a:r>
              <a:rPr lang="en-US" dirty="0" smtClean="0"/>
              <a:t>Fast cooling of high energy hadron beams</a:t>
            </a:r>
          </a:p>
          <a:p>
            <a:r>
              <a:rPr lang="en-US" dirty="0" smtClean="0"/>
              <a:t>Made possible by high  brightness electron beams and FEL technology</a:t>
            </a:r>
          </a:p>
          <a:p>
            <a:r>
              <a:rPr lang="en-US" dirty="0" smtClean="0"/>
              <a:t>~ 20 minutes cooling time for 250 GeV protons </a:t>
            </a:r>
            <a:r>
              <a:rPr lang="en-US" dirty="0" err="1" smtClean="0"/>
              <a:t></a:t>
            </a:r>
            <a:r>
              <a:rPr lang="en-US" dirty="0" smtClean="0"/>
              <a:t> reduced proton emittance gives high eRHIC luminosity at much reduced electron current</a:t>
            </a:r>
          </a:p>
          <a:p>
            <a:r>
              <a:rPr lang="en-US" dirty="0" smtClean="0"/>
              <a:t>Proof-of-principle demonstration planned with 40 GeV/n Au beam in RHIC.</a:t>
            </a:r>
          </a:p>
          <a:p>
            <a:endParaRPr lang="en-US" dirty="0"/>
          </a:p>
        </p:txBody>
      </p:sp>
      <p:sp>
        <p:nvSpPr>
          <p:cNvPr id="4" name="Text Box 3"/>
          <p:cNvSpPr txBox="1">
            <a:spLocks noChangeArrowheads="1"/>
          </p:cNvSpPr>
          <p:nvPr/>
        </p:nvSpPr>
        <p:spPr bwMode="auto">
          <a:xfrm>
            <a:off x="2771775" y="3810000"/>
            <a:ext cx="3849688" cy="738188"/>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400" b="1">
                <a:solidFill>
                  <a:srgbClr val="000000"/>
                </a:solidFill>
                <a:latin typeface="Times New Roman" pitchFamily="29" charset="0"/>
                <a:ea typeface="ＭＳ Ｐゴシック" pitchFamily="29" charset="-128"/>
              </a:rPr>
              <a:t>Amplifier:</a:t>
            </a:r>
            <a:r>
              <a:rPr lang="en-US" sz="1400">
                <a:solidFill>
                  <a:srgbClr val="000000"/>
                </a:solidFill>
                <a:latin typeface="Times New Roman" pitchFamily="29" charset="0"/>
                <a:ea typeface="ＭＳ Ｐゴシック" pitchFamily="29" charset="-128"/>
              </a:rPr>
              <a:t> Free Electron Laser (FEL) with gain of 100 -1000 amplifies density variations of electron beam, energy dependent delay of hadron beam</a:t>
            </a:r>
          </a:p>
        </p:txBody>
      </p:sp>
      <p:sp>
        <p:nvSpPr>
          <p:cNvPr id="5" name="Text Box 4"/>
          <p:cNvSpPr txBox="1">
            <a:spLocks noChangeArrowheads="1"/>
          </p:cNvSpPr>
          <p:nvPr/>
        </p:nvSpPr>
        <p:spPr bwMode="auto">
          <a:xfrm>
            <a:off x="533400" y="3810000"/>
            <a:ext cx="2160588" cy="954088"/>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400" b="1" dirty="0">
                <a:solidFill>
                  <a:srgbClr val="000000"/>
                </a:solidFill>
                <a:latin typeface="Times New Roman" pitchFamily="29" charset="0"/>
                <a:ea typeface="ＭＳ Ｐゴシック" pitchFamily="29" charset="-128"/>
              </a:rPr>
              <a:t>Pick-up: </a:t>
            </a:r>
            <a:r>
              <a:rPr lang="en-US" sz="1400" dirty="0">
                <a:solidFill>
                  <a:srgbClr val="000000"/>
                </a:solidFill>
                <a:latin typeface="Times New Roman" pitchFamily="29" charset="0"/>
                <a:ea typeface="ＭＳ Ｐゴシック" pitchFamily="29" charset="-128"/>
              </a:rPr>
              <a:t>electrostatic imprint of hadron charge distribution onto co-moving electron beam</a:t>
            </a:r>
          </a:p>
        </p:txBody>
      </p:sp>
      <p:sp>
        <p:nvSpPr>
          <p:cNvPr id="6" name="Text Box 5"/>
          <p:cNvSpPr txBox="1">
            <a:spLocks noChangeArrowheads="1"/>
          </p:cNvSpPr>
          <p:nvPr/>
        </p:nvSpPr>
        <p:spPr bwMode="auto">
          <a:xfrm>
            <a:off x="6748463" y="3810000"/>
            <a:ext cx="2319337" cy="984250"/>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400" b="1">
                <a:solidFill>
                  <a:srgbClr val="000000"/>
                </a:solidFill>
                <a:latin typeface="Times New Roman" pitchFamily="29" charset="0"/>
                <a:ea typeface="ＭＳ Ｐゴシック" pitchFamily="29" charset="-128"/>
              </a:rPr>
              <a:t>Kicker:</a:t>
            </a:r>
            <a:r>
              <a:rPr lang="en-US" sz="1400">
                <a:solidFill>
                  <a:srgbClr val="000000"/>
                </a:solidFill>
                <a:latin typeface="Times New Roman" pitchFamily="29" charset="0"/>
                <a:ea typeface="ＭＳ Ｐゴシック" pitchFamily="29" charset="-128"/>
              </a:rPr>
              <a:t>  electron beam corrects energy error of co-moving hadron beam through electrostatic interaction</a:t>
            </a:r>
            <a:r>
              <a:rPr lang="en-US" sz="1600" b="1">
                <a:solidFill>
                  <a:srgbClr val="000000"/>
                </a:solidFill>
                <a:latin typeface="Comic Sans MS" pitchFamily="29" charset="0"/>
                <a:ea typeface="ＭＳ Ｐゴシック" pitchFamily="29" charset="-128"/>
              </a:rPr>
              <a:t> </a:t>
            </a:r>
          </a:p>
        </p:txBody>
      </p:sp>
      <p:grpSp>
        <p:nvGrpSpPr>
          <p:cNvPr id="145" name="Group 144"/>
          <p:cNvGrpSpPr/>
          <p:nvPr/>
        </p:nvGrpSpPr>
        <p:grpSpPr>
          <a:xfrm>
            <a:off x="15875" y="4737100"/>
            <a:ext cx="9051925" cy="1739900"/>
            <a:chOff x="15875" y="4737100"/>
            <a:chExt cx="9051925" cy="1739900"/>
          </a:xfrm>
        </p:grpSpPr>
        <p:sp>
          <p:nvSpPr>
            <p:cNvPr id="74" name="Text Box 407"/>
            <p:cNvSpPr txBox="1">
              <a:spLocks noChangeArrowheads="1"/>
            </p:cNvSpPr>
            <p:nvPr/>
          </p:nvSpPr>
          <p:spPr bwMode="auto">
            <a:xfrm>
              <a:off x="963613" y="5172075"/>
              <a:ext cx="1276350" cy="338554"/>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600" b="1">
                  <a:solidFill>
                    <a:srgbClr val="000000"/>
                  </a:solidFill>
                  <a:latin typeface="Comic Sans MS" pitchFamily="-110" charset="0"/>
                  <a:ea typeface="Comic Sans MS" pitchFamily="-110" charset="0"/>
                  <a:cs typeface="Comic Sans MS" pitchFamily="-110" charset="0"/>
                </a:rPr>
                <a:t>Modulator</a:t>
              </a:r>
            </a:p>
          </p:txBody>
        </p:sp>
        <p:sp>
          <p:nvSpPr>
            <p:cNvPr id="75" name="Text Box 408"/>
            <p:cNvSpPr txBox="1">
              <a:spLocks noChangeArrowheads="1"/>
            </p:cNvSpPr>
            <p:nvPr/>
          </p:nvSpPr>
          <p:spPr bwMode="auto">
            <a:xfrm>
              <a:off x="7038974" y="5157788"/>
              <a:ext cx="857250" cy="338554"/>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600" b="1" dirty="0">
                  <a:solidFill>
                    <a:srgbClr val="000000"/>
                  </a:solidFill>
                  <a:latin typeface="Comic Sans MS" pitchFamily="-110" charset="0"/>
                  <a:ea typeface="Comic Sans MS" pitchFamily="-110" charset="0"/>
                  <a:cs typeface="Comic Sans MS" pitchFamily="-110" charset="0"/>
                </a:rPr>
                <a:t>Kicker</a:t>
              </a:r>
            </a:p>
          </p:txBody>
        </p:sp>
        <p:sp>
          <p:nvSpPr>
            <p:cNvPr id="76" name="Text Box 409"/>
            <p:cNvSpPr txBox="1">
              <a:spLocks noChangeArrowheads="1"/>
            </p:cNvSpPr>
            <p:nvPr/>
          </p:nvSpPr>
          <p:spPr bwMode="auto">
            <a:xfrm>
              <a:off x="2743200" y="5018088"/>
              <a:ext cx="3092450" cy="276999"/>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1200" b="1" dirty="0">
                  <a:solidFill>
                    <a:srgbClr val="FF0000"/>
                  </a:solidFill>
                  <a:latin typeface="Comic Sans MS" pitchFamily="-110" charset="0"/>
                  <a:ea typeface="Comic Sans MS" pitchFamily="-110" charset="0"/>
                  <a:cs typeface="Comic Sans MS" pitchFamily="-110" charset="0"/>
                </a:rPr>
                <a:t>Dispersion </a:t>
              </a:r>
              <a:r>
                <a:rPr lang="en-US" sz="1200" b="1" dirty="0" smtClean="0">
                  <a:solidFill>
                    <a:srgbClr val="FF0000"/>
                  </a:solidFill>
                  <a:latin typeface="Comic Sans MS" pitchFamily="-110" charset="0"/>
                  <a:ea typeface="Comic Sans MS" pitchFamily="-110" charset="0"/>
                  <a:cs typeface="Comic Sans MS" pitchFamily="-110" charset="0"/>
                </a:rPr>
                <a:t>section</a:t>
              </a:r>
              <a:endParaRPr lang="en-US" sz="1200" b="1" baseline="-25000" dirty="0">
                <a:solidFill>
                  <a:srgbClr val="FF0000"/>
                </a:solidFill>
                <a:latin typeface="Comic Sans MS" pitchFamily="-110" charset="0"/>
                <a:ea typeface="Comic Sans MS" pitchFamily="-110" charset="0"/>
                <a:cs typeface="Comic Sans MS" pitchFamily="-110" charset="0"/>
              </a:endParaRPr>
            </a:p>
          </p:txBody>
        </p:sp>
        <p:sp>
          <p:nvSpPr>
            <p:cNvPr id="77" name="Text Box 410"/>
            <p:cNvSpPr txBox="1">
              <a:spLocks noChangeArrowheads="1"/>
            </p:cNvSpPr>
            <p:nvPr/>
          </p:nvSpPr>
          <p:spPr bwMode="auto">
            <a:xfrm>
              <a:off x="15875" y="6124575"/>
              <a:ext cx="869123" cy="276999"/>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1200" b="1">
                  <a:solidFill>
                    <a:srgbClr val="000000"/>
                  </a:solidFill>
                  <a:latin typeface="Comic Sans MS" pitchFamily="-110" charset="0"/>
                  <a:ea typeface="Comic Sans MS" pitchFamily="-110" charset="0"/>
                  <a:cs typeface="Comic Sans MS" pitchFamily="-110" charset="0"/>
                </a:rPr>
                <a:t>Electrons</a:t>
              </a:r>
            </a:p>
          </p:txBody>
        </p:sp>
        <p:sp>
          <p:nvSpPr>
            <p:cNvPr id="78" name="Rectangle 411" descr="Dark vertical"/>
            <p:cNvSpPr>
              <a:spLocks noChangeArrowheads="1"/>
            </p:cNvSpPr>
            <p:nvPr/>
          </p:nvSpPr>
          <p:spPr bwMode="auto">
            <a:xfrm>
              <a:off x="2847975" y="5892800"/>
              <a:ext cx="3657600" cy="112712"/>
            </a:xfrm>
            <a:prstGeom prst="rect">
              <a:avLst/>
            </a:prstGeom>
            <a:pattFill prst="dkVert">
              <a:fgClr>
                <a:schemeClr val="tx1"/>
              </a:fgClr>
              <a:bgClr>
                <a:schemeClr val="bg1"/>
              </a:bgClr>
            </a:pattFill>
            <a:ln w="9525">
              <a:solidFill>
                <a:schemeClr val="tx1"/>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79" name="Line 412"/>
            <p:cNvSpPr>
              <a:spLocks noChangeShapeType="1"/>
            </p:cNvSpPr>
            <p:nvPr/>
          </p:nvSpPr>
          <p:spPr bwMode="auto">
            <a:xfrm>
              <a:off x="396875" y="5607050"/>
              <a:ext cx="8305799" cy="0"/>
            </a:xfrm>
            <a:prstGeom prst="line">
              <a:avLst/>
            </a:prstGeom>
            <a:noFill/>
            <a:ln w="317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80" name="Line 413"/>
            <p:cNvSpPr>
              <a:spLocks noChangeShapeType="1"/>
            </p:cNvSpPr>
            <p:nvPr/>
          </p:nvSpPr>
          <p:spPr bwMode="auto">
            <a:xfrm flipV="1">
              <a:off x="73025" y="5764213"/>
              <a:ext cx="452438" cy="361950"/>
            </a:xfrm>
            <a:prstGeom prst="line">
              <a:avLst/>
            </a:prstGeom>
            <a:noFill/>
            <a:ln w="76200" cmpd="tri">
              <a:solidFill>
                <a:srgbClr val="0000FF"/>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81" name="Line 414"/>
            <p:cNvSpPr>
              <a:spLocks noChangeShapeType="1"/>
            </p:cNvSpPr>
            <p:nvPr/>
          </p:nvSpPr>
          <p:spPr bwMode="auto">
            <a:xfrm>
              <a:off x="8602662" y="5727700"/>
              <a:ext cx="465138" cy="407987"/>
            </a:xfrm>
            <a:prstGeom prst="line">
              <a:avLst/>
            </a:prstGeom>
            <a:noFill/>
            <a:ln w="76200" cmpd="tri">
              <a:solidFill>
                <a:srgbClr val="0000FF"/>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82" name="Line 415"/>
            <p:cNvSpPr>
              <a:spLocks noChangeShapeType="1"/>
            </p:cNvSpPr>
            <p:nvPr/>
          </p:nvSpPr>
          <p:spPr bwMode="auto">
            <a:xfrm flipV="1">
              <a:off x="60325" y="5607050"/>
              <a:ext cx="573088" cy="0"/>
            </a:xfrm>
            <a:prstGeom prst="line">
              <a:avLst/>
            </a:prstGeom>
            <a:noFill/>
            <a:ln w="76200" cmpd="tri">
              <a:solidFill>
                <a:srgbClr val="FF0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83" name="Text Box 416"/>
            <p:cNvSpPr txBox="1">
              <a:spLocks noChangeArrowheads="1"/>
            </p:cNvSpPr>
            <p:nvPr/>
          </p:nvSpPr>
          <p:spPr bwMode="auto">
            <a:xfrm>
              <a:off x="38349" y="5233630"/>
              <a:ext cx="782336" cy="276999"/>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1200" b="1">
                  <a:solidFill>
                    <a:srgbClr val="FF0000"/>
                  </a:solidFill>
                  <a:latin typeface="Comic Sans MS" pitchFamily="-110" charset="0"/>
                  <a:ea typeface="Comic Sans MS" pitchFamily="-110" charset="0"/>
                  <a:cs typeface="Comic Sans MS" pitchFamily="-110" charset="0"/>
                </a:rPr>
                <a:t>Hadrons</a:t>
              </a:r>
            </a:p>
          </p:txBody>
        </p:sp>
        <p:sp>
          <p:nvSpPr>
            <p:cNvPr id="84" name="Line 417"/>
            <p:cNvSpPr>
              <a:spLocks noChangeShapeType="1"/>
            </p:cNvSpPr>
            <p:nvPr/>
          </p:nvSpPr>
          <p:spPr bwMode="auto">
            <a:xfrm>
              <a:off x="8523287" y="5613399"/>
              <a:ext cx="544513" cy="0"/>
            </a:xfrm>
            <a:prstGeom prst="line">
              <a:avLst/>
            </a:prstGeom>
            <a:noFill/>
            <a:ln w="76200" cmpd="tri">
              <a:solidFill>
                <a:srgbClr val="FF0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86" name="Oval 419"/>
            <p:cNvSpPr>
              <a:spLocks noChangeArrowheads="1"/>
            </p:cNvSpPr>
            <p:nvPr/>
          </p:nvSpPr>
          <p:spPr bwMode="auto">
            <a:xfrm>
              <a:off x="736600" y="6053138"/>
              <a:ext cx="2232025" cy="28575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88" name="Text Box 421"/>
            <p:cNvSpPr txBox="1">
              <a:spLocks noChangeArrowheads="1"/>
            </p:cNvSpPr>
            <p:nvPr/>
          </p:nvSpPr>
          <p:spPr bwMode="auto">
            <a:xfrm>
              <a:off x="4052888" y="5634039"/>
              <a:ext cx="1204912" cy="276999"/>
            </a:xfrm>
            <a:prstGeom prst="rect">
              <a:avLst/>
            </a:prstGeom>
            <a:noFill/>
            <a:ln w="9525">
              <a:noFill/>
              <a:miter lim="800000"/>
              <a:headEnd/>
              <a:tailEnd/>
            </a:ln>
          </p:spPr>
          <p:txBody>
            <a:bodyPr wrap="square">
              <a:prstTxWarp prst="textNoShape">
                <a:avLst/>
              </a:prstTxWarp>
              <a:spAutoFit/>
            </a:bodyPr>
            <a:lstStyle/>
            <a:p>
              <a:pPr eaLnBrk="0" fontAlgn="base" hangingPunct="0">
                <a:spcBef>
                  <a:spcPct val="0"/>
                </a:spcBef>
                <a:spcAft>
                  <a:spcPct val="0"/>
                </a:spcAft>
              </a:pPr>
              <a:r>
                <a:rPr lang="en-US" sz="1200" b="1" dirty="0">
                  <a:solidFill>
                    <a:srgbClr val="0033CC"/>
                  </a:solidFill>
                  <a:latin typeface="Comic Sans MS" pitchFamily="-110" charset="0"/>
                  <a:ea typeface="Comic Sans MS" pitchFamily="-110" charset="0"/>
                  <a:cs typeface="Comic Sans MS" pitchFamily="-110" charset="0"/>
                </a:rPr>
                <a:t>High gain </a:t>
              </a:r>
              <a:r>
                <a:rPr lang="en-US" sz="1200" b="1" dirty="0" smtClean="0">
                  <a:solidFill>
                    <a:srgbClr val="0033CC"/>
                  </a:solidFill>
                  <a:latin typeface="Comic Sans MS" pitchFamily="-110" charset="0"/>
                  <a:ea typeface="Comic Sans MS" pitchFamily="-110" charset="0"/>
                  <a:cs typeface="Comic Sans MS" pitchFamily="-110" charset="0"/>
                </a:rPr>
                <a:t>FEL</a:t>
              </a:r>
              <a:endParaRPr lang="en-US" sz="1200" b="1" baseline="-25000" dirty="0">
                <a:solidFill>
                  <a:srgbClr val="0033CC"/>
                </a:solidFill>
                <a:latin typeface="Comic Sans MS" pitchFamily="-110" charset="0"/>
                <a:ea typeface="Comic Sans MS" pitchFamily="-110" charset="0"/>
                <a:cs typeface="Comic Sans MS" pitchFamily="-110" charset="0"/>
              </a:endParaRPr>
            </a:p>
          </p:txBody>
        </p:sp>
        <p:sp>
          <p:nvSpPr>
            <p:cNvPr id="89" name="Line 422"/>
            <p:cNvSpPr>
              <a:spLocks noChangeShapeType="1"/>
            </p:cNvSpPr>
            <p:nvPr/>
          </p:nvSpPr>
          <p:spPr bwMode="auto">
            <a:xfrm>
              <a:off x="771525" y="5511800"/>
              <a:ext cx="1511300" cy="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90" name="Oval 423"/>
            <p:cNvSpPr>
              <a:spLocks noChangeArrowheads="1"/>
            </p:cNvSpPr>
            <p:nvPr/>
          </p:nvSpPr>
          <p:spPr bwMode="auto">
            <a:xfrm>
              <a:off x="1668463" y="6105525"/>
              <a:ext cx="42863" cy="180975"/>
            </a:xfrm>
            <a:prstGeom prst="ellipse">
              <a:avLst/>
            </a:prstGeom>
            <a:gradFill rotWithShape="0">
              <a:gsLst>
                <a:gs pos="0">
                  <a:srgbClr val="273DFF">
                    <a:alpha val="0"/>
                  </a:srgbClr>
                </a:gs>
                <a:gs pos="50000">
                  <a:srgbClr val="273DFF">
                    <a:gamma/>
                    <a:shade val="3922"/>
                    <a:invGamma/>
                    <a:alpha val="72000"/>
                  </a:srgbClr>
                </a:gs>
                <a:gs pos="100000">
                  <a:srgbClr val="273DFF">
                    <a:alpha val="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nvGrpSpPr>
            <p:cNvPr id="91" name="Group 424"/>
            <p:cNvGrpSpPr>
              <a:grpSpLocks/>
            </p:cNvGrpSpPr>
            <p:nvPr/>
          </p:nvGrpSpPr>
          <p:grpSpPr bwMode="auto">
            <a:xfrm>
              <a:off x="1733572" y="6170613"/>
              <a:ext cx="215903" cy="36512"/>
              <a:chOff x="1002" y="1535"/>
              <a:chExt cx="136" cy="23"/>
            </a:xfrm>
          </p:grpSpPr>
          <p:sp>
            <p:nvSpPr>
              <p:cNvPr id="142" name="Oval 425"/>
              <p:cNvSpPr>
                <a:spLocks noChangeAspect="1" noChangeArrowheads="1"/>
              </p:cNvSpPr>
              <p:nvPr/>
            </p:nvSpPr>
            <p:spPr bwMode="auto">
              <a:xfrm>
                <a:off x="1002" y="1535"/>
                <a:ext cx="23" cy="23"/>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43" name="Line 426"/>
              <p:cNvSpPr>
                <a:spLocks noChangeShapeType="1"/>
              </p:cNvSpPr>
              <p:nvPr/>
            </p:nvSpPr>
            <p:spPr bwMode="auto">
              <a:xfrm flipV="1">
                <a:off x="1022" y="1548"/>
                <a:ext cx="116" cy="0"/>
              </a:xfrm>
              <a:prstGeom prst="line">
                <a:avLst/>
              </a:prstGeom>
              <a:noFill/>
              <a:ln w="9525">
                <a:solidFill>
                  <a:srgbClr val="FF0000"/>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grpSp>
        <p:sp>
          <p:nvSpPr>
            <p:cNvPr id="92" name="Freeform 427"/>
            <p:cNvSpPr>
              <a:spLocks/>
            </p:cNvSpPr>
            <p:nvPr/>
          </p:nvSpPr>
          <p:spPr bwMode="auto">
            <a:xfrm>
              <a:off x="2762250" y="5160963"/>
              <a:ext cx="3497263" cy="485775"/>
            </a:xfrm>
            <a:custGeom>
              <a:avLst/>
              <a:gdLst>
                <a:gd name="T0" fmla="*/ 0 w 2203"/>
                <a:gd name="T1" fmla="*/ 454025 h 306"/>
                <a:gd name="T2" fmla="*/ 1168400 w 2203"/>
                <a:gd name="T3" fmla="*/ 403225 h 306"/>
                <a:gd name="T4" fmla="*/ 1743075 w 2203"/>
                <a:gd name="T5" fmla="*/ 1588 h 306"/>
                <a:gd name="T6" fmla="*/ 2330450 w 2203"/>
                <a:gd name="T7" fmla="*/ 411163 h 306"/>
                <a:gd name="T8" fmla="*/ 3497263 w 2203"/>
                <a:gd name="T9" fmla="*/ 454025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38100">
              <a:solidFill>
                <a:srgbClr val="FF0000"/>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93" name="Line 428"/>
            <p:cNvSpPr>
              <a:spLocks noChangeShapeType="1"/>
            </p:cNvSpPr>
            <p:nvPr/>
          </p:nvSpPr>
          <p:spPr bwMode="auto">
            <a:xfrm flipV="1">
              <a:off x="566738" y="5610225"/>
              <a:ext cx="2786063" cy="0"/>
            </a:xfrm>
            <a:prstGeom prst="line">
              <a:avLst/>
            </a:prstGeom>
            <a:noFill/>
            <a:ln w="3810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94" name="Line 429"/>
            <p:cNvSpPr>
              <a:spLocks noChangeShapeType="1"/>
            </p:cNvSpPr>
            <p:nvPr/>
          </p:nvSpPr>
          <p:spPr bwMode="auto">
            <a:xfrm flipV="1">
              <a:off x="5851524" y="5614988"/>
              <a:ext cx="2786063" cy="0"/>
            </a:xfrm>
            <a:prstGeom prst="line">
              <a:avLst/>
            </a:prstGeom>
            <a:noFill/>
            <a:ln w="38100">
              <a:solidFill>
                <a:srgbClr val="FF0000"/>
              </a:solidFill>
              <a:round/>
              <a:headEnd/>
              <a:tailEn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95" name="Freeform 430"/>
            <p:cNvSpPr>
              <a:spLocks/>
            </p:cNvSpPr>
            <p:nvPr/>
          </p:nvSpPr>
          <p:spPr bwMode="auto">
            <a:xfrm>
              <a:off x="320675" y="5626100"/>
              <a:ext cx="8610599" cy="381000"/>
            </a:xfrm>
            <a:custGeom>
              <a:avLst/>
              <a:gdLst>
                <a:gd name="T0" fmla="*/ 0 w 5424"/>
                <a:gd name="T1" fmla="*/ 304800 h 240"/>
                <a:gd name="T2" fmla="*/ 381000 w 5424"/>
                <a:gd name="T3" fmla="*/ 0 h 240"/>
                <a:gd name="T4" fmla="*/ 2012950 w 5424"/>
                <a:gd name="T5" fmla="*/ 12700 h 240"/>
                <a:gd name="T6" fmla="*/ 2482850 w 5424"/>
                <a:gd name="T7" fmla="*/ 317500 h 240"/>
                <a:gd name="T8" fmla="*/ 6248400 w 5424"/>
                <a:gd name="T9" fmla="*/ 330200 h 240"/>
                <a:gd name="T10" fmla="*/ 7010400 w 5424"/>
                <a:gd name="T11" fmla="*/ 0 h 240"/>
                <a:gd name="T12" fmla="*/ 8153400 w 5424"/>
                <a:gd name="T13" fmla="*/ 0 h 240"/>
                <a:gd name="T14" fmla="*/ 8610600 w 5424"/>
                <a:gd name="T15" fmla="*/ 381000 h 240"/>
                <a:gd name="T16" fmla="*/ 0 60000 65536"/>
                <a:gd name="T17" fmla="*/ 0 60000 65536"/>
                <a:gd name="T18" fmla="*/ 0 60000 65536"/>
                <a:gd name="T19" fmla="*/ 0 60000 65536"/>
                <a:gd name="T20" fmla="*/ 0 60000 65536"/>
                <a:gd name="T21" fmla="*/ 0 60000 65536"/>
                <a:gd name="T22" fmla="*/ 0 60000 65536"/>
                <a:gd name="T23" fmla="*/ 0 60000 65536"/>
                <a:gd name="T24" fmla="*/ 0 w 5424"/>
                <a:gd name="T25" fmla="*/ 0 h 240"/>
                <a:gd name="T26" fmla="*/ 5424 w 542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4" h="240">
                  <a:moveTo>
                    <a:pt x="0" y="192"/>
                  </a:moveTo>
                  <a:lnTo>
                    <a:pt x="240" y="0"/>
                  </a:lnTo>
                  <a:lnTo>
                    <a:pt x="1268" y="8"/>
                  </a:lnTo>
                  <a:lnTo>
                    <a:pt x="1564" y="200"/>
                  </a:lnTo>
                  <a:lnTo>
                    <a:pt x="3936" y="208"/>
                  </a:lnTo>
                  <a:lnTo>
                    <a:pt x="4416" y="0"/>
                  </a:lnTo>
                  <a:lnTo>
                    <a:pt x="5136" y="0"/>
                  </a:lnTo>
                  <a:lnTo>
                    <a:pt x="5424" y="240"/>
                  </a:lnTo>
                </a:path>
              </a:pathLst>
            </a:custGeom>
            <a:noFill/>
            <a:ln w="38100">
              <a:solidFill>
                <a:srgbClr val="0000FF"/>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96" name="Oval 431"/>
            <p:cNvSpPr>
              <a:spLocks noChangeArrowheads="1"/>
            </p:cNvSpPr>
            <p:nvPr/>
          </p:nvSpPr>
          <p:spPr bwMode="auto">
            <a:xfrm>
              <a:off x="3956050" y="6078538"/>
              <a:ext cx="2232025" cy="28575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97" name="Oval 432"/>
            <p:cNvSpPr>
              <a:spLocks noChangeArrowheads="1"/>
            </p:cNvSpPr>
            <p:nvPr/>
          </p:nvSpPr>
          <p:spPr bwMode="auto">
            <a:xfrm>
              <a:off x="5578474" y="6162675"/>
              <a:ext cx="63500" cy="119062"/>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98" name="Oval 433"/>
            <p:cNvSpPr>
              <a:spLocks noChangeArrowheads="1"/>
            </p:cNvSpPr>
            <p:nvPr/>
          </p:nvSpPr>
          <p:spPr bwMode="auto">
            <a:xfrm>
              <a:off x="5092699" y="6140450"/>
              <a:ext cx="63500" cy="173037"/>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99" name="Oval 434"/>
            <p:cNvSpPr>
              <a:spLocks noChangeArrowheads="1"/>
            </p:cNvSpPr>
            <p:nvPr/>
          </p:nvSpPr>
          <p:spPr bwMode="auto">
            <a:xfrm>
              <a:off x="5149849" y="6121400"/>
              <a:ext cx="63500" cy="201612"/>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0" name="Oval 435"/>
            <p:cNvSpPr>
              <a:spLocks noChangeArrowheads="1"/>
            </p:cNvSpPr>
            <p:nvPr/>
          </p:nvSpPr>
          <p:spPr bwMode="auto">
            <a:xfrm>
              <a:off x="5213349" y="6111875"/>
              <a:ext cx="63500" cy="219075"/>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1" name="Oval 436"/>
            <p:cNvSpPr>
              <a:spLocks noChangeArrowheads="1"/>
            </p:cNvSpPr>
            <p:nvPr/>
          </p:nvSpPr>
          <p:spPr bwMode="auto">
            <a:xfrm>
              <a:off x="5273674" y="6111875"/>
              <a:ext cx="63500" cy="219075"/>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2" name="Oval 437"/>
            <p:cNvSpPr>
              <a:spLocks noChangeArrowheads="1"/>
            </p:cNvSpPr>
            <p:nvPr/>
          </p:nvSpPr>
          <p:spPr bwMode="auto">
            <a:xfrm>
              <a:off x="5333999" y="6108700"/>
              <a:ext cx="63500" cy="219075"/>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3" name="Oval 438"/>
            <p:cNvSpPr>
              <a:spLocks noChangeArrowheads="1"/>
            </p:cNvSpPr>
            <p:nvPr/>
          </p:nvSpPr>
          <p:spPr bwMode="auto">
            <a:xfrm>
              <a:off x="5394324" y="6108700"/>
              <a:ext cx="63500" cy="219075"/>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4" name="Oval 439"/>
            <p:cNvSpPr>
              <a:spLocks noChangeArrowheads="1"/>
            </p:cNvSpPr>
            <p:nvPr/>
          </p:nvSpPr>
          <p:spPr bwMode="auto">
            <a:xfrm>
              <a:off x="5457824" y="6124575"/>
              <a:ext cx="63500" cy="201612"/>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5" name="Oval 440"/>
            <p:cNvSpPr>
              <a:spLocks noChangeArrowheads="1"/>
            </p:cNvSpPr>
            <p:nvPr/>
          </p:nvSpPr>
          <p:spPr bwMode="auto">
            <a:xfrm>
              <a:off x="5518149" y="6137275"/>
              <a:ext cx="63500" cy="173037"/>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6" name="Oval 441"/>
            <p:cNvSpPr>
              <a:spLocks noChangeArrowheads="1"/>
            </p:cNvSpPr>
            <p:nvPr/>
          </p:nvSpPr>
          <p:spPr bwMode="auto">
            <a:xfrm>
              <a:off x="5032374" y="6178550"/>
              <a:ext cx="63500" cy="109537"/>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07" name="Oval 442"/>
            <p:cNvSpPr>
              <a:spLocks noChangeAspect="1" noChangeArrowheads="1"/>
            </p:cNvSpPr>
            <p:nvPr/>
          </p:nvSpPr>
          <p:spPr bwMode="auto">
            <a:xfrm>
              <a:off x="4489450" y="5129213"/>
              <a:ext cx="38100" cy="42862"/>
            </a:xfrm>
            <a:prstGeom prst="ellipse">
              <a:avLst/>
            </a:prstGeom>
            <a:solidFill>
              <a:srgbClr val="FF0000"/>
            </a:solidFill>
            <a:ln w="28575">
              <a:solidFill>
                <a:srgbClr val="FF0000"/>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08" name="Line 443"/>
            <p:cNvSpPr>
              <a:spLocks noChangeShapeType="1"/>
            </p:cNvSpPr>
            <p:nvPr/>
          </p:nvSpPr>
          <p:spPr bwMode="auto">
            <a:xfrm flipV="1">
              <a:off x="4521200" y="5153025"/>
              <a:ext cx="838200" cy="0"/>
            </a:xfrm>
            <a:prstGeom prst="line">
              <a:avLst/>
            </a:prstGeom>
            <a:noFill/>
            <a:ln w="12700">
              <a:solidFill>
                <a:srgbClr val="FF0000"/>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09" name="Line 444"/>
            <p:cNvSpPr>
              <a:spLocks noChangeShapeType="1"/>
            </p:cNvSpPr>
            <p:nvPr/>
          </p:nvSpPr>
          <p:spPr bwMode="auto">
            <a:xfrm flipV="1">
              <a:off x="1539900" y="6446064"/>
              <a:ext cx="819150" cy="0"/>
            </a:xfrm>
            <a:prstGeom prst="line">
              <a:avLst/>
            </a:prstGeom>
            <a:noFill/>
            <a:ln w="28575">
              <a:solidFill>
                <a:srgbClr val="0000FF"/>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10" name="Line 445"/>
            <p:cNvSpPr>
              <a:spLocks noChangeShapeType="1"/>
            </p:cNvSpPr>
            <p:nvPr/>
          </p:nvSpPr>
          <p:spPr bwMode="auto">
            <a:xfrm flipV="1">
              <a:off x="4845049" y="6457950"/>
              <a:ext cx="819150" cy="0"/>
            </a:xfrm>
            <a:prstGeom prst="line">
              <a:avLst/>
            </a:prstGeom>
            <a:noFill/>
            <a:ln w="28575">
              <a:solidFill>
                <a:srgbClr val="0000FF"/>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11" name="Freeform 446"/>
            <p:cNvSpPr>
              <a:spLocks/>
            </p:cNvSpPr>
            <p:nvPr/>
          </p:nvSpPr>
          <p:spPr bwMode="auto">
            <a:xfrm>
              <a:off x="2762250" y="5294313"/>
              <a:ext cx="3497263" cy="338137"/>
            </a:xfrm>
            <a:custGeom>
              <a:avLst/>
              <a:gdLst>
                <a:gd name="T0" fmla="*/ 0 w 2203"/>
                <a:gd name="T1" fmla="*/ 153598 h 306"/>
                <a:gd name="T2" fmla="*/ 1168400 w 2203"/>
                <a:gd name="T3" fmla="*/ 135918 h 306"/>
                <a:gd name="T4" fmla="*/ 1743075 w 2203"/>
                <a:gd name="T5" fmla="*/ 1105 h 306"/>
                <a:gd name="T6" fmla="*/ 2330450 w 2203"/>
                <a:gd name="T7" fmla="*/ 138128 h 306"/>
                <a:gd name="T8" fmla="*/ 3497263 w 2203"/>
                <a:gd name="T9" fmla="*/ 153598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12700">
              <a:solidFill>
                <a:srgbClr val="FF0000"/>
              </a:solidFill>
              <a:prstDash val="dash"/>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12" name="Freeform 447"/>
            <p:cNvSpPr>
              <a:spLocks/>
            </p:cNvSpPr>
            <p:nvPr/>
          </p:nvSpPr>
          <p:spPr bwMode="auto">
            <a:xfrm>
              <a:off x="2755900" y="5021263"/>
              <a:ext cx="3497263" cy="630237"/>
            </a:xfrm>
            <a:custGeom>
              <a:avLst/>
              <a:gdLst>
                <a:gd name="T0" fmla="*/ 0 w 2203"/>
                <a:gd name="T1" fmla="*/ 990667 h 306"/>
                <a:gd name="T2" fmla="*/ 1168400 w 2203"/>
                <a:gd name="T3" fmla="*/ 881508 h 306"/>
                <a:gd name="T4" fmla="*/ 1743075 w 2203"/>
                <a:gd name="T5" fmla="*/ 2060 h 306"/>
                <a:gd name="T6" fmla="*/ 2330450 w 2203"/>
                <a:gd name="T7" fmla="*/ 897985 h 306"/>
                <a:gd name="T8" fmla="*/ 3497263 w 2203"/>
                <a:gd name="T9" fmla="*/ 990667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12700">
              <a:solidFill>
                <a:srgbClr val="FF0000"/>
              </a:solidFill>
              <a:prstDash val="dash"/>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grpSp>
          <p:nvGrpSpPr>
            <p:cNvPr id="113" name="Group 448"/>
            <p:cNvGrpSpPr>
              <a:grpSpLocks/>
            </p:cNvGrpSpPr>
            <p:nvPr/>
          </p:nvGrpSpPr>
          <p:grpSpPr bwMode="auto">
            <a:xfrm>
              <a:off x="4553001" y="5281613"/>
              <a:ext cx="850912" cy="36512"/>
              <a:chOff x="2322" y="2871"/>
              <a:chExt cx="536" cy="23"/>
            </a:xfrm>
          </p:grpSpPr>
          <p:sp>
            <p:nvSpPr>
              <p:cNvPr id="140" name="Oval 449"/>
              <p:cNvSpPr>
                <a:spLocks noChangeAspect="1" noChangeArrowheads="1"/>
              </p:cNvSpPr>
              <p:nvPr/>
            </p:nvSpPr>
            <p:spPr bwMode="auto">
              <a:xfrm>
                <a:off x="2322" y="2871"/>
                <a:ext cx="23" cy="23"/>
              </a:xfrm>
              <a:prstGeom prst="ellipse">
                <a:avLst/>
              </a:prstGeom>
              <a:solidFill>
                <a:srgbClr val="FF0000"/>
              </a:solidFill>
              <a:ln w="12700">
                <a:solidFill>
                  <a:srgbClr val="FF00FF"/>
                </a:solidFill>
                <a:prstDash val="dash"/>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41" name="Line 450"/>
              <p:cNvSpPr>
                <a:spLocks noChangeShapeType="1"/>
              </p:cNvSpPr>
              <p:nvPr/>
            </p:nvSpPr>
            <p:spPr bwMode="auto">
              <a:xfrm flipV="1">
                <a:off x="2342" y="2884"/>
                <a:ext cx="516" cy="0"/>
              </a:xfrm>
              <a:prstGeom prst="line">
                <a:avLst/>
              </a:prstGeom>
              <a:noFill/>
              <a:ln w="12700">
                <a:solidFill>
                  <a:srgbClr val="FF00FF"/>
                </a:solidFill>
                <a:prstDash val="dash"/>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grpSp>
        <p:grpSp>
          <p:nvGrpSpPr>
            <p:cNvPr id="114" name="Group 451"/>
            <p:cNvGrpSpPr>
              <a:grpSpLocks/>
            </p:cNvGrpSpPr>
            <p:nvPr/>
          </p:nvGrpSpPr>
          <p:grpSpPr bwMode="auto">
            <a:xfrm>
              <a:off x="4411689" y="5002213"/>
              <a:ext cx="814394" cy="42862"/>
              <a:chOff x="2322" y="2871"/>
              <a:chExt cx="536" cy="23"/>
            </a:xfrm>
          </p:grpSpPr>
          <p:sp>
            <p:nvSpPr>
              <p:cNvPr id="138" name="Oval 452"/>
              <p:cNvSpPr>
                <a:spLocks noChangeAspect="1" noChangeArrowheads="1"/>
              </p:cNvSpPr>
              <p:nvPr/>
            </p:nvSpPr>
            <p:spPr bwMode="auto">
              <a:xfrm>
                <a:off x="2322" y="2871"/>
                <a:ext cx="23" cy="23"/>
              </a:xfrm>
              <a:prstGeom prst="ellipse">
                <a:avLst/>
              </a:prstGeom>
              <a:solidFill>
                <a:srgbClr val="FF0000"/>
              </a:solidFill>
              <a:ln w="12700">
                <a:solidFill>
                  <a:srgbClr val="800080"/>
                </a:solidFill>
                <a:prstDash val="dash"/>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39" name="Line 453"/>
              <p:cNvSpPr>
                <a:spLocks noChangeShapeType="1"/>
              </p:cNvSpPr>
              <p:nvPr/>
            </p:nvSpPr>
            <p:spPr bwMode="auto">
              <a:xfrm flipV="1">
                <a:off x="2342" y="2884"/>
                <a:ext cx="516" cy="0"/>
              </a:xfrm>
              <a:prstGeom prst="line">
                <a:avLst/>
              </a:prstGeom>
              <a:noFill/>
              <a:ln w="12700">
                <a:solidFill>
                  <a:srgbClr val="800080"/>
                </a:solidFill>
                <a:prstDash val="dash"/>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grpSp>
        <p:sp>
          <p:nvSpPr>
            <p:cNvPr id="115" name="Oval 454"/>
            <p:cNvSpPr>
              <a:spLocks noChangeArrowheads="1"/>
            </p:cNvSpPr>
            <p:nvPr/>
          </p:nvSpPr>
          <p:spPr bwMode="auto">
            <a:xfrm>
              <a:off x="6743699" y="6097588"/>
              <a:ext cx="2232025" cy="28575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grpSp>
          <p:nvGrpSpPr>
            <p:cNvPr id="116" name="Group 455"/>
            <p:cNvGrpSpPr>
              <a:grpSpLocks/>
            </p:cNvGrpSpPr>
            <p:nvPr/>
          </p:nvGrpSpPr>
          <p:grpSpPr bwMode="auto">
            <a:xfrm>
              <a:off x="7820024" y="6127753"/>
              <a:ext cx="609600" cy="222251"/>
              <a:chOff x="2560" y="948"/>
              <a:chExt cx="384" cy="140"/>
            </a:xfrm>
          </p:grpSpPr>
          <p:sp>
            <p:nvSpPr>
              <p:cNvPr id="128" name="Oval 456"/>
              <p:cNvSpPr>
                <a:spLocks noChangeArrowheads="1"/>
              </p:cNvSpPr>
              <p:nvPr/>
            </p:nvSpPr>
            <p:spPr bwMode="auto">
              <a:xfrm>
                <a:off x="2904" y="986"/>
                <a:ext cx="40" cy="69"/>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29" name="Oval 457"/>
              <p:cNvSpPr>
                <a:spLocks noChangeArrowheads="1"/>
              </p:cNvSpPr>
              <p:nvPr/>
            </p:nvSpPr>
            <p:spPr bwMode="auto">
              <a:xfrm>
                <a:off x="2598" y="968"/>
                <a:ext cx="40" cy="109"/>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0" name="Oval 458"/>
              <p:cNvSpPr>
                <a:spLocks noChangeArrowheads="1"/>
              </p:cNvSpPr>
              <p:nvPr/>
            </p:nvSpPr>
            <p:spPr bwMode="auto">
              <a:xfrm>
                <a:off x="2634" y="956"/>
                <a:ext cx="40" cy="127"/>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1" name="Oval 459"/>
              <p:cNvSpPr>
                <a:spLocks noChangeArrowheads="1"/>
              </p:cNvSpPr>
              <p:nvPr/>
            </p:nvSpPr>
            <p:spPr bwMode="auto">
              <a:xfrm>
                <a:off x="2674" y="950"/>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2" name="Oval 460"/>
              <p:cNvSpPr>
                <a:spLocks noChangeArrowheads="1"/>
              </p:cNvSpPr>
              <p:nvPr/>
            </p:nvSpPr>
            <p:spPr bwMode="auto">
              <a:xfrm>
                <a:off x="2712" y="950"/>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3" name="Oval 461"/>
              <p:cNvSpPr>
                <a:spLocks noChangeArrowheads="1"/>
              </p:cNvSpPr>
              <p:nvPr/>
            </p:nvSpPr>
            <p:spPr bwMode="auto">
              <a:xfrm>
                <a:off x="2750" y="948"/>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4" name="Oval 462"/>
              <p:cNvSpPr>
                <a:spLocks noChangeArrowheads="1"/>
              </p:cNvSpPr>
              <p:nvPr/>
            </p:nvSpPr>
            <p:spPr bwMode="auto">
              <a:xfrm>
                <a:off x="2788" y="948"/>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5" name="Oval 463"/>
              <p:cNvSpPr>
                <a:spLocks noChangeArrowheads="1"/>
              </p:cNvSpPr>
              <p:nvPr/>
            </p:nvSpPr>
            <p:spPr bwMode="auto">
              <a:xfrm>
                <a:off x="2828" y="958"/>
                <a:ext cx="40" cy="127"/>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6" name="Oval 464"/>
              <p:cNvSpPr>
                <a:spLocks noChangeArrowheads="1"/>
              </p:cNvSpPr>
              <p:nvPr/>
            </p:nvSpPr>
            <p:spPr bwMode="auto">
              <a:xfrm>
                <a:off x="2866" y="966"/>
                <a:ext cx="40" cy="10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37" name="Oval 465"/>
              <p:cNvSpPr>
                <a:spLocks noChangeArrowheads="1"/>
              </p:cNvSpPr>
              <p:nvPr/>
            </p:nvSpPr>
            <p:spPr bwMode="auto">
              <a:xfrm>
                <a:off x="2560" y="992"/>
                <a:ext cx="40" cy="6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grpSp>
        <p:sp>
          <p:nvSpPr>
            <p:cNvPr id="117" name="Line 466"/>
            <p:cNvSpPr>
              <a:spLocks noChangeShapeType="1"/>
            </p:cNvSpPr>
            <p:nvPr/>
          </p:nvSpPr>
          <p:spPr bwMode="auto">
            <a:xfrm flipV="1">
              <a:off x="7632699" y="6477000"/>
              <a:ext cx="819150" cy="0"/>
            </a:xfrm>
            <a:prstGeom prst="line">
              <a:avLst/>
            </a:prstGeom>
            <a:noFill/>
            <a:ln w="28575">
              <a:solidFill>
                <a:srgbClr val="0000FF"/>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18" name="Oval 467"/>
            <p:cNvSpPr>
              <a:spLocks noChangeAspect="1" noChangeArrowheads="1"/>
            </p:cNvSpPr>
            <p:nvPr/>
          </p:nvSpPr>
          <p:spPr bwMode="auto">
            <a:xfrm>
              <a:off x="8140699" y="6221413"/>
              <a:ext cx="36513" cy="36512"/>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19" name="Line 468"/>
            <p:cNvSpPr>
              <a:spLocks noChangeShapeType="1"/>
            </p:cNvSpPr>
            <p:nvPr/>
          </p:nvSpPr>
          <p:spPr bwMode="auto">
            <a:xfrm flipV="1">
              <a:off x="8172449" y="6238875"/>
              <a:ext cx="184150" cy="0"/>
            </a:xfrm>
            <a:prstGeom prst="line">
              <a:avLst/>
            </a:prstGeom>
            <a:noFill/>
            <a:ln w="9525">
              <a:solidFill>
                <a:srgbClr val="FF0000"/>
              </a:solidFill>
              <a:round/>
              <a:headEnd/>
              <a:tailEnd type="triangle" w="sm" len="lg"/>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20" name="Line 469"/>
            <p:cNvSpPr>
              <a:spLocks noChangeShapeType="1"/>
            </p:cNvSpPr>
            <p:nvPr/>
          </p:nvSpPr>
          <p:spPr bwMode="auto">
            <a:xfrm flipV="1">
              <a:off x="7362824" y="5518150"/>
              <a:ext cx="1104900" cy="635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pPr fontAlgn="base">
                <a:spcBef>
                  <a:spcPct val="0"/>
                </a:spcBef>
                <a:spcAft>
                  <a:spcPct val="0"/>
                </a:spcAft>
              </a:pPr>
              <a:endParaRPr lang="en-US" sz="2400" b="1">
                <a:solidFill>
                  <a:srgbClr val="000000"/>
                </a:solidFill>
                <a:latin typeface="Times New Roman" pitchFamily="29" charset="0"/>
                <a:ea typeface="ＭＳ Ｐゴシック" pitchFamily="29" charset="-128"/>
              </a:endParaRPr>
            </a:p>
          </p:txBody>
        </p:sp>
        <p:sp>
          <p:nvSpPr>
            <p:cNvPr id="121" name="Oval 470"/>
            <p:cNvSpPr>
              <a:spLocks noChangeArrowheads="1"/>
            </p:cNvSpPr>
            <p:nvPr/>
          </p:nvSpPr>
          <p:spPr bwMode="auto">
            <a:xfrm>
              <a:off x="4972049" y="6207125"/>
              <a:ext cx="63500" cy="55562"/>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22" name="Oval 471"/>
            <p:cNvSpPr>
              <a:spLocks noChangeArrowheads="1"/>
            </p:cNvSpPr>
            <p:nvPr/>
          </p:nvSpPr>
          <p:spPr bwMode="auto">
            <a:xfrm>
              <a:off x="5641974" y="6169025"/>
              <a:ext cx="63500" cy="100012"/>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23" name="Freeform 472"/>
            <p:cNvSpPr>
              <a:spLocks/>
            </p:cNvSpPr>
            <p:nvPr/>
          </p:nvSpPr>
          <p:spPr bwMode="auto">
            <a:xfrm>
              <a:off x="4851399" y="6110288"/>
              <a:ext cx="1050925" cy="225425"/>
            </a:xfrm>
            <a:custGeom>
              <a:avLst/>
              <a:gdLst>
                <a:gd name="T0" fmla="*/ 0 w 662"/>
                <a:gd name="T1" fmla="*/ 112713 h 142"/>
                <a:gd name="T2" fmla="*/ 104775 w 662"/>
                <a:gd name="T3" fmla="*/ 112713 h 142"/>
                <a:gd name="T4" fmla="*/ 177800 w 662"/>
                <a:gd name="T5" fmla="*/ 153988 h 142"/>
                <a:gd name="T6" fmla="*/ 231775 w 662"/>
                <a:gd name="T7" fmla="*/ 77788 h 142"/>
                <a:gd name="T8" fmla="*/ 298450 w 662"/>
                <a:gd name="T9" fmla="*/ 209550 h 142"/>
                <a:gd name="T10" fmla="*/ 355600 w 662"/>
                <a:gd name="T11" fmla="*/ 7938 h 142"/>
                <a:gd name="T12" fmla="*/ 419100 w 662"/>
                <a:gd name="T13" fmla="*/ 223838 h 142"/>
                <a:gd name="T14" fmla="*/ 479425 w 662"/>
                <a:gd name="T15" fmla="*/ 1588 h 142"/>
                <a:gd name="T16" fmla="*/ 542925 w 662"/>
                <a:gd name="T17" fmla="*/ 217488 h 142"/>
                <a:gd name="T18" fmla="*/ 603250 w 662"/>
                <a:gd name="T19" fmla="*/ 11113 h 142"/>
                <a:gd name="T20" fmla="*/ 669925 w 662"/>
                <a:gd name="T21" fmla="*/ 192088 h 142"/>
                <a:gd name="T22" fmla="*/ 727075 w 662"/>
                <a:gd name="T23" fmla="*/ 42863 h 142"/>
                <a:gd name="T24" fmla="*/ 793750 w 662"/>
                <a:gd name="T25" fmla="*/ 157163 h 142"/>
                <a:gd name="T26" fmla="*/ 857250 w 662"/>
                <a:gd name="T27" fmla="*/ 65088 h 142"/>
                <a:gd name="T28" fmla="*/ 914400 w 662"/>
                <a:gd name="T29" fmla="*/ 122238 h 142"/>
                <a:gd name="T30" fmla="*/ 963613 w 662"/>
                <a:gd name="T31" fmla="*/ 112713 h 142"/>
                <a:gd name="T32" fmla="*/ 1050925 w 662"/>
                <a:gd name="T33" fmla="*/ 112713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2"/>
                <a:gd name="T52" fmla="*/ 0 h 142"/>
                <a:gd name="T53" fmla="*/ 662 w 662"/>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2" h="142">
                  <a:moveTo>
                    <a:pt x="0" y="71"/>
                  </a:moveTo>
                  <a:cubicBezTo>
                    <a:pt x="11" y="71"/>
                    <a:pt x="47" y="67"/>
                    <a:pt x="66" y="71"/>
                  </a:cubicBezTo>
                  <a:cubicBezTo>
                    <a:pt x="85" y="75"/>
                    <a:pt x="99" y="101"/>
                    <a:pt x="112" y="97"/>
                  </a:cubicBezTo>
                  <a:cubicBezTo>
                    <a:pt x="125" y="93"/>
                    <a:pt x="133" y="43"/>
                    <a:pt x="146" y="49"/>
                  </a:cubicBezTo>
                  <a:cubicBezTo>
                    <a:pt x="159" y="55"/>
                    <a:pt x="175" y="139"/>
                    <a:pt x="188" y="132"/>
                  </a:cubicBezTo>
                  <a:cubicBezTo>
                    <a:pt x="201" y="125"/>
                    <a:pt x="211" y="3"/>
                    <a:pt x="224" y="5"/>
                  </a:cubicBezTo>
                  <a:cubicBezTo>
                    <a:pt x="237" y="7"/>
                    <a:pt x="251" y="142"/>
                    <a:pt x="264" y="141"/>
                  </a:cubicBezTo>
                  <a:cubicBezTo>
                    <a:pt x="277" y="140"/>
                    <a:pt x="289" y="2"/>
                    <a:pt x="302" y="1"/>
                  </a:cubicBezTo>
                  <a:cubicBezTo>
                    <a:pt x="315" y="0"/>
                    <a:pt x="329" y="136"/>
                    <a:pt x="342" y="137"/>
                  </a:cubicBezTo>
                  <a:cubicBezTo>
                    <a:pt x="355" y="138"/>
                    <a:pt x="367" y="10"/>
                    <a:pt x="380" y="7"/>
                  </a:cubicBezTo>
                  <a:cubicBezTo>
                    <a:pt x="393" y="4"/>
                    <a:pt x="409" y="118"/>
                    <a:pt x="422" y="121"/>
                  </a:cubicBezTo>
                  <a:cubicBezTo>
                    <a:pt x="435" y="124"/>
                    <a:pt x="445" y="31"/>
                    <a:pt x="458" y="27"/>
                  </a:cubicBezTo>
                  <a:cubicBezTo>
                    <a:pt x="471" y="23"/>
                    <a:pt x="486" y="97"/>
                    <a:pt x="500" y="99"/>
                  </a:cubicBezTo>
                  <a:cubicBezTo>
                    <a:pt x="514" y="101"/>
                    <a:pt x="527" y="45"/>
                    <a:pt x="540" y="41"/>
                  </a:cubicBezTo>
                  <a:cubicBezTo>
                    <a:pt x="553" y="37"/>
                    <a:pt x="565" y="72"/>
                    <a:pt x="576" y="77"/>
                  </a:cubicBezTo>
                  <a:cubicBezTo>
                    <a:pt x="587" y="82"/>
                    <a:pt x="593" y="72"/>
                    <a:pt x="607" y="71"/>
                  </a:cubicBezTo>
                  <a:cubicBezTo>
                    <a:pt x="621" y="70"/>
                    <a:pt x="653" y="71"/>
                    <a:pt x="662" y="71"/>
                  </a:cubicBezTo>
                </a:path>
              </a:pathLst>
            </a:custGeom>
            <a:noFill/>
            <a:ln w="9525">
              <a:solidFill>
                <a:srgbClr val="FF0000"/>
              </a:solidFill>
              <a:round/>
              <a:headEnd/>
              <a:tailEnd/>
            </a:ln>
          </p:spPr>
          <p:txBody>
            <a:bodyPr wrap="none" anchor="ctr">
              <a:prstTxWarp prst="textNoShape">
                <a:avLst/>
              </a:prstTxWarp>
            </a:bodyPr>
            <a:lstStyle/>
            <a:p>
              <a:pPr eaLnBrk="0" fontAlgn="base" hangingPunct="0">
                <a:spcBef>
                  <a:spcPct val="0"/>
                </a:spcBef>
                <a:spcAft>
                  <a:spcPct val="0"/>
                </a:spcAft>
              </a:pPr>
              <a:endParaRPr lang="en-US" sz="2400" b="1">
                <a:solidFill>
                  <a:srgbClr val="000000"/>
                </a:solidFill>
                <a:latin typeface="Comic Sans MS" pitchFamily="-110" charset="0"/>
                <a:ea typeface="Comic Sans MS" pitchFamily="-110" charset="0"/>
                <a:cs typeface="Comic Sans MS" pitchFamily="-110" charset="0"/>
              </a:endParaRPr>
            </a:p>
          </p:txBody>
        </p:sp>
        <p:sp>
          <p:nvSpPr>
            <p:cNvPr id="124" name="Oval 473"/>
            <p:cNvSpPr>
              <a:spLocks noChangeArrowheads="1"/>
            </p:cNvSpPr>
            <p:nvPr/>
          </p:nvSpPr>
          <p:spPr bwMode="auto">
            <a:xfrm>
              <a:off x="5695949" y="6188075"/>
              <a:ext cx="63500" cy="55562"/>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sz="2400" b="1" dirty="0">
                <a:solidFill>
                  <a:srgbClr val="000000"/>
                </a:solidFill>
                <a:latin typeface="Comic Sans MS"/>
                <a:ea typeface="ＭＳ Ｐゴシック" pitchFamily="29" charset="-128"/>
                <a:cs typeface="Comic Sans MS"/>
              </a:endParaRPr>
            </a:p>
          </p:txBody>
        </p:sp>
        <p:sp>
          <p:nvSpPr>
            <p:cNvPr id="125" name="Text Box 474"/>
            <p:cNvSpPr txBox="1">
              <a:spLocks noChangeArrowheads="1"/>
            </p:cNvSpPr>
            <p:nvPr/>
          </p:nvSpPr>
          <p:spPr bwMode="auto">
            <a:xfrm>
              <a:off x="5343524" y="4979988"/>
              <a:ext cx="357127" cy="276999"/>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1200" b="1" i="1">
                  <a:solidFill>
                    <a:srgbClr val="FF0000"/>
                  </a:solidFill>
                  <a:latin typeface="Comic Sans MS" pitchFamily="-110" charset="0"/>
                  <a:ea typeface="Comic Sans MS" pitchFamily="-110" charset="0"/>
                  <a:cs typeface="Comic Sans MS" pitchFamily="-110" charset="0"/>
                </a:rPr>
                <a:t>E</a:t>
              </a:r>
              <a:r>
                <a:rPr lang="en-US" sz="1200" b="1" i="1" baseline="-25000">
                  <a:solidFill>
                    <a:srgbClr val="FF0000"/>
                  </a:solidFill>
                  <a:latin typeface="Comic Sans MS" pitchFamily="-110" charset="0"/>
                  <a:ea typeface="Comic Sans MS" pitchFamily="-110" charset="0"/>
                  <a:cs typeface="Comic Sans MS" pitchFamily="-110" charset="0"/>
                </a:rPr>
                <a:t>h</a:t>
              </a:r>
              <a:endParaRPr lang="en-US" sz="1200" b="1">
                <a:solidFill>
                  <a:srgbClr val="FF0000"/>
                </a:solidFill>
                <a:latin typeface="Comic Sans MS" pitchFamily="-110" charset="0"/>
                <a:ea typeface="Comic Sans MS" pitchFamily="-110" charset="0"/>
                <a:cs typeface="Comic Sans MS" pitchFamily="-110" charset="0"/>
              </a:endParaRPr>
            </a:p>
          </p:txBody>
        </p:sp>
        <p:sp>
          <p:nvSpPr>
            <p:cNvPr id="126" name="Text Box 475"/>
            <p:cNvSpPr txBox="1">
              <a:spLocks noChangeArrowheads="1"/>
            </p:cNvSpPr>
            <p:nvPr/>
          </p:nvSpPr>
          <p:spPr bwMode="auto">
            <a:xfrm>
              <a:off x="4584699" y="4737100"/>
              <a:ext cx="631674" cy="276999"/>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1200" b="1" i="1" dirty="0">
                  <a:solidFill>
                    <a:srgbClr val="800080"/>
                  </a:solidFill>
                  <a:latin typeface="Comic Sans MS" pitchFamily="-110" charset="0"/>
                  <a:ea typeface="Comic Sans MS" pitchFamily="-110" charset="0"/>
                  <a:cs typeface="Comic Sans MS" pitchFamily="-110" charset="0"/>
                </a:rPr>
                <a:t>E &lt; E</a:t>
              </a:r>
              <a:r>
                <a:rPr lang="en-US" sz="1200" b="1" i="1" baseline="-25000" dirty="0">
                  <a:solidFill>
                    <a:srgbClr val="800080"/>
                  </a:solidFill>
                  <a:latin typeface="Comic Sans MS" pitchFamily="-110" charset="0"/>
                  <a:ea typeface="Comic Sans MS" pitchFamily="-110" charset="0"/>
                  <a:cs typeface="Comic Sans MS" pitchFamily="-110" charset="0"/>
                </a:rPr>
                <a:t>h</a:t>
              </a:r>
              <a:endParaRPr lang="en-US" sz="1200" b="1" i="1" dirty="0">
                <a:solidFill>
                  <a:srgbClr val="800080"/>
                </a:solidFill>
                <a:latin typeface="Comic Sans MS" pitchFamily="-110" charset="0"/>
                <a:ea typeface="Comic Sans MS" pitchFamily="-110" charset="0"/>
                <a:cs typeface="Comic Sans MS" pitchFamily="-110" charset="0"/>
              </a:endParaRPr>
            </a:p>
          </p:txBody>
        </p:sp>
        <p:sp>
          <p:nvSpPr>
            <p:cNvPr id="127" name="Text Box 476"/>
            <p:cNvSpPr txBox="1">
              <a:spLocks noChangeArrowheads="1"/>
            </p:cNvSpPr>
            <p:nvPr/>
          </p:nvSpPr>
          <p:spPr bwMode="auto">
            <a:xfrm>
              <a:off x="4905374" y="5257800"/>
              <a:ext cx="631674" cy="276999"/>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1200" b="1" i="1">
                  <a:solidFill>
                    <a:srgbClr val="FF00FF"/>
                  </a:solidFill>
                  <a:latin typeface="Comic Sans MS" pitchFamily="-110" charset="0"/>
                  <a:ea typeface="Comic Sans MS" pitchFamily="-110" charset="0"/>
                  <a:cs typeface="Comic Sans MS" pitchFamily="-110" charset="0"/>
                </a:rPr>
                <a:t>E &gt; E</a:t>
              </a:r>
              <a:r>
                <a:rPr lang="en-US" sz="1200" b="1" i="1" baseline="-25000">
                  <a:solidFill>
                    <a:srgbClr val="FF00FF"/>
                  </a:solidFill>
                  <a:latin typeface="Comic Sans MS" pitchFamily="-110" charset="0"/>
                  <a:ea typeface="Comic Sans MS" pitchFamily="-110" charset="0"/>
                  <a:cs typeface="Comic Sans MS" pitchFamily="-110" charset="0"/>
                </a:rPr>
                <a:t>h</a:t>
              </a:r>
              <a:endParaRPr lang="en-US" sz="1200" b="1" i="1">
                <a:solidFill>
                  <a:srgbClr val="FF00FF"/>
                </a:solidFill>
                <a:latin typeface="Comic Sans MS" pitchFamily="-110" charset="0"/>
                <a:ea typeface="Comic Sans MS" pitchFamily="-110" charset="0"/>
                <a:cs typeface="Comic Sans MS" pitchFamily="-110" charset="0"/>
              </a:endParaRPr>
            </a:p>
          </p:txBody>
        </p:sp>
      </p:grpSp>
    </p:spTree>
    <p:extLst>
      <p:ext uri="{BB962C8B-B14F-4D97-AF65-F5344CB8AC3E}">
        <p14:creationId xmlns:p14="http://schemas.microsoft.com/office/powerpoint/2010/main" val="165798387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normAutofit/>
          </a:bodyPr>
          <a:lstStyle/>
          <a:p>
            <a:r>
              <a:rPr lang="en-US" dirty="0" smtClean="0">
                <a:cs typeface="Arial" charset="0"/>
              </a:rPr>
              <a:t>EIC/</a:t>
            </a:r>
            <a:r>
              <a:rPr lang="en-US" dirty="0" err="1" smtClean="0">
                <a:cs typeface="Arial" charset="0"/>
              </a:rPr>
              <a:t>eRHIC</a:t>
            </a:r>
            <a:r>
              <a:rPr lang="en-US" dirty="0" smtClean="0">
                <a:cs typeface="Arial" charset="0"/>
              </a:rPr>
              <a:t> Realization Imagined</a:t>
            </a:r>
          </a:p>
        </p:txBody>
      </p:sp>
      <p:graphicFrame>
        <p:nvGraphicFramePr>
          <p:cNvPr id="4" name="Table 3"/>
          <p:cNvGraphicFramePr>
            <a:graphicFrameLocks noGrp="1"/>
          </p:cNvGraphicFramePr>
          <p:nvPr/>
        </p:nvGraphicFramePr>
        <p:xfrm>
          <a:off x="101600" y="1841500"/>
          <a:ext cx="8945893" cy="4699075"/>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12 </a:t>
                      </a:r>
                      <a:r>
                        <a:rPr lang="en-US" sz="1600" b="1" dirty="0" err="1" smtClean="0">
                          <a:latin typeface="Arial" pitchFamily="34" charset="0"/>
                          <a:cs typeface="Arial" pitchFamily="34" charset="0"/>
                        </a:rPr>
                        <a:t>Gev</a:t>
                      </a:r>
                      <a:r>
                        <a:rPr lang="en-US" sz="1600" b="1" dirty="0" smtClean="0">
                          <a:latin typeface="Arial" pitchFamily="34" charset="0"/>
                          <a:cs typeface="Arial" pitchFamily="34" charset="0"/>
                        </a:rPr>
                        <a:t> Upgrade</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dirty="0" smtClean="0">
                          <a:latin typeface="Arial" pitchFamily="34" charset="0"/>
                          <a:cs typeface="Arial" pitchFamily="34" charset="0"/>
                        </a:rPr>
                        <a:t>FRIB</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EIC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latin typeface="Arial" pitchFamily="34" charset="0"/>
                          <a:cs typeface="Arial" pitchFamily="34" charset="0"/>
                        </a:rPr>
                        <a:t>      </a:t>
                      </a:r>
                      <a:r>
                        <a:rPr lang="en-US" sz="1600" b="1" dirty="0" smtClean="0">
                          <a:latin typeface="Arial" pitchFamily="34" charset="0"/>
                          <a:cs typeface="Arial" pitchFamily="34" charset="0"/>
                        </a:rPr>
                        <a:t>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69863" algn="l"/>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      CD0</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653638">
                <a:tc>
                  <a:txBody>
                    <a:bodyPr/>
                    <a:lstStyle/>
                    <a:p>
                      <a:r>
                        <a:rPr lang="en-US" sz="1600" b="1" baseline="0" dirty="0" smtClean="0">
                          <a:latin typeface="Arial" pitchFamily="34" charset="0"/>
                          <a:cs typeface="Arial" pitchFamily="34" charset="0"/>
                        </a:rPr>
                        <a:t>      </a:t>
                      </a:r>
                      <a:r>
                        <a:rPr lang="en-US" sz="1600" b="1" dirty="0" smtClean="0">
                          <a:latin typeface="Arial" pitchFamily="34" charset="0"/>
                          <a:cs typeface="Arial" pitchFamily="34" charset="0"/>
                        </a:rPr>
                        <a:t>Machine</a:t>
                      </a:r>
                    </a:p>
                    <a:p>
                      <a:r>
                        <a:rPr lang="en-US" sz="1600" b="1" baseline="0" dirty="0" smtClean="0">
                          <a:latin typeface="Arial" pitchFamily="34" charset="0"/>
                          <a:cs typeface="Arial" pitchFamily="34" charset="0"/>
                        </a:rPr>
                        <a:t>      </a:t>
                      </a:r>
                      <a:r>
                        <a:rPr lang="en-US" sz="1600" b="1" dirty="0" smtClean="0">
                          <a:latin typeface="Arial" pitchFamily="34" charset="0"/>
                          <a:cs typeface="Arial" pitchFamily="34" charset="0"/>
                        </a:rPr>
                        <a:t>Design/R&amp;D</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1" baseline="0" dirty="0" smtClean="0">
                          <a:latin typeface="Arial" pitchFamily="34" charset="0"/>
                          <a:cs typeface="Arial" pitchFamily="34" charset="0"/>
                        </a:rPr>
                        <a:t>      </a:t>
                      </a:r>
                      <a:r>
                        <a:rPr lang="en-US" sz="1600" b="1" dirty="0" smtClean="0">
                          <a:latin typeface="Arial" pitchFamily="34" charset="0"/>
                          <a:cs typeface="Arial" pitchFamily="34" charset="0"/>
                        </a:rPr>
                        <a:t>CD1/</a:t>
                      </a:r>
                      <a:r>
                        <a:rPr lang="en-US" sz="1600" b="1" dirty="0" err="1" smtClean="0">
                          <a:latin typeface="Arial" pitchFamily="34" charset="0"/>
                          <a:cs typeface="Arial" pitchFamily="34" charset="0"/>
                        </a:rPr>
                        <a:t>D’nselect</a:t>
                      </a:r>
                      <a:endParaRPr lang="en-US" sz="1600" b="1"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smtClean="0">
                          <a:ln>
                            <a:noFill/>
                          </a:ln>
                          <a:effectLst/>
                          <a:uLnTx/>
                          <a:uFillTx/>
                          <a:latin typeface="Arial" pitchFamily="34" charset="0"/>
                          <a:cs typeface="Arial" pitchFamily="34" charset="0"/>
                        </a:rPr>
                        <a:t>      Construction</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20691" name="Straight Connector 26"/>
          <p:cNvCxnSpPr>
            <a:cxnSpLocks noChangeShapeType="1"/>
          </p:cNvCxnSpPr>
          <p:nvPr/>
        </p:nvCxnSpPr>
        <p:spPr bwMode="auto">
          <a:xfrm>
            <a:off x="2057400" y="2617788"/>
            <a:ext cx="2362200" cy="0"/>
          </a:xfrm>
          <a:prstGeom prst="line">
            <a:avLst/>
          </a:prstGeom>
          <a:noFill/>
          <a:ln w="152400" algn="ctr">
            <a:solidFill>
              <a:srgbClr val="00B0F0"/>
            </a:solidFill>
            <a:round/>
            <a:headEnd/>
            <a:tailEnd/>
          </a:ln>
        </p:spPr>
      </p:cxnSp>
      <p:cxnSp>
        <p:nvCxnSpPr>
          <p:cNvPr id="20692" name="Straight Connector 27"/>
          <p:cNvCxnSpPr>
            <a:cxnSpLocks noChangeShapeType="1"/>
          </p:cNvCxnSpPr>
          <p:nvPr/>
        </p:nvCxnSpPr>
        <p:spPr bwMode="auto">
          <a:xfrm>
            <a:off x="2963863" y="4035425"/>
            <a:ext cx="914400" cy="0"/>
          </a:xfrm>
          <a:prstGeom prst="line">
            <a:avLst/>
          </a:prstGeom>
          <a:noFill/>
          <a:ln w="152400" algn="ctr">
            <a:solidFill>
              <a:srgbClr val="FFC000"/>
            </a:solidFill>
            <a:round/>
            <a:headEnd/>
            <a:tailEnd/>
          </a:ln>
        </p:spPr>
      </p:cxnSp>
      <p:cxnSp>
        <p:nvCxnSpPr>
          <p:cNvPr id="20693" name="Straight Connector 28"/>
          <p:cNvCxnSpPr>
            <a:cxnSpLocks noChangeShapeType="1"/>
          </p:cNvCxnSpPr>
          <p:nvPr/>
        </p:nvCxnSpPr>
        <p:spPr bwMode="auto">
          <a:xfrm>
            <a:off x="3962400" y="4400550"/>
            <a:ext cx="533400" cy="0"/>
          </a:xfrm>
          <a:prstGeom prst="line">
            <a:avLst/>
          </a:prstGeom>
          <a:noFill/>
          <a:ln w="152400" algn="ctr">
            <a:solidFill>
              <a:srgbClr val="C00000"/>
            </a:solidFill>
            <a:round/>
            <a:headEnd/>
            <a:tailEnd/>
          </a:ln>
        </p:spPr>
      </p:cxnSp>
      <p:cxnSp>
        <p:nvCxnSpPr>
          <p:cNvPr id="20694" name="Straight Connector 29"/>
          <p:cNvCxnSpPr>
            <a:cxnSpLocks noChangeShapeType="1"/>
          </p:cNvCxnSpPr>
          <p:nvPr/>
        </p:nvCxnSpPr>
        <p:spPr bwMode="auto">
          <a:xfrm>
            <a:off x="6172200" y="6289675"/>
            <a:ext cx="2667000" cy="0"/>
          </a:xfrm>
          <a:prstGeom prst="line">
            <a:avLst/>
          </a:prstGeom>
          <a:noFill/>
          <a:ln w="152400" algn="ctr">
            <a:solidFill>
              <a:srgbClr val="00B050"/>
            </a:solidFill>
            <a:round/>
            <a:headEnd/>
            <a:tailEnd/>
          </a:ln>
        </p:spPr>
      </p:cxnSp>
      <p:cxnSp>
        <p:nvCxnSpPr>
          <p:cNvPr id="20695" name="Straight Connector 19"/>
          <p:cNvCxnSpPr>
            <a:cxnSpLocks noChangeShapeType="1"/>
          </p:cNvCxnSpPr>
          <p:nvPr/>
        </p:nvCxnSpPr>
        <p:spPr bwMode="auto">
          <a:xfrm>
            <a:off x="3657600" y="2998788"/>
            <a:ext cx="2895600" cy="0"/>
          </a:xfrm>
          <a:prstGeom prst="line">
            <a:avLst/>
          </a:prstGeom>
          <a:noFill/>
          <a:ln w="152400" algn="ctr">
            <a:solidFill>
              <a:srgbClr val="00B0F0"/>
            </a:solidFill>
            <a:round/>
            <a:headEnd/>
            <a:tailEnd/>
          </a:ln>
        </p:spPr>
      </p:cxnSp>
      <p:cxnSp>
        <p:nvCxnSpPr>
          <p:cNvPr id="20696" name="Straight Connector 25"/>
          <p:cNvCxnSpPr>
            <a:cxnSpLocks noChangeShapeType="1"/>
          </p:cNvCxnSpPr>
          <p:nvPr/>
        </p:nvCxnSpPr>
        <p:spPr bwMode="auto">
          <a:xfrm>
            <a:off x="4589463" y="5513388"/>
            <a:ext cx="685800" cy="0"/>
          </a:xfrm>
          <a:prstGeom prst="line">
            <a:avLst/>
          </a:prstGeom>
          <a:noFill/>
          <a:ln w="152400" algn="ctr">
            <a:solidFill>
              <a:srgbClr val="C00000"/>
            </a:solidFill>
            <a:round/>
            <a:headEnd/>
            <a:tailEnd/>
          </a:ln>
        </p:spPr>
      </p:cxnSp>
      <p:cxnSp>
        <p:nvCxnSpPr>
          <p:cNvPr id="20697" name="Straight Connector 39"/>
          <p:cNvCxnSpPr>
            <a:cxnSpLocks noChangeShapeType="1"/>
          </p:cNvCxnSpPr>
          <p:nvPr/>
        </p:nvCxnSpPr>
        <p:spPr bwMode="auto">
          <a:xfrm>
            <a:off x="5257800" y="5894388"/>
            <a:ext cx="838200" cy="0"/>
          </a:xfrm>
          <a:prstGeom prst="line">
            <a:avLst/>
          </a:prstGeom>
          <a:noFill/>
          <a:ln w="152400" algn="ctr">
            <a:solidFill>
              <a:srgbClr val="C00000"/>
            </a:solidFill>
            <a:round/>
            <a:headEnd/>
            <a:tailEnd/>
          </a:ln>
        </p:spPr>
      </p:cxnSp>
      <p:cxnSp>
        <p:nvCxnSpPr>
          <p:cNvPr id="58" name="Straight Connector 57"/>
          <p:cNvCxnSpPr/>
          <p:nvPr/>
        </p:nvCxnSpPr>
        <p:spPr bwMode="auto">
          <a:xfrm>
            <a:off x="4394200" y="2609850"/>
            <a:ext cx="4648200" cy="0"/>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21" name="Straight Connector 20"/>
          <p:cNvCxnSpPr/>
          <p:nvPr/>
        </p:nvCxnSpPr>
        <p:spPr bwMode="auto">
          <a:xfrm>
            <a:off x="6540500" y="3000375"/>
            <a:ext cx="2513308" cy="0"/>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20700" name="Straight Connector 35"/>
          <p:cNvCxnSpPr>
            <a:cxnSpLocks noChangeShapeType="1"/>
          </p:cNvCxnSpPr>
          <p:nvPr/>
        </p:nvCxnSpPr>
        <p:spPr bwMode="auto">
          <a:xfrm flipV="1">
            <a:off x="2065338" y="3648075"/>
            <a:ext cx="906462" cy="0"/>
          </a:xfrm>
          <a:prstGeom prst="line">
            <a:avLst/>
          </a:prstGeom>
          <a:noFill/>
          <a:ln w="152400" algn="ctr">
            <a:solidFill>
              <a:srgbClr val="7030A0"/>
            </a:solidFill>
            <a:round/>
            <a:headEnd/>
            <a:tailEnd/>
          </a:ln>
        </p:spPr>
      </p:cxnSp>
      <p:cxnSp>
        <p:nvCxnSpPr>
          <p:cNvPr id="20701" name="Straight Connector 55"/>
          <p:cNvCxnSpPr>
            <a:cxnSpLocks noChangeShapeType="1"/>
          </p:cNvCxnSpPr>
          <p:nvPr/>
        </p:nvCxnSpPr>
        <p:spPr bwMode="auto">
          <a:xfrm flipV="1">
            <a:off x="2065338" y="4940300"/>
            <a:ext cx="2659062" cy="0"/>
          </a:xfrm>
          <a:prstGeom prst="line">
            <a:avLst/>
          </a:prstGeom>
          <a:noFill/>
          <a:ln w="152400" algn="ctr">
            <a:solidFill>
              <a:srgbClr val="7030A0"/>
            </a:solidFill>
            <a:round/>
            <a:headEnd/>
            <a:tailEnd/>
          </a:ln>
        </p:spPr>
      </p:cxnSp>
      <p:sp>
        <p:nvSpPr>
          <p:cNvPr id="15" name="Rectangle 2"/>
          <p:cNvSpPr>
            <a:spLocks noChangeArrowheads="1"/>
          </p:cNvSpPr>
          <p:nvPr/>
        </p:nvSpPr>
        <p:spPr bwMode="auto">
          <a:xfrm>
            <a:off x="17463" y="816351"/>
            <a:ext cx="9144000" cy="898525"/>
          </a:xfrm>
          <a:prstGeom prst="rect">
            <a:avLst/>
          </a:prstGeom>
          <a:noFill/>
          <a:ln w="9525">
            <a:noFill/>
            <a:miter lim="800000"/>
            <a:headEnd/>
            <a:tailEnd/>
          </a:ln>
        </p:spPr>
        <p:txBody>
          <a:bodyPr anchor="ctr"/>
          <a:lstStyle/>
          <a:p>
            <a:pPr algn="ctr" defTabSz="457200" eaLnBrk="0" hangingPunct="0">
              <a:lnSpc>
                <a:spcPct val="80000"/>
              </a:lnSpc>
              <a:defRPr/>
            </a:pPr>
            <a:r>
              <a:rPr lang="en-US" b="1" i="1" dirty="0">
                <a:solidFill>
                  <a:srgbClr val="042B7F"/>
                </a:solidFill>
                <a:effectLst>
                  <a:outerShdw blurRad="38100" dist="38100" dir="2700000" algn="tl">
                    <a:srgbClr val="C0C0C0"/>
                  </a:outerShdw>
                </a:effectLst>
                <a:latin typeface="Comic Sans MS" pitchFamily="66" charset="0"/>
                <a:ea typeface="ＭＳ Ｐゴシック" pitchFamily="36" charset="-128"/>
              </a:rPr>
              <a:t>Potential Electron-Ion Collider Timeline Shown by Hugh Montgomery at INT Workshop, Sept. 2010</a:t>
            </a:r>
          </a:p>
        </p:txBody>
      </p:sp>
    </p:spTree>
    <p:extLst>
      <p:ext uri="{BB962C8B-B14F-4D97-AF65-F5344CB8AC3E}">
        <p14:creationId xmlns:p14="http://schemas.microsoft.com/office/powerpoint/2010/main" val="19517678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01729" y="155496"/>
            <a:ext cx="8742271" cy="855225"/>
          </a:xfrm>
        </p:spPr>
        <p:txBody>
          <a:bodyPr/>
          <a:lstStyle/>
          <a:p>
            <a:pPr eaLnBrk="1" hangingPunct="1"/>
            <a:r>
              <a:rPr lang="en-US" sz="3600" u="sng" dirty="0" err="1">
                <a:solidFill>
                  <a:srgbClr val="FF0000"/>
                </a:solidFill>
              </a:rPr>
              <a:t>LHeC</a:t>
            </a:r>
            <a:r>
              <a:rPr lang="en-US" sz="3600" u="sng" dirty="0" smtClean="0">
                <a:solidFill>
                  <a:srgbClr val="FF0000"/>
                </a:solidFill>
              </a:rPr>
              <a:t> options: RR and </a:t>
            </a:r>
            <a:r>
              <a:rPr lang="en-US" sz="3600" u="sng" dirty="0" err="1" smtClean="0">
                <a:solidFill>
                  <a:srgbClr val="FF0000"/>
                </a:solidFill>
              </a:rPr>
              <a:t>LR</a:t>
            </a:r>
            <a:endParaRPr lang="en-US" sz="3600" u="sng" dirty="0">
              <a:solidFill>
                <a:srgbClr val="FF0000"/>
              </a:solidFill>
            </a:endParaRPr>
          </a:p>
        </p:txBody>
      </p:sp>
      <p:pic>
        <p:nvPicPr>
          <p:cNvPr id="34819" name="Picture 3" descr="CERNcomplex-cropped.jpg"/>
          <p:cNvPicPr>
            <a:picLocks noChangeAspect="1"/>
          </p:cNvPicPr>
          <p:nvPr/>
        </p:nvPicPr>
        <p:blipFill>
          <a:blip r:embed="rId3"/>
          <a:srcRect/>
          <a:stretch>
            <a:fillRect/>
          </a:stretch>
        </p:blipFill>
        <p:spPr bwMode="auto">
          <a:xfrm>
            <a:off x="304800" y="793134"/>
            <a:ext cx="8485188" cy="5715000"/>
          </a:xfrm>
          <a:prstGeom prst="rect">
            <a:avLst/>
          </a:prstGeom>
          <a:noFill/>
          <a:ln w="9525">
            <a:noFill/>
            <a:miter lim="800000"/>
            <a:headEnd/>
            <a:tailEnd/>
          </a:ln>
        </p:spPr>
      </p:pic>
      <p:sp>
        <p:nvSpPr>
          <p:cNvPr id="4" name="Oval 3"/>
          <p:cNvSpPr/>
          <p:nvPr/>
        </p:nvSpPr>
        <p:spPr>
          <a:xfrm>
            <a:off x="381001" y="1264840"/>
            <a:ext cx="7391400" cy="24384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298" fontAlgn="base">
              <a:spcBef>
                <a:spcPct val="0"/>
              </a:spcBef>
              <a:spcAft>
                <a:spcPct val="0"/>
              </a:spcAft>
              <a:defRPr/>
            </a:pPr>
            <a:endParaRPr lang="en-US" dirty="0">
              <a:solidFill>
                <a:prstClr val="white"/>
              </a:solidFill>
            </a:endParaRPr>
          </a:p>
        </p:txBody>
      </p:sp>
      <p:sp>
        <p:nvSpPr>
          <p:cNvPr id="5" name="TextBox 4"/>
          <p:cNvSpPr txBox="1">
            <a:spLocks noChangeArrowheads="1"/>
          </p:cNvSpPr>
          <p:nvPr/>
        </p:nvSpPr>
        <p:spPr bwMode="auto">
          <a:xfrm>
            <a:off x="7461249" y="883841"/>
            <a:ext cx="1762602" cy="1754316"/>
          </a:xfrm>
          <a:prstGeom prst="rect">
            <a:avLst/>
          </a:prstGeom>
          <a:solidFill>
            <a:schemeClr val="bg1">
              <a:alpha val="50195"/>
            </a:schemeClr>
          </a:solidFill>
          <a:ln w="9525">
            <a:noFill/>
            <a:miter lim="800000"/>
            <a:headEnd/>
            <a:tailEnd/>
          </a:ln>
        </p:spPr>
        <p:txBody>
          <a:bodyPr wrap="none" lIns="91430" tIns="45715" rIns="91430" bIns="45715">
            <a:prstTxWarp prst="textNoShape">
              <a:avLst/>
            </a:prstTxWarp>
            <a:spAutoFit/>
          </a:bodyPr>
          <a:lstStyle/>
          <a:p>
            <a:pPr defTabSz="914298" fontAlgn="base">
              <a:spcBef>
                <a:spcPct val="0"/>
              </a:spcBef>
              <a:spcAft>
                <a:spcPct val="0"/>
              </a:spcAft>
            </a:pPr>
            <a:r>
              <a:rPr lang="en-US" b="1" dirty="0">
                <a:solidFill>
                  <a:srgbClr val="00B050"/>
                </a:solidFill>
                <a:cs typeface="Arial"/>
              </a:rPr>
              <a:t>RR </a:t>
            </a:r>
            <a:r>
              <a:rPr lang="en-US" b="1" dirty="0" err="1">
                <a:solidFill>
                  <a:srgbClr val="00B050"/>
                </a:solidFill>
                <a:cs typeface="Arial"/>
              </a:rPr>
              <a:t>LHeC</a:t>
            </a:r>
            <a:r>
              <a:rPr lang="en-US" b="1" dirty="0">
                <a:solidFill>
                  <a:srgbClr val="00B050"/>
                </a:solidFill>
                <a:cs typeface="Arial"/>
              </a:rPr>
              <a:t>:</a:t>
            </a:r>
          </a:p>
          <a:p>
            <a:pPr defTabSz="914298" fontAlgn="base">
              <a:spcBef>
                <a:spcPct val="0"/>
              </a:spcBef>
              <a:spcAft>
                <a:spcPct val="0"/>
              </a:spcAft>
            </a:pPr>
            <a:r>
              <a:rPr lang="en-US" b="1" dirty="0">
                <a:solidFill>
                  <a:srgbClr val="00B050"/>
                </a:solidFill>
                <a:cs typeface="Arial"/>
              </a:rPr>
              <a:t>new ring in </a:t>
            </a:r>
          </a:p>
          <a:p>
            <a:pPr defTabSz="914298" fontAlgn="base">
              <a:spcBef>
                <a:spcPct val="0"/>
              </a:spcBef>
              <a:spcAft>
                <a:spcPct val="0"/>
              </a:spcAft>
            </a:pPr>
            <a:r>
              <a:rPr lang="en-US" b="1" dirty="0" err="1">
                <a:solidFill>
                  <a:srgbClr val="00B050"/>
                </a:solidFill>
                <a:cs typeface="Arial"/>
              </a:rPr>
              <a:t>LHC</a:t>
            </a:r>
            <a:r>
              <a:rPr lang="en-US" b="1" dirty="0">
                <a:solidFill>
                  <a:srgbClr val="00B050"/>
                </a:solidFill>
                <a:cs typeface="Arial"/>
              </a:rPr>
              <a:t> tunnel,</a:t>
            </a:r>
          </a:p>
          <a:p>
            <a:pPr defTabSz="914298" fontAlgn="base">
              <a:spcBef>
                <a:spcPct val="0"/>
              </a:spcBef>
              <a:spcAft>
                <a:spcPct val="0"/>
              </a:spcAft>
            </a:pPr>
            <a:r>
              <a:rPr lang="en-US" b="1" dirty="0">
                <a:solidFill>
                  <a:srgbClr val="00B050"/>
                </a:solidFill>
                <a:cs typeface="Arial"/>
              </a:rPr>
              <a:t>with bypasses</a:t>
            </a:r>
          </a:p>
          <a:p>
            <a:pPr defTabSz="914298" fontAlgn="base">
              <a:spcBef>
                <a:spcPct val="0"/>
              </a:spcBef>
              <a:spcAft>
                <a:spcPct val="0"/>
              </a:spcAft>
            </a:pPr>
            <a:r>
              <a:rPr lang="en-US" b="1" dirty="0">
                <a:solidFill>
                  <a:srgbClr val="00B050"/>
                </a:solidFill>
                <a:cs typeface="Arial"/>
              </a:rPr>
              <a:t>around </a:t>
            </a:r>
          </a:p>
          <a:p>
            <a:pPr defTabSz="914298" fontAlgn="base">
              <a:spcBef>
                <a:spcPct val="0"/>
              </a:spcBef>
              <a:spcAft>
                <a:spcPct val="0"/>
              </a:spcAft>
            </a:pPr>
            <a:r>
              <a:rPr lang="en-US" b="1" dirty="0" smtClean="0">
                <a:solidFill>
                  <a:srgbClr val="00B050"/>
                </a:solidFill>
                <a:cs typeface="Arial"/>
              </a:rPr>
              <a:t>experiments</a:t>
            </a:r>
            <a:endParaRPr lang="en-US" b="1" dirty="0">
              <a:solidFill>
                <a:srgbClr val="00B050"/>
              </a:solidFill>
              <a:cs typeface="Arial"/>
            </a:endParaRPr>
          </a:p>
        </p:txBody>
      </p:sp>
      <p:sp>
        <p:nvSpPr>
          <p:cNvPr id="6" name="Oval 5"/>
          <p:cNvSpPr/>
          <p:nvPr/>
        </p:nvSpPr>
        <p:spPr>
          <a:xfrm>
            <a:off x="5562600" y="3855640"/>
            <a:ext cx="1371600" cy="6096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defTabSz="914298" fontAlgn="base">
              <a:spcBef>
                <a:spcPct val="0"/>
              </a:spcBef>
              <a:spcAft>
                <a:spcPct val="0"/>
              </a:spcAft>
              <a:defRPr/>
            </a:pPr>
            <a:endParaRPr lang="en-US" dirty="0">
              <a:solidFill>
                <a:prstClr val="white"/>
              </a:solidFill>
            </a:endParaRPr>
          </a:p>
        </p:txBody>
      </p:sp>
      <p:sp>
        <p:nvSpPr>
          <p:cNvPr id="7" name="TextBox 6"/>
          <p:cNvSpPr txBox="1">
            <a:spLocks noChangeArrowheads="1"/>
          </p:cNvSpPr>
          <p:nvPr/>
        </p:nvSpPr>
        <p:spPr bwMode="auto">
          <a:xfrm>
            <a:off x="6940550" y="3703241"/>
            <a:ext cx="2198343" cy="1200318"/>
          </a:xfrm>
          <a:prstGeom prst="rect">
            <a:avLst/>
          </a:prstGeom>
          <a:solidFill>
            <a:schemeClr val="bg1">
              <a:alpha val="50195"/>
            </a:schemeClr>
          </a:solidFill>
          <a:ln w="9525">
            <a:noFill/>
            <a:miter lim="800000"/>
            <a:headEnd/>
            <a:tailEnd/>
          </a:ln>
        </p:spPr>
        <p:txBody>
          <a:bodyPr wrap="none" lIns="91430" tIns="45715" rIns="91430" bIns="45715">
            <a:prstTxWarp prst="textNoShape">
              <a:avLst/>
            </a:prstTxWarp>
            <a:spAutoFit/>
          </a:bodyPr>
          <a:lstStyle/>
          <a:p>
            <a:pPr defTabSz="914298" fontAlgn="base">
              <a:spcBef>
                <a:spcPct val="0"/>
              </a:spcBef>
              <a:spcAft>
                <a:spcPct val="0"/>
              </a:spcAft>
            </a:pPr>
            <a:r>
              <a:rPr lang="en-US" b="1" dirty="0">
                <a:solidFill>
                  <a:srgbClr val="00B050"/>
                </a:solidFill>
              </a:rPr>
              <a:t>RR </a:t>
            </a:r>
            <a:r>
              <a:rPr lang="en-US" b="1" dirty="0" err="1">
                <a:solidFill>
                  <a:srgbClr val="00B050"/>
                </a:solidFill>
              </a:rPr>
              <a:t>LHeC</a:t>
            </a:r>
            <a:endParaRPr lang="en-US" b="1" dirty="0">
              <a:solidFill>
                <a:srgbClr val="00B050"/>
              </a:solidFill>
            </a:endParaRPr>
          </a:p>
          <a:p>
            <a:pPr defTabSz="914298" fontAlgn="base">
              <a:spcBef>
                <a:spcPct val="0"/>
              </a:spcBef>
              <a:spcAft>
                <a:spcPct val="0"/>
              </a:spcAft>
            </a:pPr>
            <a:r>
              <a:rPr lang="en-US" b="1" dirty="0" err="1">
                <a:solidFill>
                  <a:srgbClr val="00B050"/>
                </a:solidFill>
              </a:rPr>
              <a:t>e-/e</a:t>
            </a:r>
            <a:r>
              <a:rPr lang="en-US" b="1" dirty="0">
                <a:solidFill>
                  <a:srgbClr val="00B050"/>
                </a:solidFill>
              </a:rPr>
              <a:t>+ injector</a:t>
            </a:r>
          </a:p>
          <a:p>
            <a:pPr defTabSz="914298" fontAlgn="base">
              <a:spcBef>
                <a:spcPct val="0"/>
              </a:spcBef>
              <a:spcAft>
                <a:spcPct val="0"/>
              </a:spcAft>
            </a:pPr>
            <a:r>
              <a:rPr lang="en-US" b="1" dirty="0">
                <a:solidFill>
                  <a:srgbClr val="00B050"/>
                </a:solidFill>
              </a:rPr>
              <a:t>10 </a:t>
            </a:r>
            <a:r>
              <a:rPr lang="en-US" b="1" dirty="0" err="1">
                <a:solidFill>
                  <a:srgbClr val="00B050"/>
                </a:solidFill>
              </a:rPr>
              <a:t>GeV</a:t>
            </a:r>
            <a:r>
              <a:rPr lang="en-US" b="1" dirty="0">
                <a:solidFill>
                  <a:srgbClr val="00B050"/>
                </a:solidFill>
              </a:rPr>
              <a:t>,</a:t>
            </a:r>
          </a:p>
          <a:p>
            <a:pPr defTabSz="914298" fontAlgn="base">
              <a:spcBef>
                <a:spcPct val="0"/>
              </a:spcBef>
              <a:spcAft>
                <a:spcPct val="0"/>
              </a:spcAft>
            </a:pPr>
            <a:r>
              <a:rPr lang="en-US" b="1" dirty="0">
                <a:solidFill>
                  <a:srgbClr val="00B050"/>
                </a:solidFill>
              </a:rPr>
              <a:t>10 min. filling </a:t>
            </a:r>
            <a:r>
              <a:rPr lang="en-US" b="1" dirty="0" smtClean="0">
                <a:solidFill>
                  <a:srgbClr val="00B050"/>
                </a:solidFill>
              </a:rPr>
              <a:t>time</a:t>
            </a:r>
            <a:endParaRPr lang="en-US" b="1" dirty="0">
              <a:solidFill>
                <a:srgbClr val="00B050"/>
              </a:solidFill>
            </a:endParaRPr>
          </a:p>
        </p:txBody>
      </p:sp>
      <p:cxnSp>
        <p:nvCxnSpPr>
          <p:cNvPr id="9" name="Straight Connector 8"/>
          <p:cNvCxnSpPr/>
          <p:nvPr/>
        </p:nvCxnSpPr>
        <p:spPr>
          <a:xfrm rot="5400000">
            <a:off x="6019801" y="3855641"/>
            <a:ext cx="1828800" cy="4572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190500" y="2750740"/>
            <a:ext cx="9144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4" idx="2"/>
          </p:cNvCxnSpPr>
          <p:nvPr/>
        </p:nvCxnSpPr>
        <p:spPr>
          <a:xfrm rot="16200000" flipH="1">
            <a:off x="1200150" y="2731690"/>
            <a:ext cx="8763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381000" y="24078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0" name="Arc 19"/>
          <p:cNvSpPr/>
          <p:nvPr/>
        </p:nvSpPr>
        <p:spPr>
          <a:xfrm flipH="1">
            <a:off x="381000" y="24078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3" name="Arc 22"/>
          <p:cNvSpPr/>
          <p:nvPr/>
        </p:nvSpPr>
        <p:spPr>
          <a:xfrm flipH="1" flipV="1">
            <a:off x="914400" y="32460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4" name="Arc 23"/>
          <p:cNvSpPr/>
          <p:nvPr/>
        </p:nvSpPr>
        <p:spPr>
          <a:xfrm flipV="1">
            <a:off x="914400" y="324604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lIns="91430" tIns="45715" rIns="91430" bIns="45715" anchor="ctr"/>
          <a:lstStyle/>
          <a:p>
            <a:pPr algn="ctr" defTabSz="914298" fontAlgn="base">
              <a:spcBef>
                <a:spcPct val="0"/>
              </a:spcBef>
              <a:spcAft>
                <a:spcPct val="0"/>
              </a:spcAft>
              <a:defRPr/>
            </a:pPr>
            <a:endParaRPr lang="en-US" dirty="0">
              <a:solidFill>
                <a:prstClr val="black"/>
              </a:solidFill>
            </a:endParaRPr>
          </a:p>
        </p:txBody>
      </p:sp>
      <p:sp>
        <p:nvSpPr>
          <p:cNvPr id="26" name="TextBox 25"/>
          <p:cNvSpPr txBox="1">
            <a:spLocks noChangeArrowheads="1"/>
          </p:cNvSpPr>
          <p:nvPr/>
        </p:nvSpPr>
        <p:spPr bwMode="auto">
          <a:xfrm>
            <a:off x="1" y="3911143"/>
            <a:ext cx="1570091" cy="2031315"/>
          </a:xfrm>
          <a:prstGeom prst="rect">
            <a:avLst/>
          </a:prstGeom>
          <a:solidFill>
            <a:schemeClr val="bg1">
              <a:alpha val="50195"/>
            </a:schemeClr>
          </a:solidFill>
          <a:ln w="9525">
            <a:noFill/>
            <a:miter lim="800000"/>
            <a:headEnd/>
            <a:tailEnd/>
          </a:ln>
        </p:spPr>
        <p:txBody>
          <a:bodyPr wrap="square" lIns="91430" tIns="45715" rIns="91430" bIns="45715">
            <a:prstTxWarp prst="textNoShape">
              <a:avLst/>
            </a:prstTxWarp>
            <a:spAutoFit/>
          </a:bodyPr>
          <a:lstStyle/>
          <a:p>
            <a:pPr defTabSz="914298" fontAlgn="base">
              <a:spcBef>
                <a:spcPct val="0"/>
              </a:spcBef>
              <a:spcAft>
                <a:spcPct val="0"/>
              </a:spcAft>
            </a:pPr>
            <a:r>
              <a:rPr lang="en-US" b="1" dirty="0" err="1">
                <a:solidFill>
                  <a:srgbClr val="FF0000"/>
                </a:solidFill>
              </a:rPr>
              <a:t>LR</a:t>
            </a:r>
            <a:r>
              <a:rPr lang="en-US" b="1" dirty="0">
                <a:solidFill>
                  <a:srgbClr val="FF0000"/>
                </a:solidFill>
              </a:rPr>
              <a:t> </a:t>
            </a:r>
            <a:r>
              <a:rPr lang="en-US" b="1" dirty="0" err="1">
                <a:solidFill>
                  <a:srgbClr val="FF0000"/>
                </a:solidFill>
              </a:rPr>
              <a:t>LHeC</a:t>
            </a:r>
            <a:r>
              <a:rPr lang="en-US" b="1" dirty="0">
                <a:solidFill>
                  <a:srgbClr val="FF0000"/>
                </a:solidFill>
              </a:rPr>
              <a:t>:</a:t>
            </a:r>
          </a:p>
          <a:p>
            <a:pPr defTabSz="914298" fontAlgn="base">
              <a:spcBef>
                <a:spcPct val="0"/>
              </a:spcBef>
              <a:spcAft>
                <a:spcPct val="0"/>
              </a:spcAft>
            </a:pPr>
            <a:r>
              <a:rPr lang="en-US" b="1" dirty="0" err="1">
                <a:solidFill>
                  <a:srgbClr val="FF0000"/>
                </a:solidFill>
              </a:rPr>
              <a:t>recirculating</a:t>
            </a:r>
            <a:endParaRPr lang="en-US" b="1" dirty="0">
              <a:solidFill>
                <a:srgbClr val="FF0000"/>
              </a:solidFill>
            </a:endParaRPr>
          </a:p>
          <a:p>
            <a:pPr defTabSz="914298" fontAlgn="base">
              <a:spcBef>
                <a:spcPct val="0"/>
              </a:spcBef>
              <a:spcAft>
                <a:spcPct val="0"/>
              </a:spcAft>
            </a:pPr>
            <a:r>
              <a:rPr lang="en-US" b="1" dirty="0" err="1">
                <a:solidFill>
                  <a:srgbClr val="FF0000"/>
                </a:solidFill>
              </a:rPr>
              <a:t>linac</a:t>
            </a:r>
            <a:r>
              <a:rPr lang="en-US" b="1" dirty="0">
                <a:solidFill>
                  <a:srgbClr val="FF0000"/>
                </a:solidFill>
              </a:rPr>
              <a:t> with</a:t>
            </a:r>
          </a:p>
          <a:p>
            <a:pPr defTabSz="914298" fontAlgn="base">
              <a:spcBef>
                <a:spcPct val="0"/>
              </a:spcBef>
              <a:spcAft>
                <a:spcPct val="0"/>
              </a:spcAft>
            </a:pPr>
            <a:r>
              <a:rPr lang="en-US" b="1" dirty="0">
                <a:solidFill>
                  <a:srgbClr val="FF0000"/>
                </a:solidFill>
              </a:rPr>
              <a:t>energy </a:t>
            </a:r>
          </a:p>
          <a:p>
            <a:pPr defTabSz="914298" fontAlgn="base">
              <a:spcBef>
                <a:spcPct val="0"/>
              </a:spcBef>
              <a:spcAft>
                <a:spcPct val="0"/>
              </a:spcAft>
            </a:pPr>
            <a:r>
              <a:rPr lang="en-US" b="1" dirty="0">
                <a:solidFill>
                  <a:srgbClr val="FF0000"/>
                </a:solidFill>
              </a:rPr>
              <a:t>recovery,</a:t>
            </a:r>
          </a:p>
          <a:p>
            <a:pPr defTabSz="914298" fontAlgn="base">
              <a:spcBef>
                <a:spcPct val="0"/>
              </a:spcBef>
              <a:spcAft>
                <a:spcPct val="0"/>
              </a:spcAft>
            </a:pPr>
            <a:r>
              <a:rPr lang="en-US" b="1" dirty="0">
                <a:solidFill>
                  <a:srgbClr val="FF0000"/>
                </a:solidFill>
              </a:rPr>
              <a:t>or straight</a:t>
            </a:r>
          </a:p>
          <a:p>
            <a:pPr defTabSz="914298" fontAlgn="base">
              <a:spcBef>
                <a:spcPct val="0"/>
              </a:spcBef>
              <a:spcAft>
                <a:spcPct val="0"/>
              </a:spcAft>
            </a:pPr>
            <a:r>
              <a:rPr lang="en-US" b="1" dirty="0" err="1" smtClean="0">
                <a:solidFill>
                  <a:srgbClr val="FF0000"/>
                </a:solidFill>
              </a:rPr>
              <a:t>linac</a:t>
            </a:r>
            <a:endParaRPr lang="en-US" b="1" dirty="0" smtClean="0">
              <a:solidFill>
                <a:srgbClr val="FF0000"/>
              </a:solidFill>
            </a:endParaRPr>
          </a:p>
        </p:txBody>
      </p:sp>
      <p:cxnSp>
        <p:nvCxnSpPr>
          <p:cNvPr id="17" name="Straight Connector 16"/>
          <p:cNvCxnSpPr>
            <a:stCxn id="20" idx="2"/>
          </p:cNvCxnSpPr>
          <p:nvPr/>
        </p:nvCxnSpPr>
        <p:spPr>
          <a:xfrm rot="16200000" flipH="1">
            <a:off x="-476249" y="3455590"/>
            <a:ext cx="3238500" cy="1524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a:stretch>
            <a:fillRect/>
          </a:stretch>
        </p:blipFill>
        <p:spPr>
          <a:xfrm>
            <a:off x="8200837" y="323394"/>
            <a:ext cx="803274" cy="495390"/>
          </a:xfrm>
          <a:prstGeom prst="rect">
            <a:avLst/>
          </a:prstGeom>
        </p:spPr>
      </p:pic>
      <p:sp>
        <p:nvSpPr>
          <p:cNvPr id="21"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Frank Zimmermann, UPHUK4 </a:t>
            </a:r>
            <a:r>
              <a:rPr lang="en-US" sz="1500" dirty="0" err="1" smtClean="0">
                <a:solidFill>
                  <a:srgbClr val="006633"/>
                </a:solidFill>
                <a:latin typeface="Comic Sans MS" charset="0"/>
                <a:ea typeface="ＭＳ Ｐゴシック" charset="-128"/>
                <a:cs typeface="ＭＳ Ｐゴシック" charset="-128"/>
              </a:rPr>
              <a:t>Bodrum</a:t>
            </a:r>
            <a:r>
              <a:rPr lang="en-US" sz="1500" dirty="0" smtClean="0">
                <a:solidFill>
                  <a:srgbClr val="006633"/>
                </a:solidFill>
                <a:latin typeface="Comic Sans MS" charset="0"/>
                <a:ea typeface="ＭＳ Ｐゴシック" charset="-128"/>
                <a:cs typeface="ＭＳ Ｐゴシック" charset="-128"/>
              </a:rPr>
              <a:t> 2010</a:t>
            </a:r>
            <a:endParaRPr lang="en-US" sz="1500" dirty="0">
              <a:solidFill>
                <a:srgbClr val="006633"/>
              </a:solidFill>
              <a:latin typeface="Comic Sans MS" charset="0"/>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pPr>
              <a:defRPr/>
            </a:pPr>
            <a:fld id="{A1F23A99-BCD3-6446-ABA8-A3DA17EA441B}" type="slidenum">
              <a:rPr lang="en-US" smtClean="0">
                <a:solidFill>
                  <a:srgbClr val="000000"/>
                </a:solidFill>
              </a:rPr>
              <a:pPr>
                <a:defRPr/>
              </a:pPr>
              <a:t>58</a:t>
            </a:fld>
            <a:endParaRPr lang="en-US">
              <a:solidFill>
                <a:srgbClr val="000000"/>
              </a:solidFill>
            </a:endParaRPr>
          </a:p>
        </p:txBody>
      </p:sp>
    </p:spTree>
    <p:extLst>
      <p:ext uri="{BB962C8B-B14F-4D97-AF65-F5344CB8AC3E}">
        <p14:creationId xmlns:p14="http://schemas.microsoft.com/office/powerpoint/2010/main" val="25271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par>
                                <p:cTn id="27" presetID="4"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par>
                                <p:cTn id="30" presetID="4"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par>
                                <p:cTn id="33" presetID="4" presetClass="entr" presetSubtype="1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par>
                                <p:cTn id="36" presetID="4"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par>
                                <p:cTn id="42" presetID="4"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ox(in)">
                                      <p:cBhvr>
                                        <p:cTn id="44" dur="500"/>
                                        <p:tgtEl>
                                          <p:spTgt spid="20"/>
                                        </p:tgtEl>
                                      </p:cBhvr>
                                    </p:animEffect>
                                  </p:childTnLst>
                                </p:cTn>
                              </p:par>
                              <p:par>
                                <p:cTn id="45" presetID="4"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500"/>
                                        <p:tgtEl>
                                          <p:spTgt spid="17"/>
                                        </p:tgtEl>
                                      </p:cBhvr>
                                    </p:animEffect>
                                  </p:childTnLst>
                                </p:cTn>
                              </p:par>
                              <p:par>
                                <p:cTn id="48" presetID="4" presetClass="entr" presetSubtype="16"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ox(i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27647" y="116622"/>
            <a:ext cx="8703394" cy="916609"/>
          </a:xfrm>
          <a:noFill/>
        </p:spPr>
        <p:txBody>
          <a:bodyPr>
            <a:normAutofit/>
          </a:bodyPr>
          <a:lstStyle/>
          <a:p>
            <a:pPr eaLnBrk="1" hangingPunct="1"/>
            <a:r>
              <a:rPr lang="en-US" sz="3600" b="1" u="sng" dirty="0" smtClean="0">
                <a:solidFill>
                  <a:srgbClr val="FF0000"/>
                </a:solidFill>
              </a:rPr>
              <a:t>Design Parameters</a:t>
            </a:r>
          </a:p>
        </p:txBody>
      </p:sp>
      <p:graphicFrame>
        <p:nvGraphicFramePr>
          <p:cNvPr id="3" name="Table 2"/>
          <p:cNvGraphicFramePr>
            <a:graphicFrameLocks noGrp="1"/>
          </p:cNvGraphicFramePr>
          <p:nvPr/>
        </p:nvGraphicFramePr>
        <p:xfrm>
          <a:off x="0" y="816689"/>
          <a:ext cx="5638799" cy="5362956"/>
        </p:xfrm>
        <a:graphic>
          <a:graphicData uri="http://schemas.openxmlformats.org/drawingml/2006/table">
            <a:tbl>
              <a:tblPr/>
              <a:tblGrid>
                <a:gridCol w="2590800"/>
                <a:gridCol w="1066800"/>
                <a:gridCol w="710483"/>
                <a:gridCol w="1270716"/>
              </a:tblGrid>
              <a:tr h="99122">
                <a:tc>
                  <a:txBody>
                    <a:bodyPr/>
                    <a:lstStyle/>
                    <a:p>
                      <a:pPr marL="0" marR="0">
                        <a:lnSpc>
                          <a:spcPct val="115000"/>
                        </a:lnSpc>
                        <a:spcBef>
                          <a:spcPts val="0"/>
                        </a:spcBef>
                        <a:spcAft>
                          <a:spcPts val="0"/>
                        </a:spcAft>
                      </a:pPr>
                      <a:r>
                        <a:rPr lang="en-US" sz="1800" b="1" dirty="0" smtClean="0">
                          <a:solidFill>
                            <a:srgbClr val="1F497D"/>
                          </a:solidFill>
                          <a:latin typeface="Calibri"/>
                          <a:ea typeface="Calibri"/>
                          <a:cs typeface="Times New Roman"/>
                        </a:rPr>
                        <a:t>electron</a:t>
                      </a:r>
                      <a:r>
                        <a:rPr lang="en-US" sz="1800" b="1" baseline="0" dirty="0" smtClean="0">
                          <a:solidFill>
                            <a:srgbClr val="1F497D"/>
                          </a:solidFill>
                          <a:latin typeface="Calibri"/>
                          <a:ea typeface="Calibri"/>
                          <a:cs typeface="Times New Roman"/>
                        </a:rPr>
                        <a:t> </a:t>
                      </a:r>
                      <a:r>
                        <a:rPr lang="en-US" sz="1800" b="1" dirty="0" smtClean="0">
                          <a:solidFill>
                            <a:srgbClr val="1F497D"/>
                          </a:solidFill>
                          <a:latin typeface="Calibri"/>
                          <a:ea typeface="Calibri"/>
                          <a:cs typeface="Times New Roman"/>
                        </a:rPr>
                        <a:t> beam</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1F497D"/>
                          </a:solidFill>
                          <a:latin typeface="Calibri"/>
                          <a:ea typeface="Calibri"/>
                          <a:cs typeface="Times New Roman"/>
                        </a:rPr>
                        <a:t>RR</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1F497D"/>
                          </a:solidFill>
                          <a:latin typeface="Calibri"/>
                          <a:ea typeface="Calibri"/>
                          <a:cs typeface="Times New Roman"/>
                        </a:rPr>
                        <a:t>LR</a:t>
                      </a:r>
                      <a:r>
                        <a:rPr lang="en-US" sz="1800" b="1" baseline="0" dirty="0" smtClean="0">
                          <a:solidFill>
                            <a:srgbClr val="1F497D"/>
                          </a:solidFill>
                          <a:latin typeface="Calibri"/>
                          <a:ea typeface="Calibri"/>
                          <a:cs typeface="Times New Roman"/>
                        </a:rPr>
                        <a:t> </a:t>
                      </a:r>
                      <a:endParaRPr lang="en-US" sz="1800" b="1"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err="1" smtClean="0">
                          <a:solidFill>
                            <a:srgbClr val="1F497D"/>
                          </a:solidFill>
                          <a:latin typeface="Calibri"/>
                          <a:ea typeface="Calibri"/>
                          <a:cs typeface="Times New Roman"/>
                        </a:rPr>
                        <a:t>LR</a:t>
                      </a:r>
                      <a:r>
                        <a:rPr lang="en-US" sz="1800" b="1" baseline="30000" dirty="0" smtClean="0">
                          <a:solidFill>
                            <a:srgbClr val="1F497D"/>
                          </a:solidFill>
                          <a:latin typeface="Calibri"/>
                          <a:ea typeface="Calibri"/>
                          <a:cs typeface="Times New Roman"/>
                        </a:rPr>
                        <a:t>*</a:t>
                      </a:r>
                      <a:endParaRPr lang="en-US" sz="1800" b="1" baseline="30000" dirty="0">
                        <a:solidFill>
                          <a:srgbClr val="1F497D"/>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energy </a:t>
                      </a:r>
                      <a:r>
                        <a:rPr lang="en-US" sz="1800" b="1" baseline="0" dirty="0" smtClean="0">
                          <a:latin typeface="Calibri"/>
                          <a:ea typeface="Calibri"/>
                          <a:cs typeface="Times New Roman"/>
                        </a:rPr>
                        <a:t> at IP</a:t>
                      </a:r>
                      <a:r>
                        <a:rPr lang="en-US" sz="1800" b="1" dirty="0" smtClean="0">
                          <a:latin typeface="Calibri"/>
                          <a:ea typeface="Calibri"/>
                          <a:cs typeface="Times New Roman"/>
                        </a:rPr>
                        <a:t>[</a:t>
                      </a:r>
                      <a:r>
                        <a:rPr lang="en-US" sz="1800" b="1" dirty="0" err="1" smtClean="0">
                          <a:latin typeface="Calibri"/>
                          <a:ea typeface="Calibri"/>
                          <a:cs typeface="Times New Roman"/>
                        </a:rPr>
                        <a:t>GeV</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140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luminosity</a:t>
                      </a:r>
                      <a:r>
                        <a:rPr lang="en-US" sz="1800" b="1" baseline="0" dirty="0" smtClean="0">
                          <a:latin typeface="Calibri"/>
                          <a:ea typeface="Calibri"/>
                          <a:cs typeface="Times New Roman"/>
                        </a:rPr>
                        <a:t> [10</a:t>
                      </a:r>
                      <a:r>
                        <a:rPr lang="en-US" sz="1800" b="1" baseline="30000" dirty="0" smtClean="0">
                          <a:latin typeface="Calibri"/>
                          <a:ea typeface="Calibri"/>
                          <a:cs typeface="Times New Roman"/>
                        </a:rPr>
                        <a:t>32</a:t>
                      </a:r>
                      <a:r>
                        <a:rPr lang="en-US" sz="1800" b="1" baseline="0" dirty="0" smtClean="0">
                          <a:latin typeface="Calibri"/>
                          <a:ea typeface="Calibri"/>
                          <a:cs typeface="Times New Roman"/>
                        </a:rPr>
                        <a:t> cm</a:t>
                      </a:r>
                      <a:r>
                        <a:rPr lang="en-US" sz="1800" b="1" baseline="30000" dirty="0" smtClean="0">
                          <a:latin typeface="Calibri"/>
                          <a:ea typeface="Calibri"/>
                          <a:cs typeface="Times New Roman"/>
                        </a:rPr>
                        <a:t>-2</a:t>
                      </a:r>
                      <a:r>
                        <a:rPr lang="en-US" sz="1800" b="1" baseline="0" dirty="0" smtClean="0">
                          <a:latin typeface="Calibri"/>
                          <a:ea typeface="Calibri"/>
                          <a:cs typeface="Times New Roman"/>
                        </a:rPr>
                        <a:t>s</a:t>
                      </a:r>
                      <a:r>
                        <a:rPr lang="en-US" sz="1800" b="1" baseline="30000" dirty="0" smtClean="0">
                          <a:latin typeface="Calibri"/>
                          <a:ea typeface="Calibri"/>
                          <a:cs typeface="Times New Roman"/>
                        </a:rPr>
                        <a:t>-1</a:t>
                      </a:r>
                      <a:r>
                        <a:rPr lang="en-US" sz="1800" b="1" baseline="0"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baseline="30000"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0.44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polarization [%]</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smtClean="0">
                          <a:solidFill>
                            <a:schemeClr val="tx1"/>
                          </a:solidFill>
                          <a:latin typeface="Calibri"/>
                          <a:ea typeface="Calibri"/>
                          <a:cs typeface="Times New Roman"/>
                        </a:rPr>
                        <a:t>40 </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population [10</a:t>
                      </a:r>
                      <a:r>
                        <a:rPr lang="en-US" sz="1800" b="1" baseline="30000" dirty="0" smtClean="0">
                          <a:latin typeface="Calibri"/>
                          <a:ea typeface="Calibri"/>
                          <a:cs typeface="Times New Roman"/>
                        </a:rPr>
                        <a:t>9</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bunch length [mm]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0.3</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0.3</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interval [ns]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transv</a:t>
                      </a:r>
                      <a:r>
                        <a:rPr lang="en-US" sz="1800" b="1" dirty="0" smtClean="0">
                          <a:latin typeface="Calibri"/>
                          <a:ea typeface="Calibri"/>
                          <a:cs typeface="Times New Roman"/>
                        </a:rPr>
                        <a:t>.</a:t>
                      </a:r>
                      <a:r>
                        <a:rPr lang="en-US" sz="1800" b="1" baseline="0" dirty="0" smtClean="0">
                          <a:latin typeface="Calibri"/>
                          <a:ea typeface="Calibri"/>
                          <a:cs typeface="Times New Roman"/>
                        </a:rPr>
                        <a:t> emit. </a:t>
                      </a:r>
                      <a:r>
                        <a:rPr lang="en-US" sz="1800" b="1" baseline="0" dirty="0" err="1" smtClean="0">
                          <a:latin typeface="Symbol" pitchFamily="18" charset="2"/>
                          <a:ea typeface="Calibri"/>
                          <a:cs typeface="Times New Roman"/>
                        </a:rPr>
                        <a:t>ge</a:t>
                      </a:r>
                      <a:r>
                        <a:rPr lang="en-US" sz="1800" b="1" baseline="-25000" dirty="0" err="1" smtClean="0">
                          <a:latin typeface="Calibri"/>
                          <a:ea typeface="Calibri"/>
                          <a:cs typeface="Times New Roman"/>
                        </a:rPr>
                        <a:t>x,y</a:t>
                      </a:r>
                      <a:r>
                        <a:rPr lang="en-US" sz="1800" b="1" baseline="0" dirty="0" smtClean="0">
                          <a:latin typeface="Calibri"/>
                          <a:ea typeface="Calibri"/>
                          <a:cs typeface="Times New Roman"/>
                        </a:rPr>
                        <a:t> [mm]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0.58, 0.29</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0.05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rms</a:t>
                      </a:r>
                      <a:r>
                        <a:rPr lang="en-US" sz="1800" b="1" dirty="0" smtClean="0">
                          <a:latin typeface="Calibri"/>
                          <a:ea typeface="Calibri"/>
                          <a:cs typeface="Times New Roman"/>
                        </a:rPr>
                        <a:t> IP beam size </a:t>
                      </a:r>
                      <a:r>
                        <a:rPr lang="en-US" sz="1800" b="1" dirty="0" err="1" smtClean="0">
                          <a:latin typeface="Symbol" pitchFamily="18" charset="2"/>
                          <a:ea typeface="Calibri"/>
                          <a:cs typeface="Times New Roman"/>
                        </a:rPr>
                        <a:t>s</a:t>
                      </a:r>
                      <a:r>
                        <a:rPr lang="en-US" sz="1800" b="1" baseline="-25000" dirty="0" err="1" smtClean="0">
                          <a:latin typeface="Calibri"/>
                          <a:ea typeface="Calibri"/>
                          <a:cs typeface="Times New Roman"/>
                        </a:rPr>
                        <a:t>x,y</a:t>
                      </a:r>
                      <a:r>
                        <a:rPr lang="en-US" sz="1800" b="1" dirty="0" smtClean="0">
                          <a:latin typeface="Calibri"/>
                          <a:ea typeface="Calibri"/>
                          <a:cs typeface="Times New Roman"/>
                        </a:rPr>
                        <a:t> [</a:t>
                      </a:r>
                      <a:r>
                        <a:rPr lang="en-US" sz="1800" b="1" dirty="0" smtClean="0">
                          <a:latin typeface="Symbol" pitchFamily="18" charset="2"/>
                          <a:ea typeface="Calibri"/>
                          <a:cs typeface="Times New Roman"/>
                        </a:rPr>
                        <a:t>m</a:t>
                      </a:r>
                      <a:r>
                        <a:rPr lang="en-US" sz="1800" b="1"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30, 16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 IP </a:t>
                      </a:r>
                      <a:r>
                        <a:rPr lang="en-US" sz="1800" b="1" dirty="0">
                          <a:latin typeface="Calibri"/>
                          <a:ea typeface="Calibri"/>
                          <a:cs typeface="Times New Roman"/>
                        </a:rPr>
                        <a:t>beta </a:t>
                      </a:r>
                      <a:r>
                        <a:rPr lang="en-US" sz="1800" b="1" dirty="0" err="1" smtClean="0">
                          <a:latin typeface="Calibri"/>
                          <a:ea typeface="Calibri"/>
                          <a:cs typeface="Times New Roman"/>
                        </a:rPr>
                        <a:t>funct</a:t>
                      </a:r>
                      <a:r>
                        <a:rPr lang="en-US" sz="1800" b="1" dirty="0" smtClean="0">
                          <a:latin typeface="Calibri"/>
                          <a:ea typeface="Calibri"/>
                          <a:cs typeface="Times New Roman"/>
                        </a:rPr>
                        <a:t>. </a:t>
                      </a:r>
                      <a:r>
                        <a:rPr lang="en-US" sz="1800" b="1" dirty="0" smtClean="0">
                          <a:latin typeface="Symbol" pitchFamily="18" charset="2"/>
                          <a:ea typeface="Calibri"/>
                          <a:cs typeface="Times New Roman"/>
                        </a:rPr>
                        <a:t>b</a:t>
                      </a:r>
                      <a:r>
                        <a:rPr lang="en-US" sz="1800" b="1" dirty="0" smtClean="0">
                          <a:latin typeface="+mn-lt"/>
                          <a:ea typeface="Calibri"/>
                          <a:cs typeface="Times New Roman"/>
                        </a:rPr>
                        <a:t>*</a:t>
                      </a:r>
                      <a:r>
                        <a:rPr lang="en-US" sz="1800" b="1" baseline="-25000" dirty="0" err="1" smtClean="0">
                          <a:latin typeface="+mn-lt"/>
                          <a:ea typeface="Calibri"/>
                          <a:cs typeface="Times New Roman"/>
                        </a:rPr>
                        <a:t>x,y</a:t>
                      </a:r>
                      <a:r>
                        <a:rPr lang="en-US" sz="1800" b="1" dirty="0" smtClean="0">
                          <a:latin typeface="Calibri"/>
                          <a:ea typeface="Calibri"/>
                          <a:cs typeface="Times New Roman"/>
                        </a:rPr>
                        <a:t> </a:t>
                      </a:r>
                      <a:r>
                        <a:rPr lang="en-US" sz="1800" b="1" dirty="0">
                          <a:latin typeface="Calibri"/>
                          <a:ea typeface="Calibri"/>
                          <a:cs typeface="Times New Roman"/>
                        </a:rPr>
                        <a:t>[m]</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0.18, 0.10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0.12</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a:latin typeface="Calibri"/>
                          <a:ea typeface="Calibri"/>
                          <a:cs typeface="Times New Roman"/>
                        </a:rPr>
                        <a:t>full crossing angle </a:t>
                      </a:r>
                      <a:r>
                        <a:rPr lang="en-US" sz="1800" b="1" dirty="0" smtClean="0">
                          <a:latin typeface="Calibri"/>
                          <a:ea typeface="Calibri"/>
                          <a:cs typeface="Times New Roman"/>
                        </a:rPr>
                        <a:t>[</a:t>
                      </a:r>
                      <a:r>
                        <a:rPr lang="en-US" sz="1800" b="1" dirty="0" err="1" smtClean="0">
                          <a:latin typeface="Calibri"/>
                          <a:ea typeface="Calibri"/>
                          <a:cs typeface="Times New Roman"/>
                        </a:rPr>
                        <a:t>mrad</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0.93</a:t>
                      </a:r>
                      <a:endParaRPr lang="en-US" sz="1800" b="1"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geometric reduction </a:t>
                      </a:r>
                      <a:r>
                        <a:rPr lang="en-US" sz="1800" b="1" i="1" dirty="0" err="1" smtClean="0">
                          <a:latin typeface="Calibri"/>
                          <a:ea typeface="Calibri"/>
                          <a:cs typeface="Times New Roman"/>
                        </a:rPr>
                        <a:t>H</a:t>
                      </a:r>
                      <a:r>
                        <a:rPr lang="en-US" sz="1800" b="1" baseline="-25000" dirty="0" err="1" smtClean="0">
                          <a:latin typeface="Calibri"/>
                          <a:ea typeface="Calibri"/>
                          <a:cs typeface="Times New Roman"/>
                        </a:rPr>
                        <a:t>hg</a:t>
                      </a:r>
                      <a:endParaRPr lang="en-US" sz="1800" b="1" baseline="-25000"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0.77</a:t>
                      </a:r>
                      <a:endParaRPr lang="en-US" sz="1800" b="1" dirty="0">
                        <a:solidFill>
                          <a:srgbClr val="3333FF"/>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0.91</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0.94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repetition</a:t>
                      </a:r>
                      <a:r>
                        <a:rPr lang="en-US" sz="1800" b="1" baseline="0" dirty="0" smtClean="0">
                          <a:latin typeface="Calibri"/>
                          <a:ea typeface="Calibri"/>
                          <a:cs typeface="Times New Roman"/>
                        </a:rPr>
                        <a:t> rate [Hz]</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beam</a:t>
                      </a:r>
                      <a:r>
                        <a:rPr lang="en-US" sz="1800" b="1" baseline="0" dirty="0" smtClean="0">
                          <a:latin typeface="Calibri"/>
                          <a:ea typeface="Calibri"/>
                          <a:cs typeface="Times New Roman"/>
                        </a:rPr>
                        <a:t> pulse length [ms]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N/A</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ER efficiency </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N/A</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94%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N/A</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average current [</a:t>
                      </a:r>
                      <a:r>
                        <a:rPr lang="en-US" sz="1800" b="1" dirty="0" err="1" smtClean="0">
                          <a:latin typeface="Calibri"/>
                          <a:ea typeface="Calibri"/>
                          <a:cs typeface="Times New Roman"/>
                        </a:rPr>
                        <a:t>mA</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131</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6.6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5.4</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tot. wall plug power[MW]</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100</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100</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5715000" y="843418"/>
          <a:ext cx="3429001" cy="1892808"/>
        </p:xfrm>
        <a:graphic>
          <a:graphicData uri="http://schemas.openxmlformats.org/drawingml/2006/table">
            <a:tbl>
              <a:tblPr/>
              <a:tblGrid>
                <a:gridCol w="1877786"/>
                <a:gridCol w="734785"/>
                <a:gridCol w="816430"/>
              </a:tblGrid>
              <a:tr h="99122">
                <a:tc>
                  <a:txBody>
                    <a:bodyPr/>
                    <a:lstStyle/>
                    <a:p>
                      <a:pPr marL="0" marR="0">
                        <a:lnSpc>
                          <a:spcPct val="115000"/>
                        </a:lnSpc>
                        <a:spcBef>
                          <a:spcPts val="0"/>
                        </a:spcBef>
                        <a:spcAft>
                          <a:spcPts val="0"/>
                        </a:spcAft>
                      </a:pPr>
                      <a:r>
                        <a:rPr lang="en-US" sz="1800" b="1" dirty="0" smtClean="0">
                          <a:solidFill>
                            <a:srgbClr val="3AB748"/>
                          </a:solidFill>
                          <a:latin typeface="Calibri"/>
                          <a:ea typeface="Calibri"/>
                          <a:cs typeface="Times New Roman"/>
                        </a:rPr>
                        <a:t>proton beam</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3AB748"/>
                          </a:solidFill>
                          <a:latin typeface="Calibri"/>
                          <a:ea typeface="Calibri"/>
                          <a:cs typeface="Times New Roman"/>
                        </a:rPr>
                        <a:t>RR</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3AB748"/>
                          </a:solidFill>
                          <a:latin typeface="Calibri"/>
                          <a:ea typeface="Calibri"/>
                          <a:cs typeface="Times New Roman"/>
                        </a:rPr>
                        <a:t>LR</a:t>
                      </a:r>
                      <a:endParaRPr lang="en-US" sz="1800" b="1" dirty="0">
                        <a:solidFill>
                          <a:srgbClr val="3AB748"/>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 pop. [10</a:t>
                      </a:r>
                      <a:r>
                        <a:rPr lang="en-US" sz="1800" b="1" baseline="30000" dirty="0" smtClean="0">
                          <a:latin typeface="Calibri"/>
                          <a:ea typeface="Calibri"/>
                          <a:cs typeface="Times New Roman"/>
                        </a:rPr>
                        <a:t>11</a:t>
                      </a:r>
                      <a:r>
                        <a:rPr lang="en-US" sz="1800" b="1" dirty="0" smtClean="0">
                          <a:latin typeface="Calibri"/>
                          <a:ea typeface="Calibri"/>
                          <a:cs typeface="Times New Roman"/>
                        </a:rPr>
                        <a:t>]</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err="1" smtClean="0">
                          <a:latin typeface="Calibri"/>
                          <a:ea typeface="Calibri"/>
                          <a:cs typeface="Times New Roman"/>
                        </a:rPr>
                        <a:t>tr.</a:t>
                      </a:r>
                      <a:r>
                        <a:rPr lang="en-US" sz="1800" b="1" baseline="0" dirty="0" err="1" smtClean="0">
                          <a:latin typeface="Calibri"/>
                          <a:ea typeface="Calibri"/>
                          <a:cs typeface="Times New Roman"/>
                        </a:rPr>
                        <a:t>emit.</a:t>
                      </a:r>
                      <a:r>
                        <a:rPr lang="en-US" sz="1800" b="1" baseline="0" dirty="0" err="1" smtClean="0">
                          <a:latin typeface="Symbol" pitchFamily="18" charset="2"/>
                          <a:ea typeface="Calibri"/>
                          <a:cs typeface="Times New Roman"/>
                        </a:rPr>
                        <a:t>ge</a:t>
                      </a:r>
                      <a:r>
                        <a:rPr lang="en-US" sz="1800" b="1" baseline="-25000" dirty="0" err="1" smtClean="0">
                          <a:latin typeface="Calibri"/>
                          <a:ea typeface="Calibri"/>
                          <a:cs typeface="Times New Roman"/>
                        </a:rPr>
                        <a:t>x,y</a:t>
                      </a:r>
                      <a:r>
                        <a:rPr lang="en-US" sz="1800" b="1" baseline="0" dirty="0" smtClean="0">
                          <a:latin typeface="Calibri"/>
                          <a:ea typeface="Calibri"/>
                          <a:cs typeface="Times New Roman"/>
                        </a:rPr>
                        <a:t> [</a:t>
                      </a:r>
                      <a:r>
                        <a:rPr lang="en-US" sz="1800" b="1" baseline="0" dirty="0" smtClean="0">
                          <a:latin typeface="Symbol" pitchFamily="18" charset="2"/>
                          <a:ea typeface="Calibri"/>
                          <a:cs typeface="Times New Roman"/>
                        </a:rPr>
                        <a:t>m</a:t>
                      </a:r>
                      <a:r>
                        <a:rPr lang="en-US" sz="1800" b="1" baseline="0"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3.75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3.75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spot</a:t>
                      </a:r>
                      <a:r>
                        <a:rPr lang="en-US" sz="1800" b="1" baseline="0" dirty="0" smtClean="0">
                          <a:latin typeface="Calibri"/>
                          <a:ea typeface="Calibri"/>
                          <a:cs typeface="Times New Roman"/>
                        </a:rPr>
                        <a:t> </a:t>
                      </a:r>
                      <a:r>
                        <a:rPr lang="en-US" sz="1800" b="1" dirty="0" smtClean="0">
                          <a:latin typeface="Calibri"/>
                          <a:ea typeface="Calibri"/>
                          <a:cs typeface="Times New Roman"/>
                        </a:rPr>
                        <a:t>size </a:t>
                      </a:r>
                      <a:r>
                        <a:rPr lang="en-US" sz="1800" b="1" dirty="0" err="1" smtClean="0">
                          <a:latin typeface="Symbol" pitchFamily="18" charset="2"/>
                          <a:ea typeface="Calibri"/>
                          <a:cs typeface="Times New Roman"/>
                        </a:rPr>
                        <a:t>s</a:t>
                      </a:r>
                      <a:r>
                        <a:rPr lang="en-US" sz="1800" b="1" baseline="-25000" dirty="0" err="1" smtClean="0">
                          <a:latin typeface="Calibri"/>
                          <a:ea typeface="Calibri"/>
                          <a:cs typeface="Times New Roman"/>
                        </a:rPr>
                        <a:t>x,y</a:t>
                      </a:r>
                      <a:r>
                        <a:rPr lang="en-US" sz="1800" b="1" dirty="0" smtClean="0">
                          <a:latin typeface="Calibri"/>
                          <a:ea typeface="Calibri"/>
                          <a:cs typeface="Times New Roman"/>
                        </a:rPr>
                        <a:t> [</a:t>
                      </a:r>
                      <a:r>
                        <a:rPr lang="en-US" sz="1800" b="1" dirty="0" smtClean="0">
                          <a:latin typeface="Symbol" pitchFamily="18" charset="2"/>
                          <a:ea typeface="Calibri"/>
                          <a:cs typeface="Times New Roman"/>
                        </a:rPr>
                        <a:t>m</a:t>
                      </a:r>
                      <a:r>
                        <a:rPr lang="en-US" sz="1800" b="1" dirty="0" smtClean="0">
                          <a:latin typeface="Calibri"/>
                          <a:ea typeface="Calibri"/>
                          <a:cs typeface="Times New Roman"/>
                        </a:rPr>
                        <a:t>m]</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30, 16</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7</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Symbol" pitchFamily="18" charset="2"/>
                          <a:ea typeface="Calibri"/>
                          <a:cs typeface="Times New Roman"/>
                        </a:rPr>
                        <a:t>b</a:t>
                      </a:r>
                      <a:r>
                        <a:rPr lang="en-US" sz="1800" b="1" dirty="0" smtClean="0">
                          <a:latin typeface="Calibri"/>
                          <a:ea typeface="Calibri"/>
                          <a:cs typeface="Times New Roman"/>
                        </a:rPr>
                        <a:t>*</a:t>
                      </a:r>
                      <a:r>
                        <a:rPr lang="en-US" sz="1800" b="1" baseline="-25000" dirty="0" err="1" smtClean="0">
                          <a:latin typeface="Calibri"/>
                          <a:ea typeface="Calibri"/>
                          <a:cs typeface="Times New Roman"/>
                        </a:rPr>
                        <a:t>x,y</a:t>
                      </a:r>
                      <a:r>
                        <a:rPr lang="en-US" sz="1800" b="1" dirty="0" smtClean="0">
                          <a:latin typeface="Calibri"/>
                          <a:ea typeface="Calibri"/>
                          <a:cs typeface="Times New Roman"/>
                        </a:rPr>
                        <a:t> [m</a:t>
                      </a:r>
                      <a:r>
                        <a:rPr lang="en-US" sz="1800" b="1" dirty="0">
                          <a:latin typeface="Calibri"/>
                          <a:ea typeface="Calibri"/>
                          <a:cs typeface="Times New Roman"/>
                        </a:rPr>
                        <a:t>]</a:t>
                      </a: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1.8,0.5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0.1</a:t>
                      </a:r>
                      <a:endParaRPr lang="en-US" sz="1800" b="1" baseline="30000" dirty="0">
                        <a:solidFill>
                          <a:srgbClr val="FF0000"/>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122">
                <a:tc>
                  <a:txBody>
                    <a:bodyPr/>
                    <a:lstStyle/>
                    <a:p>
                      <a:pPr marL="0" marR="0">
                        <a:lnSpc>
                          <a:spcPct val="115000"/>
                        </a:lnSpc>
                        <a:spcBef>
                          <a:spcPts val="0"/>
                        </a:spcBef>
                        <a:spcAft>
                          <a:spcPts val="0"/>
                        </a:spcAft>
                      </a:pPr>
                      <a:r>
                        <a:rPr lang="en-US" sz="1800" b="1" dirty="0" smtClean="0">
                          <a:latin typeface="Calibri"/>
                          <a:ea typeface="Calibri"/>
                          <a:cs typeface="Times New Roman"/>
                        </a:rPr>
                        <a:t>bunch</a:t>
                      </a:r>
                      <a:r>
                        <a:rPr lang="en-US" sz="1800" b="1" baseline="0" dirty="0" smtClean="0">
                          <a:latin typeface="Calibri"/>
                          <a:ea typeface="Calibri"/>
                          <a:cs typeface="Times New Roman"/>
                        </a:rPr>
                        <a:t> spacing [ns]</a:t>
                      </a:r>
                      <a:endParaRPr lang="en-US" sz="1800" b="1" dirty="0">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chemeClr val="tx1"/>
                          </a:solidFill>
                          <a:latin typeface="Calibri"/>
                          <a:ea typeface="Calibri"/>
                          <a:cs typeface="Times New Roman"/>
                        </a:rPr>
                        <a:t> 25</a:t>
                      </a:r>
                      <a:endParaRPr lang="en-US" sz="1800" b="1" dirty="0">
                        <a:solidFill>
                          <a:schemeClr val="tx1"/>
                        </a:solidFill>
                        <a:latin typeface="Calibri"/>
                        <a:ea typeface="Calibri"/>
                        <a:cs typeface="Times New Roman"/>
                      </a:endParaRPr>
                    </a:p>
                  </a:txBody>
                  <a:tcPr marL="35261" marR="352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5941391" y="4472925"/>
            <a:ext cx="1322460" cy="523220"/>
          </a:xfrm>
          <a:prstGeom prst="rect">
            <a:avLst/>
          </a:prstGeom>
          <a:noFill/>
        </p:spPr>
        <p:txBody>
          <a:bodyPr wrap="none" rtlCol="0">
            <a:spAutoFit/>
          </a:bodyPr>
          <a:lstStyle/>
          <a:p>
            <a:pPr defTabSz="457150"/>
            <a:r>
              <a:rPr lang="en-US" sz="1400" b="1" dirty="0" smtClean="0">
                <a:solidFill>
                  <a:srgbClr val="000000"/>
                </a:solidFill>
              </a:rPr>
              <a:t>RR</a:t>
            </a:r>
            <a:r>
              <a:rPr lang="en-US" sz="1400" dirty="0" smtClean="0">
                <a:solidFill>
                  <a:srgbClr val="000000"/>
                </a:solidFill>
              </a:rPr>
              <a:t>= Ring – Ring</a:t>
            </a:r>
          </a:p>
          <a:p>
            <a:pPr defTabSz="457150"/>
            <a:r>
              <a:rPr lang="en-US" sz="1400" b="1" dirty="0" smtClean="0">
                <a:solidFill>
                  <a:srgbClr val="000000"/>
                </a:solidFill>
              </a:rPr>
              <a:t>LR</a:t>
            </a:r>
            <a:r>
              <a:rPr lang="en-US" sz="1400" dirty="0" smtClean="0">
                <a:solidFill>
                  <a:srgbClr val="000000"/>
                </a:solidFill>
              </a:rPr>
              <a:t> =</a:t>
            </a:r>
            <a:r>
              <a:rPr lang="en-US" sz="1400" dirty="0" err="1" smtClean="0">
                <a:solidFill>
                  <a:srgbClr val="000000"/>
                </a:solidFill>
              </a:rPr>
              <a:t>Linac</a:t>
            </a:r>
            <a:r>
              <a:rPr lang="en-US" sz="1400" dirty="0" smtClean="0">
                <a:solidFill>
                  <a:srgbClr val="000000"/>
                </a:solidFill>
              </a:rPr>
              <a:t> –Ring</a:t>
            </a:r>
          </a:p>
        </p:txBody>
      </p:sp>
      <p:sp>
        <p:nvSpPr>
          <p:cNvPr id="9" name="TextBox 8"/>
          <p:cNvSpPr txBox="1"/>
          <p:nvPr/>
        </p:nvSpPr>
        <p:spPr>
          <a:xfrm>
            <a:off x="5941391" y="5259653"/>
            <a:ext cx="2858425" cy="523220"/>
          </a:xfrm>
          <a:prstGeom prst="rect">
            <a:avLst/>
          </a:prstGeom>
          <a:solidFill>
            <a:srgbClr val="D1B039">
              <a:alpha val="14000"/>
            </a:srgbClr>
          </a:solidFill>
        </p:spPr>
        <p:txBody>
          <a:bodyPr wrap="none" rtlCol="0">
            <a:spAutoFit/>
          </a:bodyPr>
          <a:lstStyle/>
          <a:p>
            <a:pPr defTabSz="457150"/>
            <a:r>
              <a:rPr lang="en-US" sz="1400" b="1" dirty="0" smtClean="0">
                <a:solidFill>
                  <a:srgbClr val="1F497D"/>
                </a:solidFill>
              </a:rPr>
              <a:t>Ring uses 1</a:t>
            </a:r>
            <a:r>
              <a:rPr lang="en-US" sz="1400" b="1" baseline="30000" dirty="0" smtClean="0">
                <a:solidFill>
                  <a:srgbClr val="1F497D"/>
                </a:solidFill>
              </a:rPr>
              <a:t>o</a:t>
            </a:r>
            <a:r>
              <a:rPr lang="en-US" sz="1400" b="1" dirty="0" smtClean="0">
                <a:solidFill>
                  <a:srgbClr val="1F497D"/>
                </a:solidFill>
              </a:rPr>
              <a:t> as baseline : L/2</a:t>
            </a:r>
          </a:p>
          <a:p>
            <a:pPr defTabSz="457150"/>
            <a:r>
              <a:rPr lang="en-US" sz="1400" b="1" dirty="0" smtClean="0">
                <a:solidFill>
                  <a:srgbClr val="1F497D"/>
                </a:solidFill>
              </a:rPr>
              <a:t>          </a:t>
            </a:r>
            <a:r>
              <a:rPr lang="en-US" sz="1400" b="1" dirty="0" err="1" smtClean="0">
                <a:solidFill>
                  <a:srgbClr val="1F497D"/>
                </a:solidFill>
              </a:rPr>
              <a:t>Linac</a:t>
            </a:r>
            <a:r>
              <a:rPr lang="en-US" sz="1400" b="1" dirty="0" smtClean="0">
                <a:solidFill>
                  <a:srgbClr val="1F497D"/>
                </a:solidFill>
              </a:rPr>
              <a:t>: clearing gap: L*2/3</a:t>
            </a:r>
            <a:endParaRPr lang="en-US" sz="1400" b="1" dirty="0">
              <a:solidFill>
                <a:srgbClr val="1F497D"/>
              </a:solidFill>
            </a:endParaRPr>
          </a:p>
        </p:txBody>
      </p:sp>
      <p:sp>
        <p:nvSpPr>
          <p:cNvPr id="8" name="TextBox 7"/>
          <p:cNvSpPr txBox="1"/>
          <p:nvPr/>
        </p:nvSpPr>
        <p:spPr>
          <a:xfrm>
            <a:off x="5941391" y="2860787"/>
            <a:ext cx="2594994" cy="1477328"/>
          </a:xfrm>
          <a:prstGeom prst="rect">
            <a:avLst/>
          </a:prstGeom>
          <a:noFill/>
        </p:spPr>
        <p:txBody>
          <a:bodyPr wrap="none" rtlCol="0">
            <a:spAutoFit/>
          </a:bodyPr>
          <a:lstStyle/>
          <a:p>
            <a:pPr defTabSz="457150"/>
            <a:r>
              <a:rPr lang="en-US" dirty="0" smtClean="0">
                <a:solidFill>
                  <a:srgbClr val="000000"/>
                </a:solidFill>
              </a:rPr>
              <a:t>“ultimate </a:t>
            </a:r>
            <a:r>
              <a:rPr lang="en-US" dirty="0" err="1" smtClean="0">
                <a:solidFill>
                  <a:srgbClr val="000000"/>
                </a:solidFill>
              </a:rPr>
              <a:t>p</a:t>
            </a:r>
            <a:r>
              <a:rPr lang="en-US" dirty="0" smtClean="0">
                <a:solidFill>
                  <a:srgbClr val="000000"/>
                </a:solidFill>
              </a:rPr>
              <a:t> beam”</a:t>
            </a:r>
          </a:p>
          <a:p>
            <a:pPr defTabSz="457150"/>
            <a:r>
              <a:rPr lang="en-US" dirty="0" smtClean="0">
                <a:solidFill>
                  <a:srgbClr val="000000"/>
                </a:solidFill>
              </a:rPr>
              <a:t>1.7 probably conservative</a:t>
            </a:r>
          </a:p>
          <a:p>
            <a:pPr defTabSz="457150"/>
            <a:endParaRPr lang="en-US" dirty="0" smtClean="0">
              <a:solidFill>
                <a:srgbClr val="000000"/>
              </a:solidFill>
            </a:endParaRPr>
          </a:p>
          <a:p>
            <a:pPr defTabSz="457150"/>
            <a:r>
              <a:rPr lang="en-US" dirty="0" smtClean="0">
                <a:solidFill>
                  <a:srgbClr val="000000"/>
                </a:solidFill>
              </a:rPr>
              <a:t>Design also for deuterons </a:t>
            </a:r>
          </a:p>
          <a:p>
            <a:pPr defTabSz="457150"/>
            <a:r>
              <a:rPr lang="en-US" dirty="0" smtClean="0">
                <a:solidFill>
                  <a:srgbClr val="000000"/>
                </a:solidFill>
              </a:rPr>
              <a:t>(new) and lead (exists)</a:t>
            </a:r>
            <a:endParaRPr lang="en-US" dirty="0">
              <a:solidFill>
                <a:srgbClr val="000000"/>
              </a:solidFill>
            </a:endParaRPr>
          </a:p>
        </p:txBody>
      </p:sp>
      <p:pic>
        <p:nvPicPr>
          <p:cNvPr id="10" name="Picture 9"/>
          <p:cNvPicPr>
            <a:picLocks noChangeAspect="1"/>
          </p:cNvPicPr>
          <p:nvPr/>
        </p:nvPicPr>
        <p:blipFill>
          <a:blip r:embed="rId3"/>
          <a:stretch>
            <a:fillRect/>
          </a:stretch>
        </p:blipFill>
        <p:spPr>
          <a:xfrm>
            <a:off x="8278591" y="64234"/>
            <a:ext cx="803274" cy="495390"/>
          </a:xfrm>
          <a:prstGeom prst="rect">
            <a:avLst/>
          </a:prstGeom>
        </p:spPr>
      </p:pic>
      <p:sp>
        <p:nvSpPr>
          <p:cNvPr id="11" name="TextBox 10"/>
          <p:cNvSpPr txBox="1"/>
          <p:nvPr/>
        </p:nvSpPr>
        <p:spPr>
          <a:xfrm>
            <a:off x="2535917" y="6195903"/>
            <a:ext cx="3891610" cy="276989"/>
          </a:xfrm>
          <a:prstGeom prst="rect">
            <a:avLst/>
          </a:prstGeom>
          <a:noFill/>
        </p:spPr>
        <p:txBody>
          <a:bodyPr wrap="square" lIns="91430" tIns="45715" rIns="91430" bIns="45715" rtlCol="0">
            <a:spAutoFit/>
          </a:bodyPr>
          <a:lstStyle/>
          <a:p>
            <a:pPr defTabSz="457150"/>
            <a:r>
              <a:rPr lang="en-US" sz="1200" b="1" dirty="0" smtClean="0">
                <a:solidFill>
                  <a:srgbClr val="1B337E"/>
                </a:solidFill>
              </a:rPr>
              <a:t>*) pulsed, but high energy </a:t>
            </a:r>
            <a:r>
              <a:rPr lang="en-US" sz="1200" b="1" baseline="-25000" dirty="0" smtClean="0">
                <a:solidFill>
                  <a:srgbClr val="1B337E"/>
                </a:solidFill>
              </a:rPr>
              <a:t> </a:t>
            </a:r>
            <a:r>
              <a:rPr lang="en-US" sz="1200" b="1" dirty="0" smtClean="0">
                <a:solidFill>
                  <a:srgbClr val="1B337E"/>
                </a:solidFill>
              </a:rPr>
              <a:t>ERL not impossible </a:t>
            </a:r>
            <a:endParaRPr lang="en-US" sz="1200" b="1" dirty="0">
              <a:solidFill>
                <a:srgbClr val="1B337E"/>
              </a:solidFill>
            </a:endParaRPr>
          </a:p>
        </p:txBody>
      </p:sp>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pPr>
              <a:defRPr/>
            </a:pPr>
            <a:r>
              <a:rPr lang="en-US" smtClean="0">
                <a:solidFill>
                  <a:srgbClr val="000000"/>
                </a:solidFill>
              </a:rPr>
              <a:t>July 23, 2011</a:t>
            </a: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1F23A99-BCD3-6446-ABA8-A3DA17EA441B}" type="slidenum">
              <a:rPr lang="en-US" smtClean="0">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3319659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290513"/>
            <a:ext cx="8867775" cy="6276975"/>
          </a:xfrm>
          <a:prstGeom prst="rect">
            <a:avLst/>
          </a:prstGeom>
          <a:noFill/>
          <a:ln>
            <a:noFill/>
          </a:ln>
          <a:effectLs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6</a:t>
            </a:fld>
            <a:endParaRPr lang="en-GB"/>
          </a:p>
        </p:txBody>
      </p:sp>
    </p:spTree>
    <p:extLst>
      <p:ext uri="{BB962C8B-B14F-4D97-AF65-F5344CB8AC3E}">
        <p14:creationId xmlns:p14="http://schemas.microsoft.com/office/powerpoint/2010/main" val="40916371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684" y="725968"/>
            <a:ext cx="7117522" cy="4147797"/>
          </a:xfrm>
          <a:prstGeom prst="rect">
            <a:avLst/>
          </a:prstGeom>
        </p:spPr>
      </p:pic>
      <p:pic>
        <p:nvPicPr>
          <p:cNvPr id="3" name="Picture 2"/>
          <p:cNvPicPr>
            <a:picLocks noChangeAspect="1"/>
          </p:cNvPicPr>
          <p:nvPr/>
        </p:nvPicPr>
        <p:blipFill>
          <a:blip r:embed="rId4"/>
          <a:stretch>
            <a:fillRect/>
          </a:stretch>
        </p:blipFill>
        <p:spPr>
          <a:xfrm>
            <a:off x="474869" y="5579242"/>
            <a:ext cx="8150087" cy="455949"/>
          </a:xfrm>
          <a:prstGeom prst="rect">
            <a:avLst/>
          </a:prstGeom>
        </p:spPr>
      </p:pic>
      <p:cxnSp>
        <p:nvCxnSpPr>
          <p:cNvPr id="5" name="Straight Arrow Connector 4"/>
          <p:cNvCxnSpPr/>
          <p:nvPr/>
        </p:nvCxnSpPr>
        <p:spPr>
          <a:xfrm>
            <a:off x="6846956" y="5239920"/>
            <a:ext cx="1778000" cy="1588"/>
          </a:xfrm>
          <a:prstGeom prst="straightConnector1">
            <a:avLst/>
          </a:prstGeom>
          <a:ln w="3175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001565" y="4873764"/>
            <a:ext cx="1479872" cy="369322"/>
          </a:xfrm>
          <a:prstGeom prst="rect">
            <a:avLst/>
          </a:prstGeom>
          <a:noFill/>
        </p:spPr>
        <p:txBody>
          <a:bodyPr wrap="none" lIns="91430" tIns="45715" rIns="91430" bIns="45715" rtlCol="0">
            <a:spAutoFit/>
          </a:bodyPr>
          <a:lstStyle/>
          <a:p>
            <a:pPr defTabSz="457150"/>
            <a:r>
              <a:rPr lang="en-US" dirty="0" smtClean="0">
                <a:solidFill>
                  <a:srgbClr val="FF0000"/>
                </a:solidFill>
              </a:rPr>
              <a:t>LS3 --- HL LHC</a:t>
            </a:r>
            <a:endParaRPr lang="en-US" dirty="0">
              <a:solidFill>
                <a:srgbClr val="FF0000"/>
              </a:solidFill>
            </a:endParaRPr>
          </a:p>
        </p:txBody>
      </p:sp>
      <p:sp>
        <p:nvSpPr>
          <p:cNvPr id="9" name="Rectangle 8"/>
          <p:cNvSpPr/>
          <p:nvPr/>
        </p:nvSpPr>
        <p:spPr>
          <a:xfrm>
            <a:off x="8299105" y="5813442"/>
            <a:ext cx="480462" cy="221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50"/>
            <a:endParaRPr lang="en-US">
              <a:solidFill>
                <a:prstClr val="white"/>
              </a:solidFill>
            </a:endParaRPr>
          </a:p>
        </p:txBody>
      </p:sp>
      <p:pic>
        <p:nvPicPr>
          <p:cNvPr id="10" name="Picture 9"/>
          <p:cNvPicPr>
            <a:picLocks noChangeAspect="1"/>
          </p:cNvPicPr>
          <p:nvPr/>
        </p:nvPicPr>
        <p:blipFill>
          <a:blip r:embed="rId5"/>
          <a:stretch>
            <a:fillRect/>
          </a:stretch>
        </p:blipFill>
        <p:spPr>
          <a:xfrm>
            <a:off x="8084206" y="129024"/>
            <a:ext cx="803274" cy="495390"/>
          </a:xfrm>
          <a:prstGeom prst="rect">
            <a:avLst/>
          </a:prstGeom>
        </p:spPr>
      </p:pic>
      <p:sp>
        <p:nvSpPr>
          <p:cNvPr id="11" name="TextBox 10"/>
          <p:cNvSpPr txBox="1"/>
          <p:nvPr/>
        </p:nvSpPr>
        <p:spPr>
          <a:xfrm>
            <a:off x="1077310" y="165680"/>
            <a:ext cx="4000594" cy="461655"/>
          </a:xfrm>
          <a:prstGeom prst="rect">
            <a:avLst/>
          </a:prstGeom>
          <a:noFill/>
        </p:spPr>
        <p:txBody>
          <a:bodyPr wrap="none" lIns="91430" tIns="45715" rIns="91430" bIns="45715" rtlCol="0">
            <a:spAutoFit/>
          </a:bodyPr>
          <a:lstStyle/>
          <a:p>
            <a:pPr defTabSz="457150"/>
            <a:r>
              <a:rPr lang="en-US" sz="2400" b="1" dirty="0" err="1" smtClean="0">
                <a:solidFill>
                  <a:srgbClr val="1B337E"/>
                </a:solidFill>
              </a:rPr>
              <a:t>LHeC</a:t>
            </a:r>
            <a:r>
              <a:rPr lang="en-US" sz="2400" b="1" dirty="0" smtClean="0">
                <a:solidFill>
                  <a:srgbClr val="1B337E"/>
                </a:solidFill>
              </a:rPr>
              <a:t> Tentative Time Schedule</a:t>
            </a:r>
            <a:endParaRPr lang="en-US" sz="2400" b="1" dirty="0">
              <a:solidFill>
                <a:srgbClr val="1B337E"/>
              </a:solidFill>
            </a:endParaRPr>
          </a:p>
        </p:txBody>
      </p:sp>
      <p:sp>
        <p:nvSpPr>
          <p:cNvPr id="12" name="Rectangle 4"/>
          <p:cNvSpPr>
            <a:spLocks noChangeArrowheads="1"/>
          </p:cNvSpPr>
          <p:nvPr/>
        </p:nvSpPr>
        <p:spPr bwMode="auto">
          <a:xfrm>
            <a:off x="6248400" y="6553200"/>
            <a:ext cx="2209800" cy="266700"/>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500" dirty="0">
                <a:solidFill>
                  <a:srgbClr val="006633"/>
                </a:solidFill>
                <a:latin typeface="Comic Sans MS" charset="0"/>
                <a:ea typeface="ＭＳ Ｐゴシック" charset="-128"/>
                <a:cs typeface="ＭＳ Ｐゴシック" charset="-128"/>
              </a:rPr>
              <a:t>Oliver </a:t>
            </a:r>
            <a:r>
              <a:rPr lang="en-US" sz="1500" dirty="0" err="1">
                <a:solidFill>
                  <a:srgbClr val="006633"/>
                </a:solidFill>
                <a:latin typeface="Comic Sans MS" charset="0"/>
                <a:ea typeface="ＭＳ Ｐゴシック" charset="-128"/>
                <a:cs typeface="ＭＳ Ｐゴシック" charset="-128"/>
              </a:rPr>
              <a:t>Brüning</a:t>
            </a:r>
            <a:r>
              <a:rPr lang="en-US" sz="1500" dirty="0" smtClean="0">
                <a:solidFill>
                  <a:srgbClr val="006633"/>
                </a:solidFill>
                <a:latin typeface="Comic Sans MS" charset="0"/>
                <a:ea typeface="ＭＳ Ｐゴシック" charset="-128"/>
                <a:cs typeface="ＭＳ Ｐゴシック" charset="-128"/>
              </a:rPr>
              <a:t> CERN</a:t>
            </a:r>
            <a:endParaRPr lang="en-US" sz="1500" dirty="0">
              <a:solidFill>
                <a:srgbClr val="006633"/>
              </a:solidFill>
              <a:latin typeface="Comic Sans MS" charset="0"/>
              <a:ea typeface="ＭＳ Ｐゴシック" charset="-128"/>
              <a:cs typeface="ＭＳ Ｐゴシック" charset="-128"/>
            </a:endParaRPr>
          </a:p>
        </p:txBody>
      </p:sp>
      <p:sp>
        <p:nvSpPr>
          <p:cNvPr id="13" name="Rectangle 4"/>
          <p:cNvSpPr>
            <a:spLocks noChangeArrowheads="1"/>
          </p:cNvSpPr>
          <p:nvPr/>
        </p:nvSpPr>
        <p:spPr bwMode="auto">
          <a:xfrm>
            <a:off x="0" y="6556375"/>
            <a:ext cx="5562600" cy="266338"/>
          </a:xfrm>
          <a:prstGeom prst="rect">
            <a:avLst/>
          </a:prstGeom>
          <a:noFill/>
          <a:ln w="12700">
            <a:noFill/>
            <a:miter lim="800000"/>
            <a:headEnd/>
            <a:tailEnd/>
          </a:ln>
        </p:spPr>
        <p:txBody>
          <a:bodyPr wrap="square" lIns="43952" tIns="17581" rIns="43952" bIns="17581">
            <a:prstTxWarp prst="textNoShape">
              <a:avLst/>
            </a:prstTxWarp>
            <a:spAutoFit/>
          </a:bodyPr>
          <a:lstStyle/>
          <a:p>
            <a:pPr fontAlgn="base">
              <a:spcBef>
                <a:spcPct val="0"/>
              </a:spcBef>
              <a:spcAft>
                <a:spcPct val="0"/>
              </a:spcAft>
            </a:pPr>
            <a:r>
              <a:rPr lang="en-US" sz="1500" dirty="0" smtClean="0">
                <a:solidFill>
                  <a:srgbClr val="006633"/>
                </a:solidFill>
                <a:latin typeface="Comic Sans MS" charset="0"/>
                <a:ea typeface="ＭＳ Ｐゴシック" charset="-128"/>
                <a:cs typeface="ＭＳ Ｐゴシック" charset="-128"/>
              </a:rPr>
              <a:t>EPS-</a:t>
            </a:r>
            <a:r>
              <a:rPr lang="en-US" sz="1500" dirty="0" err="1" smtClean="0">
                <a:solidFill>
                  <a:srgbClr val="006633"/>
                </a:solidFill>
                <a:latin typeface="Comic Sans MS" charset="0"/>
                <a:ea typeface="ＭＳ Ｐゴシック" charset="-128"/>
                <a:cs typeface="ＭＳ Ｐゴシック" charset="-128"/>
              </a:rPr>
              <a:t>HEP</a:t>
            </a:r>
            <a:r>
              <a:rPr lang="en-US" sz="1500" dirty="0" smtClean="0">
                <a:solidFill>
                  <a:srgbClr val="006633"/>
                </a:solidFill>
                <a:latin typeface="Comic Sans MS" charset="0"/>
                <a:ea typeface="ＭＳ Ｐゴシック" charset="-128"/>
                <a:cs typeface="ＭＳ Ｐゴシック" charset="-128"/>
              </a:rPr>
              <a:t>, 23 July 2011, Grenoble</a:t>
            </a:r>
            <a:endParaRPr lang="en-US" sz="1500" dirty="0">
              <a:solidFill>
                <a:srgbClr val="006633"/>
              </a:solidFill>
              <a:latin typeface="Comic Sans MS" charset="0"/>
              <a:ea typeface="ＭＳ Ｐゴシック" charset="-128"/>
              <a:cs typeface="ＭＳ Ｐゴシック" charset="-128"/>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46D4041F-07D4-3747-95BF-643009698320}"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636110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 y="476672"/>
            <a:ext cx="542904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573" y="3501008"/>
            <a:ext cx="5310224" cy="278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74102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2304257" cy="2146250"/>
          </a:xfrm>
        </p:spPr>
        <p:txBody>
          <a:bodyPr>
            <a:noAutofit/>
          </a:bodyPr>
          <a:lstStyle/>
          <a:p>
            <a:r>
              <a:rPr lang="en-US" sz="3200" dirty="0" smtClean="0"/>
              <a:t>Main accelerator challenges</a:t>
            </a:r>
            <a:endParaRPr lang="en-US" sz="32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16632"/>
            <a:ext cx="6804247"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94" y="2780928"/>
            <a:ext cx="2047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62</a:t>
            </a:fld>
            <a:endParaRPr lang="en-GB"/>
          </a:p>
        </p:txBody>
      </p:sp>
    </p:spTree>
    <p:extLst>
      <p:ext uri="{BB962C8B-B14F-4D97-AF65-F5344CB8AC3E}">
        <p14:creationId xmlns:p14="http://schemas.microsoft.com/office/powerpoint/2010/main" val="11931302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36912"/>
            <a:ext cx="8229600" cy="864096"/>
          </a:xfrm>
        </p:spPr>
        <p:txBody>
          <a:bodyPr>
            <a:noAutofit/>
          </a:bodyPr>
          <a:lstStyle/>
          <a:p>
            <a:r>
              <a:rPr lang="en-US" sz="6000" dirty="0" smtClean="0"/>
              <a:t>HE-LHC</a:t>
            </a:r>
            <a:endParaRPr lang="en-US" sz="60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63</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0"/>
            <a:ext cx="9144000" cy="1143000"/>
          </a:xfrm>
        </p:spPr>
        <p:txBody>
          <a:bodyPr/>
          <a:lstStyle/>
          <a:p>
            <a:pPr eaLnBrk="1" hangingPunct="1"/>
            <a:r>
              <a:rPr lang="en-US" sz="5400" b="1" smtClean="0"/>
              <a:t>HE-LHC</a:t>
            </a:r>
            <a:r>
              <a:rPr lang="en-US" sz="5400" smtClean="0"/>
              <a:t> – LHC modifications</a:t>
            </a:r>
          </a:p>
        </p:txBody>
      </p:sp>
      <p:pic>
        <p:nvPicPr>
          <p:cNvPr id="121859" name="Picture 3" descr="CERNcomplex-cropped.jpg"/>
          <p:cNvPicPr>
            <a:picLocks noChangeAspect="1"/>
          </p:cNvPicPr>
          <p:nvPr/>
        </p:nvPicPr>
        <p:blipFill>
          <a:blip r:embed="rId3" cstate="print"/>
          <a:srcRect/>
          <a:stretch>
            <a:fillRect/>
          </a:stretch>
        </p:blipFill>
        <p:spPr bwMode="auto">
          <a:xfrm>
            <a:off x="346075" y="1143000"/>
            <a:ext cx="8486775" cy="5715000"/>
          </a:xfrm>
          <a:prstGeom prst="rect">
            <a:avLst/>
          </a:prstGeom>
          <a:noFill/>
          <a:ln w="9525">
            <a:noFill/>
            <a:miter lim="800000"/>
            <a:headEnd/>
            <a:tailEnd/>
          </a:ln>
        </p:spPr>
      </p:pic>
      <p:sp>
        <p:nvSpPr>
          <p:cNvPr id="5" name="Oval 4"/>
          <p:cNvSpPr/>
          <p:nvPr/>
        </p:nvSpPr>
        <p:spPr>
          <a:xfrm>
            <a:off x="4343400" y="5105400"/>
            <a:ext cx="8382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1861" name="TextBox 5"/>
          <p:cNvSpPr txBox="1">
            <a:spLocks noChangeArrowheads="1"/>
          </p:cNvSpPr>
          <p:nvPr/>
        </p:nvSpPr>
        <p:spPr bwMode="auto">
          <a:xfrm>
            <a:off x="5257800" y="4648200"/>
            <a:ext cx="1722438" cy="400050"/>
          </a:xfrm>
          <a:prstGeom prst="rect">
            <a:avLst/>
          </a:prstGeom>
          <a:noFill/>
          <a:ln w="9525">
            <a:noFill/>
            <a:miter lim="800000"/>
            <a:headEnd/>
            <a:tailEnd/>
          </a:ln>
        </p:spPr>
        <p:txBody>
          <a:bodyPr wrap="none">
            <a:spAutoFit/>
          </a:bodyPr>
          <a:lstStyle/>
          <a:p>
            <a:r>
              <a:rPr lang="en-US" sz="2000" b="1">
                <a:solidFill>
                  <a:srgbClr val="FF0000"/>
                </a:solidFill>
              </a:rPr>
              <a:t>2-GeV Booster</a:t>
            </a:r>
          </a:p>
        </p:txBody>
      </p:sp>
      <p:sp>
        <p:nvSpPr>
          <p:cNvPr id="121862" name="TextBox 6"/>
          <p:cNvSpPr txBox="1">
            <a:spLocks noChangeArrowheads="1"/>
          </p:cNvSpPr>
          <p:nvPr/>
        </p:nvSpPr>
        <p:spPr bwMode="auto">
          <a:xfrm>
            <a:off x="3048000" y="5410200"/>
            <a:ext cx="857250" cy="400050"/>
          </a:xfrm>
          <a:prstGeom prst="rect">
            <a:avLst/>
          </a:prstGeom>
          <a:noFill/>
          <a:ln w="9525">
            <a:noFill/>
            <a:miter lim="800000"/>
            <a:headEnd/>
            <a:tailEnd/>
          </a:ln>
        </p:spPr>
        <p:txBody>
          <a:bodyPr wrap="none">
            <a:spAutoFit/>
          </a:bodyPr>
          <a:lstStyle/>
          <a:p>
            <a:r>
              <a:rPr lang="en-US" sz="2000" b="1">
                <a:solidFill>
                  <a:srgbClr val="FF0000"/>
                </a:solidFill>
              </a:rPr>
              <a:t>Linac4</a:t>
            </a:r>
          </a:p>
        </p:txBody>
      </p:sp>
      <p:sp>
        <p:nvSpPr>
          <p:cNvPr id="8" name="Oval 7"/>
          <p:cNvSpPr/>
          <p:nvPr/>
        </p:nvSpPr>
        <p:spPr>
          <a:xfrm>
            <a:off x="2667000" y="3048000"/>
            <a:ext cx="38862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a:spLocks noChangeArrowheads="1"/>
          </p:cNvSpPr>
          <p:nvPr/>
        </p:nvSpPr>
        <p:spPr bwMode="auto">
          <a:xfrm>
            <a:off x="5257800" y="2133600"/>
            <a:ext cx="2622550" cy="954088"/>
          </a:xfrm>
          <a:prstGeom prst="rect">
            <a:avLst/>
          </a:prstGeom>
          <a:noFill/>
          <a:ln w="9525">
            <a:noFill/>
            <a:miter lim="800000"/>
            <a:headEnd/>
            <a:tailEnd/>
          </a:ln>
        </p:spPr>
        <p:txBody>
          <a:bodyPr wrap="none">
            <a:spAutoFit/>
          </a:bodyPr>
          <a:lstStyle/>
          <a:p>
            <a:r>
              <a:rPr lang="en-US" sz="2800" b="1">
                <a:solidFill>
                  <a:srgbClr val="FF0000"/>
                </a:solidFill>
              </a:rPr>
              <a:t>SPS+,</a:t>
            </a:r>
          </a:p>
          <a:p>
            <a:r>
              <a:rPr lang="en-US" sz="2800" b="1">
                <a:solidFill>
                  <a:srgbClr val="FF0000"/>
                </a:solidFill>
              </a:rPr>
              <a:t>1.3 TeV, 2030-33</a:t>
            </a:r>
          </a:p>
        </p:txBody>
      </p:sp>
      <p:sp>
        <p:nvSpPr>
          <p:cNvPr id="10" name="Rectangle 9"/>
          <p:cNvSpPr/>
          <p:nvPr/>
        </p:nvSpPr>
        <p:spPr>
          <a:xfrm>
            <a:off x="3657600" y="1524000"/>
            <a:ext cx="914400"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810000" y="3886200"/>
            <a:ext cx="914400"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Freeform 12"/>
          <p:cNvSpPr/>
          <p:nvPr/>
        </p:nvSpPr>
        <p:spPr>
          <a:xfrm>
            <a:off x="3594100" y="5357813"/>
            <a:ext cx="785813" cy="850900"/>
          </a:xfrm>
          <a:custGeom>
            <a:avLst/>
            <a:gdLst>
              <a:gd name="connsiteX0" fmla="*/ 786063 w 786063"/>
              <a:gd name="connsiteY0" fmla="*/ 0 h 850232"/>
              <a:gd name="connsiteX1" fmla="*/ 545431 w 786063"/>
              <a:gd name="connsiteY1" fmla="*/ 176463 h 850232"/>
              <a:gd name="connsiteX2" fmla="*/ 208547 w 786063"/>
              <a:gd name="connsiteY2" fmla="*/ 577516 h 850232"/>
              <a:gd name="connsiteX3" fmla="*/ 0 w 786063"/>
              <a:gd name="connsiteY3" fmla="*/ 850232 h 850232"/>
              <a:gd name="connsiteX4" fmla="*/ 0 w 786063"/>
              <a:gd name="connsiteY4" fmla="*/ 850232 h 85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850232">
                <a:moveTo>
                  <a:pt x="786063" y="0"/>
                </a:moveTo>
                <a:cubicBezTo>
                  <a:pt x="713873" y="40105"/>
                  <a:pt x="641684" y="80210"/>
                  <a:pt x="545431" y="176463"/>
                </a:cubicBezTo>
                <a:cubicBezTo>
                  <a:pt x="449178" y="272716"/>
                  <a:pt x="299452" y="465221"/>
                  <a:pt x="208547" y="577516"/>
                </a:cubicBezTo>
                <a:cubicBezTo>
                  <a:pt x="117642" y="689811"/>
                  <a:pt x="0" y="850232"/>
                  <a:pt x="0" y="850232"/>
                </a:cubicBezTo>
                <a:lnTo>
                  <a:pt x="0" y="85023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4" name="Oval 13"/>
          <p:cNvSpPr/>
          <p:nvPr/>
        </p:nvSpPr>
        <p:spPr>
          <a:xfrm>
            <a:off x="457200" y="1600200"/>
            <a:ext cx="7467600" cy="2362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a:spLocks noChangeArrowheads="1"/>
          </p:cNvSpPr>
          <p:nvPr/>
        </p:nvSpPr>
        <p:spPr bwMode="auto">
          <a:xfrm>
            <a:off x="6858000" y="1219200"/>
            <a:ext cx="1636713" cy="954088"/>
          </a:xfrm>
          <a:prstGeom prst="rect">
            <a:avLst/>
          </a:prstGeom>
          <a:noFill/>
          <a:ln w="9525">
            <a:noFill/>
            <a:miter lim="800000"/>
            <a:headEnd/>
            <a:tailEnd/>
          </a:ln>
        </p:spPr>
        <p:txBody>
          <a:bodyPr wrap="none">
            <a:spAutoFit/>
          </a:bodyPr>
          <a:lstStyle/>
          <a:p>
            <a:r>
              <a:rPr lang="en-US" sz="2800" b="1">
                <a:solidFill>
                  <a:srgbClr val="FF0000"/>
                </a:solidFill>
              </a:rPr>
              <a:t>HE-LHC</a:t>
            </a:r>
          </a:p>
          <a:p>
            <a:r>
              <a:rPr lang="en-US" sz="2800" b="1">
                <a:solidFill>
                  <a:srgbClr val="FF0000"/>
                </a:solidFill>
              </a:rPr>
              <a:t>   2030-33</a:t>
            </a: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6EE404-7511-4D48-9F44-05E9428C5A60}"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0710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4" grpId="0" animBg="1"/>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908050"/>
            <a:ext cx="9144000" cy="463550"/>
          </a:xfrm>
          <a:solidFill>
            <a:schemeClr val="accent1">
              <a:lumMod val="20000"/>
              <a:lumOff val="80000"/>
            </a:schemeClr>
          </a:solidFill>
        </p:spPr>
        <p:txBody>
          <a:bodyPr/>
          <a:lstStyle/>
          <a:p>
            <a:pPr eaLnBrk="1" hangingPunct="1">
              <a:defRPr/>
            </a:pPr>
            <a:r>
              <a:rPr lang="en-US" sz="2000" dirty="0" smtClean="0"/>
              <a:t>Preliminary HE-LHC - parameters</a:t>
            </a:r>
          </a:p>
        </p:txBody>
      </p:sp>
      <p:sp>
        <p:nvSpPr>
          <p:cNvPr id="97283" name="TextBox 4"/>
          <p:cNvSpPr txBox="1">
            <a:spLocks noChangeArrowheads="1"/>
          </p:cNvSpPr>
          <p:nvPr/>
        </p:nvSpPr>
        <p:spPr bwMode="auto">
          <a:xfrm>
            <a:off x="0" y="76200"/>
            <a:ext cx="9144000" cy="584200"/>
          </a:xfrm>
          <a:prstGeom prst="rect">
            <a:avLst/>
          </a:prstGeom>
          <a:solidFill>
            <a:srgbClr val="FFFF99"/>
          </a:solidFill>
          <a:ln w="9525">
            <a:noFill/>
            <a:miter lim="800000"/>
            <a:headEnd/>
            <a:tailEnd/>
          </a:ln>
        </p:spPr>
        <p:txBody>
          <a:bodyPr>
            <a:spAutoFit/>
          </a:bodyPr>
          <a:lstStyle/>
          <a:p>
            <a:pPr algn="ctr" fontAlgn="base">
              <a:spcBef>
                <a:spcPct val="0"/>
              </a:spcBef>
              <a:spcAft>
                <a:spcPct val="0"/>
              </a:spcAft>
            </a:pPr>
            <a:r>
              <a:rPr lang="en-GB" sz="3200">
                <a:solidFill>
                  <a:srgbClr val="000000"/>
                </a:solidFill>
                <a:latin typeface="Times New Roman" pitchFamily="18" charset="0"/>
              </a:rPr>
              <a:t> Very Long Term Objectives: Higher Energy LHC</a:t>
            </a:r>
          </a:p>
        </p:txBody>
      </p:sp>
      <p:pic>
        <p:nvPicPr>
          <p:cNvPr id="97284" name="Picture 2"/>
          <p:cNvPicPr>
            <a:picLocks noChangeAspect="1" noChangeArrowheads="1"/>
          </p:cNvPicPr>
          <p:nvPr/>
        </p:nvPicPr>
        <p:blipFill>
          <a:blip r:embed="rId4" cstate="print"/>
          <a:srcRect/>
          <a:stretch>
            <a:fillRect/>
          </a:stretch>
        </p:blipFill>
        <p:spPr bwMode="auto">
          <a:xfrm>
            <a:off x="250825" y="1360488"/>
            <a:ext cx="8642350" cy="5497512"/>
          </a:xfrm>
          <a:prstGeom prst="rect">
            <a:avLst/>
          </a:prstGeom>
          <a:noFill/>
          <a:ln w="9525">
            <a:noFill/>
            <a:miter lim="800000"/>
            <a:headEnd/>
            <a:tailEnd/>
          </a:ln>
        </p:spPr>
      </p:pic>
      <p:sp>
        <p:nvSpPr>
          <p:cNvPr id="7" name="TextBox 6"/>
          <p:cNvSpPr txBox="1">
            <a:spLocks noChangeArrowheads="1"/>
          </p:cNvSpPr>
          <p:nvPr/>
        </p:nvSpPr>
        <p:spPr bwMode="auto">
          <a:xfrm rot="-2245404">
            <a:off x="546100" y="2794000"/>
            <a:ext cx="7467600" cy="1568450"/>
          </a:xfrm>
          <a:prstGeom prst="rect">
            <a:avLst/>
          </a:prstGeom>
          <a:solidFill>
            <a:srgbClr val="FFFFCC"/>
          </a:solidFill>
          <a:ln w="9525">
            <a:noFill/>
            <a:miter lim="800000"/>
            <a:headEnd/>
            <a:tailEnd/>
          </a:ln>
        </p:spPr>
        <p:txBody>
          <a:bodyPr>
            <a:spAutoFit/>
          </a:bodyPr>
          <a:lstStyle/>
          <a:p>
            <a:pPr algn="ctr" fontAlgn="base">
              <a:spcBef>
                <a:spcPct val="0"/>
              </a:spcBef>
              <a:spcAft>
                <a:spcPct val="0"/>
              </a:spcAft>
            </a:pPr>
            <a:r>
              <a:rPr lang="en-GB" sz="4800">
                <a:solidFill>
                  <a:srgbClr val="000000"/>
                </a:solidFill>
                <a:latin typeface="Times New Roman" pitchFamily="18" charset="0"/>
              </a:rPr>
              <a:t>Very preliminary with large error bars</a:t>
            </a:r>
          </a:p>
        </p:txBody>
      </p:sp>
      <p:sp>
        <p:nvSpPr>
          <p:cNvPr id="2" name="Date Placeholder 1"/>
          <p:cNvSpPr>
            <a:spLocks noGrp="1"/>
          </p:cNvSpPr>
          <p:nvPr>
            <p:ph type="dt" sz="half" idx="10"/>
          </p:nvPr>
        </p:nvSpPr>
        <p:spPr/>
        <p:txBody>
          <a:bodyPr/>
          <a:lstStyle/>
          <a:p>
            <a:pPr>
              <a:defRPr/>
            </a:pPr>
            <a:r>
              <a:rPr lang="en-US" smtClean="0">
                <a:solidFill>
                  <a:srgbClr val="FFFFFF"/>
                </a:solidFill>
              </a:rPr>
              <a:t>July 23, 2011</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ECFA-EPS, Grenoble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8B998B84-0895-4248-9DCF-DD31B2276FF5}" type="slidenum">
              <a:rPr lang="en-US" smtClean="0">
                <a:solidFill>
                  <a:srgbClr val="FFFFFF"/>
                </a:solidFill>
              </a:rPr>
              <a:pPr>
                <a:defRPr/>
              </a:pPr>
              <a:t>65</a:t>
            </a:fld>
            <a:endParaRPr lang="en-US">
              <a:solidFill>
                <a:srgbClr val="FFFFFF"/>
              </a:solidFill>
            </a:endParaRPr>
          </a:p>
        </p:txBody>
      </p:sp>
    </p:spTree>
    <p:custDataLst>
      <p:tags r:id="rId1"/>
    </p:custDataLst>
    <p:extLst>
      <p:ext uri="{BB962C8B-B14F-4D97-AF65-F5344CB8AC3E}">
        <p14:creationId xmlns:p14="http://schemas.microsoft.com/office/powerpoint/2010/main" val="40254414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1143000"/>
          </a:xfrm>
          <a:solidFill>
            <a:srgbClr val="000099"/>
          </a:solidFill>
        </p:spPr>
        <p:txBody>
          <a:bodyPr/>
          <a:lstStyle/>
          <a:p>
            <a:pPr eaLnBrk="1" hangingPunct="1">
              <a:defRPr/>
            </a:pPr>
            <a:r>
              <a:rPr lang="en-US" sz="4000" smtClean="0">
                <a:solidFill>
                  <a:srgbClr val="FFFF00"/>
                </a:solidFill>
              </a:rPr>
              <a:t>HE-LHC – main issues and R&amp;D</a:t>
            </a:r>
          </a:p>
        </p:txBody>
      </p:sp>
      <p:sp>
        <p:nvSpPr>
          <p:cNvPr id="98307" name="Rectangle 3"/>
          <p:cNvSpPr>
            <a:spLocks noChangeArrowheads="1"/>
          </p:cNvSpPr>
          <p:nvPr/>
        </p:nvSpPr>
        <p:spPr bwMode="auto">
          <a:xfrm>
            <a:off x="228600" y="1295400"/>
            <a:ext cx="8915400" cy="5278438"/>
          </a:xfrm>
          <a:prstGeom prst="rect">
            <a:avLst/>
          </a:prstGeom>
          <a:noFill/>
          <a:ln w="9525">
            <a:noFill/>
            <a:miter lim="800000"/>
            <a:headEnd/>
            <a:tailEnd/>
          </a:ln>
        </p:spPr>
        <p:txBody>
          <a:bodyPr>
            <a:spAutoFit/>
          </a:bodyPr>
          <a:lstStyle/>
          <a:p>
            <a:pPr marL="342900" indent="-342900" algn="ctr" fontAlgn="base">
              <a:spcBef>
                <a:spcPct val="0"/>
              </a:spcBef>
              <a:spcAft>
                <a:spcPct val="0"/>
              </a:spcAft>
              <a:buFont typeface="Arial" charset="0"/>
              <a:buChar char="•"/>
            </a:pPr>
            <a:r>
              <a:rPr lang="en-US" sz="2800" b="1" i="1">
                <a:solidFill>
                  <a:srgbClr val="FF0000"/>
                </a:solidFill>
                <a:cs typeface="Arial" charset="0"/>
              </a:rPr>
              <a:t>high-field 20-T dipole</a:t>
            </a:r>
            <a:r>
              <a:rPr lang="en-US" sz="2800" i="1">
                <a:solidFill>
                  <a:srgbClr val="FF0000"/>
                </a:solidFill>
                <a:cs typeface="Arial" charset="0"/>
              </a:rPr>
              <a:t> </a:t>
            </a:r>
            <a:r>
              <a:rPr lang="en-US" sz="2800" i="1">
                <a:solidFill>
                  <a:srgbClr val="000000"/>
                </a:solidFill>
                <a:cs typeface="Arial" charset="0"/>
              </a:rPr>
              <a:t>magnets based on Nb</a:t>
            </a:r>
            <a:r>
              <a:rPr lang="en-US" sz="2800" i="1" baseline="-25000">
                <a:solidFill>
                  <a:srgbClr val="000000"/>
                </a:solidFill>
                <a:cs typeface="Arial" charset="0"/>
              </a:rPr>
              <a:t>3</a:t>
            </a:r>
            <a:r>
              <a:rPr lang="en-US" sz="2800" i="1">
                <a:solidFill>
                  <a:srgbClr val="000000"/>
                </a:solidFill>
                <a:cs typeface="Arial" charset="0"/>
              </a:rPr>
              <a:t>Sn, Nb</a:t>
            </a:r>
            <a:r>
              <a:rPr lang="en-US" sz="2800" i="1" baseline="-25000">
                <a:solidFill>
                  <a:srgbClr val="000000"/>
                </a:solidFill>
                <a:cs typeface="Arial" charset="0"/>
              </a:rPr>
              <a:t>3</a:t>
            </a:r>
            <a:r>
              <a:rPr lang="en-US" sz="2800" i="1">
                <a:solidFill>
                  <a:srgbClr val="000000"/>
                </a:solidFill>
                <a:cs typeface="Arial" charset="0"/>
              </a:rPr>
              <a:t>Al, and HTS</a:t>
            </a:r>
          </a:p>
          <a:p>
            <a:pPr marL="342900" indent="-342900" algn="ctr" fontAlgn="base">
              <a:spcBef>
                <a:spcPct val="0"/>
              </a:spcBef>
              <a:spcAft>
                <a:spcPct val="0"/>
              </a:spcAft>
              <a:buFont typeface="Arial" charset="0"/>
              <a:buChar char="•"/>
            </a:pPr>
            <a:endParaRPr lang="en-US" sz="1100" i="1">
              <a:solidFill>
                <a:srgbClr val="000000"/>
              </a:solidFill>
              <a:cs typeface="Arial" charset="0"/>
            </a:endParaRPr>
          </a:p>
          <a:p>
            <a:pPr marL="342900" indent="-342900" algn="ctr" fontAlgn="base">
              <a:spcBef>
                <a:spcPct val="0"/>
              </a:spcBef>
              <a:spcAft>
                <a:spcPct val="0"/>
              </a:spcAft>
              <a:buFont typeface="Arial" charset="0"/>
              <a:buChar char="•"/>
            </a:pPr>
            <a:r>
              <a:rPr lang="en-US" sz="2800" b="1" i="1">
                <a:solidFill>
                  <a:srgbClr val="FF0000"/>
                </a:solidFill>
                <a:cs typeface="Arial" charset="0"/>
              </a:rPr>
              <a:t>high-gradient quadrupole magnets </a:t>
            </a:r>
            <a:r>
              <a:rPr lang="en-US" sz="2800" i="1">
                <a:solidFill>
                  <a:srgbClr val="000000"/>
                </a:solidFill>
                <a:cs typeface="Arial" charset="0"/>
              </a:rPr>
              <a:t>for arc and IR</a:t>
            </a:r>
          </a:p>
          <a:p>
            <a:pPr marL="342900" indent="-342900" algn="ctr" fontAlgn="base">
              <a:spcBef>
                <a:spcPct val="0"/>
              </a:spcBef>
              <a:spcAft>
                <a:spcPct val="0"/>
              </a:spcAft>
              <a:buFont typeface="Arial" charset="0"/>
              <a:buChar char="•"/>
            </a:pPr>
            <a:endParaRPr lang="en-US" sz="1100" i="1">
              <a:solidFill>
                <a:srgbClr val="000000"/>
              </a:solidFill>
              <a:cs typeface="Arial" charset="0"/>
            </a:endParaRPr>
          </a:p>
          <a:p>
            <a:pPr marL="342900" indent="-342900" algn="ctr" fontAlgn="base">
              <a:spcBef>
                <a:spcPct val="0"/>
              </a:spcBef>
              <a:spcAft>
                <a:spcPct val="0"/>
              </a:spcAft>
              <a:buFont typeface="Arial" charset="0"/>
              <a:buChar char="•"/>
            </a:pPr>
            <a:r>
              <a:rPr lang="en-US" sz="2800" b="1" i="1">
                <a:solidFill>
                  <a:srgbClr val="FF0000"/>
                </a:solidFill>
                <a:cs typeface="Arial" charset="0"/>
              </a:rPr>
              <a:t>fast cycling SC magnets </a:t>
            </a:r>
            <a:r>
              <a:rPr lang="en-US" sz="2800" i="1">
                <a:solidFill>
                  <a:srgbClr val="000000"/>
                </a:solidFill>
                <a:cs typeface="Arial" charset="0"/>
              </a:rPr>
              <a:t>for 1-TeV injector </a:t>
            </a:r>
          </a:p>
          <a:p>
            <a:pPr marL="342900" indent="-342900" algn="ctr" fontAlgn="base">
              <a:spcBef>
                <a:spcPct val="0"/>
              </a:spcBef>
              <a:spcAft>
                <a:spcPct val="0"/>
              </a:spcAft>
              <a:buFont typeface="Arial" charset="0"/>
              <a:buChar char="•"/>
            </a:pPr>
            <a:endParaRPr lang="en-US" sz="1100" i="1">
              <a:solidFill>
                <a:srgbClr val="000000"/>
              </a:solidFill>
              <a:cs typeface="Arial" charset="0"/>
            </a:endParaRPr>
          </a:p>
          <a:p>
            <a:pPr marL="342900" indent="-342900" algn="ctr" fontAlgn="base">
              <a:spcBef>
                <a:spcPct val="0"/>
              </a:spcBef>
              <a:spcAft>
                <a:spcPct val="0"/>
              </a:spcAft>
              <a:buFont typeface="Arial" charset="0"/>
              <a:buChar char="•"/>
            </a:pPr>
            <a:r>
              <a:rPr lang="en-US" sz="2800" b="1" i="1">
                <a:solidFill>
                  <a:srgbClr val="FF0000"/>
                </a:solidFill>
                <a:cs typeface="Arial" charset="0"/>
              </a:rPr>
              <a:t>emittance control </a:t>
            </a:r>
            <a:r>
              <a:rPr lang="en-US" sz="2800" i="1">
                <a:solidFill>
                  <a:srgbClr val="000000"/>
                </a:solidFill>
                <a:cs typeface="Arial" charset="0"/>
              </a:rPr>
              <a:t>in regime of strong SR damping and IBS </a:t>
            </a:r>
          </a:p>
          <a:p>
            <a:pPr marL="342900" indent="-342900" algn="ctr" fontAlgn="base">
              <a:spcBef>
                <a:spcPct val="0"/>
              </a:spcBef>
              <a:spcAft>
                <a:spcPct val="0"/>
              </a:spcAft>
              <a:buFont typeface="Arial" charset="0"/>
              <a:buChar char="•"/>
            </a:pPr>
            <a:endParaRPr lang="en-US" sz="1200" i="1">
              <a:solidFill>
                <a:srgbClr val="000000"/>
              </a:solidFill>
              <a:cs typeface="Arial" charset="0"/>
            </a:endParaRPr>
          </a:p>
          <a:p>
            <a:pPr marL="342900" indent="-342900" algn="ctr" fontAlgn="base">
              <a:spcBef>
                <a:spcPct val="0"/>
              </a:spcBef>
              <a:spcAft>
                <a:spcPct val="0"/>
              </a:spcAft>
              <a:buFont typeface="Arial" charset="0"/>
              <a:buChar char="•"/>
            </a:pPr>
            <a:r>
              <a:rPr lang="en-US" sz="2800" i="1">
                <a:solidFill>
                  <a:srgbClr val="000000"/>
                </a:solidFill>
                <a:cs typeface="Arial" charset="0"/>
              </a:rPr>
              <a:t>cryogenic handling of </a:t>
            </a:r>
            <a:r>
              <a:rPr lang="en-US" sz="2800" b="1" i="1">
                <a:solidFill>
                  <a:srgbClr val="FF0000"/>
                </a:solidFill>
                <a:cs typeface="Arial" charset="0"/>
              </a:rPr>
              <a:t>SR heat load </a:t>
            </a:r>
            <a:r>
              <a:rPr lang="en-US" sz="2800" i="1">
                <a:solidFill>
                  <a:srgbClr val="000000"/>
                </a:solidFill>
                <a:cs typeface="Arial" charset="0"/>
              </a:rPr>
              <a:t>(first analysis; looks manageable)</a:t>
            </a:r>
          </a:p>
          <a:p>
            <a:pPr marL="342900" indent="-342900" algn="ctr" fontAlgn="base">
              <a:spcBef>
                <a:spcPct val="0"/>
              </a:spcBef>
              <a:spcAft>
                <a:spcPct val="0"/>
              </a:spcAft>
              <a:buFont typeface="Arial" charset="0"/>
              <a:buChar char="•"/>
            </a:pPr>
            <a:endParaRPr lang="en-US" sz="1200" i="1">
              <a:solidFill>
                <a:srgbClr val="000000"/>
              </a:solidFill>
              <a:cs typeface="Arial" charset="0"/>
            </a:endParaRPr>
          </a:p>
          <a:p>
            <a:pPr marL="342900" indent="-342900" algn="ctr" fontAlgn="base">
              <a:spcBef>
                <a:spcPct val="0"/>
              </a:spcBef>
              <a:spcAft>
                <a:spcPct val="0"/>
              </a:spcAft>
              <a:buFont typeface="Arial" charset="0"/>
              <a:buChar char="•"/>
            </a:pPr>
            <a:r>
              <a:rPr lang="en-US" sz="2800" i="1">
                <a:solidFill>
                  <a:srgbClr val="000000"/>
                </a:solidFill>
                <a:cs typeface="Arial" charset="0"/>
              </a:rPr>
              <a:t>dynamic </a:t>
            </a:r>
            <a:r>
              <a:rPr lang="en-US" sz="2800" b="1" i="1">
                <a:solidFill>
                  <a:srgbClr val="FF0000"/>
                </a:solidFill>
                <a:cs typeface="Arial" charset="0"/>
              </a:rPr>
              <a:t>vacuum</a:t>
            </a:r>
          </a:p>
          <a:p>
            <a:pPr marL="342900" indent="-342900" algn="ctr" fontAlgn="base">
              <a:spcBef>
                <a:spcPct val="0"/>
              </a:spcBef>
              <a:spcAft>
                <a:spcPct val="0"/>
              </a:spcAft>
              <a:buFont typeface="Arial" charset="0"/>
              <a:buChar char="•"/>
            </a:pPr>
            <a:endParaRPr lang="en-US" sz="2800" b="1" i="1">
              <a:solidFill>
                <a:srgbClr val="FF0000"/>
              </a:solidFill>
              <a:latin typeface="Calibri" pitchFamily="34" charset="0"/>
              <a:cs typeface="Arial" charset="0"/>
            </a:endParaRPr>
          </a:p>
        </p:txBody>
      </p:sp>
      <p:sp>
        <p:nvSpPr>
          <p:cNvPr id="2" name="Date Placeholder 1"/>
          <p:cNvSpPr>
            <a:spLocks noGrp="1"/>
          </p:cNvSpPr>
          <p:nvPr>
            <p:ph type="dt" sz="half" idx="10"/>
          </p:nvPr>
        </p:nvSpPr>
        <p:spPr/>
        <p:txBody>
          <a:bodyPr/>
          <a:lstStyle/>
          <a:p>
            <a:pPr>
              <a:defRPr/>
            </a:pPr>
            <a:r>
              <a:rPr lang="en-US" smtClean="0">
                <a:solidFill>
                  <a:srgbClr val="FFFFFF"/>
                </a:solidFill>
              </a:rPr>
              <a:t>July 23, 2011</a:t>
            </a:r>
            <a:endParaRPr lang="en-US">
              <a:solidFill>
                <a:srgbClr val="FFFFFF"/>
              </a:solidFill>
            </a:endParaRPr>
          </a:p>
        </p:txBody>
      </p:sp>
      <p:sp>
        <p:nvSpPr>
          <p:cNvPr id="3" name="Footer Placeholder 2"/>
          <p:cNvSpPr>
            <a:spLocks noGrp="1"/>
          </p:cNvSpPr>
          <p:nvPr>
            <p:ph type="ftr" sz="quarter" idx="11"/>
          </p:nvPr>
        </p:nvSpPr>
        <p:spPr/>
        <p:txBody>
          <a:bodyPr/>
          <a:lstStyle/>
          <a:p>
            <a:pPr>
              <a:defRPr/>
            </a:pPr>
            <a:r>
              <a:rPr lang="en-GB" smtClean="0">
                <a:solidFill>
                  <a:srgbClr val="FFFFFF"/>
                </a:solidFill>
              </a:rPr>
              <a:t>S. Myers                   ECFA-EPS, Grenoble</a:t>
            </a: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8B998B84-0895-4248-9DCF-DD31B2276FF5}" type="slidenum">
              <a:rPr lang="en-US" smtClean="0">
                <a:solidFill>
                  <a:srgbClr val="FFFFFF"/>
                </a:solidFill>
              </a:rPr>
              <a:pPr>
                <a:defRPr/>
              </a:pPr>
              <a:t>66</a:t>
            </a:fld>
            <a:endParaRPr lang="en-US">
              <a:solidFill>
                <a:srgbClr val="FFFFFF"/>
              </a:solidFill>
            </a:endParaRPr>
          </a:p>
        </p:txBody>
      </p:sp>
    </p:spTree>
    <p:extLst>
      <p:ext uri="{BB962C8B-B14F-4D97-AF65-F5344CB8AC3E}">
        <p14:creationId xmlns:p14="http://schemas.microsoft.com/office/powerpoint/2010/main" val="71719078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201"/>
          <p:cNvSpPr txBox="1">
            <a:spLocks noChangeArrowheads="1"/>
          </p:cNvSpPr>
          <p:nvPr/>
        </p:nvSpPr>
        <p:spPr bwMode="auto">
          <a:xfrm>
            <a:off x="0" y="609600"/>
            <a:ext cx="8305800" cy="5262563"/>
          </a:xfrm>
          <a:prstGeom prst="rect">
            <a:avLst/>
          </a:prstGeom>
          <a:noFill/>
          <a:ln w="9525">
            <a:noFill/>
            <a:miter lim="800000"/>
            <a:headEnd/>
            <a:tailEnd/>
          </a:ln>
        </p:spPr>
        <p:txBody>
          <a:bodyPr>
            <a:spAutoFit/>
          </a:bodyPr>
          <a:lstStyle/>
          <a:p>
            <a:r>
              <a:rPr lang="en-US" sz="2400" b="1" dirty="0">
                <a:solidFill>
                  <a:srgbClr val="0000FF"/>
                </a:solidFill>
              </a:rPr>
              <a:t>CERN working group </a:t>
            </a:r>
            <a:r>
              <a:rPr lang="en-US" sz="2400" dirty="0">
                <a:solidFill>
                  <a:prstClr val="black"/>
                </a:solidFill>
              </a:rPr>
              <a:t>since April 2010</a:t>
            </a:r>
          </a:p>
          <a:p>
            <a:r>
              <a:rPr lang="en-US" sz="2400" b="1" dirty="0" err="1">
                <a:solidFill>
                  <a:srgbClr val="0000FF"/>
                </a:solidFill>
              </a:rPr>
              <a:t>EuCARD</a:t>
            </a:r>
            <a:r>
              <a:rPr lang="en-US" sz="2400" b="1" dirty="0">
                <a:solidFill>
                  <a:srgbClr val="0000FF"/>
                </a:solidFill>
              </a:rPr>
              <a:t> </a:t>
            </a:r>
            <a:r>
              <a:rPr lang="en-US" sz="2400" b="1" dirty="0" err="1">
                <a:solidFill>
                  <a:srgbClr val="0000FF"/>
                </a:solidFill>
              </a:rPr>
              <a:t>AccNet</a:t>
            </a:r>
            <a:r>
              <a:rPr lang="en-US" sz="2400" b="1" dirty="0">
                <a:solidFill>
                  <a:srgbClr val="0000FF"/>
                </a:solidFill>
              </a:rPr>
              <a:t> workshop HE-LHC’10 </a:t>
            </a:r>
            <a:r>
              <a:rPr lang="en-US" sz="2400" dirty="0">
                <a:solidFill>
                  <a:prstClr val="black"/>
                </a:solidFill>
              </a:rPr>
              <a:t>, </a:t>
            </a:r>
          </a:p>
          <a:p>
            <a:r>
              <a:rPr lang="en-US" sz="2400" dirty="0" smtClean="0">
                <a:solidFill>
                  <a:prstClr val="black"/>
                </a:solidFill>
              </a:rPr>
              <a:t>14-16 </a:t>
            </a:r>
            <a:r>
              <a:rPr lang="en-US" sz="2400" dirty="0">
                <a:solidFill>
                  <a:prstClr val="black"/>
                </a:solidFill>
              </a:rPr>
              <a:t>October </a:t>
            </a:r>
            <a:r>
              <a:rPr lang="en-US" sz="2400" dirty="0" smtClean="0">
                <a:solidFill>
                  <a:prstClr val="black"/>
                </a:solidFill>
              </a:rPr>
              <a:t>2010, Proc. CERN-2011-003</a:t>
            </a:r>
            <a:endParaRPr lang="en-US" sz="2400" dirty="0">
              <a:solidFill>
                <a:prstClr val="black"/>
              </a:solidFill>
            </a:endParaRPr>
          </a:p>
          <a:p>
            <a:r>
              <a:rPr lang="en-US" sz="2400" u="sng" dirty="0">
                <a:solidFill>
                  <a:prstClr val="black"/>
                </a:solidFill>
              </a:rPr>
              <a:t>key topics</a:t>
            </a:r>
          </a:p>
          <a:p>
            <a:r>
              <a:rPr lang="en-US" sz="2400" b="1" dirty="0">
                <a:solidFill>
                  <a:srgbClr val="FF0000"/>
                </a:solidFill>
              </a:rPr>
              <a:t>beam energy 16.5 </a:t>
            </a:r>
            <a:r>
              <a:rPr lang="en-US" sz="2400" b="1" dirty="0" err="1">
                <a:solidFill>
                  <a:srgbClr val="FF0000"/>
                </a:solidFill>
              </a:rPr>
              <a:t>TeV</a:t>
            </a:r>
            <a:r>
              <a:rPr lang="en-US" sz="2400" b="1" dirty="0">
                <a:solidFill>
                  <a:srgbClr val="FF0000"/>
                </a:solidFill>
              </a:rPr>
              <a:t>; 20-T magnets</a:t>
            </a:r>
          </a:p>
          <a:p>
            <a:r>
              <a:rPr lang="en-US" sz="2400" dirty="0">
                <a:solidFill>
                  <a:prstClr val="black"/>
                </a:solidFill>
              </a:rPr>
              <a:t>cryogenics: </a:t>
            </a:r>
            <a:r>
              <a:rPr lang="en-US" sz="2400" b="1" dirty="0">
                <a:solidFill>
                  <a:srgbClr val="FF0000"/>
                </a:solidFill>
              </a:rPr>
              <a:t>synchrotron-radiation heat</a:t>
            </a:r>
          </a:p>
          <a:p>
            <a:r>
              <a:rPr lang="en-US" sz="2400" b="1" dirty="0">
                <a:solidFill>
                  <a:srgbClr val="FF0000"/>
                </a:solidFill>
              </a:rPr>
              <a:t>radiation damping &amp; </a:t>
            </a:r>
            <a:r>
              <a:rPr lang="en-US" sz="2400" b="1" dirty="0" err="1">
                <a:solidFill>
                  <a:srgbClr val="FF0000"/>
                </a:solidFill>
              </a:rPr>
              <a:t>emittance</a:t>
            </a:r>
            <a:r>
              <a:rPr lang="en-US" sz="2400" b="1" dirty="0">
                <a:solidFill>
                  <a:srgbClr val="FF0000"/>
                </a:solidFill>
              </a:rPr>
              <a:t>  control</a:t>
            </a:r>
          </a:p>
          <a:p>
            <a:r>
              <a:rPr lang="en-US" sz="2400" dirty="0">
                <a:solidFill>
                  <a:prstClr val="black"/>
                </a:solidFill>
              </a:rPr>
              <a:t>vacuum system: synchrotron radiation</a:t>
            </a:r>
          </a:p>
          <a:p>
            <a:r>
              <a:rPr lang="en-US" sz="2400" b="1" dirty="0">
                <a:solidFill>
                  <a:srgbClr val="FF0000"/>
                </a:solidFill>
              </a:rPr>
              <a:t>new injector</a:t>
            </a:r>
            <a:r>
              <a:rPr lang="en-US" sz="2400" dirty="0">
                <a:solidFill>
                  <a:prstClr val="black"/>
                </a:solidFill>
              </a:rPr>
              <a:t>: energy &gt; 1 </a:t>
            </a:r>
            <a:r>
              <a:rPr lang="en-US" sz="2400" dirty="0" err="1">
                <a:solidFill>
                  <a:prstClr val="black"/>
                </a:solidFill>
              </a:rPr>
              <a:t>TeV</a:t>
            </a:r>
            <a:endParaRPr lang="en-US" sz="2400" dirty="0">
              <a:solidFill>
                <a:prstClr val="black"/>
              </a:solidFill>
            </a:endParaRPr>
          </a:p>
          <a:p>
            <a:r>
              <a:rPr lang="en-US" sz="2400" dirty="0">
                <a:solidFill>
                  <a:prstClr val="black"/>
                </a:solidFill>
              </a:rPr>
              <a:t>parameters</a:t>
            </a: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9" name="TextBox 8"/>
          <p:cNvSpPr txBox="1"/>
          <p:nvPr/>
        </p:nvSpPr>
        <p:spPr>
          <a:xfrm>
            <a:off x="0" y="0"/>
            <a:ext cx="8382000" cy="646113"/>
          </a:xfrm>
          <a:prstGeom prst="rect">
            <a:avLst/>
          </a:prstGeom>
          <a:noFill/>
        </p:spPr>
        <p:txBody>
          <a:bodyPr>
            <a:spAutoFit/>
          </a:bodyPr>
          <a:lstStyle/>
          <a:p>
            <a:pPr>
              <a:defRPr/>
            </a:pPr>
            <a:r>
              <a:rPr lang="en-US" sz="3600" b="1" dirty="0">
                <a:solidFill>
                  <a:srgbClr val="1F497D">
                    <a:lumMod val="75000"/>
                  </a:srgbClr>
                </a:solidFill>
              </a:rPr>
              <a:t>High Energy-LHC (HE-LHC)</a:t>
            </a:r>
          </a:p>
        </p:txBody>
      </p:sp>
      <p:pic>
        <p:nvPicPr>
          <p:cNvPr id="120836" name="Picture 203"/>
          <p:cNvPicPr>
            <a:picLocks noChangeAspect="1" noChangeArrowheads="1"/>
          </p:cNvPicPr>
          <p:nvPr/>
        </p:nvPicPr>
        <p:blipFill>
          <a:blip r:embed="rId3" cstate="print"/>
          <a:srcRect/>
          <a:stretch>
            <a:fillRect/>
          </a:stretch>
        </p:blipFill>
        <p:spPr bwMode="auto">
          <a:xfrm>
            <a:off x="5791200" y="1371600"/>
            <a:ext cx="3352800" cy="2087563"/>
          </a:xfrm>
          <a:prstGeom prst="rect">
            <a:avLst/>
          </a:prstGeom>
          <a:noFill/>
          <a:ln w="9525">
            <a:noFill/>
            <a:miter lim="800000"/>
            <a:headEnd/>
            <a:tailEnd/>
          </a:ln>
        </p:spPr>
      </p:pic>
      <p:pic>
        <p:nvPicPr>
          <p:cNvPr id="120837" name="Picture 204"/>
          <p:cNvPicPr>
            <a:picLocks noChangeAspect="1" noChangeArrowheads="1"/>
          </p:cNvPicPr>
          <p:nvPr/>
        </p:nvPicPr>
        <p:blipFill>
          <a:blip r:embed="rId4" cstate="print"/>
          <a:srcRect/>
          <a:stretch>
            <a:fillRect/>
          </a:stretch>
        </p:blipFill>
        <p:spPr bwMode="auto">
          <a:xfrm>
            <a:off x="6248400" y="0"/>
            <a:ext cx="2590800" cy="1524000"/>
          </a:xfrm>
          <a:prstGeom prst="rect">
            <a:avLst/>
          </a:prstGeom>
          <a:noFill/>
          <a:ln w="9525">
            <a:noFill/>
            <a:miter lim="800000"/>
            <a:headEnd/>
            <a:tailEnd/>
          </a:ln>
        </p:spPr>
      </p:pic>
      <p:graphicFrame>
        <p:nvGraphicFramePr>
          <p:cNvPr id="206" name="Table 205"/>
          <p:cNvGraphicFramePr>
            <a:graphicFrameLocks noGrp="1"/>
          </p:cNvGraphicFramePr>
          <p:nvPr/>
        </p:nvGraphicFramePr>
        <p:xfrm>
          <a:off x="0" y="4267200"/>
          <a:ext cx="4419600" cy="2560320"/>
        </p:xfrm>
        <a:graphic>
          <a:graphicData uri="http://schemas.openxmlformats.org/drawingml/2006/table">
            <a:tbl>
              <a:tblPr/>
              <a:tblGrid>
                <a:gridCol w="2535836"/>
                <a:gridCol w="869430"/>
                <a:gridCol w="1014334"/>
              </a:tblGrid>
              <a:tr h="95422">
                <a:tc>
                  <a:txBody>
                    <a:bodyPr/>
                    <a:lstStyle/>
                    <a:p>
                      <a:pPr marL="0" marR="0">
                        <a:spcBef>
                          <a:spcPts val="0"/>
                        </a:spcBef>
                        <a:spcAft>
                          <a:spcPts val="800"/>
                        </a:spcAft>
                      </a:pPr>
                      <a:endParaRPr lang="en-US" sz="1400" dirty="0">
                        <a:latin typeface="Calibri"/>
                        <a:ea typeface="Calibri"/>
                        <a:cs typeface="Times New Roman"/>
                      </a:endParaRP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smtClean="0">
                          <a:latin typeface="Calibri"/>
                          <a:ea typeface="Calibri"/>
                          <a:cs typeface="Times New Roman"/>
                        </a:rPr>
                        <a:t> </a:t>
                      </a:r>
                      <a:r>
                        <a:rPr lang="en-US" sz="1400" dirty="0">
                          <a:latin typeface="Calibri"/>
                          <a:ea typeface="Calibri"/>
                          <a:cs typeface="Times New Roman"/>
                        </a:rPr>
                        <a:t>LHC</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b="1">
                          <a:solidFill>
                            <a:srgbClr val="3333FF"/>
                          </a:solidFill>
                          <a:latin typeface="Calibri"/>
                          <a:ea typeface="Calibri"/>
                          <a:cs typeface="Times New Roman"/>
                        </a:rPr>
                        <a:t>HE-LHC</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beam energy [</a:t>
                      </a:r>
                      <a:r>
                        <a:rPr lang="en-US" sz="1400" dirty="0" err="1">
                          <a:latin typeface="Calibri"/>
                          <a:ea typeface="Calibri"/>
                          <a:cs typeface="Times New Roman"/>
                        </a:rPr>
                        <a:t>TeV</a:t>
                      </a:r>
                      <a:r>
                        <a:rPr lang="en-US" sz="1400" dirty="0">
                          <a:latin typeface="Calibri"/>
                          <a:ea typeface="Calibri"/>
                          <a:cs typeface="Times New Roman"/>
                        </a:rPr>
                        <a:t>]</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7</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b="0">
                          <a:solidFill>
                            <a:schemeClr val="tx1"/>
                          </a:solidFill>
                          <a:latin typeface="Calibri"/>
                          <a:ea typeface="Calibri"/>
                          <a:cs typeface="Times New Roman"/>
                        </a:rPr>
                        <a:t>16.5</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a:latin typeface="Calibri"/>
                          <a:ea typeface="Calibri"/>
                          <a:cs typeface="Times New Roman"/>
                        </a:rPr>
                        <a:t>dipole field [T]</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8.33</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b="0" dirty="0">
                          <a:solidFill>
                            <a:schemeClr val="tx1"/>
                          </a:solidFill>
                          <a:latin typeface="Calibri"/>
                          <a:ea typeface="Calibri"/>
                          <a:cs typeface="Times New Roman"/>
                        </a:rPr>
                        <a:t>20</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a:latin typeface="Calibri"/>
                          <a:ea typeface="Calibri"/>
                          <a:cs typeface="Times New Roman"/>
                        </a:rPr>
                        <a:t>dipole coil aperture [mm]</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56</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40</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#bunches</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2808</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1404</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IP beta function [m]</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0.55</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1 (x), 0.43 (y)</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number of </a:t>
                      </a:r>
                      <a:r>
                        <a:rPr lang="en-US" sz="1400" dirty="0" smtClean="0">
                          <a:latin typeface="Calibri"/>
                          <a:ea typeface="Calibri"/>
                          <a:cs typeface="Times New Roman"/>
                        </a:rPr>
                        <a:t>IPs</a:t>
                      </a:r>
                      <a:endParaRPr lang="en-US" sz="1400" dirty="0">
                        <a:latin typeface="Calibri"/>
                        <a:ea typeface="Calibri"/>
                        <a:cs typeface="Times New Roman"/>
                      </a:endParaRP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3</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2</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beam </a:t>
                      </a:r>
                      <a:r>
                        <a:rPr lang="en-US" sz="1400" dirty="0" smtClean="0">
                          <a:latin typeface="Calibri"/>
                          <a:ea typeface="Calibri"/>
                          <a:cs typeface="Times New Roman"/>
                        </a:rPr>
                        <a:t>current </a:t>
                      </a:r>
                      <a:r>
                        <a:rPr lang="en-US" sz="1400" dirty="0">
                          <a:latin typeface="Calibri"/>
                          <a:ea typeface="Calibri"/>
                          <a:cs typeface="Times New Roman"/>
                        </a:rPr>
                        <a:t>[A]</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a:latin typeface="Calibri"/>
                          <a:ea typeface="Calibri"/>
                          <a:cs typeface="Times New Roman"/>
                        </a:rPr>
                        <a:t>0.584</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0.328</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SR power per ring [kW]</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3.6</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65.7</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arc SR heat load </a:t>
                      </a:r>
                      <a:r>
                        <a:rPr lang="en-US" sz="1400" dirty="0" err="1">
                          <a:latin typeface="Calibri"/>
                          <a:ea typeface="Calibri"/>
                          <a:cs typeface="Times New Roman"/>
                        </a:rPr>
                        <a:t>dW</a:t>
                      </a:r>
                      <a:r>
                        <a:rPr lang="en-US" sz="1400" dirty="0">
                          <a:latin typeface="Calibri"/>
                          <a:ea typeface="Calibri"/>
                          <a:cs typeface="Times New Roman"/>
                        </a:rPr>
                        <a:t>/</a:t>
                      </a:r>
                      <a:r>
                        <a:rPr lang="en-US" sz="1400" dirty="0" err="1">
                          <a:latin typeface="Calibri"/>
                          <a:ea typeface="Calibri"/>
                          <a:cs typeface="Times New Roman"/>
                        </a:rPr>
                        <a:t>ds</a:t>
                      </a:r>
                      <a:r>
                        <a:rPr lang="en-US" sz="1400" dirty="0">
                          <a:latin typeface="Calibri"/>
                          <a:ea typeface="Calibri"/>
                          <a:cs typeface="Times New Roman"/>
                        </a:rPr>
                        <a:t> [</a:t>
                      </a:r>
                      <a:r>
                        <a:rPr lang="en-US" sz="1400" dirty="0" smtClean="0">
                          <a:latin typeface="Calibri"/>
                          <a:ea typeface="Calibri"/>
                          <a:cs typeface="Times New Roman"/>
                        </a:rPr>
                        <a:t>W/m/</a:t>
                      </a:r>
                      <a:r>
                        <a:rPr lang="en-US" sz="1400" dirty="0" err="1" smtClean="0">
                          <a:latin typeface="Calibri"/>
                          <a:ea typeface="Calibri"/>
                          <a:cs typeface="Times New Roman"/>
                        </a:rPr>
                        <a:t>ap</a:t>
                      </a:r>
                      <a:r>
                        <a:rPr lang="en-US" sz="1400" dirty="0" smtClean="0">
                          <a:latin typeface="Calibri"/>
                          <a:ea typeface="Calibri"/>
                          <a:cs typeface="Times New Roman"/>
                        </a:rPr>
                        <a:t>]</a:t>
                      </a:r>
                      <a:endParaRPr lang="en-US" sz="1400" dirty="0">
                        <a:latin typeface="Calibri"/>
                        <a:ea typeface="Calibri"/>
                        <a:cs typeface="Times New Roman"/>
                      </a:endParaRP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0.21</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2.8</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peak </a:t>
                      </a:r>
                      <a:r>
                        <a:rPr lang="en-US" sz="1400" dirty="0" smtClean="0">
                          <a:latin typeface="Calibri"/>
                          <a:ea typeface="Calibri"/>
                          <a:cs typeface="Times New Roman"/>
                        </a:rPr>
                        <a:t>luminosity [10</a:t>
                      </a:r>
                      <a:r>
                        <a:rPr lang="en-US" sz="1400" baseline="30000" dirty="0" smtClean="0">
                          <a:latin typeface="Calibri"/>
                          <a:ea typeface="Calibri"/>
                          <a:cs typeface="Times New Roman"/>
                        </a:rPr>
                        <a:t>34</a:t>
                      </a:r>
                      <a:r>
                        <a:rPr lang="en-US" sz="1400" dirty="0" smtClean="0">
                          <a:latin typeface="Calibri"/>
                          <a:ea typeface="Calibri"/>
                          <a:cs typeface="Times New Roman"/>
                        </a:rPr>
                        <a:t> </a:t>
                      </a:r>
                      <a:r>
                        <a:rPr lang="en-US" sz="1400" dirty="0">
                          <a:latin typeface="Calibri"/>
                          <a:ea typeface="Calibri"/>
                          <a:cs typeface="Times New Roman"/>
                        </a:rPr>
                        <a:t>cm</a:t>
                      </a:r>
                      <a:r>
                        <a:rPr lang="en-US" sz="1400" baseline="30000" dirty="0">
                          <a:latin typeface="Calibri"/>
                          <a:ea typeface="Calibri"/>
                          <a:cs typeface="Times New Roman"/>
                        </a:rPr>
                        <a:t>-2</a:t>
                      </a:r>
                      <a:r>
                        <a:rPr lang="en-US" sz="1400" dirty="0">
                          <a:latin typeface="Calibri"/>
                          <a:ea typeface="Calibri"/>
                          <a:cs typeface="Times New Roman"/>
                        </a:rPr>
                        <a:t>s</a:t>
                      </a:r>
                      <a:r>
                        <a:rPr lang="en-US" sz="1400" baseline="30000" dirty="0">
                          <a:latin typeface="Calibri"/>
                          <a:ea typeface="Calibri"/>
                          <a:cs typeface="Times New Roman"/>
                        </a:rPr>
                        <a:t>-1</a:t>
                      </a:r>
                      <a:r>
                        <a:rPr lang="en-US" sz="1400" dirty="0">
                          <a:latin typeface="Calibri"/>
                          <a:ea typeface="Calibri"/>
                          <a:cs typeface="Times New Roman"/>
                        </a:rPr>
                        <a:t>]</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1.0</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solidFill>
                            <a:srgbClr val="000000"/>
                          </a:solidFill>
                          <a:latin typeface="Calibri"/>
                          <a:ea typeface="Calibri"/>
                          <a:cs typeface="Times New Roman"/>
                        </a:rPr>
                        <a:t>2.0</a:t>
                      </a:r>
                      <a:endParaRPr lang="en-US" sz="1400" dirty="0">
                        <a:latin typeface="Calibri"/>
                        <a:ea typeface="Calibri"/>
                        <a:cs typeface="Times New Roman"/>
                      </a:endParaRP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422">
                <a:tc>
                  <a:txBody>
                    <a:bodyPr/>
                    <a:lstStyle/>
                    <a:p>
                      <a:pPr marL="0" marR="0">
                        <a:spcBef>
                          <a:spcPts val="0"/>
                        </a:spcBef>
                        <a:spcAft>
                          <a:spcPts val="800"/>
                        </a:spcAft>
                      </a:pPr>
                      <a:r>
                        <a:rPr lang="en-US" sz="1400" dirty="0">
                          <a:latin typeface="Calibri"/>
                          <a:ea typeface="Calibri"/>
                          <a:cs typeface="Times New Roman"/>
                        </a:rPr>
                        <a:t>events per crossing</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latin typeface="Calibri"/>
                          <a:ea typeface="Calibri"/>
                          <a:cs typeface="Times New Roman"/>
                        </a:rPr>
                        <a:t>19</a:t>
                      </a: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800"/>
                        </a:spcAft>
                      </a:pPr>
                      <a:r>
                        <a:rPr lang="en-US" sz="1400" dirty="0">
                          <a:solidFill>
                            <a:srgbClr val="000000"/>
                          </a:solidFill>
                          <a:latin typeface="Calibri"/>
                          <a:ea typeface="Calibri"/>
                          <a:cs typeface="Times New Roman"/>
                        </a:rPr>
                        <a:t>76</a:t>
                      </a:r>
                      <a:endParaRPr lang="en-US" sz="1400" dirty="0">
                        <a:latin typeface="Calibri"/>
                        <a:ea typeface="Calibri"/>
                        <a:cs typeface="Times New Roman"/>
                      </a:endParaRPr>
                    </a:p>
                  </a:txBody>
                  <a:tcPr marL="33031" marR="330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0892" name="TextBox 206"/>
          <p:cNvSpPr txBox="1">
            <a:spLocks noChangeArrowheads="1"/>
          </p:cNvSpPr>
          <p:nvPr/>
        </p:nvSpPr>
        <p:spPr bwMode="auto">
          <a:xfrm>
            <a:off x="5791200" y="3429000"/>
            <a:ext cx="947738" cy="307975"/>
          </a:xfrm>
          <a:prstGeom prst="rect">
            <a:avLst/>
          </a:prstGeom>
          <a:noFill/>
          <a:ln w="9525">
            <a:noFill/>
            <a:miter lim="800000"/>
            <a:headEnd/>
            <a:tailEnd/>
          </a:ln>
        </p:spPr>
        <p:txBody>
          <a:bodyPr wrap="none">
            <a:spAutoFit/>
          </a:bodyPr>
          <a:lstStyle/>
          <a:p>
            <a:r>
              <a:rPr lang="en-US" sz="1400">
                <a:solidFill>
                  <a:prstClr val="black"/>
                </a:solidFill>
              </a:rPr>
              <a:t>E. Todesco</a:t>
            </a:r>
          </a:p>
        </p:txBody>
      </p:sp>
      <p:pic>
        <p:nvPicPr>
          <p:cNvPr id="120893" name="Picture 219" descr="20T_coil.JPG"/>
          <p:cNvPicPr>
            <a:picLocks noChangeAspect="1" noChangeArrowheads="1"/>
          </p:cNvPicPr>
          <p:nvPr/>
        </p:nvPicPr>
        <p:blipFill>
          <a:blip r:embed="rId5" cstate="print"/>
          <a:srcRect/>
          <a:stretch>
            <a:fillRect/>
          </a:stretch>
        </p:blipFill>
        <p:spPr bwMode="auto">
          <a:xfrm>
            <a:off x="4648200" y="5410200"/>
            <a:ext cx="4191000" cy="1447800"/>
          </a:xfrm>
          <a:prstGeom prst="rect">
            <a:avLst/>
          </a:prstGeom>
          <a:noFill/>
          <a:ln w="9525">
            <a:noFill/>
            <a:miter lim="800000"/>
            <a:headEnd/>
            <a:tailEnd/>
          </a:ln>
        </p:spPr>
      </p:pic>
      <p:pic>
        <p:nvPicPr>
          <p:cNvPr id="120894" name="Picture 220" descr="20T_iron.JPG"/>
          <p:cNvPicPr>
            <a:picLocks noChangeAspect="1"/>
          </p:cNvPicPr>
          <p:nvPr/>
        </p:nvPicPr>
        <p:blipFill>
          <a:blip r:embed="rId6" cstate="print"/>
          <a:srcRect/>
          <a:stretch>
            <a:fillRect/>
          </a:stretch>
        </p:blipFill>
        <p:spPr bwMode="auto">
          <a:xfrm>
            <a:off x="7086600" y="3505200"/>
            <a:ext cx="2057400" cy="1852613"/>
          </a:xfrm>
          <a:prstGeom prst="rect">
            <a:avLst/>
          </a:prstGeom>
          <a:noFill/>
          <a:ln w="9525">
            <a:noFill/>
            <a:miter lim="800000"/>
            <a:headEnd/>
            <a:tailEnd/>
          </a:ln>
        </p:spPr>
      </p:pic>
      <p:sp>
        <p:nvSpPr>
          <p:cNvPr id="120895" name="TextBox 13"/>
          <p:cNvSpPr txBox="1">
            <a:spLocks noChangeArrowheads="1"/>
          </p:cNvSpPr>
          <p:nvPr/>
        </p:nvSpPr>
        <p:spPr bwMode="auto">
          <a:xfrm rot="-1552522">
            <a:off x="4638675" y="4168775"/>
            <a:ext cx="2465388" cy="523875"/>
          </a:xfrm>
          <a:prstGeom prst="rect">
            <a:avLst/>
          </a:prstGeom>
          <a:noFill/>
          <a:ln w="9525">
            <a:noFill/>
            <a:miter lim="800000"/>
            <a:headEnd/>
            <a:tailEnd/>
          </a:ln>
        </p:spPr>
        <p:txBody>
          <a:bodyPr wrap="none">
            <a:spAutoFit/>
          </a:bodyPr>
          <a:lstStyle/>
          <a:p>
            <a:r>
              <a:rPr lang="en-US" sz="2800">
                <a:solidFill>
                  <a:prstClr val="black"/>
                </a:solidFill>
              </a:rPr>
              <a:t>hybrid magnet</a:t>
            </a:r>
          </a:p>
        </p:txBody>
      </p:sp>
      <p:sp>
        <p:nvSpPr>
          <p:cNvPr id="120896" name="AutoShape 2"/>
          <p:cNvSpPr>
            <a:spLocks noChangeAspect="1" noChangeArrowheads="1"/>
          </p:cNvSpPr>
          <p:nvPr/>
        </p:nvSpPr>
        <p:spPr bwMode="auto">
          <a:xfrm>
            <a:off x="76200" y="0"/>
            <a:ext cx="4419600" cy="3505200"/>
          </a:xfrm>
          <a:prstGeom prst="rect">
            <a:avLst/>
          </a:prstGeom>
          <a:noFill/>
          <a:ln w="9525">
            <a:noFill/>
            <a:miter lim="800000"/>
            <a:headEnd/>
            <a:tailEnd/>
          </a:ln>
        </p:spPr>
        <p:txBody>
          <a:bodyPr/>
          <a:lstStyle/>
          <a:p>
            <a:endParaRPr lang="en-US">
              <a:solidFill>
                <a:prstClr val="black"/>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6EE404-7511-4D48-9F44-05E9428C5A60}"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4205311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080120"/>
          </a:xfrm>
        </p:spPr>
        <p:txBody>
          <a:bodyPr>
            <a:noAutofit/>
          </a:bodyPr>
          <a:lstStyle/>
          <a:p>
            <a:r>
              <a:rPr lang="en-US" sz="6600" dirty="0" smtClean="0"/>
              <a:t>Neutrinos</a:t>
            </a:r>
            <a:endParaRPr lang="en-US" sz="6600" b="0" dirty="0">
              <a:effectLst/>
            </a:endParaRPr>
          </a:p>
        </p:txBody>
      </p:sp>
      <p:sp>
        <p:nvSpPr>
          <p:cNvPr id="9" name="Date Placeholder 2"/>
          <p:cNvSpPr>
            <a:spLocks noGrp="1"/>
          </p:cNvSpPr>
          <p:nvPr>
            <p:ph type="dt" sz="half" idx="10"/>
          </p:nvPr>
        </p:nvSpPr>
        <p:spPr/>
        <p:txBody>
          <a:bodyPr/>
          <a:lstStyle/>
          <a:p>
            <a:r>
              <a:rPr lang="en-US" smtClean="0"/>
              <a:t>July 23, 2011</a:t>
            </a:r>
            <a:endParaRPr lang="en-GB"/>
          </a:p>
        </p:txBody>
      </p:sp>
      <p:sp>
        <p:nvSpPr>
          <p:cNvPr id="10" name="Footer Placeholder 3"/>
          <p:cNvSpPr>
            <a:spLocks noGrp="1"/>
          </p:cNvSpPr>
          <p:nvPr>
            <p:ph type="ftr" sz="quarter" idx="11"/>
          </p:nvPr>
        </p:nvSpPr>
        <p:spPr/>
        <p:txBody>
          <a:bodyPr/>
          <a:lstStyle/>
          <a:p>
            <a:r>
              <a:rPr lang="en-GB" smtClean="0"/>
              <a:t>S. Myers                   ECFA-EPS, Grenoble</a:t>
            </a:r>
            <a:endParaRPr lang="en-GB"/>
          </a:p>
        </p:txBody>
      </p:sp>
      <p:sp>
        <p:nvSpPr>
          <p:cNvPr id="11" name="Slide Number Placeholder 4"/>
          <p:cNvSpPr>
            <a:spLocks noGrp="1"/>
          </p:cNvSpPr>
          <p:nvPr>
            <p:ph type="sldNum" sz="quarter" idx="12"/>
          </p:nvPr>
        </p:nvSpPr>
        <p:spPr/>
        <p:txBody>
          <a:bodyPr/>
          <a:lstStyle/>
          <a:p>
            <a:fld id="{58B7A561-5F06-4CAE-982D-0E9039C16A5D}" type="slidenum">
              <a:rPr lang="en-GB" smtClean="0"/>
              <a:t>68</a:t>
            </a:fld>
            <a:endParaRPr lang="en-GB"/>
          </a:p>
        </p:txBody>
      </p:sp>
    </p:spTree>
    <p:extLst>
      <p:ext uri="{BB962C8B-B14F-4D97-AF65-F5344CB8AC3E}">
        <p14:creationId xmlns:p14="http://schemas.microsoft.com/office/powerpoint/2010/main" val="3862149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ν-</a:t>
            </a:r>
            <a:r>
              <a:rPr lang="en-US" dirty="0"/>
              <a:t>Accelerators : </a:t>
            </a:r>
            <a:r>
              <a:rPr lang="en-US" dirty="0" smtClean="0"/>
              <a:t>Future possibilities</a:t>
            </a:r>
            <a:endParaRPr lang="en-US" dirty="0"/>
          </a:p>
        </p:txBody>
      </p:sp>
      <p:sp>
        <p:nvSpPr>
          <p:cNvPr id="6" name="Content Placeholder 5"/>
          <p:cNvSpPr>
            <a:spLocks noGrp="1"/>
          </p:cNvSpPr>
          <p:nvPr>
            <p:ph sz="quarter" idx="1"/>
          </p:nvPr>
        </p:nvSpPr>
        <p:spPr/>
        <p:txBody>
          <a:bodyPr>
            <a:normAutofit fontScale="70000" lnSpcReduction="20000"/>
          </a:bodyPr>
          <a:lstStyle/>
          <a:p>
            <a:r>
              <a:rPr lang="en-US" b="1" dirty="0" smtClean="0">
                <a:solidFill>
                  <a:schemeClr val="accent5">
                    <a:lumMod val="75000"/>
                  </a:schemeClr>
                </a:solidFill>
              </a:rPr>
              <a:t>Long, Very-long baselines</a:t>
            </a:r>
          </a:p>
        </p:txBody>
      </p:sp>
      <p:sp>
        <p:nvSpPr>
          <p:cNvPr id="7" name="Content Placeholder 6"/>
          <p:cNvSpPr>
            <a:spLocks noGrp="1"/>
          </p:cNvSpPr>
          <p:nvPr>
            <p:ph sz="quarter" idx="2"/>
          </p:nvPr>
        </p:nvSpPr>
        <p:spPr>
          <a:xfrm>
            <a:off x="457200" y="5081424"/>
            <a:ext cx="8216646" cy="1243176"/>
          </a:xfrm>
        </p:spPr>
        <p:txBody>
          <a:bodyPr>
            <a:normAutofit fontScale="70000" lnSpcReduction="20000"/>
          </a:bodyPr>
          <a:lstStyle/>
          <a:p>
            <a:r>
              <a:rPr lang="en-US" dirty="0" smtClean="0"/>
              <a:t>Technical challenges for accelerators:</a:t>
            </a:r>
          </a:p>
          <a:p>
            <a:pPr lvl="1"/>
            <a:r>
              <a:rPr lang="en-US" dirty="0" smtClean="0"/>
              <a:t>high-power proton drivers, targets, collection systems</a:t>
            </a:r>
          </a:p>
          <a:p>
            <a:r>
              <a:rPr lang="en-US" dirty="0" smtClean="0"/>
              <a:t>R</a:t>
            </a:r>
            <a:r>
              <a:rPr lang="en-US" dirty="0"/>
              <a:t>&amp;D Studies with strong EU participation and </a:t>
            </a:r>
            <a:r>
              <a:rPr lang="en-US" b="1" dirty="0"/>
              <a:t>International Collaboration</a:t>
            </a:r>
          </a:p>
          <a:p>
            <a:pPr lvl="1"/>
            <a:r>
              <a:rPr lang="en-US" b="1" dirty="0" err="1" smtClean="0"/>
              <a:t>EUROnu</a:t>
            </a:r>
            <a:r>
              <a:rPr lang="en-US" dirty="0" smtClean="0"/>
              <a:t>[Super Beam, </a:t>
            </a:r>
            <a:r>
              <a:rPr lang="el-GR" dirty="0" smtClean="0"/>
              <a:t>β-</a:t>
            </a:r>
            <a:r>
              <a:rPr lang="en-US" dirty="0" smtClean="0"/>
              <a:t>beam, Neutrino Factory]</a:t>
            </a:r>
            <a:r>
              <a:rPr lang="en-US" b="1" dirty="0" smtClean="0"/>
              <a:t>, LAGUNA</a:t>
            </a:r>
            <a:r>
              <a:rPr lang="en-US" dirty="0" smtClean="0"/>
              <a:t>[detectors] </a:t>
            </a:r>
            <a:r>
              <a:rPr lang="en-US" b="1" dirty="0"/>
              <a:t>– </a:t>
            </a:r>
            <a:r>
              <a:rPr lang="en-US" b="1" dirty="0" smtClean="0"/>
              <a:t>LAGUNA_LBNO</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841102227"/>
              </p:ext>
            </p:extLst>
          </p:nvPr>
        </p:nvGraphicFramePr>
        <p:xfrm>
          <a:off x="827584" y="1340768"/>
          <a:ext cx="7846262" cy="3596640"/>
        </p:xfrm>
        <a:graphic>
          <a:graphicData uri="http://schemas.openxmlformats.org/drawingml/2006/table">
            <a:tbl>
              <a:tblPr firstRow="1" bandRow="1">
                <a:tableStyleId>{2D5ABB26-0587-4C30-8999-92F81FD0307C}</a:tableStyleId>
              </a:tblPr>
              <a:tblGrid>
                <a:gridCol w="1152128"/>
                <a:gridCol w="1224136"/>
                <a:gridCol w="864096"/>
                <a:gridCol w="1008112"/>
                <a:gridCol w="1296144"/>
                <a:gridCol w="2301646"/>
              </a:tblGrid>
              <a:tr h="144016">
                <a:tc rowSpan="2">
                  <a:txBody>
                    <a:bodyPr/>
                    <a:lstStyle/>
                    <a:p>
                      <a:r>
                        <a:rPr lang="el-GR" sz="1600" b="1" dirty="0" smtClean="0">
                          <a:solidFill>
                            <a:srgbClr val="660066"/>
                          </a:solidFill>
                        </a:rPr>
                        <a:t>ν</a:t>
                      </a:r>
                      <a:r>
                        <a:rPr lang="en-US" sz="1600" b="1" baseline="0" dirty="0" smtClean="0">
                          <a:solidFill>
                            <a:srgbClr val="660066"/>
                          </a:solidFill>
                        </a:rPr>
                        <a:t>-source</a:t>
                      </a:r>
                      <a:endParaRPr lang="en-US" sz="1600" b="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r>
                        <a:rPr lang="en-US" sz="1600" b="1" dirty="0" smtClean="0">
                          <a:solidFill>
                            <a:srgbClr val="660066"/>
                          </a:solidFill>
                        </a:rPr>
                        <a:t>Beam</a:t>
                      </a:r>
                      <a:endParaRPr lang="en-US" sz="1600" b="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pPr algn="ctr"/>
                      <a:r>
                        <a:rPr lang="en-US" sz="1600" b="1" dirty="0" smtClean="0">
                          <a:solidFill>
                            <a:srgbClr val="660066"/>
                          </a:solidFill>
                        </a:rPr>
                        <a:t>[km]</a:t>
                      </a:r>
                      <a:endParaRPr lang="en-US" sz="1600" b="1" i="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sz="1600" b="1" i="0" dirty="0" smtClean="0">
                          <a:solidFill>
                            <a:srgbClr val="660066"/>
                          </a:solidFill>
                        </a:rPr>
                        <a:t>Proton beam</a:t>
                      </a:r>
                      <a:endParaRPr lang="en-US" sz="1600" b="1" i="0" dirty="0">
                        <a:solidFill>
                          <a:srgbClr val="660066"/>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2">
                  <a:txBody>
                    <a:bodyPr/>
                    <a:lstStyle/>
                    <a:p>
                      <a:r>
                        <a:rPr lang="en-US" sz="1600" b="1" dirty="0" smtClean="0">
                          <a:solidFill>
                            <a:srgbClr val="660066"/>
                          </a:solidFill>
                        </a:rPr>
                        <a:t>Accelerators</a:t>
                      </a:r>
                      <a:endParaRPr lang="en-US" sz="1600" b="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0">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pPr algn="ctr"/>
                      <a:endParaRPr lang="en-US" sz="1400"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i="0" dirty="0" smtClean="0">
                          <a:solidFill>
                            <a:srgbClr val="660066"/>
                          </a:solidFill>
                        </a:rPr>
                        <a:t>[</a:t>
                      </a:r>
                      <a:r>
                        <a:rPr lang="en-US" sz="1600" b="1" i="0" dirty="0" err="1" smtClean="0">
                          <a:solidFill>
                            <a:srgbClr val="660066"/>
                          </a:solidFill>
                        </a:rPr>
                        <a:t>GeV</a:t>
                      </a:r>
                      <a:r>
                        <a:rPr lang="en-US" sz="1600" b="1" i="0" dirty="0" smtClean="0">
                          <a:solidFill>
                            <a:srgbClr val="660066"/>
                          </a:solidFill>
                        </a:rPr>
                        <a:t>]</a:t>
                      </a:r>
                      <a:endParaRPr lang="en-US" sz="1600" b="1" i="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baseline="0" dirty="0" smtClean="0">
                          <a:solidFill>
                            <a:srgbClr val="660066"/>
                          </a:solidFill>
                        </a:rPr>
                        <a:t>[kW]</a:t>
                      </a:r>
                      <a:endParaRPr lang="en-US" sz="1600" b="1" dirty="0">
                        <a:solidFill>
                          <a:srgbClr val="6600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3535">
                <a:tc rowSpan="3">
                  <a:txBody>
                    <a:bodyPr/>
                    <a:lstStyle/>
                    <a:p>
                      <a:r>
                        <a:rPr lang="en-US" sz="1600" b="1" dirty="0" smtClean="0"/>
                        <a:t>CERN</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b="1" dirty="0" smtClean="0"/>
                        <a:t>CNGS</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730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400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510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dirty="0" smtClean="0"/>
                        <a:t>SPS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r>
              <a:tr h="362311">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b="1" dirty="0" err="1" smtClean="0"/>
                        <a:t>Pyhasalmi</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2’300</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400</a:t>
                      </a:r>
                    </a:p>
                    <a:p>
                      <a:pPr algn="ctr"/>
                      <a:r>
                        <a:rPr lang="en-US" sz="1600" dirty="0" smtClean="0"/>
                        <a:t>30-50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510 - 750</a:t>
                      </a:r>
                    </a:p>
                    <a:p>
                      <a:pPr algn="ctr"/>
                      <a:r>
                        <a:rPr lang="en-US" sz="1600" dirty="0" smtClean="0"/>
                        <a:t>2’000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dirty="0" smtClean="0"/>
                        <a:t>SPS</a:t>
                      </a:r>
                      <a:r>
                        <a:rPr lang="en-US" sz="1600" baseline="0" dirty="0" smtClean="0"/>
                        <a:t> + </a:t>
                      </a:r>
                      <a:r>
                        <a:rPr lang="en-US" sz="1600" dirty="0" smtClean="0"/>
                        <a:t>upgrade</a:t>
                      </a:r>
                    </a:p>
                    <a:p>
                      <a:r>
                        <a:rPr lang="en-US" sz="1600" dirty="0" smtClean="0"/>
                        <a:t>LP-SPL + HPPS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r>
              <a:tr h="134848">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b="1" dirty="0" err="1" smtClean="0"/>
                        <a:t>Frejus</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130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8</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pPr algn="ctr"/>
                      <a:r>
                        <a:rPr lang="en-US" sz="1600" dirty="0" smtClean="0"/>
                        <a:t>4’000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c>
                  <a:txBody>
                    <a:bodyPr/>
                    <a:lstStyle/>
                    <a:p>
                      <a:r>
                        <a:rPr lang="en-US" sz="1600" dirty="0" smtClean="0"/>
                        <a:t>HP-SPL </a:t>
                      </a:r>
                      <a:r>
                        <a:rPr lang="en-US" sz="1600" baseline="0" dirty="0" smtClean="0"/>
                        <a:t>+ accumulator</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0000"/>
                        <a:lumOff val="80000"/>
                      </a:schemeClr>
                    </a:solidFill>
                  </a:tcPr>
                </a:tc>
              </a:tr>
              <a:tr h="129128">
                <a:tc rowSpan="3">
                  <a:txBody>
                    <a:bodyPr/>
                    <a:lstStyle/>
                    <a:p>
                      <a:r>
                        <a:rPr lang="en-US" sz="1600" b="1" dirty="0" smtClean="0"/>
                        <a:t>FNAL</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r>
                        <a:rPr lang="en-US" sz="1600" b="1" dirty="0" smtClean="0"/>
                        <a:t>MINOS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US" sz="1600" dirty="0" smtClean="0"/>
                        <a:t>735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rowSpan="2">
                  <a:txBody>
                    <a:bodyPr/>
                    <a:lstStyle/>
                    <a:p>
                      <a:pPr algn="ctr"/>
                      <a:r>
                        <a:rPr lang="en-US" sz="1600" dirty="0" smtClean="0"/>
                        <a:t>120</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rowSpan="2">
                  <a:txBody>
                    <a:bodyPr/>
                    <a:lstStyle/>
                    <a:p>
                      <a:pPr algn="ctr"/>
                      <a:r>
                        <a:rPr lang="en-US" sz="1600" dirty="0" smtClean="0"/>
                        <a:t>300 - 700</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rowSpan="2">
                  <a:txBody>
                    <a:bodyPr/>
                    <a:lstStyle/>
                    <a:p>
                      <a:r>
                        <a:rPr lang="en-US" sz="1600" dirty="0" smtClean="0"/>
                        <a:t>Main</a:t>
                      </a:r>
                      <a:r>
                        <a:rPr lang="en-US" sz="1600" baseline="0" dirty="0" smtClean="0"/>
                        <a:t> Injector + upgrade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r>
              <a:tr h="123408">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r>
                        <a:rPr lang="en-US" sz="1600" b="1" dirty="0" smtClean="0"/>
                        <a:t>NO</a:t>
                      </a:r>
                      <a:r>
                        <a:rPr lang="el-GR" sz="1600" b="1" dirty="0" smtClean="0"/>
                        <a:t>ν</a:t>
                      </a:r>
                      <a:r>
                        <a:rPr lang="en-US" sz="1600" b="1" dirty="0" smtClean="0"/>
                        <a:t>A</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US" sz="1600" dirty="0" smtClean="0"/>
                        <a:t>830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tr>
              <a:tr h="117688">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r>
                        <a:rPr lang="en-US" sz="1600" b="1" dirty="0" smtClean="0"/>
                        <a:t>LBNE</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US" sz="1600" dirty="0" smtClean="0"/>
                        <a:t>1’600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US" sz="1600" dirty="0" smtClean="0"/>
                        <a:t>120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pPr algn="ctr"/>
                      <a:r>
                        <a:rPr lang="en-US" sz="1600" dirty="0" smtClean="0"/>
                        <a:t>700 - 2’300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c>
                  <a:txBody>
                    <a:bodyPr/>
                    <a:lstStyle/>
                    <a:p>
                      <a:r>
                        <a:rPr lang="en-US" sz="1600" dirty="0" smtClean="0"/>
                        <a:t>MI + upgrade, Project-X</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20000"/>
                        <a:lumOff val="80000"/>
                      </a:schemeClr>
                    </a:solidFill>
                  </a:tcPr>
                </a:tc>
              </a:tr>
              <a:tr h="0">
                <a:tc rowSpan="2">
                  <a:txBody>
                    <a:bodyPr/>
                    <a:lstStyle/>
                    <a:p>
                      <a:r>
                        <a:rPr lang="en-US" sz="1600" b="1" dirty="0" smtClean="0"/>
                        <a:t>J-PARC</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r>
                        <a:rPr lang="en-US" sz="1600" b="1" dirty="0" smtClean="0"/>
                        <a:t>T2K</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250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30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70 – 1’600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r>
                        <a:rPr lang="en-US" sz="1600" dirty="0" smtClean="0"/>
                        <a:t>Main</a:t>
                      </a:r>
                      <a:r>
                        <a:rPr lang="en-US" sz="1600" baseline="0" dirty="0" smtClean="0"/>
                        <a:t> Ring + upgrade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r h="0">
                <a:tc v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r>
                        <a:rPr lang="en-US" sz="1600" b="1" dirty="0" err="1" smtClean="0"/>
                        <a:t>Okinoshima</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658</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30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dirty="0" smtClean="0"/>
                        <a:t>3’800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r>
                        <a:rPr lang="en-US" sz="1600" dirty="0" smtClean="0"/>
                        <a:t>Main</a:t>
                      </a:r>
                      <a:r>
                        <a:rPr lang="en-US" sz="1600" baseline="0" dirty="0" smtClean="0"/>
                        <a:t> Ring + </a:t>
                      </a:r>
                      <a:r>
                        <a:rPr lang="en-US" sz="1600" dirty="0" smtClean="0"/>
                        <a:t>upgrade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bl>
          </a:graphicData>
        </a:graphic>
      </p:graphicFrame>
      <p:sp>
        <p:nvSpPr>
          <p:cNvPr id="2" name="Date Placeholder 1"/>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3" name="Footer Placeholder 2"/>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4" name="Slide Number Placeholder 3"/>
          <p:cNvSpPr>
            <a:spLocks noGrp="1"/>
          </p:cNvSpPr>
          <p:nvPr>
            <p:ph type="sldNum" sz="quarter" idx="12"/>
          </p:nvPr>
        </p:nvSpPr>
        <p:spPr/>
        <p:txBody>
          <a:bodyPr/>
          <a:lstStyle/>
          <a:p>
            <a:fld id="{04F9EA92-FCC2-5147-9FE6-93E5E16967E5}" type="slidenum">
              <a:rPr lang="en-US" smtClean="0">
                <a:solidFill>
                  <a:srgbClr val="2F5897"/>
                </a:solidFill>
              </a:rPr>
              <a:pPr/>
              <a:t>69</a:t>
            </a:fld>
            <a:endParaRPr lang="en-US">
              <a:solidFill>
                <a:srgbClr val="2F5897"/>
              </a:solidFill>
            </a:endParaRPr>
          </a:p>
        </p:txBody>
      </p:sp>
    </p:spTree>
    <p:extLst>
      <p:ext uri="{BB962C8B-B14F-4D97-AF65-F5344CB8AC3E}">
        <p14:creationId xmlns:p14="http://schemas.microsoft.com/office/powerpoint/2010/main" val="1170833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7878759" cy="5348883"/>
          </a:xfrm>
          <a:prstGeom prst="rect">
            <a:avLst/>
          </a:prstGeom>
          <a:solidFill>
            <a:schemeClr val="accent2"/>
          </a:solidFill>
          <a:ln>
            <a:noFill/>
          </a:ln>
          <a:effectLst/>
          <a:extLst/>
        </p:spPr>
      </p:pic>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7</a:t>
            </a:fld>
            <a:endParaRPr lang="en-GB"/>
          </a:p>
        </p:txBody>
      </p:sp>
      <p:sp>
        <p:nvSpPr>
          <p:cNvPr id="8" name="TextBox 6"/>
          <p:cNvSpPr txBox="1"/>
          <p:nvPr/>
        </p:nvSpPr>
        <p:spPr>
          <a:xfrm>
            <a:off x="755576" y="188640"/>
            <a:ext cx="7632848" cy="523220"/>
          </a:xfrm>
          <a:prstGeom prst="rect">
            <a:avLst/>
          </a:prstGeom>
          <a:solidFill>
            <a:srgbClr val="FFFF00"/>
          </a:solidFill>
        </p:spPr>
        <p:txBody>
          <a:bodyPr wrap="square" rtlCol="0">
            <a:spAutoFit/>
          </a:bodyPr>
          <a:lstStyle/>
          <a:p>
            <a:pPr algn="ctr"/>
            <a:r>
              <a:rPr lang="en-GB" sz="2800" dirty="0" smtClean="0"/>
              <a:t>Collider Run 2; Weekly/Total Integrated Luminosity</a:t>
            </a:r>
            <a:endParaRPr lang="en-GB" sz="2800" dirty="0"/>
          </a:p>
        </p:txBody>
      </p:sp>
    </p:spTree>
    <p:extLst>
      <p:ext uri="{BB962C8B-B14F-4D97-AF65-F5344CB8AC3E}">
        <p14:creationId xmlns:p14="http://schemas.microsoft.com/office/powerpoint/2010/main" val="18371910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ν-</a:t>
            </a:r>
            <a:r>
              <a:rPr lang="en-US" dirty="0" smtClean="0"/>
              <a:t>Accelerators : Future possibilities</a:t>
            </a:r>
            <a:endParaRPr lang="en-US" dirty="0"/>
          </a:p>
        </p:txBody>
      </p:sp>
      <p:sp>
        <p:nvSpPr>
          <p:cNvPr id="9" name="Content Placeholder 8"/>
          <p:cNvSpPr>
            <a:spLocks noGrp="1"/>
          </p:cNvSpPr>
          <p:nvPr>
            <p:ph sz="quarter" idx="1"/>
          </p:nvPr>
        </p:nvSpPr>
        <p:spPr>
          <a:xfrm>
            <a:off x="457200" y="914399"/>
            <a:ext cx="8651304" cy="1469857"/>
          </a:xfrm>
        </p:spPr>
        <p:txBody>
          <a:bodyPr>
            <a:noAutofit/>
          </a:bodyPr>
          <a:lstStyle/>
          <a:p>
            <a:pPr marL="0" indent="0">
              <a:buNone/>
            </a:pPr>
            <a:r>
              <a:rPr lang="en-US" sz="2000" b="1" dirty="0" smtClean="0">
                <a:solidFill>
                  <a:srgbClr val="008000"/>
                </a:solidFill>
              </a:rPr>
              <a:t>From the (very)</a:t>
            </a:r>
            <a:r>
              <a:rPr lang="en-US" sz="2000" b="1" dirty="0">
                <a:solidFill>
                  <a:srgbClr val="008000"/>
                </a:solidFill>
              </a:rPr>
              <a:t>l</a:t>
            </a:r>
            <a:r>
              <a:rPr lang="en-US" sz="2000" b="1" dirty="0" smtClean="0">
                <a:solidFill>
                  <a:srgbClr val="008000"/>
                </a:solidFill>
              </a:rPr>
              <a:t>ong ⟶(very)short baselines to search for anomalous </a:t>
            </a:r>
            <a:r>
              <a:rPr lang="el-GR" sz="2000" b="1" dirty="0" smtClean="0">
                <a:solidFill>
                  <a:srgbClr val="008000"/>
                </a:solidFill>
              </a:rPr>
              <a:t>ν</a:t>
            </a:r>
            <a:r>
              <a:rPr lang="en-US" sz="2000" b="1" dirty="0" smtClean="0">
                <a:solidFill>
                  <a:srgbClr val="008000"/>
                </a:solidFill>
              </a:rPr>
              <a:t> oscillations – sterile </a:t>
            </a:r>
            <a:r>
              <a:rPr lang="el-GR" sz="2000" b="1" dirty="0" smtClean="0">
                <a:solidFill>
                  <a:srgbClr val="008000"/>
                </a:solidFill>
              </a:rPr>
              <a:t>ν</a:t>
            </a:r>
            <a:r>
              <a:rPr lang="en-US" sz="2000" b="1" dirty="0" smtClean="0">
                <a:solidFill>
                  <a:srgbClr val="008000"/>
                </a:solidFill>
              </a:rPr>
              <a:t>’s ??</a:t>
            </a:r>
          </a:p>
          <a:p>
            <a:r>
              <a:rPr lang="en-US" sz="2000" b="1" dirty="0" smtClean="0"/>
              <a:t>FNAL</a:t>
            </a:r>
            <a:r>
              <a:rPr lang="en-US" sz="2000" dirty="0" smtClean="0"/>
              <a:t>: </a:t>
            </a:r>
            <a:r>
              <a:rPr lang="en-US" sz="1800" dirty="0" smtClean="0"/>
              <a:t>Booster beam (8 </a:t>
            </a:r>
            <a:r>
              <a:rPr lang="en-US" sz="1800" dirty="0" err="1" smtClean="0"/>
              <a:t>GeV</a:t>
            </a:r>
            <a:r>
              <a:rPr lang="en-US" sz="1800" dirty="0" smtClean="0"/>
              <a:t>) to </a:t>
            </a:r>
            <a:r>
              <a:rPr lang="en-US" sz="1800" b="1" dirty="0" err="1" smtClean="0">
                <a:solidFill>
                  <a:srgbClr val="660066"/>
                </a:solidFill>
              </a:rPr>
              <a:t>MiniBooNE</a:t>
            </a:r>
            <a:r>
              <a:rPr lang="en-US" sz="1800" dirty="0"/>
              <a:t> </a:t>
            </a:r>
            <a:r>
              <a:rPr lang="en-US" sz="1800" dirty="0" smtClean="0"/>
              <a:t>and upgrades, </a:t>
            </a:r>
            <a:r>
              <a:rPr lang="en-US" sz="1800" dirty="0" err="1" smtClean="0"/>
              <a:t>MicroBooNE</a:t>
            </a:r>
            <a:endParaRPr lang="en-US" sz="1800" dirty="0" smtClean="0"/>
          </a:p>
          <a:p>
            <a:r>
              <a:rPr lang="en-US" sz="2000" b="1" dirty="0" smtClean="0"/>
              <a:t>CERN</a:t>
            </a:r>
            <a:r>
              <a:rPr lang="en-US" sz="2000" dirty="0" smtClean="0"/>
              <a:t> : </a:t>
            </a:r>
            <a:r>
              <a:rPr lang="en-US" sz="1800" b="1" dirty="0" smtClean="0">
                <a:solidFill>
                  <a:srgbClr val="660066"/>
                </a:solidFill>
              </a:rPr>
              <a:t>PS Neutrino Beam</a:t>
            </a:r>
            <a:endParaRPr lang="en-US" sz="2000" b="1" dirty="0">
              <a:solidFill>
                <a:srgbClr val="660066"/>
              </a:solidFill>
            </a:endParaRPr>
          </a:p>
        </p:txBody>
      </p:sp>
      <p:pic>
        <p:nvPicPr>
          <p:cNvPr id="13" name="Picture 2"/>
          <p:cNvPicPr>
            <a:picLocks noChangeAspect="1" noChangeArrowheads="1"/>
          </p:cNvPicPr>
          <p:nvPr/>
        </p:nvPicPr>
        <p:blipFill>
          <a:blip r:embed="rId3" cstate="print"/>
          <a:srcRect/>
          <a:stretch>
            <a:fillRect/>
          </a:stretch>
        </p:blipFill>
        <p:spPr bwMode="auto">
          <a:xfrm>
            <a:off x="1475656" y="2353968"/>
            <a:ext cx="6804248" cy="3047302"/>
          </a:xfrm>
          <a:prstGeom prst="rect">
            <a:avLst/>
          </a:prstGeom>
          <a:noFill/>
          <a:ln w="9525">
            <a:noFill/>
            <a:miter lim="800000"/>
            <a:headEnd/>
            <a:tailEnd/>
          </a:ln>
        </p:spPr>
      </p:pic>
      <p:sp>
        <p:nvSpPr>
          <p:cNvPr id="19" name="Content Placeholder 18"/>
          <p:cNvSpPr>
            <a:spLocks noGrp="1"/>
          </p:cNvSpPr>
          <p:nvPr>
            <p:ph sz="quarter" idx="2"/>
          </p:nvPr>
        </p:nvSpPr>
        <p:spPr>
          <a:xfrm>
            <a:off x="1691680" y="5401270"/>
            <a:ext cx="7424558" cy="923330"/>
          </a:xfrm>
        </p:spPr>
        <p:txBody>
          <a:bodyPr>
            <a:normAutofit fontScale="70000" lnSpcReduction="20000"/>
          </a:bodyPr>
          <a:lstStyle/>
          <a:p>
            <a:pPr marL="285750" indent="-285750">
              <a:buFont typeface="Wingdings" charset="2"/>
              <a:buChar char="§"/>
            </a:pPr>
            <a:r>
              <a:rPr lang="en-US" dirty="0"/>
              <a:t>Beam line originally operated in early 80’s for PS169, PS181, PS180(BEBC</a:t>
            </a:r>
            <a:r>
              <a:rPr lang="en-US" dirty="0" smtClean="0"/>
              <a:t>)</a:t>
            </a:r>
            <a:endParaRPr lang="en-US" dirty="0"/>
          </a:p>
          <a:p>
            <a:pPr marL="285750" indent="-285750">
              <a:buFont typeface="Wingdings" charset="2"/>
              <a:buChar char="§"/>
            </a:pPr>
            <a:r>
              <a:rPr lang="en-US" dirty="0"/>
              <a:t>Near (</a:t>
            </a:r>
            <a:r>
              <a:rPr lang="en-US" b="1" dirty="0">
                <a:solidFill>
                  <a:srgbClr val="800000"/>
                </a:solidFill>
              </a:rPr>
              <a:t>150t</a:t>
            </a:r>
            <a:r>
              <a:rPr lang="en-US" dirty="0"/>
              <a:t>) + Far(</a:t>
            </a:r>
            <a:r>
              <a:rPr lang="en-US" b="1" dirty="0">
                <a:solidFill>
                  <a:srgbClr val="800000"/>
                </a:solidFill>
              </a:rPr>
              <a:t>600t</a:t>
            </a:r>
            <a:r>
              <a:rPr lang="en-US" dirty="0"/>
              <a:t>) detector with </a:t>
            </a:r>
            <a:r>
              <a:rPr lang="en-US" b="1" dirty="0" smtClean="0">
                <a:solidFill>
                  <a:srgbClr val="800000"/>
                </a:solidFill>
              </a:rPr>
              <a:t>ICARUS </a:t>
            </a:r>
            <a:r>
              <a:rPr lang="en-US" b="1" dirty="0" err="1" smtClean="0">
                <a:solidFill>
                  <a:srgbClr val="800000"/>
                </a:solidFill>
              </a:rPr>
              <a:t>LArgon</a:t>
            </a:r>
            <a:r>
              <a:rPr lang="en-US" b="1" dirty="0" smtClean="0">
                <a:solidFill>
                  <a:srgbClr val="800000"/>
                </a:solidFill>
              </a:rPr>
              <a:t> </a:t>
            </a:r>
            <a:r>
              <a:rPr lang="en-US" b="1" dirty="0">
                <a:solidFill>
                  <a:srgbClr val="800000"/>
                </a:solidFill>
              </a:rPr>
              <a:t>technology</a:t>
            </a:r>
          </a:p>
          <a:p>
            <a:pPr marL="285750" indent="-285750">
              <a:buFont typeface="Wingdings" charset="2"/>
              <a:buChar char="§"/>
            </a:pPr>
            <a:r>
              <a:rPr lang="en-US" dirty="0"/>
              <a:t>Expect :</a:t>
            </a:r>
            <a:r>
              <a:rPr lang="en-US" b="1" dirty="0"/>
              <a:t> </a:t>
            </a:r>
            <a:r>
              <a:rPr lang="en-US" b="1" dirty="0">
                <a:solidFill>
                  <a:schemeClr val="tx2"/>
                </a:solidFill>
              </a:rPr>
              <a:t>6.13 10</a:t>
            </a:r>
            <a:r>
              <a:rPr lang="en-US" b="1" baseline="30000" dirty="0">
                <a:solidFill>
                  <a:schemeClr val="tx2"/>
                </a:solidFill>
              </a:rPr>
              <a:t>19</a:t>
            </a:r>
            <a:r>
              <a:rPr lang="en-US" b="1" dirty="0">
                <a:solidFill>
                  <a:schemeClr val="tx2"/>
                </a:solidFill>
              </a:rPr>
              <a:t> ÷ 2.1 10</a:t>
            </a:r>
            <a:r>
              <a:rPr lang="en-US" b="1" baseline="30000" dirty="0">
                <a:solidFill>
                  <a:schemeClr val="tx2"/>
                </a:solidFill>
              </a:rPr>
              <a:t>20 </a:t>
            </a:r>
            <a:r>
              <a:rPr lang="en-US" b="1" dirty="0">
                <a:solidFill>
                  <a:schemeClr val="tx2"/>
                </a:solidFill>
              </a:rPr>
              <a:t> pot/y @ 20 </a:t>
            </a:r>
            <a:r>
              <a:rPr lang="en-US" b="1" dirty="0" err="1">
                <a:solidFill>
                  <a:schemeClr val="tx2"/>
                </a:solidFill>
              </a:rPr>
              <a:t>GeV</a:t>
            </a:r>
            <a:r>
              <a:rPr lang="en-US" dirty="0"/>
              <a:t>, depending on beam sharing</a:t>
            </a: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4" name="Footer Placeholder 3"/>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5" name="Slide Number Placeholder 4"/>
          <p:cNvSpPr>
            <a:spLocks noGrp="1"/>
          </p:cNvSpPr>
          <p:nvPr>
            <p:ph type="sldNum" sz="quarter" idx="12"/>
          </p:nvPr>
        </p:nvSpPr>
        <p:spPr/>
        <p:txBody>
          <a:bodyPr/>
          <a:lstStyle/>
          <a:p>
            <a:fld id="{04F9EA92-FCC2-5147-9FE6-93E5E16967E5}" type="slidenum">
              <a:rPr lang="en-US" smtClean="0">
                <a:solidFill>
                  <a:srgbClr val="2F5897"/>
                </a:solidFill>
              </a:rPr>
              <a:pPr/>
              <a:t>70</a:t>
            </a:fld>
            <a:endParaRPr lang="en-US">
              <a:solidFill>
                <a:srgbClr val="2F5897"/>
              </a:solidFill>
            </a:endParaRPr>
          </a:p>
        </p:txBody>
      </p:sp>
    </p:spTree>
    <p:extLst>
      <p:ext uri="{BB962C8B-B14F-4D97-AF65-F5344CB8AC3E}">
        <p14:creationId xmlns:p14="http://schemas.microsoft.com/office/powerpoint/2010/main" val="2496104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a:t>
            </a:r>
            <a:r>
              <a:rPr lang="en-US" dirty="0"/>
              <a:t>Accelerators : </a:t>
            </a:r>
            <a:r>
              <a:rPr lang="en-US" dirty="0" smtClean="0"/>
              <a:t>Future possibilities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96115313"/>
              </p:ext>
            </p:extLst>
          </p:nvPr>
        </p:nvGraphicFramePr>
        <p:xfrm>
          <a:off x="457200" y="1700808"/>
          <a:ext cx="868680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p:cNvSpPr>
            <a:spLocks noGrp="1"/>
          </p:cNvSpPr>
          <p:nvPr>
            <p:ph sz="quarter" idx="2"/>
          </p:nvPr>
        </p:nvSpPr>
        <p:spPr>
          <a:xfrm>
            <a:off x="457200" y="914400"/>
            <a:ext cx="8216646" cy="1290464"/>
          </a:xfrm>
        </p:spPr>
        <p:txBody>
          <a:bodyPr>
            <a:normAutofit fontScale="77500" lnSpcReduction="20000"/>
          </a:bodyPr>
          <a:lstStyle/>
          <a:p>
            <a:r>
              <a:rPr lang="en-US" dirty="0" smtClean="0"/>
              <a:t>R&amp;D Studies with strong EU participation and </a:t>
            </a:r>
            <a:r>
              <a:rPr lang="en-US" b="1" dirty="0" smtClean="0"/>
              <a:t>International </a:t>
            </a:r>
            <a:r>
              <a:rPr lang="en-US" b="1" dirty="0"/>
              <a:t>C</a:t>
            </a:r>
            <a:r>
              <a:rPr lang="en-US" b="1" dirty="0" smtClean="0"/>
              <a:t>ollaboration</a:t>
            </a:r>
          </a:p>
          <a:p>
            <a:pPr lvl="1"/>
            <a:r>
              <a:rPr lang="en-US" b="1" dirty="0" err="1" smtClean="0"/>
              <a:t>EUROnu</a:t>
            </a:r>
            <a:endParaRPr lang="en-US" b="1" dirty="0" smtClean="0"/>
          </a:p>
          <a:p>
            <a:pPr lvl="1"/>
            <a:r>
              <a:rPr lang="en-US" b="1" dirty="0" smtClean="0"/>
              <a:t>LAGUNA – LAGUNA_LBNO</a:t>
            </a:r>
          </a:p>
          <a:p>
            <a:pPr lvl="1"/>
            <a:r>
              <a:rPr lang="en-US" b="1" dirty="0" smtClean="0"/>
              <a:t>International Design Study for a Neutrino Factory (IDS-NF)</a:t>
            </a:r>
            <a:endParaRPr lang="en-US" b="1" dirty="0"/>
          </a:p>
        </p:txBody>
      </p:sp>
      <p:sp>
        <p:nvSpPr>
          <p:cNvPr id="8" name="TextBox 7"/>
          <p:cNvSpPr txBox="1"/>
          <p:nvPr/>
        </p:nvSpPr>
        <p:spPr>
          <a:xfrm>
            <a:off x="479412" y="4499828"/>
            <a:ext cx="1326004" cy="369332"/>
          </a:xfrm>
          <a:prstGeom prst="rect">
            <a:avLst/>
          </a:prstGeom>
          <a:noFill/>
        </p:spPr>
        <p:txBody>
          <a:bodyPr wrap="none" rtlCol="0">
            <a:spAutoFit/>
          </a:bodyPr>
          <a:lstStyle/>
          <a:p>
            <a:pPr defTabSz="457200"/>
            <a:r>
              <a:rPr lang="en-US" b="1" dirty="0" smtClean="0">
                <a:solidFill>
                  <a:srgbClr val="800000"/>
                </a:solidFill>
              </a:rPr>
              <a:t>300-400 kW</a:t>
            </a:r>
            <a:endParaRPr lang="en-US" b="1" dirty="0">
              <a:solidFill>
                <a:srgbClr val="800000"/>
              </a:solidFill>
            </a:endParaRPr>
          </a:p>
        </p:txBody>
      </p:sp>
      <p:sp>
        <p:nvSpPr>
          <p:cNvPr id="9" name="TextBox 8"/>
          <p:cNvSpPr txBox="1"/>
          <p:nvPr/>
        </p:nvSpPr>
        <p:spPr>
          <a:xfrm>
            <a:off x="1979712" y="3275692"/>
            <a:ext cx="1928733" cy="369332"/>
          </a:xfrm>
          <a:prstGeom prst="rect">
            <a:avLst/>
          </a:prstGeom>
          <a:noFill/>
        </p:spPr>
        <p:txBody>
          <a:bodyPr wrap="none" rtlCol="0">
            <a:spAutoFit/>
          </a:bodyPr>
          <a:lstStyle/>
          <a:p>
            <a:pPr defTabSz="457200"/>
            <a:r>
              <a:rPr lang="en-US" b="1" dirty="0" smtClean="0">
                <a:solidFill>
                  <a:srgbClr val="800000"/>
                </a:solidFill>
              </a:rPr>
              <a:t>700kW – 1(2) MW</a:t>
            </a:r>
            <a:endParaRPr lang="en-US" b="1" dirty="0">
              <a:solidFill>
                <a:srgbClr val="800000"/>
              </a:solidFill>
            </a:endParaRPr>
          </a:p>
        </p:txBody>
      </p:sp>
      <p:sp>
        <p:nvSpPr>
          <p:cNvPr id="10" name="TextBox 9"/>
          <p:cNvSpPr txBox="1"/>
          <p:nvPr/>
        </p:nvSpPr>
        <p:spPr>
          <a:xfrm>
            <a:off x="5364088" y="2341204"/>
            <a:ext cx="966931" cy="369332"/>
          </a:xfrm>
          <a:prstGeom prst="rect">
            <a:avLst/>
          </a:prstGeom>
          <a:noFill/>
        </p:spPr>
        <p:txBody>
          <a:bodyPr wrap="none" rtlCol="0">
            <a:spAutoFit/>
          </a:bodyPr>
          <a:lstStyle/>
          <a:p>
            <a:pPr defTabSz="457200"/>
            <a:r>
              <a:rPr lang="en-US" b="1" dirty="0" smtClean="0">
                <a:solidFill>
                  <a:srgbClr val="800000"/>
                </a:solidFill>
              </a:rPr>
              <a:t>2-4 MW</a:t>
            </a:r>
            <a:endParaRPr lang="en-US" b="1" dirty="0">
              <a:solidFill>
                <a:srgbClr val="800000"/>
              </a:solidFill>
            </a:endParaRPr>
          </a:p>
        </p:txBody>
      </p:sp>
      <p:sp>
        <p:nvSpPr>
          <p:cNvPr id="3" name="Date Placeholder 2"/>
          <p:cNvSpPr>
            <a:spLocks noGrp="1"/>
          </p:cNvSpPr>
          <p:nvPr>
            <p:ph type="dt" sz="half" idx="10"/>
          </p:nvPr>
        </p:nvSpPr>
        <p:spPr/>
        <p:txBody>
          <a:bodyPr/>
          <a:lstStyle/>
          <a:p>
            <a:r>
              <a:rPr lang="en-US" smtClean="0">
                <a:solidFill>
                  <a:srgbClr val="2F5897"/>
                </a:solidFill>
              </a:rPr>
              <a:t>July 23, 2011</a:t>
            </a:r>
            <a:endParaRPr lang="en-US">
              <a:solidFill>
                <a:srgbClr val="2F5897"/>
              </a:solidFill>
            </a:endParaRPr>
          </a:p>
        </p:txBody>
      </p:sp>
      <p:sp>
        <p:nvSpPr>
          <p:cNvPr id="6" name="Footer Placeholder 5"/>
          <p:cNvSpPr>
            <a:spLocks noGrp="1"/>
          </p:cNvSpPr>
          <p:nvPr>
            <p:ph type="ftr" sz="quarter" idx="11"/>
          </p:nvPr>
        </p:nvSpPr>
        <p:spPr/>
        <p:txBody>
          <a:bodyPr/>
          <a:lstStyle/>
          <a:p>
            <a:r>
              <a:rPr lang="en-US" smtClean="0">
                <a:solidFill>
                  <a:srgbClr val="2F5897"/>
                </a:solidFill>
              </a:rPr>
              <a:t>S. Myers                   ECFA-EPS, Grenoble</a:t>
            </a:r>
            <a:endParaRPr lang="en-US">
              <a:solidFill>
                <a:srgbClr val="2F5897"/>
              </a:solidFill>
            </a:endParaRPr>
          </a:p>
        </p:txBody>
      </p:sp>
      <p:sp>
        <p:nvSpPr>
          <p:cNvPr id="7" name="Slide Number Placeholder 6"/>
          <p:cNvSpPr>
            <a:spLocks noGrp="1"/>
          </p:cNvSpPr>
          <p:nvPr>
            <p:ph type="sldNum" sz="quarter" idx="12"/>
          </p:nvPr>
        </p:nvSpPr>
        <p:spPr/>
        <p:txBody>
          <a:bodyPr/>
          <a:lstStyle/>
          <a:p>
            <a:fld id="{04F9EA92-FCC2-5147-9FE6-93E5E16967E5}" type="slidenum">
              <a:rPr lang="en-US" smtClean="0">
                <a:solidFill>
                  <a:srgbClr val="2F5897"/>
                </a:solidFill>
              </a:rPr>
              <a:pPr/>
              <a:t>71</a:t>
            </a:fld>
            <a:endParaRPr lang="en-US">
              <a:solidFill>
                <a:srgbClr val="2F5897"/>
              </a:solidFill>
            </a:endParaRPr>
          </a:p>
        </p:txBody>
      </p:sp>
    </p:spTree>
    <p:extLst>
      <p:ext uri="{BB962C8B-B14F-4D97-AF65-F5344CB8AC3E}">
        <p14:creationId xmlns:p14="http://schemas.microsoft.com/office/powerpoint/2010/main" val="42660546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48880"/>
            <a:ext cx="8229600" cy="792088"/>
          </a:xfrm>
        </p:spPr>
        <p:txBody>
          <a:bodyPr>
            <a:noAutofit/>
          </a:bodyPr>
          <a:lstStyle/>
          <a:p>
            <a:r>
              <a:rPr lang="en-US" sz="6000" dirty="0" err="1" smtClean="0"/>
              <a:t>Muon</a:t>
            </a:r>
            <a:r>
              <a:rPr lang="en-US" sz="6000" dirty="0" smtClean="0"/>
              <a:t> Collider</a:t>
            </a:r>
            <a:endParaRPr lang="en-US" sz="6000" dirty="0"/>
          </a:p>
        </p:txBody>
      </p:sp>
      <p:sp>
        <p:nvSpPr>
          <p:cNvPr id="4" name="Date Placeholder 3"/>
          <p:cNvSpPr>
            <a:spLocks noGrp="1"/>
          </p:cNvSpPr>
          <p:nvPr>
            <p:ph type="dt" sz="half" idx="10"/>
          </p:nvPr>
        </p:nvSpPr>
        <p:spPr/>
        <p:txBody>
          <a:bodyPr/>
          <a:lstStyle/>
          <a:p>
            <a:r>
              <a:rPr lang="en-US" smtClean="0"/>
              <a:t>July 23, 2011</a:t>
            </a:r>
            <a:endParaRPr lang="en-GB"/>
          </a:p>
        </p:txBody>
      </p:sp>
      <p:sp>
        <p:nvSpPr>
          <p:cNvPr id="5" name="Footer Placeholder 4"/>
          <p:cNvSpPr>
            <a:spLocks noGrp="1"/>
          </p:cNvSpPr>
          <p:nvPr>
            <p:ph type="ftr" sz="quarter" idx="11"/>
          </p:nvPr>
        </p:nvSpPr>
        <p:spPr/>
        <p:txBody>
          <a:bodyPr/>
          <a:lstStyle/>
          <a:p>
            <a:r>
              <a:rPr lang="en-GB" smtClean="0"/>
              <a:t>S. Myers                   ECFA-EPS, Grenoble</a:t>
            </a:r>
            <a:endParaRPr lang="en-GB"/>
          </a:p>
        </p:txBody>
      </p:sp>
      <p:sp>
        <p:nvSpPr>
          <p:cNvPr id="6" name="Slide Number Placeholder 5"/>
          <p:cNvSpPr>
            <a:spLocks noGrp="1"/>
          </p:cNvSpPr>
          <p:nvPr>
            <p:ph type="sldNum" sz="quarter" idx="12"/>
          </p:nvPr>
        </p:nvSpPr>
        <p:spPr/>
        <p:txBody>
          <a:bodyPr/>
          <a:lstStyle/>
          <a:p>
            <a:fld id="{58B7A561-5F06-4CAE-982D-0E9039C16A5D}" type="slidenum">
              <a:rPr lang="en-GB" smtClean="0"/>
              <a:t>72</a:t>
            </a:fld>
            <a:endParaRPr lang="en-GB"/>
          </a:p>
        </p:txBody>
      </p:sp>
    </p:spTree>
    <p:extLst>
      <p:ext uri="{BB962C8B-B14F-4D97-AF65-F5344CB8AC3E}">
        <p14:creationId xmlns:p14="http://schemas.microsoft.com/office/powerpoint/2010/main" val="31415264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78997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2028624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p:cNvPicPr>
            <a:picLocks noChangeAspect="1" noChangeArrowheads="1"/>
          </p:cNvPicPr>
          <p:nvPr/>
        </p:nvPicPr>
        <p:blipFill>
          <a:blip r:embed="rId3" cstate="print"/>
          <a:srcRect l="12189" t="12500" r="14063" b="9375"/>
          <a:stretch>
            <a:fillRect/>
          </a:stretch>
        </p:blipFill>
        <p:spPr bwMode="auto">
          <a:xfrm>
            <a:off x="2209800" y="2133600"/>
            <a:ext cx="4648200" cy="3692914"/>
          </a:xfrm>
          <a:prstGeom prst="rect">
            <a:avLst/>
          </a:prstGeom>
          <a:noFill/>
          <a:ln w="9525">
            <a:noFill/>
            <a:miter lim="800000"/>
            <a:headEnd/>
            <a:tailEnd/>
          </a:ln>
        </p:spPr>
      </p:pic>
      <p:sp>
        <p:nvSpPr>
          <p:cNvPr id="27653" name="TextBox 7"/>
          <p:cNvSpPr txBox="1">
            <a:spLocks noChangeArrowheads="1"/>
          </p:cNvSpPr>
          <p:nvPr/>
        </p:nvSpPr>
        <p:spPr bwMode="auto">
          <a:xfrm>
            <a:off x="2590800" y="5867400"/>
            <a:ext cx="3903890" cy="369332"/>
          </a:xfrm>
          <a:prstGeom prst="rect">
            <a:avLst/>
          </a:prstGeom>
          <a:noFill/>
          <a:ln w="9525">
            <a:noFill/>
            <a:miter lim="800000"/>
            <a:headEnd/>
            <a:tailEnd/>
          </a:ln>
        </p:spPr>
        <p:txBody>
          <a:bodyPr wrap="square">
            <a:spAutoFit/>
          </a:bodyPr>
          <a:lstStyle/>
          <a:p>
            <a:pPr algn="ctr"/>
            <a:r>
              <a:rPr lang="en-US" dirty="0">
                <a:solidFill>
                  <a:prstClr val="white">
                    <a:lumMod val="75000"/>
                  </a:prstClr>
                </a:solidFill>
              </a:rPr>
              <a:t>http://conferences.fnal.gov/muon11/</a:t>
            </a:r>
          </a:p>
        </p:txBody>
      </p:sp>
      <p:sp>
        <p:nvSpPr>
          <p:cNvPr id="27654" name="Title 1"/>
          <p:cNvSpPr>
            <a:spLocks noGrp="1"/>
          </p:cNvSpPr>
          <p:nvPr>
            <p:ph type="title"/>
          </p:nvPr>
        </p:nvSpPr>
        <p:spPr/>
        <p:txBody>
          <a:bodyPr/>
          <a:lstStyle/>
          <a:p>
            <a:r>
              <a:rPr lang="en-US" smtClean="0"/>
              <a:t>Engaging the Community</a:t>
            </a:r>
            <a:endParaRPr lang="en-US" dirty="0" smtClean="0"/>
          </a:p>
        </p:txBody>
      </p:sp>
      <p:sp>
        <p:nvSpPr>
          <p:cNvPr id="8" name="Rectangle 7"/>
          <p:cNvSpPr/>
          <p:nvPr/>
        </p:nvSpPr>
        <p:spPr>
          <a:xfrm>
            <a:off x="155425" y="1117937"/>
            <a:ext cx="8871555" cy="1015663"/>
          </a:xfrm>
          <a:prstGeom prst="rect">
            <a:avLst/>
          </a:prstGeom>
        </p:spPr>
        <p:txBody>
          <a:bodyPr wrap="square">
            <a:spAutoFit/>
          </a:bodyPr>
          <a:lstStyle/>
          <a:p>
            <a:pPr algn="ctr"/>
            <a:r>
              <a:rPr lang="en-US" sz="2000" i="1" dirty="0" smtClean="0">
                <a:solidFill>
                  <a:srgbClr val="F79646">
                    <a:lumMod val="75000"/>
                  </a:srgbClr>
                </a:solidFill>
              </a:rPr>
              <a:t>“…To review the physics case for a </a:t>
            </a:r>
            <a:r>
              <a:rPr lang="en-US" sz="2000" i="1" dirty="0" err="1" smtClean="0">
                <a:solidFill>
                  <a:srgbClr val="F79646">
                    <a:lumMod val="75000"/>
                  </a:srgbClr>
                </a:solidFill>
              </a:rPr>
              <a:t>Muon</a:t>
            </a:r>
            <a:r>
              <a:rPr lang="en-US" sz="2000" i="1" dirty="0" smtClean="0">
                <a:solidFill>
                  <a:srgbClr val="F79646">
                    <a:lumMod val="75000"/>
                  </a:srgbClr>
                </a:solidFill>
              </a:rPr>
              <a:t> Collider, accelerator R&amp;D progress, the outstanding challenges, future plans, and opportunities for new and existing groups to participate in the R&amp;D. </a:t>
            </a:r>
            <a:r>
              <a:rPr lang="en-US" sz="2000" dirty="0" smtClean="0">
                <a:solidFill>
                  <a:srgbClr val="F79646">
                    <a:lumMod val="75000"/>
                  </a:srgbClr>
                </a:solidFill>
              </a:rPr>
              <a:t>“</a:t>
            </a:r>
            <a:endParaRPr lang="en-US" sz="2000" dirty="0">
              <a:solidFill>
                <a:srgbClr val="F79646">
                  <a:lumMod val="75000"/>
                </a:srgbClr>
              </a:solidFill>
            </a:endParaRPr>
          </a:p>
        </p:txBody>
      </p:sp>
      <p:sp>
        <p:nvSpPr>
          <p:cNvPr id="9" name="Slide Number Placeholder 8"/>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74</a:t>
            </a:fld>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38620640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err="1" smtClean="0"/>
              <a:t>Muon</a:t>
            </a:r>
            <a:r>
              <a:rPr lang="en-US" dirty="0" smtClean="0"/>
              <a:t> Collider Challenges</a:t>
            </a:r>
          </a:p>
        </p:txBody>
      </p:sp>
      <p:sp>
        <p:nvSpPr>
          <p:cNvPr id="27651" name="Content Placeholder 2"/>
          <p:cNvSpPr>
            <a:spLocks noGrp="1"/>
          </p:cNvSpPr>
          <p:nvPr>
            <p:ph idx="1"/>
          </p:nvPr>
        </p:nvSpPr>
        <p:spPr/>
        <p:txBody>
          <a:bodyPr>
            <a:normAutofit fontScale="70000" lnSpcReduction="20000"/>
          </a:bodyPr>
          <a:lstStyle/>
          <a:p>
            <a:r>
              <a:rPr lang="en-US" dirty="0" smtClean="0"/>
              <a:t>Need Multi-MW proton target with long lifetime</a:t>
            </a:r>
          </a:p>
          <a:p>
            <a:pPr lvl="1"/>
            <a:r>
              <a:rPr lang="en-US" dirty="0" smtClean="0"/>
              <a:t>Liquid Hg jet MERIT experiment demo up to 8 MW</a:t>
            </a:r>
          </a:p>
          <a:p>
            <a:r>
              <a:rPr lang="en-US" dirty="0" smtClean="0"/>
              <a:t>Need a technology for capture and cooling</a:t>
            </a:r>
          </a:p>
          <a:p>
            <a:pPr lvl="1"/>
            <a:r>
              <a:rPr lang="en-US" dirty="0" smtClean="0"/>
              <a:t>Gas-filled RF cavities operating inside magnetic fields offer a possible solution</a:t>
            </a:r>
          </a:p>
          <a:p>
            <a:pPr lvl="1"/>
            <a:r>
              <a:rPr lang="en-US" dirty="0" smtClean="0"/>
              <a:t>R&amp;D program at </a:t>
            </a:r>
            <a:r>
              <a:rPr lang="en-US" dirty="0" err="1" smtClean="0"/>
              <a:t>Fermilab’s</a:t>
            </a:r>
            <a:r>
              <a:rPr lang="en-US" dirty="0" smtClean="0"/>
              <a:t> </a:t>
            </a:r>
            <a:r>
              <a:rPr lang="en-US" dirty="0" err="1" smtClean="0"/>
              <a:t>MuCool</a:t>
            </a:r>
            <a:r>
              <a:rPr lang="en-US" dirty="0" smtClean="0"/>
              <a:t> Test Area</a:t>
            </a:r>
          </a:p>
          <a:p>
            <a:r>
              <a:rPr lang="en-US" dirty="0" smtClean="0"/>
              <a:t>Need demonstration of 6D cooling by a factor of 10</a:t>
            </a:r>
            <a:r>
              <a:rPr lang="en-US" baseline="30000" dirty="0" smtClean="0"/>
              <a:t>6</a:t>
            </a:r>
            <a:r>
              <a:rPr lang="en-US" dirty="0" smtClean="0"/>
              <a:t> </a:t>
            </a:r>
          </a:p>
          <a:p>
            <a:pPr lvl="1"/>
            <a:r>
              <a:rPr lang="en-US" dirty="0" smtClean="0"/>
              <a:t>4D MICE experiment in progress (demonstrate O(10%) by ~2014)</a:t>
            </a:r>
          </a:p>
          <a:p>
            <a:pPr lvl="1"/>
            <a:r>
              <a:rPr lang="en-US" dirty="0" smtClean="0"/>
              <a:t>6D cooling experiment sometime after 2015</a:t>
            </a:r>
          </a:p>
          <a:p>
            <a:r>
              <a:rPr lang="en-US" dirty="0" smtClean="0"/>
              <a:t>Need development of very high field solenoids</a:t>
            </a:r>
          </a:p>
          <a:p>
            <a:pPr lvl="1"/>
            <a:r>
              <a:rPr lang="en-US" dirty="0" smtClean="0"/>
              <a:t>&gt;30T for last stages of cooling, with luminosity proportional to field </a:t>
            </a:r>
          </a:p>
          <a:p>
            <a:pPr lvl="1"/>
            <a:r>
              <a:rPr lang="en-US" dirty="0" smtClean="0"/>
              <a:t>Program started at several labs FNAL, BNL, LBNL</a:t>
            </a:r>
          </a:p>
          <a:p>
            <a:pPr lvl="1"/>
            <a:endParaRPr lang="en-US" dirty="0" smtClean="0"/>
          </a:p>
        </p:txBody>
      </p:sp>
      <p:sp>
        <p:nvSpPr>
          <p:cNvPr id="6" name="Slide Number Placeholder 5"/>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75</a:t>
            </a:fld>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5723465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err="1" smtClean="0"/>
              <a:t>Muon</a:t>
            </a:r>
            <a:r>
              <a:rPr lang="en-US" dirty="0" smtClean="0"/>
              <a:t> Collider Challenges</a:t>
            </a:r>
          </a:p>
        </p:txBody>
      </p:sp>
      <p:sp>
        <p:nvSpPr>
          <p:cNvPr id="28675" name="Content Placeholder 2"/>
          <p:cNvSpPr>
            <a:spLocks noGrp="1"/>
          </p:cNvSpPr>
          <p:nvPr>
            <p:ph idx="1"/>
          </p:nvPr>
        </p:nvSpPr>
        <p:spPr/>
        <p:txBody>
          <a:bodyPr>
            <a:normAutofit fontScale="77500" lnSpcReduction="20000"/>
          </a:bodyPr>
          <a:lstStyle/>
          <a:p>
            <a:r>
              <a:rPr lang="en-US" dirty="0" smtClean="0"/>
              <a:t>Need substantial acceleration length (few km) </a:t>
            </a:r>
          </a:p>
          <a:p>
            <a:pPr lvl="1"/>
            <a:r>
              <a:rPr lang="en-US" dirty="0" smtClean="0"/>
              <a:t>Ideally would use ILC technology</a:t>
            </a:r>
          </a:p>
          <a:p>
            <a:pPr lvl="1"/>
            <a:r>
              <a:rPr lang="en-US" dirty="0" smtClean="0"/>
              <a:t>Major wall plug power consumer (out of perhaps 160 MW total)</a:t>
            </a:r>
          </a:p>
          <a:p>
            <a:r>
              <a:rPr lang="en-US" dirty="0" smtClean="0"/>
              <a:t>Need end-to-end system simulation to understand beam dynamics, ultimate losses, and </a:t>
            </a:r>
            <a:r>
              <a:rPr lang="en-US" dirty="0" err="1" smtClean="0"/>
              <a:t>emittances</a:t>
            </a:r>
            <a:endParaRPr lang="en-US" dirty="0" smtClean="0"/>
          </a:p>
          <a:p>
            <a:pPr lvl="1"/>
            <a:r>
              <a:rPr lang="en-US" dirty="0" smtClean="0"/>
              <a:t>Recent substantial progress with collider ring, optimized cooling channels and proton beam compression ring designs</a:t>
            </a:r>
          </a:p>
          <a:p>
            <a:r>
              <a:rPr lang="en-US" dirty="0" smtClean="0"/>
              <a:t>Need demonstration of LC precision physics capability with realistic detector, MDI, and backgrounds simulation</a:t>
            </a:r>
          </a:p>
          <a:p>
            <a:pPr lvl="1"/>
            <a:r>
              <a:rPr lang="en-US" dirty="0" smtClean="0"/>
              <a:t>Will require detailed simulation and physics performance studies</a:t>
            </a:r>
          </a:p>
          <a:p>
            <a:pPr lvl="1"/>
            <a:r>
              <a:rPr lang="en-US" dirty="0" smtClean="0"/>
              <a:t>Upcoming workshop at Telluride, CO June 27-July 1</a:t>
            </a:r>
          </a:p>
          <a:p>
            <a:pPr lvl="1"/>
            <a:endParaRPr lang="en-US" dirty="0" smtClean="0"/>
          </a:p>
        </p:txBody>
      </p:sp>
      <p:sp>
        <p:nvSpPr>
          <p:cNvPr id="6" name="Slide Number Placeholder 5"/>
          <p:cNvSpPr>
            <a:spLocks noGrp="1"/>
          </p:cNvSpPr>
          <p:nvPr>
            <p:ph type="sldNum" sz="quarter" idx="4294967295"/>
          </p:nvPr>
        </p:nvSpPr>
        <p:spPr>
          <a:xfrm>
            <a:off x="6553200" y="6356350"/>
            <a:ext cx="1676400" cy="365125"/>
          </a:xfrm>
          <a:prstGeom prst="rect">
            <a:avLst/>
          </a:prstGeom>
        </p:spPr>
        <p:txBody>
          <a:bodyPr/>
          <a:lstStyle/>
          <a:p>
            <a:fld id="{49882EC7-229E-498E-8DA3-42A5EE518332}" type="slidenum">
              <a:rPr lang="en-US" smtClean="0">
                <a:solidFill>
                  <a:prstClr val="black">
                    <a:tint val="75000"/>
                  </a:prstClr>
                </a:solidFill>
              </a:rPr>
              <a:pPr/>
              <a:t>76</a:t>
            </a:fld>
            <a:endParaRPr lang="en-US" dirty="0">
              <a:solidFill>
                <a:prstClr val="black">
                  <a:tint val="75000"/>
                </a:prstClr>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Tree>
    <p:extLst>
      <p:ext uri="{BB962C8B-B14F-4D97-AF65-F5344CB8AC3E}">
        <p14:creationId xmlns:p14="http://schemas.microsoft.com/office/powerpoint/2010/main" val="17161881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9001000" cy="576064"/>
          </a:xfrm>
        </p:spPr>
        <p:txBody>
          <a:bodyPr>
            <a:normAutofit fontScale="90000"/>
          </a:bodyPr>
          <a:lstStyle/>
          <a:p>
            <a:r>
              <a:rPr lang="en-GB" dirty="0" smtClean="0"/>
              <a:t>High Energy Frontier (Colliders)</a:t>
            </a:r>
            <a:endParaRPr lang="en-GB" dirty="0"/>
          </a:p>
        </p:txBody>
      </p:sp>
      <p:sp>
        <p:nvSpPr>
          <p:cNvPr id="3" name="Content Placeholder 2"/>
          <p:cNvSpPr>
            <a:spLocks noGrp="1"/>
          </p:cNvSpPr>
          <p:nvPr>
            <p:ph idx="1"/>
          </p:nvPr>
        </p:nvSpPr>
        <p:spPr>
          <a:xfrm>
            <a:off x="179512" y="836712"/>
            <a:ext cx="8445624" cy="5760640"/>
          </a:xfrm>
        </p:spPr>
        <p:txBody>
          <a:bodyPr>
            <a:normAutofit/>
          </a:bodyPr>
          <a:lstStyle/>
          <a:p>
            <a:r>
              <a:rPr lang="en-GB" dirty="0" smtClean="0"/>
              <a:t>Recent Progress</a:t>
            </a:r>
          </a:p>
          <a:p>
            <a:pPr lvl="2"/>
            <a:r>
              <a:rPr lang="en-GB" dirty="0" smtClean="0">
                <a:solidFill>
                  <a:srgbClr val="00B050"/>
                </a:solidFill>
              </a:rPr>
              <a:t>Tevatron</a:t>
            </a:r>
          </a:p>
          <a:p>
            <a:pPr lvl="2"/>
            <a:r>
              <a:rPr lang="en-GB" dirty="0" smtClean="0">
                <a:solidFill>
                  <a:srgbClr val="00B050"/>
                </a:solidFill>
              </a:rPr>
              <a:t>RHIC</a:t>
            </a:r>
          </a:p>
          <a:p>
            <a:pPr lvl="2"/>
            <a:r>
              <a:rPr lang="en-GB" dirty="0" smtClean="0">
                <a:solidFill>
                  <a:srgbClr val="00B050"/>
                </a:solidFill>
              </a:rPr>
              <a:t>LHC</a:t>
            </a:r>
          </a:p>
          <a:p>
            <a:r>
              <a:rPr lang="en-GB" dirty="0" smtClean="0"/>
              <a:t>Future Directions </a:t>
            </a:r>
          </a:p>
          <a:p>
            <a:pPr lvl="2" indent="-342900"/>
            <a:r>
              <a:rPr lang="en-GB" dirty="0" smtClean="0">
                <a:solidFill>
                  <a:schemeClr val="accent6">
                    <a:lumMod val="60000"/>
                    <a:lumOff val="40000"/>
                  </a:schemeClr>
                </a:solidFill>
              </a:rPr>
              <a:t>Future Ion Colliders</a:t>
            </a:r>
          </a:p>
          <a:p>
            <a:pPr lvl="2" indent="-342900"/>
            <a:r>
              <a:rPr lang="en-GB" dirty="0" smtClean="0">
                <a:solidFill>
                  <a:schemeClr val="accent6">
                    <a:lumMod val="60000"/>
                    <a:lumOff val="40000"/>
                  </a:schemeClr>
                </a:solidFill>
              </a:rPr>
              <a:t>HL-LHC</a:t>
            </a:r>
          </a:p>
          <a:p>
            <a:pPr lvl="2" indent="-342900"/>
            <a:r>
              <a:rPr lang="en-GB" dirty="0">
                <a:solidFill>
                  <a:srgbClr val="FF0000"/>
                </a:solidFill>
              </a:rPr>
              <a:t>ILC/CLIC</a:t>
            </a:r>
          </a:p>
          <a:p>
            <a:pPr lvl="2" indent="-342900"/>
            <a:r>
              <a:rPr lang="en-GB" dirty="0">
                <a:solidFill>
                  <a:srgbClr val="FF0000"/>
                </a:solidFill>
              </a:rPr>
              <a:t>electron-hadron colliders</a:t>
            </a:r>
          </a:p>
          <a:p>
            <a:pPr lvl="2" indent="-342900"/>
            <a:r>
              <a:rPr lang="en-GB" dirty="0" smtClean="0">
                <a:solidFill>
                  <a:srgbClr val="FF0000"/>
                </a:solidFill>
              </a:rPr>
              <a:t>HE-LHC</a:t>
            </a:r>
          </a:p>
          <a:p>
            <a:pPr lvl="2" indent="-342900"/>
            <a:r>
              <a:rPr lang="en-GB" dirty="0" smtClean="0">
                <a:solidFill>
                  <a:srgbClr val="FF0000"/>
                </a:solidFill>
              </a:rPr>
              <a:t>Neutrinos (Intensity Frontier)</a:t>
            </a:r>
          </a:p>
          <a:p>
            <a:pPr lvl="2" indent="-342900"/>
            <a:r>
              <a:rPr lang="en-GB" dirty="0" err="1" smtClean="0">
                <a:solidFill>
                  <a:srgbClr val="FF0000"/>
                </a:solidFill>
              </a:rPr>
              <a:t>Muon</a:t>
            </a:r>
            <a:r>
              <a:rPr lang="en-GB" dirty="0" smtClean="0">
                <a:solidFill>
                  <a:srgbClr val="FF0000"/>
                </a:solidFill>
              </a:rPr>
              <a:t> collider</a:t>
            </a:r>
            <a:endParaRPr lang="en-GB" dirty="0">
              <a:solidFill>
                <a:srgbClr val="FF0000"/>
              </a:solidFill>
            </a:endParaRPr>
          </a:p>
        </p:txBody>
      </p:sp>
      <p:grpSp>
        <p:nvGrpSpPr>
          <p:cNvPr id="7" name="Group 6"/>
          <p:cNvGrpSpPr/>
          <p:nvPr/>
        </p:nvGrpSpPr>
        <p:grpSpPr>
          <a:xfrm>
            <a:off x="2772615" y="1535135"/>
            <a:ext cx="2119525" cy="1152128"/>
            <a:chOff x="2772615" y="1535135"/>
            <a:chExt cx="2119525" cy="1152128"/>
          </a:xfrm>
        </p:grpSpPr>
        <p:sp>
          <p:nvSpPr>
            <p:cNvPr id="5" name="TextBox 4"/>
            <p:cNvSpPr txBox="1"/>
            <p:nvPr/>
          </p:nvSpPr>
          <p:spPr>
            <a:xfrm>
              <a:off x="3060647" y="1849589"/>
              <a:ext cx="1831493" cy="523220"/>
            </a:xfrm>
            <a:prstGeom prst="rect">
              <a:avLst/>
            </a:prstGeom>
            <a:solidFill>
              <a:srgbClr val="FFC000"/>
            </a:solidFill>
          </p:spPr>
          <p:txBody>
            <a:bodyPr wrap="square" rtlCol="0">
              <a:spAutoFit/>
            </a:bodyPr>
            <a:lstStyle/>
            <a:p>
              <a:r>
                <a:rPr lang="en-GB" sz="2800" dirty="0" smtClean="0">
                  <a:solidFill>
                    <a:prstClr val="black"/>
                  </a:solidFill>
                </a:rPr>
                <a:t>Operating</a:t>
              </a:r>
              <a:endParaRPr lang="en-GB" sz="2800" dirty="0">
                <a:solidFill>
                  <a:prstClr val="black"/>
                </a:solidFill>
              </a:endParaRPr>
            </a:p>
          </p:txBody>
        </p:sp>
        <p:sp>
          <p:nvSpPr>
            <p:cNvPr id="6" name="Right Bracket 5"/>
            <p:cNvSpPr/>
            <p:nvPr/>
          </p:nvSpPr>
          <p:spPr>
            <a:xfrm>
              <a:off x="2772615" y="1535135"/>
              <a:ext cx="288032" cy="1152128"/>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sp>
        <p:nvSpPr>
          <p:cNvPr id="9" name="TextBox 8"/>
          <p:cNvSpPr txBox="1"/>
          <p:nvPr/>
        </p:nvSpPr>
        <p:spPr>
          <a:xfrm>
            <a:off x="4427984" y="3514219"/>
            <a:ext cx="2479136" cy="400110"/>
          </a:xfrm>
          <a:prstGeom prst="rect">
            <a:avLst/>
          </a:prstGeom>
          <a:solidFill>
            <a:srgbClr val="FFC000"/>
          </a:solidFill>
        </p:spPr>
        <p:txBody>
          <a:bodyPr wrap="square" rtlCol="0">
            <a:spAutoFit/>
          </a:bodyPr>
          <a:lstStyle/>
          <a:p>
            <a:r>
              <a:rPr lang="en-GB" sz="2000" dirty="0" smtClean="0">
                <a:solidFill>
                  <a:prstClr val="black"/>
                </a:solidFill>
              </a:rPr>
              <a:t>Approved, funded?</a:t>
            </a:r>
            <a:endParaRPr lang="en-GB" sz="2000" dirty="0">
              <a:solidFill>
                <a:prstClr val="black"/>
              </a:solidFill>
            </a:endParaRPr>
          </a:p>
        </p:txBody>
      </p:sp>
      <p:sp>
        <p:nvSpPr>
          <p:cNvPr id="10" name="Right Bracket 9"/>
          <p:cNvSpPr/>
          <p:nvPr/>
        </p:nvSpPr>
        <p:spPr>
          <a:xfrm>
            <a:off x="3923928" y="3326006"/>
            <a:ext cx="288032" cy="83767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2" name="TextBox 11"/>
          <p:cNvSpPr txBox="1"/>
          <p:nvPr/>
        </p:nvSpPr>
        <p:spPr>
          <a:xfrm>
            <a:off x="5148064" y="5013176"/>
            <a:ext cx="2001372" cy="369332"/>
          </a:xfrm>
          <a:prstGeom prst="rect">
            <a:avLst/>
          </a:prstGeom>
          <a:solidFill>
            <a:srgbClr val="FFC000"/>
          </a:solidFill>
          <a:ln>
            <a:solidFill>
              <a:schemeClr val="accent1"/>
            </a:solidFill>
          </a:ln>
        </p:spPr>
        <p:txBody>
          <a:bodyPr wrap="square" rtlCol="0">
            <a:spAutoFit/>
          </a:bodyPr>
          <a:lstStyle/>
          <a:p>
            <a:r>
              <a:rPr lang="en-GB" dirty="0" smtClean="0">
                <a:solidFill>
                  <a:prstClr val="black"/>
                </a:solidFill>
              </a:rPr>
              <a:t>Not yet approved </a:t>
            </a:r>
            <a:endParaRPr lang="en-GB" dirty="0">
              <a:solidFill>
                <a:prstClr val="black"/>
              </a:solidFill>
            </a:endParaRPr>
          </a:p>
        </p:txBody>
      </p:sp>
      <p:sp>
        <p:nvSpPr>
          <p:cNvPr id="13" name="Right Bracket 12"/>
          <p:cNvSpPr/>
          <p:nvPr/>
        </p:nvSpPr>
        <p:spPr>
          <a:xfrm>
            <a:off x="4665804" y="4315691"/>
            <a:ext cx="482260" cy="213363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4" name="Right Arrow 13"/>
          <p:cNvSpPr/>
          <p:nvPr/>
        </p:nvSpPr>
        <p:spPr>
          <a:xfrm rot="5400000">
            <a:off x="5879585" y="4482829"/>
            <a:ext cx="302433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p:cNvSpPr txBox="1"/>
          <p:nvPr/>
        </p:nvSpPr>
        <p:spPr>
          <a:xfrm>
            <a:off x="7694636" y="3514219"/>
            <a:ext cx="1368152" cy="1200329"/>
          </a:xfrm>
          <a:prstGeom prst="rect">
            <a:avLst/>
          </a:prstGeom>
          <a:solidFill>
            <a:schemeClr val="bg1">
              <a:lumMod val="95000"/>
            </a:schemeClr>
          </a:solidFill>
        </p:spPr>
        <p:txBody>
          <a:bodyPr wrap="square" rtlCol="0">
            <a:spAutoFit/>
          </a:bodyPr>
          <a:lstStyle/>
          <a:p>
            <a:r>
              <a:rPr lang="en-GB" dirty="0" smtClean="0">
                <a:solidFill>
                  <a:prstClr val="black"/>
                </a:solidFill>
              </a:rPr>
              <a:t>Degree of feasibility, matureness, </a:t>
            </a:r>
          </a:p>
          <a:p>
            <a:r>
              <a:rPr lang="en-GB" dirty="0" smtClean="0">
                <a:solidFill>
                  <a:prstClr val="black"/>
                </a:solidFill>
              </a:rPr>
              <a:t>(Likelihood)   </a:t>
            </a:r>
            <a:endParaRPr lang="en-GB" dirty="0">
              <a:solidFill>
                <a:prstClr val="black"/>
              </a:solidFill>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11" name="Slide Number Placeholder 10"/>
          <p:cNvSpPr>
            <a:spLocks noGrp="1"/>
          </p:cNvSpPr>
          <p:nvPr>
            <p:ph type="sldNum" sz="quarter" idx="12"/>
          </p:nvPr>
        </p:nvSpPr>
        <p:spPr/>
        <p:txBody>
          <a:bodyPr/>
          <a:lstStyle/>
          <a:p>
            <a:fld id="{58B7A561-5F06-4CAE-982D-0E9039C16A5D}" type="slidenum">
              <a:rPr lang="en-GB" smtClean="0">
                <a:solidFill>
                  <a:prstClr val="black">
                    <a:tint val="75000"/>
                  </a:prstClr>
                </a:solidFill>
              </a:rPr>
              <a:pPr/>
              <a:t>77</a:t>
            </a:fld>
            <a:endParaRPr lang="en-GB">
              <a:solidFill>
                <a:prstClr val="black">
                  <a:tint val="75000"/>
                </a:prstClr>
              </a:solidFill>
            </a:endParaRPr>
          </a:p>
        </p:txBody>
      </p:sp>
    </p:spTree>
    <p:extLst>
      <p:ext uri="{BB962C8B-B14F-4D97-AF65-F5344CB8AC3E}">
        <p14:creationId xmlns:p14="http://schemas.microsoft.com/office/powerpoint/2010/main" val="274954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sz="2700" dirty="0" smtClean="0"/>
              <a:t>Ad </a:t>
            </a:r>
            <a:r>
              <a:rPr lang="en-GB" sz="2700" dirty="0" err="1" smtClean="0"/>
              <a:t>personam</a:t>
            </a:r>
            <a:r>
              <a:rPr lang="en-GB" sz="2700" dirty="0" smtClean="0"/>
              <a:t> </a:t>
            </a:r>
            <a:r>
              <a:rPr lang="en-GB" dirty="0" smtClean="0"/>
              <a:t>Issues (1)</a:t>
            </a:r>
            <a:endParaRPr lang="en-GB" dirty="0"/>
          </a:p>
        </p:txBody>
      </p:sp>
      <p:sp>
        <p:nvSpPr>
          <p:cNvPr id="3" name="Content Placeholder 2"/>
          <p:cNvSpPr>
            <a:spLocks noGrp="1"/>
          </p:cNvSpPr>
          <p:nvPr>
            <p:ph idx="1"/>
          </p:nvPr>
        </p:nvSpPr>
        <p:spPr>
          <a:xfrm>
            <a:off x="539552" y="836712"/>
            <a:ext cx="8229600" cy="5472608"/>
          </a:xfrm>
        </p:spPr>
        <p:txBody>
          <a:bodyPr>
            <a:normAutofit lnSpcReduction="10000"/>
          </a:bodyPr>
          <a:lstStyle/>
          <a:p>
            <a:r>
              <a:rPr lang="en-GB" sz="2800" dirty="0" smtClean="0"/>
              <a:t>The physics output from the LHC will be decisive </a:t>
            </a:r>
          </a:p>
          <a:p>
            <a:r>
              <a:rPr lang="en-GB" sz="2000" dirty="0"/>
              <a:t>If  </a:t>
            </a:r>
            <a:r>
              <a:rPr lang="en-GB" sz="2000" dirty="0" smtClean="0"/>
              <a:t>500GeV cm is sufficient:</a:t>
            </a:r>
          </a:p>
          <a:p>
            <a:pPr lvl="1"/>
            <a:r>
              <a:rPr lang="en-GB" sz="1600" dirty="0" smtClean="0"/>
              <a:t>ILC500; almost ready to go with construction (&gt;200MW of electrical power, capital cost)</a:t>
            </a:r>
          </a:p>
          <a:p>
            <a:pPr lvl="1"/>
            <a:r>
              <a:rPr lang="en-GB" sz="1600" dirty="0" smtClean="0"/>
              <a:t>CLIC500; staged version, several years technical development needed </a:t>
            </a:r>
            <a:r>
              <a:rPr lang="en-GB" sz="1600" dirty="0"/>
              <a:t>(&gt;200MW of electrical </a:t>
            </a:r>
            <a:r>
              <a:rPr lang="en-GB" sz="1600" dirty="0" smtClean="0"/>
              <a:t>power, capital cost)</a:t>
            </a:r>
          </a:p>
          <a:p>
            <a:r>
              <a:rPr lang="en-GB" sz="2000" dirty="0" smtClean="0"/>
              <a:t>If 1000GeV is </a:t>
            </a:r>
            <a:r>
              <a:rPr lang="en-GB" sz="2000" dirty="0" smtClean="0"/>
              <a:t>needed and sufficient</a:t>
            </a:r>
            <a:endParaRPr lang="en-GB" sz="2000" dirty="0" smtClean="0"/>
          </a:p>
          <a:p>
            <a:pPr lvl="1"/>
            <a:r>
              <a:rPr lang="en-GB" sz="1600" dirty="0" smtClean="0"/>
              <a:t>ILC1000; </a:t>
            </a:r>
            <a:r>
              <a:rPr lang="en-GB" sz="1600" dirty="0" smtClean="0">
                <a:solidFill>
                  <a:srgbClr val="FF0000"/>
                </a:solidFill>
              </a:rPr>
              <a:t>at the upper energy limit of this technology (~400MW Electrical power, serious issue, capital cost, 50km)</a:t>
            </a:r>
          </a:p>
          <a:p>
            <a:pPr lvl="1"/>
            <a:r>
              <a:rPr lang="en-GB" sz="1600" dirty="0" smtClean="0"/>
              <a:t>CLIC1000; </a:t>
            </a:r>
            <a:r>
              <a:rPr lang="en-GB" sz="1600" dirty="0"/>
              <a:t>staged version, several years technical development </a:t>
            </a:r>
            <a:r>
              <a:rPr lang="en-GB" sz="1600" dirty="0" smtClean="0"/>
              <a:t>needed </a:t>
            </a:r>
            <a:r>
              <a:rPr lang="en-GB" sz="1600" dirty="0" smtClean="0">
                <a:solidFill>
                  <a:srgbClr val="FF0000"/>
                </a:solidFill>
              </a:rPr>
              <a:t>(~400MW </a:t>
            </a:r>
            <a:r>
              <a:rPr lang="en-GB" sz="1600" dirty="0">
                <a:solidFill>
                  <a:srgbClr val="FF0000"/>
                </a:solidFill>
              </a:rPr>
              <a:t>Electrical </a:t>
            </a:r>
            <a:r>
              <a:rPr lang="en-GB" sz="1600" dirty="0" smtClean="0">
                <a:solidFill>
                  <a:srgbClr val="FF0000"/>
                </a:solidFill>
              </a:rPr>
              <a:t>power is a </a:t>
            </a:r>
            <a:r>
              <a:rPr lang="en-GB" sz="1600" dirty="0">
                <a:solidFill>
                  <a:srgbClr val="FF0000"/>
                </a:solidFill>
              </a:rPr>
              <a:t>serious issue</a:t>
            </a:r>
            <a:r>
              <a:rPr lang="en-GB" sz="1600" dirty="0" smtClean="0">
                <a:solidFill>
                  <a:srgbClr val="FF0000"/>
                </a:solidFill>
              </a:rPr>
              <a:t>)</a:t>
            </a:r>
          </a:p>
          <a:p>
            <a:r>
              <a:rPr lang="en-GB" sz="2000" dirty="0" smtClean="0"/>
              <a:t>If 3000GeV is </a:t>
            </a:r>
            <a:r>
              <a:rPr lang="en-GB" sz="2000" dirty="0" smtClean="0"/>
              <a:t>needed and sufficient</a:t>
            </a:r>
            <a:endParaRPr lang="en-GB" sz="2000" dirty="0"/>
          </a:p>
          <a:p>
            <a:pPr lvl="1"/>
            <a:r>
              <a:rPr lang="en-GB" sz="1600" dirty="0" smtClean="0"/>
              <a:t>CLIC3000; maximum energy imaginable, still some major </a:t>
            </a:r>
            <a:r>
              <a:rPr lang="en-GB" sz="1600" dirty="0" smtClean="0">
                <a:solidFill>
                  <a:srgbClr val="FF0000"/>
                </a:solidFill>
              </a:rPr>
              <a:t>feasibility</a:t>
            </a:r>
            <a:r>
              <a:rPr lang="en-GB" sz="1600" dirty="0" smtClean="0"/>
              <a:t> issues (</a:t>
            </a:r>
            <a:r>
              <a:rPr lang="en-GB" sz="1600" dirty="0" smtClean="0">
                <a:solidFill>
                  <a:srgbClr val="FF0000"/>
                </a:solidFill>
              </a:rPr>
              <a:t>560MW</a:t>
            </a:r>
            <a:r>
              <a:rPr lang="en-GB" sz="1600" dirty="0" smtClean="0"/>
              <a:t> of electrical power would make this highly undesirable for the ecologists + operational costs)</a:t>
            </a:r>
          </a:p>
          <a:p>
            <a:r>
              <a:rPr lang="en-GB" sz="2000" dirty="0" smtClean="0"/>
              <a:t>If even higher energies are needed</a:t>
            </a:r>
          </a:p>
          <a:p>
            <a:pPr lvl="1"/>
            <a:r>
              <a:rPr lang="en-GB" sz="1600" dirty="0" smtClean="0"/>
              <a:t>HE-LHC; aggressive R&amp;D for high field </a:t>
            </a:r>
            <a:r>
              <a:rPr lang="en-GB" sz="1600" dirty="0" err="1" smtClean="0"/>
              <a:t>sc</a:t>
            </a:r>
            <a:r>
              <a:rPr lang="en-GB" sz="1600" dirty="0" smtClean="0"/>
              <a:t> magnets needed, SPS upgrade, injection/extraction systems, synchrotron radiation…</a:t>
            </a:r>
          </a:p>
          <a:p>
            <a:pPr lvl="1"/>
            <a:r>
              <a:rPr lang="en-GB" sz="1600" dirty="0" err="1" smtClean="0"/>
              <a:t>Muon</a:t>
            </a:r>
            <a:r>
              <a:rPr lang="en-GB" sz="1600" dirty="0" smtClean="0"/>
              <a:t> collider; </a:t>
            </a:r>
            <a:r>
              <a:rPr lang="en-GB" sz="1600" dirty="0" smtClean="0">
                <a:solidFill>
                  <a:srgbClr val="FF0000"/>
                </a:solidFill>
              </a:rPr>
              <a:t>many as yet unsolved technical issues</a:t>
            </a:r>
            <a:r>
              <a:rPr lang="en-GB" sz="1600" dirty="0" smtClean="0"/>
              <a:t> (list too long to record), but very interesting accelerator physics… very long term</a:t>
            </a:r>
            <a:endParaRPr lang="en-GB" sz="16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78</a:t>
            </a:fld>
            <a:endParaRPr lang="en-GB">
              <a:solidFill>
                <a:prstClr val="black">
                  <a:tint val="75000"/>
                </a:prstClr>
              </a:solidFill>
            </a:endParaRPr>
          </a:p>
        </p:txBody>
      </p:sp>
      <p:sp>
        <p:nvSpPr>
          <p:cNvPr id="7" name="TextBox 6"/>
          <p:cNvSpPr txBox="1"/>
          <p:nvPr/>
        </p:nvSpPr>
        <p:spPr>
          <a:xfrm>
            <a:off x="5081319" y="2573097"/>
            <a:ext cx="4032448" cy="1384995"/>
          </a:xfrm>
          <a:prstGeom prst="rect">
            <a:avLst/>
          </a:prstGeom>
          <a:solidFill>
            <a:srgbClr val="FFC000"/>
          </a:solidFill>
        </p:spPr>
        <p:txBody>
          <a:bodyPr wrap="square" rtlCol="0">
            <a:spAutoFit/>
          </a:bodyPr>
          <a:lstStyle/>
          <a:p>
            <a:r>
              <a:rPr lang="en-GB" sz="2800" dirty="0" smtClean="0"/>
              <a:t>Aggressive R&amp;D needed to increase the efficiency wall-plug to beam</a:t>
            </a:r>
            <a:endParaRPr lang="en-GB" sz="2800" dirty="0"/>
          </a:p>
        </p:txBody>
      </p:sp>
    </p:spTree>
    <p:extLst>
      <p:ext uri="{BB962C8B-B14F-4D97-AF65-F5344CB8AC3E}">
        <p14:creationId xmlns:p14="http://schemas.microsoft.com/office/powerpoint/2010/main" val="9827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GB" dirty="0" smtClean="0"/>
              <a:t>Summary (2)</a:t>
            </a:r>
            <a:endParaRPr lang="en-GB" dirty="0"/>
          </a:p>
        </p:txBody>
      </p:sp>
      <p:sp>
        <p:nvSpPr>
          <p:cNvPr id="3" name="Content Placeholder 2"/>
          <p:cNvSpPr>
            <a:spLocks noGrp="1"/>
          </p:cNvSpPr>
          <p:nvPr>
            <p:ph idx="1"/>
          </p:nvPr>
        </p:nvSpPr>
        <p:spPr>
          <a:xfrm>
            <a:off x="539552" y="1196752"/>
            <a:ext cx="8229600" cy="2304256"/>
          </a:xfrm>
        </p:spPr>
        <p:txBody>
          <a:bodyPr>
            <a:normAutofit lnSpcReduction="10000"/>
          </a:bodyPr>
          <a:lstStyle/>
          <a:p>
            <a:r>
              <a:rPr lang="en-GB" sz="2400" dirty="0" smtClean="0"/>
              <a:t>If e-p is interesting as a </a:t>
            </a:r>
            <a:r>
              <a:rPr lang="en-GB" sz="2400" dirty="0" smtClean="0">
                <a:solidFill>
                  <a:srgbClr val="FF0000"/>
                </a:solidFill>
              </a:rPr>
              <a:t>complimentary</a:t>
            </a:r>
            <a:r>
              <a:rPr lang="en-GB" sz="2400" dirty="0" smtClean="0"/>
              <a:t> project:</a:t>
            </a:r>
          </a:p>
          <a:p>
            <a:pPr lvl="2"/>
            <a:r>
              <a:rPr lang="en-GB" sz="2000" dirty="0" err="1" smtClean="0"/>
              <a:t>LHeC</a:t>
            </a:r>
            <a:r>
              <a:rPr lang="en-GB" sz="2000" dirty="0" smtClean="0"/>
              <a:t> (RR): certainly technically do-able. Integration presents major challenges, impact on the LHC operation is a major concern. By-passes are not trivial</a:t>
            </a:r>
          </a:p>
          <a:p>
            <a:pPr lvl="2"/>
            <a:r>
              <a:rPr lang="en-GB" sz="2000" dirty="0" err="1" smtClean="0"/>
              <a:t>LHeC</a:t>
            </a:r>
            <a:r>
              <a:rPr lang="en-GB" sz="2000" dirty="0" smtClean="0"/>
              <a:t> (LR): luminosity (10</a:t>
            </a:r>
            <a:r>
              <a:rPr lang="en-GB" sz="2000" baseline="30000" dirty="0" smtClean="0"/>
              <a:t>33</a:t>
            </a:r>
            <a:r>
              <a:rPr lang="en-GB" sz="2000" dirty="0" smtClean="0"/>
              <a:t>)may be difficult to achieve, ERL a major challenge but is very interesting due to synergy with many other projects.</a:t>
            </a:r>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79</a:t>
            </a:fld>
            <a:endParaRPr lang="en-GB">
              <a:solidFill>
                <a:prstClr val="black">
                  <a:tint val="75000"/>
                </a:prstClr>
              </a:solidFill>
            </a:endParaRPr>
          </a:p>
        </p:txBody>
      </p:sp>
      <p:sp>
        <p:nvSpPr>
          <p:cNvPr id="7" name="TextBox 6"/>
          <p:cNvSpPr txBox="1"/>
          <p:nvPr/>
        </p:nvSpPr>
        <p:spPr>
          <a:xfrm>
            <a:off x="539552" y="3429000"/>
            <a:ext cx="8280920" cy="2554545"/>
          </a:xfrm>
          <a:prstGeom prst="rect">
            <a:avLst/>
          </a:prstGeom>
          <a:solidFill>
            <a:srgbClr val="FFC000"/>
          </a:solidFill>
        </p:spPr>
        <p:txBody>
          <a:bodyPr wrap="square" rtlCol="0">
            <a:spAutoFit/>
          </a:bodyPr>
          <a:lstStyle/>
          <a:p>
            <a:r>
              <a:rPr lang="en-GB" sz="3200" dirty="0" smtClean="0"/>
              <a:t>All these projects need continuing accelerator R&amp;D so that the right decision can be made when the time comes to identify the next energy frontier accelerator (collider). We need to keep our choices open.</a:t>
            </a:r>
            <a:endParaRPr lang="en-GB" sz="3200" dirty="0"/>
          </a:p>
        </p:txBody>
      </p:sp>
    </p:spTree>
    <p:extLst>
      <p:ext uri="{BB962C8B-B14F-4D97-AF65-F5344CB8AC3E}">
        <p14:creationId xmlns:p14="http://schemas.microsoft.com/office/powerpoint/2010/main" val="4528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23813" y="9525"/>
            <a:ext cx="9096375" cy="68389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859199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48880"/>
            <a:ext cx="8229600" cy="792088"/>
          </a:xfrm>
        </p:spPr>
        <p:txBody>
          <a:bodyPr>
            <a:noAutofit/>
          </a:bodyPr>
          <a:lstStyle/>
          <a:p>
            <a:r>
              <a:rPr lang="en-US" sz="6000" dirty="0" smtClean="0"/>
              <a:t>Thank you</a:t>
            </a:r>
            <a:endParaRPr lang="en-US" sz="6000"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8B7A561-5F06-4CAE-982D-0E9039C16A5D}" type="slidenum">
              <a:rPr lang="en-GB" smtClean="0">
                <a:solidFill>
                  <a:prstClr val="black">
                    <a:tint val="75000"/>
                  </a:prstClr>
                </a:solidFill>
              </a:rPr>
              <a:pPr/>
              <a:t>80</a:t>
            </a:fld>
            <a:endParaRPr lang="en-GB">
              <a:solidFill>
                <a:prstClr val="black">
                  <a:tint val="75000"/>
                </a:prstClr>
              </a:solidFill>
            </a:endParaRPr>
          </a:p>
        </p:txBody>
      </p:sp>
      <p:sp>
        <p:nvSpPr>
          <p:cNvPr id="3" name="TextBox 2"/>
          <p:cNvSpPr txBox="1"/>
          <p:nvPr/>
        </p:nvSpPr>
        <p:spPr>
          <a:xfrm>
            <a:off x="868787" y="3789040"/>
            <a:ext cx="7560840" cy="1384995"/>
          </a:xfrm>
          <a:prstGeom prst="rect">
            <a:avLst/>
          </a:prstGeom>
          <a:solidFill>
            <a:srgbClr val="FFFF00"/>
          </a:solidFill>
        </p:spPr>
        <p:txBody>
          <a:bodyPr wrap="square" rtlCol="0">
            <a:spAutoFit/>
          </a:bodyPr>
          <a:lstStyle/>
          <a:p>
            <a:r>
              <a:rPr lang="en-GB" sz="2800" dirty="0" smtClean="0"/>
              <a:t>Acknowledgement</a:t>
            </a:r>
          </a:p>
          <a:p>
            <a:r>
              <a:rPr lang="en-GB" sz="2800" dirty="0" smtClean="0"/>
              <a:t>Sincere thanks to all the people from whom I have begged, borrowed or stolen slides</a:t>
            </a:r>
            <a:endParaRPr lang="en-GB" sz="2800" dirty="0"/>
          </a:p>
        </p:txBody>
      </p:sp>
    </p:spTree>
    <p:extLst>
      <p:ext uri="{BB962C8B-B14F-4D97-AF65-F5344CB8AC3E}">
        <p14:creationId xmlns:p14="http://schemas.microsoft.com/office/powerpoint/2010/main" val="29664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04864"/>
            <a:ext cx="8229600" cy="1944216"/>
          </a:xfrm>
          <a:solidFill>
            <a:srgbClr val="FFFF00"/>
          </a:solidFill>
        </p:spPr>
        <p:txBody>
          <a:bodyPr>
            <a:noAutofit/>
          </a:bodyPr>
          <a:lstStyle/>
          <a:p>
            <a:r>
              <a:rPr lang="en-US" sz="7200" dirty="0" smtClean="0"/>
              <a:t>SPARES</a:t>
            </a:r>
            <a:endParaRPr lang="en-US" sz="72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D3BF4E-2249-4235-A346-70A05B9F1CB5}"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32198492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t>Summary of LHC Intensity Limits (7 TeV)</a:t>
            </a:r>
          </a:p>
        </p:txBody>
      </p:sp>
      <p:pic>
        <p:nvPicPr>
          <p:cNvPr id="60420" name="Picture 8" descr="lhc-int-limits-out-v5.png"/>
          <p:cNvPicPr>
            <a:picLocks noChangeAspect="1"/>
          </p:cNvPicPr>
          <p:nvPr/>
        </p:nvPicPr>
        <p:blipFill>
          <a:blip r:embed="rId3"/>
          <a:srcRect/>
          <a:stretch>
            <a:fillRect/>
          </a:stretch>
        </p:blipFill>
        <p:spPr bwMode="auto">
          <a:xfrm>
            <a:off x="0" y="660400"/>
            <a:ext cx="9144000" cy="5576912"/>
          </a:xfrm>
          <a:prstGeom prst="rect">
            <a:avLst/>
          </a:prstGeom>
          <a:noFill/>
          <a:ln w="9525">
            <a:noFill/>
            <a:miter lim="800000"/>
            <a:headEnd/>
            <a:tailEnd/>
          </a:ln>
        </p:spPr>
      </p:pic>
      <p:cxnSp>
        <p:nvCxnSpPr>
          <p:cNvPr id="13" name="Straight Arrow Connector 12"/>
          <p:cNvCxnSpPr>
            <a:cxnSpLocks noChangeShapeType="1"/>
          </p:cNvCxnSpPr>
          <p:nvPr/>
        </p:nvCxnSpPr>
        <p:spPr bwMode="auto">
          <a:xfrm rot="5400000">
            <a:off x="2483644" y="2591594"/>
            <a:ext cx="914400" cy="1588"/>
          </a:xfrm>
          <a:prstGeom prst="straightConnector1">
            <a:avLst/>
          </a:prstGeom>
          <a:noFill/>
          <a:ln w="38100" cap="sq">
            <a:solidFill>
              <a:srgbClr val="FF0000"/>
            </a:solidFill>
            <a:round/>
            <a:headEnd type="stealth" w="lg" len="lg"/>
            <a:tailEnd type="stealth" w="lg" len="lg"/>
          </a:ln>
        </p:spPr>
      </p:cxnSp>
      <p:cxnSp>
        <p:nvCxnSpPr>
          <p:cNvPr id="14" name="Straight Arrow Connector 13"/>
          <p:cNvCxnSpPr>
            <a:cxnSpLocks noChangeShapeType="1"/>
          </p:cNvCxnSpPr>
          <p:nvPr/>
        </p:nvCxnSpPr>
        <p:spPr bwMode="auto">
          <a:xfrm rot="5400000">
            <a:off x="6515100" y="3960813"/>
            <a:ext cx="458787" cy="1588"/>
          </a:xfrm>
          <a:prstGeom prst="straightConnector1">
            <a:avLst/>
          </a:prstGeom>
          <a:noFill/>
          <a:ln w="38100" cap="sq">
            <a:solidFill>
              <a:srgbClr val="FF0000"/>
            </a:solidFill>
            <a:round/>
            <a:headEnd type="stealth" w="lg" len="lg"/>
            <a:tailEnd type="stealth" w="lg" len="lg"/>
          </a:ln>
        </p:spPr>
      </p:cxnSp>
      <p:sp>
        <p:nvSpPr>
          <p:cNvPr id="16" name="Oval 15"/>
          <p:cNvSpPr>
            <a:spLocks noChangeArrowheads="1"/>
          </p:cNvSpPr>
          <p:nvPr/>
        </p:nvSpPr>
        <p:spPr bwMode="auto">
          <a:xfrm>
            <a:off x="6678613" y="3886200"/>
            <a:ext cx="152400" cy="152400"/>
          </a:xfrm>
          <a:prstGeom prst="ellipse">
            <a:avLst/>
          </a:prstGeom>
          <a:solidFill>
            <a:srgbClr val="800000"/>
          </a:solidFill>
          <a:ln w="12700" cap="sq">
            <a:solidFill>
              <a:srgbClr val="800000"/>
            </a:solidFill>
            <a:round/>
            <a:headEnd/>
            <a:tailEnd/>
          </a:ln>
        </p:spPr>
        <p:txBody>
          <a:bodyPr anchor="ctr">
            <a:prstTxWarp prst="textNoShape">
              <a:avLst/>
            </a:prstTxWarp>
            <a:spAutoFit/>
          </a:bodyPr>
          <a:lstStyle/>
          <a:p>
            <a:pPr algn="ctr" eaLnBrk="0" fontAlgn="base" hangingPunct="0">
              <a:spcBef>
                <a:spcPct val="50000"/>
              </a:spcBef>
              <a:spcAft>
                <a:spcPct val="0"/>
              </a:spcAft>
            </a:pPr>
            <a:endParaRPr lang="de-DE" sz="2000">
              <a:solidFill>
                <a:srgbClr val="00007D"/>
              </a:solidFill>
              <a:ea typeface="ＭＳ Ｐゴシック" charset="-128"/>
            </a:endParaRPr>
          </a:p>
        </p:txBody>
      </p:sp>
      <p:sp>
        <p:nvSpPr>
          <p:cNvPr id="17" name="Oval 16"/>
          <p:cNvSpPr>
            <a:spLocks noChangeArrowheads="1"/>
          </p:cNvSpPr>
          <p:nvPr/>
        </p:nvSpPr>
        <p:spPr bwMode="auto">
          <a:xfrm>
            <a:off x="2879725" y="2971800"/>
            <a:ext cx="152400" cy="152400"/>
          </a:xfrm>
          <a:prstGeom prst="ellipse">
            <a:avLst/>
          </a:prstGeom>
          <a:solidFill>
            <a:srgbClr val="800000"/>
          </a:solidFill>
          <a:ln w="12700" cap="sq">
            <a:solidFill>
              <a:srgbClr val="800000"/>
            </a:solidFill>
            <a:round/>
            <a:headEnd/>
            <a:tailEnd/>
          </a:ln>
        </p:spPr>
        <p:txBody>
          <a:bodyPr anchor="ctr">
            <a:prstTxWarp prst="textNoShape">
              <a:avLst/>
            </a:prstTxWarp>
            <a:spAutoFit/>
          </a:bodyPr>
          <a:lstStyle/>
          <a:p>
            <a:pPr algn="ctr" eaLnBrk="0" fontAlgn="base" hangingPunct="0">
              <a:spcBef>
                <a:spcPct val="50000"/>
              </a:spcBef>
              <a:spcAft>
                <a:spcPct val="0"/>
              </a:spcAft>
            </a:pPr>
            <a:endParaRPr lang="de-DE" sz="2000">
              <a:solidFill>
                <a:srgbClr val="00007D"/>
              </a:solidFill>
              <a:ea typeface="ＭＳ Ｐゴシック" charset="-128"/>
            </a:endParaRPr>
          </a:p>
        </p:txBody>
      </p:sp>
      <p:sp>
        <p:nvSpPr>
          <p:cNvPr id="18" name="Oval 17"/>
          <p:cNvSpPr>
            <a:spLocks noChangeArrowheads="1"/>
          </p:cNvSpPr>
          <p:nvPr/>
        </p:nvSpPr>
        <p:spPr bwMode="auto">
          <a:xfrm>
            <a:off x="5651500" y="990600"/>
            <a:ext cx="152400" cy="152400"/>
          </a:xfrm>
          <a:prstGeom prst="ellipse">
            <a:avLst/>
          </a:prstGeom>
          <a:solidFill>
            <a:srgbClr val="800000"/>
          </a:solidFill>
          <a:ln w="12700" cap="sq">
            <a:solidFill>
              <a:srgbClr val="800000"/>
            </a:solidFill>
            <a:round/>
            <a:headEnd/>
            <a:tailEnd/>
          </a:ln>
        </p:spPr>
        <p:txBody>
          <a:bodyPr anchor="ctr">
            <a:prstTxWarp prst="textNoShape">
              <a:avLst/>
            </a:prstTxWarp>
            <a:spAutoFit/>
          </a:bodyPr>
          <a:lstStyle/>
          <a:p>
            <a:pPr algn="ctr" eaLnBrk="0" fontAlgn="base" hangingPunct="0">
              <a:spcBef>
                <a:spcPct val="50000"/>
              </a:spcBef>
              <a:spcAft>
                <a:spcPct val="0"/>
              </a:spcAft>
            </a:pPr>
            <a:endParaRPr lang="de-DE" sz="2000">
              <a:solidFill>
                <a:srgbClr val="00007D"/>
              </a:solidFill>
              <a:ea typeface="ＭＳ Ｐゴシック" charset="-128"/>
            </a:endParaRPr>
          </a:p>
        </p:txBody>
      </p:sp>
      <p:sp>
        <p:nvSpPr>
          <p:cNvPr id="19" name="Rectangle 4"/>
          <p:cNvSpPr>
            <a:spLocks noChangeArrowheads="1"/>
          </p:cNvSpPr>
          <p:nvPr/>
        </p:nvSpPr>
        <p:spPr bwMode="auto">
          <a:xfrm>
            <a:off x="3962400" y="946150"/>
            <a:ext cx="1752600" cy="220663"/>
          </a:xfrm>
          <a:prstGeom prst="rect">
            <a:avLst/>
          </a:prstGeom>
          <a:noFill/>
          <a:ln w="12700">
            <a:noFill/>
            <a:miter lim="800000"/>
            <a:headEnd/>
            <a:tailEnd/>
          </a:ln>
        </p:spPr>
        <p:txBody>
          <a:bodyPr lIns="43952" tIns="17581" rIns="43952" bIns="17581">
            <a:prstTxWarp prst="textNoShape">
              <a:avLst/>
            </a:prstTxWarp>
            <a:spAutoFit/>
          </a:bodyPr>
          <a:lstStyle/>
          <a:p>
            <a:pPr fontAlgn="base">
              <a:spcBef>
                <a:spcPct val="0"/>
              </a:spcBef>
              <a:spcAft>
                <a:spcPct val="0"/>
              </a:spcAft>
            </a:pPr>
            <a:r>
              <a:rPr lang="en-US" sz="1200" b="1">
                <a:solidFill>
                  <a:srgbClr val="800000"/>
                </a:solidFill>
                <a:latin typeface="Comic Sans MS" charset="0"/>
                <a:ea typeface="ＭＳ Ｐゴシック" charset="-128"/>
              </a:rPr>
              <a:t>Chamonix 2011</a:t>
            </a:r>
          </a:p>
        </p:txBody>
      </p:sp>
      <p:sp>
        <p:nvSpPr>
          <p:cNvPr id="20" name="TextBox 7"/>
          <p:cNvSpPr txBox="1">
            <a:spLocks noChangeArrowheads="1"/>
          </p:cNvSpPr>
          <p:nvPr/>
        </p:nvSpPr>
        <p:spPr bwMode="auto">
          <a:xfrm rot="19481578">
            <a:off x="1240861" y="2964507"/>
            <a:ext cx="6186488" cy="461665"/>
          </a:xfrm>
          <a:prstGeom prst="rect">
            <a:avLst/>
          </a:prstGeom>
          <a:solidFill>
            <a:schemeClr val="bg1"/>
          </a:solidFill>
          <a:ln w="9525">
            <a:noFill/>
            <a:miter lim="800000"/>
            <a:headEnd/>
            <a:tailEnd/>
          </a:ln>
        </p:spPr>
        <p:txBody>
          <a:bodyPr wrap="square">
            <a:prstTxWarp prst="textNoShape">
              <a:avLst/>
            </a:prstTxWarp>
            <a:spAutoFit/>
          </a:bodyPr>
          <a:lstStyle/>
          <a:p>
            <a:pPr defTabSz="457200" fontAlgn="base">
              <a:spcBef>
                <a:spcPct val="0"/>
              </a:spcBef>
              <a:spcAft>
                <a:spcPct val="0"/>
              </a:spcAft>
            </a:pPr>
            <a:r>
              <a:rPr lang="en-US" sz="2400" b="1" u="sng" dirty="0" smtClean="0">
                <a:solidFill>
                  <a:srgbClr val="FF0000"/>
                </a:solidFill>
                <a:ea typeface="ＭＳ Ｐゴシック" charset="-128"/>
              </a:rPr>
              <a:t>Beam Current Limit of ca. 1 A / beam!</a:t>
            </a:r>
            <a:endParaRPr lang="en-US" sz="2400" b="1" u="sng" dirty="0">
              <a:solidFill>
                <a:srgbClr val="FF0000"/>
              </a:solidFill>
              <a:ea typeface="ＭＳ Ｐゴシック" charset="-128"/>
            </a:endParaRPr>
          </a:p>
        </p:txBody>
      </p:sp>
      <p:sp>
        <p:nvSpPr>
          <p:cNvPr id="2" name="Date Placeholder 1"/>
          <p:cNvSpPr>
            <a:spLocks noGrp="1"/>
          </p:cNvSpPr>
          <p:nvPr>
            <p:ph type="dt" sz="half" idx="10"/>
          </p:nvPr>
        </p:nvSpPr>
        <p:spPr/>
        <p:txBody>
          <a:bodyPr/>
          <a:lstStyle/>
          <a:p>
            <a:pPr>
              <a:defRPr/>
            </a:pPr>
            <a:r>
              <a:rPr lang="en-US" smtClean="0"/>
              <a:t>July 23, 2011</a:t>
            </a:r>
            <a:endParaRPr lang="en-US"/>
          </a:p>
        </p:txBody>
      </p:sp>
      <p:sp>
        <p:nvSpPr>
          <p:cNvPr id="3" name="Footer Placeholder 2"/>
          <p:cNvSpPr>
            <a:spLocks noGrp="1"/>
          </p:cNvSpPr>
          <p:nvPr>
            <p:ph type="ftr" sz="quarter" idx="11"/>
          </p:nvPr>
        </p:nvSpPr>
        <p:spPr/>
        <p:txBody>
          <a:bodyPr/>
          <a:lstStyle/>
          <a:p>
            <a:pPr>
              <a:defRPr/>
            </a:pPr>
            <a:r>
              <a:rPr lang="en-US" smtClean="0"/>
              <a:t>S. Myers                   ECFA-EPS, Grenoble</a:t>
            </a:r>
            <a:endParaRPr lang="en-US"/>
          </a:p>
        </p:txBody>
      </p:sp>
      <p:sp>
        <p:nvSpPr>
          <p:cNvPr id="4" name="Slide Number Placeholder 3"/>
          <p:cNvSpPr>
            <a:spLocks noGrp="1"/>
          </p:cNvSpPr>
          <p:nvPr>
            <p:ph type="sldNum" sz="quarter" idx="12"/>
          </p:nvPr>
        </p:nvSpPr>
        <p:spPr/>
        <p:txBody>
          <a:bodyPr/>
          <a:lstStyle/>
          <a:p>
            <a:pPr>
              <a:defRPr/>
            </a:pPr>
            <a:fld id="{C059143A-821F-7740-BDE8-6B2720D15787}" type="slidenum">
              <a:rPr lang="en-US" smtClean="0"/>
              <a:pPr>
                <a:defRPr/>
              </a:pPr>
              <a:t>82</a:t>
            </a:fld>
            <a:endParaRPr lang="en-US"/>
          </a:p>
        </p:txBody>
      </p:sp>
    </p:spTree>
    <p:extLst>
      <p:ext uri="{BB962C8B-B14F-4D97-AF65-F5344CB8AC3E}">
        <p14:creationId xmlns:p14="http://schemas.microsoft.com/office/powerpoint/2010/main" val="3599007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Luminosity</a:t>
            </a:r>
            <a:endParaRPr lang="en-GB" dirty="0"/>
          </a:p>
        </p:txBody>
      </p:sp>
      <p:sp>
        <p:nvSpPr>
          <p:cNvPr id="3" name="Footer Placeholder 2"/>
          <p:cNvSpPr>
            <a:spLocks noGrp="1"/>
          </p:cNvSpPr>
          <p:nvPr>
            <p:ph type="ftr" sz="quarter" idx="10"/>
          </p:nvPr>
        </p:nvSpPr>
        <p:spPr/>
        <p:txBody>
          <a:bodyPr/>
          <a:lstStyle/>
          <a:p>
            <a:r>
              <a:rPr lang="en-US" smtClean="0">
                <a:solidFill>
                  <a:srgbClr val="00007D"/>
                </a:solidFill>
              </a:rPr>
              <a:t>Mini-Chamonix Introduction</a:t>
            </a:r>
            <a:endParaRPr lang="en-US" dirty="0">
              <a:solidFill>
                <a:srgbClr val="00007D"/>
              </a:solidFill>
            </a:endParaRPr>
          </a:p>
        </p:txBody>
      </p:sp>
      <p:sp>
        <p:nvSpPr>
          <p:cNvPr id="4" name="Date Placeholder 3"/>
          <p:cNvSpPr>
            <a:spLocks noGrp="1"/>
          </p:cNvSpPr>
          <p:nvPr>
            <p:ph type="dt" sz="half" idx="12"/>
          </p:nvPr>
        </p:nvSpPr>
        <p:spPr/>
        <p:txBody>
          <a:bodyPr/>
          <a:lstStyle/>
          <a:p>
            <a:r>
              <a:rPr lang="en-US" smtClean="0">
                <a:solidFill>
                  <a:srgbClr val="00007D"/>
                </a:solidFill>
              </a:rPr>
              <a:t>15-7-2011</a:t>
            </a:r>
            <a:endParaRPr lang="en-US" dirty="0">
              <a:solidFill>
                <a:srgbClr val="00007D"/>
              </a:solidFill>
            </a:endParaRPr>
          </a:p>
        </p:txBody>
      </p:sp>
      <p:sp>
        <p:nvSpPr>
          <p:cNvPr id="5" name="Slide Number Placeholder 4"/>
          <p:cNvSpPr>
            <a:spLocks noGrp="1"/>
          </p:cNvSpPr>
          <p:nvPr>
            <p:ph type="sldNum" sz="quarter" idx="11"/>
          </p:nvPr>
        </p:nvSpPr>
        <p:spPr/>
        <p:txBody>
          <a:bodyPr/>
          <a:lstStyle/>
          <a:p>
            <a:pPr>
              <a:defRPr/>
            </a:pPr>
            <a:fld id="{EE9A8FA0-5CB1-47CC-8E14-97CA62F167CF}" type="slidenum">
              <a:rPr lang="en-US" smtClean="0">
                <a:solidFill>
                  <a:srgbClr val="00007D"/>
                </a:solidFill>
              </a:rPr>
              <a:pPr>
                <a:defRPr/>
              </a:pPr>
              <a:t>83</a:t>
            </a:fld>
            <a:endParaRPr lang="en-US" dirty="0">
              <a:solidFill>
                <a:srgbClr val="00007D"/>
              </a:solidFill>
            </a:endParaRPr>
          </a:p>
        </p:txBody>
      </p:sp>
      <p:pic>
        <p:nvPicPr>
          <p:cNvPr id="6" name="Picture 5"/>
          <p:cNvPicPr>
            <a:picLocks noChangeAspect="1"/>
          </p:cNvPicPr>
          <p:nvPr/>
        </p:nvPicPr>
        <p:blipFill>
          <a:blip r:embed="rId3"/>
          <a:stretch>
            <a:fillRect/>
          </a:stretch>
        </p:blipFill>
        <p:spPr>
          <a:xfrm>
            <a:off x="611450" y="908650"/>
            <a:ext cx="8073923" cy="5801864"/>
          </a:xfrm>
          <a:prstGeom prst="rect">
            <a:avLst/>
          </a:prstGeom>
        </p:spPr>
      </p:pic>
      <p:cxnSp>
        <p:nvCxnSpPr>
          <p:cNvPr id="8" name="Straight Connector 7"/>
          <p:cNvCxnSpPr/>
          <p:nvPr/>
        </p:nvCxnSpPr>
        <p:spPr bwMode="auto">
          <a:xfrm flipV="1">
            <a:off x="5076070" y="2492870"/>
            <a:ext cx="2016280" cy="2952410"/>
          </a:xfrm>
          <a:prstGeom prst="line">
            <a:avLst/>
          </a:prstGeom>
          <a:solidFill>
            <a:schemeClr val="accent1"/>
          </a:solidFill>
          <a:ln w="31750" cap="sq" cmpd="sng" algn="ctr">
            <a:solidFill>
              <a:srgbClr val="FF0000"/>
            </a:solidFill>
            <a:prstDash val="solid"/>
            <a:round/>
            <a:headEnd type="none" w="med" len="med"/>
            <a:tailEnd type="none" w="med" len="med"/>
          </a:ln>
          <a:effectLst/>
        </p:spPr>
      </p:cxnSp>
      <p:sp>
        <p:nvSpPr>
          <p:cNvPr id="11" name="TextBox 10"/>
          <p:cNvSpPr txBox="1"/>
          <p:nvPr/>
        </p:nvSpPr>
        <p:spPr>
          <a:xfrm>
            <a:off x="4427980" y="3429000"/>
            <a:ext cx="1584220" cy="400110"/>
          </a:xfrm>
          <a:prstGeom prst="rect">
            <a:avLst/>
          </a:prstGeom>
          <a:noFill/>
        </p:spPr>
        <p:txBody>
          <a:bodyPr wrap="square" rtlCol="0">
            <a:spAutoFit/>
          </a:bodyPr>
          <a:lstStyle/>
          <a:p>
            <a:pPr algn="ctr" eaLnBrk="0" fontAlgn="base" hangingPunct="0">
              <a:spcBef>
                <a:spcPct val="50000"/>
              </a:spcBef>
              <a:spcAft>
                <a:spcPct val="0"/>
              </a:spcAft>
            </a:pPr>
            <a:r>
              <a:rPr lang="en-US" sz="2000" dirty="0" smtClean="0">
                <a:solidFill>
                  <a:srgbClr val="00007D"/>
                </a:solidFill>
              </a:rPr>
              <a:t>26 pb</a:t>
            </a:r>
            <a:r>
              <a:rPr lang="en-US" sz="2000" baseline="30000" dirty="0" smtClean="0">
                <a:solidFill>
                  <a:srgbClr val="00007D"/>
                </a:solidFill>
              </a:rPr>
              <a:t>-1</a:t>
            </a:r>
            <a:r>
              <a:rPr lang="en-US" sz="2000" dirty="0" smtClean="0">
                <a:solidFill>
                  <a:srgbClr val="00007D"/>
                </a:solidFill>
              </a:rPr>
              <a:t>/day</a:t>
            </a:r>
            <a:endParaRPr lang="en-US" sz="2000" dirty="0">
              <a:solidFill>
                <a:srgbClr val="00007D"/>
              </a:solidFill>
            </a:endParaRPr>
          </a:p>
        </p:txBody>
      </p:sp>
    </p:spTree>
    <p:extLst>
      <p:ext uri="{BB962C8B-B14F-4D97-AF65-F5344CB8AC3E}">
        <p14:creationId xmlns:p14="http://schemas.microsoft.com/office/powerpoint/2010/main" val="24298472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20888"/>
            <a:ext cx="8229600" cy="792088"/>
          </a:xfrm>
        </p:spPr>
        <p:txBody>
          <a:bodyPr>
            <a:noAutofit/>
          </a:bodyPr>
          <a:lstStyle/>
          <a:p>
            <a:r>
              <a:rPr lang="en-US" sz="5400" dirty="0" err="1" smtClean="0"/>
              <a:t>TeVatron</a:t>
            </a:r>
            <a:endParaRPr lang="en-US" sz="54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84</a:t>
            </a:fld>
            <a:endParaRPr lang="en-GB">
              <a:solidFill>
                <a:prstClr val="black">
                  <a:tint val="75000"/>
                </a:prstClr>
              </a:solidFill>
            </a:endParaRPr>
          </a:p>
        </p:txBody>
      </p:sp>
    </p:spTree>
    <p:extLst>
      <p:ext uri="{BB962C8B-B14F-4D97-AF65-F5344CB8AC3E}">
        <p14:creationId xmlns:p14="http://schemas.microsoft.com/office/powerpoint/2010/main" val="41523170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04864"/>
            <a:ext cx="8229600" cy="1944216"/>
          </a:xfrm>
        </p:spPr>
        <p:txBody>
          <a:bodyPr>
            <a:noAutofit/>
          </a:bodyPr>
          <a:lstStyle/>
          <a:p>
            <a:r>
              <a:rPr lang="en-US" sz="7200" dirty="0" smtClean="0"/>
              <a:t>RHIC</a:t>
            </a:r>
            <a:endParaRPr lang="en-US" sz="72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85</a:t>
            </a:fld>
            <a:endParaRPr lang="en-GB">
              <a:solidFill>
                <a:prstClr val="black">
                  <a:tint val="75000"/>
                </a:prstClr>
              </a:solidFill>
            </a:endParaRPr>
          </a:p>
        </p:txBody>
      </p:sp>
    </p:spTree>
    <p:extLst>
      <p:ext uri="{BB962C8B-B14F-4D97-AF65-F5344CB8AC3E}">
        <p14:creationId xmlns:p14="http://schemas.microsoft.com/office/powerpoint/2010/main" val="13135158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852936"/>
            <a:ext cx="8229600" cy="634082"/>
          </a:xfrm>
          <a:solidFill>
            <a:srgbClr val="FFFF00"/>
          </a:solidFill>
        </p:spPr>
        <p:txBody>
          <a:bodyPr>
            <a:noAutofit/>
          </a:bodyPr>
          <a:lstStyle/>
          <a:p>
            <a:r>
              <a:rPr lang="en-US" sz="3600" dirty="0" smtClean="0"/>
              <a:t>LHC</a:t>
            </a:r>
            <a:endParaRPr lang="en-US" sz="36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86</a:t>
            </a:fld>
            <a:endParaRPr lang="en-GB">
              <a:solidFill>
                <a:prstClr val="black">
                  <a:tint val="75000"/>
                </a:prstClr>
              </a:solidFill>
            </a:endParaRPr>
          </a:p>
        </p:txBody>
      </p:sp>
    </p:spTree>
    <p:extLst>
      <p:ext uri="{BB962C8B-B14F-4D97-AF65-F5344CB8AC3E}">
        <p14:creationId xmlns:p14="http://schemas.microsoft.com/office/powerpoint/2010/main" val="33586140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48880"/>
            <a:ext cx="8229600" cy="1296144"/>
          </a:xfrm>
        </p:spPr>
        <p:txBody>
          <a:bodyPr>
            <a:noAutofit/>
          </a:bodyPr>
          <a:lstStyle/>
          <a:p>
            <a:r>
              <a:rPr lang="en-US" sz="6000" dirty="0" smtClean="0"/>
              <a:t>RHIC “Ions”</a:t>
            </a:r>
            <a:endParaRPr lang="en-US" sz="6000" dirty="0"/>
          </a:p>
        </p:txBody>
      </p:sp>
      <p:sp>
        <p:nvSpPr>
          <p:cNvPr id="3" name="Date Placeholder 2"/>
          <p:cNvSpPr>
            <a:spLocks noGrp="1"/>
          </p:cNvSpPr>
          <p:nvPr>
            <p:ph type="dt" sz="half" idx="10"/>
          </p:nvPr>
        </p:nvSpPr>
        <p:spPr/>
        <p:txBody>
          <a:bodyPr/>
          <a:lstStyle/>
          <a:p>
            <a:r>
              <a:rPr lang="en-US" smtClean="0">
                <a:solidFill>
                  <a:prstClr val="black">
                    <a:tint val="75000"/>
                  </a:prstClr>
                </a:solidFill>
              </a:rPr>
              <a:t>July 23, 2011</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S. Myers                   ECFA-EPS, Grenoble</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8B7A561-5F06-4CAE-982D-0E9039C16A5D}" type="slidenum">
              <a:rPr lang="en-GB" smtClean="0">
                <a:solidFill>
                  <a:prstClr val="black">
                    <a:tint val="75000"/>
                  </a:prstClr>
                </a:solidFill>
              </a:rPr>
              <a:pPr/>
              <a:t>87</a:t>
            </a:fld>
            <a:endParaRPr lang="en-GB">
              <a:solidFill>
                <a:prstClr val="black">
                  <a:tint val="75000"/>
                </a:prstClr>
              </a:solidFill>
            </a:endParaRPr>
          </a:p>
        </p:txBody>
      </p:sp>
    </p:spTree>
    <p:extLst>
      <p:ext uri="{BB962C8B-B14F-4D97-AF65-F5344CB8AC3E}">
        <p14:creationId xmlns:p14="http://schemas.microsoft.com/office/powerpoint/2010/main" val="879354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080120"/>
          </a:xfrm>
        </p:spPr>
        <p:txBody>
          <a:bodyPr>
            <a:noAutofit/>
          </a:bodyPr>
          <a:lstStyle/>
          <a:p>
            <a:r>
              <a:rPr lang="en-US" sz="6600" b="0" dirty="0" smtClean="0">
                <a:effectLst/>
              </a:rPr>
              <a:t>LIU</a:t>
            </a:r>
            <a:endParaRPr lang="en-US" sz="6600" b="0" dirty="0">
              <a:effectLst/>
            </a:endParaRPr>
          </a:p>
        </p:txBody>
      </p:sp>
      <p:sp>
        <p:nvSpPr>
          <p:cNvPr id="3" name="Content Placeholder 2"/>
          <p:cNvSpPr>
            <a:spLocks noGrp="1"/>
          </p:cNvSpPr>
          <p:nvPr>
            <p:ph idx="1"/>
          </p:nvPr>
        </p:nvSpPr>
        <p:spPr>
          <a:xfrm>
            <a:off x="457200" y="1052736"/>
            <a:ext cx="8229600" cy="5544616"/>
          </a:xfrm>
        </p:spPr>
        <p:txBody>
          <a:bodyPr/>
          <a:lstStyle/>
          <a:p>
            <a:endParaRPr lang="en-US" dirty="0"/>
          </a:p>
        </p:txBody>
      </p:sp>
    </p:spTree>
    <p:extLst>
      <p:ext uri="{BB962C8B-B14F-4D97-AF65-F5344CB8AC3E}">
        <p14:creationId xmlns:p14="http://schemas.microsoft.com/office/powerpoint/2010/main" val="65199571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080120"/>
          </a:xfrm>
        </p:spPr>
        <p:txBody>
          <a:bodyPr>
            <a:noAutofit/>
          </a:bodyPr>
          <a:lstStyle/>
          <a:p>
            <a:r>
              <a:rPr lang="en-US" sz="6600" b="0" dirty="0" smtClean="0">
                <a:effectLst/>
              </a:rPr>
              <a:t>LIU</a:t>
            </a:r>
            <a:endParaRPr lang="en-US" sz="6600" b="0" dirty="0">
              <a:effectLst/>
            </a:endParaRPr>
          </a:p>
        </p:txBody>
      </p:sp>
    </p:spTree>
    <p:extLst>
      <p:ext uri="{BB962C8B-B14F-4D97-AF65-F5344CB8AC3E}">
        <p14:creationId xmlns:p14="http://schemas.microsoft.com/office/powerpoint/2010/main" val="124753735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49" y="1106041"/>
            <a:ext cx="8539815" cy="500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solidFill>
                  <a:prstClr val="black">
                    <a:tint val="75000"/>
                  </a:prstClr>
                </a:solidFill>
              </a:rPr>
              <a:t>July 23, 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 Myers                   ECFA-EPS, Grenoble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D3BF4E-2249-4235-A346-70A05B9F1CB5}"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6404827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887413" y="0"/>
            <a:ext cx="7772400" cy="2133600"/>
          </a:xfrm>
        </p:spPr>
        <p:txBody>
          <a:bodyPr rtlCol="0">
            <a:normAutofit/>
          </a:bodyPr>
          <a:lstStyle/>
          <a:p>
            <a:pPr eaLnBrk="1" fontAlgn="auto" hangingPunct="1">
              <a:spcAft>
                <a:spcPts val="0"/>
              </a:spcAft>
              <a:defRPr/>
            </a:pPr>
            <a:r>
              <a:rPr lang="de-CH" sz="6000" dirty="0" smtClean="0">
                <a:solidFill>
                  <a:srgbClr val="0000FF"/>
                </a:solidFill>
                <a:effectLst>
                  <a:outerShdw blurRad="38100" dist="38100" dir="2700000" algn="tl">
                    <a:srgbClr val="000000">
                      <a:alpha val="43137"/>
                    </a:srgbClr>
                  </a:outerShdw>
                </a:effectLst>
              </a:rPr>
              <a:t>Future directions for the LHC Injectors</a:t>
            </a:r>
            <a:endParaRPr lang="en-US" sz="6000" dirty="0" smtClean="0">
              <a:solidFill>
                <a:srgbClr val="0000FF"/>
              </a:solidFill>
              <a:effectLst>
                <a:outerShdw blurRad="38100" dist="38100" dir="2700000" algn="tl">
                  <a:srgbClr val="000000">
                    <a:alpha val="43137"/>
                  </a:srgbClr>
                </a:outerShdw>
              </a:effectLst>
            </a:endParaRPr>
          </a:p>
        </p:txBody>
      </p:sp>
      <p:sp>
        <p:nvSpPr>
          <p:cNvPr id="5123" name="TextBox 3"/>
          <p:cNvSpPr txBox="1">
            <a:spLocks noChangeArrowheads="1"/>
          </p:cNvSpPr>
          <p:nvPr/>
        </p:nvSpPr>
        <p:spPr bwMode="auto">
          <a:xfrm>
            <a:off x="0" y="6488113"/>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prstClr val="black"/>
                </a:solidFill>
              </a:rPr>
              <a:t>R. Garoby</a:t>
            </a:r>
          </a:p>
        </p:txBody>
      </p:sp>
      <p:sp>
        <p:nvSpPr>
          <p:cNvPr id="5124" name="TextBox 130"/>
          <p:cNvSpPr txBox="1">
            <a:spLocks noChangeArrowheads="1"/>
          </p:cNvSpPr>
          <p:nvPr/>
        </p:nvSpPr>
        <p:spPr bwMode="auto">
          <a:xfrm>
            <a:off x="7940675" y="6527800"/>
            <a:ext cx="120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b="1">
                <a:solidFill>
                  <a:prstClr val="black"/>
                </a:solidFill>
              </a:rPr>
              <a:t>15/07/2011</a:t>
            </a:r>
          </a:p>
        </p:txBody>
      </p:sp>
      <p:pic>
        <p:nvPicPr>
          <p:cNvPr id="5125" name="Picture 4"/>
          <p:cNvPicPr>
            <a:picLocks noChangeAspect="1"/>
          </p:cNvPicPr>
          <p:nvPr/>
        </p:nvPicPr>
        <p:blipFill>
          <a:blip r:embed="rId3">
            <a:extLst>
              <a:ext uri="{28A0092B-C50C-407E-A947-70E740481C1C}">
                <a14:useLocalDpi xmlns:a14="http://schemas.microsoft.com/office/drawing/2010/main" val="0"/>
              </a:ext>
            </a:extLst>
          </a:blip>
          <a:srcRect l="18771" t="11494" r="16722" b="28685"/>
          <a:stretch>
            <a:fillRect/>
          </a:stretch>
        </p:blipFill>
        <p:spPr bwMode="auto">
          <a:xfrm>
            <a:off x="1236663" y="2046288"/>
            <a:ext cx="671671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76848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6350"/>
            <a:ext cx="8105775" cy="989013"/>
          </a:xfrm>
        </p:spPr>
        <p:txBody>
          <a:bodyPr/>
          <a:lstStyle/>
          <a:p>
            <a:pPr>
              <a:defRPr/>
            </a:pPr>
            <a:r>
              <a:rPr lang="de-CH" dirty="0" smtClean="0"/>
              <a:t>Beam specifications</a:t>
            </a:r>
            <a:br>
              <a:rPr lang="de-CH" dirty="0" smtClean="0"/>
            </a:br>
            <a:r>
              <a:rPr lang="de-CH" sz="2400" dirty="0" smtClean="0"/>
              <a:t>(Work in progress...)</a:t>
            </a:r>
            <a:endParaRPr lang="en-US" sz="2400" dirty="0"/>
          </a:p>
        </p:txBody>
      </p:sp>
      <p:graphicFrame>
        <p:nvGraphicFramePr>
          <p:cNvPr id="4" name="Table 3"/>
          <p:cNvGraphicFramePr>
            <a:graphicFrameLocks noGrp="1"/>
          </p:cNvGraphicFramePr>
          <p:nvPr/>
        </p:nvGraphicFramePr>
        <p:xfrm>
          <a:off x="784225" y="3398838"/>
          <a:ext cx="7850188" cy="2641600"/>
        </p:xfrm>
        <a:graphic>
          <a:graphicData uri="http://schemas.openxmlformats.org/drawingml/2006/table">
            <a:tbl>
              <a:tblPr firstRow="1" bandRow="1">
                <a:tableStyleId>{5C22544A-7EE6-4342-B048-85BDC9FD1C3A}</a:tableStyleId>
              </a:tblPr>
              <a:tblGrid>
                <a:gridCol w="2612831"/>
                <a:gridCol w="1189502"/>
                <a:gridCol w="1361133"/>
                <a:gridCol w="1497170"/>
                <a:gridCol w="1189552"/>
              </a:tblGrid>
              <a:tr h="370840">
                <a:tc>
                  <a:txBody>
                    <a:bodyPr/>
                    <a:lstStyle/>
                    <a:p>
                      <a:pPr algn="ctr"/>
                      <a:endParaRPr lang="en-US" sz="1800" b="1" dirty="0"/>
                    </a:p>
                  </a:txBody>
                  <a:tcPr marL="91448" marR="91448"/>
                </a:tc>
                <a:tc>
                  <a:txBody>
                    <a:bodyPr/>
                    <a:lstStyle/>
                    <a:p>
                      <a:pPr algn="ctr"/>
                      <a:r>
                        <a:rPr lang="de-CH" sz="1800" b="1" dirty="0" smtClean="0"/>
                        <a:t>Nominal LHC</a:t>
                      </a:r>
                      <a:endParaRPr lang="en-US" sz="1800" b="1" dirty="0"/>
                    </a:p>
                  </a:txBody>
                  <a:tcPr marL="91448" marR="91448"/>
                </a:tc>
                <a:tc>
                  <a:txBody>
                    <a:bodyPr/>
                    <a:lstStyle/>
                    <a:p>
                      <a:pPr algn="ctr"/>
                      <a:r>
                        <a:rPr lang="de-CH" sz="1800" b="1" dirty="0" smtClean="0"/>
                        <a:t>HL-LHC</a:t>
                      </a:r>
                      <a:endParaRPr lang="en-US" sz="1800" b="1" dirty="0"/>
                    </a:p>
                  </a:txBody>
                  <a:tcPr marL="91448" marR="91448"/>
                </a:tc>
                <a:tc gridSpan="2">
                  <a:txBody>
                    <a:bodyPr/>
                    <a:lstStyle/>
                    <a:p>
                      <a:pPr algn="ctr"/>
                      <a:r>
                        <a:rPr lang="de-CH" sz="1800" b="1" dirty="0" smtClean="0"/>
                        <a:t>HE-LHC</a:t>
                      </a:r>
                      <a:endParaRPr lang="en-US" sz="1800" b="1" dirty="0"/>
                    </a:p>
                  </a:txBody>
                  <a:tcPr marL="91448" marR="91448"/>
                </a:tc>
                <a:tc hMerge="1">
                  <a:txBody>
                    <a:bodyPr/>
                    <a:lstStyle/>
                    <a:p>
                      <a:pPr algn="ctr"/>
                      <a:endParaRPr lang="en-US" sz="1800" b="1" dirty="0"/>
                    </a:p>
                  </a:txBody>
                  <a:tcPr/>
                </a:tc>
              </a:tr>
              <a:tr h="370840">
                <a:tc>
                  <a:txBody>
                    <a:bodyPr/>
                    <a:lstStyle/>
                    <a:p>
                      <a:r>
                        <a:rPr lang="de-CH" sz="1400" b="1" dirty="0" smtClean="0"/>
                        <a:t>Beam energy [GeV]</a:t>
                      </a:r>
                      <a:endParaRPr lang="en-US" sz="1400" b="1" dirty="0"/>
                    </a:p>
                  </a:txBody>
                  <a:tcPr marL="91448" marR="91448"/>
                </a:tc>
                <a:tc>
                  <a:txBody>
                    <a:bodyPr/>
                    <a:lstStyle/>
                    <a:p>
                      <a:pPr algn="ctr"/>
                      <a:r>
                        <a:rPr lang="de-CH" sz="1400" b="1" dirty="0" smtClean="0"/>
                        <a:t>450</a:t>
                      </a:r>
                      <a:endParaRPr lang="en-US" sz="1400" b="1" dirty="0"/>
                    </a:p>
                  </a:txBody>
                  <a:tcPr marL="91448" marR="91448"/>
                </a:tc>
                <a:tc>
                  <a:txBody>
                    <a:bodyPr/>
                    <a:lstStyle/>
                    <a:p>
                      <a:pPr algn="ctr"/>
                      <a:r>
                        <a:rPr lang="de-CH" sz="1400" b="1" dirty="0" smtClean="0"/>
                        <a:t>450</a:t>
                      </a:r>
                      <a:endParaRPr lang="en-US" sz="1400" b="1" dirty="0"/>
                    </a:p>
                  </a:txBody>
                  <a:tcPr marL="91448" marR="91448"/>
                </a:tc>
                <a:tc gridSpan="2">
                  <a:txBody>
                    <a:bodyPr/>
                    <a:lstStyle/>
                    <a:p>
                      <a:pPr algn="ctr"/>
                      <a:r>
                        <a:rPr lang="de-CH" sz="1400" b="1" dirty="0" smtClean="0">
                          <a:solidFill>
                            <a:srgbClr val="FF0000"/>
                          </a:solidFill>
                        </a:rPr>
                        <a:t>&gt; 1000</a:t>
                      </a:r>
                      <a:endParaRPr lang="en-US" sz="1400" b="1" dirty="0">
                        <a:solidFill>
                          <a:srgbClr val="FF0000"/>
                        </a:solidFill>
                      </a:endParaRPr>
                    </a:p>
                  </a:txBody>
                  <a:tcPr marL="91448" marR="91448"/>
                </a:tc>
                <a:tc hMerge="1">
                  <a:txBody>
                    <a:bodyPr/>
                    <a:lstStyle/>
                    <a:p>
                      <a:pPr algn="ctr"/>
                      <a:endParaRPr lang="en-US" sz="1400" b="1" dirty="0"/>
                    </a:p>
                  </a:txBody>
                  <a:tcPr/>
                </a:tc>
              </a:tr>
              <a:tr h="370840">
                <a:tc>
                  <a:txBody>
                    <a:bodyPr/>
                    <a:lstStyle/>
                    <a:p>
                      <a:r>
                        <a:rPr lang="de-CH" sz="1400" b="1" dirty="0" smtClean="0"/>
                        <a:t>Distance between bunches [ns]</a:t>
                      </a:r>
                      <a:endParaRPr lang="en-US" sz="1400" b="1" dirty="0"/>
                    </a:p>
                  </a:txBody>
                  <a:tcPr marL="91448" marR="91448"/>
                </a:tc>
                <a:tc>
                  <a:txBody>
                    <a:bodyPr/>
                    <a:lstStyle/>
                    <a:p>
                      <a:pPr algn="ctr"/>
                      <a:r>
                        <a:rPr lang="de-CH" sz="1400" b="1" dirty="0" smtClean="0"/>
                        <a:t>25</a:t>
                      </a:r>
                      <a:endParaRPr lang="en-US" sz="1400" b="1" dirty="0"/>
                    </a:p>
                  </a:txBody>
                  <a:tcPr marL="91448" marR="91448"/>
                </a:tc>
                <a:tc>
                  <a:txBody>
                    <a:bodyPr/>
                    <a:lstStyle/>
                    <a:p>
                      <a:pPr algn="ctr"/>
                      <a:r>
                        <a:rPr lang="de-CH" sz="1400" b="1" dirty="0" smtClean="0"/>
                        <a:t>25 (resp.</a:t>
                      </a:r>
                      <a:r>
                        <a:rPr lang="de-CH" sz="1400" b="1" baseline="0" dirty="0" smtClean="0"/>
                        <a:t> 50)</a:t>
                      </a:r>
                      <a:endParaRPr lang="en-US" sz="1400" b="1" dirty="0"/>
                    </a:p>
                  </a:txBody>
                  <a:tcPr marL="91448" marR="91448"/>
                </a:tc>
                <a:tc gridSpan="2">
                  <a:txBody>
                    <a:bodyPr/>
                    <a:lstStyle/>
                    <a:p>
                      <a:pPr algn="ctr"/>
                      <a:r>
                        <a:rPr lang="de-CH" sz="1400" b="1" dirty="0" smtClean="0"/>
                        <a:t>50</a:t>
                      </a:r>
                      <a:endParaRPr lang="en-US" sz="1400" b="1" dirty="0"/>
                    </a:p>
                  </a:txBody>
                  <a:tcPr marL="91448" marR="91448"/>
                </a:tc>
                <a:tc hMerge="1">
                  <a:txBody>
                    <a:bodyPr/>
                    <a:lstStyle/>
                    <a:p>
                      <a:pPr algn="ctr"/>
                      <a:endParaRPr lang="en-US" sz="1400" b="1" dirty="0"/>
                    </a:p>
                  </a:txBody>
                  <a:tcPr/>
                </a:tc>
              </a:tr>
              <a:tr h="370840">
                <a:tc>
                  <a:txBody>
                    <a:bodyPr/>
                    <a:lstStyle/>
                    <a:p>
                      <a:r>
                        <a:rPr lang="de-CH" sz="1400" b="1" dirty="0" smtClean="0"/>
                        <a:t>Bunch population* [10</a:t>
                      </a:r>
                      <a:r>
                        <a:rPr lang="de-CH" sz="1400" b="1" baseline="30000" dirty="0" smtClean="0"/>
                        <a:t>11</a:t>
                      </a:r>
                      <a:r>
                        <a:rPr lang="de-CH" sz="1400" b="1" dirty="0" smtClean="0"/>
                        <a:t> p/b]</a:t>
                      </a:r>
                      <a:endParaRPr lang="en-US" sz="1400" b="1" dirty="0"/>
                    </a:p>
                  </a:txBody>
                  <a:tcPr marL="91448" marR="91448"/>
                </a:tc>
                <a:tc>
                  <a:txBody>
                    <a:bodyPr/>
                    <a:lstStyle/>
                    <a:p>
                      <a:pPr algn="ctr"/>
                      <a:r>
                        <a:rPr lang="de-CH" sz="1400" b="1" dirty="0" smtClean="0"/>
                        <a:t>1.2</a:t>
                      </a:r>
                      <a:endParaRPr lang="en-US" sz="1400" b="1" dirty="0"/>
                    </a:p>
                  </a:txBody>
                  <a:tcPr marL="91448" marR="91448"/>
                </a:tc>
                <a:tc>
                  <a:txBody>
                    <a:bodyPr/>
                    <a:lstStyle/>
                    <a:p>
                      <a:pPr algn="ctr"/>
                      <a:r>
                        <a:rPr lang="de-CH" sz="1400" b="1" dirty="0" smtClean="0"/>
                        <a:t>~2 (resp. 3.3)</a:t>
                      </a:r>
                      <a:endParaRPr lang="en-US" sz="1400" b="1" dirty="0"/>
                    </a:p>
                  </a:txBody>
                  <a:tcPr marL="91448" marR="91448"/>
                </a:tc>
                <a:tc gridSpan="2">
                  <a:txBody>
                    <a:bodyPr/>
                    <a:lstStyle/>
                    <a:p>
                      <a:pPr algn="ctr"/>
                      <a:r>
                        <a:rPr lang="de-CH" sz="1400" b="1" dirty="0" smtClean="0"/>
                        <a:t>~1.4</a:t>
                      </a:r>
                      <a:endParaRPr lang="en-US" sz="1400" b="1" dirty="0"/>
                    </a:p>
                  </a:txBody>
                  <a:tcPr marL="91448" marR="91448"/>
                </a:tc>
                <a:tc hMerge="1">
                  <a:txBody>
                    <a:bodyPr/>
                    <a:lstStyle/>
                    <a:p>
                      <a:pPr algn="ctr"/>
                      <a:endParaRPr lang="en-US" sz="1400" b="1" dirty="0"/>
                    </a:p>
                  </a:txBody>
                  <a:tcPr/>
                </a:tc>
              </a:tr>
              <a:tr h="370840">
                <a:tc>
                  <a:txBody>
                    <a:bodyPr/>
                    <a:lstStyle/>
                    <a:p>
                      <a:r>
                        <a:rPr lang="de-CH" sz="1400" b="1" dirty="0" smtClean="0"/>
                        <a:t>Transverse normalized emittance [</a:t>
                      </a:r>
                      <a:r>
                        <a:rPr lang="de-CH" sz="1400" b="1" dirty="0" smtClean="0">
                          <a:latin typeface="Symbol" pitchFamily="18" charset="2"/>
                        </a:rPr>
                        <a:t>m</a:t>
                      </a:r>
                      <a:r>
                        <a:rPr lang="de-CH" sz="1400" b="1" dirty="0" smtClean="0"/>
                        <a:t>m]</a:t>
                      </a:r>
                      <a:endParaRPr lang="en-US" sz="1400" b="1" dirty="0"/>
                    </a:p>
                  </a:txBody>
                  <a:tcPr marL="91448" marR="91448"/>
                </a:tc>
                <a:tc>
                  <a:txBody>
                    <a:bodyPr/>
                    <a:lstStyle/>
                    <a:p>
                      <a:pPr algn="ctr"/>
                      <a:r>
                        <a:rPr lang="de-CH" sz="1400" b="1" dirty="0" smtClean="0"/>
                        <a:t>3.5</a:t>
                      </a:r>
                      <a:endParaRPr lang="en-US" sz="1400" b="1" dirty="0"/>
                    </a:p>
                  </a:txBody>
                  <a:tcPr marL="91448" marR="9144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CH" sz="1400" b="1" dirty="0" smtClean="0"/>
                        <a:t>&lt;2.5 (resp.3)</a:t>
                      </a:r>
                      <a:endParaRPr lang="en-US" sz="1400" b="1" dirty="0"/>
                    </a:p>
                  </a:txBody>
                  <a:tcPr marL="91448" marR="91448"/>
                </a:tc>
                <a:tc>
                  <a:txBody>
                    <a:bodyPr/>
                    <a:lstStyle/>
                    <a:p>
                      <a:pPr algn="ctr"/>
                      <a:r>
                        <a:rPr lang="de-CH" sz="1400" b="1" dirty="0" smtClean="0"/>
                        <a:t>3.75 (H) 1.84 (V)</a:t>
                      </a:r>
                      <a:endParaRPr lang="en-US" sz="1400" b="1" dirty="0"/>
                    </a:p>
                  </a:txBody>
                  <a:tcPr marL="91448" marR="91448"/>
                </a:tc>
                <a:tc>
                  <a:txBody>
                    <a:bodyPr/>
                    <a:lstStyle/>
                    <a:p>
                      <a:pPr algn="ctr"/>
                      <a:r>
                        <a:rPr lang="de-CH" sz="1400" b="1" dirty="0" smtClean="0"/>
                        <a:t>2.59 (H &amp; V)</a:t>
                      </a:r>
                      <a:endParaRPr lang="en-US" sz="1400" b="1" dirty="0"/>
                    </a:p>
                  </a:txBody>
                  <a:tcPr marL="91448" marR="91448"/>
                </a:tc>
              </a:tr>
              <a:tr h="370840">
                <a:tc>
                  <a:txBody>
                    <a:bodyPr/>
                    <a:lstStyle/>
                    <a:p>
                      <a:r>
                        <a:rPr lang="de-CH" sz="1400" b="1" dirty="0" smtClean="0"/>
                        <a:t>Longitudinal emittance [eVs]</a:t>
                      </a:r>
                      <a:endParaRPr lang="en-US" sz="1400" b="1" dirty="0"/>
                    </a:p>
                  </a:txBody>
                  <a:tcPr marL="91448" marR="91448"/>
                </a:tc>
                <a:tc>
                  <a:txBody>
                    <a:bodyPr/>
                    <a:lstStyle/>
                    <a:p>
                      <a:pPr algn="ctr"/>
                      <a:r>
                        <a:rPr lang="de-CH" sz="1400" b="1" dirty="0" smtClean="0"/>
                        <a:t>1</a:t>
                      </a:r>
                      <a:endParaRPr lang="en-US" sz="1400" b="1" dirty="0"/>
                    </a:p>
                  </a:txBody>
                  <a:tcPr marL="91448" marR="91448"/>
                </a:tc>
                <a:tc>
                  <a:txBody>
                    <a:bodyPr/>
                    <a:lstStyle/>
                    <a:p>
                      <a:pPr algn="ctr"/>
                      <a:r>
                        <a:rPr lang="de-CH" sz="1400" b="1" dirty="0" smtClean="0"/>
                        <a:t>1?</a:t>
                      </a:r>
                      <a:endParaRPr lang="en-US" sz="1400" b="1" dirty="0"/>
                    </a:p>
                  </a:txBody>
                  <a:tcPr marL="91448" marR="91448"/>
                </a:tc>
                <a:tc gridSpan="2">
                  <a:txBody>
                    <a:bodyPr/>
                    <a:lstStyle/>
                    <a:p>
                      <a:pPr algn="ctr"/>
                      <a:r>
                        <a:rPr lang="de-CH" sz="1400" b="1" dirty="0" smtClean="0"/>
                        <a:t>?</a:t>
                      </a:r>
                      <a:endParaRPr lang="en-US" sz="1400" b="1" dirty="0"/>
                    </a:p>
                  </a:txBody>
                  <a:tcPr marL="91448" marR="91448"/>
                </a:tc>
                <a:tc hMerge="1">
                  <a:txBody>
                    <a:bodyPr/>
                    <a:lstStyle/>
                    <a:p>
                      <a:pPr algn="ctr"/>
                      <a:endParaRPr lang="en-US" sz="1400" b="1" dirty="0"/>
                    </a:p>
                  </a:txBody>
                  <a:tcPr/>
                </a:tc>
              </a:tr>
            </a:tbl>
          </a:graphicData>
        </a:graphic>
      </p:graphicFrame>
      <p:sp>
        <p:nvSpPr>
          <p:cNvPr id="3" name="Rounded Rectangular Callout 2"/>
          <p:cNvSpPr/>
          <p:nvPr/>
        </p:nvSpPr>
        <p:spPr>
          <a:xfrm>
            <a:off x="558800" y="1335088"/>
            <a:ext cx="4214813" cy="1044575"/>
          </a:xfrm>
          <a:prstGeom prst="wedgeRoundRectCallout">
            <a:avLst>
              <a:gd name="adj1" fmla="val 57479"/>
              <a:gd name="adj2" fmla="val 150962"/>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dirty="0">
                <a:solidFill>
                  <a:prstClr val="black"/>
                </a:solidFill>
              </a:rPr>
              <a:t>HL-LHC / LIU Brainstorming – June 2011 https://indico.cern.ch/conferenceDisplay.py?confId=138437</a:t>
            </a:r>
          </a:p>
        </p:txBody>
      </p:sp>
      <p:sp>
        <p:nvSpPr>
          <p:cNvPr id="10" name="Rounded Rectangular Callout 9"/>
          <p:cNvSpPr/>
          <p:nvPr/>
        </p:nvSpPr>
        <p:spPr>
          <a:xfrm>
            <a:off x="5364163" y="1335088"/>
            <a:ext cx="2824162" cy="1044575"/>
          </a:xfrm>
          <a:prstGeom prst="wedgeRoundRectCallout">
            <a:avLst>
              <a:gd name="adj1" fmla="val 14095"/>
              <a:gd name="adj2" fmla="val 148638"/>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de-CH" dirty="0">
                <a:solidFill>
                  <a:prstClr val="black"/>
                </a:solidFill>
              </a:rPr>
              <a:t>CERN-ATS-2010-177</a:t>
            </a:r>
          </a:p>
          <a:p>
            <a:pPr algn="ctr" fontAlgn="base">
              <a:spcBef>
                <a:spcPct val="0"/>
              </a:spcBef>
              <a:spcAft>
                <a:spcPct val="0"/>
              </a:spcAft>
              <a:defRPr/>
            </a:pPr>
            <a:r>
              <a:rPr lang="de-CH" dirty="0">
                <a:solidFill>
                  <a:prstClr val="black"/>
                </a:solidFill>
              </a:rPr>
              <a:t>[First thoughts on a higher energy LHC]</a:t>
            </a:r>
            <a:endParaRPr lang="en-US" dirty="0">
              <a:solidFill>
                <a:prstClr val="black"/>
              </a:solidFill>
            </a:endParaRPr>
          </a:p>
        </p:txBody>
      </p:sp>
    </p:spTree>
    <p:extLst>
      <p:ext uri="{BB962C8B-B14F-4D97-AF65-F5344CB8AC3E}">
        <p14:creationId xmlns:p14="http://schemas.microsoft.com/office/powerpoint/2010/main" val="3685821305"/>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230188" y="830263"/>
            <a:ext cx="8786812" cy="1295400"/>
          </a:xfrm>
        </p:spPr>
        <p:txBody>
          <a:bodyPr/>
          <a:lstStyle/>
          <a:p>
            <a:pPr marL="0" indent="0">
              <a:buFont typeface="Arial" pitchFamily="34" charset="0"/>
              <a:buNone/>
              <a:defRPr/>
            </a:pPr>
            <a:r>
              <a:rPr lang="de-CH" dirty="0" smtClean="0">
                <a:solidFill>
                  <a:srgbClr val="0000FF"/>
                </a:solidFill>
              </a:rPr>
              <a:t>Challenges for the injectors:</a:t>
            </a:r>
            <a:endParaRPr lang="en-US" sz="2000" dirty="0" smtClean="0"/>
          </a:p>
          <a:p>
            <a:pPr>
              <a:defRPr/>
            </a:pPr>
            <a:r>
              <a:rPr lang="en-US" sz="2000" b="1" dirty="0" smtClean="0">
                <a:solidFill>
                  <a:srgbClr val="0000FF"/>
                </a:solidFill>
              </a:rPr>
              <a:t>Higher brightness:</a:t>
            </a:r>
            <a:endParaRPr lang="en-US" sz="1600" b="1" dirty="0">
              <a:solidFill>
                <a:srgbClr val="0000FF"/>
              </a:solidFill>
              <a:latin typeface="Arial" charset="0"/>
              <a:ea typeface="ＭＳ Ｐゴシック" pitchFamily="-108" charset="-128"/>
            </a:endParaRPr>
          </a:p>
          <a:p>
            <a:pPr lvl="1">
              <a:buFont typeface="Symbol" pitchFamily="18" charset="2"/>
              <a:buChar char="Þ"/>
              <a:defRPr/>
            </a:pPr>
            <a:r>
              <a:rPr lang="en-US" sz="1800" dirty="0"/>
              <a:t>Increased injection energy in the PSB from 50 to 160 MeV [Linac4 replacing Linac2</a:t>
            </a:r>
            <a:r>
              <a:rPr lang="en-US" sz="1800" dirty="0" smtClean="0"/>
              <a:t>]</a:t>
            </a:r>
            <a:endParaRPr lang="en-US" sz="1800" dirty="0"/>
          </a:p>
        </p:txBody>
      </p:sp>
      <p:sp>
        <p:nvSpPr>
          <p:cNvPr id="2" name="Title 1"/>
          <p:cNvSpPr>
            <a:spLocks noGrp="1"/>
          </p:cNvSpPr>
          <p:nvPr>
            <p:ph type="title"/>
          </p:nvPr>
        </p:nvSpPr>
        <p:spPr>
          <a:xfrm>
            <a:off x="631825" y="6350"/>
            <a:ext cx="7691438" cy="777875"/>
          </a:xfrm>
        </p:spPr>
        <p:txBody>
          <a:bodyPr/>
          <a:lstStyle/>
          <a:p>
            <a:pPr>
              <a:defRPr/>
            </a:pPr>
            <a:r>
              <a:rPr lang="de-CH" dirty="0" smtClean="0"/>
              <a:t>HL-LHC (1/2)</a:t>
            </a:r>
            <a:endParaRPr lang="en-US" dirty="0"/>
          </a:p>
        </p:txBody>
      </p:sp>
      <p:pic>
        <p:nvPicPr>
          <p:cNvPr id="8" name="Picture 2" descr="C:\LINAC4_civil_engineering\building_progress\10_09_2010\SL701661.JPG"/>
          <p:cNvPicPr>
            <a:picLocks noChangeAspect="1" noChangeArrowheads="1"/>
          </p:cNvPicPr>
          <p:nvPr/>
        </p:nvPicPr>
        <p:blipFill>
          <a:blip r:embed="rId3">
            <a:extLst>
              <a:ext uri="{28A0092B-C50C-407E-A947-70E740481C1C}">
                <a14:useLocalDpi xmlns:a14="http://schemas.microsoft.com/office/drawing/2010/main" val="0"/>
              </a:ext>
            </a:extLst>
          </a:blip>
          <a:srcRect t="2553" b="20271"/>
          <a:stretch>
            <a:fillRect/>
          </a:stretch>
        </p:blipFill>
        <p:spPr bwMode="auto">
          <a:xfrm>
            <a:off x="0" y="2032000"/>
            <a:ext cx="9144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39938"/>
            <a:ext cx="87630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Callout 1 10"/>
          <p:cNvSpPr/>
          <p:nvPr/>
        </p:nvSpPr>
        <p:spPr>
          <a:xfrm>
            <a:off x="558800" y="5867400"/>
            <a:ext cx="1651000" cy="677863"/>
          </a:xfrm>
          <a:prstGeom prst="borderCallout1">
            <a:avLst>
              <a:gd name="adj1" fmla="val 893"/>
              <a:gd name="adj2" fmla="val 100858"/>
              <a:gd name="adj3" fmla="val -266797"/>
              <a:gd name="adj4" fmla="val 31124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400" b="1" dirty="0">
                <a:solidFill>
                  <a:prstClr val="white"/>
                </a:solidFill>
              </a:rPr>
              <a:t>2011:</a:t>
            </a:r>
          </a:p>
          <a:p>
            <a:pPr algn="ctr" fontAlgn="base">
              <a:spcBef>
                <a:spcPct val="0"/>
              </a:spcBef>
              <a:spcAft>
                <a:spcPct val="0"/>
              </a:spcAft>
              <a:defRPr/>
            </a:pPr>
            <a:r>
              <a:rPr lang="en-US" sz="1400" b="1" dirty="0">
                <a:solidFill>
                  <a:prstClr val="white"/>
                </a:solidFill>
              </a:rPr>
              <a:t>Infrastructure installation</a:t>
            </a:r>
          </a:p>
        </p:txBody>
      </p:sp>
      <p:sp>
        <p:nvSpPr>
          <p:cNvPr id="12" name="Line Callout 1 11"/>
          <p:cNvSpPr/>
          <p:nvPr/>
        </p:nvSpPr>
        <p:spPr>
          <a:xfrm>
            <a:off x="2514600" y="5867400"/>
            <a:ext cx="1430338" cy="677863"/>
          </a:xfrm>
          <a:prstGeom prst="borderCallout1">
            <a:avLst>
              <a:gd name="adj1" fmla="val -1429"/>
              <a:gd name="adj2" fmla="val 99573"/>
              <a:gd name="adj3" fmla="val -192939"/>
              <a:gd name="adj4" fmla="val 28152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400" b="1" dirty="0">
                <a:solidFill>
                  <a:prstClr val="white"/>
                </a:solidFill>
              </a:rPr>
              <a:t>2012/13:</a:t>
            </a:r>
          </a:p>
          <a:p>
            <a:pPr algn="ctr" fontAlgn="base">
              <a:spcBef>
                <a:spcPct val="0"/>
              </a:spcBef>
              <a:spcAft>
                <a:spcPct val="0"/>
              </a:spcAft>
              <a:defRPr/>
            </a:pPr>
            <a:r>
              <a:rPr lang="en-US" sz="1400" b="1" dirty="0">
                <a:solidFill>
                  <a:prstClr val="white"/>
                </a:solidFill>
              </a:rPr>
              <a:t>Accelerator installation</a:t>
            </a:r>
          </a:p>
        </p:txBody>
      </p:sp>
      <p:sp>
        <p:nvSpPr>
          <p:cNvPr id="13" name="Line Callout 1 12"/>
          <p:cNvSpPr/>
          <p:nvPr/>
        </p:nvSpPr>
        <p:spPr>
          <a:xfrm>
            <a:off x="4465638" y="6011863"/>
            <a:ext cx="1676400" cy="514350"/>
          </a:xfrm>
          <a:prstGeom prst="borderCallout1">
            <a:avLst>
              <a:gd name="adj1" fmla="val -4464"/>
              <a:gd name="adj2" fmla="val 98964"/>
              <a:gd name="adj3" fmla="val -121335"/>
              <a:gd name="adj4" fmla="val 1654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400" b="1" dirty="0">
                <a:solidFill>
                  <a:prstClr val="white"/>
                </a:solidFill>
              </a:rPr>
              <a:t>2013/14:</a:t>
            </a:r>
          </a:p>
          <a:p>
            <a:pPr algn="ctr" fontAlgn="base">
              <a:spcBef>
                <a:spcPct val="0"/>
              </a:spcBef>
              <a:spcAft>
                <a:spcPct val="0"/>
              </a:spcAft>
              <a:defRPr/>
            </a:pPr>
            <a:r>
              <a:rPr lang="en-US" sz="1400" b="1" dirty="0">
                <a:solidFill>
                  <a:prstClr val="white"/>
                </a:solidFill>
              </a:rPr>
              <a:t>Commissioning</a:t>
            </a:r>
          </a:p>
        </p:txBody>
      </p:sp>
      <p:sp>
        <p:nvSpPr>
          <p:cNvPr id="5" name="Line Callout 1 4"/>
          <p:cNvSpPr/>
          <p:nvPr/>
        </p:nvSpPr>
        <p:spPr>
          <a:xfrm>
            <a:off x="6723063" y="6011863"/>
            <a:ext cx="1227137" cy="482600"/>
          </a:xfrm>
          <a:prstGeom prst="borderCallout1">
            <a:avLst>
              <a:gd name="adj1" fmla="val -5811"/>
              <a:gd name="adj2" fmla="val 49598"/>
              <a:gd name="adj3" fmla="val -96272"/>
              <a:gd name="adj4" fmla="val 6580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CH" sz="1400" b="1" dirty="0">
                <a:solidFill>
                  <a:prstClr val="white"/>
                </a:solidFill>
              </a:rPr>
              <a:t>July 2014:</a:t>
            </a:r>
          </a:p>
          <a:p>
            <a:pPr algn="ctr" fontAlgn="base">
              <a:spcBef>
                <a:spcPct val="0"/>
              </a:spcBef>
              <a:spcAft>
                <a:spcPct val="0"/>
              </a:spcAft>
              <a:defRPr/>
            </a:pPr>
            <a:r>
              <a:rPr lang="fr-CH" sz="1400" b="1" dirty="0">
                <a:solidFill>
                  <a:prstClr val="white"/>
                </a:solidFill>
              </a:rPr>
              <a:t>Linac4 </a:t>
            </a:r>
            <a:r>
              <a:rPr lang="fr-CH" sz="1400" b="1" dirty="0" err="1">
                <a:solidFill>
                  <a:prstClr val="white"/>
                </a:solidFill>
              </a:rPr>
              <a:t>ready</a:t>
            </a:r>
            <a:endParaRPr lang="en-GB" sz="1400" b="1" dirty="0">
              <a:solidFill>
                <a:prstClr val="white"/>
              </a:solidFill>
            </a:endParaRPr>
          </a:p>
        </p:txBody>
      </p:sp>
    </p:spTree>
    <p:extLst>
      <p:ext uri="{BB962C8B-B14F-4D97-AF65-F5344CB8AC3E}">
        <p14:creationId xmlns:p14="http://schemas.microsoft.com/office/powerpoint/2010/main" val="112183637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120900"/>
            <a:ext cx="456565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Content Placeholder 2"/>
          <p:cNvSpPr>
            <a:spLocks noGrp="1"/>
          </p:cNvSpPr>
          <p:nvPr>
            <p:ph idx="1"/>
          </p:nvPr>
        </p:nvSpPr>
        <p:spPr>
          <a:xfrm>
            <a:off x="357188" y="830263"/>
            <a:ext cx="8261350" cy="2809875"/>
          </a:xfrm>
        </p:spPr>
        <p:txBody>
          <a:bodyPr/>
          <a:lstStyle/>
          <a:p>
            <a:pPr marL="0" indent="0">
              <a:buFont typeface="Arial" pitchFamily="34" charset="0"/>
              <a:buNone/>
              <a:defRPr/>
            </a:pPr>
            <a:r>
              <a:rPr lang="de-CH" dirty="0" smtClean="0">
                <a:solidFill>
                  <a:srgbClr val="0000FF"/>
                </a:solidFill>
              </a:rPr>
              <a:t>Challenges for the injectors:</a:t>
            </a:r>
            <a:endParaRPr lang="en-US" sz="2000" dirty="0" smtClean="0"/>
          </a:p>
          <a:p>
            <a:pPr>
              <a:defRPr/>
            </a:pPr>
            <a:r>
              <a:rPr lang="en-US" sz="2000" b="1" dirty="0" smtClean="0">
                <a:solidFill>
                  <a:srgbClr val="0000FF"/>
                </a:solidFill>
              </a:rPr>
              <a:t>Higher brightness:</a:t>
            </a:r>
            <a:endParaRPr lang="en-US" sz="1600" b="1" dirty="0">
              <a:solidFill>
                <a:srgbClr val="0000FF"/>
              </a:solidFill>
              <a:latin typeface="Arial" charset="0"/>
              <a:ea typeface="ＭＳ Ｐゴシック" pitchFamily="-108" charset="-128"/>
            </a:endParaRPr>
          </a:p>
          <a:p>
            <a:pPr lvl="1">
              <a:buFont typeface="Symbol" pitchFamily="18" charset="2"/>
              <a:buChar char="Þ"/>
              <a:defRPr/>
            </a:pPr>
            <a:r>
              <a:rPr lang="en-US" sz="1800" dirty="0" smtClean="0"/>
              <a:t>Increased </a:t>
            </a:r>
            <a:r>
              <a:rPr lang="en-US" sz="1800" dirty="0"/>
              <a:t>injection energy </a:t>
            </a:r>
            <a:r>
              <a:rPr lang="en-US" sz="1800" dirty="0" smtClean="0"/>
              <a:t>in the PS from 1.4 to 2 GeV [increased PSB energy or new RCS]</a:t>
            </a:r>
          </a:p>
        </p:txBody>
      </p:sp>
      <p:sp>
        <p:nvSpPr>
          <p:cNvPr id="2" name="Title 1"/>
          <p:cNvSpPr>
            <a:spLocks noGrp="1"/>
          </p:cNvSpPr>
          <p:nvPr>
            <p:ph type="title"/>
          </p:nvPr>
        </p:nvSpPr>
        <p:spPr>
          <a:xfrm>
            <a:off x="631825" y="6350"/>
            <a:ext cx="7691438" cy="777875"/>
          </a:xfrm>
        </p:spPr>
        <p:txBody>
          <a:bodyPr/>
          <a:lstStyle/>
          <a:p>
            <a:pPr>
              <a:defRPr/>
            </a:pPr>
            <a:r>
              <a:rPr lang="de-CH" dirty="0" smtClean="0"/>
              <a:t>HL-LHC (2/2)</a:t>
            </a:r>
            <a:endParaRPr lang="en-US" dirty="0"/>
          </a:p>
        </p:txBody>
      </p:sp>
      <p:sp>
        <p:nvSpPr>
          <p:cNvPr id="4" name="Right Arrow 3"/>
          <p:cNvSpPr/>
          <p:nvPr/>
        </p:nvSpPr>
        <p:spPr>
          <a:xfrm rot="1095714">
            <a:off x="2328863" y="2416175"/>
            <a:ext cx="1924050" cy="257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sp>
        <p:nvSpPr>
          <p:cNvPr id="7" name="Content Placeholder 2"/>
          <p:cNvSpPr txBox="1">
            <a:spLocks/>
          </p:cNvSpPr>
          <p:nvPr/>
        </p:nvSpPr>
        <p:spPr bwMode="auto">
          <a:xfrm>
            <a:off x="365125" y="4038600"/>
            <a:ext cx="8262938" cy="2049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fontAlgn="base">
              <a:spcBef>
                <a:spcPct val="20000"/>
              </a:spcBef>
              <a:spcAft>
                <a:spcPct val="0"/>
              </a:spcAft>
              <a:buFont typeface="Symbol" pitchFamily="18" charset="2"/>
              <a:buChar char="Þ"/>
            </a:pPr>
            <a:r>
              <a:rPr lang="en-US">
                <a:solidFill>
                  <a:prstClr val="black"/>
                </a:solidFill>
                <a:latin typeface="Calibri" pitchFamily="34" charset="0"/>
              </a:rPr>
              <a:t>Upgrades in PSB, PS and SPS for handling higher brightness beams (feedbacks, cures against electron clouds, hardware modifications to reduce impedance…)</a:t>
            </a:r>
          </a:p>
          <a:p>
            <a:pPr fontAlgn="base">
              <a:spcBef>
                <a:spcPct val="20000"/>
              </a:spcBef>
              <a:spcAft>
                <a:spcPct val="0"/>
              </a:spcAft>
              <a:buFont typeface="Arial" pitchFamily="34" charset="0"/>
              <a:buChar char="•"/>
            </a:pPr>
            <a:r>
              <a:rPr lang="en-US" sz="2000" b="1">
                <a:solidFill>
                  <a:srgbClr val="0000FF"/>
                </a:solidFill>
                <a:latin typeface="Calibri" pitchFamily="34" charset="0"/>
              </a:rPr>
              <a:t>Reliability during the period 2018-2030:</a:t>
            </a:r>
          </a:p>
          <a:p>
            <a:pPr lvl="1" fontAlgn="base">
              <a:spcBef>
                <a:spcPct val="20000"/>
              </a:spcBef>
              <a:spcAft>
                <a:spcPct val="0"/>
              </a:spcAft>
              <a:buFont typeface="Symbol" pitchFamily="18" charset="2"/>
              <a:buChar char="Þ"/>
            </a:pPr>
            <a:r>
              <a:rPr lang="en-US">
                <a:solidFill>
                  <a:prstClr val="black"/>
                </a:solidFill>
                <a:latin typeface="Calibri" pitchFamily="34" charset="0"/>
              </a:rPr>
              <a:t>Upgrade/replacement of  ageing equipment (power supplies, magnets, RF…)</a:t>
            </a:r>
          </a:p>
          <a:p>
            <a:pPr lvl="1" fontAlgn="base">
              <a:spcBef>
                <a:spcPct val="20000"/>
              </a:spcBef>
              <a:spcAft>
                <a:spcPct val="0"/>
              </a:spcAft>
              <a:buFont typeface="Symbol" pitchFamily="18" charset="2"/>
              <a:buChar char="Þ"/>
            </a:pPr>
            <a:r>
              <a:rPr lang="fr-CH">
                <a:solidFill>
                  <a:prstClr val="black"/>
                </a:solidFill>
                <a:latin typeface="Calibri" pitchFamily="34" charset="0"/>
              </a:rPr>
              <a:t>Procurement of spares</a:t>
            </a:r>
            <a:endParaRPr lang="en-US">
              <a:solidFill>
                <a:prstClr val="black"/>
              </a:solidFill>
              <a:latin typeface="Calibri" pitchFamily="34" charset="0"/>
            </a:endParaRPr>
          </a:p>
          <a:p>
            <a:pPr lvl="1" fontAlgn="base">
              <a:spcBef>
                <a:spcPct val="20000"/>
              </a:spcBef>
              <a:spcAft>
                <a:spcPct val="0"/>
              </a:spcAft>
              <a:buFont typeface="Symbol" pitchFamily="18" charset="2"/>
              <a:buChar char="Þ"/>
            </a:pPr>
            <a:r>
              <a:rPr lang="fr-CH">
                <a:solidFill>
                  <a:prstClr val="black"/>
                </a:solidFill>
                <a:latin typeface="Calibri" pitchFamily="34" charset="0"/>
              </a:rPr>
              <a:t>Improvement of radioprotection measures (shielding, ventilation…)</a:t>
            </a:r>
            <a:endParaRPr lang="de-CH">
              <a:solidFill>
                <a:prstClr val="black"/>
              </a:solidFill>
              <a:latin typeface="Calibri" pitchFamily="34" charset="0"/>
            </a:endParaRPr>
          </a:p>
        </p:txBody>
      </p:sp>
    </p:spTree>
    <p:extLst>
      <p:ext uri="{BB962C8B-B14F-4D97-AF65-F5344CB8AC3E}">
        <p14:creationId xmlns:p14="http://schemas.microsoft.com/office/powerpoint/2010/main" val="35236772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6350"/>
            <a:ext cx="7902575" cy="777875"/>
          </a:xfrm>
        </p:spPr>
        <p:txBody>
          <a:bodyPr/>
          <a:lstStyle/>
          <a:p>
            <a:pPr>
              <a:defRPr/>
            </a:pPr>
            <a:r>
              <a:rPr lang="de-CH" dirty="0" smtClean="0"/>
              <a:t>HE-LHC</a:t>
            </a:r>
            <a:endParaRPr lang="en-US" dirty="0"/>
          </a:p>
        </p:txBody>
      </p:sp>
      <p:sp>
        <p:nvSpPr>
          <p:cNvPr id="9219" name="Content Placeholder 2"/>
          <p:cNvSpPr>
            <a:spLocks noGrp="1"/>
          </p:cNvSpPr>
          <p:nvPr>
            <p:ph idx="1"/>
          </p:nvPr>
        </p:nvSpPr>
        <p:spPr>
          <a:xfrm>
            <a:off x="357188" y="655638"/>
            <a:ext cx="8455025" cy="5875337"/>
          </a:xfrm>
        </p:spPr>
        <p:txBody>
          <a:bodyPr/>
          <a:lstStyle/>
          <a:p>
            <a:pPr marL="0" indent="0">
              <a:buFont typeface="Arial" pitchFamily="34" charset="0"/>
              <a:buNone/>
              <a:defRPr/>
            </a:pPr>
            <a:r>
              <a:rPr lang="de-CH" dirty="0" smtClean="0">
                <a:solidFill>
                  <a:srgbClr val="0000FF"/>
                </a:solidFill>
              </a:rPr>
              <a:t>Challenges for the injectors:</a:t>
            </a:r>
            <a:endParaRPr lang="en-US" sz="2000" dirty="0" smtClean="0"/>
          </a:p>
          <a:p>
            <a:pPr>
              <a:defRPr/>
            </a:pPr>
            <a:r>
              <a:rPr lang="en-US" sz="2000" b="1" dirty="0" smtClean="0">
                <a:solidFill>
                  <a:srgbClr val="0000FF"/>
                </a:solidFill>
              </a:rPr>
              <a:t>1.2 </a:t>
            </a:r>
            <a:r>
              <a:rPr lang="en-US" sz="2000" b="1" dirty="0" err="1" smtClean="0">
                <a:solidFill>
                  <a:srgbClr val="0000FF"/>
                </a:solidFill>
              </a:rPr>
              <a:t>TeV</a:t>
            </a:r>
            <a:r>
              <a:rPr lang="en-US" sz="2000" b="1" dirty="0" smtClean="0">
                <a:solidFill>
                  <a:srgbClr val="0000FF"/>
                </a:solidFill>
              </a:rPr>
              <a:t> beam energy:</a:t>
            </a:r>
          </a:p>
          <a:p>
            <a:pPr lvl="1">
              <a:buFont typeface="Symbol" pitchFamily="18" charset="2"/>
              <a:buChar char="Þ"/>
              <a:defRPr/>
            </a:pPr>
            <a:r>
              <a:rPr lang="en-US" sz="2000" dirty="0" smtClean="0"/>
              <a:t>new </a:t>
            </a:r>
            <a:r>
              <a:rPr lang="en-US" sz="2000" dirty="0"/>
              <a:t>1.2 </a:t>
            </a:r>
            <a:r>
              <a:rPr lang="en-US" sz="2000" dirty="0" err="1" smtClean="0"/>
              <a:t>TeV</a:t>
            </a:r>
            <a:r>
              <a:rPr lang="en-US" sz="2000" dirty="0" smtClean="0"/>
              <a:t> synchrotron </a:t>
            </a:r>
            <a:r>
              <a:rPr lang="en-US" sz="2000" dirty="0"/>
              <a:t>either in the LHC tunnel or in the SPS </a:t>
            </a:r>
            <a:r>
              <a:rPr lang="en-US" sz="2000" dirty="0" smtClean="0"/>
              <a:t>tunnel,</a:t>
            </a:r>
          </a:p>
          <a:p>
            <a:pPr lvl="1">
              <a:buFont typeface="Symbol" pitchFamily="18" charset="2"/>
              <a:buChar char="Þ"/>
              <a:defRPr/>
            </a:pPr>
            <a:r>
              <a:rPr lang="en-US" sz="2000" dirty="0"/>
              <a:t>o</a:t>
            </a:r>
            <a:r>
              <a:rPr lang="en-US" sz="2000" dirty="0" smtClean="0"/>
              <a:t>r </a:t>
            </a:r>
            <a:r>
              <a:rPr lang="en-US" sz="2000" dirty="0"/>
              <a:t>use </a:t>
            </a:r>
            <a:r>
              <a:rPr lang="en-US" sz="2000" dirty="0" smtClean="0"/>
              <a:t>of the </a:t>
            </a:r>
            <a:r>
              <a:rPr lang="en-US" sz="2000" dirty="0"/>
              <a:t>LHC itself, if it </a:t>
            </a:r>
            <a:r>
              <a:rPr lang="en-US" sz="2000" dirty="0" smtClean="0"/>
              <a:t>is economically </a:t>
            </a:r>
            <a:r>
              <a:rPr lang="en-US" sz="2000" dirty="0"/>
              <a:t>interesting to locate the HE-LHC in a </a:t>
            </a:r>
            <a:r>
              <a:rPr lang="en-US" sz="2000" dirty="0" smtClean="0"/>
              <a:t>new and </a:t>
            </a:r>
            <a:r>
              <a:rPr lang="en-US" sz="2000" dirty="0"/>
              <a:t>longer tunnel</a:t>
            </a:r>
            <a:r>
              <a:rPr lang="en-US" sz="2000" dirty="0" smtClean="0"/>
              <a:t>.</a:t>
            </a:r>
            <a:endParaRPr lang="en-US" sz="2000" dirty="0"/>
          </a:p>
          <a:p>
            <a:pPr>
              <a:defRPr/>
            </a:pPr>
            <a:r>
              <a:rPr lang="en-US" sz="2000" b="1" dirty="0" smtClean="0">
                <a:solidFill>
                  <a:srgbClr val="0000FF"/>
                </a:solidFill>
              </a:rPr>
              <a:t>Operation during 2030-2050:</a:t>
            </a:r>
          </a:p>
          <a:p>
            <a:pPr lvl="1">
              <a:buFont typeface="Symbol" pitchFamily="18" charset="2"/>
              <a:buChar char="Þ"/>
              <a:defRPr/>
            </a:pPr>
            <a:r>
              <a:rPr lang="en-US" sz="2000" dirty="0" smtClean="0"/>
              <a:t>replacement </a:t>
            </a:r>
            <a:r>
              <a:rPr lang="en-US" sz="2000" dirty="0"/>
              <a:t>of </a:t>
            </a:r>
            <a:r>
              <a:rPr lang="en-US" sz="2000" dirty="0" smtClean="0"/>
              <a:t>all or part of </a:t>
            </a:r>
            <a:r>
              <a:rPr lang="en-US" sz="2000" dirty="0"/>
              <a:t>the existing </a:t>
            </a:r>
            <a:r>
              <a:rPr lang="en-US" sz="2000" dirty="0" smtClean="0"/>
              <a:t>synchrotrons (to </a:t>
            </a:r>
            <a:r>
              <a:rPr lang="en-US" sz="2000" dirty="0"/>
              <a:t>improve reliability, reduce the cost of </a:t>
            </a:r>
            <a:r>
              <a:rPr lang="en-US" sz="2000" dirty="0" smtClean="0"/>
              <a:t>maintenance </a:t>
            </a:r>
            <a:r>
              <a:rPr lang="en-US" sz="2000" dirty="0"/>
              <a:t>and decrease the </a:t>
            </a:r>
            <a:r>
              <a:rPr lang="en-US" sz="2000" dirty="0" smtClean="0"/>
              <a:t>environmental impact). </a:t>
            </a:r>
            <a:r>
              <a:rPr lang="en-US" sz="2000" dirty="0"/>
              <a:t>The specifications of these new accelerators </a:t>
            </a:r>
            <a:r>
              <a:rPr lang="en-US" sz="2000" dirty="0" smtClean="0"/>
              <a:t>could also </a:t>
            </a:r>
            <a:r>
              <a:rPr lang="en-US" sz="2000" dirty="0"/>
              <a:t>be influenced by the needs of other </a:t>
            </a:r>
            <a:r>
              <a:rPr lang="en-US" sz="2000" dirty="0" smtClean="0"/>
              <a:t>users (e.g</a:t>
            </a:r>
            <a:r>
              <a:rPr lang="en-US" sz="2000" dirty="0"/>
              <a:t>. for neutrinos and/or nuclear physics</a:t>
            </a:r>
            <a:r>
              <a:rPr lang="en-US" sz="2000" dirty="0" smtClean="0"/>
              <a:t>). Typical example:</a:t>
            </a:r>
            <a:endParaRPr lang="de-CH" sz="2000" dirty="0" smtClean="0"/>
          </a:p>
        </p:txBody>
      </p:sp>
      <p:graphicFrame>
        <p:nvGraphicFramePr>
          <p:cNvPr id="4" name="Table 3"/>
          <p:cNvGraphicFramePr>
            <a:graphicFrameLocks noGrp="1"/>
          </p:cNvGraphicFramePr>
          <p:nvPr/>
        </p:nvGraphicFramePr>
        <p:xfrm>
          <a:off x="3127375" y="4592638"/>
          <a:ext cx="5467350" cy="1752600"/>
        </p:xfrm>
        <a:graphic>
          <a:graphicData uri="http://schemas.openxmlformats.org/drawingml/2006/table">
            <a:tbl>
              <a:tblPr firstRow="1" bandRow="1">
                <a:tableStyleId>{5C22544A-7EE6-4342-B048-85BDC9FD1C3A}</a:tableStyleId>
              </a:tblPr>
              <a:tblGrid>
                <a:gridCol w="1886170"/>
                <a:gridCol w="1024505"/>
                <a:gridCol w="2556675"/>
              </a:tblGrid>
              <a:tr h="370840">
                <a:tc>
                  <a:txBody>
                    <a:bodyPr/>
                    <a:lstStyle/>
                    <a:p>
                      <a:pPr algn="ctr"/>
                      <a:r>
                        <a:rPr lang="de-CH" dirty="0" smtClean="0"/>
                        <a:t>Energy range</a:t>
                      </a:r>
                      <a:endParaRPr lang="en-US" dirty="0"/>
                    </a:p>
                  </a:txBody>
                  <a:tcPr marL="91450" marR="91450"/>
                </a:tc>
                <a:tc>
                  <a:txBody>
                    <a:bodyPr/>
                    <a:lstStyle/>
                    <a:p>
                      <a:pPr algn="ctr"/>
                      <a:r>
                        <a:rPr lang="de-CH" dirty="0" smtClean="0"/>
                        <a:t>Machine</a:t>
                      </a:r>
                      <a:endParaRPr lang="en-US" dirty="0"/>
                    </a:p>
                  </a:txBody>
                  <a:tcPr marL="91450" marR="91450"/>
                </a:tc>
                <a:tc>
                  <a:txBody>
                    <a:bodyPr/>
                    <a:lstStyle/>
                    <a:p>
                      <a:pPr algn="ctr"/>
                      <a:r>
                        <a:rPr lang="de-CH" dirty="0" smtClean="0"/>
                        <a:t>Other application</a:t>
                      </a:r>
                      <a:endParaRPr lang="en-US" dirty="0"/>
                    </a:p>
                  </a:txBody>
                  <a:tcPr marL="91450" marR="91450"/>
                </a:tc>
              </a:tr>
              <a:tr h="370840">
                <a:tc>
                  <a:txBody>
                    <a:bodyPr/>
                    <a:lstStyle/>
                    <a:p>
                      <a:r>
                        <a:rPr lang="de-CH" dirty="0" smtClean="0"/>
                        <a:t>100 GeV – 1.2 TeV</a:t>
                      </a:r>
                      <a:endParaRPr lang="en-US" dirty="0"/>
                    </a:p>
                  </a:txBody>
                  <a:tcPr marL="91450" marR="91450"/>
                </a:tc>
                <a:tc>
                  <a:txBody>
                    <a:bodyPr/>
                    <a:lstStyle/>
                    <a:p>
                      <a:pPr algn="ctr"/>
                      <a:r>
                        <a:rPr lang="de-CH" dirty="0" smtClean="0"/>
                        <a:t>HE-SPS</a:t>
                      </a:r>
                      <a:endParaRPr lang="en-US" dirty="0"/>
                    </a:p>
                  </a:txBody>
                  <a:tcPr marL="91450" marR="91450"/>
                </a:tc>
                <a:tc>
                  <a:txBody>
                    <a:bodyPr/>
                    <a:lstStyle/>
                    <a:p>
                      <a:r>
                        <a:rPr lang="de-CH" dirty="0" smtClean="0"/>
                        <a:t>RIB</a:t>
                      </a:r>
                      <a:r>
                        <a:rPr lang="de-CH" baseline="0" dirty="0" smtClean="0"/>
                        <a:t> acceleration?</a:t>
                      </a:r>
                      <a:endParaRPr lang="en-US" dirty="0"/>
                    </a:p>
                  </a:txBody>
                  <a:tcPr marL="91450" marR="91450"/>
                </a:tc>
              </a:tr>
              <a:tr h="370840">
                <a:tc>
                  <a:txBody>
                    <a:bodyPr/>
                    <a:lstStyle/>
                    <a:p>
                      <a:r>
                        <a:rPr lang="de-CH" dirty="0" smtClean="0"/>
                        <a:t>~8 - 100</a:t>
                      </a:r>
                      <a:r>
                        <a:rPr lang="de-CH" baseline="0" dirty="0" smtClean="0"/>
                        <a:t> GeV</a:t>
                      </a:r>
                      <a:endParaRPr lang="en-US" dirty="0"/>
                    </a:p>
                  </a:txBody>
                  <a:tcPr marL="91450" marR="91450"/>
                </a:tc>
                <a:tc>
                  <a:txBody>
                    <a:bodyPr/>
                    <a:lstStyle/>
                    <a:p>
                      <a:pPr algn="ctr"/>
                      <a:r>
                        <a:rPr lang="de-CH" dirty="0" smtClean="0"/>
                        <a:t>HE-PS</a:t>
                      </a:r>
                      <a:endParaRPr lang="en-US" dirty="0"/>
                    </a:p>
                  </a:txBody>
                  <a:tcPr marL="91450" marR="91450"/>
                </a:tc>
                <a:tc>
                  <a:txBody>
                    <a:bodyPr/>
                    <a:lstStyle/>
                    <a:p>
                      <a:r>
                        <a:rPr lang="de-CH" dirty="0" smtClean="0"/>
                        <a:t>RIB acceleration ?</a:t>
                      </a:r>
                      <a:endParaRPr lang="en-US" dirty="0"/>
                    </a:p>
                  </a:txBody>
                  <a:tcPr marL="91450" marR="91450"/>
                </a:tc>
              </a:tr>
              <a:tr h="370840">
                <a:tc>
                  <a:txBody>
                    <a:bodyPr/>
                    <a:lstStyle/>
                    <a:p>
                      <a:r>
                        <a:rPr lang="de-CH" dirty="0" smtClean="0"/>
                        <a:t>Up to ~8 GeV</a:t>
                      </a:r>
                      <a:endParaRPr lang="en-US" dirty="0"/>
                    </a:p>
                  </a:txBody>
                  <a:tcPr marL="91450" marR="91450"/>
                </a:tc>
                <a:tc>
                  <a:txBody>
                    <a:bodyPr/>
                    <a:lstStyle/>
                    <a:p>
                      <a:pPr algn="ctr"/>
                      <a:r>
                        <a:rPr lang="de-CH" dirty="0" smtClean="0"/>
                        <a:t>SC</a:t>
                      </a:r>
                      <a:r>
                        <a:rPr lang="de-CH" baseline="0" dirty="0" smtClean="0"/>
                        <a:t> linac</a:t>
                      </a:r>
                      <a:endParaRPr lang="en-US" dirty="0"/>
                    </a:p>
                  </a:txBody>
                  <a:tcPr marL="91450" marR="91450"/>
                </a:tc>
                <a:tc>
                  <a:txBody>
                    <a:bodyPr/>
                    <a:lstStyle/>
                    <a:p>
                      <a:r>
                        <a:rPr lang="de-CH" dirty="0" smtClean="0"/>
                        <a:t>(+</a:t>
                      </a:r>
                      <a:r>
                        <a:rPr lang="de-CH" baseline="0" dirty="0" smtClean="0"/>
                        <a:t> 2 fixed energy rings) </a:t>
                      </a:r>
                      <a:r>
                        <a:rPr lang="de-CH" baseline="0" dirty="0" smtClean="0">
                          <a:latin typeface="Symbol" pitchFamily="18" charset="2"/>
                        </a:rPr>
                        <a:t>m</a:t>
                      </a:r>
                      <a:r>
                        <a:rPr lang="de-CH" baseline="0" dirty="0" smtClean="0"/>
                        <a:t> production for </a:t>
                      </a:r>
                      <a:r>
                        <a:rPr lang="de-CH" baseline="0" dirty="0" smtClean="0">
                          <a:latin typeface="Symbol" pitchFamily="18" charset="2"/>
                        </a:rPr>
                        <a:t>n</a:t>
                      </a:r>
                      <a:r>
                        <a:rPr lang="de-CH" baseline="0" dirty="0" smtClean="0"/>
                        <a:t> factory</a:t>
                      </a:r>
                      <a:endParaRPr lang="en-US" dirty="0"/>
                    </a:p>
                  </a:txBody>
                  <a:tcPr marL="91450" marR="91450"/>
                </a:tc>
              </a:tr>
            </a:tbl>
          </a:graphicData>
        </a:graphic>
      </p:graphicFrame>
      <p:sp>
        <p:nvSpPr>
          <p:cNvPr id="5" name="Rectangular Callout 4"/>
          <p:cNvSpPr/>
          <p:nvPr/>
        </p:nvSpPr>
        <p:spPr>
          <a:xfrm>
            <a:off x="776288" y="4692650"/>
            <a:ext cx="1592262" cy="701675"/>
          </a:xfrm>
          <a:prstGeom prst="wedgeRectCallout">
            <a:avLst>
              <a:gd name="adj1" fmla="val 97951"/>
              <a:gd name="adj2" fmla="val 9626"/>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de-CH" b="1" dirty="0">
                <a:solidFill>
                  <a:srgbClr val="FF0000"/>
                </a:solidFill>
              </a:rPr>
              <a:t>Bmax~5 T</a:t>
            </a:r>
          </a:p>
          <a:p>
            <a:pPr algn="ctr" fontAlgn="base">
              <a:spcBef>
                <a:spcPct val="0"/>
              </a:spcBef>
              <a:spcAft>
                <a:spcPct val="0"/>
              </a:spcAft>
              <a:defRPr/>
            </a:pPr>
            <a:r>
              <a:rPr lang="de-CH" b="1" dirty="0">
                <a:solidFill>
                  <a:srgbClr val="FF0000"/>
                </a:solidFill>
              </a:rPr>
              <a:t>Bdotmax~2T/s</a:t>
            </a:r>
            <a:endParaRPr lang="en-US" b="1" dirty="0">
              <a:solidFill>
                <a:srgbClr val="FF0000"/>
              </a:solidFill>
            </a:endParaRPr>
          </a:p>
        </p:txBody>
      </p:sp>
      <p:sp>
        <p:nvSpPr>
          <p:cNvPr id="6" name="Rectangular Callout 5"/>
          <p:cNvSpPr/>
          <p:nvPr/>
        </p:nvSpPr>
        <p:spPr>
          <a:xfrm>
            <a:off x="781050" y="5513388"/>
            <a:ext cx="1592263" cy="701675"/>
          </a:xfrm>
          <a:prstGeom prst="wedgeRectCallout">
            <a:avLst>
              <a:gd name="adj1" fmla="val 97333"/>
              <a:gd name="adj2" fmla="val -52029"/>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de-CH" b="1" dirty="0">
                <a:solidFill>
                  <a:srgbClr val="FF0000"/>
                </a:solidFill>
              </a:rPr>
              <a:t>Bmax~4 T</a:t>
            </a:r>
          </a:p>
          <a:p>
            <a:pPr algn="ctr" fontAlgn="base">
              <a:spcBef>
                <a:spcPct val="0"/>
              </a:spcBef>
              <a:spcAft>
                <a:spcPct val="0"/>
              </a:spcAft>
              <a:defRPr/>
            </a:pPr>
            <a:r>
              <a:rPr lang="de-CH" b="1" dirty="0">
                <a:solidFill>
                  <a:srgbClr val="FF0000"/>
                </a:solidFill>
              </a:rPr>
              <a:t>Bdotmax~3T/s</a:t>
            </a:r>
            <a:endParaRPr lang="en-US" b="1" dirty="0">
              <a:solidFill>
                <a:srgbClr val="FF0000"/>
              </a:solidFill>
            </a:endParaRPr>
          </a:p>
        </p:txBody>
      </p:sp>
    </p:spTree>
    <p:extLst>
      <p:ext uri="{BB962C8B-B14F-4D97-AF65-F5344CB8AC3E}">
        <p14:creationId xmlns:p14="http://schemas.microsoft.com/office/powerpoint/2010/main" val="1029357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44538" y="1612900"/>
            <a:ext cx="7772400" cy="3128963"/>
          </a:xfrm>
        </p:spPr>
        <p:txBody>
          <a:bodyPr rtlCol="0">
            <a:normAutofit/>
          </a:bodyPr>
          <a:lstStyle/>
          <a:p>
            <a:pPr eaLnBrk="1" fontAlgn="auto" hangingPunct="1">
              <a:spcAft>
                <a:spcPts val="0"/>
              </a:spcAft>
              <a:defRPr/>
            </a:pPr>
            <a:r>
              <a:rPr lang="de-CH" sz="6000" dirty="0" smtClean="0">
                <a:solidFill>
                  <a:srgbClr val="0000FF"/>
                </a:solidFill>
                <a:effectLst>
                  <a:outerShdw blurRad="38100" dist="38100" dir="2700000" algn="tl">
                    <a:srgbClr val="000000">
                      <a:alpha val="43137"/>
                    </a:srgbClr>
                  </a:outerShdw>
                </a:effectLst>
              </a:rPr>
              <a:t>Potential Proton Drivers at CERN</a:t>
            </a:r>
            <a:endParaRPr lang="en-US" sz="6000" dirty="0" smtClean="0">
              <a:solidFill>
                <a:srgbClr val="0000FF"/>
              </a:solidFill>
              <a:effectLst>
                <a:outerShdw blurRad="38100" dist="38100" dir="2700000" algn="tl">
                  <a:srgbClr val="000000">
                    <a:alpha val="43137"/>
                  </a:srgbClr>
                </a:outerShdw>
              </a:effectLst>
            </a:endParaRPr>
          </a:p>
        </p:txBody>
      </p:sp>
      <p:sp>
        <p:nvSpPr>
          <p:cNvPr id="10243" name="TextBox 3"/>
          <p:cNvSpPr txBox="1">
            <a:spLocks noChangeArrowheads="1"/>
          </p:cNvSpPr>
          <p:nvPr/>
        </p:nvSpPr>
        <p:spPr bwMode="auto">
          <a:xfrm>
            <a:off x="0" y="6488113"/>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prstClr val="black"/>
                </a:solidFill>
              </a:rPr>
              <a:t>R. Garoby</a:t>
            </a:r>
          </a:p>
        </p:txBody>
      </p:sp>
      <p:sp>
        <p:nvSpPr>
          <p:cNvPr id="10244" name="TextBox 130"/>
          <p:cNvSpPr txBox="1">
            <a:spLocks noChangeArrowheads="1"/>
          </p:cNvSpPr>
          <p:nvPr/>
        </p:nvSpPr>
        <p:spPr bwMode="auto">
          <a:xfrm>
            <a:off x="7940675" y="6527800"/>
            <a:ext cx="120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b="1">
                <a:solidFill>
                  <a:prstClr val="black"/>
                </a:solidFill>
              </a:rPr>
              <a:t>15/07/2011</a:t>
            </a:r>
          </a:p>
        </p:txBody>
      </p:sp>
    </p:spTree>
    <p:extLst>
      <p:ext uri="{BB962C8B-B14F-4D97-AF65-F5344CB8AC3E}">
        <p14:creationId xmlns:p14="http://schemas.microsoft.com/office/powerpoint/2010/main" val="278617834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6350"/>
            <a:ext cx="8512175" cy="890588"/>
          </a:xfrm>
        </p:spPr>
        <p:txBody>
          <a:bodyPr/>
          <a:lstStyle/>
          <a:p>
            <a:pPr>
              <a:defRPr/>
            </a:pPr>
            <a:r>
              <a:rPr lang="de-CH" dirty="0" smtClean="0"/>
              <a:t>PS-based Proton Driver</a:t>
            </a:r>
            <a:endParaRPr lang="en-US" dirty="0"/>
          </a:p>
        </p:txBody>
      </p:sp>
      <p:sp>
        <p:nvSpPr>
          <p:cNvPr id="9219" name="Content Placeholder 2"/>
          <p:cNvSpPr>
            <a:spLocks noGrp="1"/>
          </p:cNvSpPr>
          <p:nvPr>
            <p:ph idx="1"/>
          </p:nvPr>
        </p:nvSpPr>
        <p:spPr>
          <a:xfrm>
            <a:off x="357188" y="1074738"/>
            <a:ext cx="8455025" cy="5346700"/>
          </a:xfrm>
        </p:spPr>
        <p:txBody>
          <a:bodyPr/>
          <a:lstStyle/>
          <a:p>
            <a:pPr marL="0" indent="0">
              <a:buFont typeface="Arial" pitchFamily="34" charset="0"/>
              <a:buNone/>
              <a:defRPr/>
            </a:pPr>
            <a:r>
              <a:rPr lang="fr-CH" sz="2400" dirty="0" smtClean="0">
                <a:latin typeface="Arial" pitchFamily="34" charset="0"/>
                <a:cs typeface="Arial" pitchFamily="34" charset="0"/>
              </a:rPr>
              <a:t>[</a:t>
            </a:r>
            <a:r>
              <a:rPr lang="en-GB" sz="2400" dirty="0">
                <a:latin typeface="Arial" pitchFamily="34" charset="0"/>
                <a:cs typeface="Arial" pitchFamily="34" charset="0"/>
              </a:rPr>
              <a:t>EDMS Document </a:t>
            </a:r>
            <a:r>
              <a:rPr lang="en-GB" sz="2400" dirty="0" smtClean="0">
                <a:latin typeface="Arial" pitchFamily="34" charset="0"/>
                <a:cs typeface="Arial" pitchFamily="34" charset="0"/>
              </a:rPr>
              <a:t>No.</a:t>
            </a:r>
            <a:r>
              <a:rPr lang="en-GB" sz="2400" b="1" dirty="0" smtClean="0">
                <a:latin typeface="Arial" pitchFamily="34" charset="0"/>
                <a:cs typeface="Arial" pitchFamily="34" charset="0"/>
              </a:rPr>
              <a:t>1108369 </a:t>
            </a:r>
            <a:r>
              <a:rPr lang="en-GB" sz="2400" b="1" dirty="0">
                <a:latin typeface="Arial" pitchFamily="34" charset="0"/>
                <a:cs typeface="Arial" pitchFamily="34" charset="0"/>
              </a:rPr>
              <a:t>rev </a:t>
            </a:r>
            <a:r>
              <a:rPr lang="en-GB" sz="2400" b="1" dirty="0" smtClean="0">
                <a:latin typeface="Arial" pitchFamily="34" charset="0"/>
                <a:cs typeface="Arial" pitchFamily="34" charset="0"/>
              </a:rPr>
              <a:t>1.1]</a:t>
            </a:r>
            <a:endParaRPr lang="fr-CH" sz="2400" dirty="0" smtClean="0">
              <a:solidFill>
                <a:srgbClr val="0000FF"/>
              </a:solidFill>
              <a:latin typeface="Arial" pitchFamily="34" charset="0"/>
              <a:cs typeface="Arial" pitchFamily="34" charset="0"/>
            </a:endParaRPr>
          </a:p>
          <a:p>
            <a:pPr>
              <a:defRPr/>
            </a:pPr>
            <a:endParaRPr lang="de-CH" sz="2000" dirty="0" smtClean="0"/>
          </a:p>
        </p:txBody>
      </p:sp>
      <p:pic>
        <p:nvPicPr>
          <p:cNvPr id="11268" name="Picture 2"/>
          <p:cNvPicPr>
            <a:picLocks noChangeAspect="1"/>
          </p:cNvPicPr>
          <p:nvPr/>
        </p:nvPicPr>
        <p:blipFill>
          <a:blip r:embed="rId3">
            <a:extLst>
              <a:ext uri="{28A0092B-C50C-407E-A947-70E740481C1C}">
                <a14:useLocalDpi xmlns:a14="http://schemas.microsoft.com/office/drawing/2010/main" val="0"/>
              </a:ext>
            </a:extLst>
          </a:blip>
          <a:srcRect l="9148" t="17778" r="8797" b="53333"/>
          <a:stretch>
            <a:fillRect/>
          </a:stretch>
        </p:blipFill>
        <p:spPr bwMode="auto">
          <a:xfrm>
            <a:off x="3073400" y="1541463"/>
            <a:ext cx="58943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4">
            <a:extLst>
              <a:ext uri="{28A0092B-C50C-407E-A947-70E740481C1C}">
                <a14:useLocalDpi xmlns:a14="http://schemas.microsoft.com/office/drawing/2010/main" val="0"/>
              </a:ext>
            </a:extLst>
          </a:blip>
          <a:srcRect l="12463" t="12859" r="12289" b="68765"/>
          <a:stretch>
            <a:fillRect/>
          </a:stretch>
        </p:blipFill>
        <p:spPr bwMode="auto">
          <a:xfrm>
            <a:off x="209550" y="4602163"/>
            <a:ext cx="5407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p:cNvSpPr txBox="1">
            <a:spLocks noChangeArrowheads="1"/>
          </p:cNvSpPr>
          <p:nvPr/>
        </p:nvSpPr>
        <p:spPr bwMode="auto">
          <a:xfrm>
            <a:off x="2039938" y="1541463"/>
            <a:ext cx="13652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fr-CH">
                <a:solidFill>
                  <a:prstClr val="black"/>
                </a:solidFill>
              </a:rPr>
              <a:t>Draft layout</a:t>
            </a:r>
            <a:endParaRPr lang="en-GB">
              <a:solidFill>
                <a:prstClr val="black"/>
              </a:solidFill>
            </a:endParaRPr>
          </a:p>
        </p:txBody>
      </p:sp>
      <p:sp>
        <p:nvSpPr>
          <p:cNvPr id="11271" name="TextBox 9"/>
          <p:cNvSpPr txBox="1">
            <a:spLocks noChangeArrowheads="1"/>
          </p:cNvSpPr>
          <p:nvPr/>
        </p:nvSpPr>
        <p:spPr bwMode="auto">
          <a:xfrm>
            <a:off x="254000" y="4241800"/>
            <a:ext cx="31591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fr-CH">
                <a:solidFill>
                  <a:prstClr val="black"/>
                </a:solidFill>
              </a:rPr>
              <a:t>Proton beam characteristics</a:t>
            </a:r>
            <a:endParaRPr lang="en-GB">
              <a:solidFill>
                <a:prstClr val="black"/>
              </a:solidFill>
            </a:endParaRPr>
          </a:p>
        </p:txBody>
      </p:sp>
      <p:sp>
        <p:nvSpPr>
          <p:cNvPr id="11272" name="TextBox 10"/>
          <p:cNvSpPr txBox="1">
            <a:spLocks noChangeArrowheads="1"/>
          </p:cNvSpPr>
          <p:nvPr/>
        </p:nvSpPr>
        <p:spPr bwMode="auto">
          <a:xfrm>
            <a:off x="338138" y="2554288"/>
            <a:ext cx="3068637" cy="368300"/>
          </a:xfrm>
          <a:prstGeom prst="rect">
            <a:avLst/>
          </a:prstGeom>
          <a:solidFill>
            <a:srgbClr val="FF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Short baseline experiment</a:t>
            </a:r>
            <a:endParaRPr lang="en-GB" b="1" i="1">
              <a:solidFill>
                <a:prstClr val="black"/>
              </a:solidFill>
            </a:endParaRPr>
          </a:p>
        </p:txBody>
      </p:sp>
    </p:spTree>
    <p:extLst>
      <p:ext uri="{BB962C8B-B14F-4D97-AF65-F5344CB8AC3E}">
        <p14:creationId xmlns:p14="http://schemas.microsoft.com/office/powerpoint/2010/main" val="191987611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6350"/>
            <a:ext cx="8512175" cy="890588"/>
          </a:xfrm>
        </p:spPr>
        <p:txBody>
          <a:bodyPr/>
          <a:lstStyle/>
          <a:p>
            <a:pPr>
              <a:defRPr/>
            </a:pPr>
            <a:r>
              <a:rPr lang="de-CH" dirty="0" smtClean="0"/>
              <a:t>SPS-based Proton Driver</a:t>
            </a:r>
            <a:endParaRPr lang="en-US" dirty="0"/>
          </a:p>
        </p:txBody>
      </p:sp>
      <p:sp>
        <p:nvSpPr>
          <p:cNvPr id="12291" name="Content Placeholder 2"/>
          <p:cNvSpPr>
            <a:spLocks noGrp="1"/>
          </p:cNvSpPr>
          <p:nvPr>
            <p:ph idx="1"/>
          </p:nvPr>
        </p:nvSpPr>
        <p:spPr>
          <a:xfrm>
            <a:off x="323850" y="931863"/>
            <a:ext cx="8455025" cy="5337175"/>
          </a:xfrm>
        </p:spPr>
        <p:txBody>
          <a:bodyPr/>
          <a:lstStyle/>
          <a:p>
            <a:pPr marL="0" indent="0">
              <a:buFont typeface="Arial" pitchFamily="34" charset="0"/>
              <a:buNone/>
            </a:pPr>
            <a:r>
              <a:rPr lang="fr-CH" sz="2400" smtClean="0">
                <a:latin typeface="Arial" pitchFamily="34" charset="0"/>
                <a:cs typeface="Arial" pitchFamily="34" charset="0"/>
              </a:rPr>
              <a:t>From LAGUNA-LBNO proposal (EU-FP7)</a:t>
            </a:r>
          </a:p>
        </p:txBody>
      </p:sp>
      <p:grpSp>
        <p:nvGrpSpPr>
          <p:cNvPr id="12292" name="Group 4"/>
          <p:cNvGrpSpPr>
            <a:grpSpLocks/>
          </p:cNvGrpSpPr>
          <p:nvPr/>
        </p:nvGrpSpPr>
        <p:grpSpPr bwMode="auto">
          <a:xfrm>
            <a:off x="1593850" y="2028825"/>
            <a:ext cx="7448550" cy="3402013"/>
            <a:chOff x="925513" y="950914"/>
            <a:chExt cx="7448020" cy="3400955"/>
          </a:xfrm>
        </p:grpSpPr>
        <p:pic>
          <p:nvPicPr>
            <p:cNvPr id="12296" name="Picture 2"/>
            <p:cNvPicPr>
              <a:picLocks noChangeAspect="1" noChangeArrowheads="1"/>
            </p:cNvPicPr>
            <p:nvPr/>
          </p:nvPicPr>
          <p:blipFill>
            <a:blip r:embed="rId3">
              <a:extLst>
                <a:ext uri="{28A0092B-C50C-407E-A947-70E740481C1C}">
                  <a14:useLocalDpi xmlns:a14="http://schemas.microsoft.com/office/drawing/2010/main" val="0"/>
                </a:ext>
              </a:extLst>
            </a:blip>
            <a:srcRect l="2" r="-2148" b="31380"/>
            <a:stretch>
              <a:fillRect/>
            </a:stretch>
          </p:blipFill>
          <p:spPr bwMode="auto">
            <a:xfrm>
              <a:off x="925513" y="950914"/>
              <a:ext cx="7448020" cy="340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59172" y="1320687"/>
              <a:ext cx="1304832" cy="303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endParaRPr>
            </a:p>
          </p:txBody>
        </p:sp>
      </p:grpSp>
      <p:sp>
        <p:nvSpPr>
          <p:cNvPr id="9" name="Rounded Rectangular Callout 8"/>
          <p:cNvSpPr/>
          <p:nvPr/>
        </p:nvSpPr>
        <p:spPr>
          <a:xfrm>
            <a:off x="7188200" y="5697538"/>
            <a:ext cx="1744663" cy="838200"/>
          </a:xfrm>
          <a:prstGeom prst="wedgeRoundRectCallout">
            <a:avLst>
              <a:gd name="adj1" fmla="val -75202"/>
              <a:gd name="adj2" fmla="val -92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CH" dirty="0">
                <a:solidFill>
                  <a:prstClr val="white"/>
                </a:solidFill>
              </a:rPr>
              <a:t>1.3 x nominal CNGS performance</a:t>
            </a:r>
            <a:endParaRPr lang="en-GB" dirty="0">
              <a:solidFill>
                <a:prstClr val="white"/>
              </a:solidFill>
            </a:endParaRPr>
          </a:p>
        </p:txBody>
      </p:sp>
      <p:sp>
        <p:nvSpPr>
          <p:cNvPr id="12294" name="TextBox 10"/>
          <p:cNvSpPr txBox="1">
            <a:spLocks noChangeArrowheads="1"/>
          </p:cNvSpPr>
          <p:nvPr/>
        </p:nvSpPr>
        <p:spPr bwMode="auto">
          <a:xfrm>
            <a:off x="693738" y="5697538"/>
            <a:ext cx="4159250" cy="646112"/>
          </a:xfrm>
          <a:prstGeom prst="rect">
            <a:avLst/>
          </a:prstGeom>
          <a:solidFill>
            <a:srgbClr val="FF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Long baseline experiment (2300 km)</a:t>
            </a:r>
          </a:p>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CERN-Pyhasalmi (Finland)</a:t>
            </a:r>
            <a:endParaRPr lang="en-GB" b="1" i="1">
              <a:solidFill>
                <a:srgbClr val="430A1F"/>
              </a:solidFill>
              <a:latin typeface="Chalkboard Bold"/>
              <a:ea typeface="Chalkboard Bold"/>
              <a:cs typeface="Chalkboard Bold"/>
            </a:endParaRPr>
          </a:p>
        </p:txBody>
      </p:sp>
      <p:sp>
        <p:nvSpPr>
          <p:cNvPr id="12" name="Rounded Rectangular Callout 11"/>
          <p:cNvSpPr/>
          <p:nvPr/>
        </p:nvSpPr>
        <p:spPr>
          <a:xfrm>
            <a:off x="1404938" y="1392238"/>
            <a:ext cx="2590800" cy="342900"/>
          </a:xfrm>
          <a:prstGeom prst="wedgeRoundRectCallout">
            <a:avLst>
              <a:gd name="adj1" fmla="val -14913"/>
              <a:gd name="adj2" fmla="val 146061"/>
              <a:gd name="adj3" fmla="val 16667"/>
            </a:avLst>
          </a:prstGeom>
          <a:solidFill>
            <a:srgbClr val="FFFFD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b="1" dirty="0">
                <a:solidFill>
                  <a:srgbClr val="3A32DE"/>
                </a:solidFill>
              </a:rPr>
              <a:t>CERN-AB-2007-013 PAF</a:t>
            </a:r>
            <a:endParaRPr lang="en-GB" dirty="0">
              <a:solidFill>
                <a:srgbClr val="3A32DE"/>
              </a:solidFill>
            </a:endParaRPr>
          </a:p>
        </p:txBody>
      </p:sp>
    </p:spTree>
    <p:extLst>
      <p:ext uri="{BB962C8B-B14F-4D97-AF65-F5344CB8AC3E}">
        <p14:creationId xmlns:p14="http://schemas.microsoft.com/office/powerpoint/2010/main" val="96715360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
            <a:ext cx="8847138" cy="890588"/>
          </a:xfrm>
        </p:spPr>
        <p:txBody>
          <a:bodyPr/>
          <a:lstStyle/>
          <a:p>
            <a:pPr>
              <a:defRPr/>
            </a:pPr>
            <a:r>
              <a:rPr lang="de-CH" dirty="0" smtClean="0"/>
              <a:t>High Power PS-based Proton Driver</a:t>
            </a:r>
            <a:endParaRPr lang="en-US" dirty="0"/>
          </a:p>
        </p:txBody>
      </p:sp>
      <p:sp>
        <p:nvSpPr>
          <p:cNvPr id="13315" name="Content Placeholder 2"/>
          <p:cNvSpPr>
            <a:spLocks noGrp="1"/>
          </p:cNvSpPr>
          <p:nvPr>
            <p:ph idx="1"/>
          </p:nvPr>
        </p:nvSpPr>
        <p:spPr>
          <a:xfrm>
            <a:off x="390525" y="828675"/>
            <a:ext cx="8455025" cy="5345113"/>
          </a:xfrm>
        </p:spPr>
        <p:txBody>
          <a:bodyPr/>
          <a:lstStyle/>
          <a:p>
            <a:pPr marL="0" indent="0">
              <a:buFont typeface="Arial" pitchFamily="34" charset="0"/>
              <a:buNone/>
            </a:pPr>
            <a:r>
              <a:rPr lang="fr-CH" sz="1600" b="1" smtClean="0">
                <a:solidFill>
                  <a:srgbClr val="0000FF"/>
                </a:solidFill>
                <a:latin typeface="Arial" pitchFamily="34" charset="0"/>
                <a:cs typeface="Arial" pitchFamily="34" charset="0"/>
              </a:rPr>
              <a:t>New High Power PS (30-50 GeV, 2MW beam power) using the Low Power SPL (LP-SPL) as injector. Future Feasibility Study based on the work for LP-SPL and PS2 to be supported within the LAGUNA-LBNO DS (EU-FP7)</a:t>
            </a:r>
          </a:p>
          <a:p>
            <a:pPr marL="0" indent="0">
              <a:buFont typeface="Arial" pitchFamily="34" charset="0"/>
              <a:buNone/>
            </a:pPr>
            <a:endParaRPr lang="de-CH" sz="2000" smtClean="0"/>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404938"/>
            <a:ext cx="74803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3317" name="AutoShape 4"/>
          <p:cNvSpPr>
            <a:spLocks/>
          </p:cNvSpPr>
          <p:nvPr/>
        </p:nvSpPr>
        <p:spPr bwMode="auto">
          <a:xfrm>
            <a:off x="2087563" y="4341813"/>
            <a:ext cx="266700" cy="1130300"/>
          </a:xfrm>
          <a:custGeom>
            <a:avLst/>
            <a:gdLst>
              <a:gd name="T0" fmla="*/ 864423 w 17771"/>
              <a:gd name="T1" fmla="*/ 59147134 h 21600"/>
              <a:gd name="T2" fmla="*/ 2966251 w 17771"/>
              <a:gd name="T3" fmla="*/ 3299639 h 21600"/>
              <a:gd name="T4" fmla="*/ 4002526 w 17771"/>
              <a:gd name="T5" fmla="*/ 0 h 21600"/>
              <a:gd name="T6" fmla="*/ 0 60000 65536"/>
              <a:gd name="T7" fmla="*/ 0 60000 65536"/>
              <a:gd name="T8" fmla="*/ 0 60000 65536"/>
            </a:gdLst>
            <a:ahLst/>
            <a:cxnLst>
              <a:cxn ang="T6">
                <a:pos x="T0" y="T1"/>
              </a:cxn>
              <a:cxn ang="T7">
                <a:pos x="T2" y="T3"/>
              </a:cxn>
              <a:cxn ang="T8">
                <a:pos x="T4" y="T5"/>
              </a:cxn>
            </a:cxnLst>
            <a:rect l="0" t="0" r="r" b="b"/>
            <a:pathLst>
              <a:path w="17771" h="21600">
                <a:moveTo>
                  <a:pt x="3838" y="21600"/>
                </a:moveTo>
                <a:cubicBezTo>
                  <a:pt x="-3829" y="14551"/>
                  <a:pt x="349" y="5420"/>
                  <a:pt x="13170" y="1205"/>
                </a:cubicBezTo>
                <a:cubicBezTo>
                  <a:pt x="14631" y="725"/>
                  <a:pt x="16172" y="321"/>
                  <a:pt x="17771" y="0"/>
                </a:cubicBezTo>
              </a:path>
            </a:pathLst>
          </a:custGeom>
          <a:noFill/>
          <a:ln w="381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18" name="Line 5"/>
          <p:cNvSpPr>
            <a:spLocks noChangeShapeType="1"/>
          </p:cNvSpPr>
          <p:nvPr/>
        </p:nvSpPr>
        <p:spPr bwMode="auto">
          <a:xfrm rot="10800000" flipH="1">
            <a:off x="2351088" y="3948113"/>
            <a:ext cx="1087437" cy="3968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19" name="Rectangle 6"/>
          <p:cNvSpPr>
            <a:spLocks/>
          </p:cNvSpPr>
          <p:nvPr/>
        </p:nvSpPr>
        <p:spPr bwMode="auto">
          <a:xfrm rot="-981936">
            <a:off x="4464050" y="3438525"/>
            <a:ext cx="317500" cy="231775"/>
          </a:xfrm>
          <a:prstGeom prst="rect">
            <a:avLst/>
          </a:prstGeom>
          <a:solidFill>
            <a:srgbClr val="9C5252"/>
          </a:solidFill>
          <a:ln w="9525">
            <a:solidFill>
              <a:srgbClr val="5B72B1"/>
            </a:solidFill>
            <a:round/>
            <a:headEnd/>
            <a:tailEnd/>
          </a:ln>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20" name="Rectangle 7"/>
          <p:cNvSpPr>
            <a:spLocks/>
          </p:cNvSpPr>
          <p:nvPr/>
        </p:nvSpPr>
        <p:spPr bwMode="auto">
          <a:xfrm>
            <a:off x="3805238" y="2609850"/>
            <a:ext cx="1387475" cy="355600"/>
          </a:xfrm>
          <a:prstGeom prst="rect">
            <a:avLst/>
          </a:prstGeom>
          <a:solidFill>
            <a:srgbClr val="FEFDD5"/>
          </a:solidFill>
          <a:ln>
            <a:noFill/>
          </a:ln>
          <a:extLst>
            <a:ext uri="{91240B29-F687-4F45-9708-019B960494DF}">
              <a14:hiddenLine xmlns:a14="http://schemas.microsoft.com/office/drawing/2010/main" w="12700" cap="rnd">
                <a:solidFill>
                  <a:schemeClr val="tx1"/>
                </a:solidFill>
                <a:round/>
                <a:headEnd/>
                <a:tailEnd/>
              </a14:hiddenLine>
            </a:ext>
          </a:extLst>
        </p:spPr>
        <p:txBody>
          <a:bodyPr wrap="none" lIns="0" tIns="0" rIns="0" bIns="0">
            <a:spAutoFit/>
          </a:bodyPr>
          <a:lstStyle/>
          <a:p>
            <a:pPr fontAlgn="base">
              <a:spcBef>
                <a:spcPct val="0"/>
              </a:spcBef>
              <a:spcAft>
                <a:spcPct val="0"/>
              </a:spcAft>
            </a:pPr>
            <a:r>
              <a:rPr lang="en-US">
                <a:solidFill>
                  <a:srgbClr val="800000"/>
                </a:solidFill>
                <a:cs typeface="Calibri" pitchFamily="34" charset="0"/>
                <a:sym typeface="Calibri" pitchFamily="34" charset="0"/>
              </a:rPr>
              <a:t>Near detector</a:t>
            </a:r>
          </a:p>
        </p:txBody>
      </p:sp>
      <p:sp>
        <p:nvSpPr>
          <p:cNvPr id="13321" name="Rectangle 8"/>
          <p:cNvSpPr>
            <a:spLocks/>
          </p:cNvSpPr>
          <p:nvPr/>
        </p:nvSpPr>
        <p:spPr bwMode="auto">
          <a:xfrm>
            <a:off x="2471738" y="3233738"/>
            <a:ext cx="858837" cy="571500"/>
          </a:xfrm>
          <a:prstGeom prst="rect">
            <a:avLst/>
          </a:prstGeom>
          <a:solidFill>
            <a:srgbClr val="FEFDD5"/>
          </a:solidFill>
          <a:ln>
            <a:noFill/>
          </a:ln>
          <a:extLst>
            <a:ext uri="{91240B29-F687-4F45-9708-019B960494DF}">
              <a14:hiddenLine xmlns:a14="http://schemas.microsoft.com/office/drawing/2010/main" w="12700" cap="rnd">
                <a:solidFill>
                  <a:schemeClr val="tx1"/>
                </a:solidFill>
                <a:round/>
                <a:headEnd/>
                <a:tailEnd/>
              </a14:hiddenLine>
            </a:ext>
          </a:extLst>
        </p:spPr>
        <p:txBody>
          <a:bodyPr wrap="none" lIns="0" tIns="0" rIns="0" bIns="0">
            <a:spAutoFit/>
          </a:bodyPr>
          <a:lstStyle/>
          <a:p>
            <a:pPr fontAlgn="base">
              <a:spcBef>
                <a:spcPct val="0"/>
              </a:spcBef>
              <a:spcAft>
                <a:spcPct val="0"/>
              </a:spcAft>
            </a:pPr>
            <a:r>
              <a:rPr lang="en-US">
                <a:solidFill>
                  <a:srgbClr val="800000"/>
                </a:solidFill>
                <a:cs typeface="Calibri" pitchFamily="34" charset="0"/>
                <a:sym typeface="Calibri" pitchFamily="34" charset="0"/>
              </a:rPr>
              <a:t>Target</a:t>
            </a:r>
          </a:p>
          <a:p>
            <a:pPr fontAlgn="base">
              <a:spcBef>
                <a:spcPct val="0"/>
              </a:spcBef>
              <a:spcAft>
                <a:spcPct val="0"/>
              </a:spcAft>
            </a:pPr>
            <a:r>
              <a:rPr lang="en-US" sz="1400">
                <a:solidFill>
                  <a:srgbClr val="800000"/>
                </a:solidFill>
                <a:cs typeface="Calibri" pitchFamily="34" charset="0"/>
                <a:sym typeface="Calibri" pitchFamily="34" charset="0"/>
              </a:rPr>
              <a:t>0.75-2MW</a:t>
            </a:r>
          </a:p>
        </p:txBody>
      </p:sp>
      <p:sp>
        <p:nvSpPr>
          <p:cNvPr id="13322" name="Line 11"/>
          <p:cNvSpPr>
            <a:spLocks noChangeShapeType="1"/>
          </p:cNvSpPr>
          <p:nvPr/>
        </p:nvSpPr>
        <p:spPr bwMode="auto">
          <a:xfrm flipH="1">
            <a:off x="1049338" y="5024438"/>
            <a:ext cx="1016000" cy="1500187"/>
          </a:xfrm>
          <a:prstGeom prst="line">
            <a:avLst/>
          </a:prstGeom>
          <a:noFill/>
          <a:ln w="38100">
            <a:solidFill>
              <a:srgbClr val="0000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42" name="Line 12"/>
          <p:cNvSpPr>
            <a:spLocks noChangeShapeType="1"/>
          </p:cNvSpPr>
          <p:nvPr/>
        </p:nvSpPr>
        <p:spPr bwMode="auto">
          <a:xfrm rot="10800000" flipH="1">
            <a:off x="3487738" y="3735388"/>
            <a:ext cx="622300" cy="212725"/>
          </a:xfrm>
          <a:prstGeom prst="line">
            <a:avLst/>
          </a:prstGeom>
          <a:noFill/>
          <a:ln w="38100" cap="flat">
            <a:solidFill>
              <a:srgbClr val="FF0000"/>
            </a:solidFill>
            <a:prstDash val="solid"/>
            <a:round/>
            <a:headEnd type="none" w="med" len="med"/>
            <a:tailEnd type="triangle" w="med" len="med"/>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defRPr/>
            </a:pPr>
            <a:endParaRPr lang="en-GB">
              <a:solidFill>
                <a:prstClr val="black"/>
              </a:solidFill>
              <a:latin typeface="Arial" pitchFamily="34" charset="0"/>
            </a:endParaRPr>
          </a:p>
        </p:txBody>
      </p:sp>
      <p:sp>
        <p:nvSpPr>
          <p:cNvPr id="13324" name="Rectangle 13"/>
          <p:cNvSpPr>
            <a:spLocks/>
          </p:cNvSpPr>
          <p:nvPr/>
        </p:nvSpPr>
        <p:spPr bwMode="auto">
          <a:xfrm rot="-1222117">
            <a:off x="3143250" y="3903663"/>
            <a:ext cx="393700" cy="177800"/>
          </a:xfrm>
          <a:prstGeom prst="rect">
            <a:avLst/>
          </a:prstGeom>
          <a:solidFill>
            <a:srgbClr val="9C5252"/>
          </a:solidFill>
          <a:ln w="9525">
            <a:solidFill>
              <a:srgbClr val="5B72B1"/>
            </a:solidFill>
            <a:round/>
            <a:headEnd/>
            <a:tailEnd/>
          </a:ln>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25" name="Oval 14"/>
          <p:cNvSpPr>
            <a:spLocks/>
          </p:cNvSpPr>
          <p:nvPr/>
        </p:nvSpPr>
        <p:spPr bwMode="auto">
          <a:xfrm>
            <a:off x="2687638" y="4262438"/>
            <a:ext cx="723900" cy="736600"/>
          </a:xfrm>
          <a:prstGeom prst="ellipse">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45" name="Line 15"/>
          <p:cNvSpPr>
            <a:spLocks noChangeShapeType="1"/>
          </p:cNvSpPr>
          <p:nvPr/>
        </p:nvSpPr>
        <p:spPr bwMode="auto">
          <a:xfrm rot="10800000" flipH="1">
            <a:off x="4808538" y="2525713"/>
            <a:ext cx="2808287" cy="1003300"/>
          </a:xfrm>
          <a:prstGeom prst="line">
            <a:avLst/>
          </a:prstGeom>
          <a:noFill/>
          <a:ln w="38100" cap="flat">
            <a:solidFill>
              <a:srgbClr val="FF0000"/>
            </a:solidFill>
            <a:prstDash val="sysDot"/>
            <a:round/>
            <a:headEnd type="none" w="med" len="med"/>
            <a:tailEnd type="triangle" w="med" len="med"/>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defRPr/>
            </a:pPr>
            <a:endParaRPr lang="en-GB">
              <a:solidFill>
                <a:prstClr val="black"/>
              </a:solidFill>
              <a:latin typeface="Arial" pitchFamily="34" charset="0"/>
            </a:endParaRPr>
          </a:p>
        </p:txBody>
      </p:sp>
      <p:sp>
        <p:nvSpPr>
          <p:cNvPr id="46" name="Line 16"/>
          <p:cNvSpPr>
            <a:spLocks noChangeShapeType="1"/>
          </p:cNvSpPr>
          <p:nvPr/>
        </p:nvSpPr>
        <p:spPr bwMode="auto">
          <a:xfrm rot="10800000" flipH="1">
            <a:off x="4122738" y="3606800"/>
            <a:ext cx="373062" cy="147638"/>
          </a:xfrm>
          <a:prstGeom prst="line">
            <a:avLst/>
          </a:prstGeom>
          <a:noFill/>
          <a:ln w="38100" cap="flat">
            <a:solidFill>
              <a:srgbClr val="FF0000"/>
            </a:solidFill>
            <a:prstDash val="sysDot"/>
            <a:round/>
            <a:headEnd type="none" w="med" len="med"/>
            <a:tailEnd type="triangle" w="med" len="med"/>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defRPr/>
            </a:pPr>
            <a:endParaRPr lang="en-GB">
              <a:solidFill>
                <a:prstClr val="black"/>
              </a:solidFill>
              <a:latin typeface="Arial" pitchFamily="34" charset="0"/>
            </a:endParaRPr>
          </a:p>
        </p:txBody>
      </p:sp>
      <p:sp>
        <p:nvSpPr>
          <p:cNvPr id="13328" name="Rectangle 17"/>
          <p:cNvSpPr>
            <a:spLocks/>
          </p:cNvSpPr>
          <p:nvPr/>
        </p:nvSpPr>
        <p:spPr bwMode="auto">
          <a:xfrm>
            <a:off x="2789238" y="4452938"/>
            <a:ext cx="546100" cy="241300"/>
          </a:xfrm>
          <a:prstGeom prst="rect">
            <a:avLst/>
          </a:prstGeom>
          <a:solidFill>
            <a:srgbClr val="FEFDD5"/>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342900" indent="-342900" fontAlgn="base">
              <a:lnSpc>
                <a:spcPct val="1000"/>
              </a:lnSpc>
              <a:spcBef>
                <a:spcPct val="0"/>
              </a:spcBef>
              <a:spcAft>
                <a:spcPct val="0"/>
              </a:spcAft>
            </a:pPr>
            <a:r>
              <a:rPr lang="en-US">
                <a:solidFill>
                  <a:srgbClr val="0000FF"/>
                </a:solidFill>
                <a:latin typeface="Tw Cen MT Bold" pitchFamily="34" charset="0"/>
                <a:ea typeface="Tw Cen MT Bold" pitchFamily="34" charset="0"/>
                <a:cs typeface="Tw Cen MT Bold" pitchFamily="34" charset="0"/>
                <a:sym typeface="Tw Cen MT Bold" pitchFamily="34" charset="0"/>
              </a:rPr>
              <a:t>HPPS</a:t>
            </a:r>
          </a:p>
        </p:txBody>
      </p:sp>
      <p:sp>
        <p:nvSpPr>
          <p:cNvPr id="13329" name="Rectangle 18"/>
          <p:cNvSpPr>
            <a:spLocks/>
          </p:cNvSpPr>
          <p:nvPr/>
        </p:nvSpPr>
        <p:spPr bwMode="auto">
          <a:xfrm>
            <a:off x="7208838" y="1976438"/>
            <a:ext cx="698500" cy="241300"/>
          </a:xfrm>
          <a:prstGeom prst="rect">
            <a:avLst/>
          </a:prstGeom>
          <a:solidFill>
            <a:srgbClr val="FEFDD5"/>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342900" indent="-342900" fontAlgn="base">
              <a:lnSpc>
                <a:spcPct val="1000"/>
              </a:lnSpc>
              <a:spcBef>
                <a:spcPct val="0"/>
              </a:spcBef>
              <a:spcAft>
                <a:spcPct val="0"/>
              </a:spcAft>
            </a:pPr>
            <a:r>
              <a:rPr lang="en-US">
                <a:solidFill>
                  <a:srgbClr val="FF0000"/>
                </a:solidFill>
                <a:latin typeface="Tw Cen MT Bold" pitchFamily="34" charset="0"/>
                <a:ea typeface="Tw Cen MT Bold" pitchFamily="34" charset="0"/>
                <a:cs typeface="Tw Cen MT Bold" pitchFamily="34" charset="0"/>
                <a:sym typeface="Tw Cen MT Bold" pitchFamily="34" charset="0"/>
              </a:rPr>
              <a:t>CN2PY</a:t>
            </a:r>
          </a:p>
        </p:txBody>
      </p:sp>
      <p:sp>
        <p:nvSpPr>
          <p:cNvPr id="13330" name="Rectangle 19"/>
          <p:cNvSpPr>
            <a:spLocks/>
          </p:cNvSpPr>
          <p:nvPr/>
        </p:nvSpPr>
        <p:spPr bwMode="auto">
          <a:xfrm flipH="1">
            <a:off x="955675" y="5367338"/>
            <a:ext cx="787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342900" indent="-342900" fontAlgn="base">
              <a:lnSpc>
                <a:spcPct val="1000"/>
              </a:lnSpc>
              <a:spcBef>
                <a:spcPct val="0"/>
              </a:spcBef>
              <a:spcAft>
                <a:spcPct val="0"/>
              </a:spcAft>
            </a:pPr>
            <a:r>
              <a:rPr lang="en-US">
                <a:solidFill>
                  <a:srgbClr val="0000FF"/>
                </a:solidFill>
                <a:latin typeface="Tw Cen MT Bold" pitchFamily="34" charset="0"/>
                <a:ea typeface="Tw Cen MT Bold" pitchFamily="34" charset="0"/>
                <a:cs typeface="Tw Cen MT Bold" pitchFamily="34" charset="0"/>
                <a:sym typeface="Tw Cen MT Bold" pitchFamily="34" charset="0"/>
              </a:rPr>
              <a:t>(LP)-SPL</a:t>
            </a:r>
          </a:p>
        </p:txBody>
      </p:sp>
      <p:sp>
        <p:nvSpPr>
          <p:cNvPr id="13331" name="Freeform 20"/>
          <p:cNvSpPr>
            <a:spLocks/>
          </p:cNvSpPr>
          <p:nvPr/>
        </p:nvSpPr>
        <p:spPr bwMode="auto">
          <a:xfrm>
            <a:off x="2060575" y="4511675"/>
            <a:ext cx="622300" cy="533400"/>
          </a:xfrm>
          <a:custGeom>
            <a:avLst/>
            <a:gdLst>
              <a:gd name="T0" fmla="*/ 0 w 21600"/>
              <a:gd name="T1" fmla="*/ 325275642 h 21600"/>
              <a:gd name="T2" fmla="*/ 73796022 w 21600"/>
              <a:gd name="T3" fmla="*/ 281393293 h 21600"/>
              <a:gd name="T4" fmla="*/ 115955579 w 21600"/>
              <a:gd name="T5" fmla="*/ 271063039 h 21600"/>
              <a:gd name="T6" fmla="*/ 161629460 w 21600"/>
              <a:gd name="T7" fmla="*/ 255567004 h 21600"/>
              <a:gd name="T8" fmla="*/ 217849656 w 21600"/>
              <a:gd name="T9" fmla="*/ 242661489 h 21600"/>
              <a:gd name="T10" fmla="*/ 274069851 w 21600"/>
              <a:gd name="T11" fmla="*/ 224590811 h 21600"/>
              <a:gd name="T12" fmla="*/ 326774080 w 21600"/>
              <a:gd name="T13" fmla="*/ 196204498 h 21600"/>
              <a:gd name="T14" fmla="*/ 351381032 w 21600"/>
              <a:gd name="T15" fmla="*/ 157472669 h 21600"/>
              <a:gd name="T16" fmla="*/ 393539754 w 21600"/>
              <a:gd name="T17" fmla="*/ 121330745 h 21600"/>
              <a:gd name="T18" fmla="*/ 439214471 w 21600"/>
              <a:gd name="T19" fmla="*/ 80023656 h 21600"/>
              <a:gd name="T20" fmla="*/ 481397278 w 21600"/>
              <a:gd name="T21" fmla="*/ 41307089 h 21600"/>
              <a:gd name="T22" fmla="*/ 505980174 w 21600"/>
              <a:gd name="T23" fmla="*/ 20645914 h 21600"/>
              <a:gd name="T24" fmla="*/ 516525652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21600"/>
                </a:moveTo>
                <a:lnTo>
                  <a:pt x="3086" y="18686"/>
                </a:lnTo>
                <a:lnTo>
                  <a:pt x="4849" y="18000"/>
                </a:lnTo>
                <a:lnTo>
                  <a:pt x="6759" y="16971"/>
                </a:lnTo>
                <a:lnTo>
                  <a:pt x="9110" y="16114"/>
                </a:lnTo>
                <a:lnTo>
                  <a:pt x="11461" y="14914"/>
                </a:lnTo>
                <a:lnTo>
                  <a:pt x="13665" y="13029"/>
                </a:lnTo>
                <a:lnTo>
                  <a:pt x="14694" y="10457"/>
                </a:lnTo>
                <a:lnTo>
                  <a:pt x="16457" y="8057"/>
                </a:lnTo>
                <a:lnTo>
                  <a:pt x="18367" y="5314"/>
                </a:lnTo>
                <a:lnTo>
                  <a:pt x="20131" y="2743"/>
                </a:lnTo>
                <a:lnTo>
                  <a:pt x="21159" y="1371"/>
                </a:lnTo>
                <a:lnTo>
                  <a:pt x="21600" y="0"/>
                </a:lnTo>
              </a:path>
            </a:pathLst>
          </a:custGeom>
          <a:noFill/>
          <a:ln w="38100"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32" name="Freeform 21"/>
          <p:cNvSpPr>
            <a:spLocks/>
          </p:cNvSpPr>
          <p:nvPr/>
        </p:nvSpPr>
        <p:spPr bwMode="auto">
          <a:xfrm>
            <a:off x="2789238" y="4049713"/>
            <a:ext cx="368300" cy="309562"/>
          </a:xfrm>
          <a:custGeom>
            <a:avLst/>
            <a:gdLst>
              <a:gd name="T0" fmla="*/ 0 w 21600"/>
              <a:gd name="T1" fmla="*/ 63582387 h 21600"/>
              <a:gd name="T2" fmla="*/ 6151940 w 21600"/>
              <a:gd name="T3" fmla="*/ 52258193 h 21600"/>
              <a:gd name="T4" fmla="*/ 16002004 w 21600"/>
              <a:gd name="T5" fmla="*/ 41808369 h 21600"/>
              <a:gd name="T6" fmla="*/ 24617905 w 21600"/>
              <a:gd name="T7" fmla="*/ 33969499 h 21600"/>
              <a:gd name="T8" fmla="*/ 38156238 w 21600"/>
              <a:gd name="T9" fmla="*/ 23516594 h 21600"/>
              <a:gd name="T10" fmla="*/ 52924062 w 21600"/>
              <a:gd name="T11" fmla="*/ 17420487 h 21600"/>
              <a:gd name="T12" fmla="*/ 65232870 w 21600"/>
              <a:gd name="T13" fmla="*/ 12192601 h 21600"/>
              <a:gd name="T14" fmla="*/ 84923126 w 21600"/>
              <a:gd name="T15" fmla="*/ 6967581 h 21600"/>
              <a:gd name="T16" fmla="*/ 100925420 w 21600"/>
              <a:gd name="T17" fmla="*/ 2613850 h 21600"/>
              <a:gd name="T18" fmla="*/ 107077359 w 21600"/>
              <a:gd name="T19" fmla="*/ 0 h 21600"/>
              <a:gd name="T20" fmla="*/ 88616322 w 21600"/>
              <a:gd name="T21" fmla="*/ 522502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1600"/>
                </a:moveTo>
                <a:lnTo>
                  <a:pt x="1241" y="17753"/>
                </a:lnTo>
                <a:lnTo>
                  <a:pt x="3228" y="14203"/>
                </a:lnTo>
                <a:lnTo>
                  <a:pt x="4966" y="11540"/>
                </a:lnTo>
                <a:lnTo>
                  <a:pt x="7697" y="7989"/>
                </a:lnTo>
                <a:lnTo>
                  <a:pt x="10676" y="5918"/>
                </a:lnTo>
                <a:lnTo>
                  <a:pt x="13159" y="4142"/>
                </a:lnTo>
                <a:lnTo>
                  <a:pt x="17131" y="2367"/>
                </a:lnTo>
                <a:lnTo>
                  <a:pt x="20359" y="888"/>
                </a:lnTo>
                <a:lnTo>
                  <a:pt x="21600" y="0"/>
                </a:lnTo>
                <a:lnTo>
                  <a:pt x="17876" y="1775"/>
                </a:lnTo>
              </a:path>
            </a:pathLst>
          </a:custGeom>
          <a:noFill/>
          <a:ln w="38100"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33" name="Oval 22"/>
          <p:cNvSpPr>
            <a:spLocks/>
          </p:cNvSpPr>
          <p:nvPr/>
        </p:nvSpPr>
        <p:spPr bwMode="auto">
          <a:xfrm>
            <a:off x="2382838" y="4821238"/>
            <a:ext cx="317500" cy="279400"/>
          </a:xfrm>
          <a:prstGeom prst="ellipse">
            <a:avLst/>
          </a:prstGeom>
          <a:noFill/>
          <a:ln w="25400">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34" name="Line 24"/>
          <p:cNvSpPr>
            <a:spLocks noChangeShapeType="1"/>
          </p:cNvSpPr>
          <p:nvPr/>
        </p:nvSpPr>
        <p:spPr bwMode="auto">
          <a:xfrm>
            <a:off x="4306888" y="3168650"/>
            <a:ext cx="311150" cy="355600"/>
          </a:xfrm>
          <a:prstGeom prst="line">
            <a:avLst/>
          </a:prstGeom>
          <a:noFill/>
          <a:ln w="38100">
            <a:solidFill>
              <a:srgbClr val="2B4714"/>
            </a:solidFill>
            <a:miter lim="800000"/>
            <a:headEnd type="diamond" w="med" len="med"/>
            <a:tailEnd type="stealth" w="med" len="med"/>
          </a:ln>
          <a:extLst>
            <a:ext uri="{909E8E84-426E-40DD-AFC4-6F175D3DCCD1}">
              <a14:hiddenFill xmlns:a14="http://schemas.microsoft.com/office/drawing/2010/main">
                <a:noFill/>
              </a14:hiddenFill>
            </a:ext>
          </a:extLst>
        </p:spPr>
        <p:txBody>
          <a:bodyPr lIns="0" tIns="0" rIns="0" bIns="0"/>
          <a:lstStyle/>
          <a:p>
            <a:pPr fontAlgn="base">
              <a:spcBef>
                <a:spcPct val="0"/>
              </a:spcBef>
              <a:spcAft>
                <a:spcPct val="0"/>
              </a:spcAft>
            </a:pPr>
            <a:endParaRPr lang="en-GB">
              <a:solidFill>
                <a:prstClr val="black"/>
              </a:solidFill>
              <a:latin typeface="Arial" pitchFamily="34" charset="0"/>
            </a:endParaRPr>
          </a:p>
        </p:txBody>
      </p:sp>
      <p:sp>
        <p:nvSpPr>
          <p:cNvPr id="13335" name="TextBox 53"/>
          <p:cNvSpPr txBox="1">
            <a:spLocks noChangeArrowheads="1"/>
          </p:cNvSpPr>
          <p:nvPr/>
        </p:nvSpPr>
        <p:spPr bwMode="auto">
          <a:xfrm>
            <a:off x="392113" y="1774825"/>
            <a:ext cx="4160837" cy="646113"/>
          </a:xfrm>
          <a:prstGeom prst="rect">
            <a:avLst/>
          </a:prstGeom>
          <a:solidFill>
            <a:srgbClr val="FF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Long baseline experiment (2300 km)</a:t>
            </a:r>
          </a:p>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CERN-Pyhasalmi (Finland)</a:t>
            </a:r>
            <a:endParaRPr lang="en-GB" b="1" i="1">
              <a:solidFill>
                <a:srgbClr val="430A1F"/>
              </a:solidFill>
              <a:latin typeface="Chalkboard Bold"/>
              <a:ea typeface="Chalkboard Bold"/>
              <a:cs typeface="Chalkboard Bold"/>
            </a:endParaRPr>
          </a:p>
        </p:txBody>
      </p:sp>
    </p:spTree>
    <p:extLst>
      <p:ext uri="{BB962C8B-B14F-4D97-AF65-F5344CB8AC3E}">
        <p14:creationId xmlns:p14="http://schemas.microsoft.com/office/powerpoint/2010/main" val="297112223"/>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390525" y="828675"/>
            <a:ext cx="8455025" cy="847725"/>
          </a:xfrm>
        </p:spPr>
        <p:txBody>
          <a:bodyPr/>
          <a:lstStyle/>
          <a:p>
            <a:pPr marL="0" indent="0">
              <a:buFont typeface="Arial" pitchFamily="34" charset="0"/>
              <a:buNone/>
            </a:pPr>
            <a:r>
              <a:rPr lang="fr-CH" sz="1600" b="1" smtClean="0">
                <a:solidFill>
                  <a:srgbClr val="0000FF"/>
                </a:solidFill>
                <a:latin typeface="Arial" pitchFamily="34" charset="0"/>
                <a:cs typeface="Arial" pitchFamily="34" charset="0"/>
              </a:rPr>
              <a:t>High Power SPL and fixed energy accumulator (5 GeV, 4MW beam power). Based on Linac4 and the HP-SPL R § D, to be complemented within the LAGUNA-LBNO DS (EU-FP7)</a:t>
            </a:r>
          </a:p>
          <a:p>
            <a:pPr marL="0" indent="0">
              <a:buFont typeface="Arial" pitchFamily="34" charset="0"/>
              <a:buNone/>
            </a:pPr>
            <a:endParaRPr lang="de-CH" sz="2000" smtClean="0"/>
          </a:p>
        </p:txBody>
      </p:sp>
      <p:sp>
        <p:nvSpPr>
          <p:cNvPr id="25" name="Title 1"/>
          <p:cNvSpPr>
            <a:spLocks noGrp="1"/>
          </p:cNvSpPr>
          <p:nvPr>
            <p:ph type="title"/>
          </p:nvPr>
        </p:nvSpPr>
        <p:spPr>
          <a:xfrm>
            <a:off x="457200" y="6350"/>
            <a:ext cx="8847138" cy="890588"/>
          </a:xfrm>
        </p:spPr>
        <p:txBody>
          <a:bodyPr/>
          <a:lstStyle/>
          <a:p>
            <a:pPr>
              <a:defRPr/>
            </a:pPr>
            <a:r>
              <a:rPr lang="de-CH" dirty="0" smtClean="0"/>
              <a:t>Linac (SPL)-based Proton Driver (1/4)</a:t>
            </a:r>
            <a:endParaRPr lang="en-US" dirty="0"/>
          </a:p>
        </p:txBody>
      </p:sp>
      <p:graphicFrame>
        <p:nvGraphicFramePr>
          <p:cNvPr id="27" name="Group 92"/>
          <p:cNvGraphicFramePr>
            <a:graphicFrameLocks noGrp="1"/>
          </p:cNvGraphicFramePr>
          <p:nvPr/>
        </p:nvGraphicFramePr>
        <p:xfrm>
          <a:off x="914400" y="3857625"/>
          <a:ext cx="7013575" cy="2212974"/>
        </p:xfrm>
        <a:graphic>
          <a:graphicData uri="http://schemas.openxmlformats.org/drawingml/2006/table">
            <a:tbl>
              <a:tblPr/>
              <a:tblGrid>
                <a:gridCol w="2389072"/>
                <a:gridCol w="2089477"/>
                <a:gridCol w="2535026"/>
              </a:tblGrid>
              <a:tr h="28348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endParaRPr kumimoji="0" lang="en-GB" sz="1400" b="1" i="0" u="none" strike="noStrike" cap="none" normalizeH="0" baseline="0" dirty="0" smtClean="0">
                        <a:ln>
                          <a:noFill/>
                        </a:ln>
                        <a:solidFill>
                          <a:srgbClr val="0000FA"/>
                        </a:solidFill>
                        <a:effectLst/>
                        <a:latin typeface="Arial" charset="0"/>
                      </a:endParaRP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CC"/>
                          </a:solidFill>
                          <a:effectLst/>
                          <a:latin typeface="Arial" charset="0"/>
                        </a:rPr>
                        <a:t>Option 1</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CC"/>
                          </a:solidFill>
                          <a:effectLst/>
                          <a:latin typeface="Arial" charset="0"/>
                        </a:rPr>
                        <a:t>Option 2</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r h="28348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FA"/>
                          </a:solidFill>
                          <a:effectLst/>
                          <a:latin typeface="Arial" charset="0"/>
                        </a:rPr>
                        <a:t>Energy (GeV)</a:t>
                      </a: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2.5 or 5</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defRPr/>
                      </a:pPr>
                      <a:r>
                        <a:rPr kumimoji="0" lang="en-GB" sz="1400" b="1" i="0" u="none" strike="noStrike" cap="none" normalizeH="0" baseline="0" dirty="0" smtClean="0">
                          <a:ln>
                            <a:noFill/>
                          </a:ln>
                          <a:solidFill>
                            <a:srgbClr val="FF0000"/>
                          </a:solidFill>
                          <a:effectLst/>
                          <a:latin typeface="Arial" charset="0"/>
                        </a:rPr>
                        <a:t>2.5 and 5</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r h="795574">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FA"/>
                          </a:solidFill>
                          <a:effectLst/>
                          <a:latin typeface="Arial" charset="0"/>
                        </a:rPr>
                        <a:t>Beam power (MW)</a:t>
                      </a:r>
                    </a:p>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endParaRPr kumimoji="0" lang="en-GB" sz="1400" b="1" i="0" u="none" strike="noStrike" cap="none" normalizeH="0" baseline="0" dirty="0" smtClean="0">
                        <a:ln>
                          <a:noFill/>
                        </a:ln>
                        <a:solidFill>
                          <a:srgbClr val="0000FA"/>
                        </a:solidFill>
                        <a:effectLst/>
                        <a:latin typeface="Arial" charset="0"/>
                      </a:endParaRP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2.25 MW (2.5 GeV)</a:t>
                      </a:r>
                    </a:p>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sng" strike="noStrike" cap="none" normalizeH="0" baseline="0" dirty="0" smtClean="0">
                          <a:ln>
                            <a:noFill/>
                          </a:ln>
                          <a:solidFill>
                            <a:srgbClr val="FF0000"/>
                          </a:solidFill>
                          <a:effectLst/>
                          <a:latin typeface="Arial" charset="0"/>
                        </a:rPr>
                        <a:t>or</a:t>
                      </a:r>
                    </a:p>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4.5 MW (5 GeV)</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5 MW (2.5 GeV)</a:t>
                      </a:r>
                    </a:p>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sng" strike="noStrike" cap="none" normalizeH="0" baseline="0" dirty="0" smtClean="0">
                          <a:ln>
                            <a:noFill/>
                          </a:ln>
                          <a:solidFill>
                            <a:srgbClr val="FF0000"/>
                          </a:solidFill>
                          <a:effectLst/>
                          <a:latin typeface="Arial" charset="0"/>
                        </a:rPr>
                        <a:t>and</a:t>
                      </a:r>
                    </a:p>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4 MW (5 GeV)</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r h="28348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FA"/>
                          </a:solidFill>
                          <a:effectLst/>
                          <a:latin typeface="Arial" charset="0"/>
                        </a:rPr>
                        <a:t>Protons/pulse (x 10</a:t>
                      </a:r>
                      <a:r>
                        <a:rPr kumimoji="0" lang="en-GB" sz="1400" b="1" i="0" u="none" strike="noStrike" cap="none" normalizeH="0" baseline="30000" dirty="0" smtClean="0">
                          <a:ln>
                            <a:noFill/>
                          </a:ln>
                          <a:solidFill>
                            <a:srgbClr val="0000FA"/>
                          </a:solidFill>
                          <a:effectLst/>
                          <a:latin typeface="Arial" charset="0"/>
                        </a:rPr>
                        <a:t>14</a:t>
                      </a:r>
                      <a:r>
                        <a:rPr kumimoji="0" lang="en-GB" sz="1400" b="1" i="0" u="none" strike="noStrike" cap="none" normalizeH="0" baseline="0" dirty="0" smtClean="0">
                          <a:ln>
                            <a:noFill/>
                          </a:ln>
                          <a:solidFill>
                            <a:srgbClr val="0000FA"/>
                          </a:solidFill>
                          <a:effectLst/>
                          <a:latin typeface="Arial" charset="0"/>
                        </a:rPr>
                        <a:t>)</a:t>
                      </a: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1.1</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2 (2.5 GeV) + 1 (5 GeV)</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r h="28348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FA"/>
                          </a:solidFill>
                          <a:effectLst/>
                          <a:latin typeface="Arial" charset="0"/>
                        </a:rPr>
                        <a:t>Av. Pulse current (</a:t>
                      </a:r>
                      <a:r>
                        <a:rPr kumimoji="0" lang="en-GB" sz="1400" b="1" i="0" u="none" strike="noStrike" cap="none" normalizeH="0" baseline="0" dirty="0" err="1" smtClean="0">
                          <a:ln>
                            <a:noFill/>
                          </a:ln>
                          <a:solidFill>
                            <a:srgbClr val="0000FA"/>
                          </a:solidFill>
                          <a:effectLst/>
                          <a:latin typeface="Arial" charset="0"/>
                        </a:rPr>
                        <a:t>mA</a:t>
                      </a:r>
                      <a:r>
                        <a:rPr kumimoji="0" lang="en-GB" sz="1400" b="1" i="0" u="none" strike="noStrike" cap="none" normalizeH="0" baseline="0" dirty="0" smtClean="0">
                          <a:ln>
                            <a:noFill/>
                          </a:ln>
                          <a:solidFill>
                            <a:srgbClr val="0000FA"/>
                          </a:solidFill>
                          <a:effectLst/>
                          <a:latin typeface="Arial" charset="0"/>
                        </a:rPr>
                        <a:t>)</a:t>
                      </a: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20</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40</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r h="283480">
                <a:tc>
                  <a:txBody>
                    <a:bodyPr/>
                    <a:lstStyle/>
                    <a:p>
                      <a:pPr marL="0" marR="0" lvl="0" indent="0" algn="l"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0000FA"/>
                          </a:solidFill>
                          <a:effectLst/>
                          <a:latin typeface="Arial" charset="0"/>
                        </a:rPr>
                        <a:t>Pulse duration (ms) </a:t>
                      </a:r>
                    </a:p>
                  </a:txBody>
                  <a:tcPr marL="91437" marR="91437" marT="45723" marB="45723"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0.9</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0" fontAlgn="base" latinLnBrk="0" hangingPunct="0">
                        <a:lnSpc>
                          <a:spcPct val="90000"/>
                        </a:lnSpc>
                        <a:spcBef>
                          <a:spcPct val="30000"/>
                        </a:spcBef>
                        <a:spcAft>
                          <a:spcPct val="0"/>
                        </a:spcAft>
                        <a:buClr>
                          <a:schemeClr val="hlink"/>
                        </a:buClr>
                        <a:buSzPct val="70000"/>
                        <a:buFont typeface="Wingdings" pitchFamily="2" charset="2"/>
                        <a:buNone/>
                        <a:tabLst/>
                      </a:pPr>
                      <a:r>
                        <a:rPr kumimoji="0" lang="en-GB" sz="1400" b="1" i="0" u="none" strike="noStrike" cap="none" normalizeH="0" baseline="0" dirty="0" smtClean="0">
                          <a:ln>
                            <a:noFill/>
                          </a:ln>
                          <a:solidFill>
                            <a:srgbClr val="FF0000"/>
                          </a:solidFill>
                          <a:effectLst/>
                          <a:latin typeface="Arial" charset="0"/>
                        </a:rPr>
                        <a:t>1 (2.5 GeV) + 0.4 (5 GeV)</a:t>
                      </a:r>
                    </a:p>
                  </a:txBody>
                  <a:tcPr marL="91437" marR="91437" marT="45723" marB="45723"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9"/>
                    </a:solidFill>
                  </a:tcPr>
                </a:tc>
              </a:tr>
            </a:tbl>
          </a:graphicData>
        </a:graphic>
      </p:graphicFrame>
      <p:sp>
        <p:nvSpPr>
          <p:cNvPr id="28" name="Oval 27"/>
          <p:cNvSpPr/>
          <p:nvPr/>
        </p:nvSpPr>
        <p:spPr>
          <a:xfrm>
            <a:off x="6099175" y="5537200"/>
            <a:ext cx="1219200" cy="228600"/>
          </a:xfrm>
          <a:prstGeom prst="ellipse">
            <a:avLst/>
          </a:prstGeom>
          <a:solidFill>
            <a:srgbClr val="DDD9C3">
              <a:alpha val="50196"/>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b="1" dirty="0">
              <a:solidFill>
                <a:prstClr val="black"/>
              </a:solidFill>
            </a:endParaRPr>
          </a:p>
        </p:txBody>
      </p:sp>
      <p:sp>
        <p:nvSpPr>
          <p:cNvPr id="29" name="Rounded Rectangular Callout 28"/>
          <p:cNvSpPr/>
          <p:nvPr/>
        </p:nvSpPr>
        <p:spPr>
          <a:xfrm>
            <a:off x="2133600" y="6132513"/>
            <a:ext cx="4071938" cy="412750"/>
          </a:xfrm>
          <a:prstGeom prst="wedgeRoundRectCallout">
            <a:avLst>
              <a:gd name="adj1" fmla="val 47772"/>
              <a:gd name="adj2" fmla="val -157033"/>
              <a:gd name="adj3" fmla="val 16667"/>
            </a:avLst>
          </a:prstGeom>
          <a:solidFill>
            <a:srgbClr val="DDD9C3">
              <a:alpha val="50196"/>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600" b="1" dirty="0">
                <a:solidFill>
                  <a:prstClr val="black"/>
                </a:solidFill>
              </a:rPr>
              <a:t>2 </a:t>
            </a:r>
            <a:r>
              <a:rPr lang="en-US" sz="1600" b="1" dirty="0">
                <a:solidFill>
                  <a:prstClr val="black"/>
                </a:solidFill>
                <a:latin typeface="Symbol" pitchFamily="18" charset="2"/>
              </a:rPr>
              <a:t>´ </a:t>
            </a:r>
            <a:r>
              <a:rPr lang="en-US" sz="1600" b="1" dirty="0">
                <a:solidFill>
                  <a:prstClr val="black"/>
                </a:solidFill>
              </a:rPr>
              <a:t>beam current </a:t>
            </a:r>
            <a:r>
              <a:rPr lang="en-US" sz="1600" b="1" dirty="0">
                <a:solidFill>
                  <a:prstClr val="black"/>
                </a:solidFill>
                <a:latin typeface="Symbol" pitchFamily="18" charset="2"/>
              </a:rPr>
              <a:t>Þ</a:t>
            </a:r>
            <a:r>
              <a:rPr lang="en-US" sz="1600" b="1" dirty="0">
                <a:solidFill>
                  <a:prstClr val="black"/>
                </a:solidFill>
              </a:rPr>
              <a:t> 2 </a:t>
            </a:r>
            <a:r>
              <a:rPr lang="en-US" sz="1600" b="1" dirty="0">
                <a:solidFill>
                  <a:prstClr val="black"/>
                </a:solidFill>
                <a:latin typeface="Symbol" pitchFamily="18" charset="2"/>
              </a:rPr>
              <a:t>´ </a:t>
            </a:r>
            <a:r>
              <a:rPr lang="en-US" sz="1600" b="1" dirty="0">
                <a:solidFill>
                  <a:prstClr val="black"/>
                </a:solidFill>
              </a:rPr>
              <a:t>nb. of klystrons etc .</a:t>
            </a:r>
          </a:p>
        </p:txBody>
      </p:sp>
      <p:sp>
        <p:nvSpPr>
          <p:cNvPr id="14369" name="Text Box 5"/>
          <p:cNvSpPr txBox="1">
            <a:spLocks noChangeArrowheads="1"/>
          </p:cNvSpPr>
          <p:nvPr/>
        </p:nvSpPr>
        <p:spPr bwMode="auto">
          <a:xfrm>
            <a:off x="528638" y="2352675"/>
            <a:ext cx="3581400" cy="1385888"/>
          </a:xfrm>
          <a:prstGeom prst="rect">
            <a:avLst/>
          </a:prstGeom>
          <a:solidFill>
            <a:srgbClr val="FFFFCC"/>
          </a:solidFill>
          <a:ln w="9525">
            <a:solidFill>
              <a:schemeClr val="accent1"/>
            </a:solidFill>
            <a:miter lim="800000"/>
            <a:headEnd/>
            <a:tailEnd/>
          </a:ln>
        </p:spPr>
        <p:txBody>
          <a:bodyPr>
            <a:spAutoFit/>
          </a:bodyPr>
          <a:lstStyle>
            <a:lvl1pPr eaLnBrk="0" hangingPunct="0">
              <a:tabLst>
                <a:tab pos="1944688" algn="l"/>
              </a:tabLst>
              <a:defRPr>
                <a:solidFill>
                  <a:schemeClr val="tx1"/>
                </a:solidFill>
                <a:latin typeface="Arial" pitchFamily="34" charset="0"/>
              </a:defRPr>
            </a:lvl1pPr>
            <a:lvl2pPr marL="742950" indent="-285750" eaLnBrk="0" hangingPunct="0">
              <a:tabLst>
                <a:tab pos="1944688" algn="l"/>
              </a:tabLst>
              <a:defRPr>
                <a:solidFill>
                  <a:schemeClr val="tx1"/>
                </a:solidFill>
                <a:latin typeface="Arial" pitchFamily="34" charset="0"/>
              </a:defRPr>
            </a:lvl2pPr>
            <a:lvl3pPr marL="1143000" indent="-228600" eaLnBrk="0" hangingPunct="0">
              <a:tabLst>
                <a:tab pos="1944688" algn="l"/>
              </a:tabLst>
              <a:defRPr>
                <a:solidFill>
                  <a:schemeClr val="tx1"/>
                </a:solidFill>
                <a:latin typeface="Arial" pitchFamily="34" charset="0"/>
              </a:defRPr>
            </a:lvl3pPr>
            <a:lvl4pPr marL="1600200" indent="-228600" eaLnBrk="0" hangingPunct="0">
              <a:tabLst>
                <a:tab pos="1944688" algn="l"/>
              </a:tabLst>
              <a:defRPr>
                <a:solidFill>
                  <a:schemeClr val="tx1"/>
                </a:solidFill>
                <a:latin typeface="Arial" pitchFamily="34" charset="0"/>
              </a:defRPr>
            </a:lvl4pPr>
            <a:lvl5pPr marL="2057400" indent="-228600" eaLnBrk="0" hangingPunct="0">
              <a:tabLst>
                <a:tab pos="1944688" algn="l"/>
              </a:tabLst>
              <a:defRPr>
                <a:solidFill>
                  <a:schemeClr val="tx1"/>
                </a:solidFill>
                <a:latin typeface="Arial" pitchFamily="34" charset="0"/>
              </a:defRPr>
            </a:lvl5pPr>
            <a:lvl6pPr marL="2514600" indent="-228600" eaLnBrk="0" fontAlgn="base" hangingPunct="0">
              <a:spcBef>
                <a:spcPct val="0"/>
              </a:spcBef>
              <a:spcAft>
                <a:spcPct val="0"/>
              </a:spcAft>
              <a:tabLst>
                <a:tab pos="1944688" algn="l"/>
              </a:tabLst>
              <a:defRPr>
                <a:solidFill>
                  <a:schemeClr val="tx1"/>
                </a:solidFill>
                <a:latin typeface="Arial" pitchFamily="34" charset="0"/>
              </a:defRPr>
            </a:lvl6pPr>
            <a:lvl7pPr marL="2971800" indent="-228600" eaLnBrk="0" fontAlgn="base" hangingPunct="0">
              <a:spcBef>
                <a:spcPct val="0"/>
              </a:spcBef>
              <a:spcAft>
                <a:spcPct val="0"/>
              </a:spcAft>
              <a:tabLst>
                <a:tab pos="1944688" algn="l"/>
              </a:tabLst>
              <a:defRPr>
                <a:solidFill>
                  <a:schemeClr val="tx1"/>
                </a:solidFill>
                <a:latin typeface="Arial" pitchFamily="34" charset="0"/>
              </a:defRPr>
            </a:lvl7pPr>
            <a:lvl8pPr marL="3429000" indent="-228600" eaLnBrk="0" fontAlgn="base" hangingPunct="0">
              <a:spcBef>
                <a:spcPct val="0"/>
              </a:spcBef>
              <a:spcAft>
                <a:spcPct val="0"/>
              </a:spcAft>
              <a:tabLst>
                <a:tab pos="1944688" algn="l"/>
              </a:tabLst>
              <a:defRPr>
                <a:solidFill>
                  <a:schemeClr val="tx1"/>
                </a:solidFill>
                <a:latin typeface="Arial" pitchFamily="34" charset="0"/>
              </a:defRPr>
            </a:lvl8pPr>
            <a:lvl9pPr marL="3886200" indent="-228600" eaLnBrk="0" fontAlgn="base" hangingPunct="0">
              <a:spcBef>
                <a:spcPct val="0"/>
              </a:spcBef>
              <a:spcAft>
                <a:spcPct val="0"/>
              </a:spcAft>
              <a:tabLst>
                <a:tab pos="1944688" algn="l"/>
              </a:tabLst>
              <a:defRPr>
                <a:solidFill>
                  <a:schemeClr val="tx1"/>
                </a:solidFill>
                <a:latin typeface="Arial" pitchFamily="34" charset="0"/>
              </a:defRPr>
            </a:lvl9pPr>
          </a:lstStyle>
          <a:p>
            <a:pPr eaLnBrk="1" fontAlgn="base" hangingPunct="1">
              <a:spcBef>
                <a:spcPct val="0"/>
              </a:spcBef>
              <a:spcAft>
                <a:spcPct val="0"/>
              </a:spcAft>
            </a:pPr>
            <a:r>
              <a:rPr lang="en-US" sz="1400" b="1">
                <a:solidFill>
                  <a:srgbClr val="0000FF"/>
                </a:solidFill>
                <a:ea typeface="ＭＳ Ｐゴシック" pitchFamily="34" charset="-128"/>
              </a:rPr>
              <a:t>Ion species	H</a:t>
            </a:r>
            <a:r>
              <a:rPr lang="en-US" sz="1400" b="1" baseline="30000">
                <a:solidFill>
                  <a:srgbClr val="0000FF"/>
                </a:solidFill>
                <a:ea typeface="ＭＳ Ｐゴシック" pitchFamily="34" charset="-128"/>
              </a:rPr>
              <a:t>−</a:t>
            </a:r>
          </a:p>
          <a:p>
            <a:pPr eaLnBrk="1" fontAlgn="base" hangingPunct="1">
              <a:spcBef>
                <a:spcPct val="0"/>
              </a:spcBef>
              <a:spcAft>
                <a:spcPct val="0"/>
              </a:spcAft>
            </a:pPr>
            <a:r>
              <a:rPr lang="en-US" sz="1400" b="1">
                <a:solidFill>
                  <a:srgbClr val="0000FF"/>
                </a:solidFill>
                <a:ea typeface="ＭＳ Ｐゴシック" pitchFamily="34" charset="-128"/>
              </a:rPr>
              <a:t>Output Energy	5	GeV</a:t>
            </a:r>
          </a:p>
          <a:p>
            <a:pPr eaLnBrk="1" fontAlgn="base" hangingPunct="1">
              <a:spcBef>
                <a:spcPct val="0"/>
              </a:spcBef>
              <a:spcAft>
                <a:spcPct val="0"/>
              </a:spcAft>
            </a:pPr>
            <a:r>
              <a:rPr lang="en-US" sz="1400" b="1">
                <a:solidFill>
                  <a:srgbClr val="0000FF"/>
                </a:solidFill>
                <a:ea typeface="ＭＳ Ｐゴシック" pitchFamily="34" charset="-128"/>
              </a:rPr>
              <a:t>Bunch Frequency	352.2	MHz</a:t>
            </a:r>
          </a:p>
          <a:p>
            <a:pPr eaLnBrk="1" fontAlgn="base" hangingPunct="1">
              <a:spcBef>
                <a:spcPct val="0"/>
              </a:spcBef>
              <a:spcAft>
                <a:spcPct val="0"/>
              </a:spcAft>
            </a:pPr>
            <a:r>
              <a:rPr lang="en-US" sz="1400" b="1">
                <a:solidFill>
                  <a:srgbClr val="0000FF"/>
                </a:solidFill>
                <a:ea typeface="ＭＳ Ｐゴシック" pitchFamily="34" charset="-128"/>
              </a:rPr>
              <a:t>Repetition Rate	50 	Hz</a:t>
            </a:r>
          </a:p>
          <a:p>
            <a:pPr eaLnBrk="1" fontAlgn="base" hangingPunct="1">
              <a:spcBef>
                <a:spcPct val="0"/>
              </a:spcBef>
              <a:spcAft>
                <a:spcPct val="0"/>
              </a:spcAft>
            </a:pPr>
            <a:r>
              <a:rPr lang="en-GB" sz="1400" b="1">
                <a:solidFill>
                  <a:srgbClr val="0000FF"/>
                </a:solidFill>
                <a:ea typeface="ＭＳ Ｐゴシック" pitchFamily="34" charset="-128"/>
              </a:rPr>
              <a:t>High speed chopper	&lt; 2 	ns</a:t>
            </a:r>
          </a:p>
          <a:p>
            <a:pPr eaLnBrk="1" fontAlgn="base" hangingPunct="1">
              <a:spcBef>
                <a:spcPct val="0"/>
              </a:spcBef>
              <a:spcAft>
                <a:spcPct val="0"/>
              </a:spcAft>
            </a:pPr>
            <a:r>
              <a:rPr lang="en-GB" sz="1400" b="1">
                <a:solidFill>
                  <a:srgbClr val="0000FF"/>
                </a:solidFill>
                <a:ea typeface="ＭＳ Ｐゴシック" pitchFamily="34" charset="-128"/>
              </a:rPr>
              <a:t>(rise &amp; fall times)</a:t>
            </a:r>
          </a:p>
        </p:txBody>
      </p:sp>
      <p:sp>
        <p:nvSpPr>
          <p:cNvPr id="14370" name="Line 7"/>
          <p:cNvSpPr>
            <a:spLocks noChangeShapeType="1"/>
          </p:cNvSpPr>
          <p:nvPr/>
        </p:nvSpPr>
        <p:spPr bwMode="auto">
          <a:xfrm flipH="1" flipV="1">
            <a:off x="3632200" y="3360738"/>
            <a:ext cx="1704975" cy="635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itchFamily="34" charset="0"/>
            </a:endParaRPr>
          </a:p>
        </p:txBody>
      </p:sp>
      <p:sp>
        <p:nvSpPr>
          <p:cNvPr id="14371" name="Text Box 9"/>
          <p:cNvSpPr txBox="1">
            <a:spLocks noChangeArrowheads="1"/>
          </p:cNvSpPr>
          <p:nvPr/>
        </p:nvSpPr>
        <p:spPr bwMode="auto">
          <a:xfrm>
            <a:off x="5326063" y="2727325"/>
            <a:ext cx="3276600" cy="30797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a:solidFill>
                  <a:prstClr val="black"/>
                </a:solidFill>
                <a:latin typeface="Comic Sans MS" pitchFamily="66" charset="0"/>
                <a:ea typeface="ＭＳ Ｐゴシック" pitchFamily="34" charset="-128"/>
              </a:rPr>
              <a:t>Required for muon production</a:t>
            </a:r>
          </a:p>
        </p:txBody>
      </p:sp>
      <p:sp>
        <p:nvSpPr>
          <p:cNvPr id="14372" name="Line 10"/>
          <p:cNvSpPr>
            <a:spLocks noChangeShapeType="1"/>
          </p:cNvSpPr>
          <p:nvPr/>
        </p:nvSpPr>
        <p:spPr bwMode="auto">
          <a:xfrm flipH="1" flipV="1">
            <a:off x="3767138" y="2727325"/>
            <a:ext cx="1531937" cy="1111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itchFamily="34" charset="0"/>
            </a:endParaRPr>
          </a:p>
        </p:txBody>
      </p:sp>
      <p:sp>
        <p:nvSpPr>
          <p:cNvPr id="14373" name="Text Box 11"/>
          <p:cNvSpPr txBox="1">
            <a:spLocks noChangeArrowheads="1"/>
          </p:cNvSpPr>
          <p:nvPr/>
        </p:nvSpPr>
        <p:spPr bwMode="auto">
          <a:xfrm>
            <a:off x="5337175" y="3184525"/>
            <a:ext cx="3287713" cy="52387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a:solidFill>
                  <a:prstClr val="black"/>
                </a:solidFill>
                <a:latin typeface="Comic Sans MS" pitchFamily="66" charset="0"/>
                <a:ea typeface="ＭＳ Ｐゴシック" pitchFamily="34" charset="-128"/>
              </a:rPr>
              <a:t>Required for flexibility and low loss in accumulator</a:t>
            </a:r>
          </a:p>
        </p:txBody>
      </p:sp>
      <p:sp>
        <p:nvSpPr>
          <p:cNvPr id="14374" name="Text Box 11"/>
          <p:cNvSpPr txBox="1">
            <a:spLocks noChangeArrowheads="1"/>
          </p:cNvSpPr>
          <p:nvPr/>
        </p:nvSpPr>
        <p:spPr bwMode="auto">
          <a:xfrm>
            <a:off x="5326063" y="2225675"/>
            <a:ext cx="3287712" cy="307975"/>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sz="1400">
                <a:solidFill>
                  <a:prstClr val="black"/>
                </a:solidFill>
                <a:latin typeface="Comic Sans MS" pitchFamily="66" charset="0"/>
                <a:ea typeface="ＭＳ Ｐゴシック" pitchFamily="34" charset="-128"/>
              </a:rPr>
              <a:t>Required for low loss </a:t>
            </a:r>
            <a:r>
              <a:rPr lang="en-US" sz="1400">
                <a:solidFill>
                  <a:prstClr val="black"/>
                </a:solidFill>
                <a:latin typeface="Comic Sans MS" pitchFamily="66" charset="0"/>
                <a:ea typeface="ＭＳ Ｐゴシック" pitchFamily="34" charset="-128"/>
              </a:rPr>
              <a:t>in accumulator</a:t>
            </a:r>
            <a:endParaRPr lang="en-GB" sz="1400">
              <a:solidFill>
                <a:prstClr val="black"/>
              </a:solidFill>
              <a:latin typeface="Comic Sans MS" pitchFamily="66" charset="0"/>
              <a:ea typeface="ＭＳ Ｐゴシック" pitchFamily="34" charset="-128"/>
            </a:endParaRPr>
          </a:p>
        </p:txBody>
      </p:sp>
      <p:sp>
        <p:nvSpPr>
          <p:cNvPr id="14375" name="Line 10"/>
          <p:cNvSpPr>
            <a:spLocks noChangeShapeType="1"/>
          </p:cNvSpPr>
          <p:nvPr/>
        </p:nvSpPr>
        <p:spPr bwMode="auto">
          <a:xfrm flipH="1">
            <a:off x="2963863" y="2379663"/>
            <a:ext cx="2335212" cy="1539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pitchFamily="34" charset="0"/>
            </a:endParaRPr>
          </a:p>
        </p:txBody>
      </p:sp>
      <p:sp>
        <p:nvSpPr>
          <p:cNvPr id="14376" name="TextBox 26"/>
          <p:cNvSpPr txBox="1">
            <a:spLocks noChangeArrowheads="1"/>
          </p:cNvSpPr>
          <p:nvPr/>
        </p:nvSpPr>
        <p:spPr bwMode="auto">
          <a:xfrm>
            <a:off x="866775" y="1924050"/>
            <a:ext cx="2906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prstClr val="black"/>
                </a:solidFill>
                <a:ea typeface="ＭＳ Ｐゴシック" pitchFamily="34" charset="-128"/>
              </a:rPr>
              <a:t>Main characteristics</a:t>
            </a:r>
          </a:p>
        </p:txBody>
      </p:sp>
      <p:sp>
        <p:nvSpPr>
          <p:cNvPr id="14377" name="TextBox 62"/>
          <p:cNvSpPr txBox="1">
            <a:spLocks noChangeArrowheads="1"/>
          </p:cNvSpPr>
          <p:nvPr/>
        </p:nvSpPr>
        <p:spPr bwMode="auto">
          <a:xfrm>
            <a:off x="4273550" y="1409700"/>
            <a:ext cx="4340225" cy="646113"/>
          </a:xfrm>
          <a:prstGeom prst="rect">
            <a:avLst/>
          </a:prstGeom>
          <a:solidFill>
            <a:srgbClr val="FFFFD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Medium baseline experiment (150 km)</a:t>
            </a:r>
          </a:p>
          <a:p>
            <a:pPr eaLnBrk="1" fontAlgn="base" hangingPunct="1">
              <a:spcBef>
                <a:spcPct val="0"/>
              </a:spcBef>
              <a:spcAft>
                <a:spcPct val="0"/>
              </a:spcAft>
            </a:pPr>
            <a:r>
              <a:rPr lang="en-US" b="1" i="1">
                <a:solidFill>
                  <a:srgbClr val="430A1F"/>
                </a:solidFill>
                <a:latin typeface="Chalkboard Bold"/>
                <a:ea typeface="Chalkboard Bold"/>
                <a:cs typeface="Chalkboard Bold"/>
                <a:sym typeface="Chalkboard Bold"/>
              </a:rPr>
              <a:t>CERN-Frejus (France)</a:t>
            </a:r>
            <a:endParaRPr lang="en-GB" b="1" i="1">
              <a:solidFill>
                <a:srgbClr val="430A1F"/>
              </a:solidFill>
              <a:latin typeface="Chalkboard Bold"/>
              <a:ea typeface="Chalkboard Bold"/>
              <a:cs typeface="Chalkboard Bold"/>
            </a:endParaRPr>
          </a:p>
        </p:txBody>
      </p:sp>
    </p:spTree>
    <p:extLst>
      <p:ext uri="{BB962C8B-B14F-4D97-AF65-F5344CB8AC3E}">
        <p14:creationId xmlns:p14="http://schemas.microsoft.com/office/powerpoint/2010/main" val="9097102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2|10.1|6.8|27.2|9.8"/>
</p:tagLst>
</file>

<file path=ppt/tags/tag2.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3.xml><?xml version="1.0" encoding="utf-8"?>
<p:tagLst xmlns:a="http://schemas.openxmlformats.org/drawingml/2006/main" xmlns:r="http://schemas.openxmlformats.org/officeDocument/2006/relationships" xmlns:p="http://schemas.openxmlformats.org/presentationml/2006/main">
  <p:tag name="TIMING" val="|11.6"/>
</p:tagLst>
</file>

<file path=ppt/tags/tag4.xml><?xml version="1.0" encoding="utf-8"?>
<p:tagLst xmlns:a="http://schemas.openxmlformats.org/drawingml/2006/main" xmlns:r="http://schemas.openxmlformats.org/officeDocument/2006/relationships" xmlns:p="http://schemas.openxmlformats.org/presentationml/2006/main">
  <p:tag name="TIMING" val="|3|1.2|21.4|3.1|4.1|3.2|0.7|0.7"/>
</p:tagLst>
</file>

<file path=ppt/tags/tag5.xml><?xml version="1.0" encoding="utf-8"?>
<p:tagLst xmlns:a="http://schemas.openxmlformats.org/drawingml/2006/main" xmlns:r="http://schemas.openxmlformats.org/officeDocument/2006/relationships" xmlns:p="http://schemas.openxmlformats.org/presentationml/2006/main">
  <p:tag name="TIMING" val="|66.6"/>
</p:tagLst>
</file>

<file path=ppt/tags/tag6.xml><?xml version="1.0" encoding="utf-8"?>
<p:tagLst xmlns:a="http://schemas.openxmlformats.org/drawingml/2006/main" xmlns:r="http://schemas.openxmlformats.org/officeDocument/2006/relationships" xmlns:p="http://schemas.openxmlformats.org/presentationml/2006/main">
  <p:tag name="TIMING" val="|8.8|17.6"/>
</p:tagLst>
</file>

<file path=ppt/tags/tag7.xml><?xml version="1.0" encoding="utf-8"?>
<p:tagLst xmlns:a="http://schemas.openxmlformats.org/drawingml/2006/main" xmlns:r="http://schemas.openxmlformats.org/officeDocument/2006/relationships" xmlns:p="http://schemas.openxmlformats.org/presentationml/2006/main">
  <p:tag name="TIMING" val="|13.5"/>
</p:tagLst>
</file>

<file path=ppt/theme/_rels/theme27.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V_lhcb">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V_lhcb.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hlink"/>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2000" b="0" i="0" u="none" strike="noStrike" cap="none" normalizeH="0" baseline="0" smtClean="0">
            <a:ln>
              <a:noFill/>
            </a:ln>
            <a:solidFill>
              <a:srgbClr val="0234B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hlink"/>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2000" b="0" i="0" u="none" strike="noStrike" cap="none" normalizeH="0" baseline="0" smtClean="0">
            <a:ln>
              <a:noFill/>
            </a:ln>
            <a:solidFill>
              <a:srgbClr val="0234B0"/>
            </a:solidFill>
            <a:effectLst/>
            <a:latin typeface="Times New Roman" pitchFamily="18" charset="0"/>
          </a:defRPr>
        </a:defPPr>
      </a:lstStyle>
    </a:lnDef>
    <a:txDef>
      <a:spPr>
        <a:noFill/>
      </a:spPr>
      <a:bodyPr wrap="square" rtlCol="0">
        <a:spAutoFit/>
      </a:bodyPr>
      <a:lstStyle>
        <a:defPPr>
          <a:defRPr dirty="0" smtClean="0">
            <a:latin typeface="Times New Roman" pitchFamily="18" charset="0"/>
            <a:cs typeface="Times New Roman" pitchFamily="18" charset="0"/>
          </a:defRPr>
        </a:defPPr>
      </a:lstStyle>
    </a:txDef>
  </a:objectDefaults>
  <a:extraClrSchemeLst>
    <a:extraClrScheme>
      <a:clrScheme name="V_lhcb.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_lhcb.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_lhcb.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_lhcb.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_lhcb.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_lhcb.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_lhcb.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plate">
  <a:themeElements>
    <a:clrScheme name="templat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fontScheme name="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emplate">
  <a:themeElements>
    <a:clrScheme name="templat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fontScheme name="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000000"/>
        </a:dk1>
        <a:lt1>
          <a:srgbClr val="FFFFFF"/>
        </a:lt1>
        <a:dk2>
          <a:srgbClr val="5A6378"/>
        </a:dk2>
        <a:lt2>
          <a:srgbClr val="D4D4D6"/>
        </a:lt2>
        <a:accent1>
          <a:srgbClr val="F0AD00"/>
        </a:accent1>
        <a:accent2>
          <a:srgbClr val="60B5CC"/>
        </a:accent2>
        <a:accent3>
          <a:srgbClr val="FFFFFF"/>
        </a:accent3>
        <a:accent4>
          <a:srgbClr val="000000"/>
        </a:accent4>
        <a:accent5>
          <a:srgbClr val="F6D3AA"/>
        </a:accent5>
        <a:accent6>
          <a:srgbClr val="56A4B9"/>
        </a:accent6>
        <a:hlink>
          <a:srgbClr val="168BBA"/>
        </a:hlink>
        <a:folHlink>
          <a:srgbClr val="680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lank Presentatio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rigi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rgbClr val="48BF3F"/>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Arial" charset="0"/>
            <a:ea typeface="Arial Unicode MS" charset="0"/>
            <a:cs typeface="Arial Unicode M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Default Theme">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bg2"/>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accent2"/>
            </a:solidFill>
            <a:effectLst/>
            <a:latin typeface="Times New Roman" pitchFamily="-110"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elix Titling"/>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ook Antiqua" pitchFamily="18" charset="0"/>
            <a:ea typeface="ＭＳ Ｐゴシック"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bllinec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fontScheme name="Dblline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C45E1ACE23D4DAB802479341084B1" ma:contentTypeVersion="0" ma:contentTypeDescription="Create a new document." ma:contentTypeScope="" ma:versionID="0e331d5aff74aaf211fe32b85bbe042b">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1D159-4FF9-4380-AFAE-AA227D1A0953}">
  <ds:schemaRefs>
    <ds:schemaRef ds:uri="http://schemas.openxmlformats.org/package/2006/metadata/core-properties"/>
    <ds:schemaRef ds:uri="http://purl.org/dc/dcmitype/"/>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CAA07EAD-21D5-4912-A8DE-3D50E81FB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A7C91BA-E778-40E2-8634-31F61F6D0C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937</TotalTime>
  <Words>11335</Words>
  <Application>Microsoft Office PowerPoint</Application>
  <PresentationFormat>On-screen Show (4:3)</PresentationFormat>
  <Paragraphs>2932</Paragraphs>
  <Slides>205</Slides>
  <Notes>205</Notes>
  <HiddenSlides>0</HiddenSlides>
  <MMClips>0</MMClips>
  <ScaleCrop>false</ScaleCrop>
  <HeadingPairs>
    <vt:vector size="8" baseType="variant">
      <vt:variant>
        <vt:lpstr>Theme</vt:lpstr>
      </vt:variant>
      <vt:variant>
        <vt:i4>44</vt:i4>
      </vt:variant>
      <vt:variant>
        <vt:lpstr>Links</vt:lpstr>
      </vt:variant>
      <vt:variant>
        <vt:i4>3</vt:i4>
      </vt:variant>
      <vt:variant>
        <vt:lpstr>Embedded OLE Servers</vt:lpstr>
      </vt:variant>
      <vt:variant>
        <vt:i4>3</vt:i4>
      </vt:variant>
      <vt:variant>
        <vt:lpstr>Slide Titles</vt:lpstr>
      </vt:variant>
      <vt:variant>
        <vt:i4>205</vt:i4>
      </vt:variant>
    </vt:vector>
  </HeadingPairs>
  <TitlesOfParts>
    <vt:vector size="255" baseType="lpstr">
      <vt:lpstr>Office Theme</vt:lpstr>
      <vt:lpstr>1_Office Theme</vt:lpstr>
      <vt:lpstr>2_Office Theme</vt:lpstr>
      <vt:lpstr>Edge</vt:lpstr>
      <vt:lpstr>3_Edge</vt:lpstr>
      <vt:lpstr>1_Edge</vt:lpstr>
      <vt:lpstr>7_Edge</vt:lpstr>
      <vt:lpstr>1_Default Design</vt:lpstr>
      <vt:lpstr>6_Office Theme</vt:lpstr>
      <vt:lpstr>7_Office Theme</vt:lpstr>
      <vt:lpstr>8_Office Theme</vt:lpstr>
      <vt:lpstr>2_Default Design</vt:lpstr>
      <vt:lpstr>11_Office Theme</vt:lpstr>
      <vt:lpstr>12_Office Theme</vt:lpstr>
      <vt:lpstr>V_lhcb</vt:lpstr>
      <vt:lpstr>13_Office Theme</vt:lpstr>
      <vt:lpstr>template</vt:lpstr>
      <vt:lpstr>1_template</vt:lpstr>
      <vt:lpstr>14_Office Theme</vt:lpstr>
      <vt:lpstr>Blank Presentation</vt:lpstr>
      <vt:lpstr>5_Blank Presentation</vt:lpstr>
      <vt:lpstr>4_Office Theme</vt:lpstr>
      <vt:lpstr>5_Office Theme</vt:lpstr>
      <vt:lpstr>9_Office Theme</vt:lpstr>
      <vt:lpstr>15_Office Theme</vt:lpstr>
      <vt:lpstr>17_Office Theme</vt:lpstr>
      <vt:lpstr>Origin</vt:lpstr>
      <vt:lpstr>Textured</vt:lpstr>
      <vt:lpstr>7_Blank Presentation</vt:lpstr>
      <vt:lpstr>2_Edge</vt:lpstr>
      <vt:lpstr>19_Office Theme</vt:lpstr>
      <vt:lpstr>10_Office Theme</vt:lpstr>
      <vt:lpstr>2_Blank Presentation</vt:lpstr>
      <vt:lpstr>3_Office Theme</vt:lpstr>
      <vt:lpstr>Default Theme</vt:lpstr>
      <vt:lpstr>3_Blank Presentation</vt:lpstr>
      <vt:lpstr>1_Blank Presentation</vt:lpstr>
      <vt:lpstr>4_Edge</vt:lpstr>
      <vt:lpstr>20_Office Theme</vt:lpstr>
      <vt:lpstr>18_Office Theme</vt:lpstr>
      <vt:lpstr>Pixel</vt:lpstr>
      <vt:lpstr>1_Pixel</vt:lpstr>
      <vt:lpstr>3_Default Design</vt:lpstr>
      <vt:lpstr>16_Office Theme</vt:lpstr>
      <vt:lpstr>???</vt:lpstr>
      <vt:lpstr>???</vt:lpstr>
      <vt:lpstr>???</vt:lpstr>
      <vt:lpstr>Document</vt:lpstr>
      <vt:lpstr>Worksheet</vt:lpstr>
      <vt:lpstr>Equation</vt:lpstr>
      <vt:lpstr>High Energy Accelerators: recent progress and future directions</vt:lpstr>
      <vt:lpstr>High Energy Frontier (Colliders)</vt:lpstr>
      <vt:lpstr>TeVatron</vt:lpstr>
      <vt:lpstr>Tevatron</vt:lpstr>
      <vt:lpstr>PowerPoint Presentation</vt:lpstr>
      <vt:lpstr>PowerPoint Presentation</vt:lpstr>
      <vt:lpstr>PowerPoint Presentation</vt:lpstr>
      <vt:lpstr>PowerPoint Presentation</vt:lpstr>
      <vt:lpstr>Summary</vt:lpstr>
      <vt:lpstr>RHIC</vt:lpstr>
      <vt:lpstr>RHIC – a High Luminosity (Polarized) Hadron Collider</vt:lpstr>
      <vt:lpstr> Delivered Integrated Luminosity and Polarization</vt:lpstr>
      <vt:lpstr>RHIC Luminosity Upgrades Under Way</vt:lpstr>
      <vt:lpstr>LHC</vt:lpstr>
      <vt:lpstr>Peak Luminosity (22/7)</vt:lpstr>
      <vt:lpstr>Daily Integrated Luminosity (22/7)</vt:lpstr>
      <vt:lpstr>Weekly Integrated Luminosity (22/7)</vt:lpstr>
      <vt:lpstr>Best Fill as of 22/7</vt:lpstr>
      <vt:lpstr>Integrated Luminosity (22/7)</vt:lpstr>
      <vt:lpstr>Expected integrated luminosity for LHCb in 2011</vt:lpstr>
      <vt:lpstr>LHC precision front</vt:lpstr>
      <vt:lpstr>Evolution of Peak Performances to date</vt:lpstr>
      <vt:lpstr>Records (up to 22nd July 2011)</vt:lpstr>
      <vt:lpstr>Future Ion Colliders</vt:lpstr>
      <vt:lpstr>PowerPoint Presentation</vt:lpstr>
      <vt:lpstr>PowerPoint Presentation</vt:lpstr>
      <vt:lpstr>PowerPoint Presentation</vt:lpstr>
      <vt:lpstr>HL-LHC</vt:lpstr>
      <vt:lpstr>HL-LHC Performance Goals</vt:lpstr>
      <vt:lpstr>Performance optimization for the LHC</vt:lpstr>
      <vt:lpstr>LHC Challenges: R</vt:lpstr>
      <vt:lpstr>HL-LHC Performance Goals</vt:lpstr>
      <vt:lpstr>PowerPoint Presentation</vt:lpstr>
      <vt:lpstr>HL-LHC Performance Estimates</vt:lpstr>
      <vt:lpstr>ILC/CLIC</vt:lpstr>
      <vt:lpstr>PowerPoint Presentation</vt:lpstr>
      <vt:lpstr>PowerPoint Presentation</vt:lpstr>
      <vt:lpstr>ILC/CLIC Parameters</vt:lpstr>
      <vt:lpstr>ILC</vt:lpstr>
      <vt:lpstr>Proposed Design changes for TDR</vt:lpstr>
      <vt:lpstr>PowerPoint Presentation</vt:lpstr>
      <vt:lpstr>The ILC SCRF Cavity</vt:lpstr>
      <vt:lpstr>Global Plan for SCRF R&amp;D</vt:lpstr>
      <vt:lpstr>Global ILC Cavity Gradient Yield Updated at ALCPG2011</vt:lpstr>
      <vt:lpstr>Cryomodule Development &amp; Test</vt:lpstr>
      <vt:lpstr>CLIC</vt:lpstr>
      <vt:lpstr>The CLIC Layout</vt:lpstr>
      <vt:lpstr>Feasibility studies and the CDR </vt:lpstr>
      <vt:lpstr>CLIC energy scans (for a single stage)   </vt:lpstr>
      <vt:lpstr>CLIC energy staging</vt:lpstr>
      <vt:lpstr>PowerPoint Presentation</vt:lpstr>
      <vt:lpstr>CLIC Tentative Schedule</vt:lpstr>
      <vt:lpstr>PowerPoint Presentation</vt:lpstr>
      <vt:lpstr>Electron Hadron Colliders eRHIC, LHeC</vt:lpstr>
      <vt:lpstr>eRHIC: 5 – 30 GeV pol. e- on 100 GeV/n Au or 250 GeV pol. protons High-Resolution, Ultra-Fast Imaging of Gluon-Dominated Matter</vt:lpstr>
      <vt:lpstr>Coherent electron cooling </vt:lpstr>
      <vt:lpstr>EIC/eRHIC Realization Imagined</vt:lpstr>
      <vt:lpstr>LHeC options: RR and LR</vt:lpstr>
      <vt:lpstr>Design Parameters</vt:lpstr>
      <vt:lpstr>PowerPoint Presentation</vt:lpstr>
      <vt:lpstr>PowerPoint Presentation</vt:lpstr>
      <vt:lpstr>Main accelerator challenges</vt:lpstr>
      <vt:lpstr>HE-LHC</vt:lpstr>
      <vt:lpstr>HE-LHC – LHC modifications</vt:lpstr>
      <vt:lpstr>Preliminary HE-LHC - parameters</vt:lpstr>
      <vt:lpstr>HE-LHC – main issues and R&amp;D</vt:lpstr>
      <vt:lpstr>PowerPoint Presentation</vt:lpstr>
      <vt:lpstr>Neutrinos</vt:lpstr>
      <vt:lpstr>ν-Accelerators : Future possibilities</vt:lpstr>
      <vt:lpstr>ν-Accelerators : Future possibilities</vt:lpstr>
      <vt:lpstr>ν-Accelerators : Future possibilities</vt:lpstr>
      <vt:lpstr>Muon Collider</vt:lpstr>
      <vt:lpstr>PowerPoint Presentation</vt:lpstr>
      <vt:lpstr>Engaging the Community</vt:lpstr>
      <vt:lpstr>Muon Collider Challenges</vt:lpstr>
      <vt:lpstr>Muon Collider Challenges</vt:lpstr>
      <vt:lpstr>High Energy Frontier (Colliders)</vt:lpstr>
      <vt:lpstr>Ad personam Issues (1)</vt:lpstr>
      <vt:lpstr>Summary (2)</vt:lpstr>
      <vt:lpstr>Thank you</vt:lpstr>
      <vt:lpstr>SPARES</vt:lpstr>
      <vt:lpstr>Summary of LHC Intensity Limits (7 TeV)</vt:lpstr>
      <vt:lpstr>Luminosity</vt:lpstr>
      <vt:lpstr>TeVatron</vt:lpstr>
      <vt:lpstr>RHIC</vt:lpstr>
      <vt:lpstr>LHC</vt:lpstr>
      <vt:lpstr>RHIC “Ions”</vt:lpstr>
      <vt:lpstr>LIU</vt:lpstr>
      <vt:lpstr>LIU</vt:lpstr>
      <vt:lpstr>Future directions for the LHC Injectors</vt:lpstr>
      <vt:lpstr>Beam specifications (Work in progress...)</vt:lpstr>
      <vt:lpstr>HL-LHC (1/2)</vt:lpstr>
      <vt:lpstr>HL-LHC (2/2)</vt:lpstr>
      <vt:lpstr>HE-LHC</vt:lpstr>
      <vt:lpstr>Potential Proton Drivers at CERN</vt:lpstr>
      <vt:lpstr>PS-based Proton Driver</vt:lpstr>
      <vt:lpstr>SPS-based Proton Driver</vt:lpstr>
      <vt:lpstr>High Power PS-based Proton Driver</vt:lpstr>
      <vt:lpstr>Linac (SPL)-based Proton Driver (1/4)</vt:lpstr>
      <vt:lpstr>Linac (SPL)-based Proton Driver (2/4)</vt:lpstr>
      <vt:lpstr>Linac (SPL)-based Proton Driver (3/4)</vt:lpstr>
      <vt:lpstr>Linac (SPL)-based Proton Driver (4/4)</vt:lpstr>
      <vt:lpstr>HL-LHC</vt:lpstr>
      <vt:lpstr>Operation Experience in 2010/2011: Pros</vt:lpstr>
      <vt:lpstr>Operation Experience in 2010/2011: Cons</vt:lpstr>
      <vt:lpstr>HL-LHC paves the way for the future  </vt:lpstr>
      <vt:lpstr>The goal</vt:lpstr>
      <vt:lpstr>Goal – cont.</vt:lpstr>
      <vt:lpstr>PowerPoint Presentation</vt:lpstr>
      <vt:lpstr>PowerPoint Presentation</vt:lpstr>
      <vt:lpstr>PowerPoint Presentation</vt:lpstr>
      <vt:lpstr>PowerPoint Presentation</vt:lpstr>
      <vt:lpstr>example HL-LHC parameters, b*=15 cm</vt:lpstr>
      <vt:lpstr>ILC/CLIC Steinar</vt:lpstr>
      <vt:lpstr>ILC yamamoto</vt:lpstr>
      <vt:lpstr>Major R&amp;D Goals for Technical Design</vt:lpstr>
      <vt:lpstr>Single Tunnel Options (HLRF)</vt:lpstr>
      <vt:lpstr>Creation of a Global Database for  Better Understanding of “Production Yield” in TDP</vt:lpstr>
      <vt:lpstr>Cryomodule Gradient Spread Observed at DESY and KEK, as of Nov. 2010</vt:lpstr>
      <vt:lpstr>RDR Design Parameters</vt:lpstr>
      <vt:lpstr>PowerPoint Presentation</vt:lpstr>
      <vt:lpstr>PowerPoint Presentation</vt:lpstr>
      <vt:lpstr>PowerPoint Presentation</vt:lpstr>
      <vt:lpstr>Integrated Systems Tests</vt:lpstr>
      <vt:lpstr>New Configuration for FLASH@DESY</vt:lpstr>
      <vt:lpstr>FLASH: Stability</vt:lpstr>
      <vt:lpstr>Beam Test Facilities (non SCRF)</vt:lpstr>
      <vt:lpstr>PowerPoint Presentation</vt:lpstr>
      <vt:lpstr>Mitigation - Simulation Studies</vt:lpstr>
      <vt:lpstr>PowerPoint Presentation</vt:lpstr>
      <vt:lpstr>CesrTA Programme (Collaboration)</vt:lpstr>
      <vt:lpstr>ATF2 – Beam size/stability and kicker tests</vt:lpstr>
      <vt:lpstr>ATF / ATF2 After Earthquake?</vt:lpstr>
      <vt:lpstr>CLIC Steinar</vt:lpstr>
      <vt:lpstr>CLIC Power Source Concept </vt:lpstr>
      <vt:lpstr>Tentative CLIC Post-CDR phase(s)</vt:lpstr>
      <vt:lpstr>ILC/CLIC Parameters</vt:lpstr>
      <vt:lpstr>PowerPoint Presentation</vt:lpstr>
      <vt:lpstr>PowerPoint Presentation</vt:lpstr>
      <vt:lpstr>PowerPoint Presentation</vt:lpstr>
      <vt:lpstr>PowerPoint Presentation</vt:lpstr>
      <vt:lpstr>CLIC Feasibility status</vt:lpstr>
      <vt:lpstr>CLIC – layout for 500 GeV</vt:lpstr>
      <vt:lpstr>PowerPoint Presentation</vt:lpstr>
      <vt:lpstr>PowerPoint Presentation</vt:lpstr>
      <vt:lpstr>PowerPoint Presentation</vt:lpstr>
      <vt:lpstr>PowerPoint Presentation</vt:lpstr>
      <vt:lpstr>PowerPoint Presentation</vt:lpstr>
      <vt:lpstr>PowerPoint Presentation</vt:lpstr>
      <vt:lpstr>Two-beam Test Stand results 2011</vt:lpstr>
      <vt:lpstr>DR: comparison to other projects</vt:lpstr>
      <vt:lpstr>DR technology and experimental program</vt:lpstr>
      <vt:lpstr>PowerPoint Presentation</vt:lpstr>
      <vt:lpstr>Work-plan for the coming years</vt:lpstr>
      <vt:lpstr>PowerPoint Presentation</vt:lpstr>
      <vt:lpstr>PowerPoint Presentation</vt:lpstr>
      <vt:lpstr>LHeC</vt:lpstr>
      <vt:lpstr>PowerPoint Presentation</vt:lpstr>
      <vt:lpstr>Physics and Range</vt:lpstr>
      <vt:lpstr>PowerPoint Presentation</vt:lpstr>
      <vt:lpstr>LHeC Design Considerations</vt:lpstr>
      <vt:lpstr>PowerPoint Presentation</vt:lpstr>
      <vt:lpstr> LINAC - Ring</vt:lpstr>
      <vt:lpstr>LHeC: Ring-Ring Option</vt:lpstr>
      <vt:lpstr>LHeC: Ring-Ring Option</vt:lpstr>
      <vt:lpstr>LHeC: Ring-Ring Option</vt:lpstr>
      <vt:lpstr>PowerPoint Presentation</vt:lpstr>
      <vt:lpstr>LHeC Options: Executive Summary</vt:lpstr>
      <vt:lpstr>LHeC Planning and Timeline </vt:lpstr>
      <vt:lpstr>PowerPoint Presentation</vt:lpstr>
      <vt:lpstr>LHeC Planning and Timeline </vt:lpstr>
      <vt:lpstr>60 GeV Energy Recovery Linac</vt:lpstr>
      <vt:lpstr>PowerPoint Presentation</vt:lpstr>
      <vt:lpstr>PowerPoint Presentation</vt:lpstr>
      <vt:lpstr>PowerPoint Presentation</vt:lpstr>
      <vt:lpstr>PowerPoint Presentation</vt:lpstr>
      <vt:lpstr> Accelerator: Ring - Ring</vt:lpstr>
      <vt:lpstr>Ring: Dipole + Quadrupole Magnets</vt:lpstr>
      <vt:lpstr>HE-LHC</vt:lpstr>
      <vt:lpstr>Neutrinos</vt:lpstr>
      <vt:lpstr>ν-Accelerators : Future Possibilities</vt:lpstr>
      <vt:lpstr>ν-Accelerators : Future Possibilities</vt:lpstr>
      <vt:lpstr>ν-Accelerators : Present landscape</vt:lpstr>
      <vt:lpstr>ν-Accelerators : Future Possibilities</vt:lpstr>
      <vt:lpstr>ν-Accelerators : Future possibilities</vt:lpstr>
      <vt:lpstr>ν-Accelerators : Future Possibilities - FermiLab</vt:lpstr>
      <vt:lpstr>ν-Accelerators : Future Possibilities - Japan</vt:lpstr>
      <vt:lpstr>ν-Accelerators : Future Possibilities - CERN</vt:lpstr>
      <vt:lpstr>ν-Accelerators : Future Possibilities – Neutrino Factory</vt:lpstr>
      <vt:lpstr>PowerPoint Presentation</vt:lpstr>
      <vt:lpstr>PowerPoint Presentation</vt:lpstr>
      <vt:lpstr>PowerPoint Presentation</vt:lpstr>
      <vt:lpstr>PowerPoint Presentation</vt:lpstr>
      <vt:lpstr>Muon Collider</vt:lpstr>
      <vt:lpstr>PowerPoint Presentation</vt:lpstr>
      <vt:lpstr>PowerPoint Presentation</vt:lpstr>
      <vt:lpstr>Muon Accelerator Program (MAP) R&amp;D Plan</vt:lpstr>
      <vt:lpstr>PowerPoint Presentation</vt:lpstr>
      <vt:lpstr>PowerPoint Presentation</vt:lpstr>
      <vt:lpstr>Muon Collider Concept: Fermilab</vt:lpstr>
      <vt:lpstr>PowerPoint Presentation</vt:lpstr>
      <vt:lpstr>Possible Muon Collider advantages</vt:lpstr>
      <vt:lpstr>Targeting, capturing and cooling</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myers</dc:creator>
  <cp:lastModifiedBy>Steve</cp:lastModifiedBy>
  <cp:revision>85</cp:revision>
  <cp:lastPrinted>2011-07-22T09:58:06Z</cp:lastPrinted>
  <dcterms:created xsi:type="dcterms:W3CDTF">2011-07-05T15:26:49Z</dcterms:created>
  <dcterms:modified xsi:type="dcterms:W3CDTF">2011-07-23T09:40:24Z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0x0101006DFC45E1ACE23D4DAB802479341084B1</vt:lpwstr>
  </property>
</Properties>
</file>