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57" r:id="rId4"/>
    <p:sldId id="265" r:id="rId5"/>
    <p:sldId id="268" r:id="rId6"/>
    <p:sldId id="266" r:id="rId7"/>
    <p:sldId id="277" r:id="rId8"/>
    <p:sldId id="274" r:id="rId9"/>
    <p:sldId id="267" r:id="rId10"/>
    <p:sldId id="275" r:id="rId11"/>
    <p:sldId id="276" r:id="rId12"/>
    <p:sldId id="278" r:id="rId13"/>
    <p:sldId id="261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0" autoAdjust="0"/>
    <p:restoredTop sz="90447" autoAdjust="0"/>
  </p:normalViewPr>
  <p:slideViewPr>
    <p:cSldViewPr>
      <p:cViewPr varScale="1">
        <p:scale>
          <a:sx n="83" d="100"/>
          <a:sy n="83" d="100"/>
        </p:scale>
        <p:origin x="-12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21557D-8C10-4858-8183-31549B5C6F3D}" type="datetimeFigureOut">
              <a:rPr lang="fr-FR"/>
              <a:pPr>
                <a:defRPr/>
              </a:pPr>
              <a:t>24/02/2011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C42791-7C84-4F7E-A758-D60AEE1DB9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ubble_constan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arsec#cite_note-10" TargetMode="External"/><Relationship Id="rId5" Type="http://schemas.openxmlformats.org/officeDocument/2006/relationships/hyperlink" Target="http://en.wikipedia.org/wiki/Speed_of_light" TargetMode="External"/><Relationship Id="rId4" Type="http://schemas.openxmlformats.org/officeDocument/2006/relationships/hyperlink" Target="http://en.wikipedia.org/wiki/Redshift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ubble_constan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arsec#cite_note-10" TargetMode="External"/><Relationship Id="rId5" Type="http://schemas.openxmlformats.org/officeDocument/2006/relationships/hyperlink" Target="http://en.wikipedia.org/wiki/Speed_of_light" TargetMode="External"/><Relationship Id="rId4" Type="http://schemas.openxmlformats.org/officeDocument/2006/relationships/hyperlink" Target="http://en.wikipedia.org/wiki/Redshift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ubble_constan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arsec#cite_note-10" TargetMode="External"/><Relationship Id="rId5" Type="http://schemas.openxmlformats.org/officeDocument/2006/relationships/hyperlink" Target="http://en.wikipedia.org/wiki/Speed_of_light" TargetMode="External"/><Relationship Id="rId4" Type="http://schemas.openxmlformats.org/officeDocument/2006/relationships/hyperlink" Target="http://en.wikipedia.org/wiki/Redshift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ubble_constan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arsec#cite_note-10" TargetMode="External"/><Relationship Id="rId5" Type="http://schemas.openxmlformats.org/officeDocument/2006/relationships/hyperlink" Target="http://en.wikipedia.org/wiki/Speed_of_light" TargetMode="External"/><Relationship Id="rId4" Type="http://schemas.openxmlformats.org/officeDocument/2006/relationships/hyperlink" Target="http://en.wikipedia.org/wiki/Redshift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ubble_constan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arsec#cite_note-10" TargetMode="External"/><Relationship Id="rId5" Type="http://schemas.openxmlformats.org/officeDocument/2006/relationships/hyperlink" Target="http://en.wikipedia.org/wiki/Speed_of_light" TargetMode="External"/><Relationship Id="rId4" Type="http://schemas.openxmlformats.org/officeDocument/2006/relationships/hyperlink" Target="http://en.wikipedia.org/wiki/Redshift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ubble_constan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arsec#cite_note-10" TargetMode="External"/><Relationship Id="rId5" Type="http://schemas.openxmlformats.org/officeDocument/2006/relationships/hyperlink" Target="http://en.wikipedia.org/wiki/Speed_of_light" TargetMode="External"/><Relationship Id="rId4" Type="http://schemas.openxmlformats.org/officeDocument/2006/relationships/hyperlink" Target="http://en.wikipedia.org/wiki/Redshift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ubble_constan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arsec#cite_note-10" TargetMode="External"/><Relationship Id="rId5" Type="http://schemas.openxmlformats.org/officeDocument/2006/relationships/hyperlink" Target="http://en.wikipedia.org/wiki/Speed_of_light" TargetMode="External"/><Relationship Id="rId4" Type="http://schemas.openxmlformats.org/officeDocument/2006/relationships/hyperlink" Target="http://en.wikipedia.org/wiki/Redshift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ubble_constan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arsec#cite_note-10" TargetMode="External"/><Relationship Id="rId5" Type="http://schemas.openxmlformats.org/officeDocument/2006/relationships/hyperlink" Target="http://en.wikipedia.org/wiki/Speed_of_light" TargetMode="External"/><Relationship Id="rId4" Type="http://schemas.openxmlformats.org/officeDocument/2006/relationships/hyperlink" Target="http://en.wikipedia.org/wiki/Redshift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ubble_constan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arsec#cite_note-10" TargetMode="External"/><Relationship Id="rId5" Type="http://schemas.openxmlformats.org/officeDocument/2006/relationships/hyperlink" Target="http://en.wikipedia.org/wiki/Speed_of_light" TargetMode="External"/><Relationship Id="rId4" Type="http://schemas.openxmlformats.org/officeDocument/2006/relationships/hyperlink" Target="http://en.wikipedia.org/wiki/Redshift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ubble_constan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arsec#cite_note-10" TargetMode="External"/><Relationship Id="rId5" Type="http://schemas.openxmlformats.org/officeDocument/2006/relationships/hyperlink" Target="http://en.wikipedia.org/wiki/Speed_of_light" TargetMode="External"/><Relationship Id="rId4" Type="http://schemas.openxmlformats.org/officeDocument/2006/relationships/hyperlink" Target="http://en.wikipedia.org/wiki/Redshift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ubble_constan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arsec#cite_note-10" TargetMode="External"/><Relationship Id="rId5" Type="http://schemas.openxmlformats.org/officeDocument/2006/relationships/hyperlink" Target="http://en.wikipedia.org/wiki/Speed_of_light" TargetMode="External"/><Relationship Id="rId4" Type="http://schemas.openxmlformats.org/officeDocument/2006/relationships/hyperlink" Target="http://en.wikipedia.org/wiki/Redshif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Galactic distances are sometimes given in units of Mpc/h (as in "50/h Mpc"). </a:t>
            </a:r>
            <a:r>
              <a:rPr lang="en-US" i="1" smtClean="0"/>
              <a:t>h</a:t>
            </a:r>
            <a:r>
              <a:rPr lang="en-US" smtClean="0"/>
              <a:t> is a parameter in the range [0.5,0.75] reflecting the uncertainty in the value of the </a:t>
            </a:r>
            <a:r>
              <a:rPr lang="en-US" smtClean="0">
                <a:hlinkClick r:id="rId3" tooltip="Hubble constant"/>
              </a:rPr>
              <a:t>Hubble constant</a:t>
            </a:r>
            <a:r>
              <a:rPr lang="en-US" smtClean="0"/>
              <a:t> </a:t>
            </a:r>
            <a:r>
              <a:rPr lang="en-US" i="1" smtClean="0"/>
              <a:t>H</a:t>
            </a:r>
            <a:r>
              <a:rPr lang="en-US" smtClean="0"/>
              <a:t> for the rate of expansion of the universe: </a:t>
            </a:r>
            <a:r>
              <a:rPr lang="en-US" i="1" smtClean="0"/>
              <a:t>h</a:t>
            </a:r>
            <a:r>
              <a:rPr lang="en-US" smtClean="0"/>
              <a:t> = </a:t>
            </a:r>
            <a:r>
              <a:rPr lang="en-US" i="1" smtClean="0"/>
              <a:t>H</a:t>
            </a:r>
            <a:r>
              <a:rPr lang="en-US" smtClean="0"/>
              <a:t> / (100 km/s/Mpc). The Hubble constant becomes relevant when converting an observed </a:t>
            </a:r>
            <a:r>
              <a:rPr lang="en-US" smtClean="0">
                <a:hlinkClick r:id="rId4"/>
              </a:rPr>
              <a:t>redshift</a:t>
            </a:r>
            <a:r>
              <a:rPr lang="en-US" smtClean="0"/>
              <a:t> </a:t>
            </a:r>
            <a:r>
              <a:rPr lang="en-US" i="1" smtClean="0"/>
              <a:t>z</a:t>
            </a:r>
            <a:r>
              <a:rPr lang="en-US" smtClean="0"/>
              <a:t> into a distance </a:t>
            </a:r>
            <a:r>
              <a:rPr lang="en-US" i="1" smtClean="0"/>
              <a:t>d</a:t>
            </a:r>
            <a:r>
              <a:rPr lang="en-US" smtClean="0"/>
              <a:t> using the formula </a:t>
            </a:r>
            <a:r>
              <a:rPr lang="en-US" i="1" smtClean="0"/>
              <a:t>d</a:t>
            </a:r>
            <a:r>
              <a:rPr lang="en-US" smtClean="0"/>
              <a:t> ≈ (</a:t>
            </a:r>
            <a:r>
              <a:rPr lang="en-US" i="1" smtClean="0">
                <a:hlinkClick r:id="rId5" tooltip="Speed of light"/>
              </a:rPr>
              <a:t>c</a:t>
            </a:r>
            <a:r>
              <a:rPr lang="en-US" smtClean="0"/>
              <a:t> / </a:t>
            </a:r>
            <a:r>
              <a:rPr lang="en-US" i="1" smtClean="0"/>
              <a:t>H</a:t>
            </a:r>
            <a:r>
              <a:rPr lang="en-US" smtClean="0"/>
              <a:t>) × </a:t>
            </a:r>
            <a:r>
              <a:rPr lang="en-US" i="1" smtClean="0"/>
              <a:t>z</a:t>
            </a:r>
            <a:r>
              <a:rPr lang="en-US" smtClean="0"/>
              <a:t>.</a:t>
            </a:r>
            <a:r>
              <a:rPr lang="en-US" baseline="30000" smtClean="0">
                <a:hlinkClick r:id="rId6"/>
              </a:rPr>
              <a:t>[11]</a:t>
            </a:r>
            <a:endParaRPr lang="fr-FR" smtClean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0A22D6-F24A-4BF2-94C4-F645511F6250}" type="slidenum">
              <a:rPr lang="fr-FR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Galactic distances are sometimes given in units of Mpc/h (as in "50/h Mpc"). </a:t>
            </a:r>
            <a:r>
              <a:rPr lang="en-US" i="1" smtClean="0"/>
              <a:t>h</a:t>
            </a:r>
            <a:r>
              <a:rPr lang="en-US" smtClean="0"/>
              <a:t> is a parameter in the range [0.5,0.75] reflecting the uncertainty in the value of the </a:t>
            </a:r>
            <a:r>
              <a:rPr lang="en-US" smtClean="0">
                <a:hlinkClick r:id="rId3" tooltip="Hubble constant"/>
              </a:rPr>
              <a:t>Hubble constant</a:t>
            </a:r>
            <a:r>
              <a:rPr lang="en-US" smtClean="0"/>
              <a:t> </a:t>
            </a:r>
            <a:r>
              <a:rPr lang="en-US" i="1" smtClean="0"/>
              <a:t>H</a:t>
            </a:r>
            <a:r>
              <a:rPr lang="en-US" smtClean="0"/>
              <a:t> for the rate of expansion of the universe: </a:t>
            </a:r>
            <a:r>
              <a:rPr lang="en-US" i="1" smtClean="0"/>
              <a:t>h</a:t>
            </a:r>
            <a:r>
              <a:rPr lang="en-US" smtClean="0"/>
              <a:t> = </a:t>
            </a:r>
            <a:r>
              <a:rPr lang="en-US" i="1" smtClean="0"/>
              <a:t>H</a:t>
            </a:r>
            <a:r>
              <a:rPr lang="en-US" smtClean="0"/>
              <a:t> / (100 km/s/Mpc). The Hubble constant becomes relevant when converting an observed </a:t>
            </a:r>
            <a:r>
              <a:rPr lang="en-US" smtClean="0">
                <a:hlinkClick r:id="rId4"/>
              </a:rPr>
              <a:t>redshift</a:t>
            </a:r>
            <a:r>
              <a:rPr lang="en-US" smtClean="0"/>
              <a:t> </a:t>
            </a:r>
            <a:r>
              <a:rPr lang="en-US" i="1" smtClean="0"/>
              <a:t>z</a:t>
            </a:r>
            <a:r>
              <a:rPr lang="en-US" smtClean="0"/>
              <a:t> into a distance </a:t>
            </a:r>
            <a:r>
              <a:rPr lang="en-US" i="1" smtClean="0"/>
              <a:t>d</a:t>
            </a:r>
            <a:r>
              <a:rPr lang="en-US" smtClean="0"/>
              <a:t> using the formula </a:t>
            </a:r>
            <a:r>
              <a:rPr lang="en-US" i="1" smtClean="0"/>
              <a:t>d</a:t>
            </a:r>
            <a:r>
              <a:rPr lang="en-US" smtClean="0"/>
              <a:t> ≈ (</a:t>
            </a:r>
            <a:r>
              <a:rPr lang="en-US" i="1" smtClean="0">
                <a:hlinkClick r:id="rId5" tooltip="Speed of light"/>
              </a:rPr>
              <a:t>c</a:t>
            </a:r>
            <a:r>
              <a:rPr lang="en-US" smtClean="0"/>
              <a:t> / </a:t>
            </a:r>
            <a:r>
              <a:rPr lang="en-US" i="1" smtClean="0"/>
              <a:t>H</a:t>
            </a:r>
            <a:r>
              <a:rPr lang="en-US" smtClean="0"/>
              <a:t>) × </a:t>
            </a:r>
            <a:r>
              <a:rPr lang="en-US" i="1" smtClean="0"/>
              <a:t>z</a:t>
            </a:r>
            <a:r>
              <a:rPr lang="en-US" smtClean="0"/>
              <a:t>.</a:t>
            </a:r>
            <a:r>
              <a:rPr lang="en-US" baseline="30000" smtClean="0">
                <a:hlinkClick r:id="rId6"/>
              </a:rPr>
              <a:t>[11]</a:t>
            </a:r>
            <a:endParaRPr lang="fr-FR" smtClean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F8E8A9-F417-422D-88B7-A152CD447F4E}" type="slidenum">
              <a:rPr lang="fr-FR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Galactic distances are sometimes given in units of Mpc/h (as in "50/h Mpc"). </a:t>
            </a:r>
            <a:r>
              <a:rPr lang="en-US" i="1" smtClean="0"/>
              <a:t>h</a:t>
            </a:r>
            <a:r>
              <a:rPr lang="en-US" smtClean="0"/>
              <a:t> is a parameter in the range [0.5,0.75] reflecting the uncertainty in the value of the </a:t>
            </a:r>
            <a:r>
              <a:rPr lang="en-US" smtClean="0">
                <a:hlinkClick r:id="rId3" tooltip="Hubble constant"/>
              </a:rPr>
              <a:t>Hubble constant</a:t>
            </a:r>
            <a:r>
              <a:rPr lang="en-US" smtClean="0"/>
              <a:t> </a:t>
            </a:r>
            <a:r>
              <a:rPr lang="en-US" i="1" smtClean="0"/>
              <a:t>H</a:t>
            </a:r>
            <a:r>
              <a:rPr lang="en-US" smtClean="0"/>
              <a:t> for the rate of expansion of the universe: </a:t>
            </a:r>
            <a:r>
              <a:rPr lang="en-US" i="1" smtClean="0"/>
              <a:t>h</a:t>
            </a:r>
            <a:r>
              <a:rPr lang="en-US" smtClean="0"/>
              <a:t> = </a:t>
            </a:r>
            <a:r>
              <a:rPr lang="en-US" i="1" smtClean="0"/>
              <a:t>H</a:t>
            </a:r>
            <a:r>
              <a:rPr lang="en-US" smtClean="0"/>
              <a:t> / (100 km/s/Mpc). The Hubble constant becomes relevant when converting an observed </a:t>
            </a:r>
            <a:r>
              <a:rPr lang="en-US" smtClean="0">
                <a:hlinkClick r:id="rId4"/>
              </a:rPr>
              <a:t>redshift</a:t>
            </a:r>
            <a:r>
              <a:rPr lang="en-US" smtClean="0"/>
              <a:t> </a:t>
            </a:r>
            <a:r>
              <a:rPr lang="en-US" i="1" smtClean="0"/>
              <a:t>z</a:t>
            </a:r>
            <a:r>
              <a:rPr lang="en-US" smtClean="0"/>
              <a:t> into a distance </a:t>
            </a:r>
            <a:r>
              <a:rPr lang="en-US" i="1" smtClean="0"/>
              <a:t>d</a:t>
            </a:r>
            <a:r>
              <a:rPr lang="en-US" smtClean="0"/>
              <a:t> using the formula </a:t>
            </a:r>
            <a:r>
              <a:rPr lang="en-US" i="1" smtClean="0"/>
              <a:t>d</a:t>
            </a:r>
            <a:r>
              <a:rPr lang="en-US" smtClean="0"/>
              <a:t> ≈ (</a:t>
            </a:r>
            <a:r>
              <a:rPr lang="en-US" i="1" smtClean="0">
                <a:hlinkClick r:id="rId5" tooltip="Speed of light"/>
              </a:rPr>
              <a:t>c</a:t>
            </a:r>
            <a:r>
              <a:rPr lang="en-US" smtClean="0"/>
              <a:t> / </a:t>
            </a:r>
            <a:r>
              <a:rPr lang="en-US" i="1" smtClean="0"/>
              <a:t>H</a:t>
            </a:r>
            <a:r>
              <a:rPr lang="en-US" smtClean="0"/>
              <a:t>) × </a:t>
            </a:r>
            <a:r>
              <a:rPr lang="en-US" i="1" smtClean="0"/>
              <a:t>z</a:t>
            </a:r>
            <a:r>
              <a:rPr lang="en-US" smtClean="0"/>
              <a:t>.</a:t>
            </a:r>
            <a:r>
              <a:rPr lang="en-US" baseline="30000" smtClean="0">
                <a:hlinkClick r:id="rId6"/>
              </a:rPr>
              <a:t>[11]</a:t>
            </a:r>
            <a:endParaRPr lang="fr-FR" smtClean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F8E8A9-F417-422D-88B7-A152CD447F4E}" type="slidenum">
              <a:rPr lang="fr-FR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Galactic distances are sometimes given in units of Mpc/h (as in "50/h Mpc"). </a:t>
            </a:r>
            <a:r>
              <a:rPr lang="en-US" i="1" smtClean="0"/>
              <a:t>h</a:t>
            </a:r>
            <a:r>
              <a:rPr lang="en-US" smtClean="0"/>
              <a:t> is a parameter in the range [0.5,0.75] reflecting the uncertainty in the value of the </a:t>
            </a:r>
            <a:r>
              <a:rPr lang="en-US" smtClean="0">
                <a:hlinkClick r:id="rId3" tooltip="Hubble constant"/>
              </a:rPr>
              <a:t>Hubble constant</a:t>
            </a:r>
            <a:r>
              <a:rPr lang="en-US" smtClean="0"/>
              <a:t> </a:t>
            </a:r>
            <a:r>
              <a:rPr lang="en-US" i="1" smtClean="0"/>
              <a:t>H</a:t>
            </a:r>
            <a:r>
              <a:rPr lang="en-US" smtClean="0"/>
              <a:t> for the rate of expansion of the universe: </a:t>
            </a:r>
            <a:r>
              <a:rPr lang="en-US" i="1" smtClean="0"/>
              <a:t>h</a:t>
            </a:r>
            <a:r>
              <a:rPr lang="en-US" smtClean="0"/>
              <a:t> = </a:t>
            </a:r>
            <a:r>
              <a:rPr lang="en-US" i="1" smtClean="0"/>
              <a:t>H</a:t>
            </a:r>
            <a:r>
              <a:rPr lang="en-US" smtClean="0"/>
              <a:t> / (100 km/s/Mpc). The Hubble constant becomes relevant when converting an observed </a:t>
            </a:r>
            <a:r>
              <a:rPr lang="en-US" smtClean="0">
                <a:hlinkClick r:id="rId4"/>
              </a:rPr>
              <a:t>redshift</a:t>
            </a:r>
            <a:r>
              <a:rPr lang="en-US" smtClean="0"/>
              <a:t> </a:t>
            </a:r>
            <a:r>
              <a:rPr lang="en-US" i="1" smtClean="0"/>
              <a:t>z</a:t>
            </a:r>
            <a:r>
              <a:rPr lang="en-US" smtClean="0"/>
              <a:t> into a distance </a:t>
            </a:r>
            <a:r>
              <a:rPr lang="en-US" i="1" smtClean="0"/>
              <a:t>d</a:t>
            </a:r>
            <a:r>
              <a:rPr lang="en-US" smtClean="0"/>
              <a:t> using the formula </a:t>
            </a:r>
            <a:r>
              <a:rPr lang="en-US" i="1" smtClean="0"/>
              <a:t>d</a:t>
            </a:r>
            <a:r>
              <a:rPr lang="en-US" smtClean="0"/>
              <a:t> ≈ (</a:t>
            </a:r>
            <a:r>
              <a:rPr lang="en-US" i="1" smtClean="0">
                <a:hlinkClick r:id="rId5" tooltip="Speed of light"/>
              </a:rPr>
              <a:t>c</a:t>
            </a:r>
            <a:r>
              <a:rPr lang="en-US" smtClean="0"/>
              <a:t> / </a:t>
            </a:r>
            <a:r>
              <a:rPr lang="en-US" i="1" smtClean="0"/>
              <a:t>H</a:t>
            </a:r>
            <a:r>
              <a:rPr lang="en-US" smtClean="0"/>
              <a:t>) × </a:t>
            </a:r>
            <a:r>
              <a:rPr lang="en-US" i="1" smtClean="0"/>
              <a:t>z</a:t>
            </a:r>
            <a:r>
              <a:rPr lang="en-US" smtClean="0"/>
              <a:t>.</a:t>
            </a:r>
            <a:r>
              <a:rPr lang="en-US" baseline="30000" smtClean="0">
                <a:hlinkClick r:id="rId6"/>
              </a:rPr>
              <a:t>[11]</a:t>
            </a:r>
            <a:endParaRPr lang="fr-FR" smtClean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F8E8A9-F417-422D-88B7-A152CD447F4E}" type="slidenum">
              <a:rPr lang="fr-FR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Galactic distances are sometimes given in units of Mpc/h (as in "50/h Mpc"). </a:t>
            </a:r>
            <a:r>
              <a:rPr lang="en-US" i="1" smtClean="0"/>
              <a:t>h</a:t>
            </a:r>
            <a:r>
              <a:rPr lang="en-US" smtClean="0"/>
              <a:t> is a parameter in the range [0.5,0.75] reflecting the uncertainty in the value of the </a:t>
            </a:r>
            <a:r>
              <a:rPr lang="en-US" smtClean="0">
                <a:hlinkClick r:id="rId3" tooltip="Hubble constant"/>
              </a:rPr>
              <a:t>Hubble constant</a:t>
            </a:r>
            <a:r>
              <a:rPr lang="en-US" smtClean="0"/>
              <a:t> </a:t>
            </a:r>
            <a:r>
              <a:rPr lang="en-US" i="1" smtClean="0"/>
              <a:t>H</a:t>
            </a:r>
            <a:r>
              <a:rPr lang="en-US" smtClean="0"/>
              <a:t> for the rate of expansion of the universe: </a:t>
            </a:r>
            <a:r>
              <a:rPr lang="en-US" i="1" smtClean="0"/>
              <a:t>h</a:t>
            </a:r>
            <a:r>
              <a:rPr lang="en-US" smtClean="0"/>
              <a:t> = </a:t>
            </a:r>
            <a:r>
              <a:rPr lang="en-US" i="1" smtClean="0"/>
              <a:t>H</a:t>
            </a:r>
            <a:r>
              <a:rPr lang="en-US" smtClean="0"/>
              <a:t> / (100 km/s/Mpc). The Hubble constant becomes relevant when converting an observed </a:t>
            </a:r>
            <a:r>
              <a:rPr lang="en-US" smtClean="0">
                <a:hlinkClick r:id="rId4"/>
              </a:rPr>
              <a:t>redshift</a:t>
            </a:r>
            <a:r>
              <a:rPr lang="en-US" smtClean="0"/>
              <a:t> </a:t>
            </a:r>
            <a:r>
              <a:rPr lang="en-US" i="1" smtClean="0"/>
              <a:t>z</a:t>
            </a:r>
            <a:r>
              <a:rPr lang="en-US" smtClean="0"/>
              <a:t> into a distance </a:t>
            </a:r>
            <a:r>
              <a:rPr lang="en-US" i="1" smtClean="0"/>
              <a:t>d</a:t>
            </a:r>
            <a:r>
              <a:rPr lang="en-US" smtClean="0"/>
              <a:t> using the formula </a:t>
            </a:r>
            <a:r>
              <a:rPr lang="en-US" i="1" smtClean="0"/>
              <a:t>d</a:t>
            </a:r>
            <a:r>
              <a:rPr lang="en-US" smtClean="0"/>
              <a:t> ≈ (</a:t>
            </a:r>
            <a:r>
              <a:rPr lang="en-US" i="1" smtClean="0">
                <a:hlinkClick r:id="rId5" tooltip="Speed of light"/>
              </a:rPr>
              <a:t>c</a:t>
            </a:r>
            <a:r>
              <a:rPr lang="en-US" smtClean="0"/>
              <a:t> / </a:t>
            </a:r>
            <a:r>
              <a:rPr lang="en-US" i="1" smtClean="0"/>
              <a:t>H</a:t>
            </a:r>
            <a:r>
              <a:rPr lang="en-US" smtClean="0"/>
              <a:t>) × </a:t>
            </a:r>
            <a:r>
              <a:rPr lang="en-US" i="1" smtClean="0"/>
              <a:t>z</a:t>
            </a:r>
            <a:r>
              <a:rPr lang="en-US" smtClean="0"/>
              <a:t>.</a:t>
            </a:r>
            <a:r>
              <a:rPr lang="en-US" baseline="30000" smtClean="0">
                <a:hlinkClick r:id="rId6"/>
              </a:rPr>
              <a:t>[11]</a:t>
            </a:r>
            <a:endParaRPr lang="fr-FR" smtClean="0"/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3A25DC-C8F5-48BF-A9F2-BF4523340E43}" type="slidenum">
              <a:rPr lang="fr-FR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Galactic distances are sometimes given in units of Mpc/h (as in "50/h Mpc"). </a:t>
            </a:r>
            <a:r>
              <a:rPr lang="en-US" i="1" smtClean="0"/>
              <a:t>h</a:t>
            </a:r>
            <a:r>
              <a:rPr lang="en-US" smtClean="0"/>
              <a:t> is a parameter in the range [0.5,0.75] reflecting the uncertainty in the value of the </a:t>
            </a:r>
            <a:r>
              <a:rPr lang="en-US" smtClean="0">
                <a:hlinkClick r:id="rId3" tooltip="Hubble constant"/>
              </a:rPr>
              <a:t>Hubble constant</a:t>
            </a:r>
            <a:r>
              <a:rPr lang="en-US" smtClean="0"/>
              <a:t> </a:t>
            </a:r>
            <a:r>
              <a:rPr lang="en-US" i="1" smtClean="0"/>
              <a:t>H</a:t>
            </a:r>
            <a:r>
              <a:rPr lang="en-US" smtClean="0"/>
              <a:t> for the rate of expansion of the universe: </a:t>
            </a:r>
            <a:r>
              <a:rPr lang="en-US" i="1" smtClean="0"/>
              <a:t>h</a:t>
            </a:r>
            <a:r>
              <a:rPr lang="en-US" smtClean="0"/>
              <a:t> = </a:t>
            </a:r>
            <a:r>
              <a:rPr lang="en-US" i="1" smtClean="0"/>
              <a:t>H</a:t>
            </a:r>
            <a:r>
              <a:rPr lang="en-US" smtClean="0"/>
              <a:t> / (100 km/s/Mpc). The Hubble constant becomes relevant when converting an observed </a:t>
            </a:r>
            <a:r>
              <a:rPr lang="en-US" smtClean="0">
                <a:hlinkClick r:id="rId4"/>
              </a:rPr>
              <a:t>redshift</a:t>
            </a:r>
            <a:r>
              <a:rPr lang="en-US" smtClean="0"/>
              <a:t> </a:t>
            </a:r>
            <a:r>
              <a:rPr lang="en-US" i="1" smtClean="0"/>
              <a:t>z</a:t>
            </a:r>
            <a:r>
              <a:rPr lang="en-US" smtClean="0"/>
              <a:t> into a distance </a:t>
            </a:r>
            <a:r>
              <a:rPr lang="en-US" i="1" smtClean="0"/>
              <a:t>d</a:t>
            </a:r>
            <a:r>
              <a:rPr lang="en-US" smtClean="0"/>
              <a:t> using the formula </a:t>
            </a:r>
            <a:r>
              <a:rPr lang="en-US" i="1" smtClean="0"/>
              <a:t>d</a:t>
            </a:r>
            <a:r>
              <a:rPr lang="en-US" smtClean="0"/>
              <a:t> ≈ (</a:t>
            </a:r>
            <a:r>
              <a:rPr lang="en-US" i="1" smtClean="0">
                <a:hlinkClick r:id="rId5" tooltip="Speed of light"/>
              </a:rPr>
              <a:t>c</a:t>
            </a:r>
            <a:r>
              <a:rPr lang="en-US" smtClean="0"/>
              <a:t> / </a:t>
            </a:r>
            <a:r>
              <a:rPr lang="en-US" i="1" smtClean="0"/>
              <a:t>H</a:t>
            </a:r>
            <a:r>
              <a:rPr lang="en-US" smtClean="0"/>
              <a:t>) × </a:t>
            </a:r>
            <a:r>
              <a:rPr lang="en-US" i="1" smtClean="0"/>
              <a:t>z</a:t>
            </a:r>
            <a:r>
              <a:rPr lang="en-US" smtClean="0"/>
              <a:t>.</a:t>
            </a:r>
            <a:r>
              <a:rPr lang="en-US" baseline="30000" smtClean="0">
                <a:hlinkClick r:id="rId6"/>
              </a:rPr>
              <a:t>[11]</a:t>
            </a:r>
            <a:endParaRPr lang="fr-FR" smtClean="0"/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A6296E-7BD5-45E6-B8C2-EFF9F962B421}" type="slidenum">
              <a:rPr lang="fr-FR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Galactic distances are sometimes given in units of Mpc/h (as in "50/h Mpc"). </a:t>
            </a:r>
            <a:r>
              <a:rPr lang="en-US" i="1" smtClean="0"/>
              <a:t>h</a:t>
            </a:r>
            <a:r>
              <a:rPr lang="en-US" smtClean="0"/>
              <a:t> is a parameter in the range [0.5,0.75] reflecting the uncertainty in the value of the </a:t>
            </a:r>
            <a:r>
              <a:rPr lang="en-US" smtClean="0">
                <a:hlinkClick r:id="rId3" tooltip="Hubble constant"/>
              </a:rPr>
              <a:t>Hubble constant</a:t>
            </a:r>
            <a:r>
              <a:rPr lang="en-US" smtClean="0"/>
              <a:t> </a:t>
            </a:r>
            <a:r>
              <a:rPr lang="en-US" i="1" smtClean="0"/>
              <a:t>H</a:t>
            </a:r>
            <a:r>
              <a:rPr lang="en-US" smtClean="0"/>
              <a:t> for the rate of expansion of the universe: </a:t>
            </a:r>
            <a:r>
              <a:rPr lang="en-US" i="1" smtClean="0"/>
              <a:t>h</a:t>
            </a:r>
            <a:r>
              <a:rPr lang="en-US" smtClean="0"/>
              <a:t> = </a:t>
            </a:r>
            <a:r>
              <a:rPr lang="en-US" i="1" smtClean="0"/>
              <a:t>H</a:t>
            </a:r>
            <a:r>
              <a:rPr lang="en-US" smtClean="0"/>
              <a:t> / (100 km/s/Mpc). The Hubble constant becomes relevant when converting an observed </a:t>
            </a:r>
            <a:r>
              <a:rPr lang="en-US" smtClean="0">
                <a:hlinkClick r:id="rId4"/>
              </a:rPr>
              <a:t>redshift</a:t>
            </a:r>
            <a:r>
              <a:rPr lang="en-US" smtClean="0"/>
              <a:t> </a:t>
            </a:r>
            <a:r>
              <a:rPr lang="en-US" i="1" smtClean="0"/>
              <a:t>z</a:t>
            </a:r>
            <a:r>
              <a:rPr lang="en-US" smtClean="0"/>
              <a:t> into a distance </a:t>
            </a:r>
            <a:r>
              <a:rPr lang="en-US" i="1" smtClean="0"/>
              <a:t>d</a:t>
            </a:r>
            <a:r>
              <a:rPr lang="en-US" smtClean="0"/>
              <a:t> using the formula </a:t>
            </a:r>
            <a:r>
              <a:rPr lang="en-US" i="1" smtClean="0"/>
              <a:t>d</a:t>
            </a:r>
            <a:r>
              <a:rPr lang="en-US" smtClean="0"/>
              <a:t> ≈ (</a:t>
            </a:r>
            <a:r>
              <a:rPr lang="en-US" i="1" smtClean="0">
                <a:hlinkClick r:id="rId5" tooltip="Speed of light"/>
              </a:rPr>
              <a:t>c</a:t>
            </a:r>
            <a:r>
              <a:rPr lang="en-US" smtClean="0"/>
              <a:t> / </a:t>
            </a:r>
            <a:r>
              <a:rPr lang="en-US" i="1" smtClean="0"/>
              <a:t>H</a:t>
            </a:r>
            <a:r>
              <a:rPr lang="en-US" smtClean="0"/>
              <a:t>) × </a:t>
            </a:r>
            <a:r>
              <a:rPr lang="en-US" i="1" smtClean="0"/>
              <a:t>z</a:t>
            </a:r>
            <a:r>
              <a:rPr lang="en-US" smtClean="0"/>
              <a:t>.</a:t>
            </a:r>
            <a:r>
              <a:rPr lang="en-US" baseline="30000" smtClean="0">
                <a:hlinkClick r:id="rId6"/>
              </a:rPr>
              <a:t>[11]</a:t>
            </a:r>
            <a:endParaRPr lang="fr-FR" smtClean="0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220D69-60CB-4ED8-A0E9-3527D4B35E53}" type="slidenum">
              <a:rPr lang="fr-FR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052725-CC92-4119-9585-E3E929BC3804}" type="slidenum">
              <a:rPr lang="fr-FR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Galactic distances are sometimes given in units of Mpc/h (as in "50/h Mpc"). </a:t>
            </a:r>
            <a:r>
              <a:rPr lang="en-US" i="1" smtClean="0"/>
              <a:t>h</a:t>
            </a:r>
            <a:r>
              <a:rPr lang="en-US" smtClean="0"/>
              <a:t> is a parameter in the range [0.5,0.75] reflecting the uncertainty in the value of the </a:t>
            </a:r>
            <a:r>
              <a:rPr lang="en-US" smtClean="0">
                <a:hlinkClick r:id="rId3" tooltip="Hubble constant"/>
              </a:rPr>
              <a:t>Hubble constant</a:t>
            </a:r>
            <a:r>
              <a:rPr lang="en-US" smtClean="0"/>
              <a:t> </a:t>
            </a:r>
            <a:r>
              <a:rPr lang="en-US" i="1" smtClean="0"/>
              <a:t>H</a:t>
            </a:r>
            <a:r>
              <a:rPr lang="en-US" smtClean="0"/>
              <a:t> for the rate of expansion of the universe: </a:t>
            </a:r>
            <a:r>
              <a:rPr lang="en-US" i="1" smtClean="0"/>
              <a:t>h</a:t>
            </a:r>
            <a:r>
              <a:rPr lang="en-US" smtClean="0"/>
              <a:t> = </a:t>
            </a:r>
            <a:r>
              <a:rPr lang="en-US" i="1" smtClean="0"/>
              <a:t>H</a:t>
            </a:r>
            <a:r>
              <a:rPr lang="en-US" smtClean="0"/>
              <a:t> / (100 km/s/Mpc). The Hubble constant becomes relevant when converting an observed </a:t>
            </a:r>
            <a:r>
              <a:rPr lang="en-US" smtClean="0">
                <a:hlinkClick r:id="rId4"/>
              </a:rPr>
              <a:t>redshift</a:t>
            </a:r>
            <a:r>
              <a:rPr lang="en-US" smtClean="0"/>
              <a:t> </a:t>
            </a:r>
            <a:r>
              <a:rPr lang="en-US" i="1" smtClean="0"/>
              <a:t>z</a:t>
            </a:r>
            <a:r>
              <a:rPr lang="en-US" smtClean="0"/>
              <a:t> into a distance </a:t>
            </a:r>
            <a:r>
              <a:rPr lang="en-US" i="1" smtClean="0"/>
              <a:t>d</a:t>
            </a:r>
            <a:r>
              <a:rPr lang="en-US" smtClean="0"/>
              <a:t> using the formula </a:t>
            </a:r>
            <a:r>
              <a:rPr lang="en-US" i="1" smtClean="0"/>
              <a:t>d</a:t>
            </a:r>
            <a:r>
              <a:rPr lang="en-US" smtClean="0"/>
              <a:t> ≈ (</a:t>
            </a:r>
            <a:r>
              <a:rPr lang="en-US" i="1" smtClean="0">
                <a:hlinkClick r:id="rId5" tooltip="Speed of light"/>
              </a:rPr>
              <a:t>c</a:t>
            </a:r>
            <a:r>
              <a:rPr lang="en-US" smtClean="0"/>
              <a:t> / </a:t>
            </a:r>
            <a:r>
              <a:rPr lang="en-US" i="1" smtClean="0"/>
              <a:t>H</a:t>
            </a:r>
            <a:r>
              <a:rPr lang="en-US" smtClean="0"/>
              <a:t>) × </a:t>
            </a:r>
            <a:r>
              <a:rPr lang="en-US" i="1" smtClean="0"/>
              <a:t>z</a:t>
            </a:r>
            <a:r>
              <a:rPr lang="en-US" smtClean="0"/>
              <a:t>.</a:t>
            </a:r>
            <a:r>
              <a:rPr lang="en-US" baseline="30000" smtClean="0">
                <a:hlinkClick r:id="rId6"/>
              </a:rPr>
              <a:t>[11]</a:t>
            </a:r>
            <a:endParaRPr lang="fr-FR" smtClean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4D5BB4-ADAD-4145-9453-B9C875633938}" type="slidenum">
              <a:rPr lang="fr-FR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Galactic distances are sometimes given in units of Mpc/h (as in "50/h Mpc"). </a:t>
            </a:r>
            <a:r>
              <a:rPr lang="en-US" i="1" smtClean="0"/>
              <a:t>h</a:t>
            </a:r>
            <a:r>
              <a:rPr lang="en-US" smtClean="0"/>
              <a:t> is a parameter in the range [0.5,0.75] reflecting the uncertainty in the value of the </a:t>
            </a:r>
            <a:r>
              <a:rPr lang="en-US" smtClean="0">
                <a:hlinkClick r:id="rId3" tooltip="Hubble constant"/>
              </a:rPr>
              <a:t>Hubble constant</a:t>
            </a:r>
            <a:r>
              <a:rPr lang="en-US" smtClean="0"/>
              <a:t> </a:t>
            </a:r>
            <a:r>
              <a:rPr lang="en-US" i="1" smtClean="0"/>
              <a:t>H</a:t>
            </a:r>
            <a:r>
              <a:rPr lang="en-US" smtClean="0"/>
              <a:t> for the rate of expansion of the universe: </a:t>
            </a:r>
            <a:r>
              <a:rPr lang="en-US" i="1" smtClean="0"/>
              <a:t>h</a:t>
            </a:r>
            <a:r>
              <a:rPr lang="en-US" smtClean="0"/>
              <a:t> = </a:t>
            </a:r>
            <a:r>
              <a:rPr lang="en-US" i="1" smtClean="0"/>
              <a:t>H</a:t>
            </a:r>
            <a:r>
              <a:rPr lang="en-US" smtClean="0"/>
              <a:t> / (100 km/s/Mpc). The Hubble constant becomes relevant when converting an observed </a:t>
            </a:r>
            <a:r>
              <a:rPr lang="en-US" smtClean="0">
                <a:hlinkClick r:id="rId4"/>
              </a:rPr>
              <a:t>redshift</a:t>
            </a:r>
            <a:r>
              <a:rPr lang="en-US" smtClean="0"/>
              <a:t> </a:t>
            </a:r>
            <a:r>
              <a:rPr lang="en-US" i="1" smtClean="0"/>
              <a:t>z</a:t>
            </a:r>
            <a:r>
              <a:rPr lang="en-US" smtClean="0"/>
              <a:t> into a distance </a:t>
            </a:r>
            <a:r>
              <a:rPr lang="en-US" i="1" smtClean="0"/>
              <a:t>d</a:t>
            </a:r>
            <a:r>
              <a:rPr lang="en-US" smtClean="0"/>
              <a:t> using the formula </a:t>
            </a:r>
            <a:r>
              <a:rPr lang="en-US" i="1" smtClean="0"/>
              <a:t>d</a:t>
            </a:r>
            <a:r>
              <a:rPr lang="en-US" smtClean="0"/>
              <a:t> ≈ (</a:t>
            </a:r>
            <a:r>
              <a:rPr lang="en-US" i="1" smtClean="0">
                <a:hlinkClick r:id="rId5" tooltip="Speed of light"/>
              </a:rPr>
              <a:t>c</a:t>
            </a:r>
            <a:r>
              <a:rPr lang="en-US" smtClean="0"/>
              <a:t> / </a:t>
            </a:r>
            <a:r>
              <a:rPr lang="en-US" i="1" smtClean="0"/>
              <a:t>H</a:t>
            </a:r>
            <a:r>
              <a:rPr lang="en-US" smtClean="0"/>
              <a:t>) × </a:t>
            </a:r>
            <a:r>
              <a:rPr lang="en-US" i="1" smtClean="0"/>
              <a:t>z</a:t>
            </a:r>
            <a:r>
              <a:rPr lang="en-US" smtClean="0"/>
              <a:t>.</a:t>
            </a:r>
            <a:r>
              <a:rPr lang="en-US" baseline="30000" smtClean="0">
                <a:hlinkClick r:id="rId6"/>
              </a:rPr>
              <a:t>[11]</a:t>
            </a:r>
            <a:endParaRPr lang="fr-FR" smtClean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4D5BB4-ADAD-4145-9453-B9C875633938}" type="slidenum">
              <a:rPr lang="fr-FR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Galactic distances are sometimes given in units of Mpc/h (as in "50/h Mpc"). </a:t>
            </a:r>
            <a:r>
              <a:rPr lang="en-US" i="1" smtClean="0"/>
              <a:t>h</a:t>
            </a:r>
            <a:r>
              <a:rPr lang="en-US" smtClean="0"/>
              <a:t> is a parameter in the range [0.5,0.75] reflecting the uncertainty in the value of the </a:t>
            </a:r>
            <a:r>
              <a:rPr lang="en-US" smtClean="0">
                <a:hlinkClick r:id="rId3" tooltip="Hubble constant"/>
              </a:rPr>
              <a:t>Hubble constant</a:t>
            </a:r>
            <a:r>
              <a:rPr lang="en-US" smtClean="0"/>
              <a:t> </a:t>
            </a:r>
            <a:r>
              <a:rPr lang="en-US" i="1" smtClean="0"/>
              <a:t>H</a:t>
            </a:r>
            <a:r>
              <a:rPr lang="en-US" smtClean="0"/>
              <a:t> for the rate of expansion of the universe: </a:t>
            </a:r>
            <a:r>
              <a:rPr lang="en-US" i="1" smtClean="0"/>
              <a:t>h</a:t>
            </a:r>
            <a:r>
              <a:rPr lang="en-US" smtClean="0"/>
              <a:t> = </a:t>
            </a:r>
            <a:r>
              <a:rPr lang="en-US" i="1" smtClean="0"/>
              <a:t>H</a:t>
            </a:r>
            <a:r>
              <a:rPr lang="en-US" smtClean="0"/>
              <a:t> / (100 km/s/Mpc). The Hubble constant becomes relevant when converting an observed </a:t>
            </a:r>
            <a:r>
              <a:rPr lang="en-US" smtClean="0">
                <a:hlinkClick r:id="rId4"/>
              </a:rPr>
              <a:t>redshift</a:t>
            </a:r>
            <a:r>
              <a:rPr lang="en-US" smtClean="0"/>
              <a:t> </a:t>
            </a:r>
            <a:r>
              <a:rPr lang="en-US" i="1" smtClean="0"/>
              <a:t>z</a:t>
            </a:r>
            <a:r>
              <a:rPr lang="en-US" smtClean="0"/>
              <a:t> into a distance </a:t>
            </a:r>
            <a:r>
              <a:rPr lang="en-US" i="1" smtClean="0"/>
              <a:t>d</a:t>
            </a:r>
            <a:r>
              <a:rPr lang="en-US" smtClean="0"/>
              <a:t> using the formula </a:t>
            </a:r>
            <a:r>
              <a:rPr lang="en-US" i="1" smtClean="0"/>
              <a:t>d</a:t>
            </a:r>
            <a:r>
              <a:rPr lang="en-US" smtClean="0"/>
              <a:t> ≈ (</a:t>
            </a:r>
            <a:r>
              <a:rPr lang="en-US" i="1" smtClean="0">
                <a:hlinkClick r:id="rId5" tooltip="Speed of light"/>
              </a:rPr>
              <a:t>c</a:t>
            </a:r>
            <a:r>
              <a:rPr lang="en-US" smtClean="0"/>
              <a:t> / </a:t>
            </a:r>
            <a:r>
              <a:rPr lang="en-US" i="1" smtClean="0"/>
              <a:t>H</a:t>
            </a:r>
            <a:r>
              <a:rPr lang="en-US" smtClean="0"/>
              <a:t>) × </a:t>
            </a:r>
            <a:r>
              <a:rPr lang="en-US" i="1" smtClean="0"/>
              <a:t>z</a:t>
            </a:r>
            <a:r>
              <a:rPr lang="en-US" smtClean="0"/>
              <a:t>.</a:t>
            </a:r>
            <a:r>
              <a:rPr lang="en-US" baseline="30000" smtClean="0">
                <a:hlinkClick r:id="rId6"/>
              </a:rPr>
              <a:t>[11]</a:t>
            </a:r>
            <a:endParaRPr lang="fr-FR" smtClean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4D5BB4-ADAD-4145-9453-B9C875633938}" type="slidenum">
              <a:rPr lang="fr-FR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Galactic distances are sometimes given in units of Mpc/h (as in "50/h Mpc"). </a:t>
            </a:r>
            <a:r>
              <a:rPr lang="en-US" i="1" smtClean="0"/>
              <a:t>h</a:t>
            </a:r>
            <a:r>
              <a:rPr lang="en-US" smtClean="0"/>
              <a:t> is a parameter in the range [0.5,0.75] reflecting the uncertainty in the value of the </a:t>
            </a:r>
            <a:r>
              <a:rPr lang="en-US" smtClean="0">
                <a:hlinkClick r:id="rId3" tooltip="Hubble constant"/>
              </a:rPr>
              <a:t>Hubble constant</a:t>
            </a:r>
            <a:r>
              <a:rPr lang="en-US" smtClean="0"/>
              <a:t> </a:t>
            </a:r>
            <a:r>
              <a:rPr lang="en-US" i="1" smtClean="0"/>
              <a:t>H</a:t>
            </a:r>
            <a:r>
              <a:rPr lang="en-US" smtClean="0"/>
              <a:t> for the rate of expansion of the universe: </a:t>
            </a:r>
            <a:r>
              <a:rPr lang="en-US" i="1" smtClean="0"/>
              <a:t>h</a:t>
            </a:r>
            <a:r>
              <a:rPr lang="en-US" smtClean="0"/>
              <a:t> = </a:t>
            </a:r>
            <a:r>
              <a:rPr lang="en-US" i="1" smtClean="0"/>
              <a:t>H</a:t>
            </a:r>
            <a:r>
              <a:rPr lang="en-US" smtClean="0"/>
              <a:t> / (100 km/s/Mpc). The Hubble constant becomes relevant when converting an observed </a:t>
            </a:r>
            <a:r>
              <a:rPr lang="en-US" smtClean="0">
                <a:hlinkClick r:id="rId4"/>
              </a:rPr>
              <a:t>redshift</a:t>
            </a:r>
            <a:r>
              <a:rPr lang="en-US" smtClean="0"/>
              <a:t> </a:t>
            </a:r>
            <a:r>
              <a:rPr lang="en-US" i="1" smtClean="0"/>
              <a:t>z</a:t>
            </a:r>
            <a:r>
              <a:rPr lang="en-US" smtClean="0"/>
              <a:t> into a distance </a:t>
            </a:r>
            <a:r>
              <a:rPr lang="en-US" i="1" smtClean="0"/>
              <a:t>d</a:t>
            </a:r>
            <a:r>
              <a:rPr lang="en-US" smtClean="0"/>
              <a:t> using the formula </a:t>
            </a:r>
            <a:r>
              <a:rPr lang="en-US" i="1" smtClean="0"/>
              <a:t>d</a:t>
            </a:r>
            <a:r>
              <a:rPr lang="en-US" smtClean="0"/>
              <a:t> ≈ (</a:t>
            </a:r>
            <a:r>
              <a:rPr lang="en-US" i="1" smtClean="0">
                <a:hlinkClick r:id="rId5" tooltip="Speed of light"/>
              </a:rPr>
              <a:t>c</a:t>
            </a:r>
            <a:r>
              <a:rPr lang="en-US" smtClean="0"/>
              <a:t> / </a:t>
            </a:r>
            <a:r>
              <a:rPr lang="en-US" i="1" smtClean="0"/>
              <a:t>H</a:t>
            </a:r>
            <a:r>
              <a:rPr lang="en-US" smtClean="0"/>
              <a:t>) × </a:t>
            </a:r>
            <a:r>
              <a:rPr lang="en-US" i="1" smtClean="0"/>
              <a:t>z</a:t>
            </a:r>
            <a:r>
              <a:rPr lang="en-US" smtClean="0"/>
              <a:t>.</a:t>
            </a:r>
            <a:r>
              <a:rPr lang="en-US" baseline="30000" smtClean="0">
                <a:hlinkClick r:id="rId6"/>
              </a:rPr>
              <a:t>[11]</a:t>
            </a:r>
            <a:endParaRPr lang="fr-FR" smtClean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F8E8A9-F417-422D-88B7-A152CD447F4E}" type="slidenum">
              <a:rPr lang="fr-FR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F9023-3572-4B86-B428-28D3BF8852B5}" type="datetimeFigureOut">
              <a:rPr lang="fr-FR"/>
              <a:pPr>
                <a:defRPr/>
              </a:pPr>
              <a:t>24/02/2011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9052-54B7-4D2E-B37B-E45C6698897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B1DE-7D3E-45BE-B93C-E921578BE355}" type="datetimeFigureOut">
              <a:rPr lang="fr-FR"/>
              <a:pPr>
                <a:defRPr/>
              </a:pPr>
              <a:t>24/02/2011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5F9A-B690-461D-BE5F-B07CC51A25A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449D-66DD-4472-B7A8-84D056D9A551}" type="datetimeFigureOut">
              <a:rPr lang="fr-FR"/>
              <a:pPr>
                <a:defRPr/>
              </a:pPr>
              <a:t>24/02/2011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F743-2BBF-48D1-AF72-71C56CFE46C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FD0D-4476-4772-8FF7-394EC97BE0B7}" type="datetimeFigureOut">
              <a:rPr lang="fr-FR"/>
              <a:pPr>
                <a:defRPr/>
              </a:pPr>
              <a:t>24/02/2011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7AC9-731B-4660-A4DA-4EBA36C9816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50977-6BE8-49D6-9185-CE5E81562B68}" type="datetimeFigureOut">
              <a:rPr lang="fr-FR"/>
              <a:pPr>
                <a:defRPr/>
              </a:pPr>
              <a:t>24/02/2011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B1670-D4D6-486E-BC72-DA3E0B71E25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0898-551E-461A-98D6-5A251EF304C1}" type="datetimeFigureOut">
              <a:rPr lang="fr-FR"/>
              <a:pPr>
                <a:defRPr/>
              </a:pPr>
              <a:t>24/02/2011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27275-5CD0-4CF0-962C-2EA711CFC86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7498-5A67-4993-8469-B6002C855F11}" type="datetimeFigureOut">
              <a:rPr lang="fr-FR"/>
              <a:pPr>
                <a:defRPr/>
              </a:pPr>
              <a:t>24/02/2011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A73BB-E858-4B93-B08C-2101CE9F518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A533-19D4-4BF7-A03E-742C3BFF8CF1}" type="datetimeFigureOut">
              <a:rPr lang="fr-FR"/>
              <a:pPr>
                <a:defRPr/>
              </a:pPr>
              <a:t>24/02/2011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D529-1125-4256-89CC-593C9709D3A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FD97-5AED-4264-B19C-632DC0D10616}" type="datetimeFigureOut">
              <a:rPr lang="fr-FR"/>
              <a:pPr>
                <a:defRPr/>
              </a:pPr>
              <a:t>24/02/2011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DA6D-1E51-4E4D-AD49-5A7009353B3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DA01-DC9A-4F32-91BA-93FF8AFC15D9}" type="datetimeFigureOut">
              <a:rPr lang="fr-FR"/>
              <a:pPr>
                <a:defRPr/>
              </a:pPr>
              <a:t>24/02/2011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E5B89-460B-46A4-B11B-D5A0BD53AF7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7DA2-2031-4A83-B18E-BF9ACB7DB620}" type="datetimeFigureOut">
              <a:rPr lang="fr-FR"/>
              <a:pPr>
                <a:defRPr/>
              </a:pPr>
              <a:t>24/02/2011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54A6-B2CF-455D-9970-7248E6EAF2A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  <a:endParaRPr lang="fr-BE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A0F8E4-ED20-422E-8392-E125CB8956C1}" type="datetimeFigureOut">
              <a:rPr lang="fr-FR"/>
              <a:pPr>
                <a:defRPr/>
              </a:pPr>
              <a:t>24/02/2011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B6F34E-44B9-400B-BA47-3CABF0B33DA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2.tiff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2.tiff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3.gif"/><Relationship Id="rId10" Type="http://schemas.openxmlformats.org/officeDocument/2006/relationships/image" Target="../media/image13.jpeg"/><Relationship Id="rId4" Type="http://schemas.openxmlformats.org/officeDocument/2006/relationships/image" Target="../media/image1.jpeg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tif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4" descr="seqD_063a_half[1]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-36513" y="0"/>
            <a:ext cx="918051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ata\Fisica\EE tr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789363"/>
            <a:ext cx="3848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1824038" y="5208588"/>
            <a:ext cx="2776537" cy="1171575"/>
            <a:chOff x="239561" y="2543558"/>
            <a:chExt cx="2777487" cy="1173051"/>
          </a:xfrm>
        </p:grpSpPr>
        <p:sp>
          <p:nvSpPr>
            <p:cNvPr id="19468" name="ZoneTexte 5"/>
            <p:cNvSpPr txBox="1">
              <a:spLocks noChangeArrowheads="1"/>
            </p:cNvSpPr>
            <p:nvPr/>
          </p:nvSpPr>
          <p:spPr bwMode="auto">
            <a:xfrm rot="1092012">
              <a:off x="239561" y="3349434"/>
              <a:ext cx="2777487" cy="3671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Calibri" pitchFamily="-72" charset="0"/>
                </a:rPr>
                <a:t>courbure de l’espace-temps</a:t>
              </a:r>
              <a:endParaRPr lang="fr-FR">
                <a:solidFill>
                  <a:schemeClr val="accent1"/>
                </a:solidFill>
                <a:latin typeface="Calibri" pitchFamily="-72" charset="0"/>
              </a:endParaRPr>
            </a:p>
          </p:txBody>
        </p:sp>
        <p:sp>
          <p:nvSpPr>
            <p:cNvPr id="8" name="Flèche droite 7"/>
            <p:cNvSpPr/>
            <p:nvPr/>
          </p:nvSpPr>
          <p:spPr>
            <a:xfrm rot="18267962">
              <a:off x="2086800" y="2790947"/>
              <a:ext cx="979132" cy="4843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15" name="Groupe 14"/>
          <p:cNvGrpSpPr>
            <a:grpSpLocks/>
          </p:cNvGrpSpPr>
          <p:nvPr/>
        </p:nvGrpSpPr>
        <p:grpSpPr bwMode="auto">
          <a:xfrm>
            <a:off x="5000625" y="5205413"/>
            <a:ext cx="3078163" cy="1382712"/>
            <a:chOff x="3416501" y="2540968"/>
            <a:chExt cx="3077734" cy="1383463"/>
          </a:xfrm>
        </p:grpSpPr>
        <p:sp>
          <p:nvSpPr>
            <p:cNvPr id="19466" name="ZoneTexte 6"/>
            <p:cNvSpPr txBox="1">
              <a:spLocks noChangeArrowheads="1"/>
            </p:cNvSpPr>
            <p:nvPr/>
          </p:nvSpPr>
          <p:spPr bwMode="auto">
            <a:xfrm rot="-595680">
              <a:off x="3416501" y="3557520"/>
              <a:ext cx="3077734" cy="3669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>
                  <a:solidFill>
                    <a:srgbClr val="00B050"/>
                  </a:solidFill>
                  <a:latin typeface="Calibri" pitchFamily="-72" charset="0"/>
                </a:rPr>
                <a:t>densité d’énergie de la matière</a:t>
              </a:r>
            </a:p>
          </p:txBody>
        </p:sp>
        <p:sp>
          <p:nvSpPr>
            <p:cNvPr id="9" name="Flèche droite 8"/>
            <p:cNvSpPr/>
            <p:nvPr/>
          </p:nvSpPr>
          <p:spPr>
            <a:xfrm rot="15231796">
              <a:off x="3659815" y="2788123"/>
              <a:ext cx="978431" cy="48412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539750" y="476250"/>
            <a:ext cx="8526463" cy="6413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 u="sng">
                <a:solidFill>
                  <a:schemeClr val="bg1"/>
                </a:solidFill>
                <a:latin typeface="Calibri" pitchFamily="-72" charset="0"/>
              </a:rPr>
              <a:t>Relativité Générale: </a:t>
            </a:r>
            <a:r>
              <a:rPr lang="fr-FR">
                <a:solidFill>
                  <a:schemeClr val="bg1"/>
                </a:solidFill>
                <a:latin typeface="Calibri" pitchFamily="-72" charset="0"/>
              </a:rPr>
              <a:t>le champ gravitationnel coïncide avec la courbure de l’espace-temps,</a:t>
            </a:r>
          </a:p>
          <a:p>
            <a:r>
              <a:rPr lang="fr-FR">
                <a:solidFill>
                  <a:schemeClr val="bg1"/>
                </a:solidFill>
                <a:latin typeface="Calibri" pitchFamily="-72" charset="0"/>
              </a:rPr>
              <a:t>		 et cette courbure est déterminée par la matière</a:t>
            </a:r>
          </a:p>
        </p:txBody>
      </p:sp>
      <p:pic>
        <p:nvPicPr>
          <p:cNvPr id="19462" name="Picture 2" descr="C:\Data\Fisica\lightbendin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412875"/>
            <a:ext cx="21685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/>
          <p:nvPr/>
        </p:nvGrpSpPr>
        <p:grpSpPr>
          <a:xfrm>
            <a:off x="2819400" y="1440000"/>
            <a:ext cx="6228683" cy="2160000"/>
            <a:chOff x="2819400" y="1440000"/>
            <a:chExt cx="6228683" cy="2160000"/>
          </a:xfrm>
        </p:grpSpPr>
        <p:sp>
          <p:nvSpPr>
            <p:cNvPr id="19464" name="ZoneTexte 17"/>
            <p:cNvSpPr txBox="1">
              <a:spLocks noChangeArrowheads="1"/>
            </p:cNvSpPr>
            <p:nvPr/>
          </p:nvSpPr>
          <p:spPr bwMode="auto">
            <a:xfrm>
              <a:off x="2819400" y="1447800"/>
              <a:ext cx="2908300" cy="11906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>
                  <a:latin typeface="Calibri" pitchFamily="-72" charset="0"/>
                </a:rPr>
                <a:t>Plus l’énergie </a:t>
              </a:r>
            </a:p>
            <a:p>
              <a:r>
                <a:rPr lang="fr-FR">
                  <a:latin typeface="Calibri" pitchFamily="-72" charset="0"/>
                </a:rPr>
                <a:t>de la matière est grande, </a:t>
              </a:r>
            </a:p>
            <a:p>
              <a:r>
                <a:rPr lang="fr-FR">
                  <a:latin typeface="Calibri" pitchFamily="-72" charset="0"/>
                </a:rPr>
                <a:t>plus la courbure </a:t>
              </a:r>
            </a:p>
            <a:p>
              <a:r>
                <a:rPr lang="fr-FR">
                  <a:latin typeface="Calibri" pitchFamily="-72" charset="0"/>
                </a:rPr>
                <a:t>de l’espace-temps est grande</a:t>
              </a:r>
            </a:p>
          </p:txBody>
        </p:sp>
        <p:pic>
          <p:nvPicPr>
            <p:cNvPr id="19465" name="Picture 2" descr="C:\Data\Fisica\variousbendings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24000" y="1440000"/>
              <a:ext cx="3324083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4" descr="seqD_063a_half[1]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-36513" y="0"/>
            <a:ext cx="918051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1619672" y="260648"/>
            <a:ext cx="6515951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Résolution des singularités de la relativité générale</a:t>
            </a:r>
          </a:p>
        </p:txBody>
      </p:sp>
      <p:pic>
        <p:nvPicPr>
          <p:cNvPr id="2050" name="Picture 2" descr="C:\Data\Fisica\bhsingular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124744"/>
            <a:ext cx="2869994" cy="2087920"/>
          </a:xfrm>
          <a:prstGeom prst="rect">
            <a:avLst/>
          </a:prstGeom>
          <a:noFill/>
        </p:spPr>
      </p:pic>
      <p:grpSp>
        <p:nvGrpSpPr>
          <p:cNvPr id="17" name="Groupe 16"/>
          <p:cNvGrpSpPr/>
          <p:nvPr/>
        </p:nvGrpSpPr>
        <p:grpSpPr>
          <a:xfrm>
            <a:off x="0" y="1268760"/>
            <a:ext cx="8758934" cy="2529572"/>
            <a:chOff x="0" y="1268760"/>
            <a:chExt cx="8758934" cy="2529572"/>
          </a:xfrm>
        </p:grpSpPr>
        <p:pic>
          <p:nvPicPr>
            <p:cNvPr id="3" name="Picture 3" descr="C:\Data\Fisica\paollochi.tif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1268760"/>
              <a:ext cx="1743075" cy="2076450"/>
            </a:xfrm>
            <a:prstGeom prst="rect">
              <a:avLst/>
            </a:prstGeom>
            <a:noFill/>
          </p:spPr>
        </p:pic>
        <p:sp>
          <p:nvSpPr>
            <p:cNvPr id="6" name="ZoneTexte 5"/>
            <p:cNvSpPr txBox="1"/>
            <p:nvPr/>
          </p:nvSpPr>
          <p:spPr>
            <a:xfrm>
              <a:off x="683568" y="3429000"/>
              <a:ext cx="4852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Calibri" pitchFamily="-72" charset="0"/>
                </a:rPr>
                <a:t>Polyèdres « flous » avec dimension minimale finie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0" y="1988840"/>
              <a:ext cx="84510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+mn-lt"/>
                  <a:ea typeface="+mn-ea"/>
                  <a:cs typeface="+mn-cs"/>
                </a:rPr>
                <a:t>10</a:t>
              </a:r>
              <a:r>
                <a:rPr lang="fr-FR" b="1" baseline="30000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+mn-lt"/>
                  <a:ea typeface="+mn-ea"/>
                  <a:cs typeface="+mn-cs"/>
                </a:rPr>
                <a:t>-35 </a:t>
              </a:r>
              <a:r>
                <a:rPr lang="fr-FR" b="1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+mn-lt"/>
                  <a:ea typeface="+mn-ea"/>
                  <a:cs typeface="+mn-cs"/>
                </a:rPr>
                <a:t>m</a:t>
              </a:r>
              <a:endParaRPr lang="fr-FR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2" name="Picture 2" descr="C:\Data\Fisica\poliedr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03648" y="2708920"/>
              <a:ext cx="288032" cy="288032"/>
            </a:xfrm>
            <a:prstGeom prst="rect">
              <a:avLst/>
            </a:prstGeom>
            <a:noFill/>
          </p:spPr>
        </p:pic>
        <p:sp>
          <p:nvSpPr>
            <p:cNvPr id="13" name="ZoneTexte 12"/>
            <p:cNvSpPr txBox="1"/>
            <p:nvPr/>
          </p:nvSpPr>
          <p:spPr>
            <a:xfrm>
              <a:off x="3923928" y="2564904"/>
              <a:ext cx="84510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 smtClean="0">
                  <a:latin typeface="+mn-lt"/>
                  <a:ea typeface="+mn-ea"/>
                  <a:cs typeface="+mn-cs"/>
                </a:rPr>
                <a:t>10</a:t>
              </a:r>
              <a:r>
                <a:rPr lang="fr-FR" b="1" baseline="30000" dirty="0" smtClean="0">
                  <a:latin typeface="+mn-lt"/>
                  <a:ea typeface="+mn-ea"/>
                  <a:cs typeface="+mn-cs"/>
                </a:rPr>
                <a:t>-35 </a:t>
              </a:r>
              <a:r>
                <a:rPr lang="fr-FR" b="1" dirty="0" smtClean="0">
                  <a:latin typeface="+mn-lt"/>
                  <a:ea typeface="+mn-ea"/>
                  <a:cs typeface="+mn-cs"/>
                </a:rPr>
                <a:t>m</a:t>
              </a:r>
              <a:endParaRPr lang="fr-FR" b="1" baseline="300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796136" y="2564904"/>
              <a:ext cx="29627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i="1" dirty="0" smtClean="0">
                  <a:solidFill>
                    <a:srgbClr val="FF0000"/>
                  </a:solidFill>
                  <a:latin typeface="Calibri" pitchFamily="-72" charset="0"/>
                </a:rPr>
                <a:t>morceaux minimaux</a:t>
              </a:r>
              <a:r>
                <a:rPr lang="fr-FR" dirty="0" smtClean="0">
                  <a:solidFill>
                    <a:srgbClr val="FF0000"/>
                  </a:solidFill>
                  <a:latin typeface="Calibri" pitchFamily="-72" charset="0"/>
                </a:rPr>
                <a:t> d'espace</a:t>
              </a:r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4932040" y="2780928"/>
              <a:ext cx="79208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2843808" y="4221088"/>
            <a:ext cx="4849200" cy="1967210"/>
            <a:chOff x="2843808" y="4221088"/>
            <a:chExt cx="4849200" cy="1967210"/>
          </a:xfrm>
        </p:grpSpPr>
        <p:pic>
          <p:nvPicPr>
            <p:cNvPr id="5" name="Picture 21" descr="C:\Documents and Settings\Simone\Documenti\Immagini\fisica\spectra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43808" y="4797152"/>
              <a:ext cx="1296144" cy="1338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 descr="C:\Data\Fisica\Coulomb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20072" y="4725144"/>
              <a:ext cx="2472936" cy="1463154"/>
            </a:xfrm>
            <a:prstGeom prst="rect">
              <a:avLst/>
            </a:prstGeom>
            <a:noFill/>
          </p:spPr>
        </p:pic>
        <p:sp>
          <p:nvSpPr>
            <p:cNvPr id="11" name="ZoneTexte 10"/>
            <p:cNvSpPr txBox="1"/>
            <p:nvPr/>
          </p:nvSpPr>
          <p:spPr>
            <a:xfrm>
              <a:off x="3303320" y="4221088"/>
              <a:ext cx="4348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  <a:latin typeface="Calibri" pitchFamily="-72" charset="0"/>
                </a:rPr>
                <a:t>d’une façon analogue au potentiel atomique</a:t>
              </a:r>
            </a:p>
          </p:txBody>
        </p:sp>
        <p:sp>
          <p:nvSpPr>
            <p:cNvPr id="19" name="Double flèche horizontale 18"/>
            <p:cNvSpPr/>
            <p:nvPr/>
          </p:nvSpPr>
          <p:spPr>
            <a:xfrm>
              <a:off x="4283968" y="5229200"/>
              <a:ext cx="712096" cy="340616"/>
            </a:xfrm>
            <a:prstGeom prst="left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4" descr="seqD_063a_half[1]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-36513" y="0"/>
            <a:ext cx="918051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ata\Fisica\paollochi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00808"/>
            <a:ext cx="1743075" cy="207645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971600" y="3789040"/>
            <a:ext cx="194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itchFamily="-72" charset="0"/>
              </a:rPr>
              <a:t>Polyèdres « flous »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9073" y="1268760"/>
            <a:ext cx="296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bg1"/>
                </a:solidFill>
                <a:latin typeface="Calibri" pitchFamily="-72" charset="0"/>
              </a:rPr>
              <a:t>morceaux minimaux</a:t>
            </a:r>
            <a:r>
              <a:rPr lang="fr-FR" dirty="0" smtClean="0">
                <a:solidFill>
                  <a:schemeClr val="bg1"/>
                </a:solidFill>
                <a:latin typeface="Calibri" pitchFamily="-72" charset="0"/>
              </a:rPr>
              <a:t> d'espace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8032" y="2564904"/>
            <a:ext cx="8451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rPr>
              <a:t>10</a:t>
            </a:r>
            <a:r>
              <a:rPr lang="fr-FR" b="1" baseline="30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rPr>
              <a:t>-35 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rPr>
              <a:t>m</a:t>
            </a:r>
            <a:endParaRPr lang="fr-FR" b="1" baseline="30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5"/>
          <p:cNvSpPr txBox="1">
            <a:spLocks noChangeArrowheads="1"/>
          </p:cNvSpPr>
          <p:nvPr/>
        </p:nvSpPr>
        <p:spPr bwMode="auto">
          <a:xfrm>
            <a:off x="3419872" y="5805264"/>
            <a:ext cx="23050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Calibri" pitchFamily="-72" charset="0"/>
              </a:rPr>
              <a:t>satellite Fermi</a:t>
            </a:r>
          </a:p>
          <a:p>
            <a:r>
              <a:rPr lang="fr-FR" dirty="0" smtClean="0">
                <a:solidFill>
                  <a:schemeClr val="bg1"/>
                </a:solidFill>
                <a:latin typeface="Calibri" pitchFamily="-72" charset="0"/>
              </a:rPr>
              <a:t>et les sursauts Gamma</a:t>
            </a:r>
            <a:endParaRPr lang="fr-FR" dirty="0">
              <a:solidFill>
                <a:schemeClr val="bg1"/>
              </a:solidFill>
              <a:latin typeface="Calibri" pitchFamily="-7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71800" y="260648"/>
            <a:ext cx="4002058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latin typeface="+mn-lt"/>
              </a:rPr>
              <a:t>Nouveaux effets sur la matière</a:t>
            </a:r>
            <a:endParaRPr lang="fr-FR" sz="24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5" descr="hires_aga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97152"/>
            <a:ext cx="1894286" cy="181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ata\Fisica\Fermisatell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869160"/>
            <a:ext cx="2251873" cy="1693887"/>
          </a:xfrm>
          <a:prstGeom prst="rect">
            <a:avLst/>
          </a:prstGeom>
          <a:noFill/>
        </p:spPr>
      </p:pic>
      <p:pic>
        <p:nvPicPr>
          <p:cNvPr id="16" name="Picture 2" descr="C:\Documents and Settings\Simone\Documenti\Immagini\fisica\AS-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1797" y="1988840"/>
            <a:ext cx="149116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Documents and Settings\Simone\Documenti\Immagini\fisica\IS556-0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7621" y="2007208"/>
            <a:ext cx="1584176" cy="198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ata\Fisica\poliedr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2708920"/>
            <a:ext cx="288032" cy="288032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4958109" y="1196752"/>
            <a:ext cx="415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Calibri" pitchFamily="-72" charset="0"/>
              </a:rPr>
              <a:t>Minuscules, mais des effets cumulatifs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Calibri" pitchFamily="-72" charset="0"/>
              </a:rPr>
              <a:t>sur de très grands distances sont possibles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4" descr="seqD_063a_half[1]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-36513" y="0"/>
            <a:ext cx="918051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467544" y="476672"/>
            <a:ext cx="7800277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  <a:latin typeface="+mn-lt"/>
              </a:rPr>
              <a:t>Trouver une théorie de gravité quantique est un défi très difficile et très excitant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  <a:latin typeface="+mn-lt"/>
              </a:rPr>
              <a:t>Plusieurs approches, aucune vraiment étayée par l’observation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55776" y="1844824"/>
            <a:ext cx="3986348" cy="369332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FF0000"/>
                </a:solidFill>
                <a:latin typeface="+mn-lt"/>
              </a:rPr>
              <a:t>Mais on </a:t>
            </a:r>
            <a:r>
              <a:rPr lang="fr-FR" smtClean="0">
                <a:solidFill>
                  <a:srgbClr val="FF0000"/>
                </a:solidFill>
                <a:latin typeface="+mn-lt"/>
              </a:rPr>
              <a:t>espère être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sur la bonne route!!</a:t>
            </a:r>
            <a:endParaRPr lang="fr-FR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Picture 5" descr="D:\Divertenti\roads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420888"/>
            <a:ext cx="2896344" cy="412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oneTexte 3"/>
          <p:cNvSpPr txBox="1">
            <a:spLocks noChangeArrowheads="1"/>
          </p:cNvSpPr>
          <p:nvPr/>
        </p:nvSpPr>
        <p:spPr bwMode="auto">
          <a:xfrm>
            <a:off x="323850" y="1484313"/>
            <a:ext cx="5768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latin typeface="Calibri" pitchFamily="-72" charset="0"/>
              </a:rPr>
              <a:t>Il n'y a pas que l’espace qui est courbe: le temps également!</a:t>
            </a:r>
          </a:p>
        </p:txBody>
      </p:sp>
      <p:pic>
        <p:nvPicPr>
          <p:cNvPr id="33794" name="Picture 2" descr="C:\Data\Fisica\Earth-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946275"/>
            <a:ext cx="314483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Data\Fisica\pocketwa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773238"/>
            <a:ext cx="2349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C:\Data\Fisica\pocketwa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420938"/>
            <a:ext cx="2349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ZoneTexte 7"/>
          <p:cNvSpPr txBox="1">
            <a:spLocks noChangeArrowheads="1"/>
          </p:cNvSpPr>
          <p:nvPr/>
        </p:nvSpPr>
        <p:spPr bwMode="auto">
          <a:xfrm>
            <a:off x="395288" y="2565400"/>
            <a:ext cx="36718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>
                <a:latin typeface="Calibri" pitchFamily="-72" charset="0"/>
              </a:rPr>
              <a:t>Montres à des altitudes différentes</a:t>
            </a:r>
          </a:p>
          <a:p>
            <a:r>
              <a:rPr lang="fr-FR">
                <a:latin typeface="Calibri" pitchFamily="-72" charset="0"/>
              </a:rPr>
              <a:t>→ force gravitationnelle différente</a:t>
            </a:r>
          </a:p>
          <a:p>
            <a:r>
              <a:rPr lang="fr-FR">
                <a:latin typeface="Calibri" pitchFamily="-72" charset="0"/>
              </a:rPr>
              <a:t>→ différente "</a:t>
            </a:r>
            <a:r>
              <a:rPr lang="fr-FR" i="1">
                <a:latin typeface="Calibri" pitchFamily="-72" charset="0"/>
              </a:rPr>
              <a:t>vitesse d'écoulement"</a:t>
            </a:r>
            <a:r>
              <a:rPr lang="fr-FR">
                <a:latin typeface="Calibri" pitchFamily="-72" charset="0"/>
              </a:rPr>
              <a:t> du temps</a:t>
            </a:r>
          </a:p>
        </p:txBody>
      </p:sp>
      <p:pic>
        <p:nvPicPr>
          <p:cNvPr id="33798" name="Picture 4" descr="C:\Data\Fisica\GPSc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797425"/>
            <a:ext cx="2159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5" descr="C:\Data\Fisica\GPSsatellit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4941888"/>
            <a:ext cx="1620837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4" descr="seqD_063a_half[1]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-36513" y="0"/>
            <a:ext cx="918051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ZoneTexte 6"/>
          <p:cNvSpPr txBox="1">
            <a:spLocks noChangeArrowheads="1"/>
          </p:cNvSpPr>
          <p:nvPr/>
        </p:nvSpPr>
        <p:spPr bwMode="auto">
          <a:xfrm>
            <a:off x="539750" y="188913"/>
            <a:ext cx="6346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72" charset="0"/>
              </a:rPr>
              <a:t>Révolution par rapport à  la physique Newtonienne, pré-relativiste</a:t>
            </a:r>
          </a:p>
        </p:txBody>
      </p:sp>
      <p:sp>
        <p:nvSpPr>
          <p:cNvPr id="21507" name="ZoneTexte 7"/>
          <p:cNvSpPr txBox="1">
            <a:spLocks noChangeArrowheads="1"/>
          </p:cNvSpPr>
          <p:nvPr/>
        </p:nvSpPr>
        <p:spPr bwMode="auto">
          <a:xfrm>
            <a:off x="304800" y="2819400"/>
            <a:ext cx="4763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la matière se déplace sur un espace-temps rigide</a:t>
            </a:r>
          </a:p>
        </p:txBody>
      </p:sp>
      <p:sp>
        <p:nvSpPr>
          <p:cNvPr id="21508" name="ZoneTexte 8"/>
          <p:cNvSpPr txBox="1">
            <a:spLocks noChangeArrowheads="1"/>
          </p:cNvSpPr>
          <p:nvPr/>
        </p:nvSpPr>
        <p:spPr bwMode="auto">
          <a:xfrm>
            <a:off x="611188" y="6021388"/>
            <a:ext cx="3335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la matière courbe l’espace-temps </a:t>
            </a:r>
          </a:p>
        </p:txBody>
      </p:sp>
      <p:pic>
        <p:nvPicPr>
          <p:cNvPr id="21509" name="Picture 2" descr="C:\Data\Fisica\new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268413"/>
            <a:ext cx="8651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C:\Data\Fisica\einfu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437063"/>
            <a:ext cx="80486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C:\Data\Fisica\orbits in C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76700"/>
            <a:ext cx="4013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 descr="C:\Data\Fisica\precess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1268413"/>
            <a:ext cx="3209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ZoneTexte 16"/>
          <p:cNvSpPr txBox="1">
            <a:spLocks noChangeArrowheads="1"/>
          </p:cNvSpPr>
          <p:nvPr/>
        </p:nvSpPr>
        <p:spPr bwMode="auto">
          <a:xfrm>
            <a:off x="5220072" y="836712"/>
            <a:ext cx="3222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Exemple: précession de Mercure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0825" y="765175"/>
            <a:ext cx="8569325" cy="28797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50825" y="3905250"/>
            <a:ext cx="8569325" cy="276383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516" name="ZoneTexte 17"/>
          <p:cNvSpPr txBox="1">
            <a:spLocks noChangeArrowheads="1"/>
          </p:cNvSpPr>
          <p:nvPr/>
        </p:nvSpPr>
        <p:spPr bwMode="auto">
          <a:xfrm>
            <a:off x="2484438" y="1268413"/>
            <a:ext cx="1189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Séparation</a:t>
            </a:r>
          </a:p>
        </p:txBody>
      </p:sp>
      <p:sp>
        <p:nvSpPr>
          <p:cNvPr id="21517" name="ZoneTexte 20"/>
          <p:cNvSpPr txBox="1">
            <a:spLocks noChangeArrowheads="1"/>
          </p:cNvSpPr>
          <p:nvPr/>
        </p:nvSpPr>
        <p:spPr bwMode="auto">
          <a:xfrm>
            <a:off x="2124075" y="2060575"/>
            <a:ext cx="2084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espace</a:t>
            </a:r>
            <a:r>
              <a:rPr lang="fr-FR" dirty="0">
                <a:latin typeface="Calibri" pitchFamily="-72" charset="0"/>
              </a:rPr>
              <a:t>	     </a:t>
            </a:r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matière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16200000" flipH="1">
            <a:off x="3113882" y="1718468"/>
            <a:ext cx="431800" cy="252413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>
            <a:off x="2628107" y="1701006"/>
            <a:ext cx="431800" cy="287337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0" name="ZoneTexte 31"/>
          <p:cNvSpPr txBox="1">
            <a:spLocks noChangeArrowheads="1"/>
          </p:cNvSpPr>
          <p:nvPr/>
        </p:nvSpPr>
        <p:spPr bwMode="auto">
          <a:xfrm>
            <a:off x="2058988" y="4437063"/>
            <a:ext cx="1771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Unification </a:t>
            </a:r>
          </a:p>
          <a:p>
            <a:pPr algn="ctr"/>
            <a:endParaRPr lang="fr-FR" dirty="0">
              <a:latin typeface="Calibri" pitchFamily="-72" charset="0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espace –</a:t>
            </a:r>
            <a:r>
              <a:rPr lang="fr-FR" dirty="0">
                <a:latin typeface="Calibri" pitchFamily="-72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matière</a:t>
            </a:r>
          </a:p>
          <a:p>
            <a:pPr algn="ctr"/>
            <a:endParaRPr lang="fr-FR" dirty="0">
              <a:latin typeface="Calibri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4" descr="seqD_063a_half[1]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-36513" y="0"/>
            <a:ext cx="918051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e 21"/>
          <p:cNvGrpSpPr/>
          <p:nvPr/>
        </p:nvGrpSpPr>
        <p:grpSpPr>
          <a:xfrm>
            <a:off x="0" y="1484313"/>
            <a:ext cx="8118475" cy="1001712"/>
            <a:chOff x="0" y="1484313"/>
            <a:chExt cx="8118475" cy="1001712"/>
          </a:xfrm>
        </p:grpSpPr>
        <p:sp>
          <p:nvSpPr>
            <p:cNvPr id="23555" name="ZoneTexte 4"/>
            <p:cNvSpPr txBox="1">
              <a:spLocks noChangeArrowheads="1"/>
            </p:cNvSpPr>
            <p:nvPr/>
          </p:nvSpPr>
          <p:spPr bwMode="auto">
            <a:xfrm>
              <a:off x="1116013" y="1484313"/>
              <a:ext cx="1179512" cy="366712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  <a:latin typeface="Calibri" pitchFamily="-72" charset="0"/>
                </a:rPr>
                <a:t>Problème!</a:t>
              </a:r>
            </a:p>
          </p:txBody>
        </p:sp>
        <p:sp>
          <p:nvSpPr>
            <p:cNvPr id="23556" name="ZoneTexte 5"/>
            <p:cNvSpPr txBox="1">
              <a:spLocks noChangeArrowheads="1"/>
            </p:cNvSpPr>
            <p:nvPr/>
          </p:nvSpPr>
          <p:spPr bwMode="auto">
            <a:xfrm>
              <a:off x="0" y="1844675"/>
              <a:ext cx="8118475" cy="6413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latin typeface="Calibri" pitchFamily="-72" charset="0"/>
                </a:rPr>
                <a:t>cette synthèse présuppose que la matière est classique:</a:t>
              </a:r>
            </a:p>
            <a:p>
              <a:r>
                <a:rPr lang="fr-FR" dirty="0">
                  <a:latin typeface="Calibri" pitchFamily="-72" charset="0"/>
                </a:rPr>
                <a:t>c’est à dire, constituée de corpuscules rigides et évoluant selon des lois déterministes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0" y="549275"/>
            <a:ext cx="4406900" cy="3667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u="sng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Merveilleuse synthèse espace-temps-matière</a:t>
            </a:r>
          </a:p>
        </p:txBody>
      </p:sp>
      <p:pic>
        <p:nvPicPr>
          <p:cNvPr id="23558" name="Picture 2" descr="C:\Data\Fisica\lightbendin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188913"/>
            <a:ext cx="15906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e 22"/>
          <p:cNvGrpSpPr/>
          <p:nvPr/>
        </p:nvGrpSpPr>
        <p:grpSpPr>
          <a:xfrm>
            <a:off x="0" y="3068638"/>
            <a:ext cx="8035925" cy="2521370"/>
            <a:chOff x="0" y="3068638"/>
            <a:chExt cx="8035925" cy="2521370"/>
          </a:xfrm>
        </p:grpSpPr>
        <p:sp>
          <p:nvSpPr>
            <p:cNvPr id="18" name="Rectangle 17"/>
            <p:cNvSpPr/>
            <p:nvPr/>
          </p:nvSpPr>
          <p:spPr>
            <a:xfrm>
              <a:off x="251520" y="4005064"/>
              <a:ext cx="2376264" cy="15841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0" y="3068638"/>
              <a:ext cx="8035925" cy="641350"/>
            </a:xfrm>
            <a:prstGeom prst="rect">
              <a:avLst/>
            </a:prstGeom>
            <a:noFill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effectLst>
                    <a:outerShdw blurRad="38100" dist="38100" dir="2700000" algn="tl">
                      <a:schemeClr val="tx1"/>
                    </a:outerShdw>
                  </a:effectLst>
                  <a:latin typeface="Calibri" pitchFamily="-72" charset="0"/>
                </a:rPr>
                <a:t>Ceci est seulement une approximation: </a:t>
              </a:r>
            </a:p>
            <a:p>
              <a:r>
                <a:rPr lang="fr-FR" dirty="0">
                  <a:solidFill>
                    <a:schemeClr val="bg1"/>
                  </a:solidFill>
                  <a:effectLst>
                    <a:outerShdw blurRad="38100" dist="38100" dir="2700000" algn="tl">
                      <a:schemeClr val="tx1"/>
                    </a:outerShdw>
                  </a:effectLst>
                  <a:latin typeface="Calibri" pitchFamily="-72" charset="0"/>
                </a:rPr>
                <a:t>la matière est  quantique, et les lois ne déterminent que des probabilités d’évolution</a:t>
              </a:r>
            </a:p>
          </p:txBody>
        </p:sp>
        <p:pic>
          <p:nvPicPr>
            <p:cNvPr id="23563" name="Picture 1029" descr="C:\Documents and Settings\Simone\Documenti\Immagini\fisica\paths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55776" y="4005063"/>
              <a:ext cx="1545160" cy="1584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4" name="Picture 1031" descr="D:\Presentazioni\txp_fig.pn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5576" y="4149079"/>
              <a:ext cx="1355725" cy="35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5" name="AutoShape 1037"/>
            <p:cNvSpPr>
              <a:spLocks noChangeArrowheads="1"/>
            </p:cNvSpPr>
            <p:nvPr/>
          </p:nvSpPr>
          <p:spPr bwMode="auto">
            <a:xfrm rot="5400000">
              <a:off x="1146232" y="4743127"/>
              <a:ext cx="504000" cy="180000"/>
            </a:xfrm>
            <a:prstGeom prst="notchedRightArrow">
              <a:avLst>
                <a:gd name="adj1" fmla="val 50000"/>
                <a:gd name="adj2" fmla="val 8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libri" pitchFamily="-72" charset="0"/>
              </a:endParaRPr>
            </a:p>
          </p:txBody>
        </p:sp>
        <p:sp>
          <p:nvSpPr>
            <p:cNvPr id="23566" name="ZoneTexte 15"/>
            <p:cNvSpPr txBox="1">
              <a:spLocks noChangeArrowheads="1"/>
            </p:cNvSpPr>
            <p:nvPr/>
          </p:nvSpPr>
          <p:spPr bwMode="auto">
            <a:xfrm>
              <a:off x="395536" y="5085183"/>
              <a:ext cx="2236787" cy="366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latin typeface="Calibri" pitchFamily="-72" charset="0"/>
                </a:rPr>
                <a:t>Trajectoires « floues »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5003676" y="3789040"/>
            <a:ext cx="3779838" cy="3024000"/>
            <a:chOff x="5003676" y="3789040"/>
            <a:chExt cx="3779838" cy="3024000"/>
          </a:xfrm>
        </p:grpSpPr>
        <p:grpSp>
          <p:nvGrpSpPr>
            <p:cNvPr id="24" name="Groupe 23"/>
            <p:cNvGrpSpPr/>
            <p:nvPr/>
          </p:nvGrpSpPr>
          <p:grpSpPr>
            <a:xfrm>
              <a:off x="5220072" y="3933056"/>
              <a:ext cx="3384550" cy="1152525"/>
              <a:chOff x="5220072" y="3933056"/>
              <a:chExt cx="3384550" cy="1152525"/>
            </a:xfrm>
          </p:grpSpPr>
          <p:pic>
            <p:nvPicPr>
              <p:cNvPr id="23560" name="Picture 2" descr="C:\Data\Fisica\atom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220072" y="3933056"/>
                <a:ext cx="1404938" cy="1122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1" name="Picture 3" descr="C:\Data\Fisica\orbitals.gi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452097" y="3933056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Flèche droite 10"/>
              <p:cNvSpPr/>
              <p:nvPr/>
            </p:nvSpPr>
            <p:spPr>
              <a:xfrm>
                <a:off x="6732960" y="4220393"/>
                <a:ext cx="617537" cy="485775"/>
              </a:xfrm>
              <a:prstGeom prst="rightArrow">
                <a:avLst>
                  <a:gd name="adj1" fmla="val 56739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003676" y="3789040"/>
              <a:ext cx="3779838" cy="302400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pic>
        <p:nvPicPr>
          <p:cNvPr id="1028" name="Picture 4" descr="C:\Data\Fisica\Coulom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5445224"/>
            <a:ext cx="1728192" cy="1192932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0" y="5877272"/>
            <a:ext cx="4776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</a:rPr>
              <a:t>Rôle clef pour expliquer la stabilité de la matière:</a:t>
            </a:r>
          </a:p>
          <a:p>
            <a:r>
              <a:rPr lang="fr-FR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</a:rPr>
              <a:t>résolution de la singularité coulombienne</a:t>
            </a:r>
            <a:endParaRPr lang="fr-FR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</a:endParaRPr>
          </a:p>
        </p:txBody>
      </p:sp>
      <p:pic>
        <p:nvPicPr>
          <p:cNvPr id="21" name="Picture 8" descr="C:\Documents and Settings\Simone\Documenti\Immagini\fisica\Hseries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5301208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seqD_063a_half[1]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-36513" y="0"/>
            <a:ext cx="918051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ZoneTexte 4"/>
          <p:cNvSpPr txBox="1">
            <a:spLocks noChangeArrowheads="1"/>
          </p:cNvSpPr>
          <p:nvPr/>
        </p:nvSpPr>
        <p:spPr bwMode="auto">
          <a:xfrm>
            <a:off x="1979613" y="1412875"/>
            <a:ext cx="2994025" cy="3667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-72" charset="0"/>
              </a:rPr>
              <a:t>Il faut une nouvelle synthèse!</a:t>
            </a:r>
          </a:p>
        </p:txBody>
      </p:sp>
      <p:sp>
        <p:nvSpPr>
          <p:cNvPr id="25603" name="ZoneTexte 5"/>
          <p:cNvSpPr txBox="1">
            <a:spLocks noChangeArrowheads="1"/>
          </p:cNvSpPr>
          <p:nvPr/>
        </p:nvSpPr>
        <p:spPr bwMode="auto">
          <a:xfrm>
            <a:off x="1042988" y="1773238"/>
            <a:ext cx="62277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latin typeface="Calibri" pitchFamily="-72" charset="0"/>
              </a:rPr>
              <a:t>entre l’espace-temps et la vraie nature, quantique, de la matière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0825" y="260350"/>
            <a:ext cx="7834313" cy="6413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-72" charset="0"/>
              </a:rPr>
              <a:t>La découverte de la nature quantique de la matière s'est produite plus au moins </a:t>
            </a:r>
          </a:p>
          <a:p>
            <a:r>
              <a:rPr lang="fr-FR">
                <a:solidFill>
                  <a:schemeClr val="bg1"/>
                </a:solidFill>
                <a:latin typeface="Calibri" pitchFamily="-72" charset="0"/>
              </a:rPr>
              <a:t>en même temps que celle la relativité générale, et Einstein lui-même y a contribué</a:t>
            </a:r>
          </a:p>
        </p:txBody>
      </p:sp>
      <p:pic>
        <p:nvPicPr>
          <p:cNvPr id="25605" name="Picture 2" descr="C:\Data\Fisica\lightbendi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492375"/>
            <a:ext cx="15906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84213" y="4365625"/>
            <a:ext cx="6915150" cy="22891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-72" charset="0"/>
              </a:rPr>
              <a:t>Cette nouvelle synthèse s'appelle une théorie de </a:t>
            </a:r>
            <a:r>
              <a:rPr lang="fr-FR" b="1" u="sng">
                <a:solidFill>
                  <a:schemeClr val="bg1"/>
                </a:solidFill>
                <a:latin typeface="Calibri" pitchFamily="-72" charset="0"/>
              </a:rPr>
              <a:t>gravité quantique</a:t>
            </a:r>
          </a:p>
          <a:p>
            <a:endParaRPr lang="fr-FR" b="1" u="sng">
              <a:solidFill>
                <a:schemeClr val="bg1"/>
              </a:solidFill>
              <a:latin typeface="Calibri" pitchFamily="-72" charset="0"/>
            </a:endParaRPr>
          </a:p>
          <a:p>
            <a:r>
              <a:rPr lang="fr-FR">
                <a:solidFill>
                  <a:schemeClr val="bg1"/>
                </a:solidFill>
                <a:latin typeface="Calibri" pitchFamily="-72" charset="0"/>
              </a:rPr>
              <a:t>On essaie d’appliquer les principes clefs de la mécanique quantique</a:t>
            </a:r>
          </a:p>
          <a:p>
            <a:r>
              <a:rPr lang="fr-FR">
                <a:latin typeface="Calibri" pitchFamily="-72" charset="0"/>
              </a:rPr>
              <a:t> </a:t>
            </a:r>
            <a:r>
              <a:rPr lang="fr-FR">
                <a:solidFill>
                  <a:schemeClr val="bg1"/>
                </a:solidFill>
                <a:latin typeface="Calibri" pitchFamily="-72" charset="0"/>
              </a:rPr>
              <a:t>à l’espace-temps lui-même</a:t>
            </a:r>
          </a:p>
          <a:p>
            <a:endParaRPr lang="fr-FR">
              <a:solidFill>
                <a:schemeClr val="bg1"/>
              </a:solidFill>
              <a:latin typeface="Calibri" pitchFamily="-72" charset="0"/>
            </a:endParaRPr>
          </a:p>
          <a:p>
            <a:r>
              <a:rPr lang="fr-FR">
                <a:solidFill>
                  <a:schemeClr val="bg1"/>
                </a:solidFill>
                <a:latin typeface="Calibri" pitchFamily="-72" charset="0"/>
              </a:rPr>
              <a:t>Aux échelles ou la nature  quantique de la matière est dominante, </a:t>
            </a:r>
          </a:p>
          <a:p>
            <a:r>
              <a:rPr lang="fr-FR">
                <a:solidFill>
                  <a:schemeClr val="bg1"/>
                </a:solidFill>
                <a:latin typeface="Calibri" pitchFamily="-72" charset="0"/>
              </a:rPr>
              <a:t>l’espace-temps se courbe-t-il d’une manière « quantique »?</a:t>
            </a:r>
          </a:p>
          <a:p>
            <a:r>
              <a:rPr lang="fr-FR">
                <a:solidFill>
                  <a:schemeClr val="bg1"/>
                </a:solidFill>
                <a:latin typeface="Calibri" pitchFamily="-72" charset="0"/>
              </a:rPr>
              <a:t>Que est ce que ça veut dire? 		Que sont les "quanta d’espace" ?</a:t>
            </a:r>
          </a:p>
        </p:txBody>
      </p:sp>
      <p:pic>
        <p:nvPicPr>
          <p:cNvPr id="25607" name="Picture 3" descr="C:\Data\Fisica\orbital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56540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droite 10"/>
          <p:cNvSpPr/>
          <p:nvPr/>
        </p:nvSpPr>
        <p:spPr>
          <a:xfrm>
            <a:off x="683568" y="1340768"/>
            <a:ext cx="977900" cy="360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5609" name="Picture 1029" descr="C:\Documents and Settings\Simone\Documenti\Immagini\fisica\path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2565400"/>
            <a:ext cx="15430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4" descr="seqD_063a_half[1]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-36513" y="0"/>
            <a:ext cx="918051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Data\Presentazioni\NBI 10\q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052513"/>
            <a:ext cx="2087563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79388" y="692150"/>
            <a:ext cx="4621212" cy="36671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Espace-temps avec indétermination quantique?</a:t>
            </a:r>
            <a:endParaRPr lang="fr-FR" b="1" u="sng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9388" y="2565400"/>
            <a:ext cx="5970587" cy="22891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Il est très difficile de trouver cette nouvelle synthèse</a:t>
            </a:r>
          </a:p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Double problème:</a:t>
            </a:r>
          </a:p>
          <a:p>
            <a:endParaRPr lang="fr-FR" dirty="0">
              <a:solidFill>
                <a:schemeClr val="bg1"/>
              </a:solidFill>
              <a:latin typeface="Calibri" pitchFamily="-72" charset="0"/>
            </a:endParaRPr>
          </a:p>
          <a:p>
            <a:pPr>
              <a:buFont typeface="Arial" pitchFamily="-72" charset="0"/>
              <a:buChar char="•"/>
            </a:pPr>
            <a:r>
              <a:rPr lang="fr-FR" u="sng" dirty="0">
                <a:solidFill>
                  <a:srgbClr val="00B050"/>
                </a:solidFill>
                <a:latin typeface="Calibri" pitchFamily="-72" charset="0"/>
              </a:rPr>
              <a:t> Absence de guides expérimentaux et phénoménologiques</a:t>
            </a:r>
          </a:p>
          <a:p>
            <a:pPr lvl="1">
              <a:buFont typeface="Arial" pitchFamily="-72" charset="0"/>
              <a:buChar char="•"/>
            </a:pPr>
            <a:endParaRPr lang="fr-FR" dirty="0">
              <a:solidFill>
                <a:schemeClr val="bg1"/>
              </a:solidFill>
              <a:latin typeface="Calibri" pitchFamily="-72" charset="0"/>
            </a:endParaRPr>
          </a:p>
          <a:p>
            <a:pPr lvl="1">
              <a:buFont typeface="Arial" pitchFamily="-72" charset="0"/>
              <a:buChar char="•"/>
            </a:pPr>
            <a:endParaRPr lang="fr-FR" dirty="0">
              <a:solidFill>
                <a:schemeClr val="bg1"/>
              </a:solidFill>
              <a:latin typeface="Calibri" pitchFamily="-72" charset="0"/>
            </a:endParaRPr>
          </a:p>
          <a:p>
            <a:pPr lvl="1">
              <a:buFont typeface="Arial" pitchFamily="-72" charset="0"/>
              <a:buChar char="•"/>
            </a:pPr>
            <a:endParaRPr lang="fr-FR" dirty="0">
              <a:solidFill>
                <a:schemeClr val="bg1"/>
              </a:solidFill>
              <a:latin typeface="Calibri" pitchFamily="-72" charset="0"/>
            </a:endParaRPr>
          </a:p>
          <a:p>
            <a:pPr>
              <a:buFont typeface="Arial" pitchFamily="-72" charset="0"/>
              <a:buChar char="•"/>
            </a:pPr>
            <a:r>
              <a:rPr lang="fr-FR" u="sng" dirty="0">
                <a:solidFill>
                  <a:srgbClr val="00B050"/>
                </a:solidFill>
                <a:latin typeface="Calibri" pitchFamily="-72" charset="0"/>
              </a:rPr>
              <a:t> Formalismes mathématiques très différents et incompatibles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285163" y="1484313"/>
            <a:ext cx="8627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rPr>
              <a:t>10</a:t>
            </a:r>
            <a:r>
              <a:rPr lang="fr-FR" b="1" baseline="30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rPr>
              <a:t>-35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fr-FR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rPr>
              <a:t>m</a:t>
            </a:r>
            <a:endParaRPr lang="fr-FR" b="1" baseline="30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fr-FR">
              <a:latin typeface="Calibri" pitchFamily="-72" charset="0"/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524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827088" y="3789363"/>
            <a:ext cx="4644990" cy="646331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pitchFamily="-72" charset="0"/>
              <a:buChar char="•"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72" charset="0"/>
              </a:rPr>
              <a:t>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alibri" pitchFamily="-72" charset="0"/>
              </a:rPr>
              <a:t>Extrême faiblesse de la gravite</a:t>
            </a:r>
          </a:p>
          <a:p>
            <a:pPr>
              <a:buFont typeface="Arial" pitchFamily="-72" charset="0"/>
              <a:buChar char="•"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alibri" pitchFamily="-72" charset="0"/>
              </a:rPr>
              <a:t> Petite amplitude des phénomènes quantiques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900113" y="4941888"/>
            <a:ext cx="7466012" cy="641350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pitchFamily="-72" charset="0"/>
              <a:buChar char="•"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72" charset="0"/>
              </a:rPr>
              <a:t>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alibri" pitchFamily="-72" charset="0"/>
              </a:rPr>
              <a:t>MQ: notion le de temps, énergie, espace-temps rigide</a:t>
            </a:r>
          </a:p>
          <a:p>
            <a:pPr>
              <a:buFont typeface="Arial" pitchFamily="-72" charset="0"/>
              <a:buChar char="•"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alibri" pitchFamily="-72" charset="0"/>
              </a:rPr>
              <a:t> RG:  temps et énergie dépendent de l’observateur, espace-temps dynamique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323850" y="5589588"/>
            <a:ext cx="855426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L’application directe de la mécanique quantique </a:t>
            </a:r>
            <a:r>
              <a:rPr lang="fr-FR" dirty="0" smtClean="0">
                <a:solidFill>
                  <a:schemeClr val="bg1"/>
                </a:solidFill>
                <a:latin typeface="Calibri" pitchFamily="-72" charset="0"/>
              </a:rPr>
              <a:t>aux champs gravitationnels forts </a:t>
            </a:r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produit </a:t>
            </a:r>
          </a:p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des résultats mathématiquement sans sens </a:t>
            </a:r>
          </a:p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« divergences ultra-violettes non-</a:t>
            </a:r>
            <a:r>
              <a:rPr lang="fr-FR" dirty="0" err="1">
                <a:solidFill>
                  <a:schemeClr val="bg1"/>
                </a:solidFill>
                <a:latin typeface="Calibri" pitchFamily="-72" charset="0"/>
              </a:rPr>
              <a:t>renormalisables</a:t>
            </a:r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4" descr="seqD_063a_half[1]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-36513" y="0"/>
            <a:ext cx="918051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0" y="360000"/>
            <a:ext cx="8642109" cy="480131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Une partie de la physique théorique est </a:t>
            </a:r>
            <a:r>
              <a:rPr lang="fr-FR" dirty="0" smtClean="0">
                <a:solidFill>
                  <a:schemeClr val="bg1"/>
                </a:solidFill>
                <a:latin typeface="Calibri" pitchFamily="-72" charset="0"/>
              </a:rPr>
              <a:t>dédiée à l'étude </a:t>
            </a:r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de ce problème, </a:t>
            </a:r>
          </a:p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à la recherche d’une </a:t>
            </a:r>
            <a:r>
              <a:rPr lang="fr-FR" u="sng" dirty="0">
                <a:solidFill>
                  <a:schemeClr val="bg1"/>
                </a:solidFill>
                <a:latin typeface="Calibri" pitchFamily="-72" charset="0"/>
              </a:rPr>
              <a:t>plus </a:t>
            </a:r>
            <a:r>
              <a:rPr lang="fr-FR" u="sng" dirty="0" smtClean="0">
                <a:solidFill>
                  <a:schemeClr val="bg1"/>
                </a:solidFill>
                <a:latin typeface="Calibri" pitchFamily="-72" charset="0"/>
              </a:rPr>
              <a:t>profonde compréhension</a:t>
            </a:r>
            <a:r>
              <a:rPr lang="fr-FR" dirty="0" smtClean="0">
                <a:solidFill>
                  <a:schemeClr val="bg1"/>
                </a:solidFill>
                <a:latin typeface="Calibri" pitchFamily="-72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de la nature</a:t>
            </a:r>
          </a:p>
          <a:p>
            <a:endParaRPr lang="fr-FR" dirty="0" smtClean="0">
              <a:solidFill>
                <a:schemeClr val="bg1"/>
              </a:solidFill>
              <a:latin typeface="Calibri" pitchFamily="-72" charset="0"/>
            </a:endParaRPr>
          </a:p>
          <a:p>
            <a:endParaRPr lang="fr-FR" dirty="0">
              <a:solidFill>
                <a:schemeClr val="bg1"/>
              </a:solidFill>
              <a:latin typeface="Calibri" pitchFamily="-72" charset="0"/>
            </a:endParaRPr>
          </a:p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On s’attend à ce que la théorie de gravité quantique réponde à de </a:t>
            </a:r>
            <a:r>
              <a:rPr lang="fr-FR" u="sng" dirty="0">
                <a:solidFill>
                  <a:schemeClr val="bg1"/>
                </a:solidFill>
                <a:latin typeface="Calibri" pitchFamily="-72" charset="0"/>
              </a:rPr>
              <a:t>nombreuses questions </a:t>
            </a:r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:</a:t>
            </a:r>
          </a:p>
          <a:p>
            <a:pPr>
              <a:buFont typeface="Arial" pitchFamily="-72" charset="0"/>
              <a:buChar char="•"/>
            </a:pPr>
            <a:endParaRPr lang="fr-FR" dirty="0" smtClean="0">
              <a:solidFill>
                <a:schemeClr val="bg1"/>
              </a:solidFill>
              <a:latin typeface="Calibri" pitchFamily="-72" charset="0"/>
            </a:endParaRPr>
          </a:p>
          <a:p>
            <a:pPr>
              <a:buFont typeface="Arial" pitchFamily="-72" charset="0"/>
              <a:buChar char="•"/>
            </a:pPr>
            <a:endParaRPr lang="fr-FR" dirty="0" smtClean="0">
              <a:solidFill>
                <a:schemeClr val="bg1"/>
              </a:solidFill>
              <a:latin typeface="Calibri" pitchFamily="-72" charset="0"/>
            </a:endParaRPr>
          </a:p>
          <a:p>
            <a:pPr>
              <a:buFont typeface="Arial" pitchFamily="-72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Calibri" pitchFamily="-72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Que s'est-il passé au </a:t>
            </a:r>
            <a:r>
              <a:rPr lang="fr-FR" dirty="0" smtClean="0">
                <a:solidFill>
                  <a:schemeClr val="bg1"/>
                </a:solidFill>
                <a:latin typeface="Calibri" pitchFamily="-72" charset="0"/>
              </a:rPr>
              <a:t>moment </a:t>
            </a:r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du </a:t>
            </a:r>
            <a:r>
              <a:rPr lang="fr-FR" dirty="0" err="1">
                <a:solidFill>
                  <a:schemeClr val="bg1"/>
                </a:solidFill>
                <a:latin typeface="Calibri" pitchFamily="-72" charset="0"/>
              </a:rPr>
              <a:t>Big</a:t>
            </a:r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 Bang?</a:t>
            </a:r>
          </a:p>
          <a:p>
            <a:endParaRPr lang="fr-FR" dirty="0" smtClean="0">
              <a:solidFill>
                <a:schemeClr val="bg1"/>
              </a:solidFill>
              <a:latin typeface="Calibri" pitchFamily="-72" charset="0"/>
            </a:endParaRPr>
          </a:p>
          <a:p>
            <a:endParaRPr lang="fr-FR" dirty="0" smtClean="0">
              <a:solidFill>
                <a:schemeClr val="bg1"/>
              </a:solidFill>
              <a:latin typeface="Calibri" pitchFamily="-72" charset="0"/>
            </a:endParaRPr>
          </a:p>
          <a:p>
            <a:endParaRPr lang="fr-FR" dirty="0">
              <a:solidFill>
                <a:schemeClr val="bg1"/>
              </a:solidFill>
              <a:latin typeface="Calibri" pitchFamily="-72" charset="0"/>
            </a:endParaRPr>
          </a:p>
          <a:p>
            <a:pPr>
              <a:buFont typeface="Arial" pitchFamily="-72" charset="0"/>
              <a:buChar char="•"/>
            </a:pPr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 Pourquoi l'expansion de l’univers accélère-t-elle ?</a:t>
            </a:r>
          </a:p>
          <a:p>
            <a:pPr>
              <a:buFont typeface="Arial" pitchFamily="-72" charset="0"/>
              <a:buChar char="•"/>
            </a:pPr>
            <a:endParaRPr lang="fr-FR" dirty="0" smtClean="0">
              <a:solidFill>
                <a:schemeClr val="bg1"/>
              </a:solidFill>
              <a:latin typeface="Calibri" pitchFamily="-72" charset="0"/>
            </a:endParaRPr>
          </a:p>
          <a:p>
            <a:pPr>
              <a:buFont typeface="Arial" pitchFamily="-72" charset="0"/>
              <a:buChar char="•"/>
            </a:pPr>
            <a:endParaRPr lang="fr-FR" dirty="0" smtClean="0">
              <a:solidFill>
                <a:schemeClr val="bg1"/>
              </a:solidFill>
              <a:latin typeface="Calibri" pitchFamily="-72" charset="0"/>
            </a:endParaRPr>
          </a:p>
          <a:p>
            <a:pPr>
              <a:buFont typeface="Arial" pitchFamily="-72" charset="0"/>
              <a:buChar char="•"/>
            </a:pPr>
            <a:endParaRPr lang="fr-FR" dirty="0" smtClean="0">
              <a:solidFill>
                <a:schemeClr val="bg1"/>
              </a:solidFill>
              <a:latin typeface="Calibri" pitchFamily="-72" charset="0"/>
            </a:endParaRPr>
          </a:p>
          <a:p>
            <a:pPr>
              <a:buFont typeface="Arial" pitchFamily="-72" charset="0"/>
              <a:buChar char="•"/>
            </a:pPr>
            <a:endParaRPr lang="fr-FR" dirty="0">
              <a:solidFill>
                <a:schemeClr val="bg1"/>
              </a:solidFill>
              <a:latin typeface="Calibri" pitchFamily="-72" charset="0"/>
            </a:endParaRPr>
          </a:p>
          <a:p>
            <a:pPr>
              <a:buFont typeface="Arial" pitchFamily="-72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Calibri" pitchFamily="-72" charset="0"/>
              </a:rPr>
              <a:t> Quelle est l’origine de la masse ?</a:t>
            </a:r>
          </a:p>
        </p:txBody>
      </p:sp>
      <p:pic>
        <p:nvPicPr>
          <p:cNvPr id="1026" name="Picture 2" descr="C:\Data\Fisica\CMB_Time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88840"/>
            <a:ext cx="3240360" cy="2243950"/>
          </a:xfrm>
          <a:prstGeom prst="rect">
            <a:avLst/>
          </a:prstGeom>
          <a:noFill/>
        </p:spPr>
      </p:pic>
      <p:pic>
        <p:nvPicPr>
          <p:cNvPr id="1028" name="Picture 4" descr="C:\Data\Fisica\matterconten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509120"/>
            <a:ext cx="1512168" cy="1617293"/>
          </a:xfrm>
          <a:prstGeom prst="rect">
            <a:avLst/>
          </a:prstGeom>
          <a:noFill/>
        </p:spPr>
      </p:pic>
      <p:grpSp>
        <p:nvGrpSpPr>
          <p:cNvPr id="13" name="Groupe 12"/>
          <p:cNvGrpSpPr/>
          <p:nvPr/>
        </p:nvGrpSpPr>
        <p:grpSpPr>
          <a:xfrm>
            <a:off x="4499992" y="5547268"/>
            <a:ext cx="3024336" cy="966663"/>
            <a:chOff x="4499992" y="5547268"/>
            <a:chExt cx="3024336" cy="966663"/>
          </a:xfrm>
        </p:grpSpPr>
        <p:pic>
          <p:nvPicPr>
            <p:cNvPr id="1027" name="Picture 3" descr="C:\Data\Fisica\proto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88224" y="5547268"/>
              <a:ext cx="936104" cy="936103"/>
            </a:xfrm>
            <a:prstGeom prst="rect">
              <a:avLst/>
            </a:prstGeom>
            <a:noFill/>
          </p:spPr>
        </p:pic>
        <p:pic>
          <p:nvPicPr>
            <p:cNvPr id="1029" name="Picture 5" descr="C:\Data\Fisica\helium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80112" y="5547268"/>
              <a:ext cx="905148" cy="966663"/>
            </a:xfrm>
            <a:prstGeom prst="rect">
              <a:avLst/>
            </a:prstGeom>
            <a:noFill/>
          </p:spPr>
        </p:pic>
        <p:sp>
          <p:nvSpPr>
            <p:cNvPr id="23" name="Virage 22"/>
            <p:cNvSpPr/>
            <p:nvPr/>
          </p:nvSpPr>
          <p:spPr>
            <a:xfrm>
              <a:off x="4499992" y="6051324"/>
              <a:ext cx="792088" cy="288032"/>
            </a:xfrm>
            <a:prstGeom prst="bentArrow">
              <a:avLst/>
            </a:prstGeom>
            <a:solidFill>
              <a:schemeClr val="accent6"/>
            </a:solidFill>
            <a:ln>
              <a:noFill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5" name="Flèche droite 24"/>
          <p:cNvSpPr/>
          <p:nvPr/>
        </p:nvSpPr>
        <p:spPr>
          <a:xfrm rot="1139857">
            <a:off x="4176000" y="2581369"/>
            <a:ext cx="1476684" cy="288711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à angle droit 11"/>
          <p:cNvSpPr/>
          <p:nvPr/>
        </p:nvSpPr>
        <p:spPr>
          <a:xfrm>
            <a:off x="6048000" y="3933056"/>
            <a:ext cx="1570472" cy="515496"/>
          </a:xfrm>
          <a:prstGeom prst="bent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4788024" y="3851999"/>
            <a:ext cx="1296144" cy="540000"/>
          </a:xfrm>
          <a:prstGeom prst="line">
            <a:avLst/>
          </a:prstGeom>
          <a:ln w="1206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4" descr="seqD_063a_half[1]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-36513" y="0"/>
            <a:ext cx="918051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0" y="360000"/>
            <a:ext cx="8642109" cy="203132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Une partie de la physique théorique est </a:t>
            </a:r>
            <a:r>
              <a:rPr lang="fr-FR" dirty="0" smtClean="0">
                <a:solidFill>
                  <a:schemeClr val="bg1"/>
                </a:solidFill>
                <a:latin typeface="Calibri" pitchFamily="-72" charset="0"/>
              </a:rPr>
              <a:t>dédiée à l'étude </a:t>
            </a:r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de ce problème, </a:t>
            </a:r>
          </a:p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à la recherche d’une </a:t>
            </a:r>
            <a:r>
              <a:rPr lang="fr-FR" u="sng" dirty="0">
                <a:solidFill>
                  <a:schemeClr val="bg1"/>
                </a:solidFill>
                <a:latin typeface="Calibri" pitchFamily="-72" charset="0"/>
              </a:rPr>
              <a:t>plus profonde compréhension</a:t>
            </a:r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 de la nature</a:t>
            </a:r>
          </a:p>
          <a:p>
            <a:endParaRPr lang="fr-FR" dirty="0" smtClean="0">
              <a:solidFill>
                <a:schemeClr val="bg1"/>
              </a:solidFill>
              <a:latin typeface="Calibri" pitchFamily="-72" charset="0"/>
            </a:endParaRPr>
          </a:p>
          <a:p>
            <a:endParaRPr lang="fr-FR" dirty="0">
              <a:solidFill>
                <a:schemeClr val="bg1"/>
              </a:solidFill>
              <a:latin typeface="Calibri" pitchFamily="-72" charset="0"/>
            </a:endParaRPr>
          </a:p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On s’attend à ce que la théorie de gravité quantique réponde à de </a:t>
            </a:r>
            <a:r>
              <a:rPr lang="fr-FR" u="sng" dirty="0">
                <a:solidFill>
                  <a:schemeClr val="bg1"/>
                </a:solidFill>
                <a:latin typeface="Calibri" pitchFamily="-72" charset="0"/>
              </a:rPr>
              <a:t>nombreuses questions</a:t>
            </a:r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 :</a:t>
            </a:r>
          </a:p>
          <a:p>
            <a:pPr>
              <a:buFont typeface="Arial" pitchFamily="-72" charset="0"/>
              <a:buChar char="•"/>
            </a:pPr>
            <a:endParaRPr lang="fr-FR" dirty="0">
              <a:solidFill>
                <a:schemeClr val="bg1"/>
              </a:solidFill>
              <a:latin typeface="Calibri" pitchFamily="-72" charset="0"/>
            </a:endParaRPr>
          </a:p>
          <a:p>
            <a:pPr>
              <a:buFont typeface="Arial" pitchFamily="-72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Calibri" pitchFamily="-72" charset="0"/>
              </a:rPr>
              <a:t> Qu'est-ce qui se passe au centre d’un trou noir?</a:t>
            </a:r>
          </a:p>
        </p:txBody>
      </p:sp>
      <p:grpSp>
        <p:nvGrpSpPr>
          <p:cNvPr id="2" name="Groupe 18"/>
          <p:cNvGrpSpPr/>
          <p:nvPr/>
        </p:nvGrpSpPr>
        <p:grpSpPr>
          <a:xfrm>
            <a:off x="5076056" y="3212976"/>
            <a:ext cx="3914148" cy="2272318"/>
            <a:chOff x="5364088" y="4365104"/>
            <a:chExt cx="3914148" cy="2272318"/>
          </a:xfrm>
        </p:grpSpPr>
        <p:pic>
          <p:nvPicPr>
            <p:cNvPr id="2050" name="Picture 2" descr="C:\Data\Fisica\Coulom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6096" y="4797151"/>
              <a:ext cx="2448272" cy="1448561"/>
            </a:xfrm>
            <a:prstGeom prst="rect">
              <a:avLst/>
            </a:prstGeom>
            <a:noFill/>
          </p:spPr>
        </p:pic>
        <p:sp>
          <p:nvSpPr>
            <p:cNvPr id="13" name="ZoneTexte 12"/>
            <p:cNvSpPr txBox="1"/>
            <p:nvPr/>
          </p:nvSpPr>
          <p:spPr>
            <a:xfrm>
              <a:off x="5364088" y="4365104"/>
              <a:ext cx="39141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+mn-lt"/>
                </a:rPr>
                <a:t>Singularité du potentiel électrostatique:</a:t>
              </a:r>
              <a:endParaRPr lang="fr-FR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436096" y="6237312"/>
              <a:ext cx="19102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  <a:latin typeface="+mn-lt"/>
                </a:rPr>
                <a:t>Résolue par la MQ</a:t>
              </a:r>
              <a:endParaRPr lang="fr-FR" sz="2000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1475656" y="5157192"/>
            <a:ext cx="19663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+mn-lt"/>
              </a:rPr>
              <a:t>Résolue par la GQ?</a:t>
            </a:r>
            <a:endParaRPr lang="fr-FR" sz="20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331640" y="2492896"/>
            <a:ext cx="2660280" cy="2706547"/>
            <a:chOff x="1331640" y="2492896"/>
            <a:chExt cx="2660280" cy="2706547"/>
          </a:xfrm>
        </p:grpSpPr>
        <p:grpSp>
          <p:nvGrpSpPr>
            <p:cNvPr id="4" name="Groupe 15"/>
            <p:cNvGrpSpPr/>
            <p:nvPr/>
          </p:nvGrpSpPr>
          <p:grpSpPr>
            <a:xfrm>
              <a:off x="1331640" y="3212976"/>
              <a:ext cx="2660280" cy="1986467"/>
              <a:chOff x="1403648" y="4365104"/>
              <a:chExt cx="2660280" cy="1986467"/>
            </a:xfrm>
          </p:grpSpPr>
          <p:pic>
            <p:nvPicPr>
              <p:cNvPr id="2051" name="Picture 3" descr="C:\Data\Fisica\variousbendings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47664" y="4797152"/>
                <a:ext cx="2391414" cy="1554419"/>
              </a:xfrm>
              <a:prstGeom prst="rect">
                <a:avLst/>
              </a:prstGeom>
              <a:noFill/>
            </p:spPr>
          </p:pic>
          <p:sp>
            <p:nvSpPr>
              <p:cNvPr id="21" name="ZoneTexte 20"/>
              <p:cNvSpPr txBox="1"/>
              <p:nvPr/>
            </p:nvSpPr>
            <p:spPr>
              <a:xfrm>
                <a:off x="1403648" y="4365104"/>
                <a:ext cx="26602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+mn-lt"/>
                  </a:rPr>
                  <a:t>Singularité de la courbure:</a:t>
                </a:r>
                <a:endParaRPr lang="fr-FR" sz="20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1" name="Flèche droite 10"/>
            <p:cNvSpPr/>
            <p:nvPr/>
          </p:nvSpPr>
          <p:spPr>
            <a:xfrm rot="5400000">
              <a:off x="2184927" y="2719729"/>
              <a:ext cx="641945" cy="188279"/>
            </a:xfrm>
            <a:prstGeom prst="rightArrow">
              <a:avLst>
                <a:gd name="adj1" fmla="val 56739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4" descr="seqD_063a_half[1]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-36513" y="0"/>
            <a:ext cx="918051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395536" y="620688"/>
            <a:ext cx="2081212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Plusieurs approches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419384" y="692126"/>
            <a:ext cx="1869166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Théorie de cordes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~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2000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63798" y="1628751"/>
            <a:ext cx="2741613" cy="6794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Gravite quantique </a:t>
            </a:r>
            <a:r>
              <a:rPr lang="fr-FR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à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boucle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~ 200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487013" y="1484288"/>
            <a:ext cx="2918683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Géométrie non-commutative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~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50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198936" y="2492351"/>
            <a:ext cx="2725737" cy="6794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Triangulations dynamiques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~ 10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586661" y="2492351"/>
            <a:ext cx="992187" cy="6794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Autres…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~  10</a:t>
            </a:r>
          </a:p>
        </p:txBody>
      </p:sp>
      <p:sp>
        <p:nvSpPr>
          <p:cNvPr id="9" name="Flèche droite 8"/>
          <p:cNvSpPr/>
          <p:nvPr/>
        </p:nvSpPr>
        <p:spPr>
          <a:xfrm rot="5400000">
            <a:off x="779375" y="2901144"/>
            <a:ext cx="1146001" cy="485775"/>
          </a:xfrm>
          <a:prstGeom prst="rightArrow">
            <a:avLst>
              <a:gd name="adj1" fmla="val 5673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51520" y="3789040"/>
            <a:ext cx="6149975" cy="14652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-72" charset="0"/>
              </a:rPr>
              <a:t>Une théorie en cours d’exploration: Gravité quantique à boucles</a:t>
            </a:r>
          </a:p>
          <a:p>
            <a:r>
              <a:rPr lang="fr-FR">
                <a:solidFill>
                  <a:schemeClr val="bg1"/>
                </a:solidFill>
                <a:latin typeface="Calibri" pitchFamily="-72" charset="0"/>
              </a:rPr>
              <a:t>(Carlo Rovelli, Lee Smolin)</a:t>
            </a:r>
          </a:p>
          <a:p>
            <a:endParaRPr lang="fr-FR">
              <a:solidFill>
                <a:schemeClr val="bg1"/>
              </a:solidFill>
              <a:latin typeface="Calibri" pitchFamily="-72" charset="0"/>
            </a:endParaRPr>
          </a:p>
          <a:p>
            <a:r>
              <a:rPr lang="fr-FR">
                <a:solidFill>
                  <a:schemeClr val="bg1"/>
                </a:solidFill>
                <a:latin typeface="Calibri" pitchFamily="-72" charset="0"/>
              </a:rPr>
              <a:t>Très présente en France: </a:t>
            </a:r>
          </a:p>
          <a:p>
            <a:r>
              <a:rPr lang="fr-FR">
                <a:solidFill>
                  <a:schemeClr val="bg1"/>
                </a:solidFill>
                <a:latin typeface="Calibri" pitchFamily="-72" charset="0"/>
              </a:rPr>
              <a:t>Marseille, Lyon, Orsay, Tours, Montpellier</a:t>
            </a:r>
          </a:p>
        </p:txBody>
      </p:sp>
      <p:pic>
        <p:nvPicPr>
          <p:cNvPr id="11" name="Picture 2" descr="C:\Data\Fisica\spinfoa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49080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4" descr="seqD_063a_half[1]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-36513" y="0"/>
            <a:ext cx="918051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51520" y="692696"/>
            <a:ext cx="6567054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  <a:latin typeface="Calibri" pitchFamily="-72" charset="0"/>
              </a:rPr>
              <a:t>Quanta d’espace:</a:t>
            </a:r>
          </a:p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tout comme le champ électromagnétique est constitué de photons, </a:t>
            </a:r>
          </a:p>
          <a:p>
            <a:r>
              <a:rPr lang="fr-FR" dirty="0">
                <a:solidFill>
                  <a:schemeClr val="bg1"/>
                </a:solidFill>
                <a:latin typeface="Calibri" pitchFamily="-72" charset="0"/>
              </a:rPr>
              <a:t>l'espace-temps lui-même est constitué de "quanta d'espace</a:t>
            </a:r>
            <a:r>
              <a:rPr lang="fr-FR" dirty="0" smtClean="0">
                <a:solidFill>
                  <a:schemeClr val="bg1"/>
                </a:solidFill>
                <a:latin typeface="Calibri" pitchFamily="-72" charset="0"/>
              </a:rPr>
              <a:t>"</a:t>
            </a:r>
            <a:endParaRPr lang="fr-FR" dirty="0">
              <a:solidFill>
                <a:schemeClr val="bg1"/>
              </a:solidFill>
              <a:latin typeface="Calibri" pitchFamily="-7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99792" y="188640"/>
            <a:ext cx="35605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Gravité quantique </a:t>
            </a:r>
            <a:r>
              <a:rPr lang="fr-FR" sz="2400" dirty="0" smtClean="0">
                <a:solidFill>
                  <a:schemeClr val="bg1"/>
                </a:solidFill>
                <a:latin typeface="+mn-lt"/>
              </a:rPr>
              <a:t>à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boucle</a:t>
            </a:r>
          </a:p>
        </p:txBody>
      </p:sp>
      <p:pic>
        <p:nvPicPr>
          <p:cNvPr id="14" name="Picture 3" descr="C:\Data\Fisica\paollochi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772815"/>
            <a:ext cx="2088232" cy="2592289"/>
          </a:xfrm>
          <a:prstGeom prst="rect">
            <a:avLst/>
          </a:prstGeom>
          <a:noFill/>
        </p:spPr>
      </p:pic>
      <p:pic>
        <p:nvPicPr>
          <p:cNvPr id="17" name="Picture 21" descr="C:\Documents and Settings\Simone\Documenti\Immagini\fisica\spectr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869160"/>
            <a:ext cx="14922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3995936" y="4046380"/>
            <a:ext cx="21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alibri" pitchFamily="-72" charset="0"/>
              </a:rPr>
              <a:t>Polyèdres « flous »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23528" y="5157192"/>
            <a:ext cx="312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u="sng" dirty="0" smtClean="0">
                <a:solidFill>
                  <a:srgbClr val="00B050"/>
                </a:solidFill>
                <a:latin typeface="Calibri" pitchFamily="-72" charset="0"/>
              </a:rPr>
              <a:t>La théorie prédit l'existence de </a:t>
            </a:r>
          </a:p>
          <a:p>
            <a:pPr algn="ctr"/>
            <a:r>
              <a:rPr lang="fr-FR" i="1" u="sng" dirty="0" smtClean="0">
                <a:solidFill>
                  <a:srgbClr val="00B050"/>
                </a:solidFill>
                <a:latin typeface="Calibri" pitchFamily="-72" charset="0"/>
              </a:rPr>
              <a:t>morceaux minimaux</a:t>
            </a:r>
            <a:r>
              <a:rPr lang="fr-FR" u="sng" dirty="0" smtClean="0">
                <a:solidFill>
                  <a:srgbClr val="00B050"/>
                </a:solidFill>
                <a:latin typeface="Calibri" pitchFamily="-72" charset="0"/>
              </a:rPr>
              <a:t> d'espace: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3059832" y="1916833"/>
            <a:ext cx="720080" cy="360040"/>
          </a:xfrm>
          <a:prstGeom prst="rightArrow">
            <a:avLst>
              <a:gd name="adj1" fmla="val 5673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2060848"/>
            <a:ext cx="8627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rPr>
              <a:t>10</a:t>
            </a:r>
            <a:r>
              <a:rPr lang="fr-FR" b="1" baseline="30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rPr>
              <a:t>-35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fr-FR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rPr>
              <a:t>m</a:t>
            </a:r>
            <a:endParaRPr lang="fr-FR" b="1" baseline="30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Data\Fisica\PlanckSca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772816"/>
            <a:ext cx="1976165" cy="1835429"/>
          </a:xfrm>
          <a:prstGeom prst="rect">
            <a:avLst/>
          </a:prstGeom>
          <a:noFill/>
        </p:spPr>
      </p:pic>
      <p:pic>
        <p:nvPicPr>
          <p:cNvPr id="1027" name="Picture 3" descr="C:\Data\Fisica\loop_quantum_gravity_by_slobo7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1454" y="0"/>
            <a:ext cx="1822546" cy="1368152"/>
          </a:xfrm>
          <a:prstGeom prst="rect">
            <a:avLst/>
          </a:prstGeom>
          <a:noFill/>
        </p:spPr>
      </p:pic>
      <p:pic>
        <p:nvPicPr>
          <p:cNvPr id="2" name="Picture 2" descr="C:\Data\Fisica\poliedr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3501008"/>
            <a:ext cx="360040" cy="360040"/>
          </a:xfrm>
          <a:prstGeom prst="rect">
            <a:avLst/>
          </a:prstGeom>
          <a:noFill/>
        </p:spPr>
      </p:pic>
      <p:pic>
        <p:nvPicPr>
          <p:cNvPr id="15" name="Picture 1029" descr="C:\Documents and Settings\Simone\Documenti\Immagini\fisica\paths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1772816"/>
            <a:ext cx="1185120" cy="121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6979221" y="2924944"/>
            <a:ext cx="177997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latin typeface="Calibri" pitchFamily="-72" charset="0"/>
              </a:rPr>
              <a:t>Trajectoires « floues »</a:t>
            </a:r>
          </a:p>
        </p:txBody>
      </p:sp>
      <p:pic>
        <p:nvPicPr>
          <p:cNvPr id="18" name="Picture 2" descr="C:\Data\Fisica\poliedr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869160"/>
            <a:ext cx="576064" cy="576064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4024790" y="5517232"/>
            <a:ext cx="2259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itchFamily="-72" charset="0"/>
              </a:rPr>
              <a:t>Polyèdres « flous »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itchFamily="-72" charset="0"/>
              </a:rPr>
              <a:t>avec spectres d’aire et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itchFamily="-72" charset="0"/>
              </a:rPr>
              <a:t>de volume discrets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,amstext,amsmath}&#10;\usepackage{graphicx}&#10;\usepackage{psfrag}&#10;\usepackage{amsfonts}&#10;\usepackage{axodraw}&#10;\newcommand{\eqa}{\begin{eqnarray}}&#10;\newcommand{\neqa}{\end{eqnarray}}&#10;\newcommand{\equ}{\begin{equation}}&#10;\newcommand{\nequ}{\end{equation}}&#10;\def\om{\omega}&#10;\def\w{\wedge}&#10;\def\la{\langle}&#10;\def\ra{\rangle}&#10;\newcommand{\bra}[1]{\la {#1}|}&#10;\newcommand{\ket}[1]{|{#1}\ra}&#10;\newcommand{\mean}[1]{\la{#1}\ra}&#10;\def\d{\delta}&#10;\def\f{\frac}&#10;\newcommand{\p}{\partial}&#10;\newcommand{\n}{\nabla}&#10;&#10;\usepackage{bbm}&#10;\def\C{{\mathbbm C}}&#10;\def\Z{{\mathbbm Z}}&#10;\newcommand{\scr}{\rm\scriptscriptstyle}&#10;\let\eps=\epsilon&#10;\newcommand{\col}{\textcolor}&#10;\usepackage{color}&#10;\definecolor{purple}{rgb}{0.5,0,0.5}&#10;\definecolor{gold}{rgb}{1,0.5,0}&#10;&#10;\setlength{\textwidth}{24cm}&#10;&#10;\begin{document}&#10;&#10;&#10;$\Delta x \, \Delta p \geq \f\hbar2$&#10;&#10;\end{document}&#10;"/>
  <p:tag name="EXTERNALNAME" val="txp_fig"/>
  <p:tag name="BLEND" val="Falso"/>
  <p:tag name="TRANSPARENT" val="Falso"/>
  <p:tag name="KEEPFILES" val="Falso"/>
  <p:tag name="DEBUGPAUSE" val="Falso"/>
  <p:tag name="RESOLUTION" val="300"/>
  <p:tag name="TIMEOUT" val="(none)"/>
  <p:tag name="BOXWIDTH" val="596"/>
  <p:tag name="BOXHEIGHT" val="410"/>
  <p:tag name="BOXFONT" val="10"/>
  <p:tag name="BOXWRAP" val="Falso"/>
  <p:tag name="WORKAROUNDTRANSPARENCYBUG" val="Falso"/>
  <p:tag name="ALLOWFONTSUBSTITUTION" val="Falso"/>
  <p:tag name="BITMAPFORMAT" val="pngmono"/>
  <p:tag name="ORIGWIDTH" val="106,75"/>
  <p:tag name="PICTUREFILESIZE" val="1272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1240</Words>
  <Application>Microsoft Office PowerPoint</Application>
  <PresentationFormat>Affichage à l'écran (4:3)</PresentationFormat>
  <Paragraphs>156</Paragraphs>
  <Slides>13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admin</cp:lastModifiedBy>
  <cp:revision>119</cp:revision>
  <dcterms:modified xsi:type="dcterms:W3CDTF">2011-02-25T08:45:58Z</dcterms:modified>
</cp:coreProperties>
</file>