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 id="2147483700" r:id="rId3"/>
    <p:sldMasterId id="2147483708" r:id="rId4"/>
    <p:sldMasterId id="2147483714" r:id="rId5"/>
  </p:sldMasterIdLst>
  <p:notesMasterIdLst>
    <p:notesMasterId r:id="rId31"/>
  </p:notesMasterIdLst>
  <p:sldIdLst>
    <p:sldId id="308" r:id="rId6"/>
    <p:sldId id="328" r:id="rId7"/>
    <p:sldId id="291" r:id="rId8"/>
    <p:sldId id="329" r:id="rId9"/>
    <p:sldId id="330" r:id="rId10"/>
    <p:sldId id="292" r:id="rId11"/>
    <p:sldId id="293" r:id="rId12"/>
    <p:sldId id="294" r:id="rId13"/>
    <p:sldId id="311" r:id="rId14"/>
    <p:sldId id="322" r:id="rId15"/>
    <p:sldId id="326" r:id="rId16"/>
    <p:sldId id="296" r:id="rId17"/>
    <p:sldId id="331" r:id="rId18"/>
    <p:sldId id="315" r:id="rId19"/>
    <p:sldId id="324" r:id="rId20"/>
    <p:sldId id="301" r:id="rId21"/>
    <p:sldId id="303" r:id="rId22"/>
    <p:sldId id="317" r:id="rId23"/>
    <p:sldId id="297" r:id="rId24"/>
    <p:sldId id="298" r:id="rId25"/>
    <p:sldId id="307" r:id="rId26"/>
    <p:sldId id="332" r:id="rId27"/>
    <p:sldId id="334" r:id="rId28"/>
    <p:sldId id="333" r:id="rId29"/>
    <p:sldId id="283" r:id="rId30"/>
  </p:sldIdLst>
  <p:sldSz cx="9144000" cy="6858000" type="screen4x3"/>
  <p:notesSz cx="677545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9" autoAdjust="0"/>
    <p:restoredTop sz="90871" autoAdjust="0"/>
  </p:normalViewPr>
  <p:slideViewPr>
    <p:cSldViewPr>
      <p:cViewPr varScale="1">
        <p:scale>
          <a:sx n="113" d="100"/>
          <a:sy n="113" d="100"/>
        </p:scale>
        <p:origin x="-536" y="-104"/>
      </p:cViewPr>
      <p:guideLst>
        <p:guide orient="horz" pos="2160"/>
        <p:guide pos="2880"/>
      </p:guideLst>
    </p:cSldViewPr>
  </p:slideViewPr>
  <p:outlineViewPr>
    <p:cViewPr>
      <p:scale>
        <a:sx n="33" d="100"/>
        <a:sy n="33" d="100"/>
      </p:scale>
      <p:origin x="0" y="130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8575" y="0"/>
            <a:ext cx="2935288" cy="495300"/>
          </a:xfrm>
          <a:prstGeom prst="rect">
            <a:avLst/>
          </a:prstGeom>
        </p:spPr>
        <p:txBody>
          <a:bodyPr vert="horz" lIns="91440" tIns="45720" rIns="91440" bIns="45720" rtlCol="0"/>
          <a:lstStyle>
            <a:lvl1pPr algn="r">
              <a:defRPr sz="1200"/>
            </a:lvl1pPr>
          </a:lstStyle>
          <a:p>
            <a:fld id="{B3F5C714-06A7-4C3E-B282-1CB27244E958}" type="datetimeFigureOut">
              <a:rPr lang="en-US" smtClean="0"/>
              <a:pPr/>
              <a:t>25/05/11</a:t>
            </a:fld>
            <a:endParaRPr lang="en-US"/>
          </a:p>
        </p:txBody>
      </p:sp>
      <p:sp>
        <p:nvSpPr>
          <p:cNvPr id="4" name="Slide Image Placeholder 3"/>
          <p:cNvSpPr>
            <a:spLocks noGrp="1" noRot="1" noChangeAspect="1"/>
          </p:cNvSpPr>
          <p:nvPr>
            <p:ph type="sldImg" idx="2"/>
          </p:nvPr>
        </p:nvSpPr>
        <p:spPr>
          <a:xfrm>
            <a:off x="911225"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863" y="4705350"/>
            <a:ext cx="5419725"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9113"/>
            <a:ext cx="2935288"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8575" y="9409113"/>
            <a:ext cx="2935288" cy="495300"/>
          </a:xfrm>
          <a:prstGeom prst="rect">
            <a:avLst/>
          </a:prstGeom>
        </p:spPr>
        <p:txBody>
          <a:bodyPr vert="horz" lIns="91440" tIns="45720" rIns="91440" bIns="45720" rtlCol="0" anchor="b"/>
          <a:lstStyle>
            <a:lvl1pPr algn="r">
              <a:defRPr sz="1200"/>
            </a:lvl1pPr>
          </a:lstStyle>
          <a:p>
            <a:fld id="{06608315-CB39-4237-8C9E-1377361ADB15}" type="slidenum">
              <a:rPr lang="en-US" smtClean="0"/>
              <a:pPr/>
              <a:t>‹#›</a:t>
            </a:fld>
            <a:endParaRPr lang="en-US"/>
          </a:p>
        </p:txBody>
      </p:sp>
    </p:spTree>
    <p:extLst>
      <p:ext uri="{BB962C8B-B14F-4D97-AF65-F5344CB8AC3E}">
        <p14:creationId xmlns:p14="http://schemas.microsoft.com/office/powerpoint/2010/main" val="61753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11FC93C-9DB3-8F4E-AA34-AF3CE5B6042D}" type="slidenum">
              <a:rPr lang="en-GB">
                <a:solidFill>
                  <a:prstClr val="black"/>
                </a:solidFill>
              </a:rPr>
              <a:pPr/>
              <a:t>1</a:t>
            </a:fld>
            <a:endParaRPr lang="en-GB">
              <a:solidFill>
                <a:prstClr val="black"/>
              </a:solidFill>
            </a:endParaRPr>
          </a:p>
        </p:txBody>
      </p:sp>
      <p:sp>
        <p:nvSpPr>
          <p:cNvPr id="28675" name="Rectangle 7"/>
          <p:cNvSpPr txBox="1">
            <a:spLocks noGrp="1" noChangeArrowheads="1"/>
          </p:cNvSpPr>
          <p:nvPr/>
        </p:nvSpPr>
        <p:spPr bwMode="auto">
          <a:xfrm>
            <a:off x="3839422" y="9410700"/>
            <a:ext cx="2936028" cy="495300"/>
          </a:xfrm>
          <a:prstGeom prst="rect">
            <a:avLst/>
          </a:prstGeom>
          <a:noFill/>
          <a:ln w="9525">
            <a:noFill/>
            <a:miter lim="800000"/>
            <a:headEnd/>
            <a:tailEnd/>
          </a:ln>
        </p:spPr>
        <p:txBody>
          <a:bodyPr anchor="b">
            <a:prstTxWarp prst="textNoShape">
              <a:avLst/>
            </a:prstTxWarp>
          </a:bodyPr>
          <a:lstStyle/>
          <a:p>
            <a:pPr algn="r" eaLnBrk="0" fontAlgn="base" hangingPunct="0">
              <a:spcBef>
                <a:spcPct val="0"/>
              </a:spcBef>
              <a:spcAft>
                <a:spcPct val="0"/>
              </a:spcAft>
            </a:pPr>
            <a:fld id="{B68E2002-60AE-2145-B876-134F9FFAC958}" type="slidenum">
              <a:rPr lang="en-GB" sz="1200">
                <a:solidFill>
                  <a:prstClr val="black"/>
                </a:solidFill>
                <a:latin typeface="Arial" charset="0"/>
                <a:ea typeface="ＭＳ Ｐゴシック" charset="-128"/>
                <a:cs typeface="ＭＳ Ｐゴシック" charset="-128"/>
              </a:rPr>
              <a:pPr algn="r" eaLnBrk="0" fontAlgn="base" hangingPunct="0">
                <a:spcBef>
                  <a:spcPct val="0"/>
                </a:spcBef>
                <a:spcAft>
                  <a:spcPct val="0"/>
                </a:spcAft>
              </a:pPr>
              <a:t>1</a:t>
            </a:fld>
            <a:endParaRPr lang="en-GB" sz="1200">
              <a:solidFill>
                <a:prstClr val="black"/>
              </a:solidFill>
              <a:latin typeface="Arial" charset="0"/>
              <a:ea typeface="ＭＳ Ｐゴシック" charset="-128"/>
              <a:cs typeface="ＭＳ Ｐゴシック" charset="-128"/>
            </a:endParaRPr>
          </a:p>
        </p:txBody>
      </p:sp>
      <p:sp>
        <p:nvSpPr>
          <p:cNvPr id="28676" name="Rectangle 2"/>
          <p:cNvSpPr>
            <a:spLocks noGrp="1" noRot="1" noChangeAspect="1" noChangeArrowheads="1" noTextEdit="1"/>
          </p:cNvSpPr>
          <p:nvPr>
            <p:ph type="sldImg"/>
          </p:nvPr>
        </p:nvSpPr>
        <p:spPr>
          <a:solidFill>
            <a:srgbClr val="FFFFFF"/>
          </a:solidFill>
          <a:ln/>
        </p:spPr>
      </p:sp>
      <p:sp>
        <p:nvSpPr>
          <p:cNvPr id="28677"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 a truly worldwide undertaking.</a:t>
            </a:r>
            <a:r>
              <a:rPr lang="en-US" baseline="0" dirty="0" smtClean="0"/>
              <a:t>  WLG has computing sites in almost every continent, and today provides significant levels of resources – computing clusters, storage (today we have close to 100 PB of disk available to the experiments), and networking.</a:t>
            </a:r>
            <a:endParaRPr lang="en-US" dirty="0"/>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3</a:t>
            </a:fld>
            <a:endParaRPr lang="en-GB">
              <a:solidFill>
                <a:prstClr val="black"/>
              </a:solidFill>
              <a:latin typeface="Calibri"/>
            </a:endParaRPr>
          </a:p>
        </p:txBody>
      </p:sp>
    </p:spTree>
    <p:extLst>
      <p:ext uri="{BB962C8B-B14F-4D97-AF65-F5344CB8AC3E}">
        <p14:creationId xmlns:p14="http://schemas.microsoft.com/office/powerpoint/2010/main" val="11206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now been taking</a:t>
            </a:r>
            <a:r>
              <a:rPr lang="en-US" baseline="0" dirty="0" smtClean="0"/>
              <a:t> real LHC data for 1 year and the results have been remarkable. All aspects of the grid have really worked for LHC and have enabled physics output incredibly quickly.  Here we see the Tier 0 performance, even though this was the 1</a:t>
            </a:r>
            <a:r>
              <a:rPr lang="en-US" baseline="30000" dirty="0" smtClean="0"/>
              <a:t>st</a:t>
            </a:r>
            <a:r>
              <a:rPr lang="en-US" baseline="0" dirty="0" smtClean="0"/>
              <a:t> year of data taking we nevertheless recorded 15 PB of data on tape as anticipated for a nominal year of running.  The Tier 0 write on average 2 PB of data per month to tape in proton running, and double that in the 1 month of heavy ion running – setting some world records for writing data to tape.</a:t>
            </a:r>
          </a:p>
          <a:p>
            <a:endParaRPr lang="en-US" baseline="0" dirty="0" smtClean="0"/>
          </a:p>
          <a:p>
            <a:r>
              <a:rPr lang="en-US" baseline="0" dirty="0" smtClean="0"/>
              <a:t>The mass storage system supported data rates much higher than those anticipated – the average over the year of data consumed was 2.5 GB/s with peaks up to 11 GB/s, while data was served at an average rate of 7 GB/s with peaks up to 25 GB/s.  The CERN facility moves on average much more than 1 PB of data per day.</a:t>
            </a:r>
            <a:endParaRPr lang="en-US" dirty="0"/>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6</a:t>
            </a:fld>
            <a:endParaRPr lang="en-GB">
              <a:solidFill>
                <a:prstClr val="black"/>
              </a:solidFill>
              <a:latin typeface="Calibri"/>
            </a:endParaRPr>
          </a:p>
        </p:txBody>
      </p:sp>
    </p:spTree>
    <p:extLst>
      <p:ext uri="{BB962C8B-B14F-4D97-AF65-F5344CB8AC3E}">
        <p14:creationId xmlns:p14="http://schemas.microsoft.com/office/powerpoint/2010/main" val="389081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the workload on the grid, here</a:t>
            </a:r>
            <a:r>
              <a:rPr lang="en-US" baseline="0" dirty="0" smtClean="0"/>
              <a:t> we see a load of in excess of 1 million jobs per day being run (and this is still increasing).  This is notable since this was the rate anticipated for a nominal year of data taking.  This translates into significant amounts of computer time.  In fact, towards the end of 2010 we reached the situation where all of the available resources in the Tier 1 and Tier 2 </a:t>
            </a:r>
            <a:r>
              <a:rPr lang="en-US" baseline="0" dirty="0" err="1" smtClean="0"/>
              <a:t>centres</a:t>
            </a:r>
            <a:r>
              <a:rPr lang="en-US" baseline="0" dirty="0" smtClean="0"/>
              <a:t> were often fully occupied.  We anticipate this problem becoming more interesting in 2011 and 2012.</a:t>
            </a:r>
          </a:p>
          <a:p>
            <a:endParaRPr lang="en-US" baseline="0" dirty="0" smtClean="0"/>
          </a:p>
          <a:p>
            <a:r>
              <a:rPr lang="en-US" baseline="0" dirty="0" smtClean="0"/>
              <a:t>The other notable success in 2010 was the number of individuals actually using the grid to do physics.  This had been a point of concern as the usability of grids has always been difficult, but the experiments had really invested a lot of effort to provide a seamless integration with their tools.  We see some 800 different individuals per month using the service in the large experiments, and some 250 in each of the smaller collaborations.</a:t>
            </a:r>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7</a:t>
            </a:fld>
            <a:endParaRPr lang="en-GB">
              <a:solidFill>
                <a:prstClr val="black"/>
              </a:solidFill>
              <a:latin typeface="Calibri"/>
            </a:endParaRPr>
          </a:p>
        </p:txBody>
      </p:sp>
    </p:spTree>
    <p:extLst>
      <p:ext uri="{BB962C8B-B14F-4D97-AF65-F5344CB8AC3E}">
        <p14:creationId xmlns:p14="http://schemas.microsoft.com/office/powerpoint/2010/main" val="174181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distribution</a:t>
            </a:r>
            <a:r>
              <a:rPr lang="en-US" baseline="0" dirty="0" smtClean="0"/>
              <a:t> of delivered CPU between the various tiers has also been according to the design, with tier 2s providing in excess of 50% of the total.  If this is broken down we see that countries deliver close to what they pledged.  Thus the grid concept really does work on this scale, and enables institutes worldwide to collaborate, share data, and provide resources to the common goals of the collaboration.  Early worries that people would simply ignore the grid and use CERN for analysis were unfounded – Tier 2s are used extensively and exclusively.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8</a:t>
            </a:fld>
            <a:endParaRPr lang="en-GB">
              <a:solidFill>
                <a:prstClr val="black"/>
              </a:solidFill>
              <a:latin typeface="Calibri"/>
            </a:endParaRPr>
          </a:p>
        </p:txBody>
      </p:sp>
    </p:spTree>
    <p:extLst>
      <p:ext uri="{BB962C8B-B14F-4D97-AF65-F5344CB8AC3E}">
        <p14:creationId xmlns:p14="http://schemas.microsoft.com/office/powerpoint/2010/main" val="439423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tiff"/><Relationship Id="rId7"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tiff"/><Relationship Id="rId5" Type="http://schemas.openxmlformats.org/officeDocument/2006/relationships/image" Target="../media/image11.jpeg"/><Relationship Id="rId6" Type="http://schemas.openxmlformats.org/officeDocument/2006/relationships/image" Target="../media/image12.tiff"/><Relationship Id="rId7" Type="http://schemas.openxmlformats.org/officeDocument/2006/relationships/image" Target="../media/image13.jpeg"/><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Master" Target="../slideMasters/slideMaster3.xml"/><Relationship Id="rId2"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tiff"/><Relationship Id="rId7" Type="http://schemas.openxmlformats.org/officeDocument/2006/relationships/image" Target="../media/image6.jpeg"/><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tiff"/><Relationship Id="rId6" Type="http://schemas.openxmlformats.org/officeDocument/2006/relationships/image" Target="../media/image23.tiff"/><Relationship Id="rId7" Type="http://schemas.openxmlformats.org/officeDocument/2006/relationships/image" Target="../media/image24.jpeg"/><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8.png"/><Relationship Id="rId1" Type="http://schemas.openxmlformats.org/officeDocument/2006/relationships/slideMaster" Target="../slideMasters/slideMaster5.xml"/><Relationship Id="rId2" Type="http://schemas.openxmlformats.org/officeDocument/2006/relationships/image" Target="../media/image1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tiff"/><Relationship Id="rId7" Type="http://schemas.openxmlformats.org/officeDocument/2006/relationships/image" Target="../media/image6.jpeg"/><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FFFF00"/>
                </a:solidFill>
                <a:latin typeface="+mn-lt"/>
                <a:ea typeface="+mn-ea"/>
                <a:cs typeface="+mn-cs"/>
              </a:defRPr>
            </a:lvl1pPr>
            <a:lvl2pPr>
              <a:defRPr lang="en-US" sz="2800" kern="1200" dirty="0" smtClean="0">
                <a:solidFill>
                  <a:srgbClr val="3366FF"/>
                </a:solidFill>
                <a:latin typeface="+mn-lt"/>
                <a:ea typeface="+mn-ea"/>
                <a:cs typeface="+mn-cs"/>
              </a:defRPr>
            </a:lvl2pPr>
            <a:lvl3pPr>
              <a:defRPr sz="2000">
                <a:solidFill>
                  <a:srgbClr val="CCFFCC"/>
                </a:solidFill>
              </a:defRPr>
            </a:lvl3pPr>
            <a:lvl4pPr>
              <a:defRPr sz="1800">
                <a:solidFill>
                  <a:schemeClr val="bg1"/>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t>Ian.Bird@cern.ch</a:t>
            </a:r>
            <a:endParaRPr lang="en-US" dirty="0"/>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pPr/>
              <a:t>‹#›</a:t>
            </a:fld>
            <a:endParaRPr lang="en-US" dirty="0"/>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0" y="0"/>
            <a:ext cx="3124200" cy="6846277"/>
          </a:xfrm>
          <a:prstGeom prst="rect">
            <a:avLst/>
          </a:prstGeom>
          <a:noFill/>
          <a:ln w="9525">
            <a:noFill/>
            <a:miter lim="800000"/>
            <a:headEnd/>
            <a:tailEnd/>
          </a:ln>
        </p:spPr>
      </p:pic>
      <p:sp>
        <p:nvSpPr>
          <p:cNvPr id="3" name="Footer Placeholder 2"/>
          <p:cNvSpPr>
            <a:spLocks noGrp="1"/>
          </p:cNvSpPr>
          <p:nvPr>
            <p:ph type="ftr" sz="quarter" idx="11"/>
          </p:nvPr>
        </p:nvSpPr>
        <p:spPr>
          <a:xfrm>
            <a:off x="3124200" y="6356350"/>
            <a:ext cx="4343400" cy="365125"/>
          </a:xfrm>
        </p:spPr>
        <p:txBody>
          <a:bodyPr/>
          <a:lstStyle/>
          <a:p>
            <a:r>
              <a:rPr lang="en-US" smtClean="0"/>
              <a:t>Ian.Bird@cern.ch</a:t>
            </a:r>
            <a:endParaRPr lang="en-US" dirty="0"/>
          </a:p>
        </p:txBody>
      </p:sp>
      <p:sp>
        <p:nvSpPr>
          <p:cNvPr id="7" name="Rectangle 6"/>
          <p:cNvSpPr/>
          <p:nvPr userDrawn="1"/>
        </p:nvSpPr>
        <p:spPr>
          <a:xfrm>
            <a:off x="1905000" y="6172200"/>
            <a:ext cx="12192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
          <p:cNvGrpSpPr/>
          <p:nvPr userDrawn="1"/>
        </p:nvGrpSpPr>
        <p:grpSpPr>
          <a:xfrm>
            <a:off x="76200" y="6270345"/>
            <a:ext cx="2057400" cy="548640"/>
            <a:chOff x="76200" y="6270345"/>
            <a:chExt cx="2057400" cy="548640"/>
          </a:xfrm>
        </p:grpSpPr>
        <p:pic>
          <p:nvPicPr>
            <p:cNvPr id="9" name="Picture 8" descr="WLCG-TextOnly_black.jpg"/>
            <p:cNvPicPr>
              <a:picLocks noChangeAspect="1"/>
            </p:cNvPicPr>
            <p:nvPr userDrawn="1"/>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a:off x="381000" y="6270345"/>
              <a:ext cx="1752600" cy="548640"/>
            </a:xfrm>
            <a:prstGeom prst="rect">
              <a:avLst/>
            </a:prstGeom>
          </p:spPr>
        </p:pic>
        <p:pic>
          <p:nvPicPr>
            <p:cNvPr id="10" name="Picture 9" descr="WLCG-logo.jpg"/>
            <p:cNvPicPr>
              <a:picLocks noChangeAspect="1"/>
            </p:cNvPicPr>
            <p:nvPr userDrawn="1"/>
          </p:nvPicPr>
          <p:blipFill>
            <a:blip r:embed="rId4" cstate="screen"/>
            <a:stretch>
              <a:fillRect/>
            </a:stretch>
          </p:blipFill>
          <p:spPr>
            <a:xfrm>
              <a:off x="76200" y="6324600"/>
              <a:ext cx="457200" cy="457200"/>
            </a:xfrm>
            <a:prstGeom prst="rect">
              <a:avLst/>
            </a:prstGeom>
          </p:spPr>
        </p:pic>
      </p:grpSp>
      <p:pic>
        <p:nvPicPr>
          <p:cNvPr id="11" name="Picture 10" descr="CERN_logo_400x400.gif"/>
          <p:cNvPicPr>
            <a:picLocks noChangeAspect="1"/>
          </p:cNvPicPr>
          <p:nvPr userDrawn="1"/>
        </p:nvPicPr>
        <p:blipFill>
          <a:blip r:embed="rId5" cstate="screen"/>
          <a:stretch>
            <a:fillRect/>
          </a:stretch>
        </p:blipFill>
        <p:spPr>
          <a:xfrm>
            <a:off x="8610600" y="6324600"/>
            <a:ext cx="457200" cy="457200"/>
          </a:xfrm>
          <a:prstGeom prst="rect">
            <a:avLst/>
          </a:prstGeom>
        </p:spPr>
      </p:pic>
      <p:sp>
        <p:nvSpPr>
          <p:cNvPr id="13" name="Text Placeholder 12"/>
          <p:cNvSpPr>
            <a:spLocks noGrp="1"/>
          </p:cNvSpPr>
          <p:nvPr>
            <p:ph type="body" sz="quarter" idx="12" hasCustomPrompt="1"/>
          </p:nvPr>
        </p:nvSpPr>
        <p:spPr>
          <a:xfrm>
            <a:off x="3048000" y="609600"/>
            <a:ext cx="5334000" cy="685800"/>
          </a:xfrm>
        </p:spPr>
        <p:txBody>
          <a:bodyPr/>
          <a:lstStyle>
            <a:lvl1pPr>
              <a:buNone/>
              <a:defRPr>
                <a:solidFill>
                  <a:schemeClr val="bg1"/>
                </a:solidFill>
              </a:defRPr>
            </a:lvl1pPr>
          </a:lstStyle>
          <a:p>
            <a:pPr lvl="0"/>
            <a:r>
              <a:rPr lang="en-US" dirty="0" smtClean="0"/>
              <a:t>Final Slide Title</a:t>
            </a:r>
            <a:endParaRPr lang="en-US" dirty="0"/>
          </a:p>
        </p:txBody>
      </p:sp>
      <p:sp>
        <p:nvSpPr>
          <p:cNvPr id="15" name="Content Placeholder 14"/>
          <p:cNvSpPr>
            <a:spLocks noGrp="1"/>
          </p:cNvSpPr>
          <p:nvPr>
            <p:ph sz="quarter" idx="13"/>
          </p:nvPr>
        </p:nvSpPr>
        <p:spPr>
          <a:xfrm>
            <a:off x="3657600" y="1676400"/>
            <a:ext cx="4724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24"/>
          <p:cNvSpPr>
            <a:spLocks noGrp="1"/>
          </p:cNvSpPr>
          <p:nvPr>
            <p:ph type="sldNum" sz="quarter" idx="17"/>
          </p:nvPr>
        </p:nvSpPr>
        <p:spPr>
          <a:xfrm>
            <a:off x="7543800" y="6356350"/>
            <a:ext cx="1066800" cy="365125"/>
          </a:xfrm>
        </p:spPr>
        <p:txBody>
          <a:bodyPr/>
          <a:lstStyle/>
          <a:p>
            <a:fld id="{BDA23336-5C51-4AB1-BEE6-DB5BC4505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smtClean="0"/>
              <a:t>United Kingdom and CERN /  October 2010</a:t>
            </a:r>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pPr>
              <a:defRPr/>
            </a:pPr>
            <a:fld id="{72BA1B4B-8DC9-9C4C-8520-0CD720202937}" type="slidenum">
              <a:rPr lang="en-US"/>
              <a:pPr>
                <a:defRPr/>
              </a:pPr>
              <a:t>‹#›</a:t>
            </a:fld>
            <a:endParaRPr lang="en-US"/>
          </a:p>
        </p:txBody>
      </p:sp>
    </p:spTree>
    <p:extLst>
      <p:ext uri="{BB962C8B-B14F-4D97-AF65-F5344CB8AC3E}">
        <p14:creationId xmlns:p14="http://schemas.microsoft.com/office/powerpoint/2010/main" val="404281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FFFF00"/>
                </a:solidFill>
                <a:latin typeface="+mn-lt"/>
                <a:ea typeface="+mn-ea"/>
                <a:cs typeface="+mn-cs"/>
              </a:defRPr>
            </a:lvl1pPr>
            <a:lvl2pPr>
              <a:defRPr lang="en-US" sz="2800" kern="1200" dirty="0" smtClean="0">
                <a:solidFill>
                  <a:srgbClr val="3366FF"/>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lvl1pPr>
              <a:defRPr/>
            </a:lvl1pPr>
          </a:lstStyle>
          <a:p>
            <a:r>
              <a:rPr lang="en-US"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544235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003399"/>
                </a:solidFill>
                <a:latin typeface="+mn-lt"/>
                <a:ea typeface="+mn-ea"/>
                <a:cs typeface="+mn-cs"/>
              </a:defRPr>
            </a:lvl1pPr>
            <a:lvl2pPr>
              <a:defRPr lang="en-US" sz="2800" kern="1200" dirty="0" smtClean="0">
                <a:solidFill>
                  <a:schemeClr val="accent5">
                    <a:lumMod val="75000"/>
                  </a:schemeClr>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3" name="Picture 12" descr="01 nyte - globe encounters.tif"/>
          <p:cNvPicPr>
            <a:picLocks noChangeAspect="1"/>
          </p:cNvPicPr>
          <p:nvPr userDrawn="1"/>
        </p:nvPicPr>
        <p:blipFill>
          <a:blip r:embed="rId2"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3"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5"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pic>
        <p:nvPicPr>
          <p:cNvPr id="17" name="Picture 2" descr="http://www.ichep2010.fr/images/LOGO.jpg"/>
          <p:cNvPicPr>
            <a:picLocks noChangeAspect="1" noChangeArrowheads="1"/>
          </p:cNvPicPr>
          <p:nvPr userDrawn="1"/>
        </p:nvPicPr>
        <p:blipFill>
          <a:blip r:embed="rId6" cstate="screen"/>
          <a:srcRect/>
          <a:stretch>
            <a:fillRect/>
          </a:stretch>
        </p:blipFill>
        <p:spPr bwMode="auto">
          <a:xfrm>
            <a:off x="-14068" y="6165304"/>
            <a:ext cx="669015" cy="706763"/>
          </a:xfrm>
          <a:prstGeom prst="rect">
            <a:avLst/>
          </a:prstGeom>
          <a:noFill/>
        </p:spPr>
      </p:pic>
    </p:spTree>
    <p:extLst>
      <p:ext uri="{BB962C8B-B14F-4D97-AF65-F5344CB8AC3E}">
        <p14:creationId xmlns:p14="http://schemas.microsoft.com/office/powerpoint/2010/main" val="41934596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990600"/>
          </a:xfrm>
          <a:prstGeom prst="rect">
            <a:avLst/>
          </a:prstGeom>
          <a:blipFill dpi="0" rotWithShape="1">
            <a:blip r:embed="rId2" cstate="screen">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userDrawn="1"/>
        </p:nvSpPr>
        <p:spPr>
          <a:xfrm>
            <a:off x="0" y="6248400"/>
            <a:ext cx="9144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76200"/>
            <a:ext cx="8229600" cy="1143000"/>
          </a:xfrm>
        </p:spPr>
        <p:txBody>
          <a:bodyPr/>
          <a:lstStyle>
            <a:lvl1pPr>
              <a:defRPr b="1">
                <a:solidFill>
                  <a:schemeClr val="tx1"/>
                </a:solidFill>
                <a:latin typeface="Candar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a:ln>
            <a:noFill/>
          </a:ln>
        </p:spPr>
        <p:txBody>
          <a:bodyPr/>
          <a:lstStyle>
            <a:lvl1pPr>
              <a:defRPr>
                <a:solidFill>
                  <a:srgbClr val="003399"/>
                </a:solidFill>
              </a:defRPr>
            </a:lvl1pPr>
            <a:lvl2pPr>
              <a:defRPr>
                <a:solidFill>
                  <a:schemeClr val="accent5">
                    <a:lumMod val="75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lumMod val="65000"/>
                  </a:schemeClr>
                </a:solidFill>
              </a:defRPr>
            </a:lvl1p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12" name="Slide Number Placeholder 24"/>
          <p:cNvSpPr>
            <a:spLocks noGrp="1"/>
          </p:cNvSpPr>
          <p:nvPr>
            <p:ph type="sldNum" sz="quarter" idx="17"/>
          </p:nvPr>
        </p:nvSpPr>
        <p:spPr>
          <a:xfrm>
            <a:off x="6553200" y="6356350"/>
            <a:ext cx="2133600" cy="365125"/>
          </a:xfrm>
        </p:spPr>
        <p:txBody>
          <a:body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71677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003399"/>
                </a:solidFill>
                <a:latin typeface="+mn-lt"/>
                <a:ea typeface="+mn-ea"/>
                <a:cs typeface="+mn-cs"/>
              </a:defRPr>
            </a:lvl1pPr>
            <a:lvl2pPr>
              <a:defRPr lang="en-US" sz="2800" kern="1200" dirty="0" smtClean="0">
                <a:solidFill>
                  <a:schemeClr val="accent5">
                    <a:lumMod val="75000"/>
                  </a:schemeClr>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7724754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stacks_banner.jpg"/>
          <p:cNvPicPr>
            <a:picLocks noChangeAspect="1"/>
          </p:cNvPicPr>
          <p:nvPr userDrawn="1"/>
        </p:nvPicPr>
        <p:blipFill>
          <a:blip r:embed="rId2" cstate="screen"/>
          <a:srcRect/>
          <a:stretch>
            <a:fillRect/>
          </a:stretch>
        </p:blipFill>
        <p:spPr>
          <a:xfrm>
            <a:off x="7467600" y="4343400"/>
            <a:ext cx="1676400" cy="914400"/>
          </a:xfrm>
          <a:prstGeom prst="rect">
            <a:avLst/>
          </a:prstGeom>
        </p:spPr>
      </p:pic>
      <p:pic>
        <p:nvPicPr>
          <p:cNvPr id="9" name="Picture 8" descr="accelerator.jpg"/>
          <p:cNvPicPr>
            <a:picLocks noChangeAspect="1"/>
          </p:cNvPicPr>
          <p:nvPr userDrawn="1"/>
        </p:nvPicPr>
        <p:blipFill>
          <a:blip r:embed="rId3" cstate="screen"/>
          <a:srcRect/>
          <a:stretch>
            <a:fillRect/>
          </a:stretch>
        </p:blipFill>
        <p:spPr>
          <a:xfrm>
            <a:off x="1447800" y="4343400"/>
            <a:ext cx="1524000" cy="914400"/>
          </a:xfrm>
          <a:prstGeom prst="rect">
            <a:avLst/>
          </a:prstGeom>
        </p:spPr>
      </p:pic>
      <p:sp>
        <p:nvSpPr>
          <p:cNvPr id="2" name="Title 1"/>
          <p:cNvSpPr>
            <a:spLocks noGrp="1"/>
          </p:cNvSpPr>
          <p:nvPr>
            <p:ph type="ctrTitle" hasCustomPrompt="1"/>
          </p:nvPr>
        </p:nvSpPr>
        <p:spPr>
          <a:xfrm>
            <a:off x="776630" y="1066800"/>
            <a:ext cx="5928970" cy="1470025"/>
          </a:xfrm>
        </p:spPr>
        <p:txBody>
          <a:bodyPr/>
          <a:lstStyle>
            <a:lvl1pPr algn="l">
              <a:defRPr>
                <a:solidFill>
                  <a:schemeClr val="bg1"/>
                </a:solidFill>
              </a:defRPr>
            </a:lvl1pPr>
          </a:lstStyle>
          <a:p>
            <a:r>
              <a:rPr lang="en-US" dirty="0" smtClean="0"/>
              <a:t>Principle Title</a:t>
            </a:r>
            <a:endParaRPr lang="en-US" dirty="0"/>
          </a:p>
        </p:txBody>
      </p:sp>
      <p:sp>
        <p:nvSpPr>
          <p:cNvPr id="3" name="Subtitle 2"/>
          <p:cNvSpPr>
            <a:spLocks noGrp="1"/>
          </p:cNvSpPr>
          <p:nvPr>
            <p:ph type="subTitle" idx="1" hasCustomPrompt="1"/>
          </p:nvPr>
        </p:nvSpPr>
        <p:spPr>
          <a:xfrm>
            <a:off x="1745285" y="2590800"/>
            <a:ext cx="2895600" cy="609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a:t>
            </a:r>
            <a:endParaRPr lang="en-US" dirty="0"/>
          </a:p>
        </p:txBody>
      </p:sp>
      <p:pic>
        <p:nvPicPr>
          <p:cNvPr id="8" name="Picture 7" descr="HiggsInCMS.jpg"/>
          <p:cNvPicPr>
            <a:picLocks noChangeAspect="1"/>
          </p:cNvPicPr>
          <p:nvPr userDrawn="1"/>
        </p:nvPicPr>
        <p:blipFill>
          <a:blip r:embed="rId4" cstate="screen"/>
          <a:srcRect/>
          <a:stretch>
            <a:fillRect/>
          </a:stretch>
        </p:blipFill>
        <p:spPr>
          <a:xfrm>
            <a:off x="0" y="4343400"/>
            <a:ext cx="1463040" cy="924025"/>
          </a:xfrm>
          <a:prstGeom prst="rect">
            <a:avLst/>
          </a:prstGeom>
        </p:spPr>
      </p:pic>
      <p:pic>
        <p:nvPicPr>
          <p:cNvPr id="10" name="Picture 9" descr="01 nyte - globe encounters.tif"/>
          <p:cNvPicPr>
            <a:picLocks noChangeAspect="1"/>
          </p:cNvPicPr>
          <p:nvPr userDrawn="1"/>
        </p:nvPicPr>
        <p:blipFill>
          <a:blip r:embed="rId5" cstate="screen"/>
          <a:srcRect/>
          <a:stretch>
            <a:fillRect/>
          </a:stretch>
        </p:blipFill>
        <p:spPr>
          <a:xfrm>
            <a:off x="2920595" y="3773425"/>
            <a:ext cx="1463040" cy="1627890"/>
          </a:xfrm>
          <a:prstGeom prst="rect">
            <a:avLst/>
          </a:prstGeom>
        </p:spPr>
      </p:pic>
      <p:pic>
        <p:nvPicPr>
          <p:cNvPr id="11" name="Picture 10" descr="0804041_30.tif"/>
          <p:cNvPicPr>
            <a:picLocks noChangeAspect="1"/>
          </p:cNvPicPr>
          <p:nvPr userDrawn="1"/>
        </p:nvPicPr>
        <p:blipFill>
          <a:blip r:embed="rId6" cstate="screen"/>
          <a:srcRect/>
          <a:stretch>
            <a:fillRect/>
          </a:stretch>
        </p:blipFill>
        <p:spPr>
          <a:xfrm>
            <a:off x="4556760" y="4343400"/>
            <a:ext cx="1463040" cy="914400"/>
          </a:xfrm>
          <a:prstGeom prst="rect">
            <a:avLst/>
          </a:prstGeom>
        </p:spPr>
      </p:pic>
      <p:pic>
        <p:nvPicPr>
          <p:cNvPr id="12" name="Picture 11" descr="blueinstall.jpg"/>
          <p:cNvPicPr>
            <a:picLocks noChangeAspect="1"/>
          </p:cNvPicPr>
          <p:nvPr userDrawn="1"/>
        </p:nvPicPr>
        <p:blipFill>
          <a:blip r:embed="rId7" cstate="screen"/>
          <a:srcRect/>
          <a:stretch>
            <a:fillRect/>
          </a:stretch>
        </p:blipFill>
        <p:spPr>
          <a:xfrm>
            <a:off x="6019800" y="4343400"/>
            <a:ext cx="1463040" cy="914400"/>
          </a:xfrm>
          <a:prstGeom prst="rect">
            <a:avLst/>
          </a:prstGeom>
        </p:spPr>
      </p:pic>
      <p:grpSp>
        <p:nvGrpSpPr>
          <p:cNvPr id="20" name="Group 19"/>
          <p:cNvGrpSpPr/>
          <p:nvPr userDrawn="1"/>
        </p:nvGrpSpPr>
        <p:grpSpPr>
          <a:xfrm>
            <a:off x="76200" y="6270345"/>
            <a:ext cx="2057400" cy="548640"/>
            <a:chOff x="76200" y="6270345"/>
            <a:chExt cx="2057400" cy="548640"/>
          </a:xfrm>
        </p:grpSpPr>
        <p:pic>
          <p:nvPicPr>
            <p:cNvPr id="17" name="Picture 16" descr="WLCG-TextOnly_black.jpg"/>
            <p:cNvPicPr>
              <a:picLocks noChangeAspect="1"/>
            </p:cNvPicPr>
            <p:nvPr userDrawn="1"/>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a:off x="381000" y="6270345"/>
              <a:ext cx="1752600" cy="548640"/>
            </a:xfrm>
            <a:prstGeom prst="rect">
              <a:avLst/>
            </a:prstGeom>
          </p:spPr>
        </p:pic>
        <p:pic>
          <p:nvPicPr>
            <p:cNvPr id="16" name="Picture 15" descr="WLCG-logo.jpg"/>
            <p:cNvPicPr>
              <a:picLocks noChangeAspect="1"/>
            </p:cNvPicPr>
            <p:nvPr userDrawn="1"/>
          </p:nvPicPr>
          <p:blipFill>
            <a:blip r:embed="rId9" cstate="screen"/>
            <a:stretch>
              <a:fillRect/>
            </a:stretch>
          </p:blipFill>
          <p:spPr>
            <a:xfrm>
              <a:off x="76200" y="6324600"/>
              <a:ext cx="457200" cy="457200"/>
            </a:xfrm>
            <a:prstGeom prst="rect">
              <a:avLst/>
            </a:prstGeom>
          </p:spPr>
        </p:pic>
      </p:grpSp>
      <p:sp>
        <p:nvSpPr>
          <p:cNvPr id="24" name="Text Placeholder 23"/>
          <p:cNvSpPr>
            <a:spLocks noGrp="1"/>
          </p:cNvSpPr>
          <p:nvPr>
            <p:ph type="body" sz="quarter" idx="13" hasCustomPrompt="1"/>
          </p:nvPr>
        </p:nvSpPr>
        <p:spPr>
          <a:xfrm>
            <a:off x="6705600" y="228600"/>
            <a:ext cx="2438400" cy="457200"/>
          </a:xfrm>
        </p:spPr>
        <p:txBody>
          <a:bodyPr/>
          <a:lstStyle>
            <a:lvl1pPr algn="r">
              <a:buNone/>
              <a:defRPr baseline="0">
                <a:solidFill>
                  <a:schemeClr val="bg1">
                    <a:lumMod val="50000"/>
                  </a:schemeClr>
                </a:solidFill>
              </a:defRPr>
            </a:lvl1pPr>
            <a:lvl2pPr>
              <a:buNone/>
              <a:defRPr/>
            </a:lvl2pPr>
          </a:lstStyle>
          <a:p>
            <a:pPr lvl="0"/>
            <a:r>
              <a:rPr lang="en-US" dirty="0" smtClean="0"/>
              <a:t>WLCG Group</a:t>
            </a:r>
            <a:endParaRPr lang="en-US" dirty="0"/>
          </a:p>
        </p:txBody>
      </p:sp>
      <p:sp>
        <p:nvSpPr>
          <p:cNvPr id="28" name="Text Placeholder 27"/>
          <p:cNvSpPr>
            <a:spLocks noGrp="1"/>
          </p:cNvSpPr>
          <p:nvPr>
            <p:ph type="body" sz="quarter" idx="15" hasCustomPrompt="1"/>
          </p:nvPr>
        </p:nvSpPr>
        <p:spPr>
          <a:xfrm>
            <a:off x="1752600" y="3200400"/>
            <a:ext cx="3124200" cy="533400"/>
          </a:xfrm>
        </p:spPr>
        <p:txBody>
          <a:bodyPr>
            <a:normAutofit/>
          </a:bodyPr>
          <a:lstStyle>
            <a:lvl1pPr>
              <a:buNone/>
              <a:defRPr sz="2400">
                <a:solidFill>
                  <a:schemeClr val="bg1">
                    <a:lumMod val="50000"/>
                  </a:schemeClr>
                </a:solidFill>
              </a:defRPr>
            </a:lvl1pPr>
            <a:lvl5pPr>
              <a:buNone/>
              <a:defRPr>
                <a:solidFill>
                  <a:schemeClr val="bg1">
                    <a:lumMod val="50000"/>
                  </a:schemeClr>
                </a:solidFill>
              </a:defRPr>
            </a:lvl5pPr>
          </a:lstStyle>
          <a:p>
            <a:pPr lvl="0"/>
            <a:r>
              <a:rPr lang="en-US" dirty="0" smtClean="0"/>
              <a:t>Date/other info</a:t>
            </a:r>
            <a:endParaRPr lang="en-US" dirty="0"/>
          </a:p>
        </p:txBody>
      </p:sp>
      <p:pic>
        <p:nvPicPr>
          <p:cNvPr id="19" name="Picture 18" descr="CERN_logo_400x400.gif"/>
          <p:cNvPicPr>
            <a:picLocks noChangeAspect="1"/>
          </p:cNvPicPr>
          <p:nvPr userDrawn="1"/>
        </p:nvPicPr>
        <p:blipFill>
          <a:blip r:embed="rId10" cstate="screen"/>
          <a:stretch>
            <a:fillRect/>
          </a:stretch>
        </p:blipFill>
        <p:spPr>
          <a:xfrm>
            <a:off x="8610600" y="6324600"/>
            <a:ext cx="457200" cy="457200"/>
          </a:xfrm>
          <a:prstGeom prst="rect">
            <a:avLst/>
          </a:prstGeom>
        </p:spPr>
      </p:pic>
      <p:sp>
        <p:nvSpPr>
          <p:cNvPr id="23" name="Date Placeholder 22"/>
          <p:cNvSpPr>
            <a:spLocks noGrp="1"/>
          </p:cNvSpPr>
          <p:nvPr>
            <p:ph type="dt" sz="half" idx="16"/>
          </p:nvPr>
        </p:nvSpPr>
        <p:spPr/>
        <p:txBody>
          <a:bodyPr/>
          <a:lstStyle/>
          <a:p>
            <a:endParaRPr lang="en-US">
              <a:solidFill>
                <a:prstClr val="black">
                  <a:tint val="75000"/>
                </a:prstClr>
              </a:solidFill>
              <a:latin typeface="Calibri"/>
            </a:endParaRPr>
          </a:p>
        </p:txBody>
      </p:sp>
      <p:sp>
        <p:nvSpPr>
          <p:cNvPr id="25" name="Slide Number Placeholder 24"/>
          <p:cNvSpPr>
            <a:spLocks noGrp="1"/>
          </p:cNvSpPr>
          <p:nvPr>
            <p:ph type="sldNum" sz="quarter" idx="17"/>
          </p:nvPr>
        </p:nvSpPr>
        <p:spPr/>
        <p:txBody>
          <a:body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6" name="Footer Placeholder 25"/>
          <p:cNvSpPr>
            <a:spLocks noGrp="1"/>
          </p:cNvSpPr>
          <p:nvPr>
            <p:ph type="ftr" sz="quarter" idx="18"/>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Tree>
    <p:extLst>
      <p:ext uri="{BB962C8B-B14F-4D97-AF65-F5344CB8AC3E}">
        <p14:creationId xmlns:p14="http://schemas.microsoft.com/office/powerpoint/2010/main" val="54039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003399"/>
                </a:solidFill>
                <a:latin typeface="+mn-lt"/>
                <a:ea typeface="+mn-ea"/>
                <a:cs typeface="+mn-cs"/>
              </a:defRPr>
            </a:lvl1pPr>
            <a:lvl2pPr>
              <a:defRPr lang="en-US" sz="2800" kern="1200" dirty="0" smtClean="0">
                <a:solidFill>
                  <a:schemeClr val="accent5">
                    <a:lumMod val="75000"/>
                  </a:schemeClr>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26187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Ian.Bird@cern.ch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55" r:id="rId2"/>
    <p:sldLayoutId id="214748376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 Bird, CERN</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383363"/>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Ian.Bird@cern.ch</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4001920"/>
      </p:ext>
    </p:extLst>
  </p:cSld>
  <p:clrMap bg1="lt1" tx1="dk1" bg2="lt2" tx2="dk2" accent1="accent1" accent2="accent2" accent3="accent3" accent4="accent4" accent5="accent5" accent6="accent6" hlink="hlink" folHlink="folHlink"/>
  <p:sldLayoutIdLst>
    <p:sldLayoutId id="2147483702" r:id="rId1"/>
    <p:sldLayoutId id="2147483704"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Ian.Bird@cern.ch</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8302335"/>
      </p:ext>
    </p:extLst>
  </p:cSld>
  <p:clrMap bg1="lt1" tx1="dk1" bg2="lt2" tx2="dk2" accent1="accent1" accent2="accent2" accent3="accent3" accent4="accent4" accent5="accent5" accent6="accent6" hlink="hlink" folHlink="folHlink"/>
  <p:sldLayoutIdLst>
    <p:sldLayoutId id="2147483710"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Ian.Bird@cern.ch</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8557965"/>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6"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5.xml"/><Relationship Id="rId2"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png"/><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9.xml"/><Relationship Id="rId2"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tiff"/><Relationship Id="rId5"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5"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0807031_01-A4-at-144-dpi.jpg"/>
          <p:cNvPicPr>
            <a:picLocks noChangeAspect="1"/>
          </p:cNvPicPr>
          <p:nvPr/>
        </p:nvPicPr>
        <p:blipFill>
          <a:blip r:embed="rId3">
            <a:lum bright="-2000" contrast="2000"/>
          </a:blip>
          <a:stretch>
            <a:fillRect/>
          </a:stretch>
        </p:blipFill>
        <p:spPr>
          <a:xfrm>
            <a:off x="-4318" y="0"/>
            <a:ext cx="9161277" cy="6870958"/>
          </a:xfrm>
          <a:prstGeom prst="rect">
            <a:avLst/>
          </a:prstGeom>
        </p:spPr>
      </p:pic>
      <p:sp>
        <p:nvSpPr>
          <p:cNvPr id="6" name="Text Box 3"/>
          <p:cNvSpPr txBox="1">
            <a:spLocks noChangeArrowheads="1"/>
          </p:cNvSpPr>
          <p:nvPr/>
        </p:nvSpPr>
        <p:spPr bwMode="auto">
          <a:xfrm>
            <a:off x="381000" y="228600"/>
            <a:ext cx="6096000" cy="1938992"/>
          </a:xfrm>
          <a:prstGeom prst="rect">
            <a:avLst/>
          </a:prstGeom>
          <a:noFill/>
          <a:ln w="9525">
            <a:noFill/>
            <a:miter lim="800000"/>
            <a:headEnd/>
            <a:tailEnd/>
          </a:ln>
          <a:effectLst>
            <a:outerShdw blurRad="63500" dist="38099" dir="2700000" algn="ctr" rotWithShape="0">
              <a:srgbClr val="000000">
                <a:alpha val="74997"/>
              </a:srgbClr>
            </a:outerShdw>
          </a:effectLst>
        </p:spPr>
        <p:txBody>
          <a:bodyPr wrap="square">
            <a:prstTxWarp prst="textNoShape">
              <a:avLst/>
            </a:prstTxWarp>
            <a:spAutoFit/>
          </a:bodyPr>
          <a:lstStyle/>
          <a:p>
            <a:pPr fontAlgn="base">
              <a:spcBef>
                <a:spcPct val="0"/>
              </a:spcBef>
              <a:spcAft>
                <a:spcPct val="0"/>
              </a:spcAft>
              <a:defRPr/>
            </a:pP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WLCG:</a:t>
            </a:r>
          </a:p>
          <a:p>
            <a:pPr fontAlgn="base">
              <a:spcBef>
                <a:spcPct val="0"/>
              </a:spcBef>
              <a:spcAft>
                <a:spcPct val="0"/>
              </a:spcAft>
              <a:defRPr/>
            </a:pP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The 1</a:t>
            </a:r>
            <a:r>
              <a:rPr lang="en-GB" sz="4000" b="1" i="1" baseline="30000"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st</a:t>
            </a: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year with data &amp; looking to the future</a:t>
            </a:r>
            <a:endParaRPr lang="de-DE" sz="40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endParaRPr>
          </a:p>
        </p:txBody>
      </p:sp>
      <p:sp>
        <p:nvSpPr>
          <p:cNvPr id="27659" name="TextBox 12"/>
          <p:cNvSpPr txBox="1">
            <a:spLocks noChangeArrowheads="1"/>
          </p:cNvSpPr>
          <p:nvPr/>
        </p:nvSpPr>
        <p:spPr bwMode="auto">
          <a:xfrm>
            <a:off x="-108520" y="3360474"/>
            <a:ext cx="9361040" cy="2400657"/>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Ian Bird, CERN</a:t>
            </a:r>
          </a:p>
          <a:p>
            <a:pPr algn="ctr" fontAlgn="base">
              <a:spcBef>
                <a:spcPct val="0"/>
              </a:spcBef>
              <a:spcAft>
                <a:spcPct val="0"/>
              </a:spcAft>
            </a:pPr>
            <a:r>
              <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 WLCG Project Leader</a:t>
            </a:r>
          </a:p>
          <a:p>
            <a:pPr algn="ctr" fontAlgn="base">
              <a:spcBef>
                <a:spcPct val="0"/>
              </a:spcBef>
              <a:spcAft>
                <a:spcPct val="0"/>
              </a:spcAft>
            </a:pPr>
            <a:endPar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endParaRPr>
          </a:p>
          <a:p>
            <a:pPr algn="ctr" fontAlgn="base">
              <a:spcBef>
                <a:spcPct val="0"/>
              </a:spcBef>
              <a:spcAft>
                <a:spcPct val="0"/>
              </a:spcAft>
            </a:pP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LCG-France; </a:t>
            </a:r>
          </a:p>
          <a:p>
            <a:pPr algn="ctr" fontAlgn="base">
              <a:spcBef>
                <a:spcPct val="0"/>
              </a:spcBef>
              <a:spcAft>
                <a:spcPct val="0"/>
              </a:spcAft>
            </a:pP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Strasbourg; 30</a:t>
            </a:r>
            <a:r>
              <a:rPr lang="en-US" sz="2400" baseline="300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th</a:t>
            </a: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 May 2011</a:t>
            </a:r>
          </a:p>
          <a:p>
            <a:pPr algn="ctr" fontAlgn="base">
              <a:spcBef>
                <a:spcPct val="0"/>
              </a:spcBef>
              <a:spcAft>
                <a:spcPct val="0"/>
              </a:spcAft>
            </a:pPr>
            <a:endPar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endParaRPr>
          </a:p>
        </p:txBody>
      </p:sp>
      <p:pic>
        <p:nvPicPr>
          <p:cNvPr id="11" name="Picture 9"/>
          <p:cNvPicPr>
            <a:picLocks noChangeAspect="1"/>
          </p:cNvPicPr>
          <p:nvPr/>
        </p:nvPicPr>
        <p:blipFill>
          <a:blip r:embed="rId4"/>
          <a:srcRect/>
          <a:stretch>
            <a:fillRect/>
          </a:stretch>
        </p:blipFill>
        <p:spPr bwMode="auto">
          <a:xfrm>
            <a:off x="914400" y="5486400"/>
            <a:ext cx="1219200" cy="12192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3" name="Text Box 3"/>
          <p:cNvSpPr txBox="1">
            <a:spLocks noChangeArrowheads="1"/>
          </p:cNvSpPr>
          <p:nvPr/>
        </p:nvSpPr>
        <p:spPr bwMode="auto">
          <a:xfrm>
            <a:off x="0" y="5877580"/>
            <a:ext cx="9144000" cy="523220"/>
          </a:xfrm>
          <a:prstGeom prst="rect">
            <a:avLst/>
          </a:prstGeom>
          <a:noFill/>
          <a:ln w="9525">
            <a:noFill/>
            <a:miter lim="800000"/>
            <a:headEnd/>
            <a:tailEnd/>
          </a:ln>
          <a:effectLst>
            <a:outerShdw blurRad="63500" dist="38099" dir="2700000" algn="ctr" rotWithShape="0">
              <a:srgbClr val="000000">
                <a:alpha val="74997"/>
              </a:srgbClr>
            </a:outerShdw>
          </a:effectLst>
        </p:spPr>
        <p:txBody>
          <a:bodyPr wrap="square">
            <a:prstTxWarp prst="textNoShape">
              <a:avLst/>
            </a:prstTxWarp>
            <a:spAutoFit/>
          </a:bodyPr>
          <a:lstStyle/>
          <a:p>
            <a:pPr fontAlgn="base">
              <a:spcBef>
                <a:spcPct val="0"/>
              </a:spcBef>
              <a:spcAft>
                <a:spcPct val="0"/>
              </a:spcAft>
              <a:defRPr/>
            </a:pPr>
            <a:r>
              <a:rPr lang="en-GB" sz="28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t>
            </a:r>
            <a:r>
              <a:rPr lang="en-GB" sz="28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t>
            </a:r>
            <a:r>
              <a:rPr lang="en-GB" sz="28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Accelerating Science and Innovation</a:t>
            </a:r>
            <a:endParaRPr lang="en-GB" sz="28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endParaRPr>
          </a:p>
        </p:txBody>
      </p:sp>
      <p:pic>
        <p:nvPicPr>
          <p:cNvPr id="3" name="Picture 2" descr="WLCG-mini-B.jpg"/>
          <p:cNvPicPr>
            <a:picLocks noChangeAspect="1"/>
          </p:cNvPicPr>
          <p:nvPr/>
        </p:nvPicPr>
        <p:blipFill>
          <a:blip r:embed="rId5">
            <a:extLst>
              <a:ext uri="{BEBA8EAE-BF5A-486C-A8C5-ECC9F3942E4B}">
                <a14:imgProps xmlns:a14="http://schemas.microsoft.com/office/drawing/2010/main">
                  <a14:imgLayer r:embed="rId6">
                    <a14:imgEffect>
                      <a14:backgroundRemoval t="3306" b="97521" l="1653" r="97521"/>
                    </a14:imgEffect>
                  </a14:imgLayer>
                </a14:imgProps>
              </a:ext>
              <a:ext uri="{28A0092B-C50C-407E-A947-70E740481C1C}">
                <a14:useLocalDpi xmlns:a14="http://schemas.microsoft.com/office/drawing/2010/main" val="0"/>
              </a:ext>
            </a:extLst>
          </a:blip>
          <a:stretch>
            <a:fillRect/>
          </a:stretch>
        </p:blipFill>
        <p:spPr>
          <a:xfrm>
            <a:off x="7607300" y="11723"/>
            <a:ext cx="1536700" cy="1536700"/>
          </a:xfrm>
          <a:prstGeom prst="rect">
            <a:avLst/>
          </a:prstGeom>
        </p:spPr>
      </p:pic>
    </p:spTree>
    <p:extLst>
      <p:ext uri="{BB962C8B-B14F-4D97-AF65-F5344CB8AC3E}">
        <p14:creationId xmlns:p14="http://schemas.microsoft.com/office/powerpoint/2010/main" val="5129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70 / 110 GB/s !</a:t>
            </a:r>
            <a:endParaRPr lang="en-US" dirty="0"/>
          </a:p>
        </p:txBody>
      </p:sp>
      <p:pic>
        <p:nvPicPr>
          <p:cNvPr id="7" name="Picture 3"/>
          <p:cNvPicPr>
            <a:picLocks noChangeAspect="1" noChangeArrowheads="1"/>
          </p:cNvPicPr>
          <p:nvPr/>
        </p:nvPicPr>
        <p:blipFill rotWithShape="1">
          <a:blip r:embed="rId2" cstate="print"/>
          <a:srcRect b="45933"/>
          <a:stretch/>
        </p:blipFill>
        <p:spPr bwMode="auto">
          <a:xfrm>
            <a:off x="971600" y="1484784"/>
            <a:ext cx="7365021" cy="3168353"/>
          </a:xfrm>
          <a:prstGeom prst="rect">
            <a:avLst/>
          </a:prstGeom>
          <a:noFill/>
          <a:ln w="9525">
            <a:noFill/>
            <a:miter lim="800000"/>
            <a:headEnd/>
            <a:tailEnd/>
          </a:ln>
        </p:spPr>
      </p:pic>
      <p:sp>
        <p:nvSpPr>
          <p:cNvPr id="8" name="TextBox 7"/>
          <p:cNvSpPr txBox="1"/>
          <p:nvPr/>
        </p:nvSpPr>
        <p:spPr>
          <a:xfrm>
            <a:off x="1619672" y="1340768"/>
            <a:ext cx="3096344"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GB" sz="1600" dirty="0" smtClean="0">
                <a:solidFill>
                  <a:prstClr val="black"/>
                </a:solidFill>
              </a:rPr>
              <a:t>Traffic on OPN up to 70 </a:t>
            </a:r>
            <a:r>
              <a:rPr lang="en-GB" sz="1600" dirty="0" err="1" smtClean="0">
                <a:solidFill>
                  <a:prstClr val="black"/>
                </a:solidFill>
              </a:rPr>
              <a:t>Gb</a:t>
            </a:r>
            <a:r>
              <a:rPr lang="en-GB" sz="1600" dirty="0" smtClean="0">
                <a:solidFill>
                  <a:prstClr val="black"/>
                </a:solidFill>
              </a:rPr>
              <a:t>/s!</a:t>
            </a:r>
          </a:p>
          <a:p>
            <a:pPr fontAlgn="auto">
              <a:spcBef>
                <a:spcPts val="0"/>
              </a:spcBef>
              <a:spcAft>
                <a:spcPts val="0"/>
              </a:spcAft>
            </a:pPr>
            <a:r>
              <a:rPr lang="en-GB" sz="1600" dirty="0" smtClean="0">
                <a:solidFill>
                  <a:prstClr val="black"/>
                </a:solidFill>
              </a:rPr>
              <a:t>- ATLAS reprocessing campaigns</a:t>
            </a:r>
            <a:endParaRPr lang="en-GB" sz="1600" dirty="0">
              <a:solidFill>
                <a:prstClr val="black"/>
              </a:solidFill>
            </a:endParaRPr>
          </a:p>
        </p:txBody>
      </p:sp>
      <p:sp>
        <p:nvSpPr>
          <p:cNvPr id="9" name="TextBox 8"/>
          <p:cNvSpPr txBox="1"/>
          <p:nvPr/>
        </p:nvSpPr>
        <p:spPr>
          <a:xfrm>
            <a:off x="971600" y="4869160"/>
            <a:ext cx="73448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Significant levels of network traffic observed in 2010</a:t>
            </a:r>
          </a:p>
          <a:p>
            <a:r>
              <a:rPr lang="en-US" sz="2400" dirty="0" smtClean="0"/>
              <a:t>Caused no network problems, but:</a:t>
            </a:r>
          </a:p>
          <a:p>
            <a:pPr marL="342900" indent="-342900">
              <a:buFont typeface="Wingdings" charset="2"/>
              <a:buChar char="Ø"/>
            </a:pPr>
            <a:r>
              <a:rPr lang="en-US" sz="2400" dirty="0" smtClean="0">
                <a:solidFill>
                  <a:srgbClr val="008000"/>
                </a:solidFill>
              </a:rPr>
              <a:t>Reasons understood (mostly ATLAS data management)</a:t>
            </a:r>
          </a:p>
          <a:p>
            <a:pPr marL="342900" indent="-342900">
              <a:buFont typeface="Wingdings" charset="2"/>
              <a:buChar char="Ø"/>
            </a:pPr>
            <a:r>
              <a:rPr lang="en-US" sz="2400" dirty="0" smtClean="0">
                <a:solidFill>
                  <a:srgbClr val="008000"/>
                </a:solidFill>
              </a:rPr>
              <a:t>Data popularity/on demand placement improve this</a:t>
            </a:r>
            <a:endParaRPr lang="en-US" sz="2400" dirty="0">
              <a:solidFill>
                <a:srgbClr val="008000"/>
              </a:solidFill>
            </a:endParaRPr>
          </a:p>
        </p:txBody>
      </p:sp>
    </p:spTree>
    <p:extLst>
      <p:ext uri="{BB962C8B-B14F-4D97-AF65-F5344CB8AC3E}">
        <p14:creationId xmlns:p14="http://schemas.microsoft.com/office/powerpoint/2010/main" val="2936147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11560" y="5373216"/>
            <a:ext cx="4248472" cy="1296144"/>
          </a:xfrm>
        </p:spPr>
        <p:txBody>
          <a:bodyPr>
            <a:normAutofit fontScale="70000" lnSpcReduction="20000"/>
          </a:bodyPr>
          <a:lstStyle/>
          <a:p>
            <a:r>
              <a:rPr lang="en-US" dirty="0" smtClean="0"/>
              <a:t>Relies on </a:t>
            </a:r>
          </a:p>
          <a:p>
            <a:pPr lvl="1"/>
            <a:r>
              <a:rPr lang="en-US" dirty="0" smtClean="0"/>
              <a:t>OPN, GEANT, US-</a:t>
            </a:r>
            <a:r>
              <a:rPr lang="en-US" dirty="0" err="1" smtClean="0"/>
              <a:t>LHCNet</a:t>
            </a:r>
            <a:endParaRPr lang="en-US" dirty="0" smtClean="0"/>
          </a:p>
          <a:p>
            <a:pPr lvl="1"/>
            <a:r>
              <a:rPr lang="en-US" dirty="0" smtClean="0"/>
              <a:t>NRENs &amp; other national &amp; international providers</a:t>
            </a:r>
            <a:endParaRPr lang="en-US" dirty="0"/>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latin typeface="Calibri"/>
              </a:rPr>
              <a:t>Ian Bird, CERN</a:t>
            </a:r>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a:defRPr/>
            </a:pPr>
            <a:fld id="{9A0926FF-1421-463B-9348-245BC621DF0F}" type="slidenum">
              <a:rPr lang="en-GB" smtClean="0">
                <a:solidFill>
                  <a:prstClr val="black">
                    <a:tint val="75000"/>
                  </a:prstClr>
                </a:solidFill>
                <a:latin typeface="Calibri"/>
              </a:rPr>
              <a:pPr>
                <a:defRPr/>
              </a:pPr>
              <a:t>11</a:t>
            </a:fld>
            <a:endParaRPr lang="en-GB">
              <a:solidFill>
                <a:prstClr val="black">
                  <a:tint val="75000"/>
                </a:prstClr>
              </a:solidFill>
              <a:latin typeface="Calibri"/>
            </a:endParaRPr>
          </a:p>
        </p:txBody>
      </p:sp>
      <p:sp>
        <p:nvSpPr>
          <p:cNvPr id="5" name="Title 4"/>
          <p:cNvSpPr>
            <a:spLocks noGrp="1"/>
          </p:cNvSpPr>
          <p:nvPr>
            <p:ph type="title"/>
          </p:nvPr>
        </p:nvSpPr>
        <p:spPr>
          <a:xfrm>
            <a:off x="1409" y="0"/>
            <a:ext cx="4026024" cy="762000"/>
          </a:xfrm>
        </p:spPr>
        <p:txBody>
          <a:bodyPr>
            <a:normAutofit fontScale="90000"/>
          </a:bodyPr>
          <a:lstStyle/>
          <a:p>
            <a:r>
              <a:rPr lang="en-US" dirty="0" smtClean="0"/>
              <a:t>LHC Networking</a:t>
            </a:r>
            <a:endParaRPr lang="en-US" dirty="0"/>
          </a:p>
        </p:txBody>
      </p:sp>
      <p:pic>
        <p:nvPicPr>
          <p:cNvPr id="7" name="Picture 6" descr="map-lhcopn"/>
          <p:cNvPicPr>
            <a:picLocks noChangeAspect="1"/>
          </p:cNvPicPr>
          <p:nvPr/>
        </p:nvPicPr>
        <p:blipFill>
          <a:blip r:embed="rId2" cstate="print"/>
          <a:stretch>
            <a:fillRect/>
          </a:stretch>
        </p:blipFill>
        <p:spPr bwMode="auto">
          <a:xfrm>
            <a:off x="0" y="692696"/>
            <a:ext cx="4967536" cy="4598586"/>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4932040" y="3234131"/>
            <a:ext cx="4247841" cy="3623869"/>
          </a:xfrm>
          <a:prstGeom prst="rect">
            <a:avLst/>
          </a:prstGeom>
          <a:solidFill>
            <a:schemeClr val="bg1"/>
          </a:solidFill>
        </p:spPr>
      </p:pic>
      <p:pic>
        <p:nvPicPr>
          <p:cNvPr id="8" name="Picture 3"/>
          <p:cNvPicPr>
            <a:picLocks noChangeAspect="1" noChangeArrowheads="1"/>
          </p:cNvPicPr>
          <p:nvPr/>
        </p:nvPicPr>
        <p:blipFill>
          <a:blip r:embed="rId4" cstate="screen">
            <a:lum bright="-26000" contrast="46000"/>
            <a:extLst>
              <a:ext uri="{28A0092B-C50C-407E-A947-70E740481C1C}">
                <a14:useLocalDpi xmlns:a14="http://schemas.microsoft.com/office/drawing/2010/main"/>
              </a:ext>
            </a:extLst>
          </a:blip>
          <a:srcRect l="1692" t="1579" r="3077" b="789"/>
          <a:stretch>
            <a:fillRect/>
          </a:stretch>
        </p:blipFill>
        <p:spPr bwMode="auto">
          <a:xfrm>
            <a:off x="4924894" y="0"/>
            <a:ext cx="4211227" cy="3717032"/>
          </a:xfrm>
          <a:prstGeom prst="rect">
            <a:avLst/>
          </a:prstGeom>
          <a:noFill/>
          <a:ln w="9525">
            <a:noFill/>
            <a:miter lim="800000"/>
            <a:headEnd/>
            <a:tailEnd/>
          </a:ln>
        </p:spPr>
      </p:pic>
    </p:spTree>
    <p:extLst>
      <p:ext uri="{BB962C8B-B14F-4D97-AF65-F5344CB8AC3E}">
        <p14:creationId xmlns:p14="http://schemas.microsoft.com/office/powerpoint/2010/main" val="3658596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cstate="screen">
            <a:lum bright="18000"/>
          </a:blip>
          <a:srcRect/>
          <a:stretch>
            <a:fillRect/>
          </a:stretch>
        </p:blipFill>
        <p:spPr>
          <a:xfrm>
            <a:off x="0" y="0"/>
            <a:ext cx="3798934" cy="3645024"/>
          </a:xfrm>
          <a:prstGeom prst="rect">
            <a:avLst/>
          </a:prstGeom>
          <a:noFill/>
        </p:spPr>
      </p:pic>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DA23336-5C51-4AB1-BEE6-DB5BC4505B23}"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pic>
        <p:nvPicPr>
          <p:cNvPr id="53250" name="Picture 2" descr="https://twiki.cern.ch/twiki/pub/Atlas/EventDisplayPublicResults/emu2btag_run160958_evt9038972_vp1.png"/>
          <p:cNvPicPr>
            <a:picLocks noChangeAspect="1" noChangeArrowheads="1"/>
          </p:cNvPicPr>
          <p:nvPr/>
        </p:nvPicPr>
        <p:blipFill>
          <a:blip r:embed="rId3" cstate="screen"/>
          <a:srcRect/>
          <a:stretch>
            <a:fillRect/>
          </a:stretch>
        </p:blipFill>
        <p:spPr bwMode="auto">
          <a:xfrm>
            <a:off x="2843808" y="3392368"/>
            <a:ext cx="6300192" cy="3465632"/>
          </a:xfrm>
          <a:prstGeom prst="rect">
            <a:avLst/>
          </a:prstGeom>
          <a:noFill/>
        </p:spPr>
      </p:pic>
      <p:pic>
        <p:nvPicPr>
          <p:cNvPr id="53252" name="Picture 4" descr="https://twiki.cern.ch/twiki/pub/LHCb/FirstZ/z2.jpg"/>
          <p:cNvPicPr>
            <a:picLocks noChangeAspect="1" noChangeArrowheads="1"/>
          </p:cNvPicPr>
          <p:nvPr/>
        </p:nvPicPr>
        <p:blipFill>
          <a:blip r:embed="rId4" cstate="screen"/>
          <a:srcRect/>
          <a:stretch>
            <a:fillRect/>
          </a:stretch>
        </p:blipFill>
        <p:spPr bwMode="auto">
          <a:xfrm>
            <a:off x="0" y="3632876"/>
            <a:ext cx="3275856" cy="3225124"/>
          </a:xfrm>
          <a:prstGeom prst="rect">
            <a:avLst/>
          </a:prstGeom>
          <a:noFill/>
        </p:spPr>
      </p:pic>
      <p:pic>
        <p:nvPicPr>
          <p:cNvPr id="53254" name="Picture 6" descr="http://cms.web.cern.ch/cms/Resources/Website/Media/Images/EventDisplays/7_0TeV/highres/multijet2.jpg"/>
          <p:cNvPicPr>
            <a:picLocks noChangeAspect="1" noChangeArrowheads="1"/>
          </p:cNvPicPr>
          <p:nvPr/>
        </p:nvPicPr>
        <p:blipFill>
          <a:blip r:embed="rId5" cstate="screen"/>
          <a:srcRect/>
          <a:stretch>
            <a:fillRect/>
          </a:stretch>
        </p:blipFill>
        <p:spPr bwMode="auto">
          <a:xfrm>
            <a:off x="4644008" y="-84382"/>
            <a:ext cx="4499992" cy="3500378"/>
          </a:xfrm>
          <a:prstGeom prst="rect">
            <a:avLst/>
          </a:prstGeom>
          <a:noFill/>
        </p:spPr>
      </p:pic>
      <p:sp>
        <p:nvSpPr>
          <p:cNvPr id="10" name="TextBox 9"/>
          <p:cNvSpPr txBox="1"/>
          <p:nvPr/>
        </p:nvSpPr>
        <p:spPr>
          <a:xfrm>
            <a:off x="827584" y="548680"/>
            <a:ext cx="7704856" cy="5016758"/>
          </a:xfrm>
          <a:prstGeom prst="rect">
            <a:avLst/>
          </a:prstGeom>
          <a:solidFill>
            <a:schemeClr val="tx1">
              <a:alpha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u="sng" dirty="0" smtClean="0">
                <a:solidFill>
                  <a:srgbClr val="00B500"/>
                </a:solidFill>
                <a:latin typeface="Calibri"/>
              </a:rPr>
              <a:t>Successes:</a:t>
            </a:r>
          </a:p>
          <a:p>
            <a:endParaRPr lang="en-GB" dirty="0" smtClean="0">
              <a:solidFill>
                <a:prstClr val="white"/>
              </a:solidFill>
              <a:latin typeface="Calibri"/>
            </a:endParaRPr>
          </a:p>
          <a:p>
            <a:pPr>
              <a:buClr>
                <a:srgbClr val="00B050"/>
              </a:buClr>
              <a:buFont typeface="Wingdings" pitchFamily="2" charset="2"/>
              <a:buChar char="ü"/>
            </a:pPr>
            <a:r>
              <a:rPr lang="en-GB" dirty="0" smtClean="0">
                <a:solidFill>
                  <a:prstClr val="white"/>
                </a:solidFill>
                <a:latin typeface="Calibri"/>
              </a:rPr>
              <a:t> </a:t>
            </a:r>
            <a:r>
              <a:rPr lang="en-GB" sz="2000" b="1" dirty="0" smtClean="0">
                <a:solidFill>
                  <a:prstClr val="white"/>
                </a:solidFill>
                <a:latin typeface="Calibri"/>
              </a:rPr>
              <a:t>We have a working grid infrastructure</a:t>
            </a:r>
          </a:p>
          <a:p>
            <a:pPr>
              <a:buClr>
                <a:srgbClr val="00B050"/>
              </a:buClr>
              <a:buFont typeface="Wingdings" pitchFamily="2" charset="2"/>
              <a:buChar char="ü"/>
            </a:pPr>
            <a:r>
              <a:rPr lang="en-GB" sz="2000" b="1" dirty="0" smtClean="0">
                <a:solidFill>
                  <a:prstClr val="white"/>
                </a:solidFill>
                <a:latin typeface="Calibri"/>
              </a:rPr>
              <a:t> Experiments have truly distributed models</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Has enabled physics output in a very short time</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Network traffic in excess of that planned – </a:t>
            </a:r>
          </a:p>
          <a:p>
            <a:pPr lvl="1">
              <a:buClr>
                <a:srgbClr val="00B050"/>
              </a:buClr>
              <a:buFont typeface="Wingdings" pitchFamily="2" charset="2"/>
              <a:buChar char="ü"/>
            </a:pPr>
            <a:r>
              <a:rPr lang="en-GB" sz="2000" b="1" dirty="0" smtClean="0">
                <a:solidFill>
                  <a:prstClr val="white"/>
                </a:solidFill>
                <a:latin typeface="Calibri"/>
              </a:rPr>
              <a:t>and the network is extremely reliable</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Significant numbers of people doing analysis (at Tier 2s)</a:t>
            </a:r>
          </a:p>
          <a:p>
            <a:pPr>
              <a:buClr>
                <a:srgbClr val="00B050"/>
              </a:buClr>
              <a:buFont typeface="Wingdings" pitchFamily="2" charset="2"/>
              <a:buChar char="ü"/>
            </a:pPr>
            <a:endParaRPr lang="en-GB" sz="2000" b="1" dirty="0" smtClean="0">
              <a:solidFill>
                <a:prstClr val="white"/>
              </a:solidFill>
              <a:latin typeface="Calibri"/>
            </a:endParaRPr>
          </a:p>
          <a:p>
            <a:pPr marL="342900" indent="-342900">
              <a:buClr>
                <a:srgbClr val="FF0000"/>
              </a:buClr>
              <a:buFont typeface="Lucida Grande"/>
              <a:buChar char="?"/>
            </a:pPr>
            <a:r>
              <a:rPr lang="en-GB" sz="2000" b="1" dirty="0" smtClean="0">
                <a:solidFill>
                  <a:prstClr val="white"/>
                </a:solidFill>
                <a:latin typeface="Calibri"/>
              </a:rPr>
              <a:t> In 2010 resources were plentiful, now start to see contention …</a:t>
            </a:r>
          </a:p>
          <a:p>
            <a:pPr>
              <a:buClr>
                <a:srgbClr val="FF0000"/>
              </a:buClr>
            </a:pPr>
            <a:endParaRPr lang="en-GB" sz="2000" b="1" dirty="0" smtClean="0">
              <a:solidFill>
                <a:prstClr val="white"/>
              </a:solidFill>
              <a:latin typeface="Calibri"/>
            </a:endParaRPr>
          </a:p>
          <a:p>
            <a:pPr marL="342900" indent="-342900">
              <a:buClr>
                <a:srgbClr val="FF0000"/>
              </a:buClr>
              <a:buFont typeface="Lucida Grande"/>
              <a:buChar char="?"/>
            </a:pPr>
            <a:r>
              <a:rPr lang="en-GB" sz="2000" b="1" dirty="0" smtClean="0">
                <a:solidFill>
                  <a:prstClr val="white"/>
                </a:solidFill>
                <a:latin typeface="Calibri"/>
              </a:rPr>
              <a:t> Support levels manageable ... just</a:t>
            </a:r>
            <a:endParaRPr lang="en-GB" b="1" dirty="0" smtClean="0">
              <a:solidFill>
                <a:prstClr val="white"/>
              </a:solidFill>
              <a:latin typeface="Calibri"/>
            </a:endParaRPr>
          </a:p>
          <a:p>
            <a:endParaRPr lang="en-GB" dirty="0" smtClean="0">
              <a:solidFill>
                <a:prstClr val="white"/>
              </a:solidFill>
              <a:latin typeface="Calibri"/>
            </a:endParaRPr>
          </a:p>
        </p:txBody>
      </p:sp>
      <p:sp>
        <p:nvSpPr>
          <p:cNvPr id="2" name="Oval 1"/>
          <p:cNvSpPr/>
          <p:nvPr/>
        </p:nvSpPr>
        <p:spPr>
          <a:xfrm>
            <a:off x="683568" y="1844824"/>
            <a:ext cx="6048672" cy="93610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147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smtClean="0"/>
              <a:t>Complexity &amp; Sustainability</a:t>
            </a:r>
          </a:p>
          <a:p>
            <a:pPr lvl="1"/>
            <a:r>
              <a:rPr lang="en-US" dirty="0" smtClean="0"/>
              <a:t>Took a lot of effort to get to the level of today</a:t>
            </a:r>
          </a:p>
          <a:p>
            <a:pPr lvl="1"/>
            <a:r>
              <a:rPr lang="en-US" dirty="0" smtClean="0"/>
              <a:t>Ongoing effort for support is probably too high</a:t>
            </a:r>
          </a:p>
          <a:p>
            <a:pPr lvl="1"/>
            <a:r>
              <a:rPr lang="en-US" dirty="0" smtClean="0"/>
              <a:t>Experiments had to invest significant effort to hide grid complexity from users</a:t>
            </a:r>
          </a:p>
          <a:p>
            <a:r>
              <a:rPr lang="en-US" dirty="0" smtClean="0"/>
              <a:t>Distributed nature of the infrastructure</a:t>
            </a:r>
          </a:p>
          <a:p>
            <a:pPr lvl="1"/>
            <a:r>
              <a:rPr lang="en-US" dirty="0" smtClean="0"/>
              <a:t>Was not really understood in the computing models</a:t>
            </a:r>
          </a:p>
          <a:p>
            <a:pPr lvl="2">
              <a:buFont typeface="Wingdings" charset="2"/>
              <a:buChar char="ü"/>
            </a:pPr>
            <a:r>
              <a:rPr lang="en-US" dirty="0" smtClean="0"/>
              <a:t>Evolution of data distribution and management</a:t>
            </a:r>
          </a:p>
          <a:p>
            <a:pPr lvl="2">
              <a:buFont typeface="Wingdings" charset="2"/>
              <a:buChar char="ü"/>
            </a:pPr>
            <a:r>
              <a:rPr lang="en-US" dirty="0" smtClean="0"/>
              <a:t>Evolution of networking</a:t>
            </a:r>
          </a:p>
          <a:p>
            <a:endParaRPr lang="en-US" dirty="0" smtClean="0"/>
          </a:p>
        </p:txBody>
      </p:sp>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DA23336-5C51-4AB1-BEE6-DB5BC4505B23}"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6" name="Title 5"/>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13524351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r>
              <a:rPr lang="en-US" dirty="0" smtClean="0"/>
              <a:t>Computing models based on MONARC model of 2000 – reliance on data placement</a:t>
            </a:r>
          </a:p>
          <a:p>
            <a:pPr lvl="1"/>
            <a:r>
              <a:rPr lang="en-US" dirty="0" smtClean="0"/>
              <a:t>Jobs sent to datasets resident at a site</a:t>
            </a:r>
          </a:p>
          <a:p>
            <a:pPr lvl="1"/>
            <a:r>
              <a:rPr lang="en-US" dirty="0" smtClean="0"/>
              <a:t>Multiple copies of data hosted across the infrastructure</a:t>
            </a:r>
          </a:p>
          <a:p>
            <a:pPr lvl="1"/>
            <a:r>
              <a:rPr lang="en-US" dirty="0" smtClean="0"/>
              <a:t>Concern that the network would be insufficient or unreliable</a:t>
            </a:r>
          </a:p>
          <a:p>
            <a:r>
              <a:rPr lang="en-US" dirty="0" smtClean="0"/>
              <a:t>However:</a:t>
            </a:r>
          </a:p>
          <a:p>
            <a:pPr lvl="1"/>
            <a:r>
              <a:rPr lang="en-US" dirty="0" smtClean="0"/>
              <a:t>A lot of data “placed” at sites was never touched</a:t>
            </a:r>
          </a:p>
          <a:p>
            <a:pPr lvl="1"/>
            <a:r>
              <a:rPr lang="en-US" dirty="0" smtClean="0"/>
              <a:t>Refreshing large disk caches uses a lot of networking</a:t>
            </a:r>
          </a:p>
          <a:p>
            <a:pPr lvl="1"/>
            <a:r>
              <a:rPr lang="en-US" dirty="0" smtClean="0"/>
              <a:t>The network is extremely reliable (…with redundancy)</a:t>
            </a:r>
            <a:endParaRPr lang="en-US" dirty="0"/>
          </a:p>
        </p:txBody>
      </p:sp>
      <p:sp>
        <p:nvSpPr>
          <p:cNvPr id="3" name="Footer Placeholder 2"/>
          <p:cNvSpPr>
            <a:spLocks noGrp="1"/>
          </p:cNvSpPr>
          <p:nvPr>
            <p:ph type="ftr" sz="quarter" idx="11"/>
          </p:nvPr>
        </p:nvSpPr>
        <p:spPr/>
        <p:txBody>
          <a:bodyPr/>
          <a:lstStyle/>
          <a:p>
            <a:r>
              <a:rPr lang="en-US"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14</a:t>
            </a:fld>
            <a:endParaRPr lang="en-US" dirty="0"/>
          </a:p>
        </p:txBody>
      </p:sp>
      <p:sp>
        <p:nvSpPr>
          <p:cNvPr id="5" name="Title 4"/>
          <p:cNvSpPr>
            <a:spLocks noGrp="1"/>
          </p:cNvSpPr>
          <p:nvPr>
            <p:ph type="title"/>
          </p:nvPr>
        </p:nvSpPr>
        <p:spPr/>
        <p:txBody>
          <a:bodyPr/>
          <a:lstStyle/>
          <a:p>
            <a:r>
              <a:rPr lang="en-US" dirty="0" smtClean="0"/>
              <a:t>Lessons: Data</a:t>
            </a:r>
            <a:endParaRPr lang="en-US" dirty="0"/>
          </a:p>
        </p:txBody>
      </p:sp>
    </p:spTree>
    <p:extLst>
      <p:ext uri="{BB962C8B-B14F-4D97-AF65-F5344CB8AC3E}">
        <p14:creationId xmlns:p14="http://schemas.microsoft.com/office/powerpoint/2010/main" val="17699530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Until now many services have been distributed</a:t>
            </a:r>
          </a:p>
          <a:p>
            <a:pPr lvl="1"/>
            <a:r>
              <a:rPr lang="en-US" dirty="0" smtClean="0"/>
              <a:t>Databases, Data placement, etc.</a:t>
            </a:r>
          </a:p>
          <a:p>
            <a:pPr lvl="1"/>
            <a:r>
              <a:rPr lang="en-US" dirty="0" smtClean="0"/>
              <a:t>Because of lack of trust that networks would be reliable enough</a:t>
            </a:r>
          </a:p>
          <a:p>
            <a:pPr lvl="1"/>
            <a:r>
              <a:rPr lang="en-US" dirty="0" smtClean="0"/>
              <a:t>Increased the complexity of the middleware and applications</a:t>
            </a:r>
          </a:p>
          <a:p>
            <a:r>
              <a:rPr lang="en-US" dirty="0" smtClean="0"/>
              <a:t>Now we see centralization of those services again</a:t>
            </a:r>
          </a:p>
          <a:p>
            <a:pPr lvl="1"/>
            <a:r>
              <a:rPr lang="en-US" dirty="0" smtClean="0"/>
              <a:t>1 failover copy of a </a:t>
            </a:r>
            <a:r>
              <a:rPr lang="en-US" dirty="0" err="1" smtClean="0"/>
              <a:t>db</a:t>
            </a:r>
            <a:r>
              <a:rPr lang="en-US" dirty="0" smtClean="0"/>
              <a:t> is much simpler than a distributed </a:t>
            </a:r>
            <a:r>
              <a:rPr lang="en-US" dirty="0" err="1" smtClean="0"/>
              <a:t>db</a:t>
            </a:r>
            <a:r>
              <a:rPr lang="en-US" dirty="0" smtClean="0"/>
              <a:t> schema!</a:t>
            </a:r>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Lessons: Services</a:t>
            </a:r>
            <a:endParaRPr lang="en-US" dirty="0"/>
          </a:p>
        </p:txBody>
      </p:sp>
    </p:spTree>
    <p:extLst>
      <p:ext uri="{BB962C8B-B14F-4D97-AF65-F5344CB8AC3E}">
        <p14:creationId xmlns:p14="http://schemas.microsoft.com/office/powerpoint/2010/main" val="3761175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5" name="Title 4"/>
          <p:cNvSpPr>
            <a:spLocks noGrp="1"/>
          </p:cNvSpPr>
          <p:nvPr>
            <p:ph type="title"/>
          </p:nvPr>
        </p:nvSpPr>
        <p:spPr/>
        <p:txBody>
          <a:bodyPr>
            <a:normAutofit/>
          </a:bodyPr>
          <a:lstStyle/>
          <a:p>
            <a:r>
              <a:rPr lang="en-US" sz="3600" dirty="0" smtClean="0"/>
              <a:t>Computing model evolution</a:t>
            </a:r>
            <a:endParaRPr lang="en-GB"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2334"/>
            <a:ext cx="3240360" cy="3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49" y="1593555"/>
            <a:ext cx="3239273" cy="363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920" y="1700808"/>
            <a:ext cx="2016224" cy="646331"/>
          </a:xfrm>
          <a:prstGeom prst="rect">
            <a:avLst/>
          </a:prstGeom>
          <a:noFill/>
        </p:spPr>
        <p:txBody>
          <a:bodyPr wrap="square" rtlCol="0">
            <a:spAutoFit/>
          </a:bodyPr>
          <a:lstStyle/>
          <a:p>
            <a:r>
              <a:rPr lang="en-US" dirty="0" smtClean="0">
                <a:solidFill>
                  <a:srgbClr val="FFFF00"/>
                </a:solidFill>
                <a:latin typeface="Calibri"/>
              </a:rPr>
              <a:t>Evolution of computing models</a:t>
            </a:r>
            <a:endParaRPr lang="en-GB" dirty="0">
              <a:solidFill>
                <a:srgbClr val="FFFF00"/>
              </a:solidFill>
              <a:latin typeface="Calibri"/>
            </a:endParaRPr>
          </a:p>
        </p:txBody>
      </p:sp>
      <p:sp>
        <p:nvSpPr>
          <p:cNvPr id="9" name="Right Arrow 8"/>
          <p:cNvSpPr/>
          <p:nvPr/>
        </p:nvSpPr>
        <p:spPr>
          <a:xfrm>
            <a:off x="4139952" y="2996952"/>
            <a:ext cx="1296144" cy="484632"/>
          </a:xfrm>
          <a:prstGeom prst="rightArrow">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TextBox 1"/>
          <p:cNvSpPr txBox="1"/>
          <p:nvPr/>
        </p:nvSpPr>
        <p:spPr>
          <a:xfrm>
            <a:off x="1475656" y="5805264"/>
            <a:ext cx="109517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Hierarchy</a:t>
            </a:r>
            <a:endParaRPr lang="en-US" dirty="0"/>
          </a:p>
        </p:txBody>
      </p:sp>
      <p:sp>
        <p:nvSpPr>
          <p:cNvPr id="10" name="TextBox 9"/>
          <p:cNvSpPr txBox="1"/>
          <p:nvPr/>
        </p:nvSpPr>
        <p:spPr>
          <a:xfrm>
            <a:off x="7164288" y="5805264"/>
            <a:ext cx="70843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Mesh</a:t>
            </a:r>
            <a:endParaRPr lang="en-US" dirty="0"/>
          </a:p>
        </p:txBody>
      </p:sp>
    </p:spTree>
    <p:extLst>
      <p:ext uri="{BB962C8B-B14F-4D97-AF65-F5344CB8AC3E}">
        <p14:creationId xmlns:p14="http://schemas.microsoft.com/office/powerpoint/2010/main" val="35380427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5" name="Title 4"/>
          <p:cNvSpPr>
            <a:spLocks noGrp="1"/>
          </p:cNvSpPr>
          <p:nvPr>
            <p:ph type="title"/>
          </p:nvPr>
        </p:nvSpPr>
        <p:spPr/>
        <p:txBody>
          <a:bodyPr>
            <a:normAutofit/>
          </a:bodyPr>
          <a:lstStyle/>
          <a:p>
            <a:r>
              <a:rPr lang="en-US" sz="3600" dirty="0" smtClean="0"/>
              <a:t>Network evolution - LHCONE</a:t>
            </a:r>
            <a:endParaRPr lang="en-GB" sz="3600" dirty="0"/>
          </a:p>
        </p:txBody>
      </p:sp>
      <p:sp>
        <p:nvSpPr>
          <p:cNvPr id="8" name="Content Placeholder 1"/>
          <p:cNvSpPr txBox="1">
            <a:spLocks/>
          </p:cNvSpPr>
          <p:nvPr/>
        </p:nvSpPr>
        <p:spPr>
          <a:xfrm>
            <a:off x="755576" y="836712"/>
            <a:ext cx="4968552" cy="201622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3200" kern="1200" dirty="0" smtClean="0">
                <a:solidFill>
                  <a:srgbClr val="00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sz="2800" dirty="0">
                <a:latin typeface="Calibri"/>
              </a:rPr>
              <a:t>Evolution of computing models also require evolution of network </a:t>
            </a:r>
            <a:r>
              <a:rPr sz="2800" dirty="0" smtClean="0">
                <a:latin typeface="Calibri"/>
              </a:rPr>
              <a:t>infrastructure</a:t>
            </a:r>
            <a:endParaRPr lang="en-US" sz="2800" dirty="0" smtClean="0">
              <a:latin typeface="Calibri"/>
            </a:endParaRPr>
          </a:p>
          <a:p>
            <a:pPr marL="0" indent="0">
              <a:buFont typeface="Arial" pitchFamily="34" charset="0"/>
              <a:buNone/>
            </a:pPr>
            <a:r>
              <a:rPr lang="en-US" sz="2800" dirty="0" smtClean="0">
                <a:latin typeface="Calibri"/>
              </a:rPr>
              <a:t>- Enable any Tier 2, 3 to easily connect to any Tier 1 or 2</a:t>
            </a:r>
            <a:endParaRPr sz="2800" dirty="0">
              <a:latin typeface="Calibri"/>
            </a:endParaRPr>
          </a:p>
          <a:p>
            <a:endParaRPr dirty="0">
              <a:latin typeface="Calibri"/>
            </a:endParaRPr>
          </a:p>
        </p:txBody>
      </p:sp>
      <p:grpSp>
        <p:nvGrpSpPr>
          <p:cNvPr id="12" name="Group 11"/>
          <p:cNvGrpSpPr/>
          <p:nvPr/>
        </p:nvGrpSpPr>
        <p:grpSpPr>
          <a:xfrm>
            <a:off x="5787536" y="836712"/>
            <a:ext cx="3356464" cy="2002160"/>
            <a:chOff x="827583" y="950695"/>
            <a:chExt cx="3384377" cy="2002160"/>
          </a:xfrm>
        </p:grpSpPr>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950695"/>
              <a:ext cx="3203371" cy="2002160"/>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012" y="1206843"/>
              <a:ext cx="1121916" cy="27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012" y="1668634"/>
              <a:ext cx="931933" cy="2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2012" y="2069021"/>
              <a:ext cx="1409948" cy="57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140968"/>
            <a:ext cx="4464496" cy="309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
          <p:cNvSpPr>
            <a:spLocks noGrp="1"/>
          </p:cNvSpPr>
          <p:nvPr>
            <p:ph sz="half" idx="1"/>
          </p:nvPr>
        </p:nvSpPr>
        <p:spPr>
          <a:xfrm>
            <a:off x="5364088" y="2996952"/>
            <a:ext cx="3656904" cy="3672408"/>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US" dirty="0" smtClean="0"/>
              <a:t>Use of Open Exchange Points</a:t>
            </a:r>
            <a:endParaRPr lang="en-US" dirty="0"/>
          </a:p>
          <a:p>
            <a:r>
              <a:rPr lang="en-US" dirty="0" smtClean="0"/>
              <a:t>Do not overload the </a:t>
            </a:r>
            <a:r>
              <a:rPr lang="en-US" dirty="0"/>
              <a:t>general R&amp;E IP </a:t>
            </a:r>
            <a:r>
              <a:rPr lang="en-US" dirty="0" smtClean="0"/>
              <a:t>infrastructure with LHC data</a:t>
            </a:r>
            <a:endParaRPr lang="en-US" dirty="0"/>
          </a:p>
          <a:p>
            <a:r>
              <a:rPr lang="en-US" dirty="0"/>
              <a:t>C</a:t>
            </a:r>
            <a:r>
              <a:rPr lang="en-US" dirty="0" smtClean="0"/>
              <a:t>onnectivity to </a:t>
            </a:r>
            <a:r>
              <a:rPr lang="en-US" dirty="0"/>
              <a:t>T1s, T2s, and T3s, and to </a:t>
            </a:r>
            <a:r>
              <a:rPr lang="en-US" dirty="0" smtClean="0"/>
              <a:t>aggregation networks</a:t>
            </a:r>
            <a:r>
              <a:rPr lang="en-US" dirty="0"/>
              <a:t>:</a:t>
            </a:r>
            <a:r>
              <a:rPr lang="en-US" dirty="0" smtClean="0"/>
              <a:t> </a:t>
            </a:r>
            <a:r>
              <a:rPr lang="en-US" dirty="0"/>
              <a:t>NRENs, GÉANT, </a:t>
            </a:r>
            <a:r>
              <a:rPr lang="en-US" dirty="0" smtClean="0"/>
              <a:t>etc.</a:t>
            </a:r>
            <a:endParaRPr lang="en-US" dirty="0"/>
          </a:p>
        </p:txBody>
      </p:sp>
    </p:spTree>
    <p:extLst>
      <p:ext uri="{BB962C8B-B14F-4D97-AF65-F5344CB8AC3E}">
        <p14:creationId xmlns:p14="http://schemas.microsoft.com/office/powerpoint/2010/main" val="14894655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Data placement will now be based on </a:t>
            </a:r>
          </a:p>
          <a:p>
            <a:pPr lvl="1"/>
            <a:r>
              <a:rPr lang="en-US" dirty="0" smtClean="0"/>
              <a:t>Dynamic placement when jobs are sent to a site</a:t>
            </a:r>
          </a:p>
          <a:p>
            <a:pPr lvl="1"/>
            <a:r>
              <a:rPr lang="en-US" dirty="0"/>
              <a:t>D</a:t>
            </a:r>
            <a:r>
              <a:rPr lang="en-US" dirty="0" smtClean="0"/>
              <a:t>ata popularity – popular data is replicated – unused data is removed</a:t>
            </a:r>
          </a:p>
          <a:p>
            <a:r>
              <a:rPr lang="en-US" dirty="0" smtClean="0"/>
              <a:t>Analysis disk becomes a more dynamic cache</a:t>
            </a:r>
          </a:p>
          <a:p>
            <a:r>
              <a:rPr lang="en-US" dirty="0" smtClean="0"/>
              <a:t>Also start to use remote (WAN) I/O:</a:t>
            </a:r>
          </a:p>
          <a:p>
            <a:pPr lvl="1"/>
            <a:r>
              <a:rPr lang="en-US" dirty="0" smtClean="0"/>
              <a:t>Fetch a file missing from a dataset</a:t>
            </a:r>
          </a:p>
          <a:p>
            <a:pPr lvl="1"/>
            <a:r>
              <a:rPr lang="en-US" dirty="0" smtClean="0"/>
              <a:t>Read a file remotely over the network</a:t>
            </a:r>
          </a:p>
          <a:p>
            <a:r>
              <a:rPr lang="en-US" dirty="0" smtClean="0"/>
              <a:t>Can be </a:t>
            </a:r>
            <a:r>
              <a:rPr lang="en-US" i="1" dirty="0" smtClean="0"/>
              <a:t>less</a:t>
            </a:r>
            <a:r>
              <a:rPr lang="en-US" dirty="0" smtClean="0"/>
              <a:t> network </a:t>
            </a:r>
            <a:r>
              <a:rPr lang="en-US" dirty="0" smtClean="0"/>
              <a:t>traffic</a:t>
            </a:r>
            <a:endParaRPr lang="en-US" dirty="0" smtClean="0"/>
          </a:p>
        </p:txBody>
      </p:sp>
      <p:sp>
        <p:nvSpPr>
          <p:cNvPr id="3" name="Footer Placeholder 2"/>
          <p:cNvSpPr>
            <a:spLocks noGrp="1"/>
          </p:cNvSpPr>
          <p:nvPr>
            <p:ph type="ftr" sz="quarter" idx="11"/>
          </p:nvPr>
        </p:nvSpPr>
        <p:spPr/>
        <p:txBody>
          <a:bodyPr/>
          <a:lstStyle/>
          <a:p>
            <a:r>
              <a:rPr lang="en-US" dirty="0" err="1"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18</a:t>
            </a:fld>
            <a:endParaRPr lang="en-US" dirty="0"/>
          </a:p>
        </p:txBody>
      </p:sp>
      <p:sp>
        <p:nvSpPr>
          <p:cNvPr id="5" name="Title 4"/>
          <p:cNvSpPr>
            <a:spLocks noGrp="1"/>
          </p:cNvSpPr>
          <p:nvPr>
            <p:ph type="title"/>
          </p:nvPr>
        </p:nvSpPr>
        <p:spPr/>
        <p:txBody>
          <a:bodyPr/>
          <a:lstStyle/>
          <a:p>
            <a:r>
              <a:rPr lang="en-US" dirty="0" smtClean="0"/>
              <a:t>Change of the data model…</a:t>
            </a:r>
            <a:endParaRPr lang="en-US" dirty="0"/>
          </a:p>
        </p:txBody>
      </p:sp>
      <p:pic>
        <p:nvPicPr>
          <p:cNvPr id="6" name="Picture 5"/>
          <p:cNvPicPr>
            <a:picLocks noChangeAspect="1"/>
          </p:cNvPicPr>
          <p:nvPr/>
        </p:nvPicPr>
        <p:blipFill>
          <a:blip r:embed="rId2"/>
          <a:stretch>
            <a:fillRect/>
          </a:stretch>
        </p:blipFill>
        <p:spPr>
          <a:xfrm>
            <a:off x="5410284" y="5373216"/>
            <a:ext cx="3757109" cy="1400165"/>
          </a:xfrm>
          <a:prstGeom prst="rect">
            <a:avLst/>
          </a:prstGeom>
        </p:spPr>
      </p:pic>
      <p:sp>
        <p:nvSpPr>
          <p:cNvPr id="14" name="Freeform 13"/>
          <p:cNvSpPr/>
          <p:nvPr/>
        </p:nvSpPr>
        <p:spPr>
          <a:xfrm>
            <a:off x="2865841" y="5630247"/>
            <a:ext cx="5529388" cy="630064"/>
          </a:xfrm>
          <a:custGeom>
            <a:avLst/>
            <a:gdLst>
              <a:gd name="connsiteX0" fmla="*/ 0 w 5529388"/>
              <a:gd name="connsiteY0" fmla="*/ 0 h 630064"/>
              <a:gd name="connsiteX1" fmla="*/ 1359870 w 5529388"/>
              <a:gd name="connsiteY1" fmla="*/ 629329 h 630064"/>
              <a:gd name="connsiteX2" fmla="*/ 4012178 w 5529388"/>
              <a:gd name="connsiteY2" fmla="*/ 134856 h 630064"/>
              <a:gd name="connsiteX3" fmla="*/ 5529388 w 5529388"/>
              <a:gd name="connsiteY3" fmla="*/ 528186 h 630064"/>
            </a:gdLst>
            <a:ahLst/>
            <a:cxnLst>
              <a:cxn ang="0">
                <a:pos x="connsiteX0" y="connsiteY0"/>
              </a:cxn>
              <a:cxn ang="0">
                <a:pos x="connsiteX1" y="connsiteY1"/>
              </a:cxn>
              <a:cxn ang="0">
                <a:pos x="connsiteX2" y="connsiteY2"/>
              </a:cxn>
              <a:cxn ang="0">
                <a:pos x="connsiteX3" y="connsiteY3"/>
              </a:cxn>
            </a:cxnLst>
            <a:rect l="l" t="t" r="r" b="b"/>
            <a:pathLst>
              <a:path w="5529388" h="630064">
                <a:moveTo>
                  <a:pt x="0" y="0"/>
                </a:moveTo>
                <a:cubicBezTo>
                  <a:pt x="345587" y="303426"/>
                  <a:pt x="691174" y="606853"/>
                  <a:pt x="1359870" y="629329"/>
                </a:cubicBezTo>
                <a:cubicBezTo>
                  <a:pt x="2028566" y="651805"/>
                  <a:pt x="3317258" y="151713"/>
                  <a:pt x="4012178" y="134856"/>
                </a:cubicBezTo>
                <a:cubicBezTo>
                  <a:pt x="4707098" y="117999"/>
                  <a:pt x="5529388" y="528186"/>
                  <a:pt x="5529388" y="528186"/>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521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0" y="764704"/>
            <a:ext cx="8058472" cy="25146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dirty="0" smtClean="0">
                <a:solidFill>
                  <a:srgbClr val="000000"/>
                </a:solidFill>
              </a:rPr>
              <a:t>Resource efficiency</a:t>
            </a:r>
          </a:p>
          <a:p>
            <a:pPr lvl="1"/>
            <a:r>
              <a:rPr lang="en-US" dirty="0" err="1" smtClean="0"/>
              <a:t>Behaviour</a:t>
            </a:r>
            <a:r>
              <a:rPr lang="en-US" dirty="0" smtClean="0"/>
              <a:t> with resource contention</a:t>
            </a:r>
          </a:p>
          <a:p>
            <a:pPr lvl="1"/>
            <a:r>
              <a:rPr lang="en-US" dirty="0" smtClean="0"/>
              <a:t>Efficient use – experiments struggle to live within resource expectations, </a:t>
            </a:r>
            <a:r>
              <a:rPr lang="en-US" u="sng" dirty="0" smtClean="0">
                <a:solidFill>
                  <a:srgbClr val="C0504D"/>
                </a:solidFill>
              </a:rPr>
              <a:t>physics is potentially limited by resources now!</a:t>
            </a:r>
          </a:p>
          <a:p>
            <a:r>
              <a:rPr lang="en-US" dirty="0" smtClean="0">
                <a:solidFill>
                  <a:srgbClr val="000000"/>
                </a:solidFill>
              </a:rPr>
              <a:t>Changing models – to more effectively use what we have</a:t>
            </a:r>
          </a:p>
          <a:p>
            <a:pPr lvl="1"/>
            <a:r>
              <a:rPr lang="en-US" dirty="0" smtClean="0"/>
              <a:t>Evolving data management</a:t>
            </a:r>
          </a:p>
          <a:p>
            <a:pPr lvl="1"/>
            <a:r>
              <a:rPr lang="en-US" dirty="0" smtClean="0"/>
              <a:t>Evolving network model</a:t>
            </a:r>
          </a:p>
          <a:p>
            <a:pPr lvl="1"/>
            <a:r>
              <a:rPr lang="en-US" dirty="0" smtClean="0"/>
              <a:t>Integrating other federated identity management schemes</a:t>
            </a:r>
          </a:p>
          <a:p>
            <a:pPr marL="457200" lvl="1" indent="0">
              <a:buNone/>
            </a:pPr>
            <a:endParaRPr lang="en-US" dirty="0" smtClean="0"/>
          </a:p>
        </p:txBody>
      </p:sp>
      <p:sp>
        <p:nvSpPr>
          <p:cNvPr id="3" name="Footer Placeholder 2"/>
          <p:cNvSpPr>
            <a:spLocks noGrp="1"/>
          </p:cNvSpPr>
          <p:nvPr>
            <p:ph type="ftr" sz="quarter" idx="11"/>
          </p:nvPr>
        </p:nvSpPr>
        <p:spPr/>
        <p:txBody>
          <a:bodyPr/>
          <a:lstStyle/>
          <a:p>
            <a:pPr>
              <a:defRPr/>
            </a:pPr>
            <a:r>
              <a:rPr lang="en-GB" dirty="0" smtClean="0">
                <a:solidFill>
                  <a:prstClr val="black">
                    <a:tint val="75000"/>
                  </a:prstClr>
                </a:solidFill>
                <a:latin typeface="Calibri"/>
              </a:rPr>
              <a:t>Ian Bird, CERN</a:t>
            </a:r>
            <a:endParaRPr lang="en-GB"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a:defRPr/>
            </a:pPr>
            <a:fld id="{9A0926FF-1421-463B-9348-245BC621DF0F}" type="slidenum">
              <a:rPr lang="en-GB" smtClean="0">
                <a:solidFill>
                  <a:prstClr val="black">
                    <a:tint val="75000"/>
                  </a:prstClr>
                </a:solidFill>
                <a:latin typeface="Calibri"/>
              </a:rPr>
              <a:pPr>
                <a:defRPr/>
              </a:pPr>
              <a:t>19</a:t>
            </a:fld>
            <a:endParaRPr lang="en-GB"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Other Challenges:</a:t>
            </a:r>
            <a:endParaRPr lang="en-US" dirty="0"/>
          </a:p>
        </p:txBody>
      </p:sp>
      <p:sp>
        <p:nvSpPr>
          <p:cNvPr id="10" name="Content Placeholder 5"/>
          <p:cNvSpPr txBox="1">
            <a:spLocks/>
          </p:cNvSpPr>
          <p:nvPr/>
        </p:nvSpPr>
        <p:spPr>
          <a:xfrm>
            <a:off x="762000" y="3429000"/>
            <a:ext cx="8058472" cy="237626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lang="en-US" sz="3200" kern="1200" dirty="0" smtClean="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solidFill>
                  <a:schemeClr val="tx1"/>
                </a:solidFill>
              </a:rPr>
              <a:t>Sustainability</a:t>
            </a:r>
          </a:p>
          <a:p>
            <a:pPr lvl="1"/>
            <a:r>
              <a:rPr lang="en-US" dirty="0" smtClean="0"/>
              <a:t>Grid middleware – has it a future?</a:t>
            </a:r>
          </a:p>
          <a:p>
            <a:pPr lvl="1"/>
            <a:r>
              <a:rPr lang="en-US" dirty="0" smtClean="0"/>
              <a:t>Sustainability of operations</a:t>
            </a:r>
          </a:p>
          <a:p>
            <a:pPr lvl="1"/>
            <a:r>
              <a:rPr lang="en-US" dirty="0" smtClean="0"/>
              <a:t>Is (commodity) hardware reliable enough?</a:t>
            </a:r>
          </a:p>
          <a:p>
            <a:r>
              <a:rPr lang="en-US" dirty="0" smtClean="0">
                <a:solidFill>
                  <a:srgbClr val="000000"/>
                </a:solidFill>
              </a:rPr>
              <a:t>Changing technology </a:t>
            </a:r>
          </a:p>
          <a:p>
            <a:pPr lvl="1"/>
            <a:r>
              <a:rPr lang="en-US" dirty="0" smtClean="0"/>
              <a:t>Using “clouds”</a:t>
            </a:r>
          </a:p>
          <a:p>
            <a:pPr lvl="1"/>
            <a:r>
              <a:rPr lang="en-US" dirty="0" smtClean="0"/>
              <a:t>Other things -  </a:t>
            </a:r>
            <a:r>
              <a:rPr lang="en-US" dirty="0" err="1" smtClean="0"/>
              <a:t>NoSQL</a:t>
            </a:r>
            <a:r>
              <a:rPr lang="en-US" dirty="0" smtClean="0"/>
              <a:t>, etc.</a:t>
            </a:r>
          </a:p>
          <a:p>
            <a:pPr marL="457200" lvl="1" indent="0">
              <a:buFont typeface="Arial" pitchFamily="34" charset="0"/>
              <a:buNone/>
            </a:pPr>
            <a:endParaRPr lang="en-US" dirty="0" smtClean="0"/>
          </a:p>
        </p:txBody>
      </p:sp>
      <p:sp>
        <p:nvSpPr>
          <p:cNvPr id="11" name="Content Placeholder 5"/>
          <p:cNvSpPr txBox="1">
            <a:spLocks/>
          </p:cNvSpPr>
          <p:nvPr/>
        </p:nvSpPr>
        <p:spPr>
          <a:xfrm>
            <a:off x="755576" y="5805264"/>
            <a:ext cx="8058472" cy="56768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3200" kern="1200" dirty="0" smtClean="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charset="2"/>
              <a:buChar char="Ø"/>
            </a:pPr>
            <a:r>
              <a:rPr lang="en-US" sz="2400" dirty="0" smtClean="0">
                <a:solidFill>
                  <a:srgbClr val="FF0000"/>
                </a:solidFill>
              </a:rPr>
              <a:t>Move away from “special” solutions</a:t>
            </a:r>
          </a:p>
        </p:txBody>
      </p:sp>
    </p:spTree>
    <p:extLst>
      <p:ext uri="{BB962C8B-B14F-4D97-AF65-F5344CB8AC3E}">
        <p14:creationId xmlns:p14="http://schemas.microsoft.com/office/powerpoint/2010/main" val="15528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Status of the WLCG collaboration</a:t>
            </a:r>
          </a:p>
          <a:p>
            <a:pPr lvl="1"/>
            <a:r>
              <a:rPr lang="en-US" dirty="0" smtClean="0"/>
              <a:t>Future of the collaboration</a:t>
            </a:r>
          </a:p>
          <a:p>
            <a:r>
              <a:rPr lang="en-US" dirty="0" smtClean="0"/>
              <a:t>Results from 1</a:t>
            </a:r>
            <a:r>
              <a:rPr lang="en-US" baseline="30000" dirty="0" smtClean="0"/>
              <a:t>st</a:t>
            </a:r>
            <a:r>
              <a:rPr lang="en-US" dirty="0" smtClean="0"/>
              <a:t> year with data</a:t>
            </a:r>
          </a:p>
          <a:p>
            <a:pPr lvl="1"/>
            <a:r>
              <a:rPr lang="en-US" dirty="0" smtClean="0"/>
              <a:t>Some lessons learned</a:t>
            </a:r>
          </a:p>
          <a:p>
            <a:r>
              <a:rPr lang="en-US" dirty="0" smtClean="0"/>
              <a:t>Evolution of the WLCG distributed computing</a:t>
            </a:r>
          </a:p>
          <a:p>
            <a:pPr lvl="1"/>
            <a:r>
              <a:rPr lang="en-US" dirty="0" smtClean="0"/>
              <a:t>Computing models</a:t>
            </a:r>
          </a:p>
          <a:p>
            <a:pPr lvl="1"/>
            <a:r>
              <a:rPr lang="en-US" dirty="0" smtClean="0"/>
              <a:t>Networks</a:t>
            </a:r>
          </a:p>
          <a:p>
            <a:pPr lvl="1"/>
            <a:r>
              <a:rPr lang="en-US" dirty="0" smtClean="0"/>
              <a:t>Virtualization &amp; clouds</a:t>
            </a:r>
          </a:p>
          <a:p>
            <a:pPr lvl="1"/>
            <a:r>
              <a:rPr lang="en-US" dirty="0" smtClean="0"/>
              <a:t>Job management</a:t>
            </a:r>
          </a:p>
          <a:p>
            <a:pPr lvl="1"/>
            <a:r>
              <a:rPr lang="en-US" dirty="0" smtClean="0"/>
              <a:t>Information service</a:t>
            </a:r>
          </a:p>
          <a:p>
            <a:r>
              <a:rPr lang="en-US" dirty="0" smtClean="0"/>
              <a:t>Relations with EGI &amp; EMI</a:t>
            </a:r>
          </a:p>
          <a:p>
            <a:pPr lvl="1"/>
            <a:r>
              <a:rPr lang="en-US" dirty="0" smtClean="0"/>
              <a:t>Middleware support &amp; etc.</a:t>
            </a:r>
          </a:p>
        </p:txBody>
      </p:sp>
      <p:sp>
        <p:nvSpPr>
          <p:cNvPr id="3" name="Footer Placeholder 2"/>
          <p:cNvSpPr>
            <a:spLocks noGrp="1"/>
          </p:cNvSpPr>
          <p:nvPr>
            <p:ph type="ftr" sz="quarter" idx="11"/>
          </p:nvPr>
        </p:nvSpPr>
        <p:spPr/>
        <p:txBody>
          <a:bodyPr/>
          <a:lstStyle/>
          <a:p>
            <a:r>
              <a:rPr lang="en-US"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2</a:t>
            </a:fld>
            <a:endParaRPr lang="en-US" dirty="0"/>
          </a:p>
        </p:txBody>
      </p:sp>
      <p:sp>
        <p:nvSpPr>
          <p:cNvPr id="5" name="Title 4"/>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620693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914400"/>
            <a:ext cx="8382000" cy="5394920"/>
          </a:xfrm>
        </p:spPr>
        <p:txBody>
          <a:bodyPr>
            <a:normAutofit fontScale="70000" lnSpcReduction="20000"/>
          </a:bodyPr>
          <a:lstStyle/>
          <a:p>
            <a:r>
              <a:rPr lang="en-US" dirty="0" smtClean="0">
                <a:sym typeface="Wingdings"/>
              </a:rPr>
              <a:t>We have a grid because:</a:t>
            </a:r>
          </a:p>
          <a:p>
            <a:pPr lvl="1"/>
            <a:r>
              <a:rPr lang="en-US" dirty="0" smtClean="0">
                <a:sym typeface="Wingdings"/>
              </a:rPr>
              <a:t>We need to </a:t>
            </a:r>
            <a:r>
              <a:rPr lang="en-US" i="1" u="sng" dirty="0" smtClean="0">
                <a:sym typeface="Wingdings"/>
              </a:rPr>
              <a:t>collaborate</a:t>
            </a:r>
            <a:r>
              <a:rPr lang="en-US" dirty="0" smtClean="0">
                <a:sym typeface="Wingdings"/>
              </a:rPr>
              <a:t> and </a:t>
            </a:r>
            <a:r>
              <a:rPr lang="en-US" i="1" u="sng" dirty="0" smtClean="0">
                <a:sym typeface="Wingdings"/>
              </a:rPr>
              <a:t>share</a:t>
            </a:r>
            <a:r>
              <a:rPr lang="en-US" dirty="0" smtClean="0">
                <a:sym typeface="Wingdings"/>
              </a:rPr>
              <a:t> resources</a:t>
            </a:r>
          </a:p>
          <a:p>
            <a:pPr lvl="1"/>
            <a:r>
              <a:rPr lang="en-US" dirty="0" smtClean="0">
                <a:sym typeface="Wingdings"/>
              </a:rPr>
              <a:t>Thus we will always have a “grid” </a:t>
            </a:r>
          </a:p>
          <a:p>
            <a:pPr lvl="1"/>
            <a:r>
              <a:rPr lang="en-US" dirty="0" smtClean="0">
                <a:sym typeface="Wingdings"/>
              </a:rPr>
              <a:t>Our network of trust is of enormous value for us and for (e-)science in general</a:t>
            </a:r>
          </a:p>
          <a:p>
            <a:r>
              <a:rPr lang="en-US" dirty="0" smtClean="0">
                <a:sym typeface="Wingdings"/>
              </a:rPr>
              <a:t>We also need distributed data management</a:t>
            </a:r>
          </a:p>
          <a:p>
            <a:pPr lvl="1"/>
            <a:r>
              <a:rPr lang="en-US" dirty="0" smtClean="0">
                <a:sym typeface="Wingdings"/>
              </a:rPr>
              <a:t>That supports very high data rates and throughputs</a:t>
            </a:r>
          </a:p>
          <a:p>
            <a:pPr lvl="1"/>
            <a:r>
              <a:rPr lang="en-US" dirty="0" smtClean="0">
                <a:sym typeface="Wingdings"/>
              </a:rPr>
              <a:t>We will continually work on these tools </a:t>
            </a:r>
          </a:p>
          <a:p>
            <a:r>
              <a:rPr lang="en-US" dirty="0" smtClean="0">
                <a:sym typeface="Wingdings"/>
              </a:rPr>
              <a:t>But, the rest can be more mainstream (open source, commercial, … )</a:t>
            </a:r>
          </a:p>
          <a:p>
            <a:pPr lvl="1"/>
            <a:r>
              <a:rPr lang="en-US" dirty="0" smtClean="0">
                <a:sym typeface="Wingdings"/>
              </a:rPr>
              <a:t>We use message brokers more and more as inter-process communication</a:t>
            </a:r>
          </a:p>
          <a:p>
            <a:pPr lvl="1"/>
            <a:r>
              <a:rPr lang="en-US" dirty="0" err="1" smtClean="0">
                <a:sym typeface="Wingdings"/>
              </a:rPr>
              <a:t>Virtualisation</a:t>
            </a:r>
            <a:r>
              <a:rPr lang="en-US" dirty="0" smtClean="0">
                <a:sym typeface="Wingdings"/>
              </a:rPr>
              <a:t> of our grid sites is happening</a:t>
            </a:r>
          </a:p>
          <a:p>
            <a:pPr lvl="2"/>
            <a:r>
              <a:rPr lang="en-US" sz="2600" dirty="0" smtClean="0">
                <a:sym typeface="Wingdings"/>
              </a:rPr>
              <a:t>many drivers: power, dependencies, provisioning, …</a:t>
            </a:r>
          </a:p>
          <a:p>
            <a:pPr lvl="1"/>
            <a:r>
              <a:rPr lang="en-US" dirty="0" smtClean="0">
                <a:sym typeface="Wingdings"/>
              </a:rPr>
              <a:t>Remote job submission … could be cloud-like</a:t>
            </a:r>
          </a:p>
          <a:p>
            <a:pPr lvl="1"/>
            <a:r>
              <a:rPr lang="en-US" dirty="0" smtClean="0">
                <a:sym typeface="Wingdings"/>
              </a:rPr>
              <a:t>Interest in making use of commercial cloud resources, especially for peak demand</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Grids </a:t>
            </a:r>
            <a:r>
              <a:rPr lang="en-US" dirty="0" smtClean="0">
                <a:sym typeface="Wingdings"/>
              </a:rPr>
              <a:t> clouds??</a:t>
            </a:r>
            <a:endParaRPr lang="en-US" dirty="0"/>
          </a:p>
        </p:txBody>
      </p:sp>
    </p:spTree>
    <p:extLst>
      <p:ext uri="{BB962C8B-B14F-4D97-AF65-F5344CB8AC3E}">
        <p14:creationId xmlns:p14="http://schemas.microsoft.com/office/powerpoint/2010/main" val="25109338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1052737"/>
            <a:ext cx="8354318" cy="5400600"/>
            <a:chOff x="250825" y="558800"/>
            <a:chExt cx="8642350" cy="5472113"/>
          </a:xfrm>
        </p:grpSpPr>
        <p:sp>
          <p:nvSpPr>
            <p:cNvPr id="4" name="Rectangle 3"/>
            <p:cNvSpPr/>
            <p:nvPr/>
          </p:nvSpPr>
          <p:spPr bwMode="auto">
            <a:xfrm>
              <a:off x="250825" y="558800"/>
              <a:ext cx="2808288" cy="54721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a:solidFill>
                  <a:prstClr val="white"/>
                </a:solidFill>
                <a:latin typeface="Calibri"/>
              </a:endParaRPr>
            </a:p>
          </p:txBody>
        </p:sp>
        <p:sp>
          <p:nvSpPr>
            <p:cNvPr id="5" name="Rectangle 4"/>
            <p:cNvSpPr/>
            <p:nvPr/>
          </p:nvSpPr>
          <p:spPr bwMode="auto">
            <a:xfrm>
              <a:off x="6084888" y="558800"/>
              <a:ext cx="2808287" cy="337661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solidFill>
                  <a:prstClr val="white"/>
                </a:solidFill>
                <a:latin typeface="Calibri"/>
              </a:endParaRPr>
            </a:p>
          </p:txBody>
        </p:sp>
        <p:sp>
          <p:nvSpPr>
            <p:cNvPr id="6" name="Rectangle 5"/>
            <p:cNvSpPr/>
            <p:nvPr/>
          </p:nvSpPr>
          <p:spPr bwMode="auto">
            <a:xfrm>
              <a:off x="3165475" y="558800"/>
              <a:ext cx="2801938" cy="25812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GB">
                <a:solidFill>
                  <a:prstClr val="white"/>
                </a:solidFill>
                <a:latin typeface="Calibri"/>
              </a:endParaRPr>
            </a:p>
          </p:txBody>
        </p:sp>
        <p:sp>
          <p:nvSpPr>
            <p:cNvPr id="7" name="Rectangle 6"/>
            <p:cNvSpPr/>
            <p:nvPr/>
          </p:nvSpPr>
          <p:spPr bwMode="auto">
            <a:xfrm>
              <a:off x="3165475" y="3441700"/>
              <a:ext cx="2801938" cy="25812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solidFill>
                  <a:prstClr val="white"/>
                </a:solidFill>
                <a:latin typeface="Calibri"/>
              </a:endParaRPr>
            </a:p>
          </p:txBody>
        </p:sp>
        <p:sp>
          <p:nvSpPr>
            <p:cNvPr id="2055" name="TextBox 7"/>
            <p:cNvSpPr txBox="1">
              <a:spLocks noChangeArrowheads="1"/>
            </p:cNvSpPr>
            <p:nvPr/>
          </p:nvSpPr>
          <p:spPr bwMode="auto">
            <a:xfrm>
              <a:off x="322951" y="663576"/>
              <a:ext cx="2749464"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u="sng" smtClean="0">
                  <a:solidFill>
                    <a:prstClr val="black"/>
                  </a:solidFill>
                  <a:cs typeface="Arial" charset="0"/>
                </a:rPr>
                <a:t>Data Management Services</a:t>
              </a:r>
            </a:p>
          </p:txBody>
        </p:sp>
        <p:sp>
          <p:nvSpPr>
            <p:cNvPr id="2056" name="TextBox 8"/>
            <p:cNvSpPr txBox="1">
              <a:spLocks noChangeArrowheads="1"/>
            </p:cNvSpPr>
            <p:nvPr/>
          </p:nvSpPr>
          <p:spPr bwMode="auto">
            <a:xfrm>
              <a:off x="6228450" y="674489"/>
              <a:ext cx="2630951"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u="sng" smtClean="0">
                  <a:solidFill>
                    <a:prstClr val="black"/>
                  </a:solidFill>
                  <a:cs typeface="Arial" charset="0"/>
                </a:rPr>
                <a:t>Job Management Services</a:t>
              </a:r>
            </a:p>
          </p:txBody>
        </p:sp>
        <p:sp>
          <p:nvSpPr>
            <p:cNvPr id="2057" name="TextBox 9"/>
            <p:cNvSpPr txBox="1">
              <a:spLocks noChangeArrowheads="1"/>
            </p:cNvSpPr>
            <p:nvPr/>
          </p:nvSpPr>
          <p:spPr bwMode="auto">
            <a:xfrm>
              <a:off x="3347667" y="674489"/>
              <a:ext cx="1756404"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u="sng" smtClean="0">
                  <a:solidFill>
                    <a:prstClr val="black"/>
                  </a:solidFill>
                  <a:cs typeface="Arial" charset="0"/>
                </a:rPr>
                <a:t>Security Services</a:t>
              </a:r>
            </a:p>
          </p:txBody>
        </p:sp>
        <p:sp>
          <p:nvSpPr>
            <p:cNvPr id="2058" name="TextBox 10"/>
            <p:cNvSpPr txBox="1">
              <a:spLocks noChangeArrowheads="1"/>
            </p:cNvSpPr>
            <p:nvPr/>
          </p:nvSpPr>
          <p:spPr bwMode="auto">
            <a:xfrm>
              <a:off x="3403152" y="3559094"/>
              <a:ext cx="2113611"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u="sng" smtClean="0">
                  <a:solidFill>
                    <a:prstClr val="black"/>
                  </a:solidFill>
                  <a:cs typeface="Arial" charset="0"/>
                </a:rPr>
                <a:t>Information Services</a:t>
              </a:r>
            </a:p>
          </p:txBody>
        </p:sp>
        <p:sp>
          <p:nvSpPr>
            <p:cNvPr id="12" name="Left-Right Arrow 11"/>
            <p:cNvSpPr/>
            <p:nvPr/>
          </p:nvSpPr>
          <p:spPr bwMode="auto">
            <a:xfrm>
              <a:off x="2916238" y="1790700"/>
              <a:ext cx="487362"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4" name="Left-Right Arrow 13"/>
            <p:cNvSpPr/>
            <p:nvPr/>
          </p:nvSpPr>
          <p:spPr bwMode="auto">
            <a:xfrm>
              <a:off x="5716588" y="1790700"/>
              <a:ext cx="487362"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5" name="Left-Right Arrow 14"/>
            <p:cNvSpPr/>
            <p:nvPr/>
          </p:nvSpPr>
          <p:spPr bwMode="auto">
            <a:xfrm>
              <a:off x="2921000" y="4889500"/>
              <a:ext cx="487363"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6" name="Left-Right Arrow 15"/>
            <p:cNvSpPr/>
            <p:nvPr/>
          </p:nvSpPr>
          <p:spPr bwMode="auto">
            <a:xfrm>
              <a:off x="5772150" y="3511550"/>
              <a:ext cx="487363"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17" name="Up-Down Arrow 16"/>
            <p:cNvSpPr/>
            <p:nvPr/>
          </p:nvSpPr>
          <p:spPr bwMode="auto">
            <a:xfrm>
              <a:off x="4464050" y="2997200"/>
              <a:ext cx="215900" cy="5746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2064" name="TextBox 17"/>
            <p:cNvSpPr txBox="1">
              <a:spLocks noChangeArrowheads="1"/>
            </p:cNvSpPr>
            <p:nvPr/>
          </p:nvSpPr>
          <p:spPr bwMode="auto">
            <a:xfrm>
              <a:off x="3343025" y="1106345"/>
              <a:ext cx="1212562" cy="7385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Certificate Management Service</a:t>
              </a:r>
            </a:p>
          </p:txBody>
        </p:sp>
        <p:sp>
          <p:nvSpPr>
            <p:cNvPr id="2065" name="TextBox 18"/>
            <p:cNvSpPr txBox="1">
              <a:spLocks noChangeArrowheads="1"/>
            </p:cNvSpPr>
            <p:nvPr/>
          </p:nvSpPr>
          <p:spPr bwMode="auto">
            <a:xfrm>
              <a:off x="4661804" y="1106345"/>
              <a:ext cx="1205441" cy="7385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VO Membership Service</a:t>
              </a:r>
            </a:p>
          </p:txBody>
        </p:sp>
        <p:sp>
          <p:nvSpPr>
            <p:cNvPr id="2066" name="TextBox 19"/>
            <p:cNvSpPr txBox="1">
              <a:spLocks noChangeArrowheads="1"/>
            </p:cNvSpPr>
            <p:nvPr/>
          </p:nvSpPr>
          <p:spPr bwMode="auto">
            <a:xfrm>
              <a:off x="3358589" y="2111680"/>
              <a:ext cx="2424736" cy="3077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Authentication Service</a:t>
              </a:r>
            </a:p>
          </p:txBody>
        </p:sp>
        <p:sp>
          <p:nvSpPr>
            <p:cNvPr id="2067" name="TextBox 20"/>
            <p:cNvSpPr txBox="1">
              <a:spLocks noChangeArrowheads="1"/>
            </p:cNvSpPr>
            <p:nvPr/>
          </p:nvSpPr>
          <p:spPr bwMode="auto">
            <a:xfrm>
              <a:off x="3338775" y="2575709"/>
              <a:ext cx="2433628" cy="3077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Authorization Service</a:t>
              </a:r>
            </a:p>
          </p:txBody>
        </p:sp>
        <p:sp>
          <p:nvSpPr>
            <p:cNvPr id="2068" name="TextBox 21"/>
            <p:cNvSpPr txBox="1">
              <a:spLocks noChangeArrowheads="1"/>
            </p:cNvSpPr>
            <p:nvPr/>
          </p:nvSpPr>
          <p:spPr bwMode="auto">
            <a:xfrm>
              <a:off x="3244788" y="3974238"/>
              <a:ext cx="1610187" cy="307749"/>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Information System</a:t>
              </a:r>
            </a:p>
          </p:txBody>
        </p:sp>
        <p:sp>
          <p:nvSpPr>
            <p:cNvPr id="2069" name="TextBox 22"/>
            <p:cNvSpPr txBox="1">
              <a:spLocks noChangeArrowheads="1"/>
            </p:cNvSpPr>
            <p:nvPr/>
          </p:nvSpPr>
          <p:spPr bwMode="auto">
            <a:xfrm>
              <a:off x="4909242" y="3974689"/>
              <a:ext cx="998873" cy="52317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Messaging Service</a:t>
              </a:r>
            </a:p>
          </p:txBody>
        </p:sp>
        <p:sp>
          <p:nvSpPr>
            <p:cNvPr id="2070" name="TextBox 23"/>
            <p:cNvSpPr txBox="1">
              <a:spLocks noChangeArrowheads="1"/>
            </p:cNvSpPr>
            <p:nvPr/>
          </p:nvSpPr>
          <p:spPr bwMode="auto">
            <a:xfrm>
              <a:off x="4420340" y="4587833"/>
              <a:ext cx="1416719" cy="52317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Site Availability Monitor</a:t>
              </a:r>
            </a:p>
          </p:txBody>
        </p:sp>
        <p:sp>
          <p:nvSpPr>
            <p:cNvPr id="2071" name="TextBox 24"/>
            <p:cNvSpPr txBox="1">
              <a:spLocks noChangeArrowheads="1"/>
            </p:cNvSpPr>
            <p:nvPr/>
          </p:nvSpPr>
          <p:spPr bwMode="auto">
            <a:xfrm>
              <a:off x="3274609" y="4365884"/>
              <a:ext cx="1009311" cy="52317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Accounting Service</a:t>
              </a:r>
            </a:p>
          </p:txBody>
        </p:sp>
        <p:sp>
          <p:nvSpPr>
            <p:cNvPr id="2072" name="TextBox 25"/>
            <p:cNvSpPr txBox="1">
              <a:spLocks noChangeArrowheads="1"/>
            </p:cNvSpPr>
            <p:nvPr/>
          </p:nvSpPr>
          <p:spPr bwMode="auto">
            <a:xfrm>
              <a:off x="3338775" y="5300554"/>
              <a:ext cx="2466449" cy="52317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Monitoring tools: experiment dashboards; site monitoring</a:t>
              </a:r>
            </a:p>
          </p:txBody>
        </p:sp>
        <p:sp>
          <p:nvSpPr>
            <p:cNvPr id="2073" name="TextBox 26"/>
            <p:cNvSpPr txBox="1">
              <a:spLocks noChangeArrowheads="1"/>
            </p:cNvSpPr>
            <p:nvPr/>
          </p:nvSpPr>
          <p:spPr bwMode="auto">
            <a:xfrm>
              <a:off x="394864" y="1244832"/>
              <a:ext cx="1385026"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Storage Element</a:t>
              </a:r>
            </a:p>
          </p:txBody>
        </p:sp>
        <p:sp>
          <p:nvSpPr>
            <p:cNvPr id="2074" name="TextBox 27"/>
            <p:cNvSpPr txBox="1">
              <a:spLocks noChangeArrowheads="1"/>
            </p:cNvSpPr>
            <p:nvPr/>
          </p:nvSpPr>
          <p:spPr bwMode="auto">
            <a:xfrm>
              <a:off x="418703" y="1741996"/>
              <a:ext cx="1776157"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File Catalogue Service</a:t>
              </a:r>
            </a:p>
          </p:txBody>
        </p:sp>
        <p:sp>
          <p:nvSpPr>
            <p:cNvPr id="2075" name="TextBox 28"/>
            <p:cNvSpPr txBox="1">
              <a:spLocks noChangeArrowheads="1"/>
            </p:cNvSpPr>
            <p:nvPr/>
          </p:nvSpPr>
          <p:spPr bwMode="auto">
            <a:xfrm>
              <a:off x="399530" y="2845880"/>
              <a:ext cx="1632376"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File Transfer Service</a:t>
              </a:r>
            </a:p>
          </p:txBody>
        </p:sp>
        <p:sp>
          <p:nvSpPr>
            <p:cNvPr id="2076" name="TextBox 29"/>
            <p:cNvSpPr txBox="1">
              <a:spLocks noChangeArrowheads="1"/>
            </p:cNvSpPr>
            <p:nvPr/>
          </p:nvSpPr>
          <p:spPr bwMode="auto">
            <a:xfrm>
              <a:off x="399530" y="2307267"/>
              <a:ext cx="1673997"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Grid file access tools</a:t>
              </a:r>
            </a:p>
          </p:txBody>
        </p:sp>
        <p:sp>
          <p:nvSpPr>
            <p:cNvPr id="2077" name="TextBox 30"/>
            <p:cNvSpPr txBox="1">
              <a:spLocks noChangeArrowheads="1"/>
            </p:cNvSpPr>
            <p:nvPr/>
          </p:nvSpPr>
          <p:spPr bwMode="auto">
            <a:xfrm>
              <a:off x="399680" y="3303212"/>
              <a:ext cx="1313456"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GridFTP service</a:t>
              </a:r>
            </a:p>
          </p:txBody>
        </p:sp>
        <p:sp>
          <p:nvSpPr>
            <p:cNvPr id="2078" name="TextBox 31"/>
            <p:cNvSpPr txBox="1">
              <a:spLocks noChangeArrowheads="1"/>
            </p:cNvSpPr>
            <p:nvPr/>
          </p:nvSpPr>
          <p:spPr bwMode="auto">
            <a:xfrm>
              <a:off x="361834" y="3728039"/>
              <a:ext cx="1711693" cy="52317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Database and DB Replication Services</a:t>
              </a:r>
            </a:p>
          </p:txBody>
        </p:sp>
        <p:sp>
          <p:nvSpPr>
            <p:cNvPr id="2079" name="TextBox 32"/>
            <p:cNvSpPr txBox="1">
              <a:spLocks noChangeArrowheads="1"/>
            </p:cNvSpPr>
            <p:nvPr/>
          </p:nvSpPr>
          <p:spPr bwMode="auto">
            <a:xfrm>
              <a:off x="376982" y="4385012"/>
              <a:ext cx="2537385"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POOL Object Persistency Service</a:t>
              </a:r>
            </a:p>
          </p:txBody>
        </p:sp>
        <p:sp>
          <p:nvSpPr>
            <p:cNvPr id="2080" name="TextBox 33"/>
            <p:cNvSpPr txBox="1">
              <a:spLocks noChangeArrowheads="1"/>
            </p:cNvSpPr>
            <p:nvPr/>
          </p:nvSpPr>
          <p:spPr bwMode="auto">
            <a:xfrm>
              <a:off x="6260005" y="1225772"/>
              <a:ext cx="1502192"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Compute Element</a:t>
              </a:r>
            </a:p>
          </p:txBody>
        </p:sp>
        <p:sp>
          <p:nvSpPr>
            <p:cNvPr id="2081" name="TextBox 34"/>
            <p:cNvSpPr txBox="1">
              <a:spLocks noChangeArrowheads="1"/>
            </p:cNvSpPr>
            <p:nvPr/>
          </p:nvSpPr>
          <p:spPr bwMode="auto">
            <a:xfrm>
              <a:off x="6260005" y="1636658"/>
              <a:ext cx="2057014" cy="52317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Workload Management Service</a:t>
              </a:r>
            </a:p>
          </p:txBody>
        </p:sp>
        <p:sp>
          <p:nvSpPr>
            <p:cNvPr id="2082" name="TextBox 35"/>
            <p:cNvSpPr txBox="1">
              <a:spLocks noChangeArrowheads="1"/>
            </p:cNvSpPr>
            <p:nvPr/>
          </p:nvSpPr>
          <p:spPr bwMode="auto">
            <a:xfrm>
              <a:off x="6260005" y="2265555"/>
              <a:ext cx="1439409" cy="30774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VO Agent Service</a:t>
              </a:r>
            </a:p>
          </p:txBody>
        </p:sp>
        <p:sp>
          <p:nvSpPr>
            <p:cNvPr id="2083" name="TextBox 36"/>
            <p:cNvSpPr txBox="1">
              <a:spLocks noChangeArrowheads="1"/>
            </p:cNvSpPr>
            <p:nvPr/>
          </p:nvSpPr>
          <p:spPr bwMode="auto">
            <a:xfrm>
              <a:off x="6260006" y="2729584"/>
              <a:ext cx="2057013" cy="52317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GB" sz="1400" smtClean="0">
                  <a:solidFill>
                    <a:prstClr val="black"/>
                  </a:solidFill>
                  <a:cs typeface="Arial" charset="0"/>
                </a:rPr>
                <a:t>Application Software Install Service</a:t>
              </a:r>
            </a:p>
          </p:txBody>
        </p:sp>
      </p:grpSp>
      <p:sp>
        <p:nvSpPr>
          <p:cNvPr id="3" name="Title 2"/>
          <p:cNvSpPr>
            <a:spLocks noGrp="1"/>
          </p:cNvSpPr>
          <p:nvPr>
            <p:ph type="title"/>
          </p:nvPr>
        </p:nvSpPr>
        <p:spPr/>
        <p:txBody>
          <a:bodyPr/>
          <a:lstStyle/>
          <a:p>
            <a:r>
              <a:rPr lang="en-US" dirty="0" smtClean="0"/>
              <a:t>Grid Services</a:t>
            </a:r>
            <a:endParaRPr lang="en-US" dirty="0"/>
          </a:p>
        </p:txBody>
      </p:sp>
      <p:sp>
        <p:nvSpPr>
          <p:cNvPr id="8" name="TextBox 7"/>
          <p:cNvSpPr txBox="1"/>
          <p:nvPr/>
        </p:nvSpPr>
        <p:spPr>
          <a:xfrm>
            <a:off x="6300192" y="4653136"/>
            <a:ext cx="2592288" cy="17543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Experiments invested considerable effort into integrating their software with grid services; and hiding complexity from users</a:t>
            </a:r>
            <a:endParaRPr lang="en-US" dirty="0"/>
          </a:p>
        </p:txBody>
      </p:sp>
    </p:spTree>
    <p:extLst>
      <p:ext uri="{BB962C8B-B14F-4D97-AF65-F5344CB8AC3E}">
        <p14:creationId xmlns:p14="http://schemas.microsoft.com/office/powerpoint/2010/main" val="32676333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20000"/>
          </a:bodyPr>
          <a:lstStyle/>
          <a:p>
            <a:r>
              <a:rPr lang="en-US" dirty="0" err="1" smtClean="0"/>
              <a:t>MoU</a:t>
            </a:r>
            <a:r>
              <a:rPr lang="en-US" dirty="0" smtClean="0"/>
              <a:t> between WLCG and EGI in progress</a:t>
            </a:r>
          </a:p>
          <a:p>
            <a:pPr lvl="1"/>
            <a:r>
              <a:rPr lang="en-US" dirty="0" smtClean="0"/>
              <a:t>Has been presented to WLCG OB</a:t>
            </a:r>
          </a:p>
          <a:p>
            <a:pPr lvl="1"/>
            <a:r>
              <a:rPr lang="en-US" dirty="0" smtClean="0"/>
              <a:t>Now with CERN legal dept.</a:t>
            </a:r>
          </a:p>
          <a:p>
            <a:pPr lvl="1"/>
            <a:r>
              <a:rPr lang="en-US" dirty="0" smtClean="0"/>
              <a:t>Initially was too complex, and had no clearly explained benefit for WLCG</a:t>
            </a:r>
          </a:p>
          <a:p>
            <a:r>
              <a:rPr lang="en-US" dirty="0" smtClean="0"/>
              <a:t>Important that NGIs provide the services that WLCG needs</a:t>
            </a:r>
          </a:p>
          <a:p>
            <a:pPr lvl="1"/>
            <a:r>
              <a:rPr lang="en-US" dirty="0" smtClean="0"/>
              <a:t>EGI can help in coordinating that</a:t>
            </a:r>
          </a:p>
          <a:p>
            <a:r>
              <a:rPr lang="en-US" dirty="0" smtClean="0"/>
              <a:t>EGEE/EGI-style grid is only useful for certain sciences (like WLCG)</a:t>
            </a:r>
          </a:p>
          <a:p>
            <a:pPr lvl="1"/>
            <a:r>
              <a:rPr lang="en-US" dirty="0" smtClean="0"/>
              <a:t>Other communities don’t see it as usable</a:t>
            </a:r>
          </a:p>
          <a:p>
            <a:pPr lvl="1"/>
            <a:r>
              <a:rPr lang="en-US" dirty="0" smtClean="0"/>
              <a:t>Pressure for EGI to adapt – how does it affect WLCG?</a:t>
            </a:r>
          </a:p>
          <a:p>
            <a:pPr lvl="2"/>
            <a:r>
              <a:rPr lang="en-US" dirty="0" smtClean="0">
                <a:solidFill>
                  <a:srgbClr val="CCFFCC"/>
                </a:solidFill>
              </a:rPr>
              <a:t>Thus we need a good understanding of our future needs</a:t>
            </a:r>
            <a:endParaRPr lang="en-US" dirty="0">
              <a:solidFill>
                <a:srgbClr val="CCFFCC"/>
              </a:solidFill>
            </a:endParaRPr>
          </a:p>
        </p:txBody>
      </p:sp>
      <p:sp>
        <p:nvSpPr>
          <p:cNvPr id="2" name="Footer Placeholder 1"/>
          <p:cNvSpPr>
            <a:spLocks noGrp="1"/>
          </p:cNvSpPr>
          <p:nvPr>
            <p:ph type="ftr" sz="quarter" idx="11"/>
          </p:nvPr>
        </p:nvSpPr>
        <p:spPr/>
        <p:txBody>
          <a:bodyPr/>
          <a:lstStyle/>
          <a:p>
            <a:r>
              <a:rPr lang="en-US" smtClean="0"/>
              <a:t>Ian.Bird@cern.ch</a:t>
            </a:r>
            <a:endParaRPr lang="en-US" dirty="0"/>
          </a:p>
        </p:txBody>
      </p:sp>
      <p:sp>
        <p:nvSpPr>
          <p:cNvPr id="5" name="Slide Number Placeholder 4"/>
          <p:cNvSpPr>
            <a:spLocks noGrp="1"/>
          </p:cNvSpPr>
          <p:nvPr>
            <p:ph type="sldNum" sz="quarter" idx="12"/>
          </p:nvPr>
        </p:nvSpPr>
        <p:spPr/>
        <p:txBody>
          <a:bodyPr/>
          <a:lstStyle/>
          <a:p>
            <a:fld id="{BDA23336-5C51-4AB1-BEE6-DB5BC4505B23}" type="slidenum">
              <a:rPr lang="en-US" smtClean="0"/>
              <a:pPr/>
              <a:t>22</a:t>
            </a:fld>
            <a:endParaRPr lang="en-US"/>
          </a:p>
        </p:txBody>
      </p:sp>
      <p:sp>
        <p:nvSpPr>
          <p:cNvPr id="6" name="Title 5"/>
          <p:cNvSpPr>
            <a:spLocks noGrp="1"/>
          </p:cNvSpPr>
          <p:nvPr>
            <p:ph type="title"/>
          </p:nvPr>
        </p:nvSpPr>
        <p:spPr/>
        <p:txBody>
          <a:bodyPr/>
          <a:lstStyle/>
          <a:p>
            <a:r>
              <a:rPr lang="en-US" dirty="0" smtClean="0"/>
              <a:t>Relationship to EGI and EMI</a:t>
            </a:r>
            <a:endParaRPr lang="en-US" dirty="0"/>
          </a:p>
        </p:txBody>
      </p:sp>
    </p:spTree>
    <p:extLst>
      <p:ext uri="{BB962C8B-B14F-4D97-AF65-F5344CB8AC3E}">
        <p14:creationId xmlns:p14="http://schemas.microsoft.com/office/powerpoint/2010/main" val="495648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dirty="0" smtClean="0"/>
              <a:t>Process is (too?) complex:</a:t>
            </a:r>
          </a:p>
          <a:p>
            <a:pPr lvl="1"/>
            <a:r>
              <a:rPr lang="en-US" dirty="0" smtClean="0"/>
              <a:t>WLCG </a:t>
            </a:r>
            <a:r>
              <a:rPr lang="en-US" dirty="0" smtClean="0">
                <a:sym typeface="Wingdings"/>
              </a:rPr>
              <a:t>makes requirements to (asked by):</a:t>
            </a:r>
          </a:p>
          <a:p>
            <a:pPr lvl="2"/>
            <a:r>
              <a:rPr lang="en-US" dirty="0" smtClean="0">
                <a:solidFill>
                  <a:srgbClr val="CCFFCC"/>
                </a:solidFill>
                <a:sym typeface="Wingdings"/>
              </a:rPr>
              <a:t>EGI</a:t>
            </a:r>
          </a:p>
          <a:p>
            <a:pPr lvl="2"/>
            <a:r>
              <a:rPr lang="en-US" dirty="0" smtClean="0">
                <a:solidFill>
                  <a:srgbClr val="CCFFCC"/>
                </a:solidFill>
                <a:sym typeface="Wingdings"/>
              </a:rPr>
              <a:t>EMI</a:t>
            </a:r>
          </a:p>
          <a:p>
            <a:pPr lvl="1"/>
            <a:r>
              <a:rPr lang="en-US" dirty="0" smtClean="0">
                <a:sym typeface="Wingdings"/>
              </a:rPr>
              <a:t>EMI delivers software to EGI (EMI-x)</a:t>
            </a:r>
          </a:p>
          <a:p>
            <a:pPr lvl="1"/>
            <a:r>
              <a:rPr lang="en-US" dirty="0" smtClean="0">
                <a:sym typeface="Wingdings"/>
              </a:rPr>
              <a:t>EGI includes this in UMD release, and adds more</a:t>
            </a:r>
          </a:p>
          <a:p>
            <a:pPr lvl="1"/>
            <a:r>
              <a:rPr lang="en-US" dirty="0" smtClean="0">
                <a:sym typeface="Wingdings"/>
              </a:rPr>
              <a:t>WLCG has software not included in EMI or UMD</a:t>
            </a:r>
          </a:p>
          <a:p>
            <a:r>
              <a:rPr lang="en-US" dirty="0" smtClean="0">
                <a:sym typeface="Wingdings"/>
              </a:rPr>
              <a:t>WLCG has to take software from:</a:t>
            </a:r>
          </a:p>
          <a:p>
            <a:pPr lvl="1"/>
            <a:r>
              <a:rPr lang="en-US" dirty="0" smtClean="0">
                <a:sym typeface="Wingdings"/>
              </a:rPr>
              <a:t>WLCG, EMI, EGI</a:t>
            </a:r>
          </a:p>
          <a:p>
            <a:r>
              <a:rPr lang="en-US" dirty="0" smtClean="0">
                <a:sym typeface="Wingdings"/>
              </a:rPr>
              <a:t>This is probably OK in practice</a:t>
            </a:r>
          </a:p>
          <a:p>
            <a:pPr lvl="1"/>
            <a:r>
              <a:rPr lang="en-US" dirty="0" smtClean="0">
                <a:sym typeface="Wingdings"/>
              </a:rPr>
              <a:t>WLCG specifies minimum versions (as now) and points to relevant repositories</a:t>
            </a:r>
          </a:p>
        </p:txBody>
      </p:sp>
      <p:sp>
        <p:nvSpPr>
          <p:cNvPr id="3" name="Title 2"/>
          <p:cNvSpPr>
            <a:spLocks noGrp="1"/>
          </p:cNvSpPr>
          <p:nvPr>
            <p:ph type="title"/>
          </p:nvPr>
        </p:nvSpPr>
        <p:spPr/>
        <p:txBody>
          <a:bodyPr/>
          <a:lstStyle/>
          <a:p>
            <a:r>
              <a:rPr lang="en-US" dirty="0" smtClean="0"/>
              <a:t>Middleware support</a:t>
            </a:r>
            <a:endParaRPr lang="en-US" dirty="0"/>
          </a:p>
        </p:txBody>
      </p:sp>
    </p:spTree>
    <p:extLst>
      <p:ext uri="{BB962C8B-B14F-4D97-AF65-F5344CB8AC3E}">
        <p14:creationId xmlns:p14="http://schemas.microsoft.com/office/powerpoint/2010/main" val="28290190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914400"/>
            <a:ext cx="8382000" cy="5394920"/>
          </a:xfrm>
        </p:spPr>
        <p:txBody>
          <a:bodyPr>
            <a:normAutofit fontScale="92500" lnSpcReduction="10000"/>
          </a:bodyPr>
          <a:lstStyle/>
          <a:p>
            <a:r>
              <a:rPr lang="en-US" dirty="0" smtClean="0"/>
              <a:t>Data management (ongoing)</a:t>
            </a:r>
          </a:p>
          <a:p>
            <a:r>
              <a:rPr lang="en-US" dirty="0" err="1" smtClean="0"/>
              <a:t>Virtualisation</a:t>
            </a:r>
            <a:r>
              <a:rPr lang="en-US" dirty="0" smtClean="0"/>
              <a:t> (</a:t>
            </a:r>
            <a:r>
              <a:rPr lang="en-US" dirty="0" err="1" smtClean="0"/>
              <a:t>HEPiX</a:t>
            </a:r>
            <a:r>
              <a:rPr lang="en-US" dirty="0" smtClean="0"/>
              <a:t>, + </a:t>
            </a:r>
            <a:r>
              <a:rPr lang="en-US" dirty="0" err="1" smtClean="0"/>
              <a:t>etc</a:t>
            </a:r>
            <a:r>
              <a:rPr lang="en-US" dirty="0" smtClean="0"/>
              <a:t>)</a:t>
            </a:r>
          </a:p>
          <a:p>
            <a:r>
              <a:rPr lang="en-US" dirty="0" smtClean="0"/>
              <a:t>Information system</a:t>
            </a:r>
          </a:p>
          <a:p>
            <a:r>
              <a:rPr lang="en-US" dirty="0" smtClean="0"/>
              <a:t>Security – is there a simpler model than </a:t>
            </a:r>
            <a:r>
              <a:rPr lang="en-US" dirty="0" err="1" smtClean="0"/>
              <a:t>glexec</a:t>
            </a:r>
            <a:r>
              <a:rPr lang="en-US" dirty="0" smtClean="0"/>
              <a:t> </a:t>
            </a:r>
            <a:r>
              <a:rPr lang="en-US" dirty="0" err="1" smtClean="0"/>
              <a:t>etc</a:t>
            </a:r>
            <a:r>
              <a:rPr lang="en-US" dirty="0" smtClean="0"/>
              <a:t>?</a:t>
            </a:r>
          </a:p>
          <a:p>
            <a:r>
              <a:rPr lang="en-US" dirty="0" smtClean="0"/>
              <a:t>Job management</a:t>
            </a:r>
          </a:p>
          <a:p>
            <a:pPr lvl="1"/>
            <a:r>
              <a:rPr lang="en-US" dirty="0" smtClean="0"/>
              <a:t>Pilot jobs mean less need for WMS-like functions</a:t>
            </a:r>
          </a:p>
          <a:p>
            <a:pPr lvl="1"/>
            <a:r>
              <a:rPr lang="en-US" dirty="0" smtClean="0"/>
              <a:t>Can we simplify the CE?</a:t>
            </a:r>
          </a:p>
          <a:p>
            <a:pPr lvl="2"/>
            <a:r>
              <a:rPr lang="en-US" dirty="0" smtClean="0">
                <a:solidFill>
                  <a:srgbClr val="CCFFCC"/>
                </a:solidFill>
              </a:rPr>
              <a:t>Performance/scale?</a:t>
            </a:r>
          </a:p>
          <a:p>
            <a:pPr lvl="2"/>
            <a:r>
              <a:rPr lang="en-US" dirty="0" smtClean="0">
                <a:solidFill>
                  <a:srgbClr val="CCFFCC"/>
                </a:solidFill>
              </a:rPr>
              <a:t>Need to describe the batch system?</a:t>
            </a:r>
          </a:p>
          <a:p>
            <a:pPr lvl="2"/>
            <a:r>
              <a:rPr lang="en-US" dirty="0" smtClean="0">
                <a:solidFill>
                  <a:srgbClr val="CCFFCC"/>
                </a:solidFill>
              </a:rPr>
              <a:t>Give a throttle to site manager?</a:t>
            </a:r>
          </a:p>
          <a:p>
            <a:pPr lvl="2"/>
            <a:r>
              <a:rPr lang="en-US" dirty="0" smtClean="0">
                <a:solidFill>
                  <a:srgbClr val="CCFFCC"/>
                </a:solidFill>
              </a:rPr>
              <a:t>How do batch schedulers evolve in a virtualized infrastructure?</a:t>
            </a:r>
          </a:p>
          <a:p>
            <a:endParaRPr lang="en-US" dirty="0"/>
          </a:p>
        </p:txBody>
      </p:sp>
      <p:sp>
        <p:nvSpPr>
          <p:cNvPr id="3" name="Title 2"/>
          <p:cNvSpPr>
            <a:spLocks noGrp="1"/>
          </p:cNvSpPr>
          <p:nvPr>
            <p:ph type="title"/>
          </p:nvPr>
        </p:nvSpPr>
        <p:spPr/>
        <p:txBody>
          <a:bodyPr>
            <a:noAutofit/>
          </a:bodyPr>
          <a:lstStyle/>
          <a:p>
            <a:r>
              <a:rPr lang="en-US" sz="3200" dirty="0" smtClean="0"/>
              <a:t>Technical discussions that we need to have:</a:t>
            </a:r>
            <a:endParaRPr lang="en-US" sz="3200" dirty="0"/>
          </a:p>
        </p:txBody>
      </p:sp>
    </p:spTree>
    <p:extLst>
      <p:ext uri="{BB962C8B-B14F-4D97-AF65-F5344CB8AC3E}">
        <p14:creationId xmlns:p14="http://schemas.microsoft.com/office/powerpoint/2010/main" val="14273553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Ian.Bird@cern.ch</a:t>
            </a:r>
            <a:endParaRPr lang="en-US" dirty="0"/>
          </a:p>
        </p:txBody>
      </p:sp>
      <p:sp>
        <p:nvSpPr>
          <p:cNvPr id="6" name="Text Placeholder 5"/>
          <p:cNvSpPr>
            <a:spLocks noGrp="1"/>
          </p:cNvSpPr>
          <p:nvPr>
            <p:ph type="body" sz="quarter" idx="12"/>
          </p:nvPr>
        </p:nvSpPr>
        <p:spPr/>
        <p:txBody>
          <a:bodyPr/>
          <a:lstStyle/>
          <a:p>
            <a:r>
              <a:rPr lang="en-GB" dirty="0" smtClean="0">
                <a:solidFill>
                  <a:srgbClr val="3366FF"/>
                </a:solidFill>
              </a:rPr>
              <a:t>Conclusions</a:t>
            </a:r>
            <a:endParaRPr lang="en-GB" dirty="0">
              <a:solidFill>
                <a:srgbClr val="3366FF"/>
              </a:solidFill>
            </a:endParaRPr>
          </a:p>
        </p:txBody>
      </p:sp>
      <p:sp>
        <p:nvSpPr>
          <p:cNvPr id="2" name="Content Placeholder 1"/>
          <p:cNvSpPr>
            <a:spLocks noGrp="1"/>
          </p:cNvSpPr>
          <p:nvPr>
            <p:ph sz="quarter" idx="13"/>
          </p:nvPr>
        </p:nvSpPr>
        <p:spPr>
          <a:xfrm>
            <a:off x="3657600" y="1676400"/>
            <a:ext cx="4946848" cy="4488904"/>
          </a:xfrm>
        </p:spPr>
        <p:txBody>
          <a:bodyPr>
            <a:normAutofit fontScale="92500" lnSpcReduction="20000"/>
          </a:bodyPr>
          <a:lstStyle/>
          <a:p>
            <a:r>
              <a:rPr lang="en-GB" dirty="0" smtClean="0">
                <a:solidFill>
                  <a:srgbClr val="CCFFCC"/>
                </a:solidFill>
              </a:rPr>
              <a:t>WLCG has built a true distributed infrastructure </a:t>
            </a:r>
          </a:p>
          <a:p>
            <a:r>
              <a:rPr lang="en-GB" dirty="0">
                <a:solidFill>
                  <a:srgbClr val="FFFF00"/>
                </a:solidFill>
              </a:rPr>
              <a:t>T</a:t>
            </a:r>
            <a:r>
              <a:rPr lang="en-GB" dirty="0" smtClean="0">
                <a:solidFill>
                  <a:srgbClr val="FFFF00"/>
                </a:solidFill>
              </a:rPr>
              <a:t>he LHC experiments have used it to rapidly deliver physics results</a:t>
            </a:r>
          </a:p>
          <a:p>
            <a:r>
              <a:rPr lang="en-GB" dirty="0" smtClean="0">
                <a:solidFill>
                  <a:srgbClr val="CCFFCC"/>
                </a:solidFill>
              </a:rPr>
              <a:t>Experience with data has initiated new models for the </a:t>
            </a:r>
            <a:r>
              <a:rPr lang="en-GB" dirty="0" smtClean="0">
                <a:solidFill>
                  <a:srgbClr val="CCFFCC"/>
                </a:solidFill>
              </a:rPr>
              <a:t>future</a:t>
            </a:r>
          </a:p>
          <a:p>
            <a:r>
              <a:rPr lang="en-GB" dirty="0" smtClean="0">
                <a:solidFill>
                  <a:srgbClr val="FFFF00"/>
                </a:solidFill>
              </a:rPr>
              <a:t>Additional technical discussions are needed to plan future evolution</a:t>
            </a:r>
            <a:endParaRPr lang="en-GB" dirty="0" smtClean="0">
              <a:solidFill>
                <a:srgbClr val="FFFF00"/>
              </a:solidFill>
            </a:endParaRPr>
          </a:p>
        </p:txBody>
      </p:sp>
      <p:sp>
        <p:nvSpPr>
          <p:cNvPr id="4" name="Slide Number Placeholder 3"/>
          <p:cNvSpPr>
            <a:spLocks noGrp="1"/>
          </p:cNvSpPr>
          <p:nvPr>
            <p:ph type="sldNum" sz="quarter" idx="17"/>
          </p:nvPr>
        </p:nvSpPr>
        <p:spPr/>
        <p:txBody>
          <a:bodyPr/>
          <a:lstStyle/>
          <a:p>
            <a:fld id="{8FA168C2-9F18-4032-8801-50E4CEA0EAFB}" type="slidenum">
              <a:rPr lang="en-US" smtClean="0"/>
              <a:pPr/>
              <a:t>25</a:t>
            </a:fld>
            <a:endParaRPr lang="en-US" dirty="0"/>
          </a:p>
        </p:txBody>
      </p:sp>
      <p:sp>
        <p:nvSpPr>
          <p:cNvPr id="5" name="Title 4"/>
          <p:cNvSpPr>
            <a:spLocks noGrp="1"/>
          </p:cNvSpPr>
          <p:nvPr>
            <p:ph type="title" idx="4294967295"/>
          </p:nvPr>
        </p:nvSpPr>
        <p:spPr>
          <a:xfrm>
            <a:off x="1219200" y="0"/>
            <a:ext cx="7924800" cy="762000"/>
          </a:xfrm>
        </p:spPr>
        <p:txBody>
          <a:bodyPr/>
          <a:lstStyle/>
          <a:p>
            <a:r>
              <a:rPr lang="en-GB" dirty="0" smtClean="0"/>
              <a:t>Summary</a:t>
            </a:r>
            <a:endParaRPr lang="en-GB" dirty="0"/>
          </a:p>
        </p:txBody>
      </p:sp>
    </p:spTree>
    <p:extLst>
      <p:ext uri="{BB962C8B-B14F-4D97-AF65-F5344CB8AC3E}">
        <p14:creationId xmlns:p14="http://schemas.microsoft.com/office/powerpoint/2010/main" val="1580003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1-05-07 at 09.03.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 y="764704"/>
            <a:ext cx="9144000" cy="4889634"/>
          </a:xfrm>
          <a:prstGeom prst="rect">
            <a:avLst/>
          </a:prstGeom>
        </p:spPr>
      </p:pic>
      <p:sp>
        <p:nvSpPr>
          <p:cNvPr id="2" name="Title 1"/>
          <p:cNvSpPr>
            <a:spLocks noGrp="1"/>
          </p:cNvSpPr>
          <p:nvPr>
            <p:ph type="title"/>
          </p:nvPr>
        </p:nvSpPr>
        <p:spPr/>
        <p:txBody>
          <a:bodyPr>
            <a:normAutofit fontScale="90000"/>
          </a:bodyPr>
          <a:lstStyle/>
          <a:p>
            <a:r>
              <a:rPr lang="en-GB" dirty="0" smtClean="0"/>
              <a:t>Collaboration: Worldwide </a:t>
            </a:r>
            <a:r>
              <a:rPr lang="en-GB" dirty="0" smtClean="0"/>
              <a:t>resources</a:t>
            </a:r>
            <a:endParaRPr lang="en-GB" dirty="0"/>
          </a:p>
        </p:txBody>
      </p:sp>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7"/>
          </p:nvPr>
        </p:nvSpPr>
        <p:spPr/>
        <p:txBody>
          <a:bodyPr/>
          <a:lstStyle/>
          <a:p>
            <a:fld id="{BDA23336-5C51-4AB1-BEE6-DB5BC4505B23}"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3" name="Content Placeholder 2"/>
          <p:cNvSpPr>
            <a:spLocks noGrp="1"/>
          </p:cNvSpPr>
          <p:nvPr>
            <p:ph idx="1"/>
          </p:nvPr>
        </p:nvSpPr>
        <p:spPr>
          <a:xfrm>
            <a:off x="5148064" y="5085184"/>
            <a:ext cx="3096344" cy="108012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en-GB" dirty="0" smtClean="0"/>
              <a:t>Today &gt;140 sites</a:t>
            </a:r>
          </a:p>
          <a:p>
            <a:r>
              <a:rPr lang="en-GB" dirty="0"/>
              <a:t>&gt;</a:t>
            </a:r>
            <a:r>
              <a:rPr lang="en-GB" dirty="0" smtClean="0"/>
              <a:t>250k CPU cores</a:t>
            </a:r>
          </a:p>
          <a:p>
            <a:r>
              <a:rPr lang="en-GB" dirty="0"/>
              <a:t>&gt;</a:t>
            </a:r>
            <a:r>
              <a:rPr lang="en-GB" dirty="0" smtClean="0"/>
              <a:t>150 PB disk</a:t>
            </a:r>
            <a:endParaRPr lang="en-GB" dirty="0"/>
          </a:p>
        </p:txBody>
      </p:sp>
      <p:sp>
        <p:nvSpPr>
          <p:cNvPr id="7" name="TextBox 6"/>
          <p:cNvSpPr txBox="1"/>
          <p:nvPr/>
        </p:nvSpPr>
        <p:spPr>
          <a:xfrm>
            <a:off x="-8264" y="5103673"/>
            <a:ext cx="5000660"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GB" sz="1600" dirty="0" smtClean="0">
                <a:solidFill>
                  <a:srgbClr val="002060"/>
                </a:solidFill>
                <a:latin typeface="Calibri"/>
              </a:rPr>
              <a:t>Today we have 49 MoU signatories, representing 34 countries:</a:t>
            </a:r>
          </a:p>
          <a:p>
            <a:pPr lvl="1" fontAlgn="base">
              <a:spcBef>
                <a:spcPct val="0"/>
              </a:spcBef>
              <a:spcAft>
                <a:spcPct val="0"/>
              </a:spcAft>
            </a:pPr>
            <a:r>
              <a:rPr lang="en-GB" sz="1200" dirty="0" smtClean="0">
                <a:solidFill>
                  <a:srgbClr val="002060"/>
                </a:solidFill>
                <a:latin typeface="Calibri"/>
              </a:rPr>
              <a:t>Australia, Austria, Belgium, Brazil, Canada, China, Czech Rep, Denmark, Estonia, Finland, France, Germany, Hungary, Italy, India, Israel, Japan, Rep. Korea, Netherlands, Norway, Pakistan, Poland, Portugal, Romania, Russia, Slovenia, Spain, Sweden, Switzerland, Taipei, Turkey, UK, Ukraine, USA.</a:t>
            </a:r>
          </a:p>
          <a:p>
            <a:pPr fontAlgn="base">
              <a:spcBef>
                <a:spcPct val="0"/>
              </a:spcBef>
              <a:spcAft>
                <a:spcPct val="0"/>
              </a:spcAft>
            </a:pPr>
            <a:r>
              <a:rPr lang="en-GB" sz="1600" dirty="0" smtClean="0">
                <a:solidFill>
                  <a:prstClr val="black"/>
                </a:solidFill>
                <a:latin typeface="Calibri"/>
              </a:rPr>
              <a:t>	</a:t>
            </a:r>
            <a:endParaRPr lang="en-GB" dirty="0">
              <a:solidFill>
                <a:prstClr val="black"/>
              </a:solidFill>
              <a:latin typeface="Calibri"/>
            </a:endParaRPr>
          </a:p>
        </p:txBody>
      </p:sp>
      <p:sp>
        <p:nvSpPr>
          <p:cNvPr id="8" name="TextBox 7"/>
          <p:cNvSpPr txBox="1"/>
          <p:nvPr/>
        </p:nvSpPr>
        <p:spPr>
          <a:xfrm>
            <a:off x="0" y="4509120"/>
            <a:ext cx="371477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GB" sz="1600" b="1" dirty="0" smtClean="0">
                <a:solidFill>
                  <a:srgbClr val="002060"/>
                </a:solidFill>
                <a:latin typeface="Calibri"/>
              </a:rPr>
              <a:t>WLCG Collaboration Status</a:t>
            </a:r>
            <a:endParaRPr lang="en-GB" sz="1600" dirty="0" smtClean="0">
              <a:solidFill>
                <a:prstClr val="black"/>
              </a:solidFill>
              <a:latin typeface="Calibri"/>
            </a:endParaRPr>
          </a:p>
          <a:p>
            <a:pPr fontAlgn="base">
              <a:spcBef>
                <a:spcPct val="0"/>
              </a:spcBef>
              <a:spcAft>
                <a:spcPct val="0"/>
              </a:spcAft>
            </a:pPr>
            <a:r>
              <a:rPr lang="en-GB" sz="1600" dirty="0" smtClean="0">
                <a:solidFill>
                  <a:srgbClr val="002060"/>
                </a:solidFill>
                <a:latin typeface="Calibri"/>
              </a:rPr>
              <a:t>Tier 0; 11 Tier 1s; 68 Tier 2 federations</a:t>
            </a:r>
            <a:endParaRPr lang="en-GB" sz="1600" dirty="0">
              <a:solidFill>
                <a:srgbClr val="002060"/>
              </a:solidFill>
              <a:latin typeface="Calibri"/>
            </a:endParaRPr>
          </a:p>
        </p:txBody>
      </p:sp>
    </p:spTree>
    <p:extLst>
      <p:ext uri="{BB962C8B-B14F-4D97-AF65-F5344CB8AC3E}">
        <p14:creationId xmlns:p14="http://schemas.microsoft.com/office/powerpoint/2010/main" val="1735430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10000"/>
          </a:bodyPr>
          <a:lstStyle/>
          <a:p>
            <a:r>
              <a:rPr lang="en-US" dirty="0" smtClean="0"/>
              <a:t>The WLCG collaboration &amp; </a:t>
            </a:r>
            <a:r>
              <a:rPr lang="en-US" dirty="0" err="1" smtClean="0"/>
              <a:t>MoU</a:t>
            </a:r>
            <a:r>
              <a:rPr lang="en-US" dirty="0" smtClean="0"/>
              <a:t> is the long-term framework for LHC computing</a:t>
            </a:r>
          </a:p>
          <a:p>
            <a:r>
              <a:rPr lang="en-US" dirty="0" smtClean="0"/>
              <a:t>More </a:t>
            </a:r>
            <a:r>
              <a:rPr lang="en-US" dirty="0" err="1" smtClean="0"/>
              <a:t>MoU</a:t>
            </a:r>
            <a:r>
              <a:rPr lang="en-US" dirty="0" smtClean="0"/>
              <a:t> signatures:</a:t>
            </a:r>
          </a:p>
          <a:p>
            <a:pPr lvl="1"/>
            <a:r>
              <a:rPr lang="en-US" dirty="0" smtClean="0"/>
              <a:t>Several countries in the process of joining</a:t>
            </a:r>
          </a:p>
          <a:p>
            <a:pPr lvl="1"/>
            <a:r>
              <a:rPr lang="en-US" dirty="0" smtClean="0"/>
              <a:t>Several have expressed intentions</a:t>
            </a:r>
          </a:p>
          <a:p>
            <a:pPr lvl="1"/>
            <a:r>
              <a:rPr lang="en-US" dirty="0" smtClean="0"/>
              <a:t>Expect this to continue at a low level: a few / year</a:t>
            </a:r>
          </a:p>
          <a:p>
            <a:r>
              <a:rPr lang="en-US" dirty="0" smtClean="0"/>
              <a:t>This framework will remain (&amp; expand)</a:t>
            </a:r>
          </a:p>
          <a:p>
            <a:r>
              <a:rPr lang="en-US" dirty="0" smtClean="0"/>
              <a:t>However the technical implementation of distributed computing for LHC will change and evolved</a:t>
            </a:r>
          </a:p>
          <a:p>
            <a:pPr lvl="1"/>
            <a:r>
              <a:rPr lang="en-US" dirty="0" smtClean="0"/>
              <a:t>New technologies, new models, lessons learned …</a:t>
            </a:r>
          </a:p>
        </p:txBody>
      </p:sp>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DA23336-5C51-4AB1-BEE6-DB5BC4505B23}"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6" name="Title 5"/>
          <p:cNvSpPr>
            <a:spLocks noGrp="1"/>
          </p:cNvSpPr>
          <p:nvPr>
            <p:ph type="title"/>
          </p:nvPr>
        </p:nvSpPr>
        <p:spPr/>
        <p:txBody>
          <a:bodyPr/>
          <a:lstStyle/>
          <a:p>
            <a:r>
              <a:rPr lang="en-US" dirty="0" smtClean="0"/>
              <a:t>Future of the collaboration</a:t>
            </a:r>
            <a:endParaRPr lang="en-US" dirty="0"/>
          </a:p>
        </p:txBody>
      </p:sp>
    </p:spTree>
    <p:extLst>
      <p:ext uri="{BB962C8B-B14F-4D97-AF65-F5344CB8AC3E}">
        <p14:creationId xmlns:p14="http://schemas.microsoft.com/office/powerpoint/2010/main" val="1058960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Ian.Bird@cern.ch</a:t>
            </a:r>
            <a:endParaRPr lang="en-US" dirty="0"/>
          </a:p>
        </p:txBody>
      </p:sp>
      <p:sp>
        <p:nvSpPr>
          <p:cNvPr id="5" name="Slide Number Placeholder 4"/>
          <p:cNvSpPr>
            <a:spLocks noGrp="1"/>
          </p:cNvSpPr>
          <p:nvPr>
            <p:ph type="sldNum" sz="quarter" idx="12"/>
          </p:nvPr>
        </p:nvSpPr>
        <p:spPr/>
        <p:txBody>
          <a:bodyPr/>
          <a:lstStyle/>
          <a:p>
            <a:fld id="{BDA23336-5C51-4AB1-BEE6-DB5BC4505B23}" type="slidenum">
              <a:rPr lang="en-US" smtClean="0"/>
              <a:pPr/>
              <a:t>5</a:t>
            </a:fld>
            <a:endParaRPr lang="en-US"/>
          </a:p>
        </p:txBody>
      </p:sp>
      <p:sp>
        <p:nvSpPr>
          <p:cNvPr id="2" name="Title 1"/>
          <p:cNvSpPr>
            <a:spLocks noGrp="1"/>
          </p:cNvSpPr>
          <p:nvPr>
            <p:ph type="title"/>
          </p:nvPr>
        </p:nvSpPr>
        <p:spPr/>
        <p:txBody>
          <a:bodyPr/>
          <a:lstStyle/>
          <a:p>
            <a:r>
              <a:rPr lang="en-GB" dirty="0" smtClean="0"/>
              <a:t>What is WLCG today?</a:t>
            </a:r>
            <a:endParaRPr lang="en-GB" dirty="0"/>
          </a:p>
        </p:txBody>
      </p:sp>
      <p:grpSp>
        <p:nvGrpSpPr>
          <p:cNvPr id="6" name="Group 5"/>
          <p:cNvGrpSpPr/>
          <p:nvPr/>
        </p:nvGrpSpPr>
        <p:grpSpPr>
          <a:xfrm>
            <a:off x="626177" y="908720"/>
            <a:ext cx="8496944" cy="5049852"/>
            <a:chOff x="323528" y="1052736"/>
            <a:chExt cx="8496944" cy="5049852"/>
          </a:xfrm>
        </p:grpSpPr>
        <p:sp>
          <p:nvSpPr>
            <p:cNvPr id="7" name="Rectangle 6"/>
            <p:cNvSpPr/>
            <p:nvPr/>
          </p:nvSpPr>
          <p:spPr>
            <a:xfrm>
              <a:off x="323528" y="1052736"/>
              <a:ext cx="8496944"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dirty="0" smtClean="0"/>
            </a:p>
          </p:txBody>
        </p:sp>
        <p:sp>
          <p:nvSpPr>
            <p:cNvPr id="8" name="Rectangle 7"/>
            <p:cNvSpPr/>
            <p:nvPr/>
          </p:nvSpPr>
          <p:spPr>
            <a:xfrm>
              <a:off x="323528" y="2564904"/>
              <a:ext cx="849694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p>
            <a:p>
              <a:pPr lvl="1"/>
              <a:endParaRPr lang="en-GB" dirty="0" smtClean="0"/>
            </a:p>
          </p:txBody>
        </p:sp>
        <p:sp>
          <p:nvSpPr>
            <p:cNvPr id="9" name="Rectangle 8"/>
            <p:cNvSpPr/>
            <p:nvPr/>
          </p:nvSpPr>
          <p:spPr>
            <a:xfrm>
              <a:off x="323528" y="4437112"/>
              <a:ext cx="8496944"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1"/>
              <a:endParaRPr lang="en-GB" dirty="0" smtClean="0"/>
            </a:p>
          </p:txBody>
        </p:sp>
        <p:sp>
          <p:nvSpPr>
            <p:cNvPr id="12" name="TextBox 11"/>
            <p:cNvSpPr txBox="1"/>
            <p:nvPr/>
          </p:nvSpPr>
          <p:spPr>
            <a:xfrm>
              <a:off x="3995936" y="2636912"/>
              <a:ext cx="210641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Service coordination</a:t>
              </a:r>
              <a:endParaRPr lang="en-GB" dirty="0"/>
            </a:p>
          </p:txBody>
        </p:sp>
        <p:sp>
          <p:nvSpPr>
            <p:cNvPr id="13" name="TextBox 12"/>
            <p:cNvSpPr txBox="1"/>
            <p:nvPr/>
          </p:nvSpPr>
          <p:spPr>
            <a:xfrm>
              <a:off x="1691680" y="2636912"/>
              <a:ext cx="215764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Service management</a:t>
              </a:r>
              <a:endParaRPr lang="en-GB" dirty="0"/>
            </a:p>
          </p:txBody>
        </p:sp>
        <p:sp>
          <p:nvSpPr>
            <p:cNvPr id="14" name="TextBox 13"/>
            <p:cNvSpPr txBox="1"/>
            <p:nvPr/>
          </p:nvSpPr>
          <p:spPr>
            <a:xfrm>
              <a:off x="6228184" y="2636912"/>
              <a:ext cx="208698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Operational security</a:t>
              </a:r>
              <a:endParaRPr lang="en-GB" dirty="0"/>
            </a:p>
          </p:txBody>
        </p:sp>
        <p:sp>
          <p:nvSpPr>
            <p:cNvPr id="15" name="TextBox 14"/>
            <p:cNvSpPr txBox="1"/>
            <p:nvPr/>
          </p:nvSpPr>
          <p:spPr>
            <a:xfrm>
              <a:off x="1403648" y="3501008"/>
              <a:ext cx="2806346"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GB" dirty="0" smtClean="0"/>
                <a:t>World-wide trust federation</a:t>
              </a:r>
              <a:br>
                <a:rPr lang="en-GB" dirty="0" smtClean="0"/>
              </a:br>
              <a:r>
                <a:rPr lang="en-GB" dirty="0" smtClean="0"/>
                <a:t>for CA’s and VO’s</a:t>
              </a:r>
              <a:endParaRPr lang="en-GB" dirty="0"/>
            </a:p>
          </p:txBody>
        </p:sp>
        <p:sp>
          <p:nvSpPr>
            <p:cNvPr id="16" name="TextBox 15"/>
            <p:cNvSpPr txBox="1"/>
            <p:nvPr/>
          </p:nvSpPr>
          <p:spPr>
            <a:xfrm>
              <a:off x="4788024" y="3501008"/>
              <a:ext cx="276678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dirty="0" smtClean="0"/>
                <a:t>Complete Policy framework</a:t>
              </a:r>
              <a:endParaRPr lang="en-GB" dirty="0"/>
            </a:p>
          </p:txBody>
        </p:sp>
        <p:sp>
          <p:nvSpPr>
            <p:cNvPr id="17" name="TextBox 16"/>
            <p:cNvSpPr txBox="1"/>
            <p:nvPr/>
          </p:nvSpPr>
          <p:spPr>
            <a:xfrm>
              <a:off x="323528" y="2564904"/>
              <a:ext cx="124425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Framework</a:t>
              </a:r>
              <a:endParaRPr lang="en-GB" dirty="0"/>
            </a:p>
          </p:txBody>
        </p:sp>
        <p:sp>
          <p:nvSpPr>
            <p:cNvPr id="18" name="TextBox 17"/>
            <p:cNvSpPr txBox="1"/>
            <p:nvPr/>
          </p:nvSpPr>
          <p:spPr>
            <a:xfrm>
              <a:off x="971600" y="3068960"/>
              <a:ext cx="262969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Support processes &amp; tools</a:t>
              </a:r>
              <a:endParaRPr lang="en-GB" dirty="0"/>
            </a:p>
          </p:txBody>
        </p:sp>
        <p:sp>
          <p:nvSpPr>
            <p:cNvPr id="19" name="TextBox 18"/>
            <p:cNvSpPr txBox="1"/>
            <p:nvPr/>
          </p:nvSpPr>
          <p:spPr>
            <a:xfrm>
              <a:off x="3707904" y="3068960"/>
              <a:ext cx="155619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Common tools</a:t>
              </a:r>
              <a:endParaRPr lang="en-GB" dirty="0"/>
            </a:p>
          </p:txBody>
        </p:sp>
        <p:sp>
          <p:nvSpPr>
            <p:cNvPr id="20" name="TextBox 19"/>
            <p:cNvSpPr txBox="1"/>
            <p:nvPr/>
          </p:nvSpPr>
          <p:spPr>
            <a:xfrm>
              <a:off x="5364088" y="3068960"/>
              <a:ext cx="255243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Monitoring &amp; Accounting</a:t>
              </a:r>
              <a:endParaRPr lang="en-GB" dirty="0"/>
            </a:p>
          </p:txBody>
        </p:sp>
        <p:sp>
          <p:nvSpPr>
            <p:cNvPr id="21" name="TextBox 20"/>
            <p:cNvSpPr txBox="1"/>
            <p:nvPr/>
          </p:nvSpPr>
          <p:spPr>
            <a:xfrm>
              <a:off x="323528" y="1052736"/>
              <a:ext cx="1447384"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Collaboration</a:t>
              </a:r>
              <a:endParaRPr lang="en-GB" dirty="0"/>
            </a:p>
          </p:txBody>
        </p:sp>
        <p:sp>
          <p:nvSpPr>
            <p:cNvPr id="22" name="TextBox 21"/>
            <p:cNvSpPr txBox="1"/>
            <p:nvPr/>
          </p:nvSpPr>
          <p:spPr>
            <a:xfrm>
              <a:off x="1691680" y="1196752"/>
              <a:ext cx="405643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Coordination &amp; management &amp; reporting</a:t>
              </a:r>
              <a:endParaRPr lang="en-GB" dirty="0"/>
            </a:p>
          </p:txBody>
        </p:sp>
        <p:sp>
          <p:nvSpPr>
            <p:cNvPr id="23" name="TextBox 22"/>
            <p:cNvSpPr txBox="1"/>
            <p:nvPr/>
          </p:nvSpPr>
          <p:spPr>
            <a:xfrm>
              <a:off x="5364088" y="1628800"/>
              <a:ext cx="23630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Common requirements</a:t>
              </a:r>
            </a:p>
          </p:txBody>
        </p:sp>
        <p:sp>
          <p:nvSpPr>
            <p:cNvPr id="24" name="TextBox 23"/>
            <p:cNvSpPr txBox="1"/>
            <p:nvPr/>
          </p:nvSpPr>
          <p:spPr>
            <a:xfrm>
              <a:off x="5652120" y="1196752"/>
              <a:ext cx="316490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Coordinate resources &amp; funding</a:t>
              </a:r>
              <a:endParaRPr lang="en-GB" dirty="0"/>
            </a:p>
          </p:txBody>
        </p:sp>
        <p:sp>
          <p:nvSpPr>
            <p:cNvPr id="25" name="TextBox 24"/>
            <p:cNvSpPr txBox="1"/>
            <p:nvPr/>
          </p:nvSpPr>
          <p:spPr>
            <a:xfrm>
              <a:off x="1691680" y="2060848"/>
              <a:ext cx="5040560" cy="369332"/>
            </a:xfrm>
            <a:prstGeom prst="rect">
              <a:avLst/>
            </a:prstGeom>
            <a:effectLst>
              <a:glow rad="1016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Memorandum of Understanding</a:t>
              </a:r>
              <a:endParaRPr lang="en-GB" dirty="0"/>
            </a:p>
          </p:txBody>
        </p:sp>
        <p:sp>
          <p:nvSpPr>
            <p:cNvPr id="26" name="TextBox 25"/>
            <p:cNvSpPr txBox="1"/>
            <p:nvPr/>
          </p:nvSpPr>
          <p:spPr>
            <a:xfrm>
              <a:off x="467544" y="1628800"/>
              <a:ext cx="482382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Coordination with service &amp; technology providers</a:t>
              </a:r>
            </a:p>
          </p:txBody>
        </p:sp>
        <p:sp>
          <p:nvSpPr>
            <p:cNvPr id="27" name="TextBox 26"/>
            <p:cNvSpPr txBox="1"/>
            <p:nvPr/>
          </p:nvSpPr>
          <p:spPr>
            <a:xfrm>
              <a:off x="323528" y="5733256"/>
              <a:ext cx="849694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t>Physical resources: CPU, Disk, Tape, Networks</a:t>
              </a:r>
              <a:endParaRPr lang="en-GB" dirty="0"/>
            </a:p>
          </p:txBody>
        </p:sp>
        <p:sp>
          <p:nvSpPr>
            <p:cNvPr id="28" name="TextBox 27"/>
            <p:cNvSpPr txBox="1"/>
            <p:nvPr/>
          </p:nvSpPr>
          <p:spPr>
            <a:xfrm>
              <a:off x="323528" y="4437112"/>
              <a:ext cx="312002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Distributed Computing services</a:t>
              </a:r>
              <a:endParaRPr lang="en-GB" dirty="0"/>
            </a:p>
          </p:txBody>
        </p:sp>
        <p:pic>
          <p:nvPicPr>
            <p:cNvPr id="37" name="Picture 3"/>
            <p:cNvPicPr>
              <a:picLocks noChangeAspect="1" noChangeArrowheads="1"/>
            </p:cNvPicPr>
            <p:nvPr/>
          </p:nvPicPr>
          <p:blipFill>
            <a:blip r:embed="rId2" cstate="screen">
              <a:clrChange>
                <a:clrFrom>
                  <a:srgbClr val="000000">
                    <a:alpha val="0"/>
                  </a:srgbClr>
                </a:clrFrom>
                <a:clrTo>
                  <a:srgbClr val="000000">
                    <a:alpha val="0"/>
                  </a:srgbClr>
                </a:clrTo>
              </a:clrChange>
            </a:blip>
            <a:srcRect/>
            <a:stretch>
              <a:fillRect/>
            </a:stretch>
          </p:blipFill>
          <p:spPr bwMode="auto">
            <a:xfrm>
              <a:off x="3563888" y="4437112"/>
              <a:ext cx="4320480" cy="1224136"/>
            </a:xfrm>
            <a:prstGeom prst="rect">
              <a:avLst/>
            </a:prstGeom>
            <a:noFill/>
            <a:ln>
              <a:headEnd/>
              <a:tailEnd/>
            </a:ln>
          </p:spPr>
          <p:style>
            <a:lnRef idx="2">
              <a:schemeClr val="accent1"/>
            </a:lnRef>
            <a:fillRef idx="1">
              <a:schemeClr val="lt1"/>
            </a:fillRef>
            <a:effectRef idx="0">
              <a:schemeClr val="accent1"/>
            </a:effectRef>
            <a:fontRef idx="minor">
              <a:schemeClr val="dk1"/>
            </a:fontRef>
          </p:style>
        </p:pic>
      </p:grpSp>
      <p:sp>
        <p:nvSpPr>
          <p:cNvPr id="10" name="Rectangle 9"/>
          <p:cNvSpPr/>
          <p:nvPr/>
        </p:nvSpPr>
        <p:spPr>
          <a:xfrm>
            <a:off x="467544" y="4149080"/>
            <a:ext cx="8676456" cy="1872208"/>
          </a:xfrm>
          <a:prstGeom prst="rect">
            <a:avLst/>
          </a:prstGeom>
          <a:solidFill>
            <a:srgbClr val="FF0000">
              <a:alpha val="24000"/>
            </a:srgbClr>
          </a:solidFill>
          <a:ln w="76200" cmpd="sng">
            <a:solidFill>
              <a:srgbClr val="FF0000"/>
            </a:solidFill>
          </a:ln>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1"/>
                </a:solidFill>
                <a:effectLst>
                  <a:outerShdw blurRad="50800" dist="39000" dir="5460000" algn="tl">
                    <a:srgbClr val="000000">
                      <a:alpha val="38000"/>
                    </a:srgbClr>
                  </a:outerShdw>
                </a:effectLst>
              </a:rPr>
              <a:t>Evolution of implementation and technology</a:t>
            </a:r>
            <a:endParaRPr lang="en-US" sz="2800"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11358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Content Placeholder 3"/>
          <p:cNvPicPr>
            <a:picLocks noGrp="1" noChangeAspect="1"/>
          </p:cNvPicPr>
          <p:nvPr>
            <p:ph sz="half" idx="1"/>
          </p:nvPr>
        </p:nvPicPr>
        <p:blipFill rotWithShape="1">
          <a:blip r:embed="rId3"/>
          <a:srcRect l="1000" r="918"/>
          <a:stretch/>
        </p:blipFill>
        <p:spPr>
          <a:xfrm>
            <a:off x="251520" y="4619342"/>
            <a:ext cx="5250588" cy="2238658"/>
          </a:xfrm>
        </p:spPr>
      </p:pic>
      <p:sp>
        <p:nvSpPr>
          <p:cNvPr id="4" name="Title 3"/>
          <p:cNvSpPr>
            <a:spLocks noGrp="1"/>
          </p:cNvSpPr>
          <p:nvPr>
            <p:ph type="title"/>
          </p:nvPr>
        </p:nvSpPr>
        <p:spPr/>
        <p:txBody>
          <a:bodyPr/>
          <a:lstStyle/>
          <a:p>
            <a:r>
              <a:rPr lang="en-GB" dirty="0" smtClean="0"/>
              <a:t>1</a:t>
            </a:r>
            <a:r>
              <a:rPr lang="en-GB" baseline="30000" dirty="0" smtClean="0"/>
              <a:t>st</a:t>
            </a:r>
            <a:r>
              <a:rPr lang="en-GB" dirty="0" smtClean="0"/>
              <a:t> year of LHC </a:t>
            </a:r>
            <a:r>
              <a:rPr lang="en-GB" dirty="0" smtClean="0"/>
              <a:t>data: Tier 0</a:t>
            </a:r>
            <a:endParaRPr lang="en-GB" dirty="0"/>
          </a:p>
        </p:txBody>
      </p:sp>
      <p:sp>
        <p:nvSpPr>
          <p:cNvPr id="10" name="TextBox 9"/>
          <p:cNvSpPr txBox="1"/>
          <p:nvPr/>
        </p:nvSpPr>
        <p:spPr>
          <a:xfrm>
            <a:off x="2123728" y="4725144"/>
            <a:ext cx="20126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smtClean="0">
                <a:solidFill>
                  <a:srgbClr val="000000"/>
                </a:solidFill>
                <a:latin typeface="Calibri"/>
              </a:rPr>
              <a:t>Disk Servers (GB/s)</a:t>
            </a:r>
            <a:endParaRPr lang="en-GB" b="1" dirty="0">
              <a:solidFill>
                <a:srgbClr val="000000"/>
              </a:solidFill>
              <a:latin typeface="Calibri"/>
            </a:endParaRPr>
          </a:p>
        </p:txBody>
      </p:sp>
      <p:sp>
        <p:nvSpPr>
          <p:cNvPr id="11" name="TextBox 10"/>
          <p:cNvSpPr txBox="1"/>
          <p:nvPr/>
        </p:nvSpPr>
        <p:spPr>
          <a:xfrm>
            <a:off x="5508104" y="5013176"/>
            <a:ext cx="363589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u="sng" dirty="0" smtClean="0">
                <a:solidFill>
                  <a:prstClr val="black"/>
                </a:solidFill>
                <a:latin typeface="Calibri"/>
              </a:rPr>
              <a:t>Tier 0 storage:</a:t>
            </a:r>
            <a:endParaRPr lang="en-GB" dirty="0" smtClean="0">
              <a:solidFill>
                <a:prstClr val="black"/>
              </a:solidFill>
              <a:latin typeface="Calibri"/>
            </a:endParaRPr>
          </a:p>
          <a:p>
            <a:pPr>
              <a:buFont typeface="Arial" pitchFamily="34" charset="0"/>
              <a:buChar char="•"/>
            </a:pPr>
            <a:r>
              <a:rPr lang="en-GB" dirty="0" smtClean="0">
                <a:solidFill>
                  <a:prstClr val="black"/>
                </a:solidFill>
                <a:latin typeface="Calibri"/>
              </a:rPr>
              <a:t> </a:t>
            </a:r>
            <a:r>
              <a:rPr lang="en-GB" sz="1600" dirty="0" smtClean="0">
                <a:solidFill>
                  <a:prstClr val="black"/>
                </a:solidFill>
                <a:latin typeface="Calibri"/>
              </a:rPr>
              <a:t>Accepts data at average of 2.6 GB/s; peaks &gt; 11 GB/s</a:t>
            </a:r>
          </a:p>
          <a:p>
            <a:pPr>
              <a:buFont typeface="Arial" pitchFamily="34" charset="0"/>
              <a:buChar char="•"/>
            </a:pPr>
            <a:r>
              <a:rPr lang="en-GB" sz="1600" dirty="0" smtClean="0">
                <a:solidFill>
                  <a:prstClr val="black"/>
                </a:solidFill>
                <a:latin typeface="Calibri"/>
              </a:rPr>
              <a:t> Serves data at average of 7 GB/s; peaks &gt; 25 GB/s</a:t>
            </a:r>
          </a:p>
          <a:p>
            <a:pPr>
              <a:buFont typeface="Arial" pitchFamily="34" charset="0"/>
              <a:buChar char="•"/>
            </a:pPr>
            <a:r>
              <a:rPr lang="en-GB" sz="1600" dirty="0" smtClean="0">
                <a:solidFill>
                  <a:prstClr val="black"/>
                </a:solidFill>
                <a:latin typeface="Calibri"/>
              </a:rPr>
              <a:t> </a:t>
            </a:r>
            <a:r>
              <a:rPr lang="en-GB" sz="1600" b="1" dirty="0" smtClean="0">
                <a:solidFill>
                  <a:srgbClr val="FF0000"/>
                </a:solidFill>
                <a:latin typeface="Calibri"/>
              </a:rPr>
              <a:t>CERN Tier 0 moves &gt; 1 PB data per day </a:t>
            </a:r>
            <a:endParaRPr lang="en-GB" sz="1600" b="1" dirty="0">
              <a:solidFill>
                <a:srgbClr val="FF0000"/>
              </a:solidFill>
              <a:latin typeface="Calibri"/>
            </a:endParaRPr>
          </a:p>
        </p:txBody>
      </p:sp>
      <p:sp>
        <p:nvSpPr>
          <p:cNvPr id="7" name="TextBox 6"/>
          <p:cNvSpPr txBox="1"/>
          <p:nvPr/>
        </p:nvSpPr>
        <p:spPr>
          <a:xfrm>
            <a:off x="6660232" y="908720"/>
            <a:ext cx="230178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dirty="0" smtClean="0">
                <a:solidFill>
                  <a:prstClr val="black"/>
                </a:solidFill>
                <a:latin typeface="Calibri"/>
              </a:rPr>
              <a:t>Stored ~ 15 PB in 2010</a:t>
            </a:r>
            <a:endParaRPr lang="en-GB" dirty="0">
              <a:solidFill>
                <a:prstClr val="black"/>
              </a:solidFill>
              <a:latin typeface="Calibri"/>
            </a:endParaRPr>
          </a:p>
        </p:txBody>
      </p:sp>
      <p:sp>
        <p:nvSpPr>
          <p:cNvPr id="14" name="TextBox 13"/>
          <p:cNvSpPr txBox="1"/>
          <p:nvPr/>
        </p:nvSpPr>
        <p:spPr>
          <a:xfrm>
            <a:off x="2885859" y="3139917"/>
            <a:ext cx="3168352" cy="92333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base">
              <a:spcBef>
                <a:spcPct val="0"/>
              </a:spcBef>
              <a:spcAft>
                <a:spcPct val="0"/>
              </a:spcAft>
            </a:pPr>
            <a:r>
              <a:rPr lang="en-GB" dirty="0" smtClean="0">
                <a:solidFill>
                  <a:prstClr val="black"/>
                </a:solidFill>
                <a:latin typeface="Calibri"/>
              </a:rPr>
              <a:t>&gt;5GB/s to tape during HI</a:t>
            </a:r>
          </a:p>
          <a:p>
            <a:pPr fontAlgn="base">
              <a:spcBef>
                <a:spcPct val="0"/>
              </a:spcBef>
              <a:spcAft>
                <a:spcPct val="0"/>
              </a:spcAft>
            </a:pPr>
            <a:r>
              <a:rPr lang="en-GB" dirty="0" smtClean="0">
                <a:solidFill>
                  <a:prstClr val="black"/>
                </a:solidFill>
                <a:latin typeface="Calibri"/>
              </a:rPr>
              <a:t>~ 2 PB/month to tape </a:t>
            </a:r>
            <a:r>
              <a:rPr lang="en-GB" dirty="0" err="1" smtClean="0">
                <a:solidFill>
                  <a:prstClr val="black"/>
                </a:solidFill>
                <a:latin typeface="Calibri"/>
              </a:rPr>
              <a:t>pp</a:t>
            </a:r>
            <a:endParaRPr lang="en-GB" dirty="0" smtClean="0">
              <a:solidFill>
                <a:prstClr val="black"/>
              </a:solidFill>
              <a:latin typeface="Calibri"/>
            </a:endParaRPr>
          </a:p>
          <a:p>
            <a:pPr fontAlgn="base">
              <a:spcBef>
                <a:spcPct val="0"/>
              </a:spcBef>
              <a:spcAft>
                <a:spcPct val="0"/>
              </a:spcAft>
            </a:pPr>
            <a:r>
              <a:rPr lang="en-GB" dirty="0" smtClean="0">
                <a:solidFill>
                  <a:prstClr val="black"/>
                </a:solidFill>
                <a:latin typeface="Calibri"/>
              </a:rPr>
              <a:t>~ 4 PB to tape in HI </a:t>
            </a:r>
          </a:p>
        </p:txBody>
      </p:sp>
      <p:pic>
        <p:nvPicPr>
          <p:cNvPr id="31" name="Picture 30" descr="ian-2010-2011-write.tiff"/>
          <p:cNvPicPr>
            <a:picLocks noChangeAspect="1"/>
          </p:cNvPicPr>
          <p:nvPr/>
        </p:nvPicPr>
        <p:blipFill rotWithShape="1">
          <a:blip r:embed="rId4">
            <a:extLst>
              <a:ext uri="{28A0092B-C50C-407E-A947-70E740481C1C}">
                <a14:useLocalDpi xmlns:a14="http://schemas.microsoft.com/office/drawing/2010/main" val="0"/>
              </a:ext>
            </a:extLst>
          </a:blip>
          <a:srcRect t="3574" r="11806"/>
          <a:stretch/>
        </p:blipFill>
        <p:spPr>
          <a:xfrm>
            <a:off x="611560" y="764806"/>
            <a:ext cx="6031221" cy="3888330"/>
          </a:xfrm>
          <a:prstGeom prst="rect">
            <a:avLst/>
          </a:prstGeom>
        </p:spPr>
      </p:pic>
      <p:sp>
        <p:nvSpPr>
          <p:cNvPr id="32" name="TextBox 31"/>
          <p:cNvSpPr txBox="1"/>
          <p:nvPr/>
        </p:nvSpPr>
        <p:spPr>
          <a:xfrm>
            <a:off x="1403648" y="2276872"/>
            <a:ext cx="131380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 PB/month</a:t>
            </a:r>
            <a:endParaRPr lang="en-US" dirty="0"/>
          </a:p>
        </p:txBody>
      </p:sp>
      <p:sp>
        <p:nvSpPr>
          <p:cNvPr id="33" name="TextBox 32"/>
          <p:cNvSpPr txBox="1"/>
          <p:nvPr/>
        </p:nvSpPr>
        <p:spPr>
          <a:xfrm>
            <a:off x="7092280" y="2636912"/>
            <a:ext cx="1158941" cy="1477328"/>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err="1" smtClean="0">
                <a:solidFill>
                  <a:srgbClr val="FF6600"/>
                </a:solidFill>
              </a:rPr>
              <a:t>LHCb</a:t>
            </a:r>
            <a:endParaRPr lang="en-US" b="1" dirty="0" smtClean="0">
              <a:solidFill>
                <a:srgbClr val="FF6600"/>
              </a:solidFill>
            </a:endParaRPr>
          </a:p>
          <a:p>
            <a:r>
              <a:rPr lang="en-US" b="1" dirty="0" smtClean="0">
                <a:solidFill>
                  <a:srgbClr val="FF6600"/>
                </a:solidFill>
              </a:rPr>
              <a:t>(compass)</a:t>
            </a:r>
          </a:p>
          <a:p>
            <a:r>
              <a:rPr lang="en-US" b="1" dirty="0" smtClean="0">
                <a:solidFill>
                  <a:srgbClr val="FF6600"/>
                </a:solidFill>
              </a:rPr>
              <a:t>CMS</a:t>
            </a:r>
          </a:p>
          <a:p>
            <a:r>
              <a:rPr lang="en-US" b="1" dirty="0" smtClean="0">
                <a:solidFill>
                  <a:srgbClr val="FF6600"/>
                </a:solidFill>
              </a:rPr>
              <a:t>ATLAS</a:t>
            </a:r>
          </a:p>
          <a:p>
            <a:r>
              <a:rPr lang="en-US" b="1" dirty="0" smtClean="0">
                <a:solidFill>
                  <a:srgbClr val="FF6600"/>
                </a:solidFill>
              </a:rPr>
              <a:t>ALICE</a:t>
            </a:r>
            <a:endParaRPr lang="en-US" b="1" dirty="0">
              <a:solidFill>
                <a:srgbClr val="FF6600"/>
              </a:solidFill>
            </a:endParaRPr>
          </a:p>
        </p:txBody>
      </p:sp>
      <p:cxnSp>
        <p:nvCxnSpPr>
          <p:cNvPr id="34" name="Straight Arrow Connector 33"/>
          <p:cNvCxnSpPr/>
          <p:nvPr/>
        </p:nvCxnSpPr>
        <p:spPr>
          <a:xfrm>
            <a:off x="1259632" y="2636912"/>
            <a:ext cx="1728192"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flipH="1">
            <a:off x="6372200" y="3933056"/>
            <a:ext cx="792088"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6372200" y="3501008"/>
            <a:ext cx="792088" cy="14401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6372200" y="3212976"/>
            <a:ext cx="864096" cy="14401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6444208" y="2852936"/>
            <a:ext cx="72008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6444208" y="3068960"/>
            <a:ext cx="720080" cy="72008"/>
          </a:xfrm>
          <a:prstGeom prst="straightConnector1">
            <a:avLst/>
          </a:prstGeom>
          <a:ln w="6350" cmpd="sng">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23728" y="980728"/>
            <a:ext cx="415085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Data written to tape (GB/month): 2010-11</a:t>
            </a:r>
            <a:endParaRPr lang="en-US" dirty="0"/>
          </a:p>
        </p:txBody>
      </p:sp>
      <p:sp>
        <p:nvSpPr>
          <p:cNvPr id="41" name="TextBox 40"/>
          <p:cNvSpPr txBox="1"/>
          <p:nvPr/>
        </p:nvSpPr>
        <p:spPr>
          <a:xfrm>
            <a:off x="4283968" y="1484784"/>
            <a:ext cx="386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HI</a:t>
            </a:r>
            <a:endParaRPr lang="en-US" dirty="0"/>
          </a:p>
        </p:txBody>
      </p:sp>
      <p:sp>
        <p:nvSpPr>
          <p:cNvPr id="42" name="TextBox 41"/>
          <p:cNvSpPr txBox="1"/>
          <p:nvPr/>
        </p:nvSpPr>
        <p:spPr>
          <a:xfrm>
            <a:off x="4932041" y="1628800"/>
            <a:ext cx="172819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2010 Reprocessing</a:t>
            </a:r>
            <a:endParaRPr lang="en-US" dirty="0"/>
          </a:p>
        </p:txBody>
      </p:sp>
      <p:sp>
        <p:nvSpPr>
          <p:cNvPr id="43" name="Right Brace 42"/>
          <p:cNvSpPr/>
          <p:nvPr/>
        </p:nvSpPr>
        <p:spPr>
          <a:xfrm rot="16200000">
            <a:off x="4788024" y="1484784"/>
            <a:ext cx="360040" cy="1656184"/>
          </a:xfrm>
          <a:prstGeom prst="rightBrace">
            <a:avLst>
              <a:gd name="adj1" fmla="val 8333"/>
              <a:gd name="adj2" fmla="val 48587"/>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4" name="TextBox 43"/>
          <p:cNvSpPr txBox="1"/>
          <p:nvPr/>
        </p:nvSpPr>
        <p:spPr>
          <a:xfrm>
            <a:off x="6876256" y="1340768"/>
            <a:ext cx="20882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p</a:t>
            </a:r>
            <a:r>
              <a:rPr lang="en-US" dirty="0" smtClean="0"/>
              <a:t>-p data to tape at close to 2 PB/month</a:t>
            </a:r>
            <a:endParaRPr lang="en-US" dirty="0"/>
          </a:p>
        </p:txBody>
      </p:sp>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764705"/>
            <a:ext cx="2051720" cy="132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6876256" y="2060848"/>
            <a:ext cx="226774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Peak rate: 225TB/day</a:t>
            </a:r>
            <a:endParaRPr lang="en-US" dirty="0"/>
          </a:p>
        </p:txBody>
      </p:sp>
      <p:cxnSp>
        <p:nvCxnSpPr>
          <p:cNvPr id="5" name="Straight Arrow Connector 4"/>
          <p:cNvCxnSpPr/>
          <p:nvPr/>
        </p:nvCxnSpPr>
        <p:spPr>
          <a:xfrm flipH="1" flipV="1">
            <a:off x="1979712" y="1772816"/>
            <a:ext cx="2664296" cy="28803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42084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 name="Content Placeholder 1"/>
          <p:cNvSpPr txBox="1">
            <a:spLocks/>
          </p:cNvSpPr>
          <p:nvPr/>
        </p:nvSpPr>
        <p:spPr>
          <a:xfrm>
            <a:off x="3923928" y="5489848"/>
            <a:ext cx="2088232" cy="136815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a:spcBef>
                <a:spcPct val="20000"/>
              </a:spcBef>
              <a:defRPr/>
            </a:pPr>
            <a:r>
              <a:rPr lang="en-GB" sz="2000" dirty="0" smtClean="0">
                <a:solidFill>
                  <a:srgbClr val="003399"/>
                </a:solidFill>
                <a:latin typeface="Calibri"/>
              </a:rPr>
              <a:t>Large numbers of analysis users:</a:t>
            </a:r>
          </a:p>
          <a:p>
            <a:pPr marL="285750" indent="-285750">
              <a:spcBef>
                <a:spcPct val="20000"/>
              </a:spcBef>
              <a:buFont typeface="Wingdings" charset="2"/>
              <a:buChar char="§"/>
              <a:defRPr/>
            </a:pPr>
            <a:r>
              <a:rPr lang="en-GB" sz="1600" dirty="0" smtClean="0">
                <a:solidFill>
                  <a:srgbClr val="C0504D">
                    <a:lumMod val="75000"/>
                  </a:srgbClr>
                </a:solidFill>
                <a:latin typeface="Calibri"/>
              </a:rPr>
              <a:t>ATLAS, CMS ~800</a:t>
            </a:r>
          </a:p>
          <a:p>
            <a:pPr marL="285750" indent="-285750">
              <a:spcBef>
                <a:spcPct val="20000"/>
              </a:spcBef>
              <a:buFont typeface="Wingdings" charset="2"/>
              <a:buChar char="§"/>
              <a:defRPr/>
            </a:pPr>
            <a:r>
              <a:rPr lang="en-GB" sz="1600" dirty="0" err="1" smtClean="0">
                <a:solidFill>
                  <a:srgbClr val="C0504D">
                    <a:lumMod val="75000"/>
                  </a:srgbClr>
                </a:solidFill>
                <a:latin typeface="Calibri"/>
              </a:rPr>
              <a:t>LHCb</a:t>
            </a:r>
            <a:r>
              <a:rPr lang="en-GB" sz="1600" dirty="0" err="1">
                <a:solidFill>
                  <a:srgbClr val="C0504D">
                    <a:lumMod val="75000"/>
                  </a:srgbClr>
                </a:solidFill>
                <a:latin typeface="Calibri"/>
              </a:rPr>
              <a:t>,</a:t>
            </a:r>
            <a:r>
              <a:rPr lang="en-GB" sz="1600" dirty="0" err="1" smtClean="0">
                <a:solidFill>
                  <a:srgbClr val="C0504D">
                    <a:lumMod val="75000"/>
                  </a:srgbClr>
                </a:solidFill>
                <a:latin typeface="Calibri"/>
              </a:rPr>
              <a:t>ALICE</a:t>
            </a:r>
            <a:r>
              <a:rPr lang="en-GB" sz="1600" dirty="0" smtClean="0">
                <a:solidFill>
                  <a:srgbClr val="C0504D">
                    <a:lumMod val="75000"/>
                  </a:srgbClr>
                </a:solidFill>
                <a:latin typeface="Calibri"/>
              </a:rPr>
              <a:t> ~250</a:t>
            </a:r>
          </a:p>
        </p:txBody>
      </p:sp>
      <p:sp>
        <p:nvSpPr>
          <p:cNvPr id="2" name="Content Placeholder 1"/>
          <p:cNvSpPr>
            <a:spLocks noGrp="1"/>
          </p:cNvSpPr>
          <p:nvPr>
            <p:ph sz="half" idx="1"/>
          </p:nvPr>
        </p:nvSpPr>
        <p:spPr>
          <a:xfrm>
            <a:off x="683568" y="980728"/>
            <a:ext cx="3312368" cy="1224136"/>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lang="en-GB" sz="2000" dirty="0" smtClean="0"/>
              <a:t>Use remains consistently high: </a:t>
            </a:r>
          </a:p>
          <a:p>
            <a:pPr lvl="1">
              <a:buFont typeface="Wingdings" charset="2"/>
              <a:buChar char="§"/>
            </a:pPr>
            <a:r>
              <a:rPr lang="en-GB" sz="1800" dirty="0" smtClean="0"/>
              <a:t>&gt;1 M jobs/day; </a:t>
            </a:r>
          </a:p>
          <a:p>
            <a:pPr lvl="1">
              <a:buFont typeface="Wingdings" charset="2"/>
              <a:buChar char="§"/>
            </a:pPr>
            <a:r>
              <a:rPr lang="en-GB" sz="1800" dirty="0" smtClean="0"/>
              <a:t>~150k CPU</a:t>
            </a:r>
          </a:p>
        </p:txBody>
      </p:sp>
      <p:sp>
        <p:nvSpPr>
          <p:cNvPr id="3" name="Title 2"/>
          <p:cNvSpPr>
            <a:spLocks noGrp="1"/>
          </p:cNvSpPr>
          <p:nvPr>
            <p:ph type="title"/>
          </p:nvPr>
        </p:nvSpPr>
        <p:spPr>
          <a:xfrm>
            <a:off x="611560" y="0"/>
            <a:ext cx="4026024" cy="762000"/>
          </a:xfrm>
        </p:spPr>
        <p:txBody>
          <a:bodyPr/>
          <a:lstStyle/>
          <a:p>
            <a:r>
              <a:rPr lang="en-GB" dirty="0" smtClean="0"/>
              <a:t>Grid Usage</a:t>
            </a:r>
            <a:endParaRPr lang="en-GB" dirty="0"/>
          </a:p>
        </p:txBody>
      </p:sp>
      <p:sp>
        <p:nvSpPr>
          <p:cNvPr id="20" name="TextBox 19"/>
          <p:cNvSpPr txBox="1"/>
          <p:nvPr/>
        </p:nvSpPr>
        <p:spPr>
          <a:xfrm>
            <a:off x="1691680" y="2852936"/>
            <a:ext cx="1994970" cy="369332"/>
          </a:xfrm>
          <a:prstGeom prst="rect">
            <a:avLst/>
          </a:prstGeom>
          <a:noFill/>
        </p:spPr>
        <p:txBody>
          <a:bodyPr wrap="none" rtlCol="0">
            <a:spAutoFit/>
          </a:bodyPr>
          <a:lstStyle/>
          <a:p>
            <a:r>
              <a:rPr lang="en-GB" dirty="0" smtClean="0">
                <a:solidFill>
                  <a:prstClr val="black"/>
                </a:solidFill>
                <a:latin typeface="Calibri"/>
              </a:rPr>
              <a:t>100k CPU-days/day</a:t>
            </a:r>
            <a:endParaRPr lang="en-GB" dirty="0">
              <a:solidFill>
                <a:prstClr val="black"/>
              </a:solidFill>
              <a:latin typeface="Calibri"/>
            </a:endParaRPr>
          </a:p>
        </p:txBody>
      </p:sp>
      <p:sp>
        <p:nvSpPr>
          <p:cNvPr id="22" name="TextBox 21"/>
          <p:cNvSpPr txBox="1"/>
          <p:nvPr/>
        </p:nvSpPr>
        <p:spPr>
          <a:xfrm>
            <a:off x="539552" y="5445224"/>
            <a:ext cx="324036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smtClean="0">
                <a:solidFill>
                  <a:prstClr val="black"/>
                </a:solidFill>
                <a:latin typeface="Calibri"/>
              </a:rPr>
              <a:t>As well as LHC data, large simulation productions always </a:t>
            </a:r>
            <a:r>
              <a:rPr lang="en-GB" dirty="0" err="1" smtClean="0">
                <a:solidFill>
                  <a:prstClr val="black"/>
                </a:solidFill>
                <a:latin typeface="Calibri"/>
              </a:rPr>
              <a:t>ongoing</a:t>
            </a:r>
            <a:endParaRPr lang="en-GB" dirty="0">
              <a:solidFill>
                <a:prstClr val="black"/>
              </a:solidFill>
              <a:latin typeface="Calibri"/>
            </a:endParaRPr>
          </a:p>
        </p:txBody>
      </p:sp>
      <p:pic>
        <p:nvPicPr>
          <p:cNvPr id="17" name="Picture 16"/>
          <p:cNvPicPr>
            <a:picLocks noChangeAspect="1"/>
          </p:cNvPicPr>
          <p:nvPr/>
        </p:nvPicPr>
        <p:blipFill>
          <a:blip r:embed="rId3"/>
          <a:stretch>
            <a:fillRect/>
          </a:stretch>
        </p:blipFill>
        <p:spPr>
          <a:xfrm>
            <a:off x="107504" y="2780928"/>
            <a:ext cx="5947570" cy="2664296"/>
          </a:xfrm>
          <a:prstGeom prst="rect">
            <a:avLst/>
          </a:prstGeom>
        </p:spPr>
      </p:pic>
      <p:sp>
        <p:nvSpPr>
          <p:cNvPr id="18" name="TextBox 17"/>
          <p:cNvSpPr txBox="1"/>
          <p:nvPr/>
        </p:nvSpPr>
        <p:spPr>
          <a:xfrm>
            <a:off x="395536" y="2780928"/>
            <a:ext cx="547260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prstClr val="black"/>
                </a:solidFill>
                <a:latin typeface="Calibri"/>
              </a:rPr>
              <a:t>CPU used at Tier 1s + Tier 2s (HS06.hrs/month) – last 12 months</a:t>
            </a:r>
            <a:endParaRPr lang="en-US" sz="1600" dirty="0">
              <a:solidFill>
                <a:prstClr val="black"/>
              </a:solidFill>
              <a:latin typeface="Calibri"/>
            </a:endParaRPr>
          </a:p>
        </p:txBody>
      </p:sp>
      <p:sp>
        <p:nvSpPr>
          <p:cNvPr id="19" name="TextBox 18"/>
          <p:cNvSpPr txBox="1"/>
          <p:nvPr/>
        </p:nvSpPr>
        <p:spPr>
          <a:xfrm>
            <a:off x="6228184" y="2996952"/>
            <a:ext cx="244827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prstClr val="black"/>
                </a:solidFill>
                <a:latin typeface="Calibri"/>
              </a:rPr>
              <a:t>At the end of 2010 we saw all Tier 1 and Tier 2 job slots being filled</a:t>
            </a:r>
            <a:endParaRPr lang="en-US" dirty="0">
              <a:solidFill>
                <a:prstClr val="black"/>
              </a:solidFill>
              <a:latin typeface="Calibri"/>
            </a:endParaRPr>
          </a:p>
        </p:txBody>
      </p:sp>
      <p:pic>
        <p:nvPicPr>
          <p:cNvPr id="21" name="Picture 3"/>
          <p:cNvPicPr>
            <a:picLocks noChangeAspect="1" noChangeArrowheads="1"/>
          </p:cNvPicPr>
          <p:nvPr/>
        </p:nvPicPr>
        <p:blipFill>
          <a:blip r:embed="rId4" cstate="screen"/>
          <a:srcRect/>
          <a:stretch>
            <a:fillRect/>
          </a:stretch>
        </p:blipFill>
        <p:spPr bwMode="auto">
          <a:xfrm>
            <a:off x="2987824" y="3861048"/>
            <a:ext cx="2915816" cy="1174950"/>
          </a:xfrm>
          <a:prstGeom prst="rect">
            <a:avLst/>
          </a:prstGeom>
          <a:noFill/>
          <a:ln w="9525">
            <a:noFill/>
            <a:miter lim="800000"/>
            <a:headEnd/>
            <a:tailEnd/>
          </a:ln>
          <a:effectLst/>
        </p:spPr>
      </p:pic>
      <p:sp>
        <p:nvSpPr>
          <p:cNvPr id="23" name="TextBox 22"/>
          <p:cNvSpPr txBox="1"/>
          <p:nvPr/>
        </p:nvSpPr>
        <p:spPr>
          <a:xfrm>
            <a:off x="6228184" y="4005064"/>
            <a:ext cx="244827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prstClr val="black"/>
                </a:solidFill>
                <a:latin typeface="Calibri"/>
              </a:rPr>
              <a:t>CPU usage now &gt;&gt; double that of mid-2010 (inset shows build up over previous years)</a:t>
            </a:r>
            <a:endParaRPr lang="en-US" dirty="0">
              <a:solidFill>
                <a:prstClr val="black"/>
              </a:solidFill>
              <a:latin typeface="Calibri"/>
            </a:endParaRPr>
          </a:p>
        </p:txBody>
      </p:sp>
      <p:pic>
        <p:nvPicPr>
          <p:cNvPr id="5" name="Picture 4"/>
          <p:cNvPicPr>
            <a:picLocks noChangeAspect="1"/>
          </p:cNvPicPr>
          <p:nvPr/>
        </p:nvPicPr>
        <p:blipFill>
          <a:blip r:embed="rId5"/>
          <a:stretch>
            <a:fillRect/>
          </a:stretch>
        </p:blipFill>
        <p:spPr>
          <a:xfrm>
            <a:off x="4211960" y="548680"/>
            <a:ext cx="4932040" cy="2340060"/>
          </a:xfrm>
          <a:prstGeom prst="rect">
            <a:avLst/>
          </a:prstGeom>
        </p:spPr>
      </p:pic>
      <p:sp>
        <p:nvSpPr>
          <p:cNvPr id="99" name="TextBox 98"/>
          <p:cNvSpPr txBox="1"/>
          <p:nvPr/>
        </p:nvSpPr>
        <p:spPr>
          <a:xfrm>
            <a:off x="6804248" y="908720"/>
            <a:ext cx="1413528" cy="369332"/>
          </a:xfrm>
          <a:prstGeom prst="rect">
            <a:avLst/>
          </a:prstGeom>
          <a:noFill/>
          <a:ln>
            <a:solidFill>
              <a:srgbClr val="003399"/>
            </a:solidFill>
          </a:ln>
        </p:spPr>
        <p:txBody>
          <a:bodyPr wrap="none" rtlCol="0">
            <a:spAutoFit/>
          </a:bodyPr>
          <a:lstStyle/>
          <a:p>
            <a:r>
              <a:rPr lang="en-GB" dirty="0" smtClean="0">
                <a:solidFill>
                  <a:prstClr val="black"/>
                </a:solidFill>
                <a:latin typeface="Calibri"/>
              </a:rPr>
              <a:t>1 M jobs/day</a:t>
            </a:r>
            <a:endParaRPr lang="en-GB" dirty="0">
              <a:solidFill>
                <a:prstClr val="black"/>
              </a:solidFill>
              <a:latin typeface="Calibri"/>
            </a:endParaRPr>
          </a:p>
        </p:txBody>
      </p:sp>
      <p:sp>
        <p:nvSpPr>
          <p:cNvPr id="6" name="TextBox 5"/>
          <p:cNvSpPr txBox="1"/>
          <p:nvPr/>
        </p:nvSpPr>
        <p:spPr>
          <a:xfrm>
            <a:off x="6372200" y="5661248"/>
            <a:ext cx="2437536"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solidFill>
                  <a:prstClr val="white"/>
                </a:solidFill>
                <a:latin typeface="Calibri"/>
              </a:rPr>
              <a:t>In 2010 WLCG delivered</a:t>
            </a:r>
          </a:p>
          <a:p>
            <a:r>
              <a:rPr lang="en-US" dirty="0" smtClean="0">
                <a:solidFill>
                  <a:prstClr val="white"/>
                </a:solidFill>
                <a:latin typeface="Calibri"/>
              </a:rPr>
              <a:t>~ 80-100 CPU-millennia!</a:t>
            </a:r>
            <a:endParaRPr lang="en-US" dirty="0">
              <a:solidFill>
                <a:prstClr val="white"/>
              </a:solidFill>
              <a:latin typeface="Calibri"/>
            </a:endParaRPr>
          </a:p>
        </p:txBody>
      </p:sp>
    </p:spTree>
    <p:extLst>
      <p:ext uri="{BB962C8B-B14F-4D97-AF65-F5344CB8AC3E}">
        <p14:creationId xmlns:p14="http://schemas.microsoft.com/office/powerpoint/2010/main" val="379402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211960" y="908720"/>
            <a:ext cx="4711824" cy="2010543"/>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en-GB" dirty="0" smtClean="0">
                <a:solidFill>
                  <a:schemeClr val="tx1"/>
                </a:solidFill>
              </a:rPr>
              <a:t>The grid really works</a:t>
            </a:r>
          </a:p>
          <a:p>
            <a:r>
              <a:rPr lang="en-GB" dirty="0" smtClean="0">
                <a:solidFill>
                  <a:schemeClr val="tx1"/>
                </a:solidFill>
              </a:rPr>
              <a:t>All sites, large and small can contribute</a:t>
            </a:r>
          </a:p>
          <a:p>
            <a:pPr lvl="1"/>
            <a:r>
              <a:rPr lang="en-GB" dirty="0" smtClean="0"/>
              <a:t>And their contributions are needed!</a:t>
            </a:r>
          </a:p>
          <a:p>
            <a:r>
              <a:rPr lang="en-GB" dirty="0" smtClean="0">
                <a:solidFill>
                  <a:srgbClr val="000000"/>
                </a:solidFill>
              </a:rPr>
              <a:t>Significant use of Tier 2s for analysis</a:t>
            </a:r>
          </a:p>
          <a:p>
            <a:r>
              <a:rPr lang="en-GB" dirty="0" smtClean="0">
                <a:solidFill>
                  <a:srgbClr val="000000"/>
                </a:solidFill>
              </a:rPr>
              <a:t>Tier 0 usage peaks when LHC running – average is much less</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5" name="Title 4"/>
          <p:cNvSpPr>
            <a:spLocks noGrp="1"/>
          </p:cNvSpPr>
          <p:nvPr>
            <p:ph type="title"/>
          </p:nvPr>
        </p:nvSpPr>
        <p:spPr>
          <a:xfrm>
            <a:off x="4283968" y="0"/>
            <a:ext cx="4402832" cy="762000"/>
          </a:xfrm>
        </p:spPr>
        <p:txBody>
          <a:bodyPr>
            <a:noAutofit/>
          </a:bodyPr>
          <a:lstStyle/>
          <a:p>
            <a:r>
              <a:rPr lang="en-GB" sz="3200" dirty="0" smtClean="0"/>
              <a:t>CPU – around the Tiers </a:t>
            </a:r>
            <a:endParaRPr lang="en-GB" sz="3200" dirty="0"/>
          </a:p>
        </p:txBody>
      </p:sp>
      <p:pic>
        <p:nvPicPr>
          <p:cNvPr id="6" name="Picture 5"/>
          <p:cNvPicPr>
            <a:picLocks noChangeAspect="1"/>
          </p:cNvPicPr>
          <p:nvPr/>
        </p:nvPicPr>
        <p:blipFill>
          <a:blip r:embed="rId3"/>
          <a:stretch>
            <a:fillRect/>
          </a:stretch>
        </p:blipFill>
        <p:spPr>
          <a:xfrm>
            <a:off x="0" y="943"/>
            <a:ext cx="4067944" cy="3248502"/>
          </a:xfrm>
          <a:prstGeom prst="rect">
            <a:avLst/>
          </a:prstGeom>
        </p:spPr>
      </p:pic>
      <p:pic>
        <p:nvPicPr>
          <p:cNvPr id="7" name="Picture 6"/>
          <p:cNvPicPr>
            <a:picLocks noChangeAspect="1"/>
          </p:cNvPicPr>
          <p:nvPr/>
        </p:nvPicPr>
        <p:blipFill>
          <a:blip r:embed="rId4"/>
          <a:stretch>
            <a:fillRect/>
          </a:stretch>
        </p:blipFill>
        <p:spPr>
          <a:xfrm>
            <a:off x="2267744" y="3134201"/>
            <a:ext cx="6876256" cy="3723798"/>
          </a:xfrm>
          <a:prstGeom prst="rect">
            <a:avLst/>
          </a:prstGeom>
        </p:spPr>
      </p:pic>
      <p:cxnSp>
        <p:nvCxnSpPr>
          <p:cNvPr id="19" name="Straight Arrow Connector 18"/>
          <p:cNvCxnSpPr/>
          <p:nvPr/>
        </p:nvCxnSpPr>
        <p:spPr>
          <a:xfrm>
            <a:off x="971600" y="2348880"/>
            <a:ext cx="1656184"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251520" y="3645024"/>
            <a:ext cx="18002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solidFill>
                  <a:prstClr val="black"/>
                </a:solidFill>
                <a:latin typeface="Calibri"/>
              </a:rPr>
              <a:t>Jan 2011 was highest use month ever … so far</a:t>
            </a:r>
            <a:endParaRPr lang="en-US" sz="1600" dirty="0">
              <a:solidFill>
                <a:prstClr val="black"/>
              </a:solidFill>
              <a:latin typeface="Calibri"/>
            </a:endParaRPr>
          </a:p>
        </p:txBody>
      </p:sp>
    </p:spTree>
    <p:extLst>
      <p:ext uri="{BB962C8B-B14F-4D97-AF65-F5344CB8AC3E}">
        <p14:creationId xmlns:p14="http://schemas.microsoft.com/office/powerpoint/2010/main" val="1333209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683568" y="2924944"/>
            <a:ext cx="435509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World-wide: ~10 GB/s per large experiment</a:t>
            </a:r>
            <a:endParaRPr lang="en-US"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Data transfers</a:t>
            </a:r>
            <a:endParaRPr lang="en-US" dirty="0"/>
          </a:p>
        </p:txBody>
      </p:sp>
      <p:pic>
        <p:nvPicPr>
          <p:cNvPr id="6" name="Picture 5"/>
          <p:cNvPicPr>
            <a:picLocks noChangeAspect="1"/>
          </p:cNvPicPr>
          <p:nvPr/>
        </p:nvPicPr>
        <p:blipFill>
          <a:blip r:embed="rId2"/>
          <a:stretch>
            <a:fillRect/>
          </a:stretch>
        </p:blipFill>
        <p:spPr>
          <a:xfrm>
            <a:off x="971600" y="4226059"/>
            <a:ext cx="6623720" cy="2631941"/>
          </a:xfrm>
          <a:prstGeom prst="rect">
            <a:avLst/>
          </a:prstGeom>
        </p:spPr>
      </p:pic>
      <p:sp>
        <p:nvSpPr>
          <p:cNvPr id="9" name="TextBox 8"/>
          <p:cNvSpPr txBox="1"/>
          <p:nvPr/>
        </p:nvSpPr>
        <p:spPr>
          <a:xfrm>
            <a:off x="4283968" y="3933056"/>
            <a:ext cx="2292982"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smtClean="0">
                <a:solidFill>
                  <a:prstClr val="black"/>
                </a:solidFill>
                <a:latin typeface="Calibri"/>
              </a:rPr>
              <a:t>CMS HI data zero suppression &amp; </a:t>
            </a:r>
            <a:r>
              <a:rPr lang="en-US" sz="1050" dirty="0" smtClean="0">
                <a:solidFill>
                  <a:prstClr val="black"/>
                </a:solidFill>
                <a:latin typeface="Calibri"/>
                <a:sym typeface="Wingdings"/>
              </a:rPr>
              <a:t> FNAL</a:t>
            </a:r>
            <a:endParaRPr lang="en-US" sz="1050" dirty="0">
              <a:solidFill>
                <a:prstClr val="black"/>
              </a:solidFill>
              <a:latin typeface="Calibri"/>
            </a:endParaRPr>
          </a:p>
        </p:txBody>
      </p:sp>
      <p:sp>
        <p:nvSpPr>
          <p:cNvPr id="10" name="TextBox 9"/>
          <p:cNvSpPr txBox="1"/>
          <p:nvPr/>
        </p:nvSpPr>
        <p:spPr>
          <a:xfrm>
            <a:off x="6372200" y="3573016"/>
            <a:ext cx="1221945"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smtClean="0">
                <a:solidFill>
                  <a:prstClr val="black"/>
                </a:solidFill>
                <a:latin typeface="Calibri"/>
              </a:rPr>
              <a:t>2011 data </a:t>
            </a:r>
            <a:r>
              <a:rPr lang="en-US" sz="1050" dirty="0" smtClean="0">
                <a:solidFill>
                  <a:prstClr val="black"/>
                </a:solidFill>
                <a:latin typeface="Calibri"/>
                <a:sym typeface="Wingdings"/>
              </a:rPr>
              <a:t> Tier 1s</a:t>
            </a:r>
            <a:endParaRPr lang="en-US" sz="1050" dirty="0">
              <a:solidFill>
                <a:prstClr val="black"/>
              </a:solidFill>
              <a:latin typeface="Calibri"/>
            </a:endParaRPr>
          </a:p>
        </p:txBody>
      </p:sp>
      <p:cxnSp>
        <p:nvCxnSpPr>
          <p:cNvPr id="11" name="Straight Arrow Connector 10"/>
          <p:cNvCxnSpPr>
            <a:stCxn id="18" idx="2"/>
          </p:cNvCxnSpPr>
          <p:nvPr/>
        </p:nvCxnSpPr>
        <p:spPr>
          <a:xfrm>
            <a:off x="4044853" y="3883075"/>
            <a:ext cx="671163" cy="1850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2"/>
            <a:endCxn id="14" idx="1"/>
          </p:cNvCxnSpPr>
          <p:nvPr/>
        </p:nvCxnSpPr>
        <p:spPr>
          <a:xfrm>
            <a:off x="5430459" y="4171107"/>
            <a:ext cx="460851" cy="1202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2"/>
          </p:cNvCxnSpPr>
          <p:nvPr/>
        </p:nvCxnSpPr>
        <p:spPr>
          <a:xfrm flipH="1">
            <a:off x="6588224" y="3811067"/>
            <a:ext cx="394949" cy="1922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Left Brace 13"/>
          <p:cNvSpPr/>
          <p:nvPr/>
        </p:nvSpPr>
        <p:spPr>
          <a:xfrm rot="5400000">
            <a:off x="5756293" y="5269043"/>
            <a:ext cx="270035" cy="4783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TextBox 14"/>
          <p:cNvSpPr txBox="1"/>
          <p:nvPr/>
        </p:nvSpPr>
        <p:spPr>
          <a:xfrm>
            <a:off x="2555776" y="3933056"/>
            <a:ext cx="1453195"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smtClean="0">
                <a:solidFill>
                  <a:prstClr val="black"/>
                </a:solidFill>
                <a:latin typeface="Calibri"/>
              </a:rPr>
              <a:t>Re-processing 2010 data</a:t>
            </a:r>
            <a:endParaRPr lang="en-US" sz="1050" dirty="0">
              <a:solidFill>
                <a:prstClr val="black"/>
              </a:solidFill>
              <a:latin typeface="Calibri"/>
            </a:endParaRPr>
          </a:p>
        </p:txBody>
      </p:sp>
      <p:sp>
        <p:nvSpPr>
          <p:cNvPr id="16" name="Left Brace 15"/>
          <p:cNvSpPr/>
          <p:nvPr/>
        </p:nvSpPr>
        <p:spPr>
          <a:xfrm rot="5400000">
            <a:off x="4044440" y="4883684"/>
            <a:ext cx="297013" cy="826071"/>
          </a:xfrm>
          <a:prstGeom prst="leftBrace">
            <a:avLst>
              <a:gd name="adj1" fmla="val 8333"/>
              <a:gd name="adj2" fmla="val 505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7" name="Straight Arrow Connector 16"/>
          <p:cNvCxnSpPr>
            <a:stCxn id="15" idx="2"/>
            <a:endCxn id="16" idx="1"/>
          </p:cNvCxnSpPr>
          <p:nvPr/>
        </p:nvCxnSpPr>
        <p:spPr>
          <a:xfrm>
            <a:off x="3282374" y="4171107"/>
            <a:ext cx="905839" cy="977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347864" y="3645024"/>
            <a:ext cx="1393978"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smtClean="0">
                <a:solidFill>
                  <a:prstClr val="black"/>
                </a:solidFill>
                <a:latin typeface="Calibri"/>
              </a:rPr>
              <a:t>ALICE HI data </a:t>
            </a:r>
            <a:r>
              <a:rPr lang="en-US" sz="1050" dirty="0" smtClean="0">
                <a:solidFill>
                  <a:prstClr val="black"/>
                </a:solidFill>
                <a:latin typeface="Calibri"/>
                <a:sym typeface="Wingdings"/>
              </a:rPr>
              <a:t> Tier 1s</a:t>
            </a:r>
            <a:endParaRPr lang="en-US" sz="1050" dirty="0">
              <a:solidFill>
                <a:prstClr val="black"/>
              </a:solidFill>
              <a:latin typeface="Calibri"/>
            </a:endParaRPr>
          </a:p>
        </p:txBody>
      </p:sp>
      <p:sp>
        <p:nvSpPr>
          <p:cNvPr id="25" name="TextBox 24"/>
          <p:cNvSpPr txBox="1"/>
          <p:nvPr/>
        </p:nvSpPr>
        <p:spPr>
          <a:xfrm>
            <a:off x="683568" y="908720"/>
            <a:ext cx="230425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dirty="0" smtClean="0">
                <a:solidFill>
                  <a:prstClr val="black"/>
                </a:solidFill>
                <a:latin typeface="Calibri"/>
              </a:rPr>
              <a:t>LHC data transfers: </a:t>
            </a:r>
            <a:br>
              <a:rPr lang="en-GB" b="1" dirty="0" smtClean="0">
                <a:solidFill>
                  <a:prstClr val="black"/>
                </a:solidFill>
                <a:latin typeface="Calibri"/>
              </a:rPr>
            </a:br>
            <a:r>
              <a:rPr lang="en-GB" b="1" dirty="0" smtClean="0">
                <a:solidFill>
                  <a:prstClr val="black"/>
                </a:solidFill>
                <a:latin typeface="Calibri"/>
              </a:rPr>
              <a:t>April 2010 – May 2011</a:t>
            </a:r>
            <a:endParaRPr lang="en-GB" b="1" dirty="0">
              <a:solidFill>
                <a:prstClr val="black"/>
              </a:solidFill>
              <a:latin typeface="Calibri"/>
            </a:endParaRPr>
          </a:p>
        </p:txBody>
      </p:sp>
      <p:pic>
        <p:nvPicPr>
          <p:cNvPr id="26" name="Picture 2" descr="http://gridview.cern.ch/GRIDVIEW/dt/bin/gridftp_graphs.php?GraphName=All&amp;SiteVOOption=VO-wise&amp;ThruputDataOption=thruput&amp;SrcSite%5B%5D=160&amp;DurationOption=hourly&amp;StartHour=0&amp;StartDay=25&amp;StartMonth=8&amp;StartYear=2010&amp;EndHour=8&amp;EndDay=1&amp;EndMonth=9&amp;EndYear=2010&amp;HostType=&amp;SrcTier=1&amp;DestTier=All&amp;SiteNameOption=FullName"/>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l="92" r="190"/>
          <a:stretch/>
        </p:blipFill>
        <p:spPr bwMode="auto">
          <a:xfrm>
            <a:off x="4283968" y="1124744"/>
            <a:ext cx="4671500" cy="1861496"/>
          </a:xfrm>
          <a:prstGeom prst="rect">
            <a:avLst/>
          </a:prstGeom>
          <a:noFill/>
        </p:spPr>
      </p:pic>
      <p:sp>
        <p:nvSpPr>
          <p:cNvPr id="27" name="Oval 26"/>
          <p:cNvSpPr/>
          <p:nvPr/>
        </p:nvSpPr>
        <p:spPr>
          <a:xfrm>
            <a:off x="2987824" y="4509120"/>
            <a:ext cx="864096" cy="7920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prstClr val="black"/>
              </a:solidFill>
              <a:latin typeface="Calibri"/>
            </a:endParaRPr>
          </a:p>
        </p:txBody>
      </p:sp>
      <p:cxnSp>
        <p:nvCxnSpPr>
          <p:cNvPr id="28" name="Straight Arrow Connector 27"/>
          <p:cNvCxnSpPr/>
          <p:nvPr/>
        </p:nvCxnSpPr>
        <p:spPr>
          <a:xfrm flipV="1">
            <a:off x="3635896" y="1628801"/>
            <a:ext cx="1728192" cy="29523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971600" y="3645024"/>
            <a:ext cx="1459457" cy="41549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dirty="0" smtClean="0">
                <a:solidFill>
                  <a:prstClr val="black"/>
                </a:solidFill>
                <a:latin typeface="Calibri"/>
              </a:rPr>
              <a:t>2010 </a:t>
            </a:r>
            <a:r>
              <a:rPr lang="en-US" sz="1050" dirty="0" err="1" smtClean="0">
                <a:solidFill>
                  <a:prstClr val="black"/>
                </a:solidFill>
                <a:latin typeface="Calibri"/>
              </a:rPr>
              <a:t>pp</a:t>
            </a:r>
            <a:r>
              <a:rPr lang="en-US" sz="1050" dirty="0" smtClean="0">
                <a:solidFill>
                  <a:prstClr val="black"/>
                </a:solidFill>
                <a:latin typeface="Calibri"/>
              </a:rPr>
              <a:t> data </a:t>
            </a:r>
            <a:r>
              <a:rPr lang="en-US" sz="1050" dirty="0" smtClean="0">
                <a:solidFill>
                  <a:prstClr val="black"/>
                </a:solidFill>
                <a:latin typeface="Calibri"/>
                <a:sym typeface="Wingdings"/>
              </a:rPr>
              <a:t> Tier 1s</a:t>
            </a:r>
            <a:r>
              <a:rPr lang="en-US" sz="1050" dirty="0" smtClean="0">
                <a:solidFill>
                  <a:prstClr val="black"/>
                </a:solidFill>
                <a:latin typeface="Calibri"/>
              </a:rPr>
              <a:t/>
            </a:r>
            <a:br>
              <a:rPr lang="en-US" sz="1050" dirty="0" smtClean="0">
                <a:solidFill>
                  <a:prstClr val="black"/>
                </a:solidFill>
                <a:latin typeface="Calibri"/>
              </a:rPr>
            </a:br>
            <a:r>
              <a:rPr lang="en-US" sz="1050" dirty="0" smtClean="0">
                <a:solidFill>
                  <a:prstClr val="black"/>
                </a:solidFill>
                <a:latin typeface="Calibri"/>
              </a:rPr>
              <a:t>&amp; re-processing</a:t>
            </a:r>
            <a:endParaRPr lang="en-US" sz="1050" dirty="0">
              <a:solidFill>
                <a:prstClr val="black"/>
              </a:solidFill>
              <a:latin typeface="Calibri"/>
            </a:endParaRPr>
          </a:p>
        </p:txBody>
      </p:sp>
      <p:sp>
        <p:nvSpPr>
          <p:cNvPr id="32" name="Left Brace 31"/>
          <p:cNvSpPr/>
          <p:nvPr/>
        </p:nvSpPr>
        <p:spPr>
          <a:xfrm rot="5400000">
            <a:off x="2627783" y="4293098"/>
            <a:ext cx="288033" cy="2304256"/>
          </a:xfrm>
          <a:prstGeom prst="leftBrace">
            <a:avLst>
              <a:gd name="adj1" fmla="val 8333"/>
              <a:gd name="adj2" fmla="val 505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33" name="Straight Arrow Connector 32"/>
          <p:cNvCxnSpPr>
            <a:stCxn id="31" idx="2"/>
            <a:endCxn id="32" idx="1"/>
          </p:cNvCxnSpPr>
          <p:nvPr/>
        </p:nvCxnSpPr>
        <p:spPr>
          <a:xfrm>
            <a:off x="1701329" y="4060522"/>
            <a:ext cx="1057268" cy="1240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3568" y="1772816"/>
            <a:ext cx="36004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Rates &gt;&gt; higher than planned/tested</a:t>
            </a:r>
          </a:p>
          <a:p>
            <a:r>
              <a:rPr lang="en-US" dirty="0" smtClean="0"/>
              <a:t>Nominal: 1.3 GB/s</a:t>
            </a:r>
          </a:p>
          <a:p>
            <a:r>
              <a:rPr lang="en-US" dirty="0" smtClean="0"/>
              <a:t>Achieved: up to 5 GB/s</a:t>
            </a:r>
          </a:p>
        </p:txBody>
      </p:sp>
    </p:spTree>
    <p:extLst>
      <p:ext uri="{BB962C8B-B14F-4D97-AF65-F5344CB8AC3E}">
        <p14:creationId xmlns:p14="http://schemas.microsoft.com/office/powerpoint/2010/main" val="2610683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WLCG-new.potx</Template>
  <TotalTime>17023</TotalTime>
  <Words>2420</Words>
  <Application>Microsoft Macintosh PowerPoint</Application>
  <PresentationFormat>On-screen Show (4:3)</PresentationFormat>
  <Paragraphs>332</Paragraphs>
  <Slides>25</Slides>
  <Notes>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WLCG-new</vt:lpstr>
      <vt:lpstr>4_WLCG-new</vt:lpstr>
      <vt:lpstr>1_WLCG-new</vt:lpstr>
      <vt:lpstr>2_WLCG-new</vt:lpstr>
      <vt:lpstr>3_WLCG-new</vt:lpstr>
      <vt:lpstr>PowerPoint Presentation</vt:lpstr>
      <vt:lpstr>Outline</vt:lpstr>
      <vt:lpstr>Collaboration: Worldwide resources</vt:lpstr>
      <vt:lpstr>Future of the collaboration</vt:lpstr>
      <vt:lpstr>What is WLCG today?</vt:lpstr>
      <vt:lpstr>1st year of LHC data: Tier 0</vt:lpstr>
      <vt:lpstr>Grid Usage</vt:lpstr>
      <vt:lpstr>CPU – around the Tiers </vt:lpstr>
      <vt:lpstr>Data transfers</vt:lpstr>
      <vt:lpstr>70 / 110 GB/s !</vt:lpstr>
      <vt:lpstr>LHC Networking</vt:lpstr>
      <vt:lpstr>PowerPoint Presentation</vt:lpstr>
      <vt:lpstr>Lessons learned</vt:lpstr>
      <vt:lpstr>Lessons: Data</vt:lpstr>
      <vt:lpstr>Lessons: Services</vt:lpstr>
      <vt:lpstr>Computing model evolution</vt:lpstr>
      <vt:lpstr>Network evolution - LHCONE</vt:lpstr>
      <vt:lpstr>Change of the data model…</vt:lpstr>
      <vt:lpstr>Other Challenges:</vt:lpstr>
      <vt:lpstr>Grids  clouds??</vt:lpstr>
      <vt:lpstr>Grid Services</vt:lpstr>
      <vt:lpstr>Relationship to EGI and EMI</vt:lpstr>
      <vt:lpstr>Middleware support</vt:lpstr>
      <vt:lpstr>Technical discussions that we need to have:</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Arrangements for operating a distributed research infrastructure</dc:title>
  <dc:creator>Ian Bird</dc:creator>
  <cp:lastModifiedBy>Ian Bird</cp:lastModifiedBy>
  <cp:revision>78</cp:revision>
  <dcterms:created xsi:type="dcterms:W3CDTF">2011-04-08T13:01:36Z</dcterms:created>
  <dcterms:modified xsi:type="dcterms:W3CDTF">2011-05-26T13:01:31Z</dcterms:modified>
</cp:coreProperties>
</file>